
<file path=[Content_Types].xml><?xml version="1.0" encoding="utf-8"?>
<Types xmlns="http://schemas.openxmlformats.org/package/2006/content-types">
  <Default Extension="xml" ContentType="application/xml"/>
  <Default Extension="jpg" ContentType="image/jpeg"/>
  <Default Extension="tiff" ContentType="image/tiff"/>
  <Default Extension="rels" ContentType="application/vnd.openxmlformats-package.relationships+xml"/>
  <Default Extension="tmp" ContentType="image/png"/>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1533" r:id="rId2"/>
    <p:sldId id="1207" r:id="rId3"/>
    <p:sldId id="1581" r:id="rId4"/>
    <p:sldId id="1582" r:id="rId5"/>
    <p:sldId id="1398" r:id="rId6"/>
    <p:sldId id="1356" r:id="rId7"/>
    <p:sldId id="1053" r:id="rId8"/>
    <p:sldId id="1357" r:id="rId9"/>
    <p:sldId id="742" r:id="rId10"/>
    <p:sldId id="1210" r:id="rId11"/>
    <p:sldId id="1489" r:id="rId12"/>
    <p:sldId id="1490" r:id="rId13"/>
    <p:sldId id="1491" r:id="rId14"/>
    <p:sldId id="1492" r:id="rId15"/>
    <p:sldId id="1493" r:id="rId16"/>
    <p:sldId id="1495" r:id="rId17"/>
    <p:sldId id="1555" r:id="rId18"/>
    <p:sldId id="1511" r:id="rId19"/>
    <p:sldId id="1513" r:id="rId20"/>
    <p:sldId id="1516" r:id="rId21"/>
    <p:sldId id="1517" r:id="rId22"/>
    <p:sldId id="1518" r:id="rId23"/>
    <p:sldId id="1519" r:id="rId24"/>
    <p:sldId id="1520" r:id="rId25"/>
    <p:sldId id="1521" r:id="rId26"/>
    <p:sldId id="1578" r:id="rId27"/>
    <p:sldId id="1580" r:id="rId28"/>
    <p:sldId id="1579" r:id="rId29"/>
    <p:sldId id="1528" r:id="rId30"/>
    <p:sldId id="1529" r:id="rId31"/>
    <p:sldId id="1530" r:id="rId32"/>
    <p:sldId id="1577" r:id="rId33"/>
    <p:sldId id="1556" r:id="rId34"/>
    <p:sldId id="1557" r:id="rId35"/>
    <p:sldId id="1558" r:id="rId36"/>
    <p:sldId id="1559" r:id="rId37"/>
    <p:sldId id="1562" r:id="rId38"/>
    <p:sldId id="1565" r:id="rId39"/>
    <p:sldId id="1566" r:id="rId40"/>
    <p:sldId id="1569" r:id="rId41"/>
    <p:sldId id="1570" r:id="rId42"/>
    <p:sldId id="1571" r:id="rId43"/>
    <p:sldId id="1572" r:id="rId44"/>
    <p:sldId id="1573" r:id="rId45"/>
    <p:sldId id="1574" r:id="rId46"/>
    <p:sldId id="1575" r:id="rId47"/>
    <p:sldId id="1576" r:id="rId48"/>
    <p:sldId id="1583" r:id="rId49"/>
    <p:sldId id="1584" r:id="rId50"/>
    <p:sldId id="1540" r:id="rId51"/>
    <p:sldId id="1532" r:id="rId52"/>
    <p:sldId id="715" r:id="rId5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0000"/>
    <a:srgbClr val="FF6666"/>
    <a:srgbClr val="FFFFFF"/>
    <a:srgbClr val="009051"/>
    <a:srgbClr val="E46C0A"/>
    <a:srgbClr val="FFFBD2"/>
    <a:srgbClr val="C00000"/>
    <a:srgbClr val="B3A2C7"/>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4"/>
    <p:restoredTop sz="79841" autoAdjust="0"/>
  </p:normalViewPr>
  <p:slideViewPr>
    <p:cSldViewPr snapToGrid="0" snapToObjects="1" showGuides="1">
      <p:cViewPr varScale="1">
        <p:scale>
          <a:sx n="174" d="100"/>
          <a:sy n="174" d="100"/>
        </p:scale>
        <p:origin x="3976" y="176"/>
      </p:cViewPr>
      <p:guideLst>
        <p:guide orient="horz" pos="2636"/>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2017/5/8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2017/5/8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blog.livedoor.jp/lalha/archives/50524676.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55533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「デジタル・トランスフォーメーション」に向かう流れは、「</a:t>
            </a:r>
            <a:r>
              <a:rPr kumimoji="1" lang="ja-JP" altLang="en-US" sz="1200" b="1" i="0" kern="1200" dirty="0" smtClean="0">
                <a:solidFill>
                  <a:schemeClr val="tx1"/>
                </a:solidFill>
                <a:effectLst/>
                <a:latin typeface="+mn-lt"/>
                <a:ea typeface="+mn-ea"/>
                <a:cs typeface="+mn-cs"/>
              </a:rPr>
              <a:t>クラウド・ネイティブ</a:t>
            </a:r>
            <a:r>
              <a:rPr kumimoji="1" lang="ja-JP" altLang="en-US" sz="1200" b="0" i="0" kern="1200" dirty="0" smtClean="0">
                <a:solidFill>
                  <a:schemeClr val="tx1"/>
                </a:solidFill>
                <a:effectLst/>
                <a:latin typeface="+mn-lt"/>
                <a:ea typeface="+mn-ea"/>
                <a:cs typeface="+mn-cs"/>
              </a:rPr>
              <a:t>」と「</a:t>
            </a:r>
            <a:r>
              <a:rPr kumimoji="1" lang="ja-JP" altLang="en-US" sz="1200" b="1" i="0" kern="1200" dirty="0" smtClean="0">
                <a:solidFill>
                  <a:schemeClr val="tx1"/>
                </a:solidFill>
                <a:effectLst/>
                <a:latin typeface="+mn-lt"/>
                <a:ea typeface="+mn-ea"/>
                <a:cs typeface="+mn-cs"/>
              </a:rPr>
              <a:t>アンビエント</a:t>
            </a:r>
            <a:r>
              <a:rPr kumimoji="1" lang="en-US" altLang="ja-JP" sz="1200" b="1"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」によって牽引されます。</a:t>
            </a:r>
          </a:p>
          <a:p>
            <a:pPr fontAlgn="base"/>
            <a:r>
              <a:rPr kumimoji="1" lang="ja-JP" altLang="en-US" sz="1200" b="0" i="0" kern="1200" dirty="0" smtClean="0">
                <a:solidFill>
                  <a:schemeClr val="tx1"/>
                </a:solidFill>
                <a:effectLst/>
                <a:latin typeface="+mn-lt"/>
                <a:ea typeface="+mn-ea"/>
                <a:cs typeface="+mn-cs"/>
              </a:rPr>
              <a:t>「クラウド・ネイティブ」とは、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関わる多くの資源がクラウド・サービスとして提供されることです。また、所有することを前提としたこれまでの使い方とは大きく異なる新たなシステムとの付き合い方が求められることでもあります。つまり、これまでの所有す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の延長線上で考えることではなく、クラウドならではの思想やテクノロジーを前提にシステムとの係わりからを新たに見い出してゆかなければならいのです。</a:t>
            </a:r>
          </a:p>
          <a:p>
            <a:pPr fontAlgn="base"/>
            <a:r>
              <a:rPr kumimoji="1" lang="ja-JP" altLang="en-US" sz="1200" b="0" i="0" kern="1200" dirty="0" smtClean="0">
                <a:solidFill>
                  <a:schemeClr val="tx1"/>
                </a:solidFill>
                <a:effectLst/>
                <a:latin typeface="+mn-lt"/>
                <a:ea typeface="+mn-ea"/>
                <a:cs typeface="+mn-cs"/>
              </a:rPr>
              <a:t>一方の「アンビエント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」とは、「環境や周辺に溶け込む</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」の意味です。例えば、</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2020</a:t>
            </a:r>
            <a:r>
              <a:rPr kumimoji="1" lang="ja-JP" altLang="en-US" sz="1200" b="0" i="0" kern="1200" dirty="0" smtClean="0">
                <a:solidFill>
                  <a:schemeClr val="tx1"/>
                </a:solidFill>
                <a:effectLst/>
                <a:latin typeface="+mn-lt"/>
                <a:ea typeface="+mn-ea"/>
                <a:cs typeface="+mn-cs"/>
              </a:rPr>
              <a:t>年にインターネットにつながるデバイスの数は、</a:t>
            </a:r>
            <a:r>
              <a:rPr kumimoji="1" lang="en-US" altLang="ja-JP" sz="1200" b="0" i="0" kern="1200" dirty="0" smtClean="0">
                <a:solidFill>
                  <a:schemeClr val="tx1"/>
                </a:solidFill>
                <a:effectLst/>
                <a:latin typeface="+mn-lt"/>
                <a:ea typeface="+mn-ea"/>
                <a:cs typeface="+mn-cs"/>
              </a:rPr>
              <a:t>500</a:t>
            </a:r>
            <a:r>
              <a:rPr kumimoji="1" lang="ja-JP" altLang="en-US" sz="1200" b="0" i="0" kern="1200" dirty="0" smtClean="0">
                <a:solidFill>
                  <a:schemeClr val="tx1"/>
                </a:solidFill>
                <a:effectLst/>
                <a:latin typeface="+mn-lt"/>
                <a:ea typeface="+mn-ea"/>
                <a:cs typeface="+mn-cs"/>
              </a:rPr>
              <a:t>億個になるといわれており、そのときの世界人口を</a:t>
            </a:r>
            <a:r>
              <a:rPr kumimoji="1" lang="en-US" altLang="ja-JP" sz="1200" b="0" i="0" kern="1200" dirty="0" smtClean="0">
                <a:solidFill>
                  <a:schemeClr val="tx1"/>
                </a:solidFill>
                <a:effectLst/>
                <a:latin typeface="+mn-lt"/>
                <a:ea typeface="+mn-ea"/>
                <a:cs typeface="+mn-cs"/>
              </a:rPr>
              <a:t>75</a:t>
            </a:r>
            <a:r>
              <a:rPr kumimoji="1" lang="ja-JP" altLang="en-US" sz="1200" b="0" i="0" kern="1200" dirty="0" smtClean="0">
                <a:solidFill>
                  <a:schemeClr val="tx1"/>
                </a:solidFill>
                <a:effectLst/>
                <a:latin typeface="+mn-lt"/>
                <a:ea typeface="+mn-ea"/>
                <a:cs typeface="+mn-cs"/>
              </a:rPr>
              <a:t>億人とすると一人平均</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個のデバイスがインターネットにつながっていることになります。これが</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2025</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80</a:t>
            </a:r>
            <a:r>
              <a:rPr kumimoji="1" lang="ja-JP" altLang="en-US" sz="1200" b="0" i="0" kern="1200" dirty="0" smtClean="0">
                <a:solidFill>
                  <a:schemeClr val="tx1"/>
                </a:solidFill>
                <a:effectLst/>
                <a:latin typeface="+mn-lt"/>
                <a:ea typeface="+mn-ea"/>
                <a:cs typeface="+mn-cs"/>
              </a:rPr>
              <a:t>億人の時代には２兆個になるといわれ、一人平均</a:t>
            </a:r>
            <a:r>
              <a:rPr kumimoji="1" lang="en-US" altLang="ja-JP" sz="1200" b="0" i="0" kern="1200" dirty="0" smtClean="0">
                <a:solidFill>
                  <a:schemeClr val="tx1"/>
                </a:solidFill>
                <a:effectLst/>
                <a:latin typeface="+mn-lt"/>
                <a:ea typeface="+mn-ea"/>
                <a:cs typeface="+mn-cs"/>
              </a:rPr>
              <a:t>250</a:t>
            </a:r>
            <a:r>
              <a:rPr kumimoji="1" lang="ja-JP" altLang="en-US" sz="1200" b="0" i="0" kern="1200" dirty="0" smtClean="0">
                <a:solidFill>
                  <a:schemeClr val="tx1"/>
                </a:solidFill>
                <a:effectLst/>
                <a:latin typeface="+mn-lt"/>
                <a:ea typeface="+mn-ea"/>
                <a:cs typeface="+mn-cs"/>
              </a:rPr>
              <a:t>個のデバイスを持つ計算になります。これは必ずしも突拍子もない数とは言えません。たとえば、靴や鞄、鍵やメガネ、家具や建物など、自宅や職場を併せて考えれば、その程度のモノに私たちは既に関わっています。それらの多くが全てインターネットにつながれば、現実世界のデジタルコピーが、緻密かつリアルタイムにデジタル世界に写し取られることになるのです。こういう現実世界とデジタル世界の一体化を前提とする社会や生活の基盤が実現しようとしているのです。</a:t>
            </a:r>
          </a:p>
          <a:p>
            <a:pPr fontAlgn="base"/>
            <a:r>
              <a:rPr kumimoji="1" lang="ja-JP" altLang="en-US" sz="1200" b="0" i="0" kern="1200" dirty="0" smtClean="0">
                <a:solidFill>
                  <a:schemeClr val="tx1"/>
                </a:solidFill>
                <a:effectLst/>
                <a:latin typeface="+mn-lt"/>
                <a:ea typeface="+mn-ea"/>
                <a:cs typeface="+mn-cs"/>
              </a:rPr>
              <a:t>この２つの牽引力は、５つのテクノロジー・トレンドによって支えられます。</a:t>
            </a:r>
          </a:p>
          <a:p>
            <a:pPr fontAlgn="base"/>
            <a:r>
              <a:rPr kumimoji="1" lang="ja-JP" altLang="en-US" sz="1200" b="1" i="0" kern="1200" dirty="0" smtClean="0">
                <a:solidFill>
                  <a:schemeClr val="tx1"/>
                </a:solidFill>
                <a:effectLst/>
                <a:latin typeface="+mn-lt"/>
                <a:ea typeface="+mn-ea"/>
                <a:cs typeface="+mn-cs"/>
              </a:rPr>
              <a:t>サーバーレス</a:t>
            </a:r>
          </a:p>
          <a:p>
            <a:pPr fontAlgn="base"/>
            <a:r>
              <a:rPr kumimoji="1" lang="ja-JP" altLang="en-US" sz="1200" b="0" i="0" kern="1200" dirty="0" smtClean="0">
                <a:solidFill>
                  <a:schemeClr val="tx1"/>
                </a:solidFill>
                <a:effectLst/>
                <a:latin typeface="+mn-lt"/>
                <a:ea typeface="+mn-ea"/>
                <a:cs typeface="+mn-cs"/>
              </a:rPr>
              <a:t>クラウド・ネイティブの真価は、物理的な実態を、そのアナロジーとしてサービスにおきかえるものではありません。クラウドにしかできないコトを最大限活かすことで、はじめてその真価が発揮されます。例えば、コンテナや</a:t>
            </a:r>
            <a:r>
              <a:rPr kumimoji="1" lang="en-US" altLang="ja-JP" sz="1200" b="0" i="0" kern="1200" dirty="0" err="1"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API</a:t>
            </a:r>
            <a:r>
              <a:rPr kumimoji="1" lang="ja-JP" altLang="en-US" sz="1200" b="0" i="0" kern="1200" dirty="0" smtClean="0">
                <a:solidFill>
                  <a:schemeClr val="tx1"/>
                </a:solidFill>
                <a:effectLst/>
                <a:latin typeface="+mn-lt"/>
                <a:ea typeface="+mn-ea"/>
                <a:cs typeface="+mn-cs"/>
              </a:rPr>
              <a:t>を活用すれば、開発や運用管理の生産性を劇的に変え、最新のテクノロジーをいち早くビジネスに取り込むことができます。</a:t>
            </a:r>
          </a:p>
          <a:p>
            <a:pPr fontAlgn="base"/>
            <a:r>
              <a:rPr kumimoji="1" lang="ja-JP" altLang="en-US" sz="1200" b="0" i="0" kern="1200" dirty="0" smtClean="0">
                <a:solidFill>
                  <a:schemeClr val="tx1"/>
                </a:solidFill>
                <a:effectLst/>
                <a:latin typeface="+mn-lt"/>
                <a:ea typeface="+mn-ea"/>
                <a:cs typeface="+mn-cs"/>
              </a:rPr>
              <a:t>このような使い方では物理的なサーバーやネットワーク機器を意識する必要はなくなり、その機能や性能をサービスとして直接使うことができるようになります。仮想化は物理的な実態のアナロジーに過ぎませんが、そんなことを考える必要がなくなるのです。</a:t>
            </a:r>
          </a:p>
          <a:p>
            <a:pPr fontAlgn="base"/>
            <a:r>
              <a:rPr kumimoji="1" lang="en-US" altLang="ja-JP" sz="1200" b="1" i="0" kern="1200" dirty="0" smtClean="0">
                <a:solidFill>
                  <a:schemeClr val="tx1"/>
                </a:solidFill>
                <a:effectLst/>
                <a:latin typeface="+mn-lt"/>
                <a:ea typeface="+mn-ea"/>
                <a:cs typeface="+mn-cs"/>
              </a:rPr>
              <a:t>Internet of Things</a:t>
            </a:r>
            <a:r>
              <a:rPr kumimoji="1" lang="ja-JP" altLang="en-US" sz="1200" b="1" i="0" kern="1200" dirty="0" smtClean="0">
                <a:solidFill>
                  <a:schemeClr val="tx1"/>
                </a:solidFill>
                <a:effectLst/>
                <a:latin typeface="+mn-lt"/>
                <a:ea typeface="+mn-ea"/>
                <a:cs typeface="+mn-cs"/>
              </a:rPr>
              <a:t>（</a:t>
            </a:r>
            <a:r>
              <a:rPr kumimoji="1" lang="en-US" altLang="ja-JP" sz="1200" b="1" i="0" kern="1200" dirty="0" err="1" smtClean="0">
                <a:solidFill>
                  <a:schemeClr val="tx1"/>
                </a:solidFill>
                <a:effectLst/>
                <a:latin typeface="+mn-lt"/>
                <a:ea typeface="+mn-ea"/>
                <a:cs typeface="+mn-cs"/>
              </a:rPr>
              <a:t>IoT</a:t>
            </a:r>
            <a:r>
              <a:rPr kumimoji="1" lang="ja-JP" altLang="en-US" sz="1200" b="1" i="0" kern="1200" dirty="0" smtClean="0">
                <a:solidFill>
                  <a:schemeClr val="tx1"/>
                </a:solidFill>
                <a:effectLst/>
                <a:latin typeface="+mn-lt"/>
                <a:ea typeface="+mn-ea"/>
                <a:cs typeface="+mn-cs"/>
              </a:rPr>
              <a:t>）</a:t>
            </a:r>
          </a:p>
          <a:p>
            <a:pPr fontAlgn="base"/>
            <a:r>
              <a:rPr kumimoji="1" lang="ja-JP" altLang="en-US" sz="1200" b="0" i="0" kern="1200" dirty="0" smtClean="0">
                <a:solidFill>
                  <a:schemeClr val="tx1"/>
                </a:solidFill>
                <a:effectLst/>
                <a:latin typeface="+mn-lt"/>
                <a:ea typeface="+mn-ea"/>
                <a:cs typeface="+mn-cs"/>
              </a:rPr>
              <a:t>モノが直接インターネットにつながることで、現実世界はこれまでに無く緻密に、そしてリアルタイムにデジタルで捉えられるようになることは既に述べたとおりです。この仕組みが、ビジネス・モデルやビジネス・プロセスをくみ上げてきた既存の常識を大きく変えることになり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をビジネスとして考えようとするとき、このビジネス・モデルやビジネス・プロセスの変革にどのように貢献するかという視点が大切です。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テクノロジーとしてのみ捉えてしまえば、他のテクノロジーがそうであったようにコモディ化の波にいずれは呑み込まれてしまいます。一時的に利益を得ることができても、進化の時計がますます加速する今の時代にあっては、コモディティ化もまた急速な勢いで迫ってくるでしょう。むしろ、コモディティを武器にして低コストとスピードでビジネス・プロセスを変革することにビジネス価値を見出すことが大切になります。</a:t>
            </a:r>
          </a:p>
          <a:p>
            <a:pPr fontAlgn="base"/>
            <a:r>
              <a:rPr kumimoji="1" lang="ja-JP" altLang="en-US" sz="1200" b="0" i="0" kern="1200" dirty="0" smtClean="0">
                <a:solidFill>
                  <a:schemeClr val="tx1"/>
                </a:solidFill>
                <a:effectLst/>
                <a:latin typeface="+mn-lt"/>
                <a:ea typeface="+mn-ea"/>
                <a:cs typeface="+mn-cs"/>
              </a:rPr>
              <a:t>また、物理的、地理的な障壁のないデジタル世界は、自由につながり、融合することができます。かつてシュンペーターが、「イノベーションとは新しい組合せである」と言いましたが、その新しい組合せを簡単に試してみることができるようになります。まさにイノベーションの孵卵器であり加速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の生みだすデジタル世界と言えるでしょう。</a:t>
            </a:r>
          </a:p>
          <a:p>
            <a:pPr fontAlgn="base"/>
            <a:r>
              <a:rPr kumimoji="1" lang="ja-JP" altLang="en-US" sz="1200" b="1" i="0" kern="1200" dirty="0" smtClean="0">
                <a:solidFill>
                  <a:schemeClr val="tx1"/>
                </a:solidFill>
                <a:effectLst/>
                <a:latin typeface="+mn-lt"/>
                <a:ea typeface="+mn-ea"/>
                <a:cs typeface="+mn-cs"/>
              </a:rPr>
              <a:t>サイバー・セキュリティ</a:t>
            </a:r>
            <a:r>
              <a:rPr kumimoji="1" lang="en-US" altLang="ja-JP" sz="1200" b="1" i="0" kern="1200" dirty="0" smtClean="0">
                <a:solidFill>
                  <a:schemeClr val="tx1"/>
                </a:solidFill>
                <a:effectLst/>
                <a:latin typeface="+mn-lt"/>
                <a:ea typeface="+mn-ea"/>
                <a:cs typeface="+mn-cs"/>
              </a:rPr>
              <a:t>&amp;</a:t>
            </a:r>
            <a:r>
              <a:rPr kumimoji="1" lang="ja-JP" altLang="en-US" sz="1200" b="1" i="0" kern="1200" dirty="0" smtClean="0">
                <a:solidFill>
                  <a:schemeClr val="tx1"/>
                </a:solidFill>
                <a:effectLst/>
                <a:latin typeface="+mn-lt"/>
                <a:ea typeface="+mn-ea"/>
                <a:cs typeface="+mn-cs"/>
              </a:rPr>
              <a:t>ガバナンス</a:t>
            </a:r>
          </a:p>
          <a:p>
            <a:pPr fontAlgn="base"/>
            <a:r>
              <a:rPr kumimoji="1" lang="ja-JP" altLang="en-US" sz="1200" b="0" i="0" kern="1200" dirty="0" smtClean="0">
                <a:solidFill>
                  <a:schemeClr val="tx1"/>
                </a:solidFill>
                <a:effectLst/>
                <a:latin typeface="+mn-lt"/>
                <a:ea typeface="+mn-ea"/>
                <a:cs typeface="+mn-cs"/>
              </a:rPr>
              <a:t>クラウド・ネイティブもアンビエント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も、ともにセキュリティやガバナンスの常識を大きく変えなくてはなりません。これまでのように自社システムを自社の管理の行き届く場所に物理的に設置し、それを取り囲むように壁を張り巡らせ、自社と外部の境界を守るセキュリティは成り立ちません。</a:t>
            </a:r>
          </a:p>
          <a:p>
            <a:pPr fontAlgn="base"/>
            <a:r>
              <a:rPr kumimoji="1" lang="ja-JP" altLang="en-US" sz="1200" b="0" i="0" kern="1200" dirty="0" smtClean="0">
                <a:solidFill>
                  <a:schemeClr val="tx1"/>
                </a:solidFill>
                <a:effectLst/>
                <a:latin typeface="+mn-lt"/>
                <a:ea typeface="+mn-ea"/>
                <a:cs typeface="+mn-cs"/>
              </a:rPr>
              <a:t>クラウドも</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も自社の直接的な支配下にはなく、内と外との目に見える境界は喪失します。そうなると大切になってくるのは、デバイスやシステムと利用者とのお互いの信頼を確立することです。そのためには「誰が使っているのか」のアイデンティティと、「いつ、どのように使ったか」のログを管理できる基盤が鍵を握ることになるでしょう。</a:t>
            </a:r>
          </a:p>
          <a:p>
            <a:pPr fontAlgn="base"/>
            <a:r>
              <a:rPr kumimoji="1" lang="ja-JP" altLang="en-US" sz="1200" b="0" i="0" kern="1200" dirty="0" smtClean="0">
                <a:solidFill>
                  <a:schemeClr val="tx1"/>
                </a:solidFill>
                <a:effectLst/>
                <a:latin typeface="+mn-lt"/>
                <a:ea typeface="+mn-ea"/>
                <a:cs typeface="+mn-cs"/>
              </a:rPr>
              <a:t>守るのは物理的なシステムそのものではなく、データやプロセスを守るという発想への転換が大切になります。また、管理する対象が膨大な数となり、ログの中から攻撃、痕跡、リスクを見つけ出すための作業は膨大なものとなります。もはや人手に頼ることを不可能であり、自動化や自律化、エージェント化といった新たな仕組みが必要になるでしょう。また、セキュリティを技術問題としてではなく、ビジネス・プロセスやアプリケーションをセキュアに作ることまで含め、アーキテクチャー全体を考えたセキュリティが重要になります。</a:t>
            </a:r>
          </a:p>
          <a:p>
            <a:pPr fontAlgn="base"/>
            <a:r>
              <a:rPr kumimoji="1" lang="en-US" altLang="ja-JP" sz="1200" b="1" i="0" kern="1200" dirty="0" err="1" smtClean="0">
                <a:solidFill>
                  <a:schemeClr val="tx1"/>
                </a:solidFill>
                <a:effectLst/>
                <a:latin typeface="+mn-lt"/>
                <a:ea typeface="+mn-ea"/>
                <a:cs typeface="+mn-cs"/>
              </a:rPr>
              <a:t>DevOps</a:t>
            </a:r>
            <a:endParaRPr kumimoji="1" lang="en-US" altLang="ja-JP" sz="1200" b="1" i="0" kern="1200" dirty="0" smtClean="0">
              <a:solidFill>
                <a:schemeClr val="tx1"/>
              </a:solidFill>
              <a:effectLst/>
              <a:latin typeface="+mn-lt"/>
              <a:ea typeface="+mn-ea"/>
              <a:cs typeface="+mn-cs"/>
            </a:endParaRPr>
          </a:p>
          <a:p>
            <a:pPr fontAlgn="base"/>
            <a:r>
              <a:rPr kumimoji="1" lang="ja-JP" altLang="en-US" sz="1200" b="0" i="0" kern="1200" dirty="0" smtClean="0">
                <a:solidFill>
                  <a:schemeClr val="tx1"/>
                </a:solidFill>
                <a:effectLst/>
                <a:latin typeface="+mn-lt"/>
                <a:ea typeface="+mn-ea"/>
                <a:cs typeface="+mn-cs"/>
              </a:rPr>
              <a:t>ビジネスは、常に市場の変化に敏感に反応し、そのプロセスや機能を変えてゆくことで生き延び、成長します。そのスピードと柔軟性が大きな価値を生みだすのです。</a:t>
            </a:r>
          </a:p>
          <a:p>
            <a:pPr fontAlgn="base"/>
            <a:r>
              <a:rPr kumimoji="1" lang="ja-JP" altLang="en-US" sz="1200" b="0" i="0" kern="1200" dirty="0" smtClean="0">
                <a:solidFill>
                  <a:schemeClr val="tx1"/>
                </a:solidFill>
                <a:effectLst/>
                <a:latin typeface="+mn-lt"/>
                <a:ea typeface="+mn-ea"/>
                <a:cs typeface="+mn-cs"/>
              </a:rPr>
              <a:t>「アンビエント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」の拡大は、ビジネスと</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を不可分なものにします。つまり、ビジネス・スピードに同期化し、柔軟に機能や性能を変えることができる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でなければなりません。</a:t>
            </a:r>
          </a:p>
          <a:p>
            <a:pPr fontAlgn="base"/>
            <a:r>
              <a:rPr kumimoji="1" lang="ja-JP" altLang="en-US" sz="1200" b="0" i="0" kern="1200" dirty="0" smtClean="0">
                <a:solidFill>
                  <a:schemeClr val="tx1"/>
                </a:solidFill>
                <a:effectLst/>
                <a:latin typeface="+mn-lt"/>
                <a:ea typeface="+mn-ea"/>
                <a:cs typeface="+mn-cs"/>
              </a:rPr>
              <a:t>システムを新たに作る、あるいは仕様を変えることは、ビジネスを成功させるために必要なことです。そこに求められるスピードが加速しつつあるなかで、従来同様に仕様を固め、工数を手配し、見積もりをとって対応しているようでは使いものになりません。要求に即応し、システムを開発し直ちに本番に供すること。それを頻繁に繰り返しながらビジネスの現場のスピードに同期化できなくてはならないのです。</a:t>
            </a:r>
          </a:p>
          <a:p>
            <a:pPr fontAlgn="base"/>
            <a:r>
              <a:rPr kumimoji="1" lang="ja-JP" altLang="en-US" sz="1200" b="0" i="0" kern="1200" dirty="0" smtClean="0">
                <a:solidFill>
                  <a:schemeClr val="tx1"/>
                </a:solidFill>
                <a:effectLst/>
                <a:latin typeface="+mn-lt"/>
                <a:ea typeface="+mn-ea"/>
                <a:cs typeface="+mn-cs"/>
              </a:rPr>
              <a:t>そのためには、先に説明した「サーバーレス」な環境を活かすことを前提に、開発と運用管理の関係を抜本的に変えなくてはなりません。</a:t>
            </a:r>
          </a:p>
          <a:p>
            <a:pPr fontAlgn="base"/>
            <a:r>
              <a:rPr kumimoji="1" lang="ja-JP" altLang="en-US" sz="1200" b="1" i="0" kern="1200" dirty="0" smtClean="0">
                <a:solidFill>
                  <a:schemeClr val="tx1"/>
                </a:solidFill>
                <a:effectLst/>
                <a:latin typeface="+mn-lt"/>
                <a:ea typeface="+mn-ea"/>
                <a:cs typeface="+mn-cs"/>
              </a:rPr>
              <a:t>自動化・自律化</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人工知能の普及は、人手の負担を劇的に減らしてしまうだけではありません。人間が介在するが故にできない膨大なデータのリアルタイム処理、意志決定に伴う時間的遅延の解消、人的エラーの排除が実現されます。</a:t>
            </a:r>
          </a:p>
          <a:p>
            <a:pPr fontAlgn="base"/>
            <a:r>
              <a:rPr kumimoji="1" lang="ja-JP" altLang="en-US" sz="1200" b="0" i="0" kern="1200" dirty="0" smtClean="0">
                <a:solidFill>
                  <a:schemeClr val="tx1"/>
                </a:solidFill>
                <a:effectLst/>
                <a:latin typeface="+mn-lt"/>
                <a:ea typeface="+mn-ea"/>
                <a:cs typeface="+mn-cs"/>
              </a:rPr>
              <a:t>そのためには標準化されたルールを確実にこなす自動化、状況を適宜把握し、時々の最適解を見つけ、人手に頼らず実行する自律化が必要となります。これにより、人間の介在を前提としないビジネス・モデルやビジネス・プロセスを考えることが可能になるのです。</a:t>
            </a:r>
          </a:p>
          <a:p>
            <a:pPr fontAlgn="base"/>
            <a:r>
              <a:rPr kumimoji="1" lang="ja-JP" altLang="en-US" sz="1200" b="0" i="0" kern="1200" dirty="0" smtClean="0">
                <a:solidFill>
                  <a:schemeClr val="tx1"/>
                </a:solidFill>
                <a:effectLst/>
                <a:latin typeface="+mn-lt"/>
                <a:ea typeface="+mn-ea"/>
                <a:cs typeface="+mn-cs"/>
              </a:rPr>
              <a:t>つまり、自動化や自律化は、単なる省力化の問題としてではなく、ビジネスのあり方の変革として捉えるべきなのです。そういう視点を持つことができたときに、自動化や自律化は、「デジタル・トランスフォーメーション」を実現する重要な要件となるのです。</a:t>
            </a:r>
          </a:p>
          <a:p>
            <a:pPr fontAlgn="base"/>
            <a:r>
              <a:rPr kumimoji="1" lang="ja-JP" altLang="en-US" sz="1200" b="0" i="0" kern="1200" dirty="0" smtClean="0">
                <a:solidFill>
                  <a:schemeClr val="tx1"/>
                </a:solidFill>
                <a:effectLst/>
                <a:latin typeface="+mn-lt"/>
                <a:ea typeface="+mn-ea"/>
                <a:cs typeface="+mn-cs"/>
              </a:rPr>
              <a:t> </a:t>
            </a:r>
          </a:p>
          <a:p>
            <a:pPr fontAlgn="base"/>
            <a:r>
              <a:rPr kumimoji="1" lang="ja-JP" altLang="en-US" sz="1200" b="0" i="0" kern="1200" dirty="0" smtClean="0">
                <a:solidFill>
                  <a:schemeClr val="tx1"/>
                </a:solidFill>
                <a:effectLst/>
                <a:latin typeface="+mn-lt"/>
                <a:ea typeface="+mn-ea"/>
                <a:cs typeface="+mn-cs"/>
              </a:rPr>
              <a:t>この「デジタル・トランスフォーメーション」を支える</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つのテクノロジー・トレンドに向き合うことが、ビジネスの創出と発展につながります。しかし、そのことは同時に「</a:t>
            </a:r>
            <a:r>
              <a:rPr kumimoji="1" lang="ja-JP" altLang="en-US" sz="1200" b="1" i="0" kern="1200" dirty="0" smtClean="0">
                <a:solidFill>
                  <a:schemeClr val="tx1"/>
                </a:solidFill>
                <a:effectLst/>
                <a:latin typeface="+mn-lt"/>
                <a:ea typeface="+mn-ea"/>
                <a:cs typeface="+mn-cs"/>
              </a:rPr>
              <a:t>デジタル・ディスラプション（デジタルによる破壊）</a:t>
            </a:r>
            <a:r>
              <a:rPr kumimoji="1" lang="ja-JP" altLang="en-US" sz="1200" b="0" i="0" kern="1200" dirty="0" smtClean="0">
                <a:solidFill>
                  <a:schemeClr val="tx1"/>
                </a:solidFill>
                <a:effectLst/>
                <a:latin typeface="+mn-lt"/>
                <a:ea typeface="+mn-ea"/>
                <a:cs typeface="+mn-cs"/>
              </a:rPr>
              <a:t>」を伴うことも覚悟しなくてはなりません。</a:t>
            </a:r>
          </a:p>
          <a:p>
            <a:pPr fontAlgn="base"/>
            <a:r>
              <a:rPr kumimoji="1" lang="ja-JP" altLang="en-US" sz="1200" b="0" i="0" kern="1200" dirty="0" smtClean="0">
                <a:solidFill>
                  <a:schemeClr val="tx1"/>
                </a:solidFill>
                <a:effectLst/>
                <a:latin typeface="+mn-lt"/>
                <a:ea typeface="+mn-ea"/>
                <a:cs typeface="+mn-cs"/>
              </a:rPr>
              <a:t>これまで自分たちのビジネスを支えてきた経営基盤は破壊されるかもしれません。そのことを覚悟しなければならないのです。ただ、いずれ破壊されるのであれば、そこに関わらないことの方がむしろリスクです。それを自ら破壊することでイニシアティブを確保するという攻めの姿勢こそが、生き残りを支えてゆくことになるのです。</a:t>
            </a:r>
          </a:p>
          <a:p>
            <a:pPr fontAlgn="base"/>
            <a:r>
              <a:rPr kumimoji="1" lang="ja-JP" altLang="en-US" sz="1200" b="0" i="0" kern="1200" smtClean="0">
                <a:solidFill>
                  <a:schemeClr val="tx1"/>
                </a:solidFill>
                <a:effectLst/>
                <a:latin typeface="+mn-lt"/>
                <a:ea typeface="+mn-ea"/>
                <a:cs typeface="+mn-cs"/>
              </a:rPr>
              <a:t>今年は、いくつかのビッグ・プロジェクトが終了し、工数需要が大幅に減ってしまいます。それを単なる需要の変動としてしか捉えられないとすれば、生き残ることはできません。「ビジネス・トランスフォーメーション」と「デジタル・ディスラプション」へと向かう潮目の変化なのだと受けとめ、自らの役割の再定義や経営資源を再配分する切っ掛けとすることです。その道は、平坦ではありませんが、もはや選択の余地はないのです。</a:t>
            </a:r>
          </a:p>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204744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つの役割</a:t>
            </a:r>
          </a:p>
          <a:p>
            <a:r>
              <a:rPr kumimoji="1" lang="ja-JP" altLang="ja-JP" sz="1200" kern="1200" dirty="0" smtClean="0">
                <a:solidFill>
                  <a:schemeClr val="tx1"/>
                </a:solidFill>
                <a:effectLst/>
                <a:latin typeface="+mn-lt"/>
                <a:ea typeface="+mn-ea"/>
                <a:cs typeface="+mn-cs"/>
              </a:rPr>
              <a:t>冒頭の事例で紹介したように、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と一体化」しているといってもいいでしょう。しかし、いまだ「</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は道具にすぎない」と言われることも多く、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の本来の役割が正しく伝わっていないようにも思います。</a:t>
            </a:r>
          </a:p>
          <a:p>
            <a:r>
              <a:rPr kumimoji="1" lang="ja-JP" altLang="ja-JP" sz="1200" kern="1200" dirty="0" smtClean="0">
                <a:solidFill>
                  <a:schemeClr val="tx1"/>
                </a:solidFill>
                <a:effectLst/>
                <a:latin typeface="+mn-lt"/>
                <a:ea typeface="+mn-ea"/>
                <a:cs typeface="+mn-cs"/>
              </a:rPr>
              <a:t>まずはビジネスにとって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はどのような役割を果たしているのかを整理してゆきましょう。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■■利便性の向上とビジネスの多様性を支える「道具としての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smtClean="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smtClean="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smtClean="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smtClean="0">
                <a:solidFill>
                  <a:schemeClr val="tx1"/>
                </a:solidFill>
                <a:effectLst/>
                <a:latin typeface="+mn-lt"/>
                <a:ea typeface="+mn-ea"/>
                <a:cs typeface="+mn-cs"/>
              </a:rPr>
              <a:t>このような「道具としての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の専門家に任せることのできる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」と付き合うには、テクノロジーやトレンドに精通した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の専門家主導ですすめてゆくといいでしょう。</a:t>
            </a:r>
          </a:p>
          <a:p>
            <a:r>
              <a:rPr kumimoji="1" lang="ja-JP" altLang="ja-JP" sz="1200" kern="1200" dirty="0" smtClean="0">
                <a:solidFill>
                  <a:schemeClr val="tx1"/>
                </a:solidFill>
                <a:effectLst/>
                <a:latin typeface="+mn-lt"/>
                <a:ea typeface="+mn-ea"/>
                <a:cs typeface="+mn-cs"/>
              </a:rPr>
              <a:t>■■ビジネスの効率化や品質を高める「仕組みとしての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が仕事の流れを円滑にし、効率を高めてくれます。例えば、</a:t>
            </a:r>
          </a:p>
          <a:p>
            <a:pPr lvl="0"/>
            <a:r>
              <a:rPr kumimoji="1" lang="ja-JP" altLang="ja-JP" sz="1200" kern="1200" dirty="0" smtClean="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smtClean="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smtClean="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smtClean="0">
                <a:solidFill>
                  <a:schemeClr val="tx1"/>
                </a:solidFill>
                <a:effectLst/>
                <a:latin typeface="+mn-lt"/>
                <a:ea typeface="+mn-ea"/>
                <a:cs typeface="+mn-cs"/>
              </a:rPr>
              <a:t>このような「仕組みとしての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」は業務の現場と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の専門家が一緒に取り組んでいかなければならない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smtClean="0">
                <a:solidFill>
                  <a:schemeClr val="tx1"/>
                </a:solidFill>
                <a:effectLst/>
                <a:latin typeface="+mn-lt"/>
                <a:ea typeface="+mn-ea"/>
                <a:cs typeface="+mn-cs"/>
              </a:rPr>
              <a:t>一方、そんな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smtClean="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も手直しが必要になります。</a:t>
            </a:r>
          </a:p>
          <a:p>
            <a:r>
              <a:rPr kumimoji="1" lang="ja-JP" altLang="ja-JP" sz="1200" kern="1200" dirty="0" smtClean="0">
                <a:solidFill>
                  <a:schemeClr val="tx1"/>
                </a:solidFill>
                <a:effectLst/>
                <a:latin typeface="+mn-lt"/>
                <a:ea typeface="+mn-ea"/>
                <a:cs typeface="+mn-cs"/>
              </a:rPr>
              <a:t>このように「仕組みとしての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smtClean="0">
                <a:solidFill>
                  <a:schemeClr val="tx1"/>
                </a:solidFill>
                <a:effectLst/>
                <a:latin typeface="+mn-lt"/>
                <a:ea typeface="+mn-ea"/>
                <a:cs typeface="+mn-cs"/>
              </a:rPr>
              <a:t>そんな「仕組みとしての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」と付き合うには、経営や業務の現場の人たちが、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の常識や可能性、その限界を正しく理解し、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smtClean="0">
                <a:solidFill>
                  <a:schemeClr val="tx1"/>
                </a:solidFill>
                <a:effectLst/>
                <a:latin typeface="+mn-lt"/>
                <a:ea typeface="+mn-ea"/>
                <a:cs typeface="+mn-cs"/>
              </a:rPr>
              <a:t>■■ビジネスの変革や新たなビジネスの創出を促す「思想としての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の進化はこれまでの常識を破壊しつつあります。例えば、</a:t>
            </a:r>
          </a:p>
          <a:p>
            <a:pPr lvl="0"/>
            <a:r>
              <a:rPr kumimoji="1" lang="ja-JP" altLang="ja-JP" sz="1200" kern="1200" dirty="0" smtClean="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smtClean="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smtClean="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はそんな「思想」という役割を担っているのです。</a:t>
            </a:r>
          </a:p>
          <a:p>
            <a:r>
              <a:rPr kumimoji="1" lang="ja-JP" altLang="ja-JP" sz="1200" kern="1200" dirty="0" smtClean="0">
                <a:solidFill>
                  <a:schemeClr val="tx1"/>
                </a:solidFill>
                <a:effectLst/>
                <a:latin typeface="+mn-lt"/>
                <a:ea typeface="+mn-ea"/>
                <a:cs typeface="+mn-cs"/>
              </a:rPr>
              <a:t>「思想としての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smtClean="0">
                <a:solidFill>
                  <a:schemeClr val="tx1"/>
                </a:solidFill>
                <a:effectLst/>
                <a:latin typeface="+mn-lt"/>
                <a:ea typeface="+mn-ea"/>
                <a:cs typeface="+mn-cs"/>
              </a:rPr>
              <a:t>■■収益を拡大させビジネスの成長を支える「商品としての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はそれ自身が商品となって、お金を稼いでくれます。例えば、</a:t>
            </a:r>
          </a:p>
          <a:p>
            <a:pPr lvl="0"/>
            <a:r>
              <a:rPr kumimoji="1" lang="ja-JP" altLang="ja-JP" sz="1200" kern="1200" dirty="0" smtClean="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smtClean="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smtClean="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smtClean="0">
                <a:solidFill>
                  <a:schemeClr val="tx1"/>
                </a:solidFill>
                <a:effectLst/>
                <a:latin typeface="+mn-lt"/>
                <a:ea typeface="+mn-ea"/>
                <a:cs typeface="+mn-cs"/>
              </a:rPr>
              <a:t>そんな「商品としての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にできること、できないこと、そして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smtClean="0">
                <a:solidFill>
                  <a:schemeClr val="tx1"/>
                </a:solidFill>
                <a:effectLst/>
                <a:latin typeface="+mn-lt"/>
                <a:ea typeface="+mn-ea"/>
                <a:cs typeface="+mn-cs"/>
              </a:rPr>
              <a:t>「商品としての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について深く精通し、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smtClean="0">
                <a:solidFill>
                  <a:schemeClr val="tx1"/>
                </a:solidFill>
                <a:effectLst/>
                <a:latin typeface="+mn-lt"/>
                <a:ea typeface="+mn-ea"/>
                <a:cs typeface="+mn-cs"/>
              </a:rPr>
              <a:t>また「商品としての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」は、本章で既に紹介した３つの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の総力戦でもあります。つまり、</a:t>
            </a:r>
          </a:p>
          <a:p>
            <a:pPr lvl="0"/>
            <a:r>
              <a:rPr kumimoji="1" lang="ja-JP" altLang="ja-JP" sz="1200" kern="1200" dirty="0" smtClean="0">
                <a:solidFill>
                  <a:schemeClr val="tx1"/>
                </a:solidFill>
                <a:effectLst/>
                <a:latin typeface="+mn-lt"/>
                <a:ea typeface="+mn-ea"/>
                <a:cs typeface="+mn-cs"/>
              </a:rPr>
              <a:t>「思想としての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smtClean="0">
                <a:solidFill>
                  <a:schemeClr val="tx1"/>
                </a:solidFill>
                <a:effectLst/>
                <a:latin typeface="+mn-lt"/>
                <a:ea typeface="+mn-ea"/>
                <a:cs typeface="+mn-cs"/>
              </a:rPr>
              <a:t>「仕組みとしての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」で、便利で効率の良いビジネス・プロセスを作る。</a:t>
            </a:r>
          </a:p>
          <a:p>
            <a:pPr lvl="0"/>
            <a:r>
              <a:rPr kumimoji="1" lang="ja-JP" altLang="ja-JP" sz="1200" kern="1200" dirty="0" smtClean="0">
                <a:solidFill>
                  <a:schemeClr val="tx1"/>
                </a:solidFill>
                <a:effectLst/>
                <a:latin typeface="+mn-lt"/>
                <a:ea typeface="+mn-ea"/>
                <a:cs typeface="+mn-cs"/>
              </a:rPr>
              <a:t>「道具としての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」で、是非とも使いたいと思わせる使い勝手や見栄えの良さを実現する。</a:t>
            </a:r>
          </a:p>
          <a:p>
            <a:r>
              <a:rPr kumimoji="1" lang="ja-JP" altLang="ja-JP" sz="1200" kern="1200" dirty="0" smtClean="0">
                <a:solidFill>
                  <a:schemeClr val="tx1"/>
                </a:solidFill>
                <a:effectLst/>
                <a:latin typeface="+mn-lt"/>
                <a:ea typeface="+mn-ea"/>
                <a:cs typeface="+mn-cs"/>
              </a:rPr>
              <a:t>そんな取り組みが、魅力的な「商品としての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182455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利用の歴史を遡れば「道具としての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smtClean="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」と呼ばれています。一旦、プログラムに置き換えられた「仕組みとしての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」を使わせることで標準化された業務がとても効果的だったので、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需要はさらに拡大してゆきました。</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を利用できるようになり、ソーシャル・メディアや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の専門家たちに任せたほうがいいでしょう。しかし、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smtClean="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smtClean="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smtClean="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の専門家である情報システム部門や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ベンダーに相談する必要があります。そのとき、</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412447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45026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93714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キャズム</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の著者、</a:t>
            </a:r>
            <a:r>
              <a:rPr kumimoji="1" lang="en-US" altLang="ja-JP" sz="1200" b="0" i="0" kern="1200" dirty="0" smtClean="0">
                <a:solidFill>
                  <a:schemeClr val="tx1"/>
                </a:solidFill>
                <a:effectLst/>
                <a:latin typeface="+mn-lt"/>
                <a:ea typeface="+mn-ea"/>
                <a:cs typeface="+mn-cs"/>
              </a:rPr>
              <a:t>Geoffrey A. Moore</a:t>
            </a:r>
            <a:r>
              <a:rPr kumimoji="1" lang="ja-JP" altLang="en-US" sz="1200" b="0" i="0" kern="1200" dirty="0" smtClean="0">
                <a:solidFill>
                  <a:schemeClr val="tx1"/>
                </a:solidFill>
                <a:effectLst/>
                <a:latin typeface="+mn-lt"/>
                <a:ea typeface="+mn-ea"/>
                <a:cs typeface="+mn-cs"/>
              </a:rPr>
              <a:t>は、</a:t>
            </a:r>
            <a:r>
              <a:rPr kumimoji="1" lang="en-US" altLang="ja-JP" sz="1200" b="0" i="0" kern="1200" dirty="0" smtClean="0">
                <a:solidFill>
                  <a:schemeClr val="tx1"/>
                </a:solidFill>
                <a:effectLst/>
                <a:latin typeface="+mn-lt"/>
                <a:ea typeface="+mn-ea"/>
                <a:cs typeface="+mn-cs"/>
              </a:rPr>
              <a:t>2011</a:t>
            </a:r>
            <a:r>
              <a:rPr kumimoji="1" lang="ja-JP" altLang="en-US" sz="1200" b="0" i="0" kern="1200" dirty="0" smtClean="0">
                <a:solidFill>
                  <a:schemeClr val="tx1"/>
                </a:solidFill>
                <a:effectLst/>
                <a:latin typeface="+mn-lt"/>
                <a:ea typeface="+mn-ea"/>
                <a:cs typeface="+mn-cs"/>
              </a:rPr>
              <a:t>年に出版したホワイト･ペーパー</a:t>
            </a:r>
            <a:r>
              <a:rPr kumimoji="1" lang="en-US" altLang="ja-JP" sz="1200" b="0" i="0" kern="1200" dirty="0" smtClean="0">
                <a:solidFill>
                  <a:schemeClr val="tx1"/>
                </a:solidFill>
                <a:effectLst/>
                <a:latin typeface="+mn-lt"/>
                <a:ea typeface="+mn-ea"/>
                <a:cs typeface="+mn-cs"/>
              </a:rPr>
              <a:t>『Systems of Engagement and The Future of Enterprise IT』</a:t>
            </a:r>
            <a:r>
              <a:rPr kumimoji="1" lang="ja-JP" altLang="en-US" sz="1200" b="0" i="0" kern="1200" dirty="0" smtClean="0">
                <a:solidFill>
                  <a:schemeClr val="tx1"/>
                </a:solidFill>
                <a:effectLst/>
                <a:latin typeface="+mn-lt"/>
                <a:ea typeface="+mn-ea"/>
                <a:cs typeface="+mn-cs"/>
              </a:rPr>
              <a:t>の中で、「</a:t>
            </a:r>
            <a:r>
              <a:rPr kumimoji="1" lang="en-US" altLang="ja-JP" sz="1200" b="0" i="0" kern="1200" dirty="0" smtClean="0">
                <a:solidFill>
                  <a:schemeClr val="tx1"/>
                </a:solidFill>
                <a:effectLst/>
                <a:latin typeface="+mn-lt"/>
                <a:ea typeface="+mn-ea"/>
                <a:cs typeface="+mn-cs"/>
              </a:rPr>
              <a:t>Systems of Engagement</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）」という言葉を使っています。彼はこの中で</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を次のように説明しています。</a:t>
            </a:r>
          </a:p>
          <a:p>
            <a:pPr fontAlgn="base"/>
            <a:r>
              <a:rPr kumimoji="1" lang="ja-JP" altLang="en-US" sz="1200" b="0" i="0" kern="1200" dirty="0" smtClean="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smtClean="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smtClean="0">
                <a:solidFill>
                  <a:schemeClr val="tx1"/>
                </a:solidFill>
                <a:effectLst/>
                <a:latin typeface="+mn-lt"/>
                <a:ea typeface="+mn-ea"/>
                <a:cs typeface="+mn-cs"/>
              </a:rPr>
              <a:t>ビジネスの成否は「</a:t>
            </a:r>
            <a:r>
              <a:rPr kumimoji="1" lang="en-US" altLang="ja-JP" sz="1200" b="0" i="0" kern="1200" dirty="0" smtClean="0">
                <a:solidFill>
                  <a:schemeClr val="tx1"/>
                </a:solidFill>
                <a:effectLst/>
                <a:latin typeface="+mn-lt"/>
                <a:ea typeface="+mn-ea"/>
                <a:cs typeface="+mn-cs"/>
              </a:rPr>
              <a:t>Moment of Engagement</a:t>
            </a:r>
            <a:r>
              <a:rPr kumimoji="1" lang="ja-JP" altLang="en-US" sz="1200" b="0" i="0" kern="1200" dirty="0" smtClean="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smtClean="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smtClean="0">
                <a:solidFill>
                  <a:schemeClr val="tx1"/>
                </a:solidFill>
                <a:effectLst/>
                <a:latin typeface="+mn-lt"/>
                <a:ea typeface="+mn-ea"/>
                <a:cs typeface="+mn-cs"/>
              </a:rPr>
              <a:t>System of Record</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）に関心を持ってきました。</a:t>
            </a:r>
            <a:r>
              <a:rPr kumimoji="1" lang="en-US" altLang="ja-JP" sz="1200" b="0" i="0" kern="1200" dirty="0" smtClean="0">
                <a:solidFill>
                  <a:schemeClr val="tx1"/>
                </a:solidFill>
                <a:effectLst/>
                <a:latin typeface="+mn-lt"/>
                <a:ea typeface="+mn-ea"/>
                <a:cs typeface="+mn-cs"/>
              </a:rPr>
              <a:t>ERP</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SCM</a:t>
            </a:r>
            <a:r>
              <a:rPr kumimoji="1" lang="ja-JP" altLang="en-US" sz="1200" b="0" i="0" kern="1200" dirty="0" smtClean="0">
                <a:solidFill>
                  <a:schemeClr val="tx1"/>
                </a:solidFill>
                <a:effectLst/>
                <a:latin typeface="+mn-lt"/>
                <a:ea typeface="+mn-ea"/>
                <a:cs typeface="+mn-cs"/>
              </a:rPr>
              <a:t>、販売管理などのシステムがそれに該当します。</a:t>
            </a:r>
          </a:p>
          <a:p>
            <a:pPr fontAlgn="base"/>
            <a:r>
              <a:rPr kumimoji="1" lang="ja-JP" altLang="en-US" sz="1200" b="0" i="0" kern="1200" dirty="0" smtClean="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smtClean="0">
                <a:solidFill>
                  <a:schemeClr val="tx1"/>
                </a:solidFill>
                <a:effectLst/>
                <a:latin typeface="+mn-lt"/>
                <a:ea typeface="+mn-ea"/>
                <a:cs typeface="+mn-cs"/>
              </a:rPr>
              <a:t>Systems of Engagement</a:t>
            </a:r>
            <a:r>
              <a:rPr kumimoji="1" lang="ja-JP" altLang="en-US" sz="1200" b="0" i="0" kern="1200" dirty="0" smtClean="0">
                <a:solidFill>
                  <a:schemeClr val="tx1"/>
                </a:solidFill>
                <a:effectLst/>
                <a:latin typeface="+mn-lt"/>
                <a:ea typeface="+mn-ea"/>
                <a:cs typeface="+mn-cs"/>
              </a:rPr>
              <a:t>（</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smtClean="0">
                <a:solidFill>
                  <a:schemeClr val="tx1"/>
                </a:solidFill>
                <a:effectLst/>
                <a:latin typeface="+mn-lt"/>
                <a:ea typeface="+mn-ea"/>
                <a:cs typeface="+mn-cs"/>
              </a:rPr>
              <a:t>CRM</a:t>
            </a:r>
            <a:r>
              <a:rPr kumimoji="1" lang="ja-JP" altLang="en-US" sz="1200" b="0" i="0" kern="1200" dirty="0" smtClean="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smtClean="0">
                <a:solidFill>
                  <a:schemeClr val="tx1"/>
                </a:solidFill>
                <a:effectLst/>
                <a:latin typeface="+mn-lt"/>
                <a:ea typeface="+mn-ea"/>
                <a:cs typeface="+mn-cs"/>
              </a:rPr>
              <a:t>両者に求められる価値の重心は異なります。</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では手続きがいつでも確実に処理され正確にデータを格納する</a:t>
            </a:r>
            <a:r>
              <a:rPr kumimoji="1" lang="ja-JP" altLang="en-US" sz="1200" b="1" i="0" u="sng" kern="1200" dirty="0" smtClean="0">
                <a:solidFill>
                  <a:schemeClr val="tx1"/>
                </a:solidFill>
                <a:effectLst/>
                <a:latin typeface="+mn-lt"/>
                <a:ea typeface="+mn-ea"/>
                <a:cs typeface="+mn-cs"/>
              </a:rPr>
              <a:t>安定性</a:t>
            </a:r>
            <a:r>
              <a:rPr kumimoji="1" lang="ja-JP" altLang="en-US" sz="1200" b="0" i="0" kern="1200" dirty="0" smtClean="0">
                <a:solidFill>
                  <a:schemeClr val="tx1"/>
                </a:solidFill>
                <a:effectLst/>
                <a:latin typeface="+mn-lt"/>
                <a:ea typeface="+mn-ea"/>
                <a:cs typeface="+mn-cs"/>
              </a:rPr>
              <a:t>が重要になります。一方</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では、ビジネス環境の変化に柔軟・迅速に適応でできる</a:t>
            </a:r>
            <a:r>
              <a:rPr kumimoji="1" lang="ja-JP" altLang="en-US" sz="1200" b="1" i="0" u="sng" kern="1200" dirty="0" smtClean="0">
                <a:solidFill>
                  <a:schemeClr val="tx1"/>
                </a:solidFill>
                <a:effectLst/>
                <a:latin typeface="+mn-lt"/>
                <a:ea typeface="+mn-ea"/>
                <a:cs typeface="+mn-cs"/>
              </a:rPr>
              <a:t>スピード</a:t>
            </a:r>
            <a:r>
              <a:rPr kumimoji="1" lang="ja-JP" altLang="en-US" sz="1200" b="0" i="0" kern="1200" dirty="0" smtClean="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smtClean="0">
                <a:solidFill>
                  <a:schemeClr val="tx1"/>
                </a:solidFill>
                <a:effectLst/>
                <a:latin typeface="+mn-lt"/>
                <a:ea typeface="+mn-ea"/>
                <a:cs typeface="+mn-cs"/>
              </a:rPr>
              <a:t>デジタルな人間関係が大きな比重を占めるようになったことで、</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で顧客にリーチし購買に結びつけ、</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だけでは成り立たず、</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1096300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バイモーダル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の時代にどのように人材をシフトさせればいいのか</a:t>
            </a:r>
          </a:p>
          <a:p>
            <a:r>
              <a:rPr kumimoji="1" lang="ja-JP" altLang="ja-JP" sz="1200" kern="1200" dirty="0" smtClean="0">
                <a:solidFill>
                  <a:schemeClr val="tx1"/>
                </a:solidFill>
                <a:effectLst/>
                <a:latin typeface="+mn-lt"/>
                <a:ea typeface="+mn-ea"/>
                <a:cs typeface="+mn-cs"/>
              </a:rPr>
              <a:t>ガートナーは、情報システムを、その特性応じて「モード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」と「モード２」に分類しています。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u="sng" kern="1200" dirty="0" smtClean="0">
                <a:solidFill>
                  <a:schemeClr val="tx1"/>
                </a:solidFill>
                <a:effectLst/>
                <a:latin typeface="+mn-lt"/>
                <a:ea typeface="+mn-ea"/>
                <a:cs typeface="+mn-cs"/>
              </a:rPr>
              <a:t>モード</a:t>
            </a:r>
            <a:r>
              <a:rPr kumimoji="1" lang="en-US" altLang="ja-JP" sz="1200" b="1" u="sng"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：変化が少なく、確実性、安定性を重視する領域のシステム</a:t>
            </a:r>
          </a:p>
          <a:p>
            <a:r>
              <a:rPr kumimoji="1" lang="ja-JP" altLang="ja-JP" sz="1200" kern="1200" dirty="0" smtClean="0">
                <a:solidFill>
                  <a:schemeClr val="tx1"/>
                </a:solidFill>
                <a:effectLst/>
                <a:latin typeface="+mn-lt"/>
                <a:ea typeface="+mn-ea"/>
                <a:cs typeface="+mn-cs"/>
              </a:rPr>
              <a:t>そこそこ（</a:t>
            </a:r>
            <a:r>
              <a:rPr kumimoji="1" lang="en-US" altLang="ja-JP" sz="1200" kern="1200" dirty="0" smtClean="0">
                <a:solidFill>
                  <a:schemeClr val="tx1"/>
                </a:solidFill>
                <a:effectLst/>
                <a:latin typeface="+mn-lt"/>
                <a:ea typeface="+mn-ea"/>
                <a:cs typeface="+mn-cs"/>
              </a:rPr>
              <a:t>Good Enough</a:t>
            </a:r>
            <a:r>
              <a:rPr kumimoji="1" lang="ja-JP" altLang="ja-JP" sz="1200" kern="1200" dirty="0" smtClean="0">
                <a:solidFill>
                  <a:schemeClr val="tx1"/>
                </a:solidFill>
                <a:effectLst/>
                <a:latin typeface="+mn-lt"/>
                <a:ea typeface="+mn-ea"/>
                <a:cs typeface="+mn-cs"/>
              </a:rPr>
              <a:t>）</a:t>
            </a:r>
          </a:p>
          <a:p>
            <a:r>
              <a:rPr kumimoji="1" lang="ja-JP" altLang="ja-JP" sz="1200" b="1" u="sng" kern="1200" dirty="0" smtClean="0">
                <a:solidFill>
                  <a:schemeClr val="tx1"/>
                </a:solidFill>
                <a:effectLst/>
                <a:latin typeface="+mn-lt"/>
                <a:ea typeface="+mn-ea"/>
                <a:cs typeface="+mn-cs"/>
              </a:rPr>
              <a:t>モード</a:t>
            </a:r>
            <a:r>
              <a:rPr kumimoji="1" lang="en-US" altLang="ja-JP" sz="1200" b="1" u="sng"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：開発・改善のスピードや「使いやすさ」などを重視するシステ</a:t>
            </a:r>
          </a:p>
          <a:p>
            <a:r>
              <a:rPr kumimoji="1" lang="ja-JP" altLang="ja-JP" sz="1200" kern="1200" dirty="0" smtClean="0">
                <a:solidFill>
                  <a:schemeClr val="tx1"/>
                </a:solidFill>
                <a:effectLst/>
                <a:latin typeface="+mn-lt"/>
                <a:ea typeface="+mn-ea"/>
                <a:cs typeface="+mn-cs"/>
              </a:rPr>
              <a:t>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のシステムは、効率化によるコスト削減を目指す場合が多く、人事や会計、生産管理などの機関系業務が中心となります。そして、次の要件を満たすことが求められます。</a:t>
            </a:r>
          </a:p>
          <a:p>
            <a:r>
              <a:rPr kumimoji="1" lang="ja-JP" altLang="ja-JP" sz="1200" kern="1200" dirty="0" smtClean="0">
                <a:solidFill>
                  <a:schemeClr val="tx1"/>
                </a:solidFill>
                <a:effectLst/>
                <a:latin typeface="+mn-lt"/>
                <a:ea typeface="+mn-ea"/>
                <a:cs typeface="+mn-cs"/>
              </a:rPr>
              <a:t>そこそこ（</a:t>
            </a:r>
            <a:r>
              <a:rPr kumimoji="1" lang="en-US" altLang="ja-JP" sz="1200" kern="1200" dirty="0" smtClean="0">
                <a:solidFill>
                  <a:schemeClr val="tx1"/>
                </a:solidFill>
                <a:effectLst/>
                <a:latin typeface="+mn-lt"/>
                <a:ea typeface="+mn-ea"/>
                <a:cs typeface="+mn-cs"/>
              </a:rPr>
              <a:t>Good Enough</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速い・俊敏</a:t>
            </a:r>
          </a:p>
          <a:p>
            <a:r>
              <a:rPr kumimoji="1" lang="ja-JP" altLang="ja-JP" sz="1200" kern="1200" dirty="0" smtClean="0">
                <a:solidFill>
                  <a:schemeClr val="tx1"/>
                </a:solidFill>
                <a:effectLst/>
                <a:latin typeface="+mn-lt"/>
                <a:ea typeface="+mn-ea"/>
                <a:cs typeface="+mn-cs"/>
              </a:rPr>
              <a:t>低いコスト</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価格</a:t>
            </a:r>
          </a:p>
          <a:p>
            <a:r>
              <a:rPr kumimoji="1" lang="ja-JP" altLang="ja-JP" sz="1200" kern="1200" dirty="0" smtClean="0">
                <a:solidFill>
                  <a:schemeClr val="tx1"/>
                </a:solidFill>
                <a:effectLst/>
                <a:latin typeface="+mn-lt"/>
                <a:ea typeface="+mn-ea"/>
                <a:cs typeface="+mn-cs"/>
              </a:rPr>
              <a:t>便利で迅速なサポート</a:t>
            </a:r>
          </a:p>
          <a:p>
            <a:r>
              <a:rPr kumimoji="1" lang="ja-JP" altLang="ja-JP" sz="1200" kern="1200" dirty="0" smtClean="0">
                <a:solidFill>
                  <a:schemeClr val="tx1"/>
                </a:solidFill>
                <a:effectLst/>
                <a:latin typeface="+mn-lt"/>
                <a:ea typeface="+mn-ea"/>
                <a:cs typeface="+mn-cs"/>
              </a:rPr>
              <a:t>高い満足（わかりやすい、できる、楽しい）</a:t>
            </a:r>
          </a:p>
          <a:p>
            <a:r>
              <a:rPr kumimoji="1" lang="ja-JP" altLang="ja-JP" sz="1200" kern="1200" dirty="0" smtClean="0">
                <a:solidFill>
                  <a:schemeClr val="tx1"/>
                </a:solidFill>
                <a:effectLst/>
                <a:latin typeface="+mn-lt"/>
                <a:ea typeface="+mn-ea"/>
                <a:cs typeface="+mn-cs"/>
              </a:rPr>
              <a:t>一方、モード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は、差別化による競争力強化と収益の拡大を目指す場合が多く、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と一体化したデジタル・ビジネスや顧客とのコミュニケーションが必要なサービスが中心となります。そして、次の要件を満たすことが求められます。</a:t>
            </a:r>
          </a:p>
          <a:p>
            <a:r>
              <a:rPr kumimoji="1" lang="ja-JP" altLang="ja-JP" sz="1200" kern="1200" dirty="0" smtClean="0">
                <a:solidFill>
                  <a:schemeClr val="tx1"/>
                </a:solidFill>
                <a:effectLst/>
                <a:latin typeface="+mn-lt"/>
                <a:ea typeface="+mn-ea"/>
                <a:cs typeface="+mn-cs"/>
              </a:rPr>
              <a:t>高品質・安定稼働</a:t>
            </a:r>
          </a:p>
          <a:p>
            <a:r>
              <a:rPr kumimoji="1" lang="ja-JP" altLang="ja-JP" sz="1200" kern="1200" dirty="0" smtClean="0">
                <a:solidFill>
                  <a:schemeClr val="tx1"/>
                </a:solidFill>
                <a:effectLst/>
                <a:latin typeface="+mn-lt"/>
                <a:ea typeface="+mn-ea"/>
                <a:cs typeface="+mn-cs"/>
              </a:rPr>
              <a:t>着実・正確</a:t>
            </a:r>
          </a:p>
          <a:p>
            <a:r>
              <a:rPr kumimoji="1" lang="ja-JP" altLang="ja-JP" sz="1200" kern="1200" dirty="0" smtClean="0">
                <a:solidFill>
                  <a:schemeClr val="tx1"/>
                </a:solidFill>
                <a:effectLst/>
                <a:latin typeface="+mn-lt"/>
                <a:ea typeface="+mn-ea"/>
                <a:cs typeface="+mn-cs"/>
              </a:rPr>
              <a:t>高いコスト</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価格</a:t>
            </a:r>
          </a:p>
          <a:p>
            <a:r>
              <a:rPr kumimoji="1" lang="ja-JP" altLang="ja-JP" sz="1200" kern="1200" dirty="0" smtClean="0">
                <a:solidFill>
                  <a:schemeClr val="tx1"/>
                </a:solidFill>
                <a:effectLst/>
                <a:latin typeface="+mn-lt"/>
                <a:ea typeface="+mn-ea"/>
                <a:cs typeface="+mn-cs"/>
              </a:rPr>
              <a:t>手厚いサポート</a:t>
            </a:r>
          </a:p>
          <a:p>
            <a:r>
              <a:rPr kumimoji="1" lang="ja-JP" altLang="ja-JP" sz="1200" kern="1200" dirty="0" smtClean="0">
                <a:solidFill>
                  <a:schemeClr val="tx1"/>
                </a:solidFill>
                <a:effectLst/>
                <a:latin typeface="+mn-lt"/>
                <a:ea typeface="+mn-ea"/>
                <a:cs typeface="+mn-cs"/>
              </a:rPr>
              <a:t>高い満足（安全・安心）</a:t>
            </a:r>
          </a:p>
          <a:p>
            <a:r>
              <a:rPr kumimoji="1" lang="ja-JP" altLang="ja-JP" sz="1200" kern="1200" dirty="0" smtClean="0">
                <a:solidFill>
                  <a:schemeClr val="tx1"/>
                </a:solidFill>
                <a:effectLst/>
                <a:latin typeface="+mn-lt"/>
                <a:ea typeface="+mn-ea"/>
                <a:cs typeface="+mn-cs"/>
              </a:rPr>
              <a:t>この両者は併存し、お互いに連携することになりますから、どちらか一方だけに対応すればいいと言うことではありません。ただ、ユーザー企業の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への期待は、モード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からモード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へのシフトがすすみつつあることも、考慮しなければなりません。つまり、モード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に関わるビジネスで収益を上げられるうちに、モード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への取り組みを進め、人材の再配置やスキルの転換を推し進めてゆくことが必要となります。</a:t>
            </a:r>
          </a:p>
          <a:p>
            <a:r>
              <a:rPr kumimoji="1" lang="ja-JP" altLang="ja-JP" sz="1200" kern="1200" dirty="0" smtClean="0">
                <a:solidFill>
                  <a:schemeClr val="tx1"/>
                </a:solidFill>
                <a:effectLst/>
                <a:latin typeface="+mn-lt"/>
                <a:ea typeface="+mn-ea"/>
                <a:cs typeface="+mn-cs"/>
              </a:rPr>
              <a:t>その際に注意すべきは、業務要件を確実に固め、要求仕様通りシステムを開発する従来のモード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やり方が、モード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ではそのまま通用しないことです。</a:t>
            </a:r>
          </a:p>
          <a:p>
            <a:r>
              <a:rPr kumimoji="1" lang="ja-JP" altLang="ja-JP" sz="1200" kern="1200" dirty="0" smtClean="0">
                <a:solidFill>
                  <a:schemeClr val="tx1"/>
                </a:solidFill>
                <a:effectLst/>
                <a:latin typeface="+mn-lt"/>
                <a:ea typeface="+mn-ea"/>
                <a:cs typeface="+mn-cs"/>
              </a:rPr>
              <a:t>不確実性の高まるビジネス環境において、事前に要件を完全に固めることはできません。そのような状況にあっても現場のニーズに臨機応変に対応し、俊敏・迅速に開発や変更の要求に応えなくてはなりません。そのためには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を積極的に取り入れ、この状況に対応するしかありません。モード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では、「現場の要求は中長期的に変わらない」ことを前提に要求仕様を固めますから、ビジネスの現場と開発を一旦切り離して作業を進めることも可能です。しかし、変化を許容するモード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の対象となるシステムは、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とビジネスの一体化がすすんでいることもあり、ビジネスの現場とシステムの開発は密であることが求められます。そして、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の立場からビジネスへの提案をしてゆくことが、これまでに増して求められるようになります。つまり、ビジネスの成功にどう貢献すればいいのかを</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の立場で考え、そのゴールを業務の現場と共有して開発や保守、運用をすすめてゆかなければならないのです。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1933848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このモード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の違いについて、セゾン情報システム・</a:t>
            </a:r>
            <a:r>
              <a:rPr kumimoji="1" lang="en-US" altLang="ja-JP" sz="1200" b="0" i="0" kern="1200" dirty="0" smtClean="0">
                <a:solidFill>
                  <a:schemeClr val="tx1"/>
                </a:solidFill>
                <a:effectLst/>
                <a:latin typeface="+mn-lt"/>
                <a:ea typeface="+mn-ea"/>
                <a:cs typeface="+mn-cs"/>
              </a:rPr>
              <a:t>CTO</a:t>
            </a:r>
            <a:r>
              <a:rPr kumimoji="1" lang="ja-JP" altLang="en-US" sz="1200" b="0" i="0" kern="1200" dirty="0" smtClean="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smtClean="0">
                <a:solidFill>
                  <a:schemeClr val="tx1"/>
                </a:solidFill>
                <a:effectLst/>
                <a:latin typeface="+mn-lt"/>
                <a:ea typeface="+mn-ea"/>
                <a:cs typeface="+mn-cs"/>
                <a:hlinkClick r:id="rId3"/>
              </a:rPr>
              <a:t>これを参考に</a:t>
            </a:r>
            <a:r>
              <a:rPr kumimoji="1" lang="ja-JP" altLang="en-US" sz="1200" b="0" i="0" kern="1200" dirty="0" smtClean="0">
                <a:solidFill>
                  <a:schemeClr val="tx1"/>
                </a:solidFill>
                <a:effectLst/>
                <a:latin typeface="+mn-lt"/>
                <a:ea typeface="+mn-ea"/>
                <a:cs typeface="+mn-cs"/>
              </a:rPr>
              <a:t>私なりに少し手を加えたのが次のチャートです。</a:t>
            </a:r>
          </a:p>
          <a:p>
            <a:pPr fontAlgn="base"/>
            <a:r>
              <a:rPr kumimoji="1" lang="ja-JP" altLang="en-US" sz="1200" b="0" i="0" kern="1200" dirty="0" smtClean="0">
                <a:solidFill>
                  <a:schemeClr val="tx1"/>
                </a:solidFill>
                <a:effectLst/>
                <a:latin typeface="+mn-lt"/>
                <a:ea typeface="+mn-ea"/>
                <a:cs typeface="+mn-cs"/>
              </a:rPr>
              <a:t>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はどちらか一方あればいいということではなく、</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の関係のように、ともに必要な存在です。しかし、「モード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」に関わる人たちは、モード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を「</a:t>
            </a:r>
            <a:r>
              <a:rPr kumimoji="1" lang="ja-JP" altLang="en-US" sz="1200" b="1" i="0" kern="1200" dirty="0" smtClean="0">
                <a:solidFill>
                  <a:schemeClr val="tx1"/>
                </a:solidFill>
                <a:effectLst/>
                <a:latin typeface="+mn-lt"/>
                <a:ea typeface="+mn-ea"/>
                <a:cs typeface="+mn-cs"/>
              </a:rPr>
              <a:t>落ち着きなくチャラチャラした無責任で軽い存在だと煙たがる</a:t>
            </a:r>
            <a:r>
              <a:rPr kumimoji="1" lang="ja-JP" altLang="en-US" sz="1200" b="0" i="0" kern="1200" dirty="0" smtClean="0">
                <a:solidFill>
                  <a:schemeClr val="tx1"/>
                </a:solidFill>
                <a:effectLst/>
                <a:latin typeface="+mn-lt"/>
                <a:ea typeface="+mn-ea"/>
                <a:cs typeface="+mn-cs"/>
              </a:rPr>
              <a:t>」一方で、「モード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」に関わる人たちは、モード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を「</a:t>
            </a:r>
            <a:r>
              <a:rPr kumimoji="1" lang="ja-JP" altLang="en-US" sz="1200" b="1" i="0" kern="1200" dirty="0" smtClean="0">
                <a:solidFill>
                  <a:schemeClr val="tx1"/>
                </a:solidFill>
                <a:effectLst/>
                <a:latin typeface="+mn-lt"/>
                <a:ea typeface="+mn-ea"/>
                <a:cs typeface="+mn-cs"/>
              </a:rPr>
              <a:t>古臭く動きが遅い足手まといの恐竜の化石のように感じてしまう</a:t>
            </a:r>
            <a:r>
              <a:rPr kumimoji="1" lang="ja-JP" altLang="en-US" sz="1200" b="0" i="0" kern="1200" dirty="0" smtClean="0">
                <a:solidFill>
                  <a:schemeClr val="tx1"/>
                </a:solidFill>
                <a:effectLst/>
                <a:latin typeface="+mn-lt"/>
                <a:ea typeface="+mn-ea"/>
                <a:cs typeface="+mn-cs"/>
              </a:rPr>
              <a:t>」とも小野氏は指摘しています。</a:t>
            </a:r>
          </a:p>
          <a:p>
            <a:r>
              <a:rPr lang="ja-JP" altLang="en-US" dirty="0" smtClean="0"/>
              <a:t/>
            </a:r>
            <a:br>
              <a:rPr lang="ja-JP" altLang="en-US" dirty="0" smtClean="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25069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いずれにしろ、</a:t>
            </a:r>
            <a:r>
              <a:rPr kumimoji="1" lang="en-US" altLang="ja-JP" sz="1200" b="0" i="0" kern="1200" dirty="0" err="1" smtClean="0">
                <a:solidFill>
                  <a:schemeClr val="tx1"/>
                </a:solidFill>
                <a:effectLst/>
                <a:latin typeface="+mn-lt"/>
                <a:ea typeface="+mn-ea"/>
                <a:cs typeface="+mn-cs"/>
              </a:rPr>
              <a:t>SoR</a:t>
            </a:r>
            <a:r>
              <a:rPr kumimoji="1" lang="ja-JP" altLang="en-US" sz="1200" b="0" i="0" kern="1200" dirty="0" smtClean="0">
                <a:solidFill>
                  <a:schemeClr val="tx1"/>
                </a:solidFill>
                <a:effectLst/>
                <a:latin typeface="+mn-lt"/>
                <a:ea typeface="+mn-ea"/>
                <a:cs typeface="+mn-cs"/>
              </a:rPr>
              <a:t>と</a:t>
            </a:r>
            <a:r>
              <a:rPr kumimoji="1" lang="en-US" altLang="ja-JP" sz="1200" b="0" i="0" kern="1200" dirty="0" err="1" smtClean="0">
                <a:solidFill>
                  <a:schemeClr val="tx1"/>
                </a:solidFill>
                <a:effectLst/>
                <a:latin typeface="+mn-lt"/>
                <a:ea typeface="+mn-ea"/>
                <a:cs typeface="+mn-cs"/>
              </a:rPr>
              <a:t>SoE</a:t>
            </a:r>
            <a:r>
              <a:rPr kumimoji="1" lang="ja-JP" altLang="en-US" sz="1200" b="0" i="0" kern="1200" dirty="0" smtClean="0">
                <a:solidFill>
                  <a:schemeClr val="tx1"/>
                </a:solidFill>
                <a:effectLst/>
                <a:latin typeface="+mn-lt"/>
                <a:ea typeface="+mn-ea"/>
                <a:cs typeface="+mn-cs"/>
              </a:rPr>
              <a:t>、モード</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とモード</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45210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204572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の常識が変われば、そこに関わる私たちの仕事が変わるのは当然のことです。何がどのように変わるのでしょうか。そして営業の役割や仕事は、どのように変えてゆかなければならないのでしょうか。</a:t>
            </a:r>
          </a:p>
          <a:p>
            <a:pPr lvl="0"/>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インフラの構築と運用は、クラウドや自動化ツールに代替されてゆく</a:t>
            </a:r>
          </a:p>
          <a:p>
            <a:r>
              <a:rPr kumimoji="1" lang="ja-JP" altLang="ja-JP" sz="1200" kern="1200" dirty="0" smtClean="0">
                <a:solidFill>
                  <a:schemeClr val="tx1"/>
                </a:solidFill>
                <a:effectLst/>
                <a:latin typeface="+mn-lt"/>
                <a:ea typeface="+mn-ea"/>
                <a:cs typeface="+mn-cs"/>
              </a:rPr>
              <a:t>クラウドの普及によりインフラ構築の物理的作業は不要となります。サーバーやネットワーク機器の販売は減少し、それらの構築作業や保守・サポートの業務が減少することは避けられません。</a:t>
            </a:r>
          </a:p>
          <a:p>
            <a:r>
              <a:rPr kumimoji="1" lang="ja-JP" altLang="ja-JP" sz="1200" kern="1200" dirty="0" smtClean="0">
                <a:solidFill>
                  <a:schemeClr val="tx1"/>
                </a:solidFill>
                <a:effectLst/>
                <a:latin typeface="+mn-lt"/>
                <a:ea typeface="+mn-ea"/>
                <a:cs typeface="+mn-cs"/>
              </a:rPr>
              <a:t>また、運用管理には自動化ツールの利用が拡大し、人工知能の技術を活用して、高度な業務にも人手がかからなくなります。</a:t>
            </a:r>
          </a:p>
          <a:p>
            <a:pPr lvl="0"/>
            <a:r>
              <a:rPr kumimoji="1" lang="ja-JP" altLang="ja-JP" sz="1200" kern="1200" dirty="0" smtClean="0">
                <a:solidFill>
                  <a:schemeClr val="tx1"/>
                </a:solidFill>
                <a:effectLst/>
                <a:latin typeface="+mn-lt"/>
                <a:ea typeface="+mn-ea"/>
                <a:cs typeface="+mn-cs"/>
              </a:rPr>
              <a:t>アプリケーションの開発と運用はビジネス・スピードとの同期化を求める</a:t>
            </a:r>
          </a:p>
          <a:p>
            <a:r>
              <a:rPr kumimoji="1" lang="ja-JP" altLang="ja-JP" sz="1200" kern="1200" dirty="0" smtClean="0">
                <a:solidFill>
                  <a:schemeClr val="tx1"/>
                </a:solidFill>
                <a:effectLst/>
                <a:latin typeface="+mn-lt"/>
                <a:ea typeface="+mn-ea"/>
                <a:cs typeface="+mn-cs"/>
              </a:rPr>
              <a:t>ビジネス環境の不確実性はかつてないほどに高まり、変化が加速しています。ビジネスはその変化に即応できなければ、生き残ることはできません。一方で、ビジネスは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なしでは機能しなくなり、ビジネスと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の一体化は、これからもますます進んでゆきます。</a:t>
            </a:r>
          </a:p>
          <a:p>
            <a:r>
              <a:rPr kumimoji="1" lang="ja-JP" altLang="ja-JP" sz="1200" kern="1200" dirty="0" smtClean="0">
                <a:solidFill>
                  <a:schemeClr val="tx1"/>
                </a:solidFill>
                <a:effectLst/>
                <a:latin typeface="+mn-lt"/>
                <a:ea typeface="+mn-ea"/>
                <a:cs typeface="+mn-cs"/>
              </a:rPr>
              <a:t>ビジネス・ニーズが変われば、ビジネス・プロセスも変えなくてはなりません。そうなれば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また変化のスピードに対応できなくてはなりません。これまで同様に要件を精査し仕様を固め、工数を積算して見積書を提出する。ユーザーがはじめて動くシステムを確認できるようになるのは半年後・・・。こんなことでは、お客様から切られてしまうのは必定です。</a:t>
            </a:r>
          </a:p>
          <a:p>
            <a:r>
              <a:rPr kumimoji="1" lang="ja-JP" altLang="ja-JP" sz="1200" kern="1200" dirty="0" smtClean="0">
                <a:solidFill>
                  <a:schemeClr val="tx1"/>
                </a:solidFill>
                <a:effectLst/>
                <a:latin typeface="+mn-lt"/>
                <a:ea typeface="+mn-ea"/>
                <a:cs typeface="+mn-cs"/>
              </a:rPr>
              <a:t>もちろんこれまでと同様の需要がなくなることはないにしても、仕事の量は増えず、利益を期待することはできません。「稼働率が上がっているのに利益率が下がっている」といった現実が、そのことを物語っています。</a:t>
            </a:r>
          </a:p>
          <a:p>
            <a:r>
              <a:rPr kumimoji="1" lang="en-US" altLang="ja-JP" sz="1200" kern="1200" dirty="0" smtClean="0">
                <a:solidFill>
                  <a:schemeClr val="tx1"/>
                </a:solidFill>
                <a:effectLst/>
                <a:latin typeface="+mn-lt"/>
                <a:ea typeface="+mn-ea"/>
                <a:cs typeface="+mn-cs"/>
              </a:rPr>
              <a:t>SaaS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PaaS</a:t>
            </a:r>
            <a:r>
              <a:rPr kumimoji="1" lang="ja-JP"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FaaS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Function as a Service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Lambda</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Microsoft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Azure Functions</a:t>
            </a:r>
            <a:r>
              <a:rPr kumimoji="1" lang="ja-JP" altLang="ja-JP" sz="1200" kern="1200" dirty="0" smtClean="0">
                <a:solidFill>
                  <a:schemeClr val="tx1"/>
                </a:solidFill>
                <a:effectLst/>
                <a:latin typeface="+mn-lt"/>
                <a:ea typeface="+mn-ea"/>
                <a:cs typeface="+mn-cs"/>
              </a:rPr>
              <a:t>など）を積極的に利用し、ビジネス・スピードに同期化する取り組みがますます求められるようになります。それに伴い工数の需要は伸び悩み、利益はコストに近づいてゆきます。</a:t>
            </a:r>
          </a:p>
          <a:p>
            <a:r>
              <a:rPr kumimoji="1" lang="ja-JP" altLang="ja-JP" sz="1200" kern="1200" dirty="0" smtClean="0">
                <a:solidFill>
                  <a:schemeClr val="tx1"/>
                </a:solidFill>
                <a:effectLst/>
                <a:latin typeface="+mn-lt"/>
                <a:ea typeface="+mn-ea"/>
                <a:cs typeface="+mn-cs"/>
              </a:rPr>
              <a:t>また、開発と運用も「スピード」を担保できるやり方に変わらなくてはなりません。そのためには運用と開発の新しい仕事のやり方を実現する「</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」への取り組みは必至です。</a:t>
            </a:r>
          </a:p>
          <a:p>
            <a:pPr lvl="0"/>
            <a:r>
              <a:rPr kumimoji="1" lang="ja-JP" altLang="ja-JP" sz="1200" kern="1200" dirty="0" smtClean="0">
                <a:solidFill>
                  <a:schemeClr val="tx1"/>
                </a:solidFill>
                <a:effectLst/>
                <a:latin typeface="+mn-lt"/>
                <a:ea typeface="+mn-ea"/>
                <a:cs typeface="+mn-cs"/>
              </a:rPr>
              <a:t>ビジネスは競争力の強化のために、テクノロジーへの依存を高めてゆく</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なが、既存のタクシー業界やホテル事業を破壊するほどの影響力を持ち始めています。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の役割は、業務の効率化やコスト削減に重心が置かれてきました。しかし、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がもたらす新しい常識が、新しいビジネス・モデルを実現し、既存常識を崩壊に追んでいます。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の役割は、ビジネスの競争優位を生みだすための新たな思想や手段を提供しはじめているのです。</a:t>
            </a:r>
          </a:p>
          <a:p>
            <a:r>
              <a:rPr kumimoji="1" lang="ja-JP" altLang="ja-JP" sz="1200" kern="1200" dirty="0" smtClean="0">
                <a:solidFill>
                  <a:schemeClr val="tx1"/>
                </a:solidFill>
                <a:effectLst/>
                <a:latin typeface="+mn-lt"/>
                <a:ea typeface="+mn-ea"/>
                <a:cs typeface="+mn-cs"/>
              </a:rPr>
              <a:t>人工知能や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などの先端テクノロジーは、それを実現する基盤となります。だからといって自らそれらを開発しなくても、サービスとして利用できる時代になりました。それがビジネスの変化を加速する武器となります。</a:t>
            </a:r>
          </a:p>
          <a:p>
            <a:r>
              <a:rPr kumimoji="1" lang="ja-JP" altLang="ja-JP" sz="1200" kern="1200" dirty="0" smtClean="0">
                <a:solidFill>
                  <a:schemeClr val="tx1"/>
                </a:solidFill>
                <a:effectLst/>
                <a:latin typeface="+mn-lt"/>
                <a:ea typeface="+mn-ea"/>
                <a:cs typeface="+mn-cs"/>
              </a:rPr>
              <a:t>ビジネスの価値は、その事業そのものの機能から、それらを含むサービスや他のプレイヤーを巻き込んだエコシステムへと、重心を移しはじめ、</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はその基盤として重要性を高めています。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の価値や需要はこれまでになく高まる一方で、工数需要は減少する」</a:t>
            </a:r>
          </a:p>
          <a:p>
            <a:r>
              <a:rPr kumimoji="1" lang="ja-JP" altLang="ja-JP" sz="1200" kern="1200" dirty="0" smtClean="0">
                <a:solidFill>
                  <a:schemeClr val="tx1"/>
                </a:solidFill>
                <a:effectLst/>
                <a:latin typeface="+mn-lt"/>
                <a:ea typeface="+mn-ea"/>
                <a:cs typeface="+mn-cs"/>
              </a:rPr>
              <a:t>いままさにそんな変化が加速しながら進行しているのです。ならば、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ビジネスの収益は工数提供の対価から、ビジネス価値すなわち「スピード・変革・差別化」の対価へとシフトしてゆかなければなりません。</a:t>
            </a:r>
          </a:p>
          <a:p>
            <a:r>
              <a:rPr kumimoji="1" lang="ja-JP" altLang="ja-JP" sz="1200" kern="1200" dirty="0" smtClean="0">
                <a:solidFill>
                  <a:schemeClr val="tx1"/>
                </a:solidFill>
                <a:effectLst/>
                <a:latin typeface="+mn-lt"/>
                <a:ea typeface="+mn-ea"/>
                <a:cs typeface="+mn-cs"/>
              </a:rPr>
              <a:t>営業はこの変化に、どう対処すればいいのでしょう。</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やビジネスのトレンドを掴み、お客様の未来を提案できなくてはならない」</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ビジネスに新しい常識をもたらします。それが、お客様のビジネスをどのように変え、どう向き合うべきかを提言できなくてはならないでしょう。このような仕事はコンサルタントの役割だと思っているなら、営業の仕事はなくなります。</a:t>
            </a:r>
          </a:p>
          <a:p>
            <a:r>
              <a:rPr kumimoji="1" lang="ja-JP" altLang="ja-JP" sz="1200" kern="1200" dirty="0" smtClean="0">
                <a:solidFill>
                  <a:schemeClr val="tx1"/>
                </a:solidFill>
                <a:effectLst/>
                <a:latin typeface="+mn-lt"/>
                <a:ea typeface="+mn-ea"/>
                <a:cs typeface="+mn-cs"/>
              </a:rPr>
              <a:t>銀行の窓口業務が</a:t>
            </a:r>
            <a:r>
              <a:rPr kumimoji="1" lang="en-US" altLang="ja-JP" sz="1200" kern="1200" dirty="0" smtClean="0">
                <a:solidFill>
                  <a:schemeClr val="tx1"/>
                </a:solidFill>
                <a:effectLst/>
                <a:latin typeface="+mn-lt"/>
                <a:ea typeface="+mn-ea"/>
                <a:cs typeface="+mn-cs"/>
              </a:rPr>
              <a:t>ATM</a:t>
            </a:r>
            <a:r>
              <a:rPr kumimoji="1" lang="ja-JP" altLang="ja-JP" sz="1200" kern="1200" dirty="0" smtClean="0">
                <a:solidFill>
                  <a:schemeClr val="tx1"/>
                </a:solidFill>
                <a:effectLst/>
                <a:latin typeface="+mn-lt"/>
                <a:ea typeface="+mn-ea"/>
                <a:cs typeface="+mn-cs"/>
              </a:rPr>
              <a:t>に変わり、店舗での書籍や物品販売は</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や楽天にシフトしてしまいました。それでも、銀行の窓口や店舗に足を運ぶのは、「自分は、どうすればいいのか」を相談するためです。そこには、まだまだ人間の知識や創造性が求められています。それとても人工知能に置き換わってゆくとすれば、お客様の人生や生活に踏み込んだ未来へのアドバイスが人間の役割となるでしょう。</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営業もまた同様の変化、つまりは、お客様の未来の相談相手になることが求められるでしょう。そのためには、次の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つの力を磨かなければなりません。</a:t>
            </a:r>
          </a:p>
          <a:p>
            <a:r>
              <a:rPr kumimoji="1" lang="ja-JP" altLang="ja-JP" sz="1200" kern="1200" dirty="0" smtClean="0">
                <a:solidFill>
                  <a:schemeClr val="tx1"/>
                </a:solidFill>
                <a:effectLst/>
                <a:latin typeface="+mn-lt"/>
                <a:ea typeface="+mn-ea"/>
                <a:cs typeface="+mn-cs"/>
              </a:rPr>
              <a:t>知識力：お客様のあらゆる質問に答えられる知識の引き出しを増やし、その鮮度を維持しつつけること。</a:t>
            </a:r>
          </a:p>
          <a:p>
            <a:r>
              <a:rPr kumimoji="1" lang="ja-JP" altLang="ja-JP" sz="1200" kern="1200" dirty="0" smtClean="0">
                <a:solidFill>
                  <a:schemeClr val="tx1"/>
                </a:solidFill>
                <a:effectLst/>
                <a:latin typeface="+mn-lt"/>
                <a:ea typeface="+mn-ea"/>
                <a:cs typeface="+mn-cs"/>
              </a:rPr>
              <a:t>対話力：お客様と対話でき、悩みを聞き出して整理し、何が最適なゴールなのかを見つけ出すこと。</a:t>
            </a:r>
          </a:p>
          <a:p>
            <a:r>
              <a:rPr kumimoji="1" lang="ja-JP" altLang="ja-JP" sz="1200" kern="1200" dirty="0" smtClean="0">
                <a:solidFill>
                  <a:schemeClr val="tx1"/>
                </a:solidFill>
                <a:effectLst/>
                <a:latin typeface="+mn-lt"/>
                <a:ea typeface="+mn-ea"/>
                <a:cs typeface="+mn-cs"/>
              </a:rPr>
              <a:t>共創力：知識力と対話力を駆使して、お客様と一緒になって解決策を見つけ出してゆけること。</a:t>
            </a:r>
          </a:p>
          <a:p>
            <a:r>
              <a:rPr kumimoji="1" lang="ja-JP" altLang="ja-JP" sz="1200" kern="1200" dirty="0" smtClean="0">
                <a:solidFill>
                  <a:schemeClr val="tx1"/>
                </a:solidFill>
                <a:effectLst/>
                <a:latin typeface="+mn-lt"/>
                <a:ea typeface="+mn-ea"/>
                <a:cs typeface="+mn-cs"/>
              </a:rPr>
              <a:t>カタログに書かれているような機能や性能の説明、システム構成の策定や見積金額の積算、情報の収集や整理などの「知的力仕事」は、人工知能が代わりにやってくれます。しかし、何をゴールにするのか、それを実現するためのビジネス・モデルやビジネス・プロセスはどうするかは、これからも人間の役割です。</a:t>
            </a:r>
          </a:p>
          <a:p>
            <a:r>
              <a:rPr kumimoji="1" lang="ja-JP" altLang="ja-JP" sz="1200" kern="1200" dirty="0" smtClean="0">
                <a:solidFill>
                  <a:schemeClr val="tx1"/>
                </a:solidFill>
                <a:effectLst/>
                <a:latin typeface="+mn-lt"/>
                <a:ea typeface="+mn-ea"/>
                <a:cs typeface="+mn-cs"/>
              </a:rPr>
              <a:t>テクノロジーの進化の流れに棹をさしても、流れる方向が変わることはなく、やがては自分たちが流されるだけです。ならば、その流れの方向を見据えて、自らの役割を変えてゆくしかありません。</a:t>
            </a:r>
          </a:p>
          <a:p>
            <a:r>
              <a:rPr kumimoji="1" lang="ja-JP" altLang="ja-JP" sz="1200" kern="1200" dirty="0" smtClean="0">
                <a:solidFill>
                  <a:schemeClr val="tx1"/>
                </a:solidFill>
                <a:effectLst/>
                <a:latin typeface="+mn-lt"/>
                <a:ea typeface="+mn-ea"/>
                <a:cs typeface="+mn-cs"/>
              </a:rPr>
              <a:t>「それは会社の役割で、自分は与えられた仕事をするだけのこと」</a:t>
            </a:r>
          </a:p>
          <a:p>
            <a:r>
              <a:rPr kumimoji="1" lang="ja-JP" altLang="ja-JP" sz="1200" kern="1200" dirty="0" smtClean="0">
                <a:solidFill>
                  <a:schemeClr val="tx1"/>
                </a:solidFill>
                <a:effectLst/>
                <a:latin typeface="+mn-lt"/>
                <a:ea typeface="+mn-ea"/>
                <a:cs typeface="+mn-cs"/>
              </a:rPr>
              <a:t>そんなあなたにお客様は大切な仕事を任せたいとは思わないでしょう。それは、自分の営業成績と直結しています。</a:t>
            </a:r>
          </a:p>
          <a:p>
            <a:r>
              <a:rPr kumimoji="1" lang="ja-JP" altLang="ja-JP" sz="1200" kern="1200" dirty="0" smtClean="0">
                <a:solidFill>
                  <a:schemeClr val="tx1"/>
                </a:solidFill>
                <a:effectLst/>
                <a:latin typeface="+mn-lt"/>
                <a:ea typeface="+mn-ea"/>
                <a:cs typeface="+mn-cs"/>
              </a:rPr>
              <a:t>もはや会社に自分の人生を預けても一生面倒をみてもらえる時代ではありません。会社は自分の保護者でもなく、財産でもありません。自分力という財産を持ち、会社ではなく社会での価値を高めてゆくしかないのです。営業力もまた、そんな自分の財産の一部であると心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658592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2132996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0493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0864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smtClean="0">
                <a:solidFill>
                  <a:schemeClr val="tx1"/>
                </a:solidFill>
                <a:effectLst/>
                <a:latin typeface="+mn-lt"/>
                <a:ea typeface="+mn-ea"/>
                <a:cs typeface="+mn-cs"/>
              </a:rPr>
              <a:t>クラウドやモバイルなど、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インフラに支えられています。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の需要が衰えることはありません。一方で、需要が読めないままの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smtClean="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smtClean="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Infrastructure</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コミュニケーションズの</a:t>
            </a:r>
            <a:r>
              <a:rPr kumimoji="1" lang="en-US" altLang="ja-JP" sz="1200" kern="1200" dirty="0" err="1" smtClean="0">
                <a:solidFill>
                  <a:schemeClr val="tx1"/>
                </a:solidFill>
                <a:effectLst/>
                <a:latin typeface="+mn-lt"/>
                <a:ea typeface="+mn-ea"/>
                <a:cs typeface="+mn-cs"/>
              </a:rPr>
              <a:t>cloudn</a:t>
            </a:r>
            <a:r>
              <a:rPr kumimoji="1" lang="ja-JP" altLang="ja-JP" sz="1200" kern="1200" dirty="0" smtClean="0">
                <a:solidFill>
                  <a:schemeClr val="tx1"/>
                </a:solidFill>
                <a:effectLst/>
                <a:latin typeface="+mn-lt"/>
                <a:ea typeface="+mn-ea"/>
                <a:cs typeface="+mn-cs"/>
              </a:rPr>
              <a:t>（クラウド・エヌ）、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SoftLayer</a:t>
            </a:r>
            <a:r>
              <a:rPr kumimoji="1" lang="ja-JP" altLang="ja-JP" sz="1200" kern="1200" dirty="0" smtClean="0">
                <a:solidFill>
                  <a:schemeClr val="tx1"/>
                </a:solidFill>
                <a:effectLst/>
                <a:latin typeface="+mn-lt"/>
                <a:ea typeface="+mn-ea"/>
                <a:cs typeface="+mn-cs"/>
              </a:rPr>
              <a:t>などがこのサービスです。</a:t>
            </a:r>
          </a:p>
          <a:p>
            <a:r>
              <a:rPr kumimoji="1" lang="ja-JP" altLang="ja-JP" sz="1200" kern="1200" dirty="0" smtClean="0">
                <a:solidFill>
                  <a:schemeClr val="tx1"/>
                </a:solidFill>
                <a:effectLst/>
                <a:latin typeface="+mn-lt"/>
                <a:ea typeface="+mn-ea"/>
                <a:cs typeface="+mn-cs"/>
              </a:rPr>
              <a:t>もちろん、個別の構成や運用にこだわる企業は、独自に</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を組み合わせて、コストパフォーマンスの高い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は、こんなクラウド・コンピューティングを支える技術でもあるのです。</a:t>
            </a:r>
          </a:p>
          <a:p>
            <a:r>
              <a:rPr kumimoji="1" lang="ja-JP" altLang="ja-JP" sz="1200" kern="1200" dirty="0" smtClean="0">
                <a:solidFill>
                  <a:schemeClr val="tx1"/>
                </a:solidFill>
                <a:effectLst/>
                <a:latin typeface="+mn-lt"/>
                <a:ea typeface="+mn-ea"/>
                <a:cs typeface="+mn-cs"/>
              </a:rPr>
              <a:t/>
            </a:r>
            <a:br>
              <a:rPr kumimoji="1" lang="ja-JP"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1275613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987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73721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ビジネスのコスト構造</a:t>
            </a:r>
          </a:p>
          <a:p>
            <a:pPr lvl="0"/>
            <a:r>
              <a:rPr kumimoji="1" lang="ja-JP" altLang="ja-JP" sz="1200" kern="1200" dirty="0" smtClean="0">
                <a:solidFill>
                  <a:schemeClr val="tx1"/>
                </a:solidFill>
                <a:effectLst/>
                <a:latin typeface="+mn-lt"/>
                <a:ea typeface="+mn-ea"/>
                <a:cs typeface="+mn-cs"/>
              </a:rPr>
              <a:t>コスト構造</a:t>
            </a:r>
          </a:p>
          <a:p>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は、「アプリケーションを受託開発する事業」、「ネットワークやサーバーなどのハード導入に伴い構築を行うエンジニアリング事業」、そしてそれらの「保守サポート事業」の大きく３つのタイプに分けることができます。</a:t>
            </a:r>
          </a:p>
          <a:p>
            <a:r>
              <a:rPr kumimoji="1" lang="ja-JP" altLang="ja-JP" sz="1200" kern="1200" dirty="0" smtClean="0">
                <a:solidFill>
                  <a:schemeClr val="tx1"/>
                </a:solidFill>
                <a:effectLst/>
                <a:latin typeface="+mn-lt"/>
                <a:ea typeface="+mn-ea"/>
                <a:cs typeface="+mn-cs"/>
              </a:rPr>
              <a:t>「アプリケーションを受託開発する事業」と「保守サポート事業」は、そのコストのほとんどが、人件費で占められています。しかも、我が国においては、人材の流動性が低いこともあり、その人件費が固定費化されてしまいます。そのため、ユーザー企業や大手</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は、これらの人件費を下請事業者に委託し変動費として、コストの調整弁として使ってきたのです。この階層関係が、どんどんと下層に引き継がれてゆき、下へ行けば行くほど低賃金で働かされることになります。世に言う「多重請負」です。</a:t>
            </a:r>
          </a:p>
          <a:p>
            <a:r>
              <a:rPr kumimoji="1" lang="ja-JP" altLang="ja-JP" sz="1200" kern="1200" dirty="0" smtClean="0">
                <a:solidFill>
                  <a:schemeClr val="tx1"/>
                </a:solidFill>
                <a:effectLst/>
                <a:latin typeface="+mn-lt"/>
                <a:ea typeface="+mn-ea"/>
                <a:cs typeface="+mn-cs"/>
              </a:rPr>
              <a:t>しかし、人月単価は年々ディスカウントされてきており、非常に薄い利益しか取れていない状況となりつつあります。そのため一つの案件での利益管理を厳密に行う必要が出てきており、各社「赤字案件撲滅プロジェクト」など案件ごとの利益率管理を実施し、必死に案件ごとの利益を確保するように試行錯誤している状況です。</a:t>
            </a:r>
          </a:p>
          <a:p>
            <a:r>
              <a:rPr kumimoji="1" lang="ja-JP" altLang="ja-JP" sz="1200" kern="1200" dirty="0" smtClean="0">
                <a:solidFill>
                  <a:schemeClr val="tx1"/>
                </a:solidFill>
                <a:effectLst/>
                <a:latin typeface="+mn-lt"/>
                <a:ea typeface="+mn-ea"/>
                <a:cs typeface="+mn-cs"/>
              </a:rPr>
              <a:t>またリーマンショック以降、多重請負が社会問題となっており、徐々に多重請負について自主規制がかかってきています。そうすると調整弁役を担ってきた下請事業者を増やしていくことは難しく、また不景気になったからといって、そう簡単に、下請け業者を切ることができなくなってきました。</a:t>
            </a:r>
          </a:p>
          <a:p>
            <a:r>
              <a:rPr kumimoji="1" lang="ja-JP" altLang="ja-JP" sz="1200" kern="1200" dirty="0" smtClean="0">
                <a:solidFill>
                  <a:schemeClr val="tx1"/>
                </a:solidFill>
                <a:effectLst/>
                <a:latin typeface="+mn-lt"/>
                <a:ea typeface="+mn-ea"/>
                <a:cs typeface="+mn-cs"/>
              </a:rPr>
              <a:t>そのため、正社員も下請け業者も、予測した稼働人員のギリギリしか確保せず、しかも、少々稼働がオーバーしても、現状の人員で案件を回すことにより、高い稼働率を維持するようになっています。利益率が低いため、不稼働人員が発生すれば、直ちに赤字となるので、エンジニアは常にマシンのように限界まで働いてもらわなければならないのです。</a:t>
            </a:r>
          </a:p>
          <a:p>
            <a:r>
              <a:rPr kumimoji="1" lang="ja-JP" altLang="ja-JP" sz="1200" kern="1200" dirty="0" smtClean="0">
                <a:solidFill>
                  <a:schemeClr val="tx1"/>
                </a:solidFill>
                <a:effectLst/>
                <a:latin typeface="+mn-lt"/>
                <a:ea typeface="+mn-ea"/>
                <a:cs typeface="+mn-cs"/>
              </a:rPr>
              <a:t>また、安定的な高稼働率を維持するためには、安定的な受注が必要です。安定的な受注がないと稼働率が維持できず、すぐに不稼働が発生し赤字に転落します。中堅以上の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事業者は、多くの営業人員を抱え、必死に安定的な受注を得るために営業活動に注力しています。</a:t>
            </a:r>
          </a:p>
          <a:p>
            <a:r>
              <a:rPr kumimoji="1" lang="ja-JP" altLang="ja-JP" sz="1200" kern="1200" dirty="0" smtClean="0">
                <a:solidFill>
                  <a:schemeClr val="tx1"/>
                </a:solidFill>
                <a:effectLst/>
                <a:latin typeface="+mn-lt"/>
                <a:ea typeface="+mn-ea"/>
                <a:cs typeface="+mn-cs"/>
              </a:rPr>
              <a:t>このように、今までの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事業は、「安定的な受注」「人員の高稼働率」に支えられてきたといえるでしょう。</a:t>
            </a:r>
          </a:p>
          <a:p>
            <a:r>
              <a:rPr kumimoji="1" lang="ja-JP" altLang="ja-JP" sz="1200" kern="1200" dirty="0" smtClean="0">
                <a:solidFill>
                  <a:schemeClr val="tx1"/>
                </a:solidFill>
                <a:effectLst/>
                <a:latin typeface="+mn-lt"/>
                <a:ea typeface="+mn-ea"/>
                <a:cs typeface="+mn-cs"/>
              </a:rPr>
              <a:t>このような状況をコスト構造から見てみると、次の図にあるようにコストのほとんどが、人件費や外注加工費用、ハードウェア・ソフトウェアの仕入れ費用です。外注加工費やハードウェア・ソフトウェアの仕入れ費用は、自社ではほとんどコントロールできないコストです。また人材の流動性があれば人件費はコントロール可能なコストになりますが、我が国では固定的となっており、これもコントロールが難しいコストとなっています。このようにコスト構造を読み解くと付加価値率は高いのですがが、コントロールできるコストの割合が非常に低く、利益が出にくいビジネスとなっていることがわかります。つまり、現在の</a:t>
            </a:r>
            <a:r>
              <a:rPr kumimoji="1" lang="en-US" altLang="ja-JP" sz="1200" kern="1200" dirty="0" smtClean="0">
                <a:solidFill>
                  <a:schemeClr val="tx1"/>
                </a:solidFill>
                <a:effectLst/>
                <a:latin typeface="+mn-lt"/>
                <a:ea typeface="+mn-ea"/>
                <a:cs typeface="+mn-cs"/>
              </a:rPr>
              <a:t>SI</a:t>
            </a:r>
            <a:r>
              <a:rPr kumimoji="1" lang="ja-JP" altLang="ja-JP" sz="1200" kern="1200" dirty="0" smtClean="0">
                <a:solidFill>
                  <a:schemeClr val="tx1"/>
                </a:solidFill>
                <a:effectLst/>
                <a:latin typeface="+mn-lt"/>
                <a:ea typeface="+mn-ea"/>
                <a:cs typeface="+mn-cs"/>
              </a:rPr>
              <a:t>ビジネスは、「必死に働いても薄利なビジネス」だと言わざるを得ない状況にあるのです。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551833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6548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デジタル・トランスフォーメーションの時代がやってくる</a:t>
            </a:r>
          </a:p>
          <a:p>
            <a:r>
              <a:rPr kumimoji="1" lang="ja-JP" altLang="ja-JP" sz="1200" kern="1200" dirty="0" smtClean="0">
                <a:solidFill>
                  <a:schemeClr val="tx1"/>
                </a:solidFill>
                <a:effectLst/>
                <a:latin typeface="+mn-lt"/>
                <a:ea typeface="+mn-ea"/>
                <a:cs typeface="+mn-cs"/>
              </a:rPr>
              <a:t>デジタル・データと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これまでの仕事のやり方や人と人のつながりを大きく変えようとしています。この変化を「デジタル・トランスフォーメーション」と呼んでいます。トランスフォーメイションとは、形を変える、あるいは再編成するという意味があります。では、いったい何がどう変わるのでしょうか。</a:t>
            </a:r>
          </a:p>
          <a:p>
            <a:r>
              <a:rPr kumimoji="1" lang="ja-JP" altLang="ja-JP" sz="1200" kern="1200" dirty="0" smtClean="0">
                <a:solidFill>
                  <a:schemeClr val="tx1"/>
                </a:solidFill>
                <a:effectLst/>
                <a:latin typeface="+mn-lt"/>
                <a:ea typeface="+mn-ea"/>
                <a:cs typeface="+mn-cs"/>
              </a:rPr>
              <a:t>「人間が行うことを前提に最適化されたビジネス・プロセスから、機械が行うことを前提に最適化されたビジネス・プロセスへの転換」</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の進化は、これまで「人間のできること」を機械に置き換え、効率化やコストの削減を実現してきました。さらに、インターネットやクラウド、</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や人工知能の普及は、「人間にしかできなかったこと」や「人間にはできないこと」をどんどんできるようにしています。ならば、そんな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や機械の新しい常識を前提に、人間が行うのではなく、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が全てを行うことを前提に、それに最もふさわしい仕事の流れを実現してもいいはずです。どうしても「人間にしかできないこと」が残るとすれば、それは人間がやりましょうと、発想を逆転して考えてみると、これまでの常識では考えられなかったことが実現するかもしれません。これが、「デジタル・トランスフォーメーション」の目指しているところです。</a:t>
            </a:r>
          </a:p>
          <a:p>
            <a:r>
              <a:rPr kumimoji="1" lang="ja-JP" altLang="ja-JP" sz="1200" kern="1200" dirty="0" smtClean="0">
                <a:solidFill>
                  <a:schemeClr val="tx1"/>
                </a:solidFill>
                <a:effectLst/>
                <a:latin typeface="+mn-lt"/>
                <a:ea typeface="+mn-ea"/>
                <a:cs typeface="+mn-cs"/>
              </a:rPr>
              <a:t>この「デジタル・トランスフォーメーション」により、これまでの常識を根本的に変えてしまう事例がいくつも登場しています。例えば、米ハーレーダビッドソン（</a:t>
            </a:r>
            <a:r>
              <a:rPr kumimoji="1" lang="en-US" altLang="ja-JP" sz="1200" kern="1200" dirty="0" smtClean="0">
                <a:solidFill>
                  <a:schemeClr val="tx1"/>
                </a:solidFill>
                <a:effectLst/>
                <a:latin typeface="+mn-lt"/>
                <a:ea typeface="+mn-ea"/>
                <a:cs typeface="+mn-cs"/>
              </a:rPr>
              <a:t>Harley Davidson</a:t>
            </a:r>
            <a:r>
              <a:rPr kumimoji="1" lang="ja-JP" altLang="ja-JP" sz="1200" kern="1200" dirty="0" smtClean="0">
                <a:solidFill>
                  <a:schemeClr val="tx1"/>
                </a:solidFill>
                <a:effectLst/>
                <a:latin typeface="+mn-lt"/>
                <a:ea typeface="+mn-ea"/>
                <a:cs typeface="+mn-cs"/>
              </a:rPr>
              <a:t>）社は、お客様のわがままなカスタム注文に応えることを売りにするのオートバイ専業メーカーです。その注文を受けるペンシルバニア州にあるヨーク工場では、これまで部品手配の都合上、</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21</a:t>
            </a:r>
            <a:r>
              <a:rPr kumimoji="1" lang="ja-JP" altLang="ja-JP" sz="1200" kern="1200" dirty="0" smtClean="0">
                <a:solidFill>
                  <a:schemeClr val="tx1"/>
                </a:solidFill>
                <a:effectLst/>
                <a:latin typeface="+mn-lt"/>
                <a:ea typeface="+mn-ea"/>
                <a:cs typeface="+mn-cs"/>
              </a:rPr>
              <a:t>日前に注文を締め切らざるを得ませんでした。これをなんと</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時間前に短縮してしまったのです。また以前は</a:t>
            </a:r>
            <a:r>
              <a:rPr kumimoji="1" lang="en-US" altLang="ja-JP" sz="1200" kern="1200" dirty="0" smtClean="0">
                <a:solidFill>
                  <a:schemeClr val="tx1"/>
                </a:solidFill>
                <a:effectLst/>
                <a:latin typeface="+mn-lt"/>
                <a:ea typeface="+mn-ea"/>
                <a:cs typeface="+mn-cs"/>
              </a:rPr>
              <a:t>8</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日分ほど持っていた部品在庫もなんと</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時間分に圧縮してしまいました。「数日の短縮」といった改善のレベルではなく、「数十分の一の短縮」という大変革を実現したのです。ちなみにこの工場では、すべての製造装置や工作機械に取り付けられたセンサーによって、稼働状態をリアルタイムで把握でき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）の仕組みを取り入れて、この大変革を実現したのです。</a:t>
            </a:r>
          </a:p>
          <a:p>
            <a:r>
              <a:rPr kumimoji="1" lang="ja-JP" altLang="ja-JP" sz="1200" kern="1200" dirty="0" smtClean="0">
                <a:solidFill>
                  <a:schemeClr val="tx1"/>
                </a:solidFill>
                <a:effectLst/>
                <a:latin typeface="+mn-lt"/>
                <a:ea typeface="+mn-ea"/>
                <a:cs typeface="+mn-cs"/>
              </a:rPr>
              <a:t>他にも独アディダス社の「</a:t>
            </a:r>
            <a:r>
              <a:rPr kumimoji="1" lang="en-US" altLang="ja-JP" sz="1200" kern="1200" dirty="0" err="1" smtClean="0">
                <a:solidFill>
                  <a:schemeClr val="tx1"/>
                </a:solidFill>
                <a:effectLst/>
                <a:latin typeface="+mn-lt"/>
                <a:ea typeface="+mn-ea"/>
                <a:cs typeface="+mn-cs"/>
              </a:rPr>
              <a:t>Mi</a:t>
            </a:r>
            <a:r>
              <a:rPr kumimoji="1" lang="en-US" altLang="ja-JP" sz="1200" kern="1200" dirty="0" smtClean="0">
                <a:solidFill>
                  <a:schemeClr val="tx1"/>
                </a:solidFill>
                <a:effectLst/>
                <a:latin typeface="+mn-lt"/>
                <a:ea typeface="+mn-ea"/>
                <a:cs typeface="+mn-cs"/>
              </a:rPr>
              <a:t> Adidas</a:t>
            </a:r>
            <a:r>
              <a:rPr kumimoji="1" lang="ja-JP" altLang="ja-JP" sz="1200" kern="1200" dirty="0" smtClean="0">
                <a:solidFill>
                  <a:schemeClr val="tx1"/>
                </a:solidFill>
                <a:effectLst/>
                <a:latin typeface="+mn-lt"/>
                <a:ea typeface="+mn-ea"/>
                <a:cs typeface="+mn-cs"/>
              </a:rPr>
              <a:t>（マイアディダス）」は、シューズやウェアなどさまざまな商品のカスタマイズ注文を受付け、それを標準品と同じ価格で提供しています。そのカスタマイズの組合せ数は</a:t>
            </a:r>
            <a:r>
              <a:rPr kumimoji="1" lang="en-US" altLang="ja-JP" sz="1200" kern="1200" dirty="0" smtClean="0">
                <a:solidFill>
                  <a:schemeClr val="tx1"/>
                </a:solidFill>
                <a:effectLst/>
                <a:latin typeface="+mn-lt"/>
                <a:ea typeface="+mn-ea"/>
                <a:cs typeface="+mn-cs"/>
              </a:rPr>
              <a:t>1.4</a:t>
            </a:r>
            <a:r>
              <a:rPr kumimoji="1" lang="ja-JP" altLang="ja-JP" sz="1200" kern="1200" dirty="0" smtClean="0">
                <a:solidFill>
                  <a:schemeClr val="tx1"/>
                </a:solidFill>
                <a:effectLst/>
                <a:latin typeface="+mn-lt"/>
                <a:ea typeface="+mn-ea"/>
                <a:cs typeface="+mn-cs"/>
              </a:rPr>
              <a:t>兆種類もあるというのです。また、独ハンブルグ港湾局は、港での荷の積み降ろし、トラック、鉄道、海運などの物流を改革することで、従来の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倍の処理能力を実現しようとしています。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を活用することで仕事流れを変革し、「何割」ではなく「何倍／何十倍」もの変革を成し遂げようとしています。また、先に紹介した配車サービスの</a:t>
            </a:r>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や民泊仲介の</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のように、これまで人間が関わることを前提にしていた仕事の流れを、人間を介さず</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だけで完結する仕組みに置き換えることで、既存の業界秩序を破壊してしまうほどの変革を生みだしています。</a:t>
            </a:r>
          </a:p>
          <a:p>
            <a:r>
              <a:rPr kumimoji="1" lang="ja-JP" altLang="ja-JP" sz="1200" kern="1200" dirty="0" smtClean="0">
                <a:solidFill>
                  <a:schemeClr val="tx1"/>
                </a:solidFill>
                <a:effectLst/>
                <a:latin typeface="+mn-lt"/>
                <a:ea typeface="+mn-ea"/>
                <a:cs typeface="+mn-cs"/>
              </a:rPr>
              <a:t>「デジタル・トランスフォーメーション」とは、こんな常識の大転換なのです。</a:t>
            </a:r>
          </a:p>
          <a:p>
            <a:r>
              <a:rPr kumimoji="1" lang="ja-JP" altLang="ja-JP" sz="1200" kern="1200" dirty="0" smtClean="0">
                <a:solidFill>
                  <a:schemeClr val="tx1"/>
                </a:solidFill>
                <a:effectLst/>
                <a:latin typeface="+mn-lt"/>
                <a:ea typeface="+mn-ea"/>
                <a:cs typeface="+mn-cs"/>
              </a:rPr>
              <a:t>そんな「デジタル・トランスフォーメーション」は、「サービス化」、「オープン化」、「ソーシャル化」、「スマート化」の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つの変化を生みだしています。</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サービス化</a:t>
            </a:r>
          </a:p>
          <a:p>
            <a:r>
              <a:rPr kumimoji="1" lang="ja-JP" altLang="ja-JP" sz="1200" kern="1200" dirty="0" smtClean="0">
                <a:solidFill>
                  <a:schemeClr val="tx1"/>
                </a:solidFill>
                <a:effectLst/>
                <a:latin typeface="+mn-lt"/>
                <a:ea typeface="+mn-ea"/>
                <a:cs typeface="+mn-cs"/>
              </a:rPr>
              <a:t>ジェット・エンジンを「出力×稼働時間」で従量課金する、あるいは建設機械を測量、設計、自動運転とともにサービスとして提供するといった、これまでは「モノを売って儲ける」が常識だった製造業のビジネスにもサービス化の流れが生まれています。また、「所有」することが当たり前だったコンピューターは、もはやクラウド・サービスとして「使用」することが当たり前になろうとしています。</a:t>
            </a:r>
          </a:p>
          <a:p>
            <a:r>
              <a:rPr kumimoji="1" lang="ja-JP" altLang="ja-JP" sz="1200" kern="1200" dirty="0" smtClean="0">
                <a:solidFill>
                  <a:schemeClr val="tx1"/>
                </a:solidFill>
                <a:effectLst/>
                <a:latin typeface="+mn-lt"/>
                <a:ea typeface="+mn-ea"/>
                <a:cs typeface="+mn-cs"/>
              </a:rPr>
              <a:t>私たちは、これまで利用するためにはその手段である機械やコンピューターを所有しなければなりませんでした。しかし、様々な価値がサービスとして手に入れられる時代へと変わろうとしています。</a:t>
            </a:r>
          </a:p>
          <a:p>
            <a:r>
              <a:rPr kumimoji="1" lang="ja-JP" altLang="ja-JP" sz="1200" kern="1200" dirty="0" smtClean="0">
                <a:solidFill>
                  <a:schemeClr val="tx1"/>
                </a:solidFill>
                <a:effectLst/>
                <a:latin typeface="+mn-lt"/>
                <a:ea typeface="+mn-ea"/>
                <a:cs typeface="+mn-cs"/>
              </a:rPr>
              <a:t>人々が求めているのは結果であり、その手段ではありません。手段を所有しなくてもサービスとして求める価値が直接手に入るのであれば、そちらに人々の需要がシフトするのは自然の流れです。</a:t>
            </a:r>
          </a:p>
          <a:p>
            <a:r>
              <a:rPr kumimoji="1" lang="ja-JP" altLang="ja-JP" sz="1200" kern="1200" dirty="0" smtClean="0">
                <a:solidFill>
                  <a:schemeClr val="tx1"/>
                </a:solidFill>
                <a:effectLst/>
                <a:latin typeface="+mn-lt"/>
                <a:ea typeface="+mn-ea"/>
                <a:cs typeface="+mn-cs"/>
              </a:rPr>
              <a:t>ミシュランやコマツ、ロールスロイスなどの「モノのサービス化」への取り組みはそんな動きを象徴するものです。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オープン化</a:t>
            </a:r>
          </a:p>
          <a:p>
            <a:r>
              <a:rPr kumimoji="1" lang="ja-JP" altLang="ja-JP" sz="1200" kern="1200" dirty="0" smtClean="0">
                <a:solidFill>
                  <a:schemeClr val="tx1"/>
                </a:solidFill>
                <a:effectLst/>
                <a:latin typeface="+mn-lt"/>
                <a:ea typeface="+mn-ea"/>
                <a:cs typeface="+mn-cs"/>
              </a:rPr>
              <a:t>「特定の企業が占有する技術や製品ではなく、ひろく多くの人が関与する技術や製品の方が進化のスピードは早く、安心・安全も担保される」</a:t>
            </a:r>
          </a:p>
          <a:p>
            <a:r>
              <a:rPr kumimoji="1" lang="ja-JP" altLang="ja-JP" sz="1200" kern="1200" dirty="0" smtClean="0">
                <a:solidFill>
                  <a:schemeClr val="tx1"/>
                </a:solidFill>
                <a:effectLst/>
                <a:latin typeface="+mn-lt"/>
                <a:ea typeface="+mn-ea"/>
                <a:cs typeface="+mn-cs"/>
              </a:rPr>
              <a:t>そんな「オープン」という常識が広く受け入れつつあります。</a:t>
            </a:r>
          </a:p>
          <a:p>
            <a:r>
              <a:rPr kumimoji="1" lang="ja-JP" altLang="ja-JP" sz="1200" kern="1200" dirty="0" smtClean="0">
                <a:solidFill>
                  <a:schemeClr val="tx1"/>
                </a:solidFill>
                <a:effectLst/>
                <a:latin typeface="+mn-lt"/>
                <a:ea typeface="+mn-ea"/>
                <a:cs typeface="+mn-cs"/>
              </a:rPr>
              <a:t>例えば、スマートフォンのカメラ機能は、デジタル・カメラの強力なライバルだと思われがちです。その理由として「手軽さ」を挙げる人は多いと思いますが、じつはそれだけではありません。スマートフォンで撮影した写真はすぐに</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に投稿し、みんなで共有して楽しむことができます。また、画像編集アプリを使って修正を加え、飾りやキャプションを付けることが簡単にできてしまいます。そして、それをソーシャル・メディアに投稿してみんなで「あそぶ」ことができるのです。また写真に写っている人物や背景、あるいはシーンを人工知能が分析し、テーマ別に分類して登録してくれるクラウド上のアルバム・サービスも登場しています。このように、スマートフォンのカメラ機能が他の様々なサービスと簡単につながり、新たな付加価値を生みだすことができることに、さらに大きな魅力があるのです。</a:t>
            </a:r>
          </a:p>
          <a:p>
            <a:r>
              <a:rPr kumimoji="1" lang="ja-JP" altLang="ja-JP" sz="1200" kern="1200" dirty="0" smtClean="0">
                <a:solidFill>
                  <a:schemeClr val="tx1"/>
                </a:solidFill>
                <a:effectLst/>
                <a:latin typeface="+mn-lt"/>
                <a:ea typeface="+mn-ea"/>
                <a:cs typeface="+mn-cs"/>
              </a:rPr>
              <a:t>写真ばかりではありません。デジタル・データと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を駆使した様々な機能やサービスは、そんなオープンさを武器にしてお互いに連携し、単独ではなしえない大きな魅力や価値を増殖させているのです。</a:t>
            </a:r>
          </a:p>
          <a:p>
            <a:r>
              <a:rPr kumimoji="1" lang="ja-JP" altLang="ja-JP" sz="1200" kern="1200" dirty="0" smtClean="0">
                <a:solidFill>
                  <a:schemeClr val="tx1"/>
                </a:solidFill>
                <a:effectLst/>
                <a:latin typeface="+mn-lt"/>
                <a:ea typeface="+mn-ea"/>
                <a:cs typeface="+mn-cs"/>
              </a:rPr>
              <a:t>さらにオープンであることが、もはや社会正義にも近い感覚となりつつあります。自らがオープンなコミュニティのなかで貢献し、その中でリーダーシップを示すことが社会的評価を高めビジネスを成長させる原動力となることを、多くの人が受け入れはじめています。まだそのことを受け入れられず、密室での意志決定や経営判断が、企業価値を大きく毀損する事件は後を絶ちません。「アラブの春」や「香港での民主化デモ」など、オープンは政治をも動かす大きな力ともなっています。</a:t>
            </a:r>
          </a:p>
          <a:p>
            <a:r>
              <a:rPr kumimoji="1" lang="ja-JP" altLang="ja-JP" sz="1200" kern="1200" dirty="0" smtClean="0">
                <a:solidFill>
                  <a:schemeClr val="tx1"/>
                </a:solidFill>
                <a:effectLst/>
                <a:latin typeface="+mn-lt"/>
                <a:ea typeface="+mn-ea"/>
                <a:cs typeface="+mn-cs"/>
              </a:rPr>
              <a:t>もはや、世の中はオープンに支えられ、オープンでなければ生き抜くことができなくなったとも言えるでしょう。</a:t>
            </a:r>
          </a:p>
          <a:p>
            <a:r>
              <a:rPr kumimoji="1" lang="ja-JP" altLang="ja-JP" sz="1200" kern="1200" dirty="0" smtClean="0">
                <a:solidFill>
                  <a:schemeClr val="tx1"/>
                </a:solidFill>
                <a:effectLst/>
                <a:latin typeface="+mn-lt"/>
                <a:ea typeface="+mn-ea"/>
                <a:cs typeface="+mn-cs"/>
              </a:rPr>
              <a:t>スマートフォンを誰もが持つようになり、インターネットやソーシャル・メディアを介してオープンに情報が行き交う時代、ビジネスは「オープン」を味方に付けることが不可欠になろうとしているのです。</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などのシェアリング・エコノミー、</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プリンターを活かした「ネットワーク型製造業」、</a:t>
            </a:r>
            <a:r>
              <a:rPr kumimoji="1" lang="en-US" altLang="ja-JP" sz="1200" kern="1200" dirty="0" err="1" smtClean="0">
                <a:solidFill>
                  <a:schemeClr val="tx1"/>
                </a:solidFill>
                <a:effectLst/>
                <a:latin typeface="+mn-lt"/>
                <a:ea typeface="+mn-ea"/>
                <a:cs typeface="+mn-cs"/>
              </a:rPr>
              <a:t>FinTech</a:t>
            </a:r>
            <a:r>
              <a:rPr kumimoji="1" lang="ja-JP" altLang="ja-JP" sz="1200" kern="1200" dirty="0" smtClean="0">
                <a:solidFill>
                  <a:schemeClr val="tx1"/>
                </a:solidFill>
                <a:effectLst/>
                <a:latin typeface="+mn-lt"/>
                <a:ea typeface="+mn-ea"/>
                <a:cs typeface="+mn-cs"/>
              </a:rPr>
              <a:t>に見られる様々なサービスとの組合せによる新たなビジネス・モデルなどは、そんなオープン化によって支えられているのです。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ソーシャル化</a:t>
            </a:r>
          </a:p>
          <a:p>
            <a:r>
              <a:rPr kumimoji="1" lang="ja-JP" altLang="ja-JP" sz="1200" kern="1200" dirty="0" smtClean="0">
                <a:solidFill>
                  <a:schemeClr val="tx1"/>
                </a:solidFill>
                <a:effectLst/>
                <a:latin typeface="+mn-lt"/>
                <a:ea typeface="+mn-ea"/>
                <a:cs typeface="+mn-cs"/>
              </a:rPr>
              <a:t>インターネットの普及と共にコミュニケーション・コストが劇的に下がりました。また、誰もがスマートフォンを所有し情報を直接手に入れることができるようになりました。その結果、誰もが仲介者に頼らなくても直接つながることができるようになったのです。その結果、情報の流通をコントロールすることで権力や富を維持してきた仲介者はその役割を失いつつあります。インターネットやソーシャル・メディア、スマートフォンの普及は、そんな情報の民主化を加速しています。</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などに代表されるシェアリング・エコノミーは、この流れを支えに需要と供給を直接結びつけることで、既得権益を破壊する新たなビジネスを登場さているのです。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スマート化</a:t>
            </a:r>
          </a:p>
          <a:p>
            <a:r>
              <a:rPr kumimoji="1" lang="ja-JP" altLang="ja-JP" sz="1200" kern="1200" dirty="0" smtClean="0">
                <a:solidFill>
                  <a:schemeClr val="tx1"/>
                </a:solidFill>
                <a:effectLst/>
                <a:latin typeface="+mn-lt"/>
                <a:ea typeface="+mn-ea"/>
                <a:cs typeface="+mn-cs"/>
              </a:rPr>
              <a:t>人それぞれの趣味嗜好に合わせ個別に対応していたら手間もかかりコストもかかります。そのため大量生産や標準化、全体最適化こそがあるべき姿だと言われ続けてきました。しかし、</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の普及により、「個別の事実」をきめ細かくリアルタイムに捉えることができるようになり、この常識も変わろうとしています。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収集された「個別の事実」は、人工知能によって分析され、それぞれの事実や意向をくみ取ります。そして、全体を考慮しつつも可能な限り個別のニーズに対応しようとするでしょう。さらに人工知能は大量の「個別の事実」を分析し、新たな知見、未来予測、最適な判断を促し、私たちの住む現実社会をより快適にしてくれます。</a:t>
            </a:r>
          </a:p>
          <a:p>
            <a:r>
              <a:rPr kumimoji="1" lang="ja-JP" altLang="ja-JP" sz="1200" kern="1200" dirty="0" smtClean="0">
                <a:solidFill>
                  <a:schemeClr val="tx1"/>
                </a:solidFill>
                <a:effectLst/>
                <a:latin typeface="+mn-lt"/>
                <a:ea typeface="+mn-ea"/>
                <a:cs typeface="+mn-cs"/>
              </a:rPr>
              <a:t>また機械が人間の代わりを果たしてくれる範囲はますます拡がってゆきます。肉体的にも知的にも、時間と労力をかけることで生みだしてきた価値は機械が代わりにやってくれます。その方が、遥かに効率的で正確で安全だからです。一方で、人間の役割は大きく変わってくるでしょう。感性、協調性、創造性がこれまでにも増して重視されるようになり、人間は新たな進化のステージに立たされることになります。</a:t>
            </a:r>
          </a:p>
          <a:p>
            <a:r>
              <a:rPr kumimoji="1" lang="ja-JP" altLang="ja-JP" sz="1200" kern="1200" dirty="0" smtClean="0">
                <a:solidFill>
                  <a:schemeClr val="tx1"/>
                </a:solidFill>
                <a:effectLst/>
                <a:latin typeface="+mn-lt"/>
                <a:ea typeface="+mn-ea"/>
                <a:cs typeface="+mn-cs"/>
              </a:rPr>
              <a:t>ここに紹介した</a:t>
            </a:r>
            <a:r>
              <a:rPr kumimoji="1" lang="en-US" altLang="ja-JP" sz="1200" kern="1200" dirty="0" err="1" smtClean="0">
                <a:solidFill>
                  <a:schemeClr val="tx1"/>
                </a:solidFill>
                <a:effectLst/>
                <a:latin typeface="+mn-lt"/>
                <a:ea typeface="+mn-ea"/>
                <a:cs typeface="+mn-cs"/>
              </a:rPr>
              <a:t>FinTech</a:t>
            </a:r>
            <a:r>
              <a:rPr kumimoji="1" lang="ja-JP" altLang="ja-JP" sz="1200" kern="1200" dirty="0" smtClean="0">
                <a:solidFill>
                  <a:schemeClr val="tx1"/>
                </a:solidFill>
                <a:effectLst/>
                <a:latin typeface="+mn-lt"/>
                <a:ea typeface="+mn-ea"/>
                <a:cs typeface="+mn-cs"/>
              </a:rPr>
              <a:t>や農業</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ロボット、マーケティング・オートメーションなどばかりではなく、情報システムの開発や運用管理、秘書サービスや健康アドバイザーなど、様々な分野に人工知能は埋め込まれ、「人間しかできない」と考えられていたことや「人間にはできない」ことを、機械ができるようになってゆ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1716620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 Id="rId3"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tiff"/><Relationship Id="rId8" Type="http://schemas.openxmlformats.org/officeDocument/2006/relationships/image" Target="../media/image20.tiff"/><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2.tmp"/><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tmp"/><Relationship Id="rId4" Type="http://schemas.openxmlformats.org/officeDocument/2006/relationships/image" Target="../media/image22.tmp"/><Relationship Id="rId5" Type="http://schemas.openxmlformats.org/officeDocument/2006/relationships/image" Target="../media/image25.tmp"/><Relationship Id="rId6" Type="http://schemas.openxmlformats.org/officeDocument/2006/relationships/image" Target="../media/image26.tmp"/><Relationship Id="rId1" Type="http://schemas.openxmlformats.org/officeDocument/2006/relationships/slideLayout" Target="../slideLayouts/slideLayout6.xml"/><Relationship Id="rId2" Type="http://schemas.openxmlformats.org/officeDocument/2006/relationships/image" Target="../media/image23.tm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_rels/slide25.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38.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22.tm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tiff"/><Relationship Id="rId5" Type="http://schemas.openxmlformats.org/officeDocument/2006/relationships/image" Target="../media/image50.png"/><Relationship Id="rId6" Type="http://schemas.openxmlformats.org/officeDocument/2006/relationships/image" Target="../media/image51.tiff"/><Relationship Id="rId7" Type="http://schemas.openxmlformats.org/officeDocument/2006/relationships/image" Target="../media/image52.tiff"/><Relationship Id="rId8" Type="http://schemas.openxmlformats.org/officeDocument/2006/relationships/image" Target="../media/image53.tiff"/><Relationship Id="rId9" Type="http://schemas.openxmlformats.org/officeDocument/2006/relationships/image" Target="../media/image54.png"/><Relationship Id="rId10"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47.tiff"/></Relationships>
</file>

<file path=ppt/slides/_rels/slide36.xml.rels><?xml version="1.0" encoding="UTF-8" standalone="yes"?>
<Relationships xmlns="http://schemas.openxmlformats.org/package/2006/relationships"><Relationship Id="rId11" Type="http://schemas.openxmlformats.org/officeDocument/2006/relationships/image" Target="../media/image63.tiff"/><Relationship Id="rId12" Type="http://schemas.openxmlformats.org/officeDocument/2006/relationships/image" Target="../media/image64.tiff"/><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7.png"/><Relationship Id="rId4" Type="http://schemas.microsoft.com/office/2007/relationships/hdphoto" Target="../media/hdphoto2.wdp"/><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54.png"/><Relationship Id="rId9" Type="http://schemas.openxmlformats.org/officeDocument/2006/relationships/image" Target="../media/image61.png"/><Relationship Id="rId10" Type="http://schemas.openxmlformats.org/officeDocument/2006/relationships/image" Target="../media/image62.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hyperlink" Target="http://www.jisa.or.jp/explain/tabid/756/Default.aspx" TargetMode="External"/><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tiff"/><Relationship Id="rId3"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1</a:t>
            </a:fld>
            <a:endParaRPr kumimoji="1" lang="ja-JP" altLang="en-US"/>
          </a:p>
        </p:txBody>
      </p:sp>
      <p:pic>
        <p:nvPicPr>
          <p:cNvPr id="7" name="図 6"/>
          <p:cNvPicPr>
            <a:picLocks noChangeAspect="1"/>
          </p:cNvPicPr>
          <p:nvPr/>
        </p:nvPicPr>
        <p:blipFill>
          <a:blip r:embed="rId2"/>
          <a:stretch>
            <a:fillRect/>
          </a:stretch>
        </p:blipFill>
        <p:spPr>
          <a:xfrm>
            <a:off x="-25604" y="-9566"/>
            <a:ext cx="9228125" cy="6882552"/>
          </a:xfrm>
          <a:prstGeom prst="rect">
            <a:avLst/>
          </a:prstGeom>
        </p:spPr>
      </p:pic>
      <p:sp>
        <p:nvSpPr>
          <p:cNvPr id="8" name="正方形/長方形 7"/>
          <p:cNvSpPr/>
          <p:nvPr/>
        </p:nvSpPr>
        <p:spPr>
          <a:xfrm>
            <a:off x="-382219" y="2414935"/>
            <a:ext cx="6424574" cy="4154984"/>
          </a:xfrm>
          <a:prstGeom prst="rect">
            <a:avLst/>
          </a:prstGeom>
        </p:spPr>
        <p:txBody>
          <a:bodyPr wrap="square">
            <a:spAutoFit/>
          </a:bodyPr>
          <a:lstStyle/>
          <a:p>
            <a:pPr algn="ctr"/>
            <a:r>
              <a:rPr lang="ja-JP" altLang="en-US" sz="4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変わる顧客の期待</a:t>
            </a:r>
            <a:endParaRPr lang="en-US" altLang="ja-JP" sz="4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3600" b="1" dirty="0" smtClean="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 </a:t>
            </a:r>
            <a:endParaRPr lang="en-US" altLang="ja-JP" sz="36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4800" b="1" dirty="0" err="1"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SIer</a:t>
            </a:r>
            <a:r>
              <a:rPr lang="en-US" altLang="ja-JP" sz="5400" b="1"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 </a:t>
            </a:r>
            <a:endParaRPr lang="en-US" altLang="ja-JP" sz="5400" b="1"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endParaRPr lang="en-US" altLang="ja-JP" sz="5400" b="1" dirty="0" smtClean="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4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変われないビジネス</a:t>
            </a:r>
            <a:endParaRPr lang="en-US" altLang="ja-JP" sz="4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4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その</a:t>
            </a:r>
            <a:r>
              <a:rPr lang="en-US" altLang="ja-JP" sz="4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1</a:t>
            </a:r>
            <a:endParaRPr lang="ja-JP" altLang="en-US" sz="40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9" name="正方形/長方形 8"/>
          <p:cNvSpPr/>
          <p:nvPr/>
        </p:nvSpPr>
        <p:spPr>
          <a:xfrm>
            <a:off x="373075" y="318743"/>
            <a:ext cx="6389828" cy="707886"/>
          </a:xfrm>
          <a:prstGeom prst="rect">
            <a:avLst/>
          </a:prstGeom>
        </p:spPr>
        <p:txBody>
          <a:bodyPr wrap="square">
            <a:spAutoFit/>
          </a:bodyPr>
          <a:lstStyle/>
          <a:p>
            <a:r>
              <a:rPr lang="ja-JP" altLang="en-US" sz="2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システムインテグレーション再生のチャンス</a:t>
            </a:r>
            <a:endParaRPr lang="en-US" altLang="ja-JP" sz="20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2000" b="1"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何が変わるのか、何を変えるのか</a:t>
            </a:r>
            <a:endParaRPr lang="ja-JP" altLang="en-US" sz="2000" b="1" i="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10" name="図 9"/>
          <p:cNvPicPr>
            <a:picLocks noChangeAspect="1"/>
          </p:cNvPicPr>
          <p:nvPr/>
        </p:nvPicPr>
        <p:blipFill>
          <a:blip r:embed="rId3"/>
          <a:stretch>
            <a:fillRect/>
          </a:stretch>
        </p:blipFill>
        <p:spPr>
          <a:xfrm>
            <a:off x="7851899" y="6558278"/>
            <a:ext cx="1213947" cy="202324"/>
          </a:xfrm>
          <a:prstGeom prst="rect">
            <a:avLst/>
          </a:prstGeom>
          <a:effectLst>
            <a:outerShdw blurRad="50800" dist="38100" dir="2700000" algn="tl" rotWithShape="0">
              <a:prstClr val="black">
                <a:alpha val="40000"/>
              </a:prstClr>
            </a:outerShdw>
          </a:effectLst>
        </p:spPr>
      </p:pic>
      <p:sp>
        <p:nvSpPr>
          <p:cNvPr id="11" name="テキスト ボックス 10"/>
          <p:cNvSpPr txBox="1"/>
          <p:nvPr/>
        </p:nvSpPr>
        <p:spPr>
          <a:xfrm>
            <a:off x="7781199" y="318743"/>
            <a:ext cx="1317797" cy="307777"/>
          </a:xfrm>
          <a:prstGeom prst="rect">
            <a:avLst/>
          </a:prstGeom>
          <a:noFill/>
        </p:spPr>
        <p:txBody>
          <a:bodyPr wrap="none" rtlCol="0">
            <a:spAutoFit/>
          </a:bodyPr>
          <a:lstStyle/>
          <a:p>
            <a:r>
              <a:rPr lang="en-US" altLang="ja-JP" sz="14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08.May.2017</a:t>
            </a:r>
            <a:endParaRPr kumimoji="1"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251234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これからの開発と運用</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7033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アジャイル開発と</a:t>
            </a:r>
            <a:r>
              <a:rPr lang="en-US" altLang="ja-JP" sz="2400" dirty="0" smtClean="0">
                <a:solidFill>
                  <a:srgbClr val="FFFFFF"/>
                </a:solidFill>
                <a:effectLst/>
                <a:latin typeface="メイリオ"/>
                <a:ea typeface="メイリオ"/>
                <a:cs typeface="メイリオ"/>
              </a:rPr>
              <a:t>DevOps</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655433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アプリケーション開発・変更への迅速な対応</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smtClean="0">
                <a:solidFill>
                  <a:srgbClr val="FFFFFF"/>
                </a:solidFill>
                <a:latin typeface="Meiryo" charset="-128"/>
                <a:ea typeface="Meiryo" charset="-128"/>
                <a:cs typeface="Meiryo" charset="-128"/>
              </a:rPr>
              <a:t>eXtreme</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Programing,Scrum,Test</a:t>
            </a:r>
            <a:r>
              <a:rPr lang="en-US" altLang="ja-JP" sz="1400" dirty="0" smtClean="0">
                <a:solidFill>
                  <a:srgbClr val="FFFFFF"/>
                </a:solidFill>
                <a:latin typeface="Meiryo" charset="-128"/>
                <a:ea typeface="Meiryo" charset="-128"/>
                <a:cs typeface="Meiryo" charset="-128"/>
              </a:rPr>
              <a:t> Driven Development</a:t>
            </a:r>
            <a:r>
              <a:rPr lang="ja-JP" altLang="en-US" sz="1400" dirty="0" smtClean="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本番環境への迅速な移行・継続的デリバリー</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Chef,Jenkis,Hashicorp</a:t>
            </a:r>
            <a:r>
              <a:rPr kumimoji="1" lang="ja-JP" altLang="en-US"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en-US" altLang="ja-JP" sz="1400" dirty="0" smtClean="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インフラ環境の迅速な調達・構築・変更</a:t>
            </a:r>
            <a:endParaRPr kumimoji="1" lang="en-US" altLang="ja-JP" b="1" dirty="0" smtClean="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OpenStack,</a:t>
            </a:r>
            <a:r>
              <a:rPr lang="en-US" altLang="ja-JP" sz="1400" dirty="0" err="1" smtClean="0">
                <a:solidFill>
                  <a:srgbClr val="FFFFFF"/>
                </a:solidFill>
                <a:latin typeface="Meiryo" charset="-128"/>
                <a:ea typeface="Meiryo" charset="-128"/>
                <a:cs typeface="Meiryo" charset="-128"/>
              </a:rPr>
              <a:t>vCloud</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Air,Azure</a:t>
            </a:r>
            <a:r>
              <a:rPr lang="en-US" altLang="ja-JP" sz="1400" dirty="0" smtClean="0">
                <a:solidFill>
                  <a:srgbClr val="FFFFFF"/>
                </a:solidFill>
                <a:latin typeface="Meiryo" charset="-128"/>
                <a:ea typeface="Meiryo" charset="-128"/>
                <a:cs typeface="Meiryo" charset="-128"/>
              </a:rPr>
              <a:t> Stack</a:t>
            </a:r>
            <a:r>
              <a:rPr lang="ja-JP" altLang="en-US" sz="1400" dirty="0" smtClean="0">
                <a:solidFill>
                  <a:srgbClr val="FFFFFF"/>
                </a:solidFill>
                <a:latin typeface="Meiryo" charset="-128"/>
                <a:ea typeface="Meiryo" charset="-128"/>
                <a:cs typeface="Meiryo" charset="-128"/>
              </a:rPr>
              <a:t>　など</a:t>
            </a:r>
            <a:endParaRPr lang="en-US" altLang="ja-JP" sz="1400"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高速で俊敏な開発・実行環境</a:t>
            </a:r>
            <a:endParaRPr lang="en-US" altLang="ja-JP" b="1"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Cloud </a:t>
            </a:r>
            <a:r>
              <a:rPr lang="en-US" altLang="ja-JP" sz="1400" dirty="0" err="1" smtClean="0">
                <a:solidFill>
                  <a:srgbClr val="FFFFFF"/>
                </a:solidFill>
                <a:latin typeface="Meiryo" charset="-128"/>
                <a:ea typeface="Meiryo" charset="-128"/>
                <a:cs typeface="Meiryo" charset="-128"/>
              </a:rPr>
              <a:t>Foundry,BlueMIx,Microsoft</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Azure,Force.com</a:t>
            </a:r>
            <a:r>
              <a:rPr lang="en-US" altLang="ja-JP"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アジャイル開発</a:t>
            </a:r>
            <a:endParaRPr kumimoji="1" lang="en-US" altLang="ja-JP" sz="1600" b="1" dirty="0" smtClean="0">
              <a:solidFill>
                <a:srgbClr val="FFFFFF"/>
              </a:solidFill>
              <a:latin typeface="Meiryo" charset="-128"/>
              <a:ea typeface="Meiryo" charset="-128"/>
              <a:cs typeface="Meiryo" charset="-128"/>
            </a:endParaRPr>
          </a:p>
          <a:p>
            <a:pPr algn="ctr"/>
            <a:r>
              <a:rPr lang="en-US" altLang="ja-JP" sz="1000" dirty="0" smtClean="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smtClean="0">
                <a:solidFill>
                  <a:srgbClr val="FFFFFF"/>
                </a:solidFill>
                <a:latin typeface="Meiryo" charset="-128"/>
                <a:ea typeface="Meiryo" charset="-128"/>
                <a:cs typeface="Meiryo" charset="-128"/>
              </a:rPr>
              <a:t>DevOps</a:t>
            </a:r>
          </a:p>
          <a:p>
            <a:pPr algn="ctr"/>
            <a:r>
              <a:rPr lang="en-US" altLang="ja-JP" sz="1000" dirty="0" smtClean="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kumimoji="1" lang="en-US" altLang="ja-JP" sz="2000" b="1" dirty="0" smtClean="0">
              <a:solidFill>
                <a:srgbClr val="FFFFFF"/>
              </a:solidFill>
              <a:latin typeface="Meiryo" charset="-128"/>
              <a:ea typeface="Meiryo" charset="-128"/>
              <a:cs typeface="Meiryo" charset="-128"/>
            </a:endParaRPr>
          </a:p>
          <a:p>
            <a:pPr algn="ctr"/>
            <a:r>
              <a:rPr lang="en-US" altLang="ja-JP" sz="1000" b="1" dirty="0" smtClean="0">
                <a:solidFill>
                  <a:srgbClr val="FFFFFF"/>
                </a:solidFill>
                <a:latin typeface="Meiryo" charset="-128"/>
                <a:ea typeface="Meiryo" charset="-128"/>
                <a:cs typeface="Meiryo" charset="-128"/>
              </a:rPr>
              <a:t>SDI/IaaS &amp; </a:t>
            </a:r>
            <a:r>
              <a:rPr kumimoji="1" lang="en-US" altLang="ja-JP" sz="1000" b="1" dirty="0" smtClean="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35711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91212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不確実性のコーン</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14</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基本設計</a:t>
            </a:r>
            <a:endParaRPr kumimoji="1" lang="en-US" altLang="ja-JP" sz="1200" dirty="0" smtClean="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smtClean="0">
                <a:solidFill>
                  <a:schemeClr val="bg1"/>
                </a:solidFill>
                <a:latin typeface="Meiryo" charset="-128"/>
                <a:ea typeface="Meiryo" charset="-128"/>
                <a:cs typeface="Meiryo" charset="-128"/>
              </a:rPr>
              <a:t>詳細設計</a:t>
            </a:r>
            <a:endParaRPr kumimoji="1" lang="en-US" altLang="ja-JP" sz="1200" dirty="0" smtClean="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smtClean="0">
                <a:solidFill>
                  <a:schemeClr val="bg1"/>
                </a:solidFill>
                <a:latin typeface="Meiryo" charset="-128"/>
                <a:ea typeface="Meiryo" charset="-128"/>
                <a:cs typeface="Meiryo" charset="-128"/>
              </a:rPr>
              <a:t>プログラミング</a:t>
            </a:r>
            <a:endParaRPr kumimoji="1" lang="en-US" altLang="ja-JP" sz="1200" dirty="0" smtClean="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smtClean="0"/>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smtClean="0"/>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smtClean="0"/>
              <a:t>1</a:t>
            </a:r>
            <a:r>
              <a:rPr kumimoji="1" lang="en-US" altLang="ja-JP" smtClean="0"/>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smtClean="0"/>
              <a:t>0.5</a:t>
            </a:r>
            <a:r>
              <a:rPr kumimoji="1" lang="en-US" altLang="ja-JP" smtClean="0"/>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smtClean="0"/>
              <a:t>0.25</a:t>
            </a:r>
            <a:r>
              <a:rPr kumimoji="1" lang="en-US" altLang="ja-JP" smtClean="0"/>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初期の</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smtClean="0">
                <a:latin typeface="Meiryo" charset="-128"/>
                <a:ea typeface="Meiryo" charset="-128"/>
                <a:cs typeface="Meiryo" charset="-128"/>
              </a:rPr>
              <a:t>承認された</a:t>
            </a:r>
            <a:endParaRPr lang="en-US" altLang="ja-JP" sz="800" dirty="0" smtClean="0">
              <a:latin typeface="Meiryo" charset="-128"/>
              <a:ea typeface="Meiryo" charset="-128"/>
              <a:cs typeface="Meiryo" charset="-128"/>
            </a:endParaRPr>
          </a:p>
          <a:p>
            <a:r>
              <a:rPr lang="ja-JP" altLang="en-US" sz="800" dirty="0" smtClean="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smtClean="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詳細設計</a:t>
            </a:r>
            <a:endParaRPr kumimoji="1" lang="ja-JP" altLang="en-US" sz="800" dirty="0">
              <a:latin typeface="Meiryo" charset="-128"/>
              <a:ea typeface="Meiryo" charset="-128"/>
              <a:cs typeface="Meiryo" charset="-128"/>
            </a:endParaRP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smtClean="0">
                <a:latin typeface="Meiryo" charset="-128"/>
                <a:ea typeface="Meiryo" charset="-128"/>
                <a:cs typeface="Meiryo" charset="-128"/>
              </a:rPr>
              <a:t>研修された</a:t>
            </a:r>
            <a:endParaRPr kumimoji="1" lang="en-US" altLang="ja-JP" sz="800" dirty="0" smtClean="0">
              <a:latin typeface="Meiryo" charset="-128"/>
              <a:ea typeface="Meiryo" charset="-128"/>
              <a:cs typeface="Meiryo" charset="-128"/>
            </a:endParaRPr>
          </a:p>
          <a:p>
            <a:pPr algn="r"/>
            <a:r>
              <a:rPr kumimoji="1" lang="ja-JP" altLang="en-US" sz="800" dirty="0" smtClean="0">
                <a:latin typeface="Meiryo" charset="-128"/>
                <a:ea typeface="Meiryo" charset="-128"/>
                <a:cs typeface="Meiryo" charset="-128"/>
              </a:rPr>
              <a:t>ソフトウエア</a:t>
            </a:r>
            <a:endParaRPr kumimoji="1" lang="ja-JP" altLang="en-US" sz="800" dirty="0">
              <a:latin typeface="Meiryo" charset="-128"/>
              <a:ea typeface="Meiryo" charset="-128"/>
              <a:cs typeface="Meiryo" charset="-128"/>
            </a:endParaRP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smtClean="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smtClean="0">
                <a:latin typeface="Meiryo" charset="-128"/>
                <a:ea typeface="Meiryo" charset="-128"/>
                <a:cs typeface="Meiryo" charset="-128"/>
              </a:rPr>
              <a:t>見積金額の変動幅</a:t>
            </a:r>
            <a:endParaRPr kumimoji="1" lang="ja-JP" altLang="en-US" sz="1200">
              <a:latin typeface="Meiryo" charset="-128"/>
              <a:ea typeface="Meiryo" charset="-128"/>
              <a:cs typeface="Meiryo" charset="-128"/>
            </a:endParaRP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smtClean="0"/>
              <a:t>プロジェクトフェーズ</a:t>
            </a:r>
            <a:endParaRPr kumimoji="1" lang="ja-JP" altLang="en-US" sz="1200"/>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a:t>
            </a:r>
            <a:r>
              <a:rPr lang="ja-JP" altLang="en-US" sz="800" smtClean="0">
                <a:solidFill>
                  <a:srgbClr val="333333"/>
                </a:solidFill>
                <a:latin typeface="Meiryo" charset="-128"/>
                <a:ea typeface="Meiryo" charset="-128"/>
                <a:cs typeface="Meiryo" charset="-128"/>
              </a:rPr>
              <a:t>マコネル著「</a:t>
            </a:r>
            <a:r>
              <a:rPr lang="ja-JP" altLang="en-US" sz="800">
                <a:solidFill>
                  <a:srgbClr val="333333"/>
                </a:solidFill>
                <a:latin typeface="Meiryo" charset="-128"/>
                <a:ea typeface="Meiryo" charset="-128"/>
                <a:cs typeface="Meiryo" charset="-128"/>
              </a:rPr>
              <a:t>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smtClean="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smtClean="0">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328064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システム開発の理想と現実</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smtClean="0">
                <a:solidFill>
                  <a:schemeClr val="tx1">
                    <a:lumMod val="65000"/>
                    <a:lumOff val="35000"/>
                  </a:schemeClr>
                </a:solidFill>
                <a:latin typeface="Meiryo" charset="-128"/>
                <a:ea typeface="Meiryo" charset="-128"/>
                <a:cs typeface="Meiryo" charset="-128"/>
              </a:rPr>
              <a:t>品質</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納期</a:t>
            </a:r>
            <a:endParaRPr kumimoji="1" lang="en-US" altLang="ja-JP" dirty="0" smtClean="0">
              <a:solidFill>
                <a:schemeClr val="tx1">
                  <a:lumMod val="65000"/>
                  <a:lumOff val="35000"/>
                </a:schemeClr>
              </a:solidFill>
              <a:latin typeface="Meiryo" charset="-128"/>
              <a:ea typeface="Meiryo" charset="-128"/>
              <a:cs typeface="Meiryo" charset="-128"/>
            </a:endParaRPr>
          </a:p>
          <a:p>
            <a:pPr algn="ctr"/>
            <a:r>
              <a:rPr lang="en-US" altLang="ja-JP" sz="1000" dirty="0" smtClean="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smtClean="0">
                <a:solidFill>
                  <a:schemeClr val="tx1">
                    <a:lumMod val="65000"/>
                    <a:lumOff val="35000"/>
                  </a:schemeClr>
                </a:solidFill>
                <a:latin typeface="Meiryo" charset="-128"/>
                <a:ea typeface="Meiryo" charset="-128"/>
                <a:cs typeface="Meiryo" charset="-128"/>
              </a:rPr>
              <a:t>費用</a:t>
            </a:r>
            <a:endParaRPr lang="en-US" altLang="ja-JP" dirty="0" smtClean="0">
              <a:solidFill>
                <a:schemeClr val="tx1">
                  <a:lumMod val="65000"/>
                  <a:lumOff val="35000"/>
                </a:schemeClr>
              </a:solidFill>
              <a:latin typeface="Meiryo" charset="-128"/>
              <a:ea typeface="Meiryo" charset="-128"/>
              <a:cs typeface="Meiryo" charset="-128"/>
            </a:endParaRPr>
          </a:p>
          <a:p>
            <a:pPr algn="ctr"/>
            <a:r>
              <a:rPr kumimoji="1" lang="en-US" altLang="ja-JP" sz="1000" dirty="0" smtClean="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smtClean="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smtClean="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smtClean="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smtClean="0">
                <a:solidFill>
                  <a:srgbClr val="FF0000"/>
                </a:solidFill>
                <a:latin typeface="Meiryo" charset="-128"/>
                <a:ea typeface="Meiryo" charset="-128"/>
                <a:cs typeface="Meiryo" charset="-128"/>
              </a:rPr>
              <a:t>実際の</a:t>
            </a:r>
            <a:r>
              <a:rPr kumimoji="1" lang="ja-JP" altLang="en-US" sz="3200" dirty="0" smtClean="0">
                <a:solidFill>
                  <a:srgbClr val="FF0000"/>
                </a:solidFill>
                <a:latin typeface="Meiryo" charset="-128"/>
                <a:ea typeface="Meiryo" charset="-128"/>
                <a:cs typeface="Meiryo" charset="-128"/>
              </a:rPr>
              <a:t>結果</a:t>
            </a:r>
            <a:endParaRPr kumimoji="1" lang="ja-JP" altLang="en-US" sz="32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1984071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a:t>
            </a:r>
            <a:r>
              <a:rPr lang="ja-JP" altLang="en-US" dirty="0" smtClean="0">
                <a:ea typeface="ＭＳ Ｐゴシック" pitchFamily="50" charset="-128"/>
              </a:rPr>
              <a:t>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smtClean="0">
                <a:solidFill>
                  <a:srgbClr val="FF6600"/>
                </a:solidFill>
                <a:latin typeface="メイリオ"/>
                <a:ea typeface="メイリオ"/>
                <a:cs typeface="メイリオ"/>
              </a:rPr>
              <a:t>ほとんど／決して使われていない：</a:t>
            </a:r>
            <a:r>
              <a:rPr lang="en-US" altLang="ja-JP" sz="2000" dirty="0" smtClean="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smtClean="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smtClean="0">
                <a:solidFill>
                  <a:srgbClr val="0000FF"/>
                </a:solidFill>
                <a:latin typeface="メイリオ"/>
                <a:ea typeface="メイリオ"/>
                <a:cs typeface="メイリオ"/>
              </a:rPr>
              <a:t>常に／しばしば使われている：</a:t>
            </a:r>
            <a:r>
              <a:rPr lang="en-US" altLang="ja-JP" sz="2000" dirty="0" smtClean="0">
                <a:solidFill>
                  <a:srgbClr val="0000FF"/>
                </a:solidFill>
                <a:latin typeface="メイリオ"/>
                <a:ea typeface="メイリオ"/>
                <a:cs typeface="メイリオ"/>
              </a:rPr>
              <a:t> </a:t>
            </a:r>
            <a:r>
              <a:rPr lang="en-US" altLang="ja-JP" sz="2800" b="1" dirty="0" smtClean="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1680002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chemeClr val="bg1"/>
                </a:solidFill>
                <a:latin typeface="Meiryo" charset="-128"/>
                <a:ea typeface="Meiryo" charset="-128"/>
                <a:cs typeface="Meiryo" charset="-128"/>
              </a:rPr>
              <a:t>ビジネス</a:t>
            </a:r>
            <a:r>
              <a:rPr kumimoji="1" lang="ja-JP" altLang="en-US" sz="3600" dirty="0" smtClean="0">
                <a:solidFill>
                  <a:schemeClr val="bg1"/>
                </a:solidFill>
                <a:latin typeface="Meiryo" charset="-128"/>
                <a:ea typeface="Meiryo" charset="-128"/>
                <a:cs typeface="Meiryo" charset="-128"/>
              </a:rPr>
              <a:t>の</a:t>
            </a:r>
            <a:r>
              <a:rPr kumimoji="1" lang="ja-JP" altLang="en-US" sz="3600" b="1" dirty="0" smtClean="0">
                <a:solidFill>
                  <a:schemeClr val="bg1"/>
                </a:solidFill>
                <a:latin typeface="Meiryo" charset="-128"/>
                <a:ea typeface="Meiryo" charset="-128"/>
                <a:cs typeface="Meiryo" charset="-128"/>
              </a:rPr>
              <a:t>成果</a:t>
            </a:r>
            <a:r>
              <a:rPr kumimoji="1" lang="ja-JP" altLang="en-US" sz="3600" dirty="0" smtClean="0">
                <a:solidFill>
                  <a:schemeClr val="bg1"/>
                </a:solidFill>
                <a:latin typeface="Meiryo" charset="-128"/>
                <a:ea typeface="Meiryo" charset="-128"/>
                <a:cs typeface="Meiryo" charset="-128"/>
              </a:rPr>
              <a:t>に直接</a:t>
            </a:r>
            <a:r>
              <a:rPr kumimoji="1" lang="ja-JP" altLang="en-US" sz="3600" b="1" dirty="0" smtClean="0">
                <a:solidFill>
                  <a:schemeClr val="bg1"/>
                </a:solidFill>
                <a:latin typeface="Meiryo" charset="-128"/>
                <a:ea typeface="Meiryo" charset="-128"/>
                <a:cs typeface="Meiryo" charset="-128"/>
              </a:rPr>
              <a:t>貢献</a:t>
            </a:r>
            <a:r>
              <a:rPr kumimoji="1" lang="ja-JP" altLang="en-US" sz="3600" dirty="0" smtClean="0">
                <a:solidFill>
                  <a:schemeClr val="bg1"/>
                </a:solidFill>
                <a:latin typeface="Meiryo" charset="-128"/>
                <a:ea typeface="Meiryo" charset="-128"/>
                <a:cs typeface="Meiryo" charset="-128"/>
              </a:rPr>
              <a:t>する</a:t>
            </a:r>
            <a:endParaRPr kumimoji="1" lang="ja-JP" altLang="en-US" sz="3600" dirty="0">
              <a:solidFill>
                <a:schemeClr val="bg1"/>
              </a:solidFill>
              <a:latin typeface="Meiryo" charset="-128"/>
              <a:ea typeface="Meiryo" charset="-128"/>
              <a:cs typeface="Meiryo" charset="-128"/>
            </a:endParaRP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加速するビジネス・スピード</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に</a:t>
            </a:r>
            <a:r>
              <a:rPr kumimoji="1" lang="ja-JP" altLang="en-US" sz="2000" b="1" dirty="0" smtClean="0">
                <a:solidFill>
                  <a:srgbClr val="FFFFFF"/>
                </a:solidFill>
                <a:latin typeface="Meiryo" charset="-128"/>
                <a:ea typeface="Meiryo" charset="-128"/>
                <a:cs typeface="Meiryo" charset="-128"/>
              </a:rPr>
              <a:t>即応</a:t>
            </a:r>
            <a:r>
              <a:rPr kumimoji="1" lang="ja-JP" altLang="en-US" sz="2000" dirty="0" smtClean="0">
                <a:solidFill>
                  <a:srgbClr val="FFFFFF"/>
                </a:solidFill>
                <a:latin typeface="Meiryo" charset="-128"/>
                <a:ea typeface="Meiryo" charset="-128"/>
                <a:cs typeface="Meiryo" charset="-128"/>
              </a:rPr>
              <a:t>する</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本当に</a:t>
            </a:r>
            <a:r>
              <a:rPr kumimoji="1" lang="ja-JP" altLang="en-US" sz="2000" b="1" dirty="0" smtClean="0">
                <a:solidFill>
                  <a:srgbClr val="FFFFFF"/>
                </a:solidFill>
                <a:latin typeface="Meiryo" charset="-128"/>
                <a:ea typeface="Meiryo" charset="-128"/>
                <a:cs typeface="Meiryo" charset="-128"/>
              </a:rPr>
              <a:t>「使う」システム</a:t>
            </a:r>
            <a:r>
              <a:rPr kumimoji="1" lang="ja-JP" altLang="en-US" sz="2000" dirty="0" smtClean="0">
                <a:solidFill>
                  <a:srgbClr val="FFFFFF"/>
                </a:solidFill>
                <a:latin typeface="Meiryo" charset="-128"/>
                <a:ea typeface="Meiryo" charset="-128"/>
                <a:cs typeface="Meiryo" charset="-128"/>
              </a:rPr>
              <a:t>だけ</a:t>
            </a:r>
            <a:endParaRPr kumimoji="1" lang="en-US" altLang="ja-JP" sz="2000" dirty="0" smtClean="0">
              <a:solidFill>
                <a:srgbClr val="FFFFFF"/>
              </a:solidFill>
              <a:latin typeface="Meiryo" charset="-128"/>
              <a:ea typeface="Meiryo" charset="-128"/>
              <a:cs typeface="Meiryo" charset="-128"/>
            </a:endParaRPr>
          </a:p>
          <a:p>
            <a:pPr algn="ctr"/>
            <a:r>
              <a:rPr kumimoji="1" lang="ja-JP" altLang="en-US" sz="2000" dirty="0" smtClean="0">
                <a:solidFill>
                  <a:srgbClr val="FFFFFF"/>
                </a:solidFill>
                <a:latin typeface="Meiryo" charset="-128"/>
                <a:ea typeface="Meiryo" charset="-128"/>
                <a:cs typeface="Meiryo" charset="-128"/>
              </a:rPr>
              <a:t>を</a:t>
            </a:r>
            <a:r>
              <a:rPr lang="ja-JP" altLang="en-US" sz="2000" dirty="0" smtClean="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アジャイル開発</a:t>
            </a:r>
            <a:endParaRPr kumimoji="1" lang="en-US" altLang="ja-JP" sz="800" b="1" dirty="0" smtClean="0">
              <a:solidFill>
                <a:srgbClr val="FFFFFF"/>
              </a:solidFill>
              <a:latin typeface="Meiryo" charset="-128"/>
              <a:ea typeface="Meiryo" charset="-128"/>
              <a:cs typeface="Meiryo" charset="-128"/>
            </a:endParaRPr>
          </a:p>
          <a:p>
            <a:pPr algn="ctr"/>
            <a:r>
              <a:rPr lang="en-US" altLang="ja-JP" sz="800" dirty="0" smtClean="0">
                <a:solidFill>
                  <a:srgbClr val="FFFFFF"/>
                </a:solidFill>
                <a:latin typeface="Meiryo" charset="-128"/>
                <a:ea typeface="Meiryo" charset="-128"/>
                <a:cs typeface="Meiryo" charset="-128"/>
              </a:rPr>
              <a:t> </a:t>
            </a:r>
          </a:p>
          <a:p>
            <a:pPr algn="ctr"/>
            <a:r>
              <a:rPr lang="ja-JP" altLang="en-US" sz="1400" dirty="0" smtClean="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smtClean="0">
                <a:solidFill>
                  <a:srgbClr val="FFFFFF"/>
                </a:solidFill>
                <a:latin typeface="Meiryo" charset="-128"/>
                <a:ea typeface="Meiryo" charset="-128"/>
                <a:cs typeface="Meiryo" charset="-128"/>
              </a:rPr>
              <a:t>DevOps</a:t>
            </a: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自動化と高速開発</a:t>
            </a:r>
            <a:endParaRPr kumimoji="1" lang="en-US" altLang="ja-JP" b="1" dirty="0" smtClean="0">
              <a:solidFill>
                <a:srgbClr val="FFFFFF"/>
              </a:solidFill>
              <a:latin typeface="Meiryo" charset="-128"/>
              <a:ea typeface="Meiryo" charset="-128"/>
              <a:cs typeface="Meiryo" charset="-128"/>
            </a:endParaRPr>
          </a:p>
          <a:p>
            <a:pPr algn="ctr"/>
            <a:endParaRPr lang="en-US" altLang="ja-JP" sz="8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クラウド前提の環境</a:t>
            </a:r>
            <a:endParaRPr kumimoji="1" lang="ja-JP" altLang="en-US" sz="1400" dirty="0">
              <a:solidFill>
                <a:srgbClr val="FFFFFF"/>
              </a:solidFill>
              <a:latin typeface="Meiryo" charset="-128"/>
              <a:ea typeface="Meiryo" charset="-128"/>
              <a:cs typeface="Meiryo" charset="-128"/>
            </a:endParaRP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3965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管理運用の範囲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282223" y="1835315"/>
            <a:ext cx="8280400" cy="62991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dirty="0" smtClean="0">
                <a:solidFill>
                  <a:srgbClr val="FFFFFF"/>
                </a:solidFill>
                <a:latin typeface="Meiryo" charset="-128"/>
                <a:ea typeface="Meiryo" charset="-128"/>
                <a:cs typeface="Meiryo" charset="-128"/>
              </a:rPr>
              <a:t>アプリケーション</a:t>
            </a:r>
            <a:endParaRPr kumimoji="1" lang="ja-JP" altLang="en-US" sz="1200" b="1" dirty="0">
              <a:solidFill>
                <a:srgbClr val="FFFFFF"/>
              </a:solidFill>
              <a:latin typeface="Meiryo" charset="-128"/>
              <a:ea typeface="Meiryo" charset="-128"/>
              <a:cs typeface="Meiryo" charset="-128"/>
            </a:endParaRPr>
          </a:p>
        </p:txBody>
      </p:sp>
      <p:sp>
        <p:nvSpPr>
          <p:cNvPr id="5" name="正方形/長方形 4"/>
          <p:cNvSpPr/>
          <p:nvPr/>
        </p:nvSpPr>
        <p:spPr>
          <a:xfrm>
            <a:off x="282222" y="2584964"/>
            <a:ext cx="8280400" cy="6299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ランタイム</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282221" y="3334613"/>
            <a:ext cx="8280400" cy="6299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b="1" dirty="0" smtClean="0">
                <a:solidFill>
                  <a:srgbClr val="FFFFFF"/>
                </a:solidFill>
                <a:latin typeface="Meiryo" charset="-128"/>
                <a:ea typeface="Meiryo" charset="-128"/>
                <a:cs typeface="Meiryo" charset="-128"/>
              </a:rPr>
              <a:t>OS</a:t>
            </a:r>
            <a:endParaRPr kumimoji="1" lang="ja-JP" altLang="en-US" sz="1200" b="1" dirty="0">
              <a:solidFill>
                <a:srgbClr val="FFFFFF"/>
              </a:solidFill>
              <a:latin typeface="Meiryo" charset="-128"/>
              <a:ea typeface="Meiryo" charset="-128"/>
              <a:cs typeface="Meiryo" charset="-128"/>
            </a:endParaRPr>
          </a:p>
        </p:txBody>
      </p:sp>
      <p:sp>
        <p:nvSpPr>
          <p:cNvPr id="7" name="正方形/長方形 6"/>
          <p:cNvSpPr/>
          <p:nvPr/>
        </p:nvSpPr>
        <p:spPr>
          <a:xfrm>
            <a:off x="282220" y="4084262"/>
            <a:ext cx="8280400" cy="6299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b="1" smtClean="0">
                <a:solidFill>
                  <a:srgbClr val="FFFFFF"/>
                </a:solidFill>
                <a:latin typeface="Meiryo" charset="-128"/>
                <a:ea typeface="Meiryo" charset="-128"/>
                <a:cs typeface="Meiryo" charset="-128"/>
              </a:rPr>
              <a:t>仮想マシン</a:t>
            </a: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282219" y="4833911"/>
            <a:ext cx="8280400" cy="62991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b="1" smtClean="0">
                <a:solidFill>
                  <a:srgbClr val="FFFFFF"/>
                </a:solidFill>
                <a:latin typeface="Meiryo" charset="-128"/>
                <a:ea typeface="Meiryo" charset="-128"/>
                <a:cs typeface="Meiryo" charset="-128"/>
              </a:rPr>
              <a:t>物理マシン</a:t>
            </a:r>
            <a:endParaRPr kumimoji="1" lang="ja-JP" altLang="en-US" sz="1200" b="1" dirty="0">
              <a:solidFill>
                <a:srgbClr val="FFFFFF"/>
              </a:solidFill>
              <a:latin typeface="Meiryo" charset="-128"/>
              <a:ea typeface="Meiryo" charset="-128"/>
              <a:cs typeface="Meiryo" charset="-128"/>
            </a:endParaRPr>
          </a:p>
        </p:txBody>
      </p:sp>
      <p:sp>
        <p:nvSpPr>
          <p:cNvPr id="9" name="正方形/長方形 8"/>
          <p:cNvSpPr/>
          <p:nvPr/>
        </p:nvSpPr>
        <p:spPr>
          <a:xfrm>
            <a:off x="3544711" y="1749777"/>
            <a:ext cx="1546575" cy="302981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181601" y="1749777"/>
            <a:ext cx="1546575" cy="1519418"/>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818491" y="1749777"/>
            <a:ext cx="1546575" cy="780867"/>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849853" y="1749777"/>
            <a:ext cx="1604544" cy="3838223"/>
          </a:xfrm>
          <a:prstGeom prst="rect">
            <a:avLst/>
          </a:prstGeom>
          <a:solidFill>
            <a:srgbClr val="FFD579">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Meiryo" charset="-128"/>
              <a:ea typeface="Meiryo" charset="-128"/>
              <a:cs typeface="Meiryo" charset="-128"/>
            </a:endParaRPr>
          </a:p>
        </p:txBody>
      </p:sp>
      <p:sp>
        <p:nvSpPr>
          <p:cNvPr id="13" name="テキスト ボックス 12"/>
          <p:cNvSpPr txBox="1"/>
          <p:nvPr/>
        </p:nvSpPr>
        <p:spPr>
          <a:xfrm>
            <a:off x="1982458" y="1331940"/>
            <a:ext cx="1338828"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物理マシン</a:t>
            </a:r>
            <a:endParaRPr kumimoji="1" lang="ja-JP" altLang="en-US" dirty="0">
              <a:latin typeface="Meiryo" charset="-128"/>
              <a:ea typeface="Meiryo" charset="-128"/>
              <a:cs typeface="Meiryo" charset="-128"/>
            </a:endParaRPr>
          </a:p>
        </p:txBody>
      </p:sp>
      <p:sp>
        <p:nvSpPr>
          <p:cNvPr id="14" name="テキスト ボックス 13"/>
          <p:cNvSpPr txBox="1"/>
          <p:nvPr/>
        </p:nvSpPr>
        <p:spPr>
          <a:xfrm>
            <a:off x="3648331" y="1331940"/>
            <a:ext cx="1338828"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仮想マシン</a:t>
            </a:r>
            <a:endParaRPr kumimoji="1" lang="ja-JP" altLang="en-US">
              <a:latin typeface="Meiryo" charset="-128"/>
              <a:ea typeface="Meiryo" charset="-128"/>
              <a:cs typeface="Meiryo" charset="-128"/>
            </a:endParaRPr>
          </a:p>
        </p:txBody>
      </p:sp>
      <p:sp>
        <p:nvSpPr>
          <p:cNvPr id="15" name="テキスト ボックス 14"/>
          <p:cNvSpPr txBox="1"/>
          <p:nvPr/>
        </p:nvSpPr>
        <p:spPr>
          <a:xfrm>
            <a:off x="5397268" y="1333007"/>
            <a:ext cx="1107997"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コンテナ</a:t>
            </a:r>
            <a:endParaRPr kumimoji="1" lang="ja-JP" altLang="en-US" dirty="0">
              <a:latin typeface="Meiryo" charset="-128"/>
              <a:ea typeface="Meiryo" charset="-128"/>
              <a:cs typeface="Meiryo" charset="-128"/>
            </a:endParaRPr>
          </a:p>
        </p:txBody>
      </p:sp>
      <p:sp>
        <p:nvSpPr>
          <p:cNvPr id="16" name="テキスト ボックス 15"/>
          <p:cNvSpPr txBox="1"/>
          <p:nvPr/>
        </p:nvSpPr>
        <p:spPr>
          <a:xfrm>
            <a:off x="6806694" y="1331940"/>
            <a:ext cx="1569660" cy="369332"/>
          </a:xfrm>
          <a:prstGeom prst="rect">
            <a:avLst/>
          </a:prstGeom>
          <a:noFill/>
        </p:spPr>
        <p:txBody>
          <a:bodyPr wrap="none" rtlCol="0">
            <a:spAutoFit/>
          </a:bodyPr>
          <a:lstStyle/>
          <a:p>
            <a:pPr algn="ctr"/>
            <a:r>
              <a:rPr kumimoji="1" lang="ja-JP" altLang="en-US" dirty="0" smtClean="0">
                <a:latin typeface="Meiryo" charset="-128"/>
                <a:ea typeface="Meiryo" charset="-128"/>
                <a:cs typeface="Meiryo" charset="-128"/>
              </a:rPr>
              <a:t>サーバーレス</a:t>
            </a:r>
            <a:endParaRPr kumimoji="1" lang="ja-JP" altLang="en-US" dirty="0">
              <a:latin typeface="Meiryo" charset="-128"/>
              <a:ea typeface="Meiryo" charset="-128"/>
              <a:cs typeface="Meiryo" charset="-128"/>
            </a:endParaRPr>
          </a:p>
        </p:txBody>
      </p:sp>
      <p:sp>
        <p:nvSpPr>
          <p:cNvPr id="17" name="テキスト ボックス 16"/>
          <p:cNvSpPr txBox="1"/>
          <p:nvPr/>
        </p:nvSpPr>
        <p:spPr>
          <a:xfrm>
            <a:off x="1849853" y="5707738"/>
            <a:ext cx="1604544" cy="369332"/>
          </a:xfrm>
          <a:prstGeom prst="rect">
            <a:avLst/>
          </a:prstGeom>
          <a:noFill/>
        </p:spPr>
        <p:txBody>
          <a:bodyPr wrap="square" rtlCol="0">
            <a:spAutoFit/>
          </a:bodyPr>
          <a:lstStyle/>
          <a:p>
            <a:pPr algn="ctr"/>
            <a:r>
              <a:rPr kumimoji="1" lang="ja-JP" altLang="en-US" smtClean="0">
                <a:latin typeface="Meiryo" charset="-128"/>
                <a:ea typeface="Meiryo" charset="-128"/>
                <a:cs typeface="Meiryo" charset="-128"/>
              </a:rPr>
              <a:t>オンプレミス</a:t>
            </a:r>
            <a:endParaRPr kumimoji="1" lang="ja-JP" altLang="en-US">
              <a:latin typeface="Meiryo" charset="-128"/>
              <a:ea typeface="Meiryo" charset="-128"/>
              <a:cs typeface="Meiryo" charset="-128"/>
            </a:endParaRPr>
          </a:p>
        </p:txBody>
      </p:sp>
      <p:sp>
        <p:nvSpPr>
          <p:cNvPr id="18" name="正方形/長方形 17"/>
          <p:cNvSpPr/>
          <p:nvPr/>
        </p:nvSpPr>
        <p:spPr>
          <a:xfrm>
            <a:off x="3544711" y="4792632"/>
            <a:ext cx="1546575" cy="79092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178232" y="3275816"/>
            <a:ext cx="1546575" cy="2307744"/>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818490" y="2553892"/>
            <a:ext cx="1546575" cy="3029668"/>
          </a:xfrm>
          <a:prstGeom prst="rect">
            <a:avLst/>
          </a:prstGeom>
          <a:solidFill>
            <a:srgbClr val="7030A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3544711" y="5703298"/>
            <a:ext cx="1604544" cy="369332"/>
          </a:xfrm>
          <a:prstGeom prst="rect">
            <a:avLst/>
          </a:prstGeom>
          <a:noFill/>
        </p:spPr>
        <p:txBody>
          <a:bodyPr wrap="square" rtlCol="0">
            <a:spAutoFit/>
          </a:bodyPr>
          <a:lstStyle/>
          <a:p>
            <a:pPr algn="ctr"/>
            <a:r>
              <a:rPr kumimoji="1" lang="en-US" altLang="ja-JP" smtClean="0">
                <a:latin typeface="Meiryo" charset="-128"/>
                <a:ea typeface="Meiryo" charset="-128"/>
                <a:cs typeface="Meiryo" charset="-128"/>
              </a:rPr>
              <a:t>IaaS</a:t>
            </a:r>
            <a:endParaRPr kumimoji="1" lang="ja-JP" altLang="en-US" dirty="0">
              <a:latin typeface="Meiryo" charset="-128"/>
              <a:ea typeface="Meiryo" charset="-128"/>
              <a:cs typeface="Meiryo" charset="-128"/>
            </a:endParaRPr>
          </a:p>
        </p:txBody>
      </p:sp>
      <p:sp>
        <p:nvSpPr>
          <p:cNvPr id="22" name="テキスト ボックス 21"/>
          <p:cNvSpPr txBox="1"/>
          <p:nvPr/>
        </p:nvSpPr>
        <p:spPr>
          <a:xfrm>
            <a:off x="5178232" y="5703298"/>
            <a:ext cx="1604544" cy="492443"/>
          </a:xfrm>
          <a:prstGeom prst="rect">
            <a:avLst/>
          </a:prstGeom>
          <a:noFill/>
        </p:spPr>
        <p:txBody>
          <a:bodyPr wrap="square" rtlCol="0">
            <a:spAutoFit/>
          </a:bodyPr>
          <a:lstStyle/>
          <a:p>
            <a:pPr algn="ctr"/>
            <a:r>
              <a:rPr kumimoji="1" lang="en-US" altLang="ja-JP" dirty="0" smtClean="0">
                <a:latin typeface="Meiryo" charset="-128"/>
                <a:ea typeface="Meiryo" charset="-128"/>
                <a:cs typeface="Meiryo" charset="-128"/>
              </a:rPr>
              <a:t>PaaS</a:t>
            </a:r>
          </a:p>
          <a:p>
            <a:pPr algn="ctr"/>
            <a:r>
              <a:rPr lang="ja-JP" altLang="en-US" sz="800" dirty="0" smtClean="0">
                <a:latin typeface="Meiryo" charset="-128"/>
                <a:ea typeface="Meiryo" charset="-128"/>
                <a:cs typeface="Meiryo" charset="-128"/>
              </a:rPr>
              <a:t>［コンテナ・サービス］</a:t>
            </a:r>
            <a:endParaRPr kumimoji="1" lang="ja-JP" altLang="en-US" sz="800" dirty="0">
              <a:latin typeface="Meiryo" charset="-128"/>
              <a:ea typeface="Meiryo" charset="-128"/>
              <a:cs typeface="Meiryo" charset="-128"/>
            </a:endParaRPr>
          </a:p>
        </p:txBody>
      </p:sp>
      <p:sp>
        <p:nvSpPr>
          <p:cNvPr id="23" name="テキスト ボックス 22"/>
          <p:cNvSpPr txBox="1"/>
          <p:nvPr/>
        </p:nvSpPr>
        <p:spPr>
          <a:xfrm>
            <a:off x="6818490" y="5703297"/>
            <a:ext cx="1604544" cy="492443"/>
          </a:xfrm>
          <a:prstGeom prst="rect">
            <a:avLst/>
          </a:prstGeom>
          <a:noFill/>
        </p:spPr>
        <p:txBody>
          <a:bodyPr wrap="square" rtlCol="0">
            <a:spAutoFit/>
          </a:bodyPr>
          <a:lstStyle/>
          <a:p>
            <a:pPr algn="ctr"/>
            <a:r>
              <a:rPr kumimoji="1" lang="en-US" altLang="ja-JP" dirty="0" err="1" smtClean="0">
                <a:latin typeface="Meiryo" charset="-128"/>
                <a:ea typeface="Meiryo" charset="-128"/>
                <a:cs typeface="Meiryo" charset="-128"/>
              </a:rPr>
              <a:t>FaaS</a:t>
            </a:r>
            <a:endParaRPr kumimoji="1" lang="en-US" altLang="ja-JP" dirty="0" smtClean="0">
              <a:latin typeface="Meiryo" charset="-128"/>
              <a:ea typeface="Meiryo" charset="-128"/>
              <a:cs typeface="Meiryo" charset="-128"/>
            </a:endParaRPr>
          </a:p>
          <a:p>
            <a:pPr algn="ctr"/>
            <a:r>
              <a:rPr lang="ja-JP" altLang="en-US" sz="800" dirty="0" smtClean="0">
                <a:latin typeface="Meiryo" charset="-128"/>
                <a:ea typeface="Meiryo" charset="-128"/>
                <a:cs typeface="Meiryo" charset="-128"/>
              </a:rPr>
              <a:t>［</a:t>
            </a:r>
            <a:r>
              <a:rPr lang="en-US" altLang="ja-JP" sz="800" dirty="0" smtClean="0">
                <a:latin typeface="Meiryo" charset="-128"/>
                <a:ea typeface="Meiryo" charset="-128"/>
                <a:cs typeface="Meiryo" charset="-128"/>
              </a:rPr>
              <a:t>AWS Lambda</a:t>
            </a:r>
            <a:r>
              <a:rPr lang="ja-JP" altLang="en-US" sz="800" dirty="0" smtClean="0">
                <a:latin typeface="Meiryo" charset="-128"/>
                <a:ea typeface="Meiryo" charset="-128"/>
                <a:cs typeface="Meiryo" charset="-128"/>
              </a:rPr>
              <a:t>等］</a:t>
            </a:r>
            <a:endParaRPr kumimoji="1" lang="ja-JP" altLang="en-US" sz="800" dirty="0">
              <a:latin typeface="Meiryo" charset="-128"/>
              <a:ea typeface="Meiryo" charset="-128"/>
              <a:cs typeface="Meiryo" charset="-128"/>
            </a:endParaRPr>
          </a:p>
        </p:txBody>
      </p:sp>
      <p:sp>
        <p:nvSpPr>
          <p:cNvPr id="24" name="テキスト ボックス 23"/>
          <p:cNvSpPr txBox="1"/>
          <p:nvPr/>
        </p:nvSpPr>
        <p:spPr>
          <a:xfrm>
            <a:off x="1968478" y="1998257"/>
            <a:ext cx="4339650"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自社で管理運用しなければならない範囲</a:t>
            </a:r>
            <a:endParaRPr kumimoji="1" lang="ja-JP" altLang="en-US" b="1" dirty="0">
              <a:solidFill>
                <a:schemeClr val="bg1"/>
              </a:solidFill>
              <a:latin typeface="Meiryo" charset="-128"/>
              <a:ea typeface="Meiryo" charset="-128"/>
              <a:cs typeface="Meiryo" charset="-128"/>
            </a:endParaRPr>
          </a:p>
        </p:txBody>
      </p:sp>
      <p:sp>
        <p:nvSpPr>
          <p:cNvPr id="25" name="テキスト ボックス 24"/>
          <p:cNvSpPr txBox="1"/>
          <p:nvPr/>
        </p:nvSpPr>
        <p:spPr>
          <a:xfrm>
            <a:off x="3867710" y="4993101"/>
            <a:ext cx="4570482" cy="369332"/>
          </a:xfrm>
          <a:prstGeom prst="rect">
            <a:avLst/>
          </a:prstGeom>
          <a:noFill/>
        </p:spPr>
        <p:txBody>
          <a:bodyPr wrap="none" rtlCol="0">
            <a:spAutoFit/>
          </a:bodyPr>
          <a:lstStyle/>
          <a:p>
            <a:pPr algn="ctr"/>
            <a:r>
              <a:rPr lang="ja-JP" altLang="en-US" b="1" dirty="0" smtClean="0">
                <a:solidFill>
                  <a:schemeClr val="bg1"/>
                </a:solidFill>
                <a:latin typeface="Meiryo" charset="-128"/>
                <a:ea typeface="Meiryo" charset="-128"/>
                <a:cs typeface="Meiryo" charset="-128"/>
              </a:rPr>
              <a:t>サービス</a:t>
            </a:r>
            <a:r>
              <a:rPr kumimoji="1" lang="ja-JP" altLang="en-US" b="1" dirty="0" smtClean="0">
                <a:solidFill>
                  <a:schemeClr val="bg1"/>
                </a:solidFill>
                <a:latin typeface="Meiryo" charset="-128"/>
                <a:ea typeface="Meiryo" charset="-128"/>
                <a:cs typeface="Meiryo" charset="-128"/>
              </a:rPr>
              <a:t>として管理運用を任せられる範囲</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4554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サーバーレスの仕組み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異常</a:t>
            </a:r>
            <a:r>
              <a:rPr lang="ja-JP" altLang="en-US" sz="800" smtClean="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smtClean="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smtClean="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smtClean="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smtClean="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smtClean="0">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smtClean="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117573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自己紹介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27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クラウドによるコスト改善例</a:t>
            </a:r>
            <a:endParaRPr lang="en-US" altLang="ja-JP" sz="2400" dirty="0" smtClean="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57770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評価対象としたアプリケーション</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smtClean="0">
                <a:solidFill>
                  <a:srgbClr val="0432FF"/>
                </a:solidFill>
                <a:latin typeface="Meiryo" charset="-128"/>
                <a:ea typeface="Meiryo" charset="-128"/>
                <a:cs typeface="Meiryo" charset="-128"/>
              </a:rPr>
              <a:t>アンケート登録</a:t>
            </a:r>
            <a:r>
              <a:rPr lang="ja-JP" altLang="en-US" smtClean="0">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001860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smtClean="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smtClean="0"/>
              <a:t>評価対象としたアプリケーション／処理フロー</a:t>
            </a:r>
            <a:endParaRPr kumimoji="1" lang="ja-JP" altLang="en-US" dirty="0"/>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smtClean="0">
                <a:solidFill>
                  <a:schemeClr val="tx1">
                    <a:lumMod val="50000"/>
                    <a:lumOff val="50000"/>
                  </a:schemeClr>
                </a:solidFill>
                <a:latin typeface="Meiryo" charset="-128"/>
                <a:ea typeface="Meiryo" charset="-128"/>
                <a:cs typeface="Meiryo" charset="-128"/>
              </a:rPr>
              <a:t>よくありがちな</a:t>
            </a:r>
            <a:endParaRPr kumimoji="1" lang="en-US" altLang="ja-JP" sz="2000" dirty="0" smtClean="0">
              <a:solidFill>
                <a:schemeClr val="tx1">
                  <a:lumMod val="50000"/>
                  <a:lumOff val="50000"/>
                </a:schemeClr>
              </a:solidFill>
              <a:latin typeface="Meiryo" charset="-128"/>
              <a:ea typeface="Meiryo" charset="-128"/>
              <a:cs typeface="Meiryo" charset="-128"/>
            </a:endParaRPr>
          </a:p>
          <a:p>
            <a:pPr algn="dist"/>
            <a:r>
              <a:rPr kumimoji="1" lang="en-US" altLang="ja-JP" sz="2400" b="1" dirty="0" smtClean="0">
                <a:solidFill>
                  <a:schemeClr val="tx1">
                    <a:lumMod val="50000"/>
                    <a:lumOff val="50000"/>
                  </a:schemeClr>
                </a:solidFill>
                <a:latin typeface="Meiryo" charset="-128"/>
                <a:ea typeface="Meiryo" charset="-128"/>
                <a:cs typeface="Meiryo" charset="-128"/>
              </a:rPr>
              <a:t>web</a:t>
            </a:r>
            <a:r>
              <a:rPr kumimoji="1" lang="ja-JP" altLang="en-US" sz="2400" b="1" dirty="0" smtClean="0">
                <a:solidFill>
                  <a:schemeClr val="tx1">
                    <a:lumMod val="50000"/>
                    <a:lumOff val="50000"/>
                  </a:schemeClr>
                </a:solidFill>
                <a:latin typeface="Meiryo" charset="-128"/>
                <a:ea typeface="Meiryo" charset="-128"/>
                <a:cs typeface="Meiryo" charset="-128"/>
              </a:rPr>
              <a:t>システム</a:t>
            </a:r>
            <a:endParaRPr kumimoji="1" lang="ja-JP" altLang="en-US" sz="2400" b="1"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0059336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構築事例：従来型の</a:t>
            </a:r>
            <a:r>
              <a:rPr kumimoji="1" lang="en-US" altLang="ja-JP" dirty="0" smtClean="0"/>
              <a:t>Web</a:t>
            </a:r>
            <a:r>
              <a:rPr kumimoji="1" lang="ja-JP" altLang="en-US" dirty="0" smtClean="0"/>
              <a:t>アプリケーション・アーキテクチャ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smtClean="0">
                <a:solidFill>
                  <a:srgbClr val="0432FF"/>
                </a:solidFill>
                <a:latin typeface="Meiryo" charset="-128"/>
                <a:ea typeface="Meiryo" charset="-128"/>
                <a:cs typeface="Meiryo" charset="-128"/>
              </a:rPr>
              <a:t>死活監視</a:t>
            </a:r>
            <a:endParaRPr kumimoji="1" lang="ja-JP" altLang="en-US" sz="12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a:t>
            </a:r>
            <a:r>
              <a:rPr lang="ja-JP" altLang="en-US" sz="1400" dirty="0" smtClean="0">
                <a:solidFill>
                  <a:schemeClr val="accent6">
                    <a:lumMod val="50000"/>
                  </a:schemeClr>
                </a:solidFill>
                <a:latin typeface="Meiryo" charset="-128"/>
                <a:ea typeface="Meiryo" charset="-128"/>
                <a:cs typeface="Meiryo" charset="-128"/>
              </a:rPr>
              <a:t>必要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800" dirty="0" smtClean="0">
                <a:solidFill>
                  <a:schemeClr val="accent6">
                    <a:lumMod val="50000"/>
                  </a:schemeClr>
                </a:solidFill>
                <a:latin typeface="Meiryo" charset="-128"/>
                <a:ea typeface="Meiryo" charset="-128"/>
                <a:cs typeface="Meiryo" charset="-128"/>
              </a:rPr>
              <a:t>（</a:t>
            </a:r>
            <a:r>
              <a:rPr lang="en-US" altLang="ja-JP" sz="800" dirty="0" smtClean="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smtClean="0">
                <a:solidFill>
                  <a:schemeClr val="accent6">
                    <a:lumMod val="50000"/>
                  </a:schemeClr>
                </a:solidFill>
                <a:latin typeface="Meiryo" charset="-128"/>
                <a:ea typeface="Meiryo" charset="-128"/>
                <a:cs typeface="Meiryo" charset="-128"/>
              </a:rPr>
              <a:t>、死活</a:t>
            </a:r>
            <a:r>
              <a:rPr lang="ja-JP" altLang="en-US" sz="800" dirty="0">
                <a:solidFill>
                  <a:schemeClr val="accent6">
                    <a:lumMod val="50000"/>
                  </a:schemeClr>
                </a:solidFill>
                <a:latin typeface="Meiryo" charset="-128"/>
                <a:ea typeface="Meiryo" charset="-128"/>
                <a:cs typeface="Meiryo" charset="-128"/>
              </a:rPr>
              <a:t>監視ソフト</a:t>
            </a:r>
            <a:r>
              <a:rPr lang="ja-JP" altLang="en-US" sz="800" dirty="0" smtClean="0">
                <a:solidFill>
                  <a:schemeClr val="accent6">
                    <a:lumMod val="50000"/>
                  </a:schemeClr>
                </a:solidFill>
                <a:latin typeface="Meiryo" charset="-128"/>
                <a:ea typeface="Meiryo" charset="-128"/>
                <a:cs typeface="Meiryo" charset="-128"/>
              </a:rPr>
              <a:t>等の購入）</a:t>
            </a:r>
            <a:endParaRPr lang="en-US" altLang="ja-JP" sz="800" dirty="0" smtClean="0">
              <a:solidFill>
                <a:schemeClr val="accent6">
                  <a:lumMod val="50000"/>
                </a:schemeClr>
              </a:solidFill>
              <a:latin typeface="Meiryo" charset="-128"/>
              <a:ea typeface="Meiryo" charset="-128"/>
              <a:cs typeface="Meiryo" charset="-128"/>
            </a:endParaRPr>
          </a:p>
          <a:p>
            <a:r>
              <a:rPr lang="en-US" altLang="ja-JP" sz="1400" dirty="0" smtClean="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smtClean="0">
                <a:latin typeface="Meiryo" charset="-128"/>
                <a:ea typeface="Meiryo" charset="-128"/>
                <a:cs typeface="Meiryo" charset="-128"/>
              </a:rPr>
              <a:t>365</a:t>
            </a:r>
            <a:r>
              <a:rPr lang="ja-JP" altLang="en-US" sz="1050" dirty="0" smtClean="0">
                <a:latin typeface="Meiryo" charset="-128"/>
                <a:ea typeface="Meiryo" charset="-128"/>
                <a:cs typeface="Meiryo" charset="-128"/>
              </a:rPr>
              <a:t>日</a:t>
            </a:r>
            <a:r>
              <a:rPr lang="en-US" altLang="ja-JP" sz="1050" dirty="0" smtClean="0">
                <a:latin typeface="Meiryo" charset="-128"/>
                <a:ea typeface="Meiryo" charset="-128"/>
                <a:cs typeface="Meiryo" charset="-128"/>
              </a:rPr>
              <a:t>24</a:t>
            </a:r>
            <a:r>
              <a:rPr lang="ja-JP" altLang="en-US" sz="1050" dirty="0" smtClean="0">
                <a:latin typeface="Meiryo" charset="-128"/>
                <a:ea typeface="Meiryo" charset="-128"/>
                <a:cs typeface="Meiryo" charset="-128"/>
              </a:rPr>
              <a:t>時間稼働：</a:t>
            </a:r>
            <a:r>
              <a:rPr lang="en-US" altLang="ja-JP" sz="1050" dirty="0" smtClean="0">
                <a:latin typeface="Meiryo" charset="-128"/>
                <a:ea typeface="Meiryo" charset="-128"/>
                <a:cs typeface="Meiryo" charset="-128"/>
              </a:rPr>
              <a:t>$175.2</a:t>
            </a:r>
          </a:p>
          <a:p>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1</a:t>
            </a:r>
            <a:r>
              <a:rPr lang="ja-JP" altLang="en-US" sz="1050" dirty="0" smtClean="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smtClean="0">
                <a:latin typeface="Meiryo" charset="-128"/>
                <a:ea typeface="Meiryo" charset="-128"/>
                <a:cs typeface="Meiryo" charset="-128"/>
              </a:rPr>
              <a:t>$236.52+α</a:t>
            </a:r>
          </a:p>
          <a:p>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2</a:t>
            </a:r>
            <a:r>
              <a:rPr lang="ja-JP" altLang="en-US" sz="1050" dirty="0" smtClean="0">
                <a:latin typeface="Meiryo" charset="-128"/>
                <a:ea typeface="Meiryo" charset="-128"/>
                <a:cs typeface="Meiryo" charset="-128"/>
              </a:rPr>
              <a:t>台</a:t>
            </a:r>
            <a:endParaRPr lang="en-US" altLang="ja-JP" sz="1050" dirty="0" smtClean="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smtClean="0">
                <a:latin typeface="Meiryo" charset="-128"/>
                <a:ea typeface="Meiryo" charset="-128"/>
                <a:cs typeface="Meiryo" charset="-128"/>
              </a:rPr>
              <a:t>リージョン</a:t>
            </a:r>
            <a:r>
              <a:rPr lang="en-US" altLang="ja-JP" sz="1050" dirty="0" smtClean="0">
                <a:latin typeface="Meiryo" charset="-128"/>
                <a:ea typeface="Meiryo" charset="-128"/>
                <a:cs typeface="Meiryo" charset="-128"/>
              </a:rPr>
              <a:t>:</a:t>
            </a:r>
            <a:r>
              <a:rPr lang="ja-JP" altLang="en-US" sz="1050" dirty="0" smtClean="0">
                <a:latin typeface="Meiryo" charset="-128"/>
                <a:ea typeface="Meiryo" charset="-128"/>
                <a:cs typeface="Meiryo" charset="-128"/>
              </a:rPr>
              <a:t>東京</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EC2</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インスタンスタイプ：</a:t>
            </a:r>
            <a:r>
              <a:rPr lang="en-US" altLang="ja-JP" sz="1050" dirty="0" smtClean="0">
                <a:latin typeface="Meiryo" charset="-128"/>
                <a:ea typeface="Meiryo" charset="-128"/>
                <a:cs typeface="Meiryo" charset="-128"/>
              </a:rPr>
              <a:t>t2.micro</a:t>
            </a:r>
            <a:r>
              <a:rPr lang="ja-JP" altLang="en-US" sz="1050" dirty="0" smtClean="0">
                <a:latin typeface="Meiryo" charset="-128"/>
                <a:ea typeface="Meiryo" charset="-128"/>
                <a:cs typeface="Meiryo" charset="-128"/>
              </a:rPr>
              <a:t>（最少）</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$0.020/1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a:t>
            </a:r>
            <a:r>
              <a:rPr lang="en-US" altLang="ja-JP" sz="1050" dirty="0" smtClean="0">
                <a:latin typeface="Meiryo" charset="-128"/>
                <a:ea typeface="Meiryo" charset="-128"/>
                <a:cs typeface="Meiryo" charset="-128"/>
              </a:rPr>
              <a:t>ELB</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r>
              <a:rPr lang="ja-JP" altLang="en-US" sz="1050" dirty="0" smtClean="0">
                <a:latin typeface="Meiryo" charset="-128"/>
                <a:ea typeface="Meiryo" charset="-128"/>
                <a:cs typeface="Meiryo" charset="-128"/>
              </a:rPr>
              <a:t>料金：</a:t>
            </a:r>
            <a:r>
              <a:rPr lang="en-US" altLang="ja-JP" sz="1050" dirty="0" smtClean="0">
                <a:latin typeface="Meiryo" charset="-128"/>
                <a:ea typeface="Meiryo" charset="-128"/>
                <a:cs typeface="Meiryo" charset="-128"/>
              </a:rPr>
              <a:t>$0.027/1</a:t>
            </a:r>
            <a:r>
              <a:rPr lang="ja-JP" altLang="en-US" sz="1050" dirty="0" smtClean="0">
                <a:latin typeface="Meiryo" charset="-128"/>
                <a:ea typeface="Meiryo" charset="-128"/>
                <a:cs typeface="Meiryo" charset="-128"/>
              </a:rPr>
              <a:t>時間</a:t>
            </a:r>
            <a:endParaRPr lang="en-US" altLang="ja-JP" sz="1050" dirty="0" smtClean="0">
              <a:latin typeface="Meiryo" charset="-128"/>
              <a:ea typeface="Meiryo" charset="-128"/>
              <a:cs typeface="Meiryo" charset="-128"/>
            </a:endParaRPr>
          </a:p>
          <a:p>
            <a:r>
              <a:rPr lang="ja-JP" altLang="en-US" sz="1050" dirty="0">
                <a:latin typeface="Meiryo" charset="-128"/>
                <a:ea typeface="Meiryo" charset="-128"/>
                <a:cs typeface="Meiryo" charset="-128"/>
              </a:rPr>
              <a:t>　</a:t>
            </a:r>
            <a:r>
              <a:rPr lang="ja-JP" altLang="en-US" sz="1050" dirty="0" smtClean="0">
                <a:latin typeface="Meiryo" charset="-128"/>
                <a:ea typeface="Meiryo" charset="-128"/>
                <a:cs typeface="Meiryo" charset="-128"/>
              </a:rPr>
              <a:t>　　</a:t>
            </a:r>
            <a:r>
              <a:rPr lang="en-US" altLang="ja-JP" sz="1050" dirty="0" smtClean="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dirty="0" smtClean="0">
                <a:solidFill>
                  <a:schemeClr val="bg1"/>
                </a:solidFill>
                <a:latin typeface="Meiryo" charset="-128"/>
                <a:ea typeface="Meiryo" charset="-128"/>
                <a:cs typeface="Meiryo" charset="-128"/>
              </a:rPr>
              <a:t>：</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$2049.84</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254,980</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815518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smtClean="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EC2</a:t>
            </a:r>
            <a:endParaRPr lang="en-US" sz="1200" dirty="0">
              <a:latin typeface="Meiryo" charset="-128"/>
              <a:ea typeface="Meiryo" charset="-128"/>
              <a:cs typeface="Meiryo" charset="-128"/>
            </a:endParaRP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smtClean="0">
                <a:latin typeface="Meiryo" charset="-128"/>
                <a:ea typeface="Meiryo" charset="-128"/>
                <a:cs typeface="Meiryo" charset="-128"/>
              </a:rPr>
              <a:t>冗長化</a:t>
            </a:r>
            <a:endParaRPr kumimoji="1" lang="ja-JP" altLang="en-US" sz="1200" dirty="0">
              <a:latin typeface="Meiryo" charset="-128"/>
              <a:ea typeface="Meiryo" charset="-128"/>
              <a:cs typeface="Meiryo" charset="-128"/>
            </a:endParaRP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smtClean="0">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smtClean="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smtClean="0">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smtClean="0">
                <a:solidFill>
                  <a:schemeClr val="accent6">
                    <a:lumMod val="50000"/>
                  </a:schemeClr>
                </a:solidFill>
                <a:latin typeface="Meiryo" charset="-128"/>
                <a:ea typeface="Meiryo" charset="-128"/>
                <a:cs typeface="Meiryo" charset="-128"/>
              </a:rPr>
              <a:t>Route 53</a:t>
            </a:r>
            <a:r>
              <a:rPr lang="ja-JP" altLang="en-US" sz="1400" dirty="0" smtClean="0">
                <a:solidFill>
                  <a:schemeClr val="accent6">
                    <a:lumMod val="50000"/>
                  </a:schemeClr>
                </a:solidFill>
                <a:latin typeface="Meiryo" charset="-128"/>
                <a:ea typeface="Meiryo" charset="-128"/>
                <a:cs typeface="Meiryo" charset="-128"/>
              </a:rPr>
              <a:t>に</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設定するのみ</a:t>
            </a:r>
            <a:endParaRPr lang="ja-JP" altLang="en-US" sz="14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a:t>
            </a:r>
            <a:r>
              <a:rPr lang="ja-JP" altLang="en-US" sz="1400" dirty="0" smtClean="0">
                <a:solidFill>
                  <a:schemeClr val="accent6">
                    <a:lumMod val="50000"/>
                  </a:schemeClr>
                </a:solidFill>
                <a:latin typeface="Meiryo" charset="-128"/>
                <a:ea typeface="Meiryo" charset="-128"/>
                <a:cs typeface="Meiryo" charset="-128"/>
              </a:rPr>
              <a:t>不要</a:t>
            </a:r>
            <a:endParaRPr lang="en-US" altLang="ja-JP" sz="1400" dirty="0" smtClean="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基本的</a:t>
            </a:r>
            <a:r>
              <a:rPr lang="ja-JP" altLang="en-US" sz="1400" dirty="0">
                <a:solidFill>
                  <a:schemeClr val="accent6">
                    <a:lumMod val="50000"/>
                  </a:schemeClr>
                </a:solidFill>
                <a:latin typeface="Meiryo" charset="-128"/>
                <a:ea typeface="Meiryo" charset="-128"/>
                <a:cs typeface="Meiryo" charset="-128"/>
              </a:rPr>
              <a:t>に</a:t>
            </a:r>
            <a:r>
              <a:rPr lang="ja-JP" altLang="en-US" sz="1400" dirty="0" smtClean="0">
                <a:solidFill>
                  <a:schemeClr val="accent6">
                    <a:lumMod val="50000"/>
                  </a:schemeClr>
                </a:solidFill>
                <a:latin typeface="Meiryo" charset="-128"/>
                <a:ea typeface="Meiryo" charset="-128"/>
                <a:cs typeface="Meiryo" charset="-128"/>
              </a:rPr>
              <a:t>無料／アラーム</a:t>
            </a:r>
            <a:r>
              <a:rPr lang="ja-JP" altLang="en-US" sz="1400" dirty="0">
                <a:solidFill>
                  <a:schemeClr val="accent6">
                    <a:lumMod val="50000"/>
                  </a:schemeClr>
                </a:solidFill>
                <a:latin typeface="Meiryo" charset="-128"/>
                <a:ea typeface="Meiryo" charset="-128"/>
                <a:cs typeface="Meiryo" charset="-128"/>
              </a:rPr>
              <a:t>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smtClean="0">
                <a:solidFill>
                  <a:schemeClr val="accent6">
                    <a:lumMod val="50000"/>
                  </a:schemeClr>
                </a:solidFill>
                <a:latin typeface="Meiryo" charset="-128"/>
                <a:ea typeface="Meiryo" charset="-128"/>
                <a:cs typeface="Meiryo" charset="-128"/>
              </a:rPr>
              <a:t>ＤＢＭＳ</a:t>
            </a:r>
            <a:r>
              <a:rPr lang="ja-JP" altLang="en-US" sz="1400" dirty="0">
                <a:solidFill>
                  <a:schemeClr val="accent6">
                    <a:lumMod val="50000"/>
                  </a:schemeClr>
                </a:solidFill>
                <a:latin typeface="Meiryo" charset="-128"/>
                <a:ea typeface="Meiryo" charset="-128"/>
                <a:cs typeface="Meiryo" charset="-128"/>
              </a:rPr>
              <a:t>は</a:t>
            </a:r>
            <a:r>
              <a:rPr lang="ja-JP" altLang="en-US" sz="1400" dirty="0" smtClean="0">
                <a:solidFill>
                  <a:schemeClr val="accent6">
                    <a:lumMod val="50000"/>
                  </a:schemeClr>
                </a:solidFill>
                <a:latin typeface="Meiryo" charset="-128"/>
                <a:ea typeface="Meiryo" charset="-128"/>
                <a:cs typeface="Meiryo" charset="-128"/>
              </a:rPr>
              <a:t>インストール不要</a:t>
            </a:r>
            <a:endParaRPr lang="en-US" altLang="ja-JP" sz="1400" dirty="0" smtClean="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smtClean="0">
                <a:solidFill>
                  <a:schemeClr val="accent6">
                    <a:lumMod val="50000"/>
                  </a:schemeClr>
                </a:solidFill>
                <a:latin typeface="Meiryo" charset="-128"/>
                <a:ea typeface="Meiryo" charset="-128"/>
                <a:cs typeface="Meiryo" charset="-128"/>
              </a:rPr>
              <a:t>ＥＣ２</a:t>
            </a:r>
            <a:r>
              <a:rPr lang="ja-JP" altLang="en-US" sz="800" dirty="0">
                <a:solidFill>
                  <a:schemeClr val="accent6">
                    <a:lumMod val="50000"/>
                  </a:schemeClr>
                </a:solidFill>
                <a:latin typeface="Meiryo" charset="-128"/>
                <a:ea typeface="Meiryo" charset="-128"/>
                <a:cs typeface="Meiryo" charset="-128"/>
              </a:rPr>
              <a:t>の接続先を変更する</a:t>
            </a:r>
            <a:r>
              <a:rPr lang="ja-JP" altLang="en-US" sz="800" dirty="0" smtClean="0">
                <a:solidFill>
                  <a:schemeClr val="accent6">
                    <a:lumMod val="50000"/>
                  </a:schemeClr>
                </a:solidFill>
                <a:latin typeface="Meiryo" charset="-128"/>
                <a:ea typeface="Meiryo" charset="-128"/>
                <a:cs typeface="Meiryo" charset="-128"/>
              </a:rPr>
              <a:t>だけ</a:t>
            </a:r>
            <a:endParaRPr lang="ja-JP" altLang="en-US" sz="800" dirty="0">
              <a:solidFill>
                <a:schemeClr val="accent6">
                  <a:lumMod val="50000"/>
                </a:schemeClr>
              </a:solidFill>
              <a:latin typeface="Meiryo" charset="-128"/>
              <a:ea typeface="Meiryo" charset="-128"/>
              <a:cs typeface="Meiryo" charset="-128"/>
            </a:endParaRPr>
          </a:p>
          <a:p>
            <a:r>
              <a:rPr lang="ja-JP" altLang="en-US" sz="1400" dirty="0" smtClean="0">
                <a:solidFill>
                  <a:schemeClr val="accent6">
                    <a:lumMod val="50000"/>
                  </a:schemeClr>
                </a:solidFill>
                <a:latin typeface="Meiryo" charset="-128"/>
                <a:ea typeface="Meiryo" charset="-128"/>
                <a:cs typeface="Meiryo" charset="-128"/>
              </a:rPr>
              <a:t>冗長</a:t>
            </a:r>
            <a:r>
              <a:rPr lang="ja-JP" altLang="en-US" sz="1400" dirty="0">
                <a:solidFill>
                  <a:schemeClr val="accent6">
                    <a:lumMod val="50000"/>
                  </a:schemeClr>
                </a:solidFill>
                <a:latin typeface="Meiryo" charset="-128"/>
                <a:ea typeface="Meiryo" charset="-128"/>
                <a:cs typeface="Meiryo" charset="-128"/>
              </a:rPr>
              <a:t>構成</a:t>
            </a:r>
            <a:r>
              <a:rPr lang="ja-JP" altLang="en-US" sz="1400" dirty="0" smtClean="0">
                <a:solidFill>
                  <a:schemeClr val="accent6">
                    <a:lumMod val="50000"/>
                  </a:schemeClr>
                </a:solidFill>
                <a:latin typeface="Meiryo" charset="-128"/>
                <a:ea typeface="Meiryo" charset="-128"/>
                <a:cs typeface="Meiryo" charset="-128"/>
              </a:rPr>
              <a:t>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a:t>
            </a:r>
            <a:r>
              <a:rPr lang="en-US" altLang="ja-JP" sz="1050" b="1" dirty="0">
                <a:solidFill>
                  <a:schemeClr val="bg1"/>
                </a:solidFill>
                <a:latin typeface="Meiryo" charset="-128"/>
                <a:ea typeface="Meiryo" charset="-128"/>
                <a:cs typeface="Meiryo" charset="-128"/>
              </a:rPr>
              <a:t>1655.76</a:t>
            </a: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198,691</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smtClean="0"/>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(Master)</a:t>
            </a:r>
            <a:endParaRPr lang="en-US" sz="800" dirty="0">
              <a:latin typeface="Meiryo" charset="-128"/>
              <a:ea typeface="Meiryo" charset="-128"/>
              <a:cs typeface="Meiryo" charset="-128"/>
            </a:endParaRP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RDS</a:t>
            </a:r>
            <a:r>
              <a:rPr lang="en-US" sz="800" dirty="0" smtClean="0">
                <a:latin typeface="Meiryo" charset="-128"/>
                <a:ea typeface="Meiryo" charset="-128"/>
                <a:cs typeface="Meiryo" charset="-128"/>
              </a:rPr>
              <a:t>(Slave)</a:t>
            </a:r>
            <a:endParaRPr lang="en-US" sz="800" dirty="0">
              <a:latin typeface="Meiryo" charset="-128"/>
              <a:ea typeface="Meiryo" charset="-128"/>
              <a:cs typeface="Meiryo" charset="-128"/>
            </a:endParaRP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smtClean="0">
                <a:solidFill>
                  <a:srgbClr val="0432FF"/>
                </a:solidFill>
                <a:latin typeface="Meiryo" charset="-128"/>
                <a:ea typeface="Meiryo" charset="-128"/>
                <a:cs typeface="Meiryo" charset="-128"/>
              </a:rPr>
              <a:t>セッション</a:t>
            </a:r>
            <a:endParaRPr kumimoji="1" lang="en-US" altLang="ja-JP" sz="800" b="1" dirty="0" smtClean="0">
              <a:solidFill>
                <a:srgbClr val="0432FF"/>
              </a:solidFill>
              <a:latin typeface="Meiryo" charset="-128"/>
              <a:ea typeface="Meiryo" charset="-128"/>
              <a:cs typeface="Meiryo" charset="-128"/>
            </a:endParaRPr>
          </a:p>
          <a:p>
            <a:pPr algn="r"/>
            <a:r>
              <a:rPr kumimoji="1" lang="ja-JP" altLang="en-US" sz="800" b="1" dirty="0" smtClean="0">
                <a:solidFill>
                  <a:srgbClr val="0432FF"/>
                </a:solidFill>
                <a:latin typeface="Meiryo" charset="-128"/>
                <a:ea typeface="Meiryo" charset="-128"/>
                <a:cs typeface="Meiryo" charset="-128"/>
              </a:rPr>
              <a:t>管理</a:t>
            </a:r>
            <a:endParaRPr kumimoji="1" lang="ja-JP" altLang="en-US" sz="800" b="1" dirty="0">
              <a:solidFill>
                <a:srgbClr val="0432FF"/>
              </a:solidFill>
              <a:latin typeface="Meiryo" charset="-128"/>
              <a:ea typeface="Meiryo" charset="-128"/>
              <a:cs typeface="Meiryo" charset="-128"/>
            </a:endParaRP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564957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構築事例：</a:t>
            </a:r>
            <a:r>
              <a:rPr kumimoji="1" lang="en-US" altLang="ja-JP" dirty="0" smtClean="0"/>
              <a:t>AWS</a:t>
            </a:r>
            <a:r>
              <a:rPr kumimoji="1" lang="ja-JP" altLang="en-US" dirty="0" smtClean="0"/>
              <a:t>サービスを最大限活かしたアーキテクチャ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Internet</a:t>
            </a:r>
            <a:endParaRPr lang="en-US" sz="1200" dirty="0">
              <a:latin typeface="Meiryo" charset="-128"/>
              <a:ea typeface="Meiryo" charset="-128"/>
              <a:cs typeface="Meiryo" charset="-128"/>
            </a:endParaRP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smtClean="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latin typeface="Meiryo" charset="-128"/>
                <a:ea typeface="Meiryo" charset="-128"/>
                <a:cs typeface="Meiryo" charset="-128"/>
              </a:rPr>
              <a:t>Cloud </a:t>
            </a:r>
          </a:p>
          <a:p>
            <a:r>
              <a:rPr lang="en-US" sz="800" dirty="0" smtClean="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画面表示は、</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クライアント側</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アプリ</a:t>
            </a:r>
            <a:endParaRPr lang="ja-JP" altLang="en-US" sz="1200" dirty="0">
              <a:solidFill>
                <a:schemeClr val="accent6">
                  <a:lumMod val="50000"/>
                </a:schemeClr>
              </a:solidFill>
              <a:latin typeface="Meiryo" charset="-128"/>
              <a:ea typeface="Meiryo" charset="-128"/>
              <a:cs typeface="Meiryo" charset="-128"/>
            </a:endParaRP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メールサーバー不要</a:t>
            </a:r>
            <a:endParaRPr lang="ja-JP" altLang="en-US" sz="1200" dirty="0">
              <a:solidFill>
                <a:schemeClr val="accent6">
                  <a:lumMod val="50000"/>
                </a:schemeClr>
              </a:solidFill>
              <a:latin typeface="Meiryo" charset="-128"/>
              <a:ea typeface="Meiryo" charset="-128"/>
              <a:cs typeface="Meiryo" charset="-128"/>
            </a:endParaRP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冗長構成、拡張・データ再配置</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a:t>
            </a:r>
            <a:r>
              <a:rPr lang="ja-JP" altLang="en-US" sz="1050" b="1" dirty="0" smtClean="0">
                <a:solidFill>
                  <a:schemeClr val="bg1"/>
                </a:solidFill>
                <a:latin typeface="Meiryo" charset="-128"/>
                <a:ea typeface="Meiryo" charset="-128"/>
                <a:cs typeface="Meiryo" charset="-128"/>
              </a:rPr>
              <a:t>：約</a:t>
            </a:r>
            <a:r>
              <a:rPr lang="en-US" altLang="ja-JP" sz="1050" b="1" dirty="0" smtClean="0">
                <a:solidFill>
                  <a:schemeClr val="bg1"/>
                </a:solidFill>
                <a:latin typeface="Meiryo" charset="-128"/>
                <a:ea typeface="Meiryo" charset="-128"/>
                <a:cs typeface="Meiryo" charset="-128"/>
              </a:rPr>
              <a:t>$7.56</a:t>
            </a:r>
            <a:endParaRPr lang="en-US" altLang="ja-JP" sz="1050" b="1" dirty="0">
              <a:solidFill>
                <a:schemeClr val="bg1"/>
              </a:solidFill>
              <a:latin typeface="Meiryo" charset="-128"/>
              <a:ea typeface="Meiryo" charset="-128"/>
              <a:cs typeface="Meiryo" charset="-128"/>
            </a:endParaRPr>
          </a:p>
          <a:p>
            <a:endParaRPr lang="en-US" altLang="ja-JP" sz="1050" b="1"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約</a:t>
            </a:r>
            <a:r>
              <a:rPr lang="en-US" altLang="ja-JP" sz="1600" b="1" dirty="0" smtClean="0">
                <a:solidFill>
                  <a:schemeClr val="bg1"/>
                </a:solidFill>
                <a:latin typeface="Meiryo" charset="-128"/>
                <a:ea typeface="Meiryo" charset="-128"/>
                <a:cs typeface="Meiryo" charset="-128"/>
              </a:rPr>
              <a:t>907</a:t>
            </a:r>
            <a:r>
              <a:rPr lang="ja-JP" altLang="en-US" sz="1600" b="1" dirty="0" smtClean="0">
                <a:solidFill>
                  <a:schemeClr val="bg1"/>
                </a:solidFill>
                <a:latin typeface="Meiryo" charset="-128"/>
                <a:ea typeface="Meiryo" charset="-128"/>
                <a:cs typeface="Meiryo" charset="-128"/>
              </a:rPr>
              <a:t>円</a:t>
            </a:r>
            <a:endParaRPr lang="en-US" altLang="ja-JP" sz="1600" b="1" dirty="0" smtClean="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endParaRPr lang="en-US" smtClean="0"/>
          </a:p>
          <a:p>
            <a:r>
              <a:rPr lang="en-US" dirty="0" smtClean="0"/>
              <a:t>Watch</a:t>
            </a:r>
            <a:endParaRPr lang="en-US" dirty="0"/>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Helvetica Neue"/>
                <a:cs typeface="Helvetica Neue"/>
              </a:rPr>
              <a:t>JavaScript</a:t>
            </a:r>
            <a:endParaRPr lang="en-US" sz="1000" dirty="0">
              <a:latin typeface="Helvetica Neue"/>
              <a:cs typeface="Helvetica Neue"/>
            </a:endParaRP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入力ページ（</a:t>
            </a:r>
            <a:r>
              <a:rPr lang="en-US" sz="800" dirty="0" smtClean="0">
                <a:latin typeface="Meiryo" charset="-128"/>
                <a:ea typeface="Meiryo" charset="-128"/>
                <a:cs typeface="Meiryo" charset="-128"/>
              </a:rPr>
              <a:t>HTML</a:t>
            </a:r>
            <a:r>
              <a:rPr lang="ja-JP" altLang="en-US" sz="800" dirty="0" smtClean="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smtClean="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smtClean="0">
                <a:latin typeface="Meiryo" charset="-128"/>
                <a:ea typeface="Meiryo" charset="-128"/>
                <a:cs typeface="Meiryo" charset="-128"/>
              </a:rPr>
              <a:t>非公開コンテンツ</a:t>
            </a:r>
            <a:endParaRPr lang="en-US" altLang="ja-JP" sz="800" dirty="0" smtClean="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smtClean="0">
                <a:latin typeface="Meiryo" charset="-128"/>
                <a:ea typeface="Meiryo" charset="-128"/>
                <a:cs typeface="Meiryo" charset="-128"/>
              </a:rPr>
              <a:t>Log</a:t>
            </a:r>
            <a:r>
              <a:rPr lang="ja-JP" altLang="en-US" sz="800" dirty="0" smtClean="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S3</a:t>
            </a:r>
            <a:endParaRPr lang="en-US" sz="1200" dirty="0">
              <a:latin typeface="Meiryo" charset="-128"/>
              <a:ea typeface="Meiryo" charset="-128"/>
              <a:cs typeface="Meiryo" charset="-128"/>
            </a:endParaRP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smtClean="0">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smtClean="0">
                <a:latin typeface="Meiryo" charset="-128"/>
                <a:ea typeface="Meiryo" charset="-128"/>
                <a:cs typeface="Meiryo" charset="-128"/>
              </a:rPr>
              <a:t>Node.js</a:t>
            </a:r>
            <a:endParaRPr lang="en-US" sz="1000" dirty="0">
              <a:latin typeface="Meiryo" charset="-128"/>
              <a:ea typeface="Meiryo" charset="-128"/>
              <a:cs typeface="Meiryo" charset="-128"/>
            </a:endParaRP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smtClean="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smtClean="0">
                <a:latin typeface="Meiryo" charset="-128"/>
                <a:ea typeface="Meiryo" charset="-128"/>
                <a:cs typeface="Meiryo" charset="-128"/>
              </a:rPr>
              <a:t>Cognito</a:t>
            </a:r>
            <a:endParaRPr lang="en-US" sz="1200" dirty="0" smtClean="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Web</a:t>
            </a:r>
            <a:r>
              <a:rPr lang="ja-JP" altLang="en-US" sz="1200" dirty="0" smtClean="0">
                <a:solidFill>
                  <a:schemeClr val="accent6">
                    <a:lumMod val="50000"/>
                  </a:schemeClr>
                </a:solidFill>
                <a:latin typeface="Meiryo" charset="-128"/>
                <a:ea typeface="Meiryo" charset="-128"/>
                <a:cs typeface="Meiryo" charset="-128"/>
              </a:rPr>
              <a:t>サーバー機能</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3</a:t>
            </a:r>
            <a:r>
              <a:rPr lang="ja-JP" altLang="en-US" sz="1200" dirty="0" smtClean="0">
                <a:solidFill>
                  <a:schemeClr val="accent6">
                    <a:lumMod val="50000"/>
                  </a:schemeClr>
                </a:solidFill>
                <a:latin typeface="Meiryo" charset="-128"/>
                <a:ea typeface="Meiryo" charset="-128"/>
                <a:cs typeface="Meiryo" charset="-128"/>
              </a:rPr>
              <a:t>箇所以上で自動複製、容量無制限</a:t>
            </a:r>
            <a:endParaRPr lang="ja-JP" altLang="en-US" sz="1200" dirty="0">
              <a:solidFill>
                <a:schemeClr val="accent6">
                  <a:lumMod val="50000"/>
                </a:schemeClr>
              </a:solidFill>
              <a:latin typeface="Meiryo" charset="-128"/>
              <a:ea typeface="Meiryo" charset="-128"/>
              <a:cs typeface="Meiryo" charset="-128"/>
            </a:endParaRP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キャッシュ</a:t>
            </a:r>
            <a:endParaRPr lang="en-US" altLang="ja-JP" sz="1200" dirty="0" smtClean="0">
              <a:solidFill>
                <a:schemeClr val="accent6">
                  <a:lumMod val="50000"/>
                </a:schemeClr>
              </a:solidFill>
              <a:latin typeface="Meiryo" charset="-128"/>
              <a:ea typeface="Meiryo" charset="-128"/>
              <a:cs typeface="Meiryo" charset="-128"/>
            </a:endParaRPr>
          </a:p>
          <a:p>
            <a:r>
              <a:rPr lang="en-US" altLang="ja-JP" sz="1200" dirty="0" smtClean="0">
                <a:solidFill>
                  <a:schemeClr val="accent6">
                    <a:lumMod val="50000"/>
                  </a:schemeClr>
                </a:solidFill>
                <a:latin typeface="Meiryo" charset="-128"/>
                <a:ea typeface="Meiryo" charset="-128"/>
                <a:cs typeface="Meiryo" charset="-128"/>
              </a:rPr>
              <a:t>SSL</a:t>
            </a:r>
            <a:r>
              <a:rPr lang="ja-JP" altLang="en-US" sz="1200" dirty="0" smtClean="0">
                <a:solidFill>
                  <a:schemeClr val="accent6">
                    <a:lumMod val="50000"/>
                  </a:schemeClr>
                </a:solidFill>
                <a:latin typeface="Meiryo" charset="-128"/>
                <a:ea typeface="Meiryo" charset="-128"/>
                <a:cs typeface="Meiryo" charset="-128"/>
              </a:rPr>
              <a:t>証明書</a:t>
            </a:r>
            <a:endParaRPr lang="ja-JP" altLang="en-US" sz="1200" dirty="0">
              <a:solidFill>
                <a:schemeClr val="accent6">
                  <a:lumMod val="50000"/>
                </a:schemeClr>
              </a:solidFill>
              <a:latin typeface="Meiryo" charset="-128"/>
              <a:ea typeface="Meiryo" charset="-128"/>
              <a:cs typeface="Meiryo" charset="-128"/>
            </a:endParaRP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smtClean="0">
                <a:solidFill>
                  <a:schemeClr val="accent6">
                    <a:lumMod val="50000"/>
                  </a:schemeClr>
                </a:solidFill>
                <a:latin typeface="Meiryo" charset="-128"/>
                <a:ea typeface="Meiryo" charset="-128"/>
                <a:cs typeface="Meiryo" charset="-128"/>
              </a:rPr>
              <a:t>任意のタイミングで処理実行</a:t>
            </a:r>
            <a:endParaRPr lang="en-US" altLang="ja-JP" sz="1200" dirty="0" smtClean="0">
              <a:solidFill>
                <a:schemeClr val="accent6">
                  <a:lumMod val="50000"/>
                </a:schemeClr>
              </a:solidFill>
              <a:latin typeface="Meiryo" charset="-128"/>
              <a:ea typeface="Meiryo" charset="-128"/>
              <a:cs typeface="Meiryo" charset="-128"/>
            </a:endParaRPr>
          </a:p>
          <a:p>
            <a:r>
              <a:rPr lang="ja-JP" altLang="en-US" sz="1200" dirty="0" smtClean="0">
                <a:solidFill>
                  <a:schemeClr val="accent6">
                    <a:lumMod val="50000"/>
                  </a:schemeClr>
                </a:solidFill>
                <a:latin typeface="Meiryo" charset="-128"/>
                <a:ea typeface="Meiryo" charset="-128"/>
                <a:cs typeface="Meiryo" charset="-128"/>
              </a:rPr>
              <a:t>負荷分散、障害対策は</a:t>
            </a:r>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任せ</a:t>
            </a:r>
            <a:endParaRPr lang="ja-JP" altLang="en-US" sz="1200" dirty="0">
              <a:solidFill>
                <a:schemeClr val="accent6">
                  <a:lumMod val="50000"/>
                </a:schemeClr>
              </a:solidFill>
              <a:latin typeface="Meiryo" charset="-128"/>
              <a:ea typeface="Meiryo" charset="-128"/>
              <a:cs typeface="Meiryo" charset="-128"/>
            </a:endParaRP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smtClean="0">
                <a:solidFill>
                  <a:schemeClr val="accent6">
                    <a:lumMod val="50000"/>
                  </a:schemeClr>
                </a:solidFill>
                <a:latin typeface="Meiryo" charset="-128"/>
                <a:ea typeface="Meiryo" charset="-128"/>
                <a:cs typeface="Meiryo" charset="-128"/>
              </a:rPr>
              <a:t>AWS</a:t>
            </a:r>
            <a:r>
              <a:rPr lang="ja-JP" altLang="en-US" sz="1200" dirty="0" smtClean="0">
                <a:solidFill>
                  <a:schemeClr val="accent6">
                    <a:lumMod val="50000"/>
                  </a:schemeClr>
                </a:solidFill>
                <a:latin typeface="Meiryo" charset="-128"/>
                <a:ea typeface="Meiryo" charset="-128"/>
                <a:cs typeface="Meiryo" charset="-128"/>
              </a:rPr>
              <a:t>認証</a:t>
            </a:r>
            <a:endParaRPr lang="ja-JP" altLang="en-US" sz="1200" dirty="0">
              <a:solidFill>
                <a:schemeClr val="accent6">
                  <a:lumMod val="50000"/>
                </a:schemeClr>
              </a:solidFill>
              <a:latin typeface="Meiryo" charset="-128"/>
              <a:ea typeface="Meiryo" charset="-128"/>
              <a:cs typeface="Meiryo" charset="-128"/>
            </a:endParaRP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smtClean="0">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smtClean="0">
                <a:solidFill>
                  <a:schemeClr val="accent6">
                    <a:lumMod val="50000"/>
                  </a:schemeClr>
                </a:solidFill>
                <a:latin typeface="Meiryo" charset="-128"/>
                <a:ea typeface="Meiryo" charset="-128"/>
                <a:cs typeface="Meiryo" charset="-128"/>
              </a:rPr>
              <a:t>サーバ側アプリ</a:t>
            </a:r>
            <a:endParaRPr lang="ja-JP" altLang="en-US" sz="1200" dirty="0">
              <a:solidFill>
                <a:schemeClr val="accent6">
                  <a:lumMod val="50000"/>
                </a:schemeClr>
              </a:solidFill>
              <a:latin typeface="Meiryo" charset="-128"/>
              <a:ea typeface="Meiryo" charset="-128"/>
              <a:cs typeface="Meiryo" charset="-128"/>
            </a:endParaRP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44006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p:cNvSpPr/>
          <p:nvPr/>
        </p:nvSpPr>
        <p:spPr>
          <a:xfrm>
            <a:off x="682062" y="2668486"/>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latin typeface="メイリオ"/>
              <a:ea typeface="メイリオ"/>
              <a:cs typeface="メイリオ"/>
            </a:endParaRPr>
          </a:p>
        </p:txBody>
      </p:sp>
      <p:sp>
        <p:nvSpPr>
          <p:cNvPr id="4" name="正方形/長方形 3"/>
          <p:cNvSpPr/>
          <p:nvPr/>
        </p:nvSpPr>
        <p:spPr>
          <a:xfrm>
            <a:off x="4158765" y="4463595"/>
            <a:ext cx="823295" cy="1167546"/>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プロフェッショナル</a:t>
            </a:r>
            <a:endParaRPr kumimoji="1" lang="en-US" altLang="ja-JP" sz="8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5" name="正方形/長方形 4"/>
          <p:cNvSpPr/>
          <p:nvPr/>
        </p:nvSpPr>
        <p:spPr>
          <a:xfrm>
            <a:off x="2610813" y="5022398"/>
            <a:ext cx="823295" cy="614909"/>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プロフェッショナル</a:t>
            </a:r>
            <a:endParaRPr kumimoji="1" lang="en-US" altLang="ja-JP" sz="8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6" name="正方形/長方形 5"/>
          <p:cNvSpPr/>
          <p:nvPr/>
        </p:nvSpPr>
        <p:spPr>
          <a:xfrm>
            <a:off x="1066119" y="4193438"/>
            <a:ext cx="823295" cy="145092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メイリオ"/>
                <a:ea typeface="メイリオ"/>
                <a:cs typeface="メイリオ"/>
              </a:rPr>
              <a:t>HW</a:t>
            </a:r>
            <a:r>
              <a:rPr kumimoji="1" lang="ja-JP" altLang="en-US" sz="1200" dirty="0" smtClean="0">
                <a:solidFill>
                  <a:srgbClr val="FFFFFF"/>
                </a:solidFill>
                <a:latin typeface="メイリオ"/>
                <a:ea typeface="メイリオ"/>
                <a:cs typeface="メイリオ"/>
              </a:rPr>
              <a:t>販売</a:t>
            </a:r>
          </a:p>
          <a:p>
            <a:pPr algn="ctr"/>
            <a:r>
              <a:rPr lang="ja-JP" altLang="en-US" sz="600" dirty="0" smtClean="0">
                <a:solidFill>
                  <a:srgbClr val="FFFFFF"/>
                </a:solidFill>
                <a:latin typeface="メイリオ"/>
                <a:ea typeface="メイリオ"/>
                <a:cs typeface="メイリオ"/>
              </a:rPr>
              <a:t>メインフレーム</a:t>
            </a:r>
            <a:endParaRPr lang="en-US" altLang="ja-JP" sz="600" dirty="0" smtClean="0">
              <a:solidFill>
                <a:srgbClr val="FFFFFF"/>
              </a:solidFill>
              <a:latin typeface="メイリオ"/>
              <a:ea typeface="メイリオ"/>
              <a:cs typeface="メイリオ"/>
            </a:endParaRPr>
          </a:p>
          <a:p>
            <a:pPr algn="ctr"/>
            <a:endParaRPr kumimoji="1" lang="en-US" altLang="ja-JP" sz="600" dirty="0">
              <a:solidFill>
                <a:srgbClr val="FFFFFF"/>
              </a:solidFill>
              <a:latin typeface="メイリオ"/>
              <a:ea typeface="メイリオ"/>
              <a:cs typeface="メイリオ"/>
            </a:endParaRPr>
          </a:p>
          <a:p>
            <a:pPr algn="ctr"/>
            <a:endParaRPr lang="en-US" altLang="ja-JP" sz="600" dirty="0" smtClean="0">
              <a:solidFill>
                <a:srgbClr val="FFFFFF"/>
              </a:solidFill>
              <a:latin typeface="メイリオ"/>
              <a:ea typeface="メイリオ"/>
              <a:cs typeface="メイリオ"/>
            </a:endParaRPr>
          </a:p>
          <a:p>
            <a:pPr algn="ctr"/>
            <a:endParaRPr kumimoji="1" lang="ja-JP" altLang="en-US" sz="6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人月積算の歴史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9" name="正方形/長方形 8"/>
          <p:cNvSpPr/>
          <p:nvPr/>
        </p:nvSpPr>
        <p:spPr>
          <a:xfrm>
            <a:off x="5693918" y="4876664"/>
            <a:ext cx="823295" cy="75447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プロフェッショナル</a:t>
            </a:r>
            <a:endParaRPr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10" name="正方形/長方形 9"/>
          <p:cNvSpPr/>
          <p:nvPr/>
        </p:nvSpPr>
        <p:spPr>
          <a:xfrm>
            <a:off x="2610813" y="4310589"/>
            <a:ext cx="823295" cy="711809"/>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受託開発</a:t>
            </a:r>
            <a:endParaRPr kumimoji="1" lang="ja-JP" altLang="en-US" sz="1200" dirty="0">
              <a:solidFill>
                <a:srgbClr val="FFFFFF"/>
              </a:solidFill>
              <a:latin typeface="メイリオ"/>
              <a:ea typeface="メイリオ"/>
              <a:cs typeface="メイリオ"/>
            </a:endParaRPr>
          </a:p>
        </p:txBody>
      </p:sp>
      <p:sp>
        <p:nvSpPr>
          <p:cNvPr id="11" name="正方形/長方形 10"/>
          <p:cNvSpPr/>
          <p:nvPr/>
        </p:nvSpPr>
        <p:spPr>
          <a:xfrm>
            <a:off x="2610813" y="2386244"/>
            <a:ext cx="823295" cy="19243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メイリオ"/>
                <a:ea typeface="メイリオ"/>
                <a:cs typeface="メイリオ"/>
              </a:rPr>
              <a:t>HW</a:t>
            </a:r>
            <a:r>
              <a:rPr lang="ja-JP" altLang="en-US" sz="1200" dirty="0" smtClean="0">
                <a:solidFill>
                  <a:srgbClr val="FFFFFF"/>
                </a:solidFill>
                <a:latin typeface="メイリオ"/>
                <a:ea typeface="メイリオ"/>
                <a:cs typeface="メイリオ"/>
              </a:rPr>
              <a:t>販売</a:t>
            </a:r>
            <a:endParaRPr lang="en-US" altLang="ja-JP" sz="12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メインフレーム</a:t>
            </a:r>
            <a:endParaRPr kumimoji="1" lang="ja-JP" altLang="en-US" sz="600" dirty="0">
              <a:solidFill>
                <a:srgbClr val="FFFFFF"/>
              </a:solidFill>
              <a:latin typeface="メイリオ"/>
              <a:ea typeface="メイリオ"/>
              <a:cs typeface="メイリオ"/>
            </a:endParaRPr>
          </a:p>
        </p:txBody>
      </p:sp>
      <p:sp>
        <p:nvSpPr>
          <p:cNvPr id="12" name="正方形/長方形 11"/>
          <p:cNvSpPr/>
          <p:nvPr/>
        </p:nvSpPr>
        <p:spPr>
          <a:xfrm>
            <a:off x="4158765" y="2768170"/>
            <a:ext cx="823295" cy="169542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受託開発</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4158765" y="895390"/>
            <a:ext cx="823295" cy="187277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solidFill>
                  <a:srgbClr val="FFFFFF"/>
                </a:solidFill>
                <a:latin typeface="メイリオ"/>
                <a:ea typeface="メイリオ"/>
                <a:cs typeface="メイリオ"/>
              </a:rPr>
              <a:t>HW</a:t>
            </a:r>
            <a:r>
              <a:rPr kumimoji="1" lang="ja-JP" altLang="en-US" sz="1200" dirty="0" smtClean="0">
                <a:solidFill>
                  <a:srgbClr val="FFFFFF"/>
                </a:solidFill>
                <a:latin typeface="メイリオ"/>
                <a:ea typeface="メイリオ"/>
                <a:cs typeface="メイリオ"/>
              </a:rPr>
              <a:t>販売</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UNIX</a:t>
            </a: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7235398" y="5131105"/>
            <a:ext cx="823295" cy="50003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プロフェッショナル</a:t>
            </a:r>
            <a:endParaRPr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15" name="正方形/長方形 14"/>
          <p:cNvSpPr/>
          <p:nvPr/>
        </p:nvSpPr>
        <p:spPr>
          <a:xfrm>
            <a:off x="5693918" y="3290406"/>
            <a:ext cx="823295" cy="1586257"/>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受託開発</a:t>
            </a: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5693918" y="2380078"/>
            <a:ext cx="823295" cy="91032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メイリオ"/>
                <a:ea typeface="メイリオ"/>
                <a:cs typeface="メイリオ"/>
              </a:rPr>
              <a:t>HW</a:t>
            </a:r>
            <a:r>
              <a:rPr lang="ja-JP" altLang="en-US" sz="1200" dirty="0" smtClean="0">
                <a:solidFill>
                  <a:srgbClr val="FFFFFF"/>
                </a:solidFill>
                <a:latin typeface="メイリオ"/>
                <a:ea typeface="メイリオ"/>
                <a:cs typeface="メイリオ"/>
              </a:rPr>
              <a:t>販売</a:t>
            </a:r>
            <a:endParaRPr lang="en-US" altLang="ja-JP" sz="1200" dirty="0" smtClean="0">
              <a:solidFill>
                <a:srgbClr val="FFFFFF"/>
              </a:solidFill>
              <a:latin typeface="メイリオ"/>
              <a:ea typeface="メイリオ"/>
              <a:cs typeface="メイリオ"/>
            </a:endParaRPr>
          </a:p>
          <a:p>
            <a:pPr algn="ctr"/>
            <a:r>
              <a:rPr kumimoji="1" lang="en-US" altLang="ja-JP" sz="1200" dirty="0" smtClean="0">
                <a:solidFill>
                  <a:srgbClr val="FFFFFF"/>
                </a:solidFill>
                <a:latin typeface="メイリオ"/>
                <a:ea typeface="メイリオ"/>
                <a:cs typeface="メイリオ"/>
              </a:rPr>
              <a:t>PC</a:t>
            </a: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7235398" y="4409965"/>
            <a:ext cx="823295" cy="721139"/>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受託開発</a:t>
            </a: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7235398" y="4173841"/>
            <a:ext cx="823295" cy="236125"/>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クラウド</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使用料</a:t>
            </a: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1123559" y="5074120"/>
            <a:ext cx="710801" cy="500036"/>
          </a:xfrm>
          <a:prstGeom prst="rect">
            <a:avLst/>
          </a:prstGeom>
          <a:solidFill>
            <a:srgbClr val="800000"/>
          </a:solidFill>
          <a:ln>
            <a:solidFill>
              <a:srgbClr val="FFFFFF"/>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プロフェッショナル</a:t>
            </a:r>
            <a:endParaRPr kumimoji="1" lang="en-US" altLang="ja-JP" sz="8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サービス</a:t>
            </a:r>
            <a:endParaRPr kumimoji="1" lang="ja-JP" altLang="en-US" sz="800" dirty="0">
              <a:solidFill>
                <a:srgbClr val="FFFFFF"/>
              </a:solidFill>
              <a:latin typeface="メイリオ"/>
              <a:ea typeface="メイリオ"/>
              <a:cs typeface="メイリオ"/>
            </a:endParaRPr>
          </a:p>
        </p:txBody>
      </p:sp>
      <p:sp>
        <p:nvSpPr>
          <p:cNvPr id="20" name="テキスト ボックス 19"/>
          <p:cNvSpPr txBox="1"/>
          <p:nvPr/>
        </p:nvSpPr>
        <p:spPr>
          <a:xfrm>
            <a:off x="821092" y="5644358"/>
            <a:ext cx="1338828"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1960</a:t>
            </a:r>
            <a:r>
              <a:rPr lang="ja-JP" altLang="en-US" sz="1200" dirty="0" smtClean="0">
                <a:solidFill>
                  <a:srgbClr val="7F7F7F"/>
                </a:solidFill>
                <a:latin typeface="メイリオ"/>
                <a:ea typeface="メイリオ"/>
                <a:cs typeface="メイリオ"/>
              </a:rPr>
              <a:t>年代半ば</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1" name="テキスト ボックス 20"/>
          <p:cNvSpPr txBox="1"/>
          <p:nvPr/>
        </p:nvSpPr>
        <p:spPr>
          <a:xfrm>
            <a:off x="2587770" y="5644358"/>
            <a:ext cx="877163"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1980</a:t>
            </a:r>
            <a:r>
              <a:rPr lang="ja-JP" altLang="en-US" sz="1200" dirty="0" smtClean="0">
                <a:solidFill>
                  <a:srgbClr val="7F7F7F"/>
                </a:solidFill>
                <a:latin typeface="メイリオ"/>
                <a:ea typeface="メイリオ"/>
                <a:cs typeface="メイリオ"/>
              </a:rPr>
              <a:t>年</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2" name="テキスト ボックス 21"/>
          <p:cNvSpPr txBox="1"/>
          <p:nvPr/>
        </p:nvSpPr>
        <p:spPr>
          <a:xfrm>
            <a:off x="4131831" y="5644358"/>
            <a:ext cx="877163"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1990</a:t>
            </a:r>
            <a:r>
              <a:rPr lang="ja-JP" altLang="en-US" sz="1200" dirty="0" smtClean="0">
                <a:solidFill>
                  <a:srgbClr val="7F7F7F"/>
                </a:solidFill>
                <a:latin typeface="メイリオ"/>
                <a:ea typeface="メイリオ"/>
                <a:cs typeface="メイリオ"/>
              </a:rPr>
              <a:t>年</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3" name="テキスト ボックス 22"/>
          <p:cNvSpPr txBox="1"/>
          <p:nvPr/>
        </p:nvSpPr>
        <p:spPr>
          <a:xfrm>
            <a:off x="5681588" y="5644358"/>
            <a:ext cx="877163"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2000</a:t>
            </a:r>
            <a:r>
              <a:rPr lang="ja-JP" altLang="en-US" sz="1200" dirty="0" smtClean="0">
                <a:solidFill>
                  <a:srgbClr val="7F7F7F"/>
                </a:solidFill>
                <a:latin typeface="メイリオ"/>
                <a:ea typeface="メイリオ"/>
                <a:cs typeface="メイリオ"/>
              </a:rPr>
              <a:t>年</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4" name="テキスト ボックス 23"/>
          <p:cNvSpPr txBox="1"/>
          <p:nvPr/>
        </p:nvSpPr>
        <p:spPr>
          <a:xfrm>
            <a:off x="7235398" y="5631142"/>
            <a:ext cx="877163" cy="276999"/>
          </a:xfrm>
          <a:prstGeom prst="rect">
            <a:avLst/>
          </a:prstGeom>
          <a:noFill/>
        </p:spPr>
        <p:txBody>
          <a:bodyPr wrap="none" rtlCol="0">
            <a:spAutoFit/>
          </a:bodyPr>
          <a:lstStyle/>
          <a:p>
            <a:pPr algn="ctr"/>
            <a:r>
              <a:rPr lang="en-US" altLang="ja-JP" sz="1200" dirty="0" smtClean="0">
                <a:solidFill>
                  <a:srgbClr val="7F7F7F"/>
                </a:solidFill>
                <a:latin typeface="メイリオ"/>
                <a:ea typeface="メイリオ"/>
                <a:cs typeface="メイリオ"/>
              </a:rPr>
              <a:t>2010</a:t>
            </a:r>
            <a:r>
              <a:rPr lang="ja-JP" altLang="en-US" sz="1200" dirty="0" smtClean="0">
                <a:solidFill>
                  <a:srgbClr val="7F7F7F"/>
                </a:solidFill>
                <a:latin typeface="メイリオ"/>
                <a:ea typeface="メイリオ"/>
                <a:cs typeface="メイリオ"/>
              </a:rPr>
              <a:t>年</a:t>
            </a:r>
            <a:r>
              <a:rPr lang="en-US" altLang="ja-JP" sz="1200" dirty="0" smtClean="0">
                <a:solidFill>
                  <a:srgbClr val="7F7F7F"/>
                </a:solidFill>
                <a:latin typeface="メイリオ"/>
                <a:ea typeface="メイリオ"/>
                <a:cs typeface="メイリオ"/>
              </a:rPr>
              <a:t>〜</a:t>
            </a:r>
            <a:endParaRPr kumimoji="1" lang="ja-JP" altLang="en-US" sz="1200" dirty="0">
              <a:solidFill>
                <a:srgbClr val="7F7F7F"/>
              </a:solidFill>
              <a:latin typeface="メイリオ"/>
              <a:ea typeface="メイリオ"/>
              <a:cs typeface="メイリオ"/>
            </a:endParaRPr>
          </a:p>
        </p:txBody>
      </p:sp>
      <p:sp>
        <p:nvSpPr>
          <p:cNvPr id="25" name="正方形/長方形 24"/>
          <p:cNvSpPr/>
          <p:nvPr/>
        </p:nvSpPr>
        <p:spPr>
          <a:xfrm>
            <a:off x="436994" y="828836"/>
            <a:ext cx="3694837" cy="1308050"/>
          </a:xfrm>
          <a:prstGeom prst="rect">
            <a:avLst/>
          </a:prstGeom>
        </p:spPr>
        <p:txBody>
          <a:bodyPr wrap="square">
            <a:spAutoFit/>
          </a:bodyPr>
          <a:lstStyle/>
          <a:p>
            <a:r>
              <a:rPr lang="en-US" altLang="ja-JP" sz="1600" b="1" dirty="0" smtClean="0">
                <a:solidFill>
                  <a:srgbClr val="7F7F7F"/>
                </a:solidFill>
                <a:latin typeface="メイリオ"/>
                <a:ea typeface="メイリオ"/>
                <a:cs typeface="メイリオ"/>
              </a:rPr>
              <a:t>COBOL</a:t>
            </a:r>
            <a:r>
              <a:rPr lang="ja-JP" altLang="en-US" sz="1600" b="1" dirty="0" smtClean="0">
                <a:solidFill>
                  <a:srgbClr val="7F7F7F"/>
                </a:solidFill>
                <a:latin typeface="メイリオ"/>
                <a:ea typeface="メイリオ"/>
                <a:cs typeface="メイリオ"/>
              </a:rPr>
              <a:t>／ファンクションポイント法</a:t>
            </a:r>
            <a:endParaRPr lang="en-US" altLang="ja-JP" sz="1600" b="1" dirty="0" smtClean="0">
              <a:solidFill>
                <a:srgbClr val="7F7F7F"/>
              </a:solidFill>
              <a:latin typeface="メイリオ"/>
              <a:ea typeface="メイリオ"/>
              <a:cs typeface="メイリオ"/>
            </a:endParaRPr>
          </a:p>
          <a:p>
            <a:pPr marL="171450" indent="-171450">
              <a:buFont typeface="Wingdings" charset="2"/>
              <a:buChar char="ü"/>
            </a:pPr>
            <a:r>
              <a:rPr lang="ja-JP" altLang="en-US" sz="1050" dirty="0" smtClean="0">
                <a:solidFill>
                  <a:srgbClr val="7F7F7F"/>
                </a:solidFill>
                <a:latin typeface="メイリオ"/>
                <a:ea typeface="メイリオ"/>
                <a:cs typeface="メイリオ"/>
              </a:rPr>
              <a:t>ファンクションポイント法は、</a:t>
            </a:r>
            <a:r>
              <a:rPr lang="ja-JP" altLang="ja-JP" sz="1050" dirty="0">
                <a:solidFill>
                  <a:srgbClr val="7F7F7F"/>
                </a:solidFill>
                <a:latin typeface="メイリオ"/>
                <a:ea typeface="メイリオ"/>
                <a:cs typeface="メイリオ"/>
              </a:rPr>
              <a:t>ソフトウェアがもつ機能数や複雑さによって重みづけした点数を付け、そのソフトウェアにおける合計点数から開発工数を見積</a:t>
            </a:r>
            <a:r>
              <a:rPr lang="ja-JP" altLang="ja-JP" sz="1050" dirty="0" smtClean="0">
                <a:solidFill>
                  <a:srgbClr val="7F7F7F"/>
                </a:solidFill>
                <a:latin typeface="メイリオ"/>
                <a:ea typeface="メイリオ"/>
                <a:cs typeface="メイリオ"/>
              </a:rPr>
              <a:t>方法</a:t>
            </a:r>
            <a:r>
              <a:rPr lang="ja-JP" altLang="en-US" sz="1050" dirty="0" smtClean="0">
                <a:solidFill>
                  <a:srgbClr val="7F7F7F"/>
                </a:solidFill>
                <a:latin typeface="メイリオ"/>
                <a:ea typeface="メイリオ"/>
                <a:cs typeface="メイリオ"/>
              </a:rPr>
              <a:t>。</a:t>
            </a:r>
            <a:endParaRPr lang="en-US" altLang="ja-JP" sz="1050" dirty="0" smtClean="0">
              <a:solidFill>
                <a:srgbClr val="7F7F7F"/>
              </a:solidFill>
              <a:latin typeface="メイリオ"/>
              <a:ea typeface="メイリオ"/>
              <a:cs typeface="メイリオ"/>
            </a:endParaRPr>
          </a:p>
          <a:p>
            <a:pPr marL="171450" indent="-171450">
              <a:buFont typeface="Wingdings" charset="2"/>
              <a:buChar char="ü"/>
            </a:pPr>
            <a:r>
              <a:rPr lang="ja-JP" altLang="ja-JP" sz="1050" dirty="0" smtClean="0">
                <a:solidFill>
                  <a:srgbClr val="7F7F7F"/>
                </a:solidFill>
                <a:latin typeface="メイリオ"/>
                <a:ea typeface="メイリオ"/>
                <a:cs typeface="メイリオ"/>
              </a:rPr>
              <a:t>上</a:t>
            </a:r>
            <a:r>
              <a:rPr lang="ja-JP" altLang="ja-JP" sz="1050" dirty="0">
                <a:solidFill>
                  <a:srgbClr val="7F7F7F"/>
                </a:solidFill>
                <a:latin typeface="メイリオ"/>
                <a:ea typeface="メイリオ"/>
                <a:cs typeface="メイリオ"/>
              </a:rPr>
              <a:t>から順</a:t>
            </a:r>
            <a:r>
              <a:rPr lang="ja-JP" altLang="ja-JP" sz="1050" dirty="0" smtClean="0">
                <a:solidFill>
                  <a:srgbClr val="7F7F7F"/>
                </a:solidFill>
                <a:latin typeface="メイリオ"/>
                <a:ea typeface="メイリオ"/>
                <a:cs typeface="メイリオ"/>
              </a:rPr>
              <a:t>に</a:t>
            </a:r>
            <a:r>
              <a:rPr lang="ja-JP" altLang="en-US" sz="1050" dirty="0" smtClean="0">
                <a:solidFill>
                  <a:srgbClr val="7F7F7F"/>
                </a:solidFill>
                <a:latin typeface="メイリオ"/>
                <a:ea typeface="メイリオ"/>
                <a:cs typeface="メイリオ"/>
              </a:rPr>
              <a:t>順次</a:t>
            </a:r>
            <a:r>
              <a:rPr lang="ja-JP" altLang="ja-JP" sz="1050" dirty="0" smtClean="0">
                <a:solidFill>
                  <a:srgbClr val="7F7F7F"/>
                </a:solidFill>
                <a:latin typeface="メイリオ"/>
                <a:ea typeface="メイリオ"/>
                <a:cs typeface="メイリオ"/>
              </a:rPr>
              <a:t>コード</a:t>
            </a:r>
            <a:r>
              <a:rPr lang="ja-JP" altLang="ja-JP" sz="1050" dirty="0">
                <a:solidFill>
                  <a:srgbClr val="7F7F7F"/>
                </a:solidFill>
                <a:latin typeface="メイリオ"/>
                <a:ea typeface="メイリオ"/>
                <a:cs typeface="メイリオ"/>
              </a:rPr>
              <a:t>を入力する前提</a:t>
            </a:r>
            <a:r>
              <a:rPr lang="ja-JP" altLang="ja-JP" sz="1050" dirty="0" smtClean="0">
                <a:solidFill>
                  <a:srgbClr val="7F7F7F"/>
                </a:solidFill>
                <a:latin typeface="メイリオ"/>
                <a:ea typeface="メイリオ"/>
                <a:cs typeface="メイリオ"/>
              </a:rPr>
              <a:t>で</a:t>
            </a:r>
            <a:r>
              <a:rPr lang="ja-JP" altLang="en-US" sz="1050" dirty="0" smtClean="0">
                <a:solidFill>
                  <a:srgbClr val="7F7F7F"/>
                </a:solidFill>
                <a:latin typeface="メイリオ"/>
                <a:ea typeface="メイリオ"/>
                <a:cs typeface="メイリオ"/>
              </a:rPr>
              <a:t>工数を見積もると</a:t>
            </a:r>
            <a:r>
              <a:rPr lang="ja-JP" altLang="ja-JP" sz="1050" dirty="0" smtClean="0">
                <a:solidFill>
                  <a:srgbClr val="7F7F7F"/>
                </a:solidFill>
                <a:latin typeface="メイリオ"/>
                <a:ea typeface="メイリオ"/>
                <a:cs typeface="メイリオ"/>
              </a:rPr>
              <a:t>、</a:t>
            </a:r>
            <a:r>
              <a:rPr lang="ja-JP" altLang="en-US" sz="1050" dirty="0" smtClean="0">
                <a:solidFill>
                  <a:srgbClr val="7F7F7F"/>
                </a:solidFill>
                <a:latin typeface="メイリオ"/>
                <a:ea typeface="メイリオ"/>
                <a:cs typeface="メイリオ"/>
              </a:rPr>
              <a:t>単位時間当たりの</a:t>
            </a:r>
            <a:r>
              <a:rPr lang="ja-JP" altLang="ja-JP" sz="1050" dirty="0" smtClean="0">
                <a:solidFill>
                  <a:srgbClr val="7F7F7F"/>
                </a:solidFill>
                <a:latin typeface="メイリオ"/>
                <a:ea typeface="メイリオ"/>
                <a:cs typeface="メイリオ"/>
              </a:rPr>
              <a:t>エンジニア</a:t>
            </a:r>
            <a:r>
              <a:rPr lang="ja-JP" altLang="ja-JP" sz="1050" dirty="0">
                <a:solidFill>
                  <a:srgbClr val="7F7F7F"/>
                </a:solidFill>
                <a:latin typeface="メイリオ"/>
                <a:ea typeface="メイリオ"/>
                <a:cs typeface="メイリオ"/>
              </a:rPr>
              <a:t>がコードを書く量は</a:t>
            </a:r>
            <a:r>
              <a:rPr lang="ja-JP" altLang="ja-JP" sz="1050" dirty="0" smtClean="0">
                <a:solidFill>
                  <a:srgbClr val="7F7F7F"/>
                </a:solidFill>
                <a:latin typeface="メイリオ"/>
                <a:ea typeface="メイリオ"/>
                <a:cs typeface="メイリオ"/>
              </a:rPr>
              <a:t>、</a:t>
            </a:r>
            <a:r>
              <a:rPr lang="ja-JP" altLang="en-US" sz="1050" dirty="0" smtClean="0">
                <a:solidFill>
                  <a:srgbClr val="7F7F7F"/>
                </a:solidFill>
                <a:latin typeface="メイリオ"/>
                <a:ea typeface="メイリオ"/>
                <a:cs typeface="メイリオ"/>
              </a:rPr>
              <a:t>あまり差が出ない</a:t>
            </a:r>
            <a:r>
              <a:rPr lang="ja-JP" altLang="ja-JP" sz="1050" dirty="0" smtClean="0">
                <a:solidFill>
                  <a:srgbClr val="7F7F7F"/>
                </a:solidFill>
                <a:latin typeface="メイリオ"/>
                <a:ea typeface="メイリオ"/>
                <a:cs typeface="メイリオ"/>
              </a:rPr>
              <a:t>。</a:t>
            </a:r>
            <a:endParaRPr lang="en-US" altLang="ja-JP" sz="1050" dirty="0" smtClean="0">
              <a:solidFill>
                <a:srgbClr val="7F7F7F"/>
              </a:solidFill>
              <a:latin typeface="メイリオ"/>
              <a:ea typeface="メイリオ"/>
              <a:cs typeface="メイリオ"/>
            </a:endParaRPr>
          </a:p>
        </p:txBody>
      </p:sp>
      <p:sp>
        <p:nvSpPr>
          <p:cNvPr id="26" name="正方形/長方形 25"/>
          <p:cNvSpPr/>
          <p:nvPr/>
        </p:nvSpPr>
        <p:spPr>
          <a:xfrm>
            <a:off x="5092943" y="828836"/>
            <a:ext cx="3771840" cy="1308050"/>
          </a:xfrm>
          <a:prstGeom prst="rect">
            <a:avLst/>
          </a:prstGeom>
        </p:spPr>
        <p:txBody>
          <a:bodyPr wrap="square">
            <a:spAutoFit/>
          </a:bodyPr>
          <a:lstStyle/>
          <a:p>
            <a:r>
              <a:rPr lang="ja-JP" altLang="ja-JP" sz="1600" b="1" dirty="0">
                <a:solidFill>
                  <a:srgbClr val="7F7F7F"/>
                </a:solidFill>
                <a:latin typeface="メイリオ"/>
                <a:ea typeface="メイリオ"/>
                <a:cs typeface="メイリオ"/>
              </a:rPr>
              <a:t>オブジェクト</a:t>
            </a:r>
            <a:r>
              <a:rPr lang="ja-JP" altLang="ja-JP" sz="1600" b="1" dirty="0" smtClean="0">
                <a:solidFill>
                  <a:srgbClr val="7F7F7F"/>
                </a:solidFill>
                <a:latin typeface="メイリオ"/>
                <a:ea typeface="メイリオ"/>
                <a:cs typeface="メイリオ"/>
              </a:rPr>
              <a:t>指向や</a:t>
            </a:r>
            <a:r>
              <a:rPr lang="en-US" altLang="ja-JP" sz="1600" b="1" dirty="0" smtClean="0">
                <a:solidFill>
                  <a:srgbClr val="7F7F7F"/>
                </a:solidFill>
                <a:latin typeface="メイリオ"/>
                <a:ea typeface="メイリオ"/>
                <a:cs typeface="メイリオ"/>
              </a:rPr>
              <a:t>Web</a:t>
            </a:r>
          </a:p>
          <a:p>
            <a:pPr marL="171450" indent="-171450">
              <a:buFont typeface="Wingdings" charset="2"/>
              <a:buChar char="ü"/>
            </a:pPr>
            <a:r>
              <a:rPr lang="ja-JP" altLang="ja-JP" sz="1050" dirty="0" smtClean="0">
                <a:solidFill>
                  <a:srgbClr val="7F7F7F"/>
                </a:solidFill>
                <a:latin typeface="メイリオ"/>
                <a:ea typeface="メイリオ"/>
                <a:cs typeface="メイリオ"/>
              </a:rPr>
              <a:t>開発</a:t>
            </a:r>
            <a:r>
              <a:rPr lang="ja-JP" altLang="ja-JP" sz="1050" dirty="0">
                <a:solidFill>
                  <a:srgbClr val="7F7F7F"/>
                </a:solidFill>
                <a:latin typeface="メイリオ"/>
                <a:ea typeface="メイリオ"/>
                <a:cs typeface="メイリオ"/>
              </a:rPr>
              <a:t>生産性が</a:t>
            </a:r>
            <a:r>
              <a:rPr lang="ja-JP" altLang="ja-JP" sz="1050" dirty="0" smtClean="0">
                <a:solidFill>
                  <a:srgbClr val="7F7F7F"/>
                </a:solidFill>
                <a:latin typeface="メイリオ"/>
                <a:ea typeface="メイリオ"/>
                <a:cs typeface="メイリオ"/>
              </a:rPr>
              <a:t>飛躍的</a:t>
            </a:r>
            <a:r>
              <a:rPr lang="ja-JP" altLang="en-US" sz="1050" dirty="0" smtClean="0">
                <a:solidFill>
                  <a:srgbClr val="7F7F7F"/>
                </a:solidFill>
                <a:latin typeface="メイリオ"/>
                <a:ea typeface="メイリオ"/>
                <a:cs typeface="メイリオ"/>
              </a:rPr>
              <a:t>に向上。一方で、</a:t>
            </a:r>
            <a:r>
              <a:rPr lang="ja-JP" altLang="ja-JP" sz="1050" dirty="0" smtClean="0">
                <a:solidFill>
                  <a:srgbClr val="7F7F7F"/>
                </a:solidFill>
                <a:latin typeface="メイリオ"/>
                <a:ea typeface="メイリオ"/>
                <a:cs typeface="メイリオ"/>
              </a:rPr>
              <a:t>設計</a:t>
            </a:r>
            <a:r>
              <a:rPr lang="ja-JP" altLang="en-US" sz="1050" dirty="0" smtClean="0">
                <a:solidFill>
                  <a:srgbClr val="7F7F7F"/>
                </a:solidFill>
                <a:latin typeface="メイリオ"/>
                <a:ea typeface="メイリオ"/>
                <a:cs typeface="メイリオ"/>
              </a:rPr>
              <a:t>次第で</a:t>
            </a:r>
            <a:r>
              <a:rPr lang="ja-JP" altLang="ja-JP" sz="1050" dirty="0" smtClean="0">
                <a:solidFill>
                  <a:srgbClr val="7F7F7F"/>
                </a:solidFill>
                <a:latin typeface="メイリオ"/>
                <a:ea typeface="メイリオ"/>
                <a:cs typeface="メイリオ"/>
              </a:rPr>
              <a:t>工数</a:t>
            </a:r>
            <a:r>
              <a:rPr lang="ja-JP" altLang="ja-JP" sz="1050" dirty="0">
                <a:solidFill>
                  <a:srgbClr val="7F7F7F"/>
                </a:solidFill>
                <a:latin typeface="メイリオ"/>
                <a:ea typeface="メイリオ"/>
                <a:cs typeface="メイリオ"/>
              </a:rPr>
              <a:t>が</a:t>
            </a:r>
            <a:r>
              <a:rPr lang="ja-JP" altLang="ja-JP" sz="1050" dirty="0" smtClean="0">
                <a:solidFill>
                  <a:srgbClr val="7F7F7F"/>
                </a:solidFill>
                <a:latin typeface="メイリオ"/>
                <a:ea typeface="メイリオ"/>
                <a:cs typeface="メイリオ"/>
              </a:rPr>
              <a:t>大幅</a:t>
            </a:r>
            <a:r>
              <a:rPr lang="ja-JP" altLang="en-US" sz="1050" dirty="0" smtClean="0">
                <a:solidFill>
                  <a:srgbClr val="7F7F7F"/>
                </a:solidFill>
                <a:latin typeface="メイリオ"/>
                <a:ea typeface="メイリオ"/>
                <a:cs typeface="メイリオ"/>
              </a:rPr>
              <a:t>に変動。</a:t>
            </a:r>
            <a:endParaRPr lang="en-US" altLang="ja-JP" sz="1050" dirty="0" smtClean="0">
              <a:solidFill>
                <a:srgbClr val="7F7F7F"/>
              </a:solidFill>
              <a:latin typeface="メイリオ"/>
              <a:ea typeface="メイリオ"/>
              <a:cs typeface="メイリオ"/>
            </a:endParaRPr>
          </a:p>
          <a:p>
            <a:pPr marL="171450" indent="-171450">
              <a:buFont typeface="Wingdings" charset="2"/>
              <a:buChar char="ü"/>
            </a:pPr>
            <a:r>
              <a:rPr lang="ja-JP" altLang="ja-JP" sz="1050" dirty="0" smtClean="0">
                <a:solidFill>
                  <a:srgbClr val="7F7F7F"/>
                </a:solidFill>
                <a:latin typeface="メイリオ"/>
                <a:ea typeface="メイリオ"/>
                <a:cs typeface="メイリオ"/>
              </a:rPr>
              <a:t>その</a:t>
            </a:r>
            <a:r>
              <a:rPr lang="ja-JP" altLang="ja-JP" sz="1050" dirty="0">
                <a:solidFill>
                  <a:srgbClr val="7F7F7F"/>
                </a:solidFill>
                <a:latin typeface="メイリオ"/>
                <a:ea typeface="メイリオ"/>
                <a:cs typeface="メイリオ"/>
              </a:rPr>
              <a:t>ためファンクションポイント法だけでは見積もりができず、ファンクションポイント法に過去の経験と勘で、規模感を山積みして算出する方法で見積もりを作るように</a:t>
            </a:r>
            <a:r>
              <a:rPr lang="ja-JP" altLang="ja-JP" sz="1050" dirty="0" smtClean="0">
                <a:solidFill>
                  <a:srgbClr val="7F7F7F"/>
                </a:solidFill>
                <a:latin typeface="メイリオ"/>
                <a:ea typeface="メイリオ"/>
                <a:cs typeface="メイリオ"/>
              </a:rPr>
              <a:t>な</a:t>
            </a:r>
            <a:r>
              <a:rPr lang="ja-JP" altLang="en-US" sz="1050" dirty="0" smtClean="0">
                <a:solidFill>
                  <a:srgbClr val="7F7F7F"/>
                </a:solidFill>
                <a:latin typeface="メイリオ"/>
                <a:ea typeface="メイリオ"/>
                <a:cs typeface="メイリオ"/>
              </a:rPr>
              <a:t>り、見積もりの精度が低下。</a:t>
            </a:r>
            <a:endParaRPr lang="ja-JP" altLang="ja-JP" sz="1050" dirty="0">
              <a:solidFill>
                <a:srgbClr val="7F7F7F"/>
              </a:solidFill>
              <a:latin typeface="メイリオ"/>
              <a:ea typeface="メイリオ"/>
              <a:cs typeface="メイリオ"/>
            </a:endParaRPr>
          </a:p>
        </p:txBody>
      </p:sp>
      <p:sp>
        <p:nvSpPr>
          <p:cNvPr id="27" name="四角形吹き出し 26"/>
          <p:cNvSpPr/>
          <p:nvPr/>
        </p:nvSpPr>
        <p:spPr>
          <a:xfrm>
            <a:off x="3516555" y="2380079"/>
            <a:ext cx="1365776" cy="910328"/>
          </a:xfrm>
          <a:prstGeom prst="wedgeRectCallout">
            <a:avLst>
              <a:gd name="adj1" fmla="val 30968"/>
              <a:gd name="adj2" fmla="val 65374"/>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メイリオ"/>
                <a:ea typeface="メイリオ"/>
                <a:cs typeface="メイリオ"/>
              </a:rPr>
              <a:t>ダウンサイジングとオブジェクト指向の普及により積み上げ方式の見積算定が不可能になった。</a:t>
            </a:r>
            <a:endParaRPr kumimoji="1" lang="ja-JP" altLang="en-US" sz="1000" dirty="0">
              <a:solidFill>
                <a:srgbClr val="FFFFFF"/>
              </a:solidFill>
              <a:latin typeface="メイリオ"/>
              <a:ea typeface="メイリオ"/>
              <a:cs typeface="メイリオ"/>
            </a:endParaRPr>
          </a:p>
        </p:txBody>
      </p:sp>
      <p:sp>
        <p:nvSpPr>
          <p:cNvPr id="28" name="四角形吹き出し 27"/>
          <p:cNvSpPr/>
          <p:nvPr/>
        </p:nvSpPr>
        <p:spPr>
          <a:xfrm>
            <a:off x="6809735" y="2380078"/>
            <a:ext cx="1876347" cy="982789"/>
          </a:xfrm>
          <a:prstGeom prst="wedgeRectCallout">
            <a:avLst>
              <a:gd name="adj1" fmla="val 376"/>
              <a:gd name="adj2" fmla="val 85181"/>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メイリオ"/>
                <a:ea typeface="メイリオ"/>
                <a:cs typeface="メイリオ"/>
              </a:rPr>
              <a:t>実態にそぐわない人月積算方式が、そのまま続けられてきた結果、生産性が上がるほどに、工数需要が減少するジレンマに陥っている。</a:t>
            </a:r>
            <a:endParaRPr kumimoji="1" lang="ja-JP" altLang="en-US" sz="1000" dirty="0">
              <a:solidFill>
                <a:srgbClr val="FFFFFF"/>
              </a:solidFill>
              <a:latin typeface="メイリオ"/>
              <a:ea typeface="メイリオ"/>
              <a:cs typeface="メイリオ"/>
            </a:endParaRPr>
          </a:p>
        </p:txBody>
      </p:sp>
      <p:sp>
        <p:nvSpPr>
          <p:cNvPr id="29" name="正方形/長方形 28"/>
          <p:cNvSpPr/>
          <p:nvPr/>
        </p:nvSpPr>
        <p:spPr>
          <a:xfrm>
            <a:off x="682062"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メイリオ"/>
                <a:ea typeface="メイリオ"/>
                <a:cs typeface="メイリオ"/>
              </a:rPr>
              <a:t>メーンフレームの黎明期</a:t>
            </a:r>
            <a:endParaRPr kumimoji="1" lang="en-US" altLang="ja-JP" sz="900" dirty="0" smtClean="0">
              <a:solidFill>
                <a:srgbClr val="FFFFFF"/>
              </a:solidFill>
              <a:latin typeface="メイリオ"/>
              <a:ea typeface="メイリオ"/>
              <a:cs typeface="メイリオ"/>
            </a:endParaRPr>
          </a:p>
          <a:p>
            <a:endParaRPr kumimoji="1" lang="en-US" altLang="ja-JP" sz="600" dirty="0" smtClean="0">
              <a:solidFill>
                <a:srgbClr val="FFFFFF"/>
              </a:solidFill>
              <a:latin typeface="メイリオ"/>
              <a:ea typeface="メイリオ"/>
              <a:cs typeface="メイリオ"/>
            </a:endParaRPr>
          </a:p>
          <a:p>
            <a:r>
              <a:rPr kumimoji="1" lang="ja-JP" altLang="en-US" sz="600" dirty="0" smtClean="0">
                <a:solidFill>
                  <a:srgbClr val="FFFFFF"/>
                </a:solidFill>
                <a:latin typeface="メイリオ"/>
                <a:ea typeface="メイリオ"/>
                <a:cs typeface="メイリオ"/>
              </a:rPr>
              <a:t>プロフェッショナルサービスはハードウェア代金に含まれ実質無償。アプリケーション開発は内製が基本。</a:t>
            </a:r>
            <a:endParaRPr kumimoji="1" lang="ja-JP" altLang="en-US" sz="600" dirty="0">
              <a:solidFill>
                <a:srgbClr val="FFFFFF"/>
              </a:solidFill>
              <a:latin typeface="メイリオ"/>
              <a:ea typeface="メイリオ"/>
              <a:cs typeface="メイリオ"/>
            </a:endParaRPr>
          </a:p>
        </p:txBody>
      </p:sp>
      <p:sp>
        <p:nvSpPr>
          <p:cNvPr id="30" name="正方形/長方形 29"/>
          <p:cNvSpPr/>
          <p:nvPr/>
        </p:nvSpPr>
        <p:spPr>
          <a:xfrm>
            <a:off x="3814102"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smtClean="0">
                <a:solidFill>
                  <a:srgbClr val="FFFFFF"/>
                </a:solidFill>
                <a:latin typeface="メイリオ"/>
                <a:ea typeface="メイリオ"/>
                <a:cs typeface="メイリオ"/>
              </a:rPr>
              <a:t>受託</a:t>
            </a:r>
            <a:r>
              <a:rPr lang="en-US" altLang="ja-JP" sz="900" dirty="0" smtClean="0">
                <a:solidFill>
                  <a:srgbClr val="FFFFFF"/>
                </a:solidFill>
                <a:latin typeface="メイリオ"/>
                <a:ea typeface="メイリオ"/>
                <a:cs typeface="メイリオ"/>
              </a:rPr>
              <a:t>開発全盛期</a:t>
            </a:r>
          </a:p>
          <a:p>
            <a:r>
              <a:rPr lang="en-US" altLang="ja-JP" sz="600" dirty="0" smtClean="0">
                <a:solidFill>
                  <a:srgbClr val="FFFFFF"/>
                </a:solidFill>
                <a:latin typeface="メイリオ"/>
                <a:ea typeface="メイリオ"/>
                <a:cs typeface="メイリオ"/>
              </a:rPr>
              <a:t>メインフレームからダウンサイジング</a:t>
            </a:r>
            <a:r>
              <a:rPr lang="ja-JP" altLang="en-US" sz="600" dirty="0" smtClean="0">
                <a:solidFill>
                  <a:srgbClr val="FFFFFF"/>
                </a:solidFill>
                <a:latin typeface="メイリオ"/>
                <a:ea typeface="メイリオ"/>
                <a:cs typeface="メイリオ"/>
              </a:rPr>
              <a:t>がすすみ、</a:t>
            </a:r>
            <a:r>
              <a:rPr lang="en-US" altLang="ja-JP" sz="600" dirty="0" smtClean="0">
                <a:solidFill>
                  <a:srgbClr val="FFFFFF"/>
                </a:solidFill>
                <a:latin typeface="メイリオ"/>
                <a:ea typeface="メイリオ"/>
                <a:cs typeface="メイリオ"/>
              </a:rPr>
              <a:t>開発言語がオブジェクト指向となりプログラマーによる生産性が大きく異なるようになった。</a:t>
            </a:r>
            <a:endParaRPr kumimoji="1" lang="en-US" altLang="ja-JP" sz="1200" dirty="0" smtClean="0">
              <a:solidFill>
                <a:srgbClr val="FFFFFF"/>
              </a:solidFill>
              <a:latin typeface="メイリオ"/>
              <a:ea typeface="メイリオ"/>
              <a:cs typeface="メイリオ"/>
            </a:endParaRPr>
          </a:p>
        </p:txBody>
      </p:sp>
      <p:sp>
        <p:nvSpPr>
          <p:cNvPr id="31" name="正方形/長方形 30"/>
          <p:cNvSpPr/>
          <p:nvPr/>
        </p:nvSpPr>
        <p:spPr>
          <a:xfrm>
            <a:off x="2246782"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メイリオ"/>
                <a:ea typeface="メイリオ"/>
                <a:cs typeface="メイリオ"/>
              </a:rPr>
              <a:t>メインフレームの普及期</a:t>
            </a:r>
            <a:endParaRPr kumimoji="1" lang="en-US" altLang="ja-JP" sz="900" dirty="0" smtClean="0">
              <a:solidFill>
                <a:srgbClr val="FFFFFF"/>
              </a:solidFill>
              <a:latin typeface="メイリオ"/>
              <a:ea typeface="メイリオ"/>
              <a:cs typeface="メイリオ"/>
            </a:endParaRPr>
          </a:p>
          <a:p>
            <a:r>
              <a:rPr kumimoji="1" lang="ja-JP" altLang="en-US" sz="600" dirty="0" smtClean="0">
                <a:solidFill>
                  <a:srgbClr val="FFFFFF"/>
                </a:solidFill>
                <a:latin typeface="メイリオ"/>
                <a:ea typeface="メイリオ"/>
                <a:cs typeface="メイリオ"/>
              </a:rPr>
              <a:t>メインフレーム価格低下とともにプロフェッショナルサービスが有償化。アプリケーション開発も需要の拡大と共に外注依存度が拡大。</a:t>
            </a:r>
            <a:endParaRPr kumimoji="1" lang="ja-JP" altLang="en-US" sz="600" dirty="0">
              <a:solidFill>
                <a:srgbClr val="FFFFFF"/>
              </a:solidFill>
              <a:latin typeface="メイリオ"/>
              <a:ea typeface="メイリオ"/>
              <a:cs typeface="メイリオ"/>
            </a:endParaRPr>
          </a:p>
        </p:txBody>
      </p:sp>
      <p:sp>
        <p:nvSpPr>
          <p:cNvPr id="32" name="正方形/長方形 31"/>
          <p:cNvSpPr/>
          <p:nvPr/>
        </p:nvSpPr>
        <p:spPr>
          <a:xfrm>
            <a:off x="5384804"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メイリオ"/>
                <a:ea typeface="メイリオ"/>
                <a:cs typeface="メイリオ"/>
              </a:rPr>
              <a:t>オープン化の時代</a:t>
            </a:r>
            <a:endParaRPr kumimoji="1" lang="en-US" altLang="ja-JP" sz="900" dirty="0" smtClean="0">
              <a:solidFill>
                <a:srgbClr val="FFFFFF"/>
              </a:solidFill>
              <a:latin typeface="メイリオ"/>
              <a:ea typeface="メイリオ"/>
              <a:cs typeface="メイリオ"/>
            </a:endParaRPr>
          </a:p>
          <a:p>
            <a:endParaRPr lang="en-US" altLang="ja-JP" sz="600" dirty="0">
              <a:solidFill>
                <a:srgbClr val="FFFFFF"/>
              </a:solidFill>
              <a:latin typeface="メイリオ"/>
              <a:ea typeface="メイリオ"/>
              <a:cs typeface="メイリオ"/>
            </a:endParaRPr>
          </a:p>
          <a:p>
            <a:r>
              <a:rPr kumimoji="1" lang="ja-JP" altLang="en-US" sz="600" dirty="0" smtClean="0">
                <a:solidFill>
                  <a:srgbClr val="FFFFFF"/>
                </a:solidFill>
                <a:latin typeface="メイリオ"/>
                <a:ea typeface="メイリオ"/>
                <a:cs typeface="メイリオ"/>
              </a:rPr>
              <a:t>受託開発開発が主要な収益源。ハードウェアではほとんど売上利益稼げない時代となった。</a:t>
            </a:r>
            <a:endParaRPr kumimoji="1" lang="en-US" altLang="ja-JP" sz="600" dirty="0">
              <a:solidFill>
                <a:srgbClr val="FFFFFF"/>
              </a:solidFill>
              <a:latin typeface="メイリオ"/>
              <a:ea typeface="メイリオ"/>
              <a:cs typeface="メイリオ"/>
            </a:endParaRPr>
          </a:p>
        </p:txBody>
      </p:sp>
      <p:sp>
        <p:nvSpPr>
          <p:cNvPr id="33" name="正方形/長方形 32"/>
          <p:cNvSpPr/>
          <p:nvPr/>
        </p:nvSpPr>
        <p:spPr>
          <a:xfrm>
            <a:off x="6944277" y="5921357"/>
            <a:ext cx="1512621" cy="62249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smtClean="0">
                <a:solidFill>
                  <a:srgbClr val="FFFFFF"/>
                </a:solidFill>
                <a:latin typeface="メイリオ"/>
                <a:ea typeface="メイリオ"/>
                <a:cs typeface="メイリオ"/>
              </a:rPr>
              <a:t>クラウドの時代</a:t>
            </a:r>
          </a:p>
          <a:p>
            <a:endParaRPr lang="en-US" altLang="ja-JP" sz="600" dirty="0">
              <a:solidFill>
                <a:srgbClr val="FFFFFF"/>
              </a:solidFill>
              <a:latin typeface="メイリオ"/>
              <a:ea typeface="メイリオ"/>
              <a:cs typeface="メイリオ"/>
            </a:endParaRPr>
          </a:p>
          <a:p>
            <a:r>
              <a:rPr lang="en-US" altLang="ja-JP" sz="600" dirty="0" smtClean="0">
                <a:solidFill>
                  <a:srgbClr val="FFFFFF"/>
                </a:solidFill>
                <a:latin typeface="メイリオ"/>
                <a:ea typeface="メイリオ"/>
                <a:cs typeface="メイリオ"/>
              </a:rPr>
              <a:t>ハード販売は終焉し自宅開発規模もパースの進化や開発ツールの普及により縮小傾向にある。</a:t>
            </a:r>
            <a:endParaRPr kumimoji="1" lang="en-US" altLang="ja-JP" sz="600" dirty="0" smtClean="0">
              <a:solidFill>
                <a:srgbClr val="FFFFFF"/>
              </a:solidFill>
              <a:latin typeface="メイリオ"/>
              <a:ea typeface="メイリオ"/>
              <a:cs typeface="メイリオ"/>
            </a:endParaRPr>
          </a:p>
        </p:txBody>
      </p:sp>
      <p:cxnSp>
        <p:nvCxnSpPr>
          <p:cNvPr id="34" name="直線矢印コネクタ 33"/>
          <p:cNvCxnSpPr/>
          <p:nvPr/>
        </p:nvCxnSpPr>
        <p:spPr>
          <a:xfrm flipV="1">
            <a:off x="682061" y="2203938"/>
            <a:ext cx="1" cy="3231662"/>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754227" y="2142796"/>
            <a:ext cx="369332" cy="707886"/>
          </a:xfrm>
          <a:prstGeom prst="rect">
            <a:avLst/>
          </a:prstGeom>
          <a:noFill/>
        </p:spPr>
        <p:txBody>
          <a:bodyPr vert="eaVert" wrap="none" rtlCol="0">
            <a:spAutoFit/>
          </a:bodyPr>
          <a:lstStyle/>
          <a:p>
            <a:r>
              <a:rPr kumimoji="1" lang="ja-JP" altLang="en-US" sz="1200" dirty="0" smtClean="0">
                <a:solidFill>
                  <a:srgbClr val="0070C0"/>
                </a:solidFill>
                <a:latin typeface="Meiryo" charset="-128"/>
                <a:ea typeface="Meiryo" charset="-128"/>
                <a:cs typeface="Meiryo" charset="-128"/>
              </a:rPr>
              <a:t>売上規模</a:t>
            </a:r>
            <a:endParaRPr kumimoji="1"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66484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根拠なき「工数見積」と顧客との信頼関係の崩壊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手続き型プログラミング</a:t>
            </a:r>
            <a:endParaRPr kumimoji="1" lang="en-US" altLang="ja-JP" b="1" dirty="0" smtClean="0">
              <a:solidFill>
                <a:srgbClr val="0432FF"/>
              </a:solidFill>
              <a:latin typeface="Meiryo" charset="-128"/>
              <a:ea typeface="Meiryo" charset="-128"/>
              <a:cs typeface="Meiryo" charset="-128"/>
            </a:endParaRPr>
          </a:p>
          <a:p>
            <a:pPr algn="ctr"/>
            <a:r>
              <a:rPr lang="en-US" altLang="ja-JP" dirty="0" smtClean="0">
                <a:solidFill>
                  <a:srgbClr val="0432FF"/>
                </a:solidFill>
                <a:latin typeface="Meiryo" charset="-128"/>
                <a:ea typeface="Meiryo" charset="-128"/>
                <a:cs typeface="Meiryo" charset="-128"/>
              </a:rPr>
              <a:t>COBOL</a:t>
            </a:r>
            <a:r>
              <a:rPr lang="ja-JP" altLang="en-US" dirty="0" smtClean="0">
                <a:solidFill>
                  <a:srgbClr val="0432FF"/>
                </a:solidFill>
                <a:latin typeface="Meiryo" charset="-128"/>
                <a:ea typeface="Meiryo" charset="-128"/>
                <a:cs typeface="Meiryo" charset="-128"/>
              </a:rPr>
              <a:t>や</a:t>
            </a:r>
            <a:r>
              <a:rPr lang="en-US" altLang="ja-JP" dirty="0" smtClean="0">
                <a:solidFill>
                  <a:srgbClr val="0432FF"/>
                </a:solidFill>
                <a:latin typeface="Meiryo" charset="-128"/>
                <a:ea typeface="Meiryo" charset="-128"/>
                <a:cs typeface="Meiryo" charset="-128"/>
              </a:rPr>
              <a:t>PL/I</a:t>
            </a:r>
            <a:r>
              <a:rPr lang="ja-JP" altLang="en-US" dirty="0" smtClean="0">
                <a:solidFill>
                  <a:srgbClr val="0432FF"/>
                </a:solidFill>
                <a:latin typeface="Meiryo" charset="-128"/>
                <a:ea typeface="Meiryo" charset="-128"/>
                <a:cs typeface="Meiryo" charset="-128"/>
              </a:rPr>
              <a:t>など</a:t>
            </a:r>
            <a:endParaRPr kumimoji="1" lang="ja-JP" altLang="en-US" dirty="0">
              <a:solidFill>
                <a:srgbClr val="0432FF"/>
              </a:solidFill>
              <a:latin typeface="Meiryo" charset="-128"/>
              <a:ea typeface="Meiryo" charset="-128"/>
              <a:cs typeface="Meiryo" charset="-128"/>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smtClean="0">
                <a:solidFill>
                  <a:schemeClr val="accent6">
                    <a:lumMod val="75000"/>
                  </a:schemeClr>
                </a:solidFill>
                <a:latin typeface="Meiryo" charset="-128"/>
                <a:ea typeface="Meiryo" charset="-128"/>
                <a:cs typeface="Meiryo" charset="-128"/>
              </a:rPr>
              <a:t>オブジェクト指向プログラミング</a:t>
            </a:r>
            <a:endParaRPr kumimoji="1" lang="en-US" altLang="ja-JP" b="1" dirty="0" smtClean="0">
              <a:solidFill>
                <a:schemeClr val="accent6">
                  <a:lumMod val="75000"/>
                </a:schemeClr>
              </a:solidFill>
              <a:latin typeface="Meiryo" charset="-128"/>
              <a:ea typeface="Meiryo" charset="-128"/>
              <a:cs typeface="Meiryo" charset="-128"/>
            </a:endParaRPr>
          </a:p>
          <a:p>
            <a:pPr algn="ctr"/>
            <a:r>
              <a:rPr lang="en-US" altLang="ja-JP" dirty="0" smtClean="0">
                <a:solidFill>
                  <a:schemeClr val="accent6">
                    <a:lumMod val="75000"/>
                  </a:schemeClr>
                </a:solidFill>
                <a:latin typeface="Meiryo" charset="-128"/>
                <a:ea typeface="Meiryo" charset="-128"/>
                <a:cs typeface="Meiryo" charset="-128"/>
              </a:rPr>
              <a:t>Java</a:t>
            </a:r>
            <a:r>
              <a:rPr lang="ja-JP" altLang="en-US" dirty="0" smtClean="0">
                <a:solidFill>
                  <a:schemeClr val="accent6">
                    <a:lumMod val="75000"/>
                  </a:schemeClr>
                </a:solidFill>
                <a:latin typeface="Meiryo" charset="-128"/>
                <a:ea typeface="Meiryo" charset="-128"/>
                <a:cs typeface="Meiryo" charset="-128"/>
              </a:rPr>
              <a:t>や</a:t>
            </a:r>
            <a:r>
              <a:rPr lang="en-US" altLang="ja-JP" dirty="0" smtClean="0">
                <a:solidFill>
                  <a:schemeClr val="accent6">
                    <a:lumMod val="75000"/>
                  </a:schemeClr>
                </a:solidFill>
                <a:latin typeface="Meiryo" charset="-128"/>
                <a:ea typeface="Meiryo" charset="-128"/>
                <a:cs typeface="Meiryo" charset="-128"/>
              </a:rPr>
              <a:t>C++</a:t>
            </a:r>
            <a:r>
              <a:rPr lang="ja-JP" altLang="en-US" dirty="0" smtClean="0">
                <a:solidFill>
                  <a:schemeClr val="accent6">
                    <a:lumMod val="75000"/>
                  </a:schemeClr>
                </a:solidFill>
                <a:latin typeface="Meiryo" charset="-128"/>
                <a:ea typeface="Meiryo" charset="-128"/>
                <a:cs typeface="Meiryo" charset="-128"/>
              </a:rPr>
              <a:t>など</a:t>
            </a:r>
            <a:endParaRPr kumimoji="1" lang="ja-JP" altLang="en-US" dirty="0">
              <a:solidFill>
                <a:schemeClr val="accent6">
                  <a:lumMod val="75000"/>
                </a:schemeClr>
              </a:solidFill>
              <a:latin typeface="Meiryo" charset="-128"/>
              <a:ea typeface="Meiryo"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シーケンシャル・コーディング</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上から順に書いてゆく</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１ヶ月に</a:t>
            </a:r>
            <a:r>
              <a:rPr lang="ja-JP" altLang="en-US" sz="1200" dirty="0" smtClean="0">
                <a:solidFill>
                  <a:srgbClr val="FFFFFF"/>
                </a:solidFill>
                <a:latin typeface="Meiryo" charset="-128"/>
                <a:ea typeface="Meiryo" charset="-128"/>
                <a:cs typeface="Meiryo" charset="-128"/>
              </a:rPr>
              <a:t>書けるステップ数は誰がやっても同じ</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工数算定の根拠／基準が明確でぶれが少ない</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ファンクション・ポイント法</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シーケンシャル・コーディングを前提</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機能数や複雑さに応じて点数化</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点数→ステップ数→工数の一致</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妥当な工数が算定可能</a:t>
            </a:r>
            <a:endParaRPr kumimoji="1" lang="ja-JP" altLang="en-US" sz="2000" dirty="0">
              <a:solidFill>
                <a:srgbClr val="FFFFFF"/>
              </a:solidFill>
              <a:latin typeface="Meiryo" charset="-128"/>
              <a:ea typeface="Meiryo"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開発生産性の</a:t>
            </a:r>
            <a:r>
              <a:rPr kumimoji="1" lang="ja-JP" altLang="en-US" sz="1600" b="1" smtClean="0">
                <a:solidFill>
                  <a:srgbClr val="FFFFFF"/>
                </a:solidFill>
                <a:latin typeface="Meiryo" charset="-128"/>
                <a:ea typeface="Meiryo" charset="-128"/>
                <a:cs typeface="Meiryo" charset="-128"/>
              </a:rPr>
              <a:t>飛躍的向上</a:t>
            </a:r>
            <a:endParaRPr kumimoji="1" lang="en-US" altLang="ja-JP" sz="1600" b="1" dirty="0" smtClean="0">
              <a:solidFill>
                <a:srgbClr val="FFFFFF"/>
              </a:solidFill>
              <a:latin typeface="Meiryo" charset="-128"/>
              <a:ea typeface="Meiryo"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設計次第／エンジニアのスキル次第で</a:t>
            </a:r>
            <a:endParaRPr kumimoji="1" lang="en-US" altLang="ja-JP" sz="1200" dirty="0" smtClean="0">
              <a:solidFill>
                <a:srgbClr val="FFFFFF"/>
              </a:solidFill>
              <a:latin typeface="Meiryo" charset="-128"/>
              <a:ea typeface="Meiryo" charset="-128"/>
              <a:cs typeface="Meiryo" charset="-128"/>
            </a:endParaRPr>
          </a:p>
          <a:p>
            <a:pPr algn="ctr"/>
            <a:r>
              <a:rPr kumimoji="1" lang="ja-JP" altLang="en-US" sz="1600" b="1" dirty="0" smtClean="0">
                <a:solidFill>
                  <a:srgbClr val="FFFFFF"/>
                </a:solidFill>
                <a:latin typeface="Meiryo" charset="-128"/>
                <a:ea typeface="Meiryo" charset="-128"/>
                <a:cs typeface="Meiryo" charset="-128"/>
              </a:rPr>
              <a:t>工数が大幅に変動</a:t>
            </a:r>
            <a:endParaRPr kumimoji="1" lang="en-US" altLang="ja-JP" sz="1600" b="1" dirty="0" smtClean="0">
              <a:solidFill>
                <a:srgbClr val="FFFFFF"/>
              </a:solidFill>
              <a:latin typeface="Meiryo" charset="-128"/>
              <a:ea typeface="Meiryo"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smtClean="0">
                <a:solidFill>
                  <a:srgbClr val="FFFFFF"/>
                </a:solidFill>
                <a:latin typeface="Meiryo" charset="-128"/>
                <a:ea typeface="Meiryo" charset="-128"/>
                <a:cs typeface="Meiryo" charset="-128"/>
              </a:rPr>
              <a:t>KKD</a:t>
            </a:r>
            <a:r>
              <a:rPr kumimoji="1" lang="ja-JP" altLang="en-US" sz="1600" b="1" dirty="0" smtClean="0">
                <a:solidFill>
                  <a:srgbClr val="FFFFFF"/>
                </a:solidFill>
                <a:latin typeface="Meiryo" charset="-128"/>
                <a:ea typeface="Meiryo" charset="-128"/>
                <a:cs typeface="Meiryo" charset="-128"/>
              </a:rPr>
              <a:t>（</a:t>
            </a:r>
            <a:r>
              <a:rPr lang="en-US" altLang="ja-JP" sz="1600" b="1" dirty="0" err="1" smtClean="0">
                <a:solidFill>
                  <a:srgbClr val="FFFFFF"/>
                </a:solidFill>
                <a:latin typeface="Meiryo" charset="-128"/>
                <a:ea typeface="Meiryo" charset="-128"/>
                <a:cs typeface="Meiryo" charset="-128"/>
              </a:rPr>
              <a:t>Keiken</a:t>
            </a:r>
            <a:r>
              <a:rPr lang="en-US" altLang="ja-JP" sz="1600" b="1" dirty="0" smtClean="0">
                <a:solidFill>
                  <a:srgbClr val="FFFFFF"/>
                </a:solidFill>
                <a:latin typeface="Meiryo" charset="-128"/>
                <a:ea typeface="Meiryo" charset="-128"/>
                <a:cs typeface="Meiryo" charset="-128"/>
              </a:rPr>
              <a:t> + </a:t>
            </a:r>
            <a:r>
              <a:rPr lang="en-US" altLang="ja-JP" sz="1600" b="1" dirty="0" err="1" smtClean="0">
                <a:solidFill>
                  <a:srgbClr val="FFFFFF"/>
                </a:solidFill>
                <a:latin typeface="Meiryo" charset="-128"/>
                <a:ea typeface="Meiryo" charset="-128"/>
                <a:cs typeface="Meiryo" charset="-128"/>
              </a:rPr>
              <a:t>Kan</a:t>
            </a:r>
            <a:r>
              <a:rPr lang="en-US" altLang="ja-JP" sz="1600" b="1" dirty="0" smtClean="0">
                <a:solidFill>
                  <a:srgbClr val="FFFFFF"/>
                </a:solidFill>
                <a:latin typeface="Meiryo" charset="-128"/>
                <a:ea typeface="Meiryo" charset="-128"/>
                <a:cs typeface="Meiryo" charset="-128"/>
              </a:rPr>
              <a:t> + </a:t>
            </a:r>
            <a:r>
              <a:rPr lang="en-US" altLang="ja-JP" sz="1600" b="1" dirty="0" err="1" smtClean="0">
                <a:solidFill>
                  <a:srgbClr val="FFFFFF"/>
                </a:solidFill>
                <a:latin typeface="Meiryo" charset="-128"/>
                <a:ea typeface="Meiryo" charset="-128"/>
                <a:cs typeface="Meiryo" charset="-128"/>
              </a:rPr>
              <a:t>Dokyo</a:t>
            </a:r>
            <a:r>
              <a:rPr kumimoji="1" lang="ja-JP" altLang="en-US" sz="1600" b="1" dirty="0" smtClean="0">
                <a:solidFill>
                  <a:srgbClr val="FFFFFF"/>
                </a:solidFill>
                <a:latin typeface="Meiryo" charset="-128"/>
                <a:ea typeface="Meiryo" charset="-128"/>
                <a:cs typeface="Meiryo" charset="-128"/>
              </a:rPr>
              <a:t>）法</a:t>
            </a:r>
            <a:endParaRPr kumimoji="1" lang="en-US" altLang="ja-JP" sz="1600" b="1"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過去の経験と勘にもとづく規模感</a:t>
            </a:r>
            <a:endParaRPr kumimoji="1"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smtClean="0">
                <a:solidFill>
                  <a:srgbClr val="FFFFFF"/>
                </a:solidFill>
                <a:latin typeface="Meiryo" charset="-128"/>
                <a:ea typeface="Meiryo" charset="-128"/>
                <a:cs typeface="Meiryo" charset="-128"/>
              </a:rPr>
              <a:t>過去に経験が無い場合は類似例を元に推計</a:t>
            </a:r>
            <a:endParaRPr lang="en-US" altLang="ja-JP" sz="1200" dirty="0" smtClean="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smtClean="0">
                <a:solidFill>
                  <a:srgbClr val="FFFFFF"/>
                </a:solidFill>
                <a:latin typeface="Meiryo" charset="-128"/>
                <a:ea typeface="Meiryo" charset="-128"/>
                <a:cs typeface="Meiryo" charset="-128"/>
              </a:rPr>
              <a:t>赤字案件が増えコンティンジェンシを上乗せ</a:t>
            </a:r>
            <a:endParaRPr kumimoji="1" lang="ja-JP" altLang="en-US" sz="1200" dirty="0">
              <a:solidFill>
                <a:srgbClr val="FFFFFF"/>
              </a:solidFill>
              <a:latin typeface="Meiryo" charset="-128"/>
              <a:ea typeface="Meiryo" charset="-128"/>
              <a:cs typeface="Meiryo" charset="-128"/>
            </a:endParaRP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見積工数の積算根拠</a:t>
            </a:r>
            <a:r>
              <a:rPr lang="ja-JP" altLang="en-US" sz="2000" dirty="0" smtClean="0">
                <a:solidFill>
                  <a:srgbClr val="FFFFFF"/>
                </a:solidFill>
                <a:latin typeface="Meiryo" charset="-128"/>
                <a:ea typeface="Meiryo" charset="-128"/>
                <a:cs typeface="Meiryo" charset="-128"/>
              </a:rPr>
              <a:t>が曖昧</a:t>
            </a: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顧客との信頼関係を醸成</a:t>
            </a:r>
            <a:endParaRPr kumimoji="1" lang="ja-JP" altLang="en-US" sz="2000" dirty="0">
              <a:solidFill>
                <a:srgbClr val="FFFFFF"/>
              </a:solidFill>
              <a:latin typeface="Meiryo" charset="-128"/>
              <a:ea typeface="Meiryo" charset="-128"/>
              <a:cs typeface="Meiryo" charset="-128"/>
            </a:endParaRP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顧客との信頼関係が崩壊</a:t>
            </a:r>
            <a:endParaRPr kumimoji="1" lang="ja-JP" altLang="en-US" sz="2000" dirty="0">
              <a:solidFill>
                <a:srgbClr val="FFFFFF"/>
              </a:solidFill>
              <a:latin typeface="Meiryo" charset="-128"/>
              <a:ea typeface="Meiryo" charset="-128"/>
              <a:cs typeface="Meiryo" charset="-128"/>
            </a:endParaRP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利益確保と予測が可能</a:t>
            </a:r>
            <a:endParaRPr kumimoji="1" lang="ja-JP" altLang="en-US" sz="2000" dirty="0">
              <a:solidFill>
                <a:srgbClr val="FFFFFF"/>
              </a:solidFill>
              <a:latin typeface="Meiryo" charset="-128"/>
              <a:ea typeface="Meiryo" charset="-128"/>
              <a:cs typeface="Meiryo" charset="-128"/>
            </a:endParaRP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利益</a:t>
            </a:r>
            <a:r>
              <a:rPr kumimoji="1" lang="ja-JP" altLang="en-US" sz="2000" smtClean="0">
                <a:solidFill>
                  <a:srgbClr val="FFFFFF"/>
                </a:solidFill>
                <a:latin typeface="Meiryo" charset="-128"/>
                <a:ea typeface="Meiryo" charset="-128"/>
                <a:cs typeface="Meiryo" charset="-128"/>
              </a:rPr>
              <a:t>確保と予測が困難</a:t>
            </a:r>
            <a:endParaRPr kumimoji="1" lang="ja-JP" altLang="en-US" sz="2000" dirty="0">
              <a:solidFill>
                <a:srgbClr val="FFFFFF"/>
              </a:solidFill>
              <a:latin typeface="Meiryo" charset="-128"/>
              <a:ea typeface="Meiryo"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瑕疵担保</a:t>
            </a:r>
            <a:endParaRPr kumimoji="1" lang="en-US" altLang="ja-JP" sz="1200" dirty="0" smtClean="0">
              <a:solidFill>
                <a:schemeClr val="bg1"/>
              </a:solidFill>
              <a:latin typeface="Meiryo" charset="-128"/>
              <a:ea typeface="Meiryo" charset="-128"/>
              <a:cs typeface="Meiryo" charset="-128"/>
            </a:endParaRPr>
          </a:p>
          <a:p>
            <a:pPr algn="ctr"/>
            <a:r>
              <a:rPr kumimoji="1" lang="ja-JP" altLang="en-US" sz="1200" dirty="0" smtClean="0">
                <a:solidFill>
                  <a:schemeClr val="bg1"/>
                </a:solidFill>
                <a:latin typeface="Meiryo" charset="-128"/>
                <a:ea typeface="Meiryo" charset="-128"/>
                <a:cs typeface="Meiryo" charset="-128"/>
              </a:rPr>
              <a:t>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69312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63699" y="1061847"/>
            <a:ext cx="2960617" cy="2978162"/>
          </a:xfrm>
          <a:prstGeom prst="rect">
            <a:avLst/>
          </a:prstGeom>
          <a:solidFill>
            <a:schemeClr val="accent5">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324316" y="1061847"/>
            <a:ext cx="2529730" cy="2799174"/>
          </a:xfrm>
          <a:prstGeom prst="rect">
            <a:avLst/>
          </a:prstGeom>
          <a:solidFill>
            <a:srgbClr val="B7DEE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854046" y="1061847"/>
            <a:ext cx="2529730" cy="2578464"/>
          </a:xfrm>
          <a:prstGeom prst="rect">
            <a:avLst/>
          </a:prstGeom>
          <a:solidFill>
            <a:srgbClr val="B7DEE8"/>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latin typeface="メイリオ"/>
                <a:ea typeface="メイリオ"/>
                <a:cs typeface="メイリオ"/>
              </a:rPr>
              <a:t>28</a:t>
            </a:fld>
            <a:endParaRPr kumimoji="1" lang="ja-JP" altLang="en-US">
              <a:latin typeface="メイリオ"/>
              <a:ea typeface="メイリオ"/>
              <a:cs typeface="メイリオ"/>
            </a:endParaRPr>
          </a:p>
        </p:txBody>
      </p:sp>
      <p:sp>
        <p:nvSpPr>
          <p:cNvPr id="3" name="タイトル 1"/>
          <p:cNvSpPr txBox="1">
            <a:spLocks/>
          </p:cNvSpPr>
          <p:nvPr/>
        </p:nvSpPr>
        <p:spPr>
          <a:xfrm>
            <a:off x="457200" y="274638"/>
            <a:ext cx="8686800" cy="416221"/>
          </a:xfrm>
          <a:prstGeom prst="rect">
            <a:avLst/>
          </a:prstGeom>
        </p:spPr>
        <p:txBody>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en-US" altLang="ja-JP" dirty="0" smtClean="0"/>
              <a:t>SI</a:t>
            </a:r>
            <a:r>
              <a:rPr lang="ja-JP" altLang="en-US" dirty="0" smtClean="0"/>
              <a:t>事業のコスト構造</a:t>
            </a:r>
            <a:endParaRPr lang="ja-JP" altLang="ja-JP" dirty="0"/>
          </a:p>
        </p:txBody>
      </p:sp>
      <p:sp>
        <p:nvSpPr>
          <p:cNvPr id="5" name="正方形/長方形 4"/>
          <p:cNvSpPr/>
          <p:nvPr/>
        </p:nvSpPr>
        <p:spPr bwMode="auto">
          <a:xfrm>
            <a:off x="894627" y="2669769"/>
            <a:ext cx="2331733" cy="129353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人件費</a:t>
            </a:r>
            <a:endParaRPr lang="en-US" altLang="ja-JP" sz="1400" dirty="0" smtClean="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（３０％）</a:t>
            </a:r>
            <a:endParaRPr lang="ja-JP" altLang="en-US" sz="1400" dirty="0">
              <a:solidFill>
                <a:schemeClr val="bg1"/>
              </a:solidFill>
              <a:latin typeface="メイリオ"/>
              <a:ea typeface="メイリオ"/>
              <a:cs typeface="メイリオ"/>
            </a:endParaRPr>
          </a:p>
        </p:txBody>
      </p:sp>
      <p:sp>
        <p:nvSpPr>
          <p:cNvPr id="6" name="正方形/長方形 5"/>
          <p:cNvSpPr/>
          <p:nvPr/>
        </p:nvSpPr>
        <p:spPr bwMode="auto">
          <a:xfrm>
            <a:off x="884099" y="4108205"/>
            <a:ext cx="2342261" cy="183408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外注加工費</a:t>
            </a:r>
            <a:endParaRPr lang="en-US" altLang="ja-JP" sz="1400" dirty="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（４０％）</a:t>
            </a:r>
            <a:endParaRPr lang="ja-JP" altLang="en-US" sz="1400" dirty="0">
              <a:solidFill>
                <a:schemeClr val="bg1"/>
              </a:solidFill>
              <a:latin typeface="メイリオ"/>
              <a:ea typeface="メイリオ"/>
              <a:cs typeface="メイリオ"/>
            </a:endParaRPr>
          </a:p>
        </p:txBody>
      </p:sp>
      <p:sp>
        <p:nvSpPr>
          <p:cNvPr id="7" name="正方形/長方形 6"/>
          <p:cNvSpPr/>
          <p:nvPr/>
        </p:nvSpPr>
        <p:spPr bwMode="auto">
          <a:xfrm>
            <a:off x="3416650" y="1968629"/>
            <a:ext cx="2342261" cy="824334"/>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経費（２０％）</a:t>
            </a:r>
            <a:endParaRPr lang="en-US" altLang="ja-JP" sz="1400" dirty="0" smtClean="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減価償却など</a:t>
            </a:r>
            <a:endParaRPr lang="ja-JP" altLang="en-US" sz="1400" dirty="0">
              <a:solidFill>
                <a:schemeClr val="bg1"/>
              </a:solidFill>
              <a:latin typeface="メイリオ"/>
              <a:ea typeface="メイリオ"/>
              <a:cs typeface="メイリオ"/>
            </a:endParaRPr>
          </a:p>
        </p:txBody>
      </p:sp>
      <p:sp>
        <p:nvSpPr>
          <p:cNvPr id="8" name="正方形/長方形 7"/>
          <p:cNvSpPr/>
          <p:nvPr/>
        </p:nvSpPr>
        <p:spPr bwMode="auto">
          <a:xfrm>
            <a:off x="3402457" y="4789405"/>
            <a:ext cx="2361741" cy="115288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latin typeface="メイリオ"/>
                <a:ea typeface="メイリオ"/>
                <a:cs typeface="メイリオ"/>
              </a:rPr>
              <a:t>材料費（２</a:t>
            </a:r>
            <a:r>
              <a:rPr lang="en-US" altLang="ja-JP" sz="1400" dirty="0" smtClean="0">
                <a:latin typeface="メイリオ"/>
                <a:ea typeface="メイリオ"/>
                <a:cs typeface="メイリオ"/>
              </a:rPr>
              <a:t>5</a:t>
            </a:r>
            <a:r>
              <a:rPr lang="ja-JP" altLang="en-US" sz="1400" dirty="0" smtClean="0">
                <a:latin typeface="メイリオ"/>
                <a:ea typeface="メイリオ"/>
                <a:cs typeface="メイリオ"/>
              </a:rPr>
              <a:t>％）</a:t>
            </a:r>
            <a:endParaRPr lang="en-US" altLang="ja-JP" sz="1400" dirty="0" smtClean="0">
              <a:latin typeface="メイリオ"/>
              <a:ea typeface="メイリオ"/>
              <a:cs typeface="メイリオ"/>
            </a:endParaRPr>
          </a:p>
          <a:p>
            <a:pPr algn="ctr">
              <a:defRPr/>
            </a:pPr>
            <a:r>
              <a:rPr lang="ja-JP" altLang="en-US" sz="1200" dirty="0" smtClean="0">
                <a:latin typeface="メイリオ"/>
                <a:ea typeface="メイリオ"/>
                <a:cs typeface="メイリオ"/>
              </a:rPr>
              <a:t>ハードウェア・ソフトウェア</a:t>
            </a:r>
            <a:endParaRPr lang="en-US" altLang="ja-JP" sz="1200" dirty="0" smtClean="0">
              <a:latin typeface="メイリオ"/>
              <a:ea typeface="メイリオ"/>
              <a:cs typeface="メイリオ"/>
            </a:endParaRPr>
          </a:p>
          <a:p>
            <a:pPr algn="ctr">
              <a:defRPr/>
            </a:pPr>
            <a:r>
              <a:rPr lang="ja-JP" altLang="en-US" sz="1400" dirty="0" smtClean="0">
                <a:latin typeface="メイリオ"/>
                <a:ea typeface="メイリオ"/>
                <a:cs typeface="メイリオ"/>
              </a:rPr>
              <a:t>の仕入れ</a:t>
            </a:r>
            <a:endParaRPr lang="en-US" altLang="ja-JP" sz="1400" dirty="0" smtClean="0">
              <a:latin typeface="メイリオ"/>
              <a:ea typeface="メイリオ"/>
              <a:cs typeface="メイリオ"/>
            </a:endParaRPr>
          </a:p>
        </p:txBody>
      </p:sp>
      <p:sp>
        <p:nvSpPr>
          <p:cNvPr id="9" name="正方形/長方形 8"/>
          <p:cNvSpPr/>
          <p:nvPr/>
        </p:nvSpPr>
        <p:spPr bwMode="auto">
          <a:xfrm>
            <a:off x="5932792" y="2669769"/>
            <a:ext cx="2339987" cy="90000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人件費（２０％）</a:t>
            </a:r>
            <a:endParaRPr lang="ja-JP" altLang="en-US" sz="1400" dirty="0">
              <a:solidFill>
                <a:schemeClr val="bg1"/>
              </a:solidFill>
              <a:latin typeface="メイリオ"/>
              <a:ea typeface="メイリオ"/>
              <a:cs typeface="メイリオ"/>
            </a:endParaRPr>
          </a:p>
        </p:txBody>
      </p:sp>
      <p:sp>
        <p:nvSpPr>
          <p:cNvPr id="10" name="正方形/長方形 9"/>
          <p:cNvSpPr/>
          <p:nvPr/>
        </p:nvSpPr>
        <p:spPr bwMode="auto">
          <a:xfrm>
            <a:off x="884099" y="2167405"/>
            <a:ext cx="2352789" cy="46800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経費（１０％）</a:t>
            </a:r>
            <a:endParaRPr lang="ja-JP" altLang="en-US" sz="1400" dirty="0">
              <a:solidFill>
                <a:schemeClr val="bg1"/>
              </a:solidFill>
              <a:latin typeface="メイリオ"/>
              <a:ea typeface="メイリオ"/>
              <a:cs typeface="メイリオ"/>
            </a:endParaRPr>
          </a:p>
        </p:txBody>
      </p:sp>
      <p:sp>
        <p:nvSpPr>
          <p:cNvPr id="11" name="正方形/長方形 10"/>
          <p:cNvSpPr/>
          <p:nvPr/>
        </p:nvSpPr>
        <p:spPr bwMode="auto">
          <a:xfrm>
            <a:off x="884099" y="1665000"/>
            <a:ext cx="2342261" cy="464825"/>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販管費（１０％）</a:t>
            </a:r>
            <a:endParaRPr lang="ja-JP" altLang="en-US" sz="1400" dirty="0">
              <a:solidFill>
                <a:schemeClr val="bg1"/>
              </a:solidFill>
              <a:latin typeface="メイリオ"/>
              <a:ea typeface="メイリオ"/>
              <a:cs typeface="メイリオ"/>
            </a:endParaRPr>
          </a:p>
        </p:txBody>
      </p:sp>
      <p:sp>
        <p:nvSpPr>
          <p:cNvPr id="12" name="正方形/長方形 11"/>
          <p:cNvSpPr/>
          <p:nvPr/>
        </p:nvSpPr>
        <p:spPr bwMode="auto">
          <a:xfrm>
            <a:off x="5932792" y="1665001"/>
            <a:ext cx="2339987" cy="468000"/>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販管費（１０％）</a:t>
            </a:r>
            <a:endParaRPr lang="ja-JP" altLang="en-US" sz="1400" dirty="0">
              <a:solidFill>
                <a:schemeClr val="bg1"/>
              </a:solidFill>
              <a:latin typeface="メイリオ"/>
              <a:ea typeface="メイリオ"/>
              <a:cs typeface="メイリオ"/>
            </a:endParaRPr>
          </a:p>
        </p:txBody>
      </p:sp>
      <p:sp>
        <p:nvSpPr>
          <p:cNvPr id="13" name="正方形/長方形 12"/>
          <p:cNvSpPr/>
          <p:nvPr/>
        </p:nvSpPr>
        <p:spPr bwMode="auto">
          <a:xfrm>
            <a:off x="5932792" y="2167405"/>
            <a:ext cx="2339987" cy="46800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経　費（１０％）</a:t>
            </a:r>
            <a:endParaRPr lang="en-US" altLang="ja-JP" sz="1400" dirty="0" smtClean="0">
              <a:solidFill>
                <a:schemeClr val="bg1"/>
              </a:solidFill>
              <a:latin typeface="メイリオ"/>
              <a:ea typeface="メイリオ"/>
              <a:cs typeface="メイリオ"/>
            </a:endParaRPr>
          </a:p>
        </p:txBody>
      </p:sp>
      <p:sp>
        <p:nvSpPr>
          <p:cNvPr id="14" name="正方形/長方形 13"/>
          <p:cNvSpPr/>
          <p:nvPr/>
        </p:nvSpPr>
        <p:spPr bwMode="auto">
          <a:xfrm>
            <a:off x="3421937" y="1473332"/>
            <a:ext cx="2342261" cy="467999"/>
          </a:xfrm>
          <a:prstGeom prst="rect">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販管費（１０％）</a:t>
            </a:r>
            <a:endParaRPr lang="ja-JP" altLang="en-US" sz="1400" dirty="0">
              <a:solidFill>
                <a:schemeClr val="bg1"/>
              </a:solidFill>
              <a:latin typeface="メイリオ"/>
              <a:ea typeface="メイリオ"/>
              <a:cs typeface="メイリオ"/>
            </a:endParaRPr>
          </a:p>
        </p:txBody>
      </p:sp>
      <p:sp>
        <p:nvSpPr>
          <p:cNvPr id="15" name="テキスト ボックス 14"/>
          <p:cNvSpPr txBox="1"/>
          <p:nvPr/>
        </p:nvSpPr>
        <p:spPr>
          <a:xfrm>
            <a:off x="1284722" y="754070"/>
            <a:ext cx="1620957" cy="307777"/>
          </a:xfrm>
          <a:prstGeom prst="rect">
            <a:avLst/>
          </a:prstGeom>
          <a:noFill/>
        </p:spPr>
        <p:txBody>
          <a:bodyPr wrap="none" rtlCol="0">
            <a:spAutoFit/>
          </a:bodyPr>
          <a:lstStyle/>
          <a:p>
            <a:pPr algn="ctr"/>
            <a:r>
              <a:rPr kumimoji="1" lang="ja-JP" altLang="en-US" sz="1400" b="1" dirty="0" smtClean="0">
                <a:solidFill>
                  <a:schemeClr val="accent5">
                    <a:lumMod val="75000"/>
                  </a:schemeClr>
                </a:solidFill>
                <a:latin typeface="メイリオ"/>
                <a:ea typeface="メイリオ"/>
                <a:cs typeface="メイリオ"/>
              </a:rPr>
              <a:t>アプリケーション</a:t>
            </a:r>
            <a:endParaRPr kumimoji="1" lang="ja-JP" altLang="en-US" sz="1400" b="1" dirty="0">
              <a:solidFill>
                <a:schemeClr val="accent5">
                  <a:lumMod val="75000"/>
                </a:schemeClr>
              </a:solidFill>
              <a:latin typeface="メイリオ"/>
              <a:ea typeface="メイリオ"/>
              <a:cs typeface="メイリオ"/>
            </a:endParaRPr>
          </a:p>
        </p:txBody>
      </p:sp>
      <p:sp>
        <p:nvSpPr>
          <p:cNvPr id="16" name="テキスト ボックス 15"/>
          <p:cNvSpPr txBox="1"/>
          <p:nvPr/>
        </p:nvSpPr>
        <p:spPr>
          <a:xfrm>
            <a:off x="3763109" y="754070"/>
            <a:ext cx="1620957" cy="307777"/>
          </a:xfrm>
          <a:prstGeom prst="rect">
            <a:avLst/>
          </a:prstGeom>
          <a:noFill/>
        </p:spPr>
        <p:txBody>
          <a:bodyPr wrap="none" rtlCol="0">
            <a:spAutoFit/>
          </a:bodyPr>
          <a:lstStyle/>
          <a:p>
            <a:pPr algn="ctr"/>
            <a:r>
              <a:rPr kumimoji="1" lang="ja-JP" altLang="en-US" sz="1400" b="1" dirty="0" smtClean="0">
                <a:solidFill>
                  <a:schemeClr val="accent5">
                    <a:lumMod val="75000"/>
                  </a:schemeClr>
                </a:solidFill>
                <a:latin typeface="メイリオ"/>
                <a:ea typeface="メイリオ"/>
                <a:cs typeface="メイリオ"/>
              </a:rPr>
              <a:t>ハード・インフラ</a:t>
            </a:r>
            <a:endParaRPr kumimoji="1" lang="ja-JP" altLang="en-US" sz="1400" b="1" dirty="0">
              <a:solidFill>
                <a:schemeClr val="accent5">
                  <a:lumMod val="75000"/>
                </a:schemeClr>
              </a:solidFill>
              <a:latin typeface="メイリオ"/>
              <a:ea typeface="メイリオ"/>
              <a:cs typeface="メイリオ"/>
            </a:endParaRPr>
          </a:p>
        </p:txBody>
      </p:sp>
      <p:sp>
        <p:nvSpPr>
          <p:cNvPr id="17" name="テキスト ボックス 16"/>
          <p:cNvSpPr txBox="1"/>
          <p:nvPr/>
        </p:nvSpPr>
        <p:spPr>
          <a:xfrm>
            <a:off x="6389785" y="754070"/>
            <a:ext cx="1289496"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保守サポー</a:t>
            </a:r>
            <a:r>
              <a:rPr lang="ja-JP" altLang="en-US" sz="1400" b="1" dirty="0" smtClean="0">
                <a:solidFill>
                  <a:schemeClr val="accent5">
                    <a:lumMod val="75000"/>
                  </a:schemeClr>
                </a:solidFill>
                <a:latin typeface="メイリオ"/>
                <a:ea typeface="メイリオ"/>
                <a:cs typeface="メイリオ"/>
              </a:rPr>
              <a:t>ト</a:t>
            </a:r>
            <a:endParaRPr kumimoji="1" lang="ja-JP" altLang="en-US" sz="1400" b="1" dirty="0">
              <a:solidFill>
                <a:schemeClr val="accent5">
                  <a:lumMod val="75000"/>
                </a:schemeClr>
              </a:solidFill>
              <a:latin typeface="メイリオ"/>
              <a:ea typeface="メイリオ"/>
              <a:cs typeface="メイリオ"/>
            </a:endParaRPr>
          </a:p>
        </p:txBody>
      </p:sp>
      <p:sp>
        <p:nvSpPr>
          <p:cNvPr id="18" name="正方形/長方形 17"/>
          <p:cNvSpPr/>
          <p:nvPr/>
        </p:nvSpPr>
        <p:spPr bwMode="auto">
          <a:xfrm>
            <a:off x="3416650" y="3895113"/>
            <a:ext cx="2342261" cy="82900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外注加工費</a:t>
            </a:r>
            <a:endParaRPr lang="en-US" altLang="ja-JP" sz="1400" dirty="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（２０％）</a:t>
            </a:r>
            <a:endParaRPr lang="ja-JP" altLang="en-US" sz="1400" dirty="0">
              <a:solidFill>
                <a:schemeClr val="bg1"/>
              </a:solidFill>
              <a:latin typeface="メイリオ"/>
              <a:ea typeface="メイリオ"/>
              <a:cs typeface="メイリオ"/>
            </a:endParaRPr>
          </a:p>
        </p:txBody>
      </p:sp>
      <p:sp>
        <p:nvSpPr>
          <p:cNvPr id="19" name="正方形/長方形 18"/>
          <p:cNvSpPr/>
          <p:nvPr/>
        </p:nvSpPr>
        <p:spPr bwMode="auto">
          <a:xfrm>
            <a:off x="3416650" y="2866499"/>
            <a:ext cx="2342261" cy="899997"/>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人件費（２０％）</a:t>
            </a:r>
            <a:endParaRPr lang="ja-JP" altLang="en-US" sz="1400" dirty="0">
              <a:solidFill>
                <a:schemeClr val="bg1"/>
              </a:solidFill>
              <a:latin typeface="メイリオ"/>
              <a:ea typeface="メイリオ"/>
              <a:cs typeface="メイリオ"/>
            </a:endParaRPr>
          </a:p>
        </p:txBody>
      </p:sp>
      <p:sp>
        <p:nvSpPr>
          <p:cNvPr id="20" name="正方形/長方形 19"/>
          <p:cNvSpPr/>
          <p:nvPr/>
        </p:nvSpPr>
        <p:spPr bwMode="auto">
          <a:xfrm>
            <a:off x="5932792" y="3674402"/>
            <a:ext cx="2339987" cy="22680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dirty="0" smtClean="0">
                <a:solidFill>
                  <a:schemeClr val="bg1"/>
                </a:solidFill>
                <a:latin typeface="メイリオ"/>
                <a:ea typeface="メイリオ"/>
                <a:cs typeface="メイリオ"/>
              </a:rPr>
              <a:t>外注加工費</a:t>
            </a:r>
            <a:endParaRPr lang="en-US" altLang="ja-JP" sz="1400" dirty="0">
              <a:solidFill>
                <a:schemeClr val="bg1"/>
              </a:solidFill>
              <a:latin typeface="メイリオ"/>
              <a:ea typeface="メイリオ"/>
              <a:cs typeface="メイリオ"/>
            </a:endParaRPr>
          </a:p>
          <a:p>
            <a:pPr algn="ctr">
              <a:defRPr/>
            </a:pPr>
            <a:r>
              <a:rPr lang="ja-JP" altLang="en-US" sz="1400" dirty="0" smtClean="0">
                <a:solidFill>
                  <a:schemeClr val="bg1"/>
                </a:solidFill>
                <a:latin typeface="メイリオ"/>
                <a:ea typeface="メイリオ"/>
                <a:cs typeface="メイリオ"/>
              </a:rPr>
              <a:t>（５０％）</a:t>
            </a:r>
            <a:endParaRPr lang="ja-JP" altLang="en-US" sz="1400" dirty="0">
              <a:solidFill>
                <a:schemeClr val="bg1"/>
              </a:solidFill>
              <a:latin typeface="メイリオ"/>
              <a:ea typeface="メイリオ"/>
              <a:cs typeface="メイリオ"/>
            </a:endParaRPr>
          </a:p>
        </p:txBody>
      </p:sp>
      <p:sp>
        <p:nvSpPr>
          <p:cNvPr id="21" name="正方形/長方形 20"/>
          <p:cNvSpPr/>
          <p:nvPr/>
        </p:nvSpPr>
        <p:spPr bwMode="auto">
          <a:xfrm>
            <a:off x="884099" y="1139201"/>
            <a:ext cx="2342261" cy="468000"/>
          </a:xfrm>
          <a:prstGeom prst="rect">
            <a:avLst/>
          </a:prstGeom>
          <a:solidFill>
            <a:srgbClr val="33CC33">
              <a:alpha val="53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en-US" sz="1400" dirty="0" smtClean="0">
                <a:solidFill>
                  <a:schemeClr val="bg1"/>
                </a:solidFill>
                <a:latin typeface="メイリオ"/>
                <a:ea typeface="メイリオ"/>
                <a:cs typeface="メイリオ"/>
              </a:rPr>
              <a:t>営業利益</a:t>
            </a:r>
            <a:r>
              <a:rPr lang="ja-JP" altLang="en-US" sz="1400" dirty="0" smtClean="0">
                <a:solidFill>
                  <a:schemeClr val="bg1"/>
                </a:solidFill>
                <a:latin typeface="メイリオ"/>
                <a:ea typeface="メイリオ"/>
                <a:cs typeface="メイリオ"/>
              </a:rPr>
              <a:t>（１０％）</a:t>
            </a:r>
            <a:endParaRPr lang="ja-JP" altLang="en-US" sz="1400" dirty="0">
              <a:solidFill>
                <a:schemeClr val="bg1"/>
              </a:solidFill>
              <a:latin typeface="メイリオ"/>
              <a:ea typeface="メイリオ"/>
              <a:cs typeface="メイリオ"/>
            </a:endParaRPr>
          </a:p>
        </p:txBody>
      </p:sp>
      <p:sp>
        <p:nvSpPr>
          <p:cNvPr id="22" name="正方形/長方形 21"/>
          <p:cNvSpPr/>
          <p:nvPr/>
        </p:nvSpPr>
        <p:spPr bwMode="auto">
          <a:xfrm>
            <a:off x="3421937" y="1139201"/>
            <a:ext cx="2342261" cy="284178"/>
          </a:xfrm>
          <a:prstGeom prst="rect">
            <a:avLst/>
          </a:prstGeom>
          <a:solidFill>
            <a:srgbClr val="33CC33">
              <a:alpha val="53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en-US" sz="1400" dirty="0" smtClean="0">
                <a:solidFill>
                  <a:schemeClr val="bg1"/>
                </a:solidFill>
                <a:latin typeface="メイリオ"/>
                <a:ea typeface="メイリオ"/>
                <a:cs typeface="メイリオ"/>
              </a:rPr>
              <a:t>営業利益</a:t>
            </a:r>
            <a:r>
              <a:rPr lang="ja-JP" altLang="en-US" sz="1400" dirty="0" smtClean="0">
                <a:solidFill>
                  <a:schemeClr val="bg1"/>
                </a:solidFill>
                <a:latin typeface="メイリオ"/>
                <a:ea typeface="メイリオ"/>
                <a:cs typeface="メイリオ"/>
              </a:rPr>
              <a:t>（</a:t>
            </a:r>
            <a:r>
              <a:rPr lang="en-US" altLang="ja-JP" sz="1400" dirty="0" smtClean="0">
                <a:solidFill>
                  <a:schemeClr val="bg1"/>
                </a:solidFill>
                <a:latin typeface="メイリオ"/>
                <a:ea typeface="メイリオ"/>
                <a:cs typeface="メイリオ"/>
              </a:rPr>
              <a:t>5</a:t>
            </a:r>
            <a:r>
              <a:rPr lang="ja-JP" altLang="en-US" sz="1400" dirty="0" smtClean="0">
                <a:solidFill>
                  <a:schemeClr val="bg1"/>
                </a:solidFill>
                <a:latin typeface="メイリオ"/>
                <a:ea typeface="メイリオ"/>
                <a:cs typeface="メイリオ"/>
              </a:rPr>
              <a:t>％）</a:t>
            </a:r>
            <a:endParaRPr lang="ja-JP" altLang="en-US" sz="1400" dirty="0">
              <a:solidFill>
                <a:schemeClr val="bg1"/>
              </a:solidFill>
              <a:latin typeface="メイリオ"/>
              <a:ea typeface="メイリオ"/>
              <a:cs typeface="メイリオ"/>
            </a:endParaRPr>
          </a:p>
        </p:txBody>
      </p:sp>
      <p:sp>
        <p:nvSpPr>
          <p:cNvPr id="23" name="正方形/長方形 22"/>
          <p:cNvSpPr/>
          <p:nvPr/>
        </p:nvSpPr>
        <p:spPr bwMode="auto">
          <a:xfrm>
            <a:off x="5932792" y="1139201"/>
            <a:ext cx="2339987" cy="468000"/>
          </a:xfrm>
          <a:prstGeom prst="rect">
            <a:avLst/>
          </a:prstGeom>
          <a:solidFill>
            <a:srgbClr val="33CC33">
              <a:alpha val="53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en-US" sz="1400" dirty="0" smtClean="0">
                <a:solidFill>
                  <a:schemeClr val="bg1"/>
                </a:solidFill>
                <a:latin typeface="メイリオ"/>
                <a:ea typeface="メイリオ"/>
                <a:cs typeface="メイリオ"/>
              </a:rPr>
              <a:t>営業利益</a:t>
            </a:r>
            <a:r>
              <a:rPr lang="ja-JP" altLang="en-US" sz="1400" dirty="0" smtClean="0">
                <a:solidFill>
                  <a:schemeClr val="bg1"/>
                </a:solidFill>
                <a:latin typeface="メイリオ"/>
                <a:ea typeface="メイリオ"/>
                <a:cs typeface="メイリオ"/>
              </a:rPr>
              <a:t>（１０％）</a:t>
            </a:r>
            <a:endParaRPr lang="ja-JP" altLang="en-US" sz="1400" dirty="0">
              <a:solidFill>
                <a:schemeClr val="bg1"/>
              </a:solidFill>
              <a:latin typeface="メイリオ"/>
              <a:ea typeface="メイリオ"/>
              <a:cs typeface="メイリオ"/>
            </a:endParaRPr>
          </a:p>
        </p:txBody>
      </p:sp>
      <p:sp>
        <p:nvSpPr>
          <p:cNvPr id="29" name="テキスト ボックス 29"/>
          <p:cNvSpPr txBox="1">
            <a:spLocks noChangeArrowheads="1"/>
          </p:cNvSpPr>
          <p:nvPr/>
        </p:nvSpPr>
        <p:spPr bwMode="auto">
          <a:xfrm>
            <a:off x="399659" y="1884364"/>
            <a:ext cx="430887" cy="1323439"/>
          </a:xfrm>
          <a:prstGeom prst="rect">
            <a:avLst/>
          </a:prstGeom>
          <a:noFill/>
          <a:ln w="9525">
            <a:noFill/>
            <a:miter lim="800000"/>
            <a:headEnd/>
            <a:tailEnd/>
          </a:ln>
        </p:spPr>
        <p:txBody>
          <a:bodyPr vert="eaVert" wrap="none">
            <a:spAutoFit/>
          </a:bodyPr>
          <a:lstStyle/>
          <a:p>
            <a:r>
              <a:rPr lang="ja-JP" altLang="en-US" sz="1600" dirty="0">
                <a:solidFill>
                  <a:srgbClr val="000090"/>
                </a:solidFill>
                <a:latin typeface="メイリオ"/>
                <a:ea typeface="メイリオ"/>
                <a:cs typeface="メイリオ"/>
              </a:rPr>
              <a:t>付加価値</a:t>
            </a:r>
            <a:r>
              <a:rPr lang="ja-JP" altLang="en-US" sz="1600" dirty="0" smtClean="0">
                <a:solidFill>
                  <a:srgbClr val="000090"/>
                </a:solidFill>
                <a:latin typeface="メイリオ"/>
                <a:ea typeface="メイリオ"/>
                <a:cs typeface="メイリオ"/>
              </a:rPr>
              <a:t>領域</a:t>
            </a:r>
            <a:endParaRPr lang="ja-JP" altLang="en-US" sz="1600" dirty="0">
              <a:solidFill>
                <a:srgbClr val="000090"/>
              </a:solidFill>
              <a:latin typeface="メイリオ"/>
              <a:ea typeface="メイリオ"/>
              <a:cs typeface="メイリオ"/>
            </a:endParaRPr>
          </a:p>
        </p:txBody>
      </p:sp>
      <p:sp>
        <p:nvSpPr>
          <p:cNvPr id="31" name="正方形/長方形 30"/>
          <p:cNvSpPr/>
          <p:nvPr/>
        </p:nvSpPr>
        <p:spPr>
          <a:xfrm>
            <a:off x="884099" y="6032567"/>
            <a:ext cx="7388680" cy="54305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FFFFFF"/>
                </a:solidFill>
                <a:latin typeface="メイリオ"/>
                <a:ea typeface="メイリオ"/>
                <a:cs typeface="メイリオ"/>
              </a:rPr>
              <a:t>付加価値領域はあるが、人件費が固定化されており、コストコントロールができない状況で利益を出しにくい構造となっている</a:t>
            </a:r>
            <a:endParaRPr kumimoji="1" lang="en-US" altLang="ja-JP" sz="1400" dirty="0" smtClean="0">
              <a:solidFill>
                <a:srgbClr val="FFFFFF"/>
              </a:solidFill>
              <a:latin typeface="メイリオ"/>
              <a:ea typeface="メイリオ"/>
              <a:cs typeface="メイリオ"/>
            </a:endParaRPr>
          </a:p>
        </p:txBody>
      </p:sp>
    </p:spTree>
    <p:extLst>
      <p:ext uri="{BB962C8B-B14F-4D97-AF65-F5344CB8AC3E}">
        <p14:creationId xmlns:p14="http://schemas.microsoft.com/office/powerpoint/2010/main" val="2078913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メイリオ"/>
                <a:ea typeface="メイリオ"/>
                <a:cs typeface="メイリオ"/>
              </a:rPr>
              <a:t>まとめ</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750525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accent6">
                    <a:lumMod val="75000"/>
                  </a:schemeClr>
                </a:solidFill>
              </a:rPr>
              <a:t>増強改訂版</a:t>
            </a:r>
            <a:r>
              <a:rPr kumimoji="1" lang="en-US" altLang="ja-JP" dirty="0" smtClean="0">
                <a:solidFill>
                  <a:schemeClr val="accent6">
                    <a:lumMod val="75000"/>
                  </a:schemeClr>
                </a:solidFill>
              </a:rPr>
              <a:t> </a:t>
            </a:r>
            <a:r>
              <a:rPr kumimoji="1" lang="ja-JP" altLang="en-US" dirty="0" smtClean="0"/>
              <a:t>「</a:t>
            </a:r>
            <a:r>
              <a:rPr kumimoji="1" lang="en-US" altLang="ja-JP" dirty="0" smtClean="0"/>
              <a:t>【</a:t>
            </a:r>
            <a:r>
              <a:rPr kumimoji="1" lang="ja-JP" altLang="en-US" dirty="0" smtClean="0"/>
              <a:t>図解</a:t>
            </a:r>
            <a:r>
              <a:rPr kumimoji="1" lang="en-US" altLang="ja-JP" dirty="0" smtClean="0"/>
              <a:t>】</a:t>
            </a:r>
            <a:r>
              <a:rPr kumimoji="1" lang="ja-JP" altLang="en-US" dirty="0" smtClean="0"/>
              <a:t>コレ１枚でわかる最新</a:t>
            </a:r>
            <a:r>
              <a:rPr kumimoji="1" lang="en-US" altLang="ja-JP" dirty="0" smtClean="0"/>
              <a:t>IT</a:t>
            </a:r>
            <a:r>
              <a:rPr kumimoji="1" lang="ja-JP" altLang="en-US" dirty="0" smtClean="0"/>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9" y="829847"/>
            <a:ext cx="3986784" cy="5693769"/>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572000" y="4592257"/>
            <a:ext cx="4352544" cy="1938992"/>
          </a:xfrm>
          <a:prstGeom prst="rect">
            <a:avLst/>
          </a:prstGeom>
        </p:spPr>
        <p:txBody>
          <a:bodyPr wrap="square">
            <a:spAutoFit/>
          </a:bodyPr>
          <a:lstStyle/>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最新</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トレンドのキーワードを見開き（右ページ：図表＋左ページ：解説）でわかりやすく説明。</a:t>
            </a:r>
            <a:endParaRPr lang="en-US" altLang="ja-JP" sz="1200" dirty="0" smtClean="0">
              <a:solidFill>
                <a:srgbClr val="2B2B2B"/>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単なる辞書の解説ではなく、全体がひとつの物語として理解できるように構成。</a:t>
            </a:r>
            <a:endParaRPr lang="en-US" altLang="ja-JP" sz="1200" dirty="0" smtClean="0">
              <a:solidFill>
                <a:srgbClr val="2B2B2B"/>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2B2B2B"/>
                </a:solidFill>
                <a:latin typeface="Meiryo" charset="-128"/>
                <a:ea typeface="Meiryo" charset="-128"/>
                <a:cs typeface="Meiryo" charset="-128"/>
              </a:rPr>
              <a:t>最新のトレンドを理解するための</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の基礎の基礎も掲載し、</a:t>
            </a:r>
            <a:r>
              <a:rPr lang="en-US" altLang="ja-JP" sz="1200" dirty="0" smtClean="0">
                <a:solidFill>
                  <a:srgbClr val="2B2B2B"/>
                </a:solidFill>
                <a:latin typeface="Meiryo" charset="-128"/>
                <a:ea typeface="Meiryo" charset="-128"/>
                <a:cs typeface="Meiryo" charset="-128"/>
              </a:rPr>
              <a:t>IT</a:t>
            </a:r>
            <a:r>
              <a:rPr lang="ja-JP" altLang="en-US" sz="1200" dirty="0" smtClean="0">
                <a:solidFill>
                  <a:srgbClr val="2B2B2B"/>
                </a:solidFill>
                <a:latin typeface="Meiryo" charset="-128"/>
                <a:ea typeface="Meiryo" charset="-128"/>
                <a:cs typeface="Meiryo" charset="-128"/>
              </a:rPr>
              <a:t>の専門家ではない人や基礎を学び直したい人にも役立つ。</a:t>
            </a:r>
            <a:endParaRPr lang="en-US" altLang="ja-JP" sz="1200" dirty="0" smtClean="0">
              <a:solidFill>
                <a:srgbClr val="2B2B2B"/>
              </a:solidFill>
              <a:latin typeface="Meiryo" charset="-128"/>
              <a:ea typeface="Meiryo" charset="-128"/>
              <a:cs typeface="Meiryo" charset="-128"/>
            </a:endParaRPr>
          </a:p>
          <a:p>
            <a:endParaRPr lang="en-US" altLang="ja-JP" sz="1200" dirty="0" smtClean="0">
              <a:solidFill>
                <a:srgbClr val="2B2B2B"/>
              </a:solidFill>
              <a:latin typeface="Meiryo" charset="-128"/>
              <a:ea typeface="Meiryo" charset="-128"/>
              <a:cs typeface="Meiryo" charset="-128"/>
            </a:endParaRPr>
          </a:p>
          <a:p>
            <a:r>
              <a:rPr lang="ja-JP" altLang="en-US" sz="1200" dirty="0" smtClean="0">
                <a:solidFill>
                  <a:srgbClr val="2B2B2B"/>
                </a:solidFill>
                <a:latin typeface="Meiryo" charset="-128"/>
                <a:ea typeface="Meiryo" charset="-128"/>
                <a:cs typeface="Meiryo" charset="-128"/>
              </a:rPr>
              <a:t>掲載する図版は</a:t>
            </a:r>
            <a:r>
              <a:rPr lang="ja-JP" altLang="en-US" sz="1200" b="1" u="sng" dirty="0" smtClean="0">
                <a:solidFill>
                  <a:schemeClr val="accent6">
                    <a:lumMod val="75000"/>
                  </a:schemeClr>
                </a:solidFill>
                <a:latin typeface="Meiryo" charset="-128"/>
                <a:ea typeface="Meiryo" charset="-128"/>
                <a:cs typeface="Meiryo" charset="-128"/>
              </a:rPr>
              <a:t>すべて</a:t>
            </a:r>
            <a:r>
              <a:rPr lang="en-US" altLang="ja-JP" sz="1200" b="1" u="sng" dirty="0" smtClean="0">
                <a:solidFill>
                  <a:schemeClr val="accent6">
                    <a:lumMod val="75000"/>
                  </a:schemeClr>
                </a:solidFill>
                <a:latin typeface="Meiryo" charset="-128"/>
                <a:ea typeface="Meiryo" charset="-128"/>
                <a:cs typeface="Meiryo" charset="-128"/>
              </a:rPr>
              <a:t>PowerPoint</a:t>
            </a:r>
            <a:r>
              <a:rPr lang="ja-JP" altLang="en-US" sz="1200" b="1" u="sng" dirty="0">
                <a:solidFill>
                  <a:schemeClr val="accent6">
                    <a:lumMod val="75000"/>
                  </a:schemeClr>
                </a:solidFill>
                <a:latin typeface="Meiryo" charset="-128"/>
                <a:ea typeface="Meiryo" charset="-128"/>
                <a:cs typeface="Meiryo" charset="-128"/>
              </a:rPr>
              <a:t>データで</a:t>
            </a:r>
            <a:r>
              <a:rPr lang="ja-JP" altLang="en-US" sz="1200" b="1" u="sng" dirty="0" smtClean="0">
                <a:solidFill>
                  <a:schemeClr val="accent6">
                    <a:lumMod val="75000"/>
                  </a:schemeClr>
                </a:solidFill>
                <a:latin typeface="Meiryo" charset="-128"/>
                <a:ea typeface="Meiryo" charset="-128"/>
                <a:cs typeface="Meiryo" charset="-128"/>
              </a:rPr>
              <a:t>ダウンロード、ロイヤリティフリー</a:t>
            </a:r>
            <a:r>
              <a:rPr lang="ja-JP" altLang="en-US" sz="1200" b="1" u="sng" dirty="0">
                <a:solidFill>
                  <a:schemeClr val="accent6">
                    <a:lumMod val="75000"/>
                  </a:schemeClr>
                </a:solidFill>
                <a:latin typeface="Meiryo" charset="-128"/>
                <a:ea typeface="Meiryo" charset="-128"/>
                <a:cs typeface="Meiryo" charset="-128"/>
              </a:rPr>
              <a:t>で利用</a:t>
            </a:r>
            <a:r>
              <a:rPr lang="ja-JP" altLang="en-US" sz="1200" dirty="0">
                <a:solidFill>
                  <a:srgbClr val="2B2B2B"/>
                </a:solidFill>
                <a:latin typeface="Meiryo" charset="-128"/>
                <a:ea typeface="Meiryo" charset="-128"/>
                <a:cs typeface="Meiryo" charset="-128"/>
              </a:rPr>
              <a:t>でき、勉強会の資料や提案書の素材としてご活用いただけます</a:t>
            </a:r>
            <a:r>
              <a:rPr lang="ja-JP" altLang="en-US" sz="1200" dirty="0" smtClean="0">
                <a:solidFill>
                  <a:srgbClr val="2B2B2B"/>
                </a:solidFill>
                <a:latin typeface="Meiryo" charset="-128"/>
                <a:ea typeface="Meiryo" charset="-128"/>
                <a:cs typeface="Meiryo" charset="-128"/>
              </a:rPr>
              <a:t>。</a:t>
            </a:r>
            <a:endParaRPr lang="ja-JP" altLang="en-US" sz="1200" dirty="0">
              <a:latin typeface="Meiryo" charset="-128"/>
              <a:ea typeface="Meiryo" charset="-128"/>
              <a:cs typeface="Meiryo" charset="-128"/>
            </a:endParaRPr>
          </a:p>
        </p:txBody>
      </p:sp>
      <p:sp>
        <p:nvSpPr>
          <p:cNvPr id="6" name="正方形/長方形 5"/>
          <p:cNvSpPr/>
          <p:nvPr/>
        </p:nvSpPr>
        <p:spPr>
          <a:xfrm>
            <a:off x="4572000" y="778486"/>
            <a:ext cx="4279392" cy="461665"/>
          </a:xfrm>
          <a:prstGeom prst="rect">
            <a:avLst/>
          </a:prstGeom>
        </p:spPr>
        <p:txBody>
          <a:bodyPr wrap="square">
            <a:spAutoFit/>
          </a:bodyPr>
          <a:lstStyle/>
          <a:p>
            <a:r>
              <a:rPr lang="en-US" altLang="ja-JP" sz="2400" dirty="0" smtClean="0">
                <a:solidFill>
                  <a:srgbClr val="2B2B2B"/>
                </a:solidFill>
                <a:latin typeface="Meiryo" charset="-128"/>
                <a:ea typeface="Meiryo" charset="-128"/>
                <a:cs typeface="Meiryo" charset="-128"/>
              </a:rPr>
              <a:t>IT</a:t>
            </a:r>
            <a:r>
              <a:rPr lang="ja-JP" altLang="en-US" sz="2400" dirty="0" smtClean="0">
                <a:solidFill>
                  <a:srgbClr val="2B2B2B"/>
                </a:solidFill>
                <a:latin typeface="Meiryo" charset="-128"/>
                <a:ea typeface="Meiryo" charset="-128"/>
                <a:cs typeface="Meiryo" charset="-128"/>
              </a:rPr>
              <a:t>を</a:t>
            </a:r>
            <a:r>
              <a:rPr lang="ja-JP" altLang="en-US" sz="2400" dirty="0">
                <a:solidFill>
                  <a:srgbClr val="2B2B2B"/>
                </a:solidFill>
                <a:latin typeface="Meiryo" charset="-128"/>
                <a:ea typeface="Meiryo" charset="-128"/>
                <a:cs typeface="Meiryo" charset="-128"/>
              </a:rPr>
              <a:t>知るために必携の</a:t>
            </a:r>
            <a:r>
              <a:rPr lang="en-US" altLang="ja-JP" sz="2400" dirty="0">
                <a:solidFill>
                  <a:srgbClr val="2B2B2B"/>
                </a:solidFill>
                <a:latin typeface="Meiryo" charset="-128"/>
                <a:ea typeface="Meiryo" charset="-128"/>
                <a:cs typeface="Meiryo" charset="-128"/>
              </a:rPr>
              <a:t>1</a:t>
            </a:r>
            <a:r>
              <a:rPr lang="ja-JP" altLang="en-US" sz="2400" dirty="0">
                <a:solidFill>
                  <a:srgbClr val="2B2B2B"/>
                </a:solidFill>
                <a:latin typeface="Meiryo" charset="-128"/>
                <a:ea typeface="Meiryo" charset="-128"/>
                <a:cs typeface="Meiryo" charset="-128"/>
              </a:rPr>
              <a:t>冊！</a:t>
            </a:r>
            <a:endParaRPr lang="ja-JP" altLang="en-US" sz="2400" dirty="0">
              <a:latin typeface="Meiryo" charset="-128"/>
              <a:ea typeface="Meiryo" charset="-128"/>
              <a:cs typeface="Meiryo" charset="-128"/>
            </a:endParaRPr>
          </a:p>
        </p:txBody>
      </p:sp>
      <p:sp>
        <p:nvSpPr>
          <p:cNvPr id="7" name="正方形/長方形 6"/>
          <p:cNvSpPr/>
          <p:nvPr/>
        </p:nvSpPr>
        <p:spPr>
          <a:xfrm>
            <a:off x="4572000" y="1240151"/>
            <a:ext cx="4352544" cy="3231654"/>
          </a:xfrm>
          <a:prstGeom prst="rect">
            <a:avLst/>
          </a:prstGeom>
        </p:spPr>
        <p:txBody>
          <a:bodyPr wrap="square">
            <a:spAutoFit/>
          </a:bodyPr>
          <a:lstStyle/>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何ができるようになるのか？</a:t>
            </a:r>
          </a:p>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どのような価値を生みだすのか？</a:t>
            </a:r>
          </a:p>
          <a:p>
            <a:pPr marL="171450" indent="-171450" fontAlgn="base">
              <a:buFont typeface="Wingdings" charset="2"/>
              <a:buChar char="l"/>
            </a:pPr>
            <a:r>
              <a:rPr lang="ja-JP" altLang="en-US" sz="1200" dirty="0">
                <a:solidFill>
                  <a:srgbClr val="2B2B2B"/>
                </a:solidFill>
                <a:latin typeface="Meiryo" charset="-128"/>
                <a:ea typeface="Meiryo" charset="-128"/>
                <a:cs typeface="Meiryo" charset="-128"/>
              </a:rPr>
              <a:t>なぜ注目されているのか</a:t>
            </a:r>
            <a:r>
              <a:rPr lang="ja-JP" altLang="en-US" sz="1200" dirty="0" smtClean="0">
                <a:solidFill>
                  <a:srgbClr val="2B2B2B"/>
                </a:solidFill>
                <a:latin typeface="Meiryo" charset="-128"/>
                <a:ea typeface="Meiryo" charset="-128"/>
                <a:cs typeface="Meiryo" charset="-128"/>
              </a:rPr>
              <a:t>？</a:t>
            </a:r>
            <a:endParaRPr lang="en-US" altLang="ja-JP" sz="1200" dirty="0" smtClean="0">
              <a:solidFill>
                <a:srgbClr val="2B2B2B"/>
              </a:solidFill>
              <a:latin typeface="Meiryo" charset="-128"/>
              <a:ea typeface="Meiryo" charset="-128"/>
              <a:cs typeface="Meiryo" charset="-128"/>
            </a:endParaRPr>
          </a:p>
          <a:p>
            <a:pPr fontAlgn="base"/>
            <a:endParaRPr lang="ja-JP" altLang="en-US" sz="1200" dirty="0">
              <a:solidFill>
                <a:srgbClr val="2B2B2B"/>
              </a:solidFill>
              <a:latin typeface="Meiryo" charset="-128"/>
              <a:ea typeface="Meiryo" charset="-128"/>
              <a:cs typeface="Meiryo" charset="-128"/>
            </a:endParaRPr>
          </a:p>
          <a:p>
            <a:pPr fontAlgn="base"/>
            <a:r>
              <a:rPr lang="ja-JP" altLang="en-US" sz="1200" dirty="0">
                <a:solidFill>
                  <a:srgbClr val="2B2B2B"/>
                </a:solidFill>
                <a:latin typeface="Meiryo" charset="-128"/>
                <a:ea typeface="Meiryo" charset="-128"/>
                <a:cs typeface="Meiryo" charset="-128"/>
              </a:rPr>
              <a:t>「知っている」から「説明できる」</a:t>
            </a:r>
            <a:r>
              <a:rPr lang="ja-JP" altLang="en-US" sz="1200" dirty="0" smtClean="0">
                <a:solidFill>
                  <a:srgbClr val="2B2B2B"/>
                </a:solidFill>
                <a:latin typeface="Meiryo" charset="-128"/>
                <a:ea typeface="Meiryo" charset="-128"/>
                <a:cs typeface="Meiryo" charset="-128"/>
              </a:rPr>
              <a:t>へ、実践</a:t>
            </a:r>
            <a:r>
              <a:rPr lang="ja-JP" altLang="en-US" sz="1200" dirty="0">
                <a:solidFill>
                  <a:srgbClr val="2B2B2B"/>
                </a:solidFill>
                <a:latin typeface="Meiryo" charset="-128"/>
                <a:ea typeface="Meiryo" charset="-128"/>
                <a:cs typeface="Meiryo" charset="-128"/>
              </a:rPr>
              <a:t>で「使える」知識を手に</a:t>
            </a:r>
            <a:r>
              <a:rPr lang="ja-JP" altLang="en-US" sz="1200" dirty="0" smtClean="0">
                <a:solidFill>
                  <a:srgbClr val="2B2B2B"/>
                </a:solidFill>
                <a:latin typeface="Meiryo" charset="-128"/>
                <a:ea typeface="Meiryo" charset="-128"/>
                <a:cs typeface="Meiryo" charset="-128"/>
              </a:rPr>
              <a:t>入れる。例えば、</a:t>
            </a:r>
            <a:endParaRPr lang="en-US" altLang="ja-JP" sz="1200" dirty="0" smtClean="0">
              <a:solidFill>
                <a:srgbClr val="2B2B2B"/>
              </a:solidFill>
              <a:latin typeface="Meiryo" charset="-128"/>
              <a:ea typeface="Meiryo" charset="-128"/>
              <a:cs typeface="Meiryo" charset="-128"/>
            </a:endParaRPr>
          </a:p>
          <a:p>
            <a:pPr fontAlgn="base"/>
            <a:endParaRPr lang="ja-JP" altLang="en-US" sz="1200" dirty="0">
              <a:solidFill>
                <a:srgbClr val="2B2B2B"/>
              </a:solidFill>
              <a:latin typeface="Meiryo" charset="-128"/>
              <a:ea typeface="Meiryo" charset="-128"/>
              <a:cs typeface="Meiryo" charset="-128"/>
            </a:endParaRPr>
          </a:p>
          <a:p>
            <a:pPr marL="171450" indent="-171450" fontAlgn="base">
              <a:buFont typeface="Wingdings" charset="2"/>
              <a:buChar char="l"/>
            </a:pPr>
            <a:r>
              <a:rPr lang="en-US" altLang="ja-JP" sz="1200" b="1" dirty="0" err="1">
                <a:solidFill>
                  <a:srgbClr val="2B2B2B"/>
                </a:solidFill>
                <a:latin typeface="Meiryo" charset="-128"/>
                <a:ea typeface="Meiryo" charset="-128"/>
                <a:cs typeface="Meiryo" charset="-128"/>
              </a:rPr>
              <a:t>IoT</a:t>
            </a:r>
            <a:r>
              <a:rPr lang="en-US" altLang="ja-JP" sz="1200" b="1" dirty="0">
                <a:solidFill>
                  <a:srgbClr val="2B2B2B"/>
                </a:solidFill>
                <a:latin typeface="Meiryo" charset="-128"/>
                <a:ea typeface="Meiryo" charset="-128"/>
                <a:cs typeface="Meiryo" charset="-128"/>
              </a:rPr>
              <a:t> </a:t>
            </a:r>
            <a:r>
              <a:rPr lang="ja-JP" altLang="en-US" sz="1200" b="1" dirty="0">
                <a:solidFill>
                  <a:srgbClr val="2B2B2B"/>
                </a:solidFill>
                <a:latin typeface="Meiryo" charset="-128"/>
                <a:ea typeface="Meiryo" charset="-128"/>
                <a:cs typeface="Meiryo" charset="-128"/>
              </a:rPr>
              <a:t>とインダストリー</a:t>
            </a:r>
            <a:r>
              <a:rPr lang="en-US" altLang="ja-JP" sz="1200" b="1" dirty="0">
                <a:solidFill>
                  <a:srgbClr val="2B2B2B"/>
                </a:solidFill>
                <a:latin typeface="Meiryo" charset="-128"/>
                <a:ea typeface="Meiryo" charset="-128"/>
                <a:cs typeface="Meiryo" charset="-128"/>
              </a:rPr>
              <a:t>4.0</a:t>
            </a:r>
          </a:p>
          <a:p>
            <a:pPr marL="171450" indent="-171450" fontAlgn="base">
              <a:buFont typeface="Wingdings" charset="2"/>
              <a:buChar char="l"/>
            </a:pPr>
            <a:r>
              <a:rPr lang="en-US" altLang="ja-JP" sz="1200" b="1" dirty="0">
                <a:solidFill>
                  <a:srgbClr val="2B2B2B"/>
                </a:solidFill>
                <a:latin typeface="Meiryo" charset="-128"/>
                <a:ea typeface="Meiryo" charset="-128"/>
                <a:cs typeface="Meiryo" charset="-128"/>
              </a:rPr>
              <a:t>AR </a:t>
            </a:r>
            <a:r>
              <a:rPr lang="ja-JP" altLang="en-US" sz="1200" b="1" dirty="0">
                <a:solidFill>
                  <a:srgbClr val="2B2B2B"/>
                </a:solidFill>
                <a:latin typeface="Meiryo" charset="-128"/>
                <a:ea typeface="Meiryo" charset="-128"/>
                <a:cs typeface="Meiryo" charset="-128"/>
              </a:rPr>
              <a:t>と</a:t>
            </a:r>
            <a:r>
              <a:rPr lang="en-US" altLang="ja-JP" sz="1200" b="1" dirty="0">
                <a:solidFill>
                  <a:srgbClr val="2B2B2B"/>
                </a:solidFill>
                <a:latin typeface="Meiryo" charset="-128"/>
                <a:ea typeface="Meiryo" charset="-128"/>
                <a:cs typeface="Meiryo" charset="-128"/>
              </a:rPr>
              <a:t>VR</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人工知能と機械学習とディープラーニング</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サーバ仮想化とコンテナ</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ネットワーク仮想化と</a:t>
            </a:r>
            <a:r>
              <a:rPr lang="en-US" altLang="ja-JP" sz="1200" b="1" dirty="0">
                <a:solidFill>
                  <a:srgbClr val="2B2B2B"/>
                </a:solidFill>
                <a:latin typeface="Meiryo" charset="-128"/>
                <a:ea typeface="Meiryo" charset="-128"/>
                <a:cs typeface="Meiryo" charset="-128"/>
              </a:rPr>
              <a:t>SD-WAN</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アジャイル開発と</a:t>
            </a:r>
            <a:r>
              <a:rPr lang="en-US" altLang="ja-JP" sz="1200" b="1" dirty="0">
                <a:solidFill>
                  <a:srgbClr val="2B2B2B"/>
                </a:solidFill>
                <a:latin typeface="Meiryo" charset="-128"/>
                <a:ea typeface="Meiryo" charset="-128"/>
                <a:cs typeface="Meiryo" charset="-128"/>
              </a:rPr>
              <a:t>DevOps</a:t>
            </a:r>
          </a:p>
          <a:p>
            <a:pPr marL="171450" indent="-171450" fontAlgn="base">
              <a:buFont typeface="Wingdings" charset="2"/>
              <a:buChar char="l"/>
            </a:pPr>
            <a:r>
              <a:rPr lang="ja-JP" altLang="en-US" sz="1200" b="1" dirty="0">
                <a:solidFill>
                  <a:srgbClr val="2B2B2B"/>
                </a:solidFill>
                <a:latin typeface="Meiryo" charset="-128"/>
                <a:ea typeface="Meiryo" charset="-128"/>
                <a:cs typeface="Meiryo" charset="-128"/>
              </a:rPr>
              <a:t>マイクロサービスと</a:t>
            </a:r>
            <a:r>
              <a:rPr lang="ja-JP" altLang="en-US" sz="1200" b="1" dirty="0" smtClean="0">
                <a:solidFill>
                  <a:srgbClr val="2B2B2B"/>
                </a:solidFill>
                <a:latin typeface="Meiryo" charset="-128"/>
                <a:ea typeface="Meiryo" charset="-128"/>
                <a:cs typeface="Meiryo" charset="-128"/>
              </a:rPr>
              <a:t>サーバレス</a:t>
            </a:r>
          </a:p>
          <a:p>
            <a:pPr fontAlgn="base"/>
            <a:endParaRPr lang="ja-JP" altLang="en-US" sz="1200" b="1" dirty="0" smtClean="0">
              <a:solidFill>
                <a:srgbClr val="2B2B2B"/>
              </a:solidFill>
              <a:latin typeface="Meiryo" charset="-128"/>
              <a:ea typeface="Meiryo" charset="-128"/>
              <a:cs typeface="Meiryo" charset="-128"/>
            </a:endParaRPr>
          </a:p>
          <a:p>
            <a:pPr fontAlgn="base"/>
            <a:r>
              <a:rPr lang="ja-JP" altLang="en-US" sz="1200" dirty="0" smtClean="0">
                <a:solidFill>
                  <a:srgbClr val="2B2B2B"/>
                </a:solidFill>
                <a:latin typeface="Meiryo" charset="-128"/>
                <a:ea typeface="Meiryo" charset="-128"/>
                <a:cs typeface="Meiryo" charset="-128"/>
              </a:rPr>
              <a:t>言葉は耳にするけど、それが何なのか、何ができるようになるのか、なぜそんなに注目されているのか理解できない？</a:t>
            </a:r>
            <a:endParaRPr lang="ja-JP" altLang="en-US" sz="1200" b="0" i="0" dirty="0">
              <a:solidFill>
                <a:srgbClr val="2B2B2B"/>
              </a:solidFill>
              <a:effectLst/>
              <a:latin typeface="Meiryo" charset="-128"/>
              <a:ea typeface="Meiryo" charset="-128"/>
              <a:cs typeface="Meiryo" charset="-128"/>
            </a:endParaRPr>
          </a:p>
        </p:txBody>
      </p:sp>
      <p:sp>
        <p:nvSpPr>
          <p:cNvPr id="8" name="正方形/長方形 7"/>
          <p:cNvSpPr/>
          <p:nvPr/>
        </p:nvSpPr>
        <p:spPr>
          <a:xfrm>
            <a:off x="321869" y="826414"/>
            <a:ext cx="4279392" cy="307777"/>
          </a:xfrm>
          <a:prstGeom prst="rect">
            <a:avLst/>
          </a:prstGeom>
        </p:spPr>
        <p:txBody>
          <a:bodyPr wrap="square">
            <a:spAutoFit/>
          </a:bodyPr>
          <a:lstStyle/>
          <a:p>
            <a:r>
              <a:rPr lang="en-US" altLang="ja-JP" sz="1400" dirty="0" smtClean="0">
                <a:solidFill>
                  <a:schemeClr val="accent6">
                    <a:lumMod val="75000"/>
                  </a:schemeClr>
                </a:solidFill>
                <a:latin typeface="Meiryo" charset="-128"/>
                <a:ea typeface="Meiryo" charset="-128"/>
                <a:cs typeface="Meiryo" charset="-128"/>
              </a:rPr>
              <a:t>2017</a:t>
            </a:r>
            <a:r>
              <a:rPr lang="ja-JP" altLang="en-US" sz="1400" dirty="0" smtClean="0">
                <a:solidFill>
                  <a:schemeClr val="accent6">
                    <a:lumMod val="75000"/>
                  </a:schemeClr>
                </a:solidFill>
                <a:latin typeface="Meiryo" charset="-128"/>
                <a:ea typeface="Meiryo" charset="-128"/>
                <a:cs typeface="Meiryo" charset="-128"/>
              </a:rPr>
              <a:t>年</a:t>
            </a:r>
            <a:r>
              <a:rPr lang="en-US" altLang="ja-JP" sz="1400" dirty="0" smtClean="0">
                <a:solidFill>
                  <a:schemeClr val="accent6">
                    <a:lumMod val="75000"/>
                  </a:schemeClr>
                </a:solidFill>
                <a:latin typeface="Meiryo" charset="-128"/>
                <a:ea typeface="Meiryo" charset="-128"/>
                <a:cs typeface="Meiryo" charset="-128"/>
              </a:rPr>
              <a:t>5</a:t>
            </a:r>
            <a:r>
              <a:rPr lang="ja-JP" altLang="en-US" sz="1400" dirty="0" smtClean="0">
                <a:solidFill>
                  <a:schemeClr val="accent6">
                    <a:lumMod val="75000"/>
                  </a:schemeClr>
                </a:solidFill>
                <a:latin typeface="Meiryo" charset="-128"/>
                <a:ea typeface="Meiryo" charset="-128"/>
                <a:cs typeface="Meiryo" charset="-128"/>
              </a:rPr>
              <a:t>月リリース</a:t>
            </a:r>
            <a:r>
              <a:rPr lang="en-US" altLang="ja-JP" sz="1400" dirty="0" smtClean="0">
                <a:solidFill>
                  <a:schemeClr val="accent6">
                    <a:lumMod val="75000"/>
                  </a:schemeClr>
                </a:solidFill>
                <a:latin typeface="Meiryo" charset="-128"/>
                <a:ea typeface="Meiryo" charset="-128"/>
                <a:cs typeface="Meiryo" charset="-128"/>
              </a:rPr>
              <a:t>!</a:t>
            </a:r>
            <a:endParaRPr lang="ja-JP" altLang="en-US" sz="1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2126174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5893767" y="836713"/>
            <a:ext cx="3140507"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014001" y="4627301"/>
            <a:ext cx="1977374" cy="1523139"/>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3991376" y="3613109"/>
            <a:ext cx="1944213" cy="2537331"/>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5928908" y="3162208"/>
            <a:ext cx="1623797" cy="2988233"/>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7531721" y="2649873"/>
            <a:ext cx="1502554" cy="3500567"/>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69787" y="836712"/>
            <a:ext cx="1944216" cy="5302758"/>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2014002" y="836712"/>
            <a:ext cx="1977373" cy="3790589"/>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3964569" y="836713"/>
            <a:ext cx="1971020" cy="2776396"/>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7376191" y="836713"/>
            <a:ext cx="155530" cy="220641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タイトル 40"/>
          <p:cNvSpPr>
            <a:spLocks noGrp="1"/>
          </p:cNvSpPr>
          <p:nvPr>
            <p:ph type="title"/>
          </p:nvPr>
        </p:nvSpPr>
        <p:spPr/>
        <p:txBody>
          <a:bodyPr/>
          <a:lstStyle/>
          <a:p>
            <a:r>
              <a:rPr kumimoji="1" lang="ja-JP" altLang="en-US" dirty="0" smtClean="0"/>
              <a:t>お客様と自分たちのビジネス価値を再定義する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3" name="正方形/長方形 2"/>
          <p:cNvSpPr/>
          <p:nvPr/>
        </p:nvSpPr>
        <p:spPr>
          <a:xfrm>
            <a:off x="121669"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4" name="正方形/長方形 3"/>
          <p:cNvSpPr/>
          <p:nvPr/>
        </p:nvSpPr>
        <p:spPr>
          <a:xfrm>
            <a:off x="121669"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5" name="正方形/長方形 4"/>
          <p:cNvSpPr/>
          <p:nvPr/>
        </p:nvSpPr>
        <p:spPr>
          <a:xfrm>
            <a:off x="121668" y="4721440"/>
            <a:ext cx="1833763" cy="82511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インフラストラクチャ</a:t>
            </a:r>
            <a:endParaRPr kumimoji="1" lang="ja-JP" altLang="en-US" sz="1200" b="1" dirty="0">
              <a:solidFill>
                <a:srgbClr val="FFFFFF"/>
              </a:solidFill>
              <a:latin typeface="Meiryo" charset="-128"/>
              <a:ea typeface="Meiryo" charset="-128"/>
              <a:cs typeface="Meiryo" charset="-128"/>
            </a:endParaRPr>
          </a:p>
        </p:txBody>
      </p:sp>
      <p:sp>
        <p:nvSpPr>
          <p:cNvPr id="6" name="正方形/長方形 5"/>
          <p:cNvSpPr/>
          <p:nvPr/>
        </p:nvSpPr>
        <p:spPr>
          <a:xfrm>
            <a:off x="121669"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8" name="円柱 7"/>
          <p:cNvSpPr/>
          <p:nvPr/>
        </p:nvSpPr>
        <p:spPr>
          <a:xfrm>
            <a:off x="717859" y="2107022"/>
            <a:ext cx="64807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9" name="正方形/長方形 8"/>
          <p:cNvSpPr/>
          <p:nvPr/>
        </p:nvSpPr>
        <p:spPr>
          <a:xfrm>
            <a:off x="2086011"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0" name="正方形/長方形 9"/>
          <p:cNvSpPr/>
          <p:nvPr/>
        </p:nvSpPr>
        <p:spPr>
          <a:xfrm>
            <a:off x="2086011" y="3701168"/>
            <a:ext cx="1833762" cy="82511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プラットフォーム</a:t>
            </a:r>
            <a:endParaRPr kumimoji="1" lang="ja-JP" altLang="en-US" sz="1100" b="1" dirty="0">
              <a:solidFill>
                <a:srgbClr val="FFFFFF"/>
              </a:solidFill>
              <a:latin typeface="Meiryo" charset="-128"/>
              <a:ea typeface="Meiryo" charset="-128"/>
              <a:cs typeface="Meiryo" charset="-128"/>
            </a:endParaRPr>
          </a:p>
        </p:txBody>
      </p:sp>
      <p:sp>
        <p:nvSpPr>
          <p:cNvPr id="11" name="正方形/長方形 10"/>
          <p:cNvSpPr/>
          <p:nvPr/>
        </p:nvSpPr>
        <p:spPr>
          <a:xfrm>
            <a:off x="2086010" y="4721440"/>
            <a:ext cx="1833763" cy="82511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IaaS</a:t>
            </a:r>
            <a:endParaRPr kumimoji="1" lang="en-US" altLang="ja-JP" sz="2400" b="1" dirty="0" smtClean="0">
              <a:solidFill>
                <a:srgbClr val="FFFFFF"/>
              </a:solidFill>
              <a:latin typeface="Meiryo" charset="-128"/>
              <a:ea typeface="Meiryo" charset="-128"/>
              <a:cs typeface="Meiryo" charset="-128"/>
            </a:endParaRPr>
          </a:p>
        </p:txBody>
      </p:sp>
      <p:sp>
        <p:nvSpPr>
          <p:cNvPr id="12" name="正方形/長方形 11"/>
          <p:cNvSpPr/>
          <p:nvPr/>
        </p:nvSpPr>
        <p:spPr>
          <a:xfrm>
            <a:off x="2086011"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3" name="円柱 12"/>
          <p:cNvSpPr/>
          <p:nvPr/>
        </p:nvSpPr>
        <p:spPr>
          <a:xfrm>
            <a:off x="2426828" y="2107099"/>
            <a:ext cx="1152128"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4" name="正方形/長方形 13"/>
          <p:cNvSpPr/>
          <p:nvPr/>
        </p:nvSpPr>
        <p:spPr>
          <a:xfrm>
            <a:off x="4050352" y="2683087"/>
            <a:ext cx="1833763" cy="8229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ja-JP" altLang="en-US" sz="1100" b="1" dirty="0">
              <a:solidFill>
                <a:srgbClr val="FFFFFF"/>
              </a:solidFill>
              <a:latin typeface="Meiryo" charset="-128"/>
              <a:ea typeface="Meiryo" charset="-128"/>
              <a:cs typeface="Meiryo" charset="-128"/>
            </a:endParaRPr>
          </a:p>
        </p:txBody>
      </p:sp>
      <p:sp>
        <p:nvSpPr>
          <p:cNvPr id="17" name="正方形/長方形 16"/>
          <p:cNvSpPr/>
          <p:nvPr/>
        </p:nvSpPr>
        <p:spPr>
          <a:xfrm>
            <a:off x="4050352" y="1386942"/>
            <a:ext cx="1833763"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18" name="円柱 17"/>
          <p:cNvSpPr/>
          <p:nvPr/>
        </p:nvSpPr>
        <p:spPr>
          <a:xfrm>
            <a:off x="4050350" y="2107099"/>
            <a:ext cx="1833763" cy="38082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9" name="正方形/長方形 18"/>
          <p:cNvSpPr/>
          <p:nvPr/>
        </p:nvSpPr>
        <p:spPr>
          <a:xfrm>
            <a:off x="7552705" y="2683088"/>
            <a:ext cx="1407163" cy="287749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smtClean="0">
                <a:solidFill>
                  <a:srgbClr val="FFFFFF"/>
                </a:solidFill>
                <a:latin typeface="Meiryo" charset="-128"/>
                <a:ea typeface="Meiryo" charset="-128"/>
                <a:cs typeface="Meiryo" charset="-128"/>
              </a:rPr>
              <a:t>SaaS</a:t>
            </a:r>
            <a:endParaRPr kumimoji="1" lang="ja-JP" altLang="en-US" sz="2400" b="1" dirty="0">
              <a:solidFill>
                <a:srgbClr val="FFFFFF"/>
              </a:solidFill>
              <a:latin typeface="Meiryo" charset="-128"/>
              <a:ea typeface="Meiryo" charset="-128"/>
              <a:cs typeface="Meiryo" charset="-128"/>
            </a:endParaRPr>
          </a:p>
        </p:txBody>
      </p:sp>
      <p:sp>
        <p:nvSpPr>
          <p:cNvPr id="21" name="正方形/長方形 20"/>
          <p:cNvSpPr/>
          <p:nvPr/>
        </p:nvSpPr>
        <p:spPr>
          <a:xfrm>
            <a:off x="6014687" y="1386942"/>
            <a:ext cx="2945180" cy="50315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smtClean="0">
                <a:solidFill>
                  <a:schemeClr val="bg1"/>
                </a:solidFill>
                <a:latin typeface="Meiryo" charset="-128"/>
                <a:ea typeface="Meiryo" charset="-128"/>
                <a:cs typeface="Meiryo" charset="-128"/>
              </a:rPr>
              <a:t>ビジネス・プロセス</a:t>
            </a:r>
            <a:endParaRPr kumimoji="1" lang="ja-JP" altLang="en-US" sz="1200" b="1" dirty="0">
              <a:solidFill>
                <a:schemeClr val="bg1"/>
              </a:solidFill>
              <a:latin typeface="Meiryo" charset="-128"/>
              <a:ea typeface="Meiryo" charset="-128"/>
              <a:cs typeface="Meiryo" charset="-128"/>
            </a:endParaRPr>
          </a:p>
        </p:txBody>
      </p:sp>
      <p:sp>
        <p:nvSpPr>
          <p:cNvPr id="22" name="円柱 21"/>
          <p:cNvSpPr/>
          <p:nvPr/>
        </p:nvSpPr>
        <p:spPr>
          <a:xfrm>
            <a:off x="6014688" y="1963007"/>
            <a:ext cx="2945179" cy="613960"/>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smtClean="0">
                <a:solidFill>
                  <a:srgbClr val="FFFFFF"/>
                </a:solidFill>
                <a:latin typeface="Meiryo" charset="-128"/>
                <a:ea typeface="Meiryo" charset="-128"/>
                <a:cs typeface="Meiryo" charset="-128"/>
              </a:rPr>
              <a:t>データ</a:t>
            </a:r>
            <a:endParaRPr kumimoji="1" lang="ja-JP" altLang="en-US" sz="1000" b="1" dirty="0">
              <a:solidFill>
                <a:srgbClr val="FFFFFF"/>
              </a:solidFill>
              <a:latin typeface="Meiryo" charset="-128"/>
              <a:ea typeface="Meiryo" charset="-128"/>
              <a:cs typeface="Meiryo" charset="-128"/>
            </a:endParaRPr>
          </a:p>
        </p:txBody>
      </p:sp>
      <p:sp>
        <p:nvSpPr>
          <p:cNvPr id="15" name="正方形/長方形 14"/>
          <p:cNvSpPr/>
          <p:nvPr/>
        </p:nvSpPr>
        <p:spPr>
          <a:xfrm>
            <a:off x="4050351" y="3701168"/>
            <a:ext cx="1833762"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3" name="正方形/長方形 22"/>
          <p:cNvSpPr/>
          <p:nvPr/>
        </p:nvSpPr>
        <p:spPr>
          <a:xfrm>
            <a:off x="6014689" y="3701168"/>
            <a:ext cx="1491296" cy="18453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smtClean="0">
                <a:solidFill>
                  <a:srgbClr val="FFFFFF"/>
                </a:solidFill>
                <a:latin typeface="Meiryo" charset="-128"/>
                <a:ea typeface="Meiryo" charset="-128"/>
                <a:cs typeface="Meiryo" charset="-128"/>
              </a:rPr>
              <a:t>PaaS</a:t>
            </a:r>
            <a:endParaRPr kumimoji="1" lang="ja-JP" altLang="en-US" sz="2400" b="1" dirty="0">
              <a:solidFill>
                <a:srgbClr val="FFFFFF"/>
              </a:solidFill>
              <a:latin typeface="Meiryo" charset="-128"/>
              <a:ea typeface="Meiryo" charset="-128"/>
              <a:cs typeface="Meiryo" charset="-128"/>
            </a:endParaRPr>
          </a:p>
        </p:txBody>
      </p:sp>
      <p:sp>
        <p:nvSpPr>
          <p:cNvPr id="24" name="正方形/長方形 23"/>
          <p:cNvSpPr/>
          <p:nvPr/>
        </p:nvSpPr>
        <p:spPr>
          <a:xfrm>
            <a:off x="6014687" y="2688132"/>
            <a:ext cx="1491297" cy="4253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smtClean="0">
                <a:solidFill>
                  <a:srgbClr val="FFFFFF"/>
                </a:solidFill>
                <a:latin typeface="Meiryo" charset="-128"/>
                <a:ea typeface="Meiryo" charset="-128"/>
                <a:cs typeface="Meiryo" charset="-128"/>
              </a:rPr>
              <a:t>アプリケーション</a:t>
            </a:r>
            <a:endParaRPr kumimoji="1" lang="en-US" altLang="ja-JP" sz="1100" b="1" dirty="0" smtClean="0">
              <a:solidFill>
                <a:srgbClr val="FFFFFF"/>
              </a:solidFill>
              <a:latin typeface="Meiryo" charset="-128"/>
              <a:ea typeface="Meiryo" charset="-128"/>
              <a:cs typeface="Meiryo" charset="-128"/>
            </a:endParaRPr>
          </a:p>
        </p:txBody>
      </p:sp>
      <p:sp>
        <p:nvSpPr>
          <p:cNvPr id="25" name="正方形/長方形 24"/>
          <p:cNvSpPr/>
          <p:nvPr/>
        </p:nvSpPr>
        <p:spPr>
          <a:xfrm>
            <a:off x="7446622" y="2797609"/>
            <a:ext cx="1232093" cy="24033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smtClean="0">
                <a:solidFill>
                  <a:srgbClr val="FFFFFF"/>
                </a:solidFill>
                <a:latin typeface="Meiryo" charset="-128"/>
                <a:ea typeface="Meiryo" charset="-128"/>
                <a:cs typeface="Meiryo" charset="-128"/>
              </a:rPr>
              <a:t>API</a:t>
            </a:r>
            <a:endParaRPr kumimoji="1" lang="ja-JP" altLang="en-US" sz="1100" b="1" dirty="0">
              <a:solidFill>
                <a:srgbClr val="FFFFFF"/>
              </a:solidFill>
              <a:latin typeface="Meiryo" charset="-128"/>
              <a:ea typeface="Meiryo" charset="-128"/>
              <a:cs typeface="Meiryo" charset="-128"/>
            </a:endParaRPr>
          </a:p>
        </p:txBody>
      </p:sp>
      <p:sp>
        <p:nvSpPr>
          <p:cNvPr id="35" name="テキスト ボックス 34"/>
          <p:cNvSpPr txBox="1"/>
          <p:nvPr/>
        </p:nvSpPr>
        <p:spPr>
          <a:xfrm>
            <a:off x="92039" y="939111"/>
            <a:ext cx="2954655" cy="461665"/>
          </a:xfrm>
          <a:prstGeom prst="rect">
            <a:avLst/>
          </a:prstGeom>
          <a:noFill/>
        </p:spPr>
        <p:txBody>
          <a:bodyPr wrap="none" rtlCol="0">
            <a:spAutoFit/>
          </a:bodyPr>
          <a:lstStyle/>
          <a:p>
            <a:r>
              <a:rPr kumimoji="1" lang="ja-JP" altLang="en-US" sz="2400" b="1" smtClean="0">
                <a:solidFill>
                  <a:srgbClr val="009051"/>
                </a:solidFill>
                <a:latin typeface="Meiryo" charset="-128"/>
                <a:ea typeface="Meiryo" charset="-128"/>
                <a:cs typeface="Meiryo" charset="-128"/>
              </a:rPr>
              <a:t>自社資産・自社運用</a:t>
            </a:r>
            <a:endParaRPr kumimoji="1" lang="ja-JP" altLang="en-US" sz="2400" b="1" dirty="0">
              <a:solidFill>
                <a:srgbClr val="009051"/>
              </a:solidFill>
              <a:latin typeface="Meiryo" charset="-128"/>
              <a:ea typeface="Meiryo" charset="-128"/>
              <a:cs typeface="Meiryo" charset="-128"/>
            </a:endParaRPr>
          </a:p>
        </p:txBody>
      </p:sp>
      <p:sp>
        <p:nvSpPr>
          <p:cNvPr id="36" name="テキスト ボックス 35"/>
          <p:cNvSpPr txBox="1"/>
          <p:nvPr/>
        </p:nvSpPr>
        <p:spPr>
          <a:xfrm>
            <a:off x="6004071" y="5678315"/>
            <a:ext cx="2954655" cy="461665"/>
          </a:xfrm>
          <a:prstGeom prst="rect">
            <a:avLst/>
          </a:prstGeom>
          <a:noFill/>
        </p:spPr>
        <p:txBody>
          <a:bodyPr wrap="none" rtlCol="0">
            <a:spAutoFit/>
          </a:bodyPr>
          <a:lstStyle/>
          <a:p>
            <a:r>
              <a:rPr kumimoji="1" lang="ja-JP" altLang="en-US" sz="2400" b="1" smtClean="0">
                <a:solidFill>
                  <a:srgbClr val="002060"/>
                </a:solidFill>
                <a:latin typeface="Meiryo" charset="-128"/>
                <a:ea typeface="Meiryo" charset="-128"/>
                <a:cs typeface="Meiryo" charset="-128"/>
              </a:rPr>
              <a:t>サービス・運用委託</a:t>
            </a:r>
            <a:endParaRPr kumimoji="1" lang="ja-JP" altLang="en-US" sz="2400" b="1" dirty="0">
              <a:solidFill>
                <a:srgbClr val="002060"/>
              </a:solidFill>
              <a:latin typeface="Meiryo" charset="-128"/>
              <a:ea typeface="Meiryo" charset="-128"/>
              <a:cs typeface="Meiryo" charset="-128"/>
            </a:endParaRPr>
          </a:p>
        </p:txBody>
      </p:sp>
      <p:sp>
        <p:nvSpPr>
          <p:cNvPr id="37" name="テキスト ボックス 36"/>
          <p:cNvSpPr txBox="1"/>
          <p:nvPr/>
        </p:nvSpPr>
        <p:spPr>
          <a:xfrm>
            <a:off x="48842" y="6193189"/>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1960〜</a:t>
            </a:r>
            <a:endParaRPr kumimoji="1" lang="ja-JP" altLang="en-US" dirty="0">
              <a:solidFill>
                <a:schemeClr val="tx1">
                  <a:lumMod val="50000"/>
                  <a:lumOff val="50000"/>
                </a:schemeClr>
              </a:solidFill>
            </a:endParaRPr>
          </a:p>
        </p:txBody>
      </p:sp>
      <p:sp>
        <p:nvSpPr>
          <p:cNvPr id="38" name="テキスト ボックス 37"/>
          <p:cNvSpPr txBox="1"/>
          <p:nvPr/>
        </p:nvSpPr>
        <p:spPr>
          <a:xfrm>
            <a:off x="1975027" y="619428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2010</a:t>
            </a:r>
            <a:r>
              <a:rPr kumimoji="1" lang="en-US" altLang="ja-JP" dirty="0" smtClean="0">
                <a:solidFill>
                  <a:schemeClr val="tx1">
                    <a:lumMod val="50000"/>
                    <a:lumOff val="50000"/>
                  </a:schemeClr>
                </a:solidFill>
              </a:rPr>
              <a:t>〜</a:t>
            </a:r>
            <a:endParaRPr kumimoji="1" lang="ja-JP" altLang="en-US" dirty="0">
              <a:solidFill>
                <a:schemeClr val="tx1">
                  <a:lumMod val="50000"/>
                  <a:lumOff val="50000"/>
                </a:schemeClr>
              </a:solidFill>
            </a:endParaRPr>
          </a:p>
        </p:txBody>
      </p:sp>
      <p:sp>
        <p:nvSpPr>
          <p:cNvPr id="39" name="テキスト ボックス 38"/>
          <p:cNvSpPr txBox="1"/>
          <p:nvPr/>
        </p:nvSpPr>
        <p:spPr>
          <a:xfrm>
            <a:off x="3991375" y="6191410"/>
            <a:ext cx="883575" cy="369332"/>
          </a:xfrm>
          <a:prstGeom prst="rect">
            <a:avLst/>
          </a:prstGeom>
          <a:noFill/>
        </p:spPr>
        <p:txBody>
          <a:bodyPr wrap="none" rtlCol="0">
            <a:spAutoFit/>
          </a:bodyPr>
          <a:lstStyle/>
          <a:p>
            <a:r>
              <a:rPr kumimoji="1" lang="en-US" altLang="ja-JP" smtClean="0">
                <a:solidFill>
                  <a:schemeClr val="tx1">
                    <a:lumMod val="50000"/>
                    <a:lumOff val="50000"/>
                  </a:schemeClr>
                </a:solidFill>
              </a:rPr>
              <a:t>2015〜</a:t>
            </a:r>
            <a:endParaRPr kumimoji="1" lang="ja-JP" altLang="en-US" dirty="0">
              <a:solidFill>
                <a:schemeClr val="tx1">
                  <a:lumMod val="50000"/>
                  <a:lumOff val="50000"/>
                </a:schemeClr>
              </a:solidFill>
            </a:endParaRPr>
          </a:p>
        </p:txBody>
      </p:sp>
      <p:sp>
        <p:nvSpPr>
          <p:cNvPr id="40" name="テキスト ボックス 39"/>
          <p:cNvSpPr txBox="1"/>
          <p:nvPr/>
        </p:nvSpPr>
        <p:spPr>
          <a:xfrm>
            <a:off x="5956003" y="6198377"/>
            <a:ext cx="883575" cy="369332"/>
          </a:xfrm>
          <a:prstGeom prst="rect">
            <a:avLst/>
          </a:prstGeom>
          <a:noFill/>
        </p:spPr>
        <p:txBody>
          <a:bodyPr wrap="none" rtlCol="0">
            <a:spAutoFit/>
          </a:bodyPr>
          <a:lstStyle/>
          <a:p>
            <a:r>
              <a:rPr kumimoji="1" lang="en-US" altLang="ja-JP" dirty="0" smtClean="0">
                <a:solidFill>
                  <a:schemeClr val="tx1">
                    <a:lumMod val="50000"/>
                    <a:lumOff val="50000"/>
                  </a:schemeClr>
                </a:solidFill>
              </a:rPr>
              <a:t>2016〜</a:t>
            </a:r>
            <a:endParaRPr kumimoji="1" lang="ja-JP" altLang="en-US" dirty="0">
              <a:solidFill>
                <a:schemeClr val="tx1">
                  <a:lumMod val="50000"/>
                  <a:lumOff val="50000"/>
                </a:schemeClr>
              </a:solidFill>
            </a:endParaRPr>
          </a:p>
        </p:txBody>
      </p:sp>
      <p:sp>
        <p:nvSpPr>
          <p:cNvPr id="42" name="正方形/長方形 41"/>
          <p:cNvSpPr/>
          <p:nvPr/>
        </p:nvSpPr>
        <p:spPr>
          <a:xfrm>
            <a:off x="6014687" y="3193267"/>
            <a:ext cx="703469" cy="41984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b="1" dirty="0" err="1" smtClean="0">
                <a:solidFill>
                  <a:srgbClr val="FFFFFF"/>
                </a:solidFill>
                <a:latin typeface="Meiryo" charset="-128"/>
                <a:ea typeface="Meiryo" charset="-128"/>
                <a:cs typeface="Meiryo" charset="-128"/>
              </a:rPr>
              <a:t>FaaS</a:t>
            </a:r>
            <a:endParaRPr kumimoji="1" lang="en-US" altLang="ja-JP" sz="1100" b="1" dirty="0" smtClean="0">
              <a:solidFill>
                <a:srgbClr val="FFFFFF"/>
              </a:solidFill>
              <a:latin typeface="Meiryo" charset="-128"/>
              <a:ea typeface="Meiryo" charset="-128"/>
              <a:cs typeface="Meiryo" charset="-128"/>
            </a:endParaRPr>
          </a:p>
        </p:txBody>
      </p:sp>
      <p:sp>
        <p:nvSpPr>
          <p:cNvPr id="43" name="正方形/長方形 42"/>
          <p:cNvSpPr/>
          <p:nvPr/>
        </p:nvSpPr>
        <p:spPr>
          <a:xfrm>
            <a:off x="6743893" y="3198028"/>
            <a:ext cx="762091" cy="4241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smtClean="0">
                <a:solidFill>
                  <a:srgbClr val="FFFFFF"/>
                </a:solidFill>
                <a:latin typeface="Meiryo" charset="-128"/>
                <a:ea typeface="Meiryo" charset="-128"/>
                <a:cs typeface="Meiryo" charset="-128"/>
              </a:rPr>
              <a:t>超高速</a:t>
            </a:r>
            <a:r>
              <a:rPr lang="ja-JP" altLang="en-US" sz="800" b="1" dirty="0" smtClean="0">
                <a:solidFill>
                  <a:srgbClr val="FFFFFF"/>
                </a:solidFill>
                <a:latin typeface="Meiryo" charset="-128"/>
                <a:ea typeface="Meiryo" charset="-128"/>
                <a:cs typeface="Meiryo" charset="-128"/>
              </a:rPr>
              <a:t>開発ツール</a:t>
            </a:r>
            <a:endParaRPr kumimoji="1" lang="en-US" altLang="ja-JP" sz="800" b="1" dirty="0" smtClean="0">
              <a:solidFill>
                <a:srgbClr val="FFFFFF"/>
              </a:solidFill>
              <a:latin typeface="Meiryo" charset="-128"/>
              <a:ea typeface="Meiryo" charset="-128"/>
              <a:cs typeface="Meiryo" charset="-128"/>
            </a:endParaRPr>
          </a:p>
        </p:txBody>
      </p:sp>
      <p:sp>
        <p:nvSpPr>
          <p:cNvPr id="7" name="四角形吹き出し 6"/>
          <p:cNvSpPr/>
          <p:nvPr/>
        </p:nvSpPr>
        <p:spPr>
          <a:xfrm>
            <a:off x="4050350" y="775411"/>
            <a:ext cx="5015496" cy="475488"/>
          </a:xfrm>
          <a:prstGeom prst="wedgeRectCallout">
            <a:avLst>
              <a:gd name="adj1" fmla="val -2568"/>
              <a:gd name="adj2" fmla="val 7019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お客様のビジネス価値は</a:t>
            </a:r>
            <a:r>
              <a:rPr lang="en-US" altLang="ja-JP" sz="1200" dirty="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と</a:t>
            </a:r>
            <a:r>
              <a:rPr kumimoji="1" lang="ja-JP" altLang="en-US" sz="1600" b="1" dirty="0" smtClean="0">
                <a:solidFill>
                  <a:schemeClr val="bg1"/>
                </a:solidFill>
                <a:latin typeface="Meiryo" charset="-128"/>
                <a:ea typeface="Meiryo" charset="-128"/>
                <a:cs typeface="Meiryo" charset="-128"/>
              </a:rPr>
              <a:t>データ</a:t>
            </a:r>
            <a:endParaRPr kumimoji="1" lang="ja-JP" altLang="en-US" sz="1600" dirty="0">
              <a:solidFill>
                <a:schemeClr val="bg1"/>
              </a:solidFill>
              <a:latin typeface="Meiryo" charset="-128"/>
              <a:ea typeface="Meiryo" charset="-128"/>
              <a:cs typeface="Meiryo" charset="-128"/>
            </a:endParaRPr>
          </a:p>
        </p:txBody>
      </p:sp>
      <p:sp>
        <p:nvSpPr>
          <p:cNvPr id="44" name="四角形吹き出し 43"/>
          <p:cNvSpPr/>
          <p:nvPr/>
        </p:nvSpPr>
        <p:spPr>
          <a:xfrm>
            <a:off x="879171" y="5722698"/>
            <a:ext cx="5015496" cy="475488"/>
          </a:xfrm>
          <a:prstGeom prst="wedgeRectCallout">
            <a:avLst>
              <a:gd name="adj1" fmla="val 53439"/>
              <a:gd name="adj2" fmla="val -17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お客様のビジネス価値を実現する手段は</a:t>
            </a:r>
            <a:r>
              <a:rPr kumimoji="1" lang="en-US" altLang="ja-JP" sz="1600" b="1" dirty="0" smtClean="0">
                <a:solidFill>
                  <a:schemeClr val="bg1"/>
                </a:solidFill>
                <a:latin typeface="Meiryo" charset="-128"/>
                <a:ea typeface="Meiryo" charset="-128"/>
                <a:cs typeface="Meiryo" charset="-128"/>
              </a:rPr>
              <a:t> </a:t>
            </a:r>
            <a:r>
              <a:rPr kumimoji="1" lang="ja-JP" altLang="en-US" sz="1600" b="1" dirty="0" smtClean="0">
                <a:solidFill>
                  <a:schemeClr val="bg1"/>
                </a:solidFill>
                <a:latin typeface="Meiryo" charset="-128"/>
                <a:ea typeface="Meiryo" charset="-128"/>
                <a:cs typeface="Meiryo" charset="-128"/>
              </a:rPr>
              <a:t>使用</a:t>
            </a:r>
            <a:r>
              <a:rPr kumimoji="1" lang="en-US" altLang="ja-JP" sz="1600"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へシフト</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6208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お客様が開発と運用に求めていること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3183235"/>
            <a:ext cx="7838563" cy="2010777"/>
            <a:chOff x="611560" y="3183235"/>
            <a:chExt cx="7838563" cy="2010777"/>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grpSp>
      <p:sp>
        <p:nvSpPr>
          <p:cNvPr id="16" name="四角形吹き出し 15"/>
          <p:cNvSpPr/>
          <p:nvPr/>
        </p:nvSpPr>
        <p:spPr>
          <a:xfrm>
            <a:off x="4571997" y="2554341"/>
            <a:ext cx="3878123" cy="657044"/>
          </a:xfrm>
          <a:prstGeom prst="wedgeRectCallout">
            <a:avLst>
              <a:gd name="adj1" fmla="val -33489"/>
              <a:gd name="adj2" fmla="val 8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新しい</a:t>
            </a:r>
            <a:r>
              <a:rPr kumimoji="1" lang="ja-JP" altLang="en-US" sz="1600" b="1" dirty="0" smtClean="0">
                <a:solidFill>
                  <a:schemeClr val="bg1"/>
                </a:solidFill>
                <a:latin typeface="Meiryo" charset="-128"/>
                <a:ea typeface="Meiryo" charset="-128"/>
                <a:cs typeface="Meiryo" charset="-128"/>
              </a:rPr>
              <a:t>ビジネス・プロセス</a:t>
            </a:r>
            <a:r>
              <a:rPr kumimoji="1" lang="ja-JP" altLang="en-US" sz="1200" dirty="0" smtClean="0">
                <a:solidFill>
                  <a:schemeClr val="bg1"/>
                </a:solidFill>
                <a:latin typeface="Meiryo" charset="-128"/>
                <a:ea typeface="Meiryo" charset="-128"/>
                <a:cs typeface="Meiryo" charset="-128"/>
              </a:rPr>
              <a:t>に対応し</a:t>
            </a:r>
            <a:endParaRPr kumimoji="1" lang="en-US" altLang="ja-JP" sz="1200" dirty="0" smtClean="0">
              <a:solidFill>
                <a:schemeClr val="bg1"/>
              </a:solidFill>
              <a:latin typeface="Meiryo" charset="-128"/>
              <a:ea typeface="Meiryo" charset="-128"/>
              <a:cs typeface="Meiryo" charset="-128"/>
            </a:endParaRPr>
          </a:p>
          <a:p>
            <a:pPr algn="ctr"/>
            <a:r>
              <a:rPr kumimoji="1" lang="ja-JP" altLang="en-US" sz="1600" b="1" dirty="0" smtClean="0">
                <a:solidFill>
                  <a:schemeClr val="bg1"/>
                </a:solidFill>
                <a:latin typeface="Meiryo" charset="-128"/>
                <a:ea typeface="Meiryo" charset="-128"/>
                <a:cs typeface="Meiryo" charset="-128"/>
              </a:rPr>
              <a:t>データ</a:t>
            </a:r>
            <a:r>
              <a:rPr kumimoji="1" lang="ja-JP" altLang="en-US" sz="1200" dirty="0" smtClean="0">
                <a:solidFill>
                  <a:schemeClr val="bg1"/>
                </a:solidFill>
                <a:latin typeface="Meiryo" charset="-128"/>
                <a:ea typeface="Meiryo" charset="-128"/>
                <a:cs typeface="Meiryo" charset="-128"/>
              </a:rPr>
              <a:t>を</a:t>
            </a:r>
            <a:r>
              <a:rPr kumimoji="1" lang="ja-JP" altLang="en-US" sz="1600" b="1" dirty="0" smtClean="0">
                <a:solidFill>
                  <a:schemeClr val="bg1"/>
                </a:solidFill>
                <a:latin typeface="Meiryo" charset="-128"/>
                <a:ea typeface="Meiryo" charset="-128"/>
                <a:cs typeface="Meiryo" charset="-128"/>
              </a:rPr>
              <a:t>いち早く生みだす</a:t>
            </a:r>
            <a:r>
              <a:rPr kumimoji="1" lang="ja-JP" altLang="en-US" sz="1200" dirty="0" smtClean="0">
                <a:solidFill>
                  <a:schemeClr val="bg1"/>
                </a:solidFill>
                <a:latin typeface="Meiryo" charset="-128"/>
                <a:ea typeface="Meiryo" charset="-128"/>
                <a:cs typeface="Meiryo" charset="-128"/>
              </a:rPr>
              <a:t>ために</a:t>
            </a:r>
            <a:endParaRPr kumimoji="1" lang="ja-JP" altLang="en-US" sz="1200" dirty="0">
              <a:solidFill>
                <a:schemeClr val="bg1"/>
              </a:solidFill>
              <a:latin typeface="Meiryo" charset="-128"/>
              <a:ea typeface="Meiryo" charset="-128"/>
              <a:cs typeface="Meiryo" charset="-128"/>
            </a:endParaRPr>
          </a:p>
        </p:txBody>
      </p:sp>
      <p:sp>
        <p:nvSpPr>
          <p:cNvPr id="17" name="四角形吹き出し 16"/>
          <p:cNvSpPr/>
          <p:nvPr/>
        </p:nvSpPr>
        <p:spPr>
          <a:xfrm>
            <a:off x="4571998" y="4732347"/>
            <a:ext cx="3878123" cy="584333"/>
          </a:xfrm>
          <a:prstGeom prst="wedgeRectCallout">
            <a:avLst>
              <a:gd name="adj1" fmla="val -7090"/>
              <a:gd name="adj2" fmla="val -1082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できるだけ</a:t>
            </a:r>
            <a:r>
              <a:rPr kumimoji="1" lang="ja-JP" altLang="en-US" sz="1600" b="1" dirty="0" smtClean="0">
                <a:solidFill>
                  <a:schemeClr val="bg1"/>
                </a:solidFill>
                <a:latin typeface="Meiryo" charset="-128"/>
                <a:ea typeface="Meiryo" charset="-128"/>
                <a:cs typeface="Meiryo" charset="-128"/>
              </a:rPr>
              <a:t>作らない</a:t>
            </a:r>
            <a:r>
              <a:rPr kumimoji="1" lang="ja-JP" altLang="en-US" sz="1200" dirty="0" smtClean="0">
                <a:solidFill>
                  <a:schemeClr val="bg1"/>
                </a:solidFill>
                <a:latin typeface="Meiryo" charset="-128"/>
                <a:ea typeface="Meiryo" charset="-128"/>
                <a:cs typeface="Meiryo" charset="-128"/>
              </a:rPr>
              <a:t>で</a:t>
            </a:r>
            <a:r>
              <a:rPr kumimoji="1" lang="ja-JP" altLang="en-US" sz="1600" b="1" dirty="0" smtClean="0">
                <a:solidFill>
                  <a:schemeClr val="bg1"/>
                </a:solidFill>
                <a:latin typeface="Meiryo" charset="-128"/>
                <a:ea typeface="Meiryo" charset="-128"/>
                <a:cs typeface="Meiryo" charset="-128"/>
              </a:rPr>
              <a:t>使用</a:t>
            </a:r>
            <a:r>
              <a:rPr lang="ja-JP" altLang="en-US" sz="1200" dirty="0" smtClean="0">
                <a:solidFill>
                  <a:schemeClr val="bg1"/>
                </a:solidFill>
                <a:latin typeface="Meiryo" charset="-128"/>
                <a:ea typeface="Meiryo" charset="-128"/>
                <a:cs typeface="Meiryo" charset="-128"/>
              </a:rPr>
              <a:t>の</a:t>
            </a:r>
            <a:r>
              <a:rPr lang="ja-JP" altLang="en-US" sz="1600" b="1" dirty="0" smtClean="0">
                <a:solidFill>
                  <a:schemeClr val="bg1"/>
                </a:solidFill>
                <a:latin typeface="Meiryo" charset="-128"/>
                <a:ea typeface="Meiryo" charset="-128"/>
                <a:cs typeface="Meiryo" charset="-128"/>
              </a:rPr>
              <a:t>拡大</a:t>
            </a:r>
            <a:r>
              <a:rPr kumimoji="1" lang="ja-JP" altLang="en-US" sz="1200" dirty="0" smtClean="0">
                <a:solidFill>
                  <a:schemeClr val="bg1"/>
                </a:solidFill>
                <a:latin typeface="Meiryo" charset="-128"/>
                <a:ea typeface="Meiryo" charset="-128"/>
                <a:cs typeface="Meiryo" charset="-128"/>
              </a:rPr>
              <a:t>へシフトする</a:t>
            </a:r>
            <a:endParaRPr kumimoji="1" lang="ja-JP" altLang="en-US" sz="16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51187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smtClean="0">
                <a:solidFill>
                  <a:srgbClr val="FFFFFF"/>
                </a:solidFill>
                <a:effectLst/>
                <a:latin typeface="Arial"/>
                <a:ea typeface="HGP創英角ｺﾞｼｯｸUB" pitchFamily="50" charset="-128"/>
                <a:cs typeface="Arial"/>
              </a:rPr>
              <a:t>デジタル・トランスフォーメーション</a:t>
            </a:r>
            <a:r>
              <a:rPr lang="en-US" altLang="ja-JP" sz="2800" b="1" dirty="0">
                <a:solidFill>
                  <a:srgbClr val="FFFFFF"/>
                </a:solidFill>
                <a:latin typeface="Arial"/>
                <a:ea typeface="HGP創英角ｺﾞｼｯｸUB" pitchFamily="50" charset="-128"/>
                <a:cs typeface="Arial"/>
              </a:rPr>
              <a:t> </a:t>
            </a:r>
            <a:r>
              <a:rPr lang="ja-JP" altLang="en-US" sz="2800" dirty="0" smtClean="0">
                <a:solidFill>
                  <a:srgbClr val="FFFFFF"/>
                </a:solidFill>
                <a:latin typeface="Arial"/>
                <a:ea typeface="HGP創英角ｺﾞｼｯｸUB" pitchFamily="50" charset="-128"/>
                <a:cs typeface="Arial"/>
              </a:rPr>
              <a:t>と</a:t>
            </a:r>
            <a:r>
              <a:rPr lang="en-US" altLang="ja-JP" sz="2800" dirty="0" smtClean="0">
                <a:solidFill>
                  <a:srgbClr val="FFFFFF"/>
                </a:solidFill>
                <a:latin typeface="Arial"/>
                <a:ea typeface="HGP創英角ｺﾞｼｯｸUB" pitchFamily="50" charset="-128"/>
                <a:cs typeface="Arial"/>
              </a:rPr>
              <a:t> </a:t>
            </a:r>
            <a:r>
              <a:rPr lang="en-US" altLang="ja-JP" sz="2800" b="1" dirty="0" smtClean="0">
                <a:solidFill>
                  <a:srgbClr val="FFFFFF"/>
                </a:solidFill>
                <a:latin typeface="Arial"/>
                <a:ea typeface="HGP創英角ｺﾞｼｯｸUB" pitchFamily="50" charset="-128"/>
                <a:cs typeface="Arial"/>
              </a:rPr>
              <a:t>SI</a:t>
            </a:r>
            <a:r>
              <a:rPr lang="ja-JP" altLang="en-US" sz="2800" b="1" dirty="0" smtClean="0">
                <a:solidFill>
                  <a:srgbClr val="FFFFFF"/>
                </a:solidFill>
                <a:latin typeface="Arial"/>
                <a:ea typeface="HGP創英角ｺﾞｼｯｸUB" pitchFamily="50" charset="-128"/>
                <a:cs typeface="Arial"/>
              </a:rPr>
              <a:t>ビジネス</a:t>
            </a:r>
            <a:endParaRPr lang="en-US" altLang="ja-JP" sz="2800" b="1"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4552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デジタル・トランスフォーメーション</a:t>
            </a:r>
            <a:endParaRPr kumimoji="1" lang="ja-JP" altLang="en-US" dirty="0"/>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33</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2735850"/>
            <a:ext cx="2339102" cy="800219"/>
          </a:xfrm>
          <a:prstGeom prst="rect">
            <a:avLst/>
          </a:prstGeom>
          <a:noFill/>
        </p:spPr>
        <p:txBody>
          <a:bodyPr wrap="none" rtlCol="0">
            <a:spAutoFit/>
          </a:bodyPr>
          <a:lstStyle/>
          <a:p>
            <a:pPr algn="ctr"/>
            <a:r>
              <a:rPr kumimoji="1" lang="ja-JP" altLang="en-US" sz="32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smtClean="0">
              <a:solidFill>
                <a:schemeClr val="bg1"/>
              </a:solidFill>
              <a:latin typeface="Hiragino Kaku Gothic Pro W6" charset="-128"/>
              <a:ea typeface="Hiragino Kaku Gothic Pro W6" charset="-128"/>
              <a:cs typeface="Hiragino Kaku Gothic Pro W6" charset="-128"/>
            </a:endParaRPr>
          </a:p>
          <a:p>
            <a:pPr algn="ctr"/>
            <a:r>
              <a:rPr lang="ja-JP" altLang="en-US" sz="1400" dirty="0" smtClean="0">
                <a:solidFill>
                  <a:schemeClr val="bg1"/>
                </a:solidFill>
                <a:latin typeface="Hiragino Kaku Gothic Pro W6" charset="-128"/>
                <a:ea typeface="Hiragino Kaku Gothic Pro W6" charset="-128"/>
                <a:cs typeface="Hiragino Kaku Gothic Pro W6" charset="-128"/>
              </a:rPr>
              <a:t>トランスフォーメイション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dirty="0" smtClean="0">
                <a:solidFill>
                  <a:schemeClr val="bg1"/>
                </a:solidFill>
                <a:latin typeface="Hiragino Kaku Gothic Pro W6" charset="-128"/>
                <a:ea typeface="Hiragino Kaku Gothic Pro W6" charset="-128"/>
                <a:cs typeface="Hiragino Kaku Gothic Pro W6" charset="-128"/>
              </a:rPr>
              <a:t>サービス化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所有を前提とした</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経済システムから</a:t>
            </a:r>
            <a:endParaRPr lang="en-US" altLang="ja-JP" sz="1400"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所有を前提としない</a:t>
            </a:r>
            <a:endParaRPr kumimoji="1" lang="en-US" altLang="ja-JP" sz="1400" b="1"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経済システム</a:t>
            </a:r>
            <a:r>
              <a:rPr kumimoji="1"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smtClean="0">
                <a:solidFill>
                  <a:srgbClr val="0070C0"/>
                </a:solidFill>
                <a:latin typeface="Meiryo" charset="-128"/>
                <a:ea typeface="Meiryo" charset="-128"/>
                <a:cs typeface="Meiryo" charset="-128"/>
              </a:rPr>
              <a:t>顧客価値を実現する手段を</a:t>
            </a:r>
            <a:endParaRPr kumimoji="1" lang="en-US" altLang="ja-JP" sz="1400" dirty="0" smtClean="0">
              <a:solidFill>
                <a:srgbClr val="0070C0"/>
              </a:solidFill>
              <a:latin typeface="Meiryo" charset="-128"/>
              <a:ea typeface="Meiryo" charset="-128"/>
              <a:cs typeface="Meiryo" charset="-128"/>
            </a:endParaRPr>
          </a:p>
          <a:p>
            <a:pPr algn="r"/>
            <a:r>
              <a:rPr kumimoji="1" lang="ja-JP" altLang="en-US" sz="1400" dirty="0" smtClean="0">
                <a:solidFill>
                  <a:srgbClr val="0070C0"/>
                </a:solidFill>
                <a:latin typeface="Meiryo" charset="-128"/>
                <a:ea typeface="Meiryo" charset="-128"/>
                <a:cs typeface="Meiryo" charset="-128"/>
              </a:rPr>
              <a:t>提供するビジネスから</a:t>
            </a:r>
            <a:endParaRPr kumimoji="1"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顧客価値を直接提供する</a:t>
            </a:r>
            <a:endParaRPr lang="en-US" altLang="ja-JP" sz="1400" b="1"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ビジネス</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機械との共生が進み</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求められる人間の能力が</a:t>
            </a:r>
            <a:endParaRPr lang="en-US" altLang="ja-JP" sz="1400" dirty="0" smtClean="0">
              <a:solidFill>
                <a:srgbClr val="0070C0"/>
              </a:solidFill>
              <a:latin typeface="Meiryo" charset="-128"/>
              <a:ea typeface="Meiryo" charset="-128"/>
              <a:cs typeface="Meiryo" charset="-128"/>
            </a:endParaRPr>
          </a:p>
          <a:p>
            <a:r>
              <a:rPr lang="ja-JP" altLang="en-US" sz="1400" b="1" dirty="0" smtClean="0">
                <a:solidFill>
                  <a:srgbClr val="0070C0"/>
                </a:solidFill>
                <a:latin typeface="Meiryo" charset="-128"/>
                <a:ea typeface="Meiryo" charset="-128"/>
                <a:cs typeface="Meiryo" charset="-128"/>
              </a:rPr>
              <a:t>感性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協調性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創造性の重視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smtClean="0">
                <a:solidFill>
                  <a:srgbClr val="0070C0"/>
                </a:solidFill>
                <a:latin typeface="Meiryo" charset="-128"/>
                <a:ea typeface="Meiryo" charset="-128"/>
                <a:cs typeface="Meiryo" charset="-128"/>
              </a:rPr>
              <a:t>企業の組織形態や</a:t>
            </a:r>
            <a:endParaRPr lang="en-US" altLang="ja-JP" sz="1400" dirty="0" smtClean="0">
              <a:solidFill>
                <a:srgbClr val="0070C0"/>
              </a:solidFill>
              <a:latin typeface="Meiryo" charset="-128"/>
              <a:ea typeface="Meiryo" charset="-128"/>
              <a:cs typeface="Meiryo" charset="-128"/>
            </a:endParaRPr>
          </a:p>
          <a:p>
            <a:pPr algn="r"/>
            <a:r>
              <a:rPr lang="ja-JP" altLang="en-US" sz="1400" dirty="0" smtClean="0">
                <a:solidFill>
                  <a:srgbClr val="0070C0"/>
                </a:solidFill>
                <a:latin typeface="Meiryo" charset="-128"/>
                <a:ea typeface="Meiryo" charset="-128"/>
                <a:cs typeface="Meiryo" charset="-128"/>
              </a:rPr>
              <a:t>労働のあり方が</a:t>
            </a:r>
            <a:endParaRPr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多様化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000" dirty="0" smtClean="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Hiragino Kaku Gothic Pro W6" charset="-128"/>
                <a:ea typeface="Hiragino Kaku Gothic Pro W6" charset="-128"/>
                <a:cs typeface="Hiragino Kaku Gothic Pro W6" charset="-128"/>
              </a:rPr>
              <a:t>API/</a:t>
            </a:r>
            <a:r>
              <a:rPr kumimoji="1" lang="en-US" altLang="ja-JP" sz="1200" dirty="0" err="1" smtClean="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ソーシャル・メディア</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smtClean="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仕組みに作り替える取り組み</a:t>
            </a:r>
            <a:endParaRPr kumimoji="1" lang="ja-JP" altLang="en-US" sz="1200" dirty="0">
              <a:solidFill>
                <a:schemeClr val="bg1"/>
              </a:solidFill>
              <a:latin typeface="Hiragino Kaku Gothic Pro W6" charset="-128"/>
              <a:ea typeface="Hiragino Kaku Gothic Pro W6" charset="-128"/>
              <a:cs typeface="Hiragino Kaku Gothic Pro W6" charset="-128"/>
            </a:endParaRP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smtClean="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
        <p:nvSpPr>
          <p:cNvPr id="28" name="テキスト ボックス 27"/>
          <p:cNvSpPr txBox="1"/>
          <p:nvPr/>
        </p:nvSpPr>
        <p:spPr>
          <a:xfrm rot="5400000">
            <a:off x="1433071" y="3455524"/>
            <a:ext cx="1515158" cy="400110"/>
          </a:xfrm>
          <a:prstGeom prst="rect">
            <a:avLst/>
          </a:prstGeom>
          <a:noFill/>
        </p:spPr>
        <p:txBody>
          <a:bodyPr wrap="none" rtlCol="0">
            <a:spAutoFit/>
          </a:bodyPr>
          <a:lstStyle/>
          <a:p>
            <a:r>
              <a:rPr kumimoji="1" lang="ja-JP" altLang="en-US" sz="2000" smtClean="0">
                <a:solidFill>
                  <a:schemeClr val="bg1"/>
                </a:solidFill>
                <a:latin typeface="HGPSoeiKakugothicUB" charset="-128"/>
                <a:ea typeface="HGPSoeiKakugothicUB" charset="-128"/>
                <a:cs typeface="HGPSoeiKakugothicUB" charset="-128"/>
              </a:rPr>
              <a:t>ソーシャル化</a:t>
            </a:r>
            <a:endParaRPr kumimoji="1" lang="ja-JP" altLang="en-US" sz="2000" dirty="0">
              <a:solidFill>
                <a:schemeClr val="bg1"/>
              </a:solidFill>
              <a:latin typeface="HGPSoeiKakugothicUB" charset="-128"/>
              <a:ea typeface="HGPSoeiKakugothicUB" charset="-128"/>
              <a:cs typeface="HGPSoeiKakugothicUB" charset="-128"/>
            </a:endParaRPr>
          </a:p>
        </p:txBody>
      </p:sp>
      <p:sp>
        <p:nvSpPr>
          <p:cNvPr id="29" name="テキスト ボックス 28"/>
          <p:cNvSpPr txBox="1"/>
          <p:nvPr/>
        </p:nvSpPr>
        <p:spPr>
          <a:xfrm rot="5400000">
            <a:off x="6301951" y="3434369"/>
            <a:ext cx="1340432" cy="400110"/>
          </a:xfrm>
          <a:prstGeom prst="rect">
            <a:avLst/>
          </a:prstGeom>
          <a:noFill/>
        </p:spPr>
        <p:txBody>
          <a:bodyPr wrap="none" rtlCol="0">
            <a:spAutoFit/>
          </a:bodyPr>
          <a:lstStyle/>
          <a:p>
            <a:r>
              <a:rPr kumimoji="1" lang="ja-JP" altLang="en-US" sz="2000" dirty="0" smtClean="0">
                <a:solidFill>
                  <a:schemeClr val="bg1"/>
                </a:solidFill>
                <a:latin typeface="HGPSoeiKakugothicUB" charset="-128"/>
                <a:ea typeface="HGPSoeiKakugothicUB" charset="-128"/>
                <a:cs typeface="HGPSoeiKakugothicUB" charset="-128"/>
              </a:rPr>
              <a:t>オープン化</a:t>
            </a:r>
            <a:endParaRPr kumimoji="1" lang="ja-JP" altLang="en-US" sz="2000" dirty="0">
              <a:solidFill>
                <a:schemeClr val="bg1"/>
              </a:solidFill>
              <a:latin typeface="HGPSoeiKakugothicUB" charset="-128"/>
              <a:ea typeface="HGPSoeiKakugothicUB" charset="-128"/>
              <a:cs typeface="HGPSoeiKakugothicUB" charset="-128"/>
            </a:endParaRPr>
          </a:p>
        </p:txBody>
      </p:sp>
    </p:spTree>
    <p:extLst>
      <p:ext uri="{BB962C8B-B14F-4D97-AF65-F5344CB8AC3E}">
        <p14:creationId xmlns:p14="http://schemas.microsoft.com/office/powerpoint/2010/main" val="21443914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2107096" y="794957"/>
            <a:ext cx="4931954" cy="269036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デジタル・トランスフォーメーションの意味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grpSp>
        <p:nvGrpSpPr>
          <p:cNvPr id="7" name="図形グループ 6"/>
          <p:cNvGrpSpPr/>
          <p:nvPr/>
        </p:nvGrpSpPr>
        <p:grpSpPr>
          <a:xfrm>
            <a:off x="3093307" y="1299839"/>
            <a:ext cx="300949" cy="662297"/>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9"/>
          <p:cNvGrpSpPr/>
          <p:nvPr/>
        </p:nvGrpSpPr>
        <p:grpSpPr>
          <a:xfrm>
            <a:off x="3093308" y="2019727"/>
            <a:ext cx="300949" cy="66229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3" name="図形グループ 12"/>
          <p:cNvGrpSpPr/>
          <p:nvPr/>
        </p:nvGrpSpPr>
        <p:grpSpPr>
          <a:xfrm>
            <a:off x="3093306" y="2742327"/>
            <a:ext cx="300949" cy="662297"/>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6" name="図形グループ 15"/>
          <p:cNvGrpSpPr/>
          <p:nvPr/>
        </p:nvGrpSpPr>
        <p:grpSpPr>
          <a:xfrm>
            <a:off x="4426227" y="1299839"/>
            <a:ext cx="300949" cy="662297"/>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9" name="図形グループ 18"/>
          <p:cNvGrpSpPr/>
          <p:nvPr/>
        </p:nvGrpSpPr>
        <p:grpSpPr>
          <a:xfrm>
            <a:off x="4426228" y="2019727"/>
            <a:ext cx="300949" cy="66229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2" name="図形グループ 21"/>
          <p:cNvGrpSpPr/>
          <p:nvPr/>
        </p:nvGrpSpPr>
        <p:grpSpPr>
          <a:xfrm>
            <a:off x="4426226" y="2742327"/>
            <a:ext cx="300949" cy="662297"/>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5" name="図形グループ 24"/>
          <p:cNvGrpSpPr/>
          <p:nvPr/>
        </p:nvGrpSpPr>
        <p:grpSpPr>
          <a:xfrm>
            <a:off x="5755295" y="1306843"/>
            <a:ext cx="300949" cy="662297"/>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8" name="図形グループ 27"/>
          <p:cNvGrpSpPr/>
          <p:nvPr/>
        </p:nvGrpSpPr>
        <p:grpSpPr>
          <a:xfrm>
            <a:off x="5755296" y="2026731"/>
            <a:ext cx="300949" cy="662297"/>
            <a:chOff x="1946324" y="4125162"/>
            <a:chExt cx="969964" cy="2007872"/>
          </a:xfrm>
        </p:grpSpPr>
        <p:sp>
          <p:nvSpPr>
            <p:cNvPr id="29" name="円/楕円 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 name="フローチャート: 論理積ゲート 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1" name="図形グループ 30"/>
          <p:cNvGrpSpPr/>
          <p:nvPr/>
        </p:nvGrpSpPr>
        <p:grpSpPr>
          <a:xfrm>
            <a:off x="5755294" y="2749331"/>
            <a:ext cx="300949" cy="662297"/>
            <a:chOff x="1946324" y="4125162"/>
            <a:chExt cx="969964" cy="2007872"/>
          </a:xfrm>
        </p:grpSpPr>
        <p:sp>
          <p:nvSpPr>
            <p:cNvPr id="32" name="円/楕円 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9" name="テキスト ボックス 38"/>
          <p:cNvSpPr txBox="1"/>
          <p:nvPr/>
        </p:nvSpPr>
        <p:spPr>
          <a:xfrm>
            <a:off x="2171342" y="874272"/>
            <a:ext cx="4801315" cy="369332"/>
          </a:xfrm>
          <a:prstGeom prst="rect">
            <a:avLst/>
          </a:prstGeom>
          <a:noFill/>
        </p:spPr>
        <p:txBody>
          <a:bodyPr wrap="none" rtlCol="0">
            <a:spAutoFit/>
          </a:bodyPr>
          <a:lstStyle/>
          <a:p>
            <a:pPr algn="ctr"/>
            <a:r>
              <a:rPr kumimoji="1" lang="ja-JP" altLang="en-US" b="1" u="sng" dirty="0" smtClean="0">
                <a:latin typeface="Meiryo" charset="-128"/>
                <a:ea typeface="Meiryo" charset="-128"/>
                <a:cs typeface="Meiryo" charset="-128"/>
              </a:rPr>
              <a:t>人間</a:t>
            </a:r>
            <a:r>
              <a:rPr kumimoji="1" lang="ja-JP" altLang="en-US" dirty="0" smtClean="0">
                <a:latin typeface="Meiryo" charset="-128"/>
                <a:ea typeface="Meiryo" charset="-128"/>
                <a:cs typeface="Meiryo" charset="-128"/>
              </a:rPr>
              <a:t>を前提に最適化したビジネス・プロセス</a:t>
            </a:r>
            <a:endParaRPr kumimoji="1" lang="ja-JP" altLang="en-US" dirty="0">
              <a:latin typeface="Meiryo" charset="-128"/>
              <a:ea typeface="Meiryo" charset="-128"/>
              <a:cs typeface="Meiryo" charset="-128"/>
            </a:endParaRPr>
          </a:p>
        </p:txBody>
      </p:sp>
      <p:sp>
        <p:nvSpPr>
          <p:cNvPr id="41" name="角丸四角形 40"/>
          <p:cNvSpPr/>
          <p:nvPr/>
        </p:nvSpPr>
        <p:spPr>
          <a:xfrm>
            <a:off x="708771" y="2171582"/>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42" name="角丸四角形 41"/>
          <p:cNvSpPr/>
          <p:nvPr/>
        </p:nvSpPr>
        <p:spPr>
          <a:xfrm>
            <a:off x="7280368" y="2171582"/>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cxnSp>
        <p:nvCxnSpPr>
          <p:cNvPr id="45" name="直線矢印コネクタ 44"/>
          <p:cNvCxnSpPr>
            <a:stCxn id="41" idx="3"/>
            <a:endCxn id="12" idx="0"/>
          </p:cNvCxnSpPr>
          <p:nvPr/>
        </p:nvCxnSpPr>
        <p:spPr>
          <a:xfrm>
            <a:off x="1875406" y="2491835"/>
            <a:ext cx="1217902" cy="10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41" idx="3"/>
            <a:endCxn id="15" idx="0"/>
          </p:cNvCxnSpPr>
          <p:nvPr/>
        </p:nvCxnSpPr>
        <p:spPr>
          <a:xfrm>
            <a:off x="1875406" y="2491835"/>
            <a:ext cx="1217900" cy="7334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9" idx="2"/>
            <a:endCxn id="18" idx="0"/>
          </p:cNvCxnSpPr>
          <p:nvPr/>
        </p:nvCxnSpPr>
        <p:spPr>
          <a:xfrm>
            <a:off x="3394256" y="1782842"/>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9" idx="2"/>
            <a:endCxn id="21" idx="0"/>
          </p:cNvCxnSpPr>
          <p:nvPr/>
        </p:nvCxnSpPr>
        <p:spPr>
          <a:xfrm>
            <a:off x="3394256" y="1782842"/>
            <a:ext cx="1031972" cy="7198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12" idx="2"/>
            <a:endCxn id="21" idx="0"/>
          </p:cNvCxnSpPr>
          <p:nvPr/>
        </p:nvCxnSpPr>
        <p:spPr>
          <a:xfrm>
            <a:off x="3394257" y="25027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15" idx="2"/>
            <a:endCxn id="24" idx="0"/>
          </p:cNvCxnSpPr>
          <p:nvPr/>
        </p:nvCxnSpPr>
        <p:spPr>
          <a:xfrm>
            <a:off x="3394255" y="32253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24" idx="2"/>
            <a:endCxn id="33" idx="0"/>
          </p:cNvCxnSpPr>
          <p:nvPr/>
        </p:nvCxnSpPr>
        <p:spPr>
          <a:xfrm>
            <a:off x="4727175" y="32253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21" idx="2"/>
            <a:endCxn id="30" idx="0"/>
          </p:cNvCxnSpPr>
          <p:nvPr/>
        </p:nvCxnSpPr>
        <p:spPr>
          <a:xfrm>
            <a:off x="4727177" y="25027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18" idx="2"/>
            <a:endCxn id="27" idx="0"/>
          </p:cNvCxnSpPr>
          <p:nvPr/>
        </p:nvCxnSpPr>
        <p:spPr>
          <a:xfrm>
            <a:off x="4727176" y="1782842"/>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a:stCxn id="24" idx="2"/>
            <a:endCxn id="30" idx="0"/>
          </p:cNvCxnSpPr>
          <p:nvPr/>
        </p:nvCxnSpPr>
        <p:spPr>
          <a:xfrm flipV="1">
            <a:off x="4727175" y="2509734"/>
            <a:ext cx="1028121" cy="7155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42" idx="1"/>
          </p:cNvCxnSpPr>
          <p:nvPr/>
        </p:nvCxnSpPr>
        <p:spPr>
          <a:xfrm flipV="1">
            <a:off x="6056243" y="2491835"/>
            <a:ext cx="1224125" cy="740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30" idx="2"/>
            <a:endCxn id="42" idx="1"/>
          </p:cNvCxnSpPr>
          <p:nvPr/>
        </p:nvCxnSpPr>
        <p:spPr>
          <a:xfrm flipV="1">
            <a:off x="6056245" y="2491835"/>
            <a:ext cx="1224123" cy="178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27" idx="2"/>
            <a:endCxn id="42" idx="1"/>
          </p:cNvCxnSpPr>
          <p:nvPr/>
        </p:nvCxnSpPr>
        <p:spPr>
          <a:xfrm>
            <a:off x="6056244" y="1789846"/>
            <a:ext cx="1224124" cy="701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 name="図形グループ 3"/>
          <p:cNvGrpSpPr/>
          <p:nvPr/>
        </p:nvGrpSpPr>
        <p:grpSpPr>
          <a:xfrm>
            <a:off x="685891" y="3582339"/>
            <a:ext cx="7761112" cy="2985968"/>
            <a:chOff x="685891" y="3582339"/>
            <a:chExt cx="7761112" cy="2985968"/>
          </a:xfrm>
        </p:grpSpPr>
        <p:sp>
          <p:nvSpPr>
            <p:cNvPr id="38" name="正方形/長方形 37"/>
            <p:cNvSpPr/>
            <p:nvPr/>
          </p:nvSpPr>
          <p:spPr>
            <a:xfrm>
              <a:off x="2100470" y="3877941"/>
              <a:ext cx="4931954" cy="269036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2171342" y="5797815"/>
              <a:ext cx="4760904" cy="67259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2100470" y="3962442"/>
              <a:ext cx="4938580" cy="369332"/>
            </a:xfrm>
            <a:prstGeom prst="rect">
              <a:avLst/>
            </a:prstGeom>
            <a:noFill/>
          </p:spPr>
          <p:txBody>
            <a:bodyPr wrap="square" rtlCol="0">
              <a:spAutoFit/>
            </a:bodyPr>
            <a:lstStyle/>
            <a:p>
              <a:pPr algn="ctr"/>
              <a:r>
                <a:rPr kumimoji="1" lang="ja-JP" altLang="en-US" b="1" u="sng"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を前提に最適化したビジネス・プロセス</a:t>
              </a:r>
              <a:endParaRPr kumimoji="1" lang="ja-JP" altLang="en-US" dirty="0">
                <a:solidFill>
                  <a:srgbClr val="0432FF"/>
                </a:solidFill>
                <a:latin typeface="Meiryo" charset="-128"/>
                <a:ea typeface="Meiryo" charset="-128"/>
                <a:cs typeface="Meiryo" charset="-128"/>
              </a:endParaRPr>
            </a:p>
          </p:txBody>
        </p:sp>
        <p:cxnSp>
          <p:nvCxnSpPr>
            <p:cNvPr id="44" name="直線矢印コネクタ 43"/>
            <p:cNvCxnSpPr>
              <a:stCxn id="91" idx="3"/>
              <a:endCxn id="93" idx="1"/>
            </p:cNvCxnSpPr>
            <p:nvPr/>
          </p:nvCxnSpPr>
          <p:spPr>
            <a:xfrm flipV="1">
              <a:off x="1852526" y="5008584"/>
              <a:ext cx="318815"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1" name="角丸四角形 90"/>
            <p:cNvSpPr/>
            <p:nvPr/>
          </p:nvSpPr>
          <p:spPr>
            <a:xfrm>
              <a:off x="685891" y="5265243"/>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2" name="角丸四角形 91"/>
            <p:cNvSpPr/>
            <p:nvPr/>
          </p:nvSpPr>
          <p:spPr>
            <a:xfrm>
              <a:off x="7280368" y="5265243"/>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3" name="正方形/長方形 92"/>
            <p:cNvSpPr/>
            <p:nvPr/>
          </p:nvSpPr>
          <p:spPr>
            <a:xfrm>
              <a:off x="2171341" y="4422151"/>
              <a:ext cx="4760905" cy="117286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727175" y="5905749"/>
              <a:ext cx="2071190" cy="46854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HGPSoeiKakugothicUB" charset="-128"/>
                  <a:ea typeface="HGPSoeiKakugothicUB" charset="-128"/>
                  <a:cs typeface="HGPSoeiKakugothicUB" charset="-128"/>
                </a:rPr>
                <a:t>ロボット</a:t>
              </a:r>
              <a:endParaRPr kumimoji="1" lang="ja-JP" altLang="en-US" dirty="0">
                <a:solidFill>
                  <a:srgbClr val="FFFFFF"/>
                </a:solidFill>
                <a:latin typeface="HGPSoeiKakugothicUB" charset="-128"/>
                <a:ea typeface="HGPSoeiKakugothicUB" charset="-128"/>
                <a:cs typeface="HGPSoeiKakugothicUB" charset="-128"/>
              </a:endParaRPr>
            </a:p>
          </p:txBody>
        </p:sp>
        <p:sp>
          <p:nvSpPr>
            <p:cNvPr id="96" name="正方形/長方形 95"/>
            <p:cNvSpPr/>
            <p:nvPr/>
          </p:nvSpPr>
          <p:spPr>
            <a:xfrm>
              <a:off x="4727174"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dirty="0" smtClean="0">
                  <a:solidFill>
                    <a:srgbClr val="FFFFFF"/>
                  </a:solidFill>
                  <a:latin typeface="HGPSoeiKakugothicUB" charset="-128"/>
                  <a:ea typeface="HGPSoeiKakugothicUB" charset="-128"/>
                  <a:cs typeface="HGPSoeiKakugothicUB" charset="-128"/>
                </a:rPr>
                <a:t>サービス</a:t>
              </a:r>
              <a:endParaRPr kumimoji="1" lang="ja-JP" altLang="en-US" dirty="0">
                <a:solidFill>
                  <a:srgbClr val="FFFFFF"/>
                </a:solidFill>
                <a:latin typeface="HGPSoeiKakugothicUB" charset="-128"/>
                <a:ea typeface="HGPSoeiKakugothicUB" charset="-128"/>
                <a:cs typeface="HGPSoeiKakugothicUB" charset="-128"/>
              </a:endParaRPr>
            </a:p>
          </p:txBody>
        </p:sp>
        <p:sp>
          <p:nvSpPr>
            <p:cNvPr id="97" name="正方形/長方形 96"/>
            <p:cNvSpPr/>
            <p:nvPr/>
          </p:nvSpPr>
          <p:spPr>
            <a:xfrm>
              <a:off x="2355036"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HGPSoeiKakugothicUB" charset="-128"/>
                  <a:ea typeface="HGPSoeiKakugothicUB" charset="-128"/>
                  <a:cs typeface="HGPSoeiKakugothicUB" charset="-128"/>
                </a:rPr>
                <a:t>人工知能</a:t>
              </a:r>
              <a:endParaRPr kumimoji="1" lang="ja-JP" altLang="en-US" dirty="0">
                <a:solidFill>
                  <a:srgbClr val="FFFFFF"/>
                </a:solidFill>
                <a:latin typeface="HGPSoeiKakugothicUB" charset="-128"/>
                <a:ea typeface="HGPSoeiKakugothicUB" charset="-128"/>
                <a:cs typeface="HGPSoeiKakugothicUB" charset="-128"/>
              </a:endParaRPr>
            </a:p>
          </p:txBody>
        </p:sp>
        <p:sp>
          <p:nvSpPr>
            <p:cNvPr id="98" name="テキスト ボックス 97"/>
            <p:cNvSpPr txBox="1"/>
            <p:nvPr/>
          </p:nvSpPr>
          <p:spPr>
            <a:xfrm>
              <a:off x="3086701" y="5905749"/>
              <a:ext cx="607859" cy="369332"/>
            </a:xfrm>
            <a:prstGeom prst="rect">
              <a:avLst/>
            </a:prstGeom>
            <a:noFill/>
          </p:spPr>
          <p:txBody>
            <a:bodyPr wrap="none" rtlCol="0">
              <a:spAutoFit/>
            </a:bodyPr>
            <a:lstStyle/>
            <a:p>
              <a:pPr algn="ctr"/>
              <a:r>
                <a:rPr kumimoji="1" lang="en-US" altLang="ja-JP" b="1" dirty="0" err="1" smtClean="0">
                  <a:solidFill>
                    <a:schemeClr val="bg1"/>
                  </a:solidFill>
                  <a:latin typeface="Hiragino Kaku Gothic Std W8" charset="-128"/>
                  <a:ea typeface="Hiragino Kaku Gothic Std W8" charset="-128"/>
                  <a:cs typeface="Hiragino Kaku Gothic Std W8" charset="-128"/>
                </a:rPr>
                <a:t>IoT</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sp>
          <p:nvSpPr>
            <p:cNvPr id="99" name="テキスト ボックス 98"/>
            <p:cNvSpPr txBox="1"/>
            <p:nvPr/>
          </p:nvSpPr>
          <p:spPr>
            <a:xfrm>
              <a:off x="2864914" y="4477511"/>
              <a:ext cx="3416320" cy="369332"/>
            </a:xfrm>
            <a:prstGeom prst="rect">
              <a:avLst/>
            </a:prstGeom>
            <a:noFill/>
          </p:spPr>
          <p:txBody>
            <a:bodyPr wrap="none" rtlCol="0">
              <a:spAutoFit/>
            </a:bodyPr>
            <a:lstStyle/>
            <a:p>
              <a:pPr algn="ctr"/>
              <a:r>
                <a:rPr kumimoji="1" lang="ja-JP" altLang="en-US" b="1" dirty="0" smtClean="0">
                  <a:solidFill>
                    <a:schemeClr val="bg1"/>
                  </a:solidFill>
                  <a:latin typeface="Hiragino Kaku Gothic Std W8" charset="-128"/>
                  <a:ea typeface="Hiragino Kaku Gothic Std W8" charset="-128"/>
                  <a:cs typeface="Hiragino Kaku Gothic Std W8" charset="-128"/>
                </a:rPr>
                <a:t>クラウド・コンピューティング</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cxnSp>
          <p:nvCxnSpPr>
            <p:cNvPr id="102" name="直線矢印コネクタ 101"/>
            <p:cNvCxnSpPr>
              <a:stCxn id="91" idx="3"/>
              <a:endCxn id="95" idx="1"/>
            </p:cNvCxnSpPr>
            <p:nvPr/>
          </p:nvCxnSpPr>
          <p:spPr>
            <a:xfrm>
              <a:off x="1852526" y="5585496"/>
              <a:ext cx="318816" cy="5486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a:stCxn id="93" idx="3"/>
              <a:endCxn id="92" idx="1"/>
            </p:cNvCxnSpPr>
            <p:nvPr/>
          </p:nvCxnSpPr>
          <p:spPr>
            <a:xfrm>
              <a:off x="6932246" y="5008584"/>
              <a:ext cx="348122"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94" idx="3"/>
              <a:endCxn id="92" idx="1"/>
            </p:cNvCxnSpPr>
            <p:nvPr/>
          </p:nvCxnSpPr>
          <p:spPr>
            <a:xfrm flipV="1">
              <a:off x="6798365" y="5585496"/>
              <a:ext cx="482003" cy="554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6" name="下矢印 115"/>
            <p:cNvSpPr/>
            <p:nvPr/>
          </p:nvSpPr>
          <p:spPr>
            <a:xfrm>
              <a:off x="3974895" y="3582339"/>
              <a:ext cx="1173169" cy="36559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4" name="直線矢印コネクタ 63"/>
          <p:cNvCxnSpPr>
            <a:stCxn id="41" idx="3"/>
            <a:endCxn id="9" idx="0"/>
          </p:cNvCxnSpPr>
          <p:nvPr/>
        </p:nvCxnSpPr>
        <p:spPr>
          <a:xfrm flipV="1">
            <a:off x="1875406" y="1782842"/>
            <a:ext cx="1217901" cy="708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90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7035878" y="5441825"/>
            <a:ext cx="1512168" cy="1008112"/>
          </a:xfrm>
          <a:prstGeom prst="rect">
            <a:avLst/>
          </a:prstGeom>
          <a:effectLst>
            <a:outerShdw blurRad="50800" dist="38100" dir="2700000" algn="tl" rotWithShape="0">
              <a:prstClr val="black">
                <a:alpha val="40000"/>
              </a:prstClr>
            </a:outerShdw>
          </a:effectLst>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UBER</a:t>
            </a:r>
            <a:r>
              <a:rPr kumimoji="1" lang="ja-JP" altLang="en-US" dirty="0" smtClean="0"/>
              <a:t>と</a:t>
            </a:r>
            <a:r>
              <a:rPr kumimoji="1" lang="en-US" altLang="ja-JP" dirty="0" smtClean="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pic>
        <p:nvPicPr>
          <p:cNvPr id="4" name="図 3"/>
          <p:cNvPicPr>
            <a:picLocks noChangeAspect="1"/>
          </p:cNvPicPr>
          <p:nvPr/>
        </p:nvPicPr>
        <p:blipFill>
          <a:blip r:embed="rId3"/>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4"/>
          <a:stretch>
            <a:fillRect/>
          </a:stretch>
        </p:blipFill>
        <p:spPr>
          <a:xfrm>
            <a:off x="4967319" y="2097164"/>
            <a:ext cx="1677875" cy="1259828"/>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smtClean="0">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タクシー資産</a:t>
            </a:r>
            <a:endParaRPr kumimoji="1"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コールセンター運営経費</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施設維持管理</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事務・管理経費　など</a:t>
            </a:r>
            <a:endParaRPr kumimoji="1" lang="ja-JP" altLang="en-US" sz="800" dirty="0">
              <a:solidFill>
                <a:schemeClr val="bg1"/>
              </a:solidFill>
              <a:latin typeface="Meiryo" charset="-128"/>
              <a:ea typeface="Meiryo" charset="-128"/>
              <a:cs typeface="Meiryo" charset="-128"/>
            </a:endParaRP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smtClean="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smtClean="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6"/>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7"/>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8">
              <a:clrChange>
                <a:clrFrom>
                  <a:srgbClr val="FFFFFF"/>
                </a:clrFrom>
                <a:clrTo>
                  <a:srgbClr val="FFFFFF">
                    <a:alpha val="0"/>
                  </a:srgbClr>
                </a:clrTo>
              </a:clrChange>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smtClean="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アプリ開発・保守費</a:t>
              </a:r>
              <a:endParaRPr kumimoji="1"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smtClean="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smtClean="0">
                  <a:solidFill>
                    <a:srgbClr val="0432FF"/>
                  </a:solidFill>
                  <a:latin typeface="Meiryo" charset="-128"/>
                  <a:ea typeface="Meiryo" charset="-128"/>
                  <a:cs typeface="Meiryo" charset="-128"/>
                </a:rPr>
                <a:t>機械を前提</a:t>
              </a:r>
              <a:r>
                <a:rPr lang="ja-JP" altLang="en-US" sz="1400" dirty="0" smtClean="0">
                  <a:solidFill>
                    <a:srgbClr val="0432FF"/>
                  </a:solidFill>
                  <a:latin typeface="Meiryo" charset="-128"/>
                  <a:ea typeface="Meiryo" charset="-128"/>
                  <a:cs typeface="Meiryo" charset="-128"/>
                </a:rPr>
                <a:t>とした</a:t>
              </a:r>
              <a:endParaRPr lang="en-US" altLang="ja-JP" sz="1400" dirty="0" smtClean="0">
                <a:solidFill>
                  <a:srgbClr val="0432FF"/>
                </a:solidFill>
                <a:latin typeface="Meiryo" charset="-128"/>
                <a:ea typeface="Meiryo" charset="-128"/>
                <a:cs typeface="Meiryo" charset="-128"/>
              </a:endParaRPr>
            </a:p>
            <a:p>
              <a:r>
                <a:rPr kumimoji="1" lang="ja-JP" altLang="en-US" sz="1400" dirty="0" smtClean="0">
                  <a:solidFill>
                    <a:srgbClr val="0432FF"/>
                  </a:solidFill>
                  <a:latin typeface="Meiryo" charset="-128"/>
                  <a:ea typeface="Meiryo" charset="-128"/>
                  <a:cs typeface="Meiryo" charset="-128"/>
                </a:rPr>
                <a:t>ビジネスプロセス</a:t>
              </a:r>
              <a:endParaRPr kumimoji="1" lang="en-US" altLang="ja-JP" sz="1400" dirty="0" smtClean="0">
                <a:solidFill>
                  <a:srgbClr val="0432FF"/>
                </a:solidFill>
                <a:latin typeface="Meiryo" charset="-128"/>
                <a:ea typeface="Meiryo" charset="-128"/>
                <a:cs typeface="Meiryo" charset="-128"/>
              </a:endParaRPr>
            </a:p>
            <a:p>
              <a:r>
                <a:rPr kumimoji="1" lang="ja-JP" altLang="en-US" sz="1400" dirty="0" smtClean="0">
                  <a:solidFill>
                    <a:srgbClr val="0432FF"/>
                  </a:solidFill>
                  <a:latin typeface="Meiryo" charset="-128"/>
                  <a:ea typeface="Meiryo" charset="-128"/>
                  <a:cs typeface="Meiryo" charset="-128"/>
                </a:rPr>
                <a:t>の最適化</a:t>
              </a:r>
              <a:endParaRPr kumimoji="1" lang="ja-JP" altLang="en-US" sz="1400" dirty="0">
                <a:solidFill>
                  <a:srgbClr val="0432FF"/>
                </a:solidFill>
                <a:latin typeface="Meiryo" charset="-128"/>
                <a:ea typeface="Meiryo" charset="-128"/>
                <a:cs typeface="Meiryo" charset="-128"/>
              </a:endParaRP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smtClean="0">
                <a:solidFill>
                  <a:srgbClr val="C00000"/>
                </a:solidFill>
                <a:latin typeface="Meiryo" charset="-128"/>
                <a:ea typeface="Meiryo" charset="-128"/>
                <a:cs typeface="Meiryo" charset="-128"/>
              </a:rPr>
              <a:t>人間を前提</a:t>
            </a:r>
            <a:r>
              <a:rPr lang="ja-JP" altLang="en-US" sz="1400" dirty="0" smtClean="0">
                <a:solidFill>
                  <a:srgbClr val="C00000"/>
                </a:solidFill>
                <a:latin typeface="Meiryo" charset="-128"/>
                <a:ea typeface="Meiryo" charset="-128"/>
                <a:cs typeface="Meiryo" charset="-128"/>
              </a:rPr>
              <a:t>とした</a:t>
            </a:r>
            <a:endParaRPr lang="en-US" altLang="ja-JP" sz="1400" dirty="0" smtClean="0">
              <a:solidFill>
                <a:srgbClr val="C00000"/>
              </a:solidFill>
              <a:latin typeface="Meiryo" charset="-128"/>
              <a:ea typeface="Meiryo" charset="-128"/>
              <a:cs typeface="Meiryo" charset="-128"/>
            </a:endParaRPr>
          </a:p>
          <a:p>
            <a:pPr algn="r"/>
            <a:r>
              <a:rPr kumimoji="1" lang="ja-JP" altLang="en-US" sz="1400" dirty="0" smtClean="0">
                <a:solidFill>
                  <a:srgbClr val="C00000"/>
                </a:solidFill>
                <a:latin typeface="Meiryo" charset="-128"/>
                <a:ea typeface="Meiryo" charset="-128"/>
                <a:cs typeface="Meiryo" charset="-128"/>
              </a:rPr>
              <a:t>ビジネスプロセス</a:t>
            </a:r>
            <a:endParaRPr kumimoji="1" lang="en-US" altLang="ja-JP" sz="1400" dirty="0" smtClean="0">
              <a:solidFill>
                <a:srgbClr val="C00000"/>
              </a:solidFill>
              <a:latin typeface="Meiryo" charset="-128"/>
              <a:ea typeface="Meiryo" charset="-128"/>
              <a:cs typeface="Meiryo" charset="-128"/>
            </a:endParaRPr>
          </a:p>
          <a:p>
            <a:pPr algn="r"/>
            <a:r>
              <a:rPr kumimoji="1" lang="ja-JP" altLang="en-US" sz="1400" dirty="0" smtClean="0">
                <a:solidFill>
                  <a:srgbClr val="C00000"/>
                </a:solidFill>
                <a:latin typeface="Meiryo" charset="-128"/>
                <a:ea typeface="Meiryo" charset="-128"/>
                <a:cs typeface="Meiryo" charset="-128"/>
              </a:rPr>
              <a:t>の最適化</a:t>
            </a:r>
            <a:endParaRPr kumimoji="1" lang="ja-JP" altLang="en-US" sz="1400" dirty="0">
              <a:solidFill>
                <a:srgbClr val="C00000"/>
              </a:solidFill>
              <a:latin typeface="Meiryo" charset="-128"/>
              <a:ea typeface="Meiryo" charset="-128"/>
              <a:cs typeface="Meiryo" charset="-128"/>
            </a:endParaRP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57456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ホームベース 55"/>
          <p:cNvSpPr/>
          <p:nvPr/>
        </p:nvSpPr>
        <p:spPr>
          <a:xfrm flipH="1">
            <a:off x="3458083" y="3567717"/>
            <a:ext cx="4945074" cy="1804827"/>
          </a:xfrm>
          <a:prstGeom prst="homePlate">
            <a:avLst>
              <a:gd name="adj" fmla="val 36625"/>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6115" y="5250894"/>
            <a:ext cx="1597300" cy="1136991"/>
          </a:xfrm>
          <a:prstGeom prst="rect">
            <a:avLst/>
          </a:prstGeom>
        </p:spPr>
      </p:pic>
      <p:sp>
        <p:nvSpPr>
          <p:cNvPr id="2" name="タイトル 1"/>
          <p:cNvSpPr>
            <a:spLocks noGrp="1"/>
          </p:cNvSpPr>
          <p:nvPr>
            <p:ph type="title"/>
          </p:nvPr>
        </p:nvSpPr>
        <p:spPr>
          <a:xfrm>
            <a:off x="457200" y="274638"/>
            <a:ext cx="8686800" cy="416221"/>
          </a:xfrm>
        </p:spPr>
        <p:txBody>
          <a:bodyPr/>
          <a:lstStyle/>
          <a:p>
            <a:r>
              <a:rPr kumimoji="1" lang="ja-JP" altLang="en-US" dirty="0" smtClean="0"/>
              <a:t>ビジネス・プロセスのデジタル化による変化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pic>
        <p:nvPicPr>
          <p:cNvPr id="4" name="図 3" descr="design_img_f_1133791_s.png"/>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05928" y="8384"/>
            <a:ext cx="7932142" cy="3657600"/>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48199" y="1679472"/>
            <a:ext cx="862178" cy="684477"/>
          </a:xfrm>
          <a:prstGeom prst="rect">
            <a:avLst/>
          </a:prstGeom>
          <a:effectLst>
            <a:outerShdw blurRad="50800" dist="38100" dir="2700000" algn="tl" rotWithShape="0">
              <a:prstClr val="black">
                <a:alpha val="40000"/>
              </a:prstClr>
            </a:outerShdw>
          </a:effectLst>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8845" y="1689413"/>
            <a:ext cx="674536" cy="674536"/>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1638" y="1673959"/>
            <a:ext cx="748094" cy="689990"/>
          </a:xfrm>
          <a:prstGeom prst="rect">
            <a:avLst/>
          </a:prstGeom>
          <a:effectLst>
            <a:outerShdw blurRad="50800" dist="38100" dir="2700000" algn="tl" rotWithShape="0">
              <a:prstClr val="black">
                <a:alpha val="40000"/>
              </a:prstClr>
            </a:outerShdw>
          </a:effectLst>
        </p:spPr>
      </p:pic>
      <p:sp>
        <p:nvSpPr>
          <p:cNvPr id="10" name="正方形/長方形 9"/>
          <p:cNvSpPr/>
          <p:nvPr/>
        </p:nvSpPr>
        <p:spPr>
          <a:xfrm>
            <a:off x="4720187" y="1764103"/>
            <a:ext cx="649224" cy="59984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5826216" y="1764103"/>
            <a:ext cx="649224" cy="59984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6932246" y="1764103"/>
            <a:ext cx="649224" cy="59984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2867558" y="1332516"/>
            <a:ext cx="3408883" cy="400110"/>
          </a:xfrm>
          <a:prstGeom prst="rect">
            <a:avLst/>
          </a:prstGeom>
          <a:noFill/>
        </p:spPr>
        <p:txBody>
          <a:bodyPr wrap="square" rtlCol="0">
            <a:spAutoFit/>
          </a:bodyPr>
          <a:lstStyle/>
          <a:p>
            <a:pPr algn="ctr"/>
            <a:r>
              <a:rPr kumimoji="1" lang="ja-JP" altLang="en-US" sz="2000" b="1" smtClean="0">
                <a:solidFill>
                  <a:srgbClr val="0432FF"/>
                </a:solidFill>
                <a:latin typeface="Meiryo" charset="-128"/>
                <a:ea typeface="Meiryo" charset="-128"/>
                <a:cs typeface="Meiryo" charset="-128"/>
              </a:rPr>
              <a:t>クラウド・サービス</a:t>
            </a:r>
            <a:endParaRPr kumimoji="1" lang="ja-JP" altLang="en-US" sz="2000" b="1">
              <a:solidFill>
                <a:srgbClr val="0432FF"/>
              </a:solidFill>
              <a:latin typeface="Meiryo" charset="-128"/>
              <a:ea typeface="Meiryo" charset="-128"/>
              <a:cs typeface="Meiryo" charset="-128"/>
            </a:endParaRPr>
          </a:p>
        </p:txBody>
      </p:sp>
      <p:pic>
        <p:nvPicPr>
          <p:cNvPr id="14" name="図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0518" y="3567717"/>
            <a:ext cx="1083142" cy="1083142"/>
          </a:xfrm>
          <a:prstGeom prst="rect">
            <a:avLst/>
          </a:prstGeom>
          <a:effectLst>
            <a:outerShdw blurRad="50800" dist="38100" dir="2700000" algn="tl" rotWithShape="0">
              <a:prstClr val="black">
                <a:alpha val="40000"/>
              </a:prstClr>
            </a:outerShdw>
          </a:effectLst>
        </p:spPr>
      </p:pic>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9683" y="5307635"/>
            <a:ext cx="823977" cy="1023511"/>
          </a:xfrm>
          <a:prstGeom prst="rect">
            <a:avLst/>
          </a:prstGeom>
        </p:spPr>
      </p:pic>
      <p:sp>
        <p:nvSpPr>
          <p:cNvPr id="22" name="テキスト ボックス 21"/>
          <p:cNvSpPr txBox="1"/>
          <p:nvPr/>
        </p:nvSpPr>
        <p:spPr>
          <a:xfrm>
            <a:off x="1840569" y="6331146"/>
            <a:ext cx="1877437" cy="276999"/>
          </a:xfrm>
          <a:prstGeom prst="rect">
            <a:avLst/>
          </a:prstGeom>
          <a:noFill/>
        </p:spPr>
        <p:txBody>
          <a:bodyPr wrap="none" rtlCol="0">
            <a:spAutoFit/>
          </a:bodyPr>
          <a:lstStyle/>
          <a:p>
            <a:pPr algn="ctr"/>
            <a:r>
              <a:rPr kumimoji="1" lang="ja-JP" altLang="en-US" sz="1200" smtClean="0">
                <a:solidFill>
                  <a:srgbClr val="009051"/>
                </a:solidFill>
                <a:latin typeface="Meiryo" charset="-128"/>
                <a:ea typeface="Meiryo" charset="-128"/>
                <a:cs typeface="Meiryo" charset="-128"/>
              </a:rPr>
              <a:t>スマート・アシスタント</a:t>
            </a:r>
            <a:endParaRPr kumimoji="1" lang="ja-JP" altLang="en-US" sz="1200">
              <a:solidFill>
                <a:srgbClr val="009051"/>
              </a:solidFill>
              <a:latin typeface="Meiryo" charset="-128"/>
              <a:ea typeface="Meiryo" charset="-128"/>
              <a:cs typeface="Meiryo" charset="-128"/>
            </a:endParaRPr>
          </a:p>
        </p:txBody>
      </p:sp>
      <p:sp>
        <p:nvSpPr>
          <p:cNvPr id="23" name="上下矢印 22"/>
          <p:cNvSpPr/>
          <p:nvPr/>
        </p:nvSpPr>
        <p:spPr>
          <a:xfrm>
            <a:off x="2556874" y="4660047"/>
            <a:ext cx="453816" cy="709559"/>
          </a:xfrm>
          <a:prstGeom prst="up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 name="直線矢印コネクタ 26"/>
          <p:cNvCxnSpPr>
            <a:stCxn id="14" idx="0"/>
            <a:endCxn id="9" idx="2"/>
          </p:cNvCxnSpPr>
          <p:nvPr/>
        </p:nvCxnSpPr>
        <p:spPr>
          <a:xfrm flipH="1" flipV="1">
            <a:off x="1595685" y="2363949"/>
            <a:ext cx="1186404"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a:stCxn id="14" idx="0"/>
            <a:endCxn id="7" idx="2"/>
          </p:cNvCxnSpPr>
          <p:nvPr/>
        </p:nvCxnSpPr>
        <p:spPr>
          <a:xfrm flipH="1" flipV="1">
            <a:off x="2779288" y="2363949"/>
            <a:ext cx="2801"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14" idx="0"/>
            <a:endCxn id="8" idx="2"/>
          </p:cNvCxnSpPr>
          <p:nvPr/>
        </p:nvCxnSpPr>
        <p:spPr>
          <a:xfrm flipV="1">
            <a:off x="2782089" y="2363949"/>
            <a:ext cx="1144024"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a:stCxn id="14" idx="0"/>
            <a:endCxn id="10" idx="2"/>
          </p:cNvCxnSpPr>
          <p:nvPr/>
        </p:nvCxnSpPr>
        <p:spPr>
          <a:xfrm flipV="1">
            <a:off x="2782089" y="2363949"/>
            <a:ext cx="2262710"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stCxn id="14" idx="0"/>
            <a:endCxn id="11" idx="2"/>
          </p:cNvCxnSpPr>
          <p:nvPr/>
        </p:nvCxnSpPr>
        <p:spPr>
          <a:xfrm flipV="1">
            <a:off x="2782089" y="2363949"/>
            <a:ext cx="3368739"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14" idx="0"/>
            <a:endCxn id="12" idx="2"/>
          </p:cNvCxnSpPr>
          <p:nvPr/>
        </p:nvCxnSpPr>
        <p:spPr>
          <a:xfrm flipV="1">
            <a:off x="2782089" y="2363949"/>
            <a:ext cx="4474769" cy="1203768"/>
          </a:xfrm>
          <a:prstGeom prst="straightConnector1">
            <a:avLst/>
          </a:prstGeom>
          <a:ln w="38100">
            <a:solidFill>
              <a:srgbClr val="0432FF"/>
            </a:solidFill>
            <a:tailEnd type="triangle"/>
          </a:ln>
        </p:spPr>
        <p:style>
          <a:lnRef idx="2">
            <a:schemeClr val="accent1"/>
          </a:lnRef>
          <a:fillRef idx="0">
            <a:schemeClr val="accent1"/>
          </a:fillRef>
          <a:effectRef idx="1">
            <a:schemeClr val="accent1"/>
          </a:effectRef>
          <a:fontRef idx="minor">
            <a:schemeClr val="tx1"/>
          </a:fontRef>
        </p:style>
      </p:cxnSp>
      <p:pic>
        <p:nvPicPr>
          <p:cNvPr id="49" name="図 48"/>
          <p:cNvPicPr>
            <a:picLocks noChangeAspect="1"/>
          </p:cNvPicPr>
          <p:nvPr/>
        </p:nvPicPr>
        <p:blipFill>
          <a:blip r:embed="rId10"/>
          <a:stretch>
            <a:fillRect/>
          </a:stretch>
        </p:blipFill>
        <p:spPr>
          <a:xfrm>
            <a:off x="4208813" y="3670338"/>
            <a:ext cx="430527" cy="430527"/>
          </a:xfrm>
          <a:prstGeom prst="rect">
            <a:avLst/>
          </a:prstGeom>
          <a:effectLst>
            <a:outerShdw blurRad="50800" dist="38100" dir="2700000" algn="tl" rotWithShape="0">
              <a:prstClr val="black">
                <a:alpha val="40000"/>
              </a:prstClr>
            </a:outerShdw>
          </a:effectLst>
        </p:spPr>
      </p:pic>
      <p:pic>
        <p:nvPicPr>
          <p:cNvPr id="50" name="図 49"/>
          <p:cNvPicPr>
            <a:picLocks noChangeAspect="1"/>
          </p:cNvPicPr>
          <p:nvPr/>
        </p:nvPicPr>
        <p:blipFill>
          <a:blip r:embed="rId11">
            <a:clrChange>
              <a:clrFrom>
                <a:srgbClr val="FFFFFF"/>
              </a:clrFrom>
              <a:clrTo>
                <a:srgbClr val="FFFFFF">
                  <a:alpha val="0"/>
                </a:srgbClr>
              </a:clrTo>
            </a:clrChange>
          </a:blip>
          <a:stretch>
            <a:fillRect/>
          </a:stretch>
        </p:blipFill>
        <p:spPr>
          <a:xfrm>
            <a:off x="4274253" y="4281277"/>
            <a:ext cx="377709" cy="377709"/>
          </a:xfrm>
          <a:prstGeom prst="rect">
            <a:avLst/>
          </a:prstGeom>
          <a:effectLst>
            <a:outerShdw blurRad="50800" dist="38100" dir="2700000" algn="tl" rotWithShape="0">
              <a:prstClr val="black">
                <a:alpha val="40000"/>
              </a:prstClr>
            </a:outerShdw>
          </a:effectLst>
        </p:spPr>
      </p:pic>
      <p:pic>
        <p:nvPicPr>
          <p:cNvPr id="52" name="図 51"/>
          <p:cNvPicPr>
            <a:picLocks noChangeAspect="1"/>
          </p:cNvPicPr>
          <p:nvPr/>
        </p:nvPicPr>
        <p:blipFill>
          <a:blip r:embed="rId12">
            <a:duotone>
              <a:prstClr val="black"/>
              <a:schemeClr val="tx1">
                <a:lumMod val="50000"/>
                <a:lumOff val="50000"/>
                <a:tint val="45000"/>
                <a:satMod val="400000"/>
              </a:schemeClr>
            </a:duotone>
          </a:blip>
          <a:stretch>
            <a:fillRect/>
          </a:stretch>
        </p:blipFill>
        <p:spPr>
          <a:xfrm>
            <a:off x="4145712" y="4826776"/>
            <a:ext cx="596515" cy="422034"/>
          </a:xfrm>
          <a:prstGeom prst="rect">
            <a:avLst/>
          </a:prstGeom>
          <a:effectLst>
            <a:outerShdw blurRad="50800" dist="38100" dir="2700000" algn="tl" rotWithShape="0">
              <a:prstClr val="black">
                <a:alpha val="40000"/>
              </a:prstClr>
            </a:outerShdw>
          </a:effectLst>
        </p:spPr>
      </p:pic>
      <p:sp>
        <p:nvSpPr>
          <p:cNvPr id="53" name="テキスト ボックス 52"/>
          <p:cNvSpPr txBox="1"/>
          <p:nvPr/>
        </p:nvSpPr>
        <p:spPr>
          <a:xfrm>
            <a:off x="4639340" y="3674162"/>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800" dirty="0" smtClean="0">
                <a:solidFill>
                  <a:srgbClr val="0070C0"/>
                </a:solidFill>
                <a:latin typeface="Meiryo" charset="-128"/>
                <a:ea typeface="Meiryo" charset="-128"/>
                <a:cs typeface="Meiryo" charset="-128"/>
              </a:rPr>
              <a:t>時間</a:t>
            </a:r>
            <a:endParaRPr kumimoji="1" lang="ja-JP" altLang="en-US" sz="2800" dirty="0">
              <a:solidFill>
                <a:srgbClr val="0070C0"/>
              </a:solidFill>
              <a:latin typeface="Meiryo" charset="-128"/>
              <a:ea typeface="Meiryo" charset="-128"/>
              <a:cs typeface="Meiryo" charset="-128"/>
            </a:endParaRPr>
          </a:p>
        </p:txBody>
      </p:sp>
      <p:sp>
        <p:nvSpPr>
          <p:cNvPr id="54" name="テキスト ボックス 53"/>
          <p:cNvSpPr txBox="1"/>
          <p:nvPr/>
        </p:nvSpPr>
        <p:spPr>
          <a:xfrm>
            <a:off x="4630572" y="4254182"/>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800" smtClean="0">
                <a:solidFill>
                  <a:srgbClr val="0070C0"/>
                </a:solidFill>
                <a:latin typeface="Meiryo" charset="-128"/>
                <a:ea typeface="Meiryo" charset="-128"/>
                <a:cs typeface="Meiryo" charset="-128"/>
              </a:rPr>
              <a:t>地域</a:t>
            </a:r>
            <a:endParaRPr kumimoji="1" lang="ja-JP" altLang="en-US" sz="2800" dirty="0">
              <a:solidFill>
                <a:srgbClr val="0070C0"/>
              </a:solidFill>
              <a:latin typeface="Meiryo" charset="-128"/>
              <a:ea typeface="Meiryo" charset="-128"/>
              <a:cs typeface="Meiryo" charset="-128"/>
            </a:endParaRPr>
          </a:p>
        </p:txBody>
      </p:sp>
      <p:sp>
        <p:nvSpPr>
          <p:cNvPr id="55" name="テキスト ボックス 54"/>
          <p:cNvSpPr txBox="1"/>
          <p:nvPr/>
        </p:nvSpPr>
        <p:spPr>
          <a:xfrm>
            <a:off x="4639339" y="4834203"/>
            <a:ext cx="902811"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800" dirty="0" smtClean="0">
                <a:solidFill>
                  <a:srgbClr val="0070C0"/>
                </a:solidFill>
                <a:latin typeface="Meiryo" charset="-128"/>
                <a:ea typeface="Meiryo" charset="-128"/>
                <a:cs typeface="Meiryo" charset="-128"/>
              </a:rPr>
              <a:t>規制</a:t>
            </a:r>
            <a:endParaRPr kumimoji="1" lang="ja-JP" altLang="en-US" sz="2800" dirty="0">
              <a:solidFill>
                <a:srgbClr val="0070C0"/>
              </a:solidFill>
              <a:latin typeface="Meiryo" charset="-128"/>
              <a:ea typeface="Meiryo" charset="-128"/>
              <a:cs typeface="Meiryo" charset="-128"/>
            </a:endParaRPr>
          </a:p>
        </p:txBody>
      </p:sp>
      <p:sp>
        <p:nvSpPr>
          <p:cNvPr id="57" name="テキスト ボックス 56"/>
          <p:cNvSpPr txBox="1"/>
          <p:nvPr/>
        </p:nvSpPr>
        <p:spPr>
          <a:xfrm>
            <a:off x="5533604" y="4317096"/>
            <a:ext cx="2646878" cy="584775"/>
          </a:xfrm>
          <a:prstGeom prst="rect">
            <a:avLst/>
          </a:prstGeom>
          <a:noFill/>
        </p:spPr>
        <p:txBody>
          <a:bodyPr wrap="none" rtlCol="0">
            <a:spAutoFit/>
          </a:bodyPr>
          <a:lstStyle/>
          <a:p>
            <a:r>
              <a:rPr kumimoji="1" lang="ja-JP" altLang="en-US" sz="1600" dirty="0" smtClean="0">
                <a:solidFill>
                  <a:schemeClr val="accent6">
                    <a:lumMod val="75000"/>
                  </a:schemeClr>
                </a:solidFill>
                <a:latin typeface="Meiryo" charset="-128"/>
                <a:ea typeface="Meiryo" charset="-128"/>
                <a:cs typeface="Meiryo" charset="-128"/>
              </a:rPr>
              <a:t>既存の制約や秩序を超えた</a:t>
            </a:r>
            <a:endParaRPr kumimoji="1" lang="en-US" altLang="ja-JP" sz="1600" dirty="0" smtClean="0">
              <a:solidFill>
                <a:schemeClr val="accent6">
                  <a:lumMod val="75000"/>
                </a:schemeClr>
              </a:solidFill>
              <a:latin typeface="Meiryo" charset="-128"/>
              <a:ea typeface="Meiryo" charset="-128"/>
              <a:cs typeface="Meiryo" charset="-128"/>
            </a:endParaRPr>
          </a:p>
          <a:p>
            <a:r>
              <a:rPr lang="ja-JP" altLang="en-US" sz="1600" b="1" dirty="0" smtClean="0">
                <a:solidFill>
                  <a:schemeClr val="accent6">
                    <a:lumMod val="75000"/>
                  </a:schemeClr>
                </a:solidFill>
                <a:latin typeface="Meiryo" charset="-128"/>
                <a:ea typeface="Meiryo" charset="-128"/>
                <a:cs typeface="Meiryo" charset="-128"/>
              </a:rPr>
              <a:t>新しいビジネス・プロセス</a:t>
            </a:r>
            <a:endParaRPr lang="en-US" altLang="ja-JP" sz="1600" b="1" dirty="0" smtClean="0">
              <a:solidFill>
                <a:schemeClr val="accent6">
                  <a:lumMod val="75000"/>
                </a:schemeClr>
              </a:solidFill>
              <a:latin typeface="Meiryo" charset="-128"/>
              <a:ea typeface="Meiryo" charset="-128"/>
              <a:cs typeface="Meiryo" charset="-128"/>
            </a:endParaRPr>
          </a:p>
        </p:txBody>
      </p:sp>
      <p:sp>
        <p:nvSpPr>
          <p:cNvPr id="58" name="テキスト ボックス 57"/>
          <p:cNvSpPr txBox="1"/>
          <p:nvPr/>
        </p:nvSpPr>
        <p:spPr>
          <a:xfrm>
            <a:off x="5574154" y="3700746"/>
            <a:ext cx="2598788" cy="646331"/>
          </a:xfrm>
          <a:prstGeom prst="rect">
            <a:avLst/>
          </a:prstGeom>
          <a:noFill/>
        </p:spPr>
        <p:txBody>
          <a:bodyPr wrap="none" rtlCol="0">
            <a:spAutoFit/>
          </a:bodyPr>
          <a:lstStyle/>
          <a:p>
            <a:r>
              <a:rPr kumimoji="1" lang="ja-JP" altLang="en-US" b="1" dirty="0" smtClean="0">
                <a:solidFill>
                  <a:schemeClr val="accent6">
                    <a:lumMod val="75000"/>
                  </a:schemeClr>
                </a:solidFill>
                <a:latin typeface="Meiryo" charset="-128"/>
                <a:ea typeface="Meiryo" charset="-128"/>
                <a:cs typeface="Meiryo" charset="-128"/>
              </a:rPr>
              <a:t>ビジネス・プロセス</a:t>
            </a:r>
            <a:endParaRPr kumimoji="1" lang="en-US" altLang="ja-JP" b="1" dirty="0" smtClean="0">
              <a:solidFill>
                <a:schemeClr val="accent6">
                  <a:lumMod val="75000"/>
                </a:schemeClr>
              </a:solidFill>
              <a:latin typeface="Meiryo" charset="-128"/>
              <a:ea typeface="Meiryo" charset="-128"/>
              <a:cs typeface="Meiryo" charset="-128"/>
            </a:endParaRPr>
          </a:p>
          <a:p>
            <a:r>
              <a:rPr kumimoji="1" lang="ja-JP" altLang="en-US" sz="1400" dirty="0" smtClean="0">
                <a:solidFill>
                  <a:schemeClr val="accent6">
                    <a:lumMod val="75000"/>
                  </a:schemeClr>
                </a:solidFill>
                <a:latin typeface="Meiryo" charset="-128"/>
                <a:ea typeface="Meiryo" charset="-128"/>
                <a:cs typeface="Meiryo" charset="-128"/>
              </a:rPr>
              <a:t>　　　　　</a:t>
            </a:r>
            <a:r>
              <a:rPr kumimoji="1" lang="en-US" altLang="ja-JP" sz="1400" dirty="0" smtClean="0">
                <a:solidFill>
                  <a:schemeClr val="accent6">
                    <a:lumMod val="75000"/>
                  </a:schemeClr>
                </a:solidFill>
                <a:latin typeface="Meiryo" charset="-128"/>
                <a:ea typeface="Meiryo" charset="-128"/>
                <a:cs typeface="Meiryo" charset="-128"/>
              </a:rPr>
              <a:t>  </a:t>
            </a:r>
            <a:r>
              <a:rPr kumimoji="1" lang="ja-JP" altLang="en-US" sz="1400" dirty="0" smtClean="0">
                <a:solidFill>
                  <a:schemeClr val="accent6">
                    <a:lumMod val="75000"/>
                  </a:schemeClr>
                </a:solidFill>
                <a:latin typeface="Meiryo" charset="-128"/>
                <a:ea typeface="Meiryo" charset="-128"/>
                <a:cs typeface="Meiryo" charset="-128"/>
              </a:rPr>
              <a:t>の</a:t>
            </a:r>
            <a:r>
              <a:rPr kumimoji="1" lang="en-US" altLang="ja-JP" sz="1400" dirty="0" smtClean="0">
                <a:solidFill>
                  <a:schemeClr val="accent6">
                    <a:lumMod val="75000"/>
                  </a:schemeClr>
                </a:solidFill>
                <a:latin typeface="Meiryo" charset="-128"/>
                <a:ea typeface="Meiryo" charset="-128"/>
                <a:cs typeface="Meiryo" charset="-128"/>
              </a:rPr>
              <a:t> </a:t>
            </a:r>
            <a:r>
              <a:rPr lang="ja-JP" altLang="en-US" b="1" dirty="0" smtClean="0">
                <a:solidFill>
                  <a:schemeClr val="accent6">
                    <a:lumMod val="75000"/>
                  </a:schemeClr>
                </a:solidFill>
                <a:latin typeface="Meiryo" charset="-128"/>
                <a:ea typeface="Meiryo" charset="-128"/>
                <a:cs typeface="Meiryo" charset="-128"/>
              </a:rPr>
              <a:t>デジタル化</a:t>
            </a:r>
            <a:endParaRPr kumimoji="1" lang="ja-JP" altLang="en-US" b="1" dirty="0">
              <a:solidFill>
                <a:schemeClr val="accent6">
                  <a:lumMod val="75000"/>
                </a:schemeClr>
              </a:solidFill>
              <a:latin typeface="Meiryo" charset="-128"/>
              <a:ea typeface="Meiryo" charset="-128"/>
              <a:cs typeface="Meiryo" charset="-128"/>
            </a:endParaRPr>
          </a:p>
        </p:txBody>
      </p:sp>
      <p:sp>
        <p:nvSpPr>
          <p:cNvPr id="59" name="テキスト ボックス 58"/>
          <p:cNvSpPr txBox="1"/>
          <p:nvPr/>
        </p:nvSpPr>
        <p:spPr>
          <a:xfrm>
            <a:off x="3808693" y="5518221"/>
            <a:ext cx="48013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400" b="1" dirty="0" smtClean="0">
                <a:solidFill>
                  <a:schemeClr val="accent6">
                    <a:lumMod val="75000"/>
                  </a:schemeClr>
                </a:solidFill>
                <a:latin typeface="Meiryo" charset="-128"/>
                <a:ea typeface="Meiryo" charset="-128"/>
                <a:cs typeface="Meiryo" charset="-128"/>
              </a:rPr>
              <a:t>新しい産業</a:t>
            </a:r>
            <a:r>
              <a:rPr kumimoji="1" lang="ja-JP" altLang="en-US" dirty="0" smtClean="0">
                <a:solidFill>
                  <a:schemeClr val="accent6">
                    <a:lumMod val="75000"/>
                  </a:schemeClr>
                </a:solidFill>
                <a:latin typeface="Meiryo" charset="-128"/>
                <a:ea typeface="Meiryo" charset="-128"/>
                <a:cs typeface="Meiryo" charset="-128"/>
              </a:rPr>
              <a:t>や</a:t>
            </a:r>
            <a:r>
              <a:rPr kumimoji="1" lang="ja-JP" altLang="en-US" sz="2400" b="1" dirty="0" smtClean="0">
                <a:solidFill>
                  <a:schemeClr val="accent6">
                    <a:lumMod val="75000"/>
                  </a:schemeClr>
                </a:solidFill>
                <a:latin typeface="Meiryo" charset="-128"/>
                <a:ea typeface="Meiryo" charset="-128"/>
                <a:cs typeface="Meiryo" charset="-128"/>
              </a:rPr>
              <a:t>ビジネス価値</a:t>
            </a:r>
            <a:r>
              <a:rPr kumimoji="1" lang="ja-JP" altLang="en-US" dirty="0" smtClean="0">
                <a:solidFill>
                  <a:schemeClr val="accent6">
                    <a:lumMod val="75000"/>
                  </a:schemeClr>
                </a:solidFill>
                <a:latin typeface="Meiryo" charset="-128"/>
                <a:ea typeface="Meiryo" charset="-128"/>
                <a:cs typeface="Meiryo" charset="-128"/>
              </a:rPr>
              <a:t>の</a:t>
            </a:r>
            <a:r>
              <a:rPr kumimoji="1" lang="ja-JP" altLang="en-US" sz="2400" b="1" dirty="0" smtClean="0">
                <a:solidFill>
                  <a:schemeClr val="accent6">
                    <a:lumMod val="75000"/>
                  </a:schemeClr>
                </a:solidFill>
                <a:latin typeface="Meiryo" charset="-128"/>
                <a:ea typeface="Meiryo" charset="-128"/>
                <a:cs typeface="Meiryo" charset="-128"/>
              </a:rPr>
              <a:t>創出</a:t>
            </a:r>
            <a:endParaRPr kumimoji="1" lang="ja-JP" altLang="en-US" sz="2400" b="1" dirty="0">
              <a:solidFill>
                <a:schemeClr val="accent6">
                  <a:lumMod val="75000"/>
                </a:schemeClr>
              </a:solidFill>
              <a:latin typeface="Meiryo" charset="-128"/>
              <a:ea typeface="Meiryo" charset="-128"/>
              <a:cs typeface="Meiryo" charset="-128"/>
            </a:endParaRPr>
          </a:p>
        </p:txBody>
      </p:sp>
      <p:sp>
        <p:nvSpPr>
          <p:cNvPr id="60" name="テキスト ボックス 59"/>
          <p:cNvSpPr txBox="1"/>
          <p:nvPr/>
        </p:nvSpPr>
        <p:spPr>
          <a:xfrm>
            <a:off x="5542150" y="4950657"/>
            <a:ext cx="2646878" cy="338554"/>
          </a:xfrm>
          <a:prstGeom prst="rect">
            <a:avLst/>
          </a:prstGeom>
          <a:noFill/>
        </p:spPr>
        <p:txBody>
          <a:bodyPr wrap="none" rtlCol="0">
            <a:spAutoFit/>
          </a:bodyPr>
          <a:lstStyle/>
          <a:p>
            <a:r>
              <a:rPr kumimoji="1" lang="ja-JP" altLang="en-US" sz="1600" b="1" dirty="0" smtClean="0">
                <a:solidFill>
                  <a:schemeClr val="accent6">
                    <a:lumMod val="75000"/>
                  </a:schemeClr>
                </a:solidFill>
                <a:latin typeface="Meiryo" charset="-128"/>
                <a:ea typeface="Meiryo" charset="-128"/>
                <a:cs typeface="Meiryo" charset="-128"/>
              </a:rPr>
              <a:t>新しい顧客接点</a:t>
            </a:r>
            <a:r>
              <a:rPr kumimoji="1" lang="ja-JP" altLang="en-US" sz="1600" dirty="0" smtClean="0">
                <a:solidFill>
                  <a:schemeClr val="accent6">
                    <a:lumMod val="75000"/>
                  </a:schemeClr>
                </a:solidFill>
                <a:latin typeface="Meiryo" charset="-128"/>
                <a:ea typeface="Meiryo" charset="-128"/>
                <a:cs typeface="Meiryo" charset="-128"/>
              </a:rPr>
              <a:t>へのシフト</a:t>
            </a:r>
            <a:endParaRPr lang="en-US" altLang="ja-JP" sz="1600" dirty="0" smtClean="0">
              <a:solidFill>
                <a:schemeClr val="accent6">
                  <a:lumMod val="75000"/>
                </a:schemeClr>
              </a:solidFill>
              <a:latin typeface="Meiryo" charset="-128"/>
              <a:ea typeface="Meiryo" charset="-128"/>
              <a:cs typeface="Meiryo" charset="-128"/>
            </a:endParaRPr>
          </a:p>
        </p:txBody>
      </p:sp>
      <p:sp>
        <p:nvSpPr>
          <p:cNvPr id="61" name="テキスト ボックス 60"/>
          <p:cNvSpPr txBox="1"/>
          <p:nvPr/>
        </p:nvSpPr>
        <p:spPr>
          <a:xfrm>
            <a:off x="3808693" y="6104788"/>
            <a:ext cx="4647426"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2400" b="1" dirty="0" smtClean="0">
                <a:solidFill>
                  <a:srgbClr val="C00000"/>
                </a:solidFill>
                <a:latin typeface="Meiryo" charset="-128"/>
                <a:ea typeface="Meiryo" charset="-128"/>
                <a:cs typeface="Meiryo" charset="-128"/>
              </a:rPr>
              <a:t>既存の産業</a:t>
            </a:r>
            <a:r>
              <a:rPr kumimoji="1" lang="ja-JP" altLang="en-US" dirty="0" smtClean="0">
                <a:solidFill>
                  <a:srgbClr val="C00000"/>
                </a:solidFill>
                <a:latin typeface="Meiryo" charset="-128"/>
                <a:ea typeface="Meiryo" charset="-128"/>
                <a:cs typeface="Meiryo" charset="-128"/>
              </a:rPr>
              <a:t>や</a:t>
            </a:r>
            <a:r>
              <a:rPr kumimoji="1" lang="ja-JP" altLang="en-US" sz="2400" b="1" dirty="0" smtClean="0">
                <a:solidFill>
                  <a:srgbClr val="C00000"/>
                </a:solidFill>
                <a:latin typeface="Meiryo" charset="-128"/>
                <a:ea typeface="Meiryo" charset="-128"/>
                <a:cs typeface="Meiryo" charset="-128"/>
              </a:rPr>
              <a:t>ビジネス</a:t>
            </a:r>
            <a:r>
              <a:rPr kumimoji="1" lang="ja-JP" altLang="en-US" sz="2400" b="1" smtClean="0">
                <a:solidFill>
                  <a:srgbClr val="C00000"/>
                </a:solidFill>
                <a:latin typeface="Meiryo" charset="-128"/>
                <a:ea typeface="Meiryo" charset="-128"/>
                <a:cs typeface="Meiryo" charset="-128"/>
              </a:rPr>
              <a:t>価値</a:t>
            </a:r>
            <a:r>
              <a:rPr kumimoji="1" lang="ja-JP" altLang="en-US" smtClean="0">
                <a:solidFill>
                  <a:srgbClr val="C00000"/>
                </a:solidFill>
                <a:latin typeface="Meiryo" charset="-128"/>
                <a:ea typeface="Meiryo" charset="-128"/>
                <a:cs typeface="Meiryo" charset="-128"/>
              </a:rPr>
              <a:t>の</a:t>
            </a:r>
            <a:r>
              <a:rPr kumimoji="1" lang="ja-JP" altLang="en-US" sz="2400" b="1" smtClean="0">
                <a:solidFill>
                  <a:srgbClr val="C00000"/>
                </a:solidFill>
                <a:latin typeface="Meiryo" charset="-128"/>
                <a:ea typeface="Meiryo" charset="-128"/>
                <a:cs typeface="Meiryo" charset="-128"/>
              </a:rPr>
              <a:t>破壊</a:t>
            </a:r>
            <a:endParaRPr kumimoji="1" lang="ja-JP" altLang="en-US" sz="2400" b="1"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15703847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z="2400" dirty="0" smtClean="0">
                <a:solidFill>
                  <a:schemeClr val="tx1">
                    <a:lumMod val="50000"/>
                    <a:lumOff val="50000"/>
                  </a:schemeClr>
                </a:solidFill>
                <a:latin typeface="メイリオ"/>
                <a:ea typeface="メイリオ"/>
                <a:cs typeface="メイリオ"/>
              </a:rPr>
              <a:t>ビジネスの変革を牽引するビジネス・トレンド</a:t>
            </a:r>
            <a:endParaRPr kumimoji="1" lang="ja-JP" altLang="en-US" sz="2400" dirty="0">
              <a:solidFill>
                <a:schemeClr val="tx1">
                  <a:lumMod val="50000"/>
                  <a:lumOff val="50000"/>
                </a:schemeClr>
              </a:solidFill>
              <a:latin typeface="メイリオ"/>
              <a:ea typeface="メイリオ"/>
              <a:cs typeface="メイリオ"/>
            </a:endParaRPr>
          </a:p>
        </p:txBody>
      </p:sp>
      <p:sp>
        <p:nvSpPr>
          <p:cNvPr id="2" name="正方形/長方形 1"/>
          <p:cNvSpPr/>
          <p:nvPr/>
        </p:nvSpPr>
        <p:spPr>
          <a:xfrm>
            <a:off x="2217042" y="1478166"/>
            <a:ext cx="4713092" cy="471364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山形 5"/>
          <p:cNvSpPr/>
          <p:nvPr/>
        </p:nvSpPr>
        <p:spPr>
          <a:xfrm rot="16200000">
            <a:off x="1860440" y="1467478"/>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山形 53"/>
          <p:cNvSpPr/>
          <p:nvPr/>
        </p:nvSpPr>
        <p:spPr>
          <a:xfrm>
            <a:off x="6647817" y="6249836"/>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780792" y="1768473"/>
            <a:ext cx="430887" cy="2144177"/>
          </a:xfrm>
          <a:prstGeom prst="rect">
            <a:avLst/>
          </a:prstGeom>
          <a:noFill/>
          <a:effectLst>
            <a:outerShdw blurRad="50800" dist="38100" dir="2700000" algn="tl" rotWithShape="0">
              <a:prstClr val="black">
                <a:alpha val="40000"/>
              </a:prstClr>
            </a:outerShdw>
          </a:effectLst>
        </p:spPr>
        <p:txBody>
          <a:bodyPr vert="eaVert"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クラウド・ネイティブ</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5025257" y="6240395"/>
            <a:ext cx="1622560" cy="338554"/>
          </a:xfrm>
          <a:prstGeom prst="rect">
            <a:avLst/>
          </a:prstGeom>
          <a:noFill/>
          <a:effectLst>
            <a:outerShdw blurRad="50800" dist="38100" dir="2700000" algn="tl" rotWithShape="0">
              <a:prstClr val="black">
                <a:alpha val="40000"/>
              </a:prstClr>
            </a:outerShdw>
          </a:effectLst>
        </p:spPr>
        <p:txBody>
          <a:bodyPr vert="horz"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アンビエント</a:t>
            </a:r>
            <a:r>
              <a:rPr kumimoji="1" lang="en-US" altLang="ja-JP" sz="1600" dirty="0" smtClean="0">
                <a:solidFill>
                  <a:srgbClr val="FF8000"/>
                </a:solidFill>
                <a:latin typeface="Hiragino Kaku Gothic Pro W6" charset="-128"/>
                <a:ea typeface="Hiragino Kaku Gothic Pro W6" charset="-128"/>
                <a:cs typeface="Hiragino Kaku Gothic Pro W6" charset="-128"/>
              </a:rPr>
              <a:t>IT</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9" name="右矢印 8"/>
          <p:cNvSpPr/>
          <p:nvPr/>
        </p:nvSpPr>
        <p:spPr>
          <a:xfrm rot="18907108">
            <a:off x="1344074" y="3676879"/>
            <a:ext cx="5993776" cy="735645"/>
          </a:xfrm>
          <a:custGeom>
            <a:avLst/>
            <a:gdLst>
              <a:gd name="connsiteX0" fmla="*/ 0 w 5797208"/>
              <a:gd name="connsiteY0" fmla="*/ 183911 h 735645"/>
              <a:gd name="connsiteX1" fmla="*/ 5429386 w 5797208"/>
              <a:gd name="connsiteY1" fmla="*/ 183911 h 735645"/>
              <a:gd name="connsiteX2" fmla="*/ 5429386 w 5797208"/>
              <a:gd name="connsiteY2" fmla="*/ 0 h 735645"/>
              <a:gd name="connsiteX3" fmla="*/ 5797208 w 5797208"/>
              <a:gd name="connsiteY3" fmla="*/ 367823 h 735645"/>
              <a:gd name="connsiteX4" fmla="*/ 5429386 w 5797208"/>
              <a:gd name="connsiteY4" fmla="*/ 735645 h 735645"/>
              <a:gd name="connsiteX5" fmla="*/ 5429386 w 5797208"/>
              <a:gd name="connsiteY5" fmla="*/ 551734 h 735645"/>
              <a:gd name="connsiteX6" fmla="*/ 0 w 5797208"/>
              <a:gd name="connsiteY6" fmla="*/ 551734 h 735645"/>
              <a:gd name="connsiteX7" fmla="*/ 0 w 5797208"/>
              <a:gd name="connsiteY7" fmla="*/ 183911 h 735645"/>
              <a:gd name="connsiteX0" fmla="*/ 301 w 5797509"/>
              <a:gd name="connsiteY0" fmla="*/ 18391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301 w 5797509"/>
              <a:gd name="connsiteY7" fmla="*/ 183911 h 735645"/>
              <a:gd name="connsiteX0" fmla="*/ 15358 w 5797509"/>
              <a:gd name="connsiteY0" fmla="*/ 41237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15358 w 5797509"/>
              <a:gd name="connsiteY7" fmla="*/ 412371 h 7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7509" h="735645">
                <a:moveTo>
                  <a:pt x="15358" y="412371"/>
                </a:moveTo>
                <a:lnTo>
                  <a:pt x="5429687" y="183911"/>
                </a:lnTo>
                <a:lnTo>
                  <a:pt x="5429687" y="0"/>
                </a:lnTo>
                <a:lnTo>
                  <a:pt x="5797509" y="367823"/>
                </a:lnTo>
                <a:lnTo>
                  <a:pt x="5429687" y="735645"/>
                </a:lnTo>
                <a:lnTo>
                  <a:pt x="5429687" y="551734"/>
                </a:lnTo>
                <a:lnTo>
                  <a:pt x="0" y="405890"/>
                </a:lnTo>
                <a:cubicBezTo>
                  <a:pt x="100" y="331897"/>
                  <a:pt x="15258" y="486364"/>
                  <a:pt x="15358" y="412371"/>
                </a:cubicBezTo>
                <a:close/>
              </a:path>
            </a:pathLst>
          </a:cu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2217042" y="4390513"/>
            <a:ext cx="1799431" cy="1801299"/>
          </a:xfrm>
          <a:prstGeom prst="rect">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0" name="正方形/長方形 79"/>
          <p:cNvSpPr/>
          <p:nvPr/>
        </p:nvSpPr>
        <p:spPr>
          <a:xfrm>
            <a:off x="2217042" y="1486157"/>
            <a:ext cx="1799431" cy="1801299"/>
          </a:xfrm>
          <a:prstGeom prst="rect">
            <a:avLst/>
          </a:prstGeom>
          <a:solidFill>
            <a:srgbClr val="00B050">
              <a:alpha val="5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1" name="正方形/長方形 80"/>
          <p:cNvSpPr/>
          <p:nvPr/>
        </p:nvSpPr>
        <p:spPr>
          <a:xfrm>
            <a:off x="5130703" y="4390512"/>
            <a:ext cx="1799431" cy="1801299"/>
          </a:xfrm>
          <a:prstGeom prst="rect">
            <a:avLst/>
          </a:prstGeom>
          <a:solidFill>
            <a:srgbClr val="92D05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99" name="正方形/長方形 98"/>
          <p:cNvSpPr/>
          <p:nvPr/>
        </p:nvSpPr>
        <p:spPr>
          <a:xfrm>
            <a:off x="3673872" y="2925975"/>
            <a:ext cx="1799431" cy="1801299"/>
          </a:xfrm>
          <a:prstGeom prst="rect">
            <a:avLst/>
          </a:prstGeom>
          <a:solidFill>
            <a:srgbClr val="558ED5">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00" name="正方形/長方形 99"/>
          <p:cNvSpPr/>
          <p:nvPr/>
        </p:nvSpPr>
        <p:spPr>
          <a:xfrm>
            <a:off x="5141618" y="1457607"/>
            <a:ext cx="1799431" cy="1801299"/>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6508324" y="1249916"/>
            <a:ext cx="1085214" cy="10824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6060783" y="783437"/>
            <a:ext cx="1085214" cy="10824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デジタル</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トランス</a:t>
            </a:r>
            <a:endParaRPr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フォーメーション</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6530928" y="1938614"/>
            <a:ext cx="1005403" cy="338554"/>
          </a:xfrm>
          <a:prstGeom prst="rect">
            <a:avLst/>
          </a:prstGeom>
          <a:noFill/>
        </p:spPr>
        <p:txBody>
          <a:bodyPr wrap="none" rtlCol="0">
            <a:spAutoFit/>
          </a:bodyPr>
          <a:lstStyle/>
          <a:p>
            <a:r>
              <a:rPr kumimoji="1" lang="ja-JP" altLang="en-US" sz="8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800" dirty="0" smtClean="0">
              <a:solidFill>
                <a:schemeClr val="bg1"/>
              </a:solidFill>
              <a:latin typeface="Hiragino Kaku Gothic Pro W6" charset="-128"/>
              <a:ea typeface="Hiragino Kaku Gothic Pro W6" charset="-128"/>
              <a:cs typeface="Hiragino Kaku Gothic Pro W6" charset="-128"/>
            </a:endParaRPr>
          </a:p>
          <a:p>
            <a:r>
              <a:rPr lang="ja-JP" altLang="en-US" sz="800" dirty="0" smtClean="0">
                <a:solidFill>
                  <a:schemeClr val="bg1"/>
                </a:solidFill>
                <a:latin typeface="Hiragino Kaku Gothic Pro W6" charset="-128"/>
                <a:ea typeface="Hiragino Kaku Gothic Pro W6" charset="-128"/>
                <a:cs typeface="Hiragino Kaku Gothic Pro W6" charset="-128"/>
              </a:rPr>
              <a:t>ディスラプション</a:t>
            </a:r>
            <a:endParaRPr kumimoji="1" lang="ja-JP" altLang="en-US" sz="800" dirty="0">
              <a:solidFill>
                <a:schemeClr val="bg1"/>
              </a:solidFill>
              <a:latin typeface="Hiragino Kaku Gothic Pro W6" charset="-128"/>
              <a:ea typeface="Hiragino Kaku Gothic Pro W6" charset="-128"/>
              <a:cs typeface="Hiragino Kaku Gothic Pro W6" charset="-128"/>
            </a:endParaRPr>
          </a:p>
        </p:txBody>
      </p:sp>
      <p:sp>
        <p:nvSpPr>
          <p:cNvPr id="10" name="テキスト ボックス 9"/>
          <p:cNvSpPr txBox="1"/>
          <p:nvPr/>
        </p:nvSpPr>
        <p:spPr>
          <a:xfrm>
            <a:off x="2223657" y="1606452"/>
            <a:ext cx="1792816" cy="338554"/>
          </a:xfrm>
          <a:prstGeom prst="rect">
            <a:avLst/>
          </a:prstGeom>
          <a:noFill/>
        </p:spPr>
        <p:txBody>
          <a:bodyPr wrap="square" rtlCol="0">
            <a:spAutoFit/>
          </a:bodyPr>
          <a:lstStyle/>
          <a:p>
            <a:pPr algn="ctr"/>
            <a:r>
              <a:rPr lang="ja-JP" altLang="en-US" sz="1600" b="1" dirty="0" smtClean="0">
                <a:solidFill>
                  <a:schemeClr val="bg1"/>
                </a:solidFill>
                <a:latin typeface="Meiryo" charset="-128"/>
                <a:ea typeface="Meiryo" charset="-128"/>
                <a:cs typeface="Meiryo" charset="-128"/>
              </a:rPr>
              <a:t>サーバーレス</a:t>
            </a:r>
            <a:endParaRPr kumimoji="1" lang="ja-JP" altLang="en-US" sz="1600" b="1" dirty="0">
              <a:solidFill>
                <a:schemeClr val="bg1"/>
              </a:solidFill>
              <a:latin typeface="Meiryo" charset="-128"/>
              <a:ea typeface="Meiryo" charset="-128"/>
              <a:cs typeface="Meiryo" charset="-128"/>
            </a:endParaRPr>
          </a:p>
        </p:txBody>
      </p:sp>
      <p:sp>
        <p:nvSpPr>
          <p:cNvPr id="101" name="テキスト ボックス 100"/>
          <p:cNvSpPr txBox="1"/>
          <p:nvPr/>
        </p:nvSpPr>
        <p:spPr>
          <a:xfrm>
            <a:off x="5129640" y="2840561"/>
            <a:ext cx="1800493" cy="338554"/>
          </a:xfrm>
          <a:prstGeom prst="rect">
            <a:avLst/>
          </a:prstGeom>
          <a:noFill/>
        </p:spPr>
        <p:txBody>
          <a:bodyPr wrap="square" rtlCol="0">
            <a:spAutoFit/>
          </a:bodyPr>
          <a:lstStyle/>
          <a:p>
            <a:pPr algn="ctr"/>
            <a:r>
              <a:rPr lang="ja-JP" altLang="en-US" sz="1600" b="1" smtClean="0">
                <a:solidFill>
                  <a:schemeClr val="bg1"/>
                </a:solidFill>
                <a:latin typeface="Meiryo" charset="-128"/>
                <a:ea typeface="Meiryo" charset="-128"/>
                <a:cs typeface="Meiryo" charset="-128"/>
              </a:rPr>
              <a:t>自動化・自律化</a:t>
            </a:r>
            <a:endParaRPr kumimoji="1" lang="ja-JP" altLang="en-US" sz="1600" b="1" dirty="0">
              <a:solidFill>
                <a:schemeClr val="bg1"/>
              </a:solidFill>
              <a:latin typeface="Meiryo" charset="-128"/>
              <a:ea typeface="Meiryo" charset="-128"/>
              <a:cs typeface="Meiryo" charset="-128"/>
            </a:endParaRPr>
          </a:p>
        </p:txBody>
      </p:sp>
      <p:sp>
        <p:nvSpPr>
          <p:cNvPr id="102" name="テキスト ボックス 101"/>
          <p:cNvSpPr txBox="1"/>
          <p:nvPr/>
        </p:nvSpPr>
        <p:spPr>
          <a:xfrm>
            <a:off x="5129640" y="4563167"/>
            <a:ext cx="1792816" cy="276999"/>
          </a:xfrm>
          <a:prstGeom prst="rect">
            <a:avLst/>
          </a:prstGeom>
          <a:noFill/>
        </p:spPr>
        <p:txBody>
          <a:bodyPr wrap="square" rtlCol="0">
            <a:spAutoFit/>
          </a:bodyPr>
          <a:lstStyle/>
          <a:p>
            <a:pPr algn="ctr"/>
            <a:r>
              <a:rPr lang="en-US" altLang="ja-JP" sz="1200" b="1" dirty="0" smtClean="0">
                <a:solidFill>
                  <a:schemeClr val="bg1"/>
                </a:solidFill>
                <a:latin typeface="Meiryo" charset="-128"/>
                <a:ea typeface="Meiryo" charset="-128"/>
                <a:cs typeface="Meiryo" charset="-128"/>
              </a:rPr>
              <a:t>Internet of Things</a:t>
            </a:r>
            <a:endParaRPr kumimoji="1" lang="ja-JP" altLang="en-US" sz="1200" b="1" dirty="0">
              <a:solidFill>
                <a:schemeClr val="bg1"/>
              </a:solidFill>
              <a:latin typeface="Meiryo" charset="-128"/>
              <a:ea typeface="Meiryo" charset="-128"/>
              <a:cs typeface="Meiryo" charset="-128"/>
            </a:endParaRPr>
          </a:p>
        </p:txBody>
      </p:sp>
      <p:sp>
        <p:nvSpPr>
          <p:cNvPr id="103" name="テキスト ボックス 102"/>
          <p:cNvSpPr txBox="1"/>
          <p:nvPr/>
        </p:nvSpPr>
        <p:spPr>
          <a:xfrm>
            <a:off x="3673872" y="3076612"/>
            <a:ext cx="1800493" cy="338554"/>
          </a:xfrm>
          <a:prstGeom prst="rect">
            <a:avLst/>
          </a:prstGeom>
          <a:noFill/>
        </p:spPr>
        <p:txBody>
          <a:bodyPr wrap="square" rtlCol="0">
            <a:spAutoFit/>
          </a:bodyPr>
          <a:lstStyle/>
          <a:p>
            <a:pPr algn="ctr"/>
            <a:r>
              <a:rPr lang="en-US" altLang="ja-JP" sz="1600" b="1" dirty="0" err="1" smtClean="0">
                <a:solidFill>
                  <a:schemeClr val="bg1"/>
                </a:solidFill>
                <a:latin typeface="Meiryo" charset="-128"/>
                <a:ea typeface="Meiryo" charset="-128"/>
                <a:cs typeface="Meiryo" charset="-128"/>
              </a:rPr>
              <a:t>DevOps</a:t>
            </a:r>
            <a:endParaRPr kumimoji="1" lang="ja-JP" altLang="en-US" sz="1600" b="1" dirty="0">
              <a:solidFill>
                <a:schemeClr val="bg1"/>
              </a:solidFill>
              <a:latin typeface="Meiryo" charset="-128"/>
              <a:ea typeface="Meiryo" charset="-128"/>
              <a:cs typeface="Meiryo" charset="-128"/>
            </a:endParaRPr>
          </a:p>
        </p:txBody>
      </p:sp>
      <p:sp>
        <p:nvSpPr>
          <p:cNvPr id="104" name="テキスト ボックス 103"/>
          <p:cNvSpPr txBox="1"/>
          <p:nvPr/>
        </p:nvSpPr>
        <p:spPr>
          <a:xfrm>
            <a:off x="2223657" y="5763424"/>
            <a:ext cx="1782963" cy="430887"/>
          </a:xfrm>
          <a:prstGeom prst="rect">
            <a:avLst/>
          </a:prstGeom>
          <a:noFill/>
        </p:spPr>
        <p:txBody>
          <a:bodyPr wrap="square" rtlCol="0">
            <a:spAutoFit/>
          </a:bodyPr>
          <a:lstStyle/>
          <a:p>
            <a:pPr algn="ctr"/>
            <a:r>
              <a:rPr lang="ja-JP" altLang="en-US" sz="1100" b="1" dirty="0" smtClean="0">
                <a:solidFill>
                  <a:schemeClr val="bg1"/>
                </a:solidFill>
                <a:latin typeface="Meiryo" charset="-128"/>
                <a:ea typeface="Meiryo" charset="-128"/>
                <a:cs typeface="Meiryo" charset="-128"/>
              </a:rPr>
              <a:t>サイバー・セキュリティ</a:t>
            </a:r>
            <a:endParaRPr lang="en-US" altLang="ja-JP" sz="1100" b="1" dirty="0" smtClean="0">
              <a:solidFill>
                <a:schemeClr val="bg1"/>
              </a:solidFill>
              <a:latin typeface="Meiryo" charset="-128"/>
              <a:ea typeface="Meiryo" charset="-128"/>
              <a:cs typeface="Meiryo" charset="-128"/>
            </a:endParaRPr>
          </a:p>
          <a:p>
            <a:pPr algn="ctr"/>
            <a:r>
              <a:rPr lang="en-US" altLang="ja-JP" sz="1100" b="1" dirty="0" smtClean="0">
                <a:solidFill>
                  <a:schemeClr val="bg1"/>
                </a:solidFill>
                <a:latin typeface="Meiryo" charset="-128"/>
                <a:ea typeface="Meiryo" charset="-128"/>
                <a:cs typeface="Meiryo" charset="-128"/>
              </a:rPr>
              <a:t>&amp; </a:t>
            </a:r>
            <a:r>
              <a:rPr lang="ja-JP" altLang="en-US" sz="1100" b="1" dirty="0" smtClean="0">
                <a:solidFill>
                  <a:schemeClr val="bg1"/>
                </a:solidFill>
                <a:latin typeface="Meiryo" charset="-128"/>
                <a:ea typeface="Meiryo" charset="-128"/>
                <a:cs typeface="Meiryo" charset="-128"/>
              </a:rPr>
              <a:t>ガバナンス</a:t>
            </a:r>
            <a:endParaRPr kumimoji="1" lang="ja-JP" altLang="en-US" sz="1100" b="1" dirty="0">
              <a:solidFill>
                <a:schemeClr val="bg1"/>
              </a:solidFill>
              <a:latin typeface="Meiryo" charset="-128"/>
              <a:ea typeface="Meiryo" charset="-128"/>
              <a:cs typeface="Meiryo" charset="-128"/>
            </a:endParaRPr>
          </a:p>
        </p:txBody>
      </p:sp>
      <p:sp>
        <p:nvSpPr>
          <p:cNvPr id="112" name="テキスト ボックス 111"/>
          <p:cNvSpPr txBox="1"/>
          <p:nvPr/>
        </p:nvSpPr>
        <p:spPr>
          <a:xfrm>
            <a:off x="5137317" y="5116021"/>
            <a:ext cx="1792816"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様々なアクティビティをデジタルで捉え、アナログな現実正解を動かす仕組み</a:t>
            </a:r>
            <a:endParaRPr lang="en-US" altLang="ja-JP" sz="1000" dirty="0" smtClean="0">
              <a:solidFill>
                <a:schemeClr val="bg1"/>
              </a:solidFill>
              <a:latin typeface="Meiryo" charset="-128"/>
              <a:ea typeface="Meiryo" charset="-128"/>
              <a:cs typeface="Meiryo" charset="-128"/>
            </a:endParaRPr>
          </a:p>
        </p:txBody>
      </p:sp>
      <p:sp>
        <p:nvSpPr>
          <p:cNvPr id="113" name="テキスト ボックス 112"/>
          <p:cNvSpPr txBox="1"/>
          <p:nvPr/>
        </p:nvSpPr>
        <p:spPr>
          <a:xfrm>
            <a:off x="5136255" y="2046016"/>
            <a:ext cx="1314862"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人工知能やロボットにより、人間の知的</a:t>
            </a:r>
            <a:r>
              <a:rPr lang="ja-JP" altLang="en-US" sz="1000" smtClean="0">
                <a:solidFill>
                  <a:schemeClr val="bg1"/>
                </a:solidFill>
                <a:latin typeface="Meiryo" charset="-128"/>
                <a:ea typeface="Meiryo" charset="-128"/>
                <a:cs typeface="Meiryo" charset="-128"/>
              </a:rPr>
              <a:t>・肉体的労働を代替する仕組み</a:t>
            </a:r>
            <a:endParaRPr lang="en-US" altLang="ja-JP" sz="1000" dirty="0" smtClean="0">
              <a:solidFill>
                <a:schemeClr val="bg1"/>
              </a:solidFill>
              <a:latin typeface="Meiryo" charset="-128"/>
              <a:ea typeface="Meiryo" charset="-128"/>
              <a:cs typeface="Meiryo" charset="-128"/>
            </a:endParaRPr>
          </a:p>
        </p:txBody>
      </p:sp>
      <p:sp>
        <p:nvSpPr>
          <p:cNvPr id="114" name="テキスト ボックス 113"/>
          <p:cNvSpPr txBox="1"/>
          <p:nvPr/>
        </p:nvSpPr>
        <p:spPr>
          <a:xfrm>
            <a:off x="2214365" y="2081909"/>
            <a:ext cx="1789579"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コンテナや</a:t>
            </a:r>
            <a:r>
              <a:rPr lang="en-US" altLang="ja-JP" sz="1000" dirty="0" smtClean="0">
                <a:solidFill>
                  <a:schemeClr val="bg1"/>
                </a:solidFill>
                <a:latin typeface="Meiryo" charset="-128"/>
                <a:ea typeface="Meiryo" charset="-128"/>
                <a:cs typeface="Meiryo" charset="-128"/>
              </a:rPr>
              <a:t>API</a:t>
            </a:r>
            <a:r>
              <a:rPr lang="ja-JP" altLang="en-US" sz="1000" dirty="0" smtClean="0">
                <a:solidFill>
                  <a:schemeClr val="bg1"/>
                </a:solidFill>
                <a:latin typeface="Meiryo" charset="-128"/>
                <a:ea typeface="Meiryo" charset="-128"/>
                <a:cs typeface="Meiryo" charset="-128"/>
              </a:rPr>
              <a:t>エコノミーなど、サーバの存在を意識させない開発・実行環境</a:t>
            </a:r>
            <a:endParaRPr lang="en-US" altLang="ja-JP" sz="1000" dirty="0" smtClean="0">
              <a:solidFill>
                <a:schemeClr val="bg1"/>
              </a:solidFill>
              <a:latin typeface="Meiryo" charset="-128"/>
              <a:ea typeface="Meiryo" charset="-128"/>
              <a:cs typeface="Meiryo" charset="-128"/>
            </a:endParaRPr>
          </a:p>
        </p:txBody>
      </p:sp>
      <p:sp>
        <p:nvSpPr>
          <p:cNvPr id="115" name="テキスト ボックス 114"/>
          <p:cNvSpPr txBox="1"/>
          <p:nvPr/>
        </p:nvSpPr>
        <p:spPr>
          <a:xfrm>
            <a:off x="3673872" y="3572702"/>
            <a:ext cx="1799431"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運用管理の自動化、</a:t>
            </a:r>
            <a:r>
              <a:rPr lang="en-US" altLang="ja-JP" sz="1000" dirty="0" err="1" smtClean="0">
                <a:solidFill>
                  <a:schemeClr val="bg1"/>
                </a:solidFill>
                <a:latin typeface="Meiryo" charset="-128"/>
                <a:ea typeface="Meiryo" charset="-128"/>
                <a:cs typeface="Meiryo" charset="-128"/>
              </a:rPr>
              <a:t>PaaS</a:t>
            </a:r>
            <a:r>
              <a:rPr lang="ja-JP" altLang="en-US" sz="1000" dirty="0" smtClean="0">
                <a:solidFill>
                  <a:schemeClr val="bg1"/>
                </a:solidFill>
                <a:latin typeface="Meiryo" charset="-128"/>
                <a:ea typeface="Meiryo" charset="-128"/>
                <a:cs typeface="Meiryo" charset="-128"/>
              </a:rPr>
              <a:t>や超高速開発ツールを駆使した開発と運用の新たな関係の構築</a:t>
            </a:r>
            <a:endParaRPr lang="en-US" altLang="ja-JP" sz="1000" dirty="0" smtClean="0">
              <a:solidFill>
                <a:schemeClr val="bg1"/>
              </a:solidFill>
              <a:latin typeface="Meiryo" charset="-128"/>
              <a:ea typeface="Meiryo" charset="-128"/>
              <a:cs typeface="Meiryo" charset="-128"/>
            </a:endParaRPr>
          </a:p>
        </p:txBody>
      </p:sp>
      <p:sp>
        <p:nvSpPr>
          <p:cNvPr id="116" name="テキスト ボックス 115"/>
          <p:cNvSpPr txBox="1"/>
          <p:nvPr/>
        </p:nvSpPr>
        <p:spPr>
          <a:xfrm>
            <a:off x="2214365" y="4559759"/>
            <a:ext cx="1789579" cy="1169551"/>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クラウドや</a:t>
            </a:r>
            <a:r>
              <a:rPr lang="en-US" altLang="ja-JP" sz="1000" dirty="0" err="1" smtClean="0">
                <a:solidFill>
                  <a:schemeClr val="bg1"/>
                </a:solidFill>
                <a:latin typeface="Meiryo" charset="-128"/>
                <a:ea typeface="Meiryo" charset="-128"/>
                <a:cs typeface="Meiryo" charset="-128"/>
              </a:rPr>
              <a:t>IoT</a:t>
            </a:r>
            <a:r>
              <a:rPr lang="ja-JP" altLang="en-US" sz="1000" dirty="0" smtClean="0">
                <a:solidFill>
                  <a:schemeClr val="bg1"/>
                </a:solidFill>
                <a:latin typeface="Meiryo" charset="-128"/>
                <a:ea typeface="Meiryo" charset="-128"/>
                <a:cs typeface="Meiryo" charset="-128"/>
              </a:rPr>
              <a:t>、モバイルやウェアラブルなど、社内外の境界を越えた利用環境を前提とした統合認証基盤や上流から考えるアプリケーション</a:t>
            </a:r>
            <a:r>
              <a:rPr lang="ja-JP" altLang="en-US" sz="1000" dirty="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セキュリティなどの視点を重視</a:t>
            </a:r>
            <a:endParaRPr lang="en-US" altLang="ja-JP" sz="1000" dirty="0" smtClean="0">
              <a:solidFill>
                <a:schemeClr val="bg1"/>
              </a:solidFill>
              <a:latin typeface="Meiryo" charset="-128"/>
              <a:ea typeface="Meiryo" charset="-128"/>
              <a:cs typeface="Meiryo" charset="-128"/>
            </a:endParaRPr>
          </a:p>
        </p:txBody>
      </p:sp>
      <p:sp>
        <p:nvSpPr>
          <p:cNvPr id="11" name="テキスト ボックス 10"/>
          <p:cNvSpPr txBox="1"/>
          <p:nvPr/>
        </p:nvSpPr>
        <p:spPr>
          <a:xfrm>
            <a:off x="1780792" y="898550"/>
            <a:ext cx="4158959" cy="477054"/>
          </a:xfrm>
          <a:prstGeom prst="rect">
            <a:avLst/>
          </a:prstGeom>
          <a:noFill/>
        </p:spPr>
        <p:txBody>
          <a:bodyPr wrap="square" rtlCol="0">
            <a:spAutoFit/>
          </a:bodyPr>
          <a:lstStyle/>
          <a:p>
            <a:r>
              <a:rPr kumimoji="1" lang="ja-JP" altLang="en-US" sz="1400" b="1" dirty="0" smtClean="0">
                <a:solidFill>
                  <a:schemeClr val="accent6">
                    <a:lumMod val="75000"/>
                  </a:schemeClr>
                </a:solidFill>
                <a:latin typeface="Meiryo" charset="-128"/>
                <a:ea typeface="Meiryo" charset="-128"/>
                <a:cs typeface="Meiryo" charset="-128"/>
              </a:rPr>
              <a:t>テクノロジーで既存のビジネス・プロセスを変革</a:t>
            </a:r>
            <a:endParaRPr kumimoji="1" lang="en-US" altLang="ja-JP" sz="1400" b="1" dirty="0" smtClean="0">
              <a:solidFill>
                <a:schemeClr val="accent6">
                  <a:lumMod val="75000"/>
                </a:schemeClr>
              </a:solidFill>
              <a:latin typeface="Meiryo" charset="-128"/>
              <a:ea typeface="Meiryo" charset="-128"/>
              <a:cs typeface="Meiryo" charset="-128"/>
            </a:endParaRPr>
          </a:p>
          <a:p>
            <a:r>
              <a:rPr kumimoji="1" lang="ja-JP" altLang="en-US" sz="1100" b="1" dirty="0" smtClean="0">
                <a:solidFill>
                  <a:schemeClr val="accent6">
                    <a:lumMod val="75000"/>
                  </a:schemeClr>
                </a:solidFill>
                <a:latin typeface="Meiryo" charset="-128"/>
                <a:ea typeface="Meiryo" charset="-128"/>
                <a:cs typeface="Meiryo" charset="-128"/>
              </a:rPr>
              <a:t>効率化のための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から</a:t>
            </a:r>
            <a:r>
              <a:rPr lang="ja-JP" altLang="en-US" sz="1100" b="1" dirty="0" smtClean="0">
                <a:solidFill>
                  <a:schemeClr val="accent6">
                    <a:lumMod val="75000"/>
                  </a:schemeClr>
                </a:solidFill>
                <a:latin typeface="Meiryo" charset="-128"/>
                <a:ea typeface="Meiryo" charset="-128"/>
                <a:cs typeface="Meiryo" charset="-128"/>
              </a:rPr>
              <a:t>差別化のための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へのパラダイムシフト</a:t>
            </a:r>
            <a:endParaRPr kumimoji="1" lang="en-US" altLang="ja-JP" sz="1100" dirty="0" smtClean="0">
              <a:solidFill>
                <a:schemeClr val="accent6">
                  <a:lumMod val="75000"/>
                </a:schemeClr>
              </a:solidFill>
              <a:latin typeface="Meiryo" charset="-128"/>
              <a:ea typeface="Meiryo" charset="-128"/>
              <a:cs typeface="Meiryo" charset="-128"/>
            </a:endParaRPr>
          </a:p>
        </p:txBody>
      </p:sp>
      <p:cxnSp>
        <p:nvCxnSpPr>
          <p:cNvPr id="13" name="直線コネクタ 12"/>
          <p:cNvCxnSpPr>
            <a:stCxn id="7" idx="2"/>
          </p:cNvCxnSpPr>
          <p:nvPr/>
        </p:nvCxnSpPr>
        <p:spPr>
          <a:xfrm>
            <a:off x="1996236" y="3912650"/>
            <a:ext cx="11319" cy="2279161"/>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56" idx="1"/>
          </p:cNvCxnSpPr>
          <p:nvPr/>
        </p:nvCxnSpPr>
        <p:spPr>
          <a:xfrm flipH="1">
            <a:off x="2211679" y="6409672"/>
            <a:ext cx="2813578"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6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smtClean="0"/>
              <a:t>IT</a:t>
            </a:r>
            <a:r>
              <a:rPr kumimoji="1" lang="ja-JP" altLang="en-US" dirty="0" smtClean="0"/>
              <a:t>との正しい付き合い方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思想としての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仕組みとしての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道具としての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smtClean="0">
                <a:solidFill>
                  <a:schemeClr val="bg1"/>
                </a:solidFill>
                <a:latin typeface="Meiryo" charset="-128"/>
                <a:ea typeface="Meiryo" charset="-128"/>
                <a:cs typeface="Meiryo" charset="-128"/>
              </a:rPr>
              <a:t>ビジネス</a:t>
            </a:r>
            <a:endParaRPr kumimoji="1" lang="en-US" altLang="ja-JP" sz="3600" b="1"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smtClean="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smtClean="0">
                <a:solidFill>
                  <a:srgbClr val="002060"/>
                </a:solidFill>
                <a:latin typeface="Meiryo" charset="-128"/>
                <a:ea typeface="Meiryo" charset="-128"/>
                <a:cs typeface="Meiryo" charset="-128"/>
              </a:rPr>
              <a:t>IT</a:t>
            </a:r>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27229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smtClean="0"/>
              <a:t>商品としての</a:t>
            </a:r>
            <a:r>
              <a:rPr kumimoji="1" lang="en-US" altLang="ja-JP" dirty="0" smtClean="0"/>
              <a:t>IT</a:t>
            </a:r>
            <a:r>
              <a:rPr kumimoji="1" lang="ja-JP" altLang="en-US" dirty="0" smtClean="0"/>
              <a:t>の作り方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思想としての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ビジネスの変革と創造</a:t>
            </a:r>
            <a:endParaRPr lang="en-US" altLang="ja-JP" sz="12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smtClean="0">
                <a:solidFill>
                  <a:srgbClr val="FFFFFF"/>
                </a:solidFill>
                <a:latin typeface="Meiryo" charset="-128"/>
                <a:ea typeface="Meiryo" charset="-128"/>
                <a:cs typeface="Meiryo" charset="-128"/>
              </a:rPr>
              <a:t>　仕組みとしての</a:t>
            </a:r>
            <a:r>
              <a:rPr kumimoji="1" lang="en-US" altLang="ja-JP" sz="2000" b="1" dirty="0" smtClean="0">
                <a:solidFill>
                  <a:srgbClr val="FFFFFF"/>
                </a:solidFill>
                <a:latin typeface="Meiryo" charset="-128"/>
                <a:ea typeface="Meiryo" charset="-128"/>
                <a:cs typeface="Meiryo" charset="-128"/>
              </a:rPr>
              <a:t>IT</a:t>
            </a:r>
          </a:p>
          <a:p>
            <a:r>
              <a:rPr lang="ja-JP" altLang="en-US" sz="1200" dirty="0" smtClean="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道具としての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400" dirty="0" smtClean="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ビジネス・モデル</a:t>
            </a:r>
            <a:endParaRPr kumimoji="1" lang="ja-JP" altLang="en-US" sz="1200" b="1" dirty="0">
              <a:solidFill>
                <a:schemeClr val="bg1"/>
              </a:solidFill>
              <a:latin typeface="Meiryo" charset="-128"/>
              <a:ea typeface="Meiryo" charset="-128"/>
              <a:cs typeface="Meiryo" charset="-128"/>
            </a:endParaRP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使い勝手や見栄えの良さ</a:t>
            </a:r>
            <a:endParaRPr kumimoji="1" lang="ja-JP" altLang="en-US" sz="1200" b="1" dirty="0">
              <a:solidFill>
                <a:schemeClr val="bg1"/>
              </a:solidFill>
              <a:latin typeface="Meiryo" charset="-128"/>
              <a:ea typeface="Meiryo" charset="-128"/>
              <a:cs typeface="Meiryo" charset="-128"/>
            </a:endParaRP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smtClean="0">
                <a:solidFill>
                  <a:schemeClr val="bg1"/>
                </a:solidFill>
                <a:latin typeface="Meiryo" charset="-128"/>
                <a:ea typeface="Meiryo" charset="-128"/>
                <a:cs typeface="Meiryo" charset="-128"/>
              </a:rPr>
              <a:t>ビジネス・プロセス</a:t>
            </a:r>
            <a:endParaRPr kumimoji="1" lang="ja-JP" altLang="en-US" sz="1050" b="1" dirty="0">
              <a:solidFill>
                <a:schemeClr val="bg1"/>
              </a:solidFill>
              <a:latin typeface="Meiryo" charset="-128"/>
              <a:ea typeface="Meiryo" charset="-128"/>
              <a:cs typeface="Meiryo" charset="-128"/>
            </a:endParaRP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1298098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938425" y="5511069"/>
            <a:ext cx="4935253" cy="669981"/>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04" y="1471238"/>
            <a:ext cx="3212530" cy="4700127"/>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lang="en-US" altLang="ja-JP" dirty="0" smtClean="0"/>
              <a:t>IT</a:t>
            </a:r>
            <a:r>
              <a:rPr lang="ja-JP" altLang="en-US" dirty="0" smtClean="0"/>
              <a:t>の専門家ではないお客様に語る力を持つ</a:t>
            </a:r>
            <a:endParaRPr kumimoji="1" lang="ja-JP" altLang="en-US" dirty="0"/>
          </a:p>
        </p:txBody>
      </p:sp>
      <p:sp>
        <p:nvSpPr>
          <p:cNvPr id="3" name="スライド番号プレースホルダー 2"/>
          <p:cNvSpPr>
            <a:spLocks noGrp="1"/>
          </p:cNvSpPr>
          <p:nvPr>
            <p:ph type="sldNum" sz="quarter" idx="12"/>
          </p:nvPr>
        </p:nvSpPr>
        <p:spPr>
          <a:xfrm>
            <a:off x="6932246" y="6332578"/>
            <a:ext cx="2133600" cy="217800"/>
          </a:xfrm>
        </p:spPr>
        <p:txBody>
          <a:bodyPr/>
          <a:lstStyle/>
          <a:p>
            <a:fld id="{8FF8CC5D-A65D-5946-99B5-645367A967AD}" type="slidenum">
              <a:rPr kumimoji="1" lang="ja-JP" altLang="en-US" smtClean="0"/>
              <a:t>4</a:t>
            </a:fld>
            <a:endParaRPr kumimoji="1" lang="ja-JP" altLang="en-US" dirty="0"/>
          </a:p>
        </p:txBody>
      </p:sp>
      <p:sp>
        <p:nvSpPr>
          <p:cNvPr id="6" name="テキスト ボックス 5"/>
          <p:cNvSpPr txBox="1"/>
          <p:nvPr/>
        </p:nvSpPr>
        <p:spPr>
          <a:xfrm>
            <a:off x="4332996" y="1397708"/>
            <a:ext cx="4540683" cy="523220"/>
          </a:xfrm>
          <a:prstGeom prst="rect">
            <a:avLst/>
          </a:prstGeom>
          <a:noFill/>
        </p:spPr>
        <p:txBody>
          <a:bodyPr wrap="square" rtlCol="0">
            <a:spAutoFit/>
          </a:bodyPr>
          <a:lstStyle/>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の専門家ではない経営者や事業部門の皆さんに、</a:t>
            </a:r>
            <a:endParaRPr kumimoji="1" lang="en-US" altLang="ja-JP" sz="1400" dirty="0" smtClean="0">
              <a:latin typeface="Meiryo" charset="-128"/>
              <a:ea typeface="Meiryo" charset="-128"/>
              <a:cs typeface="Meiryo" charset="-128"/>
            </a:endParaRPr>
          </a:p>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の役割や価値</a:t>
            </a:r>
            <a:r>
              <a:rPr lang="ja-JP" altLang="en-US" sz="1400" dirty="0" smtClean="0">
                <a:latin typeface="Meiryo" charset="-128"/>
                <a:ea typeface="Meiryo" charset="-128"/>
                <a:cs typeface="Meiryo" charset="-128"/>
              </a:rPr>
              <a:t>、</a:t>
            </a:r>
            <a:r>
              <a:rPr lang="en-US" altLang="ja-JP" sz="1400" dirty="0" smtClean="0">
                <a:solidFill>
                  <a:srgbClr val="FF0000"/>
                </a:solidFill>
                <a:latin typeface="Meiryo" charset="-128"/>
                <a:ea typeface="Meiryo" charset="-128"/>
                <a:cs typeface="Meiryo" charset="-128"/>
              </a:rPr>
              <a:t>IT</a:t>
            </a:r>
            <a:r>
              <a:rPr lang="ja-JP" altLang="en-US" sz="1400" dirty="0" smtClean="0">
                <a:latin typeface="Meiryo" charset="-128"/>
                <a:ea typeface="Meiryo" charset="-128"/>
                <a:cs typeface="Meiryo" charset="-128"/>
              </a:rPr>
              <a:t>との付き合い方を伝えたい！</a:t>
            </a:r>
            <a:endParaRPr kumimoji="1" lang="ja-JP" altLang="en-US" sz="1400" dirty="0">
              <a:latin typeface="Meiryo" charset="-128"/>
              <a:ea typeface="Meiryo" charset="-128"/>
              <a:cs typeface="Meiryo" charset="-128"/>
            </a:endParaRPr>
          </a:p>
        </p:txBody>
      </p:sp>
      <p:sp>
        <p:nvSpPr>
          <p:cNvPr id="7" name="テキスト ボックス 6"/>
          <p:cNvSpPr txBox="1"/>
          <p:nvPr/>
        </p:nvSpPr>
        <p:spPr>
          <a:xfrm>
            <a:off x="4332999" y="2361317"/>
            <a:ext cx="4634625" cy="523220"/>
          </a:xfrm>
          <a:prstGeom prst="rect">
            <a:avLst/>
          </a:prstGeom>
          <a:noFill/>
        </p:spPr>
        <p:txBody>
          <a:bodyPr wrap="square" rtlCol="0">
            <a:spAutoFit/>
          </a:bodyPr>
          <a:lstStyle/>
          <a:p>
            <a:r>
              <a:rPr kumimoji="1" lang="en-US" altLang="ja-JP" sz="1400" dirty="0" smtClean="0">
                <a:solidFill>
                  <a:srgbClr val="FF2F92"/>
                </a:solidFill>
                <a:latin typeface="Meiryo" charset="-128"/>
                <a:ea typeface="Meiryo" charset="-128"/>
                <a:cs typeface="Meiryo" charset="-128"/>
              </a:rPr>
              <a:t>IT</a:t>
            </a:r>
            <a:r>
              <a:rPr lang="ja-JP" altLang="en-US" sz="1400" dirty="0" smtClean="0">
                <a:latin typeface="Meiryo" charset="-128"/>
                <a:ea typeface="Meiryo" charset="-128"/>
                <a:cs typeface="Meiryo" charset="-128"/>
              </a:rPr>
              <a:t>に関わる仕事をしている人たちが、経営者や事業部門の方と話すための言葉を手に入れて欲しい。</a:t>
            </a:r>
            <a:endParaRPr kumimoji="1" lang="ja-JP" altLang="en-US" sz="1400" dirty="0">
              <a:latin typeface="Meiryo" charset="-128"/>
              <a:ea typeface="Meiryo" charset="-128"/>
              <a:cs typeface="Meiryo" charset="-128"/>
            </a:endParaRPr>
          </a:p>
        </p:txBody>
      </p:sp>
      <p:sp>
        <p:nvSpPr>
          <p:cNvPr id="8" name="テキスト ボックス 7"/>
          <p:cNvSpPr txBox="1"/>
          <p:nvPr/>
        </p:nvSpPr>
        <p:spPr>
          <a:xfrm>
            <a:off x="4332996" y="1879108"/>
            <a:ext cx="4732850" cy="523220"/>
          </a:xfrm>
          <a:prstGeom prst="rect">
            <a:avLst/>
          </a:prstGeom>
          <a:noFill/>
        </p:spPr>
        <p:txBody>
          <a:bodyPr wrap="square" rtlCol="0">
            <a:spAutoFit/>
          </a:bodyPr>
          <a:lstStyle/>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で変わる</a:t>
            </a:r>
            <a:r>
              <a:rPr lang="ja-JP" altLang="en-US" sz="1400" dirty="0" smtClean="0">
                <a:latin typeface="Meiryo" charset="-128"/>
                <a:ea typeface="Meiryo" charset="-128"/>
                <a:cs typeface="Meiryo" charset="-128"/>
              </a:rPr>
              <a:t>未来や新しい常識を</a:t>
            </a:r>
            <a:r>
              <a:rPr kumimoji="1" lang="en-US" altLang="ja-JP" sz="1400" dirty="0" smtClean="0">
                <a:latin typeface="Meiryo" charset="-128"/>
                <a:ea typeface="Meiryo" charset="-128"/>
                <a:cs typeface="Meiryo" charset="-128"/>
              </a:rPr>
              <a:t>､</a:t>
            </a:r>
            <a:r>
              <a:rPr kumimoji="1" lang="ja-JP" altLang="en-US" sz="1400" dirty="0" smtClean="0">
                <a:latin typeface="Meiryo" charset="-128"/>
                <a:ea typeface="Meiryo" charset="-128"/>
                <a:cs typeface="Meiryo" charset="-128"/>
              </a:rPr>
              <a:t>具体的な事例を通じて知って欲しい！</a:t>
            </a:r>
            <a:endParaRPr kumimoji="1" lang="ja-JP" altLang="en-US" sz="1400" dirty="0">
              <a:latin typeface="Meiryo" charset="-128"/>
              <a:ea typeface="Meiryo" charset="-128"/>
              <a:cs typeface="Meiryo" charset="-128"/>
            </a:endParaRPr>
          </a:p>
        </p:txBody>
      </p:sp>
      <p:sp>
        <p:nvSpPr>
          <p:cNvPr id="9" name="正方形/長方形 8"/>
          <p:cNvSpPr/>
          <p:nvPr/>
        </p:nvSpPr>
        <p:spPr>
          <a:xfrm>
            <a:off x="3938426" y="3899455"/>
            <a:ext cx="5029199" cy="1477328"/>
          </a:xfrm>
          <a:prstGeom prst="rect">
            <a:avLst/>
          </a:prstGeom>
        </p:spPr>
        <p:txBody>
          <a:bodyPr wrap="square">
            <a:spAutoFit/>
          </a:bodyPr>
          <a:lstStyle/>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決済</a:t>
            </a:r>
            <a:r>
              <a:rPr lang="ja-JP" altLang="en-US" sz="1000" dirty="0">
                <a:solidFill>
                  <a:srgbClr val="262626"/>
                </a:solidFill>
                <a:latin typeface="Meiryo" charset="-128"/>
                <a:ea typeface="Meiryo" charset="-128"/>
                <a:cs typeface="Meiryo" charset="-128"/>
              </a:rPr>
              <a:t>や融資、国際送金など、既存の金融機関が収益の柱としている事業を</a:t>
            </a:r>
            <a:r>
              <a:rPr lang="ja-JP" altLang="en-US" sz="1000" dirty="0" smtClean="0">
                <a:solidFill>
                  <a:srgbClr val="262626"/>
                </a:solidFill>
                <a:latin typeface="Meiryo" charset="-128"/>
                <a:ea typeface="Meiryo" charset="-128"/>
                <a:cs typeface="Meiryo" charset="-128"/>
              </a:rPr>
              <a:t>、わずか</a:t>
            </a:r>
            <a:r>
              <a:rPr lang="ja-JP" altLang="en-US" sz="1000" dirty="0">
                <a:solidFill>
                  <a:srgbClr val="262626"/>
                </a:solidFill>
                <a:latin typeface="Meiryo" charset="-128"/>
                <a:ea typeface="Meiryo" charset="-128"/>
                <a:cs typeface="Meiryo" charset="-128"/>
              </a:rPr>
              <a:t>な手数料で、しかもスマートフォンから即座におこなえるようにする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航空機</a:t>
            </a:r>
            <a:r>
              <a:rPr lang="ja-JP" altLang="en-US" sz="1000" dirty="0">
                <a:solidFill>
                  <a:srgbClr val="262626"/>
                </a:solidFill>
                <a:latin typeface="Meiryo" charset="-128"/>
                <a:ea typeface="Meiryo" charset="-128"/>
                <a:cs typeface="Meiryo" charset="-128"/>
              </a:rPr>
              <a:t>のジェットエンジンや建設機械、自動車のタイヤなどのメーカー</a:t>
            </a:r>
            <a:r>
              <a:rPr lang="ja-JP" altLang="en-US" sz="1000" dirty="0" smtClean="0">
                <a:solidFill>
                  <a:srgbClr val="262626"/>
                </a:solidFill>
                <a:latin typeface="Meiryo" charset="-128"/>
                <a:ea typeface="Meiryo" charset="-128"/>
                <a:cs typeface="Meiryo" charset="-128"/>
              </a:rPr>
              <a:t>が商品</a:t>
            </a:r>
            <a:r>
              <a:rPr lang="ja-JP" altLang="en-US" sz="1000" dirty="0">
                <a:solidFill>
                  <a:srgbClr val="262626"/>
                </a:solidFill>
                <a:latin typeface="Meiryo" charset="-128"/>
                <a:ea typeface="Meiryo" charset="-128"/>
                <a:cs typeface="Meiryo" charset="-128"/>
              </a:rPr>
              <a:t>をサービスとして貸し出し、使用時間や利用内容に応じて課金する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特注品</a:t>
            </a:r>
            <a:r>
              <a:rPr lang="ja-JP" altLang="en-US" sz="1000" dirty="0">
                <a:solidFill>
                  <a:srgbClr val="262626"/>
                </a:solidFill>
                <a:latin typeface="Meiryo" charset="-128"/>
                <a:ea typeface="Meiryo" charset="-128"/>
                <a:cs typeface="Meiryo" charset="-128"/>
              </a:rPr>
              <a:t>を標準品と変わらない金額と納期で提供する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リモートワーク</a:t>
            </a:r>
            <a:r>
              <a:rPr lang="ja-JP" altLang="en-US" sz="1000" dirty="0">
                <a:solidFill>
                  <a:srgbClr val="262626"/>
                </a:solidFill>
                <a:latin typeface="Meiryo" charset="-128"/>
                <a:ea typeface="Meiryo" charset="-128"/>
                <a:cs typeface="Meiryo" charset="-128"/>
              </a:rPr>
              <a:t>で子育て世代の女性を労働力として活用したり</a:t>
            </a:r>
            <a:r>
              <a:rPr lang="ja-JP" altLang="en-US" sz="1000" dirty="0" smtClean="0">
                <a:solidFill>
                  <a:srgbClr val="262626"/>
                </a:solidFill>
                <a:latin typeface="Meiryo" charset="-128"/>
                <a:ea typeface="Meiryo" charset="-128"/>
                <a:cs typeface="Meiryo" charset="-128"/>
              </a:rPr>
              <a:t>、社員</a:t>
            </a:r>
            <a:r>
              <a:rPr lang="ja-JP" altLang="en-US" sz="1000" dirty="0">
                <a:solidFill>
                  <a:srgbClr val="262626"/>
                </a:solidFill>
                <a:latin typeface="Meiryo" charset="-128"/>
                <a:ea typeface="Meiryo" charset="-128"/>
                <a:cs typeface="Meiryo" charset="-128"/>
              </a:rPr>
              <a:t>の労働生産性を向上させたりする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個人</a:t>
            </a:r>
            <a:r>
              <a:rPr lang="ja-JP" altLang="en-US" sz="1000" dirty="0">
                <a:solidFill>
                  <a:srgbClr val="262626"/>
                </a:solidFill>
                <a:latin typeface="Meiryo" charset="-128"/>
                <a:ea typeface="Meiryo" charset="-128"/>
                <a:cs typeface="Meiryo" charset="-128"/>
              </a:rPr>
              <a:t>の自家用車をタクシーや荷物の配送に使えるようにする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個人</a:t>
            </a:r>
            <a:r>
              <a:rPr lang="ja-JP" altLang="en-US" sz="1000" dirty="0">
                <a:solidFill>
                  <a:srgbClr val="262626"/>
                </a:solidFill>
                <a:latin typeface="Meiryo" charset="-128"/>
                <a:ea typeface="Meiryo" charset="-128"/>
                <a:cs typeface="Meiryo" charset="-128"/>
              </a:rPr>
              <a:t>住宅を宿泊用に貸し出す</a:t>
            </a:r>
            <a:endParaRPr lang="ja-JP" altLang="en-US" sz="1000" dirty="0">
              <a:latin typeface="Meiryo" charset="-128"/>
              <a:ea typeface="Meiryo" charset="-128"/>
              <a:cs typeface="Meiryo" charset="-128"/>
            </a:endParaRPr>
          </a:p>
        </p:txBody>
      </p:sp>
      <p:sp>
        <p:nvSpPr>
          <p:cNvPr id="10" name="正方形/長方形 9"/>
          <p:cNvSpPr/>
          <p:nvPr/>
        </p:nvSpPr>
        <p:spPr>
          <a:xfrm>
            <a:off x="3938426" y="2914942"/>
            <a:ext cx="5029199" cy="954107"/>
          </a:xfrm>
          <a:prstGeom prst="rect">
            <a:avLst/>
          </a:prstGeom>
        </p:spPr>
        <p:txBody>
          <a:bodyPr wrap="square">
            <a:spAutoFit/>
          </a:bodyPr>
          <a:lstStyle/>
          <a:p>
            <a:r>
              <a:rPr lang="ja-JP" altLang="en-US" sz="1400" dirty="0">
                <a:solidFill>
                  <a:srgbClr val="1A1A1A"/>
                </a:solidFill>
                <a:latin typeface="Meiryo" charset="-128"/>
                <a:ea typeface="Meiryo" charset="-128"/>
                <a:cs typeface="Meiryo" charset="-128"/>
              </a:rPr>
              <a:t>人工知能、</a:t>
            </a:r>
            <a:r>
              <a:rPr lang="en-US" altLang="ja-JP" sz="1400" dirty="0" err="1">
                <a:solidFill>
                  <a:srgbClr val="1A1A1A"/>
                </a:solidFill>
                <a:latin typeface="Meiryo" charset="-128"/>
                <a:ea typeface="Meiryo" charset="-128"/>
                <a:cs typeface="Meiryo" charset="-128"/>
              </a:rPr>
              <a:t>IoT</a:t>
            </a:r>
            <a:r>
              <a:rPr lang="ja-JP" altLang="en-US" sz="1400" dirty="0">
                <a:solidFill>
                  <a:srgbClr val="1A1A1A"/>
                </a:solidFill>
                <a:latin typeface="Meiryo" charset="-128"/>
                <a:ea typeface="Meiryo" charset="-128"/>
                <a:cs typeface="Meiryo" charset="-128"/>
              </a:rPr>
              <a:t>、</a:t>
            </a:r>
            <a:r>
              <a:rPr lang="en-US" altLang="ja-JP" sz="1400" dirty="0" err="1">
                <a:solidFill>
                  <a:srgbClr val="1A1A1A"/>
                </a:solidFill>
                <a:latin typeface="Meiryo" charset="-128"/>
                <a:ea typeface="Meiryo" charset="-128"/>
                <a:cs typeface="Meiryo" charset="-128"/>
              </a:rPr>
              <a:t>FinTech</a:t>
            </a:r>
            <a:r>
              <a:rPr lang="ja-JP" altLang="en-US" sz="1400" dirty="0">
                <a:solidFill>
                  <a:srgbClr val="1A1A1A"/>
                </a:solidFill>
                <a:latin typeface="Meiryo" charset="-128"/>
                <a:ea typeface="Meiryo" charset="-128"/>
                <a:cs typeface="Meiryo" charset="-128"/>
              </a:rPr>
              <a:t>（フィンテック）</a:t>
            </a:r>
            <a:r>
              <a:rPr lang="ja-JP" altLang="en-US" sz="1400" dirty="0" smtClean="0">
                <a:solidFill>
                  <a:srgbClr val="1A1A1A"/>
                </a:solidFill>
                <a:latin typeface="Meiryo" charset="-128"/>
                <a:ea typeface="Meiryo" charset="-128"/>
                <a:cs typeface="Meiryo" charset="-128"/>
              </a:rPr>
              <a:t>、シェアリングエコノミ</a:t>
            </a:r>
            <a:r>
              <a:rPr lang="en-US" altLang="ja-JP" sz="1400" dirty="0">
                <a:solidFill>
                  <a:srgbClr val="1A1A1A"/>
                </a:solidFill>
                <a:latin typeface="Meiryo" charset="-128"/>
                <a:ea typeface="Meiryo" charset="-128"/>
                <a:cs typeface="Meiryo" charset="-128"/>
              </a:rPr>
              <a:t>― </a:t>
            </a:r>
            <a:r>
              <a:rPr lang="ja-JP" altLang="en-US" sz="1400" dirty="0">
                <a:solidFill>
                  <a:srgbClr val="1A1A1A"/>
                </a:solidFill>
                <a:latin typeface="Meiryo" charset="-128"/>
                <a:ea typeface="Meiryo" charset="-128"/>
                <a:cs typeface="Meiryo" charset="-128"/>
              </a:rPr>
              <a:t>、</a:t>
            </a:r>
            <a:r>
              <a:rPr lang="en-US" altLang="ja-JP" sz="1400" dirty="0">
                <a:solidFill>
                  <a:srgbClr val="1A1A1A"/>
                </a:solidFill>
                <a:latin typeface="Meiryo" charset="-128"/>
                <a:ea typeface="Meiryo" charset="-128"/>
                <a:cs typeface="Meiryo" charset="-128"/>
              </a:rPr>
              <a:t>bot</a:t>
            </a:r>
            <a:r>
              <a:rPr lang="ja-JP" altLang="en-US" sz="1400" dirty="0">
                <a:solidFill>
                  <a:srgbClr val="1A1A1A"/>
                </a:solidFill>
                <a:latin typeface="Meiryo" charset="-128"/>
                <a:ea typeface="Meiryo" charset="-128"/>
                <a:cs typeface="Meiryo" charset="-128"/>
              </a:rPr>
              <a:t>（ボット）</a:t>
            </a:r>
            <a:r>
              <a:rPr lang="ja-JP" altLang="en-US" sz="1400" dirty="0" smtClean="0">
                <a:solidFill>
                  <a:srgbClr val="1A1A1A"/>
                </a:solidFill>
                <a:latin typeface="Meiryo" charset="-128"/>
                <a:ea typeface="Meiryo" charset="-128"/>
                <a:cs typeface="Meiryo" charset="-128"/>
              </a:rPr>
              <a:t>、農業</a:t>
            </a:r>
            <a:r>
              <a:rPr lang="en-US" altLang="ja-JP" sz="1400" dirty="0">
                <a:solidFill>
                  <a:srgbClr val="1A1A1A"/>
                </a:solidFill>
                <a:latin typeface="Meiryo" charset="-128"/>
                <a:ea typeface="Meiryo" charset="-128"/>
                <a:cs typeface="Meiryo" charset="-128"/>
              </a:rPr>
              <a:t>IT</a:t>
            </a:r>
            <a:r>
              <a:rPr lang="ja-JP" altLang="en-US" sz="1400" dirty="0">
                <a:solidFill>
                  <a:srgbClr val="1A1A1A"/>
                </a:solidFill>
                <a:latin typeface="Meiryo" charset="-128"/>
                <a:ea typeface="Meiryo" charset="-128"/>
                <a:cs typeface="Meiryo" charset="-128"/>
              </a:rPr>
              <a:t>、</a:t>
            </a:r>
            <a:r>
              <a:rPr lang="ja-JP" altLang="en-US" sz="1400" dirty="0" smtClean="0">
                <a:solidFill>
                  <a:srgbClr val="1A1A1A"/>
                </a:solidFill>
                <a:latin typeface="Meiryo" charset="-128"/>
                <a:ea typeface="Meiryo" charset="-128"/>
                <a:cs typeface="Meiryo" charset="-128"/>
              </a:rPr>
              <a:t>マーケティングオートメーション・・・　そんな先端</a:t>
            </a:r>
            <a:r>
              <a:rPr lang="ja-JP" altLang="en-US" sz="1400" dirty="0">
                <a:solidFill>
                  <a:srgbClr val="1A1A1A"/>
                </a:solidFill>
                <a:latin typeface="Meiryo" charset="-128"/>
                <a:ea typeface="Meiryo" charset="-128"/>
                <a:cs typeface="Meiryo" charset="-128"/>
              </a:rPr>
              <a:t>事例</a:t>
            </a:r>
            <a:r>
              <a:rPr lang="ja-JP" altLang="en-US" sz="1400" dirty="0" smtClean="0">
                <a:solidFill>
                  <a:srgbClr val="1A1A1A"/>
                </a:solidFill>
                <a:latin typeface="Meiryo" charset="-128"/>
                <a:ea typeface="Meiryo" charset="-128"/>
                <a:cs typeface="Meiryo" charset="-128"/>
              </a:rPr>
              <a:t>から“</a:t>
            </a:r>
            <a:r>
              <a:rPr lang="ja-JP" altLang="en-US" sz="1400" dirty="0">
                <a:solidFill>
                  <a:srgbClr val="1A1A1A"/>
                </a:solidFill>
                <a:latin typeface="Meiryo" charset="-128"/>
                <a:ea typeface="Meiryo" charset="-128"/>
                <a:cs typeface="Meiryo" charset="-128"/>
              </a:rPr>
              <a:t>あたらしい常識” の作り方</a:t>
            </a:r>
            <a:r>
              <a:rPr lang="ja-JP" altLang="en-US" sz="1400" dirty="0" smtClean="0">
                <a:solidFill>
                  <a:srgbClr val="1A1A1A"/>
                </a:solidFill>
                <a:latin typeface="Meiryo" charset="-128"/>
                <a:ea typeface="Meiryo" charset="-128"/>
                <a:cs typeface="Meiryo" charset="-128"/>
              </a:rPr>
              <a:t>が見えて</a:t>
            </a:r>
            <a:r>
              <a:rPr lang="ja-JP" altLang="en-US" sz="1400" dirty="0">
                <a:solidFill>
                  <a:srgbClr val="1A1A1A"/>
                </a:solidFill>
                <a:latin typeface="Meiryo" charset="-128"/>
                <a:ea typeface="Meiryo" charset="-128"/>
                <a:cs typeface="Meiryo" charset="-128"/>
              </a:rPr>
              <a:t>くる。</a:t>
            </a:r>
            <a:endParaRPr lang="ja-JP" altLang="en-US" sz="1400" dirty="0">
              <a:latin typeface="Meiryo" charset="-128"/>
              <a:ea typeface="Meiryo" charset="-128"/>
              <a:cs typeface="Meiryo" charset="-128"/>
            </a:endParaRPr>
          </a:p>
        </p:txBody>
      </p:sp>
      <p:sp>
        <p:nvSpPr>
          <p:cNvPr id="11" name="ホームベース 10"/>
          <p:cNvSpPr/>
          <p:nvPr/>
        </p:nvSpPr>
        <p:spPr>
          <a:xfrm>
            <a:off x="3938427" y="1471238"/>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3938427" y="1950617"/>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3938427" y="2425170"/>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026720" y="5597754"/>
            <a:ext cx="4852610" cy="523220"/>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本書内で全てのチャートは</a:t>
            </a:r>
            <a:r>
              <a:rPr lang="ja-JP" altLang="en-US" sz="1400" dirty="0" smtClean="0">
                <a:solidFill>
                  <a:schemeClr val="bg1"/>
                </a:solidFill>
                <a:latin typeface="Meiryo" charset="-128"/>
                <a:ea typeface="Meiryo" charset="-128"/>
                <a:cs typeface="Meiryo" charset="-128"/>
              </a:rPr>
              <a:t>、</a:t>
            </a:r>
            <a:r>
              <a:rPr kumimoji="1" lang="ja-JP" altLang="en-US" sz="1400" b="1" dirty="0" smtClean="0">
                <a:solidFill>
                  <a:schemeClr val="bg1"/>
                </a:solidFill>
                <a:latin typeface="Meiryo" charset="-128"/>
                <a:ea typeface="Meiryo" charset="-128"/>
                <a:cs typeface="Meiryo" charset="-128"/>
              </a:rPr>
              <a:t>ロイヤリティ・フリー</a:t>
            </a:r>
            <a:r>
              <a:rPr kumimoji="1" lang="ja-JP" altLang="en-US" sz="1400" dirty="0" smtClean="0">
                <a:solidFill>
                  <a:schemeClr val="bg1"/>
                </a:solidFill>
                <a:latin typeface="Meiryo" charset="-128"/>
                <a:ea typeface="Meiryo" charset="-128"/>
                <a:cs typeface="Meiryo" charset="-128"/>
              </a:rPr>
              <a:t>の</a:t>
            </a:r>
            <a:endParaRPr kumimoji="1" lang="en-US" altLang="ja-JP" sz="1400" dirty="0" smtClean="0">
              <a:solidFill>
                <a:schemeClr val="bg1"/>
              </a:solidFill>
              <a:latin typeface="Meiryo" charset="-128"/>
              <a:ea typeface="Meiryo" charset="-128"/>
              <a:cs typeface="Meiryo" charset="-128"/>
            </a:endParaRPr>
          </a:p>
          <a:p>
            <a:r>
              <a:rPr kumimoji="1" lang="ja-JP" altLang="en-US" sz="1400" b="1" dirty="0" smtClean="0">
                <a:solidFill>
                  <a:schemeClr val="bg1"/>
                </a:solidFill>
                <a:latin typeface="Meiryo" charset="-128"/>
                <a:ea typeface="Meiryo" charset="-128"/>
                <a:cs typeface="Meiryo" charset="-128"/>
              </a:rPr>
              <a:t>パワーポイント・データ</a:t>
            </a:r>
            <a:r>
              <a:rPr kumimoji="1" lang="ja-JP" altLang="en-US" sz="1400" dirty="0" smtClean="0">
                <a:solidFill>
                  <a:schemeClr val="bg1"/>
                </a:solidFill>
                <a:latin typeface="Meiryo" charset="-128"/>
                <a:ea typeface="Meiryo" charset="-128"/>
                <a:cs typeface="Meiryo" charset="-128"/>
              </a:rPr>
              <a:t>として</a:t>
            </a:r>
            <a:r>
              <a:rPr lang="ja-JP" altLang="en-US" sz="1400" dirty="0" smtClean="0">
                <a:solidFill>
                  <a:schemeClr val="bg1"/>
                </a:solidFill>
                <a:latin typeface="Meiryo" charset="-128"/>
                <a:ea typeface="Meiryo" charset="-128"/>
                <a:cs typeface="Meiryo" charset="-128"/>
              </a:rPr>
              <a:t>、</a:t>
            </a:r>
            <a:r>
              <a:rPr kumimoji="1" lang="ja-JP" altLang="en-US" sz="1400" b="1" dirty="0" smtClean="0">
                <a:solidFill>
                  <a:schemeClr val="bg1"/>
                </a:solidFill>
                <a:latin typeface="Meiryo" charset="-128"/>
                <a:ea typeface="Meiryo" charset="-128"/>
                <a:cs typeface="Meiryo" charset="-128"/>
              </a:rPr>
              <a:t>ダウンロード</a:t>
            </a:r>
            <a:r>
              <a:rPr kumimoji="1" lang="ja-JP" altLang="en-US" sz="1400" dirty="0" smtClean="0">
                <a:solidFill>
                  <a:schemeClr val="bg1"/>
                </a:solidFill>
                <a:latin typeface="Meiryo" charset="-128"/>
                <a:ea typeface="Meiryo" charset="-128"/>
                <a:cs typeface="Meiryo" charset="-128"/>
              </a:rPr>
              <a:t>できます。</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909859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「道具としての</a:t>
            </a:r>
            <a:r>
              <a:rPr lang="en-US" altLang="ja-JP" dirty="0" smtClean="0"/>
              <a:t>IT</a:t>
            </a:r>
            <a:r>
              <a:rPr lang="ja-JP" altLang="en-US" dirty="0" smtClean="0"/>
              <a:t>」から「思想としての</a:t>
            </a:r>
            <a:r>
              <a:rPr lang="en-US" altLang="ja-JP" dirty="0" smtClean="0"/>
              <a:t>IT</a:t>
            </a:r>
            <a:r>
              <a:rPr lang="ja-JP" altLang="en-US" dirty="0" smtClean="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1960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〜1980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1990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〜2000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2010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道具としての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仕組みとしての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思想としての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smtClean="0">
                <a:solidFill>
                  <a:schemeClr val="bg1"/>
                </a:solidFill>
                <a:latin typeface="Meiryo" charset="-128"/>
                <a:ea typeface="Meiryo" charset="-128"/>
                <a:cs typeface="Meiryo" charset="-128"/>
              </a:rPr>
              <a:t>ビジネス＋</a:t>
            </a:r>
            <a:r>
              <a:rPr kumimoji="1" lang="en-US" altLang="ja-JP" sz="2400" dirty="0" smtClean="0">
                <a:solidFill>
                  <a:schemeClr val="bg1"/>
                </a:solidFill>
                <a:latin typeface="Meiryo" charset="-128"/>
                <a:ea typeface="Meiryo" charset="-128"/>
                <a:cs typeface="Meiryo" charset="-128"/>
              </a:rPr>
              <a:t>IT</a:t>
            </a:r>
          </a:p>
          <a:p>
            <a:pPr algn="ctr"/>
            <a:r>
              <a:rPr lang="ja-JP" altLang="en-US" sz="1200" dirty="0" smtClean="0">
                <a:solidFill>
                  <a:schemeClr val="bg1"/>
                </a:solidFill>
                <a:latin typeface="Meiryo" charset="-128"/>
                <a:ea typeface="Meiryo" charset="-128"/>
                <a:cs typeface="Meiryo" charset="-128"/>
              </a:rPr>
              <a:t>（</a:t>
            </a:r>
            <a:r>
              <a:rPr lang="en-US" altLang="ja-JP" sz="1200" dirty="0" smtClean="0">
                <a:solidFill>
                  <a:schemeClr val="bg1"/>
                </a:solidFill>
                <a:latin typeface="Meiryo" charset="-128"/>
                <a:ea typeface="Meiryo" charset="-128"/>
                <a:cs typeface="Meiryo" charset="-128"/>
              </a:rPr>
              <a:t>IT</a:t>
            </a:r>
            <a:r>
              <a:rPr lang="ja-JP" altLang="en-US" sz="1200" dirty="0" smtClean="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smtClean="0">
                <a:solidFill>
                  <a:schemeClr val="bg1"/>
                </a:solidFill>
                <a:latin typeface="Meiryo" charset="-128"/>
                <a:ea typeface="Meiryo" charset="-128"/>
                <a:cs typeface="Meiryo" charset="-128"/>
              </a:rPr>
              <a:t>商品としての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56805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1960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〜1980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1990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〜2000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2010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smtClean="0">
                <a:solidFill>
                  <a:schemeClr val="bg1"/>
                </a:solidFill>
                <a:latin typeface="Meiryo" charset="-128"/>
                <a:ea typeface="Meiryo" charset="-128"/>
                <a:cs typeface="Meiryo" charset="-128"/>
              </a:rPr>
              <a:t>ビジネス＋</a:t>
            </a:r>
            <a:r>
              <a:rPr kumimoji="1" lang="en-US" altLang="ja-JP" sz="2400" dirty="0" smtClean="0">
                <a:solidFill>
                  <a:schemeClr val="bg1"/>
                </a:solidFill>
                <a:latin typeface="Meiryo" charset="-128"/>
                <a:ea typeface="Meiryo" charset="-128"/>
                <a:cs typeface="Meiryo" charset="-128"/>
              </a:rPr>
              <a:t>IT</a:t>
            </a:r>
          </a:p>
          <a:p>
            <a:pPr algn="ctr"/>
            <a:r>
              <a:rPr lang="ja-JP" altLang="en-US" sz="1200" dirty="0" smtClean="0">
                <a:solidFill>
                  <a:schemeClr val="bg1"/>
                </a:solidFill>
                <a:latin typeface="Meiryo" charset="-128"/>
                <a:ea typeface="Meiryo" charset="-128"/>
                <a:cs typeface="Meiryo" charset="-128"/>
              </a:rPr>
              <a:t>（</a:t>
            </a:r>
            <a:r>
              <a:rPr lang="en-US" altLang="ja-JP" sz="1200" dirty="0" smtClean="0">
                <a:solidFill>
                  <a:schemeClr val="bg1"/>
                </a:solidFill>
                <a:latin typeface="Meiryo" charset="-128"/>
                <a:ea typeface="Meiryo" charset="-128"/>
                <a:cs typeface="Meiryo" charset="-128"/>
              </a:rPr>
              <a:t>IT</a:t>
            </a:r>
            <a:r>
              <a:rPr lang="ja-JP" altLang="en-US" sz="1200" dirty="0" smtClean="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smtClean="0">
                <a:solidFill>
                  <a:schemeClr val="bg1"/>
                </a:solidFill>
                <a:latin typeface="Meiryo" charset="-128"/>
                <a:ea typeface="Meiryo" charset="-128"/>
                <a:cs typeface="Meiryo" charset="-128"/>
              </a:rPr>
              <a:t>商品としての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smtClean="0">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smtClean="0">
                <a:solidFill>
                  <a:srgbClr val="FFFFFF"/>
                </a:solidFill>
                <a:latin typeface="Meiryo" charset="-128"/>
                <a:ea typeface="Meiryo" charset="-128"/>
                <a:cs typeface="Meiryo" charset="-128"/>
              </a:rPr>
              <a:t>System of Record</a:t>
            </a:r>
          </a:p>
          <a:p>
            <a:pPr algn="ctr"/>
            <a:r>
              <a:rPr kumimoji="1" lang="ja-JP" altLang="en-US" sz="1400" dirty="0" smtClean="0">
                <a:solidFill>
                  <a:srgbClr val="FFFFFF"/>
                </a:solidFill>
                <a:latin typeface="Meiryo" charset="-128"/>
                <a:ea typeface="Meiryo" charset="-128"/>
                <a:cs typeface="Meiryo" charset="-128"/>
              </a:rPr>
              <a:t>結果を処理するシステム</a:t>
            </a:r>
            <a:endParaRPr kumimoji="1"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smtClean="0">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smtClean="0">
                <a:solidFill>
                  <a:srgbClr val="FFFFFF"/>
                </a:solidFill>
                <a:latin typeface="Meiryo" charset="-128"/>
                <a:ea typeface="Meiryo" charset="-128"/>
                <a:cs typeface="Meiryo" charset="-128"/>
              </a:rPr>
              <a:t>System of Engagement</a:t>
            </a:r>
          </a:p>
          <a:p>
            <a:pPr algn="ctr"/>
            <a:r>
              <a:rPr kumimoji="1" lang="ja-JP" altLang="en-US" sz="1400" dirty="0" smtClean="0">
                <a:solidFill>
                  <a:srgbClr val="FFFFFF"/>
                </a:solidFill>
                <a:latin typeface="Meiryo" charset="-128"/>
                <a:ea typeface="Meiryo" charset="-128"/>
                <a:cs typeface="Meiryo" charset="-128"/>
              </a:rPr>
              <a:t>結果を創出するシステム</a:t>
            </a:r>
            <a:endParaRPr kumimoji="1" lang="ja-JP" altLang="en-US" sz="1400" dirty="0">
              <a:solidFill>
                <a:srgbClr val="FFFFFF"/>
              </a:solidFill>
              <a:latin typeface="Meiryo" charset="-128"/>
              <a:ea typeface="Meiryo" charset="-128"/>
              <a:cs typeface="Meiryo" charset="-128"/>
            </a:endParaRP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smtClean="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smtClean="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smtClean="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endPar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p:txBody>
        </p:sp>
      </p:grpSp>
    </p:spTree>
    <p:extLst>
      <p:ext uri="{BB962C8B-B14F-4D97-AF65-F5344CB8AC3E}">
        <p14:creationId xmlns:p14="http://schemas.microsoft.com/office/powerpoint/2010/main" val="20785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求められるスキルの転換</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9606967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smtClean="0"/>
              <a:t>ビジネス価値と文化の違い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HGSSoeiKakugothicUB" charset="-128"/>
                <a:ea typeface="HGSSoeiKakugothicUB" charset="-128"/>
                <a:cs typeface="HGSSoeiKakugothicUB" charset="-128"/>
              </a:rPr>
              <a:t>ユーザー部門の</a:t>
            </a:r>
            <a:r>
              <a:rPr lang="en-US" altLang="ja-JP" sz="1600" dirty="0" smtClean="0">
                <a:solidFill>
                  <a:srgbClr val="FFFFFF"/>
                </a:solidFill>
                <a:latin typeface="HGSSoeiKakugothicUB" charset="-128"/>
                <a:ea typeface="HGSSoeiKakugothicUB" charset="-128"/>
                <a:cs typeface="HGSSoeiKakugothicUB" charset="-128"/>
              </a:rPr>
              <a:t>IT</a:t>
            </a:r>
            <a:r>
              <a:rPr lang="ja-JP" altLang="en-US" sz="1600" dirty="0" smtClean="0">
                <a:solidFill>
                  <a:srgbClr val="FFFFFF"/>
                </a:solidFill>
                <a:latin typeface="HGSSoeiKakugothicUB" charset="-128"/>
                <a:ea typeface="HGSSoeiKakugothicUB" charset="-128"/>
                <a:cs typeface="HGSSoeiKakugothicUB" charset="-128"/>
              </a:rPr>
              <a:t>への</a:t>
            </a:r>
            <a:r>
              <a:rPr kumimoji="1" lang="ja-JP" altLang="en-US" sz="1600" dirty="0" smtClean="0">
                <a:solidFill>
                  <a:srgbClr val="FFFFFF"/>
                </a:solidFill>
                <a:latin typeface="HGSSoeiKakugothicUB" charset="-128"/>
                <a:ea typeface="HGSSoeiKakugothicUB" charset="-128"/>
                <a:cs typeface="HGSSoeiKakugothicUB" charset="-128"/>
              </a:rPr>
              <a:t>期待の変化</a:t>
            </a:r>
            <a:endParaRPr kumimoji="1" lang="ja-JP" altLang="en-US" sz="1600" dirty="0">
              <a:solidFill>
                <a:srgbClr val="FFFFFF"/>
              </a:solidFill>
              <a:latin typeface="HGSSoeiKakugothicUB" charset="-128"/>
              <a:ea typeface="HGSSoeiKakugothicUB" charset="-128"/>
              <a:cs typeface="HGSSoeiKakugothicUB" charset="-128"/>
            </a:endParaRP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smtClean="0">
                <a:solidFill>
                  <a:schemeClr val="bg1"/>
                </a:solidFill>
                <a:latin typeface="Meiryo" charset="-128"/>
                <a:ea typeface="Meiryo" charset="-128"/>
                <a:cs typeface="Meiryo" charset="-128"/>
              </a:rPr>
              <a:t>顧客</a:t>
            </a:r>
            <a:r>
              <a:rPr lang="ja-JP" altLang="en-US" sz="1400" dirty="0">
                <a:solidFill>
                  <a:schemeClr val="bg1"/>
                </a:solidFill>
                <a:latin typeface="Meiryo" charset="-128"/>
                <a:ea typeface="Meiryo" charset="-128"/>
                <a:cs typeface="Meiryo" charset="-128"/>
              </a:rPr>
              <a:t>に製品やサービスを</a:t>
            </a:r>
            <a:r>
              <a:rPr lang="ja-JP" altLang="en-US" b="1" dirty="0">
                <a:solidFill>
                  <a:schemeClr val="bg1"/>
                </a:solidFill>
                <a:latin typeface="Meiryo" charset="-128"/>
                <a:ea typeface="Meiryo" charset="-128"/>
                <a:cs typeface="Meiryo" charset="-128"/>
              </a:rPr>
              <a:t>“いかに買ってもらうか”を</a:t>
            </a:r>
            <a:r>
              <a:rPr lang="ja-JP" altLang="en-US" b="1" dirty="0" smtClean="0">
                <a:solidFill>
                  <a:schemeClr val="bg1"/>
                </a:solidFill>
                <a:latin typeface="Meiryo" charset="-128"/>
                <a:ea typeface="Meiryo" charset="-128"/>
                <a:cs typeface="Meiryo" charset="-128"/>
              </a:rPr>
              <a:t>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smtClean="0">
                <a:solidFill>
                  <a:schemeClr val="bg1"/>
                </a:solidFill>
                <a:latin typeface="Meiryo" charset="-128"/>
                <a:ea typeface="Meiryo" charset="-128"/>
                <a:cs typeface="Meiryo" charset="-128"/>
              </a:rPr>
              <a:t>顧客</a:t>
            </a:r>
            <a:r>
              <a:rPr lang="ja-JP" altLang="en-US" sz="1400" dirty="0">
                <a:solidFill>
                  <a:schemeClr val="bg1"/>
                </a:solidFill>
                <a:latin typeface="Meiryo" charset="-128"/>
                <a:ea typeface="Meiryo" charset="-128"/>
                <a:cs typeface="Meiryo" charset="-128"/>
              </a:rPr>
              <a:t>が製品やサービスを</a:t>
            </a:r>
            <a:r>
              <a:rPr lang="ja-JP" altLang="en-US" b="1" dirty="0">
                <a:solidFill>
                  <a:schemeClr val="bg1"/>
                </a:solidFill>
                <a:latin typeface="Meiryo" charset="-128"/>
                <a:ea typeface="Meiryo" charset="-128"/>
                <a:cs typeface="Meiryo" charset="-128"/>
              </a:rPr>
              <a:t>“買ってから”を処理、格納</a:t>
            </a:r>
            <a:r>
              <a:rPr lang="ja-JP" altLang="en-US" b="1" dirty="0" smtClean="0">
                <a:solidFill>
                  <a:schemeClr val="bg1"/>
                </a:solidFill>
                <a:latin typeface="Meiryo" charset="-128"/>
                <a:ea typeface="Meiryo" charset="-128"/>
                <a:cs typeface="Meiryo" charset="-128"/>
              </a:rPr>
              <a:t>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smtClean="0">
                <a:solidFill>
                  <a:schemeClr val="bg1"/>
                </a:solidFill>
                <a:latin typeface="Meiryo" charset="-128"/>
                <a:ea typeface="Meiryo" charset="-128"/>
                <a:cs typeface="Meiryo" charset="-128"/>
              </a:rPr>
              <a:t>ユーザー部門の要求は明確</a:t>
            </a:r>
            <a:endParaRPr lang="en-US" altLang="ja-JP" sz="1400" b="1" dirty="0" smtClean="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smtClean="0">
                <a:solidFill>
                  <a:schemeClr val="bg1"/>
                </a:solidFill>
                <a:latin typeface="Meiryo" charset="-128"/>
                <a:ea typeface="Meiryo" charset="-128"/>
                <a:cs typeface="Meiryo" charset="-128"/>
              </a:rPr>
              <a:t>IT</a:t>
            </a:r>
            <a:r>
              <a:rPr kumimoji="1" lang="ja-JP" altLang="en-US" sz="1400" b="1" dirty="0" smtClean="0">
                <a:solidFill>
                  <a:schemeClr val="bg1"/>
                </a:solidFill>
                <a:latin typeface="Meiryo" charset="-128"/>
                <a:ea typeface="Meiryo" charset="-128"/>
                <a:cs typeface="Meiryo" charset="-128"/>
              </a:rPr>
              <a:t>部門はその要求に応える</a:t>
            </a:r>
            <a:endParaRPr kumimoji="1" lang="ja-JP" altLang="en-US" sz="1400" b="1" dirty="0">
              <a:solidFill>
                <a:schemeClr val="bg1"/>
              </a:solidFill>
              <a:latin typeface="Meiryo" charset="-128"/>
              <a:ea typeface="Meiryo" charset="-128"/>
              <a:cs typeface="Meiryo" charset="-128"/>
            </a:endParaRP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smtClean="0">
                <a:solidFill>
                  <a:schemeClr val="bg1"/>
                </a:solidFill>
                <a:latin typeface="Meiryo" charset="-128"/>
                <a:ea typeface="Meiryo" charset="-128"/>
                <a:cs typeface="Meiryo" charset="-128"/>
              </a:rPr>
              <a:t>求められる価値</a:t>
            </a:r>
            <a:r>
              <a:rPr lang="ja-JP" altLang="en-US" b="1" dirty="0" smtClean="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smtClean="0">
                <a:solidFill>
                  <a:schemeClr val="bg1"/>
                </a:solidFill>
                <a:latin typeface="Meiryo" charset="-128"/>
                <a:ea typeface="Meiryo" charset="-128"/>
                <a:cs typeface="Meiryo" charset="-128"/>
              </a:rPr>
              <a:t>求められる価値</a:t>
            </a:r>
            <a:r>
              <a:rPr lang="ja-JP" altLang="en-US" b="1" dirty="0" smtClean="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297547" y="2881004"/>
            <a:ext cx="2075292" cy="646331"/>
          </a:xfrm>
          <a:prstGeom prst="rect">
            <a:avLst/>
          </a:prstGeom>
          <a:noFill/>
        </p:spPr>
        <p:txBody>
          <a:bodyPr wrap="square" rtlCol="0">
            <a:spAutoFit/>
          </a:bodyPr>
          <a:lstStyle/>
          <a:p>
            <a:pPr algn="r"/>
            <a:r>
              <a:rPr lang="en-US" altLang="ja-JP" sz="3600" b="1" dirty="0" err="1" smtClean="0">
                <a:solidFill>
                  <a:schemeClr val="bg1"/>
                </a:solidFill>
                <a:latin typeface="Meiryo" charset="-128"/>
                <a:ea typeface="Meiryo" charset="-128"/>
                <a:cs typeface="Meiryo" charset="-128"/>
              </a:rPr>
              <a:t>SoE</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843833" y="4215048"/>
            <a:ext cx="2075292" cy="646331"/>
          </a:xfrm>
          <a:prstGeom prst="rect">
            <a:avLst/>
          </a:prstGeom>
          <a:noFill/>
        </p:spPr>
        <p:txBody>
          <a:bodyPr wrap="square" rtlCol="0">
            <a:spAutoFit/>
          </a:bodyPr>
          <a:lstStyle/>
          <a:p>
            <a:r>
              <a:rPr lang="en-US" altLang="ja-JP" sz="3600" b="1" dirty="0" err="1" smtClean="0">
                <a:solidFill>
                  <a:schemeClr val="bg1"/>
                </a:solidFill>
                <a:latin typeface="Meiryo" charset="-128"/>
                <a:ea typeface="Meiryo" charset="-128"/>
                <a:cs typeface="Meiryo" charset="-128"/>
              </a:rPr>
              <a:t>SoR</a:t>
            </a:r>
            <a:endParaRPr lang="en-US" altLang="ja-JP" sz="3600" b="1" dirty="0" smtClean="0">
              <a:solidFill>
                <a:schemeClr val="bg1"/>
              </a:solidFill>
              <a:latin typeface="Meiryo" charset="-128"/>
              <a:ea typeface="Meiryo" charset="-128"/>
              <a:cs typeface="Meiryo" charset="-128"/>
            </a:endParaRPr>
          </a:p>
        </p:txBody>
      </p:sp>
      <p:sp>
        <p:nvSpPr>
          <p:cNvPr id="15" name="正方形/長方形 14"/>
          <p:cNvSpPr/>
          <p:nvPr/>
        </p:nvSpPr>
        <p:spPr>
          <a:xfrm>
            <a:off x="3347004" y="2612617"/>
            <a:ext cx="3014864" cy="369332"/>
          </a:xfrm>
          <a:prstGeom prst="rect">
            <a:avLst/>
          </a:prstGeom>
        </p:spPr>
        <p:txBody>
          <a:bodyPr wrap="none">
            <a:spAutoFit/>
          </a:bodyPr>
          <a:lstStyle/>
          <a:p>
            <a:pPr algn="r"/>
            <a:r>
              <a:rPr lang="en-US" altLang="ja-JP" b="1" dirty="0" smtClean="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843833" y="4683858"/>
            <a:ext cx="2327625" cy="369332"/>
          </a:xfrm>
          <a:prstGeom prst="rect">
            <a:avLst/>
          </a:prstGeom>
        </p:spPr>
        <p:txBody>
          <a:bodyPr wrap="none">
            <a:spAutoFit/>
          </a:bodyPr>
          <a:lstStyle/>
          <a:p>
            <a:pPr algn="r"/>
            <a:r>
              <a:rPr lang="en-US" altLang="ja-JP" b="1" dirty="0" smtClean="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a:t>
            </a:r>
            <a:r>
              <a:rPr lang="ja-JP" altLang="en-US" sz="800" dirty="0" smtClean="0">
                <a:solidFill>
                  <a:schemeClr val="tx1">
                    <a:lumMod val="50000"/>
                    <a:lumOff val="50000"/>
                  </a:schemeClr>
                </a:solidFill>
                <a:latin typeface="Meiryo" charset="-128"/>
                <a:ea typeface="Meiryo" charset="-128"/>
                <a:cs typeface="Meiryo" charset="-128"/>
              </a:rPr>
              <a:t>著者</a:t>
            </a:r>
            <a:r>
              <a:rPr lang="en-US" altLang="ja-JP" sz="800" dirty="0">
                <a:solidFill>
                  <a:schemeClr val="tx1">
                    <a:lumMod val="50000"/>
                    <a:lumOff val="50000"/>
                  </a:schemeClr>
                </a:solidFill>
                <a:latin typeface="Meiryo" charset="-128"/>
                <a:ea typeface="Meiryo" charset="-128"/>
                <a:cs typeface="Meiryo" charset="-128"/>
              </a:rPr>
              <a:t>Geoffrey A. </a:t>
            </a:r>
            <a:r>
              <a:rPr lang="en-US" altLang="ja-JP" sz="800" dirty="0" smtClean="0">
                <a:solidFill>
                  <a:schemeClr val="tx1">
                    <a:lumMod val="50000"/>
                    <a:lumOff val="50000"/>
                  </a:schemeClr>
                </a:solidFill>
                <a:latin typeface="Meiryo" charset="-128"/>
                <a:ea typeface="Meiryo" charset="-128"/>
                <a:cs typeface="Meiryo" charset="-128"/>
              </a:rPr>
              <a:t>Moore</a:t>
            </a:r>
            <a:r>
              <a:rPr lang="ja-JP" altLang="en-US" sz="800" dirty="0" smtClean="0">
                <a:solidFill>
                  <a:schemeClr val="tx1">
                    <a:lumMod val="50000"/>
                    <a:lumOff val="50000"/>
                  </a:schemeClr>
                </a:solidFill>
                <a:latin typeface="Meiryo" charset="-128"/>
                <a:ea typeface="Meiryo" charset="-128"/>
                <a:cs typeface="Meiryo" charset="-128"/>
              </a:rPr>
              <a:t>の言葉</a:t>
            </a:r>
            <a:r>
              <a:rPr kumimoji="1" lang="ja-JP" altLang="en-US" sz="800" dirty="0" smtClean="0">
                <a:solidFill>
                  <a:schemeClr val="tx1">
                    <a:lumMod val="50000"/>
                    <a:lumOff val="50000"/>
                  </a:schemeClr>
                </a:solidFill>
                <a:latin typeface="Meiryo" charset="-128"/>
                <a:ea typeface="Meiryo" charset="-128"/>
                <a:cs typeface="Meiryo" charset="-128"/>
              </a:rPr>
              <a:t>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smtClean="0">
                <a:solidFill>
                  <a:schemeClr val="bg1"/>
                </a:solidFill>
                <a:latin typeface="Meiryo" charset="-128"/>
                <a:ea typeface="Meiryo" charset="-128"/>
                <a:cs typeface="Meiryo" charset="-128"/>
              </a:rPr>
              <a:t>ユーザー部門は要求が不明</a:t>
            </a:r>
            <a:endParaRPr lang="en-US" altLang="ja-JP" sz="1400" b="1" dirty="0" smtClean="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smtClean="0">
                <a:solidFill>
                  <a:schemeClr val="bg1"/>
                </a:solidFill>
                <a:latin typeface="Meiryo" charset="-128"/>
                <a:ea typeface="Meiryo" charset="-128"/>
                <a:cs typeface="Meiryo" charset="-128"/>
              </a:rPr>
              <a:t>IT</a:t>
            </a:r>
            <a:r>
              <a:rPr kumimoji="1" lang="ja-JP" altLang="en-US" sz="1400" b="1" dirty="0" smtClean="0">
                <a:solidFill>
                  <a:schemeClr val="bg1"/>
                </a:solidFill>
                <a:latin typeface="Meiryo" charset="-128"/>
                <a:ea typeface="Meiryo" charset="-128"/>
                <a:cs typeface="Meiryo" charset="-128"/>
              </a:rPr>
              <a:t>部門はその要求を一緒に探す</a:t>
            </a:r>
            <a:endParaRPr kumimoji="1" lang="ja-JP" altLang="en-US" sz="1400" b="1" dirty="0">
              <a:solidFill>
                <a:schemeClr val="bg1"/>
              </a:solidFill>
              <a:latin typeface="Meiryo" charset="-128"/>
              <a:ea typeface="Meiryo" charset="-128"/>
              <a:cs typeface="Meiryo" charset="-128"/>
            </a:endParaRP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販売管理</a:t>
            </a:r>
            <a:r>
              <a:rPr lang="ja-JP" altLang="en-US" sz="800" dirty="0" smtClean="0">
                <a:solidFill>
                  <a:schemeClr val="bg1"/>
                </a:solidFill>
                <a:latin typeface="Meiryo" charset="-128"/>
                <a:ea typeface="Meiryo" charset="-128"/>
                <a:cs typeface="Meiryo" charset="-128"/>
              </a:rPr>
              <a:t>など</a:t>
            </a:r>
            <a:endParaRPr lang="ja-JP" altLang="en-US" sz="800" dirty="0">
              <a:solidFill>
                <a:schemeClr val="bg1"/>
              </a:solidFill>
              <a:latin typeface="Meiryo" charset="-128"/>
              <a:ea typeface="Meiryo" charset="-128"/>
              <a:cs typeface="Meiryo" charset="-128"/>
            </a:endParaRP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smtClean="0">
                <a:solidFill>
                  <a:schemeClr val="bg1"/>
                </a:solidFill>
                <a:latin typeface="Meiryo" charset="-128"/>
                <a:ea typeface="Meiryo" charset="-128"/>
                <a:cs typeface="Meiryo" charset="-128"/>
              </a:rPr>
              <a:t>EC</a:t>
            </a:r>
            <a:r>
              <a:rPr lang="ja-JP" altLang="en-US" sz="800" dirty="0" smtClean="0">
                <a:solidFill>
                  <a:schemeClr val="bg1"/>
                </a:solidFill>
                <a:latin typeface="Meiryo" charset="-128"/>
                <a:ea typeface="Meiryo" charset="-128"/>
                <a:cs typeface="Meiryo" charset="-128"/>
              </a:rPr>
              <a:t>など</a:t>
            </a:r>
            <a:endParaRPr lang="ja-JP" altLang="en-US" sz="800" dirty="0">
              <a:solidFill>
                <a:schemeClr val="bg1"/>
              </a:solidFill>
              <a:latin typeface="Meiryo" charset="-128"/>
              <a:ea typeface="Meiryo" charset="-128"/>
              <a:cs typeface="Meiryo" charset="-128"/>
            </a:endParaRPr>
          </a:p>
        </p:txBody>
      </p:sp>
      <p:sp>
        <p:nvSpPr>
          <p:cNvPr id="3" name="正方形/長方形 2"/>
          <p:cNvSpPr/>
          <p:nvPr/>
        </p:nvSpPr>
        <p:spPr>
          <a:xfrm>
            <a:off x="2879539" y="4993128"/>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213273" y="2381657"/>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a:t>
            </a:r>
            <a:r>
              <a:rPr lang="ja-JP" altLang="en-US" sz="1400" dirty="0" smtClean="0">
                <a:solidFill>
                  <a:srgbClr val="FFFFFF"/>
                </a:solidFill>
                <a:latin typeface="Meiryo" charset="-128"/>
                <a:ea typeface="Meiryo" charset="-128"/>
                <a:cs typeface="Meiryo" charset="-128"/>
              </a:rPr>
              <a:t>を創出する</a:t>
            </a:r>
            <a:r>
              <a:rPr lang="ja-JP" altLang="en-US" sz="1400" dirty="0">
                <a:solidFill>
                  <a:srgbClr val="FFFFFF"/>
                </a:solidFill>
                <a:latin typeface="Meiryo" charset="-128"/>
                <a:ea typeface="Meiryo" charset="-128"/>
                <a:cs typeface="Meiryo" charset="-128"/>
              </a:rPr>
              <a:t>システム</a:t>
            </a:r>
          </a:p>
        </p:txBody>
      </p:sp>
    </p:spTree>
    <p:extLst>
      <p:ext uri="{BB962C8B-B14F-4D97-AF65-F5344CB8AC3E}">
        <p14:creationId xmlns:p14="http://schemas.microsoft.com/office/powerpoint/2010/main" val="15343654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smtClean="0"/>
              <a:t>バイモーダル</a:t>
            </a:r>
            <a:r>
              <a:rPr kumimoji="1" lang="en-US" altLang="ja-JP" dirty="0" smtClean="0"/>
              <a:t>IT</a:t>
            </a:r>
            <a:r>
              <a:rPr kumimoji="1" lang="ja-JP" altLang="en-US" dirty="0" smtClean="0"/>
              <a:t>と人材のあり方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HGSSoeiKakugothicUB" charset="-128"/>
                <a:ea typeface="HGSSoeiKakugothicUB" charset="-128"/>
                <a:cs typeface="HGSSoeiKakugothicUB" charset="-128"/>
              </a:rPr>
              <a:t>ユーザー部門の</a:t>
            </a:r>
            <a:r>
              <a:rPr lang="en-US" altLang="ja-JP" sz="1600" dirty="0" smtClean="0">
                <a:solidFill>
                  <a:srgbClr val="FFFFFF"/>
                </a:solidFill>
                <a:latin typeface="HGSSoeiKakugothicUB" charset="-128"/>
                <a:ea typeface="HGSSoeiKakugothicUB" charset="-128"/>
                <a:cs typeface="HGSSoeiKakugothicUB" charset="-128"/>
              </a:rPr>
              <a:t>IT</a:t>
            </a:r>
            <a:r>
              <a:rPr lang="ja-JP" altLang="en-US" sz="1600" dirty="0" smtClean="0">
                <a:solidFill>
                  <a:srgbClr val="FFFFFF"/>
                </a:solidFill>
                <a:latin typeface="HGSSoeiKakugothicUB" charset="-128"/>
                <a:ea typeface="HGSSoeiKakugothicUB" charset="-128"/>
                <a:cs typeface="HGSSoeiKakugothicUB" charset="-128"/>
              </a:rPr>
              <a:t>への</a:t>
            </a:r>
            <a:r>
              <a:rPr kumimoji="1" lang="ja-JP" altLang="en-US" sz="1600" dirty="0" smtClean="0">
                <a:solidFill>
                  <a:srgbClr val="FFFFFF"/>
                </a:solidFill>
                <a:latin typeface="HGSSoeiKakugothicUB" charset="-128"/>
                <a:ea typeface="HGSSoeiKakugothicUB" charset="-128"/>
                <a:cs typeface="HGSSoeiKakugothicUB" charset="-128"/>
              </a:rPr>
              <a:t>期待の変化</a:t>
            </a:r>
            <a:endParaRPr kumimoji="1" lang="ja-JP" altLang="en-US" sz="1600" dirty="0">
              <a:solidFill>
                <a:srgbClr val="FFFFFF"/>
              </a:solidFill>
              <a:latin typeface="HGSSoeiKakugothicUB" charset="-128"/>
              <a:ea typeface="HGSSoeiKakugothicUB" charset="-128"/>
              <a:cs typeface="HGSSoeiKakugothicUB" charset="-128"/>
            </a:endParaRPr>
          </a:p>
        </p:txBody>
      </p:sp>
      <p:sp>
        <p:nvSpPr>
          <p:cNvPr id="7" name="テキスト ボックス 6"/>
          <p:cNvSpPr txBox="1"/>
          <p:nvPr/>
        </p:nvSpPr>
        <p:spPr>
          <a:xfrm>
            <a:off x="3934353" y="5633379"/>
            <a:ext cx="4802918" cy="369332"/>
          </a:xfrm>
          <a:prstGeom prst="rect">
            <a:avLst/>
          </a:prstGeom>
          <a:noFill/>
        </p:spPr>
        <p:txBody>
          <a:bodyPr wrap="none" rtlCol="0">
            <a:spAutoFit/>
          </a:bodyPr>
          <a:lstStyle/>
          <a:p>
            <a:pPr algn="r"/>
            <a:r>
              <a:rPr lang="ja-JP" altLang="en-US" b="1" u="sng" dirty="0" smtClean="0">
                <a:solidFill>
                  <a:schemeClr val="bg1"/>
                </a:solidFill>
                <a:latin typeface="Meiryo" charset="-128"/>
                <a:ea typeface="Meiryo" charset="-128"/>
                <a:cs typeface="Meiryo" charset="-128"/>
              </a:rPr>
              <a:t>モード</a:t>
            </a:r>
            <a:r>
              <a:rPr lang="en-US" altLang="ja-JP" b="1" u="sng" dirty="0" smtClean="0">
                <a:solidFill>
                  <a:schemeClr val="bg1"/>
                </a:solidFill>
                <a:latin typeface="Meiryo" charset="-128"/>
                <a:ea typeface="Meiryo" charset="-128"/>
                <a:cs typeface="Meiryo" charset="-128"/>
              </a:rPr>
              <a:t>1</a:t>
            </a:r>
            <a:r>
              <a:rPr lang="ja-JP" altLang="en-US"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変化が少なく、確実性・安定性を重視するシステム</a:t>
            </a:r>
            <a:endParaRPr kumimoji="1" lang="ja-JP" altLang="en-US" sz="1200" dirty="0">
              <a:solidFill>
                <a:schemeClr val="bg1"/>
              </a:solidFill>
              <a:latin typeface="Meiryo" charset="-128"/>
              <a:ea typeface="Meiryo" charset="-128"/>
              <a:cs typeface="Meiryo" charset="-128"/>
            </a:endParaRPr>
          </a:p>
        </p:txBody>
      </p:sp>
      <p:sp>
        <p:nvSpPr>
          <p:cNvPr id="8" name="テキスト ボックス 7"/>
          <p:cNvSpPr txBox="1"/>
          <p:nvPr/>
        </p:nvSpPr>
        <p:spPr>
          <a:xfrm>
            <a:off x="409905" y="1725281"/>
            <a:ext cx="4872637" cy="369332"/>
          </a:xfrm>
          <a:prstGeom prst="rect">
            <a:avLst/>
          </a:prstGeom>
          <a:noFill/>
        </p:spPr>
        <p:txBody>
          <a:bodyPr wrap="square" rtlCol="0">
            <a:spAutoFit/>
          </a:bodyPr>
          <a:lstStyle/>
          <a:p>
            <a:r>
              <a:rPr lang="ja-JP" altLang="en-US" b="1" u="sng" dirty="0" smtClean="0">
                <a:solidFill>
                  <a:schemeClr val="bg1"/>
                </a:solidFill>
                <a:latin typeface="Meiryo" charset="-128"/>
                <a:ea typeface="Meiryo" charset="-128"/>
                <a:cs typeface="Meiryo" charset="-128"/>
              </a:rPr>
              <a:t>モード</a:t>
            </a:r>
            <a:r>
              <a:rPr lang="en-US" altLang="ja-JP" b="1" u="sng" dirty="0" smtClean="0">
                <a:solidFill>
                  <a:schemeClr val="bg1"/>
                </a:solidFill>
                <a:latin typeface="Meiryo" charset="-128"/>
                <a:ea typeface="Meiryo" charset="-128"/>
                <a:cs typeface="Meiryo" charset="-128"/>
              </a:rPr>
              <a:t>2</a:t>
            </a:r>
            <a:r>
              <a:rPr lang="ja-JP" altLang="en-US" b="1" dirty="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開発や改善のスピードや利便性を重視するシステム</a:t>
            </a:r>
            <a:endParaRPr kumimoji="1" lang="ja-JP" altLang="en-US" sz="1200" dirty="0">
              <a:solidFill>
                <a:schemeClr val="bg1"/>
              </a:solidFill>
              <a:latin typeface="Meiryo" charset="-128"/>
              <a:ea typeface="Meiryo" charset="-128"/>
              <a:cs typeface="Meiryo" charset="-128"/>
            </a:endParaRPr>
          </a:p>
        </p:txBody>
      </p:sp>
      <p:sp>
        <p:nvSpPr>
          <p:cNvPr id="9" name="テキスト ボックス 8"/>
          <p:cNvSpPr txBox="1"/>
          <p:nvPr/>
        </p:nvSpPr>
        <p:spPr>
          <a:xfrm>
            <a:off x="457200" y="4800521"/>
            <a:ext cx="1588897" cy="1138773"/>
          </a:xfrm>
          <a:prstGeom prst="rect">
            <a:avLst/>
          </a:prstGeom>
          <a:noFill/>
        </p:spPr>
        <p:txBody>
          <a:bodyPr wrap="none" rtlCol="0">
            <a:spAutoFit/>
          </a:bodyPr>
          <a:lstStyle/>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高品質・安定稼働</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着実・正確</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高いコスト</a:t>
            </a:r>
            <a:r>
              <a:rPr kumimoji="1" lang="en-US" altLang="ja-JP" sz="1200" dirty="0" smtClean="0">
                <a:solidFill>
                  <a:schemeClr val="bg1"/>
                </a:solidFill>
                <a:latin typeface="Meiryo" charset="-128"/>
                <a:ea typeface="Meiryo" charset="-128"/>
                <a:cs typeface="Meiryo" charset="-128"/>
              </a:rPr>
              <a:t>/</a:t>
            </a:r>
            <a:r>
              <a:rPr kumimoji="1" lang="ja-JP" altLang="en-US" sz="1200" dirty="0" smtClean="0">
                <a:solidFill>
                  <a:schemeClr val="bg1"/>
                </a:solidFill>
                <a:latin typeface="Meiryo" charset="-128"/>
                <a:ea typeface="Meiryo" charset="-128"/>
                <a:cs typeface="Meiryo" charset="-128"/>
              </a:rPr>
              <a:t>価格</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手厚いサポート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高い満足</a:t>
            </a:r>
            <a:endParaRPr lang="en-US" altLang="ja-JP" sz="1200" dirty="0" smtClean="0">
              <a:solidFill>
                <a:schemeClr val="bg1"/>
              </a:solidFill>
              <a:latin typeface="Meiryo" charset="-128"/>
              <a:ea typeface="Meiryo" charset="-128"/>
              <a:cs typeface="Meiryo" charset="-128"/>
            </a:endParaRPr>
          </a:p>
          <a:p>
            <a:r>
              <a:rPr kumimoji="1" lang="en-US" altLang="ja-JP" sz="800" dirty="0">
                <a:solidFill>
                  <a:schemeClr val="bg1"/>
                </a:solidFill>
                <a:latin typeface="Meiryo" charset="-128"/>
                <a:ea typeface="Meiryo" charset="-128"/>
                <a:cs typeface="Meiryo" charset="-128"/>
              </a:rPr>
              <a:t> </a:t>
            </a:r>
            <a:r>
              <a:rPr kumimoji="1" lang="en-US" altLang="ja-JP" sz="800" dirty="0" smtClean="0">
                <a:solidFill>
                  <a:schemeClr val="bg1"/>
                </a:solidFill>
                <a:latin typeface="Meiryo" charset="-128"/>
                <a:ea typeface="Meiryo" charset="-128"/>
                <a:cs typeface="Meiryo" charset="-128"/>
              </a:rPr>
              <a:t> </a:t>
            </a:r>
            <a:r>
              <a:rPr kumimoji="1" lang="ja-JP" altLang="en-US" sz="800" dirty="0" smtClean="0">
                <a:solidFill>
                  <a:schemeClr val="bg1"/>
                </a:solidFill>
                <a:latin typeface="Meiryo" charset="-128"/>
                <a:ea typeface="Meiryo" charset="-128"/>
                <a:cs typeface="Meiryo" charset="-128"/>
              </a:rPr>
              <a:t>（安全・安心）</a:t>
            </a:r>
            <a:endParaRPr kumimoji="1" lang="ja-JP" altLang="en-US" sz="800" dirty="0">
              <a:solidFill>
                <a:schemeClr val="bg1"/>
              </a:solidFill>
              <a:latin typeface="Meiryo" charset="-128"/>
              <a:ea typeface="Meiryo" charset="-128"/>
              <a:cs typeface="Meiryo" charset="-128"/>
            </a:endParaRPr>
          </a:p>
        </p:txBody>
      </p:sp>
      <p:sp>
        <p:nvSpPr>
          <p:cNvPr id="10" name="テキスト ボックス 9"/>
          <p:cNvSpPr txBox="1"/>
          <p:nvPr/>
        </p:nvSpPr>
        <p:spPr>
          <a:xfrm>
            <a:off x="6539805" y="1801472"/>
            <a:ext cx="2284600" cy="1138773"/>
          </a:xfrm>
          <a:prstGeom prst="rect">
            <a:avLst/>
          </a:prstGeom>
          <a:noFill/>
        </p:spPr>
        <p:txBody>
          <a:bodyPr wrap="none" rtlCol="0">
            <a:spAutoFit/>
          </a:bodyPr>
          <a:lstStyle/>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そこそこ（</a:t>
            </a:r>
            <a:r>
              <a:rPr lang="en-US" altLang="ja-JP" sz="1200" dirty="0" smtClean="0">
                <a:solidFill>
                  <a:schemeClr val="bg1"/>
                </a:solidFill>
                <a:latin typeface="Meiryo" charset="-128"/>
                <a:ea typeface="Meiryo" charset="-128"/>
                <a:cs typeface="Meiryo" charset="-128"/>
              </a:rPr>
              <a:t>Good Enough</a:t>
            </a:r>
            <a:r>
              <a:rPr lang="ja-JP" altLang="en-US" sz="1200" dirty="0" smtClean="0">
                <a:solidFill>
                  <a:schemeClr val="bg1"/>
                </a:solidFill>
                <a:latin typeface="Meiryo" charset="-128"/>
                <a:ea typeface="Meiryo" charset="-128"/>
                <a:cs typeface="Meiryo" charset="-128"/>
              </a:rPr>
              <a:t>）</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速い・俊敏</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低い</a:t>
            </a:r>
            <a:r>
              <a:rPr kumimoji="1" lang="ja-JP" altLang="en-US" sz="1200" dirty="0" smtClean="0">
                <a:solidFill>
                  <a:schemeClr val="bg1"/>
                </a:solidFill>
                <a:latin typeface="Meiryo" charset="-128"/>
                <a:ea typeface="Meiryo" charset="-128"/>
                <a:cs typeface="Meiryo" charset="-128"/>
              </a:rPr>
              <a:t>コスト</a:t>
            </a:r>
            <a:r>
              <a:rPr kumimoji="1" lang="en-US" altLang="ja-JP" sz="1200" dirty="0" smtClean="0">
                <a:solidFill>
                  <a:schemeClr val="bg1"/>
                </a:solidFill>
                <a:latin typeface="Meiryo" charset="-128"/>
                <a:ea typeface="Meiryo" charset="-128"/>
                <a:cs typeface="Meiryo" charset="-128"/>
              </a:rPr>
              <a:t>/</a:t>
            </a:r>
            <a:r>
              <a:rPr kumimoji="1" lang="ja-JP" altLang="en-US" sz="1200" dirty="0" smtClean="0">
                <a:solidFill>
                  <a:schemeClr val="bg1"/>
                </a:solidFill>
                <a:latin typeface="Meiryo" charset="-128"/>
                <a:ea typeface="Meiryo" charset="-128"/>
                <a:cs typeface="Meiryo" charset="-128"/>
              </a:rPr>
              <a:t>価格</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便利で迅速なサポート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高い満足</a:t>
            </a:r>
            <a:endParaRPr kumimoji="1" lang="en-US" altLang="ja-JP" sz="800" dirty="0" smtClean="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en-US" altLang="ja-JP" sz="800" dirty="0" smtClean="0">
                <a:solidFill>
                  <a:schemeClr val="bg1"/>
                </a:solidFill>
                <a:latin typeface="Meiryo" charset="-128"/>
                <a:ea typeface="Meiryo" charset="-128"/>
                <a:cs typeface="Meiryo" charset="-128"/>
              </a:rPr>
              <a:t> </a:t>
            </a:r>
            <a:r>
              <a:rPr kumimoji="1" lang="ja-JP" altLang="en-US" sz="800" dirty="0" smtClean="0">
                <a:solidFill>
                  <a:schemeClr val="bg1"/>
                </a:solidFill>
                <a:latin typeface="Meiryo" charset="-128"/>
                <a:ea typeface="Meiryo" charset="-128"/>
                <a:cs typeface="Meiryo" charset="-128"/>
              </a:rPr>
              <a:t>（わかりやすい、できる、楽しい）</a:t>
            </a:r>
            <a:endParaRPr kumimoji="1" lang="ja-JP" altLang="en-US" sz="800" dirty="0">
              <a:solidFill>
                <a:schemeClr val="bg1"/>
              </a:solidFill>
              <a:latin typeface="Meiryo" charset="-128"/>
              <a:ea typeface="Meiryo" charset="-128"/>
              <a:cs typeface="Meiryo" charset="-128"/>
            </a:endParaRPr>
          </a:p>
        </p:txBody>
      </p:sp>
      <p:sp>
        <p:nvSpPr>
          <p:cNvPr id="11" name="テキスト ボックス 10"/>
          <p:cNvSpPr txBox="1"/>
          <p:nvPr/>
        </p:nvSpPr>
        <p:spPr>
          <a:xfrm>
            <a:off x="1462328" y="2056930"/>
            <a:ext cx="2201023" cy="369332"/>
          </a:xfrm>
          <a:prstGeom prst="rect">
            <a:avLst/>
          </a:prstGeom>
          <a:noFill/>
        </p:spPr>
        <p:txBody>
          <a:bodyPr wrap="square" rtlCol="0">
            <a:spAutoFit/>
          </a:bodyPr>
          <a:lstStyle/>
          <a:p>
            <a:r>
              <a:rPr lang="ja-JP" altLang="en-US" b="1" smtClean="0">
                <a:solidFill>
                  <a:schemeClr val="bg1"/>
                </a:solidFill>
                <a:latin typeface="Meiryo" charset="-128"/>
                <a:ea typeface="Meiryo" charset="-128"/>
                <a:cs typeface="Meiryo" charset="-128"/>
              </a:rPr>
              <a:t>差別化→利益拡大</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5045166" y="5364992"/>
            <a:ext cx="2753113" cy="369332"/>
          </a:xfrm>
          <a:prstGeom prst="rect">
            <a:avLst/>
          </a:prstGeom>
          <a:noFill/>
        </p:spPr>
        <p:txBody>
          <a:bodyPr wrap="square" rtlCol="0">
            <a:spAutoFit/>
          </a:bodyPr>
          <a:lstStyle/>
          <a:p>
            <a:r>
              <a:rPr lang="ja-JP" altLang="en-US" b="1" dirty="0" smtClean="0">
                <a:solidFill>
                  <a:schemeClr val="bg1"/>
                </a:solidFill>
                <a:latin typeface="Meiryo" charset="-128"/>
                <a:ea typeface="Meiryo" charset="-128"/>
                <a:cs typeface="Meiryo" charset="-128"/>
              </a:rPr>
              <a:t>効率化</a:t>
            </a:r>
            <a:r>
              <a:rPr lang="ja-JP" altLang="en-US" b="1" smtClean="0">
                <a:solidFill>
                  <a:schemeClr val="bg1"/>
                </a:solidFill>
                <a:latin typeface="Meiryo" charset="-128"/>
                <a:ea typeface="Meiryo" charset="-128"/>
                <a:cs typeface="Meiryo" charset="-128"/>
              </a:rPr>
              <a:t>→コスト削減</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385330" y="2836685"/>
            <a:ext cx="2075292" cy="646331"/>
          </a:xfrm>
          <a:prstGeom prst="rect">
            <a:avLst/>
          </a:prstGeom>
          <a:noFill/>
        </p:spPr>
        <p:txBody>
          <a:bodyPr wrap="square" rtlCol="0">
            <a:spAutoFit/>
          </a:bodyPr>
          <a:lstStyle/>
          <a:p>
            <a:pPr algn="r"/>
            <a:r>
              <a:rPr lang="en-US" altLang="ja-JP" sz="3600" b="1" dirty="0" smtClean="0">
                <a:solidFill>
                  <a:schemeClr val="bg1"/>
                </a:solidFill>
                <a:latin typeface="Meiryo" charset="-128"/>
                <a:ea typeface="Meiryo" charset="-128"/>
                <a:cs typeface="Meiryo" charset="-128"/>
              </a:rPr>
              <a:t>DevOps</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632766" y="4402202"/>
            <a:ext cx="2075292" cy="646331"/>
          </a:xfrm>
          <a:prstGeom prst="rect">
            <a:avLst/>
          </a:prstGeom>
          <a:noFill/>
        </p:spPr>
        <p:txBody>
          <a:bodyPr wrap="square" rtlCol="0">
            <a:spAutoFit/>
          </a:bodyPr>
          <a:lstStyle/>
          <a:p>
            <a:pPr algn="r"/>
            <a:r>
              <a:rPr lang="en-US" altLang="ja-JP" sz="3600" b="1" dirty="0" smtClean="0">
                <a:solidFill>
                  <a:schemeClr val="bg1"/>
                </a:solidFill>
                <a:latin typeface="Meiryo" charset="-128"/>
                <a:ea typeface="Meiryo" charset="-128"/>
                <a:cs typeface="Meiryo" charset="-128"/>
              </a:rPr>
              <a:t>ITIL</a:t>
            </a:r>
          </a:p>
        </p:txBody>
      </p:sp>
      <p:sp>
        <p:nvSpPr>
          <p:cNvPr id="15" name="正方形/長方形 14"/>
          <p:cNvSpPr/>
          <p:nvPr/>
        </p:nvSpPr>
        <p:spPr>
          <a:xfrm>
            <a:off x="3033331" y="2568298"/>
            <a:ext cx="3416320" cy="369332"/>
          </a:xfrm>
          <a:prstGeom prst="rect">
            <a:avLst/>
          </a:prstGeom>
        </p:spPr>
        <p:txBody>
          <a:bodyPr wrap="none">
            <a:spAutoFit/>
          </a:bodyPr>
          <a:lstStyle/>
          <a:p>
            <a:pPr algn="r"/>
            <a:r>
              <a:rPr lang="ja-JP" altLang="en-US" b="1" dirty="0" smtClean="0">
                <a:solidFill>
                  <a:schemeClr val="bg1"/>
                </a:solidFill>
                <a:latin typeface="Meiryo" charset="-128"/>
                <a:ea typeface="Meiryo" charset="-128"/>
                <a:cs typeface="Meiryo" charset="-128"/>
              </a:rPr>
              <a:t>ビジネスの成功に貢献すること</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3454620" y="4942553"/>
            <a:ext cx="3185487" cy="369332"/>
          </a:xfrm>
          <a:prstGeom prst="rect">
            <a:avLst/>
          </a:prstGeom>
        </p:spPr>
        <p:txBody>
          <a:bodyPr wrap="none">
            <a:spAutoFit/>
          </a:bodyPr>
          <a:lstStyle/>
          <a:p>
            <a:pPr algn="r"/>
            <a:r>
              <a:rPr lang="ja-JP" altLang="en-US" b="1" dirty="0">
                <a:solidFill>
                  <a:schemeClr val="bg1"/>
                </a:solidFill>
                <a:latin typeface="Meiryo" charset="-128"/>
                <a:ea typeface="Meiryo" charset="-128"/>
                <a:cs typeface="Meiryo" charset="-128"/>
              </a:rPr>
              <a:t>開発要求</a:t>
            </a:r>
            <a:r>
              <a:rPr lang="ja-JP" altLang="en-US" b="1" dirty="0" smtClean="0">
                <a:solidFill>
                  <a:schemeClr val="bg1"/>
                </a:solidFill>
                <a:latin typeface="Meiryo" charset="-128"/>
                <a:ea typeface="Meiryo" charset="-128"/>
                <a:cs typeface="Meiryo" charset="-128"/>
              </a:rPr>
              <a:t>に確実に</a:t>
            </a:r>
            <a:r>
              <a:rPr lang="ja-JP" altLang="en-US" b="1" dirty="0">
                <a:solidFill>
                  <a:schemeClr val="bg1"/>
                </a:solidFill>
                <a:latin typeface="Meiryo" charset="-128"/>
                <a:ea typeface="Meiryo" charset="-128"/>
                <a:cs typeface="Meiryo" charset="-128"/>
              </a:rPr>
              <a:t>応えること</a:t>
            </a:r>
          </a:p>
        </p:txBody>
      </p:sp>
      <p:sp>
        <p:nvSpPr>
          <p:cNvPr id="17" name="右矢印 16"/>
          <p:cNvSpPr/>
          <p:nvPr/>
        </p:nvSpPr>
        <p:spPr>
          <a:xfrm>
            <a:off x="2502680" y="3439769"/>
            <a:ext cx="4146200" cy="927110"/>
          </a:xfrm>
          <a:custGeom>
            <a:avLst/>
            <a:gdLst>
              <a:gd name="connsiteX0" fmla="*/ 0 w 2342749"/>
              <a:gd name="connsiteY0" fmla="*/ 153937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153937 h 927110"/>
              <a:gd name="connsiteX0" fmla="*/ 0 w 2342749"/>
              <a:gd name="connsiteY0" fmla="*/ 470239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470239 h 927110"/>
              <a:gd name="connsiteX0" fmla="*/ 17252 w 2360001"/>
              <a:gd name="connsiteY0" fmla="*/ 470239 h 927110"/>
              <a:gd name="connsiteX1" fmla="*/ 1896446 w 2360001"/>
              <a:gd name="connsiteY1" fmla="*/ 153937 h 927110"/>
              <a:gd name="connsiteX2" fmla="*/ 1896446 w 2360001"/>
              <a:gd name="connsiteY2" fmla="*/ 0 h 927110"/>
              <a:gd name="connsiteX3" fmla="*/ 2360001 w 2360001"/>
              <a:gd name="connsiteY3" fmla="*/ 463555 h 927110"/>
              <a:gd name="connsiteX4" fmla="*/ 1896446 w 2360001"/>
              <a:gd name="connsiteY4" fmla="*/ 927110 h 927110"/>
              <a:gd name="connsiteX5" fmla="*/ 1896446 w 2360001"/>
              <a:gd name="connsiteY5" fmla="*/ 773173 h 927110"/>
              <a:gd name="connsiteX6" fmla="*/ 0 w 2360001"/>
              <a:gd name="connsiteY6" fmla="*/ 474124 h 927110"/>
              <a:gd name="connsiteX7" fmla="*/ 17252 w 2360001"/>
              <a:gd name="connsiteY7" fmla="*/ 470239 h 9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001" h="927110">
                <a:moveTo>
                  <a:pt x="17252" y="470239"/>
                </a:moveTo>
                <a:lnTo>
                  <a:pt x="1896446" y="153937"/>
                </a:lnTo>
                <a:lnTo>
                  <a:pt x="1896446" y="0"/>
                </a:lnTo>
                <a:lnTo>
                  <a:pt x="2360001" y="463555"/>
                </a:lnTo>
                <a:lnTo>
                  <a:pt x="1896446" y="927110"/>
                </a:lnTo>
                <a:lnTo>
                  <a:pt x="1896446" y="773173"/>
                </a:lnTo>
                <a:lnTo>
                  <a:pt x="0" y="474124"/>
                </a:lnTo>
                <a:lnTo>
                  <a:pt x="17252" y="470239"/>
                </a:lnTo>
                <a:close/>
              </a:path>
            </a:pathLst>
          </a:cu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HGSSoeiKakugothicUB" charset="-128"/>
                <a:ea typeface="HGSSoeiKakugothicUB" charset="-128"/>
                <a:cs typeface="HGSSoeiKakugothicUB" charset="-128"/>
              </a:rPr>
              <a:t>　　　　　　　　スキルチェンジ・人材の再配置</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19" name="テキスト ボックス 18"/>
          <p:cNvSpPr txBox="1"/>
          <p:nvPr/>
        </p:nvSpPr>
        <p:spPr>
          <a:xfrm>
            <a:off x="6932246" y="6104121"/>
            <a:ext cx="1826141" cy="215444"/>
          </a:xfrm>
          <a:prstGeom prst="rect">
            <a:avLst/>
          </a:prstGeom>
          <a:noFill/>
        </p:spPr>
        <p:txBody>
          <a:bodyPr wrap="none" rtlCol="0">
            <a:spAutoFit/>
          </a:bodyPr>
          <a:lstStyle/>
          <a:p>
            <a:pPr algn="r"/>
            <a:r>
              <a:rPr kumimoji="1" lang="ja-JP" altLang="en-US" sz="800" smtClean="0">
                <a:solidFill>
                  <a:schemeClr val="tx1">
                    <a:lumMod val="50000"/>
                    <a:lumOff val="50000"/>
                  </a:schemeClr>
                </a:solidFill>
                <a:latin typeface="Meiryo" charset="-128"/>
                <a:ea typeface="Meiryo" charset="-128"/>
                <a:cs typeface="Meiryo" charset="-128"/>
              </a:rPr>
              <a:t>ガートナーのレポートを参考に作成</a:t>
            </a:r>
            <a:endParaRPr kumimoji="1" lang="ja-JP" altLang="en-US" sz="80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06039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モード</a:t>
            </a:r>
            <a:r>
              <a:rPr kumimoji="1" lang="en-US" altLang="ja-JP" dirty="0" smtClean="0"/>
              <a:t>1</a:t>
            </a:r>
            <a:r>
              <a:rPr kumimoji="1" lang="ja-JP" altLang="en-US" dirty="0" smtClean="0"/>
              <a:t>とモード</a:t>
            </a:r>
            <a:r>
              <a:rPr kumimoji="1" lang="en-US" altLang="ja-JP" dirty="0" smtClean="0"/>
              <a:t>2</a:t>
            </a:r>
            <a:r>
              <a:rPr kumimoji="1" lang="ja-JP" altLang="en-US" dirty="0" smtClean="0"/>
              <a:t>の特性</a:t>
            </a:r>
            <a:endParaRPr kumimoji="1" lang="ja-JP" altLang="en-US" dirty="0"/>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a:t>
            </a:r>
            <a:r>
              <a:rPr lang="ja-JP" altLang="en-US" dirty="0" smtClean="0">
                <a:solidFill>
                  <a:schemeClr val="bg1"/>
                </a:solidFill>
                <a:latin typeface="Meiryo" charset="-128"/>
                <a:ea typeface="Meiryo" charset="-128"/>
                <a:cs typeface="Meiryo" charset="-128"/>
              </a:rPr>
              <a:t>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IT</a:t>
            </a:r>
            <a:r>
              <a:rPr lang="ja-JP" altLang="en-US" dirty="0">
                <a:solidFill>
                  <a:schemeClr val="bg1"/>
                </a:solidFill>
                <a:latin typeface="Meiryo" charset="-128"/>
                <a:ea typeface="Meiryo" charset="-128"/>
                <a:cs typeface="Meiryo" charset="-128"/>
              </a:rPr>
              <a: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a:t>
            </a:r>
            <a:r>
              <a:rPr lang="ja-JP" altLang="en-US" dirty="0" smtClean="0">
                <a:solidFill>
                  <a:schemeClr val="bg1"/>
                </a:solidFill>
                <a:latin typeface="Meiryo" charset="-128"/>
                <a:ea typeface="Meiryo" charset="-128"/>
                <a:cs typeface="Meiryo" charset="-128"/>
              </a:rPr>
              <a:t>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武士</a:t>
            </a:r>
            <a:r>
              <a:rPr lang="ja-JP" altLang="en-US" dirty="0">
                <a:solidFill>
                  <a:schemeClr val="bg1"/>
                </a:solidFill>
                <a:latin typeface="Meiryo" charset="-128"/>
                <a:ea typeface="Meiryo" charset="-128"/>
                <a:cs typeface="Meiryo" charset="-128"/>
              </a:rPr>
              <a:t>:領地や報酬を死守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r>
              <a:rPr lang="ja-JP" altLang="en-US" dirty="0" smtClean="0">
                <a:solidFill>
                  <a:schemeClr val="bg1"/>
                </a:solidFill>
                <a:latin typeface="Meiryo" charset="-128"/>
                <a:ea typeface="Meiryo" charset="-128"/>
                <a:cs typeface="Meiryo" charset="-128"/>
              </a:rPr>
              <a:t>)</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r>
              <a:rPr lang="ja-JP" altLang="en-US" dirty="0" smtClean="0">
                <a:solidFill>
                  <a:schemeClr val="bg1"/>
                </a:solidFill>
                <a:latin typeface="Meiryo" charset="-128"/>
                <a:ea typeface="Meiryo" charset="-128"/>
                <a:cs typeface="Meiryo" charset="-128"/>
              </a:rPr>
              <a:t>)</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効率性や</a:t>
            </a:r>
            <a:r>
              <a:rPr lang="en-US" altLang="ja-JP" dirty="0" smtClean="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月次</a:t>
            </a:r>
            <a:r>
              <a:rPr lang="en-US" altLang="ja-JP" dirty="0" smtClean="0">
                <a:solidFill>
                  <a:schemeClr val="bg1"/>
                </a:solidFill>
                <a:latin typeface="Meiryo" charset="-128"/>
                <a:ea typeface="Meiryo" charset="-128"/>
                <a:cs typeface="Meiryo" charset="-128"/>
              </a:rPr>
              <a:t>〜</a:t>
            </a:r>
            <a:r>
              <a:rPr lang="ja-JP" altLang="en-US" dirty="0" smtClean="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日次</a:t>
            </a:r>
            <a:r>
              <a:rPr lang="en-US" altLang="ja-JP" dirty="0" smtClean="0">
                <a:solidFill>
                  <a:schemeClr val="bg1"/>
                </a:solidFill>
                <a:latin typeface="Meiryo" charset="-128"/>
                <a:ea typeface="Meiryo" charset="-128"/>
                <a:cs typeface="Meiryo" charset="-128"/>
              </a:rPr>
              <a:t>(or </a:t>
            </a:r>
            <a:r>
              <a:rPr lang="ja-JP" altLang="en-US" dirty="0" smtClean="0">
                <a:solidFill>
                  <a:schemeClr val="bg1"/>
                </a:solidFill>
                <a:latin typeface="Meiryo" charset="-128"/>
                <a:ea typeface="Meiryo" charset="-128"/>
                <a:cs typeface="Meiryo" charset="-128"/>
              </a:rPr>
              <a:t>時次</a:t>
            </a:r>
            <a:r>
              <a:rPr lang="en-US" altLang="ja-JP" dirty="0" smtClean="0">
                <a:solidFill>
                  <a:schemeClr val="bg1"/>
                </a:solidFill>
                <a:latin typeface="Meiryo" charset="-128"/>
                <a:ea typeface="Meiryo" charset="-128"/>
                <a:cs typeface="Meiryo" charset="-128"/>
              </a:rPr>
              <a:t>)〜</a:t>
            </a:r>
            <a:r>
              <a:rPr lang="ja-JP" altLang="en-US" dirty="0" smtClean="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業務</a:t>
            </a:r>
            <a:endParaRPr kumimoji="1" lang="ja-JP" altLang="en-US" sz="1200" dirty="0">
              <a:solidFill>
                <a:srgbClr val="FFFFFF"/>
              </a:solidFill>
              <a:latin typeface="ＭＳ Ｐゴシック"/>
              <a:ea typeface="ＭＳ Ｐゴシック"/>
              <a:cs typeface="ＭＳ Ｐゴシック"/>
            </a:endParaRP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例え</a:t>
            </a:r>
            <a:endParaRPr kumimoji="1" lang="ja-JP" altLang="en-US" sz="1200" dirty="0">
              <a:solidFill>
                <a:srgbClr val="FFFFFF"/>
              </a:solidFill>
              <a:latin typeface="ＭＳ Ｐゴシック"/>
              <a:ea typeface="ＭＳ Ｐゴシック"/>
              <a:cs typeface="ＭＳ Ｐゴシック"/>
            </a:endParaRP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対象</a:t>
            </a:r>
            <a:endParaRPr kumimoji="1" lang="ja-JP" altLang="en-US" sz="1200" dirty="0">
              <a:solidFill>
                <a:srgbClr val="FFFFFF"/>
              </a:solidFill>
              <a:latin typeface="ＭＳ Ｐゴシック"/>
              <a:ea typeface="ＭＳ Ｐゴシック"/>
              <a:cs typeface="ＭＳ Ｐゴシック"/>
            </a:endParaRP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期待</a:t>
            </a:r>
            <a:endParaRPr kumimoji="1" lang="ja-JP" altLang="en-US" sz="1200" dirty="0">
              <a:solidFill>
                <a:srgbClr val="FFFFFF"/>
              </a:solidFill>
              <a:latin typeface="ＭＳ Ｐゴシック"/>
              <a:ea typeface="ＭＳ Ｐゴシック"/>
              <a:cs typeface="ＭＳ Ｐゴシック"/>
            </a:endParaRP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実践</a:t>
            </a:r>
            <a:endParaRPr kumimoji="1" lang="ja-JP" altLang="en-US" sz="1200" dirty="0">
              <a:solidFill>
                <a:srgbClr val="FFFFFF"/>
              </a:solidFill>
              <a:latin typeface="ＭＳ Ｐゴシック"/>
              <a:ea typeface="ＭＳ Ｐゴシック"/>
              <a:cs typeface="ＭＳ Ｐゴシック"/>
            </a:endParaRP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期間</a:t>
            </a:r>
            <a:endParaRPr kumimoji="1" lang="ja-JP" altLang="en-US" sz="1200" dirty="0">
              <a:solidFill>
                <a:srgbClr val="FFFFFF"/>
              </a:solidFill>
              <a:latin typeface="ＭＳ Ｐゴシック"/>
              <a:ea typeface="ＭＳ Ｐゴシック"/>
              <a:cs typeface="ＭＳ Ｐゴシック"/>
            </a:endParaRP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経営</a:t>
            </a:r>
            <a:endParaRPr kumimoji="1" lang="ja-JP" altLang="en-US" sz="1200" dirty="0">
              <a:solidFill>
                <a:srgbClr val="FFFFFF"/>
              </a:solidFill>
              <a:latin typeface="ＭＳ Ｐゴシック"/>
              <a:ea typeface="ＭＳ Ｐゴシック"/>
              <a:cs typeface="ＭＳ Ｐゴシック"/>
            </a:endParaRP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a:t>
            </a:r>
            <a:r>
              <a:rPr lang="ja-JP" altLang="en-US" sz="1400" dirty="0" smtClean="0">
                <a:solidFill>
                  <a:schemeClr val="bg1"/>
                </a:solidFill>
                <a:latin typeface="Meiryo" charset="-128"/>
                <a:ea typeface="Meiryo" charset="-128"/>
                <a:cs typeface="Meiryo" charset="-128"/>
              </a:rPr>
              <a:t>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a:t>
            </a:r>
            <a:r>
              <a:rPr lang="ja-JP" altLang="en-US" sz="1400" dirty="0" smtClean="0">
                <a:solidFill>
                  <a:schemeClr val="bg1"/>
                </a:solidFill>
                <a:latin typeface="Meiryo" charset="-128"/>
                <a:ea typeface="Meiryo" charset="-128"/>
                <a:cs typeface="Meiryo" charset="-128"/>
              </a:rPr>
              <a:t>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46414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モード</a:t>
            </a:r>
            <a:r>
              <a:rPr kumimoji="1" lang="en-US" altLang="ja-JP" dirty="0" smtClean="0"/>
              <a:t>1</a:t>
            </a:r>
            <a:r>
              <a:rPr kumimoji="1" lang="ja-JP" altLang="en-US" dirty="0" smtClean="0"/>
              <a:t>とモード</a:t>
            </a:r>
            <a:r>
              <a:rPr kumimoji="1" lang="en-US" altLang="ja-JP" dirty="0" smtClean="0"/>
              <a:t>2</a:t>
            </a:r>
            <a:r>
              <a:rPr kumimoji="1" lang="ja-JP" altLang="en-US" dirty="0" smtClean="0"/>
              <a:t>を取り持つガーディアン</a:t>
            </a:r>
            <a:endParaRPr kumimoji="1" lang="ja-JP" altLang="en-US" dirty="0"/>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モード</a:t>
            </a:r>
            <a:r>
              <a:rPr kumimoji="1" lang="en-US" altLang="ja-JP" sz="2400" b="1" dirty="0" smtClean="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smtClean="0">
                <a:solidFill>
                  <a:schemeClr val="bg1"/>
                </a:solidFill>
                <a:latin typeface="Meiryo" charset="-128"/>
                <a:ea typeface="Meiryo" charset="-128"/>
                <a:cs typeface="Meiryo" charset="-128"/>
              </a:rPr>
              <a:t>　　　落ち着き</a:t>
            </a:r>
            <a:r>
              <a:rPr lang="ja-JP" altLang="en-US" dirty="0">
                <a:solidFill>
                  <a:schemeClr val="bg1"/>
                </a:solidFill>
                <a:latin typeface="Meiryo" charset="-128"/>
                <a:ea typeface="Meiryo" charset="-128"/>
                <a:cs typeface="Meiryo" charset="-128"/>
              </a:rPr>
              <a:t>なくチャラチャラ</a:t>
            </a:r>
            <a:r>
              <a:rPr lang="ja-JP" altLang="en-US" dirty="0" smtClean="0">
                <a:solidFill>
                  <a:schemeClr val="bg1"/>
                </a:solidFill>
                <a:latin typeface="Meiryo" charset="-128"/>
                <a:ea typeface="Meiryo" charset="-128"/>
                <a:cs typeface="Meiryo" charset="-128"/>
              </a:rPr>
              <a:t>した</a:t>
            </a:r>
            <a:endParaRPr lang="en-US" altLang="ja-JP" dirty="0" smtClean="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　　　無責任</a:t>
            </a:r>
            <a:r>
              <a:rPr lang="ja-JP" altLang="en-US" dirty="0">
                <a:solidFill>
                  <a:schemeClr val="bg1"/>
                </a:solidFill>
                <a:latin typeface="Meiryo" charset="-128"/>
                <a:ea typeface="Meiryo" charset="-128"/>
                <a:cs typeface="Meiryo" charset="-128"/>
              </a:rPr>
              <a:t>で軽い存在だ</a:t>
            </a:r>
            <a:r>
              <a:rPr lang="ja-JP" altLang="en-US" dirty="0" smtClean="0">
                <a:solidFill>
                  <a:schemeClr val="bg1"/>
                </a:solidFill>
                <a:latin typeface="Meiryo" charset="-128"/>
                <a:ea typeface="Meiryo" charset="-128"/>
                <a:cs typeface="Meiryo" charset="-128"/>
              </a:rPr>
              <a:t>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smtClean="0">
                <a:solidFill>
                  <a:schemeClr val="bg1"/>
                </a:solidFill>
                <a:latin typeface="Meiryo" charset="-128"/>
                <a:ea typeface="Meiryo" charset="-128"/>
                <a:cs typeface="Meiryo" charset="-128"/>
              </a:rPr>
              <a:t>　　　　古臭く</a:t>
            </a:r>
            <a:r>
              <a:rPr lang="ja-JP" altLang="en-US" dirty="0">
                <a:solidFill>
                  <a:schemeClr val="bg1"/>
                </a:solidFill>
                <a:latin typeface="Meiryo" charset="-128"/>
                <a:ea typeface="Meiryo" charset="-128"/>
                <a:cs typeface="Meiryo" charset="-128"/>
              </a:rPr>
              <a:t>動きが遅い足手まとい</a:t>
            </a:r>
            <a:r>
              <a:rPr lang="ja-JP" altLang="en-US" dirty="0" smtClean="0">
                <a:solidFill>
                  <a:schemeClr val="bg1"/>
                </a:solidFill>
                <a:latin typeface="Meiryo" charset="-128"/>
                <a:ea typeface="Meiryo" charset="-128"/>
                <a:cs typeface="Meiryo" charset="-128"/>
              </a:rPr>
              <a:t>の</a:t>
            </a:r>
            <a:endParaRPr lang="en-US" altLang="ja-JP" dirty="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　　　　恐竜</a:t>
            </a:r>
            <a:r>
              <a:rPr lang="ja-JP" altLang="en-US" dirty="0">
                <a:solidFill>
                  <a:schemeClr val="bg1"/>
                </a:solidFill>
                <a:latin typeface="Meiryo" charset="-128"/>
                <a:ea typeface="Meiryo" charset="-128"/>
                <a:cs typeface="Meiryo" charset="-128"/>
              </a:rPr>
              <a:t>の化石のよう</a:t>
            </a:r>
            <a:r>
              <a:rPr lang="ja-JP" altLang="en-US" dirty="0" smtClean="0">
                <a:solidFill>
                  <a:schemeClr val="bg1"/>
                </a:solidFill>
                <a:latin typeface="Meiryo" charset="-128"/>
                <a:ea typeface="Meiryo" charset="-128"/>
                <a:cs typeface="Meiryo" charset="-128"/>
              </a:rPr>
              <a:t>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a:t>
            </a:r>
            <a:r>
              <a:rPr lang="ja-JP" altLang="en-US" sz="1200" dirty="0" smtClean="0">
                <a:solidFill>
                  <a:schemeClr val="accent6">
                    <a:lumMod val="75000"/>
                  </a:schemeClr>
                </a:solidFill>
                <a:latin typeface="Meiryo" charset="-128"/>
                <a:ea typeface="Meiryo" charset="-128"/>
                <a:cs typeface="Meiryo" charset="-128"/>
              </a:rPr>
              <a:t>も</a:t>
            </a:r>
            <a:endParaRPr lang="en-US" altLang="ja-JP" sz="1200" dirty="0" smtClean="0">
              <a:solidFill>
                <a:schemeClr val="accent6">
                  <a:lumMod val="75000"/>
                </a:schemeClr>
              </a:solidFill>
              <a:latin typeface="Meiryo" charset="-128"/>
              <a:ea typeface="Meiryo" charset="-128"/>
              <a:cs typeface="Meiryo" charset="-128"/>
            </a:endParaRPr>
          </a:p>
          <a:p>
            <a:pPr algn="ctr"/>
            <a:r>
              <a:rPr lang="ja-JP" altLang="en-US" sz="1200" b="1" dirty="0" smtClean="0">
                <a:solidFill>
                  <a:schemeClr val="accent6">
                    <a:lumMod val="75000"/>
                  </a:schemeClr>
                </a:solidFill>
                <a:latin typeface="Meiryo" charset="-128"/>
                <a:ea typeface="Meiryo" charset="-128"/>
                <a:cs typeface="Meiryo" charset="-128"/>
              </a:rPr>
              <a:t>文化的</a:t>
            </a:r>
            <a:r>
              <a:rPr lang="ja-JP" altLang="en-US" sz="1200" b="1" dirty="0">
                <a:solidFill>
                  <a:schemeClr val="accent6">
                    <a:lumMod val="75000"/>
                  </a:schemeClr>
                </a:solidFill>
                <a:latin typeface="Meiryo" charset="-128"/>
                <a:ea typeface="Meiryo" charset="-128"/>
                <a:cs typeface="Meiryo" charset="-128"/>
              </a:rPr>
              <a:t>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smtClean="0">
                <a:solidFill>
                  <a:schemeClr val="accent6">
                    <a:lumMod val="75000"/>
                  </a:schemeClr>
                </a:solidFill>
                <a:latin typeface="Meiryo" charset="-128"/>
                <a:ea typeface="Meiryo" charset="-128"/>
                <a:cs typeface="Meiryo" charset="-128"/>
              </a:rPr>
              <a:t>させるために</a:t>
            </a:r>
            <a:endParaRPr lang="en-US" altLang="ja-JP" sz="1200" dirty="0" smtClean="0">
              <a:solidFill>
                <a:schemeClr val="accent6">
                  <a:lumMod val="75000"/>
                </a:schemeClr>
              </a:solidFill>
              <a:latin typeface="Meiryo" charset="-128"/>
              <a:ea typeface="Meiryo" charset="-128"/>
              <a:cs typeface="Meiryo" charset="-128"/>
            </a:endParaRPr>
          </a:p>
          <a:p>
            <a:pPr algn="ctr"/>
            <a:r>
              <a:rPr lang="ja-JP" altLang="en-US" sz="1200" b="1" dirty="0" smtClean="0">
                <a:solidFill>
                  <a:schemeClr val="accent6">
                    <a:lumMod val="75000"/>
                  </a:schemeClr>
                </a:solidFill>
                <a:latin typeface="Meiryo" charset="-128"/>
                <a:ea typeface="Meiryo" charset="-128"/>
                <a:cs typeface="Meiryo" charset="-128"/>
              </a:rPr>
              <a:t>双方</a:t>
            </a:r>
            <a:r>
              <a:rPr lang="ja-JP" altLang="en-US" sz="1200" b="1" dirty="0">
                <a:solidFill>
                  <a:schemeClr val="accent6">
                    <a:lumMod val="75000"/>
                  </a:schemeClr>
                </a:solidFill>
                <a:latin typeface="Meiryo" charset="-128"/>
                <a:ea typeface="Meiryo" charset="-128"/>
                <a:cs typeface="Meiryo" charset="-128"/>
              </a:rPr>
              <a:t>に敬意を</a:t>
            </a:r>
            <a:r>
              <a:rPr lang="ja-JP" altLang="en-US" sz="1200" b="1" dirty="0" smtClean="0">
                <a:solidFill>
                  <a:schemeClr val="accent6">
                    <a:lumMod val="75000"/>
                  </a:schemeClr>
                </a:solidFill>
                <a:latin typeface="Meiryo" charset="-128"/>
                <a:ea typeface="Meiryo" charset="-128"/>
                <a:cs typeface="Meiryo" charset="-128"/>
              </a:rPr>
              <a:t>払いつつ間</a:t>
            </a:r>
            <a:r>
              <a:rPr lang="ja-JP" altLang="en-US" sz="1200" b="1" dirty="0">
                <a:solidFill>
                  <a:schemeClr val="accent6">
                    <a:lumMod val="75000"/>
                  </a:schemeClr>
                </a:solidFill>
                <a:latin typeface="Meiryo" charset="-128"/>
                <a:ea typeface="Meiryo" charset="-128"/>
                <a:cs typeface="Meiryo" charset="-128"/>
              </a:rPr>
              <a:t>を取り持ち調整</a:t>
            </a:r>
            <a:r>
              <a:rPr lang="ja-JP" altLang="en-US" sz="1200" dirty="0">
                <a:solidFill>
                  <a:schemeClr val="accent6">
                    <a:lumMod val="75000"/>
                  </a:schemeClr>
                </a:solidFill>
                <a:latin typeface="Meiryo" charset="-128"/>
                <a:ea typeface="Meiryo" charset="-128"/>
                <a:cs typeface="Meiryo" charset="-128"/>
              </a:rPr>
              <a:t>を</a:t>
            </a:r>
            <a:r>
              <a:rPr lang="ja-JP" altLang="en-US" sz="1200" dirty="0" smtClean="0">
                <a:solidFill>
                  <a:schemeClr val="accent6">
                    <a:lumMod val="75000"/>
                  </a:schemeClr>
                </a:solidFill>
                <a:latin typeface="Meiryo" charset="-128"/>
                <a:ea typeface="Meiryo" charset="-128"/>
                <a:cs typeface="Meiryo" charset="-128"/>
              </a:rPr>
              <a:t>行う</a:t>
            </a:r>
            <a:endParaRPr lang="ja-JP" altLang="en-US" sz="1200" dirty="0">
              <a:solidFill>
                <a:schemeClr val="accent6">
                  <a:lumMod val="75000"/>
                </a:schemeClr>
              </a:solidFill>
              <a:latin typeface="Meiryo" charset="-128"/>
              <a:ea typeface="Meiryo" charset="-128"/>
              <a:cs typeface="Meiryo" charset="-128"/>
            </a:endParaRP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a:t>
            </a:r>
            <a:r>
              <a:rPr lang="ja-JP" altLang="en-US" sz="1400" dirty="0" smtClean="0">
                <a:solidFill>
                  <a:schemeClr val="bg1"/>
                </a:solidFill>
                <a:latin typeface="Meiryo" charset="-128"/>
                <a:ea typeface="Meiryo" charset="-128"/>
                <a:cs typeface="Meiryo" charset="-128"/>
              </a:rPr>
              <a:t>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a:t>
            </a:r>
            <a:r>
              <a:rPr lang="ja-JP" altLang="en-US" sz="1400" dirty="0" smtClean="0">
                <a:solidFill>
                  <a:schemeClr val="bg1"/>
                </a:solidFill>
                <a:latin typeface="Meiryo" charset="-128"/>
                <a:ea typeface="Meiryo" charset="-128"/>
                <a:cs typeface="Meiryo" charset="-128"/>
              </a:rPr>
              <a:t>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smtClean="0">
                <a:solidFill>
                  <a:schemeClr val="accent6">
                    <a:lumMod val="75000"/>
                  </a:schemeClr>
                </a:solidFill>
                <a:latin typeface="Meiryo" charset="-128"/>
                <a:ea typeface="Meiryo" charset="-128"/>
                <a:cs typeface="Meiryo" charset="-128"/>
              </a:rPr>
              <a:t>ガーディアン</a:t>
            </a:r>
            <a:endParaRPr lang="ja-JP" altLang="en-US" sz="2000" b="1" dirty="0">
              <a:solidFill>
                <a:schemeClr val="accent6">
                  <a:lumMod val="75000"/>
                </a:schemeClr>
              </a:solidFill>
              <a:latin typeface="Meiryo" charset="-128"/>
              <a:ea typeface="Meiryo" charset="-128"/>
              <a:cs typeface="Meiryo" charset="-128"/>
            </a:endParaRP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4639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4"/>
              </a:rPr>
              <a:t>情報サービス産業協会（</a:t>
            </a:r>
            <a:r>
              <a:rPr lang="en-US" altLang="ja-JP" sz="800" u="sng" dirty="0">
                <a:solidFill>
                  <a:srgbClr val="001E5A"/>
                </a:solidFill>
                <a:latin typeface="Meiryo" charset="-128"/>
                <a:ea typeface="Meiryo" charset="-128"/>
                <a:cs typeface="Meiryo" charset="-128"/>
                <a:hlinkClick r:id="rId4"/>
              </a:rPr>
              <a:t>JISA</a:t>
            </a:r>
            <a:r>
              <a:rPr lang="ja-JP" altLang="en-US" sz="800" u="sng" dirty="0">
                <a:solidFill>
                  <a:srgbClr val="001E5A"/>
                </a:solidFill>
                <a:latin typeface="Meiryo" charset="-128"/>
                <a:ea typeface="Meiryo" charset="-128"/>
                <a:cs typeface="Meiryo" charset="-128"/>
                <a:hlinkClick r:id="rId4"/>
              </a:rPr>
              <a:t>）情報サービス産業の</a:t>
            </a:r>
            <a:r>
              <a:rPr lang="en-US" altLang="ja-JP" sz="800" u="sng" dirty="0">
                <a:solidFill>
                  <a:srgbClr val="001E5A"/>
                </a:solidFill>
                <a:latin typeface="Meiryo" charset="-128"/>
                <a:ea typeface="Meiryo" charset="-128"/>
                <a:cs typeface="Meiryo" charset="-128"/>
                <a:hlinkClick r:id="rId4"/>
              </a:rPr>
              <a:t>30</a:t>
            </a:r>
            <a:r>
              <a:rPr lang="ja-JP" altLang="en-US" sz="800" u="sng" dirty="0">
                <a:solidFill>
                  <a:srgbClr val="001E5A"/>
                </a:solidFill>
                <a:latin typeface="Meiryo" charset="-128"/>
                <a:ea typeface="Meiryo" charset="-128"/>
                <a:cs typeface="Meiryo" charset="-128"/>
                <a:hlinkClick r:id="rId4"/>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smtClean="0">
                <a:solidFill>
                  <a:srgbClr val="002060"/>
                </a:solidFill>
                <a:latin typeface="Meiryo" charset="-128"/>
                <a:ea typeface="Meiryo" charset="-128"/>
                <a:cs typeface="Meiryo" charset="-128"/>
              </a:rPr>
              <a:t>売上</a:t>
            </a:r>
            <a:r>
              <a:rPr lang="ja-JP" altLang="en-US" sz="1400" dirty="0">
                <a:solidFill>
                  <a:srgbClr val="002060"/>
                </a:solidFill>
                <a:latin typeface="Meiryo" charset="-128"/>
                <a:ea typeface="Meiryo" charset="-128"/>
                <a:cs typeface="Meiryo" charset="-128"/>
              </a:rPr>
              <a:t>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smtClean="0">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kumimoji="1" lang="en-US" altLang="ja-JP" sz="3200" b="1" dirty="0" smtClean="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smtClean="0">
                <a:solidFill>
                  <a:schemeClr val="accent6">
                    <a:lumMod val="75000"/>
                  </a:schemeClr>
                </a:solidFill>
                <a:latin typeface="Meiryo" charset="-128"/>
                <a:ea typeface="Meiryo" charset="-128"/>
                <a:cs typeface="Meiryo" charset="-128"/>
              </a:rPr>
              <a:t>売上や利益、社員の</a:t>
            </a:r>
            <a:r>
              <a:rPr lang="ja-JP" altLang="en-US" sz="1600" b="1" dirty="0" smtClean="0">
                <a:solidFill>
                  <a:schemeClr val="accent6">
                    <a:lumMod val="75000"/>
                  </a:schemeClr>
                </a:solidFill>
                <a:latin typeface="Meiryo" charset="-128"/>
                <a:ea typeface="Meiryo" charset="-128"/>
                <a:cs typeface="Meiryo" charset="-128"/>
              </a:rPr>
              <a:t>モード</a:t>
            </a:r>
            <a:r>
              <a:rPr lang="en-US" altLang="ja-JP" sz="1600" b="1" dirty="0" smtClean="0">
                <a:solidFill>
                  <a:schemeClr val="accent6">
                    <a:lumMod val="75000"/>
                  </a:schemeClr>
                </a:solidFill>
                <a:latin typeface="Meiryo" charset="-128"/>
                <a:ea typeface="Meiryo" charset="-128"/>
                <a:cs typeface="Meiryo" charset="-128"/>
              </a:rPr>
              <a:t>2</a:t>
            </a:r>
            <a:r>
              <a:rPr lang="ja-JP" altLang="en-US" sz="1600" b="1" dirty="0" smtClean="0">
                <a:solidFill>
                  <a:schemeClr val="accent6">
                    <a:lumMod val="75000"/>
                  </a:schemeClr>
                </a:solidFill>
                <a:latin typeface="Meiryo" charset="-128"/>
                <a:ea typeface="Meiryo" charset="-128"/>
                <a:cs typeface="Meiryo" charset="-128"/>
              </a:rPr>
              <a:t>へのシフト</a:t>
            </a:r>
            <a:endParaRPr lang="ja-JP" altLang="en-US" sz="1600" b="1" dirty="0">
              <a:solidFill>
                <a:schemeClr val="accent6">
                  <a:lumMod val="75000"/>
                </a:schemeClr>
              </a:solidFill>
              <a:latin typeface="Meiryo" charset="-128"/>
              <a:ea typeface="Meiryo" charset="-128"/>
              <a:cs typeface="Meiryo" charset="-128"/>
            </a:endParaRP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856247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smtClean="0">
                <a:solidFill>
                  <a:srgbClr val="FFFFFF"/>
                </a:solidFill>
                <a:effectLst/>
                <a:latin typeface="Arial"/>
                <a:ea typeface="HGP創英角ｺﾞｼｯｸUB" pitchFamily="50" charset="-128"/>
                <a:cs typeface="Arial"/>
              </a:rPr>
              <a:t>これからの戦略とシナリオ</a:t>
            </a:r>
            <a:endParaRPr lang="en-US" altLang="ja-JP" sz="2800" b="1"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5868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14" name="テキスト ボックス 13"/>
          <p:cNvSpPr txBox="1"/>
          <p:nvPr/>
        </p:nvSpPr>
        <p:spPr>
          <a:xfrm>
            <a:off x="597995" y="2633473"/>
            <a:ext cx="7948010" cy="1384995"/>
          </a:xfrm>
          <a:prstGeom prst="rect">
            <a:avLst/>
          </a:prstGeom>
          <a:noFill/>
        </p:spPr>
        <p:txBody>
          <a:bodyPr wrap="none" rtlCol="0">
            <a:spAutoFit/>
          </a:bodyPr>
          <a:lstStyle/>
          <a:p>
            <a:r>
              <a:rPr kumimoji="1" lang="en-US" altLang="ja-JP" sz="2800" dirty="0" smtClean="0">
                <a:solidFill>
                  <a:schemeClr val="tx1">
                    <a:lumMod val="50000"/>
                    <a:lumOff val="50000"/>
                  </a:schemeClr>
                </a:solidFill>
                <a:latin typeface="Meiryo" charset="-128"/>
                <a:ea typeface="Meiryo" charset="-128"/>
                <a:cs typeface="Meiryo" charset="-128"/>
              </a:rPr>
              <a:t>7</a:t>
            </a:r>
            <a:r>
              <a:rPr kumimoji="1" lang="ja-JP" altLang="en-US" sz="2800" dirty="0" smtClean="0">
                <a:solidFill>
                  <a:schemeClr val="tx1">
                    <a:lumMod val="50000"/>
                    <a:lumOff val="50000"/>
                  </a:schemeClr>
                </a:solidFill>
                <a:latin typeface="Meiryo" charset="-128"/>
                <a:ea typeface="Meiryo" charset="-128"/>
                <a:cs typeface="Meiryo" charset="-128"/>
              </a:rPr>
              <a:t>月</a:t>
            </a:r>
            <a:r>
              <a:rPr kumimoji="1" lang="en-US" altLang="ja-JP" sz="2800" dirty="0" smtClean="0">
                <a:solidFill>
                  <a:schemeClr val="tx1">
                    <a:lumMod val="50000"/>
                    <a:lumOff val="50000"/>
                  </a:schemeClr>
                </a:solidFill>
                <a:latin typeface="Meiryo" charset="-128"/>
                <a:ea typeface="Meiryo" charset="-128"/>
                <a:cs typeface="Meiryo" charset="-128"/>
              </a:rPr>
              <a:t>10</a:t>
            </a:r>
            <a:r>
              <a:rPr kumimoji="1" lang="ja-JP" altLang="en-US" sz="2800" dirty="0" smtClean="0">
                <a:solidFill>
                  <a:schemeClr val="tx1">
                    <a:lumMod val="50000"/>
                    <a:lumOff val="50000"/>
                  </a:schemeClr>
                </a:solidFill>
                <a:latin typeface="Meiryo" charset="-128"/>
                <a:ea typeface="Meiryo" charset="-128"/>
                <a:cs typeface="Meiryo" charset="-128"/>
              </a:rPr>
              <a:t>日（月）　</a:t>
            </a:r>
            <a:r>
              <a:rPr kumimoji="1" lang="en-US" altLang="ja-JP" sz="2800" dirty="0" smtClean="0">
                <a:solidFill>
                  <a:schemeClr val="tx1">
                    <a:lumMod val="50000"/>
                    <a:lumOff val="50000"/>
                  </a:schemeClr>
                </a:solidFill>
                <a:latin typeface="Meiryo" charset="-128"/>
                <a:ea typeface="Meiryo" charset="-128"/>
                <a:cs typeface="Meiryo" charset="-128"/>
              </a:rPr>
              <a:t>15:00〜</a:t>
            </a:r>
          </a:p>
          <a:p>
            <a:endParaRPr lang="en-US" altLang="ja-JP" sz="2800" b="1" dirty="0">
              <a:solidFill>
                <a:schemeClr val="tx1">
                  <a:lumMod val="50000"/>
                  <a:lumOff val="50000"/>
                </a:schemeClr>
              </a:solidFill>
              <a:latin typeface="Meiryo" charset="-128"/>
              <a:ea typeface="Meiryo" charset="-128"/>
              <a:cs typeface="Meiryo" charset="-128"/>
            </a:endParaRPr>
          </a:p>
          <a:p>
            <a:r>
              <a:rPr kumimoji="1" lang="ja-JP" altLang="en-US" sz="2800" b="1" dirty="0" smtClean="0">
                <a:solidFill>
                  <a:srgbClr val="0432FF"/>
                </a:solidFill>
                <a:latin typeface="Meiryo" charset="-128"/>
                <a:ea typeface="Meiryo" charset="-128"/>
                <a:cs typeface="Meiryo" charset="-128"/>
              </a:rPr>
              <a:t>変わる顧客の期待、変われないビジネス</a:t>
            </a:r>
            <a:r>
              <a:rPr kumimoji="1" lang="ja-JP" altLang="en-US" sz="2800" dirty="0" smtClean="0">
                <a:solidFill>
                  <a:schemeClr val="tx1">
                    <a:lumMod val="50000"/>
                    <a:lumOff val="50000"/>
                  </a:schemeClr>
                </a:solidFill>
                <a:latin typeface="Meiryo" charset="-128"/>
                <a:ea typeface="Meiryo" charset="-128"/>
                <a:cs typeface="Meiryo" charset="-128"/>
              </a:rPr>
              <a:t>　その</a:t>
            </a:r>
            <a:r>
              <a:rPr kumimoji="1" lang="en-US" altLang="ja-JP" sz="2800" dirty="0" smtClean="0">
                <a:solidFill>
                  <a:schemeClr val="tx1">
                    <a:lumMod val="50000"/>
                    <a:lumOff val="50000"/>
                  </a:schemeClr>
                </a:solidFill>
                <a:latin typeface="Meiryo" charset="-128"/>
                <a:ea typeface="Meiryo" charset="-128"/>
                <a:cs typeface="Meiryo" charset="-128"/>
              </a:rPr>
              <a:t>2</a:t>
            </a:r>
            <a:endParaRPr kumimoji="1" lang="ja-JP" altLang="en-US" sz="2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1486799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3" name="正方形/長方形 2"/>
          <p:cNvSpPr/>
          <p:nvPr/>
        </p:nvSpPr>
        <p:spPr>
          <a:xfrm>
            <a:off x="999323" y="3125337"/>
            <a:ext cx="5390065"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http://www.netcommerce.co.jp</a:t>
            </a:r>
            <a:r>
              <a:rPr lang="ja-JP" altLang="en-US" sz="2400" dirty="0" smtClean="0">
                <a:solidFill>
                  <a:schemeClr val="tx1">
                    <a:lumMod val="50000"/>
                    <a:lumOff val="50000"/>
                  </a:schemeClr>
                </a:solidFill>
                <a:latin typeface="Meiryo" charset="-128"/>
                <a:ea typeface="Meiryo" charset="-128"/>
                <a:cs typeface="Meiryo" charset="-128"/>
              </a:rPr>
              <a:t>/</a:t>
            </a:r>
            <a:r>
              <a:rPr lang="en-US" altLang="ja-JP" sz="2400" b="1" dirty="0" err="1" smtClean="0">
                <a:solidFill>
                  <a:schemeClr val="accent6">
                    <a:lumMod val="75000"/>
                  </a:schemeClr>
                </a:solidFill>
                <a:latin typeface="Meiryo" charset="-128"/>
                <a:ea typeface="Meiryo" charset="-128"/>
                <a:cs typeface="Meiryo" charset="-128"/>
              </a:rPr>
              <a:t>tc</a:t>
            </a:r>
            <a:endParaRPr lang="ja-JP" altLang="en-US" sz="2400" b="1" dirty="0">
              <a:solidFill>
                <a:schemeClr val="accent6">
                  <a:lumMod val="75000"/>
                </a:schemeClr>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smtClean="0">
                <a:solidFill>
                  <a:srgbClr val="00B0F0"/>
                </a:solidFill>
                <a:latin typeface="Meiryo" charset="-128"/>
                <a:ea typeface="Meiryo" charset="-128"/>
                <a:cs typeface="Meiryo" charset="-128"/>
              </a:rPr>
              <a:t>PPTX</a:t>
            </a:r>
            <a:r>
              <a:rPr kumimoji="1" lang="ja-JP" altLang="en-US" sz="3200" dirty="0" smtClean="0">
                <a:solidFill>
                  <a:srgbClr val="00B0F0"/>
                </a:solidFill>
                <a:latin typeface="Meiryo" charset="-128"/>
                <a:ea typeface="Meiryo" charset="-128"/>
                <a:cs typeface="Meiryo" charset="-128"/>
              </a:rPr>
              <a:t>形式／ロイヤリティフリー</a:t>
            </a:r>
            <a:endParaRPr kumimoji="1" lang="ja-JP" altLang="en-US" sz="3200" dirty="0">
              <a:solidFill>
                <a:srgbClr val="00B0F0"/>
              </a:solidFill>
              <a:latin typeface="Meiryo" charset="-128"/>
              <a:ea typeface="Meiryo" charset="-128"/>
              <a:cs typeface="Meiryo" charset="-128"/>
            </a:endParaRPr>
          </a:p>
        </p:txBody>
      </p:sp>
      <p:sp>
        <p:nvSpPr>
          <p:cNvPr id="6" name="正方形/長方形 5"/>
          <p:cNvSpPr/>
          <p:nvPr/>
        </p:nvSpPr>
        <p:spPr>
          <a:xfrm>
            <a:off x="2119248"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dirty="0" smtClean="0">
                <a:solidFill>
                  <a:srgbClr val="FF0000"/>
                </a:solidFill>
                <a:latin typeface="Meiryo" charset="-128"/>
                <a:ea typeface="Meiryo" charset="-128"/>
                <a:cs typeface="Meiryo" charset="-128"/>
              </a:rPr>
              <a:t>201</a:t>
            </a:r>
            <a:r>
              <a:rPr lang="en-US" altLang="ja-JP" sz="2400" dirty="0" smtClean="0">
                <a:solidFill>
                  <a:srgbClr val="FF0000"/>
                </a:solidFill>
                <a:latin typeface="Meiryo" charset="-128"/>
                <a:ea typeface="Meiryo" charset="-128"/>
                <a:cs typeface="Meiryo" charset="-128"/>
              </a:rPr>
              <a:t>7</a:t>
            </a:r>
            <a:r>
              <a:rPr lang="ja-JP" altLang="en-US" sz="2400" dirty="0" smtClean="0">
                <a:solidFill>
                  <a:srgbClr val="FF0000"/>
                </a:solidFill>
                <a:latin typeface="Meiryo" charset="-128"/>
                <a:ea typeface="Meiryo" charset="-128"/>
                <a:cs typeface="Meiryo" charset="-128"/>
              </a:rPr>
              <a:t>年</a:t>
            </a:r>
            <a:r>
              <a:rPr lang="en-US" altLang="ja-JP" sz="2400" dirty="0" smtClean="0">
                <a:solidFill>
                  <a:srgbClr val="FF0000"/>
                </a:solidFill>
                <a:latin typeface="Meiryo" charset="-128"/>
                <a:ea typeface="Meiryo" charset="-128"/>
                <a:cs typeface="Meiryo" charset="-128"/>
              </a:rPr>
              <a:t>5</a:t>
            </a:r>
            <a:r>
              <a:rPr lang="ja-JP" altLang="en-US" sz="2400" dirty="0" smtClean="0">
                <a:solidFill>
                  <a:srgbClr val="FF0000"/>
                </a:solidFill>
                <a:latin typeface="Meiryo" charset="-128"/>
                <a:ea typeface="Meiryo" charset="-128"/>
                <a:cs typeface="Meiryo" charset="-128"/>
              </a:rPr>
              <a:t>月</a:t>
            </a:r>
            <a:r>
              <a:rPr lang="en-US" altLang="ja-JP" sz="2400" dirty="0" smtClean="0">
                <a:solidFill>
                  <a:srgbClr val="FF0000"/>
                </a:solidFill>
                <a:latin typeface="Meiryo" charset="-128"/>
                <a:ea typeface="Meiryo" charset="-128"/>
                <a:cs typeface="Meiryo" charset="-128"/>
              </a:rPr>
              <a:t>12</a:t>
            </a:r>
            <a:r>
              <a:rPr lang="ja-JP" altLang="en-US" sz="2400" dirty="0" smtClean="0">
                <a:solidFill>
                  <a:srgbClr val="FF0000"/>
                </a:solidFill>
                <a:latin typeface="Meiryo" charset="-128"/>
                <a:ea typeface="Meiryo" charset="-128"/>
                <a:cs typeface="Meiryo" charset="-128"/>
              </a:rPr>
              <a:t>日</a:t>
            </a:r>
            <a:r>
              <a:rPr lang="ja-JP" altLang="en-US" sz="2400" dirty="0" smtClean="0">
                <a:solidFill>
                  <a:srgbClr val="FF0000"/>
                </a:solidFill>
                <a:latin typeface="Meiryo" charset="-128"/>
                <a:ea typeface="Meiryo" charset="-128"/>
                <a:cs typeface="Meiryo" charset="-128"/>
              </a:rPr>
              <a:t>（金）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パスワード</a:t>
            </a:r>
            <a:r>
              <a:rPr lang="ja-JP" altLang="en-US" sz="2400" b="1" dirty="0" smtClean="0">
                <a:solidFill>
                  <a:srgbClr val="FF8000"/>
                </a:solidFill>
                <a:latin typeface="Meiryo" charset="-128"/>
                <a:ea typeface="Meiryo" charset="-128"/>
                <a:cs typeface="Meiryo" charset="-128"/>
              </a:rPr>
              <a:t>　</a:t>
            </a:r>
            <a:r>
              <a:rPr lang="en-US" altLang="ja-JP" sz="2400" b="1" dirty="0" smtClean="0">
                <a:solidFill>
                  <a:srgbClr val="FF8000"/>
                </a:solidFill>
                <a:latin typeface="Meiryo" charset="-128"/>
                <a:ea typeface="Meiryo" charset="-128"/>
                <a:cs typeface="Meiryo" charset="-128"/>
              </a:rPr>
              <a:t>0508</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2450636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ご参考まで</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9861329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ITソリューション</a:t>
            </a:r>
            <a:r>
              <a:rPr lang="ja-JP" altLang="en-US" dirty="0" smtClean="0"/>
              <a:t>塾／ITプロフェッショナルの</a:t>
            </a:r>
            <a:r>
              <a:rPr lang="ja-JP" altLang="en-US" dirty="0"/>
              <a:t>ための学習塾</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pic>
        <p:nvPicPr>
          <p:cNvPr id="4" name="図 3"/>
          <p:cNvPicPr>
            <a:picLocks noChangeAspect="1"/>
          </p:cNvPicPr>
          <p:nvPr/>
        </p:nvPicPr>
        <p:blipFill>
          <a:blip r:embed="rId2"/>
          <a:stretch>
            <a:fillRect/>
          </a:stretch>
        </p:blipFill>
        <p:spPr>
          <a:xfrm>
            <a:off x="369419" y="855070"/>
            <a:ext cx="2966312" cy="1878664"/>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3482034" y="855069"/>
            <a:ext cx="5391303" cy="1938992"/>
          </a:xfrm>
          <a:prstGeom prst="rect">
            <a:avLst/>
          </a:prstGeom>
        </p:spPr>
        <p:txBody>
          <a:bodyPr wrap="square">
            <a:spAutoFit/>
          </a:bodyPr>
          <a:lstStyle/>
          <a:p>
            <a:r>
              <a:rPr lang="ja-JP" altLang="en-US" sz="2000" b="1" dirty="0" smtClean="0">
                <a:solidFill>
                  <a:schemeClr val="accent6">
                    <a:lumMod val="75000"/>
                  </a:schemeClr>
                </a:solidFill>
                <a:latin typeface="Meiryo" charset="-128"/>
                <a:ea typeface="Meiryo" charset="-128"/>
                <a:cs typeface="Meiryo" charset="-128"/>
              </a:rPr>
              <a:t>知ってる</a:t>
            </a:r>
            <a:r>
              <a:rPr lang="ja-JP" altLang="en-US" sz="2000" b="1" dirty="0">
                <a:solidFill>
                  <a:schemeClr val="accent6">
                    <a:lumMod val="75000"/>
                  </a:schemeClr>
                </a:solidFill>
                <a:latin typeface="Meiryo" charset="-128"/>
                <a:ea typeface="Meiryo" charset="-128"/>
                <a:cs typeface="Meiryo" charset="-128"/>
              </a:rPr>
              <a:t>つもりの知識</a:t>
            </a:r>
            <a:r>
              <a:rPr lang="ja-JP" altLang="en-US" sz="1400" b="1" dirty="0" smtClean="0">
                <a:latin typeface="Meiryo" charset="-128"/>
                <a:ea typeface="Meiryo" charset="-128"/>
                <a:cs typeface="Meiryo" charset="-128"/>
              </a:rPr>
              <a:t>から</a:t>
            </a:r>
            <a:r>
              <a:rPr lang="ja-JP" altLang="en-US" sz="2000" b="1" dirty="0" smtClean="0">
                <a:solidFill>
                  <a:srgbClr val="0432FF"/>
                </a:solidFill>
                <a:latin typeface="Meiryo" charset="-128"/>
                <a:ea typeface="Meiryo" charset="-128"/>
                <a:cs typeface="Meiryo" charset="-128"/>
              </a:rPr>
              <a:t>実戦</a:t>
            </a:r>
            <a:r>
              <a:rPr lang="ja-JP" altLang="en-US" sz="2000" b="1" dirty="0">
                <a:solidFill>
                  <a:srgbClr val="0432FF"/>
                </a:solidFill>
                <a:latin typeface="Meiryo" charset="-128"/>
                <a:ea typeface="Meiryo" charset="-128"/>
                <a:cs typeface="Meiryo" charset="-128"/>
              </a:rPr>
              <a:t>で使える知識</a:t>
            </a:r>
            <a:r>
              <a:rPr lang="ja-JP" altLang="en-US" sz="1400" b="1" dirty="0" smtClean="0">
                <a:latin typeface="Meiryo" charset="-128"/>
                <a:ea typeface="Meiryo" charset="-128"/>
                <a:cs typeface="Meiryo" charset="-128"/>
              </a:rPr>
              <a:t>へ</a:t>
            </a:r>
            <a:endParaRPr lang="en-US" altLang="ja-JP" sz="1400" b="1" dirty="0" smtClean="0">
              <a:latin typeface="Meiryo" charset="-128"/>
              <a:ea typeface="Meiryo" charset="-128"/>
              <a:cs typeface="Meiryo" charset="-128"/>
            </a:endParaRPr>
          </a:p>
          <a:p>
            <a:endParaRPr lang="en-US" altLang="ja-JP" sz="1600" b="1" dirty="0" smtClean="0">
              <a:latin typeface="Meiryo" charset="-128"/>
              <a:ea typeface="Meiryo" charset="-128"/>
              <a:cs typeface="Meiryo" charset="-128"/>
            </a:endParaRPr>
          </a:p>
          <a:p>
            <a:pPr marL="285750" indent="-285750">
              <a:buFont typeface="Wingdings" charset="2"/>
              <a:buChar char="l"/>
            </a:pPr>
            <a:r>
              <a:rPr lang="ja-JP" altLang="en-US" sz="1400" dirty="0">
                <a:latin typeface="Meiryo" charset="-128"/>
                <a:ea typeface="Meiryo" charset="-128"/>
                <a:cs typeface="Meiryo" charset="-128"/>
              </a:rPr>
              <a:t>テクノロジーやビジネスの最新トレンドを自分たちのビジネスに結びつけて</a:t>
            </a:r>
            <a:r>
              <a:rPr lang="ja-JP" altLang="en-US" sz="1400" dirty="0" smtClean="0">
                <a:latin typeface="Meiryo" charset="-128"/>
                <a:ea typeface="Meiryo" charset="-128"/>
                <a:cs typeface="Meiryo" charset="-128"/>
              </a:rPr>
              <a:t>考える</a:t>
            </a:r>
            <a:endParaRPr lang="en-US" altLang="ja-JP" sz="1400" dirty="0" smtClean="0">
              <a:latin typeface="Meiryo" charset="-128"/>
              <a:ea typeface="Meiryo" charset="-128"/>
              <a:cs typeface="Meiryo" charset="-128"/>
            </a:endParaRPr>
          </a:p>
          <a:p>
            <a:pPr marL="285750" indent="-285750">
              <a:buFont typeface="Wingdings" charset="2"/>
              <a:buChar char="l"/>
            </a:pPr>
            <a:r>
              <a:rPr lang="ja-JP" altLang="en-US" sz="1400" dirty="0" smtClean="0">
                <a:latin typeface="Meiryo" charset="-128"/>
                <a:ea typeface="Meiryo" charset="-128"/>
                <a:cs typeface="Meiryo" charset="-128"/>
              </a:rPr>
              <a:t>実践</a:t>
            </a:r>
            <a:r>
              <a:rPr lang="ja-JP" altLang="en-US" sz="1400" dirty="0">
                <a:latin typeface="Meiryo" charset="-128"/>
                <a:ea typeface="Meiryo" charset="-128"/>
                <a:cs typeface="Meiryo" charset="-128"/>
              </a:rPr>
              <a:t>でそのまま使えるロイヤリティ・フリーのプレゼン</a:t>
            </a:r>
            <a:r>
              <a:rPr lang="ja-JP" altLang="en-US" sz="1400" dirty="0" smtClean="0">
                <a:latin typeface="Meiryo" charset="-128"/>
                <a:ea typeface="Meiryo" charset="-128"/>
                <a:cs typeface="Meiryo" charset="-128"/>
              </a:rPr>
              <a:t>500枚を提供</a:t>
            </a:r>
            <a:endParaRPr lang="en-US" altLang="ja-JP" sz="1400" dirty="0" smtClean="0">
              <a:latin typeface="Meiryo" charset="-128"/>
              <a:ea typeface="Meiryo" charset="-128"/>
              <a:cs typeface="Meiryo" charset="-128"/>
            </a:endParaRPr>
          </a:p>
          <a:p>
            <a:pPr marL="285750" indent="-285750">
              <a:buFont typeface="Wingdings" charset="2"/>
              <a:buChar char="l"/>
            </a:pPr>
            <a:r>
              <a:rPr lang="ja-JP" altLang="en-US" sz="1400" dirty="0" smtClean="0">
                <a:latin typeface="Meiryo" charset="-128"/>
                <a:ea typeface="Meiryo" charset="-128"/>
                <a:cs typeface="Meiryo" charset="-128"/>
              </a:rPr>
              <a:t>同業他社・</a:t>
            </a:r>
            <a:r>
              <a:rPr lang="en-US" altLang="ja-JP" sz="1400" dirty="0" smtClean="0">
                <a:latin typeface="Meiryo" charset="-128"/>
                <a:ea typeface="Meiryo" charset="-128"/>
                <a:cs typeface="Meiryo" charset="-128"/>
              </a:rPr>
              <a:t>IT</a:t>
            </a:r>
            <a:r>
              <a:rPr lang="ja-JP" altLang="en-US" sz="1400" dirty="0" smtClean="0">
                <a:latin typeface="Meiryo" charset="-128"/>
                <a:ea typeface="Meiryo" charset="-128"/>
                <a:cs typeface="Meiryo" charset="-128"/>
              </a:rPr>
              <a:t>部門など、</a:t>
            </a:r>
            <a:r>
              <a:rPr lang="en-US" altLang="ja-JP" sz="1400" dirty="0" smtClean="0">
                <a:latin typeface="Meiryo" charset="-128"/>
                <a:ea typeface="Meiryo" charset="-128"/>
                <a:cs typeface="Meiryo" charset="-128"/>
              </a:rPr>
              <a:t>60〜80</a:t>
            </a:r>
            <a:r>
              <a:rPr lang="ja-JP" altLang="en-US" sz="1400" dirty="0" smtClean="0">
                <a:latin typeface="Meiryo" charset="-128"/>
                <a:ea typeface="Meiryo" charset="-128"/>
                <a:cs typeface="Meiryo" charset="-128"/>
              </a:rPr>
              <a:t>名の参加者とのオープンなネットワーキング</a:t>
            </a:r>
            <a:endParaRPr lang="ja-JP" altLang="en-US" sz="1400" dirty="0">
              <a:latin typeface="Meiryo" charset="-128"/>
              <a:ea typeface="Meiryo" charset="-128"/>
              <a:cs typeface="Meiryo" charset="-128"/>
            </a:endParaRPr>
          </a:p>
        </p:txBody>
      </p:sp>
      <p:pic>
        <p:nvPicPr>
          <p:cNvPr id="7" name="図 6"/>
          <p:cNvPicPr>
            <a:picLocks noChangeAspect="1"/>
          </p:cNvPicPr>
          <p:nvPr/>
        </p:nvPicPr>
        <p:blipFill>
          <a:blip r:embed="rId3"/>
          <a:stretch>
            <a:fillRect/>
          </a:stretch>
        </p:blipFill>
        <p:spPr>
          <a:xfrm>
            <a:off x="369419" y="2885765"/>
            <a:ext cx="8436480" cy="35995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3546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smtClean="0">
                <a:solidFill>
                  <a:srgbClr val="FFFFFF"/>
                </a:solidFill>
                <a:latin typeface="Arial"/>
                <a:ea typeface="HGP創英角ｺﾞｼｯｸUB" pitchFamily="50" charset="-128"/>
                <a:cs typeface="Arial"/>
              </a:rPr>
              <a:t>IT</a:t>
            </a:r>
            <a:r>
              <a:rPr lang="ja-JP" altLang="en-US" sz="2800" dirty="0" smtClean="0">
                <a:solidFill>
                  <a:srgbClr val="FFFFFF"/>
                </a:solidFill>
                <a:latin typeface="Arial"/>
                <a:ea typeface="HGP創英角ｺﾞｼｯｸUB" pitchFamily="50" charset="-128"/>
                <a:cs typeface="Arial"/>
              </a:rPr>
              <a:t>の最新トレンド</a:t>
            </a:r>
            <a:endParaRPr lang="en-US" altLang="ja-JP" sz="2800" dirty="0" smtClean="0">
              <a:solidFill>
                <a:srgbClr val="FFFFFF"/>
              </a:solidFill>
              <a:latin typeface="Arial"/>
              <a:ea typeface="HGP創英角ｺﾞｼｯｸUB" pitchFamily="50" charset="-128"/>
              <a:cs typeface="Arial"/>
            </a:endParaRPr>
          </a:p>
          <a:p>
            <a:pPr algn="ctr"/>
            <a:r>
              <a:rPr lang="ja-JP" altLang="en-US" dirty="0" smtClean="0">
                <a:solidFill>
                  <a:srgbClr val="FFFFFF"/>
                </a:solidFill>
                <a:effectLst/>
                <a:latin typeface="Arial"/>
                <a:ea typeface="HGP創英角ｺﾞｼｯｸUB" pitchFamily="50" charset="-128"/>
                <a:cs typeface="Arial"/>
              </a:rPr>
              <a:t>サイバー・フィジカル・システム</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1879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r>
              <a:rPr lang="ja-JP" altLang="en-US" dirty="0" smtClean="0">
                <a:solidFill>
                  <a:schemeClr val="tx1">
                    <a:lumMod val="50000"/>
                    <a:lumOff val="50000"/>
                  </a:schemeClr>
                </a:solidFill>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20724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868264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IT</a:t>
            </a:r>
            <a:r>
              <a:rPr kumimoji="1" lang="ja-JP" altLang="en-US" dirty="0" smtClean="0"/>
              <a:t>ビジネス</a:t>
            </a:r>
            <a:r>
              <a:rPr lang="ja-JP" altLang="en-US" dirty="0" smtClean="0"/>
              <a:t>が直面する課題と対応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テキスト ボックス 3"/>
          <p:cNvSpPr txBox="1"/>
          <p:nvPr/>
        </p:nvSpPr>
        <p:spPr>
          <a:xfrm>
            <a:off x="509448" y="1045027"/>
            <a:ext cx="7609776" cy="1015663"/>
          </a:xfrm>
          <a:prstGeom prst="rect">
            <a:avLst/>
          </a:prstGeom>
          <a:noFill/>
        </p:spPr>
        <p:txBody>
          <a:bodyPr wrap="none" rtlCol="0">
            <a:spAutoFit/>
          </a:bodyPr>
          <a:lstStyle/>
          <a:p>
            <a:r>
              <a:rPr kumimoji="1" lang="en-US" altLang="ja-JP" b="1" u="sng" dirty="0" smtClean="0">
                <a:solidFill>
                  <a:srgbClr val="0000FF"/>
                </a:solidFill>
                <a:latin typeface="メイリオ"/>
                <a:ea typeface="メイリオ"/>
                <a:cs typeface="メイリオ"/>
              </a:rPr>
              <a:t>IT</a:t>
            </a:r>
            <a:r>
              <a:rPr kumimoji="1" lang="ja-JP" altLang="en-US" b="1" u="sng" dirty="0" smtClean="0">
                <a:solidFill>
                  <a:srgbClr val="0000FF"/>
                </a:solidFill>
                <a:latin typeface="メイリオ"/>
                <a:ea typeface="メイリオ"/>
                <a:cs typeface="メイリオ"/>
              </a:rPr>
              <a:t>インフラ</a:t>
            </a:r>
            <a:r>
              <a:rPr lang="ja-JP" altLang="en-US" b="1" u="sng" dirty="0" smtClean="0">
                <a:solidFill>
                  <a:srgbClr val="0000FF"/>
                </a:solidFill>
                <a:latin typeface="メイリオ"/>
                <a:ea typeface="メイリオ"/>
                <a:cs typeface="メイリオ"/>
              </a:rPr>
              <a:t>の</a:t>
            </a:r>
            <a:r>
              <a:rPr kumimoji="1" lang="ja-JP" altLang="en-US" b="1" u="sng" dirty="0" smtClean="0">
                <a:solidFill>
                  <a:srgbClr val="0000FF"/>
                </a:solidFill>
                <a:latin typeface="メイリオ"/>
                <a:ea typeface="メイリオ"/>
                <a:cs typeface="メイリオ"/>
              </a:rPr>
              <a:t>構築と運用は、クラウドや自動化ツールに代替されてゆく</a:t>
            </a:r>
            <a:endParaRPr kumimoji="1" lang="en-US" altLang="ja-JP" b="1" u="sng" dirty="0" smtClean="0">
              <a:solidFill>
                <a:srgbClr val="0000FF"/>
              </a:solidFill>
              <a:latin typeface="メイリオ"/>
              <a:ea typeface="メイリオ"/>
              <a:cs typeface="メイリオ"/>
            </a:endParaRPr>
          </a:p>
          <a:p>
            <a:pPr marL="742950" lvl="1" indent="-285750">
              <a:buFont typeface="Wingdings" charset="2"/>
              <a:buChar char="ü"/>
            </a:pPr>
            <a:r>
              <a:rPr kumimoji="1" lang="ja-JP" altLang="en-US" sz="1400" dirty="0" smtClean="0">
                <a:solidFill>
                  <a:schemeClr val="tx1">
                    <a:lumMod val="50000"/>
                    <a:lumOff val="50000"/>
                  </a:schemeClr>
                </a:solidFill>
                <a:latin typeface="メイリオ"/>
                <a:ea typeface="メイリオ"/>
                <a:cs typeface="メイリオ"/>
              </a:rPr>
              <a:t>クラウド・サービスによるインフラの代替</a:t>
            </a:r>
            <a:endParaRPr kumimoji="1"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smtClean="0">
                <a:solidFill>
                  <a:schemeClr val="tx1">
                    <a:lumMod val="50000"/>
                    <a:lumOff val="50000"/>
                  </a:schemeClr>
                </a:solidFill>
                <a:latin typeface="メイリオ"/>
                <a:ea typeface="メイリオ"/>
                <a:cs typeface="メイリオ"/>
              </a:rPr>
              <a:t>自動化ツールの普及</a:t>
            </a:r>
            <a:endParaRPr kumimoji="1"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ja-JP" altLang="en-US" sz="1400" dirty="0" smtClean="0">
                <a:solidFill>
                  <a:schemeClr val="tx1">
                    <a:lumMod val="50000"/>
                    <a:lumOff val="50000"/>
                  </a:schemeClr>
                </a:solidFill>
                <a:latin typeface="メイリオ"/>
                <a:ea typeface="メイリオ"/>
                <a:cs typeface="メイリオ"/>
              </a:rPr>
              <a:t>人工知能の活用</a:t>
            </a:r>
            <a:endParaRPr kumimoji="1" lang="en-US" altLang="ja-JP" sz="1400" dirty="0" smtClean="0">
              <a:solidFill>
                <a:schemeClr val="tx1">
                  <a:lumMod val="50000"/>
                  <a:lumOff val="50000"/>
                </a:schemeClr>
              </a:solidFill>
              <a:latin typeface="メイリオ"/>
              <a:ea typeface="メイリオ"/>
              <a:cs typeface="メイリオ"/>
            </a:endParaRPr>
          </a:p>
        </p:txBody>
      </p:sp>
      <p:sp>
        <p:nvSpPr>
          <p:cNvPr id="5" name="テキスト ボックス 4"/>
          <p:cNvSpPr txBox="1"/>
          <p:nvPr/>
        </p:nvSpPr>
        <p:spPr>
          <a:xfrm>
            <a:off x="509448" y="3079966"/>
            <a:ext cx="7936788" cy="1015663"/>
          </a:xfrm>
          <a:prstGeom prst="rect">
            <a:avLst/>
          </a:prstGeom>
          <a:noFill/>
        </p:spPr>
        <p:txBody>
          <a:bodyPr wrap="none" rtlCol="0">
            <a:spAutoFit/>
          </a:bodyPr>
          <a:lstStyle/>
          <a:p>
            <a:r>
              <a:rPr kumimoji="1" lang="ja-JP" altLang="en-US" b="1" u="sng" dirty="0" smtClean="0">
                <a:solidFill>
                  <a:srgbClr val="0000FF"/>
                </a:solidFill>
                <a:latin typeface="メイリオ"/>
                <a:ea typeface="メイリオ"/>
                <a:cs typeface="メイリオ"/>
              </a:rPr>
              <a:t>ビジネスは競争力</a:t>
            </a:r>
            <a:r>
              <a:rPr lang="ja-JP" altLang="en-US" b="1" u="sng" dirty="0" smtClean="0">
                <a:solidFill>
                  <a:srgbClr val="0000FF"/>
                </a:solidFill>
                <a:latin typeface="メイリオ"/>
                <a:ea typeface="メイリオ"/>
                <a:cs typeface="メイリオ"/>
              </a:rPr>
              <a:t>の強化のために</a:t>
            </a:r>
            <a:r>
              <a:rPr kumimoji="1" lang="ja-JP" altLang="en-US" b="1" u="sng" dirty="0" smtClean="0">
                <a:solidFill>
                  <a:srgbClr val="0000FF"/>
                </a:solidFill>
                <a:latin typeface="メイリオ"/>
                <a:ea typeface="メイリオ"/>
                <a:cs typeface="メイリオ"/>
              </a:rPr>
              <a:t>、テクノロジーへの依存を高めてゆく</a:t>
            </a:r>
            <a:endParaRPr kumimoji="1" lang="en-US" altLang="ja-JP" b="1" u="sng" dirty="0" smtClean="0">
              <a:solidFill>
                <a:srgbClr val="0000FF"/>
              </a:solidFill>
              <a:latin typeface="メイリオ"/>
              <a:ea typeface="メイリオ"/>
              <a:cs typeface="メイリオ"/>
            </a:endParaRPr>
          </a:p>
          <a:p>
            <a:pPr marL="742950" lvl="1" indent="-285750">
              <a:buFont typeface="Wingdings" charset="2"/>
              <a:buChar char="ü"/>
            </a:pPr>
            <a:r>
              <a:rPr lang="ja-JP" altLang="en-US" sz="1400" dirty="0" smtClean="0">
                <a:solidFill>
                  <a:schemeClr val="tx1">
                    <a:lumMod val="50000"/>
                    <a:lumOff val="50000"/>
                  </a:schemeClr>
                </a:solidFill>
                <a:latin typeface="メイリオ"/>
                <a:ea typeface="メイリオ"/>
                <a:cs typeface="メイリオ"/>
              </a:rPr>
              <a:t>効率化やコスト削減のための</a:t>
            </a:r>
            <a:r>
              <a:rPr lang="en-US" altLang="ja-JP" sz="1400" dirty="0" smtClean="0">
                <a:solidFill>
                  <a:schemeClr val="tx1">
                    <a:lumMod val="50000"/>
                    <a:lumOff val="50000"/>
                  </a:schemeClr>
                </a:solidFill>
                <a:latin typeface="メイリオ"/>
                <a:ea typeface="メイリオ"/>
                <a:cs typeface="メイリオ"/>
              </a:rPr>
              <a:t>IT</a:t>
            </a:r>
            <a:r>
              <a:rPr lang="ja-JP" altLang="en-US" sz="1400" dirty="0" smtClean="0">
                <a:solidFill>
                  <a:schemeClr val="tx1">
                    <a:lumMod val="50000"/>
                    <a:lumOff val="50000"/>
                  </a:schemeClr>
                </a:solidFill>
                <a:latin typeface="メイリオ"/>
                <a:ea typeface="メイリオ"/>
                <a:cs typeface="メイリオ"/>
              </a:rPr>
              <a:t>から、ビジネスを差別化するための</a:t>
            </a:r>
            <a:r>
              <a:rPr lang="en-US" altLang="ja-JP" sz="1400" dirty="0" smtClean="0">
                <a:solidFill>
                  <a:schemeClr val="tx1">
                    <a:lumMod val="50000"/>
                    <a:lumOff val="50000"/>
                  </a:schemeClr>
                </a:solidFill>
                <a:latin typeface="メイリオ"/>
                <a:ea typeface="メイリオ"/>
                <a:cs typeface="メイリオ"/>
              </a:rPr>
              <a:t>IT</a:t>
            </a:r>
            <a:r>
              <a:rPr lang="ja-JP" altLang="en-US" sz="1400" dirty="0" smtClean="0">
                <a:solidFill>
                  <a:schemeClr val="tx1">
                    <a:lumMod val="50000"/>
                    <a:lumOff val="50000"/>
                  </a:schemeClr>
                </a:solidFill>
                <a:latin typeface="メイリオ"/>
                <a:ea typeface="メイリオ"/>
                <a:cs typeface="メイリオ"/>
              </a:rPr>
              <a:t>へと役割が拡大</a:t>
            </a:r>
            <a:endParaRPr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smtClean="0">
                <a:solidFill>
                  <a:schemeClr val="tx1">
                    <a:lumMod val="50000"/>
                    <a:lumOff val="50000"/>
                  </a:schemeClr>
                </a:solidFill>
                <a:latin typeface="メイリオ"/>
                <a:ea typeface="メイリオ"/>
                <a:cs typeface="メイリオ"/>
              </a:rPr>
              <a:t>人工知能や</a:t>
            </a:r>
            <a:r>
              <a:rPr kumimoji="1" lang="en-US" altLang="ja-JP" sz="1400" dirty="0" err="1" smtClean="0">
                <a:solidFill>
                  <a:schemeClr val="tx1">
                    <a:lumMod val="50000"/>
                    <a:lumOff val="50000"/>
                  </a:schemeClr>
                </a:solidFill>
                <a:latin typeface="メイリオ"/>
                <a:ea typeface="メイリオ"/>
                <a:cs typeface="メイリオ"/>
              </a:rPr>
              <a:t>IoT</a:t>
            </a:r>
            <a:r>
              <a:rPr kumimoji="1" lang="ja-JP" altLang="en-US" sz="1400" dirty="0" smtClean="0">
                <a:solidFill>
                  <a:schemeClr val="tx1">
                    <a:lumMod val="50000"/>
                    <a:lumOff val="50000"/>
                  </a:schemeClr>
                </a:solidFill>
                <a:latin typeface="メイリオ"/>
                <a:ea typeface="メイリオ"/>
                <a:cs typeface="メイリオ"/>
              </a:rPr>
              <a:t>など、先端テクノロジーをサービスとして利用する動きが加速</a:t>
            </a:r>
            <a:endParaRPr kumimoji="1"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ja-JP" altLang="en-US" sz="1400" dirty="0" smtClean="0">
                <a:solidFill>
                  <a:schemeClr val="tx1">
                    <a:lumMod val="50000"/>
                    <a:lumOff val="50000"/>
                  </a:schemeClr>
                </a:solidFill>
                <a:latin typeface="メイリオ"/>
                <a:ea typeface="メイリオ"/>
                <a:cs typeface="メイリオ"/>
              </a:rPr>
              <a:t>機能や性能から、それらを含むサービスやビジネスモデルにビジネス価値の重心が移動</a:t>
            </a:r>
            <a:endParaRPr kumimoji="1" lang="en-US" altLang="ja-JP" sz="1400" dirty="0" smtClean="0">
              <a:solidFill>
                <a:schemeClr val="tx1">
                  <a:lumMod val="50000"/>
                  <a:lumOff val="50000"/>
                </a:schemeClr>
              </a:solidFill>
              <a:latin typeface="メイリオ"/>
              <a:ea typeface="メイリオ"/>
              <a:cs typeface="メイリオ"/>
            </a:endParaRPr>
          </a:p>
        </p:txBody>
      </p:sp>
      <p:sp>
        <p:nvSpPr>
          <p:cNvPr id="6" name="テキスト ボックス 5"/>
          <p:cNvSpPr txBox="1"/>
          <p:nvPr/>
        </p:nvSpPr>
        <p:spPr>
          <a:xfrm>
            <a:off x="509448" y="2064076"/>
            <a:ext cx="8032968" cy="1015663"/>
          </a:xfrm>
          <a:prstGeom prst="rect">
            <a:avLst/>
          </a:prstGeom>
          <a:noFill/>
        </p:spPr>
        <p:txBody>
          <a:bodyPr wrap="none" rtlCol="0">
            <a:spAutoFit/>
          </a:bodyPr>
          <a:lstStyle/>
          <a:p>
            <a:r>
              <a:rPr kumimoji="1" lang="ja-JP" altLang="en-US" b="1" u="sng" dirty="0" smtClean="0">
                <a:solidFill>
                  <a:srgbClr val="0000FF"/>
                </a:solidFill>
                <a:latin typeface="メイリオ"/>
                <a:ea typeface="メイリオ"/>
                <a:cs typeface="メイリオ"/>
              </a:rPr>
              <a:t>アプリケーションの開発と運用は、ビジネス・スピードとの同期化を求める</a:t>
            </a:r>
            <a:endParaRPr kumimoji="1" lang="en-US" altLang="ja-JP" b="1" u="sng" dirty="0" smtClean="0">
              <a:solidFill>
                <a:srgbClr val="0000FF"/>
              </a:solidFill>
              <a:latin typeface="メイリオ"/>
              <a:ea typeface="メイリオ"/>
              <a:cs typeface="メイリオ"/>
            </a:endParaRPr>
          </a:p>
          <a:p>
            <a:pPr marL="742950" lvl="1" indent="-285750">
              <a:buFont typeface="Wingdings" charset="2"/>
              <a:buChar char="ü"/>
            </a:pPr>
            <a:r>
              <a:rPr lang="ja-JP" altLang="en-US" sz="1400" dirty="0" smtClean="0">
                <a:solidFill>
                  <a:schemeClr val="tx1">
                    <a:lumMod val="50000"/>
                    <a:lumOff val="50000"/>
                  </a:schemeClr>
                </a:solidFill>
                <a:latin typeface="メイリオ"/>
                <a:ea typeface="メイリオ"/>
                <a:cs typeface="メイリオ"/>
              </a:rPr>
              <a:t>ビジネスと</a:t>
            </a:r>
            <a:r>
              <a:rPr lang="en-US" altLang="ja-JP" sz="1400" dirty="0" smtClean="0">
                <a:solidFill>
                  <a:schemeClr val="tx1">
                    <a:lumMod val="50000"/>
                    <a:lumOff val="50000"/>
                  </a:schemeClr>
                </a:solidFill>
                <a:latin typeface="メイリオ"/>
                <a:ea typeface="メイリオ"/>
                <a:cs typeface="メイリオ"/>
              </a:rPr>
              <a:t>IT</a:t>
            </a:r>
            <a:r>
              <a:rPr lang="ja-JP" altLang="en-US" sz="1400" dirty="0" smtClean="0">
                <a:solidFill>
                  <a:schemeClr val="tx1">
                    <a:lumMod val="50000"/>
                    <a:lumOff val="50000"/>
                  </a:schemeClr>
                </a:solidFill>
                <a:latin typeface="メイリオ"/>
                <a:ea typeface="メイリオ"/>
                <a:cs typeface="メイリオ"/>
              </a:rPr>
              <a:t>との一体化</a:t>
            </a:r>
            <a:endParaRPr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kumimoji="1" lang="ja-JP" altLang="en-US" sz="1400" dirty="0" smtClean="0">
                <a:solidFill>
                  <a:schemeClr val="tx1">
                    <a:lumMod val="50000"/>
                    <a:lumOff val="50000"/>
                  </a:schemeClr>
                </a:solidFill>
                <a:latin typeface="メイリオ"/>
                <a:ea typeface="メイリオ"/>
                <a:cs typeface="メイリオ"/>
              </a:rPr>
              <a:t>環境の変化に</a:t>
            </a:r>
            <a:r>
              <a:rPr lang="ja-JP" altLang="en-US" sz="1400" dirty="0" smtClean="0">
                <a:solidFill>
                  <a:schemeClr val="tx1">
                    <a:lumMod val="50000"/>
                    <a:lumOff val="50000"/>
                  </a:schemeClr>
                </a:solidFill>
                <a:latin typeface="メイリオ"/>
                <a:ea typeface="メイリオ"/>
                <a:cs typeface="メイリオ"/>
              </a:rPr>
              <a:t>ビジネスは即応しなければならず、</a:t>
            </a:r>
            <a:r>
              <a:rPr kumimoji="1" lang="en-US" altLang="ja-JP" sz="1400" dirty="0" smtClean="0">
                <a:solidFill>
                  <a:schemeClr val="tx1">
                    <a:lumMod val="50000"/>
                    <a:lumOff val="50000"/>
                  </a:schemeClr>
                </a:solidFill>
                <a:latin typeface="メイリオ"/>
                <a:ea typeface="メイリオ"/>
                <a:cs typeface="メイリオ"/>
              </a:rPr>
              <a:t>IT</a:t>
            </a:r>
            <a:r>
              <a:rPr kumimoji="1" lang="ja-JP" altLang="en-US" sz="1400" dirty="0" smtClean="0">
                <a:solidFill>
                  <a:schemeClr val="tx1">
                    <a:lumMod val="50000"/>
                    <a:lumOff val="50000"/>
                  </a:schemeClr>
                </a:solidFill>
                <a:latin typeface="メイリオ"/>
                <a:ea typeface="メイリオ"/>
                <a:cs typeface="メイリオ"/>
              </a:rPr>
              <a:t>にもまた同じスピードが必要</a:t>
            </a:r>
            <a:endParaRPr kumimoji="1" lang="en-US" altLang="ja-JP" sz="1400" dirty="0" smtClean="0">
              <a:solidFill>
                <a:schemeClr val="tx1">
                  <a:lumMod val="50000"/>
                  <a:lumOff val="50000"/>
                </a:schemeClr>
              </a:solidFill>
              <a:latin typeface="メイリオ"/>
              <a:ea typeface="メイリオ"/>
              <a:cs typeface="メイリオ"/>
            </a:endParaRPr>
          </a:p>
          <a:p>
            <a:pPr marL="742950" lvl="1" indent="-285750">
              <a:buFont typeface="Wingdings" charset="2"/>
              <a:buChar char="ü"/>
            </a:pPr>
            <a:r>
              <a:rPr lang="en-US" altLang="ja-JP" sz="1400" dirty="0" smtClean="0">
                <a:solidFill>
                  <a:schemeClr val="tx1">
                    <a:lumMod val="50000"/>
                    <a:lumOff val="50000"/>
                  </a:schemeClr>
                </a:solidFill>
                <a:latin typeface="メイリオ"/>
                <a:ea typeface="メイリオ"/>
                <a:cs typeface="メイリオ"/>
              </a:rPr>
              <a:t>SaaS</a:t>
            </a:r>
            <a:r>
              <a:rPr lang="ja-JP" altLang="en-US" sz="1400" dirty="0" smtClean="0">
                <a:solidFill>
                  <a:schemeClr val="tx1">
                    <a:lumMod val="50000"/>
                    <a:lumOff val="50000"/>
                  </a:schemeClr>
                </a:solidFill>
                <a:latin typeface="メイリオ"/>
                <a:ea typeface="メイリオ"/>
                <a:cs typeface="メイリオ"/>
              </a:rPr>
              <a:t>や</a:t>
            </a:r>
            <a:r>
              <a:rPr lang="en-US" altLang="ja-JP" sz="1400" dirty="0" smtClean="0">
                <a:solidFill>
                  <a:schemeClr val="tx1">
                    <a:lumMod val="50000"/>
                    <a:lumOff val="50000"/>
                  </a:schemeClr>
                </a:solidFill>
                <a:latin typeface="メイリオ"/>
                <a:ea typeface="メイリオ"/>
                <a:cs typeface="メイリオ"/>
              </a:rPr>
              <a:t>PaaS</a:t>
            </a:r>
            <a:r>
              <a:rPr lang="ja-JP" altLang="en-US" sz="1400" dirty="0" smtClean="0">
                <a:solidFill>
                  <a:schemeClr val="tx1">
                    <a:lumMod val="50000"/>
                    <a:lumOff val="50000"/>
                  </a:schemeClr>
                </a:solidFill>
                <a:latin typeface="メイリオ"/>
                <a:ea typeface="メイリオ"/>
                <a:cs typeface="メイリオ"/>
              </a:rPr>
              <a:t>、</a:t>
            </a:r>
            <a:r>
              <a:rPr lang="en-US" altLang="ja-JP" sz="1400" dirty="0" err="1" smtClean="0">
                <a:solidFill>
                  <a:schemeClr val="tx1">
                    <a:lumMod val="50000"/>
                    <a:lumOff val="50000"/>
                  </a:schemeClr>
                </a:solidFill>
                <a:latin typeface="メイリオ"/>
                <a:ea typeface="メイリオ"/>
                <a:cs typeface="メイリオ"/>
              </a:rPr>
              <a:t>FaaS</a:t>
            </a:r>
            <a:r>
              <a:rPr lang="ja-JP" altLang="en-US" sz="1400" dirty="0" smtClean="0">
                <a:solidFill>
                  <a:schemeClr val="tx1">
                    <a:lumMod val="50000"/>
                    <a:lumOff val="50000"/>
                  </a:schemeClr>
                </a:solidFill>
                <a:latin typeface="メイリオ"/>
                <a:ea typeface="メイリオ"/>
                <a:cs typeface="メイリオ"/>
              </a:rPr>
              <a:t>の適用拡大、</a:t>
            </a:r>
            <a:r>
              <a:rPr lang="en-US" altLang="ja-JP" sz="1400" dirty="0" smtClean="0">
                <a:solidFill>
                  <a:schemeClr val="tx1">
                    <a:lumMod val="50000"/>
                    <a:lumOff val="50000"/>
                  </a:schemeClr>
                </a:solidFill>
                <a:latin typeface="メイリオ"/>
                <a:ea typeface="メイリオ"/>
                <a:cs typeface="メイリオ"/>
              </a:rPr>
              <a:t>DevOps</a:t>
            </a:r>
            <a:r>
              <a:rPr lang="ja-JP" altLang="en-US" sz="1400" dirty="0" smtClean="0">
                <a:solidFill>
                  <a:schemeClr val="tx1">
                    <a:lumMod val="50000"/>
                    <a:lumOff val="50000"/>
                  </a:schemeClr>
                </a:solidFill>
                <a:latin typeface="メイリオ"/>
                <a:ea typeface="メイリオ"/>
                <a:cs typeface="メイリオ"/>
              </a:rPr>
              <a:t>への対応が急務</a:t>
            </a:r>
            <a:endParaRPr kumimoji="1" lang="en-US" altLang="ja-JP" sz="1400" dirty="0" smtClean="0">
              <a:solidFill>
                <a:schemeClr val="tx1">
                  <a:lumMod val="50000"/>
                  <a:lumOff val="50000"/>
                </a:schemeClr>
              </a:solidFill>
              <a:latin typeface="メイリオ"/>
              <a:ea typeface="メイリオ"/>
              <a:cs typeface="メイリオ"/>
            </a:endParaRPr>
          </a:p>
        </p:txBody>
      </p:sp>
      <p:grpSp>
        <p:nvGrpSpPr>
          <p:cNvPr id="9" name="図形グループ 8"/>
          <p:cNvGrpSpPr/>
          <p:nvPr/>
        </p:nvGrpSpPr>
        <p:grpSpPr>
          <a:xfrm>
            <a:off x="509448" y="4172303"/>
            <a:ext cx="8184488" cy="2402725"/>
            <a:chOff x="509447" y="4202019"/>
            <a:chExt cx="8184488" cy="2402725"/>
          </a:xfrm>
        </p:grpSpPr>
        <p:sp>
          <p:nvSpPr>
            <p:cNvPr id="7" name="テキスト ボックス 6"/>
            <p:cNvSpPr txBox="1"/>
            <p:nvPr/>
          </p:nvSpPr>
          <p:spPr>
            <a:xfrm>
              <a:off x="509447" y="4973528"/>
              <a:ext cx="8184488" cy="1631216"/>
            </a:xfrm>
            <a:prstGeom prst="rect">
              <a:avLst/>
            </a:prstGeom>
            <a:noFill/>
          </p:spPr>
          <p:txBody>
            <a:bodyPr wrap="square" rtlCol="0">
              <a:spAutoFit/>
            </a:bodyPr>
            <a:lstStyle/>
            <a:p>
              <a:pPr algn="ctr"/>
              <a:r>
                <a:rPr kumimoji="1" lang="en-US" altLang="ja-JP" sz="2800" dirty="0" smtClean="0">
                  <a:solidFill>
                    <a:srgbClr val="0000FF"/>
                  </a:solidFill>
                  <a:latin typeface="メイリオ"/>
                  <a:ea typeface="メイリオ"/>
                  <a:cs typeface="メイリオ"/>
                </a:rPr>
                <a:t>IT</a:t>
              </a:r>
              <a:r>
                <a:rPr kumimoji="1" lang="ja-JP" altLang="en-US" sz="2800" dirty="0" smtClean="0">
                  <a:solidFill>
                    <a:srgbClr val="0000FF"/>
                  </a:solidFill>
                  <a:latin typeface="メイリオ"/>
                  <a:ea typeface="メイリオ"/>
                  <a:cs typeface="メイリオ"/>
                </a:rPr>
                <a:t>ビジネスの収益は、</a:t>
              </a:r>
              <a:r>
                <a:rPr kumimoji="1" lang="ja-JP" altLang="en-US" sz="2800" b="1" u="sng" dirty="0" smtClean="0">
                  <a:solidFill>
                    <a:srgbClr val="0000FF"/>
                  </a:solidFill>
                  <a:latin typeface="メイリオ"/>
                  <a:ea typeface="メイリオ"/>
                  <a:cs typeface="メイリオ"/>
                </a:rPr>
                <a:t>工数提供の対価</a:t>
              </a:r>
              <a:r>
                <a:rPr kumimoji="1" lang="ja-JP" altLang="en-US" sz="2800" dirty="0" smtClean="0">
                  <a:solidFill>
                    <a:srgbClr val="0000FF"/>
                  </a:solidFill>
                  <a:latin typeface="メイリオ"/>
                  <a:ea typeface="メイリオ"/>
                  <a:cs typeface="メイリオ"/>
                </a:rPr>
                <a:t>から</a:t>
              </a:r>
              <a:endParaRPr kumimoji="1" lang="en-US" altLang="ja-JP" sz="2800" dirty="0" smtClean="0">
                <a:solidFill>
                  <a:srgbClr val="0000FF"/>
                </a:solidFill>
                <a:latin typeface="メイリオ"/>
                <a:ea typeface="メイリオ"/>
                <a:cs typeface="メイリオ"/>
              </a:endParaRPr>
            </a:p>
            <a:p>
              <a:pPr algn="ctr"/>
              <a:r>
                <a:rPr kumimoji="1" lang="ja-JP" altLang="en-US" sz="2800" b="1" u="sng" dirty="0" smtClean="0">
                  <a:solidFill>
                    <a:srgbClr val="0000FF"/>
                  </a:solidFill>
                  <a:latin typeface="メイリオ"/>
                  <a:ea typeface="メイリオ"/>
                  <a:cs typeface="メイリオ"/>
                </a:rPr>
                <a:t>ビジネス価値の対価</a:t>
              </a:r>
              <a:r>
                <a:rPr kumimoji="1" lang="ja-JP" altLang="en-US" sz="2800" dirty="0" smtClean="0">
                  <a:solidFill>
                    <a:srgbClr val="0000FF"/>
                  </a:solidFill>
                  <a:latin typeface="メイリオ"/>
                  <a:ea typeface="メイリオ"/>
                  <a:cs typeface="メイリオ"/>
                </a:rPr>
                <a:t>へとシフトする</a:t>
              </a:r>
              <a:endParaRPr kumimoji="1" lang="en-US" altLang="ja-JP" sz="2800" dirty="0" smtClean="0">
                <a:solidFill>
                  <a:srgbClr val="0000FF"/>
                </a:solidFill>
                <a:latin typeface="メイリオ"/>
                <a:ea typeface="メイリオ"/>
                <a:cs typeface="メイリオ"/>
              </a:endParaRPr>
            </a:p>
            <a:p>
              <a:pPr algn="ctr"/>
              <a:endParaRPr lang="en-US" altLang="ja-JP" sz="2000" dirty="0" smtClean="0">
                <a:solidFill>
                  <a:schemeClr val="tx1">
                    <a:lumMod val="50000"/>
                    <a:lumOff val="50000"/>
                  </a:schemeClr>
                </a:solidFill>
                <a:latin typeface="メイリオ"/>
                <a:ea typeface="メイリオ"/>
                <a:cs typeface="メイリオ"/>
              </a:endParaRPr>
            </a:p>
            <a:p>
              <a:pPr algn="ctr"/>
              <a:r>
                <a:rPr lang="ja-JP" altLang="en-US" sz="2400" dirty="0" smtClean="0">
                  <a:solidFill>
                    <a:schemeClr val="tx1">
                      <a:lumMod val="50000"/>
                      <a:lumOff val="50000"/>
                    </a:schemeClr>
                  </a:solidFill>
                  <a:latin typeface="メイリオ"/>
                  <a:ea typeface="メイリオ"/>
                  <a:cs typeface="メイリオ"/>
                </a:rPr>
                <a:t>（</a:t>
              </a:r>
              <a:r>
                <a:rPr lang="ja-JP" altLang="en-US" sz="2400" b="1" dirty="0" smtClean="0">
                  <a:solidFill>
                    <a:srgbClr val="0000FF"/>
                  </a:solidFill>
                  <a:latin typeface="メイリオ"/>
                  <a:ea typeface="メイリオ"/>
                  <a:cs typeface="メイリオ"/>
                </a:rPr>
                <a:t>ビジネス価値</a:t>
              </a:r>
              <a:r>
                <a:rPr lang="ja-JP" altLang="en-US" sz="2400" dirty="0" smtClean="0">
                  <a:solidFill>
                    <a:schemeClr val="tx1">
                      <a:lumMod val="50000"/>
                      <a:lumOff val="50000"/>
                    </a:schemeClr>
                  </a:solidFill>
                  <a:latin typeface="メイリオ"/>
                  <a:ea typeface="メイリオ"/>
                  <a:cs typeface="メイリオ"/>
                </a:rPr>
                <a:t>＝</a:t>
              </a:r>
              <a:r>
                <a:rPr lang="ja-JP" altLang="en-US" sz="2400" dirty="0" smtClean="0">
                  <a:solidFill>
                    <a:srgbClr val="0000FF"/>
                  </a:solidFill>
                  <a:latin typeface="メイリオ"/>
                  <a:ea typeface="メイリオ"/>
                  <a:cs typeface="メイリオ"/>
                </a:rPr>
                <a:t>スピード</a:t>
              </a:r>
              <a:r>
                <a:rPr lang="ja-JP" altLang="en-US" sz="2400" dirty="0">
                  <a:solidFill>
                    <a:srgbClr val="0000FF"/>
                  </a:solidFill>
                  <a:latin typeface="メイリオ"/>
                  <a:ea typeface="メイリオ"/>
                  <a:cs typeface="メイリオ"/>
                </a:rPr>
                <a:t>・変革・</a:t>
              </a:r>
              <a:r>
                <a:rPr lang="ja-JP" altLang="en-US" sz="2400" dirty="0" smtClean="0">
                  <a:solidFill>
                    <a:srgbClr val="0000FF"/>
                  </a:solidFill>
                  <a:latin typeface="メイリオ"/>
                  <a:ea typeface="メイリオ"/>
                  <a:cs typeface="メイリオ"/>
                </a:rPr>
                <a:t>差別化</a:t>
              </a:r>
              <a:r>
                <a:rPr lang="ja-JP" altLang="en-US" sz="2400" dirty="0" smtClean="0">
                  <a:solidFill>
                    <a:schemeClr val="tx1">
                      <a:lumMod val="50000"/>
                      <a:lumOff val="50000"/>
                    </a:schemeClr>
                  </a:solidFill>
                  <a:latin typeface="メイリオ"/>
                  <a:ea typeface="メイリオ"/>
                  <a:cs typeface="メイリオ"/>
                </a:rPr>
                <a:t>）</a:t>
              </a:r>
              <a:endParaRPr kumimoji="1" lang="ja-JP" altLang="en-US" sz="2400" dirty="0">
                <a:solidFill>
                  <a:schemeClr val="tx1">
                    <a:lumMod val="50000"/>
                    <a:lumOff val="50000"/>
                  </a:schemeClr>
                </a:solidFill>
                <a:latin typeface="メイリオ"/>
                <a:ea typeface="メイリオ"/>
                <a:cs typeface="メイリオ"/>
              </a:endParaRPr>
            </a:p>
          </p:txBody>
        </p:sp>
        <p:sp>
          <p:nvSpPr>
            <p:cNvPr id="8" name="下矢印 7"/>
            <p:cNvSpPr/>
            <p:nvPr/>
          </p:nvSpPr>
          <p:spPr>
            <a:xfrm>
              <a:off x="3317838" y="4202019"/>
              <a:ext cx="2526610" cy="658288"/>
            </a:xfrm>
            <a:prstGeom prst="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17407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図形グループ 21"/>
          <p:cNvGrpSpPr/>
          <p:nvPr/>
        </p:nvGrpSpPr>
        <p:grpSpPr>
          <a:xfrm>
            <a:off x="1457693" y="2134576"/>
            <a:ext cx="6225436" cy="3600407"/>
            <a:chOff x="1457693" y="2134576"/>
            <a:chExt cx="6225436" cy="3600407"/>
          </a:xfrm>
        </p:grpSpPr>
        <p:sp>
          <p:nvSpPr>
            <p:cNvPr id="17" name="二等辺三角形 16"/>
            <p:cNvSpPr/>
            <p:nvPr/>
          </p:nvSpPr>
          <p:spPr>
            <a:xfrm>
              <a:off x="1457693" y="2134576"/>
              <a:ext cx="6225436" cy="3600407"/>
            </a:xfrm>
            <a:prstGeom prst="triangl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2400584" y="5010501"/>
              <a:ext cx="4339650" cy="646331"/>
            </a:xfrm>
            <a:prstGeom prst="rect">
              <a:avLst/>
            </a:prstGeom>
            <a:noFill/>
          </p:spPr>
          <p:txBody>
            <a:bodyPr wrap="none" rtlCol="0">
              <a:spAutoFit/>
            </a:bodyPr>
            <a:lstStyle/>
            <a:p>
              <a:pPr algn="ctr"/>
              <a:r>
                <a:rPr kumimoji="1" lang="ja-JP" altLang="en-US" sz="3600" dirty="0" smtClean="0">
                  <a:solidFill>
                    <a:srgbClr val="0000FF"/>
                  </a:solidFill>
                  <a:latin typeface="メイリオ"/>
                  <a:ea typeface="メイリオ"/>
                  <a:cs typeface="メイリオ"/>
                </a:rPr>
                <a:t>新しい組合せを創る</a:t>
              </a:r>
              <a:endParaRPr kumimoji="1" lang="ja-JP" altLang="en-US" sz="3600" dirty="0">
                <a:solidFill>
                  <a:srgbClr val="0000FF"/>
                </a:solidFill>
                <a:latin typeface="メイリオ"/>
                <a:ea typeface="メイリオ"/>
                <a:cs typeface="メイリオ"/>
              </a:endParaRPr>
            </a:p>
          </p:txBody>
        </p:sp>
      </p:grpSp>
      <p:sp>
        <p:nvSpPr>
          <p:cNvPr id="9" name="正方形/長方形 8"/>
          <p:cNvSpPr/>
          <p:nvPr/>
        </p:nvSpPr>
        <p:spPr>
          <a:xfrm>
            <a:off x="5955226"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7" name="正方形/長方形 6"/>
          <p:cNvSpPr/>
          <p:nvPr/>
        </p:nvSpPr>
        <p:spPr>
          <a:xfrm>
            <a:off x="4570409"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モバイル</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3185594"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クラウド</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1800779" y="4570356"/>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ウェアラブル</a:t>
            </a: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5262817"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オープン</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3878002"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ソーシャル</a:t>
            </a:r>
            <a:endParaRPr kumimoji="1" lang="ja-JP" altLang="en-US" sz="1200" dirty="0">
              <a:solidFill>
                <a:srgbClr val="FFFFFF"/>
              </a:solidFill>
              <a:latin typeface="メイリオ"/>
              <a:ea typeface="メイリオ"/>
              <a:cs typeface="メイリオ"/>
            </a:endParaRPr>
          </a:p>
        </p:txBody>
      </p:sp>
      <p:sp>
        <p:nvSpPr>
          <p:cNvPr id="8" name="正方形/長方形 7"/>
          <p:cNvSpPr/>
          <p:nvPr/>
        </p:nvSpPr>
        <p:spPr>
          <a:xfrm>
            <a:off x="2493187" y="4205587"/>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ビッグデータ</a:t>
            </a: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a:t>IT</a:t>
            </a:r>
            <a:r>
              <a:rPr lang="ja-JP" altLang="en-US" dirty="0"/>
              <a:t>ビジネスはどこへ向かうのか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5" name="テキスト ボックス 4"/>
          <p:cNvSpPr txBox="1"/>
          <p:nvPr/>
        </p:nvSpPr>
        <p:spPr>
          <a:xfrm>
            <a:off x="457200" y="1089029"/>
            <a:ext cx="5109091" cy="584776"/>
          </a:xfrm>
          <a:prstGeom prst="rect">
            <a:avLst/>
          </a:prstGeom>
          <a:noFill/>
        </p:spPr>
        <p:txBody>
          <a:bodyPr wrap="none" rtlCol="0">
            <a:spAutoFit/>
          </a:bodyPr>
          <a:lstStyle/>
          <a:p>
            <a:r>
              <a:rPr kumimoji="1" lang="ja-JP" altLang="en-US" sz="3200" b="1" dirty="0" smtClean="0">
                <a:solidFill>
                  <a:srgbClr val="0000FF"/>
                </a:solidFill>
                <a:latin typeface="メイリオ"/>
                <a:ea typeface="メイリオ"/>
                <a:cs typeface="メイリオ"/>
              </a:rPr>
              <a:t>ビジネス価値</a:t>
            </a:r>
            <a:r>
              <a:rPr kumimoji="1" lang="ja-JP" altLang="en-US" sz="3200" dirty="0" smtClean="0">
                <a:solidFill>
                  <a:schemeClr val="tx1">
                    <a:lumMod val="50000"/>
                    <a:lumOff val="50000"/>
                  </a:schemeClr>
                </a:solidFill>
                <a:latin typeface="メイリオ"/>
                <a:ea typeface="メイリオ"/>
                <a:cs typeface="メイリオ"/>
              </a:rPr>
              <a:t>を生みだす！</a:t>
            </a:r>
            <a:endParaRPr kumimoji="1" lang="ja-JP" altLang="en-US" sz="3200" dirty="0">
              <a:solidFill>
                <a:schemeClr val="tx1">
                  <a:lumMod val="50000"/>
                  <a:lumOff val="50000"/>
                </a:schemeClr>
              </a:solidFill>
              <a:latin typeface="メイリオ"/>
              <a:ea typeface="メイリオ"/>
              <a:cs typeface="メイリオ"/>
            </a:endParaRPr>
          </a:p>
        </p:txBody>
      </p:sp>
      <p:sp>
        <p:nvSpPr>
          <p:cNvPr id="10" name="正方形/長方形 9"/>
          <p:cNvSpPr/>
          <p:nvPr/>
        </p:nvSpPr>
        <p:spPr>
          <a:xfrm>
            <a:off x="4570410" y="3840818"/>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ロボット</a:t>
            </a:r>
            <a:endParaRPr kumimoji="1" lang="ja-JP" altLang="en-US" sz="1200" dirty="0">
              <a:solidFill>
                <a:srgbClr val="FFFFFF"/>
              </a:solidFill>
              <a:latin typeface="メイリオ"/>
              <a:ea typeface="メイリオ"/>
              <a:cs typeface="メイリオ"/>
            </a:endParaRPr>
          </a:p>
        </p:txBody>
      </p:sp>
      <p:sp>
        <p:nvSpPr>
          <p:cNvPr id="11" name="正方形/長方形 10"/>
          <p:cNvSpPr/>
          <p:nvPr/>
        </p:nvSpPr>
        <p:spPr>
          <a:xfrm>
            <a:off x="3185595" y="3840818"/>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メイリオ"/>
                <a:ea typeface="メイリオ"/>
                <a:cs typeface="メイリオ"/>
              </a:rPr>
              <a:t>IoT</a:t>
            </a: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3878001" y="3476049"/>
            <a:ext cx="1384815" cy="36476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人工知能</a:t>
            </a:r>
            <a:endParaRPr kumimoji="1" lang="ja-JP" altLang="en-US" sz="1200" dirty="0">
              <a:solidFill>
                <a:srgbClr val="FFFFFF"/>
              </a:solidFill>
              <a:latin typeface="メイリオ"/>
              <a:ea typeface="メイリオ"/>
              <a:cs typeface="メイリオ"/>
            </a:endParaRPr>
          </a:p>
        </p:txBody>
      </p:sp>
      <p:sp>
        <p:nvSpPr>
          <p:cNvPr id="21" name="正方形/長方形 20"/>
          <p:cNvSpPr/>
          <p:nvPr/>
        </p:nvSpPr>
        <p:spPr>
          <a:xfrm>
            <a:off x="1800779" y="2289942"/>
            <a:ext cx="5539262" cy="96596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4800" dirty="0" smtClean="0">
                <a:solidFill>
                  <a:srgbClr val="FFFFFF"/>
                </a:solidFill>
                <a:latin typeface="Charter Black"/>
                <a:ea typeface="メイリオ"/>
                <a:cs typeface="Charter Black"/>
              </a:rPr>
              <a:t>innovation</a:t>
            </a:r>
            <a:endParaRPr kumimoji="1" lang="ja-JP" altLang="en-US" sz="4800" dirty="0">
              <a:solidFill>
                <a:srgbClr val="FFFFFF"/>
              </a:solidFill>
              <a:latin typeface="Charter Black"/>
              <a:ea typeface="メイリオ"/>
              <a:cs typeface="Charter Black"/>
            </a:endParaRPr>
          </a:p>
        </p:txBody>
      </p:sp>
    </p:spTree>
    <p:extLst>
      <p:ext uri="{BB962C8B-B14F-4D97-AF65-F5344CB8AC3E}">
        <p14:creationId xmlns:p14="http://schemas.microsoft.com/office/powerpoint/2010/main" val="36389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800" fill="hold"/>
                                        <p:tgtEl>
                                          <p:spTgt spid="8"/>
                                        </p:tgtEl>
                                        <p:attrNameLst>
                                          <p:attrName>ppt_x</p:attrName>
                                        </p:attrNameLst>
                                      </p:cBhvr>
                                      <p:tavLst>
                                        <p:tav tm="0">
                                          <p:val>
                                            <p:strVal val="0-#ppt_w/2"/>
                                          </p:val>
                                        </p:tav>
                                        <p:tav tm="100000">
                                          <p:val>
                                            <p:strVal val="#ppt_x"/>
                                          </p:val>
                                        </p:tav>
                                      </p:tavLst>
                                    </p:anim>
                                    <p:anim calcmode="lin" valueType="num">
                                      <p:cBhvr additive="base">
                                        <p:cTn id="32" dur="8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00" fill="hold"/>
                                        <p:tgtEl>
                                          <p:spTgt spid="10"/>
                                        </p:tgtEl>
                                        <p:attrNameLst>
                                          <p:attrName>ppt_x</p:attrName>
                                        </p:attrNameLst>
                                      </p:cBhvr>
                                      <p:tavLst>
                                        <p:tav tm="0">
                                          <p:val>
                                            <p:strVal val="1+#ppt_w/2"/>
                                          </p:val>
                                        </p:tav>
                                        <p:tav tm="100000">
                                          <p:val>
                                            <p:strVal val="#ppt_x"/>
                                          </p:val>
                                        </p:tav>
                                      </p:tavLst>
                                    </p:anim>
                                    <p:anim calcmode="lin" valueType="num">
                                      <p:cBhvr additive="base">
                                        <p:cTn id="36" dur="7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9"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700" fill="hold"/>
                                        <p:tgtEl>
                                          <p:spTgt spid="11"/>
                                        </p:tgtEl>
                                        <p:attrNameLst>
                                          <p:attrName>ppt_x</p:attrName>
                                        </p:attrNameLst>
                                      </p:cBhvr>
                                      <p:tavLst>
                                        <p:tav tm="0">
                                          <p:val>
                                            <p:strVal val="0-#ppt_w/2"/>
                                          </p:val>
                                        </p:tav>
                                        <p:tav tm="100000">
                                          <p:val>
                                            <p:strVal val="#ppt_x"/>
                                          </p:val>
                                        </p:tav>
                                      </p:tavLst>
                                    </p:anim>
                                    <p:anim calcmode="lin" valueType="num">
                                      <p:cBhvr additive="base">
                                        <p:cTn id="40" dur="7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100" fill="hold"/>
                                        <p:tgtEl>
                                          <p:spTgt spid="19"/>
                                        </p:tgtEl>
                                        <p:attrNameLst>
                                          <p:attrName>ppt_x</p:attrName>
                                        </p:attrNameLst>
                                      </p:cBhvr>
                                      <p:tavLst>
                                        <p:tav tm="0">
                                          <p:val>
                                            <p:strVal val="#ppt_x"/>
                                          </p:val>
                                        </p:tav>
                                        <p:tav tm="100000">
                                          <p:val>
                                            <p:strVal val="#ppt_x"/>
                                          </p:val>
                                        </p:tav>
                                      </p:tavLst>
                                    </p:anim>
                                    <p:anim calcmode="lin" valueType="num">
                                      <p:cBhvr additive="base">
                                        <p:cTn id="4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6" grpId="0" animBg="1"/>
      <p:bldP spid="12" grpId="0" animBg="1"/>
      <p:bldP spid="14" grpId="0" animBg="1"/>
      <p:bldP spid="13" grpId="0" animBg="1"/>
      <p:bldP spid="8" grpId="0" animBg="1"/>
      <p:bldP spid="10" grpId="0" animBg="1"/>
      <p:bldP spid="11" grpId="0" animBg="1"/>
      <p:bldP spid="19" grpId="0" animBg="1"/>
      <p:bldP spid="21"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28589</TotalTime>
  <Words>10031</Words>
  <Application>Microsoft Macintosh PowerPoint</Application>
  <PresentationFormat>画面に合わせる (4:3)</PresentationFormat>
  <Paragraphs>1076</Paragraphs>
  <Slides>52</Slides>
  <Notes>21</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52</vt:i4>
      </vt:variant>
    </vt:vector>
  </HeadingPairs>
  <TitlesOfParts>
    <vt:vector size="69" baseType="lpstr">
      <vt:lpstr>American Typewriter</vt:lpstr>
      <vt:lpstr>Calibri</vt:lpstr>
      <vt:lpstr>Charter Black</vt:lpstr>
      <vt:lpstr>Helvetica Neue</vt:lpstr>
      <vt:lpstr>HGMaruGothicMPRO</vt:lpstr>
      <vt:lpstr>HGPSoeiKakugothicUB</vt:lpstr>
      <vt:lpstr>HGP創英角ｺﾞｼｯｸUB</vt:lpstr>
      <vt:lpstr>HGSSoeiKakugothicUB</vt:lpstr>
      <vt:lpstr>Hiragino Kaku Gothic Pro W6</vt:lpstr>
      <vt:lpstr>Hiragino Kaku Gothic Std W8</vt:lpstr>
      <vt:lpstr>Hiragino Kaku Gothic StdN W8</vt:lpstr>
      <vt:lpstr>Meiryo</vt:lpstr>
      <vt:lpstr>ＭＳ Ｐゴシック</vt:lpstr>
      <vt:lpstr>Wingdings</vt:lpstr>
      <vt:lpstr>メイリオ</vt:lpstr>
      <vt:lpstr>Arial</vt:lpstr>
      <vt:lpstr>NC標準テンプレート</vt:lpstr>
      <vt:lpstr>PowerPoint プレゼンテーション</vt:lpstr>
      <vt:lpstr>自己紹介</vt:lpstr>
      <vt:lpstr>増強改訂版 「【図解】コレ１枚でわかる最新ITトレンド」</vt:lpstr>
      <vt:lpstr>ITの専門家ではないお客様に語る力を持つ</vt:lpstr>
      <vt:lpstr>PowerPoint プレゼンテーション</vt:lpstr>
      <vt:lpstr>PowerPoint プレゼンテーション</vt:lpstr>
      <vt:lpstr>コレ一枚でわかる最新のITトレンド（２）</vt:lpstr>
      <vt:lpstr>ITビジネスが直面する課題と対応</vt:lpstr>
      <vt:lpstr>ITビジネスはどこへ向かうのか</vt:lpstr>
      <vt:lpstr>PowerPoint プレゼンテーション</vt:lpstr>
      <vt:lpstr>PowerPoint プレゼンテーション</vt:lpstr>
      <vt:lpstr>これからのシステム開発ビジネス</vt:lpstr>
      <vt:lpstr>これからの「ITビジネスの方程式」</vt:lpstr>
      <vt:lpstr>不確実性のコーン</vt:lpstr>
      <vt:lpstr>システム開発の理想と現実</vt:lpstr>
      <vt:lpstr>早期の仕様確定がムダを減らすというのは迷信</vt:lpstr>
      <vt:lpstr>「仕様書通り作る」から「ビジネスの成果への貢献」へ</vt:lpstr>
      <vt:lpstr>管理運用の範囲</vt:lpstr>
      <vt:lpstr>サーバーレスの仕組み</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人月積算の歴史</vt:lpstr>
      <vt:lpstr>根拠なき「工数見積」と顧客との信頼関係の崩壊</vt:lpstr>
      <vt:lpstr>PowerPoint プレゼンテーション</vt:lpstr>
      <vt:lpstr>PowerPoint プレゼンテーション</vt:lpstr>
      <vt:lpstr>お客様と自分たちのビジネス価値を再定義する</vt:lpstr>
      <vt:lpstr>お客様が開発と運用に求めていること</vt:lpstr>
      <vt:lpstr>PowerPoint プレゼンテーション</vt:lpstr>
      <vt:lpstr>デジタル・トランスフォーメーション</vt:lpstr>
      <vt:lpstr>デジタル・トランスフォーメーションの意味</vt:lpstr>
      <vt:lpstr>UBERとTaxi</vt:lpstr>
      <vt:lpstr>ビジネス・プロセスのデジタル化による変化</vt:lpstr>
      <vt:lpstr>ビジネスの変革を牽引するビジネス・トレンド</vt:lpstr>
      <vt:lpstr>ITとの正しい付き合い方</vt:lpstr>
      <vt:lpstr>商品としてのITの作り方</vt:lpstr>
      <vt:lpstr>「道具としてのIT」から「思想としてのIT」への進化</vt:lpstr>
      <vt:lpstr>ビジネスのデジタル化</vt:lpstr>
      <vt:lpstr>PowerPoint プレゼンテーション</vt:lpstr>
      <vt:lpstr>ビジネス価値と文化の違い</vt:lpstr>
      <vt:lpstr>バイモーダルITと人材のあり方</vt:lpstr>
      <vt:lpstr>モード1とモード2の特性</vt:lpstr>
      <vt:lpstr>モード1とモード2を取り持つガーディアン</vt:lpstr>
      <vt:lpstr>いま起こりつつある情報サービス産業の構造変化</vt:lpstr>
      <vt:lpstr>PowerPoint プレゼンテーション</vt:lpstr>
      <vt:lpstr>PowerPoint プレゼンテーション</vt:lpstr>
      <vt:lpstr>PowerPoint プレゼンテーション</vt:lpstr>
      <vt:lpstr>ITソリューション塾／ITプロフェッショナルのための学習塾</vt:lpstr>
      <vt:lpstr>PowerPoint プレゼンテーション</vt:lpstr>
    </vt:vector>
  </TitlesOfParts>
  <Company>NetCommerce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1057</cp:revision>
  <cp:lastPrinted>2016-09-01T22:55:14Z</cp:lastPrinted>
  <dcterms:created xsi:type="dcterms:W3CDTF">2014-04-30T01:58:06Z</dcterms:created>
  <dcterms:modified xsi:type="dcterms:W3CDTF">2017-05-08T03:32:51Z</dcterms:modified>
</cp:coreProperties>
</file>