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1201" r:id="rId2"/>
    <p:sldId id="937" r:id="rId3"/>
    <p:sldId id="1346" r:id="rId4"/>
    <p:sldId id="2612" r:id="rId5"/>
    <p:sldId id="2611" r:id="rId6"/>
    <p:sldId id="2617" r:id="rId7"/>
    <p:sldId id="1350" r:id="rId8"/>
    <p:sldId id="1352" r:id="rId9"/>
    <p:sldId id="1353" r:id="rId10"/>
    <p:sldId id="1354" r:id="rId11"/>
    <p:sldId id="1365" r:id="rId12"/>
    <p:sldId id="948" r:id="rId13"/>
    <p:sldId id="1387" r:id="rId14"/>
    <p:sldId id="1283" r:id="rId15"/>
    <p:sldId id="1367" r:id="rId16"/>
    <p:sldId id="1286" r:id="rId17"/>
    <p:sldId id="1285" r:id="rId18"/>
    <p:sldId id="1287" r:id="rId19"/>
    <p:sldId id="1376" r:id="rId20"/>
    <p:sldId id="1388" r:id="rId21"/>
    <p:sldId id="1377" r:id="rId22"/>
    <p:sldId id="1378" r:id="rId23"/>
    <p:sldId id="1392" r:id="rId24"/>
    <p:sldId id="1393" r:id="rId25"/>
    <p:sldId id="1394" r:id="rId26"/>
    <p:sldId id="1373" r:id="rId27"/>
    <p:sldId id="2624" r:id="rId28"/>
    <p:sldId id="1328" r:id="rId29"/>
    <p:sldId id="1327" r:id="rId30"/>
    <p:sldId id="1382" r:id="rId31"/>
    <p:sldId id="1345" r:id="rId32"/>
    <p:sldId id="1333" r:id="rId33"/>
    <p:sldId id="1334" r:id="rId34"/>
    <p:sldId id="1383" r:id="rId35"/>
    <p:sldId id="1335" r:id="rId36"/>
    <p:sldId id="1338" r:id="rId37"/>
    <p:sldId id="1339" r:id="rId38"/>
    <p:sldId id="1363" r:id="rId39"/>
    <p:sldId id="1348" r:id="rId40"/>
    <p:sldId id="1362" r:id="rId41"/>
    <p:sldId id="2597" r:id="rId42"/>
    <p:sldId id="2623" r:id="rId43"/>
    <p:sldId id="1210" r:id="rId44"/>
    <p:sldId id="926" r:id="rId45"/>
    <p:sldId id="901" r:id="rId46"/>
    <p:sldId id="899" r:id="rId47"/>
    <p:sldId id="897" r:id="rId48"/>
    <p:sldId id="2615" r:id="rId49"/>
    <p:sldId id="2616" r:id="rId50"/>
    <p:sldId id="2618" r:id="rId51"/>
    <p:sldId id="1206" r:id="rId52"/>
    <p:sldId id="916" r:id="rId53"/>
    <p:sldId id="2625" r:id="rId54"/>
    <p:sldId id="927" r:id="rId55"/>
    <p:sldId id="929" r:id="rId56"/>
    <p:sldId id="2598" r:id="rId57"/>
    <p:sldId id="922" r:id="rId58"/>
    <p:sldId id="933" r:id="rId59"/>
    <p:sldId id="2626" r:id="rId60"/>
    <p:sldId id="1219" r:id="rId61"/>
    <p:sldId id="1221" r:id="rId62"/>
    <p:sldId id="924" r:id="rId63"/>
    <p:sldId id="925" r:id="rId64"/>
    <p:sldId id="2627" r:id="rId65"/>
    <p:sldId id="1398" r:id="rId66"/>
    <p:sldId id="1399" r:id="rId67"/>
    <p:sldId id="1400" r:id="rId68"/>
    <p:sldId id="1401" r:id="rId69"/>
    <p:sldId id="1402" r:id="rId70"/>
    <p:sldId id="1403" r:id="rId71"/>
    <p:sldId id="1404" r:id="rId72"/>
    <p:sldId id="1406" r:id="rId73"/>
    <p:sldId id="1408" r:id="rId74"/>
    <p:sldId id="1409" r:id="rId75"/>
    <p:sldId id="1410" r:id="rId76"/>
    <p:sldId id="1411" r:id="rId77"/>
    <p:sldId id="2622" r:id="rId78"/>
    <p:sldId id="2596" r:id="rId79"/>
    <p:sldId id="869" r:id="rId80"/>
    <p:sldId id="1364" r:id="rId81"/>
    <p:sldId id="1435" r:id="rId82"/>
    <p:sldId id="1225" r:id="rId83"/>
    <p:sldId id="1430" r:id="rId84"/>
    <p:sldId id="1227" r:id="rId85"/>
    <p:sldId id="1228" r:id="rId86"/>
    <p:sldId id="2591" r:id="rId87"/>
    <p:sldId id="975" r:id="rId88"/>
    <p:sldId id="1441" r:id="rId89"/>
    <p:sldId id="715" r:id="rId9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77933C"/>
    <a:srgbClr val="376092"/>
    <a:srgbClr val="00B0F0"/>
    <a:srgbClr val="0070C0"/>
    <a:srgbClr val="0432FF"/>
    <a:srgbClr val="66FFCC"/>
    <a:srgbClr val="66CC00"/>
    <a:srgbClr val="009051"/>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6"/>
    <p:restoredTop sz="94181" autoAdjust="0"/>
  </p:normalViewPr>
  <p:slideViewPr>
    <p:cSldViewPr snapToObjects="1" showGuides="1">
      <p:cViewPr varScale="1">
        <p:scale>
          <a:sx n="221" d="100"/>
          <a:sy n="221" d="100"/>
        </p:scale>
        <p:origin x="1792" y="176"/>
      </p:cViewPr>
      <p:guideLst>
        <p:guide orient="horz" pos="527"/>
        <p:guide pos="2880"/>
      </p:guideLst>
    </p:cSldViewPr>
  </p:slideViewPr>
  <p:notesTextViewPr>
    <p:cViewPr>
      <p:scale>
        <a:sx n="100" d="100"/>
        <a:sy n="100" d="100"/>
      </p:scale>
      <p:origin x="0" y="0"/>
    </p:cViewPr>
  </p:notesTextViewPr>
  <p:sorterViewPr>
    <p:cViewPr>
      <p:scale>
        <a:sx n="118" d="100"/>
        <a:sy n="118"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2018/6/12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2018/6/12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ユーザーが情報システムに求める価値は、「ビジネスの成果への貢献」です。「その手段を提供する」ことではありません。インフラ構築、アプリケーション開発、運用管理などの手段の提供はユーザーの求めるビジネス・ゴールではないのです。</a:t>
            </a:r>
          </a:p>
          <a:p>
            <a:r>
              <a:rPr kumimoji="1" lang="ja-JP" altLang="ja-JP" sz="1200" kern="1200" dirty="0">
                <a:solidFill>
                  <a:schemeClr val="tx1"/>
                </a:solidFill>
                <a:effectLst/>
                <a:latin typeface="+mn-lt"/>
                <a:ea typeface="+mn-ea"/>
                <a:cs typeface="+mn-cs"/>
              </a:rPr>
              <a:t>ビジネス環境の変化が緩やかであり、情報システムの役割が自社内に閉じた基幹業務に限られていた時代であれば、ユーザーは情報システムに求める機能を明確にできました。要求の変化は比較的少なく、数ヶ月や</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年を超える仕様凍結でも仕様の変更は限られていました。ですから、要求仕様通りに</a:t>
            </a:r>
            <a:r>
              <a:rPr kumimoji="1" lang="en-US" altLang="ja-JP" sz="1200" kern="1200" dirty="0">
                <a:solidFill>
                  <a:schemeClr val="tx1"/>
                </a:solidFill>
                <a:effectLst/>
                <a:latin typeface="+mn-lt"/>
                <a:ea typeface="+mn-ea"/>
                <a:cs typeface="+mn-cs"/>
              </a:rPr>
              <a:t>QCD</a:t>
            </a:r>
            <a:r>
              <a:rPr kumimoji="1" lang="ja-JP" altLang="ja-JP" sz="1200" kern="1200" dirty="0">
                <a:solidFill>
                  <a:schemeClr val="tx1"/>
                </a:solidFill>
                <a:effectLst/>
                <a:latin typeface="+mn-lt"/>
                <a:ea typeface="+mn-ea"/>
                <a:cs typeface="+mn-cs"/>
              </a:rPr>
              <a:t>を厳守してシステムを開発することは理にかなっていたのです。</a:t>
            </a:r>
          </a:p>
          <a:p>
            <a:r>
              <a:rPr kumimoji="1" lang="ja-JP" altLang="ja-JP" sz="1200" kern="1200" dirty="0">
                <a:solidFill>
                  <a:schemeClr val="tx1"/>
                </a:solidFill>
                <a:effectLst/>
                <a:latin typeface="+mn-lt"/>
                <a:ea typeface="+mn-ea"/>
                <a:cs typeface="+mn-cs"/>
              </a:rPr>
              <a:t>しかし、時代は変わってしまいました。ビジネス環境の不確実性が高まり、ビジネス・ニーズの変化は突然に訪れます。情報システムとビジネスとの一体化が進み、もはや情報システム無しではビジネスは機能しません。ましてや顧客接点がインターネットへと拡がり、モバイルや</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が収益を生みだす情報システムにおいては、変化への対応は経営の死命を制することになります。ビジネス環境の変化に即応してビジネス・プロセスを変え、それと同期して情報システムも変えなければなりません。</a:t>
            </a:r>
          </a:p>
          <a:p>
            <a:r>
              <a:rPr kumimoji="1" lang="ja-JP" altLang="ja-JP" sz="1200" kern="1200" dirty="0">
                <a:solidFill>
                  <a:schemeClr val="tx1"/>
                </a:solidFill>
                <a:effectLst/>
                <a:latin typeface="+mn-lt"/>
                <a:ea typeface="+mn-ea"/>
                <a:cs typeface="+mn-cs"/>
              </a:rPr>
              <a:t>しかも要求仕様は変化し続けますし、要求仕様が何かが分からないままに情報システムを開発しなければならないこともあります。このような時代にかつてのやり方は通用しません。</a:t>
            </a:r>
          </a:p>
          <a:p>
            <a:r>
              <a:rPr kumimoji="1" lang="ja-JP" altLang="ja-JP" sz="1200" kern="1200" dirty="0">
                <a:solidFill>
                  <a:schemeClr val="tx1"/>
                </a:solidFill>
                <a:effectLst/>
                <a:latin typeface="+mn-lt"/>
                <a:ea typeface="+mn-ea"/>
                <a:cs typeface="+mn-cs"/>
              </a:rPr>
              <a:t>いまも昔も情報システムの目的は、「ビジネスの成果への貢献」です。しかし、どうすれば貢献できるかをユーザー部門は情報システム部門に明示すことはできません。ユーザーは答えを模索し、情報システム部門は彼らと一緒になってその答えを探さなくてはなりません。もはや「変わらない仕様書」を書き上げることはできず、その時間的余裕もありません。このような状況にあって情報システムに求められる品質は、</a:t>
            </a:r>
          </a:p>
          <a:p>
            <a:r>
              <a:rPr kumimoji="1" lang="ja-JP" altLang="ja-JP" sz="1200" kern="1200" dirty="0">
                <a:solidFill>
                  <a:schemeClr val="tx1"/>
                </a:solidFill>
                <a:effectLst/>
                <a:latin typeface="+mn-lt"/>
                <a:ea typeface="+mn-ea"/>
                <a:cs typeface="+mn-cs"/>
              </a:rPr>
              <a:t>生産量：できるだけ少ない工数</a:t>
            </a:r>
          </a:p>
          <a:p>
            <a:r>
              <a:rPr kumimoji="1" lang="ja-JP" altLang="ja-JP" sz="1200" kern="1200" dirty="0">
                <a:solidFill>
                  <a:schemeClr val="tx1"/>
                </a:solidFill>
                <a:effectLst/>
                <a:latin typeface="+mn-lt"/>
                <a:ea typeface="+mn-ea"/>
                <a:cs typeface="+mn-cs"/>
              </a:rPr>
              <a:t>スピード：短期間でリリース</a:t>
            </a:r>
          </a:p>
          <a:p>
            <a:r>
              <a:rPr kumimoji="1" lang="ja-JP" altLang="ja-JP" sz="1200" kern="1200" dirty="0">
                <a:solidFill>
                  <a:schemeClr val="tx1"/>
                </a:solidFill>
                <a:effectLst/>
                <a:latin typeface="+mn-lt"/>
                <a:ea typeface="+mn-ea"/>
                <a:cs typeface="+mn-cs"/>
              </a:rPr>
              <a:t>最大化：このサイクルを維持し続ける</a:t>
            </a:r>
          </a:p>
          <a:p>
            <a:r>
              <a:rPr kumimoji="1" lang="ja-JP" altLang="ja-JP" sz="1200" kern="1200" dirty="0">
                <a:solidFill>
                  <a:schemeClr val="tx1"/>
                </a:solidFill>
                <a:effectLst/>
                <a:latin typeface="+mn-lt"/>
                <a:ea typeface="+mn-ea"/>
                <a:cs typeface="+mn-cs"/>
              </a:rPr>
              <a:t>となるのでしょう。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3469660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36865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567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【図解】コレ１枚でわかるコンテナと</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の関係</a:t>
            </a:r>
          </a:p>
          <a:p>
            <a:r>
              <a:rPr kumimoji="1" lang="ja-JP" altLang="ja-JP" sz="1200" kern="1200" dirty="0">
                <a:solidFill>
                  <a:schemeClr val="tx1"/>
                </a:solidFill>
                <a:effectLst/>
                <a:latin typeface="+mn-lt"/>
                <a:ea typeface="+mn-ea"/>
                <a:cs typeface="+mn-cs"/>
              </a:rPr>
              <a:t>コンテナは、ひとつの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上で複数の隔離されたアプリケーション実行環境を作る仕組みです。</a:t>
            </a:r>
          </a:p>
          <a:p>
            <a:r>
              <a:rPr kumimoji="1" lang="ja-JP" altLang="ja-JP" sz="1200" kern="1200" dirty="0">
                <a:solidFill>
                  <a:schemeClr val="tx1"/>
                </a:solidFill>
                <a:effectLst/>
                <a:latin typeface="+mn-lt"/>
                <a:ea typeface="+mn-ea"/>
                <a:cs typeface="+mn-cs"/>
              </a:rPr>
              <a:t>同様の環境を作る仕組みとしてサーバー仮想化がありますが、仮想マシンごとに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を稼働させ、このために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そのためシステム資源のオーバーヘッド（仮想化のために割り当てられる資源や能力）は大きく、同じ性能のハードウェアであれば、コンテナほど効率よく多くのアプリケーション実行環境を作ることができません。</a:t>
            </a:r>
          </a:p>
          <a:p>
            <a:r>
              <a:rPr kumimoji="1" lang="ja-JP" altLang="ja-JP" sz="1200" kern="1200" dirty="0">
                <a:solidFill>
                  <a:schemeClr val="tx1"/>
                </a:solidFill>
                <a:effectLst/>
                <a:latin typeface="+mn-lt"/>
                <a:ea typeface="+mn-ea"/>
                <a:cs typeface="+mn-cs"/>
              </a:rPr>
              <a:t>これに対してコンテナは、それを起動させるために仮想マシンと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を起動させる必要がなく、極めて高速で起動できます。さらに仮想マシンごとに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仮想マシンでは、元となるハードウェアの機能や構成に依存し、設定情報も引き継がなくてはなりませんが、コンテナではその必要がなく、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このようなコンテナを実現するソフトウェアを「コンテナ管理ソフトウェア」と言います。このコンテナ管理ソフトウェアが、ハードウェアや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毎の違いを吸収してくれるため、既にアプリケーションやミドルウェアの稼働が確認されているコンテナであれば、他のサーバーに移して動かしても確実に動くことが保証されるのです。</a:t>
            </a:r>
          </a:p>
          <a:p>
            <a:r>
              <a:rPr kumimoji="1" lang="ja-JP" altLang="ja-JP" sz="1200" kern="1200" dirty="0">
                <a:solidFill>
                  <a:schemeClr val="tx1"/>
                </a:solidFill>
                <a:effectLst/>
                <a:latin typeface="+mn-lt"/>
                <a:ea typeface="+mn-ea"/>
                <a:cs typeface="+mn-cs"/>
              </a:rPr>
              <a:t>この特性を利用すれば、アプリケーション開発者は、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やインフラの違いを意識することなく、アプリケーションを開発･実行させることができます。また、運用管理者は、「コンテナ管理ソフトウェア」が安定稼働するように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やインフラを設定しておけばいいのです。そうすれば、アプリケーション開発者と運用管理者がアプリケーション毎に本番環境への移行を個別に相談し、設定や確認を行う必要がなくなります。</a:t>
            </a:r>
          </a:p>
          <a:p>
            <a:r>
              <a:rPr kumimoji="1" lang="ja-JP" altLang="ja-JP" sz="1200" kern="1200" dirty="0">
                <a:solidFill>
                  <a:schemeClr val="tx1"/>
                </a:solidFill>
                <a:effectLst/>
                <a:latin typeface="+mn-lt"/>
                <a:ea typeface="+mn-ea"/>
                <a:cs typeface="+mn-cs"/>
              </a:rPr>
              <a:t>アプリケーション開発者は迅速にアプリケーションを開発、変更できる一方、運用管理者はシステムを安定稼働させるといったそれぞれの責任を独立して果たすことができるようになります。その結果、本番環境へのデプロイメント（移行作業）は迅速、頻繁に行えるようになり、アプリケーション開発や変更のメリットをユーザーが直ちに享受できるようになるのです。</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が目指す「開発したら直ちに本番環境に移行し、そのメリットをユーザーに提供する」ことが可能になるのです。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640747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178805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センサーが異常値を検知した」、「タイマーで指定された時間になっ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a:t>
            </a:r>
          </a:p>
          <a:p>
            <a:r>
              <a:rPr kumimoji="1" lang="ja-JP" altLang="ja-JP" sz="1200" kern="1200">
                <a:solidFill>
                  <a:schemeClr val="tx1"/>
                </a:solidFill>
                <a:effectLst/>
                <a:latin typeface="+mn-lt"/>
                <a:ea typeface="+mn-ea"/>
                <a:cs typeface="+mn-cs"/>
              </a:rPr>
              <a:t>このサービスひとつひとつをマイクロサービスにしておけば、それぞれを独立して開発・変更、運用が可能になり、処理量の拡大にも容易に対応することができます。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26346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ードウェア性能の劇的な向上やクラウドの普及に比べ、アプリケーション開発は、それに見合う生産性の向上を果たしてきたとは言えません。この課題を解決する手段として「超高速開発ツール」が注目されています。</a:t>
            </a:r>
          </a:p>
          <a:p>
            <a:r>
              <a:rPr kumimoji="1" lang="ja-JP" altLang="ja-JP" sz="1200" kern="1200" dirty="0">
                <a:solidFill>
                  <a:schemeClr val="tx1"/>
                </a:solidFill>
                <a:effectLst/>
                <a:latin typeface="+mn-lt"/>
                <a:ea typeface="+mn-ea"/>
                <a:cs typeface="+mn-cs"/>
              </a:rPr>
              <a:t>超高速開発ツールは、業務の手順や帳票の書式、画面のレイアウトを入力すれば、プログラムやデータベースを自動で生成してくれます。プログラミングのスキルがなくてもアプリケーションを開発ができるので、現場のアイデアをすぐに形にする、あるいはニーズの変化に即応して、日々の継続的な改修や改善が容易になります。また、業務手順を入力すれば自動でプログラミングされるので、業務プロセスが可視化されプログラマーによる属人化も排除できます。</a:t>
            </a:r>
          </a:p>
          <a:p>
            <a:r>
              <a:rPr kumimoji="1" lang="ja-JP" altLang="ja-JP" sz="1200" kern="1200" dirty="0">
                <a:solidFill>
                  <a:schemeClr val="tx1"/>
                </a:solidFill>
                <a:effectLst/>
                <a:latin typeface="+mn-lt"/>
                <a:ea typeface="+mn-ea"/>
                <a:cs typeface="+mn-cs"/>
              </a:rPr>
              <a:t>ただ、アプリケーション開発の全工程をカバーするものではありません。例えば、以下の作業は、これまでと変わりません。</a:t>
            </a:r>
          </a:p>
          <a:p>
            <a:r>
              <a:rPr kumimoji="1" lang="ja-JP" altLang="ja-JP" sz="1200" kern="1200" dirty="0">
                <a:solidFill>
                  <a:schemeClr val="tx1"/>
                </a:solidFill>
                <a:effectLst/>
                <a:latin typeface="+mn-lt"/>
                <a:ea typeface="+mn-ea"/>
                <a:cs typeface="+mn-cs"/>
              </a:rPr>
              <a:t>ビジネス・ゴールの設定や業務分析</a:t>
            </a:r>
          </a:p>
          <a:p>
            <a:r>
              <a:rPr kumimoji="1" lang="ja-JP" altLang="ja-JP" sz="1200" kern="1200" dirty="0">
                <a:solidFill>
                  <a:schemeClr val="tx1"/>
                </a:solidFill>
                <a:effectLst/>
                <a:latin typeface="+mn-lt"/>
                <a:ea typeface="+mn-ea"/>
                <a:cs typeface="+mn-cs"/>
              </a:rPr>
              <a:t>ユーザーを巻き込んで業務要件を明確にするための議論</a:t>
            </a:r>
          </a:p>
          <a:p>
            <a:r>
              <a:rPr kumimoji="1" lang="ja-JP" altLang="ja-JP" sz="1200" kern="1200" dirty="0">
                <a:solidFill>
                  <a:schemeClr val="tx1"/>
                </a:solidFill>
                <a:effectLst/>
                <a:latin typeface="+mn-lt"/>
                <a:ea typeface="+mn-ea"/>
                <a:cs typeface="+mn-cs"/>
              </a:rPr>
              <a:t>品質管理を含めたプロジェクト管理</a:t>
            </a:r>
          </a:p>
          <a:p>
            <a:r>
              <a:rPr kumimoji="1" lang="ja-JP" altLang="ja-JP" sz="1200" kern="1200" dirty="0">
                <a:solidFill>
                  <a:schemeClr val="tx1"/>
                </a:solidFill>
                <a:effectLst/>
                <a:latin typeface="+mn-lt"/>
                <a:ea typeface="+mn-ea"/>
                <a:cs typeface="+mn-cs"/>
              </a:rPr>
              <a:t>ユーザーの使い勝手や非機能要件への対応など</a:t>
            </a:r>
          </a:p>
          <a:p>
            <a:r>
              <a:rPr kumimoji="1" lang="ja-JP" altLang="ja-JP" sz="1200" kern="1200" dirty="0">
                <a:solidFill>
                  <a:schemeClr val="tx1"/>
                </a:solidFill>
                <a:effectLst/>
                <a:latin typeface="+mn-lt"/>
                <a:ea typeface="+mn-ea"/>
                <a:cs typeface="+mn-cs"/>
              </a:rPr>
              <a:t>一方で、概要設計・詳細設計・コーディング・テストなどの人手のかかる工程は大幅に工数を減らすことができます。</a:t>
            </a:r>
          </a:p>
          <a:p>
            <a:r>
              <a:rPr kumimoji="1" lang="ja-JP" altLang="ja-JP" sz="1200" kern="1200" dirty="0">
                <a:solidFill>
                  <a:schemeClr val="tx1"/>
                </a:solidFill>
                <a:effectLst/>
                <a:latin typeface="+mn-lt"/>
                <a:ea typeface="+mn-ea"/>
                <a:cs typeface="+mn-cs"/>
              </a:rPr>
              <a:t>このような特徴から、新たなアプリケーションを開発する場合には、これら作業を含めることになりますので工数削減の効果は限定的ですが、一度作ったアプリケーションの保守・改修の生産性は大幅に向上することが期待できます。また、画面設計や操作性の自由度が制約されることもあり、予め仕様が厳格に定められた大規模システムを納期通りに開発するといった用途となると使い勝手が悪いかもしれません。一方で、小規模で変更が頻繁に求められる、あるいは要件を詰めながら開発も並行して進めなくてはならない場合には効果的で、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と組み合わせることで、さらにその真価を引き出すことができるでしょう。</a:t>
            </a:r>
          </a:p>
          <a:p>
            <a:r>
              <a:rPr kumimoji="1" lang="ja-JP" altLang="ja-JP" sz="1200" kern="1200" dirty="0">
                <a:solidFill>
                  <a:schemeClr val="tx1"/>
                </a:solidFill>
                <a:effectLst/>
                <a:latin typeface="+mn-lt"/>
                <a:ea typeface="+mn-ea"/>
                <a:cs typeface="+mn-cs"/>
              </a:rPr>
              <a:t>ある</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では、超高速開発ツールを受託開発に使ったことで、最新の開発環境に限界を感じているが、業務に精通しファシリテーション能力に秀でたシニアのエンジニアに、さらなる活躍の場を与えられたとのことでした。</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の中には、このようなツールを受託開発案件で使用することは作業工数の大幅な減少をもたらすことから積極的に使いたくないと考えるところもあります。また、現場の要求に「完全」に応えられないので難しいと考える情報システム部門もあるようです。しかし、エンドユーザーが手に入れたいのは、結果としてのサービスであり、ビジネス価値です。ビジネス環境がめまぐるしく変化する時代に、業務ニーズに対応する情報システムをいち早く実現し、ビジネス環境の変化に迅速･柔軟に対応してゆくことが、何よりも優先される状況にあって、超高速開発ツールは有効な選択肢となるはず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3476769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44516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インターネットにつながるモノの数は増加し、ソーシャル・メディアや</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サービスの利用が増えればデータはさらに増え、きめ細かくなってゆき、より精度の高い現実世界のデジタル･コピー、すなわちデジタル・ツインがサイバー世界に築かれてゆきます。そのデータを</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で解析し、さらに正確な予測や最適な計画、アドバイスができるようになります。これを利用して現実世界が動けば、その変化は再びデータとして捉えられサイバー世界に送られます。そんな一連の仕組みが「サイバー・フィジカル・システム（</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）」これを「（広義の）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」と捉える考え方もあります。</a:t>
            </a:r>
          </a:p>
          <a:p>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は、これからの私たちの社会や生活、ビジネスを支える基盤になろうとしているのです。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273052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52749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0762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20197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br>
              <a:rPr lang="ja-JP" altLang="en-US" b="1" dirty="0">
                <a:effectLst/>
              </a:rPr>
            </a:br>
            <a:r>
              <a:rPr lang="ja-JP" altLang="en-US" b="1" dirty="0">
                <a:effectLst/>
              </a:rPr>
              <a:t>「デジタル・トランスフォーメーション（</a:t>
            </a:r>
            <a:r>
              <a:rPr lang="en-US" altLang="ja-JP" b="1" dirty="0">
                <a:effectLst/>
              </a:rPr>
              <a:t>Digital Transformation</a:t>
            </a:r>
            <a:r>
              <a:rPr lang="ja-JP" altLang="en-US" b="1" dirty="0">
                <a:effectLst/>
              </a:rPr>
              <a:t>／</a:t>
            </a:r>
            <a:r>
              <a:rPr lang="en-US" altLang="ja-JP" b="1" dirty="0">
                <a:effectLst/>
              </a:rPr>
              <a:t>DX</a:t>
            </a:r>
            <a:r>
              <a:rPr lang="ja-JP" altLang="en-US" b="1" dirty="0">
                <a:effectLst/>
              </a:rPr>
              <a:t>）」</a:t>
            </a:r>
            <a:endParaRPr lang="en-US" altLang="ja-JP" dirty="0">
              <a:effectLst/>
            </a:endParaRPr>
          </a:p>
          <a:p>
            <a:pPr fontAlgn="base"/>
            <a:r>
              <a:rPr kumimoji="1" lang="ja-JP" altLang="en-US" sz="1200" b="0" i="0" kern="1200" dirty="0">
                <a:solidFill>
                  <a:schemeClr val="tx1"/>
                </a:solidFill>
                <a:effectLst/>
                <a:latin typeface="+mn-lt"/>
                <a:ea typeface="+mn-ea"/>
                <a:cs typeface="+mn-cs"/>
              </a:rPr>
              <a:t>そんな言葉をあちらこちらで目にするようになりました。これまでのような何パーセント、あるいは十数パーセントの改善ではなく、何倍、何十倍の成果を、</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（デジタル･テクノロジー）を駆使して手にする取り組みが、デジタル・トランスフォーメーションの目指していることです。</a:t>
            </a:r>
          </a:p>
          <a:p>
            <a:pPr fontAlgn="base"/>
            <a:r>
              <a:rPr kumimoji="1" lang="ja-JP" altLang="en-US" sz="1200" b="0" i="0" kern="1200" dirty="0">
                <a:solidFill>
                  <a:schemeClr val="tx1"/>
                </a:solidFill>
                <a:effectLst/>
                <a:latin typeface="+mn-lt"/>
                <a:ea typeface="+mn-ea"/>
                <a:cs typeface="+mn-cs"/>
              </a:rPr>
              <a:t>これによりビジネスの価値基準、例えば、価格、期間、生産性などの常識を劇的に転換し、圧倒的な競争優位を手に入れようというわけです。そのために、</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やロボット、センサーやネットワークなどのデジタル･テクノロジーを駆使しして、ビジネスの仕組みを根本的に作り替えてしまおうというわけです。</a:t>
            </a:r>
          </a:p>
          <a:p>
            <a:pPr fontAlgn="base"/>
            <a:r>
              <a:rPr kumimoji="1" lang="ja-JP" altLang="en-US" sz="1200" b="0" i="0" kern="1200" dirty="0">
                <a:solidFill>
                  <a:schemeClr val="tx1"/>
                </a:solidFill>
                <a:effectLst/>
                <a:latin typeface="+mn-lt"/>
                <a:ea typeface="+mn-ea"/>
                <a:cs typeface="+mn-cs"/>
              </a:rPr>
              <a:t>このようなデジタル・トランスフォーメーションの時代に、旧態依然としたテクノロジーを引きずり、お客様に対するテクノロジー･リーダーシップを発揮できない</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事業者は、その存在価値を失ってしまうことを覚悟すべきです。</a:t>
            </a:r>
          </a:p>
          <a:p>
            <a:pPr fontAlgn="base"/>
            <a:r>
              <a:rPr kumimoji="1" lang="ja-JP" altLang="en-US" sz="1200" b="0" i="0" kern="1200" dirty="0">
                <a:solidFill>
                  <a:schemeClr val="tx1"/>
                </a:solidFill>
                <a:effectLst/>
                <a:latin typeface="+mn-lt"/>
                <a:ea typeface="+mn-ea"/>
                <a:cs typeface="+mn-cs"/>
              </a:rPr>
              <a:t>いまだ、オンプレミスの物理システムを仮想化しクラウドの</a:t>
            </a:r>
            <a:r>
              <a:rPr kumimoji="1" lang="en-US" altLang="ja-JP" sz="1200" b="0" i="0" kern="1200" dirty="0">
                <a:solidFill>
                  <a:schemeClr val="tx1"/>
                </a:solidFill>
                <a:effectLst/>
                <a:latin typeface="+mn-lt"/>
                <a:ea typeface="+mn-ea"/>
                <a:cs typeface="+mn-cs"/>
              </a:rPr>
              <a:t>IaaS</a:t>
            </a:r>
            <a:r>
              <a:rPr kumimoji="1" lang="ja-JP" altLang="en-US" sz="1200" b="0" i="0" kern="1200" dirty="0">
                <a:solidFill>
                  <a:schemeClr val="tx1"/>
                </a:solidFill>
                <a:effectLst/>
                <a:latin typeface="+mn-lt"/>
                <a:ea typeface="+mn-ea"/>
                <a:cs typeface="+mn-cs"/>
              </a:rPr>
              <a:t>に移行して工数を稼ぐことを「クラウド･インテグレーション・ビジネス」と言ってはばからず、センサーを組み込んだモノのデータを取得、処理するシステムを受託開発して「</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ビジネス」とアピールしているようでは、テクノロジー･リーダーシップなど、とても無理な話です。</a:t>
            </a:r>
          </a:p>
          <a:p>
            <a:pPr fontAlgn="base"/>
            <a:r>
              <a:rPr kumimoji="1" lang="ja-JP" altLang="en-US" sz="1200" b="0" i="0" kern="1200" dirty="0">
                <a:solidFill>
                  <a:schemeClr val="tx1"/>
                </a:solidFill>
                <a:effectLst/>
                <a:latin typeface="+mn-lt"/>
                <a:ea typeface="+mn-ea"/>
                <a:cs typeface="+mn-cs"/>
              </a:rPr>
              <a:t>テクノロジー･リーダーシップとは、一歩先の未来にお客様を導くために、テクノロジーの価値を正しく理解し、そのビジネスへの実装を支援することです。</a:t>
            </a:r>
          </a:p>
          <a:p>
            <a:pPr fontAlgn="base"/>
            <a:r>
              <a:rPr kumimoji="1" lang="ja-JP" altLang="en-US" sz="1200" b="0" i="0" kern="1200" dirty="0">
                <a:solidFill>
                  <a:schemeClr val="tx1"/>
                </a:solidFill>
                <a:effectLst/>
                <a:latin typeface="+mn-lt"/>
                <a:ea typeface="+mn-ea"/>
                <a:cs typeface="+mn-cs"/>
              </a:rPr>
              <a:t>そのためには、一歩先の未来に求められるテクノロジーを目利きし、見識を持たなければなりません。また、それを実装するノウハウもまた必要になるでしょう。</a:t>
            </a:r>
          </a:p>
          <a:p>
            <a:pPr fontAlgn="base"/>
            <a:r>
              <a:rPr kumimoji="1" lang="ja-JP" altLang="en-US" sz="1200" b="0" i="0" kern="1200" dirty="0">
                <a:solidFill>
                  <a:schemeClr val="tx1"/>
                </a:solidFill>
                <a:effectLst/>
                <a:latin typeface="+mn-lt"/>
                <a:ea typeface="+mn-ea"/>
                <a:cs typeface="+mn-cs"/>
              </a:rPr>
              <a:t>では、どのようなテクノロジーが一歩先の未来を創る力を持つようになるのでしょうか。アプリケーション、プラットフォーム、インフラストラクチャーとデバイスという</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つのカテゴリーに分け、基本となるテクノロジーについて整理してみました。</a:t>
            </a:r>
          </a:p>
          <a:p>
            <a:pPr fontAlgn="base"/>
            <a:r>
              <a:rPr kumimoji="1" lang="ja-JP" altLang="en-US" sz="1200" b="0" i="0" kern="1200" dirty="0">
                <a:solidFill>
                  <a:schemeClr val="tx1"/>
                </a:solidFill>
                <a:effectLst/>
                <a:latin typeface="+mn-lt"/>
                <a:ea typeface="+mn-ea"/>
                <a:cs typeface="+mn-cs"/>
              </a:rPr>
              <a:t>なお、ここに紹介した以外のテクノロジーについても、注目すべきキーワードはまだまだありますが、特にその中でも</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ビジネスへの影響が大きいものについて紹介をさせて頂きます。</a:t>
            </a:r>
          </a:p>
          <a:p>
            <a:pPr fontAlgn="base"/>
            <a:r>
              <a:rPr kumimoji="1" lang="ja-JP" altLang="en-US" sz="1200" b="1" i="0" kern="1200" dirty="0">
                <a:solidFill>
                  <a:schemeClr val="tx1"/>
                </a:solidFill>
                <a:effectLst/>
                <a:latin typeface="+mn-lt"/>
                <a:ea typeface="+mn-ea"/>
                <a:cs typeface="+mn-cs"/>
              </a:rPr>
              <a:t>アプリケーション</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（仮想現実）</a:t>
            </a:r>
            <a:r>
              <a:rPr kumimoji="1" lang="en-US" altLang="ja-JP" sz="1200" b="1" i="0" kern="1200" dirty="0">
                <a:solidFill>
                  <a:schemeClr val="tx1"/>
                </a:solidFill>
                <a:effectLst/>
                <a:latin typeface="+mn-lt"/>
                <a:ea typeface="+mn-ea"/>
                <a:cs typeface="+mn-cs"/>
              </a:rPr>
              <a:t>/ AR</a:t>
            </a:r>
            <a:r>
              <a:rPr kumimoji="1" lang="ja-JP" altLang="en-US" sz="1200" b="1" i="0" kern="1200" dirty="0">
                <a:solidFill>
                  <a:schemeClr val="tx1"/>
                </a:solidFill>
                <a:effectLst/>
                <a:latin typeface="+mn-lt"/>
                <a:ea typeface="+mn-ea"/>
                <a:cs typeface="+mn-cs"/>
              </a:rPr>
              <a:t>（拡張現実）</a:t>
            </a:r>
            <a:r>
              <a:rPr kumimoji="1" lang="en-US" altLang="ja-JP" sz="1200" b="1" i="0" kern="1200" dirty="0">
                <a:solidFill>
                  <a:schemeClr val="tx1"/>
                </a:solidFill>
                <a:effectLst/>
                <a:latin typeface="+mn-lt"/>
                <a:ea typeface="+mn-ea"/>
                <a:cs typeface="+mn-cs"/>
              </a:rPr>
              <a:t>/ MR</a:t>
            </a:r>
            <a:r>
              <a:rPr kumimoji="1" lang="ja-JP" altLang="en-US" sz="1200" b="1" i="0" kern="1200" dirty="0">
                <a:solidFill>
                  <a:schemeClr val="tx1"/>
                </a:solidFill>
                <a:effectLst/>
                <a:latin typeface="+mn-lt"/>
                <a:ea typeface="+mn-ea"/>
                <a:cs typeface="+mn-cs"/>
              </a:rPr>
              <a:t>（複合現実）</a:t>
            </a:r>
          </a:p>
          <a:p>
            <a:pPr fontAlgn="base"/>
            <a:r>
              <a:rPr kumimoji="1" lang="ja-JP" altLang="en-US" sz="1200" b="0" i="0" kern="1200" dirty="0">
                <a:solidFill>
                  <a:schemeClr val="tx1"/>
                </a:solidFill>
                <a:effectLst/>
                <a:latin typeface="+mn-lt"/>
                <a:ea typeface="+mn-ea"/>
                <a:cs typeface="+mn-cs"/>
              </a:rPr>
              <a:t>コンピュータと人間が視覚を介してつながる技術です。</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Virtual Reality :</a:t>
            </a:r>
            <a:r>
              <a:rPr kumimoji="1" lang="ja-JP" altLang="en-US" sz="1200" b="1" i="0" kern="1200" dirty="0">
                <a:solidFill>
                  <a:schemeClr val="tx1"/>
                </a:solidFill>
                <a:effectLst/>
                <a:latin typeface="+mn-lt"/>
                <a:ea typeface="+mn-ea"/>
                <a:cs typeface="+mn-cs"/>
              </a:rPr>
              <a:t>仮想現実）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を被るとコンピュータ・グラフィックスで描かれた世界が目の前に拡がります。顔の動きや身体の動きに合わせて映像も動き、ヘッドフォンを被れば音響効果もそれに加わり、まるで自分がそこにいるかのような感覚を体験できます。これが</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です。コンピュータで作られた人工的な世界に自分自身が飛び込み、まるでそれが現実であるかのように体験できる技術です。</a:t>
            </a:r>
          </a:p>
          <a:p>
            <a:pPr fontAlgn="base"/>
            <a:r>
              <a:rPr kumimoji="1" lang="ja-JP" altLang="en-US" sz="1200" b="0" i="0" kern="1200" dirty="0">
                <a:solidFill>
                  <a:schemeClr val="tx1"/>
                </a:solidFill>
                <a:effectLst/>
                <a:latin typeface="+mn-lt"/>
                <a:ea typeface="+mn-ea"/>
                <a:cs typeface="+mn-cs"/>
              </a:rPr>
              <a:t>代表的な製品としては、</a:t>
            </a:r>
            <a:r>
              <a:rPr kumimoji="1" lang="en-US" altLang="ja-JP" sz="1200" b="0" i="0" kern="1200" dirty="0">
                <a:solidFill>
                  <a:schemeClr val="tx1"/>
                </a:solidFill>
                <a:effectLst/>
                <a:latin typeface="+mn-lt"/>
                <a:ea typeface="+mn-ea"/>
                <a:cs typeface="+mn-cs"/>
              </a:rPr>
              <a:t>Oculus Rift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HTC Vive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PlayStation VR</a:t>
            </a:r>
            <a:r>
              <a:rPr kumimoji="1" lang="ja-JP" altLang="en-US" sz="1200" b="0" i="0" kern="1200" dirty="0">
                <a:solidFill>
                  <a:schemeClr val="tx1"/>
                </a:solidFill>
                <a:effectLst/>
                <a:latin typeface="+mn-lt"/>
                <a:ea typeface="+mn-ea"/>
                <a:cs typeface="+mn-cs"/>
              </a:rPr>
              <a:t>などがあります。次のような用途に使われています。</a:t>
            </a:r>
          </a:p>
          <a:p>
            <a:pPr fontAlgn="base"/>
            <a:r>
              <a:rPr kumimoji="1" lang="ja-JP" altLang="en-US" sz="1200" b="0" i="0" kern="1200" dirty="0">
                <a:solidFill>
                  <a:schemeClr val="tx1"/>
                </a:solidFill>
                <a:effectLst/>
                <a:latin typeface="+mn-lt"/>
                <a:ea typeface="+mn-ea"/>
                <a:cs typeface="+mn-cs"/>
              </a:rPr>
              <a:t>没入感を体感できるゲーム</a:t>
            </a:r>
          </a:p>
          <a:p>
            <a:pPr fontAlgn="base"/>
            <a:r>
              <a:rPr kumimoji="1" lang="ja-JP" altLang="en-US" sz="1200" b="0" i="0" kern="1200" dirty="0">
                <a:solidFill>
                  <a:schemeClr val="tx1"/>
                </a:solidFill>
                <a:effectLst/>
                <a:latin typeface="+mn-lt"/>
                <a:ea typeface="+mn-ea"/>
                <a:cs typeface="+mn-cs"/>
              </a:rPr>
              <a:t>航空機の操縦シミュレーション</a:t>
            </a:r>
          </a:p>
          <a:p>
            <a:pPr fontAlgn="base"/>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映像で作られた住宅の中にシステムキッチンなどの住宅設備を設置してみせるデモンストレーションなど</a:t>
            </a:r>
          </a:p>
          <a:p>
            <a:pPr fontAlgn="base"/>
            <a:r>
              <a:rPr kumimoji="1" lang="en-US" altLang="ja-JP" sz="1200" b="1" i="0" kern="1200" dirty="0">
                <a:solidFill>
                  <a:schemeClr val="tx1"/>
                </a:solidFill>
                <a:effectLst/>
                <a:latin typeface="+mn-lt"/>
                <a:ea typeface="+mn-ea"/>
                <a:cs typeface="+mn-cs"/>
              </a:rPr>
              <a:t>AR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Augmented Reality</a:t>
            </a:r>
            <a:r>
              <a:rPr kumimoji="1" lang="ja-JP" altLang="en-US" sz="1200" b="1" i="0" kern="1200" dirty="0">
                <a:solidFill>
                  <a:schemeClr val="tx1"/>
                </a:solidFill>
                <a:effectLst/>
                <a:latin typeface="+mn-lt"/>
                <a:ea typeface="+mn-ea"/>
                <a:cs typeface="+mn-cs"/>
              </a:rPr>
              <a:t>：拡張現実）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やスマートフォン越しに見ている現実の建物や設備に、それが何かを説明する「別の情報」が重なるように表示されます。自分が見ている室内の光景や風景に、実際にはそこにないモノや建物が表示され、まるでそこに実物があるかのようです。身体を動かしても位置が変わりません。これ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技術です。現実に見ている視覚空間に情報を重ね合わせて表示させ、現実世界を拡張する技術です。</a:t>
            </a:r>
          </a:p>
          <a:p>
            <a:pPr fontAlgn="base"/>
            <a:r>
              <a:rPr kumimoji="1" lang="ja-JP" altLang="en-US" sz="1200" b="0" i="0" kern="1200" dirty="0">
                <a:solidFill>
                  <a:schemeClr val="tx1"/>
                </a:solidFill>
                <a:effectLst/>
                <a:latin typeface="+mn-lt"/>
                <a:ea typeface="+mn-ea"/>
                <a:cs typeface="+mn-cs"/>
              </a:rPr>
              <a:t>ポケモン</a:t>
            </a:r>
            <a:r>
              <a:rPr kumimoji="1" lang="en-US" altLang="ja-JP" sz="1200" b="0" i="0" kern="1200" dirty="0">
                <a:solidFill>
                  <a:schemeClr val="tx1"/>
                </a:solidFill>
                <a:effectLst/>
                <a:latin typeface="+mn-lt"/>
                <a:ea typeface="+mn-ea"/>
                <a:cs typeface="+mn-cs"/>
              </a:rPr>
              <a:t>Go</a:t>
            </a:r>
            <a:r>
              <a:rPr kumimoji="1" lang="ja-JP" altLang="en-US" sz="1200" b="0" i="0" kern="1200" dirty="0">
                <a:solidFill>
                  <a:schemeClr val="tx1"/>
                </a:solidFill>
                <a:effectLst/>
                <a:latin typeface="+mn-lt"/>
                <a:ea typeface="+mn-ea"/>
                <a:cs typeface="+mn-cs"/>
              </a:rPr>
              <a:t>のようにスマートフォンやタブレットを風景にかざし、背面カメラで映し出された映像に情報を付加するソフトウェア製品も数多く登場しています。次のような用途に使われています。</a:t>
            </a:r>
          </a:p>
          <a:p>
            <a:pPr fontAlgn="base"/>
            <a:r>
              <a:rPr kumimoji="1" lang="ja-JP" altLang="en-US" sz="1200" b="0" i="0" kern="1200" dirty="0">
                <a:solidFill>
                  <a:schemeClr val="tx1"/>
                </a:solidFill>
                <a:effectLst/>
                <a:latin typeface="+mn-lt"/>
                <a:ea typeface="+mn-ea"/>
                <a:cs typeface="+mn-cs"/>
              </a:rPr>
              <a:t>設備点検の時に見ている箇所についての情報を表示させる</a:t>
            </a:r>
          </a:p>
          <a:p>
            <a:pPr fontAlgn="base"/>
            <a:r>
              <a:rPr kumimoji="1" lang="ja-JP" altLang="en-US" sz="1200" b="0" i="0" kern="1200" dirty="0">
                <a:solidFill>
                  <a:schemeClr val="tx1"/>
                </a:solidFill>
                <a:effectLst/>
                <a:latin typeface="+mn-lt"/>
                <a:ea typeface="+mn-ea"/>
                <a:cs typeface="+mn-cs"/>
              </a:rPr>
              <a:t>機械の操作パネルの映像上にスイッチやレバーの説明や操作方法を表示させる</a:t>
            </a:r>
          </a:p>
          <a:p>
            <a:pPr fontAlgn="base"/>
            <a:r>
              <a:rPr kumimoji="1" lang="ja-JP" altLang="en-US" sz="1200" b="0" i="0" kern="1200" dirty="0">
                <a:solidFill>
                  <a:schemeClr val="tx1"/>
                </a:solidFill>
                <a:effectLst/>
                <a:latin typeface="+mn-lt"/>
                <a:ea typeface="+mn-ea"/>
                <a:cs typeface="+mn-cs"/>
              </a:rPr>
              <a:t>現実の空間にモノを表示して製品の検討や教育などに使う</a:t>
            </a:r>
          </a:p>
          <a:p>
            <a:pPr fontAlgn="base"/>
            <a:r>
              <a:rPr kumimoji="1" lang="ja-JP" altLang="en-US" sz="1200" b="0" i="0" kern="1200" dirty="0">
                <a:solidFill>
                  <a:schemeClr val="tx1"/>
                </a:solidFill>
                <a:effectLst/>
                <a:latin typeface="+mn-lt"/>
                <a:ea typeface="+mn-ea"/>
                <a:cs typeface="+mn-cs"/>
              </a:rPr>
              <a:t>スマートフォン越しに映し出された建物や風景に説明情報を重ねるように表示して観光案内をする　など</a:t>
            </a:r>
          </a:p>
          <a:p>
            <a:pPr fontAlgn="base"/>
            <a:r>
              <a:rPr kumimoji="1" lang="en-US" altLang="ja-JP" sz="1200" b="1" i="0" kern="1200" dirty="0">
                <a:solidFill>
                  <a:schemeClr val="tx1"/>
                </a:solidFill>
                <a:effectLst/>
                <a:latin typeface="+mn-lt"/>
                <a:ea typeface="+mn-ea"/>
                <a:cs typeface="+mn-cs"/>
              </a:rPr>
              <a:t>MR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Mixed Reality</a:t>
            </a:r>
            <a:r>
              <a:rPr kumimoji="1" lang="ja-JP" altLang="en-US" sz="1200" b="1" i="0" kern="1200" dirty="0">
                <a:solidFill>
                  <a:schemeClr val="tx1"/>
                </a:solidFill>
                <a:effectLst/>
                <a:latin typeface="+mn-lt"/>
                <a:ea typeface="+mn-ea"/>
                <a:cs typeface="+mn-cs"/>
              </a:rPr>
              <a:t>：複合現実）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ゴーグルの向こうに見える現実世界に投影された</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次元映像をさわり、それを動かすことができます。あるいは、現実世界にあるアイテムに触れるとその説明が文字や映像で表示されます。</a:t>
            </a:r>
          </a:p>
          <a:p>
            <a:pPr fontAlgn="base"/>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とも似た概念ですが、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が現実世界にコンピュータの作り出した情報を投影させる技術であるのに対して、</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は現実世界とコンピュータで作り出されたデジタル世界を重ね、そのデジタル世界に触れて操作したり作用をおよぼしたりできる技術です。</a:t>
            </a:r>
          </a:p>
          <a:p>
            <a:pPr fontAlgn="base"/>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ではコンピュータが作り出した</a:t>
            </a:r>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に没入しその中で動いたり触れたり感じたりする相互作用を得ることができますが、</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はそんな</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の世界を現実世界に重ね合わせ、そこに表示された</a:t>
            </a:r>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映像に触れて動かしたり、アイコンに触れて情報を呼び出すなどができるようになります。</a:t>
            </a:r>
          </a:p>
          <a:p>
            <a:pPr fontAlgn="base"/>
            <a:r>
              <a:rPr kumimoji="1" lang="ja-JP" altLang="en-US" sz="1200" b="0" i="0" kern="1200" dirty="0">
                <a:solidFill>
                  <a:schemeClr val="tx1"/>
                </a:solidFill>
                <a:effectLst/>
                <a:latin typeface="+mn-lt"/>
                <a:ea typeface="+mn-ea"/>
                <a:cs typeface="+mn-cs"/>
              </a:rPr>
              <a:t>マイクロソフトの「</a:t>
            </a:r>
            <a:r>
              <a:rPr kumimoji="1" lang="en-US" altLang="ja-JP" sz="1200" b="0" i="0" kern="1200" dirty="0">
                <a:solidFill>
                  <a:schemeClr val="tx1"/>
                </a:solidFill>
                <a:effectLst/>
                <a:latin typeface="+mn-lt"/>
                <a:ea typeface="+mn-ea"/>
                <a:cs typeface="+mn-cs"/>
              </a:rPr>
              <a:t>HoloLens</a:t>
            </a:r>
            <a:r>
              <a:rPr kumimoji="1" lang="ja-JP" altLang="en-US" sz="1200" b="0" i="0" kern="1200" dirty="0">
                <a:solidFill>
                  <a:schemeClr val="tx1"/>
                </a:solidFill>
                <a:effectLst/>
                <a:latin typeface="+mn-lt"/>
                <a:ea typeface="+mn-ea"/>
                <a:cs typeface="+mn-cs"/>
              </a:rPr>
              <a:t>」を含む「</a:t>
            </a:r>
            <a:r>
              <a:rPr kumimoji="1" lang="en-US" altLang="ja-JP" sz="1200" b="0" i="0" kern="1200" dirty="0">
                <a:solidFill>
                  <a:schemeClr val="tx1"/>
                </a:solidFill>
                <a:effectLst/>
                <a:latin typeface="+mn-lt"/>
                <a:ea typeface="+mn-ea"/>
                <a:cs typeface="+mn-cs"/>
              </a:rPr>
              <a:t>Windows Mixed Reality</a:t>
            </a:r>
            <a:r>
              <a:rPr kumimoji="1" lang="ja-JP" altLang="en-US" sz="1200" b="0" i="0" kern="1200" dirty="0">
                <a:solidFill>
                  <a:schemeClr val="tx1"/>
                </a:solidFill>
                <a:effectLst/>
                <a:latin typeface="+mn-lt"/>
                <a:ea typeface="+mn-ea"/>
                <a:cs typeface="+mn-cs"/>
              </a:rPr>
              <a:t>」が代表的な製品と言えるでしょう。</a:t>
            </a:r>
          </a:p>
          <a:p>
            <a:pPr fontAlgn="base"/>
            <a:r>
              <a:rPr kumimoji="1" lang="ja-JP" altLang="en-US" sz="1200" b="0" i="0" kern="1200" dirty="0">
                <a:solidFill>
                  <a:schemeClr val="tx1"/>
                </a:solidFill>
                <a:effectLst/>
                <a:latin typeface="+mn-lt"/>
                <a:ea typeface="+mn-ea"/>
                <a:cs typeface="+mn-cs"/>
              </a:rPr>
              <a:t>世界最大級の投資銀行であるゴールドマン・サックスは、世界の</a:t>
            </a:r>
            <a:r>
              <a:rPr kumimoji="1" lang="en-US" altLang="ja-JP" sz="1200" b="0" i="0" kern="1200" dirty="0">
                <a:solidFill>
                  <a:schemeClr val="tx1"/>
                </a:solidFill>
                <a:effectLst/>
                <a:latin typeface="+mn-lt"/>
                <a:ea typeface="+mn-ea"/>
                <a:cs typeface="+mn-cs"/>
              </a:rPr>
              <a:t>VR/AR</a:t>
            </a:r>
            <a:r>
              <a:rPr kumimoji="1" lang="ja-JP" altLang="en-US" sz="1200" b="0" i="0" kern="1200" dirty="0">
                <a:solidFill>
                  <a:schemeClr val="tx1"/>
                </a:solidFill>
                <a:effectLst/>
                <a:latin typeface="+mn-lt"/>
                <a:ea typeface="+mn-ea"/>
                <a:cs typeface="+mn-cs"/>
              </a:rPr>
              <a:t>に関連した市場は</a:t>
            </a:r>
            <a:r>
              <a:rPr kumimoji="1" lang="en-US" altLang="ja-JP" sz="1200" b="0" i="0" kern="1200" dirty="0">
                <a:solidFill>
                  <a:schemeClr val="tx1"/>
                </a:solidFill>
                <a:effectLst/>
                <a:latin typeface="+mn-lt"/>
                <a:ea typeface="+mn-ea"/>
                <a:cs typeface="+mn-cs"/>
              </a:rPr>
              <a:t>2025</a:t>
            </a:r>
            <a:r>
              <a:rPr kumimoji="1" lang="ja-JP" altLang="en-US" sz="1200" b="0" i="0" kern="1200" dirty="0">
                <a:solidFill>
                  <a:schemeClr val="tx1"/>
                </a:solidFill>
                <a:effectLst/>
                <a:latin typeface="+mn-lt"/>
                <a:ea typeface="+mn-ea"/>
                <a:cs typeface="+mn-cs"/>
              </a:rPr>
              <a:t>年までにおよそ</a:t>
            </a:r>
            <a:r>
              <a:rPr kumimoji="1" lang="en-US" altLang="ja-JP" sz="1200" b="0" i="0" kern="1200" dirty="0">
                <a:solidFill>
                  <a:schemeClr val="tx1"/>
                </a:solidFill>
                <a:effectLst/>
                <a:latin typeface="+mn-lt"/>
                <a:ea typeface="+mn-ea"/>
                <a:cs typeface="+mn-cs"/>
              </a:rPr>
              <a:t>800</a:t>
            </a:r>
            <a:r>
              <a:rPr kumimoji="1" lang="ja-JP" altLang="en-US" sz="1200" b="0" i="0" kern="1200" dirty="0">
                <a:solidFill>
                  <a:schemeClr val="tx1"/>
                </a:solidFill>
                <a:effectLst/>
                <a:latin typeface="+mn-lt"/>
                <a:ea typeface="+mn-ea"/>
                <a:cs typeface="+mn-cs"/>
              </a:rPr>
              <a:t>億ドル（約</a:t>
            </a:r>
            <a:r>
              <a:rPr kumimoji="1" lang="en-US" altLang="ja-JP" sz="1200" b="0" i="0" kern="1200" dirty="0">
                <a:solidFill>
                  <a:schemeClr val="tx1"/>
                </a:solidFill>
                <a:effectLst/>
                <a:latin typeface="+mn-lt"/>
                <a:ea typeface="+mn-ea"/>
                <a:cs typeface="+mn-cs"/>
              </a:rPr>
              <a:t>9</a:t>
            </a:r>
            <a:r>
              <a:rPr kumimoji="1" lang="ja-JP" altLang="en-US" sz="1200" b="0" i="0" kern="1200" dirty="0">
                <a:solidFill>
                  <a:schemeClr val="tx1"/>
                </a:solidFill>
                <a:effectLst/>
                <a:latin typeface="+mn-lt"/>
                <a:ea typeface="+mn-ea"/>
                <a:cs typeface="+mn-cs"/>
              </a:rPr>
              <a:t>兆円）に達すると予測しています。これは、現在のデスクトップ</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市場にほぼ匹敵する規模です。その市場は、現在盛り上がりつつあるゲームやエンターテイメント分野だけではなく、医療分野や産業分野、小売市場など様々な業界で使われるようになるだろうと予測しています。</a:t>
            </a:r>
          </a:p>
          <a:p>
            <a:pPr fontAlgn="base"/>
            <a:r>
              <a:rPr kumimoji="1" lang="ja-JP" altLang="en-US" sz="1200" b="1" i="0" kern="1200" dirty="0">
                <a:solidFill>
                  <a:schemeClr val="tx1"/>
                </a:solidFill>
                <a:effectLst/>
                <a:latin typeface="+mn-lt"/>
                <a:ea typeface="+mn-ea"/>
                <a:cs typeface="+mn-cs"/>
              </a:rPr>
              <a:t>ディープラーニング（深層学習）と関連技術</a:t>
            </a:r>
          </a:p>
          <a:p>
            <a:pPr fontAlgn="base"/>
            <a:r>
              <a:rPr lang="ja-JP" altLang="en-US" b="1" dirty="0">
                <a:effectLst/>
              </a:rPr>
              <a:t>人間が教えなくても森羅万象の中からパターンを見つけ、世界を分類整理する</a:t>
            </a:r>
            <a:endParaRPr lang="ja-JP" altLang="en-US" dirty="0">
              <a:effectLst/>
            </a:endParaRPr>
          </a:p>
          <a:p>
            <a:pPr fontAlgn="base"/>
            <a:r>
              <a:rPr kumimoji="1" lang="ja-JP" altLang="en-US" sz="1200" b="0" i="0" kern="1200" dirty="0">
                <a:solidFill>
                  <a:schemeClr val="tx1"/>
                </a:solidFill>
                <a:effectLst/>
                <a:latin typeface="+mn-lt"/>
                <a:ea typeface="+mn-ea"/>
                <a:cs typeface="+mn-cs"/>
              </a:rPr>
              <a:t>ディープラーニングが注目されるのは、まさにこの点にあります。</a:t>
            </a:r>
          </a:p>
          <a:p>
            <a:pPr fontAlgn="base"/>
            <a:r>
              <a:rPr kumimoji="1" lang="ja-JP" altLang="en-US" sz="1200" b="0" i="0" kern="1200" dirty="0">
                <a:solidFill>
                  <a:schemeClr val="tx1"/>
                </a:solidFill>
                <a:effectLst/>
                <a:latin typeface="+mn-lt"/>
                <a:ea typeface="+mn-ea"/>
                <a:cs typeface="+mn-cs"/>
              </a:rPr>
              <a:t>データを分析し、その中に潜む規則性、すなわち「パターン」を見つけ出すことが機械学習のやろうとしていることです。それを使って、ものごとを分類整理し、推論や判断をおこなうための基準やルールを見つけ出そうというわけです。</a:t>
            </a:r>
          </a:p>
          <a:p>
            <a:pPr fontAlgn="base"/>
            <a:r>
              <a:rPr kumimoji="1" lang="ja-JP" altLang="en-US" sz="1200" b="0" i="0" kern="1200" dirty="0">
                <a:solidFill>
                  <a:schemeClr val="tx1"/>
                </a:solidFill>
                <a:effectLst/>
                <a:latin typeface="+mn-lt"/>
                <a:ea typeface="+mn-ea"/>
                <a:cs typeface="+mn-cs"/>
              </a:rPr>
              <a:t>これまでの機械学習は、このパターンを見つけるために、どのような特徴に基づいてパターンを見つけ出せばいいのかといった着目点、すなわち「特徴量」を予め人間が決めていました。しかし、ディープラーニングには、その必要がありません。データを分析することで特徴量を自ら見つけ出すことができるのです。</a:t>
            </a:r>
          </a:p>
          <a:p>
            <a:pPr fontAlgn="base"/>
            <a:r>
              <a:rPr kumimoji="1" lang="ja-JP" altLang="en-US" sz="1200" b="0" i="0" kern="1200" dirty="0">
                <a:solidFill>
                  <a:schemeClr val="tx1"/>
                </a:solidFill>
                <a:effectLst/>
                <a:latin typeface="+mn-lt"/>
                <a:ea typeface="+mn-ea"/>
                <a:cs typeface="+mn-cs"/>
              </a:rPr>
              <a:t>例えば、ベテランの職人がものづくりをする現場を想像してください。私たちは、道具の使い方、力加減、タイミングといった目に見える道具の使い方に着目し、その匠の技に感動するでしょう。しかし、本当にそれだけでしょうか。たぶん見た目には分からない他の「何か」がもっとあるかもしれません。その職人に、その説明を求めても、たぶんうまく説明することはできないでしょう。そんな説明できない知識のことを「暗黙知」と呼んでいます。</a:t>
            </a:r>
          </a:p>
          <a:p>
            <a:pPr fontAlgn="base"/>
            <a:r>
              <a:rPr kumimoji="1" lang="ja-JP" altLang="en-US" sz="1200" b="0" i="0" kern="1200" dirty="0">
                <a:solidFill>
                  <a:schemeClr val="tx1"/>
                </a:solidFill>
                <a:effectLst/>
                <a:latin typeface="+mn-lt"/>
                <a:ea typeface="+mn-ea"/>
                <a:cs typeface="+mn-cs"/>
              </a:rPr>
              <a:t>ディープラーニングはそんな「暗黙知」をパターンとしてデータの中から見つけ出し再現してくれるかもしれません。それをロボットに搭載すれば、匠の技を持つロボットが実現するかもしれません。他にも、</a:t>
            </a:r>
          </a:p>
          <a:p>
            <a:pPr fontAlgn="base"/>
            <a:r>
              <a:rPr kumimoji="1" lang="ja-JP" altLang="en-US" sz="1200" b="0" i="0" kern="1200" dirty="0">
                <a:solidFill>
                  <a:schemeClr val="tx1"/>
                </a:solidFill>
                <a:effectLst/>
                <a:latin typeface="+mn-lt"/>
                <a:ea typeface="+mn-ea"/>
                <a:cs typeface="+mn-cs"/>
              </a:rPr>
              <a:t>品質検査は、素人には気付か些細な不良を確実に見つけ出す</a:t>
            </a:r>
          </a:p>
          <a:p>
            <a:pPr fontAlgn="base"/>
            <a:r>
              <a:rPr kumimoji="1" lang="ja-JP" altLang="en-US" sz="1200" b="0" i="0" kern="1200" dirty="0">
                <a:solidFill>
                  <a:schemeClr val="tx1"/>
                </a:solidFill>
                <a:effectLst/>
                <a:latin typeface="+mn-lt"/>
                <a:ea typeface="+mn-ea"/>
                <a:cs typeface="+mn-cs"/>
              </a:rPr>
              <a:t>保守技術者は、機械の運転データから異常に気付き故障を未然に防ぐ</a:t>
            </a:r>
          </a:p>
          <a:p>
            <a:pPr fontAlgn="base"/>
            <a:r>
              <a:rPr kumimoji="1" lang="ja-JP" altLang="en-US" sz="1200" b="0" i="0" kern="1200" dirty="0">
                <a:solidFill>
                  <a:schemeClr val="tx1"/>
                </a:solidFill>
                <a:effectLst/>
                <a:latin typeface="+mn-lt"/>
                <a:ea typeface="+mn-ea"/>
                <a:cs typeface="+mn-cs"/>
              </a:rPr>
              <a:t>警察官は、犯罪の発生場所やタイミングを長年の経験や勘で予想する</a:t>
            </a:r>
          </a:p>
          <a:p>
            <a:pPr fontAlgn="base"/>
            <a:r>
              <a:rPr kumimoji="1" lang="ja-JP" altLang="en-US" sz="1200" b="0" i="0" kern="1200" dirty="0">
                <a:solidFill>
                  <a:schemeClr val="tx1"/>
                </a:solidFill>
                <a:effectLst/>
                <a:latin typeface="+mn-lt"/>
                <a:ea typeface="+mn-ea"/>
                <a:cs typeface="+mn-cs"/>
              </a:rPr>
              <a:t>など、世の中にはうまく説明できない「暗黙知」が少なくありません。ディープラーニングは、そんな見た目には分からない、あるいは気付くことの難しいパターンを、人間が特徴量を教えなくてもデータを分析することで自ら見つけ出し、そのパターンを教えてくれるところが、画期的なところなのです。</a:t>
            </a:r>
          </a:p>
          <a:p>
            <a:pPr fontAlgn="base"/>
            <a:r>
              <a:rPr kumimoji="1" lang="ja-JP" altLang="en-US" sz="1200" b="0" i="0" kern="1200" dirty="0">
                <a:solidFill>
                  <a:schemeClr val="tx1"/>
                </a:solidFill>
                <a:effectLst/>
                <a:latin typeface="+mn-lt"/>
                <a:ea typeface="+mn-ea"/>
                <a:cs typeface="+mn-cs"/>
              </a:rPr>
              <a:t>ディープラーニングだけが機械学習というわけではありませんが、その機能や性能は急速に向上し、それに合わせて実用範囲も拡大しつつあります。</a:t>
            </a:r>
          </a:p>
          <a:p>
            <a:pPr fontAlgn="base"/>
            <a:r>
              <a:rPr kumimoji="1" lang="ja-JP" altLang="en-US" sz="1200" b="0" i="0" kern="1200" dirty="0">
                <a:solidFill>
                  <a:schemeClr val="tx1"/>
                </a:solidFill>
                <a:effectLst/>
                <a:latin typeface="+mn-lt"/>
                <a:ea typeface="+mn-ea"/>
                <a:cs typeface="+mn-cs"/>
              </a:rPr>
              <a:t>また、ディープラーニングを発展させた技術も数多く登場しています。例えば、大量の学習データを必要とせず自分で学習し能力を高めてゆく深層強化学習（</a:t>
            </a:r>
            <a:r>
              <a:rPr kumimoji="1" lang="en-US" altLang="ja-JP" sz="1200" b="0" i="0" kern="1200" dirty="0">
                <a:solidFill>
                  <a:schemeClr val="tx1"/>
                </a:solidFill>
                <a:effectLst/>
                <a:latin typeface="+mn-lt"/>
                <a:ea typeface="+mn-ea"/>
                <a:cs typeface="+mn-cs"/>
              </a:rPr>
              <a:t>deep reinforcement learning</a:t>
            </a:r>
            <a:r>
              <a:rPr kumimoji="1" lang="ja-JP" altLang="en-US" sz="1200" b="0" i="0" kern="1200" dirty="0">
                <a:solidFill>
                  <a:schemeClr val="tx1"/>
                </a:solidFill>
                <a:effectLst/>
                <a:latin typeface="+mn-lt"/>
                <a:ea typeface="+mn-ea"/>
                <a:cs typeface="+mn-cs"/>
              </a:rPr>
              <a:t>）や「認識」ではなく「生成」においても大きな進化を遂げつつある敵対的生成ネットワーク（</a:t>
            </a:r>
            <a:r>
              <a:rPr kumimoji="1" lang="en-US" altLang="ja-JP" sz="1200" b="0" i="0" kern="1200" dirty="0">
                <a:solidFill>
                  <a:schemeClr val="tx1"/>
                </a:solidFill>
                <a:effectLst/>
                <a:latin typeface="+mn-lt"/>
                <a:ea typeface="+mn-ea"/>
                <a:cs typeface="+mn-cs"/>
              </a:rPr>
              <a:t>Generative Adversarial Network</a:t>
            </a:r>
            <a:r>
              <a:rPr kumimoji="1" lang="ja-JP" altLang="en-US" sz="1200" b="0" i="0" kern="1200" dirty="0">
                <a:solidFill>
                  <a:schemeClr val="tx1"/>
                </a:solidFill>
                <a:effectLst/>
                <a:latin typeface="+mn-lt"/>
                <a:ea typeface="+mn-ea"/>
                <a:cs typeface="+mn-cs"/>
              </a:rPr>
              <a:t>）にも注目しておくといいでしょう。</a:t>
            </a:r>
          </a:p>
          <a:p>
            <a:pPr fontAlgn="base"/>
            <a:r>
              <a:rPr kumimoji="1" lang="ja-JP" altLang="en-US" sz="1200" b="1" i="0" kern="1200" dirty="0">
                <a:solidFill>
                  <a:schemeClr val="tx1"/>
                </a:solidFill>
                <a:effectLst/>
                <a:latin typeface="+mn-lt"/>
                <a:ea typeface="+mn-ea"/>
                <a:cs typeface="+mn-cs"/>
              </a:rPr>
              <a:t>プラットフォーム</a:t>
            </a:r>
          </a:p>
          <a:p>
            <a:pPr fontAlgn="base"/>
            <a:r>
              <a:rPr kumimoji="1" lang="ja-JP" altLang="en-US" sz="1200" b="1" i="0" kern="1200" dirty="0">
                <a:solidFill>
                  <a:schemeClr val="tx1"/>
                </a:solidFill>
                <a:effectLst/>
                <a:latin typeface="+mn-lt"/>
                <a:ea typeface="+mn-ea"/>
                <a:cs typeface="+mn-cs"/>
              </a:rPr>
              <a:t>ブロックチェーン</a:t>
            </a:r>
          </a:p>
          <a:p>
            <a:pPr fontAlgn="base"/>
            <a:r>
              <a:rPr kumimoji="1" lang="ja-JP" altLang="en-US" sz="1200" b="0" i="0" kern="1200" dirty="0">
                <a:solidFill>
                  <a:schemeClr val="tx1"/>
                </a:solidFill>
                <a:effectLst/>
                <a:latin typeface="+mn-lt"/>
                <a:ea typeface="+mn-ea"/>
                <a:cs typeface="+mn-cs"/>
              </a:rPr>
              <a:t>ブロックチェーン（</a:t>
            </a:r>
            <a:r>
              <a:rPr kumimoji="1" lang="en-US" altLang="ja-JP" sz="1200" b="0" i="0" kern="1200" dirty="0" err="1">
                <a:solidFill>
                  <a:schemeClr val="tx1"/>
                </a:solidFill>
                <a:effectLst/>
                <a:latin typeface="+mn-lt"/>
                <a:ea typeface="+mn-ea"/>
                <a:cs typeface="+mn-cs"/>
              </a:rPr>
              <a:t>blockchain</a:t>
            </a:r>
            <a:r>
              <a:rPr kumimoji="1" lang="ja-JP" altLang="en-US" sz="1200" b="0" i="0" kern="1200" dirty="0">
                <a:solidFill>
                  <a:schemeClr val="tx1"/>
                </a:solidFill>
                <a:effectLst/>
                <a:latin typeface="+mn-lt"/>
                <a:ea typeface="+mn-ea"/>
                <a:cs typeface="+mn-cs"/>
              </a:rPr>
              <a:t>）とは、複数のシステムで取引履歴を分散管理する技術のことです。これには暗号技術と</a:t>
            </a:r>
            <a:r>
              <a:rPr kumimoji="1" lang="en-US" altLang="ja-JP" sz="1200" b="0" i="0" kern="1200" dirty="0">
                <a:solidFill>
                  <a:schemeClr val="tx1"/>
                </a:solidFill>
                <a:effectLst/>
                <a:latin typeface="+mn-lt"/>
                <a:ea typeface="+mn-ea"/>
                <a:cs typeface="+mn-cs"/>
              </a:rPr>
              <a:t>P2P</a:t>
            </a:r>
            <a:r>
              <a:rPr kumimoji="1" lang="ja-JP" altLang="en-US" sz="1200" b="0" i="0" kern="1200" dirty="0">
                <a:solidFill>
                  <a:schemeClr val="tx1"/>
                </a:solidFill>
                <a:effectLst/>
                <a:latin typeface="+mn-lt"/>
                <a:ea typeface="+mn-ea"/>
                <a:cs typeface="+mn-cs"/>
              </a:rPr>
              <a:t>ネットワーク（通信ノード間で中継を介さず直接通信する）技術が使われており、第三者機関による証明がなくても取引の正当性を証明でき、データの改ざんを困難にしています。</a:t>
            </a:r>
          </a:p>
          <a:p>
            <a:pPr fontAlgn="base"/>
            <a:r>
              <a:rPr kumimoji="1" lang="ja-JP" altLang="en-US" sz="1200" b="0" i="0" kern="1200" dirty="0">
                <a:solidFill>
                  <a:schemeClr val="tx1"/>
                </a:solidFill>
                <a:effectLst/>
                <a:latin typeface="+mn-lt"/>
                <a:ea typeface="+mn-ea"/>
                <a:cs typeface="+mn-cs"/>
              </a:rPr>
              <a:t>ブロックチェーンは、もともと「政府や中央銀行による規制や管理を受けることなく、誰もが自由に取引でき、改ざんなどの不正ができないインターネット上の通貨」として開発されたビットコイン（</a:t>
            </a:r>
            <a:r>
              <a:rPr kumimoji="1" lang="en-US" altLang="ja-JP" sz="1200" b="0" i="0" kern="1200" dirty="0">
                <a:solidFill>
                  <a:schemeClr val="tx1"/>
                </a:solidFill>
                <a:effectLst/>
                <a:latin typeface="+mn-lt"/>
                <a:ea typeface="+mn-ea"/>
                <a:cs typeface="+mn-cs"/>
              </a:rPr>
              <a:t>Bitcoin</a:t>
            </a:r>
            <a:r>
              <a:rPr kumimoji="1" lang="ja-JP" altLang="en-US" sz="1200" b="0" i="0" kern="1200" dirty="0">
                <a:solidFill>
                  <a:schemeClr val="tx1"/>
                </a:solidFill>
                <a:effectLst/>
                <a:latin typeface="+mn-lt"/>
                <a:ea typeface="+mn-ea"/>
                <a:cs typeface="+mn-cs"/>
              </a:rPr>
              <a:t>）の信頼性を担保するための基盤技術として、サトシ・ナカモトと名乗る人物が論文中で初めて原理を示したことが誕生の切っ掛けとなっています。</a:t>
            </a:r>
          </a:p>
          <a:p>
            <a:pPr fontAlgn="base"/>
            <a:r>
              <a:rPr kumimoji="1" lang="ja-JP" altLang="en-US" sz="1200" b="0" i="0" kern="1200" dirty="0">
                <a:solidFill>
                  <a:schemeClr val="tx1"/>
                </a:solidFill>
                <a:effectLst/>
                <a:latin typeface="+mn-lt"/>
                <a:ea typeface="+mn-ea"/>
                <a:cs typeface="+mn-cs"/>
              </a:rPr>
              <a:t>この論文に基づいて有志の協力によりオープン・ソース・ソフトウエア（</a:t>
            </a:r>
            <a:r>
              <a:rPr kumimoji="1" lang="en-US" altLang="ja-JP" sz="1200" b="0" i="0" kern="1200" dirty="0">
                <a:solidFill>
                  <a:schemeClr val="tx1"/>
                </a:solidFill>
                <a:effectLst/>
                <a:latin typeface="+mn-lt"/>
                <a:ea typeface="+mn-ea"/>
                <a:cs typeface="+mn-cs"/>
              </a:rPr>
              <a:t>OSS</a:t>
            </a:r>
            <a:r>
              <a:rPr kumimoji="1" lang="ja-JP" altLang="en-US" sz="1200" b="0" i="0" kern="1200" dirty="0">
                <a:solidFill>
                  <a:schemeClr val="tx1"/>
                </a:solidFill>
                <a:effectLst/>
                <a:latin typeface="+mn-lt"/>
                <a:ea typeface="+mn-ea"/>
                <a:cs typeface="+mn-cs"/>
              </a:rPr>
              <a:t>）としてビットコインが開発され、</a:t>
            </a:r>
            <a:r>
              <a:rPr kumimoji="1" lang="en-US" altLang="ja-JP" sz="1200" b="0" i="0" kern="1200" dirty="0">
                <a:solidFill>
                  <a:schemeClr val="tx1"/>
                </a:solidFill>
                <a:effectLst/>
                <a:latin typeface="+mn-lt"/>
                <a:ea typeface="+mn-ea"/>
                <a:cs typeface="+mn-cs"/>
              </a:rPr>
              <a:t>2009</a:t>
            </a:r>
            <a:r>
              <a:rPr kumimoji="1" lang="ja-JP" altLang="en-US" sz="1200" b="0" i="0" kern="1200" dirty="0">
                <a:solidFill>
                  <a:schemeClr val="tx1"/>
                </a:solidFill>
                <a:effectLst/>
                <a:latin typeface="+mn-lt"/>
                <a:ea typeface="+mn-ea"/>
                <a:cs typeface="+mn-cs"/>
              </a:rPr>
              <a:t>年より運用が始まっています。運用が開始されて以降、改ざんなどの被害を受けることなく取引が継続されており、その仕組みの有効性・信頼性については認められつつあります。なお、日本にあったビットコインの取引所</a:t>
            </a:r>
            <a:r>
              <a:rPr kumimoji="1" lang="en-US" altLang="ja-JP" sz="1200" b="0" i="0" kern="1200" dirty="0" err="1">
                <a:solidFill>
                  <a:schemeClr val="tx1"/>
                </a:solidFill>
                <a:effectLst/>
                <a:latin typeface="+mn-lt"/>
                <a:ea typeface="+mn-ea"/>
                <a:cs typeface="+mn-cs"/>
              </a:rPr>
              <a:t>Mt.Gox</a:t>
            </a:r>
            <a:r>
              <a:rPr kumimoji="1" lang="ja-JP" altLang="en-US" sz="1200" b="0" i="0" kern="1200" dirty="0">
                <a:solidFill>
                  <a:schemeClr val="tx1"/>
                </a:solidFill>
                <a:effectLst/>
                <a:latin typeface="+mn-lt"/>
                <a:ea typeface="+mn-ea"/>
                <a:cs typeface="+mn-cs"/>
              </a:rPr>
              <a:t>のシステムが</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に外部からの不正侵害による窃盗行為によるものとして取引が停止され大きな社会問題になりましたが、これはビットコインそのものの問題ではなく、ビットコインの取引を仲介するシステムの問題であり、これによってビットコインそのものの信頼性が侵害されたわけではなく、両者は分けて考えなくてはなりません。</a:t>
            </a:r>
          </a:p>
          <a:p>
            <a:pPr fontAlgn="base"/>
            <a:r>
              <a:rPr kumimoji="1" lang="ja-JP" altLang="en-US" sz="1200" b="0" i="0" kern="1200" dirty="0">
                <a:solidFill>
                  <a:schemeClr val="tx1"/>
                </a:solidFill>
                <a:effectLst/>
                <a:latin typeface="+mn-lt"/>
                <a:ea typeface="+mn-ea"/>
                <a:cs typeface="+mn-cs"/>
              </a:rPr>
              <a:t>さて、このビットコインの信頼性を担保する基盤となったブロックチェーンは、「複数のシステムで取引（トランザクション）の履歴を分散共有し監視し合うことで、取引の正当性を担保する仕組み」といえるでしょう。</a:t>
            </a:r>
          </a:p>
          <a:p>
            <a:pPr fontAlgn="base"/>
            <a:r>
              <a:rPr kumimoji="1" lang="ja-JP" altLang="en-US" sz="1200" b="0" i="0" kern="1200" dirty="0">
                <a:solidFill>
                  <a:schemeClr val="tx1"/>
                </a:solidFill>
                <a:effectLst/>
                <a:latin typeface="+mn-lt"/>
                <a:ea typeface="+mn-ea"/>
                <a:cs typeface="+mn-cs"/>
              </a:rPr>
              <a:t>一般的な取引では、法律や規制、あるいは実績によって信頼される第三者機関／組織が取引の正当性を保証し、その取引の履歴を一元的に管理することで、信頼性が担保されていました。</a:t>
            </a:r>
          </a:p>
          <a:p>
            <a:pPr fontAlgn="base"/>
            <a:r>
              <a:rPr kumimoji="1" lang="ja-JP" altLang="en-US" sz="1200" b="0" i="0" kern="1200" dirty="0">
                <a:solidFill>
                  <a:schemeClr val="tx1"/>
                </a:solidFill>
                <a:effectLst/>
                <a:latin typeface="+mn-lt"/>
                <a:ea typeface="+mn-ea"/>
                <a:cs typeface="+mn-cs"/>
              </a:rPr>
              <a:t>ブロックチェーンの技術を使うと、</a:t>
            </a:r>
          </a:p>
          <a:p>
            <a:pPr fontAlgn="base"/>
            <a:r>
              <a:rPr kumimoji="1" lang="ja-JP" altLang="en-US" sz="1200" b="0" i="0" kern="1200" dirty="0">
                <a:solidFill>
                  <a:schemeClr val="tx1"/>
                </a:solidFill>
                <a:effectLst/>
                <a:latin typeface="+mn-lt"/>
                <a:ea typeface="+mn-ea"/>
                <a:cs typeface="+mn-cs"/>
              </a:rPr>
              <a:t>ブロックチェーンのネットワークに参加する全てのノードに取引が通知され、だれもがその取引の内容を知ることができます。</a:t>
            </a:r>
          </a:p>
          <a:p>
            <a:pPr fontAlgn="base"/>
            <a:r>
              <a:rPr kumimoji="1" lang="ja-JP" altLang="en-US" sz="1200" b="0" i="0" kern="1200" dirty="0">
                <a:solidFill>
                  <a:schemeClr val="tx1"/>
                </a:solidFill>
                <a:effectLst/>
                <a:latin typeface="+mn-lt"/>
                <a:ea typeface="+mn-ea"/>
                <a:cs typeface="+mn-cs"/>
              </a:rPr>
              <a:t>定められたルール（コンセンサス</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合意</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するための手順）に従って特定のノードが取引のまとまりである「ブロック」を分散共有された台帳に登録することが許され、登録します。ここでいう台帳とは、取引のまとまりである「ブロック」を時間軸に沿ってチェーンのようにつないだもので、これが「ブロックチェーン」と呼ばれる所以です。</a:t>
            </a:r>
          </a:p>
          <a:p>
            <a:pPr fontAlgn="base"/>
            <a:r>
              <a:rPr kumimoji="1" lang="ja-JP" altLang="en-US" sz="1200" b="0" i="0" kern="1200" dirty="0">
                <a:solidFill>
                  <a:schemeClr val="tx1"/>
                </a:solidFill>
                <a:effectLst/>
                <a:latin typeface="+mn-lt"/>
                <a:ea typeface="+mn-ea"/>
                <a:cs typeface="+mn-cs"/>
              </a:rPr>
              <a:t>この台帳に取引記録が追加されると（＝ブロックチェーンに新たなブロックが追加されると）、これに参加する全てのノードで新しいブロックチェーンが共有されます。</a:t>
            </a:r>
          </a:p>
          <a:p>
            <a:pPr fontAlgn="base"/>
            <a:r>
              <a:rPr kumimoji="1" lang="ja-JP" altLang="en-US" sz="1200" b="0" i="0" kern="1200" dirty="0">
                <a:solidFill>
                  <a:schemeClr val="tx1"/>
                </a:solidFill>
                <a:effectLst/>
                <a:latin typeface="+mn-lt"/>
                <a:ea typeface="+mn-ea"/>
                <a:cs typeface="+mn-cs"/>
              </a:rPr>
              <a:t>この一連の仕組みにより、膨大な複数のノードにより取引の履歴は分散共有され、取引の存在と正当性が特定の第三者に頼らなくても証明されるのです。また改ざんしようとしても、分散共有された膨大な数のブロックチェーンの特定のブロックをほぼ同時に改ざんしなければならず、結果として改ざんが不可能になっているのです。例えば、ビットコインの場合は、膨大な数のノードが四六時中ブロックチェーンの更新を行っており、この全てのノードの</a:t>
            </a:r>
            <a:r>
              <a:rPr kumimoji="1" lang="en-US" altLang="ja-JP" sz="1200" b="0" i="0" kern="1200" dirty="0">
                <a:solidFill>
                  <a:schemeClr val="tx1"/>
                </a:solidFill>
                <a:effectLst/>
                <a:latin typeface="+mn-lt"/>
                <a:ea typeface="+mn-ea"/>
                <a:cs typeface="+mn-cs"/>
              </a:rPr>
              <a:t>51%</a:t>
            </a:r>
            <a:r>
              <a:rPr kumimoji="1" lang="ja-JP" altLang="en-US" sz="1200" b="0" i="0" kern="1200" dirty="0">
                <a:solidFill>
                  <a:schemeClr val="tx1"/>
                </a:solidFill>
                <a:effectLst/>
                <a:latin typeface="+mn-lt"/>
                <a:ea typeface="+mn-ea"/>
                <a:cs typeface="+mn-cs"/>
              </a:rPr>
              <a:t>以上を改ざんしなければ、改ざんは成立しません。これは、強力なスパーコンピュータを駆使しても改ざんができない規模となっており、現実的には改ざんができないようになっているのです。</a:t>
            </a:r>
          </a:p>
          <a:p>
            <a:pPr fontAlgn="base"/>
            <a:r>
              <a:rPr kumimoji="1" lang="ja-JP" altLang="en-US" sz="1200" b="0" i="0" kern="1200" dirty="0">
                <a:solidFill>
                  <a:schemeClr val="tx1"/>
                </a:solidFill>
                <a:effectLst/>
                <a:latin typeface="+mn-lt"/>
                <a:ea typeface="+mn-ea"/>
                <a:cs typeface="+mn-cs"/>
              </a:rPr>
              <a:t>また、ブロックチェーンでは取引者の情報は暗号化されているため、取引の内容は公開されても取引者の具体的な情報に紐付けされていないので匿名性は担保されています。</a:t>
            </a:r>
          </a:p>
          <a:p>
            <a:pPr fontAlgn="base"/>
            <a:r>
              <a:rPr kumimoji="1" lang="ja-JP" altLang="en-US" sz="1200" b="0" i="0" kern="1200" dirty="0">
                <a:solidFill>
                  <a:schemeClr val="tx1"/>
                </a:solidFill>
                <a:effectLst/>
                <a:latin typeface="+mn-lt"/>
                <a:ea typeface="+mn-ea"/>
                <a:cs typeface="+mn-cs"/>
              </a:rPr>
              <a:t>ブロックチェーンは、ビットコインに代表されるパブリックな取引への適用ばかりではありません。改ざんを困難にする仕組みや、低性能なシステムを分散ノードとして使用し無停止で運用可能なことから、銀行取引や契約などの中核となっている元帳管理に適しているとして、プライベートなシステムでの適用にも注目されるようになってきました。例えば、銀行の預金や為替、決済などの勘定系業務、証券取引、不動産登記、契約管理などへの適用についての検討や研究が進められています。</a:t>
            </a:r>
          </a:p>
          <a:p>
            <a:pPr fontAlgn="base"/>
            <a:r>
              <a:rPr kumimoji="1" lang="ja-JP" altLang="en-US" sz="1200" b="0" i="0" kern="1200" dirty="0">
                <a:solidFill>
                  <a:schemeClr val="tx1"/>
                </a:solidFill>
                <a:effectLst/>
                <a:latin typeface="+mn-lt"/>
                <a:ea typeface="+mn-ea"/>
                <a:cs typeface="+mn-cs"/>
              </a:rPr>
              <a:t>このようにブロックチェーン技術は、実用に向けた様々な取り組みが積極的にすすめられており、今後ますます注目されるようになってゆくでしょう。</a:t>
            </a:r>
          </a:p>
          <a:p>
            <a:pPr fontAlgn="base"/>
            <a:r>
              <a:rPr kumimoji="1" lang="en-US" altLang="ja-JP" sz="1200" b="1" i="0" kern="1200" dirty="0">
                <a:solidFill>
                  <a:schemeClr val="tx1"/>
                </a:solidFill>
                <a:effectLst/>
                <a:latin typeface="+mn-lt"/>
                <a:ea typeface="+mn-ea"/>
                <a:cs typeface="+mn-cs"/>
              </a:rPr>
              <a:t>HTAP</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OLTP/</a:t>
            </a:r>
            <a:r>
              <a:rPr kumimoji="1" lang="ja-JP" altLang="en-US" sz="1200" b="1" i="0" kern="1200" dirty="0">
                <a:solidFill>
                  <a:schemeClr val="tx1"/>
                </a:solidFill>
                <a:effectLst/>
                <a:latin typeface="+mn-lt"/>
                <a:ea typeface="+mn-ea"/>
                <a:cs typeface="+mn-cs"/>
              </a:rPr>
              <a:t>業務系と</a:t>
            </a:r>
            <a:r>
              <a:rPr kumimoji="1" lang="en-US" altLang="ja-JP" sz="1200" b="1" i="0" kern="1200" dirty="0">
                <a:solidFill>
                  <a:schemeClr val="tx1"/>
                </a:solidFill>
                <a:effectLst/>
                <a:latin typeface="+mn-lt"/>
                <a:ea typeface="+mn-ea"/>
                <a:cs typeface="+mn-cs"/>
              </a:rPr>
              <a:t>OLAP/</a:t>
            </a:r>
            <a:r>
              <a:rPr kumimoji="1" lang="ja-JP" altLang="en-US" sz="1200" b="1" i="0" kern="1200" dirty="0">
                <a:solidFill>
                  <a:schemeClr val="tx1"/>
                </a:solidFill>
                <a:effectLst/>
                <a:latin typeface="+mn-lt"/>
                <a:ea typeface="+mn-ea"/>
                <a:cs typeface="+mn-cs"/>
              </a:rPr>
              <a:t>分析系の実行基盤を統合）</a:t>
            </a:r>
          </a:p>
          <a:p>
            <a:pPr fontAlgn="base"/>
            <a:r>
              <a:rPr kumimoji="1" lang="en-US" altLang="ja-JP" sz="1200" b="0" i="0" kern="1200" dirty="0">
                <a:solidFill>
                  <a:schemeClr val="tx1"/>
                </a:solidFill>
                <a:effectLst/>
                <a:latin typeface="+mn-lt"/>
                <a:ea typeface="+mn-ea"/>
                <a:cs typeface="+mn-cs"/>
              </a:rPr>
              <a:t>Hybrid Transactional and Analytical Processing</a:t>
            </a:r>
            <a:r>
              <a:rPr kumimoji="1" lang="ja-JP" altLang="en-US" sz="1200" b="0" i="0" kern="1200" dirty="0">
                <a:solidFill>
                  <a:schemeClr val="tx1"/>
                </a:solidFill>
                <a:effectLst/>
                <a:latin typeface="+mn-lt"/>
                <a:ea typeface="+mn-ea"/>
                <a:cs typeface="+mn-cs"/>
              </a:rPr>
              <a:t>の略で、業務系の</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Transaction Processing</a:t>
            </a:r>
            <a:r>
              <a:rPr kumimoji="1" lang="ja-JP" altLang="en-US" sz="1200" b="0" i="0" kern="1200" dirty="0">
                <a:solidFill>
                  <a:schemeClr val="tx1"/>
                </a:solidFill>
                <a:effectLst/>
                <a:latin typeface="+mn-lt"/>
                <a:ea typeface="+mn-ea"/>
                <a:cs typeface="+mn-cs"/>
              </a:rPr>
              <a:t>）と分析系の</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Analytical Processing</a:t>
            </a:r>
            <a:r>
              <a:rPr kumimoji="1" lang="ja-JP" altLang="en-US" sz="1200" b="0" i="0" kern="1200" dirty="0">
                <a:solidFill>
                  <a:schemeClr val="tx1"/>
                </a:solidFill>
                <a:effectLst/>
                <a:latin typeface="+mn-lt"/>
                <a:ea typeface="+mn-ea"/>
                <a:cs typeface="+mn-cs"/>
              </a:rPr>
              <a:t>）を統合しようという流れです。</a:t>
            </a:r>
          </a:p>
          <a:p>
            <a:pPr fontAlgn="base"/>
            <a:r>
              <a:rPr kumimoji="1" lang="ja-JP" altLang="en-US" sz="1200" b="0" i="0" kern="1200" dirty="0">
                <a:solidFill>
                  <a:schemeClr val="tx1"/>
                </a:solidFill>
                <a:effectLst/>
                <a:latin typeface="+mn-lt"/>
                <a:ea typeface="+mn-ea"/>
                <a:cs typeface="+mn-cs"/>
              </a:rPr>
              <a:t>その要となるのがデータベースとなるわけですが、</a:t>
            </a:r>
            <a:r>
              <a:rPr kumimoji="1" lang="en-US" altLang="ja-JP" sz="1200" b="0" i="0" kern="1200" dirty="0">
                <a:solidFill>
                  <a:schemeClr val="tx1"/>
                </a:solidFill>
                <a:effectLst/>
                <a:latin typeface="+mn-lt"/>
                <a:ea typeface="+mn-ea"/>
                <a:cs typeface="+mn-cs"/>
              </a:rPr>
              <a:t>SAP HANA</a:t>
            </a:r>
            <a:r>
              <a:rPr kumimoji="1" lang="ja-JP" altLang="en-US" sz="1200" b="0" i="0" kern="1200" dirty="0">
                <a:solidFill>
                  <a:schemeClr val="tx1"/>
                </a:solidFill>
                <a:effectLst/>
                <a:latin typeface="+mn-lt"/>
                <a:ea typeface="+mn-ea"/>
                <a:cs typeface="+mn-cs"/>
              </a:rPr>
              <a:t>が先行し、それに続いて</a:t>
            </a:r>
            <a:r>
              <a:rPr kumimoji="1" lang="en-US" altLang="ja-JP" sz="1200" b="0" i="0" kern="1200" dirty="0">
                <a:solidFill>
                  <a:schemeClr val="tx1"/>
                </a:solidFill>
                <a:effectLst/>
                <a:latin typeface="+mn-lt"/>
                <a:ea typeface="+mn-ea"/>
                <a:cs typeface="+mn-cs"/>
              </a:rPr>
              <a:t>Oracle Database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Microsoft SQL Server</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IBM DB2</a:t>
            </a:r>
            <a:r>
              <a:rPr kumimoji="1" lang="ja-JP" altLang="en-US" sz="1200" b="0" i="0" kern="1200" dirty="0">
                <a:solidFill>
                  <a:schemeClr val="tx1"/>
                </a:solidFill>
                <a:effectLst/>
                <a:latin typeface="+mn-lt"/>
                <a:ea typeface="+mn-ea"/>
                <a:cs typeface="+mn-cs"/>
              </a:rPr>
              <a:t>などは、既にその機能を実装しています。</a:t>
            </a:r>
          </a:p>
          <a:p>
            <a:pPr fontAlgn="base"/>
            <a:r>
              <a:rPr kumimoji="1" lang="ja-JP" altLang="en-US" sz="1200" b="0" i="0" kern="1200" dirty="0">
                <a:solidFill>
                  <a:schemeClr val="tx1"/>
                </a:solidFill>
                <a:effectLst/>
                <a:latin typeface="+mn-lt"/>
                <a:ea typeface="+mn-ea"/>
                <a:cs typeface="+mn-cs"/>
              </a:rPr>
              <a:t>実際のところ</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が物理的にひとつであるとは限らず、それぞれの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がインメモリーで高速に連係し、わずかな遅延で</a:t>
            </a:r>
            <a:r>
              <a:rPr kumimoji="1" lang="en-US" altLang="ja-JP" sz="1200" b="0" i="0" kern="1200" dirty="0">
                <a:solidFill>
                  <a:schemeClr val="tx1"/>
                </a:solidFill>
                <a:effectLst/>
                <a:latin typeface="+mn-lt"/>
                <a:ea typeface="+mn-ea"/>
                <a:cs typeface="+mn-cs"/>
              </a:rPr>
              <a:t>OLTP DB</a:t>
            </a:r>
            <a:r>
              <a:rPr kumimoji="1" lang="ja-JP" altLang="en-US" sz="1200" b="0" i="0" kern="1200" dirty="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OLAP DB</a:t>
            </a:r>
            <a:r>
              <a:rPr kumimoji="1" lang="ja-JP" altLang="en-US" sz="1200" b="0" i="0" kern="1200" dirty="0">
                <a:solidFill>
                  <a:schemeClr val="tx1"/>
                </a:solidFill>
                <a:effectLst/>
                <a:latin typeface="+mn-lt"/>
                <a:ea typeface="+mn-ea"/>
                <a:cs typeface="+mn-cs"/>
              </a:rPr>
              <a:t>が生成されることにより、見かけ上ひとつの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に見えるものもあります。今後、オープン・ソース系</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でも同様の仕組みが登場してくるかもしれませんし、</a:t>
            </a:r>
            <a:r>
              <a:rPr kumimoji="1" lang="en-US" altLang="ja-JP" sz="1200" b="0" i="0" kern="1200" dirty="0">
                <a:solidFill>
                  <a:schemeClr val="tx1"/>
                </a:solidFill>
                <a:effectLst/>
                <a:latin typeface="+mn-lt"/>
                <a:ea typeface="+mn-ea"/>
                <a:cs typeface="+mn-cs"/>
              </a:rPr>
              <a:t>Apache Spark</a:t>
            </a:r>
            <a:r>
              <a:rPr kumimoji="1" lang="ja-JP" altLang="en-US" sz="1200" b="0" i="0" kern="1200" dirty="0">
                <a:solidFill>
                  <a:schemeClr val="tx1"/>
                </a:solidFill>
                <a:effectLst/>
                <a:latin typeface="+mn-lt"/>
                <a:ea typeface="+mn-ea"/>
                <a:cs typeface="+mn-cs"/>
              </a:rPr>
              <a:t>などを活用することで、</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環境を構築する動きも出てくるでしょう。</a:t>
            </a:r>
          </a:p>
          <a:p>
            <a:pPr fontAlgn="base"/>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の仕組みを使えば、「業務系」と「分析系」にシステムを分ける必要はなくなります。今後は需要が高まると考えられる</a:t>
            </a:r>
            <a:r>
              <a:rPr kumimoji="1" lang="en-US" altLang="ja-JP" sz="1200" b="0" i="0" kern="1200" dirty="0" err="1">
                <a:solidFill>
                  <a:schemeClr val="tx1"/>
                </a:solidFill>
                <a:effectLst/>
                <a:latin typeface="+mn-lt"/>
                <a:ea typeface="+mn-ea"/>
                <a:cs typeface="+mn-cs"/>
              </a:rPr>
              <a:t>IoT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ビックデータ→</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業務アプリケーションといった連係、すなわち、現場の状況を直ちにアプリーションに反映させるようなシステム･ニーズに於いては、自ずと</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が必要とされることになると考えられます。</a:t>
            </a:r>
          </a:p>
          <a:p>
            <a:pPr fontAlgn="base"/>
            <a:r>
              <a:rPr kumimoji="1" lang="ja-JP" altLang="en-US" sz="1200" b="1" i="0" kern="1200" dirty="0">
                <a:solidFill>
                  <a:schemeClr val="tx1"/>
                </a:solidFill>
                <a:effectLst/>
                <a:latin typeface="+mn-lt"/>
                <a:ea typeface="+mn-ea"/>
                <a:cs typeface="+mn-cs"/>
              </a:rPr>
              <a:t>コンテナとマイクロサービス</a:t>
            </a:r>
          </a:p>
          <a:p>
            <a:pPr fontAlgn="base"/>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リシック（巨大な一枚岩のような）と呼びます。</a:t>
            </a:r>
          </a:p>
          <a:p>
            <a:pPr fontAlgn="base"/>
            <a:r>
              <a:rPr kumimoji="1" lang="ja-JP" altLang="en-US" sz="1200" b="0" i="0" kern="1200" dirty="0">
                <a:solidFill>
                  <a:schemeClr val="tx1"/>
                </a:solidFill>
                <a:effectLst/>
                <a:latin typeface="+mn-lt"/>
                <a:ea typeface="+mn-ea"/>
                <a:cs typeface="+mn-cs"/>
              </a:rPr>
              <a:t>ただ、このやり方では、</a:t>
            </a:r>
          </a:p>
          <a:p>
            <a:pPr fontAlgn="base"/>
            <a:r>
              <a:rPr kumimoji="1" lang="ja-JP" altLang="en-US" sz="1200" b="0" i="0" kern="1200" dirty="0">
                <a:solidFill>
                  <a:schemeClr val="tx1"/>
                </a:solidFill>
                <a:effectLst/>
                <a:latin typeface="+mn-lt"/>
                <a:ea typeface="+mn-ea"/>
                <a:cs typeface="+mn-cs"/>
              </a:rPr>
              <a:t>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a:t>
            </a:r>
          </a:p>
          <a:p>
            <a:pPr fontAlgn="base"/>
            <a:r>
              <a:rPr kumimoji="1" lang="ja-JP" altLang="en-US" sz="1200" b="0" i="0" kern="1200" dirty="0">
                <a:solidFill>
                  <a:schemeClr val="tx1"/>
                </a:solidFill>
                <a:effectLst/>
                <a:latin typeface="+mn-lt"/>
                <a:ea typeface="+mn-ea"/>
                <a:cs typeface="+mn-cs"/>
              </a:rPr>
              <a:t>変更を重ねるにつれて、当初きれいに分かれていた各ロジックの役割分担が曖昧かつ複雑になり、処理効率を低下させ、保守管理を難しいものにしてゆきます。</a:t>
            </a:r>
          </a:p>
          <a:p>
            <a:pPr fontAlgn="base"/>
            <a:r>
              <a:rPr kumimoji="1" lang="ja-JP" altLang="en-US" sz="1200" b="0" i="0" kern="1200" dirty="0">
                <a:solidFill>
                  <a:schemeClr val="tx1"/>
                </a:solidFill>
                <a:effectLst/>
                <a:latin typeface="+mn-lt"/>
                <a:ea typeface="+mn-ea"/>
                <a:cs typeface="+mn-cs"/>
              </a:rPr>
              <a:t>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pPr fontAlgn="base"/>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pPr fontAlgn="base"/>
            <a:r>
              <a:rPr kumimoji="1" lang="ja-JP" altLang="en-US" sz="1200" b="0" i="0" kern="1200" dirty="0">
                <a:solidFill>
                  <a:schemeClr val="tx1"/>
                </a:solidFill>
                <a:effectLst/>
                <a:latin typeface="+mn-lt"/>
                <a:ea typeface="+mn-ea"/>
                <a:cs typeface="+mn-cs"/>
              </a:rPr>
              <a:t>この課題に対応しようというのが、マイクロサービスです。このやり方は、ソフトウェアを互いに独立した単一機能の部品に分割し、それらを連結させることで、全体の機能を実現しようとするもので、この「単一機能の部品」をマイクロサービスと呼びます。</a:t>
            </a:r>
          </a:p>
          <a:p>
            <a:pPr fontAlgn="base"/>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pPr fontAlgn="base"/>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pPr fontAlgn="base"/>
            <a:r>
              <a:rPr kumimoji="1" lang="ja-JP" altLang="en-US" sz="1200" b="0" i="0" kern="1200" dirty="0">
                <a:solidFill>
                  <a:schemeClr val="tx1"/>
                </a:solidFill>
                <a:effectLst/>
                <a:latin typeface="+mn-lt"/>
                <a:ea typeface="+mn-ea"/>
                <a:cs typeface="+mn-cs"/>
              </a:rPr>
              <a:t>マイクロサービスと相性がいいのが、コンテナです。コンテナは仮想マシンと同様に「隔離されたアプリケーション実行環境」を作る技術です。ただ、仮想マシンとは異なり</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上で稼働するため、仮想マシンのようにそれぞれ個別に</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を稼働させる必要がなく、</a:t>
            </a:r>
            <a:r>
              <a:rPr kumimoji="1" lang="en-US" altLang="ja-JP" sz="1200" b="0" i="0" kern="1200" dirty="0">
                <a:solidFill>
                  <a:schemeClr val="tx1"/>
                </a:solidFill>
                <a:effectLst/>
                <a:latin typeface="+mn-lt"/>
                <a:ea typeface="+mn-ea"/>
                <a:cs typeface="+mn-cs"/>
              </a:rPr>
              <a:t>CPU</a:t>
            </a:r>
            <a:r>
              <a:rPr kumimoji="1" lang="ja-JP" altLang="en-US" sz="1200" b="0" i="0" kern="1200" dirty="0">
                <a:solidFill>
                  <a:schemeClr val="tx1"/>
                </a:solidFill>
                <a:effectLst/>
                <a:latin typeface="+mn-lt"/>
                <a:ea typeface="+mn-ea"/>
                <a:cs typeface="+mn-cs"/>
              </a:rPr>
              <a:t>やメモリ、ストレージなどのシステム資源の消費が少なくてすみます。そのため、極めて高速で起動できるのが特徴です。</a:t>
            </a:r>
          </a:p>
          <a:p>
            <a:pPr fontAlgn="base"/>
            <a:r>
              <a:rPr kumimoji="1" lang="ja-JP" altLang="en-US" sz="1200" b="0" i="0" kern="1200" dirty="0">
                <a:solidFill>
                  <a:schemeClr val="tx1"/>
                </a:solidFill>
                <a:effectLst/>
                <a:latin typeface="+mn-lt"/>
                <a:ea typeface="+mn-ea"/>
                <a:cs typeface="+mn-cs"/>
              </a:rPr>
              <a:t>ひとつのコンテナは、</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から見るとひとつのプロセスとみなされます。そのため、他のサーバーにコンテナを移動させて動かすにも、</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a:t>
            </a:r>
          </a:p>
          <a:p>
            <a:pPr fontAlgn="base"/>
            <a:r>
              <a:rPr kumimoji="1" lang="ja-JP" altLang="en-US" sz="1200" b="0" i="0" kern="1200" dirty="0">
                <a:solidFill>
                  <a:schemeClr val="tx1"/>
                </a:solidFill>
                <a:effectLst/>
                <a:latin typeface="+mn-lt"/>
                <a:ea typeface="+mn-ea"/>
                <a:cs typeface="+mn-cs"/>
              </a:rPr>
              <a:t>開発</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テスト</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本番を異なるシステムで行う場合でも、上記のように異なるシステム環境でも稼働が保証されていることや起動が速いことで、そのプロセスを迅速に行うことができるようになります。</a:t>
            </a:r>
          </a:p>
          <a:p>
            <a:pPr fontAlgn="base"/>
            <a:r>
              <a:rPr kumimoji="1" lang="ja-JP" altLang="en-US" sz="1200" b="0" i="0" kern="1200" dirty="0">
                <a:solidFill>
                  <a:schemeClr val="tx1"/>
                </a:solidFill>
                <a:effectLst/>
                <a:latin typeface="+mn-lt"/>
                <a:ea typeface="+mn-ea"/>
                <a:cs typeface="+mn-cs"/>
              </a:rPr>
              <a:t>このコンテナを使ってマイクロサービスを構成すれば、開発からテスト、本番移行のサイクルを短縮でき、ビジネス・スピードとシステム対応のスピードを同期させる取り組み「</a:t>
            </a:r>
            <a:r>
              <a:rPr kumimoji="1" lang="en-US" altLang="ja-JP" sz="1200" b="0" i="0" kern="1200" dirty="0">
                <a:solidFill>
                  <a:schemeClr val="tx1"/>
                </a:solidFill>
                <a:effectLst/>
                <a:latin typeface="+mn-lt"/>
                <a:ea typeface="+mn-ea"/>
                <a:cs typeface="+mn-cs"/>
              </a:rPr>
              <a:t>DevOps</a:t>
            </a:r>
            <a:r>
              <a:rPr kumimoji="1" lang="ja-JP" altLang="en-US" sz="1200" b="0" i="0" kern="1200" dirty="0">
                <a:solidFill>
                  <a:schemeClr val="tx1"/>
                </a:solidFill>
                <a:effectLst/>
                <a:latin typeface="+mn-lt"/>
                <a:ea typeface="+mn-ea"/>
                <a:cs typeface="+mn-cs"/>
              </a:rPr>
              <a:t>」を効果的に運用することが可能になるのです。</a:t>
            </a:r>
          </a:p>
          <a:p>
            <a:pPr fontAlgn="base"/>
            <a:r>
              <a:rPr kumimoji="1" lang="ja-JP" altLang="en-US" sz="1200" b="1" i="0" kern="1200" dirty="0">
                <a:solidFill>
                  <a:schemeClr val="tx1"/>
                </a:solidFill>
                <a:effectLst/>
                <a:latin typeface="+mn-lt"/>
                <a:ea typeface="+mn-ea"/>
                <a:cs typeface="+mn-cs"/>
              </a:rPr>
              <a:t>インフラストラクチャーとデバイス</a:t>
            </a:r>
          </a:p>
          <a:p>
            <a:pPr fontAlgn="base"/>
            <a:r>
              <a:rPr kumimoji="1" lang="ja-JP" altLang="en-US" sz="1200" b="1" i="0" kern="1200" dirty="0">
                <a:solidFill>
                  <a:schemeClr val="tx1"/>
                </a:solidFill>
                <a:effectLst/>
                <a:latin typeface="+mn-lt"/>
                <a:ea typeface="+mn-ea"/>
                <a:cs typeface="+mn-cs"/>
              </a:rPr>
              <a:t> </a:t>
            </a:r>
            <a:r>
              <a:rPr kumimoji="1" lang="en-US" altLang="ja-JP" sz="1200" b="1" i="0" kern="1200" dirty="0">
                <a:solidFill>
                  <a:schemeClr val="tx1"/>
                </a:solidFill>
                <a:effectLst/>
                <a:latin typeface="+mn-lt"/>
                <a:ea typeface="+mn-ea"/>
                <a:cs typeface="+mn-cs"/>
              </a:rPr>
              <a:t>LPWA</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Internet of Things</a:t>
            </a:r>
            <a:r>
              <a:rPr kumimoji="1" lang="ja-JP" altLang="en-US" sz="1200" b="0" i="0" kern="1200" dirty="0">
                <a:solidFill>
                  <a:schemeClr val="tx1"/>
                </a:solidFill>
                <a:effectLst/>
                <a:latin typeface="+mn-lt"/>
                <a:ea typeface="+mn-ea"/>
                <a:cs typeface="+mn-cs"/>
              </a:rPr>
              <a:t>／モノのインターネット）が本格的に普及するとデバイス数は爆発的に増加するとみられており、その数は数年のうちには数百億個にも達すると言われています。これらデバイスに求められる無線通信として期待されているのが</a:t>
            </a:r>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Low Power, Wide Area</a:t>
            </a:r>
            <a:r>
              <a:rPr kumimoji="1" lang="ja-JP" altLang="en-US" sz="1200" b="0" i="0" kern="1200" dirty="0">
                <a:solidFill>
                  <a:schemeClr val="tx1"/>
                </a:solidFill>
                <a:effectLst/>
                <a:latin typeface="+mn-lt"/>
                <a:ea typeface="+mn-ea"/>
                <a:cs typeface="+mn-cs"/>
              </a:rPr>
              <a:t>：省電力広域無線ネットワーク）」です。</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とは、低速ですが低消費電力で半径数キロ～数十キロの通信が可能な無線通信技術の総称です。</a:t>
            </a:r>
          </a:p>
          <a:p>
            <a:pPr fontAlgn="base"/>
            <a:r>
              <a:rPr kumimoji="1" lang="ja-JP" altLang="en-US" sz="1200" b="0" i="0" kern="1200" dirty="0">
                <a:solidFill>
                  <a:schemeClr val="tx1"/>
                </a:solidFill>
                <a:effectLst/>
                <a:latin typeface="+mn-lt"/>
                <a:ea typeface="+mn-ea"/>
                <a:cs typeface="+mn-cs"/>
              </a:rPr>
              <a:t>低消費電力の無線ネットワークには、</a:t>
            </a:r>
            <a:r>
              <a:rPr kumimoji="1" lang="en-US" altLang="ja-JP" sz="1200" b="0" i="0" kern="1200" dirty="0">
                <a:solidFill>
                  <a:schemeClr val="tx1"/>
                </a:solidFill>
                <a:effectLst/>
                <a:latin typeface="+mn-lt"/>
                <a:ea typeface="+mn-ea"/>
                <a:cs typeface="+mn-cs"/>
              </a:rPr>
              <a:t>Bluetooth</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ZigBee</a:t>
            </a:r>
            <a:r>
              <a:rPr kumimoji="1" lang="ja-JP" altLang="en-US" sz="1200" b="0" i="0" kern="1200" dirty="0">
                <a:solidFill>
                  <a:schemeClr val="tx1"/>
                </a:solidFill>
                <a:effectLst/>
                <a:latin typeface="+mn-lt"/>
                <a:ea typeface="+mn-ea"/>
                <a:cs typeface="+mn-cs"/>
              </a:rPr>
              <a:t>などがありますが、これらは電波を遠くまで飛ばすことはできず、</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つの中継器でカバーできる範囲は限られてしまいます。広域に大量のモノを配置し、センサーデータを取得しなければならない場合には、多数の中継器を設置する必要があり、</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ja-JP" altLang="en-US" sz="1200" b="0" i="0" kern="1200" dirty="0">
                <a:solidFill>
                  <a:schemeClr val="tx1"/>
                </a:solidFill>
                <a:effectLst/>
                <a:latin typeface="+mn-lt"/>
                <a:ea typeface="+mn-ea"/>
                <a:cs typeface="+mn-cs"/>
              </a:rPr>
              <a:t>また、広域をカバーできる</a:t>
            </a:r>
            <a:r>
              <a:rPr kumimoji="1" lang="en-US" altLang="ja-JP" sz="1200" b="0" i="0" kern="1200" dirty="0">
                <a:solidFill>
                  <a:schemeClr val="tx1"/>
                </a:solidFill>
                <a:effectLst/>
                <a:latin typeface="+mn-lt"/>
                <a:ea typeface="+mn-ea"/>
                <a:cs typeface="+mn-cs"/>
              </a:rPr>
              <a:t>3G/LTE</a:t>
            </a:r>
            <a:r>
              <a:rPr kumimoji="1" lang="ja-JP" altLang="en-US" sz="1200" b="0" i="0" kern="1200" dirty="0">
                <a:solidFill>
                  <a:schemeClr val="tx1"/>
                </a:solidFill>
                <a:effectLst/>
                <a:latin typeface="+mn-lt"/>
                <a:ea typeface="+mn-ea"/>
                <a:cs typeface="+mn-cs"/>
              </a:rPr>
              <a:t>の携帯電話のネットワークでは、</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回線あたり月々数百円</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数千円の通信料金が必要となることに加えて、モノに組み込む通信モジュールも高額になり、消費電力も大きいことから、これもまた</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は、こうした課題を解決する通信手段として登場しました。通信速度は</a:t>
            </a:r>
            <a:r>
              <a:rPr kumimoji="1" lang="en-US" altLang="ja-JP" sz="1200" b="0" i="0" kern="1200" dirty="0">
                <a:solidFill>
                  <a:schemeClr val="tx1"/>
                </a:solidFill>
                <a:effectLst/>
                <a:latin typeface="+mn-lt"/>
                <a:ea typeface="+mn-ea"/>
                <a:cs typeface="+mn-cs"/>
              </a:rPr>
              <a:t>100bps</a:t>
            </a:r>
            <a:r>
              <a:rPr kumimoji="1" lang="ja-JP" altLang="en-US" sz="1200" b="0" i="0" kern="1200" dirty="0">
                <a:solidFill>
                  <a:schemeClr val="tx1"/>
                </a:solidFill>
                <a:effectLst/>
                <a:latin typeface="+mn-lt"/>
                <a:ea typeface="+mn-ea"/>
                <a:cs typeface="+mn-cs"/>
              </a:rPr>
              <a:t>～数十</a:t>
            </a:r>
            <a:r>
              <a:rPr kumimoji="1" lang="en-US" altLang="ja-JP" sz="1200" b="0" i="0" kern="1200" dirty="0">
                <a:solidFill>
                  <a:schemeClr val="tx1"/>
                </a:solidFill>
                <a:effectLst/>
                <a:latin typeface="+mn-lt"/>
                <a:ea typeface="+mn-ea"/>
                <a:cs typeface="+mn-cs"/>
              </a:rPr>
              <a:t>kbps</a:t>
            </a:r>
            <a:r>
              <a:rPr kumimoji="1" lang="ja-JP" altLang="en-US" sz="1200" b="0" i="0" kern="1200" dirty="0">
                <a:solidFill>
                  <a:schemeClr val="tx1"/>
                </a:solidFill>
                <a:effectLst/>
                <a:latin typeface="+mn-lt"/>
                <a:ea typeface="+mn-ea"/>
                <a:cs typeface="+mn-cs"/>
              </a:rPr>
              <a:t>程度であり、</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14.4Mbps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5.76Mbps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150Mbps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50Mbps</a:t>
            </a:r>
            <a:r>
              <a:rPr kumimoji="1" lang="ja-JP" altLang="en-US" sz="1200" b="0" i="0" kern="1200" dirty="0">
                <a:solidFill>
                  <a:schemeClr val="tx1"/>
                </a:solidFill>
                <a:effectLst/>
                <a:latin typeface="+mn-lt"/>
                <a:ea typeface="+mn-ea"/>
                <a:cs typeface="+mn-cs"/>
              </a:rPr>
              <a:t>）と比較すると桁違いに遅い通信速度ですが、用途を絞り込めば圧倒的な低消費電力で広域での通信が可能です。通信モジュールが低価格であることからも、</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のための無線ネットワークとして期待されています。</a:t>
            </a:r>
          </a:p>
          <a:p>
            <a:pPr fontAlgn="base"/>
            <a:r>
              <a:rPr kumimoji="1" lang="ja-JP" altLang="en-US" sz="1200" b="0" i="0" kern="1200" dirty="0">
                <a:solidFill>
                  <a:schemeClr val="tx1"/>
                </a:solidFill>
                <a:effectLst/>
                <a:latin typeface="+mn-lt"/>
                <a:ea typeface="+mn-ea"/>
                <a:cs typeface="+mn-cs"/>
              </a:rPr>
              <a:t>主要な方式として、「</a:t>
            </a:r>
            <a:r>
              <a:rPr kumimoji="1" lang="en-US" altLang="ja-JP" sz="1200" b="0" i="0" kern="1200" dirty="0" err="1">
                <a:solidFill>
                  <a:schemeClr val="tx1"/>
                </a:solidFill>
                <a:effectLst/>
                <a:latin typeface="+mn-lt"/>
                <a:ea typeface="+mn-ea"/>
                <a:cs typeface="+mn-cs"/>
              </a:rPr>
              <a:t>LoRaWAN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NB-</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SIGFOX</a:t>
            </a:r>
            <a:r>
              <a:rPr kumimoji="1" lang="ja-JP" altLang="en-US" sz="1200" b="0" i="0" kern="1200" dirty="0">
                <a:solidFill>
                  <a:schemeClr val="tx1"/>
                </a:solidFill>
                <a:effectLst/>
                <a:latin typeface="+mn-lt"/>
                <a:ea typeface="+mn-ea"/>
                <a:cs typeface="+mn-cs"/>
              </a:rPr>
              <a:t>」があります。</a:t>
            </a:r>
          </a:p>
          <a:p>
            <a:pPr fontAlgn="base"/>
            <a:r>
              <a:rPr kumimoji="1" lang="en-US" altLang="ja-JP" sz="1200" b="1" i="0" kern="1200" dirty="0">
                <a:solidFill>
                  <a:schemeClr val="tx1"/>
                </a:solidFill>
                <a:effectLst/>
                <a:latin typeface="+mn-lt"/>
                <a:ea typeface="+mn-ea"/>
                <a:cs typeface="+mn-cs"/>
              </a:rPr>
              <a:t>5G</a:t>
            </a:r>
            <a:r>
              <a:rPr kumimoji="1" lang="ja-JP" altLang="en-US" sz="1200" b="1" i="0" kern="1200" dirty="0">
                <a:solidFill>
                  <a:schemeClr val="tx1"/>
                </a:solidFill>
                <a:effectLst/>
                <a:latin typeface="+mn-lt"/>
                <a:ea typeface="+mn-ea"/>
                <a:cs typeface="+mn-cs"/>
              </a:rPr>
              <a:t>（第５世代移動体通信）</a:t>
            </a:r>
          </a:p>
          <a:p>
            <a:pPr fontAlgn="base"/>
            <a:r>
              <a:rPr kumimoji="1" lang="ja-JP" altLang="en-US" sz="1200" b="0" i="0" kern="1200" dirty="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世代移動体通信方式」すなわち</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は現在の</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に続く次世代のモバイル通信として、</a:t>
            </a:r>
            <a:r>
              <a:rPr kumimoji="1" lang="en-US" altLang="ja-JP" sz="1200" b="0" i="0" kern="1200" dirty="0">
                <a:solidFill>
                  <a:schemeClr val="tx1"/>
                </a:solidFill>
                <a:effectLst/>
                <a:latin typeface="+mn-lt"/>
                <a:ea typeface="+mn-ea"/>
                <a:cs typeface="+mn-cs"/>
              </a:rPr>
              <a:t>2020</a:t>
            </a:r>
            <a:r>
              <a:rPr kumimoji="1" lang="ja-JP" altLang="en-US" sz="1200" b="0" i="0" kern="1200" dirty="0">
                <a:solidFill>
                  <a:schemeClr val="tx1"/>
                </a:solidFill>
                <a:effectLst/>
                <a:latin typeface="+mn-lt"/>
                <a:ea typeface="+mn-ea"/>
                <a:cs typeface="+mn-cs"/>
              </a:rPr>
              <a:t>年頃の利用開始を目指し開発が進められています。</a:t>
            </a:r>
          </a:p>
          <a:p>
            <a:pPr fontAlgn="base"/>
            <a:r>
              <a:rPr kumimoji="1" lang="en-US" altLang="ja-JP" sz="1200" b="0" i="0" kern="1200" dirty="0">
                <a:solidFill>
                  <a:schemeClr val="tx1"/>
                </a:solidFill>
                <a:effectLst/>
                <a:latin typeface="+mn-lt"/>
                <a:ea typeface="+mn-ea"/>
                <a:cs typeface="+mn-cs"/>
              </a:rPr>
              <a:t>1980</a:t>
            </a:r>
            <a:r>
              <a:rPr kumimoji="1" lang="ja-JP" altLang="en-US" sz="1200" b="0" i="0" kern="1200" dirty="0">
                <a:solidFill>
                  <a:schemeClr val="tx1"/>
                </a:solidFill>
                <a:effectLst/>
                <a:latin typeface="+mn-lt"/>
                <a:ea typeface="+mn-ea"/>
                <a:cs typeface="+mn-cs"/>
              </a:rPr>
              <a:t>年代までの「</a:t>
            </a:r>
            <a:r>
              <a:rPr kumimoji="1" lang="en-US" altLang="ja-JP" sz="1200" b="0" i="0" kern="1200" dirty="0">
                <a:solidFill>
                  <a:schemeClr val="tx1"/>
                </a:solidFill>
                <a:effectLst/>
                <a:latin typeface="+mn-lt"/>
                <a:ea typeface="+mn-ea"/>
                <a:cs typeface="+mn-cs"/>
              </a:rPr>
              <a:t>1G</a:t>
            </a:r>
            <a:r>
              <a:rPr kumimoji="1" lang="ja-JP" altLang="en-US" sz="1200" b="0" i="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b="0" i="0" kern="1200" dirty="0">
                <a:solidFill>
                  <a:schemeClr val="tx1"/>
                </a:solidFill>
                <a:effectLst/>
                <a:latin typeface="+mn-lt"/>
                <a:ea typeface="+mn-ea"/>
                <a:cs typeface="+mn-cs"/>
              </a:rPr>
              <a:t>1990</a:t>
            </a:r>
            <a:r>
              <a:rPr kumimoji="1" lang="ja-JP" altLang="en-US" sz="1200" b="0" i="0" kern="1200" dirty="0">
                <a:solidFill>
                  <a:schemeClr val="tx1"/>
                </a:solidFill>
                <a:effectLst/>
                <a:latin typeface="+mn-lt"/>
                <a:ea typeface="+mn-ea"/>
                <a:cs typeface="+mn-cs"/>
              </a:rPr>
              <a:t>年代の「</a:t>
            </a:r>
            <a:r>
              <a:rPr kumimoji="1" lang="en-US" altLang="ja-JP" sz="1200" b="0" i="0" kern="1200" dirty="0">
                <a:solidFill>
                  <a:schemeClr val="tx1"/>
                </a:solidFill>
                <a:effectLst/>
                <a:latin typeface="+mn-lt"/>
                <a:ea typeface="+mn-ea"/>
                <a:cs typeface="+mn-cs"/>
              </a:rPr>
              <a:t>2G</a:t>
            </a:r>
            <a:r>
              <a:rPr kumimoji="1" lang="ja-JP" altLang="en-US" sz="1200" b="0" i="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b="0" i="0" kern="1200" dirty="0">
                <a:solidFill>
                  <a:schemeClr val="tx1"/>
                </a:solidFill>
                <a:effectLst/>
                <a:latin typeface="+mn-lt"/>
                <a:ea typeface="+mn-ea"/>
                <a:cs typeface="+mn-cs"/>
              </a:rPr>
              <a:t>2000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b="0" i="0" kern="1200" dirty="0">
                <a:solidFill>
                  <a:schemeClr val="tx1"/>
                </a:solidFill>
                <a:effectLst/>
                <a:latin typeface="+mn-lt"/>
                <a:ea typeface="+mn-ea"/>
                <a:cs typeface="+mn-cs"/>
              </a:rPr>
              <a:t>2010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までの機能や性能をさらに高めることに加え、新たに「</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」への対応が期待されています。</a:t>
            </a:r>
          </a:p>
          <a:p>
            <a:pPr fontAlgn="base"/>
            <a:r>
              <a:rPr kumimoji="1" lang="ja-JP" altLang="en-US" sz="1200" b="0" i="0" kern="1200" dirty="0">
                <a:solidFill>
                  <a:schemeClr val="tx1"/>
                </a:solidFill>
                <a:effectLst/>
                <a:latin typeface="+mn-lt"/>
                <a:ea typeface="+mn-ea"/>
                <a:cs typeface="+mn-cs"/>
              </a:rPr>
              <a:t>このような需要に応えるため、</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pPr fontAlgn="base"/>
            <a:r>
              <a:rPr kumimoji="1" lang="ja-JP" altLang="en-US" sz="1200" b="0" i="0" kern="1200" dirty="0">
                <a:solidFill>
                  <a:schemeClr val="tx1"/>
                </a:solidFill>
                <a:effectLst/>
                <a:latin typeface="+mn-lt"/>
                <a:ea typeface="+mn-ea"/>
                <a:cs typeface="+mn-cs"/>
              </a:rPr>
              <a:t>「高速・大容量データ通信」とは、現在の</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倍の高速化・大容量化したデータ通信で、</a:t>
            </a:r>
            <a:r>
              <a:rPr kumimoji="1" lang="en-US" altLang="ja-JP" sz="1200" b="0" i="0" kern="1200" dirty="0">
                <a:solidFill>
                  <a:schemeClr val="tx1"/>
                </a:solidFill>
                <a:effectLst/>
                <a:latin typeface="+mn-lt"/>
                <a:ea typeface="+mn-ea"/>
                <a:cs typeface="+mn-cs"/>
              </a:rPr>
              <a:t>10G</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20Gbps</a:t>
            </a:r>
            <a:r>
              <a:rPr kumimoji="1" lang="ja-JP" altLang="en-US" sz="1200" b="0" i="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b="0" i="0" kern="1200" dirty="0">
                <a:solidFill>
                  <a:schemeClr val="tx1"/>
                </a:solidFill>
                <a:effectLst/>
                <a:latin typeface="+mn-lt"/>
                <a:ea typeface="+mn-ea"/>
                <a:cs typeface="+mn-cs"/>
              </a:rPr>
              <a:t>100Mbps</a:t>
            </a:r>
            <a:r>
              <a:rPr kumimoji="1" lang="ja-JP" altLang="en-US" sz="1200" b="0" i="0" kern="1200" dirty="0">
                <a:solidFill>
                  <a:schemeClr val="tx1"/>
                </a:solidFill>
                <a:effectLst/>
                <a:latin typeface="+mn-lt"/>
                <a:ea typeface="+mn-ea"/>
                <a:cs typeface="+mn-cs"/>
              </a:rPr>
              <a:t>程度の高速通信が可能となります。</a:t>
            </a:r>
          </a:p>
          <a:p>
            <a:pPr fontAlgn="base"/>
            <a:r>
              <a:rPr kumimoji="1" lang="ja-JP" altLang="en-US" sz="1200" b="0" i="0" kern="1200" dirty="0">
                <a:solidFill>
                  <a:schemeClr val="tx1"/>
                </a:solidFill>
                <a:effectLst/>
                <a:latin typeface="+mn-lt"/>
                <a:ea typeface="+mn-ea"/>
                <a:cs typeface="+mn-cs"/>
              </a:rPr>
              <a:t>「大量端末の接続」とは、現在の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倍といった端末数への対応や省電力性能の実現をめざします。</a:t>
            </a:r>
          </a:p>
          <a:p>
            <a:pPr fontAlgn="base"/>
            <a:r>
              <a:rPr kumimoji="1" lang="ja-JP" altLang="en-US" sz="1200" b="0" i="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は、こうした異なる要件をすべて</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の中核的技術の１つとして位置付けられています。</a:t>
            </a:r>
          </a:p>
          <a:p>
            <a:pPr fontAlgn="base"/>
            <a:r>
              <a:rPr kumimoji="1" lang="ja-JP" altLang="en-US" sz="1200" b="0" i="0" kern="1200" dirty="0">
                <a:solidFill>
                  <a:schemeClr val="tx1"/>
                </a:solidFill>
                <a:effectLst/>
                <a:latin typeface="+mn-lt"/>
                <a:ea typeface="+mn-ea"/>
                <a:cs typeface="+mn-cs"/>
              </a:rPr>
              <a:t>さらに企業や組織が独自のネットワークを</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の登場は、このようにこれまでのネットワークのあり方を大きく変える可能性を持っているのです。</a:t>
            </a:r>
          </a:p>
          <a:p>
            <a:pPr fontAlgn="base"/>
            <a:r>
              <a:rPr kumimoji="1" lang="ja-JP" altLang="en-US" sz="1200" b="1" i="0" kern="1200" dirty="0">
                <a:solidFill>
                  <a:schemeClr val="tx1"/>
                </a:solidFill>
                <a:effectLst/>
                <a:latin typeface="+mn-lt"/>
                <a:ea typeface="+mn-ea"/>
                <a:cs typeface="+mn-cs"/>
              </a:rPr>
              <a:t>エッジ・コンピューティング</a:t>
            </a:r>
          </a:p>
          <a:p>
            <a:pPr fontAlgn="base"/>
            <a:r>
              <a:rPr kumimoji="1" lang="ja-JP" altLang="en-US" sz="1200" b="0" i="0" kern="1200" dirty="0">
                <a:solidFill>
                  <a:schemeClr val="tx1"/>
                </a:solidFill>
                <a:effectLst/>
                <a:latin typeface="+mn-lt"/>
                <a:ea typeface="+mn-ea"/>
                <a:cs typeface="+mn-cs"/>
              </a:rPr>
              <a:t>インターネットにつながるデバイスは、自動車や家電製品、ビルの設備や日用品にまで広がり、そこに組み込まれたセンサーが大量のデータを送り出すようになりました。そのため、大量のデータが通信回線、主にはモバイル通信回線に送り出されるようになり、回線の帯域を圧迫してしまう状況も出てきました。</a:t>
            </a:r>
          </a:p>
          <a:p>
            <a:pPr fontAlgn="base"/>
            <a:r>
              <a:rPr kumimoji="1" lang="ja-JP" altLang="en-US" sz="1200" b="0" i="0" kern="1200" dirty="0">
                <a:solidFill>
                  <a:schemeClr val="tx1"/>
                </a:solidFill>
                <a:effectLst/>
                <a:latin typeface="+mn-lt"/>
                <a:ea typeface="+mn-ea"/>
                <a:cs typeface="+mn-cs"/>
              </a:rPr>
              <a:t>そこで、デバイスの周辺にサーバーを配置し、中間処理して必要なデータのみを回線に送り出す「エッジサーバ」が普及の兆しを見せ始めています。エッジサーバはデータの集約だけではなく、デバイスを利用する現場での即時処理・即時応答が必要な業務や、きめ細かなセンサーデータを大量に集めるための仕組みとしても使われています。このようなエッジサーバは、空に浮かぶ雲に見立てた「クラウドコンピューティング」に対して、地面に漂うように広がる霧に見立てて「フォグコンピューティング」と呼ばれる場合もあります。</a:t>
            </a:r>
          </a:p>
          <a:p>
            <a:pPr fontAlgn="base"/>
            <a:r>
              <a:rPr kumimoji="1" lang="ja-JP" altLang="en-US" sz="1200" b="0" i="0" kern="1200" dirty="0">
                <a:solidFill>
                  <a:schemeClr val="tx1"/>
                </a:solidFill>
                <a:effectLst/>
                <a:latin typeface="+mn-lt"/>
                <a:ea typeface="+mn-ea"/>
                <a:cs typeface="+mn-cs"/>
              </a:rPr>
              <a:t>エッジサーバは、デバイスが置かれるローカルばかりでなく、より広い地域をカバーするために通信回線の経路上に置かれるケースも想定されています。</a:t>
            </a:r>
          </a:p>
          <a:p>
            <a:pPr fontAlgn="base"/>
            <a:r>
              <a:rPr kumimoji="1" lang="ja-JP" altLang="en-US" sz="1200" b="0" i="0" kern="1200" dirty="0">
                <a:solidFill>
                  <a:schemeClr val="tx1"/>
                </a:solidFill>
                <a:effectLst/>
                <a:latin typeface="+mn-lt"/>
                <a:ea typeface="+mn-ea"/>
                <a:cs typeface="+mn-cs"/>
              </a:rPr>
              <a:t>それとは反対に、デバイスに搭載するコンピュータの処理能力や機能を高めようというアプローチもあります。例えば、</a:t>
            </a:r>
            <a:r>
              <a:rPr kumimoji="1" lang="en-US" altLang="ja-JP" sz="1200" b="0" i="0" kern="1200" dirty="0">
                <a:solidFill>
                  <a:schemeClr val="tx1"/>
                </a:solidFill>
                <a:effectLst/>
                <a:latin typeface="+mn-lt"/>
                <a:ea typeface="+mn-ea"/>
                <a:cs typeface="+mn-cs"/>
              </a:rPr>
              <a:t>Apple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A11 Bionic</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Huawei</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Kirin 970</a:t>
            </a:r>
            <a:r>
              <a:rPr kumimoji="1" lang="ja-JP" altLang="en-US" sz="1200" b="0" i="0" kern="1200" dirty="0">
                <a:solidFill>
                  <a:schemeClr val="tx1"/>
                </a:solidFill>
                <a:effectLst/>
                <a:latin typeface="+mn-lt"/>
                <a:ea typeface="+mn-ea"/>
                <a:cs typeface="+mn-cs"/>
              </a:rPr>
              <a:t>など、機械学習の機能をデバイスに搭載するプロセッサーに持たせようというものです。</a:t>
            </a:r>
          </a:p>
          <a:p>
            <a:pPr fontAlgn="base"/>
            <a:r>
              <a:rPr kumimoji="1" lang="ja-JP" altLang="en-US" sz="1200" b="0" i="0" kern="1200" dirty="0">
                <a:solidFill>
                  <a:schemeClr val="tx1"/>
                </a:solidFill>
                <a:effectLst/>
                <a:latin typeface="+mn-lt"/>
                <a:ea typeface="+mn-ea"/>
                <a:cs typeface="+mn-cs"/>
              </a:rPr>
              <a:t>これらエッジ・コンピューティングのメリットは、データを広域のネットワークに送り出さないことで、次の３点を実現することにあります。</a:t>
            </a:r>
          </a:p>
          <a:p>
            <a:pPr fontAlgn="base"/>
            <a:r>
              <a:rPr kumimoji="1" lang="ja-JP" altLang="en-US" sz="1200" b="0" i="0" kern="1200" dirty="0">
                <a:solidFill>
                  <a:schemeClr val="tx1"/>
                </a:solidFill>
                <a:effectLst/>
                <a:latin typeface="+mn-lt"/>
                <a:ea typeface="+mn-ea"/>
                <a:cs typeface="+mn-cs"/>
              </a:rPr>
              <a:t>通信量の削減</a:t>
            </a:r>
          </a:p>
          <a:p>
            <a:pPr fontAlgn="base"/>
            <a:r>
              <a:rPr kumimoji="1" lang="ja-JP" altLang="en-US" sz="1200" b="0" i="0" kern="1200" dirty="0">
                <a:solidFill>
                  <a:schemeClr val="tx1"/>
                </a:solidFill>
                <a:effectLst/>
                <a:latin typeface="+mn-lt"/>
                <a:ea typeface="+mn-ea"/>
                <a:cs typeface="+mn-cs"/>
              </a:rPr>
              <a:t>セキュリティの強化</a:t>
            </a:r>
          </a:p>
          <a:p>
            <a:pPr fontAlgn="base"/>
            <a:r>
              <a:rPr kumimoji="1" lang="ja-JP" altLang="en-US" sz="1200" b="0" i="0" kern="1200" dirty="0">
                <a:solidFill>
                  <a:schemeClr val="tx1"/>
                </a:solidFill>
                <a:effectLst/>
                <a:latin typeface="+mn-lt"/>
                <a:ea typeface="+mn-ea"/>
                <a:cs typeface="+mn-cs"/>
              </a:rPr>
              <a:t>低遅延の実現</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普及やアプリケーション・ニーズの高度化に伴い、クラウドだけではできない大量データの処理や高速応答を受け持つ役割として、エッジによる超分散コンピューティングの需要は、拡大してゆくことになるでしょう。</a:t>
            </a:r>
          </a:p>
          <a:p>
            <a:pPr fontAlgn="base"/>
            <a:r>
              <a:rPr kumimoji="1" lang="ja-JP" altLang="en-US" sz="1200" b="1" i="0" kern="1200" dirty="0">
                <a:solidFill>
                  <a:schemeClr val="tx1"/>
                </a:solidFill>
                <a:effectLst/>
                <a:latin typeface="+mn-lt"/>
                <a:ea typeface="+mn-ea"/>
                <a:cs typeface="+mn-cs"/>
              </a:rPr>
              <a:t>量子コンピュータ</a:t>
            </a:r>
          </a:p>
          <a:p>
            <a:pPr fontAlgn="base"/>
            <a:r>
              <a:rPr kumimoji="1" lang="ja-JP" altLang="en-US" sz="1200" b="0" i="0" kern="1200" dirty="0">
                <a:solidFill>
                  <a:schemeClr val="tx1"/>
                </a:solidFill>
                <a:effectLst/>
                <a:latin typeface="+mn-lt"/>
                <a:ea typeface="+mn-ea"/>
                <a:cs typeface="+mn-cs"/>
              </a:rPr>
              <a:t>「ムーアの法則」が限界を迎えつつあります。一方で、</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の普及と共に、データ量や計算需要は爆発的に増大し、必要とされる演算能力もまた増大しています。この状況に対応すべく、プロセッサー・コアの並列化や</a:t>
            </a:r>
            <a:r>
              <a:rPr kumimoji="1" lang="en-US" altLang="ja-JP" sz="1200" b="0" i="0" kern="1200" dirty="0">
                <a:solidFill>
                  <a:schemeClr val="tx1"/>
                </a:solidFill>
                <a:effectLst/>
                <a:latin typeface="+mn-lt"/>
                <a:ea typeface="+mn-ea"/>
                <a:cs typeface="+mn-cs"/>
              </a:rPr>
              <a:t>ASIC</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FPGA</a:t>
            </a:r>
            <a:r>
              <a:rPr kumimoji="1" lang="ja-JP" altLang="en-US" sz="1200" b="0" i="0" kern="1200" dirty="0">
                <a:solidFill>
                  <a:schemeClr val="tx1"/>
                </a:solidFill>
                <a:effectLst/>
                <a:latin typeface="+mn-lt"/>
                <a:ea typeface="+mn-ea"/>
                <a:cs typeface="+mn-cs"/>
              </a:rPr>
              <a:t>などの特定の処理目的に最適化された半導体、スパーコンピュータを使うというという解決策が採られていますが、必ずしも十分なものとは言えません。量子コンピュータは、このような状況に対応する新たな解決策として注目されています。</a:t>
            </a:r>
          </a:p>
          <a:p>
            <a:pPr fontAlgn="base"/>
            <a:r>
              <a:rPr kumimoji="1" lang="ja-JP" altLang="en-US" sz="1200" b="0" i="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pPr fontAlgn="base"/>
            <a:r>
              <a:rPr kumimoji="1" lang="ja-JP" altLang="en-US" sz="1200" b="0" i="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その意味でも、いち早くそのノウハウを持つことの意義は大きい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93826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20487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業界全般に関わる課題となっています。</a:t>
            </a:r>
            <a:r>
              <a:rPr lang="ja-JP" altLang="ja-JP" dirty="0">
                <a:effectLst/>
              </a:rPr>
              <a:t> </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3915947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2481564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製品やサービスの市場投入までのプロセスを大きく区分するとプロダクト開発のフェーズとプロセス開発のフェーズに分けて考えることができる。</a:t>
            </a:r>
          </a:p>
          <a:p>
            <a:r>
              <a:rPr kumimoji="1" lang="ja-JP" altLang="ja-JP" sz="1200" kern="1200" dirty="0">
                <a:solidFill>
                  <a:schemeClr val="tx1"/>
                </a:solidFill>
                <a:effectLst/>
                <a:latin typeface="+mn-lt"/>
                <a:ea typeface="+mn-ea"/>
                <a:cs typeface="+mn-cs"/>
              </a:rPr>
              <a:t>プロダクト開発に於いては、高度な専門性が必要とされ、注力する技術領域の明確化し、仕様の確定と標準化をすすめることで、魅力的なプロダクト、すなわち市場に必要とされる製品やサービスを生みだす取り組みが行われている。これがプロダクト・イノベーションだ。</a:t>
            </a:r>
          </a:p>
          <a:p>
            <a:r>
              <a:rPr kumimoji="1" lang="ja-JP" altLang="ja-JP" sz="1200" kern="1200" dirty="0">
                <a:solidFill>
                  <a:schemeClr val="tx1"/>
                </a:solidFill>
                <a:effectLst/>
                <a:latin typeface="+mn-lt"/>
                <a:ea typeface="+mn-ea"/>
                <a:cs typeface="+mn-cs"/>
              </a:rPr>
              <a:t>プロセス開発に於いては、生産工程の改革を推し進め、コストダウンや品質の改善を実現し、その知見を踏まえプロダクト仕様へのフィードバックを行うことで、プロダクト・イノベーションに貢献する。これがプロセス・イノベーションだ。</a:t>
            </a:r>
          </a:p>
          <a:p>
            <a:r>
              <a:rPr kumimoji="1" lang="ja-JP" altLang="ja-JP" sz="1200" kern="1200" dirty="0">
                <a:solidFill>
                  <a:schemeClr val="tx1"/>
                </a:solidFill>
                <a:effectLst/>
                <a:latin typeface="+mn-lt"/>
                <a:ea typeface="+mn-ea"/>
                <a:cs typeface="+mn-cs"/>
              </a:rPr>
              <a:t>このプロセスが大きく変わり始めている。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272281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プロダクト開発に於いては、研究を加速するためにライフサイクルのシフトを視野に入れて多分野横断でプロジェクトを推進することが求められている。イノベーションの本質が「新しい組合せ」であることは先人たちの語るところだが、分野を超えてオープンに知の交流を推進することで、イノベーションが加速する。特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の世界はコードでできているから、その組合せは容易であり、またスピードもはやい。このサイクルを回すことで、研究に於いてもイノベーティブなテクノロジーを生みだすことができるようになる。</a:t>
            </a:r>
          </a:p>
          <a:p>
            <a:r>
              <a:rPr kumimoji="1" lang="ja-JP" altLang="ja-JP" sz="1200" kern="1200" dirty="0">
                <a:solidFill>
                  <a:schemeClr val="tx1"/>
                </a:solidFill>
                <a:effectLst/>
                <a:latin typeface="+mn-lt"/>
                <a:ea typeface="+mn-ea"/>
                <a:cs typeface="+mn-cs"/>
              </a:rPr>
              <a:t>こうやって生みだされたテクノロジーをタイムリーに最小単位の製品・サービスにして市場投入していく見極めと、それを可能にする仕掛けが必要になる。この仕掛けとは、リーンスタートアップ〜</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〜アジャイル開発であり、このサイクルを短期間に繰り返すことで、プロセス・イノベーションを加速することができる。</a:t>
            </a:r>
          </a:p>
          <a:p>
            <a:r>
              <a:rPr kumimoji="1" lang="ja-JP" altLang="ja-JP" sz="1200" kern="1200" dirty="0">
                <a:solidFill>
                  <a:schemeClr val="tx1"/>
                </a:solidFill>
                <a:effectLst/>
                <a:latin typeface="+mn-lt"/>
                <a:ea typeface="+mn-ea"/>
                <a:cs typeface="+mn-cs"/>
              </a:rPr>
              <a:t>ビジネス環境の変化が加速する時代に、もはやこれまでのようなシリアルなプロセスでは市場のニーズに応えることはできない。プロダクト・イノベーションとプロセス・イノベーションを加速するための方策が求められている。</a:t>
            </a:r>
          </a:p>
          <a:p>
            <a:r>
              <a:rPr kumimoji="1" lang="ja-JP" altLang="ja-JP" sz="1200" kern="1200" dirty="0">
                <a:solidFill>
                  <a:schemeClr val="tx1"/>
                </a:solidFill>
                <a:effectLst/>
                <a:latin typeface="+mn-lt"/>
                <a:ea typeface="+mn-ea"/>
                <a:cs typeface="+mn-cs"/>
              </a:rPr>
              <a:t>また、ビジネスは確実にデジタル化を進めてゆくだろう。その行き着くところは、全てのビジネスがソフトウェア産業へと変わってゆくことだ。</a:t>
            </a:r>
          </a:p>
          <a:p>
            <a:r>
              <a:rPr kumimoji="1" lang="ja-JP" altLang="ja-JP" sz="1200" kern="1200" dirty="0">
                <a:solidFill>
                  <a:schemeClr val="tx1"/>
                </a:solidFill>
                <a:effectLst/>
                <a:latin typeface="+mn-lt"/>
                <a:ea typeface="+mn-ea"/>
                <a:cs typeface="+mn-cs"/>
              </a:rPr>
              <a:t>この２つのトレンドに対応してゆくためには、製品やサービスの市場投入までのプロセスを大きく変えてゆかなければならないことは、もはや前提と言えるだろう。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86009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27596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498754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86164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179076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0914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132059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2914599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2439853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398231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a:effectLst/>
              </a:rPr>
              <a:t>こちらをご覧下さい</a:t>
            </a:r>
            <a:endParaRPr lang="en-US" altLang="ja-JP" b="1" dirty="0">
              <a:effectLst/>
            </a:endParaRPr>
          </a:p>
          <a:p>
            <a:pPr fontAlgn="base"/>
            <a:r>
              <a:rPr lang="en-US" altLang="ja-JP" b="1" dirty="0">
                <a:effectLst/>
              </a:rPr>
              <a:t>http://</a:t>
            </a:r>
            <a:r>
              <a:rPr lang="en-US" altLang="ja-JP" b="1" dirty="0" err="1">
                <a:effectLst/>
              </a:rPr>
              <a:t>www.netcommerce.co.jp</a:t>
            </a:r>
            <a:r>
              <a:rPr lang="en-US" altLang="ja-JP" b="1" dirty="0">
                <a:effectLst/>
              </a:rPr>
              <a:t>/blog/2016/09/10/10157</a:t>
            </a:r>
          </a:p>
          <a:p>
            <a:pPr fontAlgn="base"/>
            <a:endParaRPr lang="en-US" altLang="ja-JP" b="1" dirty="0">
              <a:effectLst/>
            </a:endParaRPr>
          </a:p>
          <a:p>
            <a:pPr fontAlgn="base"/>
            <a:r>
              <a:rPr lang="ja-JP" altLang="en-US" b="1" dirty="0">
                <a:effectLst/>
              </a:rPr>
              <a:t>「共創」</a:t>
            </a:r>
            <a:endParaRPr lang="ja-JP" altLang="en-US" dirty="0">
              <a:effectLst/>
            </a:endParaRPr>
          </a:p>
          <a:p>
            <a:pPr fontAlgn="base"/>
            <a:r>
              <a:rPr kumimoji="1" lang="ja-JP" altLang="en-US" sz="1200" b="0" i="0" kern="1200" dirty="0">
                <a:solidFill>
                  <a:schemeClr val="tx1"/>
                </a:solidFill>
                <a:effectLst/>
                <a:latin typeface="+mn-lt"/>
                <a:ea typeface="+mn-ea"/>
                <a:cs typeface="+mn-cs"/>
              </a:rPr>
              <a:t>最近、この言葉をよく目にするようになりました。特にデザインやマーケティングの界隈で使われているようですが、</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企業でも「顧客との共創」を掲げ、お客様との関係を深化させてゆこうという想いから、経営方針としているところや、「共創サービスの体系化」を発表し、ブランドとして広めて行こうというところもあるようです。</a:t>
            </a:r>
          </a:p>
          <a:p>
            <a:pPr fontAlgn="base"/>
            <a:r>
              <a:rPr kumimoji="1" lang="ja-JP" altLang="en-US" sz="1200" b="0" i="0" kern="1200" dirty="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dirty="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dirty="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dirty="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で提起した概念と言われています。企業が、様々なステークホルダーと協働して共に新たな価値を創造するとという概念「</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」の日本語訳です。</a:t>
            </a:r>
          </a:p>
          <a:p>
            <a:pPr fontAlgn="base"/>
            <a:r>
              <a:rPr kumimoji="1" lang="ja-JP" altLang="en-US" sz="1200" b="0" i="0" kern="1200" dirty="0">
                <a:solidFill>
                  <a:schemeClr val="tx1"/>
                </a:solidFill>
                <a:effectLst/>
                <a:latin typeface="+mn-lt"/>
                <a:ea typeface="+mn-ea"/>
                <a:cs typeface="+mn-cs"/>
              </a:rPr>
              <a:t>この言葉が、いま注目されるようになったのは、ビジネスのスピードが加速し、その変化へ即応の如何が企業の死命を制する時代になった、という意識が高まったことが背景にあるようです。</a:t>
            </a:r>
          </a:p>
          <a:p>
            <a:pPr fontAlgn="base"/>
            <a:r>
              <a:rPr kumimoji="1" lang="ja-JP" altLang="en-US" sz="1200" b="0" i="0" kern="1200" dirty="0">
                <a:solidFill>
                  <a:schemeClr val="tx1"/>
                </a:solidFill>
                <a:effectLst/>
                <a:latin typeface="+mn-lt"/>
                <a:ea typeface="+mn-ea"/>
                <a:cs typeface="+mn-cs"/>
              </a:rPr>
              <a:t>苦労して築き上げた競争優位であっても、ビジネス環境の変化は急激で、ひとつの競合優位を長期継続的に維持することができなくなりました。連続的に競合優位を生みだし続けることができなければ、生き残れない時代となったのです。</a:t>
            </a:r>
          </a:p>
          <a:p>
            <a:pPr fontAlgn="base"/>
            <a:r>
              <a:rPr lang="ja-JP" altLang="en-US" dirty="0">
                <a:effectLst/>
              </a:rPr>
              <a:t>「市場の変化に合わせて。戦略を動かし続ける」</a:t>
            </a:r>
          </a:p>
          <a:p>
            <a:pPr fontAlgn="base"/>
            <a:r>
              <a:rPr kumimoji="1" lang="ja-JP" altLang="en-US" sz="1200" b="0" i="0" kern="1200" dirty="0">
                <a:solidFill>
                  <a:schemeClr val="tx1"/>
                </a:solidFill>
                <a:effectLst/>
                <a:latin typeface="+mn-lt"/>
                <a:ea typeface="+mn-ea"/>
                <a:cs typeface="+mn-cs"/>
              </a:rPr>
              <a:t>米コロンビア大学ビジネススクール教授、リタ・マグレイスの著「</a:t>
            </a:r>
            <a:r>
              <a:rPr kumimoji="1" lang="en-US" altLang="ja-JP" sz="1200" b="0" i="0" kern="1200" dirty="0">
                <a:solidFill>
                  <a:schemeClr val="tx1"/>
                </a:solidFill>
                <a:effectLst/>
                <a:latin typeface="+mn-lt"/>
                <a:ea typeface="+mn-ea"/>
                <a:cs typeface="+mn-cs"/>
              </a:rPr>
              <a:t>The End of Competitive Advantage</a:t>
            </a:r>
            <a:r>
              <a:rPr kumimoji="1" lang="ja-JP" altLang="en-US" sz="1200" b="0" i="0" kern="1200" dirty="0">
                <a:solidFill>
                  <a:schemeClr val="tx1"/>
                </a:solidFill>
                <a:effectLst/>
                <a:latin typeface="+mn-lt"/>
                <a:ea typeface="+mn-ea"/>
                <a:cs typeface="+mn-cs"/>
              </a:rPr>
              <a:t>（邦訳：競争優位の終焉）」にこのように書かれています。また、企業のもつ競争優位性が競争を通じてあっという間に消えてしまう市場の特性を「ハイパーコンペティション」といい、いままさにそんな時代にあることを、事例を示しながら紹介しています。</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業界など、まさに「ハイパーコンペティション」な状況にあると言えるでしょう。</a:t>
            </a:r>
          </a:p>
          <a:p>
            <a:pPr fontAlgn="base"/>
            <a:r>
              <a:rPr kumimoji="1" lang="ja-JP" altLang="en-US" sz="1200" b="0" i="0" kern="1200" dirty="0">
                <a:solidFill>
                  <a:schemeClr val="tx1"/>
                </a:solidFill>
                <a:effectLst/>
                <a:latin typeface="+mn-lt"/>
                <a:ea typeface="+mn-ea"/>
                <a:cs typeface="+mn-cs"/>
              </a:rPr>
              <a:t>こういう時代にあっては、一企業だけで連続して競争優位を生みだし続けることは困難です。そこで、「共創」によって競争優位を生みだし続けようという考え方に期待が寄せられているのかもしれません。</a:t>
            </a:r>
          </a:p>
          <a:p>
            <a:pPr fontAlgn="base"/>
            <a:r>
              <a:rPr kumimoji="1" lang="ja-JP" altLang="en-US" sz="1200" b="0" i="0" kern="1200" dirty="0">
                <a:solidFill>
                  <a:schemeClr val="tx1"/>
                </a:solidFill>
                <a:effectLst/>
                <a:latin typeface="+mn-lt"/>
                <a:ea typeface="+mn-ea"/>
                <a:cs typeface="+mn-cs"/>
              </a:rPr>
              <a:t>「共創」は、その相手やその組み方によって、３つのタイプに分けることができそうです。</a:t>
            </a:r>
          </a:p>
          <a:p>
            <a:pPr fontAlgn="base"/>
            <a:r>
              <a:rPr kumimoji="1" lang="ja-JP" altLang="en-US" sz="1200" b="1" i="0" kern="1200" dirty="0">
                <a:solidFill>
                  <a:schemeClr val="tx1"/>
                </a:solidFill>
                <a:effectLst/>
                <a:latin typeface="+mn-lt"/>
                <a:ea typeface="+mn-ea"/>
                <a:cs typeface="+mn-cs"/>
              </a:rPr>
              <a:t>双方向の関係</a:t>
            </a:r>
          </a:p>
          <a:p>
            <a:pPr fontAlgn="base"/>
            <a:r>
              <a:rPr kumimoji="1" lang="ja-JP" altLang="en-US" sz="1200" b="0" i="0" kern="1200" dirty="0">
                <a:solidFill>
                  <a:schemeClr val="tx1"/>
                </a:solidFill>
                <a:effectLst/>
                <a:latin typeface="+mn-lt"/>
                <a:ea typeface="+mn-ea"/>
                <a:cs typeface="+mn-cs"/>
              </a:rPr>
              <a:t>価値の提供者である企業が、お客様と一緒になって、価値を産み出してゆこうという取り組みです。既存の商品やサービスを売り込むことではなく、お客様と共に課題と向き合い解決方法を考えてゆくことや、新たなビジネス・モデルを作ってゆこうという取り組みです。</a:t>
            </a:r>
          </a:p>
          <a:p>
            <a:pPr fontAlgn="base"/>
            <a:r>
              <a:rPr kumimoji="1" lang="ja-JP" altLang="en-US" sz="1200" b="0" i="0" kern="1200" dirty="0">
                <a:solidFill>
                  <a:schemeClr val="tx1"/>
                </a:solidFill>
                <a:effectLst/>
                <a:latin typeface="+mn-lt"/>
                <a:ea typeface="+mn-ea"/>
                <a:cs typeface="+mn-cs"/>
              </a:rPr>
              <a:t>お客様を駆け引きや交渉の相手と捉えるのではなく、課題を解決したい当事者としての視点を持ち、対等な立場で議論を進め、新たな価値を生みだしてゆくことが大切になります。</a:t>
            </a:r>
          </a:p>
          <a:p>
            <a:pPr fontAlgn="base"/>
            <a:r>
              <a:rPr kumimoji="1" lang="ja-JP" altLang="en-US" sz="1200" b="1" i="0" kern="1200" dirty="0">
                <a:solidFill>
                  <a:schemeClr val="tx1"/>
                </a:solidFill>
                <a:effectLst/>
                <a:latin typeface="+mn-lt"/>
                <a:ea typeface="+mn-ea"/>
                <a:cs typeface="+mn-cs"/>
              </a:rPr>
              <a:t>オープンな関係</a:t>
            </a:r>
          </a:p>
          <a:p>
            <a:pPr fontAlgn="base"/>
            <a:r>
              <a:rPr kumimoji="1" lang="ja-JP" altLang="en-US" sz="1200" b="0" i="0" kern="1200" dirty="0">
                <a:solidFill>
                  <a:schemeClr val="tx1"/>
                </a:solidFill>
                <a:effectLst/>
                <a:latin typeface="+mn-lt"/>
                <a:ea typeface="+mn-ea"/>
                <a:cs typeface="+mn-cs"/>
              </a:rPr>
              <a:t>コンソーシアムやコミュニティのようなオープンな関係を築き、同じテーマを共有して、知恵を出し合い、議論してゆこうという取り組みです。誰かに依存し、成果の一方的な受容者となるのではなく、そこに参加する誰もが、それぞれの役割を果たし、自律的にリーダーシップを発揮して、新たな価値を生みだしてゆこうというものです。</a:t>
            </a:r>
          </a:p>
          <a:p>
            <a:pPr fontAlgn="base"/>
            <a:r>
              <a:rPr kumimoji="1" lang="ja-JP" altLang="en-US" sz="1200" b="1" i="0" kern="1200" dirty="0">
                <a:solidFill>
                  <a:schemeClr val="tx1"/>
                </a:solidFill>
                <a:effectLst/>
                <a:latin typeface="+mn-lt"/>
                <a:ea typeface="+mn-ea"/>
                <a:cs typeface="+mn-cs"/>
              </a:rPr>
              <a:t>連携の関係</a:t>
            </a:r>
          </a:p>
          <a:p>
            <a:pPr fontAlgn="base"/>
            <a:r>
              <a:rPr kumimoji="1" lang="ja-JP" altLang="en-US" sz="1200" b="0" i="0" kern="1200" dirty="0">
                <a:solidFill>
                  <a:schemeClr val="tx1"/>
                </a:solidFill>
                <a:effectLst/>
                <a:latin typeface="+mn-lt"/>
                <a:ea typeface="+mn-ea"/>
                <a:cs typeface="+mn-cs"/>
              </a:rPr>
              <a:t>価値を生みだしたい主体となる企業が、自社だけでは満たすことのできない不足を他社と連携、協力して解決してゆこうという取り組みです。この関係は、発注者と提供する業者という関係ではなく、一緒になって課題に向き合い、アイデアを出し合って新たな価値を生みだしてゆこうというパートナーシップの意識がなくてはなりません。企業の格が違う、業界が違うという理由で上下関係を意識しての取り組みは、成果をあげることはできません。</a:t>
            </a:r>
          </a:p>
          <a:p>
            <a:pPr fontAlgn="base"/>
            <a:r>
              <a:rPr kumimoji="1" lang="ja-JP" altLang="en-US" sz="1200" b="0" i="0" kern="1200" dirty="0">
                <a:solidFill>
                  <a:schemeClr val="tx1"/>
                </a:solidFill>
                <a:effectLst/>
                <a:latin typeface="+mn-lt"/>
                <a:ea typeface="+mn-ea"/>
                <a:cs typeface="+mn-cs"/>
              </a:rPr>
              <a:t>これら３つのタイプに共通し、欠かすことのできない思想が「オープン」です。「オープン」とは、「他人の成果を自分の成果として自由に使えること」と考えることができます。</a:t>
            </a:r>
          </a:p>
          <a:p>
            <a:pPr fontAlgn="base"/>
            <a:r>
              <a:rPr kumimoji="1" lang="ja-JP" altLang="en-US" sz="1200" b="0" i="0" kern="1200" dirty="0">
                <a:solidFill>
                  <a:schemeClr val="tx1"/>
                </a:solidFill>
                <a:effectLst/>
                <a:latin typeface="+mn-lt"/>
                <a:ea typeface="+mn-ea"/>
                <a:cs typeface="+mn-cs"/>
              </a:rPr>
              <a:t>成果を共有する</a:t>
            </a:r>
          </a:p>
          <a:p>
            <a:pPr fontAlgn="base"/>
            <a:r>
              <a:rPr kumimoji="1" lang="ja-JP" altLang="en-US" sz="1200" b="0" i="0" kern="1200" dirty="0">
                <a:solidFill>
                  <a:schemeClr val="tx1"/>
                </a:solidFill>
                <a:effectLst/>
                <a:latin typeface="+mn-lt"/>
                <a:ea typeface="+mn-ea"/>
                <a:cs typeface="+mn-cs"/>
              </a:rPr>
              <a:t>その成果を加工、追加し価値を高める</a:t>
            </a:r>
          </a:p>
          <a:p>
            <a:pPr fontAlgn="base"/>
            <a:r>
              <a:rPr kumimoji="1" lang="ja-JP" altLang="en-US" sz="1200" b="0" i="0" kern="1200" dirty="0">
                <a:solidFill>
                  <a:schemeClr val="tx1"/>
                </a:solidFill>
                <a:effectLst/>
                <a:latin typeface="+mn-lt"/>
                <a:ea typeface="+mn-ea"/>
                <a:cs typeface="+mn-cs"/>
              </a:rPr>
              <a:t>その結果を共有し、このサイクルを維持、拡大してゆく</a:t>
            </a:r>
          </a:p>
          <a:p>
            <a:pPr fontAlgn="base"/>
            <a:r>
              <a:rPr kumimoji="1" lang="ja-JP" altLang="en-US" sz="1200" b="0" i="0" kern="1200" dirty="0">
                <a:solidFill>
                  <a:schemeClr val="tx1"/>
                </a:solidFill>
                <a:effectLst/>
                <a:latin typeface="+mn-lt"/>
                <a:ea typeface="+mn-ea"/>
                <a:cs typeface="+mn-cs"/>
              </a:rPr>
              <a:t>そんな取り組みと言えるでしょう。こうやって、新しい組合せを作り出し、これまでに無い新しい価値を生みだすこと、すなわち「イノベーション」を生みだしてゆく取り組みです。</a:t>
            </a:r>
          </a:p>
          <a:p>
            <a:pPr fontAlgn="base"/>
            <a:r>
              <a:rPr kumimoji="1" lang="en-US" altLang="ja-JP" sz="1200" b="0" i="0" kern="1200" dirty="0">
                <a:solidFill>
                  <a:schemeClr val="tx1"/>
                </a:solidFill>
                <a:effectLst/>
                <a:latin typeface="+mn-lt"/>
                <a:ea typeface="+mn-ea"/>
                <a:cs typeface="+mn-cs"/>
              </a:rPr>
              <a:t>20</a:t>
            </a:r>
            <a:r>
              <a:rPr kumimoji="1" lang="ja-JP" altLang="en-US" sz="1200" b="0" i="0" kern="1200" dirty="0">
                <a:solidFill>
                  <a:schemeClr val="tx1"/>
                </a:solidFill>
                <a:effectLst/>
                <a:latin typeface="+mn-lt"/>
                <a:ea typeface="+mn-ea"/>
                <a:cs typeface="+mn-cs"/>
              </a:rPr>
              <a:t>世紀初頭に活躍したオーストリア・ハンガリー帝国生まれの経済学者シュンペーターは、初期の著書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経済発展の理論</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の中で、イノベーションについて「新結合</a:t>
            </a:r>
            <a:r>
              <a:rPr kumimoji="1" lang="en-US" altLang="ja-JP"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neue</a:t>
            </a:r>
            <a:r>
              <a:rPr kumimoji="1" lang="en-US" altLang="ja-JP" sz="1200" b="0" i="0" kern="1200" dirty="0">
                <a:solidFill>
                  <a:schemeClr val="tx1"/>
                </a:solidFill>
                <a:effectLst/>
                <a:latin typeface="+mn-lt"/>
                <a:ea typeface="+mn-ea"/>
                <a:cs typeface="+mn-cs"/>
              </a:rPr>
              <a:t> </a:t>
            </a:r>
            <a:r>
              <a:rPr kumimoji="1" lang="en-US" altLang="ja-JP" sz="1200" b="0" i="0" kern="1200" dirty="0" err="1">
                <a:solidFill>
                  <a:schemeClr val="tx1"/>
                </a:solidFill>
                <a:effectLst/>
                <a:latin typeface="+mn-lt"/>
                <a:ea typeface="+mn-ea"/>
                <a:cs typeface="+mn-cs"/>
              </a:rPr>
              <a:t>Kombination</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」という言葉を使っています。これは、クレイトン・クリステンセンによる「一見、関係なさそうな事柄を結びつける思考」というイノベーションの定義とも符合するものです（</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参照）。つまり、それまでのモノ・仕組みなどのこれまでに無い新しい組合せを実現し、新たな価値を生み出して社会的に大きな変化を起こすことを意味する言葉です。</a:t>
            </a:r>
          </a:p>
          <a:p>
            <a:pPr fontAlgn="base"/>
            <a:r>
              <a:rPr kumimoji="1" lang="ja-JP" altLang="en-US" sz="1200" b="0" i="0" kern="1200" dirty="0">
                <a:solidFill>
                  <a:schemeClr val="tx1"/>
                </a:solidFill>
                <a:effectLst/>
                <a:latin typeface="+mn-lt"/>
                <a:ea typeface="+mn-ea"/>
                <a:cs typeface="+mn-cs"/>
              </a:rPr>
              <a:t>この「オープン」の思想が、イノベーションを生みだす源泉となり、共創を支えることになるのです。</a:t>
            </a:r>
          </a:p>
          <a:p>
            <a:pPr fontAlgn="base"/>
            <a:r>
              <a:rPr kumimoji="1" lang="ja-JP" altLang="en-US" sz="1200" b="0" i="0" kern="1200" dirty="0">
                <a:solidFill>
                  <a:schemeClr val="tx1"/>
                </a:solidFill>
                <a:effectLst/>
                <a:latin typeface="+mn-lt"/>
                <a:ea typeface="+mn-ea"/>
                <a:cs typeface="+mn-cs"/>
              </a:rPr>
              <a:t>また、「共創」における「双方向の関係」が、</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によって、これから大きな進化を遂げてゆくことについても考えておく必要があります。</a:t>
            </a:r>
          </a:p>
          <a:p>
            <a:pPr fontAlgn="base"/>
            <a:r>
              <a:rPr kumimoji="1" lang="ja-JP" altLang="en-US" sz="1200" b="0" i="0" kern="1200" dirty="0">
                <a:solidFill>
                  <a:schemeClr val="tx1"/>
                </a:solidFill>
                <a:effectLst/>
                <a:latin typeface="+mn-lt"/>
                <a:ea typeface="+mn-ea"/>
                <a:cs typeface="+mn-cs"/>
              </a:rPr>
              <a:t>これまで、製造業のビジネスは、メーカーが価値を創造し、それを顧客が購入して価値を消費することで成り立っていました。そのため、魅力的な価値をモノに作り込み、その価値で顧客の購買意欲をかき立てる「</a:t>
            </a:r>
            <a:r>
              <a:rPr kumimoji="1" lang="en-US" altLang="ja-JP" sz="1200" b="0" i="0" kern="1200" dirty="0">
                <a:solidFill>
                  <a:schemeClr val="tx1"/>
                </a:solidFill>
                <a:effectLst/>
                <a:latin typeface="+mn-lt"/>
                <a:ea typeface="+mn-ea"/>
                <a:cs typeface="+mn-cs"/>
              </a:rPr>
              <a:t>Good’s Dominant Logic</a:t>
            </a:r>
            <a:r>
              <a:rPr kumimoji="1" lang="ja-JP" altLang="en-US" sz="1200" b="0" i="0" kern="1200" dirty="0">
                <a:solidFill>
                  <a:schemeClr val="tx1"/>
                </a:solidFill>
                <a:effectLst/>
                <a:latin typeface="+mn-lt"/>
                <a:ea typeface="+mn-ea"/>
                <a:cs typeface="+mn-cs"/>
              </a:rPr>
              <a:t>」を前提としていました。しかし、モノにセンサーが組み込まれ、使用者の使用状況が逐次把握できるようになれば、</a:t>
            </a:r>
          </a:p>
          <a:p>
            <a:pPr fontAlgn="base"/>
            <a:r>
              <a:rPr kumimoji="1" lang="ja-JP" altLang="en-US" sz="1200" b="0" i="0" kern="1200" dirty="0">
                <a:solidFill>
                  <a:schemeClr val="tx1"/>
                </a:solidFill>
                <a:effectLst/>
                <a:latin typeface="+mn-lt"/>
                <a:ea typeface="+mn-ea"/>
                <a:cs typeface="+mn-cs"/>
              </a:rPr>
              <a:t>その使用状況に合わせて製品の機能や性能をそこに組み込まれたソフトウェアをアップデートさせることで向上させる</a:t>
            </a:r>
          </a:p>
          <a:p>
            <a:pPr fontAlgn="base"/>
            <a:r>
              <a:rPr kumimoji="1" lang="ja-JP" altLang="en-US" sz="1200" b="0" i="0" kern="1200" dirty="0">
                <a:solidFill>
                  <a:schemeClr val="tx1"/>
                </a:solidFill>
                <a:effectLst/>
                <a:latin typeface="+mn-lt"/>
                <a:ea typeface="+mn-ea"/>
                <a:cs typeface="+mn-cs"/>
              </a:rPr>
              <a:t>使用状況から、故障やトラブルを予見し、事前に対処して使用者の安全、安心を担保する</a:t>
            </a:r>
          </a:p>
          <a:p>
            <a:pPr fontAlgn="base"/>
            <a:r>
              <a:rPr kumimoji="1" lang="ja-JP" altLang="en-US" sz="1200" b="0" i="0" kern="1200" dirty="0">
                <a:solidFill>
                  <a:schemeClr val="tx1"/>
                </a:solidFill>
                <a:effectLst/>
                <a:latin typeface="+mn-lt"/>
                <a:ea typeface="+mn-ea"/>
                <a:cs typeface="+mn-cs"/>
              </a:rPr>
              <a:t>実際の使用状況をデータとして、それに基づき、よりよいよい製品を開発を行う</a:t>
            </a:r>
          </a:p>
          <a:p>
            <a:pPr fontAlgn="base"/>
            <a:r>
              <a:rPr kumimoji="1" lang="ja-JP" altLang="en-US" sz="1200" b="0" i="0" kern="1200" dirty="0">
                <a:solidFill>
                  <a:schemeClr val="tx1"/>
                </a:solidFill>
                <a:effectLst/>
                <a:latin typeface="+mn-lt"/>
                <a:ea typeface="+mn-ea"/>
                <a:cs typeface="+mn-cs"/>
              </a:rPr>
              <a:t>モノを作って提供するだけではなく、提供した後の使用の段階でも継続的につながりサービスを提供し続ける、そんなモノとサービスが一体となったところに価値を生みだし、それを商品の魅力としてゆこうという「</a:t>
            </a:r>
            <a:r>
              <a:rPr kumimoji="1" lang="en-US" altLang="ja-JP" sz="1200" b="0" i="0" kern="1200" dirty="0">
                <a:solidFill>
                  <a:schemeClr val="tx1"/>
                </a:solidFill>
                <a:effectLst/>
                <a:latin typeface="+mn-lt"/>
                <a:ea typeface="+mn-ea"/>
                <a:cs typeface="+mn-cs"/>
              </a:rPr>
              <a:t>Service Dominant Logic</a:t>
            </a:r>
            <a:r>
              <a:rPr kumimoji="1" lang="ja-JP" altLang="en-US" sz="1200" b="0" i="0" kern="1200" dirty="0">
                <a:solidFill>
                  <a:schemeClr val="tx1"/>
                </a:solidFill>
                <a:effectLst/>
                <a:latin typeface="+mn-lt"/>
                <a:ea typeface="+mn-ea"/>
                <a:cs typeface="+mn-cs"/>
              </a:rPr>
              <a:t>」が優位になってゆくでしょう。そんな共創のあり方が生まれつつあります。</a:t>
            </a:r>
          </a:p>
          <a:p>
            <a:pPr fontAlgn="base"/>
            <a:r>
              <a:rPr kumimoji="1" lang="ja-JP" altLang="en-US" sz="1200" b="0" i="0" kern="1200" dirty="0">
                <a:solidFill>
                  <a:schemeClr val="tx1"/>
                </a:solidFill>
                <a:effectLst/>
                <a:latin typeface="+mn-lt"/>
                <a:ea typeface="+mn-ea"/>
                <a:cs typeface="+mn-cs"/>
              </a:rPr>
              <a:t>お客様との関係を深化させてゆこうという想いから、「共創」という言葉を掲げることは、すばらしいことです。しかし、それが、「お客様の立場で物事を考えよう！」や「顧客目線で考えよう！」といった、これまで幾度となく唱えられてきた「お題目」と同じであるとすれば、何とも残念なことです。</a:t>
            </a:r>
          </a:p>
          <a:p>
            <a:pPr fontAlgn="base"/>
            <a:r>
              <a:rPr kumimoji="1" lang="ja-JP" altLang="en-US" sz="1200" b="0" i="0" kern="1200" dirty="0">
                <a:solidFill>
                  <a:schemeClr val="tx1"/>
                </a:solidFill>
                <a:effectLst/>
                <a:latin typeface="+mn-lt"/>
                <a:ea typeface="+mn-ea"/>
                <a:cs typeface="+mn-cs"/>
              </a:rPr>
              <a:t>ビジネスにイノベーションを生みだす原動力としての「共創」の意味に真摯に向き合い、具体的な施策に結びつけてゆくことが大切ではないでしょうか。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2707764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63875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私たちの持つ技術や取り組みのどこに強みがあるのかをまずはしっかりと把握することです。その強みやノウハウ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82</a:t>
            </a:fld>
            <a:endParaRPr kumimoji="1" lang="ja-JP" altLang="en-US"/>
          </a:p>
        </p:txBody>
      </p:sp>
    </p:spTree>
    <p:extLst>
      <p:ext uri="{BB962C8B-B14F-4D97-AF65-F5344CB8AC3E}">
        <p14:creationId xmlns:p14="http://schemas.microsoft.com/office/powerpoint/2010/main" val="3498838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793495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そのためには、社内外でチームを組み、様々な専門家を巻き込んで取り組んでゆかなくてはなりません。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3026837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86</a:t>
            </a:fld>
            <a:endParaRPr kumimoji="1" lang="ja-JP" altLang="en-US"/>
          </a:p>
        </p:txBody>
      </p:sp>
    </p:spTree>
    <p:extLst>
      <p:ext uri="{BB962C8B-B14F-4D97-AF65-F5344CB8AC3E}">
        <p14:creationId xmlns:p14="http://schemas.microsoft.com/office/powerpoint/2010/main" val="230529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79038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16</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16</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03602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867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18</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18</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70713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868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89211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tiff"/><Relationship Id="rId5" Type="http://schemas.openxmlformats.org/officeDocument/2006/relationships/image" Target="../media/image37.tif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www.jisa.or.jp/explain/tabid/756/Default.aspx"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1.emf"/><Relationship Id="rId5" Type="http://schemas.openxmlformats.org/officeDocument/2006/relationships/image" Target="../media/image70.tiff"/><Relationship Id="rId4" Type="http://schemas.openxmlformats.org/officeDocument/2006/relationships/image" Target="../media/image69.tiff"/></Relationships>
</file>

<file path=ppt/slides/_rels/slide8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6.xml"/><Relationship Id="rId4" Type="http://schemas.openxmlformats.org/officeDocument/2006/relationships/image" Target="../media/image74.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000">
                <a:latin typeface="Hiragino Kaku Gothic StdN W8" charset="-128"/>
                <a:ea typeface="Hiragino Kaku Gothic StdN W8" charset="-128"/>
                <a:cs typeface="Hiragino Kaku Gothic Std W8" charset="-128"/>
              </a:rPr>
              <a:t>これからの開発と運用</a:t>
            </a:r>
            <a:br>
              <a:rPr kumimoji="1" lang="en-US" altLang="ja-JP" sz="2000" dirty="0">
                <a:latin typeface="Hiragino Kaku Gothic StdN W8" charset="-128"/>
                <a:ea typeface="Hiragino Kaku Gothic StdN W8" charset="-128"/>
                <a:cs typeface="Hiragino Kaku Gothic Std W8" charset="-128"/>
              </a:rPr>
            </a:br>
            <a:r>
              <a:rPr kumimoji="1" lang="ja-JP" altLang="en-US" sz="2000">
                <a:latin typeface="Hiragino Kaku Gothic StdN W8" charset="-128"/>
                <a:ea typeface="Hiragino Kaku Gothic StdN W8" charset="-128"/>
                <a:cs typeface="Hiragino Kaku Gothic Std W8" charset="-128"/>
              </a:rPr>
              <a:t>デジタル・トランスフォーメーションとこれからのビジネス戦略</a:t>
            </a:r>
            <a:endParaRPr kumimoji="1" lang="ja-JP" altLang="en-US" sz="20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405908"/>
          </a:xfrm>
        </p:spPr>
        <p:txBody>
          <a:bodyPr>
            <a:noAutofit/>
          </a:bodyPr>
          <a:lstStyle/>
          <a:p>
            <a:r>
              <a:rPr lang="ja-JP" altLang="en-US" sz="2200">
                <a:latin typeface="Meiryo" panose="020B0604030504040204" pitchFamily="34" charset="-128"/>
                <a:ea typeface="Meiryo" panose="020B0604030504040204" pitchFamily="34" charset="-128"/>
              </a:rPr>
              <a:t>コンサルタントのための最新ITトレンド研修</a:t>
            </a:r>
            <a:r>
              <a:rPr lang="en-US" altLang="ja-JP" sz="2200" dirty="0">
                <a:latin typeface="Meiryo" panose="020B0604030504040204" pitchFamily="34" charset="-128"/>
                <a:ea typeface="Meiryo" panose="020B0604030504040204" pitchFamily="34" charset="-128"/>
              </a:rPr>
              <a:t> 【</a:t>
            </a:r>
            <a:r>
              <a:rPr lang="ja-JP" altLang="en-US" sz="2200">
                <a:latin typeface="Meiryo" panose="020B0604030504040204" pitchFamily="34" charset="-128"/>
                <a:ea typeface="Meiryo" panose="020B0604030504040204" pitchFamily="34" charset="-128"/>
              </a:rPr>
              <a:t>第</a:t>
            </a:r>
            <a:r>
              <a:rPr lang="en-US" altLang="ja-JP" sz="2200" dirty="0">
                <a:latin typeface="Meiryo" panose="020B0604030504040204" pitchFamily="34" charset="-128"/>
                <a:ea typeface="Meiryo" panose="020B0604030504040204" pitchFamily="34" charset="-128"/>
              </a:rPr>
              <a:t>3</a:t>
            </a:r>
            <a:r>
              <a:rPr lang="ja-JP" altLang="en-US" sz="2200">
                <a:latin typeface="Meiryo" panose="020B0604030504040204" pitchFamily="34" charset="-128"/>
                <a:ea typeface="Meiryo" panose="020B0604030504040204" pitchFamily="34" charset="-128"/>
              </a:rPr>
              <a:t>回</a:t>
            </a:r>
            <a:r>
              <a:rPr lang="en-US" altLang="ja-JP" sz="2200" dirty="0">
                <a:latin typeface="Meiryo" panose="020B0604030504040204" pitchFamily="34" charset="-128"/>
                <a:ea typeface="Meiryo" panose="020B0604030504040204" pitchFamily="34" charset="-128"/>
              </a:rPr>
              <a:t>】</a:t>
            </a:r>
            <a:endParaRPr lang="ja-JP" altLang="en-US" sz="2200">
              <a:latin typeface="Meiryo" panose="020B0604030504040204" pitchFamily="34" charset="-128"/>
              <a:ea typeface="Meiryo" panose="020B0604030504040204" pitchFamily="34" charset="-128"/>
            </a:endParaRPr>
          </a:p>
          <a:p>
            <a:endParaRPr lang="en-US" altLang="ja-JP" sz="2200" dirty="0">
              <a:latin typeface="Meiryo" panose="020B0604030504040204" pitchFamily="34" charset="-128"/>
              <a:ea typeface="Meiryo" panose="020B0604030504040204" pitchFamily="34" charset="-128"/>
              <a:cs typeface="Meiryo" charset="-128"/>
            </a:endParaRPr>
          </a:p>
          <a:p>
            <a:r>
              <a:rPr lang="en-US" altLang="ja-JP" sz="2200" dirty="0">
                <a:latin typeface="Meiryo" panose="020B0604030504040204" pitchFamily="34" charset="-128"/>
                <a:ea typeface="Meiryo" panose="020B0604030504040204" pitchFamily="34" charset="-128"/>
                <a:cs typeface="Meiryo" charset="-128"/>
              </a:rPr>
              <a:t>2018</a:t>
            </a:r>
            <a:r>
              <a:rPr lang="ja-JP" altLang="en-US" sz="2200">
                <a:latin typeface="Meiryo" panose="020B0604030504040204" pitchFamily="34" charset="-128"/>
                <a:ea typeface="Meiryo" panose="020B0604030504040204" pitchFamily="34" charset="-128"/>
                <a:cs typeface="Meiryo" charset="-128"/>
              </a:rPr>
              <a:t>年</a:t>
            </a:r>
            <a:r>
              <a:rPr lang="en-US" altLang="ja-JP" sz="2200" dirty="0">
                <a:latin typeface="Meiryo" panose="020B0604030504040204" pitchFamily="34" charset="-128"/>
                <a:ea typeface="Meiryo" panose="020B0604030504040204" pitchFamily="34" charset="-128"/>
                <a:cs typeface="Meiryo" charset="-128"/>
              </a:rPr>
              <a:t>6</a:t>
            </a:r>
            <a:r>
              <a:rPr lang="ja-JP" altLang="en-US" sz="2200">
                <a:latin typeface="Meiryo" panose="020B0604030504040204" pitchFamily="34" charset="-128"/>
                <a:ea typeface="Meiryo" panose="020B0604030504040204" pitchFamily="34" charset="-128"/>
                <a:cs typeface="Meiryo" charset="-128"/>
              </a:rPr>
              <a:t>月</a:t>
            </a:r>
            <a:r>
              <a:rPr lang="en-US" altLang="ja-JP" sz="2200" dirty="0">
                <a:latin typeface="Meiryo" panose="020B0604030504040204" pitchFamily="34" charset="-128"/>
                <a:ea typeface="Meiryo" panose="020B0604030504040204" pitchFamily="34" charset="-128"/>
                <a:cs typeface="Meiryo" charset="-128"/>
              </a:rPr>
              <a:t>12</a:t>
            </a:r>
            <a:r>
              <a:rPr lang="ja-JP" altLang="en-US" sz="2200">
                <a:latin typeface="Meiryo" panose="020B0604030504040204" pitchFamily="34" charset="-128"/>
                <a:ea typeface="Meiryo" panose="020B0604030504040204" pitchFamily="34" charset="-128"/>
                <a:cs typeface="Meiryo" charset="-128"/>
              </a:rPr>
              <a:t>日</a:t>
            </a:r>
            <a:endParaRPr lang="ja-JP" altLang="en-US" sz="2200" dirty="0">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299768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に直接</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a:solidFill>
                  <a:srgbClr val="FFFFFF"/>
                </a:solidFill>
                <a:latin typeface="Meiryo" charset="-128"/>
                <a:ea typeface="Meiryo" charset="-128"/>
                <a:cs typeface="Meiryo" charset="-128"/>
              </a:rPr>
              <a:t>クラウド</a:t>
            </a:r>
            <a:endParaRPr kumimoji="1"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自動化</a:t>
            </a:r>
            <a:r>
              <a:rPr kumimoji="1" lang="ja-JP" altLang="en-US" sz="1400" dirty="0">
                <a:solidFill>
                  <a:srgbClr val="FFFFFF"/>
                </a:solidFill>
                <a:latin typeface="Meiryo" charset="-128"/>
                <a:ea typeface="Meiryo" charset="-128"/>
                <a:cs typeface="Meiryo" charset="-128"/>
              </a:rPr>
              <a:t>と</a:t>
            </a:r>
            <a:r>
              <a:rPr kumimoji="1" lang="ja-JP" altLang="en-US" sz="1400">
                <a:solidFill>
                  <a:srgbClr val="FFFFFF"/>
                </a:solidFill>
                <a:latin typeface="Meiryo" charset="-128"/>
                <a:ea typeface="Meiryo" charset="-128"/>
                <a:cs typeface="Meiryo" charset="-128"/>
              </a:rPr>
              <a:t>高速開発</a:t>
            </a:r>
            <a:endParaRPr kumimoji="1" lang="en-US" altLang="ja-JP"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198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Meiryo" charset="-128"/>
                <a:ea typeface="Meiryo" charset="-128"/>
                <a:cs typeface="Meiryo" charset="-128"/>
              </a:rPr>
              <a:t>アジャイル開発</a:t>
            </a:r>
            <a:endParaRPr lang="ja-JP" altLang="en-US" sz="2400"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709154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25393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826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136512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a:t>
            </a:r>
            <a:r>
              <a:rPr lang="ja-JP" altLang="en-US">
                <a:latin typeface="MS PGothic" charset="-128"/>
                <a:ea typeface="MS PGothic" charset="-128"/>
                <a:cs typeface="MS PGothic" charset="-128"/>
              </a:rPr>
              <a:t>開発（３）</a:t>
            </a:r>
            <a:endParaRPr lang="ja-JP" altLang="en-US" dirty="0">
              <a:latin typeface="MS PGothic" charset="-128"/>
              <a:ea typeface="MS PGothic" charset="-128"/>
              <a:cs typeface="MS PGothic" charset="-128"/>
            </a:endParaRP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241426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a:t>
            </a:r>
            <a:r>
              <a:rPr lang="ja-JP" altLang="en-US">
                <a:latin typeface="MS PGothic" charset="-128"/>
                <a:ea typeface="MS PGothic" charset="-128"/>
                <a:cs typeface="MS PGothic" charset="-128"/>
              </a:rPr>
              <a:t>開発（４）</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71931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a:t>
            </a:r>
            <a:r>
              <a:rPr lang="ja-JP" altLang="en-US">
                <a:latin typeface="MS PGothic" charset="-128"/>
                <a:ea typeface="MS PGothic" charset="-128"/>
                <a:cs typeface="MS PGothic" charset="-128"/>
              </a:rPr>
              <a:t>開発（５）</a:t>
            </a:r>
            <a:endParaRPr lang="ja-JP" altLang="en-US" dirty="0">
              <a:latin typeface="MS PGothic" charset="-128"/>
              <a:ea typeface="MS PGothic" charset="-128"/>
              <a:cs typeface="MS PGothic" charset="-128"/>
            </a:endParaRP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871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279859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3" name="正方形/長方形 2"/>
          <p:cNvSpPr/>
          <p:nvPr/>
        </p:nvSpPr>
        <p:spPr>
          <a:xfrm>
            <a:off x="999323" y="3125337"/>
            <a:ext cx="5382948"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b="1" dirty="0" err="1">
                <a:solidFill>
                  <a:srgbClr val="FF8000"/>
                </a:solidFill>
                <a:latin typeface="Meiryo" charset="-128"/>
                <a:ea typeface="Meiryo" charset="-128"/>
                <a:cs typeface="Meiryo" charset="-128"/>
              </a:rPr>
              <a:t>rj</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7" name="正方形/長方形 6"/>
          <p:cNvSpPr/>
          <p:nvPr/>
        </p:nvSpPr>
        <p:spPr>
          <a:xfrm>
            <a:off x="3139555" y="3824674"/>
            <a:ext cx="3128933"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rj2018</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2719329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スクラム：自律型の組織で変化への柔軟性を担保する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20</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818913" cy="3372409"/>
            <a:chOff x="4160336" y="3217270"/>
            <a:chExt cx="4818913"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8747" y="4766137"/>
              <a:ext cx="4645836" cy="1823542"/>
            </a:xfrm>
            <a:prstGeom prst="rect">
              <a:avLst/>
            </a:prstGeom>
          </p:spPr>
        </p:pic>
        <p:sp>
          <p:nvSpPr>
            <p:cNvPr id="10" name="テキスト ボックス 9"/>
            <p:cNvSpPr txBox="1"/>
            <p:nvPr/>
          </p:nvSpPr>
          <p:spPr>
            <a:xfrm>
              <a:off x="7356824" y="4999021"/>
              <a:ext cx="1603324" cy="338554"/>
            </a:xfrm>
            <a:prstGeom prst="rect">
              <a:avLst/>
            </a:prstGeom>
            <a:noFill/>
          </p:spPr>
          <p:txBody>
            <a:bodyPr wrap="none" rtlCol="0">
              <a:spAutoFit/>
            </a:bodyPr>
            <a:lstStyle/>
            <a:p>
              <a:pPr algn="r"/>
              <a:r>
                <a:rPr kumimoji="1" lang="en-US" altLang="ja-JP" sz="800" dirty="0">
                  <a:solidFill>
                    <a:schemeClr val="tx1">
                      <a:lumMod val="65000"/>
                      <a:lumOff val="35000"/>
                    </a:schemeClr>
                  </a:solidFill>
                  <a:latin typeface="Meiryo" charset="-128"/>
                  <a:ea typeface="Meiryo" charset="-128"/>
                  <a:cs typeface="Meiryo" charset="-128"/>
                </a:rPr>
                <a:t>1990</a:t>
              </a:r>
              <a:r>
                <a:rPr kumimoji="1" lang="ja-JP" altLang="en-US" sz="800" dirty="0">
                  <a:solidFill>
                    <a:schemeClr val="tx1">
                      <a:lumMod val="65000"/>
                      <a:lumOff val="35000"/>
                    </a:schemeClr>
                  </a:solidFill>
                  <a:latin typeface="Meiryo" charset="-128"/>
                  <a:ea typeface="Meiryo" charset="-128"/>
                  <a:cs typeface="Meiryo" charset="-128"/>
                </a:rPr>
                <a:t>年代</a:t>
              </a:r>
              <a:r>
                <a:rPr kumimoji="1" lang="en-US" altLang="ja-JP" sz="800" dirty="0">
                  <a:solidFill>
                    <a:schemeClr val="tx1">
                      <a:lumMod val="65000"/>
                      <a:lumOff val="35000"/>
                    </a:schemeClr>
                  </a:solidFill>
                  <a:latin typeface="Meiryo" charset="-128"/>
                  <a:ea typeface="Meiryo" charset="-128"/>
                  <a:cs typeface="Meiryo" charset="-128"/>
                </a:rPr>
                <a:t>Jeff Sutherland</a:t>
              </a:r>
              <a:r>
                <a:rPr kumimoji="1" lang="ja-JP" altLang="en-US" sz="800" dirty="0">
                  <a:solidFill>
                    <a:schemeClr val="tx1">
                      <a:lumMod val="65000"/>
                      <a:lumOff val="35000"/>
                    </a:schemeClr>
                  </a:solidFill>
                  <a:latin typeface="Meiryo" charset="-128"/>
                  <a:ea typeface="Meiryo" charset="-128"/>
                  <a:cs typeface="Meiryo" charset="-128"/>
                </a:rPr>
                <a:t>らが</a:t>
              </a:r>
              <a:endParaRPr kumimoji="1" lang="en-US" altLang="ja-JP" sz="800" dirty="0">
                <a:solidFill>
                  <a:schemeClr val="tx1">
                    <a:lumMod val="65000"/>
                    <a:lumOff val="35000"/>
                  </a:schemeClr>
                </a:solidFill>
                <a:latin typeface="Meiryo" charset="-128"/>
                <a:ea typeface="Meiryo" charset="-128"/>
                <a:cs typeface="Meiryo" charset="-128"/>
              </a:endParaRPr>
            </a:p>
            <a:p>
              <a:pPr algn="r"/>
              <a:r>
                <a:rPr kumimoji="1" lang="ja-JP" altLang="en-US" sz="8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58292" y="4763179"/>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
        <p:nvSpPr>
          <p:cNvPr id="9" name="四角形吹き出し 8">
            <a:extLst>
              <a:ext uri="{FF2B5EF4-FFF2-40B4-BE49-F238E27FC236}">
                <a16:creationId xmlns:a16="http://schemas.microsoft.com/office/drawing/2014/main" id="{61ED8E14-C193-5B4A-A84F-B1FCE67BEEA9}"/>
              </a:ext>
            </a:extLst>
          </p:cNvPr>
          <p:cNvSpPr/>
          <p:nvPr/>
        </p:nvSpPr>
        <p:spPr>
          <a:xfrm>
            <a:off x="3151453" y="4699608"/>
            <a:ext cx="3111098" cy="995179"/>
          </a:xfrm>
          <a:prstGeom prst="wedgeRectCallout">
            <a:avLst>
              <a:gd name="adj1" fmla="val 63357"/>
              <a:gd name="adj2" fmla="val -1328"/>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panose="020B0604030504040204" pitchFamily="34" charset="-128"/>
                <a:ea typeface="Meiryo" panose="020B0604030504040204" pitchFamily="34" charset="-128"/>
              </a:rPr>
              <a:t>不確実な要素が多いソフトウェア開発において、フィードバックを得ながらより価値の高いソフトウェアを提供するための方法を体系的に整理したフレームワーク</a:t>
            </a:r>
          </a:p>
        </p:txBody>
      </p:sp>
    </p:spTree>
    <p:extLst>
      <p:ext uri="{BB962C8B-B14F-4D97-AF65-F5344CB8AC3E}">
        <p14:creationId xmlns:p14="http://schemas.microsoft.com/office/powerpoint/2010/main" val="29586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297059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55822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7618-045D-4342-98C2-C2C5B56FC2BF}"/>
              </a:ext>
            </a:extLst>
          </p:cNvPr>
          <p:cNvSpPr>
            <a:spLocks noGrp="1"/>
          </p:cNvSpPr>
          <p:nvPr>
            <p:ph type="title"/>
          </p:nvPr>
        </p:nvSpPr>
        <p:spPr/>
        <p:txBody>
          <a:bodyPr/>
          <a:lstStyle/>
          <a:p>
            <a:r>
              <a:rPr kumimoji="1" lang="ja-JP" altLang="en-US"/>
              <a:t>アジャイル開発で品質が向上する理由</a:t>
            </a:r>
          </a:p>
        </p:txBody>
      </p:sp>
      <p:sp>
        <p:nvSpPr>
          <p:cNvPr id="3" name="スライド番号プレースホルダー 2">
            <a:extLst>
              <a:ext uri="{FF2B5EF4-FFF2-40B4-BE49-F238E27FC236}">
                <a16:creationId xmlns:a16="http://schemas.microsoft.com/office/drawing/2014/main" id="{CC93FBBC-2402-3D40-A974-7FD304C018FA}"/>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コンテンツ プレースホルダー 2">
            <a:extLst>
              <a:ext uri="{FF2B5EF4-FFF2-40B4-BE49-F238E27FC236}">
                <a16:creationId xmlns:a16="http://schemas.microsoft.com/office/drawing/2014/main" id="{7C0D2724-3451-2C43-8AF7-E84B06907D0C}"/>
              </a:ext>
            </a:extLst>
          </p:cNvPr>
          <p:cNvSpPr txBox="1">
            <a:spLocks/>
          </p:cNvSpPr>
          <p:nvPr/>
        </p:nvSpPr>
        <p:spPr>
          <a:xfrm>
            <a:off x="588132" y="1029398"/>
            <a:ext cx="8424936" cy="561662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ムダ取りの原則を徹底する。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作業に</a:t>
            </a:r>
            <a:r>
              <a:rPr lang="ja-JP" altLang="en-US" sz="1600">
                <a:solidFill>
                  <a:srgbClr val="FF0000"/>
                </a:solidFill>
                <a:latin typeface="Meiryo" panose="020B0604030504040204" pitchFamily="34" charset="-128"/>
                <a:ea typeface="Meiryo" panose="020B0604030504040204" pitchFamily="34" charset="-128"/>
              </a:rPr>
              <a:t>ムラ</a:t>
            </a:r>
            <a:r>
              <a:rPr lang="ja-JP" altLang="en-US" sz="1600">
                <a:latin typeface="Meiryo" panose="020B0604030504040204" pitchFamily="34" charset="-128"/>
                <a:ea typeface="Meiryo" panose="020B0604030504040204" pitchFamily="34" charset="-128"/>
              </a:rPr>
              <a:t>があるから、</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をするようになる。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solidFill>
                  <a:srgbClr val="FF0000"/>
                </a:solidFill>
                <a:latin typeface="Meiryo" panose="020B0604030504040204" pitchFamily="34" charset="-128"/>
                <a:ea typeface="Meiryo" panose="020B0604030504040204" pitchFamily="34" charset="-128"/>
              </a:rPr>
              <a:t>	</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な作業をした結果、</a:t>
            </a:r>
            <a:r>
              <a:rPr lang="ja-JP" altLang="en-US" sz="1600">
                <a:solidFill>
                  <a:srgbClr val="FF0000"/>
                </a:solidFill>
                <a:latin typeface="Meiryo" panose="020B0604030504040204" pitchFamily="34" charset="-128"/>
                <a:ea typeface="Meiryo" panose="020B0604030504040204" pitchFamily="34" charset="-128"/>
              </a:rPr>
              <a:t>ムダ</a:t>
            </a:r>
            <a:r>
              <a:rPr lang="ja-JP" altLang="en-US" sz="1600">
                <a:latin typeface="Meiryo" panose="020B0604030504040204" pitchFamily="34" charset="-128"/>
                <a:ea typeface="Meiryo" panose="020B0604030504040204" pitchFamily="34" charset="-128"/>
              </a:rPr>
              <a:t>が生じる。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ムラを防止するのは、一定の作業リズム（タクトタイム＝タイムボックス）</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タスクの粒度を小さくする。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作業手順（工程設計）を考えなければタスクは小さくできない。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タスクが小さくなれば、ミスを容易に発見できる。手戻りも小さい。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タスクを小さくするとムダが見えてくる。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正味（本来の価値を作り込む）作業、付帯（事前、事後の）作業、ムダな作業</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タスクを小さくすることで、整流化が容易になる。（ボトルネックの解消：　一個流し生産）</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全員での作業で透明性が高まる。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一人で抱え込む仕事がなくなる。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事前に他人の目が届く（チェック）</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トヨタ生産方式（ＴＰＳ）の自働化の思想をプロセスに組み込める。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不良作業をしない。不良品を流さない。不良品を受け取らない。（自工程完結）</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不良が起こったらラインストップをして、関係者全員が異常に気づく。（見える化）</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作業者（開発者）に直接フィードバックする仕組みが構築できる。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2100" dirty="0">
                <a:latin typeface="Meiryo" panose="020B0604030504040204" pitchFamily="34" charset="-128"/>
                <a:ea typeface="Meiryo" panose="020B0604030504040204" pitchFamily="34" charset="-128"/>
              </a:rPr>
              <a:t>	『</a:t>
            </a:r>
            <a:r>
              <a:rPr lang="ja-JP" altLang="en-US" sz="2100">
                <a:latin typeface="Meiryo" panose="020B0604030504040204" pitchFamily="34" charset="-128"/>
                <a:ea typeface="Meiryo" panose="020B0604030504040204" pitchFamily="34" charset="-128"/>
              </a:rPr>
              <a:t>擦り合わせ</a:t>
            </a:r>
            <a:r>
              <a:rPr lang="en-US" altLang="ja-JP" sz="2100" dirty="0">
                <a:latin typeface="Meiryo" panose="020B0604030504040204" pitchFamily="34" charset="-128"/>
                <a:ea typeface="Meiryo" panose="020B0604030504040204" pitchFamily="34" charset="-128"/>
              </a:rPr>
              <a:t>』</a:t>
            </a:r>
            <a:r>
              <a:rPr lang="ja-JP" altLang="en-US" sz="2100">
                <a:latin typeface="Meiryo" panose="020B0604030504040204" pitchFamily="34" charset="-128"/>
                <a:ea typeface="Meiryo" panose="020B0604030504040204" pitchFamily="34" charset="-128"/>
              </a:rPr>
              <a:t>をしながら作業が進む。</a:t>
            </a:r>
            <a:endParaRPr lang="ja-JP" altLang="en-US" sz="21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2309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C3F76-5839-9547-8F67-3C39E9BF85BA}"/>
              </a:ext>
            </a:extLst>
          </p:cNvPr>
          <p:cNvSpPr>
            <a:spLocks noGrp="1"/>
          </p:cNvSpPr>
          <p:nvPr>
            <p:ph type="title"/>
          </p:nvPr>
        </p:nvSpPr>
        <p:spPr/>
        <p:txBody>
          <a:bodyPr/>
          <a:lstStyle/>
          <a:p>
            <a:r>
              <a:rPr lang="ja-JP" altLang="en-US"/>
              <a:t>アジャイル開発で品質が向上する理由</a:t>
            </a:r>
            <a:endParaRPr kumimoji="1" lang="ja-JP" altLang="en-US"/>
          </a:p>
        </p:txBody>
      </p:sp>
      <p:sp>
        <p:nvSpPr>
          <p:cNvPr id="3" name="スライド番号プレースホルダー 2">
            <a:extLst>
              <a:ext uri="{FF2B5EF4-FFF2-40B4-BE49-F238E27FC236}">
                <a16:creationId xmlns:a16="http://schemas.microsoft.com/office/drawing/2014/main" id="{5B2CCFE0-5561-284E-B2FA-79FD0B491C9B}"/>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a:extLst>
              <a:ext uri="{FF2B5EF4-FFF2-40B4-BE49-F238E27FC236}">
                <a16:creationId xmlns:a16="http://schemas.microsoft.com/office/drawing/2014/main" id="{C7D0C6AA-C3DD-F843-8BDC-14574D695AB8}"/>
              </a:ext>
            </a:extLst>
          </p:cNvPr>
          <p:cNvSpPr/>
          <p:nvPr/>
        </p:nvSpPr>
        <p:spPr>
          <a:xfrm>
            <a:off x="381963" y="1124856"/>
            <a:ext cx="8712968" cy="5112425"/>
          </a:xfrm>
          <a:prstGeom prst="rect">
            <a:avLst/>
          </a:prstGeom>
        </p:spPr>
        <p:txBody>
          <a:bodyPr wrap="square">
            <a:spAutoFit/>
          </a:bodyPr>
          <a:lstStyle/>
          <a:p>
            <a:pPr>
              <a:lnSpc>
                <a:spcPct val="90000"/>
              </a:lnSpc>
              <a:spcBef>
                <a:spcPts val="960"/>
              </a:spcBef>
              <a:buSzPts val="1600"/>
            </a:pPr>
            <a:r>
              <a:rPr lang="ja-JP" altLang="ja-JP">
                <a:solidFill>
                  <a:srgbClr val="000000"/>
                </a:solidFill>
                <a:latin typeface="Meiryo" panose="020B0604030504040204" pitchFamily="34" charset="-128"/>
                <a:ea typeface="Meiryo" panose="020B0604030504040204" pitchFamily="34" charset="-128"/>
              </a:rPr>
              <a:t>タスクの粒度を小さくすることはＴＰＳにおける小ロット化と同様</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960"/>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「流れ」を作り、負荷を平準化し、柔軟性を高める</a:t>
            </a:r>
            <a:endParaRPr lang="en-US" altLang="ja-JP" sz="1400" dirty="0">
              <a:solidFill>
                <a:srgbClr val="000000"/>
              </a:solidFill>
              <a:latin typeface="Meiryo" panose="020B0604030504040204" pitchFamily="34" charset="-128"/>
              <a:ea typeface="Meiryo" panose="020B0604030504040204" pitchFamily="34" charset="-128"/>
            </a:endParaRPr>
          </a:p>
          <a:p>
            <a:pPr marL="740664" indent="-283464">
              <a:lnSpc>
                <a:spcPct val="90000"/>
              </a:lnSpc>
              <a:spcBef>
                <a:spcPts val="960"/>
              </a:spcBef>
            </a:pPr>
            <a:endParaRPr lang="ja-JP" altLang="ja-JP" sz="1400">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r>
              <a:rPr lang="ja-JP" altLang="ja-JP">
                <a:solidFill>
                  <a:srgbClr val="000000"/>
                </a:solidFill>
                <a:latin typeface="Meiryo" panose="020B0604030504040204" pitchFamily="34" charset="-128"/>
                <a:ea typeface="Meiryo" panose="020B0604030504040204" pitchFamily="34" charset="-128"/>
              </a:rPr>
              <a:t>タスクの粒度は小さいほど良い</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１日以内、理想は１時間</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責任を持って見積ができる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バグを作り込まない（簡単にテスト可能）</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他のペアと同期がとれる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ダイナミックなプロジェクト運営が可能となる（チーム編成の増減、分散開発など）</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タスクが小さくできないのは、作業対象の内容把握に問題が存在するのではないか？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タスクを小さく分割するという事は、作業指示書を作成する事。</a:t>
            </a:r>
            <a:endParaRPr lang="ja-JP" altLang="ja-JP" sz="1400">
              <a:effectLst/>
              <a:latin typeface="Meiryo" panose="020B0604030504040204" pitchFamily="34" charset="-128"/>
              <a:ea typeface="Meiryo" panose="020B0604030504040204" pitchFamily="34" charset="-128"/>
            </a:endParaRPr>
          </a:p>
        </p:txBody>
      </p:sp>
      <p:graphicFrame>
        <p:nvGraphicFramePr>
          <p:cNvPr id="5" name="表 4">
            <a:extLst>
              <a:ext uri="{FF2B5EF4-FFF2-40B4-BE49-F238E27FC236}">
                <a16:creationId xmlns:a16="http://schemas.microsoft.com/office/drawing/2014/main" id="{374968FB-9EB9-FA44-8DBD-F397C1AE22D4}"/>
              </a:ext>
            </a:extLst>
          </p:cNvPr>
          <p:cNvGraphicFramePr>
            <a:graphicFrameLocks noGrp="1"/>
          </p:cNvGraphicFramePr>
          <p:nvPr>
            <p:extLst/>
          </p:nvPr>
        </p:nvGraphicFramePr>
        <p:xfrm>
          <a:off x="4458172" y="2082368"/>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Cases</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Coverage</a:t>
                      </a:r>
                      <a:endParaRPr lang="en-US"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dirty="0">
                          <a:effectLst/>
                        </a:rPr>
                        <a:t>10,000,000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6" name="テキスト ボックス 5">
            <a:extLst>
              <a:ext uri="{FF2B5EF4-FFF2-40B4-BE49-F238E27FC236}">
                <a16:creationId xmlns:a16="http://schemas.microsoft.com/office/drawing/2014/main" id="{B538982F-231B-C04F-8B74-17AC43386658}"/>
              </a:ext>
            </a:extLst>
          </p:cNvPr>
          <p:cNvSpPr txBox="1"/>
          <p:nvPr/>
        </p:nvSpPr>
        <p:spPr>
          <a:xfrm>
            <a:off x="4572000" y="4581128"/>
            <a:ext cx="3666703" cy="338554"/>
          </a:xfrm>
          <a:prstGeom prst="rect">
            <a:avLst/>
          </a:prstGeom>
          <a:noFill/>
        </p:spPr>
        <p:txBody>
          <a:bodyPr wrap="square" rtlCol="0">
            <a:spAutoFit/>
          </a:bodyPr>
          <a:lstStyle/>
          <a:p>
            <a:r>
              <a:rPr lang="en-US" altLang="ja-JP" sz="800" dirty="0">
                <a:solidFill>
                  <a:prstClr val="black"/>
                </a:solidFill>
                <a:latin typeface="Calibri"/>
                <a:ea typeface="ＭＳ Ｐゴシック" panose="020B0600070205080204" pitchFamily="50" charset="-128"/>
              </a:rPr>
              <a:t>Application size, Test Cases, and Test Coverage.</a:t>
            </a:r>
            <a:r>
              <a:rPr lang="ja-JP" altLang="en-US" sz="800">
                <a:solidFill>
                  <a:prstClr val="black"/>
                </a:solidFill>
                <a:latin typeface="Calibri"/>
                <a:ea typeface="ＭＳ Ｐゴシック" panose="020B0600070205080204" pitchFamily="50" charset="-128"/>
              </a:rPr>
              <a:t>　</a:t>
            </a:r>
            <a:r>
              <a:rPr lang="en-US" altLang="ja-JP" sz="800" dirty="0">
                <a:solidFill>
                  <a:prstClr val="black"/>
                </a:solidFill>
                <a:latin typeface="Calibri"/>
                <a:ea typeface="ＭＳ Ｐゴシック" panose="020B0600070205080204" pitchFamily="50" charset="-128"/>
              </a:rPr>
              <a:t>Logical source code  statements</a:t>
            </a:r>
          </a:p>
          <a:p>
            <a:pPr algn="r"/>
            <a:r>
              <a:rPr lang="en-US" altLang="ja-JP" sz="800" dirty="0">
                <a:solidFill>
                  <a:prstClr val="black"/>
                </a:solidFill>
                <a:latin typeface="Calibri"/>
                <a:ea typeface="ＭＳ Ｐゴシック" panose="020B0600070205080204" pitchFamily="50" charset="-128"/>
              </a:rPr>
              <a:t>By Caper Jones</a:t>
            </a:r>
            <a:endParaRPr lang="ja-JP" altLang="en-US" sz="8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5105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2A82A-70F7-1942-9601-B10A0A9506EE}"/>
              </a:ext>
            </a:extLst>
          </p:cNvPr>
          <p:cNvSpPr>
            <a:spLocks noGrp="1"/>
          </p:cNvSpPr>
          <p:nvPr>
            <p:ph type="title"/>
          </p:nvPr>
        </p:nvSpPr>
        <p:spPr/>
        <p:txBody>
          <a:bodyPr/>
          <a:lstStyle/>
          <a:p>
            <a:r>
              <a:rPr lang="en-US" altLang="ja-JP" dirty="0"/>
              <a:t>DoD (Definition of Done)</a:t>
            </a:r>
            <a:r>
              <a:rPr lang="ja-JP" altLang="en-US"/>
              <a:t>　完了の定義</a:t>
            </a:r>
            <a:endParaRPr kumimoji="1" lang="ja-JP" altLang="en-US"/>
          </a:p>
        </p:txBody>
      </p:sp>
      <p:sp>
        <p:nvSpPr>
          <p:cNvPr id="3" name="スライド番号プレースホルダー 2">
            <a:extLst>
              <a:ext uri="{FF2B5EF4-FFF2-40B4-BE49-F238E27FC236}">
                <a16:creationId xmlns:a16="http://schemas.microsoft.com/office/drawing/2014/main" id="{FB1A4C53-AF90-4B4D-AD29-C7BE13E484C1}"/>
              </a:ext>
            </a:extLst>
          </p:cNvPr>
          <p:cNvSpPr>
            <a:spLocks noGrp="1"/>
          </p:cNvSpPr>
          <p:nvPr>
            <p:ph type="sldNum" sz="quarter" idx="12"/>
          </p:nvPr>
        </p:nvSpPr>
        <p:spPr/>
        <p:txBody>
          <a:bodyPr/>
          <a:lstStyle/>
          <a:p>
            <a:fld id="{8FF8CC5D-A65D-5946-99B5-645367A967AD}" type="slidenum">
              <a:rPr kumimoji="1" lang="ja-JP" altLang="en-US" smtClean="0">
                <a:latin typeface="Meiryo" panose="020B0604030504040204" pitchFamily="34" charset="-128"/>
                <a:ea typeface="Meiryo" panose="020B0604030504040204" pitchFamily="34" charset="-128"/>
              </a:rPr>
              <a:t>25</a:t>
            </a:fld>
            <a:endParaRPr kumimoji="1" lang="ja-JP" altLang="en-US">
              <a:latin typeface="Meiryo" panose="020B0604030504040204" pitchFamily="34" charset="-128"/>
              <a:ea typeface="Meiryo" panose="020B0604030504040204" pitchFamily="34" charset="-128"/>
            </a:endParaRPr>
          </a:p>
        </p:txBody>
      </p:sp>
      <p:sp>
        <p:nvSpPr>
          <p:cNvPr id="5" name="コンテンツ プレースホルダー 2">
            <a:extLst>
              <a:ext uri="{FF2B5EF4-FFF2-40B4-BE49-F238E27FC236}">
                <a16:creationId xmlns:a16="http://schemas.microsoft.com/office/drawing/2014/main" id="{C472D50D-C17F-1643-A351-EECEB35A2BB3}"/>
              </a:ext>
            </a:extLst>
          </p:cNvPr>
          <p:cNvSpPr txBox="1">
            <a:spLocks/>
          </p:cNvSpPr>
          <p:nvPr/>
        </p:nvSpPr>
        <p:spPr>
          <a:xfrm>
            <a:off x="1403648" y="1196752"/>
            <a:ext cx="6563072" cy="132474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Ø"/>
            </a:pPr>
            <a:r>
              <a:rPr lang="ja-JP" altLang="en-US" sz="2000">
                <a:latin typeface="Meiryo" panose="020B0604030504040204" pitchFamily="34" charset="-128"/>
                <a:ea typeface="Meiryo" panose="020B0604030504040204" pitchFamily="34" charset="-128"/>
              </a:rPr>
              <a:t>各作業の完了基準</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閾値（標準値）を決める。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作業経過、結果を計測する。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自工程完結の基本的な姿勢（現場での意思決定）</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仁＝他人の努力を無駄にしない思いやり</a:t>
            </a:r>
            <a:endParaRPr lang="ja-JP" altLang="en-US" sz="20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17AC5E-F221-4A43-9F64-76A0416AD61A}"/>
              </a:ext>
            </a:extLst>
          </p:cNvPr>
          <p:cNvSpPr/>
          <p:nvPr/>
        </p:nvSpPr>
        <p:spPr>
          <a:xfrm>
            <a:off x="1547664"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78AB0CD-0884-9545-ADB8-ADCE6213045B}"/>
              </a:ext>
            </a:extLst>
          </p:cNvPr>
          <p:cNvSpPr/>
          <p:nvPr/>
        </p:nvSpPr>
        <p:spPr>
          <a:xfrm>
            <a:off x="3203848"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2B63ED3-EA74-2640-89A8-27C361B787F3}"/>
              </a:ext>
            </a:extLst>
          </p:cNvPr>
          <p:cNvSpPr/>
          <p:nvPr/>
        </p:nvSpPr>
        <p:spPr>
          <a:xfrm>
            <a:off x="4860032" y="4135735"/>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9" name="フローチャート : 端子 12">
            <a:extLst>
              <a:ext uri="{FF2B5EF4-FFF2-40B4-BE49-F238E27FC236}">
                <a16:creationId xmlns:a16="http://schemas.microsoft.com/office/drawing/2014/main" id="{A36784BA-2A01-F44E-84C0-A80894F47AED}"/>
              </a:ext>
            </a:extLst>
          </p:cNvPr>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panose="020B0604030504040204" pitchFamily="34" charset="-128"/>
                <a:ea typeface="Meiryo" panose="020B0604030504040204" pitchFamily="34" charset="-128"/>
              </a:rPr>
              <a:t>発生防止</a:t>
            </a:r>
          </a:p>
        </p:txBody>
      </p:sp>
      <p:sp>
        <p:nvSpPr>
          <p:cNvPr id="10" name="フローチャート : 端子 13">
            <a:extLst>
              <a:ext uri="{FF2B5EF4-FFF2-40B4-BE49-F238E27FC236}">
                <a16:creationId xmlns:a16="http://schemas.microsoft.com/office/drawing/2014/main" id="{4D893FE1-66D1-8E4F-ADF3-CC22F92DBC63}"/>
              </a:ext>
            </a:extLst>
          </p:cNvPr>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panose="020B0604030504040204" pitchFamily="34" charset="-128"/>
                <a:ea typeface="Meiryo" panose="020B0604030504040204" pitchFamily="34" charset="-128"/>
              </a:rPr>
              <a:t>流出</a:t>
            </a:r>
            <a:r>
              <a:rPr kumimoji="1" lang="ja-JP" altLang="en-US" b="1" dirty="0">
                <a:latin typeface="Meiryo" panose="020B0604030504040204" pitchFamily="34" charset="-128"/>
                <a:ea typeface="Meiryo" panose="020B0604030504040204" pitchFamily="34" charset="-128"/>
              </a:rPr>
              <a:t>防止</a:t>
            </a:r>
          </a:p>
        </p:txBody>
      </p:sp>
      <p:sp>
        <p:nvSpPr>
          <p:cNvPr id="11" name="正方形/長方形 10">
            <a:extLst>
              <a:ext uri="{FF2B5EF4-FFF2-40B4-BE49-F238E27FC236}">
                <a16:creationId xmlns:a16="http://schemas.microsoft.com/office/drawing/2014/main" id="{C8E0778B-FEDF-4F48-9029-BACD494A8462}"/>
              </a:ext>
            </a:extLst>
          </p:cNvPr>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2" name="正方形/長方形 11">
            <a:extLst>
              <a:ext uri="{FF2B5EF4-FFF2-40B4-BE49-F238E27FC236}">
                <a16:creationId xmlns:a16="http://schemas.microsoft.com/office/drawing/2014/main" id="{DE99B4F1-5072-804C-99D0-E1D7E7CDE0B5}"/>
              </a:ext>
            </a:extLst>
          </p:cNvPr>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3" name="正方形/長方形 12">
            <a:extLst>
              <a:ext uri="{FF2B5EF4-FFF2-40B4-BE49-F238E27FC236}">
                <a16:creationId xmlns:a16="http://schemas.microsoft.com/office/drawing/2014/main" id="{DF0D4C4B-C818-0D41-A516-DE938B7D3927}"/>
              </a:ext>
            </a:extLst>
          </p:cNvPr>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4" name="正方形/長方形 13">
            <a:extLst>
              <a:ext uri="{FF2B5EF4-FFF2-40B4-BE49-F238E27FC236}">
                <a16:creationId xmlns:a16="http://schemas.microsoft.com/office/drawing/2014/main" id="{339E0D25-C1F6-7B47-BBFB-EE1F4680745B}"/>
              </a:ext>
            </a:extLst>
          </p:cNvPr>
          <p:cNvSpPr/>
          <p:nvPr/>
        </p:nvSpPr>
        <p:spPr>
          <a:xfrm>
            <a:off x="5784676" y="4163553"/>
            <a:ext cx="1152128"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09C1CA2C-5360-904D-9521-15F330ED86E2}"/>
              </a:ext>
            </a:extLst>
          </p:cNvPr>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納入</a:t>
            </a:r>
          </a:p>
        </p:txBody>
      </p:sp>
      <p:sp>
        <p:nvSpPr>
          <p:cNvPr id="16" name="右矢印 15">
            <a:extLst>
              <a:ext uri="{FF2B5EF4-FFF2-40B4-BE49-F238E27FC236}">
                <a16:creationId xmlns:a16="http://schemas.microsoft.com/office/drawing/2014/main" id="{26550E2F-714D-6F44-AEEE-7D047E57E2E4}"/>
              </a:ext>
            </a:extLst>
          </p:cNvPr>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右矢印 16">
            <a:extLst>
              <a:ext uri="{FF2B5EF4-FFF2-40B4-BE49-F238E27FC236}">
                <a16:creationId xmlns:a16="http://schemas.microsoft.com/office/drawing/2014/main" id="{AED9215B-77DD-EA45-BD32-7D652A68E526}"/>
              </a:ext>
            </a:extLst>
          </p:cNvPr>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右矢印 17">
            <a:extLst>
              <a:ext uri="{FF2B5EF4-FFF2-40B4-BE49-F238E27FC236}">
                <a16:creationId xmlns:a16="http://schemas.microsoft.com/office/drawing/2014/main" id="{34CB4176-133A-6B4F-8ABC-F0DEF103AAA8}"/>
              </a:ext>
            </a:extLst>
          </p:cNvPr>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CA23B32B-F3AF-AD43-8C57-F9ACC63F1C8E}"/>
              </a:ext>
            </a:extLst>
          </p:cNvPr>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DA4ABAA-1D49-3647-8489-00C7CEA3F57A}"/>
              </a:ext>
            </a:extLst>
          </p:cNvPr>
          <p:cNvSpPr/>
          <p:nvPr/>
        </p:nvSpPr>
        <p:spPr>
          <a:xfrm>
            <a:off x="755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1" name="正方形/長方形 20">
            <a:extLst>
              <a:ext uri="{FF2B5EF4-FFF2-40B4-BE49-F238E27FC236}">
                <a16:creationId xmlns:a16="http://schemas.microsoft.com/office/drawing/2014/main" id="{CACF86FA-9480-F44C-870F-1A497C7B6A8C}"/>
              </a:ext>
            </a:extLst>
          </p:cNvPr>
          <p:cNvSpPr/>
          <p:nvPr/>
        </p:nvSpPr>
        <p:spPr>
          <a:xfrm>
            <a:off x="2411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2" name="正方形/長方形 21">
            <a:extLst>
              <a:ext uri="{FF2B5EF4-FFF2-40B4-BE49-F238E27FC236}">
                <a16:creationId xmlns:a16="http://schemas.microsoft.com/office/drawing/2014/main" id="{13E0990F-835C-A540-BFC5-90BC0E2E1D80}"/>
              </a:ext>
            </a:extLst>
          </p:cNvPr>
          <p:cNvSpPr/>
          <p:nvPr/>
        </p:nvSpPr>
        <p:spPr>
          <a:xfrm>
            <a:off x="4067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cxnSp>
        <p:nvCxnSpPr>
          <p:cNvPr id="23" name="直線矢印コネクタ 22">
            <a:extLst>
              <a:ext uri="{FF2B5EF4-FFF2-40B4-BE49-F238E27FC236}">
                <a16:creationId xmlns:a16="http://schemas.microsoft.com/office/drawing/2014/main" id="{048CFE04-0168-6E44-BBE4-0AE77CBAE5C1}"/>
              </a:ext>
            </a:extLst>
          </p:cNvPr>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034B15-C554-674E-9FA4-C76620E0D7EE}"/>
              </a:ext>
            </a:extLst>
          </p:cNvPr>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D1AE014-0275-CE49-AFD0-5250C71733A3}"/>
              </a:ext>
            </a:extLst>
          </p:cNvPr>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332AB5B-573E-9748-801F-4B32934111FD}"/>
              </a:ext>
            </a:extLst>
          </p:cNvPr>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5BC5F66-5CAF-6F42-82B9-B8452CD3FCF8}"/>
              </a:ext>
            </a:extLst>
          </p:cNvPr>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A41E016-8E9A-5746-8C27-3C9EC5BA034D}"/>
              </a:ext>
            </a:extLst>
          </p:cNvPr>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円形吹き出し 32">
            <a:extLst>
              <a:ext uri="{FF2B5EF4-FFF2-40B4-BE49-F238E27FC236}">
                <a16:creationId xmlns:a16="http://schemas.microsoft.com/office/drawing/2014/main" id="{DE0A19E5-9595-0B4C-9343-B6DFE729BDB1}"/>
              </a:ext>
            </a:extLst>
          </p:cNvPr>
          <p:cNvSpPr/>
          <p:nvPr/>
        </p:nvSpPr>
        <p:spPr>
          <a:xfrm>
            <a:off x="6360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DoD</a:t>
            </a:r>
            <a:endParaRPr kumimoji="1" lang="ja-JP" altLang="en-US" b="1" dirty="0">
              <a:solidFill>
                <a:schemeClr val="accent6">
                  <a:lumMod val="75000"/>
                </a:schemeClr>
              </a:solidFill>
              <a:latin typeface="Meiryo" panose="020B0604030504040204" pitchFamily="34" charset="-128"/>
              <a:ea typeface="Meiryo" panose="020B0604030504040204" pitchFamily="34" charset="-128"/>
            </a:endParaRPr>
          </a:p>
        </p:txBody>
      </p:sp>
      <p:sp>
        <p:nvSpPr>
          <p:cNvPr id="34" name="乗算記号 33">
            <a:extLst>
              <a:ext uri="{FF2B5EF4-FFF2-40B4-BE49-F238E27FC236}">
                <a16:creationId xmlns:a16="http://schemas.microsoft.com/office/drawing/2014/main" id="{3A690FF0-B4FE-1E47-A574-EC3C86053BA7}"/>
              </a:ext>
            </a:extLst>
          </p:cNvPr>
          <p:cNvSpPr/>
          <p:nvPr/>
        </p:nvSpPr>
        <p:spPr>
          <a:xfrm>
            <a:off x="1377127"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BE1B89DA-4314-A24A-B75A-06B377E80BF6}"/>
              </a:ext>
            </a:extLst>
          </p:cNvPr>
          <p:cNvSpPr/>
          <p:nvPr/>
        </p:nvSpPr>
        <p:spPr>
          <a:xfrm>
            <a:off x="3032121"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CA8EF60C-F14C-A544-A6C6-80308CA09F85}"/>
              </a:ext>
            </a:extLst>
          </p:cNvPr>
          <p:cNvSpPr/>
          <p:nvPr/>
        </p:nvSpPr>
        <p:spPr>
          <a:xfrm>
            <a:off x="4700384"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00EF0BA2-5F7A-6D47-9419-0052A252D015}"/>
              </a:ext>
            </a:extLst>
          </p:cNvPr>
          <p:cNvSpPr/>
          <p:nvPr/>
        </p:nvSpPr>
        <p:spPr>
          <a:xfrm>
            <a:off x="6028358"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38966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2931068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Meiryo" charset="-128"/>
                <a:ea typeface="Meiryo" charset="-128"/>
                <a:cs typeface="Meiryo" charset="-128"/>
              </a:rPr>
              <a:t>DevOps</a:t>
            </a:r>
            <a:endParaRPr lang="ja-JP" altLang="en-US" sz="2400"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473629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p:cNvSpPr/>
          <p:nvPr/>
        </p:nvSpPr>
        <p:spPr>
          <a:xfrm>
            <a:off x="683568" y="843298"/>
            <a:ext cx="7776864" cy="43138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0432FF"/>
                </a:solidFill>
                <a:latin typeface="Meiryo" charset="-128"/>
                <a:ea typeface="Meiryo" charset="-128"/>
                <a:cs typeface="Meiryo" charset="-128"/>
              </a:rPr>
              <a:t>「ビジネス</a:t>
            </a:r>
            <a:r>
              <a:rPr kumimoji="1" lang="en-US" altLang="ja-JP" sz="2000" b="1" dirty="0">
                <a:solidFill>
                  <a:srgbClr val="0432FF"/>
                </a:solidFill>
                <a:latin typeface="Meiryo" charset="-128"/>
                <a:ea typeface="Meiryo" charset="-128"/>
                <a:cs typeface="Meiryo" charset="-128"/>
              </a:rPr>
              <a:t>×IT</a:t>
            </a:r>
            <a:r>
              <a:rPr kumimoji="1" lang="ja-JP" altLang="en-US" sz="2000" b="1" dirty="0">
                <a:solidFill>
                  <a:srgbClr val="0432FF"/>
                </a:solidFill>
                <a:latin typeface="Meiryo" charset="-128"/>
                <a:ea typeface="Meiryo" charset="-128"/>
                <a:cs typeface="Meiryo" charset="-128"/>
              </a:rPr>
              <a:t>」環境の変化</a:t>
            </a:r>
            <a:r>
              <a:rPr kumimoji="1" lang="en-US" altLang="ja-JP" sz="2000" b="1" dirty="0">
                <a:solidFill>
                  <a:srgbClr val="0432FF"/>
                </a:solidFill>
                <a:latin typeface="Meiryo" charset="-128"/>
                <a:ea typeface="Meiryo" charset="-128"/>
                <a:cs typeface="Meiryo" charset="-128"/>
              </a:rPr>
              <a:t> </a:t>
            </a:r>
            <a:r>
              <a:rPr kumimoji="1" lang="ja-JP" altLang="en-US" sz="2000" dirty="0">
                <a:solidFill>
                  <a:srgbClr val="0432FF"/>
                </a:solidFill>
                <a:latin typeface="Meiryo" charset="-128"/>
                <a:ea typeface="Meiryo" charset="-128"/>
                <a:cs typeface="Meiryo" charset="-128"/>
              </a:rPr>
              <a:t>＋</a:t>
            </a:r>
            <a:r>
              <a:rPr kumimoji="1" lang="en-US" altLang="ja-JP" sz="2000"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ビジネス・スピードの加速</a:t>
            </a:r>
            <a:endParaRPr kumimoji="1" lang="en-US" altLang="ja-JP" sz="2000" b="1" dirty="0">
              <a:solidFill>
                <a:srgbClr val="0432FF"/>
              </a:solidFill>
              <a:latin typeface="Meiryo" charset="-128"/>
              <a:ea typeface="Meiryo" charset="-128"/>
              <a:cs typeface="Meiryo" charset="-128"/>
            </a:endParaRPr>
          </a:p>
          <a:p>
            <a:pPr marL="180975" lvl="1" algn="ctr"/>
            <a:endParaRPr kumimoji="1" lang="en-US" altLang="ja-JP" sz="800" b="1" dirty="0">
              <a:solidFill>
                <a:srgbClr val="0432FF"/>
              </a:solidFill>
              <a:latin typeface="Meiryo" charset="-128"/>
              <a:ea typeface="Meiryo" charset="-128"/>
              <a:cs typeface="Meiryo" charset="-128"/>
            </a:endParaRPr>
          </a:p>
          <a:p>
            <a:pPr marL="180975" lvl="1">
              <a:buFont typeface="Wingdings" charset="2"/>
              <a:buChar char="l"/>
            </a:pPr>
            <a:r>
              <a:rPr lang="en-US" altLang="ja-JP" sz="1400" dirty="0">
                <a:solidFill>
                  <a:srgbClr val="0432FF"/>
                </a:solidFill>
                <a:latin typeface="Meiryo" charset="-128"/>
                <a:ea typeface="Meiryo" charset="-128"/>
                <a:cs typeface="Meiryo" charset="-128"/>
              </a:rPr>
              <a:t>IT</a:t>
            </a:r>
            <a:r>
              <a:rPr lang="ja-JP" altLang="en-US" sz="1400" dirty="0">
                <a:solidFill>
                  <a:srgbClr val="0432FF"/>
                </a:solidFill>
                <a:latin typeface="Meiryo" charset="-128"/>
                <a:ea typeface="Meiryo" charset="-128"/>
                <a:cs typeface="Meiryo" charset="-128"/>
              </a:rPr>
              <a:t>ニーズの変化：「効率化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生産性</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低コスト」から「差別化</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競争優位」へのシフト</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環境の変化　：モバイル、</a:t>
            </a:r>
            <a:r>
              <a:rPr kumimoji="1" lang="en-US" altLang="ja-JP" sz="1400" dirty="0" err="1">
                <a:solidFill>
                  <a:srgbClr val="0432FF"/>
                </a:solidFill>
                <a:latin typeface="Meiryo" charset="-128"/>
                <a:ea typeface="Meiryo" charset="-128"/>
                <a:cs typeface="Meiryo" charset="-128"/>
              </a:rPr>
              <a:t>IoT</a:t>
            </a:r>
            <a:r>
              <a:rPr kumimoji="1" lang="ja-JP" altLang="en-US" sz="1400" dirty="0">
                <a:solidFill>
                  <a:srgbClr val="0432FF"/>
                </a:solidFill>
                <a:latin typeface="Meiryo" charset="-128"/>
                <a:ea typeface="Meiryo" charset="-128"/>
                <a:cs typeface="Meiryo" charset="-128"/>
              </a:rPr>
              <a:t>、ビッグデータなどの新しい</a:t>
            </a:r>
            <a:r>
              <a:rPr lang="ja-JP" altLang="en-US" sz="1400" dirty="0">
                <a:solidFill>
                  <a:srgbClr val="0432FF"/>
                </a:solidFill>
                <a:latin typeface="Meiryo" charset="-128"/>
                <a:ea typeface="Meiryo" charset="-128"/>
                <a:cs typeface="Meiryo" charset="-128"/>
              </a:rPr>
              <a:t>テクノロジーへの対応</a:t>
            </a:r>
            <a:endParaRPr lang="en-US" altLang="ja-JP" sz="1400" dirty="0">
              <a:solidFill>
                <a:srgbClr val="0432FF"/>
              </a:solidFill>
              <a:latin typeface="Meiryo" charset="-128"/>
              <a:ea typeface="Meiryo" charset="-128"/>
              <a:cs typeface="Meiryo" charset="-128"/>
            </a:endParaRPr>
          </a:p>
          <a:p>
            <a:pPr marL="180975" lvl="1">
              <a:buFont typeface="Wingdings" charset="2"/>
              <a:buChar char="l"/>
            </a:pP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利用の変化　：</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リテラシーの拡大やデジタル・ビジネス、ビジネスと</a:t>
            </a:r>
            <a:r>
              <a:rPr kumimoji="1" lang="en-US" altLang="ja-JP" sz="1400" dirty="0">
                <a:solidFill>
                  <a:srgbClr val="0432FF"/>
                </a:solidFill>
                <a:latin typeface="Meiryo" charset="-128"/>
                <a:ea typeface="Meiryo" charset="-128"/>
                <a:cs typeface="Meiryo" charset="-128"/>
              </a:rPr>
              <a:t>IT</a:t>
            </a:r>
            <a:r>
              <a:rPr kumimoji="1" lang="ja-JP" altLang="en-US" sz="1400" dirty="0">
                <a:solidFill>
                  <a:srgbClr val="0432FF"/>
                </a:solidFill>
                <a:latin typeface="Meiryo" charset="-128"/>
                <a:ea typeface="Meiryo" charset="-128"/>
                <a:cs typeface="Meiryo" charset="-128"/>
              </a:rPr>
              <a:t>との一体化</a:t>
            </a:r>
            <a:endParaRPr kumimoji="1" lang="en-US" altLang="ja-JP" sz="1400" dirty="0">
              <a:solidFill>
                <a:srgbClr val="0432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a:p>
            <a:pPr marL="180975" lvl="1">
              <a:buFont typeface="Wingdings" charset="2"/>
              <a:buChar char="l"/>
            </a:pPr>
            <a:endParaRPr lang="en-US" altLang="ja-JP" sz="1400" dirty="0">
              <a:solidFill>
                <a:srgbClr val="FFFFFF"/>
              </a:solidFill>
              <a:latin typeface="Meiryo" charset="-128"/>
              <a:ea typeface="Meiryo" charset="-128"/>
              <a:cs typeface="Meiryo" charset="-128"/>
            </a:endParaRPr>
          </a:p>
          <a:p>
            <a:pPr marL="180975" lvl="1">
              <a:buFont typeface="Wingdings" charset="2"/>
              <a:buChar char="l"/>
            </a:pPr>
            <a:endParaRPr kumimoji="1" lang="en-US" altLang="ja-JP" sz="1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a:t>DevOps</a:t>
            </a:r>
            <a:r>
              <a:rPr kumimoji="1" lang="ja-JP" altLang="en-US" dirty="0"/>
              <a:t>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grpSp>
        <p:nvGrpSpPr>
          <p:cNvPr id="8" name="図形グループ 7"/>
          <p:cNvGrpSpPr/>
          <p:nvPr/>
        </p:nvGrpSpPr>
        <p:grpSpPr>
          <a:xfrm rot="10800000">
            <a:off x="971600" y="2420888"/>
            <a:ext cx="2561271" cy="2575006"/>
            <a:chOff x="971599" y="2384759"/>
            <a:chExt cx="2561271" cy="2575006"/>
          </a:xfrm>
        </p:grpSpPr>
        <p:sp>
          <p:nvSpPr>
            <p:cNvPr id="4" name="パイ 3"/>
            <p:cNvSpPr/>
            <p:nvPr/>
          </p:nvSpPr>
          <p:spPr>
            <a:xfrm>
              <a:off x="971599" y="2384759"/>
              <a:ext cx="2520280" cy="2520280"/>
            </a:xfrm>
            <a:prstGeom prst="pie">
              <a:avLst>
                <a:gd name="adj1" fmla="val 8850400"/>
                <a:gd name="adj2" fmla="val 16200000"/>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パイ 4"/>
            <p:cNvSpPr/>
            <p:nvPr/>
          </p:nvSpPr>
          <p:spPr>
            <a:xfrm rot="7292574">
              <a:off x="1012590" y="2384759"/>
              <a:ext cx="2520280" cy="2520280"/>
            </a:xfrm>
            <a:prstGeom prst="pie">
              <a:avLst>
                <a:gd name="adj1" fmla="val 8883325"/>
                <a:gd name="adj2" fmla="val 16146307"/>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パイ 5"/>
            <p:cNvSpPr/>
            <p:nvPr/>
          </p:nvSpPr>
          <p:spPr>
            <a:xfrm rot="14505582">
              <a:off x="1002967" y="2439485"/>
              <a:ext cx="2520280" cy="2520280"/>
            </a:xfrm>
            <a:prstGeom prst="pie">
              <a:avLst>
                <a:gd name="adj1" fmla="val 8942817"/>
                <a:gd name="adj2" fmla="val 1598784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円/楕円 6"/>
          <p:cNvSpPr/>
          <p:nvPr/>
        </p:nvSpPr>
        <p:spPr>
          <a:xfrm>
            <a:off x="5559727" y="2457189"/>
            <a:ext cx="2612673" cy="2557129"/>
          </a:xfrm>
          <a:prstGeom prst="ellipse">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2116278" y="2787659"/>
            <a:ext cx="231924" cy="471366"/>
            <a:chOff x="1946324" y="4125162"/>
            <a:chExt cx="969964" cy="2007872"/>
          </a:xfrm>
          <a:solidFill>
            <a:schemeClr val="bg1">
              <a:lumMod val="95000"/>
            </a:schemeClr>
          </a:solidFill>
        </p:grpSpPr>
        <p:sp>
          <p:nvSpPr>
            <p:cNvPr id="10" name="円/楕円 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1331640" y="3822872"/>
            <a:ext cx="231924" cy="471366"/>
            <a:chOff x="1946324" y="4125162"/>
            <a:chExt cx="969964" cy="2007872"/>
          </a:xfrm>
          <a:solidFill>
            <a:schemeClr val="bg1">
              <a:lumMod val="95000"/>
            </a:schemeClr>
          </a:solidFill>
        </p:grpSpPr>
        <p:sp>
          <p:nvSpPr>
            <p:cNvPr id="13" name="円/楕円 1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14"/>
          <p:cNvGrpSpPr/>
          <p:nvPr/>
        </p:nvGrpSpPr>
        <p:grpSpPr>
          <a:xfrm>
            <a:off x="2966830" y="3822872"/>
            <a:ext cx="231924" cy="471366"/>
            <a:chOff x="1946324" y="4125162"/>
            <a:chExt cx="969964" cy="2007872"/>
          </a:xfrm>
          <a:solidFill>
            <a:schemeClr val="bg1">
              <a:lumMod val="95000"/>
            </a:schemeClr>
          </a:solidFill>
        </p:grpSpPr>
        <p:sp>
          <p:nvSpPr>
            <p:cNvPr id="16" name="円/楕円 1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p:cNvSpPr txBox="1"/>
          <p:nvPr/>
        </p:nvSpPr>
        <p:spPr>
          <a:xfrm>
            <a:off x="1780333" y="2539545"/>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業務部門</a:t>
            </a:r>
          </a:p>
        </p:txBody>
      </p:sp>
      <p:sp>
        <p:nvSpPr>
          <p:cNvPr id="19" name="テキスト ボックス 18"/>
          <p:cNvSpPr txBox="1"/>
          <p:nvPr/>
        </p:nvSpPr>
        <p:spPr>
          <a:xfrm>
            <a:off x="1364933" y="4490517"/>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開発部門</a:t>
            </a:r>
          </a:p>
        </p:txBody>
      </p:sp>
      <p:sp>
        <p:nvSpPr>
          <p:cNvPr id="20" name="テキスト ボックス 19"/>
          <p:cNvSpPr txBox="1"/>
          <p:nvPr/>
        </p:nvSpPr>
        <p:spPr>
          <a:xfrm>
            <a:off x="2267744" y="4490516"/>
            <a:ext cx="902811" cy="307777"/>
          </a:xfrm>
          <a:prstGeom prst="rect">
            <a:avLst/>
          </a:prstGeom>
          <a:noFill/>
        </p:spPr>
        <p:txBody>
          <a:bodyPr wrap="none" rtlCol="0">
            <a:spAutoFit/>
          </a:bodyPr>
          <a:lstStyle/>
          <a:p>
            <a:pPr algn="ctr"/>
            <a:r>
              <a:rPr kumimoji="1" lang="ja-JP" altLang="en-US" sz="1400" dirty="0">
                <a:solidFill>
                  <a:schemeClr val="bg1"/>
                </a:solidFill>
                <a:latin typeface="Meiryo" charset="-128"/>
                <a:ea typeface="Meiryo" charset="-128"/>
                <a:cs typeface="Meiryo" charset="-128"/>
              </a:rPr>
              <a:t>運用部門</a:t>
            </a:r>
          </a:p>
        </p:txBody>
      </p:sp>
      <p:sp>
        <p:nvSpPr>
          <p:cNvPr id="21" name="左矢印 20"/>
          <p:cNvSpPr/>
          <p:nvPr/>
        </p:nvSpPr>
        <p:spPr>
          <a:xfrm rot="18661509">
            <a:off x="1311264" y="3141225"/>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p:cNvSpPr/>
          <p:nvPr/>
        </p:nvSpPr>
        <p:spPr>
          <a:xfrm rot="10800000">
            <a:off x="1933302" y="4078214"/>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矢印 23"/>
          <p:cNvSpPr/>
          <p:nvPr/>
        </p:nvSpPr>
        <p:spPr>
          <a:xfrm rot="2461509">
            <a:off x="2493556" y="3058629"/>
            <a:ext cx="648072" cy="432048"/>
          </a:xfrm>
          <a:prstGeom prst="lef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933301" y="4173524"/>
            <a:ext cx="492443" cy="276999"/>
          </a:xfrm>
          <a:prstGeom prst="rect">
            <a:avLst/>
          </a:prstGeom>
          <a:noFill/>
        </p:spPr>
        <p:txBody>
          <a:bodyPr wrap="none" rtlCol="0">
            <a:spAutoFit/>
          </a:bodyPr>
          <a:lstStyle/>
          <a:p>
            <a:r>
              <a:rPr lang="ja-JP" altLang="en-US" sz="1200" dirty="0">
                <a:solidFill>
                  <a:srgbClr val="00B050"/>
                </a:solidFill>
                <a:latin typeface="Meiryo" charset="-128"/>
                <a:ea typeface="Meiryo" charset="-128"/>
                <a:cs typeface="Meiryo" charset="-128"/>
              </a:rPr>
              <a:t>依頼</a:t>
            </a:r>
            <a:endParaRPr kumimoji="1" lang="ja-JP" altLang="en-US" sz="1200" dirty="0">
              <a:solidFill>
                <a:srgbClr val="00B050"/>
              </a:solidFill>
              <a:latin typeface="Meiryo" charset="-128"/>
              <a:ea typeface="Meiryo" charset="-128"/>
              <a:cs typeface="Meiryo" charset="-128"/>
            </a:endParaRPr>
          </a:p>
        </p:txBody>
      </p:sp>
      <p:sp>
        <p:nvSpPr>
          <p:cNvPr id="26" name="テキスト ボックス 25"/>
          <p:cNvSpPr txBox="1"/>
          <p:nvPr/>
        </p:nvSpPr>
        <p:spPr>
          <a:xfrm rot="18704599">
            <a:off x="1437653" y="3186238"/>
            <a:ext cx="492443" cy="276999"/>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依頼</a:t>
            </a:r>
            <a:endParaRPr kumimoji="1" lang="ja-JP" altLang="en-US" sz="1200" dirty="0">
              <a:solidFill>
                <a:srgbClr val="0070C0"/>
              </a:solidFill>
              <a:latin typeface="Meiryo" charset="-128"/>
              <a:ea typeface="Meiryo" charset="-128"/>
              <a:cs typeface="Meiryo" charset="-128"/>
            </a:endParaRPr>
          </a:p>
        </p:txBody>
      </p:sp>
      <p:sp>
        <p:nvSpPr>
          <p:cNvPr id="27" name="テキスト ボックス 26"/>
          <p:cNvSpPr txBox="1"/>
          <p:nvPr/>
        </p:nvSpPr>
        <p:spPr>
          <a:xfrm rot="2517505">
            <a:off x="2623778" y="3201739"/>
            <a:ext cx="492443" cy="276999"/>
          </a:xfrm>
          <a:prstGeom prst="rect">
            <a:avLst/>
          </a:prstGeom>
          <a:noFill/>
        </p:spPr>
        <p:txBody>
          <a:bodyPr wrap="none" rtlCol="0">
            <a:spAutoFit/>
          </a:bodyPr>
          <a:lstStyle/>
          <a:p>
            <a:r>
              <a:rPr lang="ja-JP" altLang="en-US" sz="1200">
                <a:solidFill>
                  <a:srgbClr val="953735"/>
                </a:solidFill>
                <a:latin typeface="Meiryo" charset="-128"/>
                <a:ea typeface="Meiryo" charset="-128"/>
                <a:cs typeface="Meiryo" charset="-128"/>
              </a:rPr>
              <a:t>依頼</a:t>
            </a:r>
            <a:endParaRPr kumimoji="1" lang="ja-JP" altLang="en-US" sz="1200" dirty="0">
              <a:solidFill>
                <a:srgbClr val="953735"/>
              </a:solidFill>
              <a:latin typeface="Meiryo" charset="-128"/>
              <a:ea typeface="Meiryo" charset="-128"/>
              <a:cs typeface="Meiryo" charset="-128"/>
            </a:endParaRPr>
          </a:p>
        </p:txBody>
      </p:sp>
      <p:grpSp>
        <p:nvGrpSpPr>
          <p:cNvPr id="28" name="図形グループ 27"/>
          <p:cNvGrpSpPr/>
          <p:nvPr/>
        </p:nvGrpSpPr>
        <p:grpSpPr>
          <a:xfrm>
            <a:off x="6718940" y="2787659"/>
            <a:ext cx="231924" cy="471366"/>
            <a:chOff x="1946324" y="4125162"/>
            <a:chExt cx="969964" cy="2007872"/>
          </a:xfrm>
          <a:solidFill>
            <a:srgbClr val="0070C0"/>
          </a:solidFill>
        </p:grpSpPr>
        <p:sp>
          <p:nvSpPr>
            <p:cNvPr id="29" name="円/楕円 2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フローチャート: 論理積ゲート 2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5934302" y="3819109"/>
            <a:ext cx="231924" cy="471366"/>
            <a:chOff x="1946324" y="4125162"/>
            <a:chExt cx="969964" cy="2007872"/>
          </a:xfrm>
          <a:solidFill>
            <a:srgbClr val="00B05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7569492" y="3819109"/>
            <a:ext cx="231924" cy="471366"/>
            <a:chOff x="1946324" y="4125162"/>
            <a:chExt cx="969964" cy="2007872"/>
          </a:xfrm>
          <a:solidFill>
            <a:srgbClr val="953735"/>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7" name="テキスト ボックス 36"/>
          <p:cNvSpPr txBox="1"/>
          <p:nvPr/>
        </p:nvSpPr>
        <p:spPr>
          <a:xfrm>
            <a:off x="6382995" y="2535782"/>
            <a:ext cx="902811" cy="307777"/>
          </a:xfrm>
          <a:prstGeom prst="rect">
            <a:avLst/>
          </a:prstGeom>
          <a:noFill/>
        </p:spPr>
        <p:txBody>
          <a:bodyPr wrap="none" rtlCol="0">
            <a:spAutoFit/>
          </a:bodyPr>
          <a:lstStyle/>
          <a:p>
            <a:pPr algn="ctr"/>
            <a:r>
              <a:rPr kumimoji="1" lang="ja-JP" altLang="en-US" sz="1400" dirty="0">
                <a:solidFill>
                  <a:srgbClr val="0070C0"/>
                </a:solidFill>
                <a:latin typeface="Meiryo" charset="-128"/>
                <a:ea typeface="Meiryo" charset="-128"/>
                <a:cs typeface="Meiryo" charset="-128"/>
              </a:rPr>
              <a:t>業務部門</a:t>
            </a:r>
          </a:p>
        </p:txBody>
      </p:sp>
      <p:sp>
        <p:nvSpPr>
          <p:cNvPr id="38" name="テキスト ボックス 37"/>
          <p:cNvSpPr txBox="1"/>
          <p:nvPr/>
        </p:nvSpPr>
        <p:spPr>
          <a:xfrm>
            <a:off x="5973445" y="4490517"/>
            <a:ext cx="902811"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開発部門</a:t>
            </a:r>
          </a:p>
        </p:txBody>
      </p:sp>
      <p:sp>
        <p:nvSpPr>
          <p:cNvPr id="39" name="テキスト ボックス 38"/>
          <p:cNvSpPr txBox="1"/>
          <p:nvPr/>
        </p:nvSpPr>
        <p:spPr>
          <a:xfrm>
            <a:off x="6876256" y="4490516"/>
            <a:ext cx="902811" cy="307777"/>
          </a:xfrm>
          <a:prstGeom prst="rect">
            <a:avLst/>
          </a:prstGeom>
          <a:noFill/>
        </p:spPr>
        <p:txBody>
          <a:bodyPr wrap="none" rtlCol="0">
            <a:spAutoFit/>
          </a:bodyPr>
          <a:lstStyle/>
          <a:p>
            <a:pPr algn="ctr"/>
            <a:r>
              <a:rPr kumimoji="1" lang="ja-JP" altLang="en-US" sz="1400" dirty="0">
                <a:solidFill>
                  <a:srgbClr val="953735"/>
                </a:solidFill>
                <a:latin typeface="Meiryo" charset="-128"/>
                <a:ea typeface="Meiryo" charset="-128"/>
                <a:cs typeface="Meiryo" charset="-128"/>
              </a:rPr>
              <a:t>運用部門</a:t>
            </a:r>
          </a:p>
        </p:txBody>
      </p:sp>
      <p:sp>
        <p:nvSpPr>
          <p:cNvPr id="40" name="円/楕円 39"/>
          <p:cNvSpPr/>
          <p:nvPr/>
        </p:nvSpPr>
        <p:spPr>
          <a:xfrm>
            <a:off x="187876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96229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2" name="円/楕円 41"/>
          <p:cNvSpPr/>
          <p:nvPr/>
        </p:nvSpPr>
        <p:spPr>
          <a:xfrm>
            <a:off x="6467949" y="3316297"/>
            <a:ext cx="730559" cy="730546"/>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6551478" y="3478221"/>
            <a:ext cx="595035" cy="40011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情</a:t>
            </a:r>
            <a:r>
              <a:rPr kumimoji="1" lang="en-US" altLang="ja-JP" sz="1200"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報</a:t>
            </a:r>
            <a:endParaRPr kumimoji="1" lang="en-US" altLang="ja-JP" sz="1200"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システム</a:t>
            </a:r>
          </a:p>
        </p:txBody>
      </p:sp>
      <p:sp>
        <p:nvSpPr>
          <p:cNvPr id="44" name="左右矢印 43"/>
          <p:cNvSpPr/>
          <p:nvPr/>
        </p:nvSpPr>
        <p:spPr>
          <a:xfrm rot="18598647">
            <a:off x="5870318" y="3105955"/>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右矢印 44"/>
          <p:cNvSpPr/>
          <p:nvPr/>
        </p:nvSpPr>
        <p:spPr>
          <a:xfrm rot="2398647">
            <a:off x="6930407" y="3071637"/>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左右矢印 45"/>
          <p:cNvSpPr/>
          <p:nvPr/>
        </p:nvSpPr>
        <p:spPr>
          <a:xfrm>
            <a:off x="6400264" y="4033972"/>
            <a:ext cx="897462" cy="432048"/>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rot="18622139">
            <a:off x="5990884" y="3221891"/>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8" name="テキスト ボックス 47"/>
          <p:cNvSpPr txBox="1"/>
          <p:nvPr/>
        </p:nvSpPr>
        <p:spPr>
          <a:xfrm rot="2404527">
            <a:off x="7053454" y="3212557"/>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49" name="テキスト ボックス 48"/>
          <p:cNvSpPr txBox="1"/>
          <p:nvPr/>
        </p:nvSpPr>
        <p:spPr>
          <a:xfrm>
            <a:off x="6517249" y="4142274"/>
            <a:ext cx="697627" cy="215444"/>
          </a:xfrm>
          <a:prstGeom prst="rect">
            <a:avLst/>
          </a:prstGeom>
          <a:noFill/>
        </p:spPr>
        <p:txBody>
          <a:bodyPr wrap="none" rtlCol="0">
            <a:spAutoFit/>
          </a:bodyPr>
          <a:lstStyle/>
          <a:p>
            <a:r>
              <a:rPr lang="ja-JP" altLang="en-US" sz="800">
                <a:solidFill>
                  <a:schemeClr val="bg1"/>
                </a:solidFill>
                <a:latin typeface="Meiryo" charset="-128"/>
                <a:ea typeface="Meiryo" charset="-128"/>
                <a:cs typeface="Meiryo" charset="-128"/>
              </a:rPr>
              <a:t>連係・協力</a:t>
            </a:r>
            <a:endParaRPr kumimoji="1" lang="ja-JP" altLang="en-US" sz="800" dirty="0">
              <a:solidFill>
                <a:schemeClr val="bg1"/>
              </a:solidFill>
              <a:latin typeface="Meiryo" charset="-128"/>
              <a:ea typeface="Meiryo" charset="-128"/>
              <a:cs typeface="Meiryo" charset="-128"/>
            </a:endParaRPr>
          </a:p>
        </p:txBody>
      </p:sp>
      <p:sp>
        <p:nvSpPr>
          <p:cNvPr id="51" name="正方形/長方形 50"/>
          <p:cNvSpPr/>
          <p:nvPr/>
        </p:nvSpPr>
        <p:spPr>
          <a:xfrm>
            <a:off x="685903" y="5310769"/>
            <a:ext cx="3742081" cy="114256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対応に長いリードタイム</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組織の間を隔てる意思疎通の壁</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煩雑な業務プロセス</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kumimoji="1" lang="ja-JP" altLang="en-US" sz="1400" dirty="0">
                <a:solidFill>
                  <a:srgbClr val="FFFFFF"/>
                </a:solidFill>
                <a:latin typeface="Meiryo" charset="-128"/>
                <a:ea typeface="Meiryo" charset="-128"/>
                <a:cs typeface="Meiryo" charset="-128"/>
              </a:rPr>
              <a:t>手間のかかる構築や確認などの作業</a:t>
            </a:r>
            <a:endParaRPr kumimoji="1" lang="en-US" altLang="ja-JP" sz="1400" dirty="0">
              <a:solidFill>
                <a:srgbClr val="FFFFFF"/>
              </a:solidFill>
              <a:latin typeface="Meiryo" charset="-128"/>
              <a:ea typeface="Meiryo" charset="-128"/>
              <a:cs typeface="Meiryo" charset="-128"/>
            </a:endParaRPr>
          </a:p>
        </p:txBody>
      </p:sp>
      <p:sp>
        <p:nvSpPr>
          <p:cNvPr id="52" name="正方形/長方形 51"/>
          <p:cNvSpPr/>
          <p:nvPr/>
        </p:nvSpPr>
        <p:spPr>
          <a:xfrm>
            <a:off x="4718351" y="5307860"/>
            <a:ext cx="3742081" cy="11425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ビジネス・ニーズに迅速・柔軟な対応</a:t>
            </a:r>
            <a:endParaRPr kumimoji="1" lang="en-US" altLang="ja-JP" sz="1600" b="1"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役割や関係などの組織文化の変革</a:t>
            </a:r>
            <a:endParaRPr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ビジネス・プロセスの変革</a:t>
            </a:r>
            <a:endParaRPr kumimoji="1" lang="en-US" altLang="ja-JP" sz="1400" dirty="0">
              <a:solidFill>
                <a:srgbClr val="FFFFFF"/>
              </a:solidFill>
              <a:latin typeface="Meiryo" charset="-128"/>
              <a:ea typeface="Meiryo" charset="-128"/>
              <a:cs typeface="Meiryo" charset="-128"/>
            </a:endParaRPr>
          </a:p>
          <a:p>
            <a:pPr marL="466725" lvl="1" indent="-285750">
              <a:buFont typeface="Wingdings" charset="2"/>
              <a:buChar char="ü"/>
            </a:pPr>
            <a:r>
              <a:rPr lang="ja-JP" altLang="en-US" sz="1400" dirty="0">
                <a:solidFill>
                  <a:srgbClr val="FFFFFF"/>
                </a:solidFill>
                <a:latin typeface="Meiryo" charset="-128"/>
                <a:ea typeface="Meiryo" charset="-128"/>
                <a:cs typeface="Meiryo" charset="-128"/>
              </a:rPr>
              <a:t>自動化ツールの整備・活用</a:t>
            </a:r>
            <a:endParaRPr kumimoji="1" lang="en-US" altLang="ja-JP" sz="1400" dirty="0">
              <a:solidFill>
                <a:srgbClr val="FFFFFF"/>
              </a:solidFill>
              <a:latin typeface="Meiryo" charset="-128"/>
              <a:ea typeface="Meiryo" charset="-128"/>
              <a:cs typeface="Meiryo" charset="-128"/>
            </a:endParaRPr>
          </a:p>
        </p:txBody>
      </p:sp>
      <p:sp>
        <p:nvSpPr>
          <p:cNvPr id="53" name="右矢印 52"/>
          <p:cNvSpPr/>
          <p:nvPr/>
        </p:nvSpPr>
        <p:spPr>
          <a:xfrm>
            <a:off x="3774820" y="3063178"/>
            <a:ext cx="1584176" cy="13346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en-US" altLang="ja-JP">
                <a:solidFill>
                  <a:srgbClr val="FFFFFF"/>
                </a:solidFill>
                <a:latin typeface="Meiryo" charset="-128"/>
                <a:ea typeface="Meiryo" charset="-128"/>
                <a:cs typeface="Meiryo" charset="-128"/>
              </a:rPr>
              <a:t>DevOps</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92930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DevOps</a:t>
            </a:r>
            <a:r>
              <a:rPr lang="ja-JP" altLang="en-US" dirty="0"/>
              <a:t>とは何か？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5" name="正方形/長方形 4"/>
          <p:cNvSpPr/>
          <p:nvPr/>
        </p:nvSpPr>
        <p:spPr>
          <a:xfrm>
            <a:off x="611560" y="4323469"/>
            <a:ext cx="7848872"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dirty="0">
                <a:solidFill>
                  <a:schemeClr val="bg1"/>
                </a:solidFill>
                <a:latin typeface="Meiryo" charset="-128"/>
                <a:ea typeface="Meiryo" charset="-128"/>
                <a:cs typeface="Meiryo" charset="-128"/>
              </a:rPr>
              <a:t>お互いを尊重する（</a:t>
            </a:r>
            <a:r>
              <a:rPr lang="en-US" altLang="ja-JP" sz="1200" b="1" dirty="0">
                <a:solidFill>
                  <a:schemeClr val="bg1"/>
                </a:solidFill>
                <a:latin typeface="Meiryo" charset="-128"/>
                <a:ea typeface="Meiryo" charset="-128"/>
                <a:cs typeface="Meiryo" charset="-128"/>
              </a:rPr>
              <a:t>Respect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　</a:t>
            </a:r>
            <a:r>
              <a:rPr lang="ja-JP" altLang="en-US" sz="1050" dirty="0">
                <a:solidFill>
                  <a:schemeClr val="bg1"/>
                </a:solidFill>
                <a:latin typeface="Meiryo" charset="-128"/>
                <a:ea typeface="Meiryo" charset="-128"/>
                <a:cs typeface="Meiryo" charset="-128"/>
              </a:rPr>
              <a:t>一緒に働く相手のことを心から思いやる、相手を一人の人間として扱い、能力や功績を評価する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お互いを信頼する（</a:t>
            </a:r>
            <a:r>
              <a:rPr lang="en-US" altLang="ja-JP" sz="1200" b="1" dirty="0">
                <a:solidFill>
                  <a:schemeClr val="bg1"/>
                </a:solidFill>
                <a:latin typeface="Meiryo" charset="-128"/>
                <a:ea typeface="Meiryo" charset="-128"/>
                <a:cs typeface="Meiryo" charset="-128"/>
              </a:rPr>
              <a:t>Trust</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自分以外の人は優秀で、正しいことをすると信じる。信じて仕事を任せる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失敗に対して健全な態度を取る（</a:t>
            </a:r>
            <a:r>
              <a:rPr lang="en-US" altLang="ja-JP" sz="1200" b="1" dirty="0">
                <a:solidFill>
                  <a:schemeClr val="bg1"/>
                </a:solidFill>
                <a:latin typeface="Meiryo" charset="-128"/>
                <a:ea typeface="Meiryo" charset="-128"/>
                <a:cs typeface="Meiryo" charset="-128"/>
              </a:rPr>
              <a:t>Healthy attitude about failure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新しいことに挑戦すれば自ずと失敗は起こってしまうものであり、相手のミスだと責めない</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相手を非難しない（</a:t>
            </a:r>
            <a:r>
              <a:rPr lang="en-US" altLang="ja-JP" sz="1200" b="1" dirty="0">
                <a:solidFill>
                  <a:schemeClr val="bg1"/>
                </a:solidFill>
                <a:latin typeface="Meiryo" charset="-128"/>
                <a:ea typeface="Meiryo" charset="-128"/>
                <a:cs typeface="Meiryo" charset="-128"/>
              </a:rPr>
              <a:t>Avoiding Blame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相手に非があると断じて言葉で責めるのではなく、次に同じ問題が起こらないように建設的な批判を行う</a:t>
            </a:r>
          </a:p>
        </p:txBody>
      </p:sp>
      <p:sp>
        <p:nvSpPr>
          <p:cNvPr id="6" name="正方形/長方形 5"/>
          <p:cNvSpPr/>
          <p:nvPr/>
        </p:nvSpPr>
        <p:spPr>
          <a:xfrm>
            <a:off x="611560" y="902170"/>
            <a:ext cx="7848872"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0000" rtlCol="0" anchor="ctr"/>
          <a:lstStyle/>
          <a:p>
            <a:r>
              <a:rPr lang="ja-JP" altLang="en-US" sz="1200" b="1" dirty="0">
                <a:solidFill>
                  <a:schemeClr val="bg1"/>
                </a:solidFill>
                <a:latin typeface="Meiryo" charset="-128"/>
                <a:ea typeface="Meiryo" charset="-128"/>
                <a:cs typeface="Meiryo" charset="-128"/>
              </a:rPr>
              <a:t>自動化されたインフラストラクチャ（</a:t>
            </a:r>
            <a:r>
              <a:rPr lang="en-US" altLang="ja-JP" sz="1200" b="1" dirty="0">
                <a:solidFill>
                  <a:schemeClr val="bg1"/>
                </a:solidFill>
                <a:latin typeface="Meiryo" charset="-128"/>
                <a:ea typeface="Meiryo" charset="-128"/>
                <a:cs typeface="Meiryo" charset="-128"/>
              </a:rPr>
              <a:t>Automated infrastructure</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インフラの構築を自動化する。よく使われているツールには</a:t>
            </a:r>
            <a:r>
              <a:rPr lang="en-US" altLang="ja-JP" sz="1050" dirty="0" err="1">
                <a:solidFill>
                  <a:schemeClr val="bg1"/>
                </a:solidFill>
                <a:latin typeface="Meiryo" charset="-128"/>
                <a:ea typeface="Meiryo" charset="-128"/>
                <a:cs typeface="Meiryo" charset="-128"/>
              </a:rPr>
              <a:t>Ansible</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Chef</a:t>
            </a:r>
            <a:r>
              <a:rPr lang="ja-JP" altLang="en-US" sz="1050" dirty="0">
                <a:solidFill>
                  <a:schemeClr val="bg1"/>
                </a:solidFill>
                <a:latin typeface="Meiryo" charset="-128"/>
                <a:ea typeface="Meiryo" charset="-128"/>
                <a:cs typeface="Meiryo" charset="-128"/>
              </a:rPr>
              <a:t>、</a:t>
            </a:r>
            <a:r>
              <a:rPr lang="en-US" altLang="ja-JP" sz="1050" dirty="0">
                <a:solidFill>
                  <a:schemeClr val="bg1"/>
                </a:solidFill>
                <a:latin typeface="Meiryo" charset="-128"/>
                <a:ea typeface="Meiryo" charset="-128"/>
                <a:cs typeface="Meiryo" charset="-128"/>
              </a:rPr>
              <a:t>Docker</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バージョン管理システムの共有（</a:t>
            </a:r>
            <a:r>
              <a:rPr lang="en-US" altLang="ja-JP" sz="1200" b="1" dirty="0">
                <a:solidFill>
                  <a:schemeClr val="bg1"/>
                </a:solidFill>
                <a:latin typeface="Meiryo" charset="-128"/>
                <a:ea typeface="Meiryo" charset="-128"/>
                <a:cs typeface="Meiryo" charset="-128"/>
              </a:rPr>
              <a:t>Shared version control</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err="1">
                <a:solidFill>
                  <a:schemeClr val="bg1"/>
                </a:solidFill>
                <a:latin typeface="Meiryo" charset="-128"/>
                <a:ea typeface="Meiryo" charset="-128"/>
                <a:cs typeface="Meiryo" charset="-128"/>
              </a:rPr>
              <a:t>Git</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Mercurial</a:t>
            </a:r>
            <a:r>
              <a:rPr lang="ja-JP" altLang="en-US" sz="1050" dirty="0">
                <a:solidFill>
                  <a:schemeClr val="bg1"/>
                </a:solidFill>
                <a:latin typeface="Meiryo" charset="-128"/>
                <a:ea typeface="Meiryo" charset="-128"/>
                <a:cs typeface="Meiryo" charset="-128"/>
              </a:rPr>
              <a:t>などの同じバージョン管理システムを</a:t>
            </a:r>
            <a:r>
              <a:rPr lang="en-US" altLang="ja-JP" sz="1050" dirty="0">
                <a:solidFill>
                  <a:schemeClr val="bg1"/>
                </a:solidFill>
                <a:latin typeface="Meiryo" charset="-128"/>
                <a:ea typeface="Meiryo" charset="-128"/>
                <a:cs typeface="Meiryo" charset="-128"/>
              </a:rPr>
              <a:t>Dev</a:t>
            </a:r>
            <a:r>
              <a:rPr lang="ja-JP" altLang="en-US" sz="1050" dirty="0">
                <a:solidFill>
                  <a:schemeClr val="bg1"/>
                </a:solidFill>
                <a:latin typeface="Meiryo" charset="-128"/>
                <a:ea typeface="Meiryo" charset="-128"/>
                <a:cs typeface="Meiryo" charset="-128"/>
              </a:rPr>
              <a:t>と</a:t>
            </a:r>
            <a:r>
              <a:rPr lang="en-US" altLang="ja-JP" sz="1050" dirty="0">
                <a:solidFill>
                  <a:schemeClr val="bg1"/>
                </a:solidFill>
                <a:latin typeface="Meiryo" charset="-128"/>
                <a:ea typeface="Meiryo" charset="-128"/>
                <a:cs typeface="Meiryo" charset="-128"/>
              </a:rPr>
              <a:t>Ops</a:t>
            </a:r>
            <a:r>
              <a:rPr lang="ja-JP" altLang="en-US" sz="1050" dirty="0">
                <a:solidFill>
                  <a:schemeClr val="bg1"/>
                </a:solidFill>
                <a:latin typeface="Meiryo" charset="-128"/>
                <a:ea typeface="Meiryo" charset="-128"/>
                <a:cs typeface="Meiryo" charset="-128"/>
              </a:rPr>
              <a:t>で共有する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ワンステップによるビルドとデプロイ（</a:t>
            </a:r>
            <a:r>
              <a:rPr lang="en-US" altLang="ja-JP" sz="1200" b="1" dirty="0">
                <a:solidFill>
                  <a:schemeClr val="bg1"/>
                </a:solidFill>
                <a:latin typeface="Meiryo" charset="-128"/>
                <a:ea typeface="Meiryo" charset="-128"/>
                <a:cs typeface="Meiryo" charset="-128"/>
              </a:rPr>
              <a:t>One step build and deploy</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手順書などを使い、手動でビルドやデプロイをするのではなく、ビルドやデプロイを自動化する。よく使われているツールや</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サービスには</a:t>
            </a:r>
            <a:r>
              <a:rPr lang="en-US" altLang="ja-JP" sz="1050" dirty="0">
                <a:solidFill>
                  <a:schemeClr val="bg1"/>
                </a:solidFill>
                <a:latin typeface="Meiryo" charset="-128"/>
                <a:ea typeface="Meiryo" charset="-128"/>
                <a:cs typeface="Meiryo" charset="-128"/>
              </a:rPr>
              <a:t>Jenkins</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Capistrano</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フィーチャーフラグ（</a:t>
            </a:r>
            <a:r>
              <a:rPr lang="en-US" altLang="ja-JP" sz="1200" b="1" dirty="0">
                <a:solidFill>
                  <a:schemeClr val="bg1"/>
                </a:solidFill>
                <a:latin typeface="Meiryo" charset="-128"/>
                <a:ea typeface="Meiryo" charset="-128"/>
                <a:cs typeface="Meiryo" charset="-128"/>
              </a:rPr>
              <a:t>Feature flags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詳細は後述のコラムで説明。コード中の機能の有効／無効を設定ファイルで管理する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メトリクスの共有（</a:t>
            </a:r>
            <a:r>
              <a:rPr lang="en-US" altLang="ja-JP" sz="1200" b="1" dirty="0">
                <a:solidFill>
                  <a:schemeClr val="bg1"/>
                </a:solidFill>
                <a:latin typeface="Meiryo" charset="-128"/>
                <a:ea typeface="Meiryo" charset="-128"/>
                <a:cs typeface="Meiryo" charset="-128"/>
              </a:rPr>
              <a:t>Shared metrics</a:t>
            </a:r>
            <a:r>
              <a:rPr lang="ja-JP" altLang="en-US" sz="1200" b="1"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取得したメトリクスの結果をダッシュボードでお互いに共有する。よく使われているサービスには</a:t>
            </a:r>
            <a:r>
              <a:rPr lang="en-US" altLang="ja-JP" sz="1050" dirty="0">
                <a:solidFill>
                  <a:schemeClr val="bg1"/>
                </a:solidFill>
                <a:latin typeface="Meiryo" charset="-128"/>
                <a:ea typeface="Meiryo" charset="-128"/>
                <a:cs typeface="Meiryo" charset="-128"/>
              </a:rPr>
              <a:t>New Relic</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Application</a:t>
            </a: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Insights</a:t>
            </a:r>
            <a:r>
              <a:rPr lang="ja-JP" altLang="en-US" sz="1050" dirty="0">
                <a:solidFill>
                  <a:schemeClr val="bg1"/>
                </a:solidFill>
                <a:latin typeface="Meiryo" charset="-128"/>
                <a:ea typeface="Meiryo" charset="-128"/>
                <a:cs typeface="Meiryo" charset="-128"/>
              </a:rPr>
              <a:t>などがある</a:t>
            </a:r>
            <a:endParaRPr lang="en-US" altLang="ja-JP" sz="1050" dirty="0">
              <a:solidFill>
                <a:schemeClr val="bg1"/>
              </a:solidFill>
              <a:latin typeface="Meiryo" charset="-128"/>
              <a:ea typeface="Meiryo" charset="-128"/>
              <a:cs typeface="Meiryo" charset="-128"/>
            </a:endParaRPr>
          </a:p>
          <a:p>
            <a:endParaRPr lang="ja-JP" altLang="en-US" sz="800" dirty="0">
              <a:solidFill>
                <a:schemeClr val="bg1"/>
              </a:solidFill>
              <a:latin typeface="Meiryo" charset="-128"/>
              <a:ea typeface="Meiryo" charset="-128"/>
              <a:cs typeface="Meiryo" charset="-128"/>
            </a:endParaRPr>
          </a:p>
          <a:p>
            <a:r>
              <a:rPr lang="en-US" altLang="ja-JP" sz="1200" b="1" dirty="0">
                <a:solidFill>
                  <a:schemeClr val="bg1"/>
                </a:solidFill>
                <a:latin typeface="Meiryo" charset="-128"/>
                <a:ea typeface="Meiryo" charset="-128"/>
                <a:cs typeface="Meiryo" charset="-128"/>
              </a:rPr>
              <a:t>IRC</a:t>
            </a:r>
            <a:r>
              <a:rPr lang="ja-JP" altLang="en-US" sz="1200" b="1" dirty="0">
                <a:solidFill>
                  <a:schemeClr val="bg1"/>
                </a:solidFill>
                <a:latin typeface="Meiryo" charset="-128"/>
                <a:ea typeface="Meiryo" charset="-128"/>
                <a:cs typeface="Meiryo" charset="-128"/>
              </a:rPr>
              <a:t>とインスタントメッセンジャーの</a:t>
            </a:r>
            <a:r>
              <a:rPr lang="en-US" altLang="ja-JP" sz="1200" b="1" dirty="0">
                <a:solidFill>
                  <a:schemeClr val="bg1"/>
                </a:solidFill>
                <a:latin typeface="Meiryo" charset="-128"/>
                <a:ea typeface="Meiryo" charset="-128"/>
                <a:cs typeface="Meiryo" charset="-128"/>
              </a:rPr>
              <a:t>Bot</a:t>
            </a:r>
            <a:r>
              <a:rPr lang="ja-JP" altLang="en-US" sz="1200" b="1" dirty="0">
                <a:solidFill>
                  <a:schemeClr val="bg1"/>
                </a:solidFill>
                <a:latin typeface="Meiryo" charset="-128"/>
                <a:ea typeface="Meiryo" charset="-128"/>
                <a:cs typeface="Meiryo" charset="-128"/>
              </a:rPr>
              <a:t>（</a:t>
            </a:r>
            <a:r>
              <a:rPr lang="en-US" altLang="ja-JP" sz="1200" b="1" dirty="0">
                <a:solidFill>
                  <a:schemeClr val="bg1"/>
                </a:solidFill>
                <a:latin typeface="Meiryo" charset="-128"/>
                <a:ea typeface="Meiryo" charset="-128"/>
                <a:cs typeface="Meiryo" charset="-128"/>
              </a:rPr>
              <a:t>IRC and IM robots</a:t>
            </a:r>
            <a:r>
              <a:rPr lang="ja-JP" altLang="en-US" sz="1200" b="1" dirty="0">
                <a:solidFill>
                  <a:schemeClr val="bg1"/>
                </a:solidFill>
                <a:latin typeface="Meiryo" charset="-128"/>
                <a:ea typeface="Meiryo" charset="-128"/>
                <a:cs typeface="Meiryo" charset="-128"/>
              </a:rPr>
              <a:t>）：</a:t>
            </a:r>
            <a:r>
              <a:rPr lang="ja-JP" altLang="en-US" sz="1200" dirty="0">
                <a:solidFill>
                  <a:schemeClr val="bg1"/>
                </a:solidFill>
                <a:latin typeface="Meiryo" charset="-128"/>
                <a:ea typeface="Meiryo" charset="-128"/>
                <a:cs typeface="Meiryo" charset="-128"/>
              </a:rPr>
              <a:t> </a:t>
            </a:r>
            <a:endParaRPr lang="en-US" altLang="ja-JP" sz="120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a:t>
            </a:r>
            <a:r>
              <a:rPr lang="en-US" altLang="ja-JP" sz="1050" dirty="0">
                <a:solidFill>
                  <a:schemeClr val="bg1"/>
                </a:solidFill>
                <a:latin typeface="Meiryo" charset="-128"/>
                <a:ea typeface="Meiryo" charset="-128"/>
                <a:cs typeface="Meiryo" charset="-128"/>
              </a:rPr>
              <a:t>Slack</a:t>
            </a:r>
            <a:r>
              <a:rPr lang="ja-JP" altLang="en-US" sz="1050" dirty="0">
                <a:solidFill>
                  <a:schemeClr val="bg1"/>
                </a:solidFill>
                <a:latin typeface="Meiryo" charset="-128"/>
                <a:ea typeface="Meiryo" charset="-128"/>
                <a:cs typeface="Meiryo" charset="-128"/>
              </a:rPr>
              <a:t>や</a:t>
            </a:r>
            <a:r>
              <a:rPr lang="en-US" altLang="ja-JP" sz="1050" dirty="0">
                <a:solidFill>
                  <a:schemeClr val="bg1"/>
                </a:solidFill>
                <a:latin typeface="Meiryo" charset="-128"/>
                <a:ea typeface="Meiryo" charset="-128"/>
                <a:cs typeface="Meiryo" charset="-128"/>
              </a:rPr>
              <a:t>HipChat</a:t>
            </a:r>
            <a:r>
              <a:rPr lang="ja-JP" altLang="en-US" sz="1050" dirty="0">
                <a:solidFill>
                  <a:schemeClr val="bg1"/>
                </a:solidFill>
                <a:latin typeface="Meiryo" charset="-128"/>
                <a:ea typeface="Meiryo" charset="-128"/>
                <a:cs typeface="Meiryo" charset="-128"/>
              </a:rPr>
              <a:t>などのチャットツールに自動的にビルドやデプロイのログ、アラート内容を投稿する仕組みを</a:t>
            </a:r>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　作ることで情報をお互いに共有する</a:t>
            </a:r>
          </a:p>
        </p:txBody>
      </p:sp>
      <p:sp>
        <p:nvSpPr>
          <p:cNvPr id="7" name="正方形/長方形 6"/>
          <p:cNvSpPr/>
          <p:nvPr/>
        </p:nvSpPr>
        <p:spPr>
          <a:xfrm>
            <a:off x="179512" y="902170"/>
            <a:ext cx="360040" cy="331236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ツール</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sp>
        <p:nvSpPr>
          <p:cNvPr id="8" name="正方形/長方形 7"/>
          <p:cNvSpPr/>
          <p:nvPr/>
        </p:nvSpPr>
        <p:spPr>
          <a:xfrm>
            <a:off x="179512" y="4323469"/>
            <a:ext cx="360040" cy="216024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a:solidFill>
                  <a:srgbClr val="FFFFFF"/>
                </a:solidFill>
                <a:latin typeface="Hiragino Kaku Gothic StdN W8" charset="-128"/>
                <a:ea typeface="Hiragino Kaku Gothic StdN W8" charset="-128"/>
                <a:cs typeface="Hiragino Kaku Gothic StdN W8" charset="-128"/>
              </a:rPr>
              <a:t>組織文化</a:t>
            </a:r>
            <a:endParaRPr kumimoji="1" lang="ja-JP" altLang="en-US" sz="1600" dirty="0">
              <a:solidFill>
                <a:srgbClr val="FFFFFF"/>
              </a:solidFill>
              <a:latin typeface="Hiragino Kaku Gothic StdN W8" charset="-128"/>
              <a:ea typeface="Hiragino Kaku Gothic StdN W8" charset="-128"/>
              <a:cs typeface="Hiragino Kaku Gothic StdN W8" charset="-128"/>
            </a:endParaRPr>
          </a:p>
        </p:txBody>
      </p:sp>
      <p:pic>
        <p:nvPicPr>
          <p:cNvPr id="12" name="図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308304" y="3521739"/>
            <a:ext cx="1553592" cy="15535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655761" y="3976616"/>
            <a:ext cx="1005403" cy="584775"/>
          </a:xfrm>
          <a:prstGeom prst="rect">
            <a:avLst/>
          </a:prstGeom>
          <a:noFill/>
        </p:spPr>
        <p:txBody>
          <a:bodyPr wrap="none" rtlCol="0">
            <a:spAutoFit/>
          </a:bodyPr>
          <a:lstStyle/>
          <a:p>
            <a:pPr algn="ctr"/>
            <a:r>
              <a:rPr kumimoji="1" lang="ja-JP" altLang="en-US" sz="3200">
                <a:solidFill>
                  <a:schemeClr val="accent6">
                    <a:lumMod val="75000"/>
                  </a:schemeClr>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改善</a:t>
            </a:r>
            <a:endParaRPr kumimoji="1" lang="ja-JP" altLang="en-US" sz="3200" dirty="0">
              <a:solidFill>
                <a:schemeClr val="accent6">
                  <a:lumMod val="75000"/>
                </a:schemeClr>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sp>
        <p:nvSpPr>
          <p:cNvPr id="4" name="四角形吹き出し 3"/>
          <p:cNvSpPr/>
          <p:nvPr/>
        </p:nvSpPr>
        <p:spPr>
          <a:xfrm>
            <a:off x="7164288" y="5184262"/>
            <a:ext cx="1697608" cy="1351960"/>
          </a:xfrm>
          <a:prstGeom prst="wedgeRectCallout">
            <a:avLst>
              <a:gd name="adj1" fmla="val -14175"/>
              <a:gd name="adj2" fmla="val -775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50">
                <a:solidFill>
                  <a:schemeClr val="bg1"/>
                </a:solidFill>
                <a:latin typeface="Meiryo" charset="-128"/>
                <a:ea typeface="Meiryo" charset="-128"/>
                <a:cs typeface="Meiryo" charset="-128"/>
              </a:rPr>
              <a:t>いち早くビジネス価値</a:t>
            </a:r>
            <a:r>
              <a:rPr lang="ja-JP" altLang="en-US" sz="1050" dirty="0">
                <a:solidFill>
                  <a:schemeClr val="bg1"/>
                </a:solidFill>
                <a:latin typeface="Meiryo" charset="-128"/>
                <a:ea typeface="Meiryo" charset="-128"/>
                <a:cs typeface="Meiryo" charset="-128"/>
              </a:rPr>
              <a:t>を高め、エンドユーザーに届け続けるために行う、</a:t>
            </a:r>
            <a:r>
              <a:rPr lang="ja-JP" altLang="en-US" sz="1050" b="1" dirty="0">
                <a:solidFill>
                  <a:schemeClr val="bg1"/>
                </a:solidFill>
                <a:latin typeface="Meiryo" charset="-128"/>
                <a:ea typeface="Meiryo" charset="-128"/>
                <a:cs typeface="Meiryo" charset="-128"/>
              </a:rPr>
              <a:t>カイゼン活動</a:t>
            </a:r>
            <a:r>
              <a:rPr lang="ja-JP" altLang="en-US" sz="1050" dirty="0">
                <a:solidFill>
                  <a:schemeClr val="bg1"/>
                </a:solidFill>
                <a:latin typeface="Meiryo" charset="-128"/>
                <a:ea typeface="Meiryo" charset="-128"/>
                <a:cs typeface="Meiryo" charset="-128"/>
              </a:rPr>
              <a:t>。これは現状からムダやボトルネックを取り除くことを</a:t>
            </a:r>
            <a:r>
              <a:rPr lang="ja-JP" altLang="en-US" sz="1050">
                <a:solidFill>
                  <a:schemeClr val="bg1"/>
                </a:solidFill>
                <a:latin typeface="Meiryo" charset="-128"/>
                <a:ea typeface="Meiryo" charset="-128"/>
                <a:cs typeface="Meiryo" charset="-128"/>
              </a:rPr>
              <a:t>意味する</a:t>
            </a:r>
            <a:r>
              <a:rPr lang="ja-JP" altLang="en-US" sz="1050" dirty="0">
                <a:solidFill>
                  <a:schemeClr val="bg1"/>
                </a:solidFill>
                <a:latin typeface="Meiryo" charset="-128"/>
                <a:ea typeface="Meiryo" charset="-128"/>
                <a:cs typeface="Meiryo" charset="-128"/>
              </a:rPr>
              <a:t>取り組み。</a:t>
            </a:r>
            <a:endParaRPr kumimoji="1" lang="ja-JP" altLang="en-US" sz="105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1386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これからの開発と運用</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1433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latin typeface="Meiryo" charset="-128"/>
                <a:ea typeface="Meiryo" charset="-128"/>
                <a:cs typeface="Meiryo" charset="-128"/>
              </a:rPr>
              <a:t>30</a:t>
            </a:fld>
            <a:endParaRPr kumimoji="1" lang="ja-JP" altLang="en-US">
              <a:latin typeface="Meiryo" charset="-128"/>
              <a:ea typeface="Meiryo" charset="-128"/>
              <a:cs typeface="Meiryo" charset="-128"/>
            </a:endParaRP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992077"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2" name="正方形/長方形 21"/>
          <p:cNvSpPr/>
          <p:nvPr/>
        </p:nvSpPr>
        <p:spPr>
          <a:xfrm>
            <a:off x="2096773"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3204128"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33" name="テキスト ボックス 32"/>
          <p:cNvSpPr txBox="1"/>
          <p:nvPr/>
        </p:nvSpPr>
        <p:spPr>
          <a:xfrm>
            <a:off x="5315986" y="2691501"/>
            <a:ext cx="2646878"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コンテナ管理ソフトウエア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5" name="正方形/長方形 14"/>
          <p:cNvSpPr/>
          <p:nvPr/>
        </p:nvSpPr>
        <p:spPr>
          <a:xfrm>
            <a:off x="644944" y="419217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されたアプリケーション実行環境を</a:t>
            </a:r>
            <a:r>
              <a:rPr lang="ja-JP" altLang="ja-JP" sz="1200" kern="100">
                <a:solidFill>
                  <a:schemeClr val="bg1"/>
                </a:solidFill>
                <a:latin typeface="Meiryo" charset="-128"/>
                <a:ea typeface="Meiryo" charset="-128"/>
                <a:cs typeface="Meiryo" charset="-128"/>
              </a:rPr>
              <a:t>提供する</a:t>
            </a:r>
            <a:endParaRPr lang="ja-JP" altLang="ja-JP" sz="1200" kern="100" dirty="0">
              <a:solidFill>
                <a:schemeClr val="bg1"/>
              </a:solidFill>
              <a:latin typeface="Meiryo" charset="-128"/>
              <a:ea typeface="Meiryo" charset="-128"/>
              <a:cs typeface="Meiryo" charset="-128"/>
            </a:endParaRPr>
          </a:p>
        </p:txBody>
      </p:sp>
      <p:sp>
        <p:nvSpPr>
          <p:cNvPr id="77" name="正方形/長方形 76"/>
          <p:cNvSpPr/>
          <p:nvPr/>
        </p:nvSpPr>
        <p:spPr>
          <a:xfrm>
            <a:off x="644945" y="4771926"/>
            <a:ext cx="3776134" cy="1238308"/>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771926"/>
            <a:ext cx="3776134" cy="12383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64" name="正方形/長方形 63"/>
          <p:cNvSpPr/>
          <p:nvPr/>
        </p:nvSpPr>
        <p:spPr>
          <a:xfrm>
            <a:off x="639233" y="447758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
        <p:nvSpPr>
          <p:cNvPr id="65" name="テキスト ボックス 64"/>
          <p:cNvSpPr txBox="1"/>
          <p:nvPr/>
        </p:nvSpPr>
        <p:spPr>
          <a:xfrm>
            <a:off x="965622" y="4807269"/>
            <a:ext cx="3169457"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アプリケーションに加えて仮想マシン・</a:t>
            </a:r>
            <a:r>
              <a:rPr kumimoji="1" lang="en-US" altLang="ja-JP" sz="1200" b="1" u="sng" dirty="0">
                <a:solidFill>
                  <a:srgbClr val="FFFFFF"/>
                </a:solidFill>
                <a:latin typeface="Meiryo" charset="-128"/>
                <a:ea typeface="Meiryo" charset="-128"/>
                <a:cs typeface="Meiryo" charset="-128"/>
              </a:rPr>
              <a:t>OS</a:t>
            </a: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6" name="テキスト ボックス 65"/>
          <p:cNvSpPr txBox="1"/>
          <p:nvPr/>
        </p:nvSpPr>
        <p:spPr>
          <a:xfrm>
            <a:off x="5384461" y="4807268"/>
            <a:ext cx="2492990"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アプリケーションと</a:t>
            </a:r>
            <a:r>
              <a:rPr kumimoji="1" lang="en-US" altLang="ja-JP" sz="1200" b="1" u="sng" dirty="0">
                <a:solidFill>
                  <a:srgbClr val="FFFFFF"/>
                </a:solidFill>
                <a:latin typeface="Meiryo" charset="-128"/>
                <a:ea typeface="Meiryo" charset="-128"/>
                <a:cs typeface="Meiryo" charset="-128"/>
              </a:rPr>
              <a:t>OS</a:t>
            </a:r>
            <a:r>
              <a:rPr kumimoji="1" lang="ja-JP" altLang="en-US" sz="1200" b="1" u="sng" dirty="0">
                <a:solidFill>
                  <a:srgbClr val="FFFFFF"/>
                </a:solidFill>
                <a:latin typeface="Meiryo" charset="-128"/>
                <a:ea typeface="Meiryo" charset="-128"/>
                <a:cs typeface="Meiryo" charset="-128"/>
              </a:rPr>
              <a:t>の一部</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7" name="正方形/長方形 66"/>
          <p:cNvSpPr/>
          <p:nvPr/>
        </p:nvSpPr>
        <p:spPr>
          <a:xfrm>
            <a:off x="764401" y="5257201"/>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大きい</a:t>
            </a:r>
          </a:p>
        </p:txBody>
      </p:sp>
      <p:sp>
        <p:nvSpPr>
          <p:cNvPr id="68" name="正方形/長方形 67"/>
          <p:cNvSpPr/>
          <p:nvPr/>
        </p:nvSpPr>
        <p:spPr>
          <a:xfrm>
            <a:off x="1952999"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遅い</a:t>
            </a:r>
          </a:p>
        </p:txBody>
      </p:sp>
      <p:sp>
        <p:nvSpPr>
          <p:cNvPr id="69" name="正方形/長方形 68"/>
          <p:cNvSpPr/>
          <p:nvPr/>
        </p:nvSpPr>
        <p:spPr>
          <a:xfrm>
            <a:off x="4853800" y="5257201"/>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小さい</a:t>
            </a:r>
          </a:p>
        </p:txBody>
      </p:sp>
      <p:sp>
        <p:nvSpPr>
          <p:cNvPr id="70" name="正方形/長方形 69"/>
          <p:cNvSpPr/>
          <p:nvPr/>
        </p:nvSpPr>
        <p:spPr>
          <a:xfrm>
            <a:off x="6045147" y="5256452"/>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早い</a:t>
            </a:r>
          </a:p>
        </p:txBody>
      </p:sp>
      <p:sp>
        <p:nvSpPr>
          <p:cNvPr id="71" name="正方形/長方形 70"/>
          <p:cNvSpPr/>
          <p:nvPr/>
        </p:nvSpPr>
        <p:spPr>
          <a:xfrm>
            <a:off x="3141848"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可</a:t>
            </a:r>
            <a:endParaRPr lang="en-US" altLang="ja-JP" sz="1200" dirty="0">
              <a:solidFill>
                <a:srgbClr val="FFFFFF"/>
              </a:solidFill>
              <a:latin typeface="Meiryo" charset="-128"/>
              <a:ea typeface="Meiryo" charset="-128"/>
              <a:cs typeface="Meiryo" charset="-128"/>
            </a:endParaRPr>
          </a:p>
        </p:txBody>
      </p:sp>
      <p:sp>
        <p:nvSpPr>
          <p:cNvPr id="72" name="正方形/長方形 71"/>
          <p:cNvSpPr/>
          <p:nvPr/>
        </p:nvSpPr>
        <p:spPr>
          <a:xfrm>
            <a:off x="7236446" y="5259176"/>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不可</a:t>
            </a:r>
          </a:p>
        </p:txBody>
      </p:sp>
      <p:sp>
        <p:nvSpPr>
          <p:cNvPr id="73" name="正方形/長方形 72"/>
          <p:cNvSpPr/>
          <p:nvPr/>
        </p:nvSpPr>
        <p:spPr>
          <a:xfrm>
            <a:off x="763478" y="5663017"/>
            <a:ext cx="3538396" cy="28616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リソース効率が悪い</a:t>
            </a:r>
          </a:p>
        </p:txBody>
      </p:sp>
      <p:sp>
        <p:nvSpPr>
          <p:cNvPr id="83" name="正方形/長方形 82"/>
          <p:cNvSpPr/>
          <p:nvPr/>
        </p:nvSpPr>
        <p:spPr>
          <a:xfrm>
            <a:off x="4852877" y="5663017"/>
            <a:ext cx="3538396" cy="2861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リソース効率が良い</a:t>
            </a:r>
          </a:p>
        </p:txBody>
      </p:sp>
      <p:sp>
        <p:nvSpPr>
          <p:cNvPr id="90" name="角丸四角形 89"/>
          <p:cNvSpPr/>
          <p:nvPr/>
        </p:nvSpPr>
        <p:spPr bwMode="auto">
          <a:xfrm>
            <a:off x="639233" y="6070755"/>
            <a:ext cx="3776134" cy="50315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構成の自由度が高い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Meiryo" charset="-128"/>
                <a:ea typeface="Meiryo" charset="-128"/>
                <a:cs typeface="Meiryo" charset="-128"/>
              </a:rPr>
              <a:t>異なる</a:t>
            </a:r>
            <a:r>
              <a:rPr kumimoji="0" lang="en-US" altLang="ja-JP" sz="900" dirty="0">
                <a:solidFill>
                  <a:schemeClr val="bg1"/>
                </a:solidFill>
                <a:latin typeface="Meiryo" charset="-128"/>
                <a:ea typeface="Meiryo" charset="-128"/>
                <a:cs typeface="Meiryo" charset="-128"/>
              </a:rPr>
              <a:t>OS</a:t>
            </a:r>
            <a:r>
              <a:rPr kumimoji="0" lang="ja-JP" altLang="en-US" sz="900" dirty="0">
                <a:solidFill>
                  <a:schemeClr val="bg1"/>
                </a:solidFill>
                <a:latin typeface="Meiryo" charset="-128"/>
                <a:ea typeface="Meiryo" charset="-128"/>
                <a:cs typeface="Meiryo" charset="-128"/>
              </a:rPr>
              <a:t>・マシン構成を必要とする場合など</a:t>
            </a: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6070284"/>
            <a:ext cx="3776134" cy="503156"/>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軽量で可搬性が高い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a:ln>
                  <a:noFill/>
                </a:ln>
                <a:solidFill>
                  <a:schemeClr val="bg1"/>
                </a:solidFill>
                <a:effectLst/>
                <a:latin typeface="Meiryo" charset="-128"/>
                <a:ea typeface="Meiryo" charset="-128"/>
                <a:cs typeface="Meiryo" charset="-128"/>
              </a:rPr>
              <a:t>実行環境への依存が少なく異なる実行環境で稼働させる場合など</a:t>
            </a:r>
          </a:p>
        </p:txBody>
      </p:sp>
    </p:spTree>
    <p:extLst>
      <p:ext uri="{BB962C8B-B14F-4D97-AF65-F5344CB8AC3E}">
        <p14:creationId xmlns:p14="http://schemas.microsoft.com/office/powerpoint/2010/main" val="3367315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255025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903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597312"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dirty="0"/>
              <a:t>コンテナと</a:t>
            </a:r>
            <a:r>
              <a:rPr lang="en-US" altLang="ja-JP" dirty="0"/>
              <a:t>DevOps</a:t>
            </a:r>
            <a:r>
              <a:rPr lang="ja-JP" altLang="en-US" dirty="0"/>
              <a:t>の関係</a:t>
            </a:r>
            <a:endParaRPr kumimoji="1" lang="ja-JP" altLang="en-US" dirty="0"/>
          </a:p>
        </p:txBody>
      </p:sp>
      <p:sp>
        <p:nvSpPr>
          <p:cNvPr id="29" name="正方形/長方形 28"/>
          <p:cNvSpPr/>
          <p:nvPr/>
        </p:nvSpPr>
        <p:spPr>
          <a:xfrm>
            <a:off x="6701649"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701649"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701649" y="4585004"/>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5050913"/>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43" name="テキスト ボックス 42"/>
          <p:cNvSpPr txBox="1"/>
          <p:nvPr/>
        </p:nvSpPr>
        <p:spPr>
          <a:xfrm>
            <a:off x="6607401"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35" name="上下矢印 34"/>
          <p:cNvSpPr/>
          <p:nvPr/>
        </p:nvSpPr>
        <p:spPr>
          <a:xfrm>
            <a:off x="8140171"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3517296" y="297862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3621633" y="331671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0" name="正方形/長方形 49"/>
          <p:cNvSpPr/>
          <p:nvPr/>
        </p:nvSpPr>
        <p:spPr>
          <a:xfrm>
            <a:off x="3621633" y="375633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1" name="正方形/長方形 50"/>
          <p:cNvSpPr/>
          <p:nvPr/>
        </p:nvSpPr>
        <p:spPr>
          <a:xfrm>
            <a:off x="3621633" y="4585004"/>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5050913"/>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29798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4" name="テキスト ボックス 53"/>
          <p:cNvSpPr txBox="1"/>
          <p:nvPr/>
        </p:nvSpPr>
        <p:spPr>
          <a:xfrm>
            <a:off x="3527385" y="301814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55" name="上下矢印 54"/>
          <p:cNvSpPr/>
          <p:nvPr/>
        </p:nvSpPr>
        <p:spPr>
          <a:xfrm>
            <a:off x="5060155" y="439609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437280" y="2984972"/>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323062"/>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762685"/>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9" name="正方形/長方形 58"/>
          <p:cNvSpPr/>
          <p:nvPr/>
        </p:nvSpPr>
        <p:spPr>
          <a:xfrm>
            <a:off x="541617" y="4591354"/>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5057263"/>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304331"/>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2" name="テキスト ボックス 61"/>
          <p:cNvSpPr txBox="1"/>
          <p:nvPr/>
        </p:nvSpPr>
        <p:spPr>
          <a:xfrm>
            <a:off x="447369" y="3024494"/>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63" name="上下矢印 62"/>
          <p:cNvSpPr/>
          <p:nvPr/>
        </p:nvSpPr>
        <p:spPr>
          <a:xfrm>
            <a:off x="1980139" y="4402444"/>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3" name="曲線コネクタ 2"/>
          <p:cNvCxnSpPr>
            <a:stCxn id="39" idx="0"/>
            <a:endCxn id="56" idx="0"/>
          </p:cNvCxnSpPr>
          <p:nvPr/>
        </p:nvCxnSpPr>
        <p:spPr>
          <a:xfrm rot="16200000" flipH="1" flipV="1">
            <a:off x="3048377" y="1441789"/>
            <a:ext cx="6350" cy="3080016"/>
          </a:xfrm>
          <a:prstGeom prst="curvedConnector3">
            <a:avLst>
              <a:gd name="adj1" fmla="val -7659055"/>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6" idx="0"/>
            <a:endCxn id="39" idx="0"/>
          </p:cNvCxnSpPr>
          <p:nvPr/>
        </p:nvCxnSpPr>
        <p:spPr>
          <a:xfrm rot="16200000" flipV="1">
            <a:off x="6131568" y="1438614"/>
            <a:ext cx="12700" cy="3080016"/>
          </a:xfrm>
          <a:prstGeom prst="curvedConnector3">
            <a:avLst>
              <a:gd name="adj1" fmla="val 4167780"/>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6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4075" y="930644"/>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003082"/>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930644"/>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やインフラの違いを意識することなくアプリケーションを開発し、どこでも実行できるようになる</a:t>
            </a:r>
          </a:p>
        </p:txBody>
      </p:sp>
      <p:sp>
        <p:nvSpPr>
          <p:cNvPr id="68" name="テキスト ボックス 67"/>
          <p:cNvSpPr txBox="1"/>
          <p:nvPr/>
        </p:nvSpPr>
        <p:spPr>
          <a:xfrm>
            <a:off x="2503296" y="1863886"/>
            <a:ext cx="4137407" cy="584775"/>
          </a:xfrm>
          <a:prstGeom prst="rect">
            <a:avLst/>
          </a:prstGeom>
          <a:noFill/>
        </p:spPr>
        <p:txBody>
          <a:bodyPr wrap="square" rtlCol="0">
            <a:spAutoFit/>
          </a:bodyPr>
          <a:lstStyle/>
          <a:p>
            <a:pPr algn="ctr"/>
            <a:r>
              <a:rPr kumimoji="1" lang="ja-JP" altLang="en-US" sz="1600" b="1" dirty="0">
                <a:solidFill>
                  <a:schemeClr val="accent6">
                    <a:lumMod val="75000"/>
                  </a:schemeClr>
                </a:solidFill>
                <a:latin typeface="メイリオ"/>
                <a:ea typeface="メイリオ"/>
                <a:cs typeface="メイリオ"/>
              </a:rPr>
              <a:t>開発しテストが完了したアプリは</a:t>
            </a:r>
            <a:endParaRPr kumimoji="1" lang="en-US" altLang="ja-JP" sz="1600" b="1" dirty="0">
              <a:solidFill>
                <a:schemeClr val="accent6">
                  <a:lumMod val="75000"/>
                </a:schemeClr>
              </a:solidFill>
              <a:latin typeface="メイリオ"/>
              <a:ea typeface="メイリオ"/>
              <a:cs typeface="メイリオ"/>
            </a:endParaRPr>
          </a:p>
          <a:p>
            <a:pPr algn="ctr"/>
            <a:r>
              <a:rPr kumimoji="1" lang="ja-JP" altLang="en-US" sz="1600" b="1" dirty="0">
                <a:solidFill>
                  <a:schemeClr val="accent6">
                    <a:lumMod val="75000"/>
                  </a:schemeClr>
                </a:solidFill>
                <a:latin typeface="メイリオ"/>
                <a:ea typeface="メイリオ"/>
                <a:cs typeface="メイリオ"/>
              </a:rPr>
              <a:t>すぐに本番環境で実行させることができる</a:t>
            </a:r>
          </a:p>
        </p:txBody>
      </p:sp>
      <p:sp>
        <p:nvSpPr>
          <p:cNvPr id="15" name="テキスト ボックス 14"/>
          <p:cNvSpPr txBox="1"/>
          <p:nvPr/>
        </p:nvSpPr>
        <p:spPr>
          <a:xfrm>
            <a:off x="7175224" y="623132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開発環境</a:t>
            </a:r>
          </a:p>
        </p:txBody>
      </p:sp>
      <p:sp>
        <p:nvSpPr>
          <p:cNvPr id="69" name="テキスト ボックス 68"/>
          <p:cNvSpPr txBox="1"/>
          <p:nvPr/>
        </p:nvSpPr>
        <p:spPr>
          <a:xfrm>
            <a:off x="3986265" y="623132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234708"/>
            <a:ext cx="1005403"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charset="-128"/>
                <a:ea typeface="Meiryo" charset="-128"/>
                <a:cs typeface="Meiryo" charset="-128"/>
              </a:rPr>
              <a:t>本番環境</a:t>
            </a:r>
          </a:p>
        </p:txBody>
      </p: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51211" y="429376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56728" y="4287410"/>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34182" y="4302262"/>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382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344841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 name="スライド番号プレースホルダー 1"/>
          <p:cNvSpPr>
            <a:spLocks noGrp="1"/>
          </p:cNvSpPr>
          <p:nvPr>
            <p:ph type="sldNum" sz="quarter" idx="12"/>
          </p:nvPr>
        </p:nvSpPr>
        <p:spPr>
          <a:xfrm>
            <a:off x="6932246" y="6608646"/>
            <a:ext cx="2133600" cy="217800"/>
          </a:xfrm>
        </p:spPr>
        <p:txBody>
          <a:bodyPr/>
          <a:lstStyle/>
          <a:p>
            <a:fld id="{8FF8CC5D-A65D-5946-99B5-645367A967AD}" type="slidenum">
              <a:rPr kumimoji="1" lang="ja-JP" altLang="en-US" smtClean="0"/>
              <a:t>35</a:t>
            </a:fld>
            <a:endParaRPr kumimoji="1" lang="ja-JP" altLang="en-US"/>
          </a:p>
        </p:txBody>
      </p:sp>
      <p:sp>
        <p:nvSpPr>
          <p:cNvPr id="15" name="テキスト ボックス 14"/>
          <p:cNvSpPr txBox="1"/>
          <p:nvPr/>
        </p:nvSpPr>
        <p:spPr>
          <a:xfrm>
            <a:off x="242333" y="4983584"/>
            <a:ext cx="4296392" cy="646331"/>
          </a:xfrm>
          <a:prstGeom prst="rect">
            <a:avLst/>
          </a:prstGeom>
          <a:noFill/>
        </p:spPr>
        <p:txBody>
          <a:bodyPr wrap="square" rtlCol="0">
            <a:spAutoFit/>
          </a:bodyPr>
          <a:lstStyle/>
          <a:p>
            <a:r>
              <a:rPr lang="en-US" altLang="en-US" sz="1200" dirty="0">
                <a:solidFill>
                  <a:srgbClr val="0070C0"/>
                </a:solidFill>
                <a:latin typeface="メイリオ"/>
                <a:ea typeface="メイリオ"/>
                <a:cs typeface="メイリオ"/>
              </a:rPr>
              <a:t>同一のプラットフォームでなくても動作保証される</a:t>
            </a:r>
            <a:r>
              <a:rPr lang="ja-JP" altLang="en-US" sz="1200" dirty="0">
                <a:solidFill>
                  <a:srgbClr val="0070C0"/>
                </a:solidFill>
                <a:latin typeface="メイリオ"/>
                <a:ea typeface="メイリオ"/>
                <a:cs typeface="メイリオ"/>
              </a:rPr>
              <a:t>ので</a:t>
            </a:r>
            <a:endParaRPr lang="en-US" altLang="en-US" sz="1200" dirty="0">
              <a:solidFill>
                <a:srgbClr val="0070C0"/>
              </a:solidFill>
              <a:latin typeface="メイリオ"/>
              <a:ea typeface="メイリオ"/>
              <a:cs typeface="メイリオ"/>
            </a:endParaRPr>
          </a:p>
          <a:p>
            <a:r>
              <a:rPr kumimoji="1" lang="ja-JP" altLang="en-US" sz="1200" dirty="0">
                <a:solidFill>
                  <a:srgbClr val="0070C0"/>
                </a:solidFill>
                <a:latin typeface="メイリオ"/>
                <a:ea typeface="メイリオ"/>
                <a:cs typeface="メイリオ"/>
              </a:rPr>
              <a:t>第三者が作ったコンテナ（アプリケーションと実行環境）</a:t>
            </a:r>
            <a:endParaRPr kumimoji="1" lang="en-US" altLang="ja-JP" sz="1200" dirty="0">
              <a:solidFill>
                <a:srgbClr val="0070C0"/>
              </a:solidFill>
              <a:latin typeface="メイリオ"/>
              <a:ea typeface="メイリオ"/>
              <a:cs typeface="メイリオ"/>
            </a:endParaRPr>
          </a:p>
          <a:p>
            <a:r>
              <a:rPr lang="ja-JP" altLang="en-US" sz="1200" dirty="0">
                <a:solidFill>
                  <a:srgbClr val="0070C0"/>
                </a:solidFill>
                <a:latin typeface="メイリオ"/>
                <a:ea typeface="メイリオ"/>
                <a:cs typeface="メイリオ"/>
              </a:rPr>
              <a:t>を共有することで、開発のスピードアップを実現できる。</a:t>
            </a:r>
            <a:endParaRPr kumimoji="1" lang="ja-JP" altLang="en-US" sz="1200" dirty="0">
              <a:solidFill>
                <a:srgbClr val="0070C0"/>
              </a:solidFill>
              <a:latin typeface="メイリオ"/>
              <a:ea typeface="メイリオ"/>
              <a:cs typeface="メイリオ"/>
            </a:endParaRPr>
          </a:p>
        </p:txBody>
      </p:sp>
      <p:pic>
        <p:nvPicPr>
          <p:cNvPr id="16" name="図 15" descr="docker-1024x347.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494" y="3789040"/>
            <a:ext cx="3162339" cy="1071613"/>
          </a:xfrm>
          <a:prstGeom prst="rect">
            <a:avLst/>
          </a:prstGeom>
        </p:spPr>
      </p:pic>
      <p:sp>
        <p:nvSpPr>
          <p:cNvPr id="17" name="テキスト ボックス 16"/>
          <p:cNvSpPr txBox="1"/>
          <p:nvPr/>
        </p:nvSpPr>
        <p:spPr>
          <a:xfrm>
            <a:off x="3059832" y="4069062"/>
            <a:ext cx="1090363" cy="646331"/>
          </a:xfrm>
          <a:prstGeom prst="rect">
            <a:avLst/>
          </a:prstGeom>
          <a:noFill/>
        </p:spPr>
        <p:txBody>
          <a:bodyPr wrap="none" rtlCol="0">
            <a:spAutoFit/>
          </a:bodyPr>
          <a:lstStyle/>
          <a:p>
            <a:r>
              <a:rPr kumimoji="1" lang="en-US" altLang="ja-JP" sz="3600" dirty="0">
                <a:solidFill>
                  <a:schemeClr val="accent3">
                    <a:lumMod val="50000"/>
                  </a:schemeClr>
                </a:solidFill>
                <a:latin typeface="Avenir Black"/>
                <a:cs typeface="Avenir Black"/>
              </a:rPr>
              <a:t>Hub</a:t>
            </a:r>
            <a:endParaRPr kumimoji="1" lang="ja-JP" altLang="en-US" sz="3600" dirty="0">
              <a:solidFill>
                <a:schemeClr val="accent3">
                  <a:lumMod val="50000"/>
                </a:schemeClr>
              </a:solidFill>
              <a:latin typeface="Avenir Black"/>
              <a:cs typeface="Avenir Black"/>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696" y="1385036"/>
            <a:ext cx="4895648" cy="2353816"/>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2638" y="1556792"/>
            <a:ext cx="4467866" cy="4392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7437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12498" y="2037812"/>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58273" y="2136191"/>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マイクロサービス（</a:t>
            </a:r>
            <a:r>
              <a:rPr kumimoji="1" lang="en-US" altLang="ja-JP" dirty="0"/>
              <a:t>Micro Service</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899592" y="2037812"/>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18591" y="2131416"/>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37590" y="2225020"/>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5622" y="264275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025622" y="304557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025622" y="3448394"/>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025622" y="3847826"/>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025622" y="4247258"/>
            <a:ext cx="2674640"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37590"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12419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30894"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50639" y="1804263"/>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43943" y="1801285"/>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524944" y="1804263"/>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37590" y="4875002"/>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312332" y="4688072"/>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5014392" y="2962641"/>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95953" y="366286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59146" y="366226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90321" y="4591485"/>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5004048"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90656" y="1378471"/>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97352" y="1375493"/>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517097" y="1804263"/>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710401" y="1801285"/>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64626" y="1804263"/>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97352" y="5117023"/>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5004048" y="2224969"/>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710401" y="2969224"/>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408641" y="4172503"/>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5005816" y="4185035"/>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34472" y="2554896"/>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716033" y="3292568"/>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34472" y="3292568"/>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716033" y="3992791"/>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710401" y="3992196"/>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420824" y="399219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621353" y="4921412"/>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820950" y="3993325"/>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96220" y="299072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005087" y="904475"/>
            <a:ext cx="2877711"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モノシリック</a:t>
            </a:r>
            <a:r>
              <a:rPr lang="ja-JP" altLang="en-US" sz="1400" dirty="0">
                <a:solidFill>
                  <a:schemeClr val="bg2">
                    <a:lumMod val="50000"/>
                  </a:schemeClr>
                </a:solidFill>
                <a:latin typeface="Meiryo" charset="-128"/>
                <a:ea typeface="Meiryo" charset="-128"/>
                <a:cs typeface="Meiryo" charset="-128"/>
              </a:rPr>
              <a:t>なアプリケーション</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813711" y="904453"/>
            <a:ext cx="3775393"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マイクロサービス</a:t>
            </a:r>
            <a:r>
              <a:rPr lang="ja-JP" altLang="en-US" sz="1400" dirty="0">
                <a:solidFill>
                  <a:schemeClr val="accent6">
                    <a:lumMod val="75000"/>
                  </a:schemeClr>
                </a:solidFill>
                <a:latin typeface="Meiryo" charset="-128"/>
                <a:ea typeface="Meiryo" charset="-128"/>
                <a:cs typeface="Meiryo" charset="-128"/>
              </a:rPr>
              <a:t>化されたアプリケーション</a:t>
            </a:r>
            <a:endParaRPr kumimoji="1" lang="ja-JP" altLang="en-US" sz="14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96674" y="5154064"/>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025622" y="1092334"/>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8" name="テキスト ボックス 127"/>
          <p:cNvSpPr txBox="1"/>
          <p:nvPr/>
        </p:nvSpPr>
        <p:spPr>
          <a:xfrm>
            <a:off x="631338" y="5655279"/>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一連の注文処理は問題なく処理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注文が増えれば、インスタンスを増やすことで対応</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ü"/>
            </a:pPr>
            <a:r>
              <a:rPr kumimoji="1" lang="ja-JP" altLang="en-US" sz="1050" dirty="0">
                <a:solidFill>
                  <a:srgbClr val="FF0000"/>
                </a:solidFill>
                <a:latin typeface="Meiryo" charset="-128"/>
                <a:ea typeface="Meiryo" charset="-128"/>
                <a:cs typeface="Meiryo" charset="-128"/>
              </a:rPr>
              <a:t>機能変更が生じればアプリケーション全体を再構築</a:t>
            </a:r>
          </a:p>
        </p:txBody>
      </p:sp>
      <p:sp>
        <p:nvSpPr>
          <p:cNvPr id="129" name="テキスト ボックス 128"/>
          <p:cNvSpPr txBox="1"/>
          <p:nvPr/>
        </p:nvSpPr>
        <p:spPr>
          <a:xfrm>
            <a:off x="1788576" y="2301154"/>
            <a:ext cx="2188421" cy="246221"/>
          </a:xfrm>
          <a:prstGeom prst="rect">
            <a:avLst/>
          </a:prstGeom>
          <a:noFill/>
        </p:spPr>
        <p:txBody>
          <a:bodyPr wrap="none" rtlCol="0">
            <a:spAutoFit/>
          </a:bodyPr>
          <a:lstStyle/>
          <a:p>
            <a:pPr algn="ctr"/>
            <a:r>
              <a:rPr kumimoji="1" lang="ja-JP" altLang="en-US" sz="1000" dirty="0">
                <a:solidFill>
                  <a:srgbClr val="953735"/>
                </a:solidFill>
                <a:latin typeface="Meiryo" charset="-128"/>
                <a:ea typeface="Meiryo" charset="-128"/>
                <a:cs typeface="Meiryo" charset="-128"/>
              </a:rPr>
              <a:t>アプリケーション・インスタンス</a:t>
            </a:r>
            <a:r>
              <a:rPr kumimoji="1" lang="en-US" altLang="ja-JP" sz="1000" dirty="0">
                <a:solidFill>
                  <a:srgbClr val="953735"/>
                </a:solidFill>
                <a:latin typeface="Meiryo" charset="-128"/>
                <a:ea typeface="Meiryo" charset="-128"/>
                <a:cs typeface="Meiryo" charset="-128"/>
              </a:rPr>
              <a:t>*</a:t>
            </a:r>
            <a:endParaRPr kumimoji="1" lang="ja-JP" altLang="en-US" sz="1000" dirty="0">
              <a:solidFill>
                <a:srgbClr val="953735"/>
              </a:solidFill>
              <a:latin typeface="Meiryo" charset="-128"/>
              <a:ea typeface="Meiryo" charset="-128"/>
              <a:cs typeface="Meiryo" charset="-128"/>
            </a:endParaRPr>
          </a:p>
        </p:txBody>
      </p:sp>
      <p:sp>
        <p:nvSpPr>
          <p:cNvPr id="130" name="テキスト ボックス 129"/>
          <p:cNvSpPr txBox="1"/>
          <p:nvPr/>
        </p:nvSpPr>
        <p:spPr>
          <a:xfrm>
            <a:off x="4830857" y="5660231"/>
            <a:ext cx="3888432" cy="577081"/>
          </a:xfrm>
          <a:prstGeom prst="rect">
            <a:avLst/>
          </a:prstGeom>
          <a:noFill/>
        </p:spPr>
        <p:txBody>
          <a:bodyPr wrap="square" rtlCol="0">
            <a:spAutoFit/>
          </a:bodyPr>
          <a:lstStyle/>
          <a:p>
            <a:pPr marL="171450" indent="-171450">
              <a:buFont typeface="Wingdings" charset="2"/>
              <a:buChar char="l"/>
            </a:pPr>
            <a:r>
              <a:rPr kumimoji="1" lang="ja-JP" altLang="en-US" sz="1050" dirty="0">
                <a:solidFill>
                  <a:srgbClr val="0070C0"/>
                </a:solidFill>
                <a:latin typeface="Meiryo" charset="-128"/>
                <a:ea typeface="Meiryo" charset="-128"/>
                <a:cs typeface="Meiryo" charset="-128"/>
              </a:rPr>
              <a:t>各マイクロサービスはインスタンスもデータも独立処理</a:t>
            </a:r>
            <a:endParaRPr kumimoji="1"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各マイクロサービスは個別に変更や置き換えが可能</a:t>
            </a:r>
            <a:endParaRPr lang="en-US" altLang="ja-JP" sz="1050" dirty="0">
              <a:solidFill>
                <a:srgbClr val="0070C0"/>
              </a:solidFill>
              <a:latin typeface="Meiryo" charset="-128"/>
              <a:ea typeface="Meiryo" charset="-128"/>
              <a:cs typeface="Meiryo" charset="-128"/>
            </a:endParaRPr>
          </a:p>
          <a:p>
            <a:pPr marL="171450" indent="-171450">
              <a:buFont typeface="Wingdings" charset="2"/>
              <a:buChar char="l"/>
            </a:pPr>
            <a:r>
              <a:rPr lang="ja-JP" altLang="en-US" sz="1050" dirty="0">
                <a:solidFill>
                  <a:srgbClr val="0070C0"/>
                </a:solidFill>
                <a:latin typeface="Meiryo" charset="-128"/>
                <a:ea typeface="Meiryo" charset="-128"/>
                <a:cs typeface="Meiryo" charset="-128"/>
              </a:rPr>
              <a:t>マイクロサービス毎に異なるチームで対応可能</a:t>
            </a:r>
            <a:endParaRPr lang="en-US" altLang="ja-JP" sz="1050" dirty="0">
              <a:solidFill>
                <a:srgbClr val="0070C0"/>
              </a:solidFill>
              <a:latin typeface="Meiryo" charset="-128"/>
              <a:ea typeface="Meiryo" charset="-128"/>
              <a:cs typeface="Meiryo" charset="-128"/>
            </a:endParaRPr>
          </a:p>
        </p:txBody>
      </p:sp>
      <p:sp>
        <p:nvSpPr>
          <p:cNvPr id="131" name="テキスト ボックス 130"/>
          <p:cNvSpPr txBox="1"/>
          <p:nvPr/>
        </p:nvSpPr>
        <p:spPr>
          <a:xfrm>
            <a:off x="4569170" y="6368748"/>
            <a:ext cx="4596130" cy="215444"/>
          </a:xfrm>
          <a:prstGeom prst="rect">
            <a:avLst/>
          </a:prstGeom>
          <a:noFill/>
        </p:spPr>
        <p:txBody>
          <a:bodyPr wrap="none" rtlCol="0">
            <a:spAutoFit/>
          </a:bodyPr>
          <a:lstStyle/>
          <a:p>
            <a:r>
              <a:rPr kumimoji="1" lang="ja-JP" altLang="en-US" sz="800" dirty="0">
                <a:solidFill>
                  <a:schemeClr val="tx1">
                    <a:lumMod val="50000"/>
                    <a:lumOff val="50000"/>
                  </a:schemeClr>
                </a:solidFill>
                <a:latin typeface="Meiryo" charset="-128"/>
                <a:ea typeface="Meiryo" charset="-128"/>
                <a:cs typeface="Meiryo" charset="-128"/>
              </a:rPr>
              <a:t>インスタンス：メモリー上に展開して処理・実行できる状態となっているプログラムやデータ</a:t>
            </a:r>
          </a:p>
        </p:txBody>
      </p:sp>
    </p:spTree>
    <p:extLst>
      <p:ext uri="{BB962C8B-B14F-4D97-AF65-F5344CB8AC3E}">
        <p14:creationId xmlns:p14="http://schemas.microsoft.com/office/powerpoint/2010/main" val="1222616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741504"/>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675869"/>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37</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605006"/>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667438"/>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370248"/>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3073058"/>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667438"/>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370248"/>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3073058"/>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680894"/>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383704"/>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3086514"/>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267617"/>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306089"/>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79843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79843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79843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79843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230168"/>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67252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942452"/>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942452"/>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942452"/>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942452"/>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374184"/>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680894"/>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374184"/>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230168"/>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374184"/>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319402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942452"/>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971728"/>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952794"/>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592885"/>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592885"/>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Tree>
    <p:extLst>
      <p:ext uri="{BB962C8B-B14F-4D97-AF65-F5344CB8AC3E}">
        <p14:creationId xmlns:p14="http://schemas.microsoft.com/office/powerpoint/2010/main" val="72849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管理運用の範囲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a:solidFill>
                  <a:srgbClr val="FFFFFF"/>
                </a:solidFill>
                <a:latin typeface="Meiryo" charset="-128"/>
                <a:ea typeface="Meiryo" charset="-128"/>
                <a:cs typeface="Meiryo" charset="-128"/>
              </a:rPr>
              <a:t>アプリケーション</a:t>
            </a: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物理マシン</a:t>
            </a: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仮想マシン</a:t>
            </a: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サーバーレス</a:t>
            </a: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a:latin typeface="Meiryo" charset="-128"/>
                <a:ea typeface="Meiryo" charset="-128"/>
                <a:cs typeface="Meiryo" charset="-128"/>
              </a:rPr>
              <a:t>オンプレミス</a:t>
            </a: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a:latin typeface="Meiryo" charset="-128"/>
                <a:ea typeface="Meiryo" charset="-128"/>
                <a:cs typeface="Meiryo" charset="-128"/>
              </a:rPr>
              <a:t>PaaS</a:t>
            </a:r>
          </a:p>
          <a:p>
            <a:pPr algn="ctr"/>
            <a:r>
              <a:rPr lang="ja-JP" altLang="en-US" sz="800" dirty="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a:latin typeface="Meiryo" charset="-128"/>
                <a:ea typeface="Meiryo" charset="-128"/>
                <a:cs typeface="Meiryo" charset="-128"/>
              </a:rPr>
              <a:t>FaaS</a:t>
            </a:r>
            <a:endParaRPr kumimoji="1" lang="en-US" altLang="ja-JP" dirty="0">
              <a:latin typeface="Meiryo" charset="-128"/>
              <a:ea typeface="Meiryo" charset="-128"/>
              <a:cs typeface="Meiryo" charset="-128"/>
            </a:endParaRPr>
          </a:p>
          <a:p>
            <a:pPr algn="ctr"/>
            <a:r>
              <a:rPr lang="ja-JP" altLang="en-US" sz="800" dirty="0">
                <a:latin typeface="Meiryo" charset="-128"/>
                <a:ea typeface="Meiryo" charset="-128"/>
                <a:cs typeface="Meiryo" charset="-128"/>
              </a:rPr>
              <a:t>［</a:t>
            </a:r>
            <a:r>
              <a:rPr lang="en-US" altLang="ja-JP" sz="800" dirty="0">
                <a:latin typeface="Meiryo" charset="-128"/>
                <a:ea typeface="Meiryo" charset="-128"/>
                <a:cs typeface="Meiryo" charset="-128"/>
              </a:rPr>
              <a:t>AWS Lambda</a:t>
            </a:r>
            <a:r>
              <a:rPr lang="ja-JP" altLang="en-US" sz="800" dirty="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9" y="1998257"/>
            <a:ext cx="4339651"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個別に</a:t>
            </a:r>
            <a:r>
              <a:rPr kumimoji="1" lang="ja-JP" altLang="en-US" b="1">
                <a:solidFill>
                  <a:schemeClr val="bg1"/>
                </a:solidFill>
                <a:latin typeface="Meiryo" charset="-128"/>
                <a:ea typeface="Meiryo" charset="-128"/>
                <a:cs typeface="Meiryo" charset="-128"/>
              </a:rPr>
              <a:t>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983125" y="4993101"/>
            <a:ext cx="4339650" cy="369332"/>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共用</a:t>
            </a:r>
            <a:r>
              <a:rPr kumimoji="1" lang="ja-JP" altLang="en-US" b="1" dirty="0">
                <a:solidFill>
                  <a:schemeClr val="bg1"/>
                </a:solidFill>
                <a:latin typeface="Meiryo" charset="-128"/>
                <a:ea typeface="Meiryo" charset="-128"/>
                <a:cs typeface="Meiryo" charset="-128"/>
              </a:rPr>
              <a:t>の仕組みとして管理運用できる範囲</a:t>
            </a:r>
          </a:p>
        </p:txBody>
      </p:sp>
    </p:spTree>
    <p:extLst>
      <p:ext uri="{BB962C8B-B14F-4D97-AF65-F5344CB8AC3E}">
        <p14:creationId xmlns:p14="http://schemas.microsoft.com/office/powerpoint/2010/main" val="1499015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超高速開発ツール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自社所有システムによる</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インフラ・</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超高速開発</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dirty="0">
                <a:solidFill>
                  <a:srgbClr val="FFFFFF"/>
                </a:solidFill>
                <a:latin typeface="Meiryo" charset="-128"/>
                <a:ea typeface="Meiryo" charset="-128"/>
                <a:cs typeface="Meiryo" charset="-128"/>
              </a:rPr>
              <a:t>ツール</a:t>
            </a: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加速するビジネス・ニーズの変化に即応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8103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411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899592" y="980728"/>
            <a:ext cx="7848872"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4" name="正方形/長方形 63"/>
          <p:cNvSpPr/>
          <p:nvPr/>
        </p:nvSpPr>
        <p:spPr>
          <a:xfrm>
            <a:off x="395536" y="980728"/>
            <a:ext cx="504056" cy="52565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198463" y="3610996"/>
            <a:ext cx="1881480" cy="1301885"/>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2195736" y="4890644"/>
            <a:ext cx="6552728" cy="170505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7021953" y="5645754"/>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274167" y="5670296"/>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a:t>
            </a:r>
            <a:r>
              <a:rPr kumimoji="1" lang="en-US" altLang="ja-JP" dirty="0"/>
              <a:t>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5148060" y="566488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7" name="正方形/長方形 6"/>
          <p:cNvSpPr/>
          <p:nvPr/>
        </p:nvSpPr>
        <p:spPr>
          <a:xfrm>
            <a:off x="1400266" y="5652447"/>
            <a:ext cx="1656455"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8" name="正方形/長方形 7"/>
          <p:cNvSpPr/>
          <p:nvPr/>
        </p:nvSpPr>
        <p:spPr>
          <a:xfrm>
            <a:off x="1400266"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5" name="正方形/長方形 14"/>
          <p:cNvSpPr/>
          <p:nvPr/>
        </p:nvSpPr>
        <p:spPr>
          <a:xfrm>
            <a:off x="3274167" y="5029539"/>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2" name="正方形/長方形 21"/>
          <p:cNvSpPr/>
          <p:nvPr/>
        </p:nvSpPr>
        <p:spPr>
          <a:xfrm>
            <a:off x="5148060" y="5011690"/>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29" name="正方形/長方形 28"/>
          <p:cNvSpPr/>
          <p:nvPr/>
        </p:nvSpPr>
        <p:spPr>
          <a:xfrm>
            <a:off x="7021953" y="5004997"/>
            <a:ext cx="1656455"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3" name="正方形/長方形 62"/>
          <p:cNvSpPr/>
          <p:nvPr/>
        </p:nvSpPr>
        <p:spPr>
          <a:xfrm>
            <a:off x="395536" y="6225995"/>
            <a:ext cx="1800200" cy="36970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66" name="直線コネクタ 65"/>
          <p:cNvCxnSpPr/>
          <p:nvPr/>
        </p:nvCxnSpPr>
        <p:spPr>
          <a:xfrm flipV="1">
            <a:off x="2195736" y="764704"/>
            <a:ext cx="3220" cy="4199150"/>
          </a:xfrm>
          <a:prstGeom prst="line">
            <a:avLst/>
          </a:prstGeom>
          <a:ln>
            <a:solidFill>
              <a:schemeClr val="accent5">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076056" y="2323445"/>
            <a:ext cx="3672408" cy="25642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1" name="正方形/長方形 60"/>
          <p:cNvSpPr/>
          <p:nvPr/>
        </p:nvSpPr>
        <p:spPr>
          <a:xfrm>
            <a:off x="6949954" y="1635296"/>
            <a:ext cx="1798510" cy="69938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400266"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1400266"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274166" y="3692278"/>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274167" y="2412631"/>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274167" y="1077278"/>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23" name="正方形/長方形 22"/>
          <p:cNvSpPr/>
          <p:nvPr/>
        </p:nvSpPr>
        <p:spPr>
          <a:xfrm>
            <a:off x="5148060" y="3694507"/>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24" name="正方形/長方形 23"/>
          <p:cNvSpPr/>
          <p:nvPr/>
        </p:nvSpPr>
        <p:spPr>
          <a:xfrm>
            <a:off x="5148060" y="3039956"/>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25" name="正方形/長方形 24"/>
          <p:cNvSpPr/>
          <p:nvPr/>
        </p:nvSpPr>
        <p:spPr>
          <a:xfrm>
            <a:off x="5148060" y="2394782"/>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5148060" y="1059429"/>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7021953" y="3687814"/>
            <a:ext cx="1656455"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コンテナ管理機能</a:t>
            </a:r>
          </a:p>
        </p:txBody>
      </p:sp>
      <p:sp>
        <p:nvSpPr>
          <p:cNvPr id="31" name="正方形/長方形 30"/>
          <p:cNvSpPr/>
          <p:nvPr/>
        </p:nvSpPr>
        <p:spPr>
          <a:xfrm>
            <a:off x="7021953" y="3033263"/>
            <a:ext cx="1656455" cy="46820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自動運用機能</a:t>
            </a:r>
          </a:p>
        </p:txBody>
      </p:sp>
      <p:sp>
        <p:nvSpPr>
          <p:cNvPr id="32" name="正方形/長方形 31"/>
          <p:cNvSpPr/>
          <p:nvPr/>
        </p:nvSpPr>
        <p:spPr>
          <a:xfrm>
            <a:off x="7021953" y="2388089"/>
            <a:ext cx="1656455"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3" name="正方形/長方形 32"/>
          <p:cNvSpPr/>
          <p:nvPr/>
        </p:nvSpPr>
        <p:spPr>
          <a:xfrm>
            <a:off x="7021953" y="1720120"/>
            <a:ext cx="1656455"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連携機能</a:t>
            </a:r>
          </a:p>
        </p:txBody>
      </p:sp>
      <p:sp>
        <p:nvSpPr>
          <p:cNvPr id="34" name="正方形/長方形 33"/>
          <p:cNvSpPr/>
          <p:nvPr/>
        </p:nvSpPr>
        <p:spPr>
          <a:xfrm>
            <a:off x="7021953" y="1052736"/>
            <a:ext cx="1656455"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1400269" y="43581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6" name="正方形/長方形 55"/>
          <p:cNvSpPr/>
          <p:nvPr/>
        </p:nvSpPr>
        <p:spPr>
          <a:xfrm>
            <a:off x="3274166" y="4363517"/>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5148056" y="4351099"/>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7021953" y="4356508"/>
            <a:ext cx="1656455"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67" name="テキスト ボックス 66"/>
          <p:cNvSpPr txBox="1"/>
          <p:nvPr/>
        </p:nvSpPr>
        <p:spPr>
          <a:xfrm>
            <a:off x="1394317" y="731981"/>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330489" y="736640"/>
            <a:ext cx="521874" cy="276999"/>
          </a:xfrm>
          <a:prstGeom prst="rect">
            <a:avLst/>
          </a:prstGeom>
          <a:noFill/>
        </p:spPr>
        <p:txBody>
          <a:bodyPr wrap="none" rtlCol="0">
            <a:spAutoFit/>
          </a:bodyPr>
          <a:lstStyle/>
          <a:p>
            <a:pPr algn="ctr"/>
            <a:r>
              <a:rPr kumimoji="1" lang="en-US" altLang="ja-JP" sz="1200" dirty="0">
                <a:latin typeface="Meiryo" charset="-128"/>
                <a:ea typeface="Meiryo" charset="-128"/>
                <a:cs typeface="Meiryo" charset="-128"/>
              </a:rPr>
              <a:t>IaaS</a:t>
            </a:r>
            <a:endParaRPr kumimoji="1" lang="ja-JP" altLang="en-US" sz="1200" dirty="0">
              <a:latin typeface="Meiryo" charset="-128"/>
              <a:ea typeface="Meiryo" charset="-128"/>
              <a:cs typeface="Meiryo" charset="-128"/>
            </a:endParaRPr>
          </a:p>
        </p:txBody>
      </p:sp>
      <p:sp>
        <p:nvSpPr>
          <p:cNvPr id="69" name="テキスト ボックス 68"/>
          <p:cNvSpPr txBox="1"/>
          <p:nvPr/>
        </p:nvSpPr>
        <p:spPr>
          <a:xfrm>
            <a:off x="3383387" y="731980"/>
            <a:ext cx="1429174"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コンテナ</a:t>
            </a:r>
            <a:r>
              <a:rPr kumimoji="1" lang="en-US" altLang="ja-JP" sz="1200" dirty="0">
                <a:latin typeface="Meiryo" charset="-128"/>
                <a:ea typeface="Meiryo" charset="-128"/>
                <a:cs typeface="Meiryo" charset="-128"/>
              </a:rPr>
              <a:t> on IaaS</a:t>
            </a:r>
            <a:endParaRPr kumimoji="1" lang="ja-JP" altLang="en-US" sz="1200" dirty="0">
              <a:latin typeface="Meiryo" charset="-128"/>
              <a:ea typeface="Meiryo" charset="-128"/>
              <a:cs typeface="Meiryo" charset="-128"/>
            </a:endParaRPr>
          </a:p>
        </p:txBody>
      </p:sp>
      <p:sp>
        <p:nvSpPr>
          <p:cNvPr id="70" name="テキスト ボックス 69"/>
          <p:cNvSpPr txBox="1"/>
          <p:nvPr/>
        </p:nvSpPr>
        <p:spPr>
          <a:xfrm>
            <a:off x="5696949" y="739555"/>
            <a:ext cx="549831" cy="276999"/>
          </a:xfrm>
          <a:prstGeom prst="rect">
            <a:avLst/>
          </a:prstGeom>
          <a:noFill/>
        </p:spPr>
        <p:txBody>
          <a:bodyPr wrap="none" rtlCol="0">
            <a:spAutoFit/>
          </a:bodyPr>
          <a:lstStyle/>
          <a:p>
            <a:pPr algn="ctr"/>
            <a:r>
              <a:rPr kumimoji="1" lang="en-US" altLang="ja-JP" sz="1200">
                <a:latin typeface="Meiryo" charset="-128"/>
                <a:ea typeface="Meiryo" charset="-128"/>
                <a:cs typeface="Meiryo" charset="-128"/>
              </a:rPr>
              <a:t>PaaS</a:t>
            </a:r>
            <a:endParaRPr kumimoji="1" lang="ja-JP" altLang="en-US" sz="1200" dirty="0">
              <a:latin typeface="Meiryo" charset="-128"/>
              <a:ea typeface="Meiryo" charset="-128"/>
              <a:cs typeface="Meiryo" charset="-128"/>
            </a:endParaRPr>
          </a:p>
        </p:txBody>
      </p:sp>
      <p:sp>
        <p:nvSpPr>
          <p:cNvPr id="71" name="テキスト ボックス 70"/>
          <p:cNvSpPr txBox="1"/>
          <p:nvPr/>
        </p:nvSpPr>
        <p:spPr>
          <a:xfrm>
            <a:off x="7572342" y="731980"/>
            <a:ext cx="544894"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F</a:t>
            </a:r>
            <a:r>
              <a:rPr kumimoji="1" lang="en-US" altLang="ja-JP" sz="1200" dirty="0" err="1">
                <a:latin typeface="Meiryo" charset="-128"/>
                <a:ea typeface="Meiryo" charset="-128"/>
                <a:cs typeface="Meiryo" charset="-128"/>
              </a:rPr>
              <a:t>aaS</a:t>
            </a:r>
            <a:endParaRPr kumimoji="1" lang="ja-JP" altLang="en-US" sz="1200" dirty="0">
              <a:latin typeface="Meiryo" charset="-128"/>
              <a:ea typeface="Meiryo" charset="-128"/>
              <a:cs typeface="Meiryo" charset="-128"/>
            </a:endParaRPr>
          </a:p>
        </p:txBody>
      </p:sp>
      <p:sp>
        <p:nvSpPr>
          <p:cNvPr id="72" name="テキスト ボックス 71"/>
          <p:cNvSpPr txBox="1"/>
          <p:nvPr/>
        </p:nvSpPr>
        <p:spPr>
          <a:xfrm>
            <a:off x="967376" y="2135303"/>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467544" y="2130864"/>
            <a:ext cx="430887" cy="2964914"/>
          </a:xfrm>
          <a:prstGeom prst="rect">
            <a:avLst/>
          </a:prstGeom>
          <a:noFill/>
        </p:spPr>
        <p:txBody>
          <a:bodyPr vert="eaVert" wrap="none" rtlCol="0">
            <a:spAutoFit/>
          </a:bodyPr>
          <a:lstStyle/>
          <a:p>
            <a:r>
              <a:rPr kumimoji="1" lang="ja-JP" altLang="en-US" sz="1600" dirty="0">
                <a:solidFill>
                  <a:srgbClr val="0070C0"/>
                </a:solidFill>
                <a:latin typeface="Meiryo" charset="-128"/>
                <a:ea typeface="Meiryo" charset="-128"/>
                <a:cs typeface="Meiryo" charset="-128"/>
              </a:rPr>
              <a:t>クラウドサービス事業者が管理</a:t>
            </a:r>
          </a:p>
        </p:txBody>
      </p:sp>
      <p:sp>
        <p:nvSpPr>
          <p:cNvPr id="76" name="テキスト ボックス 75"/>
          <p:cNvSpPr txBox="1"/>
          <p:nvPr/>
        </p:nvSpPr>
        <p:spPr>
          <a:xfrm>
            <a:off x="6973007" y="6112868"/>
            <a:ext cx="1479892" cy="461665"/>
          </a:xfrm>
          <a:prstGeom prst="rect">
            <a:avLst/>
          </a:prstGeom>
          <a:noFill/>
        </p:spPr>
        <p:txBody>
          <a:bodyPr wrap="none" rtlCol="0">
            <a:spAutoFit/>
          </a:bodyPr>
          <a:lstStyle/>
          <a:p>
            <a:r>
              <a:rPr kumimoji="1" lang="en-US" altLang="ja-JP" sz="800" dirty="0">
                <a:solidFill>
                  <a:srgbClr val="002060"/>
                </a:solidFill>
              </a:rPr>
              <a:t>AWS Lambda</a:t>
            </a:r>
          </a:p>
          <a:p>
            <a:r>
              <a:rPr kumimoji="1" lang="en-US" altLang="ja-JP" sz="800" dirty="0">
                <a:solidFill>
                  <a:srgbClr val="002060"/>
                </a:solidFill>
              </a:rPr>
              <a:t>Google Cloud Functions</a:t>
            </a:r>
          </a:p>
          <a:p>
            <a:r>
              <a:rPr kumimoji="1" lang="en-US" altLang="ja-JP" sz="800" dirty="0">
                <a:solidFill>
                  <a:srgbClr val="002060"/>
                </a:solidFill>
              </a:rPr>
              <a:t>Microsoft Azure Functions etc. </a:t>
            </a:r>
            <a:endParaRPr kumimoji="1" lang="ja-JP" altLang="en-US" sz="800" dirty="0">
              <a:solidFill>
                <a:srgbClr val="002060"/>
              </a:solidFill>
            </a:endParaRPr>
          </a:p>
        </p:txBody>
      </p:sp>
      <p:sp>
        <p:nvSpPr>
          <p:cNvPr id="77" name="テキスト ボックス 76"/>
          <p:cNvSpPr txBox="1"/>
          <p:nvPr/>
        </p:nvSpPr>
        <p:spPr>
          <a:xfrm>
            <a:off x="5110201" y="6135687"/>
            <a:ext cx="1784463" cy="461665"/>
          </a:xfrm>
          <a:prstGeom prst="rect">
            <a:avLst/>
          </a:prstGeom>
          <a:noFill/>
        </p:spPr>
        <p:txBody>
          <a:bodyPr wrap="none" rtlCol="0">
            <a:spAutoFit/>
          </a:bodyPr>
          <a:lstStyle/>
          <a:p>
            <a:r>
              <a:rPr kumimoji="1" lang="en-US" altLang="ja-JP" sz="800" dirty="0">
                <a:solidFill>
                  <a:srgbClr val="002060"/>
                </a:solidFill>
              </a:rPr>
              <a:t>AWS EC2 Container Service</a:t>
            </a:r>
          </a:p>
          <a:p>
            <a:r>
              <a:rPr kumimoji="1" lang="en-US" altLang="ja-JP" sz="800" dirty="0">
                <a:solidFill>
                  <a:srgbClr val="002060"/>
                </a:solidFill>
              </a:rPr>
              <a:t>Google Container Engine</a:t>
            </a:r>
          </a:p>
          <a:p>
            <a:r>
              <a:rPr lang="en-US" altLang="ja-JP" sz="800" dirty="0">
                <a:solidFill>
                  <a:srgbClr val="002060"/>
                </a:solidFill>
              </a:rPr>
              <a:t>Microsoft Azure Container Service etc.</a:t>
            </a:r>
            <a:endParaRPr kumimoji="1" lang="ja-JP" altLang="en-US" sz="800" dirty="0">
              <a:solidFill>
                <a:srgbClr val="002060"/>
              </a:solidFill>
            </a:endParaRPr>
          </a:p>
        </p:txBody>
      </p:sp>
    </p:spTree>
    <p:extLst>
      <p:ext uri="{BB962C8B-B14F-4D97-AF65-F5344CB8AC3E}">
        <p14:creationId xmlns:p14="http://schemas.microsoft.com/office/powerpoint/2010/main" val="2531960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324933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デジタル・トランスフォーメーション時代の</a:t>
            </a:r>
            <a:r>
              <a:rPr lang="ja-JP" altLang="en-US" sz="2400">
                <a:solidFill>
                  <a:srgbClr val="FFFFFF"/>
                </a:solidFill>
                <a:latin typeface="Arial"/>
                <a:ea typeface="HGP創英角ｺﾞｼｯｸUB" pitchFamily="50" charset="-128"/>
                <a:cs typeface="Arial"/>
              </a:rPr>
              <a:t>ビジネス戦略</a:t>
            </a:r>
            <a:endParaRPr lang="en-US" altLang="ja-JP" sz="24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2287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0396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デジタル･トランスフォーメーションとは何か</a:t>
            </a:r>
          </a:p>
        </p:txBody>
      </p:sp>
      <p:sp>
        <p:nvSpPr>
          <p:cNvPr id="3" name="スライド番号プレースホルダー 2"/>
          <p:cNvSpPr>
            <a:spLocks noGrp="1"/>
          </p:cNvSpPr>
          <p:nvPr>
            <p:ph type="sldNum" sz="quarter" idx="12"/>
          </p:nvPr>
        </p:nvSpPr>
        <p:spPr>
          <a:xfrm>
            <a:off x="7021896" y="6651702"/>
            <a:ext cx="2133600" cy="217800"/>
          </a:xfrm>
        </p:spPr>
        <p:txBody>
          <a:bodyPr/>
          <a:lstStyle/>
          <a:p>
            <a:fld id="{8FF8CC5D-A65D-5946-99B5-645367A967AD}" type="slidenum">
              <a:rPr kumimoji="1" lang="ja-JP" altLang="en-US" smtClean="0"/>
              <a:t>44</a:t>
            </a:fld>
            <a:endParaRPr kumimoji="1" lang="ja-JP" altLang="en-US"/>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122104" y="4479935"/>
            <a:ext cx="6032421"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機械学習</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2484981" y="5128740"/>
            <a:ext cx="5040162"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r>
              <a:rPr lang="ja-JP" altLang="en-US" sz="2000" b="1" dirty="0">
                <a:solidFill>
                  <a:schemeClr val="bg1"/>
                </a:solidFill>
                <a:latin typeface="Meiryo" charset="-128"/>
                <a:ea typeface="Meiryo" charset="-128"/>
                <a:cs typeface="Meiryo" charset="-128"/>
              </a:rPr>
              <a:t>（機械学習）</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403040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81189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12385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p:cNvPicPr>
            <a:picLocks noChangeAspect="1"/>
          </p:cNvPicPr>
          <p:nvPr/>
        </p:nvPicPr>
        <p:blipFill>
          <a:blip r:embed="rId2"/>
          <a:stretch>
            <a:fillRect/>
          </a:stretch>
        </p:blipFill>
        <p:spPr>
          <a:xfrm>
            <a:off x="457200" y="1053352"/>
            <a:ext cx="963706" cy="963706"/>
          </a:xfrm>
          <a:prstGeom prst="rect">
            <a:avLst/>
          </a:prstGeom>
        </p:spPr>
      </p:pic>
      <p:pic>
        <p:nvPicPr>
          <p:cNvPr id="5" name="図 4"/>
          <p:cNvPicPr>
            <a:picLocks noChangeAspect="1"/>
          </p:cNvPicPr>
          <p:nvPr/>
        </p:nvPicPr>
        <p:blipFill>
          <a:blip r:embed="rId3"/>
          <a:stretch>
            <a:fillRect/>
          </a:stretch>
        </p:blipFill>
        <p:spPr>
          <a:xfrm>
            <a:off x="457200" y="2150035"/>
            <a:ext cx="969683" cy="969683"/>
          </a:xfrm>
          <a:prstGeom prst="rect">
            <a:avLst/>
          </a:prstGeom>
        </p:spPr>
      </p:pic>
      <p:pic>
        <p:nvPicPr>
          <p:cNvPr id="7" name="図 6"/>
          <p:cNvPicPr>
            <a:picLocks noChangeAspect="1"/>
          </p:cNvPicPr>
          <p:nvPr/>
        </p:nvPicPr>
        <p:blipFill>
          <a:blip r:embed="rId4"/>
          <a:stretch>
            <a:fillRect/>
          </a:stretch>
        </p:blipFill>
        <p:spPr>
          <a:xfrm>
            <a:off x="457200" y="3252695"/>
            <a:ext cx="963706" cy="963706"/>
          </a:xfrm>
          <a:prstGeom prst="rect">
            <a:avLst/>
          </a:prstGeom>
        </p:spPr>
      </p:pic>
      <p:pic>
        <p:nvPicPr>
          <p:cNvPr id="9" name="図 8"/>
          <p:cNvPicPr>
            <a:picLocks noChangeAspect="1"/>
          </p:cNvPicPr>
          <p:nvPr/>
        </p:nvPicPr>
        <p:blipFill>
          <a:blip r:embed="rId5"/>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363CE383-0DA0-7A46-984E-204A4DB91FB8}"/>
              </a:ext>
            </a:extLst>
          </p:cNvPr>
          <p:cNvSpPr txBox="1"/>
          <p:nvPr/>
        </p:nvSpPr>
        <p:spPr>
          <a:xfrm>
            <a:off x="-5303520" y="5994400"/>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316582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682767"/>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682767"/>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682768"/>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682767"/>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851" y="2464493"/>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464493"/>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464493"/>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486143"/>
            <a:ext cx="1069400" cy="1069400"/>
          </a:xfrm>
          <a:prstGeom prst="rect">
            <a:avLst/>
          </a:prstGeom>
        </p:spPr>
      </p:pic>
    </p:spTree>
    <p:extLst>
      <p:ext uri="{BB962C8B-B14F-4D97-AF65-F5344CB8AC3E}">
        <p14:creationId xmlns:p14="http://schemas.microsoft.com/office/powerpoint/2010/main" val="2271824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1141561" y="4025558"/>
            <a:ext cx="6616462" cy="20713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1148749" y="4256062"/>
            <a:ext cx="6616462" cy="2071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もし、変わることができなければ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12" name="Rectangle 9">
            <a:extLst>
              <a:ext uri="{FF2B5EF4-FFF2-40B4-BE49-F238E27FC236}">
                <a16:creationId xmlns:a16="http://schemas.microsoft.com/office/drawing/2014/main" id="{D0226853-C658-724A-BF9D-1D4DF8CBB178}"/>
              </a:ext>
            </a:extLst>
          </p:cNvPr>
          <p:cNvSpPr/>
          <p:nvPr/>
        </p:nvSpPr>
        <p:spPr>
          <a:xfrm>
            <a:off x="2555766" y="3687379"/>
            <a:ext cx="1320769"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$ 28 billion</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805" y="2229607"/>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928653" y="2229609"/>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439" y="2365225"/>
            <a:ext cx="1087613" cy="10876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140572" y="3687379"/>
            <a:ext cx="86285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$ 0</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357589" y="3687379"/>
            <a:ext cx="111230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$ 1 billion</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1201602" y="3980639"/>
            <a:ext cx="1975448" cy="523220"/>
          </a:xfrm>
          <a:prstGeom prst="rect">
            <a:avLst/>
          </a:prstGeom>
        </p:spPr>
        <p:txBody>
          <a:bodyPr wrap="square">
            <a:spAutoFit/>
          </a:bodyPr>
          <a:lstStyle/>
          <a:p>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a:t>
            </a:r>
            <a:endParaRPr lang="en-US" altLang="ja-JP"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endParaRPr>
          </a:p>
          <a:p>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endParaRPr lang="ja-JP" altLang="en-US" sz="1400"/>
          </a:p>
        </p:txBody>
      </p:sp>
      <p:sp>
        <p:nvSpPr>
          <p:cNvPr id="5" name="右矢印 4">
            <a:extLst>
              <a:ext uri="{FF2B5EF4-FFF2-40B4-BE49-F238E27FC236}">
                <a16:creationId xmlns:a16="http://schemas.microsoft.com/office/drawing/2014/main" id="{3FF83D13-F08A-8E45-BB39-9EB161424CB2}"/>
              </a:ext>
            </a:extLst>
          </p:cNvPr>
          <p:cNvSpPr/>
          <p:nvPr/>
        </p:nvSpPr>
        <p:spPr>
          <a:xfrm>
            <a:off x="3859498" y="3864634"/>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5537332" y="2616643"/>
            <a:ext cx="529120" cy="584775"/>
          </a:xfrm>
          <a:prstGeom prst="rect">
            <a:avLst/>
          </a:prstGeom>
          <a:noFill/>
        </p:spPr>
        <p:txBody>
          <a:bodyPr wrap="none" rtlCol="0">
            <a:spAutoFit/>
          </a:bodyPr>
          <a:lstStyle/>
          <a:p>
            <a:pPr algn="ctr"/>
            <a:r>
              <a:rPr kumimoji="1" lang="en-US" altLang="ja-JP" sz="3200" dirty="0">
                <a:solidFill>
                  <a:schemeClr val="accent6">
                    <a:lumMod val="50000"/>
                  </a:schemeClr>
                </a:solidFill>
              </a:rPr>
              <a:t>vs</a:t>
            </a:r>
            <a:endParaRPr kumimoji="1" lang="ja-JP" altLang="en-US" sz="3200">
              <a:solidFill>
                <a:schemeClr val="accent6">
                  <a:lumMod val="50000"/>
                </a:schemeClr>
              </a:solidFill>
            </a:endParaRPr>
          </a:p>
        </p:txBody>
      </p:sp>
    </p:spTree>
    <p:extLst>
      <p:ext uri="{BB962C8B-B14F-4D97-AF65-F5344CB8AC3E}">
        <p14:creationId xmlns:p14="http://schemas.microsoft.com/office/powerpoint/2010/main" val="155717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295740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2"/>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デジタル・トランスフォーメーションの実践</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3"/>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58276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25258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7405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latin typeface="Meiryo" panose="020B0604030504040204" pitchFamily="34" charset="-128"/>
                <a:ea typeface="Meiryo" panose="020B0604030504040204" pitchFamily="34" charset="-128"/>
                <a:cs typeface="Meiryo" charset="-128"/>
              </a:rPr>
              <a:t>IT</a:t>
            </a:r>
            <a:r>
              <a:rPr lang="ja-JP" altLang="en-US" dirty="0">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101101"/>
            <a:ext cx="4528476" cy="74057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latin typeface="Meiryo" panose="020B0604030504040204" pitchFamily="34" charset="-128"/>
                <a:ea typeface="Meiryo" panose="020B0604030504040204" pitchFamily="34" charset="-128"/>
                <a:cs typeface="Meiryo" charset="-128"/>
              </a:rPr>
              <a:t>IT</a:t>
            </a:r>
            <a:r>
              <a:rPr lang="ja-JP" altLang="en-US" dirty="0">
                <a:solidFill>
                  <a:schemeClr val="bg1"/>
                </a:solidFill>
                <a:latin typeface="Meiryo" panose="020B0604030504040204" pitchFamily="34" charset="-128"/>
                <a:ea typeface="Meiryo" panose="020B0604030504040204" pitchFamily="34" charset="-128"/>
                <a:cs typeface="Meiryo" charset="-128"/>
              </a:rPr>
              <a:t>による業務の置き換え</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3899681"/>
            <a:ext cx="4528476" cy="7368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業務が</a:t>
            </a:r>
            <a:r>
              <a:rPr lang="en-US" altLang="ja-JP" dirty="0">
                <a:solidFill>
                  <a:schemeClr val="bg1"/>
                </a:solidFill>
                <a:latin typeface="Meiryo" panose="020B0604030504040204" pitchFamily="34" charset="-128"/>
                <a:ea typeface="Meiryo" panose="020B0604030504040204" pitchFamily="34" charset="-128"/>
              </a:rPr>
              <a:t>IT</a:t>
            </a:r>
            <a:r>
              <a:rPr lang="ja-JP" altLang="ja-JP" dirty="0">
                <a:solidFill>
                  <a:schemeClr val="bg1"/>
                </a:solidFill>
                <a:latin typeface="Meiryo" panose="020B0604030504040204" pitchFamily="34" charset="-128"/>
                <a:ea typeface="Meiryo" panose="020B0604030504040204" pitchFamily="34" charset="-128"/>
              </a:rPr>
              <a:t>へ、</a:t>
            </a:r>
            <a:r>
              <a:rPr lang="en-US" altLang="ja-JP" dirty="0">
                <a:solidFill>
                  <a:schemeClr val="bg1"/>
                </a:solidFill>
                <a:latin typeface="Meiryo" panose="020B0604030504040204" pitchFamily="34" charset="-128"/>
                <a:ea typeface="Meiryo" panose="020B0604030504040204" pitchFamily="34" charset="-128"/>
              </a:rPr>
              <a:t>IT</a:t>
            </a:r>
            <a:r>
              <a:rPr lang="ja-JP" altLang="ja-JP" dirty="0">
                <a:solidFill>
                  <a:schemeClr val="bg1"/>
                </a:solidFill>
                <a:latin typeface="Meiryo" panose="020B0604030504040204" pitchFamily="34" charset="-128"/>
                <a:ea typeface="Meiryo" panose="020B0604030504040204" pitchFamily="34" charset="-128"/>
              </a:rPr>
              <a:t>が業務へと</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ja-JP" dirty="0">
                <a:solidFill>
                  <a:schemeClr val="bg1"/>
                </a:solidFill>
                <a:latin typeface="Meiryo" panose="020B0604030504040204" pitchFamily="34" charset="-128"/>
                <a:ea typeface="Meiryo" panose="020B0604030504040204" pitchFamily="34" charset="-128"/>
              </a:rPr>
              <a:t>シームレスに変換される状態</a:t>
            </a: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15868" y="2208348"/>
            <a:ext cx="2282024" cy="2522330"/>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57200" y="2208348"/>
            <a:ext cx="2282024" cy="2522330"/>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86866" y="2313301"/>
            <a:ext cx="1117559" cy="740577"/>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86866" y="3101101"/>
            <a:ext cx="1117559" cy="740577"/>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86866" y="3899680"/>
            <a:ext cx="1117559" cy="736824"/>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24" name="正方形/長方形 23">
            <a:extLst>
              <a:ext uri="{FF2B5EF4-FFF2-40B4-BE49-F238E27FC236}">
                <a16:creationId xmlns:a16="http://schemas.microsoft.com/office/drawing/2014/main" id="{75E04C13-0325-F949-8B27-97483E42622A}"/>
              </a:ext>
            </a:extLst>
          </p:cNvPr>
          <p:cNvSpPr/>
          <p:nvPr/>
        </p:nvSpPr>
        <p:spPr>
          <a:xfrm>
            <a:off x="2983713" y="4839091"/>
            <a:ext cx="5673271" cy="75093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chemeClr val="bg1"/>
                </a:solidFill>
                <a:latin typeface="Meiryo" panose="020B0604030504040204" pitchFamily="34" charset="-128"/>
                <a:ea typeface="Meiryo" panose="020B0604030504040204" pitchFamily="34" charset="-128"/>
              </a:rPr>
              <a:t>第</a:t>
            </a:r>
            <a:r>
              <a:rPr lang="en-US" altLang="ja-JP" sz="2400" b="1" dirty="0">
                <a:solidFill>
                  <a:schemeClr val="bg1"/>
                </a:solidFill>
                <a:latin typeface="Meiryo" panose="020B0604030504040204" pitchFamily="34" charset="-128"/>
                <a:ea typeface="Meiryo" panose="020B0604030504040204" pitchFamily="34" charset="-128"/>
              </a:rPr>
              <a:t>3</a:t>
            </a:r>
            <a:r>
              <a:rPr lang="ja-JP" altLang="en-US" sz="2400" b="1" dirty="0">
                <a:solidFill>
                  <a:schemeClr val="bg1"/>
                </a:solidFill>
                <a:latin typeface="Meiryo" panose="020B0604030504040204" pitchFamily="34" charset="-128"/>
                <a:ea typeface="Meiryo" panose="020B0604030504040204" pitchFamily="34" charset="-128"/>
              </a:rPr>
              <a:t>のプラットフォーム</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ja-JP" altLang="ja-JP" sz="1100" dirty="0">
                <a:solidFill>
                  <a:schemeClr val="bg1"/>
                </a:solidFill>
                <a:latin typeface="Meiryo" panose="020B0604030504040204" pitchFamily="34" charset="-128"/>
                <a:ea typeface="Meiryo" panose="020B0604030504040204" pitchFamily="34" charset="-128"/>
              </a:rPr>
              <a:t>クラウド・ビッグデータ</a:t>
            </a:r>
            <a:r>
              <a:rPr lang="en-US" altLang="ja-JP" sz="1100" dirty="0">
                <a:solidFill>
                  <a:schemeClr val="bg1"/>
                </a:solidFill>
                <a:latin typeface="Meiryo" panose="020B0604030504040204" pitchFamily="34" charset="-128"/>
                <a:ea typeface="Meiryo" panose="020B0604030504040204" pitchFamily="34" charset="-128"/>
              </a:rPr>
              <a:t>/</a:t>
            </a:r>
            <a:r>
              <a:rPr lang="ja-JP" altLang="ja-JP" sz="1100" dirty="0">
                <a:solidFill>
                  <a:schemeClr val="bg1"/>
                </a:solidFill>
                <a:latin typeface="Meiryo" panose="020B0604030504040204" pitchFamily="34" charset="-128"/>
                <a:ea typeface="Meiryo" panose="020B0604030504040204" pitchFamily="34" charset="-128"/>
              </a:rPr>
              <a:t>アナリティクスソーシャル技術・モビリティーなど</a:t>
            </a:r>
            <a:endParaRPr kumimoji="1" lang="ja-JP" altLang="en-US" sz="11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94CACEA1-B981-AA4B-A06E-CF5AEE234252}"/>
              </a:ext>
            </a:extLst>
          </p:cNvPr>
          <p:cNvSpPr/>
          <p:nvPr/>
        </p:nvSpPr>
        <p:spPr>
          <a:xfrm>
            <a:off x="2983713" y="5708431"/>
            <a:ext cx="5673271" cy="750936"/>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400" b="1" dirty="0">
                <a:solidFill>
                  <a:schemeClr val="bg1"/>
                </a:solidFill>
                <a:latin typeface="Meiryo" panose="020B0604030504040204" pitchFamily="34" charset="-128"/>
                <a:ea typeface="Meiryo" panose="020B0604030504040204" pitchFamily="34" charset="-128"/>
              </a:rPr>
              <a:t>イノベーションアクセラレーター</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100" dirty="0" err="1">
                <a:solidFill>
                  <a:schemeClr val="bg1"/>
                </a:solidFill>
                <a:latin typeface="Meiryo" panose="020B0604030504040204" pitchFamily="34" charset="-128"/>
                <a:ea typeface="Meiryo" panose="020B0604030504040204" pitchFamily="34" charset="-128"/>
              </a:rPr>
              <a:t>IoT</a:t>
            </a:r>
            <a:r>
              <a:rPr lang="ja-JP" altLang="ja-JP" sz="1100" dirty="0">
                <a:solidFill>
                  <a:schemeClr val="bg1"/>
                </a:solidFill>
                <a:latin typeface="Meiryo" panose="020B0604030504040204" pitchFamily="34" charset="-128"/>
                <a:ea typeface="Meiryo" panose="020B0604030504040204" pitchFamily="34" charset="-128"/>
              </a:rPr>
              <a:t>、</a:t>
            </a:r>
            <a:r>
              <a:rPr lang="en-US" altLang="ja-JP" sz="1100" dirty="0">
                <a:solidFill>
                  <a:schemeClr val="bg1"/>
                </a:solidFill>
                <a:latin typeface="Meiryo" panose="020B0604030504040204" pitchFamily="34" charset="-128"/>
                <a:ea typeface="Meiryo" panose="020B0604030504040204" pitchFamily="34" charset="-128"/>
              </a:rPr>
              <a:t>AI</a:t>
            </a:r>
            <a:r>
              <a:rPr lang="ja-JP" altLang="ja-JP" sz="1100" dirty="0">
                <a:solidFill>
                  <a:schemeClr val="bg1"/>
                </a:solidFill>
                <a:latin typeface="Meiryo" panose="020B0604030504040204" pitchFamily="34" charset="-128"/>
                <a:ea typeface="Meiryo" panose="020B0604030504040204" pitchFamily="34" charset="-128"/>
              </a:rPr>
              <a:t>、ロボティクス、</a:t>
            </a:r>
            <a:r>
              <a:rPr lang="en-US" altLang="ja-JP" sz="1100" dirty="0">
                <a:solidFill>
                  <a:schemeClr val="bg1"/>
                </a:solidFill>
                <a:latin typeface="Meiryo" panose="020B0604030504040204" pitchFamily="34" charset="-128"/>
                <a:ea typeface="Meiryo" panose="020B0604030504040204" pitchFamily="34" charset="-128"/>
              </a:rPr>
              <a:t>3D</a:t>
            </a:r>
            <a:r>
              <a:rPr lang="ja-JP" altLang="ja-JP" sz="1100" dirty="0">
                <a:solidFill>
                  <a:schemeClr val="bg1"/>
                </a:solidFill>
                <a:latin typeface="Meiryo" panose="020B0604030504040204" pitchFamily="34" charset="-128"/>
                <a:ea typeface="Meiryo" panose="020B0604030504040204" pitchFamily="34" charset="-128"/>
              </a:rPr>
              <a:t>プリンティング</a:t>
            </a:r>
            <a:r>
              <a:rPr lang="ja-JP" altLang="en-US" sz="1100" dirty="0">
                <a:solidFill>
                  <a:schemeClr val="bg1"/>
                </a:solidFill>
                <a:latin typeface="Meiryo" panose="020B0604030504040204" pitchFamily="34" charset="-128"/>
                <a:ea typeface="Meiryo" panose="020B0604030504040204" pitchFamily="34" charset="-128"/>
              </a:rPr>
              <a:t>、</a:t>
            </a:r>
            <a:r>
              <a:rPr lang="ja-JP" altLang="ja-JP" sz="1100" dirty="0">
                <a:solidFill>
                  <a:schemeClr val="bg1"/>
                </a:solidFill>
                <a:latin typeface="Meiryo" panose="020B0604030504040204" pitchFamily="34" charset="-128"/>
                <a:ea typeface="Meiryo" panose="020B0604030504040204" pitchFamily="34" charset="-128"/>
              </a:rPr>
              <a:t>次世代セキュリティーなど</a:t>
            </a:r>
          </a:p>
        </p:txBody>
      </p:sp>
      <p:sp>
        <p:nvSpPr>
          <p:cNvPr id="26" name="正方形/長方形 25">
            <a:extLst>
              <a:ext uri="{FF2B5EF4-FFF2-40B4-BE49-F238E27FC236}">
                <a16:creationId xmlns:a16="http://schemas.microsoft.com/office/drawing/2014/main" id="{6A59ECB5-93CD-A849-9402-F7BB0A8A8CF4}"/>
              </a:ext>
            </a:extLst>
          </p:cNvPr>
          <p:cNvSpPr/>
          <p:nvPr/>
        </p:nvSpPr>
        <p:spPr>
          <a:xfrm>
            <a:off x="457200" y="4819198"/>
            <a:ext cx="2351600" cy="16401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chemeClr val="bg1"/>
                </a:solidFill>
                <a:latin typeface="Meiryo" panose="020B0604030504040204" pitchFamily="34" charset="-128"/>
                <a:ea typeface="Meiryo" panose="020B0604030504040204" pitchFamily="34" charset="-128"/>
              </a:rPr>
              <a:t>デジタル</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トランスフォーメーション</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を支えるテクノロジー</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en-US" altLang="ja-JP" sz="1400" dirty="0">
                <a:solidFill>
                  <a:schemeClr val="bg1"/>
                </a:solidFill>
                <a:latin typeface="Meiryo" panose="020B0604030504040204" pitchFamily="34" charset="-128"/>
                <a:ea typeface="Meiryo" panose="020B0604030504040204" pitchFamily="34" charset="-128"/>
                <a:cs typeface="Meiryo" charset="-128"/>
              </a:rPr>
              <a:t>(IDC</a:t>
            </a:r>
            <a:r>
              <a:rPr kumimoji="1" lang="ja-JP" altLang="en-US" sz="1400" dirty="0">
                <a:solidFill>
                  <a:schemeClr val="bg1"/>
                </a:solidFill>
                <a:latin typeface="Meiryo" panose="020B0604030504040204" pitchFamily="34" charset="-128"/>
                <a:ea typeface="Meiryo" panose="020B0604030504040204" pitchFamily="34" charset="-128"/>
                <a:cs typeface="Meiryo" charset="-128"/>
              </a:rPr>
              <a:t>の見解</a:t>
            </a:r>
            <a:r>
              <a:rPr kumimoji="1" lang="en-US" altLang="ja-JP" sz="1400" dirty="0">
                <a:solidFill>
                  <a:schemeClr val="bg1"/>
                </a:solidFill>
                <a:latin typeface="Meiryo" panose="020B0604030504040204" pitchFamily="34" charset="-128"/>
                <a:ea typeface="Meiryo" panose="020B0604030504040204" pitchFamily="34" charset="-128"/>
                <a:cs typeface="Meiryo" charset="-128"/>
              </a:rPr>
              <a:t>)</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 name="加算記号 2">
            <a:extLst>
              <a:ext uri="{FF2B5EF4-FFF2-40B4-BE49-F238E27FC236}">
                <a16:creationId xmlns:a16="http://schemas.microsoft.com/office/drawing/2014/main" id="{301DD3CB-764D-3146-B776-F3B3089BCE43}"/>
              </a:ext>
            </a:extLst>
          </p:cNvPr>
          <p:cNvSpPr/>
          <p:nvPr/>
        </p:nvSpPr>
        <p:spPr>
          <a:xfrm>
            <a:off x="5725740" y="5433695"/>
            <a:ext cx="411173" cy="419578"/>
          </a:xfrm>
          <a:prstGeom prst="mathPlus">
            <a:avLst>
              <a:gd name="adj1" fmla="val 199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7" y="3899681"/>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Tree>
    <p:extLst>
      <p:ext uri="{BB962C8B-B14F-4D97-AF65-F5344CB8AC3E}">
        <p14:creationId xmlns:p14="http://schemas.microsoft.com/office/powerpoint/2010/main" val="1451026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デジタル･トランスフォーメーションの本質とは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588397" y="1016213"/>
            <a:ext cx="7967206" cy="186855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dirty="0">
                <a:solidFill>
                  <a:srgbClr val="FFFFFF"/>
                </a:solidFill>
                <a:latin typeface="Meiryo" charset="-128"/>
                <a:ea typeface="Meiryo" charset="-128"/>
                <a:cs typeface="Meiryo" charset="-128"/>
              </a:rPr>
              <a:t>（デジタル･テクノロジー）</a:t>
            </a:r>
            <a:r>
              <a:rPr lang="ja-JP" altLang="en-US" sz="2400" b="1" dirty="0">
                <a:solidFill>
                  <a:srgbClr val="FFFFFF"/>
                </a:solidFill>
                <a:latin typeface="Meiryo" charset="-128"/>
                <a:ea typeface="Meiryo" charset="-128"/>
                <a:cs typeface="Meiryo" charset="-128"/>
              </a:rPr>
              <a:t>を駆使</a:t>
            </a:r>
            <a:r>
              <a:rPr lang="ja-JP" altLang="en-US" sz="1600" dirty="0">
                <a:solidFill>
                  <a:srgbClr val="FFFFFF"/>
                </a:solidFill>
                <a:latin typeface="Meiryo" charset="-128"/>
                <a:ea typeface="Meiryo" charset="-128"/>
                <a:cs typeface="Meiryo" charset="-128"/>
              </a:rPr>
              <a:t>して</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製品やサービスを</a:t>
            </a:r>
            <a:r>
              <a:rPr lang="ja-JP" altLang="en-US" sz="2400" b="1" u="sng" dirty="0">
                <a:solidFill>
                  <a:srgbClr val="FFFFFF"/>
                </a:solidFill>
                <a:latin typeface="Meiryo" charset="-128"/>
                <a:ea typeface="Meiryo" charset="-128"/>
                <a:cs typeface="Meiryo" charset="-128"/>
              </a:rPr>
              <a:t>ジャスト･イン・タイム</a:t>
            </a:r>
            <a:r>
              <a:rPr lang="ja-JP" altLang="en-US" sz="2400" b="1" dirty="0">
                <a:solidFill>
                  <a:srgbClr val="FFFFFF"/>
                </a:solidFill>
                <a:latin typeface="Meiryo" charset="-128"/>
                <a:ea typeface="Meiryo" charset="-128"/>
                <a:cs typeface="Meiryo" charset="-128"/>
              </a:rPr>
              <a:t>で提供</a:t>
            </a:r>
            <a:r>
              <a:rPr lang="ja-JP" altLang="en-US" sz="1600" dirty="0">
                <a:solidFill>
                  <a:srgbClr val="FFFFFF"/>
                </a:solidFill>
                <a:latin typeface="Meiryo" charset="-128"/>
                <a:ea typeface="Meiryo" charset="-128"/>
                <a:cs typeface="Meiryo" charset="-128"/>
              </a:rPr>
              <a:t>できる</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組織･体制、ビジネス・プロセス、事業・経営</a:t>
            </a:r>
            <a:r>
              <a:rPr lang="ja-JP" altLang="en-US" sz="1600" dirty="0">
                <a:solidFill>
                  <a:srgbClr val="FFFFFF"/>
                </a:solidFill>
                <a:latin typeface="Meiryo" charset="-128"/>
                <a:ea typeface="Meiryo" charset="-128"/>
                <a:cs typeface="Meiryo" charset="-128"/>
              </a:rPr>
              <a:t>へと</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転換する</a:t>
            </a:r>
            <a:r>
              <a:rPr lang="ja-JP" altLang="en-US" sz="1600" dirty="0">
                <a:solidFill>
                  <a:srgbClr val="FFFFFF"/>
                </a:solidFill>
                <a:latin typeface="Meiryo" charset="-128"/>
                <a:ea typeface="Meiryo" charset="-128"/>
                <a:cs typeface="Meiryo" charset="-128"/>
              </a:rPr>
              <a:t>こと</a:t>
            </a:r>
            <a:endParaRPr kumimoji="1" lang="ja-JP" altLang="en-US" sz="1600" dirty="0">
              <a:solidFill>
                <a:srgbClr val="FFFFFF"/>
              </a:solidFill>
              <a:latin typeface="Meiryo" charset="-128"/>
              <a:ea typeface="Meiryo" charset="-128"/>
              <a:cs typeface="Meiryo" charset="-128"/>
            </a:endParaRPr>
          </a:p>
        </p:txBody>
      </p:sp>
      <p:grpSp>
        <p:nvGrpSpPr>
          <p:cNvPr id="13" name="図形グループ 12"/>
          <p:cNvGrpSpPr/>
          <p:nvPr/>
        </p:nvGrpSpPr>
        <p:grpSpPr>
          <a:xfrm>
            <a:off x="588397" y="2822712"/>
            <a:ext cx="7967206" cy="3697358"/>
            <a:chOff x="588397" y="2822712"/>
            <a:chExt cx="7967206" cy="3697358"/>
          </a:xfrm>
        </p:grpSpPr>
        <p:sp>
          <p:nvSpPr>
            <p:cNvPr id="10" name="正方形/長方形 9"/>
            <p:cNvSpPr/>
            <p:nvPr/>
          </p:nvSpPr>
          <p:spPr>
            <a:xfrm>
              <a:off x="588397" y="3329697"/>
              <a:ext cx="7967206" cy="31903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675861" y="3551685"/>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ヒトやモノに依存しない</a:t>
              </a:r>
              <a:r>
                <a:rPr kumimoji="1" lang="ja-JP" altLang="en-US" sz="1600" dirty="0">
                  <a:solidFill>
                    <a:srgbClr val="FFFFFF"/>
                  </a:solidFill>
                  <a:latin typeface="Meiryo" charset="-128"/>
                  <a:ea typeface="Meiryo" charset="-128"/>
                  <a:cs typeface="Meiryo" charset="-128"/>
                </a:rPr>
                <a:t>仕組み</a:t>
              </a:r>
            </a:p>
          </p:txBody>
        </p:sp>
        <p:sp>
          <p:nvSpPr>
            <p:cNvPr id="6" name="正方形/長方形 5"/>
            <p:cNvSpPr/>
            <p:nvPr/>
          </p:nvSpPr>
          <p:spPr>
            <a:xfrm>
              <a:off x="675860" y="4473713"/>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ビジネスのソフトウエア化</a:t>
              </a:r>
              <a:endParaRPr kumimoji="1" lang="en-US" altLang="ja-JP" sz="24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ソフトウェア・コード開発を中心とした企業組織に変革すること</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675861" y="5395741"/>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全ての組織が</a:t>
              </a:r>
              <a:r>
                <a:rPr kumimoji="1" lang="en-US" altLang="ja-JP" dirty="0">
                  <a:solidFill>
                    <a:srgbClr val="FFFFFF"/>
                  </a:solidFill>
                  <a:latin typeface="Meiryo" charset="-128"/>
                  <a:ea typeface="Meiryo" charset="-128"/>
                  <a:cs typeface="Meiryo" charset="-128"/>
                </a:rPr>
                <a:t> </a:t>
              </a:r>
              <a:r>
                <a:rPr kumimoji="1" lang="en-US" altLang="ja-JP" sz="2400" b="1" dirty="0">
                  <a:solidFill>
                    <a:srgbClr val="FFFFFF"/>
                  </a:solidFill>
                  <a:latin typeface="Meiryo" charset="-128"/>
                  <a:ea typeface="Meiryo" charset="-128"/>
                  <a:cs typeface="Meiryo" charset="-128"/>
                </a:rPr>
                <a:t>IT</a:t>
              </a:r>
              <a:r>
                <a:rPr kumimoji="1" lang="ja-JP" altLang="en-US" sz="2400" b="1" dirty="0">
                  <a:solidFill>
                    <a:srgbClr val="FFFFFF"/>
                  </a:solidFill>
                  <a:latin typeface="Meiryo" charset="-128"/>
                  <a:ea typeface="Meiryo" charset="-128"/>
                  <a:cs typeface="Meiryo" charset="-128"/>
                </a:rPr>
                <a:t>サービス・プロバイダー</a:t>
              </a:r>
              <a:r>
                <a:rPr kumimoji="1" lang="en-US" altLang="ja-JP" sz="2400" b="1" dirty="0">
                  <a:solidFill>
                    <a:srgbClr val="FFFFFF"/>
                  </a:solidFill>
                  <a:latin typeface="Meiryo" charset="-128"/>
                  <a:ea typeface="Meiryo" charset="-128"/>
                  <a:cs typeface="Meiryo" charset="-128"/>
                </a:rPr>
                <a:t> </a:t>
              </a:r>
              <a:r>
                <a:rPr kumimoji="1" lang="ja-JP" altLang="en-US" dirty="0">
                  <a:solidFill>
                    <a:srgbClr val="FFFFFF"/>
                  </a:solidFill>
                  <a:latin typeface="Meiryo" charset="-128"/>
                  <a:ea typeface="Meiryo" charset="-128"/>
                  <a:cs typeface="Meiryo" charset="-128"/>
                </a:rPr>
                <a:t>になること</a:t>
              </a:r>
            </a:p>
          </p:txBody>
        </p:sp>
        <p:sp>
          <p:nvSpPr>
            <p:cNvPr id="8" name="下矢印 7"/>
            <p:cNvSpPr/>
            <p:nvPr/>
          </p:nvSpPr>
          <p:spPr>
            <a:xfrm rot="10800000">
              <a:off x="3776868" y="2822712"/>
              <a:ext cx="1590261" cy="604299"/>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4281777" y="4315601"/>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p:cNvSpPr/>
            <p:nvPr/>
          </p:nvSpPr>
          <p:spPr>
            <a:xfrm>
              <a:off x="4281777" y="5232225"/>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 name="四角形吹き出し 8"/>
          <p:cNvSpPr/>
          <p:nvPr/>
        </p:nvSpPr>
        <p:spPr>
          <a:xfrm>
            <a:off x="6228184" y="815532"/>
            <a:ext cx="2722260" cy="352756"/>
          </a:xfrm>
          <a:prstGeom prst="wedgeRectCallout">
            <a:avLst>
              <a:gd name="adj1" fmla="val -64123"/>
              <a:gd name="adj2" fmla="val 43561"/>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「ビジネスと</a:t>
            </a:r>
            <a:r>
              <a:rPr kumimoji="1" lang="en-US" altLang="ja-JP" sz="1200" b="1" dirty="0">
                <a:solidFill>
                  <a:srgbClr val="FFFFFF"/>
                </a:solidFill>
                <a:latin typeface="Meiryo" charset="-128"/>
                <a:ea typeface="Meiryo" charset="-128"/>
                <a:cs typeface="Meiryo" charset="-128"/>
              </a:rPr>
              <a:t>IT</a:t>
            </a:r>
            <a:r>
              <a:rPr kumimoji="1" lang="ja-JP" altLang="en-US" sz="1200" b="1" dirty="0">
                <a:solidFill>
                  <a:srgbClr val="FFFFFF"/>
                </a:solidFill>
                <a:latin typeface="Meiryo" charset="-128"/>
                <a:ea typeface="Meiryo" charset="-128"/>
                <a:cs typeface="Meiryo" charset="-128"/>
              </a:rPr>
              <a:t>の一体化」を前提に</a:t>
            </a:r>
          </a:p>
        </p:txBody>
      </p:sp>
    </p:spTree>
    <p:extLst>
      <p:ext uri="{BB962C8B-B14F-4D97-AF65-F5344CB8AC3E}">
        <p14:creationId xmlns:p14="http://schemas.microsoft.com/office/powerpoint/2010/main" val="36289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effectLst/>
                <a:latin typeface="Meiryo" charset="-128"/>
                <a:ea typeface="Meiryo" charset="-128"/>
                <a:cs typeface="Meiryo" charset="-128"/>
              </a:rPr>
              <a:t>デジタル・トランスフォーメーション</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latin typeface="Meiryo" charset="-128"/>
                <a:ea typeface="Meiryo" charset="-128"/>
                <a:cs typeface="Meiryo" charset="-128"/>
              </a:rPr>
              <a:t>を支えるテクノロジー</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144762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94468" y="3036678"/>
            <a:ext cx="8555064" cy="34170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457200" y="4328231"/>
            <a:ext cx="8220712" cy="19849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551329" y="4414018"/>
            <a:ext cx="8041338" cy="9880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デジタル･トランスフォーメーションの全体像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5" name="ホームベース 4"/>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8" name="テキスト ボックス 7"/>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9" name="テキスト ボックス 8"/>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1" name="テキスト ボックス 10"/>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2" name="テキスト ボックス 11"/>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3" name="円/楕円 12"/>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1786622" y="3078452"/>
            <a:ext cx="5570756" cy="461665"/>
          </a:xfrm>
          <a:prstGeom prst="rect">
            <a:avLst/>
          </a:prstGeom>
          <a:noFill/>
        </p:spPr>
        <p:txBody>
          <a:bodyPr wrap="none" rtlCol="0">
            <a:spAutoFit/>
          </a:bodyPr>
          <a:lstStyle/>
          <a:p>
            <a:pPr algn="ctr"/>
            <a:r>
              <a:rPr kumimoji="1" lang="ja-JP" altLang="en-US" sz="2400" b="1" dirty="0">
                <a:solidFill>
                  <a:schemeClr val="accent6">
                    <a:lumMod val="75000"/>
                  </a:schemeClr>
                </a:solidFill>
                <a:latin typeface="Meiryo" charset="-128"/>
                <a:ea typeface="Meiryo" charset="-128"/>
                <a:cs typeface="Meiryo" charset="-128"/>
              </a:rPr>
              <a:t>デジタル・ビジネス･プラットフォーム</a:t>
            </a:r>
          </a:p>
        </p:txBody>
      </p:sp>
      <p:sp>
        <p:nvSpPr>
          <p:cNvPr id="18" name="テキスト ボックス 17"/>
          <p:cNvSpPr txBox="1"/>
          <p:nvPr/>
        </p:nvSpPr>
        <p:spPr>
          <a:xfrm>
            <a:off x="1709677" y="3426040"/>
            <a:ext cx="5724645"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charset="-128"/>
                <a:ea typeface="Meiryo" charset="-128"/>
                <a:cs typeface="Meiryo" charset="-128"/>
              </a:rPr>
              <a:t>ヒトやモノに依存しないソフトウェア化された仕組み</a:t>
            </a:r>
          </a:p>
        </p:txBody>
      </p:sp>
      <p:sp>
        <p:nvSpPr>
          <p:cNvPr id="19" name="正方形/長方形 18"/>
          <p:cNvSpPr/>
          <p:nvPr/>
        </p:nvSpPr>
        <p:spPr>
          <a:xfrm>
            <a:off x="645461"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182027" y="3905062"/>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組織・体制</a:t>
            </a:r>
          </a:p>
        </p:txBody>
      </p:sp>
      <p:sp>
        <p:nvSpPr>
          <p:cNvPr id="21" name="正方形/長方形 20"/>
          <p:cNvSpPr/>
          <p:nvPr/>
        </p:nvSpPr>
        <p:spPr>
          <a:xfrm>
            <a:off x="3301899" y="3889598"/>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958336"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3325505" y="3905062"/>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ビジネス・プロセス</a:t>
            </a:r>
          </a:p>
        </p:txBody>
      </p:sp>
      <p:sp>
        <p:nvSpPr>
          <p:cNvPr id="24" name="テキスト ボックス 23"/>
          <p:cNvSpPr txBox="1"/>
          <p:nvPr/>
        </p:nvSpPr>
        <p:spPr>
          <a:xfrm>
            <a:off x="6238423" y="3905062"/>
            <a:ext cx="198003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製品・サービス</a:t>
            </a:r>
          </a:p>
        </p:txBody>
      </p:sp>
      <p:sp>
        <p:nvSpPr>
          <p:cNvPr id="25" name="テキスト ボックス 24"/>
          <p:cNvSpPr txBox="1"/>
          <p:nvPr/>
        </p:nvSpPr>
        <p:spPr>
          <a:xfrm>
            <a:off x="779935" y="4183186"/>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意志決定スピードの高速化、柔軟・迅速な組み替えや連係</a:t>
            </a:r>
            <a:endParaRPr kumimoji="1" lang="en-US" altLang="ja-JP" sz="1200" dirty="0">
              <a:solidFill>
                <a:schemeClr val="bg1"/>
              </a:solidFill>
              <a:latin typeface="Meiryo" charset="-128"/>
              <a:ea typeface="Meiryo" charset="-128"/>
              <a:cs typeface="Meiryo" charset="-128"/>
            </a:endParaRPr>
          </a:p>
        </p:txBody>
      </p:sp>
      <p:sp>
        <p:nvSpPr>
          <p:cNvPr id="26" name="テキスト ボックス 25"/>
          <p:cNvSpPr txBox="1"/>
          <p:nvPr/>
        </p:nvSpPr>
        <p:spPr>
          <a:xfrm>
            <a:off x="3317162" y="4215523"/>
            <a:ext cx="2515137"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変更や追加への即応力、オープンで柔軟な連係力</a:t>
            </a:r>
            <a:endParaRPr kumimoji="1" lang="en-US" altLang="ja-JP"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6099109" y="4200060"/>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顧客</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現場との緊密な連係とフィードバック</a:t>
            </a:r>
            <a:endParaRPr kumimoji="1" lang="en-US" altLang="ja-JP"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1989726" y="4821348"/>
            <a:ext cx="5170005" cy="523220"/>
          </a:xfrm>
          <a:prstGeom prst="rect">
            <a:avLst/>
          </a:prstGeom>
          <a:noFill/>
        </p:spPr>
        <p:txBody>
          <a:bodyPr wrap="none" rtlCol="0">
            <a:spAutoFit/>
          </a:bodyPr>
          <a:lstStyle/>
          <a:p>
            <a:pPr algn="ctr"/>
            <a:r>
              <a:rPr kumimoji="1" lang="ja-JP" altLang="en-US" sz="2800" dirty="0">
                <a:solidFill>
                  <a:schemeClr val="bg1"/>
                </a:solidFill>
                <a:latin typeface="Meiryo" charset="-128"/>
                <a:ea typeface="Meiryo" charset="-128"/>
                <a:cs typeface="Meiryo" charset="-128"/>
              </a:rPr>
              <a:t>ビッグデータ</a:t>
            </a:r>
            <a:r>
              <a:rPr kumimoji="1" lang="en-US" altLang="ja-JP" sz="2800" dirty="0">
                <a:solidFill>
                  <a:schemeClr val="bg1"/>
                </a:solidFill>
                <a:latin typeface="Meiryo" charset="-128"/>
                <a:ea typeface="Meiryo" charset="-128"/>
                <a:cs typeface="Meiryo" charset="-128"/>
              </a:rPr>
              <a:t>×AI</a:t>
            </a:r>
            <a:r>
              <a:rPr kumimoji="1" lang="ja-JP" altLang="en-US" sz="2800" dirty="0">
                <a:solidFill>
                  <a:schemeClr val="bg1"/>
                </a:solidFill>
                <a:latin typeface="Meiryo" charset="-128"/>
                <a:ea typeface="Meiryo" charset="-128"/>
                <a:cs typeface="Meiryo" charset="-128"/>
              </a:rPr>
              <a:t>（機械学習）</a:t>
            </a:r>
          </a:p>
        </p:txBody>
      </p:sp>
      <p:sp>
        <p:nvSpPr>
          <p:cNvPr id="32" name="上矢印 31"/>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74072" y="5542570"/>
            <a:ext cx="4801314" cy="646331"/>
          </a:xfrm>
          <a:prstGeom prst="rect">
            <a:avLst/>
          </a:prstGeom>
        </p:spPr>
        <p:txBody>
          <a:bodyPr wrap="none">
            <a:spAutoFit/>
          </a:bodyPr>
          <a:lstStyle/>
          <a:p>
            <a:pPr algn="ctr"/>
            <a:r>
              <a:rPr lang="ja-JP" altLang="en-US" sz="2400" dirty="0">
                <a:solidFill>
                  <a:srgbClr val="FFFFFF"/>
                </a:solidFill>
                <a:latin typeface="Meiryo" charset="-128"/>
                <a:ea typeface="Meiryo" charset="-128"/>
                <a:cs typeface="Meiryo" charset="-128"/>
              </a:rPr>
              <a:t>サイバー・フィジカル・システム</a:t>
            </a:r>
            <a:endParaRPr lang="en-US" altLang="ja-JP" sz="24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Cyber Physical System/CPS</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14475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デジタル・トランスフォーメーションを支えるテクノロジー</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55</a:t>
            </a:fld>
            <a:endParaRPr kumimoji="1" lang="ja-JP" altLang="en-US"/>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1832310" y="3335650"/>
            <a:ext cx="5479384"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r>
              <a:rPr lang="ja-JP" altLang="en-US" sz="2800" b="1" dirty="0">
                <a:solidFill>
                  <a:srgbClr val="FFFFFF"/>
                </a:solidFill>
                <a:latin typeface="Meiryo" charset="-128"/>
                <a:ea typeface="Meiryo" charset="-128"/>
                <a:cs typeface="Meiryo" charset="-128"/>
              </a:rPr>
              <a:t>（機械学習）</a:t>
            </a: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79479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D8E0F5-853C-184C-9BD4-73AE5D84B7CF}"/>
              </a:ext>
            </a:extLst>
          </p:cNvPr>
          <p:cNvSpPr/>
          <p:nvPr/>
        </p:nvSpPr>
        <p:spPr>
          <a:xfrm>
            <a:off x="897746" y="805207"/>
            <a:ext cx="7495355" cy="5646514"/>
          </a:xfrm>
          <a:prstGeom prst="rect">
            <a:avLst/>
          </a:prstGeom>
          <a:solidFill>
            <a:srgbClr val="D7A8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9B9D922-B963-3E41-AD3C-D3261530450E}"/>
              </a:ext>
            </a:extLst>
          </p:cNvPr>
          <p:cNvSpPr/>
          <p:nvPr/>
        </p:nvSpPr>
        <p:spPr>
          <a:xfrm>
            <a:off x="799514" y="2421109"/>
            <a:ext cx="5508938" cy="408837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CC26E64-3D7B-5B42-A951-E6486B0C79BB}"/>
              </a:ext>
            </a:extLst>
          </p:cNvPr>
          <p:cNvSpPr>
            <a:spLocks noGrp="1"/>
          </p:cNvSpPr>
          <p:nvPr>
            <p:ph type="title"/>
          </p:nvPr>
        </p:nvSpPr>
        <p:spPr/>
        <p:txBody>
          <a:bodyPr/>
          <a:lstStyle/>
          <a:p>
            <a:r>
              <a:rPr lang="ja-JP" altLang="en-US"/>
              <a:t>デジタル・トランスフォーメーションという現象</a:t>
            </a:r>
            <a:endParaRPr kumimoji="1" lang="ja-JP" altLang="en-US"/>
          </a:p>
        </p:txBody>
      </p:sp>
      <p:sp>
        <p:nvSpPr>
          <p:cNvPr id="3" name="スライド番号プレースホルダー 2">
            <a:extLst>
              <a:ext uri="{FF2B5EF4-FFF2-40B4-BE49-F238E27FC236}">
                <a16:creationId xmlns:a16="http://schemas.microsoft.com/office/drawing/2014/main" id="{EE241C6B-5F2A-6E4E-A364-41B6F6002A6B}"/>
              </a:ext>
            </a:extLst>
          </p:cNvPr>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pic>
        <p:nvPicPr>
          <p:cNvPr id="9" name="図 8">
            <a:extLst>
              <a:ext uri="{FF2B5EF4-FFF2-40B4-BE49-F238E27FC236}">
                <a16:creationId xmlns:a16="http://schemas.microsoft.com/office/drawing/2014/main" id="{5928B79A-5523-FE41-867C-8776175624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52" y="3260869"/>
            <a:ext cx="4596012" cy="3304511"/>
          </a:xfrm>
          <a:prstGeom prst="rect">
            <a:avLst/>
          </a:prstGeom>
        </p:spPr>
      </p:pic>
      <p:sp>
        <p:nvSpPr>
          <p:cNvPr id="13" name="ストライプ矢印 12">
            <a:extLst>
              <a:ext uri="{FF2B5EF4-FFF2-40B4-BE49-F238E27FC236}">
                <a16:creationId xmlns:a16="http://schemas.microsoft.com/office/drawing/2014/main" id="{5E74C5A3-F109-0F4D-8DF7-AFDB7005C335}"/>
              </a:ext>
            </a:extLst>
          </p:cNvPr>
          <p:cNvSpPr/>
          <p:nvPr/>
        </p:nvSpPr>
        <p:spPr>
          <a:xfrm rot="19533767">
            <a:off x="5172279" y="2577505"/>
            <a:ext cx="1170221" cy="686314"/>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ストライプ矢印 14">
            <a:extLst>
              <a:ext uri="{FF2B5EF4-FFF2-40B4-BE49-F238E27FC236}">
                <a16:creationId xmlns:a16="http://schemas.microsoft.com/office/drawing/2014/main" id="{209F056D-21B9-4B41-9A87-F7244EBCD6A5}"/>
              </a:ext>
            </a:extLst>
          </p:cNvPr>
          <p:cNvSpPr/>
          <p:nvPr/>
        </p:nvSpPr>
        <p:spPr>
          <a:xfrm rot="19533767">
            <a:off x="6210265" y="1221507"/>
            <a:ext cx="2286498" cy="1042328"/>
          </a:xfrm>
          <a:prstGeom prst="striped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2A9993E9-FACB-2E4D-BD3A-6417C3C70006}"/>
              </a:ext>
            </a:extLst>
          </p:cNvPr>
          <p:cNvSpPr txBox="1"/>
          <p:nvPr/>
        </p:nvSpPr>
        <p:spPr>
          <a:xfrm>
            <a:off x="2835506" y="1413302"/>
            <a:ext cx="3057247" cy="954107"/>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あらゆる産業分野</a:t>
            </a:r>
            <a:endParaRPr kumimoji="1" lang="en-US" altLang="ja-JP" sz="2800"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社会全般への拡大</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5609EB3-2928-164E-A666-3F619C37AA62}"/>
              </a:ext>
            </a:extLst>
          </p:cNvPr>
          <p:cNvSpPr txBox="1"/>
          <p:nvPr/>
        </p:nvSpPr>
        <p:spPr>
          <a:xfrm>
            <a:off x="2079209" y="2659052"/>
            <a:ext cx="2698175" cy="523220"/>
          </a:xfrm>
          <a:prstGeom prst="rect">
            <a:avLst/>
          </a:prstGeom>
          <a:noFill/>
        </p:spPr>
        <p:txBody>
          <a:bodyPr wrap="none" rtlCol="0">
            <a:spAutoFit/>
          </a:bodyPr>
          <a:lstStyle/>
          <a:p>
            <a:r>
              <a:rPr kumimoji="1" lang="ja-JP" altLang="en-US" sz="2800">
                <a:solidFill>
                  <a:schemeClr val="accent6">
                    <a:lumMod val="75000"/>
                  </a:schemeClr>
                </a:solidFill>
                <a:latin typeface="Meiryo" panose="020B0604030504040204" pitchFamily="34" charset="-128"/>
                <a:ea typeface="Meiryo" panose="020B0604030504040204" pitchFamily="34" charset="-128"/>
              </a:rPr>
              <a:t>適用範囲の拡大</a:t>
            </a:r>
          </a:p>
        </p:txBody>
      </p:sp>
      <p:sp>
        <p:nvSpPr>
          <p:cNvPr id="19" name="テキスト ボックス 18">
            <a:extLst>
              <a:ext uri="{FF2B5EF4-FFF2-40B4-BE49-F238E27FC236}">
                <a16:creationId xmlns:a16="http://schemas.microsoft.com/office/drawing/2014/main" id="{D4DD29A0-EFDE-594B-BB9A-44A7F92FC284}"/>
              </a:ext>
            </a:extLst>
          </p:cNvPr>
          <p:cNvSpPr txBox="1"/>
          <p:nvPr/>
        </p:nvSpPr>
        <p:spPr>
          <a:xfrm>
            <a:off x="1450511" y="898646"/>
            <a:ext cx="5827236"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a:t>
            </a:r>
            <a:r>
              <a:rPr lang="ja-JP" altLang="en-US" sz="2000" b="1">
                <a:solidFill>
                  <a:schemeClr val="bg1"/>
                </a:solidFill>
                <a:latin typeface="Meiryo" panose="020B0604030504040204" pitchFamily="34" charset="-128"/>
                <a:ea typeface="Meiryo" panose="020B0604030504040204" pitchFamily="34" charset="-128"/>
              </a:rPr>
              <a:t>・</a:t>
            </a:r>
            <a:r>
              <a:rPr kumimoji="1" lang="ja-JP" altLang="en-US" sz="2000" b="1">
                <a:solidFill>
                  <a:schemeClr val="bg1"/>
                </a:solidFill>
                <a:latin typeface="Meiryo" panose="020B0604030504040204" pitchFamily="34" charset="-128"/>
                <a:ea typeface="Meiryo" panose="020B0604030504040204" pitchFamily="34" charset="-128"/>
              </a:rPr>
              <a:t>トランスフォーメーション</a:t>
            </a:r>
            <a:r>
              <a:rPr lang="ja-JP" altLang="en-US" sz="2000">
                <a:solidFill>
                  <a:schemeClr val="bg1"/>
                </a:solidFill>
                <a:latin typeface="Meiryo" panose="020B0604030504040204" pitchFamily="34" charset="-128"/>
                <a:ea typeface="Meiryo" panose="020B0604030504040204" pitchFamily="34" charset="-128"/>
              </a:rPr>
              <a:t>という現象</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09EB513-C62E-0D49-BA53-A4E5023931CD}"/>
              </a:ext>
            </a:extLst>
          </p:cNvPr>
          <p:cNvSpPr txBox="1"/>
          <p:nvPr/>
        </p:nvSpPr>
        <p:spPr>
          <a:xfrm>
            <a:off x="6325657" y="3006205"/>
            <a:ext cx="2031325" cy="830997"/>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デジタル･テクノロジーを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駆使して</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伝統的なビジネスや社会の</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仕組みを</a:t>
            </a:r>
            <a:r>
              <a:rPr kumimoji="1" lang="ja-JP" altLang="en-US" sz="1200">
                <a:solidFill>
                  <a:schemeClr val="bg1"/>
                </a:solidFill>
                <a:latin typeface="Meiryo" panose="020B0604030504040204" pitchFamily="34" charset="-128"/>
                <a:ea typeface="Meiryo" panose="020B0604030504040204" pitchFamily="34" charset="-128"/>
              </a:rPr>
              <a:t>作り替えてしまう</a:t>
            </a:r>
          </a:p>
        </p:txBody>
      </p:sp>
    </p:spTree>
    <p:extLst>
      <p:ext uri="{BB962C8B-B14F-4D97-AF65-F5344CB8AC3E}">
        <p14:creationId xmlns:p14="http://schemas.microsoft.com/office/powerpoint/2010/main" val="3392200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デザイン思考・リーン・アジャイル・</a:t>
            </a:r>
            <a:r>
              <a:rPr kumimoji="1" lang="en-US" altLang="ja-JP" dirty="0"/>
              <a:t>DevOps</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a:solidFill>
                  <a:schemeClr val="bg1"/>
                </a:solidFill>
              </a:rPr>
              <a:t>デザイン思考</a:t>
            </a:r>
            <a:endParaRPr kumimoji="1" lang="ja-JP" altLang="en-US" dirty="0">
              <a:solidFill>
                <a:schemeClr val="bg1"/>
              </a:solidFill>
            </a:endParaRP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多様な可能性の中から</a:t>
            </a:r>
            <a:r>
              <a:rPr kumimoji="1" lang="ja-JP" altLang="en-US" sz="1050" dirty="0">
                <a:solidFill>
                  <a:schemeClr val="bg1"/>
                </a:solidFill>
                <a:latin typeface="Meiryo" charset="-128"/>
                <a:ea typeface="Meiryo" charset="-128"/>
                <a:cs typeface="Meiryo" charset="-128"/>
              </a:rPr>
              <a:t>イノベーションを生みだす</a:t>
            </a:r>
            <a:r>
              <a:rPr kumimoji="1" lang="ja-JP" altLang="en-US" sz="1050">
                <a:solidFill>
                  <a:schemeClr val="bg1"/>
                </a:solidFill>
                <a:latin typeface="Meiryo" charset="-128"/>
                <a:ea typeface="Meiryo" charset="-128"/>
                <a:cs typeface="Meiryo" charset="-128"/>
              </a:rPr>
              <a:t>仕組みをデザインする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a:t>
            </a:r>
            <a:r>
              <a:rPr lang="ja-JP" altLang="en-US" sz="1050">
                <a:solidFill>
                  <a:schemeClr val="bg1"/>
                </a:solidFill>
                <a:latin typeface="Meiryo" charset="-128"/>
                <a:ea typeface="Meiryo" charset="-128"/>
                <a:cs typeface="Meiryo" charset="-128"/>
              </a:rPr>
              <a:t>システムを直ちに・頻繁</a:t>
            </a:r>
            <a:r>
              <a:rPr lang="ja-JP" altLang="en-US" sz="1050" dirty="0">
                <a:solidFill>
                  <a:schemeClr val="bg1"/>
                </a:solidFill>
                <a:latin typeface="Meiryo" charset="-128"/>
                <a:ea typeface="Meiryo" charset="-128"/>
                <a:cs typeface="Meiryo" charset="-128"/>
              </a:rPr>
              <a:t>に本番環境</a:t>
            </a:r>
            <a:r>
              <a:rPr lang="ja-JP" altLang="en-US" sz="1050">
                <a:solidFill>
                  <a:schemeClr val="bg1"/>
                </a:solidFill>
                <a:latin typeface="Meiryo" charset="-128"/>
                <a:ea typeface="Meiryo" charset="-128"/>
                <a:cs typeface="Meiryo" charset="-128"/>
              </a:rPr>
              <a:t>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997486" y="2180743"/>
            <a:ext cx="3544560"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2531002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SI</a:t>
            </a:r>
            <a:r>
              <a:rPr kumimoji="1" lang="ja-JP" altLang="en-US" dirty="0"/>
              <a:t>ビジネス</a:t>
            </a:r>
            <a:r>
              <a:rPr kumimoji="1" lang="ja-JP" altLang="en-US"/>
              <a:t>として今後注力</a:t>
            </a:r>
            <a:r>
              <a:rPr kumimoji="1" lang="ja-JP" altLang="en-US" dirty="0"/>
              <a:t>すべきテクノロジー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sp>
        <p:nvSpPr>
          <p:cNvPr id="4" name="ホームベース 3"/>
          <p:cNvSpPr/>
          <p:nvPr/>
        </p:nvSpPr>
        <p:spPr>
          <a:xfrm>
            <a:off x="457200" y="851647"/>
            <a:ext cx="8265459" cy="1384586"/>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268447"/>
            <a:ext cx="8265459" cy="1901923"/>
          </a:xfrm>
          <a:prstGeom prst="homePlate">
            <a:avLst>
              <a:gd name="adj" fmla="val 35184"/>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4199651"/>
            <a:ext cx="8265459" cy="2014252"/>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855675"/>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914400"/>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35916"/>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66364" y="4304479"/>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209866"/>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2" y="1690315"/>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2714445" y="3130144"/>
            <a:ext cx="531792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55" y="360766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78072" y="5164363"/>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77198" y="4829590"/>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83508" y="5671343"/>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（デバイス側での機械学習や推論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91481" y="4322610"/>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282370"/>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282370"/>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282370"/>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
        <p:nvSpPr>
          <p:cNvPr id="32" name="ホームベース 31">
            <a:extLst>
              <a:ext uri="{FF2B5EF4-FFF2-40B4-BE49-F238E27FC236}">
                <a16:creationId xmlns:a16="http://schemas.microsoft.com/office/drawing/2014/main" id="{02007321-5780-4F40-957F-292A9AF66BB8}"/>
              </a:ext>
            </a:extLst>
          </p:cNvPr>
          <p:cNvSpPr/>
          <p:nvPr/>
        </p:nvSpPr>
        <p:spPr>
          <a:xfrm>
            <a:off x="806817" y="2649176"/>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コンテナ</a:t>
            </a:r>
            <a:r>
              <a:rPr lang="ja-JP" altLang="en-US" sz="1600" dirty="0">
                <a:solidFill>
                  <a:srgbClr val="FFFFFF"/>
                </a:solidFill>
                <a:latin typeface="Meiryo" charset="-128"/>
                <a:ea typeface="Meiryo" charset="-128"/>
                <a:cs typeface="Meiryo" charset="-128"/>
              </a:rPr>
              <a:t>とマイクロサービス</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Container &amp; Micro Service </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29945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en-US" altLang="ja-JP"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096687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1236978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830677"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7456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778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47286" y="1000317"/>
            <a:ext cx="4424714"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582741" y="1000317"/>
            <a:ext cx="4424714" cy="5026131"/>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製品やサービスの市場投入までのプロセス：これまで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円/楕円 3"/>
          <p:cNvSpPr/>
          <p:nvPr/>
        </p:nvSpPr>
        <p:spPr>
          <a:xfrm>
            <a:off x="377421"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研 究</a:t>
            </a:r>
          </a:p>
        </p:txBody>
      </p:sp>
      <p:sp>
        <p:nvSpPr>
          <p:cNvPr id="6" name="円/楕円 5"/>
          <p:cNvSpPr/>
          <p:nvPr/>
        </p:nvSpPr>
        <p:spPr>
          <a:xfrm>
            <a:off x="2574436"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p>
        </p:txBody>
      </p:sp>
      <p:sp>
        <p:nvSpPr>
          <p:cNvPr id="7" name="円/楕円 6"/>
          <p:cNvSpPr/>
          <p:nvPr/>
        </p:nvSpPr>
        <p:spPr>
          <a:xfrm>
            <a:off x="4771451"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事業化</a:t>
            </a:r>
          </a:p>
        </p:txBody>
      </p:sp>
      <p:sp>
        <p:nvSpPr>
          <p:cNvPr id="8" name="円/楕円 7"/>
          <p:cNvSpPr/>
          <p:nvPr/>
        </p:nvSpPr>
        <p:spPr>
          <a:xfrm>
            <a:off x="6968466"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市場</a:t>
            </a:r>
            <a:endParaRPr kumimoji="1"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投入</a:t>
            </a:r>
          </a:p>
        </p:txBody>
      </p:sp>
      <p:cxnSp>
        <p:nvCxnSpPr>
          <p:cNvPr id="10" name="直線矢印コネクタ 9"/>
          <p:cNvCxnSpPr>
            <a:stCxn id="4" idx="6"/>
            <a:endCxn id="6" idx="2"/>
          </p:cNvCxnSpPr>
          <p:nvPr/>
        </p:nvCxnSpPr>
        <p:spPr>
          <a:xfrm>
            <a:off x="219701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6" idx="6"/>
            <a:endCxn id="7" idx="2"/>
          </p:cNvCxnSpPr>
          <p:nvPr/>
        </p:nvCxnSpPr>
        <p:spPr>
          <a:xfrm>
            <a:off x="4394031"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7" idx="6"/>
            <a:endCxn id="8" idx="2"/>
          </p:cNvCxnSpPr>
          <p:nvPr/>
        </p:nvCxnSpPr>
        <p:spPr>
          <a:xfrm>
            <a:off x="659104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626270" y="4582565"/>
            <a:ext cx="3219270" cy="923330"/>
          </a:xfrm>
          <a:prstGeom prst="rect">
            <a:avLst/>
          </a:prstGeom>
        </p:spPr>
        <p:txBody>
          <a:bodyPr wrap="square">
            <a:spAutoFit/>
          </a:bodyPr>
          <a:lstStyle/>
          <a:p>
            <a:pPr marL="285750" indent="-285750">
              <a:buFont typeface="Wingdings" charset="2"/>
              <a:buChar char="l"/>
            </a:pPr>
            <a:r>
              <a:rPr lang="ja-JP" altLang="en-US" dirty="0">
                <a:solidFill>
                  <a:srgbClr val="0070C0"/>
                </a:solidFill>
                <a:latin typeface="Meiryo" charset="-128"/>
                <a:ea typeface="Meiryo" charset="-128"/>
                <a:cs typeface="Meiryo" charset="-128"/>
              </a:rPr>
              <a:t>高度な専門性</a:t>
            </a:r>
          </a:p>
          <a:p>
            <a:pPr marL="285750" indent="-285750">
              <a:buFont typeface="Wingdings" charset="2"/>
              <a:buChar char="l"/>
            </a:pPr>
            <a:r>
              <a:rPr lang="ja-JP" altLang="en-US" dirty="0">
                <a:solidFill>
                  <a:srgbClr val="0070C0"/>
                </a:solidFill>
                <a:latin typeface="Meiryo" charset="-128"/>
                <a:ea typeface="Meiryo" charset="-128"/>
                <a:cs typeface="Meiryo" charset="-128"/>
              </a:rPr>
              <a:t>注力する技術領域の明確化</a:t>
            </a:r>
          </a:p>
          <a:p>
            <a:pPr marL="285750" indent="-285750">
              <a:buFont typeface="Wingdings" charset="2"/>
              <a:buChar char="l"/>
            </a:pPr>
            <a:r>
              <a:rPr lang="ja-JP" altLang="en-US" dirty="0">
                <a:solidFill>
                  <a:srgbClr val="0070C0"/>
                </a:solidFill>
                <a:latin typeface="Meiryo" charset="-128"/>
                <a:ea typeface="Meiryo" charset="-128"/>
                <a:cs typeface="Meiryo" charset="-128"/>
              </a:rPr>
              <a:t>仕様の確定と標準化</a:t>
            </a:r>
          </a:p>
        </p:txBody>
      </p:sp>
      <p:sp>
        <p:nvSpPr>
          <p:cNvPr id="18" name="正方形/長方形 17"/>
          <p:cNvSpPr/>
          <p:nvPr/>
        </p:nvSpPr>
        <p:spPr>
          <a:xfrm>
            <a:off x="5139547" y="4582565"/>
            <a:ext cx="3550321" cy="923330"/>
          </a:xfrm>
          <a:prstGeom prst="rect">
            <a:avLst/>
          </a:prstGeom>
        </p:spPr>
        <p:txBody>
          <a:bodyPr wrap="square">
            <a:spAutoFit/>
          </a:bodyPr>
          <a:lstStyle/>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生産工程の改革</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コストダウン・品質の改善</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仕様へのフィードバック</a:t>
            </a:r>
          </a:p>
        </p:txBody>
      </p:sp>
      <p:sp>
        <p:nvSpPr>
          <p:cNvPr id="19" name="テキスト ボックス 18"/>
          <p:cNvSpPr txBox="1"/>
          <p:nvPr/>
        </p:nvSpPr>
        <p:spPr>
          <a:xfrm>
            <a:off x="1386576" y="3953577"/>
            <a:ext cx="1980029"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プロダクト開発</a:t>
            </a:r>
          </a:p>
        </p:txBody>
      </p:sp>
      <p:sp>
        <p:nvSpPr>
          <p:cNvPr id="20" name="テキスト ボックス 19"/>
          <p:cNvSpPr txBox="1"/>
          <p:nvPr/>
        </p:nvSpPr>
        <p:spPr>
          <a:xfrm>
            <a:off x="5908989" y="3953577"/>
            <a:ext cx="1723549"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プロセス開発</a:t>
            </a:r>
          </a:p>
        </p:txBody>
      </p:sp>
    </p:spTree>
    <p:extLst>
      <p:ext uri="{BB962C8B-B14F-4D97-AF65-F5344CB8AC3E}">
        <p14:creationId xmlns:p14="http://schemas.microsoft.com/office/powerpoint/2010/main" val="2654450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51180" y="1080097"/>
            <a:ext cx="7747027"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1299608" y="963496"/>
            <a:ext cx="7700460" cy="5026131"/>
          </a:xfrm>
          <a:prstGeom prst="rect">
            <a:avLst/>
          </a:prstGeom>
          <a:solidFill>
            <a:srgbClr val="FCD5B5">
              <a:alpha val="34902"/>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5" name="円/楕円 24"/>
          <p:cNvSpPr/>
          <p:nvPr/>
        </p:nvSpPr>
        <p:spPr>
          <a:xfrm>
            <a:off x="2583552"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製品やサービスの市場投入までのプロセス：これから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6" name="円/楕円 5"/>
          <p:cNvSpPr/>
          <p:nvPr/>
        </p:nvSpPr>
        <p:spPr>
          <a:xfrm>
            <a:off x="2579227"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28" name="曲線コネクタ 27"/>
          <p:cNvCxnSpPr>
            <a:stCxn id="6" idx="7"/>
            <a:endCxn id="55" idx="2"/>
          </p:cNvCxnSpPr>
          <p:nvPr/>
        </p:nvCxnSpPr>
        <p:spPr>
          <a:xfrm rot="5400000" flipH="1" flipV="1">
            <a:off x="3253717"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p:cNvCxnSpPr>
            <a:stCxn id="55" idx="5"/>
            <a:endCxn id="56" idx="7"/>
          </p:cNvCxnSpPr>
          <p:nvPr/>
        </p:nvCxnSpPr>
        <p:spPr>
          <a:xfrm rot="5400000">
            <a:off x="3815410"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5" name="円/楕円 54"/>
          <p:cNvSpPr/>
          <p:nvPr/>
        </p:nvSpPr>
        <p:spPr>
          <a:xfrm>
            <a:off x="3454965"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56" name="円/楕円 55"/>
          <p:cNvSpPr/>
          <p:nvPr/>
        </p:nvSpPr>
        <p:spPr>
          <a:xfrm>
            <a:off x="3322351"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31" name="円/楕円 130"/>
          <p:cNvSpPr/>
          <p:nvPr/>
        </p:nvSpPr>
        <p:spPr>
          <a:xfrm>
            <a:off x="4775794"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32" name="円/楕円 131"/>
          <p:cNvSpPr/>
          <p:nvPr/>
        </p:nvSpPr>
        <p:spPr>
          <a:xfrm>
            <a:off x="4771469"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33" name="曲線コネクタ 132"/>
          <p:cNvCxnSpPr>
            <a:stCxn id="132" idx="7"/>
            <a:endCxn id="135" idx="2"/>
          </p:cNvCxnSpPr>
          <p:nvPr/>
        </p:nvCxnSpPr>
        <p:spPr>
          <a:xfrm rot="5400000" flipH="1" flipV="1">
            <a:off x="5445959"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曲線コネクタ 133"/>
          <p:cNvCxnSpPr>
            <a:stCxn id="135" idx="5"/>
            <a:endCxn id="136" idx="7"/>
          </p:cNvCxnSpPr>
          <p:nvPr/>
        </p:nvCxnSpPr>
        <p:spPr>
          <a:xfrm rot="5400000">
            <a:off x="6007652"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5" name="円/楕円 134"/>
          <p:cNvSpPr/>
          <p:nvPr/>
        </p:nvSpPr>
        <p:spPr>
          <a:xfrm>
            <a:off x="5647207"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36" name="円/楕円 135"/>
          <p:cNvSpPr/>
          <p:nvPr/>
        </p:nvSpPr>
        <p:spPr>
          <a:xfrm>
            <a:off x="5514593"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cxnSp>
        <p:nvCxnSpPr>
          <p:cNvPr id="137" name="曲線コネクタ 136"/>
          <p:cNvCxnSpPr>
            <a:stCxn id="56" idx="6"/>
            <a:endCxn id="132" idx="2"/>
          </p:cNvCxnSpPr>
          <p:nvPr/>
        </p:nvCxnSpPr>
        <p:spPr>
          <a:xfrm flipV="1">
            <a:off x="4071726" y="2313614"/>
            <a:ext cx="699743" cy="528850"/>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1" name="円/楕円 140"/>
          <p:cNvSpPr/>
          <p:nvPr/>
        </p:nvSpPr>
        <p:spPr>
          <a:xfrm>
            <a:off x="6968466" y="1405350"/>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42" name="円/楕円 141"/>
          <p:cNvSpPr/>
          <p:nvPr/>
        </p:nvSpPr>
        <p:spPr>
          <a:xfrm>
            <a:off x="6964141" y="1932512"/>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43" name="曲線コネクタ 142"/>
          <p:cNvCxnSpPr>
            <a:stCxn id="142" idx="7"/>
            <a:endCxn id="145" idx="2"/>
          </p:cNvCxnSpPr>
          <p:nvPr/>
        </p:nvCxnSpPr>
        <p:spPr>
          <a:xfrm rot="5400000" flipH="1" flipV="1">
            <a:off x="7638631" y="1842886"/>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曲線コネクタ 143"/>
          <p:cNvCxnSpPr>
            <a:stCxn id="145" idx="5"/>
            <a:endCxn id="146" idx="7"/>
          </p:cNvCxnSpPr>
          <p:nvPr/>
        </p:nvCxnSpPr>
        <p:spPr>
          <a:xfrm rot="5400000">
            <a:off x="8200324" y="2293796"/>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5" name="円/楕円 144"/>
          <p:cNvSpPr/>
          <p:nvPr/>
        </p:nvSpPr>
        <p:spPr>
          <a:xfrm>
            <a:off x="7839879" y="149664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46" name="円/楕円 145"/>
          <p:cNvSpPr/>
          <p:nvPr/>
        </p:nvSpPr>
        <p:spPr>
          <a:xfrm>
            <a:off x="7707265" y="2461362"/>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57" name="円/楕円 156"/>
          <p:cNvSpPr/>
          <p:nvPr/>
        </p:nvSpPr>
        <p:spPr>
          <a:xfrm>
            <a:off x="390880" y="1405350"/>
            <a:ext cx="1819595" cy="1816527"/>
          </a:xfrm>
          <a:prstGeom prst="ellipse">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58" name="円/楕円 157"/>
          <p:cNvSpPr/>
          <p:nvPr/>
        </p:nvSpPr>
        <p:spPr>
          <a:xfrm>
            <a:off x="390880" y="187774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59" name="曲線コネクタ 158"/>
          <p:cNvCxnSpPr/>
          <p:nvPr/>
        </p:nvCxnSpPr>
        <p:spPr>
          <a:xfrm rot="5400000" flipH="1" flipV="1">
            <a:off x="983049" y="1463495"/>
            <a:ext cx="208818" cy="643782"/>
          </a:xfrm>
          <a:prstGeom prst="curvedConnector3">
            <a:avLst>
              <a:gd name="adj1" fmla="val 130678"/>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p:cNvCxnSpPr>
            <a:stCxn id="161" idx="4"/>
            <a:endCxn id="162" idx="7"/>
          </p:cNvCxnSpPr>
          <p:nvPr/>
        </p:nvCxnSpPr>
        <p:spPr>
          <a:xfrm rot="5400000">
            <a:off x="1520879" y="2429666"/>
            <a:ext cx="263576" cy="43256"/>
          </a:xfrm>
          <a:prstGeom prst="curvedConnector3">
            <a:avLst>
              <a:gd name="adj1" fmla="val 50000"/>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1" name="円/楕円 160"/>
          <p:cNvSpPr/>
          <p:nvPr/>
        </p:nvSpPr>
        <p:spPr>
          <a:xfrm>
            <a:off x="1299607" y="155730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sp>
        <p:nvSpPr>
          <p:cNvPr id="162" name="円/楕円 161"/>
          <p:cNvSpPr/>
          <p:nvPr/>
        </p:nvSpPr>
        <p:spPr>
          <a:xfrm>
            <a:off x="991407" y="2471460"/>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63" name="曲線コネクタ 162"/>
          <p:cNvCxnSpPr>
            <a:stCxn id="162" idx="2"/>
            <a:endCxn id="158" idx="4"/>
          </p:cNvCxnSpPr>
          <p:nvPr/>
        </p:nvCxnSpPr>
        <p:spPr>
          <a:xfrm rot="10800000">
            <a:off x="765569" y="2639947"/>
            <a:ext cx="225839" cy="212615"/>
          </a:xfrm>
          <a:prstGeom prst="curvedConnector2">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2" idx="6"/>
            <a:endCxn id="6" idx="2"/>
          </p:cNvCxnSpPr>
          <p:nvPr/>
        </p:nvCxnSpPr>
        <p:spPr>
          <a:xfrm flipV="1">
            <a:off x="1740782" y="2313614"/>
            <a:ext cx="838445" cy="538947"/>
          </a:xfrm>
          <a:prstGeom prst="curved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9" name="曲線コネクタ 208"/>
          <p:cNvCxnSpPr>
            <a:stCxn id="136" idx="6"/>
            <a:endCxn id="142" idx="2"/>
          </p:cNvCxnSpPr>
          <p:nvPr/>
        </p:nvCxnSpPr>
        <p:spPr>
          <a:xfrm flipV="1">
            <a:off x="6263968" y="2313613"/>
            <a:ext cx="700173" cy="528851"/>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5139547" y="4562858"/>
            <a:ext cx="3468328" cy="1115690"/>
          </a:xfrm>
          <a:prstGeom prst="rect">
            <a:avLst/>
          </a:prstGeom>
        </p:spPr>
        <p:txBody>
          <a:bodyPr wrap="square">
            <a:spAutoFit/>
          </a:bodyPr>
          <a:lstStyle/>
          <a:p>
            <a:r>
              <a:rPr lang="ja-JP" altLang="en-US" sz="1400" dirty="0">
                <a:solidFill>
                  <a:schemeClr val="accent3">
                    <a:lumMod val="75000"/>
                  </a:schemeClr>
                </a:solidFill>
                <a:latin typeface="Meiryo" charset="-128"/>
                <a:ea typeface="Meiryo" charset="-128"/>
                <a:cs typeface="Meiryo" charset="-128"/>
              </a:rPr>
              <a:t>タイムリーに最小単位の製品・サービスを市場投入していく見極めと、それを可能にする仕掛けが必要</a:t>
            </a:r>
            <a:endParaRPr lang="en-US" altLang="ja-JP" sz="1400" dirty="0">
              <a:solidFill>
                <a:schemeClr val="accent3">
                  <a:lumMod val="75000"/>
                </a:schemeClr>
              </a:solidFill>
              <a:latin typeface="Meiryo" charset="-128"/>
              <a:ea typeface="Meiryo" charset="-128"/>
              <a:cs typeface="Meiryo" charset="-128"/>
            </a:endParaRPr>
          </a:p>
          <a:p>
            <a:endParaRPr lang="ja-JP" altLang="en-US" sz="1400" dirty="0">
              <a:solidFill>
                <a:schemeClr val="accent3">
                  <a:lumMod val="75000"/>
                </a:schemeClr>
              </a:solidFill>
              <a:latin typeface="Meiryo" charset="-128"/>
              <a:ea typeface="Meiryo" charset="-128"/>
              <a:cs typeface="Meiryo" charset="-128"/>
            </a:endParaRPr>
          </a:p>
          <a:p>
            <a:pPr algn="ctr"/>
            <a:r>
              <a:rPr lang="ja-JP" altLang="en-US" sz="1050" dirty="0">
                <a:solidFill>
                  <a:schemeClr val="accent3">
                    <a:lumMod val="75000"/>
                  </a:schemeClr>
                </a:solidFill>
                <a:latin typeface="Meiryo" charset="-128"/>
                <a:ea typeface="Meiryo" charset="-128"/>
                <a:cs typeface="Meiryo" charset="-128"/>
              </a:rPr>
              <a:t>アジャイル</a:t>
            </a:r>
            <a:r>
              <a:rPr lang="en-US" altLang="ja-JP" sz="1050" dirty="0">
                <a:solidFill>
                  <a:schemeClr val="accent3">
                    <a:lumMod val="75000"/>
                  </a:schemeClr>
                </a:solidFill>
                <a:latin typeface="Meiryo" charset="-128"/>
                <a:ea typeface="Meiryo" charset="-128"/>
                <a:cs typeface="Meiryo" charset="-128"/>
              </a:rPr>
              <a:t> ← DevOps ← </a:t>
            </a:r>
            <a:r>
              <a:rPr lang="ja-JP" altLang="en-US" sz="1050" dirty="0">
                <a:solidFill>
                  <a:schemeClr val="accent3">
                    <a:lumMod val="75000"/>
                  </a:schemeClr>
                </a:solidFill>
                <a:latin typeface="Meiryo" charset="-128"/>
                <a:ea typeface="Meiryo" charset="-128"/>
                <a:cs typeface="Meiryo" charset="-128"/>
              </a:rPr>
              <a:t>リーン･スタートアップ</a:t>
            </a:r>
            <a:endParaRPr lang="en-US" altLang="ja-JP" sz="1050" dirty="0">
              <a:solidFill>
                <a:schemeClr val="accent3">
                  <a:lumMod val="75000"/>
                </a:schemeClr>
              </a:solidFill>
              <a:latin typeface="Meiryo" charset="-128"/>
              <a:ea typeface="Meiryo" charset="-128"/>
              <a:cs typeface="Meiryo" charset="-128"/>
            </a:endParaRPr>
          </a:p>
        </p:txBody>
      </p:sp>
      <p:sp>
        <p:nvSpPr>
          <p:cNvPr id="214" name="テキスト ボックス 213"/>
          <p:cNvSpPr txBox="1"/>
          <p:nvPr/>
        </p:nvSpPr>
        <p:spPr>
          <a:xfrm>
            <a:off x="617134" y="3953577"/>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プロダクト・イノベーション</a:t>
            </a:r>
          </a:p>
        </p:txBody>
      </p:sp>
      <p:sp>
        <p:nvSpPr>
          <p:cNvPr id="215" name="テキスト ボックス 214"/>
          <p:cNvSpPr txBox="1"/>
          <p:nvPr/>
        </p:nvSpPr>
        <p:spPr>
          <a:xfrm>
            <a:off x="5139547" y="3953577"/>
            <a:ext cx="3262433"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プロセス・イノベーション</a:t>
            </a:r>
          </a:p>
        </p:txBody>
      </p:sp>
      <p:sp>
        <p:nvSpPr>
          <p:cNvPr id="216" name="正方形/長方形 215"/>
          <p:cNvSpPr/>
          <p:nvPr/>
        </p:nvSpPr>
        <p:spPr>
          <a:xfrm>
            <a:off x="617134" y="4715328"/>
            <a:ext cx="3454592" cy="738664"/>
          </a:xfrm>
          <a:prstGeom prst="rect">
            <a:avLst/>
          </a:prstGeom>
        </p:spPr>
        <p:txBody>
          <a:bodyPr wrap="square">
            <a:spAutoFit/>
          </a:bodyPr>
          <a:lstStyle/>
          <a:p>
            <a:r>
              <a:rPr lang="ja-JP" altLang="en-US" sz="1400" dirty="0">
                <a:solidFill>
                  <a:srgbClr val="008DE0"/>
                </a:solidFill>
                <a:latin typeface="Meiryo" charset="-128"/>
                <a:ea typeface="Meiryo" charset="-128"/>
                <a:cs typeface="Meiryo" charset="-128"/>
              </a:rPr>
              <a:t>研究を加速するためにライフサイクルのシフトを視野に入れて多分野横断でプロジェクトを推進</a:t>
            </a:r>
            <a:endParaRPr lang="ja-JP" altLang="en-US" sz="1400" dirty="0">
              <a:solidFill>
                <a:srgbClr val="008DE0"/>
              </a:solidFill>
              <a:effectLst/>
              <a:latin typeface="Meiryo" charset="-128"/>
              <a:ea typeface="Meiryo" charset="-128"/>
              <a:cs typeface="Meiryo" charset="-128"/>
            </a:endParaRPr>
          </a:p>
        </p:txBody>
      </p:sp>
    </p:spTree>
    <p:extLst>
      <p:ext uri="{BB962C8B-B14F-4D97-AF65-F5344CB8AC3E}">
        <p14:creationId xmlns:p14="http://schemas.microsoft.com/office/powerpoint/2010/main" val="127027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effectLst/>
                <a:latin typeface="Meiryo" charset="-128"/>
                <a:ea typeface="Meiryo" charset="-128"/>
                <a:cs typeface="Meiryo" charset="-128"/>
              </a:rPr>
              <a:t>これからのビジネスの作り方</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9090780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32830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3352600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81616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7841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endParaRPr lang="en-US" altLang="ja-JP" sz="3600" b="1" dirty="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a:t>
            </a:r>
            <a:r>
              <a:rPr lang="en-US" altLang="ja-JP" dirty="0"/>
              <a:t> </a:t>
            </a:r>
            <a:r>
              <a:rPr lang="ja-JP" altLang="en-US" dirty="0"/>
              <a:t>モード</a:t>
            </a:r>
            <a:r>
              <a:rPr lang="en-US" altLang="ja-JP" dirty="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モード</a:t>
            </a:r>
            <a:r>
              <a:rPr lang="en-US" altLang="ja-JP" dirty="0"/>
              <a:t>1</a:t>
            </a:r>
            <a:r>
              <a:rPr lang="ja-JP" altLang="en-US" dirty="0"/>
              <a:t> ≈</a:t>
            </a:r>
          </a:p>
        </p:txBody>
      </p:sp>
    </p:spTree>
    <p:extLst>
      <p:ext uri="{BB962C8B-B14F-4D97-AF65-F5344CB8AC3E}">
        <p14:creationId xmlns:p14="http://schemas.microsoft.com/office/powerpoint/2010/main" val="303630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350674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734801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99667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098146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a:solidFill>
                  <a:srgbClr val="002060"/>
                </a:solidFill>
                <a:latin typeface="Meiryo" charset="-128"/>
                <a:ea typeface="Meiryo" charset="-128"/>
                <a:cs typeface="Meiryo" charset="-128"/>
              </a:rPr>
              <a:t>売上規模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kumimoji="1" lang="en-US" altLang="ja-JP" sz="3200" b="1" dirty="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a:solidFill>
                  <a:schemeClr val="accent6">
                    <a:lumMod val="75000"/>
                  </a:schemeClr>
                </a:solidFill>
                <a:latin typeface="Meiryo" charset="-128"/>
                <a:ea typeface="Meiryo" charset="-128"/>
                <a:cs typeface="Meiryo" charset="-128"/>
              </a:rPr>
              <a:t>売上や利益、社員の</a:t>
            </a:r>
            <a:r>
              <a:rPr lang="ja-JP" altLang="en-US" sz="1600" b="1" dirty="0">
                <a:solidFill>
                  <a:schemeClr val="accent6">
                    <a:lumMod val="75000"/>
                  </a:schemeClr>
                </a:solidFill>
                <a:latin typeface="Meiryo" charset="-128"/>
                <a:ea typeface="Meiryo" charset="-128"/>
                <a:cs typeface="Meiryo" charset="-128"/>
              </a:rPr>
              <a:t>モード</a:t>
            </a:r>
            <a:r>
              <a:rPr lang="en-US" altLang="ja-JP" sz="1600" b="1" dirty="0">
                <a:solidFill>
                  <a:schemeClr val="accent6">
                    <a:lumMod val="75000"/>
                  </a:schemeClr>
                </a:solidFill>
                <a:latin typeface="Meiryo" charset="-128"/>
                <a:ea typeface="Meiryo" charset="-128"/>
                <a:cs typeface="Meiryo" charset="-128"/>
              </a:rPr>
              <a:t>2</a:t>
            </a:r>
            <a:r>
              <a:rPr lang="ja-JP" altLang="en-US" sz="1600" b="1" dirty="0">
                <a:solidFill>
                  <a:schemeClr val="accent6">
                    <a:lumMod val="75000"/>
                  </a:schemeClr>
                </a:solidFill>
                <a:latin typeface="Meiryo" charset="-128"/>
                <a:ea typeface="Meiryo" charset="-128"/>
                <a:cs typeface="Meiryo" charset="-128"/>
              </a:rPr>
              <a:t>へのシフト</a:t>
            </a: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49568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何が起こっているのか？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grpSp>
        <p:nvGrpSpPr>
          <p:cNvPr id="4" name="図形グループ 3"/>
          <p:cNvGrpSpPr/>
          <p:nvPr/>
        </p:nvGrpSpPr>
        <p:grpSpPr>
          <a:xfrm>
            <a:off x="755576" y="1052736"/>
            <a:ext cx="370648" cy="790507"/>
            <a:chOff x="1946324" y="4125162"/>
            <a:chExt cx="969964" cy="2007872"/>
          </a:xfrm>
          <a:solidFill>
            <a:srgbClr val="0432FF"/>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テキスト ボックス 6"/>
          <p:cNvSpPr txBox="1"/>
          <p:nvPr/>
        </p:nvSpPr>
        <p:spPr>
          <a:xfrm>
            <a:off x="1403648" y="1233987"/>
            <a:ext cx="6498895" cy="400110"/>
          </a:xfrm>
          <a:prstGeom prst="rect">
            <a:avLst/>
          </a:prstGeom>
          <a:noFill/>
        </p:spPr>
        <p:txBody>
          <a:bodyPr wrap="none" rtlCol="0">
            <a:spAutoFit/>
          </a:bodyPr>
          <a:lstStyle/>
          <a:p>
            <a:r>
              <a:rPr kumimoji="1" lang="ja-JP" altLang="en-US" sz="2000" dirty="0">
                <a:solidFill>
                  <a:srgbClr val="0432FF"/>
                </a:solidFill>
                <a:latin typeface="Meiryo" charset="-128"/>
                <a:ea typeface="Meiryo" charset="-128"/>
                <a:cs typeface="Meiryo" charset="-128"/>
              </a:rPr>
              <a:t>「モード</a:t>
            </a:r>
            <a:r>
              <a:rPr kumimoji="1" lang="en-US" altLang="ja-JP" sz="2000" dirty="0">
                <a:solidFill>
                  <a:srgbClr val="0432FF"/>
                </a:solidFill>
                <a:latin typeface="Meiryo" charset="-128"/>
                <a:ea typeface="Meiryo" charset="-128"/>
                <a:cs typeface="Meiryo" charset="-128"/>
              </a:rPr>
              <a:t>1</a:t>
            </a:r>
            <a:r>
              <a:rPr kumimoji="1" lang="ja-JP" altLang="en-US" sz="2000" dirty="0">
                <a:solidFill>
                  <a:srgbClr val="0432FF"/>
                </a:solidFill>
                <a:latin typeface="Meiryo" charset="-128"/>
                <a:ea typeface="Meiryo" charset="-128"/>
                <a:cs typeface="Meiryo" charset="-128"/>
              </a:rPr>
              <a:t>でも、まだしばらくは何とかなりそうだ。」</a:t>
            </a:r>
          </a:p>
        </p:txBody>
      </p:sp>
      <p:grpSp>
        <p:nvGrpSpPr>
          <p:cNvPr id="33" name="図形グループ 32"/>
          <p:cNvGrpSpPr/>
          <p:nvPr/>
        </p:nvGrpSpPr>
        <p:grpSpPr>
          <a:xfrm>
            <a:off x="755576" y="1675158"/>
            <a:ext cx="7644656" cy="1465729"/>
            <a:chOff x="755576" y="1675158"/>
            <a:chExt cx="7644656" cy="1465729"/>
          </a:xfrm>
        </p:grpSpPr>
        <p:grpSp>
          <p:nvGrpSpPr>
            <p:cNvPr id="8" name="図形グループ 7"/>
            <p:cNvGrpSpPr/>
            <p:nvPr/>
          </p:nvGrpSpPr>
          <p:grpSpPr>
            <a:xfrm>
              <a:off x="755576" y="2350380"/>
              <a:ext cx="370648" cy="790507"/>
              <a:chOff x="1946324" y="4125162"/>
              <a:chExt cx="969964" cy="2007872"/>
            </a:xfrm>
            <a:solidFill>
              <a:schemeClr val="accent3">
                <a:lumMod val="75000"/>
              </a:schemeClr>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テキスト ボックス 10"/>
            <p:cNvSpPr txBox="1"/>
            <p:nvPr/>
          </p:nvSpPr>
          <p:spPr>
            <a:xfrm>
              <a:off x="1388376" y="2461580"/>
              <a:ext cx="7011856" cy="400110"/>
            </a:xfrm>
            <a:prstGeom prst="rect">
              <a:avLst/>
            </a:prstGeom>
            <a:noFill/>
          </p:spPr>
          <p:txBody>
            <a:bodyPr wrap="none" rtlCol="0">
              <a:spAutoFit/>
            </a:bodyPr>
            <a:lstStyle/>
            <a:p>
              <a:r>
                <a:rPr kumimoji="1" lang="ja-JP" altLang="en-US" sz="2000" dirty="0">
                  <a:solidFill>
                    <a:srgbClr val="00B050"/>
                  </a:solidFill>
                  <a:latin typeface="Meiryo" charset="-128"/>
                  <a:ea typeface="Meiryo" charset="-128"/>
                  <a:cs typeface="Meiryo" charset="-128"/>
                </a:rPr>
                <a:t>「世の中はモード</a:t>
              </a:r>
              <a:r>
                <a:rPr kumimoji="1" lang="en-US" altLang="ja-JP" sz="2000" dirty="0">
                  <a:solidFill>
                    <a:srgbClr val="00B050"/>
                  </a:solidFill>
                  <a:latin typeface="Meiryo" charset="-128"/>
                  <a:ea typeface="Meiryo" charset="-128"/>
                  <a:cs typeface="Meiryo" charset="-128"/>
                </a:rPr>
                <a:t>2</a:t>
              </a:r>
              <a:r>
                <a:rPr kumimoji="1" lang="ja-JP" altLang="en-US" sz="2000" dirty="0">
                  <a:solidFill>
                    <a:srgbClr val="00B050"/>
                  </a:solidFill>
                  <a:latin typeface="Meiryo" charset="-128"/>
                  <a:ea typeface="Meiryo" charset="-128"/>
                  <a:cs typeface="Meiryo" charset="-128"/>
                </a:rPr>
                <a:t>に向かっているのに大丈夫だろうか？」</a:t>
              </a:r>
            </a:p>
          </p:txBody>
        </p:sp>
        <p:sp>
          <p:nvSpPr>
            <p:cNvPr id="25" name="下矢印 24"/>
            <p:cNvSpPr/>
            <p:nvPr/>
          </p:nvSpPr>
          <p:spPr>
            <a:xfrm>
              <a:off x="4314247" y="1675158"/>
              <a:ext cx="515505" cy="721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325230" y="2847558"/>
            <a:ext cx="4493538" cy="986728"/>
            <a:chOff x="2325230" y="2847558"/>
            <a:chExt cx="4493538" cy="986728"/>
          </a:xfrm>
        </p:grpSpPr>
        <p:sp>
          <p:nvSpPr>
            <p:cNvPr id="12" name="テキスト ボックス 11"/>
            <p:cNvSpPr txBox="1"/>
            <p:nvPr/>
          </p:nvSpPr>
          <p:spPr>
            <a:xfrm>
              <a:off x="2325230" y="3311066"/>
              <a:ext cx="4493538" cy="523220"/>
            </a:xfrm>
            <a:prstGeom prst="rect">
              <a:avLst/>
            </a:prstGeom>
            <a:noFill/>
          </p:spPr>
          <p:txBody>
            <a:bodyPr wrap="none" rtlCol="0">
              <a:spAutoFit/>
            </a:bodyPr>
            <a:lstStyle/>
            <a:p>
              <a:pPr algn="ctr"/>
              <a:r>
                <a:rPr kumimoji="1" lang="ja-JP" altLang="en-US" sz="2800">
                  <a:solidFill>
                    <a:srgbClr val="00B050"/>
                  </a:solidFill>
                  <a:latin typeface="Meiryo" charset="-128"/>
                  <a:ea typeface="Meiryo" charset="-128"/>
                  <a:cs typeface="Meiryo" charset="-128"/>
                </a:rPr>
                <a:t>自分の身を守らなくては！</a:t>
              </a:r>
              <a:endParaRPr kumimoji="1" lang="ja-JP" altLang="en-US" sz="2800" dirty="0">
                <a:solidFill>
                  <a:srgbClr val="00B050"/>
                </a:solidFill>
                <a:latin typeface="Meiryo" charset="-128"/>
                <a:ea typeface="Meiryo" charset="-128"/>
                <a:cs typeface="Meiryo" charset="-128"/>
              </a:endParaRPr>
            </a:p>
          </p:txBody>
        </p:sp>
        <p:sp>
          <p:nvSpPr>
            <p:cNvPr id="26" name="下矢印 25"/>
            <p:cNvSpPr/>
            <p:nvPr/>
          </p:nvSpPr>
          <p:spPr>
            <a:xfrm>
              <a:off x="4314247" y="2847558"/>
              <a:ext cx="515505" cy="463452"/>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5323071" y="3819644"/>
            <a:ext cx="3014519" cy="2222398"/>
            <a:chOff x="5323071" y="3819644"/>
            <a:chExt cx="3014519" cy="2222398"/>
          </a:xfrm>
        </p:grpSpPr>
        <p:grpSp>
          <p:nvGrpSpPr>
            <p:cNvPr id="17" name="図形グループ 16"/>
            <p:cNvGrpSpPr/>
            <p:nvPr/>
          </p:nvGrpSpPr>
          <p:grpSpPr>
            <a:xfrm>
              <a:off x="7902543" y="4199290"/>
              <a:ext cx="370648" cy="790507"/>
              <a:chOff x="1946324" y="4125162"/>
              <a:chExt cx="969964" cy="2007872"/>
            </a:xfrm>
            <a:solidFill>
              <a:srgbClr val="009051"/>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0" name="テキスト ボックス 19"/>
            <p:cNvSpPr txBox="1"/>
            <p:nvPr/>
          </p:nvSpPr>
          <p:spPr>
            <a:xfrm>
              <a:off x="5816633" y="4380540"/>
              <a:ext cx="2031325" cy="646331"/>
            </a:xfrm>
            <a:prstGeom prst="rect">
              <a:avLst/>
            </a:prstGeom>
            <a:noFill/>
          </p:spPr>
          <p:txBody>
            <a:bodyPr wrap="none" rtlCol="0">
              <a:spAutoFit/>
            </a:bodyPr>
            <a:lstStyle/>
            <a:p>
              <a:pPr algn="r"/>
              <a:r>
                <a:rPr kumimoji="1" lang="ja-JP" altLang="en-US" sz="3600" b="1" dirty="0">
                  <a:solidFill>
                    <a:schemeClr val="accent6">
                      <a:lumMod val="75000"/>
                    </a:schemeClr>
                  </a:solidFill>
                  <a:latin typeface="Meiryo" charset="-128"/>
                  <a:ea typeface="Meiryo" charset="-128"/>
                  <a:cs typeface="Meiryo" charset="-128"/>
                </a:rPr>
                <a:t>人材流失</a:t>
              </a:r>
            </a:p>
          </p:txBody>
        </p:sp>
        <p:sp>
          <p:nvSpPr>
            <p:cNvPr id="23" name="テキスト ボックス 22"/>
            <p:cNvSpPr txBox="1"/>
            <p:nvPr/>
          </p:nvSpPr>
          <p:spPr>
            <a:xfrm>
              <a:off x="6516216" y="5180268"/>
              <a:ext cx="1821374" cy="861774"/>
            </a:xfrm>
            <a:prstGeom prst="rect">
              <a:avLst/>
            </a:prstGeom>
            <a:noFill/>
          </p:spPr>
          <p:txBody>
            <a:bodyPr wrap="square" rtlCol="0">
              <a:spAutoFit/>
            </a:bodyPr>
            <a:lstStyle/>
            <a:p>
              <a:pPr algn="r"/>
              <a:r>
                <a:rPr kumimoji="1" lang="ja-JP" altLang="en-US" dirty="0">
                  <a:solidFill>
                    <a:schemeClr val="accent6">
                      <a:lumMod val="75000"/>
                    </a:schemeClr>
                  </a:solidFill>
                  <a:latin typeface="Meiryo" charset="-128"/>
                  <a:ea typeface="Meiryo" charset="-128"/>
                  <a:cs typeface="Meiryo" charset="-128"/>
                </a:rPr>
                <a:t>優秀な人材から</a:t>
              </a:r>
              <a:endParaRPr kumimoji="1" lang="en-US" altLang="ja-JP"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モード２企業</a:t>
              </a:r>
              <a:endParaRPr lang="en-US" altLang="ja-JP" sz="1600"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ユーザー企業</a:t>
              </a:r>
              <a:endParaRPr kumimoji="1" lang="ja-JP" altLang="en-US" sz="1600" dirty="0">
                <a:solidFill>
                  <a:schemeClr val="accent6">
                    <a:lumMod val="75000"/>
                  </a:schemeClr>
                </a:solidFill>
                <a:latin typeface="Meiryo" charset="-128"/>
                <a:ea typeface="Meiryo" charset="-128"/>
                <a:cs typeface="Meiryo" charset="-128"/>
              </a:endParaRPr>
            </a:p>
          </p:txBody>
        </p:sp>
        <p:sp>
          <p:nvSpPr>
            <p:cNvPr id="28" name="下矢印 27"/>
            <p:cNvSpPr/>
            <p:nvPr/>
          </p:nvSpPr>
          <p:spPr>
            <a:xfrm rot="19082063" flipH="1">
              <a:off x="5323071"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11560" y="3819644"/>
            <a:ext cx="3138784" cy="2273652"/>
            <a:chOff x="611560" y="3819644"/>
            <a:chExt cx="3138784" cy="2273652"/>
          </a:xfrm>
        </p:grpSpPr>
        <p:grpSp>
          <p:nvGrpSpPr>
            <p:cNvPr id="13" name="図形グループ 12"/>
            <p:cNvGrpSpPr/>
            <p:nvPr/>
          </p:nvGrpSpPr>
          <p:grpSpPr>
            <a:xfrm>
              <a:off x="755574" y="4199290"/>
              <a:ext cx="370648" cy="790507"/>
              <a:chOff x="1946324" y="4125162"/>
              <a:chExt cx="969964" cy="2007872"/>
            </a:xfrm>
            <a:solidFill>
              <a:schemeClr val="accent3">
                <a:lumMod val="60000"/>
                <a:lumOff val="40000"/>
              </a:schemeClr>
            </a:solidFill>
          </p:grpSpPr>
          <p:sp>
            <p:nvSpPr>
              <p:cNvPr id="14" name="円/楕円 1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259632" y="4380540"/>
              <a:ext cx="2031325" cy="646331"/>
            </a:xfrm>
            <a:prstGeom prst="rect">
              <a:avLst/>
            </a:prstGeom>
            <a:noFill/>
          </p:spPr>
          <p:txBody>
            <a:bodyPr wrap="none" rtlCol="0">
              <a:spAutoFit/>
            </a:bodyPr>
            <a:lstStyle/>
            <a:p>
              <a:r>
                <a:rPr kumimoji="1" lang="ja-JP" altLang="en-US" sz="3600" b="1" dirty="0">
                  <a:solidFill>
                    <a:schemeClr val="accent6">
                      <a:lumMod val="75000"/>
                    </a:schemeClr>
                  </a:solidFill>
                  <a:latin typeface="Meiryo" charset="-128"/>
                  <a:ea typeface="Meiryo" charset="-128"/>
                  <a:cs typeface="Meiryo" charset="-128"/>
                </a:rPr>
                <a:t>思考停止</a:t>
              </a:r>
            </a:p>
          </p:txBody>
        </p:sp>
        <p:sp>
          <p:nvSpPr>
            <p:cNvPr id="21" name="テキスト ボックス 20"/>
            <p:cNvSpPr txBox="1"/>
            <p:nvPr/>
          </p:nvSpPr>
          <p:spPr>
            <a:xfrm>
              <a:off x="611560" y="5169966"/>
              <a:ext cx="2031325" cy="923330"/>
            </a:xfrm>
            <a:prstGeom prst="rect">
              <a:avLst/>
            </a:prstGeom>
            <a:noFill/>
          </p:spPr>
          <p:txBody>
            <a:bodyPr wrap="none" rtlCol="0">
              <a:spAutoFit/>
            </a:bodyPr>
            <a:lstStyle/>
            <a:p>
              <a:r>
                <a:rPr kumimoji="1" lang="ja-JP" altLang="en-US" dirty="0">
                  <a:solidFill>
                    <a:schemeClr val="accent6">
                      <a:lumMod val="75000"/>
                    </a:schemeClr>
                  </a:solidFill>
                  <a:latin typeface="Meiryo" charset="-128"/>
                  <a:ea typeface="Meiryo" charset="-128"/>
                  <a:cs typeface="Meiryo" charset="-128"/>
                </a:rPr>
                <a:t>指示待ち症候群</a:t>
              </a:r>
              <a:endParaRPr kumimoji="1" lang="en-US" altLang="ja-JP" dirty="0">
                <a:solidFill>
                  <a:schemeClr val="accent6">
                    <a:lumMod val="75000"/>
                  </a:schemeClr>
                </a:solidFill>
                <a:latin typeface="Meiryo" charset="-128"/>
                <a:ea typeface="Meiryo" charset="-128"/>
                <a:cs typeface="Meiryo" charset="-128"/>
              </a:endParaRPr>
            </a:p>
            <a:p>
              <a:r>
                <a:rPr lang="ja-JP" altLang="en-US" dirty="0">
                  <a:solidFill>
                    <a:schemeClr val="accent6">
                      <a:lumMod val="75000"/>
                    </a:schemeClr>
                  </a:solidFill>
                  <a:latin typeface="Meiryo" charset="-128"/>
                  <a:ea typeface="Meiryo" charset="-128"/>
                  <a:cs typeface="Meiryo" charset="-128"/>
                </a:rPr>
                <a:t>リスク回避症候群</a:t>
              </a:r>
              <a:endParaRPr lang="en-US" altLang="ja-JP" dirty="0">
                <a:solidFill>
                  <a:schemeClr val="accent6">
                    <a:lumMod val="75000"/>
                  </a:schemeClr>
                </a:solidFill>
                <a:latin typeface="Meiryo" charset="-128"/>
                <a:ea typeface="Meiryo" charset="-128"/>
                <a:cs typeface="Meiryo" charset="-128"/>
              </a:endParaRPr>
            </a:p>
            <a:p>
              <a:r>
                <a:rPr kumimoji="1" lang="ja-JP" altLang="en-US" dirty="0">
                  <a:solidFill>
                    <a:schemeClr val="accent6">
                      <a:lumMod val="75000"/>
                    </a:schemeClr>
                  </a:solidFill>
                  <a:latin typeface="Meiryo" charset="-128"/>
                  <a:ea typeface="Meiryo" charset="-128"/>
                  <a:cs typeface="Meiryo" charset="-128"/>
                </a:rPr>
                <a:t>他者依存症候群</a:t>
              </a:r>
            </a:p>
          </p:txBody>
        </p:sp>
        <p:sp>
          <p:nvSpPr>
            <p:cNvPr id="27" name="下矢印 26"/>
            <p:cNvSpPr/>
            <p:nvPr/>
          </p:nvSpPr>
          <p:spPr>
            <a:xfrm rot="2517937">
              <a:off x="3234839"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642885" y="3861664"/>
            <a:ext cx="3893115" cy="2277855"/>
            <a:chOff x="2642885" y="3861664"/>
            <a:chExt cx="3893115" cy="2277855"/>
          </a:xfrm>
        </p:grpSpPr>
        <p:sp>
          <p:nvSpPr>
            <p:cNvPr id="29" name="右中かっこ 28"/>
            <p:cNvSpPr/>
            <p:nvPr/>
          </p:nvSpPr>
          <p:spPr>
            <a:xfrm>
              <a:off x="2642885"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右中かっこ 29"/>
            <p:cNvSpPr/>
            <p:nvPr/>
          </p:nvSpPr>
          <p:spPr>
            <a:xfrm flipH="1">
              <a:off x="6342580"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 name="図形グループ 38"/>
            <p:cNvGrpSpPr/>
            <p:nvPr/>
          </p:nvGrpSpPr>
          <p:grpSpPr>
            <a:xfrm>
              <a:off x="2863935" y="3861664"/>
              <a:ext cx="3434063" cy="2277855"/>
              <a:chOff x="2863935" y="3861664"/>
              <a:chExt cx="3434063" cy="2277855"/>
            </a:xfrm>
          </p:grpSpPr>
          <p:sp>
            <p:nvSpPr>
              <p:cNvPr id="31" name="正方形/長方形 30"/>
              <p:cNvSpPr/>
              <p:nvPr/>
            </p:nvSpPr>
            <p:spPr>
              <a:xfrm>
                <a:off x="2863935" y="5049361"/>
                <a:ext cx="3434063" cy="1090158"/>
              </a:xfrm>
              <a:prstGeom prst="rect">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011307" y="5163579"/>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ストレス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不安</a:t>
                </a:r>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メンタル問題</a:t>
                </a:r>
                <a:endParaRPr lang="en-US" altLang="ja-JP" b="1" dirty="0">
                  <a:solidFill>
                    <a:schemeClr val="bg1"/>
                  </a:solidFill>
                  <a:latin typeface="Meiryo" charset="-128"/>
                  <a:ea typeface="Meiryo" charset="-128"/>
                  <a:cs typeface="Meiryo" charset="-128"/>
                </a:endParaRPr>
              </a:p>
            </p:txBody>
          </p:sp>
          <p:sp>
            <p:nvSpPr>
              <p:cNvPr id="24" name="テキスト ボックス 23"/>
              <p:cNvSpPr txBox="1"/>
              <p:nvPr/>
            </p:nvSpPr>
            <p:spPr>
              <a:xfrm>
                <a:off x="4728339" y="5308465"/>
                <a:ext cx="1338828" cy="646331"/>
              </a:xfrm>
              <a:prstGeom prst="rect">
                <a:avLst/>
              </a:prstGeom>
              <a:noFill/>
            </p:spPr>
            <p:txBody>
              <a:bodyPr wrap="none" rtlCol="0">
                <a:spAutoFit/>
              </a:bodyPr>
              <a:lstStyle/>
              <a:p>
                <a:pPr algn="r"/>
                <a:r>
                  <a:rPr kumimoji="1" lang="ja-JP" altLang="en-US" b="1" dirty="0">
                    <a:solidFill>
                      <a:schemeClr val="bg1"/>
                    </a:solidFill>
                    <a:latin typeface="Meiryo" charset="-128"/>
                    <a:ea typeface="Meiryo" charset="-128"/>
                    <a:cs typeface="Meiryo" charset="-128"/>
                  </a:rPr>
                  <a:t>変革の騎手</a:t>
                </a:r>
                <a:endParaRPr kumimoji="1" lang="en-US" altLang="ja-JP" b="1" dirty="0">
                  <a:solidFill>
                    <a:schemeClr val="bg1"/>
                  </a:solidFill>
                  <a:latin typeface="Meiryo" charset="-128"/>
                  <a:ea typeface="Meiryo" charset="-128"/>
                  <a:cs typeface="Meiryo" charset="-128"/>
                </a:endParaRPr>
              </a:p>
              <a:p>
                <a:pPr algn="r"/>
                <a:r>
                  <a:rPr kumimoji="1" lang="ja-JP" altLang="en-US" b="1" dirty="0">
                    <a:solidFill>
                      <a:schemeClr val="bg1"/>
                    </a:solidFill>
                    <a:latin typeface="Meiryo" charset="-128"/>
                    <a:ea typeface="Meiryo" charset="-128"/>
                    <a:cs typeface="Meiryo" charset="-128"/>
                  </a:rPr>
                  <a:t>を失う</a:t>
                </a:r>
                <a:endParaRPr lang="en-US" altLang="ja-JP" b="1" dirty="0">
                  <a:solidFill>
                    <a:schemeClr val="bg1"/>
                  </a:solidFill>
                  <a:latin typeface="Meiryo" charset="-128"/>
                  <a:ea typeface="Meiryo" charset="-128"/>
                  <a:cs typeface="Meiryo" charset="-128"/>
                </a:endParaRPr>
              </a:p>
            </p:txBody>
          </p:sp>
          <p:sp>
            <p:nvSpPr>
              <p:cNvPr id="32" name="下矢印 31"/>
              <p:cNvSpPr/>
              <p:nvPr/>
            </p:nvSpPr>
            <p:spPr>
              <a:xfrm>
                <a:off x="4314247" y="3861664"/>
                <a:ext cx="515505" cy="1079504"/>
              </a:xfrm>
              <a:prstGeom prst="downArrow">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6287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79357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76</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35697740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60A86F-AF41-9F4A-A4CF-3FE3E41AE1DB}"/>
              </a:ext>
            </a:extLst>
          </p:cNvPr>
          <p:cNvSpPr>
            <a:spLocks noGrp="1"/>
          </p:cNvSpPr>
          <p:nvPr>
            <p:ph type="title"/>
          </p:nvPr>
        </p:nvSpPr>
        <p:spPr/>
        <p:txBody>
          <a:bodyPr/>
          <a:lstStyle/>
          <a:p>
            <a:r>
              <a:rPr lang="ja-JP" altLang="en-US"/>
              <a:t>インサイド・アウトからアウトサイド・インへ</a:t>
            </a:r>
            <a:endParaRPr kumimoji="1" lang="ja-JP" altLang="en-US"/>
          </a:p>
        </p:txBody>
      </p:sp>
      <p:sp>
        <p:nvSpPr>
          <p:cNvPr id="3" name="スライド番号プレースホルダー 2">
            <a:extLst>
              <a:ext uri="{FF2B5EF4-FFF2-40B4-BE49-F238E27FC236}">
                <a16:creationId xmlns:a16="http://schemas.microsoft.com/office/drawing/2014/main" id="{A00F4F6A-4809-674D-B7CE-6751D75902AF}"/>
              </a:ext>
            </a:extLst>
          </p:cNvPr>
          <p:cNvSpPr>
            <a:spLocks noGrp="1"/>
          </p:cNvSpPr>
          <p:nvPr>
            <p:ph type="sldNum" sz="quarter" idx="12"/>
          </p:nvPr>
        </p:nvSpPr>
        <p:spPr/>
        <p:txBody>
          <a:bodyPr/>
          <a:lstStyle/>
          <a:p>
            <a:fld id="{8FF8CC5D-A65D-5946-99B5-645367A967AD}" type="slidenum">
              <a:rPr kumimoji="1" lang="ja-JP" altLang="en-US" smtClean="0"/>
              <a:t>77</a:t>
            </a:fld>
            <a:endParaRPr kumimoji="1" lang="ja-JP" altLang="en-US"/>
          </a:p>
        </p:txBody>
      </p:sp>
      <p:sp>
        <p:nvSpPr>
          <p:cNvPr id="4" name="正方形/長方形 3">
            <a:extLst>
              <a:ext uri="{FF2B5EF4-FFF2-40B4-BE49-F238E27FC236}">
                <a16:creationId xmlns:a16="http://schemas.microsoft.com/office/drawing/2014/main" id="{18E52DC4-78C2-D844-B7DF-59FDEF8FA225}"/>
              </a:ext>
            </a:extLst>
          </p:cNvPr>
          <p:cNvSpPr/>
          <p:nvPr/>
        </p:nvSpPr>
        <p:spPr>
          <a:xfrm>
            <a:off x="691978" y="875437"/>
            <a:ext cx="7760043" cy="10132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a:solidFill>
                  <a:srgbClr val="FFFFFF"/>
                </a:solidFill>
                <a:latin typeface="Meiryo" panose="020B0604030504040204" pitchFamily="34" charset="-128"/>
                <a:ea typeface="Meiryo" panose="020B0604030504040204" pitchFamily="34" charset="-128"/>
                <a:cs typeface="ＭＳ Ｐゴシック"/>
              </a:rPr>
              <a:t>本業としての</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IT</a:t>
            </a: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共創・アジャイル・</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D9BC500-FF96-4743-9921-9711B0A0A8AA}"/>
              </a:ext>
            </a:extLst>
          </p:cNvPr>
          <p:cNvSpPr/>
          <p:nvPr/>
        </p:nvSpPr>
        <p:spPr>
          <a:xfrm>
            <a:off x="691978" y="5451977"/>
            <a:ext cx="7760043" cy="10132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4000" b="1">
                <a:solidFill>
                  <a:srgbClr val="FFFFFF"/>
                </a:solidFill>
                <a:latin typeface="Meiryo" panose="020B0604030504040204" pitchFamily="34" charset="-128"/>
                <a:ea typeface="Meiryo" panose="020B0604030504040204" pitchFamily="34" charset="-128"/>
              </a:rPr>
              <a:t>支援としての</a:t>
            </a:r>
            <a:r>
              <a:rPr lang="en-US" altLang="ja-JP" sz="4000" b="1" dirty="0">
                <a:solidFill>
                  <a:srgbClr val="FFFFFF"/>
                </a:solidFill>
                <a:latin typeface="Meiryo" panose="020B0604030504040204" pitchFamily="34" charset="-128"/>
                <a:ea typeface="Meiryo" panose="020B0604030504040204" pitchFamily="34" charset="-128"/>
              </a:rPr>
              <a:t>IT</a:t>
            </a:r>
          </a:p>
          <a:p>
            <a:pPr algn="ctr"/>
            <a:r>
              <a:rPr lang="ja-JP" altLang="en-US" sz="1600">
                <a:solidFill>
                  <a:srgbClr val="FFFFFF"/>
                </a:solidFill>
                <a:latin typeface="Meiryo" panose="020B0604030504040204" pitchFamily="34" charset="-128"/>
                <a:ea typeface="Meiryo" panose="020B0604030504040204" pitchFamily="34" charset="-128"/>
              </a:rPr>
              <a:t>受託・ウォーターフォール・派遣・外注</a:t>
            </a:r>
            <a:endParaRPr lang="ja-JP" altLang="en-US" sz="1600" dirty="0">
              <a:solidFill>
                <a:srgbClr val="FFFFFF"/>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6B7213EC-A66E-104D-8442-F8C57A8C9991}"/>
              </a:ext>
            </a:extLst>
          </p:cNvPr>
          <p:cNvSpPr/>
          <p:nvPr/>
        </p:nvSpPr>
        <p:spPr>
          <a:xfrm>
            <a:off x="2675237" y="3164653"/>
            <a:ext cx="3793523" cy="101325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b="1">
                <a:solidFill>
                  <a:srgbClr val="FFFFFF"/>
                </a:solidFill>
                <a:latin typeface="Meiryo" panose="020B0604030504040204" pitchFamily="34" charset="-128"/>
                <a:ea typeface="Meiryo" panose="020B0604030504040204" pitchFamily="34" charset="-128"/>
              </a:rPr>
              <a:t>これからの事業と人材</a:t>
            </a: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1241A8FA-7EFF-9645-8454-AC4EA6792C79}"/>
              </a:ext>
            </a:extLst>
          </p:cNvPr>
          <p:cNvSpPr/>
          <p:nvPr/>
        </p:nvSpPr>
        <p:spPr>
          <a:xfrm>
            <a:off x="2675237" y="4297281"/>
            <a:ext cx="3793524" cy="1026934"/>
          </a:xfrm>
          <a:prstGeom prst="upArrow">
            <a:avLst>
              <a:gd name="adj1" fmla="val 81270"/>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9" name="曲折矢印 8">
            <a:extLst>
              <a:ext uri="{FF2B5EF4-FFF2-40B4-BE49-F238E27FC236}">
                <a16:creationId xmlns:a16="http://schemas.microsoft.com/office/drawing/2014/main" id="{C74E4FAB-1F94-3141-B195-F08BFC0BFAF6}"/>
              </a:ext>
            </a:extLst>
          </p:cNvPr>
          <p:cNvSpPr/>
          <p:nvPr/>
        </p:nvSpPr>
        <p:spPr>
          <a:xfrm rot="10800000">
            <a:off x="6598507" y="2005172"/>
            <a:ext cx="1260388" cy="2729295"/>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4000" b="1" dirty="0">
              <a:solidFill>
                <a:srgbClr val="FFFFFF"/>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74EB5CA-80FF-E543-B8A9-9ABAAAD04225}"/>
              </a:ext>
            </a:extLst>
          </p:cNvPr>
          <p:cNvSpPr txBox="1"/>
          <p:nvPr/>
        </p:nvSpPr>
        <p:spPr>
          <a:xfrm>
            <a:off x="3671753" y="4585550"/>
            <a:ext cx="1800493" cy="738664"/>
          </a:xfrm>
          <a:prstGeom prst="rect">
            <a:avLst/>
          </a:prstGeom>
          <a:noFill/>
        </p:spPr>
        <p:txBody>
          <a:bodyPr wrap="none" rtlCol="0">
            <a:spAutoFit/>
          </a:bodyPr>
          <a:lstStyle/>
          <a:p>
            <a:pPr algn="ctr"/>
            <a:r>
              <a:rPr kumimoji="1" lang="en-US" altLang="ja-JP" sz="2800" b="1" dirty="0">
                <a:solidFill>
                  <a:schemeClr val="bg1"/>
                </a:solidFill>
              </a:rPr>
              <a:t>Inside Out</a:t>
            </a:r>
          </a:p>
          <a:p>
            <a:pPr algn="ctr"/>
            <a:r>
              <a:rPr lang="ja-JP" altLang="en-US" sz="1400" b="1">
                <a:solidFill>
                  <a:schemeClr val="bg1"/>
                </a:solidFill>
                <a:latin typeface="Meiryo" panose="020B0604030504040204" pitchFamily="34" charset="-128"/>
                <a:ea typeface="Meiryo" panose="020B0604030504040204" pitchFamily="34" charset="-128"/>
              </a:rPr>
              <a:t>インサイド・アウト</a:t>
            </a:r>
            <a:endParaRPr kumimoji="1" lang="ja-JP" altLang="en-US" sz="1400" b="1">
              <a:solidFill>
                <a:schemeClr val="bg1"/>
              </a:solidFill>
              <a:latin typeface="Meiryo" panose="020B0604030504040204" pitchFamily="34" charset="-128"/>
              <a:ea typeface="Meiryo" panose="020B0604030504040204" pitchFamily="34" charset="-128"/>
            </a:endParaRPr>
          </a:p>
        </p:txBody>
      </p:sp>
      <p:grpSp>
        <p:nvGrpSpPr>
          <p:cNvPr id="18" name="グループ化 17">
            <a:extLst>
              <a:ext uri="{FF2B5EF4-FFF2-40B4-BE49-F238E27FC236}">
                <a16:creationId xmlns:a16="http://schemas.microsoft.com/office/drawing/2014/main" id="{479DC244-902D-074A-B49F-D366C7DAB917}"/>
              </a:ext>
            </a:extLst>
          </p:cNvPr>
          <p:cNvGrpSpPr/>
          <p:nvPr/>
        </p:nvGrpSpPr>
        <p:grpSpPr>
          <a:xfrm>
            <a:off x="1015048" y="2016453"/>
            <a:ext cx="5453712" cy="3307761"/>
            <a:chOff x="1015048" y="2016453"/>
            <a:chExt cx="5453712" cy="3307761"/>
          </a:xfrm>
        </p:grpSpPr>
        <p:grpSp>
          <p:nvGrpSpPr>
            <p:cNvPr id="17" name="グループ化 16">
              <a:extLst>
                <a:ext uri="{FF2B5EF4-FFF2-40B4-BE49-F238E27FC236}">
                  <a16:creationId xmlns:a16="http://schemas.microsoft.com/office/drawing/2014/main" id="{7065ECE0-C47D-2D45-907E-0BDF8A247F4C}"/>
                </a:ext>
              </a:extLst>
            </p:cNvPr>
            <p:cNvGrpSpPr/>
            <p:nvPr/>
          </p:nvGrpSpPr>
          <p:grpSpPr>
            <a:xfrm>
              <a:off x="1015048" y="2016453"/>
              <a:ext cx="5453712" cy="3307761"/>
              <a:chOff x="1015048" y="2016453"/>
              <a:chExt cx="5453712" cy="3307761"/>
            </a:xfrm>
          </p:grpSpPr>
          <p:sp>
            <p:nvSpPr>
              <p:cNvPr id="8" name="上矢印 7">
                <a:extLst>
                  <a:ext uri="{FF2B5EF4-FFF2-40B4-BE49-F238E27FC236}">
                    <a16:creationId xmlns:a16="http://schemas.microsoft.com/office/drawing/2014/main" id="{BC26C350-844C-6E4B-A194-B21CFFE68237}"/>
                  </a:ext>
                </a:extLst>
              </p:cNvPr>
              <p:cNvSpPr/>
              <p:nvPr/>
            </p:nvSpPr>
            <p:spPr>
              <a:xfrm rot="10800000">
                <a:off x="2675236" y="2023291"/>
                <a:ext cx="3793524" cy="1026934"/>
              </a:xfrm>
              <a:prstGeom prst="upArrow">
                <a:avLst>
                  <a:gd name="adj1" fmla="val 81270"/>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10" name="曲折矢印 9">
                <a:extLst>
                  <a:ext uri="{FF2B5EF4-FFF2-40B4-BE49-F238E27FC236}">
                    <a16:creationId xmlns:a16="http://schemas.microsoft.com/office/drawing/2014/main" id="{C0FDEF76-D36A-F945-840B-DE8DF01EC666}"/>
                  </a:ext>
                </a:extLst>
              </p:cNvPr>
              <p:cNvSpPr/>
              <p:nvPr/>
            </p:nvSpPr>
            <p:spPr>
              <a:xfrm>
                <a:off x="1285101" y="2594919"/>
                <a:ext cx="1260388" cy="2729295"/>
              </a:xfrm>
              <a:prstGeom prst="ben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4000" b="1" dirty="0">
                  <a:solidFill>
                    <a:srgbClr val="FFFF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175FA43-6106-7F47-8D66-F39001D42476}"/>
                  </a:ext>
                </a:extLst>
              </p:cNvPr>
              <p:cNvSpPr txBox="1"/>
              <p:nvPr/>
            </p:nvSpPr>
            <p:spPr>
              <a:xfrm>
                <a:off x="1015048" y="2016453"/>
                <a:ext cx="1800493" cy="523220"/>
              </a:xfrm>
              <a:prstGeom prst="rect">
                <a:avLst/>
              </a:prstGeom>
              <a:noFill/>
            </p:spPr>
            <p:txBody>
              <a:bodyPr wrap="none" rtlCol="0">
                <a:spAutoFit/>
              </a:bodyPr>
              <a:lstStyle/>
              <a:p>
                <a:r>
                  <a:rPr kumimoji="1" lang="ja-JP" altLang="en-US" sz="1400">
                    <a:solidFill>
                      <a:srgbClr val="0052FF"/>
                    </a:solidFill>
                    <a:latin typeface="Meiryo" panose="020B0604030504040204" pitchFamily="34" charset="-128"/>
                    <a:ea typeface="Meiryo" panose="020B0604030504040204" pitchFamily="34" charset="-128"/>
                  </a:rPr>
                  <a:t>「あるべき姿」から</a:t>
                </a:r>
                <a:endParaRPr kumimoji="1" lang="en-US" altLang="ja-JP" sz="1400" dirty="0">
                  <a:solidFill>
                    <a:srgbClr val="0052FF"/>
                  </a:solidFill>
                  <a:latin typeface="Meiryo" panose="020B0604030504040204" pitchFamily="34" charset="-128"/>
                  <a:ea typeface="Meiryo" panose="020B0604030504040204" pitchFamily="34" charset="-128"/>
                </a:endParaRPr>
              </a:p>
              <a:p>
                <a:r>
                  <a:rPr lang="ja-JP" altLang="en-US" sz="1400">
                    <a:solidFill>
                      <a:srgbClr val="0052FF"/>
                    </a:solidFill>
                    <a:latin typeface="Meiryo" panose="020B0604030504040204" pitchFamily="34" charset="-128"/>
                    <a:ea typeface="Meiryo" panose="020B0604030504040204" pitchFamily="34" charset="-128"/>
                  </a:rPr>
                  <a:t>戦略や施策を考える</a:t>
                </a:r>
                <a:endParaRPr kumimoji="1" lang="en-US" altLang="ja-JP" sz="1400" dirty="0">
                  <a:solidFill>
                    <a:srgbClr val="0052FF"/>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346C6A3-A77F-7E4E-8C0E-9646EFEF0535}"/>
                  </a:ext>
                </a:extLst>
              </p:cNvPr>
              <p:cNvSpPr txBox="1"/>
              <p:nvPr/>
            </p:nvSpPr>
            <p:spPr>
              <a:xfrm>
                <a:off x="1502360" y="2825196"/>
                <a:ext cx="82586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考慮・参考</a:t>
                </a:r>
                <a:endParaRPr kumimoji="1" lang="en-US" altLang="ja-JP" sz="1000" dirty="0">
                  <a:solidFill>
                    <a:schemeClr val="bg1"/>
                  </a:solidFill>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a16="http://schemas.microsoft.com/office/drawing/2014/main" id="{69ABB31B-CB5B-FF43-B6CF-3CEE8F0E7B36}"/>
                </a:ext>
              </a:extLst>
            </p:cNvPr>
            <p:cNvSpPr txBox="1"/>
            <p:nvPr/>
          </p:nvSpPr>
          <p:spPr>
            <a:xfrm>
              <a:off x="3622326" y="2049351"/>
              <a:ext cx="1800493" cy="738664"/>
            </a:xfrm>
            <a:prstGeom prst="rect">
              <a:avLst/>
            </a:prstGeom>
            <a:noFill/>
          </p:spPr>
          <p:txBody>
            <a:bodyPr wrap="none" rtlCol="0">
              <a:spAutoFit/>
            </a:bodyPr>
            <a:lstStyle/>
            <a:p>
              <a:pPr algn="ctr"/>
              <a:r>
                <a:rPr kumimoji="1" lang="en-US" altLang="ja-JP" sz="2800" b="1" dirty="0">
                  <a:solidFill>
                    <a:schemeClr val="bg1"/>
                  </a:solidFill>
                </a:rPr>
                <a:t>Outside In</a:t>
              </a:r>
            </a:p>
            <a:p>
              <a:pPr algn="ctr"/>
              <a:r>
                <a:rPr lang="ja-JP" altLang="en-US" sz="1400" b="1">
                  <a:solidFill>
                    <a:schemeClr val="bg1"/>
                  </a:solidFill>
                  <a:latin typeface="Meiryo" panose="020B0604030504040204" pitchFamily="34" charset="-128"/>
                  <a:ea typeface="Meiryo" panose="020B0604030504040204" pitchFamily="34" charset="-128"/>
                </a:rPr>
                <a:t>アウトサイド・イン</a:t>
              </a:r>
              <a:endParaRPr kumimoji="1" lang="ja-JP" altLang="en-US" sz="1400" b="1">
                <a:solidFill>
                  <a:schemeClr val="bg1"/>
                </a:solidFill>
                <a:latin typeface="Meiryo" panose="020B0604030504040204" pitchFamily="34" charset="-128"/>
                <a:ea typeface="Meiryo" panose="020B0604030504040204" pitchFamily="34" charset="-128"/>
              </a:endParaRPr>
            </a:p>
          </p:txBody>
        </p:sp>
      </p:grpSp>
      <p:sp>
        <p:nvSpPr>
          <p:cNvPr id="13" name="テキスト ボックス 12">
            <a:extLst>
              <a:ext uri="{FF2B5EF4-FFF2-40B4-BE49-F238E27FC236}">
                <a16:creationId xmlns:a16="http://schemas.microsoft.com/office/drawing/2014/main" id="{2A7878F8-C36B-7145-B0C8-D2A476CA6ECD}"/>
              </a:ext>
            </a:extLst>
          </p:cNvPr>
          <p:cNvSpPr txBox="1"/>
          <p:nvPr/>
        </p:nvSpPr>
        <p:spPr>
          <a:xfrm>
            <a:off x="6328453" y="4891527"/>
            <a:ext cx="1800493" cy="523220"/>
          </a:xfrm>
          <a:prstGeom prst="rect">
            <a:avLst/>
          </a:prstGeom>
          <a:noFill/>
        </p:spPr>
        <p:txBody>
          <a:bodyPr wrap="none" rtlCol="0">
            <a:spAutoFit/>
          </a:bodyPr>
          <a:lstStyle/>
          <a:p>
            <a:r>
              <a:rPr kumimoji="1" lang="ja-JP" altLang="en-US" sz="1400">
                <a:solidFill>
                  <a:schemeClr val="accent3">
                    <a:lumMod val="50000"/>
                  </a:schemeClr>
                </a:solidFill>
                <a:latin typeface="Meiryo" panose="020B0604030504040204" pitchFamily="34" charset="-128"/>
                <a:ea typeface="Meiryo" panose="020B0604030504040204" pitchFamily="34" charset="-128"/>
              </a:rPr>
              <a:t>現状の修正や調整で</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3">
                    <a:lumMod val="50000"/>
                  </a:schemeClr>
                </a:solidFill>
                <a:latin typeface="Meiryo" panose="020B0604030504040204" pitchFamily="34" charset="-128"/>
                <a:ea typeface="Meiryo" panose="020B0604030504040204" pitchFamily="34" charset="-128"/>
              </a:rPr>
              <a:t>施策や戦略を考える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A5272F95-A3AC-A646-9F8E-133FD0F6D95B}"/>
              </a:ext>
            </a:extLst>
          </p:cNvPr>
          <p:cNvSpPr txBox="1"/>
          <p:nvPr/>
        </p:nvSpPr>
        <p:spPr>
          <a:xfrm>
            <a:off x="6815765" y="4297281"/>
            <a:ext cx="82586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考慮・参考</a:t>
            </a:r>
            <a:endParaRPr kumimoji="1" lang="en-US" altLang="ja-JP"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243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78</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75544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06464" y="3103618"/>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6" name="円/楕円 45"/>
          <p:cNvSpPr/>
          <p:nvPr/>
        </p:nvSpPr>
        <p:spPr>
          <a:xfrm>
            <a:off x="3797045" y="4423378"/>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2" name="タイトル 1"/>
          <p:cNvSpPr>
            <a:spLocks noGrp="1"/>
          </p:cNvSpPr>
          <p:nvPr>
            <p:ph type="title"/>
          </p:nvPr>
        </p:nvSpPr>
        <p:spPr/>
        <p:txBody>
          <a:bodyPr/>
          <a:lstStyle/>
          <a:p>
            <a:r>
              <a:rPr kumimoji="1" lang="ja-JP" altLang="en-US" dirty="0"/>
              <a:t>「共創」の３タイプ</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79</a:t>
            </a:fld>
            <a:endParaRPr kumimoji="1" lang="ja-JP" altLang="en-US"/>
          </a:p>
        </p:txBody>
      </p:sp>
      <p:sp>
        <p:nvSpPr>
          <p:cNvPr id="4" name="正方形/長方形 3"/>
          <p:cNvSpPr/>
          <p:nvPr/>
        </p:nvSpPr>
        <p:spPr>
          <a:xfrm>
            <a:off x="1028780" y="1177293"/>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a:solidFill>
                  <a:srgbClr val="FFFFFF"/>
                </a:solidFill>
                <a:latin typeface="Meiryo" charset="-128"/>
                <a:ea typeface="Meiryo" charset="-128"/>
                <a:cs typeface="Meiryo" charset="-128"/>
              </a:rPr>
              <a:t>共創</a:t>
            </a:r>
            <a:endParaRPr kumimoji="1" lang="en-US" altLang="ja-JP" sz="54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28781" y="3103618"/>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784887" y="3119434"/>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p:cNvGrpSpPr/>
          <p:nvPr/>
        </p:nvGrpSpPr>
        <p:grpSpPr>
          <a:xfrm>
            <a:off x="2638596" y="4658998"/>
            <a:ext cx="366685" cy="687691"/>
            <a:chOff x="626312" y="838875"/>
            <a:chExt cx="603656" cy="1238713"/>
          </a:xfrm>
        </p:grpSpPr>
        <p:sp>
          <p:nvSpPr>
            <p:cNvPr id="9" name="円/楕円 8"/>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1379132" y="4658998"/>
            <a:ext cx="366685" cy="687691"/>
            <a:chOff x="626312" y="838875"/>
            <a:chExt cx="603656" cy="1238713"/>
          </a:xfrm>
        </p:grpSpPr>
        <p:sp>
          <p:nvSpPr>
            <p:cNvPr id="12" name="円/楕円 1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テキスト ボックス 15"/>
          <p:cNvSpPr txBox="1"/>
          <p:nvPr/>
        </p:nvSpPr>
        <p:spPr>
          <a:xfrm>
            <a:off x="1162364" y="5443842"/>
            <a:ext cx="800219" cy="338554"/>
          </a:xfrm>
          <a:prstGeom prst="rect">
            <a:avLst/>
          </a:prstGeom>
          <a:noFill/>
        </p:spPr>
        <p:txBody>
          <a:bodyPr wrap="none" rtlCol="0">
            <a:spAutoFit/>
          </a:bodyPr>
          <a:lstStyle/>
          <a:p>
            <a:r>
              <a:rPr lang="ja-JP" altLang="en-US" sz="160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7" name="テキスト ボックス 16"/>
          <p:cNvSpPr txBox="1"/>
          <p:nvPr/>
        </p:nvSpPr>
        <p:spPr>
          <a:xfrm>
            <a:off x="2524420" y="5455755"/>
            <a:ext cx="595035" cy="338554"/>
          </a:xfrm>
          <a:prstGeom prst="rect">
            <a:avLst/>
          </a:prstGeom>
          <a:noFill/>
        </p:spPr>
        <p:txBody>
          <a:bodyPr wrap="none" rtlCol="0">
            <a:spAutoFit/>
          </a:bodyPr>
          <a:lstStyle/>
          <a:p>
            <a:r>
              <a:rPr lang="ja-JP" altLang="en-US" sz="160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8" name="円/楕円 17"/>
          <p:cNvSpPr/>
          <p:nvPr/>
        </p:nvSpPr>
        <p:spPr>
          <a:xfrm>
            <a:off x="1898178" y="4385905"/>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9" name="右矢印 18"/>
          <p:cNvSpPr/>
          <p:nvPr/>
        </p:nvSpPr>
        <p:spPr>
          <a:xfrm rot="19063755">
            <a:off x="1718633" y="4837565"/>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rot="2536245" flipH="1">
            <a:off x="2385518" y="4837566"/>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1789252" y="5076031"/>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5040792" y="4808302"/>
            <a:ext cx="227371" cy="484816"/>
            <a:chOff x="626312" y="838875"/>
            <a:chExt cx="603656" cy="1238713"/>
          </a:xfrm>
        </p:grpSpPr>
        <p:sp>
          <p:nvSpPr>
            <p:cNvPr id="23" name="円/楕円 22"/>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3883819" y="4808302"/>
            <a:ext cx="227371" cy="484816"/>
            <a:chOff x="626312" y="838875"/>
            <a:chExt cx="603656" cy="1238713"/>
          </a:xfrm>
        </p:grpSpPr>
        <p:sp>
          <p:nvSpPr>
            <p:cNvPr id="26" name="円/楕円 2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p:cNvSpPr/>
          <p:nvPr/>
        </p:nvSpPr>
        <p:spPr>
          <a:xfrm>
            <a:off x="4280567" y="474693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34" name="図形グループ 33"/>
          <p:cNvGrpSpPr/>
          <p:nvPr/>
        </p:nvGrpSpPr>
        <p:grpSpPr>
          <a:xfrm>
            <a:off x="4231062" y="4173961"/>
            <a:ext cx="227371" cy="484816"/>
            <a:chOff x="626312" y="838875"/>
            <a:chExt cx="603656" cy="1238713"/>
          </a:xfrm>
        </p:grpSpPr>
        <p:sp>
          <p:nvSpPr>
            <p:cNvPr id="35" name="円/楕円 3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4686914" y="4173962"/>
            <a:ext cx="227371" cy="484816"/>
            <a:chOff x="626312" y="838875"/>
            <a:chExt cx="603656" cy="1238713"/>
          </a:xfrm>
        </p:grpSpPr>
        <p:sp>
          <p:nvSpPr>
            <p:cNvPr id="38" name="円/楕円 3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4231062" y="5350587"/>
            <a:ext cx="227371" cy="484816"/>
            <a:chOff x="626312" y="838875"/>
            <a:chExt cx="603656" cy="1238713"/>
          </a:xfrm>
        </p:grpSpPr>
        <p:sp>
          <p:nvSpPr>
            <p:cNvPr id="41" name="円/楕円 40"/>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4686914" y="5350588"/>
            <a:ext cx="227371" cy="484816"/>
            <a:chOff x="626312" y="838875"/>
            <a:chExt cx="603656" cy="1238713"/>
          </a:xfrm>
        </p:grpSpPr>
        <p:sp>
          <p:nvSpPr>
            <p:cNvPr id="44" name="円/楕円 43"/>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円形吹き出し 46"/>
          <p:cNvSpPr/>
          <p:nvPr/>
        </p:nvSpPr>
        <p:spPr>
          <a:xfrm>
            <a:off x="1364557" y="4346019"/>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形吹き出し 47"/>
          <p:cNvSpPr/>
          <p:nvPr/>
        </p:nvSpPr>
        <p:spPr>
          <a:xfrm>
            <a:off x="2622497" y="4390044"/>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形吹き出し 48"/>
          <p:cNvSpPr/>
          <p:nvPr/>
        </p:nvSpPr>
        <p:spPr>
          <a:xfrm>
            <a:off x="3876729" y="4194518"/>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形吹き出し 49"/>
          <p:cNvSpPr/>
          <p:nvPr/>
        </p:nvSpPr>
        <p:spPr>
          <a:xfrm>
            <a:off x="4986244" y="4179744"/>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形吹き出し 50"/>
          <p:cNvSpPr/>
          <p:nvPr/>
        </p:nvSpPr>
        <p:spPr>
          <a:xfrm>
            <a:off x="3887820" y="5594431"/>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形吹き出し 51"/>
          <p:cNvSpPr/>
          <p:nvPr/>
        </p:nvSpPr>
        <p:spPr>
          <a:xfrm>
            <a:off x="4981053" y="5589097"/>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形吹き出し 52"/>
          <p:cNvSpPr/>
          <p:nvPr/>
        </p:nvSpPr>
        <p:spPr>
          <a:xfrm>
            <a:off x="3571727" y="4671849"/>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形吹き出し 53"/>
          <p:cNvSpPr/>
          <p:nvPr/>
        </p:nvSpPr>
        <p:spPr>
          <a:xfrm>
            <a:off x="5263502" y="4652560"/>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7610451" y="4874906"/>
            <a:ext cx="227371" cy="484816"/>
            <a:chOff x="626312" y="838875"/>
            <a:chExt cx="603656" cy="1238713"/>
          </a:xfrm>
        </p:grpSpPr>
        <p:sp>
          <p:nvSpPr>
            <p:cNvPr id="56" name="円/楕円 5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6967499" y="4173962"/>
            <a:ext cx="227371" cy="484816"/>
            <a:chOff x="626312" y="838875"/>
            <a:chExt cx="603656" cy="1238713"/>
          </a:xfrm>
        </p:grpSpPr>
        <p:sp>
          <p:nvSpPr>
            <p:cNvPr id="62" name="円/楕円 6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6967499" y="5346689"/>
            <a:ext cx="227371" cy="484816"/>
            <a:chOff x="626312" y="838875"/>
            <a:chExt cx="603656" cy="1238713"/>
          </a:xfrm>
        </p:grpSpPr>
        <p:sp>
          <p:nvSpPr>
            <p:cNvPr id="65" name="円/楕円 6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086391" y="4687789"/>
            <a:ext cx="366685" cy="687691"/>
            <a:chOff x="626312" y="838875"/>
            <a:chExt cx="603656" cy="1238713"/>
          </a:xfrm>
        </p:grpSpPr>
        <p:sp>
          <p:nvSpPr>
            <p:cNvPr id="68" name="円/楕円 6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左右矢印 70"/>
          <p:cNvSpPr/>
          <p:nvPr/>
        </p:nvSpPr>
        <p:spPr>
          <a:xfrm rot="18950861">
            <a:off x="6466815" y="4661740"/>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右矢印 71"/>
          <p:cNvSpPr/>
          <p:nvPr/>
        </p:nvSpPr>
        <p:spPr>
          <a:xfrm rot="2146722">
            <a:off x="6478352" y="5343855"/>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右矢印 72"/>
          <p:cNvSpPr/>
          <p:nvPr/>
        </p:nvSpPr>
        <p:spPr>
          <a:xfrm>
            <a:off x="6518820" y="5019327"/>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794860" y="475009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74" name="テキスト ボックス 73"/>
          <p:cNvSpPr txBox="1"/>
          <p:nvPr/>
        </p:nvSpPr>
        <p:spPr>
          <a:xfrm>
            <a:off x="1028781"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5" name="テキスト ボックス 74"/>
          <p:cNvSpPr txBox="1"/>
          <p:nvPr/>
        </p:nvSpPr>
        <p:spPr>
          <a:xfrm>
            <a:off x="3450639"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オープン</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6" name="テキスト ボックス 75"/>
          <p:cNvSpPr txBox="1"/>
          <p:nvPr/>
        </p:nvSpPr>
        <p:spPr>
          <a:xfrm>
            <a:off x="5765492" y="3242266"/>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78" name="カギ線コネクタ 77"/>
          <p:cNvCxnSpPr>
            <a:stCxn id="4" idx="2"/>
            <a:endCxn id="5" idx="0"/>
          </p:cNvCxnSpPr>
          <p:nvPr/>
        </p:nvCxnSpPr>
        <p:spPr>
          <a:xfrm rot="5400000">
            <a:off x="3124261" y="1654291"/>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79" name="カギ線コネクタ 78"/>
          <p:cNvCxnSpPr>
            <a:stCxn id="4" idx="2"/>
            <a:endCxn id="7" idx="0"/>
          </p:cNvCxnSpPr>
          <p:nvPr/>
        </p:nvCxnSpPr>
        <p:spPr>
          <a:xfrm rot="16200000" flipH="1">
            <a:off x="5494405" y="1661828"/>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4" idx="2"/>
            <a:endCxn id="6" idx="0"/>
          </p:cNvCxnSpPr>
          <p:nvPr/>
        </p:nvCxnSpPr>
        <p:spPr>
          <a:xfrm>
            <a:off x="4573588" y="2582646"/>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028779" y="1180386"/>
            <a:ext cx="7089615" cy="1405353"/>
          </a:xfrm>
          <a:prstGeom prst="rect">
            <a:avLst/>
          </a:prstGeom>
          <a:solidFill>
            <a:srgbClr val="0052FF">
              <a:alpha val="5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rgbClr val="FFFFFF"/>
                </a:solidFill>
                <a:latin typeface="Meiryo" charset="-128"/>
                <a:ea typeface="Meiryo" charset="-128"/>
                <a:cs typeface="Meiryo" charset="-128"/>
              </a:rPr>
              <a:t>お客様と手を組んで</a:t>
            </a:r>
            <a:endParaRPr kumimoji="1" lang="en-US" altLang="ja-JP" sz="3600" b="1" dirty="0">
              <a:solidFill>
                <a:srgbClr val="FFFFFF"/>
              </a:solidFill>
              <a:latin typeface="Meiryo" charset="-128"/>
              <a:ea typeface="Meiryo" charset="-128"/>
              <a:cs typeface="Meiryo" charset="-128"/>
            </a:endParaRPr>
          </a:p>
          <a:p>
            <a:pPr algn="ctr"/>
            <a:r>
              <a:rPr kumimoji="1" lang="ja-JP" altLang="en-US" sz="3600" b="1" dirty="0">
                <a:solidFill>
                  <a:srgbClr val="FFFFFF"/>
                </a:solidFill>
                <a:latin typeface="Meiryo" charset="-128"/>
                <a:ea typeface="Meiryo" charset="-128"/>
                <a:cs typeface="Meiryo" charset="-128"/>
              </a:rPr>
              <a:t>ビジネスを創り育てる</a:t>
            </a:r>
            <a:endParaRPr kumimoji="1" lang="ja-JP" altLang="en-US" sz="3600" dirty="0">
              <a:solidFill>
                <a:srgbClr val="FFFFFF"/>
              </a:solidFill>
              <a:latin typeface="Meiryo" charset="-128"/>
              <a:ea typeface="Meiryo" charset="-128"/>
              <a:cs typeface="Meiryo" charset="-128"/>
            </a:endParaRPr>
          </a:p>
        </p:txBody>
      </p:sp>
      <p:sp>
        <p:nvSpPr>
          <p:cNvPr id="14" name="四角形吹き出し 13"/>
          <p:cNvSpPr/>
          <p:nvPr/>
        </p:nvSpPr>
        <p:spPr>
          <a:xfrm>
            <a:off x="6742736" y="862436"/>
            <a:ext cx="2251732" cy="837242"/>
          </a:xfrm>
          <a:prstGeom prst="wedgeRectCallout">
            <a:avLst>
              <a:gd name="adj1" fmla="val -37194"/>
              <a:gd name="adj2" fmla="val 87268"/>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それぞれが</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自分のリスクをとらない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共創は失敗する</a:t>
            </a:r>
          </a:p>
        </p:txBody>
      </p:sp>
    </p:spTree>
    <p:extLst>
      <p:ext uri="{BB962C8B-B14F-4D97-AF65-F5344CB8AC3E}">
        <p14:creationId xmlns:p14="http://schemas.microsoft.com/office/powerpoint/2010/main" val="12462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8</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992153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27681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a:solidFill>
                  <a:srgbClr val="FFFFFF"/>
                </a:solidFill>
                <a:effectLst/>
                <a:latin typeface="Meiryo" charset="-128"/>
                <a:ea typeface="Meiryo" charset="-128"/>
                <a:cs typeface="Meiryo" charset="-128"/>
              </a:rPr>
              <a:t>デジタル・トランスフォーメーション時代に</a:t>
            </a:r>
            <a:endParaRPr lang="en-US" altLang="ja-JP" sz="1600"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求められる人材</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485065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82</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336170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変革のリーダーたるよき抵抗勢力とは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sp>
        <p:nvSpPr>
          <p:cNvPr id="4" name="正方形/長方形 3"/>
          <p:cNvSpPr/>
          <p:nvPr/>
        </p:nvSpPr>
        <p:spPr>
          <a:xfrm>
            <a:off x="342915" y="3284984"/>
            <a:ext cx="8458169" cy="2554545"/>
          </a:xfrm>
          <a:prstGeom prst="rect">
            <a:avLst/>
          </a:prstGeom>
        </p:spPr>
        <p:txBody>
          <a:bodyPr wrap="square" spcCol="36000">
            <a:spAutoFit/>
          </a:bodyPr>
          <a:lstStyle/>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自分の職掌範囲を自覚し、その達成に誠実に向きあっている。</a:t>
            </a:r>
          </a:p>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ビジネス</a:t>
            </a:r>
            <a:r>
              <a:rPr lang="ja-JP" altLang="en-US" sz="2000" dirty="0">
                <a:solidFill>
                  <a:srgbClr val="0070C0"/>
                </a:solidFill>
                <a:latin typeface="Meiryo" charset="-128"/>
                <a:ea typeface="Meiryo" charset="-128"/>
                <a:cs typeface="Meiryo" charset="-128"/>
              </a:rPr>
              <a:t>やテクノロジーのトレンドについて好奇心を絶やさず、情報収集や勉強を怠らない。</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批判的、分析的</a:t>
            </a:r>
            <a:r>
              <a:rPr lang="ja-JP" altLang="en-US" sz="2000" dirty="0">
                <a:solidFill>
                  <a:srgbClr val="0070C0"/>
                </a:solidFill>
                <a:latin typeface="Meiryo" charset="-128"/>
                <a:ea typeface="Meiryo" charset="-128"/>
                <a:cs typeface="Meiryo" charset="-128"/>
              </a:rPr>
              <a:t>に物事を捉え、自分の理屈を語れる。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人の意見に耳を傾け、それについて自分の意見を示すことができる。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社内外に人的なネットワークを持ち、特にコミュニティや勉強会などで、社外との広い緩い繋がりを持って</a:t>
            </a:r>
            <a:r>
              <a:rPr lang="ja-JP" altLang="en-US" sz="2000">
                <a:solidFill>
                  <a:srgbClr val="0070C0"/>
                </a:solidFill>
                <a:latin typeface="Meiryo" charset="-128"/>
                <a:ea typeface="Meiryo" charset="-128"/>
                <a:cs typeface="Meiryo" charset="-128"/>
              </a:rPr>
              <a:t>いる。</a:t>
            </a:r>
            <a:endParaRPr lang="en-US" altLang="ja-JP" sz="2000" dirty="0">
              <a:solidFill>
                <a:srgbClr val="0070C0"/>
              </a:solidFill>
              <a:latin typeface="Meiryo" charset="-128"/>
              <a:ea typeface="Meiryo" charset="-128"/>
              <a:cs typeface="Meiryo" charset="-128"/>
            </a:endParaRPr>
          </a:p>
        </p:txBody>
      </p:sp>
      <p:pic>
        <p:nvPicPr>
          <p:cNvPr id="5" name="図 4"/>
          <p:cNvPicPr>
            <a:picLocks noChangeAspect="1"/>
          </p:cNvPicPr>
          <p:nvPr/>
        </p:nvPicPr>
        <p:blipFill>
          <a:blip r:embed="rId2"/>
          <a:stretch>
            <a:fillRect/>
          </a:stretch>
        </p:blipFill>
        <p:spPr>
          <a:xfrm>
            <a:off x="374359" y="764704"/>
            <a:ext cx="2520280" cy="2520280"/>
          </a:xfrm>
          <a:prstGeom prst="rect">
            <a:avLst/>
          </a:prstGeom>
        </p:spPr>
      </p:pic>
      <p:sp>
        <p:nvSpPr>
          <p:cNvPr id="6" name="正方形/長方形 5"/>
          <p:cNvSpPr/>
          <p:nvPr/>
        </p:nvSpPr>
        <p:spPr>
          <a:xfrm>
            <a:off x="2987824" y="1340768"/>
            <a:ext cx="5813260" cy="1569660"/>
          </a:xfrm>
          <a:prstGeom prst="rect">
            <a:avLst/>
          </a:prstGeom>
        </p:spPr>
        <p:txBody>
          <a:bodyPr wrap="square">
            <a:spAutoFit/>
          </a:bodyPr>
          <a:lstStyle/>
          <a:p>
            <a:r>
              <a:rPr lang="ja-JP" altLang="en-US" sz="2400" dirty="0">
                <a:solidFill>
                  <a:schemeClr val="accent6">
                    <a:lumMod val="75000"/>
                  </a:schemeClr>
                </a:solidFill>
                <a:latin typeface="Meiryo" charset="-128"/>
                <a:ea typeface="Meiryo" charset="-128"/>
                <a:cs typeface="Meiryo" charset="-128"/>
              </a:rPr>
              <a:t>評論家</a:t>
            </a:r>
            <a:r>
              <a:rPr lang="ja-JP" altLang="en-US" sz="2400">
                <a:solidFill>
                  <a:schemeClr val="accent6">
                    <a:lumMod val="75000"/>
                  </a:schemeClr>
                </a:solidFill>
                <a:latin typeface="Meiryo" charset="-128"/>
                <a:ea typeface="Meiryo" charset="-128"/>
                <a:cs typeface="Meiryo" charset="-128"/>
              </a:rPr>
              <a:t>やアウトロー、あるいは単</a:t>
            </a:r>
            <a:r>
              <a:rPr lang="ja-JP" altLang="en-US" sz="2400" dirty="0">
                <a:solidFill>
                  <a:schemeClr val="accent6">
                    <a:lumMod val="75000"/>
                  </a:schemeClr>
                </a:solidFill>
                <a:latin typeface="Meiryo" charset="-128"/>
                <a:ea typeface="Meiryo" charset="-128"/>
                <a:cs typeface="Meiryo" charset="-128"/>
              </a:rPr>
              <a:t>なる批判者ではなく、自分の与えられた職務の</a:t>
            </a:r>
            <a:r>
              <a:rPr lang="ja-JP" altLang="en-US" sz="2400">
                <a:solidFill>
                  <a:schemeClr val="accent6">
                    <a:lumMod val="75000"/>
                  </a:schemeClr>
                </a:solidFill>
                <a:latin typeface="Meiryo" charset="-128"/>
                <a:ea typeface="Meiryo" charset="-128"/>
                <a:cs typeface="Meiryo" charset="-128"/>
              </a:rPr>
              <a:t>中で批判的</a:t>
            </a:r>
            <a:r>
              <a:rPr lang="ja-JP" altLang="en-US" sz="2400" dirty="0">
                <a:solidFill>
                  <a:schemeClr val="accent6">
                    <a:lumMod val="75000"/>
                  </a:schemeClr>
                </a:solidFill>
                <a:latin typeface="Meiryo" charset="-128"/>
                <a:ea typeface="Meiryo" charset="-128"/>
                <a:cs typeface="Meiryo" charset="-128"/>
              </a:rPr>
              <a:t>な精神を持ち、改善策を探し、これを実践する人。</a:t>
            </a:r>
          </a:p>
        </p:txBody>
      </p:sp>
    </p:spTree>
    <p:extLst>
      <p:ext uri="{BB962C8B-B14F-4D97-AF65-F5344CB8AC3E}">
        <p14:creationId xmlns:p14="http://schemas.microsoft.com/office/powerpoint/2010/main" val="893002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1" y="1600076"/>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rmAutofit fontScale="90000"/>
          </a:bodyPr>
          <a:lstStyle/>
          <a:p>
            <a:r>
              <a:rPr lang="ja-JP" altLang="en-US" dirty="0"/>
              <a:t>加速する時代のスピードに対応できる人材</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05353" y="1779704"/>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39506" y="1779705"/>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05870" y="1920854"/>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48834" y="2248619"/>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2633006" y="884286"/>
            <a:ext cx="3877986" cy="461665"/>
          </a:xfrm>
          <a:prstGeom prst="rect">
            <a:avLst/>
          </a:prstGeom>
          <a:noFill/>
        </p:spPr>
        <p:txBody>
          <a:bodyPr wrap="none" rtlCol="0">
            <a:spAutoFit/>
          </a:bodyPr>
          <a:lstStyle/>
          <a:p>
            <a:pPr algn="ctr"/>
            <a:r>
              <a:rPr kumimoji="1" lang="ja-JP" altLang="en-US" sz="2400" dirty="0">
                <a:solidFill>
                  <a:srgbClr val="FF0000"/>
                </a:solidFill>
                <a:latin typeface="Meiryo" panose="020B0604030504040204" pitchFamily="34" charset="-128"/>
                <a:ea typeface="Meiryo" panose="020B0604030504040204" pitchFamily="34" charset="-128"/>
              </a:rPr>
              <a:t>業界を越えた破壊者の参入</a:t>
            </a: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1" y="4458452"/>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05353" y="3180577"/>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CE04D3D-B4EC-E643-A834-03D3AB0D5538}"/>
              </a:ext>
            </a:extLst>
          </p:cNvPr>
          <p:cNvSpPr/>
          <p:nvPr/>
        </p:nvSpPr>
        <p:spPr>
          <a:xfrm>
            <a:off x="2025802" y="5770851"/>
            <a:ext cx="6029708" cy="584775"/>
          </a:xfrm>
          <a:prstGeom prst="rect">
            <a:avLst/>
          </a:prstGeom>
        </p:spPr>
        <p:txBody>
          <a:bodyPr wrap="square">
            <a:spAutoFit/>
          </a:bodyPr>
          <a:lstStyle/>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お客様の業務や経営に関心を持ち、お客様と対話し</a:t>
            </a:r>
            <a:r>
              <a:rPr lang="ja-JP" altLang="en-US"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て</a:t>
            </a:r>
            <a:endParaRPr lang="en-US"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最適な手法やサービスは何かを目利きし使いこなしてゆく力量</a:t>
            </a:r>
            <a:r>
              <a:rPr lang="ja-JP" altLang="ja-JP" sz="1600" dirty="0">
                <a:solidFill>
                  <a:schemeClr val="accent6">
                    <a:lumMod val="75000"/>
                  </a:schemeClr>
                </a:solidFill>
                <a:latin typeface="Meiryo" panose="020B0604030504040204" pitchFamily="34" charset="-128"/>
                <a:ea typeface="Meiryo" panose="020B0604030504040204" pitchFamily="34" charset="-128"/>
              </a:rPr>
              <a:t> </a:t>
            </a:r>
            <a:endParaRPr lang="ja-JP" altLang="en-US"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07272" y="3895399"/>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35388" y="1291835"/>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grpSp>
        <p:nvGrpSpPr>
          <p:cNvPr id="42" name="図形グループ 69">
            <a:extLst>
              <a:ext uri="{FF2B5EF4-FFF2-40B4-BE49-F238E27FC236}">
                <a16:creationId xmlns:a16="http://schemas.microsoft.com/office/drawing/2014/main" id="{17B27537-DD75-7348-B92A-1824B63BF650}"/>
              </a:ext>
            </a:extLst>
          </p:cNvPr>
          <p:cNvGrpSpPr/>
          <p:nvPr/>
        </p:nvGrpSpPr>
        <p:grpSpPr>
          <a:xfrm>
            <a:off x="7563484" y="5383691"/>
            <a:ext cx="298283" cy="610571"/>
            <a:chOff x="1946324" y="4125162"/>
            <a:chExt cx="969964" cy="2007872"/>
          </a:xfrm>
        </p:grpSpPr>
        <p:sp>
          <p:nvSpPr>
            <p:cNvPr id="43" name="円/楕円 42">
              <a:extLst>
                <a:ext uri="{FF2B5EF4-FFF2-40B4-BE49-F238E27FC236}">
                  <a16:creationId xmlns:a16="http://schemas.microsoft.com/office/drawing/2014/main" id="{7C5CCB13-D7FB-0D4B-8CBE-A42165EC897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a:extLst>
                <a:ext uri="{FF2B5EF4-FFF2-40B4-BE49-F238E27FC236}">
                  <a16:creationId xmlns:a16="http://schemas.microsoft.com/office/drawing/2014/main" id="{0D7FEFE7-CBC6-1547-AAE8-E6DD1173F23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69">
            <a:extLst>
              <a:ext uri="{FF2B5EF4-FFF2-40B4-BE49-F238E27FC236}">
                <a16:creationId xmlns:a16="http://schemas.microsoft.com/office/drawing/2014/main" id="{AF89B15D-BBD5-274A-8451-A5B7F59228BA}"/>
              </a:ext>
            </a:extLst>
          </p:cNvPr>
          <p:cNvGrpSpPr/>
          <p:nvPr/>
        </p:nvGrpSpPr>
        <p:grpSpPr>
          <a:xfrm>
            <a:off x="1727514" y="5374483"/>
            <a:ext cx="298283" cy="610571"/>
            <a:chOff x="1946324" y="4125162"/>
            <a:chExt cx="969964" cy="2007872"/>
          </a:xfrm>
        </p:grpSpPr>
        <p:sp>
          <p:nvSpPr>
            <p:cNvPr id="46" name="円/楕円 45">
              <a:extLst>
                <a:ext uri="{FF2B5EF4-FFF2-40B4-BE49-F238E27FC236}">
                  <a16:creationId xmlns:a16="http://schemas.microsoft.com/office/drawing/2014/main" id="{6808E5DC-D920-7848-839A-4C3C11F888B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a:extLst>
                <a:ext uri="{FF2B5EF4-FFF2-40B4-BE49-F238E27FC236}">
                  <a16:creationId xmlns:a16="http://schemas.microsoft.com/office/drawing/2014/main" id="{7E53F55C-5A9E-734D-9C9F-FCEDFC16810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69">
            <a:extLst>
              <a:ext uri="{FF2B5EF4-FFF2-40B4-BE49-F238E27FC236}">
                <a16:creationId xmlns:a16="http://schemas.microsoft.com/office/drawing/2014/main" id="{38F723B9-E5BF-B24D-99EA-4EE7781EE2B4}"/>
              </a:ext>
            </a:extLst>
          </p:cNvPr>
          <p:cNvGrpSpPr/>
          <p:nvPr/>
        </p:nvGrpSpPr>
        <p:grpSpPr>
          <a:xfrm>
            <a:off x="1505775" y="5502911"/>
            <a:ext cx="298283" cy="610571"/>
            <a:chOff x="1946324" y="4125162"/>
            <a:chExt cx="969964" cy="2007872"/>
          </a:xfrm>
        </p:grpSpPr>
        <p:sp>
          <p:nvSpPr>
            <p:cNvPr id="49" name="円/楕円 48">
              <a:extLst>
                <a:ext uri="{FF2B5EF4-FFF2-40B4-BE49-F238E27FC236}">
                  <a16:creationId xmlns:a16="http://schemas.microsoft.com/office/drawing/2014/main" id="{8F86C2DF-3467-1F46-A49D-A35E8F8BA17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a:extLst>
                <a:ext uri="{FF2B5EF4-FFF2-40B4-BE49-F238E27FC236}">
                  <a16:creationId xmlns:a16="http://schemas.microsoft.com/office/drawing/2014/main" id="{7F183C43-346C-4C45-8476-018866A4BD9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1" name="図形グループ 69">
            <a:extLst>
              <a:ext uri="{FF2B5EF4-FFF2-40B4-BE49-F238E27FC236}">
                <a16:creationId xmlns:a16="http://schemas.microsoft.com/office/drawing/2014/main" id="{6880CEBB-FA9F-C342-8390-3300E3FF1EF1}"/>
              </a:ext>
            </a:extLst>
          </p:cNvPr>
          <p:cNvGrpSpPr/>
          <p:nvPr/>
        </p:nvGrpSpPr>
        <p:grpSpPr>
          <a:xfrm>
            <a:off x="1284035" y="5637923"/>
            <a:ext cx="298283" cy="610571"/>
            <a:chOff x="1946324" y="4125162"/>
            <a:chExt cx="969964" cy="2007872"/>
          </a:xfrm>
        </p:grpSpPr>
        <p:sp>
          <p:nvSpPr>
            <p:cNvPr id="52" name="円/楕円 51">
              <a:extLst>
                <a:ext uri="{FF2B5EF4-FFF2-40B4-BE49-F238E27FC236}">
                  <a16:creationId xmlns:a16="http://schemas.microsoft.com/office/drawing/2014/main" id="{30009608-D605-6142-85D3-B0DFAC3B138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a:extLst>
                <a:ext uri="{FF2B5EF4-FFF2-40B4-BE49-F238E27FC236}">
                  <a16:creationId xmlns:a16="http://schemas.microsoft.com/office/drawing/2014/main" id="{25CD1091-9DB7-6043-872D-9FAF0ACD59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7" name="図形グループ 69">
            <a:extLst>
              <a:ext uri="{FF2B5EF4-FFF2-40B4-BE49-F238E27FC236}">
                <a16:creationId xmlns:a16="http://schemas.microsoft.com/office/drawing/2014/main" id="{C38D8255-F183-ED49-9A8F-8BDB8902C826}"/>
              </a:ext>
            </a:extLst>
          </p:cNvPr>
          <p:cNvGrpSpPr/>
          <p:nvPr/>
        </p:nvGrpSpPr>
        <p:grpSpPr>
          <a:xfrm>
            <a:off x="7192601" y="5386462"/>
            <a:ext cx="298283" cy="610571"/>
            <a:chOff x="1946324" y="4125162"/>
            <a:chExt cx="969964" cy="2007872"/>
          </a:xfrm>
        </p:grpSpPr>
        <p:sp>
          <p:nvSpPr>
            <p:cNvPr id="58" name="円/楕円 57">
              <a:extLst>
                <a:ext uri="{FF2B5EF4-FFF2-40B4-BE49-F238E27FC236}">
                  <a16:creationId xmlns:a16="http://schemas.microsoft.com/office/drawing/2014/main" id="{AEEF1F98-8517-EE42-B4D1-954C5802C19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フローチャート: 論理積ゲート 58">
              <a:extLst>
                <a:ext uri="{FF2B5EF4-FFF2-40B4-BE49-F238E27FC236}">
                  <a16:creationId xmlns:a16="http://schemas.microsoft.com/office/drawing/2014/main" id="{A2512715-5D92-DA49-9BF5-45E0A6DCBBC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569038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お客様のビジネスの成果に貢献する</a:t>
            </a:r>
            <a:endParaRPr lang="en-US" altLang="ja-JP" sz="2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お客様のデジタル・トランスフォーメーション実現を支える</a:t>
            </a: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ja-JP" dirty="0"/>
              <a:t>常にテーマや問いを発し続けられる人材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1980029" cy="523220"/>
          </a:xfrm>
          <a:prstGeom prst="rect">
            <a:avLst/>
          </a:prstGeom>
          <a:noFill/>
        </p:spPr>
        <p:txBody>
          <a:bodyPr wrap="none" rtlCol="0">
            <a:spAutoFit/>
          </a:bodyPr>
          <a:lstStyle/>
          <a:p>
            <a:r>
              <a:rPr kumimoji="1" lang="ja-JP" altLang="en-US" sz="1400" dirty="0">
                <a:solidFill>
                  <a:schemeClr val="bg1"/>
                </a:solidFill>
                <a:latin typeface="Meiryo" panose="020B0604030504040204" pitchFamily="34" charset="-128"/>
                <a:ea typeface="Meiryo" panose="020B0604030504040204" pitchFamily="34" charset="-128"/>
              </a:rPr>
              <a:t>自分たちが</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生みだした優れた技術</a:t>
            </a: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759688" y="5669857"/>
            <a:ext cx="1800493" cy="523220"/>
          </a:xfrm>
          <a:prstGeom prst="rect">
            <a:avLst/>
          </a:prstGeom>
          <a:noFill/>
        </p:spPr>
        <p:txBody>
          <a:bodyPr wrap="none" rtlCol="0">
            <a:spAutoFit/>
          </a:bodyPr>
          <a:lstStyle/>
          <a:p>
            <a:pPr algn="r"/>
            <a:r>
              <a:rPr kumimoji="1" lang="ja-JP" altLang="en-US" sz="1400" dirty="0">
                <a:solidFill>
                  <a:schemeClr val="bg1"/>
                </a:solidFill>
                <a:latin typeface="Meiryo" panose="020B0604030504040204" pitchFamily="34" charset="-128"/>
                <a:ea typeface="Meiryo" panose="020B0604030504040204" pitchFamily="34" charset="-128"/>
              </a:rPr>
              <a:t>社外で生みだされた</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dirty="0">
                <a:solidFill>
                  <a:schemeClr val="bg1"/>
                </a:solidFill>
                <a:latin typeface="Meiryo" panose="020B0604030504040204" pitchFamily="34" charset="-128"/>
                <a:ea typeface="Meiryo" panose="020B0604030504040204" pitchFamily="34" charset="-128"/>
              </a:rPr>
              <a:t>優れた技術</a:t>
            </a: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2863839" y="5684140"/>
            <a:ext cx="3416320" cy="523220"/>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デジタル・トランスフォーメーションを</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実現するための新たらしいビジネス価値</a:t>
            </a: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93786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86</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826141"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ベテラン</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一人前と云われる段階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649"/>
              <a:gd name="adj2" fmla="val 8845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777914" y="4403802"/>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多くの人は</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一人前を目指す</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7" name="図 6">
            <a:extLst>
              <a:ext uri="{FF2B5EF4-FFF2-40B4-BE49-F238E27FC236}">
                <a16:creationId xmlns:a16="http://schemas.microsoft.com/office/drawing/2014/main" id="{3BC873B1-6303-6740-85CF-82235251CA32}"/>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28503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87</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44278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156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61234319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26162</TotalTime>
  <Words>18295</Words>
  <Application>Microsoft Macintosh PowerPoint</Application>
  <PresentationFormat>画面に合わせる (4:3)</PresentationFormat>
  <Paragraphs>2311</Paragraphs>
  <Slides>89</Slides>
  <Notes>39</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89</vt:i4>
      </vt:variant>
    </vt:vector>
  </HeadingPairs>
  <TitlesOfParts>
    <vt:vector size="109" baseType="lpstr">
      <vt:lpstr>Arial Unicode MS</vt:lpstr>
      <vt:lpstr>HGP創英角ｺﾞｼｯｸUB</vt:lpstr>
      <vt:lpstr>HGSSoeiKakugothicUB</vt:lpstr>
      <vt:lpstr>HG丸ｺﾞｼｯｸM-PRO</vt:lpstr>
      <vt:lpstr>HG丸ｺﾞｼｯｸM-PRO</vt:lpstr>
      <vt:lpstr>HGSoeiKakugothicUB</vt:lpstr>
      <vt:lpstr>Hiragino Kaku Gothic Std W8</vt:lpstr>
      <vt:lpstr>Hiragino Kaku Gothic StdN W8</vt:lpstr>
      <vt:lpstr>MS PGothic</vt:lpstr>
      <vt:lpstr>MS PGothic</vt:lpstr>
      <vt:lpstr>Meiryo</vt:lpstr>
      <vt:lpstr>Meiryo</vt:lpstr>
      <vt:lpstr>American Typewriter</vt:lpstr>
      <vt:lpstr>Arial</vt:lpstr>
      <vt:lpstr>Avenir Black</vt:lpstr>
      <vt:lpstr>Calibri</vt:lpstr>
      <vt:lpstr>Helvetica</vt:lpstr>
      <vt:lpstr>Times New Roman</vt:lpstr>
      <vt:lpstr>Wingdings</vt:lpstr>
      <vt:lpstr>NC標準テンプレート</vt:lpstr>
      <vt:lpstr>これからの開発と運用 デジタル・トランスフォーメーションとこれからのビジネス戦略</vt:lpstr>
      <vt:lpstr>PowerPoint プレゼンテーション</vt:lpstr>
      <vt:lpstr>PowerPoint プレゼンテーション</vt:lpstr>
      <vt:lpstr>ITについての認識の変化が「クラウド×内製化」を加速</vt:lpstr>
      <vt:lpstr>これからの開発や運用に求められるもの</vt:lpstr>
      <vt:lpstr>VeriSM</vt:lpstr>
      <vt:lpstr>これからの「ITビジネスの方程式」</vt:lpstr>
      <vt:lpstr>不確実性のコーン</vt:lpstr>
      <vt:lpstr>システム開発の理想と現実</vt:lpstr>
      <vt:lpstr>早期の仕様確定がムダを減らすというのは迷信</vt:lpstr>
      <vt:lpstr>「仕様書通り作る」から「ビジネスの成果への貢献」へ</vt:lpstr>
      <vt:lpstr>PowerPoint プレゼンテーション</vt:lpstr>
      <vt:lpstr>アジャイル開発の基本構造</vt:lpstr>
      <vt:lpstr>ウォーターフォール開発とアジャイル開発（１）</vt:lpstr>
      <vt:lpstr>ウォーターフォール開発とアジャイル開発（２）</vt:lpstr>
      <vt:lpstr>ウォーターフォール開発とアジャイル開発（３）</vt:lpstr>
      <vt:lpstr>ウォーターフォール開発とアジャイル開発（４）</vt:lpstr>
      <vt:lpstr>ウォーターフォール開発とアジャイル開発（５）</vt:lpstr>
      <vt:lpstr>アジャイル開発の目的・理念・手法</vt:lpstr>
      <vt:lpstr>スクラム：自律型の組織で変化への柔軟性を担保する</vt:lpstr>
      <vt:lpstr>スクラム：特徴・3本の柱・基本的考え方</vt:lpstr>
      <vt:lpstr>スクラム：スクラム・プロセス</vt:lpstr>
      <vt:lpstr>アジャイル開発で品質が向上する理由</vt:lpstr>
      <vt:lpstr>アジャイル開発で品質が向上する理由</vt:lpstr>
      <vt:lpstr>DoD (Definition of Done)　完了の定義</vt:lpstr>
      <vt:lpstr>開発と運用:従来の方式とこれからの方式</vt:lpstr>
      <vt:lpstr>PowerPoint プレゼンテーション</vt:lpstr>
      <vt:lpstr>DevOpsとは何か？</vt:lpstr>
      <vt:lpstr>DevOpsとは何か？</vt:lpstr>
      <vt:lpstr>サーバー仮想化とコンテナ</vt:lpstr>
      <vt:lpstr>仮想マシンとコンテナの稼働効率</vt:lpstr>
      <vt:lpstr>DevOpsとコンテナ管理ソフトウエア</vt:lpstr>
      <vt:lpstr>コンテナとDevOpsの関係</vt:lpstr>
      <vt:lpstr>DockerとKubernetes の関係</vt:lpstr>
      <vt:lpstr>DevOpsとコンテナ管理ソフトウエア</vt:lpstr>
      <vt:lpstr>マイクロサービス（Micro Service）</vt:lpstr>
      <vt:lpstr>イベント・ドリブンとコレオグラフィ</vt:lpstr>
      <vt:lpstr>管理運用の範囲</vt:lpstr>
      <vt:lpstr>超高速開発ツール</vt:lpstr>
      <vt:lpstr>FaaS（Function as a Service） </vt:lpstr>
      <vt:lpstr>サーバーレスの仕組み</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もし、変わることができなければ</vt:lpstr>
      <vt:lpstr>デジタル・トランスフォーメーションの実践</vt:lpstr>
      <vt:lpstr>デジタル・トランスフォーメーションの定義</vt:lpstr>
      <vt:lpstr>デジタル･トランスフォーメーションの本質とは</vt:lpstr>
      <vt:lpstr>PowerPoint プレゼンテーション</vt:lpstr>
      <vt:lpstr>デジタル･トランスフォーメーションの全体像</vt:lpstr>
      <vt:lpstr>デジタル・トランスフォーメーションを支えるテクノロジー</vt:lpstr>
      <vt:lpstr>デジタル・トランスフォーメーションという現象</vt:lpstr>
      <vt:lpstr>デザイン思考・リーン・アジャイル・DevOpsの関係</vt:lpstr>
      <vt:lpstr>SIビジネスとして今後注力すべきテクノロジー</vt:lpstr>
      <vt:lpstr>PowerPoint プレゼンテーション</vt:lpstr>
      <vt:lpstr>ITに求められる需要は“工数提供”から“価値実現”へ</vt:lpstr>
      <vt:lpstr>SIビジネスのデジタル・トランスフォーメーション</vt:lpstr>
      <vt:lpstr>製品やサービスの市場投入までのプロセス：これまで</vt:lpstr>
      <vt:lpstr>製品やサービスの市場投入までのプロセス：これから</vt:lpstr>
      <vt:lpstr>PowerPoint プレゼンテーション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モード1とモード2の特性</vt:lpstr>
      <vt:lpstr>モード1とモード2を取り持つガーディアン</vt:lpstr>
      <vt:lpstr>３つのIT：従来のIT／シャドーIT／バイモーダルIT</vt:lpstr>
      <vt:lpstr>いま起こりつつある情報サービス産業の構造変化</vt:lpstr>
      <vt:lpstr>何が起こっているのか？</vt:lpstr>
      <vt:lpstr>ポストSIの４つの戦略と９つのシナリオ</vt:lpstr>
      <vt:lpstr>詳細はこちらをご覧下さい　m(_ _)m</vt:lpstr>
      <vt:lpstr>インサイド・アウトからアウトサイド・インへ</vt:lpstr>
      <vt:lpstr>SIビジネス変革のステップ</vt:lpstr>
      <vt:lpstr>「共創」の３タイプ</vt:lpstr>
      <vt:lpstr>PowerPoint プレゼンテーション</vt:lpstr>
      <vt:lpstr>PowerPoint プレゼンテーション</vt:lpstr>
      <vt:lpstr>私たちはお客様にこんな応対をしてはいないだろうか</vt:lpstr>
      <vt:lpstr>変革のリーダーたるよき抵抗勢力とは</vt:lpstr>
      <vt:lpstr>加速する時代のスピードに対応できる人材</vt:lpstr>
      <vt:lpstr>常にテーマや問いを発し続けられる人材 </vt:lpstr>
      <vt:lpstr>社会人における「学び」の３段階</vt:lpstr>
      <vt:lpstr>学び続ける習慣</vt:lpstr>
      <vt:lpstr>変革のステージに立てるかどうかの３つの問いかけ</vt:lpstr>
      <vt:lpstr>PowerPoint プレゼンテーション</vt:lpstr>
    </vt:vector>
  </TitlesOfParts>
  <Company>NetCommerce</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928</cp:revision>
  <cp:lastPrinted>2016-03-03T01:04:41Z</cp:lastPrinted>
  <dcterms:created xsi:type="dcterms:W3CDTF">2014-04-30T01:58:06Z</dcterms:created>
  <dcterms:modified xsi:type="dcterms:W3CDTF">2018-06-12T00:07:05Z</dcterms:modified>
</cp:coreProperties>
</file>