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handoutMasterIdLst>
    <p:handoutMasterId r:id="rId93"/>
  </p:handoutMasterIdLst>
  <p:sldIdLst>
    <p:sldId id="963" r:id="rId2"/>
    <p:sldId id="966" r:id="rId3"/>
    <p:sldId id="967" r:id="rId4"/>
    <p:sldId id="968" r:id="rId5"/>
    <p:sldId id="969" r:id="rId6"/>
    <p:sldId id="2610" r:id="rId7"/>
    <p:sldId id="2620" r:id="rId8"/>
    <p:sldId id="2621" r:id="rId9"/>
    <p:sldId id="2622" r:id="rId10"/>
    <p:sldId id="2623" r:id="rId11"/>
    <p:sldId id="1366" r:id="rId12"/>
    <p:sldId id="2625" r:id="rId13"/>
    <p:sldId id="2651" r:id="rId14"/>
    <p:sldId id="2660" r:id="rId15"/>
    <p:sldId id="2661" r:id="rId16"/>
    <p:sldId id="2681" r:id="rId17"/>
    <p:sldId id="2654" r:id="rId18"/>
    <p:sldId id="2672" r:id="rId19"/>
    <p:sldId id="2675" r:id="rId20"/>
    <p:sldId id="2676" r:id="rId21"/>
    <p:sldId id="2682" r:id="rId22"/>
    <p:sldId id="2683" r:id="rId23"/>
    <p:sldId id="2575" r:id="rId24"/>
    <p:sldId id="2684" r:id="rId25"/>
    <p:sldId id="2606" r:id="rId26"/>
    <p:sldId id="932" r:id="rId27"/>
    <p:sldId id="933" r:id="rId28"/>
    <p:sldId id="934" r:id="rId29"/>
    <p:sldId id="935" r:id="rId30"/>
    <p:sldId id="936" r:id="rId31"/>
    <p:sldId id="937" r:id="rId32"/>
    <p:sldId id="938" r:id="rId33"/>
    <p:sldId id="939" r:id="rId34"/>
    <p:sldId id="971" r:id="rId35"/>
    <p:sldId id="2665" r:id="rId36"/>
    <p:sldId id="2689" r:id="rId37"/>
    <p:sldId id="972" r:id="rId38"/>
    <p:sldId id="2677" r:id="rId39"/>
    <p:sldId id="1342" r:id="rId40"/>
    <p:sldId id="1343" r:id="rId41"/>
    <p:sldId id="1344" r:id="rId42"/>
    <p:sldId id="1345" r:id="rId43"/>
    <p:sldId id="1346" r:id="rId44"/>
    <p:sldId id="1347" r:id="rId45"/>
    <p:sldId id="1348" r:id="rId46"/>
    <p:sldId id="1349" r:id="rId47"/>
    <p:sldId id="2685" r:id="rId48"/>
    <p:sldId id="2686" r:id="rId49"/>
    <p:sldId id="2687" r:id="rId50"/>
    <p:sldId id="2688" r:id="rId51"/>
    <p:sldId id="721" r:id="rId52"/>
    <p:sldId id="2619" r:id="rId53"/>
    <p:sldId id="722" r:id="rId54"/>
    <p:sldId id="723" r:id="rId55"/>
    <p:sldId id="803" r:id="rId56"/>
    <p:sldId id="810" r:id="rId57"/>
    <p:sldId id="804" r:id="rId58"/>
    <p:sldId id="2700" r:id="rId59"/>
    <p:sldId id="797" r:id="rId60"/>
    <p:sldId id="807" r:id="rId61"/>
    <p:sldId id="799" r:id="rId62"/>
    <p:sldId id="811" r:id="rId63"/>
    <p:sldId id="1434" r:id="rId64"/>
    <p:sldId id="1219" r:id="rId65"/>
    <p:sldId id="1221" r:id="rId66"/>
    <p:sldId id="1398" r:id="rId67"/>
    <p:sldId id="1399" r:id="rId68"/>
    <p:sldId id="1400" r:id="rId69"/>
    <p:sldId id="1401" r:id="rId70"/>
    <p:sldId id="1402" r:id="rId71"/>
    <p:sldId id="1403" r:id="rId72"/>
    <p:sldId id="1404" r:id="rId73"/>
    <p:sldId id="1406" r:id="rId74"/>
    <p:sldId id="1408" r:id="rId75"/>
    <p:sldId id="1409" r:id="rId76"/>
    <p:sldId id="2691" r:id="rId77"/>
    <p:sldId id="2692" r:id="rId78"/>
    <p:sldId id="2678" r:id="rId79"/>
    <p:sldId id="2693" r:id="rId80"/>
    <p:sldId id="2680" r:id="rId81"/>
    <p:sldId id="1379" r:id="rId82"/>
    <p:sldId id="2694" r:id="rId83"/>
    <p:sldId id="2695" r:id="rId84"/>
    <p:sldId id="2696" r:id="rId85"/>
    <p:sldId id="2697" r:id="rId86"/>
    <p:sldId id="2698" r:id="rId87"/>
    <p:sldId id="2699" r:id="rId88"/>
    <p:sldId id="1441" r:id="rId89"/>
    <p:sldId id="1442" r:id="rId90"/>
    <p:sldId id="718" r:id="rId9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2FF"/>
    <a:srgbClr val="FFFBD2"/>
    <a:srgbClr val="E46C0A"/>
    <a:srgbClr val="FF6666"/>
    <a:srgbClr val="FF7E79"/>
    <a:srgbClr val="984807"/>
    <a:srgbClr val="FF8000"/>
    <a:srgbClr val="00B050"/>
    <a:srgbClr val="558ED5"/>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75"/>
    <p:restoredTop sz="97871" autoAdjust="0"/>
  </p:normalViewPr>
  <p:slideViewPr>
    <p:cSldViewPr snapToGrid="0" snapToObjects="1" showGuides="1">
      <p:cViewPr varScale="1">
        <p:scale>
          <a:sx n="221" d="100"/>
          <a:sy n="221" d="100"/>
        </p:scale>
        <p:origin x="3088" y="176"/>
      </p:cViewPr>
      <p:guideLst>
        <p:guide orient="horz" pos="1525"/>
        <p:guide pos="2880"/>
      </p:guideLst>
    </p:cSldViewPr>
  </p:slideViewPr>
  <p:notesTextViewPr>
    <p:cViewPr>
      <p:scale>
        <a:sx n="100" d="100"/>
        <a:sy n="100" d="100"/>
      </p:scale>
      <p:origin x="0" y="0"/>
    </p:cViewPr>
  </p:notesTextViewPr>
  <p:sorterViewPr>
    <p:cViewPr varScale="1">
      <p:scale>
        <a:sx n="100" d="100"/>
        <a:sy n="100" d="100"/>
      </p:scale>
      <p:origin x="0" y="167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2018/7/18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2018/7/18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blog.livedoor.jp/lalha/archives/50524676.html"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etcommerce.co.jp/blog/2016/09/19/10182" TargetMode="External"/><Relationship Id="rId2" Type="http://schemas.openxmlformats.org/officeDocument/2006/relationships/slide" Target="../slides/slide81.xml"/><Relationship Id="rId1" Type="http://schemas.openxmlformats.org/officeDocument/2006/relationships/notesMaster" Target="../notesMasters/notesMaster1.xml"/><Relationship Id="rId5" Type="http://schemas.openxmlformats.org/officeDocument/2006/relationships/hyperlink" Target="http://www.netcommerce.co.jp/blog/2016/09/10/10157" TargetMode="External"/><Relationship Id="rId4" Type="http://schemas.openxmlformats.org/officeDocument/2006/relationships/hyperlink" Target="http://www.netcommerce.co.jp/blog/2017/04/02/10710"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427502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800161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2751819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2013151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マイクロサービス、コンテナ、サーバーレス、イベント・ドリブン、</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この５つの言葉が、これまでの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a:solidFill>
                  <a:schemeClr val="tx1"/>
                </a:solidFill>
                <a:effectLst/>
                <a:latin typeface="+mn-lt"/>
                <a:ea typeface="+mn-ea"/>
                <a:cs typeface="+mn-cs"/>
              </a:rPr>
              <a:t>前者の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の一体化さらには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つの言葉を組み合わせることで実現できます。</a:t>
            </a:r>
          </a:p>
          <a:p>
            <a:r>
              <a:rPr kumimoji="1" lang="ja-JP" altLang="ja-JP" sz="1200" kern="1200" dirty="0">
                <a:solidFill>
                  <a:schemeClr val="tx1"/>
                </a:solidFill>
                <a:effectLst/>
                <a:latin typeface="+mn-lt"/>
                <a:ea typeface="+mn-ea"/>
                <a:cs typeface="+mn-cs"/>
              </a:rPr>
              <a:t>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も同じ文脈の中で捉える必要があるでしょう。つまり、両者は共に、</a:t>
            </a:r>
            <a:r>
              <a:rPr kumimoji="1" lang="ja-JP" altLang="ja-JP" sz="1200" b="1" u="sng" kern="1200" dirty="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a:solidFill>
                  <a:schemeClr val="tx1"/>
                </a:solidFill>
                <a:effectLst/>
                <a:latin typeface="+mn-lt"/>
                <a:ea typeface="+mn-ea"/>
                <a:cs typeface="+mn-cs"/>
              </a:rPr>
              <a:t>だといえるでしょう。</a:t>
            </a:r>
          </a:p>
          <a:p>
            <a:r>
              <a:rPr kumimoji="1" lang="ja-JP" altLang="ja-JP" sz="1200" kern="1200" dirty="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a:solidFill>
                  <a:schemeClr val="tx1"/>
                </a:solidFill>
                <a:effectLst/>
                <a:latin typeface="+mn-lt"/>
                <a:ea typeface="+mn-ea"/>
                <a:cs typeface="+mn-cs"/>
              </a:rPr>
              <a:t>この変化の最前線に立たされているのが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a:solidFill>
                  <a:schemeClr val="tx1"/>
                </a:solidFill>
                <a:effectLst/>
                <a:latin typeface="+mn-lt"/>
                <a:ea typeface="+mn-ea"/>
                <a:cs typeface="+mn-cs"/>
              </a:rPr>
              <a:t>「いつまで、いままでのやり方が通用するのでしょうか？」</a:t>
            </a:r>
          </a:p>
          <a:p>
            <a:r>
              <a:rPr kumimoji="1" lang="ja-JP" altLang="ja-JP" sz="1200" kern="1200" dirty="0">
                <a:solidFill>
                  <a:schemeClr val="tx1"/>
                </a:solidFill>
                <a:effectLst/>
                <a:latin typeface="+mn-lt"/>
                <a:ea typeface="+mn-ea"/>
                <a:cs typeface="+mn-cs"/>
              </a:rPr>
              <a:t>お客様が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に関わるビジネスは、その変化が極めて速く、また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を提案し構築する仕事は、お客様の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a:solidFill>
                  <a:schemeClr val="tx1"/>
                </a:solidFill>
                <a:effectLst/>
                <a:latin typeface="+mn-lt"/>
                <a:ea typeface="+mn-ea"/>
                <a:cs typeface="+mn-cs"/>
              </a:rPr>
              <a:t>冒頭に示した「</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つの言葉」や「デジタル・トランスフォーメーション」だけではありません。いま</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390963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62</a:t>
            </a:fld>
            <a:endParaRPr kumimoji="1" lang="ja-JP" altLang="en-US"/>
          </a:p>
        </p:txBody>
      </p:sp>
    </p:spTree>
    <p:extLst>
      <p:ext uri="{BB962C8B-B14F-4D97-AF65-F5344CB8AC3E}">
        <p14:creationId xmlns:p14="http://schemas.microsoft.com/office/powerpoint/2010/main" val="134062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600820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将来にわたって継続的に拡大するでしょうが、工数そのものを喪失させる動きもまた加速します。そうなれば、工数需要は減少に転じます。また、工数需要の内容が変わります。例えば、「コードを書く」や「テストする」といったことの多くは自動化されてゆくでしょう。一方で、戦略の策定や企画、テクノロジーの目利きや組合せ、全体設計などの上流工程に関わる人材は、これまでにもまして需要は拡大します。</a:t>
            </a:r>
          </a:p>
          <a:p>
            <a:r>
              <a:rPr kumimoji="1" lang="ja-JP" altLang="ja-JP" sz="1200" kern="1200" dirty="0">
                <a:solidFill>
                  <a:schemeClr val="tx1"/>
                </a:solidFill>
                <a:effectLst/>
                <a:latin typeface="+mn-lt"/>
                <a:ea typeface="+mn-ea"/>
                <a:cs typeface="+mn-cs"/>
              </a:rPr>
              <a:t>その意味で、人の需要がなくなるわけではありません。ただ、作業工数に応じた労働力に対価を支払うというやり方は、自動化やクラウドとの競合や人口の減少もあり、収益拡大は期待できません。ならば、お客様のビジネスの成果への貢献に対価を頂くビジネス・モデルを拡大してゆかなければなりません。</a:t>
            </a:r>
          </a:p>
          <a:p>
            <a:r>
              <a:rPr kumimoji="1" lang="ja-JP" altLang="ja-JP" sz="1200" b="1" kern="1200" dirty="0">
                <a:solidFill>
                  <a:schemeClr val="tx1"/>
                </a:solidFill>
                <a:effectLst/>
                <a:latin typeface="+mn-lt"/>
                <a:ea typeface="+mn-ea"/>
                <a:cs typeface="+mn-cs"/>
              </a:rPr>
              <a:t>「工数」の提供から「顧客価値実現」に貢献することへ、収益の源泉を変えてゆくための</a:t>
            </a:r>
            <a:r>
              <a:rPr kumimoji="1" lang="ja-JP" altLang="ja-JP" sz="1200" kern="1200" dirty="0">
                <a:solidFill>
                  <a:schemeClr val="tx1"/>
                </a:solidFill>
                <a:effectLst/>
                <a:latin typeface="+mn-lt"/>
                <a:ea typeface="+mn-ea"/>
                <a:cs typeface="+mn-cs"/>
              </a:rPr>
              <a:t>取り組みが求められています。これは、</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業界全般に関わる課題となっています。</a:t>
            </a:r>
            <a:r>
              <a:rPr lang="ja-JP" altLang="ja-JP" dirty="0">
                <a:effectLst/>
              </a:rPr>
              <a:t> </a:t>
            </a:r>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3712015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への取り組みを主導するのは既存の情報システム部門から経営者や事業部門へとシフトしてゆくでしょう。そのためには、経営者や事業部門のデマンドを掘り起こし、情報システム部門がデジタル・トランスフォーメーションに取り組める環境を作り、情報システム部門の変革も合わせて、その実現に取り組んでゆく必要があります。</a:t>
            </a:r>
          </a:p>
          <a:p>
            <a:r>
              <a:rPr kumimoji="1" lang="ja-JP" altLang="ja-JP" sz="1200" kern="1200" dirty="0">
                <a:solidFill>
                  <a:schemeClr val="tx1"/>
                </a:solidFill>
                <a:effectLst/>
                <a:latin typeface="+mn-lt"/>
                <a:ea typeface="+mn-ea"/>
                <a:cs typeface="+mn-cs"/>
              </a:rPr>
              <a:t>またこの取り組みは、既存の業務プロセスの改善ではなく、新しいビジネスの仕組みを作り出すことです。これまでのようにユーザーにどうしたいのか、何が正解なのかを教えてもらうことができません。お客様と一緒になって新しい正解を創り出してゆく、「共創」が必要となります。</a:t>
            </a:r>
          </a:p>
          <a:p>
            <a:r>
              <a:rPr kumimoji="1" lang="ja-JP" altLang="ja-JP" sz="1200" kern="1200" dirty="0">
                <a:solidFill>
                  <a:schemeClr val="tx1"/>
                </a:solidFill>
                <a:effectLst/>
                <a:latin typeface="+mn-lt"/>
                <a:ea typeface="+mn-ea"/>
                <a:cs typeface="+mn-cs"/>
              </a:rPr>
              <a:t>「共創」とは、絶対的な正解のないところで最善の正解を生みだす取り組みです。その前提は、既存の発想にとらわれないオープンさと最新テクノロジーの活用であり、それを効率よく創り出すフレームワークが必要とな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65</a:t>
            </a:fld>
            <a:endParaRPr kumimoji="1" lang="ja-JP" altLang="en-US"/>
          </a:p>
        </p:txBody>
      </p:sp>
    </p:spTree>
    <p:extLst>
      <p:ext uri="{BB962C8B-B14F-4D97-AF65-F5344CB8AC3E}">
        <p14:creationId xmlns:p14="http://schemas.microsoft.com/office/powerpoint/2010/main" val="547117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つの役割</a:t>
            </a:r>
          </a:p>
          <a:p>
            <a:r>
              <a:rPr kumimoji="1" lang="ja-JP" altLang="ja-JP" sz="1200" kern="1200" dirty="0">
                <a:solidFill>
                  <a:schemeClr val="tx1"/>
                </a:solidFill>
                <a:effectLst/>
                <a:latin typeface="+mn-lt"/>
                <a:ea typeface="+mn-ea"/>
                <a:cs typeface="+mn-cs"/>
              </a:rPr>
              <a:t>冒頭の事例で紹介したように、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と一体化」しているといってもいいでしょう。しかし、いまだ「</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は道具にすぎない」と言われることも多く、</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の本来の役割が正しく伝わっていないようにも思います。</a:t>
            </a:r>
          </a:p>
          <a:p>
            <a:r>
              <a:rPr kumimoji="1" lang="ja-JP" altLang="ja-JP" sz="1200" kern="1200" dirty="0">
                <a:solidFill>
                  <a:schemeClr val="tx1"/>
                </a:solidFill>
                <a:effectLst/>
                <a:latin typeface="+mn-lt"/>
                <a:ea typeface="+mn-ea"/>
                <a:cs typeface="+mn-cs"/>
              </a:rPr>
              <a:t>まずはビジネスにとって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はどのような役割を果たしているのかを整理してゆきましょう。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■■利便性の向上とビジネスの多様性を支える「道具としての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a:solidFill>
                  <a:schemeClr val="tx1"/>
                </a:solidFill>
                <a:effectLst/>
                <a:latin typeface="+mn-lt"/>
                <a:ea typeface="+mn-ea"/>
                <a:cs typeface="+mn-cs"/>
              </a:rPr>
              <a:t>このような「道具としての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の専門家に任せることのできる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」と付き合うには、テクノロジーやトレンドに精通した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の専門家主導ですすめてゆくといいでしょう。</a:t>
            </a:r>
          </a:p>
          <a:p>
            <a:r>
              <a:rPr kumimoji="1" lang="ja-JP" altLang="ja-JP" sz="1200" kern="1200" dirty="0">
                <a:solidFill>
                  <a:schemeClr val="tx1"/>
                </a:solidFill>
                <a:effectLst/>
                <a:latin typeface="+mn-lt"/>
                <a:ea typeface="+mn-ea"/>
                <a:cs typeface="+mn-cs"/>
              </a:rPr>
              <a:t>■■ビジネスの効率化や品質を高める「仕組みとしての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が仕事の流れを円滑にし、効率を高めてくれます。例えば、</a:t>
            </a:r>
          </a:p>
          <a:p>
            <a:pPr lvl="0"/>
            <a:r>
              <a:rPr kumimoji="1" lang="ja-JP" altLang="ja-JP" sz="1200" kern="1200" dirty="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a:solidFill>
                  <a:schemeClr val="tx1"/>
                </a:solidFill>
                <a:effectLst/>
                <a:latin typeface="+mn-lt"/>
                <a:ea typeface="+mn-ea"/>
                <a:cs typeface="+mn-cs"/>
              </a:rPr>
              <a:t>このような「仕組みとしての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」は業務の現場と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の専門家が一緒に取り組んでいかなければならない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a:solidFill>
                  <a:schemeClr val="tx1"/>
                </a:solidFill>
                <a:effectLst/>
                <a:latin typeface="+mn-lt"/>
                <a:ea typeface="+mn-ea"/>
                <a:cs typeface="+mn-cs"/>
              </a:rPr>
              <a:t>一方、そんな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も手直しが必要になります。</a:t>
            </a:r>
          </a:p>
          <a:p>
            <a:r>
              <a:rPr kumimoji="1" lang="ja-JP" altLang="ja-JP" sz="1200" kern="1200" dirty="0">
                <a:solidFill>
                  <a:schemeClr val="tx1"/>
                </a:solidFill>
                <a:effectLst/>
                <a:latin typeface="+mn-lt"/>
                <a:ea typeface="+mn-ea"/>
                <a:cs typeface="+mn-cs"/>
              </a:rPr>
              <a:t>このように「仕組みとしての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a:solidFill>
                  <a:schemeClr val="tx1"/>
                </a:solidFill>
                <a:effectLst/>
                <a:latin typeface="+mn-lt"/>
                <a:ea typeface="+mn-ea"/>
                <a:cs typeface="+mn-cs"/>
              </a:rPr>
              <a:t>そんな「仕組みとしての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」と付き合うには、経営や業務の現場の人たちが、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の常識や可能性、その限界を正しく理解し、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a:solidFill>
                  <a:schemeClr val="tx1"/>
                </a:solidFill>
                <a:effectLst/>
                <a:latin typeface="+mn-lt"/>
                <a:ea typeface="+mn-ea"/>
                <a:cs typeface="+mn-cs"/>
              </a:rPr>
              <a:t>■■ビジネスの変革や新たなビジネスの創出を促す「思想としての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の進化はこれまでの常識を破壊しつつあります。例えば、</a:t>
            </a:r>
          </a:p>
          <a:p>
            <a:pPr lvl="0"/>
            <a:r>
              <a:rPr kumimoji="1" lang="ja-JP" altLang="ja-JP" sz="1200" kern="1200" dirty="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はそんな「思想」という役割を担っているのです。</a:t>
            </a:r>
          </a:p>
          <a:p>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a:solidFill>
                  <a:schemeClr val="tx1"/>
                </a:solidFill>
                <a:effectLst/>
                <a:latin typeface="+mn-lt"/>
                <a:ea typeface="+mn-ea"/>
                <a:cs typeface="+mn-cs"/>
              </a:rPr>
              <a:t>■■収益を拡大させビジネスの成長を支える「商品としての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はそれ自身が商品となって、お金を稼いでくれます。例えば、</a:t>
            </a:r>
          </a:p>
          <a:p>
            <a:pPr lvl="0"/>
            <a:r>
              <a:rPr kumimoji="1" lang="ja-JP" altLang="ja-JP" sz="1200" kern="1200" dirty="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a:solidFill>
                  <a:schemeClr val="tx1"/>
                </a:solidFill>
                <a:effectLst/>
                <a:latin typeface="+mn-lt"/>
                <a:ea typeface="+mn-ea"/>
                <a:cs typeface="+mn-cs"/>
              </a:rPr>
              <a:t>そんな「商品としての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にできること、できないこと、そして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a:solidFill>
                  <a:schemeClr val="tx1"/>
                </a:solidFill>
                <a:effectLst/>
                <a:latin typeface="+mn-lt"/>
                <a:ea typeface="+mn-ea"/>
                <a:cs typeface="+mn-cs"/>
              </a:rPr>
              <a:t>「商品としての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について深く精通し、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a:solidFill>
                  <a:schemeClr val="tx1"/>
                </a:solidFill>
                <a:effectLst/>
                <a:latin typeface="+mn-lt"/>
                <a:ea typeface="+mn-ea"/>
                <a:cs typeface="+mn-cs"/>
              </a:rPr>
              <a:t>また「商品としての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」は、本章で既に紹介した３つの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の総力戦でもあります。つまり、</a:t>
            </a:r>
          </a:p>
          <a:p>
            <a:pPr lvl="0"/>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a:solidFill>
                  <a:schemeClr val="tx1"/>
                </a:solidFill>
                <a:effectLst/>
                <a:latin typeface="+mn-lt"/>
                <a:ea typeface="+mn-ea"/>
                <a:cs typeface="+mn-cs"/>
              </a:rPr>
              <a:t>「仕組みとしての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」で、便利で効率の良いビジネス・プロセスを作る。</a:t>
            </a:r>
          </a:p>
          <a:p>
            <a:pPr lvl="0"/>
            <a:r>
              <a:rPr kumimoji="1" lang="ja-JP" altLang="ja-JP" sz="1200" kern="1200" dirty="0">
                <a:solidFill>
                  <a:schemeClr val="tx1"/>
                </a:solidFill>
                <a:effectLst/>
                <a:latin typeface="+mn-lt"/>
                <a:ea typeface="+mn-ea"/>
                <a:cs typeface="+mn-cs"/>
              </a:rPr>
              <a:t>「道具としての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」で、是非とも使いたいと思わせる使い勝手や見栄えの良さを実現する。</a:t>
            </a:r>
          </a:p>
          <a:p>
            <a:r>
              <a:rPr kumimoji="1" lang="ja-JP" altLang="ja-JP" sz="1200" kern="1200" dirty="0">
                <a:solidFill>
                  <a:schemeClr val="tx1"/>
                </a:solidFill>
                <a:effectLst/>
                <a:latin typeface="+mn-lt"/>
                <a:ea typeface="+mn-ea"/>
                <a:cs typeface="+mn-cs"/>
              </a:rPr>
              <a:t>そんな取り組みが、魅力的な「商品としての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3295164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利用の歴史を遡れば「道具としての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」と呼ばれています。一旦、プログラムに置き換えられた「仕組みとしての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」を使わせることで標準化された業務がとても効果的だったので、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需要はさらに拡大してゆきました。</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を利用できるようになり、ソーシャル・メディアや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の専門家たちに任せたほうがいいでしょう。しかし、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ベンダーに相談する必要があります。そのとき、</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196305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389283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69</a:t>
            </a:fld>
            <a:endParaRPr kumimoji="1" lang="ja-JP" altLang="en-US"/>
          </a:p>
        </p:txBody>
      </p:sp>
    </p:spTree>
    <p:extLst>
      <p:ext uri="{BB962C8B-B14F-4D97-AF65-F5344CB8AC3E}">
        <p14:creationId xmlns:p14="http://schemas.microsoft.com/office/powerpoint/2010/main" val="2753620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キャズム</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の著者、</a:t>
            </a:r>
            <a:r>
              <a:rPr kumimoji="1" lang="en-US" altLang="ja-JP" sz="1200" b="0" i="0" kern="1200" dirty="0">
                <a:solidFill>
                  <a:schemeClr val="tx1"/>
                </a:solidFill>
                <a:effectLst/>
                <a:latin typeface="+mn-lt"/>
                <a:ea typeface="+mn-ea"/>
                <a:cs typeface="+mn-cs"/>
              </a:rPr>
              <a:t>Geoffrey A. Moore</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2011</a:t>
            </a:r>
            <a:r>
              <a:rPr kumimoji="1" lang="ja-JP" altLang="en-US" sz="1200" b="0" i="0" kern="1200" dirty="0">
                <a:solidFill>
                  <a:schemeClr val="tx1"/>
                </a:solidFill>
                <a:effectLst/>
                <a:latin typeface="+mn-lt"/>
                <a:ea typeface="+mn-ea"/>
                <a:cs typeface="+mn-cs"/>
              </a:rPr>
              <a:t>年に出版したホワイト･ペーパー</a:t>
            </a:r>
            <a:r>
              <a:rPr kumimoji="1" lang="en-US" altLang="ja-JP" sz="1200" b="0" i="0" kern="1200" dirty="0">
                <a:solidFill>
                  <a:schemeClr val="tx1"/>
                </a:solidFill>
                <a:effectLst/>
                <a:latin typeface="+mn-lt"/>
                <a:ea typeface="+mn-ea"/>
                <a:cs typeface="+mn-cs"/>
              </a:rPr>
              <a:t>『Systems of Engagement and The Future of Enterprise IT』</a:t>
            </a:r>
            <a:r>
              <a:rPr kumimoji="1" lang="ja-JP" altLang="en-US" sz="1200" b="0" i="0" kern="1200" dirty="0">
                <a:solidFill>
                  <a:schemeClr val="tx1"/>
                </a:solidFill>
                <a:effectLst/>
                <a:latin typeface="+mn-lt"/>
                <a:ea typeface="+mn-ea"/>
                <a:cs typeface="+mn-cs"/>
              </a:rPr>
              <a:t>の中で、「</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）」という言葉を使っています。彼はこの中で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を次のように説明しています。</a:t>
            </a:r>
          </a:p>
          <a:p>
            <a:pPr fontAlgn="base"/>
            <a:r>
              <a:rPr kumimoji="1" lang="ja-JP" altLang="en-US" sz="1200" b="0" i="0" kern="1200" dirty="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a:solidFill>
                  <a:schemeClr val="tx1"/>
                </a:solidFill>
                <a:effectLst/>
                <a:latin typeface="+mn-lt"/>
                <a:ea typeface="+mn-ea"/>
                <a:cs typeface="+mn-cs"/>
              </a:rPr>
              <a:t>ビジネスの成否は「</a:t>
            </a:r>
            <a:r>
              <a:rPr kumimoji="1" lang="en-US" altLang="ja-JP" sz="1200" b="0" i="0" kern="1200" dirty="0">
                <a:solidFill>
                  <a:schemeClr val="tx1"/>
                </a:solidFill>
                <a:effectLst/>
                <a:latin typeface="+mn-lt"/>
                <a:ea typeface="+mn-ea"/>
                <a:cs typeface="+mn-cs"/>
              </a:rPr>
              <a:t>Moment of Engagement</a:t>
            </a:r>
            <a:r>
              <a:rPr kumimoji="1" lang="ja-JP" altLang="en-US" sz="1200" b="0" i="0" kern="1200" dirty="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a:solidFill>
                  <a:schemeClr val="tx1"/>
                </a:solidFill>
                <a:effectLst/>
                <a:latin typeface="+mn-lt"/>
                <a:ea typeface="+mn-ea"/>
                <a:cs typeface="+mn-cs"/>
              </a:rPr>
              <a:t>System of Record</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）に関心を持ってきました。</a:t>
            </a:r>
            <a:r>
              <a:rPr kumimoji="1" lang="en-US" altLang="ja-JP" sz="1200" b="0" i="0" kern="1200" dirty="0">
                <a:solidFill>
                  <a:schemeClr val="tx1"/>
                </a:solidFill>
                <a:effectLst/>
                <a:latin typeface="+mn-lt"/>
                <a:ea typeface="+mn-ea"/>
                <a:cs typeface="+mn-cs"/>
              </a:rPr>
              <a:t>ERP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SCM</a:t>
            </a:r>
            <a:r>
              <a:rPr kumimoji="1" lang="ja-JP" altLang="en-US" sz="1200" b="0" i="0" kern="1200" dirty="0">
                <a:solidFill>
                  <a:schemeClr val="tx1"/>
                </a:solidFill>
                <a:effectLst/>
                <a:latin typeface="+mn-lt"/>
                <a:ea typeface="+mn-ea"/>
                <a:cs typeface="+mn-cs"/>
              </a:rPr>
              <a:t>、販売管理などのシステムがそれに該当します。</a:t>
            </a:r>
          </a:p>
          <a:p>
            <a:pPr fontAlgn="base"/>
            <a:r>
              <a:rPr kumimoji="1" lang="ja-JP" altLang="en-US" sz="1200" b="0" i="0" kern="1200" dirty="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a:solidFill>
                  <a:schemeClr val="tx1"/>
                </a:solidFill>
                <a:effectLst/>
                <a:latin typeface="+mn-lt"/>
                <a:ea typeface="+mn-ea"/>
                <a:cs typeface="+mn-cs"/>
              </a:rPr>
              <a:t>CRM</a:t>
            </a:r>
            <a:r>
              <a:rPr kumimoji="1" lang="ja-JP" altLang="en-US" sz="1200" b="0" i="0" kern="1200" dirty="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a:solidFill>
                  <a:schemeClr val="tx1"/>
                </a:solidFill>
                <a:effectLst/>
                <a:latin typeface="+mn-lt"/>
                <a:ea typeface="+mn-ea"/>
                <a:cs typeface="+mn-cs"/>
              </a:rPr>
              <a:t>両者に求められる価値の重心は異なります。</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では手続きがいつでも確実に処理され正確にデータを格納する</a:t>
            </a:r>
            <a:r>
              <a:rPr kumimoji="1" lang="ja-JP" altLang="en-US" sz="1200" b="1" i="0" u="sng" kern="1200" dirty="0">
                <a:solidFill>
                  <a:schemeClr val="tx1"/>
                </a:solidFill>
                <a:effectLst/>
                <a:latin typeface="+mn-lt"/>
                <a:ea typeface="+mn-ea"/>
                <a:cs typeface="+mn-cs"/>
              </a:rPr>
              <a:t>安定性</a:t>
            </a:r>
            <a:r>
              <a:rPr kumimoji="1" lang="ja-JP" altLang="en-US" sz="1200" b="0" i="0" kern="1200" dirty="0">
                <a:solidFill>
                  <a:schemeClr val="tx1"/>
                </a:solidFill>
                <a:effectLst/>
                <a:latin typeface="+mn-lt"/>
                <a:ea typeface="+mn-ea"/>
                <a:cs typeface="+mn-cs"/>
              </a:rPr>
              <a:t>が重要になります。一方</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では、ビジネス環境の変化に柔軟・迅速に適応でできる</a:t>
            </a:r>
            <a:r>
              <a:rPr kumimoji="1" lang="ja-JP" altLang="en-US" sz="1200" b="1" i="0" u="sng" kern="1200" dirty="0">
                <a:solidFill>
                  <a:schemeClr val="tx1"/>
                </a:solidFill>
                <a:effectLst/>
                <a:latin typeface="+mn-lt"/>
                <a:ea typeface="+mn-ea"/>
                <a:cs typeface="+mn-cs"/>
              </a:rPr>
              <a:t>スピード</a:t>
            </a:r>
            <a:r>
              <a:rPr kumimoji="1" lang="ja-JP" altLang="en-US" sz="1200" b="0" i="0" kern="1200" dirty="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a:solidFill>
                  <a:schemeClr val="tx1"/>
                </a:solidFill>
                <a:effectLst/>
                <a:latin typeface="+mn-lt"/>
                <a:ea typeface="+mn-ea"/>
                <a:cs typeface="+mn-cs"/>
              </a:rPr>
              <a:t>デジタルな人間関係が大きな比重を占めるようになったことで、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で顧客にリーチし購買に結びつけ、</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だけでは成り立たず、</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3657292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このモード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の違いについて、セゾン情報システム・</a:t>
            </a:r>
            <a:r>
              <a:rPr kumimoji="1" lang="en-US" altLang="ja-JP" sz="1200" b="0" i="0" kern="1200" dirty="0">
                <a:solidFill>
                  <a:schemeClr val="tx1"/>
                </a:solidFill>
                <a:effectLst/>
                <a:latin typeface="+mn-lt"/>
                <a:ea typeface="+mn-ea"/>
                <a:cs typeface="+mn-cs"/>
              </a:rPr>
              <a:t>CTO</a:t>
            </a:r>
            <a:r>
              <a:rPr kumimoji="1" lang="ja-JP" altLang="en-US" sz="1200" b="0" i="0" kern="1200" dirty="0">
                <a:solidFill>
                  <a:schemeClr val="tx1"/>
                </a:solidFill>
                <a:effectLst/>
                <a:latin typeface="+mn-lt"/>
                <a:ea typeface="+mn-ea"/>
                <a:cs typeface="+mn-cs"/>
              </a:rPr>
              <a:t>である小野和俊氏がわかりやすく整理されていました。</a:t>
            </a:r>
            <a:r>
              <a:rPr kumimoji="1" lang="ja-JP" altLang="en-US" sz="1200" b="0" i="0" u="none" strike="noStrike" kern="1200" dirty="0">
                <a:solidFill>
                  <a:schemeClr val="tx1"/>
                </a:solidFill>
                <a:effectLst/>
                <a:latin typeface="+mn-lt"/>
                <a:ea typeface="+mn-ea"/>
                <a:cs typeface="+mn-cs"/>
                <a:hlinkClick r:id="rId3"/>
              </a:rPr>
              <a:t>これを参考に</a:t>
            </a:r>
            <a:r>
              <a:rPr kumimoji="1" lang="ja-JP" altLang="en-US" sz="1200" b="0" i="0" kern="1200" dirty="0">
                <a:solidFill>
                  <a:schemeClr val="tx1"/>
                </a:solidFill>
                <a:effectLst/>
                <a:latin typeface="+mn-lt"/>
                <a:ea typeface="+mn-ea"/>
                <a:cs typeface="+mn-cs"/>
              </a:rPr>
              <a:t>私なりに少し手を加えたのが次のチャートです。</a:t>
            </a:r>
          </a:p>
          <a:p>
            <a:pPr fontAlgn="base"/>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はどちらか一方あればいいということではなく、</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や</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の関係のように、ともに必要な存在です。しかし、「モード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落ち着きなくチャラチャラした無責任で軽い存在だと煙たがる</a:t>
            </a:r>
            <a:r>
              <a:rPr kumimoji="1" lang="ja-JP" altLang="en-US" sz="1200" b="0" i="0" kern="1200" dirty="0">
                <a:solidFill>
                  <a:schemeClr val="tx1"/>
                </a:solidFill>
                <a:effectLst/>
                <a:latin typeface="+mn-lt"/>
                <a:ea typeface="+mn-ea"/>
                <a:cs typeface="+mn-cs"/>
              </a:rPr>
              <a:t>」一方で、「モード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古臭く動きが遅い足手まといの恐竜の化石のように感じてしまう</a:t>
            </a:r>
            <a:r>
              <a:rPr kumimoji="1" lang="ja-JP" altLang="en-US" sz="1200" b="0" i="0" kern="1200" dirty="0">
                <a:solidFill>
                  <a:schemeClr val="tx1"/>
                </a:solidFill>
                <a:effectLst/>
                <a:latin typeface="+mn-lt"/>
                <a:ea typeface="+mn-ea"/>
                <a:cs typeface="+mn-cs"/>
              </a:rPr>
              <a:t>」とも小野氏は指摘しています。</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3883753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いずれにしろ、</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と</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これからの情報システムは、両者の共存・連係が必要です。このような関係をガートナーは「バイモーダル」と呼んでいます。しかし、両者は思想や文化の違いから対立が起きやすく、同じ組織に閉じ込めておくことは難しいため、独立した組織あるいは別会社とするほうが現実的だとも述べています。そして、双方に敬意を払いつつ間を取り持ち、調整を行うための役割として「ガーディアン」を置くことを提唱しています。</a:t>
            </a:r>
          </a:p>
          <a:p>
            <a:pPr fontAlgn="base"/>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ビジネスにも同様の視点を持ち込むべきです。つまり、異なる価値を提供する２つの組織を、業績評価も基準も変えて、それぞれに独立させ、お客様のニーズに応じ、両者を組み合わせて提供する「新たなシステム・インテグレーション・ビジネス」の提供へと、自らの役割を進化させては如何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72</a:t>
            </a:fld>
            <a:endParaRPr kumimoji="1" lang="ja-JP" altLang="en-US"/>
          </a:p>
        </p:txBody>
      </p:sp>
    </p:spTree>
    <p:extLst>
      <p:ext uri="{BB962C8B-B14F-4D97-AF65-F5344CB8AC3E}">
        <p14:creationId xmlns:p14="http://schemas.microsoft.com/office/powerpoint/2010/main" val="189413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74</a:t>
            </a:fld>
            <a:endParaRPr kumimoji="1" lang="ja-JP" altLang="en-US"/>
          </a:p>
        </p:txBody>
      </p:sp>
    </p:spTree>
    <p:extLst>
      <p:ext uri="{BB962C8B-B14F-4D97-AF65-F5344CB8AC3E}">
        <p14:creationId xmlns:p14="http://schemas.microsoft.com/office/powerpoint/2010/main" val="1595150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b="1" dirty="0">
                <a:effectLst/>
              </a:rPr>
              <a:t>こちらをご覧下さい</a:t>
            </a:r>
            <a:endParaRPr lang="en-US" altLang="ja-JP" b="1" dirty="0">
              <a:effectLst/>
            </a:endParaRPr>
          </a:p>
          <a:p>
            <a:pPr fontAlgn="base"/>
            <a:r>
              <a:rPr lang="en-US" altLang="ja-JP" b="1" dirty="0">
                <a:effectLst/>
              </a:rPr>
              <a:t>http://</a:t>
            </a:r>
            <a:r>
              <a:rPr lang="en-US" altLang="ja-JP" b="1" dirty="0" err="1">
                <a:effectLst/>
              </a:rPr>
              <a:t>www.netcommerce.co.jp</a:t>
            </a:r>
            <a:r>
              <a:rPr lang="en-US" altLang="ja-JP" b="1" dirty="0">
                <a:effectLst/>
              </a:rPr>
              <a:t>/blog/2016/09/10/10157</a:t>
            </a:r>
          </a:p>
          <a:p>
            <a:pPr fontAlgn="base"/>
            <a:endParaRPr lang="en-US" altLang="ja-JP" b="1" dirty="0">
              <a:effectLst/>
            </a:endParaRPr>
          </a:p>
          <a:p>
            <a:pPr fontAlgn="base"/>
            <a:r>
              <a:rPr lang="ja-JP" altLang="en-US" b="1" dirty="0">
                <a:effectLst/>
              </a:rPr>
              <a:t>「共創」</a:t>
            </a:r>
            <a:endParaRPr lang="ja-JP" altLang="en-US" dirty="0">
              <a:effectLst/>
            </a:endParaRPr>
          </a:p>
          <a:p>
            <a:pPr fontAlgn="base"/>
            <a:r>
              <a:rPr kumimoji="1" lang="ja-JP" altLang="en-US" sz="1200" b="0" i="0" kern="1200" dirty="0">
                <a:solidFill>
                  <a:schemeClr val="tx1"/>
                </a:solidFill>
                <a:effectLst/>
                <a:latin typeface="+mn-lt"/>
                <a:ea typeface="+mn-ea"/>
                <a:cs typeface="+mn-cs"/>
              </a:rPr>
              <a:t>最近、この言葉をよく目にするようになりました。特にデザインやマーケティングの界隈で使われているようですが、</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企業でも「顧客との共創」を掲げ、お客様との関係を深化させてゆこうという想いから、経営方針としているところや、「共創サービスの体系化」を発表し、ブランドとして広めて行こうというところもあるようです。</a:t>
            </a:r>
          </a:p>
          <a:p>
            <a:pPr fontAlgn="base"/>
            <a:r>
              <a:rPr kumimoji="1" lang="ja-JP" altLang="en-US" sz="1200" b="0" i="0" kern="1200" dirty="0">
                <a:solidFill>
                  <a:schemeClr val="tx1"/>
                </a:solidFill>
                <a:effectLst/>
                <a:latin typeface="+mn-lt"/>
                <a:ea typeface="+mn-ea"/>
                <a:cs typeface="+mn-cs"/>
              </a:rPr>
              <a:t>この言葉は、</a:t>
            </a:r>
            <a:r>
              <a:rPr kumimoji="1" lang="en-US" altLang="ja-JP" sz="1200" b="0" i="0" kern="1200" dirty="0">
                <a:solidFill>
                  <a:schemeClr val="tx1"/>
                </a:solidFill>
                <a:effectLst/>
                <a:latin typeface="+mn-lt"/>
                <a:ea typeface="+mn-ea"/>
                <a:cs typeface="+mn-cs"/>
              </a:rPr>
              <a:t>2004</a:t>
            </a:r>
            <a:r>
              <a:rPr kumimoji="1" lang="ja-JP" altLang="en-US" sz="1200" b="0" i="0" kern="1200" dirty="0">
                <a:solidFill>
                  <a:schemeClr val="tx1"/>
                </a:solidFill>
                <a:effectLst/>
                <a:latin typeface="+mn-lt"/>
                <a:ea typeface="+mn-ea"/>
                <a:cs typeface="+mn-cs"/>
              </a:rPr>
              <a:t>年、米ミシガン大学ビジネススクール教授、</a:t>
            </a:r>
            <a:r>
              <a:rPr kumimoji="1" lang="en-US" altLang="ja-JP" sz="1200" b="0" i="0" kern="1200" dirty="0">
                <a:solidFill>
                  <a:schemeClr val="tx1"/>
                </a:solidFill>
                <a:effectLst/>
                <a:latin typeface="+mn-lt"/>
                <a:ea typeface="+mn-ea"/>
                <a:cs typeface="+mn-cs"/>
              </a:rPr>
              <a:t>C.K.</a:t>
            </a:r>
            <a:r>
              <a:rPr kumimoji="1" lang="ja-JP" altLang="en-US" sz="1200" b="0" i="0" kern="1200" dirty="0">
                <a:solidFill>
                  <a:schemeClr val="tx1"/>
                </a:solidFill>
                <a:effectLst/>
                <a:latin typeface="+mn-lt"/>
                <a:ea typeface="+mn-ea"/>
                <a:cs typeface="+mn-cs"/>
              </a:rPr>
              <a:t>プラハラードとベンカト・ラマスワミが、共著</a:t>
            </a:r>
            <a:r>
              <a:rPr kumimoji="1" lang="en-US" altLang="ja-JP" sz="1200" b="0" i="0" kern="1200" dirty="0">
                <a:solidFill>
                  <a:schemeClr val="tx1"/>
                </a:solidFill>
                <a:effectLst/>
                <a:latin typeface="+mn-lt"/>
                <a:ea typeface="+mn-ea"/>
                <a:cs typeface="+mn-cs"/>
              </a:rPr>
              <a:t>『The Future of Competition: Co-Creating Unique Value With Customers</a:t>
            </a:r>
            <a:r>
              <a:rPr kumimoji="1" lang="ja-JP" altLang="en-US" sz="1200" b="0" i="0" kern="1200" dirty="0">
                <a:solidFill>
                  <a:schemeClr val="tx1"/>
                </a:solidFill>
                <a:effectLst/>
                <a:latin typeface="+mn-lt"/>
                <a:ea typeface="+mn-ea"/>
                <a:cs typeface="+mn-cs"/>
              </a:rPr>
              <a:t>（邦訳：価値共創の未来へ</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顧客と企業の</a:t>
            </a:r>
            <a:r>
              <a:rPr kumimoji="1" lang="en-US" altLang="ja-JP" sz="1200" b="0" i="0" kern="1200" dirty="0">
                <a:solidFill>
                  <a:schemeClr val="tx1"/>
                </a:solidFill>
                <a:effectLst/>
                <a:latin typeface="+mn-lt"/>
                <a:ea typeface="+mn-ea"/>
                <a:cs typeface="+mn-cs"/>
              </a:rPr>
              <a:t>Co-Creation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で提起した概念と言われています。企業が、様々なステークホルダーと協働して共に新たな価値を創造するとという概念「</a:t>
            </a:r>
            <a:r>
              <a:rPr kumimoji="1" lang="en-US" altLang="ja-JP" sz="1200" b="0" i="0" kern="1200" dirty="0">
                <a:solidFill>
                  <a:schemeClr val="tx1"/>
                </a:solidFill>
                <a:effectLst/>
                <a:latin typeface="+mn-lt"/>
                <a:ea typeface="+mn-ea"/>
                <a:cs typeface="+mn-cs"/>
              </a:rPr>
              <a:t>Co-Creation</a:t>
            </a:r>
            <a:r>
              <a:rPr kumimoji="1" lang="ja-JP" altLang="en-US" sz="1200" b="0" i="0" kern="1200" dirty="0">
                <a:solidFill>
                  <a:schemeClr val="tx1"/>
                </a:solidFill>
                <a:effectLst/>
                <a:latin typeface="+mn-lt"/>
                <a:ea typeface="+mn-ea"/>
                <a:cs typeface="+mn-cs"/>
              </a:rPr>
              <a:t>」の日本語訳です。</a:t>
            </a:r>
          </a:p>
          <a:p>
            <a:pPr fontAlgn="base"/>
            <a:r>
              <a:rPr kumimoji="1" lang="ja-JP" altLang="en-US" sz="1200" b="0" i="0" kern="1200" dirty="0">
                <a:solidFill>
                  <a:schemeClr val="tx1"/>
                </a:solidFill>
                <a:effectLst/>
                <a:latin typeface="+mn-lt"/>
                <a:ea typeface="+mn-ea"/>
                <a:cs typeface="+mn-cs"/>
              </a:rPr>
              <a:t>この言葉が、いま注目されるようになったのは、ビジネスのスピードが加速し、その変化へ即応の如何が企業の死命を制する時代になった、という意識が高まったことが背景にあるようです。</a:t>
            </a:r>
          </a:p>
          <a:p>
            <a:pPr fontAlgn="base"/>
            <a:r>
              <a:rPr kumimoji="1" lang="ja-JP" altLang="en-US" sz="1200" b="0" i="0" kern="1200" dirty="0">
                <a:solidFill>
                  <a:schemeClr val="tx1"/>
                </a:solidFill>
                <a:effectLst/>
                <a:latin typeface="+mn-lt"/>
                <a:ea typeface="+mn-ea"/>
                <a:cs typeface="+mn-cs"/>
              </a:rPr>
              <a:t>苦労して築き上げた競争優位であっても、ビジネス環境の変化は急激で、ひとつの競合優位を長期継続的に維持することができなくなりました。連続的に競合優位を生みだし続けることができなければ、生き残れない時代となったのです。</a:t>
            </a:r>
          </a:p>
          <a:p>
            <a:pPr fontAlgn="base"/>
            <a:r>
              <a:rPr lang="ja-JP" altLang="en-US" dirty="0">
                <a:effectLst/>
              </a:rPr>
              <a:t>「市場の変化に合わせて。戦略を動かし続ける」</a:t>
            </a:r>
          </a:p>
          <a:p>
            <a:pPr fontAlgn="base"/>
            <a:r>
              <a:rPr kumimoji="1" lang="ja-JP" altLang="en-US" sz="1200" b="0" i="0" kern="1200" dirty="0">
                <a:solidFill>
                  <a:schemeClr val="tx1"/>
                </a:solidFill>
                <a:effectLst/>
                <a:latin typeface="+mn-lt"/>
                <a:ea typeface="+mn-ea"/>
                <a:cs typeface="+mn-cs"/>
              </a:rPr>
              <a:t>米コロンビア大学ビジネススクール教授、リタ・マグレイスの著「</a:t>
            </a:r>
            <a:r>
              <a:rPr kumimoji="1" lang="en-US" altLang="ja-JP" sz="1200" b="0" i="0" kern="1200" dirty="0">
                <a:solidFill>
                  <a:schemeClr val="tx1"/>
                </a:solidFill>
                <a:effectLst/>
                <a:latin typeface="+mn-lt"/>
                <a:ea typeface="+mn-ea"/>
                <a:cs typeface="+mn-cs"/>
              </a:rPr>
              <a:t>The End of Competitive Advantage</a:t>
            </a:r>
            <a:r>
              <a:rPr kumimoji="1" lang="ja-JP" altLang="en-US" sz="1200" b="0" i="0" kern="1200" dirty="0">
                <a:solidFill>
                  <a:schemeClr val="tx1"/>
                </a:solidFill>
                <a:effectLst/>
                <a:latin typeface="+mn-lt"/>
                <a:ea typeface="+mn-ea"/>
                <a:cs typeface="+mn-cs"/>
              </a:rPr>
              <a:t>（邦訳：競争優位の終焉）」にこのように書かれています。また、企業のもつ競争優位性が競争を通じてあっという間に消えてしまう市場の特性を「ハイパーコンペティション」といい、いままさにそんな時代にあることを、事例を示しながら紹介しています。</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業界など、まさに「ハイパーコンペティション」な状況にあると言えるでしょう。</a:t>
            </a:r>
          </a:p>
          <a:p>
            <a:pPr fontAlgn="base"/>
            <a:r>
              <a:rPr kumimoji="1" lang="ja-JP" altLang="en-US" sz="1200" b="0" i="0" kern="1200" dirty="0">
                <a:solidFill>
                  <a:schemeClr val="tx1"/>
                </a:solidFill>
                <a:effectLst/>
                <a:latin typeface="+mn-lt"/>
                <a:ea typeface="+mn-ea"/>
                <a:cs typeface="+mn-cs"/>
              </a:rPr>
              <a:t>こういう時代にあっては、一企業だけで連続して競争優位を生みだし続けることは困難です。そこで、「共創」によって競争優位を生みだし続けようという考え方に期待が寄せられているのかもしれません。</a:t>
            </a:r>
          </a:p>
          <a:p>
            <a:pPr fontAlgn="base"/>
            <a:r>
              <a:rPr kumimoji="1" lang="ja-JP" altLang="en-US" sz="1200" b="0" i="0" kern="1200" dirty="0">
                <a:solidFill>
                  <a:schemeClr val="tx1"/>
                </a:solidFill>
                <a:effectLst/>
                <a:latin typeface="+mn-lt"/>
                <a:ea typeface="+mn-ea"/>
                <a:cs typeface="+mn-cs"/>
              </a:rPr>
              <a:t>「共創」は、その相手やその組み方によって、３つのタイプに分けることができそうです。</a:t>
            </a:r>
          </a:p>
          <a:p>
            <a:pPr fontAlgn="base"/>
            <a:r>
              <a:rPr kumimoji="1" lang="ja-JP" altLang="en-US" sz="1200" b="1" i="0" kern="1200" dirty="0">
                <a:solidFill>
                  <a:schemeClr val="tx1"/>
                </a:solidFill>
                <a:effectLst/>
                <a:latin typeface="+mn-lt"/>
                <a:ea typeface="+mn-ea"/>
                <a:cs typeface="+mn-cs"/>
              </a:rPr>
              <a:t>双方向の関係</a:t>
            </a:r>
          </a:p>
          <a:p>
            <a:pPr fontAlgn="base"/>
            <a:r>
              <a:rPr kumimoji="1" lang="ja-JP" altLang="en-US" sz="1200" b="0" i="0" kern="1200" dirty="0">
                <a:solidFill>
                  <a:schemeClr val="tx1"/>
                </a:solidFill>
                <a:effectLst/>
                <a:latin typeface="+mn-lt"/>
                <a:ea typeface="+mn-ea"/>
                <a:cs typeface="+mn-cs"/>
              </a:rPr>
              <a:t>価値の提供者である企業が、お客様と一緒になって、価値を産み出してゆこうという取り組みです。既存の商品やサービスを売り込むことではなく、お客様と共に課題と向き合い解決方法を考えてゆくことや、新たなビジネス・モデルを作ってゆこうという取り組みです。</a:t>
            </a:r>
          </a:p>
          <a:p>
            <a:pPr fontAlgn="base"/>
            <a:r>
              <a:rPr kumimoji="1" lang="ja-JP" altLang="en-US" sz="1200" b="0" i="0" kern="1200" dirty="0">
                <a:solidFill>
                  <a:schemeClr val="tx1"/>
                </a:solidFill>
                <a:effectLst/>
                <a:latin typeface="+mn-lt"/>
                <a:ea typeface="+mn-ea"/>
                <a:cs typeface="+mn-cs"/>
              </a:rPr>
              <a:t>お客様を駆け引きや交渉の相手と捉えるのではなく、課題を解決したい当事者としての視点を持ち、対等な立場で議論を進め、新たな価値を生みだしてゆくことが大切になります。</a:t>
            </a:r>
          </a:p>
          <a:p>
            <a:pPr fontAlgn="base"/>
            <a:r>
              <a:rPr kumimoji="1" lang="ja-JP" altLang="en-US" sz="1200" b="1" i="0" kern="1200" dirty="0">
                <a:solidFill>
                  <a:schemeClr val="tx1"/>
                </a:solidFill>
                <a:effectLst/>
                <a:latin typeface="+mn-lt"/>
                <a:ea typeface="+mn-ea"/>
                <a:cs typeface="+mn-cs"/>
              </a:rPr>
              <a:t>オープンな関係</a:t>
            </a:r>
          </a:p>
          <a:p>
            <a:pPr fontAlgn="base"/>
            <a:r>
              <a:rPr kumimoji="1" lang="ja-JP" altLang="en-US" sz="1200" b="0" i="0" kern="1200" dirty="0">
                <a:solidFill>
                  <a:schemeClr val="tx1"/>
                </a:solidFill>
                <a:effectLst/>
                <a:latin typeface="+mn-lt"/>
                <a:ea typeface="+mn-ea"/>
                <a:cs typeface="+mn-cs"/>
              </a:rPr>
              <a:t>コンソーシアムやコミュニティのようなオープンな関係を築き、同じテーマを共有して、知恵を出し合い、議論してゆこうという取り組みです。誰かに依存し、成果の一方的な受容者となるのではなく、そこに参加する誰もが、それぞれの役割を果たし、自律的にリーダーシップを発揮して、新たな価値を生みだしてゆこうというものです。</a:t>
            </a:r>
          </a:p>
          <a:p>
            <a:pPr fontAlgn="base"/>
            <a:r>
              <a:rPr kumimoji="1" lang="ja-JP" altLang="en-US" sz="1200" b="1" i="0" kern="1200" dirty="0">
                <a:solidFill>
                  <a:schemeClr val="tx1"/>
                </a:solidFill>
                <a:effectLst/>
                <a:latin typeface="+mn-lt"/>
                <a:ea typeface="+mn-ea"/>
                <a:cs typeface="+mn-cs"/>
              </a:rPr>
              <a:t>連携の関係</a:t>
            </a:r>
          </a:p>
          <a:p>
            <a:pPr fontAlgn="base"/>
            <a:r>
              <a:rPr kumimoji="1" lang="ja-JP" altLang="en-US" sz="1200" b="0" i="0" kern="1200" dirty="0">
                <a:solidFill>
                  <a:schemeClr val="tx1"/>
                </a:solidFill>
                <a:effectLst/>
                <a:latin typeface="+mn-lt"/>
                <a:ea typeface="+mn-ea"/>
                <a:cs typeface="+mn-cs"/>
              </a:rPr>
              <a:t>価値を生みだしたい主体となる企業が、自社だけでは満たすことのできない不足を他社と連携、協力して解決してゆこうという取り組みです。この関係は、発注者と提供する業者という関係ではなく、一緒になって課題に向き合い、アイデアを出し合って新たな価値を生みだしてゆこうというパートナーシップの意識がなくてはなりません。企業の格が違う、業界が違うという理由で上下関係を意識しての取り組みは、成果をあげることはできません。</a:t>
            </a:r>
          </a:p>
          <a:p>
            <a:pPr fontAlgn="base"/>
            <a:r>
              <a:rPr kumimoji="1" lang="ja-JP" altLang="en-US" sz="1200" b="0" i="0" kern="1200" dirty="0">
                <a:solidFill>
                  <a:schemeClr val="tx1"/>
                </a:solidFill>
                <a:effectLst/>
                <a:latin typeface="+mn-lt"/>
                <a:ea typeface="+mn-ea"/>
                <a:cs typeface="+mn-cs"/>
              </a:rPr>
              <a:t>これら３つのタイプに共通し、欠かすことのできない思想が「オープン」です。「オープン」とは、「他人の成果を自分の成果として自由に使えること」と考えることができます。</a:t>
            </a:r>
          </a:p>
          <a:p>
            <a:pPr fontAlgn="base"/>
            <a:r>
              <a:rPr kumimoji="1" lang="ja-JP" altLang="en-US" sz="1200" b="0" i="0" kern="1200" dirty="0">
                <a:solidFill>
                  <a:schemeClr val="tx1"/>
                </a:solidFill>
                <a:effectLst/>
                <a:latin typeface="+mn-lt"/>
                <a:ea typeface="+mn-ea"/>
                <a:cs typeface="+mn-cs"/>
              </a:rPr>
              <a:t>成果を共有する</a:t>
            </a:r>
          </a:p>
          <a:p>
            <a:pPr fontAlgn="base"/>
            <a:r>
              <a:rPr kumimoji="1" lang="ja-JP" altLang="en-US" sz="1200" b="0" i="0" kern="1200" dirty="0">
                <a:solidFill>
                  <a:schemeClr val="tx1"/>
                </a:solidFill>
                <a:effectLst/>
                <a:latin typeface="+mn-lt"/>
                <a:ea typeface="+mn-ea"/>
                <a:cs typeface="+mn-cs"/>
              </a:rPr>
              <a:t>その成果を加工、追加し価値を高める</a:t>
            </a:r>
          </a:p>
          <a:p>
            <a:pPr fontAlgn="base"/>
            <a:r>
              <a:rPr kumimoji="1" lang="ja-JP" altLang="en-US" sz="1200" b="0" i="0" kern="1200" dirty="0">
                <a:solidFill>
                  <a:schemeClr val="tx1"/>
                </a:solidFill>
                <a:effectLst/>
                <a:latin typeface="+mn-lt"/>
                <a:ea typeface="+mn-ea"/>
                <a:cs typeface="+mn-cs"/>
              </a:rPr>
              <a:t>その結果を共有し、このサイクルを維持、拡大してゆく</a:t>
            </a:r>
          </a:p>
          <a:p>
            <a:pPr fontAlgn="base"/>
            <a:r>
              <a:rPr kumimoji="1" lang="ja-JP" altLang="en-US" sz="1200" b="0" i="0" kern="1200" dirty="0">
                <a:solidFill>
                  <a:schemeClr val="tx1"/>
                </a:solidFill>
                <a:effectLst/>
                <a:latin typeface="+mn-lt"/>
                <a:ea typeface="+mn-ea"/>
                <a:cs typeface="+mn-cs"/>
              </a:rPr>
              <a:t>そんな取り組みと言えるでしょう。こうやって、新しい組合せを作り出し、これまでに無い新しい価値を生みだすこと、すなわち「イノベーション」を生みだしてゆく取り組みです。</a:t>
            </a:r>
          </a:p>
          <a:p>
            <a:pPr fontAlgn="base"/>
            <a:r>
              <a:rPr kumimoji="1" lang="en-US" altLang="ja-JP" sz="1200" b="0" i="0" kern="1200" dirty="0">
                <a:solidFill>
                  <a:schemeClr val="tx1"/>
                </a:solidFill>
                <a:effectLst/>
                <a:latin typeface="+mn-lt"/>
                <a:ea typeface="+mn-ea"/>
                <a:cs typeface="+mn-cs"/>
              </a:rPr>
              <a:t>20</a:t>
            </a:r>
            <a:r>
              <a:rPr kumimoji="1" lang="ja-JP" altLang="en-US" sz="1200" b="0" i="0" kern="1200" dirty="0">
                <a:solidFill>
                  <a:schemeClr val="tx1"/>
                </a:solidFill>
                <a:effectLst/>
                <a:latin typeface="+mn-lt"/>
                <a:ea typeface="+mn-ea"/>
                <a:cs typeface="+mn-cs"/>
              </a:rPr>
              <a:t>世紀初頭に活躍したオーストリア・ハンガリー帝国生まれの経済学者シュンペーターは、初期の著書</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経済発展の理論</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の中で、イノベーションについて「新結合</a:t>
            </a:r>
            <a:r>
              <a:rPr kumimoji="1" lang="en-US" altLang="ja-JP"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neue</a:t>
            </a:r>
            <a:r>
              <a:rPr kumimoji="1" lang="en-US" altLang="ja-JP" sz="1200" b="0" i="0" kern="1200" dirty="0">
                <a:solidFill>
                  <a:schemeClr val="tx1"/>
                </a:solidFill>
                <a:effectLst/>
                <a:latin typeface="+mn-lt"/>
                <a:ea typeface="+mn-ea"/>
                <a:cs typeface="+mn-cs"/>
              </a:rPr>
              <a:t> </a:t>
            </a:r>
            <a:r>
              <a:rPr kumimoji="1" lang="en-US" altLang="ja-JP" sz="1200" b="0" i="0" kern="1200" dirty="0" err="1">
                <a:solidFill>
                  <a:schemeClr val="tx1"/>
                </a:solidFill>
                <a:effectLst/>
                <a:latin typeface="+mn-lt"/>
                <a:ea typeface="+mn-ea"/>
                <a:cs typeface="+mn-cs"/>
              </a:rPr>
              <a:t>Kombination</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」という言葉を使っています。これは、クレイトン・クリステンセンによる「一見、関係なさそうな事柄を結びつける思考」というイノベーションの定義とも符合するものです（</a:t>
            </a:r>
            <a:r>
              <a:rPr kumimoji="1" lang="en-US" altLang="ja-JP" sz="1200" b="0" i="0" kern="1200" dirty="0">
                <a:solidFill>
                  <a:schemeClr val="tx1"/>
                </a:solidFill>
                <a:effectLst/>
                <a:latin typeface="+mn-lt"/>
                <a:ea typeface="+mn-ea"/>
                <a:cs typeface="+mn-cs"/>
              </a:rPr>
              <a:t>Wikipedia</a:t>
            </a:r>
            <a:r>
              <a:rPr kumimoji="1" lang="ja-JP" altLang="en-US" sz="1200" b="0" i="0" kern="1200" dirty="0">
                <a:solidFill>
                  <a:schemeClr val="tx1"/>
                </a:solidFill>
                <a:effectLst/>
                <a:latin typeface="+mn-lt"/>
                <a:ea typeface="+mn-ea"/>
                <a:cs typeface="+mn-cs"/>
              </a:rPr>
              <a:t>参照）。つまり、それまでのモノ・仕組みなどのこれまでに無い新しい組合せを実現し、新たな価値を生み出して社会的に大きな変化を起こすことを意味する言葉です。</a:t>
            </a:r>
          </a:p>
          <a:p>
            <a:pPr fontAlgn="base"/>
            <a:r>
              <a:rPr kumimoji="1" lang="ja-JP" altLang="en-US" sz="1200" b="0" i="0" kern="1200" dirty="0">
                <a:solidFill>
                  <a:schemeClr val="tx1"/>
                </a:solidFill>
                <a:effectLst/>
                <a:latin typeface="+mn-lt"/>
                <a:ea typeface="+mn-ea"/>
                <a:cs typeface="+mn-cs"/>
              </a:rPr>
              <a:t>この「オープン」の思想が、イノベーションを生みだす源泉となり、共創を支えることになるのです。</a:t>
            </a:r>
          </a:p>
          <a:p>
            <a:pPr fontAlgn="base"/>
            <a:r>
              <a:rPr kumimoji="1" lang="ja-JP" altLang="en-US" sz="1200" b="0" i="0" kern="1200" dirty="0">
                <a:solidFill>
                  <a:schemeClr val="tx1"/>
                </a:solidFill>
                <a:effectLst/>
                <a:latin typeface="+mn-lt"/>
                <a:ea typeface="+mn-ea"/>
                <a:cs typeface="+mn-cs"/>
              </a:rPr>
              <a:t>また、「共創」における「双方向の関係」が、</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によって、これから大きな進化を遂げてゆくことについても考えておく必要があります。</a:t>
            </a:r>
          </a:p>
          <a:p>
            <a:pPr fontAlgn="base"/>
            <a:r>
              <a:rPr kumimoji="1" lang="ja-JP" altLang="en-US" sz="1200" b="0" i="0" kern="1200" dirty="0">
                <a:solidFill>
                  <a:schemeClr val="tx1"/>
                </a:solidFill>
                <a:effectLst/>
                <a:latin typeface="+mn-lt"/>
                <a:ea typeface="+mn-ea"/>
                <a:cs typeface="+mn-cs"/>
              </a:rPr>
              <a:t>これまで、製造業のビジネスは、メーカーが価値を創造し、それを顧客が購入して価値を消費することで成り立っていました。そのため、魅力的な価値をモノに作り込み、その価値で顧客の購買意欲をかき立てる「</a:t>
            </a:r>
            <a:r>
              <a:rPr kumimoji="1" lang="en-US" altLang="ja-JP" sz="1200" b="0" i="0" kern="1200" dirty="0">
                <a:solidFill>
                  <a:schemeClr val="tx1"/>
                </a:solidFill>
                <a:effectLst/>
                <a:latin typeface="+mn-lt"/>
                <a:ea typeface="+mn-ea"/>
                <a:cs typeface="+mn-cs"/>
              </a:rPr>
              <a:t>Good’s Dominant Logic</a:t>
            </a:r>
            <a:r>
              <a:rPr kumimoji="1" lang="ja-JP" altLang="en-US" sz="1200" b="0" i="0" kern="1200" dirty="0">
                <a:solidFill>
                  <a:schemeClr val="tx1"/>
                </a:solidFill>
                <a:effectLst/>
                <a:latin typeface="+mn-lt"/>
                <a:ea typeface="+mn-ea"/>
                <a:cs typeface="+mn-cs"/>
              </a:rPr>
              <a:t>」を前提としていました。しかし、モノにセンサーが組み込まれ、使用者の使用状況が逐次把握できるようになれば、</a:t>
            </a:r>
          </a:p>
          <a:p>
            <a:pPr fontAlgn="base"/>
            <a:r>
              <a:rPr kumimoji="1" lang="ja-JP" altLang="en-US" sz="1200" b="0" i="0" kern="1200" dirty="0">
                <a:solidFill>
                  <a:schemeClr val="tx1"/>
                </a:solidFill>
                <a:effectLst/>
                <a:latin typeface="+mn-lt"/>
                <a:ea typeface="+mn-ea"/>
                <a:cs typeface="+mn-cs"/>
              </a:rPr>
              <a:t>その使用状況に合わせて製品の機能や性能をそこに組み込まれたソフトウェアをアップデートさせることで向上させる</a:t>
            </a:r>
          </a:p>
          <a:p>
            <a:pPr fontAlgn="base"/>
            <a:r>
              <a:rPr kumimoji="1" lang="ja-JP" altLang="en-US" sz="1200" b="0" i="0" kern="1200" dirty="0">
                <a:solidFill>
                  <a:schemeClr val="tx1"/>
                </a:solidFill>
                <a:effectLst/>
                <a:latin typeface="+mn-lt"/>
                <a:ea typeface="+mn-ea"/>
                <a:cs typeface="+mn-cs"/>
              </a:rPr>
              <a:t>使用状況から、故障やトラブルを予見し、事前に対処して使用者の安全、安心を担保する</a:t>
            </a:r>
          </a:p>
          <a:p>
            <a:pPr fontAlgn="base"/>
            <a:r>
              <a:rPr kumimoji="1" lang="ja-JP" altLang="en-US" sz="1200" b="0" i="0" kern="1200" dirty="0">
                <a:solidFill>
                  <a:schemeClr val="tx1"/>
                </a:solidFill>
                <a:effectLst/>
                <a:latin typeface="+mn-lt"/>
                <a:ea typeface="+mn-ea"/>
                <a:cs typeface="+mn-cs"/>
              </a:rPr>
              <a:t>実際の使用状況をデータとして、それに基づき、よりよいよい製品を開発を行う</a:t>
            </a:r>
          </a:p>
          <a:p>
            <a:pPr fontAlgn="base"/>
            <a:r>
              <a:rPr kumimoji="1" lang="ja-JP" altLang="en-US" sz="1200" b="0" i="0" kern="1200" dirty="0">
                <a:solidFill>
                  <a:schemeClr val="tx1"/>
                </a:solidFill>
                <a:effectLst/>
                <a:latin typeface="+mn-lt"/>
                <a:ea typeface="+mn-ea"/>
                <a:cs typeface="+mn-cs"/>
              </a:rPr>
              <a:t>モノを作って提供するだけではなく、提供した後の使用の段階でも継続的につながりサービスを提供し続ける、そんなモノとサービスが一体となったところに価値を生みだし、それを商品の魅力としてゆこうという「</a:t>
            </a:r>
            <a:r>
              <a:rPr kumimoji="1" lang="en-US" altLang="ja-JP" sz="1200" b="0" i="0" kern="1200" dirty="0">
                <a:solidFill>
                  <a:schemeClr val="tx1"/>
                </a:solidFill>
                <a:effectLst/>
                <a:latin typeface="+mn-lt"/>
                <a:ea typeface="+mn-ea"/>
                <a:cs typeface="+mn-cs"/>
              </a:rPr>
              <a:t>Service Dominant Logic</a:t>
            </a:r>
            <a:r>
              <a:rPr kumimoji="1" lang="ja-JP" altLang="en-US" sz="1200" b="0" i="0" kern="1200" dirty="0">
                <a:solidFill>
                  <a:schemeClr val="tx1"/>
                </a:solidFill>
                <a:effectLst/>
                <a:latin typeface="+mn-lt"/>
                <a:ea typeface="+mn-ea"/>
                <a:cs typeface="+mn-cs"/>
              </a:rPr>
              <a:t>」が優位になってゆくでしょう。そんな共創のあり方が生まれつつあります。</a:t>
            </a:r>
          </a:p>
          <a:p>
            <a:pPr fontAlgn="base"/>
            <a:r>
              <a:rPr kumimoji="1" lang="ja-JP" altLang="en-US" sz="1200" b="0" i="0" kern="1200" dirty="0">
                <a:solidFill>
                  <a:schemeClr val="tx1"/>
                </a:solidFill>
                <a:effectLst/>
                <a:latin typeface="+mn-lt"/>
                <a:ea typeface="+mn-ea"/>
                <a:cs typeface="+mn-cs"/>
              </a:rPr>
              <a:t>お客様との関係を深化させてゆこうという想いから、「共創」という言葉を掲げることは、すばらしいことです。しかし、それが、「お客様の立場で物事を考えよう！」や「顧客目線で考えよう！」といった、これまで幾度となく唱えられてきた「お題目」と同じであるとすれば、何とも残念なことです。</a:t>
            </a:r>
          </a:p>
          <a:p>
            <a:pPr fontAlgn="base"/>
            <a:r>
              <a:rPr kumimoji="1" lang="ja-JP" altLang="en-US" sz="1200" b="0" i="0" kern="1200" dirty="0">
                <a:solidFill>
                  <a:schemeClr val="tx1"/>
                </a:solidFill>
                <a:effectLst/>
                <a:latin typeface="+mn-lt"/>
                <a:ea typeface="+mn-ea"/>
                <a:cs typeface="+mn-cs"/>
              </a:rPr>
              <a:t>ビジネスにイノベーションを生みだす原動力としての「共創」の意味に真摯に向き合い、具体的な施策に結びつけてゆくことが大切ではないでしょうか。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79</a:t>
            </a:fld>
            <a:endParaRPr kumimoji="1" lang="ja-JP" altLang="en-US"/>
          </a:p>
        </p:txBody>
      </p:sp>
    </p:spTree>
    <p:extLst>
      <p:ext uri="{BB962C8B-B14F-4D97-AF65-F5344CB8AC3E}">
        <p14:creationId xmlns:p14="http://schemas.microsoft.com/office/powerpoint/2010/main" val="4088470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の古い常識をそのままに、これからのビジネスを創ることはできない：３つの環境変化と</a:t>
            </a:r>
            <a:r>
              <a:rPr kumimoji="1" lang="en-US" altLang="ja-JP" sz="1200" kern="1200" dirty="0">
                <a:solidFill>
                  <a:schemeClr val="tx1"/>
                </a:solidFill>
                <a:effectLst/>
                <a:latin typeface="+mn-lt"/>
                <a:ea typeface="+mn-ea"/>
                <a:cs typeface="+mn-cs"/>
              </a:rPr>
              <a:t>SI 3.0</a:t>
            </a:r>
            <a:r>
              <a:rPr kumimoji="1" lang="ja-JP" altLang="ja-JP" sz="1200" kern="1200" dirty="0">
                <a:solidFill>
                  <a:schemeClr val="tx1"/>
                </a:solidFill>
                <a:effectLst/>
                <a:latin typeface="+mn-lt"/>
                <a:ea typeface="+mn-ea"/>
                <a:cs typeface="+mn-cs"/>
              </a:rPr>
              <a:t>への転換</a:t>
            </a:r>
          </a:p>
          <a:p>
            <a:pPr lvl="0"/>
            <a:r>
              <a:rPr kumimoji="1" lang="ja-JP" altLang="ja-JP" sz="1200" kern="1200" dirty="0">
                <a:solidFill>
                  <a:schemeClr val="tx1"/>
                </a:solidFill>
                <a:effectLst/>
                <a:latin typeface="+mn-lt"/>
                <a:ea typeface="+mn-ea"/>
                <a:cs typeface="+mn-cs"/>
              </a:rPr>
              <a:t>マイロサービスやサーバーレス、コンテナはシステムの開発や運用の常識をどのように変えようとしているのでしょうか？</a:t>
            </a:r>
          </a:p>
          <a:p>
            <a:pPr lvl="0"/>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やサイバーフィジカル・システムは、お客様のビジネスのありかたを、とのように変えようとしているのでしょうか？</a:t>
            </a:r>
          </a:p>
          <a:p>
            <a:pPr lvl="0"/>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はお客様のビジネス価値や雇用のあり方をどのように変えようとしているのでしょうか、そこにどのようなビジネス・チャンスがあるのでしょうか？</a:t>
            </a:r>
          </a:p>
          <a:p>
            <a:r>
              <a:rPr kumimoji="1" lang="ja-JP" altLang="ja-JP" sz="1200" kern="1200" dirty="0">
                <a:solidFill>
                  <a:schemeClr val="tx1"/>
                </a:solidFill>
                <a:effectLst/>
                <a:latin typeface="+mn-lt"/>
                <a:ea typeface="+mn-ea"/>
                <a:cs typeface="+mn-cs"/>
              </a:rPr>
              <a:t>テクノロジーの進化は、テクノロジーのビジネスにおける価値や役割を変えてしまいます。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ビジネスに関わる以上、この前提に立ちこれからのビジネスを創ってゆかなければなりません。しかし、必ずしもこの通りにはなっていないのが現実です。</a:t>
            </a:r>
          </a:p>
          <a:p>
            <a:r>
              <a:rPr kumimoji="1" lang="ja-JP" altLang="ja-JP" sz="1200" kern="1200" dirty="0">
                <a:solidFill>
                  <a:schemeClr val="tx1"/>
                </a:solidFill>
                <a:effectLst/>
                <a:latin typeface="+mn-lt"/>
                <a:ea typeface="+mn-ea"/>
                <a:cs typeface="+mn-cs"/>
              </a:rPr>
              <a:t>心理学の用語に「確証のバイアス」があります。仮説や信念を検証する際にそれを支持する情報ばかりを集め、反証する情報を無視または集めようとしない傾向のことをいうことばです。わかりやすく言えば、自分に都合のいいことを取り入れ、思い込みを強化する心の働きです。</a:t>
            </a:r>
          </a:p>
          <a:p>
            <a:r>
              <a:rPr kumimoji="1" lang="ja-JP" altLang="ja-JP" sz="1200" kern="1200" dirty="0">
                <a:solidFill>
                  <a:schemeClr val="tx1"/>
                </a:solidFill>
                <a:effectLst/>
                <a:latin typeface="+mn-lt"/>
                <a:ea typeface="+mn-ea"/>
                <a:cs typeface="+mn-cs"/>
              </a:rPr>
              <a:t>「まだ、何とかなる」を心の支えにビジネスの転換に消極的な人たちは、まさに確証のバイアスの典型です。「新規事業に積極的に取り組んでいます。でも、成果を出すのは簡単なことではないですね」と３年前と同じ話をされている人たちもまた同様です。茹でがエルのごとく、変化の流れにただ身を任せているに過ぎないことに気がつかないのでしょう。</a:t>
            </a:r>
          </a:p>
          <a:p>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ビジネスは、どこに向かおうとしているのでしょうか。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この動きを促す３つの環境変化があります。ひとつは、</a:t>
            </a:r>
            <a:r>
              <a:rPr kumimoji="1" lang="en-US" altLang="ja-JP" sz="1200" b="1" u="sng" kern="1200" dirty="0">
                <a:solidFill>
                  <a:schemeClr val="tx1"/>
                </a:solidFill>
                <a:effectLst/>
                <a:latin typeface="+mn-lt"/>
                <a:ea typeface="+mn-ea"/>
                <a:cs typeface="+mn-cs"/>
              </a:rPr>
              <a:t>IT</a:t>
            </a:r>
            <a:r>
              <a:rPr kumimoji="1" lang="ja-JP" altLang="ja-JP" sz="1200" b="1" u="sng" kern="1200" dirty="0">
                <a:solidFill>
                  <a:schemeClr val="tx1"/>
                </a:solidFill>
                <a:effectLst/>
                <a:latin typeface="+mn-lt"/>
                <a:ea typeface="+mn-ea"/>
                <a:cs typeface="+mn-cs"/>
              </a:rPr>
              <a:t>の役割</a:t>
            </a:r>
            <a:r>
              <a:rPr kumimoji="1" lang="ja-JP" altLang="ja-JP" sz="1200" kern="1200" dirty="0">
                <a:solidFill>
                  <a:schemeClr val="tx1"/>
                </a:solidFill>
                <a:effectLst/>
                <a:latin typeface="+mn-lt"/>
                <a:ea typeface="+mn-ea"/>
                <a:cs typeface="+mn-cs"/>
              </a:rPr>
              <a:t>の変化です。これまで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は業務の「生産性向上やコストの削減」に寄与してきました。しかし、そのための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投資は一巡し、お客様は新規開発のための投資を控え、</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主体は保守や運用へと移っています。そこに新たな付加価値や差別化の要素は乏しく、「現行の業務内容や品質はそのままにコストを下げて欲しい」というお客様の要求に応えなくてはなりません。</a:t>
            </a:r>
          </a:p>
          <a:p>
            <a:r>
              <a:rPr kumimoji="1" lang="ja-JP" altLang="ja-JP" sz="1200" kern="1200" dirty="0">
                <a:solidFill>
                  <a:schemeClr val="tx1"/>
                </a:solidFill>
                <a:effectLst/>
                <a:latin typeface="+mn-lt"/>
                <a:ea typeface="+mn-ea"/>
                <a:cs typeface="+mn-cs"/>
              </a:rPr>
              <a:t>一方で、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が、どのような目的で使われようとしているかを考えてみれば分かることですが、既存のビジネスに新たな差別化の要素を加えることに重心が置かれています。また、業務の生産性向上やコスト削減についても、人間にしかできなかったことを置き換えることで、これまでとは桁違いの生産性やコストを実現することで、企業体質そのものを本質的に変え、競争力の基盤を築くため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を活かしてゆこうとしています。</a:t>
            </a:r>
          </a:p>
          <a:p>
            <a:r>
              <a:rPr kumimoji="1" lang="ja-JP" altLang="ja-JP" sz="1200" kern="1200" dirty="0">
                <a:solidFill>
                  <a:schemeClr val="tx1"/>
                </a:solidFill>
                <a:effectLst/>
                <a:latin typeface="+mn-lt"/>
                <a:ea typeface="+mn-ea"/>
                <a:cs typeface="+mn-cs"/>
              </a:rPr>
              <a:t>ふたつ目は、</a:t>
            </a:r>
            <a:r>
              <a:rPr kumimoji="1" lang="en-US" altLang="ja-JP" sz="1200" b="1" u="sng" kern="1200" dirty="0">
                <a:solidFill>
                  <a:schemeClr val="tx1"/>
                </a:solidFill>
                <a:effectLst/>
                <a:latin typeface="+mn-lt"/>
                <a:ea typeface="+mn-ea"/>
                <a:cs typeface="+mn-cs"/>
              </a:rPr>
              <a:t>IT</a:t>
            </a:r>
            <a:r>
              <a:rPr kumimoji="1" lang="ja-JP" altLang="ja-JP" sz="1200" b="1" u="sng" kern="1200" dirty="0">
                <a:solidFill>
                  <a:schemeClr val="tx1"/>
                </a:solidFill>
                <a:effectLst/>
                <a:latin typeface="+mn-lt"/>
                <a:ea typeface="+mn-ea"/>
                <a:cs typeface="+mn-cs"/>
              </a:rPr>
              <a:t>利用環境の変化</a:t>
            </a:r>
            <a:r>
              <a:rPr kumimoji="1" lang="ja-JP" altLang="ja-JP" sz="1200" kern="1200" dirty="0">
                <a:solidFill>
                  <a:schemeClr val="tx1"/>
                </a:solidFill>
                <a:effectLst/>
                <a:latin typeface="+mn-lt"/>
                <a:ea typeface="+mn-ea"/>
                <a:cs typeface="+mn-cs"/>
              </a:rPr>
              <a:t>です。クラウドを使うか使わないかのステージは終わり、どのようにクラウドを使ってゆくかを多くの企業が模索しはじめています。</a:t>
            </a:r>
          </a:p>
          <a:p>
            <a:r>
              <a:rPr kumimoji="1" lang="ja-JP" altLang="ja-JP" sz="1200" kern="1200" dirty="0">
                <a:solidFill>
                  <a:schemeClr val="tx1"/>
                </a:solidFill>
                <a:effectLst/>
                <a:latin typeface="+mn-lt"/>
                <a:ea typeface="+mn-ea"/>
                <a:cs typeface="+mn-cs"/>
              </a:rPr>
              <a:t>「全てがクラウドへ移るわけではない」という確証バイアスに引きずられ、クラウドの劇的な進化や開発・運用の新しい常識を遠ざける人たちが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事業者には少なからず見受けられます。いまの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のやり方がクラウドでは通用しないことは、以前紹介したブログで詳しく解説しています。</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ルールを変えて下さい。それができなければクラウド</a:t>
            </a:r>
            <a:r>
              <a:rPr kumimoji="1" lang="en-US" altLang="ja-JP" sz="1200" kern="1200" dirty="0" err="1">
                <a:solidFill>
                  <a:schemeClr val="tx1"/>
                </a:solidFill>
                <a:effectLst/>
                <a:latin typeface="+mn-lt"/>
                <a:ea typeface="+mn-ea"/>
                <a:cs typeface="+mn-cs"/>
              </a:rPr>
              <a:t>SIer</a:t>
            </a:r>
            <a:r>
              <a:rPr kumimoji="1" lang="ja-JP" altLang="ja-JP" sz="1200" kern="1200" dirty="0">
                <a:solidFill>
                  <a:schemeClr val="tx1"/>
                </a:solidFill>
                <a:effectLst/>
                <a:latin typeface="+mn-lt"/>
                <a:ea typeface="+mn-ea"/>
                <a:cs typeface="+mn-cs"/>
              </a:rPr>
              <a:t>にはなれません！</a:t>
            </a:r>
          </a:p>
          <a:p>
            <a:r>
              <a:rPr kumimoji="1" lang="en-US" altLang="ja-JP" sz="1200" u="sng" kern="1200" dirty="0">
                <a:solidFill>
                  <a:schemeClr val="tx1"/>
                </a:solidFill>
                <a:effectLst/>
                <a:latin typeface="+mn-lt"/>
                <a:ea typeface="+mn-ea"/>
                <a:cs typeface="+mn-cs"/>
                <a:hlinkClick r:id="rId3"/>
              </a:rPr>
              <a:t>http://www.netcommerce.co.jp/blog/2016/09/19/10182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クラウドの常識を前提に、</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の古い常識を変えなければ、クラウドに関わるビジネスも十分な成果をあげることはできません。冒頭で紹介した、マイロサービスやサーバーレス、コンテナといったキーワードは、クラウドを前提としたこれからの開発や運用のあり方に大きな変化を強いることになります。</a:t>
            </a:r>
          </a:p>
          <a:p>
            <a:r>
              <a:rPr kumimoji="1" lang="ja-JP" altLang="ja-JP" sz="1200" kern="1200" dirty="0">
                <a:solidFill>
                  <a:schemeClr val="tx1"/>
                </a:solidFill>
                <a:effectLst/>
                <a:latin typeface="+mn-lt"/>
                <a:ea typeface="+mn-ea"/>
                <a:cs typeface="+mn-cs"/>
              </a:rPr>
              <a:t>最後は、</a:t>
            </a:r>
            <a:r>
              <a:rPr kumimoji="1" lang="en-US" altLang="ja-JP" sz="1200" b="1" u="sng" kern="1200" dirty="0">
                <a:solidFill>
                  <a:schemeClr val="tx1"/>
                </a:solidFill>
                <a:effectLst/>
                <a:latin typeface="+mn-lt"/>
                <a:ea typeface="+mn-ea"/>
                <a:cs typeface="+mn-cs"/>
              </a:rPr>
              <a:t>IT</a:t>
            </a:r>
            <a:r>
              <a:rPr kumimoji="1" lang="ja-JP" altLang="ja-JP" sz="1200" b="1" u="sng" kern="1200" dirty="0">
                <a:solidFill>
                  <a:schemeClr val="tx1"/>
                </a:solidFill>
                <a:effectLst/>
                <a:latin typeface="+mn-lt"/>
                <a:ea typeface="+mn-ea"/>
                <a:cs typeface="+mn-cs"/>
              </a:rPr>
              <a:t>に期待されるビジネス価値</a:t>
            </a:r>
            <a:r>
              <a:rPr kumimoji="1" lang="ja-JP" altLang="ja-JP" sz="1200" kern="1200" dirty="0">
                <a:solidFill>
                  <a:schemeClr val="tx1"/>
                </a:solidFill>
                <a:effectLst/>
                <a:latin typeface="+mn-lt"/>
                <a:ea typeface="+mn-ea"/>
                <a:cs typeface="+mn-cs"/>
              </a:rPr>
              <a:t>の変化です。従来</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は、「生産性向上やコストの削減」に重心が置かれていました。しかし、いまや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は「ビジネスの差別化や競争力の強化」に重心が置かれ、高い利益率を期待できる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ビジネスはこちらに移ってしまいました。そして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予算の意志決定権限は、情報システム部門から事業部門へとシフトしています。この変化については、下記のブログで詳しく解説しています。</a:t>
            </a:r>
          </a:p>
          <a:p>
            <a:r>
              <a:rPr kumimoji="1" lang="en-US" altLang="ja-JP" sz="1200" kern="1200" dirty="0">
                <a:solidFill>
                  <a:schemeClr val="tx1"/>
                </a:solidFill>
                <a:effectLst/>
                <a:latin typeface="+mn-lt"/>
                <a:ea typeface="+mn-ea"/>
                <a:cs typeface="+mn-cs"/>
              </a:rPr>
              <a:t>&gt;&gt; </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での新規事業開発は、これまでの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と何が違うのか</a:t>
            </a:r>
          </a:p>
          <a:p>
            <a:r>
              <a:rPr kumimoji="1" lang="en-US" altLang="ja-JP" sz="1200" u="sng" kern="1200" dirty="0">
                <a:solidFill>
                  <a:schemeClr val="tx1"/>
                </a:solidFill>
                <a:effectLst/>
                <a:latin typeface="+mn-lt"/>
                <a:ea typeface="+mn-ea"/>
                <a:cs typeface="+mn-cs"/>
                <a:hlinkClick r:id="rId4"/>
              </a:rPr>
              <a:t>http://www.netcommerce.co.jp/blog/2017/04/02/10710</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これは、ビジネスと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の一体化がすすみつつあることを意味します。当然、</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ベンダーへの期待も変わろうとしています。</a:t>
            </a:r>
          </a:p>
          <a:p>
            <a:r>
              <a:rPr kumimoji="1" lang="ja-JP" altLang="ja-JP" sz="1200" kern="1200" dirty="0">
                <a:solidFill>
                  <a:schemeClr val="tx1"/>
                </a:solidFill>
                <a:effectLst/>
                <a:latin typeface="+mn-lt"/>
                <a:ea typeface="+mn-ea"/>
                <a:cs typeface="+mn-cs"/>
              </a:rPr>
              <a:t>「ビジネスと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の一体化」がすすめば、</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はビジネスのスピードに同期化し、ビジネス環境の変化に即応できなくてはなりません。ビジネス環境が急激に変化する時代にあって、このスピードは加速しています。アジャイル開発や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は、そんな文脈から読み解く必要があります。</a:t>
            </a:r>
          </a:p>
          <a:p>
            <a:r>
              <a:rPr kumimoji="1" lang="ja-JP" altLang="ja-JP" sz="1200" kern="1200" dirty="0">
                <a:solidFill>
                  <a:schemeClr val="tx1"/>
                </a:solidFill>
                <a:effectLst/>
                <a:latin typeface="+mn-lt"/>
                <a:ea typeface="+mn-ea"/>
                <a:cs typeface="+mn-cs"/>
              </a:rPr>
              <a:t>ビジネスに貢献するための手段を提供するビジネスから、ビジネスに直接貢献するビジネスへ</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ビジネスには、いまそんな役割が期待されているのです。</a:t>
            </a:r>
          </a:p>
          <a:p>
            <a:r>
              <a:rPr kumimoji="1" lang="ja-JP" altLang="ja-JP" sz="1200" kern="1200" dirty="0">
                <a:solidFill>
                  <a:schemeClr val="tx1"/>
                </a:solidFill>
                <a:effectLst/>
                <a:latin typeface="+mn-lt"/>
                <a:ea typeface="+mn-ea"/>
                <a:cs typeface="+mn-cs"/>
              </a:rPr>
              <a:t>このような３つの環境変化により、従来までの「情報システムの構築と運用」を主体とした</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System Integrator</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SI 1.0</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は、「稼働率は維持できても、利益を維持できない」ビジネスへと変わってしまいました。お客様は、ビジネス価値を手に入れる手段（システムの構築や運用）の提供から、ビジネス価値を迅速にあるいは直接手に入れられるサービスへと需要を変化させています。</a:t>
            </a:r>
          </a:p>
          <a:p>
            <a:r>
              <a:rPr kumimoji="1" lang="ja-JP" altLang="ja-JP" sz="1200" kern="1200" dirty="0">
                <a:solidFill>
                  <a:schemeClr val="tx1"/>
                </a:solidFill>
                <a:effectLst/>
                <a:latin typeface="+mn-lt"/>
                <a:ea typeface="+mn-ea"/>
                <a:cs typeface="+mn-cs"/>
              </a:rPr>
              <a:t>この需要の変化に対応し、お客様の期待に応えるためには「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サービスの提供」、すなわち“</a:t>
            </a:r>
            <a:r>
              <a:rPr kumimoji="1" lang="en-US" altLang="ja-JP" sz="1200" kern="1200" dirty="0">
                <a:solidFill>
                  <a:schemeClr val="tx1"/>
                </a:solidFill>
                <a:effectLst/>
                <a:latin typeface="+mn-lt"/>
                <a:ea typeface="+mn-ea"/>
                <a:cs typeface="+mn-cs"/>
              </a:rPr>
              <a:t>Service Integrator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 2.0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への転換を進めなくてはなりません。これは、</a:t>
            </a:r>
            <a:r>
              <a:rPr kumimoji="1" lang="ja-JP" altLang="ja-JP" sz="1200" b="1" kern="1200" dirty="0">
                <a:solidFill>
                  <a:schemeClr val="tx1"/>
                </a:solidFill>
                <a:effectLst/>
                <a:latin typeface="+mn-lt"/>
                <a:ea typeface="+mn-ea"/>
                <a:cs typeface="+mn-cs"/>
              </a:rPr>
              <a:t>工数という労働力の提供からサービスの提供へと商材を転換することであり、同時にフローからストックへと収益モデルを転換する取り組み</a:t>
            </a:r>
            <a:r>
              <a:rPr kumimoji="1" lang="ja-JP" altLang="ja-JP" sz="1200" kern="1200" dirty="0">
                <a:solidFill>
                  <a:schemeClr val="tx1"/>
                </a:solidFill>
                <a:effectLst/>
                <a:latin typeface="+mn-lt"/>
                <a:ea typeface="+mn-ea"/>
                <a:cs typeface="+mn-cs"/>
              </a:rPr>
              <a:t>でもあります。そのためには、短期的な収益の減少を許容すると共に、事業部門や営業の業績評価基準を変えなければなりません。</a:t>
            </a:r>
          </a:p>
          <a:p>
            <a:r>
              <a:rPr kumimoji="1" lang="ja-JP" altLang="ja-JP" sz="1200" kern="1200" dirty="0">
                <a:solidFill>
                  <a:schemeClr val="tx1"/>
                </a:solidFill>
                <a:effectLst/>
                <a:latin typeface="+mn-lt"/>
                <a:ea typeface="+mn-ea"/>
                <a:cs typeface="+mn-cs"/>
              </a:rPr>
              <a:t>しかし、それ以上に大きな転換を迫られるとすれば、お客様との関係の転換です。従来、</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現場の要求は中長期的に変わらない」ことを前提に要求仕様を固めますから、ビジネスの現場と開発を一旦切り離して作業を進めることも可能でした。システム開発は既存の業務を前提に新たな機能の実装や改善を行います。そのため、</a:t>
            </a:r>
            <a:r>
              <a:rPr kumimoji="1" lang="ja-JP" altLang="ja-JP" sz="1200" b="1" kern="1200" dirty="0">
                <a:solidFill>
                  <a:schemeClr val="tx1"/>
                </a:solidFill>
                <a:effectLst/>
                <a:latin typeface="+mn-lt"/>
                <a:ea typeface="+mn-ea"/>
                <a:cs typeface="+mn-cs"/>
              </a:rPr>
              <a:t>何をして欲しいかをユーザーが決定しそれを要求し、</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事業者はこれに応えるやり方でビジネスを実現</a:t>
            </a:r>
            <a:r>
              <a:rPr kumimoji="1" lang="ja-JP" altLang="ja-JP" sz="1200" kern="1200" dirty="0">
                <a:solidFill>
                  <a:schemeClr val="tx1"/>
                </a:solidFill>
                <a:effectLst/>
                <a:latin typeface="+mn-lt"/>
                <a:ea typeface="+mn-ea"/>
                <a:cs typeface="+mn-cs"/>
              </a:rPr>
              <a:t>してきました。</a:t>
            </a:r>
          </a:p>
          <a:p>
            <a:r>
              <a:rPr kumimoji="1" lang="ja-JP" altLang="ja-JP" sz="1200" kern="1200" dirty="0">
                <a:solidFill>
                  <a:schemeClr val="tx1"/>
                </a:solidFill>
                <a:effectLst/>
                <a:latin typeface="+mn-lt"/>
                <a:ea typeface="+mn-ea"/>
                <a:cs typeface="+mn-cs"/>
              </a:rPr>
              <a:t>しかし、不確実性の高まるビジネス環境において、要求仕様の変化は激しく、事前に要件を固めることができないものもあります。また、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を武器に新たな競争優位を築くための新しいビジネス・モデルの創出とも一体であって、何をして欲しいかがユーザーにも分かりません。そのため、</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事業者は専門家の立場でユーザーと一緒になって「ビジネスを成功させるためには何をするか」を探索しなければなりません。</a:t>
            </a:r>
          </a:p>
          <a:p>
            <a:r>
              <a:rPr kumimoji="1" lang="ja-JP" altLang="ja-JP" sz="1200" b="1" kern="1200" dirty="0">
                <a:solidFill>
                  <a:schemeClr val="tx1"/>
                </a:solidFill>
                <a:effectLst/>
                <a:latin typeface="+mn-lt"/>
                <a:ea typeface="+mn-ea"/>
                <a:cs typeface="+mn-cs"/>
              </a:rPr>
              <a:t>「仕様書通りのシステムを、</a:t>
            </a:r>
            <a:r>
              <a:rPr kumimoji="1" lang="en-US" altLang="ja-JP" sz="1200" b="1" kern="1200" dirty="0">
                <a:solidFill>
                  <a:schemeClr val="tx1"/>
                </a:solidFill>
                <a:effectLst/>
                <a:latin typeface="+mn-lt"/>
                <a:ea typeface="+mn-ea"/>
                <a:cs typeface="+mn-cs"/>
              </a:rPr>
              <a:t>QCD</a:t>
            </a:r>
            <a:r>
              <a:rPr kumimoji="1" lang="ja-JP" altLang="ja-JP" sz="1200" b="1" kern="1200" dirty="0">
                <a:solidFill>
                  <a:schemeClr val="tx1"/>
                </a:solidFill>
                <a:effectLst/>
                <a:latin typeface="+mn-lt"/>
                <a:ea typeface="+mn-ea"/>
                <a:cs typeface="+mn-cs"/>
              </a:rPr>
              <a:t>を守って完成させる」ことから、「お客様と一緒になって、</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を活かした新たなビジネスを創出する」へ</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お客様と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事業者の関係は、そんな新たなステージへとシフトしつつあるのです。いま各社が「共創」と呼んでいるのは、そんな取り組みのことではないでしょうか。このことについては、以下の記事に詳しく解説しています。</a:t>
            </a:r>
          </a:p>
          <a:p>
            <a:r>
              <a:rPr kumimoji="1" lang="en-US" altLang="ja-JP" sz="1200" kern="1200" dirty="0">
                <a:solidFill>
                  <a:schemeClr val="tx1"/>
                </a:solidFill>
                <a:effectLst/>
                <a:latin typeface="+mn-lt"/>
                <a:ea typeface="+mn-ea"/>
                <a:cs typeface="+mn-cs"/>
              </a:rPr>
              <a:t>&gt;&gt;</a:t>
            </a:r>
            <a:r>
              <a:rPr kumimoji="1" lang="ja-JP" altLang="ja-JP" sz="1200" kern="1200" dirty="0">
                <a:solidFill>
                  <a:schemeClr val="tx1"/>
                </a:solidFill>
                <a:effectLst/>
                <a:latin typeface="+mn-lt"/>
                <a:ea typeface="+mn-ea"/>
                <a:cs typeface="+mn-cs"/>
              </a:rPr>
              <a:t>「共創」の３つのタイプ 〜 この言葉をお題目にしないために 〜</a:t>
            </a:r>
          </a:p>
          <a:p>
            <a:r>
              <a:rPr kumimoji="1" lang="en-US" altLang="ja-JP" sz="1200" u="sng" kern="1200" dirty="0">
                <a:solidFill>
                  <a:schemeClr val="tx1"/>
                </a:solidFill>
                <a:effectLst/>
                <a:latin typeface="+mn-lt"/>
                <a:ea typeface="+mn-ea"/>
                <a:cs typeface="+mn-cs"/>
                <a:hlinkClick r:id="rId5"/>
              </a:rPr>
              <a:t>http://www.netcommerce.co.jp/blog/2016/09/10/10157</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お客様の新たな価値を創出するソリューションを提供し、お客様のビジネスに貢献する</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そんな役割を担う“</a:t>
            </a:r>
            <a:r>
              <a:rPr kumimoji="1" lang="en-US" altLang="ja-JP" sz="1200" kern="1200" dirty="0">
                <a:solidFill>
                  <a:schemeClr val="tx1"/>
                </a:solidFill>
                <a:effectLst/>
                <a:latin typeface="+mn-lt"/>
                <a:ea typeface="+mn-ea"/>
                <a:cs typeface="+mn-cs"/>
              </a:rPr>
              <a:t>Solution Innovator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 3.0</a:t>
            </a:r>
            <a:r>
              <a:rPr kumimoji="1" lang="ja-JP" altLang="ja-JP" sz="1200" kern="1200" dirty="0">
                <a:solidFill>
                  <a:schemeClr val="tx1"/>
                </a:solidFill>
                <a:effectLst/>
                <a:latin typeface="+mn-lt"/>
                <a:ea typeface="+mn-ea"/>
                <a:cs typeface="+mn-cs"/>
              </a:rPr>
              <a:t>）” のステージへ向かう必要がありそうです。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System Integrator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 1.0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から“</a:t>
            </a:r>
            <a:r>
              <a:rPr kumimoji="1" lang="en-US" altLang="ja-JP" sz="1200" kern="1200" dirty="0">
                <a:solidFill>
                  <a:schemeClr val="tx1"/>
                </a:solidFill>
                <a:effectLst/>
                <a:latin typeface="+mn-lt"/>
                <a:ea typeface="+mn-ea"/>
                <a:cs typeface="+mn-cs"/>
              </a:rPr>
              <a:t>Service Integrator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 2.0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へ、そして“</a:t>
            </a:r>
            <a:r>
              <a:rPr kumimoji="1" lang="en-US" altLang="ja-JP" sz="1200" kern="1200" dirty="0">
                <a:solidFill>
                  <a:schemeClr val="tx1"/>
                </a:solidFill>
                <a:effectLst/>
                <a:latin typeface="+mn-lt"/>
                <a:ea typeface="+mn-ea"/>
                <a:cs typeface="+mn-cs"/>
              </a:rPr>
              <a:t>Solution Innovator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 3.0</a:t>
            </a:r>
            <a:r>
              <a:rPr kumimoji="1" lang="ja-JP" altLang="ja-JP" sz="1200" kern="1200" dirty="0">
                <a:solidFill>
                  <a:schemeClr val="tx1"/>
                </a:solidFill>
                <a:effectLst/>
                <a:latin typeface="+mn-lt"/>
                <a:ea typeface="+mn-ea"/>
                <a:cs typeface="+mn-cs"/>
              </a:rPr>
              <a:t>）”へのシフトを進めて行かなければなりません。</a:t>
            </a:r>
          </a:p>
          <a:p>
            <a:r>
              <a:rPr kumimoji="1" lang="ja-JP" altLang="ja-JP" sz="1200" kern="1200" dirty="0">
                <a:solidFill>
                  <a:schemeClr val="tx1"/>
                </a:solidFill>
                <a:effectLst/>
                <a:latin typeface="+mn-lt"/>
                <a:ea typeface="+mn-ea"/>
                <a:cs typeface="+mn-cs"/>
              </a:rPr>
              <a:t>いまどのステージに自分たちはいるのでしょうか。もはや</a:t>
            </a:r>
            <a:r>
              <a:rPr kumimoji="1" lang="en-US" altLang="ja-JP" sz="1200" kern="1200" dirty="0">
                <a:solidFill>
                  <a:schemeClr val="tx1"/>
                </a:solidFill>
                <a:effectLst/>
                <a:latin typeface="+mn-lt"/>
                <a:ea typeface="+mn-ea"/>
                <a:cs typeface="+mn-cs"/>
              </a:rPr>
              <a:t> SI 2.0</a:t>
            </a:r>
            <a:r>
              <a:rPr kumimoji="1" lang="ja-JP" altLang="ja-JP" sz="1200" kern="1200" dirty="0">
                <a:solidFill>
                  <a:schemeClr val="tx1"/>
                </a:solidFill>
                <a:effectLst/>
                <a:latin typeface="+mn-lt"/>
                <a:ea typeface="+mn-ea"/>
                <a:cs typeface="+mn-cs"/>
              </a:rPr>
              <a:t>は前提です。新たな競争優位を築くのであれば、</a:t>
            </a:r>
            <a:r>
              <a:rPr kumimoji="1" lang="en-US" altLang="ja-JP" sz="1200" kern="1200" dirty="0">
                <a:solidFill>
                  <a:schemeClr val="tx1"/>
                </a:solidFill>
                <a:effectLst/>
                <a:latin typeface="+mn-lt"/>
                <a:ea typeface="+mn-ea"/>
                <a:cs typeface="+mn-cs"/>
              </a:rPr>
              <a:t>SI 3.0</a:t>
            </a:r>
            <a:r>
              <a:rPr kumimoji="1" lang="ja-JP" altLang="ja-JP" sz="1200" kern="1200" dirty="0">
                <a:solidFill>
                  <a:schemeClr val="tx1"/>
                </a:solidFill>
                <a:effectLst/>
                <a:latin typeface="+mn-lt"/>
                <a:ea typeface="+mn-ea"/>
                <a:cs typeface="+mn-cs"/>
              </a:rPr>
              <a:t>へのシフトを推し進めなくてはならず、</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の古い常識をそのままに、これからのビジネスを創ることができないのです。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81</a:t>
            </a:fld>
            <a:endParaRPr kumimoji="1" lang="ja-JP" altLang="en-US"/>
          </a:p>
        </p:txBody>
      </p:sp>
    </p:spTree>
    <p:extLst>
      <p:ext uri="{BB962C8B-B14F-4D97-AF65-F5344CB8AC3E}">
        <p14:creationId xmlns:p14="http://schemas.microsoft.com/office/powerpoint/2010/main" val="1487410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私たちは、お客様の課題やニーズを先取りし、お客様の未来を具体的に描き、お客様の取り組みを主導できなくてはなりません。そのためには、私たちの持つ技術や取り組みのどこに強みがあるのかをまずはしっかりと把握することです。その強みやノウハウをビジネスの価値に置き換え変えて、お客様に提供できなくてはなりません。また、お客様が求めているのは私たちの技術やノウハウではなく「共創」で描いた「あるべき姿」を実現することです。ならば足りないところは、社外にも優れた技術やノウハウを求め、それらを組み合わせることで、顧客価値の最大化に全力を尽くさなくてはなりません。</a:t>
            </a:r>
          </a:p>
          <a:p>
            <a:r>
              <a:rPr kumimoji="1" lang="ja-JP" altLang="ja-JP" sz="1200" kern="1200" dirty="0">
                <a:solidFill>
                  <a:schemeClr val="tx1"/>
                </a:solidFill>
                <a:effectLst/>
                <a:latin typeface="+mn-lt"/>
                <a:ea typeface="+mn-ea"/>
                <a:cs typeface="+mn-cs"/>
              </a:rPr>
              <a:t>このチャートにあるような対応は厳に慎むべきでしょう。それは、私たちが取り組もうとしている「顧客価値の創造」と逆行することだからです。</a:t>
            </a:r>
          </a:p>
          <a:p>
            <a:r>
              <a:rPr kumimoji="1" lang="ja-JP" altLang="ja-JP" sz="1200" kern="1200" dirty="0">
                <a:solidFill>
                  <a:schemeClr val="tx1"/>
                </a:solidFill>
                <a:effectLst/>
                <a:latin typeface="+mn-lt"/>
                <a:ea typeface="+mn-ea"/>
                <a:cs typeface="+mn-cs"/>
              </a:rPr>
              <a:t>また、何が正解か分からないわけですから、ある程度で踏ん切りを付けて、やってみることです。やってみることで学び、それが新たなノウハウとなって、自分たちの価値を高めてゆくのです。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85</a:t>
            </a:fld>
            <a:endParaRPr kumimoji="1" lang="ja-JP" altLang="en-US"/>
          </a:p>
        </p:txBody>
      </p:sp>
    </p:spTree>
    <p:extLst>
      <p:ext uri="{BB962C8B-B14F-4D97-AF65-F5344CB8AC3E}">
        <p14:creationId xmlns:p14="http://schemas.microsoft.com/office/powerpoint/2010/main" val="375961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テクノロジーに詳しくない経営や事業に関わる人たちに、テクノロジーの価値とビジネスへの貢献の関係を説明できなくてはなりません。そのためには、自分の専門分野だけではなく事業や経営、テクノロジーの全般にわたって広い知見を持つことです。もちろん専門分野は大切ですが、経営や事業についてもクロスオーバーに相談できる存在にならなければ、デジタル･トランスフォーメーションの入口を作れません。</a:t>
            </a:r>
          </a:p>
          <a:p>
            <a:r>
              <a:rPr kumimoji="1" lang="ja-JP" altLang="ja-JP" sz="1200" kern="1200" dirty="0">
                <a:solidFill>
                  <a:schemeClr val="tx1"/>
                </a:solidFill>
                <a:effectLst/>
                <a:latin typeface="+mn-lt"/>
                <a:ea typeface="+mn-ea"/>
                <a:cs typeface="+mn-cs"/>
              </a:rPr>
              <a:t>また、全て自分たちだけでまかなうことなどできませんから、オープンに広く緩い連係を維持し必要なスキルをダイナミックに結集できるオープン・イノベーションに取り組む必要があるのです。また、新しい技術だけでは、お客様の求める価値を提供できません。これまでに培った技術やノウハウをも組み合わせ、「バイモーダル</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」ができてこそ、お客様の期待に応えることができます。</a:t>
            </a:r>
          </a:p>
          <a:p>
            <a:r>
              <a:rPr kumimoji="1" lang="ja-JP" altLang="ja-JP" sz="1200" kern="1200" dirty="0">
                <a:solidFill>
                  <a:schemeClr val="tx1"/>
                </a:solidFill>
                <a:effectLst/>
                <a:latin typeface="+mn-lt"/>
                <a:ea typeface="+mn-ea"/>
                <a:cs typeface="+mn-cs"/>
              </a:rPr>
              <a:t>デジタル・トランスフォーメーションは、いま私たちに、そんな課題を突きつけています。</a:t>
            </a:r>
          </a:p>
          <a:p>
            <a:endParaRPr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86</a:t>
            </a:fld>
            <a:endParaRPr kumimoji="1" lang="ja-JP" altLang="en-US"/>
          </a:p>
        </p:txBody>
      </p:sp>
    </p:spTree>
    <p:extLst>
      <p:ext uri="{BB962C8B-B14F-4D97-AF65-F5344CB8AC3E}">
        <p14:creationId xmlns:p14="http://schemas.microsoft.com/office/powerpoint/2010/main" val="2825897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テクノロジーの発展は、社会のあり方を大きく変えようとしています。お客様はこの変化にどう対処すればいいのかを図りかねています。だから、お客様もまたこれまでの延長線上ではないイノベーションを起こさない限り、生き残れないことに気付かれています。そんなお客様に「課題は何か？」と尋ねても、お客様自身が課題を明確にできないので解決策を提案しようがありません。だから私たちが</a:t>
            </a:r>
            <a:r>
              <a:rPr kumimoji="1" lang="ja-JP" altLang="ja-JP" sz="1200" b="1" kern="1200" dirty="0">
                <a:solidFill>
                  <a:schemeClr val="tx1"/>
                </a:solidFill>
                <a:effectLst/>
                <a:latin typeface="+mn-lt"/>
                <a:ea typeface="+mn-ea"/>
                <a:cs typeface="+mn-cs"/>
              </a:rPr>
              <a:t>「お客様の未来のあるべき姿を描き、自らがテーマを設定し、試行錯誤を繰り返す」</a:t>
            </a:r>
            <a:r>
              <a:rPr kumimoji="1" lang="ja-JP" altLang="ja-JP" sz="1200" kern="1200" dirty="0">
                <a:solidFill>
                  <a:schemeClr val="tx1"/>
                </a:solidFill>
                <a:effectLst/>
                <a:latin typeface="+mn-lt"/>
                <a:ea typeface="+mn-ea"/>
                <a:cs typeface="+mn-cs"/>
              </a:rPr>
              <a:t>ことをお手伝いできなくてはならないのです。</a:t>
            </a:r>
          </a:p>
          <a:p>
            <a:r>
              <a:rPr kumimoji="1" lang="ja-JP" altLang="ja-JP" sz="1200" kern="1200">
                <a:solidFill>
                  <a:schemeClr val="tx1"/>
                </a:solidFill>
                <a:effectLst/>
                <a:latin typeface="+mn-lt"/>
                <a:ea typeface="+mn-ea"/>
                <a:cs typeface="+mn-cs"/>
              </a:rPr>
              <a:t>「時間をかけて積み上げた経験値」や「自分たちが生みだした優れた技術」にこだわるのではなく、経験から学んだ教訓から自らがテーマを決め、社外で生みだされた優れた技術にも関心を示し、お客様のビジネスの成果に貢献するために全力を尽くすことです。そのためには、社内外でチームを組み、様々な専門家を巻き込んで取り組んでゆかなくてはなりません。デジタル･トランスフォーメーションの時代には、そんな人材が活躍することになるのでしょう。</a:t>
            </a:r>
          </a:p>
          <a:p>
            <a:endParaRPr kumimoji="1" lang="en-US" altLang="ja-JP" dirty="0"/>
          </a:p>
          <a:p>
            <a:r>
              <a:rPr kumimoji="1" lang="ja-JP" altLang="ja-JP" sz="1200" kern="1200" dirty="0">
                <a:solidFill>
                  <a:schemeClr val="tx1"/>
                </a:solidFill>
                <a:effectLst/>
                <a:latin typeface="+mn-lt"/>
                <a:ea typeface="+mn-ea"/>
                <a:cs typeface="+mn-cs"/>
              </a:rPr>
              <a:t>【出典・関連図書】</a:t>
            </a:r>
          </a:p>
          <a:p>
            <a:r>
              <a:rPr kumimoji="1" lang="ja-JP" altLang="ja-JP" sz="1200" kern="1200" dirty="0">
                <a:solidFill>
                  <a:schemeClr val="tx1"/>
                </a:solidFill>
                <a:effectLst/>
                <a:latin typeface="+mn-lt"/>
                <a:ea typeface="+mn-ea"/>
                <a:cs typeface="+mn-cs"/>
              </a:rPr>
              <a:t>これからインターネットに起こる『不可避な</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の出来事』 ケビン・ケリー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インプレス</a:t>
            </a:r>
            <a:r>
              <a:rPr kumimoji="1" lang="en-US" altLang="ja-JP" sz="1200" kern="1200" dirty="0">
                <a:solidFill>
                  <a:schemeClr val="tx1"/>
                </a:solidFill>
                <a:effectLst/>
                <a:latin typeface="+mn-lt"/>
                <a:ea typeface="+mn-ea"/>
                <a:cs typeface="+mn-cs"/>
              </a:rPr>
              <a:t>R&amp;D / 2016</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87</a:t>
            </a:fld>
            <a:endParaRPr kumimoji="1" lang="ja-JP" altLang="en-US"/>
          </a:p>
        </p:txBody>
      </p:sp>
    </p:spTree>
    <p:extLst>
      <p:ext uri="{BB962C8B-B14F-4D97-AF65-F5344CB8AC3E}">
        <p14:creationId xmlns:p14="http://schemas.microsoft.com/office/powerpoint/2010/main" val="178651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2004</a:t>
            </a:r>
            <a:r>
              <a:rPr kumimoji="1" lang="ja-JP" altLang="en-US" sz="1200" b="0" i="0" kern="1200">
                <a:solidFill>
                  <a:schemeClr val="tx1"/>
                </a:solidFill>
                <a:effectLst/>
                <a:latin typeface="+mn-lt"/>
                <a:ea typeface="+mn-ea"/>
                <a:cs typeface="+mn-cs"/>
              </a:rPr>
              <a:t>年にスウェーデンのウメオ大学のエリック・ストルターマン教授が提唱したデジタル・トランスフォーメーションの概念です。彼は、デジタル･トランスフォーメーションに至る段階を</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つのフェーズに分けて説明しています。</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フェーズ：</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利用による業務プロセスの強化</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フェーズ：</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による業務の置き換え</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フェーズ：業務が</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へ、</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が業務へとシームレスに変換される状態</a:t>
            </a:r>
          </a:p>
          <a:p>
            <a:pPr fontAlgn="base"/>
            <a:r>
              <a:rPr kumimoji="1" lang="ja-JP" altLang="en-US" sz="1200" b="1" i="0" kern="1200">
                <a:solidFill>
                  <a:schemeClr val="tx1"/>
                </a:solidFill>
                <a:effectLst/>
                <a:latin typeface="+mn-lt"/>
                <a:ea typeface="+mn-ea"/>
                <a:cs typeface="+mn-cs"/>
              </a:rPr>
              <a:t>第</a:t>
            </a:r>
            <a:r>
              <a:rPr kumimoji="1" lang="en-US" altLang="ja-JP" sz="1200" b="1" i="0" kern="1200" dirty="0">
                <a:solidFill>
                  <a:schemeClr val="tx1"/>
                </a:solidFill>
                <a:effectLst/>
                <a:latin typeface="+mn-lt"/>
                <a:ea typeface="+mn-ea"/>
                <a:cs typeface="+mn-cs"/>
              </a:rPr>
              <a:t>1</a:t>
            </a:r>
            <a:r>
              <a:rPr kumimoji="1" lang="ja-JP" altLang="en-US" sz="1200" b="1" i="0" kern="1200">
                <a:solidFill>
                  <a:schemeClr val="tx1"/>
                </a:solidFill>
                <a:effectLst/>
                <a:latin typeface="+mn-lt"/>
                <a:ea typeface="+mn-ea"/>
                <a:cs typeface="+mn-cs"/>
              </a:rPr>
              <a:t>フェーズ：</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利用による業務プロセスの強化</a:t>
            </a:r>
          </a:p>
          <a:p>
            <a:pPr fontAlgn="base"/>
            <a:r>
              <a:rPr kumimoji="1" lang="ja-JP" altLang="en-US" sz="1200" b="0" i="0" kern="1200">
                <a:solidFill>
                  <a:schemeClr val="tx1"/>
                </a:solidFill>
                <a:effectLst/>
                <a:latin typeface="+mn-lt"/>
                <a:ea typeface="+mn-ea"/>
                <a:cs typeface="+mn-cs"/>
              </a:rPr>
              <a:t>業務の効率や品質を高め、それを維持してゆくために、業務の仕組みや手順、すなわち業務プロセスの標準化が行われてきました。そしてマニュアルを作り、現場で働く従業員にそのとおり守らせることで、標準化された業務プロセスを徹底させ、業務の効率や品質を維持してきたのです。</a:t>
            </a:r>
          </a:p>
          <a:p>
            <a:pPr fontAlgn="base"/>
            <a:r>
              <a:rPr kumimoji="1" lang="ja-JP" altLang="en-US" sz="1200" b="0" i="0" kern="1200">
                <a:solidFill>
                  <a:schemeClr val="tx1"/>
                </a:solidFill>
                <a:effectLst/>
                <a:latin typeface="+mn-lt"/>
                <a:ea typeface="+mn-ea"/>
                <a:cs typeface="+mn-cs"/>
              </a:rPr>
              <a:t>しかし、人間がそこで働く以上、徹底した業務プロセスの遵守は難しく、ミスも犯します。そこで、標準化された業務プロセスを情報システムにして、現場で働く従業員にこれを使わせることで、業務の効率や品質を確実にしようというのです。言葉を換えれば、紙の伝票の受け渡しや伝言で成り立っていた仕事の流れを情報システムに置き換える段階です。</a:t>
            </a:r>
          </a:p>
          <a:p>
            <a:pPr fontAlgn="base"/>
            <a:r>
              <a:rPr kumimoji="1" lang="ja-JP" altLang="en-US" sz="1200" b="1" i="0" kern="1200">
                <a:solidFill>
                  <a:schemeClr val="tx1"/>
                </a:solidFill>
                <a:effectLst/>
                <a:latin typeface="+mn-lt"/>
                <a:ea typeface="+mn-ea"/>
                <a:cs typeface="+mn-cs"/>
              </a:rPr>
              <a:t>第</a:t>
            </a:r>
            <a:r>
              <a:rPr kumimoji="1" lang="en-US" altLang="ja-JP" sz="1200" b="1" i="0" kern="1200" dirty="0">
                <a:solidFill>
                  <a:schemeClr val="tx1"/>
                </a:solidFill>
                <a:effectLst/>
                <a:latin typeface="+mn-lt"/>
                <a:ea typeface="+mn-ea"/>
                <a:cs typeface="+mn-cs"/>
              </a:rPr>
              <a:t>2</a:t>
            </a:r>
            <a:r>
              <a:rPr kumimoji="1" lang="ja-JP" altLang="en-US" sz="1200" b="1" i="0" kern="1200">
                <a:solidFill>
                  <a:schemeClr val="tx1"/>
                </a:solidFill>
                <a:effectLst/>
                <a:latin typeface="+mn-lt"/>
                <a:ea typeface="+mn-ea"/>
                <a:cs typeface="+mn-cs"/>
              </a:rPr>
              <a:t>フェーズ：</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による業務の置き換え</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フェーズは、人間が働くことを前提に、標準化された業務プロセスを現場に徹底させるために</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を利用する段階でした。その業務プロセスを踏襲しつつも、</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に仕事を代替させ自動化するのがこの段階です。</a:t>
            </a:r>
          </a:p>
          <a:p>
            <a:pPr fontAlgn="base"/>
            <a:r>
              <a:rPr kumimoji="1" lang="ja-JP" altLang="en-US" sz="1200" b="0" i="0" kern="1200">
                <a:solidFill>
                  <a:schemeClr val="tx1"/>
                </a:solidFill>
                <a:effectLst/>
                <a:latin typeface="+mn-lt"/>
                <a:ea typeface="+mn-ea"/>
                <a:cs typeface="+mn-cs"/>
              </a:rPr>
              <a:t>これにより、人間が働くことに伴う労働時間や安全管理、人的ミスなどの制約を減らし、効率や品質をさらに高めることができます。</a:t>
            </a:r>
          </a:p>
          <a:p>
            <a:pPr fontAlgn="base"/>
            <a:r>
              <a:rPr kumimoji="1" lang="ja-JP" altLang="en-US" sz="1200" b="1" i="0" kern="1200">
                <a:solidFill>
                  <a:schemeClr val="tx1"/>
                </a:solidFill>
                <a:effectLst/>
                <a:latin typeface="+mn-lt"/>
                <a:ea typeface="+mn-ea"/>
                <a:cs typeface="+mn-cs"/>
              </a:rPr>
              <a:t>第</a:t>
            </a:r>
            <a:r>
              <a:rPr kumimoji="1" lang="en-US" altLang="ja-JP" sz="1200" b="1" i="0" kern="1200" dirty="0">
                <a:solidFill>
                  <a:schemeClr val="tx1"/>
                </a:solidFill>
                <a:effectLst/>
                <a:latin typeface="+mn-lt"/>
                <a:ea typeface="+mn-ea"/>
                <a:cs typeface="+mn-cs"/>
              </a:rPr>
              <a:t>3</a:t>
            </a:r>
            <a:r>
              <a:rPr kumimoji="1" lang="ja-JP" altLang="en-US" sz="1200" b="1" i="0" kern="1200">
                <a:solidFill>
                  <a:schemeClr val="tx1"/>
                </a:solidFill>
                <a:effectLst/>
                <a:latin typeface="+mn-lt"/>
                <a:ea typeface="+mn-ea"/>
                <a:cs typeface="+mn-cs"/>
              </a:rPr>
              <a:t>フェーズ：業務が</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へ、</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が業務へとシームレスに変換される状態</a:t>
            </a:r>
          </a:p>
          <a:p>
            <a:pPr fontAlgn="base"/>
            <a:r>
              <a:rPr kumimoji="1" lang="ja-JP" altLang="en-US" sz="1200" b="0" i="0" kern="1200">
                <a:solidFill>
                  <a:schemeClr val="tx1"/>
                </a:solidFill>
                <a:effectLst/>
                <a:latin typeface="+mn-lt"/>
                <a:ea typeface="+mn-ea"/>
                <a:cs typeface="+mn-cs"/>
              </a:rPr>
              <a:t>全てのビジネス・プロセスをデジタル化する段階です。</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による現場のデータ把握とそのデータを</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により解析して最適解を得て、ビジネス・プロセス全体の劇的な効率化や最適化を実現しようという段階です。言うなれば、人間が働く現場と</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が一体となって改善活動を繰り返しながら、ビジネスの価値基準、すなわち期間やコスト、品質などの常識を変革しようというわけです。</a:t>
            </a:r>
          </a:p>
          <a:p>
            <a:pPr fontAlgn="base"/>
            <a:r>
              <a:rPr kumimoji="1" lang="ja-JP" altLang="en-US" sz="1200" b="0" i="0" kern="1200">
                <a:solidFill>
                  <a:schemeClr val="tx1"/>
                </a:solidFill>
                <a:effectLst/>
                <a:latin typeface="+mn-lt"/>
                <a:ea typeface="+mn-ea"/>
                <a:cs typeface="+mn-cs"/>
              </a:rPr>
              <a:t>デジタル･テクノロジーを駆使して、経営のあり方やビジネス・プロセス、さらにはビジネス・モデルを変革する段階と読み替えることもできるでしょう。</a:t>
            </a:r>
          </a:p>
          <a:p>
            <a:pPr fontAlgn="base"/>
            <a:r>
              <a:rPr kumimoji="1" lang="ja-JP" altLang="en-US" sz="1200" b="0" i="0" kern="1200">
                <a:solidFill>
                  <a:schemeClr val="tx1"/>
                </a:solidFill>
                <a:effectLst/>
                <a:latin typeface="+mn-lt"/>
                <a:ea typeface="+mn-ea"/>
                <a:cs typeface="+mn-cs"/>
              </a:rPr>
              <a:t>この第３フェーズになることで、デジタル･トランスフォーメーションが達成されるとしています。</a:t>
            </a:r>
          </a:p>
          <a:p>
            <a:pPr fontAlgn="base"/>
            <a:r>
              <a:rPr kumimoji="1" lang="ja-JP" altLang="en-US" sz="1200" b="1" i="0" kern="1200">
                <a:solidFill>
                  <a:schemeClr val="tx1"/>
                </a:solidFill>
                <a:effectLst/>
                <a:latin typeface="+mn-lt"/>
                <a:ea typeface="+mn-ea"/>
                <a:cs typeface="+mn-cs"/>
              </a:rPr>
              <a:t>デジタル・トランスフォーメーションを支えるテクノロジー</a:t>
            </a:r>
          </a:p>
          <a:p>
            <a:pPr fontAlgn="base"/>
            <a:r>
              <a:rPr kumimoji="1" lang="ja-JP" altLang="en-US" sz="1200" b="0" i="0" kern="1200">
                <a:solidFill>
                  <a:schemeClr val="tx1"/>
                </a:solidFill>
                <a:effectLst/>
                <a:latin typeface="+mn-lt"/>
                <a:ea typeface="+mn-ea"/>
                <a:cs typeface="+mn-cs"/>
              </a:rPr>
              <a:t>調査会社</a:t>
            </a:r>
            <a:r>
              <a:rPr kumimoji="1" lang="en-US" altLang="ja-JP" sz="1200" b="0" i="0" kern="1200" dirty="0">
                <a:solidFill>
                  <a:schemeClr val="tx1"/>
                </a:solidFill>
                <a:effectLst/>
                <a:latin typeface="+mn-lt"/>
                <a:ea typeface="+mn-ea"/>
                <a:cs typeface="+mn-cs"/>
              </a:rPr>
              <a:t>IDC</a:t>
            </a:r>
            <a:r>
              <a:rPr kumimoji="1" lang="ja-JP" altLang="en-US" sz="1200" b="0" i="0" kern="120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プラットフォームには、第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のプラットフォームから第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のプラットフォームがあるとしています。</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のプラットフォーム：集中処理型のコンピューターシステム</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のプラットフォーム：クライアント</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サーバーシステム</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のプラットフォーム：クラウド・ビッグデータ</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アナリティクス・ソーシャル技術・モビリティーなど</a:t>
            </a:r>
          </a:p>
          <a:p>
            <a:pPr fontAlgn="base"/>
            <a:r>
              <a:rPr kumimoji="1" lang="ja-JP" altLang="en-US" sz="1200" b="0" i="0" kern="1200">
                <a:solidFill>
                  <a:schemeClr val="tx1"/>
                </a:solidFill>
                <a:effectLst/>
                <a:latin typeface="+mn-lt"/>
                <a:ea typeface="+mn-ea"/>
                <a:cs typeface="+mn-cs"/>
              </a:rPr>
              <a:t>現在は、第</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プラットフォームから第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のプラットフォームへのシフトが進んでいる段階だとしています。</a:t>
            </a:r>
          </a:p>
          <a:p>
            <a:pPr fontAlgn="base"/>
            <a:r>
              <a:rPr kumimoji="1" lang="en-US" altLang="ja-JP" sz="1200" b="0" i="0" kern="1200" dirty="0">
                <a:solidFill>
                  <a:schemeClr val="tx1"/>
                </a:solidFill>
                <a:effectLst/>
                <a:latin typeface="+mn-lt"/>
                <a:ea typeface="+mn-ea"/>
                <a:cs typeface="+mn-cs"/>
              </a:rPr>
              <a:t>IDC</a:t>
            </a:r>
            <a:r>
              <a:rPr kumimoji="1" lang="ja-JP" altLang="en-US" sz="1200" b="0" i="0" kern="1200">
                <a:solidFill>
                  <a:schemeClr val="tx1"/>
                </a:solidFill>
                <a:effectLst/>
                <a:latin typeface="+mn-lt"/>
                <a:ea typeface="+mn-ea"/>
                <a:cs typeface="+mn-cs"/>
              </a:rPr>
              <a:t>はデジタルトランスフォーメーションを「企業が第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技術を利用して、新しい製品やサービス、新しいビジネス・モデル、新しい関係を通じて価値を創出し、競争上の優位性を確立すること」と定義し、これに投資することが、今後の企業の成長にとって重要であるとしています。</a:t>
            </a:r>
          </a:p>
          <a:p>
            <a:pPr fontAlgn="base"/>
            <a:r>
              <a:rPr kumimoji="1" lang="ja-JP" altLang="en-US" sz="1200" b="0" i="0" kern="1200">
                <a:solidFill>
                  <a:schemeClr val="tx1"/>
                </a:solidFill>
                <a:effectLst/>
                <a:latin typeface="+mn-lt"/>
                <a:ea typeface="+mn-ea"/>
                <a:cs typeface="+mn-cs"/>
              </a:rPr>
              <a:t>また、デジタル・トランスフォーメーションは、「第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を導入するだけで実現できるものではないとも述べています。これらテクノロジーはあくまでも手段であり、従来の業務プロセスやビジネス・モデルの変革が実現しなければ、デジタル・トランスフォーメーションにはなりません。ストルターマン教授が提唱する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フェーズに至って、はじめて実現するのです。</a:t>
            </a:r>
          </a:p>
          <a:p>
            <a:pPr fontAlgn="base"/>
            <a:r>
              <a:rPr kumimoji="1" lang="ja-JP" altLang="en-US" sz="1200" b="0" i="0" kern="1200">
                <a:solidFill>
                  <a:schemeClr val="tx1"/>
                </a:solidFill>
                <a:effectLst/>
                <a:latin typeface="+mn-lt"/>
                <a:ea typeface="+mn-ea"/>
                <a:cs typeface="+mn-cs"/>
              </a:rPr>
              <a:t>この変革を促進するものとして「イノベーション・アクセラレーター」の存在をあげています。具体的には</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や人工知能（</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）、ロボティクス、</a:t>
            </a:r>
            <a:r>
              <a:rPr kumimoji="1" lang="en-US" altLang="ja-JP" sz="1200" b="0" i="0" kern="1200" dirty="0">
                <a:solidFill>
                  <a:schemeClr val="tx1"/>
                </a:solidFill>
                <a:effectLst/>
                <a:latin typeface="+mn-lt"/>
                <a:ea typeface="+mn-ea"/>
                <a:cs typeface="+mn-cs"/>
              </a:rPr>
              <a:t>3D</a:t>
            </a:r>
            <a:r>
              <a:rPr kumimoji="1" lang="ja-JP" altLang="en-US" sz="1200" b="0" i="0" kern="1200">
                <a:solidFill>
                  <a:schemeClr val="tx1"/>
                </a:solidFill>
                <a:effectLst/>
                <a:latin typeface="+mn-lt"/>
                <a:ea typeface="+mn-ea"/>
                <a:cs typeface="+mn-cs"/>
              </a:rPr>
              <a:t>プリンティング、次世代セキュリティーなどです。これらテクノロジーの発達とともに、これまでにはできなかったことができるようになり、「人々の生活をあらゆる面でより良い方向に変化させる」社会へと発展するとしています。</a:t>
            </a: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248765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336727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31619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54169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179040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8555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32</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3254281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tiff"/><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34.tiff"/><Relationship Id="rId7" Type="http://schemas.openxmlformats.org/officeDocument/2006/relationships/image" Target="../media/image38.tiff"/><Relationship Id="rId12" Type="http://schemas.openxmlformats.org/officeDocument/2006/relationships/image" Target="../media/image43.tiff"/><Relationship Id="rId2" Type="http://schemas.openxmlformats.org/officeDocument/2006/relationships/image" Target="../media/image33.tiff"/><Relationship Id="rId1" Type="http://schemas.openxmlformats.org/officeDocument/2006/relationships/slideLayout" Target="../slideLayouts/slideLayout6.xml"/><Relationship Id="rId6" Type="http://schemas.openxmlformats.org/officeDocument/2006/relationships/image" Target="../media/image37.tiff"/><Relationship Id="rId11" Type="http://schemas.openxmlformats.org/officeDocument/2006/relationships/image" Target="../media/image42.tiff"/><Relationship Id="rId5" Type="http://schemas.openxmlformats.org/officeDocument/2006/relationships/image" Target="../media/image36.tiff"/><Relationship Id="rId10" Type="http://schemas.openxmlformats.org/officeDocument/2006/relationships/image" Target="../media/image41.png"/><Relationship Id="rId4" Type="http://schemas.openxmlformats.org/officeDocument/2006/relationships/image" Target="../media/image35.tiff"/><Relationship Id="rId9" Type="http://schemas.openxmlformats.org/officeDocument/2006/relationships/image" Target="../media/image4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7.tmp"/></Relationships>
</file>

<file path=ppt/slides/_rels/slide28.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6.xml"/><Relationship Id="rId6" Type="http://schemas.openxmlformats.org/officeDocument/2006/relationships/image" Target="../media/image51.tmp"/><Relationship Id="rId5" Type="http://schemas.openxmlformats.org/officeDocument/2006/relationships/image" Target="../media/image50.tmp"/><Relationship Id="rId4" Type="http://schemas.openxmlformats.org/officeDocument/2006/relationships/image" Target="../media/image47.tmp"/></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59.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53.png"/><Relationship Id="rId16"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7.png"/><Relationship Id="rId5" Type="http://schemas.openxmlformats.org/officeDocument/2006/relationships/image" Target="../media/image57.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png"/><Relationship Id="rId14" Type="http://schemas.openxmlformats.org/officeDocument/2006/relationships/image" Target="../media/image7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6.xml"/><Relationship Id="rId5" Type="http://schemas.openxmlformats.org/officeDocument/2006/relationships/image" Target="../media/image79.tiff"/><Relationship Id="rId4" Type="http://schemas.openxmlformats.org/officeDocument/2006/relationships/image" Target="../media/image78.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www.jisa.or.jp/explain/tabid/756/Default.aspx"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amzn.to/1QViFJ1" TargetMode="External"/><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100.tif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4" Type="http://schemas.openxmlformats.org/officeDocument/2006/relationships/image" Target="../media/image105.tif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a:extLst>
              <a:ext uri="{FF2B5EF4-FFF2-40B4-BE49-F238E27FC236}">
                <a16:creationId xmlns:a16="http://schemas.microsoft.com/office/drawing/2014/main" id="{99B9C678-00DF-8546-8EC3-7132AB25BF17}"/>
              </a:ext>
            </a:extLst>
          </p:cNvPr>
          <p:cNvSpPr>
            <a:spLocks noGrp="1"/>
          </p:cNvSpPr>
          <p:nvPr>
            <p:ph type="subTitle" idx="1"/>
          </p:nvPr>
        </p:nvSpPr>
        <p:spPr>
          <a:xfrm>
            <a:off x="4025462" y="3489434"/>
            <a:ext cx="4432738" cy="1292773"/>
          </a:xfrm>
        </p:spPr>
        <p:txBody>
          <a:bodyPr>
            <a:normAutofit fontScale="92500" lnSpcReduction="10000"/>
          </a:bodyPr>
          <a:lstStyle/>
          <a:p>
            <a:r>
              <a:rPr lang="ja-JP" altLang="en-US" sz="3200" b="1" dirty="0">
                <a:solidFill>
                  <a:srgbClr val="E46C0A"/>
                </a:solidFill>
                <a:effectLst>
                  <a:outerShdw blurRad="50800" dist="38100" dir="2700000" algn="tl" rotWithShape="0">
                    <a:prstClr val="black">
                      <a:alpha val="40000"/>
                    </a:prstClr>
                  </a:outerShdw>
                </a:effectLst>
                <a:latin typeface="Meiryo" charset="-128"/>
                <a:ea typeface="Meiryo" charset="-128"/>
                <a:cs typeface="Meiryo" charset="-128"/>
              </a:rPr>
              <a:t>自分たちの</a:t>
            </a:r>
            <a:r>
              <a:rPr lang="ja-JP" altLang="en-US" sz="4800" b="1" dirty="0">
                <a:solidFill>
                  <a:srgbClr val="E46C0A"/>
                </a:solidFill>
                <a:effectLst>
                  <a:outerShdw blurRad="50800" dist="38100" dir="2700000" algn="tl" rotWithShape="0">
                    <a:prstClr val="black">
                      <a:alpha val="40000"/>
                    </a:prstClr>
                  </a:outerShdw>
                </a:effectLst>
                <a:latin typeface="Meiryo" charset="-128"/>
                <a:ea typeface="Meiryo" charset="-128"/>
                <a:cs typeface="Meiryo" charset="-128"/>
              </a:rPr>
              <a:t>未来</a:t>
            </a:r>
            <a:r>
              <a:rPr lang="ja-JP" altLang="en-US" sz="3200" b="1" dirty="0">
                <a:solidFill>
                  <a:srgbClr val="E46C0A"/>
                </a:solidFill>
                <a:effectLst>
                  <a:outerShdw blurRad="50800" dist="38100" dir="2700000" algn="tl" rotWithShape="0">
                    <a:prstClr val="black">
                      <a:alpha val="40000"/>
                    </a:prstClr>
                  </a:outerShdw>
                </a:effectLst>
                <a:latin typeface="Meiryo" charset="-128"/>
                <a:ea typeface="Meiryo" charset="-128"/>
                <a:cs typeface="Meiryo" charset="-128"/>
              </a:rPr>
              <a:t>を</a:t>
            </a:r>
            <a:endParaRPr lang="en-US" altLang="ja-JP" sz="3200" b="1" dirty="0">
              <a:solidFill>
                <a:srgbClr val="E46C0A"/>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3200" b="1" dirty="0">
                <a:solidFill>
                  <a:srgbClr val="E46C0A"/>
                </a:solidFill>
                <a:effectLst>
                  <a:outerShdw blurRad="50800" dist="38100" dir="2700000" algn="tl" rotWithShape="0">
                    <a:prstClr val="black">
                      <a:alpha val="40000"/>
                    </a:prstClr>
                  </a:outerShdw>
                </a:effectLst>
                <a:latin typeface="Meiryo" charset="-128"/>
                <a:ea typeface="Meiryo" charset="-128"/>
                <a:cs typeface="Meiryo" charset="-128"/>
              </a:rPr>
              <a:t>どう描けばいいのか</a:t>
            </a:r>
            <a:endParaRPr kumimoji="1" lang="ja-JP" altLang="en-US" sz="3200" dirty="0">
              <a:solidFill>
                <a:srgbClr val="E46C0A"/>
              </a:solidFill>
            </a:endParaRPr>
          </a:p>
        </p:txBody>
      </p:sp>
      <p:sp>
        <p:nvSpPr>
          <p:cNvPr id="5" name="タイトル 4">
            <a:extLst>
              <a:ext uri="{FF2B5EF4-FFF2-40B4-BE49-F238E27FC236}">
                <a16:creationId xmlns:a16="http://schemas.microsoft.com/office/drawing/2014/main" id="{8581D935-21FD-DC4E-B600-849F1273968A}"/>
              </a:ext>
            </a:extLst>
          </p:cNvPr>
          <p:cNvSpPr txBox="1">
            <a:spLocks noGrp="1"/>
          </p:cNvSpPr>
          <p:nvPr>
            <p:ph type="ctrTitle"/>
          </p:nvPr>
        </p:nvSpPr>
        <p:spPr>
          <a:xfrm>
            <a:off x="685800" y="2512680"/>
            <a:ext cx="7772400" cy="461665"/>
          </a:xfrm>
          <a:prstGeom prst="rect">
            <a:avLst/>
          </a:prstGeom>
          <a:noFill/>
        </p:spPr>
        <p:txBody>
          <a:bodyPr wrap="square" rtlCol="0">
            <a:spAutoFit/>
          </a:bodyPr>
          <a:lstStyle/>
          <a:p>
            <a:r>
              <a:rPr lang="en-US" altLang="ja-JP" sz="2400" b="1" dirty="0">
                <a:effectLst>
                  <a:outerShdw blurRad="50800" dist="38100" dir="2700000" algn="tl" rotWithShape="0">
                    <a:prstClr val="black">
                      <a:alpha val="40000"/>
                    </a:prstClr>
                  </a:outerShdw>
                </a:effectLst>
                <a:latin typeface="Meiryo" charset="-128"/>
                <a:ea typeface="Meiryo" charset="-128"/>
                <a:cs typeface="Meiryo" charset="-128"/>
              </a:rPr>
              <a:t>SI</a:t>
            </a:r>
            <a:r>
              <a:rPr lang="ja-JP" altLang="en-US" sz="2400" b="1">
                <a:effectLst>
                  <a:outerShdw blurRad="50800" dist="38100" dir="2700000" algn="tl" rotWithShape="0">
                    <a:prstClr val="black">
                      <a:alpha val="40000"/>
                    </a:prstClr>
                  </a:outerShdw>
                </a:effectLst>
                <a:latin typeface="Meiryo" charset="-128"/>
                <a:ea typeface="Meiryo" charset="-128"/>
                <a:cs typeface="Meiryo" charset="-128"/>
              </a:rPr>
              <a:t>ビジネスのデジタル･トランスフォーメーション</a:t>
            </a:r>
            <a:endParaRPr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 name="テキスト ボックス 6">
            <a:extLst>
              <a:ext uri="{FF2B5EF4-FFF2-40B4-BE49-F238E27FC236}">
                <a16:creationId xmlns:a16="http://schemas.microsoft.com/office/drawing/2014/main" id="{D3E20FB0-6ABC-B94F-B291-9D68A32EA715}"/>
              </a:ext>
            </a:extLst>
          </p:cNvPr>
          <p:cNvSpPr txBox="1"/>
          <p:nvPr/>
        </p:nvSpPr>
        <p:spPr>
          <a:xfrm>
            <a:off x="6327487" y="4927963"/>
            <a:ext cx="2130713" cy="369332"/>
          </a:xfrm>
          <a:prstGeom prst="rect">
            <a:avLst/>
          </a:prstGeom>
          <a:noFill/>
        </p:spPr>
        <p:txBody>
          <a:bodyPr wrap="none" rtlCol="0">
            <a:spAutoFit/>
          </a:bodyPr>
          <a:lstStyle/>
          <a:p>
            <a:pPr algn="r"/>
            <a:r>
              <a:rPr kumimoji="1" lang="ja-JP" altLang="en-US" dirty="0">
                <a:solidFill>
                  <a:schemeClr val="accent5">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平成</a:t>
            </a:r>
            <a:r>
              <a:rPr kumimoji="1" lang="en-US" altLang="ja-JP" dirty="0">
                <a:solidFill>
                  <a:schemeClr val="accent5">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 30</a:t>
            </a:r>
            <a:r>
              <a:rPr kumimoji="1" lang="ja-JP" altLang="en-US">
                <a:solidFill>
                  <a:schemeClr val="accent5">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年</a:t>
            </a:r>
            <a:r>
              <a:rPr kumimoji="1" lang="en-US" altLang="ja-JP" dirty="0">
                <a:solidFill>
                  <a:schemeClr val="accent5">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7</a:t>
            </a:r>
            <a:r>
              <a:rPr kumimoji="1" lang="ja-JP" altLang="en-US">
                <a:solidFill>
                  <a:schemeClr val="accent5">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月</a:t>
            </a:r>
            <a:r>
              <a:rPr kumimoji="1" lang="en-US" altLang="ja-JP" dirty="0">
                <a:solidFill>
                  <a:schemeClr val="accent5">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19</a:t>
            </a:r>
            <a:r>
              <a:rPr lang="ja-JP" altLang="en-US">
                <a:solidFill>
                  <a:schemeClr val="accent5">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日</a:t>
            </a:r>
            <a:endParaRPr kumimoji="1" lang="ja-JP" altLang="en-US" dirty="0">
              <a:solidFill>
                <a:schemeClr val="accent5">
                  <a:lumMod val="75000"/>
                </a:schemeClr>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6" name="図 5">
            <a:extLst>
              <a:ext uri="{FF2B5EF4-FFF2-40B4-BE49-F238E27FC236}">
                <a16:creationId xmlns:a16="http://schemas.microsoft.com/office/drawing/2014/main" id="{A58A29EC-4429-F34C-9FAE-B16169A0974F}"/>
              </a:ext>
            </a:extLst>
          </p:cNvPr>
          <p:cNvPicPr>
            <a:picLocks noChangeAspect="1"/>
          </p:cNvPicPr>
          <p:nvPr/>
        </p:nvPicPr>
        <p:blipFill>
          <a:blip r:embed="rId2"/>
          <a:stretch>
            <a:fillRect/>
          </a:stretch>
        </p:blipFill>
        <p:spPr>
          <a:xfrm>
            <a:off x="685800" y="3415093"/>
            <a:ext cx="3396240" cy="3025741"/>
          </a:xfrm>
          <a:prstGeom prst="rect">
            <a:avLst/>
          </a:prstGeom>
        </p:spPr>
      </p:pic>
    </p:spTree>
    <p:extLst>
      <p:ext uri="{BB962C8B-B14F-4D97-AF65-F5344CB8AC3E}">
        <p14:creationId xmlns:p14="http://schemas.microsoft.com/office/powerpoint/2010/main" val="2056054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3364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368408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243122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D8D2295-D873-9546-AD90-B291218ACC8A}"/>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26" name="Rectangle 3">
            <a:extLst>
              <a:ext uri="{FF2B5EF4-FFF2-40B4-BE49-F238E27FC236}">
                <a16:creationId xmlns:a16="http://schemas.microsoft.com/office/drawing/2014/main" id="{C3DBCF7F-1FB1-F349-9A71-F0328E8E6EE6}"/>
              </a:ext>
            </a:extLst>
          </p:cNvPr>
          <p:cNvSpPr/>
          <p:nvPr/>
        </p:nvSpPr>
        <p:spPr>
          <a:xfrm>
            <a:off x="457200" y="3328621"/>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328621"/>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328622"/>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328621"/>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110347"/>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110347"/>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110347"/>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131997"/>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185896"/>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198253"/>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A226056-77D0-5849-88D9-980B81BB93E1}"/>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58A811D-2099-554E-9DA8-698359593C9E}"/>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DCFCEF60-294F-3949-8E77-76284C466692}"/>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FE377C1-BEA6-4C42-B86A-CB6F2D8F8793}"/>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Tree>
    <p:extLst>
      <p:ext uri="{BB962C8B-B14F-4D97-AF65-F5344CB8AC3E}">
        <p14:creationId xmlns:p14="http://schemas.microsoft.com/office/powerpoint/2010/main" val="3612041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4F8B842-4D13-184C-9841-C685B2D967E3}"/>
              </a:ext>
            </a:extLst>
          </p:cNvPr>
          <p:cNvSpPr/>
          <p:nvPr/>
        </p:nvSpPr>
        <p:spPr>
          <a:xfrm>
            <a:off x="457200" y="2661284"/>
            <a:ext cx="8229600" cy="13662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7E4F2FF-6122-7D44-ACB8-7B52383F5FF1}"/>
              </a:ext>
            </a:extLst>
          </p:cNvPr>
          <p:cNvSpPr>
            <a:spLocks noGrp="1"/>
          </p:cNvSpPr>
          <p:nvPr>
            <p:ph type="title"/>
          </p:nvPr>
        </p:nvSpPr>
        <p:spPr/>
        <p:txBody>
          <a:bodyPr/>
          <a:lstStyle/>
          <a:p>
            <a:r>
              <a:rPr kumimoji="1" lang="ja-JP" altLang="en-US"/>
              <a:t>デジタル･ディスラプターの創出する新しい価値</a:t>
            </a:r>
          </a:p>
        </p:txBody>
      </p:sp>
      <p:sp>
        <p:nvSpPr>
          <p:cNvPr id="3" name="スライド番号プレースホルダー 2">
            <a:extLst>
              <a:ext uri="{FF2B5EF4-FFF2-40B4-BE49-F238E27FC236}">
                <a16:creationId xmlns:a16="http://schemas.microsoft.com/office/drawing/2014/main" id="{CDA6B847-1EE3-A745-94EA-01388F206CB2}"/>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テキスト ボックス 3">
            <a:extLst>
              <a:ext uri="{FF2B5EF4-FFF2-40B4-BE49-F238E27FC236}">
                <a16:creationId xmlns:a16="http://schemas.microsoft.com/office/drawing/2014/main" id="{7C7C4759-7D20-4847-8204-DDE6933C161B}"/>
              </a:ext>
            </a:extLst>
          </p:cNvPr>
          <p:cNvSpPr txBox="1"/>
          <p:nvPr/>
        </p:nvSpPr>
        <p:spPr>
          <a:xfrm>
            <a:off x="670932" y="2777597"/>
            <a:ext cx="2795138" cy="111569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コスト・バリュー</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無料</a:t>
            </a:r>
            <a:r>
              <a:rPr kumimoji="1" lang="ja-JP" altLang="en-US" sz="1050" dirty="0">
                <a:solidFill>
                  <a:schemeClr val="bg1"/>
                </a:solidFill>
                <a:latin typeface="Meiryo" panose="020B0604030504040204" pitchFamily="34" charset="-128"/>
                <a:ea typeface="Meiryo" panose="020B0604030504040204" pitchFamily="34" charset="-128"/>
              </a:rPr>
              <a:t>／</a:t>
            </a:r>
            <a:r>
              <a:rPr lang="ja-JP" altLang="en-US" sz="1050" dirty="0">
                <a:solidFill>
                  <a:schemeClr val="bg1"/>
                </a:solidFill>
                <a:latin typeface="Meiryo" panose="020B0604030504040204" pitchFamily="34" charset="-128"/>
                <a:ea typeface="Meiryo" panose="020B0604030504040204" pitchFamily="34" charset="-128"/>
              </a:rPr>
              <a:t>超</a:t>
            </a:r>
            <a:r>
              <a:rPr kumimoji="1" lang="ja-JP" altLang="en-US" sz="1050" dirty="0">
                <a:solidFill>
                  <a:schemeClr val="bg1"/>
                </a:solidFill>
                <a:latin typeface="Meiryo" panose="020B0604030504040204" pitchFamily="34" charset="-128"/>
                <a:ea typeface="Meiryo" panose="020B0604030504040204" pitchFamily="34" charset="-128"/>
              </a:rPr>
              <a:t>低価格</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購入者</a:t>
            </a:r>
            <a:r>
              <a:rPr lang="ja-JP" altLang="en-US" sz="1050" dirty="0">
                <a:solidFill>
                  <a:schemeClr val="bg1"/>
                </a:solidFill>
                <a:latin typeface="Meiryo" panose="020B0604030504040204" pitchFamily="34" charset="-128"/>
                <a:ea typeface="Meiryo" panose="020B0604030504040204" pitchFamily="34" charset="-128"/>
              </a:rPr>
              <a:t>集約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価格</a:t>
            </a:r>
            <a:r>
              <a:rPr kumimoji="1" lang="ja-JP" altLang="en-US" sz="1050" dirty="0">
                <a:solidFill>
                  <a:schemeClr val="bg1"/>
                </a:solidFill>
                <a:latin typeface="Meiryo" panose="020B0604030504040204" pitchFamily="34" charset="-128"/>
                <a:ea typeface="Meiryo" panose="020B0604030504040204" pitchFamily="34" charset="-128"/>
              </a:rPr>
              <a:t>透明性</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リバース</a:t>
            </a:r>
            <a:r>
              <a:rPr lang="ja-JP" altLang="en-US" sz="1050" dirty="0">
                <a:solidFill>
                  <a:schemeClr val="bg1"/>
                </a:solidFill>
                <a:latin typeface="Meiryo" panose="020B0604030504040204" pitchFamily="34" charset="-128"/>
                <a:ea typeface="Meiryo" panose="020B0604030504040204" pitchFamily="34" charset="-128"/>
              </a:rPr>
              <a:t>・オークション</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従量</a:t>
            </a:r>
            <a:r>
              <a:rPr lang="ja-JP" altLang="en-US" sz="1050" dirty="0">
                <a:solidFill>
                  <a:schemeClr val="bg1"/>
                </a:solidFill>
                <a:latin typeface="Meiryo" panose="020B0604030504040204" pitchFamily="34" charset="-128"/>
                <a:ea typeface="Meiryo" panose="020B0604030504040204" pitchFamily="34" charset="-128"/>
              </a:rPr>
              <a:t>課金制（サブスクリプション）</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3CC3940-C502-6548-B667-5648D58B2FF7}"/>
              </a:ext>
            </a:extLst>
          </p:cNvPr>
          <p:cNvSpPr txBox="1"/>
          <p:nvPr/>
        </p:nvSpPr>
        <p:spPr>
          <a:xfrm>
            <a:off x="3228945" y="2777597"/>
            <a:ext cx="2686109"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エクスペリエンス・バリュー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カストマー・エンパワーメント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カストマイズ</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即時的</a:t>
            </a:r>
            <a:r>
              <a:rPr lang="ja-JP" altLang="en-US" sz="1050" dirty="0">
                <a:solidFill>
                  <a:schemeClr val="bg1"/>
                </a:solidFill>
                <a:latin typeface="Meiryo" panose="020B0604030504040204" pitchFamily="34" charset="-128"/>
                <a:ea typeface="Meiryo" panose="020B0604030504040204" pitchFamily="34" charset="-128"/>
              </a:rPr>
              <a:t>な満足感</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摩擦</a:t>
            </a:r>
            <a:r>
              <a:rPr kumimoji="1" lang="ja-JP" altLang="en-US" sz="1050" dirty="0">
                <a:solidFill>
                  <a:schemeClr val="bg1"/>
                </a:solidFill>
                <a:latin typeface="Meiryo" panose="020B0604030504040204" pitchFamily="34" charset="-128"/>
                <a:ea typeface="Meiryo" panose="020B0604030504040204" pitchFamily="34" charset="-128"/>
              </a:rPr>
              <a:t>軽減</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自動化</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DD6B873-FA49-624F-BB1D-A7FE25425A9E}"/>
              </a:ext>
            </a:extLst>
          </p:cNvPr>
          <p:cNvSpPr txBox="1"/>
          <p:nvPr/>
        </p:nvSpPr>
        <p:spPr>
          <a:xfrm>
            <a:off x="5915054" y="2777597"/>
            <a:ext cx="2606224"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プラットフォーム・バリュー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エコシステム</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クラウド・ソーシング</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コミュニティ</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デジタル・マーケットプレイス</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データ・オーケストレーター</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F64C1AB-3FB3-9846-8849-ACD5C4B2B6C0}"/>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6F5379FD-AA6A-024E-91B2-B8D320C662FB}"/>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539D807-343A-324B-A8A0-BEE182CA7EB9}"/>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93AF6DD-A278-2A43-AFE3-198AB208E2E6}"/>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87AA9E8-9563-8C45-99E1-9FDC55A60372}"/>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
        <p:nvSpPr>
          <p:cNvPr id="13" name="三角形 12">
            <a:extLst>
              <a:ext uri="{FF2B5EF4-FFF2-40B4-BE49-F238E27FC236}">
                <a16:creationId xmlns:a16="http://schemas.microsoft.com/office/drawing/2014/main" id="{D7685E6A-F631-4A42-90F0-71E1A8C4AC0C}"/>
              </a:ext>
            </a:extLst>
          </p:cNvPr>
          <p:cNvSpPr/>
          <p:nvPr/>
        </p:nvSpPr>
        <p:spPr>
          <a:xfrm>
            <a:off x="457200" y="1832959"/>
            <a:ext cx="8229600" cy="828325"/>
          </a:xfrm>
          <a:prstGeom prst="triangle">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05B87631-52D8-6746-8C91-3B4251E6FD44}"/>
              </a:ext>
            </a:extLst>
          </p:cNvPr>
          <p:cNvSpPr/>
          <p:nvPr/>
        </p:nvSpPr>
        <p:spPr>
          <a:xfrm>
            <a:off x="1232586"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B5752A48-F89C-E34D-A563-CB1347D7C68B}"/>
              </a:ext>
            </a:extLst>
          </p:cNvPr>
          <p:cNvSpPr/>
          <p:nvPr/>
        </p:nvSpPr>
        <p:spPr>
          <a:xfrm>
            <a:off x="4028301"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a:extLst>
              <a:ext uri="{FF2B5EF4-FFF2-40B4-BE49-F238E27FC236}">
                <a16:creationId xmlns:a16="http://schemas.microsoft.com/office/drawing/2014/main" id="{0CC1D4F8-0C5D-924C-A3B3-8795503D0239}"/>
              </a:ext>
            </a:extLst>
          </p:cNvPr>
          <p:cNvSpPr/>
          <p:nvPr/>
        </p:nvSpPr>
        <p:spPr>
          <a:xfrm>
            <a:off x="6802393"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69201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p:txBody>
          <a:bodyPr>
            <a:normAutofit fontScale="90000"/>
          </a:bodyPr>
          <a:lstStyle/>
          <a:p>
            <a:r>
              <a:rPr lang="ja-JP" altLang="en-US" dirty="0"/>
              <a:t>デジタル・トランスフォーメーションの定義</a:t>
            </a:r>
            <a:endParaRPr kumimoji="1" lang="ja-JP" altLang="en-US"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dirty="0">
                <a:solidFill>
                  <a:schemeClr val="bg1"/>
                </a:solidFill>
                <a:latin typeface="Meiryo" panose="020B0604030504040204" pitchFamily="34" charset="-128"/>
                <a:ea typeface="Meiryo" panose="020B0604030504040204" pitchFamily="34" charset="-128"/>
                <a:cs typeface="Meiryo" charset="-128"/>
              </a:rPr>
              <a:t>による業務</a:t>
            </a:r>
            <a:r>
              <a:rPr lang="ja-JP" altLang="en-US" sz="1400" b="1">
                <a:solidFill>
                  <a:schemeClr val="bg1"/>
                </a:solidFill>
                <a:latin typeface="Meiryo" panose="020B0604030504040204" pitchFamily="34" charset="-128"/>
                <a:ea typeface="Meiryo" panose="020B0604030504040204" pitchFamily="34" charset="-128"/>
                <a:cs typeface="Meiryo" charset="-128"/>
              </a:rPr>
              <a:t>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400" b="1" dirty="0">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dirty="0">
                <a:solidFill>
                  <a:schemeClr val="bg1"/>
                </a:solidFill>
                <a:latin typeface="Meiryo" panose="020B0604030504040204" pitchFamily="34" charset="-128"/>
                <a:ea typeface="Meiryo" panose="020B0604030504040204" pitchFamily="34" charset="-128"/>
              </a:rPr>
              <a:t>が業務</a:t>
            </a:r>
            <a:r>
              <a:rPr lang="ja-JP" altLang="ja-JP" sz="1400" b="1">
                <a:solidFill>
                  <a:schemeClr val="bg1"/>
                </a:solidFill>
                <a:latin typeface="Meiryo" panose="020B0604030504040204" pitchFamily="34" charset="-128"/>
                <a:ea typeface="Meiryo" panose="020B0604030504040204" pitchFamily="34" charset="-128"/>
              </a:rPr>
              <a:t>へとシームレス</a:t>
            </a:r>
            <a:r>
              <a:rPr lang="ja-JP" altLang="ja-JP" sz="1400" b="1" dirty="0">
                <a:solidFill>
                  <a:schemeClr val="bg1"/>
                </a:solidFill>
                <a:latin typeface="Meiryo" panose="020B0604030504040204" pitchFamily="34" charset="-128"/>
                <a:ea typeface="Meiryo" panose="020B0604030504040204" pitchFamily="34" charset="-128"/>
              </a:rPr>
              <a:t>に変換</a:t>
            </a:r>
            <a:r>
              <a:rPr lang="ja-JP" altLang="ja-JP" sz="1400" b="1">
                <a:solidFill>
                  <a:schemeClr val="bg1"/>
                </a:solidFill>
                <a:latin typeface="Meiryo" panose="020B0604030504040204" pitchFamily="34" charset="-128"/>
                <a:ea typeface="Meiryo" panose="020B0604030504040204" pitchFamily="34" charset="-128"/>
              </a:rPr>
              <a:t>される状態</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進化し続けるテクノロジーであり</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その結果、人々の生活をより良い方向に変化させる</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860561" y="2345307"/>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16" name="正方形/長方形 15">
            <a:extLst>
              <a:ext uri="{FF2B5EF4-FFF2-40B4-BE49-F238E27FC236}">
                <a16:creationId xmlns:a16="http://schemas.microsoft.com/office/drawing/2014/main" id="{95628989-4640-4149-AAE4-B037FA25B668}"/>
              </a:ext>
            </a:extLst>
          </p:cNvPr>
          <p:cNvSpPr/>
          <p:nvPr/>
        </p:nvSpPr>
        <p:spPr>
          <a:xfrm>
            <a:off x="4251053" y="2709659"/>
            <a:ext cx="4103143" cy="738664"/>
          </a:xfrm>
          <a:prstGeom prst="rect">
            <a:avLst/>
          </a:prstGeom>
        </p:spPr>
        <p:txBody>
          <a:bodyPr wrap="square">
            <a:spAutoFit/>
          </a:bodyPr>
          <a:lstStyle/>
          <a:p>
            <a:pPr marL="152400" algn="just">
              <a:spcAft>
                <a:spcPts val="0"/>
              </a:spcAft>
            </a:pPr>
            <a:r>
              <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紙の伝票の受け渡しや伝言で成り立っていた仕事の流れを情報システムに置き換える</a:t>
            </a:r>
            <a:r>
              <a:rPr lang="ja-JP" altLang="en-US"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。業務の標準化と効率化を徹底する。</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B8827B3-D42B-9E48-86A1-81925A1F1F24}"/>
              </a:ext>
            </a:extLst>
          </p:cNvPr>
          <p:cNvSpPr/>
          <p:nvPr/>
        </p:nvSpPr>
        <p:spPr>
          <a:xfrm>
            <a:off x="4420609" y="3956839"/>
            <a:ext cx="3933587" cy="954107"/>
          </a:xfrm>
          <a:prstGeom prst="rect">
            <a:avLst/>
          </a:prstGeom>
        </p:spPr>
        <p:txBody>
          <a:bodyPr wrap="square">
            <a:spAutoFit/>
          </a:bodyPr>
          <a:lstStyle/>
          <a:p>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第</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1</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フェーズ</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業務プロセスを踏襲しつつも、</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に仕事を代替させ自動化</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人間が働くことに伴う労働時間や安全管理、人的ミスなどの制約を減らし、効率や品質をさらに高める。</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9344A824-7DD6-3447-83B2-642D4F4F3F4A}"/>
              </a:ext>
            </a:extLst>
          </p:cNvPr>
          <p:cNvSpPr/>
          <p:nvPr/>
        </p:nvSpPr>
        <p:spPr>
          <a:xfrm>
            <a:off x="4404189" y="5373856"/>
            <a:ext cx="3933587"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全てのプロセスをデジタル化。</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による現場のデータ把握と</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による最適解の提供により、アナログとデジタルの両プロセスの劇的な効率化や最適化を実現する。</a:t>
            </a:r>
          </a:p>
        </p:txBody>
      </p:sp>
    </p:spTree>
    <p:extLst>
      <p:ext uri="{BB962C8B-B14F-4D97-AF65-F5344CB8AC3E}">
        <p14:creationId xmlns:p14="http://schemas.microsoft.com/office/powerpoint/2010/main" val="1063243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p:txBody>
          <a:bodyPr/>
          <a:lstStyle/>
          <a:p>
            <a:r>
              <a:rPr lang="ja-JP" altLang="en-US"/>
              <a:t>業務が</a:t>
            </a:r>
            <a:r>
              <a:rPr lang="en-US" altLang="ja-JP" dirty="0"/>
              <a:t>IT</a:t>
            </a:r>
            <a:r>
              <a:rPr lang="ja-JP" altLang="en-US"/>
              <a:t>へ</a:t>
            </a:r>
            <a:r>
              <a:rPr lang="en-US" altLang="ja-JP" dirty="0"/>
              <a:t>IT</a:t>
            </a:r>
            <a:r>
              <a:rPr lang="ja-JP" altLang="en-US"/>
              <a:t>が業務へとシームレスに変換される状態</a:t>
            </a:r>
            <a:endParaRPr kumimoji="1" lang="ja-JP" altLang="en-US"/>
          </a:p>
        </p:txBody>
      </p:sp>
      <p:sp>
        <p:nvSpPr>
          <p:cNvPr id="3" name="スライド番号プレースホルダー 2">
            <a:extLst>
              <a:ext uri="{FF2B5EF4-FFF2-40B4-BE49-F238E27FC236}">
                <a16:creationId xmlns:a16="http://schemas.microsoft.com/office/drawing/2014/main" id="{E785F2E5-646D-E043-9A6B-0919F375AA83}"/>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3" y="2420937"/>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706960" y="2490110"/>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488364" y="3109248"/>
            <a:ext cx="1641168" cy="922336"/>
          </a:xfrm>
          <a:prstGeom prst="rect">
            <a:avLst/>
          </a:prstGeom>
        </p:spPr>
      </p:pic>
      <p:pic>
        <p:nvPicPr>
          <p:cNvPr id="16" name="図 15">
            <a:extLst>
              <a:ext uri="{FF2B5EF4-FFF2-40B4-BE49-F238E27FC236}">
                <a16:creationId xmlns:a16="http://schemas.microsoft.com/office/drawing/2014/main" id="{1D75B1F6-63CE-E44E-B97A-7A31E59CB7A7}"/>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054425" y="3066930"/>
            <a:ext cx="1446981" cy="964654"/>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4630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CDFD87AE-DE59-794E-BA27-19338D7048A5}"/>
              </a:ext>
            </a:extLst>
          </p:cNvPr>
          <p:cNvSpPr/>
          <p:nvPr/>
        </p:nvSpPr>
        <p:spPr>
          <a:xfrm>
            <a:off x="1133353" y="2971535"/>
            <a:ext cx="6877294" cy="145183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10" name="正方形/長方形 9">
            <a:extLst>
              <a:ext uri="{FF2B5EF4-FFF2-40B4-BE49-F238E27FC236}">
                <a16:creationId xmlns:a16="http://schemas.microsoft.com/office/drawing/2014/main" id="{4415F7A7-873D-5347-97C4-4633B2D1D7F3}"/>
              </a:ext>
            </a:extLst>
          </p:cNvPr>
          <p:cNvSpPr/>
          <p:nvPr/>
        </p:nvSpPr>
        <p:spPr>
          <a:xfrm>
            <a:off x="1133353" y="820951"/>
            <a:ext cx="6877294" cy="193278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11" name="正方形/長方形 10">
            <a:extLst>
              <a:ext uri="{FF2B5EF4-FFF2-40B4-BE49-F238E27FC236}">
                <a16:creationId xmlns:a16="http://schemas.microsoft.com/office/drawing/2014/main" id="{4027C638-0D25-9344-93A1-9E04E62E1310}"/>
              </a:ext>
            </a:extLst>
          </p:cNvPr>
          <p:cNvSpPr/>
          <p:nvPr/>
        </p:nvSpPr>
        <p:spPr>
          <a:xfrm>
            <a:off x="1133353" y="4588826"/>
            <a:ext cx="6877294" cy="193278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a:extLst>
              <a:ext uri="{FF2B5EF4-FFF2-40B4-BE49-F238E27FC236}">
                <a16:creationId xmlns:a16="http://schemas.microsoft.com/office/drawing/2014/main" id="{5D390453-829B-5245-9DC0-2003F8275619}"/>
              </a:ext>
            </a:extLst>
          </p:cNvPr>
          <p:cNvSpPr>
            <a:spLocks noGrp="1"/>
          </p:cNvSpPr>
          <p:nvPr>
            <p:ph type="title"/>
          </p:nvPr>
        </p:nvSpPr>
        <p:spPr/>
        <p:txBody>
          <a:bodyPr/>
          <a:lstStyle/>
          <a:p>
            <a:r>
              <a:rPr kumimoji="1" lang="ja-JP" altLang="en-US"/>
              <a:t>デジタル・トランスフォーメーション時代に求められる人材</a:t>
            </a:r>
          </a:p>
        </p:txBody>
      </p:sp>
      <p:sp>
        <p:nvSpPr>
          <p:cNvPr id="3" name="スライド番号プレースホルダー 2">
            <a:extLst>
              <a:ext uri="{FF2B5EF4-FFF2-40B4-BE49-F238E27FC236}">
                <a16:creationId xmlns:a16="http://schemas.microsoft.com/office/drawing/2014/main" id="{7CE70236-4EF8-A042-ACCC-07F1DC88EE95}"/>
              </a:ext>
            </a:extLst>
          </p:cNvPr>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9" name="テキスト ボックス 8">
            <a:extLst>
              <a:ext uri="{FF2B5EF4-FFF2-40B4-BE49-F238E27FC236}">
                <a16:creationId xmlns:a16="http://schemas.microsoft.com/office/drawing/2014/main" id="{C5A80882-6785-834D-A7A7-41EFE9EB493A}"/>
              </a:ext>
            </a:extLst>
          </p:cNvPr>
          <p:cNvSpPr txBox="1"/>
          <p:nvPr/>
        </p:nvSpPr>
        <p:spPr>
          <a:xfrm>
            <a:off x="1427549" y="3442362"/>
            <a:ext cx="628890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ホームベース 11">
            <a:extLst>
              <a:ext uri="{FF2B5EF4-FFF2-40B4-BE49-F238E27FC236}">
                <a16:creationId xmlns:a16="http://schemas.microsoft.com/office/drawing/2014/main" id="{FDC8230D-3F8C-4542-84F6-FD3A52704B12}"/>
              </a:ext>
            </a:extLst>
          </p:cNvPr>
          <p:cNvSpPr/>
          <p:nvPr/>
        </p:nvSpPr>
        <p:spPr>
          <a:xfrm rot="5400000">
            <a:off x="3677517" y="1174724"/>
            <a:ext cx="1788965" cy="1947733"/>
          </a:xfrm>
          <a:prstGeom prst="homePlate">
            <a:avLst>
              <a:gd name="adj" fmla="val 203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5AFDEF43-B7B7-6B44-B654-8CC2B3967EE8}"/>
              </a:ext>
            </a:extLst>
          </p:cNvPr>
          <p:cNvSpPr/>
          <p:nvPr/>
        </p:nvSpPr>
        <p:spPr>
          <a:xfrm rot="5400000">
            <a:off x="1607760" y="1174724"/>
            <a:ext cx="1788965" cy="1947733"/>
          </a:xfrm>
          <a:prstGeom prst="homePlate">
            <a:avLst>
              <a:gd name="adj" fmla="val 203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5E1B43D9-8991-F049-9494-2501CC5556B3}"/>
              </a:ext>
            </a:extLst>
          </p:cNvPr>
          <p:cNvSpPr/>
          <p:nvPr/>
        </p:nvSpPr>
        <p:spPr>
          <a:xfrm rot="5400000">
            <a:off x="5728739" y="1174724"/>
            <a:ext cx="1788965" cy="1947733"/>
          </a:xfrm>
          <a:prstGeom prst="homePlate">
            <a:avLst>
              <a:gd name="adj" fmla="val 203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D42E8DA6-EF57-384E-A68C-D4751949A5EC}"/>
              </a:ext>
            </a:extLst>
          </p:cNvPr>
          <p:cNvSpPr txBox="1"/>
          <p:nvPr/>
        </p:nvSpPr>
        <p:spPr>
          <a:xfrm>
            <a:off x="1691763" y="1657597"/>
            <a:ext cx="1620957"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技術革新や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新たな価値を</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b="1" u="sng">
                <a:solidFill>
                  <a:schemeClr val="bg1"/>
                </a:solidFill>
                <a:latin typeface="Meiryo" panose="020B0604030504040204" pitchFamily="34" charset="-128"/>
                <a:ea typeface="Meiryo" panose="020B0604030504040204" pitchFamily="34" charset="-128"/>
              </a:rPr>
              <a:t>創造</a:t>
            </a:r>
            <a:r>
              <a:rPr kumimoji="1" lang="ja-JP" altLang="en-US" sz="1600">
                <a:solidFill>
                  <a:schemeClr val="bg1"/>
                </a:solidFill>
                <a:latin typeface="Meiryo" panose="020B0604030504040204" pitchFamily="34" charset="-128"/>
                <a:ea typeface="Meiryo" panose="020B0604030504040204" pitchFamily="34" charset="-128"/>
              </a:rPr>
              <a:t>できる人材</a:t>
            </a:r>
          </a:p>
        </p:txBody>
      </p:sp>
      <p:sp>
        <p:nvSpPr>
          <p:cNvPr id="16" name="テキスト ボックス 15">
            <a:extLst>
              <a:ext uri="{FF2B5EF4-FFF2-40B4-BE49-F238E27FC236}">
                <a16:creationId xmlns:a16="http://schemas.microsoft.com/office/drawing/2014/main" id="{2BDC9951-30E4-864E-B951-02FD1E2AE2F7}"/>
              </a:ext>
            </a:extLst>
          </p:cNvPr>
          <p:cNvSpPr txBox="1"/>
          <p:nvPr/>
        </p:nvSpPr>
        <p:spPr>
          <a:xfrm>
            <a:off x="3617581" y="1630889"/>
            <a:ext cx="1826141"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社会的な課題と</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技術革新を</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b="1" u="sng">
                <a:solidFill>
                  <a:schemeClr val="bg1"/>
                </a:solidFill>
                <a:latin typeface="Meiryo" panose="020B0604030504040204" pitchFamily="34" charset="-128"/>
                <a:ea typeface="Meiryo" panose="020B0604030504040204" pitchFamily="34" charset="-128"/>
              </a:rPr>
              <a:t>つなげられる</a:t>
            </a:r>
            <a:r>
              <a:rPr kumimoji="1" lang="ja-JP" altLang="en-US" sz="1600">
                <a:solidFill>
                  <a:schemeClr val="bg1"/>
                </a:solidFill>
                <a:latin typeface="Meiryo" panose="020B0604030504040204" pitchFamily="34" charset="-128"/>
                <a:ea typeface="Meiryo" panose="020B0604030504040204" pitchFamily="34" charset="-128"/>
              </a:rPr>
              <a:t>人材</a:t>
            </a:r>
          </a:p>
        </p:txBody>
      </p:sp>
      <p:sp>
        <p:nvSpPr>
          <p:cNvPr id="17" name="テキスト ボックス 16">
            <a:extLst>
              <a:ext uri="{FF2B5EF4-FFF2-40B4-BE49-F238E27FC236}">
                <a16:creationId xmlns:a16="http://schemas.microsoft.com/office/drawing/2014/main" id="{11AF6E7D-1F23-444E-82F8-223D7B8E18F5}"/>
              </a:ext>
            </a:extLst>
          </p:cNvPr>
          <p:cNvSpPr txBox="1"/>
          <p:nvPr/>
        </p:nvSpPr>
        <p:spPr>
          <a:xfrm>
            <a:off x="5607559" y="1657597"/>
            <a:ext cx="2031325"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データや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en-US" altLang="ja-JP" sz="1600" dirty="0">
                <a:solidFill>
                  <a:schemeClr val="bg1"/>
                </a:solidFill>
                <a:latin typeface="Meiryo" panose="020B0604030504040204" pitchFamily="34" charset="-128"/>
                <a:ea typeface="Meiryo" panose="020B0604030504040204" pitchFamily="34" charset="-128"/>
              </a:rPr>
              <a:t>AI</a:t>
            </a:r>
            <a:r>
              <a:rPr kumimoji="1" lang="ja-JP" altLang="en-US" sz="1600">
                <a:solidFill>
                  <a:schemeClr val="bg1"/>
                </a:solidFill>
                <a:latin typeface="Meiryo" panose="020B0604030504040204" pitchFamily="34" charset="-128"/>
                <a:ea typeface="Meiryo" panose="020B0604030504040204" pitchFamily="34" charset="-128"/>
              </a:rPr>
              <a:t>の力を</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b="1" u="sng">
                <a:solidFill>
                  <a:schemeClr val="bg1"/>
                </a:solidFill>
                <a:latin typeface="Meiryo" panose="020B0604030504040204" pitchFamily="34" charset="-128"/>
                <a:ea typeface="Meiryo" panose="020B0604030504040204" pitchFamily="34" charset="-128"/>
              </a:rPr>
              <a:t>フル活用</a:t>
            </a:r>
            <a:r>
              <a:rPr lang="ja-JP" altLang="en-US" sz="1600">
                <a:solidFill>
                  <a:schemeClr val="bg1"/>
                </a:solidFill>
                <a:latin typeface="Meiryo" panose="020B0604030504040204" pitchFamily="34" charset="-128"/>
                <a:ea typeface="Meiryo" panose="020B0604030504040204" pitchFamily="34" charset="-128"/>
              </a:rPr>
              <a:t>できる</a:t>
            </a:r>
            <a:r>
              <a:rPr kumimoji="1" lang="ja-JP" altLang="en-US" sz="1600">
                <a:solidFill>
                  <a:schemeClr val="bg1"/>
                </a:solidFill>
                <a:latin typeface="Meiryo" panose="020B0604030504040204" pitchFamily="34" charset="-128"/>
                <a:ea typeface="Meiryo" panose="020B0604030504040204" pitchFamily="34" charset="-128"/>
              </a:rPr>
              <a:t>人材</a:t>
            </a:r>
          </a:p>
        </p:txBody>
      </p:sp>
      <p:sp>
        <p:nvSpPr>
          <p:cNvPr id="18" name="テキスト ボックス 17">
            <a:extLst>
              <a:ext uri="{FF2B5EF4-FFF2-40B4-BE49-F238E27FC236}">
                <a16:creationId xmlns:a16="http://schemas.microsoft.com/office/drawing/2014/main" id="{73EE0B15-60B2-8247-B8F7-8E0EC546862D}"/>
              </a:ext>
            </a:extLst>
          </p:cNvPr>
          <p:cNvSpPr txBox="1"/>
          <p:nvPr/>
        </p:nvSpPr>
        <p:spPr>
          <a:xfrm>
            <a:off x="1363437" y="894293"/>
            <a:ext cx="6417141"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技術やデータの価値と社会やビジネスの課題をつなげる人材</a:t>
            </a:r>
          </a:p>
        </p:txBody>
      </p:sp>
      <p:sp>
        <p:nvSpPr>
          <p:cNvPr id="19" name="ホームベース 18">
            <a:extLst>
              <a:ext uri="{FF2B5EF4-FFF2-40B4-BE49-F238E27FC236}">
                <a16:creationId xmlns:a16="http://schemas.microsoft.com/office/drawing/2014/main" id="{443316C5-F472-CC42-9125-2C3A9B8A1A60}"/>
              </a:ext>
            </a:extLst>
          </p:cNvPr>
          <p:cNvSpPr/>
          <p:nvPr/>
        </p:nvSpPr>
        <p:spPr>
          <a:xfrm rot="16200000" flipV="1">
            <a:off x="3656596" y="4225855"/>
            <a:ext cx="1788965" cy="1947733"/>
          </a:xfrm>
          <a:prstGeom prst="homePlate">
            <a:avLst>
              <a:gd name="adj" fmla="val 2038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ホームベース 19">
            <a:extLst>
              <a:ext uri="{FF2B5EF4-FFF2-40B4-BE49-F238E27FC236}">
                <a16:creationId xmlns:a16="http://schemas.microsoft.com/office/drawing/2014/main" id="{460E56B9-DAC8-984F-8D39-7E95FE0B8D49}"/>
              </a:ext>
            </a:extLst>
          </p:cNvPr>
          <p:cNvSpPr/>
          <p:nvPr/>
        </p:nvSpPr>
        <p:spPr>
          <a:xfrm rot="16200000" flipV="1">
            <a:off x="1596107" y="4225856"/>
            <a:ext cx="1788965" cy="1947733"/>
          </a:xfrm>
          <a:prstGeom prst="homePlate">
            <a:avLst>
              <a:gd name="adj" fmla="val 2038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ホームベース 20">
            <a:extLst>
              <a:ext uri="{FF2B5EF4-FFF2-40B4-BE49-F238E27FC236}">
                <a16:creationId xmlns:a16="http://schemas.microsoft.com/office/drawing/2014/main" id="{9AB1C40D-7C93-3B4B-94DF-95F3EE1639BA}"/>
              </a:ext>
            </a:extLst>
          </p:cNvPr>
          <p:cNvSpPr/>
          <p:nvPr/>
        </p:nvSpPr>
        <p:spPr>
          <a:xfrm rot="16200000" flipV="1">
            <a:off x="5717086" y="4254289"/>
            <a:ext cx="1788965" cy="1947733"/>
          </a:xfrm>
          <a:prstGeom prst="homePlate">
            <a:avLst>
              <a:gd name="adj" fmla="val 2038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8F39C4CB-9BC2-4044-AF9A-E50BC8879FFF}"/>
              </a:ext>
            </a:extLst>
          </p:cNvPr>
          <p:cNvSpPr/>
          <p:nvPr/>
        </p:nvSpPr>
        <p:spPr>
          <a:xfrm>
            <a:off x="1516722" y="4731451"/>
            <a:ext cx="1947734" cy="104644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職業的能力</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スキルやテクニック</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だけでなく</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ハートやマインド</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つまり「職業的知恵」</a:t>
            </a:r>
            <a:endParaRPr lang="en-US" altLang="ja-JP" sz="105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19214847-2B58-124D-B995-45E98E3E4EB0}"/>
              </a:ext>
            </a:extLst>
          </p:cNvPr>
          <p:cNvSpPr/>
          <p:nvPr/>
        </p:nvSpPr>
        <p:spPr>
          <a:xfrm>
            <a:off x="3620552" y="4731451"/>
            <a:ext cx="1904393" cy="1208023"/>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対人的能力</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言葉だけではなく</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眼差しや表情、仕草や姿勢、</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空気や雰囲気などの</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非言語的な側面も含めた</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コミュニケーション力</a:t>
            </a:r>
            <a:endParaRPr lang="en-US" altLang="ja-JP" sz="1050" dirty="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2784DD7A-3216-5345-9C84-7328E70A5A55}"/>
              </a:ext>
            </a:extLst>
          </p:cNvPr>
          <p:cNvSpPr/>
          <p:nvPr/>
        </p:nvSpPr>
        <p:spPr>
          <a:xfrm>
            <a:off x="5637701" y="4731450"/>
            <a:ext cx="1943718" cy="104644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rPr>
              <a:t>組織的能力</a:t>
            </a:r>
            <a:endParaRPr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メンバーの人間成長を支え、その知的創造力を引き出す「心のマネジメント」や</a:t>
            </a:r>
            <a:endParaRPr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「支援型リーダーシップ」</a:t>
            </a:r>
          </a:p>
        </p:txBody>
      </p:sp>
      <p:sp>
        <p:nvSpPr>
          <p:cNvPr id="26" name="テキスト ボックス 25">
            <a:extLst>
              <a:ext uri="{FF2B5EF4-FFF2-40B4-BE49-F238E27FC236}">
                <a16:creationId xmlns:a16="http://schemas.microsoft.com/office/drawing/2014/main" id="{36E27E4D-0A57-5C4B-9F54-34874D330E1F}"/>
              </a:ext>
            </a:extLst>
          </p:cNvPr>
          <p:cNvSpPr txBox="1"/>
          <p:nvPr/>
        </p:nvSpPr>
        <p:spPr>
          <a:xfrm>
            <a:off x="2517591" y="6154740"/>
            <a:ext cx="4108817" cy="369332"/>
          </a:xfrm>
          <a:prstGeom prst="rect">
            <a:avLst/>
          </a:prstGeom>
          <a:noFill/>
        </p:spPr>
        <p:txBody>
          <a:bodyPr wrap="non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人間にしかできない能力を磨いた人材</a:t>
            </a:r>
          </a:p>
        </p:txBody>
      </p:sp>
    </p:spTree>
    <p:extLst>
      <p:ext uri="{BB962C8B-B14F-4D97-AF65-F5344CB8AC3E}">
        <p14:creationId xmlns:p14="http://schemas.microsoft.com/office/powerpoint/2010/main" val="1392716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kumimoji="1" lang="ja-JP" altLang="en-US"/>
              <a:t>デジタル・トランスフォーメーションへの２つの対応</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開発すべき</a:t>
            </a:r>
            <a:endParaRPr kumimoji="1" lang="en-US" altLang="ja-JP" sz="2400" b="1" dirty="0">
              <a:solidFill>
                <a:srgbClr val="FFFFFF"/>
              </a:solidFill>
              <a:latin typeface="Meiryo" charset="-128"/>
              <a:ea typeface="Meiryo" charset="-128"/>
              <a:cs typeface="Meiryo" charset="-128"/>
            </a:endParaRPr>
          </a:p>
          <a:p>
            <a:pPr algn="ctr"/>
            <a:r>
              <a:rPr kumimoji="1" lang="ja-JP" altLang="en-US" sz="2400" b="1">
                <a:solidFill>
                  <a:srgbClr val="FFFFFF"/>
                </a:solidFill>
                <a:latin typeface="Meiryo" charset="-128"/>
                <a:ea typeface="Meiryo" charset="-128"/>
                <a:cs typeface="Meiryo" charset="-128"/>
              </a:rPr>
              <a:t>プログラムが増大する</a:t>
            </a:r>
            <a:endParaRPr kumimoji="1" lang="ja-JP" altLang="en-US" sz="2400"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2082882"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10792" y="3487789"/>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あらゆる業務が</a:t>
            </a:r>
            <a:endParaRPr kumimoji="1" lang="en-US" altLang="ja-JP" sz="2400" b="1" dirty="0">
              <a:solidFill>
                <a:srgbClr val="FFFFFF"/>
              </a:solidFill>
              <a:latin typeface="Meiryo" charset="-128"/>
              <a:ea typeface="Meiryo" charset="-128"/>
              <a:cs typeface="Meiryo" charset="-128"/>
            </a:endParaRPr>
          </a:p>
          <a:p>
            <a:pPr algn="ctr"/>
            <a:r>
              <a:rPr kumimoji="1" lang="ja-JP" altLang="en-US" sz="2400" b="1">
                <a:solidFill>
                  <a:srgbClr val="FFFFFF"/>
                </a:solidFill>
                <a:latin typeface="Meiryo" charset="-128"/>
                <a:ea typeface="Meiryo" charset="-128"/>
                <a:cs typeface="Meiryo" charset="-128"/>
              </a:rPr>
              <a:t>データとして把握できる</a:t>
            </a:r>
            <a:endParaRPr kumimoji="1" lang="ja-JP" altLang="en-US" sz="2400" dirty="0">
              <a:solidFill>
                <a:srgbClr val="FFFFFF"/>
              </a:solidFill>
              <a:latin typeface="Meiryo" charset="-128"/>
              <a:ea typeface="Meiryo" charset="-128"/>
              <a:cs typeface="Meiryo" charset="-128"/>
            </a:endParaRPr>
          </a:p>
        </p:txBody>
      </p:sp>
      <p:sp>
        <p:nvSpPr>
          <p:cNvPr id="20" name="下矢印 19">
            <a:extLst>
              <a:ext uri="{FF2B5EF4-FFF2-40B4-BE49-F238E27FC236}">
                <a16:creationId xmlns:a16="http://schemas.microsoft.com/office/drawing/2014/main" id="{00BBD1E5-546A-4940-B0E9-7AFE44E78C3A}"/>
              </a:ext>
            </a:extLst>
          </p:cNvPr>
          <p:cNvSpPr/>
          <p:nvPr/>
        </p:nvSpPr>
        <p:spPr>
          <a:xfrm>
            <a:off x="6208397" y="2938956"/>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CF237-F643-F849-B984-1CC998872E71}"/>
              </a:ext>
            </a:extLst>
          </p:cNvPr>
          <p:cNvSpPr/>
          <p:nvPr/>
        </p:nvSpPr>
        <p:spPr>
          <a:xfrm>
            <a:off x="581195" y="5310827"/>
            <a:ext cx="7974408" cy="10573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IT</a:t>
            </a:r>
            <a:r>
              <a:rPr kumimoji="1" lang="ja-JP" altLang="en-US" sz="2400" b="1">
                <a:solidFill>
                  <a:srgbClr val="FFFFFF"/>
                </a:solidFill>
                <a:latin typeface="Meiryo" charset="-128"/>
                <a:ea typeface="Meiryo" charset="-128"/>
                <a:cs typeface="Meiryo" charset="-128"/>
              </a:rPr>
              <a:t>でやること、できることが</a:t>
            </a:r>
            <a:endParaRPr kumimoji="1" lang="en-US" altLang="ja-JP" sz="2400" b="1" dirty="0">
              <a:solidFill>
                <a:srgbClr val="FFFFFF"/>
              </a:solidFill>
              <a:latin typeface="Meiryo" charset="-128"/>
              <a:ea typeface="Meiryo" charset="-128"/>
              <a:cs typeface="Meiryo" charset="-128"/>
            </a:endParaRPr>
          </a:p>
          <a:p>
            <a:pPr algn="ctr"/>
            <a:r>
              <a:rPr lang="ja-JP" altLang="en-US" sz="2400" b="1">
                <a:solidFill>
                  <a:srgbClr val="FFFFFF"/>
                </a:solidFill>
                <a:latin typeface="Meiryo" charset="-128"/>
                <a:ea typeface="Meiryo" charset="-128"/>
                <a:cs typeface="Meiryo" charset="-128"/>
              </a:rPr>
              <a:t>大きく変わってしまう</a:t>
            </a:r>
            <a:endParaRPr kumimoji="1" lang="ja-JP" altLang="en-US" sz="2400" dirty="0">
              <a:solidFill>
                <a:srgbClr val="FFFFFF"/>
              </a:solidFill>
              <a:latin typeface="Meiryo" charset="-128"/>
              <a:ea typeface="Meiryo" charset="-128"/>
              <a:cs typeface="Meiryo" charset="-128"/>
            </a:endParaRPr>
          </a:p>
        </p:txBody>
      </p:sp>
      <p:sp>
        <p:nvSpPr>
          <p:cNvPr id="22" name="下矢印 21">
            <a:extLst>
              <a:ext uri="{FF2B5EF4-FFF2-40B4-BE49-F238E27FC236}">
                <a16:creationId xmlns:a16="http://schemas.microsoft.com/office/drawing/2014/main" id="{58DE10B7-68CE-BC42-9F7B-CBDF6644B657}"/>
              </a:ext>
            </a:extLst>
          </p:cNvPr>
          <p:cNvSpPr/>
          <p:nvPr/>
        </p:nvSpPr>
        <p:spPr>
          <a:xfrm>
            <a:off x="2082882" y="4761994"/>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DDC87817-F1B9-E049-AABE-C85BCC6F5A64}"/>
              </a:ext>
            </a:extLst>
          </p:cNvPr>
          <p:cNvSpPr/>
          <p:nvPr/>
        </p:nvSpPr>
        <p:spPr>
          <a:xfrm>
            <a:off x="6208397" y="4761994"/>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324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デジタル・トランスフォーメーションへの対応（</a:t>
            </a:r>
            <a:r>
              <a:rPr lang="en-US" altLang="ja-JP"/>
              <a:t>IT</a:t>
            </a:r>
            <a:r>
              <a:rPr lang="ja-JP" altLang="en-US"/>
              <a:t>）</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lang="ja-JP" altLang="en-US" smtClean="0"/>
              <a:pPr/>
              <a:t>19</a:t>
            </a:fld>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開発すべきプログラムが爆発的に増大する</a:t>
            </a:r>
            <a:endParaRPr kumimoji="1" lang="ja-JP" altLang="en-US" sz="24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超高速開発</a:t>
            </a:r>
            <a:endParaRPr kumimoji="1" lang="en-US" altLang="ja-JP" sz="1600" b="1" dirty="0">
              <a:solidFill>
                <a:srgbClr val="FFFFFF"/>
              </a:solidFill>
              <a:latin typeface="Meiryo" charset="-128"/>
              <a:ea typeface="Meiryo" charset="-128"/>
              <a:cs typeface="Meiryo" charset="-128"/>
            </a:endParaRPr>
          </a:p>
          <a:p>
            <a:pPr algn="ctr"/>
            <a:r>
              <a:rPr lang="ja-JP" altLang="en-US" sz="1600" b="1">
                <a:solidFill>
                  <a:srgbClr val="FFFFFF"/>
                </a:solidFill>
                <a:latin typeface="Meiryo" charset="-128"/>
                <a:ea typeface="Meiryo" charset="-128"/>
                <a:cs typeface="Meiryo" charset="-128"/>
              </a:rPr>
              <a:t>開発の自動化</a:t>
            </a:r>
            <a:endParaRPr lang="en-US" altLang="ja-JP" sz="1600" b="1"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クラウド</a:t>
            </a:r>
            <a:endParaRPr kumimoji="1" lang="en-US" altLang="ja-JP" sz="1600" b="1" dirty="0">
              <a:solidFill>
                <a:srgbClr val="FFFFFF"/>
              </a:solidFill>
              <a:latin typeface="Meiryo" charset="-128"/>
              <a:ea typeface="Meiryo" charset="-128"/>
              <a:cs typeface="Meiryo" charset="-128"/>
            </a:endParaRPr>
          </a:p>
          <a:p>
            <a:pPr algn="ctr"/>
            <a:r>
              <a:rPr lang="ja-JP" altLang="en-US" sz="1600" b="1">
                <a:solidFill>
                  <a:srgbClr val="FFFFFF"/>
                </a:solidFill>
                <a:latin typeface="Meiryo" charset="-128"/>
                <a:ea typeface="Meiryo" charset="-128"/>
                <a:cs typeface="Meiryo" charset="-128"/>
              </a:rPr>
              <a:t>コンピューティング</a:t>
            </a:r>
            <a:endParaRPr lang="en-US" altLang="ja-JP" sz="1600" b="1"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アジャイル開発</a:t>
            </a:r>
            <a:endParaRPr kumimoji="1" lang="en-US" altLang="ja-JP" sz="1600" b="1" dirty="0">
              <a:solidFill>
                <a:srgbClr val="FFFFFF"/>
              </a:solidFill>
              <a:latin typeface="Meiryo" charset="-128"/>
              <a:ea typeface="Meiryo" charset="-128"/>
              <a:cs typeface="Meiryo" charset="-128"/>
            </a:endParaRPr>
          </a:p>
          <a:p>
            <a:pPr algn="ctr"/>
            <a:r>
              <a:rPr lang="en-US" altLang="ja-JP" sz="1600" b="1" dirty="0">
                <a:solidFill>
                  <a:srgbClr val="FFFFFF"/>
                </a:solidFill>
                <a:latin typeface="Meiryo" charset="-128"/>
                <a:ea typeface="Meiryo" charset="-128"/>
                <a:cs typeface="Meiryo" charset="-128"/>
              </a:rPr>
              <a:t>DevOps</a:t>
            </a: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増大する開発や変更</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a:solidFill>
                  <a:srgbClr val="FFFFFF"/>
                </a:solidFill>
                <a:latin typeface="Meiryo" charset="-128"/>
                <a:ea typeface="Meiryo" charset="-128"/>
                <a:cs typeface="Meiryo" charset="-128"/>
              </a:rPr>
              <a:t>のニーズに即応</a:t>
            </a:r>
            <a:endParaRPr lang="en-US" altLang="ja-JP" sz="1400" b="1"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運用やセキュリティなどの</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付加価値を産まない業務</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に関わる負担を軽減する</a:t>
            </a:r>
            <a:endParaRPr lang="en-US" altLang="ja-JP" sz="1400" b="1"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ビジネスの成果に直結し</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現場が必要とするサービスを</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ジャストインタイムで提供</a:t>
            </a:r>
            <a:endParaRPr lang="en-US" altLang="ja-JP" sz="1400" b="1"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E9EF9613-8B56-DB4B-A6A5-FFA066E94B72}"/>
              </a:ext>
            </a:extLst>
          </p:cNvPr>
          <p:cNvSpPr/>
          <p:nvPr/>
        </p:nvSpPr>
        <p:spPr>
          <a:xfrm>
            <a:off x="573994" y="5892837"/>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ビジネス・スピードの加速や変化への即応力が向上</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71910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2596" y="716252"/>
            <a:ext cx="3243421" cy="4756304"/>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3647003" y="480445"/>
            <a:ext cx="615874" cy="276999"/>
          </a:xfrm>
          <a:prstGeom prst="rect">
            <a:avLst/>
          </a:prstGeom>
          <a:noFill/>
        </p:spPr>
        <p:txBody>
          <a:bodyPr wrap="none" rtlCol="0">
            <a:spAutoFit/>
          </a:bodyPr>
          <a:lstStyle/>
          <a:p>
            <a:pPr algn="ctr"/>
            <a:r>
              <a:rPr kumimoji="1" lang="en-US" altLang="ja-JP" sz="1200">
                <a:solidFill>
                  <a:srgbClr val="0070C0"/>
                </a:solidFill>
              </a:rPr>
              <a:t>2014.7</a:t>
            </a:r>
            <a:endParaRPr kumimoji="1" lang="ja-JP" altLang="en-US" sz="1200" dirty="0">
              <a:solidFill>
                <a:srgbClr val="0070C0"/>
              </a:solidFill>
            </a:endParaRPr>
          </a:p>
        </p:txBody>
      </p:sp>
      <p:sp>
        <p:nvSpPr>
          <p:cNvPr id="7" name="テキスト ボックス 6"/>
          <p:cNvSpPr txBox="1"/>
          <p:nvPr/>
        </p:nvSpPr>
        <p:spPr>
          <a:xfrm>
            <a:off x="1106977" y="239334"/>
            <a:ext cx="2954655" cy="369332"/>
          </a:xfrm>
          <a:prstGeom prst="rect">
            <a:avLst/>
          </a:prstGeom>
          <a:noFill/>
        </p:spPr>
        <p:txBody>
          <a:bodyPr wrap="none" rtlCol="0">
            <a:spAutoFit/>
          </a:bodyPr>
          <a:lstStyle/>
          <a:p>
            <a:pPr algn="ctr"/>
            <a:r>
              <a:rPr kumimoji="1" lang="ja-JP" altLang="en-US">
                <a:solidFill>
                  <a:srgbClr val="0070C0"/>
                </a:solidFill>
                <a:latin typeface="Meiryo" charset="-128"/>
                <a:ea typeface="Meiryo" charset="-128"/>
                <a:cs typeface="Meiryo" charset="-128"/>
              </a:rPr>
              <a:t>工数精算型ビジネスの限界</a:t>
            </a:r>
            <a:endParaRPr kumimoji="1" lang="ja-JP" altLang="en-US" dirty="0">
              <a:solidFill>
                <a:srgbClr val="0070C0"/>
              </a:solidFill>
              <a:latin typeface="Meiryo" charset="-128"/>
              <a:ea typeface="Meiryo" charset="-128"/>
              <a:cs typeface="Meiryo" charset="-128"/>
            </a:endParaRPr>
          </a:p>
        </p:txBody>
      </p:sp>
      <p:grpSp>
        <p:nvGrpSpPr>
          <p:cNvPr id="9" name="図形グループ 8"/>
          <p:cNvGrpSpPr/>
          <p:nvPr/>
        </p:nvGrpSpPr>
        <p:grpSpPr>
          <a:xfrm>
            <a:off x="4685755" y="239334"/>
            <a:ext cx="3885999" cy="5233222"/>
            <a:chOff x="4685755" y="846894"/>
            <a:chExt cx="3885999" cy="5233222"/>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5612" y="1323812"/>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7795436" y="1066615"/>
              <a:ext cx="615874" cy="276999"/>
            </a:xfrm>
            <a:prstGeom prst="rect">
              <a:avLst/>
            </a:prstGeom>
            <a:noFill/>
          </p:spPr>
          <p:txBody>
            <a:bodyPr wrap="none" rtlCol="0">
              <a:spAutoFit/>
            </a:bodyPr>
            <a:lstStyle/>
            <a:p>
              <a:pPr algn="ctr"/>
              <a:r>
                <a:rPr kumimoji="1" lang="en-US" altLang="ja-JP" sz="1200" dirty="0">
                  <a:solidFill>
                    <a:srgbClr val="0070C0"/>
                  </a:solidFill>
                </a:rPr>
                <a:t>2016.1</a:t>
              </a:r>
              <a:endParaRPr kumimoji="1" lang="ja-JP" altLang="en-US" sz="1200" dirty="0">
                <a:solidFill>
                  <a:srgbClr val="0070C0"/>
                </a:solidFill>
              </a:endParaRPr>
            </a:p>
          </p:txBody>
        </p:sp>
        <p:sp>
          <p:nvSpPr>
            <p:cNvPr id="8" name="テキスト ボックス 7"/>
            <p:cNvSpPr txBox="1"/>
            <p:nvPr/>
          </p:nvSpPr>
          <p:spPr>
            <a:xfrm>
              <a:off x="4685755" y="846894"/>
              <a:ext cx="3885999"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ポスト</a:t>
              </a:r>
              <a:r>
                <a:rPr kumimoji="1" lang="en-US" altLang="ja-JP" dirty="0">
                  <a:solidFill>
                    <a:srgbClr val="0070C0"/>
                  </a:solidFill>
                  <a:latin typeface="Meiryo" charset="-128"/>
                  <a:ea typeface="Meiryo" charset="-128"/>
                  <a:cs typeface="Meiryo" charset="-128"/>
                </a:rPr>
                <a:t>SI</a:t>
              </a:r>
              <a:r>
                <a:rPr kumimoji="1" lang="ja-JP" altLang="en-US" dirty="0">
                  <a:solidFill>
                    <a:srgbClr val="0070C0"/>
                  </a:solidFill>
                  <a:latin typeface="Meiryo" charset="-128"/>
                  <a:ea typeface="Meiryo" charset="-128"/>
                  <a:cs typeface="Meiryo" charset="-128"/>
                </a:rPr>
                <a:t>ビジネスの戦略とシナリオ</a:t>
              </a:r>
            </a:p>
          </p:txBody>
        </p:sp>
      </p:grpSp>
      <p:sp>
        <p:nvSpPr>
          <p:cNvPr id="10" name="テキスト ボックス 9"/>
          <p:cNvSpPr txBox="1"/>
          <p:nvPr/>
        </p:nvSpPr>
        <p:spPr>
          <a:xfrm>
            <a:off x="962596" y="5654998"/>
            <a:ext cx="3005951" cy="400110"/>
          </a:xfrm>
          <a:prstGeom prst="rect">
            <a:avLst/>
          </a:prstGeom>
          <a:noFill/>
        </p:spPr>
        <p:txBody>
          <a:bodyPr wrap="none" rtlCol="0">
            <a:spAutoFit/>
          </a:bodyPr>
          <a:lstStyle/>
          <a:p>
            <a:r>
              <a:rPr kumimoji="1" lang="ja-JP" altLang="en-US" sz="2000" dirty="0">
                <a:solidFill>
                  <a:srgbClr val="0070C0"/>
                </a:solidFill>
                <a:latin typeface="Meiryo" charset="-128"/>
                <a:ea typeface="Meiryo" charset="-128"/>
                <a:cs typeface="Meiryo" charset="-128"/>
              </a:rPr>
              <a:t>このままじゃ</a:t>
            </a:r>
            <a:r>
              <a:rPr kumimoji="1" lang="ja-JP" altLang="en-US" sz="2000" b="1" dirty="0">
                <a:solidFill>
                  <a:srgbClr val="0070C0"/>
                </a:solidFill>
                <a:latin typeface="Meiryo" charset="-128"/>
                <a:ea typeface="Meiryo" charset="-128"/>
                <a:cs typeface="Meiryo" charset="-128"/>
              </a:rPr>
              <a:t>ヤバいよ</a:t>
            </a:r>
            <a:r>
              <a:rPr kumimoji="1" lang="ja-JP" altLang="en-US" sz="2000" dirty="0">
                <a:solidFill>
                  <a:srgbClr val="0070C0"/>
                </a:solidFill>
                <a:latin typeface="Meiryo" charset="-128"/>
                <a:ea typeface="Meiryo" charset="-128"/>
                <a:cs typeface="Meiryo" charset="-128"/>
              </a:rPr>
              <a:t>！</a:t>
            </a:r>
          </a:p>
        </p:txBody>
      </p:sp>
      <p:sp>
        <p:nvSpPr>
          <p:cNvPr id="11" name="テキスト ボックス 10"/>
          <p:cNvSpPr txBox="1"/>
          <p:nvPr/>
        </p:nvSpPr>
        <p:spPr>
          <a:xfrm>
            <a:off x="2812544" y="6151016"/>
            <a:ext cx="3518912"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なんで</a:t>
            </a:r>
            <a:r>
              <a:rPr kumimoji="1" lang="ja-JP" altLang="en-US" sz="2000" dirty="0">
                <a:solidFill>
                  <a:srgbClr val="0070C0"/>
                </a:solidFill>
                <a:latin typeface="Meiryo" charset="-128"/>
                <a:ea typeface="Meiryo" charset="-128"/>
                <a:cs typeface="Meiryo" charset="-128"/>
              </a:rPr>
              <a:t>そんなことになるの？</a:t>
            </a:r>
          </a:p>
        </p:txBody>
      </p:sp>
      <p:sp>
        <p:nvSpPr>
          <p:cNvPr id="12" name="テキスト ボックス 11"/>
          <p:cNvSpPr txBox="1"/>
          <p:nvPr/>
        </p:nvSpPr>
        <p:spPr>
          <a:xfrm>
            <a:off x="6078764" y="5659665"/>
            <a:ext cx="2492990" cy="400110"/>
          </a:xfrm>
          <a:prstGeom prst="rect">
            <a:avLst/>
          </a:prstGeom>
          <a:noFill/>
        </p:spPr>
        <p:txBody>
          <a:bodyPr wrap="none" rtlCol="0">
            <a:spAutoFit/>
          </a:bodyPr>
          <a:lstStyle/>
          <a:p>
            <a:pPr algn="r"/>
            <a:r>
              <a:rPr kumimoji="1" lang="ja-JP" altLang="en-US" sz="2000" dirty="0">
                <a:solidFill>
                  <a:srgbClr val="0070C0"/>
                </a:solidFill>
                <a:latin typeface="Meiryo" charset="-128"/>
                <a:ea typeface="Meiryo" charset="-128"/>
                <a:cs typeface="Meiryo" charset="-128"/>
              </a:rPr>
              <a:t>ならば</a:t>
            </a:r>
            <a:r>
              <a:rPr kumimoji="1" lang="ja-JP" altLang="en-US" sz="2000" b="1" dirty="0">
                <a:solidFill>
                  <a:srgbClr val="0070C0"/>
                </a:solidFill>
                <a:latin typeface="Meiryo" charset="-128"/>
                <a:ea typeface="Meiryo" charset="-128"/>
                <a:cs typeface="Meiryo" charset="-128"/>
              </a:rPr>
              <a:t>こうしよう</a:t>
            </a:r>
            <a:r>
              <a:rPr kumimoji="1" lang="ja-JP" altLang="en-US" sz="2000" dirty="0">
                <a:solidFill>
                  <a:srgbClr val="0070C0"/>
                </a:solidFill>
                <a:latin typeface="Meiryo" charset="-128"/>
                <a:ea typeface="Meiryo" charset="-128"/>
                <a:cs typeface="Meiryo" charset="-128"/>
              </a:rPr>
              <a:t>！</a:t>
            </a:r>
          </a:p>
        </p:txBody>
      </p:sp>
    </p:spTree>
    <p:extLst>
      <p:ext uri="{BB962C8B-B14F-4D97-AF65-F5344CB8AC3E}">
        <p14:creationId xmlns:p14="http://schemas.microsoft.com/office/powerpoint/2010/main" val="41745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デジタル・トランスフォーメーションへの対応（ビジネス）</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lang="ja-JP" altLang="en-US" smtClean="0"/>
              <a:pPr/>
              <a:t>20</a:t>
            </a:fld>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あらゆる業務がデータとして把握できる</a:t>
            </a:r>
            <a:endParaRPr kumimoji="1" lang="ja-JP" altLang="en-US" sz="24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「過去」対応</a:t>
            </a:r>
            <a:endParaRPr lang="en-US" altLang="ja-JP" sz="2000" b="1"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「現在」対応</a:t>
            </a:r>
            <a:endParaRPr lang="en-US" altLang="ja-JP" sz="2000" b="1"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「未来」対応</a:t>
            </a:r>
            <a:endParaRPr lang="en-US" altLang="ja-JP" sz="2000" b="1"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原因究明</a:t>
            </a:r>
            <a:endParaRPr kumimoji="1"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フォレンジック</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説明責任</a:t>
            </a:r>
            <a:endParaRPr lang="en-US" altLang="ja-JP" sz="1400" b="1"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見える化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ガバナンス</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戦術的意志決定</a:t>
            </a:r>
            <a:endParaRPr lang="en-US" altLang="ja-JP" sz="1400" b="1"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予測</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最適化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戦略的意志決定</a:t>
            </a:r>
            <a:endParaRPr lang="en-US" altLang="ja-JP" sz="1400" b="1"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4EACE4F-D0B9-B047-8A28-34C6C76B0F9F}"/>
              </a:ext>
            </a:extLst>
          </p:cNvPr>
          <p:cNvSpPr/>
          <p:nvPr/>
        </p:nvSpPr>
        <p:spPr>
          <a:xfrm>
            <a:off x="573994" y="5892837"/>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改革・改善活動や</a:t>
            </a:r>
            <a:r>
              <a:rPr lang="ja-JP" altLang="en-US" sz="2400" b="1">
                <a:solidFill>
                  <a:srgbClr val="FFFFFF"/>
                </a:solidFill>
                <a:latin typeface="Meiryo" charset="-128"/>
                <a:ea typeface="Meiryo" charset="-128"/>
                <a:cs typeface="Meiryo" charset="-128"/>
              </a:rPr>
              <a:t>セキュリティ対応の適正化</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543733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デジタル・トランスフォーメーションを支える</a:t>
            </a:r>
            <a:r>
              <a:rPr lang="ja-JP" altLang="en-US" sz="2400">
                <a:solidFill>
                  <a:srgbClr val="FFFFFF"/>
                </a:solidFill>
                <a:latin typeface="Arial"/>
                <a:ea typeface="HGP創英角ｺﾞｼｯｸUB" pitchFamily="50" charset="-128"/>
                <a:cs typeface="Arial"/>
              </a:rPr>
              <a:t>テクノロジー</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8871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デジタル・トランスフォーメーションを支えるテクノロジー</a:t>
            </a:r>
            <a:r>
              <a:rPr kumimoji="1" lang="en-US" altLang="ja-JP" dirty="0"/>
              <a:t> </a:t>
            </a:r>
            <a:r>
              <a:rPr kumimoji="1" lang="ja-JP" altLang="en-US" dirty="0"/>
              <a:t>　</a:t>
            </a:r>
          </a:p>
        </p:txBody>
      </p:sp>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52717" y="3124689"/>
            <a:ext cx="8238565" cy="201286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608062" y="3226010"/>
            <a:ext cx="7960659"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608062" y="3890742"/>
            <a:ext cx="7957755"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Meiryo" charset="-128"/>
                <a:ea typeface="Meiryo" charset="-128"/>
                <a:cs typeface="Meiryo" charset="-128"/>
              </a:rPr>
              <a:t>IoT</a:t>
            </a:r>
            <a:r>
              <a:rPr kumimoji="1" lang="ja-JP" altLang="en-US" sz="2000" dirty="0">
                <a:solidFill>
                  <a:srgbClr val="FFFFFF"/>
                </a:solidFill>
                <a:latin typeface="Meiryo" charset="-128"/>
                <a:ea typeface="Meiryo" charset="-128"/>
                <a:cs typeface="Meiryo" charset="-128"/>
              </a:rPr>
              <a:t>（</a:t>
            </a:r>
            <a:r>
              <a:rPr kumimoji="1" lang="en-US" altLang="ja-JP" sz="2000" dirty="0">
                <a:solidFill>
                  <a:srgbClr val="FFFFFF"/>
                </a:solidFill>
                <a:latin typeface="Meiryo" charset="-128"/>
                <a:ea typeface="Meiryo" charset="-128"/>
                <a:cs typeface="Meiryo" charset="-128"/>
              </a:rPr>
              <a:t>Internet of Things</a:t>
            </a:r>
            <a:r>
              <a:rPr kumimoji="1" lang="ja-JP" altLang="en-US" sz="2000" dirty="0">
                <a:solidFill>
                  <a:srgbClr val="FFFFFF"/>
                </a:solidFill>
                <a:latin typeface="Meiryo" charset="-128"/>
                <a:ea typeface="Meiryo" charset="-128"/>
                <a:cs typeface="Meiryo" charset="-128"/>
              </a:rPr>
              <a:t>）</a:t>
            </a:r>
          </a:p>
        </p:txBody>
      </p:sp>
      <p:sp>
        <p:nvSpPr>
          <p:cNvPr id="46" name="正方形/長方形 45"/>
          <p:cNvSpPr/>
          <p:nvPr/>
        </p:nvSpPr>
        <p:spPr>
          <a:xfrm>
            <a:off x="452718" y="5185517"/>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7" name="正方形/長方形 46"/>
          <p:cNvSpPr/>
          <p:nvPr/>
        </p:nvSpPr>
        <p:spPr>
          <a:xfrm>
            <a:off x="452717" y="5641302"/>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クラウド・コンピューティング</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761561" y="4392604"/>
            <a:ext cx="5650755" cy="738664"/>
          </a:xfrm>
          <a:prstGeom prst="rect">
            <a:avLst/>
          </a:prstGeom>
        </p:spPr>
        <p:txBody>
          <a:bodyPr wrap="square">
            <a:spAutoFit/>
          </a:bodyPr>
          <a:lstStyle/>
          <a:p>
            <a:pPr algn="ctr"/>
            <a:r>
              <a:rPr lang="ja-JP" altLang="en-US" sz="2400" b="1" dirty="0">
                <a:solidFill>
                  <a:srgbClr val="FFFFFF"/>
                </a:solidFill>
                <a:latin typeface="Meiryo" charset="-128"/>
                <a:ea typeface="Meiryo" charset="-128"/>
                <a:cs typeface="Meiryo" charset="-128"/>
              </a:rPr>
              <a:t>サイバー・フィジカル・システム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CPS : Cyber-physical System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356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029221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810" y="102580"/>
            <a:ext cx="8772672" cy="451168"/>
          </a:xfrm>
        </p:spPr>
        <p:txBody>
          <a:bodyPr>
            <a:normAutofit fontScale="90000"/>
          </a:bodyPr>
          <a:lstStyle/>
          <a:p>
            <a:r>
              <a:rPr lang="ja-JP" altLang="en-US"/>
              <a:t>デジタル</a:t>
            </a:r>
            <a:r>
              <a:rPr lang="ja-JP" altLang="en-US" dirty="0"/>
              <a:t>・トランスフォーメーションを</a:t>
            </a:r>
            <a:r>
              <a:rPr lang="ja-JP" altLang="en-US"/>
              <a:t>支えるテクノロジー・補足</a:t>
            </a:r>
            <a:r>
              <a:rPr lang="en-US" altLang="ja-JP" dirty="0"/>
              <a:t> </a:t>
            </a:r>
            <a:r>
              <a:rPr lang="ja-JP" altLang="en-US"/>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332290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デザイン思考・リーン・アジャイル・</a:t>
            </a:r>
            <a:r>
              <a:rPr kumimoji="1" lang="en-US" altLang="ja-JP" dirty="0"/>
              <a:t>DevOps</a:t>
            </a:r>
            <a:r>
              <a:rPr kumimoji="1" lang="ja-JP" altLang="en-US" dirty="0"/>
              <a:t>の関係</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36492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364926"/>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Tree>
    <p:extLst>
      <p:ext uri="{BB962C8B-B14F-4D97-AF65-F5344CB8AC3E}">
        <p14:creationId xmlns:p14="http://schemas.microsoft.com/office/powerpoint/2010/main" val="553658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ctr"/>
            <a:r>
              <a:rPr lang="en-US" altLang="ja-JP" dirty="0">
                <a:solidFill>
                  <a:srgbClr val="FFFFFF"/>
                </a:solidFill>
                <a:effectLst/>
                <a:latin typeface="Arial"/>
                <a:ea typeface="HGP創英角ｺﾞｼｯｸUB" pitchFamily="50" charset="-128"/>
                <a:cs typeface="Arial"/>
              </a:rPr>
              <a:t>Cloud Computing</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6699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クラウド価値をうまく引き出した</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latin typeface="Arial"/>
                <a:ea typeface="HGP創英角ｺﾞｼｯｸUB" pitchFamily="50" charset="-128"/>
                <a:cs typeface="Arial"/>
              </a:rPr>
              <a:t>Web</a:t>
            </a:r>
            <a:r>
              <a:rPr lang="ja-JP" altLang="en-US" sz="2400" dirty="0">
                <a:solidFill>
                  <a:srgbClr val="FFFFFF"/>
                </a:solidFill>
                <a:latin typeface="Arial"/>
                <a:ea typeface="HGP創英角ｺﾞｼｯｸUB" pitchFamily="50" charset="-128"/>
                <a:cs typeface="Arial"/>
              </a:rPr>
              <a:t>アプリケーション開発事例</a:t>
            </a:r>
            <a:endParaRPr lang="en-US" altLang="ja-JP" sz="2400" dirty="0">
              <a:solidFill>
                <a:srgbClr val="FFFFFF"/>
              </a:solidFill>
              <a:latin typeface="Arial"/>
              <a:ea typeface="HGP創英角ｺﾞｼｯｸUB" pitchFamily="50" charset="-128"/>
              <a:cs typeface="Arial"/>
            </a:endParaRPr>
          </a:p>
          <a:p>
            <a:pPr algn="r"/>
            <a:r>
              <a:rPr lang="en-US" altLang="ja-JP" dirty="0">
                <a:solidFill>
                  <a:srgbClr val="FFFFFF"/>
                </a:solidFill>
                <a:effectLst/>
                <a:latin typeface="Arial"/>
                <a:ea typeface="HGP創英角ｺﾞｼｯｸUB" pitchFamily="50" charset="-128"/>
                <a:cs typeface="Arial"/>
              </a:rPr>
              <a:t>AWS Lambda</a:t>
            </a:r>
            <a:r>
              <a:rPr lang="ja-JP" altLang="en-US" dirty="0">
                <a:solidFill>
                  <a:srgbClr val="FFFFFF"/>
                </a:solidFill>
                <a:effectLst/>
                <a:latin typeface="Arial"/>
                <a:ea typeface="HGP創英角ｺﾞｼｯｸUB" pitchFamily="50" charset="-128"/>
                <a:cs typeface="Arial"/>
              </a:rPr>
              <a:t>（サーバーレス）の場合</a:t>
            </a:r>
            <a:endParaRPr lang="en-US" altLang="ja-JP"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3" name="図 2">
            <a:extLst>
              <a:ext uri="{FF2B5EF4-FFF2-40B4-BE49-F238E27FC236}">
                <a16:creationId xmlns:a16="http://schemas.microsoft.com/office/drawing/2014/main" id="{0A140A03-4262-1340-8359-88CB54B8FCF3}"/>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819858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評価対象としたアプリケーション</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pic>
        <p:nvPicPr>
          <p:cNvPr id="4" name="図 3" descr="画面の領域"/>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3688934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cstate="screen">
            <a:extLst>
              <a:ext uri="{28A0092B-C50C-407E-A947-70E740481C1C}">
                <a14:useLocalDpi xmlns:a14="http://schemas.microsoft.com/office/drawing/2010/main"/>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711468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構築事例：従来型の</a:t>
            </a:r>
            <a:r>
              <a:rPr kumimoji="1" lang="en-US" altLang="ja-JP" dirty="0"/>
              <a:t>Web</a:t>
            </a:r>
            <a:r>
              <a:rPr kumimoji="1" lang="ja-JP" altLang="en-US" dirty="0"/>
              <a:t>アプリケーション・アーキテクチャ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254,980</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808267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rgbClr val="0070C0"/>
                </a:solidFill>
              </a:rPr>
              <a:t>3</a:t>
            </a:fld>
            <a:endParaRPr kumimoji="1" lang="ja-JP" altLang="en-US">
              <a:solidFill>
                <a:srgbClr val="0070C0"/>
              </a:solidFill>
            </a:endParaRPr>
          </a:p>
        </p:txBody>
      </p:sp>
      <p:grpSp>
        <p:nvGrpSpPr>
          <p:cNvPr id="16" name="図形グループ 15"/>
          <p:cNvGrpSpPr/>
          <p:nvPr/>
        </p:nvGrpSpPr>
        <p:grpSpPr>
          <a:xfrm>
            <a:off x="811681" y="828781"/>
            <a:ext cx="3212530" cy="5500347"/>
            <a:chOff x="5230258" y="1001733"/>
            <a:chExt cx="3212530" cy="5500347"/>
          </a:xfrm>
        </p:grpSpPr>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0258" y="1401843"/>
              <a:ext cx="3212530" cy="4700127"/>
            </a:xfrm>
            <a:prstGeom prst="rect">
              <a:avLst/>
            </a:prstGeom>
            <a:ln>
              <a:noFill/>
            </a:ln>
            <a:effectLst>
              <a:outerShdw blurRad="292100" dist="139700" dir="2700000" algn="tl" rotWithShape="0">
                <a:srgbClr val="333333">
                  <a:alpha val="65000"/>
                </a:srgbClr>
              </a:outerShdw>
            </a:effectLst>
          </p:spPr>
        </p:pic>
        <p:sp>
          <p:nvSpPr>
            <p:cNvPr id="4" name="テキスト ボックス 3"/>
            <p:cNvSpPr txBox="1"/>
            <p:nvPr/>
          </p:nvSpPr>
          <p:spPr>
            <a:xfrm>
              <a:off x="6387521" y="6101970"/>
              <a:ext cx="898003" cy="400110"/>
            </a:xfrm>
            <a:prstGeom prst="rect">
              <a:avLst/>
            </a:prstGeom>
            <a:noFill/>
          </p:spPr>
          <p:txBody>
            <a:bodyPr wrap="none" rtlCol="0">
              <a:spAutoFit/>
            </a:bodyPr>
            <a:lstStyle/>
            <a:p>
              <a:pPr algn="ctr"/>
              <a:r>
                <a:rPr kumimoji="1" lang="en-US" altLang="ja-JP" sz="2000" dirty="0">
                  <a:solidFill>
                    <a:srgbClr val="0070C0"/>
                  </a:solidFill>
                </a:rPr>
                <a:t>2017.1</a:t>
              </a:r>
              <a:endParaRPr kumimoji="1" lang="ja-JP" altLang="en-US" sz="2000" dirty="0">
                <a:solidFill>
                  <a:srgbClr val="0070C0"/>
                </a:solidFill>
              </a:endParaRPr>
            </a:p>
          </p:txBody>
        </p:sp>
        <p:sp>
          <p:nvSpPr>
            <p:cNvPr id="6" name="テキスト ボックス 5"/>
            <p:cNvSpPr txBox="1"/>
            <p:nvPr/>
          </p:nvSpPr>
          <p:spPr>
            <a:xfrm>
              <a:off x="5469801" y="1001733"/>
              <a:ext cx="2733441"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を知らない人</a:t>
              </a:r>
              <a:r>
                <a:rPr lang="ja-JP" altLang="en-US" dirty="0">
                  <a:solidFill>
                    <a:srgbClr val="0070C0"/>
                  </a:solidFill>
                  <a:latin typeface="Meiryo" charset="-128"/>
                  <a:ea typeface="Meiryo" charset="-128"/>
                  <a:cs typeface="Meiryo" charset="-128"/>
                </a:rPr>
                <a:t>のために</a:t>
              </a:r>
              <a:endParaRPr kumimoji="1" lang="ja-JP" altLang="en-US" dirty="0">
                <a:solidFill>
                  <a:srgbClr val="0070C0"/>
                </a:solidFill>
                <a:latin typeface="Meiryo" charset="-128"/>
                <a:ea typeface="Meiryo" charset="-128"/>
                <a:cs typeface="Meiryo" charset="-128"/>
              </a:endParaRPr>
            </a:p>
          </p:txBody>
        </p:sp>
      </p:grpSp>
      <p:sp>
        <p:nvSpPr>
          <p:cNvPr id="7" name="テキスト ボックス 6"/>
          <p:cNvSpPr txBox="1"/>
          <p:nvPr/>
        </p:nvSpPr>
        <p:spPr>
          <a:xfrm>
            <a:off x="4572000" y="1228891"/>
            <a:ext cx="2699778" cy="461665"/>
          </a:xfrm>
          <a:prstGeom prst="rect">
            <a:avLst/>
          </a:prstGeom>
          <a:noFill/>
        </p:spPr>
        <p:txBody>
          <a:bodyPr wrap="none" rtlCol="0">
            <a:spAutoFit/>
          </a:bodyPr>
          <a:lstStyle/>
          <a:p>
            <a:r>
              <a:rPr kumimoji="1" lang="en-US" altLang="ja-JP" sz="2400" b="1" dirty="0">
                <a:solidFill>
                  <a:srgbClr val="0070C0"/>
                </a:solidFill>
                <a:latin typeface="Meiryo" charset="-128"/>
                <a:ea typeface="Meiryo" charset="-128"/>
                <a:cs typeface="Meiryo" charset="-128"/>
              </a:rPr>
              <a:t>IT</a:t>
            </a:r>
            <a:r>
              <a:rPr kumimoji="1" lang="ja-JP" altLang="en-US" sz="2400" b="1" dirty="0">
                <a:solidFill>
                  <a:srgbClr val="0070C0"/>
                </a:solidFill>
                <a:latin typeface="Meiryo" charset="-128"/>
                <a:ea typeface="Meiryo" charset="-128"/>
                <a:cs typeface="Meiryo" charset="-128"/>
              </a:rPr>
              <a:t>の発展</a:t>
            </a:r>
            <a:r>
              <a:rPr kumimoji="1" lang="ja-JP" altLang="en-US" sz="2400" dirty="0">
                <a:solidFill>
                  <a:srgbClr val="0070C0"/>
                </a:solidFill>
                <a:latin typeface="Meiryo" charset="-128"/>
                <a:ea typeface="Meiryo" charset="-128"/>
                <a:cs typeface="Meiryo" charset="-128"/>
              </a:rPr>
              <a:t>によって</a:t>
            </a:r>
          </a:p>
        </p:txBody>
      </p:sp>
      <p:sp>
        <p:nvSpPr>
          <p:cNvPr id="18" name="テキスト ボックス 17"/>
          <p:cNvSpPr txBox="1"/>
          <p:nvPr/>
        </p:nvSpPr>
        <p:spPr>
          <a:xfrm>
            <a:off x="4572000" y="3076102"/>
            <a:ext cx="4185761" cy="830997"/>
          </a:xfrm>
          <a:prstGeom prst="rect">
            <a:avLst/>
          </a:prstGeom>
          <a:noFill/>
        </p:spPr>
        <p:txBody>
          <a:bodyPr wrap="none" rtlCol="0">
            <a:spAutoFit/>
          </a:bodyPr>
          <a:lstStyle/>
          <a:p>
            <a:r>
              <a:rPr kumimoji="1" lang="ja-JP" altLang="en-US" sz="2400" dirty="0">
                <a:solidFill>
                  <a:srgbClr val="0070C0"/>
                </a:solidFill>
                <a:latin typeface="Meiryo" charset="-128"/>
                <a:ea typeface="Meiryo" charset="-128"/>
                <a:cs typeface="Meiryo" charset="-128"/>
              </a:rPr>
              <a:t>いままでできなかったことが</a:t>
            </a:r>
            <a:endParaRPr kumimoji="1" lang="en-US" altLang="ja-JP" sz="2400" dirty="0">
              <a:solidFill>
                <a:srgbClr val="0070C0"/>
              </a:solidFill>
              <a:latin typeface="Meiryo" charset="-128"/>
              <a:ea typeface="Meiryo" charset="-128"/>
              <a:cs typeface="Meiryo" charset="-128"/>
            </a:endParaRPr>
          </a:p>
          <a:p>
            <a:r>
              <a:rPr lang="ja-JP" altLang="en-US" sz="2400" b="1" dirty="0">
                <a:solidFill>
                  <a:srgbClr val="0070C0"/>
                </a:solidFill>
                <a:latin typeface="Meiryo" charset="-128"/>
                <a:ea typeface="Meiryo" charset="-128"/>
                <a:cs typeface="Meiryo" charset="-128"/>
              </a:rPr>
              <a:t>できるようになった</a:t>
            </a:r>
            <a:endParaRPr kumimoji="1" lang="ja-JP" altLang="en-US" sz="2400" b="1" dirty="0">
              <a:solidFill>
                <a:srgbClr val="0070C0"/>
              </a:solidFill>
              <a:latin typeface="Meiryo" charset="-128"/>
              <a:ea typeface="Meiryo" charset="-128"/>
              <a:cs typeface="Meiryo" charset="-128"/>
            </a:endParaRPr>
          </a:p>
        </p:txBody>
      </p:sp>
      <p:sp>
        <p:nvSpPr>
          <p:cNvPr id="19" name="テキスト ボックス 18"/>
          <p:cNvSpPr txBox="1"/>
          <p:nvPr/>
        </p:nvSpPr>
        <p:spPr>
          <a:xfrm>
            <a:off x="4572000" y="5052188"/>
            <a:ext cx="4185761" cy="461665"/>
          </a:xfrm>
          <a:prstGeom prst="rect">
            <a:avLst/>
          </a:prstGeom>
          <a:noFill/>
        </p:spPr>
        <p:txBody>
          <a:bodyPr wrap="none" rtlCol="0">
            <a:spAutoFit/>
          </a:bodyPr>
          <a:lstStyle/>
          <a:p>
            <a:r>
              <a:rPr lang="ja-JP" altLang="en-US" sz="2400" dirty="0">
                <a:solidFill>
                  <a:srgbClr val="0070C0"/>
                </a:solidFill>
                <a:latin typeface="Meiryo" charset="-128"/>
                <a:ea typeface="Meiryo" charset="-128"/>
                <a:cs typeface="Meiryo" charset="-128"/>
              </a:rPr>
              <a:t>こう</a:t>
            </a:r>
            <a:r>
              <a:rPr lang="ja-JP" altLang="en-US" sz="2400" b="1" dirty="0">
                <a:solidFill>
                  <a:srgbClr val="0070C0"/>
                </a:solidFill>
                <a:latin typeface="Meiryo" charset="-128"/>
                <a:ea typeface="Meiryo" charset="-128"/>
                <a:cs typeface="Meiryo" charset="-128"/>
              </a:rPr>
              <a:t>向き合う</a:t>
            </a:r>
            <a:r>
              <a:rPr lang="ja-JP" altLang="en-US" sz="2400" dirty="0">
                <a:solidFill>
                  <a:srgbClr val="0070C0"/>
                </a:solidFill>
                <a:latin typeface="Meiryo" charset="-128"/>
                <a:ea typeface="Meiryo" charset="-128"/>
                <a:cs typeface="Meiryo" charset="-128"/>
              </a:rPr>
              <a:t>、</a:t>
            </a:r>
            <a:r>
              <a:rPr lang="ja-JP" altLang="en-US" sz="2400" b="1" dirty="0">
                <a:solidFill>
                  <a:srgbClr val="0070C0"/>
                </a:solidFill>
                <a:latin typeface="Meiryo" charset="-128"/>
                <a:ea typeface="Meiryo" charset="-128"/>
                <a:cs typeface="Meiryo" charset="-128"/>
              </a:rPr>
              <a:t>つきあおう</a:t>
            </a:r>
            <a:r>
              <a:rPr lang="ja-JP" altLang="en-US" sz="2400" dirty="0">
                <a:solidFill>
                  <a:srgbClr val="0070C0"/>
                </a:solidFill>
                <a:latin typeface="Meiryo" charset="-128"/>
                <a:ea typeface="Meiryo" charset="-128"/>
                <a:cs typeface="Meiryo" charset="-128"/>
              </a:rPr>
              <a:t>！</a:t>
            </a:r>
            <a:endParaRPr kumimoji="1" lang="ja-JP" altLang="en-US" sz="24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95909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ＤＢＭＳはインストール不要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ＥＣ２の接続先を変更するだけ</a:t>
            </a:r>
          </a:p>
          <a:p>
            <a:r>
              <a:rPr lang="ja-JP" altLang="en-US" sz="1400" dirty="0">
                <a:solidFill>
                  <a:schemeClr val="accent6">
                    <a:lumMod val="50000"/>
                  </a:schemeClr>
                </a:solidFill>
                <a:latin typeface="Meiryo" charset="-128"/>
                <a:ea typeface="Meiryo" charset="-128"/>
                <a:cs typeface="Meiryo" charset="-128"/>
              </a:rPr>
              <a:t>冗長構成はＭｕｌｔｉ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198,691</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690965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サービスを最大限活かしたアーキテクチャ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9" name="Picture 9" descr="Intern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2000" b="1" u="sng" dirty="0">
                <a:solidFill>
                  <a:schemeClr val="bg1"/>
                </a:solidFill>
                <a:latin typeface="Meiryo" charset="-128"/>
                <a:ea typeface="Meiryo" charset="-128"/>
                <a:cs typeface="Meiryo" charset="-128"/>
              </a:rPr>
              <a:t>約</a:t>
            </a:r>
            <a:r>
              <a:rPr lang="en-US" altLang="ja-JP" sz="2000" b="1" u="sng" dirty="0">
                <a:solidFill>
                  <a:schemeClr val="bg1"/>
                </a:solidFill>
                <a:latin typeface="Meiryo" charset="-128"/>
                <a:ea typeface="Meiryo" charset="-128"/>
                <a:cs typeface="Meiryo" charset="-128"/>
              </a:rPr>
              <a:t>907</a:t>
            </a:r>
            <a:r>
              <a:rPr lang="ja-JP" altLang="en-US" sz="2000" b="1" u="sng" dirty="0">
                <a:solidFill>
                  <a:schemeClr val="bg1"/>
                </a:solidFill>
                <a:latin typeface="Meiryo" charset="-128"/>
                <a:ea typeface="Meiryo" charset="-128"/>
                <a:cs typeface="Meiryo" charset="-128"/>
              </a:rPr>
              <a:t>円</a:t>
            </a:r>
            <a:endParaRPr lang="en-US" altLang="ja-JP" sz="2000" b="1" u="sng"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94197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クラウドは</a:t>
            </a:r>
            <a:r>
              <a:rPr lang="ja-JP" altLang="en-US" sz="2800" b="1" dirty="0">
                <a:ea typeface="ＭＳ Ｐゴシック" charset="-128"/>
              </a:rPr>
              <a:t>手段</a:t>
            </a:r>
            <a:r>
              <a:rPr lang="ja-JP" altLang="en-US" sz="2800" dirty="0">
                <a:ea typeface="ＭＳ Ｐゴシック" charset="-128"/>
              </a:rPr>
              <a:t>の負担を減らす仕組み</a:t>
            </a: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grpSp>
        <p:nvGrpSpPr>
          <p:cNvPr id="7" name="図形グループ 6"/>
          <p:cNvGrpSpPr/>
          <p:nvPr/>
        </p:nvGrpSpPr>
        <p:grpSpPr>
          <a:xfrm>
            <a:off x="822959" y="2066405"/>
            <a:ext cx="7547734" cy="1400307"/>
            <a:chOff x="804633" y="2070827"/>
            <a:chExt cx="7547734" cy="1400307"/>
          </a:xfrm>
        </p:grpSpPr>
        <p:sp>
          <p:nvSpPr>
            <p:cNvPr id="4" name="右矢印 3"/>
            <p:cNvSpPr/>
            <p:nvPr/>
          </p:nvSpPr>
          <p:spPr>
            <a:xfrm rot="20347284">
              <a:off x="804633" y="2323982"/>
              <a:ext cx="7547734" cy="1147152"/>
            </a:xfrm>
            <a:custGeom>
              <a:avLst/>
              <a:gdLst>
                <a:gd name="connsiteX0" fmla="*/ 0 w 7525713"/>
                <a:gd name="connsiteY0" fmla="*/ 227649 h 910597"/>
                <a:gd name="connsiteX1" fmla="*/ 7070415 w 7525713"/>
                <a:gd name="connsiteY1" fmla="*/ 227649 h 910597"/>
                <a:gd name="connsiteX2" fmla="*/ 7070415 w 7525713"/>
                <a:gd name="connsiteY2" fmla="*/ 0 h 910597"/>
                <a:gd name="connsiteX3" fmla="*/ 7525713 w 7525713"/>
                <a:gd name="connsiteY3" fmla="*/ 455299 h 910597"/>
                <a:gd name="connsiteX4" fmla="*/ 7070415 w 7525713"/>
                <a:gd name="connsiteY4" fmla="*/ 910597 h 910597"/>
                <a:gd name="connsiteX5" fmla="*/ 7070415 w 7525713"/>
                <a:gd name="connsiteY5" fmla="*/ 682948 h 910597"/>
                <a:gd name="connsiteX6" fmla="*/ 0 w 7525713"/>
                <a:gd name="connsiteY6" fmla="*/ 682948 h 910597"/>
                <a:gd name="connsiteX7" fmla="*/ 0 w 7525713"/>
                <a:gd name="connsiteY7" fmla="*/ 227649 h 910597"/>
                <a:gd name="connsiteX0" fmla="*/ 0 w 7537902"/>
                <a:gd name="connsiteY0" fmla="*/ 464119 h 910597"/>
                <a:gd name="connsiteX1" fmla="*/ 7082604 w 7537902"/>
                <a:gd name="connsiteY1" fmla="*/ 227649 h 910597"/>
                <a:gd name="connsiteX2" fmla="*/ 7082604 w 7537902"/>
                <a:gd name="connsiteY2" fmla="*/ 0 h 910597"/>
                <a:gd name="connsiteX3" fmla="*/ 7537902 w 7537902"/>
                <a:gd name="connsiteY3" fmla="*/ 455299 h 910597"/>
                <a:gd name="connsiteX4" fmla="*/ 7082604 w 7537902"/>
                <a:gd name="connsiteY4" fmla="*/ 910597 h 910597"/>
                <a:gd name="connsiteX5" fmla="*/ 7082604 w 7537902"/>
                <a:gd name="connsiteY5" fmla="*/ 682948 h 910597"/>
                <a:gd name="connsiteX6" fmla="*/ 12189 w 7537902"/>
                <a:gd name="connsiteY6" fmla="*/ 682948 h 910597"/>
                <a:gd name="connsiteX7" fmla="*/ 0 w 7537902"/>
                <a:gd name="connsiteY7" fmla="*/ 464119 h 910597"/>
                <a:gd name="connsiteX0" fmla="*/ 9832 w 7547734"/>
                <a:gd name="connsiteY0" fmla="*/ 464119 h 910597"/>
                <a:gd name="connsiteX1" fmla="*/ 7092436 w 7547734"/>
                <a:gd name="connsiteY1" fmla="*/ 227649 h 910597"/>
                <a:gd name="connsiteX2" fmla="*/ 7092436 w 7547734"/>
                <a:gd name="connsiteY2" fmla="*/ 0 h 910597"/>
                <a:gd name="connsiteX3" fmla="*/ 7547734 w 7547734"/>
                <a:gd name="connsiteY3" fmla="*/ 455299 h 910597"/>
                <a:gd name="connsiteX4" fmla="*/ 7092436 w 7547734"/>
                <a:gd name="connsiteY4" fmla="*/ 910597 h 910597"/>
                <a:gd name="connsiteX5" fmla="*/ 7092436 w 7547734"/>
                <a:gd name="connsiteY5" fmla="*/ 682948 h 910597"/>
                <a:gd name="connsiteX6" fmla="*/ 0 w 7547734"/>
                <a:gd name="connsiteY6" fmla="*/ 461795 h 910597"/>
                <a:gd name="connsiteX7" fmla="*/ 9832 w 7547734"/>
                <a:gd name="connsiteY7" fmla="*/ 464119 h 9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734" h="910597">
                  <a:moveTo>
                    <a:pt x="9832" y="464119"/>
                  </a:moveTo>
                  <a:lnTo>
                    <a:pt x="7092436" y="227649"/>
                  </a:lnTo>
                  <a:lnTo>
                    <a:pt x="7092436" y="0"/>
                  </a:lnTo>
                  <a:lnTo>
                    <a:pt x="7547734" y="455299"/>
                  </a:lnTo>
                  <a:lnTo>
                    <a:pt x="7092436" y="910597"/>
                  </a:lnTo>
                  <a:lnTo>
                    <a:pt x="7092436" y="682948"/>
                  </a:lnTo>
                  <a:lnTo>
                    <a:pt x="0" y="461795"/>
                  </a:lnTo>
                  <a:lnTo>
                    <a:pt x="9832" y="464119"/>
                  </a:lnTo>
                  <a:close/>
                </a:path>
              </a:pathLst>
            </a:custGeom>
            <a:solidFill>
              <a:srgbClr val="0432FF">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rot="20308907">
              <a:off x="5199194" y="2070827"/>
              <a:ext cx="2262158" cy="369332"/>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手段</a:t>
              </a:r>
              <a:r>
                <a:rPr kumimoji="1" lang="ja-JP" altLang="en-US" dirty="0">
                  <a:solidFill>
                    <a:schemeClr val="bg1"/>
                  </a:solidFill>
                  <a:latin typeface="Meiryo" charset="-128"/>
                  <a:ea typeface="Meiryo" charset="-128"/>
                  <a:cs typeface="Meiryo" charset="-128"/>
                </a:rPr>
                <a:t>の負担を減らす</a:t>
              </a:r>
            </a:p>
          </p:txBody>
        </p:sp>
      </p:grpSp>
    </p:spTree>
    <p:extLst>
      <p:ext uri="{BB962C8B-B14F-4D97-AF65-F5344CB8AC3E}">
        <p14:creationId xmlns:p14="http://schemas.microsoft.com/office/powerpoint/2010/main" val="215433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クラウド活用の狙い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テキスト ボックス 3"/>
          <p:cNvSpPr txBox="1"/>
          <p:nvPr/>
        </p:nvSpPr>
        <p:spPr>
          <a:xfrm>
            <a:off x="323528" y="1426822"/>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28309" y="2895560"/>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最新テクノロジーの早期実装</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23528" y="4504241"/>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539552" y="1916832"/>
            <a:ext cx="6244017"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アプリケーションの質的向上にリソースをシフトできる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ビジネス・スピードの加速に迅速柔軟に対応できる</a:t>
            </a:r>
            <a:endParaRPr lang="en-US" altLang="ja-JP" dirty="0">
              <a:solidFill>
                <a:srgbClr val="0070C0"/>
              </a:solidFill>
              <a:latin typeface="Meiryo" charset="-128"/>
              <a:ea typeface="Meiryo" charset="-128"/>
              <a:cs typeface="Meiryo" charset="-128"/>
            </a:endParaRPr>
          </a:p>
        </p:txBody>
      </p:sp>
      <p:sp>
        <p:nvSpPr>
          <p:cNvPr id="8" name="テキスト ボックス 7"/>
          <p:cNvSpPr txBox="1"/>
          <p:nvPr/>
        </p:nvSpPr>
        <p:spPr>
          <a:xfrm>
            <a:off x="539552" y="3385570"/>
            <a:ext cx="601318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試行錯誤が容易になってイノベーションを加速する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539552" y="4978411"/>
            <a:ext cx="625363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初期投資リスクが削減でき、</a:t>
            </a: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活用範囲を拡大できる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ビジネス環境の変化に柔軟に対応できる</a:t>
            </a:r>
            <a:endParaRPr kumimoji="1" lang="en-US" altLang="ja-JP" dirty="0">
              <a:solidFill>
                <a:srgbClr val="0070C0"/>
              </a:solidFill>
              <a:latin typeface="Meiryo" charset="-128"/>
              <a:ea typeface="Meiryo" charset="-128"/>
              <a:cs typeface="Meiryo" charset="-128"/>
            </a:endParaRPr>
          </a:p>
        </p:txBody>
      </p:sp>
      <p:sp>
        <p:nvSpPr>
          <p:cNvPr id="11" name="正方形/長方形 10"/>
          <p:cNvSpPr/>
          <p:nvPr/>
        </p:nvSpPr>
        <p:spPr>
          <a:xfrm>
            <a:off x="7164288" y="1268760"/>
            <a:ext cx="1368152"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3200" dirty="0">
                <a:solidFill>
                  <a:srgbClr val="FFFFFF"/>
                </a:solidFill>
                <a:latin typeface="HGPSoeiKakugothicUB" charset="-128"/>
                <a:ea typeface="HGPSoeiKakugothicUB" charset="-128"/>
                <a:cs typeface="HGPSoeiKakugothicUB" charset="-128"/>
              </a:rPr>
              <a:t>　ビジネスの成果に</a:t>
            </a:r>
            <a:endParaRPr kumimoji="1" lang="en-US" altLang="ja-JP" sz="3200" dirty="0">
              <a:solidFill>
                <a:srgbClr val="FFFFFF"/>
              </a:solidFill>
              <a:latin typeface="HGPSoeiKakugothicUB" charset="-128"/>
              <a:ea typeface="HGPSoeiKakugothicUB" charset="-128"/>
              <a:cs typeface="HGPSoeiKakugothicUB" charset="-128"/>
            </a:endParaRPr>
          </a:p>
          <a:p>
            <a:r>
              <a:rPr kumimoji="1" lang="ja-JP" altLang="en-US" sz="3200" dirty="0">
                <a:solidFill>
                  <a:srgbClr val="FFFFFF"/>
                </a:solidFill>
                <a:latin typeface="HGPSoeiKakugothicUB" charset="-128"/>
                <a:ea typeface="HGPSoeiKakugothicUB" charset="-128"/>
                <a:cs typeface="HGPSoeiKakugothicUB" charset="-128"/>
              </a:rPr>
              <a:t>　　　　　　直接貢献する</a:t>
            </a:r>
          </a:p>
        </p:txBody>
      </p:sp>
      <p:sp>
        <p:nvSpPr>
          <p:cNvPr id="12" name="右矢印 11"/>
          <p:cNvSpPr/>
          <p:nvPr/>
        </p:nvSpPr>
        <p:spPr>
          <a:xfrm>
            <a:off x="6730913" y="1679107"/>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p:cNvSpPr/>
          <p:nvPr/>
        </p:nvSpPr>
        <p:spPr>
          <a:xfrm>
            <a:off x="6730913" y="3116289"/>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p:cNvSpPr/>
          <p:nvPr/>
        </p:nvSpPr>
        <p:spPr>
          <a:xfrm>
            <a:off x="6730913" y="4689698"/>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8629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64D291-2074-6042-B643-73CF98B18DBD}"/>
              </a:ext>
            </a:extLst>
          </p:cNvPr>
          <p:cNvSpPr>
            <a:spLocks noGrp="1"/>
          </p:cNvSpPr>
          <p:nvPr>
            <p:ph type="title"/>
          </p:nvPr>
        </p:nvSpPr>
        <p:spPr/>
        <p:txBody>
          <a:bodyPr/>
          <a:lstStyle/>
          <a:p>
            <a:r>
              <a:rPr kumimoji="1" lang="ja-JP" altLang="en-US" dirty="0"/>
              <a:t>クラウドへ移行することに伴うビジネスの変化</a:t>
            </a:r>
          </a:p>
        </p:txBody>
      </p:sp>
      <p:sp>
        <p:nvSpPr>
          <p:cNvPr id="3" name="スライド番号プレースホルダー 2">
            <a:extLst>
              <a:ext uri="{FF2B5EF4-FFF2-40B4-BE49-F238E27FC236}">
                <a16:creationId xmlns:a16="http://schemas.microsoft.com/office/drawing/2014/main" id="{12FA0CCC-3069-C14D-8350-72452FFC882B}"/>
              </a:ext>
            </a:extLst>
          </p:cNvPr>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角丸四角形 3">
            <a:extLst>
              <a:ext uri="{FF2B5EF4-FFF2-40B4-BE49-F238E27FC236}">
                <a16:creationId xmlns:a16="http://schemas.microsoft.com/office/drawing/2014/main" id="{46149D94-C943-4E43-A3A9-FB4726EDCCC7}"/>
              </a:ext>
            </a:extLst>
          </p:cNvPr>
          <p:cNvSpPr/>
          <p:nvPr/>
        </p:nvSpPr>
        <p:spPr>
          <a:xfrm>
            <a:off x="3211690" y="2534493"/>
            <a:ext cx="2720620" cy="2110154"/>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自社所有から</a:t>
            </a:r>
            <a:endParaRPr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b="1" dirty="0">
                <a:solidFill>
                  <a:srgbClr val="FFFFFF"/>
                </a:solidFill>
                <a:latin typeface="Meiryo" panose="020B0604030504040204" pitchFamily="34" charset="-128"/>
                <a:ea typeface="Meiryo" panose="020B0604030504040204" pitchFamily="34" charset="-128"/>
                <a:cs typeface="ＭＳ Ｐゴシック"/>
              </a:rPr>
              <a:t>パブリック・クラウド</a:t>
            </a:r>
            <a:endParaRPr kumimoji="1"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への移管</a:t>
            </a:r>
            <a:endParaRPr kumimoji="1" lang="ja-JP" altLang="en-US" b="1"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25" name="グループ化 24">
            <a:extLst>
              <a:ext uri="{FF2B5EF4-FFF2-40B4-BE49-F238E27FC236}">
                <a16:creationId xmlns:a16="http://schemas.microsoft.com/office/drawing/2014/main" id="{F2AD725B-394B-8847-A35B-597C5EB42705}"/>
              </a:ext>
            </a:extLst>
          </p:cNvPr>
          <p:cNvGrpSpPr/>
          <p:nvPr/>
        </p:nvGrpSpPr>
        <p:grpSpPr>
          <a:xfrm>
            <a:off x="830317" y="1076648"/>
            <a:ext cx="7514898" cy="5025844"/>
            <a:chOff x="830317" y="1076648"/>
            <a:chExt cx="7514898" cy="5025844"/>
          </a:xfrm>
        </p:grpSpPr>
        <p:sp>
          <p:nvSpPr>
            <p:cNvPr id="5" name="正方形/長方形 4">
              <a:extLst>
                <a:ext uri="{FF2B5EF4-FFF2-40B4-BE49-F238E27FC236}">
                  <a16:creationId xmlns:a16="http://schemas.microsoft.com/office/drawing/2014/main" id="{33BA0FB7-165C-E948-9D1E-7CA40FA1614F}"/>
                </a:ext>
              </a:extLst>
            </p:cNvPr>
            <p:cNvSpPr/>
            <p:nvPr/>
          </p:nvSpPr>
          <p:spPr>
            <a:xfrm>
              <a:off x="3211690" y="1076648"/>
              <a:ext cx="2720620" cy="10720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５年毎のリース更改</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がなくなる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41D766F4-70E4-0F4F-AE1F-DA4DF3815EB5}"/>
                </a:ext>
              </a:extLst>
            </p:cNvPr>
            <p:cNvSpPr/>
            <p:nvPr/>
          </p:nvSpPr>
          <p:spPr>
            <a:xfrm>
              <a:off x="3211690" y="5030436"/>
              <a:ext cx="2720620" cy="10720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運用自動化の</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範囲が拡大する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3A185892-804A-8645-9EF6-F2DE09A83FF2}"/>
                </a:ext>
              </a:extLst>
            </p:cNvPr>
            <p:cNvSpPr/>
            <p:nvPr/>
          </p:nvSpPr>
          <p:spPr>
            <a:xfrm>
              <a:off x="6400801" y="2534493"/>
              <a:ext cx="1944414" cy="21101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情報システム部門</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の役割が変わる</a:t>
              </a:r>
            </a:p>
          </p:txBody>
        </p:sp>
        <p:sp>
          <p:nvSpPr>
            <p:cNvPr id="8" name="正方形/長方形 7">
              <a:extLst>
                <a:ext uri="{FF2B5EF4-FFF2-40B4-BE49-F238E27FC236}">
                  <a16:creationId xmlns:a16="http://schemas.microsoft.com/office/drawing/2014/main" id="{BE9DED64-6511-9D45-BE57-F68A200E5B57}"/>
                </a:ext>
              </a:extLst>
            </p:cNvPr>
            <p:cNvSpPr/>
            <p:nvPr/>
          </p:nvSpPr>
          <p:spPr>
            <a:xfrm>
              <a:off x="830317" y="2534493"/>
              <a:ext cx="1944414" cy="21101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SaaS/PaaS</a:t>
              </a: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サーバーレス</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の適用範囲</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が</a:t>
              </a:r>
              <a:r>
                <a:rPr lang="ja-JP" altLang="en-US" sz="1600" dirty="0">
                  <a:solidFill>
                    <a:srgbClr val="FFFFFF"/>
                  </a:solidFill>
                  <a:latin typeface="Meiryo" panose="020B0604030504040204" pitchFamily="34" charset="-128"/>
                  <a:ea typeface="Meiryo" panose="020B0604030504040204" pitchFamily="34" charset="-128"/>
                  <a:cs typeface="ＭＳ Ｐゴシック"/>
                </a:rPr>
                <a:t>拡大する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47909D9E-11D7-A249-82B1-E6CC31CF67BE}"/>
                </a:ext>
              </a:extLst>
            </p:cNvPr>
            <p:cNvSpPr/>
            <p:nvPr/>
          </p:nvSpPr>
          <p:spPr>
            <a:xfrm>
              <a:off x="4158155" y="2026288"/>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EF52E8D9-C4EB-6B46-9401-3434F703F684}"/>
                </a:ext>
              </a:extLst>
            </p:cNvPr>
            <p:cNvSpPr/>
            <p:nvPr/>
          </p:nvSpPr>
          <p:spPr>
            <a:xfrm rot="10800000">
              <a:off x="4142389" y="4522231"/>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A2D6AD92-851B-D34F-A8FC-97D594FDEFF0}"/>
                </a:ext>
              </a:extLst>
            </p:cNvPr>
            <p:cNvSpPr/>
            <p:nvPr/>
          </p:nvSpPr>
          <p:spPr>
            <a:xfrm rot="16200000">
              <a:off x="2579366" y="3274259"/>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891549E4-AEDF-0640-B81F-D42F4E37B61C}"/>
                </a:ext>
              </a:extLst>
            </p:cNvPr>
            <p:cNvSpPr/>
            <p:nvPr/>
          </p:nvSpPr>
          <p:spPr>
            <a:xfrm rot="5400000">
              <a:off x="5736945" y="3274259"/>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グループ化 26">
            <a:extLst>
              <a:ext uri="{FF2B5EF4-FFF2-40B4-BE49-F238E27FC236}">
                <a16:creationId xmlns:a16="http://schemas.microsoft.com/office/drawing/2014/main" id="{70424BCF-B9AC-614C-9B13-E920477E29DB}"/>
              </a:ext>
            </a:extLst>
          </p:cNvPr>
          <p:cNvGrpSpPr/>
          <p:nvPr/>
        </p:nvGrpSpPr>
        <p:grpSpPr>
          <a:xfrm>
            <a:off x="798786" y="1076648"/>
            <a:ext cx="7546428" cy="5087007"/>
            <a:chOff x="798786" y="1076648"/>
            <a:chExt cx="7546428" cy="5087007"/>
          </a:xfrm>
        </p:grpSpPr>
        <p:sp>
          <p:nvSpPr>
            <p:cNvPr id="19" name="上矢印 18">
              <a:extLst>
                <a:ext uri="{FF2B5EF4-FFF2-40B4-BE49-F238E27FC236}">
                  <a16:creationId xmlns:a16="http://schemas.microsoft.com/office/drawing/2014/main" id="{EBFFAD9D-5D3B-3D40-A877-7135962D20EF}"/>
                </a:ext>
              </a:extLst>
            </p:cNvPr>
            <p:cNvSpPr/>
            <p:nvPr/>
          </p:nvSpPr>
          <p:spPr>
            <a:xfrm rot="5400000" flipH="1">
              <a:off x="5965522" y="1386428"/>
              <a:ext cx="387857" cy="419635"/>
            </a:xfrm>
            <a:prstGeom prst="up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グループ化 25">
              <a:extLst>
                <a:ext uri="{FF2B5EF4-FFF2-40B4-BE49-F238E27FC236}">
                  <a16:creationId xmlns:a16="http://schemas.microsoft.com/office/drawing/2014/main" id="{304B6919-510F-8842-B67C-BFC5001AE980}"/>
                </a:ext>
              </a:extLst>
            </p:cNvPr>
            <p:cNvGrpSpPr/>
            <p:nvPr/>
          </p:nvGrpSpPr>
          <p:grpSpPr>
            <a:xfrm>
              <a:off x="798786" y="1076648"/>
              <a:ext cx="7546428" cy="5087007"/>
              <a:chOff x="798786" y="1076648"/>
              <a:chExt cx="7546428" cy="5087007"/>
            </a:xfrm>
          </p:grpSpPr>
          <p:sp>
            <p:nvSpPr>
              <p:cNvPr id="9" name="正方形/長方形 8">
                <a:extLst>
                  <a:ext uri="{FF2B5EF4-FFF2-40B4-BE49-F238E27FC236}">
                    <a16:creationId xmlns:a16="http://schemas.microsoft.com/office/drawing/2014/main" id="{AD4E3DBF-D423-BA4B-B02E-CB260479F404}"/>
                  </a:ext>
                </a:extLst>
              </p:cNvPr>
              <p:cNvSpPr/>
              <p:nvPr/>
            </p:nvSpPr>
            <p:spPr>
              <a:xfrm>
                <a:off x="830317" y="1076648"/>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５年毎の</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更新ビジネス</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消滅</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5D7B546D-C286-1A4A-AB73-60C4D47509BB}"/>
                  </a:ext>
                </a:extLst>
              </p:cNvPr>
              <p:cNvSpPr/>
              <p:nvPr/>
            </p:nvSpPr>
            <p:spPr>
              <a:xfrm>
                <a:off x="798786" y="5091599"/>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アジャイル開発</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DevOps</a:t>
                </a:r>
                <a:r>
                  <a:rPr lang="ja-JP" altLang="en-US" sz="1600" dirty="0">
                    <a:solidFill>
                      <a:srgbClr val="FFFFFF"/>
                    </a:solidFill>
                    <a:latin typeface="Meiryo" panose="020B0604030504040204" pitchFamily="34" charset="-128"/>
                    <a:ea typeface="Meiryo" panose="020B0604030504040204" pitchFamily="34" charset="-128"/>
                    <a:cs typeface="ＭＳ Ｐゴシック"/>
                  </a:rPr>
                  <a:t>の</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適用拡大</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EF9F7061-239A-9C41-913B-13B9135C04FA}"/>
                  </a:ext>
                </a:extLst>
              </p:cNvPr>
              <p:cNvSpPr/>
              <p:nvPr/>
            </p:nvSpPr>
            <p:spPr>
              <a:xfrm>
                <a:off x="6400800" y="1076648"/>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テクノロジー</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を駆使した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改革提案が</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求められる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00F99F0C-93C6-104D-8CBA-7154F85611F1}"/>
                  </a:ext>
                </a:extLst>
              </p:cNvPr>
              <p:cNvSpPr/>
              <p:nvPr/>
            </p:nvSpPr>
            <p:spPr>
              <a:xfrm>
                <a:off x="6400800" y="5030436"/>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企画・目利き</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デザインなどの</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上流スキルが</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求められる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上矢印 16">
                <a:extLst>
                  <a:ext uri="{FF2B5EF4-FFF2-40B4-BE49-F238E27FC236}">
                    <a16:creationId xmlns:a16="http://schemas.microsoft.com/office/drawing/2014/main" id="{28DFB4FE-68F2-B540-86D9-1408CEE8B73A}"/>
                  </a:ext>
                </a:extLst>
              </p:cNvPr>
              <p:cNvSpPr/>
              <p:nvPr/>
            </p:nvSpPr>
            <p:spPr>
              <a:xfrm rot="16200000">
                <a:off x="2787261" y="1402857"/>
                <a:ext cx="387857" cy="419637"/>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a:extLst>
                  <a:ext uri="{FF2B5EF4-FFF2-40B4-BE49-F238E27FC236}">
                    <a16:creationId xmlns:a16="http://schemas.microsoft.com/office/drawing/2014/main" id="{4D896547-4D54-2B4C-A82C-AF527ED0FC80}"/>
                  </a:ext>
                </a:extLst>
              </p:cNvPr>
              <p:cNvSpPr/>
              <p:nvPr/>
            </p:nvSpPr>
            <p:spPr>
              <a:xfrm rot="16200000">
                <a:off x="2790620" y="5344236"/>
                <a:ext cx="387857" cy="41963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a:extLst>
                  <a:ext uri="{FF2B5EF4-FFF2-40B4-BE49-F238E27FC236}">
                    <a16:creationId xmlns:a16="http://schemas.microsoft.com/office/drawing/2014/main" id="{2EDF4219-8A4E-0740-B3A2-02D7E1E4AA77}"/>
                  </a:ext>
                </a:extLst>
              </p:cNvPr>
              <p:cNvSpPr/>
              <p:nvPr/>
            </p:nvSpPr>
            <p:spPr>
              <a:xfrm rot="5400000" flipH="1">
                <a:off x="5965522" y="5344236"/>
                <a:ext cx="387857" cy="41963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a:extLst>
                  <a:ext uri="{FF2B5EF4-FFF2-40B4-BE49-F238E27FC236}">
                    <a16:creationId xmlns:a16="http://schemas.microsoft.com/office/drawing/2014/main" id="{F3EB3337-AADE-9349-B4DC-CF93E70BB1E5}"/>
                  </a:ext>
                </a:extLst>
              </p:cNvPr>
              <p:cNvSpPr/>
              <p:nvPr/>
            </p:nvSpPr>
            <p:spPr>
              <a:xfrm>
                <a:off x="1619102" y="2145675"/>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矢印 21">
                <a:extLst>
                  <a:ext uri="{FF2B5EF4-FFF2-40B4-BE49-F238E27FC236}">
                    <a16:creationId xmlns:a16="http://schemas.microsoft.com/office/drawing/2014/main" id="{A2754462-0990-6F41-80FE-51705CADD895}"/>
                  </a:ext>
                </a:extLst>
              </p:cNvPr>
              <p:cNvSpPr/>
              <p:nvPr/>
            </p:nvSpPr>
            <p:spPr>
              <a:xfrm>
                <a:off x="7173825" y="2145675"/>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上矢印 22">
                <a:extLst>
                  <a:ext uri="{FF2B5EF4-FFF2-40B4-BE49-F238E27FC236}">
                    <a16:creationId xmlns:a16="http://schemas.microsoft.com/office/drawing/2014/main" id="{CCB2281A-E35A-D74D-834F-3875261DDEB8}"/>
                  </a:ext>
                </a:extLst>
              </p:cNvPr>
              <p:cNvSpPr/>
              <p:nvPr/>
            </p:nvSpPr>
            <p:spPr>
              <a:xfrm flipH="1" flipV="1">
                <a:off x="1608595" y="4712241"/>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41397BBD-77FF-3444-8C63-8C888E958B73}"/>
                  </a:ext>
                </a:extLst>
              </p:cNvPr>
              <p:cNvSpPr/>
              <p:nvPr/>
            </p:nvSpPr>
            <p:spPr>
              <a:xfrm flipH="1" flipV="1">
                <a:off x="7179078" y="4671065"/>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368774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p:txBody>
          <a:bodyPr/>
          <a:lstStyle/>
          <a:p>
            <a:r>
              <a:rPr kumimoji="1" lang="ja-JP" altLang="en-US"/>
              <a:t>銀行システムにおけるクラウド活用の動き</a:t>
            </a:r>
          </a:p>
        </p:txBody>
      </p:sp>
      <p:sp>
        <p:nvSpPr>
          <p:cNvPr id="3" name="スライド番号プレースホルダー 2">
            <a:extLst>
              <a:ext uri="{FF2B5EF4-FFF2-40B4-BE49-F238E27FC236}">
                <a16:creationId xmlns:a16="http://schemas.microsoft.com/office/drawing/2014/main" id="{31343F23-0E1C-8B49-87BE-7DA534FCCF91}"/>
              </a:ext>
            </a:extLst>
          </p:cNvPr>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279500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p:txBody>
          <a:bodyPr/>
          <a:lstStyle/>
          <a:p>
            <a:r>
              <a:rPr lang="ja-JP" altLang="ja-JP"/>
              <a:t>クラウド・バイ・デフォルト原則</a:t>
            </a:r>
            <a:endParaRPr kumimoji="1" lang="ja-JP" altLang="en-US"/>
          </a:p>
        </p:txBody>
      </p:sp>
      <p:sp>
        <p:nvSpPr>
          <p:cNvPr id="3" name="スライド番号プレースホルダー 2">
            <a:extLst>
              <a:ext uri="{FF2B5EF4-FFF2-40B4-BE49-F238E27FC236}">
                <a16:creationId xmlns:a16="http://schemas.microsoft.com/office/drawing/2014/main" id="{F378D622-23A8-604F-9FCE-81941E2FD8A8}"/>
              </a:ext>
            </a:extLst>
          </p:cNvPr>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10402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p:txBody>
          <a:bodyPr/>
          <a:lstStyle/>
          <a:p>
            <a:r>
              <a:rPr kumimoji="1" lang="ja-JP" altLang="en-US" dirty="0"/>
              <a:t>変わる</a:t>
            </a:r>
            <a:r>
              <a:rPr kumimoji="1" lang="ja-JP" altLang="en-US"/>
              <a:t>ビジネスのかたち</a:t>
            </a:r>
            <a:endParaRPr kumimoji="1" lang="ja-JP" altLang="en-US" dirty="0"/>
          </a:p>
        </p:txBody>
      </p:sp>
      <p:sp>
        <p:nvSpPr>
          <p:cNvPr id="3" name="スライド番号プレースホルダー 2">
            <a:extLst>
              <a:ext uri="{FF2B5EF4-FFF2-40B4-BE49-F238E27FC236}">
                <a16:creationId xmlns:a16="http://schemas.microsoft.com/office/drawing/2014/main" id="{EA04BDDF-0EDC-3E49-AD95-31A33BDC2893}"/>
              </a:ext>
            </a:extLst>
          </p:cNvPr>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4388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B9E1B408-976F-8140-AE69-6EF6BBB04230}"/>
              </a:ext>
            </a:extLst>
          </p:cNvPr>
          <p:cNvSpPr/>
          <p:nvPr/>
        </p:nvSpPr>
        <p:spPr>
          <a:xfrm>
            <a:off x="1725629" y="3550712"/>
            <a:ext cx="6106228" cy="281927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C98B623A-0C49-BE42-8484-32D809E2F53B}"/>
              </a:ext>
            </a:extLst>
          </p:cNvPr>
          <p:cNvSpPr/>
          <p:nvPr/>
        </p:nvSpPr>
        <p:spPr>
          <a:xfrm>
            <a:off x="1631309" y="3492843"/>
            <a:ext cx="6106228" cy="281927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EEB0779-8077-0942-8084-7B99FF403036}"/>
              </a:ext>
            </a:extLst>
          </p:cNvPr>
          <p:cNvSpPr>
            <a:spLocks noGrp="1"/>
          </p:cNvSpPr>
          <p:nvPr>
            <p:ph type="title"/>
          </p:nvPr>
        </p:nvSpPr>
        <p:spPr/>
        <p:txBody>
          <a:bodyPr/>
          <a:lstStyle/>
          <a:p>
            <a:r>
              <a:rPr kumimoji="1" lang="ja-JP" altLang="en-US"/>
              <a:t>クラウドの分類と関係</a:t>
            </a:r>
          </a:p>
        </p:txBody>
      </p:sp>
      <p:sp>
        <p:nvSpPr>
          <p:cNvPr id="3" name="スライド番号プレースホルダー 2">
            <a:extLst>
              <a:ext uri="{FF2B5EF4-FFF2-40B4-BE49-F238E27FC236}">
                <a16:creationId xmlns:a16="http://schemas.microsoft.com/office/drawing/2014/main" id="{3CBBBCC7-1FC0-8947-BC09-426C23841F95}"/>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a:extLst>
              <a:ext uri="{FF2B5EF4-FFF2-40B4-BE49-F238E27FC236}">
                <a16:creationId xmlns:a16="http://schemas.microsoft.com/office/drawing/2014/main" id="{CA109601-389A-494D-9C01-7F38257D6B28}"/>
              </a:ext>
            </a:extLst>
          </p:cNvPr>
          <p:cNvSpPr/>
          <p:nvPr/>
        </p:nvSpPr>
        <p:spPr>
          <a:xfrm>
            <a:off x="1536989" y="1047107"/>
            <a:ext cx="6106228" cy="173300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6BF2E80-9DFC-8947-94F8-B5D62295A7B6}"/>
              </a:ext>
            </a:extLst>
          </p:cNvPr>
          <p:cNvSpPr/>
          <p:nvPr/>
        </p:nvSpPr>
        <p:spPr>
          <a:xfrm>
            <a:off x="1536989" y="3426387"/>
            <a:ext cx="6106228" cy="281927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6322DA9-7E25-CA42-9114-9AA24BC725B5}"/>
              </a:ext>
            </a:extLst>
          </p:cNvPr>
          <p:cNvSpPr/>
          <p:nvPr/>
        </p:nvSpPr>
        <p:spPr>
          <a:xfrm>
            <a:off x="2012908" y="1494500"/>
            <a:ext cx="2172467" cy="111078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7234B224-4379-6E4A-8033-73D7B5AA0347}"/>
              </a:ext>
            </a:extLst>
          </p:cNvPr>
          <p:cNvSpPr/>
          <p:nvPr/>
        </p:nvSpPr>
        <p:spPr>
          <a:xfrm>
            <a:off x="4989311" y="1494499"/>
            <a:ext cx="2172467" cy="111078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個別システム</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7197948-A437-E844-B66C-C6620624627F}"/>
              </a:ext>
            </a:extLst>
          </p:cNvPr>
          <p:cNvSpPr/>
          <p:nvPr/>
        </p:nvSpPr>
        <p:spPr>
          <a:xfrm>
            <a:off x="2072588" y="3736420"/>
            <a:ext cx="5089190" cy="60815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343FA71-C88C-A44C-AC9B-5356CE572078}"/>
              </a:ext>
            </a:extLst>
          </p:cNvPr>
          <p:cNvSpPr/>
          <p:nvPr/>
        </p:nvSpPr>
        <p:spPr>
          <a:xfrm>
            <a:off x="2075348" y="4393500"/>
            <a:ext cx="5089190" cy="60815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8B2C200-2798-FE4F-9B13-6D43EFBCFEF8}"/>
              </a:ext>
            </a:extLst>
          </p:cNvPr>
          <p:cNvSpPr/>
          <p:nvPr/>
        </p:nvSpPr>
        <p:spPr>
          <a:xfrm>
            <a:off x="2072588" y="5050580"/>
            <a:ext cx="5089190" cy="6081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2AE5D982-8A83-E647-8CDB-911D96EB79D1}"/>
              </a:ext>
            </a:extLst>
          </p:cNvPr>
          <p:cNvSpPr/>
          <p:nvPr/>
        </p:nvSpPr>
        <p:spPr>
          <a:xfrm>
            <a:off x="2012908" y="3585945"/>
            <a:ext cx="2172467" cy="2244349"/>
          </a:xfrm>
          <a:prstGeom prst="rect">
            <a:avLst/>
          </a:prstGeom>
          <a:solidFill>
            <a:srgbClr val="7030A0">
              <a:alpha val="4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ホステッド</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プライベート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クラウド</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テキスト ボックス 11">
            <a:extLst>
              <a:ext uri="{FF2B5EF4-FFF2-40B4-BE49-F238E27FC236}">
                <a16:creationId xmlns:a16="http://schemas.microsoft.com/office/drawing/2014/main" id="{5E093F5A-4CC9-3D4D-8D9F-DD478DB2210B}"/>
              </a:ext>
            </a:extLst>
          </p:cNvPr>
          <p:cNvSpPr txBox="1"/>
          <p:nvPr/>
        </p:nvSpPr>
        <p:spPr>
          <a:xfrm>
            <a:off x="4825572" y="3941863"/>
            <a:ext cx="1871025" cy="276999"/>
          </a:xfrm>
          <a:prstGeom prst="rect">
            <a:avLst/>
          </a:prstGeom>
          <a:noFill/>
        </p:spPr>
        <p:txBody>
          <a:bodyPr wrap="none" rtlCol="0">
            <a:spAutoFit/>
          </a:bodyPr>
          <a:lstStyle/>
          <a:p>
            <a:r>
              <a:rPr kumimoji="1" lang="en-US" altLang="ja-JP" sz="1200" b="1" dirty="0">
                <a:solidFill>
                  <a:schemeClr val="bg1"/>
                </a:solidFill>
                <a:latin typeface="Meiryo" panose="020B0604030504040204" pitchFamily="34" charset="-128"/>
                <a:ea typeface="Meiryo" panose="020B0604030504040204" pitchFamily="34" charset="-128"/>
              </a:rPr>
              <a:t>SaaS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Software as a Service</a:t>
            </a:r>
            <a:r>
              <a:rPr kumimoji="1" lang="ja-JP" altLang="en-US" sz="800">
                <a:solidFill>
                  <a:schemeClr val="bg1"/>
                </a:solidFill>
                <a:latin typeface="Meiryo" panose="020B0604030504040204" pitchFamily="34" charset="-128"/>
                <a:ea typeface="Meiryo" panose="020B0604030504040204" pitchFamily="34" charset="-128"/>
              </a:rPr>
              <a:t>）</a:t>
            </a:r>
          </a:p>
        </p:txBody>
      </p:sp>
      <p:sp>
        <p:nvSpPr>
          <p:cNvPr id="13" name="テキスト ボックス 12">
            <a:extLst>
              <a:ext uri="{FF2B5EF4-FFF2-40B4-BE49-F238E27FC236}">
                <a16:creationId xmlns:a16="http://schemas.microsoft.com/office/drawing/2014/main" id="{29BD1560-2DF3-CF48-B6C5-0AF7F22DFE77}"/>
              </a:ext>
            </a:extLst>
          </p:cNvPr>
          <p:cNvSpPr txBox="1"/>
          <p:nvPr/>
        </p:nvSpPr>
        <p:spPr>
          <a:xfrm>
            <a:off x="4825572" y="4591465"/>
            <a:ext cx="1843325" cy="276999"/>
          </a:xfrm>
          <a:prstGeom prst="rect">
            <a:avLst/>
          </a:prstGeom>
          <a:noFill/>
        </p:spPr>
        <p:txBody>
          <a:bodyPr wrap="none" rtlCol="0">
            <a:spAutoFit/>
          </a:bodyPr>
          <a:lstStyle/>
          <a:p>
            <a:r>
              <a:rPr lang="en-US" altLang="ja-JP" sz="1200" b="1" dirty="0">
                <a:solidFill>
                  <a:schemeClr val="bg1"/>
                </a:solidFill>
                <a:latin typeface="Meiryo" panose="020B0604030504040204" pitchFamily="34" charset="-128"/>
                <a:ea typeface="Meiryo" panose="020B0604030504040204" pitchFamily="34" charset="-128"/>
              </a:rPr>
              <a:t>P</a:t>
            </a:r>
            <a:r>
              <a:rPr kumimoji="1" lang="en-US" altLang="ja-JP" sz="1200" b="1" dirty="0">
                <a:solidFill>
                  <a:schemeClr val="bg1"/>
                </a:solidFill>
                <a:latin typeface="Meiryo" panose="020B0604030504040204" pitchFamily="34" charset="-128"/>
                <a:ea typeface="Meiryo" panose="020B0604030504040204" pitchFamily="34" charset="-128"/>
              </a:rPr>
              <a:t>aaS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Platform as a Service</a:t>
            </a:r>
            <a:r>
              <a:rPr kumimoji="1" lang="ja-JP" altLang="en-US" sz="800">
                <a:solidFill>
                  <a:schemeClr val="bg1"/>
                </a:solidFill>
                <a:latin typeface="Meiryo" panose="020B0604030504040204" pitchFamily="34" charset="-128"/>
                <a:ea typeface="Meiryo" panose="020B0604030504040204" pitchFamily="34" charset="-128"/>
              </a:rPr>
              <a:t>）</a:t>
            </a:r>
          </a:p>
        </p:txBody>
      </p:sp>
      <p:sp>
        <p:nvSpPr>
          <p:cNvPr id="14" name="テキスト ボックス 13">
            <a:extLst>
              <a:ext uri="{FF2B5EF4-FFF2-40B4-BE49-F238E27FC236}">
                <a16:creationId xmlns:a16="http://schemas.microsoft.com/office/drawing/2014/main" id="{014284DB-A858-2440-B26F-DED4CB7FF76F}"/>
              </a:ext>
            </a:extLst>
          </p:cNvPr>
          <p:cNvSpPr txBox="1"/>
          <p:nvPr/>
        </p:nvSpPr>
        <p:spPr>
          <a:xfrm>
            <a:off x="4825572" y="5248371"/>
            <a:ext cx="2088264" cy="276999"/>
          </a:xfrm>
          <a:prstGeom prst="rect">
            <a:avLst/>
          </a:prstGeom>
          <a:noFill/>
        </p:spPr>
        <p:txBody>
          <a:bodyPr wrap="none" rtlCol="0">
            <a:spAutoFit/>
          </a:bodyPr>
          <a:lstStyle/>
          <a:p>
            <a:r>
              <a:rPr kumimoji="1" lang="en-US" altLang="ja-JP" sz="1200" b="1" dirty="0">
                <a:solidFill>
                  <a:schemeClr val="bg1"/>
                </a:solidFill>
                <a:latin typeface="Meiryo" panose="020B0604030504040204" pitchFamily="34" charset="-128"/>
                <a:ea typeface="Meiryo" panose="020B0604030504040204" pitchFamily="34" charset="-128"/>
              </a:rPr>
              <a:t>IaaS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Infrastructure as a Service</a:t>
            </a:r>
            <a:r>
              <a:rPr kumimoji="1" lang="ja-JP" altLang="en-US" sz="800">
                <a:solidFill>
                  <a:schemeClr val="bg1"/>
                </a:solidFill>
                <a:latin typeface="Meiryo" panose="020B0604030504040204" pitchFamily="34" charset="-128"/>
                <a:ea typeface="Meiryo" panose="020B0604030504040204" pitchFamily="34" charset="-128"/>
              </a:rPr>
              <a:t>）</a:t>
            </a:r>
          </a:p>
        </p:txBody>
      </p:sp>
      <p:sp>
        <p:nvSpPr>
          <p:cNvPr id="15" name="正方形/長方形 14">
            <a:extLst>
              <a:ext uri="{FF2B5EF4-FFF2-40B4-BE49-F238E27FC236}">
                <a16:creationId xmlns:a16="http://schemas.microsoft.com/office/drawing/2014/main" id="{63A4DFD1-9E30-1E41-9D6E-BF8510285B37}"/>
              </a:ext>
            </a:extLst>
          </p:cNvPr>
          <p:cNvSpPr/>
          <p:nvPr/>
        </p:nvSpPr>
        <p:spPr>
          <a:xfrm>
            <a:off x="2072588" y="1950404"/>
            <a:ext cx="2039146" cy="18005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b="1" dirty="0">
                <a:solidFill>
                  <a:srgbClr val="FFFFFF"/>
                </a:solidFill>
                <a:latin typeface="ＭＳ Ｐゴシック"/>
                <a:ea typeface="ＭＳ Ｐゴシック"/>
                <a:cs typeface="ＭＳ Ｐゴシック"/>
              </a:rPr>
              <a:t>SaaS</a:t>
            </a:r>
            <a:endParaRPr kumimoji="1" lang="ja-JP" altLang="en-US" sz="1050" b="1"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AE2B494A-72AD-3C49-ABF9-CE3232A02020}"/>
              </a:ext>
            </a:extLst>
          </p:cNvPr>
          <p:cNvSpPr/>
          <p:nvPr/>
        </p:nvSpPr>
        <p:spPr>
          <a:xfrm>
            <a:off x="2072588" y="2142684"/>
            <a:ext cx="2039146" cy="1800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b="1" dirty="0">
                <a:solidFill>
                  <a:srgbClr val="FFFFFF"/>
                </a:solidFill>
                <a:latin typeface="ＭＳ Ｐゴシック"/>
                <a:ea typeface="ＭＳ Ｐゴシック"/>
                <a:cs typeface="ＭＳ Ｐゴシック"/>
              </a:rPr>
              <a:t>PaaS</a:t>
            </a:r>
            <a:endParaRPr kumimoji="1" lang="ja-JP" altLang="en-US" sz="1050" b="1"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0D543D46-6186-6C4B-BDC1-45A6DC85FA29}"/>
              </a:ext>
            </a:extLst>
          </p:cNvPr>
          <p:cNvSpPr/>
          <p:nvPr/>
        </p:nvSpPr>
        <p:spPr>
          <a:xfrm>
            <a:off x="2072588" y="2347195"/>
            <a:ext cx="2039146" cy="1800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b="1" dirty="0">
                <a:solidFill>
                  <a:srgbClr val="FFFFFF"/>
                </a:solidFill>
                <a:latin typeface="ＭＳ Ｐゴシック"/>
                <a:ea typeface="ＭＳ Ｐゴシック"/>
                <a:cs typeface="ＭＳ Ｐゴシック"/>
              </a:rPr>
              <a:t>IaaS</a:t>
            </a:r>
            <a:endParaRPr kumimoji="1" lang="ja-JP" altLang="en-US" sz="1050" b="1"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E436B1B-8894-7A49-B6D3-3B5EBD0BD733}"/>
              </a:ext>
            </a:extLst>
          </p:cNvPr>
          <p:cNvSpPr/>
          <p:nvPr/>
        </p:nvSpPr>
        <p:spPr>
          <a:xfrm>
            <a:off x="2012907" y="1593461"/>
            <a:ext cx="2172467" cy="276999"/>
          </a:xfrm>
          <a:prstGeom prst="rect">
            <a:avLst/>
          </a:prstGeom>
        </p:spPr>
        <p:txBody>
          <a:bodyPr wrap="square">
            <a:spAutoFit/>
          </a:bodyP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プライベート・クラウド</a:t>
            </a: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E708D495-7A6F-D94E-88C9-CECC6CBAD638}"/>
              </a:ext>
            </a:extLst>
          </p:cNvPr>
          <p:cNvSpPr txBox="1"/>
          <p:nvPr/>
        </p:nvSpPr>
        <p:spPr>
          <a:xfrm>
            <a:off x="1900903" y="5876328"/>
            <a:ext cx="5378395"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パブリック･クラウド</a:t>
            </a:r>
            <a:r>
              <a:rPr kumimoji="1" lang="ja-JP" altLang="en-US">
                <a:solidFill>
                  <a:srgbClr val="0070C0"/>
                </a:solidFill>
                <a:latin typeface="Meiryo" panose="020B0604030504040204" pitchFamily="34" charset="-128"/>
                <a:ea typeface="Meiryo" panose="020B0604030504040204" pitchFamily="34" charset="-128"/>
              </a:rPr>
              <a:t>／クラウド事業者資産を使用</a:t>
            </a:r>
          </a:p>
        </p:txBody>
      </p:sp>
      <p:sp>
        <p:nvSpPr>
          <p:cNvPr id="20" name="テキスト ボックス 19">
            <a:extLst>
              <a:ext uri="{FF2B5EF4-FFF2-40B4-BE49-F238E27FC236}">
                <a16:creationId xmlns:a16="http://schemas.microsoft.com/office/drawing/2014/main" id="{C374C092-ECE7-2741-B852-CA9C6CCC347F}"/>
              </a:ext>
            </a:extLst>
          </p:cNvPr>
          <p:cNvSpPr txBox="1"/>
          <p:nvPr/>
        </p:nvSpPr>
        <p:spPr>
          <a:xfrm>
            <a:off x="2074031" y="1090761"/>
            <a:ext cx="5032147" cy="369332"/>
          </a:xfrm>
          <a:prstGeom prst="rect">
            <a:avLst/>
          </a:prstGeom>
          <a:noFill/>
        </p:spPr>
        <p:txBody>
          <a:bodyPr wrap="none" rtlCol="0">
            <a:spAutoFit/>
          </a:bodyPr>
          <a:lstStyle/>
          <a:p>
            <a:pPr algn="ctr"/>
            <a:r>
              <a:rPr kumimoji="1" lang="ja-JP" altLang="en-US" b="1">
                <a:solidFill>
                  <a:srgbClr val="C00000"/>
                </a:solidFill>
                <a:latin typeface="Meiryo" panose="020B0604030504040204" pitchFamily="34" charset="-128"/>
                <a:ea typeface="Meiryo" panose="020B0604030504040204" pitchFamily="34" charset="-128"/>
              </a:rPr>
              <a:t>オンプレミス・システム</a:t>
            </a:r>
            <a:r>
              <a:rPr lang="ja-JP" altLang="en-US">
                <a:solidFill>
                  <a:srgbClr val="C00000"/>
                </a:solidFill>
                <a:latin typeface="Meiryo" panose="020B0604030504040204" pitchFamily="34" charset="-128"/>
                <a:ea typeface="Meiryo" panose="020B0604030504040204" pitchFamily="34" charset="-128"/>
              </a:rPr>
              <a:t>／自社資産として所有</a:t>
            </a:r>
            <a:endParaRPr kumimoji="1" lang="ja-JP" altLang="en-US">
              <a:solidFill>
                <a:srgbClr val="C00000"/>
              </a:solidFill>
              <a:latin typeface="Meiryo" panose="020B0604030504040204" pitchFamily="34" charset="-128"/>
              <a:ea typeface="Meiryo" panose="020B0604030504040204" pitchFamily="34" charset="-128"/>
            </a:endParaRPr>
          </a:p>
        </p:txBody>
      </p:sp>
      <p:sp>
        <p:nvSpPr>
          <p:cNvPr id="24" name="上下矢印 23">
            <a:extLst>
              <a:ext uri="{FF2B5EF4-FFF2-40B4-BE49-F238E27FC236}">
                <a16:creationId xmlns:a16="http://schemas.microsoft.com/office/drawing/2014/main" id="{24B290D9-2274-3B49-A35E-0A55D19A0336}"/>
              </a:ext>
            </a:extLst>
          </p:cNvPr>
          <p:cNvSpPr/>
          <p:nvPr/>
        </p:nvSpPr>
        <p:spPr>
          <a:xfrm>
            <a:off x="2433899" y="2706108"/>
            <a:ext cx="4312407" cy="821107"/>
          </a:xfrm>
          <a:prstGeom prst="upDownArrow">
            <a:avLst>
              <a:gd name="adj1" fmla="val 61601"/>
              <a:gd name="adj2" fmla="val 32278"/>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4B50680B-DCF4-3340-A72D-6078D0718BF2}"/>
              </a:ext>
            </a:extLst>
          </p:cNvPr>
          <p:cNvSpPr txBox="1"/>
          <p:nvPr/>
        </p:nvSpPr>
        <p:spPr>
          <a:xfrm>
            <a:off x="3430169" y="2903044"/>
            <a:ext cx="2319866" cy="446276"/>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ハイブリッド･クラウド</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プライベートとパブリックの連係･</a:t>
            </a:r>
            <a:r>
              <a:rPr kumimoji="1" lang="ja-JP" altLang="en-US" sz="900">
                <a:solidFill>
                  <a:schemeClr val="bg1"/>
                </a:solidFill>
                <a:latin typeface="Meiryo" panose="020B0604030504040204" pitchFamily="34" charset="-128"/>
                <a:ea typeface="Meiryo" panose="020B0604030504040204" pitchFamily="34" charset="-128"/>
              </a:rPr>
              <a:t>組合せ</a:t>
            </a:r>
          </a:p>
        </p:txBody>
      </p:sp>
      <p:cxnSp>
        <p:nvCxnSpPr>
          <p:cNvPr id="29" name="直線コネクタ 28">
            <a:extLst>
              <a:ext uri="{FF2B5EF4-FFF2-40B4-BE49-F238E27FC236}">
                <a16:creationId xmlns:a16="http://schemas.microsoft.com/office/drawing/2014/main" id="{FE44FA6D-FDB9-D342-BE08-726046F66E08}"/>
              </a:ext>
            </a:extLst>
          </p:cNvPr>
          <p:cNvCxnSpPr>
            <a:cxnSpLocks/>
          </p:cNvCxnSpPr>
          <p:nvPr/>
        </p:nvCxnSpPr>
        <p:spPr>
          <a:xfrm>
            <a:off x="7999046" y="3426387"/>
            <a:ext cx="0" cy="2983134"/>
          </a:xfrm>
          <a:prstGeom prst="line">
            <a:avLst/>
          </a:prstGeom>
          <a:ln>
            <a:solidFill>
              <a:schemeClr val="accent6">
                <a:lumMod val="50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0" name="テキスト ボックス 29">
            <a:extLst>
              <a:ext uri="{FF2B5EF4-FFF2-40B4-BE49-F238E27FC236}">
                <a16:creationId xmlns:a16="http://schemas.microsoft.com/office/drawing/2014/main" id="{4C6026E6-3452-1149-B39E-AD808FD7D160}"/>
              </a:ext>
            </a:extLst>
          </p:cNvPr>
          <p:cNvSpPr txBox="1"/>
          <p:nvPr/>
        </p:nvSpPr>
        <p:spPr>
          <a:xfrm>
            <a:off x="7998720" y="4040499"/>
            <a:ext cx="569387" cy="1823576"/>
          </a:xfrm>
          <a:prstGeom prst="rect">
            <a:avLst/>
          </a:prstGeom>
          <a:noFill/>
        </p:spPr>
        <p:txBody>
          <a:bodyPr vert="eaVert" wrap="non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マルチ・クラウド</a:t>
            </a:r>
            <a:endParaRPr kumimoji="1" lang="en-US" altLang="ja-JP" sz="1600" b="1"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900">
                <a:solidFill>
                  <a:schemeClr val="accent6">
                    <a:lumMod val="50000"/>
                  </a:schemeClr>
                </a:solidFill>
                <a:latin typeface="Meiryo" panose="020B0604030504040204" pitchFamily="34" charset="-128"/>
                <a:ea typeface="Meiryo" panose="020B0604030504040204" pitchFamily="34" charset="-128"/>
              </a:rPr>
              <a:t>複数のパブリックを連係・組合せ</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42290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effectLst/>
                <a:latin typeface="Arial"/>
                <a:ea typeface="HGP創英角ｺﾞｼｯｸUB" pitchFamily="50" charset="-128"/>
                <a:cs typeface="Arial"/>
              </a:rPr>
              <a:t>3</a:t>
            </a:r>
            <a:r>
              <a:rPr lang="ja-JP" altLang="en-US" sz="2400" dirty="0">
                <a:solidFill>
                  <a:srgbClr val="FFFFFF"/>
                </a:solidFill>
                <a:effectLst/>
                <a:latin typeface="Arial"/>
                <a:ea typeface="HGP創英角ｺﾞｼｯｸUB" pitchFamily="50" charset="-128"/>
                <a:cs typeface="Arial"/>
              </a:rPr>
              <a:t>つの誤解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109504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rgbClr val="0070C0"/>
                </a:solidFill>
              </a:rPr>
              <a:t>4</a:t>
            </a:fld>
            <a:endParaRPr kumimoji="1" lang="ja-JP" altLang="en-US">
              <a:solidFill>
                <a:srgbClr val="0070C0"/>
              </a:solidFill>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482" y="288435"/>
            <a:ext cx="3500273" cy="4320386"/>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325750" y="4608821"/>
            <a:ext cx="898003" cy="400110"/>
          </a:xfrm>
          <a:prstGeom prst="rect">
            <a:avLst/>
          </a:prstGeom>
          <a:noFill/>
        </p:spPr>
        <p:txBody>
          <a:bodyPr wrap="none" rtlCol="0">
            <a:spAutoFit/>
          </a:bodyPr>
          <a:lstStyle/>
          <a:p>
            <a:pPr algn="ctr"/>
            <a:r>
              <a:rPr kumimoji="1" lang="en-US" altLang="ja-JP" sz="2000">
                <a:solidFill>
                  <a:srgbClr val="0070C0"/>
                </a:solidFill>
              </a:rPr>
              <a:t>2015.3</a:t>
            </a:r>
            <a:endParaRPr kumimoji="1" lang="ja-JP" altLang="en-US" sz="2000" dirty="0">
              <a:solidFill>
                <a:srgbClr val="0070C0"/>
              </a:solidFill>
            </a:endParaRPr>
          </a:p>
        </p:txBody>
      </p:sp>
      <p:sp>
        <p:nvSpPr>
          <p:cNvPr id="7" name="テキスト ボックス 6"/>
          <p:cNvSpPr txBox="1"/>
          <p:nvPr/>
        </p:nvSpPr>
        <p:spPr>
          <a:xfrm>
            <a:off x="2866433" y="6360492"/>
            <a:ext cx="898003" cy="400110"/>
          </a:xfrm>
          <a:prstGeom prst="rect">
            <a:avLst/>
          </a:prstGeom>
          <a:noFill/>
        </p:spPr>
        <p:txBody>
          <a:bodyPr wrap="none" rtlCol="0">
            <a:spAutoFit/>
          </a:bodyPr>
          <a:lstStyle/>
          <a:p>
            <a:pPr algn="ctr"/>
            <a:r>
              <a:rPr kumimoji="1" lang="en-US" altLang="ja-JP" sz="2000" dirty="0">
                <a:solidFill>
                  <a:srgbClr val="009051"/>
                </a:solidFill>
              </a:rPr>
              <a:t>2017.5</a:t>
            </a:r>
            <a:endParaRPr kumimoji="1" lang="ja-JP" altLang="en-US" sz="2000" dirty="0">
              <a:solidFill>
                <a:srgbClr val="009051"/>
              </a:solidFill>
            </a:endParaRPr>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1856" y="1710107"/>
            <a:ext cx="5663472" cy="4552987"/>
          </a:xfrm>
          <a:prstGeom prst="rect">
            <a:avLst/>
          </a:prstGeom>
          <a:ln>
            <a:noFill/>
          </a:ln>
          <a:effectLst>
            <a:outerShdw blurRad="292100" dist="139700" dir="2700000" algn="tl" rotWithShape="0">
              <a:srgbClr val="333333">
                <a:alpha val="65000"/>
              </a:srgbClr>
            </a:outerShdw>
          </a:effectLst>
        </p:spPr>
      </p:pic>
      <p:sp>
        <p:nvSpPr>
          <p:cNvPr id="9" name="テキスト ボックス 8"/>
          <p:cNvSpPr txBox="1"/>
          <p:nvPr/>
        </p:nvSpPr>
        <p:spPr>
          <a:xfrm>
            <a:off x="4258045" y="823855"/>
            <a:ext cx="4357283" cy="646331"/>
          </a:xfrm>
          <a:prstGeom prst="rect">
            <a:avLst/>
          </a:prstGeom>
          <a:noFill/>
        </p:spPr>
        <p:txBody>
          <a:bodyPr wrap="none" rtlCol="0">
            <a:spAutoFit/>
          </a:bodyPr>
          <a:lstStyle/>
          <a:p>
            <a:r>
              <a:rPr kumimoji="1" lang="en-US" altLang="ja-JP" sz="3600" dirty="0">
                <a:solidFill>
                  <a:srgbClr val="0070C0"/>
                </a:solidFill>
                <a:latin typeface="Meiryo" charset="-128"/>
                <a:ea typeface="Meiryo" charset="-128"/>
                <a:cs typeface="Meiryo" charset="-128"/>
              </a:rPr>
              <a:t>IT</a:t>
            </a:r>
            <a:r>
              <a:rPr kumimoji="1" lang="ja-JP" altLang="en-US" sz="3600" dirty="0">
                <a:solidFill>
                  <a:srgbClr val="0070C0"/>
                </a:solidFill>
                <a:latin typeface="Meiryo" charset="-128"/>
                <a:ea typeface="Meiryo" charset="-128"/>
                <a:cs typeface="Meiryo" charset="-128"/>
              </a:rPr>
              <a:t>のトレンドを知る</a:t>
            </a:r>
          </a:p>
        </p:txBody>
      </p:sp>
    </p:spTree>
    <p:extLst>
      <p:ext uri="{BB962C8B-B14F-4D97-AF65-F5344CB8AC3E}">
        <p14:creationId xmlns:p14="http://schemas.microsoft.com/office/powerpoint/2010/main" val="18445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クラウドにまつわる</a:t>
            </a:r>
            <a:r>
              <a:rPr kumimoji="1" lang="en-US" altLang="ja-JP" dirty="0"/>
              <a:t>3</a:t>
            </a:r>
            <a:r>
              <a:rPr kumimoji="1" lang="ja-JP" altLang="en-US" dirty="0"/>
              <a:t>つの誤解</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テキスト ボックス 3"/>
          <p:cNvSpPr txBox="1"/>
          <p:nvPr/>
        </p:nvSpPr>
        <p:spPr>
          <a:xfrm>
            <a:off x="2195736" y="331701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ガバナンスが効かない。</a:t>
            </a:r>
            <a:r>
              <a:rPr lang="ja-JP" altLang="en-US" sz="2000" dirty="0">
                <a:solidFill>
                  <a:schemeClr val="accent6">
                    <a:lumMod val="50000"/>
                  </a:schemeClr>
                </a:solidFill>
                <a:latin typeface="Meiryo" charset="-128"/>
                <a:ea typeface="Meiryo" charset="-128"/>
                <a:cs typeface="Meiryo" charset="-128"/>
              </a:rPr>
              <a:t>だからセキュリティも確保できない。だから心配なので使えない。</a:t>
            </a:r>
            <a:endParaRPr kumimoji="1" lang="ja-JP" altLang="en-US" sz="2000" dirty="0">
              <a:solidFill>
                <a:schemeClr val="accent6">
                  <a:lumMod val="50000"/>
                </a:schemeClr>
              </a:solidFill>
              <a:latin typeface="Meiryo" charset="-128"/>
              <a:ea typeface="Meiryo" charset="-128"/>
              <a:cs typeface="Meiryo" charset="-128"/>
            </a:endParaRPr>
          </a:p>
        </p:txBody>
      </p:sp>
      <p:sp>
        <p:nvSpPr>
          <p:cNvPr id="5" name="テキスト ボックス 4"/>
          <p:cNvSpPr txBox="1"/>
          <p:nvPr/>
        </p:nvSpPr>
        <p:spPr>
          <a:xfrm>
            <a:off x="2195736" y="2125472"/>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調達の手段が変わるだけ。</a:t>
            </a:r>
            <a:r>
              <a:rPr lang="ja-JP" altLang="en-US" sz="2000" dirty="0">
                <a:solidFill>
                  <a:schemeClr val="accent6">
                    <a:lumMod val="50000"/>
                  </a:schemeClr>
                </a:solidFill>
                <a:latin typeface="Meiryo" charset="-128"/>
                <a:ea typeface="Meiryo" charset="-128"/>
                <a:cs typeface="Meiryo" charset="-128"/>
              </a:rPr>
              <a:t>自分たちのやることは実質変わらない。運用がある程度は任せられる程度。</a:t>
            </a:r>
            <a:endParaRPr kumimoji="1" lang="ja-JP" altLang="en-US" sz="2000" dirty="0">
              <a:solidFill>
                <a:schemeClr val="accent6">
                  <a:lumMod val="50000"/>
                </a:schemeClr>
              </a:solidFill>
              <a:latin typeface="Meiryo" charset="-128"/>
              <a:ea typeface="Meiryo" charset="-128"/>
              <a:cs typeface="Meiryo" charset="-128"/>
            </a:endParaRPr>
          </a:p>
        </p:txBody>
      </p:sp>
      <p:sp>
        <p:nvSpPr>
          <p:cNvPr id="6" name="テキスト ボックス 5"/>
          <p:cNvSpPr txBox="1"/>
          <p:nvPr/>
        </p:nvSpPr>
        <p:spPr>
          <a:xfrm>
            <a:off x="2195736" y="450173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コスト・メリットは期待できない。</a:t>
            </a:r>
            <a:r>
              <a:rPr lang="ja-JP" altLang="en-US" sz="2000" dirty="0">
                <a:solidFill>
                  <a:schemeClr val="accent6">
                    <a:lumMod val="50000"/>
                  </a:schemeClr>
                </a:solidFill>
                <a:latin typeface="Meiryo" charset="-128"/>
                <a:ea typeface="Meiryo" charset="-128"/>
                <a:cs typeface="Meiryo" charset="-128"/>
              </a:rPr>
              <a:t>クラウドだって、コストはかかり続けるのだから結局は同じ。</a:t>
            </a:r>
            <a:endParaRPr kumimoji="1" lang="ja-JP" altLang="en-US" sz="2000" dirty="0">
              <a:solidFill>
                <a:schemeClr val="accent6">
                  <a:lumMod val="50000"/>
                </a:schemeClr>
              </a:solidFill>
              <a:latin typeface="Meiryo" charset="-128"/>
              <a:ea typeface="Meiryo" charset="-128"/>
              <a:cs typeface="Meiryo" charset="-128"/>
            </a:endParaRPr>
          </a:p>
        </p:txBody>
      </p:sp>
      <p:sp>
        <p:nvSpPr>
          <p:cNvPr id="7" name="テキスト ボックス 6"/>
          <p:cNvSpPr txBox="1"/>
          <p:nvPr/>
        </p:nvSpPr>
        <p:spPr>
          <a:xfrm>
            <a:off x="800802" y="215365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1</a:t>
            </a:r>
            <a:endParaRPr kumimoji="1" lang="ja-JP" altLang="en-US" sz="3600" dirty="0">
              <a:solidFill>
                <a:srgbClr val="C00000"/>
              </a:solidFill>
              <a:latin typeface="Meiryo" charset="-128"/>
              <a:ea typeface="Meiryo" charset="-128"/>
              <a:cs typeface="Meiryo" charset="-128"/>
            </a:endParaRPr>
          </a:p>
        </p:txBody>
      </p:sp>
      <p:sp>
        <p:nvSpPr>
          <p:cNvPr id="8" name="テキスト ボックス 7"/>
          <p:cNvSpPr txBox="1"/>
          <p:nvPr/>
        </p:nvSpPr>
        <p:spPr>
          <a:xfrm>
            <a:off x="800802" y="3347793"/>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2</a:t>
            </a:r>
            <a:endParaRPr kumimoji="1" lang="ja-JP" altLang="en-US" sz="3600" dirty="0">
              <a:solidFill>
                <a:srgbClr val="C00000"/>
              </a:solidFill>
              <a:latin typeface="Meiryo" charset="-128"/>
              <a:ea typeface="Meiryo" charset="-128"/>
              <a:cs typeface="Meiryo" charset="-128"/>
            </a:endParaRPr>
          </a:p>
        </p:txBody>
      </p:sp>
      <p:sp>
        <p:nvSpPr>
          <p:cNvPr id="9" name="テキスト ボックス 8"/>
          <p:cNvSpPr txBox="1"/>
          <p:nvPr/>
        </p:nvSpPr>
        <p:spPr>
          <a:xfrm>
            <a:off x="800802" y="453466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3</a:t>
            </a:r>
            <a:endParaRPr kumimoji="1" lang="ja-JP" altLang="en-US" sz="3600"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2942361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ホームベース 246"/>
          <p:cNvSpPr/>
          <p:nvPr/>
        </p:nvSpPr>
        <p:spPr>
          <a:xfrm>
            <a:off x="7740352" y="5733256"/>
            <a:ext cx="1104322" cy="792088"/>
          </a:xfrm>
          <a:prstGeom prst="homePlat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49" name="タイトル 248"/>
          <p:cNvSpPr>
            <a:spLocks noGrp="1"/>
          </p:cNvSpPr>
          <p:nvPr>
            <p:ph type="title"/>
          </p:nvPr>
        </p:nvSpPr>
        <p:spPr/>
        <p:txBody>
          <a:bodyPr/>
          <a:lstStyle/>
          <a:p>
            <a:r>
              <a:rPr kumimoji="1" lang="ja-JP" altLang="en-US" dirty="0">
                <a:solidFill>
                  <a:srgbClr val="C00000"/>
                </a:solidFill>
              </a:rPr>
              <a:t>誤解１</a:t>
            </a:r>
            <a:r>
              <a:rPr kumimoji="1" lang="ja-JP" altLang="en-US" dirty="0"/>
              <a:t>：調達の手段が変わるだけ？</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3" name="ホームベース 2"/>
          <p:cNvSpPr/>
          <p:nvPr/>
        </p:nvSpPr>
        <p:spPr>
          <a:xfrm>
            <a:off x="5204211" y="5717872"/>
            <a:ext cx="2936310" cy="792088"/>
          </a:xfrm>
          <a:prstGeom prst="homePlat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4" name="ホームベース 3"/>
          <p:cNvSpPr/>
          <p:nvPr/>
        </p:nvSpPr>
        <p:spPr>
          <a:xfrm>
            <a:off x="2750601" y="5731091"/>
            <a:ext cx="2936310" cy="79208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5" name="ホームベース 4"/>
          <p:cNvSpPr/>
          <p:nvPr/>
        </p:nvSpPr>
        <p:spPr>
          <a:xfrm>
            <a:off x="296990" y="5731091"/>
            <a:ext cx="2936310" cy="79208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241" name="ホームベース 240"/>
          <p:cNvSpPr/>
          <p:nvPr/>
        </p:nvSpPr>
        <p:spPr>
          <a:xfrm>
            <a:off x="296990" y="4296430"/>
            <a:ext cx="8550391" cy="459738"/>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アプリケーション</a:t>
            </a:r>
            <a:r>
              <a:rPr kumimoji="1" lang="en-US" altLang="ja-JP" sz="1200" dirty="0">
                <a:solidFill>
                  <a:srgbClr val="FFFFFF"/>
                </a:solidFill>
                <a:latin typeface="Meiryo" charset="-128"/>
                <a:ea typeface="Meiryo" charset="-128"/>
                <a:cs typeface="Meiryo" charset="-128"/>
              </a:rPr>
              <a:t>+</a:t>
            </a:r>
            <a:r>
              <a:rPr kumimoji="1" lang="ja-JP" altLang="en-US" sz="1200" dirty="0">
                <a:solidFill>
                  <a:srgbClr val="FFFFFF"/>
                </a:solidFill>
                <a:latin typeface="Meiryo" charset="-128"/>
                <a:ea typeface="Meiryo" charset="-128"/>
                <a:cs typeface="Meiryo" charset="-128"/>
              </a:rPr>
              <a:t>業務対応</a:t>
            </a:r>
          </a:p>
        </p:txBody>
      </p:sp>
      <p:sp>
        <p:nvSpPr>
          <p:cNvPr id="242" name="ホームベース 241"/>
          <p:cNvSpPr/>
          <p:nvPr/>
        </p:nvSpPr>
        <p:spPr>
          <a:xfrm>
            <a:off x="294283" y="4839305"/>
            <a:ext cx="8550391" cy="498856"/>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charset="-128"/>
                <a:ea typeface="Meiryo" charset="-128"/>
                <a:cs typeface="Meiryo" charset="-128"/>
              </a:rPr>
              <a:t>運用管理</a:t>
            </a:r>
          </a:p>
        </p:txBody>
      </p:sp>
      <p:sp>
        <p:nvSpPr>
          <p:cNvPr id="35" name="ホームベース 34"/>
          <p:cNvSpPr/>
          <p:nvPr/>
        </p:nvSpPr>
        <p:spPr>
          <a:xfrm>
            <a:off x="2475917"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3" name="ホームベース 242"/>
          <p:cNvSpPr/>
          <p:nvPr/>
        </p:nvSpPr>
        <p:spPr>
          <a:xfrm>
            <a:off x="4877986" y="4434009"/>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4" name="ホームベース 243"/>
          <p:cNvSpPr/>
          <p:nvPr/>
        </p:nvSpPr>
        <p:spPr>
          <a:xfrm>
            <a:off x="7324811"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grpSp>
        <p:nvGrpSpPr>
          <p:cNvPr id="64" name="図形グループ 63"/>
          <p:cNvGrpSpPr/>
          <p:nvPr/>
        </p:nvGrpSpPr>
        <p:grpSpPr>
          <a:xfrm>
            <a:off x="1781044" y="4567598"/>
            <a:ext cx="1438620" cy="935979"/>
            <a:chOff x="1558166" y="3846312"/>
            <a:chExt cx="1438620" cy="935979"/>
          </a:xfrm>
        </p:grpSpPr>
        <p:grpSp>
          <p:nvGrpSpPr>
            <p:cNvPr id="8" name="図形グループ 7"/>
            <p:cNvGrpSpPr/>
            <p:nvPr/>
          </p:nvGrpSpPr>
          <p:grpSpPr>
            <a:xfrm>
              <a:off x="2016229" y="3998744"/>
              <a:ext cx="150692" cy="345179"/>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2650062" y="3945476"/>
              <a:ext cx="150692" cy="345179"/>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1561783" y="3931192"/>
              <a:ext cx="150692" cy="345179"/>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1808018" y="4345703"/>
              <a:ext cx="150692" cy="345179"/>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1558166" y="4362433"/>
              <a:ext cx="150692" cy="345179"/>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2230390" y="3866332"/>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2846094" y="3942355"/>
              <a:ext cx="150692" cy="345179"/>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2244988" y="4375507"/>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2046668" y="4437112"/>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56"/>
            <p:cNvGrpSpPr/>
            <p:nvPr/>
          </p:nvGrpSpPr>
          <p:grpSpPr>
            <a:xfrm>
              <a:off x="1794615" y="3866588"/>
              <a:ext cx="150692" cy="345179"/>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2444551" y="3846312"/>
              <a:ext cx="150692" cy="345179"/>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65" name="図形グループ 64"/>
          <p:cNvGrpSpPr/>
          <p:nvPr/>
        </p:nvGrpSpPr>
        <p:grpSpPr>
          <a:xfrm>
            <a:off x="4240849" y="4494068"/>
            <a:ext cx="1438620" cy="935979"/>
            <a:chOff x="1558166" y="3846312"/>
            <a:chExt cx="1438620" cy="935979"/>
          </a:xfrm>
        </p:grpSpPr>
        <p:grpSp>
          <p:nvGrpSpPr>
            <p:cNvPr id="66" name="図形グループ 65"/>
            <p:cNvGrpSpPr/>
            <p:nvPr/>
          </p:nvGrpSpPr>
          <p:grpSpPr>
            <a:xfrm>
              <a:off x="2016229" y="3998744"/>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2650062" y="3945476"/>
              <a:ext cx="150692" cy="345179"/>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1561783" y="3931192"/>
              <a:ext cx="150692" cy="345179"/>
              <a:chOff x="1946324" y="4125162"/>
              <a:chExt cx="969964" cy="2007872"/>
            </a:xfrm>
          </p:grpSpPr>
          <p:sp>
            <p:nvSpPr>
              <p:cNvPr id="93" name="円/楕円 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ローチャート: 論理積ゲート 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9" name="図形グループ 68"/>
            <p:cNvGrpSpPr/>
            <p:nvPr/>
          </p:nvGrpSpPr>
          <p:grpSpPr>
            <a:xfrm>
              <a:off x="1808018" y="4345703"/>
              <a:ext cx="150692" cy="345179"/>
              <a:chOff x="1946324" y="4125162"/>
              <a:chExt cx="969964" cy="2007872"/>
            </a:xfrm>
          </p:grpSpPr>
          <p:sp>
            <p:nvSpPr>
              <p:cNvPr id="91" name="円/楕円 9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フローチャート: 論理積ゲート 9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1558166" y="4362433"/>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1" name="図形グループ 70"/>
            <p:cNvGrpSpPr/>
            <p:nvPr/>
          </p:nvGrpSpPr>
          <p:grpSpPr>
            <a:xfrm>
              <a:off x="2230390" y="3866332"/>
              <a:ext cx="150692"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2846094" y="3942355"/>
              <a:ext cx="150692" cy="345179"/>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3" name="図形グループ 72"/>
            <p:cNvGrpSpPr/>
            <p:nvPr/>
          </p:nvGrpSpPr>
          <p:grpSpPr>
            <a:xfrm>
              <a:off x="2244988" y="4375507"/>
              <a:ext cx="150692" cy="345179"/>
              <a:chOff x="1946324" y="4125162"/>
              <a:chExt cx="969964" cy="2007872"/>
            </a:xfrm>
          </p:grpSpPr>
          <p:sp>
            <p:nvSpPr>
              <p:cNvPr id="83" name="円/楕円 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ローチャート: 論理積ゲート 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2046668" y="4437112"/>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1794615" y="3866588"/>
              <a:ext cx="150692"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2444551" y="3846312"/>
              <a:ext cx="150692" cy="345179"/>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9" name="図形グループ 98"/>
          <p:cNvGrpSpPr/>
          <p:nvPr/>
        </p:nvGrpSpPr>
        <p:grpSpPr>
          <a:xfrm>
            <a:off x="6648456" y="4494164"/>
            <a:ext cx="1438620" cy="935979"/>
            <a:chOff x="1558166" y="3846312"/>
            <a:chExt cx="1438620" cy="935979"/>
          </a:xfrm>
        </p:grpSpPr>
        <p:grpSp>
          <p:nvGrpSpPr>
            <p:cNvPr id="100" name="図形グループ 99"/>
            <p:cNvGrpSpPr/>
            <p:nvPr/>
          </p:nvGrpSpPr>
          <p:grpSpPr>
            <a:xfrm>
              <a:off x="2016229" y="3998744"/>
              <a:ext cx="150692" cy="345179"/>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2650062" y="3945476"/>
              <a:ext cx="150692" cy="345179"/>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 name="図形グループ 101"/>
            <p:cNvGrpSpPr/>
            <p:nvPr/>
          </p:nvGrpSpPr>
          <p:grpSpPr>
            <a:xfrm>
              <a:off x="1561783" y="3931192"/>
              <a:ext cx="150692" cy="345179"/>
              <a:chOff x="1946324" y="4125162"/>
              <a:chExt cx="969964" cy="2007872"/>
            </a:xfrm>
          </p:grpSpPr>
          <p:sp>
            <p:nvSpPr>
              <p:cNvPr id="127" name="円/楕円 1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フローチャート: 論理積ゲート 1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1808018" y="4345703"/>
              <a:ext cx="150692" cy="345179"/>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1558166" y="4362433"/>
              <a:ext cx="150692" cy="345179"/>
              <a:chOff x="1946324" y="4125162"/>
              <a:chExt cx="969964" cy="2007872"/>
            </a:xfrm>
          </p:grpSpPr>
          <p:sp>
            <p:nvSpPr>
              <p:cNvPr id="123" name="円/楕円 1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フローチャート: 論理積ゲート 1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104"/>
            <p:cNvGrpSpPr/>
            <p:nvPr/>
          </p:nvGrpSpPr>
          <p:grpSpPr>
            <a:xfrm>
              <a:off x="2230390" y="3866332"/>
              <a:ext cx="150692" cy="345179"/>
              <a:chOff x="1946324" y="4125162"/>
              <a:chExt cx="969964" cy="2007872"/>
            </a:xfrm>
          </p:grpSpPr>
          <p:sp>
            <p:nvSpPr>
              <p:cNvPr id="121" name="円/楕円 1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フローチャート: 論理積ゲート 1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2846094" y="3942355"/>
              <a:ext cx="150692" cy="345179"/>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7" name="図形グループ 106"/>
            <p:cNvGrpSpPr/>
            <p:nvPr/>
          </p:nvGrpSpPr>
          <p:grpSpPr>
            <a:xfrm>
              <a:off x="2244988" y="4375507"/>
              <a:ext cx="150692" cy="345179"/>
              <a:chOff x="1946324" y="4125162"/>
              <a:chExt cx="969964" cy="2007872"/>
            </a:xfrm>
          </p:grpSpPr>
          <p:sp>
            <p:nvSpPr>
              <p:cNvPr id="117" name="円/楕円 1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フローチャート: 論理積ゲート 1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2046668" y="4437112"/>
              <a:ext cx="150692" cy="345179"/>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1794615" y="3866588"/>
              <a:ext cx="150692" cy="345179"/>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109"/>
            <p:cNvGrpSpPr/>
            <p:nvPr/>
          </p:nvGrpSpPr>
          <p:grpSpPr>
            <a:xfrm>
              <a:off x="2444551" y="3846312"/>
              <a:ext cx="150692" cy="345179"/>
              <a:chOff x="1946324" y="4125162"/>
              <a:chExt cx="969964" cy="2007872"/>
            </a:xfrm>
          </p:grpSpPr>
          <p:sp>
            <p:nvSpPr>
              <p:cNvPr id="111" name="円/楕円 1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0" name="図形グループ 249"/>
          <p:cNvGrpSpPr/>
          <p:nvPr/>
        </p:nvGrpSpPr>
        <p:grpSpPr>
          <a:xfrm>
            <a:off x="294283" y="1380035"/>
            <a:ext cx="8550391" cy="2852431"/>
            <a:chOff x="251520" y="1050924"/>
            <a:chExt cx="8550391" cy="2852431"/>
          </a:xfrm>
        </p:grpSpPr>
        <p:sp>
          <p:nvSpPr>
            <p:cNvPr id="245" name="ホームベース 244"/>
            <p:cNvSpPr/>
            <p:nvPr/>
          </p:nvSpPr>
          <p:spPr>
            <a:xfrm>
              <a:off x="251520" y="1050924"/>
              <a:ext cx="8550391" cy="1308560"/>
            </a:xfrm>
            <a:prstGeom prst="homePlate">
              <a:avLst>
                <a:gd name="adj" fmla="val 28681"/>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アプリケーション</a:t>
              </a:r>
              <a:r>
                <a:rPr kumimoji="1" lang="en-US" altLang="ja-JP" sz="2000" b="1" dirty="0">
                  <a:solidFill>
                    <a:srgbClr val="FFFFFF"/>
                  </a:solidFill>
                  <a:latin typeface="Meiryo" charset="-128"/>
                  <a:ea typeface="Meiryo" charset="-128"/>
                  <a:cs typeface="Meiryo" charset="-128"/>
                </a:rPr>
                <a:t>+</a:t>
              </a:r>
              <a:r>
                <a:rPr kumimoji="1" lang="ja-JP" altLang="en-US" sz="2000" b="1" dirty="0">
                  <a:solidFill>
                    <a:srgbClr val="FFFFFF"/>
                  </a:solidFill>
                  <a:latin typeface="Meiryo" charset="-128"/>
                  <a:ea typeface="Meiryo" charset="-128"/>
                  <a:cs typeface="Meiryo" charset="-128"/>
                </a:rPr>
                <a:t>業務対応</a:t>
              </a:r>
            </a:p>
          </p:txBody>
        </p:sp>
        <p:sp>
          <p:nvSpPr>
            <p:cNvPr id="246" name="ホームベース 245"/>
            <p:cNvSpPr/>
            <p:nvPr/>
          </p:nvSpPr>
          <p:spPr>
            <a:xfrm>
              <a:off x="251520" y="2434421"/>
              <a:ext cx="8550391" cy="13659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運用管理</a:t>
              </a:r>
            </a:p>
          </p:txBody>
        </p:sp>
        <p:sp>
          <p:nvSpPr>
            <p:cNvPr id="135" name="ホームベース 134"/>
            <p:cNvSpPr/>
            <p:nvPr/>
          </p:nvSpPr>
          <p:spPr>
            <a:xfrm>
              <a:off x="251520" y="2664203"/>
              <a:ext cx="8545360" cy="792088"/>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クラウド</a:t>
              </a:r>
            </a:p>
          </p:txBody>
        </p:sp>
        <p:grpSp>
          <p:nvGrpSpPr>
            <p:cNvPr id="139" name="図形グループ 138"/>
            <p:cNvGrpSpPr/>
            <p:nvPr/>
          </p:nvGrpSpPr>
          <p:grpSpPr>
            <a:xfrm>
              <a:off x="3959862" y="1323775"/>
              <a:ext cx="1438620" cy="935979"/>
              <a:chOff x="1558166" y="3846312"/>
              <a:chExt cx="1438620" cy="935979"/>
            </a:xfrm>
          </p:grpSpPr>
          <p:grpSp>
            <p:nvGrpSpPr>
              <p:cNvPr id="140" name="図形グループ 139"/>
              <p:cNvGrpSpPr/>
              <p:nvPr/>
            </p:nvGrpSpPr>
            <p:grpSpPr>
              <a:xfrm>
                <a:off x="2016229" y="3998744"/>
                <a:ext cx="150692" cy="345179"/>
                <a:chOff x="1946324" y="4125162"/>
                <a:chExt cx="969964" cy="2007872"/>
              </a:xfrm>
            </p:grpSpPr>
            <p:sp>
              <p:nvSpPr>
                <p:cNvPr id="171" name="円/楕円 1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フローチャート: 論理積ゲート 1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a:off x="2650062" y="3945476"/>
                <a:ext cx="150692" cy="345179"/>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1561783" y="3931192"/>
                <a:ext cx="150692" cy="345179"/>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図形グループ 142"/>
              <p:cNvGrpSpPr/>
              <p:nvPr/>
            </p:nvGrpSpPr>
            <p:grpSpPr>
              <a:xfrm>
                <a:off x="1808018" y="4345703"/>
                <a:ext cx="150692" cy="345179"/>
                <a:chOff x="1946324" y="4125162"/>
                <a:chExt cx="969964" cy="2007872"/>
              </a:xfrm>
            </p:grpSpPr>
            <p:sp>
              <p:nvSpPr>
                <p:cNvPr id="165" name="円/楕円 1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フローチャート: 論理積ゲート 1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1558166" y="4362433"/>
                <a:ext cx="150692" cy="345179"/>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2230390" y="3866332"/>
                <a:ext cx="150692" cy="345179"/>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145"/>
              <p:cNvGrpSpPr/>
              <p:nvPr/>
            </p:nvGrpSpPr>
            <p:grpSpPr>
              <a:xfrm>
                <a:off x="2846094" y="3942355"/>
                <a:ext cx="150692" cy="345179"/>
                <a:chOff x="1946324" y="4125162"/>
                <a:chExt cx="969964" cy="2007872"/>
              </a:xfrm>
            </p:grpSpPr>
            <p:sp>
              <p:nvSpPr>
                <p:cNvPr id="159" name="円/楕円 1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ローチャート: 論理積ゲート 1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2244988" y="4375507"/>
                <a:ext cx="150692" cy="345179"/>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2046668" y="4437112"/>
                <a:ext cx="150692" cy="345179"/>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148"/>
              <p:cNvGrpSpPr/>
              <p:nvPr/>
            </p:nvGrpSpPr>
            <p:grpSpPr>
              <a:xfrm>
                <a:off x="1794615" y="3866588"/>
                <a:ext cx="150692" cy="345179"/>
                <a:chOff x="1946324" y="4125162"/>
                <a:chExt cx="969964" cy="2007872"/>
              </a:xfrm>
            </p:grpSpPr>
            <p:sp>
              <p:nvSpPr>
                <p:cNvPr id="153" name="円/楕円 1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フローチャート: 論理積ゲート 1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2444551" y="3846312"/>
                <a:ext cx="150692" cy="345179"/>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248" name="上矢印 247"/>
            <p:cNvSpPr/>
            <p:nvPr/>
          </p:nvSpPr>
          <p:spPr>
            <a:xfrm>
              <a:off x="3263182" y="3467110"/>
              <a:ext cx="2559298" cy="43624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正方形/長方形 6"/>
          <p:cNvSpPr/>
          <p:nvPr/>
        </p:nvSpPr>
        <p:spPr>
          <a:xfrm>
            <a:off x="294283" y="918370"/>
            <a:ext cx="8532017" cy="461665"/>
          </a:xfrm>
          <a:prstGeom prst="rect">
            <a:avLst/>
          </a:prstGeom>
        </p:spPr>
        <p:txBody>
          <a:bodyPr wrap="square">
            <a:spAutoFit/>
          </a:bodyPr>
          <a:lstStyle/>
          <a:p>
            <a:pPr algn="ctr"/>
            <a:r>
              <a:rPr lang="ja-JP" altLang="en-US" sz="2400" b="1">
                <a:solidFill>
                  <a:srgbClr val="0432FF"/>
                </a:solidFill>
                <a:latin typeface="Meiryo" charset="-128"/>
                <a:ea typeface="Meiryo" charset="-128"/>
                <a:cs typeface="Meiryo" charset="-128"/>
              </a:rPr>
              <a:t>アプリケーションや業務対応に人的資源を集中できる</a:t>
            </a:r>
          </a:p>
        </p:txBody>
      </p:sp>
    </p:spTree>
    <p:extLst>
      <p:ext uri="{BB962C8B-B14F-4D97-AF65-F5344CB8AC3E}">
        <p14:creationId xmlns:p14="http://schemas.microsoft.com/office/powerpoint/2010/main" val="65620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wipe(down)">
                                      <p:cBhvr>
                                        <p:cTn id="7"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C00000"/>
                </a:solidFill>
              </a:rPr>
              <a:t>誤解２</a:t>
            </a:r>
            <a:r>
              <a:rPr lang="ja-JP" altLang="en-US" dirty="0"/>
              <a:t>：ガバナンスが効かない？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p:cNvSpPr/>
          <p:nvPr/>
        </p:nvSpPr>
        <p:spPr>
          <a:xfrm>
            <a:off x="467544"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3698893"/>
            <a:ext cx="3816424" cy="2178379"/>
          </a:xfrm>
          <a:prstGeom prst="rect">
            <a:avLst/>
          </a:prstGeom>
          <a:solidFill>
            <a:schemeClr val="accent3">
              <a:lumMod val="20000"/>
              <a:lumOff val="80000"/>
            </a:schemeClr>
          </a:solidFill>
          <a:ln w="7620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p:cNvSpPr/>
          <p:nvPr/>
        </p:nvSpPr>
        <p:spPr>
          <a:xfrm>
            <a:off x="1070234" y="4725144"/>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36" name="図形グループ 35"/>
          <p:cNvGrpSpPr/>
          <p:nvPr/>
        </p:nvGrpSpPr>
        <p:grpSpPr>
          <a:xfrm>
            <a:off x="1161967" y="4430833"/>
            <a:ext cx="317500" cy="157483"/>
            <a:chOff x="6769100" y="1390650"/>
            <a:chExt cx="317500" cy="157483"/>
          </a:xfrm>
        </p:grpSpPr>
        <p:sp>
          <p:nvSpPr>
            <p:cNvPr id="37" name="正方形/長方形 3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 name="直線コネクタ 3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1161967" y="4624295"/>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2822248" y="4434821"/>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2822248" y="4610051"/>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2" name="フローチャート: 磁気ディスク 51"/>
          <p:cNvSpPr/>
          <p:nvPr/>
        </p:nvSpPr>
        <p:spPr>
          <a:xfrm>
            <a:off x="3195635" y="4603257"/>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3" name="フローチャート: 磁気ディスク 52"/>
          <p:cNvSpPr/>
          <p:nvPr/>
        </p:nvSpPr>
        <p:spPr>
          <a:xfrm>
            <a:off x="3199926" y="443862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1536945" y="460078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5" name="フローチャート: 磁気ディスク 54"/>
          <p:cNvSpPr/>
          <p:nvPr/>
        </p:nvSpPr>
        <p:spPr>
          <a:xfrm>
            <a:off x="1541236" y="4436151"/>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6" name="正方形/長方形 55"/>
          <p:cNvSpPr/>
          <p:nvPr/>
        </p:nvSpPr>
        <p:spPr>
          <a:xfrm>
            <a:off x="2001076" y="3917131"/>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ファイヤー</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ウォール</a:t>
            </a:r>
          </a:p>
        </p:txBody>
      </p:sp>
      <p:grpSp>
        <p:nvGrpSpPr>
          <p:cNvPr id="8" name="図形グループ 7"/>
          <p:cNvGrpSpPr/>
          <p:nvPr/>
        </p:nvGrpSpPr>
        <p:grpSpPr>
          <a:xfrm>
            <a:off x="1388316" y="5165988"/>
            <a:ext cx="398531" cy="455164"/>
            <a:chOff x="565484" y="2886304"/>
            <a:chExt cx="398531" cy="455164"/>
          </a:xfrm>
        </p:grpSpPr>
        <p:grpSp>
          <p:nvGrpSpPr>
            <p:cNvPr id="9" name="図形グループ 8"/>
            <p:cNvGrpSpPr/>
            <p:nvPr/>
          </p:nvGrpSpPr>
          <p:grpSpPr>
            <a:xfrm>
              <a:off x="565484" y="2886304"/>
              <a:ext cx="398531" cy="387786"/>
              <a:chOff x="758730" y="3198675"/>
              <a:chExt cx="702795" cy="688305"/>
            </a:xfrm>
          </p:grpSpPr>
          <p:sp>
            <p:nvSpPr>
              <p:cNvPr id="13" name="角丸四角形 1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角丸四角形 1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台形 1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a:off x="695604" y="2996289"/>
              <a:ext cx="150692" cy="345179"/>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 name="図形グループ 15"/>
          <p:cNvGrpSpPr/>
          <p:nvPr/>
        </p:nvGrpSpPr>
        <p:grpSpPr>
          <a:xfrm>
            <a:off x="2176490" y="5165988"/>
            <a:ext cx="398531" cy="455164"/>
            <a:chOff x="565484" y="2886304"/>
            <a:chExt cx="398531" cy="455164"/>
          </a:xfrm>
        </p:grpSpPr>
        <p:grpSp>
          <p:nvGrpSpPr>
            <p:cNvPr id="17" name="図形グループ 16"/>
            <p:cNvGrpSpPr/>
            <p:nvPr/>
          </p:nvGrpSpPr>
          <p:grpSpPr>
            <a:xfrm>
              <a:off x="565484" y="2886304"/>
              <a:ext cx="398531" cy="387786"/>
              <a:chOff x="758730" y="3198675"/>
              <a:chExt cx="702795" cy="688305"/>
            </a:xfrm>
          </p:grpSpPr>
          <p:sp>
            <p:nvSpPr>
              <p:cNvPr id="21" name="角丸四角形 2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台形 2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図形グループ 17"/>
            <p:cNvGrpSpPr/>
            <p:nvPr/>
          </p:nvGrpSpPr>
          <p:grpSpPr>
            <a:xfrm>
              <a:off x="695604" y="2996289"/>
              <a:ext cx="150692" cy="345179"/>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4" name="図形グループ 23"/>
          <p:cNvGrpSpPr/>
          <p:nvPr/>
        </p:nvGrpSpPr>
        <p:grpSpPr>
          <a:xfrm>
            <a:off x="3023876" y="5163391"/>
            <a:ext cx="398531" cy="455164"/>
            <a:chOff x="565484" y="2886304"/>
            <a:chExt cx="398531" cy="455164"/>
          </a:xfrm>
        </p:grpSpPr>
        <p:grpSp>
          <p:nvGrpSpPr>
            <p:cNvPr id="25" name="図形グループ 24"/>
            <p:cNvGrpSpPr/>
            <p:nvPr/>
          </p:nvGrpSpPr>
          <p:grpSpPr>
            <a:xfrm>
              <a:off x="565484" y="2886304"/>
              <a:ext cx="398531" cy="387786"/>
              <a:chOff x="758730" y="3198675"/>
              <a:chExt cx="702795" cy="688305"/>
            </a:xfrm>
          </p:grpSpPr>
          <p:sp>
            <p:nvSpPr>
              <p:cNvPr id="29" name="角丸四角形 2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台形 3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695604" y="2996289"/>
              <a:ext cx="150692" cy="345179"/>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109" name="直線矢印コネクタ 108"/>
          <p:cNvCxnSpPr>
            <a:stCxn id="56" idx="2"/>
            <a:endCxn id="32" idx="0"/>
          </p:cNvCxnSpPr>
          <p:nvPr/>
        </p:nvCxnSpPr>
        <p:spPr>
          <a:xfrm>
            <a:off x="2397120" y="4212018"/>
            <a:ext cx="1" cy="513126"/>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8" name="正方形/長方形 187"/>
          <p:cNvSpPr/>
          <p:nvPr/>
        </p:nvSpPr>
        <p:spPr>
          <a:xfrm>
            <a:off x="3213089" y="2060705"/>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正方形/長方形 188"/>
          <p:cNvSpPr/>
          <p:nvPr/>
        </p:nvSpPr>
        <p:spPr>
          <a:xfrm>
            <a:off x="2114083" y="2060705"/>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02775" y="2067615"/>
            <a:ext cx="549867" cy="547168"/>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1" name="直線矢印コネクタ 190"/>
          <p:cNvCxnSpPr>
            <a:stCxn id="190" idx="2"/>
            <a:endCxn id="56" idx="0"/>
          </p:cNvCxnSpPr>
          <p:nvPr/>
        </p:nvCxnSpPr>
        <p:spPr>
          <a:xfrm>
            <a:off x="1277709" y="2614783"/>
            <a:ext cx="1119411" cy="130234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4" name="直線矢印コネクタ 193"/>
          <p:cNvCxnSpPr>
            <a:stCxn id="189" idx="2"/>
            <a:endCxn id="56" idx="0"/>
          </p:cNvCxnSpPr>
          <p:nvPr/>
        </p:nvCxnSpPr>
        <p:spPr>
          <a:xfrm flipH="1">
            <a:off x="2397120" y="2607873"/>
            <a:ext cx="1855"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7" name="直線矢印コネクタ 196"/>
          <p:cNvCxnSpPr>
            <a:stCxn id="188" idx="2"/>
            <a:endCxn id="56" idx="0"/>
          </p:cNvCxnSpPr>
          <p:nvPr/>
        </p:nvCxnSpPr>
        <p:spPr>
          <a:xfrm flipH="1">
            <a:off x="2397120" y="2607873"/>
            <a:ext cx="1100861"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9" name="テキスト ボックス 218"/>
          <p:cNvSpPr txBox="1"/>
          <p:nvPr/>
        </p:nvSpPr>
        <p:spPr>
          <a:xfrm>
            <a:off x="1028046" y="1106175"/>
            <a:ext cx="2678938" cy="400110"/>
          </a:xfrm>
          <a:prstGeom prst="rect">
            <a:avLst/>
          </a:prstGeom>
          <a:noFill/>
        </p:spPr>
        <p:txBody>
          <a:bodyPr wrap="none" rtlCol="0">
            <a:spAutoFit/>
          </a:bodyPr>
          <a:lstStyle/>
          <a:p>
            <a:pPr algn="ctr"/>
            <a:r>
              <a:rPr kumimoji="1" lang="ja-JP" altLang="en-US" sz="2000" dirty="0">
                <a:solidFill>
                  <a:srgbClr val="0432FF"/>
                </a:solidFill>
                <a:latin typeface="Meiryo" charset="-128"/>
                <a:ea typeface="Meiryo" charset="-128"/>
                <a:cs typeface="Meiryo" charset="-128"/>
              </a:rPr>
              <a:t>特定</a:t>
            </a:r>
            <a:r>
              <a:rPr kumimoji="1" lang="en-US" altLang="ja-JP" sz="2000" dirty="0">
                <a:solidFill>
                  <a:srgbClr val="0432FF"/>
                </a:solidFill>
                <a:latin typeface="Meiryo" charset="-128"/>
                <a:ea typeface="Meiryo" charset="-128"/>
                <a:cs typeface="Meiryo" charset="-128"/>
              </a:rPr>
              <a:t>&amp;</a:t>
            </a:r>
            <a:r>
              <a:rPr kumimoji="1" lang="ja-JP" altLang="en-US" sz="2000" dirty="0">
                <a:solidFill>
                  <a:srgbClr val="0432FF"/>
                </a:solidFill>
                <a:latin typeface="Meiryo" charset="-128"/>
                <a:ea typeface="Meiryo" charset="-128"/>
                <a:cs typeface="Meiryo" charset="-128"/>
              </a:rPr>
              <a:t>少数の通信相手</a:t>
            </a:r>
          </a:p>
        </p:txBody>
      </p:sp>
      <p:sp>
        <p:nvSpPr>
          <p:cNvPr id="221" name="テキスト ボックス 220"/>
          <p:cNvSpPr txBox="1"/>
          <p:nvPr/>
        </p:nvSpPr>
        <p:spPr>
          <a:xfrm>
            <a:off x="659355" y="6014100"/>
            <a:ext cx="3416320" cy="461665"/>
          </a:xfrm>
          <a:prstGeom prst="rect">
            <a:avLst/>
          </a:prstGeom>
          <a:noFill/>
        </p:spPr>
        <p:txBody>
          <a:bodyPr wrap="none" rtlCol="0">
            <a:spAutoFit/>
          </a:bodyPr>
          <a:lstStyle/>
          <a:p>
            <a:pPr algn="ctr"/>
            <a:r>
              <a:rPr kumimoji="1" lang="ja-JP" altLang="en-US" sz="1200" dirty="0">
                <a:solidFill>
                  <a:schemeClr val="accent6">
                    <a:lumMod val="75000"/>
                  </a:schemeClr>
                </a:solidFill>
                <a:latin typeface="Meiryo" charset="-128"/>
                <a:ea typeface="Meiryo" charset="-128"/>
                <a:cs typeface="Meiryo" charset="-128"/>
              </a:rPr>
              <a:t>自社の所有するシステム資産を守ることにより</a:t>
            </a:r>
            <a:endParaRPr kumimoji="1" lang="en-US" altLang="ja-JP" sz="1200" dirty="0">
              <a:solidFill>
                <a:schemeClr val="accent6">
                  <a:lumMod val="75000"/>
                </a:schemeClr>
              </a:solidFill>
              <a:latin typeface="Meiryo" charset="-128"/>
              <a:ea typeface="Meiryo" charset="-128"/>
              <a:cs typeface="Meiryo" charset="-128"/>
            </a:endParaRPr>
          </a:p>
          <a:p>
            <a:pPr algn="ctr"/>
            <a:r>
              <a:rPr lang="ja-JP" altLang="en-US" sz="1200" dirty="0">
                <a:solidFill>
                  <a:schemeClr val="accent6">
                    <a:lumMod val="75000"/>
                  </a:schemeClr>
                </a:solidFill>
                <a:latin typeface="Meiryo" charset="-128"/>
                <a:ea typeface="Meiryo" charset="-128"/>
                <a:cs typeface="Meiryo" charset="-128"/>
              </a:rPr>
              <a:t>経営、業務、データ、個人を守ることができた</a:t>
            </a:r>
            <a:endParaRPr lang="en-US" altLang="ja-JP" sz="1200" dirty="0">
              <a:solidFill>
                <a:schemeClr val="accent6">
                  <a:lumMod val="75000"/>
                </a:schemeClr>
              </a:solidFill>
              <a:latin typeface="Meiryo" charset="-128"/>
              <a:ea typeface="Meiryo" charset="-128"/>
              <a:cs typeface="Meiryo" charset="-128"/>
            </a:endParaRPr>
          </a:p>
        </p:txBody>
      </p:sp>
      <p:grpSp>
        <p:nvGrpSpPr>
          <p:cNvPr id="35" name="図形グループ 34"/>
          <p:cNvGrpSpPr/>
          <p:nvPr/>
        </p:nvGrpSpPr>
        <p:grpSpPr>
          <a:xfrm>
            <a:off x="4200845" y="1045260"/>
            <a:ext cx="4497784" cy="5415564"/>
            <a:chOff x="4200845" y="1045260"/>
            <a:chExt cx="4497784" cy="5415564"/>
          </a:xfrm>
        </p:grpSpPr>
        <p:sp>
          <p:nvSpPr>
            <p:cNvPr id="5" name="正方形/長方形 4"/>
            <p:cNvSpPr/>
            <p:nvPr/>
          </p:nvSpPr>
          <p:spPr>
            <a:xfrm>
              <a:off x="4860032"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860032" y="3698893"/>
              <a:ext cx="3816424" cy="217837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5441357" y="4720855"/>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58" name="図形グループ 57"/>
            <p:cNvGrpSpPr/>
            <p:nvPr/>
          </p:nvGrpSpPr>
          <p:grpSpPr>
            <a:xfrm>
              <a:off x="5533090" y="4426544"/>
              <a:ext cx="317500" cy="157483"/>
              <a:chOff x="6769100" y="1390650"/>
              <a:chExt cx="317500" cy="157483"/>
            </a:xfrm>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5533090" y="4620006"/>
              <a:ext cx="317500" cy="157483"/>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7193371" y="4430532"/>
              <a:ext cx="317500" cy="157483"/>
              <a:chOff x="6769100" y="1390650"/>
              <a:chExt cx="317500" cy="157483"/>
            </a:xfrm>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7193371" y="4605762"/>
              <a:ext cx="317500" cy="157483"/>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4" name="フローチャート: 磁気ディスク 73"/>
            <p:cNvSpPr/>
            <p:nvPr/>
          </p:nvSpPr>
          <p:spPr>
            <a:xfrm>
              <a:off x="7566758" y="4598968"/>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5" name="フローチャート: 磁気ディスク 74"/>
            <p:cNvSpPr/>
            <p:nvPr/>
          </p:nvSpPr>
          <p:spPr>
            <a:xfrm>
              <a:off x="7571049" y="443433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フローチャート: 磁気ディスク 75"/>
            <p:cNvSpPr/>
            <p:nvPr/>
          </p:nvSpPr>
          <p:spPr>
            <a:xfrm>
              <a:off x="5908068" y="459649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7" name="フローチャート: 磁気ディスク 76"/>
            <p:cNvSpPr/>
            <p:nvPr/>
          </p:nvSpPr>
          <p:spPr>
            <a:xfrm>
              <a:off x="5912359" y="4431862"/>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77"/>
            <p:cNvGrpSpPr/>
            <p:nvPr/>
          </p:nvGrpSpPr>
          <p:grpSpPr>
            <a:xfrm>
              <a:off x="5486410" y="5145190"/>
              <a:ext cx="398531" cy="455164"/>
              <a:chOff x="565484" y="2886304"/>
              <a:chExt cx="398531" cy="455164"/>
            </a:xfrm>
          </p:grpSpPr>
          <p:grpSp>
            <p:nvGrpSpPr>
              <p:cNvPr id="79" name="図形グループ 78"/>
              <p:cNvGrpSpPr/>
              <p:nvPr/>
            </p:nvGrpSpPr>
            <p:grpSpPr>
              <a:xfrm>
                <a:off x="565484" y="2886304"/>
                <a:ext cx="398531" cy="387786"/>
                <a:chOff x="758730" y="3198675"/>
                <a:chExt cx="702795" cy="688305"/>
              </a:xfrm>
            </p:grpSpPr>
            <p:sp>
              <p:nvSpPr>
                <p:cNvPr id="83" name="角丸四角形 8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台形 8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695604" y="2996289"/>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86" name="図形グループ 85"/>
            <p:cNvGrpSpPr/>
            <p:nvPr/>
          </p:nvGrpSpPr>
          <p:grpSpPr>
            <a:xfrm>
              <a:off x="6568602" y="5161699"/>
              <a:ext cx="398531" cy="455164"/>
              <a:chOff x="565484" y="2886304"/>
              <a:chExt cx="398531" cy="455164"/>
            </a:xfrm>
          </p:grpSpPr>
          <p:grpSp>
            <p:nvGrpSpPr>
              <p:cNvPr id="87" name="図形グループ 86"/>
              <p:cNvGrpSpPr/>
              <p:nvPr/>
            </p:nvGrpSpPr>
            <p:grpSpPr>
              <a:xfrm>
                <a:off x="565484" y="2886304"/>
                <a:ext cx="398531" cy="387786"/>
                <a:chOff x="758730" y="3198675"/>
                <a:chExt cx="702795" cy="688305"/>
              </a:xfrm>
            </p:grpSpPr>
            <p:sp>
              <p:nvSpPr>
                <p:cNvPr id="91" name="角丸四角形 9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台形 9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695604" y="2996289"/>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4" name="図形グループ 93"/>
            <p:cNvGrpSpPr/>
            <p:nvPr/>
          </p:nvGrpSpPr>
          <p:grpSpPr>
            <a:xfrm>
              <a:off x="7110549" y="5159199"/>
              <a:ext cx="398531" cy="455164"/>
              <a:chOff x="565484" y="2886304"/>
              <a:chExt cx="398531" cy="455164"/>
            </a:xfrm>
          </p:grpSpPr>
          <p:grpSp>
            <p:nvGrpSpPr>
              <p:cNvPr id="95" name="図形グループ 94"/>
              <p:cNvGrpSpPr/>
              <p:nvPr/>
            </p:nvGrpSpPr>
            <p:grpSpPr>
              <a:xfrm>
                <a:off x="565484" y="2886304"/>
                <a:ext cx="398531" cy="387786"/>
                <a:chOff x="758730" y="3198675"/>
                <a:chExt cx="702795" cy="688305"/>
              </a:xfrm>
            </p:grpSpPr>
            <p:sp>
              <p:nvSpPr>
                <p:cNvPr id="99" name="角丸四角形 9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台形 10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95604" y="2996289"/>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3" name="図 3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2409" y="5140107"/>
              <a:ext cx="406935" cy="368744"/>
            </a:xfrm>
            <a:prstGeom prst="rect">
              <a:avLst/>
            </a:prstGeom>
          </p:spPr>
        </p:pic>
        <p:pic>
          <p:nvPicPr>
            <p:cNvPr id="34" name="図 3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05508" y="5145190"/>
              <a:ext cx="204377" cy="329640"/>
            </a:xfrm>
            <a:prstGeom prst="rect">
              <a:avLst/>
            </a:prstGeom>
          </p:spPr>
        </p:pic>
        <p:sp>
          <p:nvSpPr>
            <p:cNvPr id="102" name="円/楕円 101"/>
            <p:cNvSpPr/>
            <p:nvPr/>
          </p:nvSpPr>
          <p:spPr>
            <a:xfrm>
              <a:off x="7805684" y="5265271"/>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フローチャート: 論理積ゲート 102"/>
            <p:cNvSpPr/>
            <p:nvPr/>
          </p:nvSpPr>
          <p:spPr>
            <a:xfrm rot="16200000">
              <a:off x="7787585" y="5441659"/>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119349" y="5260653"/>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6101250" y="5437041"/>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6388624" y="3919089"/>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ファイヤー</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ウォール</a:t>
              </a:r>
            </a:p>
          </p:txBody>
        </p:sp>
        <p:sp>
          <p:nvSpPr>
            <p:cNvPr id="110" name="上下矢印 109"/>
            <p:cNvSpPr/>
            <p:nvPr/>
          </p:nvSpPr>
          <p:spPr>
            <a:xfrm>
              <a:off x="6442124" y="4212018"/>
              <a:ext cx="661297" cy="521122"/>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5495290" y="2222556"/>
              <a:ext cx="2544688" cy="1127596"/>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インターネット</a:t>
              </a:r>
              <a:endParaRPr kumimoji="1" lang="ja-JP" altLang="en-US" sz="1600" dirty="0">
                <a:solidFill>
                  <a:srgbClr val="FFFFFF"/>
                </a:solidFill>
                <a:latin typeface="Meiryo" charset="-128"/>
                <a:ea typeface="Meiryo" charset="-128"/>
                <a:cs typeface="Meiryo" charset="-128"/>
              </a:endParaRPr>
            </a:p>
          </p:txBody>
        </p:sp>
        <p:pic>
          <p:nvPicPr>
            <p:cNvPr id="112" name="図 111" descr="clou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7568" y="1484784"/>
              <a:ext cx="1104859" cy="1104859"/>
            </a:xfrm>
            <a:prstGeom prst="rect">
              <a:avLst/>
            </a:prstGeom>
            <a:effectLst>
              <a:outerShdw blurRad="50800" dist="38100" dir="2700000" algn="tl" rotWithShape="0">
                <a:prstClr val="black">
                  <a:alpha val="40000"/>
                </a:prstClr>
              </a:outerShdw>
            </a:effectLst>
          </p:spPr>
        </p:pic>
        <p:sp>
          <p:nvSpPr>
            <p:cNvPr id="113" name="正方形/長方形 112"/>
            <p:cNvSpPr/>
            <p:nvPr/>
          </p:nvSpPr>
          <p:spPr>
            <a:xfrm>
              <a:off x="6312420" y="1784629"/>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a:off x="6256091" y="1754024"/>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212858" y="1753017"/>
              <a:ext cx="549867" cy="53142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7" name="図形グループ 126"/>
            <p:cNvGrpSpPr/>
            <p:nvPr/>
          </p:nvGrpSpPr>
          <p:grpSpPr>
            <a:xfrm>
              <a:off x="5928305" y="1995684"/>
              <a:ext cx="150692" cy="345179"/>
              <a:chOff x="5885071" y="1508917"/>
              <a:chExt cx="150692" cy="345179"/>
            </a:xfrm>
          </p:grpSpPr>
          <p:sp>
            <p:nvSpPr>
              <p:cNvPr id="125" name="円/楕円 12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5624728" y="1963546"/>
              <a:ext cx="150692" cy="345179"/>
              <a:chOff x="5885071" y="1508917"/>
              <a:chExt cx="150692" cy="345179"/>
            </a:xfrm>
          </p:grpSpPr>
          <p:sp>
            <p:nvSpPr>
              <p:cNvPr id="132" name="円/楕円 131"/>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5693089" y="1753017"/>
              <a:ext cx="150692" cy="345179"/>
              <a:chOff x="5885071" y="1508917"/>
              <a:chExt cx="150692" cy="345179"/>
            </a:xfrm>
          </p:grpSpPr>
          <p:sp>
            <p:nvSpPr>
              <p:cNvPr id="135" name="円/楕円 13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5865414" y="1778428"/>
              <a:ext cx="150692" cy="345179"/>
              <a:chOff x="5885071" y="1508917"/>
              <a:chExt cx="150692" cy="345179"/>
            </a:xfrm>
          </p:grpSpPr>
          <p:sp>
            <p:nvSpPr>
              <p:cNvPr id="138" name="円/楕円 137"/>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5756077" y="1946625"/>
              <a:ext cx="150692" cy="345179"/>
              <a:chOff x="5885071" y="1508917"/>
              <a:chExt cx="150692" cy="345179"/>
            </a:xfrm>
          </p:grpSpPr>
          <p:sp>
            <p:nvSpPr>
              <p:cNvPr id="129" name="円/楕円 128"/>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5191294" y="2524674"/>
              <a:ext cx="266802" cy="281800"/>
              <a:chOff x="2667295" y="1059799"/>
              <a:chExt cx="681672" cy="722281"/>
            </a:xfrm>
          </p:grpSpPr>
          <p:sp>
            <p:nvSpPr>
              <p:cNvPr id="141" name="角丸四角形 14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2" name="図 14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43" name="図形グループ 142"/>
            <p:cNvGrpSpPr/>
            <p:nvPr/>
          </p:nvGrpSpPr>
          <p:grpSpPr>
            <a:xfrm>
              <a:off x="5180512" y="2618632"/>
              <a:ext cx="131025" cy="265860"/>
              <a:chOff x="1946324" y="4125162"/>
              <a:chExt cx="969964" cy="2007872"/>
            </a:xfrm>
          </p:grpSpPr>
          <p:sp>
            <p:nvSpPr>
              <p:cNvPr id="144" name="円/楕円 1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5" name="フローチャート: 論理積ゲート 1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46" name="図形グループ 145"/>
            <p:cNvGrpSpPr/>
            <p:nvPr/>
          </p:nvGrpSpPr>
          <p:grpSpPr>
            <a:xfrm>
              <a:off x="5307609" y="2748467"/>
              <a:ext cx="266802" cy="281800"/>
              <a:chOff x="2667295" y="1059799"/>
              <a:chExt cx="681672" cy="722281"/>
            </a:xfrm>
          </p:grpSpPr>
          <p:sp>
            <p:nvSpPr>
              <p:cNvPr id="147" name="角丸四角形 14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8" name="図 14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49" name="図形グループ 148"/>
            <p:cNvGrpSpPr/>
            <p:nvPr/>
          </p:nvGrpSpPr>
          <p:grpSpPr>
            <a:xfrm>
              <a:off x="5296827" y="2842425"/>
              <a:ext cx="131025" cy="265860"/>
              <a:chOff x="1946324" y="4125162"/>
              <a:chExt cx="969964" cy="2007872"/>
            </a:xfrm>
          </p:grpSpPr>
          <p:sp>
            <p:nvSpPr>
              <p:cNvPr id="150" name="円/楕円 1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1" name="フローチャート: 論理積ゲート 1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52" name="図形グループ 151"/>
            <p:cNvGrpSpPr/>
            <p:nvPr/>
          </p:nvGrpSpPr>
          <p:grpSpPr>
            <a:xfrm>
              <a:off x="5118993" y="2993891"/>
              <a:ext cx="266802" cy="281800"/>
              <a:chOff x="2667295" y="1059799"/>
              <a:chExt cx="681672" cy="722281"/>
            </a:xfrm>
          </p:grpSpPr>
          <p:sp>
            <p:nvSpPr>
              <p:cNvPr id="153" name="角丸四角形 15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54" name="図 15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55" name="図形グループ 154"/>
            <p:cNvGrpSpPr/>
            <p:nvPr/>
          </p:nvGrpSpPr>
          <p:grpSpPr>
            <a:xfrm>
              <a:off x="5108211" y="3087849"/>
              <a:ext cx="131025" cy="265860"/>
              <a:chOff x="1946324" y="4125162"/>
              <a:chExt cx="969964" cy="2007872"/>
            </a:xfrm>
          </p:grpSpPr>
          <p:sp>
            <p:nvSpPr>
              <p:cNvPr id="156" name="円/楕円 1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7" name="フローチャート: 論理積ゲート 1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158" name="図 157" descr="imgres.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92380" y="2812238"/>
              <a:ext cx="392874" cy="269648"/>
            </a:xfrm>
            <a:prstGeom prst="rect">
              <a:avLst/>
            </a:prstGeom>
            <a:effectLst>
              <a:outerShdw blurRad="50800" dist="38100" dir="2700000" algn="tl" rotWithShape="0">
                <a:prstClr val="black">
                  <a:alpha val="40000"/>
                </a:prstClr>
              </a:outerShdw>
            </a:effectLst>
          </p:spPr>
        </p:pic>
        <p:grpSp>
          <p:nvGrpSpPr>
            <p:cNvPr id="163" name="図形グループ 162"/>
            <p:cNvGrpSpPr/>
            <p:nvPr/>
          </p:nvGrpSpPr>
          <p:grpSpPr>
            <a:xfrm>
              <a:off x="8174330" y="3081886"/>
              <a:ext cx="246492" cy="270647"/>
              <a:chOff x="6373788" y="4940591"/>
              <a:chExt cx="499492" cy="545661"/>
            </a:xfrm>
          </p:grpSpPr>
          <p:sp>
            <p:nvSpPr>
              <p:cNvPr id="164" name="角丸四角形 1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角丸四角形 1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7" name="図形グループ 166"/>
            <p:cNvGrpSpPr/>
            <p:nvPr/>
          </p:nvGrpSpPr>
          <p:grpSpPr>
            <a:xfrm>
              <a:off x="7995880" y="2493888"/>
              <a:ext cx="443296" cy="317353"/>
              <a:chOff x="4256600" y="3356991"/>
              <a:chExt cx="3409410" cy="1039312"/>
            </a:xfrm>
          </p:grpSpPr>
          <p:sp>
            <p:nvSpPr>
              <p:cNvPr id="168" name="正方形/長方形 167"/>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フリーフォーム 168"/>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リーフォーム 169"/>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2" name="図形グループ 171"/>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81" name="フリーフォーム 180"/>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リーフォーム 181"/>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フローチャート: 手作業 182"/>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フローチャート: 論理積ゲート 183"/>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リーフォーム 184"/>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76" name="フリーフォーム 175"/>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フリーフォーム 176"/>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手作業 177"/>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フリーフォーム 179"/>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4" name="正方形/長方形 173"/>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6" name="上下矢印 185"/>
            <p:cNvSpPr/>
            <p:nvPr/>
          </p:nvSpPr>
          <p:spPr>
            <a:xfrm>
              <a:off x="6442124" y="3289923"/>
              <a:ext cx="661297" cy="632039"/>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0" name="図形グループ 199"/>
            <p:cNvGrpSpPr/>
            <p:nvPr/>
          </p:nvGrpSpPr>
          <p:grpSpPr>
            <a:xfrm>
              <a:off x="8003305" y="4720831"/>
              <a:ext cx="395849" cy="510276"/>
              <a:chOff x="921147" y="2673903"/>
              <a:chExt cx="2035043" cy="2195257"/>
            </a:xfrm>
          </p:grpSpPr>
          <p:sp>
            <p:nvSpPr>
              <p:cNvPr id="201" name="台形 200"/>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3" name="図形グループ 202"/>
              <p:cNvGrpSpPr/>
              <p:nvPr/>
            </p:nvGrpSpPr>
            <p:grpSpPr>
              <a:xfrm rot="18523230">
                <a:off x="289583" y="3305467"/>
                <a:ext cx="1602719" cy="339591"/>
                <a:chOff x="1084045" y="2295821"/>
                <a:chExt cx="1399064" cy="288032"/>
              </a:xfrm>
            </p:grpSpPr>
            <p:grpSp>
              <p:nvGrpSpPr>
                <p:cNvPr id="208" name="図形グループ 207"/>
                <p:cNvGrpSpPr/>
                <p:nvPr/>
              </p:nvGrpSpPr>
              <p:grpSpPr>
                <a:xfrm>
                  <a:off x="1084045" y="2295821"/>
                  <a:ext cx="1399064" cy="288032"/>
                  <a:chOff x="531457" y="2456892"/>
                  <a:chExt cx="1399064" cy="288032"/>
                </a:xfrm>
              </p:grpSpPr>
              <p:sp>
                <p:nvSpPr>
                  <p:cNvPr id="210" name="正方形/長方形 209"/>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9" name="円/楕円 208"/>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4" name="円/楕円 203"/>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2" name="図形グループ 211"/>
            <p:cNvGrpSpPr/>
            <p:nvPr/>
          </p:nvGrpSpPr>
          <p:grpSpPr>
            <a:xfrm>
              <a:off x="5173565" y="4803760"/>
              <a:ext cx="363824" cy="409204"/>
              <a:chOff x="6373788" y="4940591"/>
              <a:chExt cx="499492" cy="545661"/>
            </a:xfrm>
          </p:grpSpPr>
          <p:sp>
            <p:nvSpPr>
              <p:cNvPr id="213" name="角丸四角形 21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角丸四角形 21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0" name="テキスト ボックス 219"/>
            <p:cNvSpPr txBox="1"/>
            <p:nvPr/>
          </p:nvSpPr>
          <p:spPr>
            <a:xfrm>
              <a:off x="4907196" y="1104310"/>
              <a:ext cx="3704860" cy="400110"/>
            </a:xfrm>
            <a:prstGeom prst="rect">
              <a:avLst/>
            </a:prstGeom>
            <a:noFill/>
          </p:spPr>
          <p:txBody>
            <a:bodyPr wrap="none" rtlCol="0">
              <a:spAutoFit/>
            </a:bodyPr>
            <a:lstStyle/>
            <a:p>
              <a:pPr algn="ctr"/>
              <a:r>
                <a:rPr kumimoji="1" lang="ja-JP" altLang="en-US" sz="2000" dirty="0">
                  <a:solidFill>
                    <a:srgbClr val="FF0000"/>
                  </a:solidFill>
                  <a:latin typeface="Meiryo" charset="-128"/>
                  <a:ea typeface="Meiryo" charset="-128"/>
                  <a:cs typeface="Meiryo" charset="-128"/>
                </a:rPr>
                <a:t>特定・不特定</a:t>
              </a:r>
              <a:r>
                <a:rPr kumimoji="1" lang="en-US" altLang="ja-JP" sz="2000" dirty="0">
                  <a:solidFill>
                    <a:srgbClr val="FF0000"/>
                  </a:solidFill>
                  <a:latin typeface="Meiryo" charset="-128"/>
                  <a:ea typeface="Meiryo" charset="-128"/>
                  <a:cs typeface="Meiryo" charset="-128"/>
                </a:rPr>
                <a:t>&amp;</a:t>
              </a:r>
              <a:r>
                <a:rPr kumimoji="1" lang="ja-JP" altLang="en-US" sz="2000" dirty="0">
                  <a:solidFill>
                    <a:srgbClr val="FF0000"/>
                  </a:solidFill>
                  <a:latin typeface="Meiryo" charset="-128"/>
                  <a:ea typeface="Meiryo" charset="-128"/>
                  <a:cs typeface="Meiryo" charset="-128"/>
                </a:rPr>
                <a:t>多数の通信相手</a:t>
              </a:r>
            </a:p>
          </p:txBody>
        </p:sp>
        <p:sp>
          <p:nvSpPr>
            <p:cNvPr id="222" name="テキスト ボックス 221"/>
            <p:cNvSpPr txBox="1"/>
            <p:nvPr/>
          </p:nvSpPr>
          <p:spPr>
            <a:xfrm>
              <a:off x="4820644" y="5999159"/>
              <a:ext cx="3877985" cy="461665"/>
            </a:xfrm>
            <a:prstGeom prst="rect">
              <a:avLst/>
            </a:prstGeom>
            <a:noFill/>
          </p:spPr>
          <p:txBody>
            <a:bodyPr wrap="none" rtlCol="0">
              <a:spAutoFit/>
            </a:bodyPr>
            <a:lstStyle/>
            <a:p>
              <a:pPr algn="ctr"/>
              <a:r>
                <a:rPr kumimoji="1" lang="ja-JP" altLang="en-US" sz="1200" dirty="0">
                  <a:solidFill>
                    <a:schemeClr val="accent6">
                      <a:lumMod val="75000"/>
                    </a:schemeClr>
                  </a:solidFill>
                  <a:latin typeface="Meiryo" charset="-128"/>
                  <a:ea typeface="Meiryo" charset="-128"/>
                  <a:cs typeface="Meiryo" charset="-128"/>
                </a:rPr>
                <a:t>ユーザー認証や暗号化、セキュアなプログラムなどで</a:t>
              </a:r>
              <a:endParaRPr kumimoji="1" lang="en-US" altLang="ja-JP" sz="1200" dirty="0">
                <a:solidFill>
                  <a:schemeClr val="accent6">
                    <a:lumMod val="75000"/>
                  </a:schemeClr>
                </a:solidFill>
                <a:latin typeface="Meiryo" charset="-128"/>
                <a:ea typeface="Meiryo" charset="-128"/>
                <a:cs typeface="Meiryo" charset="-128"/>
              </a:endParaRPr>
            </a:p>
            <a:p>
              <a:pPr algn="ctr"/>
              <a:r>
                <a:rPr lang="ja-JP" altLang="en-US" sz="1200" dirty="0">
                  <a:solidFill>
                    <a:schemeClr val="accent6">
                      <a:lumMod val="75000"/>
                    </a:schemeClr>
                  </a:solidFill>
                  <a:latin typeface="Meiryo" charset="-128"/>
                  <a:ea typeface="Meiryo" charset="-128"/>
                  <a:cs typeface="Meiryo" charset="-128"/>
                </a:rPr>
                <a:t>経営、業務、データ、個人を守らなくてはならない</a:t>
              </a:r>
              <a:endParaRPr lang="en-US" altLang="ja-JP" sz="1200" dirty="0">
                <a:solidFill>
                  <a:schemeClr val="accent6">
                    <a:lumMod val="75000"/>
                  </a:schemeClr>
                </a:solidFill>
                <a:latin typeface="Meiryo" charset="-128"/>
                <a:ea typeface="Meiryo" charset="-128"/>
                <a:cs typeface="Meiryo" charset="-128"/>
              </a:endParaRPr>
            </a:p>
          </p:txBody>
        </p:sp>
        <p:sp>
          <p:nvSpPr>
            <p:cNvPr id="223" name="正方形/長方形 222"/>
            <p:cNvSpPr/>
            <p:nvPr/>
          </p:nvSpPr>
          <p:spPr>
            <a:xfrm>
              <a:off x="4865856" y="1045260"/>
              <a:ext cx="3816424" cy="4832012"/>
            </a:xfrm>
            <a:prstGeom prst="rect">
              <a:avLst/>
            </a:prstGeom>
            <a:noFill/>
            <a:ln w="57150">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右矢印 224"/>
            <p:cNvSpPr/>
            <p:nvPr/>
          </p:nvSpPr>
          <p:spPr>
            <a:xfrm>
              <a:off x="4200845" y="2989938"/>
              <a:ext cx="833094" cy="117421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396220" y="2530778"/>
              <a:ext cx="492443" cy="2400657"/>
            </a:xfrm>
            <a:prstGeom prst="rect">
              <a:avLst/>
            </a:prstGeom>
            <a:noFill/>
          </p:spPr>
          <p:txBody>
            <a:bodyPr vert="eaVert" wrap="none" rtlCol="0">
              <a:spAutoFit/>
            </a:bodyPr>
            <a:lstStyle/>
            <a:p>
              <a:r>
                <a:rPr kumimoji="1" lang="ja-JP" altLang="en-US" sz="2000" dirty="0">
                  <a:solidFill>
                    <a:srgbClr val="FF0000"/>
                  </a:solidFill>
                  <a:latin typeface="Meiryo" charset="-128"/>
                  <a:ea typeface="Meiryo" charset="-128"/>
                  <a:cs typeface="Meiryo" charset="-128"/>
                </a:rPr>
                <a:t>複雑さと範囲の拡大</a:t>
              </a:r>
            </a:p>
          </p:txBody>
        </p:sp>
      </p:grpSp>
    </p:spTree>
    <p:extLst>
      <p:ext uri="{BB962C8B-B14F-4D97-AF65-F5344CB8AC3E}">
        <p14:creationId xmlns:p14="http://schemas.microsoft.com/office/powerpoint/2010/main" val="38335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rgbClr val="C00000"/>
                </a:solidFill>
              </a:rPr>
              <a:t>誤解２</a:t>
            </a:r>
            <a:r>
              <a:rPr kumimoji="1" lang="ja-JP" altLang="en-US" dirty="0"/>
              <a:t>：ガバナンスが効かない？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z="1800" b="1" smtClean="0"/>
              <a:t>43</a:t>
            </a:fld>
            <a:endParaRPr kumimoji="1" lang="ja-JP" altLang="en-US" sz="1800" b="1"/>
          </a:p>
        </p:txBody>
      </p:sp>
      <p:sp>
        <p:nvSpPr>
          <p:cNvPr id="5" name="正方形/長方形 4"/>
          <p:cNvSpPr/>
          <p:nvPr/>
        </p:nvSpPr>
        <p:spPr>
          <a:xfrm>
            <a:off x="323528" y="4797152"/>
            <a:ext cx="8496944" cy="72008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インフラ</a:t>
            </a:r>
          </a:p>
        </p:txBody>
      </p:sp>
      <p:sp>
        <p:nvSpPr>
          <p:cNvPr id="6" name="正方形/長方形 5"/>
          <p:cNvSpPr/>
          <p:nvPr/>
        </p:nvSpPr>
        <p:spPr>
          <a:xfrm>
            <a:off x="323528" y="3933056"/>
            <a:ext cx="8496944"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プラットフォーム</a:t>
            </a:r>
          </a:p>
        </p:txBody>
      </p:sp>
      <p:sp>
        <p:nvSpPr>
          <p:cNvPr id="7" name="正方形/長方形 6"/>
          <p:cNvSpPr/>
          <p:nvPr/>
        </p:nvSpPr>
        <p:spPr>
          <a:xfrm>
            <a:off x="323528" y="5661248"/>
            <a:ext cx="8496944" cy="7200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a:solidFill>
                  <a:srgbClr val="FFFFFF"/>
                </a:solidFill>
                <a:latin typeface="Meiryo" charset="-128"/>
                <a:ea typeface="Meiryo" charset="-128"/>
                <a:cs typeface="Meiryo" charset="-128"/>
              </a:rPr>
              <a:t>運用管理</a:t>
            </a:r>
            <a:endParaRPr kumimoji="1" lang="ja-JP" altLang="en-US" sz="1400" b="1" dirty="0">
              <a:solidFill>
                <a:srgbClr val="FFFFFF"/>
              </a:solidFill>
              <a:latin typeface="Meiryo" charset="-128"/>
              <a:ea typeface="Meiryo" charset="-128"/>
              <a:cs typeface="Meiryo" charset="-128"/>
            </a:endParaRPr>
          </a:p>
        </p:txBody>
      </p:sp>
      <p:sp>
        <p:nvSpPr>
          <p:cNvPr id="8" name="正方形/長方形 7"/>
          <p:cNvSpPr/>
          <p:nvPr/>
        </p:nvSpPr>
        <p:spPr>
          <a:xfrm>
            <a:off x="323528" y="3068960"/>
            <a:ext cx="8496944" cy="72008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アプリケーション</a:t>
            </a:r>
          </a:p>
        </p:txBody>
      </p:sp>
      <p:sp>
        <p:nvSpPr>
          <p:cNvPr id="13" name="正方形/長方形 12"/>
          <p:cNvSpPr/>
          <p:nvPr/>
        </p:nvSpPr>
        <p:spPr>
          <a:xfrm>
            <a:off x="323528" y="2204864"/>
            <a:ext cx="8496944" cy="7200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業務対応</a:t>
            </a:r>
          </a:p>
        </p:txBody>
      </p:sp>
      <p:sp>
        <p:nvSpPr>
          <p:cNvPr id="14" name="正方形/長方形 13"/>
          <p:cNvSpPr/>
          <p:nvPr/>
        </p:nvSpPr>
        <p:spPr>
          <a:xfrm>
            <a:off x="2123728" y="2060848"/>
            <a:ext cx="1584176" cy="4464496"/>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3809480" y="4725145"/>
            <a:ext cx="1584176" cy="1080120"/>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5508104" y="3913561"/>
            <a:ext cx="1584176" cy="21797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7200292" y="3023208"/>
            <a:ext cx="1584176" cy="35021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3815916" y="5877272"/>
            <a:ext cx="1584176" cy="6480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815916" y="2060848"/>
            <a:ext cx="1584176" cy="26319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5508104" y="2060848"/>
            <a:ext cx="1584176" cy="1800200"/>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508104" y="6129300"/>
            <a:ext cx="1584176" cy="396043"/>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7198633" y="2060848"/>
            <a:ext cx="1584176" cy="916608"/>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310522" y="4072813"/>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自社対応</a:t>
            </a:r>
          </a:p>
        </p:txBody>
      </p:sp>
      <p:sp>
        <p:nvSpPr>
          <p:cNvPr id="24" name="テキスト ボックス 23"/>
          <p:cNvSpPr txBox="1"/>
          <p:nvPr/>
        </p:nvSpPr>
        <p:spPr>
          <a:xfrm>
            <a:off x="7393751" y="4542082"/>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クラウド</a:t>
            </a:r>
          </a:p>
        </p:txBody>
      </p:sp>
      <p:sp>
        <p:nvSpPr>
          <p:cNvPr id="25" name="テキスト ボックス 24"/>
          <p:cNvSpPr txBox="1"/>
          <p:nvPr/>
        </p:nvSpPr>
        <p:spPr>
          <a:xfrm>
            <a:off x="2310522" y="1660738"/>
            <a:ext cx="121058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charset="-128"/>
                <a:ea typeface="Meiryo" charset="-128"/>
                <a:cs typeface="Meiryo" charset="-128"/>
              </a:rPr>
              <a:t>自社所有</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6" name="テキスト ボックス 25"/>
          <p:cNvSpPr txBox="1"/>
          <p:nvPr/>
        </p:nvSpPr>
        <p:spPr>
          <a:xfrm>
            <a:off x="4205490" y="1660738"/>
            <a:ext cx="805029" cy="400110"/>
          </a:xfrm>
          <a:prstGeom prst="rect">
            <a:avLst/>
          </a:prstGeom>
          <a:noFill/>
        </p:spPr>
        <p:txBody>
          <a:bodyPr wrap="none" rtlCol="0">
            <a:spAutoFit/>
          </a:bodyPr>
          <a:lstStyle/>
          <a:p>
            <a:pPr algn="ctr"/>
            <a:r>
              <a:rPr kumimoji="1" lang="en-US" altLang="ja-JP" sz="2000" b="1">
                <a:solidFill>
                  <a:schemeClr val="accent6">
                    <a:lumMod val="50000"/>
                  </a:schemeClr>
                </a:solidFill>
                <a:latin typeface="Meiryo" charset="-128"/>
                <a:ea typeface="Meiryo" charset="-128"/>
                <a:cs typeface="Meiryo" charset="-128"/>
              </a:rPr>
              <a:t>IaaS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7" name="テキスト ボックス 26"/>
          <p:cNvSpPr txBox="1"/>
          <p:nvPr/>
        </p:nvSpPr>
        <p:spPr>
          <a:xfrm>
            <a:off x="5877510" y="1660738"/>
            <a:ext cx="852029"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P</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8" name="テキスト ボックス 27"/>
          <p:cNvSpPr txBox="1"/>
          <p:nvPr/>
        </p:nvSpPr>
        <p:spPr>
          <a:xfrm>
            <a:off x="7563360" y="1660738"/>
            <a:ext cx="854721"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S</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9" name="テキスト ボックス 28"/>
          <p:cNvSpPr txBox="1"/>
          <p:nvPr/>
        </p:nvSpPr>
        <p:spPr>
          <a:xfrm>
            <a:off x="867299" y="1031948"/>
            <a:ext cx="7409401" cy="461665"/>
          </a:xfrm>
          <a:prstGeom prst="rect">
            <a:avLst/>
          </a:prstGeom>
          <a:noFill/>
        </p:spPr>
        <p:txBody>
          <a:bodyPr wrap="none" rtlCol="0">
            <a:spAutoFit/>
          </a:bodyPr>
          <a:lstStyle/>
          <a:p>
            <a:pPr algn="ctr"/>
            <a:r>
              <a:rPr kumimoji="1" lang="ja-JP" altLang="en-US" sz="2400" b="1" dirty="0">
                <a:solidFill>
                  <a:srgbClr val="0432FF"/>
                </a:solidFill>
                <a:latin typeface="Meiryo" charset="-128"/>
                <a:ea typeface="Meiryo" charset="-128"/>
                <a:cs typeface="Meiryo" charset="-128"/>
              </a:rPr>
              <a:t>責任分界点が変わる：運用管理</a:t>
            </a:r>
            <a:r>
              <a:rPr kumimoji="1" lang="en-US" altLang="ja-JP" sz="2400" b="1" dirty="0">
                <a:solidFill>
                  <a:srgbClr val="0432FF"/>
                </a:solidFill>
                <a:latin typeface="Meiryo" charset="-128"/>
                <a:ea typeface="Meiryo" charset="-128"/>
                <a:cs typeface="Meiryo" charset="-128"/>
              </a:rPr>
              <a:t> </a:t>
            </a:r>
            <a:r>
              <a:rPr kumimoji="1" lang="en-US" altLang="ja-JP" sz="2400" dirty="0">
                <a:solidFill>
                  <a:srgbClr val="0432FF"/>
                </a:solidFill>
                <a:latin typeface="Meiryo" charset="-128"/>
                <a:ea typeface="Meiryo" charset="-128"/>
                <a:cs typeface="Meiryo" charset="-128"/>
              </a:rPr>
              <a:t>× </a:t>
            </a:r>
            <a:r>
              <a:rPr kumimoji="1" lang="ja-JP" altLang="en-US" sz="2400" b="1" dirty="0">
                <a:solidFill>
                  <a:srgbClr val="0432FF"/>
                </a:solidFill>
                <a:latin typeface="Meiryo" charset="-128"/>
                <a:ea typeface="Meiryo" charset="-128"/>
                <a:cs typeface="Meiryo" charset="-128"/>
              </a:rPr>
              <a:t>セキュリティ対応</a:t>
            </a:r>
          </a:p>
        </p:txBody>
      </p:sp>
    </p:spTree>
    <p:extLst>
      <p:ext uri="{BB962C8B-B14F-4D97-AF65-F5344CB8AC3E}">
        <p14:creationId xmlns:p14="http://schemas.microsoft.com/office/powerpoint/2010/main" val="3057993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5074246" y="1554487"/>
            <a:ext cx="3690026" cy="446542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276062" y="2399040"/>
            <a:ext cx="3286395" cy="17881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ソフトウェア</a:t>
            </a:r>
            <a:endParaRPr kumimoji="1" lang="ja-JP" altLang="en-US" sz="2000" b="1" dirty="0">
              <a:solidFill>
                <a:srgbClr val="FFFFFF"/>
              </a:solidFill>
              <a:latin typeface="Meiryo" charset="-128"/>
              <a:ea typeface="Meiryo" charset="-128"/>
              <a:cs typeface="Meiryo" charset="-128"/>
            </a:endParaRPr>
          </a:p>
        </p:txBody>
      </p:sp>
      <p:sp>
        <p:nvSpPr>
          <p:cNvPr id="21" name="正方形/長方形 20"/>
          <p:cNvSpPr/>
          <p:nvPr/>
        </p:nvSpPr>
        <p:spPr>
          <a:xfrm>
            <a:off x="5276062" y="4312860"/>
            <a:ext cx="3312368" cy="151033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ハードウェア</a:t>
            </a:r>
            <a:endParaRPr kumimoji="1" lang="en-US" altLang="ja-JP" sz="2400" b="1"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附帯設備</a:t>
            </a: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457200" y="3343958"/>
            <a:ext cx="3690026" cy="266939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 y="1529366"/>
            <a:ext cx="3690026" cy="1729999"/>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35996" y="4418429"/>
            <a:ext cx="3312368" cy="151033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ハードウェア</a:t>
            </a:r>
            <a:endParaRPr kumimoji="1" lang="en-US" altLang="ja-JP" sz="2400" b="1"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附帯設備</a:t>
            </a:r>
            <a:endParaRPr kumimoji="1" lang="ja-JP" altLang="en-US" sz="2400" b="1" dirty="0">
              <a:solidFill>
                <a:srgbClr val="FFFFFF"/>
              </a:solidFill>
              <a:latin typeface="Meiryo" charset="-128"/>
              <a:ea typeface="Meiryo" charset="-128"/>
              <a:cs typeface="Meiryo" charset="-128"/>
            </a:endParaRPr>
          </a:p>
        </p:txBody>
      </p:sp>
      <p:sp>
        <p:nvSpPr>
          <p:cNvPr id="8" name="正方形/長方形 7"/>
          <p:cNvSpPr/>
          <p:nvPr/>
        </p:nvSpPr>
        <p:spPr>
          <a:xfrm>
            <a:off x="635996" y="2430351"/>
            <a:ext cx="3286395" cy="17881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ソフトウェア</a:t>
            </a:r>
            <a:endParaRPr kumimoji="1" lang="ja-JP" altLang="en-US" sz="2000" b="1" dirty="0">
              <a:solidFill>
                <a:srgbClr val="FFFFFF"/>
              </a:solidFill>
              <a:latin typeface="Meiryo" charset="-128"/>
              <a:ea typeface="Meiryo" charset="-128"/>
              <a:cs typeface="Meiryo" charset="-128"/>
            </a:endParaRPr>
          </a:p>
        </p:txBody>
      </p:sp>
      <p:sp>
        <p:nvSpPr>
          <p:cNvPr id="9" name="正方形/長方形 8"/>
          <p:cNvSpPr/>
          <p:nvPr/>
        </p:nvSpPr>
        <p:spPr>
          <a:xfrm>
            <a:off x="648983" y="1756684"/>
            <a:ext cx="3286395" cy="4815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業務対応</a:t>
            </a:r>
          </a:p>
        </p:txBody>
      </p:sp>
      <p:sp>
        <p:nvSpPr>
          <p:cNvPr id="11" name="正方形/長方形 10"/>
          <p:cNvSpPr/>
          <p:nvPr/>
        </p:nvSpPr>
        <p:spPr>
          <a:xfrm>
            <a:off x="5276063" y="1791835"/>
            <a:ext cx="3286395" cy="4815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業務対応</a:t>
            </a:r>
          </a:p>
        </p:txBody>
      </p:sp>
      <p:sp>
        <p:nvSpPr>
          <p:cNvPr id="14" name="テキスト ボックス 13"/>
          <p:cNvSpPr txBox="1"/>
          <p:nvPr/>
        </p:nvSpPr>
        <p:spPr>
          <a:xfrm>
            <a:off x="5416284" y="1114773"/>
            <a:ext cx="3005951" cy="400110"/>
          </a:xfrm>
          <a:prstGeom prst="rect">
            <a:avLst/>
          </a:prstGeom>
          <a:noFill/>
        </p:spPr>
        <p:txBody>
          <a:bodyPr wrap="none" rtlCol="0">
            <a:spAutoFit/>
          </a:bodyPr>
          <a:lstStyle/>
          <a:p>
            <a:pPr algn="ctr"/>
            <a:r>
              <a:rPr kumimoji="1" lang="ja-JP" altLang="en-US" sz="2000" dirty="0">
                <a:solidFill>
                  <a:schemeClr val="accent6">
                    <a:lumMod val="75000"/>
                  </a:schemeClr>
                </a:solidFill>
                <a:latin typeface="Meiryo" charset="-128"/>
                <a:ea typeface="Meiryo" charset="-128"/>
                <a:cs typeface="Meiryo" charset="-128"/>
              </a:rPr>
              <a:t>クラウドを使用する場合</a:t>
            </a:r>
            <a:endParaRPr kumimoji="1" lang="ja-JP" altLang="en-US" sz="2000" b="1" dirty="0">
              <a:solidFill>
                <a:schemeClr val="accent6">
                  <a:lumMod val="75000"/>
                </a:schemeClr>
              </a:solidFill>
              <a:latin typeface="Meiryo" charset="-128"/>
              <a:ea typeface="Meiryo" charset="-128"/>
              <a:cs typeface="Meiryo" charset="-128"/>
            </a:endParaRPr>
          </a:p>
        </p:txBody>
      </p:sp>
      <p:sp>
        <p:nvSpPr>
          <p:cNvPr id="15" name="テキスト ボックス 14"/>
          <p:cNvSpPr txBox="1"/>
          <p:nvPr/>
        </p:nvSpPr>
        <p:spPr>
          <a:xfrm>
            <a:off x="1032697" y="6145345"/>
            <a:ext cx="2492990" cy="369332"/>
          </a:xfrm>
          <a:prstGeom prst="rect">
            <a:avLst/>
          </a:prstGeom>
          <a:noFill/>
        </p:spPr>
        <p:txBody>
          <a:bodyPr wrap="none" rtlCol="0">
            <a:spAutoFit/>
          </a:bodyPr>
          <a:lstStyle/>
          <a:p>
            <a:pPr algn="ctr"/>
            <a:r>
              <a:rPr kumimoji="1" lang="ja-JP" altLang="en-US" b="1" dirty="0">
                <a:latin typeface="Meiryo" charset="-128"/>
                <a:ea typeface="Meiryo" charset="-128"/>
                <a:cs typeface="Meiryo" charset="-128"/>
              </a:rPr>
              <a:t>固定資産の割合が高い</a:t>
            </a:r>
          </a:p>
        </p:txBody>
      </p:sp>
      <p:sp>
        <p:nvSpPr>
          <p:cNvPr id="16" name="四角形吹き出し 15"/>
          <p:cNvSpPr/>
          <p:nvPr/>
        </p:nvSpPr>
        <p:spPr>
          <a:xfrm>
            <a:off x="3336336" y="2513212"/>
            <a:ext cx="2952432" cy="469468"/>
          </a:xfrm>
          <a:prstGeom prst="wedgeRectCallout">
            <a:avLst>
              <a:gd name="adj1" fmla="val 11391"/>
              <a:gd name="adj2" fmla="val 10576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ビジネス環境の変化に柔軟対応</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リスクヘッジ効果が高い</a:t>
            </a:r>
            <a:endParaRPr kumimoji="1" lang="ja-JP" altLang="en-US" sz="1400" dirty="0">
              <a:solidFill>
                <a:srgbClr val="FFFFFF"/>
              </a:solidFill>
              <a:latin typeface="Meiryo" charset="-128"/>
              <a:ea typeface="Meiryo" charset="-128"/>
              <a:cs typeface="Meiryo" charset="-128"/>
            </a:endParaRPr>
          </a:p>
        </p:txBody>
      </p:sp>
      <p:cxnSp>
        <p:nvCxnSpPr>
          <p:cNvPr id="22" name="直線コネクタ 21"/>
          <p:cNvCxnSpPr/>
          <p:nvPr/>
        </p:nvCxnSpPr>
        <p:spPr>
          <a:xfrm>
            <a:off x="4147226" y="1548353"/>
            <a:ext cx="927020" cy="1276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4236625" y="3293101"/>
            <a:ext cx="837621" cy="2720254"/>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1312198" y="1117738"/>
            <a:ext cx="1980030" cy="400110"/>
          </a:xfrm>
          <a:prstGeom prst="rect">
            <a:avLst/>
          </a:prstGeom>
          <a:noFill/>
        </p:spPr>
        <p:txBody>
          <a:bodyPr wrap="none" rtlCol="0">
            <a:spAutoFit/>
          </a:bodyPr>
          <a:lstStyle/>
          <a:p>
            <a:pPr algn="ctr"/>
            <a:r>
              <a:rPr kumimoji="1" lang="ja-JP" altLang="en-US" sz="2000">
                <a:latin typeface="Meiryo" charset="-128"/>
                <a:ea typeface="Meiryo" charset="-128"/>
                <a:cs typeface="Meiryo" charset="-128"/>
              </a:rPr>
              <a:t>自社所有の場合</a:t>
            </a:r>
            <a:endParaRPr kumimoji="1" lang="ja-JP" altLang="en-US" sz="2000" b="1" dirty="0">
              <a:latin typeface="Meiryo" charset="-128"/>
              <a:ea typeface="Meiryo" charset="-128"/>
              <a:cs typeface="Meiryo" charset="-128"/>
            </a:endParaRPr>
          </a:p>
        </p:txBody>
      </p:sp>
      <p:sp>
        <p:nvSpPr>
          <p:cNvPr id="27" name="テキスト ボックス 26"/>
          <p:cNvSpPr txBox="1"/>
          <p:nvPr/>
        </p:nvSpPr>
        <p:spPr>
          <a:xfrm>
            <a:off x="5929247" y="6145345"/>
            <a:ext cx="2031325" cy="369332"/>
          </a:xfrm>
          <a:prstGeom prst="rect">
            <a:avLst/>
          </a:prstGeom>
          <a:noFill/>
        </p:spPr>
        <p:txBody>
          <a:bodyPr wrap="none" rtlCol="0">
            <a:spAutoFit/>
          </a:bodyPr>
          <a:lstStyle/>
          <a:p>
            <a:pPr algn="ctr"/>
            <a:r>
              <a:rPr kumimoji="1" lang="ja-JP" altLang="en-US" b="1" dirty="0">
                <a:solidFill>
                  <a:schemeClr val="accent6">
                    <a:lumMod val="75000"/>
                  </a:schemeClr>
                </a:solidFill>
                <a:latin typeface="Meiryo" charset="-128"/>
                <a:ea typeface="Meiryo" charset="-128"/>
                <a:cs typeface="Meiryo" charset="-128"/>
              </a:rPr>
              <a:t>経費の割合が高い</a:t>
            </a:r>
          </a:p>
        </p:txBody>
      </p:sp>
    </p:spTree>
    <p:extLst>
      <p:ext uri="{BB962C8B-B14F-4D97-AF65-F5344CB8AC3E}">
        <p14:creationId xmlns:p14="http://schemas.microsoft.com/office/powerpoint/2010/main" val="3982177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5" name="正方形/長方形 4"/>
          <p:cNvSpPr/>
          <p:nvPr/>
        </p:nvSpPr>
        <p:spPr>
          <a:xfrm>
            <a:off x="316393" y="2018021"/>
            <a:ext cx="2951855" cy="447994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78466" y="2619437"/>
            <a:ext cx="2227699" cy="219310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3728" y="3711808"/>
            <a:ext cx="1521954" cy="1011021"/>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78469" y="4871684"/>
            <a:ext cx="2227699" cy="154225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70959" y="422889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802289" y="4236005"/>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175558" y="5919999"/>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792315" y="5919999"/>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170959" y="5445326"/>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802289" y="5452441"/>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210708" y="4936453"/>
            <a:ext cx="1107996" cy="52322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必要だと思う</a:t>
            </a:r>
            <a:endParaRPr kumimoji="1" lang="en-US" altLang="ja-JP" sz="1200" dirty="0">
              <a:solidFill>
                <a:schemeClr val="bg1"/>
              </a:solidFill>
              <a:latin typeface="Meiryo" charset="-128"/>
              <a:ea typeface="Meiryo" charset="-128"/>
              <a:cs typeface="Meiryo" charset="-128"/>
            </a:endParaRPr>
          </a:p>
          <a:p>
            <a:pPr algn="ctr"/>
            <a:r>
              <a:rPr lang="en-US" altLang="ja-JP" sz="1600" b="1" dirty="0">
                <a:solidFill>
                  <a:schemeClr val="bg1"/>
                </a:solidFill>
                <a:latin typeface="Meiryo" charset="-128"/>
                <a:ea typeface="Meiryo" charset="-128"/>
                <a:cs typeface="Meiryo" charset="-128"/>
              </a:rPr>
              <a:t>4</a:t>
            </a:r>
            <a:r>
              <a:rPr lang="ja-JP" altLang="en-US" sz="1600" b="1" dirty="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16" name="テキスト ボックス 15"/>
          <p:cNvSpPr txBox="1"/>
          <p:nvPr/>
        </p:nvSpPr>
        <p:spPr>
          <a:xfrm>
            <a:off x="1102504" y="3729427"/>
            <a:ext cx="1324402" cy="52322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リスク係数</a:t>
            </a:r>
            <a:r>
              <a:rPr kumimoji="1" lang="en-US" altLang="ja-JP" sz="1200" dirty="0">
                <a:solidFill>
                  <a:schemeClr val="bg1"/>
                </a:solidFill>
                <a:latin typeface="Meiryo" charset="-128"/>
                <a:ea typeface="Meiryo" charset="-128"/>
                <a:cs typeface="Meiryo" charset="-128"/>
              </a:rPr>
              <a:t>×1.5</a:t>
            </a:r>
          </a:p>
          <a:p>
            <a:pPr algn="ctr"/>
            <a:r>
              <a:rPr lang="ja-JP" altLang="en-US" sz="1600" b="1" dirty="0">
                <a:solidFill>
                  <a:schemeClr val="bg1"/>
                </a:solidFill>
                <a:latin typeface="Meiryo" charset="-128"/>
                <a:ea typeface="Meiryo" charset="-128"/>
                <a:cs typeface="Meiryo" charset="-128"/>
              </a:rPr>
              <a:t>＋</a:t>
            </a:r>
            <a:r>
              <a:rPr lang="en-US" altLang="ja-JP" sz="1600" b="1" dirty="0">
                <a:solidFill>
                  <a:schemeClr val="bg1"/>
                </a:solidFill>
                <a:latin typeface="Meiryo" charset="-128"/>
                <a:ea typeface="Meiryo" charset="-128"/>
                <a:cs typeface="Meiryo" charset="-128"/>
              </a:rPr>
              <a:t>2</a:t>
            </a:r>
            <a:r>
              <a:rPr lang="ja-JP" altLang="en-US" sz="1600" b="1" dirty="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864164" y="2773930"/>
            <a:ext cx="1797287" cy="523220"/>
          </a:xfrm>
          <a:prstGeom prst="rect">
            <a:avLst/>
          </a:prstGeom>
          <a:noFill/>
        </p:spPr>
        <p:txBody>
          <a:bodyPr wrap="none" rtlCol="0">
            <a:spAutoFit/>
          </a:bodyPr>
          <a:lstStyle/>
          <a:p>
            <a:pPr algn="ctr"/>
            <a:r>
              <a:rPr kumimoji="1" lang="en-US" altLang="ja-JP" sz="1200" dirty="0">
                <a:solidFill>
                  <a:schemeClr val="tx1">
                    <a:lumMod val="50000"/>
                    <a:lumOff val="50000"/>
                  </a:schemeClr>
                </a:solidFill>
                <a:latin typeface="Meiryo" charset="-128"/>
                <a:ea typeface="Meiryo" charset="-128"/>
                <a:cs typeface="Meiryo" charset="-128"/>
              </a:rPr>
              <a:t>4+2=6</a:t>
            </a:r>
            <a:r>
              <a:rPr kumimoji="1" lang="ja-JP" altLang="en-US" sz="1200" dirty="0">
                <a:solidFill>
                  <a:schemeClr val="tx1">
                    <a:lumMod val="50000"/>
                    <a:lumOff val="50000"/>
                  </a:schemeClr>
                </a:solidFill>
                <a:latin typeface="Meiryo" charset="-128"/>
                <a:ea typeface="Meiryo" charset="-128"/>
                <a:cs typeface="Meiryo" charset="-128"/>
              </a:rPr>
              <a:t>コアはないので</a:t>
            </a:r>
            <a:endParaRPr kumimoji="1" lang="en-US" altLang="ja-JP" sz="1200" dirty="0">
              <a:solidFill>
                <a:schemeClr val="tx1">
                  <a:lumMod val="50000"/>
                  <a:lumOff val="50000"/>
                </a:schemeClr>
              </a:solidFill>
              <a:latin typeface="Meiryo" charset="-128"/>
              <a:ea typeface="Meiryo" charset="-128"/>
              <a:cs typeface="Meiryo" charset="-128"/>
            </a:endParaRPr>
          </a:p>
          <a:p>
            <a:pPr algn="ctr"/>
            <a:r>
              <a:rPr kumimoji="1" lang="ja-JP" altLang="en-US" sz="1200" dirty="0">
                <a:solidFill>
                  <a:schemeClr val="tx1">
                    <a:lumMod val="50000"/>
                    <a:lumOff val="50000"/>
                  </a:schemeClr>
                </a:solidFill>
                <a:latin typeface="Meiryo" charset="-128"/>
                <a:ea typeface="Meiryo" charset="-128"/>
                <a:cs typeface="Meiryo" charset="-128"/>
              </a:rPr>
              <a:t>仕方なく</a:t>
            </a:r>
            <a:r>
              <a:rPr lang="ja-JP" altLang="en-US" sz="1600" b="1" dirty="0">
                <a:solidFill>
                  <a:schemeClr val="tx1">
                    <a:lumMod val="50000"/>
                    <a:lumOff val="50000"/>
                  </a:schemeClr>
                </a:solidFill>
                <a:latin typeface="Meiryo" charset="-128"/>
                <a:ea typeface="Meiryo" charset="-128"/>
                <a:cs typeface="Meiryo" charset="-128"/>
              </a:rPr>
              <a:t>＋</a:t>
            </a:r>
            <a:r>
              <a:rPr lang="en-US" altLang="ja-JP" sz="1600" b="1" dirty="0">
                <a:solidFill>
                  <a:schemeClr val="tx1">
                    <a:lumMod val="50000"/>
                    <a:lumOff val="50000"/>
                  </a:schemeClr>
                </a:solidFill>
                <a:latin typeface="Meiryo" charset="-128"/>
                <a:ea typeface="Meiryo" charset="-128"/>
                <a:cs typeface="Meiryo" charset="-128"/>
              </a:rPr>
              <a:t>2</a:t>
            </a:r>
            <a:r>
              <a:rPr lang="ja-JP" altLang="en-US" sz="1600" b="1" dirty="0">
                <a:solidFill>
                  <a:schemeClr val="tx1">
                    <a:lumMod val="50000"/>
                    <a:lumOff val="50000"/>
                  </a:schemeClr>
                </a:solidFill>
                <a:latin typeface="Meiryo" charset="-128"/>
                <a:ea typeface="Meiryo" charset="-128"/>
                <a:cs typeface="Meiryo" charset="-128"/>
              </a:rPr>
              <a:t>コア</a:t>
            </a:r>
            <a:endParaRPr kumimoji="1" lang="ja-JP" altLang="en-US" sz="1600" b="1" dirty="0">
              <a:solidFill>
                <a:schemeClr val="tx1">
                  <a:lumMod val="50000"/>
                  <a:lumOff val="50000"/>
                </a:schemeClr>
              </a:solidFill>
              <a:latin typeface="Meiryo" charset="-128"/>
              <a:ea typeface="Meiryo" charset="-128"/>
              <a:cs typeface="Meiryo" charset="-128"/>
            </a:endParaRPr>
          </a:p>
        </p:txBody>
      </p:sp>
      <p:sp>
        <p:nvSpPr>
          <p:cNvPr id="18" name="正方形/長方形 17"/>
          <p:cNvSpPr/>
          <p:nvPr/>
        </p:nvSpPr>
        <p:spPr>
          <a:xfrm>
            <a:off x="1172116" y="325213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803446" y="3259245"/>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32640" y="2159111"/>
            <a:ext cx="2464137" cy="338554"/>
          </a:xfrm>
          <a:prstGeom prst="rect">
            <a:avLst/>
          </a:prstGeom>
          <a:noFill/>
        </p:spPr>
        <p:txBody>
          <a:bodyPr wrap="none" rtlCol="0">
            <a:spAutoFit/>
          </a:bodyPr>
          <a:lstStyle/>
          <a:p>
            <a:pPr algn="ctr"/>
            <a:r>
              <a:rPr lang="en-US" altLang="ja-JP" sz="1600" b="1" dirty="0">
                <a:solidFill>
                  <a:schemeClr val="bg1"/>
                </a:solidFill>
                <a:latin typeface="Meiryo" charset="-128"/>
                <a:ea typeface="Meiryo" charset="-128"/>
                <a:cs typeface="Meiryo" charset="-128"/>
              </a:rPr>
              <a:t>8</a:t>
            </a:r>
            <a:r>
              <a:rPr lang="ja-JP" altLang="en-US" sz="1600" b="1" dirty="0">
                <a:solidFill>
                  <a:schemeClr val="bg1"/>
                </a:solidFill>
                <a:latin typeface="Meiryo" charset="-128"/>
                <a:ea typeface="Meiryo" charset="-128"/>
                <a:cs typeface="Meiryo" charset="-128"/>
              </a:rPr>
              <a:t>コア</a:t>
            </a:r>
            <a:r>
              <a:rPr lang="en-US" altLang="ja-JP" sz="1600" b="1" dirty="0">
                <a:solidFill>
                  <a:schemeClr val="bg1"/>
                </a:solidFill>
                <a:latin typeface="Meiryo" charset="-128"/>
                <a:ea typeface="Meiryo" charset="-128"/>
                <a:cs typeface="Meiryo" charset="-128"/>
              </a:rPr>
              <a:t>/1</a:t>
            </a:r>
            <a:r>
              <a:rPr lang="ja-JP" altLang="en-US" sz="1600" b="1" dirty="0">
                <a:solidFill>
                  <a:schemeClr val="bg1"/>
                </a:solidFill>
                <a:latin typeface="Meiryo" charset="-128"/>
                <a:ea typeface="Meiryo" charset="-128"/>
                <a:cs typeface="Meiryo" charset="-128"/>
              </a:rPr>
              <a:t>ソケットの</a:t>
            </a:r>
            <a:r>
              <a:rPr lang="en-US" altLang="ja-JP" sz="1600" b="1" dirty="0">
                <a:solidFill>
                  <a:schemeClr val="bg1"/>
                </a:solidFill>
                <a:latin typeface="Meiryo" charset="-128"/>
                <a:ea typeface="Meiryo" charset="-128"/>
                <a:cs typeface="Meiryo" charset="-128"/>
              </a:rPr>
              <a:t>CPU</a:t>
            </a:r>
            <a:endParaRPr kumimoji="1" lang="ja-JP" altLang="en-US" sz="1600" b="1" dirty="0">
              <a:solidFill>
                <a:schemeClr val="bg1"/>
              </a:solidFill>
              <a:latin typeface="Meiryo" charset="-128"/>
              <a:ea typeface="Meiryo" charset="-128"/>
              <a:cs typeface="Meiryo" charset="-128"/>
            </a:endParaRPr>
          </a:p>
        </p:txBody>
      </p:sp>
      <p:sp>
        <p:nvSpPr>
          <p:cNvPr id="40" name="テキスト ボックス 39"/>
          <p:cNvSpPr txBox="1"/>
          <p:nvPr/>
        </p:nvSpPr>
        <p:spPr>
          <a:xfrm>
            <a:off x="413719" y="1531937"/>
            <a:ext cx="2698175" cy="307777"/>
          </a:xfrm>
          <a:prstGeom prst="rect">
            <a:avLst/>
          </a:prstGeom>
          <a:noFill/>
        </p:spPr>
        <p:txBody>
          <a:bodyPr wrap="none" rtlCol="0">
            <a:spAutoFit/>
          </a:bodyPr>
          <a:lstStyle/>
          <a:p>
            <a:pPr algn="ctr"/>
            <a:r>
              <a:rPr lang="ja-JP" altLang="en-US" sz="1400" dirty="0">
                <a:latin typeface="Meiryo" charset="-128"/>
                <a:ea typeface="Meiryo" charset="-128"/>
                <a:cs typeface="Meiryo" charset="-128"/>
              </a:rPr>
              <a:t>オンプレで調達する場合の構成</a:t>
            </a:r>
            <a:endParaRPr kumimoji="1" lang="ja-JP" altLang="en-US" sz="1400" dirty="0">
              <a:latin typeface="Meiryo" charset="-128"/>
              <a:ea typeface="Meiryo" charset="-128"/>
              <a:cs typeface="Meiryo" charset="-128"/>
            </a:endParaRPr>
          </a:p>
        </p:txBody>
      </p:sp>
      <p:sp>
        <p:nvSpPr>
          <p:cNvPr id="45" name="ホームベース 44"/>
          <p:cNvSpPr/>
          <p:nvPr/>
        </p:nvSpPr>
        <p:spPr>
          <a:xfrm>
            <a:off x="316393" y="940246"/>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CPU</a:t>
            </a:r>
            <a:r>
              <a:rPr kumimoji="1" lang="ja-JP" altLang="en-US" sz="2400" dirty="0">
                <a:solidFill>
                  <a:srgbClr val="FFFFFF"/>
                </a:solidFill>
                <a:latin typeface="Meiryo" charset="-128"/>
                <a:ea typeface="Meiryo" charset="-128"/>
                <a:cs typeface="Meiryo" charset="-128"/>
              </a:rPr>
              <a:t>コア数の削減で</a:t>
            </a:r>
            <a:r>
              <a:rPr kumimoji="1" lang="en-US" altLang="ja-JP" sz="2400" dirty="0">
                <a:solidFill>
                  <a:srgbClr val="FFFFFF"/>
                </a:solidFill>
                <a:latin typeface="Meiryo" charset="-128"/>
                <a:ea typeface="Meiryo" charset="-128"/>
                <a:cs typeface="Meiryo" charset="-128"/>
              </a:rPr>
              <a:t>1/4</a:t>
            </a:r>
            <a:endParaRPr kumimoji="1" lang="ja-JP" altLang="en-US" sz="2400" dirty="0">
              <a:solidFill>
                <a:srgbClr val="FFFFFF"/>
              </a:solidFill>
              <a:latin typeface="Meiryo" charset="-128"/>
              <a:ea typeface="Meiryo" charset="-128"/>
              <a:cs typeface="Meiryo" charset="-128"/>
            </a:endParaRPr>
          </a:p>
        </p:txBody>
      </p:sp>
      <p:grpSp>
        <p:nvGrpSpPr>
          <p:cNvPr id="23" name="図形グループ 22"/>
          <p:cNvGrpSpPr/>
          <p:nvPr/>
        </p:nvGrpSpPr>
        <p:grpSpPr>
          <a:xfrm>
            <a:off x="3496291" y="2019840"/>
            <a:ext cx="5301069" cy="4479946"/>
            <a:chOff x="3496291" y="2019840"/>
            <a:chExt cx="5301069" cy="4479946"/>
          </a:xfrm>
        </p:grpSpPr>
        <p:sp>
          <p:nvSpPr>
            <p:cNvPr id="33" name="正方形/長方形 32"/>
            <p:cNvSpPr/>
            <p:nvPr/>
          </p:nvSpPr>
          <p:spPr>
            <a:xfrm>
              <a:off x="5845505" y="2019840"/>
              <a:ext cx="2951855" cy="447994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845505" y="4871684"/>
              <a:ext cx="2951855" cy="162628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6207581" y="5331955"/>
              <a:ext cx="2227699" cy="10819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6704670" y="592000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7321427" y="592000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6585934" y="5396780"/>
              <a:ext cx="1415772" cy="52322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本当に必要だった</a:t>
              </a:r>
              <a:endParaRPr kumimoji="1" lang="en-US" altLang="ja-JP" sz="1200" dirty="0">
                <a:solidFill>
                  <a:schemeClr val="bg1"/>
                </a:solidFill>
                <a:latin typeface="Meiryo" charset="-128"/>
                <a:ea typeface="Meiryo" charset="-128"/>
                <a:cs typeface="Meiryo" charset="-128"/>
              </a:endParaRPr>
            </a:p>
            <a:p>
              <a:pPr algn="ctr"/>
              <a:r>
                <a:rPr lang="en-US" altLang="ja-JP" sz="1600" b="1" dirty="0">
                  <a:solidFill>
                    <a:schemeClr val="bg1"/>
                  </a:solidFill>
                  <a:latin typeface="Meiryo" charset="-128"/>
                  <a:ea typeface="Meiryo" charset="-128"/>
                  <a:cs typeface="Meiryo" charset="-128"/>
                </a:rPr>
                <a:t>2</a:t>
              </a:r>
              <a:r>
                <a:rPr lang="ja-JP" altLang="en-US" sz="1600" b="1" dirty="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36" name="テキスト ボックス 35"/>
            <p:cNvSpPr txBox="1"/>
            <p:nvPr/>
          </p:nvSpPr>
          <p:spPr>
            <a:xfrm>
              <a:off x="6278157" y="4974653"/>
              <a:ext cx="2031325" cy="338554"/>
            </a:xfrm>
            <a:prstGeom prst="rect">
              <a:avLst/>
            </a:prstGeom>
            <a:noFill/>
          </p:spPr>
          <p:txBody>
            <a:bodyPr wrap="none" rtlCol="0">
              <a:spAutoFit/>
            </a:bodyPr>
            <a:lstStyle/>
            <a:p>
              <a:pPr algn="ctr"/>
              <a:r>
                <a:rPr lang="ja-JP" altLang="en-US" sz="1600" b="1">
                  <a:solidFill>
                    <a:schemeClr val="bg1"/>
                  </a:solidFill>
                  <a:latin typeface="Meiryo" charset="-128"/>
                  <a:ea typeface="Meiryo" charset="-128"/>
                  <a:cs typeface="Meiryo" charset="-128"/>
                </a:rPr>
                <a:t>クラウド・サービス</a:t>
              </a:r>
              <a:endParaRPr kumimoji="1" lang="ja-JP" altLang="en-US" sz="1600" b="1" dirty="0">
                <a:solidFill>
                  <a:schemeClr val="bg1"/>
                </a:solidFill>
                <a:latin typeface="Meiryo" charset="-128"/>
                <a:ea typeface="Meiryo" charset="-128"/>
                <a:cs typeface="Meiryo" charset="-128"/>
              </a:endParaRPr>
            </a:p>
          </p:txBody>
        </p:sp>
        <p:sp>
          <p:nvSpPr>
            <p:cNvPr id="41" name="テキスト ボックス 40"/>
            <p:cNvSpPr txBox="1"/>
            <p:nvPr/>
          </p:nvSpPr>
          <p:spPr>
            <a:xfrm>
              <a:off x="5972339" y="4546713"/>
              <a:ext cx="2698175" cy="307777"/>
            </a:xfrm>
            <a:prstGeom prst="rect">
              <a:avLst/>
            </a:prstGeom>
            <a:noFill/>
          </p:spPr>
          <p:txBody>
            <a:bodyPr wrap="none" rtlCol="0">
              <a:spAutoFit/>
            </a:bodyPr>
            <a:lstStyle/>
            <a:p>
              <a:pPr algn="ctr"/>
              <a:r>
                <a:rPr lang="ja-JP" altLang="en-US" sz="1400" dirty="0">
                  <a:latin typeface="Meiryo" charset="-128"/>
                  <a:ea typeface="Meiryo" charset="-128"/>
                  <a:cs typeface="Meiryo" charset="-128"/>
                </a:rPr>
                <a:t>クラウドで調達する場合の構成</a:t>
              </a:r>
              <a:endParaRPr kumimoji="1" lang="ja-JP" altLang="en-US" sz="1400" dirty="0">
                <a:latin typeface="Meiryo" charset="-128"/>
                <a:ea typeface="Meiryo" charset="-128"/>
                <a:cs typeface="Meiryo" charset="-128"/>
              </a:endParaRPr>
            </a:p>
          </p:txBody>
        </p:sp>
        <p:grpSp>
          <p:nvGrpSpPr>
            <p:cNvPr id="22" name="図形グループ 21"/>
            <p:cNvGrpSpPr/>
            <p:nvPr/>
          </p:nvGrpSpPr>
          <p:grpSpPr>
            <a:xfrm>
              <a:off x="3496291" y="3456363"/>
              <a:ext cx="2192443" cy="1606900"/>
              <a:chOff x="3496291" y="4009088"/>
              <a:chExt cx="2192443" cy="1606900"/>
            </a:xfrm>
          </p:grpSpPr>
          <p:sp>
            <p:nvSpPr>
              <p:cNvPr id="38" name="右矢印 37"/>
              <p:cNvSpPr/>
              <p:nvPr/>
            </p:nvSpPr>
            <p:spPr>
              <a:xfrm>
                <a:off x="3496291" y="4009088"/>
                <a:ext cx="2192443" cy="1606900"/>
              </a:xfrm>
              <a:prstGeom prst="rightArrow">
                <a:avLst>
                  <a:gd name="adj1" fmla="val 76263"/>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3596209" y="4830049"/>
                <a:ext cx="1665841" cy="415498"/>
              </a:xfrm>
              <a:prstGeom prst="rect">
                <a:avLst/>
              </a:prstGeom>
              <a:noFill/>
            </p:spPr>
            <p:txBody>
              <a:bodyPr wrap="none" rtlCol="0">
                <a:spAutoFit/>
              </a:bodyPr>
              <a:lstStyle/>
              <a:p>
                <a:r>
                  <a:rPr lang="ja-JP" altLang="en-US" sz="1050" dirty="0">
                    <a:solidFill>
                      <a:schemeClr val="bg1"/>
                    </a:solidFill>
                    <a:latin typeface="Meiryo" charset="-128"/>
                    <a:ea typeface="Meiryo" charset="-128"/>
                    <a:cs typeface="Meiryo" charset="-128"/>
                  </a:rPr>
                  <a:t>実需に応じ</a:t>
                </a:r>
                <a:r>
                  <a:rPr kumimoji="1" lang="ja-JP" altLang="en-US" sz="1050" dirty="0">
                    <a:solidFill>
                      <a:schemeClr val="bg1"/>
                    </a:solidFill>
                    <a:latin typeface="Meiryo" charset="-128"/>
                    <a:ea typeface="Meiryo" charset="-128"/>
                    <a:cs typeface="Meiryo" charset="-128"/>
                  </a:rPr>
                  <a:t>必要な能力を</a:t>
                </a:r>
                <a:endParaRPr kumimoji="1"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調達すればいい</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582643" y="4396485"/>
                <a:ext cx="1877437" cy="461665"/>
              </a:xfrm>
              <a:prstGeom prst="rect">
                <a:avLst/>
              </a:prstGeom>
              <a:noFill/>
            </p:spPr>
            <p:txBody>
              <a:bodyPr wrap="none" rtlCol="0">
                <a:spAutoFit/>
              </a:bodyPr>
              <a:lstStyle/>
              <a:p>
                <a:r>
                  <a:rPr lang="ja-JP" altLang="en-US" sz="1200" b="1" dirty="0">
                    <a:solidFill>
                      <a:schemeClr val="bg1"/>
                    </a:solidFill>
                    <a:latin typeface="Meiryo" charset="-128"/>
                    <a:ea typeface="Meiryo" charset="-128"/>
                    <a:cs typeface="Meiryo" charset="-128"/>
                  </a:rPr>
                  <a:t>オンプレと同じ</a:t>
                </a:r>
                <a:endParaRPr lang="en-US" altLang="ja-JP" sz="1200" b="1"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構成・見積は意味が無い</a:t>
                </a:r>
                <a:endParaRPr kumimoji="1" lang="ja-JP" altLang="en-US" sz="1200" b="1" dirty="0">
                  <a:solidFill>
                    <a:schemeClr val="bg1"/>
                  </a:solidFill>
                  <a:latin typeface="Meiryo" charset="-128"/>
                  <a:ea typeface="Meiryo" charset="-128"/>
                  <a:cs typeface="Meiryo" charset="-128"/>
                </a:endParaRPr>
              </a:p>
            </p:txBody>
          </p:sp>
        </p:grpSp>
        <p:sp>
          <p:nvSpPr>
            <p:cNvPr id="4" name="下矢印 3"/>
            <p:cNvSpPr/>
            <p:nvPr/>
          </p:nvSpPr>
          <p:spPr>
            <a:xfrm>
              <a:off x="6412714" y="2159111"/>
              <a:ext cx="1817423" cy="2185494"/>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削減</a:t>
              </a:r>
              <a:endParaRPr kumimoji="1" lang="ja-JP" altLang="en-US" sz="2000" b="1"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260877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ppt_w*1.125000"/>
                                          </p:val>
                                        </p:tav>
                                        <p:tav tm="100000">
                                          <p:val>
                                            <p:strVal val="#ppt_x"/>
                                          </p:val>
                                        </p:tav>
                                      </p:tavLst>
                                    </p:anim>
                                    <p:animEffect transition="in" filter="wipe(right)">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5" name="ホームベース 44"/>
          <p:cNvSpPr/>
          <p:nvPr/>
        </p:nvSpPr>
        <p:spPr>
          <a:xfrm>
            <a:off x="312800" y="1494847"/>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夜間は使用しないので</a:t>
            </a:r>
            <a:r>
              <a:rPr kumimoji="1" lang="en-US" altLang="ja-JP" sz="2400" dirty="0">
                <a:solidFill>
                  <a:srgbClr val="FFFFFF"/>
                </a:solidFill>
                <a:latin typeface="Meiryo" charset="-128"/>
                <a:ea typeface="Meiryo" charset="-128"/>
                <a:cs typeface="Meiryo" charset="-128"/>
              </a:rPr>
              <a:t>24</a:t>
            </a:r>
            <a:r>
              <a:rPr kumimoji="1" lang="ja-JP" altLang="en-US" sz="2400" dirty="0">
                <a:solidFill>
                  <a:srgbClr val="FFFFFF"/>
                </a:solidFill>
                <a:latin typeface="Meiryo" charset="-128"/>
                <a:ea typeface="Meiryo" charset="-128"/>
                <a:cs typeface="Meiryo" charset="-128"/>
              </a:rPr>
              <a:t>時間→</a:t>
            </a:r>
            <a:r>
              <a:rPr lang="en-US" altLang="ja-JP" sz="2400" dirty="0">
                <a:solidFill>
                  <a:srgbClr val="FFFFFF"/>
                </a:solidFill>
                <a:latin typeface="Meiryo" charset="-128"/>
                <a:ea typeface="Meiryo" charset="-128"/>
                <a:cs typeface="Meiryo" charset="-128"/>
              </a:rPr>
              <a:t>18</a:t>
            </a:r>
            <a:r>
              <a:rPr lang="ja-JP" altLang="en-US" sz="2400" dirty="0">
                <a:solidFill>
                  <a:srgbClr val="FFFFFF"/>
                </a:solidFill>
                <a:latin typeface="Meiryo" charset="-128"/>
                <a:ea typeface="Meiryo" charset="-128"/>
                <a:cs typeface="Meiryo" charset="-128"/>
              </a:rPr>
              <a:t>時間でさらに</a:t>
            </a:r>
            <a:r>
              <a:rPr kumimoji="1" lang="en-US" altLang="ja-JP" sz="2400" dirty="0">
                <a:solidFill>
                  <a:srgbClr val="FFFFFF"/>
                </a:solidFill>
                <a:latin typeface="Meiryo" charset="-128"/>
                <a:ea typeface="Meiryo" charset="-128"/>
                <a:cs typeface="Meiryo" charset="-128"/>
              </a:rPr>
              <a:t>2/3</a:t>
            </a:r>
            <a:endParaRPr kumimoji="1" lang="ja-JP" altLang="en-US" sz="2400" dirty="0">
              <a:solidFill>
                <a:srgbClr val="FFFFFF"/>
              </a:solidFill>
              <a:latin typeface="Meiryo" charset="-128"/>
              <a:ea typeface="Meiryo" charset="-128"/>
              <a:cs typeface="Meiryo" charset="-128"/>
            </a:endParaRPr>
          </a:p>
        </p:txBody>
      </p:sp>
      <p:sp>
        <p:nvSpPr>
          <p:cNvPr id="4" name="テキスト ボックス 3"/>
          <p:cNvSpPr txBox="1"/>
          <p:nvPr/>
        </p:nvSpPr>
        <p:spPr>
          <a:xfrm>
            <a:off x="457200" y="2026273"/>
            <a:ext cx="7856638" cy="369332"/>
          </a:xfrm>
          <a:prstGeom prst="rect">
            <a:avLst/>
          </a:prstGeom>
          <a:noFill/>
        </p:spPr>
        <p:txBody>
          <a:bodyPr wrap="none" rtlCol="0">
            <a:spAutoFit/>
          </a:bodyPr>
          <a:lstStyle/>
          <a:p>
            <a:r>
              <a:rPr kumimoji="1" lang="ja-JP" altLang="en-US" dirty="0">
                <a:latin typeface="Meiryo" charset="-128"/>
                <a:ea typeface="Meiryo" charset="-128"/>
                <a:cs typeface="Meiryo" charset="-128"/>
              </a:rPr>
              <a:t>「所有」では</a:t>
            </a:r>
            <a:r>
              <a:rPr kumimoji="1" lang="en-US" altLang="ja-JP" dirty="0">
                <a:latin typeface="Meiryo" charset="-128"/>
                <a:ea typeface="Meiryo" charset="-128"/>
                <a:cs typeface="Meiryo" charset="-128"/>
              </a:rPr>
              <a:t>24</a:t>
            </a:r>
            <a:r>
              <a:rPr kumimoji="1" lang="ja-JP" altLang="en-US" dirty="0">
                <a:latin typeface="Meiryo" charset="-128"/>
                <a:ea typeface="Meiryo" charset="-128"/>
                <a:cs typeface="Meiryo" charset="-128"/>
              </a:rPr>
              <a:t>時間が前提。これ稼働時間単位に変更（分単位で課金）　</a:t>
            </a:r>
          </a:p>
        </p:txBody>
      </p:sp>
      <p:grpSp>
        <p:nvGrpSpPr>
          <p:cNvPr id="5" name="図形グループ 4"/>
          <p:cNvGrpSpPr/>
          <p:nvPr/>
        </p:nvGrpSpPr>
        <p:grpSpPr>
          <a:xfrm>
            <a:off x="312800" y="2329717"/>
            <a:ext cx="8392180" cy="1541224"/>
            <a:chOff x="312800" y="2329717"/>
            <a:chExt cx="8392180" cy="1541224"/>
          </a:xfrm>
        </p:grpSpPr>
        <p:sp>
          <p:nvSpPr>
            <p:cNvPr id="35" name="ホームベース 34"/>
            <p:cNvSpPr/>
            <p:nvPr/>
          </p:nvSpPr>
          <p:spPr>
            <a:xfrm>
              <a:off x="312800" y="2797961"/>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データセンター使用料</a:t>
              </a:r>
              <a:r>
                <a:rPr lang="ja-JP" altLang="en-US" sz="2400" dirty="0">
                  <a:solidFill>
                    <a:srgbClr val="FFFFFF"/>
                  </a:solidFill>
                  <a:latin typeface="Meiryo" charset="-128"/>
                  <a:ea typeface="Meiryo" charset="-128"/>
                  <a:cs typeface="Meiryo" charset="-128"/>
                </a:rPr>
                <a:t>は無料</a:t>
              </a:r>
              <a:endParaRPr kumimoji="1" lang="ja-JP" altLang="en-US" sz="2400" dirty="0">
                <a:solidFill>
                  <a:srgbClr val="FFFFFF"/>
                </a:solidFill>
                <a:latin typeface="Meiryo" charset="-128"/>
                <a:ea typeface="Meiryo" charset="-128"/>
                <a:cs typeface="Meiryo" charset="-128"/>
              </a:endParaRPr>
            </a:p>
          </p:txBody>
        </p:sp>
        <p:sp>
          <p:nvSpPr>
            <p:cNvPr id="46" name="ホームベース 45"/>
            <p:cNvSpPr/>
            <p:nvPr/>
          </p:nvSpPr>
          <p:spPr>
            <a:xfrm>
              <a:off x="312800" y="3361577"/>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インフラの運用管理は自動化</a:t>
              </a:r>
              <a:r>
                <a:rPr kumimoji="1" lang="en-US" altLang="ja-JP" sz="2400" dirty="0">
                  <a:solidFill>
                    <a:srgbClr val="FFFFFF"/>
                  </a:solidFill>
                  <a:latin typeface="Meiryo" charset="-128"/>
                  <a:ea typeface="Meiryo" charset="-128"/>
                  <a:cs typeface="Meiryo" charset="-128"/>
                </a:rPr>
                <a:t>+</a:t>
              </a:r>
              <a:r>
                <a:rPr kumimoji="1" lang="ja-JP" altLang="en-US" sz="2400" dirty="0">
                  <a:solidFill>
                    <a:srgbClr val="FFFFFF"/>
                  </a:solidFill>
                  <a:latin typeface="Meiryo" charset="-128"/>
                  <a:ea typeface="Meiryo" charset="-128"/>
                  <a:cs typeface="Meiryo" charset="-128"/>
                </a:rPr>
                <a:t>お任せ</a:t>
              </a:r>
            </a:p>
          </p:txBody>
        </p:sp>
        <p:sp>
          <p:nvSpPr>
            <p:cNvPr id="22" name="加算記号 21"/>
            <p:cNvSpPr/>
            <p:nvPr/>
          </p:nvSpPr>
          <p:spPr>
            <a:xfrm>
              <a:off x="4351071" y="2329717"/>
              <a:ext cx="441858" cy="435721"/>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a:off x="312800" y="5208561"/>
            <a:ext cx="8392180" cy="1043566"/>
            <a:chOff x="312800" y="5208561"/>
            <a:chExt cx="8392180" cy="1043566"/>
          </a:xfrm>
        </p:grpSpPr>
        <p:sp>
          <p:nvSpPr>
            <p:cNvPr id="23" name="等号 22"/>
            <p:cNvSpPr/>
            <p:nvPr/>
          </p:nvSpPr>
          <p:spPr>
            <a:xfrm rot="5400000">
              <a:off x="4349648" y="5194953"/>
              <a:ext cx="414641" cy="441858"/>
            </a:xfrm>
            <a:prstGeom prst="mathEqual">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312800" y="5730490"/>
              <a:ext cx="8392180" cy="521637"/>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オンプレ前提の見積</a:t>
              </a:r>
              <a:r>
                <a:rPr kumimoji="1" lang="ja-JP" altLang="en-US" sz="1400" dirty="0">
                  <a:solidFill>
                    <a:srgbClr val="FFFFFF"/>
                  </a:solidFill>
                  <a:latin typeface="Meiryo" charset="-128"/>
                  <a:ea typeface="Meiryo" charset="-128"/>
                  <a:cs typeface="Meiryo" charset="-128"/>
                </a:rPr>
                <a:t>ではなく、クラウドの特性を活かした見積でコストを下げられる可能性</a:t>
              </a:r>
            </a:p>
          </p:txBody>
        </p:sp>
      </p:grpSp>
      <p:grpSp>
        <p:nvGrpSpPr>
          <p:cNvPr id="6" name="図形グループ 5"/>
          <p:cNvGrpSpPr/>
          <p:nvPr/>
        </p:nvGrpSpPr>
        <p:grpSpPr>
          <a:xfrm>
            <a:off x="312801" y="4042264"/>
            <a:ext cx="8392179" cy="997390"/>
            <a:chOff x="312801" y="4042264"/>
            <a:chExt cx="8392179" cy="997390"/>
          </a:xfrm>
        </p:grpSpPr>
        <p:sp>
          <p:nvSpPr>
            <p:cNvPr id="47" name="ホームベース 46"/>
            <p:cNvSpPr/>
            <p:nvPr/>
          </p:nvSpPr>
          <p:spPr>
            <a:xfrm flipH="1">
              <a:off x="312801" y="4530290"/>
              <a:ext cx="8392179" cy="509364"/>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クラウドならではのボトルネックや制約事項</a:t>
              </a:r>
              <a:endParaRPr kumimoji="1" lang="ja-JP" altLang="en-US" sz="2400" dirty="0">
                <a:solidFill>
                  <a:srgbClr val="FFFFFF"/>
                </a:solidFill>
                <a:latin typeface="Meiryo" charset="-128"/>
                <a:ea typeface="Meiryo" charset="-128"/>
                <a:cs typeface="Meiryo" charset="-128"/>
              </a:endParaRPr>
            </a:p>
          </p:txBody>
        </p:sp>
        <p:sp>
          <p:nvSpPr>
            <p:cNvPr id="26" name="減算記号 25"/>
            <p:cNvSpPr/>
            <p:nvPr/>
          </p:nvSpPr>
          <p:spPr>
            <a:xfrm>
              <a:off x="4351071" y="4042264"/>
              <a:ext cx="435721" cy="319119"/>
            </a:xfrm>
            <a:prstGeom prst="mathMin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8" name="ホームベース 47"/>
          <p:cNvSpPr/>
          <p:nvPr/>
        </p:nvSpPr>
        <p:spPr>
          <a:xfrm>
            <a:off x="316393" y="940246"/>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CPU</a:t>
            </a:r>
            <a:r>
              <a:rPr kumimoji="1" lang="ja-JP" altLang="en-US" sz="2400" dirty="0">
                <a:solidFill>
                  <a:srgbClr val="FFFFFF"/>
                </a:solidFill>
                <a:latin typeface="Meiryo" charset="-128"/>
                <a:ea typeface="Meiryo" charset="-128"/>
                <a:cs typeface="Meiryo" charset="-128"/>
              </a:rPr>
              <a:t>コア数の削減で</a:t>
            </a:r>
            <a:r>
              <a:rPr kumimoji="1" lang="en-US" altLang="ja-JP" sz="2400" dirty="0">
                <a:solidFill>
                  <a:srgbClr val="FFFFFF"/>
                </a:solidFill>
                <a:latin typeface="Meiryo" charset="-128"/>
                <a:ea typeface="Meiryo" charset="-128"/>
                <a:cs typeface="Meiryo" charset="-128"/>
              </a:rPr>
              <a:t>1/4</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2030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これからの開発と運用</a:t>
            </a:r>
            <a:endParaRPr lang="en-US" altLang="ja-JP" sz="2400" dirty="0">
              <a:solidFill>
                <a:srgbClr val="FFFFFF"/>
              </a:solidFill>
              <a:effectLst/>
              <a:latin typeface="Arial"/>
              <a:ea typeface="HGP創英角ｺﾞｼｯｸUB" pitchFamily="50" charset="-128"/>
              <a:cs typeface="Arial"/>
            </a:endParaRPr>
          </a:p>
          <a:p>
            <a:pPr algn="ctr"/>
            <a:r>
              <a:rPr lang="en-US" altLang="ja-JP" sz="2400" dirty="0">
                <a:solidFill>
                  <a:srgbClr val="FFFFFF"/>
                </a:solidFill>
                <a:latin typeface="Arial"/>
                <a:ea typeface="HGP創英角ｺﾞｼｯｸUB" pitchFamily="50" charset="-128"/>
                <a:cs typeface="Arial"/>
              </a:rPr>
              <a:t>DevOps</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4942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72D9E13-8D9A-354A-AEBE-B0EC4C02A9E5}"/>
              </a:ext>
            </a:extLst>
          </p:cNvPr>
          <p:cNvGrpSpPr/>
          <p:nvPr/>
        </p:nvGrpSpPr>
        <p:grpSpPr>
          <a:xfrm>
            <a:off x="5275107" y="2072246"/>
            <a:ext cx="3371616" cy="4104464"/>
            <a:chOff x="5275107" y="2072246"/>
            <a:chExt cx="3371616" cy="4104464"/>
          </a:xfrm>
        </p:grpSpPr>
        <p:sp>
          <p:nvSpPr>
            <p:cNvPr id="19" name="正方形/長方形 18">
              <a:extLst>
                <a:ext uri="{FF2B5EF4-FFF2-40B4-BE49-F238E27FC236}">
                  <a16:creationId xmlns:a16="http://schemas.microsoft.com/office/drawing/2014/main" id="{1468C760-85EE-B44F-9993-E0ECA0F929D8}"/>
                </a:ext>
              </a:extLst>
            </p:cNvPr>
            <p:cNvSpPr/>
            <p:nvPr/>
          </p:nvSpPr>
          <p:spPr>
            <a:xfrm>
              <a:off x="5275107" y="2072246"/>
              <a:ext cx="3371616" cy="40936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C55847E-FF24-6B4B-9914-AC92194DDDAD}"/>
                </a:ext>
              </a:extLst>
            </p:cNvPr>
            <p:cNvSpPr txBox="1"/>
            <p:nvPr/>
          </p:nvSpPr>
          <p:spPr>
            <a:xfrm>
              <a:off x="5663124" y="5715045"/>
              <a:ext cx="259558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内製化</a:t>
              </a:r>
              <a:endParaRPr kumimoji="1" lang="ja-JP" altLang="en-US" sz="2400" b="1">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0618EF7F-B5B5-7243-A654-489524D24969}"/>
              </a:ext>
            </a:extLst>
          </p:cNvPr>
          <p:cNvGrpSpPr/>
          <p:nvPr/>
        </p:nvGrpSpPr>
        <p:grpSpPr>
          <a:xfrm>
            <a:off x="4815595" y="1212275"/>
            <a:ext cx="3768414" cy="4449736"/>
            <a:chOff x="4815595" y="1212275"/>
            <a:chExt cx="3768414" cy="4449736"/>
          </a:xfrm>
        </p:grpSpPr>
        <p:sp>
          <p:nvSpPr>
            <p:cNvPr id="16" name="正方形/長方形 15">
              <a:extLst>
                <a:ext uri="{FF2B5EF4-FFF2-40B4-BE49-F238E27FC236}">
                  <a16:creationId xmlns:a16="http://schemas.microsoft.com/office/drawing/2014/main" id="{130FA138-D237-734A-BBD5-0E4F34804C6C}"/>
                </a:ext>
              </a:extLst>
            </p:cNvPr>
            <p:cNvSpPr/>
            <p:nvPr/>
          </p:nvSpPr>
          <p:spPr>
            <a:xfrm>
              <a:off x="4815595" y="1568407"/>
              <a:ext cx="3371616" cy="40936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E1975FD-D802-6542-B214-AA306890CEC7}"/>
                </a:ext>
              </a:extLst>
            </p:cNvPr>
            <p:cNvSpPr txBox="1"/>
            <p:nvPr/>
          </p:nvSpPr>
          <p:spPr>
            <a:xfrm>
              <a:off x="5565327" y="4423289"/>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自動化やクラウド化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適用範囲の拡大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43ED452-B0A1-2342-8E61-F244F7BFCEA6}"/>
                </a:ext>
              </a:extLst>
            </p:cNvPr>
            <p:cNvSpPr txBox="1"/>
            <p:nvPr/>
          </p:nvSpPr>
          <p:spPr>
            <a:xfrm>
              <a:off x="5538703" y="2124566"/>
              <a:ext cx="2262158" cy="923330"/>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IT</a:t>
              </a:r>
              <a:r>
                <a:rPr kumimoji="1" lang="ja-JP" altLang="en-US">
                  <a:solidFill>
                    <a:schemeClr val="bg1"/>
                  </a:solidFill>
                  <a:latin typeface="Meiryo" panose="020B0604030504040204" pitchFamily="34" charset="-128"/>
                  <a:ea typeface="Meiryo" panose="020B0604030504040204" pitchFamily="34" charset="-128"/>
                </a:rPr>
                <a:t>を前提とした</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差別化・競争力強化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取り組み範囲の拡大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C5411AF-1D92-6240-8A60-E0968220217B}"/>
                </a:ext>
              </a:extLst>
            </p:cNvPr>
            <p:cNvSpPr txBox="1"/>
            <p:nvPr/>
          </p:nvSpPr>
          <p:spPr>
            <a:xfrm>
              <a:off x="4870187" y="3453187"/>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ビジネスのデジタル化</a:t>
              </a:r>
            </a:p>
          </p:txBody>
        </p:sp>
        <p:sp>
          <p:nvSpPr>
            <p:cNvPr id="22" name="テキスト ボックス 21">
              <a:extLst>
                <a:ext uri="{FF2B5EF4-FFF2-40B4-BE49-F238E27FC236}">
                  <a16:creationId xmlns:a16="http://schemas.microsoft.com/office/drawing/2014/main" id="{185EB9ED-B4EB-CE44-B4A7-B80C1174D2F6}"/>
                </a:ext>
              </a:extLst>
            </p:cNvPr>
            <p:cNvSpPr txBox="1"/>
            <p:nvPr/>
          </p:nvSpPr>
          <p:spPr>
            <a:xfrm>
              <a:off x="4903193" y="1212275"/>
              <a:ext cx="3680816" cy="338554"/>
            </a:xfrm>
            <a:prstGeom prst="rect">
              <a:avLst/>
            </a:prstGeom>
            <a:noFill/>
          </p:spPr>
          <p:txBody>
            <a:bodyPr wrap="non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「本業＝</a:t>
              </a:r>
              <a:r>
                <a:rPr lang="en-US" altLang="ja-JP" sz="1600" dirty="0">
                  <a:solidFill>
                    <a:schemeClr val="accent6">
                      <a:lumMod val="75000"/>
                    </a:schemeClr>
                  </a:solidFill>
                  <a:latin typeface="Meiryo" panose="020B0604030504040204" pitchFamily="34" charset="-128"/>
                  <a:ea typeface="Meiryo" panose="020B0604030504040204" pitchFamily="34" charset="-128"/>
                </a:rPr>
                <a:t>IT</a:t>
              </a:r>
              <a:r>
                <a:rPr lang="ja-JP" altLang="en-US" sz="1600">
                  <a:solidFill>
                    <a:schemeClr val="accent6">
                      <a:lumMod val="75000"/>
                    </a:schemeClr>
                  </a:solidFill>
                  <a:latin typeface="Meiryo" panose="020B0604030504040204" pitchFamily="34" charset="-128"/>
                  <a:ea typeface="Meiryo" panose="020B0604030504040204" pitchFamily="34" charset="-128"/>
                </a:rPr>
                <a:t>前提」という認識へシフト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80D8BBAC-79CF-764D-8FF4-67165B5BFB3C}"/>
              </a:ext>
            </a:extLst>
          </p:cNvPr>
          <p:cNvSpPr>
            <a:spLocks noGrp="1"/>
          </p:cNvSpPr>
          <p:nvPr>
            <p:ph type="title"/>
          </p:nvPr>
        </p:nvSpPr>
        <p:spPr/>
        <p:txBody>
          <a:bodyPr/>
          <a:lstStyle/>
          <a:p>
            <a:r>
              <a:rPr kumimoji="1" lang="en-US" altLang="ja-JP" dirty="0"/>
              <a:t>IT</a:t>
            </a:r>
            <a:r>
              <a:rPr lang="ja-JP" altLang="en-US"/>
              <a:t>についての認識の変化が「クラウド</a:t>
            </a:r>
            <a:r>
              <a:rPr lang="en-US" altLang="ja-JP" dirty="0"/>
              <a:t>×</a:t>
            </a:r>
            <a:r>
              <a:rPr lang="ja-JP" altLang="en-US"/>
              <a:t>内製化」を加速</a:t>
            </a:r>
            <a:endParaRPr kumimoji="1" lang="ja-JP" altLang="en-US"/>
          </a:p>
        </p:txBody>
      </p:sp>
      <p:sp>
        <p:nvSpPr>
          <p:cNvPr id="3" name="スライド番号プレースホルダー 2">
            <a:extLst>
              <a:ext uri="{FF2B5EF4-FFF2-40B4-BE49-F238E27FC236}">
                <a16:creationId xmlns:a16="http://schemas.microsoft.com/office/drawing/2014/main" id="{5A95E096-3DC2-E448-BD46-46519C82B653}"/>
              </a:ext>
            </a:extLst>
          </p:cNvPr>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4" name="ホームベース 3">
            <a:extLst>
              <a:ext uri="{FF2B5EF4-FFF2-40B4-BE49-F238E27FC236}">
                <a16:creationId xmlns:a16="http://schemas.microsoft.com/office/drawing/2014/main" id="{9EC97648-5904-3D45-913C-7219BB140CB9}"/>
              </a:ext>
            </a:extLst>
          </p:cNvPr>
          <p:cNvSpPr/>
          <p:nvPr/>
        </p:nvSpPr>
        <p:spPr>
          <a:xfrm>
            <a:off x="920455" y="1568407"/>
            <a:ext cx="4614389" cy="191963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A999E1F-C0A2-D941-95E0-D411784B5516}"/>
              </a:ext>
            </a:extLst>
          </p:cNvPr>
          <p:cNvSpPr/>
          <p:nvPr/>
        </p:nvSpPr>
        <p:spPr>
          <a:xfrm>
            <a:off x="920455" y="3742377"/>
            <a:ext cx="4614389" cy="191963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B1E089D-2442-2E4D-BB2A-57B529C177D2}"/>
              </a:ext>
            </a:extLst>
          </p:cNvPr>
          <p:cNvSpPr txBox="1"/>
          <p:nvPr/>
        </p:nvSpPr>
        <p:spPr>
          <a:xfrm>
            <a:off x="1493290" y="1912518"/>
            <a:ext cx="2749471" cy="707886"/>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本業＝社員</a:t>
            </a:r>
          </a:p>
        </p:txBody>
      </p:sp>
      <p:sp>
        <p:nvSpPr>
          <p:cNvPr id="7" name="テキスト ボックス 6">
            <a:extLst>
              <a:ext uri="{FF2B5EF4-FFF2-40B4-BE49-F238E27FC236}">
                <a16:creationId xmlns:a16="http://schemas.microsoft.com/office/drawing/2014/main" id="{7F083A39-D2EC-1B4F-8A41-4F92B8EDF9AA}"/>
              </a:ext>
            </a:extLst>
          </p:cNvPr>
          <p:cNvSpPr txBox="1"/>
          <p:nvPr/>
        </p:nvSpPr>
        <p:spPr>
          <a:xfrm>
            <a:off x="1493290" y="2628641"/>
            <a:ext cx="264687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売上や利益の拡大</a:t>
            </a:r>
          </a:p>
        </p:txBody>
      </p:sp>
      <p:sp>
        <p:nvSpPr>
          <p:cNvPr id="8" name="テキスト ボックス 7">
            <a:extLst>
              <a:ext uri="{FF2B5EF4-FFF2-40B4-BE49-F238E27FC236}">
                <a16:creationId xmlns:a16="http://schemas.microsoft.com/office/drawing/2014/main" id="{DA36591E-9D2D-BB44-A856-D1EF9A91A6DB}"/>
              </a:ext>
            </a:extLst>
          </p:cNvPr>
          <p:cNvSpPr txBox="1"/>
          <p:nvPr/>
        </p:nvSpPr>
        <p:spPr>
          <a:xfrm>
            <a:off x="1525618" y="3868731"/>
            <a:ext cx="2648482" cy="707886"/>
          </a:xfrm>
          <a:prstGeom prst="rect">
            <a:avLst/>
          </a:prstGeom>
          <a:noFill/>
        </p:spPr>
        <p:txBody>
          <a:bodyPr wrap="none" rtlCol="0">
            <a:spAutoFit/>
          </a:bodyPr>
          <a:lstStyle/>
          <a:p>
            <a:r>
              <a:rPr lang="ja-JP" altLang="en-US" sz="4000">
                <a:solidFill>
                  <a:schemeClr val="bg1"/>
                </a:solidFill>
                <a:latin typeface="Meiryo" panose="020B0604030504040204" pitchFamily="34" charset="-128"/>
                <a:ea typeface="Meiryo" panose="020B0604030504040204" pitchFamily="34" charset="-128"/>
              </a:rPr>
              <a:t>支援≈外注</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A43A1E6-E5D2-FA48-BA99-FE85C76A08B8}"/>
              </a:ext>
            </a:extLst>
          </p:cNvPr>
          <p:cNvSpPr txBox="1"/>
          <p:nvPr/>
        </p:nvSpPr>
        <p:spPr>
          <a:xfrm>
            <a:off x="1610860" y="4477010"/>
            <a:ext cx="2069797" cy="1015663"/>
          </a:xfrm>
          <a:prstGeom prst="rect">
            <a:avLst/>
          </a:prstGeom>
          <a:noFill/>
        </p:spPr>
        <p:txBody>
          <a:bodyPr wrap="none" rtlCol="0">
            <a:spAutoFit/>
          </a:bodyPr>
          <a:lstStyle/>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生産性の向上</a:t>
            </a:r>
            <a:endParaRPr kumimoji="1"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a:solidFill>
                  <a:schemeClr val="bg1"/>
                </a:solidFill>
                <a:latin typeface="Meiryo" panose="020B0604030504040204" pitchFamily="34" charset="-128"/>
                <a:ea typeface="Meiryo" panose="020B0604030504040204" pitchFamily="34" charset="-128"/>
              </a:rPr>
              <a:t>コストの削減</a:t>
            </a:r>
            <a:endParaRPr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期間の短縮</a:t>
            </a:r>
          </a:p>
        </p:txBody>
      </p:sp>
      <p:sp>
        <p:nvSpPr>
          <p:cNvPr id="23" name="テキスト ボックス 22">
            <a:extLst>
              <a:ext uri="{FF2B5EF4-FFF2-40B4-BE49-F238E27FC236}">
                <a16:creationId xmlns:a16="http://schemas.microsoft.com/office/drawing/2014/main" id="{4041867A-7D4E-7742-B6D9-500D7C45E30A}"/>
              </a:ext>
            </a:extLst>
          </p:cNvPr>
          <p:cNvSpPr txBox="1"/>
          <p:nvPr/>
        </p:nvSpPr>
        <p:spPr>
          <a:xfrm>
            <a:off x="1214635" y="1210057"/>
            <a:ext cx="3270447" cy="338554"/>
          </a:xfrm>
          <a:prstGeom prst="rect">
            <a:avLst/>
          </a:prstGeom>
          <a:noFill/>
        </p:spPr>
        <p:txBody>
          <a:bodyPr wrap="non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a:t>
            </a:r>
            <a:r>
              <a:rPr lang="en-US" altLang="ja-JP" sz="1600" dirty="0">
                <a:solidFill>
                  <a:schemeClr val="accent3">
                    <a:lumMod val="75000"/>
                  </a:schemeClr>
                </a:solidFill>
                <a:latin typeface="Meiryo" panose="020B0604030504040204" pitchFamily="34" charset="-128"/>
                <a:ea typeface="Meiryo" panose="020B0604030504040204" pitchFamily="34" charset="-128"/>
              </a:rPr>
              <a:t>IT</a:t>
            </a:r>
            <a:r>
              <a:rPr lang="ja-JP" altLang="en-US" sz="1600">
                <a:solidFill>
                  <a:schemeClr val="accent3">
                    <a:lumMod val="75000"/>
                  </a:schemeClr>
                </a:solidFill>
                <a:latin typeface="Meiryo" panose="020B0604030504040204" pitchFamily="34" charset="-128"/>
                <a:ea typeface="Meiryo" panose="020B0604030504040204" pitchFamily="34" charset="-128"/>
              </a:rPr>
              <a:t>は本業ではない」という認識</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2135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これからの開発や運用に求められるもの</a:t>
            </a:r>
          </a:p>
        </p:txBody>
      </p:sp>
      <p:sp>
        <p:nvSpPr>
          <p:cNvPr id="2" name="スライド番号プレースホルダー 1">
            <a:extLst>
              <a:ext uri="{FF2B5EF4-FFF2-40B4-BE49-F238E27FC236}">
                <a16:creationId xmlns:a16="http://schemas.microsoft.com/office/drawing/2014/main" id="{B82D6FA7-49F3-734F-89AE-A56EAF8AD71A}"/>
              </a:ext>
            </a:extLst>
          </p:cNvPr>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2954655"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クラウド・高速開発</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4" name="三角形 13">
            <a:extLst>
              <a:ext uri="{FF2B5EF4-FFF2-40B4-BE49-F238E27FC236}">
                <a16:creationId xmlns:a16="http://schemas.microsoft.com/office/drawing/2014/main" id="{9F711FD3-D273-0840-8445-17F650BD30DE}"/>
              </a:ext>
            </a:extLst>
          </p:cNvPr>
          <p:cNvSpPr/>
          <p:nvPr/>
        </p:nvSpPr>
        <p:spPr>
          <a:xfrm flipV="1">
            <a:off x="3300316" y="1501231"/>
            <a:ext cx="2579699" cy="1001218"/>
          </a:xfrm>
          <a:prstGeom prst="triangle">
            <a:avLst>
              <a:gd name="adj" fmla="val 49528"/>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BF2D3D42-81CB-3443-A94A-16AB1190DB1C}"/>
              </a:ext>
            </a:extLst>
          </p:cNvPr>
          <p:cNvGrpSpPr/>
          <p:nvPr/>
        </p:nvGrpSpPr>
        <p:grpSpPr>
          <a:xfrm>
            <a:off x="514728" y="884636"/>
            <a:ext cx="4057272" cy="1195037"/>
            <a:chOff x="514728" y="884636"/>
            <a:chExt cx="4057272" cy="1195037"/>
          </a:xfrm>
        </p:grpSpPr>
        <p:sp>
          <p:nvSpPr>
            <p:cNvPr id="5" name="ホームベース 4">
              <a:extLst>
                <a:ext uri="{FF2B5EF4-FFF2-40B4-BE49-F238E27FC236}">
                  <a16:creationId xmlns:a16="http://schemas.microsoft.com/office/drawing/2014/main" id="{3D8A9EE0-6A95-5C49-9915-8FCF3071660A}"/>
                </a:ext>
              </a:extLst>
            </p:cNvPr>
            <p:cNvSpPr/>
            <p:nvPr/>
          </p:nvSpPr>
          <p:spPr>
            <a:xfrm>
              <a:off x="514728" y="884636"/>
              <a:ext cx="4057272" cy="1195037"/>
            </a:xfrm>
            <a:prstGeom prst="homePlate">
              <a:avLst>
                <a:gd name="adj"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91CE9C7-052F-E843-ABBA-EAB5B591861E}"/>
                </a:ext>
              </a:extLst>
            </p:cNvPr>
            <p:cNvSpPr txBox="1"/>
            <p:nvPr/>
          </p:nvSpPr>
          <p:spPr>
            <a:xfrm>
              <a:off x="890178" y="968899"/>
              <a:ext cx="3057247"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ビジネス環境の不確実性が増大</a:t>
              </a:r>
            </a:p>
          </p:txBody>
        </p:sp>
        <p:sp>
          <p:nvSpPr>
            <p:cNvPr id="9" name="テキスト ボックス 8">
              <a:extLst>
                <a:ext uri="{FF2B5EF4-FFF2-40B4-BE49-F238E27FC236}">
                  <a16:creationId xmlns:a16="http://schemas.microsoft.com/office/drawing/2014/main" id="{48682138-C25F-8B4B-A0AF-AC8018D918C8}"/>
                </a:ext>
              </a:extLst>
            </p:cNvPr>
            <p:cNvSpPr txBox="1"/>
            <p:nvPr/>
          </p:nvSpPr>
          <p:spPr>
            <a:xfrm>
              <a:off x="744005" y="1362730"/>
              <a:ext cx="1569660"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現場のニーズに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ジャストインタイム</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で対応できる</a:t>
              </a:r>
            </a:p>
          </p:txBody>
        </p:sp>
        <p:sp>
          <p:nvSpPr>
            <p:cNvPr id="11" name="テキスト ボックス 10">
              <a:extLst>
                <a:ext uri="{FF2B5EF4-FFF2-40B4-BE49-F238E27FC236}">
                  <a16:creationId xmlns:a16="http://schemas.microsoft.com/office/drawing/2014/main" id="{FC43D615-0C0A-0944-96F7-277746D238CE}"/>
                </a:ext>
              </a:extLst>
            </p:cNvPr>
            <p:cNvSpPr txBox="1"/>
            <p:nvPr/>
          </p:nvSpPr>
          <p:spPr>
            <a:xfrm>
              <a:off x="2503862" y="1362728"/>
              <a:ext cx="1569660" cy="646331"/>
            </a:xfrm>
            <a:prstGeom prst="rect">
              <a:avLst/>
            </a:prstGeom>
            <a:noFill/>
          </p:spPr>
          <p:txBody>
            <a:bodyPr wrap="none" rtlCol="0">
              <a:spAutoFit/>
            </a:bodyPr>
            <a:lstStyle/>
            <a:p>
              <a:pPr algn="r"/>
              <a:r>
                <a:rPr kumimoji="1" lang="ja-JP" altLang="en-US" sz="3600" b="1">
                  <a:solidFill>
                    <a:schemeClr val="bg1"/>
                  </a:solidFill>
                  <a:latin typeface="Meiryo" panose="020B0604030504040204" pitchFamily="34" charset="-128"/>
                  <a:ea typeface="Meiryo" panose="020B0604030504040204" pitchFamily="34" charset="-128"/>
                </a:rPr>
                <a:t>即応力</a:t>
              </a: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4572000" y="884636"/>
            <a:ext cx="4057272"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862672" y="96889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デジタル・テクノロジーの劇的な発展</a:t>
              </a:r>
            </a:p>
          </p:txBody>
        </p:sp>
        <p:sp>
          <p:nvSpPr>
            <p:cNvPr id="10" name="テキスト ボックス 9">
              <a:extLst>
                <a:ext uri="{FF2B5EF4-FFF2-40B4-BE49-F238E27FC236}">
                  <a16:creationId xmlns:a16="http://schemas.microsoft.com/office/drawing/2014/main" id="{4C40722D-CFE1-6442-BF71-10406EDA3597}"/>
                </a:ext>
              </a:extLst>
            </p:cNvPr>
            <p:cNvSpPr txBox="1"/>
            <p:nvPr/>
          </p:nvSpPr>
          <p:spPr>
            <a:xfrm>
              <a:off x="6561134" y="1362727"/>
              <a:ext cx="1877437"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生産性・価格・期間など</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これまでの常識を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根底から</a:t>
              </a:r>
              <a:r>
                <a:rPr kumimoji="1" lang="ja-JP" altLang="en-US" sz="1200">
                  <a:solidFill>
                    <a:schemeClr val="bg1"/>
                  </a:solidFill>
                  <a:latin typeface="Meiryo" panose="020B0604030504040204" pitchFamily="34" charset="-128"/>
                  <a:ea typeface="Meiryo" panose="020B0604030504040204" pitchFamily="34" charset="-128"/>
                </a:rPr>
                <a:t>覆す</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5030976" y="1368999"/>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破壊力</a:t>
              </a:r>
            </a:p>
          </p:txBody>
        </p:sp>
      </p:grpSp>
    </p:spTree>
    <p:extLst>
      <p:ext uri="{BB962C8B-B14F-4D97-AF65-F5344CB8AC3E}">
        <p14:creationId xmlns:p14="http://schemas.microsoft.com/office/powerpoint/2010/main" val="263352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3" name="正方形/長方形 2"/>
          <p:cNvSpPr/>
          <p:nvPr/>
        </p:nvSpPr>
        <p:spPr>
          <a:xfrm>
            <a:off x="999323" y="3125337"/>
            <a:ext cx="5955669"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err="1">
                <a:solidFill>
                  <a:schemeClr val="tx1">
                    <a:lumMod val="50000"/>
                    <a:lumOff val="50000"/>
                  </a:schemeClr>
                </a:solidFill>
                <a:latin typeface="Meiryo" charset="-128"/>
                <a:ea typeface="Meiryo" charset="-128"/>
                <a:cs typeface="Meiryo" charset="-128"/>
              </a:rPr>
              <a:t>nttcw</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有効期限：201</a:t>
            </a:r>
            <a:r>
              <a:rPr lang="en-US" altLang="ja-JP" sz="2400" dirty="0">
                <a:solidFill>
                  <a:srgbClr val="FF0000"/>
                </a:solidFill>
                <a:latin typeface="Meiryo" charset="-128"/>
                <a:ea typeface="Meiryo" charset="-128"/>
                <a:cs typeface="Meiryo" charset="-128"/>
              </a:rPr>
              <a:t>8</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7</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27</a:t>
            </a:r>
            <a:r>
              <a:rPr lang="ja-JP" altLang="en-US" sz="2400">
                <a:solidFill>
                  <a:srgbClr val="FF0000"/>
                </a:solidFill>
                <a:latin typeface="Meiryo" charset="-128"/>
                <a:ea typeface="Meiryo" charset="-128"/>
                <a:cs typeface="Meiryo" charset="-128"/>
              </a:rPr>
              <a:t>日</a:t>
            </a:r>
            <a:r>
              <a:rPr lang="ja-JP" altLang="en-US" sz="2400" dirty="0">
                <a:solidFill>
                  <a:srgbClr val="FF0000"/>
                </a:solidFill>
                <a:latin typeface="Meiryo" charset="-128"/>
                <a:ea typeface="Meiryo" charset="-128"/>
                <a:cs typeface="Meiryo" charset="-128"/>
              </a:rPr>
              <a:t>（金）</a:t>
            </a:r>
          </a:p>
        </p:txBody>
      </p:sp>
      <p:sp>
        <p:nvSpPr>
          <p:cNvPr id="7" name="正方形/長方形 6"/>
          <p:cNvSpPr/>
          <p:nvPr/>
        </p:nvSpPr>
        <p:spPr>
          <a:xfrm>
            <a:off x="3139555" y="3824674"/>
            <a:ext cx="37805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nttcw2018</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3339717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sp>
        <p:nvSpPr>
          <p:cNvPr id="3" name="スライド番号プレースホルダー 2">
            <a:extLst>
              <a:ext uri="{FF2B5EF4-FFF2-40B4-BE49-F238E27FC236}">
                <a16:creationId xmlns:a16="http://schemas.microsoft.com/office/drawing/2014/main" id="{7446997D-D410-DC4D-AB6A-1CC2C1C98F01}"/>
              </a:ext>
            </a:extLst>
          </p:cNvPr>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2954655"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クラウド・高速開発</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3751950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37597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a:t>
            </a:r>
            <a:r>
              <a:rPr lang="ja-JP" altLang="en-US">
                <a:ea typeface="ＭＳ Ｐゴシック" pitchFamily="50" charset="-128"/>
              </a:rPr>
              <a:t>という迷信</a:t>
            </a:r>
            <a:endParaRPr kumimoji="1" lang="ja-JP" altLang="en-US" dirty="0"/>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387791" y="1484784"/>
            <a:ext cx="8551527" cy="4407481"/>
            <a:chOff x="2698" y="527"/>
            <a:chExt cx="3129" cy="1778"/>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98" y="527"/>
              <a:ext cx="2767" cy="1778"/>
              <a:chOff x="2653" y="572"/>
              <a:chExt cx="2767" cy="1778"/>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590"/>
                <a:chOff x="2608" y="572"/>
                <a:chExt cx="2767" cy="1590"/>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０</a:t>
                  </a: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24" y="2069"/>
                  <a:ext cx="22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３</a:t>
                  </a: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69"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６</a:t>
                  </a: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68"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９</a:t>
                  </a: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12"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１２</a:t>
                  </a: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２５％</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５０％</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53" y="1026"/>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７５％</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１００％</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42" y="2251"/>
                <a:ext cx="72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696" y="754"/>
                <a:ext cx="124"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515" y="572"/>
                <a:ext cx="1225"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1049"/>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0052FF"/>
                  </a:solidFill>
                  <a:latin typeface="Meiryo" panose="020B0604030504040204" pitchFamily="34" charset="-128"/>
                  <a:ea typeface="Meiryo" panose="020B0604030504040204" pitchFamily="34" charset="-128"/>
                </a:rPr>
                <a:t>２４ヶ月後に２５％程度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56" y="970"/>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26" y="1392"/>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FF0000"/>
                  </a:solidFill>
                  <a:latin typeface="Meiryo" panose="020B0604030504040204" pitchFamily="34" charset="-128"/>
                  <a:ea typeface="Meiryo" panose="020B0604030504040204" pitchFamily="34" charset="-128"/>
                </a:rPr>
                <a:t>変化が大きくなっている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46765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53</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基本設計</a:t>
            </a:r>
            <a:endParaRPr kumimoji="1" lang="en-US" altLang="ja-JP"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charset="-128"/>
                <a:ea typeface="Meiryo" charset="-128"/>
                <a:cs typeface="Meiryo" charset="-128"/>
              </a:rPr>
              <a:t>詳細設計</a:t>
            </a:r>
            <a:endParaRPr kumimoji="1" lang="en-US" altLang="ja-JP"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プログラミング</a:t>
            </a:r>
            <a:endParaRPr kumimoji="1" lang="en-US" altLang="ja-JP" sz="1200" dirty="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a:t>1</a:t>
            </a:r>
            <a:r>
              <a:rPr kumimoji="1" lang="en-US" altLang="ja-JP"/>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a:t>0.5</a:t>
            </a:r>
            <a:r>
              <a:rPr kumimoji="1" lang="en-US" altLang="ja-JP"/>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a:t>0.25</a:t>
            </a:r>
            <a:r>
              <a:rPr kumimoji="1" lang="en-US" altLang="ja-JP"/>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初期の</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承認された</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詳細設計</a:t>
            </a: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研修された</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ソフトウエア</a:t>
            </a: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a:latin typeface="Meiryo" charset="-128"/>
                <a:ea typeface="Meiryo" charset="-128"/>
                <a:cs typeface="Meiryo" charset="-128"/>
              </a:rPr>
              <a:t>見積金額の変動幅</a:t>
            </a: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a:t>プロジェクトフェーズ</a:t>
            </a:r>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スティーブ・マコネル著「ソフトウェア見積り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77596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2065012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a:ea typeface="メイリオ"/>
                <a:cs typeface="メイリオ"/>
              </a:rPr>
              <a:t>ほとんど／決して使われていない：</a:t>
            </a:r>
            <a:r>
              <a:rPr lang="en-US" altLang="ja-JP" sz="2000" dirty="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a:ea typeface="メイリオ"/>
                <a:cs typeface="メイリオ"/>
              </a:rPr>
              <a:t>常に／しばしば使われている：</a:t>
            </a:r>
            <a:r>
              <a:rPr lang="en-US" altLang="ja-JP" sz="2000" dirty="0">
                <a:solidFill>
                  <a:srgbClr val="0000FF"/>
                </a:solidFill>
                <a:latin typeface="メイリオ"/>
                <a:ea typeface="メイリオ"/>
                <a:cs typeface="メイリオ"/>
              </a:rPr>
              <a:t> </a:t>
            </a:r>
            <a:r>
              <a:rPr lang="en-US" altLang="ja-JP" sz="2800" b="1" dirty="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3602511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手続き型プログラミング</a:t>
            </a:r>
            <a:endParaRPr kumimoji="1" lang="en-US" altLang="ja-JP" b="1" dirty="0">
              <a:solidFill>
                <a:srgbClr val="0432FF"/>
              </a:solidFill>
              <a:latin typeface="Meiryo" charset="-128"/>
              <a:ea typeface="Meiryo" charset="-128"/>
              <a:cs typeface="Meiryo" charset="-128"/>
            </a:endParaRPr>
          </a:p>
          <a:p>
            <a:pPr algn="ctr"/>
            <a:r>
              <a:rPr lang="en-US" altLang="ja-JP" dirty="0">
                <a:solidFill>
                  <a:srgbClr val="0432FF"/>
                </a:solidFill>
                <a:latin typeface="Meiryo" charset="-128"/>
                <a:ea typeface="Meiryo" charset="-128"/>
                <a:cs typeface="Meiryo" charset="-128"/>
              </a:rPr>
              <a:t>COBOL</a:t>
            </a:r>
            <a:r>
              <a:rPr lang="ja-JP" altLang="en-US" dirty="0">
                <a:solidFill>
                  <a:srgbClr val="0432FF"/>
                </a:solidFill>
                <a:latin typeface="Meiryo" charset="-128"/>
                <a:ea typeface="Meiryo" charset="-128"/>
                <a:cs typeface="Meiryo" charset="-128"/>
              </a:rPr>
              <a:t>や</a:t>
            </a:r>
            <a:r>
              <a:rPr lang="en-US" altLang="ja-JP" dirty="0">
                <a:solidFill>
                  <a:srgbClr val="0432FF"/>
                </a:solidFill>
                <a:latin typeface="Meiryo" charset="-128"/>
                <a:ea typeface="Meiryo" charset="-128"/>
                <a:cs typeface="Meiryo" charset="-128"/>
              </a:rPr>
              <a:t>PL/I</a:t>
            </a:r>
            <a:r>
              <a:rPr lang="ja-JP" altLang="en-US" dirty="0">
                <a:solidFill>
                  <a:srgbClr val="0432FF"/>
                </a:solidFill>
                <a:latin typeface="Meiryo" charset="-128"/>
                <a:ea typeface="Meiryo" charset="-128"/>
                <a:cs typeface="Meiryo" charset="-128"/>
              </a:rPr>
              <a:t>など</a:t>
            </a:r>
            <a:endParaRPr kumimoji="1" lang="ja-JP" altLang="en-US" dirty="0">
              <a:solidFill>
                <a:srgbClr val="0432FF"/>
              </a:solidFill>
              <a:latin typeface="Meiryo" charset="-128"/>
              <a:ea typeface="Meiryo"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シーケンシャル・コーディング</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上から順に書いてゆく</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１ヶ月に</a:t>
            </a:r>
            <a:r>
              <a:rPr lang="ja-JP" altLang="en-US" sz="1200" dirty="0">
                <a:solidFill>
                  <a:srgbClr val="FFFFFF"/>
                </a:solidFill>
                <a:latin typeface="Meiryo" charset="-128"/>
                <a:ea typeface="Meiryo" charset="-128"/>
                <a:cs typeface="Meiryo" charset="-128"/>
              </a:rPr>
              <a:t>書けるステップ数は誰がやっても同じ</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ファンクション・ポイント法</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シーケンシャル・コーディングを前提</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機能数や複雑さに応じて点数化</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妥当な工数が算定可能</a:t>
            </a:r>
            <a:endParaRPr kumimoji="1" lang="ja-JP" altLang="en-US" sz="2000" dirty="0">
              <a:solidFill>
                <a:srgbClr val="FFFFFF"/>
              </a:solidFill>
              <a:latin typeface="Meiryo" charset="-128"/>
              <a:ea typeface="Meiryo" charset="-128"/>
              <a:cs typeface="Meiryo" charset="-128"/>
            </a:endParaRPr>
          </a:p>
        </p:txBody>
      </p:sp>
      <p:grpSp>
        <p:nvGrpSpPr>
          <p:cNvPr id="11" name="図形グループ 10"/>
          <p:cNvGrpSpPr/>
          <p:nvPr/>
        </p:nvGrpSpPr>
        <p:grpSpPr>
          <a:xfrm>
            <a:off x="4667099" y="936346"/>
            <a:ext cx="4016044" cy="3248304"/>
            <a:chOff x="4667099" y="936346"/>
            <a:chExt cx="4016044" cy="3248304"/>
          </a:xfrm>
        </p:grpSpPr>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charset="-128"/>
                  <a:ea typeface="Meiryo" charset="-128"/>
                  <a:cs typeface="Meiryo" charset="-128"/>
                </a:rPr>
                <a:t>オブジェクト指向プログラミング</a:t>
              </a:r>
              <a:endParaRPr kumimoji="1" lang="en-US" altLang="ja-JP" b="1" dirty="0">
                <a:solidFill>
                  <a:schemeClr val="accent6">
                    <a:lumMod val="75000"/>
                  </a:schemeClr>
                </a:solidFill>
                <a:latin typeface="Meiryo" charset="-128"/>
                <a:ea typeface="Meiryo" charset="-128"/>
                <a:cs typeface="Meiryo" charset="-128"/>
              </a:endParaRPr>
            </a:p>
            <a:p>
              <a:pPr algn="ctr"/>
              <a:r>
                <a:rPr lang="en-US" altLang="ja-JP" dirty="0">
                  <a:solidFill>
                    <a:schemeClr val="accent6">
                      <a:lumMod val="75000"/>
                    </a:schemeClr>
                  </a:solidFill>
                  <a:latin typeface="Meiryo" charset="-128"/>
                  <a:ea typeface="Meiryo" charset="-128"/>
                  <a:cs typeface="Meiryo" charset="-128"/>
                </a:rPr>
                <a:t>Java</a:t>
              </a:r>
              <a:r>
                <a:rPr lang="ja-JP" altLang="en-US" dirty="0">
                  <a:solidFill>
                    <a:schemeClr val="accent6">
                      <a:lumMod val="75000"/>
                    </a:schemeClr>
                  </a:solidFill>
                  <a:latin typeface="Meiryo" charset="-128"/>
                  <a:ea typeface="Meiryo" charset="-128"/>
                  <a:cs typeface="Meiryo" charset="-128"/>
                </a:rPr>
                <a:t>や</a:t>
              </a:r>
              <a:r>
                <a:rPr lang="en-US" altLang="ja-JP" dirty="0">
                  <a:solidFill>
                    <a:schemeClr val="accent6">
                      <a:lumMod val="75000"/>
                    </a:schemeClr>
                  </a:solidFill>
                  <a:latin typeface="Meiryo" charset="-128"/>
                  <a:ea typeface="Meiryo" charset="-128"/>
                  <a:cs typeface="Meiryo" charset="-128"/>
                </a:rPr>
                <a:t>C++</a:t>
              </a:r>
              <a:r>
                <a:rPr lang="ja-JP" altLang="en-US" dirty="0">
                  <a:solidFill>
                    <a:schemeClr val="accent6">
                      <a:lumMod val="75000"/>
                    </a:schemeClr>
                  </a:solidFill>
                  <a:latin typeface="Meiryo" charset="-128"/>
                  <a:ea typeface="Meiryo" charset="-128"/>
                  <a:cs typeface="Meiryo" charset="-128"/>
                </a:rPr>
                <a:t>など</a:t>
              </a:r>
              <a:endParaRPr kumimoji="1" lang="ja-JP" altLang="en-US" dirty="0">
                <a:solidFill>
                  <a:schemeClr val="accent6">
                    <a:lumMod val="75000"/>
                  </a:schemeClr>
                </a:solidFill>
                <a:latin typeface="Meiryo" charset="-128"/>
                <a:ea typeface="Meiryo"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開発生産性の</a:t>
              </a:r>
              <a:r>
                <a:rPr kumimoji="1" lang="ja-JP" altLang="en-US" sz="1600" b="1">
                  <a:solidFill>
                    <a:srgbClr val="FFFFFF"/>
                  </a:solidFill>
                  <a:latin typeface="Meiryo" charset="-128"/>
                  <a:ea typeface="Meiryo" charset="-128"/>
                  <a:cs typeface="Meiryo" charset="-128"/>
                </a:rPr>
                <a:t>飛躍的向上</a:t>
              </a:r>
              <a:endParaRPr kumimoji="1" lang="en-US" altLang="ja-JP" sz="1600" b="1" dirty="0">
                <a:solidFill>
                  <a:srgbClr val="FFFFFF"/>
                </a:solidFill>
                <a:latin typeface="Meiryo" charset="-128"/>
                <a:ea typeface="Meiryo"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設計次第／エンジニアのスキル次第で</a:t>
              </a:r>
              <a:endParaRPr kumimoji="1" lang="en-US" altLang="ja-JP" sz="1200" dirty="0">
                <a:solidFill>
                  <a:srgbClr val="FFFFFF"/>
                </a:solidFill>
                <a:latin typeface="Meiryo" charset="-128"/>
                <a:ea typeface="Meiryo" charset="-128"/>
                <a:cs typeface="Meiryo" charset="-128"/>
              </a:endParaRPr>
            </a:p>
            <a:p>
              <a:pPr algn="ctr"/>
              <a:r>
                <a:rPr kumimoji="1" lang="ja-JP" altLang="en-US" sz="1600" b="1" dirty="0">
                  <a:solidFill>
                    <a:srgbClr val="FFFFFF"/>
                  </a:solidFill>
                  <a:latin typeface="Meiryo" charset="-128"/>
                  <a:ea typeface="Meiryo" charset="-128"/>
                  <a:cs typeface="Meiryo" charset="-128"/>
                </a:rPr>
                <a:t>工数が大幅に変動</a:t>
              </a:r>
              <a:endParaRPr kumimoji="1" lang="en-US" altLang="ja-JP" sz="1600" b="1" dirty="0">
                <a:solidFill>
                  <a:srgbClr val="FFFFFF"/>
                </a:solidFill>
                <a:latin typeface="Meiryo" charset="-128"/>
                <a:ea typeface="Meiryo" charset="-128"/>
                <a:cs typeface="Meiryo" charset="-128"/>
              </a:endParaRPr>
            </a:p>
          </p:txBody>
        </p:sp>
      </p:gr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charset="-128"/>
                <a:ea typeface="Meiryo" charset="-128"/>
                <a:cs typeface="Meiryo" charset="-128"/>
              </a:rPr>
              <a:t>KKD</a:t>
            </a:r>
            <a:r>
              <a:rPr kumimoji="1" lang="ja-JP" altLang="en-US" sz="1600" b="1" dirty="0">
                <a:solidFill>
                  <a:srgbClr val="FFFFFF"/>
                </a:solidFill>
                <a:latin typeface="Meiryo" charset="-128"/>
                <a:ea typeface="Meiryo" charset="-128"/>
                <a:cs typeface="Meiryo" charset="-128"/>
              </a:rPr>
              <a:t>（</a:t>
            </a:r>
            <a:r>
              <a:rPr lang="en-US" altLang="ja-JP" sz="1600" b="1" dirty="0" err="1">
                <a:solidFill>
                  <a:srgbClr val="FFFFFF"/>
                </a:solidFill>
                <a:latin typeface="Meiryo" charset="-128"/>
                <a:ea typeface="Meiryo" charset="-128"/>
                <a:cs typeface="Meiryo" charset="-128"/>
              </a:rPr>
              <a:t>Keiken</a:t>
            </a:r>
            <a:r>
              <a:rPr lang="en-US" altLang="ja-JP" sz="1600" b="1" dirty="0">
                <a:solidFill>
                  <a:srgbClr val="FFFFFF"/>
                </a:solidFill>
                <a:latin typeface="Meiryo" charset="-128"/>
                <a:ea typeface="Meiryo" charset="-128"/>
                <a:cs typeface="Meiryo" charset="-128"/>
              </a:rPr>
              <a:t> + </a:t>
            </a:r>
            <a:r>
              <a:rPr lang="en-US" altLang="ja-JP" sz="1600" b="1" dirty="0" err="1">
                <a:solidFill>
                  <a:srgbClr val="FFFFFF"/>
                </a:solidFill>
                <a:latin typeface="Meiryo" charset="-128"/>
                <a:ea typeface="Meiryo" charset="-128"/>
                <a:cs typeface="Meiryo" charset="-128"/>
              </a:rPr>
              <a:t>Kan</a:t>
            </a:r>
            <a:r>
              <a:rPr lang="en-US" altLang="ja-JP" sz="1600" b="1" dirty="0">
                <a:solidFill>
                  <a:srgbClr val="FFFFFF"/>
                </a:solidFill>
                <a:latin typeface="Meiryo" charset="-128"/>
                <a:ea typeface="Meiryo" charset="-128"/>
                <a:cs typeface="Meiryo" charset="-128"/>
              </a:rPr>
              <a:t> + </a:t>
            </a:r>
            <a:r>
              <a:rPr lang="en-US" altLang="ja-JP" sz="1600" b="1" dirty="0" err="1">
                <a:solidFill>
                  <a:srgbClr val="FFFFFF"/>
                </a:solidFill>
                <a:latin typeface="Meiryo" charset="-128"/>
                <a:ea typeface="Meiryo" charset="-128"/>
                <a:cs typeface="Meiryo" charset="-128"/>
              </a:rPr>
              <a:t>Dokyo</a:t>
            </a:r>
            <a:r>
              <a:rPr kumimoji="1" lang="ja-JP" altLang="en-US" sz="1600" b="1" dirty="0">
                <a:solidFill>
                  <a:srgbClr val="FFFFFF"/>
                </a:solidFill>
                <a:latin typeface="Meiryo" charset="-128"/>
                <a:ea typeface="Meiryo" charset="-128"/>
                <a:cs typeface="Meiryo" charset="-128"/>
              </a:rPr>
              <a:t>）法</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過去の経験と勘にもとづく規模感</a:t>
            </a:r>
            <a:endParaRPr kumimoji="1"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過去に経験が無い場合は類似例を元に推計</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見積工数の積算根拠</a:t>
            </a:r>
            <a:r>
              <a:rPr lang="ja-JP" altLang="en-US" sz="2000" dirty="0">
                <a:solidFill>
                  <a:srgbClr val="FFFFFF"/>
                </a:solidFill>
                <a:latin typeface="Meiryo" charset="-128"/>
                <a:ea typeface="Meiryo" charset="-128"/>
                <a:cs typeface="Meiryo" charset="-128"/>
              </a:rPr>
              <a:t>が曖昧</a:t>
            </a:r>
            <a:endParaRPr kumimoji="1" lang="ja-JP" altLang="en-US" sz="2000" dirty="0">
              <a:solidFill>
                <a:srgbClr val="FFFFFF"/>
              </a:solidFill>
              <a:latin typeface="Meiryo" charset="-128"/>
              <a:ea typeface="Meiryo"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利益</a:t>
            </a:r>
            <a:r>
              <a:rPr kumimoji="1" lang="ja-JP" altLang="en-US" sz="2000">
                <a:solidFill>
                  <a:srgbClr val="FFFFFF"/>
                </a:solidFill>
                <a:latin typeface="Meiryo" charset="-128"/>
                <a:ea typeface="Meiryo" charset="-128"/>
                <a:cs typeface="Meiryo" charset="-128"/>
              </a:rPr>
              <a:t>確保と予測が困難</a:t>
            </a:r>
            <a:endParaRPr kumimoji="1" lang="ja-JP" altLang="en-US" sz="2000" dirty="0">
              <a:solidFill>
                <a:srgbClr val="FFFFFF"/>
              </a:solidFill>
              <a:latin typeface="Meiryo" charset="-128"/>
              <a:ea typeface="Meiryo"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瑕疵担保</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責任</a:t>
            </a:r>
          </a:p>
        </p:txBody>
      </p:sp>
    </p:spTree>
    <p:extLst>
      <p:ext uri="{BB962C8B-B14F-4D97-AF65-F5344CB8AC3E}">
        <p14:creationId xmlns:p14="http://schemas.microsoft.com/office/powerpoint/2010/main" val="416309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chemeClr val="bg1"/>
                </a:solidFill>
                <a:latin typeface="Meiryo" charset="-128"/>
                <a:ea typeface="Meiryo" charset="-128"/>
                <a:cs typeface="Meiryo" charset="-128"/>
              </a:rPr>
              <a:t>ビジネス</a:t>
            </a:r>
            <a:r>
              <a:rPr kumimoji="1" lang="ja-JP" altLang="en-US" sz="3600" dirty="0">
                <a:solidFill>
                  <a:schemeClr val="bg1"/>
                </a:solidFill>
                <a:latin typeface="Meiryo" charset="-128"/>
                <a:ea typeface="Meiryo" charset="-128"/>
                <a:cs typeface="Meiryo" charset="-128"/>
              </a:rPr>
              <a:t>の</a:t>
            </a:r>
            <a:r>
              <a:rPr kumimoji="1" lang="ja-JP" altLang="en-US" sz="3600" b="1" dirty="0">
                <a:solidFill>
                  <a:schemeClr val="bg1"/>
                </a:solidFill>
                <a:latin typeface="Meiryo" charset="-128"/>
                <a:ea typeface="Meiryo" charset="-128"/>
                <a:cs typeface="Meiryo" charset="-128"/>
              </a:rPr>
              <a:t>成果</a:t>
            </a:r>
            <a:r>
              <a:rPr kumimoji="1" lang="ja-JP" altLang="en-US" sz="3600" dirty="0">
                <a:solidFill>
                  <a:schemeClr val="bg1"/>
                </a:solidFill>
                <a:latin typeface="Meiryo" charset="-128"/>
                <a:ea typeface="Meiryo" charset="-128"/>
                <a:cs typeface="Meiryo" charset="-128"/>
              </a:rPr>
              <a:t>に</a:t>
            </a:r>
            <a:r>
              <a:rPr kumimoji="1" lang="ja-JP" altLang="en-US" sz="3600" b="1" dirty="0">
                <a:solidFill>
                  <a:schemeClr val="bg1"/>
                </a:solidFill>
                <a:latin typeface="Meiryo" charset="-128"/>
                <a:ea typeface="Meiryo" charset="-128"/>
                <a:cs typeface="Meiryo" charset="-128"/>
              </a:rPr>
              <a:t>貢献</a:t>
            </a:r>
            <a:r>
              <a:rPr kumimoji="1" lang="ja-JP" altLang="en-US" sz="3600" dirty="0">
                <a:solidFill>
                  <a:schemeClr val="bg1"/>
                </a:solidFill>
                <a:latin typeface="Meiryo" charset="-128"/>
                <a:ea typeface="Meiryo" charset="-128"/>
                <a:cs typeface="Meiryo" charset="-128"/>
              </a:rPr>
              <a:t>する</a:t>
            </a: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加速するビジネス・スピード</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に</a:t>
            </a:r>
            <a:r>
              <a:rPr kumimoji="1" lang="ja-JP" altLang="en-US" sz="2000" b="1" dirty="0">
                <a:solidFill>
                  <a:srgbClr val="FFFFFF"/>
                </a:solidFill>
                <a:latin typeface="Meiryo" charset="-128"/>
                <a:ea typeface="Meiryo" charset="-128"/>
                <a:cs typeface="Meiryo" charset="-128"/>
              </a:rPr>
              <a:t>即応</a:t>
            </a:r>
            <a:r>
              <a:rPr kumimoji="1" lang="ja-JP" altLang="en-US" sz="2000" dirty="0">
                <a:solidFill>
                  <a:srgbClr val="FFFFFF"/>
                </a:solidFill>
                <a:latin typeface="Meiryo" charset="-128"/>
                <a:ea typeface="Meiryo" charset="-128"/>
                <a:cs typeface="Meiryo" charset="-128"/>
              </a:rPr>
              <a:t>する</a:t>
            </a: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本当に</a:t>
            </a:r>
            <a:r>
              <a:rPr kumimoji="1" lang="ja-JP" altLang="en-US" sz="2000" b="1" dirty="0">
                <a:solidFill>
                  <a:srgbClr val="FFFFFF"/>
                </a:solidFill>
                <a:latin typeface="Meiryo" charset="-128"/>
                <a:ea typeface="Meiryo" charset="-128"/>
                <a:cs typeface="Meiryo" charset="-128"/>
              </a:rPr>
              <a:t>「使う」システム</a:t>
            </a:r>
            <a:r>
              <a:rPr kumimoji="1" lang="ja-JP" altLang="en-US" sz="2000" dirty="0">
                <a:solidFill>
                  <a:srgbClr val="FFFFFF"/>
                </a:solidFill>
                <a:latin typeface="Meiryo" charset="-128"/>
                <a:ea typeface="Meiryo" charset="-128"/>
                <a:cs typeface="Meiryo" charset="-128"/>
              </a:rPr>
              <a:t>だけ</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を</a:t>
            </a:r>
            <a:r>
              <a:rPr lang="ja-JP" altLang="en-US" sz="2000" dirty="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アジャイル開発</a:t>
            </a:r>
            <a:endParaRPr kumimoji="1" lang="en-US" altLang="ja-JP" sz="800" b="1"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 </a:t>
            </a:r>
          </a:p>
          <a:p>
            <a:pPr algn="ctr"/>
            <a:r>
              <a:rPr lang="ja-JP" altLang="en-US" sz="1400" dirty="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Meiryo" charset="-128"/>
                <a:ea typeface="Meiryo" charset="-128"/>
                <a:cs typeface="Meiryo" charset="-128"/>
              </a:rPr>
              <a:t>DevOps</a:t>
            </a:r>
          </a:p>
          <a:p>
            <a:pPr algn="ctr"/>
            <a:endParaRPr lang="en-US" altLang="ja-JP" sz="8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クラウド</a:t>
            </a:r>
            <a:endParaRPr lang="en-US" altLang="ja-JP"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自動化と高速開発</a:t>
            </a: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497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a:duotone>
              <a:schemeClr val="accent1">
                <a:shade val="45000"/>
                <a:satMod val="135000"/>
              </a:schemeClr>
              <a:prstClr val="white"/>
            </a:duotone>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a:stretch>
            <a:fillRect/>
          </a:stretch>
        </p:blipFill>
        <p:spPr>
          <a:xfrm>
            <a:off x="2508397" y="5029086"/>
            <a:ext cx="280572" cy="280572"/>
          </a:xfrm>
          <a:prstGeom prst="rect">
            <a:avLst/>
          </a:prstGeom>
        </p:spPr>
      </p:pic>
      <p:pic>
        <p:nvPicPr>
          <p:cNvPr id="43" name="図 42"/>
          <p:cNvPicPr>
            <a:picLocks noChangeAspect="1"/>
          </p:cNvPicPr>
          <p:nvPr/>
        </p:nvPicPr>
        <p:blipFill>
          <a:blip r:embed="rId2"/>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2">
            <a:duotone>
              <a:schemeClr val="accent6">
                <a:shade val="45000"/>
                <a:satMod val="135000"/>
              </a:schemeClr>
              <a:prstClr val="white"/>
            </a:duotone>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2221867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a:t>お客様と自分たちのビジネス価値を再定義する</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プラットフォーム</a:t>
            </a: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インフラストラクチャ</a:t>
            </a: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プラットフォーム</a:t>
            </a: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IaaS</a:t>
            </a:r>
            <a:endParaRPr kumimoji="1" lang="en-US" altLang="ja-JP" sz="2400" b="1" dirty="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rgbClr val="FFFFFF"/>
                </a:solidFill>
                <a:latin typeface="Meiryo" charset="-128"/>
                <a:ea typeface="Meiryo" charset="-128"/>
                <a:cs typeface="Meiryo" charset="-128"/>
              </a:rPr>
              <a:t>アプリケーション</a:t>
            </a:r>
            <a:endParaRPr kumimoji="1" lang="en-US" altLang="ja-JP" sz="1100" b="1" dirty="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a:solidFill>
                  <a:schemeClr val="tx1">
                    <a:lumMod val="50000"/>
                    <a:lumOff val="50000"/>
                  </a:schemeClr>
                </a:solidFill>
              </a:rPr>
              <a:t>2010</a:t>
            </a:r>
            <a:r>
              <a:rPr kumimoji="1" lang="en-US" altLang="ja-JP" dirty="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a:solidFill>
                  <a:srgbClr val="FFFFFF"/>
                </a:solidFill>
                <a:latin typeface="Meiryo" charset="-128"/>
                <a:ea typeface="Meiryo" charset="-128"/>
                <a:cs typeface="Meiryo" charset="-128"/>
              </a:rPr>
              <a:t>FaaS</a:t>
            </a:r>
            <a:endParaRPr kumimoji="1" lang="en-US" altLang="ja-JP" sz="1100" b="1" dirty="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超高速</a:t>
            </a:r>
            <a:r>
              <a:rPr lang="ja-JP" altLang="en-US" sz="800" b="1" dirty="0">
                <a:solidFill>
                  <a:srgbClr val="FFFFFF"/>
                </a:solidFill>
                <a:latin typeface="Meiryo" charset="-128"/>
                <a:ea typeface="Meiryo" charset="-128"/>
                <a:cs typeface="Meiryo" charset="-128"/>
              </a:rPr>
              <a:t>開発ツール</a:t>
            </a:r>
            <a:endParaRPr kumimoji="1" lang="en-US" altLang="ja-JP" sz="800" b="1" dirty="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a:solidFill>
                  <a:schemeClr val="bg1"/>
                </a:solidFill>
                <a:latin typeface="Meiryo" charset="-128"/>
                <a:ea typeface="Meiryo" charset="-128"/>
                <a:cs typeface="Meiryo" charset="-128"/>
              </a:rPr>
              <a:t>ビジネス・プロセス</a:t>
            </a:r>
            <a:r>
              <a:rPr kumimoji="1" lang="ja-JP" altLang="en-US" sz="1200" dirty="0">
                <a:solidFill>
                  <a:schemeClr val="bg1"/>
                </a:solidFill>
                <a:latin typeface="Meiryo" charset="-128"/>
                <a:ea typeface="Meiryo" charset="-128"/>
                <a:cs typeface="Meiryo" charset="-128"/>
              </a:rPr>
              <a:t>と</a:t>
            </a:r>
            <a:r>
              <a:rPr kumimoji="1" lang="ja-JP" altLang="en-US" sz="1600" b="1" dirty="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お客様のビジネス価値を実現する手段は</a:t>
            </a:r>
            <a:r>
              <a:rPr kumimoji="1" lang="en-US" altLang="ja-JP" sz="1600" b="1" dirty="0">
                <a:solidFill>
                  <a:schemeClr val="bg1"/>
                </a:solidFill>
                <a:latin typeface="Meiryo" charset="-128"/>
                <a:ea typeface="Meiryo" charset="-128"/>
                <a:cs typeface="Meiryo" charset="-128"/>
              </a:rPr>
              <a:t> </a:t>
            </a:r>
            <a:r>
              <a:rPr kumimoji="1" lang="ja-JP" altLang="en-US" sz="1600" b="1" dirty="0">
                <a:solidFill>
                  <a:schemeClr val="bg1"/>
                </a:solidFill>
                <a:latin typeface="Meiryo" charset="-128"/>
                <a:ea typeface="Meiryo" charset="-128"/>
                <a:cs typeface="Meiryo" charset="-128"/>
              </a:rPr>
              <a:t>使用</a:t>
            </a:r>
            <a:r>
              <a:rPr kumimoji="1" lang="en-US" altLang="ja-JP" sz="1600" b="1"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52745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サイバー･フィジカル・システム</a:t>
            </a:r>
            <a:r>
              <a:rPr lang="ja-JP" altLang="en-US" sz="2400" dirty="0">
                <a:solidFill>
                  <a:srgbClr val="FFFFFF"/>
                </a:solidFill>
                <a:latin typeface="Arial"/>
                <a:ea typeface="HGP創英角ｺﾞｼｯｸUB" pitchFamily="50" charset="-128"/>
                <a:cs typeface="Arial"/>
              </a:rPr>
              <a:t>　</a:t>
            </a:r>
            <a:r>
              <a:rPr lang="ja-JP" altLang="en-US" sz="2400">
                <a:solidFill>
                  <a:srgbClr val="FFFFFF"/>
                </a:solidFill>
                <a:effectLst/>
                <a:latin typeface="Arial"/>
                <a:ea typeface="HGP創英角ｺﾞｼｯｸUB" pitchFamily="50" charset="-128"/>
                <a:cs typeface="Arial"/>
              </a:rPr>
              <a:t>と</a:t>
            </a:r>
            <a:endParaRPr lang="en-US" altLang="ja-JP" sz="2400" dirty="0">
              <a:solidFill>
                <a:srgbClr val="FFFFFF"/>
              </a:solidFill>
              <a:effectLst/>
              <a:latin typeface="Arial"/>
              <a:ea typeface="HGP創英角ｺﾞｼｯｸUB" pitchFamily="50" charset="-128"/>
              <a:cs typeface="Arial"/>
            </a:endParaRPr>
          </a:p>
          <a:p>
            <a:pPr algn="ctr"/>
            <a:r>
              <a:rPr lang="ja-JP" altLang="en-US" sz="2400">
                <a:solidFill>
                  <a:srgbClr val="FFFFFF"/>
                </a:solidFill>
                <a:latin typeface="Arial"/>
                <a:ea typeface="HGP創英角ｺﾞｼｯｸUB" pitchFamily="50" charset="-128"/>
                <a:cs typeface="Arial"/>
              </a:rPr>
              <a:t>デジタル・トランスフォーメーション</a:t>
            </a:r>
            <a:endParaRPr lang="en-US" altLang="ja-JP" sz="2400" dirty="0">
              <a:solidFill>
                <a:srgbClr val="FFFFFF"/>
              </a:solidFill>
              <a:latin typeface="Arial"/>
              <a:ea typeface="HGP創英角ｺﾞｼｯｸUB" pitchFamily="50" charset="-128"/>
              <a:cs typeface="Arial"/>
            </a:endParaRPr>
          </a:p>
          <a:p>
            <a:pPr algn="ctr"/>
            <a:r>
              <a:rPr lang="en-US" altLang="ja-JP" sz="1600" dirty="0">
                <a:solidFill>
                  <a:srgbClr val="FFFFFF"/>
                </a:solidFill>
                <a:effectLst/>
                <a:latin typeface="Arial"/>
                <a:ea typeface="HGP創英角ｺﾞｼｯｸUB" pitchFamily="50" charset="-128"/>
                <a:cs typeface="Arial"/>
              </a:rPr>
              <a:t>Cyber Physical System &amp; Digital Transformation</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05829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628396" y="850749"/>
            <a:ext cx="6336705" cy="300195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これからの</a:t>
            </a:r>
            <a:r>
              <a:rPr kumimoji="1" lang="ja-JP" altLang="en-US" dirty="0"/>
              <a:t>開発</a:t>
            </a:r>
            <a:r>
              <a:rPr lang="ja-JP" altLang="en-US" dirty="0"/>
              <a:t>と運用</a:t>
            </a:r>
            <a:endParaRPr kumimoji="1" lang="ja-JP" altLang="en-US" dirty="0"/>
          </a:p>
        </p:txBody>
      </p:sp>
      <p:sp>
        <p:nvSpPr>
          <p:cNvPr id="3" name="スライド番号プレースホルダー 2"/>
          <p:cNvSpPr>
            <a:spLocks noGrp="1"/>
          </p:cNvSpPr>
          <p:nvPr>
            <p:ph type="sldNum" sz="quarter" idx="12"/>
          </p:nvPr>
        </p:nvSpPr>
        <p:spPr>
          <a:xfrm>
            <a:off x="6965101" y="6640200"/>
            <a:ext cx="2133600" cy="217800"/>
          </a:xfrm>
        </p:spPr>
        <p:txBody>
          <a:bodyPr/>
          <a:lstStyle/>
          <a:p>
            <a:fld id="{8FF8CC5D-A65D-5946-99B5-645367A967AD}" type="slidenum">
              <a:rPr kumimoji="1" lang="ja-JP" altLang="en-US" smtClean="0"/>
              <a:t>60</a:t>
            </a:fld>
            <a:endParaRPr kumimoji="1" lang="ja-JP" altLang="en-US"/>
          </a:p>
        </p:txBody>
      </p:sp>
      <p:sp>
        <p:nvSpPr>
          <p:cNvPr id="4" name="正方形/長方形 3"/>
          <p:cNvSpPr/>
          <p:nvPr/>
        </p:nvSpPr>
        <p:spPr>
          <a:xfrm>
            <a:off x="2178899" y="3835232"/>
            <a:ext cx="6336705" cy="266465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03648" y="2227999"/>
            <a:ext cx="6336704" cy="27780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3440921" y="2334334"/>
            <a:ext cx="2262158"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変化する</a:t>
            </a:r>
            <a:endParaRPr kumimoji="1" lang="en-US" altLang="ja-JP" dirty="0">
              <a:solidFill>
                <a:schemeClr val="bg1"/>
              </a:solidFill>
              <a:latin typeface="Meiryo" charset="-128"/>
              <a:ea typeface="Meiryo" charset="-128"/>
              <a:cs typeface="Meiryo" charset="-128"/>
            </a:endParaRPr>
          </a:p>
          <a:p>
            <a:r>
              <a:rPr kumimoji="1" lang="ja-JP" altLang="en-US" b="1" dirty="0">
                <a:solidFill>
                  <a:schemeClr val="bg1"/>
                </a:solidFill>
                <a:latin typeface="Meiryo" charset="-128"/>
                <a:ea typeface="Meiryo" charset="-128"/>
                <a:cs typeface="Meiryo" charset="-128"/>
              </a:rPr>
              <a:t>現場のニーズや課題</a:t>
            </a:r>
          </a:p>
        </p:txBody>
      </p:sp>
      <p:sp>
        <p:nvSpPr>
          <p:cNvPr id="7" name="テキスト ボックス 6"/>
          <p:cNvSpPr txBox="1"/>
          <p:nvPr/>
        </p:nvSpPr>
        <p:spPr>
          <a:xfrm>
            <a:off x="5703079" y="3277855"/>
            <a:ext cx="156966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試行錯誤での</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解決策の発見</a:t>
            </a:r>
            <a:endParaRPr kumimoji="1" lang="ja-JP" altLang="en-US" b="1" dirty="0">
              <a:solidFill>
                <a:schemeClr val="bg1"/>
              </a:solidFill>
              <a:latin typeface="Meiryo" charset="-128"/>
              <a:ea typeface="Meiryo" charset="-128"/>
              <a:cs typeface="Meiryo" charset="-128"/>
            </a:endParaRPr>
          </a:p>
        </p:txBody>
      </p:sp>
      <p:sp>
        <p:nvSpPr>
          <p:cNvPr id="8" name="テキスト ボックス 7"/>
          <p:cNvSpPr txBox="1"/>
          <p:nvPr/>
        </p:nvSpPr>
        <p:spPr>
          <a:xfrm>
            <a:off x="1849341" y="4220606"/>
            <a:ext cx="249299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変化に柔軟な</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アプリケーション開発</a:t>
            </a:r>
            <a:endParaRPr kumimoji="1" lang="ja-JP" altLang="en-US" b="1" dirty="0">
              <a:solidFill>
                <a:schemeClr val="bg1"/>
              </a:solidFill>
              <a:latin typeface="Meiryo" charset="-128"/>
              <a:ea typeface="Meiryo" charset="-128"/>
              <a:cs typeface="Meiryo" charset="-128"/>
            </a:endParaRPr>
          </a:p>
        </p:txBody>
      </p:sp>
      <p:sp>
        <p:nvSpPr>
          <p:cNvPr id="10" name="曲折矢印 9"/>
          <p:cNvSpPr/>
          <p:nvPr/>
        </p:nvSpPr>
        <p:spPr>
          <a:xfrm rot="5400000">
            <a:off x="5972560" y="2409296"/>
            <a:ext cx="670217" cy="84914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a:off x="4499992" y="3996192"/>
            <a:ext cx="2088232" cy="612939"/>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a:off x="2574611" y="2498757"/>
            <a:ext cx="722728" cy="160465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3099896" y="3370187"/>
            <a:ext cx="2339102" cy="461665"/>
          </a:xfrm>
          <a:prstGeom prst="rect">
            <a:avLst/>
          </a:prstGeom>
          <a:noFill/>
        </p:spPr>
        <p:txBody>
          <a:bodyPr wrap="none" rtlCol="0">
            <a:spAutoFit/>
          </a:bodyPr>
          <a:lstStyle/>
          <a:p>
            <a:r>
              <a:rPr kumimoji="1" lang="ja-JP" altLang="en-US" sz="2400" b="1" u="sng" dirty="0">
                <a:solidFill>
                  <a:schemeClr val="bg1"/>
                </a:solidFill>
                <a:latin typeface="Meiryo" charset="-128"/>
                <a:ea typeface="Meiryo" charset="-128"/>
                <a:cs typeface="Meiryo" charset="-128"/>
              </a:rPr>
              <a:t>アジャイル開発</a:t>
            </a:r>
          </a:p>
        </p:txBody>
      </p:sp>
      <p:sp>
        <p:nvSpPr>
          <p:cNvPr id="14" name="テキスト ボックス 13"/>
          <p:cNvSpPr txBox="1"/>
          <p:nvPr/>
        </p:nvSpPr>
        <p:spPr>
          <a:xfrm>
            <a:off x="2678568" y="5179264"/>
            <a:ext cx="5679760"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データ量や処理能力の大きな変化に対応できるスケーラビリティ</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開発・実行環境の先進性や</a:t>
            </a:r>
            <a:r>
              <a:rPr kumimoji="1" lang="ja-JP" altLang="en-US" sz="1400" dirty="0">
                <a:solidFill>
                  <a:schemeClr val="bg1"/>
                </a:solidFill>
                <a:latin typeface="Meiryo" charset="-128"/>
                <a:ea typeface="Meiryo" charset="-128"/>
                <a:cs typeface="Meiryo" charset="-128"/>
              </a:rPr>
              <a:t>柔軟性、およびオープン性</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プラットフォームやアプリケーションの相互連携の容易さ</a:t>
            </a:r>
            <a:endParaRPr kumimoji="1" lang="ja-JP" altLang="en-US" sz="1400" dirty="0">
              <a:solidFill>
                <a:schemeClr val="bg1"/>
              </a:solidFill>
              <a:latin typeface="Meiryo" charset="-128"/>
              <a:ea typeface="Meiryo" charset="-128"/>
              <a:cs typeface="Meiryo" charset="-128"/>
            </a:endParaRPr>
          </a:p>
        </p:txBody>
      </p:sp>
      <p:sp>
        <p:nvSpPr>
          <p:cNvPr id="15" name="テキスト ボックス 14"/>
          <p:cNvSpPr txBox="1"/>
          <p:nvPr/>
        </p:nvSpPr>
        <p:spPr>
          <a:xfrm>
            <a:off x="3271679" y="5948699"/>
            <a:ext cx="4493538" cy="461665"/>
          </a:xfrm>
          <a:prstGeom prst="rect">
            <a:avLst/>
          </a:prstGeom>
          <a:noFill/>
        </p:spPr>
        <p:txBody>
          <a:bodyPr wrap="none" rtlCol="0">
            <a:spAutoFit/>
          </a:bodyPr>
          <a:lstStyle/>
          <a:p>
            <a:r>
              <a:rPr kumimoji="1" lang="ja-JP" altLang="en-US" sz="2400" b="1" u="sng" dirty="0">
                <a:solidFill>
                  <a:schemeClr val="bg1"/>
                </a:solidFill>
                <a:latin typeface="Meiryo" charset="-128"/>
                <a:ea typeface="Meiryo" charset="-128"/>
                <a:cs typeface="Meiryo" charset="-128"/>
              </a:rPr>
              <a:t>クラウド･コンピューティング</a:t>
            </a:r>
          </a:p>
        </p:txBody>
      </p:sp>
      <p:sp>
        <p:nvSpPr>
          <p:cNvPr id="17" name="テキスト ボックス 16"/>
          <p:cNvSpPr txBox="1"/>
          <p:nvPr/>
        </p:nvSpPr>
        <p:spPr>
          <a:xfrm>
            <a:off x="1051736" y="1400909"/>
            <a:ext cx="5500224"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アプリケーションの継続的・連続的デプロイに安定稼働を保証</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トラブルの回避や修復を自動化し、安定運用とスピードを担保</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変更のメリットを現場に直ちに提供</a:t>
            </a:r>
            <a:endParaRPr lang="en-US" altLang="ja-JP" sz="1400" dirty="0">
              <a:solidFill>
                <a:schemeClr val="bg1"/>
              </a:solidFill>
              <a:latin typeface="Meiryo" charset="-128"/>
              <a:ea typeface="Meiryo" charset="-128"/>
              <a:cs typeface="Meiryo" charset="-128"/>
            </a:endParaRPr>
          </a:p>
        </p:txBody>
      </p:sp>
      <p:sp>
        <p:nvSpPr>
          <p:cNvPr id="18" name="テキスト ボックス 17"/>
          <p:cNvSpPr txBox="1"/>
          <p:nvPr/>
        </p:nvSpPr>
        <p:spPr>
          <a:xfrm>
            <a:off x="3082450" y="890983"/>
            <a:ext cx="1428596" cy="461665"/>
          </a:xfrm>
          <a:prstGeom prst="rect">
            <a:avLst/>
          </a:prstGeom>
          <a:noFill/>
        </p:spPr>
        <p:txBody>
          <a:bodyPr wrap="none" rtlCol="0">
            <a:spAutoFit/>
          </a:bodyPr>
          <a:lstStyle/>
          <a:p>
            <a:r>
              <a:rPr kumimoji="1" lang="en-US" altLang="ja-JP" sz="2400" b="1" u="sng" dirty="0">
                <a:solidFill>
                  <a:schemeClr val="bg1"/>
                </a:solidFill>
                <a:latin typeface="Meiryo" charset="-128"/>
                <a:ea typeface="Meiryo" charset="-128"/>
                <a:cs typeface="Meiryo" charset="-128"/>
              </a:rPr>
              <a:t>DevOps</a:t>
            </a:r>
            <a:endParaRPr kumimoji="1" lang="ja-JP" altLang="en-US" sz="2400" b="1" u="sng"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767265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6430" y="3007086"/>
            <a:ext cx="8131409" cy="321406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399214" y="4517343"/>
            <a:ext cx="2491587" cy="159502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9" name="正方形/長方形 18"/>
          <p:cNvSpPr/>
          <p:nvPr/>
        </p:nvSpPr>
        <p:spPr>
          <a:xfrm>
            <a:off x="1399215" y="3327787"/>
            <a:ext cx="2491587" cy="10501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7" name="正方形/長方形 16"/>
          <p:cNvSpPr/>
          <p:nvPr/>
        </p:nvSpPr>
        <p:spPr>
          <a:xfrm>
            <a:off x="736430" y="895988"/>
            <a:ext cx="8131409" cy="202819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ビジネスと人の役割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sp>
        <p:nvSpPr>
          <p:cNvPr id="4" name="正方形/長方形 3"/>
          <p:cNvSpPr/>
          <p:nvPr/>
        </p:nvSpPr>
        <p:spPr>
          <a:xfrm>
            <a:off x="1399216" y="957358"/>
            <a:ext cx="2491587" cy="15820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ビジネス</a:t>
            </a:r>
          </a:p>
        </p:txBody>
      </p:sp>
      <p:sp>
        <p:nvSpPr>
          <p:cNvPr id="5" name="正方形/長方形 4"/>
          <p:cNvSpPr/>
          <p:nvPr/>
        </p:nvSpPr>
        <p:spPr>
          <a:xfrm>
            <a:off x="1399216" y="2681186"/>
            <a:ext cx="2491587" cy="5071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アプリケーション</a:t>
            </a:r>
          </a:p>
        </p:txBody>
      </p:sp>
      <p:sp>
        <p:nvSpPr>
          <p:cNvPr id="6" name="正方形/長方形 5"/>
          <p:cNvSpPr/>
          <p:nvPr/>
        </p:nvSpPr>
        <p:spPr>
          <a:xfrm>
            <a:off x="1503544" y="3701444"/>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0070C0"/>
                </a:solidFill>
                <a:latin typeface="HGPSoeiKakugothicUB" charset="-128"/>
                <a:ea typeface="HGPSoeiKakugothicUB" charset="-128"/>
                <a:cs typeface="HGPSoeiKakugothicUB" charset="-128"/>
              </a:rPr>
              <a:t>ミドルウェア</a:t>
            </a:r>
          </a:p>
        </p:txBody>
      </p:sp>
      <p:sp>
        <p:nvSpPr>
          <p:cNvPr id="7" name="正方形/長方形 6"/>
          <p:cNvSpPr/>
          <p:nvPr/>
        </p:nvSpPr>
        <p:spPr>
          <a:xfrm>
            <a:off x="1503544" y="4028235"/>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0070C0"/>
                </a:solidFill>
                <a:latin typeface="HGPSoeiKakugothicUB" charset="-128"/>
                <a:ea typeface="HGPSoeiKakugothicUB" charset="-128"/>
                <a:cs typeface="HGPSoeiKakugothicUB" charset="-128"/>
              </a:rPr>
              <a:t>オペレーティング・システム</a:t>
            </a:r>
          </a:p>
        </p:txBody>
      </p:sp>
      <p:sp>
        <p:nvSpPr>
          <p:cNvPr id="8" name="正方形/長方形 7"/>
          <p:cNvSpPr/>
          <p:nvPr/>
        </p:nvSpPr>
        <p:spPr>
          <a:xfrm>
            <a:off x="1503544" y="5068648"/>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accent5">
                    <a:lumMod val="75000"/>
                  </a:schemeClr>
                </a:solidFill>
                <a:latin typeface="HGPSoeiKakugothicUB" charset="-128"/>
                <a:ea typeface="HGPSoeiKakugothicUB" charset="-128"/>
                <a:cs typeface="HGPSoeiKakugothicUB" charset="-128"/>
              </a:rPr>
              <a:t>ハードウェア</a:t>
            </a:r>
          </a:p>
        </p:txBody>
      </p:sp>
      <p:sp>
        <p:nvSpPr>
          <p:cNvPr id="9" name="正方形/長方形 8"/>
          <p:cNvSpPr/>
          <p:nvPr/>
        </p:nvSpPr>
        <p:spPr>
          <a:xfrm>
            <a:off x="1503544" y="538135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accent5">
                    <a:lumMod val="75000"/>
                  </a:schemeClr>
                </a:solidFill>
                <a:latin typeface="HGPSoeiKakugothicUB" charset="-128"/>
                <a:ea typeface="HGPSoeiKakugothicUB" charset="-128"/>
                <a:cs typeface="HGPSoeiKakugothicUB" charset="-128"/>
              </a:rPr>
              <a:t>ネットワーク</a:t>
            </a:r>
          </a:p>
        </p:txBody>
      </p:sp>
      <p:sp>
        <p:nvSpPr>
          <p:cNvPr id="10" name="正方形/長方形 9"/>
          <p:cNvSpPr/>
          <p:nvPr/>
        </p:nvSpPr>
        <p:spPr>
          <a:xfrm>
            <a:off x="1503545" y="569586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accent5">
                    <a:lumMod val="75000"/>
                  </a:schemeClr>
                </a:solidFill>
                <a:latin typeface="HGPSoeiKakugothicUB" charset="-128"/>
                <a:ea typeface="HGPSoeiKakugothicUB" charset="-128"/>
                <a:cs typeface="HGPSoeiKakugothicUB" charset="-128"/>
              </a:rPr>
              <a:t>データセンター</a:t>
            </a:r>
          </a:p>
        </p:txBody>
      </p:sp>
      <p:sp>
        <p:nvSpPr>
          <p:cNvPr id="11" name="正方形/長方形 10"/>
          <p:cNvSpPr/>
          <p:nvPr/>
        </p:nvSpPr>
        <p:spPr>
          <a:xfrm>
            <a:off x="859167" y="957357"/>
            <a:ext cx="447995" cy="158203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HGPSoeiKakugothicUB" charset="-128"/>
                <a:ea typeface="HGPSoeiKakugothicUB" charset="-128"/>
                <a:cs typeface="HGPSoeiKakugothicUB" charset="-128"/>
              </a:rPr>
              <a:t>ビジネス</a:t>
            </a:r>
            <a:r>
              <a:rPr lang="ja-JP" altLang="en-US" sz="1200" dirty="0">
                <a:solidFill>
                  <a:srgbClr val="FFFFFF"/>
                </a:solidFill>
                <a:latin typeface="HGPSoeiKakugothicUB" charset="-128"/>
                <a:ea typeface="HGPSoeiKakugothicUB" charset="-128"/>
                <a:cs typeface="HGPSoeiKakugothicUB" charset="-128"/>
              </a:rPr>
              <a:t>価値</a:t>
            </a:r>
            <a:r>
              <a:rPr kumimoji="1" lang="ja-JP" altLang="en-US" sz="1200" dirty="0">
                <a:solidFill>
                  <a:srgbClr val="FFFFFF"/>
                </a:solidFill>
                <a:latin typeface="HGPSoeiKakugothicUB" charset="-128"/>
                <a:ea typeface="HGPSoeiKakugothicUB" charset="-128"/>
                <a:cs typeface="HGPSoeiKakugothicUB" charset="-128"/>
              </a:rPr>
              <a:t>の創出</a:t>
            </a:r>
          </a:p>
        </p:txBody>
      </p:sp>
      <p:sp>
        <p:nvSpPr>
          <p:cNvPr id="12" name="正方形/長方形 11"/>
          <p:cNvSpPr/>
          <p:nvPr/>
        </p:nvSpPr>
        <p:spPr>
          <a:xfrm>
            <a:off x="859167" y="2683411"/>
            <a:ext cx="447996" cy="34289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HGPSoeiKakugothicUB" charset="-128"/>
                <a:ea typeface="HGPSoeiKakugothicUB" charset="-128"/>
                <a:cs typeface="HGPSoeiKakugothicUB" charset="-128"/>
              </a:rPr>
              <a:t>手段の提供</a:t>
            </a:r>
          </a:p>
        </p:txBody>
      </p:sp>
      <p:sp>
        <p:nvSpPr>
          <p:cNvPr id="13" name="正方形/長方形 12"/>
          <p:cNvSpPr/>
          <p:nvPr/>
        </p:nvSpPr>
        <p:spPr>
          <a:xfrm>
            <a:off x="3982857" y="957357"/>
            <a:ext cx="1239656" cy="1582037"/>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サービス</a:t>
            </a:r>
            <a:endParaRPr kumimoji="1" lang="en-US" altLang="ja-JP" sz="1400" dirty="0">
              <a:solidFill>
                <a:srgbClr val="FFFFFF"/>
              </a:solidFill>
              <a:latin typeface="HGPSoeiKakugothicUB" charset="-128"/>
              <a:ea typeface="HGPSoeiKakugothicUB" charset="-128"/>
              <a:cs typeface="HGPSoeiKakugothicUB" charset="-128"/>
            </a:endParaRPr>
          </a:p>
          <a:p>
            <a:pPr algn="ctr"/>
            <a:r>
              <a:rPr kumimoji="1" lang="ja-JP" altLang="en-US" sz="800" dirty="0">
                <a:solidFill>
                  <a:srgbClr val="FFFFFF"/>
                </a:solidFill>
                <a:latin typeface="HGPSoeiKakugothicUB" charset="-128"/>
                <a:ea typeface="HGPSoeiKakugothicUB" charset="-128"/>
                <a:cs typeface="HGPSoeiKakugothicUB" charset="-128"/>
              </a:rPr>
              <a:t>として</a:t>
            </a:r>
            <a:r>
              <a:rPr kumimoji="1" lang="ja-JP" altLang="en-US" sz="1400" dirty="0">
                <a:solidFill>
                  <a:srgbClr val="FFFFFF"/>
                </a:solidFill>
                <a:latin typeface="HGPSoeiKakugothicUB" charset="-128"/>
                <a:ea typeface="HGPSoeiKakugothicUB" charset="-128"/>
                <a:cs typeface="HGPSoeiKakugothicUB" charset="-128"/>
              </a:rPr>
              <a:t>利用</a:t>
            </a:r>
          </a:p>
        </p:txBody>
      </p:sp>
      <p:sp>
        <p:nvSpPr>
          <p:cNvPr id="14" name="正方形/長方形 13"/>
          <p:cNvSpPr/>
          <p:nvPr/>
        </p:nvSpPr>
        <p:spPr>
          <a:xfrm>
            <a:off x="3982858" y="2683410"/>
            <a:ext cx="576867" cy="342895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保守</a:t>
            </a:r>
            <a:endParaRPr kumimoji="1" lang="en-US" altLang="ja-JP" sz="1400" dirty="0">
              <a:solidFill>
                <a:srgbClr val="FFFFFF"/>
              </a:solidFill>
              <a:latin typeface="HGPSoeiKakugothicUB" charset="-128"/>
              <a:ea typeface="HGPSoeiKakugothicUB" charset="-128"/>
              <a:cs typeface="HGPSoeiKakugothicUB" charset="-128"/>
            </a:endParaRPr>
          </a:p>
          <a:p>
            <a:pPr algn="ctr"/>
            <a:endParaRPr kumimoji="1" lang="en-US" altLang="ja-JP" sz="1400" dirty="0">
              <a:solidFill>
                <a:srgbClr val="FFFFFF"/>
              </a:solidFill>
              <a:latin typeface="HGPSoeiKakugothicUB" charset="-128"/>
              <a:ea typeface="HGPSoeiKakugothicUB" charset="-128"/>
              <a:cs typeface="HGPSoeiKakugothicUB" charset="-128"/>
            </a:endParaRPr>
          </a:p>
          <a:p>
            <a:pPr algn="ctr"/>
            <a:r>
              <a:rPr kumimoji="1" lang="ja-JP" altLang="en-US" sz="1400" dirty="0">
                <a:solidFill>
                  <a:srgbClr val="FFFFFF"/>
                </a:solidFill>
                <a:latin typeface="HGPSoeiKakugothicUB" charset="-128"/>
                <a:ea typeface="HGPSoeiKakugothicUB" charset="-128"/>
                <a:cs typeface="HGPSoeiKakugothicUB" charset="-128"/>
              </a:rPr>
              <a:t>運用</a:t>
            </a:r>
            <a:endParaRPr kumimoji="1" lang="en-US" altLang="ja-JP" sz="1400" dirty="0">
              <a:solidFill>
                <a:srgbClr val="FFFFFF"/>
              </a:solidFill>
              <a:latin typeface="HGPSoeiKakugothicUB" charset="-128"/>
              <a:ea typeface="HGPSoeiKakugothicUB" charset="-128"/>
              <a:cs typeface="HGPSoeiKakugothicUB" charset="-128"/>
            </a:endParaRPr>
          </a:p>
        </p:txBody>
      </p:sp>
      <p:sp>
        <p:nvSpPr>
          <p:cNvPr id="15" name="正方形/長方形 14"/>
          <p:cNvSpPr/>
          <p:nvPr/>
        </p:nvSpPr>
        <p:spPr>
          <a:xfrm>
            <a:off x="4645646" y="2681185"/>
            <a:ext cx="576867" cy="50716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開発</a:t>
            </a:r>
            <a:endParaRPr kumimoji="1" lang="en-US" altLang="ja-JP" sz="1400" dirty="0">
              <a:solidFill>
                <a:srgbClr val="FFFFFF"/>
              </a:solidFill>
              <a:latin typeface="HGPSoeiKakugothicUB" charset="-128"/>
              <a:ea typeface="HGPSoeiKakugothicUB" charset="-128"/>
              <a:cs typeface="HGPSoeiKakugothicUB" charset="-128"/>
            </a:endParaRPr>
          </a:p>
        </p:txBody>
      </p:sp>
      <p:sp>
        <p:nvSpPr>
          <p:cNvPr id="16" name="正方形/長方形 15"/>
          <p:cNvSpPr/>
          <p:nvPr/>
        </p:nvSpPr>
        <p:spPr>
          <a:xfrm>
            <a:off x="4645646" y="3327785"/>
            <a:ext cx="576867" cy="278457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HGPSoeiKakugothicUB" charset="-128"/>
                <a:ea typeface="HGPSoeiKakugothicUB" charset="-128"/>
                <a:cs typeface="HGPSoeiKakugothicUB" charset="-128"/>
              </a:rPr>
              <a:t>導入</a:t>
            </a:r>
            <a:endParaRPr kumimoji="1" lang="en-US" altLang="ja-JP" sz="1400" dirty="0">
              <a:solidFill>
                <a:srgbClr val="FFFFFF"/>
              </a:solidFill>
              <a:latin typeface="HGPSoeiKakugothicUB" charset="-128"/>
              <a:ea typeface="HGPSoeiKakugothicUB" charset="-128"/>
              <a:cs typeface="HGPSoeiKakugothicUB" charset="-128"/>
            </a:endParaRPr>
          </a:p>
          <a:p>
            <a:pPr algn="ctr"/>
            <a:endParaRPr kumimoji="1" lang="en-US" altLang="ja-JP" sz="1400" dirty="0">
              <a:solidFill>
                <a:srgbClr val="FFFFFF"/>
              </a:solidFill>
              <a:latin typeface="HGPSoeiKakugothicUB" charset="-128"/>
              <a:ea typeface="HGPSoeiKakugothicUB" charset="-128"/>
              <a:cs typeface="HGPSoeiKakugothicUB" charset="-128"/>
            </a:endParaRPr>
          </a:p>
          <a:p>
            <a:pPr algn="ctr"/>
            <a:r>
              <a:rPr lang="ja-JP" altLang="en-US" sz="1400" dirty="0">
                <a:solidFill>
                  <a:srgbClr val="FFFFFF"/>
                </a:solidFill>
                <a:latin typeface="HGPSoeiKakugothicUB" charset="-128"/>
                <a:ea typeface="HGPSoeiKakugothicUB" charset="-128"/>
                <a:cs typeface="HGPSoeiKakugothicUB" charset="-128"/>
              </a:rPr>
              <a:t>構築</a:t>
            </a:r>
            <a:endParaRPr kumimoji="1" lang="en-US" altLang="ja-JP" sz="1400" dirty="0">
              <a:solidFill>
                <a:srgbClr val="FFFFFF"/>
              </a:solidFill>
              <a:latin typeface="HGPSoeiKakugothicUB" charset="-128"/>
              <a:ea typeface="HGPSoeiKakugothicUB" charset="-128"/>
              <a:cs typeface="HGPSoeiKakugothicUB" charset="-128"/>
            </a:endParaRPr>
          </a:p>
        </p:txBody>
      </p:sp>
      <p:sp>
        <p:nvSpPr>
          <p:cNvPr id="20" name="正方形/長方形 19"/>
          <p:cNvSpPr/>
          <p:nvPr/>
        </p:nvSpPr>
        <p:spPr>
          <a:xfrm>
            <a:off x="1996022" y="3343488"/>
            <a:ext cx="1316386" cy="307777"/>
          </a:xfrm>
          <a:prstGeom prst="rect">
            <a:avLst/>
          </a:prstGeom>
        </p:spPr>
        <p:txBody>
          <a:bodyPr wrap="none">
            <a:spAutoFit/>
          </a:bodyPr>
          <a:lstStyle/>
          <a:p>
            <a:pPr algn="ctr"/>
            <a:r>
              <a:rPr lang="ja-JP" altLang="en-US" sz="1400">
                <a:solidFill>
                  <a:srgbClr val="FFFFFF"/>
                </a:solidFill>
                <a:latin typeface="HGPSoeiKakugothicUB" charset="-128"/>
                <a:ea typeface="HGPSoeiKakugothicUB" charset="-128"/>
                <a:cs typeface="HGPSoeiKakugothicUB" charset="-128"/>
              </a:rPr>
              <a:t>プラットフォーム</a:t>
            </a:r>
            <a:endParaRPr lang="ja-JP" altLang="en-US" sz="1400" dirty="0">
              <a:solidFill>
                <a:srgbClr val="FFFFFF"/>
              </a:solidFill>
              <a:latin typeface="HGPSoeiKakugothicUB" charset="-128"/>
              <a:ea typeface="HGPSoeiKakugothicUB" charset="-128"/>
              <a:cs typeface="HGPSoeiKakugothicUB" charset="-128"/>
            </a:endParaRPr>
          </a:p>
        </p:txBody>
      </p:sp>
      <p:sp>
        <p:nvSpPr>
          <p:cNvPr id="22" name="正方形/長方形 21"/>
          <p:cNvSpPr/>
          <p:nvPr/>
        </p:nvSpPr>
        <p:spPr>
          <a:xfrm>
            <a:off x="1737940" y="4639447"/>
            <a:ext cx="1832553" cy="307777"/>
          </a:xfrm>
          <a:prstGeom prst="rect">
            <a:avLst/>
          </a:prstGeom>
        </p:spPr>
        <p:txBody>
          <a:bodyPr wrap="none">
            <a:spAutoFit/>
          </a:bodyPr>
          <a:lstStyle/>
          <a:p>
            <a:pPr algn="ctr"/>
            <a:r>
              <a:rPr lang="ja-JP" altLang="en-US" sz="1400" dirty="0">
                <a:solidFill>
                  <a:srgbClr val="FFFFFF"/>
                </a:solidFill>
                <a:latin typeface="HGPSoeiKakugothicUB" charset="-128"/>
                <a:ea typeface="HGPSoeiKakugothicUB" charset="-128"/>
                <a:cs typeface="HGPSoeiKakugothicUB" charset="-128"/>
              </a:rPr>
              <a:t>インフラストラクチャー</a:t>
            </a:r>
          </a:p>
        </p:txBody>
      </p:sp>
      <p:sp>
        <p:nvSpPr>
          <p:cNvPr id="23" name="正方形/長方形 22"/>
          <p:cNvSpPr/>
          <p:nvPr/>
        </p:nvSpPr>
        <p:spPr>
          <a:xfrm>
            <a:off x="5414115" y="979043"/>
            <a:ext cx="2954656" cy="369332"/>
          </a:xfrm>
          <a:prstGeom prst="rect">
            <a:avLst/>
          </a:prstGeom>
        </p:spPr>
        <p:txBody>
          <a:bodyPr wrap="none">
            <a:spAutoFit/>
          </a:bodyPr>
          <a:lstStyle/>
          <a:p>
            <a:pPr algn="ctr"/>
            <a:r>
              <a:rPr lang="ja-JP" altLang="en-US" b="1" dirty="0">
                <a:solidFill>
                  <a:schemeClr val="accent6">
                    <a:lumMod val="75000"/>
                  </a:schemeClr>
                </a:solidFill>
                <a:latin typeface="Meiryo" charset="-128"/>
                <a:ea typeface="Meiryo" charset="-128"/>
                <a:cs typeface="Meiryo" charset="-128"/>
              </a:rPr>
              <a:t>人間の役割が拡大する領域</a:t>
            </a:r>
          </a:p>
        </p:txBody>
      </p:sp>
      <p:sp>
        <p:nvSpPr>
          <p:cNvPr id="24" name="正方形/長方形 23"/>
          <p:cNvSpPr/>
          <p:nvPr/>
        </p:nvSpPr>
        <p:spPr>
          <a:xfrm>
            <a:off x="5414115" y="3068455"/>
            <a:ext cx="2954655" cy="369332"/>
          </a:xfrm>
          <a:prstGeom prst="rect">
            <a:avLst/>
          </a:prstGeom>
        </p:spPr>
        <p:txBody>
          <a:bodyPr wrap="none">
            <a:spAutoFit/>
          </a:bodyPr>
          <a:lstStyle/>
          <a:p>
            <a:pPr algn="ctr"/>
            <a:r>
              <a:rPr lang="ja-JP" altLang="en-US" b="1" dirty="0">
                <a:solidFill>
                  <a:srgbClr val="0432FF"/>
                </a:solidFill>
                <a:latin typeface="Meiryo" charset="-128"/>
                <a:ea typeface="Meiryo" charset="-128"/>
                <a:cs typeface="Meiryo" charset="-128"/>
              </a:rPr>
              <a:t>機械の役割が拡大する領域</a:t>
            </a:r>
          </a:p>
        </p:txBody>
      </p:sp>
      <p:sp>
        <p:nvSpPr>
          <p:cNvPr id="25" name="正方形/長方形 24"/>
          <p:cNvSpPr/>
          <p:nvPr/>
        </p:nvSpPr>
        <p:spPr>
          <a:xfrm>
            <a:off x="5407703" y="1379043"/>
            <a:ext cx="3352200" cy="738664"/>
          </a:xfrm>
          <a:prstGeom prst="rect">
            <a:avLst/>
          </a:prstGeom>
        </p:spPr>
        <p:txBody>
          <a:bodyPr wrap="none">
            <a:spAutoFit/>
          </a:bodyPr>
          <a:lstStyle/>
          <a:p>
            <a:pPr marL="285750" indent="-285750">
              <a:buFont typeface="Wingdings" charset="2"/>
              <a:buChar char="Ø"/>
            </a:pPr>
            <a:r>
              <a:rPr lang="en-US" altLang="ja-JP" sz="1400" dirty="0">
                <a:solidFill>
                  <a:schemeClr val="accent6">
                    <a:lumMod val="75000"/>
                  </a:schemeClr>
                </a:solidFill>
                <a:latin typeface="Meiryo" charset="-128"/>
                <a:ea typeface="Meiryo" charset="-128"/>
                <a:cs typeface="Meiryo" charset="-128"/>
              </a:rPr>
              <a:t>IT</a:t>
            </a:r>
            <a:r>
              <a:rPr lang="ja-JP" altLang="en-US" sz="1400" dirty="0">
                <a:solidFill>
                  <a:schemeClr val="accent6">
                    <a:lumMod val="75000"/>
                  </a:schemeClr>
                </a:solidFill>
                <a:latin typeface="Meiryo" charset="-128"/>
                <a:ea typeface="Meiryo" charset="-128"/>
                <a:cs typeface="Meiryo" charset="-128"/>
              </a:rPr>
              <a:t>を活かした経営・事業戦略の策定</a:t>
            </a:r>
            <a:endParaRPr lang="en-US" altLang="ja-JP" sz="1400"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en-US" altLang="ja-JP" sz="1400" dirty="0">
                <a:solidFill>
                  <a:schemeClr val="accent6">
                    <a:lumMod val="75000"/>
                  </a:schemeClr>
                </a:solidFill>
                <a:latin typeface="Meiryo" charset="-128"/>
                <a:ea typeface="Meiryo" charset="-128"/>
                <a:cs typeface="Meiryo" charset="-128"/>
              </a:rPr>
              <a:t>IT</a:t>
            </a:r>
            <a:r>
              <a:rPr lang="ja-JP" altLang="en-US" sz="1400" dirty="0">
                <a:solidFill>
                  <a:schemeClr val="accent6">
                    <a:lumMod val="75000"/>
                  </a:schemeClr>
                </a:solidFill>
                <a:latin typeface="Meiryo" charset="-128"/>
                <a:ea typeface="Meiryo" charset="-128"/>
                <a:cs typeface="Meiryo" charset="-128"/>
              </a:rPr>
              <a:t>を活かしたビジネスの開発</a:t>
            </a:r>
            <a:endParaRPr lang="en-US" altLang="ja-JP" sz="1400"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sz="1400" dirty="0">
                <a:solidFill>
                  <a:schemeClr val="accent6">
                    <a:lumMod val="75000"/>
                  </a:schemeClr>
                </a:solidFill>
                <a:latin typeface="Meiryo" charset="-128"/>
                <a:ea typeface="Meiryo" charset="-128"/>
                <a:cs typeface="Meiryo" charset="-128"/>
              </a:rPr>
              <a:t>システム全体の企画・設計</a:t>
            </a:r>
            <a:endParaRPr lang="en-US" altLang="ja-JP" sz="1400" dirty="0">
              <a:solidFill>
                <a:schemeClr val="accent6">
                  <a:lumMod val="75000"/>
                </a:schemeClr>
              </a:solidFill>
              <a:latin typeface="Meiryo" charset="-128"/>
              <a:ea typeface="Meiryo" charset="-128"/>
              <a:cs typeface="Meiryo" charset="-128"/>
            </a:endParaRPr>
          </a:p>
        </p:txBody>
      </p:sp>
      <p:sp>
        <p:nvSpPr>
          <p:cNvPr id="26" name="正方形/長方形 25"/>
          <p:cNvSpPr/>
          <p:nvPr/>
        </p:nvSpPr>
        <p:spPr>
          <a:xfrm>
            <a:off x="5414115" y="3635561"/>
            <a:ext cx="3345788" cy="738664"/>
          </a:xfrm>
          <a:prstGeom prst="rect">
            <a:avLst/>
          </a:prstGeom>
        </p:spPr>
        <p:txBody>
          <a:bodyPr wrap="none">
            <a:spAutoFit/>
          </a:bodyPr>
          <a:lstStyle/>
          <a:p>
            <a:pPr marL="285750" indent="-285750">
              <a:buFont typeface="Wingdings" charset="2"/>
              <a:buChar char="Ø"/>
            </a:pPr>
            <a:r>
              <a:rPr lang="ja-JP" altLang="en-US" sz="1400" dirty="0">
                <a:solidFill>
                  <a:srgbClr val="0432FF"/>
                </a:solidFill>
                <a:latin typeface="Meiryo" charset="-128"/>
                <a:ea typeface="Meiryo" charset="-128"/>
                <a:cs typeface="Meiryo" charset="-128"/>
              </a:rPr>
              <a:t>クラウド・コンピューティング</a:t>
            </a:r>
            <a:endParaRPr lang="en-US" altLang="ja-JP" sz="1400" dirty="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a:solidFill>
                  <a:srgbClr val="0432FF"/>
                </a:solidFill>
                <a:latin typeface="Meiryo" charset="-128"/>
                <a:ea typeface="Meiryo" charset="-128"/>
                <a:cs typeface="Meiryo" charset="-128"/>
              </a:rPr>
              <a:t>サーバーレス・アーキテクチャ</a:t>
            </a:r>
            <a:endParaRPr lang="en-US" altLang="ja-JP" sz="1400" dirty="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a:solidFill>
                  <a:srgbClr val="0432FF"/>
                </a:solidFill>
                <a:latin typeface="Meiryo" charset="-128"/>
                <a:ea typeface="Meiryo" charset="-128"/>
                <a:cs typeface="Meiryo" charset="-128"/>
              </a:rPr>
              <a:t>人工知能を活かした自動化・自律化</a:t>
            </a:r>
            <a:endParaRPr lang="en-US" altLang="ja-JP" sz="1400" dirty="0">
              <a:solidFill>
                <a:srgbClr val="0432FF"/>
              </a:solidFill>
              <a:latin typeface="Meiryo" charset="-128"/>
              <a:ea typeface="Meiryo" charset="-128"/>
              <a:cs typeface="Meiryo" charset="-128"/>
            </a:endParaRPr>
          </a:p>
        </p:txBody>
      </p:sp>
      <p:sp>
        <p:nvSpPr>
          <p:cNvPr id="27" name="正方形/長方形 26"/>
          <p:cNvSpPr/>
          <p:nvPr/>
        </p:nvSpPr>
        <p:spPr>
          <a:xfrm>
            <a:off x="5388211" y="4713148"/>
            <a:ext cx="3350754" cy="13992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p:cNvSpPr txBox="1"/>
          <p:nvPr/>
        </p:nvSpPr>
        <p:spPr>
          <a:xfrm>
            <a:off x="5458998" y="5120367"/>
            <a:ext cx="3095719" cy="615553"/>
          </a:xfrm>
          <a:prstGeom prst="rect">
            <a:avLst/>
          </a:prstGeom>
          <a:noFill/>
        </p:spPr>
        <p:txBody>
          <a:bodyPr wrap="none" rtlCol="0">
            <a:spAutoFit/>
          </a:bodyPr>
          <a:lstStyle/>
          <a:p>
            <a:r>
              <a:rPr kumimoji="1" lang="ja-JP" altLang="en-US" sz="1400" b="1" dirty="0">
                <a:solidFill>
                  <a:srgbClr val="FF6666"/>
                </a:solidFill>
                <a:latin typeface="Meiryo" charset="-128"/>
                <a:ea typeface="Meiryo" charset="-128"/>
                <a:cs typeface="Meiryo" charset="-128"/>
              </a:rPr>
              <a:t>運用技術者</a:t>
            </a:r>
            <a:r>
              <a:rPr kumimoji="1" lang="ja-JP" altLang="en-US" sz="1000" dirty="0">
                <a:solidFill>
                  <a:srgbClr val="FF6666"/>
                </a:solidFill>
                <a:latin typeface="Meiryo" charset="-128"/>
                <a:ea typeface="Meiryo" charset="-128"/>
                <a:cs typeface="Meiryo" charset="-128"/>
              </a:rPr>
              <a:t>から</a:t>
            </a:r>
            <a:endParaRPr kumimoji="1" lang="en-US" altLang="ja-JP" sz="1000" dirty="0">
              <a:solidFill>
                <a:srgbClr val="FF6666"/>
              </a:solidFill>
              <a:latin typeface="Meiryo" charset="-128"/>
              <a:ea typeface="Meiryo" charset="-128"/>
              <a:cs typeface="Meiryo" charset="-128"/>
            </a:endParaRPr>
          </a:p>
          <a:p>
            <a:endParaRPr kumimoji="1" lang="en-US" altLang="ja-JP" sz="800" dirty="0">
              <a:solidFill>
                <a:srgbClr val="FF6666"/>
              </a:solidFill>
              <a:latin typeface="Meiryo" charset="-128"/>
              <a:ea typeface="Meiryo" charset="-128"/>
              <a:cs typeface="Meiryo" charset="-128"/>
            </a:endParaRPr>
          </a:p>
          <a:p>
            <a:r>
              <a:rPr lang="en-US" altLang="ja-JP" sz="1200" b="1" dirty="0">
                <a:solidFill>
                  <a:srgbClr val="FF6666"/>
                </a:solidFill>
                <a:latin typeface="Meiryo" charset="-128"/>
                <a:ea typeface="Meiryo" charset="-128"/>
                <a:cs typeface="Meiryo" charset="-128"/>
              </a:rPr>
              <a:t>  </a:t>
            </a:r>
            <a:r>
              <a:rPr lang="ja-JP" altLang="en-US" sz="1200" b="1" dirty="0">
                <a:solidFill>
                  <a:srgbClr val="FF6666"/>
                </a:solidFill>
                <a:latin typeface="Meiryo" charset="-128"/>
                <a:ea typeface="Meiryo" charset="-128"/>
                <a:cs typeface="Meiryo" charset="-128"/>
              </a:rPr>
              <a:t>　システム・アーキテクト</a:t>
            </a:r>
            <a:r>
              <a:rPr lang="ja-JP" altLang="en-US" sz="1000" dirty="0">
                <a:solidFill>
                  <a:srgbClr val="FF6666"/>
                </a:solidFill>
                <a:latin typeface="Meiryo" charset="-128"/>
                <a:ea typeface="Meiryo" charset="-128"/>
                <a:cs typeface="Meiryo" charset="-128"/>
              </a:rPr>
              <a:t>や</a:t>
            </a:r>
            <a:r>
              <a:rPr lang="en-US" altLang="ja-JP" sz="1200" b="1" dirty="0">
                <a:solidFill>
                  <a:srgbClr val="FF6666"/>
                </a:solidFill>
                <a:latin typeface="Meiryo" charset="-128"/>
                <a:ea typeface="Meiryo" charset="-128"/>
                <a:cs typeface="Meiryo" charset="-128"/>
              </a:rPr>
              <a:t>SRE</a:t>
            </a:r>
            <a:r>
              <a:rPr lang="ja-JP" altLang="en-US" sz="1000" dirty="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
        <p:nvSpPr>
          <p:cNvPr id="29" name="テキスト ボックス 28"/>
          <p:cNvSpPr txBox="1"/>
          <p:nvPr/>
        </p:nvSpPr>
        <p:spPr>
          <a:xfrm>
            <a:off x="5470844" y="2164242"/>
            <a:ext cx="3185487" cy="615553"/>
          </a:xfrm>
          <a:prstGeom prst="rect">
            <a:avLst/>
          </a:prstGeom>
          <a:noFill/>
        </p:spPr>
        <p:txBody>
          <a:bodyPr wrap="none" rtlCol="0">
            <a:spAutoFit/>
          </a:bodyPr>
          <a:lstStyle/>
          <a:p>
            <a:r>
              <a:rPr kumimoji="1" lang="ja-JP" altLang="en-US" sz="1400" b="1" dirty="0">
                <a:solidFill>
                  <a:srgbClr val="FF6666"/>
                </a:solidFill>
                <a:latin typeface="Meiryo" charset="-128"/>
                <a:ea typeface="Meiryo" charset="-128"/>
                <a:cs typeface="Meiryo" charset="-128"/>
              </a:rPr>
              <a:t>アプリケーション開発者</a:t>
            </a:r>
            <a:r>
              <a:rPr kumimoji="1" lang="ja-JP" altLang="en-US" sz="1000" dirty="0">
                <a:solidFill>
                  <a:srgbClr val="FF6666"/>
                </a:solidFill>
                <a:latin typeface="Meiryo" charset="-128"/>
                <a:ea typeface="Meiryo" charset="-128"/>
                <a:cs typeface="Meiryo" charset="-128"/>
              </a:rPr>
              <a:t>から</a:t>
            </a:r>
            <a:endParaRPr kumimoji="1" lang="en-US" altLang="ja-JP" sz="1000" dirty="0">
              <a:solidFill>
                <a:srgbClr val="FF6666"/>
              </a:solidFill>
              <a:latin typeface="Meiryo" charset="-128"/>
              <a:ea typeface="Meiryo" charset="-128"/>
              <a:cs typeface="Meiryo" charset="-128"/>
            </a:endParaRPr>
          </a:p>
          <a:p>
            <a:endParaRPr kumimoji="1" lang="en-US" altLang="ja-JP" sz="800" dirty="0">
              <a:solidFill>
                <a:srgbClr val="FF6666"/>
              </a:solidFill>
              <a:latin typeface="Meiryo" charset="-128"/>
              <a:ea typeface="Meiryo" charset="-128"/>
              <a:cs typeface="Meiryo" charset="-128"/>
            </a:endParaRPr>
          </a:p>
          <a:p>
            <a:r>
              <a:rPr lang="en-US" altLang="ja-JP" sz="1200" b="1" dirty="0">
                <a:solidFill>
                  <a:srgbClr val="FF6666"/>
                </a:solidFill>
                <a:latin typeface="Meiryo" charset="-128"/>
                <a:ea typeface="Meiryo" charset="-128"/>
                <a:cs typeface="Meiryo" charset="-128"/>
              </a:rPr>
              <a:t> </a:t>
            </a:r>
            <a:r>
              <a:rPr lang="ja-JP" altLang="en-US" sz="1200" b="1" dirty="0">
                <a:solidFill>
                  <a:srgbClr val="FF6666"/>
                </a:solidFill>
                <a:latin typeface="Meiryo" charset="-128"/>
                <a:ea typeface="Meiryo" charset="-128"/>
                <a:cs typeface="Meiryo" charset="-128"/>
              </a:rPr>
              <a:t>ビジネス・アーキテクト</a:t>
            </a:r>
            <a:r>
              <a:rPr lang="ja-JP" altLang="en-US" sz="1000" dirty="0">
                <a:solidFill>
                  <a:srgbClr val="FF6666"/>
                </a:solidFill>
                <a:latin typeface="Meiryo" charset="-128"/>
                <a:ea typeface="Meiryo" charset="-128"/>
                <a:cs typeface="Meiryo" charset="-128"/>
              </a:rPr>
              <a:t>や</a:t>
            </a:r>
            <a:r>
              <a:rPr lang="ja-JP" altLang="en-US" sz="1200" b="1" dirty="0">
                <a:solidFill>
                  <a:srgbClr val="FF6666"/>
                </a:solidFill>
                <a:latin typeface="Meiryo" charset="-128"/>
                <a:ea typeface="Meiryo" charset="-128"/>
                <a:cs typeface="Meiryo" charset="-128"/>
              </a:rPr>
              <a:t>コンサル</a:t>
            </a:r>
            <a:r>
              <a:rPr lang="ja-JP" altLang="en-US" sz="1000" dirty="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566040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6912"/>
            <a:ext cx="8686800" cy="416221"/>
          </a:xfrm>
        </p:spPr>
        <p:txBody>
          <a:bodyPr/>
          <a:lstStyle/>
          <a:p>
            <a:r>
              <a:rPr kumimoji="1" lang="ja-JP" altLang="en-US" dirty="0"/>
              <a:t>運用技術者から</a:t>
            </a:r>
            <a:r>
              <a:rPr kumimoji="1" lang="en-US" altLang="ja-JP" dirty="0">
                <a:latin typeface="Meiryo" charset="-128"/>
                <a:ea typeface="Meiryo" charset="-128"/>
                <a:cs typeface="Meiryo" charset="-128"/>
              </a:rPr>
              <a:t>SRE</a:t>
            </a:r>
            <a:r>
              <a:rPr kumimoji="1" lang="ja-JP" altLang="en-US" dirty="0"/>
              <a:t>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5" name="正方形/長方形 4"/>
          <p:cNvSpPr/>
          <p:nvPr/>
        </p:nvSpPr>
        <p:spPr>
          <a:xfrm>
            <a:off x="464522" y="1638622"/>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の実務上の利用方法について問い合わせを受けて対応する窓口業務</a:t>
            </a:r>
          </a:p>
        </p:txBody>
      </p:sp>
      <p:sp>
        <p:nvSpPr>
          <p:cNvPr id="6" name="正方形/長方形 5"/>
          <p:cNvSpPr/>
          <p:nvPr/>
        </p:nvSpPr>
        <p:spPr>
          <a:xfrm>
            <a:off x="464522" y="2286694"/>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chemeClr val="bg1"/>
                </a:solidFill>
                <a:latin typeface="Meiryo" charset="-128"/>
                <a:ea typeface="Meiryo" charset="-128"/>
                <a:cs typeface="Meiryo" charset="-128"/>
              </a:rPr>
              <a:t>定められたオペレーションを繰り返し実施する定常業務</a:t>
            </a:r>
            <a:endParaRPr lang="en-US" altLang="ja-JP" sz="1200" dirty="0">
              <a:solidFill>
                <a:schemeClr val="bg1"/>
              </a:solidFill>
              <a:latin typeface="Meiryo" charset="-128"/>
              <a:ea typeface="Meiryo" charset="-128"/>
              <a:cs typeface="Meiryo" charset="-128"/>
            </a:endParaRPr>
          </a:p>
        </p:txBody>
      </p:sp>
      <p:sp>
        <p:nvSpPr>
          <p:cNvPr id="7" name="正方形/長方形 6"/>
          <p:cNvSpPr/>
          <p:nvPr/>
        </p:nvSpPr>
        <p:spPr>
          <a:xfrm>
            <a:off x="464522" y="2934766"/>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に関するトラブルに対応する障害対応業務</a:t>
            </a:r>
          </a:p>
        </p:txBody>
      </p:sp>
      <p:sp>
        <p:nvSpPr>
          <p:cNvPr id="8" name="正方形/長方形 7"/>
          <p:cNvSpPr/>
          <p:nvPr/>
        </p:nvSpPr>
        <p:spPr>
          <a:xfrm>
            <a:off x="464522" y="3582838"/>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chemeClr val="bg1"/>
                </a:solidFill>
                <a:latin typeface="Meiryo" charset="-128"/>
                <a:ea typeface="Meiryo" charset="-128"/>
                <a:cs typeface="Meiryo" charset="-128"/>
              </a:rPr>
              <a:t>インフラ（ネットワークや</a:t>
            </a:r>
            <a:r>
              <a:rPr lang="en-US" altLang="ja-JP" sz="1200" dirty="0">
                <a:solidFill>
                  <a:schemeClr val="bg1"/>
                </a:solidFill>
                <a:latin typeface="Meiryo" charset="-128"/>
                <a:ea typeface="Meiryo" charset="-128"/>
                <a:cs typeface="Meiryo" charset="-128"/>
              </a:rPr>
              <a:t>OS</a:t>
            </a:r>
            <a:r>
              <a:rPr lang="ja-JP" altLang="en-US" sz="1200" dirty="0">
                <a:solidFill>
                  <a:schemeClr val="bg1"/>
                </a:solidFill>
                <a:latin typeface="Meiryo" charset="-128"/>
                <a:ea typeface="Meiryo" charset="-128"/>
                <a:cs typeface="Meiryo" charset="-128"/>
              </a:rPr>
              <a:t>・ハードなどの基盤部分）に関する管理業務（構成管理やキャパシティ管理など）</a:t>
            </a:r>
          </a:p>
        </p:txBody>
      </p:sp>
      <p:sp>
        <p:nvSpPr>
          <p:cNvPr id="9" name="右矢印 8"/>
          <p:cNvSpPr/>
          <p:nvPr/>
        </p:nvSpPr>
        <p:spPr>
          <a:xfrm>
            <a:off x="4981128" y="1674626"/>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a:off x="4981128" y="2322698"/>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a:off x="4975820" y="2972607"/>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a:off x="4975820" y="3618842"/>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537294" y="802430"/>
            <a:ext cx="3116242" cy="33564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積極的にソフトウェアで置き換えていく</a:t>
            </a:r>
            <a:endParaRPr lang="en-US" altLang="ja-JP" sz="2000" dirty="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a:solidFill>
                  <a:schemeClr val="bg1"/>
                </a:solidFill>
                <a:latin typeface="Meiryo" charset="-128"/>
                <a:ea typeface="Meiryo" charset="-128"/>
                <a:cs typeface="Meiryo" charset="-128"/>
              </a:rPr>
              <a:t>クラウド・サービス</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a:solidFill>
                  <a:schemeClr val="bg1"/>
                </a:solidFill>
                <a:latin typeface="Meiryo" charset="-128"/>
                <a:ea typeface="Meiryo" charset="-128"/>
                <a:cs typeface="Meiryo" charset="-128"/>
              </a:rPr>
              <a:t>自動化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自律化ツール</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Ø"/>
            </a:pPr>
            <a:endParaRPr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ビジネスもアプリも要件がどんどん変わっていくので、継続的に改善、手作業をソフトウェアに置き換えていく必要がある</a:t>
            </a:r>
            <a:endParaRPr lang="en-US" altLang="ja-JP" sz="1400" dirty="0">
              <a:solidFill>
                <a:schemeClr val="bg1"/>
              </a:solidFill>
              <a:latin typeface="Meiryo" charset="-128"/>
              <a:ea typeface="Meiryo" charset="-128"/>
              <a:cs typeface="Meiryo" charset="-128"/>
            </a:endParaRPr>
          </a:p>
        </p:txBody>
      </p:sp>
      <p:sp>
        <p:nvSpPr>
          <p:cNvPr id="14" name="正方形/長方形 13"/>
          <p:cNvSpPr/>
          <p:nvPr/>
        </p:nvSpPr>
        <p:spPr>
          <a:xfrm>
            <a:off x="464522" y="4301080"/>
            <a:ext cx="8221334" cy="12259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447675" indent="-166688">
              <a:buFont typeface="Wingdings" charset="2"/>
              <a:buChar char="l"/>
            </a:pPr>
            <a:endParaRPr lang="en-US" altLang="ja-JP" sz="1400" dirty="0">
              <a:solidFill>
                <a:schemeClr val="bg1"/>
              </a:solidFill>
              <a:latin typeface="Meiryo" charset="-128"/>
              <a:ea typeface="Meiryo" charset="-128"/>
              <a:cs typeface="Meiryo" charset="-128"/>
            </a:endParaRPr>
          </a:p>
          <a:p>
            <a:pPr marL="447675" indent="-166688">
              <a:buFont typeface="Wingdings" charset="2"/>
              <a:buChar char="l"/>
            </a:pPr>
            <a:r>
              <a:rPr lang="ja-JP" altLang="en-US" sz="1400" dirty="0">
                <a:solidFill>
                  <a:schemeClr val="bg1"/>
                </a:solidFill>
                <a:latin typeface="Meiryo" charset="-128"/>
                <a:ea typeface="Meiryo" charset="-128"/>
                <a:cs typeface="Meiryo" charset="-128"/>
              </a:rPr>
              <a:t>変更への即応性や信頼性の高いシステム基盤を設計</a:t>
            </a:r>
            <a:endParaRPr lang="en-US" altLang="ja-JP" sz="1400" dirty="0">
              <a:solidFill>
                <a:schemeClr val="bg1"/>
              </a:solidFill>
              <a:latin typeface="Meiryo" charset="-128"/>
              <a:ea typeface="Meiryo" charset="-128"/>
              <a:cs typeface="Meiryo" charset="-128"/>
            </a:endParaRPr>
          </a:p>
          <a:p>
            <a:pPr marL="447675" indent="-166688">
              <a:buFont typeface="Wingdings" charset="2"/>
              <a:buChar char="l"/>
            </a:pPr>
            <a:r>
              <a:rPr lang="ja-JP" altLang="en-US" sz="1400" dirty="0">
                <a:solidFill>
                  <a:schemeClr val="bg1"/>
                </a:solidFill>
                <a:latin typeface="Meiryo" charset="-128"/>
                <a:ea typeface="Meiryo" charset="-128"/>
                <a:cs typeface="Meiryo" charset="-128"/>
              </a:rPr>
              <a:t>運用管理の自動化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自律化の仕組みを設計・構築</a:t>
            </a:r>
            <a:endParaRPr lang="en-US" altLang="ja-JP" sz="1400" dirty="0">
              <a:solidFill>
                <a:schemeClr val="bg1"/>
              </a:solidFill>
              <a:latin typeface="Meiryo" charset="-128"/>
              <a:ea typeface="Meiryo" charset="-128"/>
              <a:cs typeface="Meiryo" charset="-128"/>
            </a:endParaRPr>
          </a:p>
          <a:p>
            <a:pPr marL="447675" indent="-166688">
              <a:buFont typeface="Wingdings" charset="2"/>
              <a:buChar char="l"/>
            </a:pPr>
            <a:r>
              <a:rPr lang="ja-JP" altLang="en-US" sz="1400" dirty="0">
                <a:solidFill>
                  <a:schemeClr val="bg1"/>
                </a:solidFill>
                <a:latin typeface="Meiryo" charset="-128"/>
                <a:ea typeface="Meiryo" charset="-128"/>
                <a:cs typeface="Meiryo" charset="-128"/>
              </a:rPr>
              <a:t>開発者が利用しやすい標準化されたポリシーやルールの整備</a:t>
            </a:r>
          </a:p>
        </p:txBody>
      </p:sp>
      <p:sp>
        <p:nvSpPr>
          <p:cNvPr id="15" name="左右矢印 14"/>
          <p:cNvSpPr/>
          <p:nvPr/>
        </p:nvSpPr>
        <p:spPr>
          <a:xfrm>
            <a:off x="464522" y="808693"/>
            <a:ext cx="4392488" cy="793925"/>
          </a:xfrm>
          <a:prstGeom prst="leftRightArrow">
            <a:avLst>
              <a:gd name="adj1" fmla="val 71643"/>
              <a:gd name="adj2"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運用技術者</a:t>
            </a:r>
            <a:endParaRPr lang="en-US" altLang="ja-JP" sz="2000" dirty="0">
              <a:solidFill>
                <a:schemeClr val="bg1"/>
              </a:solidFill>
              <a:latin typeface="Meiryo" charset="-128"/>
              <a:ea typeface="Meiryo" charset="-128"/>
              <a:cs typeface="Meiryo" charset="-128"/>
            </a:endParaRPr>
          </a:p>
          <a:p>
            <a:pPr algn="ctr"/>
            <a:r>
              <a:rPr lang="en-US" altLang="ja-JP" sz="1000" dirty="0">
                <a:solidFill>
                  <a:schemeClr val="bg1"/>
                </a:solidFill>
                <a:latin typeface="Meiryo" charset="-128"/>
                <a:ea typeface="Meiryo" charset="-128"/>
                <a:cs typeface="Meiryo" charset="-128"/>
              </a:rPr>
              <a:t>Operator / Operation Engineer</a:t>
            </a:r>
            <a:endParaRPr lang="ja-JP" altLang="en-US" sz="1000" dirty="0">
              <a:solidFill>
                <a:schemeClr val="bg1"/>
              </a:solidFill>
              <a:latin typeface="Meiryo" charset="-128"/>
              <a:ea typeface="Meiryo" charset="-128"/>
              <a:cs typeface="Meiryo" charset="-128"/>
            </a:endParaRPr>
          </a:p>
        </p:txBody>
      </p:sp>
      <p:sp>
        <p:nvSpPr>
          <p:cNvPr id="16" name="左右矢印 15"/>
          <p:cNvSpPr/>
          <p:nvPr/>
        </p:nvSpPr>
        <p:spPr>
          <a:xfrm>
            <a:off x="457200" y="5557546"/>
            <a:ext cx="8228656" cy="793925"/>
          </a:xfrm>
          <a:prstGeom prst="leftRightArrow">
            <a:avLst>
              <a:gd name="adj1" fmla="val 71643"/>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chemeClr val="bg1"/>
                </a:solidFill>
                <a:latin typeface="Meiryo" charset="-128"/>
                <a:ea typeface="Meiryo" charset="-128"/>
                <a:cs typeface="Meiryo" charset="-128"/>
              </a:rPr>
              <a:t>SRE</a:t>
            </a:r>
          </a:p>
          <a:p>
            <a:pPr algn="ctr"/>
            <a:r>
              <a:rPr lang="en-US" altLang="ja-JP" sz="1000" dirty="0">
                <a:solidFill>
                  <a:schemeClr val="bg1"/>
                </a:solidFill>
                <a:latin typeface="Meiryo" charset="-128"/>
                <a:ea typeface="Meiryo" charset="-128"/>
                <a:cs typeface="Meiryo" charset="-128"/>
              </a:rPr>
              <a:t>Site Reliability Engineer</a:t>
            </a:r>
            <a:endParaRPr lang="ja-JP" altLang="en-US" sz="1000" dirty="0">
              <a:solidFill>
                <a:schemeClr val="bg1"/>
              </a:solidFill>
              <a:latin typeface="Meiryo" charset="-128"/>
              <a:ea typeface="Meiryo" charset="-128"/>
              <a:cs typeface="Meiryo" charset="-128"/>
            </a:endParaRPr>
          </a:p>
        </p:txBody>
      </p:sp>
      <p:sp>
        <p:nvSpPr>
          <p:cNvPr id="17" name="テキスト ボックス 16"/>
          <p:cNvSpPr txBox="1"/>
          <p:nvPr/>
        </p:nvSpPr>
        <p:spPr>
          <a:xfrm>
            <a:off x="716461" y="4356390"/>
            <a:ext cx="6215785" cy="338554"/>
          </a:xfrm>
          <a:prstGeom prst="rect">
            <a:avLst/>
          </a:prstGeom>
          <a:noFill/>
        </p:spPr>
        <p:txBody>
          <a:bodyPr wrap="square" rtlCol="0">
            <a:spAutoFit/>
          </a:bodyPr>
          <a:lstStyle/>
          <a:p>
            <a:r>
              <a:rPr kumimoji="1" lang="ja-JP" altLang="en-US" sz="1600" b="1" dirty="0">
                <a:solidFill>
                  <a:schemeClr val="bg1"/>
                </a:solidFill>
                <a:latin typeface="Meiryo" charset="-128"/>
                <a:ea typeface="Meiryo" charset="-128"/>
                <a:cs typeface="Meiryo" charset="-128"/>
              </a:rPr>
              <a:t>組織</a:t>
            </a:r>
            <a:r>
              <a:rPr kumimoji="1" lang="ja-JP" altLang="en-US" sz="1600" b="1">
                <a:solidFill>
                  <a:schemeClr val="bg1"/>
                </a:solidFill>
                <a:latin typeface="Meiryo" charset="-128"/>
                <a:ea typeface="Meiryo" charset="-128"/>
                <a:cs typeface="Meiryo" charset="-128"/>
              </a:rPr>
              <a:t>横断的なインフラ</a:t>
            </a:r>
            <a:r>
              <a:rPr kumimoji="1" lang="ja-JP" altLang="en-US" sz="1600" b="1" dirty="0">
                <a:solidFill>
                  <a:schemeClr val="bg1"/>
                </a:solidFill>
                <a:latin typeface="Meiryo" charset="-128"/>
                <a:ea typeface="Meiryo" charset="-128"/>
                <a:cs typeface="Meiryo" charset="-128"/>
              </a:rPr>
              <a:t>整備</a:t>
            </a:r>
          </a:p>
        </p:txBody>
      </p:sp>
      <p:sp>
        <p:nvSpPr>
          <p:cNvPr id="4" name="正方形/長方形 3"/>
          <p:cNvSpPr/>
          <p:nvPr/>
        </p:nvSpPr>
        <p:spPr>
          <a:xfrm>
            <a:off x="5844532" y="4498568"/>
            <a:ext cx="2681764" cy="830997"/>
          </a:xfrm>
          <a:prstGeom prst="rect">
            <a:avLst/>
          </a:prstGeom>
        </p:spPr>
        <p:txBody>
          <a:bodyPr wrap="square">
            <a:spAutoFit/>
          </a:bodyPr>
          <a:lstStyle/>
          <a:p>
            <a:pPr algn="r"/>
            <a:r>
              <a:rPr lang="ja-JP" altLang="en-US" sz="1600" b="1" dirty="0">
                <a:solidFill>
                  <a:schemeClr val="bg1"/>
                </a:solidFill>
                <a:latin typeface="Meiryo" charset="-128"/>
                <a:ea typeface="Meiryo" charset="-128"/>
                <a:cs typeface="Meiryo" charset="-128"/>
              </a:rPr>
              <a:t>作業者</a:t>
            </a:r>
            <a:r>
              <a:rPr lang="ja-JP" altLang="en-US" sz="1200" dirty="0">
                <a:solidFill>
                  <a:schemeClr val="bg1"/>
                </a:solidFill>
                <a:latin typeface="Meiryo" charset="-128"/>
                <a:ea typeface="Meiryo" charset="-128"/>
                <a:cs typeface="Meiryo" charset="-128"/>
              </a:rPr>
              <a:t>から</a:t>
            </a:r>
            <a:endParaRPr lang="en-US" altLang="ja-JP" sz="1200"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ソフトウェアエンジニア</a:t>
            </a:r>
            <a:endParaRPr lang="en-US" altLang="ja-JP" sz="1600" b="1" dirty="0">
              <a:solidFill>
                <a:schemeClr val="bg1"/>
              </a:solidFill>
              <a:latin typeface="Meiryo" charset="-128"/>
              <a:ea typeface="Meiryo" charset="-128"/>
              <a:cs typeface="Meiryo" charset="-128"/>
            </a:endParaRPr>
          </a:p>
          <a:p>
            <a:pPr algn="r"/>
            <a:r>
              <a:rPr lang="ja-JP" altLang="en-US" sz="1200" dirty="0">
                <a:solidFill>
                  <a:schemeClr val="bg1"/>
                </a:solidFill>
                <a:latin typeface="Meiryo" charset="-128"/>
                <a:ea typeface="Meiryo" charset="-128"/>
                <a:cs typeface="Meiryo" charset="-128"/>
              </a:rPr>
              <a:t>への</a:t>
            </a:r>
            <a:r>
              <a:rPr lang="ja-JP" altLang="en-US" sz="1600" b="1" dirty="0">
                <a:solidFill>
                  <a:schemeClr val="bg1"/>
                </a:solidFill>
                <a:latin typeface="Meiryo" charset="-128"/>
                <a:ea typeface="Meiryo" charset="-128"/>
                <a:cs typeface="Meiryo" charset="-128"/>
              </a:rPr>
              <a:t>変身！　</a:t>
            </a:r>
          </a:p>
        </p:txBody>
      </p:sp>
      <p:sp>
        <p:nvSpPr>
          <p:cNvPr id="18" name="正方形/長方形 17"/>
          <p:cNvSpPr/>
          <p:nvPr/>
        </p:nvSpPr>
        <p:spPr>
          <a:xfrm>
            <a:off x="5537294" y="6312164"/>
            <a:ext cx="3429390" cy="338554"/>
          </a:xfrm>
          <a:prstGeom prst="rect">
            <a:avLst/>
          </a:prstGeom>
        </p:spPr>
        <p:txBody>
          <a:bodyPr wrap="square">
            <a:spAutoFit/>
          </a:bodyPr>
          <a:lstStyle/>
          <a:p>
            <a:r>
              <a:rPr lang="en-US" altLang="ja-JP" sz="800" dirty="0"/>
              <a:t>http://</a:t>
            </a:r>
            <a:r>
              <a:rPr lang="en-US" altLang="ja-JP" sz="800" dirty="0" err="1"/>
              <a:t>japan.zdnet.com</a:t>
            </a:r>
            <a:r>
              <a:rPr lang="en-US" altLang="ja-JP" sz="800" dirty="0"/>
              <a:t>/article/35090649/</a:t>
            </a:r>
          </a:p>
          <a:p>
            <a:r>
              <a:rPr lang="ja-JP" altLang="en-US" sz="800" dirty="0"/>
              <a:t>http://torumakabe.github.io/post/bookreview_site_reliability_engineering/</a:t>
            </a:r>
          </a:p>
        </p:txBody>
      </p:sp>
      <p:sp>
        <p:nvSpPr>
          <p:cNvPr id="19" name="テキスト ボックス 18"/>
          <p:cNvSpPr txBox="1"/>
          <p:nvPr/>
        </p:nvSpPr>
        <p:spPr>
          <a:xfrm>
            <a:off x="4689142" y="6351471"/>
            <a:ext cx="1005403"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参考に</a:t>
            </a:r>
            <a:r>
              <a:rPr kumimoji="1" lang="ja-JP" altLang="en-US" sz="800">
                <a:latin typeface="Meiryo" charset="-128"/>
                <a:ea typeface="Meiryo" charset="-128"/>
                <a:cs typeface="Meiryo" charset="-128"/>
              </a:rPr>
              <a:t>なる記事：</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38692589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effectLst/>
                <a:latin typeface="Meiryo" charset="-128"/>
                <a:ea typeface="Meiryo" charset="-128"/>
                <a:cs typeface="Meiryo" charset="-128"/>
              </a:rPr>
              <a:t>SI</a:t>
            </a:r>
            <a:r>
              <a:rPr lang="ja-JP" altLang="en-US">
                <a:solidFill>
                  <a:srgbClr val="FFFFFF"/>
                </a:solidFill>
                <a:effectLst/>
                <a:latin typeface="Meiryo" charset="-128"/>
                <a:ea typeface="Meiryo" charset="-128"/>
                <a:cs typeface="Meiryo" charset="-128"/>
              </a:rPr>
              <a:t>ビジネスの</a:t>
            </a:r>
            <a:endParaRPr lang="en-US" altLang="ja-JP" dirty="0">
              <a:solidFill>
                <a:srgbClr val="FFFFFF"/>
              </a:solidFill>
              <a:effectLst/>
              <a:latin typeface="Meiryo" charset="-128"/>
              <a:ea typeface="Meiryo" charset="-128"/>
              <a:cs typeface="Meiryo" charset="-128"/>
            </a:endParaRPr>
          </a:p>
          <a:p>
            <a:pPr algn="r"/>
            <a:r>
              <a:rPr lang="ja-JP" altLang="en-US">
                <a:solidFill>
                  <a:srgbClr val="FFFFFF"/>
                </a:solidFill>
                <a:effectLst/>
                <a:latin typeface="Meiryo" charset="-128"/>
                <a:ea typeface="Meiryo" charset="-128"/>
                <a:cs typeface="Meiryo" charset="-128"/>
              </a:rPr>
              <a:t>デジタル・トランスフォーメーション</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489838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91F3B4-A09A-364A-BFE1-7C6169788760}"/>
              </a:ext>
            </a:extLst>
          </p:cNvPr>
          <p:cNvSpPr>
            <a:spLocks noGrp="1"/>
          </p:cNvSpPr>
          <p:nvPr>
            <p:ph type="title"/>
          </p:nvPr>
        </p:nvSpPr>
        <p:spPr/>
        <p:txBody>
          <a:bodyPr>
            <a:normAutofit fontScale="90000"/>
          </a:bodyPr>
          <a:lstStyle/>
          <a:p>
            <a:r>
              <a:rPr lang="en-US" altLang="ja-JP" dirty="0"/>
              <a:t>IT</a:t>
            </a:r>
            <a:r>
              <a:rPr lang="ja-JP" altLang="en-US" dirty="0"/>
              <a:t>に求められる需要は“工数提供”から“価値実現”へ</a:t>
            </a:r>
            <a:endParaRPr kumimoji="1" lang="ja-JP" altLang="en-US" dirty="0"/>
          </a:p>
        </p:txBody>
      </p:sp>
      <p:sp>
        <p:nvSpPr>
          <p:cNvPr id="3" name="正方形/長方形 2">
            <a:extLst>
              <a:ext uri="{FF2B5EF4-FFF2-40B4-BE49-F238E27FC236}">
                <a16:creationId xmlns:a16="http://schemas.microsoft.com/office/drawing/2014/main" id="{2F176F0F-E146-2D49-B81C-F88408EE0C24}"/>
              </a:ext>
            </a:extLst>
          </p:cNvPr>
          <p:cNvSpPr/>
          <p:nvPr/>
        </p:nvSpPr>
        <p:spPr>
          <a:xfrm>
            <a:off x="4576107" y="1324442"/>
            <a:ext cx="3893391" cy="4616236"/>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3E6C8361-5224-9E42-B51F-590514FB7A51}"/>
              </a:ext>
            </a:extLst>
          </p:cNvPr>
          <p:cNvSpPr/>
          <p:nvPr/>
        </p:nvSpPr>
        <p:spPr>
          <a:xfrm>
            <a:off x="694664" y="1324442"/>
            <a:ext cx="3877336" cy="46162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D02D35E-87C0-0F44-8283-284DAFE4E0D2}"/>
              </a:ext>
            </a:extLst>
          </p:cNvPr>
          <p:cNvSpPr/>
          <p:nvPr/>
        </p:nvSpPr>
        <p:spPr>
          <a:xfrm>
            <a:off x="749243" y="1321666"/>
            <a:ext cx="7682863" cy="4569143"/>
          </a:xfrm>
          <a:custGeom>
            <a:avLst/>
            <a:gdLst>
              <a:gd name="connsiteX0" fmla="*/ 0 w 7774836"/>
              <a:gd name="connsiteY0" fmla="*/ 2902786 h 2902786"/>
              <a:gd name="connsiteX1" fmla="*/ 3897498 w 7774836"/>
              <a:gd name="connsiteY1" fmla="*/ 0 h 2902786"/>
              <a:gd name="connsiteX2" fmla="*/ 7774836 w 7774836"/>
              <a:gd name="connsiteY2" fmla="*/ 2896066 h 2902786"/>
              <a:gd name="connsiteX0" fmla="*/ 0 w 7747525"/>
              <a:gd name="connsiteY0" fmla="*/ 4595222 h 4595222"/>
              <a:gd name="connsiteX1" fmla="*/ 3897498 w 7747525"/>
              <a:gd name="connsiteY1" fmla="*/ 1692436 h 4595222"/>
              <a:gd name="connsiteX2" fmla="*/ 7747525 w 7747525"/>
              <a:gd name="connsiteY2" fmla="*/ 0 h 4595222"/>
              <a:gd name="connsiteX0" fmla="*/ 0 w 7747525"/>
              <a:gd name="connsiteY0" fmla="*/ 4595222 h 4595222"/>
              <a:gd name="connsiteX1" fmla="*/ 2968931 w 7747525"/>
              <a:gd name="connsiteY1" fmla="*/ 1883624 h 4595222"/>
              <a:gd name="connsiteX2" fmla="*/ 7747525 w 7747525"/>
              <a:gd name="connsiteY2" fmla="*/ 0 h 4595222"/>
            </a:gdLst>
            <a:ahLst/>
            <a:cxnLst>
              <a:cxn ang="0">
                <a:pos x="connsiteX0" y="connsiteY0"/>
              </a:cxn>
              <a:cxn ang="0">
                <a:pos x="connsiteX1" y="connsiteY1"/>
              </a:cxn>
              <a:cxn ang="0">
                <a:pos x="connsiteX2" y="connsiteY2"/>
              </a:cxn>
            </a:cxnLst>
            <a:rect l="l" t="t" r="r" b="b"/>
            <a:pathLst>
              <a:path w="7747525" h="4595222">
                <a:moveTo>
                  <a:pt x="0" y="4595222"/>
                </a:moveTo>
                <a:cubicBezTo>
                  <a:pt x="1300846" y="3144389"/>
                  <a:pt x="1677677" y="2649494"/>
                  <a:pt x="2968931" y="1883624"/>
                </a:cubicBezTo>
                <a:cubicBezTo>
                  <a:pt x="4260185" y="1117754"/>
                  <a:pt x="7747525" y="0"/>
                  <a:pt x="7747525" y="0"/>
                </a:cubicBezTo>
              </a:path>
            </a:pathLst>
          </a:custGeom>
          <a:noFill/>
          <a:ln w="76200" cmpd="sng">
            <a:solidFill>
              <a:srgbClr val="0000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6" name="フリーフォーム 5">
            <a:extLst>
              <a:ext uri="{FF2B5EF4-FFF2-40B4-BE49-F238E27FC236}">
                <a16:creationId xmlns:a16="http://schemas.microsoft.com/office/drawing/2014/main" id="{E55818C4-1E32-344C-98B6-9F67AF67254B}"/>
              </a:ext>
            </a:extLst>
          </p:cNvPr>
          <p:cNvSpPr/>
          <p:nvPr/>
        </p:nvSpPr>
        <p:spPr>
          <a:xfrm>
            <a:off x="680441" y="2928154"/>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7" name="上矢印 6">
            <a:extLst>
              <a:ext uri="{FF2B5EF4-FFF2-40B4-BE49-F238E27FC236}">
                <a16:creationId xmlns:a16="http://schemas.microsoft.com/office/drawing/2014/main" id="{4D4979E0-BB26-7E4A-B252-33D90323A416}"/>
              </a:ext>
            </a:extLst>
          </p:cNvPr>
          <p:cNvSpPr/>
          <p:nvPr/>
        </p:nvSpPr>
        <p:spPr>
          <a:xfrm>
            <a:off x="6559692" y="4422486"/>
            <a:ext cx="1334173" cy="104489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上矢印 7">
            <a:extLst>
              <a:ext uri="{FF2B5EF4-FFF2-40B4-BE49-F238E27FC236}">
                <a16:creationId xmlns:a16="http://schemas.microsoft.com/office/drawing/2014/main" id="{0CF6DB33-C6B0-A445-B107-155A02046E04}"/>
              </a:ext>
            </a:extLst>
          </p:cNvPr>
          <p:cNvSpPr/>
          <p:nvPr/>
        </p:nvSpPr>
        <p:spPr>
          <a:xfrm flipV="1">
            <a:off x="6352752" y="3130951"/>
            <a:ext cx="1750925" cy="1291535"/>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007E93D-D692-C24B-A13D-69F19FD028A9}"/>
              </a:ext>
            </a:extLst>
          </p:cNvPr>
          <p:cNvSpPr txBox="1"/>
          <p:nvPr/>
        </p:nvSpPr>
        <p:spPr>
          <a:xfrm>
            <a:off x="3962565" y="3404705"/>
            <a:ext cx="1210588" cy="523220"/>
          </a:xfrm>
          <a:prstGeom prst="rect">
            <a:avLst/>
          </a:prstGeom>
          <a:noFill/>
        </p:spPr>
        <p:txBody>
          <a:bodyPr wrap="none" rtlCol="0">
            <a:spAutoFit/>
          </a:bodyPr>
          <a:lstStyle/>
          <a:p>
            <a:pPr algn="ctr"/>
            <a:r>
              <a:rPr lang="ja-JP" altLang="en-US" sz="2000" b="1" dirty="0">
                <a:solidFill>
                  <a:srgbClr val="008000"/>
                </a:solidFill>
                <a:latin typeface="メイリオ"/>
                <a:ea typeface="メイリオ"/>
                <a:cs typeface="メイリオ"/>
              </a:rPr>
              <a:t>工数需要</a:t>
            </a:r>
            <a:endParaRPr lang="en-US" altLang="ja-JP" sz="2000" b="1" dirty="0">
              <a:solidFill>
                <a:srgbClr val="008000"/>
              </a:solidFill>
              <a:latin typeface="メイリオ"/>
              <a:ea typeface="メイリオ"/>
              <a:cs typeface="メイリオ"/>
            </a:endParaRPr>
          </a:p>
          <a:p>
            <a:pPr algn="ctr"/>
            <a:r>
              <a:rPr kumimoji="1" lang="en-US" altLang="ja-JP" sz="800" dirty="0">
                <a:solidFill>
                  <a:srgbClr val="008000"/>
                </a:solidFill>
                <a:latin typeface="メイリオ"/>
                <a:ea typeface="メイリオ"/>
                <a:cs typeface="メイリオ"/>
              </a:rPr>
              <a:t>&lt;</a:t>
            </a:r>
            <a:r>
              <a:rPr kumimoji="1" lang="ja-JP" altLang="en-US" sz="800" dirty="0">
                <a:solidFill>
                  <a:srgbClr val="008000"/>
                </a:solidFill>
                <a:latin typeface="メイリオ"/>
                <a:ea typeface="メイリオ"/>
                <a:cs typeface="メイリオ"/>
              </a:rPr>
              <a:t>人月による貢献</a:t>
            </a:r>
            <a:r>
              <a:rPr kumimoji="1" lang="en-US" altLang="ja-JP" sz="800" dirty="0">
                <a:solidFill>
                  <a:srgbClr val="008000"/>
                </a:solidFill>
                <a:latin typeface="メイリオ"/>
                <a:ea typeface="メイリオ"/>
                <a:cs typeface="メイリオ"/>
              </a:rPr>
              <a:t>&gt;</a:t>
            </a:r>
            <a:endParaRPr kumimoji="1" lang="ja-JP" altLang="en-US" sz="800" dirty="0">
              <a:solidFill>
                <a:srgbClr val="008000"/>
              </a:solidFill>
              <a:latin typeface="メイリオ"/>
              <a:ea typeface="メイリオ"/>
              <a:cs typeface="メイリオ"/>
            </a:endParaRPr>
          </a:p>
        </p:txBody>
      </p:sp>
      <p:sp>
        <p:nvSpPr>
          <p:cNvPr id="10" name="テキスト ボックス 9">
            <a:extLst>
              <a:ext uri="{FF2B5EF4-FFF2-40B4-BE49-F238E27FC236}">
                <a16:creationId xmlns:a16="http://schemas.microsoft.com/office/drawing/2014/main" id="{F257DD06-73BD-3345-8965-32ACA14AF73E}"/>
              </a:ext>
            </a:extLst>
          </p:cNvPr>
          <p:cNvSpPr txBox="1"/>
          <p:nvPr/>
        </p:nvSpPr>
        <p:spPr>
          <a:xfrm>
            <a:off x="749243" y="4409482"/>
            <a:ext cx="1826141"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作る工数の削減</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ミドルウェア、パッケージ、ツール</a:t>
            </a:r>
            <a:endParaRPr kumimoji="1" lang="en-US" altLang="ja-JP" sz="800" dirty="0">
              <a:solidFill>
                <a:srgbClr val="CC0000"/>
              </a:solidFill>
              <a:latin typeface="メイリオ"/>
              <a:ea typeface="メイリオ"/>
              <a:cs typeface="メイリオ"/>
            </a:endParaRPr>
          </a:p>
        </p:txBody>
      </p:sp>
      <p:sp>
        <p:nvSpPr>
          <p:cNvPr id="11" name="テキスト ボックス 10">
            <a:extLst>
              <a:ext uri="{FF2B5EF4-FFF2-40B4-BE49-F238E27FC236}">
                <a16:creationId xmlns:a16="http://schemas.microsoft.com/office/drawing/2014/main" id="{903B0229-F14A-D548-86D0-64C1D12D847D}"/>
              </a:ext>
            </a:extLst>
          </p:cNvPr>
          <p:cNvSpPr txBox="1"/>
          <p:nvPr/>
        </p:nvSpPr>
        <p:spPr>
          <a:xfrm>
            <a:off x="854300" y="5467382"/>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endParaRPr lang="en-US" altLang="ja-JP" sz="1400" u="sng" dirty="0">
              <a:solidFill>
                <a:srgbClr val="0000FF"/>
              </a:solidFill>
              <a:latin typeface="メイリオ"/>
              <a:ea typeface="メイリオ"/>
              <a:cs typeface="メイリオ"/>
            </a:endParaRPr>
          </a:p>
          <a:p>
            <a:pPr algn="ctr"/>
            <a:r>
              <a:rPr lang="ja-JP" altLang="en-US" sz="800" dirty="0">
                <a:solidFill>
                  <a:srgbClr val="0000FF"/>
                </a:solidFill>
                <a:latin typeface="メイリオ"/>
                <a:ea typeface="メイリオ"/>
                <a:cs typeface="メイリオ"/>
              </a:rPr>
              <a:t>コスト：生産性・期間・利便性</a:t>
            </a:r>
            <a:endParaRPr lang="en-US" altLang="ja-JP" sz="800" dirty="0">
              <a:solidFill>
                <a:srgbClr val="0000FF"/>
              </a:solidFill>
              <a:latin typeface="メイリオ"/>
              <a:ea typeface="メイリオ"/>
              <a:cs typeface="メイリオ"/>
            </a:endParaRPr>
          </a:p>
        </p:txBody>
      </p:sp>
      <p:sp>
        <p:nvSpPr>
          <p:cNvPr id="12" name="テキスト ボックス 11">
            <a:extLst>
              <a:ext uri="{FF2B5EF4-FFF2-40B4-BE49-F238E27FC236}">
                <a16:creationId xmlns:a16="http://schemas.microsoft.com/office/drawing/2014/main" id="{D357BE34-7D84-C446-BDE7-796E5A9FCC5C}"/>
              </a:ext>
            </a:extLst>
          </p:cNvPr>
          <p:cNvSpPr txBox="1"/>
          <p:nvPr/>
        </p:nvSpPr>
        <p:spPr>
          <a:xfrm>
            <a:off x="6447446" y="5470357"/>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p>
          <a:p>
            <a:pPr algn="ctr"/>
            <a:r>
              <a:rPr lang="ja-JP" altLang="en-US" sz="800" dirty="0">
                <a:solidFill>
                  <a:srgbClr val="0000FF"/>
                </a:solidFill>
                <a:latin typeface="メイリオ"/>
                <a:ea typeface="メイリオ"/>
                <a:cs typeface="メイリオ"/>
              </a:rPr>
              <a:t>投資：スピード・変革・差別化</a:t>
            </a:r>
            <a:endParaRPr lang="en-US" altLang="ja-JP" sz="800" dirty="0">
              <a:solidFill>
                <a:srgbClr val="0000FF"/>
              </a:solidFill>
              <a:latin typeface="メイリオ"/>
              <a:ea typeface="メイリオ"/>
              <a:cs typeface="メイリオ"/>
            </a:endParaRPr>
          </a:p>
        </p:txBody>
      </p:sp>
      <p:sp>
        <p:nvSpPr>
          <p:cNvPr id="13" name="テキスト ボックス 12">
            <a:extLst>
              <a:ext uri="{FF2B5EF4-FFF2-40B4-BE49-F238E27FC236}">
                <a16:creationId xmlns:a16="http://schemas.microsoft.com/office/drawing/2014/main" id="{F5CFDEAA-CF57-134B-883E-D0C5281C5AFC}"/>
              </a:ext>
            </a:extLst>
          </p:cNvPr>
          <p:cNvSpPr txBox="1"/>
          <p:nvPr/>
        </p:nvSpPr>
        <p:spPr>
          <a:xfrm>
            <a:off x="6324694" y="2558678"/>
            <a:ext cx="1800493"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作らない手段の充実</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自動化・自律化・サービス化</a:t>
            </a:r>
            <a:endParaRPr kumimoji="1" lang="ja-JP" altLang="en-US" sz="800" dirty="0">
              <a:solidFill>
                <a:srgbClr val="CC0000"/>
              </a:solidFill>
              <a:latin typeface="メイリオ"/>
              <a:ea typeface="メイリオ"/>
              <a:cs typeface="メイリオ"/>
            </a:endParaRPr>
          </a:p>
        </p:txBody>
      </p:sp>
      <p:sp>
        <p:nvSpPr>
          <p:cNvPr id="14" name="テキスト ボックス 13">
            <a:extLst>
              <a:ext uri="{FF2B5EF4-FFF2-40B4-BE49-F238E27FC236}">
                <a16:creationId xmlns:a16="http://schemas.microsoft.com/office/drawing/2014/main" id="{CB8F7CC2-88BB-E546-92CC-74141D9DFA77}"/>
              </a:ext>
            </a:extLst>
          </p:cNvPr>
          <p:cNvSpPr txBox="1"/>
          <p:nvPr/>
        </p:nvSpPr>
        <p:spPr>
          <a:xfrm>
            <a:off x="4533819" y="1473646"/>
            <a:ext cx="1790875" cy="523220"/>
          </a:xfrm>
          <a:prstGeom prst="rect">
            <a:avLst/>
          </a:prstGeom>
          <a:noFill/>
        </p:spPr>
        <p:txBody>
          <a:bodyPr wrap="none" rtlCol="0">
            <a:spAutoFit/>
          </a:bodyPr>
          <a:lstStyle/>
          <a:p>
            <a:pPr algn="ctr"/>
            <a:r>
              <a:rPr kumimoji="1" lang="ja-JP" altLang="en-US" sz="2000" b="1" dirty="0">
                <a:solidFill>
                  <a:srgbClr val="0000FF"/>
                </a:solidFill>
                <a:latin typeface="メイリオ"/>
                <a:ea typeface="メイリオ"/>
                <a:cs typeface="メイリオ"/>
              </a:rPr>
              <a:t>価値実現需要</a:t>
            </a:r>
            <a:endParaRPr kumimoji="1" lang="en-US" altLang="ja-JP" sz="2000" b="1" dirty="0">
              <a:solidFill>
                <a:srgbClr val="0000FF"/>
              </a:solidFill>
              <a:latin typeface="メイリオ"/>
              <a:ea typeface="メイリオ"/>
              <a:cs typeface="メイリオ"/>
            </a:endParaRPr>
          </a:p>
          <a:p>
            <a:pPr algn="ctr"/>
            <a:r>
              <a:rPr lang="en-US" altLang="ja-JP" sz="800" dirty="0">
                <a:solidFill>
                  <a:srgbClr val="0000FF"/>
                </a:solidFill>
                <a:latin typeface="メイリオ"/>
                <a:ea typeface="メイリオ"/>
                <a:cs typeface="メイリオ"/>
              </a:rPr>
              <a:t>&lt;</a:t>
            </a:r>
            <a:r>
              <a:rPr lang="ja-JP" altLang="en-US" sz="800" dirty="0">
                <a:solidFill>
                  <a:srgbClr val="0000FF"/>
                </a:solidFill>
                <a:latin typeface="メイリオ"/>
                <a:ea typeface="メイリオ"/>
                <a:cs typeface="メイリオ"/>
              </a:rPr>
              <a:t>お客様のビジネスの成果に貢献</a:t>
            </a:r>
            <a:r>
              <a:rPr lang="en-US" altLang="ja-JP" sz="800" dirty="0">
                <a:solidFill>
                  <a:srgbClr val="0000FF"/>
                </a:solidFill>
                <a:latin typeface="メイリオ"/>
                <a:ea typeface="メイリオ"/>
                <a:cs typeface="メイリオ"/>
              </a:rPr>
              <a:t>&gt;</a:t>
            </a:r>
          </a:p>
        </p:txBody>
      </p:sp>
      <p:sp>
        <p:nvSpPr>
          <p:cNvPr id="15" name="テキスト ボックス 14">
            <a:extLst>
              <a:ext uri="{FF2B5EF4-FFF2-40B4-BE49-F238E27FC236}">
                <a16:creationId xmlns:a16="http://schemas.microsoft.com/office/drawing/2014/main" id="{7C8CCAB5-2642-674A-ADA5-5D958E546C0C}"/>
              </a:ext>
            </a:extLst>
          </p:cNvPr>
          <p:cNvSpPr txBox="1"/>
          <p:nvPr/>
        </p:nvSpPr>
        <p:spPr>
          <a:xfrm>
            <a:off x="1270066" y="1923574"/>
            <a:ext cx="2492990" cy="584775"/>
          </a:xfrm>
          <a:prstGeom prst="rect">
            <a:avLst/>
          </a:prstGeom>
          <a:noFill/>
        </p:spPr>
        <p:txBody>
          <a:bodyPr wrap="none" rtlCol="0">
            <a:spAutoFit/>
          </a:bodyPr>
          <a:lstStyle/>
          <a:p>
            <a:pPr algn="ctr"/>
            <a:r>
              <a:rPr lang="en-US" altLang="ja-JP" sz="1200" dirty="0">
                <a:solidFill>
                  <a:srgbClr val="FF6666"/>
                </a:solidFill>
                <a:latin typeface="メイリオ"/>
                <a:ea typeface="メイリオ"/>
                <a:cs typeface="メイリオ"/>
              </a:rPr>
              <a:t>IT</a:t>
            </a:r>
            <a:r>
              <a:rPr lang="ja-JP" altLang="en-US" sz="1200" dirty="0">
                <a:solidFill>
                  <a:srgbClr val="FF6666"/>
                </a:solidFill>
                <a:latin typeface="メイリオ"/>
                <a:ea typeface="メイリオ"/>
                <a:cs typeface="メイリオ"/>
              </a:rPr>
              <a:t>ビジネスに求められる</a:t>
            </a:r>
            <a:r>
              <a:rPr kumimoji="1" lang="ja-JP" altLang="en-US" sz="1200" dirty="0">
                <a:solidFill>
                  <a:srgbClr val="FF6666"/>
                </a:solidFill>
                <a:latin typeface="メイリオ"/>
                <a:ea typeface="メイリオ"/>
                <a:cs typeface="メイリオ"/>
              </a:rPr>
              <a:t>価値の</a:t>
            </a:r>
            <a:endParaRPr kumimoji="1" lang="en-US" altLang="ja-JP" sz="1200" dirty="0">
              <a:solidFill>
                <a:srgbClr val="FF6666"/>
              </a:solidFill>
              <a:latin typeface="メイリオ"/>
              <a:ea typeface="メイリオ"/>
              <a:cs typeface="メイリオ"/>
            </a:endParaRPr>
          </a:p>
          <a:p>
            <a:pPr algn="ctr"/>
            <a:r>
              <a:rPr lang="ja-JP" altLang="en-US" sz="2000" b="1" dirty="0">
                <a:solidFill>
                  <a:srgbClr val="FF6666"/>
                </a:solidFill>
                <a:latin typeface="メイリオ"/>
                <a:ea typeface="メイリオ"/>
                <a:cs typeface="メイリオ"/>
              </a:rPr>
              <a:t>パラダイム・シフト</a:t>
            </a:r>
            <a:endParaRPr kumimoji="1" lang="ja-JP" altLang="en-US" sz="2000" b="1" dirty="0">
              <a:solidFill>
                <a:srgbClr val="FF6666"/>
              </a:solidFill>
              <a:latin typeface="メイリオ"/>
              <a:ea typeface="メイリオ"/>
              <a:cs typeface="メイリオ"/>
            </a:endParaRPr>
          </a:p>
        </p:txBody>
      </p:sp>
      <p:sp>
        <p:nvSpPr>
          <p:cNvPr id="16" name="環状矢印 31">
            <a:extLst>
              <a:ext uri="{FF2B5EF4-FFF2-40B4-BE49-F238E27FC236}">
                <a16:creationId xmlns:a16="http://schemas.microsoft.com/office/drawing/2014/main" id="{B865C625-28E2-DC4C-943C-6255D4539D3E}"/>
              </a:ext>
            </a:extLst>
          </p:cNvPr>
          <p:cNvSpPr/>
          <p:nvPr/>
        </p:nvSpPr>
        <p:spPr>
          <a:xfrm rot="16005517">
            <a:off x="3388765" y="1812430"/>
            <a:ext cx="1578193" cy="823374"/>
          </a:xfrm>
          <a:custGeom>
            <a:avLst/>
            <a:gdLst>
              <a:gd name="connsiteX0" fmla="*/ 297623 w 1363603"/>
              <a:gd name="connsiteY0" fmla="*/ 232877 h 1427330"/>
              <a:gd name="connsiteX1" fmla="*/ 870360 w 1363603"/>
              <a:gd name="connsiteY1" fmla="*/ 117441 h 1427330"/>
              <a:gd name="connsiteX2" fmla="*/ 1256711 w 1363603"/>
              <a:gd name="connsiteY2" fmla="*/ 545839 h 1427330"/>
              <a:gd name="connsiteX3" fmla="*/ 1338587 w 1363603"/>
              <a:gd name="connsiteY3" fmla="*/ 545839 h 1427330"/>
              <a:gd name="connsiteX4" fmla="*/ 1193153 w 1363603"/>
              <a:gd name="connsiteY4" fmla="*/ 713665 h 1427330"/>
              <a:gd name="connsiteX5" fmla="*/ 997686 w 1363603"/>
              <a:gd name="connsiteY5" fmla="*/ 545839 h 1427330"/>
              <a:gd name="connsiteX6" fmla="*/ 1078287 w 1363603"/>
              <a:gd name="connsiteY6" fmla="*/ 545839 h 1427330"/>
              <a:gd name="connsiteX7" fmla="*/ 793747 w 1363603"/>
              <a:gd name="connsiteY7" fmla="*/ 271762 h 1427330"/>
              <a:gd name="connsiteX8" fmla="*/ 404172 w 1363603"/>
              <a:gd name="connsiteY8" fmla="*/ 366220 h 1427330"/>
              <a:gd name="connsiteX9" fmla="*/ 297623 w 1363603"/>
              <a:gd name="connsiteY9" fmla="*/ 232877 h 1427330"/>
              <a:gd name="connsiteX0" fmla="*/ 0 w 946887"/>
              <a:gd name="connsiteY0" fmla="*/ 253890 h 600290"/>
              <a:gd name="connsiteX1" fmla="*/ 478660 w 946887"/>
              <a:gd name="connsiteY1" fmla="*/ 4066 h 600290"/>
              <a:gd name="connsiteX2" fmla="*/ 865011 w 946887"/>
              <a:gd name="connsiteY2" fmla="*/ 432464 h 600290"/>
              <a:gd name="connsiteX3" fmla="*/ 946887 w 946887"/>
              <a:gd name="connsiteY3" fmla="*/ 432464 h 600290"/>
              <a:gd name="connsiteX4" fmla="*/ 801453 w 946887"/>
              <a:gd name="connsiteY4" fmla="*/ 600290 h 600290"/>
              <a:gd name="connsiteX5" fmla="*/ 605986 w 946887"/>
              <a:gd name="connsiteY5" fmla="*/ 432464 h 600290"/>
              <a:gd name="connsiteX6" fmla="*/ 686587 w 946887"/>
              <a:gd name="connsiteY6" fmla="*/ 432464 h 600290"/>
              <a:gd name="connsiteX7" fmla="*/ 402047 w 946887"/>
              <a:gd name="connsiteY7" fmla="*/ 158387 h 600290"/>
              <a:gd name="connsiteX8" fmla="*/ 12472 w 946887"/>
              <a:gd name="connsiteY8" fmla="*/ 252845 h 600290"/>
              <a:gd name="connsiteX9" fmla="*/ 0 w 946887"/>
              <a:gd name="connsiteY9" fmla="*/ 253890 h 600290"/>
              <a:gd name="connsiteX0" fmla="*/ 0 w 946887"/>
              <a:gd name="connsiteY0" fmla="*/ 236375 h 582775"/>
              <a:gd name="connsiteX1" fmla="*/ 477748 w 946887"/>
              <a:gd name="connsiteY1" fmla="*/ 4549 h 582775"/>
              <a:gd name="connsiteX2" fmla="*/ 865011 w 946887"/>
              <a:gd name="connsiteY2" fmla="*/ 414949 h 582775"/>
              <a:gd name="connsiteX3" fmla="*/ 946887 w 946887"/>
              <a:gd name="connsiteY3" fmla="*/ 414949 h 582775"/>
              <a:gd name="connsiteX4" fmla="*/ 801453 w 946887"/>
              <a:gd name="connsiteY4" fmla="*/ 582775 h 582775"/>
              <a:gd name="connsiteX5" fmla="*/ 605986 w 946887"/>
              <a:gd name="connsiteY5" fmla="*/ 414949 h 582775"/>
              <a:gd name="connsiteX6" fmla="*/ 686587 w 946887"/>
              <a:gd name="connsiteY6" fmla="*/ 414949 h 582775"/>
              <a:gd name="connsiteX7" fmla="*/ 402047 w 946887"/>
              <a:gd name="connsiteY7" fmla="*/ 140872 h 582775"/>
              <a:gd name="connsiteX8" fmla="*/ 12472 w 946887"/>
              <a:gd name="connsiteY8" fmla="*/ 235330 h 582775"/>
              <a:gd name="connsiteX9" fmla="*/ 0 w 946887"/>
              <a:gd name="connsiteY9" fmla="*/ 236375 h 582775"/>
              <a:gd name="connsiteX0" fmla="*/ 0 w 946887"/>
              <a:gd name="connsiteY0" fmla="*/ 205808 h 552208"/>
              <a:gd name="connsiteX1" fmla="*/ 480178 w 946887"/>
              <a:gd name="connsiteY1" fmla="*/ 5734 h 552208"/>
              <a:gd name="connsiteX2" fmla="*/ 865011 w 946887"/>
              <a:gd name="connsiteY2" fmla="*/ 384382 h 552208"/>
              <a:gd name="connsiteX3" fmla="*/ 946887 w 946887"/>
              <a:gd name="connsiteY3" fmla="*/ 384382 h 552208"/>
              <a:gd name="connsiteX4" fmla="*/ 801453 w 946887"/>
              <a:gd name="connsiteY4" fmla="*/ 552208 h 552208"/>
              <a:gd name="connsiteX5" fmla="*/ 605986 w 946887"/>
              <a:gd name="connsiteY5" fmla="*/ 384382 h 552208"/>
              <a:gd name="connsiteX6" fmla="*/ 686587 w 946887"/>
              <a:gd name="connsiteY6" fmla="*/ 384382 h 552208"/>
              <a:gd name="connsiteX7" fmla="*/ 402047 w 946887"/>
              <a:gd name="connsiteY7" fmla="*/ 110305 h 552208"/>
              <a:gd name="connsiteX8" fmla="*/ 12472 w 946887"/>
              <a:gd name="connsiteY8" fmla="*/ 204763 h 552208"/>
              <a:gd name="connsiteX9" fmla="*/ 0 w 946887"/>
              <a:gd name="connsiteY9" fmla="*/ 205808 h 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87" h="552208">
                <a:moveTo>
                  <a:pt x="0" y="205808"/>
                </a:moveTo>
                <a:cubicBezTo>
                  <a:pt x="158838" y="64967"/>
                  <a:pt x="336010" y="-24028"/>
                  <a:pt x="480178" y="5734"/>
                </a:cubicBezTo>
                <a:cubicBezTo>
                  <a:pt x="624347" y="35496"/>
                  <a:pt x="811964" y="182732"/>
                  <a:pt x="865011" y="384382"/>
                </a:cubicBezTo>
                <a:lnTo>
                  <a:pt x="946887" y="384382"/>
                </a:lnTo>
                <a:lnTo>
                  <a:pt x="801453" y="552208"/>
                </a:lnTo>
                <a:lnTo>
                  <a:pt x="605986" y="384382"/>
                </a:lnTo>
                <a:lnTo>
                  <a:pt x="686587" y="384382"/>
                </a:lnTo>
                <a:cubicBezTo>
                  <a:pt x="637301" y="249879"/>
                  <a:pt x="531824" y="148281"/>
                  <a:pt x="402047" y="110305"/>
                </a:cubicBezTo>
                <a:cubicBezTo>
                  <a:pt x="265650" y="70392"/>
                  <a:pt x="119714" y="105776"/>
                  <a:pt x="12472" y="204763"/>
                </a:cubicBezTo>
                <a:cubicBezTo>
                  <a:pt x="-23044" y="160315"/>
                  <a:pt x="35516" y="250256"/>
                  <a:pt x="0" y="205808"/>
                </a:cubicBez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E72C3CC-9562-C148-A542-A6CEAE946076}"/>
              </a:ext>
            </a:extLst>
          </p:cNvPr>
          <p:cNvSpPr txBox="1"/>
          <p:nvPr/>
        </p:nvSpPr>
        <p:spPr>
          <a:xfrm>
            <a:off x="3610857" y="4737010"/>
            <a:ext cx="2237512" cy="276999"/>
          </a:xfrm>
          <a:prstGeom prst="rect">
            <a:avLst/>
          </a:prstGeom>
          <a:noFill/>
        </p:spPr>
        <p:txBody>
          <a:bodyPr wrap="none" rtlCol="0">
            <a:spAutoFit/>
          </a:bodyPr>
          <a:lstStyle/>
          <a:p>
            <a:pPr algn="ctr"/>
            <a:r>
              <a:rPr kumimoji="1" lang="ja-JP" altLang="en-US" sz="1200" dirty="0">
                <a:solidFill>
                  <a:srgbClr val="FF0000"/>
                </a:solidFill>
                <a:latin typeface="メイリオ"/>
                <a:ea typeface="メイリオ"/>
                <a:cs typeface="メイリオ"/>
              </a:rPr>
              <a:t>工数削減</a:t>
            </a:r>
            <a:r>
              <a:rPr kumimoji="1" lang="ja-JP" altLang="en-US" sz="1200" dirty="0">
                <a:solidFill>
                  <a:srgbClr val="800000"/>
                </a:solidFill>
                <a:latin typeface="メイリオ"/>
                <a:ea typeface="メイリオ"/>
                <a:cs typeface="メイリオ"/>
              </a:rPr>
              <a:t>と</a:t>
            </a:r>
            <a:r>
              <a:rPr lang="ja-JP" altLang="ja-JP" sz="1200" dirty="0">
                <a:solidFill>
                  <a:srgbClr val="800000"/>
                </a:solidFill>
                <a:latin typeface="メイリオ"/>
                <a:ea typeface="メイリオ"/>
                <a:cs typeface="メイリオ"/>
              </a:rPr>
              <a:t>　</a:t>
            </a:r>
            <a:r>
              <a:rPr lang="en-US" altLang="ja-JP" sz="1200" dirty="0">
                <a:solidFill>
                  <a:srgbClr val="800000"/>
                </a:solidFill>
                <a:latin typeface="メイリオ"/>
                <a:ea typeface="メイリオ"/>
                <a:cs typeface="メイリオ"/>
              </a:rPr>
              <a:t> </a:t>
            </a:r>
            <a:r>
              <a:rPr kumimoji="1" lang="ja-JP" altLang="en-US" sz="1200" dirty="0">
                <a:solidFill>
                  <a:srgbClr val="0000FF"/>
                </a:solidFill>
                <a:latin typeface="メイリオ"/>
                <a:ea typeface="メイリオ"/>
                <a:cs typeface="メイリオ"/>
              </a:rPr>
              <a:t>需要拡大</a:t>
            </a:r>
            <a:r>
              <a:rPr kumimoji="1" lang="ja-JP" altLang="en-US" sz="1200" dirty="0">
                <a:solidFill>
                  <a:srgbClr val="800000"/>
                </a:solidFill>
                <a:latin typeface="メイリオ"/>
                <a:ea typeface="メイリオ"/>
                <a:cs typeface="メイリオ"/>
              </a:rPr>
              <a:t>の均衡</a:t>
            </a:r>
            <a:endParaRPr lang="en-US" altLang="ja-JP" sz="1200" dirty="0">
              <a:solidFill>
                <a:srgbClr val="800000"/>
              </a:solidFill>
              <a:latin typeface="メイリオ"/>
              <a:ea typeface="メイリオ"/>
              <a:cs typeface="メイリオ"/>
            </a:endParaRPr>
          </a:p>
        </p:txBody>
      </p:sp>
      <p:sp>
        <p:nvSpPr>
          <p:cNvPr id="18" name="上矢印 17">
            <a:extLst>
              <a:ext uri="{FF2B5EF4-FFF2-40B4-BE49-F238E27FC236}">
                <a16:creationId xmlns:a16="http://schemas.microsoft.com/office/drawing/2014/main" id="{15BA5402-5008-D949-AB90-50303CCDB336}"/>
              </a:ext>
            </a:extLst>
          </p:cNvPr>
          <p:cNvSpPr/>
          <p:nvPr/>
        </p:nvSpPr>
        <p:spPr>
          <a:xfrm>
            <a:off x="1301720" y="5171368"/>
            <a:ext cx="716746" cy="296013"/>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a:extLst>
              <a:ext uri="{FF2B5EF4-FFF2-40B4-BE49-F238E27FC236}">
                <a16:creationId xmlns:a16="http://schemas.microsoft.com/office/drawing/2014/main" id="{38319886-2A5F-544C-92F9-C4057DF4E834}"/>
              </a:ext>
            </a:extLst>
          </p:cNvPr>
          <p:cNvSpPr/>
          <p:nvPr/>
        </p:nvSpPr>
        <p:spPr>
          <a:xfrm flipV="1">
            <a:off x="1492422" y="5003384"/>
            <a:ext cx="337889" cy="167984"/>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a:extLst>
              <a:ext uri="{FF2B5EF4-FFF2-40B4-BE49-F238E27FC236}">
                <a16:creationId xmlns:a16="http://schemas.microsoft.com/office/drawing/2014/main" id="{CA702289-61C5-D044-B2C9-F3A5D7DDA41C}"/>
              </a:ext>
            </a:extLst>
          </p:cNvPr>
          <p:cNvSpPr/>
          <p:nvPr/>
        </p:nvSpPr>
        <p:spPr>
          <a:xfrm>
            <a:off x="4101056" y="4875510"/>
            <a:ext cx="941887" cy="59171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a:extLst>
              <a:ext uri="{FF2B5EF4-FFF2-40B4-BE49-F238E27FC236}">
                <a16:creationId xmlns:a16="http://schemas.microsoft.com/office/drawing/2014/main" id="{725FF154-0DAB-3348-9E17-193A91BF8BC6}"/>
              </a:ext>
            </a:extLst>
          </p:cNvPr>
          <p:cNvSpPr/>
          <p:nvPr/>
        </p:nvSpPr>
        <p:spPr>
          <a:xfrm flipV="1">
            <a:off x="4101056" y="4245351"/>
            <a:ext cx="941887" cy="630159"/>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82631716-341A-EC4A-AAAF-8AD2D14C5916}"/>
              </a:ext>
            </a:extLst>
          </p:cNvPr>
          <p:cNvSpPr txBox="1"/>
          <p:nvPr/>
        </p:nvSpPr>
        <p:spPr>
          <a:xfrm rot="20387850">
            <a:off x="4768828" y="2110859"/>
            <a:ext cx="3236785" cy="307777"/>
          </a:xfrm>
          <a:prstGeom prst="rect">
            <a:avLst/>
          </a:prstGeom>
          <a:noFill/>
        </p:spPr>
        <p:txBody>
          <a:bodyPr wrap="none" rtlCol="0">
            <a:spAutoFit/>
          </a:bodyPr>
          <a:lstStyle/>
          <a:p>
            <a:pPr algn="ctr"/>
            <a:r>
              <a:rPr kumimoji="1" lang="ja-JP" altLang="en-US" sz="1400" b="1" dirty="0">
                <a:solidFill>
                  <a:srgbClr val="0000FF"/>
                </a:solidFill>
                <a:latin typeface="メイリオ"/>
                <a:ea typeface="メイリオ"/>
                <a:cs typeface="メイリオ"/>
              </a:rPr>
              <a:t>デジタル・トランスフォーメーション</a:t>
            </a:r>
            <a:endParaRPr kumimoji="1" lang="en-US" altLang="ja-JP" sz="1400" dirty="0">
              <a:solidFill>
                <a:srgbClr val="0000FF"/>
              </a:solidFill>
              <a:latin typeface="メイリオ"/>
              <a:ea typeface="メイリオ"/>
              <a:cs typeface="メイリオ"/>
            </a:endParaRPr>
          </a:p>
        </p:txBody>
      </p:sp>
      <p:sp>
        <p:nvSpPr>
          <p:cNvPr id="24" name="テキスト ボックス 23">
            <a:extLst>
              <a:ext uri="{FF2B5EF4-FFF2-40B4-BE49-F238E27FC236}">
                <a16:creationId xmlns:a16="http://schemas.microsoft.com/office/drawing/2014/main" id="{B5986724-717A-E442-860F-3FB2840FD3A6}"/>
              </a:ext>
            </a:extLst>
          </p:cNvPr>
          <p:cNvSpPr txBox="1"/>
          <p:nvPr/>
        </p:nvSpPr>
        <p:spPr>
          <a:xfrm rot="20495778">
            <a:off x="6381484" y="1501785"/>
            <a:ext cx="1415772" cy="276999"/>
          </a:xfrm>
          <a:prstGeom prst="rect">
            <a:avLst/>
          </a:prstGeom>
          <a:noFill/>
        </p:spPr>
        <p:txBody>
          <a:bodyPr wrap="none" rtlCol="0">
            <a:spAutoFit/>
          </a:bodyPr>
          <a:lstStyle/>
          <a:p>
            <a:pPr algn="ctr"/>
            <a:r>
              <a:rPr kumimoji="1" lang="ja-JP" altLang="en-US" sz="1200" b="1" dirty="0">
                <a:solidFill>
                  <a:srgbClr val="0000FF"/>
                </a:solidFill>
                <a:latin typeface="メイリオ"/>
                <a:ea typeface="メイリオ"/>
                <a:cs typeface="メイリオ"/>
              </a:rPr>
              <a:t>限界利益ゼロ社会</a:t>
            </a:r>
            <a:endParaRPr lang="en-US" altLang="ja-JP" sz="1200" dirty="0">
              <a:solidFill>
                <a:srgbClr val="0000FF"/>
              </a:solidFill>
              <a:latin typeface="メイリオ"/>
              <a:ea typeface="メイリオ"/>
              <a:cs typeface="メイリオ"/>
            </a:endParaRPr>
          </a:p>
        </p:txBody>
      </p:sp>
      <p:sp>
        <p:nvSpPr>
          <p:cNvPr id="25" name="テキスト ボックス 24">
            <a:extLst>
              <a:ext uri="{FF2B5EF4-FFF2-40B4-BE49-F238E27FC236}">
                <a16:creationId xmlns:a16="http://schemas.microsoft.com/office/drawing/2014/main" id="{9E64874B-D3A2-FF42-A7CF-5565A6356579}"/>
              </a:ext>
            </a:extLst>
          </p:cNvPr>
          <p:cNvSpPr txBox="1"/>
          <p:nvPr/>
        </p:nvSpPr>
        <p:spPr>
          <a:xfrm>
            <a:off x="3949536" y="2108239"/>
            <a:ext cx="697627" cy="400110"/>
          </a:xfrm>
          <a:prstGeom prst="rect">
            <a:avLst/>
          </a:prstGeom>
          <a:noFill/>
        </p:spPr>
        <p:txBody>
          <a:bodyPr wrap="none" rtlCol="0">
            <a:spAutoFit/>
          </a:bodyPr>
          <a:lstStyle/>
          <a:p>
            <a:pPr algn="ctr"/>
            <a:r>
              <a:rPr kumimoji="1" lang="ja-JP" altLang="en-US" sz="2000" b="1" dirty="0">
                <a:solidFill>
                  <a:srgbClr val="FF6666"/>
                </a:solidFill>
                <a:latin typeface="メイリオ"/>
                <a:ea typeface="メイリオ"/>
                <a:cs typeface="メイリオ"/>
              </a:rPr>
              <a:t>共創</a:t>
            </a:r>
            <a:endParaRPr lang="en-US" altLang="ja-JP" sz="2000" dirty="0">
              <a:solidFill>
                <a:srgbClr val="FF6666"/>
              </a:solidFill>
              <a:latin typeface="メイリオ"/>
              <a:ea typeface="メイリオ"/>
              <a:cs typeface="メイリオ"/>
            </a:endParaRPr>
          </a:p>
        </p:txBody>
      </p:sp>
      <p:cxnSp>
        <p:nvCxnSpPr>
          <p:cNvPr id="26" name="直線矢印コネクタ 25">
            <a:extLst>
              <a:ext uri="{FF2B5EF4-FFF2-40B4-BE49-F238E27FC236}">
                <a16:creationId xmlns:a16="http://schemas.microsoft.com/office/drawing/2014/main" id="{34921FF0-575C-3946-9B4E-C94DBA0FA899}"/>
              </a:ext>
            </a:extLst>
          </p:cNvPr>
          <p:cNvCxnSpPr>
            <a:cxnSpLocks/>
          </p:cNvCxnSpPr>
          <p:nvPr/>
        </p:nvCxnSpPr>
        <p:spPr>
          <a:xfrm>
            <a:off x="684581" y="6204419"/>
            <a:ext cx="78831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29BD589-3055-834A-8AD1-3EF5CAA28F02}"/>
              </a:ext>
            </a:extLst>
          </p:cNvPr>
          <p:cNvCxnSpPr>
            <a:cxnSpLocks/>
          </p:cNvCxnSpPr>
          <p:nvPr/>
        </p:nvCxnSpPr>
        <p:spPr>
          <a:xfrm flipV="1">
            <a:off x="398899" y="1321666"/>
            <a:ext cx="0" cy="46190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D9F3ED63-1402-6A49-8382-4F86AB6E4B7D}"/>
              </a:ext>
            </a:extLst>
          </p:cNvPr>
          <p:cNvSpPr txBox="1"/>
          <p:nvPr/>
        </p:nvSpPr>
        <p:spPr>
          <a:xfrm>
            <a:off x="256241" y="938062"/>
            <a:ext cx="830677" cy="400110"/>
          </a:xfrm>
          <a:prstGeom prst="rect">
            <a:avLst/>
          </a:prstGeom>
          <a:noFill/>
        </p:spPr>
        <p:txBody>
          <a:bodyPr wrap="none" rtlCol="0">
            <a:spAutoFit/>
          </a:bodyPr>
          <a:lstStyle/>
          <a:p>
            <a:r>
              <a:rPr lang="en-US" altLang="ja-JP" sz="1000" dirty="0">
                <a:solidFill>
                  <a:srgbClr val="0052FF"/>
                </a:solidFill>
                <a:latin typeface="Meiryo" panose="020B0604030504040204" pitchFamily="34" charset="-128"/>
                <a:ea typeface="Meiryo" panose="020B0604030504040204" pitchFamily="34" charset="-128"/>
              </a:rPr>
              <a:t>IT</a:t>
            </a:r>
            <a:r>
              <a:rPr lang="ja-JP" altLang="en-US" sz="800" dirty="0">
                <a:solidFill>
                  <a:srgbClr val="0052FF"/>
                </a:solidFill>
                <a:latin typeface="Meiryo" panose="020B0604030504040204" pitchFamily="34" charset="-128"/>
                <a:ea typeface="Meiryo" panose="020B0604030504040204" pitchFamily="34" charset="-128"/>
              </a:rPr>
              <a:t>がもたらす</a:t>
            </a:r>
            <a:endParaRPr lang="en-US" altLang="ja-JP" sz="800" dirty="0">
              <a:solidFill>
                <a:srgbClr val="0052FF"/>
              </a:solidFill>
              <a:latin typeface="Meiryo" panose="020B0604030504040204" pitchFamily="34" charset="-128"/>
              <a:ea typeface="Meiryo" panose="020B0604030504040204" pitchFamily="34" charset="-128"/>
            </a:endParaRPr>
          </a:p>
          <a:p>
            <a:r>
              <a:rPr lang="ja-JP" altLang="en-US" sz="1000" dirty="0">
                <a:solidFill>
                  <a:srgbClr val="0052FF"/>
                </a:solidFill>
                <a:latin typeface="Meiryo" panose="020B0604030504040204" pitchFamily="34" charset="-128"/>
                <a:ea typeface="Meiryo" panose="020B0604030504040204" pitchFamily="34" charset="-128"/>
              </a:rPr>
              <a:t>顧客価値</a:t>
            </a:r>
            <a:endParaRPr kumimoji="1" lang="ja-JP" altLang="en-US" sz="1000" dirty="0">
              <a:solidFill>
                <a:srgbClr val="0052FF"/>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DF5818B-B856-2047-866C-39FF74C0428F}"/>
              </a:ext>
            </a:extLst>
          </p:cNvPr>
          <p:cNvSpPr txBox="1"/>
          <p:nvPr/>
        </p:nvSpPr>
        <p:spPr>
          <a:xfrm>
            <a:off x="8516526" y="6081308"/>
            <a:ext cx="441146" cy="246221"/>
          </a:xfrm>
          <a:prstGeom prst="rect">
            <a:avLst/>
          </a:prstGeom>
          <a:noFill/>
        </p:spPr>
        <p:txBody>
          <a:bodyPr wrap="none" rtlCol="0">
            <a:spAutoFit/>
          </a:bodyPr>
          <a:lstStyle/>
          <a:p>
            <a:r>
              <a:rPr lang="ja-JP" altLang="en-US" sz="1000" dirty="0">
                <a:solidFill>
                  <a:srgbClr val="0052FF"/>
                </a:solidFill>
                <a:latin typeface="Meiryo" panose="020B0604030504040204" pitchFamily="34" charset="-128"/>
                <a:ea typeface="Meiryo" panose="020B0604030504040204" pitchFamily="34" charset="-128"/>
              </a:rPr>
              <a:t>時間</a:t>
            </a:r>
            <a:endParaRPr kumimoji="1" lang="ja-JP" altLang="en-US" sz="1000" dirty="0">
              <a:solidFill>
                <a:srgbClr val="005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827767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図形グループ 67"/>
          <p:cNvGrpSpPr/>
          <p:nvPr/>
        </p:nvGrpSpPr>
        <p:grpSpPr>
          <a:xfrm>
            <a:off x="4558748" y="842338"/>
            <a:ext cx="3983635" cy="5607841"/>
            <a:chOff x="4558748" y="842338"/>
            <a:chExt cx="3983635" cy="5607841"/>
          </a:xfrm>
        </p:grpSpPr>
        <p:grpSp>
          <p:nvGrpSpPr>
            <p:cNvPr id="67" name="図形グループ 66"/>
            <p:cNvGrpSpPr/>
            <p:nvPr/>
          </p:nvGrpSpPr>
          <p:grpSpPr>
            <a:xfrm>
              <a:off x="4558748" y="842338"/>
              <a:ext cx="3983635" cy="5607841"/>
              <a:chOff x="4558748" y="842338"/>
              <a:chExt cx="3983635" cy="5607841"/>
            </a:xfrm>
          </p:grpSpPr>
          <p:sp>
            <p:nvSpPr>
              <p:cNvPr id="4" name="正方形/長方形 3"/>
              <p:cNvSpPr/>
              <p:nvPr/>
            </p:nvSpPr>
            <p:spPr>
              <a:xfrm>
                <a:off x="4572000" y="842338"/>
                <a:ext cx="3955774" cy="80838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803122"/>
                <a:ext cx="3955774" cy="36907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7901956" y="916886"/>
                <a:ext cx="259370" cy="530087"/>
                <a:chOff x="1946324" y="4125162"/>
                <a:chExt cx="969964" cy="2007872"/>
              </a:xfrm>
              <a:solidFill>
                <a:schemeClr val="accent6">
                  <a:lumMod val="50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テキスト ボックス 25"/>
              <p:cNvSpPr txBox="1"/>
              <p:nvPr/>
            </p:nvSpPr>
            <p:spPr>
              <a:xfrm>
                <a:off x="7665189" y="146680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sp>
            <p:nvSpPr>
              <p:cNvPr id="39" name="テキスト ボックス 38"/>
              <p:cNvSpPr txBox="1"/>
              <p:nvPr/>
            </p:nvSpPr>
            <p:spPr>
              <a:xfrm>
                <a:off x="4892192" y="956493"/>
                <a:ext cx="1569660"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共創</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デザイン思考</a:t>
                </a:r>
                <a:endParaRPr kumimoji="1" lang="ja-JP" altLang="en-US" b="1" dirty="0">
                  <a:solidFill>
                    <a:schemeClr val="bg1"/>
                  </a:solidFill>
                  <a:latin typeface="Meiryo" charset="-128"/>
                  <a:ea typeface="Meiryo" charset="-128"/>
                  <a:cs typeface="Meiryo" charset="-128"/>
                </a:endParaRPr>
              </a:p>
            </p:txBody>
          </p:sp>
          <p:grpSp>
            <p:nvGrpSpPr>
              <p:cNvPr id="40" name="図形グループ 39"/>
              <p:cNvGrpSpPr/>
              <p:nvPr/>
            </p:nvGrpSpPr>
            <p:grpSpPr>
              <a:xfrm>
                <a:off x="7432873" y="913181"/>
                <a:ext cx="259370" cy="530087"/>
                <a:chOff x="1946324" y="4125162"/>
                <a:chExt cx="969964" cy="2007872"/>
              </a:xfrm>
              <a:solidFill>
                <a:srgbClr val="0070C0"/>
              </a:solidFill>
            </p:grpSpPr>
            <p:sp>
              <p:nvSpPr>
                <p:cNvPr id="41" name="円/楕円 4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3" name="テキスト ボックス 42"/>
              <p:cNvSpPr txBox="1"/>
              <p:nvPr/>
            </p:nvSpPr>
            <p:spPr>
              <a:xfrm>
                <a:off x="7265885" y="147018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48" name="テキスト ボックス 47"/>
              <p:cNvSpPr txBox="1"/>
              <p:nvPr/>
            </p:nvSpPr>
            <p:spPr>
              <a:xfrm>
                <a:off x="4892192" y="2222451"/>
                <a:ext cx="2245808"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アジャイル開発</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PaaS/</a:t>
                </a:r>
                <a:r>
                  <a:rPr lang="en-US" altLang="ja-JP" b="1" dirty="0" err="1">
                    <a:solidFill>
                      <a:schemeClr val="bg1"/>
                    </a:solidFill>
                    <a:latin typeface="Meiryo" charset="-128"/>
                    <a:ea typeface="Meiryo" charset="-128"/>
                    <a:cs typeface="Meiryo" charset="-128"/>
                  </a:rPr>
                  <a:t>FaaS</a:t>
                </a:r>
                <a:r>
                  <a:rPr lang="en-US" altLang="ja-JP" b="1" dirty="0">
                    <a:solidFill>
                      <a:schemeClr val="bg1"/>
                    </a:solidFill>
                    <a:latin typeface="Meiryo" charset="-128"/>
                    <a:ea typeface="Meiryo" charset="-128"/>
                    <a:cs typeface="Meiryo" charset="-128"/>
                  </a:rPr>
                  <a:t>/SaaS</a:t>
                </a:r>
              </a:p>
              <a:p>
                <a:r>
                  <a:rPr kumimoji="1" lang="ja-JP" altLang="en-US" b="1" dirty="0">
                    <a:solidFill>
                      <a:schemeClr val="bg1"/>
                    </a:solidFill>
                    <a:latin typeface="Meiryo" charset="-128"/>
                    <a:ea typeface="Meiryo" charset="-128"/>
                    <a:cs typeface="Meiryo" charset="-128"/>
                  </a:rPr>
                  <a:t>超高速開発ツール</a:t>
                </a:r>
              </a:p>
            </p:txBody>
          </p:sp>
          <p:grpSp>
            <p:nvGrpSpPr>
              <p:cNvPr id="49" name="図形グループ 48"/>
              <p:cNvGrpSpPr/>
              <p:nvPr/>
            </p:nvGrpSpPr>
            <p:grpSpPr>
              <a:xfrm>
                <a:off x="7904754" y="2274306"/>
                <a:ext cx="259370" cy="530087"/>
                <a:chOff x="1946324" y="4125162"/>
                <a:chExt cx="969964" cy="2007872"/>
              </a:xfrm>
              <a:solidFill>
                <a:schemeClr val="accent6">
                  <a:lumMod val="50000"/>
                </a:schemeClr>
              </a:solidFill>
            </p:grpSpPr>
            <p:sp>
              <p:nvSpPr>
                <p:cNvPr id="50" name="円/楕円 4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フローチャート: 論理積ゲート 5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2" name="テキスト ボックス 51"/>
              <p:cNvSpPr txBox="1"/>
              <p:nvPr/>
            </p:nvSpPr>
            <p:spPr>
              <a:xfrm>
                <a:off x="7667987" y="282422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grpSp>
            <p:nvGrpSpPr>
              <p:cNvPr id="53" name="図形グループ 52"/>
              <p:cNvGrpSpPr/>
              <p:nvPr/>
            </p:nvGrpSpPr>
            <p:grpSpPr>
              <a:xfrm>
                <a:off x="7435671" y="2270601"/>
                <a:ext cx="259370" cy="530087"/>
                <a:chOff x="1946324" y="4125162"/>
                <a:chExt cx="969964" cy="2007872"/>
              </a:xfrm>
              <a:solidFill>
                <a:srgbClr val="0070C0"/>
              </a:solidFill>
            </p:grpSpPr>
            <p:sp>
              <p:nvSpPr>
                <p:cNvPr id="54" name="円/楕円 5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6" name="テキスト ボックス 55"/>
              <p:cNvSpPr txBox="1"/>
              <p:nvPr/>
            </p:nvSpPr>
            <p:spPr>
              <a:xfrm>
                <a:off x="7268683" y="282760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57" name="テキスト ボックス 56"/>
              <p:cNvSpPr txBox="1"/>
              <p:nvPr/>
            </p:nvSpPr>
            <p:spPr>
              <a:xfrm>
                <a:off x="5459968" y="3882930"/>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クラウド</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DevOps</a:t>
                </a:r>
              </a:p>
              <a:p>
                <a:r>
                  <a:rPr lang="ja-JP" altLang="en-US" b="1" dirty="0">
                    <a:solidFill>
                      <a:schemeClr val="bg1"/>
                    </a:solidFill>
                    <a:latin typeface="Meiryo" charset="-128"/>
                    <a:ea typeface="Meiryo" charset="-128"/>
                    <a:cs typeface="Meiryo" charset="-128"/>
                  </a:rPr>
                  <a:t>自動化ツール</a:t>
                </a:r>
              </a:p>
            </p:txBody>
          </p:sp>
          <p:sp>
            <p:nvSpPr>
              <p:cNvPr id="59" name="正方形/長方形 58"/>
              <p:cNvSpPr/>
              <p:nvPr/>
            </p:nvSpPr>
            <p:spPr>
              <a:xfrm>
                <a:off x="4558748" y="5641797"/>
                <a:ext cx="3955774" cy="8083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619514" y="5751248"/>
                <a:ext cx="3922869"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変更への柔軟性とスピード</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シェア</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サブスクリプション</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利益</a:t>
                </a:r>
                <a:r>
                  <a:rPr lang="ja-JP" altLang="en-US" sz="1400" dirty="0">
                    <a:solidFill>
                      <a:schemeClr val="bg1"/>
                    </a:solidFill>
                    <a:latin typeface="Meiryo" charset="-128"/>
                    <a:ea typeface="Meiryo" charset="-128"/>
                    <a:cs typeface="Meiryo" charset="-128"/>
                  </a:rPr>
                  <a:t>と売上</a:t>
                </a:r>
                <a:endParaRPr kumimoji="1" lang="ja-JP" altLang="en-US" sz="1400" dirty="0">
                  <a:solidFill>
                    <a:schemeClr val="bg1"/>
                  </a:solidFill>
                  <a:latin typeface="Meiryo" charset="-128"/>
                  <a:ea typeface="Meiryo" charset="-128"/>
                  <a:cs typeface="Meiryo" charset="-128"/>
                </a:endParaRPr>
              </a:p>
            </p:txBody>
          </p:sp>
          <p:pic>
            <p:nvPicPr>
              <p:cNvPr id="63" name="図 62"/>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208068" y="4086012"/>
                <a:ext cx="552806" cy="517166"/>
              </a:xfrm>
              <a:prstGeom prst="rect">
                <a:avLst/>
              </a:prstGeom>
              <a:effectLst>
                <a:outerShdw blurRad="50800" dist="38100" dir="2700000" algn="tl" rotWithShape="0">
                  <a:prstClr val="black">
                    <a:alpha val="40000"/>
                  </a:prstClr>
                </a:outerShdw>
              </a:effectLst>
            </p:spPr>
          </p:pic>
        </p:grpSp>
        <p:sp>
          <p:nvSpPr>
            <p:cNvPr id="6" name="正方形/長方形 5"/>
            <p:cNvSpPr/>
            <p:nvPr/>
          </p:nvSpPr>
          <p:spPr>
            <a:xfrm>
              <a:off x="4969544" y="3592182"/>
              <a:ext cx="3191781" cy="1417447"/>
            </a:xfrm>
            <a:prstGeom prst="rect">
              <a:avLst/>
            </a:prstGeom>
            <a:noFill/>
            <a:ln w="3810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en-US" altLang="ja-JP" dirty="0"/>
              <a:t>SI</a:t>
            </a:r>
            <a:r>
              <a:rPr kumimoji="1" lang="ja-JP" altLang="en-US" dirty="0"/>
              <a:t>ビジネスのデジタル・トランスフォーメーション</a:t>
            </a:r>
          </a:p>
        </p:txBody>
      </p:sp>
      <p:sp>
        <p:nvSpPr>
          <p:cNvPr id="9" name="ホームベース 8"/>
          <p:cNvSpPr/>
          <p:nvPr/>
        </p:nvSpPr>
        <p:spPr>
          <a:xfrm>
            <a:off x="543338" y="842338"/>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543338" y="1803122"/>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543337" y="2763906"/>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543338" y="3724690"/>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543337" y="4685474"/>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682489" y="956494"/>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ビジネス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5" name="テキスト ボックス 14"/>
          <p:cNvSpPr txBox="1"/>
          <p:nvPr/>
        </p:nvSpPr>
        <p:spPr>
          <a:xfrm>
            <a:off x="682489" y="1936748"/>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システム</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6" name="テキスト ボックス 15"/>
          <p:cNvSpPr txBox="1"/>
          <p:nvPr/>
        </p:nvSpPr>
        <p:spPr>
          <a:xfrm>
            <a:off x="682488" y="2897532"/>
            <a:ext cx="2031325"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アプリケーション</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開発・運用</a:t>
            </a:r>
            <a:endParaRPr kumimoji="1" lang="ja-JP" altLang="en-US" b="1" dirty="0">
              <a:solidFill>
                <a:schemeClr val="bg1"/>
              </a:solidFill>
              <a:latin typeface="Meiryo" charset="-128"/>
              <a:ea typeface="Meiryo" charset="-128"/>
              <a:cs typeface="Meiryo" charset="-128"/>
            </a:endParaRPr>
          </a:p>
        </p:txBody>
      </p:sp>
      <p:sp>
        <p:nvSpPr>
          <p:cNvPr id="17" name="テキスト ボックス 16"/>
          <p:cNvSpPr txBox="1"/>
          <p:nvPr/>
        </p:nvSpPr>
        <p:spPr>
          <a:xfrm>
            <a:off x="682487" y="3858316"/>
            <a:ext cx="2428870" cy="584775"/>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インフラ･プラットフォーム</a:t>
            </a:r>
            <a:endParaRPr kumimoji="1" lang="en-US" altLang="ja-JP" sz="1400"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構築・保守</a:t>
            </a:r>
            <a:endParaRPr kumimoji="1" lang="ja-JP" altLang="en-US" b="1" dirty="0">
              <a:solidFill>
                <a:schemeClr val="bg1"/>
              </a:solidFill>
              <a:latin typeface="Meiryo" charset="-128"/>
              <a:ea typeface="Meiryo" charset="-128"/>
              <a:cs typeface="Meiryo" charset="-128"/>
            </a:endParaRPr>
          </a:p>
        </p:txBody>
      </p:sp>
      <p:sp>
        <p:nvSpPr>
          <p:cNvPr id="18" name="テキスト ボックス 17"/>
          <p:cNvSpPr txBox="1"/>
          <p:nvPr/>
        </p:nvSpPr>
        <p:spPr>
          <a:xfrm>
            <a:off x="682487" y="4922740"/>
            <a:ext cx="1107996" cy="369332"/>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運用管理</a:t>
            </a:r>
            <a:endParaRPr kumimoji="1" lang="ja-JP" altLang="en-US" b="1" dirty="0">
              <a:solidFill>
                <a:schemeClr val="bg1"/>
              </a:solidFill>
              <a:latin typeface="Meiryo" charset="-128"/>
              <a:ea typeface="Meiryo" charset="-128"/>
              <a:cs typeface="Meiryo" charset="-128"/>
            </a:endParaRPr>
          </a:p>
        </p:txBody>
      </p:sp>
      <p:grpSp>
        <p:nvGrpSpPr>
          <p:cNvPr id="19" name="図形グループ 18"/>
          <p:cNvGrpSpPr/>
          <p:nvPr/>
        </p:nvGrpSpPr>
        <p:grpSpPr>
          <a:xfrm>
            <a:off x="3365099" y="905189"/>
            <a:ext cx="259370" cy="530087"/>
            <a:chOff x="1946324" y="4125162"/>
            <a:chExt cx="969964" cy="2007872"/>
          </a:xfrm>
          <a:solidFill>
            <a:srgbClr val="0070C0"/>
          </a:solidFill>
        </p:grpSpPr>
        <p:sp>
          <p:nvSpPr>
            <p:cNvPr id="20" name="円/楕円 1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5" name="テキスト ボックス 24"/>
          <p:cNvSpPr txBox="1"/>
          <p:nvPr/>
        </p:nvSpPr>
        <p:spPr>
          <a:xfrm>
            <a:off x="2871776" y="1468396"/>
            <a:ext cx="1246013" cy="215444"/>
          </a:xfrm>
          <a:prstGeom prst="rect">
            <a:avLst/>
          </a:prstGeom>
          <a:noFill/>
        </p:spPr>
        <p:txBody>
          <a:bodyPr wrap="square" rtlCol="0">
            <a:spAutoFit/>
          </a:bodyPr>
          <a:lstStyle/>
          <a:p>
            <a:pPr algn="ctr"/>
            <a:r>
              <a:rPr kumimoji="1" lang="ja-JP" altLang="en-US" sz="800">
                <a:solidFill>
                  <a:srgbClr val="0070C0"/>
                </a:solidFill>
                <a:latin typeface="Meiryo" charset="-128"/>
                <a:ea typeface="Meiryo" charset="-128"/>
                <a:cs typeface="Meiryo" charset="-128"/>
              </a:rPr>
              <a:t>お客様</a:t>
            </a:r>
          </a:p>
        </p:txBody>
      </p:sp>
      <p:grpSp>
        <p:nvGrpSpPr>
          <p:cNvPr id="27" name="図形グループ 26"/>
          <p:cNvGrpSpPr/>
          <p:nvPr/>
        </p:nvGrpSpPr>
        <p:grpSpPr>
          <a:xfrm>
            <a:off x="3357584" y="2858725"/>
            <a:ext cx="259370" cy="530087"/>
            <a:chOff x="1946324" y="4125162"/>
            <a:chExt cx="969964" cy="2007872"/>
          </a:xfrm>
          <a:solidFill>
            <a:schemeClr val="accent6">
              <a:lumMod val="50000"/>
            </a:schemeClr>
          </a:solidFill>
        </p:grpSpPr>
        <p:sp>
          <p:nvSpPr>
            <p:cNvPr id="28" name="円/楕円 2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0" name="テキスト ボックス 29"/>
          <p:cNvSpPr txBox="1"/>
          <p:nvPr/>
        </p:nvSpPr>
        <p:spPr>
          <a:xfrm>
            <a:off x="3120817" y="3408647"/>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1" name="図形グループ 30"/>
          <p:cNvGrpSpPr/>
          <p:nvPr/>
        </p:nvGrpSpPr>
        <p:grpSpPr>
          <a:xfrm>
            <a:off x="3352137" y="3794673"/>
            <a:ext cx="259370" cy="530087"/>
            <a:chOff x="1946324" y="4125162"/>
            <a:chExt cx="969964" cy="2007872"/>
          </a:xfrm>
          <a:solidFill>
            <a:schemeClr val="accent6">
              <a:lumMod val="50000"/>
            </a:schemeClr>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4" name="テキスト ボックス 33"/>
          <p:cNvSpPr txBox="1"/>
          <p:nvPr/>
        </p:nvSpPr>
        <p:spPr>
          <a:xfrm>
            <a:off x="3115370" y="4344595"/>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5" name="図形グループ 34"/>
          <p:cNvGrpSpPr/>
          <p:nvPr/>
        </p:nvGrpSpPr>
        <p:grpSpPr>
          <a:xfrm>
            <a:off x="3344622" y="4767449"/>
            <a:ext cx="259370" cy="530087"/>
            <a:chOff x="1946324" y="4125162"/>
            <a:chExt cx="969964" cy="2007872"/>
          </a:xfrm>
          <a:solidFill>
            <a:schemeClr val="accent6">
              <a:lumMod val="50000"/>
            </a:schemeClr>
          </a:solidFill>
        </p:grpSpPr>
        <p:sp>
          <p:nvSpPr>
            <p:cNvPr id="36" name="円/楕円 3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8" name="テキスト ボックス 37"/>
          <p:cNvSpPr txBox="1"/>
          <p:nvPr/>
        </p:nvSpPr>
        <p:spPr>
          <a:xfrm>
            <a:off x="3107855" y="5317371"/>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44" name="図形グループ 43"/>
          <p:cNvGrpSpPr/>
          <p:nvPr/>
        </p:nvGrpSpPr>
        <p:grpSpPr>
          <a:xfrm>
            <a:off x="3352136" y="1879686"/>
            <a:ext cx="259370" cy="530087"/>
            <a:chOff x="1946324" y="4125162"/>
            <a:chExt cx="969964" cy="2007872"/>
          </a:xfrm>
          <a:solidFill>
            <a:schemeClr val="accent6">
              <a:lumMod val="50000"/>
            </a:schemeClr>
          </a:solidFill>
        </p:grpSpPr>
        <p:sp>
          <p:nvSpPr>
            <p:cNvPr id="45" name="円/楕円 4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115369" y="2429608"/>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sp>
        <p:nvSpPr>
          <p:cNvPr id="60" name="ホームベース 59"/>
          <p:cNvSpPr/>
          <p:nvPr/>
        </p:nvSpPr>
        <p:spPr>
          <a:xfrm>
            <a:off x="543337" y="5641797"/>
            <a:ext cx="4167809" cy="808382"/>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111001" y="5751248"/>
            <a:ext cx="2492990"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絶対的な安定と品質</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物販</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工数</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売上</a:t>
            </a:r>
            <a:r>
              <a:rPr lang="ja-JP" altLang="en-US" sz="1400" dirty="0">
                <a:solidFill>
                  <a:schemeClr val="bg1"/>
                </a:solidFill>
                <a:latin typeface="Meiryo" charset="-128"/>
                <a:ea typeface="Meiryo" charset="-128"/>
                <a:cs typeface="Meiryo" charset="-128"/>
              </a:rPr>
              <a:t>と利益</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9700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ppt_x</p:attrName>
                                        </p:attrNameLst>
                                      </p:cBhvr>
                                      <p:tavLst>
                                        <p:tav tm="0">
                                          <p:val>
                                            <p:strVal val="#ppt_x-#ppt_w*1.125000"/>
                                          </p:val>
                                        </p:tav>
                                        <p:tav tm="100000">
                                          <p:val>
                                            <p:strVal val="#ppt_x"/>
                                          </p:val>
                                        </p:tav>
                                      </p:tavLst>
                                    </p:anim>
                                    <p:animEffect transition="in" filter="wipe(right)">
                                      <p:cBhvr>
                                        <p:cTn id="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a:t>IT</a:t>
            </a:r>
            <a:r>
              <a:rPr kumimoji="1" lang="ja-JP" altLang="en-US" dirty="0"/>
              <a:t>との正しい付き合い方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思想としての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仕組みとしての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道具としての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a:solidFill>
                  <a:schemeClr val="bg1"/>
                </a:solidFill>
                <a:latin typeface="Meiryo" charset="-128"/>
                <a:ea typeface="Meiryo" charset="-128"/>
                <a:cs typeface="Meiryo" charset="-128"/>
              </a:rPr>
              <a:t>ビジネス</a:t>
            </a:r>
            <a:endParaRPr kumimoji="1" lang="en-US" altLang="ja-JP" sz="36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2627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a:t>商品としての</a:t>
            </a:r>
            <a:r>
              <a:rPr kumimoji="1" lang="en-US" altLang="ja-JP" dirty="0"/>
              <a:t>IT</a:t>
            </a:r>
            <a:r>
              <a:rPr kumimoji="1" lang="ja-JP" altLang="en-US" dirty="0"/>
              <a:t>の作り方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67</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思想としての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ビジネスの変革と創造</a:t>
            </a:r>
            <a:endParaRPr lang="en-US" altLang="ja-JP" sz="12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　仕組みとしての</a:t>
            </a:r>
            <a:r>
              <a:rPr kumimoji="1" lang="en-US" altLang="ja-JP" sz="2000" b="1" dirty="0">
                <a:solidFill>
                  <a:srgbClr val="FFFFFF"/>
                </a:solidFill>
                <a:latin typeface="Meiryo" charset="-128"/>
                <a:ea typeface="Meiryo" charset="-128"/>
                <a:cs typeface="Meiryo" charset="-128"/>
              </a:rPr>
              <a:t>IT</a:t>
            </a:r>
          </a:p>
          <a:p>
            <a:r>
              <a:rPr lang="ja-JP" altLang="en-US" sz="1200" dirty="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a:solidFill>
                <a:srgbClr val="FFFFFF"/>
              </a:solidFill>
              <a:latin typeface="Meiryo" charset="-128"/>
              <a:ea typeface="Meiryo" charset="-128"/>
              <a:cs typeface="Meiryo" charset="-128"/>
            </a:endParaRPr>
          </a:p>
          <a:p>
            <a:pPr algn="ctr"/>
            <a:r>
              <a:rPr kumimoji="1" lang="ja-JP" altLang="en-US" sz="2000" b="1" dirty="0">
                <a:solidFill>
                  <a:srgbClr val="FFFFFF"/>
                </a:solidFill>
                <a:latin typeface="Meiryo" charset="-128"/>
                <a:ea typeface="Meiryo" charset="-128"/>
                <a:cs typeface="Meiryo" charset="-128"/>
              </a:rPr>
              <a:t>道具としての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400" dirty="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ビジネス・モデル</a:t>
            </a: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使い勝手や見栄えの良さ</a:t>
            </a: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a:solidFill>
                  <a:schemeClr val="bg1"/>
                </a:solidFill>
                <a:latin typeface="Meiryo" charset="-128"/>
                <a:ea typeface="Meiryo" charset="-128"/>
                <a:cs typeface="Meiryo" charset="-128"/>
              </a:rPr>
              <a:t>ビジネス・プロセス</a:t>
            </a:r>
          </a:p>
        </p:txBody>
      </p:sp>
      <p:pic>
        <p:nvPicPr>
          <p:cNvPr id="30" name="図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3033805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「道具としての</a:t>
            </a:r>
            <a:r>
              <a:rPr lang="en-US" altLang="ja-JP" dirty="0"/>
              <a:t>IT</a:t>
            </a:r>
            <a:r>
              <a:rPr lang="ja-JP" altLang="en-US" dirty="0"/>
              <a:t>」から「思想としての</a:t>
            </a:r>
            <a:r>
              <a:rPr lang="en-US" altLang="ja-JP" dirty="0"/>
              <a:t>IT</a:t>
            </a:r>
            <a:r>
              <a:rPr lang="ja-JP" altLang="en-US" dirty="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道具としての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仕組みとしての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思想としての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238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ppt_x</p:attrName>
                                        </p:attrNameLst>
                                      </p:cBhvr>
                                      <p:tavLst>
                                        <p:tav tm="0">
                                          <p:val>
                                            <p:strVal val="#ppt_x-#ppt_w*1.125000"/>
                                          </p:val>
                                        </p:tav>
                                        <p:tav tm="100000">
                                          <p:val>
                                            <p:strVal val="#ppt_x"/>
                                          </p:val>
                                        </p:tav>
                                      </p:tavLst>
                                    </p:anim>
                                    <p:animEffect transition="in" filter="wipe(righ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p:tgtEl>
                                          <p:spTgt spid="44"/>
                                        </p:tgtEl>
                                        <p:attrNameLst>
                                          <p:attrName>ppt_x</p:attrName>
                                        </p:attrNameLst>
                                      </p:cBhvr>
                                      <p:tavLst>
                                        <p:tav tm="0">
                                          <p:val>
                                            <p:strVal val="#ppt_x-#ppt_w*1.125000"/>
                                          </p:val>
                                        </p:tav>
                                        <p:tav tm="100000">
                                          <p:val>
                                            <p:strVal val="#ppt_x"/>
                                          </p:val>
                                        </p:tav>
                                      </p:tavLst>
                                    </p:anim>
                                    <p:animEffect transition="in" filter="wipe(righ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ビジネスのデジタル化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25" name="正方形/長方形 24"/>
          <p:cNvSpPr/>
          <p:nvPr/>
        </p:nvSpPr>
        <p:spPr>
          <a:xfrm>
            <a:off x="309281" y="5413247"/>
            <a:ext cx="5635907" cy="90700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SoR</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Record</a:t>
            </a:r>
          </a:p>
          <a:p>
            <a:pPr algn="ctr"/>
            <a:r>
              <a:rPr kumimoji="1" lang="ja-JP" altLang="en-US" sz="1400" dirty="0">
                <a:solidFill>
                  <a:srgbClr val="FFFFFF"/>
                </a:solidFill>
                <a:latin typeface="Meiryo" charset="-128"/>
                <a:ea typeface="Meiryo" charset="-128"/>
                <a:cs typeface="Meiryo" charset="-128"/>
              </a:rPr>
              <a:t>結果を処理するシステム</a:t>
            </a:r>
          </a:p>
        </p:txBody>
      </p:sp>
      <p:sp>
        <p:nvSpPr>
          <p:cNvPr id="26" name="正方形/長方形 25"/>
          <p:cNvSpPr/>
          <p:nvPr/>
        </p:nvSpPr>
        <p:spPr>
          <a:xfrm>
            <a:off x="6085809" y="5428472"/>
            <a:ext cx="2743199" cy="9070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SoE</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Engagement</a:t>
            </a:r>
          </a:p>
          <a:p>
            <a:pPr algn="ctr"/>
            <a:r>
              <a:rPr kumimoji="1" lang="ja-JP" altLang="en-US" sz="1400" dirty="0">
                <a:solidFill>
                  <a:srgbClr val="FFFFFF"/>
                </a:solidFill>
                <a:latin typeface="Meiryo" charset="-128"/>
                <a:ea typeface="Meiryo" charset="-128"/>
                <a:cs typeface="Meiryo" charset="-128"/>
              </a:rPr>
              <a:t>結果を創出するシステム</a:t>
            </a:r>
          </a:p>
        </p:txBody>
      </p:sp>
      <p:grpSp>
        <p:nvGrpSpPr>
          <p:cNvPr id="6" name="図形グループ 5"/>
          <p:cNvGrpSpPr/>
          <p:nvPr/>
        </p:nvGrpSpPr>
        <p:grpSpPr>
          <a:xfrm>
            <a:off x="5581497" y="5830860"/>
            <a:ext cx="863193" cy="744244"/>
            <a:chOff x="5581497" y="5830860"/>
            <a:chExt cx="863193" cy="744244"/>
          </a:xfrm>
        </p:grpSpPr>
        <p:sp>
          <p:nvSpPr>
            <p:cNvPr id="28" name="星 32 27"/>
            <p:cNvSpPr/>
            <p:nvPr/>
          </p:nvSpPr>
          <p:spPr>
            <a:xfrm>
              <a:off x="5581497" y="5830860"/>
              <a:ext cx="863193" cy="744244"/>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5741223" y="5932070"/>
              <a:ext cx="543739" cy="523220"/>
            </a:xfrm>
            <a:prstGeom prst="rect">
              <a:avLst/>
            </a:prstGeom>
            <a:noFill/>
          </p:spPr>
          <p:txBody>
            <a:bodyPr wrap="none" rtlCol="0">
              <a:spAutoFit/>
            </a:bodyPr>
            <a:lstStyle/>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文化</a:t>
              </a:r>
              <a:endParaRPr kumimoji="1" lang="en-US" altLang="ja-JP"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対立</a:t>
              </a:r>
            </a:p>
          </p:txBody>
        </p:sp>
      </p:grpSp>
    </p:spTree>
    <p:extLst>
      <p:ext uri="{BB962C8B-B14F-4D97-AF65-F5344CB8AC3E}">
        <p14:creationId xmlns:p14="http://schemas.microsoft.com/office/powerpoint/2010/main" val="23668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3409930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a:t>ビジネス価値と文化の違い</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70</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a:solidFill>
                  <a:schemeClr val="bg1"/>
                </a:solidFill>
                <a:latin typeface="Meiryo" charset="-128"/>
                <a:ea typeface="Meiryo" charset="-128"/>
                <a:cs typeface="Meiryo" charset="-128"/>
              </a:rPr>
              <a:t>顧客に製品やサービスを</a:t>
            </a:r>
            <a:r>
              <a:rPr lang="ja-JP" altLang="en-US" b="1" dirty="0">
                <a:solidFill>
                  <a:schemeClr val="bg1"/>
                </a:solidFill>
                <a:latin typeface="Meiryo" charset="-128"/>
                <a:ea typeface="Meiryo" charset="-128"/>
                <a:cs typeface="Meiryo" charset="-128"/>
              </a:rPr>
              <a:t>“いかに買ってもらうか”を狙う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a:solidFill>
                  <a:schemeClr val="bg1"/>
                </a:solidFill>
                <a:latin typeface="Meiryo" charset="-128"/>
                <a:ea typeface="Meiryo" charset="-128"/>
                <a:cs typeface="Meiryo" charset="-128"/>
              </a:rPr>
              <a:t>顧客が製品やサービスを</a:t>
            </a:r>
            <a:r>
              <a:rPr lang="ja-JP" altLang="en-US" b="1" dirty="0">
                <a:solidFill>
                  <a:schemeClr val="bg1"/>
                </a:solidFill>
                <a:latin typeface="Meiryo" charset="-128"/>
                <a:ea typeface="Meiryo" charset="-128"/>
                <a:cs typeface="Meiryo" charset="-128"/>
              </a:rPr>
              <a:t>“買ってから”を処理、格納する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a:solidFill>
                  <a:schemeClr val="bg1"/>
                </a:solidFill>
                <a:latin typeface="Meiryo" charset="-128"/>
                <a:ea typeface="Meiryo" charset="-128"/>
                <a:cs typeface="Meiryo" charset="-128"/>
              </a:rPr>
              <a:t>ユーザー部門の要求は明確</a:t>
            </a:r>
            <a:endParaRPr lang="en-US" altLang="ja-JP" sz="1400" b="1" dirty="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部門はその要求に応える</a:t>
            </a: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297547" y="2881004"/>
            <a:ext cx="2075292" cy="646331"/>
          </a:xfrm>
          <a:prstGeom prst="rect">
            <a:avLst/>
          </a:prstGeom>
          <a:noFill/>
        </p:spPr>
        <p:txBody>
          <a:bodyPr wrap="square" rtlCol="0">
            <a:spAutoFit/>
          </a:bodyPr>
          <a:lstStyle/>
          <a:p>
            <a:pPr algn="r"/>
            <a:r>
              <a:rPr lang="en-US" altLang="ja-JP" sz="3600" b="1" dirty="0" err="1">
                <a:solidFill>
                  <a:schemeClr val="bg1"/>
                </a:solidFill>
                <a:latin typeface="Meiryo" charset="-128"/>
                <a:ea typeface="Meiryo" charset="-128"/>
                <a:cs typeface="Meiryo" charset="-128"/>
              </a:rPr>
              <a:t>SoE</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843833" y="4215048"/>
            <a:ext cx="2075292" cy="646331"/>
          </a:xfrm>
          <a:prstGeom prst="rect">
            <a:avLst/>
          </a:prstGeom>
          <a:noFill/>
        </p:spPr>
        <p:txBody>
          <a:bodyPr wrap="square" rtlCol="0">
            <a:spAutoFit/>
          </a:bodyPr>
          <a:lstStyle/>
          <a:p>
            <a:r>
              <a:rPr lang="en-US" altLang="ja-JP" sz="3600" b="1" dirty="0" err="1">
                <a:solidFill>
                  <a:schemeClr val="bg1"/>
                </a:solidFill>
                <a:latin typeface="Meiryo" charset="-128"/>
                <a:ea typeface="Meiryo" charset="-128"/>
                <a:cs typeface="Meiryo" charset="-128"/>
              </a:rPr>
              <a:t>SoR</a:t>
            </a:r>
            <a:endParaRPr lang="en-US" altLang="ja-JP" sz="3600" b="1" dirty="0">
              <a:solidFill>
                <a:schemeClr val="bg1"/>
              </a:solidFill>
              <a:latin typeface="Meiryo" charset="-128"/>
              <a:ea typeface="Meiryo" charset="-128"/>
              <a:cs typeface="Meiryo" charset="-128"/>
            </a:endParaRPr>
          </a:p>
        </p:txBody>
      </p:sp>
      <p:sp>
        <p:nvSpPr>
          <p:cNvPr id="15" name="正方形/長方形 14"/>
          <p:cNvSpPr/>
          <p:nvPr/>
        </p:nvSpPr>
        <p:spPr>
          <a:xfrm>
            <a:off x="3347004" y="2612617"/>
            <a:ext cx="3014864"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843833" y="4683858"/>
            <a:ext cx="2327625"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の著者</a:t>
            </a:r>
            <a:r>
              <a:rPr lang="en-US" altLang="ja-JP" sz="800" dirty="0">
                <a:solidFill>
                  <a:schemeClr val="tx1">
                    <a:lumMod val="50000"/>
                    <a:lumOff val="50000"/>
                  </a:schemeClr>
                </a:solidFill>
                <a:latin typeface="Meiryo" charset="-128"/>
                <a:ea typeface="Meiryo" charset="-128"/>
                <a:cs typeface="Meiryo" charset="-128"/>
              </a:rPr>
              <a:t>Geoffrey A. Moore</a:t>
            </a:r>
            <a:r>
              <a:rPr lang="ja-JP" altLang="en-US" sz="800" dirty="0">
                <a:solidFill>
                  <a:schemeClr val="tx1">
                    <a:lumMod val="50000"/>
                    <a:lumOff val="50000"/>
                  </a:schemeClr>
                </a:solidFill>
                <a:latin typeface="Meiryo" charset="-128"/>
                <a:ea typeface="Meiryo" charset="-128"/>
                <a:cs typeface="Meiryo" charset="-128"/>
              </a:rPr>
              <a:t>の言葉</a:t>
            </a:r>
            <a:r>
              <a:rPr kumimoji="1" lang="ja-JP" altLang="en-US" sz="800" dirty="0">
                <a:solidFill>
                  <a:schemeClr val="tx1">
                    <a:lumMod val="50000"/>
                    <a:lumOff val="50000"/>
                  </a:schemeClr>
                </a:solidFill>
                <a:latin typeface="Meiryo" charset="-128"/>
                <a:ea typeface="Meiryo" charset="-128"/>
                <a:cs typeface="Meiryo" charset="-128"/>
              </a:rPr>
              <a:t>を参考に作成</a:t>
            </a: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a:solidFill>
                  <a:schemeClr val="bg1"/>
                </a:solidFill>
                <a:latin typeface="Meiryo" charset="-128"/>
                <a:ea typeface="Meiryo" charset="-128"/>
                <a:cs typeface="Meiryo" charset="-128"/>
              </a:rPr>
              <a:t>ユーザー部門は要求が不明</a:t>
            </a:r>
            <a:endParaRPr lang="en-US" altLang="ja-JP" sz="1400" b="1" dirty="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部門はその要求を一緒に探す</a:t>
            </a: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a:solidFill>
                  <a:schemeClr val="bg1"/>
                </a:solidFill>
                <a:latin typeface="Meiryo" charset="-128"/>
                <a:ea typeface="Meiryo" charset="-128"/>
                <a:cs typeface="Meiryo" charset="-128"/>
              </a:rPr>
              <a:t>販売管理</a:t>
            </a:r>
            <a:r>
              <a:rPr lang="ja-JP" altLang="en-US" sz="800" dirty="0">
                <a:solidFill>
                  <a:schemeClr val="bg1"/>
                </a:solidFill>
                <a:latin typeface="Meiryo" charset="-128"/>
                <a:ea typeface="Meiryo" charset="-128"/>
                <a:cs typeface="Meiryo" charset="-128"/>
              </a:rPr>
              <a:t>など</a:t>
            </a: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a:solidFill>
                  <a:schemeClr val="bg1"/>
                </a:solidFill>
                <a:latin typeface="Meiryo" charset="-128"/>
                <a:ea typeface="Meiryo" charset="-128"/>
                <a:cs typeface="Meiryo" charset="-128"/>
              </a:rPr>
              <a:t>EC</a:t>
            </a:r>
            <a:r>
              <a:rPr lang="ja-JP" altLang="en-US" sz="800" dirty="0">
                <a:solidFill>
                  <a:schemeClr val="bg1"/>
                </a:solidFill>
                <a:latin typeface="Meiryo" charset="-128"/>
                <a:ea typeface="Meiryo" charset="-128"/>
                <a:cs typeface="Meiryo" charset="-128"/>
              </a:rPr>
              <a:t>など</a:t>
            </a:r>
          </a:p>
        </p:txBody>
      </p:sp>
      <p:sp>
        <p:nvSpPr>
          <p:cNvPr id="3" name="正方形/長方形 2"/>
          <p:cNvSpPr/>
          <p:nvPr/>
        </p:nvSpPr>
        <p:spPr>
          <a:xfrm>
            <a:off x="2879539" y="4993128"/>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213273" y="2381657"/>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結果を創出するシステム</a:t>
            </a:r>
          </a:p>
        </p:txBody>
      </p:sp>
      <p:sp>
        <p:nvSpPr>
          <p:cNvPr id="9" name="テキスト ボックス 8"/>
          <p:cNvSpPr txBox="1"/>
          <p:nvPr/>
        </p:nvSpPr>
        <p:spPr>
          <a:xfrm>
            <a:off x="5921385" y="2877097"/>
            <a:ext cx="2803993"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a:t>
            </a:r>
            <a:r>
              <a:rPr lang="en-US" altLang="ja-JP" dirty="0"/>
              <a:t> </a:t>
            </a:r>
            <a:r>
              <a:rPr lang="ja-JP" altLang="en-US" dirty="0"/>
              <a:t>モード</a:t>
            </a:r>
            <a:r>
              <a:rPr lang="en-US" altLang="ja-JP" dirty="0"/>
              <a:t>2</a:t>
            </a:r>
            <a:endParaRPr lang="ja-JP" altLang="en-US" dirty="0"/>
          </a:p>
        </p:txBody>
      </p:sp>
      <p:sp>
        <p:nvSpPr>
          <p:cNvPr id="27" name="テキスト ボックス 26"/>
          <p:cNvSpPr txBox="1"/>
          <p:nvPr/>
        </p:nvSpPr>
        <p:spPr>
          <a:xfrm>
            <a:off x="363217" y="4230369"/>
            <a:ext cx="2528862"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モード</a:t>
            </a:r>
            <a:r>
              <a:rPr lang="en-US" altLang="ja-JP" dirty="0"/>
              <a:t>1</a:t>
            </a:r>
            <a:r>
              <a:rPr lang="ja-JP" altLang="en-US" dirty="0"/>
              <a:t> ≈</a:t>
            </a:r>
          </a:p>
        </p:txBody>
      </p:sp>
    </p:spTree>
    <p:extLst>
      <p:ext uri="{BB962C8B-B14F-4D97-AF65-F5344CB8AC3E}">
        <p14:creationId xmlns:p14="http://schemas.microsoft.com/office/powerpoint/2010/main" val="301436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の特性</a:t>
            </a:r>
          </a:p>
        </p:txBody>
      </p:sp>
      <p:sp>
        <p:nvSpPr>
          <p:cNvPr id="4" name="正方形/長方形 3"/>
          <p:cNvSpPr/>
          <p:nvPr/>
        </p:nvSpPr>
        <p:spPr>
          <a:xfrm>
            <a:off x="281636" y="965605"/>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82897" y="965604"/>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7" name="ホームベース 6"/>
          <p:cNvSpPr/>
          <p:nvPr/>
        </p:nvSpPr>
        <p:spPr>
          <a:xfrm>
            <a:off x="281636" y="1605291"/>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安定性重視</a:t>
            </a:r>
            <a:endParaRPr kumimoji="1" lang="ja-JP" altLang="en-US" dirty="0">
              <a:solidFill>
                <a:schemeClr val="bg1"/>
              </a:solidFill>
              <a:latin typeface="Meiryo" charset="-128"/>
              <a:ea typeface="Meiryo" charset="-128"/>
              <a:cs typeface="Meiryo" charset="-128"/>
            </a:endParaRPr>
          </a:p>
        </p:txBody>
      </p:sp>
      <p:sp>
        <p:nvSpPr>
          <p:cNvPr id="8" name="ホームベース 7"/>
          <p:cNvSpPr/>
          <p:nvPr/>
        </p:nvSpPr>
        <p:spPr>
          <a:xfrm flipH="1">
            <a:off x="4934103" y="161228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速度重視</a:t>
            </a:r>
            <a:endParaRPr kumimoji="1" lang="ja-JP" altLang="en-US" dirty="0">
              <a:solidFill>
                <a:schemeClr val="bg1"/>
              </a:solidFill>
              <a:latin typeface="Meiryo" charset="-128"/>
              <a:ea typeface="Meiryo" charset="-128"/>
              <a:cs typeface="Meiryo" charset="-128"/>
            </a:endParaRPr>
          </a:p>
        </p:txBody>
      </p:sp>
      <p:sp>
        <p:nvSpPr>
          <p:cNvPr id="9" name="ホームベース 8"/>
          <p:cNvSpPr/>
          <p:nvPr/>
        </p:nvSpPr>
        <p:spPr>
          <a:xfrm>
            <a:off x="281636" y="203306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ウォーターフォール</a:t>
            </a:r>
            <a:endParaRPr kumimoji="1" lang="ja-JP" altLang="en-US" dirty="0">
              <a:solidFill>
                <a:schemeClr val="bg1"/>
              </a:solidFill>
              <a:latin typeface="Meiryo" charset="-128"/>
              <a:ea typeface="Meiryo" charset="-128"/>
              <a:cs typeface="Meiryo" charset="-128"/>
            </a:endParaRPr>
          </a:p>
        </p:txBody>
      </p:sp>
      <p:sp>
        <p:nvSpPr>
          <p:cNvPr id="10" name="ホームベース 9"/>
          <p:cNvSpPr/>
          <p:nvPr/>
        </p:nvSpPr>
        <p:spPr>
          <a:xfrm flipH="1">
            <a:off x="4934103" y="2032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アジャイル</a:t>
            </a:r>
            <a:endParaRPr kumimoji="1" lang="ja-JP" altLang="en-US" dirty="0">
              <a:solidFill>
                <a:schemeClr val="bg1"/>
              </a:solidFill>
              <a:latin typeface="Meiryo" charset="-128"/>
              <a:ea typeface="Meiryo" charset="-128"/>
              <a:cs typeface="Meiryo" charset="-128"/>
            </a:endParaRPr>
          </a:p>
        </p:txBody>
      </p:sp>
      <p:sp>
        <p:nvSpPr>
          <p:cNvPr id="11" name="ホームベース 10"/>
          <p:cNvSpPr/>
          <p:nvPr/>
        </p:nvSpPr>
        <p:spPr>
          <a:xfrm>
            <a:off x="281636" y="24518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IT部門が集中管理</a:t>
            </a:r>
            <a:endParaRPr kumimoji="1" lang="ja-JP" altLang="en-US" dirty="0">
              <a:solidFill>
                <a:schemeClr val="bg1"/>
              </a:solidFill>
              <a:latin typeface="Meiryo" charset="-128"/>
              <a:ea typeface="Meiryo" charset="-128"/>
              <a:cs typeface="Meiryo" charset="-128"/>
            </a:endParaRPr>
          </a:p>
        </p:txBody>
      </p:sp>
      <p:sp>
        <p:nvSpPr>
          <p:cNvPr id="12" name="ホームベース 11"/>
          <p:cNvSpPr/>
          <p:nvPr/>
        </p:nvSpPr>
        <p:spPr>
          <a:xfrm flipH="1">
            <a:off x="4934103" y="24518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ユーザー部門が分散管理</a:t>
            </a:r>
            <a:endParaRPr kumimoji="1" lang="ja-JP" altLang="en-US" dirty="0">
              <a:solidFill>
                <a:schemeClr val="bg1"/>
              </a:solidFill>
              <a:latin typeface="Meiryo" charset="-128"/>
              <a:ea typeface="Meiryo" charset="-128"/>
              <a:cs typeface="Meiryo" charset="-128"/>
            </a:endParaRPr>
          </a:p>
        </p:txBody>
      </p:sp>
      <p:sp>
        <p:nvSpPr>
          <p:cNvPr id="13" name="ホームベース 12"/>
          <p:cNvSpPr/>
          <p:nvPr/>
        </p:nvSpPr>
        <p:spPr>
          <a:xfrm>
            <a:off x="281636" y="2880138"/>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予測可能業務</a:t>
            </a:r>
            <a:endParaRPr kumimoji="1" lang="ja-JP" altLang="en-US" dirty="0">
              <a:solidFill>
                <a:schemeClr val="bg1"/>
              </a:solidFill>
              <a:latin typeface="Meiryo" charset="-128"/>
              <a:ea typeface="Meiryo" charset="-128"/>
              <a:cs typeface="Meiryo" charset="-128"/>
            </a:endParaRPr>
          </a:p>
        </p:txBody>
      </p:sp>
      <p:sp>
        <p:nvSpPr>
          <p:cNvPr id="14" name="ホームベース 13"/>
          <p:cNvSpPr/>
          <p:nvPr/>
        </p:nvSpPr>
        <p:spPr>
          <a:xfrm flipH="1">
            <a:off x="4934103" y="288013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探索型業務</a:t>
            </a:r>
            <a:endParaRPr kumimoji="1" lang="ja-JP" altLang="en-US" dirty="0">
              <a:solidFill>
                <a:schemeClr val="bg1"/>
              </a:solidFill>
              <a:latin typeface="Meiryo" charset="-128"/>
              <a:ea typeface="Meiryo" charset="-128"/>
              <a:cs typeface="Meiryo" charset="-128"/>
            </a:endParaRPr>
          </a:p>
        </p:txBody>
      </p:sp>
      <p:sp>
        <p:nvSpPr>
          <p:cNvPr id="15" name="ホームベース 14"/>
          <p:cNvSpPr/>
          <p:nvPr/>
        </p:nvSpPr>
        <p:spPr>
          <a:xfrm>
            <a:off x="281636" y="3304086"/>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武士:領地や報酬を死守</a:t>
            </a:r>
            <a:endParaRPr kumimoji="1" lang="ja-JP" altLang="en-US" dirty="0">
              <a:solidFill>
                <a:schemeClr val="bg1"/>
              </a:solidFill>
              <a:latin typeface="Meiryo" charset="-128"/>
              <a:ea typeface="Meiryo" charset="-128"/>
              <a:cs typeface="Meiryo" charset="-128"/>
            </a:endParaRPr>
          </a:p>
        </p:txBody>
      </p:sp>
      <p:sp>
        <p:nvSpPr>
          <p:cNvPr id="16" name="ホームベース 15"/>
          <p:cNvSpPr/>
          <p:nvPr/>
        </p:nvSpPr>
        <p:spPr>
          <a:xfrm flipH="1">
            <a:off x="4934103" y="3304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忍者:何が有効なのかを探る</a:t>
            </a:r>
            <a:endParaRPr lang="en-US" altLang="ja-JP" dirty="0">
              <a:solidFill>
                <a:schemeClr val="bg1"/>
              </a:solidFill>
              <a:latin typeface="Meiryo" charset="-128"/>
              <a:ea typeface="Meiryo" charset="-128"/>
              <a:cs typeface="Meiryo" charset="-128"/>
            </a:endParaRPr>
          </a:p>
        </p:txBody>
      </p:sp>
      <p:sp>
        <p:nvSpPr>
          <p:cNvPr id="17" name="ホームベース 16"/>
          <p:cNvSpPr/>
          <p:nvPr/>
        </p:nvSpPr>
        <p:spPr>
          <a:xfrm>
            <a:off x="281636" y="3733835"/>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運用者(オペレーター)</a:t>
            </a:r>
            <a:endParaRPr kumimoji="1" lang="ja-JP" altLang="en-US" dirty="0">
              <a:solidFill>
                <a:schemeClr val="bg1"/>
              </a:solidFill>
              <a:latin typeface="Meiryo" charset="-128"/>
              <a:ea typeface="Meiryo" charset="-128"/>
              <a:cs typeface="Meiryo" charset="-128"/>
            </a:endParaRPr>
          </a:p>
        </p:txBody>
      </p:sp>
      <p:sp>
        <p:nvSpPr>
          <p:cNvPr id="18" name="ホームベース 17"/>
          <p:cNvSpPr/>
          <p:nvPr/>
        </p:nvSpPr>
        <p:spPr>
          <a:xfrm flipH="1">
            <a:off x="4934103" y="3733835"/>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革新者(イノベーター)</a:t>
            </a:r>
            <a:endParaRPr lang="en-US" altLang="ja-JP" dirty="0">
              <a:solidFill>
                <a:schemeClr val="bg1"/>
              </a:solidFill>
              <a:latin typeface="Meiryo" charset="-128"/>
              <a:ea typeface="Meiryo" charset="-128"/>
              <a:cs typeface="Meiryo" charset="-128"/>
            </a:endParaRPr>
          </a:p>
        </p:txBody>
      </p:sp>
      <p:sp>
        <p:nvSpPr>
          <p:cNvPr id="21" name="ホームベース 20"/>
          <p:cNvSpPr/>
          <p:nvPr/>
        </p:nvSpPr>
        <p:spPr>
          <a:xfrm>
            <a:off x="281636" y="41635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効率性や</a:t>
            </a:r>
            <a:r>
              <a:rPr lang="en-US" altLang="ja-JP" dirty="0">
                <a:solidFill>
                  <a:schemeClr val="bg1"/>
                </a:solidFill>
                <a:latin typeface="Meiryo" charset="-128"/>
                <a:ea typeface="Meiryo" charset="-128"/>
                <a:cs typeface="Meiryo" charset="-128"/>
              </a:rPr>
              <a:t>ROI</a:t>
            </a:r>
            <a:endParaRPr kumimoji="1" lang="ja-JP" altLang="en-US" dirty="0">
              <a:solidFill>
                <a:schemeClr val="bg1"/>
              </a:solidFill>
              <a:latin typeface="Meiryo" charset="-128"/>
              <a:ea typeface="Meiryo" charset="-128"/>
              <a:cs typeface="Meiryo" charset="-128"/>
            </a:endParaRPr>
          </a:p>
        </p:txBody>
      </p:sp>
      <p:sp>
        <p:nvSpPr>
          <p:cNvPr id="22" name="ホームベース 21"/>
          <p:cNvSpPr/>
          <p:nvPr/>
        </p:nvSpPr>
        <p:spPr>
          <a:xfrm flipH="1">
            <a:off x="4934103" y="41635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新規性や大きなリターン</a:t>
            </a:r>
            <a:endParaRPr lang="en-US" altLang="ja-JP" dirty="0">
              <a:solidFill>
                <a:schemeClr val="bg1"/>
              </a:solidFill>
              <a:latin typeface="Meiryo" charset="-128"/>
              <a:ea typeface="Meiryo" charset="-128"/>
              <a:cs typeface="Meiryo" charset="-128"/>
            </a:endParaRPr>
          </a:p>
        </p:txBody>
      </p:sp>
      <p:sp>
        <p:nvSpPr>
          <p:cNvPr id="23" name="ホームベース 22"/>
          <p:cNvSpPr/>
          <p:nvPr/>
        </p:nvSpPr>
        <p:spPr>
          <a:xfrm>
            <a:off x="281636" y="459751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統率力や実行力</a:t>
            </a:r>
            <a:endParaRPr kumimoji="1" lang="ja-JP" altLang="en-US" dirty="0">
              <a:solidFill>
                <a:schemeClr val="bg1"/>
              </a:solidFill>
              <a:latin typeface="Meiryo" charset="-128"/>
              <a:ea typeface="Meiryo" charset="-128"/>
              <a:cs typeface="Meiryo" charset="-128"/>
            </a:endParaRPr>
          </a:p>
        </p:txBody>
      </p:sp>
      <p:sp>
        <p:nvSpPr>
          <p:cNvPr id="24" name="ホームベース 23"/>
          <p:cNvSpPr/>
          <p:nvPr/>
        </p:nvSpPr>
        <p:spPr>
          <a:xfrm flipH="1">
            <a:off x="4934103" y="459751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機動力や柔軟性</a:t>
            </a:r>
            <a:endParaRPr lang="en-US" altLang="ja-JP" dirty="0">
              <a:solidFill>
                <a:schemeClr val="bg1"/>
              </a:solidFill>
              <a:latin typeface="Meiryo" charset="-128"/>
              <a:ea typeface="Meiryo" charset="-128"/>
              <a:cs typeface="Meiryo" charset="-128"/>
            </a:endParaRPr>
          </a:p>
        </p:txBody>
      </p:sp>
      <p:sp>
        <p:nvSpPr>
          <p:cNvPr id="25" name="ホームベース 24"/>
          <p:cNvSpPr/>
          <p:nvPr/>
        </p:nvSpPr>
        <p:spPr>
          <a:xfrm>
            <a:off x="281636" y="502218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月次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年次</a:t>
            </a:r>
            <a:endParaRPr kumimoji="1" lang="ja-JP" altLang="en-US" dirty="0">
              <a:solidFill>
                <a:schemeClr val="bg1"/>
              </a:solidFill>
              <a:latin typeface="Meiryo" charset="-128"/>
              <a:ea typeface="Meiryo" charset="-128"/>
              <a:cs typeface="Meiryo" charset="-128"/>
            </a:endParaRPr>
          </a:p>
        </p:txBody>
      </p:sp>
      <p:sp>
        <p:nvSpPr>
          <p:cNvPr id="26" name="ホームベース 25"/>
          <p:cNvSpPr/>
          <p:nvPr/>
        </p:nvSpPr>
        <p:spPr>
          <a:xfrm flipH="1">
            <a:off x="4934103" y="502218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日次</a:t>
            </a:r>
            <a:r>
              <a:rPr lang="en-US" altLang="ja-JP" dirty="0">
                <a:solidFill>
                  <a:schemeClr val="bg1"/>
                </a:solidFill>
                <a:latin typeface="Meiryo" charset="-128"/>
                <a:ea typeface="Meiryo" charset="-128"/>
                <a:cs typeface="Meiryo" charset="-128"/>
              </a:rPr>
              <a:t>(or </a:t>
            </a:r>
            <a:r>
              <a:rPr lang="ja-JP" altLang="en-US" dirty="0">
                <a:solidFill>
                  <a:schemeClr val="bg1"/>
                </a:solidFill>
                <a:latin typeface="Meiryo" charset="-128"/>
                <a:ea typeface="Meiryo" charset="-128"/>
                <a:cs typeface="Meiryo" charset="-128"/>
              </a:rPr>
              <a:t>時次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週次</a:t>
            </a:r>
            <a:endParaRPr lang="en-US" altLang="ja-JP" dirty="0">
              <a:solidFill>
                <a:schemeClr val="bg1"/>
              </a:solidFill>
              <a:latin typeface="Meiryo" charset="-128"/>
              <a:ea typeface="Meiryo" charset="-128"/>
              <a:cs typeface="Meiryo" charset="-128"/>
            </a:endParaRPr>
          </a:p>
        </p:txBody>
      </p:sp>
      <p:sp>
        <p:nvSpPr>
          <p:cNvPr id="27" name="六角形 26"/>
          <p:cNvSpPr/>
          <p:nvPr/>
        </p:nvSpPr>
        <p:spPr>
          <a:xfrm>
            <a:off x="4228186" y="1593923"/>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性向</a:t>
            </a:r>
            <a:endParaRPr kumimoji="1" lang="ja-JP" altLang="en-US" sz="1200" dirty="0">
              <a:solidFill>
                <a:srgbClr val="FFFFFF"/>
              </a:solidFill>
              <a:latin typeface="ＭＳ Ｐゴシック"/>
              <a:ea typeface="ＭＳ Ｐゴシック"/>
              <a:cs typeface="ＭＳ Ｐゴシック"/>
            </a:endParaRPr>
          </a:p>
        </p:txBody>
      </p:sp>
      <p:sp>
        <p:nvSpPr>
          <p:cNvPr id="28" name="六角形 27"/>
          <p:cNvSpPr/>
          <p:nvPr/>
        </p:nvSpPr>
        <p:spPr>
          <a:xfrm>
            <a:off x="4228186" y="2044487"/>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手法</a:t>
            </a:r>
            <a:endParaRPr kumimoji="1" lang="ja-JP" altLang="en-US" sz="1200" dirty="0">
              <a:solidFill>
                <a:srgbClr val="FFFFFF"/>
              </a:solidFill>
              <a:latin typeface="ＭＳ Ｐゴシック"/>
              <a:ea typeface="ＭＳ Ｐゴシック"/>
              <a:cs typeface="ＭＳ Ｐゴシック"/>
            </a:endParaRPr>
          </a:p>
        </p:txBody>
      </p:sp>
      <p:sp>
        <p:nvSpPr>
          <p:cNvPr id="29" name="六角形 28"/>
          <p:cNvSpPr/>
          <p:nvPr/>
        </p:nvSpPr>
        <p:spPr>
          <a:xfrm>
            <a:off x="4228186" y="2460844"/>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30" name="六角形 29"/>
          <p:cNvSpPr/>
          <p:nvPr/>
        </p:nvSpPr>
        <p:spPr>
          <a:xfrm>
            <a:off x="4238244" y="2876476"/>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業務</a:t>
            </a:r>
          </a:p>
        </p:txBody>
      </p:sp>
      <p:sp>
        <p:nvSpPr>
          <p:cNvPr id="31" name="六角形 30"/>
          <p:cNvSpPr/>
          <p:nvPr/>
        </p:nvSpPr>
        <p:spPr>
          <a:xfrm>
            <a:off x="4238244" y="3327040"/>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例え</a:t>
            </a:r>
          </a:p>
        </p:txBody>
      </p:sp>
      <p:sp>
        <p:nvSpPr>
          <p:cNvPr id="32" name="六角形 31"/>
          <p:cNvSpPr/>
          <p:nvPr/>
        </p:nvSpPr>
        <p:spPr>
          <a:xfrm>
            <a:off x="4238244" y="3743397"/>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対象</a:t>
            </a:r>
          </a:p>
        </p:txBody>
      </p:sp>
      <p:sp>
        <p:nvSpPr>
          <p:cNvPr id="33" name="六角形 32"/>
          <p:cNvSpPr/>
          <p:nvPr/>
        </p:nvSpPr>
        <p:spPr>
          <a:xfrm>
            <a:off x="4228186" y="4158505"/>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期待</a:t>
            </a:r>
          </a:p>
        </p:txBody>
      </p:sp>
      <p:sp>
        <p:nvSpPr>
          <p:cNvPr id="34" name="六角形 33"/>
          <p:cNvSpPr/>
          <p:nvPr/>
        </p:nvSpPr>
        <p:spPr>
          <a:xfrm>
            <a:off x="4228186" y="4609069"/>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実践</a:t>
            </a:r>
          </a:p>
        </p:txBody>
      </p:sp>
      <p:sp>
        <p:nvSpPr>
          <p:cNvPr id="35" name="六角形 34"/>
          <p:cNvSpPr/>
          <p:nvPr/>
        </p:nvSpPr>
        <p:spPr>
          <a:xfrm>
            <a:off x="4228186" y="5025426"/>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期間</a:t>
            </a:r>
          </a:p>
        </p:txBody>
      </p:sp>
      <p:sp>
        <p:nvSpPr>
          <p:cNvPr id="36" name="ホームベース 35"/>
          <p:cNvSpPr/>
          <p:nvPr/>
        </p:nvSpPr>
        <p:spPr>
          <a:xfrm>
            <a:off x="281636" y="544612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トップダウン</a:t>
            </a:r>
            <a:endParaRPr kumimoji="1" lang="ja-JP" altLang="en-US" dirty="0">
              <a:solidFill>
                <a:schemeClr val="bg1"/>
              </a:solidFill>
              <a:latin typeface="Meiryo" charset="-128"/>
              <a:ea typeface="Meiryo" charset="-128"/>
              <a:cs typeface="Meiryo" charset="-128"/>
            </a:endParaRPr>
          </a:p>
        </p:txBody>
      </p:sp>
      <p:sp>
        <p:nvSpPr>
          <p:cNvPr id="37" name="ホームベース 36"/>
          <p:cNvSpPr/>
          <p:nvPr/>
        </p:nvSpPr>
        <p:spPr>
          <a:xfrm flipH="1">
            <a:off x="4934103" y="5446127"/>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ボトムアップ</a:t>
            </a:r>
            <a:endParaRPr lang="en-US" altLang="ja-JP" dirty="0">
              <a:solidFill>
                <a:schemeClr val="bg1"/>
              </a:solidFill>
              <a:latin typeface="Meiryo" charset="-128"/>
              <a:ea typeface="Meiryo" charset="-128"/>
              <a:cs typeface="Meiryo" charset="-128"/>
            </a:endParaRPr>
          </a:p>
        </p:txBody>
      </p:sp>
      <p:sp>
        <p:nvSpPr>
          <p:cNvPr id="38" name="六角形 37"/>
          <p:cNvSpPr/>
          <p:nvPr/>
        </p:nvSpPr>
        <p:spPr>
          <a:xfrm>
            <a:off x="4228186" y="5449373"/>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経営</a:t>
            </a:r>
          </a:p>
        </p:txBody>
      </p:sp>
      <p:sp>
        <p:nvSpPr>
          <p:cNvPr id="39" name="ホームベース 38"/>
          <p:cNvSpPr/>
          <p:nvPr/>
        </p:nvSpPr>
        <p:spPr>
          <a:xfrm>
            <a:off x="281636" y="5879600"/>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40" name="ホームベース 39"/>
          <p:cNvSpPr/>
          <p:nvPr/>
        </p:nvSpPr>
        <p:spPr>
          <a:xfrm flipH="1">
            <a:off x="4579314" y="5879601"/>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7489950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を取り持つガーディアン</a:t>
            </a:r>
          </a:p>
        </p:txBody>
      </p:sp>
      <p:sp>
        <p:nvSpPr>
          <p:cNvPr id="4" name="正方形/長方形 3"/>
          <p:cNvSpPr/>
          <p:nvPr/>
        </p:nvSpPr>
        <p:spPr>
          <a:xfrm>
            <a:off x="274320" y="1016812"/>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75581" y="1016811"/>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39" name="ホームベース 38"/>
          <p:cNvSpPr/>
          <p:nvPr/>
        </p:nvSpPr>
        <p:spPr>
          <a:xfrm>
            <a:off x="274320" y="2339126"/>
            <a:ext cx="5102352" cy="829863"/>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落ち着きなくチャラチャラした</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無責任で軽い存在だと煙たがる</a:t>
            </a:r>
            <a:endParaRPr kumimoji="1" lang="ja-JP" altLang="en-US" dirty="0">
              <a:solidFill>
                <a:schemeClr val="bg1"/>
              </a:solidFill>
              <a:latin typeface="Meiryo" charset="-128"/>
              <a:ea typeface="Meiryo" charset="-128"/>
              <a:cs typeface="Meiryo" charset="-128"/>
            </a:endParaRPr>
          </a:p>
        </p:txBody>
      </p:sp>
      <p:sp>
        <p:nvSpPr>
          <p:cNvPr id="40" name="ホームベース 39"/>
          <p:cNvSpPr/>
          <p:nvPr/>
        </p:nvSpPr>
        <p:spPr>
          <a:xfrm flipH="1">
            <a:off x="3723438" y="3323980"/>
            <a:ext cx="5149900" cy="829861"/>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古臭く動きが遅い足手まといの</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恐竜の化石のように感じる</a:t>
            </a:r>
            <a:endParaRPr lang="en-US" altLang="ja-JP" dirty="0">
              <a:solidFill>
                <a:schemeClr val="bg1"/>
              </a:solidFill>
              <a:latin typeface="Meiryo" charset="-128"/>
              <a:ea typeface="Meiryo" charset="-128"/>
              <a:cs typeface="Meiryo" charset="-128"/>
            </a:endParaRPr>
          </a:p>
        </p:txBody>
      </p:sp>
      <p:grpSp>
        <p:nvGrpSpPr>
          <p:cNvPr id="44" name="図形グループ 43"/>
          <p:cNvGrpSpPr/>
          <p:nvPr/>
        </p:nvGrpSpPr>
        <p:grpSpPr>
          <a:xfrm>
            <a:off x="5723182" y="2334163"/>
            <a:ext cx="387782" cy="829863"/>
            <a:chOff x="626312" y="838875"/>
            <a:chExt cx="603657" cy="1238713"/>
          </a:xfrm>
          <a:solidFill>
            <a:schemeClr val="tx1">
              <a:lumMod val="75000"/>
              <a:lumOff val="25000"/>
            </a:schemeClr>
          </a:solidFill>
        </p:grpSpPr>
        <p:sp>
          <p:nvSpPr>
            <p:cNvPr id="45" name="円/楕円 4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6" name="フローチャート: 論理積ゲート 4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47" name="図形グループ 46"/>
          <p:cNvGrpSpPr/>
          <p:nvPr/>
        </p:nvGrpSpPr>
        <p:grpSpPr>
          <a:xfrm>
            <a:off x="6232475" y="2339126"/>
            <a:ext cx="387782" cy="829863"/>
            <a:chOff x="626312" y="838875"/>
            <a:chExt cx="603657" cy="1238713"/>
          </a:xfrm>
          <a:solidFill>
            <a:schemeClr val="tx1">
              <a:lumMod val="75000"/>
              <a:lumOff val="25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0" name="図形グループ 49"/>
          <p:cNvGrpSpPr/>
          <p:nvPr/>
        </p:nvGrpSpPr>
        <p:grpSpPr>
          <a:xfrm>
            <a:off x="7251056" y="2334163"/>
            <a:ext cx="387782" cy="829863"/>
            <a:chOff x="626312" y="838875"/>
            <a:chExt cx="603657" cy="1238713"/>
          </a:xfrm>
          <a:solidFill>
            <a:schemeClr val="tx1">
              <a:lumMod val="75000"/>
              <a:lumOff val="25000"/>
            </a:schemeClr>
          </a:solidFill>
        </p:grpSpPr>
        <p:sp>
          <p:nvSpPr>
            <p:cNvPr id="51" name="円/楕円 50"/>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2" name="フローチャート: 論理積ゲート 51"/>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3" name="図形グループ 52"/>
          <p:cNvGrpSpPr/>
          <p:nvPr/>
        </p:nvGrpSpPr>
        <p:grpSpPr>
          <a:xfrm>
            <a:off x="7760345" y="2334163"/>
            <a:ext cx="387782" cy="829863"/>
            <a:chOff x="626312" y="838875"/>
            <a:chExt cx="603657" cy="1238713"/>
          </a:xfrm>
          <a:solidFill>
            <a:schemeClr val="tx1">
              <a:lumMod val="75000"/>
              <a:lumOff val="25000"/>
            </a:schemeClr>
          </a:solidFill>
        </p:grpSpPr>
        <p:sp>
          <p:nvSpPr>
            <p:cNvPr id="54" name="円/楕円 53"/>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5" name="フローチャート: 論理積ゲート 54"/>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6" name="図形グループ 55"/>
          <p:cNvGrpSpPr/>
          <p:nvPr/>
        </p:nvGrpSpPr>
        <p:grpSpPr>
          <a:xfrm>
            <a:off x="6741766" y="2334163"/>
            <a:ext cx="387782" cy="829863"/>
            <a:chOff x="626312" y="838875"/>
            <a:chExt cx="603657" cy="1238713"/>
          </a:xfrm>
          <a:solidFill>
            <a:schemeClr val="tx1">
              <a:lumMod val="75000"/>
              <a:lumOff val="25000"/>
            </a:schemeClr>
          </a:solidFill>
        </p:grpSpPr>
        <p:sp>
          <p:nvSpPr>
            <p:cNvPr id="57" name="円/楕円 56"/>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8" name="フローチャート: 論理積ゲート 57"/>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9" name="図形グループ 58"/>
          <p:cNvGrpSpPr/>
          <p:nvPr/>
        </p:nvGrpSpPr>
        <p:grpSpPr>
          <a:xfrm>
            <a:off x="1012195" y="3323980"/>
            <a:ext cx="387782" cy="829863"/>
            <a:chOff x="626312" y="838875"/>
            <a:chExt cx="603657" cy="1238713"/>
          </a:xfrm>
          <a:solidFill>
            <a:schemeClr val="tx1">
              <a:lumMod val="50000"/>
              <a:lumOff val="50000"/>
            </a:schemeClr>
          </a:solidFill>
        </p:grpSpPr>
        <p:sp>
          <p:nvSpPr>
            <p:cNvPr id="60" name="円/楕円 5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1" name="フローチャート: 論理積ゲート 60"/>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2" name="図形グループ 61"/>
          <p:cNvGrpSpPr/>
          <p:nvPr/>
        </p:nvGrpSpPr>
        <p:grpSpPr>
          <a:xfrm>
            <a:off x="1521488" y="3328943"/>
            <a:ext cx="387782" cy="829863"/>
            <a:chOff x="626312" y="838875"/>
            <a:chExt cx="603657" cy="1238713"/>
          </a:xfrm>
          <a:solidFill>
            <a:schemeClr val="tx1">
              <a:lumMod val="50000"/>
              <a:lumOff val="50000"/>
            </a:schemeClr>
          </a:solidFill>
        </p:grpSpPr>
        <p:sp>
          <p:nvSpPr>
            <p:cNvPr id="63" name="円/楕円 6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4" name="フローチャート: 論理積ゲート 63"/>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5" name="図形グループ 64"/>
          <p:cNvGrpSpPr/>
          <p:nvPr/>
        </p:nvGrpSpPr>
        <p:grpSpPr>
          <a:xfrm>
            <a:off x="2540069" y="3323980"/>
            <a:ext cx="387782" cy="829863"/>
            <a:chOff x="626312" y="838875"/>
            <a:chExt cx="603657" cy="1238713"/>
          </a:xfrm>
          <a:solidFill>
            <a:schemeClr val="tx1">
              <a:lumMod val="50000"/>
              <a:lumOff val="50000"/>
            </a:schemeClr>
          </a:solidFill>
        </p:grpSpPr>
        <p:sp>
          <p:nvSpPr>
            <p:cNvPr id="66" name="円/楕円 6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7" name="フローチャート: 論理積ゲート 66"/>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8" name="図形グループ 67"/>
          <p:cNvGrpSpPr/>
          <p:nvPr/>
        </p:nvGrpSpPr>
        <p:grpSpPr>
          <a:xfrm>
            <a:off x="3049358" y="3323980"/>
            <a:ext cx="387782" cy="829863"/>
            <a:chOff x="626312" y="838875"/>
            <a:chExt cx="603657" cy="1238713"/>
          </a:xfrm>
          <a:solidFill>
            <a:schemeClr val="tx1">
              <a:lumMod val="50000"/>
              <a:lumOff val="50000"/>
            </a:schemeClr>
          </a:solidFill>
        </p:grpSpPr>
        <p:sp>
          <p:nvSpPr>
            <p:cNvPr id="69" name="円/楕円 68"/>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0" name="フローチャート: 論理積ゲート 69"/>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1" name="図形グループ 70"/>
          <p:cNvGrpSpPr/>
          <p:nvPr/>
        </p:nvGrpSpPr>
        <p:grpSpPr>
          <a:xfrm>
            <a:off x="2030779" y="3323980"/>
            <a:ext cx="387782" cy="829863"/>
            <a:chOff x="626312" y="838875"/>
            <a:chExt cx="603657" cy="1238713"/>
          </a:xfrm>
          <a:solidFill>
            <a:schemeClr val="tx1">
              <a:lumMod val="50000"/>
              <a:lumOff val="50000"/>
            </a:schemeClr>
          </a:solidFill>
        </p:grpSpPr>
        <p:sp>
          <p:nvSpPr>
            <p:cNvPr id="72" name="円/楕円 7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3" name="フローチャート: 論理積ゲート 72"/>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4" name="図形グループ 73"/>
          <p:cNvGrpSpPr/>
          <p:nvPr/>
        </p:nvGrpSpPr>
        <p:grpSpPr>
          <a:xfrm>
            <a:off x="4378107" y="4501091"/>
            <a:ext cx="387782" cy="829863"/>
            <a:chOff x="626312" y="838875"/>
            <a:chExt cx="603657" cy="1238713"/>
          </a:xfrm>
          <a:solidFill>
            <a:schemeClr val="accent6">
              <a:lumMod val="50000"/>
            </a:schemeClr>
          </a:solidFill>
        </p:grpSpPr>
        <p:sp>
          <p:nvSpPr>
            <p:cNvPr id="75" name="円/楕円 7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6" name="フローチャート: 論理積ゲート 7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 name="正方形/長方形 2"/>
          <p:cNvSpPr/>
          <p:nvPr/>
        </p:nvSpPr>
        <p:spPr>
          <a:xfrm>
            <a:off x="1252672" y="5738455"/>
            <a:ext cx="6616426" cy="646331"/>
          </a:xfrm>
          <a:prstGeom prst="rect">
            <a:avLst/>
          </a:prstGeom>
        </p:spPr>
        <p:txBody>
          <a:bodyPr wrap="square">
            <a:spAutoFit/>
          </a:bodyPr>
          <a:lstStyle/>
          <a:p>
            <a:pPr algn="ctr"/>
            <a:r>
              <a:rPr lang="ja-JP" altLang="en-US" sz="1200" b="1" dirty="0">
                <a:solidFill>
                  <a:schemeClr val="accent6">
                    <a:lumMod val="75000"/>
                  </a:schemeClr>
                </a:solidFill>
                <a:latin typeface="Meiryo" charset="-128"/>
                <a:ea typeface="Meiryo" charset="-128"/>
                <a:cs typeface="Meiryo" charset="-128"/>
              </a:rPr>
              <a:t>それぞれの強み</a:t>
            </a:r>
            <a:r>
              <a:rPr lang="ja-JP" altLang="en-US" sz="1200" dirty="0">
                <a:solidFill>
                  <a:schemeClr val="accent6">
                    <a:lumMod val="75000"/>
                  </a:schemeClr>
                </a:solidFill>
                <a:latin typeface="Meiryo" charset="-128"/>
                <a:ea typeface="Meiryo" charset="-128"/>
                <a:cs typeface="Meiryo" charset="-128"/>
              </a:rPr>
              <a:t>がありながらも</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文化的対立</a:t>
            </a:r>
            <a:r>
              <a:rPr lang="ja-JP" altLang="en-US" sz="1200" dirty="0">
                <a:solidFill>
                  <a:schemeClr val="accent6">
                    <a:lumMod val="75000"/>
                  </a:schemeClr>
                </a:solidFill>
                <a:latin typeface="Meiryo" charset="-128"/>
                <a:ea typeface="Meiryo" charset="-128"/>
                <a:cs typeface="Meiryo" charset="-128"/>
              </a:rPr>
              <a:t>が起きやすい</a:t>
            </a:r>
            <a:r>
              <a:rPr lang="ja-JP" altLang="en-US" sz="1200" b="1" dirty="0">
                <a:solidFill>
                  <a:schemeClr val="accent6">
                    <a:lumMod val="75000"/>
                  </a:schemeClr>
                </a:solidFill>
                <a:latin typeface="Meiryo" charset="-128"/>
                <a:ea typeface="Meiryo" charset="-128"/>
                <a:cs typeface="Meiryo" charset="-128"/>
              </a:rPr>
              <a:t>両者を共存</a:t>
            </a:r>
            <a:r>
              <a:rPr lang="ja-JP" altLang="en-US" sz="1200" dirty="0">
                <a:solidFill>
                  <a:schemeClr val="accent6">
                    <a:lumMod val="75000"/>
                  </a:schemeClr>
                </a:solidFill>
                <a:latin typeface="Meiryo" charset="-128"/>
                <a:ea typeface="Meiryo" charset="-128"/>
                <a:cs typeface="Meiryo" charset="-128"/>
              </a:rPr>
              <a:t>させるために</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双方に敬意を払いつつ間を取り持ち調整</a:t>
            </a:r>
            <a:r>
              <a:rPr lang="ja-JP" altLang="en-US" sz="1200" dirty="0">
                <a:solidFill>
                  <a:schemeClr val="accent6">
                    <a:lumMod val="75000"/>
                  </a:schemeClr>
                </a:solidFill>
                <a:latin typeface="Meiryo" charset="-128"/>
                <a:ea typeface="Meiryo" charset="-128"/>
                <a:cs typeface="Meiryo" charset="-128"/>
              </a:rPr>
              <a:t>を行う</a:t>
            </a:r>
          </a:p>
        </p:txBody>
      </p:sp>
      <p:sp>
        <p:nvSpPr>
          <p:cNvPr id="77" name="ホームベース 76"/>
          <p:cNvSpPr/>
          <p:nvPr/>
        </p:nvSpPr>
        <p:spPr>
          <a:xfrm>
            <a:off x="274320" y="1613532"/>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78" name="ホームベース 77"/>
          <p:cNvSpPr/>
          <p:nvPr/>
        </p:nvSpPr>
        <p:spPr>
          <a:xfrm flipH="1">
            <a:off x="4571998" y="1613533"/>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
        <p:nvSpPr>
          <p:cNvPr id="79" name="正方形/長方形 78"/>
          <p:cNvSpPr/>
          <p:nvPr/>
        </p:nvSpPr>
        <p:spPr>
          <a:xfrm>
            <a:off x="3080236" y="5415308"/>
            <a:ext cx="2983522" cy="400110"/>
          </a:xfrm>
          <a:prstGeom prst="rect">
            <a:avLst/>
          </a:prstGeom>
        </p:spPr>
        <p:txBody>
          <a:bodyPr wrap="square">
            <a:spAutoFit/>
          </a:bodyPr>
          <a:lstStyle/>
          <a:p>
            <a:pPr algn="ctr"/>
            <a:r>
              <a:rPr lang="ja-JP" altLang="en-US" sz="2000" b="1" dirty="0">
                <a:solidFill>
                  <a:schemeClr val="accent6">
                    <a:lumMod val="75000"/>
                  </a:schemeClr>
                </a:solidFill>
                <a:latin typeface="Meiryo" charset="-128"/>
                <a:ea typeface="Meiryo" charset="-128"/>
                <a:cs typeface="Meiryo" charset="-128"/>
              </a:rPr>
              <a:t>ガーディアン</a:t>
            </a:r>
          </a:p>
        </p:txBody>
      </p:sp>
      <p:sp>
        <p:nvSpPr>
          <p:cNvPr id="19" name="環状矢印 18"/>
          <p:cNvSpPr/>
          <p:nvPr/>
        </p:nvSpPr>
        <p:spPr>
          <a:xfrm rot="10800000">
            <a:off x="2958725" y="3164026"/>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環状矢印 79"/>
          <p:cNvSpPr/>
          <p:nvPr/>
        </p:nvSpPr>
        <p:spPr>
          <a:xfrm rot="10800000" flipH="1">
            <a:off x="3912934" y="3171589"/>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934733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044859"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リーフォーム 30"/>
          <p:cNvSpPr/>
          <p:nvPr/>
        </p:nvSpPr>
        <p:spPr>
          <a:xfrm>
            <a:off x="6042351" y="1897381"/>
            <a:ext cx="2581132" cy="2528408"/>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3099 w 2565787"/>
              <a:gd name="connsiteY3" fmla="*/ 2509997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95300 w 2565787"/>
              <a:gd name="connsiteY3" fmla="*/ 2516134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2528408"/>
              <a:gd name="connsiteX1" fmla="*/ 594 w 2565787"/>
              <a:gd name="connsiteY1" fmla="*/ 1098506 h 2528408"/>
              <a:gd name="connsiteX2" fmla="*/ 1289273 w 2565787"/>
              <a:gd name="connsiteY2" fmla="*/ 1098507 h 2528408"/>
              <a:gd name="connsiteX3" fmla="*/ 1295300 w 2565787"/>
              <a:gd name="connsiteY3" fmla="*/ 2516134 h 2528408"/>
              <a:gd name="connsiteX4" fmla="*/ 2559686 w 2565787"/>
              <a:gd name="connsiteY4" fmla="*/ 2528408 h 2528408"/>
              <a:gd name="connsiteX5" fmla="*/ 2565787 w 2565787"/>
              <a:gd name="connsiteY5" fmla="*/ 6137 h 2528408"/>
              <a:gd name="connsiteX6" fmla="*/ 557 w 2565787"/>
              <a:gd name="connsiteY6" fmla="*/ 0 h 2528408"/>
              <a:gd name="connsiteX0" fmla="*/ 557 w 2565787"/>
              <a:gd name="connsiteY0" fmla="*/ 0 h 2528408"/>
              <a:gd name="connsiteX1" fmla="*/ 594 w 2565787"/>
              <a:gd name="connsiteY1" fmla="*/ 1098506 h 2528408"/>
              <a:gd name="connsiteX2" fmla="*/ 1289273 w 2565787"/>
              <a:gd name="connsiteY2" fmla="*/ 1098507 h 2528408"/>
              <a:gd name="connsiteX3" fmla="*/ 1283099 w 2565787"/>
              <a:gd name="connsiteY3" fmla="*/ 2522271 h 2528408"/>
              <a:gd name="connsiteX4" fmla="*/ 2559686 w 2565787"/>
              <a:gd name="connsiteY4" fmla="*/ 2528408 h 2528408"/>
              <a:gd name="connsiteX5" fmla="*/ 2565787 w 2565787"/>
              <a:gd name="connsiteY5" fmla="*/ 6137 h 2528408"/>
              <a:gd name="connsiteX6" fmla="*/ 557 w 2565787"/>
              <a:gd name="connsiteY6" fmla="*/ 0 h 252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2528408">
                <a:moveTo>
                  <a:pt x="557" y="0"/>
                </a:moveTo>
                <a:cubicBezTo>
                  <a:pt x="2603" y="362078"/>
                  <a:pt x="-1452" y="736428"/>
                  <a:pt x="594" y="1098506"/>
                </a:cubicBezTo>
                <a:lnTo>
                  <a:pt x="1289273" y="1098507"/>
                </a:lnTo>
                <a:cubicBezTo>
                  <a:pt x="1285182" y="1814480"/>
                  <a:pt x="1287190" y="1806298"/>
                  <a:pt x="1283099" y="2522271"/>
                </a:cubicBezTo>
                <a:lnTo>
                  <a:pt x="2559686" y="2528408"/>
                </a:lnTo>
                <a:cubicBezTo>
                  <a:pt x="2561720" y="1687651"/>
                  <a:pt x="2563753" y="846894"/>
                  <a:pt x="2565787" y="6137"/>
                </a:cubicBez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280180" y="3142098"/>
            <a:ext cx="129182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3280180" y="1897381"/>
            <a:ext cx="2581132" cy="3234153"/>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3234153">
                <a:moveTo>
                  <a:pt x="557" y="0"/>
                </a:moveTo>
                <a:cubicBezTo>
                  <a:pt x="2603" y="362078"/>
                  <a:pt x="-1452" y="736428"/>
                  <a:pt x="594" y="1098506"/>
                </a:cubicBezTo>
                <a:lnTo>
                  <a:pt x="1289273" y="1098507"/>
                </a:lnTo>
                <a:cubicBezTo>
                  <a:pt x="1285182" y="1814480"/>
                  <a:pt x="1293291" y="2518180"/>
                  <a:pt x="1289200" y="3234153"/>
                </a:cubicBezTo>
                <a:lnTo>
                  <a:pt x="2565787" y="3234153"/>
                </a:lnTo>
                <a:lnTo>
                  <a:pt x="2565787" y="6137"/>
                </a:ln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３つの</a:t>
            </a:r>
            <a:r>
              <a:rPr kumimoji="1" lang="en-US" altLang="ja-JP" dirty="0"/>
              <a:t>IT</a:t>
            </a:r>
            <a:r>
              <a:rPr kumimoji="1" lang="ja-JP" altLang="en-US" dirty="0"/>
              <a:t>：従来の</a:t>
            </a:r>
            <a:r>
              <a:rPr kumimoji="1" lang="en-US" altLang="ja-JP" dirty="0"/>
              <a:t>IT</a:t>
            </a:r>
            <a:r>
              <a:rPr kumimoji="1" lang="ja-JP" altLang="en-US" dirty="0"/>
              <a:t>／シャドー</a:t>
            </a:r>
            <a:r>
              <a:rPr kumimoji="1" lang="en-US" altLang="ja-JP" dirty="0"/>
              <a:t>IT</a:t>
            </a:r>
            <a:r>
              <a:rPr kumimoji="1" lang="ja-JP" altLang="en-US" dirty="0"/>
              <a:t>／バイモーダル</a:t>
            </a:r>
            <a:r>
              <a:rPr kumimoji="1" lang="en-US" altLang="ja-JP" dirty="0"/>
              <a:t>IT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73</a:t>
            </a:fld>
            <a:endParaRPr kumimoji="1" lang="ja-JP" altLang="en-US"/>
          </a:p>
        </p:txBody>
      </p:sp>
      <p:sp>
        <p:nvSpPr>
          <p:cNvPr id="4" name="正方形/長方形 3"/>
          <p:cNvSpPr/>
          <p:nvPr/>
        </p:nvSpPr>
        <p:spPr>
          <a:xfrm>
            <a:off x="515501"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SIer</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IT</a:t>
            </a:r>
            <a:r>
              <a:rPr kumimoji="1" lang="ja-JP" altLang="en-US" dirty="0">
                <a:solidFill>
                  <a:srgbClr val="FFFFFF"/>
                </a:solidFill>
                <a:latin typeface="Meiryo" charset="-128"/>
                <a:ea typeface="Meiryo" charset="-128"/>
                <a:cs typeface="Meiryo" charset="-128"/>
              </a:rPr>
              <a:t>ベンダー</a:t>
            </a:r>
          </a:p>
        </p:txBody>
      </p:sp>
      <p:sp>
        <p:nvSpPr>
          <p:cNvPr id="5" name="正方形/長方形 4"/>
          <p:cNvSpPr/>
          <p:nvPr/>
        </p:nvSpPr>
        <p:spPr>
          <a:xfrm>
            <a:off x="3280180"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6" name="正方形/長方形 5"/>
          <p:cNvSpPr/>
          <p:nvPr/>
        </p:nvSpPr>
        <p:spPr>
          <a:xfrm>
            <a:off x="6044859"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7" name="正方形/長方形 6"/>
          <p:cNvSpPr/>
          <p:nvPr/>
        </p:nvSpPr>
        <p:spPr>
          <a:xfrm>
            <a:off x="515501" y="1897381"/>
            <a:ext cx="2583640" cy="108009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ysClr val="windowText" lastClr="000000"/>
                </a:solidFill>
              </a:ln>
              <a:solidFill>
                <a:srgbClr val="FFFFFF"/>
              </a:solidFill>
              <a:latin typeface="ＭＳ Ｐゴシック"/>
              <a:ea typeface="ＭＳ Ｐゴシック"/>
              <a:cs typeface="ＭＳ Ｐゴシック"/>
            </a:endParaRPr>
          </a:p>
        </p:txBody>
      </p:sp>
      <p:sp>
        <p:nvSpPr>
          <p:cNvPr id="10" name="正方形/長方形 9"/>
          <p:cNvSpPr/>
          <p:nvPr/>
        </p:nvSpPr>
        <p:spPr>
          <a:xfrm>
            <a:off x="512993"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76870" y="3262238"/>
            <a:ext cx="246090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kumimoji="1"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4" name="正方形/長方形 13"/>
          <p:cNvSpPr/>
          <p:nvPr/>
        </p:nvSpPr>
        <p:spPr>
          <a:xfrm>
            <a:off x="3341549"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5" name="正方形/長方形 14"/>
          <p:cNvSpPr/>
          <p:nvPr/>
        </p:nvSpPr>
        <p:spPr>
          <a:xfrm>
            <a:off x="4621095"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994334" y="4660966"/>
            <a:ext cx="1620957" cy="307777"/>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情報システム部門</a:t>
            </a:r>
          </a:p>
        </p:txBody>
      </p:sp>
      <p:sp>
        <p:nvSpPr>
          <p:cNvPr id="19" name="テキスト ボックス 18"/>
          <p:cNvSpPr txBox="1"/>
          <p:nvPr/>
        </p:nvSpPr>
        <p:spPr>
          <a:xfrm>
            <a:off x="3312317" y="4691743"/>
            <a:ext cx="1210588" cy="246221"/>
          </a:xfrm>
          <a:prstGeom prst="rect">
            <a:avLst/>
          </a:prstGeom>
          <a:noFill/>
        </p:spPr>
        <p:txBody>
          <a:bodyPr wrap="none" rtlCol="0">
            <a:spAutoFit/>
          </a:bodyPr>
          <a:lstStyle/>
          <a:p>
            <a:pPr algn="ctr"/>
            <a:r>
              <a:rPr kumimoji="1" lang="ja-JP" altLang="en-US" sz="1000">
                <a:solidFill>
                  <a:schemeClr val="accent3">
                    <a:lumMod val="50000"/>
                  </a:schemeClr>
                </a:solidFill>
                <a:latin typeface="Meiryo" charset="-128"/>
                <a:ea typeface="Meiryo" charset="-128"/>
                <a:cs typeface="Meiryo" charset="-128"/>
              </a:rPr>
              <a:t>情報システム部門</a:t>
            </a:r>
            <a:endParaRPr kumimoji="1" lang="ja-JP" altLang="en-US" sz="1000"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1250814"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1" name="テキスト ボックス 20"/>
          <p:cNvSpPr txBox="1"/>
          <p:nvPr/>
        </p:nvSpPr>
        <p:spPr>
          <a:xfrm>
            <a:off x="4018002"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2" name="テキスト ボックス 21"/>
          <p:cNvSpPr txBox="1"/>
          <p:nvPr/>
        </p:nvSpPr>
        <p:spPr>
          <a:xfrm>
            <a:off x="6782681"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3" name="正方形/長方形 22"/>
          <p:cNvSpPr/>
          <p:nvPr/>
        </p:nvSpPr>
        <p:spPr>
          <a:xfrm>
            <a:off x="6100091"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7379637"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25" name="テキスト ボックス 24"/>
          <p:cNvSpPr txBox="1"/>
          <p:nvPr/>
        </p:nvSpPr>
        <p:spPr>
          <a:xfrm>
            <a:off x="1472028" y="2244458"/>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599265" y="224891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27" name="テキスト ボックス 26"/>
          <p:cNvSpPr txBox="1"/>
          <p:nvPr/>
        </p:nvSpPr>
        <p:spPr>
          <a:xfrm>
            <a:off x="3580482" y="225900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8" name="テキスト ボックス 27"/>
          <p:cNvSpPr txBox="1"/>
          <p:nvPr/>
        </p:nvSpPr>
        <p:spPr>
          <a:xfrm>
            <a:off x="6042351" y="4660964"/>
            <a:ext cx="1620957"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情報システム部門</a:t>
            </a:r>
            <a:endParaRPr kumimoji="1" lang="ja-JP" altLang="en-US" sz="1400" dirty="0">
              <a:solidFill>
                <a:schemeClr val="accent3">
                  <a:lumMod val="50000"/>
                </a:schemeClr>
              </a:solidFill>
              <a:latin typeface="Meiryo" charset="-128"/>
              <a:ea typeface="Meiryo" charset="-128"/>
              <a:cs typeface="Meiryo" charset="-128"/>
            </a:endParaRPr>
          </a:p>
        </p:txBody>
      </p:sp>
      <p:sp>
        <p:nvSpPr>
          <p:cNvPr id="29" name="テキスト ボックス 28"/>
          <p:cNvSpPr txBox="1"/>
          <p:nvPr/>
        </p:nvSpPr>
        <p:spPr>
          <a:xfrm>
            <a:off x="7335978" y="223829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30" name="テキスト ボックス 29"/>
          <p:cNvSpPr txBox="1"/>
          <p:nvPr/>
        </p:nvSpPr>
        <p:spPr>
          <a:xfrm>
            <a:off x="6317195" y="224838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32" name="上下矢印 31"/>
          <p:cNvSpPr/>
          <p:nvPr/>
        </p:nvSpPr>
        <p:spPr>
          <a:xfrm>
            <a:off x="1611498"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3732777"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下矢印 33"/>
          <p:cNvSpPr/>
          <p:nvPr/>
        </p:nvSpPr>
        <p:spPr>
          <a:xfrm>
            <a:off x="6519538" y="5018768"/>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下矢印 34"/>
          <p:cNvSpPr/>
          <p:nvPr/>
        </p:nvSpPr>
        <p:spPr>
          <a:xfrm>
            <a:off x="5012323" y="5027728"/>
            <a:ext cx="386626" cy="500778"/>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下矢印 35"/>
          <p:cNvSpPr/>
          <p:nvPr/>
        </p:nvSpPr>
        <p:spPr>
          <a:xfrm>
            <a:off x="7811358" y="4336198"/>
            <a:ext cx="386626" cy="1187997"/>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1177876" y="1332650"/>
            <a:ext cx="1253869" cy="400110"/>
          </a:xfrm>
          <a:prstGeom prst="rect">
            <a:avLst/>
          </a:prstGeom>
          <a:noFill/>
        </p:spPr>
        <p:txBody>
          <a:bodyPr wrap="none" rtlCol="0">
            <a:spAutoFit/>
          </a:bodyPr>
          <a:lstStyle/>
          <a:p>
            <a:pPr algn="ctr"/>
            <a:r>
              <a:rPr kumimoji="1" lang="ja-JP" altLang="en-US" sz="2000" b="1" dirty="0">
                <a:solidFill>
                  <a:schemeClr val="bg1">
                    <a:lumMod val="50000"/>
                  </a:schemeClr>
                </a:solidFill>
                <a:latin typeface="Meiryo" charset="-128"/>
                <a:ea typeface="Meiryo" charset="-128"/>
                <a:cs typeface="Meiryo" charset="-128"/>
              </a:rPr>
              <a:t>従来の</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8" name="テキスト ボックス 37"/>
          <p:cNvSpPr txBox="1"/>
          <p:nvPr/>
        </p:nvSpPr>
        <p:spPr>
          <a:xfrm>
            <a:off x="3816825" y="1332650"/>
            <a:ext cx="1510350"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シャドー</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9" name="テキスト ボックス 38"/>
          <p:cNvSpPr txBox="1"/>
          <p:nvPr/>
        </p:nvSpPr>
        <p:spPr>
          <a:xfrm>
            <a:off x="6321261" y="1338435"/>
            <a:ext cx="2023311"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バイモーダル</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171058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いま起こりつつある情報サービス産業の構造変化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74</a:t>
            </a:fld>
            <a:endParaRPr kumimoji="1" lang="ja-JP" altLang="en-US"/>
          </a:p>
        </p:txBody>
      </p:sp>
      <p:sp>
        <p:nvSpPr>
          <p:cNvPr id="4" name="フリーフォーム 3"/>
          <p:cNvSpPr/>
          <p:nvPr/>
        </p:nvSpPr>
        <p:spPr>
          <a:xfrm>
            <a:off x="4690995" y="2660245"/>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690993" y="1889417"/>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468" y="1307676"/>
            <a:ext cx="3620240" cy="4727208"/>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25468" y="6114271"/>
            <a:ext cx="3620240" cy="215444"/>
          </a:xfrm>
          <a:prstGeom prst="rect">
            <a:avLst/>
          </a:prstGeom>
        </p:spPr>
        <p:txBody>
          <a:bodyPr wrap="square">
            <a:spAutoFit/>
          </a:bodyPr>
          <a:lstStyle/>
          <a:p>
            <a:pPr algn="ctr"/>
            <a:r>
              <a:rPr lang="ja-JP" altLang="en-US" sz="800" u="sng" dirty="0">
                <a:solidFill>
                  <a:srgbClr val="001E5A"/>
                </a:solidFill>
                <a:latin typeface="Meiryo" charset="-128"/>
                <a:ea typeface="Meiryo" charset="-128"/>
                <a:cs typeface="Meiryo" charset="-128"/>
                <a:hlinkClick r:id="rId4"/>
              </a:rPr>
              <a:t>情報サービス産業協会（</a:t>
            </a:r>
            <a:r>
              <a:rPr lang="en-US" altLang="ja-JP" sz="800" u="sng" dirty="0">
                <a:solidFill>
                  <a:srgbClr val="001E5A"/>
                </a:solidFill>
                <a:latin typeface="Meiryo" charset="-128"/>
                <a:ea typeface="Meiryo" charset="-128"/>
                <a:cs typeface="Meiryo" charset="-128"/>
                <a:hlinkClick r:id="rId4"/>
              </a:rPr>
              <a:t>JISA</a:t>
            </a:r>
            <a:r>
              <a:rPr lang="ja-JP" altLang="en-US" sz="800" u="sng" dirty="0">
                <a:solidFill>
                  <a:srgbClr val="001E5A"/>
                </a:solidFill>
                <a:latin typeface="Meiryo" charset="-128"/>
                <a:ea typeface="Meiryo" charset="-128"/>
                <a:cs typeface="Meiryo" charset="-128"/>
                <a:hlinkClick r:id="rId4"/>
              </a:rPr>
              <a:t>）情報サービス産業の</a:t>
            </a:r>
            <a:r>
              <a:rPr lang="en-US" altLang="ja-JP" sz="800" u="sng" dirty="0">
                <a:solidFill>
                  <a:srgbClr val="001E5A"/>
                </a:solidFill>
                <a:latin typeface="Meiryo" charset="-128"/>
                <a:ea typeface="Meiryo" charset="-128"/>
                <a:cs typeface="Meiryo" charset="-128"/>
                <a:hlinkClick r:id="rId4"/>
              </a:rPr>
              <a:t>30</a:t>
            </a:r>
            <a:r>
              <a:rPr lang="ja-JP" altLang="en-US" sz="800" u="sng" dirty="0">
                <a:solidFill>
                  <a:srgbClr val="001E5A"/>
                </a:solidFill>
                <a:latin typeface="Meiryo" charset="-128"/>
                <a:ea typeface="Meiryo" charset="-128"/>
                <a:cs typeface="Meiryo" charset="-128"/>
                <a:hlinkClick r:id="rId4"/>
              </a:rPr>
              <a:t>年より</a:t>
            </a:r>
            <a:endParaRPr lang="ja-JP" altLang="en-US" sz="800" dirty="0">
              <a:latin typeface="Meiryo" charset="-128"/>
              <a:ea typeface="Meiryo" charset="-128"/>
              <a:cs typeface="Meiryo" charset="-128"/>
            </a:endParaRPr>
          </a:p>
        </p:txBody>
      </p:sp>
      <p:sp>
        <p:nvSpPr>
          <p:cNvPr id="8" name="正方形/長方形 7"/>
          <p:cNvSpPr/>
          <p:nvPr/>
        </p:nvSpPr>
        <p:spPr>
          <a:xfrm>
            <a:off x="4690994" y="1367774"/>
            <a:ext cx="4164903" cy="307777"/>
          </a:xfrm>
          <a:prstGeom prst="rect">
            <a:avLst/>
          </a:prstGeom>
        </p:spPr>
        <p:txBody>
          <a:bodyPr wrap="square">
            <a:spAutoFit/>
          </a:bodyPr>
          <a:lstStyle/>
          <a:p>
            <a:pPr algn="ctr"/>
            <a:r>
              <a:rPr lang="ja-JP" altLang="en-US" sz="1400" dirty="0">
                <a:solidFill>
                  <a:srgbClr val="002060"/>
                </a:solidFill>
                <a:latin typeface="Meiryo" charset="-128"/>
                <a:ea typeface="Meiryo" charset="-128"/>
                <a:cs typeface="Meiryo" charset="-128"/>
              </a:rPr>
              <a:t>売上規模</a:t>
            </a:r>
            <a:r>
              <a:rPr lang="en-US" altLang="ja-JP" sz="1400" b="1" dirty="0">
                <a:solidFill>
                  <a:srgbClr val="002060"/>
                </a:solidFill>
                <a:latin typeface="Meiryo" charset="-128"/>
                <a:ea typeface="Meiryo" charset="-128"/>
                <a:cs typeface="Meiryo" charset="-128"/>
              </a:rPr>
              <a:t>20</a:t>
            </a:r>
            <a:r>
              <a:rPr lang="ja-JP" altLang="en-US" sz="1400" b="1" dirty="0">
                <a:solidFill>
                  <a:srgbClr val="002060"/>
                </a:solidFill>
                <a:latin typeface="Meiryo" charset="-128"/>
                <a:ea typeface="Meiryo" charset="-128"/>
                <a:cs typeface="Meiryo" charset="-128"/>
              </a:rPr>
              <a:t>兆円</a:t>
            </a:r>
            <a:r>
              <a:rPr lang="ja-JP" altLang="en-US" sz="1400" dirty="0">
                <a:solidFill>
                  <a:srgbClr val="002060"/>
                </a:solidFill>
                <a:latin typeface="Meiryo" charset="-128"/>
                <a:ea typeface="Meiryo" charset="-128"/>
                <a:cs typeface="Meiryo" charset="-128"/>
              </a:rPr>
              <a:t>、従業員数</a:t>
            </a:r>
            <a:r>
              <a:rPr lang="en-US" altLang="ja-JP" sz="1400" b="1" dirty="0">
                <a:solidFill>
                  <a:srgbClr val="002060"/>
                </a:solidFill>
                <a:latin typeface="Meiryo" charset="-128"/>
                <a:ea typeface="Meiryo" charset="-128"/>
                <a:cs typeface="Meiryo" charset="-128"/>
              </a:rPr>
              <a:t>100</a:t>
            </a:r>
            <a:r>
              <a:rPr lang="ja-JP" altLang="en-US" sz="1400" b="1" dirty="0">
                <a:solidFill>
                  <a:srgbClr val="002060"/>
                </a:solidFill>
                <a:latin typeface="Meiryo" charset="-128"/>
                <a:ea typeface="Meiryo" charset="-128"/>
                <a:cs typeface="Meiryo" charset="-128"/>
              </a:rPr>
              <a:t>万人</a:t>
            </a:r>
            <a:r>
              <a:rPr lang="ja-JP" altLang="en-US" sz="1400" dirty="0">
                <a:solidFill>
                  <a:srgbClr val="002060"/>
                </a:solidFill>
                <a:latin typeface="Meiryo" charset="-128"/>
                <a:ea typeface="Meiryo" charset="-128"/>
                <a:cs typeface="Meiryo" charset="-128"/>
              </a:rPr>
              <a:t>前後を維持</a:t>
            </a:r>
          </a:p>
        </p:txBody>
      </p:sp>
      <p:sp>
        <p:nvSpPr>
          <p:cNvPr id="9" name="ストライプ矢印 8"/>
          <p:cNvSpPr/>
          <p:nvPr/>
        </p:nvSpPr>
        <p:spPr>
          <a:xfrm>
            <a:off x="5724390" y="2958435"/>
            <a:ext cx="2098110" cy="1205192"/>
          </a:xfrm>
          <a:prstGeom prst="striped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6069797" y="3403656"/>
            <a:ext cx="1407296" cy="369332"/>
          </a:xfrm>
          <a:prstGeom prst="rect">
            <a:avLst/>
          </a:prstGeom>
          <a:noFill/>
        </p:spPr>
        <p:txBody>
          <a:bodyPr wrap="square" rtlCol="0">
            <a:spAutoFit/>
          </a:bodyPr>
          <a:lstStyle/>
          <a:p>
            <a:r>
              <a:rPr kumimoji="1" lang="ja-JP" altLang="en-US">
                <a:solidFill>
                  <a:schemeClr val="bg1"/>
                </a:solidFill>
                <a:latin typeface="Meiryo" charset="-128"/>
                <a:ea typeface="Meiryo" charset="-128"/>
                <a:cs typeface="Meiryo" charset="-128"/>
              </a:rPr>
              <a:t>民族大移動</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flipH="1">
            <a:off x="6418236" y="2157154"/>
            <a:ext cx="2437659" cy="584775"/>
          </a:xfrm>
          <a:prstGeom prst="rect">
            <a:avLst/>
          </a:prstGeom>
          <a:noFill/>
        </p:spPr>
        <p:txBody>
          <a:bodyPr wrap="square" rtlCol="0">
            <a:spAutoFit/>
          </a:bodyPr>
          <a:lstStyle/>
          <a:p>
            <a:pPr algn="ctr"/>
            <a:r>
              <a:rPr kumimoji="1" lang="ja-JP" altLang="en-US" sz="3200" b="1" dirty="0">
                <a:solidFill>
                  <a:schemeClr val="bg1"/>
                </a:solidFill>
                <a:latin typeface="Meiryo" charset="-128"/>
                <a:ea typeface="Meiryo" charset="-128"/>
                <a:cs typeface="Meiryo" charset="-128"/>
              </a:rPr>
              <a:t>モード</a:t>
            </a:r>
            <a:r>
              <a:rPr kumimoji="1" lang="en-US" altLang="ja-JP" sz="3200" b="1" dirty="0">
                <a:solidFill>
                  <a:schemeClr val="bg1"/>
                </a:solidFill>
                <a:latin typeface="Meiryo" charset="-128"/>
                <a:ea typeface="Meiryo" charset="-128"/>
                <a:cs typeface="Meiryo" charset="-128"/>
              </a:rPr>
              <a:t>2</a:t>
            </a:r>
            <a:endParaRPr kumimoji="1" lang="ja-JP" altLang="en-US" sz="3200" b="1" dirty="0">
              <a:solidFill>
                <a:schemeClr val="bg1"/>
              </a:solidFill>
              <a:latin typeface="Meiryo" charset="-128"/>
              <a:ea typeface="Meiryo" charset="-128"/>
              <a:cs typeface="Meiryo" charset="-128"/>
            </a:endParaRPr>
          </a:p>
        </p:txBody>
      </p:sp>
      <p:sp>
        <p:nvSpPr>
          <p:cNvPr id="12" name="テキスト ボックス 11"/>
          <p:cNvSpPr txBox="1"/>
          <p:nvPr/>
        </p:nvSpPr>
        <p:spPr>
          <a:xfrm flipH="1">
            <a:off x="4709330" y="4531585"/>
            <a:ext cx="2437659" cy="584775"/>
          </a:xfrm>
          <a:prstGeom prst="rect">
            <a:avLst/>
          </a:prstGeom>
          <a:noFill/>
        </p:spPr>
        <p:txBody>
          <a:bodyPr wrap="square" rtlCol="0">
            <a:spAutoFit/>
          </a:bodyPr>
          <a:lstStyle/>
          <a:p>
            <a:pPr algn="ctr"/>
            <a:r>
              <a:rPr kumimoji="1" lang="ja-JP" altLang="en-US" sz="3200" b="1" dirty="0">
                <a:solidFill>
                  <a:schemeClr val="bg1"/>
                </a:solidFill>
                <a:latin typeface="Meiryo" charset="-128"/>
                <a:ea typeface="Meiryo" charset="-128"/>
                <a:cs typeface="Meiryo" charset="-128"/>
              </a:rPr>
              <a:t>モード</a:t>
            </a:r>
            <a:r>
              <a:rPr lang="en-US" altLang="ja-JP" sz="3200" b="1" dirty="0">
                <a:solidFill>
                  <a:schemeClr val="bg1"/>
                </a:solidFill>
                <a:latin typeface="Meiryo" charset="-128"/>
                <a:ea typeface="Meiryo" charset="-128"/>
                <a:cs typeface="Meiryo" charset="-128"/>
              </a:rPr>
              <a:t>1</a:t>
            </a:r>
            <a:endParaRPr kumimoji="1" lang="ja-JP" altLang="en-US" sz="3200" b="1" dirty="0">
              <a:solidFill>
                <a:schemeClr val="bg1"/>
              </a:solidFill>
              <a:latin typeface="Meiryo" charset="-128"/>
              <a:ea typeface="Meiryo" charset="-128"/>
              <a:cs typeface="Meiryo" charset="-128"/>
            </a:endParaRPr>
          </a:p>
        </p:txBody>
      </p:sp>
      <p:sp>
        <p:nvSpPr>
          <p:cNvPr id="18" name="正方形/長方形 17"/>
          <p:cNvSpPr/>
          <p:nvPr/>
        </p:nvSpPr>
        <p:spPr>
          <a:xfrm>
            <a:off x="4690992" y="5652802"/>
            <a:ext cx="4164903" cy="338554"/>
          </a:xfrm>
          <a:prstGeom prst="rect">
            <a:avLst/>
          </a:prstGeom>
        </p:spPr>
        <p:txBody>
          <a:bodyPr wrap="square">
            <a:spAutoFit/>
          </a:bodyPr>
          <a:lstStyle/>
          <a:p>
            <a:pPr algn="ctr"/>
            <a:r>
              <a:rPr lang="ja-JP" altLang="en-US" sz="1600" dirty="0">
                <a:solidFill>
                  <a:schemeClr val="accent6">
                    <a:lumMod val="75000"/>
                  </a:schemeClr>
                </a:solidFill>
                <a:latin typeface="Meiryo" charset="-128"/>
                <a:ea typeface="Meiryo" charset="-128"/>
                <a:cs typeface="Meiryo" charset="-128"/>
              </a:rPr>
              <a:t>売上や利益、社員の</a:t>
            </a:r>
            <a:r>
              <a:rPr lang="ja-JP" altLang="en-US" sz="1600" b="1" dirty="0">
                <a:solidFill>
                  <a:schemeClr val="accent6">
                    <a:lumMod val="75000"/>
                  </a:schemeClr>
                </a:solidFill>
                <a:latin typeface="Meiryo" charset="-128"/>
                <a:ea typeface="Meiryo" charset="-128"/>
                <a:cs typeface="Meiryo" charset="-128"/>
              </a:rPr>
              <a:t>モード</a:t>
            </a:r>
            <a:r>
              <a:rPr lang="en-US" altLang="ja-JP" sz="1600" b="1" dirty="0">
                <a:solidFill>
                  <a:schemeClr val="accent6">
                    <a:lumMod val="75000"/>
                  </a:schemeClr>
                </a:solidFill>
                <a:latin typeface="Meiryo" charset="-128"/>
                <a:ea typeface="Meiryo" charset="-128"/>
                <a:cs typeface="Meiryo" charset="-128"/>
              </a:rPr>
              <a:t>2</a:t>
            </a:r>
            <a:r>
              <a:rPr lang="ja-JP" altLang="en-US" sz="1600" b="1" dirty="0">
                <a:solidFill>
                  <a:schemeClr val="accent6">
                    <a:lumMod val="75000"/>
                  </a:schemeClr>
                </a:solidFill>
                <a:latin typeface="Meiryo" charset="-128"/>
                <a:ea typeface="Meiryo" charset="-128"/>
                <a:cs typeface="Meiryo" charset="-128"/>
              </a:rPr>
              <a:t>へのシフト</a:t>
            </a:r>
          </a:p>
        </p:txBody>
      </p:sp>
      <p:sp>
        <p:nvSpPr>
          <p:cNvPr id="19" name="台形 18"/>
          <p:cNvSpPr/>
          <p:nvPr/>
        </p:nvSpPr>
        <p:spPr>
          <a:xfrm rot="5400000">
            <a:off x="1906519" y="3250411"/>
            <a:ext cx="4723662" cy="845284"/>
          </a:xfrm>
          <a:prstGeom prst="trapezoid">
            <a:avLst>
              <a:gd name="adj" fmla="val 6723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78777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何が起こっているのか？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75</a:t>
            </a:fld>
            <a:endParaRPr kumimoji="1" lang="ja-JP" altLang="en-US"/>
          </a:p>
        </p:txBody>
      </p:sp>
      <p:grpSp>
        <p:nvGrpSpPr>
          <p:cNvPr id="4" name="図形グループ 3"/>
          <p:cNvGrpSpPr/>
          <p:nvPr/>
        </p:nvGrpSpPr>
        <p:grpSpPr>
          <a:xfrm>
            <a:off x="755576" y="1052736"/>
            <a:ext cx="370648" cy="790507"/>
            <a:chOff x="1946324" y="4125162"/>
            <a:chExt cx="969964" cy="2007872"/>
          </a:xfrm>
          <a:solidFill>
            <a:srgbClr val="0432FF"/>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 name="テキスト ボックス 6"/>
          <p:cNvSpPr txBox="1"/>
          <p:nvPr/>
        </p:nvSpPr>
        <p:spPr>
          <a:xfrm>
            <a:off x="1403648" y="1233987"/>
            <a:ext cx="6498895" cy="400110"/>
          </a:xfrm>
          <a:prstGeom prst="rect">
            <a:avLst/>
          </a:prstGeom>
          <a:noFill/>
        </p:spPr>
        <p:txBody>
          <a:bodyPr wrap="none" rtlCol="0">
            <a:spAutoFit/>
          </a:bodyPr>
          <a:lstStyle/>
          <a:p>
            <a:r>
              <a:rPr kumimoji="1" lang="ja-JP" altLang="en-US" sz="2000" dirty="0">
                <a:solidFill>
                  <a:srgbClr val="0432FF"/>
                </a:solidFill>
                <a:latin typeface="Meiryo" charset="-128"/>
                <a:ea typeface="Meiryo" charset="-128"/>
                <a:cs typeface="Meiryo" charset="-128"/>
              </a:rPr>
              <a:t>「モード</a:t>
            </a:r>
            <a:r>
              <a:rPr kumimoji="1" lang="en-US" altLang="ja-JP" sz="2000" dirty="0">
                <a:solidFill>
                  <a:srgbClr val="0432FF"/>
                </a:solidFill>
                <a:latin typeface="Meiryo" charset="-128"/>
                <a:ea typeface="Meiryo" charset="-128"/>
                <a:cs typeface="Meiryo" charset="-128"/>
              </a:rPr>
              <a:t>1</a:t>
            </a:r>
            <a:r>
              <a:rPr kumimoji="1" lang="ja-JP" altLang="en-US" sz="2000" dirty="0">
                <a:solidFill>
                  <a:srgbClr val="0432FF"/>
                </a:solidFill>
                <a:latin typeface="Meiryo" charset="-128"/>
                <a:ea typeface="Meiryo" charset="-128"/>
                <a:cs typeface="Meiryo" charset="-128"/>
              </a:rPr>
              <a:t>でも、まだしばらくは何とかなりそうだ。」</a:t>
            </a:r>
          </a:p>
        </p:txBody>
      </p:sp>
      <p:grpSp>
        <p:nvGrpSpPr>
          <p:cNvPr id="33" name="図形グループ 32"/>
          <p:cNvGrpSpPr/>
          <p:nvPr/>
        </p:nvGrpSpPr>
        <p:grpSpPr>
          <a:xfrm>
            <a:off x="755576" y="1675158"/>
            <a:ext cx="7644656" cy="1465729"/>
            <a:chOff x="755576" y="1675158"/>
            <a:chExt cx="7644656" cy="1465729"/>
          </a:xfrm>
        </p:grpSpPr>
        <p:grpSp>
          <p:nvGrpSpPr>
            <p:cNvPr id="8" name="図形グループ 7"/>
            <p:cNvGrpSpPr/>
            <p:nvPr/>
          </p:nvGrpSpPr>
          <p:grpSpPr>
            <a:xfrm>
              <a:off x="755576" y="2350380"/>
              <a:ext cx="370648" cy="790507"/>
              <a:chOff x="1946324" y="4125162"/>
              <a:chExt cx="969964" cy="2007872"/>
            </a:xfrm>
            <a:solidFill>
              <a:schemeClr val="accent3">
                <a:lumMod val="75000"/>
              </a:schemeClr>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1" name="テキスト ボックス 10"/>
            <p:cNvSpPr txBox="1"/>
            <p:nvPr/>
          </p:nvSpPr>
          <p:spPr>
            <a:xfrm>
              <a:off x="1388376" y="2461580"/>
              <a:ext cx="7011856" cy="400110"/>
            </a:xfrm>
            <a:prstGeom prst="rect">
              <a:avLst/>
            </a:prstGeom>
            <a:noFill/>
          </p:spPr>
          <p:txBody>
            <a:bodyPr wrap="none" rtlCol="0">
              <a:spAutoFit/>
            </a:bodyPr>
            <a:lstStyle/>
            <a:p>
              <a:r>
                <a:rPr kumimoji="1" lang="ja-JP" altLang="en-US" sz="2000" dirty="0">
                  <a:solidFill>
                    <a:srgbClr val="00B050"/>
                  </a:solidFill>
                  <a:latin typeface="Meiryo" charset="-128"/>
                  <a:ea typeface="Meiryo" charset="-128"/>
                  <a:cs typeface="Meiryo" charset="-128"/>
                </a:rPr>
                <a:t>「世の中はモード</a:t>
              </a:r>
              <a:r>
                <a:rPr kumimoji="1" lang="en-US" altLang="ja-JP" sz="2000" dirty="0">
                  <a:solidFill>
                    <a:srgbClr val="00B050"/>
                  </a:solidFill>
                  <a:latin typeface="Meiryo" charset="-128"/>
                  <a:ea typeface="Meiryo" charset="-128"/>
                  <a:cs typeface="Meiryo" charset="-128"/>
                </a:rPr>
                <a:t>2</a:t>
              </a:r>
              <a:r>
                <a:rPr kumimoji="1" lang="ja-JP" altLang="en-US" sz="2000" dirty="0">
                  <a:solidFill>
                    <a:srgbClr val="00B050"/>
                  </a:solidFill>
                  <a:latin typeface="Meiryo" charset="-128"/>
                  <a:ea typeface="Meiryo" charset="-128"/>
                  <a:cs typeface="Meiryo" charset="-128"/>
                </a:rPr>
                <a:t>に向かっているのに大丈夫だろうか？」</a:t>
              </a:r>
            </a:p>
          </p:txBody>
        </p:sp>
        <p:sp>
          <p:nvSpPr>
            <p:cNvPr id="25" name="下矢印 24"/>
            <p:cNvSpPr/>
            <p:nvPr/>
          </p:nvSpPr>
          <p:spPr>
            <a:xfrm>
              <a:off x="4314247" y="1675158"/>
              <a:ext cx="515505" cy="721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2325230" y="2847558"/>
            <a:ext cx="4493538" cy="986728"/>
            <a:chOff x="2325230" y="2847558"/>
            <a:chExt cx="4493538" cy="986728"/>
          </a:xfrm>
        </p:grpSpPr>
        <p:sp>
          <p:nvSpPr>
            <p:cNvPr id="12" name="テキスト ボックス 11"/>
            <p:cNvSpPr txBox="1"/>
            <p:nvPr/>
          </p:nvSpPr>
          <p:spPr>
            <a:xfrm>
              <a:off x="2325230" y="3311066"/>
              <a:ext cx="4493538" cy="523220"/>
            </a:xfrm>
            <a:prstGeom prst="rect">
              <a:avLst/>
            </a:prstGeom>
            <a:noFill/>
          </p:spPr>
          <p:txBody>
            <a:bodyPr wrap="none" rtlCol="0">
              <a:spAutoFit/>
            </a:bodyPr>
            <a:lstStyle/>
            <a:p>
              <a:pPr algn="ctr"/>
              <a:r>
                <a:rPr kumimoji="1" lang="ja-JP" altLang="en-US" sz="2800">
                  <a:solidFill>
                    <a:srgbClr val="00B050"/>
                  </a:solidFill>
                  <a:latin typeface="Meiryo" charset="-128"/>
                  <a:ea typeface="Meiryo" charset="-128"/>
                  <a:cs typeface="Meiryo" charset="-128"/>
                </a:rPr>
                <a:t>自分の身を守らなくては！</a:t>
              </a:r>
              <a:endParaRPr kumimoji="1" lang="ja-JP" altLang="en-US" sz="2800" dirty="0">
                <a:solidFill>
                  <a:srgbClr val="00B050"/>
                </a:solidFill>
                <a:latin typeface="Meiryo" charset="-128"/>
                <a:ea typeface="Meiryo" charset="-128"/>
                <a:cs typeface="Meiryo" charset="-128"/>
              </a:endParaRPr>
            </a:p>
          </p:txBody>
        </p:sp>
        <p:sp>
          <p:nvSpPr>
            <p:cNvPr id="26" name="下矢印 25"/>
            <p:cNvSpPr/>
            <p:nvPr/>
          </p:nvSpPr>
          <p:spPr>
            <a:xfrm>
              <a:off x="4314247" y="2847558"/>
              <a:ext cx="515505" cy="463452"/>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5323071" y="3819644"/>
            <a:ext cx="3014519" cy="2222398"/>
            <a:chOff x="5323071" y="3819644"/>
            <a:chExt cx="3014519" cy="2222398"/>
          </a:xfrm>
        </p:grpSpPr>
        <p:grpSp>
          <p:nvGrpSpPr>
            <p:cNvPr id="17" name="図形グループ 16"/>
            <p:cNvGrpSpPr/>
            <p:nvPr/>
          </p:nvGrpSpPr>
          <p:grpSpPr>
            <a:xfrm>
              <a:off x="7902543" y="4199290"/>
              <a:ext cx="370648" cy="790507"/>
              <a:chOff x="1946324" y="4125162"/>
              <a:chExt cx="969964" cy="2007872"/>
            </a:xfrm>
            <a:solidFill>
              <a:srgbClr val="009051"/>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0" name="テキスト ボックス 19"/>
            <p:cNvSpPr txBox="1"/>
            <p:nvPr/>
          </p:nvSpPr>
          <p:spPr>
            <a:xfrm>
              <a:off x="5816633" y="4380540"/>
              <a:ext cx="2031325" cy="646331"/>
            </a:xfrm>
            <a:prstGeom prst="rect">
              <a:avLst/>
            </a:prstGeom>
            <a:noFill/>
          </p:spPr>
          <p:txBody>
            <a:bodyPr wrap="none" rtlCol="0">
              <a:spAutoFit/>
            </a:bodyPr>
            <a:lstStyle/>
            <a:p>
              <a:pPr algn="r"/>
              <a:r>
                <a:rPr kumimoji="1" lang="ja-JP" altLang="en-US" sz="3600" b="1" dirty="0">
                  <a:solidFill>
                    <a:schemeClr val="accent6">
                      <a:lumMod val="75000"/>
                    </a:schemeClr>
                  </a:solidFill>
                  <a:latin typeface="Meiryo" charset="-128"/>
                  <a:ea typeface="Meiryo" charset="-128"/>
                  <a:cs typeface="Meiryo" charset="-128"/>
                </a:rPr>
                <a:t>人材流失</a:t>
              </a:r>
            </a:p>
          </p:txBody>
        </p:sp>
        <p:sp>
          <p:nvSpPr>
            <p:cNvPr id="23" name="テキスト ボックス 22"/>
            <p:cNvSpPr txBox="1"/>
            <p:nvPr/>
          </p:nvSpPr>
          <p:spPr>
            <a:xfrm>
              <a:off x="6516216" y="5180268"/>
              <a:ext cx="1821374" cy="861774"/>
            </a:xfrm>
            <a:prstGeom prst="rect">
              <a:avLst/>
            </a:prstGeom>
            <a:noFill/>
          </p:spPr>
          <p:txBody>
            <a:bodyPr wrap="square" rtlCol="0">
              <a:spAutoFit/>
            </a:bodyPr>
            <a:lstStyle/>
            <a:p>
              <a:pPr algn="r"/>
              <a:r>
                <a:rPr kumimoji="1" lang="ja-JP" altLang="en-US" dirty="0">
                  <a:solidFill>
                    <a:schemeClr val="accent6">
                      <a:lumMod val="75000"/>
                    </a:schemeClr>
                  </a:solidFill>
                  <a:latin typeface="Meiryo" charset="-128"/>
                  <a:ea typeface="Meiryo" charset="-128"/>
                  <a:cs typeface="Meiryo" charset="-128"/>
                </a:rPr>
                <a:t>優秀な人材から</a:t>
              </a:r>
              <a:endParaRPr kumimoji="1" lang="en-US" altLang="ja-JP"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モード２企業</a:t>
              </a:r>
              <a:endParaRPr lang="en-US" altLang="ja-JP" sz="1600"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ユーザー企業</a:t>
              </a:r>
              <a:endParaRPr kumimoji="1" lang="ja-JP" altLang="en-US" sz="1600" dirty="0">
                <a:solidFill>
                  <a:schemeClr val="accent6">
                    <a:lumMod val="75000"/>
                  </a:schemeClr>
                </a:solidFill>
                <a:latin typeface="Meiryo" charset="-128"/>
                <a:ea typeface="Meiryo" charset="-128"/>
                <a:cs typeface="Meiryo" charset="-128"/>
              </a:endParaRPr>
            </a:p>
          </p:txBody>
        </p:sp>
        <p:sp>
          <p:nvSpPr>
            <p:cNvPr id="28" name="下矢印 27"/>
            <p:cNvSpPr/>
            <p:nvPr/>
          </p:nvSpPr>
          <p:spPr>
            <a:xfrm rot="19082063" flipH="1">
              <a:off x="5323071"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611560" y="3819644"/>
            <a:ext cx="3138784" cy="2273652"/>
            <a:chOff x="611560" y="3819644"/>
            <a:chExt cx="3138784" cy="2273652"/>
          </a:xfrm>
        </p:grpSpPr>
        <p:grpSp>
          <p:nvGrpSpPr>
            <p:cNvPr id="13" name="図形グループ 12"/>
            <p:cNvGrpSpPr/>
            <p:nvPr/>
          </p:nvGrpSpPr>
          <p:grpSpPr>
            <a:xfrm>
              <a:off x="755574" y="4199290"/>
              <a:ext cx="370648" cy="790507"/>
              <a:chOff x="1946324" y="4125162"/>
              <a:chExt cx="969964" cy="2007872"/>
            </a:xfrm>
            <a:solidFill>
              <a:schemeClr val="accent3">
                <a:lumMod val="60000"/>
                <a:lumOff val="40000"/>
              </a:schemeClr>
            </a:solidFill>
          </p:grpSpPr>
          <p:sp>
            <p:nvSpPr>
              <p:cNvPr id="14" name="円/楕円 1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259632" y="4380540"/>
              <a:ext cx="2031325" cy="646331"/>
            </a:xfrm>
            <a:prstGeom prst="rect">
              <a:avLst/>
            </a:prstGeom>
            <a:noFill/>
          </p:spPr>
          <p:txBody>
            <a:bodyPr wrap="none" rtlCol="0">
              <a:spAutoFit/>
            </a:bodyPr>
            <a:lstStyle/>
            <a:p>
              <a:r>
                <a:rPr kumimoji="1" lang="ja-JP" altLang="en-US" sz="3600" b="1" dirty="0">
                  <a:solidFill>
                    <a:schemeClr val="accent6">
                      <a:lumMod val="75000"/>
                    </a:schemeClr>
                  </a:solidFill>
                  <a:latin typeface="Meiryo" charset="-128"/>
                  <a:ea typeface="Meiryo" charset="-128"/>
                  <a:cs typeface="Meiryo" charset="-128"/>
                </a:rPr>
                <a:t>思考停止</a:t>
              </a:r>
            </a:p>
          </p:txBody>
        </p:sp>
        <p:sp>
          <p:nvSpPr>
            <p:cNvPr id="21" name="テキスト ボックス 20"/>
            <p:cNvSpPr txBox="1"/>
            <p:nvPr/>
          </p:nvSpPr>
          <p:spPr>
            <a:xfrm>
              <a:off x="611560" y="5169966"/>
              <a:ext cx="2031325" cy="923330"/>
            </a:xfrm>
            <a:prstGeom prst="rect">
              <a:avLst/>
            </a:prstGeom>
            <a:noFill/>
          </p:spPr>
          <p:txBody>
            <a:bodyPr wrap="none" rtlCol="0">
              <a:spAutoFit/>
            </a:bodyPr>
            <a:lstStyle/>
            <a:p>
              <a:r>
                <a:rPr kumimoji="1" lang="ja-JP" altLang="en-US" dirty="0">
                  <a:solidFill>
                    <a:schemeClr val="accent6">
                      <a:lumMod val="75000"/>
                    </a:schemeClr>
                  </a:solidFill>
                  <a:latin typeface="Meiryo" charset="-128"/>
                  <a:ea typeface="Meiryo" charset="-128"/>
                  <a:cs typeface="Meiryo" charset="-128"/>
                </a:rPr>
                <a:t>指示待ち症候群</a:t>
              </a:r>
              <a:endParaRPr kumimoji="1" lang="en-US" altLang="ja-JP" dirty="0">
                <a:solidFill>
                  <a:schemeClr val="accent6">
                    <a:lumMod val="75000"/>
                  </a:schemeClr>
                </a:solidFill>
                <a:latin typeface="Meiryo" charset="-128"/>
                <a:ea typeface="Meiryo" charset="-128"/>
                <a:cs typeface="Meiryo" charset="-128"/>
              </a:endParaRPr>
            </a:p>
            <a:p>
              <a:r>
                <a:rPr lang="ja-JP" altLang="en-US" dirty="0">
                  <a:solidFill>
                    <a:schemeClr val="accent6">
                      <a:lumMod val="75000"/>
                    </a:schemeClr>
                  </a:solidFill>
                  <a:latin typeface="Meiryo" charset="-128"/>
                  <a:ea typeface="Meiryo" charset="-128"/>
                  <a:cs typeface="Meiryo" charset="-128"/>
                </a:rPr>
                <a:t>リスク回避症候群</a:t>
              </a:r>
              <a:endParaRPr lang="en-US" altLang="ja-JP" dirty="0">
                <a:solidFill>
                  <a:schemeClr val="accent6">
                    <a:lumMod val="75000"/>
                  </a:schemeClr>
                </a:solidFill>
                <a:latin typeface="Meiryo" charset="-128"/>
                <a:ea typeface="Meiryo" charset="-128"/>
                <a:cs typeface="Meiryo" charset="-128"/>
              </a:endParaRPr>
            </a:p>
            <a:p>
              <a:r>
                <a:rPr kumimoji="1" lang="ja-JP" altLang="en-US" dirty="0">
                  <a:solidFill>
                    <a:schemeClr val="accent6">
                      <a:lumMod val="75000"/>
                    </a:schemeClr>
                  </a:solidFill>
                  <a:latin typeface="Meiryo" charset="-128"/>
                  <a:ea typeface="Meiryo" charset="-128"/>
                  <a:cs typeface="Meiryo" charset="-128"/>
                </a:rPr>
                <a:t>他者依存症候群</a:t>
              </a:r>
            </a:p>
          </p:txBody>
        </p:sp>
        <p:sp>
          <p:nvSpPr>
            <p:cNvPr id="27" name="下矢印 26"/>
            <p:cNvSpPr/>
            <p:nvPr/>
          </p:nvSpPr>
          <p:spPr>
            <a:xfrm rot="2517937">
              <a:off x="3234839"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642885" y="3861664"/>
            <a:ext cx="3893115" cy="2277855"/>
            <a:chOff x="2642885" y="3861664"/>
            <a:chExt cx="3893115" cy="2277855"/>
          </a:xfrm>
        </p:grpSpPr>
        <p:sp>
          <p:nvSpPr>
            <p:cNvPr id="29" name="右中かっこ 28"/>
            <p:cNvSpPr/>
            <p:nvPr/>
          </p:nvSpPr>
          <p:spPr>
            <a:xfrm>
              <a:off x="2642885"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 name="右中かっこ 29"/>
            <p:cNvSpPr/>
            <p:nvPr/>
          </p:nvSpPr>
          <p:spPr>
            <a:xfrm flipH="1">
              <a:off x="6342580"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9" name="図形グループ 38"/>
            <p:cNvGrpSpPr/>
            <p:nvPr/>
          </p:nvGrpSpPr>
          <p:grpSpPr>
            <a:xfrm>
              <a:off x="2863935" y="3861664"/>
              <a:ext cx="3434063" cy="2277855"/>
              <a:chOff x="2863935" y="3861664"/>
              <a:chExt cx="3434063" cy="2277855"/>
            </a:xfrm>
          </p:grpSpPr>
          <p:sp>
            <p:nvSpPr>
              <p:cNvPr id="31" name="正方形/長方形 30"/>
              <p:cNvSpPr/>
              <p:nvPr/>
            </p:nvSpPr>
            <p:spPr>
              <a:xfrm>
                <a:off x="2863935" y="5049361"/>
                <a:ext cx="3434063" cy="1090158"/>
              </a:xfrm>
              <a:prstGeom prst="rect">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011307" y="5163579"/>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ストレス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不安</a:t>
                </a:r>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メンタル問題</a:t>
                </a:r>
                <a:endParaRPr lang="en-US" altLang="ja-JP" b="1" dirty="0">
                  <a:solidFill>
                    <a:schemeClr val="bg1"/>
                  </a:solidFill>
                  <a:latin typeface="Meiryo" charset="-128"/>
                  <a:ea typeface="Meiryo" charset="-128"/>
                  <a:cs typeface="Meiryo" charset="-128"/>
                </a:endParaRPr>
              </a:p>
            </p:txBody>
          </p:sp>
          <p:sp>
            <p:nvSpPr>
              <p:cNvPr id="24" name="テキスト ボックス 23"/>
              <p:cNvSpPr txBox="1"/>
              <p:nvPr/>
            </p:nvSpPr>
            <p:spPr>
              <a:xfrm>
                <a:off x="4728339" y="5308465"/>
                <a:ext cx="1338828" cy="646331"/>
              </a:xfrm>
              <a:prstGeom prst="rect">
                <a:avLst/>
              </a:prstGeom>
              <a:noFill/>
            </p:spPr>
            <p:txBody>
              <a:bodyPr wrap="none" rtlCol="0">
                <a:spAutoFit/>
              </a:bodyPr>
              <a:lstStyle/>
              <a:p>
                <a:pPr algn="r"/>
                <a:r>
                  <a:rPr kumimoji="1" lang="ja-JP" altLang="en-US" b="1" dirty="0">
                    <a:solidFill>
                      <a:schemeClr val="bg1"/>
                    </a:solidFill>
                    <a:latin typeface="Meiryo" charset="-128"/>
                    <a:ea typeface="Meiryo" charset="-128"/>
                    <a:cs typeface="Meiryo" charset="-128"/>
                  </a:rPr>
                  <a:t>変革の騎手</a:t>
                </a:r>
                <a:endParaRPr kumimoji="1" lang="en-US" altLang="ja-JP" b="1" dirty="0">
                  <a:solidFill>
                    <a:schemeClr val="bg1"/>
                  </a:solidFill>
                  <a:latin typeface="Meiryo" charset="-128"/>
                  <a:ea typeface="Meiryo" charset="-128"/>
                  <a:cs typeface="Meiryo" charset="-128"/>
                </a:endParaRPr>
              </a:p>
              <a:p>
                <a:pPr algn="r"/>
                <a:r>
                  <a:rPr kumimoji="1" lang="ja-JP" altLang="en-US" b="1" dirty="0">
                    <a:solidFill>
                      <a:schemeClr val="bg1"/>
                    </a:solidFill>
                    <a:latin typeface="Meiryo" charset="-128"/>
                    <a:ea typeface="Meiryo" charset="-128"/>
                    <a:cs typeface="Meiryo" charset="-128"/>
                  </a:rPr>
                  <a:t>を失う</a:t>
                </a:r>
                <a:endParaRPr lang="en-US" altLang="ja-JP" b="1" dirty="0">
                  <a:solidFill>
                    <a:schemeClr val="bg1"/>
                  </a:solidFill>
                  <a:latin typeface="Meiryo" charset="-128"/>
                  <a:ea typeface="Meiryo" charset="-128"/>
                  <a:cs typeface="Meiryo" charset="-128"/>
                </a:endParaRPr>
              </a:p>
            </p:txBody>
          </p:sp>
          <p:sp>
            <p:nvSpPr>
              <p:cNvPr id="32" name="下矢印 31"/>
              <p:cNvSpPr/>
              <p:nvPr/>
            </p:nvSpPr>
            <p:spPr>
              <a:xfrm>
                <a:off x="4314247" y="3861664"/>
                <a:ext cx="515505" cy="1079504"/>
              </a:xfrm>
              <a:prstGeom prst="downArrow">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324870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par>
                                <p:cTn id="18" presetID="22" presetClass="entr" presetSubtype="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a:t>SI</a:t>
            </a:r>
            <a:r>
              <a:rPr lang="ja-JP" altLang="en-US" dirty="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76</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特化型</a:t>
            </a:r>
            <a:endParaRPr kumimoji="1"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ビジネス</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サービス</a:t>
            </a: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業種・業務特化</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インテグレーション</a:t>
            </a: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a:solidFill>
                  <a:srgbClr val="008000"/>
                </a:solidFill>
              </a:rPr>
              <a:t>アプリケーション</a:t>
            </a: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コンサルテーション</a:t>
            </a: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インフラ構築</a:t>
            </a: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クラウド運用管理</a:t>
            </a: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内製化支援</a:t>
            </a: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シチズン</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デベロッパー支援</a:t>
            </a: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アジャイル型</a:t>
            </a:r>
            <a:endParaRPr lang="en-US" altLang="ja-JP" dirty="0">
              <a:solidFill>
                <a:srgbClr val="FFFFFF"/>
              </a:solidFill>
              <a:latin typeface="メイリオ"/>
              <a:ea typeface="メイリオ"/>
              <a:cs typeface="メイリオ"/>
            </a:endParaRPr>
          </a:p>
          <a:p>
            <a:pPr algn="ctr"/>
            <a:r>
              <a:rPr lang="ja-JP" altLang="en-US" dirty="0">
                <a:solidFill>
                  <a:srgbClr val="FFFFFF"/>
                </a:solidFill>
                <a:latin typeface="メイリオ"/>
                <a:ea typeface="メイリオ"/>
                <a:cs typeface="メイリオ"/>
              </a:rPr>
              <a:t>受託開発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汎用型</a:t>
            </a:r>
            <a:endParaRPr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kumimoji="1"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データセンター</a:t>
            </a: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a:solidFill>
                  <a:srgbClr val="008000"/>
                </a:solidFill>
                <a:latin typeface="メイリオ"/>
                <a:ea typeface="メイリオ"/>
                <a:cs typeface="メイリオ"/>
              </a:rPr>
              <a:t>インフラ</a:t>
            </a:r>
            <a:endParaRPr kumimoji="1" lang="en-US" altLang="ja-JP" sz="1600" dirty="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a:solidFill>
                  <a:srgbClr val="000090"/>
                </a:solidFill>
                <a:latin typeface="メイリオ"/>
                <a:ea typeface="メイリオ"/>
                <a:cs typeface="メイリオ"/>
              </a:rPr>
              <a:t>専門特化</a:t>
            </a: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a:solidFill>
                  <a:srgbClr val="000090"/>
                </a:solidFill>
                <a:latin typeface="メイリオ"/>
                <a:ea typeface="メイリオ"/>
                <a:cs typeface="メイリオ"/>
              </a:rPr>
              <a:t>スピード</a:t>
            </a: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アプリケーション</a:t>
            </a:r>
            <a:endParaRPr kumimoji="1" lang="en-US" altLang="ja-JP" sz="1000" dirty="0">
              <a:solidFill>
                <a:srgbClr val="FF6600"/>
              </a:solidFill>
              <a:latin typeface="メイリオ"/>
              <a:ea typeface="メイリオ"/>
              <a:cs typeface="メイリオ"/>
            </a:endParaRPr>
          </a:p>
          <a:p>
            <a:r>
              <a:rPr kumimoji="1" lang="ja-JP" altLang="en-US" sz="1000" dirty="0">
                <a:solidFill>
                  <a:srgbClr val="FF6600"/>
                </a:solidFill>
                <a:latin typeface="メイリオ"/>
                <a:ea typeface="メイリオ"/>
                <a:cs typeface="メイリオ"/>
              </a:rPr>
              <a:t>　　　　　プロフェッショナル</a:t>
            </a: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a:t>
            </a: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a:solidFill>
                  <a:srgbClr val="FF6600"/>
                </a:solidFill>
                <a:latin typeface="メイリオ"/>
                <a:ea typeface="メイリオ"/>
                <a:cs typeface="メイリオ"/>
              </a:rPr>
              <a:t>プロフェッショナル</a:t>
            </a: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インフラ提供戦略</a:t>
            </a: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408678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詳細はこちらをご覧下さい　</a:t>
            </a:r>
            <a:r>
              <a:rPr lang="en-US" altLang="ja-JP" dirty="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77</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歴史的事実や数字的裏付けに基づき現状を整理し、その具体的な対策を示すこと。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身の丈に合った事例を紹介し、具体的なビジネスのイメージを描きやすくすること。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新規事業を立ち上げるための課題や成功させるための実践的なノウハウを解説すること。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a:latin typeface="Meiryo" charset="-128"/>
                <a:ea typeface="Meiryo" charset="-128"/>
                <a:cs typeface="Meiryo" charset="-128"/>
              </a:rPr>
              <a:t>新しいステージに立つためにどうすればいいのか</a:t>
            </a:r>
            <a:endParaRPr lang="en-US" altLang="ja-JP" sz="1400" b="1" dirty="0">
              <a:latin typeface="Meiryo" charset="-128"/>
              <a:ea typeface="Meiryo" charset="-128"/>
              <a:cs typeface="Meiryo" charset="-128"/>
            </a:endParaRPr>
          </a:p>
          <a:p>
            <a:endParaRPr kumimoji="1" lang="ja-JP" altLang="en-US" sz="1400" dirty="0">
              <a:latin typeface="Meiryo" charset="-128"/>
              <a:ea typeface="Meiryo" charset="-128"/>
              <a:cs typeface="Meiryo" charset="-128"/>
            </a:endParaRPr>
          </a:p>
          <a:p>
            <a:r>
              <a:rPr kumimoji="1" lang="ja-JP" altLang="en-US" sz="1200" dirty="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a:latin typeface="Meiryo" charset="-128"/>
                <a:ea typeface="Meiryo" charset="-128"/>
                <a:cs typeface="Meiryo" charset="-128"/>
              </a:rPr>
              <a:t>SI</a:t>
            </a:r>
            <a:r>
              <a:rPr kumimoji="1" lang="ja-JP" altLang="en-US" sz="1200" dirty="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a:solidFill>
                  <a:schemeClr val="accent6">
                    <a:lumMod val="75000"/>
                  </a:schemeClr>
                </a:solidFill>
                <a:latin typeface="Meiryo" charset="-128"/>
                <a:ea typeface="Meiryo" charset="-128"/>
                <a:cs typeface="Meiryo" charset="-128"/>
              </a:rPr>
              <a:t>本書に掲載している全</a:t>
            </a:r>
            <a:r>
              <a:rPr lang="en-US" altLang="ja-JP" sz="1200" dirty="0">
                <a:solidFill>
                  <a:schemeClr val="accent6">
                    <a:lumMod val="75000"/>
                  </a:schemeClr>
                </a:solidFill>
                <a:latin typeface="Meiryo" charset="-128"/>
                <a:ea typeface="Meiryo" charset="-128"/>
                <a:cs typeface="Meiryo" charset="-128"/>
              </a:rPr>
              <a:t>60</a:t>
            </a:r>
            <a:r>
              <a:rPr lang="ja-JP" altLang="en-US" sz="1200" dirty="0">
                <a:solidFill>
                  <a:schemeClr val="accent6">
                    <a:lumMod val="75000"/>
                  </a:schemeClr>
                </a:solidFill>
                <a:latin typeface="Meiryo" charset="-128"/>
                <a:ea typeface="Meiryo" charset="-128"/>
                <a:cs typeface="Meiryo" charset="-128"/>
              </a:rPr>
              <a:t>枚の図表は、ロイヤリティ・フリーのパワーポイントでダウンロードできます。経営会議や企画書の資料として、ご使用下さい。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a:latin typeface="Meiryo" charset="-128"/>
                <a:ea typeface="Meiryo" charset="-128"/>
                <a:cs typeface="Meiryo" charset="-128"/>
              </a:rPr>
              <a:t>発売日：</a:t>
            </a:r>
            <a:r>
              <a:rPr lang="en-US" altLang="ja-JP" sz="1200" dirty="0">
                <a:latin typeface="Meiryo" charset="-128"/>
                <a:ea typeface="Meiryo" charset="-128"/>
                <a:cs typeface="Meiryo" charset="-128"/>
              </a:rPr>
              <a:t>2016</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25</a:t>
            </a:r>
            <a:r>
              <a:rPr lang="ja-JP" altLang="en-US" sz="1200" dirty="0">
                <a:latin typeface="Meiryo" charset="-128"/>
                <a:ea typeface="Meiryo" charset="-128"/>
                <a:cs typeface="Meiryo" charset="-128"/>
              </a:rPr>
              <a:t>日</a:t>
            </a:r>
          </a:p>
          <a:p>
            <a:r>
              <a:rPr lang="ja-JP" altLang="en-US" sz="1200" dirty="0">
                <a:latin typeface="Meiryo" charset="-128"/>
                <a:ea typeface="Meiryo" charset="-128"/>
                <a:cs typeface="Meiryo" charset="-128"/>
              </a:rPr>
              <a:t>著書：斎藤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昌義＋後藤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晃</a:t>
            </a:r>
          </a:p>
          <a:p>
            <a:r>
              <a:rPr lang="ja-JP" altLang="en-US" sz="1200" dirty="0">
                <a:latin typeface="Meiryo" charset="-128"/>
                <a:ea typeface="Meiryo" charset="-128"/>
                <a:cs typeface="Meiryo" charset="-128"/>
              </a:rPr>
              <a:t>体裁：A5判／本文2色／240ページ</a:t>
            </a:r>
          </a:p>
          <a:p>
            <a:r>
              <a:rPr lang="ja-JP" altLang="en-US" sz="1200" dirty="0">
                <a:latin typeface="Meiryo" charset="-128"/>
                <a:ea typeface="Meiryo" charset="-128"/>
                <a:cs typeface="Meiryo" charset="-128"/>
              </a:rPr>
              <a:t>ISBN：978-4-7741-7872-1</a:t>
            </a:r>
          </a:p>
          <a:p>
            <a:r>
              <a:rPr lang="ja-JP" altLang="en-US" sz="1200" dirty="0">
                <a:latin typeface="Meiryo" charset="-128"/>
                <a:ea typeface="Meiryo" charset="-128"/>
                <a:cs typeface="Meiryo" charset="-128"/>
              </a:rPr>
              <a:t>価格：1,880円（＋税）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20185760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3B7EE9-07D9-344A-91E2-D699072D97AD}"/>
              </a:ext>
            </a:extLst>
          </p:cNvPr>
          <p:cNvSpPr>
            <a:spLocks noGrp="1"/>
          </p:cNvSpPr>
          <p:nvPr>
            <p:ph type="title"/>
          </p:nvPr>
        </p:nvSpPr>
        <p:spPr/>
        <p:txBody>
          <a:bodyPr/>
          <a:lstStyle/>
          <a:p>
            <a:r>
              <a:rPr kumimoji="1" lang="en-US" altLang="ja-JP" dirty="0"/>
              <a:t>SI</a:t>
            </a:r>
            <a:r>
              <a:rPr kumimoji="1" lang="ja-JP" altLang="en-US"/>
              <a:t>ビジネス変革のステップ</a:t>
            </a:r>
          </a:p>
        </p:txBody>
      </p:sp>
      <p:sp>
        <p:nvSpPr>
          <p:cNvPr id="3" name="スライド番号プレースホルダー 2">
            <a:extLst>
              <a:ext uri="{FF2B5EF4-FFF2-40B4-BE49-F238E27FC236}">
                <a16:creationId xmlns:a16="http://schemas.microsoft.com/office/drawing/2014/main" id="{162638C1-1E5B-E14D-9F74-A0FC815B51B2}"/>
              </a:ext>
            </a:extLst>
          </p:cNvPr>
          <p:cNvSpPr>
            <a:spLocks noGrp="1"/>
          </p:cNvSpPr>
          <p:nvPr>
            <p:ph type="sldNum" sz="quarter" idx="12"/>
          </p:nvPr>
        </p:nvSpPr>
        <p:spPr/>
        <p:txBody>
          <a:bodyPr/>
          <a:lstStyle/>
          <a:p>
            <a:fld id="{8FF8CC5D-A65D-5946-99B5-645367A967AD}" type="slidenum">
              <a:rPr kumimoji="1" lang="ja-JP" altLang="en-US" smtClean="0"/>
              <a:t>78</a:t>
            </a:fld>
            <a:endParaRPr kumimoji="1" lang="ja-JP" altLang="en-US"/>
          </a:p>
        </p:txBody>
      </p:sp>
      <p:sp>
        <p:nvSpPr>
          <p:cNvPr id="4" name="正方形/長方形 3">
            <a:extLst>
              <a:ext uri="{FF2B5EF4-FFF2-40B4-BE49-F238E27FC236}">
                <a16:creationId xmlns:a16="http://schemas.microsoft.com/office/drawing/2014/main" id="{1FFB0089-C04F-1345-9EBC-D7898F611D63}"/>
              </a:ext>
            </a:extLst>
          </p:cNvPr>
          <p:cNvSpPr/>
          <p:nvPr/>
        </p:nvSpPr>
        <p:spPr>
          <a:xfrm>
            <a:off x="427286" y="1835868"/>
            <a:ext cx="362876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1/</a:t>
            </a:r>
            <a:r>
              <a:rPr kumimoji="1" lang="en-US" altLang="ja-JP" sz="1400" dirty="0" err="1">
                <a:solidFill>
                  <a:srgbClr val="FFFFFF"/>
                </a:solidFill>
                <a:latin typeface="Meiryo" charset="-128"/>
                <a:ea typeface="Meiryo" charset="-128"/>
                <a:cs typeface="Meiryo" charset="-128"/>
              </a:rPr>
              <a:t>SoR</a:t>
            </a:r>
            <a:r>
              <a:rPr kumimoji="1" lang="ja-JP" altLang="en-US" sz="1400">
                <a:solidFill>
                  <a:srgbClr val="FFFFFF"/>
                </a:solidFill>
                <a:latin typeface="Meiryo" charset="-128"/>
                <a:ea typeface="Meiryo" charset="-128"/>
                <a:cs typeface="Meiryo" charset="-128"/>
              </a:rPr>
              <a:t>を対象とした</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伝統的な</a:t>
            </a:r>
            <a:r>
              <a:rPr lang="en-US" altLang="ja-JP" sz="2000" b="1" dirty="0">
                <a:solidFill>
                  <a:srgbClr val="FFFFFF"/>
                </a:solidFill>
                <a:latin typeface="Meiryo" charset="-128"/>
                <a:ea typeface="Meiryo" charset="-128"/>
                <a:cs typeface="Meiryo" charset="-128"/>
              </a:rPr>
              <a:t>SI</a:t>
            </a:r>
            <a:r>
              <a:rPr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6F825D89-865A-E34C-A613-BC52A66E1486}"/>
              </a:ext>
            </a:extLst>
          </p:cNvPr>
          <p:cNvSpPr/>
          <p:nvPr/>
        </p:nvSpPr>
        <p:spPr>
          <a:xfrm>
            <a:off x="5087951" y="1835868"/>
            <a:ext cx="3628762"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2/</a:t>
            </a:r>
            <a:r>
              <a:rPr lang="en-US" altLang="ja-JP" sz="1400" dirty="0" err="1">
                <a:solidFill>
                  <a:srgbClr val="FFFFFF"/>
                </a:solidFill>
                <a:latin typeface="Meiryo" charset="-128"/>
                <a:ea typeface="Meiryo" charset="-128"/>
                <a:cs typeface="Meiryo" charset="-128"/>
              </a:rPr>
              <a:t>SoE</a:t>
            </a:r>
            <a:r>
              <a:rPr lang="ja-JP" altLang="en-US" sz="1400">
                <a:solidFill>
                  <a:srgbClr val="FFFFFF"/>
                </a:solidFill>
                <a:latin typeface="Meiryo" charset="-128"/>
                <a:ea typeface="Meiryo" charset="-128"/>
                <a:cs typeface="Meiryo" charset="-128"/>
              </a:rPr>
              <a:t>を対象とした</a:t>
            </a:r>
            <a:endParaRPr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新しい</a:t>
            </a:r>
            <a:r>
              <a:rPr kumimoji="1" lang="en-US" altLang="ja-JP" sz="2000" b="1" dirty="0">
                <a:solidFill>
                  <a:srgbClr val="FFFFFF"/>
                </a:solidFill>
                <a:latin typeface="Meiryo" charset="-128"/>
                <a:ea typeface="Meiryo" charset="-128"/>
                <a:cs typeface="Meiryo" charset="-128"/>
              </a:rPr>
              <a:t>SI</a:t>
            </a:r>
            <a:r>
              <a:rPr kumimoji="1"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744D58FD-7C04-B242-BF9A-95540351FD2F}"/>
              </a:ext>
            </a:extLst>
          </p:cNvPr>
          <p:cNvSpPr/>
          <p:nvPr/>
        </p:nvSpPr>
        <p:spPr>
          <a:xfrm>
            <a:off x="427286" y="3133328"/>
            <a:ext cx="3628762" cy="9538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徹底した</a:t>
            </a:r>
            <a:r>
              <a:rPr kumimoji="1" lang="ja-JP" altLang="en-US" sz="1400">
                <a:solidFill>
                  <a:srgbClr val="FFFFFF"/>
                </a:solidFill>
                <a:latin typeface="Meiryo" charset="-128"/>
                <a:ea typeface="Meiryo" charset="-128"/>
                <a:cs typeface="Meiryo" charset="-128"/>
              </a:rPr>
              <a:t>効率化</a:t>
            </a:r>
            <a:endParaRPr kumimoji="1" lang="en-US" altLang="ja-JP" sz="1400" dirty="0">
              <a:solidFill>
                <a:srgbClr val="FFFFFF"/>
              </a:solidFill>
              <a:latin typeface="Meiryo" charset="-128"/>
              <a:ea typeface="Meiryo" charset="-128"/>
              <a:cs typeface="Meiryo" charset="-128"/>
            </a:endParaRPr>
          </a:p>
          <a:p>
            <a:pPr algn="ctr"/>
            <a:r>
              <a:rPr lang="ja-JP" altLang="en-US" sz="2000" b="1">
                <a:solidFill>
                  <a:srgbClr val="FFFFFF"/>
                </a:solidFill>
                <a:latin typeface="Meiryo" charset="-128"/>
                <a:ea typeface="Meiryo" charset="-128"/>
                <a:cs typeface="Meiryo" charset="-128"/>
              </a:rPr>
              <a:t>クラウドと自動化</a:t>
            </a:r>
            <a:endParaRPr kumimoji="1" lang="ja-JP" altLang="en-US" sz="2000" b="1"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3F914C4B-5487-AA42-B7F8-C93623B87EF8}"/>
              </a:ext>
            </a:extLst>
          </p:cNvPr>
          <p:cNvSpPr/>
          <p:nvPr/>
        </p:nvSpPr>
        <p:spPr>
          <a:xfrm>
            <a:off x="5087951" y="3133328"/>
            <a:ext cx="3628762" cy="9538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新しい</a:t>
            </a:r>
            <a:r>
              <a:rPr kumimoji="1" lang="en-US" altLang="ja-JP" sz="1400" dirty="0">
                <a:solidFill>
                  <a:srgbClr val="FFFFFF"/>
                </a:solidFill>
                <a:latin typeface="Meiryo" charset="-128"/>
                <a:ea typeface="Meiryo" charset="-128"/>
                <a:cs typeface="Meiryo" charset="-128"/>
              </a:rPr>
              <a:t>SI</a:t>
            </a:r>
            <a:r>
              <a:rPr kumimoji="1" lang="ja-JP" altLang="en-US" sz="1400">
                <a:solidFill>
                  <a:srgbClr val="FFFFFF"/>
                </a:solidFill>
                <a:latin typeface="Meiryo" charset="-128"/>
                <a:ea typeface="Meiryo" charset="-128"/>
                <a:cs typeface="Meiryo" charset="-128"/>
              </a:rPr>
              <a:t>手法の熟成</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アジャイルと</a:t>
            </a:r>
            <a:r>
              <a:rPr kumimoji="1" lang="en-US" altLang="ja-JP" sz="2000" b="1" dirty="0">
                <a:solidFill>
                  <a:srgbClr val="FFFFFF"/>
                </a:solidFill>
                <a:latin typeface="Meiryo" charset="-128"/>
                <a:ea typeface="Meiryo" charset="-128"/>
                <a:cs typeface="Meiryo" charset="-128"/>
              </a:rPr>
              <a:t>DevOps</a:t>
            </a:r>
          </a:p>
        </p:txBody>
      </p:sp>
      <p:sp>
        <p:nvSpPr>
          <p:cNvPr id="8" name="正方形/長方形 7">
            <a:extLst>
              <a:ext uri="{FF2B5EF4-FFF2-40B4-BE49-F238E27FC236}">
                <a16:creationId xmlns:a16="http://schemas.microsoft.com/office/drawing/2014/main" id="{3AA51D27-A569-CB40-A70B-148A912450DB}"/>
              </a:ext>
            </a:extLst>
          </p:cNvPr>
          <p:cNvSpPr/>
          <p:nvPr/>
        </p:nvSpPr>
        <p:spPr>
          <a:xfrm>
            <a:off x="427286" y="4903328"/>
            <a:ext cx="8289427" cy="106503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お客様のデジタル・トランスフォーメーションの実現を支援</a:t>
            </a:r>
            <a:endParaRPr kumimoji="1" lang="en-US" altLang="ja-JP" dirty="0">
              <a:solidFill>
                <a:srgbClr val="FFFFFF"/>
              </a:solidFill>
              <a:latin typeface="Meiryo" charset="-128"/>
              <a:ea typeface="Meiryo" charset="-128"/>
              <a:cs typeface="Meiryo" charset="-128"/>
            </a:endParaRPr>
          </a:p>
          <a:p>
            <a:pPr algn="ctr"/>
            <a:r>
              <a:rPr kumimoji="1" lang="ja-JP" altLang="en-US" sz="2800" b="1">
                <a:solidFill>
                  <a:srgbClr val="FFFFFF"/>
                </a:solidFill>
                <a:latin typeface="Meiryo" charset="-128"/>
                <a:ea typeface="Meiryo" charset="-128"/>
                <a:cs typeface="Meiryo" charset="-128"/>
              </a:rPr>
              <a:t>共創と内製化</a:t>
            </a:r>
            <a:endParaRPr kumimoji="1" lang="ja-JP" altLang="en-US" sz="2800" b="1" dirty="0">
              <a:solidFill>
                <a:srgbClr val="FFFFFF"/>
              </a:solidFill>
              <a:latin typeface="Meiryo" charset="-128"/>
              <a:ea typeface="Meiryo" charset="-128"/>
              <a:cs typeface="Meiryo" charset="-128"/>
            </a:endParaRPr>
          </a:p>
        </p:txBody>
      </p:sp>
      <p:sp>
        <p:nvSpPr>
          <p:cNvPr id="9" name="下矢印 8">
            <a:extLst>
              <a:ext uri="{FF2B5EF4-FFF2-40B4-BE49-F238E27FC236}">
                <a16:creationId xmlns:a16="http://schemas.microsoft.com/office/drawing/2014/main" id="{3A918497-E37B-754A-8CAF-E6A82248F7ED}"/>
              </a:ext>
            </a:extLst>
          </p:cNvPr>
          <p:cNvSpPr/>
          <p:nvPr/>
        </p:nvSpPr>
        <p:spPr>
          <a:xfrm>
            <a:off x="1906950" y="2672764"/>
            <a:ext cx="669433" cy="580619"/>
          </a:xfrm>
          <a:prstGeom prst="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52541505-BDCC-C049-AF18-3D3A0A0F17C5}"/>
              </a:ext>
            </a:extLst>
          </p:cNvPr>
          <p:cNvSpPr/>
          <p:nvPr/>
        </p:nvSpPr>
        <p:spPr>
          <a:xfrm>
            <a:off x="6567615" y="2671199"/>
            <a:ext cx="669433" cy="580619"/>
          </a:xfrm>
          <a:prstGeom prst="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D9A5A44E-0751-1E46-B685-15E23C297B54}"/>
              </a:ext>
            </a:extLst>
          </p:cNvPr>
          <p:cNvSpPr/>
          <p:nvPr/>
        </p:nvSpPr>
        <p:spPr>
          <a:xfrm>
            <a:off x="1906950" y="3971008"/>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377F23A4-635E-7C49-9D1D-9BC9A55CC49A}"/>
              </a:ext>
            </a:extLst>
          </p:cNvPr>
          <p:cNvSpPr/>
          <p:nvPr/>
        </p:nvSpPr>
        <p:spPr>
          <a:xfrm>
            <a:off x="6567615" y="3969443"/>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ADB86AE-13FF-C44E-97CA-2D5478D8D9F1}"/>
              </a:ext>
            </a:extLst>
          </p:cNvPr>
          <p:cNvSpPr txBox="1"/>
          <p:nvPr/>
        </p:nvSpPr>
        <p:spPr>
          <a:xfrm>
            <a:off x="1379891" y="1374203"/>
            <a:ext cx="1723550"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ステージ１</a:t>
            </a:r>
          </a:p>
        </p:txBody>
      </p:sp>
      <p:sp>
        <p:nvSpPr>
          <p:cNvPr id="14" name="テキスト ボックス 13">
            <a:extLst>
              <a:ext uri="{FF2B5EF4-FFF2-40B4-BE49-F238E27FC236}">
                <a16:creationId xmlns:a16="http://schemas.microsoft.com/office/drawing/2014/main" id="{2CF70121-FD74-FB45-A54E-7AC6BEE3338B}"/>
              </a:ext>
            </a:extLst>
          </p:cNvPr>
          <p:cNvSpPr txBox="1"/>
          <p:nvPr/>
        </p:nvSpPr>
        <p:spPr>
          <a:xfrm>
            <a:off x="6040556" y="1374202"/>
            <a:ext cx="1723550"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ステージ２</a:t>
            </a:r>
          </a:p>
        </p:txBody>
      </p:sp>
      <p:sp>
        <p:nvSpPr>
          <p:cNvPr id="15" name="テキスト ボックス 14">
            <a:extLst>
              <a:ext uri="{FF2B5EF4-FFF2-40B4-BE49-F238E27FC236}">
                <a16:creationId xmlns:a16="http://schemas.microsoft.com/office/drawing/2014/main" id="{25AC65B4-6E83-1D4D-89B7-33B0E2BD8B20}"/>
              </a:ext>
            </a:extLst>
          </p:cNvPr>
          <p:cNvSpPr txBox="1"/>
          <p:nvPr/>
        </p:nvSpPr>
        <p:spPr>
          <a:xfrm>
            <a:off x="3710224" y="4430788"/>
            <a:ext cx="1723549"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ステージ３</a:t>
            </a:r>
          </a:p>
        </p:txBody>
      </p:sp>
    </p:spTree>
    <p:extLst>
      <p:ext uri="{BB962C8B-B14F-4D97-AF65-F5344CB8AC3E}">
        <p14:creationId xmlns:p14="http://schemas.microsoft.com/office/powerpoint/2010/main" val="36697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down)">
                                      <p:cBhvr>
                                        <p:cTn id="12" dur="500"/>
                                        <p:tgtEl>
                                          <p:spTgt spid="7"/>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down)">
                                      <p:cBhvr>
                                        <p:cTn id="34" dur="500"/>
                                        <p:tgtEl>
                                          <p:spTgt spid="1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406464" y="3103618"/>
            <a:ext cx="2334248" cy="30394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6" name="円/楕円 45"/>
          <p:cNvSpPr/>
          <p:nvPr/>
        </p:nvSpPr>
        <p:spPr>
          <a:xfrm>
            <a:off x="3797045" y="4423378"/>
            <a:ext cx="1553086" cy="1216515"/>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2" name="タイトル 1"/>
          <p:cNvSpPr>
            <a:spLocks noGrp="1"/>
          </p:cNvSpPr>
          <p:nvPr>
            <p:ph type="title"/>
          </p:nvPr>
        </p:nvSpPr>
        <p:spPr/>
        <p:txBody>
          <a:bodyPr/>
          <a:lstStyle/>
          <a:p>
            <a:r>
              <a:rPr kumimoji="1" lang="ja-JP" altLang="en-US" dirty="0"/>
              <a:t>「共創」の３タイプ</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79</a:t>
            </a:fld>
            <a:endParaRPr kumimoji="1" lang="ja-JP" altLang="en-US"/>
          </a:p>
        </p:txBody>
      </p:sp>
      <p:sp>
        <p:nvSpPr>
          <p:cNvPr id="4" name="正方形/長方形 3"/>
          <p:cNvSpPr/>
          <p:nvPr/>
        </p:nvSpPr>
        <p:spPr>
          <a:xfrm>
            <a:off x="1028780" y="1177293"/>
            <a:ext cx="7089615" cy="1405353"/>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400" b="1" dirty="0">
                <a:solidFill>
                  <a:srgbClr val="FFFFFF"/>
                </a:solidFill>
                <a:latin typeface="Meiryo" charset="-128"/>
                <a:ea typeface="Meiryo" charset="-128"/>
                <a:cs typeface="Meiryo" charset="-128"/>
              </a:rPr>
              <a:t>共創</a:t>
            </a:r>
            <a:endParaRPr kumimoji="1" lang="en-US" altLang="ja-JP" sz="5400" b="1" dirty="0">
              <a:solidFill>
                <a:srgbClr val="FFFFFF"/>
              </a:solidFill>
              <a:latin typeface="Meiryo" charset="-128"/>
              <a:ea typeface="Meiryo" charset="-128"/>
              <a:cs typeface="Meiryo" charset="-128"/>
            </a:endParaRPr>
          </a:p>
          <a:p>
            <a:pPr algn="ctr"/>
            <a:r>
              <a:rPr kumimoji="1" lang="en-US" altLang="ja-JP" sz="2000" dirty="0">
                <a:solidFill>
                  <a:srgbClr val="FFFFFF"/>
                </a:solidFill>
                <a:latin typeface="Meiryo" charset="-128"/>
                <a:ea typeface="Meiryo" charset="-128"/>
                <a:cs typeface="Meiryo" charset="-128"/>
              </a:rPr>
              <a:t>Co-Creation</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028781" y="3103618"/>
            <a:ext cx="2334248" cy="30394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5784887" y="3119434"/>
            <a:ext cx="2334248" cy="30394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grpSp>
        <p:nvGrpSpPr>
          <p:cNvPr id="8" name="図形グループ 7"/>
          <p:cNvGrpSpPr/>
          <p:nvPr/>
        </p:nvGrpSpPr>
        <p:grpSpPr>
          <a:xfrm>
            <a:off x="2638596" y="4658998"/>
            <a:ext cx="366685" cy="687691"/>
            <a:chOff x="626312" y="838875"/>
            <a:chExt cx="603656" cy="1238713"/>
          </a:xfrm>
        </p:grpSpPr>
        <p:sp>
          <p:nvSpPr>
            <p:cNvPr id="9" name="円/楕円 8"/>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1379132" y="4658998"/>
            <a:ext cx="366685" cy="687691"/>
            <a:chOff x="626312" y="838875"/>
            <a:chExt cx="603656" cy="1238713"/>
          </a:xfrm>
        </p:grpSpPr>
        <p:sp>
          <p:nvSpPr>
            <p:cNvPr id="12" name="円/楕円 1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 name="テキスト ボックス 15"/>
          <p:cNvSpPr txBox="1"/>
          <p:nvPr/>
        </p:nvSpPr>
        <p:spPr>
          <a:xfrm>
            <a:off x="1162364" y="5443842"/>
            <a:ext cx="800219" cy="338554"/>
          </a:xfrm>
          <a:prstGeom prst="rect">
            <a:avLst/>
          </a:prstGeom>
          <a:noFill/>
        </p:spPr>
        <p:txBody>
          <a:bodyPr wrap="none" rtlCol="0">
            <a:spAutoFit/>
          </a:bodyPr>
          <a:lstStyle/>
          <a:p>
            <a:r>
              <a:rPr lang="ja-JP" altLang="en-US" sz="1600">
                <a:latin typeface="Meiryo" charset="-128"/>
                <a:ea typeface="Meiryo" charset="-128"/>
                <a:cs typeface="Meiryo" charset="-128"/>
              </a:rPr>
              <a:t>提供者</a:t>
            </a:r>
            <a:endParaRPr kumimoji="1" lang="ja-JP" altLang="en-US" sz="1600" dirty="0">
              <a:latin typeface="Meiryo" charset="-128"/>
              <a:ea typeface="Meiryo" charset="-128"/>
              <a:cs typeface="Meiryo" charset="-128"/>
            </a:endParaRPr>
          </a:p>
        </p:txBody>
      </p:sp>
      <p:sp>
        <p:nvSpPr>
          <p:cNvPr id="17" name="テキスト ボックス 16"/>
          <p:cNvSpPr txBox="1"/>
          <p:nvPr/>
        </p:nvSpPr>
        <p:spPr>
          <a:xfrm>
            <a:off x="2524420" y="5455755"/>
            <a:ext cx="595035" cy="338554"/>
          </a:xfrm>
          <a:prstGeom prst="rect">
            <a:avLst/>
          </a:prstGeom>
          <a:noFill/>
        </p:spPr>
        <p:txBody>
          <a:bodyPr wrap="none" rtlCol="0">
            <a:spAutoFit/>
          </a:bodyPr>
          <a:lstStyle/>
          <a:p>
            <a:r>
              <a:rPr lang="ja-JP" altLang="en-US" sz="1600">
                <a:latin typeface="Meiryo" charset="-128"/>
                <a:ea typeface="Meiryo" charset="-128"/>
                <a:cs typeface="Meiryo" charset="-128"/>
              </a:rPr>
              <a:t>顧客</a:t>
            </a:r>
            <a:endParaRPr kumimoji="1" lang="ja-JP" altLang="en-US" sz="1600" dirty="0">
              <a:latin typeface="Meiryo" charset="-128"/>
              <a:ea typeface="Meiryo" charset="-128"/>
              <a:cs typeface="Meiryo" charset="-128"/>
            </a:endParaRPr>
          </a:p>
        </p:txBody>
      </p:sp>
      <p:sp>
        <p:nvSpPr>
          <p:cNvPr id="18" name="円/楕円 17"/>
          <p:cNvSpPr/>
          <p:nvPr/>
        </p:nvSpPr>
        <p:spPr>
          <a:xfrm>
            <a:off x="1898178" y="4385905"/>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19" name="右矢印 18"/>
          <p:cNvSpPr/>
          <p:nvPr/>
        </p:nvSpPr>
        <p:spPr>
          <a:xfrm rot="19063755">
            <a:off x="1718633" y="4837565"/>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rot="2536245" flipH="1">
            <a:off x="2385518" y="4837566"/>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1789252" y="5076031"/>
            <a:ext cx="8051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5040792" y="4808302"/>
            <a:ext cx="227371" cy="484816"/>
            <a:chOff x="626312" y="838875"/>
            <a:chExt cx="603656" cy="1238713"/>
          </a:xfrm>
        </p:grpSpPr>
        <p:sp>
          <p:nvSpPr>
            <p:cNvPr id="23" name="円/楕円 22"/>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3883819" y="4808302"/>
            <a:ext cx="227371" cy="484816"/>
            <a:chOff x="626312" y="838875"/>
            <a:chExt cx="603656" cy="1238713"/>
          </a:xfrm>
        </p:grpSpPr>
        <p:sp>
          <p:nvSpPr>
            <p:cNvPr id="26" name="円/楕円 2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円/楕円 29"/>
          <p:cNvSpPr/>
          <p:nvPr/>
        </p:nvSpPr>
        <p:spPr>
          <a:xfrm>
            <a:off x="4280567" y="474693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grpSp>
        <p:nvGrpSpPr>
          <p:cNvPr id="34" name="図形グループ 33"/>
          <p:cNvGrpSpPr/>
          <p:nvPr/>
        </p:nvGrpSpPr>
        <p:grpSpPr>
          <a:xfrm>
            <a:off x="4231062" y="4173961"/>
            <a:ext cx="227371" cy="484816"/>
            <a:chOff x="626312" y="838875"/>
            <a:chExt cx="603656" cy="1238713"/>
          </a:xfrm>
        </p:grpSpPr>
        <p:sp>
          <p:nvSpPr>
            <p:cNvPr id="35" name="円/楕円 3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4686914" y="4173962"/>
            <a:ext cx="227371" cy="484816"/>
            <a:chOff x="626312" y="838875"/>
            <a:chExt cx="603656" cy="1238713"/>
          </a:xfrm>
        </p:grpSpPr>
        <p:sp>
          <p:nvSpPr>
            <p:cNvPr id="38" name="円/楕円 3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4231062" y="5350587"/>
            <a:ext cx="227371" cy="484816"/>
            <a:chOff x="626312" y="838875"/>
            <a:chExt cx="603656" cy="1238713"/>
          </a:xfrm>
        </p:grpSpPr>
        <p:sp>
          <p:nvSpPr>
            <p:cNvPr id="41" name="円/楕円 40"/>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a:off x="4686914" y="5350588"/>
            <a:ext cx="227371" cy="484816"/>
            <a:chOff x="626312" y="838875"/>
            <a:chExt cx="603656" cy="1238713"/>
          </a:xfrm>
        </p:grpSpPr>
        <p:sp>
          <p:nvSpPr>
            <p:cNvPr id="44" name="円/楕円 43"/>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7" name="円形吹き出し 46"/>
          <p:cNvSpPr/>
          <p:nvPr/>
        </p:nvSpPr>
        <p:spPr>
          <a:xfrm>
            <a:off x="1364557" y="4346019"/>
            <a:ext cx="395831" cy="242409"/>
          </a:xfrm>
          <a:prstGeom prst="wedgeEllipseCallout">
            <a:avLst>
              <a:gd name="adj1" fmla="val 14826"/>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形吹き出し 47"/>
          <p:cNvSpPr/>
          <p:nvPr/>
        </p:nvSpPr>
        <p:spPr>
          <a:xfrm>
            <a:off x="2622497" y="4390044"/>
            <a:ext cx="395831" cy="242409"/>
          </a:xfrm>
          <a:prstGeom prst="wedgeEllipseCallout">
            <a:avLst>
              <a:gd name="adj1" fmla="val -36337"/>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形吹き出し 48"/>
          <p:cNvSpPr/>
          <p:nvPr/>
        </p:nvSpPr>
        <p:spPr>
          <a:xfrm>
            <a:off x="3876729" y="4194518"/>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形吹き出し 49"/>
          <p:cNvSpPr/>
          <p:nvPr/>
        </p:nvSpPr>
        <p:spPr>
          <a:xfrm>
            <a:off x="4986244" y="4179744"/>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形吹き出し 50"/>
          <p:cNvSpPr/>
          <p:nvPr/>
        </p:nvSpPr>
        <p:spPr>
          <a:xfrm>
            <a:off x="3887820" y="5594431"/>
            <a:ext cx="281919" cy="182881"/>
          </a:xfrm>
          <a:prstGeom prst="wedgeEllipseCallout">
            <a:avLst>
              <a:gd name="adj1" fmla="val 73772"/>
              <a:gd name="adj2" fmla="val -68372"/>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形吹き出し 51"/>
          <p:cNvSpPr/>
          <p:nvPr/>
        </p:nvSpPr>
        <p:spPr>
          <a:xfrm>
            <a:off x="4981053" y="5589097"/>
            <a:ext cx="281919" cy="182881"/>
          </a:xfrm>
          <a:prstGeom prst="wedgeEllipseCallout">
            <a:avLst>
              <a:gd name="adj1" fmla="val -67722"/>
              <a:gd name="adj2" fmla="val -7172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形吹き出し 52"/>
          <p:cNvSpPr/>
          <p:nvPr/>
        </p:nvSpPr>
        <p:spPr>
          <a:xfrm>
            <a:off x="3571727" y="4671849"/>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形吹き出し 53"/>
          <p:cNvSpPr/>
          <p:nvPr/>
        </p:nvSpPr>
        <p:spPr>
          <a:xfrm>
            <a:off x="5263502" y="4652560"/>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7610451" y="4874906"/>
            <a:ext cx="227371" cy="484816"/>
            <a:chOff x="626312" y="838875"/>
            <a:chExt cx="603656" cy="1238713"/>
          </a:xfrm>
        </p:grpSpPr>
        <p:sp>
          <p:nvSpPr>
            <p:cNvPr id="56" name="円/楕円 5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論理積ゲート 5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6967499" y="4173962"/>
            <a:ext cx="227371" cy="484816"/>
            <a:chOff x="626312" y="838875"/>
            <a:chExt cx="603656" cy="1238713"/>
          </a:xfrm>
        </p:grpSpPr>
        <p:sp>
          <p:nvSpPr>
            <p:cNvPr id="62" name="円/楕円 6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6967499" y="5346689"/>
            <a:ext cx="227371" cy="484816"/>
            <a:chOff x="626312" y="838875"/>
            <a:chExt cx="603656" cy="1238713"/>
          </a:xfrm>
        </p:grpSpPr>
        <p:sp>
          <p:nvSpPr>
            <p:cNvPr id="65" name="円/楕円 6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086391" y="4687789"/>
            <a:ext cx="366685" cy="687691"/>
            <a:chOff x="626312" y="838875"/>
            <a:chExt cx="603656" cy="1238713"/>
          </a:xfrm>
        </p:grpSpPr>
        <p:sp>
          <p:nvSpPr>
            <p:cNvPr id="68" name="円/楕円 6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左右矢印 70"/>
          <p:cNvSpPr/>
          <p:nvPr/>
        </p:nvSpPr>
        <p:spPr>
          <a:xfrm rot="18950861">
            <a:off x="6466815" y="4661740"/>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右矢印 71"/>
          <p:cNvSpPr/>
          <p:nvPr/>
        </p:nvSpPr>
        <p:spPr>
          <a:xfrm rot="2146722">
            <a:off x="6478352" y="5343855"/>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右矢印 72"/>
          <p:cNvSpPr/>
          <p:nvPr/>
        </p:nvSpPr>
        <p:spPr>
          <a:xfrm>
            <a:off x="6518820" y="5019327"/>
            <a:ext cx="1068556"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794860" y="475009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74" name="テキスト ボックス 73"/>
          <p:cNvSpPr txBox="1"/>
          <p:nvPr/>
        </p:nvSpPr>
        <p:spPr>
          <a:xfrm>
            <a:off x="1028781" y="3237317"/>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双方向</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5" name="テキスト ボックス 74"/>
          <p:cNvSpPr txBox="1"/>
          <p:nvPr/>
        </p:nvSpPr>
        <p:spPr>
          <a:xfrm>
            <a:off x="3450639" y="3237317"/>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オープン</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6" name="テキスト ボックス 75"/>
          <p:cNvSpPr txBox="1"/>
          <p:nvPr/>
        </p:nvSpPr>
        <p:spPr>
          <a:xfrm>
            <a:off x="5765492" y="3242266"/>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連携</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cxnSp>
        <p:nvCxnSpPr>
          <p:cNvPr id="78" name="カギ線コネクタ 77"/>
          <p:cNvCxnSpPr>
            <a:stCxn id="4" idx="2"/>
            <a:endCxn id="5" idx="0"/>
          </p:cNvCxnSpPr>
          <p:nvPr/>
        </p:nvCxnSpPr>
        <p:spPr>
          <a:xfrm rot="5400000">
            <a:off x="3124261" y="1654291"/>
            <a:ext cx="520972" cy="2377683"/>
          </a:xfrm>
          <a:prstGeom prst="bentConnector3">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79" name="カギ線コネクタ 78"/>
          <p:cNvCxnSpPr>
            <a:stCxn id="4" idx="2"/>
            <a:endCxn id="7" idx="0"/>
          </p:cNvCxnSpPr>
          <p:nvPr/>
        </p:nvCxnSpPr>
        <p:spPr>
          <a:xfrm rot="16200000" flipH="1">
            <a:off x="5494405" y="1661828"/>
            <a:ext cx="536788" cy="2378423"/>
          </a:xfrm>
          <a:prstGeom prst="bentConnector3">
            <a:avLst>
              <a:gd name="adj1" fmla="val 50000"/>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82"/>
          <p:cNvCxnSpPr>
            <a:stCxn id="4" idx="2"/>
            <a:endCxn id="6" idx="0"/>
          </p:cNvCxnSpPr>
          <p:nvPr/>
        </p:nvCxnSpPr>
        <p:spPr>
          <a:xfrm>
            <a:off x="4573588" y="2582646"/>
            <a:ext cx="0" cy="520972"/>
          </a:xfrm>
          <a:prstGeom prst="line">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sp>
        <p:nvSpPr>
          <p:cNvPr id="77" name="正方形/長方形 76"/>
          <p:cNvSpPr/>
          <p:nvPr/>
        </p:nvSpPr>
        <p:spPr>
          <a:xfrm>
            <a:off x="1028779" y="1180386"/>
            <a:ext cx="7089615" cy="1405353"/>
          </a:xfrm>
          <a:prstGeom prst="rect">
            <a:avLst/>
          </a:prstGeom>
          <a:solidFill>
            <a:srgbClr val="0052FF">
              <a:alpha val="5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rgbClr val="FFFFFF"/>
                </a:solidFill>
                <a:latin typeface="Meiryo" charset="-128"/>
                <a:ea typeface="Meiryo" charset="-128"/>
                <a:cs typeface="Meiryo" charset="-128"/>
              </a:rPr>
              <a:t>お客様と手を組んで</a:t>
            </a:r>
            <a:endParaRPr kumimoji="1" lang="en-US" altLang="ja-JP" sz="3600" b="1" dirty="0">
              <a:solidFill>
                <a:srgbClr val="FFFFFF"/>
              </a:solidFill>
              <a:latin typeface="Meiryo" charset="-128"/>
              <a:ea typeface="Meiryo" charset="-128"/>
              <a:cs typeface="Meiryo" charset="-128"/>
            </a:endParaRPr>
          </a:p>
          <a:p>
            <a:pPr algn="ctr"/>
            <a:r>
              <a:rPr kumimoji="1" lang="ja-JP" altLang="en-US" sz="3600" b="1" dirty="0">
                <a:solidFill>
                  <a:srgbClr val="FFFFFF"/>
                </a:solidFill>
                <a:latin typeface="Meiryo" charset="-128"/>
                <a:ea typeface="Meiryo" charset="-128"/>
                <a:cs typeface="Meiryo" charset="-128"/>
              </a:rPr>
              <a:t>ビジネスを創り育てる</a:t>
            </a:r>
            <a:endParaRPr kumimoji="1" lang="ja-JP" altLang="en-US" sz="3600" dirty="0">
              <a:solidFill>
                <a:srgbClr val="FFFFFF"/>
              </a:solidFill>
              <a:latin typeface="Meiryo" charset="-128"/>
              <a:ea typeface="Meiryo" charset="-128"/>
              <a:cs typeface="Meiryo" charset="-128"/>
            </a:endParaRPr>
          </a:p>
        </p:txBody>
      </p:sp>
      <p:sp>
        <p:nvSpPr>
          <p:cNvPr id="14" name="四角形吹き出し 13"/>
          <p:cNvSpPr/>
          <p:nvPr/>
        </p:nvSpPr>
        <p:spPr>
          <a:xfrm>
            <a:off x="6742736" y="862436"/>
            <a:ext cx="2251732" cy="837242"/>
          </a:xfrm>
          <a:prstGeom prst="wedgeRectCallout">
            <a:avLst>
              <a:gd name="adj1" fmla="val -37194"/>
              <a:gd name="adj2" fmla="val 87268"/>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それぞれが</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自分のリスクをとらない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共創は失敗する</a:t>
            </a:r>
          </a:p>
        </p:txBody>
      </p:sp>
    </p:spTree>
    <p:extLst>
      <p:ext uri="{BB962C8B-B14F-4D97-AF65-F5344CB8AC3E}">
        <p14:creationId xmlns:p14="http://schemas.microsoft.com/office/powerpoint/2010/main" val="263812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dissolv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808244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何ができるか</a:t>
            </a:r>
            <a:r>
              <a:rPr kumimoji="1" lang="ja-JP" altLang="en-US" dirty="0">
                <a:solidFill>
                  <a:srgbClr val="FFFFFF"/>
                </a:solidFill>
                <a:latin typeface="メイリオ"/>
                <a:ea typeface="メイリオ"/>
                <a:cs typeface="メイリオ"/>
              </a:rPr>
              <a:t>？</a:t>
            </a: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何ができないか</a:t>
              </a:r>
              <a:r>
                <a:rPr kumimoji="1" lang="ja-JP" altLang="en-US" dirty="0">
                  <a:solidFill>
                    <a:srgbClr val="FFFFFF"/>
                  </a:solidFill>
                  <a:latin typeface="メイリオ"/>
                  <a:ea typeface="メイリオ"/>
                  <a:cs typeface="メイリオ"/>
                </a:rPr>
                <a:t>？</a:t>
              </a: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a:solidFill>
                  <a:srgbClr val="7F7F7F"/>
                </a:solidFill>
                <a:latin typeface="メイリオ"/>
                <a:ea typeface="メイリオ"/>
                <a:cs typeface="メイリオ"/>
              </a:rPr>
              <a:t>「お客様」は誰か？</a:t>
            </a: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a:t>
            </a:r>
            <a:r>
              <a:rPr kumimoji="1" lang="ja-JP" altLang="en-US" sz="2000" b="1" dirty="0">
                <a:solidFill>
                  <a:srgbClr val="FFFFFF"/>
                </a:solidFill>
                <a:latin typeface="メイリオ"/>
                <a:ea typeface="メイリオ"/>
                <a:cs typeface="メイリオ"/>
              </a:rPr>
              <a:t>できること</a:t>
            </a:r>
            <a:r>
              <a:rPr kumimoji="1" lang="ja-JP" altLang="en-US" sz="1200" dirty="0">
                <a:solidFill>
                  <a:srgbClr val="FFFFFF"/>
                </a:solidFill>
                <a:latin typeface="メイリオ"/>
                <a:ea typeface="メイリオ"/>
                <a:cs typeface="メイリオ"/>
              </a:rPr>
              <a:t>に都合が良い</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市場</a:t>
            </a:r>
            <a:r>
              <a:rPr lang="ja-JP" altLang="en-US" sz="2000" b="1" dirty="0">
                <a:solidFill>
                  <a:srgbClr val="FFFFFF"/>
                </a:solidFill>
                <a:latin typeface="メイリオ"/>
                <a:ea typeface="メイリオ"/>
                <a:cs typeface="メイリオ"/>
              </a:rPr>
              <a:t>・顧客・</a:t>
            </a:r>
            <a:r>
              <a:rPr kumimoji="1" lang="ja-JP" altLang="en-US" sz="2000" b="1" dirty="0">
                <a:solidFill>
                  <a:srgbClr val="FFFFFF"/>
                </a:solidFill>
                <a:latin typeface="メイリオ"/>
                <a:ea typeface="メイリオ"/>
                <a:cs typeface="メイリオ"/>
              </a:rPr>
              <a:t>計画</a:t>
            </a: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お客様の</a:t>
            </a:r>
            <a:endParaRPr lang="en-US" altLang="ja-JP" sz="1600" dirty="0">
              <a:solidFill>
                <a:srgbClr val="FFFFFF"/>
              </a:solidFill>
              <a:latin typeface="メイリオ"/>
              <a:ea typeface="メイリオ"/>
              <a:cs typeface="メイリオ"/>
            </a:endParaRPr>
          </a:p>
          <a:p>
            <a:pPr algn="ctr"/>
            <a:r>
              <a:rPr lang="ja-JP" altLang="en-US" sz="1600" dirty="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自分たちのできることに都合が良い</a:t>
            </a: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お客様の</a:t>
            </a:r>
            <a:r>
              <a:rPr kumimoji="1" lang="ja-JP" altLang="en-US" sz="2000" b="1" dirty="0">
                <a:solidFill>
                  <a:srgbClr val="FFFFFF"/>
                </a:solidFill>
                <a:latin typeface="メイリオ"/>
                <a:ea typeface="メイリオ"/>
                <a:cs typeface="メイリオ"/>
              </a:rPr>
              <a:t>あるべき姿</a:t>
            </a:r>
            <a:r>
              <a:rPr kumimoji="1" lang="ja-JP" altLang="en-US" sz="1200" dirty="0">
                <a:solidFill>
                  <a:srgbClr val="FFFFFF"/>
                </a:solidFill>
                <a:latin typeface="メイリオ"/>
                <a:ea typeface="メイリオ"/>
                <a:cs typeface="メイリオ"/>
              </a:rPr>
              <a:t>を実現するために</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何をすべきか</a:t>
            </a:r>
            <a:r>
              <a:rPr kumimoji="1" lang="ja-JP" altLang="en-US" sz="2000" dirty="0">
                <a:solidFill>
                  <a:srgbClr val="FFFFFF"/>
                </a:solidFill>
                <a:latin typeface="メイリオ"/>
                <a:ea typeface="メイリオ"/>
                <a:cs typeface="メイリオ"/>
              </a:rPr>
              <a:t>？</a:t>
            </a: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a:solidFill>
                    <a:srgbClr val="FFFFFF"/>
                  </a:solidFill>
                  <a:latin typeface="メイリオ"/>
                  <a:ea typeface="メイリオ"/>
                  <a:cs typeface="メイリオ"/>
                </a:rPr>
                <a:t>〇</a:t>
              </a:r>
              <a:r>
                <a:rPr lang="ja-JP" altLang="en-US" sz="1000" dirty="0">
                  <a:solidFill>
                    <a:srgbClr val="FFFFFF"/>
                  </a:solidFill>
                  <a:latin typeface="メイリオ"/>
                  <a:ea typeface="メイリオ"/>
                  <a:cs typeface="メイリオ"/>
                </a:rPr>
                <a:t>山　</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男　</a:t>
              </a:r>
              <a:r>
                <a:rPr lang="en-US" altLang="ja-JP" sz="1000" dirty="0">
                  <a:solidFill>
                    <a:srgbClr val="FFFFFF"/>
                  </a:solidFill>
                  <a:latin typeface="メイリオ"/>
                  <a:ea typeface="メイリオ"/>
                  <a:cs typeface="メイリオ"/>
                </a:rPr>
                <a:t>39</a:t>
              </a:r>
              <a:r>
                <a:rPr lang="ja-JP" altLang="en-US" sz="1000" dirty="0">
                  <a:solidFill>
                    <a:srgbClr val="FFFFFF"/>
                  </a:solidFill>
                  <a:latin typeface="メイリオ"/>
                  <a:ea typeface="メイリオ"/>
                  <a:cs typeface="メイリオ"/>
                </a:rPr>
                <a:t>歳</a:t>
              </a:r>
              <a:endParaRPr lang="en-US" altLang="ja-JP" sz="10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株式会社　</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西日本営業部</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営業業務課</a:t>
              </a: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5916943" y="1994862"/>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ニーズ起点</a:t>
            </a:r>
          </a:p>
        </p:txBody>
      </p:sp>
      <p:sp>
        <p:nvSpPr>
          <p:cNvPr id="26" name="テキスト ボックス 25"/>
          <p:cNvSpPr txBox="1"/>
          <p:nvPr/>
        </p:nvSpPr>
        <p:spPr>
          <a:xfrm>
            <a:off x="107034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シーズ起点</a:t>
            </a:r>
          </a:p>
        </p:txBody>
      </p:sp>
    </p:spTree>
    <p:extLst>
      <p:ext uri="{BB962C8B-B14F-4D97-AF65-F5344CB8AC3E}">
        <p14:creationId xmlns:p14="http://schemas.microsoft.com/office/powerpoint/2010/main" val="22929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P spid="25" grpId="0"/>
      <p:bldP spid="2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ポスト</a:t>
            </a:r>
            <a:r>
              <a:rPr kumimoji="1" lang="en-US" altLang="ja-JP" dirty="0"/>
              <a:t>SI</a:t>
            </a:r>
            <a:r>
              <a:rPr kumimoji="1" lang="ja-JP" altLang="en-US" dirty="0"/>
              <a:t>ビジネスの</a:t>
            </a:r>
            <a:r>
              <a:rPr kumimoji="1" lang="en-US" altLang="ja-JP" dirty="0"/>
              <a:t>3</a:t>
            </a:r>
            <a:r>
              <a:rPr kumimoji="1" lang="ja-JP" altLang="en-US" dirty="0"/>
              <a:t>つのステップ</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81</a:t>
            </a:fld>
            <a:endParaRPr kumimoji="1" lang="ja-JP" altLang="en-US"/>
          </a:p>
        </p:txBody>
      </p:sp>
      <p:cxnSp>
        <p:nvCxnSpPr>
          <p:cNvPr id="12" name="直線矢印コネクタ 11"/>
          <p:cNvCxnSpPr/>
          <p:nvPr/>
        </p:nvCxnSpPr>
        <p:spPr>
          <a:xfrm>
            <a:off x="1619250" y="3734119"/>
            <a:ext cx="6121400" cy="399"/>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flipV="1">
            <a:off x="1619250" y="1167221"/>
            <a:ext cx="6121400" cy="4955548"/>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V="1">
            <a:off x="4575174" y="1156983"/>
            <a:ext cx="1" cy="4965786"/>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正方形/長方形 7"/>
          <p:cNvSpPr/>
          <p:nvPr/>
        </p:nvSpPr>
        <p:spPr>
          <a:xfrm>
            <a:off x="2022468" y="3451136"/>
            <a:ext cx="2878913" cy="2378275"/>
          </a:xfrm>
          <a:prstGeom prst="rect">
            <a:avLst/>
          </a:prstGeom>
          <a:solidFill>
            <a:schemeClr val="tx2">
              <a:lumMod val="40000"/>
              <a:lumOff val="60000"/>
              <a:alpha val="7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3135717" y="2560444"/>
            <a:ext cx="2878913" cy="2378275"/>
          </a:xfrm>
          <a:prstGeom prst="rect">
            <a:avLst/>
          </a:prstGeom>
          <a:solidFill>
            <a:srgbClr val="0070C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248968" y="1669752"/>
            <a:ext cx="2878913" cy="2378275"/>
          </a:xfrm>
          <a:prstGeom prst="rect">
            <a:avLst/>
          </a:pr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3944232" y="6217370"/>
            <a:ext cx="1261884"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生産性の向上</a:t>
            </a:r>
            <a:endParaRPr kumimoji="1" lang="ja-JP" altLang="en-US" sz="1400" dirty="0">
              <a:solidFill>
                <a:schemeClr val="accent3">
                  <a:lumMod val="50000"/>
                </a:schemeClr>
              </a:solidFill>
              <a:latin typeface="Meiryo" charset="-128"/>
              <a:ea typeface="Meiryo" charset="-128"/>
              <a:cs typeface="Meiryo" charset="-128"/>
            </a:endParaRPr>
          </a:p>
        </p:txBody>
      </p:sp>
      <p:sp>
        <p:nvSpPr>
          <p:cNvPr id="32" name="テキスト ボックス 31"/>
          <p:cNvSpPr txBox="1"/>
          <p:nvPr/>
        </p:nvSpPr>
        <p:spPr>
          <a:xfrm>
            <a:off x="3764697" y="892124"/>
            <a:ext cx="1620957"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ビジネスの差別化</a:t>
            </a:r>
            <a:endParaRPr kumimoji="1" lang="ja-JP" altLang="en-US" sz="1400" dirty="0">
              <a:solidFill>
                <a:schemeClr val="accent3">
                  <a:lumMod val="50000"/>
                </a:schemeClr>
              </a:solidFill>
              <a:latin typeface="Meiryo" charset="-128"/>
              <a:ea typeface="Meiryo" charset="-128"/>
              <a:cs typeface="Meiryo" charset="-128"/>
            </a:endParaRPr>
          </a:p>
        </p:txBody>
      </p:sp>
      <p:sp>
        <p:nvSpPr>
          <p:cNvPr id="33" name="テキスト ボックス 32"/>
          <p:cNvSpPr txBox="1"/>
          <p:nvPr/>
        </p:nvSpPr>
        <p:spPr>
          <a:xfrm>
            <a:off x="1296152" y="3149343"/>
            <a:ext cx="400110" cy="1169551"/>
          </a:xfrm>
          <a:prstGeom prst="rect">
            <a:avLst/>
          </a:prstGeom>
          <a:noFill/>
        </p:spPr>
        <p:txBody>
          <a:bodyPr vert="eaVert" wrap="none" rtlCol="0">
            <a:spAutoFit/>
          </a:bodyPr>
          <a:lstStyle/>
          <a:p>
            <a:pPr algn="ctr"/>
            <a:r>
              <a:rPr kumimoji="1" lang="ja-JP" altLang="en-US" sz="1400">
                <a:solidFill>
                  <a:schemeClr val="accent2">
                    <a:lumMod val="75000"/>
                  </a:schemeClr>
                </a:solidFill>
                <a:latin typeface="Meiryo" charset="-128"/>
                <a:ea typeface="Meiryo" charset="-128"/>
                <a:cs typeface="Meiryo" charset="-128"/>
              </a:rPr>
              <a:t>オンプレミス</a:t>
            </a:r>
            <a:endParaRPr kumimoji="1" lang="ja-JP" altLang="en-US" sz="1400" dirty="0">
              <a:solidFill>
                <a:schemeClr val="accent2">
                  <a:lumMod val="75000"/>
                </a:schemeClr>
              </a:solidFill>
              <a:latin typeface="Meiryo" charset="-128"/>
              <a:ea typeface="Meiryo" charset="-128"/>
              <a:cs typeface="Meiryo" charset="-128"/>
            </a:endParaRPr>
          </a:p>
        </p:txBody>
      </p:sp>
      <p:sp>
        <p:nvSpPr>
          <p:cNvPr id="34" name="テキスト ボックス 33"/>
          <p:cNvSpPr txBox="1"/>
          <p:nvPr/>
        </p:nvSpPr>
        <p:spPr>
          <a:xfrm>
            <a:off x="7697110" y="3328879"/>
            <a:ext cx="400110" cy="810478"/>
          </a:xfrm>
          <a:prstGeom prst="rect">
            <a:avLst/>
          </a:prstGeom>
          <a:noFill/>
        </p:spPr>
        <p:txBody>
          <a:bodyPr vert="eaVert" wrap="none" rtlCol="0">
            <a:spAutoFit/>
          </a:bodyPr>
          <a:lstStyle/>
          <a:p>
            <a:pPr algn="ctr"/>
            <a:r>
              <a:rPr kumimoji="1" lang="ja-JP" altLang="en-US" sz="1400" dirty="0">
                <a:solidFill>
                  <a:schemeClr val="accent2">
                    <a:lumMod val="75000"/>
                  </a:schemeClr>
                </a:solidFill>
                <a:latin typeface="Meiryo" charset="-128"/>
                <a:ea typeface="Meiryo" charset="-128"/>
                <a:cs typeface="Meiryo" charset="-128"/>
              </a:rPr>
              <a:t>クラウド</a:t>
            </a:r>
          </a:p>
        </p:txBody>
      </p:sp>
      <p:sp>
        <p:nvSpPr>
          <p:cNvPr id="35" name="テキスト ボックス 34"/>
          <p:cNvSpPr txBox="1"/>
          <p:nvPr/>
        </p:nvSpPr>
        <p:spPr>
          <a:xfrm>
            <a:off x="5578582" y="885966"/>
            <a:ext cx="2518638"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charset="-128"/>
                <a:ea typeface="Meiryo" charset="-128"/>
                <a:cs typeface="Meiryo" charset="-128"/>
              </a:rPr>
              <a:t>ビジネス</a:t>
            </a:r>
            <a:r>
              <a:rPr lang="ja-JP" altLang="en-US" sz="1400">
                <a:solidFill>
                  <a:schemeClr val="accent6">
                    <a:lumMod val="75000"/>
                  </a:schemeClr>
                </a:solidFill>
                <a:latin typeface="Meiryo" charset="-128"/>
                <a:ea typeface="Meiryo" charset="-128"/>
                <a:cs typeface="Meiryo" charset="-128"/>
              </a:rPr>
              <a:t>・スピードへの対応</a:t>
            </a:r>
            <a:endParaRPr kumimoji="1" lang="ja-JP" altLang="en-US" sz="1400" dirty="0">
              <a:solidFill>
                <a:schemeClr val="accent6">
                  <a:lumMod val="75000"/>
                </a:schemeClr>
              </a:solidFill>
              <a:latin typeface="Meiryo" charset="-128"/>
              <a:ea typeface="Meiryo" charset="-128"/>
              <a:cs typeface="Meiryo" charset="-128"/>
            </a:endParaRPr>
          </a:p>
        </p:txBody>
      </p:sp>
      <p:sp>
        <p:nvSpPr>
          <p:cNvPr id="36" name="テキスト ボックス 35"/>
          <p:cNvSpPr txBox="1"/>
          <p:nvPr/>
        </p:nvSpPr>
        <p:spPr>
          <a:xfrm>
            <a:off x="1296152" y="6217370"/>
            <a:ext cx="1980029"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charset="-128"/>
                <a:ea typeface="Meiryo" charset="-128"/>
                <a:cs typeface="Meiryo" charset="-128"/>
              </a:rPr>
              <a:t>ビジネス安定への対応</a:t>
            </a:r>
            <a:endParaRPr kumimoji="1" lang="ja-JP" altLang="en-US" sz="1400" dirty="0">
              <a:solidFill>
                <a:schemeClr val="accent6">
                  <a:lumMod val="75000"/>
                </a:schemeClr>
              </a:solidFill>
              <a:latin typeface="Meiryo" charset="-128"/>
              <a:ea typeface="Meiryo" charset="-128"/>
              <a:cs typeface="Meiryo" charset="-128"/>
            </a:endParaRPr>
          </a:p>
        </p:txBody>
      </p:sp>
      <p:sp>
        <p:nvSpPr>
          <p:cNvPr id="38" name="曲折矢印 37"/>
          <p:cNvSpPr/>
          <p:nvPr/>
        </p:nvSpPr>
        <p:spPr>
          <a:xfrm>
            <a:off x="2345694" y="2712046"/>
            <a:ext cx="751518" cy="692585"/>
          </a:xfrm>
          <a:prstGeom prst="ben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曲折矢印 38"/>
          <p:cNvSpPr/>
          <p:nvPr/>
        </p:nvSpPr>
        <p:spPr>
          <a:xfrm>
            <a:off x="3497450" y="1825421"/>
            <a:ext cx="751518" cy="692585"/>
          </a:xfrm>
          <a:prstGeom prst="bentArrow">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1569444" y="2560600"/>
            <a:ext cx="1415772" cy="553998"/>
          </a:xfrm>
          <a:prstGeom prst="rect">
            <a:avLst/>
          </a:prstGeom>
          <a:noFill/>
        </p:spPr>
        <p:txBody>
          <a:bodyPr wrap="none" rtlCol="0">
            <a:spAutoFit/>
          </a:bodyPr>
          <a:lstStyle/>
          <a:p>
            <a:r>
              <a:rPr kumimoji="1" lang="ja-JP" altLang="en-US" sz="1200" b="1" dirty="0">
                <a:solidFill>
                  <a:schemeClr val="tx2">
                    <a:lumMod val="60000"/>
                    <a:lumOff val="40000"/>
                  </a:schemeClr>
                </a:solidFill>
                <a:latin typeface="Meiryo" charset="-128"/>
                <a:ea typeface="Meiryo" charset="-128"/>
                <a:cs typeface="Meiryo" charset="-128"/>
              </a:rPr>
              <a:t>収益モデルの転換</a:t>
            </a:r>
            <a:endParaRPr kumimoji="1" lang="en-US" altLang="ja-JP" sz="1200" b="1" dirty="0">
              <a:solidFill>
                <a:schemeClr val="tx2">
                  <a:lumMod val="60000"/>
                  <a:lumOff val="40000"/>
                </a:schemeClr>
              </a:solidFill>
              <a:latin typeface="Meiryo" charset="-128"/>
              <a:ea typeface="Meiryo" charset="-128"/>
              <a:cs typeface="Meiryo" charset="-128"/>
            </a:endParaRPr>
          </a:p>
          <a:p>
            <a:r>
              <a:rPr kumimoji="1" lang="ja-JP" altLang="en-US" sz="900" dirty="0">
                <a:solidFill>
                  <a:schemeClr val="tx2">
                    <a:lumMod val="60000"/>
                    <a:lumOff val="40000"/>
                  </a:schemeClr>
                </a:solidFill>
                <a:latin typeface="Meiryo" charset="-128"/>
                <a:ea typeface="Meiryo" charset="-128"/>
                <a:cs typeface="Meiryo" charset="-128"/>
              </a:rPr>
              <a:t>フローから</a:t>
            </a:r>
            <a:endParaRPr kumimoji="1" lang="en-US" altLang="ja-JP" sz="900" dirty="0">
              <a:solidFill>
                <a:schemeClr val="tx2">
                  <a:lumMod val="60000"/>
                  <a:lumOff val="40000"/>
                </a:schemeClr>
              </a:solidFill>
              <a:latin typeface="Meiryo" charset="-128"/>
              <a:ea typeface="Meiryo" charset="-128"/>
              <a:cs typeface="Meiryo" charset="-128"/>
            </a:endParaRPr>
          </a:p>
          <a:p>
            <a:r>
              <a:rPr kumimoji="1" lang="ja-JP" altLang="en-US" sz="900" dirty="0">
                <a:solidFill>
                  <a:schemeClr val="tx2">
                    <a:lumMod val="60000"/>
                    <a:lumOff val="40000"/>
                  </a:schemeClr>
                </a:solidFill>
                <a:latin typeface="Meiryo" charset="-128"/>
                <a:ea typeface="Meiryo" charset="-128"/>
                <a:cs typeface="Meiryo" charset="-128"/>
              </a:rPr>
              <a:t>ストックへ</a:t>
            </a:r>
          </a:p>
        </p:txBody>
      </p:sp>
      <p:sp>
        <p:nvSpPr>
          <p:cNvPr id="41" name="テキスト ボックス 40"/>
          <p:cNvSpPr txBox="1"/>
          <p:nvPr/>
        </p:nvSpPr>
        <p:spPr>
          <a:xfrm>
            <a:off x="2537960" y="1667308"/>
            <a:ext cx="1261884" cy="553998"/>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提供価値の転換</a:t>
            </a:r>
            <a:endParaRPr kumimoji="1" lang="en-US" altLang="ja-JP" sz="1200" b="1" dirty="0">
              <a:solidFill>
                <a:srgbClr val="0052FF"/>
              </a:solidFill>
              <a:latin typeface="Meiryo" charset="-128"/>
              <a:ea typeface="Meiryo" charset="-128"/>
              <a:cs typeface="Meiryo" charset="-128"/>
            </a:endParaRPr>
          </a:p>
          <a:p>
            <a:r>
              <a:rPr kumimoji="1" lang="ja-JP" altLang="en-US" sz="900" dirty="0">
                <a:solidFill>
                  <a:srgbClr val="0052FF"/>
                </a:solidFill>
                <a:latin typeface="Meiryo" charset="-128"/>
                <a:ea typeface="Meiryo" charset="-128"/>
                <a:cs typeface="Meiryo" charset="-128"/>
              </a:rPr>
              <a:t>構築能力から</a:t>
            </a:r>
            <a:endParaRPr kumimoji="1" lang="en-US" altLang="ja-JP" sz="900" dirty="0">
              <a:solidFill>
                <a:srgbClr val="0052FF"/>
              </a:solidFill>
              <a:latin typeface="Meiryo" charset="-128"/>
              <a:ea typeface="Meiryo" charset="-128"/>
              <a:cs typeface="Meiryo" charset="-128"/>
            </a:endParaRPr>
          </a:p>
          <a:p>
            <a:r>
              <a:rPr kumimoji="1" lang="ja-JP" altLang="en-US" sz="900" dirty="0">
                <a:solidFill>
                  <a:srgbClr val="0052FF"/>
                </a:solidFill>
                <a:latin typeface="Meiryo" charset="-128"/>
                <a:ea typeface="Meiryo" charset="-128"/>
                <a:cs typeface="Meiryo" charset="-128"/>
              </a:rPr>
              <a:t>戦略策定能力へ</a:t>
            </a:r>
          </a:p>
        </p:txBody>
      </p:sp>
      <p:sp>
        <p:nvSpPr>
          <p:cNvPr id="42" name="曲折矢印 41"/>
          <p:cNvSpPr/>
          <p:nvPr/>
        </p:nvSpPr>
        <p:spPr>
          <a:xfrm rot="5400000" flipH="1">
            <a:off x="4930861" y="4988018"/>
            <a:ext cx="751518" cy="692585"/>
          </a:xfrm>
          <a:prstGeom prst="ben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曲折矢印 42"/>
          <p:cNvSpPr/>
          <p:nvPr/>
        </p:nvSpPr>
        <p:spPr>
          <a:xfrm rot="5400000" flipH="1">
            <a:off x="6013713" y="4092223"/>
            <a:ext cx="751518" cy="692585"/>
          </a:xfrm>
          <a:prstGeom prst="bentArrow">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p:cNvSpPr txBox="1"/>
          <p:nvPr/>
        </p:nvSpPr>
        <p:spPr>
          <a:xfrm>
            <a:off x="5537034" y="5464889"/>
            <a:ext cx="954107" cy="276999"/>
          </a:xfrm>
          <a:prstGeom prst="rect">
            <a:avLst/>
          </a:prstGeom>
          <a:noFill/>
        </p:spPr>
        <p:txBody>
          <a:bodyPr wrap="none" rtlCol="0">
            <a:spAutoFit/>
          </a:bodyPr>
          <a:lstStyle/>
          <a:p>
            <a:r>
              <a:rPr kumimoji="1" lang="ja-JP" altLang="en-US" sz="1200" b="1" dirty="0">
                <a:solidFill>
                  <a:schemeClr val="tx2">
                    <a:lumMod val="60000"/>
                    <a:lumOff val="40000"/>
                  </a:schemeClr>
                </a:solidFill>
                <a:latin typeface="Meiryo" charset="-128"/>
                <a:ea typeface="Meiryo" charset="-128"/>
                <a:cs typeface="Meiryo" charset="-128"/>
              </a:rPr>
              <a:t>商材の転換</a:t>
            </a:r>
            <a:endParaRPr kumimoji="1" lang="ja-JP" altLang="en-US" sz="900" dirty="0">
              <a:solidFill>
                <a:schemeClr val="tx2">
                  <a:lumMod val="60000"/>
                  <a:lumOff val="40000"/>
                </a:schemeClr>
              </a:solidFill>
              <a:latin typeface="Meiryo" charset="-128"/>
              <a:ea typeface="Meiryo" charset="-128"/>
              <a:cs typeface="Meiryo" charset="-128"/>
            </a:endParaRPr>
          </a:p>
        </p:txBody>
      </p:sp>
      <p:sp>
        <p:nvSpPr>
          <p:cNvPr id="45" name="テキスト ボックス 44"/>
          <p:cNvSpPr txBox="1"/>
          <p:nvPr/>
        </p:nvSpPr>
        <p:spPr>
          <a:xfrm>
            <a:off x="6598059" y="4568951"/>
            <a:ext cx="954107" cy="276999"/>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役割の転換</a:t>
            </a:r>
          </a:p>
        </p:txBody>
      </p:sp>
      <p:sp>
        <p:nvSpPr>
          <p:cNvPr id="46" name="テキスト ボックス 45"/>
          <p:cNvSpPr txBox="1"/>
          <p:nvPr/>
        </p:nvSpPr>
        <p:spPr>
          <a:xfrm>
            <a:off x="5152313" y="5706066"/>
            <a:ext cx="1338828" cy="230832"/>
          </a:xfrm>
          <a:prstGeom prst="rect">
            <a:avLst/>
          </a:prstGeom>
          <a:noFill/>
        </p:spPr>
        <p:txBody>
          <a:bodyPr wrap="none" rtlCol="0">
            <a:spAutoFit/>
          </a:bodyPr>
          <a:lstStyle/>
          <a:p>
            <a:r>
              <a:rPr kumimoji="1" lang="ja-JP" altLang="en-US" sz="900" dirty="0">
                <a:solidFill>
                  <a:schemeClr val="tx2">
                    <a:lumMod val="60000"/>
                    <a:lumOff val="40000"/>
                  </a:schemeClr>
                </a:solidFill>
                <a:latin typeface="Meiryo" charset="-128"/>
                <a:ea typeface="Meiryo" charset="-128"/>
                <a:cs typeface="Meiryo" charset="-128"/>
              </a:rPr>
              <a:t>労働力</a:t>
            </a:r>
            <a:r>
              <a:rPr kumimoji="1" lang="ja-JP" altLang="en-US" sz="900">
                <a:solidFill>
                  <a:schemeClr val="tx2">
                    <a:lumMod val="60000"/>
                    <a:lumOff val="40000"/>
                  </a:schemeClr>
                </a:solidFill>
                <a:latin typeface="Meiryo" charset="-128"/>
                <a:ea typeface="Meiryo" charset="-128"/>
                <a:cs typeface="Meiryo" charset="-128"/>
              </a:rPr>
              <a:t>からサービスへ</a:t>
            </a:r>
            <a:endParaRPr kumimoji="1" lang="ja-JP" altLang="en-US" sz="900" dirty="0">
              <a:solidFill>
                <a:schemeClr val="tx2">
                  <a:lumMod val="60000"/>
                  <a:lumOff val="40000"/>
                </a:schemeClr>
              </a:solidFill>
              <a:latin typeface="Meiryo" charset="-128"/>
              <a:ea typeface="Meiryo" charset="-128"/>
              <a:cs typeface="Meiryo" charset="-128"/>
            </a:endParaRPr>
          </a:p>
        </p:txBody>
      </p:sp>
      <p:sp>
        <p:nvSpPr>
          <p:cNvPr id="47" name="テキスト ボックス 46"/>
          <p:cNvSpPr txBox="1"/>
          <p:nvPr/>
        </p:nvSpPr>
        <p:spPr>
          <a:xfrm>
            <a:off x="6320540" y="4814115"/>
            <a:ext cx="1223412" cy="230832"/>
          </a:xfrm>
          <a:prstGeom prst="rect">
            <a:avLst/>
          </a:prstGeom>
          <a:noFill/>
        </p:spPr>
        <p:txBody>
          <a:bodyPr wrap="none" rtlCol="0">
            <a:spAutoFit/>
          </a:bodyPr>
          <a:lstStyle/>
          <a:p>
            <a:r>
              <a:rPr lang="ja-JP" altLang="en-US" sz="900" dirty="0">
                <a:solidFill>
                  <a:srgbClr val="0052FF"/>
                </a:solidFill>
                <a:latin typeface="Meiryo" charset="-128"/>
                <a:ea typeface="Meiryo" charset="-128"/>
                <a:cs typeface="Meiryo" charset="-128"/>
              </a:rPr>
              <a:t>要求</a:t>
            </a:r>
            <a:r>
              <a:rPr lang="ja-JP" altLang="en-US" sz="900">
                <a:solidFill>
                  <a:srgbClr val="0052FF"/>
                </a:solidFill>
                <a:latin typeface="Meiryo" charset="-128"/>
                <a:ea typeface="Meiryo" charset="-128"/>
                <a:cs typeface="Meiryo" charset="-128"/>
              </a:rPr>
              <a:t>対応から共創へ</a:t>
            </a:r>
            <a:endParaRPr kumimoji="1" lang="ja-JP" altLang="en-US" sz="900" dirty="0">
              <a:solidFill>
                <a:srgbClr val="0052FF"/>
              </a:solidFill>
              <a:latin typeface="Meiryo" charset="-128"/>
              <a:ea typeface="Meiryo" charset="-128"/>
              <a:cs typeface="Meiryo" charset="-128"/>
            </a:endParaRPr>
          </a:p>
        </p:txBody>
      </p:sp>
      <p:sp>
        <p:nvSpPr>
          <p:cNvPr id="48" name="テキスト ボックス 47"/>
          <p:cNvSpPr txBox="1"/>
          <p:nvPr/>
        </p:nvSpPr>
        <p:spPr>
          <a:xfrm>
            <a:off x="2027721" y="3863619"/>
            <a:ext cx="1107996"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情報システム</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の構築と運用</a:t>
            </a:r>
          </a:p>
        </p:txBody>
      </p:sp>
      <p:sp>
        <p:nvSpPr>
          <p:cNvPr id="49" name="テキスト ボックス 48"/>
          <p:cNvSpPr txBox="1"/>
          <p:nvPr/>
        </p:nvSpPr>
        <p:spPr>
          <a:xfrm>
            <a:off x="3263546" y="2837599"/>
            <a:ext cx="960519" cy="461665"/>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IT</a:t>
            </a:r>
            <a:r>
              <a:rPr kumimoji="1" lang="ja-JP" altLang="en-US" sz="1200" dirty="0">
                <a:solidFill>
                  <a:schemeClr val="bg1"/>
                </a:solidFill>
                <a:latin typeface="Meiryo" charset="-128"/>
                <a:ea typeface="Meiryo" charset="-128"/>
                <a:cs typeface="Meiryo" charset="-128"/>
              </a:rPr>
              <a:t>サービス</a:t>
            </a:r>
            <a:endParaRPr kumimoji="1"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の提供</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4650945" y="1920689"/>
            <a:ext cx="1723549" cy="461665"/>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IT</a:t>
            </a:r>
            <a:r>
              <a:rPr kumimoji="1" lang="ja-JP" altLang="en-US" sz="1200" dirty="0">
                <a:solidFill>
                  <a:schemeClr val="bg1"/>
                </a:solidFill>
                <a:latin typeface="Meiryo" charset="-128"/>
                <a:ea typeface="Meiryo" charset="-128"/>
                <a:cs typeface="Meiryo" charset="-128"/>
              </a:rPr>
              <a:t>による</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イノベーション</a:t>
            </a:r>
            <a:r>
              <a:rPr lang="ja-JP" altLang="en-US" sz="1200" dirty="0">
                <a:solidFill>
                  <a:schemeClr val="bg1"/>
                </a:solidFill>
                <a:latin typeface="Meiryo" charset="-128"/>
                <a:ea typeface="Meiryo" charset="-128"/>
                <a:cs typeface="Meiryo" charset="-128"/>
              </a:rPr>
              <a:t>の創出</a:t>
            </a:r>
            <a:endParaRPr kumimoji="1" lang="en-US" altLang="ja-JP" sz="1200" dirty="0">
              <a:solidFill>
                <a:schemeClr val="bg1"/>
              </a:solidFill>
              <a:latin typeface="Meiryo" charset="-128"/>
              <a:ea typeface="Meiryo" charset="-128"/>
              <a:cs typeface="Meiryo" charset="-128"/>
            </a:endParaRPr>
          </a:p>
        </p:txBody>
      </p:sp>
      <p:sp>
        <p:nvSpPr>
          <p:cNvPr id="52" name="テキスト ボックス 51"/>
          <p:cNvSpPr txBox="1"/>
          <p:nvPr/>
        </p:nvSpPr>
        <p:spPr>
          <a:xfrm>
            <a:off x="2493518" y="5030013"/>
            <a:ext cx="1936812" cy="800219"/>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SI 1.0</a:t>
            </a:r>
          </a:p>
          <a:p>
            <a:pPr algn="ctr"/>
            <a:r>
              <a:rPr kumimoji="1" lang="en-US" altLang="ja-JP" sz="1400" b="1" dirty="0">
                <a:solidFill>
                  <a:schemeClr val="bg1"/>
                </a:solidFill>
                <a:latin typeface="Meiryo" charset="-128"/>
                <a:ea typeface="Meiryo" charset="-128"/>
                <a:cs typeface="Meiryo" charset="-128"/>
              </a:rPr>
              <a:t>System Integrator</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3610420" y="4113096"/>
            <a:ext cx="1929503" cy="800219"/>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SI 2.0</a:t>
            </a:r>
          </a:p>
          <a:p>
            <a:pPr algn="ctr"/>
            <a:r>
              <a:rPr kumimoji="1" lang="en-US" altLang="ja-JP" sz="1400" b="1" dirty="0">
                <a:solidFill>
                  <a:schemeClr val="bg1"/>
                </a:solidFill>
                <a:latin typeface="Meiryo" charset="-128"/>
                <a:ea typeface="Meiryo" charset="-128"/>
                <a:cs typeface="Meiryo" charset="-128"/>
              </a:rPr>
              <a:t>Service Integrator</a:t>
            </a:r>
            <a:endParaRPr kumimoji="1" lang="ja-JP" altLang="en-US" sz="1400" dirty="0">
              <a:solidFill>
                <a:schemeClr val="bg1"/>
              </a:solidFill>
              <a:latin typeface="Meiryo" charset="-128"/>
              <a:ea typeface="Meiryo" charset="-128"/>
              <a:cs typeface="Meiryo" charset="-128"/>
            </a:endParaRPr>
          </a:p>
        </p:txBody>
      </p:sp>
      <p:sp>
        <p:nvSpPr>
          <p:cNvPr id="54" name="テキスト ボックス 53"/>
          <p:cNvSpPr txBox="1"/>
          <p:nvPr/>
        </p:nvSpPr>
        <p:spPr>
          <a:xfrm>
            <a:off x="4758942" y="3212074"/>
            <a:ext cx="1976823" cy="800219"/>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SI 3.0</a:t>
            </a:r>
          </a:p>
          <a:p>
            <a:pPr algn="ctr"/>
            <a:r>
              <a:rPr kumimoji="1" lang="en-US" altLang="ja-JP" sz="1400" b="1" dirty="0">
                <a:solidFill>
                  <a:schemeClr val="bg1"/>
                </a:solidFill>
                <a:latin typeface="Meiryo" charset="-128"/>
                <a:ea typeface="Meiryo" charset="-128"/>
                <a:cs typeface="Meiryo" charset="-128"/>
              </a:rPr>
              <a:t>Solution Innovator</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538151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求められる人材</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290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5512B7-BFAC-5743-89DF-B93B61E4F8F0}"/>
              </a:ext>
            </a:extLst>
          </p:cNvPr>
          <p:cNvSpPr>
            <a:spLocks noGrp="1"/>
          </p:cNvSpPr>
          <p:nvPr>
            <p:ph type="title"/>
          </p:nvPr>
        </p:nvSpPr>
        <p:spPr/>
        <p:txBody>
          <a:bodyPr/>
          <a:lstStyle/>
          <a:p>
            <a:r>
              <a:rPr kumimoji="1" lang="en-US" altLang="ja-JP" dirty="0"/>
              <a:t>IT</a:t>
            </a:r>
            <a:r>
              <a:rPr lang="ja-JP" altLang="en-US"/>
              <a:t>ビジネス・プロフェッショナルの条件</a:t>
            </a:r>
            <a:endParaRPr kumimoji="1" lang="ja-JP" altLang="en-US"/>
          </a:p>
        </p:txBody>
      </p:sp>
      <p:sp>
        <p:nvSpPr>
          <p:cNvPr id="3" name="スライド番号プレースホルダー 2">
            <a:extLst>
              <a:ext uri="{FF2B5EF4-FFF2-40B4-BE49-F238E27FC236}">
                <a16:creationId xmlns:a16="http://schemas.microsoft.com/office/drawing/2014/main" id="{6BAE1764-6FF9-544E-AC4E-128006F5D37C}"/>
              </a:ext>
            </a:extLst>
          </p:cNvPr>
          <p:cNvSpPr>
            <a:spLocks noGrp="1"/>
          </p:cNvSpPr>
          <p:nvPr>
            <p:ph type="sldNum" sz="quarter" idx="12"/>
          </p:nvPr>
        </p:nvSpPr>
        <p:spPr/>
        <p:txBody>
          <a:bodyPr/>
          <a:lstStyle/>
          <a:p>
            <a:fld id="{8FF8CC5D-A65D-5946-99B5-645367A967AD}" type="slidenum">
              <a:rPr kumimoji="1" lang="ja-JP" altLang="en-US" smtClean="0"/>
              <a:t>83</a:t>
            </a:fld>
            <a:endParaRPr kumimoji="1" lang="ja-JP" altLang="en-US"/>
          </a:p>
        </p:txBody>
      </p:sp>
      <p:grpSp>
        <p:nvGrpSpPr>
          <p:cNvPr id="20" name="グループ化 19">
            <a:extLst>
              <a:ext uri="{FF2B5EF4-FFF2-40B4-BE49-F238E27FC236}">
                <a16:creationId xmlns:a16="http://schemas.microsoft.com/office/drawing/2014/main" id="{411DB42B-EAE1-2C47-9B19-2623D2E4E098}"/>
              </a:ext>
            </a:extLst>
          </p:cNvPr>
          <p:cNvGrpSpPr/>
          <p:nvPr/>
        </p:nvGrpSpPr>
        <p:grpSpPr>
          <a:xfrm>
            <a:off x="1037965" y="1056506"/>
            <a:ext cx="3459892" cy="2564027"/>
            <a:chOff x="1037965" y="1056506"/>
            <a:chExt cx="3459892" cy="2564027"/>
          </a:xfrm>
        </p:grpSpPr>
        <p:sp>
          <p:nvSpPr>
            <p:cNvPr id="5" name="正方形/長方形 4">
              <a:extLst>
                <a:ext uri="{FF2B5EF4-FFF2-40B4-BE49-F238E27FC236}">
                  <a16:creationId xmlns:a16="http://schemas.microsoft.com/office/drawing/2014/main" id="{220747CF-7941-B34E-BE75-EBE5C84876E5}"/>
                </a:ext>
              </a:extLst>
            </p:cNvPr>
            <p:cNvSpPr/>
            <p:nvPr/>
          </p:nvSpPr>
          <p:spPr>
            <a:xfrm>
              <a:off x="1037965"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26F9A68-2B24-F54E-AAEA-A47A2E1DBEF4}"/>
                </a:ext>
              </a:extLst>
            </p:cNvPr>
            <p:cNvSpPr txBox="1"/>
            <p:nvPr/>
          </p:nvSpPr>
          <p:spPr>
            <a:xfrm>
              <a:off x="1037965" y="1170572"/>
              <a:ext cx="2300630" cy="369332"/>
            </a:xfrm>
            <a:prstGeom prst="rect">
              <a:avLst/>
            </a:prstGeom>
            <a:noFill/>
          </p:spPr>
          <p:txBody>
            <a:bodyPr wrap="none" rtlCol="0">
              <a:spAutoFit/>
            </a:bodyPr>
            <a:lstStyle/>
            <a:p>
              <a:r>
                <a:rPr kumimoji="1"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についての専門性</a:t>
              </a:r>
            </a:p>
          </p:txBody>
        </p:sp>
        <p:sp>
          <p:nvSpPr>
            <p:cNvPr id="10" name="テキスト ボックス 9">
              <a:extLst>
                <a:ext uri="{FF2B5EF4-FFF2-40B4-BE49-F238E27FC236}">
                  <a16:creationId xmlns:a16="http://schemas.microsoft.com/office/drawing/2014/main" id="{C9C5A2F4-B57C-2E46-9C7A-C243EAAF3F0A}"/>
                </a:ext>
              </a:extLst>
            </p:cNvPr>
            <p:cNvSpPr txBox="1"/>
            <p:nvPr/>
          </p:nvSpPr>
          <p:spPr>
            <a:xfrm>
              <a:off x="1105926"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言葉を知っているかどうかではない。日々進化するテクノロジーを顧客価値に結びつけて、それを</a:t>
              </a:r>
              <a:r>
                <a:rPr lang="ja-JP" altLang="en-US" sz="1200">
                  <a:solidFill>
                    <a:schemeClr val="bg1"/>
                  </a:solidFill>
                  <a:latin typeface="Meiryo" panose="020B0604030504040204" pitchFamily="34" charset="-128"/>
                  <a:ea typeface="Meiryo" panose="020B0604030504040204" pitchFamily="34" charset="-128"/>
                </a:rPr>
                <a:t>説明でき、解決策の相談に応え、</a:t>
              </a:r>
              <a:r>
                <a:rPr kumimoji="1" lang="ja-JP" altLang="en-US" sz="1200">
                  <a:solidFill>
                    <a:schemeClr val="bg1"/>
                  </a:solidFill>
                  <a:latin typeface="Meiryo" panose="020B0604030504040204" pitchFamily="34" charset="-128"/>
                  <a:ea typeface="Meiryo" panose="020B0604030504040204" pitchFamily="34" charset="-128"/>
                </a:rPr>
                <a:t>実現できること。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1" name="グループ化 20">
            <a:extLst>
              <a:ext uri="{FF2B5EF4-FFF2-40B4-BE49-F238E27FC236}">
                <a16:creationId xmlns:a16="http://schemas.microsoft.com/office/drawing/2014/main" id="{930DD512-977F-FF4C-A828-74F744BAA7AB}"/>
              </a:ext>
            </a:extLst>
          </p:cNvPr>
          <p:cNvGrpSpPr/>
          <p:nvPr/>
        </p:nvGrpSpPr>
        <p:grpSpPr>
          <a:xfrm>
            <a:off x="4652321" y="1056506"/>
            <a:ext cx="3459892" cy="2564027"/>
            <a:chOff x="4652321" y="1056506"/>
            <a:chExt cx="3459892" cy="2564027"/>
          </a:xfrm>
        </p:grpSpPr>
        <p:sp>
          <p:nvSpPr>
            <p:cNvPr id="6" name="正方形/長方形 5">
              <a:extLst>
                <a:ext uri="{FF2B5EF4-FFF2-40B4-BE49-F238E27FC236}">
                  <a16:creationId xmlns:a16="http://schemas.microsoft.com/office/drawing/2014/main" id="{799F7ECB-9657-F04E-8259-E33692E1F79E}"/>
                </a:ext>
              </a:extLst>
            </p:cNvPr>
            <p:cNvSpPr/>
            <p:nvPr/>
          </p:nvSpPr>
          <p:spPr>
            <a:xfrm>
              <a:off x="4652321"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E6DAF1B9-71DB-8C4D-8505-FA22E4104C66}"/>
                </a:ext>
              </a:extLst>
            </p:cNvPr>
            <p:cNvSpPr txBox="1"/>
            <p:nvPr/>
          </p:nvSpPr>
          <p:spPr>
            <a:xfrm>
              <a:off x="4926726" y="1178349"/>
              <a:ext cx="3185487"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経営や業務についての専門性</a:t>
              </a:r>
            </a:p>
          </p:txBody>
        </p:sp>
        <p:sp>
          <p:nvSpPr>
            <p:cNvPr id="12" name="テキスト ボックス 11">
              <a:extLst>
                <a:ext uri="{FF2B5EF4-FFF2-40B4-BE49-F238E27FC236}">
                  <a16:creationId xmlns:a16="http://schemas.microsoft.com/office/drawing/2014/main" id="{6FD4176D-915E-394C-836E-7255D18AA69F}"/>
                </a:ext>
              </a:extLst>
            </p:cNvPr>
            <p:cNvSpPr txBox="1"/>
            <p:nvPr/>
          </p:nvSpPr>
          <p:spPr>
            <a:xfrm>
              <a:off x="4738818"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経営や業務についてお客様以上に考察し、どこに課題があるかを見つけ、その課題を解決するためにテクノロジーをどのように使えばいいかを考え、デザインできること。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E8A536D5-FE4F-294B-B462-9674CEEC52F9}"/>
              </a:ext>
            </a:extLst>
          </p:cNvPr>
          <p:cNvGrpSpPr/>
          <p:nvPr/>
        </p:nvGrpSpPr>
        <p:grpSpPr>
          <a:xfrm>
            <a:off x="4652321" y="3768812"/>
            <a:ext cx="3459892" cy="2564027"/>
            <a:chOff x="4652321" y="3768812"/>
            <a:chExt cx="3459892" cy="2564027"/>
          </a:xfrm>
        </p:grpSpPr>
        <p:sp>
          <p:nvSpPr>
            <p:cNvPr id="8" name="正方形/長方形 7">
              <a:extLst>
                <a:ext uri="{FF2B5EF4-FFF2-40B4-BE49-F238E27FC236}">
                  <a16:creationId xmlns:a16="http://schemas.microsoft.com/office/drawing/2014/main" id="{FB00DC71-AE87-8D4E-99FB-B730AB18CFAB}"/>
                </a:ext>
              </a:extLst>
            </p:cNvPr>
            <p:cNvSpPr/>
            <p:nvPr/>
          </p:nvSpPr>
          <p:spPr>
            <a:xfrm>
              <a:off x="4652321"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944EC1DE-2CC2-2448-8446-3B335E5CAF03}"/>
                </a:ext>
              </a:extLst>
            </p:cNvPr>
            <p:cNvSpPr txBox="1"/>
            <p:nvPr/>
          </p:nvSpPr>
          <p:spPr>
            <a:xfrm>
              <a:off x="4920547" y="5632627"/>
              <a:ext cx="3185487" cy="646331"/>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世のため人のために役立とう</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kumimoji="1" lang="ja-JP" altLang="en-US" b="1">
                  <a:solidFill>
                    <a:schemeClr val="bg1"/>
                  </a:solidFill>
                  <a:latin typeface="Meiryo" panose="020B0604030504040204" pitchFamily="34" charset="-128"/>
                  <a:ea typeface="Meiryo" panose="020B0604030504040204" pitchFamily="34" charset="-128"/>
                </a:rPr>
                <a:t>というパッション</a:t>
              </a:r>
            </a:p>
          </p:txBody>
        </p:sp>
        <p:sp>
          <p:nvSpPr>
            <p:cNvPr id="14" name="テキスト ボックス 13">
              <a:extLst>
                <a:ext uri="{FF2B5EF4-FFF2-40B4-BE49-F238E27FC236}">
                  <a16:creationId xmlns:a16="http://schemas.microsoft.com/office/drawing/2014/main" id="{211A224E-6209-C943-9EE2-C35468B63A21}"/>
                </a:ext>
              </a:extLst>
            </p:cNvPr>
            <p:cNvSpPr txBox="1"/>
            <p:nvPr/>
          </p:nvSpPr>
          <p:spPr>
            <a:xfrm>
              <a:off x="4794423"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自分の会社のためではない。世のため人のために役立つために、自分は何をすべきかを考え、ぶれずに行動する情熱。</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E5C7B20F-4DF3-6E49-AD14-3C22C968870B}"/>
              </a:ext>
            </a:extLst>
          </p:cNvPr>
          <p:cNvGrpSpPr/>
          <p:nvPr/>
        </p:nvGrpSpPr>
        <p:grpSpPr>
          <a:xfrm>
            <a:off x="1037965" y="3768812"/>
            <a:ext cx="3459892" cy="2564027"/>
            <a:chOff x="1037965" y="3768812"/>
            <a:chExt cx="3459892" cy="2564027"/>
          </a:xfrm>
        </p:grpSpPr>
        <p:sp>
          <p:nvSpPr>
            <p:cNvPr id="7" name="正方形/長方形 6">
              <a:extLst>
                <a:ext uri="{FF2B5EF4-FFF2-40B4-BE49-F238E27FC236}">
                  <a16:creationId xmlns:a16="http://schemas.microsoft.com/office/drawing/2014/main" id="{F4CC6531-60ED-F44D-B4CC-CE1A3B10704C}"/>
                </a:ext>
              </a:extLst>
            </p:cNvPr>
            <p:cNvSpPr/>
            <p:nvPr/>
          </p:nvSpPr>
          <p:spPr>
            <a:xfrm>
              <a:off x="1037965"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5026F6BF-DCDC-2848-8A34-2BE8447E79C6}"/>
                </a:ext>
              </a:extLst>
            </p:cNvPr>
            <p:cNvSpPr txBox="1"/>
            <p:nvPr/>
          </p:nvSpPr>
          <p:spPr>
            <a:xfrm>
              <a:off x="1037965" y="5632627"/>
              <a:ext cx="3416320"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同僚や遊び仲間だけではない</a:t>
              </a:r>
              <a:endParaRPr kumimoji="1" lang="en-US" altLang="ja-JP" b="1"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人のつながりとイニシアティブ</a:t>
              </a:r>
            </a:p>
          </p:txBody>
        </p:sp>
        <p:sp>
          <p:nvSpPr>
            <p:cNvPr id="16" name="テキスト ボックス 15">
              <a:extLst>
                <a:ext uri="{FF2B5EF4-FFF2-40B4-BE49-F238E27FC236}">
                  <a16:creationId xmlns:a16="http://schemas.microsoft.com/office/drawing/2014/main" id="{F6F08C44-AAD1-1249-807C-A6E9E1A60070}"/>
                </a:ext>
              </a:extLst>
            </p:cNvPr>
            <p:cNvSpPr txBox="1"/>
            <p:nvPr/>
          </p:nvSpPr>
          <p:spPr>
            <a:xfrm>
              <a:off x="1105926"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発信者になれ、起点になれ。そうすればそこに同じようなヒトたちが集まってくる。そういう人たちが知識をもたらし成長を支える。</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4" name="角丸四角形 3">
            <a:extLst>
              <a:ext uri="{FF2B5EF4-FFF2-40B4-BE49-F238E27FC236}">
                <a16:creationId xmlns:a16="http://schemas.microsoft.com/office/drawing/2014/main" id="{790CF5FA-A615-964F-9347-FBDF7E6BEEC6}"/>
              </a:ext>
            </a:extLst>
          </p:cNvPr>
          <p:cNvSpPr/>
          <p:nvPr/>
        </p:nvSpPr>
        <p:spPr>
          <a:xfrm>
            <a:off x="2587968" y="2472725"/>
            <a:ext cx="3974242" cy="2459690"/>
          </a:xfrm>
          <a:prstGeom prst="roundRect">
            <a:avLst>
              <a:gd name="adj" fmla="val 1381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お客様の成功に貢献すること</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売上や利益の拡大</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事業の変革や改革</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新規事業・顧客の創出</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DFF51A54-E66F-6545-B555-A4987957398F}"/>
              </a:ext>
            </a:extLst>
          </p:cNvPr>
          <p:cNvSpPr txBox="1"/>
          <p:nvPr/>
        </p:nvSpPr>
        <p:spPr>
          <a:xfrm>
            <a:off x="2866929" y="4171953"/>
            <a:ext cx="3416320" cy="646331"/>
          </a:xfrm>
          <a:prstGeom prst="rect">
            <a:avLst/>
          </a:prstGeom>
          <a:noFill/>
        </p:spPr>
        <p:txBody>
          <a:bodyPr wrap="none" rtlCol="0">
            <a:spAutoFit/>
          </a:bodyPr>
          <a:lstStyle/>
          <a:p>
            <a:pPr algn="ctr"/>
            <a:r>
              <a:rPr kumimoji="1" lang="ja-JP" altLang="en-US" b="1">
                <a:solidFill>
                  <a:schemeClr val="bg1"/>
                </a:solidFill>
                <a:latin typeface="DFPKanTeiRyu-XB" panose="03000800010101010101" pitchFamily="66" charset="-128"/>
                <a:ea typeface="DFPKanTeiRyu-XB" panose="03000800010101010101" pitchFamily="66" charset="-128"/>
              </a:rPr>
              <a:t>人を幸せにし成長させることで</a:t>
            </a:r>
            <a:endParaRPr kumimoji="1" lang="en-US" altLang="ja-JP" b="1" dirty="0">
              <a:solidFill>
                <a:schemeClr val="bg1"/>
              </a:solidFill>
              <a:latin typeface="DFPKanTeiRyu-XB" panose="03000800010101010101" pitchFamily="66" charset="-128"/>
              <a:ea typeface="DFPKanTeiRyu-XB" panose="03000800010101010101" pitchFamily="66" charset="-128"/>
            </a:endParaRPr>
          </a:p>
          <a:p>
            <a:pPr algn="ctr"/>
            <a:r>
              <a:rPr lang="ja-JP" altLang="en-US" b="1">
                <a:solidFill>
                  <a:schemeClr val="bg1"/>
                </a:solidFill>
                <a:latin typeface="DFPKanTeiRyu-XB" panose="03000800010101010101" pitchFamily="66" charset="-128"/>
                <a:ea typeface="DFPKanTeiRyu-XB" panose="03000800010101010101" pitchFamily="66" charset="-128"/>
              </a:rPr>
              <a:t>自分を幸せにし成長させる</a:t>
            </a:r>
            <a:endParaRPr kumimoji="1" lang="ja-JP" altLang="en-US" b="1">
              <a:solidFill>
                <a:schemeClr val="bg1"/>
              </a:solidFill>
              <a:latin typeface="DFPKanTeiRyu-XB" panose="03000800010101010101" pitchFamily="66" charset="-128"/>
              <a:ea typeface="DFPKanTeiRyu-XB" panose="03000800010101010101" pitchFamily="66" charset="-128"/>
            </a:endParaRPr>
          </a:p>
        </p:txBody>
      </p:sp>
      <p:pic>
        <p:nvPicPr>
          <p:cNvPr id="18" name="図 17">
            <a:extLst>
              <a:ext uri="{FF2B5EF4-FFF2-40B4-BE49-F238E27FC236}">
                <a16:creationId xmlns:a16="http://schemas.microsoft.com/office/drawing/2014/main" id="{070F9595-4137-7042-B4CD-0FED77564696}"/>
              </a:ext>
            </a:extLst>
          </p:cNvPr>
          <p:cNvPicPr>
            <a:picLocks noChangeAspect="1"/>
          </p:cNvPicPr>
          <p:nvPr/>
        </p:nvPicPr>
        <p:blipFill>
          <a:blip r:embed="rId2"/>
          <a:stretch>
            <a:fillRect/>
          </a:stretch>
        </p:blipFill>
        <p:spPr>
          <a:xfrm>
            <a:off x="432077" y="2418844"/>
            <a:ext cx="2434852" cy="2474443"/>
          </a:xfrm>
          <a:prstGeom prst="rect">
            <a:avLst/>
          </a:prstGeom>
        </p:spPr>
      </p:pic>
      <p:pic>
        <p:nvPicPr>
          <p:cNvPr id="19" name="図 18">
            <a:extLst>
              <a:ext uri="{FF2B5EF4-FFF2-40B4-BE49-F238E27FC236}">
                <a16:creationId xmlns:a16="http://schemas.microsoft.com/office/drawing/2014/main" id="{534F6998-C925-0A4C-8C0C-85400242080C}"/>
              </a:ext>
            </a:extLst>
          </p:cNvPr>
          <p:cNvPicPr>
            <a:picLocks noChangeAspect="1"/>
          </p:cNvPicPr>
          <p:nvPr/>
        </p:nvPicPr>
        <p:blipFill>
          <a:blip r:embed="rId3"/>
          <a:stretch>
            <a:fillRect/>
          </a:stretch>
        </p:blipFill>
        <p:spPr>
          <a:xfrm>
            <a:off x="6283249" y="2637279"/>
            <a:ext cx="2323232" cy="2230303"/>
          </a:xfrm>
          <a:prstGeom prst="rect">
            <a:avLst/>
          </a:prstGeom>
        </p:spPr>
      </p:pic>
    </p:spTree>
    <p:extLst>
      <p:ext uri="{BB962C8B-B14F-4D97-AF65-F5344CB8AC3E}">
        <p14:creationId xmlns:p14="http://schemas.microsoft.com/office/powerpoint/2010/main" val="40090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ppt_x</p:attrName>
                                        </p:attrNameLst>
                                      </p:cBhvr>
                                      <p:tavLst>
                                        <p:tav tm="0">
                                          <p:val>
                                            <p:strVal val="#ppt_x-#ppt_w*1.125000"/>
                                          </p:val>
                                        </p:tav>
                                        <p:tav tm="100000">
                                          <p:val>
                                            <p:strVal val="#ppt_x"/>
                                          </p:val>
                                        </p:tav>
                                      </p:tavLst>
                                    </p:anim>
                                    <p:animEffect transition="in" filter="wipe(right)">
                                      <p:cBhvr>
                                        <p:cTn id="39" dur="500"/>
                                        <p:tgtEl>
                                          <p:spTgt spid="18"/>
                                        </p:tgtEl>
                                      </p:cBhvr>
                                    </p:animEffect>
                                  </p:childTnLst>
                                </p:cTn>
                              </p:par>
                              <p:par>
                                <p:cTn id="40" presetID="12" presetClass="entr" presetSubtype="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p:tgtEl>
                                          <p:spTgt spid="19"/>
                                        </p:tgtEl>
                                        <p:attrNameLst>
                                          <p:attrName>ppt_x</p:attrName>
                                        </p:attrNameLst>
                                      </p:cBhvr>
                                      <p:tavLst>
                                        <p:tav tm="0">
                                          <p:val>
                                            <p:strVal val="#ppt_x+#ppt_w*1.125000"/>
                                          </p:val>
                                        </p:tav>
                                        <p:tav tm="100000">
                                          <p:val>
                                            <p:strVal val="#ppt_x"/>
                                          </p:val>
                                        </p:tav>
                                      </p:tavLst>
                                    </p:anim>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変革のリーダーたるよき抵抗勢力とは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84</a:t>
            </a:fld>
            <a:endParaRPr kumimoji="1" lang="ja-JP" altLang="en-US"/>
          </a:p>
        </p:txBody>
      </p:sp>
      <p:sp>
        <p:nvSpPr>
          <p:cNvPr id="4" name="正方形/長方形 3"/>
          <p:cNvSpPr/>
          <p:nvPr/>
        </p:nvSpPr>
        <p:spPr>
          <a:xfrm>
            <a:off x="342915" y="3436039"/>
            <a:ext cx="8458169" cy="2554545"/>
          </a:xfrm>
          <a:prstGeom prst="rect">
            <a:avLst/>
          </a:prstGeom>
        </p:spPr>
        <p:txBody>
          <a:bodyPr wrap="square" spcCol="36000">
            <a:spAutoFit/>
          </a:bodyPr>
          <a:lstStyle/>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ビジネスやテクノロジーのトレンドについて好奇心を絶やさず、情報収集や勉強を怠らない。</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分析的に物事を捉え、自分の理屈を語れる。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人の意見に耳を傾け、それについて自分の意見を示すことができる。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社内外に人的なネットワークを持ち、特にコミュニティや勉強会などで、社外との広い緩い繋がりを持っている。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自分の職掌範囲を自覚し、その達成に誠実に向きあっている。</a:t>
            </a:r>
          </a:p>
        </p:txBody>
      </p:sp>
      <p:pic>
        <p:nvPicPr>
          <p:cNvPr id="5" name="図 4"/>
          <p:cNvPicPr>
            <a:picLocks noChangeAspect="1"/>
          </p:cNvPicPr>
          <p:nvPr/>
        </p:nvPicPr>
        <p:blipFill>
          <a:blip r:embed="rId2"/>
          <a:stretch>
            <a:fillRect/>
          </a:stretch>
        </p:blipFill>
        <p:spPr>
          <a:xfrm>
            <a:off x="374359" y="764704"/>
            <a:ext cx="2520280" cy="2520280"/>
          </a:xfrm>
          <a:prstGeom prst="rect">
            <a:avLst/>
          </a:prstGeom>
        </p:spPr>
      </p:pic>
      <p:sp>
        <p:nvSpPr>
          <p:cNvPr id="6" name="正方形/長方形 5"/>
          <p:cNvSpPr/>
          <p:nvPr/>
        </p:nvSpPr>
        <p:spPr>
          <a:xfrm>
            <a:off x="2987824" y="1340768"/>
            <a:ext cx="5813260" cy="1569660"/>
          </a:xfrm>
          <a:prstGeom prst="rect">
            <a:avLst/>
          </a:prstGeom>
        </p:spPr>
        <p:txBody>
          <a:bodyPr wrap="square">
            <a:spAutoFit/>
          </a:bodyPr>
          <a:lstStyle/>
          <a:p>
            <a:r>
              <a:rPr lang="ja-JP" altLang="en-US" sz="2400" dirty="0">
                <a:solidFill>
                  <a:schemeClr val="accent6">
                    <a:lumMod val="75000"/>
                  </a:schemeClr>
                </a:solidFill>
                <a:latin typeface="Meiryo" charset="-128"/>
                <a:ea typeface="Meiryo" charset="-128"/>
                <a:cs typeface="Meiryo" charset="-128"/>
              </a:rPr>
              <a:t>評論家</a:t>
            </a:r>
            <a:r>
              <a:rPr lang="ja-JP" altLang="en-US" sz="2400">
                <a:solidFill>
                  <a:schemeClr val="accent6">
                    <a:lumMod val="75000"/>
                  </a:schemeClr>
                </a:solidFill>
                <a:latin typeface="Meiryo" charset="-128"/>
                <a:ea typeface="Meiryo" charset="-128"/>
                <a:cs typeface="Meiryo" charset="-128"/>
              </a:rPr>
              <a:t>やアウトロー、あるいは単</a:t>
            </a:r>
            <a:r>
              <a:rPr lang="ja-JP" altLang="en-US" sz="2400" dirty="0">
                <a:solidFill>
                  <a:schemeClr val="accent6">
                    <a:lumMod val="75000"/>
                  </a:schemeClr>
                </a:solidFill>
                <a:latin typeface="Meiryo" charset="-128"/>
                <a:ea typeface="Meiryo" charset="-128"/>
                <a:cs typeface="Meiryo" charset="-128"/>
              </a:rPr>
              <a:t>なる批判者ではなく、自分の与えられた職務の</a:t>
            </a:r>
            <a:r>
              <a:rPr lang="ja-JP" altLang="en-US" sz="2400">
                <a:solidFill>
                  <a:schemeClr val="accent6">
                    <a:lumMod val="75000"/>
                  </a:schemeClr>
                </a:solidFill>
                <a:latin typeface="Meiryo" charset="-128"/>
                <a:ea typeface="Meiryo" charset="-128"/>
                <a:cs typeface="Meiryo" charset="-128"/>
              </a:rPr>
              <a:t>中で批判的</a:t>
            </a:r>
            <a:r>
              <a:rPr lang="ja-JP" altLang="en-US" sz="2400" dirty="0">
                <a:solidFill>
                  <a:schemeClr val="accent6">
                    <a:lumMod val="75000"/>
                  </a:schemeClr>
                </a:solidFill>
                <a:latin typeface="Meiryo" charset="-128"/>
                <a:ea typeface="Meiryo" charset="-128"/>
                <a:cs typeface="Meiryo" charset="-128"/>
              </a:rPr>
              <a:t>な精神を持ち、改善策を探し、これを実践する人。</a:t>
            </a:r>
          </a:p>
        </p:txBody>
      </p:sp>
    </p:spTree>
    <p:extLst>
      <p:ext uri="{BB962C8B-B14F-4D97-AF65-F5344CB8AC3E}">
        <p14:creationId xmlns:p14="http://schemas.microsoft.com/office/powerpoint/2010/main" val="23125137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normAutofit fontScale="90000"/>
          </a:bodyPr>
          <a:lstStyle/>
          <a:p>
            <a:r>
              <a:rPr kumimoji="1" lang="ja-JP" altLang="en-US" dirty="0"/>
              <a:t>私たちはお客様にこんな応対をしてはいないだろうか</a:t>
            </a:r>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p:txBody>
          <a:bodyPr/>
          <a:lstStyle/>
          <a:p>
            <a:fld id="{8FF8CC5D-A65D-5946-99B5-645367A967AD}" type="slidenum">
              <a:rPr kumimoji="1" lang="ja-JP" altLang="en-US" sz="1200" smtClean="0"/>
              <a:pPr/>
              <a:t>85</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お客様が新しい方法論や見積を求めても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こんな応対はしていないだろうか</a:t>
            </a:r>
            <a:endParaRPr kumimoji="1" lang="en-US" altLang="ja-JP" sz="1400" b="1"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新しいコトへチャレンジすることが怖い。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考えられる理由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8388644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3A4DD97-4BF2-AE4A-901A-2E1F7995F64A}"/>
              </a:ext>
            </a:extLst>
          </p:cNvPr>
          <p:cNvSpPr/>
          <p:nvPr/>
        </p:nvSpPr>
        <p:spPr>
          <a:xfrm>
            <a:off x="294468" y="3036679"/>
            <a:ext cx="8555064" cy="3295140"/>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400" dirty="0">
                <a:solidFill>
                  <a:srgbClr val="0052FF"/>
                </a:solidFill>
                <a:latin typeface="Meiryo" panose="020B0604030504040204" pitchFamily="34" charset="-128"/>
                <a:ea typeface="Meiryo" panose="020B0604030504040204" pitchFamily="34" charset="-128"/>
                <a:cs typeface="ＭＳ Ｐゴシック"/>
              </a:rPr>
              <a:t>							</a:t>
            </a:r>
            <a:endParaRPr kumimoji="1" lang="ja-JP" altLang="en-US" sz="2400" dirty="0">
              <a:solidFill>
                <a:srgbClr val="0052FF"/>
              </a:solidFill>
              <a:latin typeface="Meiryo" panose="020B0604030504040204" pitchFamily="34" charset="-128"/>
              <a:ea typeface="Meiryo" panose="020B0604030504040204" pitchFamily="34" charset="-128"/>
              <a:cs typeface="ＭＳ Ｐゴシック"/>
            </a:endParaRPr>
          </a:p>
        </p:txBody>
      </p:sp>
      <p:sp>
        <p:nvSpPr>
          <p:cNvPr id="39" name="正方形/長方形 38">
            <a:extLst>
              <a:ext uri="{FF2B5EF4-FFF2-40B4-BE49-F238E27FC236}">
                <a16:creationId xmlns:a16="http://schemas.microsoft.com/office/drawing/2014/main" id="{A72F1A26-C545-A04E-A45F-7C4802EE1B5C}"/>
              </a:ext>
            </a:extLst>
          </p:cNvPr>
          <p:cNvSpPr/>
          <p:nvPr/>
        </p:nvSpPr>
        <p:spPr>
          <a:xfrm>
            <a:off x="413239" y="5089491"/>
            <a:ext cx="8317522" cy="111692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0052FF"/>
                </a:solidFill>
                <a:latin typeface="Meiryo" panose="020B0604030504040204" pitchFamily="34" charset="-128"/>
                <a:ea typeface="Meiryo" panose="020B0604030504040204" pitchFamily="34" charset="-128"/>
                <a:cs typeface="ＭＳ Ｐゴシック"/>
              </a:rPr>
              <a:t>							</a:t>
            </a:r>
            <a:endParaRPr kumimoji="1" lang="ja-JP" altLang="en-US" sz="2000" dirty="0">
              <a:solidFill>
                <a:srgbClr val="0052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8517AE29-808B-4843-BBAD-235143400ABE}"/>
              </a:ext>
            </a:extLst>
          </p:cNvPr>
          <p:cNvSpPr/>
          <p:nvPr/>
        </p:nvSpPr>
        <p:spPr>
          <a:xfrm>
            <a:off x="422032" y="3173720"/>
            <a:ext cx="8317522" cy="111692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0052FF"/>
                </a:solidFill>
                <a:latin typeface="Meiryo" panose="020B0604030504040204" pitchFamily="34" charset="-128"/>
                <a:ea typeface="Meiryo" panose="020B0604030504040204" pitchFamily="34" charset="-128"/>
                <a:cs typeface="ＭＳ Ｐゴシック"/>
              </a:rPr>
              <a:t>							</a:t>
            </a:r>
            <a:endParaRPr kumimoji="1" lang="ja-JP" altLang="en-US" sz="2000" dirty="0">
              <a:solidFill>
                <a:srgbClr val="0052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A3CC4B96-66F2-0448-9AD1-794BE995A8B3}"/>
              </a:ext>
            </a:extLst>
          </p:cNvPr>
          <p:cNvSpPr>
            <a:spLocks noGrp="1"/>
          </p:cNvSpPr>
          <p:nvPr>
            <p:ph type="title"/>
          </p:nvPr>
        </p:nvSpPr>
        <p:spPr>
          <a:xfrm>
            <a:off x="168809" y="102580"/>
            <a:ext cx="8975191" cy="451168"/>
          </a:xfrm>
        </p:spPr>
        <p:txBody>
          <a:bodyPr>
            <a:normAutofit fontScale="90000"/>
          </a:bodyPr>
          <a:lstStyle/>
          <a:p>
            <a:r>
              <a:rPr lang="ja-JP" altLang="en-US"/>
              <a:t>これからの時代を主導</a:t>
            </a:r>
            <a:r>
              <a:rPr lang="ja-JP" altLang="en-US" dirty="0"/>
              <a:t>するクロスオーバー人材</a:t>
            </a:r>
            <a:endParaRPr kumimoji="1" lang="ja-JP" altLang="en-US" dirty="0"/>
          </a:p>
        </p:txBody>
      </p:sp>
      <p:sp>
        <p:nvSpPr>
          <p:cNvPr id="3" name="ホームベース 2">
            <a:extLst>
              <a:ext uri="{FF2B5EF4-FFF2-40B4-BE49-F238E27FC236}">
                <a16:creationId xmlns:a16="http://schemas.microsoft.com/office/drawing/2014/main" id="{F6369C13-F4FB-CA41-9ED1-676BBC3CBDC2}"/>
              </a:ext>
            </a:extLst>
          </p:cNvPr>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ホームベース 3">
            <a:extLst>
              <a:ext uri="{FF2B5EF4-FFF2-40B4-BE49-F238E27FC236}">
                <a16:creationId xmlns:a16="http://schemas.microsoft.com/office/drawing/2014/main" id="{FC18963A-498B-4540-9927-85903F4814E9}"/>
              </a:ext>
            </a:extLst>
          </p:cNvPr>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AB707C83-1090-0D44-BA4D-956D6F085C19}"/>
              </a:ext>
            </a:extLst>
          </p:cNvPr>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6" name="テキスト ボックス 5">
            <a:extLst>
              <a:ext uri="{FF2B5EF4-FFF2-40B4-BE49-F238E27FC236}">
                <a16:creationId xmlns:a16="http://schemas.microsoft.com/office/drawing/2014/main" id="{1B72D61B-B6AA-2749-9758-B2BFF2B3299B}"/>
              </a:ext>
            </a:extLst>
          </p:cNvPr>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7" name="テキスト ボックス 6">
            <a:extLst>
              <a:ext uri="{FF2B5EF4-FFF2-40B4-BE49-F238E27FC236}">
                <a16:creationId xmlns:a16="http://schemas.microsoft.com/office/drawing/2014/main" id="{88BE9682-443E-7A4D-820B-3C5FF7198CDD}"/>
              </a:ext>
            </a:extLst>
          </p:cNvPr>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177621F5-00D3-7048-BCED-ED372D4C921E}"/>
              </a:ext>
            </a:extLst>
          </p:cNvPr>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9" name="テキスト ボックス 8">
            <a:extLst>
              <a:ext uri="{FF2B5EF4-FFF2-40B4-BE49-F238E27FC236}">
                <a16:creationId xmlns:a16="http://schemas.microsoft.com/office/drawing/2014/main" id="{98D9E8AF-3D9F-714D-9037-6F3877521E70}"/>
              </a:ext>
            </a:extLst>
          </p:cNvPr>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0" name="テキスト ボックス 9">
            <a:extLst>
              <a:ext uri="{FF2B5EF4-FFF2-40B4-BE49-F238E27FC236}">
                <a16:creationId xmlns:a16="http://schemas.microsoft.com/office/drawing/2014/main" id="{B4DDFB93-3778-E64B-AD1C-32C8D0FF337A}"/>
              </a:ext>
            </a:extLst>
          </p:cNvPr>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1" name="円/楕円 10">
            <a:extLst>
              <a:ext uri="{FF2B5EF4-FFF2-40B4-BE49-F238E27FC236}">
                <a16:creationId xmlns:a16="http://schemas.microsoft.com/office/drawing/2014/main" id="{E7C0280D-BB09-3242-B766-307780E1A6E4}"/>
              </a:ext>
            </a:extLst>
          </p:cNvPr>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EE0378A6-84E2-794B-90F9-09EB592C85C7}"/>
              </a:ext>
            </a:extLst>
          </p:cNvPr>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3" name="上矢印 12">
            <a:extLst>
              <a:ext uri="{FF2B5EF4-FFF2-40B4-BE49-F238E27FC236}">
                <a16:creationId xmlns:a16="http://schemas.microsoft.com/office/drawing/2014/main" id="{97669DC6-311F-5140-89C6-C2140084761B}"/>
              </a:ext>
            </a:extLst>
          </p:cNvPr>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73">
            <a:extLst>
              <a:ext uri="{FF2B5EF4-FFF2-40B4-BE49-F238E27FC236}">
                <a16:creationId xmlns:a16="http://schemas.microsoft.com/office/drawing/2014/main" id="{A6944717-52B3-6445-BB78-7FC8FE25C6D3}"/>
              </a:ext>
            </a:extLst>
          </p:cNvPr>
          <p:cNvGrpSpPr/>
          <p:nvPr/>
        </p:nvGrpSpPr>
        <p:grpSpPr>
          <a:xfrm>
            <a:off x="4414652" y="3237646"/>
            <a:ext cx="332282" cy="757395"/>
            <a:chOff x="626312" y="838875"/>
            <a:chExt cx="603657" cy="1238713"/>
          </a:xfrm>
          <a:solidFill>
            <a:srgbClr val="0052FF"/>
          </a:solidFill>
        </p:grpSpPr>
        <p:sp>
          <p:nvSpPr>
            <p:cNvPr id="16" name="円/楕円 15">
              <a:extLst>
                <a:ext uri="{FF2B5EF4-FFF2-40B4-BE49-F238E27FC236}">
                  <a16:creationId xmlns:a16="http://schemas.microsoft.com/office/drawing/2014/main" id="{5983D2F0-F3AA-7341-A409-276084A974C8}"/>
                </a:ext>
              </a:extLst>
            </p:cNvPr>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08823C88-D2A6-7A4B-BA24-742FE4C08356}"/>
                </a:ext>
              </a:extLst>
            </p:cNvPr>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18" name="円/楕円 17">
            <a:extLst>
              <a:ext uri="{FF2B5EF4-FFF2-40B4-BE49-F238E27FC236}">
                <a16:creationId xmlns:a16="http://schemas.microsoft.com/office/drawing/2014/main" id="{3FDC8EE4-C588-FC46-A180-0B410F63CFB3}"/>
              </a:ext>
            </a:extLst>
          </p:cNvPr>
          <p:cNvSpPr/>
          <p:nvPr/>
        </p:nvSpPr>
        <p:spPr>
          <a:xfrm>
            <a:off x="3918005" y="4222360"/>
            <a:ext cx="1307990" cy="1304015"/>
          </a:xfrm>
          <a:prstGeom prst="ellipse">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622C2D7-49E2-1947-B1F2-F836C6D5F225}"/>
              </a:ext>
            </a:extLst>
          </p:cNvPr>
          <p:cNvSpPr txBox="1"/>
          <p:nvPr/>
        </p:nvSpPr>
        <p:spPr>
          <a:xfrm>
            <a:off x="3941058" y="4505035"/>
            <a:ext cx="1261884" cy="738664"/>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自社に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強みのある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テクノロジー</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0" name="円/楕円 19">
            <a:extLst>
              <a:ext uri="{FF2B5EF4-FFF2-40B4-BE49-F238E27FC236}">
                <a16:creationId xmlns:a16="http://schemas.microsoft.com/office/drawing/2014/main" id="{7F82E996-2616-8040-8510-81F75A6642AF}"/>
              </a:ext>
            </a:extLst>
          </p:cNvPr>
          <p:cNvSpPr/>
          <p:nvPr/>
        </p:nvSpPr>
        <p:spPr>
          <a:xfrm>
            <a:off x="1967547" y="4222360"/>
            <a:ext cx="1307990" cy="1304015"/>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21" name="円/楕円 20">
            <a:extLst>
              <a:ext uri="{FF2B5EF4-FFF2-40B4-BE49-F238E27FC236}">
                <a16:creationId xmlns:a16="http://schemas.microsoft.com/office/drawing/2014/main" id="{3EA3C6B2-EEAC-DD45-B7E7-A356FD24B450}"/>
              </a:ext>
            </a:extLst>
          </p:cNvPr>
          <p:cNvSpPr/>
          <p:nvPr/>
        </p:nvSpPr>
        <p:spPr>
          <a:xfrm>
            <a:off x="5868463" y="4222360"/>
            <a:ext cx="1307990" cy="1304015"/>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3A1C067C-21BE-8A49-B9FD-48ED142A3A1C}"/>
              </a:ext>
            </a:extLst>
          </p:cNvPr>
          <p:cNvSpPr txBox="1"/>
          <p:nvPr/>
        </p:nvSpPr>
        <p:spPr>
          <a:xfrm>
            <a:off x="1990600" y="4505035"/>
            <a:ext cx="1261884" cy="738664"/>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他社に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強みのある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テクノロジー</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8998EFD-5AC1-FB4E-AFA6-E4D275FC76FB}"/>
              </a:ext>
            </a:extLst>
          </p:cNvPr>
          <p:cNvSpPr txBox="1"/>
          <p:nvPr/>
        </p:nvSpPr>
        <p:spPr>
          <a:xfrm>
            <a:off x="5891517" y="4505035"/>
            <a:ext cx="1261884" cy="738664"/>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協力して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強みを創る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テクノロジー</a:t>
            </a:r>
            <a:endParaRPr kumimoji="1" lang="ja-JP" altLang="en-US" sz="1400" dirty="0">
              <a:solidFill>
                <a:schemeClr val="bg1"/>
              </a:solidFill>
              <a:latin typeface="Meiryo" panose="020B0604030504040204" pitchFamily="34" charset="-128"/>
              <a:ea typeface="Meiryo" panose="020B0604030504040204" pitchFamily="34" charset="-128"/>
            </a:endParaRPr>
          </a:p>
        </p:txBody>
      </p:sp>
      <p:cxnSp>
        <p:nvCxnSpPr>
          <p:cNvPr id="28" name="直線矢印コネクタ 27">
            <a:extLst>
              <a:ext uri="{FF2B5EF4-FFF2-40B4-BE49-F238E27FC236}">
                <a16:creationId xmlns:a16="http://schemas.microsoft.com/office/drawing/2014/main" id="{0D59DB7C-AD82-1C45-8660-C1EA2FC38351}"/>
              </a:ext>
            </a:extLst>
          </p:cNvPr>
          <p:cNvCxnSpPr>
            <a:cxnSpLocks/>
            <a:stCxn id="17" idx="1"/>
            <a:endCxn id="21" idx="0"/>
          </p:cNvCxnSpPr>
          <p:nvPr/>
        </p:nvCxnSpPr>
        <p:spPr>
          <a:xfrm>
            <a:off x="4580794" y="3995041"/>
            <a:ext cx="1941664" cy="227319"/>
          </a:xfrm>
          <a:prstGeom prst="straightConnector1">
            <a:avLst/>
          </a:prstGeom>
          <a:ln>
            <a:solidFill>
              <a:schemeClr val="accent6">
                <a:lumMod val="75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72F726CC-B725-D645-8672-E9CF0EA881FD}"/>
              </a:ext>
            </a:extLst>
          </p:cNvPr>
          <p:cNvCxnSpPr>
            <a:cxnSpLocks/>
            <a:stCxn id="17" idx="1"/>
            <a:endCxn id="18" idx="0"/>
          </p:cNvCxnSpPr>
          <p:nvPr/>
        </p:nvCxnSpPr>
        <p:spPr>
          <a:xfrm flipH="1">
            <a:off x="4572000" y="3995041"/>
            <a:ext cx="8794" cy="227319"/>
          </a:xfrm>
          <a:prstGeom prst="straightConnector1">
            <a:avLst/>
          </a:prstGeom>
          <a:ln>
            <a:solidFill>
              <a:schemeClr val="accent6">
                <a:lumMod val="75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ECB7819C-93F2-AB4F-9B21-87DC799D29ED}"/>
              </a:ext>
            </a:extLst>
          </p:cNvPr>
          <p:cNvCxnSpPr>
            <a:cxnSpLocks/>
            <a:stCxn id="17" idx="1"/>
            <a:endCxn id="20" idx="0"/>
          </p:cNvCxnSpPr>
          <p:nvPr/>
        </p:nvCxnSpPr>
        <p:spPr>
          <a:xfrm flipH="1">
            <a:off x="2621542" y="3995041"/>
            <a:ext cx="1959252" cy="227319"/>
          </a:xfrm>
          <a:prstGeom prst="straightConnector1">
            <a:avLst/>
          </a:prstGeom>
          <a:ln>
            <a:solidFill>
              <a:schemeClr val="accent6">
                <a:lumMod val="75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正方形/長方形 24">
            <a:extLst>
              <a:ext uri="{FF2B5EF4-FFF2-40B4-BE49-F238E27FC236}">
                <a16:creationId xmlns:a16="http://schemas.microsoft.com/office/drawing/2014/main" id="{7AA278AA-5091-054E-AE37-6A192522B930}"/>
              </a:ext>
            </a:extLst>
          </p:cNvPr>
          <p:cNvSpPr/>
          <p:nvPr/>
        </p:nvSpPr>
        <p:spPr>
          <a:xfrm>
            <a:off x="614702" y="3343937"/>
            <a:ext cx="3793724" cy="923330"/>
          </a:xfrm>
          <a:prstGeom prst="rect">
            <a:avLst/>
          </a:prstGeom>
        </p:spPr>
        <p:txBody>
          <a:bodyPr wrap="square">
            <a:spAutoFit/>
          </a:bodyPr>
          <a:lstStyle/>
          <a:p>
            <a:r>
              <a:rPr lang="en-US" altLang="ja-JP" dirty="0">
                <a:solidFill>
                  <a:srgbClr val="0052FF"/>
                </a:solidFill>
                <a:latin typeface="Meiryo" panose="020B0604030504040204" pitchFamily="34" charset="-128"/>
                <a:ea typeface="Meiryo" panose="020B0604030504040204" pitchFamily="34" charset="-128"/>
                <a:cs typeface="ＭＳ Ｐゴシック"/>
              </a:rPr>
              <a:t>IT</a:t>
            </a:r>
            <a:r>
              <a:rPr lang="ja-JP" altLang="en-US">
                <a:solidFill>
                  <a:srgbClr val="0052FF"/>
                </a:solidFill>
                <a:latin typeface="Meiryo" panose="020B0604030504040204" pitchFamily="34" charset="-128"/>
                <a:ea typeface="Meiryo" panose="020B0604030504040204" pitchFamily="34" charset="-128"/>
                <a:cs typeface="ＭＳ Ｐゴシック"/>
              </a:rPr>
              <a:t>の</a:t>
            </a:r>
            <a:r>
              <a:rPr lang="ja-JP" altLang="en-US" dirty="0">
                <a:solidFill>
                  <a:srgbClr val="0052FF"/>
                </a:solidFill>
                <a:latin typeface="Meiryo" panose="020B0604030504040204" pitchFamily="34" charset="-128"/>
                <a:ea typeface="Meiryo" panose="020B0604030504040204" pitchFamily="34" charset="-128"/>
                <a:cs typeface="ＭＳ Ｐゴシック"/>
              </a:rPr>
              <a:t>「凄さ」を語るのではなく、</a:t>
            </a:r>
            <a:r>
              <a:rPr lang="en-US" altLang="ja-JP" dirty="0">
                <a:solidFill>
                  <a:srgbClr val="0052FF"/>
                </a:solidFill>
                <a:latin typeface="Meiryo" panose="020B0604030504040204" pitchFamily="34" charset="-128"/>
                <a:ea typeface="Meiryo" panose="020B0604030504040204" pitchFamily="34" charset="-128"/>
                <a:cs typeface="ＭＳ Ｐゴシック"/>
              </a:rPr>
              <a:t>IT</a:t>
            </a:r>
            <a:r>
              <a:rPr lang="ja-JP" altLang="en-US" dirty="0">
                <a:solidFill>
                  <a:srgbClr val="0052FF"/>
                </a:solidFill>
                <a:latin typeface="Meiryo" panose="020B0604030504040204" pitchFamily="34" charset="-128"/>
                <a:ea typeface="Meiryo" panose="020B0604030504040204" pitchFamily="34" charset="-128"/>
                <a:cs typeface="ＭＳ Ｐゴシック"/>
              </a:rPr>
              <a:t>がもたらす顧客価値の「凄さ」を伝える。</a:t>
            </a:r>
          </a:p>
        </p:txBody>
      </p:sp>
      <p:sp>
        <p:nvSpPr>
          <p:cNvPr id="34" name="正方形/長方形 33">
            <a:extLst>
              <a:ext uri="{FF2B5EF4-FFF2-40B4-BE49-F238E27FC236}">
                <a16:creationId xmlns:a16="http://schemas.microsoft.com/office/drawing/2014/main" id="{BF962790-06CA-E147-9781-0C69B8D6131E}"/>
              </a:ext>
            </a:extLst>
          </p:cNvPr>
          <p:cNvSpPr/>
          <p:nvPr/>
        </p:nvSpPr>
        <p:spPr>
          <a:xfrm>
            <a:off x="4897529" y="3343937"/>
            <a:ext cx="3793724" cy="923330"/>
          </a:xfrm>
          <a:prstGeom prst="rect">
            <a:avLst/>
          </a:prstGeom>
        </p:spPr>
        <p:txBody>
          <a:bodyPr wrap="square">
            <a:spAutoFit/>
          </a:bodyPr>
          <a:lstStyle/>
          <a:p>
            <a:pPr algn="r"/>
            <a:r>
              <a:rPr lang="ja-JP" altLang="en-US" dirty="0">
                <a:solidFill>
                  <a:srgbClr val="0052FF"/>
                </a:solidFill>
                <a:latin typeface="Meiryo" panose="020B0604030504040204" pitchFamily="34" charset="-128"/>
                <a:ea typeface="Meiryo" panose="020B0604030504040204" pitchFamily="34" charset="-128"/>
                <a:cs typeface="ＭＳ Ｐゴシック"/>
              </a:rPr>
              <a:t>「共創」によってお客様を主導し、お客様の「あるべき姿」と実現のための物語を描く。</a:t>
            </a:r>
          </a:p>
        </p:txBody>
      </p:sp>
      <p:sp>
        <p:nvSpPr>
          <p:cNvPr id="37" name="正方形/長方形 36">
            <a:extLst>
              <a:ext uri="{FF2B5EF4-FFF2-40B4-BE49-F238E27FC236}">
                <a16:creationId xmlns:a16="http://schemas.microsoft.com/office/drawing/2014/main" id="{F928AEC9-1B86-ED41-942A-E952BE263123}"/>
              </a:ext>
            </a:extLst>
          </p:cNvPr>
          <p:cNvSpPr/>
          <p:nvPr/>
        </p:nvSpPr>
        <p:spPr>
          <a:xfrm>
            <a:off x="476558" y="5605678"/>
            <a:ext cx="8214695" cy="530915"/>
          </a:xfrm>
          <a:prstGeom prst="rect">
            <a:avLst/>
          </a:prstGeom>
        </p:spPr>
        <p:txBody>
          <a:bodyPr wrap="square">
            <a:spAutoFit/>
          </a:bodyPr>
          <a:lstStyle/>
          <a:p>
            <a:pPr algn="ctr">
              <a:spcAft>
                <a:spcPts val="0"/>
              </a:spcAft>
            </a:pPr>
            <a:r>
              <a:rPr lang="ja-JP" altLang="ja-JP"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新しい技術</a:t>
            </a:r>
            <a:r>
              <a:rPr lang="ja-JP" altLang="en-US"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を顧客価値に転換する土台</a:t>
            </a:r>
            <a:endParaRPr lang="en-US" altLang="ja-JP"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endParaRPr>
          </a:p>
          <a:p>
            <a:pPr algn="ctr">
              <a:spcAft>
                <a:spcPts val="0"/>
              </a:spcAft>
            </a:pPr>
            <a:r>
              <a:rPr lang="ja-JP" altLang="ja-JP"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これまでに培った技術やノウハウをも組み合わせ</a:t>
            </a:r>
            <a:r>
              <a:rPr lang="ja-JP" altLang="en-US"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て</a:t>
            </a:r>
            <a:r>
              <a:rPr lang="ja-JP" altLang="ja-JP"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「バイモーダル</a:t>
            </a:r>
            <a:r>
              <a:rPr lang="en-US" altLang="ja-JP"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SI</a:t>
            </a:r>
            <a:r>
              <a:rPr lang="ja-JP" altLang="ja-JP"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」ができてこそお客様の期待に応えることができる</a:t>
            </a:r>
          </a:p>
        </p:txBody>
      </p:sp>
    </p:spTree>
    <p:extLst>
      <p:ext uri="{BB962C8B-B14F-4D97-AF65-F5344CB8AC3E}">
        <p14:creationId xmlns:p14="http://schemas.microsoft.com/office/powerpoint/2010/main" val="7603635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7AF635-770D-D94C-B4CA-7842251BEE66}"/>
              </a:ext>
            </a:extLst>
          </p:cNvPr>
          <p:cNvSpPr/>
          <p:nvPr/>
        </p:nvSpPr>
        <p:spPr>
          <a:xfrm>
            <a:off x="571500" y="771337"/>
            <a:ext cx="8001000" cy="87415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rgbClr val="FFFFFF"/>
                </a:solidFill>
                <a:latin typeface="Meiryo" panose="020B0604030504040204" pitchFamily="34" charset="-128"/>
                <a:ea typeface="Meiryo" panose="020B0604030504040204" pitchFamily="34" charset="-128"/>
              </a:rPr>
              <a:t>お客様のビジネスの成果に貢献する</a:t>
            </a:r>
            <a:endParaRPr lang="en-US" altLang="ja-JP" sz="2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お客様のデジタル・トランスフォーメーション実現を支える</a:t>
            </a:r>
          </a:p>
        </p:txBody>
      </p:sp>
      <p:sp>
        <p:nvSpPr>
          <p:cNvPr id="107" name="上矢印 106">
            <a:extLst>
              <a:ext uri="{FF2B5EF4-FFF2-40B4-BE49-F238E27FC236}">
                <a16:creationId xmlns:a16="http://schemas.microsoft.com/office/drawing/2014/main" id="{07139B23-E2B5-1246-BCCA-B83180F7BA16}"/>
              </a:ext>
            </a:extLst>
          </p:cNvPr>
          <p:cNvSpPr/>
          <p:nvPr/>
        </p:nvSpPr>
        <p:spPr>
          <a:xfrm>
            <a:off x="3861595" y="1556238"/>
            <a:ext cx="1428910" cy="2025016"/>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3398" y="133054"/>
            <a:ext cx="8970602" cy="416221"/>
          </a:xfrm>
          <a:prstGeom prst="rect">
            <a:avLst/>
          </a:prstGeom>
        </p:spPr>
        <p:txBody>
          <a:bodyPr>
            <a:normAutofit fontScale="90000"/>
          </a:bodyPr>
          <a:lstStyle/>
          <a:p>
            <a:r>
              <a:rPr lang="ja-JP" altLang="ja-JP" dirty="0"/>
              <a:t>常にテーマや問いを発し続けられる人材 </a:t>
            </a:r>
            <a:endParaRPr kumimoji="1" lang="ja-JP" altLang="en-US" dirty="0"/>
          </a:p>
        </p:txBody>
      </p:sp>
      <p:sp>
        <p:nvSpPr>
          <p:cNvPr id="18" name="円/楕円 17">
            <a:extLst>
              <a:ext uri="{FF2B5EF4-FFF2-40B4-BE49-F238E27FC236}">
                <a16:creationId xmlns:a16="http://schemas.microsoft.com/office/drawing/2014/main" id="{60CA7583-B909-7146-B290-6E9F46260F34}"/>
              </a:ext>
            </a:extLst>
          </p:cNvPr>
          <p:cNvSpPr/>
          <p:nvPr/>
        </p:nvSpPr>
        <p:spPr>
          <a:xfrm>
            <a:off x="249701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454AD7DB-1B44-FE48-B5FD-E7FE6504D42A}"/>
              </a:ext>
            </a:extLst>
          </p:cNvPr>
          <p:cNvSpPr/>
          <p:nvPr/>
        </p:nvSpPr>
        <p:spPr>
          <a:xfrm>
            <a:off x="508195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812827D8-68E5-B745-84F5-83EA38169239}"/>
              </a:ext>
            </a:extLst>
          </p:cNvPr>
          <p:cNvSpPr/>
          <p:nvPr/>
        </p:nvSpPr>
        <p:spPr>
          <a:xfrm>
            <a:off x="3789484" y="3615951"/>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環状矢印 20">
            <a:extLst>
              <a:ext uri="{FF2B5EF4-FFF2-40B4-BE49-F238E27FC236}">
                <a16:creationId xmlns:a16="http://schemas.microsoft.com/office/drawing/2014/main" id="{F31DB738-63B0-534E-AA39-6637EF981DD6}"/>
              </a:ext>
            </a:extLst>
          </p:cNvPr>
          <p:cNvSpPr/>
          <p:nvPr/>
        </p:nvSpPr>
        <p:spPr>
          <a:xfrm rot="19460851">
            <a:off x="3542875" y="1747350"/>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環状矢印 67">
            <a:extLst>
              <a:ext uri="{FF2B5EF4-FFF2-40B4-BE49-F238E27FC236}">
                <a16:creationId xmlns:a16="http://schemas.microsoft.com/office/drawing/2014/main" id="{2068D46C-0F1F-5A4A-93B8-06DC0EE5C015}"/>
              </a:ext>
            </a:extLst>
          </p:cNvPr>
          <p:cNvSpPr/>
          <p:nvPr/>
        </p:nvSpPr>
        <p:spPr>
          <a:xfrm rot="5400000">
            <a:off x="4454154" y="2741717"/>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環状矢印 68">
            <a:extLst>
              <a:ext uri="{FF2B5EF4-FFF2-40B4-BE49-F238E27FC236}">
                <a16:creationId xmlns:a16="http://schemas.microsoft.com/office/drawing/2014/main" id="{3D5C43FF-18A0-C946-A04F-851122B02A07}"/>
              </a:ext>
            </a:extLst>
          </p:cNvPr>
          <p:cNvSpPr/>
          <p:nvPr/>
        </p:nvSpPr>
        <p:spPr>
          <a:xfrm rot="11596149">
            <a:off x="2790686" y="2741718"/>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29FC251E-CA9C-114D-A2A4-E74B7B91D9B0}"/>
              </a:ext>
            </a:extLst>
          </p:cNvPr>
          <p:cNvSpPr txBox="1"/>
          <p:nvPr/>
        </p:nvSpPr>
        <p:spPr>
          <a:xfrm>
            <a:off x="3902586" y="4078914"/>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未来に至る</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筋道を示す</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26106741-1D4D-1445-A972-3FCEC9CC93CF}"/>
              </a:ext>
            </a:extLst>
          </p:cNvPr>
          <p:cNvSpPr txBox="1"/>
          <p:nvPr/>
        </p:nvSpPr>
        <p:spPr>
          <a:xfrm>
            <a:off x="5310470" y="2227183"/>
            <a:ext cx="1107997" cy="923330"/>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自らが</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テーマを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決める</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2257A92D-E1D6-7444-B72B-0BDB9FCA9C29}"/>
              </a:ext>
            </a:extLst>
          </p:cNvPr>
          <p:cNvSpPr txBox="1"/>
          <p:nvPr/>
        </p:nvSpPr>
        <p:spPr>
          <a:xfrm>
            <a:off x="2610115" y="2381821"/>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お客様の</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未来を描く</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97" name="正方形/長方形 96">
            <a:extLst>
              <a:ext uri="{FF2B5EF4-FFF2-40B4-BE49-F238E27FC236}">
                <a16:creationId xmlns:a16="http://schemas.microsoft.com/office/drawing/2014/main" id="{EE1E674B-5814-1F43-ADB3-AF139CBD4CC6}"/>
              </a:ext>
            </a:extLst>
          </p:cNvPr>
          <p:cNvSpPr/>
          <p:nvPr/>
        </p:nvSpPr>
        <p:spPr>
          <a:xfrm>
            <a:off x="572347"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お客様の</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経営や事業</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についての関心</a:t>
            </a:r>
          </a:p>
        </p:txBody>
      </p:sp>
      <p:sp>
        <p:nvSpPr>
          <p:cNvPr id="98" name="正方形/長方形 97">
            <a:extLst>
              <a:ext uri="{FF2B5EF4-FFF2-40B4-BE49-F238E27FC236}">
                <a16:creationId xmlns:a16="http://schemas.microsoft.com/office/drawing/2014/main" id="{4F600037-7B91-7549-AB98-BA73E2C6A1CE}"/>
              </a:ext>
            </a:extLst>
          </p:cNvPr>
          <p:cNvSpPr/>
          <p:nvPr/>
        </p:nvSpPr>
        <p:spPr>
          <a:xfrm>
            <a:off x="6831116"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経験から学んだ</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気付きや教訓</a:t>
            </a:r>
          </a:p>
        </p:txBody>
      </p:sp>
      <p:grpSp>
        <p:nvGrpSpPr>
          <p:cNvPr id="103" name="図形グループ 73">
            <a:extLst>
              <a:ext uri="{FF2B5EF4-FFF2-40B4-BE49-F238E27FC236}">
                <a16:creationId xmlns:a16="http://schemas.microsoft.com/office/drawing/2014/main" id="{7B348DB8-BBD9-8646-AD2E-8757B894132A}"/>
              </a:ext>
            </a:extLst>
          </p:cNvPr>
          <p:cNvGrpSpPr/>
          <p:nvPr/>
        </p:nvGrpSpPr>
        <p:grpSpPr>
          <a:xfrm>
            <a:off x="4285350" y="2246799"/>
            <a:ext cx="550680" cy="1223815"/>
            <a:chOff x="626312" y="838875"/>
            <a:chExt cx="603657" cy="1238713"/>
          </a:xfrm>
          <a:solidFill>
            <a:srgbClr val="0052FF"/>
          </a:solidFill>
        </p:grpSpPr>
        <p:sp>
          <p:nvSpPr>
            <p:cNvPr id="104" name="円/楕円 103">
              <a:extLst>
                <a:ext uri="{FF2B5EF4-FFF2-40B4-BE49-F238E27FC236}">
                  <a16:creationId xmlns:a16="http://schemas.microsoft.com/office/drawing/2014/main" id="{2D3BA6BB-1DAA-A94E-8D1C-954D859FF97E}"/>
                </a:ext>
              </a:extLst>
            </p:cNvPr>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05" name="フローチャート: 論理積ゲート 104">
              <a:extLst>
                <a:ext uri="{FF2B5EF4-FFF2-40B4-BE49-F238E27FC236}">
                  <a16:creationId xmlns:a16="http://schemas.microsoft.com/office/drawing/2014/main" id="{2BCC793B-90A8-A640-8380-D8BCA59A9B13}"/>
                </a:ext>
              </a:extLst>
            </p:cNvPr>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5" name="右矢印 34">
            <a:extLst>
              <a:ext uri="{FF2B5EF4-FFF2-40B4-BE49-F238E27FC236}">
                <a16:creationId xmlns:a16="http://schemas.microsoft.com/office/drawing/2014/main" id="{05B2FD6E-922C-324E-8902-66BFE1C954BE}"/>
              </a:ext>
            </a:extLst>
          </p:cNvPr>
          <p:cNvSpPr/>
          <p:nvPr/>
        </p:nvSpPr>
        <p:spPr>
          <a:xfrm rot="19781846">
            <a:off x="2220264"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矢印 24">
            <a:extLst>
              <a:ext uri="{FF2B5EF4-FFF2-40B4-BE49-F238E27FC236}">
                <a16:creationId xmlns:a16="http://schemas.microsoft.com/office/drawing/2014/main" id="{FD34B557-9F3D-7F40-A58F-BC97F26905C0}"/>
              </a:ext>
            </a:extLst>
          </p:cNvPr>
          <p:cNvSpPr/>
          <p:nvPr/>
        </p:nvSpPr>
        <p:spPr>
          <a:xfrm>
            <a:off x="3861595" y="5042755"/>
            <a:ext cx="1428909" cy="1363819"/>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直角三角形 22">
            <a:extLst>
              <a:ext uri="{FF2B5EF4-FFF2-40B4-BE49-F238E27FC236}">
                <a16:creationId xmlns:a16="http://schemas.microsoft.com/office/drawing/2014/main" id="{AAED46A2-0BF6-0543-AC56-F9378B7DA8D8}"/>
              </a:ext>
            </a:extLst>
          </p:cNvPr>
          <p:cNvSpPr/>
          <p:nvPr/>
        </p:nvSpPr>
        <p:spPr>
          <a:xfrm>
            <a:off x="571500" y="5588706"/>
            <a:ext cx="8000999" cy="725313"/>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直角三角形 99">
            <a:extLst>
              <a:ext uri="{FF2B5EF4-FFF2-40B4-BE49-F238E27FC236}">
                <a16:creationId xmlns:a16="http://schemas.microsoft.com/office/drawing/2014/main" id="{CA6D2B9E-73C0-6644-8357-EE9D693C3FAC}"/>
              </a:ext>
            </a:extLst>
          </p:cNvPr>
          <p:cNvSpPr/>
          <p:nvPr/>
        </p:nvSpPr>
        <p:spPr>
          <a:xfrm rot="10800000">
            <a:off x="571499" y="5592801"/>
            <a:ext cx="8000999" cy="725313"/>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4FFE8AD-8CDC-0540-9B3B-35966B28BF30}"/>
              </a:ext>
            </a:extLst>
          </p:cNvPr>
          <p:cNvSpPr txBox="1"/>
          <p:nvPr/>
        </p:nvSpPr>
        <p:spPr>
          <a:xfrm>
            <a:off x="582640" y="5790799"/>
            <a:ext cx="1980029" cy="523220"/>
          </a:xfrm>
          <a:prstGeom prst="rect">
            <a:avLst/>
          </a:prstGeom>
          <a:noFill/>
        </p:spPr>
        <p:txBody>
          <a:bodyPr wrap="none" rtlCol="0">
            <a:spAutoFit/>
          </a:bodyPr>
          <a:lstStyle/>
          <a:p>
            <a:r>
              <a:rPr kumimoji="1" lang="ja-JP" altLang="en-US" sz="1400" dirty="0">
                <a:solidFill>
                  <a:schemeClr val="bg1"/>
                </a:solidFill>
                <a:latin typeface="Meiryo" panose="020B0604030504040204" pitchFamily="34" charset="-128"/>
                <a:ea typeface="Meiryo" panose="020B0604030504040204" pitchFamily="34" charset="-128"/>
              </a:rPr>
              <a:t>自分たちが</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生みだした優れた技術</a:t>
            </a:r>
          </a:p>
        </p:txBody>
      </p:sp>
      <p:sp>
        <p:nvSpPr>
          <p:cNvPr id="101" name="テキスト ボックス 100">
            <a:extLst>
              <a:ext uri="{FF2B5EF4-FFF2-40B4-BE49-F238E27FC236}">
                <a16:creationId xmlns:a16="http://schemas.microsoft.com/office/drawing/2014/main" id="{852F9C35-04B3-1D4D-88CD-979E3ABDE5BF}"/>
              </a:ext>
            </a:extLst>
          </p:cNvPr>
          <p:cNvSpPr txBox="1"/>
          <p:nvPr/>
        </p:nvSpPr>
        <p:spPr>
          <a:xfrm>
            <a:off x="6759688" y="5669857"/>
            <a:ext cx="1800493" cy="523220"/>
          </a:xfrm>
          <a:prstGeom prst="rect">
            <a:avLst/>
          </a:prstGeom>
          <a:noFill/>
        </p:spPr>
        <p:txBody>
          <a:bodyPr wrap="none" rtlCol="0">
            <a:spAutoFit/>
          </a:bodyPr>
          <a:lstStyle/>
          <a:p>
            <a:pPr algn="r"/>
            <a:r>
              <a:rPr kumimoji="1" lang="ja-JP" altLang="en-US" sz="1400" dirty="0">
                <a:solidFill>
                  <a:schemeClr val="bg1"/>
                </a:solidFill>
                <a:latin typeface="Meiryo" panose="020B0604030504040204" pitchFamily="34" charset="-128"/>
                <a:ea typeface="Meiryo" panose="020B0604030504040204" pitchFamily="34" charset="-128"/>
              </a:rPr>
              <a:t>社外で生みだされた</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dirty="0">
                <a:solidFill>
                  <a:schemeClr val="bg1"/>
                </a:solidFill>
                <a:latin typeface="Meiryo" panose="020B0604030504040204" pitchFamily="34" charset="-128"/>
                <a:ea typeface="Meiryo" panose="020B0604030504040204" pitchFamily="34" charset="-128"/>
              </a:rPr>
              <a:t>優れた技術</a:t>
            </a:r>
          </a:p>
        </p:txBody>
      </p:sp>
      <p:sp>
        <p:nvSpPr>
          <p:cNvPr id="37" name="テキスト ボックス 36">
            <a:extLst>
              <a:ext uri="{FF2B5EF4-FFF2-40B4-BE49-F238E27FC236}">
                <a16:creationId xmlns:a16="http://schemas.microsoft.com/office/drawing/2014/main" id="{A5FF3425-6FB4-994D-A996-47FDBC8B9592}"/>
              </a:ext>
            </a:extLst>
          </p:cNvPr>
          <p:cNvSpPr txBox="1"/>
          <p:nvPr/>
        </p:nvSpPr>
        <p:spPr>
          <a:xfrm>
            <a:off x="2863839" y="5684140"/>
            <a:ext cx="3416320" cy="523220"/>
          </a:xfrm>
          <a:prstGeom prst="rect">
            <a:avLst/>
          </a:prstGeom>
          <a:noFill/>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デジタル・トランスフォーメーションを</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実現するための新たらしいビジネス価値</a:t>
            </a:r>
          </a:p>
        </p:txBody>
      </p:sp>
      <p:sp>
        <p:nvSpPr>
          <p:cNvPr id="108" name="右矢印 107">
            <a:extLst>
              <a:ext uri="{FF2B5EF4-FFF2-40B4-BE49-F238E27FC236}">
                <a16:creationId xmlns:a16="http://schemas.microsoft.com/office/drawing/2014/main" id="{E663C8F4-0330-9B47-9389-4A3EC839C7AF}"/>
              </a:ext>
            </a:extLst>
          </p:cNvPr>
          <p:cNvSpPr/>
          <p:nvPr/>
        </p:nvSpPr>
        <p:spPr>
          <a:xfrm rot="1818154" flipH="1">
            <a:off x="6504411"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F7C111A5-6192-E241-9019-6335925B3456}"/>
              </a:ext>
            </a:extLst>
          </p:cNvPr>
          <p:cNvSpPr txBox="1"/>
          <p:nvPr/>
        </p:nvSpPr>
        <p:spPr>
          <a:xfrm>
            <a:off x="4277295" y="3030510"/>
            <a:ext cx="569387" cy="400110"/>
          </a:xfrm>
          <a:prstGeom prst="rect">
            <a:avLst/>
          </a:prstGeom>
          <a:noFill/>
        </p:spPr>
        <p:txBody>
          <a:bodyPr wrap="none" rtlCol="0">
            <a:spAutoFit/>
          </a:bodyPr>
          <a:lstStyle/>
          <a:p>
            <a:pPr algn="ctr"/>
            <a:r>
              <a:rPr kumimoji="1" lang="ja-JP" altLang="en-US" sz="1000" dirty="0">
                <a:solidFill>
                  <a:schemeClr val="bg1"/>
                </a:solidFill>
                <a:latin typeface="Meiryo" panose="020B0604030504040204" pitchFamily="34" charset="-128"/>
                <a:ea typeface="Meiryo" panose="020B0604030504040204" pitchFamily="34" charset="-128"/>
              </a:rPr>
              <a:t>お客様</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dirty="0">
                <a:solidFill>
                  <a:schemeClr val="bg1"/>
                </a:solidFill>
                <a:latin typeface="Meiryo" panose="020B0604030504040204" pitchFamily="34" charset="-128"/>
                <a:ea typeface="Meiryo" panose="020B0604030504040204" pitchFamily="34" charset="-128"/>
              </a:rPr>
              <a:t>の</a:t>
            </a:r>
            <a:r>
              <a:rPr lang="ja-JP" altLang="en-US" sz="1000" dirty="0">
                <a:solidFill>
                  <a:schemeClr val="bg1"/>
                </a:solidFill>
                <a:latin typeface="Meiryo" panose="020B0604030504040204" pitchFamily="34" charset="-128"/>
                <a:ea typeface="Meiryo" panose="020B0604030504040204" pitchFamily="34" charset="-128"/>
              </a:rPr>
              <a:t>教師</a:t>
            </a:r>
            <a:endParaRPr kumimoji="1" lang="ja-JP" altLang="en-US"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453057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a:t>変革のステージに立てるかどうかの３つの問いかけ</a:t>
            </a:r>
          </a:p>
        </p:txBody>
      </p:sp>
      <p:sp>
        <p:nvSpPr>
          <p:cNvPr id="3" name="スライド番号プレースホルダー 2">
            <a:extLst>
              <a:ext uri="{FF2B5EF4-FFF2-40B4-BE49-F238E27FC236}">
                <a16:creationId xmlns:a16="http://schemas.microsoft.com/office/drawing/2014/main" id="{569356EC-77F5-CF42-BC39-0AFDFDE467FA}"/>
              </a:ext>
            </a:extLst>
          </p:cNvPr>
          <p:cNvSpPr>
            <a:spLocks noGrp="1"/>
          </p:cNvSpPr>
          <p:nvPr>
            <p:ph type="sldNum" sz="quarter" idx="12"/>
          </p:nvPr>
        </p:nvSpPr>
        <p:spPr/>
        <p:txBody>
          <a:bodyPr/>
          <a:lstStyle/>
          <a:p>
            <a:fld id="{8FF8CC5D-A65D-5946-99B5-645367A967AD}" type="slidenum">
              <a:rPr kumimoji="1" lang="ja-JP" altLang="en-US" smtClean="0"/>
              <a:t>88</a:t>
            </a:fld>
            <a:endParaRPr kumimoji="1" lang="ja-JP" altLang="en-US"/>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77825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28D40-7DEB-E448-A4D5-D6BCDCBD8A9D}"/>
              </a:ext>
            </a:extLst>
          </p:cNvPr>
          <p:cNvSpPr>
            <a:spLocks noGrp="1"/>
          </p:cNvSpPr>
          <p:nvPr>
            <p:ph type="title"/>
          </p:nvPr>
        </p:nvSpPr>
        <p:spPr/>
        <p:txBody>
          <a:bodyPr/>
          <a:lstStyle/>
          <a:p>
            <a:r>
              <a:rPr kumimoji="1" lang="ja-JP" altLang="en-US"/>
              <a:t>ちょっと宣伝</a:t>
            </a:r>
          </a:p>
        </p:txBody>
      </p:sp>
      <p:sp>
        <p:nvSpPr>
          <p:cNvPr id="3" name="スライド番号プレースホルダー 2">
            <a:extLst>
              <a:ext uri="{FF2B5EF4-FFF2-40B4-BE49-F238E27FC236}">
                <a16:creationId xmlns:a16="http://schemas.microsoft.com/office/drawing/2014/main" id="{D29E4183-BA32-6148-BAC7-388CB277C461}"/>
              </a:ext>
            </a:extLst>
          </p:cNvPr>
          <p:cNvSpPr>
            <a:spLocks noGrp="1"/>
          </p:cNvSpPr>
          <p:nvPr>
            <p:ph type="sldNum" sz="quarter" idx="12"/>
          </p:nvPr>
        </p:nvSpPr>
        <p:spPr/>
        <p:txBody>
          <a:bodyPr/>
          <a:lstStyle/>
          <a:p>
            <a:fld id="{8FF8CC5D-A65D-5946-99B5-645367A967AD}" type="slidenum">
              <a:rPr kumimoji="1" lang="ja-JP" altLang="en-US" smtClean="0"/>
              <a:t>89</a:t>
            </a:fld>
            <a:endParaRPr kumimoji="1" lang="ja-JP" altLang="en-US"/>
          </a:p>
        </p:txBody>
      </p:sp>
      <p:pic>
        <p:nvPicPr>
          <p:cNvPr id="5" name="図 4">
            <a:extLst>
              <a:ext uri="{FF2B5EF4-FFF2-40B4-BE49-F238E27FC236}">
                <a16:creationId xmlns:a16="http://schemas.microsoft.com/office/drawing/2014/main" id="{4A849D9B-2D87-9142-B1E1-55D9185C3D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881" y="1416061"/>
            <a:ext cx="2233569" cy="1143000"/>
          </a:xfrm>
          <a:prstGeom prst="rect">
            <a:avLst/>
          </a:prstGeom>
        </p:spPr>
      </p:pic>
      <p:pic>
        <p:nvPicPr>
          <p:cNvPr id="7" name="図 6">
            <a:extLst>
              <a:ext uri="{FF2B5EF4-FFF2-40B4-BE49-F238E27FC236}">
                <a16:creationId xmlns:a16="http://schemas.microsoft.com/office/drawing/2014/main" id="{33603FE5-EA09-8048-941D-6D1564EC14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8978" y="3211482"/>
            <a:ext cx="3426044" cy="617415"/>
          </a:xfrm>
          <a:prstGeom prst="rect">
            <a:avLst/>
          </a:prstGeom>
        </p:spPr>
      </p:pic>
      <p:pic>
        <p:nvPicPr>
          <p:cNvPr id="8" name="図 7">
            <a:extLst>
              <a:ext uri="{FF2B5EF4-FFF2-40B4-BE49-F238E27FC236}">
                <a16:creationId xmlns:a16="http://schemas.microsoft.com/office/drawing/2014/main" id="{42463C54-5932-6949-A813-9278C19E29EF}"/>
              </a:ext>
            </a:extLst>
          </p:cNvPr>
          <p:cNvPicPr>
            <a:picLocks noChangeAspect="1"/>
          </p:cNvPicPr>
          <p:nvPr/>
        </p:nvPicPr>
        <p:blipFill>
          <a:blip r:embed="rId4"/>
          <a:stretch>
            <a:fillRect/>
          </a:stretch>
        </p:blipFill>
        <p:spPr>
          <a:xfrm>
            <a:off x="2541570" y="4991361"/>
            <a:ext cx="3810000" cy="1143000"/>
          </a:xfrm>
          <a:prstGeom prst="rect">
            <a:avLst/>
          </a:prstGeom>
        </p:spPr>
      </p:pic>
      <p:sp>
        <p:nvSpPr>
          <p:cNvPr id="9" name="テキスト ボックス 8">
            <a:extLst>
              <a:ext uri="{FF2B5EF4-FFF2-40B4-BE49-F238E27FC236}">
                <a16:creationId xmlns:a16="http://schemas.microsoft.com/office/drawing/2014/main" id="{CFA0F726-AB2F-B44F-A608-ED9CD2A92882}"/>
              </a:ext>
            </a:extLst>
          </p:cNvPr>
          <p:cNvSpPr txBox="1"/>
          <p:nvPr/>
        </p:nvSpPr>
        <p:spPr>
          <a:xfrm>
            <a:off x="2774950" y="3933818"/>
            <a:ext cx="3576620"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IT</a:t>
            </a:r>
            <a:r>
              <a:rPr kumimoji="1" lang="ja-JP" altLang="en-US" sz="1200">
                <a:latin typeface="Meiryo" panose="020B0604030504040204" pitchFamily="34" charset="-128"/>
                <a:ea typeface="Meiryo" panose="020B0604030504040204" pitchFamily="34" charset="-128"/>
              </a:rPr>
              <a:t>ビジネス</a:t>
            </a:r>
            <a:r>
              <a:rPr lang="ja-JP" altLang="en-US" sz="1200">
                <a:latin typeface="Meiryo" panose="020B0604030504040204" pitchFamily="34" charset="-128"/>
                <a:ea typeface="Meiryo" panose="020B0604030504040204" pitchFamily="34" charset="-128"/>
              </a:rPr>
              <a:t>・プレゼンテーション・ライブラリー</a:t>
            </a:r>
            <a:endParaRPr kumimoji="1" lang="ja-JP" altLang="en-US" sz="1200">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F5EFC34E-777C-964D-8BDF-5366A5E6DC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5461" y="1416061"/>
            <a:ext cx="2233569" cy="1143000"/>
          </a:xfrm>
          <a:prstGeom prst="rect">
            <a:avLst/>
          </a:prstGeom>
        </p:spPr>
      </p:pic>
      <p:sp>
        <p:nvSpPr>
          <p:cNvPr id="11" name="テキスト ボックス 10">
            <a:extLst>
              <a:ext uri="{FF2B5EF4-FFF2-40B4-BE49-F238E27FC236}">
                <a16:creationId xmlns:a16="http://schemas.microsoft.com/office/drawing/2014/main" id="{9F80FCCD-0C3C-D94C-B700-24313B36B048}"/>
              </a:ext>
            </a:extLst>
          </p:cNvPr>
          <p:cNvSpPr txBox="1"/>
          <p:nvPr/>
        </p:nvSpPr>
        <p:spPr>
          <a:xfrm>
            <a:off x="5747465" y="2594558"/>
            <a:ext cx="2369559"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新入社員のための最新</a:t>
            </a:r>
            <a:r>
              <a:rPr kumimoji="1" lang="en-US" altLang="ja-JP" sz="1000" dirty="0">
                <a:latin typeface="Meiryo" panose="020B0604030504040204" pitchFamily="34" charset="-128"/>
                <a:ea typeface="Meiryo" panose="020B0604030504040204" pitchFamily="34" charset="-128"/>
              </a:rPr>
              <a:t>IT</a:t>
            </a:r>
            <a:r>
              <a:rPr kumimoji="1" lang="ja-JP" altLang="en-US" sz="1000">
                <a:latin typeface="Meiryo" panose="020B0604030504040204" pitchFamily="34" charset="-128"/>
                <a:ea typeface="Meiryo" panose="020B0604030504040204" pitchFamily="34" charset="-128"/>
              </a:rPr>
              <a:t>トレンド研修</a:t>
            </a:r>
          </a:p>
        </p:txBody>
      </p:sp>
    </p:spTree>
    <p:extLst>
      <p:ext uri="{BB962C8B-B14F-4D97-AF65-F5344CB8AC3E}">
        <p14:creationId xmlns:p14="http://schemas.microsoft.com/office/powerpoint/2010/main" val="1394137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7376440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90</a:t>
            </a:fld>
            <a:endParaRPr kumimoji="1" lang="ja-JP" altLang="en-US"/>
          </a:p>
        </p:txBody>
      </p:sp>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3674119581"/>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20364</TotalTime>
  <Words>15874</Words>
  <Application>Microsoft Macintosh PowerPoint</Application>
  <PresentationFormat>画面に合わせる (4:3)</PresentationFormat>
  <Paragraphs>1962</Paragraphs>
  <Slides>90</Slides>
  <Notes>29</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90</vt:i4>
      </vt:variant>
    </vt:vector>
  </HeadingPairs>
  <TitlesOfParts>
    <vt:vector size="109" baseType="lpstr">
      <vt:lpstr>Arial Unicode MS</vt:lpstr>
      <vt:lpstr>DFPKanTeiRyu-XB</vt:lpstr>
      <vt:lpstr>HGP創英角ｺﾞｼｯｸUB</vt:lpstr>
      <vt:lpstr>HGP創英角ｺﾞｼｯｸUB</vt:lpstr>
      <vt:lpstr>HGSSoeiKakugothicUB</vt:lpstr>
      <vt:lpstr>HGMaruGothicMPRO</vt:lpstr>
      <vt:lpstr>HGSoeiKakugothicUB</vt:lpstr>
      <vt:lpstr>Hiragino Kaku Gothic StdN W8</vt:lpstr>
      <vt:lpstr>ＭＳ Ｐゴシック</vt:lpstr>
      <vt:lpstr>メイリオ</vt:lpstr>
      <vt:lpstr>メイリオ</vt:lpstr>
      <vt:lpstr>American Typewriter</vt:lpstr>
      <vt:lpstr>Arial</vt:lpstr>
      <vt:lpstr>Calibri</vt:lpstr>
      <vt:lpstr>Helvetica</vt:lpstr>
      <vt:lpstr>Helvetica Neue</vt:lpstr>
      <vt:lpstr>Times New Roman</vt:lpstr>
      <vt:lpstr>Wingdings</vt:lpstr>
      <vt:lpstr>NC標準テンプレート</vt:lpstr>
      <vt:lpstr>SIビジネスのデジタル･トランスフォーメーション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コレ一枚でわかる最新のITトレンド</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デジタル・トランスフォーメーションの実際</vt:lpstr>
      <vt:lpstr>デジタル･ディスラプターの創出する新しい価値</vt:lpstr>
      <vt:lpstr>デジタル・トランスフォーメーションの定義</vt:lpstr>
      <vt:lpstr>業務がITへITが業務へとシームレスに変換される状態</vt:lpstr>
      <vt:lpstr>デジタル・トランスフォーメーション時代に求められる人材</vt:lpstr>
      <vt:lpstr>デジタル・トランスフォーメーションへの２つの対応</vt:lpstr>
      <vt:lpstr>デジタル・トランスフォーメーションへの対応（IT）</vt:lpstr>
      <vt:lpstr>デジタル・トランスフォーメーションへの対応（ビジネス）</vt:lpstr>
      <vt:lpstr>PowerPoint プレゼンテーション</vt:lpstr>
      <vt:lpstr>デジタル・トランスフォーメーションを支えるテクノロジー 　</vt:lpstr>
      <vt:lpstr>デジタル・トランスフォーメーションを支えるテクノロジー・補足 　</vt:lpstr>
      <vt:lpstr>デザイン思考・リーン・アジャイル・DevOpsの関係</vt:lpstr>
      <vt:lpstr>PowerPoint プレゼンテーション</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クラウドは手段の負担を減らす仕組み</vt:lpstr>
      <vt:lpstr>クラウド活用の狙い</vt:lpstr>
      <vt:lpstr>クラウドへ移行することに伴うビジネスの変化</vt:lpstr>
      <vt:lpstr>銀行システムにおけるクラウド活用の動き</vt:lpstr>
      <vt:lpstr>クラウド・バイ・デフォルト原則</vt:lpstr>
      <vt:lpstr>変わるビジネスのかたち</vt:lpstr>
      <vt:lpstr>クラウドの分類と関係</vt:lpstr>
      <vt:lpstr>PowerPoint プレゼンテーション</vt:lpstr>
      <vt:lpstr>クラウドにまつわる3つの誤解</vt:lpstr>
      <vt:lpstr>誤解１：調達の手段が変わるだけ？</vt:lpstr>
      <vt:lpstr>誤解２：ガバナンスが効かない？</vt:lpstr>
      <vt:lpstr>誤解２：ガバナンスが効かない？</vt:lpstr>
      <vt:lpstr>誤解３：コストは下がらない？</vt:lpstr>
      <vt:lpstr>誤解３：コストは下がらない？</vt:lpstr>
      <vt:lpstr>誤解３：コストは下がらない？</vt:lpstr>
      <vt:lpstr>PowerPoint プレゼンテーション</vt:lpstr>
      <vt:lpstr>ITについての認識の変化が「クラウド×内製化」を加速</vt:lpstr>
      <vt:lpstr>これからの開発や運用に求められるもの</vt:lpstr>
      <vt:lpstr>VeriSM</vt:lpstr>
      <vt:lpstr>これからの「ITビジネスの方程式」</vt:lpstr>
      <vt:lpstr>早期の仕様確定がムダを減らすという迷信</vt:lpstr>
      <vt:lpstr>不確実性のコーン</vt:lpstr>
      <vt:lpstr>システム開発の理想と現実</vt:lpstr>
      <vt:lpstr>早期の仕様確定がムダを減らすというのは迷信</vt:lpstr>
      <vt:lpstr>根拠なき「工数見積」と顧客との信頼関係の崩壊</vt:lpstr>
      <vt:lpstr>「仕様書通り作る」から「ビジネスの成果への貢献」へ</vt:lpstr>
      <vt:lpstr>アジャイル開発の基本構造</vt:lpstr>
      <vt:lpstr>お客様と自分たちのビジネス価値を再定義する</vt:lpstr>
      <vt:lpstr>これからの開発と運用</vt:lpstr>
      <vt:lpstr>ビジネスと人の役割</vt:lpstr>
      <vt:lpstr>運用技術者からSREへ</vt:lpstr>
      <vt:lpstr>PowerPoint プレゼンテーション</vt:lpstr>
      <vt:lpstr>ITに求められる需要は“工数提供”から“価値実現”へ</vt:lpstr>
      <vt:lpstr>SIビジネスのデジタル・トランスフォーメーション</vt:lpstr>
      <vt:lpstr>ITとの正しい付き合い方</vt:lpstr>
      <vt:lpstr>商品としてのITの作り方</vt:lpstr>
      <vt:lpstr>「道具としてのIT」から「思想としてのIT」への進化</vt:lpstr>
      <vt:lpstr>ビジネスのデジタル化</vt:lpstr>
      <vt:lpstr>ビジネス価値と文化の違い</vt:lpstr>
      <vt:lpstr>モード1とモード2の特性</vt:lpstr>
      <vt:lpstr>モード1とモード2を取り持つガーディアン</vt:lpstr>
      <vt:lpstr>３つのIT：従来のIT／シャドーIT／バイモーダルIT</vt:lpstr>
      <vt:lpstr>いま起こりつつある情報サービス産業の構造変化</vt:lpstr>
      <vt:lpstr>何が起こっているのか？</vt:lpstr>
      <vt:lpstr>ポストSIの４つの戦略と９つのシナリオ</vt:lpstr>
      <vt:lpstr>詳細はこちらをご覧下さい　m(_ _)m</vt:lpstr>
      <vt:lpstr>SIビジネス変革のステップ</vt:lpstr>
      <vt:lpstr>「共創」の３タイプ</vt:lpstr>
      <vt:lpstr>PowerPoint プレゼンテーション</vt:lpstr>
      <vt:lpstr>ポストSIビジネスの3つのステップ</vt:lpstr>
      <vt:lpstr>PowerPoint プレゼンテーション</vt:lpstr>
      <vt:lpstr>ITビジネス・プロフェッショナルの条件</vt:lpstr>
      <vt:lpstr>変革のリーダーたるよき抵抗勢力とは</vt:lpstr>
      <vt:lpstr>私たちはお客様にこんな応対をしてはいないだろうか</vt:lpstr>
      <vt:lpstr>これからの時代を主導するクロスオーバー人材</vt:lpstr>
      <vt:lpstr>常にテーマや問いを発し続けられる人材 </vt:lpstr>
      <vt:lpstr>変革のステージに立てるかどうかの３つの問いかけ</vt:lpstr>
      <vt:lpstr>ちょっと宣伝</vt:lpstr>
      <vt:lpstr>PowerPoint プレゼンテーション</vt:lpstr>
    </vt:vector>
  </TitlesOfParts>
  <Company>NetCommerce</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734</cp:revision>
  <cp:lastPrinted>2016-07-30T01:46:33Z</cp:lastPrinted>
  <dcterms:created xsi:type="dcterms:W3CDTF">2014-04-30T01:58:06Z</dcterms:created>
  <dcterms:modified xsi:type="dcterms:W3CDTF">2018-07-18T04:35:47Z</dcterms:modified>
</cp:coreProperties>
</file>