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1201" r:id="rId2"/>
    <p:sldId id="966" r:id="rId3"/>
    <p:sldId id="967" r:id="rId4"/>
    <p:sldId id="968" r:id="rId5"/>
    <p:sldId id="969" r:id="rId6"/>
    <p:sldId id="2610" r:id="rId7"/>
    <p:sldId id="2620" r:id="rId8"/>
    <p:sldId id="2621" r:id="rId9"/>
    <p:sldId id="2622" r:id="rId10"/>
    <p:sldId id="2623" r:id="rId11"/>
    <p:sldId id="1366" r:id="rId12"/>
    <p:sldId id="2625" r:id="rId13"/>
    <p:sldId id="2651" r:id="rId14"/>
    <p:sldId id="2660" r:id="rId15"/>
    <p:sldId id="2661" r:id="rId16"/>
    <p:sldId id="2681" r:id="rId17"/>
    <p:sldId id="2672" r:id="rId18"/>
    <p:sldId id="2675" r:id="rId19"/>
    <p:sldId id="2676" r:id="rId20"/>
    <p:sldId id="2683" r:id="rId21"/>
    <p:sldId id="2575" r:id="rId22"/>
    <p:sldId id="2606" r:id="rId23"/>
    <p:sldId id="932" r:id="rId24"/>
    <p:sldId id="933" r:id="rId25"/>
    <p:sldId id="934" r:id="rId26"/>
    <p:sldId id="935" r:id="rId27"/>
    <p:sldId id="936" r:id="rId28"/>
    <p:sldId id="937" r:id="rId29"/>
    <p:sldId id="938" r:id="rId30"/>
    <p:sldId id="939" r:id="rId31"/>
    <p:sldId id="971" r:id="rId32"/>
    <p:sldId id="2665" r:id="rId33"/>
    <p:sldId id="2689" r:id="rId34"/>
    <p:sldId id="972" r:id="rId35"/>
    <p:sldId id="2685" r:id="rId36"/>
    <p:sldId id="2686" r:id="rId37"/>
    <p:sldId id="2687" r:id="rId38"/>
    <p:sldId id="2688" r:id="rId39"/>
    <p:sldId id="2702" r:id="rId40"/>
    <p:sldId id="721" r:id="rId41"/>
    <p:sldId id="2619" r:id="rId42"/>
    <p:sldId id="722" r:id="rId43"/>
    <p:sldId id="723" r:id="rId44"/>
    <p:sldId id="803" r:id="rId45"/>
    <p:sldId id="810" r:id="rId46"/>
    <p:sldId id="804" r:id="rId47"/>
    <p:sldId id="2700" r:id="rId48"/>
    <p:sldId id="2703" r:id="rId49"/>
    <p:sldId id="797" r:id="rId50"/>
    <p:sldId id="1434" r:id="rId51"/>
    <p:sldId id="2701" r:id="rId52"/>
    <p:sldId id="1221" r:id="rId53"/>
    <p:sldId id="1402" r:id="rId54"/>
    <p:sldId id="1403" r:id="rId55"/>
    <p:sldId id="1404" r:id="rId56"/>
    <p:sldId id="1406" r:id="rId57"/>
    <p:sldId id="2691" r:id="rId58"/>
    <p:sldId id="2692" r:id="rId59"/>
    <p:sldId id="2678" r:id="rId60"/>
    <p:sldId id="2680" r:id="rId61"/>
    <p:sldId id="1441" r:id="rId62"/>
    <p:sldId id="1442" r:id="rId63"/>
    <p:sldId id="718" r:id="rId6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70C0"/>
    <a:srgbClr val="984807"/>
    <a:srgbClr val="E46C0A"/>
    <a:srgbClr val="FF6666"/>
    <a:srgbClr val="FFFBD2"/>
    <a:srgbClr val="FFFFFF"/>
    <a:srgbClr val="00B050"/>
    <a:srgbClr val="558ED5"/>
    <a:srgbClr val="0052FF"/>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73"/>
    <p:restoredTop sz="97871" autoAdjust="0"/>
  </p:normalViewPr>
  <p:slideViewPr>
    <p:cSldViewPr snapToGrid="0" snapToObjects="1" showGuides="1">
      <p:cViewPr varScale="1">
        <p:scale>
          <a:sx n="104" d="100"/>
          <a:sy n="104" d="100"/>
        </p:scale>
        <p:origin x="392" y="200"/>
      </p:cViewPr>
      <p:guideLst>
        <p:guide orient="horz" pos="1933"/>
        <p:guide pos="2880"/>
      </p:guideLst>
    </p:cSldViewPr>
  </p:slideViewPr>
  <p:notesTextViewPr>
    <p:cViewPr>
      <p:scale>
        <a:sx n="100" d="100"/>
        <a:sy n="100" d="100"/>
      </p:scale>
      <p:origin x="0" y="0"/>
    </p:cViewPr>
  </p:notesTextViewPr>
  <p:sorterViewPr>
    <p:cViewPr varScale="1">
      <p:scale>
        <a:sx n="100" d="100"/>
        <a:sy n="100" d="100"/>
      </p:scale>
      <p:origin x="0" y="167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2018/7/29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2018/7/29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blog.livedoor.jp/lalha/archives/50524676.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427502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現在の</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業界の一つの課題として人月積算ビジネスが挙げられます。人月積算ビジネスとは、人月積算で金額を決めておきながら、瑕疵担保責任として</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事業者が完成責任を負わされるビジネス構造です。</a:t>
            </a:r>
          </a:p>
          <a:p>
            <a:r>
              <a:rPr kumimoji="1" lang="ja-JP" altLang="ja-JP" sz="1200" kern="1200" dirty="0">
                <a:solidFill>
                  <a:schemeClr val="tx1"/>
                </a:solidFill>
                <a:effectLst/>
                <a:latin typeface="+mn-lt"/>
                <a:ea typeface="+mn-ea"/>
                <a:cs typeface="+mn-cs"/>
              </a:rPr>
              <a:t>例えば、システムエンジニアが</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ヶ月</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万円とすると、システムを作るのに、</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ヶ月ほどかかるシステムであれば、エンジニアの見積もりとしては</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人月、</a:t>
            </a:r>
            <a:r>
              <a:rPr kumimoji="1" lang="en-US" altLang="ja-JP" sz="1200" kern="1200" dirty="0">
                <a:solidFill>
                  <a:schemeClr val="tx1"/>
                </a:solidFill>
                <a:effectLst/>
                <a:latin typeface="+mn-lt"/>
                <a:ea typeface="+mn-ea"/>
                <a:cs typeface="+mn-cs"/>
              </a:rPr>
              <a:t>1000</a:t>
            </a:r>
            <a:r>
              <a:rPr kumimoji="1" lang="ja-JP" altLang="ja-JP" sz="1200" kern="1200" dirty="0">
                <a:solidFill>
                  <a:schemeClr val="tx1"/>
                </a:solidFill>
                <a:effectLst/>
                <a:latin typeface="+mn-lt"/>
                <a:ea typeface="+mn-ea"/>
                <a:cs typeface="+mn-cs"/>
              </a:rPr>
              <a:t>万円という見積もりになります。これは、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ヶ月で働くエンジニアの生産性が均一であることが大前提の積算システムなのです。</a:t>
            </a:r>
          </a:p>
          <a:p>
            <a:r>
              <a:rPr kumimoji="1" lang="ja-JP" altLang="ja-JP" sz="1200" kern="1200" dirty="0">
                <a:solidFill>
                  <a:schemeClr val="tx1"/>
                </a:solidFill>
                <a:effectLst/>
                <a:latin typeface="+mn-lt"/>
                <a:ea typeface="+mn-ea"/>
                <a:cs typeface="+mn-cs"/>
              </a:rPr>
              <a:t>ではなぜこんな価格算定方法になったのでしょうか。人月積算の歴史を紐解くとよくわかります。</a:t>
            </a:r>
            <a:r>
              <a:rPr kumimoji="1" lang="en-US" altLang="ja-JP" sz="1200" kern="1200" dirty="0">
                <a:solidFill>
                  <a:schemeClr val="tx1"/>
                </a:solidFill>
                <a:effectLst/>
                <a:latin typeface="+mn-lt"/>
                <a:ea typeface="+mn-ea"/>
                <a:cs typeface="+mn-cs"/>
              </a:rPr>
              <a:t>1970</a:t>
            </a:r>
            <a:r>
              <a:rPr kumimoji="1" lang="ja-JP" altLang="ja-JP" sz="1200" kern="1200" dirty="0">
                <a:solidFill>
                  <a:schemeClr val="tx1"/>
                </a:solidFill>
                <a:effectLst/>
                <a:latin typeface="+mn-lt"/>
                <a:ea typeface="+mn-ea"/>
                <a:cs typeface="+mn-cs"/>
              </a:rPr>
              <a:t>年代システム開発はメインフレームを販売し、そのハードウェア販売への対価をもらうビジネスでした。プロフェッショナルサービス（導入に関するエンジニアリング）は無償で提供され、メインフレームが持つテンプレートをそのまま使うのが主流でした。</a:t>
            </a:r>
            <a:r>
              <a:rPr kumimoji="1" lang="en-US" altLang="ja-JP" sz="1200" kern="1200" dirty="0">
                <a:solidFill>
                  <a:schemeClr val="tx1"/>
                </a:solidFill>
                <a:effectLst/>
                <a:latin typeface="+mn-lt"/>
                <a:ea typeface="+mn-ea"/>
                <a:cs typeface="+mn-cs"/>
              </a:rPr>
              <a:t>1980</a:t>
            </a:r>
            <a:r>
              <a:rPr kumimoji="1" lang="ja-JP" altLang="ja-JP" sz="1200" kern="1200" dirty="0">
                <a:solidFill>
                  <a:schemeClr val="tx1"/>
                </a:solidFill>
                <a:effectLst/>
                <a:latin typeface="+mn-lt"/>
                <a:ea typeface="+mn-ea"/>
                <a:cs typeface="+mn-cs"/>
              </a:rPr>
              <a:t>年代になるとメインフレームのテンプレート以外でも</a:t>
            </a:r>
            <a:r>
              <a:rPr kumimoji="1" lang="en-US" altLang="ja-JP" sz="1200" kern="1200" dirty="0">
                <a:solidFill>
                  <a:schemeClr val="tx1"/>
                </a:solidFill>
                <a:effectLst/>
                <a:latin typeface="+mn-lt"/>
                <a:ea typeface="+mn-ea"/>
                <a:cs typeface="+mn-cs"/>
              </a:rPr>
              <a:t>COBOL</a:t>
            </a:r>
            <a:r>
              <a:rPr kumimoji="1" lang="ja-JP" altLang="ja-JP" sz="1200" kern="1200" dirty="0">
                <a:solidFill>
                  <a:schemeClr val="tx1"/>
                </a:solidFill>
                <a:effectLst/>
                <a:latin typeface="+mn-lt"/>
                <a:ea typeface="+mn-ea"/>
                <a:cs typeface="+mn-cs"/>
              </a:rPr>
              <a:t>などのプログラミング言語でアプリケーションを作るようになってゆきました。このころ、</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事業者がいまでも見積もりでよく使っているファンクションポイント法が登場します。</a:t>
            </a:r>
          </a:p>
          <a:p>
            <a:r>
              <a:rPr kumimoji="1" lang="ja-JP" altLang="ja-JP" sz="1200" kern="1200" dirty="0">
                <a:solidFill>
                  <a:schemeClr val="tx1"/>
                </a:solidFill>
                <a:effectLst/>
                <a:latin typeface="+mn-lt"/>
                <a:ea typeface="+mn-ea"/>
                <a:cs typeface="+mn-cs"/>
              </a:rPr>
              <a:t>ファンクションポイント法とは、</a:t>
            </a:r>
            <a:r>
              <a:rPr kumimoji="1" lang="en-US" altLang="ja-JP" sz="1200" kern="1200" dirty="0">
                <a:solidFill>
                  <a:schemeClr val="tx1"/>
                </a:solidFill>
                <a:effectLst/>
                <a:latin typeface="+mn-lt"/>
                <a:ea typeface="+mn-ea"/>
                <a:cs typeface="+mn-cs"/>
              </a:rPr>
              <a:t>1979</a:t>
            </a:r>
            <a:r>
              <a:rPr kumimoji="1" lang="ja-JP" altLang="ja-JP" sz="1200" kern="1200" dirty="0">
                <a:solidFill>
                  <a:schemeClr val="tx1"/>
                </a:solidFill>
                <a:effectLst/>
                <a:latin typeface="+mn-lt"/>
                <a:ea typeface="+mn-ea"/>
                <a:cs typeface="+mn-cs"/>
              </a:rPr>
              <a:t>年に</a:t>
            </a:r>
            <a:r>
              <a:rPr kumimoji="1" lang="en-US" altLang="ja-JP" sz="1200" kern="1200" dirty="0">
                <a:solidFill>
                  <a:schemeClr val="tx1"/>
                </a:solidFill>
                <a:effectLst/>
                <a:latin typeface="+mn-lt"/>
                <a:ea typeface="+mn-ea"/>
                <a:cs typeface="+mn-cs"/>
              </a:rPr>
              <a:t>IBM</a:t>
            </a:r>
            <a:r>
              <a:rPr kumimoji="1" lang="ja-JP" altLang="ja-JP" sz="1200" kern="1200" dirty="0">
                <a:solidFill>
                  <a:schemeClr val="tx1"/>
                </a:solidFill>
                <a:effectLst/>
                <a:latin typeface="+mn-lt"/>
                <a:ea typeface="+mn-ea"/>
                <a:cs typeface="+mn-cs"/>
              </a:rPr>
              <a:t>のアレン・</a:t>
            </a:r>
            <a:r>
              <a:rPr kumimoji="1" lang="en-US" altLang="ja-JP" sz="1200" kern="1200" dirty="0">
                <a:solidFill>
                  <a:schemeClr val="tx1"/>
                </a:solidFill>
                <a:effectLst/>
                <a:latin typeface="+mn-lt"/>
                <a:ea typeface="+mn-ea"/>
                <a:cs typeface="+mn-cs"/>
              </a:rPr>
              <a:t>J</a:t>
            </a:r>
            <a:r>
              <a:rPr kumimoji="1" lang="ja-JP" altLang="ja-JP" sz="1200" kern="1200" dirty="0">
                <a:solidFill>
                  <a:schemeClr val="tx1"/>
                </a:solidFill>
                <a:effectLst/>
                <a:latin typeface="+mn-lt"/>
                <a:ea typeface="+mn-ea"/>
                <a:cs typeface="+mn-cs"/>
              </a:rPr>
              <a:t>・アルブレヒト（</a:t>
            </a:r>
            <a:r>
              <a:rPr kumimoji="1" lang="en-US" altLang="ja-JP" sz="1200" kern="1200" dirty="0" err="1">
                <a:solidFill>
                  <a:schemeClr val="tx1"/>
                </a:solidFill>
                <a:effectLst/>
                <a:latin typeface="+mn-lt"/>
                <a:ea typeface="+mn-ea"/>
                <a:cs typeface="+mn-cs"/>
              </a:rPr>
              <a:t>A.J.Albrecht</a:t>
            </a:r>
            <a:r>
              <a:rPr kumimoji="1" lang="ja-JP" altLang="ja-JP" sz="1200" kern="1200" dirty="0">
                <a:solidFill>
                  <a:schemeClr val="tx1"/>
                </a:solidFill>
                <a:effectLst/>
                <a:latin typeface="+mn-lt"/>
                <a:ea typeface="+mn-ea"/>
                <a:cs typeface="+mn-cs"/>
              </a:rPr>
              <a:t>）が考案したソフトウェアの規模を測定する手法の</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つでソフトウェアがもつ機能数や複雑さによって重みづけした点数を付け、そのソフトウェアにおける合計点数から開発工数を見積する方法です。</a:t>
            </a:r>
          </a:p>
          <a:p>
            <a:r>
              <a:rPr kumimoji="1" lang="ja-JP" altLang="ja-JP" sz="1200" kern="1200" dirty="0">
                <a:solidFill>
                  <a:schemeClr val="tx1"/>
                </a:solidFill>
                <a:effectLst/>
                <a:latin typeface="+mn-lt"/>
                <a:ea typeface="+mn-ea"/>
                <a:cs typeface="+mn-cs"/>
              </a:rPr>
              <a:t>この方法は、上から順に一つ一つ書いていく、つまり「シーケンシャルにコードを入力する」ことを前提に考えられています。この場合は、１ヶ月間でコードを書く量は、だれがやってもほとんど差がありません。機能数や複雑さに点数をつけて見積もりを作ったとしても、妥当な工数が導き出せました。しかし、</a:t>
            </a:r>
            <a:r>
              <a:rPr kumimoji="1" lang="en-US" altLang="ja-JP" sz="1200" kern="1200" dirty="0">
                <a:solidFill>
                  <a:schemeClr val="tx1"/>
                </a:solidFill>
                <a:effectLst/>
                <a:latin typeface="+mn-lt"/>
                <a:ea typeface="+mn-ea"/>
                <a:cs typeface="+mn-cs"/>
              </a:rPr>
              <a:t>1990</a:t>
            </a:r>
            <a:r>
              <a:rPr kumimoji="1" lang="ja-JP" altLang="ja-JP" sz="1200" kern="1200" dirty="0">
                <a:solidFill>
                  <a:schemeClr val="tx1"/>
                </a:solidFill>
                <a:effectLst/>
                <a:latin typeface="+mn-lt"/>
                <a:ea typeface="+mn-ea"/>
                <a:cs typeface="+mn-cs"/>
              </a:rPr>
              <a:t>年代</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言語や</a:t>
            </a:r>
            <a:r>
              <a:rPr kumimoji="1" lang="en-US" altLang="ja-JP" sz="1200" kern="1200" dirty="0">
                <a:solidFill>
                  <a:schemeClr val="tx1"/>
                </a:solidFill>
                <a:effectLst/>
                <a:latin typeface="+mn-lt"/>
                <a:ea typeface="+mn-ea"/>
                <a:cs typeface="+mn-cs"/>
              </a:rPr>
              <a:t>Java</a:t>
            </a:r>
            <a:r>
              <a:rPr kumimoji="1" lang="ja-JP" altLang="ja-JP" sz="1200" kern="1200" dirty="0">
                <a:solidFill>
                  <a:schemeClr val="tx1"/>
                </a:solidFill>
                <a:effectLst/>
                <a:latin typeface="+mn-lt"/>
                <a:ea typeface="+mn-ea"/>
                <a:cs typeface="+mn-cs"/>
              </a:rPr>
              <a:t>言語に代表されるオブジェクト指向プログラミングやウェブアプリケーションが登場し、大規模システムに適用されるようになりました。この方法だと開発生産性が飛躍的アップする分、どのような設計をするかで、１ヶ月あたりのエンジニアの工数が大幅変わってきます。そのためファンクションポイント法だけでは見積もりができず、ファンクションポイント法をベースに、過去の経験と勘に基づく規模感を勘案し、それを山積みして算出する方法で見積もりを作るようになったのです。</a:t>
            </a:r>
          </a:p>
          <a:p>
            <a:r>
              <a:rPr kumimoji="1" lang="ja-JP" altLang="ja-JP" sz="1200" kern="1200" dirty="0">
                <a:solidFill>
                  <a:schemeClr val="tx1"/>
                </a:solidFill>
                <a:effectLst/>
                <a:latin typeface="+mn-lt"/>
                <a:ea typeface="+mn-ea"/>
                <a:cs typeface="+mn-cs"/>
              </a:rPr>
              <a:t>サーバーやストレージなどのインフラ側の見積もりも、技術が細分化されたので、知見のあるエンジニアの場合とそうでないエンジニアの場合では、１ヶ月で働くエンジニアの生産性が均一ではなくなりました。</a:t>
            </a:r>
          </a:p>
          <a:p>
            <a:r>
              <a:rPr kumimoji="1" lang="ja-JP" altLang="ja-JP" sz="1200" kern="1200" dirty="0">
                <a:solidFill>
                  <a:schemeClr val="tx1"/>
                </a:solidFill>
                <a:effectLst/>
                <a:latin typeface="+mn-lt"/>
                <a:ea typeface="+mn-ea"/>
                <a:cs typeface="+mn-cs"/>
              </a:rPr>
              <a:t>現在の見積もりは、過去の類似例を参考に期間を積む方式で作られているため、過去に経験のないものについては余裕分を上乗せし、見積金額を算出しています。しかし、未知の案件では、その余裕分さえも食いつぶし、赤字案件が増え続けました。赤字案件が増えるので、コンテンジェンシという名目でさらに余裕分を上乗せし、期間以上に見積もりをするようになったため、見積金額の積算根拠が曖昧になってしまいました。それは、顧客との信頼関係を悪化させるひとつの原因にもなっています。</a:t>
            </a:r>
          </a:p>
          <a:p>
            <a:r>
              <a:rPr kumimoji="1" lang="ja-JP" altLang="ja-JP" sz="1200" kern="1200" dirty="0">
                <a:solidFill>
                  <a:schemeClr val="tx1"/>
                </a:solidFill>
                <a:effectLst/>
                <a:latin typeface="+mn-lt"/>
                <a:ea typeface="+mn-ea"/>
                <a:cs typeface="+mn-cs"/>
              </a:rPr>
              <a:t>さてもう一つの問題は、瑕疵担保責任です。システムは、顧客と決めた仕様通りに納品しなければ、瑕疵担保責任として修正を義務づけられます。期間×人数で見積もっているので、これが増えれば、本来は、追加費用を支払ってもらわなくてはなりません。しかし、契約は、期間×人数で見積もった金額で請負契約となりますので、お客様の支払金額は原則として変更されません。加えて、この瑕疵担保責任があるため、「仕様書通りではない」ということになれば、仕事を受託した側は、検収・支払いが人質に取られているようなものですから、泣く泣く対応せざるを得ないのです。</a:t>
            </a:r>
          </a:p>
          <a:p>
            <a:r>
              <a:rPr kumimoji="1" lang="ja-JP" altLang="ja-JP" sz="1200" kern="1200" dirty="0">
                <a:solidFill>
                  <a:schemeClr val="tx1"/>
                </a:solidFill>
                <a:effectLst/>
                <a:latin typeface="+mn-lt"/>
                <a:ea typeface="+mn-ea"/>
                <a:cs typeface="+mn-cs"/>
              </a:rPr>
              <a:t>顧客側は、仕様を一度決めてもビジネスが変われば仕様を変更します。なぜならシステムはビジネスのための手段ですから、ビジネス環境が変われば仕様も変わるのは当然です。しかしシステム開発者側は、当初合意した仕様通りに作ることを目指しますので、根本的なゴールの不一致が起きています。</a:t>
            </a:r>
          </a:p>
          <a:p>
            <a:r>
              <a:rPr kumimoji="1" lang="ja-JP" altLang="ja-JP" sz="1200" kern="1200" dirty="0">
                <a:solidFill>
                  <a:schemeClr val="tx1"/>
                </a:solidFill>
                <a:effectLst/>
                <a:latin typeface="+mn-lt"/>
                <a:ea typeface="+mn-ea"/>
                <a:cs typeface="+mn-cs"/>
              </a:rPr>
              <a:t>このような事態に対処するため、</a:t>
            </a:r>
            <a:r>
              <a:rPr kumimoji="1" lang="en-US" altLang="ja-JP" sz="1200" kern="1200" dirty="0">
                <a:solidFill>
                  <a:schemeClr val="tx1"/>
                </a:solidFill>
                <a:effectLst/>
                <a:latin typeface="+mn-lt"/>
                <a:ea typeface="+mn-ea"/>
                <a:cs typeface="+mn-cs"/>
              </a:rPr>
              <a:t>COCOMO</a:t>
            </a:r>
            <a:r>
              <a:rPr kumimoji="1" lang="ja-JP" altLang="ja-JP" sz="1200" kern="1200" dirty="0">
                <a:solidFill>
                  <a:schemeClr val="tx1"/>
                </a:solidFill>
                <a:effectLst/>
                <a:latin typeface="+mn-lt"/>
                <a:ea typeface="+mn-ea"/>
                <a:cs typeface="+mn-cs"/>
              </a:rPr>
              <a:t>法や</a:t>
            </a:r>
            <a:r>
              <a:rPr kumimoji="1" lang="en-US" altLang="ja-JP" sz="1200" kern="1200" dirty="0" err="1">
                <a:solidFill>
                  <a:schemeClr val="tx1"/>
                </a:solidFill>
                <a:effectLst/>
                <a:latin typeface="+mn-lt"/>
                <a:ea typeface="+mn-ea"/>
                <a:cs typeface="+mn-cs"/>
              </a:rPr>
              <a:t>CoBRA</a:t>
            </a:r>
            <a:r>
              <a:rPr kumimoji="1" lang="ja-JP" altLang="ja-JP" sz="1200" kern="1200" dirty="0">
                <a:solidFill>
                  <a:schemeClr val="tx1"/>
                </a:solidFill>
                <a:effectLst/>
                <a:latin typeface="+mn-lt"/>
                <a:ea typeface="+mn-ea"/>
                <a:cs typeface="+mn-cs"/>
              </a:rPr>
              <a:t>法などの見積積算方式が考案されました。しかし、コストの算出根拠が難しく、ユーザーになかなか受け入れられていない状況です。</a:t>
            </a:r>
          </a:p>
          <a:p>
            <a:r>
              <a:rPr kumimoji="1" lang="ja-JP" altLang="ja-JP" sz="1200" kern="1200" dirty="0">
                <a:solidFill>
                  <a:schemeClr val="tx1"/>
                </a:solidFill>
                <a:effectLst/>
                <a:latin typeface="+mn-lt"/>
                <a:ea typeface="+mn-ea"/>
                <a:cs typeface="+mn-cs"/>
              </a:rPr>
              <a:t>このような人月積算の歴史から考えれば、人月積算ビジネスはすでに崩壊していると言えるでしょう。しかし、このシンプルな見積もり方法以上にわかりやすく、見かけ上の論理性を持つ見積もり算定方法がないため、人月積算ビジネスをつづけざるを得ない状況なので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201315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マイクロサービス、コンテナ、サーバーレス、イベント・ドリブン、</a:t>
            </a:r>
            <a:r>
              <a:rPr kumimoji="1" lang="en-US" altLang="ja-JP" sz="1200" kern="1200" dirty="0" err="1">
                <a:solidFill>
                  <a:schemeClr val="tx1"/>
                </a:solidFill>
                <a:effectLst/>
                <a:latin typeface="+mn-lt"/>
                <a:ea typeface="+mn-ea"/>
                <a:cs typeface="+mn-cs"/>
              </a:rPr>
              <a:t>FaaS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Function as a Service</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この５つの言葉が、これまでの</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ビジネスの存続を難しくしてしまうかもしれません。それがどういうことかが分からないとすれば、</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ビジネスの置かれている危機的状況を理解できているとは言えません。</a:t>
            </a:r>
          </a:p>
          <a:p>
            <a:r>
              <a:rPr kumimoji="1" lang="ja-JP" altLang="ja-JP" sz="1200" kern="1200" dirty="0">
                <a:solidFill>
                  <a:schemeClr val="tx1"/>
                </a:solidFill>
                <a:effectLst/>
                <a:latin typeface="+mn-lt"/>
                <a:ea typeface="+mn-ea"/>
                <a:cs typeface="+mn-cs"/>
              </a:rPr>
              <a:t>「デジタル・トランスフォーメーション」という言葉を最近よく聞くようになりました。この言葉の本質を理解すれば、それが</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ビジネスにとって破壊的な影響をもたらすことだと理解できるはずです。</a:t>
            </a:r>
          </a:p>
          <a:p>
            <a:r>
              <a:rPr kumimoji="1" lang="ja-JP" altLang="ja-JP" sz="1200" kern="1200" dirty="0">
                <a:solidFill>
                  <a:schemeClr val="tx1"/>
                </a:solidFill>
                <a:effectLst/>
                <a:latin typeface="+mn-lt"/>
                <a:ea typeface="+mn-ea"/>
                <a:cs typeface="+mn-cs"/>
              </a:rPr>
              <a:t>前者の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は、インフラの構築や運用、アプリケーション開発を根本的に変えてしまう可能性があります。アプリケーション開発者は、インフラやその運用を気にせずにアプリケーションを開発できるようになり、業務ニーズの変更に即応できるようになるでしょう。</a:t>
            </a:r>
          </a:p>
          <a:p>
            <a:r>
              <a:rPr kumimoji="1" lang="ja-JP" altLang="ja-JP" sz="1200" kern="1200" dirty="0">
                <a:solidFill>
                  <a:schemeClr val="tx1"/>
                </a:solidFill>
                <a:effectLst/>
                <a:latin typeface="+mn-lt"/>
                <a:ea typeface="+mn-ea"/>
                <a:cs typeface="+mn-cs"/>
              </a:rPr>
              <a:t>ビジネス環境の不確実性がかつてなく高まっているいま、環境変化への即応力は経営の生命線です。同時に、ビジネスと</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の一体化さらには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を前提とした新たなビジネス・モデルが、企業の競争力の源泉になりつつあります。そうなると、ビジネス環境の変化に即応するためには、</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もまた即応できる俊敏さを持たなくてはなりません。それを支える手段のひとつが、この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つの言葉を組み合わせることで実現できます。</a:t>
            </a:r>
          </a:p>
          <a:p>
            <a:r>
              <a:rPr kumimoji="1" lang="ja-JP" altLang="ja-JP" sz="1200" kern="1200" dirty="0">
                <a:solidFill>
                  <a:schemeClr val="tx1"/>
                </a:solidFill>
                <a:effectLst/>
                <a:latin typeface="+mn-lt"/>
                <a:ea typeface="+mn-ea"/>
                <a:cs typeface="+mn-cs"/>
              </a:rPr>
              <a:t>アジャイル開発や</a:t>
            </a:r>
            <a:r>
              <a:rPr kumimoji="1" lang="en-US" altLang="ja-JP" sz="1200"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も同じ文脈の中で捉える必要があるでしょう。つまり、両者は共に、</a:t>
            </a:r>
            <a:r>
              <a:rPr kumimoji="1" lang="ja-JP" altLang="ja-JP" sz="1200" b="1" u="sng" kern="1200" dirty="0">
                <a:solidFill>
                  <a:schemeClr val="tx1"/>
                </a:solidFill>
                <a:effectLst/>
                <a:latin typeface="+mn-lt"/>
                <a:ea typeface="+mn-ea"/>
                <a:cs typeface="+mn-cs"/>
              </a:rPr>
              <a:t>ビジネス環境の変化に即応し、ビジネスの成果に直接貢献するための取り組み</a:t>
            </a:r>
            <a:r>
              <a:rPr kumimoji="1" lang="ja-JP" altLang="ja-JP" sz="1200" kern="1200" dirty="0">
                <a:solidFill>
                  <a:schemeClr val="tx1"/>
                </a:solidFill>
                <a:effectLst/>
                <a:latin typeface="+mn-lt"/>
                <a:ea typeface="+mn-ea"/>
                <a:cs typeface="+mn-cs"/>
              </a:rPr>
              <a:t>だといえるでしょう。</a:t>
            </a:r>
          </a:p>
          <a:p>
            <a:r>
              <a:rPr kumimoji="1" lang="ja-JP" altLang="ja-JP" sz="1200" kern="1200" dirty="0">
                <a:solidFill>
                  <a:schemeClr val="tx1"/>
                </a:solidFill>
                <a:effectLst/>
                <a:latin typeface="+mn-lt"/>
                <a:ea typeface="+mn-ea"/>
                <a:cs typeface="+mn-cs"/>
              </a:rPr>
              <a:t>後者の「デジタル・トランスフォーメーション」の「トランスフォーム＝置き換えること、変換すること」の意味するところは、「人間が仕事をすることを前提にするビジネス・プロセス」から「機械やソフトウェアが仕事をすることを前提にするビジネス・プロセス」へ「トランスフォーム」することです。</a:t>
            </a:r>
          </a:p>
          <a:p>
            <a:r>
              <a:rPr kumimoji="1" lang="ja-JP" altLang="ja-JP" sz="1200" kern="1200" dirty="0">
                <a:solidFill>
                  <a:schemeClr val="tx1"/>
                </a:solidFill>
                <a:effectLst/>
                <a:latin typeface="+mn-lt"/>
                <a:ea typeface="+mn-ea"/>
                <a:cs typeface="+mn-cs"/>
              </a:rPr>
              <a:t>これまでは、人間が仕事をすることを前提に、業務プロセスは設計されていました。しかし、徹底して無駄や人的ミスを排除できる業務プロセスを作っても、人間が仕事をする以上、人間の持つ非合理性や労務的な制約を完全に排除することはできません。しかし、人間ではなく、一切の仕事を機械やソフトウェアだけで実現できるのであれば、このような制約から解放され、劇的な生産性や品質の向上を実現できます。</a:t>
            </a:r>
          </a:p>
          <a:p>
            <a:r>
              <a:rPr kumimoji="1" lang="ja-JP" altLang="ja-JP" sz="1200" kern="1200" dirty="0">
                <a:solidFill>
                  <a:schemeClr val="tx1"/>
                </a:solidFill>
                <a:effectLst/>
                <a:latin typeface="+mn-lt"/>
                <a:ea typeface="+mn-ea"/>
                <a:cs typeface="+mn-cs"/>
              </a:rPr>
              <a:t>かつて、そのようなことは非現実的なことでしたが、人工知能やロボット、</a:t>
            </a:r>
            <a:r>
              <a:rPr kumimoji="1" lang="en-US" altLang="ja-JP" sz="1200"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やクラウドの進化と普及と共に、その可能性が広がってきたのです。「デジタル・トランスフォーメーション」とは、そんな人間前提から機械やソフトウェア前提へと業務プロセスを転換することを意味する言葉です。</a:t>
            </a:r>
          </a:p>
          <a:p>
            <a:r>
              <a:rPr kumimoji="1" lang="ja-JP" altLang="ja-JP" sz="1200" kern="1200" dirty="0">
                <a:solidFill>
                  <a:schemeClr val="tx1"/>
                </a:solidFill>
                <a:effectLst/>
                <a:latin typeface="+mn-lt"/>
                <a:ea typeface="+mn-ea"/>
                <a:cs typeface="+mn-cs"/>
              </a:rPr>
              <a:t>この変化の最前線に立たされているのが</a:t>
            </a:r>
            <a:r>
              <a:rPr kumimoji="1" lang="en-US" altLang="ja-JP" sz="1200" kern="1200" dirty="0">
                <a:solidFill>
                  <a:schemeClr val="tx1"/>
                </a:solidFill>
                <a:effectLst/>
                <a:latin typeface="+mn-lt"/>
                <a:ea typeface="+mn-ea"/>
                <a:cs typeface="+mn-cs"/>
              </a:rPr>
              <a:t>SI</a:t>
            </a:r>
            <a:r>
              <a:rPr kumimoji="1" lang="ja-JP" altLang="ja-JP" sz="1200" kern="1200" dirty="0">
                <a:solidFill>
                  <a:schemeClr val="tx1"/>
                </a:solidFill>
                <a:effectLst/>
                <a:latin typeface="+mn-lt"/>
                <a:ea typeface="+mn-ea"/>
                <a:cs typeface="+mn-cs"/>
              </a:rPr>
              <a:t>ビジネスです。例えば、インフラ機器の販売や構築、運用は、クラウドや自動化に置き換えられつつあります。また、アプリケーションの開発は、先の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つの言葉やアジャイル開発／</a:t>
            </a:r>
            <a:r>
              <a:rPr kumimoji="1" lang="en-US" altLang="ja-JP" sz="1200" kern="1200" dirty="0">
                <a:solidFill>
                  <a:schemeClr val="tx1"/>
                </a:solidFill>
                <a:effectLst/>
                <a:latin typeface="+mn-lt"/>
                <a:ea typeface="+mn-ea"/>
                <a:cs typeface="+mn-cs"/>
              </a:rPr>
              <a:t>DevOps</a:t>
            </a:r>
            <a:r>
              <a:rPr kumimoji="1" lang="ja-JP" altLang="ja-JP" sz="1200" kern="1200" dirty="0">
                <a:solidFill>
                  <a:schemeClr val="tx1"/>
                </a:solidFill>
                <a:effectLst/>
                <a:latin typeface="+mn-lt"/>
                <a:ea typeface="+mn-ea"/>
                <a:cs typeface="+mn-cs"/>
              </a:rPr>
              <a:t>に代表されるように、スケーラビリティや俊敏さに重心が置かれ、手間のかかる構築や運用はクラウド・サービスに任せてしまうという流れが定着しつつあります。まさに、デジタルトランスフォーメーションの最前線で、この現実に向き合っているのです。</a:t>
            </a:r>
          </a:p>
          <a:p>
            <a:r>
              <a:rPr kumimoji="1" lang="ja-JP" altLang="ja-JP" sz="1200" kern="1200" dirty="0">
                <a:solidFill>
                  <a:schemeClr val="tx1"/>
                </a:solidFill>
                <a:effectLst/>
                <a:latin typeface="+mn-lt"/>
                <a:ea typeface="+mn-ea"/>
                <a:cs typeface="+mn-cs"/>
              </a:rPr>
              <a:t>「いつまで、いままでのやり方が通用するのでしょうか？」</a:t>
            </a:r>
          </a:p>
          <a:p>
            <a:r>
              <a:rPr kumimoji="1" lang="ja-JP" altLang="ja-JP" sz="1200" kern="1200" dirty="0">
                <a:solidFill>
                  <a:schemeClr val="tx1"/>
                </a:solidFill>
                <a:effectLst/>
                <a:latin typeface="+mn-lt"/>
                <a:ea typeface="+mn-ea"/>
                <a:cs typeface="+mn-cs"/>
              </a:rPr>
              <a:t>お客様が</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求める価値はこれまでにも増して高まっています。この流れは、当面変わることはありません。それにもかかわらず、利益が伸びない、あるいは利益率が減少しているとすれば、これはもはや危機的状況と言えます。稼働率が上がっているのに利益率が下がっているとすれば、そのビジネスに付加価値が無いことを意味し、早晩、自動化やクラウドに置き換わってもおかしくありません。</a:t>
            </a:r>
          </a:p>
          <a:p>
            <a:r>
              <a:rPr kumimoji="1" lang="ja-JP" altLang="ja-JP" sz="1200" kern="1200" dirty="0">
                <a:solidFill>
                  <a:schemeClr val="tx1"/>
                </a:solidFill>
                <a:effectLst/>
                <a:latin typeface="+mn-lt"/>
                <a:ea typeface="+mn-ea"/>
                <a:cs typeface="+mn-cs"/>
              </a:rPr>
              <a:t>かつて、どんな田舎町にもレコード屋さんがありました。しかし、いつの間にか街の中からなくなってしまいました。音楽の需要は今も昔も旺盛です。しかし、レコードの需要はなくなってしまったのです。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の需要は無くならなくても、工数の需要はなくなってしまいます。そのことと重ねて考えてみてはどうでしょうか。いま、そんな時代の流れの只中にあるのです。</a:t>
            </a:r>
          </a:p>
          <a:p>
            <a:r>
              <a:rPr kumimoji="1" lang="ja-JP" altLang="ja-JP" sz="1200" kern="1200" dirty="0">
                <a:solidFill>
                  <a:schemeClr val="tx1"/>
                </a:solidFill>
                <a:effectLst/>
                <a:latin typeface="+mn-lt"/>
                <a:ea typeface="+mn-ea"/>
                <a:cs typeface="+mn-cs"/>
              </a:rPr>
              <a:t>過去の常識や成功モデルがいつまでも通用することがないことは、歴史を見れば明らかです。</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に関わるビジネスは、その変化が極めて速く、また</a:t>
            </a:r>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の進化がこの変化を加速しています。そんな変化に追従し続けることは容易なことではありません。ただ、この変化が何処に向かってすすんでいるのかを知り、</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年後あるいは</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年後の常識に向けて手を打っているかどうかは、自らの未来にとって決定的な意味を持ちます。</a:t>
            </a:r>
          </a:p>
          <a:p>
            <a:r>
              <a:rPr kumimoji="1" lang="en-US" altLang="ja-JP" sz="1200" kern="1200" dirty="0">
                <a:solidFill>
                  <a:schemeClr val="tx1"/>
                </a:solidFill>
                <a:effectLst/>
                <a:latin typeface="+mn-lt"/>
                <a:ea typeface="+mn-ea"/>
                <a:cs typeface="+mn-cs"/>
              </a:rPr>
              <a:t>IT</a:t>
            </a:r>
            <a:r>
              <a:rPr kumimoji="1" lang="ja-JP" altLang="ja-JP" sz="1200" kern="1200" dirty="0">
                <a:solidFill>
                  <a:schemeClr val="tx1"/>
                </a:solidFill>
                <a:effectLst/>
                <a:latin typeface="+mn-lt"/>
                <a:ea typeface="+mn-ea"/>
                <a:cs typeface="+mn-cs"/>
              </a:rPr>
              <a:t>を提案し構築する仕事は、お客様の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年後あるいは</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年後に責任を持つ仕事です。その当事者が、自分の未来に責任を持てないとすれば、お客様からも信頼を失うでしょう。そうなれば、ますます自らを厳しい状況に追い込んでしまうだけです。</a:t>
            </a:r>
          </a:p>
          <a:p>
            <a:r>
              <a:rPr kumimoji="1" lang="ja-JP" altLang="ja-JP" sz="1200" kern="1200" dirty="0">
                <a:solidFill>
                  <a:schemeClr val="tx1"/>
                </a:solidFill>
                <a:effectLst/>
                <a:latin typeface="+mn-lt"/>
                <a:ea typeface="+mn-ea"/>
                <a:cs typeface="+mn-cs"/>
              </a:rPr>
              <a:t>冒頭に示した「</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つの言葉」や「デジタル・トランスフォーメーション」だけではありません。いま</a:t>
            </a:r>
            <a:r>
              <a:rPr kumimoji="1" lang="en-US" altLang="ja-JP" sz="1200" kern="1200" dirty="0">
                <a:solidFill>
                  <a:schemeClr val="tx1"/>
                </a:solidFill>
                <a:effectLst/>
                <a:latin typeface="+mn-lt"/>
                <a:ea typeface="+mn-ea"/>
                <a:cs typeface="+mn-cs"/>
              </a:rPr>
              <a:t>SI</a:t>
            </a:r>
            <a:r>
              <a:rPr kumimoji="1" lang="ja-JP" altLang="ja-JP" sz="1200" kern="1200">
                <a:solidFill>
                  <a:schemeClr val="tx1"/>
                </a:solidFill>
                <a:effectLst/>
                <a:latin typeface="+mn-lt"/>
                <a:ea typeface="+mn-ea"/>
                <a:cs typeface="+mn-cs"/>
              </a:rPr>
              <a:t>ビジネスの置かれている状況は、明らかに非常識です。しかし、この非常識が常識と受けとめられるようになるには、さほど時間はかかりません。ならば、いち早くいまの非常識を自分たちの常識に変え、変化を先取りすることが、生き残りと発展の前提となるはずで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39096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0082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への取り組みを主導するのは既存の情報システム部門から経営者や事業部門へとシフトしてゆくでしょう。そのためには、経営者や事業部門のデマンドを掘り起こし、情報システム部門がデジタル・トランスフォーメーションに取り組める環境を作り、情報システム部門の変革も合わせて、その実現に取り組んでゆく必要があります。</a:t>
            </a:r>
          </a:p>
          <a:p>
            <a:r>
              <a:rPr kumimoji="1" lang="ja-JP" altLang="ja-JP" sz="1200" kern="1200" dirty="0">
                <a:solidFill>
                  <a:schemeClr val="tx1"/>
                </a:solidFill>
                <a:effectLst/>
                <a:latin typeface="+mn-lt"/>
                <a:ea typeface="+mn-ea"/>
                <a:cs typeface="+mn-cs"/>
              </a:rPr>
              <a:t>またこの取り組みは、既存の業務プロセスの改善ではなく、新しいビジネスの仕組みを作り出すことです。これまでのようにユーザーにどうしたいのか、何が正解なのかを教えてもらうことができません。お客様と一緒になって新しい正解を創り出してゆく、「共創」が必要となります。</a:t>
            </a:r>
          </a:p>
          <a:p>
            <a:r>
              <a:rPr kumimoji="1" lang="ja-JP" altLang="ja-JP" sz="1200" kern="1200" dirty="0">
                <a:solidFill>
                  <a:schemeClr val="tx1"/>
                </a:solidFill>
                <a:effectLst/>
                <a:latin typeface="+mn-lt"/>
                <a:ea typeface="+mn-ea"/>
                <a:cs typeface="+mn-cs"/>
              </a:rPr>
              <a:t>「共創」とは、絶対的な正解のないところで最善の正解を生みだす取り組みです。その前提は、既存の発想にとらわれないオープンさと最新テクノロジーの活用であり、それを効率よく創り出すフレームワークが必要となり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52</a:t>
            </a:fld>
            <a:endParaRPr kumimoji="1" lang="ja-JP" altLang="en-US"/>
          </a:p>
        </p:txBody>
      </p:sp>
    </p:spTree>
    <p:extLst>
      <p:ext uri="{BB962C8B-B14F-4D97-AF65-F5344CB8AC3E}">
        <p14:creationId xmlns:p14="http://schemas.microsoft.com/office/powerpoint/2010/main" val="54711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キャズム</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の著者、</a:t>
            </a:r>
            <a:r>
              <a:rPr kumimoji="1" lang="en-US" altLang="ja-JP" sz="1200" b="0" i="0" kern="1200" dirty="0">
                <a:solidFill>
                  <a:schemeClr val="tx1"/>
                </a:solidFill>
                <a:effectLst/>
                <a:latin typeface="+mn-lt"/>
                <a:ea typeface="+mn-ea"/>
                <a:cs typeface="+mn-cs"/>
              </a:rPr>
              <a:t>Geoffrey A. Moore</a:t>
            </a:r>
            <a:r>
              <a:rPr kumimoji="1" lang="ja-JP" altLang="en-US" sz="1200" b="0" i="0" kern="1200" dirty="0">
                <a:solidFill>
                  <a:schemeClr val="tx1"/>
                </a:solidFill>
                <a:effectLst/>
                <a:latin typeface="+mn-lt"/>
                <a:ea typeface="+mn-ea"/>
                <a:cs typeface="+mn-cs"/>
              </a:rPr>
              <a:t>は、</a:t>
            </a:r>
            <a:r>
              <a:rPr kumimoji="1" lang="en-US" altLang="ja-JP" sz="1200" b="0" i="0" kern="1200" dirty="0">
                <a:solidFill>
                  <a:schemeClr val="tx1"/>
                </a:solidFill>
                <a:effectLst/>
                <a:latin typeface="+mn-lt"/>
                <a:ea typeface="+mn-ea"/>
                <a:cs typeface="+mn-cs"/>
              </a:rPr>
              <a:t>2011</a:t>
            </a:r>
            <a:r>
              <a:rPr kumimoji="1" lang="ja-JP" altLang="en-US" sz="1200" b="0" i="0" kern="1200" dirty="0">
                <a:solidFill>
                  <a:schemeClr val="tx1"/>
                </a:solidFill>
                <a:effectLst/>
                <a:latin typeface="+mn-lt"/>
                <a:ea typeface="+mn-ea"/>
                <a:cs typeface="+mn-cs"/>
              </a:rPr>
              <a:t>年に出版したホワイト･ペーパー</a:t>
            </a:r>
            <a:r>
              <a:rPr kumimoji="1" lang="en-US" altLang="ja-JP" sz="1200" b="0" i="0" kern="1200" dirty="0">
                <a:solidFill>
                  <a:schemeClr val="tx1"/>
                </a:solidFill>
                <a:effectLst/>
                <a:latin typeface="+mn-lt"/>
                <a:ea typeface="+mn-ea"/>
                <a:cs typeface="+mn-cs"/>
              </a:rPr>
              <a:t>『Systems of Engagement and The Future of Enterprise IT』</a:t>
            </a:r>
            <a:r>
              <a:rPr kumimoji="1" lang="ja-JP" altLang="en-US" sz="1200" b="0" i="0" kern="1200" dirty="0">
                <a:solidFill>
                  <a:schemeClr val="tx1"/>
                </a:solidFill>
                <a:effectLst/>
                <a:latin typeface="+mn-lt"/>
                <a:ea typeface="+mn-ea"/>
                <a:cs typeface="+mn-cs"/>
              </a:rPr>
              <a:t>の中で、「</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）」という言葉を使っています。彼はこの中で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を次のように説明しています。</a:t>
            </a:r>
          </a:p>
          <a:p>
            <a:pPr fontAlgn="base"/>
            <a:r>
              <a:rPr kumimoji="1" lang="ja-JP" altLang="en-US" sz="1200" b="0" i="0" kern="1200" dirty="0">
                <a:solidFill>
                  <a:schemeClr val="tx1"/>
                </a:solidFill>
                <a:effectLst/>
                <a:latin typeface="+mn-lt"/>
                <a:ea typeface="+mn-ea"/>
                <a:cs typeface="+mn-cs"/>
              </a:rPr>
              <a:t>様々なソーシャル・ウエブが人間や文化に強い影響を及ぼし、人間関係はデジタル化した。</a:t>
            </a:r>
          </a:p>
          <a:p>
            <a:pPr fontAlgn="base"/>
            <a:r>
              <a:rPr kumimoji="1" lang="ja-JP" altLang="en-US" sz="1200" b="0" i="0" kern="1200" dirty="0">
                <a:solidFill>
                  <a:schemeClr val="tx1"/>
                </a:solidFill>
                <a:effectLst/>
                <a:latin typeface="+mn-lt"/>
                <a:ea typeface="+mn-ea"/>
                <a:cs typeface="+mn-cs"/>
              </a:rPr>
              <a:t>人間関係がデジタル化した世界で、企業だけがそれと無関係ではいられない。社内にサイロ化して閉じたシステムと、そこに記録されたデータだけでやっていけるわけがない。</a:t>
            </a:r>
          </a:p>
          <a:p>
            <a:pPr fontAlgn="base"/>
            <a:r>
              <a:rPr kumimoji="1" lang="ja-JP" altLang="en-US" sz="1200" b="0" i="0" kern="1200" dirty="0">
                <a:solidFill>
                  <a:schemeClr val="tx1"/>
                </a:solidFill>
                <a:effectLst/>
                <a:latin typeface="+mn-lt"/>
                <a:ea typeface="+mn-ea"/>
                <a:cs typeface="+mn-cs"/>
              </a:rPr>
              <a:t>ビジネスの成否は「</a:t>
            </a:r>
            <a:r>
              <a:rPr kumimoji="1" lang="en-US" altLang="ja-JP" sz="1200" b="0" i="0" kern="1200" dirty="0">
                <a:solidFill>
                  <a:schemeClr val="tx1"/>
                </a:solidFill>
                <a:effectLst/>
                <a:latin typeface="+mn-lt"/>
                <a:ea typeface="+mn-ea"/>
                <a:cs typeface="+mn-cs"/>
              </a:rPr>
              <a:t>Moment of Engagement</a:t>
            </a:r>
            <a:r>
              <a:rPr kumimoji="1" lang="ja-JP" altLang="en-US" sz="1200" b="0" i="0" kern="1200" dirty="0">
                <a:solidFill>
                  <a:schemeClr val="tx1"/>
                </a:solidFill>
                <a:effectLst/>
                <a:latin typeface="+mn-lt"/>
                <a:ea typeface="+mn-ea"/>
                <a:cs typeface="+mn-cs"/>
              </a:rPr>
              <a:t>（人と人がつながる瞬間）」に関われるかどうかで決まる。</a:t>
            </a:r>
          </a:p>
          <a:p>
            <a:pPr fontAlgn="base"/>
            <a:r>
              <a:rPr kumimoji="1" lang="ja-JP" altLang="en-US" sz="1200" b="0" i="0" kern="1200" dirty="0">
                <a:solidFill>
                  <a:schemeClr val="tx1"/>
                </a:solidFill>
                <a:effectLst/>
                <a:latin typeface="+mn-lt"/>
                <a:ea typeface="+mn-ea"/>
                <a:cs typeface="+mn-cs"/>
              </a:rPr>
              <a:t>これまで情報システムは、顧客へリーチし、その気にさせる役割はアナログな人間関係が担ってきました。そして顧客が製品やサービスを“買ってから”その手続きを処理し、結果のデータを格納する</a:t>
            </a:r>
            <a:r>
              <a:rPr kumimoji="1" lang="en-US" altLang="ja-JP" sz="1200" b="0" i="0" kern="1200" dirty="0">
                <a:solidFill>
                  <a:schemeClr val="tx1"/>
                </a:solidFill>
                <a:effectLst/>
                <a:latin typeface="+mn-lt"/>
                <a:ea typeface="+mn-ea"/>
                <a:cs typeface="+mn-cs"/>
              </a:rPr>
              <a:t>System of Record</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）に関心を持ってきました。</a:t>
            </a:r>
            <a:r>
              <a:rPr kumimoji="1" lang="en-US" altLang="ja-JP" sz="1200" b="0" i="0" kern="1200" dirty="0">
                <a:solidFill>
                  <a:schemeClr val="tx1"/>
                </a:solidFill>
                <a:effectLst/>
                <a:latin typeface="+mn-lt"/>
                <a:ea typeface="+mn-ea"/>
                <a:cs typeface="+mn-cs"/>
              </a:rPr>
              <a:t>ERP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SCM</a:t>
            </a:r>
            <a:r>
              <a:rPr kumimoji="1" lang="ja-JP" altLang="en-US" sz="1200" b="0" i="0" kern="1200" dirty="0">
                <a:solidFill>
                  <a:schemeClr val="tx1"/>
                </a:solidFill>
                <a:effectLst/>
                <a:latin typeface="+mn-lt"/>
                <a:ea typeface="+mn-ea"/>
                <a:cs typeface="+mn-cs"/>
              </a:rPr>
              <a:t>、販売管理などのシステムがそれに該当します。</a:t>
            </a:r>
          </a:p>
          <a:p>
            <a:pPr fontAlgn="base"/>
            <a:r>
              <a:rPr kumimoji="1" lang="ja-JP" altLang="en-US" sz="1200" b="0" i="0" kern="1200" dirty="0">
                <a:solidFill>
                  <a:schemeClr val="tx1"/>
                </a:solidFill>
                <a:effectLst/>
                <a:latin typeface="+mn-lt"/>
                <a:ea typeface="+mn-ea"/>
                <a:cs typeface="+mn-cs"/>
              </a:rPr>
              <a:t>しかし、人間関係がデジタル化すれば、顧客接点もデジタル化します。そうなれば、顧客に製品やサービスを“いかに買ってもらうか”をデジタル化しなくてはなりません。</a:t>
            </a:r>
            <a:r>
              <a:rPr kumimoji="1" lang="en-US" altLang="ja-JP" sz="1200" b="0" i="0" kern="1200" dirty="0">
                <a:solidFill>
                  <a:schemeClr val="tx1"/>
                </a:solidFill>
                <a:effectLst/>
                <a:latin typeface="+mn-lt"/>
                <a:ea typeface="+mn-ea"/>
                <a:cs typeface="+mn-cs"/>
              </a:rPr>
              <a:t>Systems of Engagement</a:t>
            </a:r>
            <a:r>
              <a:rPr kumimoji="1" lang="ja-JP" altLang="en-US" sz="1200" b="0" i="0" kern="1200" dirty="0">
                <a:solidFill>
                  <a:schemeClr val="tx1"/>
                </a:solidFill>
                <a:effectLst/>
                <a:latin typeface="+mn-lt"/>
                <a:ea typeface="+mn-ea"/>
                <a:cs typeface="+mn-cs"/>
              </a:rPr>
              <a:t>（</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）とは、そのためのシステムであり、その重要性が増していると言うのです。</a:t>
            </a:r>
            <a:r>
              <a:rPr kumimoji="1" lang="en-US" altLang="ja-JP" sz="1200" b="0" i="0" kern="1200" dirty="0">
                <a:solidFill>
                  <a:schemeClr val="tx1"/>
                </a:solidFill>
                <a:effectLst/>
                <a:latin typeface="+mn-lt"/>
                <a:ea typeface="+mn-ea"/>
                <a:cs typeface="+mn-cs"/>
              </a:rPr>
              <a:t>CRM</a:t>
            </a:r>
            <a:r>
              <a:rPr kumimoji="1" lang="ja-JP" altLang="en-US" sz="1200" b="0" i="0" kern="1200" dirty="0">
                <a:solidFill>
                  <a:schemeClr val="tx1"/>
                </a:solidFill>
                <a:effectLst/>
                <a:latin typeface="+mn-lt"/>
                <a:ea typeface="+mn-ea"/>
                <a:cs typeface="+mn-cs"/>
              </a:rPr>
              <a:t>、マーケティング・オートメーション、オンライン・ショップなどがこれに当たります。</a:t>
            </a:r>
          </a:p>
          <a:p>
            <a:pPr fontAlgn="base"/>
            <a:r>
              <a:rPr kumimoji="1" lang="ja-JP" altLang="en-US" sz="1200" b="0" i="0" kern="1200" dirty="0">
                <a:solidFill>
                  <a:schemeClr val="tx1"/>
                </a:solidFill>
                <a:effectLst/>
                <a:latin typeface="+mn-lt"/>
                <a:ea typeface="+mn-ea"/>
                <a:cs typeface="+mn-cs"/>
              </a:rPr>
              <a:t>両者に求められる価値の重心は異なります。</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では手続きがいつでも確実に処理され正確にデータを格納する</a:t>
            </a:r>
            <a:r>
              <a:rPr kumimoji="1" lang="ja-JP" altLang="en-US" sz="1200" b="1" i="0" u="sng" kern="1200" dirty="0">
                <a:solidFill>
                  <a:schemeClr val="tx1"/>
                </a:solidFill>
                <a:effectLst/>
                <a:latin typeface="+mn-lt"/>
                <a:ea typeface="+mn-ea"/>
                <a:cs typeface="+mn-cs"/>
              </a:rPr>
              <a:t>安定性</a:t>
            </a:r>
            <a:r>
              <a:rPr kumimoji="1" lang="ja-JP" altLang="en-US" sz="1200" b="0" i="0" kern="1200" dirty="0">
                <a:solidFill>
                  <a:schemeClr val="tx1"/>
                </a:solidFill>
                <a:effectLst/>
                <a:latin typeface="+mn-lt"/>
                <a:ea typeface="+mn-ea"/>
                <a:cs typeface="+mn-cs"/>
              </a:rPr>
              <a:t>が重要になります。一方</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では、ビジネス環境の変化に柔軟・迅速に適応でできる</a:t>
            </a:r>
            <a:r>
              <a:rPr kumimoji="1" lang="ja-JP" altLang="en-US" sz="1200" b="1" i="0" u="sng" kern="1200" dirty="0">
                <a:solidFill>
                  <a:schemeClr val="tx1"/>
                </a:solidFill>
                <a:effectLst/>
                <a:latin typeface="+mn-lt"/>
                <a:ea typeface="+mn-ea"/>
                <a:cs typeface="+mn-cs"/>
              </a:rPr>
              <a:t>スピード</a:t>
            </a:r>
            <a:r>
              <a:rPr kumimoji="1" lang="ja-JP" altLang="en-US" sz="1200" b="0" i="0" kern="1200" dirty="0">
                <a:solidFill>
                  <a:schemeClr val="tx1"/>
                </a:solidFill>
                <a:effectLst/>
                <a:latin typeface="+mn-lt"/>
                <a:ea typeface="+mn-ea"/>
                <a:cs typeface="+mn-cs"/>
              </a:rPr>
              <a:t>が重要となります。これは、システム機能の違いだけではありません。それぞれのシステムに関わる開発や運用のあり方に関わるもので、思想や文化の違いにも及びます。</a:t>
            </a:r>
          </a:p>
          <a:p>
            <a:pPr fontAlgn="base"/>
            <a:r>
              <a:rPr kumimoji="1" lang="ja-JP" altLang="en-US" sz="1200" b="0" i="0" kern="1200" dirty="0">
                <a:solidFill>
                  <a:schemeClr val="tx1"/>
                </a:solidFill>
                <a:effectLst/>
                <a:latin typeface="+mn-lt"/>
                <a:ea typeface="+mn-ea"/>
                <a:cs typeface="+mn-cs"/>
              </a:rPr>
              <a:t>デジタルな人間関係が大きな比重を占めるようになったことで、</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で顧客にリーチし購買に結びつけ、</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で購買手続きをストレスなく迅速、正確に処理しデータを記憶するといった連係が重要になってきます。もはや、企業の情報システムは</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だけでは成り立たず、</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への取り組みを進めなくてはならないというわけです。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53</a:t>
            </a:fld>
            <a:endParaRPr kumimoji="1" lang="ja-JP" altLang="en-US"/>
          </a:p>
        </p:txBody>
      </p:sp>
    </p:spTree>
    <p:extLst>
      <p:ext uri="{BB962C8B-B14F-4D97-AF65-F5344CB8AC3E}">
        <p14:creationId xmlns:p14="http://schemas.microsoft.com/office/powerpoint/2010/main" val="365729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このモード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の違いについて、セゾン情報システム・</a:t>
            </a:r>
            <a:r>
              <a:rPr kumimoji="1" lang="en-US" altLang="ja-JP" sz="1200" b="0" i="0" kern="1200" dirty="0">
                <a:solidFill>
                  <a:schemeClr val="tx1"/>
                </a:solidFill>
                <a:effectLst/>
                <a:latin typeface="+mn-lt"/>
                <a:ea typeface="+mn-ea"/>
                <a:cs typeface="+mn-cs"/>
              </a:rPr>
              <a:t>CTO</a:t>
            </a:r>
            <a:r>
              <a:rPr kumimoji="1" lang="ja-JP" altLang="en-US" sz="1200" b="0" i="0" kern="1200" dirty="0">
                <a:solidFill>
                  <a:schemeClr val="tx1"/>
                </a:solidFill>
                <a:effectLst/>
                <a:latin typeface="+mn-lt"/>
                <a:ea typeface="+mn-ea"/>
                <a:cs typeface="+mn-cs"/>
              </a:rPr>
              <a:t>である小野和俊氏がわかりやすく整理されていました。</a:t>
            </a:r>
            <a:r>
              <a:rPr kumimoji="1" lang="ja-JP" altLang="en-US" sz="1200" b="0" i="0" u="none" strike="noStrike" kern="1200" dirty="0">
                <a:solidFill>
                  <a:schemeClr val="tx1"/>
                </a:solidFill>
                <a:effectLst/>
                <a:latin typeface="+mn-lt"/>
                <a:ea typeface="+mn-ea"/>
                <a:cs typeface="+mn-cs"/>
                <a:hlinkClick r:id="rId3"/>
              </a:rPr>
              <a:t>これを参考に</a:t>
            </a:r>
            <a:r>
              <a:rPr kumimoji="1" lang="ja-JP" altLang="en-US" sz="1200" b="0" i="0" kern="1200" dirty="0">
                <a:solidFill>
                  <a:schemeClr val="tx1"/>
                </a:solidFill>
                <a:effectLst/>
                <a:latin typeface="+mn-lt"/>
                <a:ea typeface="+mn-ea"/>
                <a:cs typeface="+mn-cs"/>
              </a:rPr>
              <a:t>私なりに少し手を加えたのが次のチャートです。</a:t>
            </a:r>
          </a:p>
          <a:p>
            <a:pPr fontAlgn="base"/>
            <a:r>
              <a:rPr kumimoji="1" lang="ja-JP" altLang="en-US" sz="1200" b="0" i="0" kern="1200" dirty="0">
                <a:solidFill>
                  <a:schemeClr val="tx1"/>
                </a:solidFill>
                <a:effectLst/>
                <a:latin typeface="+mn-lt"/>
                <a:ea typeface="+mn-ea"/>
                <a:cs typeface="+mn-cs"/>
              </a:rPr>
              <a:t>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はどちらか一方あればいいということではなく、</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や</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の関係のように、ともに必要な存在です。しかし、「モード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」に関わる人たちは、モード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を「</a:t>
            </a:r>
            <a:r>
              <a:rPr kumimoji="1" lang="ja-JP" altLang="en-US" sz="1200" b="1" i="0" kern="1200" dirty="0">
                <a:solidFill>
                  <a:schemeClr val="tx1"/>
                </a:solidFill>
                <a:effectLst/>
                <a:latin typeface="+mn-lt"/>
                <a:ea typeface="+mn-ea"/>
                <a:cs typeface="+mn-cs"/>
              </a:rPr>
              <a:t>落ち着きなくチャラチャラした無責任で軽い存在だと煙たがる</a:t>
            </a:r>
            <a:r>
              <a:rPr kumimoji="1" lang="ja-JP" altLang="en-US" sz="1200" b="0" i="0" kern="1200" dirty="0">
                <a:solidFill>
                  <a:schemeClr val="tx1"/>
                </a:solidFill>
                <a:effectLst/>
                <a:latin typeface="+mn-lt"/>
                <a:ea typeface="+mn-ea"/>
                <a:cs typeface="+mn-cs"/>
              </a:rPr>
              <a:t>」一方で、「モード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」に関わる人たちは、モード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を「</a:t>
            </a:r>
            <a:r>
              <a:rPr kumimoji="1" lang="ja-JP" altLang="en-US" sz="1200" b="1" i="0" kern="1200" dirty="0">
                <a:solidFill>
                  <a:schemeClr val="tx1"/>
                </a:solidFill>
                <a:effectLst/>
                <a:latin typeface="+mn-lt"/>
                <a:ea typeface="+mn-ea"/>
                <a:cs typeface="+mn-cs"/>
              </a:rPr>
              <a:t>古臭く動きが遅い足手まといの恐竜の化石のように感じてしまう</a:t>
            </a:r>
            <a:r>
              <a:rPr kumimoji="1" lang="ja-JP" altLang="en-US" sz="1200" b="0" i="0" kern="1200" dirty="0">
                <a:solidFill>
                  <a:schemeClr val="tx1"/>
                </a:solidFill>
                <a:effectLst/>
                <a:latin typeface="+mn-lt"/>
                <a:ea typeface="+mn-ea"/>
                <a:cs typeface="+mn-cs"/>
              </a:rPr>
              <a:t>」とも小野氏は指摘しています。</a:t>
            </a:r>
          </a:p>
          <a:p>
            <a:br>
              <a:rPr lang="ja-JP" altLang="en-US" dirty="0"/>
            </a:b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54</a:t>
            </a:fld>
            <a:endParaRPr kumimoji="1" lang="ja-JP" altLang="en-US"/>
          </a:p>
        </p:txBody>
      </p:sp>
    </p:spTree>
    <p:extLst>
      <p:ext uri="{BB962C8B-B14F-4D97-AF65-F5344CB8AC3E}">
        <p14:creationId xmlns:p14="http://schemas.microsoft.com/office/powerpoint/2010/main" val="388375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いずれにしろ、</a:t>
            </a:r>
            <a:r>
              <a:rPr kumimoji="1" lang="en-US" altLang="ja-JP" sz="1200" b="0" i="0" kern="1200" dirty="0" err="1">
                <a:solidFill>
                  <a:schemeClr val="tx1"/>
                </a:solidFill>
                <a:effectLst/>
                <a:latin typeface="+mn-lt"/>
                <a:ea typeface="+mn-ea"/>
                <a:cs typeface="+mn-cs"/>
              </a:rPr>
              <a:t>SoR</a:t>
            </a:r>
            <a:r>
              <a:rPr kumimoji="1" lang="ja-JP" altLang="en-US" sz="1200" b="0" i="0" kern="1200" dirty="0">
                <a:solidFill>
                  <a:schemeClr val="tx1"/>
                </a:solidFill>
                <a:effectLst/>
                <a:latin typeface="+mn-lt"/>
                <a:ea typeface="+mn-ea"/>
                <a:cs typeface="+mn-cs"/>
              </a:rPr>
              <a:t>と</a:t>
            </a:r>
            <a:r>
              <a:rPr kumimoji="1" lang="en-US" altLang="ja-JP" sz="1200" b="0" i="0" kern="1200" dirty="0" err="1">
                <a:solidFill>
                  <a:schemeClr val="tx1"/>
                </a:solidFill>
                <a:effectLst/>
                <a:latin typeface="+mn-lt"/>
                <a:ea typeface="+mn-ea"/>
                <a:cs typeface="+mn-cs"/>
              </a:rPr>
              <a:t>SoE</a:t>
            </a:r>
            <a:r>
              <a:rPr kumimoji="1" lang="ja-JP" altLang="en-US" sz="1200" b="0" i="0" kern="1200" dirty="0">
                <a:solidFill>
                  <a:schemeClr val="tx1"/>
                </a:solidFill>
                <a:effectLst/>
                <a:latin typeface="+mn-lt"/>
                <a:ea typeface="+mn-ea"/>
                <a:cs typeface="+mn-cs"/>
              </a:rPr>
              <a:t>、モード</a:t>
            </a:r>
            <a:r>
              <a:rPr kumimoji="1" lang="en-US" altLang="ja-JP" sz="1200" b="0" i="0" kern="1200" dirty="0">
                <a:solidFill>
                  <a:schemeClr val="tx1"/>
                </a:solidFill>
                <a:effectLst/>
                <a:latin typeface="+mn-lt"/>
                <a:ea typeface="+mn-ea"/>
                <a:cs typeface="+mn-cs"/>
              </a:rPr>
              <a:t>1</a:t>
            </a:r>
            <a:r>
              <a:rPr kumimoji="1" lang="ja-JP" altLang="en-US" sz="1200" b="0" i="0" kern="1200" dirty="0">
                <a:solidFill>
                  <a:schemeClr val="tx1"/>
                </a:solidFill>
                <a:effectLst/>
                <a:latin typeface="+mn-lt"/>
                <a:ea typeface="+mn-ea"/>
                <a:cs typeface="+mn-cs"/>
              </a:rPr>
              <a:t>とモード</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これからの情報システムは、両者の共存・連係が必要です。このような関係をガートナーは「バイモーダル」と呼んでいます。しかし、両者は思想や文化の違いから対立が起きやすく、同じ組織に閉じ込めておくことは難しいため、独立した組織あるいは別会社とするほうが現実的だとも述べています。そして、双方に敬意を払いつつ間を取り持ち、調整を行うための役割として「ガーディアン」を置くことを提唱しています。</a:t>
            </a:r>
          </a:p>
          <a:p>
            <a:pPr fontAlgn="base"/>
            <a:r>
              <a:rPr kumimoji="1" lang="en-US" altLang="ja-JP" sz="1200" b="0" i="0" kern="1200" dirty="0">
                <a:solidFill>
                  <a:schemeClr val="tx1"/>
                </a:solidFill>
                <a:effectLst/>
                <a:latin typeface="+mn-lt"/>
                <a:ea typeface="+mn-ea"/>
                <a:cs typeface="+mn-cs"/>
              </a:rPr>
              <a:t>SI</a:t>
            </a:r>
            <a:r>
              <a:rPr kumimoji="1" lang="ja-JP" altLang="en-US" sz="1200" b="0" i="0" kern="1200" dirty="0">
                <a:solidFill>
                  <a:schemeClr val="tx1"/>
                </a:solidFill>
                <a:effectLst/>
                <a:latin typeface="+mn-lt"/>
                <a:ea typeface="+mn-ea"/>
                <a:cs typeface="+mn-cs"/>
              </a:rPr>
              <a:t>ビジネスにも同様の視点を持ち込むべきです。つまり、異なる価値を提供する２つの組織を、業績評価も基準も変えて、それぞれに独立させ、お客様のニーズに応じ、両者を組み合わせて提供する「新たなシステム・インテグレーション・ビジネス」の提供へと、自らの役割を進化させては如何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55</a:t>
            </a:fld>
            <a:endParaRPr kumimoji="1" lang="ja-JP" altLang="en-US"/>
          </a:p>
        </p:txBody>
      </p:sp>
    </p:spTree>
    <p:extLst>
      <p:ext uri="{BB962C8B-B14F-4D97-AF65-F5344CB8AC3E}">
        <p14:creationId xmlns:p14="http://schemas.microsoft.com/office/powerpoint/2010/main" val="18941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38928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a:solidFill>
                  <a:schemeClr val="tx1"/>
                </a:solidFill>
                <a:effectLst/>
                <a:latin typeface="+mn-lt"/>
                <a:ea typeface="+mn-ea"/>
                <a:cs typeface="+mn-cs"/>
              </a:rPr>
              <a:t>2004</a:t>
            </a:r>
            <a:r>
              <a:rPr kumimoji="1" lang="ja-JP" altLang="en-US" sz="1200" b="0" i="0" kern="1200">
                <a:solidFill>
                  <a:schemeClr val="tx1"/>
                </a:solidFill>
                <a:effectLst/>
                <a:latin typeface="+mn-lt"/>
                <a:ea typeface="+mn-ea"/>
                <a:cs typeface="+mn-cs"/>
              </a:rPr>
              <a:t>年にスウェーデンのウメオ大学のエリック・ストルターマン教授が提唱したデジタル・トランスフォーメーションの概念です。彼は、デジタル･トランスフォーメーションに至る段階を</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つのフェーズに分けて説明しています。</a:t>
            </a:r>
          </a:p>
          <a:p>
            <a:pPr fontAlgn="base"/>
            <a:r>
              <a:rPr kumimoji="1" lang="ja-JP" altLang="en-US" sz="1200" b="0" i="0" kern="120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1</a:t>
            </a:r>
            <a:r>
              <a:rPr kumimoji="1" lang="ja-JP" altLang="en-US" sz="1200" b="0" i="0" kern="1200">
                <a:solidFill>
                  <a:schemeClr val="tx1"/>
                </a:solidFill>
                <a:effectLst/>
                <a:latin typeface="+mn-lt"/>
                <a:ea typeface="+mn-ea"/>
                <a:cs typeface="+mn-cs"/>
              </a:rPr>
              <a:t>フェーズ：</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利用による業務プロセスの強化</a:t>
            </a:r>
          </a:p>
          <a:p>
            <a:pPr fontAlgn="base"/>
            <a:r>
              <a:rPr kumimoji="1" lang="ja-JP" altLang="en-US" sz="1200" b="0" i="0" kern="120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2</a:t>
            </a:r>
            <a:r>
              <a:rPr kumimoji="1" lang="ja-JP" altLang="en-US" sz="1200" b="0" i="0" kern="1200">
                <a:solidFill>
                  <a:schemeClr val="tx1"/>
                </a:solidFill>
                <a:effectLst/>
                <a:latin typeface="+mn-lt"/>
                <a:ea typeface="+mn-ea"/>
                <a:cs typeface="+mn-cs"/>
              </a:rPr>
              <a:t>フェーズ：</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による業務の置き換え</a:t>
            </a:r>
          </a:p>
          <a:p>
            <a:pPr fontAlgn="base"/>
            <a:r>
              <a:rPr kumimoji="1" lang="ja-JP" altLang="en-US" sz="1200" b="0" i="0" kern="120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フェーズ：業務が</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へ、</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が業務へとシームレスに変換される状態</a:t>
            </a:r>
          </a:p>
          <a:p>
            <a:pPr fontAlgn="base"/>
            <a:r>
              <a:rPr kumimoji="1" lang="ja-JP" altLang="en-US" sz="1200" b="1" i="0" kern="1200">
                <a:solidFill>
                  <a:schemeClr val="tx1"/>
                </a:solidFill>
                <a:effectLst/>
                <a:latin typeface="+mn-lt"/>
                <a:ea typeface="+mn-ea"/>
                <a:cs typeface="+mn-cs"/>
              </a:rPr>
              <a:t>第</a:t>
            </a:r>
            <a:r>
              <a:rPr kumimoji="1" lang="en-US" altLang="ja-JP" sz="1200" b="1" i="0" kern="1200" dirty="0">
                <a:solidFill>
                  <a:schemeClr val="tx1"/>
                </a:solidFill>
                <a:effectLst/>
                <a:latin typeface="+mn-lt"/>
                <a:ea typeface="+mn-ea"/>
                <a:cs typeface="+mn-cs"/>
              </a:rPr>
              <a:t>1</a:t>
            </a:r>
            <a:r>
              <a:rPr kumimoji="1" lang="ja-JP" altLang="en-US" sz="1200" b="1" i="0" kern="1200">
                <a:solidFill>
                  <a:schemeClr val="tx1"/>
                </a:solidFill>
                <a:effectLst/>
                <a:latin typeface="+mn-lt"/>
                <a:ea typeface="+mn-ea"/>
                <a:cs typeface="+mn-cs"/>
              </a:rPr>
              <a:t>フェーズ：</a:t>
            </a:r>
            <a:r>
              <a:rPr kumimoji="1" lang="en-US" altLang="ja-JP" sz="1200" b="1" i="0" kern="1200" dirty="0">
                <a:solidFill>
                  <a:schemeClr val="tx1"/>
                </a:solidFill>
                <a:effectLst/>
                <a:latin typeface="+mn-lt"/>
                <a:ea typeface="+mn-ea"/>
                <a:cs typeface="+mn-cs"/>
              </a:rPr>
              <a:t>IT</a:t>
            </a:r>
            <a:r>
              <a:rPr kumimoji="1" lang="ja-JP" altLang="en-US" sz="1200" b="1" i="0" kern="1200">
                <a:solidFill>
                  <a:schemeClr val="tx1"/>
                </a:solidFill>
                <a:effectLst/>
                <a:latin typeface="+mn-lt"/>
                <a:ea typeface="+mn-ea"/>
                <a:cs typeface="+mn-cs"/>
              </a:rPr>
              <a:t>利用による業務プロセスの強化</a:t>
            </a:r>
          </a:p>
          <a:p>
            <a:pPr fontAlgn="base"/>
            <a:r>
              <a:rPr kumimoji="1" lang="ja-JP" altLang="en-US" sz="1200" b="0" i="0" kern="1200">
                <a:solidFill>
                  <a:schemeClr val="tx1"/>
                </a:solidFill>
                <a:effectLst/>
                <a:latin typeface="+mn-lt"/>
                <a:ea typeface="+mn-ea"/>
                <a:cs typeface="+mn-cs"/>
              </a:rPr>
              <a:t>業務の効率や品質を高め、それを維持してゆくために、業務の仕組みや手順、すなわち業務プロセスの標準化が行われてきました。そしてマニュアルを作り、現場で働く従業員にそのとおり守らせることで、標準化された業務プロセスを徹底させ、業務の効率や品質を維持してきたのです。</a:t>
            </a:r>
          </a:p>
          <a:p>
            <a:pPr fontAlgn="base"/>
            <a:r>
              <a:rPr kumimoji="1" lang="ja-JP" altLang="en-US" sz="1200" b="0" i="0" kern="1200">
                <a:solidFill>
                  <a:schemeClr val="tx1"/>
                </a:solidFill>
                <a:effectLst/>
                <a:latin typeface="+mn-lt"/>
                <a:ea typeface="+mn-ea"/>
                <a:cs typeface="+mn-cs"/>
              </a:rPr>
              <a:t>しかし、人間がそこで働く以上、徹底した業務プロセスの遵守は難しく、ミスも犯します。そこで、標準化された業務プロセスを情報システムにして、現場で働く従業員にこれを使わせることで、業務の効率や品質を確実にしようというのです。言葉を換えれば、紙の伝票の受け渡しや伝言で成り立っていた仕事の流れを情報システムに置き換える段階です。</a:t>
            </a:r>
          </a:p>
          <a:p>
            <a:pPr fontAlgn="base"/>
            <a:r>
              <a:rPr kumimoji="1" lang="ja-JP" altLang="en-US" sz="1200" b="1" i="0" kern="1200">
                <a:solidFill>
                  <a:schemeClr val="tx1"/>
                </a:solidFill>
                <a:effectLst/>
                <a:latin typeface="+mn-lt"/>
                <a:ea typeface="+mn-ea"/>
                <a:cs typeface="+mn-cs"/>
              </a:rPr>
              <a:t>第</a:t>
            </a:r>
            <a:r>
              <a:rPr kumimoji="1" lang="en-US" altLang="ja-JP" sz="1200" b="1" i="0" kern="1200" dirty="0">
                <a:solidFill>
                  <a:schemeClr val="tx1"/>
                </a:solidFill>
                <a:effectLst/>
                <a:latin typeface="+mn-lt"/>
                <a:ea typeface="+mn-ea"/>
                <a:cs typeface="+mn-cs"/>
              </a:rPr>
              <a:t>2</a:t>
            </a:r>
            <a:r>
              <a:rPr kumimoji="1" lang="ja-JP" altLang="en-US" sz="1200" b="1" i="0" kern="1200">
                <a:solidFill>
                  <a:schemeClr val="tx1"/>
                </a:solidFill>
                <a:effectLst/>
                <a:latin typeface="+mn-lt"/>
                <a:ea typeface="+mn-ea"/>
                <a:cs typeface="+mn-cs"/>
              </a:rPr>
              <a:t>フェーズ：</a:t>
            </a:r>
            <a:r>
              <a:rPr kumimoji="1" lang="en-US" altLang="ja-JP" sz="1200" b="1" i="0" kern="1200" dirty="0">
                <a:solidFill>
                  <a:schemeClr val="tx1"/>
                </a:solidFill>
                <a:effectLst/>
                <a:latin typeface="+mn-lt"/>
                <a:ea typeface="+mn-ea"/>
                <a:cs typeface="+mn-cs"/>
              </a:rPr>
              <a:t>IT</a:t>
            </a:r>
            <a:r>
              <a:rPr kumimoji="1" lang="ja-JP" altLang="en-US" sz="1200" b="1" i="0" kern="1200">
                <a:solidFill>
                  <a:schemeClr val="tx1"/>
                </a:solidFill>
                <a:effectLst/>
                <a:latin typeface="+mn-lt"/>
                <a:ea typeface="+mn-ea"/>
                <a:cs typeface="+mn-cs"/>
              </a:rPr>
              <a:t>による業務の置き換え</a:t>
            </a:r>
          </a:p>
          <a:p>
            <a:pPr fontAlgn="base"/>
            <a:r>
              <a:rPr kumimoji="1" lang="ja-JP" altLang="en-US" sz="1200" b="0" i="0" kern="120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1</a:t>
            </a:r>
            <a:r>
              <a:rPr kumimoji="1" lang="ja-JP" altLang="en-US" sz="1200" b="0" i="0" kern="1200">
                <a:solidFill>
                  <a:schemeClr val="tx1"/>
                </a:solidFill>
                <a:effectLst/>
                <a:latin typeface="+mn-lt"/>
                <a:ea typeface="+mn-ea"/>
                <a:cs typeface="+mn-cs"/>
              </a:rPr>
              <a:t>フェーズは、人間が働くことを前提に、標準化された業務プロセスを現場に徹底させるために</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を利用する段階でした。その業務プロセスを踏襲しつつも、</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に仕事を代替させ自動化するのがこの段階です。</a:t>
            </a:r>
          </a:p>
          <a:p>
            <a:pPr fontAlgn="base"/>
            <a:r>
              <a:rPr kumimoji="1" lang="ja-JP" altLang="en-US" sz="1200" b="0" i="0" kern="1200">
                <a:solidFill>
                  <a:schemeClr val="tx1"/>
                </a:solidFill>
                <a:effectLst/>
                <a:latin typeface="+mn-lt"/>
                <a:ea typeface="+mn-ea"/>
                <a:cs typeface="+mn-cs"/>
              </a:rPr>
              <a:t>これにより、人間が働くことに伴う労働時間や安全管理、人的ミスなどの制約を減らし、効率や品質をさらに高めることができます。</a:t>
            </a:r>
          </a:p>
          <a:p>
            <a:pPr fontAlgn="base"/>
            <a:r>
              <a:rPr kumimoji="1" lang="ja-JP" altLang="en-US" sz="1200" b="1" i="0" kern="1200">
                <a:solidFill>
                  <a:schemeClr val="tx1"/>
                </a:solidFill>
                <a:effectLst/>
                <a:latin typeface="+mn-lt"/>
                <a:ea typeface="+mn-ea"/>
                <a:cs typeface="+mn-cs"/>
              </a:rPr>
              <a:t>第</a:t>
            </a:r>
            <a:r>
              <a:rPr kumimoji="1" lang="en-US" altLang="ja-JP" sz="1200" b="1" i="0" kern="1200" dirty="0">
                <a:solidFill>
                  <a:schemeClr val="tx1"/>
                </a:solidFill>
                <a:effectLst/>
                <a:latin typeface="+mn-lt"/>
                <a:ea typeface="+mn-ea"/>
                <a:cs typeface="+mn-cs"/>
              </a:rPr>
              <a:t>3</a:t>
            </a:r>
            <a:r>
              <a:rPr kumimoji="1" lang="ja-JP" altLang="en-US" sz="1200" b="1" i="0" kern="1200">
                <a:solidFill>
                  <a:schemeClr val="tx1"/>
                </a:solidFill>
                <a:effectLst/>
                <a:latin typeface="+mn-lt"/>
                <a:ea typeface="+mn-ea"/>
                <a:cs typeface="+mn-cs"/>
              </a:rPr>
              <a:t>フェーズ：業務が</a:t>
            </a:r>
            <a:r>
              <a:rPr kumimoji="1" lang="en-US" altLang="ja-JP" sz="1200" b="1" i="0" kern="1200" dirty="0">
                <a:solidFill>
                  <a:schemeClr val="tx1"/>
                </a:solidFill>
                <a:effectLst/>
                <a:latin typeface="+mn-lt"/>
                <a:ea typeface="+mn-ea"/>
                <a:cs typeface="+mn-cs"/>
              </a:rPr>
              <a:t>IT</a:t>
            </a:r>
            <a:r>
              <a:rPr kumimoji="1" lang="ja-JP" altLang="en-US" sz="1200" b="1" i="0" kern="1200">
                <a:solidFill>
                  <a:schemeClr val="tx1"/>
                </a:solidFill>
                <a:effectLst/>
                <a:latin typeface="+mn-lt"/>
                <a:ea typeface="+mn-ea"/>
                <a:cs typeface="+mn-cs"/>
              </a:rPr>
              <a:t>へ、</a:t>
            </a:r>
            <a:r>
              <a:rPr kumimoji="1" lang="en-US" altLang="ja-JP" sz="1200" b="1" i="0" kern="1200" dirty="0">
                <a:solidFill>
                  <a:schemeClr val="tx1"/>
                </a:solidFill>
                <a:effectLst/>
                <a:latin typeface="+mn-lt"/>
                <a:ea typeface="+mn-ea"/>
                <a:cs typeface="+mn-cs"/>
              </a:rPr>
              <a:t>IT</a:t>
            </a:r>
            <a:r>
              <a:rPr kumimoji="1" lang="ja-JP" altLang="en-US" sz="1200" b="1" i="0" kern="1200">
                <a:solidFill>
                  <a:schemeClr val="tx1"/>
                </a:solidFill>
                <a:effectLst/>
                <a:latin typeface="+mn-lt"/>
                <a:ea typeface="+mn-ea"/>
                <a:cs typeface="+mn-cs"/>
              </a:rPr>
              <a:t>が業務へとシームレスに変換される状態</a:t>
            </a:r>
          </a:p>
          <a:p>
            <a:pPr fontAlgn="base"/>
            <a:r>
              <a:rPr kumimoji="1" lang="ja-JP" altLang="en-US" sz="1200" b="0" i="0" kern="1200">
                <a:solidFill>
                  <a:schemeClr val="tx1"/>
                </a:solidFill>
                <a:effectLst/>
                <a:latin typeface="+mn-lt"/>
                <a:ea typeface="+mn-ea"/>
                <a:cs typeface="+mn-cs"/>
              </a:rPr>
              <a:t>全てのビジネス・プロセスをデジタル化する段階です。</a:t>
            </a:r>
            <a:r>
              <a:rPr kumimoji="1" lang="en-US" altLang="ja-JP" sz="1200" b="0" i="0" kern="1200" dirty="0">
                <a:solidFill>
                  <a:schemeClr val="tx1"/>
                </a:solidFill>
                <a:effectLst/>
                <a:latin typeface="+mn-lt"/>
                <a:ea typeface="+mn-ea"/>
                <a:cs typeface="+mn-cs"/>
              </a:rPr>
              <a:t>IoT</a:t>
            </a:r>
            <a:r>
              <a:rPr kumimoji="1" lang="ja-JP" altLang="en-US" sz="1200" b="0" i="0" kern="1200">
                <a:solidFill>
                  <a:schemeClr val="tx1"/>
                </a:solidFill>
                <a:effectLst/>
                <a:latin typeface="+mn-lt"/>
                <a:ea typeface="+mn-ea"/>
                <a:cs typeface="+mn-cs"/>
              </a:rPr>
              <a:t>による現場のデータ把握とそのデータを</a:t>
            </a:r>
            <a:r>
              <a:rPr kumimoji="1" lang="en-US" altLang="ja-JP" sz="1200" b="0" i="0" kern="1200" dirty="0">
                <a:solidFill>
                  <a:schemeClr val="tx1"/>
                </a:solidFill>
                <a:effectLst/>
                <a:latin typeface="+mn-lt"/>
                <a:ea typeface="+mn-ea"/>
                <a:cs typeface="+mn-cs"/>
              </a:rPr>
              <a:t>AI</a:t>
            </a:r>
            <a:r>
              <a:rPr kumimoji="1" lang="ja-JP" altLang="en-US" sz="1200" b="0" i="0" kern="1200">
                <a:solidFill>
                  <a:schemeClr val="tx1"/>
                </a:solidFill>
                <a:effectLst/>
                <a:latin typeface="+mn-lt"/>
                <a:ea typeface="+mn-ea"/>
                <a:cs typeface="+mn-cs"/>
              </a:rPr>
              <a:t>により解析して最適解を得て、ビジネス・プロセス全体の劇的な効率化や最適化を実現しようという段階です。言うなれば、人間が働く現場と</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が一体となって改善活動を繰り返しながら、ビジネスの価値基準、すなわち期間やコスト、品質などの常識を変革しようというわけです。</a:t>
            </a:r>
          </a:p>
          <a:p>
            <a:pPr fontAlgn="base"/>
            <a:r>
              <a:rPr kumimoji="1" lang="ja-JP" altLang="en-US" sz="1200" b="0" i="0" kern="1200">
                <a:solidFill>
                  <a:schemeClr val="tx1"/>
                </a:solidFill>
                <a:effectLst/>
                <a:latin typeface="+mn-lt"/>
                <a:ea typeface="+mn-ea"/>
                <a:cs typeface="+mn-cs"/>
              </a:rPr>
              <a:t>デジタル･テクノロジーを駆使して、経営のあり方やビジネス・プロセス、さらにはビジネス・モデルを変革する段階と読み替えることもできるでしょう。</a:t>
            </a:r>
          </a:p>
          <a:p>
            <a:pPr fontAlgn="base"/>
            <a:r>
              <a:rPr kumimoji="1" lang="ja-JP" altLang="en-US" sz="1200" b="0" i="0" kern="1200">
                <a:solidFill>
                  <a:schemeClr val="tx1"/>
                </a:solidFill>
                <a:effectLst/>
                <a:latin typeface="+mn-lt"/>
                <a:ea typeface="+mn-ea"/>
                <a:cs typeface="+mn-cs"/>
              </a:rPr>
              <a:t>この第３フェーズになることで、デジタル･トランスフォーメーションが達成されるとしています。</a:t>
            </a:r>
          </a:p>
          <a:p>
            <a:pPr fontAlgn="base"/>
            <a:r>
              <a:rPr kumimoji="1" lang="ja-JP" altLang="en-US" sz="1200" b="1" i="0" kern="1200">
                <a:solidFill>
                  <a:schemeClr val="tx1"/>
                </a:solidFill>
                <a:effectLst/>
                <a:latin typeface="+mn-lt"/>
                <a:ea typeface="+mn-ea"/>
                <a:cs typeface="+mn-cs"/>
              </a:rPr>
              <a:t>デジタル・トランスフォーメーションを支えるテクノロジー</a:t>
            </a:r>
          </a:p>
          <a:p>
            <a:pPr fontAlgn="base"/>
            <a:r>
              <a:rPr kumimoji="1" lang="ja-JP" altLang="en-US" sz="1200" b="0" i="0" kern="1200">
                <a:solidFill>
                  <a:schemeClr val="tx1"/>
                </a:solidFill>
                <a:effectLst/>
                <a:latin typeface="+mn-lt"/>
                <a:ea typeface="+mn-ea"/>
                <a:cs typeface="+mn-cs"/>
              </a:rPr>
              <a:t>調査会社</a:t>
            </a:r>
            <a:r>
              <a:rPr kumimoji="1" lang="en-US" altLang="ja-JP" sz="1200" b="0" i="0" kern="1200" dirty="0">
                <a:solidFill>
                  <a:schemeClr val="tx1"/>
                </a:solidFill>
                <a:effectLst/>
                <a:latin typeface="+mn-lt"/>
                <a:ea typeface="+mn-ea"/>
                <a:cs typeface="+mn-cs"/>
              </a:rPr>
              <a:t>IDC</a:t>
            </a:r>
            <a:r>
              <a:rPr kumimoji="1" lang="ja-JP" altLang="en-US" sz="1200" b="0" i="0" kern="1200">
                <a:solidFill>
                  <a:schemeClr val="tx1"/>
                </a:solidFill>
                <a:effectLst/>
                <a:latin typeface="+mn-lt"/>
                <a:ea typeface="+mn-ea"/>
                <a:cs typeface="+mn-cs"/>
              </a:rPr>
              <a:t>は、</a:t>
            </a:r>
            <a:r>
              <a:rPr kumimoji="1" lang="en-US" altLang="ja-JP" sz="1200" b="0" i="0" kern="1200" dirty="0">
                <a:solidFill>
                  <a:schemeClr val="tx1"/>
                </a:solidFill>
                <a:effectLst/>
                <a:latin typeface="+mn-lt"/>
                <a:ea typeface="+mn-ea"/>
                <a:cs typeface="+mn-cs"/>
              </a:rPr>
              <a:t>IT</a:t>
            </a:r>
            <a:r>
              <a:rPr kumimoji="1" lang="ja-JP" altLang="en-US" sz="1200" b="0" i="0" kern="1200">
                <a:solidFill>
                  <a:schemeClr val="tx1"/>
                </a:solidFill>
                <a:effectLst/>
                <a:latin typeface="+mn-lt"/>
                <a:ea typeface="+mn-ea"/>
                <a:cs typeface="+mn-cs"/>
              </a:rPr>
              <a:t>プラットフォームには、第</a:t>
            </a:r>
            <a:r>
              <a:rPr kumimoji="1" lang="en-US" altLang="ja-JP" sz="1200" b="0" i="0" kern="1200" dirty="0">
                <a:solidFill>
                  <a:schemeClr val="tx1"/>
                </a:solidFill>
                <a:effectLst/>
                <a:latin typeface="+mn-lt"/>
                <a:ea typeface="+mn-ea"/>
                <a:cs typeface="+mn-cs"/>
              </a:rPr>
              <a:t>1</a:t>
            </a:r>
            <a:r>
              <a:rPr kumimoji="1" lang="ja-JP" altLang="en-US" sz="1200" b="0" i="0" kern="1200">
                <a:solidFill>
                  <a:schemeClr val="tx1"/>
                </a:solidFill>
                <a:effectLst/>
                <a:latin typeface="+mn-lt"/>
                <a:ea typeface="+mn-ea"/>
                <a:cs typeface="+mn-cs"/>
              </a:rPr>
              <a:t>のプラットフォームから第</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のプラットフォームがあるとしています。</a:t>
            </a:r>
          </a:p>
          <a:p>
            <a:pPr fontAlgn="base"/>
            <a:r>
              <a:rPr kumimoji="1" lang="ja-JP" altLang="en-US" sz="1200" b="0" i="0" kern="120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1</a:t>
            </a:r>
            <a:r>
              <a:rPr kumimoji="1" lang="ja-JP" altLang="en-US" sz="1200" b="0" i="0" kern="1200">
                <a:solidFill>
                  <a:schemeClr val="tx1"/>
                </a:solidFill>
                <a:effectLst/>
                <a:latin typeface="+mn-lt"/>
                <a:ea typeface="+mn-ea"/>
                <a:cs typeface="+mn-cs"/>
              </a:rPr>
              <a:t>のプラットフォーム：集中処理型のコンピューターシステム</a:t>
            </a:r>
          </a:p>
          <a:p>
            <a:pPr fontAlgn="base"/>
            <a:r>
              <a:rPr kumimoji="1" lang="ja-JP" altLang="en-US" sz="1200" b="0" i="0" kern="120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2</a:t>
            </a:r>
            <a:r>
              <a:rPr kumimoji="1" lang="ja-JP" altLang="en-US" sz="1200" b="0" i="0" kern="1200">
                <a:solidFill>
                  <a:schemeClr val="tx1"/>
                </a:solidFill>
                <a:effectLst/>
                <a:latin typeface="+mn-lt"/>
                <a:ea typeface="+mn-ea"/>
                <a:cs typeface="+mn-cs"/>
              </a:rPr>
              <a:t>のプラットフォーム：クライアント</a:t>
            </a:r>
            <a:r>
              <a:rPr kumimoji="1" lang="en-US" altLang="ja-JP" sz="1200" b="0" i="0" kern="1200" dirty="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サーバーシステム</a:t>
            </a:r>
          </a:p>
          <a:p>
            <a:pPr fontAlgn="base"/>
            <a:r>
              <a:rPr kumimoji="1" lang="ja-JP" altLang="en-US" sz="1200" b="0" i="0" kern="1200">
                <a:solidFill>
                  <a:schemeClr val="tx1"/>
                </a:solidFill>
                <a:effectLst/>
                <a:latin typeface="+mn-lt"/>
                <a:ea typeface="+mn-ea"/>
                <a:cs typeface="+mn-cs"/>
              </a:rPr>
              <a:t>第</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のプラットフォーム：クラウド・ビッグデータ</a:t>
            </a:r>
            <a:r>
              <a:rPr kumimoji="1" lang="en-US" altLang="ja-JP" sz="1200" b="0" i="0" kern="1200" dirty="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アナリティクス・ソーシャル技術・モビリティーなど</a:t>
            </a:r>
          </a:p>
          <a:p>
            <a:pPr fontAlgn="base"/>
            <a:r>
              <a:rPr kumimoji="1" lang="ja-JP" altLang="en-US" sz="1200" b="0" i="0" kern="1200">
                <a:solidFill>
                  <a:schemeClr val="tx1"/>
                </a:solidFill>
                <a:effectLst/>
                <a:latin typeface="+mn-lt"/>
                <a:ea typeface="+mn-ea"/>
                <a:cs typeface="+mn-cs"/>
              </a:rPr>
              <a:t>現在は、第</a:t>
            </a:r>
            <a:r>
              <a:rPr kumimoji="1" lang="en-US" altLang="ja-JP" sz="1200" b="0" i="0" kern="1200" dirty="0">
                <a:solidFill>
                  <a:schemeClr val="tx1"/>
                </a:solidFill>
                <a:effectLst/>
                <a:latin typeface="+mn-lt"/>
                <a:ea typeface="+mn-ea"/>
                <a:cs typeface="+mn-cs"/>
              </a:rPr>
              <a:t>2</a:t>
            </a:r>
            <a:r>
              <a:rPr kumimoji="1" lang="ja-JP" altLang="en-US" sz="1200" b="0" i="0" kern="1200">
                <a:solidFill>
                  <a:schemeClr val="tx1"/>
                </a:solidFill>
                <a:effectLst/>
                <a:latin typeface="+mn-lt"/>
                <a:ea typeface="+mn-ea"/>
                <a:cs typeface="+mn-cs"/>
              </a:rPr>
              <a:t>プラットフォームから第</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のプラットフォームへのシフトが進んでいる段階だとしています。</a:t>
            </a:r>
          </a:p>
          <a:p>
            <a:pPr fontAlgn="base"/>
            <a:r>
              <a:rPr kumimoji="1" lang="en-US" altLang="ja-JP" sz="1200" b="0" i="0" kern="1200" dirty="0">
                <a:solidFill>
                  <a:schemeClr val="tx1"/>
                </a:solidFill>
                <a:effectLst/>
                <a:latin typeface="+mn-lt"/>
                <a:ea typeface="+mn-ea"/>
                <a:cs typeface="+mn-cs"/>
              </a:rPr>
              <a:t>IDC</a:t>
            </a:r>
            <a:r>
              <a:rPr kumimoji="1" lang="ja-JP" altLang="en-US" sz="1200" b="0" i="0" kern="1200">
                <a:solidFill>
                  <a:schemeClr val="tx1"/>
                </a:solidFill>
                <a:effectLst/>
                <a:latin typeface="+mn-lt"/>
                <a:ea typeface="+mn-ea"/>
                <a:cs typeface="+mn-cs"/>
              </a:rPr>
              <a:t>はデジタルトランスフォーメーションを「企業が第</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のプラットフォーム技術を利用して、新しい製品やサービス、新しいビジネス・モデル、新しい関係を通じて価値を創出し、競争上の優位性を確立すること」と定義し、これに投資することが、今後の企業の成長にとって重要であるとしています。</a:t>
            </a:r>
          </a:p>
          <a:p>
            <a:pPr fontAlgn="base"/>
            <a:r>
              <a:rPr kumimoji="1" lang="ja-JP" altLang="en-US" sz="1200" b="0" i="0" kern="1200">
                <a:solidFill>
                  <a:schemeClr val="tx1"/>
                </a:solidFill>
                <a:effectLst/>
                <a:latin typeface="+mn-lt"/>
                <a:ea typeface="+mn-ea"/>
                <a:cs typeface="+mn-cs"/>
              </a:rPr>
              <a:t>また、デジタル・トランスフォーメーションは、「第</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のプラットフォーム」を導入するだけで実現できるものではないとも述べています。これらテクノロジーはあくまでも手段であり、従来の業務プロセスやビジネス・モデルの変革が実現しなければ、デジタル・トランスフォーメーションにはなりません。ストルターマン教授が提唱する第</a:t>
            </a:r>
            <a:r>
              <a:rPr kumimoji="1" lang="en-US" altLang="ja-JP" sz="1200" b="0" i="0" kern="1200" dirty="0">
                <a:solidFill>
                  <a:schemeClr val="tx1"/>
                </a:solidFill>
                <a:effectLst/>
                <a:latin typeface="+mn-lt"/>
                <a:ea typeface="+mn-ea"/>
                <a:cs typeface="+mn-cs"/>
              </a:rPr>
              <a:t>3</a:t>
            </a:r>
            <a:r>
              <a:rPr kumimoji="1" lang="ja-JP" altLang="en-US" sz="1200" b="0" i="0" kern="1200">
                <a:solidFill>
                  <a:schemeClr val="tx1"/>
                </a:solidFill>
                <a:effectLst/>
                <a:latin typeface="+mn-lt"/>
                <a:ea typeface="+mn-ea"/>
                <a:cs typeface="+mn-cs"/>
              </a:rPr>
              <a:t>フェーズに至って、はじめて実現するのです。</a:t>
            </a:r>
          </a:p>
          <a:p>
            <a:pPr fontAlgn="base"/>
            <a:r>
              <a:rPr kumimoji="1" lang="ja-JP" altLang="en-US" sz="1200" b="0" i="0" kern="1200">
                <a:solidFill>
                  <a:schemeClr val="tx1"/>
                </a:solidFill>
                <a:effectLst/>
                <a:latin typeface="+mn-lt"/>
                <a:ea typeface="+mn-ea"/>
                <a:cs typeface="+mn-cs"/>
              </a:rPr>
              <a:t>この変革を促進するものとして「イノベーション・アクセラレーター」の存在をあげています。具体的には</a:t>
            </a:r>
            <a:r>
              <a:rPr kumimoji="1" lang="en-US" altLang="ja-JP" sz="1200" b="0" i="0" kern="1200" dirty="0">
                <a:solidFill>
                  <a:schemeClr val="tx1"/>
                </a:solidFill>
                <a:effectLst/>
                <a:latin typeface="+mn-lt"/>
                <a:ea typeface="+mn-ea"/>
                <a:cs typeface="+mn-cs"/>
              </a:rPr>
              <a:t>IoT</a:t>
            </a:r>
            <a:r>
              <a:rPr kumimoji="1" lang="ja-JP" altLang="en-US" sz="1200" b="0" i="0" kern="1200">
                <a:solidFill>
                  <a:schemeClr val="tx1"/>
                </a:solidFill>
                <a:effectLst/>
                <a:latin typeface="+mn-lt"/>
                <a:ea typeface="+mn-ea"/>
                <a:cs typeface="+mn-cs"/>
              </a:rPr>
              <a:t>や人工知能（</a:t>
            </a:r>
            <a:r>
              <a:rPr kumimoji="1" lang="en-US" altLang="ja-JP" sz="1200" b="0" i="0" kern="1200" dirty="0">
                <a:solidFill>
                  <a:schemeClr val="tx1"/>
                </a:solidFill>
                <a:effectLst/>
                <a:latin typeface="+mn-lt"/>
                <a:ea typeface="+mn-ea"/>
                <a:cs typeface="+mn-cs"/>
              </a:rPr>
              <a:t>AI</a:t>
            </a:r>
            <a:r>
              <a:rPr kumimoji="1" lang="ja-JP" altLang="en-US" sz="1200" b="0" i="0" kern="1200">
                <a:solidFill>
                  <a:schemeClr val="tx1"/>
                </a:solidFill>
                <a:effectLst/>
                <a:latin typeface="+mn-lt"/>
                <a:ea typeface="+mn-ea"/>
                <a:cs typeface="+mn-cs"/>
              </a:rPr>
              <a:t>）、ロボティクス、</a:t>
            </a:r>
            <a:r>
              <a:rPr kumimoji="1" lang="en-US" altLang="ja-JP" sz="1200" b="0" i="0" kern="1200" dirty="0">
                <a:solidFill>
                  <a:schemeClr val="tx1"/>
                </a:solidFill>
                <a:effectLst/>
                <a:latin typeface="+mn-lt"/>
                <a:ea typeface="+mn-ea"/>
                <a:cs typeface="+mn-cs"/>
              </a:rPr>
              <a:t>3D</a:t>
            </a:r>
            <a:r>
              <a:rPr kumimoji="1" lang="ja-JP" altLang="en-US" sz="1200" b="0" i="0" kern="1200">
                <a:solidFill>
                  <a:schemeClr val="tx1"/>
                </a:solidFill>
                <a:effectLst/>
                <a:latin typeface="+mn-lt"/>
                <a:ea typeface="+mn-ea"/>
                <a:cs typeface="+mn-cs"/>
              </a:rPr>
              <a:t>プリンティング、次世代セキュリティーなどです。これらテクノロジーの発達とともに、これまでにはできなかったことができるようになり、「人々の生活をあらゆる面でより良い方向に変化させる」社会へと発展するとしています。</a:t>
            </a:r>
          </a:p>
          <a:p>
            <a:endParaRPr kumimoji="1" lang="en-US" altLang="ja-JP" dirty="0"/>
          </a:p>
          <a:p>
            <a:r>
              <a:rPr kumimoji="1" lang="en-US" altLang="ja-JP" dirty="0"/>
              <a:t>【</a:t>
            </a:r>
            <a:r>
              <a:rPr kumimoji="1" lang="ja-JP" altLang="en-US" dirty="0"/>
              <a:t>出典・関連図書</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INFORMATION TECHNOLOGY AND THE GOOD LIFE</a:t>
            </a:r>
            <a:r>
              <a:rPr kumimoji="1" lang="ja-JP" altLang="en-US" dirty="0"/>
              <a:t>　</a:t>
            </a:r>
            <a:r>
              <a:rPr kumimoji="1" lang="en-US" altLang="ja-JP" dirty="0"/>
              <a:t>Erik </a:t>
            </a:r>
            <a:r>
              <a:rPr kumimoji="1" lang="en-US" altLang="ja-JP" dirty="0" err="1"/>
              <a:t>Stolterman</a:t>
            </a:r>
            <a:r>
              <a:rPr kumimoji="1" lang="en-US" altLang="ja-JP" dirty="0"/>
              <a:t> &amp; Anna Croon </a:t>
            </a:r>
            <a:r>
              <a:rPr kumimoji="1" lang="en-US" altLang="ja-JP" dirty="0" err="1"/>
              <a:t>Fors</a:t>
            </a:r>
            <a:r>
              <a:rPr kumimoji="1" lang="ja-JP" altLang="en-US" dirty="0"/>
              <a:t>　</a:t>
            </a:r>
            <a:r>
              <a:rPr kumimoji="1" lang="en-US" altLang="ja-JP" sz="1200" b="0" i="0" kern="1200" dirty="0" err="1">
                <a:solidFill>
                  <a:schemeClr val="tx1"/>
                </a:solidFill>
                <a:effectLst/>
                <a:latin typeface="+mn-lt"/>
                <a:ea typeface="+mn-ea"/>
                <a:cs typeface="+mn-cs"/>
              </a:rPr>
              <a:t>Umeå</a:t>
            </a:r>
            <a:r>
              <a:rPr kumimoji="1" lang="en-US" altLang="ja-JP" sz="1200" b="0" i="0" kern="1200" dirty="0">
                <a:solidFill>
                  <a:schemeClr val="tx1"/>
                </a:solidFill>
                <a:effectLst/>
                <a:latin typeface="+mn-lt"/>
                <a:ea typeface="+mn-ea"/>
                <a:cs typeface="+mn-cs"/>
              </a:rPr>
              <a:t> University /2004</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　　</a:t>
            </a:r>
            <a:r>
              <a:rPr kumimoji="1" lang="en-US" altLang="ja-JP" sz="1200" b="0" i="0" kern="1200" dirty="0">
                <a:solidFill>
                  <a:schemeClr val="tx1"/>
                </a:solidFill>
                <a:effectLst/>
                <a:latin typeface="+mn-lt"/>
                <a:ea typeface="+mn-ea"/>
                <a:cs typeface="+mn-cs"/>
              </a:rPr>
              <a:t>http://www8.informatik.umu.se/~</a:t>
            </a:r>
            <a:r>
              <a:rPr kumimoji="1" lang="en-US" altLang="ja-JP" sz="1200" b="0" i="0" kern="1200" dirty="0" err="1">
                <a:solidFill>
                  <a:schemeClr val="tx1"/>
                </a:solidFill>
                <a:effectLst/>
                <a:latin typeface="+mn-lt"/>
                <a:ea typeface="+mn-ea"/>
                <a:cs typeface="+mn-cs"/>
              </a:rPr>
              <a:t>acroon</a:t>
            </a:r>
            <a:r>
              <a:rPr kumimoji="1" lang="en-US" altLang="ja-JP" sz="1200" b="0" i="0" kern="1200" dirty="0">
                <a:solidFill>
                  <a:schemeClr val="tx1"/>
                </a:solidFill>
                <a:effectLst/>
                <a:latin typeface="+mn-lt"/>
                <a:ea typeface="+mn-ea"/>
                <a:cs typeface="+mn-cs"/>
              </a:rPr>
              <a:t>/Publikationer%20Anna/</a:t>
            </a:r>
            <a:r>
              <a:rPr kumimoji="1" lang="en-US" altLang="ja-JP" sz="1200" b="0" i="0" kern="1200" dirty="0" err="1">
                <a:solidFill>
                  <a:schemeClr val="tx1"/>
                </a:solidFill>
                <a:effectLst/>
                <a:latin typeface="+mn-lt"/>
                <a:ea typeface="+mn-ea"/>
                <a:cs typeface="+mn-cs"/>
              </a:rPr>
              <a:t>Stolterman.pdf</a:t>
            </a:r>
            <a:endParaRPr kumimoji="1" lang="en-US" altLang="ja-JP"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lt"/>
                <a:ea typeface="+mn-ea"/>
                <a:cs typeface="+mn-cs"/>
              </a:rPr>
              <a:t>国内デジタルトランスフォーメーション（</a:t>
            </a:r>
            <a:r>
              <a:rPr kumimoji="1" lang="en-US" altLang="ja-JP" sz="1200" b="0" kern="1200" dirty="0">
                <a:solidFill>
                  <a:schemeClr val="tx1"/>
                </a:solidFill>
                <a:effectLst/>
                <a:latin typeface="+mn-lt"/>
                <a:ea typeface="+mn-ea"/>
                <a:cs typeface="+mn-cs"/>
              </a:rPr>
              <a:t>DX</a:t>
            </a:r>
            <a:r>
              <a:rPr kumimoji="1" lang="ja-JP" altLang="en-US" sz="1200" b="0" kern="1200" dirty="0">
                <a:solidFill>
                  <a:schemeClr val="tx1"/>
                </a:solidFill>
                <a:effectLst/>
                <a:latin typeface="+mn-lt"/>
                <a:ea typeface="+mn-ea"/>
                <a:cs typeface="+mn-cs"/>
              </a:rPr>
              <a:t>）成熟度に関するユーザー調査結果を発表</a:t>
            </a:r>
            <a:endParaRPr kumimoji="1" lang="en-US" altLang="ja-JP"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　　</a:t>
            </a:r>
            <a:r>
              <a:rPr kumimoji="1" lang="en-US" altLang="ja-JP" dirty="0"/>
              <a:t>https://</a:t>
            </a:r>
            <a:r>
              <a:rPr kumimoji="1" lang="en-US" altLang="ja-JP" dirty="0" err="1"/>
              <a:t>www.idcjapan.co.jp</a:t>
            </a:r>
            <a:r>
              <a:rPr kumimoji="1" lang="en-US" altLang="ja-JP" dirty="0"/>
              <a:t>/Press/Current/20170406Apr.html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48765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a:solidFill>
                  <a:schemeClr val="tx1"/>
                </a:solidFill>
                <a:effectLst/>
                <a:latin typeface="+mn-lt"/>
                <a:ea typeface="+mn-ea"/>
                <a:cs typeface="+mn-cs"/>
              </a:rPr>
              <a:t>■デジタル・トランスフォーメーションへの対応</a:t>
            </a:r>
          </a:p>
          <a:p>
            <a:r>
              <a:rPr kumimoji="1" lang="ja-JP" altLang="ja-JP" sz="1200" kern="1200">
                <a:solidFill>
                  <a:schemeClr val="tx1"/>
                </a:solidFill>
                <a:effectLst/>
                <a:latin typeface="+mn-lt"/>
                <a:ea typeface="+mn-ea"/>
                <a:cs typeface="+mn-cs"/>
              </a:rPr>
              <a:t>ストルターマンの言うデジタル・トランスフォーメーションの第３フェーズに最も近い段階にある代表的な企業が</a:t>
            </a:r>
            <a:r>
              <a:rPr kumimoji="1" lang="en-US" altLang="ja-JP" sz="1200" kern="1200" dirty="0">
                <a:solidFill>
                  <a:schemeClr val="tx1"/>
                </a:solidFill>
                <a:effectLst/>
                <a:latin typeface="+mn-lt"/>
                <a:ea typeface="+mn-ea"/>
                <a:cs typeface="+mn-cs"/>
              </a:rPr>
              <a:t>Amazon</a:t>
            </a:r>
            <a:r>
              <a:rPr kumimoji="1" lang="ja-JP" altLang="ja-JP" sz="1200" kern="1200">
                <a:solidFill>
                  <a:schemeClr val="tx1"/>
                </a:solidFill>
                <a:effectLst/>
                <a:latin typeface="+mn-lt"/>
                <a:ea typeface="+mn-ea"/>
                <a:cs typeface="+mn-cs"/>
              </a:rPr>
              <a:t>です。</a:t>
            </a:r>
            <a:r>
              <a:rPr kumimoji="1" lang="en-US" altLang="ja-JP" sz="1200" kern="1200" dirty="0">
                <a:solidFill>
                  <a:schemeClr val="tx1"/>
                </a:solidFill>
                <a:effectLst/>
                <a:latin typeface="+mn-lt"/>
                <a:ea typeface="+mn-ea"/>
                <a:cs typeface="+mn-cs"/>
              </a:rPr>
              <a:t>Amazon</a:t>
            </a:r>
            <a:r>
              <a:rPr kumimoji="1" lang="ja-JP" altLang="ja-JP" sz="1200" kern="1200">
                <a:solidFill>
                  <a:schemeClr val="tx1"/>
                </a:solidFill>
                <a:effectLst/>
                <a:latin typeface="+mn-lt"/>
                <a:ea typeface="+mn-ea"/>
                <a:cs typeface="+mn-cs"/>
              </a:rPr>
              <a:t>は、オンラインでのショッピングに留まらず、映画や音楽、書籍の配信などのオンライン・サービスに加え、</a:t>
            </a:r>
            <a:r>
              <a:rPr kumimoji="1" lang="en-US" altLang="ja-JP" sz="1200" kern="1200" dirty="0">
                <a:solidFill>
                  <a:schemeClr val="tx1"/>
                </a:solidFill>
                <a:effectLst/>
                <a:latin typeface="+mn-lt"/>
                <a:ea typeface="+mn-ea"/>
                <a:cs typeface="+mn-cs"/>
              </a:rPr>
              <a:t>Amazon Go</a:t>
            </a:r>
            <a:r>
              <a:rPr kumimoji="1" lang="ja-JP" altLang="ja-JP" sz="1200" kern="120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Whole Foods Market</a:t>
            </a:r>
            <a:r>
              <a:rPr kumimoji="1" lang="ja-JP" altLang="ja-JP" sz="1200" kern="1200">
                <a:solidFill>
                  <a:schemeClr val="tx1"/>
                </a:solidFill>
                <a:effectLst/>
                <a:latin typeface="+mn-lt"/>
                <a:ea typeface="+mn-ea"/>
                <a:cs typeface="+mn-cs"/>
              </a:rPr>
              <a:t>などのリアル店舗や独自の物流網を構築するなど、「業務が</a:t>
            </a:r>
            <a:r>
              <a:rPr kumimoji="1" lang="en-US" altLang="ja-JP" sz="1200" kern="1200" dirty="0">
                <a:solidFill>
                  <a:schemeClr val="tx1"/>
                </a:solidFill>
                <a:effectLst/>
                <a:latin typeface="+mn-lt"/>
                <a:ea typeface="+mn-ea"/>
                <a:cs typeface="+mn-cs"/>
              </a:rPr>
              <a:t>IT</a:t>
            </a:r>
            <a:r>
              <a:rPr kumimoji="1" lang="ja-JP" altLang="ja-JP" sz="1200" kern="1200">
                <a:solidFill>
                  <a:schemeClr val="tx1"/>
                </a:solidFill>
                <a:effectLst/>
                <a:latin typeface="+mn-lt"/>
                <a:ea typeface="+mn-ea"/>
                <a:cs typeface="+mn-cs"/>
              </a:rPr>
              <a:t>へ、</a:t>
            </a:r>
            <a:r>
              <a:rPr kumimoji="1" lang="en-US" altLang="ja-JP" sz="1200" kern="1200" dirty="0">
                <a:solidFill>
                  <a:schemeClr val="tx1"/>
                </a:solidFill>
                <a:effectLst/>
                <a:latin typeface="+mn-lt"/>
                <a:ea typeface="+mn-ea"/>
                <a:cs typeface="+mn-cs"/>
              </a:rPr>
              <a:t>IT</a:t>
            </a:r>
            <a:r>
              <a:rPr kumimoji="1" lang="ja-JP" altLang="ja-JP" sz="1200" kern="1200">
                <a:solidFill>
                  <a:schemeClr val="tx1"/>
                </a:solidFill>
                <a:effectLst/>
                <a:latin typeface="+mn-lt"/>
                <a:ea typeface="+mn-ea"/>
                <a:cs typeface="+mn-cs"/>
              </a:rPr>
              <a:t>が業務へとシームレスに変換される状態」を実現しています。また、</a:t>
            </a:r>
            <a:r>
              <a:rPr kumimoji="1" lang="en-US" altLang="ja-JP" sz="1200" kern="1200" dirty="0">
                <a:solidFill>
                  <a:schemeClr val="tx1"/>
                </a:solidFill>
                <a:effectLst/>
                <a:latin typeface="+mn-lt"/>
                <a:ea typeface="+mn-ea"/>
                <a:cs typeface="+mn-cs"/>
              </a:rPr>
              <a:t>PC</a:t>
            </a:r>
            <a:r>
              <a:rPr kumimoji="1" lang="ja-JP" altLang="ja-JP" sz="1200" kern="1200">
                <a:solidFill>
                  <a:schemeClr val="tx1"/>
                </a:solidFill>
                <a:effectLst/>
                <a:latin typeface="+mn-lt"/>
                <a:ea typeface="+mn-ea"/>
                <a:cs typeface="+mn-cs"/>
              </a:rPr>
              <a:t>やスマートフォンだけではなく音声応答に対応した</a:t>
            </a:r>
            <a:r>
              <a:rPr kumimoji="1" lang="en-US" altLang="ja-JP" sz="1200" kern="1200" dirty="0">
                <a:solidFill>
                  <a:schemeClr val="tx1"/>
                </a:solidFill>
                <a:effectLst/>
                <a:latin typeface="+mn-lt"/>
                <a:ea typeface="+mn-ea"/>
                <a:cs typeface="+mn-cs"/>
              </a:rPr>
              <a:t>Amazon Echo</a:t>
            </a:r>
            <a:r>
              <a:rPr kumimoji="1" lang="ja-JP" altLang="ja-JP" sz="1200" kern="1200">
                <a:solidFill>
                  <a:schemeClr val="tx1"/>
                </a:solidFill>
                <a:effectLst/>
                <a:latin typeface="+mn-lt"/>
                <a:ea typeface="+mn-ea"/>
                <a:cs typeface="+mn-cs"/>
              </a:rPr>
              <a:t>を提供してあらゆる顧客接点を掌握し、顧客ひとり一人のきめ細かなデータを収集することで、徹底した効率化と最適化を実現し、他者にはまねのできない圧倒的な競争力を実現しています。</a:t>
            </a:r>
          </a:p>
          <a:p>
            <a:r>
              <a:rPr kumimoji="1" lang="ja-JP" altLang="ja-JP" sz="1200" kern="1200">
                <a:solidFill>
                  <a:schemeClr val="tx1"/>
                </a:solidFill>
                <a:effectLst/>
                <a:latin typeface="+mn-lt"/>
                <a:ea typeface="+mn-ea"/>
                <a:cs typeface="+mn-cs"/>
              </a:rPr>
              <a:t>人間がやることを</a:t>
            </a:r>
            <a:r>
              <a:rPr kumimoji="1" lang="en-US" altLang="ja-JP" sz="1200" kern="1200" dirty="0">
                <a:solidFill>
                  <a:schemeClr val="tx1"/>
                </a:solidFill>
                <a:effectLst/>
                <a:latin typeface="+mn-lt"/>
                <a:ea typeface="+mn-ea"/>
                <a:cs typeface="+mn-cs"/>
              </a:rPr>
              <a:t>IT</a:t>
            </a:r>
            <a:r>
              <a:rPr kumimoji="1" lang="ja-JP" altLang="ja-JP" sz="1200" kern="1200">
                <a:solidFill>
                  <a:schemeClr val="tx1"/>
                </a:solidFill>
                <a:effectLst/>
                <a:latin typeface="+mn-lt"/>
                <a:ea typeface="+mn-ea"/>
                <a:cs typeface="+mn-cs"/>
              </a:rPr>
              <a:t>で支援して効率や利便性を向上させるのではなく、</a:t>
            </a:r>
            <a:r>
              <a:rPr kumimoji="1" lang="en-US" altLang="ja-JP" sz="1200" kern="1200" dirty="0">
                <a:solidFill>
                  <a:schemeClr val="tx1"/>
                </a:solidFill>
                <a:effectLst/>
                <a:latin typeface="+mn-lt"/>
                <a:ea typeface="+mn-ea"/>
                <a:cs typeface="+mn-cs"/>
              </a:rPr>
              <a:t>IT</a:t>
            </a:r>
            <a:r>
              <a:rPr kumimoji="1" lang="ja-JP" altLang="ja-JP" sz="1200" kern="1200">
                <a:solidFill>
                  <a:schemeClr val="tx1"/>
                </a:solidFill>
                <a:effectLst/>
                <a:latin typeface="+mn-lt"/>
                <a:ea typeface="+mn-ea"/>
                <a:cs typeface="+mn-cs"/>
              </a:rPr>
              <a:t>を駆使して、これまで世間が常識としてきたビジネスのあり方や価値基準の変革を実現しているのです。</a:t>
            </a:r>
          </a:p>
          <a:p>
            <a:r>
              <a:rPr kumimoji="1" lang="ja-JP" altLang="ja-JP" sz="1200" kern="1200">
                <a:solidFill>
                  <a:schemeClr val="tx1"/>
                </a:solidFill>
                <a:effectLst/>
                <a:latin typeface="+mn-lt"/>
                <a:ea typeface="+mn-ea"/>
                <a:cs typeface="+mn-cs"/>
              </a:rPr>
              <a:t>このようなデジタル・トランスフェォーメーションを企業が目指すことになれば、次のような変化が起こると考えられます。</a:t>
            </a:r>
          </a:p>
          <a:p>
            <a:r>
              <a:rPr kumimoji="1" lang="ja-JP" altLang="ja-JP" sz="1200" kern="1200">
                <a:solidFill>
                  <a:schemeClr val="tx1"/>
                </a:solidFill>
                <a:effectLst/>
                <a:latin typeface="+mn-lt"/>
                <a:ea typeface="+mn-ea"/>
                <a:cs typeface="+mn-cs"/>
              </a:rPr>
              <a:t>あらゆる業務をデータとして把握する</a:t>
            </a:r>
          </a:p>
          <a:p>
            <a:r>
              <a:rPr kumimoji="1" lang="ja-JP" altLang="ja-JP" sz="1200" kern="1200">
                <a:solidFill>
                  <a:schemeClr val="tx1"/>
                </a:solidFill>
                <a:effectLst/>
                <a:latin typeface="+mn-lt"/>
                <a:ea typeface="+mn-ea"/>
                <a:cs typeface="+mn-cs"/>
              </a:rPr>
              <a:t>業務のあらゆる現場、例えば営業の現場、製造の現場、設計や開発の現場、経理や会計の現場などのビジネス・プロセスで行われている紙の伝票でのやり取りや伝言などといったアナログな手段はなくなり、全て</a:t>
            </a:r>
            <a:r>
              <a:rPr kumimoji="1" lang="en-US" altLang="ja-JP" sz="1200" kern="1200" dirty="0">
                <a:solidFill>
                  <a:schemeClr val="tx1"/>
                </a:solidFill>
                <a:effectLst/>
                <a:latin typeface="+mn-lt"/>
                <a:ea typeface="+mn-ea"/>
                <a:cs typeface="+mn-cs"/>
              </a:rPr>
              <a:t>IT</a:t>
            </a:r>
            <a:r>
              <a:rPr kumimoji="1" lang="ja-JP" altLang="ja-JP" sz="1200" kern="1200">
                <a:solidFill>
                  <a:schemeClr val="tx1"/>
                </a:solidFill>
                <a:effectLst/>
                <a:latin typeface="+mn-lt"/>
                <a:ea typeface="+mn-ea"/>
                <a:cs typeface="+mn-cs"/>
              </a:rPr>
              <a:t>によって処理されることになり、あらゆる業務はデータとして捉えられるようになります。</a:t>
            </a:r>
          </a:p>
          <a:p>
            <a:r>
              <a:rPr kumimoji="1" lang="ja-JP" altLang="ja-JP" sz="1200" kern="1200">
                <a:solidFill>
                  <a:schemeClr val="tx1"/>
                </a:solidFill>
                <a:effectLst/>
                <a:latin typeface="+mn-lt"/>
                <a:ea typeface="+mn-ea"/>
                <a:cs typeface="+mn-cs"/>
              </a:rPr>
              <a:t>このような状態になるとデータに基づく的確な判断を迅速に行うことができます。</a:t>
            </a:r>
          </a:p>
          <a:p>
            <a:r>
              <a:rPr kumimoji="1" lang="ja-JP" altLang="ja-JP" sz="1200" kern="1200">
                <a:solidFill>
                  <a:schemeClr val="tx1"/>
                </a:solidFill>
                <a:effectLst/>
                <a:latin typeface="+mn-lt"/>
                <a:ea typeface="+mn-ea"/>
                <a:cs typeface="+mn-cs"/>
              </a:rPr>
              <a:t>「過去」対応：原因究明、フォレンジック、説明責任</a:t>
            </a:r>
          </a:p>
          <a:p>
            <a:r>
              <a:rPr kumimoji="1" lang="ja-JP" altLang="ja-JP" sz="1200" kern="1200">
                <a:solidFill>
                  <a:schemeClr val="tx1"/>
                </a:solidFill>
                <a:effectLst/>
                <a:latin typeface="+mn-lt"/>
                <a:ea typeface="+mn-ea"/>
                <a:cs typeface="+mn-cs"/>
              </a:rPr>
              <a:t>「現在」対応：見える化、ガバナンス、戦術的意志決定</a:t>
            </a:r>
          </a:p>
          <a:p>
            <a:r>
              <a:rPr kumimoji="1" lang="ja-JP" altLang="ja-JP" sz="1200" kern="1200">
                <a:solidFill>
                  <a:schemeClr val="tx1"/>
                </a:solidFill>
                <a:effectLst/>
                <a:latin typeface="+mn-lt"/>
                <a:ea typeface="+mn-ea"/>
                <a:cs typeface="+mn-cs"/>
              </a:rPr>
              <a:t>「未来」対応：予測、最適化、戦略的意志決定</a:t>
            </a:r>
          </a:p>
          <a:p>
            <a:r>
              <a:rPr kumimoji="1" lang="ja-JP" altLang="ja-JP" sz="1200" kern="1200">
                <a:solidFill>
                  <a:schemeClr val="tx1"/>
                </a:solidFill>
                <a:effectLst/>
                <a:latin typeface="+mn-lt"/>
                <a:ea typeface="+mn-ea"/>
                <a:cs typeface="+mn-cs"/>
              </a:rPr>
              <a:t>これにより、業務や働き方などの改善や改革の適正化が容易になると共に、セキュリティに関わる対応の無駄や無意味を無くし、脅威に対して適切かつ低コストで対応できるようになります。</a:t>
            </a:r>
          </a:p>
          <a:p>
            <a:r>
              <a:rPr kumimoji="1" lang="ja-JP" altLang="ja-JP" sz="1200" kern="1200">
                <a:solidFill>
                  <a:schemeClr val="tx1"/>
                </a:solidFill>
                <a:effectLst/>
                <a:latin typeface="+mn-lt"/>
                <a:ea typeface="+mn-ea"/>
                <a:cs typeface="+mn-cs"/>
              </a:rPr>
              <a:t>開発すべきプログラムが爆発的に増大する</a:t>
            </a:r>
          </a:p>
          <a:p>
            <a:r>
              <a:rPr kumimoji="1" lang="ja-JP" altLang="ja-JP" sz="1200" kern="1200">
                <a:solidFill>
                  <a:schemeClr val="tx1"/>
                </a:solidFill>
                <a:effectLst/>
                <a:latin typeface="+mn-lt"/>
                <a:ea typeface="+mn-ea"/>
                <a:cs typeface="+mn-cs"/>
              </a:rPr>
              <a:t>あらゆる業務を</a:t>
            </a:r>
            <a:r>
              <a:rPr kumimoji="1" lang="en-US" altLang="ja-JP" sz="1200" kern="1200" dirty="0">
                <a:solidFill>
                  <a:schemeClr val="tx1"/>
                </a:solidFill>
                <a:effectLst/>
                <a:latin typeface="+mn-lt"/>
                <a:ea typeface="+mn-ea"/>
                <a:cs typeface="+mn-cs"/>
              </a:rPr>
              <a:t>IT</a:t>
            </a:r>
            <a:r>
              <a:rPr kumimoji="1" lang="ja-JP" altLang="ja-JP" sz="1200" kern="1200">
                <a:solidFill>
                  <a:schemeClr val="tx1"/>
                </a:solidFill>
                <a:effectLst/>
                <a:latin typeface="+mn-lt"/>
                <a:ea typeface="+mn-ea"/>
                <a:cs typeface="+mn-cs"/>
              </a:rPr>
              <a:t>で行うとなると、開発すべきプログラムは爆発的に増大します。この状況に対応する必要があります。</a:t>
            </a:r>
          </a:p>
          <a:p>
            <a:r>
              <a:rPr kumimoji="1" lang="ja-JP" altLang="ja-JP" sz="1200" kern="1200">
                <a:solidFill>
                  <a:schemeClr val="tx1"/>
                </a:solidFill>
                <a:effectLst/>
                <a:latin typeface="+mn-lt"/>
                <a:ea typeface="+mn-ea"/>
                <a:cs typeface="+mn-cs"/>
              </a:rPr>
              <a:t>超高速開発と開発の自動化：増大する開発要求や変更のニーズに即応する</a:t>
            </a:r>
          </a:p>
          <a:p>
            <a:r>
              <a:rPr kumimoji="1" lang="ja-JP" altLang="ja-JP" sz="1200" kern="1200">
                <a:solidFill>
                  <a:schemeClr val="tx1"/>
                </a:solidFill>
                <a:effectLst/>
                <a:latin typeface="+mn-lt"/>
                <a:ea typeface="+mn-ea"/>
                <a:cs typeface="+mn-cs"/>
              </a:rPr>
              <a:t>クラウド・コンピューティング：運用やセキュリティなどのビジネスの価値に直接貢献しないノンコア業務の負担を軽減する</a:t>
            </a:r>
          </a:p>
          <a:p>
            <a:r>
              <a:rPr kumimoji="1" lang="ja-JP" altLang="ja-JP" sz="1200" kern="1200">
                <a:solidFill>
                  <a:schemeClr val="tx1"/>
                </a:solidFill>
                <a:effectLst/>
                <a:latin typeface="+mn-lt"/>
                <a:ea typeface="+mn-ea"/>
                <a:cs typeface="+mn-cs"/>
              </a:rPr>
              <a:t>アジャイル開発と</a:t>
            </a:r>
            <a:r>
              <a:rPr kumimoji="1" lang="en-US" altLang="ja-JP" sz="1200" kern="1200" dirty="0">
                <a:solidFill>
                  <a:schemeClr val="tx1"/>
                </a:solidFill>
                <a:effectLst/>
                <a:latin typeface="+mn-lt"/>
                <a:ea typeface="+mn-ea"/>
                <a:cs typeface="+mn-cs"/>
              </a:rPr>
              <a:t>DevOps</a:t>
            </a:r>
            <a:r>
              <a:rPr kumimoji="1" lang="ja-JP" altLang="ja-JP" sz="1200" kern="1200">
                <a:solidFill>
                  <a:schemeClr val="tx1"/>
                </a:solidFill>
                <a:effectLst/>
                <a:latin typeface="+mn-lt"/>
                <a:ea typeface="+mn-ea"/>
                <a:cs typeface="+mn-cs"/>
              </a:rPr>
              <a:t>：ビジネスの成果に直結し現場が必要とするサービスをジャストインタイムで提供する</a:t>
            </a:r>
          </a:p>
          <a:p>
            <a:r>
              <a:rPr kumimoji="1" lang="ja-JP" altLang="ja-JP" sz="1200" kern="1200">
                <a:solidFill>
                  <a:schemeClr val="tx1"/>
                </a:solidFill>
                <a:effectLst/>
                <a:latin typeface="+mn-lt"/>
                <a:ea typeface="+mn-ea"/>
                <a:cs typeface="+mn-cs"/>
              </a:rPr>
              <a:t>これらを取り込むことで加速するビジネス・スピードやビジネス環境の変化に即応できる能力を持たなくてはなりません。</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336727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デジタル・トランスフォーメーションを支える</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にとって重要なテクノロジーについて整理しておきましょう。</a:t>
            </a:r>
          </a:p>
          <a:p>
            <a:r>
              <a:rPr kumimoji="1" lang="en-US" altLang="ja-JP" sz="1200" b="1" u="sng" kern="1200" dirty="0" err="1">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：あらゆる「ものごと」がインターネットに接続しデータを生みだす仕組み。</a:t>
            </a:r>
            <a:r>
              <a:rPr kumimoji="1" lang="en-US" altLang="ja-JP" sz="1200" kern="1200" dirty="0">
                <a:solidFill>
                  <a:schemeClr val="tx1"/>
                </a:solidFill>
                <a:effectLst/>
                <a:latin typeface="+mn-lt"/>
                <a:ea typeface="+mn-ea"/>
                <a:cs typeface="+mn-cs"/>
              </a:rPr>
              <a:t>CPS</a:t>
            </a:r>
            <a:r>
              <a:rPr kumimoji="1" lang="ja-JP" altLang="ja-JP" sz="1200" kern="1200" dirty="0">
                <a:solidFill>
                  <a:schemeClr val="tx1"/>
                </a:solidFill>
                <a:effectLst/>
                <a:latin typeface="+mn-lt"/>
                <a:ea typeface="+mn-ea"/>
                <a:cs typeface="+mn-cs"/>
              </a:rPr>
              <a:t>と同義で使われることもある。</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マイクロ･サービスとコンテナ</a:t>
            </a:r>
            <a:r>
              <a:rPr kumimoji="1" lang="ja-JP" altLang="ja-JP" sz="1200" kern="1200" dirty="0">
                <a:solidFill>
                  <a:schemeClr val="tx1"/>
                </a:solidFill>
                <a:effectLst/>
                <a:latin typeface="+mn-lt"/>
                <a:ea typeface="+mn-ea"/>
                <a:cs typeface="+mn-cs"/>
              </a:rPr>
              <a:t>：プログラムを独立した単一機能の部品に分割し、それらを連結させることで、全体の機能を実現しようとする仕組み。これを実装する技術としてコンテナが注目されている。追加や変更の即応性を実現。</a:t>
            </a:r>
          </a:p>
          <a:p>
            <a:r>
              <a:rPr kumimoji="1" lang="ja-JP" altLang="ja-JP" sz="1200" b="1" u="sng" kern="1200" dirty="0">
                <a:solidFill>
                  <a:schemeClr val="tx1"/>
                </a:solidFill>
                <a:effectLst/>
                <a:latin typeface="+mn-lt"/>
                <a:ea typeface="+mn-ea"/>
                <a:cs typeface="+mn-cs"/>
              </a:rPr>
              <a:t>クラウド・コンピューティング</a:t>
            </a:r>
            <a:r>
              <a:rPr kumimoji="1" lang="ja-JP" altLang="ja-JP" sz="1200" kern="1200" dirty="0">
                <a:solidFill>
                  <a:schemeClr val="tx1"/>
                </a:solidFill>
                <a:effectLst/>
                <a:latin typeface="+mn-lt"/>
                <a:ea typeface="+mn-ea"/>
                <a:cs typeface="+mn-cs"/>
              </a:rPr>
              <a:t>：システム機能のサービス化、構築や運用の自動化、セキュリティのアウトソーシングを提供し、システム開発や運用の負担から人的リソースをビジネスやアプリケーションにシフトすることを支援する。</a:t>
            </a:r>
          </a:p>
          <a:p>
            <a:r>
              <a:rPr kumimoji="1" lang="ja-JP" altLang="ja-JP" sz="1200" b="1" u="sng" kern="1200" dirty="0">
                <a:solidFill>
                  <a:schemeClr val="tx1"/>
                </a:solidFill>
                <a:effectLst/>
                <a:latin typeface="+mn-lt"/>
                <a:ea typeface="+mn-ea"/>
                <a:cs typeface="+mn-cs"/>
              </a:rPr>
              <a:t>サイバー・セキュリティ</a:t>
            </a:r>
            <a:r>
              <a:rPr kumimoji="1" lang="ja-JP" altLang="ja-JP" sz="1200" kern="1200" dirty="0">
                <a:solidFill>
                  <a:schemeClr val="tx1"/>
                </a:solidFill>
                <a:effectLst/>
                <a:latin typeface="+mn-lt"/>
                <a:ea typeface="+mn-ea"/>
                <a:cs typeface="+mn-cs"/>
              </a:rPr>
              <a:t>：ビジネスがデジタル化すれば、サイバー･セキュリティは、もはやシステム課題ではなく経営課題として取り組まなければならない。デジタル･トランスフォーメーションを実現する上での優先テーマ。</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補足説明</a:t>
            </a:r>
            <a:r>
              <a:rPr kumimoji="1" lang="en-US" altLang="ja-JP" sz="1200" kern="1200" dirty="0">
                <a:solidFill>
                  <a:schemeClr val="tx1"/>
                </a:solidFill>
                <a:effectLst/>
                <a:latin typeface="+mn-lt"/>
                <a:ea typeface="+mn-ea"/>
                <a:cs typeface="+mn-cs"/>
              </a:rPr>
              <a:t>】</a:t>
            </a:r>
          </a:p>
          <a:p>
            <a:pPr lvl="0"/>
            <a:r>
              <a:rPr kumimoji="1" lang="en-US" altLang="ja-JP" sz="1200" kern="1200" dirty="0" err="1">
                <a:solidFill>
                  <a:schemeClr val="tx1"/>
                </a:solidFill>
                <a:effectLst/>
                <a:latin typeface="+mn-lt"/>
                <a:ea typeface="+mn-ea"/>
                <a:cs typeface="+mn-cs"/>
              </a:rPr>
              <a:t>FaaS</a:t>
            </a:r>
            <a:r>
              <a:rPr kumimoji="1" lang="en-US" altLang="ja-JP" sz="1200" kern="1200" dirty="0">
                <a:solidFill>
                  <a:schemeClr val="tx1"/>
                </a:solidFill>
                <a:effectLst/>
                <a:latin typeface="+mn-lt"/>
                <a:ea typeface="+mn-ea"/>
                <a:cs typeface="+mn-cs"/>
              </a:rPr>
              <a:t>: Function as a Service </a:t>
            </a:r>
            <a:r>
              <a:rPr kumimoji="1" lang="ja-JP" altLang="ja-JP" sz="1200" kern="1200" dirty="0">
                <a:solidFill>
                  <a:schemeClr val="tx1"/>
                </a:solidFill>
                <a:effectLst/>
                <a:latin typeface="+mn-lt"/>
                <a:ea typeface="+mn-ea"/>
                <a:cs typeface="+mn-cs"/>
              </a:rPr>
              <a:t>イベント・ドリブン方式でサービス（ある機能を実現するプログラム）のコードを書き、それを連携させるだけで、一連の業務処理を実行できるクラウド･サービス。</a:t>
            </a:r>
            <a:r>
              <a:rPr kumimoji="1" lang="en-US" altLang="ja-JP" sz="1200" kern="1200" dirty="0">
                <a:solidFill>
                  <a:schemeClr val="tx1"/>
                </a:solidFill>
                <a:effectLst/>
                <a:latin typeface="+mn-lt"/>
                <a:ea typeface="+mn-ea"/>
                <a:cs typeface="+mn-cs"/>
              </a:rPr>
              <a:t>AWS </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Lambda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Microsoft</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Azure Cloud Functions</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Google</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Google Cloud Functions</a:t>
            </a:r>
            <a:r>
              <a:rPr kumimoji="1" lang="ja-JP" altLang="ja-JP" sz="1200" kern="1200" dirty="0">
                <a:solidFill>
                  <a:schemeClr val="tx1"/>
                </a:solidFill>
                <a:effectLst/>
                <a:latin typeface="+mn-lt"/>
                <a:ea typeface="+mn-ea"/>
                <a:cs typeface="+mn-cs"/>
              </a:rPr>
              <a:t>などがある。</a:t>
            </a:r>
          </a:p>
          <a:p>
            <a:pPr lvl="0"/>
            <a:r>
              <a:rPr kumimoji="1" lang="en-US" altLang="ja-JP" sz="1200" kern="1200" dirty="0">
                <a:solidFill>
                  <a:schemeClr val="tx1"/>
                </a:solidFill>
                <a:effectLst/>
                <a:latin typeface="+mn-lt"/>
                <a:ea typeface="+mn-ea"/>
                <a:cs typeface="+mn-cs"/>
              </a:rPr>
              <a:t>SaaS: Software as a Service </a:t>
            </a:r>
            <a:r>
              <a:rPr kumimoji="1" lang="ja-JP" altLang="ja-JP" sz="1200" kern="1200" dirty="0">
                <a:solidFill>
                  <a:schemeClr val="tx1"/>
                </a:solidFill>
                <a:effectLst/>
                <a:latin typeface="+mn-lt"/>
                <a:ea typeface="+mn-ea"/>
                <a:cs typeface="+mn-cs"/>
              </a:rPr>
              <a:t>アプリケメーションを提供するクラウド･サービス。</a:t>
            </a:r>
          </a:p>
          <a:p>
            <a:pPr lvl="0"/>
            <a:r>
              <a:rPr kumimoji="1" lang="en-US" altLang="ja-JP" sz="1200" kern="1200" dirty="0">
                <a:solidFill>
                  <a:schemeClr val="tx1"/>
                </a:solidFill>
                <a:effectLst/>
                <a:latin typeface="+mn-lt"/>
                <a:ea typeface="+mn-ea"/>
                <a:cs typeface="+mn-cs"/>
              </a:rPr>
              <a:t>PaaS: Platform as a Service OS</a:t>
            </a:r>
            <a:r>
              <a:rPr kumimoji="1" lang="ja-JP" altLang="ja-JP" sz="1200" kern="1200" dirty="0">
                <a:solidFill>
                  <a:schemeClr val="tx1"/>
                </a:solidFill>
                <a:effectLst/>
                <a:latin typeface="+mn-lt"/>
                <a:ea typeface="+mn-ea"/>
                <a:cs typeface="+mn-cs"/>
              </a:rPr>
              <a:t>やミドルウェアなどのプラットフォーム機能を提供するクラウド・サービス。</a:t>
            </a:r>
          </a:p>
          <a:p>
            <a:pPr lvl="0"/>
            <a:r>
              <a:rPr kumimoji="1" lang="en-US" altLang="ja-JP" sz="1200" kern="1200" dirty="0">
                <a:solidFill>
                  <a:schemeClr val="tx1"/>
                </a:solidFill>
                <a:effectLst/>
                <a:latin typeface="+mn-lt"/>
                <a:ea typeface="+mn-ea"/>
                <a:cs typeface="+mn-cs"/>
              </a:rPr>
              <a:t>API: Application Program Interface </a:t>
            </a:r>
            <a:r>
              <a:rPr kumimoji="1" lang="ja-JP" altLang="ja-JP" sz="1200" kern="1200" dirty="0">
                <a:solidFill>
                  <a:schemeClr val="tx1"/>
                </a:solidFill>
                <a:effectLst/>
                <a:latin typeface="+mn-lt"/>
                <a:ea typeface="+mn-ea"/>
                <a:cs typeface="+mn-cs"/>
              </a:rPr>
              <a:t>クラウド・サービスの提供する機能を他のアプリケーション･サービスから利用するためのインターフェース機能。</a:t>
            </a:r>
          </a:p>
          <a:p>
            <a:endParaRPr kumimoji="1" lang="ja-JP" altLang="ja-JP" sz="1200" kern="1200" dirty="0">
              <a:solidFill>
                <a:schemeClr val="tx1"/>
              </a:solidFill>
              <a:effectLst/>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31619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さらに次のようなテクノロジーについても注目しておくといいでしょう。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■アプリケーション</a:t>
            </a:r>
          </a:p>
          <a:p>
            <a:pPr lvl="0"/>
            <a:r>
              <a:rPr kumimoji="1" lang="en-US" altLang="ja-JP" sz="1200" kern="1200" dirty="0">
                <a:solidFill>
                  <a:schemeClr val="tx1"/>
                </a:solidFill>
                <a:effectLst/>
                <a:latin typeface="+mn-lt"/>
                <a:ea typeface="+mn-ea"/>
                <a:cs typeface="+mn-cs"/>
              </a:rPr>
              <a:t>VR</a:t>
            </a:r>
            <a:r>
              <a:rPr kumimoji="1" lang="ja-JP" altLang="ja-JP" sz="1200" kern="1200" dirty="0">
                <a:solidFill>
                  <a:schemeClr val="tx1"/>
                </a:solidFill>
                <a:effectLst/>
                <a:latin typeface="+mn-lt"/>
                <a:ea typeface="+mn-ea"/>
                <a:cs typeface="+mn-cs"/>
              </a:rPr>
              <a:t>（仮想現実）</a:t>
            </a:r>
            <a:r>
              <a:rPr kumimoji="1" lang="en-US" altLang="ja-JP" sz="1200" kern="1200" dirty="0">
                <a:solidFill>
                  <a:schemeClr val="tx1"/>
                </a:solidFill>
                <a:effectLst/>
                <a:latin typeface="+mn-lt"/>
                <a:ea typeface="+mn-ea"/>
                <a:cs typeface="+mn-cs"/>
              </a:rPr>
              <a:t>/ AR</a:t>
            </a:r>
            <a:r>
              <a:rPr kumimoji="1" lang="ja-JP" altLang="ja-JP" sz="1200" kern="1200" dirty="0">
                <a:solidFill>
                  <a:schemeClr val="tx1"/>
                </a:solidFill>
                <a:effectLst/>
                <a:latin typeface="+mn-lt"/>
                <a:ea typeface="+mn-ea"/>
                <a:cs typeface="+mn-cs"/>
              </a:rPr>
              <a:t>（拡張現実）</a:t>
            </a:r>
            <a:r>
              <a:rPr kumimoji="1" lang="en-US" altLang="ja-JP" sz="1200" kern="1200" dirty="0">
                <a:solidFill>
                  <a:schemeClr val="tx1"/>
                </a:solidFill>
                <a:effectLst/>
                <a:latin typeface="+mn-lt"/>
                <a:ea typeface="+mn-ea"/>
                <a:cs typeface="+mn-cs"/>
              </a:rPr>
              <a:t>/ MR</a:t>
            </a:r>
            <a:r>
              <a:rPr kumimoji="1" lang="ja-JP" altLang="ja-JP" sz="1200" kern="1200" dirty="0">
                <a:solidFill>
                  <a:schemeClr val="tx1"/>
                </a:solidFill>
                <a:effectLst/>
                <a:latin typeface="+mn-lt"/>
                <a:ea typeface="+mn-ea"/>
                <a:cs typeface="+mn-cs"/>
              </a:rPr>
              <a:t>（複合現実）</a:t>
            </a:r>
          </a:p>
          <a:p>
            <a:pPr lvl="0"/>
            <a:r>
              <a:rPr kumimoji="1" lang="ja-JP" altLang="ja-JP" sz="1200" kern="1200" dirty="0">
                <a:solidFill>
                  <a:schemeClr val="tx1"/>
                </a:solidFill>
                <a:effectLst/>
                <a:latin typeface="+mn-lt"/>
                <a:ea typeface="+mn-ea"/>
                <a:cs typeface="+mn-cs"/>
              </a:rPr>
              <a:t>ディープラーニング（深層学習）と関連技術</a:t>
            </a:r>
          </a:p>
          <a:p>
            <a:r>
              <a:rPr kumimoji="1" lang="ja-JP" altLang="ja-JP" sz="1200" kern="1200" dirty="0">
                <a:solidFill>
                  <a:schemeClr val="tx1"/>
                </a:solidFill>
                <a:effectLst/>
                <a:latin typeface="+mn-lt"/>
                <a:ea typeface="+mn-ea"/>
                <a:cs typeface="+mn-cs"/>
              </a:rPr>
              <a:t>■プラットフォーム</a:t>
            </a:r>
          </a:p>
          <a:p>
            <a:pPr lvl="0"/>
            <a:r>
              <a:rPr kumimoji="1" lang="ja-JP" altLang="ja-JP" sz="1200" kern="1200" dirty="0">
                <a:solidFill>
                  <a:schemeClr val="tx1"/>
                </a:solidFill>
                <a:effectLst/>
                <a:latin typeface="+mn-lt"/>
                <a:ea typeface="+mn-ea"/>
                <a:cs typeface="+mn-cs"/>
              </a:rPr>
              <a:t>ブロックチェーン</a:t>
            </a:r>
          </a:p>
          <a:p>
            <a:pPr lvl="0"/>
            <a:r>
              <a:rPr kumimoji="1" lang="en-US" altLang="ja-JP" sz="1200" kern="1200" dirty="0">
                <a:solidFill>
                  <a:schemeClr val="tx1"/>
                </a:solidFill>
                <a:effectLst/>
                <a:latin typeface="+mn-lt"/>
                <a:ea typeface="+mn-ea"/>
                <a:cs typeface="+mn-cs"/>
              </a:rPr>
              <a:t>HTAP</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OLTP/</a:t>
            </a:r>
            <a:r>
              <a:rPr kumimoji="1" lang="ja-JP" altLang="ja-JP" sz="1200" kern="1200" dirty="0">
                <a:solidFill>
                  <a:schemeClr val="tx1"/>
                </a:solidFill>
                <a:effectLst/>
                <a:latin typeface="+mn-lt"/>
                <a:ea typeface="+mn-ea"/>
                <a:cs typeface="+mn-cs"/>
              </a:rPr>
              <a:t>業務系と</a:t>
            </a:r>
            <a:r>
              <a:rPr kumimoji="1" lang="en-US" altLang="ja-JP" sz="1200" kern="1200" dirty="0">
                <a:solidFill>
                  <a:schemeClr val="tx1"/>
                </a:solidFill>
                <a:effectLst/>
                <a:latin typeface="+mn-lt"/>
                <a:ea typeface="+mn-ea"/>
                <a:cs typeface="+mn-cs"/>
              </a:rPr>
              <a:t>OLAP/</a:t>
            </a:r>
            <a:r>
              <a:rPr kumimoji="1" lang="ja-JP" altLang="ja-JP" sz="1200" kern="1200" dirty="0">
                <a:solidFill>
                  <a:schemeClr val="tx1"/>
                </a:solidFill>
                <a:effectLst/>
                <a:latin typeface="+mn-lt"/>
                <a:ea typeface="+mn-ea"/>
                <a:cs typeface="+mn-cs"/>
              </a:rPr>
              <a:t>分析系の実行基盤を統合）</a:t>
            </a:r>
          </a:p>
          <a:p>
            <a:r>
              <a:rPr kumimoji="1" lang="ja-JP" altLang="ja-JP" sz="1200" kern="1200" dirty="0">
                <a:solidFill>
                  <a:schemeClr val="tx1"/>
                </a:solidFill>
                <a:effectLst/>
                <a:latin typeface="+mn-lt"/>
                <a:ea typeface="+mn-ea"/>
                <a:cs typeface="+mn-cs"/>
              </a:rPr>
              <a:t>■インフラストラクチャーとデバイス</a:t>
            </a:r>
          </a:p>
          <a:p>
            <a:pPr lvl="0"/>
            <a:r>
              <a:rPr kumimoji="1" lang="en-US" altLang="ja-JP" sz="1200" kern="1200" dirty="0">
                <a:solidFill>
                  <a:schemeClr val="tx1"/>
                </a:solidFill>
                <a:effectLst/>
                <a:latin typeface="+mn-lt"/>
                <a:ea typeface="+mn-ea"/>
                <a:cs typeface="+mn-cs"/>
              </a:rPr>
              <a:t>LPWA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Low Power, Wide Area</a:t>
            </a:r>
            <a:r>
              <a:rPr kumimoji="1" lang="ja-JP" altLang="ja-JP" sz="1200" kern="1200" dirty="0">
                <a:solidFill>
                  <a:schemeClr val="tx1"/>
                </a:solidFill>
                <a:effectLst/>
                <a:latin typeface="+mn-lt"/>
                <a:ea typeface="+mn-ea"/>
                <a:cs typeface="+mn-cs"/>
              </a:rPr>
              <a:t>：省電力広域無線ネットワーク）</a:t>
            </a:r>
          </a:p>
          <a:p>
            <a:pPr lvl="0"/>
            <a:r>
              <a:rPr kumimoji="1" lang="en-US" altLang="ja-JP" sz="1200" kern="1200" dirty="0">
                <a:solidFill>
                  <a:schemeClr val="tx1"/>
                </a:solidFill>
                <a:effectLst/>
                <a:latin typeface="+mn-lt"/>
                <a:ea typeface="+mn-ea"/>
                <a:cs typeface="+mn-cs"/>
              </a:rPr>
              <a:t>5G</a:t>
            </a:r>
            <a:r>
              <a:rPr kumimoji="1" lang="ja-JP" altLang="ja-JP" sz="1200" kern="1200" dirty="0">
                <a:solidFill>
                  <a:schemeClr val="tx1"/>
                </a:solidFill>
                <a:effectLst/>
                <a:latin typeface="+mn-lt"/>
                <a:ea typeface="+mn-ea"/>
                <a:cs typeface="+mn-cs"/>
              </a:rPr>
              <a:t>（第５世代移動体通信）</a:t>
            </a:r>
          </a:p>
          <a:p>
            <a:pPr lvl="0"/>
            <a:r>
              <a:rPr kumimoji="1" lang="ja-JP" altLang="ja-JP" sz="1200" kern="1200" dirty="0">
                <a:solidFill>
                  <a:schemeClr val="tx1"/>
                </a:solidFill>
                <a:effectLst/>
                <a:latin typeface="+mn-lt"/>
                <a:ea typeface="+mn-ea"/>
                <a:cs typeface="+mn-cs"/>
              </a:rPr>
              <a:t>エッジ・コンピューティング</a:t>
            </a:r>
          </a:p>
          <a:p>
            <a:pPr lvl="0"/>
            <a:r>
              <a:rPr kumimoji="1" lang="ja-JP" altLang="ja-JP" sz="1200" kern="1200" dirty="0">
                <a:solidFill>
                  <a:schemeClr val="tx1"/>
                </a:solidFill>
                <a:effectLst/>
                <a:latin typeface="+mn-lt"/>
                <a:ea typeface="+mn-ea"/>
                <a:cs typeface="+mn-cs"/>
              </a:rPr>
              <a:t>量子コンピュータ</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541697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48555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29</a:t>
            </a:fld>
            <a:endParaRPr lang="en-US" altLang="ja-JP"/>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pPr eaLnBrk="1" hangingPunct="1"/>
            <a:endParaRPr lang="ja-JP" altLang="en-US" dirty="0"/>
          </a:p>
        </p:txBody>
      </p:sp>
    </p:spTree>
    <p:extLst>
      <p:ext uri="{BB962C8B-B14F-4D97-AF65-F5344CB8AC3E}">
        <p14:creationId xmlns:p14="http://schemas.microsoft.com/office/powerpoint/2010/main" val="325428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2751819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9885" y="6717943"/>
            <a:ext cx="639634" cy="95299"/>
          </a:xfrm>
          <a:prstGeom prst="rect">
            <a:avLst/>
          </a:prstGeom>
        </p:spPr>
      </p:pic>
      <p:pic>
        <p:nvPicPr>
          <p:cNvPr id="18" name="図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tif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0.tiff"/><Relationship Id="rId13" Type="http://schemas.openxmlformats.org/officeDocument/2006/relationships/image" Target="../media/image45.tiff"/><Relationship Id="rId3" Type="http://schemas.openxmlformats.org/officeDocument/2006/relationships/image" Target="../media/image35.tiff"/><Relationship Id="rId7" Type="http://schemas.openxmlformats.org/officeDocument/2006/relationships/image" Target="../media/image39.tiff"/><Relationship Id="rId12" Type="http://schemas.openxmlformats.org/officeDocument/2006/relationships/image" Target="../media/image44.tiff"/><Relationship Id="rId2" Type="http://schemas.openxmlformats.org/officeDocument/2006/relationships/image" Target="../media/image34.tiff"/><Relationship Id="rId1" Type="http://schemas.openxmlformats.org/officeDocument/2006/relationships/slideLayout" Target="../slideLayouts/slideLayout6.xml"/><Relationship Id="rId6" Type="http://schemas.openxmlformats.org/officeDocument/2006/relationships/image" Target="../media/image38.tiff"/><Relationship Id="rId11" Type="http://schemas.openxmlformats.org/officeDocument/2006/relationships/image" Target="../media/image43.tiff"/><Relationship Id="rId5" Type="http://schemas.openxmlformats.org/officeDocument/2006/relationships/image" Target="../media/image37.tiff"/><Relationship Id="rId10" Type="http://schemas.openxmlformats.org/officeDocument/2006/relationships/image" Target="../media/image42.png"/><Relationship Id="rId4" Type="http://schemas.openxmlformats.org/officeDocument/2006/relationships/image" Target="../media/image36.tiff"/><Relationship Id="rId9" Type="http://schemas.openxmlformats.org/officeDocument/2006/relationships/image" Target="../media/image41.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49.tmp"/></Relationships>
</file>

<file path=ppt/slides/_rels/slide25.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tmp"/><Relationship Id="rId1" Type="http://schemas.openxmlformats.org/officeDocument/2006/relationships/slideLayout" Target="../slideLayouts/slideLayout6.xml"/><Relationship Id="rId6" Type="http://schemas.openxmlformats.org/officeDocument/2006/relationships/image" Target="../media/image53.tmp"/><Relationship Id="rId5" Type="http://schemas.openxmlformats.org/officeDocument/2006/relationships/image" Target="../media/image52.tmp"/><Relationship Id="rId4" Type="http://schemas.openxmlformats.org/officeDocument/2006/relationships/image" Target="../media/image49.tmp"/></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56.png"/><Relationship Id="rId7" Type="http://schemas.openxmlformats.org/officeDocument/2006/relationships/image" Target="../media/image61.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image" Target="../media/image55.png"/><Relationship Id="rId16"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9.png"/><Relationship Id="rId5" Type="http://schemas.openxmlformats.org/officeDocument/2006/relationships/image" Target="../media/image59.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58.png"/><Relationship Id="rId9" Type="http://schemas.openxmlformats.org/officeDocument/2006/relationships/image" Target="../media/image67.png"/><Relationship Id="rId14"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tif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9.tiff"/><Relationship Id="rId2" Type="http://schemas.openxmlformats.org/officeDocument/2006/relationships/image" Target="../media/image78.tiff"/><Relationship Id="rId1" Type="http://schemas.openxmlformats.org/officeDocument/2006/relationships/slideLayout" Target="../slideLayouts/slideLayout6.xml"/><Relationship Id="rId5" Type="http://schemas.openxmlformats.org/officeDocument/2006/relationships/image" Target="../media/image81.tiff"/><Relationship Id="rId4" Type="http://schemas.openxmlformats.org/officeDocument/2006/relationships/image" Target="../media/image80.tiff"/></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3.tif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86.tiff"/><Relationship Id="rId2" Type="http://schemas.openxmlformats.org/officeDocument/2006/relationships/image" Target="../media/image85.tif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3.tif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7.tif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amzn.to/1QViFJ1" TargetMode="External"/><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 Id="rId4" Type="http://schemas.openxmlformats.org/officeDocument/2006/relationships/image" Target="../media/image93.tiff"/></Relationships>
</file>

<file path=ppt/slides/_rels/slide63.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2D4458-93A2-FB47-B17B-1B5BE2EA4F4F}"/>
              </a:ext>
            </a:extLst>
          </p:cNvPr>
          <p:cNvSpPr/>
          <p:nvPr/>
        </p:nvSpPr>
        <p:spPr>
          <a:xfrm>
            <a:off x="-43249" y="-29258"/>
            <a:ext cx="9230497" cy="6956854"/>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ctrTitle"/>
          </p:nvPr>
        </p:nvSpPr>
        <p:spPr>
          <a:xfrm>
            <a:off x="496354" y="4065970"/>
            <a:ext cx="8151292" cy="933083"/>
          </a:xfrm>
        </p:spPr>
        <p:txBody>
          <a:bodyPr/>
          <a:lstStyle/>
          <a:p>
            <a:r>
              <a:rPr lang="en-US" altLang="ja-JP" sz="4400" dirty="0">
                <a:latin typeface="Hiragino Kaku Gothic StdN W8" charset="-128"/>
                <a:ea typeface="Hiragino Kaku Gothic StdN W8" charset="-128"/>
                <a:cs typeface="Hiragino Kaku Gothic StdN W8" charset="-128"/>
              </a:rPr>
              <a:t>SI</a:t>
            </a:r>
            <a:r>
              <a:rPr lang="ja-JP" altLang="en-US" sz="4400">
                <a:latin typeface="Hiragino Kaku Gothic StdN W8" charset="-128"/>
                <a:ea typeface="Hiragino Kaku Gothic StdN W8" charset="-128"/>
                <a:cs typeface="Hiragino Kaku Gothic StdN W8" charset="-128"/>
              </a:rPr>
              <a:t>ビジネス</a:t>
            </a:r>
            <a:r>
              <a:rPr lang="ja-JP" altLang="en-US">
                <a:latin typeface="Hiragino Kaku Gothic StdN W8" charset="-128"/>
                <a:ea typeface="Hiragino Kaku Gothic StdN W8" charset="-128"/>
                <a:cs typeface="Hiragino Kaku Gothic StdN W8" charset="-128"/>
              </a:rPr>
              <a:t>の</a:t>
            </a:r>
            <a:br>
              <a:rPr lang="en-US" altLang="ja-JP" dirty="0">
                <a:latin typeface="Hiragino Kaku Gothic StdN W8" charset="-128"/>
                <a:ea typeface="Hiragino Kaku Gothic StdN W8" charset="-128"/>
                <a:cs typeface="Hiragino Kaku Gothic StdN W8" charset="-128"/>
              </a:rPr>
            </a:br>
            <a:r>
              <a:rPr lang="ja-JP" altLang="en-US">
                <a:latin typeface="Hiragino Kaku Gothic StdN W8" charset="-128"/>
                <a:ea typeface="Hiragino Kaku Gothic StdN W8" charset="-128"/>
                <a:cs typeface="Hiragino Kaku Gothic StdN W8" charset="-128"/>
              </a:rPr>
              <a:t>デジタル･トランスフォーメーション</a:t>
            </a:r>
            <a:endParaRPr kumimoji="1" lang="ja-JP" altLang="en-US"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5313405" y="464204"/>
            <a:ext cx="3456385" cy="571466"/>
          </a:xfrm>
        </p:spPr>
        <p:txBody>
          <a:bodyPr>
            <a:normAutofit/>
          </a:bodyPr>
          <a:lstStyle/>
          <a:p>
            <a:r>
              <a:rPr kumimoji="1" lang="en-US" altLang="ja-JP" sz="1800" dirty="0">
                <a:solidFill>
                  <a:schemeClr val="bg1"/>
                </a:solidFill>
                <a:latin typeface="Meiryo" panose="020B0604030504040204" pitchFamily="34" charset="-128"/>
                <a:ea typeface="Meiryo" panose="020B0604030504040204" pitchFamily="34" charset="-128"/>
                <a:cs typeface="Meiryo" charset="-128"/>
              </a:rPr>
              <a:t>2018</a:t>
            </a:r>
            <a:r>
              <a:rPr kumimoji="1" lang="ja-JP" altLang="en-US" sz="1800">
                <a:solidFill>
                  <a:schemeClr val="bg1"/>
                </a:solidFill>
                <a:latin typeface="Meiryo" panose="020B0604030504040204" pitchFamily="34" charset="-128"/>
                <a:ea typeface="Meiryo" panose="020B0604030504040204" pitchFamily="34" charset="-128"/>
                <a:cs typeface="Meiryo" charset="-128"/>
              </a:rPr>
              <a:t>年</a:t>
            </a:r>
            <a:r>
              <a:rPr lang="en-US" altLang="ja-JP" sz="1800" dirty="0">
                <a:solidFill>
                  <a:schemeClr val="bg1"/>
                </a:solidFill>
                <a:latin typeface="Meiryo" panose="020B0604030504040204" pitchFamily="34" charset="-128"/>
                <a:ea typeface="Meiryo" panose="020B0604030504040204" pitchFamily="34" charset="-128"/>
                <a:cs typeface="Meiryo" charset="-128"/>
              </a:rPr>
              <a:t>7</a:t>
            </a:r>
            <a:r>
              <a:rPr kumimoji="1" lang="ja-JP" altLang="en-US" sz="1800">
                <a:solidFill>
                  <a:schemeClr val="bg1"/>
                </a:solidFill>
                <a:latin typeface="Meiryo" panose="020B0604030504040204" pitchFamily="34" charset="-128"/>
                <a:ea typeface="Meiryo" panose="020B0604030504040204" pitchFamily="34" charset="-128"/>
                <a:cs typeface="Meiryo" charset="-128"/>
              </a:rPr>
              <a:t>月</a:t>
            </a:r>
            <a:r>
              <a:rPr kumimoji="1" lang="en-US" altLang="ja-JP" sz="1800" dirty="0">
                <a:solidFill>
                  <a:schemeClr val="bg1"/>
                </a:solidFill>
                <a:latin typeface="Meiryo" panose="020B0604030504040204" pitchFamily="34" charset="-128"/>
                <a:ea typeface="Meiryo" panose="020B0604030504040204" pitchFamily="34" charset="-128"/>
                <a:cs typeface="Meiryo" charset="-128"/>
              </a:rPr>
              <a:t>29</a:t>
            </a:r>
            <a:r>
              <a:rPr lang="ja-JP" altLang="en-US" sz="1800">
                <a:solidFill>
                  <a:schemeClr val="bg1"/>
                </a:solidFill>
                <a:latin typeface="Meiryo" panose="020B0604030504040204" pitchFamily="34" charset="-128"/>
                <a:ea typeface="Meiryo" panose="020B0604030504040204" pitchFamily="34" charset="-128"/>
                <a:cs typeface="Meiryo" charset="-128"/>
              </a:rPr>
              <a:t>日</a:t>
            </a:r>
            <a:endParaRPr kumimoji="1" lang="ja-JP" altLang="en-US" sz="1800" dirty="0">
              <a:solidFill>
                <a:schemeClr val="bg1"/>
              </a:solidFill>
              <a:latin typeface="Meiryo" panose="020B0604030504040204" pitchFamily="34" charset="-128"/>
              <a:ea typeface="Meiryo" panose="020B0604030504040204" pitchFamily="34" charset="-128"/>
              <a:cs typeface="Meiryo" charset="-128"/>
            </a:endParaRPr>
          </a:p>
        </p:txBody>
      </p:sp>
      <p:pic>
        <p:nvPicPr>
          <p:cNvPr id="9" name="図 8">
            <a:extLst>
              <a:ext uri="{FF2B5EF4-FFF2-40B4-BE49-F238E27FC236}">
                <a16:creationId xmlns:a16="http://schemas.microsoft.com/office/drawing/2014/main" id="{432EBC11-B9C9-F641-A556-BAA4B5F498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00392" y="5877272"/>
            <a:ext cx="821962" cy="876612"/>
          </a:xfrm>
          <a:prstGeom prst="rect">
            <a:avLst/>
          </a:prstGeom>
        </p:spPr>
      </p:pic>
      <p:pic>
        <p:nvPicPr>
          <p:cNvPr id="8" name="図 7">
            <a:extLst>
              <a:ext uri="{FF2B5EF4-FFF2-40B4-BE49-F238E27FC236}">
                <a16:creationId xmlns:a16="http://schemas.microsoft.com/office/drawing/2014/main" id="{C7CDCC50-DB35-7B41-B23A-1D1837B9F2C7}"/>
              </a:ext>
            </a:extLst>
          </p:cNvPr>
          <p:cNvPicPr>
            <a:picLocks noChangeAspect="1"/>
          </p:cNvPicPr>
          <p:nvPr/>
        </p:nvPicPr>
        <p:blipFill>
          <a:blip r:embed="rId3"/>
          <a:stretch>
            <a:fillRect/>
          </a:stretch>
        </p:blipFill>
        <p:spPr>
          <a:xfrm>
            <a:off x="985916" y="932507"/>
            <a:ext cx="4154495" cy="3701277"/>
          </a:xfrm>
          <a:prstGeom prst="rect">
            <a:avLst/>
          </a:prstGeom>
        </p:spPr>
      </p:pic>
      <p:sp>
        <p:nvSpPr>
          <p:cNvPr id="10" name="サブタイトル 3">
            <a:extLst>
              <a:ext uri="{FF2B5EF4-FFF2-40B4-BE49-F238E27FC236}">
                <a16:creationId xmlns:a16="http://schemas.microsoft.com/office/drawing/2014/main" id="{41C98033-70F8-4E4D-BA69-BEF1D9E6B16D}"/>
              </a:ext>
            </a:extLst>
          </p:cNvPr>
          <p:cNvSpPr txBox="1">
            <a:spLocks/>
          </p:cNvSpPr>
          <p:nvPr/>
        </p:nvSpPr>
        <p:spPr>
          <a:xfrm>
            <a:off x="985916" y="5290899"/>
            <a:ext cx="7714123" cy="586374"/>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kumimoji="1" sz="2400" kern="1200">
                <a:solidFill>
                  <a:schemeClr val="tx1">
                    <a:lumMod val="50000"/>
                    <a:lumOff val="50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dist"/>
            <a:r>
              <a:rPr lang="ja-JP" altLang="en-US" sz="2000" b="1">
                <a:solidFill>
                  <a:schemeClr val="bg1"/>
                </a:solidFill>
                <a:latin typeface="Meiryo" charset="-128"/>
                <a:ea typeface="Meiryo" charset="-128"/>
                <a:cs typeface="Meiryo" charset="-128"/>
              </a:rPr>
              <a:t>私たちは、自分たちの未来をどのように描けばいいのだろうか？</a:t>
            </a:r>
            <a:endParaRPr lang="ja-JP" altLang="en-US" sz="2000" dirty="0">
              <a:solidFill>
                <a:schemeClr val="bg1"/>
              </a:solidFill>
            </a:endParaRPr>
          </a:p>
        </p:txBody>
      </p:sp>
    </p:spTree>
    <p:extLst>
      <p:ext uri="{BB962C8B-B14F-4D97-AF65-F5344CB8AC3E}">
        <p14:creationId xmlns:p14="http://schemas.microsoft.com/office/powerpoint/2010/main" val="58001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77426" y="986118"/>
            <a:ext cx="8522276" cy="28866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デジタル・トランスフォーメーションとは</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4" name="テキスト ボックス 3"/>
          <p:cNvSpPr txBox="1"/>
          <p:nvPr/>
        </p:nvSpPr>
        <p:spPr>
          <a:xfrm>
            <a:off x="4910797" y="1447597"/>
            <a:ext cx="3888905" cy="1938992"/>
          </a:xfrm>
          <a:prstGeom prst="rect">
            <a:avLst/>
          </a:prstGeom>
          <a:noFill/>
        </p:spPr>
        <p:txBody>
          <a:bodyPr wrap="square" rtlCol="0">
            <a:spAutoFit/>
          </a:bodyPr>
          <a:lstStyle/>
          <a:p>
            <a:pPr marL="342900" indent="-342900">
              <a:buFont typeface="Wingdings" charset="2"/>
              <a:buChar char="ü"/>
            </a:pPr>
            <a:r>
              <a:rPr kumimoji="1" lang="ja-JP" altLang="en-US" sz="2000" dirty="0">
                <a:solidFill>
                  <a:srgbClr val="0432FF"/>
                </a:solidFill>
                <a:latin typeface="Meiryo" charset="-128"/>
                <a:ea typeface="Meiryo" charset="-128"/>
                <a:cs typeface="Meiryo" charset="-128"/>
              </a:rPr>
              <a:t>ビジネス･プロセスに関わる</a:t>
            </a:r>
            <a:endParaRPr kumimoji="1" lang="en-US" altLang="ja-JP" sz="2000" dirty="0">
              <a:solidFill>
                <a:srgbClr val="0432FF"/>
              </a:solidFill>
              <a:latin typeface="Meiryo" charset="-128"/>
              <a:ea typeface="Meiryo" charset="-128"/>
              <a:cs typeface="Meiryo" charset="-128"/>
            </a:endParaRPr>
          </a:p>
          <a:p>
            <a:r>
              <a:rPr lang="en-US" altLang="ja-JP" sz="2000" b="1" dirty="0">
                <a:solidFill>
                  <a:srgbClr val="0432FF"/>
                </a:solidFill>
                <a:latin typeface="Meiryo" charset="-128"/>
                <a:ea typeface="Meiryo" charset="-128"/>
                <a:cs typeface="Meiryo" charset="-128"/>
              </a:rPr>
              <a:t>	</a:t>
            </a:r>
            <a:r>
              <a:rPr kumimoji="1" lang="ja-JP" altLang="en-US" sz="2000" b="1" dirty="0">
                <a:solidFill>
                  <a:srgbClr val="0432FF"/>
                </a:solidFill>
                <a:latin typeface="Meiryo" charset="-128"/>
                <a:ea typeface="Meiryo" charset="-128"/>
                <a:cs typeface="Meiryo" charset="-128"/>
              </a:rPr>
              <a:t>人間の制約を排除</a:t>
            </a:r>
            <a:r>
              <a:rPr kumimoji="1" lang="ja-JP" altLang="en-US" sz="2000" dirty="0">
                <a:solidFill>
                  <a:srgbClr val="0432FF"/>
                </a:solidFill>
                <a:latin typeface="Meiryo" charset="-128"/>
                <a:ea typeface="Meiryo" charset="-128"/>
                <a:cs typeface="Meiryo" charset="-128"/>
              </a:rPr>
              <a:t>し</a:t>
            </a:r>
            <a:endParaRPr kumimoji="1"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品質・コスト・期間などの</a:t>
            </a:r>
            <a:endParaRPr lang="en-US" altLang="ja-JP" sz="2000"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b="1" dirty="0">
                <a:solidFill>
                  <a:srgbClr val="0432FF"/>
                </a:solidFill>
                <a:latin typeface="Meiryo" charset="-128"/>
                <a:ea typeface="Meiryo" charset="-128"/>
                <a:cs typeface="Meiryo" charset="-128"/>
              </a:rPr>
              <a:t>限界をブレークスルー</a:t>
            </a:r>
            <a:r>
              <a:rPr lang="ja-JP" altLang="en-US" sz="2000" dirty="0">
                <a:solidFill>
                  <a:srgbClr val="0432FF"/>
                </a:solidFill>
                <a:latin typeface="Meiryo" charset="-128"/>
                <a:ea typeface="Meiryo" charset="-128"/>
                <a:cs typeface="Meiryo" charset="-128"/>
              </a:rPr>
              <a:t>して</a:t>
            </a:r>
            <a:endParaRPr lang="en-US" altLang="ja-JP" sz="2000" dirty="0">
              <a:solidFill>
                <a:srgbClr val="0432FF"/>
              </a:solidFill>
              <a:latin typeface="Meiryo" charset="-128"/>
              <a:ea typeface="Meiryo" charset="-128"/>
              <a:cs typeface="Meiryo" charset="-128"/>
            </a:endParaRPr>
          </a:p>
          <a:p>
            <a:pPr marL="342900" indent="-342900">
              <a:buFont typeface="Wingdings" charset="2"/>
              <a:buChar char="ü"/>
            </a:pPr>
            <a:r>
              <a:rPr lang="ja-JP" altLang="en-US" sz="2000" dirty="0">
                <a:solidFill>
                  <a:srgbClr val="0432FF"/>
                </a:solidFill>
                <a:latin typeface="Meiryo" charset="-128"/>
                <a:ea typeface="Meiryo" charset="-128"/>
                <a:cs typeface="Meiryo" charset="-128"/>
              </a:rPr>
              <a:t>ビジネスに</a:t>
            </a:r>
            <a:r>
              <a:rPr lang="ja-JP" altLang="en-US" sz="2000" b="1" u="sng" dirty="0">
                <a:solidFill>
                  <a:srgbClr val="0432FF"/>
                </a:solidFill>
                <a:latin typeface="Meiryo" charset="-128"/>
                <a:ea typeface="Meiryo" charset="-128"/>
                <a:cs typeface="Meiryo" charset="-128"/>
              </a:rPr>
              <a:t>新しい価値基準</a:t>
            </a:r>
            <a:endParaRPr lang="en-US" altLang="ja-JP" sz="2000" b="1" u="sng" dirty="0">
              <a:solidFill>
                <a:srgbClr val="0432FF"/>
              </a:solidFill>
              <a:latin typeface="Meiryo" charset="-128"/>
              <a:ea typeface="Meiryo" charset="-128"/>
              <a:cs typeface="Meiryo" charset="-128"/>
            </a:endParaRPr>
          </a:p>
          <a:p>
            <a:r>
              <a:rPr lang="en-US" altLang="ja-JP" sz="2000" dirty="0">
                <a:solidFill>
                  <a:srgbClr val="0432FF"/>
                </a:solidFill>
                <a:latin typeface="Meiryo" charset="-128"/>
                <a:ea typeface="Meiryo" charset="-128"/>
                <a:cs typeface="Meiryo" charset="-128"/>
              </a:rPr>
              <a:t>	</a:t>
            </a:r>
            <a:r>
              <a:rPr lang="ja-JP" altLang="en-US" sz="2000" dirty="0">
                <a:solidFill>
                  <a:srgbClr val="0432FF"/>
                </a:solidFill>
                <a:latin typeface="Meiryo" charset="-128"/>
                <a:ea typeface="Meiryo" charset="-128"/>
                <a:cs typeface="Meiryo" charset="-128"/>
              </a:rPr>
              <a:t>をもたらす取り組み</a:t>
            </a:r>
            <a:endParaRPr lang="en-US" altLang="ja-JP" sz="2000" dirty="0">
              <a:solidFill>
                <a:srgbClr val="0432FF"/>
              </a:solidFill>
              <a:latin typeface="Meiryo" charset="-128"/>
              <a:ea typeface="Meiryo" charset="-128"/>
              <a:cs typeface="Meiryo" charset="-128"/>
            </a:endParaRPr>
          </a:p>
        </p:txBody>
      </p:sp>
      <p:sp>
        <p:nvSpPr>
          <p:cNvPr id="6" name="テキスト ボックス 5"/>
          <p:cNvSpPr txBox="1"/>
          <p:nvPr/>
        </p:nvSpPr>
        <p:spPr>
          <a:xfrm>
            <a:off x="358108" y="1284386"/>
            <a:ext cx="3922651" cy="2369880"/>
          </a:xfrm>
          <a:prstGeom prst="rect">
            <a:avLst/>
          </a:prstGeom>
          <a:noFill/>
        </p:spPr>
        <p:txBody>
          <a:bodyPr wrap="square" rtlCol="0">
            <a:spAutoFit/>
          </a:bodyPr>
          <a:lstStyle/>
          <a:p>
            <a:pPr algn="ctr"/>
            <a:r>
              <a:rPr kumimoji="1" lang="ja-JP" altLang="en-US" sz="2400" b="1" u="sng" dirty="0">
                <a:latin typeface="Meiryo" charset="-128"/>
                <a:ea typeface="Meiryo" charset="-128"/>
                <a:cs typeface="Meiryo" charset="-128"/>
              </a:rPr>
              <a:t>人間</a:t>
            </a:r>
            <a:r>
              <a:rPr kumimoji="1" lang="ja-JP" altLang="en-US" sz="2400" dirty="0">
                <a:latin typeface="Meiryo" charset="-128"/>
                <a:ea typeface="Meiryo" charset="-128"/>
                <a:cs typeface="Meiryo" charset="-128"/>
              </a:rPr>
              <a:t>を前提に最適化された</a:t>
            </a:r>
            <a:endParaRPr kumimoji="1" lang="en-US" altLang="ja-JP" sz="2400" dirty="0">
              <a:latin typeface="Meiryo" charset="-128"/>
              <a:ea typeface="Meiryo" charset="-128"/>
              <a:cs typeface="Meiryo" charset="-128"/>
            </a:endParaRPr>
          </a:p>
          <a:p>
            <a:pPr algn="ctr"/>
            <a:r>
              <a:rPr kumimoji="1" lang="ja-JP" altLang="en-US" sz="2400" dirty="0">
                <a:latin typeface="Meiryo" charset="-128"/>
                <a:ea typeface="Meiryo" charset="-128"/>
                <a:cs typeface="Meiryo" charset="-128"/>
              </a:rPr>
              <a:t>ビジネスの仕組み</a:t>
            </a:r>
            <a:endParaRPr kumimoji="1" lang="en-US" altLang="ja-JP" sz="2400" dirty="0">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から</a:t>
            </a:r>
            <a:endParaRPr lang="en-US" altLang="ja-JP" dirty="0">
              <a:solidFill>
                <a:schemeClr val="accent6">
                  <a:lumMod val="75000"/>
                </a:schemeClr>
              </a:solidFill>
              <a:latin typeface="Meiryo" charset="-128"/>
              <a:ea typeface="Meiryo" charset="-128"/>
              <a:cs typeface="Meiryo" charset="-128"/>
            </a:endParaRPr>
          </a:p>
          <a:p>
            <a:pPr algn="ctr"/>
            <a:endParaRPr lang="en-US" altLang="ja-JP" sz="800" dirty="0">
              <a:solidFill>
                <a:schemeClr val="accent6">
                  <a:lumMod val="75000"/>
                </a:schemeClr>
              </a:solidFill>
              <a:latin typeface="Meiryo" charset="-128"/>
              <a:ea typeface="Meiryo" charset="-128"/>
              <a:cs typeface="Meiryo" charset="-128"/>
            </a:endParaRPr>
          </a:p>
          <a:p>
            <a:pPr algn="ctr"/>
            <a:r>
              <a:rPr lang="ja-JP" altLang="en-US" sz="2400" b="1" u="sng" dirty="0">
                <a:solidFill>
                  <a:srgbClr val="0432FF"/>
                </a:solidFill>
                <a:latin typeface="Meiryo" charset="-128"/>
                <a:ea typeface="Meiryo" charset="-128"/>
                <a:cs typeface="Meiryo" charset="-128"/>
              </a:rPr>
              <a:t>機械</a:t>
            </a:r>
            <a:r>
              <a:rPr lang="ja-JP" altLang="en-US" sz="2400" dirty="0">
                <a:solidFill>
                  <a:srgbClr val="0432FF"/>
                </a:solidFill>
                <a:latin typeface="Meiryo" charset="-128"/>
                <a:ea typeface="Meiryo" charset="-128"/>
                <a:cs typeface="Meiryo" charset="-128"/>
              </a:rPr>
              <a:t>を前提に最適化された</a:t>
            </a:r>
            <a:endParaRPr lang="en-US" altLang="ja-JP" sz="2400" dirty="0">
              <a:solidFill>
                <a:srgbClr val="0432FF"/>
              </a:solidFill>
              <a:latin typeface="Meiryo" charset="-128"/>
              <a:ea typeface="Meiryo" charset="-128"/>
              <a:cs typeface="Meiryo" charset="-128"/>
            </a:endParaRPr>
          </a:p>
          <a:p>
            <a:pPr algn="ctr"/>
            <a:r>
              <a:rPr lang="ja-JP" altLang="en-US" sz="2400" dirty="0">
                <a:solidFill>
                  <a:srgbClr val="0432FF"/>
                </a:solidFill>
                <a:latin typeface="Meiryo" charset="-128"/>
                <a:ea typeface="Meiryo" charset="-128"/>
                <a:cs typeface="Meiryo" charset="-128"/>
              </a:rPr>
              <a:t>ビジネスの仕組み</a:t>
            </a:r>
            <a:endParaRPr lang="en-US" altLang="ja-JP" sz="2400" dirty="0">
              <a:solidFill>
                <a:srgbClr val="0432FF"/>
              </a:solidFill>
              <a:latin typeface="Meiryo" charset="-128"/>
              <a:ea typeface="Meiryo" charset="-128"/>
              <a:cs typeface="Meiryo" charset="-128"/>
            </a:endParaRPr>
          </a:p>
          <a:p>
            <a:pPr algn="ctr"/>
            <a:r>
              <a:rPr lang="ja-JP" altLang="en-US" dirty="0">
                <a:solidFill>
                  <a:schemeClr val="accent6">
                    <a:lumMod val="75000"/>
                  </a:schemeClr>
                </a:solidFill>
                <a:latin typeface="Meiryo" charset="-128"/>
                <a:ea typeface="Meiryo" charset="-128"/>
                <a:cs typeface="Meiryo" charset="-128"/>
              </a:rPr>
              <a:t>への転換</a:t>
            </a:r>
            <a:endParaRPr lang="en-US" altLang="ja-JP" dirty="0">
              <a:solidFill>
                <a:schemeClr val="accent6">
                  <a:lumMod val="75000"/>
                </a:schemeClr>
              </a:solidFill>
              <a:latin typeface="Meiryo" charset="-128"/>
              <a:ea typeface="Meiryo" charset="-128"/>
              <a:cs typeface="Meiryo" charset="-128"/>
            </a:endParaRPr>
          </a:p>
        </p:txBody>
      </p:sp>
      <p:sp>
        <p:nvSpPr>
          <p:cNvPr id="7" name="ホームベース 6"/>
          <p:cNvSpPr/>
          <p:nvPr/>
        </p:nvSpPr>
        <p:spPr>
          <a:xfrm>
            <a:off x="277426" y="4230032"/>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ホームベース 7"/>
          <p:cNvSpPr/>
          <p:nvPr/>
        </p:nvSpPr>
        <p:spPr>
          <a:xfrm rot="10800000">
            <a:off x="4554958" y="4230034"/>
            <a:ext cx="4244744"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277426" y="4423764"/>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10" name="テキスト ボックス 9"/>
          <p:cNvSpPr txBox="1"/>
          <p:nvPr/>
        </p:nvSpPr>
        <p:spPr>
          <a:xfrm>
            <a:off x="6447749" y="4425253"/>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11" name="テキスト ボックス 10"/>
          <p:cNvSpPr txBox="1"/>
          <p:nvPr/>
        </p:nvSpPr>
        <p:spPr>
          <a:xfrm>
            <a:off x="277426" y="4885429"/>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12" name="テキスト ボックス 11"/>
          <p:cNvSpPr txBox="1"/>
          <p:nvPr/>
        </p:nvSpPr>
        <p:spPr>
          <a:xfrm>
            <a:off x="277426" y="5448377"/>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13" name="テキスト ボックス 12"/>
          <p:cNvSpPr txBox="1"/>
          <p:nvPr/>
        </p:nvSpPr>
        <p:spPr>
          <a:xfrm>
            <a:off x="6569085" y="4885428"/>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14" name="テキスト ボックス 13"/>
          <p:cNvSpPr txBox="1"/>
          <p:nvPr/>
        </p:nvSpPr>
        <p:spPr>
          <a:xfrm>
            <a:off x="5618863" y="5443604"/>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15" name="円/楕円 14"/>
          <p:cNvSpPr/>
          <p:nvPr/>
        </p:nvSpPr>
        <p:spPr>
          <a:xfrm>
            <a:off x="3531029" y="4230034"/>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16" name="テキスト ボックス 15"/>
          <p:cNvSpPr txBox="1"/>
          <p:nvPr/>
        </p:nvSpPr>
        <p:spPr>
          <a:xfrm>
            <a:off x="3658426" y="4766495"/>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18" name="右矢印 17"/>
          <p:cNvSpPr/>
          <p:nvPr/>
        </p:nvSpPr>
        <p:spPr>
          <a:xfrm>
            <a:off x="4357735" y="1784096"/>
            <a:ext cx="434788" cy="1004047"/>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10800000">
            <a:off x="3709154" y="3743868"/>
            <a:ext cx="1725691" cy="54467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1336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79210" y="5398679"/>
            <a:ext cx="1615440" cy="1109472"/>
          </a:xfrm>
          <a:prstGeom prst="rect">
            <a:avLst/>
          </a:prstGeom>
        </p:spPr>
      </p:pic>
      <p:sp>
        <p:nvSpPr>
          <p:cNvPr id="34" name="フリーフォーム 33"/>
          <p:cNvSpPr/>
          <p:nvPr/>
        </p:nvSpPr>
        <p:spPr>
          <a:xfrm>
            <a:off x="6605049" y="5440404"/>
            <a:ext cx="626759" cy="100953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リーフォーム 27"/>
          <p:cNvSpPr/>
          <p:nvPr/>
        </p:nvSpPr>
        <p:spPr>
          <a:xfrm flipH="1">
            <a:off x="4760060" y="3657430"/>
            <a:ext cx="334607" cy="2792505"/>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227661"/>
              <a:gd name="connsiteY0" fmla="*/ 0 h 2178604"/>
              <a:gd name="connsiteX1" fmla="*/ 0 w 227661"/>
              <a:gd name="connsiteY1" fmla="*/ 2178604 h 2178604"/>
              <a:gd name="connsiteX2" fmla="*/ 227661 w 227661"/>
              <a:gd name="connsiteY2" fmla="*/ 1689670 h 2178604"/>
              <a:gd name="connsiteX3" fmla="*/ 12274 w 227661"/>
              <a:gd name="connsiteY3" fmla="*/ 0 h 2178604"/>
              <a:gd name="connsiteX0" fmla="*/ 12274 w 227661"/>
              <a:gd name="connsiteY0" fmla="*/ 0 h 2178604"/>
              <a:gd name="connsiteX1" fmla="*/ 0 w 227661"/>
              <a:gd name="connsiteY1" fmla="*/ 2178604 h 2178604"/>
              <a:gd name="connsiteX2" fmla="*/ 227661 w 227661"/>
              <a:gd name="connsiteY2" fmla="*/ 1728057 h 2178604"/>
              <a:gd name="connsiteX3" fmla="*/ 12274 w 227661"/>
              <a:gd name="connsiteY3" fmla="*/ 0 h 2178604"/>
              <a:gd name="connsiteX0" fmla="*/ 1239 w 228419"/>
              <a:gd name="connsiteY0" fmla="*/ 0 h 2183402"/>
              <a:gd name="connsiteX1" fmla="*/ 758 w 228419"/>
              <a:gd name="connsiteY1" fmla="*/ 2183402 h 2183402"/>
              <a:gd name="connsiteX2" fmla="*/ 228419 w 228419"/>
              <a:gd name="connsiteY2" fmla="*/ 1732855 h 2183402"/>
              <a:gd name="connsiteX3" fmla="*/ 1239 w 228419"/>
              <a:gd name="connsiteY3" fmla="*/ 0 h 2183402"/>
            </a:gdLst>
            <a:ahLst/>
            <a:cxnLst>
              <a:cxn ang="0">
                <a:pos x="connsiteX0" y="connsiteY0"/>
              </a:cxn>
              <a:cxn ang="0">
                <a:pos x="connsiteX1" y="connsiteY1"/>
              </a:cxn>
              <a:cxn ang="0">
                <a:pos x="connsiteX2" y="connsiteY2"/>
              </a:cxn>
              <a:cxn ang="0">
                <a:pos x="connsiteX3" y="connsiteY3"/>
              </a:cxn>
            </a:cxnLst>
            <a:rect l="l" t="t" r="r" b="b"/>
            <a:pathLst>
              <a:path w="228419" h="2183402">
                <a:moveTo>
                  <a:pt x="1239" y="0"/>
                </a:moveTo>
                <a:cubicBezTo>
                  <a:pt x="-2852" y="726201"/>
                  <a:pt x="4849" y="1457201"/>
                  <a:pt x="758" y="2183402"/>
                </a:cubicBezTo>
                <a:lnTo>
                  <a:pt x="228419" y="1732855"/>
                </a:lnTo>
                <a:lnTo>
                  <a:pt x="1239"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a:t>UBER</a:t>
            </a:r>
            <a:r>
              <a:rPr kumimoji="1" lang="ja-JP" altLang="en-US" dirty="0"/>
              <a:t>と</a:t>
            </a:r>
            <a:r>
              <a:rPr kumimoji="1" lang="en-US" altLang="ja-JP" dirty="0"/>
              <a:t>Taxi</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0169" y="2097164"/>
            <a:ext cx="1677876" cy="1258407"/>
          </a:xfrm>
          <a:prstGeom prst="rect">
            <a:avLst/>
          </a:prstGeom>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28738" y="899765"/>
            <a:ext cx="873051" cy="873051"/>
          </a:xfrm>
          <a:prstGeom prst="rect">
            <a:avLst/>
          </a:prstGeom>
          <a:effectLst>
            <a:outerShdw blurRad="50800" dist="38100" dir="2700000" algn="tl" rotWithShape="0">
              <a:prstClr val="black">
                <a:alpha val="40000"/>
              </a:prstClr>
            </a:outerShdw>
          </a:effectLst>
        </p:spPr>
      </p:pic>
      <p:sp>
        <p:nvSpPr>
          <p:cNvPr id="16" name="正方形/長方形 15"/>
          <p:cNvSpPr/>
          <p:nvPr/>
        </p:nvSpPr>
        <p:spPr>
          <a:xfrm>
            <a:off x="6804249" y="1988840"/>
            <a:ext cx="231629" cy="203847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093487" y="3654616"/>
            <a:ext cx="1543555" cy="178720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93488" y="5441825"/>
            <a:ext cx="1543555" cy="100811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p:cNvSpPr txBox="1"/>
          <p:nvPr/>
        </p:nvSpPr>
        <p:spPr>
          <a:xfrm>
            <a:off x="6097342" y="3657986"/>
            <a:ext cx="539700" cy="369332"/>
          </a:xfrm>
          <a:prstGeom prst="rect">
            <a:avLst/>
          </a:prstGeom>
          <a:noFill/>
        </p:spPr>
        <p:txBody>
          <a:bodyPr wrap="none" rtlCol="0">
            <a:spAutoFit/>
          </a:bodyPr>
          <a:lstStyle/>
          <a:p>
            <a:r>
              <a:rPr kumimoji="1" lang="en-US" altLang="ja-JP">
                <a:solidFill>
                  <a:schemeClr val="bg1"/>
                </a:solidFill>
              </a:rPr>
              <a:t>Taxi</a:t>
            </a:r>
            <a:endParaRPr kumimoji="1" lang="ja-JP" altLang="en-US" dirty="0">
              <a:solidFill>
                <a:schemeClr val="bg1"/>
              </a:solidFill>
            </a:endParaRPr>
          </a:p>
        </p:txBody>
      </p:sp>
      <p:sp>
        <p:nvSpPr>
          <p:cNvPr id="31" name="テキスト ボックス 30"/>
          <p:cNvSpPr txBox="1"/>
          <p:nvPr/>
        </p:nvSpPr>
        <p:spPr>
          <a:xfrm>
            <a:off x="5118745" y="4255832"/>
            <a:ext cx="1486304" cy="584775"/>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タクシー資産</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コールセンター運営経費</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施設維持管理</a:t>
            </a:r>
            <a:endParaRPr lang="en-US" altLang="ja-JP" sz="800" dirty="0">
              <a:solidFill>
                <a:schemeClr val="bg1"/>
              </a:solidFill>
              <a:latin typeface="Meiryo" charset="-128"/>
              <a:ea typeface="Meiryo" charset="-128"/>
              <a:cs typeface="Meiryo" charset="-128"/>
            </a:endParaRPr>
          </a:p>
          <a:p>
            <a:pPr marL="171450" indent="-171450">
              <a:buFont typeface="Wingdings" charset="2"/>
              <a:buChar char="l"/>
            </a:pPr>
            <a:r>
              <a:rPr kumimoji="1" lang="ja-JP" altLang="en-US" sz="800" dirty="0">
                <a:solidFill>
                  <a:schemeClr val="bg1"/>
                </a:solidFill>
                <a:latin typeface="Meiryo" charset="-128"/>
                <a:ea typeface="Meiryo" charset="-128"/>
                <a:cs typeface="Meiryo" charset="-128"/>
              </a:rPr>
              <a:t>事務・管理経費　など</a:t>
            </a:r>
          </a:p>
        </p:txBody>
      </p:sp>
      <p:sp>
        <p:nvSpPr>
          <p:cNvPr id="35" name="テキスト ボックス 34"/>
          <p:cNvSpPr txBox="1"/>
          <p:nvPr/>
        </p:nvSpPr>
        <p:spPr>
          <a:xfrm>
            <a:off x="5085294" y="5791280"/>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7" name="テキスト ボックス 36"/>
          <p:cNvSpPr txBox="1"/>
          <p:nvPr/>
        </p:nvSpPr>
        <p:spPr>
          <a:xfrm>
            <a:off x="4204210" y="5316372"/>
            <a:ext cx="724544" cy="307777"/>
          </a:xfrm>
          <a:prstGeom prst="rect">
            <a:avLst/>
          </a:prstGeom>
          <a:noFill/>
        </p:spPr>
        <p:txBody>
          <a:bodyPr wrap="square" rtlCol="0">
            <a:spAutoFit/>
          </a:bodyPr>
          <a:lstStyle/>
          <a:p>
            <a:pPr algn="ctr"/>
            <a:r>
              <a:rPr kumimoji="1" lang="ja-JP" altLang="en-US" sz="1400">
                <a:solidFill>
                  <a:schemeClr val="accent6">
                    <a:lumMod val="75000"/>
                  </a:schemeClr>
                </a:solidFill>
                <a:latin typeface="Meiryo" charset="-128"/>
                <a:ea typeface="Meiryo" charset="-128"/>
                <a:cs typeface="Meiryo" charset="-128"/>
              </a:rPr>
              <a:t>運賃</a:t>
            </a:r>
            <a:endParaRPr kumimoji="1" lang="ja-JP" altLang="en-US" sz="1400" dirty="0">
              <a:solidFill>
                <a:schemeClr val="accent6">
                  <a:lumMod val="75000"/>
                </a:schemeClr>
              </a:solidFill>
              <a:latin typeface="Meiryo" charset="-128"/>
              <a:ea typeface="Meiryo" charset="-128"/>
              <a:cs typeface="Meiryo" charset="-128"/>
            </a:endParaRPr>
          </a:p>
        </p:txBody>
      </p:sp>
      <p:grpSp>
        <p:nvGrpSpPr>
          <p:cNvPr id="6" name="図形グループ 5"/>
          <p:cNvGrpSpPr/>
          <p:nvPr/>
        </p:nvGrpSpPr>
        <p:grpSpPr>
          <a:xfrm>
            <a:off x="505509" y="899765"/>
            <a:ext cx="4391247" cy="5585451"/>
            <a:chOff x="505509" y="899765"/>
            <a:chExt cx="4391247" cy="5585451"/>
          </a:xfrm>
        </p:grpSpPr>
        <p:pic>
          <p:nvPicPr>
            <p:cNvPr id="13" name="図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368" y="5446608"/>
              <a:ext cx="1510091" cy="1006728"/>
            </a:xfrm>
            <a:prstGeom prst="rect">
              <a:avLst/>
            </a:prstGeom>
            <a:effectLst>
              <a:outerShdw blurRad="50800" dist="38100" dir="2700000" algn="tl" rotWithShape="0">
                <a:prstClr val="black">
                  <a:alpha val="40000"/>
                </a:prstClr>
              </a:outerShdw>
            </a:effectLst>
          </p:spPr>
        </p:pic>
        <p:sp>
          <p:nvSpPr>
            <p:cNvPr id="33" name="フリーフォーム 32"/>
            <p:cNvSpPr/>
            <p:nvPr/>
          </p:nvSpPr>
          <p:spPr>
            <a:xfrm flipH="1">
              <a:off x="1794564" y="4725144"/>
              <a:ext cx="708414" cy="1724791"/>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 name="connsiteX0" fmla="*/ 12274 w 396194"/>
                <a:gd name="connsiteY0" fmla="*/ 0 h 2178604"/>
                <a:gd name="connsiteX1" fmla="*/ 0 w 396194"/>
                <a:gd name="connsiteY1" fmla="*/ 2178604 h 2178604"/>
                <a:gd name="connsiteX2" fmla="*/ 396194 w 396194"/>
                <a:gd name="connsiteY2" fmla="*/ 1805214 h 2178604"/>
                <a:gd name="connsiteX3" fmla="*/ 12274 w 396194"/>
                <a:gd name="connsiteY3" fmla="*/ 0 h 2178604"/>
              </a:gdLst>
              <a:ahLst/>
              <a:cxnLst>
                <a:cxn ang="0">
                  <a:pos x="connsiteX0" y="connsiteY0"/>
                </a:cxn>
                <a:cxn ang="0">
                  <a:pos x="connsiteX1" y="connsiteY1"/>
                </a:cxn>
                <a:cxn ang="0">
                  <a:pos x="connsiteX2" y="connsiteY2"/>
                </a:cxn>
                <a:cxn ang="0">
                  <a:pos x="connsiteX3" y="connsiteY3"/>
                </a:cxn>
              </a:cxnLst>
              <a:rect l="l" t="t" r="r" b="b"/>
              <a:pathLst>
                <a:path w="396194" h="2178604">
                  <a:moveTo>
                    <a:pt x="12274" y="0"/>
                  </a:moveTo>
                  <a:cubicBezTo>
                    <a:pt x="8183" y="726201"/>
                    <a:pt x="4091" y="1452403"/>
                    <a:pt x="0" y="2178604"/>
                  </a:cubicBezTo>
                  <a:lnTo>
                    <a:pt x="396194" y="1805214"/>
                  </a:lnTo>
                  <a:lnTo>
                    <a:pt x="12274" y="0"/>
                  </a:lnTo>
                  <a:close/>
                </a:path>
              </a:pathLst>
            </a:cu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リーフォーム 26"/>
            <p:cNvSpPr/>
            <p:nvPr/>
          </p:nvSpPr>
          <p:spPr>
            <a:xfrm>
              <a:off x="3952854" y="4260468"/>
              <a:ext cx="392762" cy="2224748"/>
            </a:xfrm>
            <a:custGeom>
              <a:avLst/>
              <a:gdLst>
                <a:gd name="connsiteX0" fmla="*/ 12274 w 392762"/>
                <a:gd name="connsiteY0" fmla="*/ 0 h 2178604"/>
                <a:gd name="connsiteX1" fmla="*/ 0 w 392762"/>
                <a:gd name="connsiteY1" fmla="*/ 2178604 h 2178604"/>
                <a:gd name="connsiteX2" fmla="*/ 392762 w 392762"/>
                <a:gd name="connsiteY2" fmla="*/ 1564913 h 2178604"/>
                <a:gd name="connsiteX3" fmla="*/ 12274 w 392762"/>
                <a:gd name="connsiteY3" fmla="*/ 0 h 2178604"/>
              </a:gdLst>
              <a:ahLst/>
              <a:cxnLst>
                <a:cxn ang="0">
                  <a:pos x="connsiteX0" y="connsiteY0"/>
                </a:cxn>
                <a:cxn ang="0">
                  <a:pos x="connsiteX1" y="connsiteY1"/>
                </a:cxn>
                <a:cxn ang="0">
                  <a:pos x="connsiteX2" y="connsiteY2"/>
                </a:cxn>
                <a:cxn ang="0">
                  <a:pos x="connsiteX3" y="connsiteY3"/>
                </a:cxn>
              </a:cxnLst>
              <a:rect l="l" t="t" r="r" b="b"/>
              <a:pathLst>
                <a:path w="392762" h="2178604">
                  <a:moveTo>
                    <a:pt x="12274" y="0"/>
                  </a:moveTo>
                  <a:cubicBezTo>
                    <a:pt x="8183" y="726201"/>
                    <a:pt x="4091" y="1452403"/>
                    <a:pt x="0" y="2178604"/>
                  </a:cubicBezTo>
                  <a:lnTo>
                    <a:pt x="392762" y="1564913"/>
                  </a:lnTo>
                  <a:lnTo>
                    <a:pt x="12274" y="0"/>
                  </a:lnTo>
                  <a:close/>
                </a:path>
              </a:pathLst>
            </a:cu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1367" y="2097164"/>
              <a:ext cx="1510091" cy="1258408"/>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11760" y="2267359"/>
              <a:ext cx="1920241" cy="1088212"/>
            </a:xfrm>
            <a:prstGeom prst="rect">
              <a:avLst/>
            </a:prstGeom>
            <a:effectLst>
              <a:outerShdw blurRad="50800" dist="38100" dir="2700000" algn="tl" rotWithShape="0">
                <a:prstClr val="black">
                  <a:alpha val="40000"/>
                </a:prstClr>
              </a:outerShdw>
            </a:effectLst>
          </p:spPr>
        </p:pic>
        <p:pic>
          <p:nvPicPr>
            <p:cNvPr id="10" name="図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7011" y="899765"/>
              <a:ext cx="873051" cy="873051"/>
            </a:xfrm>
            <a:prstGeom prst="rect">
              <a:avLst/>
            </a:prstGeom>
            <a:effectLst>
              <a:outerShdw blurRad="50800" dist="38100" dir="2700000" algn="tl" rotWithShape="0">
                <a:prstClr val="black">
                  <a:alpha val="40000"/>
                </a:prstClr>
              </a:outerShdw>
            </a:effectLst>
          </p:spPr>
        </p:pic>
        <p:pic>
          <p:nvPicPr>
            <p:cNvPr id="12" name="図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47243" y="1195311"/>
              <a:ext cx="649513" cy="649513"/>
            </a:xfrm>
            <a:prstGeom prst="rect">
              <a:avLst/>
            </a:prstGeom>
          </p:spPr>
        </p:pic>
        <p:sp>
          <p:nvSpPr>
            <p:cNvPr id="24" name="正方形/長方形 23"/>
            <p:cNvSpPr/>
            <p:nvPr/>
          </p:nvSpPr>
          <p:spPr>
            <a:xfrm>
              <a:off x="2411760" y="4221088"/>
              <a:ext cx="1543555" cy="64807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2411760" y="4869160"/>
              <a:ext cx="1543555" cy="158077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2409798" y="4227225"/>
              <a:ext cx="694421" cy="369332"/>
            </a:xfrm>
            <a:prstGeom prst="rect">
              <a:avLst/>
            </a:prstGeom>
            <a:noFill/>
          </p:spPr>
          <p:txBody>
            <a:bodyPr wrap="none" rtlCol="0">
              <a:spAutoFit/>
            </a:bodyPr>
            <a:lstStyle/>
            <a:p>
              <a:r>
                <a:rPr kumimoji="1" lang="en-US" altLang="ja-JP" dirty="0">
                  <a:solidFill>
                    <a:schemeClr val="bg1"/>
                  </a:solidFill>
                </a:rPr>
                <a:t>UBER</a:t>
              </a:r>
              <a:endParaRPr kumimoji="1" lang="ja-JP" altLang="en-US" dirty="0">
                <a:solidFill>
                  <a:schemeClr val="bg1"/>
                </a:solidFill>
              </a:endParaRPr>
            </a:p>
          </p:txBody>
        </p:sp>
        <p:sp>
          <p:nvSpPr>
            <p:cNvPr id="32" name="テキスト ボックス 31"/>
            <p:cNvSpPr txBox="1"/>
            <p:nvPr/>
          </p:nvSpPr>
          <p:spPr>
            <a:xfrm>
              <a:off x="2534972" y="4518557"/>
              <a:ext cx="1281120" cy="338554"/>
            </a:xfrm>
            <a:prstGeom prst="rect">
              <a:avLst/>
            </a:prstGeom>
            <a:noFill/>
          </p:spPr>
          <p:txBody>
            <a:bodyPr wrap="none" rtlCol="0">
              <a:spAutoFit/>
            </a:bodyPr>
            <a:lstStyle/>
            <a:p>
              <a:pPr marL="171450" indent="-171450">
                <a:buFont typeface="Wingdings" charset="2"/>
                <a:buChar char="l"/>
              </a:pPr>
              <a:r>
                <a:rPr kumimoji="1" lang="ja-JP" altLang="en-US" sz="800" dirty="0">
                  <a:solidFill>
                    <a:schemeClr val="bg1"/>
                  </a:solidFill>
                  <a:latin typeface="Meiryo" charset="-128"/>
                  <a:ea typeface="Meiryo" charset="-128"/>
                  <a:cs typeface="Meiryo" charset="-128"/>
                </a:rPr>
                <a:t>アプリ開発・保守費</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l"/>
              </a:pPr>
              <a:r>
                <a:rPr lang="ja-JP" altLang="en-US" sz="800" dirty="0">
                  <a:solidFill>
                    <a:schemeClr val="bg1"/>
                  </a:solidFill>
                  <a:latin typeface="Meiryo" charset="-128"/>
                  <a:ea typeface="Meiryo" charset="-128"/>
                  <a:cs typeface="Meiryo" charset="-128"/>
                </a:rPr>
                <a:t>クラウド利用量など</a:t>
              </a:r>
              <a:endParaRPr kumimoji="1" lang="ja-JP" altLang="en-US" sz="800" dirty="0">
                <a:solidFill>
                  <a:schemeClr val="bg1"/>
                </a:solidFill>
                <a:latin typeface="Meiryo" charset="-128"/>
                <a:ea typeface="Meiryo" charset="-128"/>
                <a:cs typeface="Meiryo" charset="-128"/>
              </a:endParaRPr>
            </a:p>
          </p:txBody>
        </p:sp>
        <p:sp>
          <p:nvSpPr>
            <p:cNvPr id="36" name="テキスト ボックス 35"/>
            <p:cNvSpPr txBox="1"/>
            <p:nvPr/>
          </p:nvSpPr>
          <p:spPr>
            <a:xfrm>
              <a:off x="2404491" y="5499324"/>
              <a:ext cx="1541404" cy="307777"/>
            </a:xfrm>
            <a:prstGeom prst="rect">
              <a:avLst/>
            </a:prstGeom>
            <a:noFill/>
          </p:spPr>
          <p:txBody>
            <a:bodyPr wrap="square" rtlCol="0">
              <a:spAutoFit/>
            </a:bodyPr>
            <a:lstStyle/>
            <a:p>
              <a:pPr algn="ctr"/>
              <a:r>
                <a:rPr kumimoji="1" lang="ja-JP" altLang="en-US" sz="1400">
                  <a:solidFill>
                    <a:schemeClr val="bg1"/>
                  </a:solidFill>
                  <a:latin typeface="Meiryo" charset="-128"/>
                  <a:ea typeface="Meiryo" charset="-128"/>
                  <a:cs typeface="Meiryo" charset="-128"/>
                </a:rPr>
                <a:t>ドライバー収入</a:t>
              </a:r>
              <a:endParaRPr kumimoji="1" lang="ja-JP" altLang="en-US" sz="1400" dirty="0">
                <a:solidFill>
                  <a:schemeClr val="bg1"/>
                </a:solidFill>
                <a:latin typeface="Meiryo" charset="-128"/>
                <a:ea typeface="Meiryo" charset="-128"/>
                <a:cs typeface="Meiryo" charset="-128"/>
              </a:endParaRPr>
            </a:p>
          </p:txBody>
        </p:sp>
        <p:sp>
          <p:nvSpPr>
            <p:cNvPr id="38" name="テキスト ボックス 37"/>
            <p:cNvSpPr txBox="1"/>
            <p:nvPr/>
          </p:nvSpPr>
          <p:spPr>
            <a:xfrm>
              <a:off x="505509" y="3839381"/>
              <a:ext cx="1620957" cy="738664"/>
            </a:xfrm>
            <a:prstGeom prst="rect">
              <a:avLst/>
            </a:prstGeom>
            <a:noFill/>
          </p:spPr>
          <p:txBody>
            <a:bodyPr wrap="none" rtlCol="0">
              <a:spAutoFit/>
            </a:bodyPr>
            <a:lstStyle/>
            <a:p>
              <a:r>
                <a:rPr lang="ja-JP" altLang="en-US" sz="1400" b="1" dirty="0">
                  <a:solidFill>
                    <a:srgbClr val="0432FF"/>
                  </a:solidFill>
                  <a:latin typeface="Meiryo" charset="-128"/>
                  <a:ea typeface="Meiryo" charset="-128"/>
                  <a:cs typeface="Meiryo" charset="-128"/>
                </a:rPr>
                <a:t>機械を前提</a:t>
              </a:r>
              <a:r>
                <a:rPr lang="ja-JP" altLang="en-US" sz="1400" dirty="0">
                  <a:solidFill>
                    <a:srgbClr val="0432FF"/>
                  </a:solidFill>
                  <a:latin typeface="Meiryo" charset="-128"/>
                  <a:ea typeface="Meiryo" charset="-128"/>
                  <a:cs typeface="Meiryo" charset="-128"/>
                </a:rPr>
                <a:t>とした</a:t>
              </a:r>
              <a:endParaRPr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ビジネスプロセス</a:t>
              </a:r>
              <a:endParaRPr kumimoji="1" lang="en-US" altLang="ja-JP" sz="1400" dirty="0">
                <a:solidFill>
                  <a:srgbClr val="0432FF"/>
                </a:solidFill>
                <a:latin typeface="Meiryo" charset="-128"/>
                <a:ea typeface="Meiryo" charset="-128"/>
                <a:cs typeface="Meiryo" charset="-128"/>
              </a:endParaRPr>
            </a:p>
            <a:p>
              <a:r>
                <a:rPr kumimoji="1" lang="ja-JP" altLang="en-US" sz="1400" dirty="0">
                  <a:solidFill>
                    <a:srgbClr val="0432FF"/>
                  </a:solidFill>
                  <a:latin typeface="Meiryo" charset="-128"/>
                  <a:ea typeface="Meiryo" charset="-128"/>
                  <a:cs typeface="Meiryo" charset="-128"/>
                </a:rPr>
                <a:t>の最適化</a:t>
              </a:r>
            </a:p>
          </p:txBody>
        </p:sp>
      </p:grpSp>
      <p:sp>
        <p:nvSpPr>
          <p:cNvPr id="39" name="テキスト ボックス 38"/>
          <p:cNvSpPr txBox="1"/>
          <p:nvPr/>
        </p:nvSpPr>
        <p:spPr>
          <a:xfrm>
            <a:off x="6927088" y="3834809"/>
            <a:ext cx="1620957" cy="738664"/>
          </a:xfrm>
          <a:prstGeom prst="rect">
            <a:avLst/>
          </a:prstGeom>
          <a:noFill/>
        </p:spPr>
        <p:txBody>
          <a:bodyPr wrap="none" rtlCol="0">
            <a:spAutoFit/>
          </a:bodyPr>
          <a:lstStyle/>
          <a:p>
            <a:pPr algn="r"/>
            <a:r>
              <a:rPr lang="ja-JP" altLang="en-US" sz="1400" b="1" dirty="0">
                <a:solidFill>
                  <a:srgbClr val="C00000"/>
                </a:solidFill>
                <a:latin typeface="Meiryo" charset="-128"/>
                <a:ea typeface="Meiryo" charset="-128"/>
                <a:cs typeface="Meiryo" charset="-128"/>
              </a:rPr>
              <a:t>人間を前提</a:t>
            </a:r>
            <a:r>
              <a:rPr lang="ja-JP" altLang="en-US" sz="1400" dirty="0">
                <a:solidFill>
                  <a:srgbClr val="C00000"/>
                </a:solidFill>
                <a:latin typeface="Meiryo" charset="-128"/>
                <a:ea typeface="Meiryo" charset="-128"/>
                <a:cs typeface="Meiryo" charset="-128"/>
              </a:rPr>
              <a:t>とした</a:t>
            </a:r>
            <a:endParaRPr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ビジネスプロセス</a:t>
            </a:r>
            <a:endParaRPr kumimoji="1" lang="en-US" altLang="ja-JP" sz="1400" dirty="0">
              <a:solidFill>
                <a:srgbClr val="C00000"/>
              </a:solidFill>
              <a:latin typeface="Meiryo" charset="-128"/>
              <a:ea typeface="Meiryo" charset="-128"/>
              <a:cs typeface="Meiryo" charset="-128"/>
            </a:endParaRPr>
          </a:p>
          <a:p>
            <a:pPr algn="r"/>
            <a:r>
              <a:rPr kumimoji="1" lang="ja-JP" altLang="en-US" sz="1400" dirty="0">
                <a:solidFill>
                  <a:srgbClr val="C00000"/>
                </a:solidFill>
                <a:latin typeface="Meiryo" charset="-128"/>
                <a:ea typeface="Meiryo" charset="-128"/>
                <a:cs typeface="Meiryo" charset="-128"/>
              </a:rPr>
              <a:t>の最適化</a:t>
            </a:r>
          </a:p>
        </p:txBody>
      </p:sp>
      <p:grpSp>
        <p:nvGrpSpPr>
          <p:cNvPr id="19" name="図形グループ 18"/>
          <p:cNvGrpSpPr/>
          <p:nvPr/>
        </p:nvGrpSpPr>
        <p:grpSpPr>
          <a:xfrm>
            <a:off x="4364156" y="5659428"/>
            <a:ext cx="370648" cy="790507"/>
            <a:chOff x="1946324" y="4125162"/>
            <a:chExt cx="969964" cy="2007872"/>
          </a:xfrm>
        </p:grpSpPr>
        <p:sp>
          <p:nvSpPr>
            <p:cNvPr id="20" name="円/楕円 1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8" name="図 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975247" y="2087345"/>
            <a:ext cx="1780032" cy="1365504"/>
          </a:xfrm>
          <a:prstGeom prst="rect">
            <a:avLst/>
          </a:prstGeom>
        </p:spPr>
      </p:pic>
    </p:spTree>
    <p:extLst>
      <p:ext uri="{BB962C8B-B14F-4D97-AF65-F5344CB8AC3E}">
        <p14:creationId xmlns:p14="http://schemas.microsoft.com/office/powerpoint/2010/main" val="368408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053352"/>
            <a:ext cx="963706" cy="963706"/>
          </a:xfrm>
          <a:prstGeom prst="rect">
            <a:avLst/>
          </a:prstGeom>
        </p:spPr>
      </p:pic>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2150035"/>
            <a:ext cx="969683" cy="969683"/>
          </a:xfrm>
          <a:prstGeom prst="rect">
            <a:avLst/>
          </a:prstGeom>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3252695"/>
            <a:ext cx="963706" cy="963706"/>
          </a:xfrm>
          <a:prstGeom prst="rect">
            <a:avLst/>
          </a:prstGeom>
        </p:spPr>
      </p:pic>
      <p:pic>
        <p:nvPicPr>
          <p:cNvPr id="9" name="図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5446061"/>
            <a:ext cx="963706" cy="963706"/>
          </a:xfrm>
          <a:prstGeom prst="rect">
            <a:avLst/>
          </a:prstGeom>
        </p:spPr>
      </p:pic>
      <p:sp>
        <p:nvSpPr>
          <p:cNvPr id="10" name="テキスト ボックス 9"/>
          <p:cNvSpPr txBox="1"/>
          <p:nvPr/>
        </p:nvSpPr>
        <p:spPr>
          <a:xfrm>
            <a:off x="1613647" y="1212039"/>
            <a:ext cx="1433406" cy="646331"/>
          </a:xfrm>
          <a:prstGeom prst="rect">
            <a:avLst/>
          </a:prstGeom>
          <a:noFill/>
        </p:spPr>
        <p:txBody>
          <a:bodyPr wrap="none" rtlCol="0">
            <a:spAutoFit/>
          </a:bodyPr>
          <a:lstStyle/>
          <a:p>
            <a:r>
              <a:rPr kumimoji="1" lang="en-US" altLang="ja-JP" sz="3600">
                <a:latin typeface="Meiryo" charset="-128"/>
                <a:ea typeface="Meiryo" charset="-128"/>
                <a:cs typeface="Meiryo" charset="-128"/>
              </a:rPr>
              <a:t>UBER</a:t>
            </a:r>
            <a:endParaRPr kumimoji="1" lang="ja-JP" altLang="en-US" sz="3600" dirty="0">
              <a:latin typeface="Meiryo" charset="-128"/>
              <a:ea typeface="Meiryo" charset="-128"/>
              <a:cs typeface="Meiryo" charset="-128"/>
            </a:endParaRPr>
          </a:p>
        </p:txBody>
      </p:sp>
      <p:sp>
        <p:nvSpPr>
          <p:cNvPr id="11" name="テキスト ボックス 10"/>
          <p:cNvSpPr txBox="1"/>
          <p:nvPr/>
        </p:nvSpPr>
        <p:spPr>
          <a:xfrm>
            <a:off x="1613647" y="2311710"/>
            <a:ext cx="1606530" cy="646331"/>
          </a:xfrm>
          <a:prstGeom prst="rect">
            <a:avLst/>
          </a:prstGeom>
          <a:noFill/>
        </p:spPr>
        <p:txBody>
          <a:bodyPr wrap="none" rtlCol="0">
            <a:spAutoFit/>
          </a:bodyPr>
          <a:lstStyle/>
          <a:p>
            <a:r>
              <a:rPr kumimoji="1" lang="en-US" altLang="ja-JP" sz="3600">
                <a:latin typeface="Meiryo" charset="-128"/>
                <a:ea typeface="Meiryo" charset="-128"/>
                <a:cs typeface="Meiryo" charset="-128"/>
              </a:rPr>
              <a:t>airbnb</a:t>
            </a:r>
            <a:endParaRPr kumimoji="1" lang="ja-JP" altLang="en-US" sz="3600" dirty="0">
              <a:latin typeface="Meiryo" charset="-128"/>
              <a:ea typeface="Meiryo" charset="-128"/>
              <a:cs typeface="Meiryo" charset="-128"/>
            </a:endParaRPr>
          </a:p>
        </p:txBody>
      </p:sp>
      <p:sp>
        <p:nvSpPr>
          <p:cNvPr id="12" name="テキスト ボックス 11"/>
          <p:cNvSpPr txBox="1"/>
          <p:nvPr/>
        </p:nvSpPr>
        <p:spPr>
          <a:xfrm>
            <a:off x="1613647" y="3411382"/>
            <a:ext cx="2116028" cy="646331"/>
          </a:xfrm>
          <a:prstGeom prst="rect">
            <a:avLst/>
          </a:prstGeom>
          <a:noFill/>
        </p:spPr>
        <p:txBody>
          <a:bodyPr wrap="none" rtlCol="0">
            <a:spAutoFit/>
          </a:bodyPr>
          <a:lstStyle/>
          <a:p>
            <a:r>
              <a:rPr kumimoji="1" lang="en-US" altLang="ja-JP" sz="3600">
                <a:latin typeface="Meiryo" charset="-128"/>
                <a:ea typeface="Meiryo" charset="-128"/>
                <a:cs typeface="Meiryo" charset="-128"/>
              </a:rPr>
              <a:t>NETFLIX</a:t>
            </a:r>
            <a:endParaRPr kumimoji="1" lang="ja-JP" altLang="en-US" sz="3600" dirty="0">
              <a:latin typeface="Meiryo" charset="-128"/>
              <a:ea typeface="Meiryo" charset="-128"/>
              <a:cs typeface="Meiryo" charset="-128"/>
            </a:endParaRPr>
          </a:p>
        </p:txBody>
      </p:sp>
      <p:sp>
        <p:nvSpPr>
          <p:cNvPr id="13" name="テキスト ボックス 12"/>
          <p:cNvSpPr txBox="1"/>
          <p:nvPr/>
        </p:nvSpPr>
        <p:spPr>
          <a:xfrm>
            <a:off x="1613647" y="4511054"/>
            <a:ext cx="1739772"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Spotify</a:t>
            </a:r>
            <a:endParaRPr kumimoji="1" lang="ja-JP" altLang="en-US" sz="3600" dirty="0">
              <a:latin typeface="Meiryo" charset="-128"/>
              <a:ea typeface="Meiryo" charset="-128"/>
              <a:cs typeface="Meiryo" charset="-128"/>
            </a:endParaRPr>
          </a:p>
        </p:txBody>
      </p:sp>
      <p:sp>
        <p:nvSpPr>
          <p:cNvPr id="14" name="テキスト ボックス 13"/>
          <p:cNvSpPr txBox="1"/>
          <p:nvPr/>
        </p:nvSpPr>
        <p:spPr>
          <a:xfrm>
            <a:off x="1613647" y="5604748"/>
            <a:ext cx="1625766" cy="646331"/>
          </a:xfrm>
          <a:prstGeom prst="rect">
            <a:avLst/>
          </a:prstGeom>
          <a:noFill/>
        </p:spPr>
        <p:txBody>
          <a:bodyPr wrap="none" rtlCol="0">
            <a:spAutoFit/>
          </a:bodyPr>
          <a:lstStyle/>
          <a:p>
            <a:r>
              <a:rPr kumimoji="1" lang="en-US" altLang="ja-JP" sz="3600">
                <a:latin typeface="Meiryo" charset="-128"/>
                <a:ea typeface="Meiryo" charset="-128"/>
                <a:cs typeface="Meiryo" charset="-128"/>
              </a:rPr>
              <a:t>PayPal</a:t>
            </a:r>
            <a:endParaRPr kumimoji="1" lang="ja-JP" altLang="en-US" sz="3600" dirty="0">
              <a:latin typeface="Meiryo" charset="-128"/>
              <a:ea typeface="Meiryo" charset="-128"/>
              <a:cs typeface="Meiryo" charset="-128"/>
            </a:endParaRPr>
          </a:p>
        </p:txBody>
      </p:sp>
      <p:sp>
        <p:nvSpPr>
          <p:cNvPr id="15" name="右矢印 14"/>
          <p:cNvSpPr/>
          <p:nvPr/>
        </p:nvSpPr>
        <p:spPr>
          <a:xfrm>
            <a:off x="4011706" y="1260286"/>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p:cNvSpPr/>
          <p:nvPr/>
        </p:nvSpPr>
        <p:spPr>
          <a:xfrm>
            <a:off x="4011706" y="2359957"/>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4011706" y="3459629"/>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4011706" y="4556313"/>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4011706" y="5652995"/>
            <a:ext cx="788894"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050536" y="1304370"/>
            <a:ext cx="3877985"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タクシー・レンタカー業界</a:t>
            </a:r>
          </a:p>
        </p:txBody>
      </p:sp>
      <p:sp>
        <p:nvSpPr>
          <p:cNvPr id="21" name="テキスト ボックス 20"/>
          <p:cNvSpPr txBox="1"/>
          <p:nvPr/>
        </p:nvSpPr>
        <p:spPr>
          <a:xfrm>
            <a:off x="5050536" y="3501070"/>
            <a:ext cx="3262432" cy="461665"/>
          </a:xfrm>
          <a:prstGeom prst="rect">
            <a:avLst/>
          </a:prstGeom>
          <a:noFill/>
        </p:spPr>
        <p:txBody>
          <a:bodyPr wrap="none" rtlCol="0">
            <a:spAutoFit/>
          </a:bodyPr>
          <a:lstStyle/>
          <a:p>
            <a:r>
              <a:rPr lang="ja-JP" altLang="en-US" sz="2400" dirty="0">
                <a:latin typeface="Meiryo" charset="-128"/>
                <a:ea typeface="Meiryo" charset="-128"/>
                <a:cs typeface="Meiryo" charset="-128"/>
              </a:rPr>
              <a:t>レンタル・ビデオ業界</a:t>
            </a:r>
            <a:endParaRPr kumimoji="1" lang="ja-JP" altLang="en-US" sz="2400" dirty="0">
              <a:latin typeface="Meiryo" charset="-128"/>
              <a:ea typeface="Meiryo" charset="-128"/>
              <a:cs typeface="Meiryo" charset="-128"/>
            </a:endParaRPr>
          </a:p>
        </p:txBody>
      </p:sp>
      <p:sp>
        <p:nvSpPr>
          <p:cNvPr id="22" name="テキスト ボックス 21"/>
          <p:cNvSpPr txBox="1"/>
          <p:nvPr/>
        </p:nvSpPr>
        <p:spPr>
          <a:xfrm>
            <a:off x="5050536" y="2402720"/>
            <a:ext cx="2646878"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ホテル・旅館業界</a:t>
            </a:r>
          </a:p>
        </p:txBody>
      </p:sp>
      <p:sp>
        <p:nvSpPr>
          <p:cNvPr id="23" name="テキスト ボックス 22"/>
          <p:cNvSpPr txBox="1"/>
          <p:nvPr/>
        </p:nvSpPr>
        <p:spPr>
          <a:xfrm>
            <a:off x="5050536" y="4600397"/>
            <a:ext cx="2776722" cy="461665"/>
          </a:xfrm>
          <a:prstGeom prst="rect">
            <a:avLst/>
          </a:prstGeom>
          <a:noFill/>
        </p:spPr>
        <p:txBody>
          <a:bodyPr wrap="none" rtlCol="0">
            <a:spAutoFit/>
          </a:bodyPr>
          <a:lstStyle/>
          <a:p>
            <a:r>
              <a:rPr lang="ja-JP" altLang="en-US" sz="2400" dirty="0">
                <a:latin typeface="Meiryo" charset="-128"/>
                <a:ea typeface="Meiryo" charset="-128"/>
                <a:cs typeface="Meiryo" charset="-128"/>
              </a:rPr>
              <a:t>レコード・</a:t>
            </a:r>
            <a:r>
              <a:rPr lang="en-US" altLang="ja-JP" sz="2400" dirty="0">
                <a:latin typeface="Meiryo" charset="-128"/>
                <a:ea typeface="Meiryo" charset="-128"/>
                <a:cs typeface="Meiryo" charset="-128"/>
              </a:rPr>
              <a:t>CD</a:t>
            </a:r>
            <a:r>
              <a:rPr lang="ja-JP" altLang="en-US" sz="2400" dirty="0">
                <a:latin typeface="Meiryo" charset="-128"/>
                <a:ea typeface="Meiryo" charset="-128"/>
                <a:cs typeface="Meiryo" charset="-128"/>
              </a:rPr>
              <a:t>業界</a:t>
            </a:r>
            <a:endParaRPr kumimoji="1" lang="ja-JP" altLang="en-US" sz="2400" dirty="0">
              <a:latin typeface="Meiryo" charset="-128"/>
              <a:ea typeface="Meiryo" charset="-128"/>
              <a:cs typeface="Meiryo" charset="-128"/>
            </a:endParaRPr>
          </a:p>
        </p:txBody>
      </p:sp>
      <p:pic>
        <p:nvPicPr>
          <p:cNvPr id="24" name="図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4286591"/>
            <a:ext cx="963706" cy="1177681"/>
          </a:xfrm>
          <a:prstGeom prst="rect">
            <a:avLst/>
          </a:prstGeom>
        </p:spPr>
      </p:pic>
      <p:sp>
        <p:nvSpPr>
          <p:cNvPr id="25" name="テキスト ボックス 24"/>
          <p:cNvSpPr txBox="1"/>
          <p:nvPr/>
        </p:nvSpPr>
        <p:spPr>
          <a:xfrm>
            <a:off x="5050536" y="5697079"/>
            <a:ext cx="3570208" cy="461665"/>
          </a:xfrm>
          <a:prstGeom prst="rect">
            <a:avLst/>
          </a:prstGeom>
          <a:noFill/>
        </p:spPr>
        <p:txBody>
          <a:bodyPr wrap="none" rtlCol="0">
            <a:spAutoFit/>
          </a:bodyPr>
          <a:lstStyle/>
          <a:p>
            <a:r>
              <a:rPr lang="ja-JP" altLang="en-US" sz="2400" dirty="0">
                <a:latin typeface="Meiryo" charset="-128"/>
                <a:ea typeface="Meiryo" charset="-128"/>
                <a:cs typeface="Meiryo" charset="-128"/>
              </a:rPr>
              <a:t>銀行業界（決済・為替）</a:t>
            </a:r>
            <a:endParaRPr kumimoji="1" lang="ja-JP" altLang="en-US" sz="2400" dirty="0">
              <a:latin typeface="Meiryo" charset="-128"/>
              <a:ea typeface="Meiryo" charset="-128"/>
              <a:cs typeface="Meiryo" charset="-128"/>
            </a:endParaRPr>
          </a:p>
        </p:txBody>
      </p:sp>
    </p:spTree>
    <p:extLst>
      <p:ext uri="{BB962C8B-B14F-4D97-AF65-F5344CB8AC3E}">
        <p14:creationId xmlns:p14="http://schemas.microsoft.com/office/powerpoint/2010/main" val="243122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D8D2295-D873-9546-AD90-B291218ACC8A}"/>
              </a:ext>
            </a:extLst>
          </p:cNvPr>
          <p:cNvSpPr/>
          <p:nvPr/>
        </p:nvSpPr>
        <p:spPr>
          <a:xfrm>
            <a:off x="342744" y="1346886"/>
            <a:ext cx="8458512" cy="4457597"/>
          </a:xfrm>
          <a:prstGeom prst="rect">
            <a:avLst/>
          </a:prstGeom>
          <a:noFill/>
          <a:ln>
            <a:solidFill>
              <a:srgbClr val="0070C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デジタル・トランスフォーメーションの実際</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26" name="Rectangle 3">
            <a:extLst>
              <a:ext uri="{FF2B5EF4-FFF2-40B4-BE49-F238E27FC236}">
                <a16:creationId xmlns:a16="http://schemas.microsoft.com/office/drawing/2014/main" id="{C3DBCF7F-1FB1-F349-9A71-F0328E8E6EE6}"/>
              </a:ext>
            </a:extLst>
          </p:cNvPr>
          <p:cNvSpPr/>
          <p:nvPr/>
        </p:nvSpPr>
        <p:spPr>
          <a:xfrm>
            <a:off x="457200" y="3328621"/>
            <a:ext cx="1980220"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taxi company,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Owns no vehicles.</a:t>
            </a:r>
          </a:p>
        </p:txBody>
      </p:sp>
      <p:sp>
        <p:nvSpPr>
          <p:cNvPr id="27" name="Rectangle 4">
            <a:extLst>
              <a:ext uri="{FF2B5EF4-FFF2-40B4-BE49-F238E27FC236}">
                <a16:creationId xmlns:a16="http://schemas.microsoft.com/office/drawing/2014/main" id="{CEFA52CC-48BF-0C4E-B111-78F717A78842}"/>
              </a:ext>
            </a:extLst>
          </p:cNvPr>
          <p:cNvSpPr/>
          <p:nvPr/>
        </p:nvSpPr>
        <p:spPr>
          <a:xfrm>
            <a:off x="2444755" y="3328621"/>
            <a:ext cx="2196244"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popular media owner,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Creates no content.</a:t>
            </a:r>
          </a:p>
        </p:txBody>
      </p:sp>
      <p:sp>
        <p:nvSpPr>
          <p:cNvPr id="28" name="Rectangle 5">
            <a:extLst>
              <a:ext uri="{FF2B5EF4-FFF2-40B4-BE49-F238E27FC236}">
                <a16:creationId xmlns:a16="http://schemas.microsoft.com/office/drawing/2014/main" id="{CCDFFC35-6B23-1E4F-A5A4-2DA785AFDBC1}"/>
              </a:ext>
            </a:extLst>
          </p:cNvPr>
          <p:cNvSpPr/>
          <p:nvPr/>
        </p:nvSpPr>
        <p:spPr>
          <a:xfrm>
            <a:off x="4452530" y="3328622"/>
            <a:ext cx="2183360"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most valuable retailer, </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Has no inventory.</a:t>
            </a:r>
          </a:p>
        </p:txBody>
      </p:sp>
      <p:sp>
        <p:nvSpPr>
          <p:cNvPr id="29" name="Rectangle 6">
            <a:extLst>
              <a:ext uri="{FF2B5EF4-FFF2-40B4-BE49-F238E27FC236}">
                <a16:creationId xmlns:a16="http://schemas.microsoft.com/office/drawing/2014/main" id="{833CCB0F-DB4D-1540-AE8F-9F9E4B69809C}"/>
              </a:ext>
            </a:extLst>
          </p:cNvPr>
          <p:cNvSpPr/>
          <p:nvPr/>
        </p:nvSpPr>
        <p:spPr>
          <a:xfrm>
            <a:off x="6635890" y="3328621"/>
            <a:ext cx="2275877" cy="769441"/>
          </a:xfrm>
          <a:prstGeom prst="rect">
            <a:avLst/>
          </a:prstGeom>
        </p:spPr>
        <p:txBody>
          <a:bodyPr wrap="square">
            <a:spAutoFit/>
          </a:bodyPr>
          <a:lstStyle/>
          <a:p>
            <a:pPr algn="ctr"/>
            <a:r>
              <a:rPr lang="en-US" sz="1400" dirty="0">
                <a:solidFill>
                  <a:srgbClr val="002A5A"/>
                </a:solidFill>
                <a:latin typeface="Arial Unicode MS" panose="020B0604020202020204" pitchFamily="34" charset="-128"/>
                <a:ea typeface="Calibri" panose="020F0502020204030204" pitchFamily="34" charset="0"/>
                <a:cs typeface="Times New Roman" panose="02020603050405020304" pitchFamily="18" charset="0"/>
              </a:rPr>
              <a:t>World’s largest accommodation provider,</a:t>
            </a:r>
          </a:p>
          <a:p>
            <a:pPr algn="ctr"/>
            <a:r>
              <a:rPr lang="en-US" sz="1600" b="1" dirty="0">
                <a:solidFill>
                  <a:srgbClr val="009DE0"/>
                </a:solidFill>
                <a:latin typeface="Arial Unicode MS" panose="020B0604020202020204" pitchFamily="34" charset="-128"/>
                <a:ea typeface="Calibri" panose="020F0502020204030204" pitchFamily="34" charset="0"/>
                <a:cs typeface="Times New Roman" panose="02020603050405020304" pitchFamily="18" charset="0"/>
              </a:rPr>
              <a:t>Own no real estate.</a:t>
            </a:r>
          </a:p>
        </p:txBody>
      </p:sp>
      <p:pic>
        <p:nvPicPr>
          <p:cNvPr id="30" name="Picture 4" descr="Resultado de imagem para uber icon">
            <a:extLst>
              <a:ext uri="{FF2B5EF4-FFF2-40B4-BE49-F238E27FC236}">
                <a16:creationId xmlns:a16="http://schemas.microsoft.com/office/drawing/2014/main" id="{7677A3D8-CB14-8347-ACD8-A70822F378F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95851" y="2110347"/>
            <a:ext cx="1091050" cy="10910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a:extLst>
              <a:ext uri="{FF2B5EF4-FFF2-40B4-BE49-F238E27FC236}">
                <a16:creationId xmlns:a16="http://schemas.microsoft.com/office/drawing/2014/main" id="{EABF3405-2ECA-B144-B91B-549C51F4870E}"/>
              </a:ext>
            </a:extLst>
          </p:cNvPr>
          <p:cNvPicPr>
            <a:picLocks noChangeAspect="1"/>
          </p:cNvPicPr>
          <p:nvPr/>
        </p:nvPicPr>
        <p:blipFill>
          <a:blip r:embed="rId3"/>
          <a:stretch>
            <a:fillRect/>
          </a:stretch>
        </p:blipFill>
        <p:spPr>
          <a:xfrm>
            <a:off x="3007094" y="2110347"/>
            <a:ext cx="1071567" cy="1091050"/>
          </a:xfrm>
          <a:prstGeom prst="rect">
            <a:avLst/>
          </a:prstGeom>
        </p:spPr>
      </p:pic>
      <p:pic>
        <p:nvPicPr>
          <p:cNvPr id="33" name="Picture 8">
            <a:extLst>
              <a:ext uri="{FF2B5EF4-FFF2-40B4-BE49-F238E27FC236}">
                <a16:creationId xmlns:a16="http://schemas.microsoft.com/office/drawing/2014/main" id="{15DAFA92-8AD3-784F-8E2E-E95504631AF6}"/>
              </a:ext>
            </a:extLst>
          </p:cNvPr>
          <p:cNvPicPr>
            <a:picLocks noChangeAspect="1"/>
          </p:cNvPicPr>
          <p:nvPr/>
        </p:nvPicPr>
        <p:blipFill>
          <a:blip r:embed="rId4"/>
          <a:stretch>
            <a:fillRect/>
          </a:stretch>
        </p:blipFill>
        <p:spPr>
          <a:xfrm>
            <a:off x="5127886" y="2110347"/>
            <a:ext cx="1091050" cy="1091050"/>
          </a:xfrm>
          <a:prstGeom prst="rect">
            <a:avLst/>
          </a:prstGeom>
        </p:spPr>
      </p:pic>
      <p:pic>
        <p:nvPicPr>
          <p:cNvPr id="34" name="Picture 9">
            <a:extLst>
              <a:ext uri="{FF2B5EF4-FFF2-40B4-BE49-F238E27FC236}">
                <a16:creationId xmlns:a16="http://schemas.microsoft.com/office/drawing/2014/main" id="{C42130E5-F97E-534E-AC2F-ECCD4232E07D}"/>
              </a:ext>
            </a:extLst>
          </p:cNvPr>
          <p:cNvPicPr>
            <a:picLocks noChangeAspect="1"/>
          </p:cNvPicPr>
          <p:nvPr/>
        </p:nvPicPr>
        <p:blipFill>
          <a:blip r:embed="rId5"/>
          <a:stretch>
            <a:fillRect/>
          </a:stretch>
        </p:blipFill>
        <p:spPr>
          <a:xfrm>
            <a:off x="7239129" y="2131997"/>
            <a:ext cx="1069400" cy="1069400"/>
          </a:xfrm>
          <a:prstGeom prst="rect">
            <a:avLst/>
          </a:prstGeom>
        </p:spPr>
      </p:pic>
      <p:sp>
        <p:nvSpPr>
          <p:cNvPr id="4" name="テキスト ボックス 3">
            <a:extLst>
              <a:ext uri="{FF2B5EF4-FFF2-40B4-BE49-F238E27FC236}">
                <a16:creationId xmlns:a16="http://schemas.microsoft.com/office/drawing/2014/main" id="{EFE95F8D-244F-164A-9C75-BEFBE91BA7DC}"/>
              </a:ext>
            </a:extLst>
          </p:cNvPr>
          <p:cNvSpPr txBox="1"/>
          <p:nvPr/>
        </p:nvSpPr>
        <p:spPr>
          <a:xfrm>
            <a:off x="387241" y="4185896"/>
            <a:ext cx="210826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世界最大のタクシー会社ですが、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車両は一台も所有していません。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02A50318-FD32-FE4D-B636-771A4FEF0E8C}"/>
              </a:ext>
            </a:extLst>
          </p:cNvPr>
          <p:cNvSpPr txBox="1"/>
          <p:nvPr/>
        </p:nvSpPr>
        <p:spPr>
          <a:xfrm>
            <a:off x="2552862" y="4185896"/>
            <a:ext cx="198002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世界一有名なメディアですが、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コンテンツは作りません。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27CB3E2D-461A-4D4E-9002-53FAC472913A}"/>
              </a:ext>
            </a:extLst>
          </p:cNvPr>
          <p:cNvSpPr txBox="1"/>
          <p:nvPr/>
        </p:nvSpPr>
        <p:spPr>
          <a:xfrm>
            <a:off x="4498229" y="4198253"/>
            <a:ext cx="2364750"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世界で最も種類が豊富な商店ですが、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在庫は一切ありません。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CB6DE2F-F2E9-C344-9D0D-8B33A45A0C92}"/>
              </a:ext>
            </a:extLst>
          </p:cNvPr>
          <p:cNvSpPr txBox="1"/>
          <p:nvPr/>
        </p:nvSpPr>
        <p:spPr>
          <a:xfrm>
            <a:off x="6727124" y="4185896"/>
            <a:ext cx="2108269" cy="400110"/>
          </a:xfrm>
          <a:prstGeom prst="rect">
            <a:avLst/>
          </a:prstGeom>
          <a:noFill/>
        </p:spPr>
        <p:txBody>
          <a:bodyPr wrap="none" rtlCol="0">
            <a:spAutoFit/>
          </a:bodyPr>
          <a:lstStyle/>
          <a:p>
            <a:pPr algn="ctr"/>
            <a:r>
              <a:rPr kumimoji="1" lang="ja-JP" altLang="en-US" sz="1000">
                <a:solidFill>
                  <a:srgbClr val="0070C0"/>
                </a:solidFill>
                <a:latin typeface="Meiryo" panose="020B0604030504040204" pitchFamily="34" charset="-128"/>
                <a:ea typeface="Meiryo" panose="020B0604030504040204" pitchFamily="34" charset="-128"/>
              </a:rPr>
              <a:t>世界最大の旅行代理店ですが、</a:t>
            </a:r>
            <a:endParaRPr kumimoji="1" lang="en-US" altLang="ja-JP" sz="1000" dirty="0">
              <a:solidFill>
                <a:srgbClr val="0070C0"/>
              </a:solidFill>
              <a:latin typeface="Meiryo" panose="020B0604030504040204" pitchFamily="34" charset="-128"/>
              <a:ea typeface="Meiryo" panose="020B0604030504040204" pitchFamily="34" charset="-128"/>
            </a:endParaRPr>
          </a:p>
          <a:p>
            <a:pPr algn="ctr"/>
            <a:r>
              <a:rPr lang="ja-JP" altLang="en-US" sz="1000">
                <a:solidFill>
                  <a:srgbClr val="0070C0"/>
                </a:solidFill>
                <a:latin typeface="Meiryo" panose="020B0604030504040204" pitchFamily="34" charset="-128"/>
                <a:ea typeface="Meiryo" panose="020B0604030504040204" pitchFamily="34" charset="-128"/>
              </a:rPr>
              <a:t>不動産は一切所有していません。</a:t>
            </a:r>
            <a:endParaRPr kumimoji="1" lang="ja-JP" altLang="en-US" sz="1000">
              <a:solidFill>
                <a:srgbClr val="0070C0"/>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CA226056-77D0-5849-88D9-980B81BB93E1}"/>
              </a:ext>
            </a:extLst>
          </p:cNvPr>
          <p:cNvSpPr/>
          <p:nvPr/>
        </p:nvSpPr>
        <p:spPr>
          <a:xfrm>
            <a:off x="457200"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自前の資産を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持たない／小さい</a:t>
            </a:r>
            <a:endParaRPr lang="en-US" altLang="ja-JP" dirty="0">
              <a:solidFill>
                <a:schemeClr val="bg1"/>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B58A811D-2099-554E-9DA8-698359593C9E}"/>
              </a:ext>
            </a:extLst>
          </p:cNvPr>
          <p:cNvSpPr/>
          <p:nvPr/>
        </p:nvSpPr>
        <p:spPr>
          <a:xfrm>
            <a:off x="3252916"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対象とする市場は</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最初からグローバル</a:t>
            </a:r>
            <a:endParaRPr lang="en-US" altLang="ja-JP" dirty="0">
              <a:solidFill>
                <a:schemeClr val="bg1"/>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DCFCEF60-294F-3949-8E77-76284C466692}"/>
              </a:ext>
            </a:extLst>
          </p:cNvPr>
          <p:cNvSpPr/>
          <p:nvPr/>
        </p:nvSpPr>
        <p:spPr>
          <a:xfrm>
            <a:off x="6048632"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サービスが</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プラットフォーム</a:t>
            </a:r>
            <a:endParaRPr lang="ja-JP" altLang="en-US"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4FE377C1-BEA6-4C42-B86A-CB6F2D8F8793}"/>
              </a:ext>
            </a:extLst>
          </p:cNvPr>
          <p:cNvSpPr txBox="1"/>
          <p:nvPr/>
        </p:nvSpPr>
        <p:spPr>
          <a:xfrm>
            <a:off x="670932" y="1463627"/>
            <a:ext cx="7802136"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デジタル・ディスラプター</a:t>
            </a:r>
            <a:r>
              <a:rPr kumimoji="1" lang="ja-JP" altLang="en-US">
                <a:solidFill>
                  <a:srgbClr val="0070C0"/>
                </a:solidFill>
                <a:latin typeface="Meiryo" panose="020B0604030504040204" pitchFamily="34" charset="-128"/>
                <a:ea typeface="Meiryo" panose="020B0604030504040204" pitchFamily="34" charset="-128"/>
              </a:rPr>
              <a:t>（デジタル・テクノロジーを駆使した破壊者）</a:t>
            </a:r>
          </a:p>
        </p:txBody>
      </p:sp>
    </p:spTree>
    <p:extLst>
      <p:ext uri="{BB962C8B-B14F-4D97-AF65-F5344CB8AC3E}">
        <p14:creationId xmlns:p14="http://schemas.microsoft.com/office/powerpoint/2010/main" val="361204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14F8B842-4D13-184C-9841-C685B2D967E3}"/>
              </a:ext>
            </a:extLst>
          </p:cNvPr>
          <p:cNvSpPr/>
          <p:nvPr/>
        </p:nvSpPr>
        <p:spPr>
          <a:xfrm>
            <a:off x="457200" y="2661284"/>
            <a:ext cx="8229600" cy="136623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7E4F2FF-6122-7D44-ACB8-7B52383F5FF1}"/>
              </a:ext>
            </a:extLst>
          </p:cNvPr>
          <p:cNvSpPr>
            <a:spLocks noGrp="1"/>
          </p:cNvSpPr>
          <p:nvPr>
            <p:ph type="title"/>
          </p:nvPr>
        </p:nvSpPr>
        <p:spPr/>
        <p:txBody>
          <a:bodyPr/>
          <a:lstStyle/>
          <a:p>
            <a:r>
              <a:rPr kumimoji="1" lang="ja-JP" altLang="en-US"/>
              <a:t>デジタル･ディスラプターの創出する新しい価値</a:t>
            </a:r>
          </a:p>
        </p:txBody>
      </p:sp>
      <p:sp>
        <p:nvSpPr>
          <p:cNvPr id="3" name="スライド番号プレースホルダー 2">
            <a:extLst>
              <a:ext uri="{FF2B5EF4-FFF2-40B4-BE49-F238E27FC236}">
                <a16:creationId xmlns:a16="http://schemas.microsoft.com/office/drawing/2014/main" id="{CDA6B847-1EE3-A745-94EA-01388F206CB2}"/>
              </a:ext>
            </a:extLst>
          </p:cNvPr>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テキスト ボックス 3">
            <a:extLst>
              <a:ext uri="{FF2B5EF4-FFF2-40B4-BE49-F238E27FC236}">
                <a16:creationId xmlns:a16="http://schemas.microsoft.com/office/drawing/2014/main" id="{7C7C4759-7D20-4847-8204-DDE6933C161B}"/>
              </a:ext>
            </a:extLst>
          </p:cNvPr>
          <p:cNvSpPr txBox="1"/>
          <p:nvPr/>
        </p:nvSpPr>
        <p:spPr>
          <a:xfrm>
            <a:off x="670932" y="2777597"/>
            <a:ext cx="2795138" cy="1115690"/>
          </a:xfrm>
          <a:prstGeom prst="rect">
            <a:avLst/>
          </a:prstGeom>
          <a:noFill/>
        </p:spPr>
        <p:txBody>
          <a:bodyPr wrap="square" rtlCol="0">
            <a:spAutoFit/>
          </a:bodyPr>
          <a:lstStyle/>
          <a:p>
            <a:r>
              <a:rPr lang="ja-JP" altLang="en-US" sz="1400" b="1" dirty="0">
                <a:solidFill>
                  <a:schemeClr val="bg1"/>
                </a:solidFill>
                <a:latin typeface="Meiryo" panose="020B0604030504040204" pitchFamily="34" charset="-128"/>
                <a:ea typeface="Meiryo" panose="020B0604030504040204" pitchFamily="34" charset="-128"/>
              </a:rPr>
              <a:t>コスト・バリュー</a:t>
            </a:r>
            <a:endParaRPr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無料</a:t>
            </a:r>
            <a:r>
              <a:rPr kumimoji="1" lang="ja-JP" altLang="en-US" sz="1050" dirty="0">
                <a:solidFill>
                  <a:schemeClr val="bg1"/>
                </a:solidFill>
                <a:latin typeface="Meiryo" panose="020B0604030504040204" pitchFamily="34" charset="-128"/>
                <a:ea typeface="Meiryo" panose="020B0604030504040204" pitchFamily="34" charset="-128"/>
              </a:rPr>
              <a:t>／</a:t>
            </a:r>
            <a:r>
              <a:rPr lang="ja-JP" altLang="en-US" sz="1050" dirty="0">
                <a:solidFill>
                  <a:schemeClr val="bg1"/>
                </a:solidFill>
                <a:latin typeface="Meiryo" panose="020B0604030504040204" pitchFamily="34" charset="-128"/>
                <a:ea typeface="Meiryo" panose="020B0604030504040204" pitchFamily="34" charset="-128"/>
              </a:rPr>
              <a:t>超</a:t>
            </a:r>
            <a:r>
              <a:rPr kumimoji="1" lang="ja-JP" altLang="en-US" sz="1050" dirty="0">
                <a:solidFill>
                  <a:schemeClr val="bg1"/>
                </a:solidFill>
                <a:latin typeface="Meiryo" panose="020B0604030504040204" pitchFamily="34" charset="-128"/>
                <a:ea typeface="Meiryo" panose="020B0604030504040204" pitchFamily="34" charset="-128"/>
              </a:rPr>
              <a:t>低価格</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購入者</a:t>
            </a:r>
            <a:r>
              <a:rPr lang="ja-JP" altLang="en-US" sz="1050" dirty="0">
                <a:solidFill>
                  <a:schemeClr val="bg1"/>
                </a:solidFill>
                <a:latin typeface="Meiryo" panose="020B0604030504040204" pitchFamily="34" charset="-128"/>
                <a:ea typeface="Meiryo" panose="020B0604030504040204" pitchFamily="34" charset="-128"/>
              </a:rPr>
              <a:t>集約</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価格</a:t>
            </a:r>
            <a:r>
              <a:rPr kumimoji="1" lang="ja-JP" altLang="en-US" sz="1050" dirty="0">
                <a:solidFill>
                  <a:schemeClr val="bg1"/>
                </a:solidFill>
                <a:latin typeface="Meiryo" panose="020B0604030504040204" pitchFamily="34" charset="-128"/>
                <a:ea typeface="Meiryo" panose="020B0604030504040204" pitchFamily="34" charset="-128"/>
              </a:rPr>
              <a:t>透明性</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リバース</a:t>
            </a:r>
            <a:r>
              <a:rPr lang="ja-JP" altLang="en-US" sz="1050" dirty="0">
                <a:solidFill>
                  <a:schemeClr val="bg1"/>
                </a:solidFill>
                <a:latin typeface="Meiryo" panose="020B0604030504040204" pitchFamily="34" charset="-128"/>
                <a:ea typeface="Meiryo" panose="020B0604030504040204" pitchFamily="34" charset="-128"/>
              </a:rPr>
              <a:t>・オークション</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従量</a:t>
            </a:r>
            <a:r>
              <a:rPr lang="ja-JP" altLang="en-US" sz="1050" dirty="0">
                <a:solidFill>
                  <a:schemeClr val="bg1"/>
                </a:solidFill>
                <a:latin typeface="Meiryo" panose="020B0604030504040204" pitchFamily="34" charset="-128"/>
                <a:ea typeface="Meiryo" panose="020B0604030504040204" pitchFamily="34" charset="-128"/>
              </a:rPr>
              <a:t>課金制（サブスクリプション）</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43CC3940-C502-6548-B667-5648D58B2FF7}"/>
              </a:ext>
            </a:extLst>
          </p:cNvPr>
          <p:cNvSpPr txBox="1"/>
          <p:nvPr/>
        </p:nvSpPr>
        <p:spPr>
          <a:xfrm>
            <a:off x="3228945" y="2777597"/>
            <a:ext cx="2686109" cy="1115690"/>
          </a:xfrm>
          <a:prstGeom prst="rect">
            <a:avLst/>
          </a:prstGeom>
          <a:noFill/>
        </p:spPr>
        <p:txBody>
          <a:bodyPr wrap="square" rtlCol="0">
            <a:spAutoFit/>
          </a:bodyPr>
          <a:lstStyle/>
          <a:p>
            <a:r>
              <a:rPr kumimoji="1" lang="ja-JP" altLang="en-US" sz="1400" b="1" dirty="0">
                <a:solidFill>
                  <a:schemeClr val="bg1"/>
                </a:solidFill>
                <a:latin typeface="Meiryo" panose="020B0604030504040204" pitchFamily="34" charset="-128"/>
                <a:ea typeface="Meiryo" panose="020B0604030504040204" pitchFamily="34" charset="-128"/>
              </a:rPr>
              <a:t>エクスペリエンス・バリュー</a:t>
            </a:r>
            <a:endParaRPr kumimoji="1"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カストマー・エンパワーメント</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カストマイズ</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即時的</a:t>
            </a:r>
            <a:r>
              <a:rPr lang="ja-JP" altLang="en-US" sz="1050" dirty="0">
                <a:solidFill>
                  <a:schemeClr val="bg1"/>
                </a:solidFill>
                <a:latin typeface="Meiryo" panose="020B0604030504040204" pitchFamily="34" charset="-128"/>
                <a:ea typeface="Meiryo" panose="020B0604030504040204" pitchFamily="34" charset="-128"/>
              </a:rPr>
              <a:t>な満足感</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摩擦</a:t>
            </a:r>
            <a:r>
              <a:rPr kumimoji="1" lang="ja-JP" altLang="en-US" sz="1050" dirty="0">
                <a:solidFill>
                  <a:schemeClr val="bg1"/>
                </a:solidFill>
                <a:latin typeface="Meiryo" panose="020B0604030504040204" pitchFamily="34" charset="-128"/>
                <a:ea typeface="Meiryo" panose="020B0604030504040204" pitchFamily="34" charset="-128"/>
              </a:rPr>
              <a:t>軽減</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自動化</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EDD6B873-FA49-624F-BB1D-A7FE25425A9E}"/>
              </a:ext>
            </a:extLst>
          </p:cNvPr>
          <p:cNvSpPr txBox="1"/>
          <p:nvPr/>
        </p:nvSpPr>
        <p:spPr>
          <a:xfrm>
            <a:off x="5915054" y="2777597"/>
            <a:ext cx="2606224" cy="1115690"/>
          </a:xfrm>
          <a:prstGeom prst="rect">
            <a:avLst/>
          </a:prstGeom>
          <a:noFill/>
        </p:spPr>
        <p:txBody>
          <a:bodyPr wrap="square" rtlCol="0">
            <a:spAutoFit/>
          </a:bodyPr>
          <a:lstStyle/>
          <a:p>
            <a:r>
              <a:rPr kumimoji="1" lang="ja-JP" altLang="en-US" sz="1400" b="1" dirty="0">
                <a:solidFill>
                  <a:schemeClr val="bg1"/>
                </a:solidFill>
                <a:latin typeface="Meiryo" panose="020B0604030504040204" pitchFamily="34" charset="-128"/>
                <a:ea typeface="Meiryo" panose="020B0604030504040204" pitchFamily="34" charset="-128"/>
              </a:rPr>
              <a:t>プラットフォーム・バリュー</a:t>
            </a:r>
            <a:endParaRPr kumimoji="1" lang="en-US" altLang="ja-JP" sz="1400" b="1"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エコシステム</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クラウド・ソーシング</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コミュニティ</a:t>
            </a:r>
            <a:endParaRPr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kumimoji="1" lang="ja-JP" altLang="en-US" sz="1050">
                <a:solidFill>
                  <a:schemeClr val="bg1"/>
                </a:solidFill>
                <a:latin typeface="Meiryo" panose="020B0604030504040204" pitchFamily="34" charset="-128"/>
                <a:ea typeface="Meiryo" panose="020B0604030504040204" pitchFamily="34" charset="-128"/>
              </a:rPr>
              <a:t>デジタル・マーケットプレイス</a:t>
            </a:r>
            <a:endParaRPr kumimoji="1" lang="en-US" altLang="ja-JP" sz="1050" dirty="0">
              <a:solidFill>
                <a:schemeClr val="bg1"/>
              </a:solidFill>
              <a:latin typeface="Meiryo" panose="020B0604030504040204" pitchFamily="34" charset="-128"/>
              <a:ea typeface="Meiryo" panose="020B0604030504040204" pitchFamily="34" charset="-128"/>
            </a:endParaRPr>
          </a:p>
          <a:p>
            <a:pPr marL="171450" indent="-171450">
              <a:buFont typeface="Wingdings" pitchFamily="2" charset="2"/>
              <a:buChar char="ü"/>
            </a:pPr>
            <a:r>
              <a:rPr lang="ja-JP" altLang="en-US" sz="1050">
                <a:solidFill>
                  <a:schemeClr val="bg1"/>
                </a:solidFill>
                <a:latin typeface="Meiryo" panose="020B0604030504040204" pitchFamily="34" charset="-128"/>
                <a:ea typeface="Meiryo" panose="020B0604030504040204" pitchFamily="34" charset="-128"/>
              </a:rPr>
              <a:t>データ・オーケストレーター</a:t>
            </a:r>
            <a:endParaRPr kumimoji="1" lang="ja-JP" altLang="en-US" sz="1050" dirty="0">
              <a:solidFill>
                <a:schemeClr val="bg1"/>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1F64C1AB-3FB3-9846-8849-ACD5C4B2B6C0}"/>
              </a:ext>
            </a:extLst>
          </p:cNvPr>
          <p:cNvSpPr/>
          <p:nvPr/>
        </p:nvSpPr>
        <p:spPr>
          <a:xfrm>
            <a:off x="342744" y="1346886"/>
            <a:ext cx="8458512" cy="4457597"/>
          </a:xfrm>
          <a:prstGeom prst="rect">
            <a:avLst/>
          </a:prstGeom>
          <a:noFill/>
          <a:ln>
            <a:solidFill>
              <a:srgbClr val="0070C0"/>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6F5379FD-AA6A-024E-91B2-B8D320C662FB}"/>
              </a:ext>
            </a:extLst>
          </p:cNvPr>
          <p:cNvSpPr/>
          <p:nvPr/>
        </p:nvSpPr>
        <p:spPr>
          <a:xfrm>
            <a:off x="457200"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自前の資産を</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持たない／小さい</a:t>
            </a:r>
            <a:endParaRPr lang="en-US" altLang="ja-JP"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5539D807-343A-324B-A8A0-BEE182CA7EB9}"/>
              </a:ext>
            </a:extLst>
          </p:cNvPr>
          <p:cNvSpPr/>
          <p:nvPr/>
        </p:nvSpPr>
        <p:spPr>
          <a:xfrm>
            <a:off x="3252916"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対象とする市場は</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最初からグローバル</a:t>
            </a:r>
            <a:endParaRPr lang="en-US" altLang="ja-JP"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393AF6DD-A278-2A43-AFE3-198AB208E2E6}"/>
              </a:ext>
            </a:extLst>
          </p:cNvPr>
          <p:cNvSpPr/>
          <p:nvPr/>
        </p:nvSpPr>
        <p:spPr>
          <a:xfrm>
            <a:off x="6048632" y="4874741"/>
            <a:ext cx="2638168" cy="79701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Meiryo" panose="020B0604030504040204" pitchFamily="34" charset="-128"/>
                <a:ea typeface="Meiryo" panose="020B0604030504040204" pitchFamily="34" charset="-128"/>
              </a:rPr>
              <a:t>サービスが</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プラットフォーム</a:t>
            </a:r>
            <a:endParaRPr lang="ja-JP" altLang="en-US" dirty="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887AA9E8-9563-8C45-99E1-9FDC55A60372}"/>
              </a:ext>
            </a:extLst>
          </p:cNvPr>
          <p:cNvSpPr txBox="1"/>
          <p:nvPr/>
        </p:nvSpPr>
        <p:spPr>
          <a:xfrm>
            <a:off x="670932" y="1463627"/>
            <a:ext cx="7802136"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デジタル・ディスラプター</a:t>
            </a:r>
            <a:r>
              <a:rPr kumimoji="1" lang="ja-JP" altLang="en-US">
                <a:solidFill>
                  <a:srgbClr val="0070C0"/>
                </a:solidFill>
                <a:latin typeface="Meiryo" panose="020B0604030504040204" pitchFamily="34" charset="-128"/>
                <a:ea typeface="Meiryo" panose="020B0604030504040204" pitchFamily="34" charset="-128"/>
              </a:rPr>
              <a:t>（デジタル・テクノロジーを駆使した破壊者）</a:t>
            </a:r>
          </a:p>
        </p:txBody>
      </p:sp>
      <p:sp>
        <p:nvSpPr>
          <p:cNvPr id="13" name="三角形 12">
            <a:extLst>
              <a:ext uri="{FF2B5EF4-FFF2-40B4-BE49-F238E27FC236}">
                <a16:creationId xmlns:a16="http://schemas.microsoft.com/office/drawing/2014/main" id="{D7685E6A-F631-4A42-90F0-71E1A8C4AC0C}"/>
              </a:ext>
            </a:extLst>
          </p:cNvPr>
          <p:cNvSpPr/>
          <p:nvPr/>
        </p:nvSpPr>
        <p:spPr>
          <a:xfrm>
            <a:off x="457200" y="1832959"/>
            <a:ext cx="8229600" cy="828325"/>
          </a:xfrm>
          <a:prstGeom prst="triangle">
            <a:avLst/>
          </a:prstGeom>
          <a:solidFill>
            <a:schemeClr val="accent6">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05B87631-52D8-6746-8C91-3B4251E6FD44}"/>
              </a:ext>
            </a:extLst>
          </p:cNvPr>
          <p:cNvSpPr/>
          <p:nvPr/>
        </p:nvSpPr>
        <p:spPr>
          <a:xfrm>
            <a:off x="1232586"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B5752A48-F89C-E34D-A563-CB1347D7C68B}"/>
              </a:ext>
            </a:extLst>
          </p:cNvPr>
          <p:cNvSpPr/>
          <p:nvPr/>
        </p:nvSpPr>
        <p:spPr>
          <a:xfrm>
            <a:off x="4028301"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上矢印 16">
            <a:extLst>
              <a:ext uri="{FF2B5EF4-FFF2-40B4-BE49-F238E27FC236}">
                <a16:creationId xmlns:a16="http://schemas.microsoft.com/office/drawing/2014/main" id="{0CC1D4F8-0C5D-924C-A3B3-8795503D0239}"/>
              </a:ext>
            </a:extLst>
          </p:cNvPr>
          <p:cNvSpPr/>
          <p:nvPr/>
        </p:nvSpPr>
        <p:spPr>
          <a:xfrm>
            <a:off x="6802393" y="4162012"/>
            <a:ext cx="1087395" cy="562233"/>
          </a:xfrm>
          <a:prstGeom prst="up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66920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46D50953-2DF3-3949-8390-9B9AE14BBD8A}"/>
              </a:ext>
            </a:extLst>
          </p:cNvPr>
          <p:cNvSpPr/>
          <p:nvPr/>
        </p:nvSpPr>
        <p:spPr>
          <a:xfrm>
            <a:off x="2983713" y="2204864"/>
            <a:ext cx="5673270" cy="426240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2" name="タイトル 1"/>
          <p:cNvSpPr>
            <a:spLocks noGrp="1"/>
          </p:cNvSpPr>
          <p:nvPr>
            <p:ph type="title"/>
          </p:nvPr>
        </p:nvSpPr>
        <p:spPr/>
        <p:txBody>
          <a:bodyPr>
            <a:normAutofit fontScale="90000"/>
          </a:bodyPr>
          <a:lstStyle/>
          <a:p>
            <a:r>
              <a:rPr lang="ja-JP" altLang="en-US" dirty="0"/>
              <a:t>デジタル・トランスフォーメーションの定義</a:t>
            </a:r>
            <a:endParaRPr kumimoji="1" lang="ja-JP" altLang="en-US" dirty="0"/>
          </a:p>
        </p:txBody>
      </p:sp>
      <p:sp>
        <p:nvSpPr>
          <p:cNvPr id="4" name="正方形/長方形 3"/>
          <p:cNvSpPr/>
          <p:nvPr/>
        </p:nvSpPr>
        <p:spPr>
          <a:xfrm>
            <a:off x="4039262" y="2313301"/>
            <a:ext cx="4528476" cy="134168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5" name="正方形/長方形 4"/>
          <p:cNvSpPr/>
          <p:nvPr/>
        </p:nvSpPr>
        <p:spPr>
          <a:xfrm>
            <a:off x="4039262" y="3678471"/>
            <a:ext cx="4528476" cy="134168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b="1" dirty="0">
                <a:solidFill>
                  <a:schemeClr val="bg1"/>
                </a:solidFill>
                <a:latin typeface="Meiryo" panose="020B0604030504040204" pitchFamily="34" charset="-128"/>
                <a:ea typeface="Meiryo" panose="020B0604030504040204" pitchFamily="34" charset="-128"/>
                <a:cs typeface="Meiryo" charset="-128"/>
              </a:rPr>
              <a:t>IT</a:t>
            </a:r>
            <a:r>
              <a:rPr lang="ja-JP" altLang="en-US" sz="1400" b="1" dirty="0">
                <a:solidFill>
                  <a:schemeClr val="bg1"/>
                </a:solidFill>
                <a:latin typeface="Meiryo" panose="020B0604030504040204" pitchFamily="34" charset="-128"/>
                <a:ea typeface="Meiryo" panose="020B0604030504040204" pitchFamily="34" charset="-128"/>
                <a:cs typeface="Meiryo" charset="-128"/>
              </a:rPr>
              <a:t>による業務</a:t>
            </a:r>
            <a:r>
              <a:rPr lang="ja-JP" altLang="en-US" sz="1400" b="1">
                <a:solidFill>
                  <a:schemeClr val="bg1"/>
                </a:solidFill>
                <a:latin typeface="Meiryo" panose="020B0604030504040204" pitchFamily="34" charset="-128"/>
                <a:ea typeface="Meiryo" panose="020B0604030504040204" pitchFamily="34" charset="-128"/>
                <a:cs typeface="Meiryo" charset="-128"/>
              </a:rPr>
              <a:t>の置き換え</a:t>
            </a:r>
            <a:endParaRPr lang="en-US" altLang="ja-JP" sz="1400" b="1"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sz="1400" b="1" dirty="0">
              <a:solidFill>
                <a:schemeClr val="bg1"/>
              </a:solidFill>
              <a:latin typeface="Meiryo" panose="020B0604030504040204" pitchFamily="34" charset="-128"/>
              <a:ea typeface="Meiryo" panose="020B0604030504040204" pitchFamily="34" charset="-128"/>
              <a:cs typeface="Meiryo" charset="-128"/>
            </a:endParaRPr>
          </a:p>
          <a:p>
            <a:pPr algn="ctr"/>
            <a:endParaRPr kumimoji="1"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kumimoji="1" lang="ja-JP" altLang="en-US" dirty="0">
              <a:solidFill>
                <a:schemeClr val="bg1"/>
              </a:solidFill>
              <a:latin typeface="Meiryo" panose="020B0604030504040204" pitchFamily="34" charset="-128"/>
              <a:ea typeface="Meiryo" panose="020B0604030504040204" pitchFamily="34" charset="-128"/>
              <a:cs typeface="Meiryo" charset="-128"/>
            </a:endParaRPr>
          </a:p>
        </p:txBody>
      </p:sp>
      <p:sp>
        <p:nvSpPr>
          <p:cNvPr id="6" name="正方形/長方形 5"/>
          <p:cNvSpPr/>
          <p:nvPr/>
        </p:nvSpPr>
        <p:spPr>
          <a:xfrm>
            <a:off x="4039262" y="5041862"/>
            <a:ext cx="4528476" cy="13348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400" b="1" dirty="0">
                <a:solidFill>
                  <a:schemeClr val="bg1"/>
                </a:solidFill>
                <a:latin typeface="Meiryo" panose="020B0604030504040204" pitchFamily="34" charset="-128"/>
                <a:ea typeface="Meiryo" panose="020B0604030504040204" pitchFamily="34" charset="-128"/>
              </a:rPr>
              <a:t>業務が</a:t>
            </a:r>
            <a:r>
              <a:rPr lang="en-US" altLang="ja-JP" sz="1400" b="1" dirty="0">
                <a:solidFill>
                  <a:schemeClr val="bg1"/>
                </a:solidFill>
                <a:latin typeface="Meiryo" panose="020B0604030504040204" pitchFamily="34" charset="-128"/>
                <a:ea typeface="Meiryo" panose="020B0604030504040204" pitchFamily="34" charset="-128"/>
              </a:rPr>
              <a:t>IT</a:t>
            </a:r>
            <a:r>
              <a:rPr lang="ja-JP" altLang="ja-JP" sz="1400" b="1">
                <a:solidFill>
                  <a:schemeClr val="bg1"/>
                </a:solidFill>
                <a:latin typeface="Meiryo" panose="020B0604030504040204" pitchFamily="34" charset="-128"/>
                <a:ea typeface="Meiryo" panose="020B0604030504040204" pitchFamily="34" charset="-128"/>
              </a:rPr>
              <a:t>へ</a:t>
            </a:r>
            <a:r>
              <a:rPr lang="en-US" altLang="ja-JP" sz="1400" b="1" dirty="0">
                <a:solidFill>
                  <a:schemeClr val="bg1"/>
                </a:solidFill>
                <a:latin typeface="Meiryo" panose="020B0604030504040204" pitchFamily="34" charset="-128"/>
                <a:ea typeface="Meiryo" panose="020B0604030504040204" pitchFamily="34" charset="-128"/>
              </a:rPr>
              <a:t>IT</a:t>
            </a:r>
            <a:r>
              <a:rPr lang="ja-JP" altLang="ja-JP" sz="1400" b="1" dirty="0">
                <a:solidFill>
                  <a:schemeClr val="bg1"/>
                </a:solidFill>
                <a:latin typeface="Meiryo" panose="020B0604030504040204" pitchFamily="34" charset="-128"/>
                <a:ea typeface="Meiryo" panose="020B0604030504040204" pitchFamily="34" charset="-128"/>
              </a:rPr>
              <a:t>が業務</a:t>
            </a:r>
            <a:r>
              <a:rPr lang="ja-JP" altLang="ja-JP" sz="1400" b="1">
                <a:solidFill>
                  <a:schemeClr val="bg1"/>
                </a:solidFill>
                <a:latin typeface="Meiryo" panose="020B0604030504040204" pitchFamily="34" charset="-128"/>
                <a:ea typeface="Meiryo" panose="020B0604030504040204" pitchFamily="34" charset="-128"/>
              </a:rPr>
              <a:t>へとシームレス</a:t>
            </a:r>
            <a:r>
              <a:rPr lang="ja-JP" altLang="ja-JP" sz="1400" b="1" dirty="0">
                <a:solidFill>
                  <a:schemeClr val="bg1"/>
                </a:solidFill>
                <a:latin typeface="Meiryo" panose="020B0604030504040204" pitchFamily="34" charset="-128"/>
                <a:ea typeface="Meiryo" panose="020B0604030504040204" pitchFamily="34" charset="-128"/>
              </a:rPr>
              <a:t>に変換</a:t>
            </a:r>
            <a:r>
              <a:rPr lang="ja-JP" altLang="ja-JP" sz="1400" b="1">
                <a:solidFill>
                  <a:schemeClr val="bg1"/>
                </a:solidFill>
                <a:latin typeface="Meiryo" panose="020B0604030504040204" pitchFamily="34" charset="-128"/>
                <a:ea typeface="Meiryo" panose="020B0604030504040204" pitchFamily="34" charset="-128"/>
              </a:rPr>
              <a:t>される状態</a:t>
            </a:r>
            <a:endParaRPr lang="en-US" altLang="ja-JP" sz="1400" b="1" dirty="0">
              <a:solidFill>
                <a:schemeClr val="bg1"/>
              </a:solidFill>
              <a:latin typeface="Meiryo" panose="020B0604030504040204" pitchFamily="34" charset="-128"/>
              <a:ea typeface="Meiryo" panose="020B0604030504040204" pitchFamily="34" charset="-128"/>
            </a:endParaRPr>
          </a:p>
          <a:p>
            <a:pPr algn="ctr"/>
            <a:endParaRPr lang="en-US" altLang="ja-JP" sz="1400" dirty="0">
              <a:solidFill>
                <a:schemeClr val="bg1"/>
              </a:solidFill>
              <a:latin typeface="Meiryo" panose="020B0604030504040204" pitchFamily="34" charset="-128"/>
              <a:ea typeface="Meiryo" panose="020B0604030504040204" pitchFamily="34" charset="-128"/>
            </a:endParaRPr>
          </a:p>
          <a:p>
            <a:pPr algn="ctr"/>
            <a:endParaRPr lang="en-US" altLang="ja-JP" sz="1400" dirty="0">
              <a:solidFill>
                <a:schemeClr val="bg1"/>
              </a:solidFill>
              <a:latin typeface="Meiryo" panose="020B0604030504040204" pitchFamily="34" charset="-128"/>
              <a:ea typeface="Meiryo" panose="020B0604030504040204" pitchFamily="34" charset="-128"/>
            </a:endParaRPr>
          </a:p>
          <a:p>
            <a:pPr algn="ctr"/>
            <a:endParaRPr kumimoji="1" lang="en-US" altLang="ja-JP" dirty="0">
              <a:solidFill>
                <a:schemeClr val="bg1"/>
              </a:solidFill>
              <a:latin typeface="Meiryo" panose="020B0604030504040204" pitchFamily="34" charset="-128"/>
              <a:ea typeface="Meiryo" panose="020B0604030504040204" pitchFamily="34" charset="-128"/>
              <a:cs typeface="Meiryo" charset="-128"/>
            </a:endParaRPr>
          </a:p>
          <a:p>
            <a:pPr algn="ctr"/>
            <a:endParaRPr lang="en-US" altLang="ja-JP" dirty="0">
              <a:solidFill>
                <a:schemeClr val="bg1"/>
              </a:solidFill>
              <a:latin typeface="Meiryo" panose="020B0604030504040204" pitchFamily="34" charset="-128"/>
              <a:ea typeface="Meiryo" panose="020B0604030504040204" pitchFamily="34" charset="-128"/>
              <a:cs typeface="Meiryo" charset="-128"/>
            </a:endParaRPr>
          </a:p>
        </p:txBody>
      </p:sp>
      <p:sp>
        <p:nvSpPr>
          <p:cNvPr id="7" name="直角三角形 6"/>
          <p:cNvSpPr/>
          <p:nvPr/>
        </p:nvSpPr>
        <p:spPr>
          <a:xfrm rot="10800000">
            <a:off x="522574" y="2204861"/>
            <a:ext cx="2344892" cy="4274659"/>
          </a:xfrm>
          <a:prstGeom prst="rtTriangle">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直角三角形 8"/>
          <p:cNvSpPr/>
          <p:nvPr/>
        </p:nvSpPr>
        <p:spPr>
          <a:xfrm>
            <a:off x="463907" y="2204864"/>
            <a:ext cx="2344892" cy="4274659"/>
          </a:xfrm>
          <a:prstGeom prst="rtTriangle">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a:off x="3056667" y="2313301"/>
            <a:ext cx="1117559" cy="1341688"/>
          </a:xfrm>
          <a:prstGeom prst="homePlate">
            <a:avLst>
              <a:gd name="adj" fmla="val 33333"/>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第</a:t>
            </a:r>
            <a:r>
              <a:rPr kumimoji="1" lang="en-US" altLang="ja-JP" sz="2000" dirty="0">
                <a:solidFill>
                  <a:srgbClr val="FFFFFF"/>
                </a:solidFill>
                <a:latin typeface="Meiryo" charset="-128"/>
                <a:ea typeface="Meiryo" charset="-128"/>
                <a:cs typeface="Meiryo" charset="-128"/>
              </a:rPr>
              <a:t>1</a:t>
            </a:r>
            <a:endParaRPr lang="en-US" altLang="ja-JP" sz="20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フェーズ</a:t>
            </a:r>
          </a:p>
        </p:txBody>
      </p:sp>
      <p:sp>
        <p:nvSpPr>
          <p:cNvPr id="12" name="ホームベース 11"/>
          <p:cNvSpPr/>
          <p:nvPr/>
        </p:nvSpPr>
        <p:spPr>
          <a:xfrm>
            <a:off x="3056667" y="3676692"/>
            <a:ext cx="1117559" cy="1341688"/>
          </a:xfrm>
          <a:prstGeom prst="homePlate">
            <a:avLst>
              <a:gd name="adj" fmla="val 33333"/>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第</a:t>
            </a:r>
            <a:r>
              <a:rPr kumimoji="1" lang="en-US" altLang="ja-JP" sz="2000" dirty="0">
                <a:solidFill>
                  <a:srgbClr val="FFFFFF"/>
                </a:solidFill>
                <a:latin typeface="Meiryo" charset="-128"/>
                <a:ea typeface="Meiryo" charset="-128"/>
                <a:cs typeface="Meiryo" charset="-128"/>
              </a:rPr>
              <a:t>2</a:t>
            </a:r>
            <a:endParaRPr lang="en-US" altLang="ja-JP" sz="20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フェーズ</a:t>
            </a:r>
          </a:p>
        </p:txBody>
      </p:sp>
      <p:sp>
        <p:nvSpPr>
          <p:cNvPr id="13" name="ホームベース 12"/>
          <p:cNvSpPr/>
          <p:nvPr/>
        </p:nvSpPr>
        <p:spPr>
          <a:xfrm>
            <a:off x="3056668" y="5041862"/>
            <a:ext cx="1117559" cy="1334889"/>
          </a:xfrm>
          <a:prstGeom prst="homePlate">
            <a:avLst>
              <a:gd name="adj" fmla="val 33333"/>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第</a:t>
            </a:r>
            <a:r>
              <a:rPr lang="en-US" altLang="ja-JP" sz="2000" dirty="0">
                <a:solidFill>
                  <a:srgbClr val="FFFFFF"/>
                </a:solidFill>
                <a:latin typeface="Meiryo" charset="-128"/>
                <a:ea typeface="Meiryo" charset="-128"/>
                <a:cs typeface="Meiryo" charset="-128"/>
              </a:rPr>
              <a:t>3</a:t>
            </a:r>
          </a:p>
          <a:p>
            <a:pPr algn="ctr"/>
            <a:r>
              <a:rPr kumimoji="1" lang="ja-JP" altLang="en-US" sz="800" dirty="0">
                <a:solidFill>
                  <a:srgbClr val="FFFFFF"/>
                </a:solidFill>
                <a:latin typeface="Meiryo" charset="-128"/>
                <a:ea typeface="Meiryo" charset="-128"/>
                <a:cs typeface="Meiryo" charset="-128"/>
              </a:rPr>
              <a:t>フェーズ</a:t>
            </a:r>
          </a:p>
        </p:txBody>
      </p:sp>
      <p:sp>
        <p:nvSpPr>
          <p:cNvPr id="18" name="正方形/長方形 17">
            <a:extLst>
              <a:ext uri="{FF2B5EF4-FFF2-40B4-BE49-F238E27FC236}">
                <a16:creationId xmlns:a16="http://schemas.microsoft.com/office/drawing/2014/main" id="{0CAABFA5-DA70-2A4F-918B-86ABB909AEBD}"/>
              </a:ext>
            </a:extLst>
          </p:cNvPr>
          <p:cNvSpPr/>
          <p:nvPr/>
        </p:nvSpPr>
        <p:spPr>
          <a:xfrm>
            <a:off x="457200" y="791662"/>
            <a:ext cx="8199783" cy="1291761"/>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われわれ人間の生活に何らかの影響を与え、</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進化し続けるテクノロジーであり</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lang="ja-JP" altLang="en-US" sz="2000" b="1" dirty="0">
                <a:solidFill>
                  <a:schemeClr val="bg1"/>
                </a:solidFill>
                <a:latin typeface="Meiryo" panose="020B0604030504040204" pitchFamily="34" charset="-128"/>
                <a:ea typeface="Meiryo" panose="020B0604030504040204" pitchFamily="34" charset="-128"/>
                <a:cs typeface="Meiryo" charset="-128"/>
              </a:rPr>
              <a:t>その結果、人々の生活をより良い方向に変化させる</a:t>
            </a:r>
            <a:endParaRPr lang="en-US" altLang="ja-JP" sz="2000" b="1" dirty="0">
              <a:solidFill>
                <a:schemeClr val="bg1"/>
              </a:solidFill>
              <a:latin typeface="Meiryo" panose="020B0604030504040204" pitchFamily="34" charset="-128"/>
              <a:ea typeface="Meiryo" panose="020B0604030504040204" pitchFamily="34" charset="-128"/>
              <a:cs typeface="Meiryo" charset="-128"/>
            </a:endParaRPr>
          </a:p>
        </p:txBody>
      </p:sp>
      <p:sp>
        <p:nvSpPr>
          <p:cNvPr id="8" name="テキスト ボックス 7"/>
          <p:cNvSpPr txBox="1"/>
          <p:nvPr/>
        </p:nvSpPr>
        <p:spPr>
          <a:xfrm>
            <a:off x="1598212" y="2270104"/>
            <a:ext cx="1210588" cy="830997"/>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生産性向上</a:t>
            </a:r>
            <a:endParaRPr kumimoji="1" lang="en-US" altLang="ja-JP" sz="1600" dirty="0">
              <a:solidFill>
                <a:schemeClr val="bg1"/>
              </a:solidFill>
              <a:latin typeface="Meiryo" charset="-128"/>
              <a:ea typeface="Meiryo" charset="-128"/>
              <a:cs typeface="Meiryo" charset="-128"/>
            </a:endParaRPr>
          </a:p>
          <a:p>
            <a:pPr algn="r"/>
            <a:r>
              <a:rPr lang="ja-JP" altLang="en-US" sz="1600" dirty="0">
                <a:solidFill>
                  <a:schemeClr val="bg1"/>
                </a:solidFill>
                <a:latin typeface="Meiryo" charset="-128"/>
                <a:ea typeface="Meiryo" charset="-128"/>
                <a:cs typeface="Meiryo" charset="-128"/>
              </a:rPr>
              <a:t>コスト削減</a:t>
            </a:r>
            <a:endParaRPr lang="en-US" altLang="ja-JP" sz="1600" dirty="0">
              <a:solidFill>
                <a:schemeClr val="bg1"/>
              </a:solidFill>
              <a:latin typeface="Meiryo" charset="-128"/>
              <a:ea typeface="Meiryo" charset="-128"/>
              <a:cs typeface="Meiryo" charset="-128"/>
            </a:endParaRPr>
          </a:p>
          <a:p>
            <a:pPr algn="r"/>
            <a:r>
              <a:rPr kumimoji="1" lang="ja-JP" altLang="en-US" sz="1600">
                <a:solidFill>
                  <a:schemeClr val="bg1"/>
                </a:solidFill>
                <a:latin typeface="Meiryo" charset="-128"/>
                <a:ea typeface="Meiryo" charset="-128"/>
                <a:cs typeface="Meiryo" charset="-128"/>
              </a:rPr>
              <a:t>納期の短縮</a:t>
            </a:r>
            <a:endParaRPr kumimoji="1" lang="ja-JP" altLang="en-US" sz="1600" dirty="0">
              <a:solidFill>
                <a:schemeClr val="bg1"/>
              </a:solidFill>
              <a:latin typeface="Meiryo" charset="-128"/>
              <a:ea typeface="Meiryo" charset="-128"/>
              <a:cs typeface="Meiryo" charset="-128"/>
            </a:endParaRPr>
          </a:p>
        </p:txBody>
      </p:sp>
      <p:sp>
        <p:nvSpPr>
          <p:cNvPr id="10" name="テキスト ボックス 9"/>
          <p:cNvSpPr txBox="1"/>
          <p:nvPr/>
        </p:nvSpPr>
        <p:spPr>
          <a:xfrm>
            <a:off x="463906" y="5636267"/>
            <a:ext cx="1620957" cy="830997"/>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スピードの加速</a:t>
            </a:r>
            <a:endParaRPr kumimoji="1" lang="en-US" altLang="ja-JP" sz="1600" dirty="0">
              <a:solidFill>
                <a:schemeClr val="bg1"/>
              </a:solidFill>
              <a:latin typeface="Meiryo" charset="-128"/>
              <a:ea typeface="Meiryo" charset="-128"/>
              <a:cs typeface="Meiryo" charset="-128"/>
            </a:endParaRPr>
          </a:p>
          <a:p>
            <a:r>
              <a:rPr lang="ja-JP" altLang="en-US" sz="1600" dirty="0">
                <a:solidFill>
                  <a:schemeClr val="bg1"/>
                </a:solidFill>
                <a:latin typeface="Meiryo" charset="-128"/>
                <a:ea typeface="Meiryo" charset="-128"/>
                <a:cs typeface="Meiryo" charset="-128"/>
              </a:rPr>
              <a:t>価値基準の転換</a:t>
            </a:r>
            <a:endParaRPr lang="en-US" altLang="ja-JP" sz="1600" dirty="0">
              <a:solidFill>
                <a:schemeClr val="bg1"/>
              </a:solidFill>
              <a:latin typeface="Meiryo" charset="-128"/>
              <a:ea typeface="Meiryo" charset="-128"/>
              <a:cs typeface="Meiryo" charset="-128"/>
            </a:endParaRPr>
          </a:p>
          <a:p>
            <a:r>
              <a:rPr lang="ja-JP" altLang="en-US" sz="1600" dirty="0">
                <a:solidFill>
                  <a:schemeClr val="bg1"/>
                </a:solidFill>
                <a:latin typeface="Meiryo" charset="-128"/>
                <a:ea typeface="Meiryo" charset="-128"/>
                <a:cs typeface="Meiryo" charset="-128"/>
              </a:rPr>
              <a:t>新ビジネス創出</a:t>
            </a:r>
            <a:endParaRPr lang="en-US" altLang="ja-JP" sz="1600" dirty="0">
              <a:solidFill>
                <a:schemeClr val="bg1"/>
              </a:solidFill>
              <a:latin typeface="Meiryo" charset="-128"/>
              <a:ea typeface="Meiryo" charset="-128"/>
              <a:cs typeface="Meiryo" charset="-128"/>
            </a:endParaRPr>
          </a:p>
        </p:txBody>
      </p:sp>
      <p:sp>
        <p:nvSpPr>
          <p:cNvPr id="14" name="正方形/長方形 13">
            <a:extLst>
              <a:ext uri="{FF2B5EF4-FFF2-40B4-BE49-F238E27FC236}">
                <a16:creationId xmlns:a16="http://schemas.microsoft.com/office/drawing/2014/main" id="{B8CEB33D-5B8E-6E43-BDE8-44E7EF07B896}"/>
              </a:ext>
            </a:extLst>
          </p:cNvPr>
          <p:cNvSpPr/>
          <p:nvPr/>
        </p:nvSpPr>
        <p:spPr>
          <a:xfrm>
            <a:off x="4084983" y="1873542"/>
            <a:ext cx="4572000" cy="215444"/>
          </a:xfrm>
          <a:prstGeom prst="rect">
            <a:avLst/>
          </a:prstGeom>
        </p:spPr>
        <p:txBody>
          <a:bodyPr>
            <a:spAutoFit/>
          </a:bodyPr>
          <a:lstStyle/>
          <a:p>
            <a:pPr algn="r"/>
            <a:r>
              <a:rPr lang="en-US" altLang="ja-JP" sz="800" dirty="0">
                <a:solidFill>
                  <a:schemeClr val="bg1"/>
                </a:solidFill>
                <a:latin typeface="Meiryo" panose="020B0604030504040204" pitchFamily="34" charset="-128"/>
                <a:ea typeface="Meiryo" panose="020B0604030504040204" pitchFamily="34" charset="-128"/>
              </a:rPr>
              <a:t>2004</a:t>
            </a:r>
            <a:r>
              <a:rPr lang="ja-JP" altLang="en-US" sz="800" dirty="0">
                <a:solidFill>
                  <a:schemeClr val="bg1"/>
                </a:solidFill>
                <a:latin typeface="Meiryo" panose="020B0604030504040204" pitchFamily="34" charset="-128"/>
                <a:ea typeface="Meiryo" panose="020B0604030504040204" pitchFamily="34" charset="-128"/>
              </a:rPr>
              <a:t>年にスウェーデンのウメオ大学のエリック・ストルターマン教授が提唱</a:t>
            </a:r>
          </a:p>
        </p:txBody>
      </p:sp>
      <p:sp>
        <p:nvSpPr>
          <p:cNvPr id="15" name="正方形/長方形 14">
            <a:extLst>
              <a:ext uri="{FF2B5EF4-FFF2-40B4-BE49-F238E27FC236}">
                <a16:creationId xmlns:a16="http://schemas.microsoft.com/office/drawing/2014/main" id="{6666130E-0B00-C24B-9717-B1B89C8D972E}"/>
              </a:ext>
            </a:extLst>
          </p:cNvPr>
          <p:cNvSpPr/>
          <p:nvPr/>
        </p:nvSpPr>
        <p:spPr>
          <a:xfrm>
            <a:off x="4860561" y="2345307"/>
            <a:ext cx="2884123" cy="307777"/>
          </a:xfrm>
          <a:prstGeom prst="rect">
            <a:avLst/>
          </a:prstGeom>
        </p:spPr>
        <p:txBody>
          <a:bodyPr wrap="none">
            <a:spAutoFit/>
          </a:bodyPr>
          <a:lstStyle/>
          <a:p>
            <a:pPr algn="ctr"/>
            <a:r>
              <a:rPr lang="en-US" altLang="ja-JP" sz="1400" b="1" dirty="0">
                <a:solidFill>
                  <a:schemeClr val="bg1"/>
                </a:solidFill>
                <a:latin typeface="Meiryo" panose="020B0604030504040204" pitchFamily="34" charset="-128"/>
                <a:ea typeface="Meiryo" panose="020B0604030504040204" pitchFamily="34" charset="-128"/>
                <a:cs typeface="Meiryo" charset="-128"/>
              </a:rPr>
              <a:t>IT</a:t>
            </a:r>
            <a:r>
              <a:rPr lang="ja-JP" altLang="en-US" sz="1400" b="1">
                <a:solidFill>
                  <a:schemeClr val="bg1"/>
                </a:solidFill>
                <a:latin typeface="Meiryo" panose="020B0604030504040204" pitchFamily="34" charset="-128"/>
                <a:ea typeface="Meiryo" panose="020B0604030504040204" pitchFamily="34" charset="-128"/>
                <a:cs typeface="Meiryo" charset="-128"/>
              </a:rPr>
              <a:t>利用による業務プロセスの強化</a:t>
            </a:r>
            <a:endParaRPr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16" name="正方形/長方形 15">
            <a:extLst>
              <a:ext uri="{FF2B5EF4-FFF2-40B4-BE49-F238E27FC236}">
                <a16:creationId xmlns:a16="http://schemas.microsoft.com/office/drawing/2014/main" id="{95628989-4640-4149-AAE4-B037FA25B668}"/>
              </a:ext>
            </a:extLst>
          </p:cNvPr>
          <p:cNvSpPr/>
          <p:nvPr/>
        </p:nvSpPr>
        <p:spPr>
          <a:xfrm>
            <a:off x="4251053" y="2709659"/>
            <a:ext cx="4103143" cy="738664"/>
          </a:xfrm>
          <a:prstGeom prst="rect">
            <a:avLst/>
          </a:prstGeom>
        </p:spPr>
        <p:txBody>
          <a:bodyPr wrap="square">
            <a:spAutoFit/>
          </a:bodyPr>
          <a:lstStyle/>
          <a:p>
            <a:pPr marL="152400" algn="just">
              <a:spcAft>
                <a:spcPts val="0"/>
              </a:spcAft>
            </a:pPr>
            <a:r>
              <a:rPr lang="ja-JP" altLang="ja-JP"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紙の伝票の受け渡しや伝言で成り立っていた仕事の流れを情報システムに置き換える</a:t>
            </a:r>
            <a:r>
              <a:rPr lang="ja-JP" altLang="en-US"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。業務の標準化と効率化を徹底する。</a:t>
            </a:r>
            <a:endParaRPr lang="ja-JP" altLang="ja-JP" sz="1400" kern="10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AB8827B3-D42B-9E48-86A1-81925A1F1F24}"/>
              </a:ext>
            </a:extLst>
          </p:cNvPr>
          <p:cNvSpPr/>
          <p:nvPr/>
        </p:nvSpPr>
        <p:spPr>
          <a:xfrm>
            <a:off x="4420609" y="3956839"/>
            <a:ext cx="3933587" cy="954107"/>
          </a:xfrm>
          <a:prstGeom prst="rect">
            <a:avLst/>
          </a:prstGeom>
        </p:spPr>
        <p:txBody>
          <a:bodyPr wrap="square">
            <a:spAutoFit/>
          </a:bodyPr>
          <a:lstStyle/>
          <a:p>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第</a:t>
            </a:r>
            <a:r>
              <a:rPr lang="en-US" altLang="ja-JP" sz="14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1</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フェーズ</a:t>
            </a:r>
            <a:r>
              <a:rPr lang="ja-JP" altLang="en-US" sz="1400">
                <a:solidFill>
                  <a:schemeClr val="bg1"/>
                </a:solidFill>
                <a:latin typeface="Meiryo" panose="020B0604030504040204" pitchFamily="34" charset="-128"/>
                <a:ea typeface="Meiryo" panose="020B0604030504040204" pitchFamily="34" charset="-128"/>
                <a:cs typeface="Times New Roman" panose="02020603050405020304" pitchFamily="18" charset="0"/>
              </a:rPr>
              <a:t>の</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業務プロセスを踏襲しつつも、</a:t>
            </a:r>
            <a:r>
              <a:rPr lang="en-US" altLang="ja-JP" sz="14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IT</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に仕事を代替させ自動化</a:t>
            </a:r>
            <a:r>
              <a:rPr lang="ja-JP" altLang="en-US" sz="14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400">
                <a:solidFill>
                  <a:schemeClr val="bg1"/>
                </a:solidFill>
                <a:latin typeface="Meiryo" panose="020B0604030504040204" pitchFamily="34" charset="-128"/>
                <a:ea typeface="Meiryo" panose="020B0604030504040204" pitchFamily="34" charset="-128"/>
                <a:cs typeface="Times New Roman" panose="02020603050405020304" pitchFamily="18" charset="0"/>
              </a:rPr>
              <a:t>人間が働くことに伴う労働時間や安全管理、人的ミスなどの制約を減らし、効率や品質をさらに高める。</a:t>
            </a:r>
            <a:r>
              <a:rPr lang="ja-JP" altLang="ja-JP" sz="1400">
                <a:solidFill>
                  <a:schemeClr val="bg1"/>
                </a:solidFill>
                <a:latin typeface="Meiryo" panose="020B0604030504040204" pitchFamily="34" charset="-128"/>
                <a:ea typeface="Meiryo" panose="020B0604030504040204" pitchFamily="34" charset="-128"/>
              </a:rPr>
              <a:t> </a:t>
            </a:r>
            <a:endParaRPr lang="ja-JP" altLang="en-US" sz="140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9344A824-7DD6-3447-83B2-642D4F4F3F4A}"/>
              </a:ext>
            </a:extLst>
          </p:cNvPr>
          <p:cNvSpPr/>
          <p:nvPr/>
        </p:nvSpPr>
        <p:spPr>
          <a:xfrm>
            <a:off x="4404189" y="5373856"/>
            <a:ext cx="3933587" cy="954107"/>
          </a:xfrm>
          <a:prstGeom prst="rect">
            <a:avLst/>
          </a:prstGeom>
        </p:spPr>
        <p:txBody>
          <a:bodyPr wrap="square">
            <a:spAutoFit/>
          </a:bodyPr>
          <a:lstStyle/>
          <a:p>
            <a:r>
              <a:rPr lang="ja-JP" altLang="en-US" sz="1400">
                <a:solidFill>
                  <a:schemeClr val="bg1"/>
                </a:solidFill>
                <a:latin typeface="Meiryo" panose="020B0604030504040204" pitchFamily="34" charset="-128"/>
                <a:ea typeface="Meiryo" panose="020B0604030504040204" pitchFamily="34" charset="-128"/>
              </a:rPr>
              <a:t>全てのプロセスをデジタル化。</a:t>
            </a:r>
            <a:r>
              <a:rPr lang="en-US" altLang="ja-JP" sz="1400" dirty="0">
                <a:solidFill>
                  <a:schemeClr val="bg1"/>
                </a:solidFill>
                <a:latin typeface="Meiryo" panose="020B0604030504040204" pitchFamily="34" charset="-128"/>
                <a:ea typeface="Meiryo" panose="020B0604030504040204" pitchFamily="34" charset="-128"/>
              </a:rPr>
              <a:t>IoT</a:t>
            </a:r>
            <a:r>
              <a:rPr lang="ja-JP" altLang="en-US" sz="1400">
                <a:solidFill>
                  <a:schemeClr val="bg1"/>
                </a:solidFill>
                <a:latin typeface="Meiryo" panose="020B0604030504040204" pitchFamily="34" charset="-128"/>
                <a:ea typeface="Meiryo" panose="020B0604030504040204" pitchFamily="34" charset="-128"/>
              </a:rPr>
              <a:t>による現場のデータ把握と</a:t>
            </a:r>
            <a:r>
              <a:rPr lang="en-US" altLang="ja-JP" sz="1400" dirty="0">
                <a:solidFill>
                  <a:schemeClr val="bg1"/>
                </a:solidFill>
                <a:latin typeface="Meiryo" panose="020B0604030504040204" pitchFamily="34" charset="-128"/>
                <a:ea typeface="Meiryo" panose="020B0604030504040204" pitchFamily="34" charset="-128"/>
              </a:rPr>
              <a:t>AI</a:t>
            </a:r>
            <a:r>
              <a:rPr lang="ja-JP" altLang="en-US" sz="1400">
                <a:solidFill>
                  <a:schemeClr val="bg1"/>
                </a:solidFill>
                <a:latin typeface="Meiryo" panose="020B0604030504040204" pitchFamily="34" charset="-128"/>
                <a:ea typeface="Meiryo" panose="020B0604030504040204" pitchFamily="34" charset="-128"/>
              </a:rPr>
              <a:t>による最適解の提供により、アナログとデジタルの両プロセスの劇的な効率化や最適化を実現する。</a:t>
            </a:r>
          </a:p>
        </p:txBody>
      </p:sp>
    </p:spTree>
    <p:extLst>
      <p:ext uri="{BB962C8B-B14F-4D97-AF65-F5344CB8AC3E}">
        <p14:creationId xmlns:p14="http://schemas.microsoft.com/office/powerpoint/2010/main" val="106324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FDB63E0C-F1F2-E749-B8D9-F36A386EA9B3}"/>
              </a:ext>
            </a:extLst>
          </p:cNvPr>
          <p:cNvSpPr/>
          <p:nvPr/>
        </p:nvSpPr>
        <p:spPr>
          <a:xfrm>
            <a:off x="1031164" y="5176554"/>
            <a:ext cx="7069721" cy="1404209"/>
          </a:xfrm>
          <a:prstGeom prst="rect">
            <a:avLst/>
          </a:prstGeom>
          <a:solidFill>
            <a:schemeClr val="accent3">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50000"/>
                </a:schemeClr>
              </a:solidFill>
              <a:latin typeface="ＭＳ Ｐゴシック"/>
              <a:ea typeface="ＭＳ Ｐゴシック"/>
              <a:cs typeface="ＭＳ Ｐゴシック"/>
            </a:endParaRPr>
          </a:p>
        </p:txBody>
      </p:sp>
      <p:sp>
        <p:nvSpPr>
          <p:cNvPr id="19" name="正方形/長方形 18">
            <a:extLst>
              <a:ext uri="{FF2B5EF4-FFF2-40B4-BE49-F238E27FC236}">
                <a16:creationId xmlns:a16="http://schemas.microsoft.com/office/drawing/2014/main" id="{895C9D46-F820-C144-A614-F5F9C5F73525}"/>
              </a:ext>
            </a:extLst>
          </p:cNvPr>
          <p:cNvSpPr/>
          <p:nvPr/>
        </p:nvSpPr>
        <p:spPr>
          <a:xfrm>
            <a:off x="4560049" y="847372"/>
            <a:ext cx="3540836" cy="4336686"/>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47ABE1D7-22D6-8544-BF3A-00AD8C2918C1}"/>
              </a:ext>
            </a:extLst>
          </p:cNvPr>
          <p:cNvSpPr/>
          <p:nvPr/>
        </p:nvSpPr>
        <p:spPr>
          <a:xfrm>
            <a:off x="1031164" y="847372"/>
            <a:ext cx="3540836" cy="4336686"/>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a:extLst>
              <a:ext uri="{FF2B5EF4-FFF2-40B4-BE49-F238E27FC236}">
                <a16:creationId xmlns:a16="http://schemas.microsoft.com/office/drawing/2014/main" id="{BE088A1D-762E-8241-9B47-AC81C50FF94E}"/>
              </a:ext>
            </a:extLst>
          </p:cNvPr>
          <p:cNvSpPr/>
          <p:nvPr/>
        </p:nvSpPr>
        <p:spPr>
          <a:xfrm>
            <a:off x="3013809" y="904540"/>
            <a:ext cx="3110242" cy="5437266"/>
          </a:xfrm>
          <a:prstGeom prst="downArrow">
            <a:avLst>
              <a:gd name="adj1" fmla="val 50000"/>
              <a:gd name="adj2" fmla="val 18595"/>
            </a:avLst>
          </a:prstGeom>
          <a:solidFill>
            <a:schemeClr val="tx2">
              <a:lumMod val="40000"/>
              <a:lumOff val="60000"/>
              <a:alpha val="38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463FDCA2-284A-FD4F-845F-67A74537BC0E}"/>
              </a:ext>
            </a:extLst>
          </p:cNvPr>
          <p:cNvSpPr>
            <a:spLocks noGrp="1"/>
          </p:cNvSpPr>
          <p:nvPr>
            <p:ph type="title"/>
          </p:nvPr>
        </p:nvSpPr>
        <p:spPr/>
        <p:txBody>
          <a:bodyPr/>
          <a:lstStyle/>
          <a:p>
            <a:r>
              <a:rPr lang="ja-JP" altLang="en-US"/>
              <a:t>業務が</a:t>
            </a:r>
            <a:r>
              <a:rPr lang="en-US" altLang="ja-JP" dirty="0"/>
              <a:t>IT</a:t>
            </a:r>
            <a:r>
              <a:rPr lang="ja-JP" altLang="en-US"/>
              <a:t>へ</a:t>
            </a:r>
            <a:r>
              <a:rPr lang="en-US" altLang="ja-JP" dirty="0"/>
              <a:t>IT</a:t>
            </a:r>
            <a:r>
              <a:rPr lang="ja-JP" altLang="en-US"/>
              <a:t>が業務へとシームレスに変換される状態</a:t>
            </a:r>
            <a:endParaRPr kumimoji="1" lang="ja-JP" altLang="en-US"/>
          </a:p>
        </p:txBody>
      </p:sp>
      <p:sp>
        <p:nvSpPr>
          <p:cNvPr id="3" name="スライド番号プレースホルダー 2">
            <a:extLst>
              <a:ext uri="{FF2B5EF4-FFF2-40B4-BE49-F238E27FC236}">
                <a16:creationId xmlns:a16="http://schemas.microsoft.com/office/drawing/2014/main" id="{E785F2E5-646D-E043-9A6B-0919F375AA83}"/>
              </a:ext>
            </a:extLst>
          </p:cNvPr>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pic>
        <p:nvPicPr>
          <p:cNvPr id="4" name="図 3">
            <a:extLst>
              <a:ext uri="{FF2B5EF4-FFF2-40B4-BE49-F238E27FC236}">
                <a16:creationId xmlns:a16="http://schemas.microsoft.com/office/drawing/2014/main" id="{E5CC7F5B-DAC8-ED4B-AB2A-EF9F93057EFB}"/>
              </a:ext>
            </a:extLst>
          </p:cNvPr>
          <p:cNvPicPr>
            <a:picLocks noChangeAspect="1"/>
          </p:cNvPicPr>
          <p:nvPr/>
        </p:nvPicPr>
        <p:blipFill>
          <a:blip r:embed="rId2"/>
          <a:stretch>
            <a:fillRect/>
          </a:stretch>
        </p:blipFill>
        <p:spPr>
          <a:xfrm>
            <a:off x="1874977" y="1500902"/>
            <a:ext cx="822374" cy="751632"/>
          </a:xfrm>
          <a:prstGeom prst="rect">
            <a:avLst/>
          </a:prstGeom>
        </p:spPr>
      </p:pic>
      <p:pic>
        <p:nvPicPr>
          <p:cNvPr id="5" name="図 4">
            <a:extLst>
              <a:ext uri="{FF2B5EF4-FFF2-40B4-BE49-F238E27FC236}">
                <a16:creationId xmlns:a16="http://schemas.microsoft.com/office/drawing/2014/main" id="{7FA928E0-404B-1E40-9874-8B557890BE69}"/>
              </a:ext>
            </a:extLst>
          </p:cNvPr>
          <p:cNvPicPr>
            <a:picLocks noChangeAspect="1"/>
          </p:cNvPicPr>
          <p:nvPr/>
        </p:nvPicPr>
        <p:blipFill>
          <a:blip r:embed="rId3"/>
          <a:stretch>
            <a:fillRect/>
          </a:stretch>
        </p:blipFill>
        <p:spPr>
          <a:xfrm>
            <a:off x="4099118" y="3386947"/>
            <a:ext cx="939625" cy="575281"/>
          </a:xfrm>
          <a:prstGeom prst="rect">
            <a:avLst/>
          </a:prstGeom>
        </p:spPr>
      </p:pic>
      <p:pic>
        <p:nvPicPr>
          <p:cNvPr id="6" name="図 5">
            <a:extLst>
              <a:ext uri="{FF2B5EF4-FFF2-40B4-BE49-F238E27FC236}">
                <a16:creationId xmlns:a16="http://schemas.microsoft.com/office/drawing/2014/main" id="{D2C207B8-6381-E84D-B7EE-E6AAE8CE7D84}"/>
              </a:ext>
            </a:extLst>
          </p:cNvPr>
          <p:cNvPicPr>
            <a:picLocks noChangeAspect="1"/>
          </p:cNvPicPr>
          <p:nvPr/>
        </p:nvPicPr>
        <p:blipFill>
          <a:blip r:embed="rId4"/>
          <a:stretch>
            <a:fillRect/>
          </a:stretch>
        </p:blipFill>
        <p:spPr>
          <a:xfrm>
            <a:off x="6160123" y="1669842"/>
            <a:ext cx="1235587" cy="582692"/>
          </a:xfrm>
          <a:prstGeom prst="rect">
            <a:avLst/>
          </a:prstGeom>
        </p:spPr>
      </p:pic>
      <p:pic>
        <p:nvPicPr>
          <p:cNvPr id="7" name="図 6">
            <a:extLst>
              <a:ext uri="{FF2B5EF4-FFF2-40B4-BE49-F238E27FC236}">
                <a16:creationId xmlns:a16="http://schemas.microsoft.com/office/drawing/2014/main" id="{F4A8ACE6-8608-6D41-9F43-3D06E1401CE2}"/>
              </a:ext>
            </a:extLst>
          </p:cNvPr>
          <p:cNvPicPr>
            <a:picLocks noChangeAspect="1"/>
          </p:cNvPicPr>
          <p:nvPr/>
        </p:nvPicPr>
        <p:blipFill>
          <a:blip r:embed="rId5"/>
          <a:stretch>
            <a:fillRect/>
          </a:stretch>
        </p:blipFill>
        <p:spPr>
          <a:xfrm>
            <a:off x="6160122" y="2373596"/>
            <a:ext cx="1235587" cy="503152"/>
          </a:xfrm>
          <a:prstGeom prst="rect">
            <a:avLst/>
          </a:prstGeom>
        </p:spPr>
      </p:pic>
      <p:pic>
        <p:nvPicPr>
          <p:cNvPr id="8" name="図 7">
            <a:extLst>
              <a:ext uri="{FF2B5EF4-FFF2-40B4-BE49-F238E27FC236}">
                <a16:creationId xmlns:a16="http://schemas.microsoft.com/office/drawing/2014/main" id="{D773A51B-6C28-234B-B843-98C6BD1CC1B6}"/>
              </a:ext>
            </a:extLst>
          </p:cNvPr>
          <p:cNvPicPr>
            <a:picLocks noChangeAspect="1"/>
          </p:cNvPicPr>
          <p:nvPr/>
        </p:nvPicPr>
        <p:blipFill>
          <a:blip r:embed="rId6"/>
          <a:stretch>
            <a:fillRect/>
          </a:stretch>
        </p:blipFill>
        <p:spPr>
          <a:xfrm>
            <a:off x="1706960" y="2490110"/>
            <a:ext cx="1203976" cy="583176"/>
          </a:xfrm>
          <a:prstGeom prst="rect">
            <a:avLst/>
          </a:prstGeom>
        </p:spPr>
      </p:pic>
      <p:pic>
        <p:nvPicPr>
          <p:cNvPr id="9" name="図 8">
            <a:extLst>
              <a:ext uri="{FF2B5EF4-FFF2-40B4-BE49-F238E27FC236}">
                <a16:creationId xmlns:a16="http://schemas.microsoft.com/office/drawing/2014/main" id="{293C0358-D895-4D42-BF0E-A825D47E051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04571" y="1577440"/>
            <a:ext cx="814143" cy="582671"/>
          </a:xfrm>
          <a:prstGeom prst="rect">
            <a:avLst/>
          </a:prstGeom>
        </p:spPr>
      </p:pic>
      <p:pic>
        <p:nvPicPr>
          <p:cNvPr id="10" name="図 9">
            <a:extLst>
              <a:ext uri="{FF2B5EF4-FFF2-40B4-BE49-F238E27FC236}">
                <a16:creationId xmlns:a16="http://schemas.microsoft.com/office/drawing/2014/main" id="{DD040025-B00B-7145-9952-9FAD3D98D3B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98471" y="2235426"/>
            <a:ext cx="774448" cy="547385"/>
          </a:xfrm>
          <a:prstGeom prst="rect">
            <a:avLst/>
          </a:prstGeom>
        </p:spPr>
      </p:pic>
      <p:pic>
        <p:nvPicPr>
          <p:cNvPr id="11" name="図 10">
            <a:extLst>
              <a:ext uri="{FF2B5EF4-FFF2-40B4-BE49-F238E27FC236}">
                <a16:creationId xmlns:a16="http://schemas.microsoft.com/office/drawing/2014/main" id="{029B5991-6735-E340-B021-EA8562EC80FE}"/>
              </a:ext>
            </a:extLst>
          </p:cNvPr>
          <p:cNvPicPr>
            <a:picLocks noChangeAspect="1"/>
          </p:cNvPicPr>
          <p:nvPr/>
        </p:nvPicPr>
        <p:blipFill>
          <a:blip r:embed="rId9"/>
          <a:stretch>
            <a:fillRect/>
          </a:stretch>
        </p:blipFill>
        <p:spPr>
          <a:xfrm>
            <a:off x="4127606" y="2775546"/>
            <a:ext cx="864886" cy="559632"/>
          </a:xfrm>
          <a:prstGeom prst="rect">
            <a:avLst/>
          </a:prstGeom>
        </p:spPr>
      </p:pic>
      <p:pic>
        <p:nvPicPr>
          <p:cNvPr id="14" name="図 13">
            <a:extLst>
              <a:ext uri="{FF2B5EF4-FFF2-40B4-BE49-F238E27FC236}">
                <a16:creationId xmlns:a16="http://schemas.microsoft.com/office/drawing/2014/main" id="{B61A559F-5E28-824A-AE3A-00D2831B4C1C}"/>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18714" y="1502124"/>
            <a:ext cx="755126" cy="733302"/>
          </a:xfrm>
          <a:prstGeom prst="rect">
            <a:avLst/>
          </a:prstGeom>
        </p:spPr>
      </p:pic>
      <p:pic>
        <p:nvPicPr>
          <p:cNvPr id="15" name="図 14">
            <a:extLst>
              <a:ext uri="{FF2B5EF4-FFF2-40B4-BE49-F238E27FC236}">
                <a16:creationId xmlns:a16="http://schemas.microsoft.com/office/drawing/2014/main" id="{784E99A4-2EE5-504B-A723-0E54077798E6}"/>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88364" y="3109248"/>
            <a:ext cx="1641168" cy="922336"/>
          </a:xfrm>
          <a:prstGeom prst="rect">
            <a:avLst/>
          </a:prstGeom>
        </p:spPr>
      </p:pic>
      <p:sp>
        <p:nvSpPr>
          <p:cNvPr id="17" name="フローチャート: 磁気ディスク 16">
            <a:extLst>
              <a:ext uri="{FF2B5EF4-FFF2-40B4-BE49-F238E27FC236}">
                <a16:creationId xmlns:a16="http://schemas.microsoft.com/office/drawing/2014/main" id="{9970BACA-9FC3-A04B-A109-4886378D345C}"/>
              </a:ext>
            </a:extLst>
          </p:cNvPr>
          <p:cNvSpPr/>
          <p:nvPr/>
        </p:nvSpPr>
        <p:spPr>
          <a:xfrm>
            <a:off x="2945990" y="4681167"/>
            <a:ext cx="3252019" cy="956967"/>
          </a:xfrm>
          <a:prstGeom prst="flowChartMagneticDisk">
            <a:avLst/>
          </a:prstGeom>
          <a:solidFill>
            <a:srgbClr val="0070C0"/>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a:extLst>
              <a:ext uri="{FF2B5EF4-FFF2-40B4-BE49-F238E27FC236}">
                <a16:creationId xmlns:a16="http://schemas.microsoft.com/office/drawing/2014/main" id="{15BAF7B4-129B-CE47-B4D8-0D9CB0FC5370}"/>
              </a:ext>
            </a:extLst>
          </p:cNvPr>
          <p:cNvSpPr txBox="1"/>
          <p:nvPr/>
        </p:nvSpPr>
        <p:spPr>
          <a:xfrm>
            <a:off x="3402449" y="4082501"/>
            <a:ext cx="2339102" cy="461665"/>
          </a:xfrm>
          <a:prstGeom prst="rect">
            <a:avLst/>
          </a:prstGeom>
          <a:noFill/>
        </p:spPr>
        <p:txBody>
          <a:bodyPr wrap="none" rtlCol="0">
            <a:spAutoFit/>
          </a:bodyPr>
          <a:lstStyle/>
          <a:p>
            <a:pPr algn="ctr"/>
            <a:r>
              <a:rPr kumimoji="1" lang="ja-JP" altLang="en-US" sz="2400">
                <a:solidFill>
                  <a:srgbClr val="0052FF"/>
                </a:solidFill>
                <a:latin typeface="Meiryo" panose="020B0604030504040204" pitchFamily="34" charset="-128"/>
                <a:ea typeface="Meiryo" panose="020B0604030504040204" pitchFamily="34" charset="-128"/>
              </a:rPr>
              <a:t>広範な顧客接点</a:t>
            </a:r>
          </a:p>
        </p:txBody>
      </p:sp>
      <p:sp>
        <p:nvSpPr>
          <p:cNvPr id="21" name="テキスト ボックス 20">
            <a:extLst>
              <a:ext uri="{FF2B5EF4-FFF2-40B4-BE49-F238E27FC236}">
                <a16:creationId xmlns:a16="http://schemas.microsoft.com/office/drawing/2014/main" id="{F019E713-FA46-634F-9166-2C66F9D276F3}"/>
              </a:ext>
            </a:extLst>
          </p:cNvPr>
          <p:cNvSpPr txBox="1"/>
          <p:nvPr/>
        </p:nvSpPr>
        <p:spPr>
          <a:xfrm>
            <a:off x="3544386" y="5090226"/>
            <a:ext cx="2031326"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ビッグデータ</a:t>
            </a:r>
          </a:p>
        </p:txBody>
      </p:sp>
      <p:sp>
        <p:nvSpPr>
          <p:cNvPr id="22" name="テキスト ボックス 21">
            <a:extLst>
              <a:ext uri="{FF2B5EF4-FFF2-40B4-BE49-F238E27FC236}">
                <a16:creationId xmlns:a16="http://schemas.microsoft.com/office/drawing/2014/main" id="{1218E41C-8626-6E46-8044-9AE1BE45FCC0}"/>
              </a:ext>
            </a:extLst>
          </p:cNvPr>
          <p:cNvSpPr txBox="1"/>
          <p:nvPr/>
        </p:nvSpPr>
        <p:spPr>
          <a:xfrm>
            <a:off x="3452858" y="904540"/>
            <a:ext cx="2339102" cy="461665"/>
          </a:xfrm>
          <a:prstGeom prst="rect">
            <a:avLst/>
          </a:prstGeom>
          <a:noFill/>
        </p:spPr>
        <p:txBody>
          <a:bodyPr wrap="none" rtlCol="0">
            <a:spAutoFit/>
          </a:bodyPr>
          <a:lstStyle/>
          <a:p>
            <a:pPr algn="ctr"/>
            <a:r>
              <a:rPr kumimoji="1" lang="ja-JP" altLang="en-US" sz="2400">
                <a:solidFill>
                  <a:srgbClr val="0052FF"/>
                </a:solidFill>
                <a:latin typeface="Meiryo" panose="020B0604030504040204" pitchFamily="34" charset="-128"/>
                <a:ea typeface="Meiryo" panose="020B0604030504040204" pitchFamily="34" charset="-128"/>
              </a:rPr>
              <a:t>最高の顧客体験</a:t>
            </a:r>
          </a:p>
        </p:txBody>
      </p:sp>
      <p:sp>
        <p:nvSpPr>
          <p:cNvPr id="24" name="テキスト ボックス 23">
            <a:extLst>
              <a:ext uri="{FF2B5EF4-FFF2-40B4-BE49-F238E27FC236}">
                <a16:creationId xmlns:a16="http://schemas.microsoft.com/office/drawing/2014/main" id="{F2C86E15-C4E6-1F4E-A01B-389609C10837}"/>
              </a:ext>
            </a:extLst>
          </p:cNvPr>
          <p:cNvSpPr txBox="1"/>
          <p:nvPr/>
        </p:nvSpPr>
        <p:spPr>
          <a:xfrm>
            <a:off x="3201653" y="5925432"/>
            <a:ext cx="2749471" cy="400110"/>
          </a:xfrm>
          <a:prstGeom prst="rect">
            <a:avLst/>
          </a:prstGeom>
          <a:noFill/>
        </p:spPr>
        <p:txBody>
          <a:bodyPr wrap="none" rtlCol="0">
            <a:spAutoFit/>
          </a:bodyPr>
          <a:lstStyle/>
          <a:p>
            <a:r>
              <a:rPr kumimoji="1" lang="ja-JP" altLang="en-US" sz="2000">
                <a:solidFill>
                  <a:schemeClr val="accent3">
                    <a:lumMod val="50000"/>
                  </a:schemeClr>
                </a:solidFill>
                <a:latin typeface="Meiryo" panose="020B0604030504040204" pitchFamily="34" charset="-128"/>
                <a:ea typeface="Meiryo" panose="020B0604030504040204" pitchFamily="34" charset="-128"/>
              </a:rPr>
              <a:t>機械学習による最適解</a:t>
            </a:r>
          </a:p>
        </p:txBody>
      </p:sp>
      <p:sp>
        <p:nvSpPr>
          <p:cNvPr id="25" name="正方形/長方形 24">
            <a:extLst>
              <a:ext uri="{FF2B5EF4-FFF2-40B4-BE49-F238E27FC236}">
                <a16:creationId xmlns:a16="http://schemas.microsoft.com/office/drawing/2014/main" id="{A60A03DB-E481-0443-9698-44458A3B0337}"/>
              </a:ext>
            </a:extLst>
          </p:cNvPr>
          <p:cNvSpPr/>
          <p:nvPr/>
        </p:nvSpPr>
        <p:spPr>
          <a:xfrm>
            <a:off x="1041529" y="6276477"/>
            <a:ext cx="7069721" cy="276999"/>
          </a:xfrm>
          <a:prstGeom prst="rect">
            <a:avLst/>
          </a:prstGeom>
        </p:spPr>
        <p:txBody>
          <a:bodyPr wrap="square">
            <a:spAutoFit/>
          </a:bodyPr>
          <a:lstStyle/>
          <a:p>
            <a:pPr algn="ctr"/>
            <a:r>
              <a:rPr lang="ja-JP" altLang="en-US" sz="1200">
                <a:solidFill>
                  <a:schemeClr val="accent3">
                    <a:lumMod val="50000"/>
                  </a:schemeClr>
                </a:solidFill>
                <a:latin typeface="Meiryo" panose="020B0604030504040204" pitchFamily="34" charset="-128"/>
                <a:ea typeface="Meiryo" panose="020B0604030504040204" pitchFamily="34" charset="-128"/>
              </a:rPr>
              <a:t>経営戦略･製品／サービス戦略 </a:t>
            </a:r>
            <a:r>
              <a:rPr lang="en-US" altLang="ja-JP" sz="1200" dirty="0">
                <a:solidFill>
                  <a:schemeClr val="accent3">
                    <a:lumMod val="50000"/>
                  </a:schemeClr>
                </a:solidFill>
                <a:latin typeface="Meiryo" panose="020B0604030504040204" pitchFamily="34" charset="-128"/>
                <a:ea typeface="Meiryo" panose="020B0604030504040204" pitchFamily="34" charset="-128"/>
              </a:rPr>
              <a:t>&amp; 0.1 to One </a:t>
            </a:r>
            <a:r>
              <a:rPr lang="ja-JP" altLang="en-US" sz="1200">
                <a:solidFill>
                  <a:schemeClr val="accent3">
                    <a:lumMod val="50000"/>
                  </a:schemeClr>
                </a:solidFill>
                <a:latin typeface="Meiryo" panose="020B0604030504040204" pitchFamily="34" charset="-128"/>
                <a:ea typeface="Meiryo" panose="020B0604030504040204" pitchFamily="34" charset="-128"/>
              </a:rPr>
              <a:t>マーケティング</a:t>
            </a:r>
            <a:endParaRPr lang="ja-JP" altLang="en-US" sz="1200" dirty="0">
              <a:solidFill>
                <a:schemeClr val="accent3">
                  <a:lumMod val="50000"/>
                </a:schemeClr>
              </a:solidFill>
              <a:latin typeface="Meiryo" panose="020B0604030504040204" pitchFamily="34" charset="-128"/>
              <a:ea typeface="Meiryo" panose="020B0604030504040204" pitchFamily="34" charset="-128"/>
            </a:endParaRPr>
          </a:p>
        </p:txBody>
      </p:sp>
      <p:sp>
        <p:nvSpPr>
          <p:cNvPr id="26" name="上矢印 25">
            <a:extLst>
              <a:ext uri="{FF2B5EF4-FFF2-40B4-BE49-F238E27FC236}">
                <a16:creationId xmlns:a16="http://schemas.microsoft.com/office/drawing/2014/main" id="{2B582C4D-8C18-1740-AABB-B37E816BE370}"/>
              </a:ext>
            </a:extLst>
          </p:cNvPr>
          <p:cNvSpPr/>
          <p:nvPr/>
        </p:nvSpPr>
        <p:spPr>
          <a:xfrm>
            <a:off x="1675294" y="4824016"/>
            <a:ext cx="951271" cy="492833"/>
          </a:xfrm>
          <a:prstGeom prst="up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上矢印 26">
            <a:extLst>
              <a:ext uri="{FF2B5EF4-FFF2-40B4-BE49-F238E27FC236}">
                <a16:creationId xmlns:a16="http://schemas.microsoft.com/office/drawing/2014/main" id="{AA7DC7F6-A2E5-A545-8966-4F780197A51E}"/>
              </a:ext>
            </a:extLst>
          </p:cNvPr>
          <p:cNvSpPr/>
          <p:nvPr/>
        </p:nvSpPr>
        <p:spPr>
          <a:xfrm>
            <a:off x="6573282" y="4824017"/>
            <a:ext cx="951271" cy="492833"/>
          </a:xfrm>
          <a:prstGeom prst="upArrow">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D56936CD-147C-C744-9EB2-F19E54532A17}"/>
              </a:ext>
            </a:extLst>
          </p:cNvPr>
          <p:cNvSpPr/>
          <p:nvPr/>
        </p:nvSpPr>
        <p:spPr>
          <a:xfrm>
            <a:off x="2359357" y="1248820"/>
            <a:ext cx="4572000" cy="276999"/>
          </a:xfrm>
          <a:prstGeom prst="rect">
            <a:avLst/>
          </a:prstGeom>
        </p:spPr>
        <p:txBody>
          <a:bodyPr>
            <a:spAutoFit/>
          </a:bodyPr>
          <a:lstStyle/>
          <a:p>
            <a:pPr algn="ctr"/>
            <a:r>
              <a:rPr lang="ja-JP" altLang="en-US" sz="1200">
                <a:solidFill>
                  <a:srgbClr val="0052FF"/>
                </a:solidFill>
                <a:latin typeface="Meiryo" panose="020B0604030504040204" pitchFamily="34" charset="-128"/>
                <a:ea typeface="Meiryo" panose="020B0604030504040204" pitchFamily="34" charset="-128"/>
              </a:rPr>
              <a:t>テクノロジーを駆使して徹底した利便性を追求</a:t>
            </a:r>
            <a:endParaRPr lang="ja-JP" altLang="en-US" sz="1200" dirty="0">
              <a:solidFill>
                <a:srgbClr val="0052FF"/>
              </a:solidFill>
              <a:latin typeface="Meiryo" panose="020B0604030504040204" pitchFamily="34" charset="-128"/>
              <a:ea typeface="Meiryo" panose="020B0604030504040204" pitchFamily="34" charset="-128"/>
            </a:endParaRPr>
          </a:p>
        </p:txBody>
      </p:sp>
      <p:sp>
        <p:nvSpPr>
          <p:cNvPr id="29" name="正方形/長方形 28">
            <a:extLst>
              <a:ext uri="{FF2B5EF4-FFF2-40B4-BE49-F238E27FC236}">
                <a16:creationId xmlns:a16="http://schemas.microsoft.com/office/drawing/2014/main" id="{05C42EF6-EAD5-EC4F-8515-678CA7CE269D}"/>
              </a:ext>
            </a:extLst>
          </p:cNvPr>
          <p:cNvSpPr/>
          <p:nvPr/>
        </p:nvSpPr>
        <p:spPr>
          <a:xfrm>
            <a:off x="2837044" y="4433007"/>
            <a:ext cx="3469912" cy="276999"/>
          </a:xfrm>
          <a:prstGeom prst="rect">
            <a:avLst/>
          </a:prstGeom>
        </p:spPr>
        <p:txBody>
          <a:bodyPr wrap="square">
            <a:spAutoFit/>
          </a:bodyPr>
          <a:lstStyle/>
          <a:p>
            <a:pPr algn="ctr"/>
            <a:r>
              <a:rPr lang="ja-JP" altLang="en-US" sz="1200">
                <a:solidFill>
                  <a:srgbClr val="0052FF"/>
                </a:solidFill>
                <a:latin typeface="Meiryo" panose="020B0604030504040204" pitchFamily="34" charset="-128"/>
                <a:ea typeface="Meiryo" panose="020B0604030504040204" pitchFamily="34" charset="-128"/>
              </a:rPr>
              <a:t>顧客理解のための情報を徹底して収集する</a:t>
            </a:r>
            <a:endParaRPr lang="ja-JP" altLang="en-US" sz="1200">
              <a:solidFill>
                <a:srgbClr val="0052FF"/>
              </a:solidFill>
            </a:endParaRPr>
          </a:p>
        </p:txBody>
      </p:sp>
      <p:sp>
        <p:nvSpPr>
          <p:cNvPr id="31" name="テキスト ボックス 30">
            <a:extLst>
              <a:ext uri="{FF2B5EF4-FFF2-40B4-BE49-F238E27FC236}">
                <a16:creationId xmlns:a16="http://schemas.microsoft.com/office/drawing/2014/main" id="{44B2C22D-AA53-DA43-966B-E2448D12745C}"/>
              </a:ext>
            </a:extLst>
          </p:cNvPr>
          <p:cNvSpPr txBox="1"/>
          <p:nvPr/>
        </p:nvSpPr>
        <p:spPr>
          <a:xfrm>
            <a:off x="1041656" y="903875"/>
            <a:ext cx="1415772" cy="276999"/>
          </a:xfrm>
          <a:prstGeom prst="rect">
            <a:avLst/>
          </a:prstGeom>
          <a:noFill/>
        </p:spPr>
        <p:txBody>
          <a:bodyPr wrap="none" rtlCol="0">
            <a:spAutoFit/>
          </a:bodyPr>
          <a:lstStyle/>
          <a:p>
            <a:r>
              <a:rPr kumimoji="1" lang="ja-JP" altLang="en-US" sz="1200">
                <a:solidFill>
                  <a:schemeClr val="accent6">
                    <a:lumMod val="75000"/>
                  </a:schemeClr>
                </a:solidFill>
                <a:latin typeface="Meiryo" panose="020B0604030504040204" pitchFamily="34" charset="-128"/>
                <a:ea typeface="Meiryo" panose="020B0604030504040204" pitchFamily="34" charset="-128"/>
              </a:rPr>
              <a:t>業務（デジタル）</a:t>
            </a:r>
          </a:p>
        </p:txBody>
      </p:sp>
      <p:sp>
        <p:nvSpPr>
          <p:cNvPr id="32" name="テキスト ボックス 31">
            <a:extLst>
              <a:ext uri="{FF2B5EF4-FFF2-40B4-BE49-F238E27FC236}">
                <a16:creationId xmlns:a16="http://schemas.microsoft.com/office/drawing/2014/main" id="{5AE88F44-AB6B-B74F-8C2C-21861E3FCB24}"/>
              </a:ext>
            </a:extLst>
          </p:cNvPr>
          <p:cNvSpPr txBox="1"/>
          <p:nvPr/>
        </p:nvSpPr>
        <p:spPr>
          <a:xfrm>
            <a:off x="6687824" y="910571"/>
            <a:ext cx="1415772" cy="276999"/>
          </a:xfrm>
          <a:prstGeom prst="rect">
            <a:avLst/>
          </a:prstGeom>
          <a:noFill/>
        </p:spPr>
        <p:txBody>
          <a:bodyPr wrap="none" rtlCol="0">
            <a:spAutoFit/>
          </a:bodyPr>
          <a:lstStyle/>
          <a:p>
            <a:pPr algn="r"/>
            <a:r>
              <a:rPr kumimoji="1" lang="ja-JP" altLang="en-US" sz="1200">
                <a:solidFill>
                  <a:schemeClr val="accent6">
                    <a:lumMod val="50000"/>
                  </a:schemeClr>
                </a:solidFill>
                <a:latin typeface="Meiryo" panose="020B0604030504040204" pitchFamily="34" charset="-128"/>
                <a:ea typeface="Meiryo" panose="020B0604030504040204" pitchFamily="34" charset="-128"/>
              </a:rPr>
              <a:t>業務（アナログ）</a:t>
            </a:r>
          </a:p>
        </p:txBody>
      </p:sp>
      <p:sp>
        <p:nvSpPr>
          <p:cNvPr id="33" name="テキスト ボックス 32">
            <a:extLst>
              <a:ext uri="{FF2B5EF4-FFF2-40B4-BE49-F238E27FC236}">
                <a16:creationId xmlns:a16="http://schemas.microsoft.com/office/drawing/2014/main" id="{EF15A826-C0DE-684D-A44B-E2FC4D0298FB}"/>
              </a:ext>
            </a:extLst>
          </p:cNvPr>
          <p:cNvSpPr txBox="1"/>
          <p:nvPr/>
        </p:nvSpPr>
        <p:spPr>
          <a:xfrm>
            <a:off x="1041529" y="6294946"/>
            <a:ext cx="344966" cy="276999"/>
          </a:xfrm>
          <a:prstGeom prst="rect">
            <a:avLst/>
          </a:prstGeom>
          <a:noFill/>
        </p:spPr>
        <p:txBody>
          <a:bodyPr wrap="none" rtlCol="0">
            <a:spAutoFit/>
          </a:bodyPr>
          <a:lstStyle/>
          <a:p>
            <a:r>
              <a:rPr kumimoji="1" lang="en-US" altLang="ja-JP" sz="1200" dirty="0">
                <a:solidFill>
                  <a:schemeClr val="accent4">
                    <a:lumMod val="50000"/>
                  </a:schemeClr>
                </a:solidFill>
                <a:latin typeface="Meiryo" panose="020B0604030504040204" pitchFamily="34" charset="-128"/>
                <a:ea typeface="Meiryo" panose="020B0604030504040204" pitchFamily="34" charset="-128"/>
              </a:rPr>
              <a:t>IT</a:t>
            </a:r>
            <a:endParaRPr kumimoji="1" lang="ja-JP" altLang="en-US" sz="1200">
              <a:solidFill>
                <a:schemeClr val="accent4">
                  <a:lumMod val="50000"/>
                </a:schemeClr>
              </a:solidFill>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E2C9EB06-AC86-A54C-8510-8C5BD418E22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160122" y="2994058"/>
            <a:ext cx="1235587" cy="856673"/>
          </a:xfrm>
          <a:prstGeom prst="rect">
            <a:avLst/>
          </a:prstGeom>
        </p:spPr>
      </p:pic>
      <p:sp>
        <p:nvSpPr>
          <p:cNvPr id="34" name="正方形/長方形 33">
            <a:extLst>
              <a:ext uri="{FF2B5EF4-FFF2-40B4-BE49-F238E27FC236}">
                <a16:creationId xmlns:a16="http://schemas.microsoft.com/office/drawing/2014/main" id="{88B1C4FC-6597-A94B-A18A-070C4CED85EE}"/>
              </a:ext>
            </a:extLst>
          </p:cNvPr>
          <p:cNvSpPr/>
          <p:nvPr/>
        </p:nvSpPr>
        <p:spPr>
          <a:xfrm>
            <a:off x="6157972" y="3609550"/>
            <a:ext cx="1237738" cy="249160"/>
          </a:xfrm>
          <a:prstGeom prst="rect">
            <a:avLst/>
          </a:prstGeom>
          <a:solidFill>
            <a:srgbClr val="FFFFFF">
              <a:alpha val="92941"/>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5" name="図 34">
            <a:extLst>
              <a:ext uri="{FF2B5EF4-FFF2-40B4-BE49-F238E27FC236}">
                <a16:creationId xmlns:a16="http://schemas.microsoft.com/office/drawing/2014/main" id="{CF0C65F8-D55C-4A4E-A717-AB959B595C5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420111" y="3492087"/>
            <a:ext cx="975598" cy="487799"/>
          </a:xfrm>
          <a:prstGeom prst="rect">
            <a:avLst/>
          </a:prstGeom>
        </p:spPr>
      </p:pic>
    </p:spTree>
    <p:extLst>
      <p:ext uri="{BB962C8B-B14F-4D97-AF65-F5344CB8AC3E}">
        <p14:creationId xmlns:p14="http://schemas.microsoft.com/office/powerpoint/2010/main" val="364630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F841E-3016-9845-BC6B-8F761FBB4B22}"/>
              </a:ext>
            </a:extLst>
          </p:cNvPr>
          <p:cNvSpPr>
            <a:spLocks noGrp="1"/>
          </p:cNvSpPr>
          <p:nvPr>
            <p:ph type="title"/>
          </p:nvPr>
        </p:nvSpPr>
        <p:spPr/>
        <p:txBody>
          <a:bodyPr/>
          <a:lstStyle/>
          <a:p>
            <a:r>
              <a:rPr kumimoji="1" lang="ja-JP" altLang="en-US"/>
              <a:t>デジタル・トランスフォーメーションへの２つの対応</a:t>
            </a:r>
          </a:p>
        </p:txBody>
      </p:sp>
      <p:sp>
        <p:nvSpPr>
          <p:cNvPr id="3" name="スライド番号プレースホルダー 2">
            <a:extLst>
              <a:ext uri="{FF2B5EF4-FFF2-40B4-BE49-F238E27FC236}">
                <a16:creationId xmlns:a16="http://schemas.microsoft.com/office/drawing/2014/main" id="{79B92742-0FB7-084A-B720-277828C2112D}"/>
              </a:ext>
            </a:extLst>
          </p:cNvPr>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4" name="正方形/長方形 3">
            <a:extLst>
              <a:ext uri="{FF2B5EF4-FFF2-40B4-BE49-F238E27FC236}">
                <a16:creationId xmlns:a16="http://schemas.microsoft.com/office/drawing/2014/main" id="{ADFF851C-DF7E-5745-B126-7FC458DC6062}"/>
              </a:ext>
            </a:extLst>
          </p:cNvPr>
          <p:cNvSpPr/>
          <p:nvPr/>
        </p:nvSpPr>
        <p:spPr>
          <a:xfrm>
            <a:off x="573994" y="857009"/>
            <a:ext cx="7981610" cy="6109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デジタル・トランスフォーメーション</a:t>
            </a:r>
            <a:endParaRPr kumimoji="1" lang="ja-JP" altLang="en-US" sz="1600" dirty="0">
              <a:solidFill>
                <a:srgbClr val="FFFFFF"/>
              </a:solidFill>
              <a:latin typeface="Meiryo" charset="-128"/>
              <a:ea typeface="Meiryo" charset="-128"/>
              <a:cs typeface="Meiryo" charset="-128"/>
            </a:endParaRPr>
          </a:p>
        </p:txBody>
      </p:sp>
      <p:sp>
        <p:nvSpPr>
          <p:cNvPr id="5" name="正方形/長方形 4">
            <a:extLst>
              <a:ext uri="{FF2B5EF4-FFF2-40B4-BE49-F238E27FC236}">
                <a16:creationId xmlns:a16="http://schemas.microsoft.com/office/drawing/2014/main" id="{BBF7CAF8-6831-D245-A5F8-7ACA76F84B19}"/>
              </a:ext>
            </a:extLst>
          </p:cNvPr>
          <p:cNvSpPr/>
          <p:nvPr/>
        </p:nvSpPr>
        <p:spPr>
          <a:xfrm>
            <a:off x="573994" y="1615874"/>
            <a:ext cx="7981610" cy="6109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ビジネス・プロセスのデジタル化</a:t>
            </a:r>
            <a:endParaRPr kumimoji="1" lang="ja-JP" altLang="en-US" sz="1600"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9020F2EA-E633-4646-B526-F5DCC63F2F96}"/>
              </a:ext>
            </a:extLst>
          </p:cNvPr>
          <p:cNvSpPr/>
          <p:nvPr/>
        </p:nvSpPr>
        <p:spPr>
          <a:xfrm>
            <a:off x="573994" y="2374739"/>
            <a:ext cx="7974408" cy="61098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あらゆる業務を</a:t>
            </a:r>
            <a:r>
              <a:rPr kumimoji="1" lang="en-US" altLang="ja-JP" sz="2400" b="1" dirty="0">
                <a:solidFill>
                  <a:srgbClr val="FFFFFF"/>
                </a:solidFill>
                <a:latin typeface="Meiryo" charset="-128"/>
                <a:ea typeface="Meiryo" charset="-128"/>
                <a:cs typeface="Meiryo" charset="-128"/>
              </a:rPr>
              <a:t>IT</a:t>
            </a:r>
            <a:r>
              <a:rPr lang="ja-JP" altLang="en-US" sz="2400" b="1">
                <a:solidFill>
                  <a:srgbClr val="FFFFFF"/>
                </a:solidFill>
                <a:latin typeface="Meiryo" charset="-128"/>
                <a:ea typeface="Meiryo" charset="-128"/>
                <a:cs typeface="Meiryo" charset="-128"/>
              </a:rPr>
              <a:t>で行う</a:t>
            </a:r>
            <a:endParaRPr kumimoji="1" lang="ja-JP" altLang="en-US" sz="2400" dirty="0">
              <a:solidFill>
                <a:srgbClr val="FFFFFF"/>
              </a:solidFill>
              <a:latin typeface="Meiryo" charset="-128"/>
              <a:ea typeface="Meiryo" charset="-128"/>
              <a:cs typeface="Meiryo" charset="-128"/>
            </a:endParaRPr>
          </a:p>
        </p:txBody>
      </p:sp>
      <p:sp>
        <p:nvSpPr>
          <p:cNvPr id="9" name="正方形/長方形 8">
            <a:extLst>
              <a:ext uri="{FF2B5EF4-FFF2-40B4-BE49-F238E27FC236}">
                <a16:creationId xmlns:a16="http://schemas.microsoft.com/office/drawing/2014/main" id="{4222DE07-0F78-C540-A5DA-130276897446}"/>
              </a:ext>
            </a:extLst>
          </p:cNvPr>
          <p:cNvSpPr/>
          <p:nvPr/>
        </p:nvSpPr>
        <p:spPr>
          <a:xfrm>
            <a:off x="573994" y="3487789"/>
            <a:ext cx="3867377" cy="132097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開発すべき</a:t>
            </a:r>
            <a:endParaRPr kumimoji="1" lang="en-US" altLang="ja-JP" sz="2400" b="1" dirty="0">
              <a:solidFill>
                <a:srgbClr val="FFFFFF"/>
              </a:solidFill>
              <a:latin typeface="Meiryo" charset="-128"/>
              <a:ea typeface="Meiryo" charset="-128"/>
              <a:cs typeface="Meiryo" charset="-128"/>
            </a:endParaRPr>
          </a:p>
          <a:p>
            <a:pPr algn="ctr"/>
            <a:r>
              <a:rPr kumimoji="1" lang="ja-JP" altLang="en-US" sz="2400" b="1">
                <a:solidFill>
                  <a:srgbClr val="FFFFFF"/>
                </a:solidFill>
                <a:latin typeface="Meiryo" charset="-128"/>
                <a:ea typeface="Meiryo" charset="-128"/>
                <a:cs typeface="Meiryo" charset="-128"/>
              </a:rPr>
              <a:t>プログラムが増大する</a:t>
            </a:r>
            <a:endParaRPr kumimoji="1" lang="ja-JP" altLang="en-US" sz="2400" dirty="0">
              <a:solidFill>
                <a:srgbClr val="FFFFFF"/>
              </a:solidFill>
              <a:latin typeface="Meiryo" charset="-128"/>
              <a:ea typeface="Meiryo" charset="-128"/>
              <a:cs typeface="Meiryo" charset="-128"/>
            </a:endParaRPr>
          </a:p>
        </p:txBody>
      </p:sp>
      <p:sp>
        <p:nvSpPr>
          <p:cNvPr id="7" name="下矢印 6">
            <a:extLst>
              <a:ext uri="{FF2B5EF4-FFF2-40B4-BE49-F238E27FC236}">
                <a16:creationId xmlns:a16="http://schemas.microsoft.com/office/drawing/2014/main" id="{0E1BDED4-2B33-DC43-BC37-AADA5BB34380}"/>
              </a:ext>
            </a:extLst>
          </p:cNvPr>
          <p:cNvSpPr/>
          <p:nvPr/>
        </p:nvSpPr>
        <p:spPr>
          <a:xfrm>
            <a:off x="4147200" y="1442261"/>
            <a:ext cx="849600" cy="199349"/>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下矢印 15">
            <a:extLst>
              <a:ext uri="{FF2B5EF4-FFF2-40B4-BE49-F238E27FC236}">
                <a16:creationId xmlns:a16="http://schemas.microsoft.com/office/drawing/2014/main" id="{9FA3CFC8-D0C7-6E4D-8C77-298274873223}"/>
              </a:ext>
            </a:extLst>
          </p:cNvPr>
          <p:cNvSpPr/>
          <p:nvPr/>
        </p:nvSpPr>
        <p:spPr>
          <a:xfrm>
            <a:off x="4147200" y="2212643"/>
            <a:ext cx="849600" cy="199349"/>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下矢印 16">
            <a:extLst>
              <a:ext uri="{FF2B5EF4-FFF2-40B4-BE49-F238E27FC236}">
                <a16:creationId xmlns:a16="http://schemas.microsoft.com/office/drawing/2014/main" id="{694AC166-FC83-9B45-AC01-16295507B896}"/>
              </a:ext>
            </a:extLst>
          </p:cNvPr>
          <p:cNvSpPr/>
          <p:nvPr/>
        </p:nvSpPr>
        <p:spPr>
          <a:xfrm>
            <a:off x="2082882" y="2938956"/>
            <a:ext cx="849600" cy="595604"/>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a:extLst>
              <a:ext uri="{FF2B5EF4-FFF2-40B4-BE49-F238E27FC236}">
                <a16:creationId xmlns:a16="http://schemas.microsoft.com/office/drawing/2014/main" id="{E08F2938-1957-2141-A61B-72D0B2AB6287}"/>
              </a:ext>
            </a:extLst>
          </p:cNvPr>
          <p:cNvSpPr/>
          <p:nvPr/>
        </p:nvSpPr>
        <p:spPr>
          <a:xfrm>
            <a:off x="4710792" y="3487789"/>
            <a:ext cx="3844811" cy="1320975"/>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あらゆる業務が</a:t>
            </a:r>
            <a:endParaRPr kumimoji="1" lang="en-US" altLang="ja-JP" sz="2400" b="1" dirty="0">
              <a:solidFill>
                <a:srgbClr val="FFFFFF"/>
              </a:solidFill>
              <a:latin typeface="Meiryo" charset="-128"/>
              <a:ea typeface="Meiryo" charset="-128"/>
              <a:cs typeface="Meiryo" charset="-128"/>
            </a:endParaRPr>
          </a:p>
          <a:p>
            <a:pPr algn="ctr"/>
            <a:r>
              <a:rPr kumimoji="1" lang="ja-JP" altLang="en-US" sz="2400" b="1">
                <a:solidFill>
                  <a:srgbClr val="FFFFFF"/>
                </a:solidFill>
                <a:latin typeface="Meiryo" charset="-128"/>
                <a:ea typeface="Meiryo" charset="-128"/>
                <a:cs typeface="Meiryo" charset="-128"/>
              </a:rPr>
              <a:t>データとして把握できる</a:t>
            </a:r>
            <a:endParaRPr kumimoji="1" lang="ja-JP" altLang="en-US" sz="2400" dirty="0">
              <a:solidFill>
                <a:srgbClr val="FFFFFF"/>
              </a:solidFill>
              <a:latin typeface="Meiryo" charset="-128"/>
              <a:ea typeface="Meiryo" charset="-128"/>
              <a:cs typeface="Meiryo" charset="-128"/>
            </a:endParaRPr>
          </a:p>
        </p:txBody>
      </p:sp>
      <p:sp>
        <p:nvSpPr>
          <p:cNvPr id="20" name="下矢印 19">
            <a:extLst>
              <a:ext uri="{FF2B5EF4-FFF2-40B4-BE49-F238E27FC236}">
                <a16:creationId xmlns:a16="http://schemas.microsoft.com/office/drawing/2014/main" id="{00BBD1E5-546A-4940-B0E9-7AFE44E78C3A}"/>
              </a:ext>
            </a:extLst>
          </p:cNvPr>
          <p:cNvSpPr/>
          <p:nvPr/>
        </p:nvSpPr>
        <p:spPr>
          <a:xfrm>
            <a:off x="6208397" y="2938956"/>
            <a:ext cx="849600" cy="595604"/>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39FCF237-F643-F849-B984-1CC998872E71}"/>
              </a:ext>
            </a:extLst>
          </p:cNvPr>
          <p:cNvSpPr/>
          <p:nvPr/>
        </p:nvSpPr>
        <p:spPr>
          <a:xfrm>
            <a:off x="581195" y="5310827"/>
            <a:ext cx="7974408" cy="105731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a:solidFill>
                  <a:srgbClr val="FFFFFF"/>
                </a:solidFill>
                <a:latin typeface="Meiryo" charset="-128"/>
                <a:ea typeface="Meiryo" charset="-128"/>
                <a:cs typeface="Meiryo" charset="-128"/>
              </a:rPr>
              <a:t>IT</a:t>
            </a:r>
            <a:r>
              <a:rPr kumimoji="1" lang="ja-JP" altLang="en-US" sz="2400" b="1">
                <a:solidFill>
                  <a:srgbClr val="FFFFFF"/>
                </a:solidFill>
                <a:latin typeface="Meiryo" charset="-128"/>
                <a:ea typeface="Meiryo" charset="-128"/>
                <a:cs typeface="Meiryo" charset="-128"/>
              </a:rPr>
              <a:t>でやること、できることが</a:t>
            </a:r>
            <a:endParaRPr kumimoji="1" lang="en-US" altLang="ja-JP" sz="2400" b="1" dirty="0">
              <a:solidFill>
                <a:srgbClr val="FFFFFF"/>
              </a:solidFill>
              <a:latin typeface="Meiryo" charset="-128"/>
              <a:ea typeface="Meiryo" charset="-128"/>
              <a:cs typeface="Meiryo" charset="-128"/>
            </a:endParaRPr>
          </a:p>
          <a:p>
            <a:pPr algn="ctr"/>
            <a:r>
              <a:rPr lang="ja-JP" altLang="en-US" sz="2400" b="1">
                <a:solidFill>
                  <a:srgbClr val="FFFFFF"/>
                </a:solidFill>
                <a:latin typeface="Meiryo" charset="-128"/>
                <a:ea typeface="Meiryo" charset="-128"/>
                <a:cs typeface="Meiryo" charset="-128"/>
              </a:rPr>
              <a:t>大きく変わってしまう</a:t>
            </a:r>
            <a:endParaRPr kumimoji="1" lang="ja-JP" altLang="en-US" sz="2400" dirty="0">
              <a:solidFill>
                <a:srgbClr val="FFFFFF"/>
              </a:solidFill>
              <a:latin typeface="Meiryo" charset="-128"/>
              <a:ea typeface="Meiryo" charset="-128"/>
              <a:cs typeface="Meiryo" charset="-128"/>
            </a:endParaRPr>
          </a:p>
        </p:txBody>
      </p:sp>
      <p:sp>
        <p:nvSpPr>
          <p:cNvPr id="22" name="下矢印 21">
            <a:extLst>
              <a:ext uri="{FF2B5EF4-FFF2-40B4-BE49-F238E27FC236}">
                <a16:creationId xmlns:a16="http://schemas.microsoft.com/office/drawing/2014/main" id="{58DE10B7-68CE-BC42-9F7B-CBDF6644B657}"/>
              </a:ext>
            </a:extLst>
          </p:cNvPr>
          <p:cNvSpPr/>
          <p:nvPr/>
        </p:nvSpPr>
        <p:spPr>
          <a:xfrm>
            <a:off x="2082882" y="4761994"/>
            <a:ext cx="849600" cy="595604"/>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下矢印 22">
            <a:extLst>
              <a:ext uri="{FF2B5EF4-FFF2-40B4-BE49-F238E27FC236}">
                <a16:creationId xmlns:a16="http://schemas.microsoft.com/office/drawing/2014/main" id="{DDC87817-F1B9-E049-AABE-C85BCC6F5A64}"/>
              </a:ext>
            </a:extLst>
          </p:cNvPr>
          <p:cNvSpPr/>
          <p:nvPr/>
        </p:nvSpPr>
        <p:spPr>
          <a:xfrm>
            <a:off x="6208397" y="4761994"/>
            <a:ext cx="849600" cy="595604"/>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65324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F841E-3016-9845-BC6B-8F761FBB4B22}"/>
              </a:ext>
            </a:extLst>
          </p:cNvPr>
          <p:cNvSpPr>
            <a:spLocks noGrp="1"/>
          </p:cNvSpPr>
          <p:nvPr>
            <p:ph type="title"/>
          </p:nvPr>
        </p:nvSpPr>
        <p:spPr/>
        <p:txBody>
          <a:bodyPr/>
          <a:lstStyle/>
          <a:p>
            <a:r>
              <a:rPr lang="ja-JP" altLang="en-US"/>
              <a:t>デジタル・トランスフォーメーションへの対応（</a:t>
            </a:r>
            <a:r>
              <a:rPr lang="en-US" altLang="ja-JP"/>
              <a:t>IT</a:t>
            </a:r>
            <a:r>
              <a:rPr lang="ja-JP" altLang="en-US"/>
              <a:t>）</a:t>
            </a:r>
          </a:p>
        </p:txBody>
      </p:sp>
      <p:sp>
        <p:nvSpPr>
          <p:cNvPr id="3" name="スライド番号プレースホルダー 2">
            <a:extLst>
              <a:ext uri="{FF2B5EF4-FFF2-40B4-BE49-F238E27FC236}">
                <a16:creationId xmlns:a16="http://schemas.microsoft.com/office/drawing/2014/main" id="{79B92742-0FB7-084A-B720-277828C2112D}"/>
              </a:ext>
            </a:extLst>
          </p:cNvPr>
          <p:cNvSpPr>
            <a:spLocks noGrp="1"/>
          </p:cNvSpPr>
          <p:nvPr>
            <p:ph type="sldNum" sz="quarter" idx="12"/>
          </p:nvPr>
        </p:nvSpPr>
        <p:spPr/>
        <p:txBody>
          <a:bodyPr/>
          <a:lstStyle/>
          <a:p>
            <a:fld id="{8FF8CC5D-A65D-5946-99B5-645367A967AD}" type="slidenum">
              <a:rPr lang="ja-JP" altLang="en-US" smtClean="0"/>
              <a:pPr/>
              <a:t>18</a:t>
            </a:fld>
            <a:endParaRPr lang="ja-JP" altLang="en-US"/>
          </a:p>
        </p:txBody>
      </p:sp>
      <p:sp>
        <p:nvSpPr>
          <p:cNvPr id="4" name="正方形/長方形 3">
            <a:extLst>
              <a:ext uri="{FF2B5EF4-FFF2-40B4-BE49-F238E27FC236}">
                <a16:creationId xmlns:a16="http://schemas.microsoft.com/office/drawing/2014/main" id="{ADFF851C-DF7E-5745-B126-7FC458DC6062}"/>
              </a:ext>
            </a:extLst>
          </p:cNvPr>
          <p:cNvSpPr/>
          <p:nvPr/>
        </p:nvSpPr>
        <p:spPr>
          <a:xfrm>
            <a:off x="573994" y="857009"/>
            <a:ext cx="7981610" cy="6109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デジタル・トランスフォーメーション</a:t>
            </a:r>
            <a:endParaRPr kumimoji="1" lang="ja-JP" altLang="en-US" sz="1600" dirty="0">
              <a:solidFill>
                <a:srgbClr val="FFFFFF"/>
              </a:solidFill>
              <a:latin typeface="Meiryo" charset="-128"/>
              <a:ea typeface="Meiryo" charset="-128"/>
              <a:cs typeface="Meiryo" charset="-128"/>
            </a:endParaRPr>
          </a:p>
        </p:txBody>
      </p:sp>
      <p:sp>
        <p:nvSpPr>
          <p:cNvPr id="5" name="正方形/長方形 4">
            <a:extLst>
              <a:ext uri="{FF2B5EF4-FFF2-40B4-BE49-F238E27FC236}">
                <a16:creationId xmlns:a16="http://schemas.microsoft.com/office/drawing/2014/main" id="{BBF7CAF8-6831-D245-A5F8-7ACA76F84B19}"/>
              </a:ext>
            </a:extLst>
          </p:cNvPr>
          <p:cNvSpPr/>
          <p:nvPr/>
        </p:nvSpPr>
        <p:spPr>
          <a:xfrm>
            <a:off x="573994" y="1615874"/>
            <a:ext cx="7981610" cy="6109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ビジネス・プロセスのデジタル化</a:t>
            </a:r>
            <a:endParaRPr kumimoji="1" lang="ja-JP" altLang="en-US" sz="1600"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9020F2EA-E633-4646-B526-F5DCC63F2F96}"/>
              </a:ext>
            </a:extLst>
          </p:cNvPr>
          <p:cNvSpPr/>
          <p:nvPr/>
        </p:nvSpPr>
        <p:spPr>
          <a:xfrm>
            <a:off x="573994" y="2374739"/>
            <a:ext cx="7974408" cy="61098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あらゆる業務を</a:t>
            </a:r>
            <a:r>
              <a:rPr kumimoji="1" lang="en-US" altLang="ja-JP" sz="2400" b="1" dirty="0">
                <a:solidFill>
                  <a:srgbClr val="FFFFFF"/>
                </a:solidFill>
                <a:latin typeface="Meiryo" charset="-128"/>
                <a:ea typeface="Meiryo" charset="-128"/>
                <a:cs typeface="Meiryo" charset="-128"/>
              </a:rPr>
              <a:t>IT</a:t>
            </a:r>
            <a:r>
              <a:rPr lang="ja-JP" altLang="en-US" sz="2400" b="1">
                <a:solidFill>
                  <a:srgbClr val="FFFFFF"/>
                </a:solidFill>
                <a:latin typeface="Meiryo" charset="-128"/>
                <a:ea typeface="Meiryo" charset="-128"/>
                <a:cs typeface="Meiryo" charset="-128"/>
              </a:rPr>
              <a:t>で行う</a:t>
            </a:r>
            <a:endParaRPr kumimoji="1" lang="ja-JP" altLang="en-US" sz="2400" dirty="0">
              <a:solidFill>
                <a:srgbClr val="FFFFFF"/>
              </a:solidFill>
              <a:latin typeface="Meiryo" charset="-128"/>
              <a:ea typeface="Meiryo" charset="-128"/>
              <a:cs typeface="Meiryo" charset="-128"/>
            </a:endParaRPr>
          </a:p>
        </p:txBody>
      </p:sp>
      <p:sp>
        <p:nvSpPr>
          <p:cNvPr id="9" name="正方形/長方形 8">
            <a:extLst>
              <a:ext uri="{FF2B5EF4-FFF2-40B4-BE49-F238E27FC236}">
                <a16:creationId xmlns:a16="http://schemas.microsoft.com/office/drawing/2014/main" id="{4222DE07-0F78-C540-A5DA-130276897446}"/>
              </a:ext>
            </a:extLst>
          </p:cNvPr>
          <p:cNvSpPr/>
          <p:nvPr/>
        </p:nvSpPr>
        <p:spPr>
          <a:xfrm>
            <a:off x="573994" y="3487789"/>
            <a:ext cx="7981610" cy="61098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開発すべきプログラムが爆発的に増大する</a:t>
            </a:r>
            <a:endParaRPr kumimoji="1" lang="ja-JP" altLang="en-US" sz="2400" dirty="0">
              <a:solidFill>
                <a:srgbClr val="FFFFFF"/>
              </a:solidFill>
              <a:latin typeface="Meiryo" charset="-128"/>
              <a:ea typeface="Meiryo" charset="-128"/>
              <a:cs typeface="Meiryo" charset="-128"/>
            </a:endParaRPr>
          </a:p>
        </p:txBody>
      </p:sp>
      <p:sp>
        <p:nvSpPr>
          <p:cNvPr id="10" name="正方形/長方形 9">
            <a:extLst>
              <a:ext uri="{FF2B5EF4-FFF2-40B4-BE49-F238E27FC236}">
                <a16:creationId xmlns:a16="http://schemas.microsoft.com/office/drawing/2014/main" id="{6A87360C-CE8E-4B48-B0FF-F61719E325FD}"/>
              </a:ext>
            </a:extLst>
          </p:cNvPr>
          <p:cNvSpPr/>
          <p:nvPr/>
        </p:nvSpPr>
        <p:spPr>
          <a:xfrm>
            <a:off x="573994" y="4168799"/>
            <a:ext cx="2644404" cy="80287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a:solidFill>
                  <a:srgbClr val="FFFFFF"/>
                </a:solidFill>
                <a:latin typeface="Meiryo" charset="-128"/>
                <a:ea typeface="Meiryo" charset="-128"/>
                <a:cs typeface="Meiryo" charset="-128"/>
              </a:rPr>
              <a:t>超高速開発</a:t>
            </a:r>
            <a:endParaRPr kumimoji="1" lang="en-US" altLang="ja-JP" sz="1600" b="1" dirty="0">
              <a:solidFill>
                <a:srgbClr val="FFFFFF"/>
              </a:solidFill>
              <a:latin typeface="Meiryo" charset="-128"/>
              <a:ea typeface="Meiryo" charset="-128"/>
              <a:cs typeface="Meiryo" charset="-128"/>
            </a:endParaRPr>
          </a:p>
          <a:p>
            <a:pPr algn="ctr"/>
            <a:r>
              <a:rPr lang="ja-JP" altLang="en-US" sz="1600" b="1">
                <a:solidFill>
                  <a:srgbClr val="FFFFFF"/>
                </a:solidFill>
                <a:latin typeface="Meiryo" charset="-128"/>
                <a:ea typeface="Meiryo" charset="-128"/>
                <a:cs typeface="Meiryo" charset="-128"/>
              </a:rPr>
              <a:t>開発の自動化</a:t>
            </a:r>
            <a:endParaRPr lang="en-US" altLang="ja-JP" sz="1600" b="1" dirty="0">
              <a:solidFill>
                <a:srgbClr val="FFFFFF"/>
              </a:solidFill>
              <a:latin typeface="Meiryo" charset="-128"/>
              <a:ea typeface="Meiryo" charset="-128"/>
              <a:cs typeface="Meiryo" charset="-128"/>
            </a:endParaRPr>
          </a:p>
        </p:txBody>
      </p:sp>
      <p:sp>
        <p:nvSpPr>
          <p:cNvPr id="11" name="正方形/長方形 10">
            <a:extLst>
              <a:ext uri="{FF2B5EF4-FFF2-40B4-BE49-F238E27FC236}">
                <a16:creationId xmlns:a16="http://schemas.microsoft.com/office/drawing/2014/main" id="{520B7C8B-2B44-1D42-AF6C-93198B360363}"/>
              </a:ext>
            </a:extLst>
          </p:cNvPr>
          <p:cNvSpPr/>
          <p:nvPr/>
        </p:nvSpPr>
        <p:spPr>
          <a:xfrm>
            <a:off x="3242597" y="4168800"/>
            <a:ext cx="2644404" cy="80287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a:solidFill>
                  <a:srgbClr val="FFFFFF"/>
                </a:solidFill>
                <a:latin typeface="Meiryo" charset="-128"/>
                <a:ea typeface="Meiryo" charset="-128"/>
                <a:cs typeface="Meiryo" charset="-128"/>
              </a:rPr>
              <a:t>クラウド</a:t>
            </a:r>
            <a:endParaRPr kumimoji="1" lang="en-US" altLang="ja-JP" sz="1600" b="1" dirty="0">
              <a:solidFill>
                <a:srgbClr val="FFFFFF"/>
              </a:solidFill>
              <a:latin typeface="Meiryo" charset="-128"/>
              <a:ea typeface="Meiryo" charset="-128"/>
              <a:cs typeface="Meiryo" charset="-128"/>
            </a:endParaRPr>
          </a:p>
          <a:p>
            <a:pPr algn="ctr"/>
            <a:r>
              <a:rPr lang="ja-JP" altLang="en-US" sz="1600" b="1">
                <a:solidFill>
                  <a:srgbClr val="FFFFFF"/>
                </a:solidFill>
                <a:latin typeface="Meiryo" charset="-128"/>
                <a:ea typeface="Meiryo" charset="-128"/>
                <a:cs typeface="Meiryo" charset="-128"/>
              </a:rPr>
              <a:t>コンピューティング</a:t>
            </a:r>
            <a:endParaRPr lang="en-US" altLang="ja-JP" sz="1600" b="1" dirty="0">
              <a:solidFill>
                <a:srgbClr val="FFFFFF"/>
              </a:solidFill>
              <a:latin typeface="Meiryo" charset="-128"/>
              <a:ea typeface="Meiryo" charset="-128"/>
              <a:cs typeface="Meiryo" charset="-128"/>
            </a:endParaRPr>
          </a:p>
        </p:txBody>
      </p:sp>
      <p:sp>
        <p:nvSpPr>
          <p:cNvPr id="12" name="正方形/長方形 11">
            <a:extLst>
              <a:ext uri="{FF2B5EF4-FFF2-40B4-BE49-F238E27FC236}">
                <a16:creationId xmlns:a16="http://schemas.microsoft.com/office/drawing/2014/main" id="{73EC43BA-B68E-0A4C-A3EA-DBECBDA26EE7}"/>
              </a:ext>
            </a:extLst>
          </p:cNvPr>
          <p:cNvSpPr/>
          <p:nvPr/>
        </p:nvSpPr>
        <p:spPr>
          <a:xfrm>
            <a:off x="5911200" y="4168800"/>
            <a:ext cx="2644404" cy="80287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a:solidFill>
                  <a:srgbClr val="FFFFFF"/>
                </a:solidFill>
                <a:latin typeface="Meiryo" charset="-128"/>
                <a:ea typeface="Meiryo" charset="-128"/>
                <a:cs typeface="Meiryo" charset="-128"/>
              </a:rPr>
              <a:t>アジャイル開発</a:t>
            </a:r>
            <a:endParaRPr kumimoji="1" lang="en-US" altLang="ja-JP" sz="1600" b="1" dirty="0">
              <a:solidFill>
                <a:srgbClr val="FFFFFF"/>
              </a:solidFill>
              <a:latin typeface="Meiryo" charset="-128"/>
              <a:ea typeface="Meiryo" charset="-128"/>
              <a:cs typeface="Meiryo" charset="-128"/>
            </a:endParaRPr>
          </a:p>
          <a:p>
            <a:pPr algn="ctr"/>
            <a:r>
              <a:rPr lang="en-US" altLang="ja-JP" sz="1600" b="1" dirty="0">
                <a:solidFill>
                  <a:srgbClr val="FFFFFF"/>
                </a:solidFill>
                <a:latin typeface="Meiryo" charset="-128"/>
                <a:ea typeface="Meiryo" charset="-128"/>
                <a:cs typeface="Meiryo" charset="-128"/>
              </a:rPr>
              <a:t>DevOps</a:t>
            </a:r>
          </a:p>
        </p:txBody>
      </p:sp>
      <p:sp>
        <p:nvSpPr>
          <p:cNvPr id="13" name="正方形/長方形 12">
            <a:extLst>
              <a:ext uri="{FF2B5EF4-FFF2-40B4-BE49-F238E27FC236}">
                <a16:creationId xmlns:a16="http://schemas.microsoft.com/office/drawing/2014/main" id="{AAA3A779-6681-B54E-9B65-BFAC611AD049}"/>
              </a:ext>
            </a:extLst>
          </p:cNvPr>
          <p:cNvSpPr/>
          <p:nvPr/>
        </p:nvSpPr>
        <p:spPr>
          <a:xfrm>
            <a:off x="573994" y="5010123"/>
            <a:ext cx="2644404" cy="80287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rgbClr val="FFFFFF"/>
                </a:solidFill>
                <a:latin typeface="Meiryo" charset="-128"/>
                <a:ea typeface="Meiryo" charset="-128"/>
                <a:cs typeface="Meiryo" charset="-128"/>
              </a:rPr>
              <a:t>増大する開発や変更</a:t>
            </a:r>
            <a:endParaRPr kumimoji="1" lang="en-US" altLang="ja-JP" sz="1400" b="1" dirty="0">
              <a:solidFill>
                <a:srgbClr val="FFFFFF"/>
              </a:solidFill>
              <a:latin typeface="Meiryo" charset="-128"/>
              <a:ea typeface="Meiryo" charset="-128"/>
              <a:cs typeface="Meiryo" charset="-128"/>
            </a:endParaRPr>
          </a:p>
          <a:p>
            <a:pPr algn="ctr"/>
            <a:r>
              <a:rPr kumimoji="1" lang="ja-JP" altLang="en-US" sz="1400" b="1">
                <a:solidFill>
                  <a:srgbClr val="FFFFFF"/>
                </a:solidFill>
                <a:latin typeface="Meiryo" charset="-128"/>
                <a:ea typeface="Meiryo" charset="-128"/>
                <a:cs typeface="Meiryo" charset="-128"/>
              </a:rPr>
              <a:t>のニーズに即応</a:t>
            </a:r>
            <a:endParaRPr lang="en-US" altLang="ja-JP" sz="1400" b="1" dirty="0">
              <a:solidFill>
                <a:srgbClr val="FFFFFF"/>
              </a:solidFill>
              <a:latin typeface="Meiryo" charset="-128"/>
              <a:ea typeface="Meiryo" charset="-128"/>
              <a:cs typeface="Meiryo" charset="-128"/>
            </a:endParaRPr>
          </a:p>
        </p:txBody>
      </p:sp>
      <p:sp>
        <p:nvSpPr>
          <p:cNvPr id="14" name="正方形/長方形 13">
            <a:extLst>
              <a:ext uri="{FF2B5EF4-FFF2-40B4-BE49-F238E27FC236}">
                <a16:creationId xmlns:a16="http://schemas.microsoft.com/office/drawing/2014/main" id="{751E4C59-0AA7-724C-83DF-32826868B5BB}"/>
              </a:ext>
            </a:extLst>
          </p:cNvPr>
          <p:cNvSpPr/>
          <p:nvPr/>
        </p:nvSpPr>
        <p:spPr>
          <a:xfrm>
            <a:off x="3242597" y="5010123"/>
            <a:ext cx="2644404" cy="80287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solidFill>
                  <a:srgbClr val="FFFFFF"/>
                </a:solidFill>
                <a:latin typeface="Meiryo" charset="-128"/>
                <a:ea typeface="Meiryo" charset="-128"/>
                <a:cs typeface="Meiryo" charset="-128"/>
              </a:rPr>
              <a:t>運用やセキュリティなどの</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付加価値を産まない業務</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に関わる負担を軽減する</a:t>
            </a:r>
            <a:endParaRPr lang="en-US" altLang="ja-JP" sz="1400" b="1" dirty="0">
              <a:solidFill>
                <a:srgbClr val="FFFFFF"/>
              </a:solidFill>
              <a:latin typeface="Meiryo" charset="-128"/>
              <a:ea typeface="Meiryo" charset="-128"/>
              <a:cs typeface="Meiryo" charset="-128"/>
            </a:endParaRPr>
          </a:p>
        </p:txBody>
      </p:sp>
      <p:sp>
        <p:nvSpPr>
          <p:cNvPr id="15" name="正方形/長方形 14">
            <a:extLst>
              <a:ext uri="{FF2B5EF4-FFF2-40B4-BE49-F238E27FC236}">
                <a16:creationId xmlns:a16="http://schemas.microsoft.com/office/drawing/2014/main" id="{EF721333-A287-724F-95DB-0B562C7B7059}"/>
              </a:ext>
            </a:extLst>
          </p:cNvPr>
          <p:cNvSpPr/>
          <p:nvPr/>
        </p:nvSpPr>
        <p:spPr>
          <a:xfrm>
            <a:off x="5911200" y="5010123"/>
            <a:ext cx="2644404" cy="80287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solidFill>
                  <a:srgbClr val="FFFFFF"/>
                </a:solidFill>
                <a:latin typeface="Meiryo" charset="-128"/>
                <a:ea typeface="Meiryo" charset="-128"/>
                <a:cs typeface="Meiryo" charset="-128"/>
              </a:rPr>
              <a:t>ビジネスの成果に直結し</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現場が必要とするサービスを</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ジャストインタイムで提供</a:t>
            </a:r>
            <a:endParaRPr lang="en-US" altLang="ja-JP" sz="1400" b="1" dirty="0">
              <a:solidFill>
                <a:srgbClr val="FFFFFF"/>
              </a:solidFill>
              <a:latin typeface="Meiryo" charset="-128"/>
              <a:ea typeface="Meiryo" charset="-128"/>
              <a:cs typeface="Meiryo" charset="-128"/>
            </a:endParaRPr>
          </a:p>
        </p:txBody>
      </p:sp>
      <p:sp>
        <p:nvSpPr>
          <p:cNvPr id="7" name="下矢印 6">
            <a:extLst>
              <a:ext uri="{FF2B5EF4-FFF2-40B4-BE49-F238E27FC236}">
                <a16:creationId xmlns:a16="http://schemas.microsoft.com/office/drawing/2014/main" id="{0E1BDED4-2B33-DC43-BC37-AADA5BB34380}"/>
              </a:ext>
            </a:extLst>
          </p:cNvPr>
          <p:cNvSpPr/>
          <p:nvPr/>
        </p:nvSpPr>
        <p:spPr>
          <a:xfrm>
            <a:off x="4147200" y="1442261"/>
            <a:ext cx="849600" cy="199349"/>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下矢印 15">
            <a:extLst>
              <a:ext uri="{FF2B5EF4-FFF2-40B4-BE49-F238E27FC236}">
                <a16:creationId xmlns:a16="http://schemas.microsoft.com/office/drawing/2014/main" id="{9FA3CFC8-D0C7-6E4D-8C77-298274873223}"/>
              </a:ext>
            </a:extLst>
          </p:cNvPr>
          <p:cNvSpPr/>
          <p:nvPr/>
        </p:nvSpPr>
        <p:spPr>
          <a:xfrm>
            <a:off x="4147200" y="2212643"/>
            <a:ext cx="849600" cy="199349"/>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下矢印 16">
            <a:extLst>
              <a:ext uri="{FF2B5EF4-FFF2-40B4-BE49-F238E27FC236}">
                <a16:creationId xmlns:a16="http://schemas.microsoft.com/office/drawing/2014/main" id="{694AC166-FC83-9B45-AC01-16295507B896}"/>
              </a:ext>
            </a:extLst>
          </p:cNvPr>
          <p:cNvSpPr/>
          <p:nvPr/>
        </p:nvSpPr>
        <p:spPr>
          <a:xfrm>
            <a:off x="4136398" y="2938956"/>
            <a:ext cx="849600" cy="595604"/>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E9EF9613-8B56-DB4B-A6A5-FFA066E94B72}"/>
              </a:ext>
            </a:extLst>
          </p:cNvPr>
          <p:cNvSpPr/>
          <p:nvPr/>
        </p:nvSpPr>
        <p:spPr>
          <a:xfrm>
            <a:off x="573994" y="5892837"/>
            <a:ext cx="7981610" cy="61098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ビジネス・スピードの加速や変化への即応力が向上</a:t>
            </a:r>
            <a:endParaRPr kumimoji="1" lang="ja-JP" altLang="en-US" sz="2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71910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F841E-3016-9845-BC6B-8F761FBB4B22}"/>
              </a:ext>
            </a:extLst>
          </p:cNvPr>
          <p:cNvSpPr>
            <a:spLocks noGrp="1"/>
          </p:cNvSpPr>
          <p:nvPr>
            <p:ph type="title"/>
          </p:nvPr>
        </p:nvSpPr>
        <p:spPr/>
        <p:txBody>
          <a:bodyPr/>
          <a:lstStyle/>
          <a:p>
            <a:r>
              <a:rPr lang="ja-JP" altLang="en-US"/>
              <a:t>デジタル・トランスフォーメーションへの対応（ビジネス）</a:t>
            </a:r>
          </a:p>
        </p:txBody>
      </p:sp>
      <p:sp>
        <p:nvSpPr>
          <p:cNvPr id="3" name="スライド番号プレースホルダー 2">
            <a:extLst>
              <a:ext uri="{FF2B5EF4-FFF2-40B4-BE49-F238E27FC236}">
                <a16:creationId xmlns:a16="http://schemas.microsoft.com/office/drawing/2014/main" id="{79B92742-0FB7-084A-B720-277828C2112D}"/>
              </a:ext>
            </a:extLst>
          </p:cNvPr>
          <p:cNvSpPr>
            <a:spLocks noGrp="1"/>
          </p:cNvSpPr>
          <p:nvPr>
            <p:ph type="sldNum" sz="quarter" idx="12"/>
          </p:nvPr>
        </p:nvSpPr>
        <p:spPr/>
        <p:txBody>
          <a:bodyPr/>
          <a:lstStyle/>
          <a:p>
            <a:fld id="{8FF8CC5D-A65D-5946-99B5-645367A967AD}" type="slidenum">
              <a:rPr lang="ja-JP" altLang="en-US" smtClean="0"/>
              <a:pPr/>
              <a:t>19</a:t>
            </a:fld>
            <a:endParaRPr lang="ja-JP" altLang="en-US"/>
          </a:p>
        </p:txBody>
      </p:sp>
      <p:sp>
        <p:nvSpPr>
          <p:cNvPr id="4" name="正方形/長方形 3">
            <a:extLst>
              <a:ext uri="{FF2B5EF4-FFF2-40B4-BE49-F238E27FC236}">
                <a16:creationId xmlns:a16="http://schemas.microsoft.com/office/drawing/2014/main" id="{ADFF851C-DF7E-5745-B126-7FC458DC6062}"/>
              </a:ext>
            </a:extLst>
          </p:cNvPr>
          <p:cNvSpPr/>
          <p:nvPr/>
        </p:nvSpPr>
        <p:spPr>
          <a:xfrm>
            <a:off x="573994" y="857009"/>
            <a:ext cx="7981610" cy="6109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デジタル・トランスフォーメーション</a:t>
            </a:r>
            <a:endParaRPr kumimoji="1" lang="ja-JP" altLang="en-US" sz="1600" dirty="0">
              <a:solidFill>
                <a:srgbClr val="FFFFFF"/>
              </a:solidFill>
              <a:latin typeface="Meiryo" charset="-128"/>
              <a:ea typeface="Meiryo" charset="-128"/>
              <a:cs typeface="Meiryo" charset="-128"/>
            </a:endParaRPr>
          </a:p>
        </p:txBody>
      </p:sp>
      <p:sp>
        <p:nvSpPr>
          <p:cNvPr id="5" name="正方形/長方形 4">
            <a:extLst>
              <a:ext uri="{FF2B5EF4-FFF2-40B4-BE49-F238E27FC236}">
                <a16:creationId xmlns:a16="http://schemas.microsoft.com/office/drawing/2014/main" id="{BBF7CAF8-6831-D245-A5F8-7ACA76F84B19}"/>
              </a:ext>
            </a:extLst>
          </p:cNvPr>
          <p:cNvSpPr/>
          <p:nvPr/>
        </p:nvSpPr>
        <p:spPr>
          <a:xfrm>
            <a:off x="573994" y="1615874"/>
            <a:ext cx="7981610" cy="61098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ビジネス・プロセスのデジタル化</a:t>
            </a:r>
            <a:endParaRPr kumimoji="1" lang="ja-JP" altLang="en-US" sz="1600"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9020F2EA-E633-4646-B526-F5DCC63F2F96}"/>
              </a:ext>
            </a:extLst>
          </p:cNvPr>
          <p:cNvSpPr/>
          <p:nvPr/>
        </p:nvSpPr>
        <p:spPr>
          <a:xfrm>
            <a:off x="573994" y="2374739"/>
            <a:ext cx="7974408" cy="61098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あらゆる業務を</a:t>
            </a:r>
            <a:r>
              <a:rPr kumimoji="1" lang="en-US" altLang="ja-JP" sz="2400" b="1" dirty="0">
                <a:solidFill>
                  <a:srgbClr val="FFFFFF"/>
                </a:solidFill>
                <a:latin typeface="Meiryo" charset="-128"/>
                <a:ea typeface="Meiryo" charset="-128"/>
                <a:cs typeface="Meiryo" charset="-128"/>
              </a:rPr>
              <a:t>IT</a:t>
            </a:r>
            <a:r>
              <a:rPr lang="ja-JP" altLang="en-US" sz="2400" b="1">
                <a:solidFill>
                  <a:srgbClr val="FFFFFF"/>
                </a:solidFill>
                <a:latin typeface="Meiryo" charset="-128"/>
                <a:ea typeface="Meiryo" charset="-128"/>
                <a:cs typeface="Meiryo" charset="-128"/>
              </a:rPr>
              <a:t>で行う</a:t>
            </a:r>
            <a:endParaRPr kumimoji="1" lang="ja-JP" altLang="en-US" sz="2400" dirty="0">
              <a:solidFill>
                <a:srgbClr val="FFFFFF"/>
              </a:solidFill>
              <a:latin typeface="Meiryo" charset="-128"/>
              <a:ea typeface="Meiryo" charset="-128"/>
              <a:cs typeface="Meiryo" charset="-128"/>
            </a:endParaRPr>
          </a:p>
        </p:txBody>
      </p:sp>
      <p:sp>
        <p:nvSpPr>
          <p:cNvPr id="9" name="正方形/長方形 8">
            <a:extLst>
              <a:ext uri="{FF2B5EF4-FFF2-40B4-BE49-F238E27FC236}">
                <a16:creationId xmlns:a16="http://schemas.microsoft.com/office/drawing/2014/main" id="{4222DE07-0F78-C540-A5DA-130276897446}"/>
              </a:ext>
            </a:extLst>
          </p:cNvPr>
          <p:cNvSpPr/>
          <p:nvPr/>
        </p:nvSpPr>
        <p:spPr>
          <a:xfrm>
            <a:off x="573994" y="3487789"/>
            <a:ext cx="7981610" cy="610987"/>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あらゆる業務がデータとして把握できる</a:t>
            </a:r>
            <a:endParaRPr kumimoji="1" lang="ja-JP" altLang="en-US" sz="2400" dirty="0">
              <a:solidFill>
                <a:srgbClr val="FFFFFF"/>
              </a:solidFill>
              <a:latin typeface="Meiryo" charset="-128"/>
              <a:ea typeface="Meiryo" charset="-128"/>
              <a:cs typeface="Meiryo" charset="-128"/>
            </a:endParaRPr>
          </a:p>
        </p:txBody>
      </p:sp>
      <p:sp>
        <p:nvSpPr>
          <p:cNvPr id="10" name="正方形/長方形 9">
            <a:extLst>
              <a:ext uri="{FF2B5EF4-FFF2-40B4-BE49-F238E27FC236}">
                <a16:creationId xmlns:a16="http://schemas.microsoft.com/office/drawing/2014/main" id="{6A87360C-CE8E-4B48-B0FF-F61719E325FD}"/>
              </a:ext>
            </a:extLst>
          </p:cNvPr>
          <p:cNvSpPr/>
          <p:nvPr/>
        </p:nvSpPr>
        <p:spPr>
          <a:xfrm>
            <a:off x="573994" y="4168799"/>
            <a:ext cx="2644404" cy="80287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「過去」対応</a:t>
            </a:r>
            <a:endParaRPr lang="en-US" altLang="ja-JP" sz="2000" b="1" dirty="0">
              <a:solidFill>
                <a:srgbClr val="FFFFFF"/>
              </a:solidFill>
              <a:latin typeface="Meiryo" charset="-128"/>
              <a:ea typeface="Meiryo" charset="-128"/>
              <a:cs typeface="Meiryo" charset="-128"/>
            </a:endParaRPr>
          </a:p>
        </p:txBody>
      </p:sp>
      <p:sp>
        <p:nvSpPr>
          <p:cNvPr id="11" name="正方形/長方形 10">
            <a:extLst>
              <a:ext uri="{FF2B5EF4-FFF2-40B4-BE49-F238E27FC236}">
                <a16:creationId xmlns:a16="http://schemas.microsoft.com/office/drawing/2014/main" id="{520B7C8B-2B44-1D42-AF6C-93198B360363}"/>
              </a:ext>
            </a:extLst>
          </p:cNvPr>
          <p:cNvSpPr/>
          <p:nvPr/>
        </p:nvSpPr>
        <p:spPr>
          <a:xfrm>
            <a:off x="3242597" y="4168800"/>
            <a:ext cx="2644404" cy="80287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「現在」対応</a:t>
            </a:r>
            <a:endParaRPr lang="en-US" altLang="ja-JP" sz="2000" b="1" dirty="0">
              <a:solidFill>
                <a:srgbClr val="FFFFFF"/>
              </a:solidFill>
              <a:latin typeface="Meiryo" charset="-128"/>
              <a:ea typeface="Meiryo" charset="-128"/>
              <a:cs typeface="Meiryo" charset="-128"/>
            </a:endParaRPr>
          </a:p>
        </p:txBody>
      </p:sp>
      <p:sp>
        <p:nvSpPr>
          <p:cNvPr id="12" name="正方形/長方形 11">
            <a:extLst>
              <a:ext uri="{FF2B5EF4-FFF2-40B4-BE49-F238E27FC236}">
                <a16:creationId xmlns:a16="http://schemas.microsoft.com/office/drawing/2014/main" id="{73EC43BA-B68E-0A4C-A3EA-DBECBDA26EE7}"/>
              </a:ext>
            </a:extLst>
          </p:cNvPr>
          <p:cNvSpPr/>
          <p:nvPr/>
        </p:nvSpPr>
        <p:spPr>
          <a:xfrm>
            <a:off x="5911200" y="4168800"/>
            <a:ext cx="2644404" cy="80287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a:solidFill>
                  <a:srgbClr val="FFFFFF"/>
                </a:solidFill>
                <a:latin typeface="Meiryo" charset="-128"/>
                <a:ea typeface="Meiryo" charset="-128"/>
                <a:cs typeface="Meiryo" charset="-128"/>
              </a:rPr>
              <a:t>「未来」対応</a:t>
            </a:r>
            <a:endParaRPr lang="en-US" altLang="ja-JP" sz="2000" b="1" dirty="0">
              <a:solidFill>
                <a:srgbClr val="FFFFFF"/>
              </a:solidFill>
              <a:latin typeface="Meiryo" charset="-128"/>
              <a:ea typeface="Meiryo" charset="-128"/>
              <a:cs typeface="Meiryo" charset="-128"/>
            </a:endParaRPr>
          </a:p>
        </p:txBody>
      </p:sp>
      <p:sp>
        <p:nvSpPr>
          <p:cNvPr id="13" name="正方形/長方形 12">
            <a:extLst>
              <a:ext uri="{FF2B5EF4-FFF2-40B4-BE49-F238E27FC236}">
                <a16:creationId xmlns:a16="http://schemas.microsoft.com/office/drawing/2014/main" id="{AAA3A779-6681-B54E-9B65-BFAC611AD049}"/>
              </a:ext>
            </a:extLst>
          </p:cNvPr>
          <p:cNvSpPr/>
          <p:nvPr/>
        </p:nvSpPr>
        <p:spPr>
          <a:xfrm>
            <a:off x="573994" y="5010123"/>
            <a:ext cx="2644404" cy="80287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a:solidFill>
                  <a:srgbClr val="FFFFFF"/>
                </a:solidFill>
                <a:latin typeface="Meiryo" charset="-128"/>
                <a:ea typeface="Meiryo" charset="-128"/>
                <a:cs typeface="Meiryo" charset="-128"/>
              </a:rPr>
              <a:t>原因究明</a:t>
            </a:r>
            <a:endParaRPr kumimoji="1"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フォレンジック</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説明責任</a:t>
            </a:r>
            <a:endParaRPr lang="en-US" altLang="ja-JP" sz="1400" b="1" dirty="0">
              <a:solidFill>
                <a:srgbClr val="FFFFFF"/>
              </a:solidFill>
              <a:latin typeface="Meiryo" charset="-128"/>
              <a:ea typeface="Meiryo" charset="-128"/>
              <a:cs typeface="Meiryo" charset="-128"/>
            </a:endParaRPr>
          </a:p>
        </p:txBody>
      </p:sp>
      <p:sp>
        <p:nvSpPr>
          <p:cNvPr id="14" name="正方形/長方形 13">
            <a:extLst>
              <a:ext uri="{FF2B5EF4-FFF2-40B4-BE49-F238E27FC236}">
                <a16:creationId xmlns:a16="http://schemas.microsoft.com/office/drawing/2014/main" id="{751E4C59-0AA7-724C-83DF-32826868B5BB}"/>
              </a:ext>
            </a:extLst>
          </p:cNvPr>
          <p:cNvSpPr/>
          <p:nvPr/>
        </p:nvSpPr>
        <p:spPr>
          <a:xfrm>
            <a:off x="3242597" y="5010123"/>
            <a:ext cx="2644404" cy="80287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solidFill>
                  <a:srgbClr val="FFFFFF"/>
                </a:solidFill>
                <a:latin typeface="Meiryo" charset="-128"/>
                <a:ea typeface="Meiryo" charset="-128"/>
                <a:cs typeface="Meiryo" charset="-128"/>
              </a:rPr>
              <a:t>見える化</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ガバナンス</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戦術的意志決定</a:t>
            </a:r>
            <a:endParaRPr lang="en-US" altLang="ja-JP" sz="1400" b="1" dirty="0">
              <a:solidFill>
                <a:srgbClr val="FFFFFF"/>
              </a:solidFill>
              <a:latin typeface="Meiryo" charset="-128"/>
              <a:ea typeface="Meiryo" charset="-128"/>
              <a:cs typeface="Meiryo" charset="-128"/>
            </a:endParaRPr>
          </a:p>
        </p:txBody>
      </p:sp>
      <p:sp>
        <p:nvSpPr>
          <p:cNvPr id="15" name="正方形/長方形 14">
            <a:extLst>
              <a:ext uri="{FF2B5EF4-FFF2-40B4-BE49-F238E27FC236}">
                <a16:creationId xmlns:a16="http://schemas.microsoft.com/office/drawing/2014/main" id="{EF721333-A287-724F-95DB-0B562C7B7059}"/>
              </a:ext>
            </a:extLst>
          </p:cNvPr>
          <p:cNvSpPr/>
          <p:nvPr/>
        </p:nvSpPr>
        <p:spPr>
          <a:xfrm>
            <a:off x="5911200" y="5010123"/>
            <a:ext cx="2644404" cy="80287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a:solidFill>
                  <a:srgbClr val="FFFFFF"/>
                </a:solidFill>
                <a:latin typeface="Meiryo" charset="-128"/>
                <a:ea typeface="Meiryo" charset="-128"/>
                <a:cs typeface="Meiryo" charset="-128"/>
              </a:rPr>
              <a:t>予測</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最適化</a:t>
            </a:r>
            <a:endParaRPr lang="en-US" altLang="ja-JP" sz="1400" b="1" dirty="0">
              <a:solidFill>
                <a:srgbClr val="FFFFFF"/>
              </a:solidFill>
              <a:latin typeface="Meiryo" charset="-128"/>
              <a:ea typeface="Meiryo" charset="-128"/>
              <a:cs typeface="Meiryo" charset="-128"/>
            </a:endParaRPr>
          </a:p>
          <a:p>
            <a:pPr algn="ctr"/>
            <a:r>
              <a:rPr lang="ja-JP" altLang="en-US" sz="1400" b="1">
                <a:solidFill>
                  <a:srgbClr val="FFFFFF"/>
                </a:solidFill>
                <a:latin typeface="Meiryo" charset="-128"/>
                <a:ea typeface="Meiryo" charset="-128"/>
                <a:cs typeface="Meiryo" charset="-128"/>
              </a:rPr>
              <a:t>戦略的意志決定</a:t>
            </a:r>
            <a:endParaRPr lang="en-US" altLang="ja-JP" sz="1400" b="1" dirty="0">
              <a:solidFill>
                <a:srgbClr val="FFFFFF"/>
              </a:solidFill>
              <a:latin typeface="Meiryo" charset="-128"/>
              <a:ea typeface="Meiryo" charset="-128"/>
              <a:cs typeface="Meiryo" charset="-128"/>
            </a:endParaRPr>
          </a:p>
        </p:txBody>
      </p:sp>
      <p:sp>
        <p:nvSpPr>
          <p:cNvPr id="7" name="下矢印 6">
            <a:extLst>
              <a:ext uri="{FF2B5EF4-FFF2-40B4-BE49-F238E27FC236}">
                <a16:creationId xmlns:a16="http://schemas.microsoft.com/office/drawing/2014/main" id="{0E1BDED4-2B33-DC43-BC37-AADA5BB34380}"/>
              </a:ext>
            </a:extLst>
          </p:cNvPr>
          <p:cNvSpPr/>
          <p:nvPr/>
        </p:nvSpPr>
        <p:spPr>
          <a:xfrm>
            <a:off x="4147200" y="1442261"/>
            <a:ext cx="849600" cy="199349"/>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下矢印 15">
            <a:extLst>
              <a:ext uri="{FF2B5EF4-FFF2-40B4-BE49-F238E27FC236}">
                <a16:creationId xmlns:a16="http://schemas.microsoft.com/office/drawing/2014/main" id="{9FA3CFC8-D0C7-6E4D-8C77-298274873223}"/>
              </a:ext>
            </a:extLst>
          </p:cNvPr>
          <p:cNvSpPr/>
          <p:nvPr/>
        </p:nvSpPr>
        <p:spPr>
          <a:xfrm>
            <a:off x="4147200" y="2212643"/>
            <a:ext cx="849600" cy="199349"/>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下矢印 16">
            <a:extLst>
              <a:ext uri="{FF2B5EF4-FFF2-40B4-BE49-F238E27FC236}">
                <a16:creationId xmlns:a16="http://schemas.microsoft.com/office/drawing/2014/main" id="{694AC166-FC83-9B45-AC01-16295507B896}"/>
              </a:ext>
            </a:extLst>
          </p:cNvPr>
          <p:cNvSpPr/>
          <p:nvPr/>
        </p:nvSpPr>
        <p:spPr>
          <a:xfrm>
            <a:off x="4136398" y="2938956"/>
            <a:ext cx="849600" cy="595604"/>
          </a:xfrm>
          <a:prstGeom prst="downArrow">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04EACE4F-D0B9-B047-8A28-34C6C76B0F9F}"/>
              </a:ext>
            </a:extLst>
          </p:cNvPr>
          <p:cNvSpPr/>
          <p:nvPr/>
        </p:nvSpPr>
        <p:spPr>
          <a:xfrm>
            <a:off x="573994" y="5892837"/>
            <a:ext cx="7981610" cy="610987"/>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a:solidFill>
                  <a:srgbClr val="FFFFFF"/>
                </a:solidFill>
                <a:latin typeface="Meiryo" charset="-128"/>
                <a:ea typeface="Meiryo" charset="-128"/>
                <a:cs typeface="Meiryo" charset="-128"/>
              </a:rPr>
              <a:t>改革・改善活動や</a:t>
            </a:r>
            <a:r>
              <a:rPr lang="ja-JP" altLang="en-US" sz="2400" b="1">
                <a:solidFill>
                  <a:srgbClr val="FFFFFF"/>
                </a:solidFill>
                <a:latin typeface="Meiryo" charset="-128"/>
                <a:ea typeface="Meiryo" charset="-128"/>
                <a:cs typeface="Meiryo" charset="-128"/>
              </a:rPr>
              <a:t>セキュリティ対応の適正化</a:t>
            </a:r>
            <a:endParaRPr kumimoji="1" lang="ja-JP" altLang="en-US" sz="2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354373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2596" y="716252"/>
            <a:ext cx="3243421" cy="4756304"/>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3647003" y="480445"/>
            <a:ext cx="615874" cy="276999"/>
          </a:xfrm>
          <a:prstGeom prst="rect">
            <a:avLst/>
          </a:prstGeom>
          <a:noFill/>
        </p:spPr>
        <p:txBody>
          <a:bodyPr wrap="none" rtlCol="0">
            <a:spAutoFit/>
          </a:bodyPr>
          <a:lstStyle/>
          <a:p>
            <a:pPr algn="ctr"/>
            <a:r>
              <a:rPr kumimoji="1" lang="en-US" altLang="ja-JP" sz="1200">
                <a:solidFill>
                  <a:srgbClr val="0070C0"/>
                </a:solidFill>
              </a:rPr>
              <a:t>2014.7</a:t>
            </a:r>
            <a:endParaRPr kumimoji="1" lang="ja-JP" altLang="en-US" sz="1200" dirty="0">
              <a:solidFill>
                <a:srgbClr val="0070C0"/>
              </a:solidFill>
            </a:endParaRPr>
          </a:p>
        </p:txBody>
      </p:sp>
      <p:sp>
        <p:nvSpPr>
          <p:cNvPr id="7" name="テキスト ボックス 6"/>
          <p:cNvSpPr txBox="1"/>
          <p:nvPr/>
        </p:nvSpPr>
        <p:spPr>
          <a:xfrm>
            <a:off x="1106977" y="239334"/>
            <a:ext cx="2954655" cy="369332"/>
          </a:xfrm>
          <a:prstGeom prst="rect">
            <a:avLst/>
          </a:prstGeom>
          <a:noFill/>
        </p:spPr>
        <p:txBody>
          <a:bodyPr wrap="none" rtlCol="0">
            <a:spAutoFit/>
          </a:bodyPr>
          <a:lstStyle/>
          <a:p>
            <a:pPr algn="ctr"/>
            <a:r>
              <a:rPr kumimoji="1" lang="ja-JP" altLang="en-US">
                <a:solidFill>
                  <a:srgbClr val="0070C0"/>
                </a:solidFill>
                <a:latin typeface="Meiryo" charset="-128"/>
                <a:ea typeface="Meiryo" charset="-128"/>
                <a:cs typeface="Meiryo" charset="-128"/>
              </a:rPr>
              <a:t>工数精算型ビジネスの限界</a:t>
            </a:r>
            <a:endParaRPr kumimoji="1" lang="ja-JP" altLang="en-US" dirty="0">
              <a:solidFill>
                <a:srgbClr val="0070C0"/>
              </a:solidFill>
              <a:latin typeface="Meiryo" charset="-128"/>
              <a:ea typeface="Meiryo" charset="-128"/>
              <a:cs typeface="Meiryo" charset="-128"/>
            </a:endParaRPr>
          </a:p>
        </p:txBody>
      </p:sp>
      <p:grpSp>
        <p:nvGrpSpPr>
          <p:cNvPr id="9" name="図形グループ 8"/>
          <p:cNvGrpSpPr/>
          <p:nvPr/>
        </p:nvGrpSpPr>
        <p:grpSpPr>
          <a:xfrm>
            <a:off x="4685755" y="239334"/>
            <a:ext cx="3885999" cy="5233222"/>
            <a:chOff x="4685755" y="846894"/>
            <a:chExt cx="3885999" cy="5233222"/>
          </a:xfrm>
        </p:grpSpPr>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5612" y="1323812"/>
              <a:ext cx="3386282" cy="4756304"/>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7795436" y="1066615"/>
              <a:ext cx="615874" cy="276999"/>
            </a:xfrm>
            <a:prstGeom prst="rect">
              <a:avLst/>
            </a:prstGeom>
            <a:noFill/>
          </p:spPr>
          <p:txBody>
            <a:bodyPr wrap="none" rtlCol="0">
              <a:spAutoFit/>
            </a:bodyPr>
            <a:lstStyle/>
            <a:p>
              <a:pPr algn="ctr"/>
              <a:r>
                <a:rPr kumimoji="1" lang="en-US" altLang="ja-JP" sz="1200" dirty="0">
                  <a:solidFill>
                    <a:srgbClr val="0070C0"/>
                  </a:solidFill>
                </a:rPr>
                <a:t>2016.1</a:t>
              </a:r>
              <a:endParaRPr kumimoji="1" lang="ja-JP" altLang="en-US" sz="1200" dirty="0">
                <a:solidFill>
                  <a:srgbClr val="0070C0"/>
                </a:solidFill>
              </a:endParaRPr>
            </a:p>
          </p:txBody>
        </p:sp>
        <p:sp>
          <p:nvSpPr>
            <p:cNvPr id="8" name="テキスト ボックス 7"/>
            <p:cNvSpPr txBox="1"/>
            <p:nvPr/>
          </p:nvSpPr>
          <p:spPr>
            <a:xfrm>
              <a:off x="4685755" y="846894"/>
              <a:ext cx="3885999" cy="369332"/>
            </a:xfrm>
            <a:prstGeom prst="rect">
              <a:avLst/>
            </a:prstGeom>
            <a:noFill/>
          </p:spPr>
          <p:txBody>
            <a:bodyPr wrap="none" rtlCol="0">
              <a:spAutoFit/>
            </a:bodyPr>
            <a:lstStyle/>
            <a:p>
              <a:pPr algn="ctr"/>
              <a:r>
                <a:rPr kumimoji="1" lang="ja-JP" altLang="en-US" dirty="0">
                  <a:solidFill>
                    <a:srgbClr val="0070C0"/>
                  </a:solidFill>
                  <a:latin typeface="Meiryo" charset="-128"/>
                  <a:ea typeface="Meiryo" charset="-128"/>
                  <a:cs typeface="Meiryo" charset="-128"/>
                </a:rPr>
                <a:t>ポスト</a:t>
              </a:r>
              <a:r>
                <a:rPr kumimoji="1" lang="en-US" altLang="ja-JP" dirty="0">
                  <a:solidFill>
                    <a:srgbClr val="0070C0"/>
                  </a:solidFill>
                  <a:latin typeface="Meiryo" charset="-128"/>
                  <a:ea typeface="Meiryo" charset="-128"/>
                  <a:cs typeface="Meiryo" charset="-128"/>
                </a:rPr>
                <a:t>SI</a:t>
              </a:r>
              <a:r>
                <a:rPr kumimoji="1" lang="ja-JP" altLang="en-US" dirty="0">
                  <a:solidFill>
                    <a:srgbClr val="0070C0"/>
                  </a:solidFill>
                  <a:latin typeface="Meiryo" charset="-128"/>
                  <a:ea typeface="Meiryo" charset="-128"/>
                  <a:cs typeface="Meiryo" charset="-128"/>
                </a:rPr>
                <a:t>ビジネスの戦略とシナリオ</a:t>
              </a:r>
            </a:p>
          </p:txBody>
        </p:sp>
      </p:grpSp>
      <p:sp>
        <p:nvSpPr>
          <p:cNvPr id="10" name="テキスト ボックス 9"/>
          <p:cNvSpPr txBox="1"/>
          <p:nvPr/>
        </p:nvSpPr>
        <p:spPr>
          <a:xfrm>
            <a:off x="962596" y="5654998"/>
            <a:ext cx="3005951" cy="400110"/>
          </a:xfrm>
          <a:prstGeom prst="rect">
            <a:avLst/>
          </a:prstGeom>
          <a:noFill/>
        </p:spPr>
        <p:txBody>
          <a:bodyPr wrap="none" rtlCol="0">
            <a:spAutoFit/>
          </a:bodyPr>
          <a:lstStyle/>
          <a:p>
            <a:r>
              <a:rPr kumimoji="1" lang="ja-JP" altLang="en-US" sz="2000" dirty="0">
                <a:solidFill>
                  <a:srgbClr val="0070C0"/>
                </a:solidFill>
                <a:latin typeface="Meiryo" charset="-128"/>
                <a:ea typeface="Meiryo" charset="-128"/>
                <a:cs typeface="Meiryo" charset="-128"/>
              </a:rPr>
              <a:t>このままじゃ</a:t>
            </a:r>
            <a:r>
              <a:rPr kumimoji="1" lang="ja-JP" altLang="en-US" sz="2000" b="1" dirty="0">
                <a:solidFill>
                  <a:srgbClr val="0070C0"/>
                </a:solidFill>
                <a:latin typeface="Meiryo" charset="-128"/>
                <a:ea typeface="Meiryo" charset="-128"/>
                <a:cs typeface="Meiryo" charset="-128"/>
              </a:rPr>
              <a:t>ヤバいよ</a:t>
            </a:r>
            <a:r>
              <a:rPr kumimoji="1" lang="ja-JP" altLang="en-US" sz="2000" dirty="0">
                <a:solidFill>
                  <a:srgbClr val="0070C0"/>
                </a:solidFill>
                <a:latin typeface="Meiryo" charset="-128"/>
                <a:ea typeface="Meiryo" charset="-128"/>
                <a:cs typeface="Meiryo" charset="-128"/>
              </a:rPr>
              <a:t>！</a:t>
            </a:r>
          </a:p>
        </p:txBody>
      </p:sp>
      <p:sp>
        <p:nvSpPr>
          <p:cNvPr id="11" name="テキスト ボックス 10"/>
          <p:cNvSpPr txBox="1"/>
          <p:nvPr/>
        </p:nvSpPr>
        <p:spPr>
          <a:xfrm>
            <a:off x="2812544" y="6151016"/>
            <a:ext cx="3518912" cy="400110"/>
          </a:xfrm>
          <a:prstGeom prst="rect">
            <a:avLst/>
          </a:prstGeom>
          <a:noFill/>
        </p:spPr>
        <p:txBody>
          <a:bodyPr wrap="none" rtlCol="0">
            <a:spAutoFit/>
          </a:bodyPr>
          <a:lstStyle/>
          <a:p>
            <a:pPr algn="ctr"/>
            <a:r>
              <a:rPr kumimoji="1" lang="ja-JP" altLang="en-US" sz="2000" b="1" dirty="0">
                <a:solidFill>
                  <a:srgbClr val="0070C0"/>
                </a:solidFill>
                <a:latin typeface="Meiryo" charset="-128"/>
                <a:ea typeface="Meiryo" charset="-128"/>
                <a:cs typeface="Meiryo" charset="-128"/>
              </a:rPr>
              <a:t>なんで</a:t>
            </a:r>
            <a:r>
              <a:rPr kumimoji="1" lang="ja-JP" altLang="en-US" sz="2000" dirty="0">
                <a:solidFill>
                  <a:srgbClr val="0070C0"/>
                </a:solidFill>
                <a:latin typeface="Meiryo" charset="-128"/>
                <a:ea typeface="Meiryo" charset="-128"/>
                <a:cs typeface="Meiryo" charset="-128"/>
              </a:rPr>
              <a:t>そんなことになるの？</a:t>
            </a:r>
          </a:p>
        </p:txBody>
      </p:sp>
      <p:sp>
        <p:nvSpPr>
          <p:cNvPr id="12" name="テキスト ボックス 11"/>
          <p:cNvSpPr txBox="1"/>
          <p:nvPr/>
        </p:nvSpPr>
        <p:spPr>
          <a:xfrm>
            <a:off x="6078764" y="5659665"/>
            <a:ext cx="2492990" cy="400110"/>
          </a:xfrm>
          <a:prstGeom prst="rect">
            <a:avLst/>
          </a:prstGeom>
          <a:noFill/>
        </p:spPr>
        <p:txBody>
          <a:bodyPr wrap="none" rtlCol="0">
            <a:spAutoFit/>
          </a:bodyPr>
          <a:lstStyle/>
          <a:p>
            <a:pPr algn="r"/>
            <a:r>
              <a:rPr kumimoji="1" lang="ja-JP" altLang="en-US" sz="2000" dirty="0">
                <a:solidFill>
                  <a:srgbClr val="0070C0"/>
                </a:solidFill>
                <a:latin typeface="Meiryo" charset="-128"/>
                <a:ea typeface="Meiryo" charset="-128"/>
                <a:cs typeface="Meiryo" charset="-128"/>
              </a:rPr>
              <a:t>ならば</a:t>
            </a:r>
            <a:r>
              <a:rPr kumimoji="1" lang="ja-JP" altLang="en-US" sz="2000" b="1" dirty="0">
                <a:solidFill>
                  <a:srgbClr val="0070C0"/>
                </a:solidFill>
                <a:latin typeface="Meiryo" charset="-128"/>
                <a:ea typeface="Meiryo" charset="-128"/>
                <a:cs typeface="Meiryo" charset="-128"/>
              </a:rPr>
              <a:t>こうしよう</a:t>
            </a:r>
            <a:r>
              <a:rPr kumimoji="1" lang="ja-JP" altLang="en-US" sz="2000" dirty="0">
                <a:solidFill>
                  <a:srgbClr val="0070C0"/>
                </a:solidFill>
                <a:latin typeface="Meiryo" charset="-128"/>
                <a:ea typeface="Meiryo" charset="-128"/>
                <a:cs typeface="Meiryo" charset="-128"/>
              </a:rPr>
              <a:t>！</a:t>
            </a:r>
          </a:p>
        </p:txBody>
      </p:sp>
    </p:spTree>
    <p:extLst>
      <p:ext uri="{BB962C8B-B14F-4D97-AF65-F5344CB8AC3E}">
        <p14:creationId xmlns:p14="http://schemas.microsoft.com/office/powerpoint/2010/main" val="4174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ja-JP" altLang="en-US" dirty="0"/>
              <a:t>デジタル・トランスフォーメーションを支えるテクノロジー</a:t>
            </a:r>
            <a:r>
              <a:rPr kumimoji="1" lang="en-US" altLang="ja-JP" dirty="0"/>
              <a:t> </a:t>
            </a:r>
            <a:r>
              <a:rPr kumimoji="1" lang="ja-JP" altLang="en-US" dirty="0"/>
              <a:t>　</a:t>
            </a:r>
          </a:p>
        </p:txBody>
      </p:sp>
      <p:sp>
        <p:nvSpPr>
          <p:cNvPr id="5" name="正方形/長方形 4"/>
          <p:cNvSpPr/>
          <p:nvPr/>
        </p:nvSpPr>
        <p:spPr>
          <a:xfrm>
            <a:off x="294468" y="3026336"/>
            <a:ext cx="8555064" cy="342685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ホームベース 29"/>
          <p:cNvSpPr/>
          <p:nvPr/>
        </p:nvSpPr>
        <p:spPr>
          <a:xfrm>
            <a:off x="294468" y="829158"/>
            <a:ext cx="4277532" cy="208867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ホームベース 30"/>
          <p:cNvSpPr/>
          <p:nvPr/>
        </p:nvSpPr>
        <p:spPr>
          <a:xfrm rot="10800000">
            <a:off x="4572000" y="829160"/>
            <a:ext cx="4277532" cy="2088680"/>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294468" y="1022890"/>
            <a:ext cx="3262432" cy="461665"/>
          </a:xfrm>
          <a:prstGeom prst="rect">
            <a:avLst/>
          </a:prstGeom>
          <a:noFill/>
        </p:spPr>
        <p:txBody>
          <a:bodyPr wrap="none" rtlCol="0">
            <a:spAutoFit/>
          </a:bodyPr>
          <a:lstStyle/>
          <a:p>
            <a:r>
              <a:rPr kumimoji="1" lang="ja-JP" altLang="en-US" sz="2400" b="1" dirty="0">
                <a:solidFill>
                  <a:schemeClr val="bg1"/>
                </a:solidFill>
                <a:latin typeface="Meiryo" charset="-128"/>
                <a:ea typeface="Meiryo" charset="-128"/>
                <a:cs typeface="Meiryo" charset="-128"/>
              </a:rPr>
              <a:t>ビジネス環境への対応</a:t>
            </a:r>
          </a:p>
        </p:txBody>
      </p:sp>
      <p:sp>
        <p:nvSpPr>
          <p:cNvPr id="33" name="テキスト ボックス 32"/>
          <p:cNvSpPr txBox="1"/>
          <p:nvPr/>
        </p:nvSpPr>
        <p:spPr>
          <a:xfrm>
            <a:off x="6491686" y="1024379"/>
            <a:ext cx="2339102" cy="461665"/>
          </a:xfrm>
          <a:prstGeom prst="rect">
            <a:avLst/>
          </a:prstGeom>
          <a:noFill/>
        </p:spPr>
        <p:txBody>
          <a:bodyPr wrap="none" rtlCol="0">
            <a:spAutoFit/>
          </a:bodyPr>
          <a:lstStyle/>
          <a:p>
            <a:pPr algn="r"/>
            <a:r>
              <a:rPr kumimoji="1" lang="ja-JP" altLang="en-US" sz="2400" b="1" dirty="0">
                <a:solidFill>
                  <a:schemeClr val="bg1"/>
                </a:solidFill>
                <a:latin typeface="Meiryo" charset="-128"/>
                <a:ea typeface="Meiryo" charset="-128"/>
                <a:cs typeface="Meiryo" charset="-128"/>
              </a:rPr>
              <a:t>競争優位の確立</a:t>
            </a:r>
          </a:p>
        </p:txBody>
      </p:sp>
      <p:sp>
        <p:nvSpPr>
          <p:cNvPr id="34" name="テキスト ボックス 33"/>
          <p:cNvSpPr txBox="1"/>
          <p:nvPr/>
        </p:nvSpPr>
        <p:spPr>
          <a:xfrm>
            <a:off x="294468" y="1484555"/>
            <a:ext cx="3262432" cy="338554"/>
          </a:xfrm>
          <a:prstGeom prst="rect">
            <a:avLst/>
          </a:prstGeom>
          <a:noFill/>
        </p:spPr>
        <p:txBody>
          <a:bodyPr wrap="none" rtlCol="0">
            <a:spAutoFit/>
          </a:bodyPr>
          <a:lstStyle/>
          <a:p>
            <a:r>
              <a:rPr kumimoji="1" lang="ja-JP" altLang="en-US" sz="1600" dirty="0">
                <a:solidFill>
                  <a:schemeClr val="bg1"/>
                </a:solidFill>
                <a:latin typeface="Meiryo" charset="-128"/>
                <a:ea typeface="Meiryo" charset="-128"/>
                <a:cs typeface="Meiryo" charset="-128"/>
              </a:rPr>
              <a:t>不確実性の</a:t>
            </a:r>
            <a:r>
              <a:rPr kumimoji="1" lang="ja-JP" altLang="en-US" sz="1600">
                <a:solidFill>
                  <a:schemeClr val="bg1"/>
                </a:solidFill>
                <a:latin typeface="Meiryo" charset="-128"/>
                <a:ea typeface="Meiryo" charset="-128"/>
                <a:cs typeface="Meiryo" charset="-128"/>
              </a:rPr>
              <a:t>増大・スピードの加速</a:t>
            </a:r>
            <a:endParaRPr kumimoji="1" lang="ja-JP" altLang="en-US" sz="1600" dirty="0">
              <a:solidFill>
                <a:schemeClr val="bg1"/>
              </a:solidFill>
              <a:latin typeface="Meiryo" charset="-128"/>
              <a:ea typeface="Meiryo" charset="-128"/>
              <a:cs typeface="Meiryo" charset="-128"/>
            </a:endParaRPr>
          </a:p>
        </p:txBody>
      </p:sp>
      <p:sp>
        <p:nvSpPr>
          <p:cNvPr id="35" name="テキスト ボックス 34"/>
          <p:cNvSpPr txBox="1"/>
          <p:nvPr/>
        </p:nvSpPr>
        <p:spPr>
          <a:xfrm>
            <a:off x="294468" y="2047503"/>
            <a:ext cx="3270142" cy="677108"/>
          </a:xfrm>
          <a:prstGeom prst="rect">
            <a:avLst/>
          </a:prstGeom>
          <a:noFill/>
        </p:spPr>
        <p:txBody>
          <a:bodyPr wrap="square" rtlCol="0">
            <a:spAutoFit/>
          </a:bodyPr>
          <a:lstStyle/>
          <a:p>
            <a:r>
              <a:rPr kumimoji="1" lang="ja-JP" altLang="en-US" sz="1400" dirty="0">
                <a:solidFill>
                  <a:schemeClr val="bg1"/>
                </a:solidFill>
                <a:latin typeface="Meiryo" charset="-128"/>
                <a:ea typeface="Meiryo" charset="-128"/>
                <a:cs typeface="Meiryo" charset="-128"/>
              </a:rPr>
              <a:t>製品やサービスをジャストインタイムで提供できる</a:t>
            </a:r>
            <a:r>
              <a:rPr kumimoji="1" lang="ja-JP" altLang="en-US" sz="2400" b="1" u="sng" dirty="0">
                <a:solidFill>
                  <a:schemeClr val="bg1"/>
                </a:solidFill>
                <a:latin typeface="Meiryo" charset="-128"/>
                <a:ea typeface="Meiryo" charset="-128"/>
                <a:cs typeface="Meiryo" charset="-128"/>
              </a:rPr>
              <a:t>即応力</a:t>
            </a:r>
          </a:p>
        </p:txBody>
      </p:sp>
      <p:sp>
        <p:nvSpPr>
          <p:cNvPr id="36" name="テキスト ボックス 35"/>
          <p:cNvSpPr txBox="1"/>
          <p:nvPr/>
        </p:nvSpPr>
        <p:spPr>
          <a:xfrm>
            <a:off x="6613022" y="1484554"/>
            <a:ext cx="2236510" cy="338554"/>
          </a:xfrm>
          <a:prstGeom prst="rect">
            <a:avLst/>
          </a:prstGeom>
          <a:noFill/>
        </p:spPr>
        <p:txBody>
          <a:bodyPr wrap="none" rtlCol="0">
            <a:spAutoFit/>
          </a:bodyPr>
          <a:lstStyle/>
          <a:p>
            <a:pPr algn="r"/>
            <a:r>
              <a:rPr kumimoji="1" lang="ja-JP" altLang="en-US" sz="1600" dirty="0">
                <a:solidFill>
                  <a:schemeClr val="bg1"/>
                </a:solidFill>
                <a:latin typeface="Meiryo" charset="-128"/>
                <a:ea typeface="Meiryo" charset="-128"/>
                <a:cs typeface="Meiryo" charset="-128"/>
              </a:rPr>
              <a:t>常識や価値基準の転換</a:t>
            </a:r>
          </a:p>
        </p:txBody>
      </p:sp>
      <p:sp>
        <p:nvSpPr>
          <p:cNvPr id="37" name="テキスト ボックス 36"/>
          <p:cNvSpPr txBox="1"/>
          <p:nvPr/>
        </p:nvSpPr>
        <p:spPr>
          <a:xfrm>
            <a:off x="5662800" y="2042730"/>
            <a:ext cx="3153944" cy="677108"/>
          </a:xfrm>
          <a:prstGeom prst="rect">
            <a:avLst/>
          </a:prstGeom>
          <a:noFill/>
        </p:spPr>
        <p:txBody>
          <a:bodyPr wrap="square" rtlCol="0">
            <a:spAutoFit/>
          </a:bodyPr>
          <a:lstStyle/>
          <a:p>
            <a:pPr algn="r"/>
            <a:r>
              <a:rPr kumimoji="1" lang="ja-JP" altLang="en-US" sz="1400" dirty="0">
                <a:solidFill>
                  <a:schemeClr val="bg1"/>
                </a:solidFill>
                <a:latin typeface="Meiryo" charset="-128"/>
                <a:ea typeface="Meiryo" charset="-128"/>
                <a:cs typeface="Meiryo" charset="-128"/>
              </a:rPr>
              <a:t>生産性・価格・期間における</a:t>
            </a:r>
            <a:endParaRPr kumimoji="1" lang="en-US" altLang="ja-JP" sz="1400" dirty="0">
              <a:solidFill>
                <a:schemeClr val="bg1"/>
              </a:solidFill>
              <a:latin typeface="Meiryo" charset="-128"/>
              <a:ea typeface="Meiryo" charset="-128"/>
              <a:cs typeface="Meiryo" charset="-128"/>
            </a:endParaRPr>
          </a:p>
          <a:p>
            <a:pPr algn="r"/>
            <a:r>
              <a:rPr lang="ja-JP" altLang="en-US" sz="1400" dirty="0">
                <a:solidFill>
                  <a:schemeClr val="bg1"/>
                </a:solidFill>
                <a:latin typeface="Meiryo" charset="-128"/>
                <a:ea typeface="Meiryo" charset="-128"/>
                <a:cs typeface="Meiryo" charset="-128"/>
              </a:rPr>
              <a:t>これまでの常識を覆す</a:t>
            </a:r>
            <a:r>
              <a:rPr lang="ja-JP" altLang="en-US" sz="2400" b="1" u="sng" dirty="0">
                <a:solidFill>
                  <a:schemeClr val="bg1"/>
                </a:solidFill>
                <a:latin typeface="Meiryo" charset="-128"/>
                <a:ea typeface="Meiryo" charset="-128"/>
                <a:cs typeface="Meiryo" charset="-128"/>
              </a:rPr>
              <a:t>破壊力</a:t>
            </a:r>
            <a:endParaRPr kumimoji="1" lang="ja-JP" altLang="en-US" sz="2400" b="1" u="sng" dirty="0">
              <a:solidFill>
                <a:schemeClr val="bg1"/>
              </a:solidFill>
              <a:latin typeface="Meiryo" charset="-128"/>
              <a:ea typeface="Meiryo" charset="-128"/>
              <a:cs typeface="Meiryo" charset="-128"/>
            </a:endParaRPr>
          </a:p>
        </p:txBody>
      </p:sp>
      <p:sp>
        <p:nvSpPr>
          <p:cNvPr id="38" name="円/楕円 37"/>
          <p:cNvSpPr/>
          <p:nvPr/>
        </p:nvSpPr>
        <p:spPr>
          <a:xfrm>
            <a:off x="3548071" y="829160"/>
            <a:ext cx="2081942" cy="2088681"/>
          </a:xfrm>
          <a:prstGeom prst="ellipse">
            <a:avLst/>
          </a:prstGeom>
          <a:solidFill>
            <a:srgbClr val="FF7E79">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39" name="テキスト ボックス 38"/>
          <p:cNvSpPr txBox="1"/>
          <p:nvPr/>
        </p:nvSpPr>
        <p:spPr>
          <a:xfrm>
            <a:off x="3675468" y="1365621"/>
            <a:ext cx="1826141" cy="1015663"/>
          </a:xfrm>
          <a:prstGeom prst="rect">
            <a:avLst/>
          </a:prstGeom>
          <a:noFill/>
        </p:spPr>
        <p:txBody>
          <a:bodyPr wrap="none" rtlCol="0">
            <a:spAutoFit/>
          </a:bodyPr>
          <a:lstStyle/>
          <a:p>
            <a:pPr algn="ctr"/>
            <a:r>
              <a:rPr kumimoji="1" lang="ja-JP" altLang="en-US" sz="2800" b="1" dirty="0">
                <a:solidFill>
                  <a:schemeClr val="bg1"/>
                </a:solidFill>
                <a:latin typeface="Meiryo" charset="-128"/>
                <a:ea typeface="Meiryo" charset="-128"/>
                <a:cs typeface="Meiryo" charset="-128"/>
              </a:rPr>
              <a:t>デジタル</a:t>
            </a:r>
            <a:endParaRPr kumimoji="1" lang="en-US" altLang="ja-JP" sz="28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トランス</a:t>
            </a:r>
            <a:endParaRPr lang="en-US" altLang="ja-JP" sz="1600" b="1" dirty="0">
              <a:solidFill>
                <a:schemeClr val="bg1"/>
              </a:solidFill>
              <a:latin typeface="Meiryo" charset="-128"/>
              <a:ea typeface="Meiryo" charset="-128"/>
              <a:cs typeface="Meiryo" charset="-128"/>
            </a:endParaRPr>
          </a:p>
          <a:p>
            <a:pPr algn="ctr"/>
            <a:r>
              <a:rPr lang="ja-JP" altLang="en-US" sz="1600" b="1" dirty="0">
                <a:solidFill>
                  <a:schemeClr val="bg1"/>
                </a:solidFill>
                <a:latin typeface="Meiryo" charset="-128"/>
                <a:ea typeface="Meiryo" charset="-128"/>
                <a:cs typeface="Meiryo" charset="-128"/>
              </a:rPr>
              <a:t>フォーメーション</a:t>
            </a:r>
            <a:endParaRPr kumimoji="1" lang="ja-JP" altLang="en-US" sz="1600" b="1" dirty="0">
              <a:solidFill>
                <a:schemeClr val="bg1"/>
              </a:solidFill>
              <a:latin typeface="Meiryo" charset="-128"/>
              <a:ea typeface="Meiryo" charset="-128"/>
              <a:cs typeface="Meiryo" charset="-128"/>
            </a:endParaRPr>
          </a:p>
        </p:txBody>
      </p:sp>
      <p:sp>
        <p:nvSpPr>
          <p:cNvPr id="40" name="上矢印 39"/>
          <p:cNvSpPr/>
          <p:nvPr/>
        </p:nvSpPr>
        <p:spPr>
          <a:xfrm>
            <a:off x="3725548" y="2790960"/>
            <a:ext cx="1725691" cy="287742"/>
          </a:xfrm>
          <a:prstGeom prst="upArrow">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452717" y="3124689"/>
            <a:ext cx="8238565" cy="201286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a:p>
            <a:pPr algn="ctr"/>
            <a:endParaRPr kumimoji="1" lang="en-US" altLang="ja-JP" sz="2400" b="1" dirty="0">
              <a:solidFill>
                <a:srgbClr val="FFFFFF"/>
              </a:solidFill>
              <a:latin typeface="Meiryo" charset="-128"/>
              <a:ea typeface="Meiryo" charset="-128"/>
              <a:cs typeface="Meiryo" charset="-128"/>
            </a:endParaRPr>
          </a:p>
        </p:txBody>
      </p:sp>
      <p:sp>
        <p:nvSpPr>
          <p:cNvPr id="44" name="正方形/長方形 43"/>
          <p:cNvSpPr/>
          <p:nvPr/>
        </p:nvSpPr>
        <p:spPr>
          <a:xfrm>
            <a:off x="608062" y="3226010"/>
            <a:ext cx="7960659" cy="600987"/>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b="1" dirty="0">
              <a:solidFill>
                <a:srgbClr val="FFFFFF"/>
              </a:solidFill>
              <a:latin typeface="Meiryo" charset="-128"/>
              <a:ea typeface="Meiryo" charset="-128"/>
              <a:cs typeface="Meiryo" charset="-128"/>
            </a:endParaRPr>
          </a:p>
        </p:txBody>
      </p:sp>
      <p:sp>
        <p:nvSpPr>
          <p:cNvPr id="45" name="正方形/長方形 44"/>
          <p:cNvSpPr/>
          <p:nvPr/>
        </p:nvSpPr>
        <p:spPr>
          <a:xfrm>
            <a:off x="608062" y="3890742"/>
            <a:ext cx="7957755" cy="4097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err="1">
                <a:solidFill>
                  <a:srgbClr val="FFFFFF"/>
                </a:solidFill>
                <a:latin typeface="Meiryo" charset="-128"/>
                <a:ea typeface="Meiryo" charset="-128"/>
                <a:cs typeface="Meiryo" charset="-128"/>
              </a:rPr>
              <a:t>IoT</a:t>
            </a:r>
            <a:r>
              <a:rPr kumimoji="1" lang="ja-JP" altLang="en-US" sz="2000" dirty="0">
                <a:solidFill>
                  <a:srgbClr val="FFFFFF"/>
                </a:solidFill>
                <a:latin typeface="Meiryo" charset="-128"/>
                <a:ea typeface="Meiryo" charset="-128"/>
                <a:cs typeface="Meiryo" charset="-128"/>
              </a:rPr>
              <a:t>（</a:t>
            </a:r>
            <a:r>
              <a:rPr kumimoji="1" lang="en-US" altLang="ja-JP" sz="2000" dirty="0">
                <a:solidFill>
                  <a:srgbClr val="FFFFFF"/>
                </a:solidFill>
                <a:latin typeface="Meiryo" charset="-128"/>
                <a:ea typeface="Meiryo" charset="-128"/>
                <a:cs typeface="Meiryo" charset="-128"/>
              </a:rPr>
              <a:t>Internet of Things</a:t>
            </a:r>
            <a:r>
              <a:rPr kumimoji="1" lang="ja-JP" altLang="en-US" sz="2000" dirty="0">
                <a:solidFill>
                  <a:srgbClr val="FFFFFF"/>
                </a:solidFill>
                <a:latin typeface="Meiryo" charset="-128"/>
                <a:ea typeface="Meiryo" charset="-128"/>
                <a:cs typeface="Meiryo" charset="-128"/>
              </a:rPr>
              <a:t>）</a:t>
            </a:r>
          </a:p>
        </p:txBody>
      </p:sp>
      <p:sp>
        <p:nvSpPr>
          <p:cNvPr id="46" name="正方形/長方形 45"/>
          <p:cNvSpPr/>
          <p:nvPr/>
        </p:nvSpPr>
        <p:spPr>
          <a:xfrm>
            <a:off x="452718" y="5185517"/>
            <a:ext cx="8238565" cy="409798"/>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コンテナ</a:t>
            </a:r>
            <a:r>
              <a:rPr kumimoji="1" lang="en-US" altLang="ja-JP" sz="2000" dirty="0">
                <a:solidFill>
                  <a:srgbClr val="FFFFFF"/>
                </a:solidFill>
                <a:latin typeface="Meiryo" charset="-128"/>
                <a:ea typeface="Meiryo" charset="-128"/>
                <a:cs typeface="Meiryo" charset="-128"/>
              </a:rPr>
              <a:t>  ×  </a:t>
            </a:r>
            <a:r>
              <a:rPr kumimoji="1" lang="ja-JP" altLang="en-US" sz="2000" dirty="0">
                <a:solidFill>
                  <a:srgbClr val="FFFFFF"/>
                </a:solidFill>
                <a:latin typeface="Meiryo" charset="-128"/>
                <a:ea typeface="Meiryo" charset="-128"/>
                <a:cs typeface="Meiryo" charset="-128"/>
              </a:rPr>
              <a:t>マイクロサービス</a:t>
            </a:r>
          </a:p>
        </p:txBody>
      </p:sp>
      <p:sp>
        <p:nvSpPr>
          <p:cNvPr id="47" name="正方形/長方形 46"/>
          <p:cNvSpPr/>
          <p:nvPr/>
        </p:nvSpPr>
        <p:spPr>
          <a:xfrm>
            <a:off x="452717" y="5641302"/>
            <a:ext cx="8238565" cy="409798"/>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クラウド・コンピューティング</a:t>
            </a:r>
          </a:p>
        </p:txBody>
      </p:sp>
      <p:sp>
        <p:nvSpPr>
          <p:cNvPr id="49" name="テキスト ボックス 48"/>
          <p:cNvSpPr txBox="1"/>
          <p:nvPr/>
        </p:nvSpPr>
        <p:spPr>
          <a:xfrm>
            <a:off x="3149537" y="6099064"/>
            <a:ext cx="2877711" cy="400110"/>
          </a:xfrm>
          <a:prstGeom prst="rect">
            <a:avLst/>
          </a:prstGeom>
          <a:noFill/>
        </p:spPr>
        <p:txBody>
          <a:bodyPr wrap="none" rtlCol="0">
            <a:spAutoFit/>
          </a:bodyPr>
          <a:lstStyle/>
          <a:p>
            <a:r>
              <a:rPr kumimoji="1" lang="ja-JP" altLang="en-US" sz="2000" b="1">
                <a:solidFill>
                  <a:srgbClr val="FF6666"/>
                </a:solidFill>
                <a:latin typeface="Meiryo" charset="-128"/>
                <a:ea typeface="Meiryo" charset="-128"/>
                <a:cs typeface="Meiryo" charset="-128"/>
              </a:rPr>
              <a:t>サイバー･セキュリティ</a:t>
            </a:r>
          </a:p>
        </p:txBody>
      </p:sp>
      <p:sp>
        <p:nvSpPr>
          <p:cNvPr id="50" name="正方形/長方形 49"/>
          <p:cNvSpPr/>
          <p:nvPr/>
        </p:nvSpPr>
        <p:spPr>
          <a:xfrm>
            <a:off x="1761561" y="4392604"/>
            <a:ext cx="5650755" cy="738664"/>
          </a:xfrm>
          <a:prstGeom prst="rect">
            <a:avLst/>
          </a:prstGeom>
        </p:spPr>
        <p:txBody>
          <a:bodyPr wrap="square">
            <a:spAutoFit/>
          </a:bodyPr>
          <a:lstStyle/>
          <a:p>
            <a:pPr algn="ctr"/>
            <a:r>
              <a:rPr lang="ja-JP" altLang="en-US" sz="2400" b="1" dirty="0">
                <a:solidFill>
                  <a:srgbClr val="FFFFFF"/>
                </a:solidFill>
                <a:latin typeface="Meiryo" charset="-128"/>
                <a:ea typeface="Meiryo" charset="-128"/>
                <a:cs typeface="Meiryo" charset="-128"/>
              </a:rPr>
              <a:t>サイバー・フィジカル・システム</a:t>
            </a:r>
            <a:endParaRPr lang="en-US" altLang="ja-JP" sz="2400" b="1" dirty="0">
              <a:solidFill>
                <a:srgbClr val="FFFFFF"/>
              </a:solidFill>
              <a:latin typeface="Meiryo" charset="-128"/>
              <a:ea typeface="Meiryo" charset="-128"/>
              <a:cs typeface="Meiryo" charset="-128"/>
            </a:endParaRPr>
          </a:p>
          <a:p>
            <a:pPr algn="ctr"/>
            <a:r>
              <a:rPr lang="en-US" altLang="ja-JP" dirty="0">
                <a:solidFill>
                  <a:srgbClr val="FFFFFF"/>
                </a:solidFill>
                <a:latin typeface="Meiryo" charset="-128"/>
                <a:ea typeface="Meiryo" charset="-128"/>
                <a:cs typeface="Meiryo" charset="-128"/>
              </a:rPr>
              <a:t>CPS : Cyber-physical System</a:t>
            </a:r>
            <a:endParaRPr lang="ja-JP" altLang="en-US" dirty="0">
              <a:solidFill>
                <a:srgbClr val="FFFFFF"/>
              </a:solidFill>
              <a:latin typeface="Meiryo" charset="-128"/>
              <a:ea typeface="Meiryo" charset="-128"/>
              <a:cs typeface="Meiryo" charset="-128"/>
            </a:endParaRPr>
          </a:p>
        </p:txBody>
      </p:sp>
      <p:sp>
        <p:nvSpPr>
          <p:cNvPr id="51" name="正方形/長方形 50"/>
          <p:cNvSpPr/>
          <p:nvPr/>
        </p:nvSpPr>
        <p:spPr>
          <a:xfrm>
            <a:off x="2909528" y="3335650"/>
            <a:ext cx="3324948" cy="523220"/>
          </a:xfrm>
          <a:prstGeom prst="rect">
            <a:avLst/>
          </a:prstGeom>
        </p:spPr>
        <p:txBody>
          <a:bodyPr wrap="none">
            <a:spAutoFit/>
          </a:bodyPr>
          <a:lstStyle/>
          <a:p>
            <a:pPr algn="ctr"/>
            <a:r>
              <a:rPr lang="ja-JP" altLang="en-US" sz="2800" b="1" dirty="0">
                <a:solidFill>
                  <a:srgbClr val="FFFFFF"/>
                </a:solidFill>
                <a:latin typeface="Meiryo" charset="-128"/>
                <a:ea typeface="Meiryo" charset="-128"/>
                <a:cs typeface="Meiryo" charset="-128"/>
              </a:rPr>
              <a:t>ビッグデータ</a:t>
            </a:r>
            <a:r>
              <a:rPr lang="en-US" altLang="ja-JP" sz="2800" b="1" dirty="0">
                <a:solidFill>
                  <a:srgbClr val="FFFFFF"/>
                </a:solidFill>
                <a:latin typeface="Meiryo" charset="-128"/>
                <a:ea typeface="Meiryo" charset="-128"/>
                <a:cs typeface="Meiryo" charset="-128"/>
              </a:rPr>
              <a:t> × AI</a:t>
            </a:r>
            <a:endParaRPr lang="ja-JP" altLang="en-US" sz="2800" b="1" dirty="0">
              <a:solidFill>
                <a:srgbClr val="FFFFFF"/>
              </a:solidFill>
              <a:latin typeface="Meiryo" charset="-128"/>
              <a:ea typeface="Meiryo" charset="-128"/>
              <a:cs typeface="Meiryo" charset="-128"/>
            </a:endParaRPr>
          </a:p>
        </p:txBody>
      </p:sp>
      <p:sp>
        <p:nvSpPr>
          <p:cNvPr id="52" name="テキスト ボックス 51"/>
          <p:cNvSpPr txBox="1"/>
          <p:nvPr/>
        </p:nvSpPr>
        <p:spPr>
          <a:xfrm>
            <a:off x="905219" y="5716472"/>
            <a:ext cx="1110112" cy="307777"/>
          </a:xfrm>
          <a:prstGeom prst="rect">
            <a:avLst/>
          </a:prstGeom>
          <a:noFill/>
        </p:spPr>
        <p:txBody>
          <a:bodyPr wrap="none" rtlCol="0">
            <a:spAutoFit/>
          </a:bodyPr>
          <a:lstStyle/>
          <a:p>
            <a:r>
              <a:rPr kumimoji="1" lang="en-US" altLang="ja-JP" sz="1400" b="1">
                <a:solidFill>
                  <a:schemeClr val="bg1"/>
                </a:solidFill>
                <a:latin typeface="Meiryo" charset="-128"/>
                <a:ea typeface="Meiryo" charset="-128"/>
                <a:cs typeface="Meiryo" charset="-128"/>
              </a:rPr>
              <a:t>SaaS/API</a:t>
            </a:r>
            <a:endParaRPr kumimoji="1" lang="ja-JP" altLang="en-US" sz="1400" b="1" dirty="0">
              <a:solidFill>
                <a:schemeClr val="bg1"/>
              </a:solidFill>
              <a:latin typeface="Meiryo" charset="-128"/>
              <a:ea typeface="Meiryo" charset="-128"/>
              <a:cs typeface="Meiryo" charset="-128"/>
            </a:endParaRPr>
          </a:p>
        </p:txBody>
      </p:sp>
      <p:sp>
        <p:nvSpPr>
          <p:cNvPr id="53" name="テキスト ボックス 52"/>
          <p:cNvSpPr txBox="1"/>
          <p:nvPr/>
        </p:nvSpPr>
        <p:spPr>
          <a:xfrm>
            <a:off x="7123867" y="5716473"/>
            <a:ext cx="1214820" cy="307777"/>
          </a:xfrm>
          <a:prstGeom prst="rect">
            <a:avLst/>
          </a:prstGeom>
          <a:noFill/>
        </p:spPr>
        <p:txBody>
          <a:bodyPr wrap="none" rtlCol="0">
            <a:spAutoFit/>
          </a:bodyPr>
          <a:lstStyle/>
          <a:p>
            <a:r>
              <a:rPr kumimoji="1" lang="en-US" altLang="ja-JP" sz="1400" b="1" dirty="0">
                <a:solidFill>
                  <a:schemeClr val="bg1"/>
                </a:solidFill>
                <a:latin typeface="Meiryo" charset="-128"/>
                <a:ea typeface="Meiryo" charset="-128"/>
                <a:cs typeface="Meiryo" charset="-128"/>
              </a:rPr>
              <a:t>PaaS/</a:t>
            </a:r>
            <a:r>
              <a:rPr kumimoji="1" lang="en-US" altLang="ja-JP" sz="1400" b="1" dirty="0" err="1">
                <a:solidFill>
                  <a:schemeClr val="bg1"/>
                </a:solidFill>
                <a:latin typeface="Meiryo" charset="-128"/>
                <a:ea typeface="Meiryo" charset="-128"/>
                <a:cs typeface="Meiryo" charset="-128"/>
              </a:rPr>
              <a:t>FaaS</a:t>
            </a:r>
            <a:endParaRPr kumimoji="1" lang="ja-JP" altLang="en-US" sz="14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29221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810" y="102580"/>
            <a:ext cx="8772672" cy="451168"/>
          </a:xfrm>
        </p:spPr>
        <p:txBody>
          <a:bodyPr>
            <a:normAutofit fontScale="90000"/>
          </a:bodyPr>
          <a:lstStyle/>
          <a:p>
            <a:r>
              <a:rPr lang="ja-JP" altLang="en-US"/>
              <a:t>デジタル</a:t>
            </a:r>
            <a:r>
              <a:rPr lang="ja-JP" altLang="en-US" dirty="0"/>
              <a:t>・トランスフォーメーションを</a:t>
            </a:r>
            <a:r>
              <a:rPr lang="ja-JP" altLang="en-US"/>
              <a:t>支えるテクノロジー・補足</a:t>
            </a:r>
            <a:r>
              <a:rPr lang="en-US" altLang="ja-JP" dirty="0"/>
              <a:t> </a:t>
            </a:r>
            <a:r>
              <a:rPr lang="ja-JP" altLang="en-US"/>
              <a:t>　</a:t>
            </a:r>
            <a:endParaRPr kumimoji="1" lang="ja-JP" altLang="en-US" dirty="0"/>
          </a:p>
        </p:txBody>
      </p:sp>
      <p:sp>
        <p:nvSpPr>
          <p:cNvPr id="4" name="ホームベース 3"/>
          <p:cNvSpPr/>
          <p:nvPr/>
        </p:nvSpPr>
        <p:spPr>
          <a:xfrm>
            <a:off x="457200" y="759592"/>
            <a:ext cx="8265459" cy="1497864"/>
          </a:xfrm>
          <a:prstGeom prst="homePlate">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p:cNvSpPr/>
          <p:nvPr/>
        </p:nvSpPr>
        <p:spPr>
          <a:xfrm>
            <a:off x="457199" y="2301626"/>
            <a:ext cx="8265459" cy="1497864"/>
          </a:xfrm>
          <a:prstGeom prst="homePlate">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ホームベース 5"/>
          <p:cNvSpPr/>
          <p:nvPr/>
        </p:nvSpPr>
        <p:spPr>
          <a:xfrm>
            <a:off x="457199" y="3820431"/>
            <a:ext cx="8265459" cy="2312968"/>
          </a:xfrm>
          <a:prstGeom prst="homePlate">
            <a:avLst>
              <a:gd name="adj" fmla="val 31396"/>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1872972"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3657601"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5442230" y="763620"/>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457200" y="822345"/>
            <a:ext cx="1415772" cy="276999"/>
          </a:xfrm>
          <a:prstGeom prst="rect">
            <a:avLst/>
          </a:prstGeom>
          <a:noFill/>
        </p:spPr>
        <p:txBody>
          <a:bodyPr wrap="none" rtlCol="0">
            <a:spAutoFit/>
          </a:bodyPr>
          <a:lstStyle/>
          <a:p>
            <a:r>
              <a:rPr kumimoji="1" lang="ja-JP" altLang="en-US" sz="1200" b="1" dirty="0">
                <a:solidFill>
                  <a:schemeClr val="accent6">
                    <a:lumMod val="50000"/>
                  </a:schemeClr>
                </a:solidFill>
                <a:latin typeface="Meiryo" charset="-128"/>
                <a:ea typeface="Meiryo" charset="-128"/>
                <a:cs typeface="Meiryo" charset="-128"/>
              </a:rPr>
              <a:t>アプリケーション</a:t>
            </a:r>
          </a:p>
        </p:txBody>
      </p:sp>
      <p:sp>
        <p:nvSpPr>
          <p:cNvPr id="15" name="テキスト ボックス 14"/>
          <p:cNvSpPr txBox="1"/>
          <p:nvPr/>
        </p:nvSpPr>
        <p:spPr>
          <a:xfrm>
            <a:off x="457200" y="2364380"/>
            <a:ext cx="1415772" cy="276999"/>
          </a:xfrm>
          <a:prstGeom prst="rect">
            <a:avLst/>
          </a:prstGeom>
          <a:noFill/>
        </p:spPr>
        <p:txBody>
          <a:bodyPr wrap="none" rtlCol="0">
            <a:spAutoFit/>
          </a:bodyPr>
          <a:lstStyle/>
          <a:p>
            <a:r>
              <a:rPr kumimoji="1" lang="ja-JP" altLang="en-US" sz="1200" b="1">
                <a:solidFill>
                  <a:srgbClr val="00B050"/>
                </a:solidFill>
                <a:latin typeface="Meiryo" charset="-128"/>
                <a:ea typeface="Meiryo" charset="-128"/>
                <a:cs typeface="Meiryo" charset="-128"/>
              </a:rPr>
              <a:t>プラットフォーム</a:t>
            </a:r>
            <a:endParaRPr kumimoji="1" lang="ja-JP" altLang="en-US" sz="1200" b="1" dirty="0">
              <a:solidFill>
                <a:srgbClr val="00B050"/>
              </a:solidFill>
              <a:latin typeface="Meiryo" charset="-128"/>
              <a:ea typeface="Meiryo" charset="-128"/>
              <a:cs typeface="Meiryo" charset="-128"/>
            </a:endParaRPr>
          </a:p>
        </p:txBody>
      </p:sp>
      <p:sp>
        <p:nvSpPr>
          <p:cNvPr id="16" name="テキスト ボックス 15"/>
          <p:cNvSpPr txBox="1"/>
          <p:nvPr/>
        </p:nvSpPr>
        <p:spPr>
          <a:xfrm>
            <a:off x="457200" y="3862244"/>
            <a:ext cx="1877437" cy="461665"/>
          </a:xfrm>
          <a:prstGeom prst="rect">
            <a:avLst/>
          </a:prstGeom>
          <a:noFill/>
        </p:spPr>
        <p:txBody>
          <a:bodyPr wrap="none" rtlCol="0">
            <a:spAutoFit/>
          </a:bodyPr>
          <a:lstStyle/>
          <a:p>
            <a:r>
              <a:rPr kumimoji="1" lang="ja-JP" altLang="en-US" sz="1200" b="1" dirty="0">
                <a:solidFill>
                  <a:srgbClr val="0052FF"/>
                </a:solidFill>
                <a:latin typeface="Meiryo" charset="-128"/>
                <a:ea typeface="Meiryo" charset="-128"/>
                <a:cs typeface="Meiryo" charset="-128"/>
              </a:rPr>
              <a:t>インフラストラクチャー</a:t>
            </a:r>
            <a:endParaRPr kumimoji="1" lang="en-US" altLang="ja-JP" sz="1200" b="1" dirty="0">
              <a:solidFill>
                <a:srgbClr val="0052FF"/>
              </a:solidFill>
              <a:latin typeface="Meiryo" charset="-128"/>
              <a:ea typeface="Meiryo" charset="-128"/>
              <a:cs typeface="Meiryo" charset="-128"/>
            </a:endParaRPr>
          </a:p>
          <a:p>
            <a:r>
              <a:rPr lang="ja-JP" altLang="en-US" sz="1200" b="1" dirty="0">
                <a:solidFill>
                  <a:srgbClr val="0052FF"/>
                </a:solidFill>
                <a:latin typeface="Meiryo" charset="-128"/>
                <a:ea typeface="Meiryo" charset="-128"/>
                <a:cs typeface="Meiryo" charset="-128"/>
              </a:rPr>
              <a:t>デバイス</a:t>
            </a:r>
            <a:endParaRPr kumimoji="1" lang="ja-JP" altLang="en-US" sz="1200" b="1" dirty="0">
              <a:solidFill>
                <a:srgbClr val="0052FF"/>
              </a:solidFill>
              <a:latin typeface="Meiryo" charset="-128"/>
              <a:ea typeface="Meiryo" charset="-128"/>
              <a:cs typeface="Meiryo" charset="-128"/>
            </a:endParaRPr>
          </a:p>
        </p:txBody>
      </p:sp>
      <p:sp>
        <p:nvSpPr>
          <p:cNvPr id="17" name="ホームベース 16"/>
          <p:cNvSpPr/>
          <p:nvPr/>
        </p:nvSpPr>
        <p:spPr>
          <a:xfrm>
            <a:off x="806824" y="1117811"/>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AR</a:t>
            </a:r>
            <a:r>
              <a:rPr kumimoji="1" lang="ja-JP" altLang="en-US" sz="1600" dirty="0">
                <a:solidFill>
                  <a:srgbClr val="FFFFFF"/>
                </a:solidFill>
                <a:latin typeface="Meiryo" charset="-128"/>
                <a:ea typeface="Meiryo" charset="-128"/>
                <a:cs typeface="Meiryo" charset="-128"/>
              </a:rPr>
              <a:t>（拡張現実）</a:t>
            </a:r>
            <a:r>
              <a:rPr kumimoji="1" lang="en-US" altLang="ja-JP" sz="1600" dirty="0">
                <a:solidFill>
                  <a:srgbClr val="FFFFFF"/>
                </a:solidFill>
                <a:latin typeface="Meiryo" charset="-128"/>
                <a:ea typeface="Meiryo" charset="-128"/>
                <a:cs typeface="Meiryo" charset="-128"/>
              </a:rPr>
              <a:t> / VR</a:t>
            </a:r>
            <a:r>
              <a:rPr kumimoji="1" lang="ja-JP" altLang="en-US" sz="1600" dirty="0">
                <a:solidFill>
                  <a:srgbClr val="FFFFFF"/>
                </a:solidFill>
                <a:latin typeface="Meiryo" charset="-128"/>
                <a:ea typeface="Meiryo" charset="-128"/>
                <a:cs typeface="Meiryo" charset="-128"/>
              </a:rPr>
              <a:t>（仮想現実）</a:t>
            </a:r>
            <a:r>
              <a:rPr kumimoji="1" lang="en-US" altLang="ja-JP" sz="1600" dirty="0">
                <a:solidFill>
                  <a:srgbClr val="FFFFFF"/>
                </a:solidFill>
                <a:latin typeface="Meiryo" charset="-128"/>
                <a:ea typeface="Meiryo" charset="-128"/>
                <a:cs typeface="Meiryo" charset="-128"/>
              </a:rPr>
              <a:t> / MR</a:t>
            </a:r>
            <a:r>
              <a:rPr kumimoji="1" lang="ja-JP" altLang="en-US" sz="1600" dirty="0">
                <a:solidFill>
                  <a:srgbClr val="FFFFFF"/>
                </a:solidFill>
                <a:latin typeface="Meiryo" charset="-128"/>
                <a:ea typeface="Meiryo" charset="-128"/>
                <a:cs typeface="Meiryo" charset="-128"/>
              </a:rPr>
              <a:t>（複合現実）</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Augmented Reality / Virtual Reality / Mixed Reality</a:t>
            </a:r>
            <a:endParaRPr kumimoji="1" lang="ja-JP" altLang="en-US" sz="800" dirty="0">
              <a:solidFill>
                <a:srgbClr val="FFFFFF"/>
              </a:solidFill>
              <a:latin typeface="Meiryo" charset="-128"/>
              <a:ea typeface="Meiryo" charset="-128"/>
              <a:cs typeface="Meiryo" charset="-128"/>
            </a:endParaRPr>
          </a:p>
        </p:txBody>
      </p:sp>
      <p:sp>
        <p:nvSpPr>
          <p:cNvPr id="18" name="ホームベース 17"/>
          <p:cNvSpPr/>
          <p:nvPr/>
        </p:nvSpPr>
        <p:spPr>
          <a:xfrm>
            <a:off x="806824" y="1673043"/>
            <a:ext cx="7225552" cy="448235"/>
          </a:xfrm>
          <a:prstGeom prst="homePlat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charset="-128"/>
                <a:ea typeface="Meiryo" charset="-128"/>
                <a:cs typeface="Meiryo" charset="-128"/>
              </a:rPr>
              <a:t>ディープラーニング（深層学習）と関連技術</a:t>
            </a:r>
            <a:r>
              <a:rPr lang="ja-JP" altLang="en-US" sz="800" dirty="0">
                <a:solidFill>
                  <a:srgbClr val="FFFFFF"/>
                </a:solidFill>
                <a:latin typeface="Meiryo" charset="-128"/>
                <a:ea typeface="Meiryo" charset="-128"/>
                <a:cs typeface="Meiryo" charset="-128"/>
              </a:rPr>
              <a:t>（深層強化学習</a:t>
            </a:r>
            <a:r>
              <a:rPr lang="en-US" altLang="ja-JP" sz="800" dirty="0">
                <a:solidFill>
                  <a:srgbClr val="FFFFFF"/>
                </a:solidFill>
                <a:latin typeface="Meiryo" charset="-128"/>
                <a:ea typeface="Meiryo" charset="-128"/>
                <a:cs typeface="Meiryo" charset="-128"/>
              </a:rPr>
              <a:t>/DQN</a:t>
            </a:r>
            <a:r>
              <a:rPr lang="ja-JP" altLang="en-US" sz="800" dirty="0">
                <a:solidFill>
                  <a:srgbClr val="FFFFFF"/>
                </a:solidFill>
                <a:latin typeface="Meiryo" charset="-128"/>
                <a:ea typeface="Meiryo" charset="-128"/>
                <a:cs typeface="Meiryo" charset="-128"/>
              </a:rPr>
              <a:t>、敵対的ネットワーク</a:t>
            </a:r>
            <a:r>
              <a:rPr lang="en-US" altLang="ja-JP" sz="800" dirty="0">
                <a:solidFill>
                  <a:srgbClr val="FFFFFF"/>
                </a:solidFill>
                <a:latin typeface="Meiryo" charset="-128"/>
                <a:ea typeface="Meiryo" charset="-128"/>
                <a:cs typeface="Meiryo" charset="-128"/>
              </a:rPr>
              <a:t>/GAN</a:t>
            </a:r>
            <a:r>
              <a:rPr lang="ja-JP" altLang="en-US" sz="800" dirty="0">
                <a:solidFill>
                  <a:srgbClr val="FFFFFF"/>
                </a:solidFill>
                <a:latin typeface="Meiryo" charset="-128"/>
                <a:ea typeface="Meiryo" charset="-128"/>
                <a:cs typeface="Meiryo" charset="-128"/>
              </a:rPr>
              <a:t>など）</a:t>
            </a:r>
            <a:endParaRPr lang="en-US" altLang="ja-JP" sz="8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Deep Learning</a:t>
            </a:r>
            <a:endParaRPr kumimoji="1" lang="ja-JP" altLang="en-US" sz="800" dirty="0">
              <a:solidFill>
                <a:srgbClr val="FFFFFF"/>
              </a:solidFill>
              <a:latin typeface="Meiryo" charset="-128"/>
              <a:ea typeface="Meiryo" charset="-128"/>
              <a:cs typeface="Meiryo" charset="-128"/>
            </a:endParaRPr>
          </a:p>
        </p:txBody>
      </p:sp>
      <p:sp>
        <p:nvSpPr>
          <p:cNvPr id="19" name="ホームベース 18"/>
          <p:cNvSpPr/>
          <p:nvPr/>
        </p:nvSpPr>
        <p:spPr>
          <a:xfrm>
            <a:off x="806822" y="2655912"/>
            <a:ext cx="7225552"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ブロックチェーン</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Block Chain</a:t>
            </a:r>
            <a:endParaRPr kumimoji="1" lang="ja-JP" altLang="en-US" sz="800" dirty="0">
              <a:solidFill>
                <a:srgbClr val="FFFFFF"/>
              </a:solidFill>
              <a:latin typeface="Meiryo" charset="-128"/>
              <a:ea typeface="Meiryo" charset="-128"/>
              <a:cs typeface="Meiryo" charset="-128"/>
            </a:endParaRPr>
          </a:p>
        </p:txBody>
      </p:sp>
      <p:sp>
        <p:nvSpPr>
          <p:cNvPr id="20" name="ホームベース 19"/>
          <p:cNvSpPr/>
          <p:nvPr/>
        </p:nvSpPr>
        <p:spPr>
          <a:xfrm>
            <a:off x="1712260" y="3215940"/>
            <a:ext cx="6248864" cy="4482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HTAP</a:t>
            </a:r>
            <a:r>
              <a:rPr lang="ja-JP" altLang="en-US" sz="1050" dirty="0">
                <a:solidFill>
                  <a:srgbClr val="FFFFFF"/>
                </a:solidFill>
                <a:latin typeface="Meiryo" charset="-128"/>
                <a:ea typeface="Meiryo" charset="-128"/>
                <a:cs typeface="Meiryo" charset="-128"/>
              </a:rPr>
              <a:t>（</a:t>
            </a:r>
            <a:r>
              <a:rPr lang="en-US" altLang="ja-JP" sz="1050" dirty="0">
                <a:solidFill>
                  <a:srgbClr val="FFFFFF"/>
                </a:solidFill>
                <a:latin typeface="Meiryo" charset="-128"/>
                <a:ea typeface="Meiryo" charset="-128"/>
                <a:cs typeface="Meiryo" charset="-128"/>
              </a:rPr>
              <a:t>OLTP/</a:t>
            </a:r>
            <a:r>
              <a:rPr lang="ja-JP" altLang="en-US" sz="1050" dirty="0">
                <a:solidFill>
                  <a:srgbClr val="FFFFFF"/>
                </a:solidFill>
                <a:latin typeface="Meiryo" charset="-128"/>
                <a:ea typeface="Meiryo" charset="-128"/>
                <a:cs typeface="Meiryo" charset="-128"/>
              </a:rPr>
              <a:t>業務系・基幹系と</a:t>
            </a:r>
            <a:r>
              <a:rPr lang="en-US" altLang="ja-JP" sz="1050" dirty="0">
                <a:solidFill>
                  <a:srgbClr val="FFFFFF"/>
                </a:solidFill>
                <a:latin typeface="Meiryo" charset="-128"/>
                <a:ea typeface="Meiryo" charset="-128"/>
                <a:cs typeface="Meiryo" charset="-128"/>
              </a:rPr>
              <a:t>OLAP/</a:t>
            </a:r>
            <a:r>
              <a:rPr lang="ja-JP" altLang="en-US" sz="1050" dirty="0">
                <a:solidFill>
                  <a:srgbClr val="FFFFFF"/>
                </a:solidFill>
                <a:latin typeface="Meiryo" charset="-128"/>
                <a:ea typeface="Meiryo" charset="-128"/>
                <a:cs typeface="Meiryo" charset="-128"/>
              </a:rPr>
              <a:t>分析系の実行基盤を統合）</a:t>
            </a:r>
            <a:endParaRPr lang="en-US" altLang="ja-JP" sz="105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Hybrid Transaction and Analytics Processing</a:t>
            </a:r>
            <a:endParaRPr kumimoji="1" lang="ja-JP" altLang="en-US" sz="800" dirty="0">
              <a:solidFill>
                <a:srgbClr val="FFFFFF"/>
              </a:solidFill>
              <a:latin typeface="Meiryo" charset="-128"/>
              <a:ea typeface="Meiryo" charset="-128"/>
              <a:cs typeface="Meiryo" charset="-128"/>
            </a:endParaRPr>
          </a:p>
        </p:txBody>
      </p:sp>
      <p:sp>
        <p:nvSpPr>
          <p:cNvPr id="21" name="ホームベース 20"/>
          <p:cNvSpPr/>
          <p:nvPr/>
        </p:nvSpPr>
        <p:spPr>
          <a:xfrm>
            <a:off x="806823" y="4913262"/>
            <a:ext cx="6468702"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LPWA</a:t>
            </a:r>
            <a:r>
              <a:rPr kumimoji="1" lang="ja-JP" altLang="en-US" sz="1600" dirty="0">
                <a:solidFill>
                  <a:srgbClr val="FFFFFF"/>
                </a:solidFill>
                <a:latin typeface="Meiryo" charset="-128"/>
                <a:ea typeface="Meiryo" charset="-128"/>
                <a:cs typeface="Meiryo" charset="-128"/>
              </a:rPr>
              <a:t>ネットワーク</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Low </a:t>
            </a:r>
            <a:r>
              <a:rPr lang="en-US" altLang="ja-JP" sz="800" dirty="0" err="1">
                <a:solidFill>
                  <a:srgbClr val="FFFFFF"/>
                </a:solidFill>
                <a:latin typeface="Meiryo" charset="-128"/>
                <a:ea typeface="Meiryo" charset="-128"/>
                <a:cs typeface="Meiryo" charset="-128"/>
              </a:rPr>
              <a:t>Power,Wide</a:t>
            </a:r>
            <a:r>
              <a:rPr lang="en-US" altLang="ja-JP" sz="800" dirty="0">
                <a:solidFill>
                  <a:srgbClr val="FFFFFF"/>
                </a:solidFill>
                <a:latin typeface="Meiryo" charset="-128"/>
                <a:ea typeface="Meiryo" charset="-128"/>
                <a:cs typeface="Meiryo" charset="-128"/>
              </a:rPr>
              <a:t> Area Network</a:t>
            </a:r>
            <a:endParaRPr kumimoji="1" lang="ja-JP" altLang="en-US" sz="800" dirty="0">
              <a:solidFill>
                <a:srgbClr val="FFFFFF"/>
              </a:solidFill>
              <a:latin typeface="Meiryo" charset="-128"/>
              <a:ea typeface="Meiryo" charset="-128"/>
              <a:cs typeface="Meiryo" charset="-128"/>
            </a:endParaRPr>
          </a:p>
        </p:txBody>
      </p:sp>
      <p:sp>
        <p:nvSpPr>
          <p:cNvPr id="22" name="ホームベース 21"/>
          <p:cNvSpPr/>
          <p:nvPr/>
        </p:nvSpPr>
        <p:spPr>
          <a:xfrm>
            <a:off x="6405949" y="4578489"/>
            <a:ext cx="1555170"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charset="-128"/>
                <a:ea typeface="Meiryo" charset="-128"/>
                <a:cs typeface="Meiryo" charset="-128"/>
              </a:rPr>
              <a:t>5G</a:t>
            </a:r>
            <a:r>
              <a:rPr lang="ja-JP" altLang="en-US" sz="1600" dirty="0">
                <a:solidFill>
                  <a:srgbClr val="FFFFFF"/>
                </a:solidFill>
                <a:latin typeface="Meiryo" charset="-128"/>
                <a:ea typeface="Meiryo" charset="-128"/>
                <a:cs typeface="Meiryo" charset="-128"/>
              </a:rPr>
              <a:t>通信</a:t>
            </a:r>
            <a:endParaRPr lang="en-US" altLang="ja-JP" sz="1600" dirty="0">
              <a:solidFill>
                <a:srgbClr val="FFFFFF"/>
              </a:solidFill>
              <a:latin typeface="Meiryo" charset="-128"/>
              <a:ea typeface="Meiryo" charset="-128"/>
              <a:cs typeface="Meiryo" charset="-128"/>
            </a:endParaRPr>
          </a:p>
          <a:p>
            <a:pPr algn="ctr"/>
            <a:r>
              <a:rPr kumimoji="1" lang="en-US" altLang="ja-JP" sz="800" dirty="0">
                <a:solidFill>
                  <a:srgbClr val="FFFFFF"/>
                </a:solidFill>
                <a:latin typeface="Meiryo" charset="-128"/>
                <a:ea typeface="Meiryo" charset="-128"/>
                <a:cs typeface="Meiryo" charset="-128"/>
              </a:rPr>
              <a:t>5th Generation</a:t>
            </a:r>
          </a:p>
        </p:txBody>
      </p:sp>
      <p:sp>
        <p:nvSpPr>
          <p:cNvPr id="23" name="ホームベース 22"/>
          <p:cNvSpPr/>
          <p:nvPr/>
        </p:nvSpPr>
        <p:spPr>
          <a:xfrm>
            <a:off x="1712259" y="5506474"/>
            <a:ext cx="6248861"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エッジ・コンピューティング</a:t>
            </a:r>
            <a:r>
              <a:rPr kumimoji="1" lang="ja-JP" altLang="en-US" sz="800" dirty="0">
                <a:solidFill>
                  <a:srgbClr val="FFFFFF"/>
                </a:solidFill>
                <a:latin typeface="Meiryo" charset="-128"/>
                <a:ea typeface="Meiryo" charset="-128"/>
                <a:cs typeface="Meiryo" charset="-128"/>
              </a:rPr>
              <a:t>（デバイス側での学習や推論</a:t>
            </a:r>
            <a:r>
              <a:rPr kumimoji="1" lang="en-US" altLang="ja-JP" sz="800" dirty="0">
                <a:solidFill>
                  <a:srgbClr val="FFFFFF"/>
                </a:solidFill>
                <a:latin typeface="Meiryo" charset="-128"/>
                <a:ea typeface="Meiryo" charset="-128"/>
                <a:cs typeface="Meiryo" charset="-128"/>
              </a:rPr>
              <a:t>/</a:t>
            </a:r>
            <a:r>
              <a:rPr kumimoji="1" lang="ja-JP" altLang="en-US" sz="800" dirty="0">
                <a:solidFill>
                  <a:srgbClr val="FFFFFF"/>
                </a:solidFill>
                <a:latin typeface="Meiryo" charset="-128"/>
                <a:ea typeface="Meiryo" charset="-128"/>
                <a:cs typeface="Meiryo" charset="-128"/>
              </a:rPr>
              <a:t>高機能演算）</a:t>
            </a:r>
            <a:endParaRPr kumimoji="1" lang="en-US" altLang="ja-JP" sz="8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Edge Computing</a:t>
            </a:r>
            <a:endParaRPr kumimoji="1" lang="ja-JP" altLang="en-US" sz="800" dirty="0">
              <a:solidFill>
                <a:srgbClr val="FFFFFF"/>
              </a:solidFill>
              <a:latin typeface="Meiryo" charset="-128"/>
              <a:ea typeface="Meiryo" charset="-128"/>
              <a:cs typeface="Meiryo" charset="-128"/>
            </a:endParaRPr>
          </a:p>
        </p:txBody>
      </p:sp>
      <p:sp>
        <p:nvSpPr>
          <p:cNvPr id="24" name="ホームベース 23"/>
          <p:cNvSpPr/>
          <p:nvPr/>
        </p:nvSpPr>
        <p:spPr>
          <a:xfrm>
            <a:off x="5020232" y="3998772"/>
            <a:ext cx="2940887" cy="448235"/>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charset="-128"/>
                <a:ea typeface="Meiryo" charset="-128"/>
                <a:cs typeface="Meiryo" charset="-128"/>
              </a:rPr>
              <a:t>量子コンピュータ</a:t>
            </a:r>
            <a:endParaRPr kumimoji="1" lang="en-US" altLang="ja-JP" sz="1600"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Quantum Computer</a:t>
            </a:r>
            <a:endParaRPr kumimoji="1" lang="ja-JP" altLang="en-US" sz="800" dirty="0">
              <a:solidFill>
                <a:srgbClr val="FFFFFF"/>
              </a:solidFill>
              <a:latin typeface="Meiryo" charset="-128"/>
              <a:ea typeface="Meiryo" charset="-128"/>
              <a:cs typeface="Meiryo" charset="-128"/>
            </a:endParaRPr>
          </a:p>
        </p:txBody>
      </p:sp>
      <p:cxnSp>
        <p:nvCxnSpPr>
          <p:cNvPr id="25" name="直線コネクタ 24"/>
          <p:cNvCxnSpPr/>
          <p:nvPr/>
        </p:nvCxnSpPr>
        <p:spPr>
          <a:xfrm>
            <a:off x="7275525" y="759592"/>
            <a:ext cx="0" cy="5719483"/>
          </a:xfrm>
          <a:prstGeom prst="line">
            <a:avLst/>
          </a:prstGeom>
          <a:ln w="1270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824059" y="6190315"/>
            <a:ext cx="986168"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〜2017</a:t>
            </a:r>
            <a:endParaRPr kumimoji="1" lang="ja-JP" altLang="en-US" dirty="0">
              <a:solidFill>
                <a:schemeClr val="bg1">
                  <a:lumMod val="50000"/>
                </a:schemeClr>
              </a:solidFill>
              <a:latin typeface="Meiryo" charset="-128"/>
              <a:ea typeface="Meiryo" charset="-128"/>
              <a:cs typeface="Meiryo" charset="-128"/>
            </a:endParaRPr>
          </a:p>
        </p:txBody>
      </p:sp>
      <p:sp>
        <p:nvSpPr>
          <p:cNvPr id="28" name="テキスト ボックス 27"/>
          <p:cNvSpPr txBox="1"/>
          <p:nvPr/>
        </p:nvSpPr>
        <p:spPr>
          <a:xfrm>
            <a:off x="2387619" y="6190315"/>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2018</a:t>
            </a:r>
            <a:endParaRPr kumimoji="1" lang="ja-JP" altLang="en-US" dirty="0">
              <a:solidFill>
                <a:schemeClr val="bg1">
                  <a:lumMod val="50000"/>
                </a:schemeClr>
              </a:solidFill>
              <a:latin typeface="Meiryo" charset="-128"/>
              <a:ea typeface="Meiryo" charset="-128"/>
              <a:cs typeface="Meiryo" charset="-128"/>
            </a:endParaRPr>
          </a:p>
        </p:txBody>
      </p:sp>
      <p:sp>
        <p:nvSpPr>
          <p:cNvPr id="29" name="テキスト ボックス 28"/>
          <p:cNvSpPr txBox="1"/>
          <p:nvPr/>
        </p:nvSpPr>
        <p:spPr>
          <a:xfrm>
            <a:off x="4196581" y="6190315"/>
            <a:ext cx="755336" cy="369332"/>
          </a:xfrm>
          <a:prstGeom prst="rect">
            <a:avLst/>
          </a:prstGeom>
          <a:noFill/>
        </p:spPr>
        <p:txBody>
          <a:bodyPr wrap="none" rtlCol="0">
            <a:spAutoFit/>
          </a:bodyPr>
          <a:lstStyle/>
          <a:p>
            <a:pPr algn="ctr"/>
            <a:r>
              <a:rPr kumimoji="1" lang="en-US" altLang="ja-JP">
                <a:solidFill>
                  <a:schemeClr val="bg1">
                    <a:lumMod val="50000"/>
                  </a:schemeClr>
                </a:solidFill>
                <a:latin typeface="Meiryo" charset="-128"/>
                <a:ea typeface="Meiryo" charset="-128"/>
                <a:cs typeface="Meiryo" charset="-128"/>
              </a:rPr>
              <a:t>2019</a:t>
            </a:r>
            <a:endParaRPr kumimoji="1" lang="ja-JP" altLang="en-US" dirty="0">
              <a:solidFill>
                <a:schemeClr val="bg1">
                  <a:lumMod val="50000"/>
                </a:schemeClr>
              </a:solidFill>
              <a:latin typeface="Meiryo" charset="-128"/>
              <a:ea typeface="Meiryo" charset="-128"/>
              <a:cs typeface="Meiryo" charset="-128"/>
            </a:endParaRPr>
          </a:p>
        </p:txBody>
      </p:sp>
      <p:sp>
        <p:nvSpPr>
          <p:cNvPr id="30" name="テキスト ボックス 29"/>
          <p:cNvSpPr txBox="1"/>
          <p:nvPr/>
        </p:nvSpPr>
        <p:spPr>
          <a:xfrm>
            <a:off x="5977393" y="6190315"/>
            <a:ext cx="755336"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2020</a:t>
            </a:r>
            <a:endParaRPr kumimoji="1" lang="ja-JP" altLang="en-US" dirty="0">
              <a:solidFill>
                <a:schemeClr val="bg1">
                  <a:lumMod val="50000"/>
                </a:schemeClr>
              </a:solidFill>
              <a:latin typeface="Meiryo" charset="-128"/>
              <a:ea typeface="Meiryo" charset="-128"/>
              <a:cs typeface="Meiryo" charset="-128"/>
            </a:endParaRPr>
          </a:p>
        </p:txBody>
      </p:sp>
      <p:sp>
        <p:nvSpPr>
          <p:cNvPr id="31" name="テキスト ボックス 30"/>
          <p:cNvSpPr txBox="1"/>
          <p:nvPr/>
        </p:nvSpPr>
        <p:spPr>
          <a:xfrm>
            <a:off x="7422559" y="6190315"/>
            <a:ext cx="986167" cy="369332"/>
          </a:xfrm>
          <a:prstGeom prst="rect">
            <a:avLst/>
          </a:prstGeom>
          <a:noFill/>
        </p:spPr>
        <p:txBody>
          <a:bodyPr wrap="none" rtlCol="0">
            <a:spAutoFit/>
          </a:bodyPr>
          <a:lstStyle/>
          <a:p>
            <a:pPr algn="ctr"/>
            <a:r>
              <a:rPr kumimoji="1" lang="en-US" altLang="ja-JP" dirty="0">
                <a:solidFill>
                  <a:schemeClr val="bg1">
                    <a:lumMod val="50000"/>
                  </a:schemeClr>
                </a:solidFill>
                <a:latin typeface="Meiryo" charset="-128"/>
                <a:ea typeface="Meiryo" charset="-128"/>
                <a:cs typeface="Meiryo" charset="-128"/>
              </a:rPr>
              <a:t>2021〜</a:t>
            </a:r>
            <a:endParaRPr kumimoji="1" lang="ja-JP" altLang="en-US"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33229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effectLst/>
                <a:latin typeface="Arial"/>
                <a:ea typeface="HGP創英角ｺﾞｼｯｸUB" pitchFamily="50" charset="-128"/>
                <a:cs typeface="Arial"/>
              </a:rPr>
              <a:t>クラウド･コンピューティング</a:t>
            </a:r>
            <a:endParaRPr lang="en-US" altLang="ja-JP" sz="2400" dirty="0">
              <a:solidFill>
                <a:srgbClr val="FFFFFF"/>
              </a:solidFill>
              <a:effectLst/>
              <a:latin typeface="Arial"/>
              <a:ea typeface="HGP創英角ｺﾞｼｯｸUB" pitchFamily="50" charset="-128"/>
              <a:cs typeface="Arial"/>
            </a:endParaRPr>
          </a:p>
          <a:p>
            <a:pPr algn="ctr"/>
            <a:r>
              <a:rPr lang="en-US" altLang="ja-JP" dirty="0">
                <a:solidFill>
                  <a:srgbClr val="FFFFFF"/>
                </a:solidFill>
                <a:effectLst/>
                <a:latin typeface="Arial"/>
                <a:ea typeface="HGP創英角ｺﾞｼｯｸUB" pitchFamily="50" charset="-128"/>
                <a:cs typeface="Arial"/>
              </a:rPr>
              <a:t>Cloud Computing</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669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クラウド価値をうまく引き出した</a:t>
            </a:r>
            <a:endParaRPr lang="en-US" altLang="ja-JP" sz="2400" dirty="0">
              <a:solidFill>
                <a:srgbClr val="FFFFFF"/>
              </a:solidFill>
              <a:effectLst/>
              <a:latin typeface="Arial"/>
              <a:ea typeface="HGP創英角ｺﾞｼｯｸUB" pitchFamily="50" charset="-128"/>
              <a:cs typeface="Arial"/>
            </a:endParaRPr>
          </a:p>
          <a:p>
            <a:pPr algn="r"/>
            <a:r>
              <a:rPr lang="en-US" altLang="ja-JP" sz="2400" dirty="0">
                <a:solidFill>
                  <a:srgbClr val="FFFFFF"/>
                </a:solidFill>
                <a:latin typeface="Arial"/>
                <a:ea typeface="HGP創英角ｺﾞｼｯｸUB" pitchFamily="50" charset="-128"/>
                <a:cs typeface="Arial"/>
              </a:rPr>
              <a:t>Web</a:t>
            </a:r>
            <a:r>
              <a:rPr lang="ja-JP" altLang="en-US" sz="2400" dirty="0">
                <a:solidFill>
                  <a:srgbClr val="FFFFFF"/>
                </a:solidFill>
                <a:latin typeface="Arial"/>
                <a:ea typeface="HGP創英角ｺﾞｼｯｸUB" pitchFamily="50" charset="-128"/>
                <a:cs typeface="Arial"/>
              </a:rPr>
              <a:t>アプリケーション開発事例</a:t>
            </a:r>
            <a:endParaRPr lang="en-US" altLang="ja-JP" sz="2400" dirty="0">
              <a:solidFill>
                <a:srgbClr val="FFFFFF"/>
              </a:solidFill>
              <a:latin typeface="Arial"/>
              <a:ea typeface="HGP創英角ｺﾞｼｯｸUB" pitchFamily="50" charset="-128"/>
              <a:cs typeface="Arial"/>
            </a:endParaRPr>
          </a:p>
          <a:p>
            <a:pPr algn="r"/>
            <a:r>
              <a:rPr lang="en-US" altLang="ja-JP" dirty="0">
                <a:solidFill>
                  <a:srgbClr val="FFFFFF"/>
                </a:solidFill>
                <a:effectLst/>
                <a:latin typeface="Arial"/>
                <a:ea typeface="HGP創英角ｺﾞｼｯｸUB" pitchFamily="50" charset="-128"/>
                <a:cs typeface="Arial"/>
              </a:rPr>
              <a:t>AWS Lambda</a:t>
            </a:r>
            <a:r>
              <a:rPr lang="ja-JP" altLang="en-US" dirty="0">
                <a:solidFill>
                  <a:srgbClr val="FFFFFF"/>
                </a:solidFill>
                <a:effectLst/>
                <a:latin typeface="Arial"/>
                <a:ea typeface="HGP創英角ｺﾞｼｯｸUB" pitchFamily="50" charset="-128"/>
                <a:cs typeface="Arial"/>
              </a:rPr>
              <a:t>（サーバーレス）の場合</a:t>
            </a:r>
            <a:endParaRPr lang="en-US" altLang="ja-JP"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3" name="図 2">
            <a:extLst>
              <a:ext uri="{FF2B5EF4-FFF2-40B4-BE49-F238E27FC236}">
                <a16:creationId xmlns:a16="http://schemas.microsoft.com/office/drawing/2014/main" id="{0A140A03-4262-1340-8359-88CB54B8FCF3}"/>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6819858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評価対象としたアプリケーション</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pic>
        <p:nvPicPr>
          <p:cNvPr id="4" name="図 3" descr="画面の領域"/>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5053264" y="1255028"/>
            <a:ext cx="3723592" cy="5013657"/>
          </a:xfrm>
          <a:prstGeom prst="rect">
            <a:avLst/>
          </a:prstGeom>
          <a:ln>
            <a:noFill/>
          </a:ln>
          <a:effectLst>
            <a:outerShdw blurRad="50800" dist="38100" dir="2700000" algn="tl" rotWithShape="0">
              <a:prstClr val="black">
                <a:alpha val="40000"/>
              </a:prstClr>
            </a:outerShdw>
          </a:effectLst>
        </p:spPr>
      </p:pic>
      <p:pic>
        <p:nvPicPr>
          <p:cNvPr id="5" name="図 4" descr="画面の領域"/>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1255029"/>
            <a:ext cx="4347029" cy="2979340"/>
          </a:xfrm>
          <a:prstGeom prst="rect">
            <a:avLst/>
          </a:prstGeom>
          <a:ln>
            <a:noFill/>
          </a:ln>
          <a:effectLst>
            <a:outerShdw blurRad="50800" dist="38100" dir="2700000" algn="tl" rotWithShape="0">
              <a:prstClr val="black">
                <a:alpha val="40000"/>
              </a:prstClr>
            </a:outerShdw>
          </a:effectLst>
        </p:spPr>
      </p:pic>
      <p:sp>
        <p:nvSpPr>
          <p:cNvPr id="6" name="曲折矢印 5"/>
          <p:cNvSpPr/>
          <p:nvPr/>
        </p:nvSpPr>
        <p:spPr>
          <a:xfrm rot="10800000" flipH="1">
            <a:off x="2310064" y="4389119"/>
            <a:ext cx="2494165" cy="1292810"/>
          </a:xfrm>
          <a:prstGeom prst="bentArrow">
            <a:avLst>
              <a:gd name="adj1" fmla="val 34435"/>
              <a:gd name="adj2" fmla="val 34435"/>
              <a:gd name="adj3" fmla="val 25000"/>
              <a:gd name="adj4" fmla="val 4375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22554" y="5899353"/>
            <a:ext cx="3416320" cy="369332"/>
          </a:xfrm>
          <a:prstGeom prst="rect">
            <a:avLst/>
          </a:prstGeom>
          <a:noFill/>
        </p:spPr>
        <p:txBody>
          <a:bodyPr wrap="none" rtlCol="0">
            <a:spAutoFit/>
          </a:bodyPr>
          <a:lstStyle/>
          <a:p>
            <a:r>
              <a:rPr kumimoji="1" lang="ja-JP" altLang="en-US">
                <a:solidFill>
                  <a:srgbClr val="0432FF"/>
                </a:solidFill>
                <a:latin typeface="Meiryo" charset="-128"/>
                <a:ea typeface="Meiryo" charset="-128"/>
                <a:cs typeface="Meiryo" charset="-128"/>
              </a:rPr>
              <a:t>アンケート登録</a:t>
            </a:r>
            <a:r>
              <a:rPr lang="ja-JP" altLang="en-US">
                <a:solidFill>
                  <a:srgbClr val="0432FF"/>
                </a:solidFill>
                <a:latin typeface="Meiryo" charset="-128"/>
                <a:ea typeface="Meiryo" charset="-128"/>
                <a:cs typeface="Meiryo" charset="-128"/>
              </a:rPr>
              <a:t>／集計システム</a:t>
            </a:r>
            <a:endParaRPr kumimoji="1" lang="ja-JP" altLang="en-US">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368893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pic>
        <p:nvPicPr>
          <p:cNvPr id="4" name="図 3" descr="画面の領域"/>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3676" y="911392"/>
            <a:ext cx="2138815" cy="1742580"/>
          </a:xfrm>
          <a:prstGeom prst="rect">
            <a:avLst/>
          </a:prstGeom>
          <a:ln>
            <a:solidFill>
              <a:schemeClr val="bg1">
                <a:lumMod val="50000"/>
              </a:schemeClr>
            </a:solidFill>
          </a:ln>
        </p:spPr>
      </p:pic>
      <p:sp>
        <p:nvSpPr>
          <p:cNvPr id="5" name="角丸四角形 4"/>
          <p:cNvSpPr/>
          <p:nvPr/>
        </p:nvSpPr>
        <p:spPr>
          <a:xfrm>
            <a:off x="273676" y="2866590"/>
            <a:ext cx="2180758" cy="1507028"/>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コンテンツ プレースホルダー 3" descr="画面の領域"/>
          <p:cNvPicPr>
            <a:picLocks noChangeAspect="1"/>
          </p:cNvPicPr>
          <p:nvPr/>
        </p:nvPicPr>
        <p:blipFill rotWithShape="1">
          <a:blip r:embed="rId3" cstate="screen">
            <a:extLst>
              <a:ext uri="{28A0092B-C50C-407E-A947-70E740481C1C}">
                <a14:useLocalDpi xmlns:a14="http://schemas.microsoft.com/office/drawing/2010/main"/>
              </a:ext>
            </a:extLst>
          </a:blip>
          <a:srcRect b="51037"/>
          <a:stretch/>
        </p:blipFill>
        <p:spPr>
          <a:xfrm>
            <a:off x="3200266" y="911392"/>
            <a:ext cx="2736729" cy="1510643"/>
          </a:xfrm>
          <a:prstGeom prst="rect">
            <a:avLst/>
          </a:prstGeom>
          <a:ln>
            <a:solidFill>
              <a:schemeClr val="bg1">
                <a:lumMod val="50000"/>
              </a:schemeClr>
            </a:solidFill>
          </a:ln>
        </p:spPr>
      </p:pic>
      <p:pic>
        <p:nvPicPr>
          <p:cNvPr id="7" name="図 6" descr="画面の領域"/>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676" y="4894405"/>
            <a:ext cx="2180758" cy="1494636"/>
          </a:xfrm>
          <a:prstGeom prst="rect">
            <a:avLst/>
          </a:prstGeom>
          <a:ln>
            <a:solidFill>
              <a:schemeClr val="bg1">
                <a:lumMod val="50000"/>
              </a:schemeClr>
            </a:solidFill>
          </a:ln>
        </p:spPr>
      </p:pic>
      <p:pic>
        <p:nvPicPr>
          <p:cNvPr id="8" name="図 7" descr="画面の領域"/>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0265" y="4710914"/>
            <a:ext cx="2736729" cy="1678127"/>
          </a:xfrm>
          <a:prstGeom prst="rect">
            <a:avLst/>
          </a:prstGeom>
          <a:ln>
            <a:solidFill>
              <a:schemeClr val="bg1">
                <a:lumMod val="50000"/>
              </a:schemeClr>
            </a:solidFill>
          </a:ln>
        </p:spPr>
      </p:pic>
      <p:pic>
        <p:nvPicPr>
          <p:cNvPr id="9" name="図 8" descr="画面の領域"/>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49987" y="2058754"/>
            <a:ext cx="2318032" cy="3121131"/>
          </a:xfrm>
          <a:prstGeom prst="rect">
            <a:avLst/>
          </a:prstGeom>
          <a:ln>
            <a:solidFill>
              <a:schemeClr val="bg1">
                <a:lumMod val="50000"/>
              </a:schemeClr>
            </a:solidFill>
          </a:ln>
        </p:spPr>
      </p:pic>
      <p:sp>
        <p:nvSpPr>
          <p:cNvPr id="10" name="テキスト ボックス 9"/>
          <p:cNvSpPr txBox="1"/>
          <p:nvPr/>
        </p:nvSpPr>
        <p:spPr>
          <a:xfrm>
            <a:off x="385012" y="3061351"/>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店舗入力</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9776" y="3505534"/>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ダウンロード</a:t>
            </a:r>
          </a:p>
        </p:txBody>
      </p:sp>
      <p:sp>
        <p:nvSpPr>
          <p:cNvPr id="12" name="テキスト ボックス 11"/>
          <p:cNvSpPr txBox="1"/>
          <p:nvPr/>
        </p:nvSpPr>
        <p:spPr>
          <a:xfrm>
            <a:off x="399776" y="3967969"/>
            <a:ext cx="1915426" cy="307777"/>
          </a:xfrm>
          <a:prstGeom prst="rect">
            <a:avLst/>
          </a:prstGeom>
          <a:solidFill>
            <a:schemeClr val="accent3">
              <a:lumMod val="20000"/>
              <a:lumOff val="80000"/>
            </a:schemeClr>
          </a:solidFill>
          <a:ln>
            <a:solidFill>
              <a:schemeClr val="bg1">
                <a:lumMod val="50000"/>
              </a:schemeClr>
            </a:solidFill>
            <a:prstDash val="dash"/>
          </a:ln>
        </p:spPr>
        <p:txBody>
          <a:bodyPr wrap="square" rtlCol="0" anchor="ctr">
            <a:spAutoFit/>
          </a:bodyPr>
          <a:lstStyle/>
          <a:p>
            <a:pPr algn="ctr"/>
            <a:r>
              <a:rPr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endParaRPr kumimoji="1" lang="ja-JP" altLang="en-US" sz="1400"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77423" y="1048084"/>
            <a:ext cx="1069049"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ログイン画面</a:t>
            </a:r>
          </a:p>
        </p:txBody>
      </p:sp>
      <p:sp>
        <p:nvSpPr>
          <p:cNvPr id="19" name="テキスト ボックス 18"/>
          <p:cNvSpPr txBox="1"/>
          <p:nvPr/>
        </p:nvSpPr>
        <p:spPr>
          <a:xfrm>
            <a:off x="4940933" y="1779444"/>
            <a:ext cx="906050" cy="215444"/>
          </a:xfrm>
          <a:prstGeom prst="rect">
            <a:avLst/>
          </a:prstGeom>
          <a:noFill/>
        </p:spPr>
        <p:txBody>
          <a:bodyPr wrap="square" rtlCol="0">
            <a:spAutoFit/>
          </a:bodyPr>
          <a:lstStyle>
            <a:defPPr>
              <a:defRPr lang="ja-JP"/>
            </a:defPPr>
            <a:lvl1pPr algn="ctr">
              <a:defRPr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店頭用入力画面</a:t>
            </a:r>
          </a:p>
        </p:txBody>
      </p:sp>
      <p:sp>
        <p:nvSpPr>
          <p:cNvPr id="20" name="テキスト ボックス 19"/>
          <p:cNvSpPr txBox="1"/>
          <p:nvPr/>
        </p:nvSpPr>
        <p:spPr>
          <a:xfrm>
            <a:off x="3328725" y="5743238"/>
            <a:ext cx="2479807" cy="215444"/>
          </a:xfrm>
          <a:prstGeom prst="rect">
            <a:avLst/>
          </a:prstGeom>
          <a:noFill/>
        </p:spPr>
        <p:txBody>
          <a:bodyPr wrap="square" rtlCol="0">
            <a:spAutoFit/>
          </a:bodyPr>
          <a:lstStyle/>
          <a:p>
            <a:pPr algn="ct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集計ファイル作成画面</a:t>
            </a:r>
          </a:p>
        </p:txBody>
      </p:sp>
      <p:sp>
        <p:nvSpPr>
          <p:cNvPr id="21" name="テキスト ボックス 20"/>
          <p:cNvSpPr txBox="1"/>
          <p:nvPr/>
        </p:nvSpPr>
        <p:spPr>
          <a:xfrm>
            <a:off x="7727280" y="4158403"/>
            <a:ext cx="1124525" cy="215444"/>
          </a:xfrm>
          <a:prstGeom prst="rect">
            <a:avLst/>
          </a:prstGeom>
          <a:noFill/>
        </p:spPr>
        <p:txBody>
          <a:bodyPr wrap="square" rtlCol="0">
            <a:spAutoFit/>
          </a:bodyPr>
          <a:lstStyle/>
          <a:p>
            <a:pPr algn="ctr"/>
            <a:r>
              <a:rPr kumimoji="1" lang="ja-JP" altLang="en-US" sz="800" b="1">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ダッシュボード画面</a:t>
            </a:r>
            <a:endPar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592821" y="5739527"/>
            <a:ext cx="1499808" cy="219155"/>
          </a:xfrm>
          <a:prstGeom prst="rect">
            <a:avLst/>
          </a:prstGeom>
          <a:noFill/>
        </p:spPr>
        <p:txBody>
          <a:bodyPr wrap="square" rtlCol="0">
            <a:spAutoFit/>
          </a:bodyPr>
          <a:lstStyle/>
          <a:p>
            <a:pPr algn="ctr"/>
            <a:r>
              <a:rPr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イベント</a:t>
            </a:r>
            <a:r>
              <a:rPr kumimoji="1" lang="ja-JP" altLang="en-US" sz="800" b="1" dirty="0">
                <a:solidFill>
                  <a:srgbClr val="0432FF"/>
                </a:solidFill>
                <a:latin typeface="メイリオ" panose="020B0604030504040204" pitchFamily="50" charset="-128"/>
                <a:ea typeface="メイリオ" panose="020B0604030504040204" pitchFamily="50" charset="-128"/>
                <a:cs typeface="メイリオ" panose="020B0604030504040204" pitchFamily="50" charset="-128"/>
              </a:rPr>
              <a:t>用入力画面</a:t>
            </a:r>
          </a:p>
        </p:txBody>
      </p:sp>
      <p:sp>
        <p:nvSpPr>
          <p:cNvPr id="28" name="テキスト ボックス 27"/>
          <p:cNvSpPr txBox="1"/>
          <p:nvPr/>
        </p:nvSpPr>
        <p:spPr>
          <a:xfrm>
            <a:off x="1908710" y="4552401"/>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4335516" y="2528628"/>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Write</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5692637" y="3365174"/>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3806295" y="4415307"/>
            <a:ext cx="1058442" cy="253916"/>
          </a:xfrm>
          <a:prstGeom prst="rect">
            <a:avLst/>
          </a:prstGeom>
          <a:noFill/>
        </p:spPr>
        <p:txBody>
          <a:bodyPr wrap="square" rtlCol="0">
            <a:spAutoFit/>
          </a:bodyPr>
          <a:lstStyle/>
          <a:p>
            <a:pPr algn="ctr"/>
            <a:r>
              <a:rPr kumimoji="1" lang="en-US" altLang="ja-JP"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t>Read</a:t>
            </a:r>
            <a:endParaRPr kumimoji="1" lang="ja-JP" altLang="en-US" sz="1050" dirty="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1600841" y="1152869"/>
            <a:ext cx="2411073" cy="523220"/>
          </a:xfrm>
          <a:prstGeom prst="rect">
            <a:avLst/>
          </a:prstGeom>
          <a:solidFill>
            <a:srgbClr val="FFC000">
              <a:alpha val="26000"/>
            </a:srgbClr>
          </a:solid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認証されたユーザのみ</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アクセス可能なページ</a:t>
            </a:r>
          </a:p>
        </p:txBody>
      </p:sp>
      <p:sp>
        <p:nvSpPr>
          <p:cNvPr id="39" name="フローチャート: 磁気ディスク 38"/>
          <p:cNvSpPr/>
          <p:nvPr/>
        </p:nvSpPr>
        <p:spPr>
          <a:xfrm>
            <a:off x="3203636" y="2865024"/>
            <a:ext cx="2736728" cy="1508593"/>
          </a:xfrm>
          <a:prstGeom prst="flowChartMagneticDisk">
            <a:avLst/>
          </a:prstGeom>
          <a:solidFill>
            <a:schemeClr val="tx2">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カギ線コネクタ 42"/>
          <p:cNvCxnSpPr>
            <a:stCxn id="11" idx="3"/>
            <a:endCxn id="4" idx="2"/>
          </p:cNvCxnSpPr>
          <p:nvPr/>
        </p:nvCxnSpPr>
        <p:spPr>
          <a:xfrm flipH="1" flipV="1">
            <a:off x="1343084" y="2653972"/>
            <a:ext cx="972118" cy="1005451"/>
          </a:xfrm>
          <a:prstGeom prst="bentConnector4">
            <a:avLst>
              <a:gd name="adj1" fmla="val -23516"/>
              <a:gd name="adj2" fmla="val 6914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10" idx="0"/>
            <a:endCxn id="4" idx="2"/>
          </p:cNvCxnSpPr>
          <p:nvPr/>
        </p:nvCxnSpPr>
        <p:spPr>
          <a:xfrm flipV="1">
            <a:off x="1342725" y="2653972"/>
            <a:ext cx="359" cy="4073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2" idx="2"/>
            <a:endCxn id="7" idx="0"/>
          </p:cNvCxnSpPr>
          <p:nvPr/>
        </p:nvCxnSpPr>
        <p:spPr>
          <a:xfrm>
            <a:off x="1357489" y="4275746"/>
            <a:ext cx="6566" cy="61865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V="1">
            <a:off x="2441302" y="4136961"/>
            <a:ext cx="758963" cy="79833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a:stCxn id="39" idx="3"/>
            <a:endCxn id="8" idx="0"/>
          </p:cNvCxnSpPr>
          <p:nvPr/>
        </p:nvCxnSpPr>
        <p:spPr>
          <a:xfrm flipH="1">
            <a:off x="4568630" y="4373617"/>
            <a:ext cx="3370" cy="33729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stCxn id="4" idx="3"/>
          </p:cNvCxnSpPr>
          <p:nvPr/>
        </p:nvCxnSpPr>
        <p:spPr>
          <a:xfrm>
            <a:off x="2412491" y="1782682"/>
            <a:ext cx="787774" cy="0"/>
          </a:xfrm>
          <a:prstGeom prst="straightConnector1">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6" idx="2"/>
            <a:endCxn id="39" idx="1"/>
          </p:cNvCxnSpPr>
          <p:nvPr/>
        </p:nvCxnSpPr>
        <p:spPr>
          <a:xfrm>
            <a:off x="4568631" y="2422035"/>
            <a:ext cx="3369" cy="44298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39" idx="4"/>
            <a:endCxn id="9" idx="1"/>
          </p:cNvCxnSpPr>
          <p:nvPr/>
        </p:nvCxnSpPr>
        <p:spPr>
          <a:xfrm flipV="1">
            <a:off x="5940364" y="3619320"/>
            <a:ext cx="60962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a:stCxn id="4" idx="3"/>
            <a:endCxn id="8" idx="1"/>
          </p:cNvCxnSpPr>
          <p:nvPr/>
        </p:nvCxnSpPr>
        <p:spPr>
          <a:xfrm>
            <a:off x="2412491" y="1782682"/>
            <a:ext cx="787774" cy="3767296"/>
          </a:xfrm>
          <a:prstGeom prst="bentConnector3">
            <a:avLst>
              <a:gd name="adj1" fmla="val 50000"/>
            </a:avLst>
          </a:prstGeom>
          <a:ln>
            <a:solidFill>
              <a:schemeClr val="accent3">
                <a:lumMod val="75000"/>
              </a:schemeClr>
            </a:solidFill>
            <a:prstDash val="sysDot"/>
            <a:tailEnd type="triangle"/>
          </a:ln>
          <a:effectLst/>
        </p:spPr>
        <p:style>
          <a:lnRef idx="2">
            <a:schemeClr val="accent1"/>
          </a:lnRef>
          <a:fillRef idx="0">
            <a:schemeClr val="accent1"/>
          </a:fillRef>
          <a:effectRef idx="1">
            <a:schemeClr val="accent1"/>
          </a:effectRef>
          <a:fontRef idx="minor">
            <a:schemeClr val="tx1"/>
          </a:fontRef>
        </p:style>
      </p:cxnSp>
      <p:sp>
        <p:nvSpPr>
          <p:cNvPr id="100" name="タイトル 2"/>
          <p:cNvSpPr>
            <a:spLocks noGrp="1"/>
          </p:cNvSpPr>
          <p:nvPr>
            <p:ph type="title"/>
          </p:nvPr>
        </p:nvSpPr>
        <p:spPr/>
        <p:txBody>
          <a:bodyPr/>
          <a:lstStyle/>
          <a:p>
            <a:r>
              <a:rPr kumimoji="1" lang="ja-JP" altLang="en-US" dirty="0"/>
              <a:t>評価対象としたアプリケーション／処理フロー</a:t>
            </a:r>
          </a:p>
        </p:txBody>
      </p:sp>
      <p:sp>
        <p:nvSpPr>
          <p:cNvPr id="101" name="テキスト ボックス 100"/>
          <p:cNvSpPr txBox="1"/>
          <p:nvPr/>
        </p:nvSpPr>
        <p:spPr>
          <a:xfrm>
            <a:off x="6549988" y="5549977"/>
            <a:ext cx="2318032" cy="769441"/>
          </a:xfrm>
          <a:prstGeom prst="rect">
            <a:avLst/>
          </a:prstGeom>
          <a:noFill/>
        </p:spPr>
        <p:txBody>
          <a:bodyPr wrap="square" rtlCol="0">
            <a:spAutoFit/>
          </a:bodyPr>
          <a:lstStyle/>
          <a:p>
            <a:pPr algn="dist"/>
            <a:r>
              <a:rPr kumimoji="1" lang="ja-JP" altLang="en-US" sz="2000" dirty="0">
                <a:solidFill>
                  <a:schemeClr val="tx1">
                    <a:lumMod val="50000"/>
                    <a:lumOff val="50000"/>
                  </a:schemeClr>
                </a:solidFill>
                <a:latin typeface="Meiryo" charset="-128"/>
                <a:ea typeface="Meiryo" charset="-128"/>
                <a:cs typeface="Meiryo" charset="-128"/>
              </a:rPr>
              <a:t>よくありがちな</a:t>
            </a:r>
            <a:endParaRPr kumimoji="1" lang="en-US" altLang="ja-JP" sz="2000" dirty="0">
              <a:solidFill>
                <a:schemeClr val="tx1">
                  <a:lumMod val="50000"/>
                  <a:lumOff val="50000"/>
                </a:schemeClr>
              </a:solidFill>
              <a:latin typeface="Meiryo" charset="-128"/>
              <a:ea typeface="Meiryo" charset="-128"/>
              <a:cs typeface="Meiryo" charset="-128"/>
            </a:endParaRPr>
          </a:p>
          <a:p>
            <a:pPr algn="dist"/>
            <a:r>
              <a:rPr kumimoji="1" lang="en-US" altLang="ja-JP" sz="2400" b="1" dirty="0">
                <a:solidFill>
                  <a:schemeClr val="tx1">
                    <a:lumMod val="50000"/>
                    <a:lumOff val="50000"/>
                  </a:schemeClr>
                </a:solidFill>
                <a:latin typeface="Meiryo" charset="-128"/>
                <a:ea typeface="Meiryo" charset="-128"/>
                <a:cs typeface="Meiryo" charset="-128"/>
              </a:rPr>
              <a:t>web</a:t>
            </a:r>
            <a:r>
              <a:rPr kumimoji="1" lang="ja-JP" altLang="en-US" sz="2400" b="1" dirty="0">
                <a:solidFill>
                  <a:schemeClr val="tx1">
                    <a:lumMod val="50000"/>
                    <a:lumOff val="50000"/>
                  </a:schemeClr>
                </a:solidFill>
                <a:latin typeface="Meiryo" charset="-128"/>
                <a:ea typeface="Meiryo" charset="-128"/>
                <a:cs typeface="Meiryo" charset="-128"/>
              </a:rPr>
              <a:t>システム</a:t>
            </a:r>
          </a:p>
        </p:txBody>
      </p:sp>
    </p:spTree>
    <p:extLst>
      <p:ext uri="{BB962C8B-B14F-4D97-AF65-F5344CB8AC3E}">
        <p14:creationId xmlns:p14="http://schemas.microsoft.com/office/powerpoint/2010/main" val="711468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9" name="正方形/長方形 738"/>
          <p:cNvSpPr/>
          <p:nvPr/>
        </p:nvSpPr>
        <p:spPr>
          <a:xfrm>
            <a:off x="7995107"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構築事例：従来型の</a:t>
            </a:r>
            <a:r>
              <a:rPr kumimoji="1" lang="en-US" altLang="ja-JP" dirty="0"/>
              <a:t>Web</a:t>
            </a:r>
            <a:r>
              <a:rPr kumimoji="1" lang="ja-JP" altLang="en-US" dirty="0"/>
              <a:t>アプリケーション・アーキテクチャ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26</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a:endCxn id="25" idx="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5"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0468" y="3872816"/>
            <a:ext cx="780958" cy="680684"/>
          </a:xfrm>
          <a:prstGeom prst="rect">
            <a:avLst/>
          </a:prstGeom>
          <a:effectLst/>
        </p:spPr>
      </p:pic>
      <p:sp>
        <p:nvSpPr>
          <p:cNvPr id="26" name="TextBox 27"/>
          <p:cNvSpPr txBox="1"/>
          <p:nvPr/>
        </p:nvSpPr>
        <p:spPr>
          <a:xfrm>
            <a:off x="4201758" y="444956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28"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68290" y="2947113"/>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2"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6396" y="2292879"/>
            <a:ext cx="780958" cy="680684"/>
          </a:xfrm>
          <a:prstGeom prst="rect">
            <a:avLst/>
          </a:prstGeom>
          <a:effectLst/>
        </p:spPr>
      </p:pic>
      <p:sp>
        <p:nvSpPr>
          <p:cNvPr id="33" name="TextBox 27"/>
          <p:cNvSpPr txBox="1"/>
          <p:nvPr/>
        </p:nvSpPr>
        <p:spPr>
          <a:xfrm>
            <a:off x="7698719" y="287651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4"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6396" y="3849805"/>
            <a:ext cx="780958" cy="680684"/>
          </a:xfrm>
          <a:prstGeom prst="rect">
            <a:avLst/>
          </a:prstGeom>
          <a:effectLst/>
        </p:spPr>
      </p:pic>
      <p:sp>
        <p:nvSpPr>
          <p:cNvPr id="35" name="TextBox 27"/>
          <p:cNvSpPr txBox="1"/>
          <p:nvPr/>
        </p:nvSpPr>
        <p:spPr>
          <a:xfrm>
            <a:off x="7731969" y="4441639"/>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39" name="左中かっこ 38"/>
          <p:cNvSpPr/>
          <p:nvPr/>
        </p:nvSpPr>
        <p:spPr>
          <a:xfrm rot="16200000">
            <a:off x="8195253" y="4608310"/>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sp>
        <p:nvSpPr>
          <p:cNvPr id="41" name="テキスト ボックス 40"/>
          <p:cNvSpPr txBox="1"/>
          <p:nvPr/>
        </p:nvSpPr>
        <p:spPr>
          <a:xfrm>
            <a:off x="7931632" y="5139406"/>
            <a:ext cx="877163" cy="369332"/>
          </a:xfrm>
          <a:prstGeom prst="rect">
            <a:avLst/>
          </a:prstGeom>
          <a:noFill/>
          <a:effectLst/>
        </p:spPr>
        <p:txBody>
          <a:bodyPr wrap="none" rtlCol="0" anchor="ctr">
            <a:noAutofit/>
          </a:bodyPr>
          <a:lstStyle>
            <a:defPPr>
              <a:defRPr lang="ja-JP"/>
            </a:defPPr>
            <a:lvl1pPr algn="ctr">
              <a:defRPr sz="1200">
                <a:latin typeface="Meiryo" charset="-128"/>
                <a:ea typeface="Meiryo" charset="-128"/>
                <a:cs typeface="Meiryo" charset="-128"/>
              </a:defRPr>
            </a:lvl1pPr>
          </a:lstStyle>
          <a:p>
            <a:r>
              <a:rPr lang="ja-JP" altLang="en-US" dirty="0"/>
              <a:t>冗長化</a:t>
            </a:r>
          </a:p>
        </p:txBody>
      </p:sp>
      <p:pic>
        <p:nvPicPr>
          <p:cNvPr id="42"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7279" y="4637755"/>
            <a:ext cx="780958" cy="680684"/>
          </a:xfrm>
          <a:prstGeom prst="rect">
            <a:avLst/>
          </a:prstGeom>
          <a:effectLst/>
        </p:spPr>
      </p:pic>
      <p:sp>
        <p:nvSpPr>
          <p:cNvPr id="43" name="TextBox 27"/>
          <p:cNvSpPr txBox="1"/>
          <p:nvPr/>
        </p:nvSpPr>
        <p:spPr>
          <a:xfrm>
            <a:off x="4197258" y="5203221"/>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45"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6836" y="2288674"/>
            <a:ext cx="780958" cy="680684"/>
          </a:xfrm>
          <a:prstGeom prst="rect">
            <a:avLst/>
          </a:prstGeom>
          <a:effectLst/>
        </p:spPr>
      </p:pic>
      <p:sp>
        <p:nvSpPr>
          <p:cNvPr id="46" name="TextBox 27"/>
          <p:cNvSpPr txBox="1"/>
          <p:nvPr/>
        </p:nvSpPr>
        <p:spPr>
          <a:xfrm>
            <a:off x="4262721" y="2871946"/>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49" name="直線コネクタ 48"/>
          <p:cNvCxnSpPr>
            <a:stCxn id="32" idx="1"/>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2" idx="1"/>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34" idx="1"/>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4" idx="1"/>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5" name="テキスト ボックス 734"/>
          <p:cNvSpPr txBox="1"/>
          <p:nvPr/>
        </p:nvSpPr>
        <p:spPr>
          <a:xfrm flipH="1">
            <a:off x="4307505" y="1971228"/>
            <a:ext cx="1179619" cy="276999"/>
          </a:xfrm>
          <a:prstGeom prst="rect">
            <a:avLst/>
          </a:prstGeom>
          <a:noFill/>
          <a:effectLst/>
        </p:spPr>
        <p:txBody>
          <a:bodyPr wrap="square" rtlCol="0">
            <a:spAutoFit/>
          </a:bodyPr>
          <a:lstStyle/>
          <a:p>
            <a:pPr algn="ctr"/>
            <a:r>
              <a:rPr kumimoji="1" lang="ja-JP" altLang="en-US" sz="1200" b="1" dirty="0">
                <a:solidFill>
                  <a:srgbClr val="0432FF"/>
                </a:solidFill>
                <a:latin typeface="Meiryo" charset="-128"/>
                <a:ea typeface="Meiryo" charset="-128"/>
                <a:cs typeface="Meiryo" charset="-128"/>
              </a:rPr>
              <a:t>死活監視</a:t>
            </a:r>
          </a:p>
        </p:txBody>
      </p:sp>
      <p:sp>
        <p:nvSpPr>
          <p:cNvPr id="736" name="テキスト ボックス 735"/>
          <p:cNvSpPr txBox="1"/>
          <p:nvPr/>
        </p:nvSpPr>
        <p:spPr>
          <a:xfrm flipH="1">
            <a:off x="4536869" y="4468723"/>
            <a:ext cx="1179619"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804001" y="5661331"/>
            <a:ext cx="3027408" cy="29452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DNS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4" name="角丸四角形 743"/>
          <p:cNvSpPr/>
          <p:nvPr/>
        </p:nvSpPr>
        <p:spPr>
          <a:xfrm>
            <a:off x="3866612" y="1107873"/>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AP</a:t>
            </a:r>
            <a:r>
              <a:rPr lang="ja-JP" altLang="en-US" sz="1400" dirty="0">
                <a:solidFill>
                  <a:schemeClr val="accent6">
                    <a:lumMod val="50000"/>
                  </a:schemeClr>
                </a:solidFill>
                <a:latin typeface="Meiryo" charset="-128"/>
                <a:ea typeface="Meiryo" charset="-128"/>
                <a:cs typeface="Meiryo" charset="-128"/>
              </a:rPr>
              <a:t>はそのまま移行。ただし、セッション管理等、一部改修が必要な場合がある。</a:t>
            </a:r>
          </a:p>
        </p:txBody>
      </p:sp>
      <p:sp>
        <p:nvSpPr>
          <p:cNvPr id="745" name="角丸四角形 744"/>
          <p:cNvSpPr/>
          <p:nvPr/>
        </p:nvSpPr>
        <p:spPr>
          <a:xfrm>
            <a:off x="6324263" y="5602264"/>
            <a:ext cx="2741583"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ミドルウェアが必要</a:t>
            </a:r>
            <a:endParaRPr lang="en-US" altLang="ja-JP" sz="1400" dirty="0">
              <a:solidFill>
                <a:schemeClr val="accent6">
                  <a:lumMod val="50000"/>
                </a:schemeClr>
              </a:solidFill>
              <a:latin typeface="Meiryo" charset="-128"/>
              <a:ea typeface="Meiryo" charset="-128"/>
              <a:cs typeface="Meiryo" charset="-128"/>
            </a:endParaRPr>
          </a:p>
          <a:p>
            <a:r>
              <a:rPr lang="ja-JP" altLang="en-US" sz="800" dirty="0">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Oracle</a:t>
            </a:r>
            <a:r>
              <a:rPr lang="ja-JP" altLang="en-US" sz="800" dirty="0" err="1">
                <a:solidFill>
                  <a:schemeClr val="accent6">
                    <a:lumMod val="50000"/>
                  </a:schemeClr>
                </a:solidFill>
                <a:latin typeface="Meiryo" charset="-128"/>
                <a:ea typeface="Meiryo" charset="-128"/>
                <a:cs typeface="Meiryo" charset="-128"/>
              </a:rPr>
              <a:t>、</a:t>
            </a:r>
            <a:r>
              <a:rPr lang="en-US" altLang="ja-JP" sz="800" dirty="0">
                <a:solidFill>
                  <a:schemeClr val="accent6">
                    <a:lumMod val="50000"/>
                  </a:schemeClr>
                </a:solidFill>
                <a:latin typeface="Meiryo" charset="-128"/>
                <a:ea typeface="Meiryo" charset="-128"/>
                <a:cs typeface="Meiryo" charset="-128"/>
              </a:rPr>
              <a:t> </a:t>
            </a:r>
            <a:r>
              <a:rPr lang="en-US" altLang="ja-JP" sz="800" dirty="0" err="1">
                <a:solidFill>
                  <a:schemeClr val="accent6">
                    <a:lumMod val="50000"/>
                  </a:schemeClr>
                </a:solidFill>
                <a:latin typeface="Meiryo" charset="-128"/>
                <a:ea typeface="Meiryo" charset="-128"/>
                <a:cs typeface="Meiryo" charset="-128"/>
              </a:rPr>
              <a:t>SQLServer</a:t>
            </a:r>
            <a:r>
              <a:rPr lang="ja-JP" altLang="en-US" sz="800" dirty="0">
                <a:solidFill>
                  <a:schemeClr val="accent6">
                    <a:lumMod val="50000"/>
                  </a:schemeClr>
                </a:solidFill>
                <a:latin typeface="Meiryo" charset="-128"/>
                <a:ea typeface="Meiryo" charset="-128"/>
                <a:cs typeface="Meiryo" charset="-128"/>
              </a:rPr>
              <a:t>、死活監視ソフト等の購入）</a:t>
            </a:r>
            <a:endParaRPr lang="en-US" altLang="ja-JP" sz="800" dirty="0">
              <a:solidFill>
                <a:schemeClr val="accent6">
                  <a:lumMod val="50000"/>
                </a:schemeClr>
              </a:solidFill>
              <a:latin typeface="Meiryo" charset="-128"/>
              <a:ea typeface="Meiryo" charset="-128"/>
              <a:cs typeface="Meiryo" charset="-128"/>
            </a:endParaRPr>
          </a:p>
          <a:p>
            <a:r>
              <a:rPr lang="en-US" altLang="ja-JP" sz="1400" dirty="0">
                <a:solidFill>
                  <a:schemeClr val="accent6">
                    <a:lumMod val="50000"/>
                  </a:schemeClr>
                </a:solidFill>
                <a:latin typeface="Meiryo" charset="-128"/>
                <a:ea typeface="Meiryo" charset="-128"/>
                <a:cs typeface="Meiryo" charset="-128"/>
              </a:rPr>
              <a:t>DBMS</a:t>
            </a:r>
            <a:r>
              <a:rPr lang="ja-JP" altLang="en-US" sz="1400" dirty="0">
                <a:solidFill>
                  <a:schemeClr val="accent6">
                    <a:lumMod val="50000"/>
                  </a:schemeClr>
                </a:solidFill>
                <a:latin typeface="Meiryo" charset="-128"/>
                <a:ea typeface="Meiryo" charset="-128"/>
                <a:cs typeface="Meiryo" charset="-128"/>
              </a:rPr>
              <a:t>のセットアップが必要</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$175.2</a:t>
            </a:r>
          </a:p>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9</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$1576.8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$236.52+α</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p:txBody>
      </p:sp>
      <p:sp>
        <p:nvSpPr>
          <p:cNvPr id="747" name="正方形/長方形 746"/>
          <p:cNvSpPr/>
          <p:nvPr/>
        </p:nvSpPr>
        <p:spPr>
          <a:xfrm>
            <a:off x="273809" y="1177438"/>
            <a:ext cx="2244407" cy="2002285"/>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solidFill>
                  <a:schemeClr val="bg1"/>
                </a:solidFill>
                <a:latin typeface="Meiryo" charset="-128"/>
                <a:ea typeface="Meiryo" charset="-128"/>
                <a:cs typeface="Meiryo" charset="-128"/>
              </a:rPr>
              <a:t>年間：</a:t>
            </a:r>
            <a:r>
              <a:rPr lang="ja-JP" altLang="en-US" sz="1050" b="1" dirty="0">
                <a:solidFill>
                  <a:schemeClr val="bg1"/>
                </a:solidFill>
                <a:latin typeface="Meiryo" charset="-128"/>
                <a:ea typeface="Meiryo" charset="-128"/>
                <a:cs typeface="Meiryo" charset="-128"/>
              </a:rPr>
              <a:t>約</a:t>
            </a:r>
            <a:r>
              <a:rPr lang="en-US" altLang="ja-JP" sz="1050" b="1" dirty="0">
                <a:solidFill>
                  <a:schemeClr val="bg1"/>
                </a:solidFill>
                <a:latin typeface="Meiryo" charset="-128"/>
                <a:ea typeface="Meiryo" charset="-128"/>
                <a:cs typeface="Meiryo" charset="-128"/>
              </a:rPr>
              <a:t>$2049.84</a:t>
            </a:r>
          </a:p>
          <a:p>
            <a:endParaRPr lang="en-US" altLang="ja-JP" sz="1050" b="1" dirty="0">
              <a:solidFill>
                <a:schemeClr val="bg1"/>
              </a:solidFill>
              <a:latin typeface="Meiryo" charset="-128"/>
              <a:ea typeface="Meiryo" charset="-128"/>
              <a:cs typeface="Meiryo" charset="-128"/>
            </a:endParaRPr>
          </a:p>
          <a:p>
            <a:pPr algn="r"/>
            <a:r>
              <a:rPr lang="ja-JP" altLang="en-US" sz="2000" dirty="0">
                <a:solidFill>
                  <a:schemeClr val="bg1"/>
                </a:solidFill>
                <a:latin typeface="Meiryo" charset="-128"/>
                <a:ea typeface="Meiryo" charset="-128"/>
                <a:cs typeface="Meiryo" charset="-128"/>
              </a:rPr>
              <a:t>約</a:t>
            </a:r>
            <a:r>
              <a:rPr lang="en-US" altLang="ja-JP" sz="2000" dirty="0">
                <a:solidFill>
                  <a:schemeClr val="bg1"/>
                </a:solidFill>
                <a:latin typeface="Meiryo" charset="-128"/>
                <a:ea typeface="Meiryo" charset="-128"/>
                <a:cs typeface="Meiryo" charset="-128"/>
              </a:rPr>
              <a:t>254,980</a:t>
            </a:r>
            <a:r>
              <a:rPr lang="ja-JP" altLang="en-US" sz="2000" dirty="0">
                <a:solidFill>
                  <a:schemeClr val="bg1"/>
                </a:solidFill>
                <a:latin typeface="Meiryo" charset="-128"/>
                <a:ea typeface="Meiryo" charset="-128"/>
                <a:cs typeface="Meiryo" charset="-128"/>
              </a:rPr>
              <a:t>円</a:t>
            </a:r>
            <a:endParaRPr lang="en-US" altLang="ja-JP" sz="2000" dirty="0">
              <a:solidFill>
                <a:schemeClr val="bg1"/>
              </a:solidFill>
              <a:latin typeface="Meiryo" charset="-128"/>
              <a:ea typeface="Meiryo" charset="-128"/>
              <a:cs typeface="Meiryo" charset="-128"/>
            </a:endParaRPr>
          </a:p>
        </p:txBody>
      </p:sp>
      <p:sp>
        <p:nvSpPr>
          <p:cNvPr id="749" name="下矢印 748"/>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0" name="正方形/長方形 749"/>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808267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正方形/長方形 740"/>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8" name="正方形/長方形 737"/>
          <p:cNvSpPr/>
          <p:nvPr/>
        </p:nvSpPr>
        <p:spPr>
          <a:xfrm>
            <a:off x="6831409" y="1768539"/>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7" name="正方形/長方形 736"/>
          <p:cNvSpPr/>
          <p:nvPr/>
        </p:nvSpPr>
        <p:spPr>
          <a:xfrm>
            <a:off x="5675038" y="1759660"/>
            <a:ext cx="788709" cy="2995505"/>
          </a:xfrm>
          <a:prstGeom prst="rect">
            <a:avLst/>
          </a:prstGeom>
          <a:solidFill>
            <a:schemeClr val="accent3">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cxnSp>
        <p:nvCxnSpPr>
          <p:cNvPr id="5" name="直線コネクタ 4"/>
          <p:cNvCxnSpPr>
            <a:stCxn id="28" idx="1"/>
            <a:endCxn id="17" idx="3"/>
          </p:cNvCxnSpPr>
          <p:nvPr/>
        </p:nvCxnSpPr>
        <p:spPr>
          <a:xfrm flipH="1">
            <a:off x="6477359" y="2633221"/>
            <a:ext cx="361801" cy="1557864"/>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6"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9498" y="2292879"/>
            <a:ext cx="780958" cy="680684"/>
          </a:xfrm>
          <a:prstGeom prst="rect">
            <a:avLst/>
          </a:prstGeom>
          <a:effectLst/>
        </p:spPr>
      </p:pic>
      <p:sp>
        <p:nvSpPr>
          <p:cNvPr id="7" name="TextBox 27"/>
          <p:cNvSpPr txBox="1"/>
          <p:nvPr/>
        </p:nvSpPr>
        <p:spPr>
          <a:xfrm>
            <a:off x="5431011" y="28778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9" name="Picture 9" descr="Interne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pic>
        <p:nvPicPr>
          <p:cNvPr id="15"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1485" y="3080441"/>
            <a:ext cx="731520" cy="731520"/>
          </a:xfrm>
          <a:prstGeom prst="rect">
            <a:avLst/>
          </a:prstGeom>
          <a:effectLst/>
        </p:spPr>
      </p:pic>
      <p:sp>
        <p:nvSpPr>
          <p:cNvPr id="16" name="TextBox 39"/>
          <p:cNvSpPr txBox="1">
            <a:spLocks noChangeArrowheads="1"/>
          </p:cNvSpPr>
          <p:nvPr/>
        </p:nvSpPr>
        <p:spPr bwMode="auto">
          <a:xfrm>
            <a:off x="4069310" y="2908735"/>
            <a:ext cx="768710" cy="615553"/>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Elastic Load</a:t>
            </a:r>
          </a:p>
          <a:p>
            <a:r>
              <a:rPr lang="en-US" sz="800" dirty="0">
                <a:latin typeface="Meiryo" charset="-128"/>
                <a:ea typeface="Meiryo" charset="-128"/>
                <a:cs typeface="Meiryo" charset="-128"/>
              </a:rPr>
              <a:t>Balancing</a:t>
            </a:r>
          </a:p>
        </p:txBody>
      </p:sp>
      <p:pic>
        <p:nvPicPr>
          <p:cNvPr id="17"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401" y="3850743"/>
            <a:ext cx="780958" cy="680684"/>
          </a:xfrm>
          <a:prstGeom prst="rect">
            <a:avLst/>
          </a:prstGeom>
          <a:effectLst/>
        </p:spPr>
      </p:pic>
      <p:sp>
        <p:nvSpPr>
          <p:cNvPr id="18" name="TextBox 27"/>
          <p:cNvSpPr txBox="1"/>
          <p:nvPr/>
        </p:nvSpPr>
        <p:spPr>
          <a:xfrm>
            <a:off x="5431011" y="4435802"/>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cxnSp>
        <p:nvCxnSpPr>
          <p:cNvPr id="20" name="直線コネクタ 35"/>
          <p:cNvCxnSpPr>
            <a:stCxn id="15" idx="3"/>
            <a:endCxn id="17" idx="1"/>
          </p:cNvCxnSpPr>
          <p:nvPr/>
        </p:nvCxnSpPr>
        <p:spPr>
          <a:xfrm>
            <a:off x="5163005" y="3446201"/>
            <a:ext cx="533396" cy="744884"/>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a:off x="4845092" y="3703216"/>
            <a:ext cx="5855" cy="169600"/>
          </a:xfrm>
          <a:prstGeom prst="line">
            <a:avLst/>
          </a:prstGeom>
          <a:ln>
            <a:prstDash val="sysDot"/>
          </a:ln>
          <a:effectLst/>
        </p:spPr>
        <p:style>
          <a:lnRef idx="2">
            <a:schemeClr val="dk1"/>
          </a:lnRef>
          <a:fillRef idx="0">
            <a:schemeClr val="dk1"/>
          </a:fillRef>
          <a:effectRef idx="1">
            <a:schemeClr val="dk1"/>
          </a:effectRef>
          <a:fontRef idx="minor">
            <a:schemeClr val="tx1"/>
          </a:fontRef>
        </p:style>
      </p:cxnSp>
      <p:sp>
        <p:nvSpPr>
          <p:cNvPr id="22" name="左中かっこ 21"/>
          <p:cNvSpPr/>
          <p:nvPr/>
        </p:nvSpPr>
        <p:spPr>
          <a:xfrm rot="16200000">
            <a:off x="5921371" y="4608309"/>
            <a:ext cx="306963" cy="755229"/>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23" name="テキスト ボックス 22"/>
          <p:cNvSpPr txBox="1"/>
          <p:nvPr/>
        </p:nvSpPr>
        <p:spPr>
          <a:xfrm>
            <a:off x="6787717"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pic>
        <p:nvPicPr>
          <p:cNvPr id="28"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2292879"/>
            <a:ext cx="780958" cy="680684"/>
          </a:xfrm>
          <a:prstGeom prst="rect">
            <a:avLst/>
          </a:prstGeom>
          <a:effectLst/>
        </p:spPr>
      </p:pic>
      <p:sp>
        <p:nvSpPr>
          <p:cNvPr id="29" name="TextBox 27"/>
          <p:cNvSpPr txBox="1"/>
          <p:nvPr/>
        </p:nvSpPr>
        <p:spPr>
          <a:xfrm>
            <a:off x="6576037" y="2929574"/>
            <a:ext cx="893252" cy="307777"/>
          </a:xfrm>
          <a:prstGeom prst="rect">
            <a:avLst/>
          </a:prstGeom>
          <a:noFill/>
          <a:effectLst/>
        </p:spPr>
        <p:txBody>
          <a:bodyPr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pic>
        <p:nvPicPr>
          <p:cNvPr id="30" name="Picture 25" descr="EC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9160" y="3852169"/>
            <a:ext cx="780958" cy="680684"/>
          </a:xfrm>
          <a:prstGeom prst="rect">
            <a:avLst/>
          </a:prstGeom>
          <a:effectLst/>
        </p:spPr>
      </p:pic>
      <p:sp>
        <p:nvSpPr>
          <p:cNvPr id="31" name="TextBox 27"/>
          <p:cNvSpPr txBox="1"/>
          <p:nvPr/>
        </p:nvSpPr>
        <p:spPr>
          <a:xfrm>
            <a:off x="6595880" y="4447388"/>
            <a:ext cx="893252" cy="307777"/>
          </a:xfrm>
          <a:prstGeom prst="rect">
            <a:avLst/>
          </a:prstGeom>
          <a:noFill/>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EC2</a:t>
            </a:r>
          </a:p>
        </p:txBody>
      </p:sp>
      <p:sp>
        <p:nvSpPr>
          <p:cNvPr id="38" name="左中かっこ 37"/>
          <p:cNvSpPr/>
          <p:nvPr/>
        </p:nvSpPr>
        <p:spPr>
          <a:xfrm rot="16200000">
            <a:off x="7066632" y="4608309"/>
            <a:ext cx="306963" cy="755228"/>
          </a:xfrm>
          <a:prstGeom prst="leftBrace">
            <a:avLst/>
          </a:prstGeom>
          <a:effectLst/>
        </p:spPr>
        <p:style>
          <a:lnRef idx="2">
            <a:schemeClr val="accent2"/>
          </a:lnRef>
          <a:fillRef idx="0">
            <a:schemeClr val="accent2"/>
          </a:fillRef>
          <a:effectRef idx="1">
            <a:schemeClr val="accent2"/>
          </a:effectRef>
          <a:fontRef idx="minor">
            <a:schemeClr val="tx1"/>
          </a:fontRef>
        </p:style>
        <p:txBody>
          <a:bodyPr rtlCol="0" anchor="ctr">
            <a:noAutofit/>
          </a:bodyPr>
          <a:lstStyle/>
          <a:p>
            <a:pPr algn="ctr"/>
            <a:endParaRPr kumimoji="1" lang="ja-JP" altLang="en-US" sz="1200"/>
          </a:p>
        </p:txBody>
      </p:sp>
      <p:sp>
        <p:nvSpPr>
          <p:cNvPr id="40" name="テキスト ボックス 39"/>
          <p:cNvSpPr txBox="1"/>
          <p:nvPr/>
        </p:nvSpPr>
        <p:spPr>
          <a:xfrm>
            <a:off x="5643802" y="5140254"/>
            <a:ext cx="877163" cy="369332"/>
          </a:xfrm>
          <a:prstGeom prst="rect">
            <a:avLst/>
          </a:prstGeom>
          <a:noFill/>
          <a:effectLst/>
        </p:spPr>
        <p:txBody>
          <a:bodyPr wrap="none" rtlCol="0" anchor="ctr">
            <a:noAutofit/>
          </a:bodyPr>
          <a:lstStyle/>
          <a:p>
            <a:pPr algn="ctr"/>
            <a:r>
              <a:rPr kumimoji="1" lang="ja-JP" altLang="en-US" sz="1200" dirty="0">
                <a:latin typeface="Meiryo" charset="-128"/>
                <a:ea typeface="Meiryo" charset="-128"/>
                <a:cs typeface="Meiryo" charset="-128"/>
              </a:rPr>
              <a:t>冗長化</a:t>
            </a:r>
          </a:p>
        </p:txBody>
      </p:sp>
      <p:cxnSp>
        <p:nvCxnSpPr>
          <p:cNvPr id="49" name="直線コネクタ 48"/>
          <p:cNvCxnSpPr>
            <a:endCxn id="30" idx="3"/>
          </p:cNvCxnSpPr>
          <p:nvPr/>
        </p:nvCxnSpPr>
        <p:spPr>
          <a:xfrm flipH="1">
            <a:off x="7620118" y="2633221"/>
            <a:ext cx="356278"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28" idx="3"/>
          </p:cNvCxnSpPr>
          <p:nvPr/>
        </p:nvCxnSpPr>
        <p:spPr>
          <a:xfrm flipH="1">
            <a:off x="7620118" y="2633221"/>
            <a:ext cx="356278" cy="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1" name="直線コネクタ 50"/>
          <p:cNvCxnSpPr>
            <a:endCxn id="28" idx="3"/>
          </p:cNvCxnSpPr>
          <p:nvPr/>
        </p:nvCxnSpPr>
        <p:spPr>
          <a:xfrm flipH="1" flipV="1">
            <a:off x="7620118" y="2633221"/>
            <a:ext cx="356278" cy="1556926"/>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2" name="直線コネクタ 51"/>
          <p:cNvCxnSpPr>
            <a:endCxn id="30" idx="3"/>
          </p:cNvCxnSpPr>
          <p:nvPr/>
        </p:nvCxnSpPr>
        <p:spPr>
          <a:xfrm flipH="1">
            <a:off x="7620118" y="4190147"/>
            <a:ext cx="356278" cy="2364"/>
          </a:xfrm>
          <a:prstGeom prst="line">
            <a:avLst/>
          </a:prstGeom>
          <a:ln w="25400">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6" idx="3"/>
            <a:endCxn id="30" idx="1"/>
          </p:cNvCxnSpPr>
          <p:nvPr/>
        </p:nvCxnSpPr>
        <p:spPr>
          <a:xfrm>
            <a:off x="6480456" y="2633221"/>
            <a:ext cx="358704" cy="1559290"/>
          </a:xfrm>
          <a:prstGeom prst="line">
            <a:avLst/>
          </a:prstGeom>
          <a:ln w="254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44" name="Picture 14" descr="Amazon-Elastic-Load-Balacing.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560" y="3146113"/>
            <a:ext cx="731520" cy="731520"/>
          </a:xfrm>
          <a:prstGeom prst="rect">
            <a:avLst/>
          </a:prstGeom>
          <a:effectLst/>
        </p:spPr>
      </p:pic>
      <p:cxnSp>
        <p:nvCxnSpPr>
          <p:cNvPr id="313" name="直線コネクタ 35"/>
          <p:cNvCxnSpPr>
            <a:stCxn id="6" idx="1"/>
            <a:endCxn id="15" idx="3"/>
          </p:cNvCxnSpPr>
          <p:nvPr/>
        </p:nvCxnSpPr>
        <p:spPr>
          <a:xfrm rot="10800000" flipV="1">
            <a:off x="5163006" y="2633221"/>
            <a:ext cx="536493" cy="812980"/>
          </a:xfrm>
          <a:prstGeom prst="bentConnector3">
            <a:avLst>
              <a:gd name="adj1" fmla="val 50000"/>
            </a:avLst>
          </a:prstGeom>
          <a:effectLst/>
        </p:spPr>
        <p:style>
          <a:lnRef idx="2">
            <a:schemeClr val="dk1"/>
          </a:lnRef>
          <a:fillRef idx="0">
            <a:schemeClr val="dk1"/>
          </a:fillRef>
          <a:effectRef idx="1">
            <a:schemeClr val="dk1"/>
          </a:effectRef>
          <a:fontRef idx="minor">
            <a:schemeClr val="tx1"/>
          </a:fontRef>
        </p:style>
      </p:cxnSp>
      <p:cxnSp>
        <p:nvCxnSpPr>
          <p:cNvPr id="326" name="直線コネクタ 325"/>
          <p:cNvCxnSpPr>
            <a:stCxn id="15" idx="1"/>
            <a:endCxn id="9" idx="3"/>
          </p:cNvCxnSpPr>
          <p:nvPr/>
        </p:nvCxnSpPr>
        <p:spPr>
          <a:xfrm flipH="1" flipV="1">
            <a:off x="3712419" y="3442791"/>
            <a:ext cx="719066" cy="3410"/>
          </a:xfrm>
          <a:prstGeom prst="line">
            <a:avLst/>
          </a:prstGeom>
          <a:effectLst/>
        </p:spPr>
        <p:style>
          <a:lnRef idx="2">
            <a:schemeClr val="dk1"/>
          </a:lnRef>
          <a:fillRef idx="0">
            <a:schemeClr val="dk1"/>
          </a:fillRef>
          <a:effectRef idx="1">
            <a:schemeClr val="dk1"/>
          </a:effectRef>
          <a:fontRef idx="minor">
            <a:schemeClr val="tx1"/>
          </a:fontRef>
        </p:style>
      </p:cxnSp>
      <p:sp>
        <p:nvSpPr>
          <p:cNvPr id="732" name="テキスト ボックス 731"/>
          <p:cNvSpPr txBox="1"/>
          <p:nvPr/>
        </p:nvSpPr>
        <p:spPr>
          <a:xfrm flipH="1">
            <a:off x="5716488" y="1909894"/>
            <a:ext cx="712269" cy="338554"/>
          </a:xfrm>
          <a:prstGeom prst="rect">
            <a:avLst/>
          </a:prstGeom>
          <a:noFill/>
          <a:effectLst/>
        </p:spPr>
        <p:txBody>
          <a:bodyPr wrap="square" rtlCol="0">
            <a:spAutoFit/>
          </a:bodyPr>
          <a:lstStyle/>
          <a:p>
            <a:pPr algn="ctr"/>
            <a:r>
              <a:rPr kumimoji="1" lang="en-US" altLang="ja-JP" sz="1600" b="1">
                <a:solidFill>
                  <a:srgbClr val="0432FF"/>
                </a:solidFill>
                <a:latin typeface="Meiryo" charset="-128"/>
                <a:ea typeface="Meiryo" charset="-128"/>
                <a:cs typeface="Meiryo" charset="-128"/>
              </a:rPr>
              <a:t>Web</a:t>
            </a:r>
            <a:endParaRPr kumimoji="1" lang="ja-JP" altLang="en-US" sz="1600" b="1" dirty="0">
              <a:solidFill>
                <a:srgbClr val="0432FF"/>
              </a:solidFill>
              <a:latin typeface="Meiryo" charset="-128"/>
              <a:ea typeface="Meiryo" charset="-128"/>
              <a:cs typeface="Meiryo" charset="-128"/>
            </a:endParaRPr>
          </a:p>
        </p:txBody>
      </p:sp>
      <p:sp>
        <p:nvSpPr>
          <p:cNvPr id="733" name="テキスト ボックス 732"/>
          <p:cNvSpPr txBox="1"/>
          <p:nvPr/>
        </p:nvSpPr>
        <p:spPr>
          <a:xfrm flipH="1">
            <a:off x="6857650" y="1919723"/>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AP</a:t>
            </a:r>
            <a:endParaRPr kumimoji="1" lang="ja-JP" altLang="en-US" sz="1600" b="1" dirty="0">
              <a:solidFill>
                <a:srgbClr val="0432FF"/>
              </a:solidFill>
              <a:latin typeface="Meiryo" charset="-128"/>
              <a:ea typeface="Meiryo" charset="-128"/>
              <a:cs typeface="Meiryo" charset="-128"/>
            </a:endParaRPr>
          </a:p>
        </p:txBody>
      </p:sp>
      <p:sp>
        <p:nvSpPr>
          <p:cNvPr id="734" name="テキスト ボックス 733"/>
          <p:cNvSpPr txBox="1"/>
          <p:nvPr/>
        </p:nvSpPr>
        <p:spPr>
          <a:xfrm flipH="1">
            <a:off x="8033328" y="1909578"/>
            <a:ext cx="712269" cy="338554"/>
          </a:xfrm>
          <a:prstGeom prst="rect">
            <a:avLst/>
          </a:prstGeom>
          <a:noFill/>
          <a:effectLst/>
        </p:spPr>
        <p:txBody>
          <a:bodyPr wrap="square" rtlCol="0">
            <a:spAutoFit/>
          </a:bodyPr>
          <a:lstStyle/>
          <a:p>
            <a:pPr algn="ctr"/>
            <a:r>
              <a:rPr kumimoji="1" lang="en-US" altLang="ja-JP" sz="1600" b="1" dirty="0">
                <a:solidFill>
                  <a:srgbClr val="0432FF"/>
                </a:solidFill>
                <a:latin typeface="Meiryo" charset="-128"/>
                <a:ea typeface="Meiryo" charset="-128"/>
                <a:cs typeface="Meiryo" charset="-128"/>
              </a:rPr>
              <a:t> DB</a:t>
            </a:r>
            <a:endParaRPr kumimoji="1" lang="ja-JP" altLang="en-US" sz="1600" b="1" dirty="0">
              <a:solidFill>
                <a:srgbClr val="0432FF"/>
              </a:solidFill>
              <a:latin typeface="Meiryo" charset="-128"/>
              <a:ea typeface="Meiryo" charset="-128"/>
              <a:cs typeface="Meiryo" charset="-128"/>
            </a:endParaRPr>
          </a:p>
        </p:txBody>
      </p:sp>
      <p:sp>
        <p:nvSpPr>
          <p:cNvPr id="736" name="テキスト ボックス 735"/>
          <p:cNvSpPr txBox="1"/>
          <p:nvPr/>
        </p:nvSpPr>
        <p:spPr>
          <a:xfrm flipH="1">
            <a:off x="4757980" y="4468723"/>
            <a:ext cx="594430" cy="276999"/>
          </a:xfrm>
          <a:prstGeom prst="rect">
            <a:avLst/>
          </a:prstGeom>
          <a:noFill/>
          <a:effectLst/>
        </p:spPr>
        <p:txBody>
          <a:bodyPr wrap="square" rtlCol="0">
            <a:spAutoFit/>
          </a:bodyPr>
          <a:lstStyle/>
          <a:p>
            <a:pPr algn="ctr"/>
            <a:r>
              <a:rPr kumimoji="1" lang="en-US" altLang="ja-JP" sz="1200" b="1">
                <a:solidFill>
                  <a:srgbClr val="0432FF"/>
                </a:solidFill>
                <a:latin typeface="Meiryo" charset="-128"/>
                <a:ea typeface="Meiryo" charset="-128"/>
                <a:cs typeface="Meiryo" charset="-128"/>
              </a:rPr>
              <a:t>DNS</a:t>
            </a:r>
            <a:endParaRPr kumimoji="1" lang="ja-JP" altLang="en-US" sz="1200" b="1" dirty="0">
              <a:solidFill>
                <a:srgbClr val="0432FF"/>
              </a:solidFill>
              <a:latin typeface="Meiryo" charset="-128"/>
              <a:ea typeface="Meiryo" charset="-128"/>
              <a:cs typeface="Meiryo" charset="-128"/>
            </a:endParaRPr>
          </a:p>
        </p:txBody>
      </p:sp>
      <p:pic>
        <p:nvPicPr>
          <p:cNvPr id="742" name="Picture 14" descr="AWS-Cloud.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3762048" y="5626019"/>
            <a:ext cx="1359501" cy="460973"/>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400" dirty="0">
                <a:solidFill>
                  <a:schemeClr val="accent6">
                    <a:lumMod val="50000"/>
                  </a:schemeClr>
                </a:solidFill>
                <a:latin typeface="Meiryo" charset="-128"/>
                <a:ea typeface="Meiryo" charset="-128"/>
                <a:cs typeface="Meiryo" charset="-128"/>
              </a:rPr>
              <a:t>Route 53</a:t>
            </a:r>
            <a:r>
              <a:rPr lang="ja-JP" altLang="en-US" sz="1400" dirty="0">
                <a:solidFill>
                  <a:schemeClr val="accent6">
                    <a:lumMod val="50000"/>
                  </a:schemeClr>
                </a:solidFill>
                <a:latin typeface="Meiryo" charset="-128"/>
                <a:ea typeface="Meiryo" charset="-128"/>
                <a:cs typeface="Meiryo" charset="-128"/>
              </a:rPr>
              <a:t>に</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設定するのみ</a:t>
            </a:r>
          </a:p>
        </p:txBody>
      </p:sp>
      <p:sp>
        <p:nvSpPr>
          <p:cNvPr id="744" name="角丸四角形 743"/>
          <p:cNvSpPr/>
          <p:nvPr/>
        </p:nvSpPr>
        <p:spPr>
          <a:xfrm>
            <a:off x="3804001" y="1178054"/>
            <a:ext cx="5199234"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死活監視のソフトウェア不要</a:t>
            </a:r>
            <a:endParaRPr lang="en-US" altLang="ja-JP" sz="1400" dirty="0">
              <a:solidFill>
                <a:schemeClr val="accent6">
                  <a:lumMod val="50000"/>
                </a:schemeClr>
              </a:solidFill>
              <a:latin typeface="Meiryo" charset="-128"/>
              <a:ea typeface="Meiryo" charset="-128"/>
              <a:cs typeface="Meiryo" charset="-128"/>
            </a:endParaRPr>
          </a:p>
          <a:p>
            <a:r>
              <a:rPr lang="ja-JP" altLang="en-US" sz="1400" dirty="0">
                <a:solidFill>
                  <a:schemeClr val="accent6">
                    <a:lumMod val="50000"/>
                  </a:schemeClr>
                </a:solidFill>
                <a:latin typeface="Meiryo" charset="-128"/>
                <a:ea typeface="Meiryo" charset="-128"/>
                <a:cs typeface="Meiryo" charset="-128"/>
              </a:rPr>
              <a:t>基本的に無料／アラーム設定でメール通知</a:t>
            </a:r>
          </a:p>
        </p:txBody>
      </p:sp>
      <p:sp>
        <p:nvSpPr>
          <p:cNvPr id="745" name="角丸四角形 744"/>
          <p:cNvSpPr/>
          <p:nvPr/>
        </p:nvSpPr>
        <p:spPr>
          <a:xfrm>
            <a:off x="5236313" y="5624921"/>
            <a:ext cx="3766922" cy="765571"/>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dirty="0">
                <a:solidFill>
                  <a:schemeClr val="accent6">
                    <a:lumMod val="50000"/>
                  </a:schemeClr>
                </a:solidFill>
                <a:latin typeface="Meiryo" charset="-128"/>
                <a:ea typeface="Meiryo" charset="-128"/>
                <a:cs typeface="Meiryo" charset="-128"/>
              </a:rPr>
              <a:t>ＤＢＭＳはインストール不要</a:t>
            </a:r>
            <a:endParaRPr lang="en-US" altLang="ja-JP" sz="1400" dirty="0">
              <a:solidFill>
                <a:schemeClr val="accent6">
                  <a:lumMod val="50000"/>
                </a:schemeClr>
              </a:solidFill>
              <a:latin typeface="Meiryo" charset="-128"/>
              <a:ea typeface="Meiryo" charset="-128"/>
              <a:cs typeface="Meiryo" charset="-128"/>
            </a:endParaRP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Ｏｒａｃｌｅ、ＳＱＬＳｅｒｖｅｒ等のライセンス料込</a:t>
            </a:r>
          </a:p>
          <a:p>
            <a:pPr marL="628650" lvl="1" indent="-171450">
              <a:buFont typeface="Wingdings" charset="2"/>
              <a:buChar char="Ø"/>
            </a:pPr>
            <a:r>
              <a:rPr lang="ja-JP" altLang="en-US" sz="800" dirty="0">
                <a:solidFill>
                  <a:schemeClr val="accent6">
                    <a:lumMod val="50000"/>
                  </a:schemeClr>
                </a:solidFill>
                <a:latin typeface="Meiryo" charset="-128"/>
                <a:ea typeface="Meiryo" charset="-128"/>
                <a:cs typeface="Meiryo" charset="-128"/>
              </a:rPr>
              <a:t>ＥＣ２の接続先を変更するだけ</a:t>
            </a:r>
          </a:p>
          <a:p>
            <a:r>
              <a:rPr lang="ja-JP" altLang="en-US" sz="1400" dirty="0">
                <a:solidFill>
                  <a:schemeClr val="accent6">
                    <a:lumMod val="50000"/>
                  </a:schemeClr>
                </a:solidFill>
                <a:latin typeface="Meiryo" charset="-128"/>
                <a:ea typeface="Meiryo" charset="-128"/>
                <a:cs typeface="Meiryo" charset="-128"/>
              </a:rPr>
              <a:t>冗長構成はＭｕｌｔｉ</a:t>
            </a:r>
            <a:r>
              <a:rPr lang="en-US" altLang="ja-JP" sz="1400" dirty="0">
                <a:solidFill>
                  <a:schemeClr val="accent6">
                    <a:lumMod val="50000"/>
                  </a:schemeClr>
                </a:solidFill>
                <a:latin typeface="Meiryo" charset="-128"/>
                <a:ea typeface="Meiryo" charset="-128"/>
                <a:cs typeface="Meiryo" charset="-128"/>
              </a:rPr>
              <a:t>-</a:t>
            </a:r>
            <a:r>
              <a:rPr lang="ja-JP" altLang="en-US" sz="1400" dirty="0">
                <a:solidFill>
                  <a:schemeClr val="accent6">
                    <a:lumMod val="50000"/>
                  </a:schemeClr>
                </a:solidFill>
                <a:latin typeface="Meiryo" charset="-128"/>
                <a:ea typeface="Meiryo" charset="-128"/>
                <a:cs typeface="Meiryo" charset="-128"/>
              </a:rPr>
              <a:t>ＡＺを選択するのみ</a:t>
            </a:r>
          </a:p>
        </p:txBody>
      </p:sp>
      <p:sp>
        <p:nvSpPr>
          <p:cNvPr id="746" name="正方形/長方形 745"/>
          <p:cNvSpPr/>
          <p:nvPr/>
        </p:nvSpPr>
        <p:spPr>
          <a:xfrm>
            <a:off x="274748" y="3276478"/>
            <a:ext cx="2230683" cy="1873360"/>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4</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$700.8</a:t>
            </a:r>
          </a:p>
          <a:p>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2</a:t>
            </a:r>
            <a:r>
              <a:rPr lang="ja-JP" altLang="en-US" sz="1050" dirty="0">
                <a:latin typeface="Meiryo" charset="-128"/>
                <a:ea typeface="Meiryo" charset="-128"/>
                <a:cs typeface="Meiryo" charset="-128"/>
              </a:rPr>
              <a:t>台</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$473.04+α</a:t>
            </a:r>
          </a:p>
          <a:p>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365</a:t>
            </a:r>
            <a:r>
              <a:rPr lang="ja-JP" altLang="en-US" sz="1050" dirty="0">
                <a:latin typeface="Meiryo" charset="-128"/>
                <a:ea typeface="Meiryo" charset="-128"/>
                <a:cs typeface="Meiryo" charset="-128"/>
              </a:rPr>
              <a:t>日</a:t>
            </a:r>
            <a:r>
              <a:rPr lang="en-US" altLang="ja-JP" sz="1050" dirty="0">
                <a:latin typeface="Meiryo" charset="-128"/>
                <a:ea typeface="Meiryo" charset="-128"/>
                <a:cs typeface="Meiryo" charset="-128"/>
              </a:rPr>
              <a:t>24</a:t>
            </a:r>
            <a:r>
              <a:rPr lang="ja-JP" altLang="en-US" sz="1050" dirty="0">
                <a:latin typeface="Meiryo" charset="-128"/>
                <a:ea typeface="Meiryo" charset="-128"/>
                <a:cs typeface="Meiryo" charset="-128"/>
              </a:rPr>
              <a:t>時間稼働：</a:t>
            </a:r>
            <a:r>
              <a:rPr lang="en-US" altLang="ja-JP" sz="1050" dirty="0">
                <a:latin typeface="Meiryo" charset="-128"/>
                <a:ea typeface="Meiryo" charset="-128"/>
                <a:cs typeface="Meiryo" charset="-128"/>
              </a:rPr>
              <a:t>$455.52</a:t>
            </a:r>
          </a:p>
          <a:p>
            <a:r>
              <a:rPr lang="en-US" altLang="ja-JP" sz="1050" dirty="0">
                <a:latin typeface="Meiryo" charset="-128"/>
                <a:ea typeface="Meiryo" charset="-128"/>
                <a:cs typeface="Meiryo" charset="-128"/>
              </a:rPr>
              <a:t>Route53</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en-US" altLang="ja-JP" sz="1050" dirty="0">
                <a:latin typeface="Meiryo" charset="-128"/>
                <a:ea typeface="Meiryo" charset="-128"/>
                <a:cs typeface="Meiryo" charset="-128"/>
              </a:rPr>
              <a:t>1</a:t>
            </a:r>
            <a:r>
              <a:rPr lang="ja-JP" altLang="en-US" sz="1050" dirty="0">
                <a:latin typeface="Meiryo" charset="-128"/>
                <a:ea typeface="Meiryo" charset="-128"/>
                <a:cs typeface="Meiryo" charset="-128"/>
              </a:rPr>
              <a:t>年間：</a:t>
            </a:r>
            <a:r>
              <a:rPr lang="en-US" altLang="ja-JP" sz="1050" dirty="0">
                <a:latin typeface="Meiryo" charset="-128"/>
                <a:ea typeface="Meiryo" charset="-128"/>
                <a:cs typeface="Meiryo" charset="-128"/>
              </a:rPr>
              <a:t>$26.4</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EC2</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$0.020/1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ELB</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$0.027/1</a:t>
            </a:r>
            <a:r>
              <a:rPr lang="ja-JP" altLang="en-US" sz="1050" dirty="0">
                <a:latin typeface="Meiryo" charset="-128"/>
                <a:ea typeface="Meiryo" charset="-128"/>
                <a:cs typeface="Meiryo" charset="-128"/>
              </a:rPr>
              <a:t>時間</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　　　</a:t>
            </a:r>
            <a:r>
              <a:rPr lang="en-US" altLang="ja-JP" sz="1050" dirty="0">
                <a:latin typeface="Meiryo" charset="-128"/>
                <a:ea typeface="Meiryo" charset="-128"/>
                <a:cs typeface="Meiryo" charset="-128"/>
              </a:rPr>
              <a:t>+$0.008/1GB</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RDS</a:t>
            </a:r>
            <a:r>
              <a:rPr lang="ja-JP" altLang="en-US" sz="1050" dirty="0">
                <a:latin typeface="Meiryo" charset="-128"/>
                <a:ea typeface="Meiryo" charset="-128"/>
                <a:cs typeface="Meiryo" charset="-128"/>
              </a:rPr>
              <a:t>＞</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インスタンスタイプ： </a:t>
            </a:r>
            <a:r>
              <a:rPr lang="en-US" altLang="ja-JP" sz="1050" dirty="0">
                <a:latin typeface="Meiryo" charset="-128"/>
                <a:ea typeface="Meiryo" charset="-128"/>
                <a:cs typeface="Meiryo" charset="-128"/>
              </a:rPr>
              <a:t>t2.micro</a:t>
            </a:r>
            <a:r>
              <a:rPr lang="ja-JP" altLang="en-US" sz="1050" dirty="0">
                <a:latin typeface="Meiryo" charset="-128"/>
                <a:ea typeface="Meiryo" charset="-128"/>
                <a:cs typeface="Meiryo" charset="-128"/>
              </a:rPr>
              <a:t>（最少）</a:t>
            </a:r>
            <a:endParaRPr lang="en-US" altLang="ja-JP" sz="1050" dirty="0">
              <a:latin typeface="Meiryo" charset="-128"/>
              <a:ea typeface="Meiryo" charset="-128"/>
              <a:cs typeface="Meiryo" charset="-128"/>
            </a:endParaRP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$1655.76</a:t>
            </a:r>
          </a:p>
          <a:p>
            <a:endParaRPr lang="en-US" altLang="ja-JP" sz="1050" dirty="0">
              <a:solidFill>
                <a:schemeClr val="bg1"/>
              </a:solidFill>
              <a:latin typeface="Meiryo" charset="-128"/>
              <a:ea typeface="Meiryo" charset="-128"/>
              <a:cs typeface="Meiryo" charset="-128"/>
            </a:endParaRPr>
          </a:p>
          <a:p>
            <a:pPr algn="r"/>
            <a:r>
              <a:rPr lang="ja-JP" altLang="en-US" sz="2000" dirty="0">
                <a:solidFill>
                  <a:schemeClr val="bg1"/>
                </a:solidFill>
                <a:latin typeface="Meiryo" charset="-128"/>
                <a:ea typeface="Meiryo" charset="-128"/>
                <a:cs typeface="Meiryo" charset="-128"/>
              </a:rPr>
              <a:t>約</a:t>
            </a:r>
            <a:r>
              <a:rPr lang="en-US" altLang="ja-JP" sz="2000" dirty="0">
                <a:solidFill>
                  <a:schemeClr val="bg1"/>
                </a:solidFill>
                <a:latin typeface="Meiryo" charset="-128"/>
                <a:ea typeface="Meiryo" charset="-128"/>
                <a:cs typeface="Meiryo" charset="-128"/>
              </a:rPr>
              <a:t>198,691</a:t>
            </a:r>
            <a:r>
              <a:rPr lang="ja-JP" altLang="en-US" sz="2000" dirty="0">
                <a:solidFill>
                  <a:schemeClr val="bg1"/>
                </a:solidFill>
                <a:latin typeface="Meiryo" charset="-128"/>
                <a:ea typeface="Meiryo" charset="-128"/>
                <a:cs typeface="Meiryo" charset="-128"/>
              </a:rPr>
              <a:t>円</a:t>
            </a:r>
            <a:endParaRPr lang="en-US" altLang="ja-JP" sz="2000"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pic>
        <p:nvPicPr>
          <p:cNvPr id="74" name="Picture 8" descr="Route-53.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18518" y="3928801"/>
            <a:ext cx="483936" cy="483936"/>
          </a:xfrm>
          <a:prstGeom prst="rect">
            <a:avLst/>
          </a:prstGeom>
        </p:spPr>
      </p:pic>
      <p:sp>
        <p:nvSpPr>
          <p:cNvPr id="75" name="TextBox 27"/>
          <p:cNvSpPr txBox="1"/>
          <p:nvPr/>
        </p:nvSpPr>
        <p:spPr>
          <a:xfrm>
            <a:off x="4270750" y="4268590"/>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Route 53</a:t>
            </a:r>
            <a:endParaRPr lang="en-US" dirty="0"/>
          </a:p>
        </p:txBody>
      </p:sp>
      <p:sp>
        <p:nvSpPr>
          <p:cNvPr id="76" name="TextBox 24"/>
          <p:cNvSpPr txBox="1"/>
          <p:nvPr/>
        </p:nvSpPr>
        <p:spPr>
          <a:xfrm>
            <a:off x="8033328" y="293204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(Master)</a:t>
            </a:r>
          </a:p>
        </p:txBody>
      </p:sp>
      <p:pic>
        <p:nvPicPr>
          <p:cNvPr id="77" name="Picture 11" descr="RDS-DB-Instace-tandby-Multi-AZ-.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67250" y="3829602"/>
            <a:ext cx="719466" cy="719466"/>
          </a:xfrm>
          <a:prstGeom prst="rect">
            <a:avLst/>
          </a:prstGeom>
        </p:spPr>
      </p:pic>
      <p:pic>
        <p:nvPicPr>
          <p:cNvPr id="78" name="Picture 12" descr="RDS-DB-Instac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068861" y="2248132"/>
            <a:ext cx="731520" cy="731520"/>
          </a:xfrm>
          <a:prstGeom prst="rect">
            <a:avLst/>
          </a:prstGeom>
        </p:spPr>
      </p:pic>
      <p:sp>
        <p:nvSpPr>
          <p:cNvPr id="79" name="TextBox 24"/>
          <p:cNvSpPr txBox="1"/>
          <p:nvPr/>
        </p:nvSpPr>
        <p:spPr>
          <a:xfrm>
            <a:off x="8043134" y="4473258"/>
            <a:ext cx="769574"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RDS</a:t>
            </a:r>
            <a:r>
              <a:rPr lang="en-US" sz="800" dirty="0">
                <a:latin typeface="Meiryo" charset="-128"/>
                <a:ea typeface="Meiryo" charset="-128"/>
                <a:cs typeface="Meiryo" charset="-128"/>
              </a:rPr>
              <a:t>(Slave)</a:t>
            </a:r>
          </a:p>
        </p:txBody>
      </p:sp>
      <p:pic>
        <p:nvPicPr>
          <p:cNvPr id="80" name="Picture 4" descr="DynamoDB.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95061" y="4695823"/>
            <a:ext cx="492035" cy="492035"/>
          </a:xfrm>
          <a:prstGeom prst="rect">
            <a:avLst/>
          </a:prstGeom>
        </p:spPr>
      </p:pic>
      <p:sp>
        <p:nvSpPr>
          <p:cNvPr id="81" name="TextBox 19"/>
          <p:cNvSpPr txBox="1"/>
          <p:nvPr/>
        </p:nvSpPr>
        <p:spPr>
          <a:xfrm>
            <a:off x="7798257" y="5232587"/>
            <a:ext cx="1249533"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DynamoDB</a:t>
            </a:r>
            <a:endParaRPr lang="en-US" sz="1200" dirty="0">
              <a:latin typeface="Meiryo" charset="-128"/>
              <a:ea typeface="Meiryo" charset="-128"/>
              <a:cs typeface="Meiryo" charset="-128"/>
            </a:endParaRPr>
          </a:p>
        </p:txBody>
      </p:sp>
      <p:sp>
        <p:nvSpPr>
          <p:cNvPr id="82" name="テキスト ボックス 81"/>
          <p:cNvSpPr txBox="1"/>
          <p:nvPr/>
        </p:nvSpPr>
        <p:spPr>
          <a:xfrm flipH="1">
            <a:off x="7256234" y="4782872"/>
            <a:ext cx="1026858" cy="338554"/>
          </a:xfrm>
          <a:prstGeom prst="rect">
            <a:avLst/>
          </a:prstGeom>
          <a:noFill/>
          <a:effectLst/>
        </p:spPr>
        <p:txBody>
          <a:bodyPr wrap="square" rtlCol="0">
            <a:spAutoFit/>
          </a:bodyPr>
          <a:lstStyle/>
          <a:p>
            <a:pPr algn="r"/>
            <a:r>
              <a:rPr kumimoji="1" lang="ja-JP" altLang="en-US" sz="800" b="1" dirty="0">
                <a:solidFill>
                  <a:srgbClr val="0432FF"/>
                </a:solidFill>
                <a:latin typeface="Meiryo" charset="-128"/>
                <a:ea typeface="Meiryo" charset="-128"/>
                <a:cs typeface="Meiryo" charset="-128"/>
              </a:rPr>
              <a:t>セッション</a:t>
            </a:r>
            <a:endParaRPr kumimoji="1" lang="en-US" altLang="ja-JP" sz="800" b="1" dirty="0">
              <a:solidFill>
                <a:srgbClr val="0432FF"/>
              </a:solidFill>
              <a:latin typeface="Meiryo" charset="-128"/>
              <a:ea typeface="Meiryo" charset="-128"/>
              <a:cs typeface="Meiryo" charset="-128"/>
            </a:endParaRPr>
          </a:p>
          <a:p>
            <a:pPr algn="r"/>
            <a:r>
              <a:rPr kumimoji="1" lang="ja-JP" altLang="en-US" sz="800" b="1" dirty="0">
                <a:solidFill>
                  <a:srgbClr val="0432FF"/>
                </a:solidFill>
                <a:latin typeface="Meiryo" charset="-128"/>
                <a:ea typeface="Meiryo" charset="-128"/>
                <a:cs typeface="Meiryo" charset="-128"/>
              </a:rPr>
              <a:t>管理</a:t>
            </a:r>
          </a:p>
        </p:txBody>
      </p:sp>
      <p:sp>
        <p:nvSpPr>
          <p:cNvPr id="83" name="下矢印 82"/>
          <p:cNvSpPr/>
          <p:nvPr/>
        </p:nvSpPr>
        <p:spPr>
          <a:xfrm>
            <a:off x="1078147" y="5055959"/>
            <a:ext cx="639937" cy="294523"/>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690965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a:off x="3866613" y="1681970"/>
            <a:ext cx="5046381" cy="3908548"/>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構築事例：</a:t>
            </a:r>
            <a:r>
              <a:rPr kumimoji="1" lang="en-US" altLang="ja-JP" dirty="0"/>
              <a:t>AWS</a:t>
            </a:r>
            <a:r>
              <a:rPr kumimoji="1" lang="ja-JP" altLang="en-US" dirty="0"/>
              <a:t>サービスを最大限活かしたアーキテクチャ</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28</a:t>
            </a:fld>
            <a:endParaRPr kumimoji="1" lang="ja-JP" altLang="en-US"/>
          </a:p>
        </p:txBody>
      </p:sp>
      <p:pic>
        <p:nvPicPr>
          <p:cNvPr id="9" name="Picture 9" descr="Interne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0703" y="2936933"/>
            <a:ext cx="1011716" cy="1011716"/>
          </a:xfrm>
          <a:prstGeom prst="rect">
            <a:avLst/>
          </a:prstGeom>
          <a:effectLst/>
        </p:spPr>
      </p:pic>
      <p:sp>
        <p:nvSpPr>
          <p:cNvPr id="10" name="TextBox 21"/>
          <p:cNvSpPr txBox="1"/>
          <p:nvPr/>
        </p:nvSpPr>
        <p:spPr>
          <a:xfrm>
            <a:off x="2776434" y="3419540"/>
            <a:ext cx="824134" cy="184666"/>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Internet</a:t>
            </a:r>
          </a:p>
        </p:txBody>
      </p:sp>
      <p:pic>
        <p:nvPicPr>
          <p:cNvPr id="11" name="Picture 4" descr="Clien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1116" y="3989480"/>
            <a:ext cx="883552" cy="883552"/>
          </a:xfrm>
          <a:prstGeom prst="rect">
            <a:avLst/>
          </a:prstGeom>
          <a:effectLst/>
        </p:spPr>
      </p:pic>
      <p:sp>
        <p:nvSpPr>
          <p:cNvPr id="12" name="TextBox 22"/>
          <p:cNvSpPr txBox="1"/>
          <p:nvPr/>
        </p:nvSpPr>
        <p:spPr>
          <a:xfrm>
            <a:off x="2929109" y="4268590"/>
            <a:ext cx="562516" cy="92333"/>
          </a:xfrm>
          <a:prstGeom prst="rect">
            <a:avLst/>
          </a:prstGeom>
          <a:noFill/>
          <a:effectLst/>
        </p:spPr>
        <p:txBody>
          <a:bodyPr wrap="square" lIns="0" tIns="0" rIns="0" bIns="0"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600">
                <a:latin typeface="Meiryo" charset="-128"/>
                <a:ea typeface="Meiryo" charset="-128"/>
                <a:cs typeface="Meiryo" charset="-128"/>
              </a:rPr>
              <a:t>クライアント</a:t>
            </a:r>
            <a:endParaRPr lang="en-US" sz="600" dirty="0">
              <a:latin typeface="Meiryo" charset="-128"/>
              <a:ea typeface="Meiryo" charset="-128"/>
              <a:cs typeface="Meiryo" charset="-128"/>
            </a:endParaRPr>
          </a:p>
        </p:txBody>
      </p:sp>
      <p:cxnSp>
        <p:nvCxnSpPr>
          <p:cNvPr id="14" name="直線コネクタ 13"/>
          <p:cNvCxnSpPr>
            <a:endCxn id="14" idx="0"/>
          </p:cNvCxnSpPr>
          <p:nvPr/>
        </p:nvCxnSpPr>
        <p:spPr>
          <a:xfrm flipV="1">
            <a:off x="3206561" y="3703216"/>
            <a:ext cx="0" cy="383597"/>
          </a:xfrm>
          <a:prstGeom prst="line">
            <a:avLst/>
          </a:prstGeom>
          <a:effectLst/>
        </p:spPr>
        <p:style>
          <a:lnRef idx="2">
            <a:schemeClr val="dk1"/>
          </a:lnRef>
          <a:fillRef idx="0">
            <a:schemeClr val="dk1"/>
          </a:fillRef>
          <a:effectRef idx="1">
            <a:schemeClr val="dk1"/>
          </a:effectRef>
          <a:fontRef idx="minor">
            <a:schemeClr val="tx1"/>
          </a:fontRef>
        </p:style>
      </p:cxnSp>
      <p:sp>
        <p:nvSpPr>
          <p:cNvPr id="16" name="TextBox 39"/>
          <p:cNvSpPr txBox="1">
            <a:spLocks noChangeArrowheads="1"/>
          </p:cNvSpPr>
          <p:nvPr/>
        </p:nvSpPr>
        <p:spPr bwMode="auto">
          <a:xfrm>
            <a:off x="4211873" y="3086705"/>
            <a:ext cx="395929" cy="324979"/>
          </a:xfrm>
          <a:prstGeom prst="rect">
            <a:avLst/>
          </a:prstGeom>
          <a:noFill/>
          <a:ln w="9525">
            <a:noFill/>
            <a:miter lim="800000"/>
            <a:headEnd/>
            <a:tailEnd/>
          </a:ln>
          <a:effectLst/>
        </p:spPr>
        <p:txBody>
          <a:bodyPr wrap="square" lIns="0" tIns="0" rIns="0" bIns="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latin typeface="Meiryo" charset="-128"/>
                <a:ea typeface="Meiryo" charset="-128"/>
                <a:cs typeface="Meiryo" charset="-128"/>
              </a:rPr>
              <a:t>Cloud </a:t>
            </a:r>
          </a:p>
          <a:p>
            <a:r>
              <a:rPr lang="en-US" sz="800" dirty="0">
                <a:latin typeface="Meiryo" charset="-128"/>
                <a:ea typeface="Meiryo" charset="-128"/>
                <a:cs typeface="Meiryo" charset="-128"/>
              </a:rPr>
              <a:t>Front</a:t>
            </a:r>
          </a:p>
        </p:txBody>
      </p:sp>
      <p:cxnSp>
        <p:nvCxnSpPr>
          <p:cNvPr id="326" name="直線コネクタ 325"/>
          <p:cNvCxnSpPr>
            <a:stCxn id="66" idx="1"/>
            <a:endCxn id="9" idx="3"/>
          </p:cNvCxnSpPr>
          <p:nvPr/>
        </p:nvCxnSpPr>
        <p:spPr>
          <a:xfrm flipH="1">
            <a:off x="3712419" y="3440308"/>
            <a:ext cx="744052" cy="2483"/>
          </a:xfrm>
          <a:prstGeom prst="line">
            <a:avLst/>
          </a:prstGeom>
          <a:effectLst/>
        </p:spPr>
        <p:style>
          <a:lnRef idx="2">
            <a:schemeClr val="dk1"/>
          </a:lnRef>
          <a:fillRef idx="0">
            <a:schemeClr val="dk1"/>
          </a:fillRef>
          <a:effectRef idx="1">
            <a:schemeClr val="dk1"/>
          </a:effectRef>
          <a:fontRef idx="minor">
            <a:schemeClr val="tx1"/>
          </a:fontRef>
        </p:style>
      </p:cxnSp>
      <p:pic>
        <p:nvPicPr>
          <p:cNvPr id="742" name="Picture 14" descr="AWS-Clou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62438" y="1773336"/>
            <a:ext cx="544397" cy="544397"/>
          </a:xfrm>
          <a:prstGeom prst="rect">
            <a:avLst/>
          </a:prstGeom>
          <a:effectLst/>
        </p:spPr>
      </p:pic>
      <p:sp>
        <p:nvSpPr>
          <p:cNvPr id="743" name="角丸四角形 742"/>
          <p:cNvSpPr/>
          <p:nvPr/>
        </p:nvSpPr>
        <p:spPr>
          <a:xfrm>
            <a:off x="2700703" y="5645790"/>
            <a:ext cx="2252912" cy="65842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画面表示は、</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クライアント側</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アプリ</a:t>
            </a:r>
          </a:p>
        </p:txBody>
      </p:sp>
      <p:sp>
        <p:nvSpPr>
          <p:cNvPr id="744" name="角丸四角形 743"/>
          <p:cNvSpPr/>
          <p:nvPr/>
        </p:nvSpPr>
        <p:spPr>
          <a:xfrm>
            <a:off x="3792196" y="1256487"/>
            <a:ext cx="1807720" cy="5700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メールサーバー不要</a:t>
            </a:r>
          </a:p>
        </p:txBody>
      </p:sp>
      <p:sp>
        <p:nvSpPr>
          <p:cNvPr id="745" name="角丸四角形 744"/>
          <p:cNvSpPr/>
          <p:nvPr/>
        </p:nvSpPr>
        <p:spPr>
          <a:xfrm>
            <a:off x="6593470" y="5697763"/>
            <a:ext cx="2369868"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冗長構成、拡張・データ再配置</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747" name="正方形/長方形 746"/>
          <p:cNvSpPr/>
          <p:nvPr/>
        </p:nvSpPr>
        <p:spPr>
          <a:xfrm>
            <a:off x="273809" y="1177438"/>
            <a:ext cx="2244407" cy="2008227"/>
          </a:xfrm>
          <a:prstGeom prst="rect">
            <a:avLst/>
          </a:prstGeom>
          <a:solidFill>
            <a:schemeClr val="accent6">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dirty="0">
                <a:latin typeface="Meiryo" charset="-128"/>
                <a:ea typeface="Meiryo" charset="-128"/>
                <a:cs typeface="Meiryo" charset="-128"/>
              </a:rPr>
              <a:t>リージョン</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東京</a:t>
            </a:r>
          </a:p>
          <a:p>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S3</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$0.0330/GB</a:t>
            </a:r>
          </a:p>
          <a:p>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リクエスト数</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データ転送量</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CloudFront</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$7.2/</a:t>
            </a:r>
            <a:r>
              <a:rPr lang="ja-JP" altLang="en-US" sz="1050" dirty="0">
                <a:latin typeface="Meiryo" charset="-128"/>
                <a:ea typeface="Meiryo" charset="-128"/>
                <a:cs typeface="Meiryo" charset="-128"/>
              </a:rPr>
              <a:t>年 （試算した結果）</a:t>
            </a:r>
          </a:p>
          <a:p>
            <a:r>
              <a:rPr lang="en-US" altLang="ja-JP" sz="1050" dirty="0">
                <a:latin typeface="Meiryo" charset="-128"/>
                <a:ea typeface="Meiryo" charset="-128"/>
                <a:cs typeface="Meiryo" charset="-128"/>
              </a:rPr>
              <a:t>&lt;Lambda&gt;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DynamoDB</a:t>
            </a:r>
            <a:r>
              <a:rPr lang="ja-JP" altLang="en-US" sz="1050" dirty="0">
                <a:latin typeface="Meiryo" charset="-128"/>
                <a:ea typeface="Meiryo" charset="-128"/>
                <a:cs typeface="Meiryo" charset="-128"/>
              </a:rPr>
              <a:t>＞</a:t>
            </a:r>
          </a:p>
          <a:p>
            <a:r>
              <a:rPr lang="ja-JP" altLang="en-US" sz="1050" dirty="0">
                <a:latin typeface="Meiryo" charset="-128"/>
                <a:ea typeface="Meiryo" charset="-128"/>
                <a:cs typeface="Meiryo" charset="-128"/>
              </a:rPr>
              <a:t>料金：</a:t>
            </a:r>
            <a:r>
              <a:rPr lang="en-US" altLang="ja-JP" sz="1050" dirty="0">
                <a:latin typeface="Meiryo" charset="-128"/>
                <a:ea typeface="Meiryo" charset="-128"/>
                <a:cs typeface="Meiryo" charset="-128"/>
              </a:rPr>
              <a:t>$0</a:t>
            </a:r>
            <a:r>
              <a:rPr lang="ja-JP" altLang="en-US" sz="1050" dirty="0">
                <a:latin typeface="Meiryo" charset="-128"/>
                <a:ea typeface="Meiryo" charset="-128"/>
                <a:cs typeface="Meiryo" charset="-128"/>
              </a:rPr>
              <a:t>　（試算した結果）</a:t>
            </a:r>
          </a:p>
        </p:txBody>
      </p:sp>
      <p:sp>
        <p:nvSpPr>
          <p:cNvPr id="748" name="正方形/長方形 747"/>
          <p:cNvSpPr/>
          <p:nvPr/>
        </p:nvSpPr>
        <p:spPr>
          <a:xfrm>
            <a:off x="266498" y="5318439"/>
            <a:ext cx="2225631" cy="879161"/>
          </a:xfrm>
          <a:prstGeom prst="rect">
            <a:avLst/>
          </a:prstGeom>
          <a:solidFill>
            <a:schemeClr val="accent6"/>
          </a:solidFill>
          <a:ln>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050" b="1" dirty="0">
                <a:solidFill>
                  <a:schemeClr val="bg1"/>
                </a:solidFill>
                <a:latin typeface="Meiryo" charset="-128"/>
                <a:ea typeface="Meiryo" charset="-128"/>
                <a:cs typeface="Meiryo" charset="-128"/>
              </a:rPr>
              <a:t>年間：約</a:t>
            </a:r>
            <a:r>
              <a:rPr lang="en-US" altLang="ja-JP" sz="1050" b="1" dirty="0">
                <a:solidFill>
                  <a:schemeClr val="bg1"/>
                </a:solidFill>
                <a:latin typeface="Meiryo" charset="-128"/>
                <a:ea typeface="Meiryo" charset="-128"/>
                <a:cs typeface="Meiryo" charset="-128"/>
              </a:rPr>
              <a:t>$7.56</a:t>
            </a:r>
          </a:p>
          <a:p>
            <a:endParaRPr lang="en-US" altLang="ja-JP" sz="1050" b="1" dirty="0">
              <a:solidFill>
                <a:schemeClr val="bg1"/>
              </a:solidFill>
              <a:latin typeface="Meiryo" charset="-128"/>
              <a:ea typeface="Meiryo" charset="-128"/>
              <a:cs typeface="Meiryo" charset="-128"/>
            </a:endParaRPr>
          </a:p>
          <a:p>
            <a:pPr algn="r"/>
            <a:r>
              <a:rPr lang="ja-JP" altLang="en-US" sz="2000" b="1" u="sng" dirty="0">
                <a:solidFill>
                  <a:schemeClr val="bg1"/>
                </a:solidFill>
                <a:latin typeface="Meiryo" charset="-128"/>
                <a:ea typeface="Meiryo" charset="-128"/>
                <a:cs typeface="Meiryo" charset="-128"/>
              </a:rPr>
              <a:t>約</a:t>
            </a:r>
            <a:r>
              <a:rPr lang="en-US" altLang="ja-JP" sz="2000" b="1" u="sng" dirty="0">
                <a:solidFill>
                  <a:schemeClr val="bg1"/>
                </a:solidFill>
                <a:latin typeface="Meiryo" charset="-128"/>
                <a:ea typeface="Meiryo" charset="-128"/>
                <a:cs typeface="Meiryo" charset="-128"/>
              </a:rPr>
              <a:t>907</a:t>
            </a:r>
            <a:r>
              <a:rPr lang="ja-JP" altLang="en-US" sz="2000" b="1" u="sng" dirty="0">
                <a:solidFill>
                  <a:schemeClr val="bg1"/>
                </a:solidFill>
                <a:latin typeface="Meiryo" charset="-128"/>
                <a:ea typeface="Meiryo" charset="-128"/>
                <a:cs typeface="Meiryo" charset="-128"/>
              </a:rPr>
              <a:t>円</a:t>
            </a:r>
            <a:endParaRPr lang="en-US" altLang="ja-JP" sz="2000" b="1" u="sng" dirty="0">
              <a:solidFill>
                <a:schemeClr val="bg1"/>
              </a:solidFill>
              <a:latin typeface="Meiryo" charset="-128"/>
              <a:ea typeface="Meiryo" charset="-128"/>
              <a:cs typeface="Meiryo" charset="-128"/>
            </a:endParaRPr>
          </a:p>
        </p:txBody>
      </p:sp>
      <p:pic>
        <p:nvPicPr>
          <p:cNvPr id="63" name="Picture 19" descr="CloudWatch.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6471" y="2292879"/>
            <a:ext cx="680072" cy="680072"/>
          </a:xfrm>
          <a:prstGeom prst="rect">
            <a:avLst/>
          </a:prstGeom>
        </p:spPr>
      </p:pic>
      <p:pic>
        <p:nvPicPr>
          <p:cNvPr id="64" name="Picture 20" descr="CloudWatch-Alar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71066" y="2327411"/>
            <a:ext cx="360625" cy="360625"/>
          </a:xfrm>
          <a:prstGeom prst="rect">
            <a:avLst/>
          </a:prstGeom>
        </p:spPr>
      </p:pic>
      <p:pic>
        <p:nvPicPr>
          <p:cNvPr id="65" name="Picture 8" descr="SES-Email.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13187" y="1697436"/>
            <a:ext cx="412980" cy="412980"/>
          </a:xfrm>
          <a:prstGeom prst="rect">
            <a:avLst/>
          </a:prstGeom>
        </p:spPr>
      </p:pic>
      <p:cxnSp>
        <p:nvCxnSpPr>
          <p:cNvPr id="13" name="直線矢印コネクタ 12"/>
          <p:cNvCxnSpPr/>
          <p:nvPr/>
        </p:nvCxnSpPr>
        <p:spPr>
          <a:xfrm flipV="1">
            <a:off x="5229526" y="2050219"/>
            <a:ext cx="6787" cy="268720"/>
          </a:xfrm>
          <a:prstGeom prst="straightConnector1">
            <a:avLst/>
          </a:prstGeom>
          <a:ln>
            <a:solidFill>
              <a:schemeClr val="accent6">
                <a:lumMod val="7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73" name="TextBox 27"/>
          <p:cNvSpPr txBox="1"/>
          <p:nvPr/>
        </p:nvSpPr>
        <p:spPr>
          <a:xfrm>
            <a:off x="4213183" y="2476806"/>
            <a:ext cx="740432" cy="307777"/>
          </a:xfrm>
          <a:prstGeom prst="rect">
            <a:avLst/>
          </a:prstGeom>
          <a:noFill/>
          <a:ln w="9525">
            <a:noFill/>
            <a:miter lim="800000"/>
            <a:headEnd/>
            <a:tailEnd/>
          </a:ln>
          <a:effectLst/>
        </p:spPr>
        <p:txBody>
          <a:bodyPr wrap="square" lIns="0" tIns="0" rIns="0" bIns="0" anchor="ctr">
            <a:noAutofit/>
          </a:bodyPr>
          <a:lstStyle>
            <a:defPPr>
              <a:defRPr lang="ja-JP"/>
            </a:defPPr>
            <a:lvl1pPr>
              <a:defRPr sz="800">
                <a:latin typeface="Meiryo" charset="-128"/>
                <a:ea typeface="Meiryo" charset="-128"/>
                <a:cs typeface="Meiryo" charset="-128"/>
              </a:defRPr>
            </a:lvl1pPr>
          </a:lstStyle>
          <a:p>
            <a:r>
              <a:rPr lang="en-US"/>
              <a:t>Cloud </a:t>
            </a:r>
          </a:p>
          <a:p>
            <a:r>
              <a:rPr lang="en-US" dirty="0"/>
              <a:t>Watch</a:t>
            </a:r>
          </a:p>
        </p:txBody>
      </p:sp>
      <p:sp>
        <p:nvSpPr>
          <p:cNvPr id="83" name="下矢印 82"/>
          <p:cNvSpPr/>
          <p:nvPr/>
        </p:nvSpPr>
        <p:spPr>
          <a:xfrm>
            <a:off x="1078147" y="3126935"/>
            <a:ext cx="639937" cy="2223548"/>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6" name="Picture 7" descr="CloudFront.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6471" y="3086705"/>
            <a:ext cx="707206" cy="707206"/>
          </a:xfrm>
          <a:prstGeom prst="rect">
            <a:avLst/>
          </a:prstGeom>
        </p:spPr>
      </p:pic>
      <p:pic>
        <p:nvPicPr>
          <p:cNvPr id="68" name="Picture 29" descr="Javascript.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9657" y="4805327"/>
            <a:ext cx="581419" cy="581419"/>
          </a:xfrm>
          <a:prstGeom prst="rect">
            <a:avLst/>
          </a:prstGeom>
        </p:spPr>
      </p:pic>
      <p:sp>
        <p:nvSpPr>
          <p:cNvPr id="69" name="TextBox 22"/>
          <p:cNvSpPr txBox="1"/>
          <p:nvPr/>
        </p:nvSpPr>
        <p:spPr>
          <a:xfrm>
            <a:off x="2554741" y="5386746"/>
            <a:ext cx="1293595"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Helvetica Neue"/>
                <a:cs typeface="Helvetica Neue"/>
              </a:rPr>
              <a:t>JavaScript</a:t>
            </a:r>
          </a:p>
        </p:txBody>
      </p:sp>
      <p:sp>
        <p:nvSpPr>
          <p:cNvPr id="70" name="正方形/長方形 69"/>
          <p:cNvSpPr/>
          <p:nvPr/>
        </p:nvSpPr>
        <p:spPr>
          <a:xfrm>
            <a:off x="7090475" y="1774600"/>
            <a:ext cx="1637415" cy="1637084"/>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pic>
        <p:nvPicPr>
          <p:cNvPr id="71" name="図 70" descr="画面の領域"/>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94650" y="2038884"/>
            <a:ext cx="947150" cy="649152"/>
          </a:xfrm>
          <a:prstGeom prst="rect">
            <a:avLst/>
          </a:prstGeom>
          <a:ln>
            <a:solidFill>
              <a:schemeClr val="bg1">
                <a:lumMod val="50000"/>
              </a:schemeClr>
            </a:solidFill>
          </a:ln>
        </p:spPr>
      </p:pic>
      <p:pic>
        <p:nvPicPr>
          <p:cNvPr id="85" name="Picture 3" descr="S3-Bucket-with-object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89357" y="2112125"/>
            <a:ext cx="482317" cy="482317"/>
          </a:xfrm>
          <a:prstGeom prst="rect">
            <a:avLst/>
          </a:prstGeom>
        </p:spPr>
      </p:pic>
      <p:sp>
        <p:nvSpPr>
          <p:cNvPr id="86" name="TextBox 22"/>
          <p:cNvSpPr txBox="1"/>
          <p:nvPr/>
        </p:nvSpPr>
        <p:spPr>
          <a:xfrm>
            <a:off x="7588489" y="2773227"/>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入力ページ（</a:t>
            </a:r>
            <a:r>
              <a:rPr lang="en-US" sz="800" dirty="0">
                <a:latin typeface="Meiryo" charset="-128"/>
                <a:ea typeface="Meiryo" charset="-128"/>
                <a:cs typeface="Meiryo" charset="-128"/>
              </a:rPr>
              <a:t>HTML</a:t>
            </a:r>
            <a:r>
              <a:rPr lang="ja-JP" altLang="en-US" sz="800" dirty="0">
                <a:latin typeface="Meiryo" charset="-128"/>
                <a:ea typeface="Meiryo" charset="-128"/>
                <a:cs typeface="Meiryo" charset="-128"/>
              </a:rPr>
              <a:t>）</a:t>
            </a:r>
            <a:endParaRPr lang="en-US" sz="800" dirty="0">
              <a:latin typeface="Meiryo" charset="-128"/>
              <a:ea typeface="Meiryo" charset="-128"/>
              <a:cs typeface="Meiryo" charset="-128"/>
            </a:endParaRPr>
          </a:p>
        </p:txBody>
      </p:sp>
      <p:sp>
        <p:nvSpPr>
          <p:cNvPr id="87" name="TextBox 22"/>
          <p:cNvSpPr txBox="1"/>
          <p:nvPr/>
        </p:nvSpPr>
        <p:spPr>
          <a:xfrm>
            <a:off x="7521427" y="1865345"/>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コンテンツ</a:t>
            </a:r>
            <a:endParaRPr lang="en-US" altLang="ja-JP" sz="800" dirty="0">
              <a:latin typeface="Meiryo" charset="-128"/>
              <a:ea typeface="Meiryo" charset="-128"/>
              <a:cs typeface="Meiryo" charset="-128"/>
            </a:endParaRPr>
          </a:p>
        </p:txBody>
      </p:sp>
      <p:pic>
        <p:nvPicPr>
          <p:cNvPr id="88" name="Picture 3" descr="S3-Bucket-with-objects.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89357" y="2870068"/>
            <a:ext cx="482317" cy="482317"/>
          </a:xfrm>
          <a:prstGeom prst="rect">
            <a:avLst/>
          </a:prstGeom>
        </p:spPr>
      </p:pic>
      <p:sp>
        <p:nvSpPr>
          <p:cNvPr id="89" name="TextBox 22"/>
          <p:cNvSpPr txBox="1"/>
          <p:nvPr/>
        </p:nvSpPr>
        <p:spPr>
          <a:xfrm>
            <a:off x="7724429" y="3184063"/>
            <a:ext cx="1018102"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800" dirty="0">
                <a:latin typeface="Meiryo" charset="-128"/>
                <a:ea typeface="Meiryo" charset="-128"/>
                <a:cs typeface="Meiryo" charset="-128"/>
              </a:rPr>
              <a:t>非公開コンテンツ</a:t>
            </a:r>
            <a:endParaRPr lang="en-US" altLang="ja-JP" sz="800" dirty="0">
              <a:latin typeface="Meiryo" charset="-128"/>
              <a:ea typeface="Meiryo" charset="-128"/>
              <a:cs typeface="Meiryo" charset="-128"/>
            </a:endParaRPr>
          </a:p>
        </p:txBody>
      </p:sp>
      <p:sp>
        <p:nvSpPr>
          <p:cNvPr id="90" name="TextBox 22"/>
          <p:cNvSpPr txBox="1"/>
          <p:nvPr/>
        </p:nvSpPr>
        <p:spPr>
          <a:xfrm>
            <a:off x="7479415" y="3003823"/>
            <a:ext cx="1293595" cy="123111"/>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800" dirty="0">
                <a:latin typeface="Meiryo" charset="-128"/>
                <a:ea typeface="Meiryo" charset="-128"/>
                <a:cs typeface="Meiryo" charset="-128"/>
              </a:rPr>
              <a:t>Log</a:t>
            </a:r>
            <a:r>
              <a:rPr lang="ja-JP" altLang="en-US" sz="800" dirty="0">
                <a:latin typeface="Meiryo" charset="-128"/>
                <a:ea typeface="Meiryo" charset="-128"/>
                <a:cs typeface="Meiryo" charset="-128"/>
              </a:rPr>
              <a:t>等</a:t>
            </a:r>
            <a:endParaRPr lang="en-US" sz="800" dirty="0">
              <a:latin typeface="Meiryo" charset="-128"/>
              <a:ea typeface="Meiryo" charset="-128"/>
              <a:cs typeface="Meiryo" charset="-128"/>
            </a:endParaRPr>
          </a:p>
        </p:txBody>
      </p:sp>
      <p:pic>
        <p:nvPicPr>
          <p:cNvPr id="91" name="Picture 6" descr="S3.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05371" y="1748116"/>
            <a:ext cx="456942" cy="456942"/>
          </a:xfrm>
          <a:prstGeom prst="rect">
            <a:avLst/>
          </a:prstGeom>
        </p:spPr>
      </p:pic>
      <p:sp>
        <p:nvSpPr>
          <p:cNvPr id="92" name="TextBox 22"/>
          <p:cNvSpPr txBox="1"/>
          <p:nvPr/>
        </p:nvSpPr>
        <p:spPr>
          <a:xfrm>
            <a:off x="7162043" y="1813460"/>
            <a:ext cx="646797"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S3</a:t>
            </a:r>
          </a:p>
        </p:txBody>
      </p:sp>
      <p:pic>
        <p:nvPicPr>
          <p:cNvPr id="93" name="Picture 4" descr="DynamoDB.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05371" y="4906479"/>
            <a:ext cx="456942" cy="456942"/>
          </a:xfrm>
          <a:prstGeom prst="rect">
            <a:avLst/>
          </a:prstGeom>
        </p:spPr>
      </p:pic>
      <p:sp>
        <p:nvSpPr>
          <p:cNvPr id="94" name="TextBox 19"/>
          <p:cNvSpPr txBox="1"/>
          <p:nvPr/>
        </p:nvSpPr>
        <p:spPr>
          <a:xfrm>
            <a:off x="6495007" y="5354612"/>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err="1">
                <a:latin typeface="Meiryo" charset="-128"/>
                <a:ea typeface="Meiryo" charset="-128"/>
                <a:cs typeface="Meiryo" charset="-128"/>
              </a:rPr>
              <a:t>DynamoDB</a:t>
            </a:r>
            <a:endParaRPr lang="en-US" sz="1000" dirty="0">
              <a:latin typeface="Meiryo" charset="-128"/>
              <a:ea typeface="Meiryo" charset="-128"/>
              <a:cs typeface="Meiryo" charset="-128"/>
            </a:endParaRPr>
          </a:p>
        </p:txBody>
      </p:sp>
      <p:pic>
        <p:nvPicPr>
          <p:cNvPr id="95" name="Picture 9" descr="Tabl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57084" y="4916438"/>
            <a:ext cx="428735" cy="428735"/>
          </a:xfrm>
          <a:prstGeom prst="rect">
            <a:avLst/>
          </a:prstGeom>
        </p:spPr>
      </p:pic>
      <p:pic>
        <p:nvPicPr>
          <p:cNvPr id="96"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905371" y="3433973"/>
            <a:ext cx="460319" cy="460319"/>
          </a:xfrm>
          <a:prstGeom prst="rect">
            <a:avLst/>
          </a:prstGeom>
        </p:spPr>
      </p:pic>
      <p:pic>
        <p:nvPicPr>
          <p:cNvPr id="97" name="Picture 7" descr="nodeJS.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084" y="4220394"/>
            <a:ext cx="428735" cy="428735"/>
          </a:xfrm>
          <a:prstGeom prst="rect">
            <a:avLst/>
          </a:prstGeom>
        </p:spPr>
      </p:pic>
      <p:pic>
        <p:nvPicPr>
          <p:cNvPr id="98" name="Picture 4"/>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6824742" y="4124511"/>
            <a:ext cx="618199" cy="618199"/>
          </a:xfrm>
          <a:prstGeom prst="rect">
            <a:avLst/>
          </a:prstGeom>
        </p:spPr>
      </p:pic>
      <p:sp>
        <p:nvSpPr>
          <p:cNvPr id="99" name="TextBox 22"/>
          <p:cNvSpPr txBox="1"/>
          <p:nvPr/>
        </p:nvSpPr>
        <p:spPr>
          <a:xfrm>
            <a:off x="6515245" y="4649967"/>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Meiryo" charset="-128"/>
                <a:ea typeface="Meiryo" charset="-128"/>
                <a:cs typeface="Meiryo" charset="-128"/>
              </a:rPr>
              <a:t>Lambda</a:t>
            </a:r>
          </a:p>
        </p:txBody>
      </p:sp>
      <p:sp>
        <p:nvSpPr>
          <p:cNvPr id="100" name="TextBox 19"/>
          <p:cNvSpPr txBox="1"/>
          <p:nvPr/>
        </p:nvSpPr>
        <p:spPr>
          <a:xfrm>
            <a:off x="7570422" y="4669257"/>
            <a:ext cx="635240"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latin typeface="Meiryo" charset="-128"/>
                <a:ea typeface="Meiryo" charset="-128"/>
                <a:cs typeface="Meiryo" charset="-128"/>
              </a:rPr>
              <a:t>Node.js</a:t>
            </a:r>
          </a:p>
        </p:txBody>
      </p:sp>
      <p:sp>
        <p:nvSpPr>
          <p:cNvPr id="101" name="TextBox 19"/>
          <p:cNvSpPr txBox="1"/>
          <p:nvPr/>
        </p:nvSpPr>
        <p:spPr>
          <a:xfrm>
            <a:off x="7246684" y="5361809"/>
            <a:ext cx="1249533" cy="153888"/>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000" dirty="0">
                <a:latin typeface="Meiryo" charset="-128"/>
                <a:ea typeface="Meiryo" charset="-128"/>
                <a:cs typeface="Meiryo" charset="-128"/>
              </a:rPr>
              <a:t>テーブル</a:t>
            </a:r>
            <a:endParaRPr lang="en-US" sz="1000" dirty="0">
              <a:latin typeface="Meiryo" charset="-128"/>
              <a:ea typeface="Meiryo" charset="-128"/>
              <a:cs typeface="Meiryo" charset="-128"/>
            </a:endParaRPr>
          </a:p>
        </p:txBody>
      </p:sp>
      <p:cxnSp>
        <p:nvCxnSpPr>
          <p:cNvPr id="102" name="直線コネクタ 101"/>
          <p:cNvCxnSpPr>
            <a:stCxn id="85" idx="1"/>
            <a:endCxn id="66" idx="3"/>
          </p:cNvCxnSpPr>
          <p:nvPr/>
        </p:nvCxnSpPr>
        <p:spPr>
          <a:xfrm flipH="1">
            <a:off x="5163677" y="2353284"/>
            <a:ext cx="2225680" cy="1087024"/>
          </a:xfrm>
          <a:prstGeom prst="line">
            <a:avLst/>
          </a:prstGeom>
          <a:effectLst/>
        </p:spPr>
        <p:style>
          <a:lnRef idx="2">
            <a:schemeClr val="dk1"/>
          </a:lnRef>
          <a:fillRef idx="0">
            <a:schemeClr val="dk1"/>
          </a:fillRef>
          <a:effectRef idx="1">
            <a:schemeClr val="dk1"/>
          </a:effectRef>
          <a:fontRef idx="minor">
            <a:schemeClr val="tx1"/>
          </a:fontRef>
        </p:style>
      </p:cxnSp>
      <p:cxnSp>
        <p:nvCxnSpPr>
          <p:cNvPr id="103" name="直線コネクタ 102"/>
          <p:cNvCxnSpPr>
            <a:stCxn id="66" idx="3"/>
            <a:endCxn id="88" idx="1"/>
          </p:cNvCxnSpPr>
          <p:nvPr/>
        </p:nvCxnSpPr>
        <p:spPr>
          <a:xfrm flipV="1">
            <a:off x="5163677" y="3111227"/>
            <a:ext cx="2225680" cy="329081"/>
          </a:xfrm>
          <a:prstGeom prst="line">
            <a:avLst/>
          </a:prstGeom>
          <a:ln>
            <a:prstDash val="sysDot"/>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33" name="直線矢印コネクタ 32"/>
          <p:cNvCxnSpPr>
            <a:stCxn id="11" idx="3"/>
            <a:endCxn id="96" idx="1"/>
          </p:cNvCxnSpPr>
          <p:nvPr/>
        </p:nvCxnSpPr>
        <p:spPr>
          <a:xfrm flipV="1">
            <a:off x="3644668" y="3664133"/>
            <a:ext cx="3260703" cy="767123"/>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4" name="直線矢印コネクタ 103"/>
          <p:cNvCxnSpPr>
            <a:stCxn id="11" idx="3"/>
            <a:endCxn id="98" idx="1"/>
          </p:cNvCxnSpPr>
          <p:nvPr/>
        </p:nvCxnSpPr>
        <p:spPr>
          <a:xfrm>
            <a:off x="3644668" y="4431256"/>
            <a:ext cx="3180074" cy="2355"/>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cxnSp>
        <p:nvCxnSpPr>
          <p:cNvPr id="105" name="直線矢印コネクタ 104"/>
          <p:cNvCxnSpPr>
            <a:stCxn id="11" idx="3"/>
            <a:endCxn id="93" idx="1"/>
          </p:cNvCxnSpPr>
          <p:nvPr/>
        </p:nvCxnSpPr>
        <p:spPr>
          <a:xfrm>
            <a:off x="3644668" y="4431256"/>
            <a:ext cx="3260703" cy="703694"/>
          </a:xfrm>
          <a:prstGeom prst="straightConnector1">
            <a:avLst/>
          </a:prstGeom>
          <a:ln>
            <a:solidFill>
              <a:schemeClr val="bg1">
                <a:lumMod val="65000"/>
              </a:schemeClr>
            </a:solidFill>
            <a:headEnd type="none" w="med" len="med"/>
            <a:tailEnd type="arrow" w="med" len="med"/>
          </a:ln>
          <a:effectLst/>
        </p:spPr>
        <p:style>
          <a:lnRef idx="2">
            <a:schemeClr val="dk1"/>
          </a:lnRef>
          <a:fillRef idx="0">
            <a:schemeClr val="dk1"/>
          </a:fillRef>
          <a:effectRef idx="1">
            <a:schemeClr val="dk1"/>
          </a:effectRef>
          <a:fontRef idx="minor">
            <a:schemeClr val="tx1"/>
          </a:fontRef>
        </p:style>
      </p:cxnSp>
      <p:sp>
        <p:nvSpPr>
          <p:cNvPr id="106" name="TextBox 22"/>
          <p:cNvSpPr txBox="1"/>
          <p:nvPr/>
        </p:nvSpPr>
        <p:spPr>
          <a:xfrm>
            <a:off x="6476495" y="3843914"/>
            <a:ext cx="1293595" cy="184666"/>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err="1">
                <a:latin typeface="Meiryo" charset="-128"/>
                <a:ea typeface="Meiryo" charset="-128"/>
                <a:cs typeface="Meiryo" charset="-128"/>
              </a:rPr>
              <a:t>Cognito</a:t>
            </a:r>
            <a:endParaRPr lang="en-US" sz="1200" dirty="0">
              <a:latin typeface="Meiryo" charset="-128"/>
              <a:ea typeface="Meiryo" charset="-128"/>
              <a:cs typeface="Meiryo" charset="-128"/>
            </a:endParaRPr>
          </a:p>
        </p:txBody>
      </p:sp>
      <p:sp>
        <p:nvSpPr>
          <p:cNvPr id="107" name="角丸四角形 106"/>
          <p:cNvSpPr/>
          <p:nvPr/>
        </p:nvSpPr>
        <p:spPr>
          <a:xfrm>
            <a:off x="6347290" y="1071807"/>
            <a:ext cx="2694720" cy="70620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Web</a:t>
            </a:r>
            <a:r>
              <a:rPr lang="ja-JP" altLang="en-US" sz="1200" dirty="0">
                <a:solidFill>
                  <a:schemeClr val="accent6">
                    <a:lumMod val="50000"/>
                  </a:schemeClr>
                </a:solidFill>
                <a:latin typeface="Meiryo" charset="-128"/>
                <a:ea typeface="Meiryo" charset="-128"/>
                <a:cs typeface="Meiryo" charset="-128"/>
              </a:rPr>
              <a:t>サーバー機能</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3</a:t>
            </a:r>
            <a:r>
              <a:rPr lang="ja-JP" altLang="en-US" sz="1200" dirty="0">
                <a:solidFill>
                  <a:schemeClr val="accent6">
                    <a:lumMod val="50000"/>
                  </a:schemeClr>
                </a:solidFill>
                <a:latin typeface="Meiryo" charset="-128"/>
                <a:ea typeface="Meiryo" charset="-128"/>
                <a:cs typeface="Meiryo" charset="-128"/>
              </a:rPr>
              <a:t>箇所以上で自動複製、容量無制限</a:t>
            </a:r>
          </a:p>
        </p:txBody>
      </p:sp>
      <p:sp>
        <p:nvSpPr>
          <p:cNvPr id="108" name="角丸四角形 107"/>
          <p:cNvSpPr/>
          <p:nvPr/>
        </p:nvSpPr>
        <p:spPr>
          <a:xfrm>
            <a:off x="3810190" y="3715928"/>
            <a:ext cx="1326398" cy="45074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キャッシュ</a:t>
            </a:r>
            <a:endParaRPr lang="en-US" altLang="ja-JP" sz="1200" dirty="0">
              <a:solidFill>
                <a:schemeClr val="accent6">
                  <a:lumMod val="50000"/>
                </a:schemeClr>
              </a:solidFill>
              <a:latin typeface="Meiryo" charset="-128"/>
              <a:ea typeface="Meiryo" charset="-128"/>
              <a:cs typeface="Meiryo" charset="-128"/>
            </a:endParaRPr>
          </a:p>
          <a:p>
            <a:r>
              <a:rPr lang="en-US" altLang="ja-JP" sz="1200" dirty="0">
                <a:solidFill>
                  <a:schemeClr val="accent6">
                    <a:lumMod val="50000"/>
                  </a:schemeClr>
                </a:solidFill>
                <a:latin typeface="Meiryo" charset="-128"/>
                <a:ea typeface="Meiryo" charset="-128"/>
                <a:cs typeface="Meiryo" charset="-128"/>
              </a:rPr>
              <a:t>SSL</a:t>
            </a:r>
            <a:r>
              <a:rPr lang="ja-JP" altLang="en-US" sz="1200" dirty="0">
                <a:solidFill>
                  <a:schemeClr val="accent6">
                    <a:lumMod val="50000"/>
                  </a:schemeClr>
                </a:solidFill>
                <a:latin typeface="Meiryo" charset="-128"/>
                <a:ea typeface="Meiryo" charset="-128"/>
                <a:cs typeface="Meiryo" charset="-128"/>
              </a:rPr>
              <a:t>証明書</a:t>
            </a:r>
          </a:p>
        </p:txBody>
      </p:sp>
      <p:sp>
        <p:nvSpPr>
          <p:cNvPr id="109" name="角丸四角形 108"/>
          <p:cNvSpPr/>
          <p:nvPr/>
        </p:nvSpPr>
        <p:spPr>
          <a:xfrm>
            <a:off x="4409837" y="4179562"/>
            <a:ext cx="2963967" cy="55008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任意のタイミングで処理実行</a:t>
            </a:r>
            <a:endParaRPr lang="en-US" altLang="ja-JP" sz="1200" dirty="0">
              <a:solidFill>
                <a:schemeClr val="accent6">
                  <a:lumMod val="50000"/>
                </a:schemeClr>
              </a:solidFill>
              <a:latin typeface="Meiryo" charset="-128"/>
              <a:ea typeface="Meiryo" charset="-128"/>
              <a:cs typeface="Meiryo" charset="-128"/>
            </a:endParaRPr>
          </a:p>
          <a:p>
            <a:r>
              <a:rPr lang="ja-JP" altLang="en-US" sz="1200" dirty="0">
                <a:solidFill>
                  <a:schemeClr val="accent6">
                    <a:lumMod val="50000"/>
                  </a:schemeClr>
                </a:solidFill>
                <a:latin typeface="Meiryo" charset="-128"/>
                <a:ea typeface="Meiryo" charset="-128"/>
                <a:cs typeface="Meiryo" charset="-128"/>
              </a:rPr>
              <a:t>負荷分散、障害対策は</a:t>
            </a:r>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任せ</a:t>
            </a:r>
          </a:p>
        </p:txBody>
      </p:sp>
      <p:sp>
        <p:nvSpPr>
          <p:cNvPr id="110" name="角丸四角形 109"/>
          <p:cNvSpPr/>
          <p:nvPr/>
        </p:nvSpPr>
        <p:spPr>
          <a:xfrm>
            <a:off x="6194046" y="3369207"/>
            <a:ext cx="952484" cy="375362"/>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ja-JP" sz="1200" dirty="0">
                <a:solidFill>
                  <a:schemeClr val="accent6">
                    <a:lumMod val="50000"/>
                  </a:schemeClr>
                </a:solidFill>
                <a:latin typeface="Meiryo" charset="-128"/>
                <a:ea typeface="Meiryo" charset="-128"/>
                <a:cs typeface="Meiryo" charset="-128"/>
              </a:rPr>
              <a:t>AWS</a:t>
            </a:r>
            <a:r>
              <a:rPr lang="ja-JP" altLang="en-US" sz="1200" dirty="0">
                <a:solidFill>
                  <a:schemeClr val="accent6">
                    <a:lumMod val="50000"/>
                  </a:schemeClr>
                </a:solidFill>
                <a:latin typeface="Meiryo" charset="-128"/>
                <a:ea typeface="Meiryo" charset="-128"/>
                <a:cs typeface="Meiryo" charset="-128"/>
              </a:rPr>
              <a:t>認証</a:t>
            </a:r>
          </a:p>
        </p:txBody>
      </p:sp>
      <p:sp>
        <p:nvSpPr>
          <p:cNvPr id="111" name="角丸四角形 110"/>
          <p:cNvSpPr/>
          <p:nvPr/>
        </p:nvSpPr>
        <p:spPr>
          <a:xfrm>
            <a:off x="7536036" y="3577692"/>
            <a:ext cx="1401741" cy="726525"/>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200" dirty="0">
                <a:solidFill>
                  <a:schemeClr val="accent6">
                    <a:lumMod val="50000"/>
                  </a:schemeClr>
                </a:solidFill>
                <a:latin typeface="Meiryo" charset="-128"/>
                <a:ea typeface="Meiryo" charset="-128"/>
                <a:cs typeface="Meiryo" charset="-128"/>
              </a:rPr>
              <a:t>アプリ認証</a:t>
            </a:r>
          </a:p>
          <a:p>
            <a:r>
              <a:rPr lang="en-US" altLang="ja-JP" sz="1200" dirty="0" err="1">
                <a:solidFill>
                  <a:schemeClr val="accent6">
                    <a:lumMod val="50000"/>
                  </a:schemeClr>
                </a:solidFill>
                <a:latin typeface="Meiryo" charset="-128"/>
                <a:ea typeface="Meiryo" charset="-128"/>
                <a:cs typeface="Meiryo" charset="-128"/>
              </a:rPr>
              <a:t>SignedURL</a:t>
            </a:r>
            <a:r>
              <a:rPr lang="ja-JP" altLang="en-US" sz="1200" dirty="0">
                <a:solidFill>
                  <a:schemeClr val="accent6">
                    <a:lumMod val="50000"/>
                  </a:schemeClr>
                </a:solidFill>
                <a:latin typeface="Meiryo" charset="-128"/>
                <a:ea typeface="Meiryo" charset="-128"/>
                <a:cs typeface="Meiryo" charset="-128"/>
              </a:rPr>
              <a:t>発行</a:t>
            </a:r>
          </a:p>
          <a:p>
            <a:r>
              <a:rPr lang="ja-JP" altLang="en-US" sz="1200" dirty="0">
                <a:solidFill>
                  <a:schemeClr val="accent6">
                    <a:lumMod val="50000"/>
                  </a:schemeClr>
                </a:solidFill>
                <a:latin typeface="Meiryo" charset="-128"/>
                <a:ea typeface="Meiryo" charset="-128"/>
                <a:cs typeface="Meiryo" charset="-128"/>
              </a:rPr>
              <a:t>サーバ側アプリ</a:t>
            </a:r>
          </a:p>
        </p:txBody>
      </p:sp>
      <p:sp>
        <p:nvSpPr>
          <p:cNvPr id="112" name="正方形/長方形 111"/>
          <p:cNvSpPr/>
          <p:nvPr/>
        </p:nvSpPr>
        <p:spPr>
          <a:xfrm>
            <a:off x="1575200" y="1007499"/>
            <a:ext cx="1034259" cy="215444"/>
          </a:xfrm>
          <a:prstGeom prst="rect">
            <a:avLst/>
          </a:prstGeom>
        </p:spPr>
        <p:txBody>
          <a:bodyPr wrap="none">
            <a:spAutoFit/>
          </a:bodyPr>
          <a:lstStyle/>
          <a:p>
            <a:pPr algn="r"/>
            <a:r>
              <a:rPr lang="en-US" altLang="ja-JP" sz="800" dirty="0">
                <a:solidFill>
                  <a:schemeClr val="accent6">
                    <a:lumMod val="75000"/>
                  </a:schemeClr>
                </a:solidFill>
                <a:latin typeface="Meiryo" charset="-128"/>
                <a:ea typeface="Meiryo" charset="-128"/>
                <a:cs typeface="Meiryo" charset="-128"/>
              </a:rPr>
              <a:t>※2015/3/20</a:t>
            </a:r>
            <a:r>
              <a:rPr lang="ja-JP" altLang="en-US" sz="800" dirty="0">
                <a:solidFill>
                  <a:schemeClr val="accent6">
                    <a:lumMod val="75000"/>
                  </a:schemeClr>
                </a:solidFill>
                <a:latin typeface="Meiryo" charset="-128"/>
                <a:ea typeface="Meiryo" charset="-128"/>
                <a:cs typeface="Meiryo" charset="-128"/>
              </a:rPr>
              <a:t>時点</a:t>
            </a:r>
            <a:endParaRPr lang="en-US" altLang="ja-JP" sz="800" dirty="0">
              <a:solidFill>
                <a:schemeClr val="accent6">
                  <a:lumMod val="75000"/>
                </a:schemeClr>
              </a:solidFill>
              <a:latin typeface="Meiryo" charset="-128"/>
              <a:ea typeface="Meiryo" charset="-128"/>
              <a:cs typeface="Meiryo" charset="-128"/>
            </a:endParaRPr>
          </a:p>
        </p:txBody>
      </p:sp>
      <p:sp>
        <p:nvSpPr>
          <p:cNvPr id="42" name="正方形/長方形 41"/>
          <p:cNvSpPr/>
          <p:nvPr/>
        </p:nvSpPr>
        <p:spPr>
          <a:xfrm>
            <a:off x="872867" y="6197600"/>
            <a:ext cx="1723549" cy="215444"/>
          </a:xfrm>
          <a:prstGeom prst="rect">
            <a:avLst/>
          </a:prstGeom>
        </p:spPr>
        <p:txBody>
          <a:bodyPr wrap="none">
            <a:spAutoFit/>
          </a:bodyPr>
          <a:lstStyle/>
          <a:p>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条件によって料金は異なります</a:t>
            </a:r>
            <a:endParaRPr lang="en-US" altLang="ja-JP" sz="8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94197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AutoShape 50"/>
          <p:cNvSpPr>
            <a:spLocks noChangeArrowheads="1"/>
          </p:cNvSpPr>
          <p:nvPr/>
        </p:nvSpPr>
        <p:spPr bwMode="auto">
          <a:xfrm>
            <a:off x="3481390" y="821487"/>
            <a:ext cx="2259595" cy="5741310"/>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92" name="AutoShape 49"/>
          <p:cNvSpPr>
            <a:spLocks noChangeArrowheads="1"/>
          </p:cNvSpPr>
          <p:nvPr/>
        </p:nvSpPr>
        <p:spPr bwMode="auto">
          <a:xfrm>
            <a:off x="1071153" y="821487"/>
            <a:ext cx="2259595" cy="5741310"/>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a:p>
            <a:pPr algn="ctr">
              <a:defRPr/>
            </a:pPr>
            <a:endParaRPr lang="en-US" altLang="ja-JP" sz="2400" dirty="0">
              <a:solidFill>
                <a:schemeClr val="tx1">
                  <a:lumMod val="50000"/>
                  <a:lumOff val="50000"/>
                </a:schemeClr>
              </a:solidFill>
              <a:latin typeface="Meiryo" charset="-128"/>
              <a:ea typeface="Meiryo" charset="-128"/>
              <a:cs typeface="Meiryo" charset="-128"/>
            </a:endParaRPr>
          </a:p>
        </p:txBody>
      </p:sp>
      <p:sp>
        <p:nvSpPr>
          <p:cNvPr id="31" name="AutoShape 50"/>
          <p:cNvSpPr>
            <a:spLocks noChangeArrowheads="1"/>
          </p:cNvSpPr>
          <p:nvPr/>
        </p:nvSpPr>
        <p:spPr bwMode="auto">
          <a:xfrm>
            <a:off x="5891627" y="821487"/>
            <a:ext cx="2259595" cy="5741310"/>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a:p>
            <a:pPr algn="ctr">
              <a:defRPr/>
            </a:pPr>
            <a:endParaRPr lang="en-US" altLang="ja-JP" sz="2800" dirty="0">
              <a:solidFill>
                <a:schemeClr val="tx1">
                  <a:lumMod val="50000"/>
                  <a:lumOff val="50000"/>
                </a:schemeClr>
              </a:solidFill>
              <a:latin typeface="Meiryo" charset="-128"/>
              <a:ea typeface="Meiryo" charset="-128"/>
              <a:cs typeface="Meiryo" charset="-128"/>
            </a:endParaRPr>
          </a:p>
        </p:txBody>
      </p:sp>
      <p:sp>
        <p:nvSpPr>
          <p:cNvPr id="63" name="正方形/長方形 62"/>
          <p:cNvSpPr/>
          <p:nvPr/>
        </p:nvSpPr>
        <p:spPr>
          <a:xfrm>
            <a:off x="522513" y="1162706"/>
            <a:ext cx="2875865" cy="3059128"/>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3398380" y="1176788"/>
            <a:ext cx="2438960" cy="1354956"/>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p:cNvSpPr/>
          <p:nvPr/>
        </p:nvSpPr>
        <p:spPr>
          <a:xfrm>
            <a:off x="5837339" y="1158240"/>
            <a:ext cx="2368170" cy="382540"/>
          </a:xfrm>
          <a:prstGeom prst="rect">
            <a:avLst/>
          </a:prstGeom>
          <a:solidFill>
            <a:schemeClr val="accent4">
              <a:lumMod val="40000"/>
              <a:lumOff val="60000"/>
              <a:alpha val="52549"/>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528821" y="4230760"/>
            <a:ext cx="2882904" cy="2248417"/>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3385035" y="2506894"/>
            <a:ext cx="2423582" cy="3972283"/>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5808617" y="1531589"/>
            <a:ext cx="2396892" cy="4955039"/>
          </a:xfrm>
          <a:prstGeom prst="rect">
            <a:avLst/>
          </a:prstGeom>
          <a:solidFill>
            <a:srgbClr val="DBEEF4">
              <a:alpha val="52549"/>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653" name="Rectangle 30"/>
          <p:cNvSpPr>
            <a:spLocks noGrp="1" noChangeArrowheads="1"/>
          </p:cNvSpPr>
          <p:nvPr>
            <p:ph type="title"/>
          </p:nvPr>
        </p:nvSpPr>
        <p:spPr/>
        <p:txBody>
          <a:bodyPr/>
          <a:lstStyle/>
          <a:p>
            <a:pPr eaLnBrk="1" hangingPunct="1"/>
            <a:r>
              <a:rPr lang="ja-JP" altLang="en-US" sz="2800" dirty="0">
                <a:ea typeface="ＭＳ Ｐゴシック" charset="-128"/>
              </a:rPr>
              <a:t>クラウドは</a:t>
            </a:r>
            <a:r>
              <a:rPr lang="ja-JP" altLang="en-US" sz="2800" b="1" dirty="0">
                <a:ea typeface="ＭＳ Ｐゴシック" charset="-128"/>
              </a:rPr>
              <a:t>手段</a:t>
            </a:r>
            <a:r>
              <a:rPr lang="ja-JP" altLang="en-US" sz="2800" dirty="0">
                <a:ea typeface="ＭＳ Ｐゴシック" charset="-128"/>
              </a:rPr>
              <a:t>の負担を減らす仕組み</a:t>
            </a:r>
          </a:p>
        </p:txBody>
      </p:sp>
      <p:sp>
        <p:nvSpPr>
          <p:cNvPr id="2" name="正方形/長方形 1"/>
          <p:cNvSpPr/>
          <p:nvPr/>
        </p:nvSpPr>
        <p:spPr>
          <a:xfrm>
            <a:off x="1310001"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34" name="正方形/長方形 33"/>
          <p:cNvSpPr/>
          <p:nvPr/>
        </p:nvSpPr>
        <p:spPr>
          <a:xfrm>
            <a:off x="1310001"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35" name="正方形/長方形 34"/>
          <p:cNvSpPr/>
          <p:nvPr/>
        </p:nvSpPr>
        <p:spPr>
          <a:xfrm>
            <a:off x="1310001"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36" name="正方形/長方形 35"/>
          <p:cNvSpPr/>
          <p:nvPr/>
        </p:nvSpPr>
        <p:spPr>
          <a:xfrm>
            <a:off x="1310001"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37" name="正方形/長方形 36"/>
          <p:cNvSpPr/>
          <p:nvPr/>
        </p:nvSpPr>
        <p:spPr>
          <a:xfrm>
            <a:off x="1310001"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38" name="正方形/長方形 37"/>
          <p:cNvSpPr/>
          <p:nvPr/>
        </p:nvSpPr>
        <p:spPr>
          <a:xfrm>
            <a:off x="1310001" y="4308920"/>
            <a:ext cx="1776548" cy="418447"/>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仮想化</a:t>
            </a:r>
          </a:p>
        </p:txBody>
      </p:sp>
      <p:sp>
        <p:nvSpPr>
          <p:cNvPr id="39" name="正方形/長方形 38"/>
          <p:cNvSpPr/>
          <p:nvPr/>
        </p:nvSpPr>
        <p:spPr>
          <a:xfrm>
            <a:off x="1310001"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0" name="正方形/長方形 39"/>
          <p:cNvSpPr/>
          <p:nvPr/>
        </p:nvSpPr>
        <p:spPr>
          <a:xfrm>
            <a:off x="1310001"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41" name="正方形/長方形 40"/>
          <p:cNvSpPr/>
          <p:nvPr/>
        </p:nvSpPr>
        <p:spPr>
          <a:xfrm>
            <a:off x="1310001"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42" name="正方形/長方形 41"/>
          <p:cNvSpPr/>
          <p:nvPr/>
        </p:nvSpPr>
        <p:spPr>
          <a:xfrm>
            <a:off x="3720239" y="1232277"/>
            <a:ext cx="1776548" cy="675335"/>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43" name="正方形/長方形 42"/>
          <p:cNvSpPr/>
          <p:nvPr/>
        </p:nvSpPr>
        <p:spPr>
          <a:xfrm>
            <a:off x="3720239"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44" name="正方形/長方形 43"/>
          <p:cNvSpPr/>
          <p:nvPr/>
        </p:nvSpPr>
        <p:spPr>
          <a:xfrm>
            <a:off x="3720239"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45" name="正方形/長方形 44"/>
          <p:cNvSpPr/>
          <p:nvPr/>
        </p:nvSpPr>
        <p:spPr>
          <a:xfrm>
            <a:off x="3720239"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46" name="正方形/長方形 45"/>
          <p:cNvSpPr/>
          <p:nvPr/>
        </p:nvSpPr>
        <p:spPr>
          <a:xfrm>
            <a:off x="3720239"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47" name="正方形/長方形 46"/>
          <p:cNvSpPr/>
          <p:nvPr/>
        </p:nvSpPr>
        <p:spPr>
          <a:xfrm>
            <a:off x="3720239"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kumimoji="1" lang="ja-JP" altLang="en-US" sz="800" dirty="0">
              <a:solidFill>
                <a:schemeClr val="bg1">
                  <a:lumMod val="95000"/>
                </a:schemeClr>
              </a:solidFill>
              <a:latin typeface="Meiryo" charset="-128"/>
              <a:ea typeface="Meiryo" charset="-128"/>
              <a:cs typeface="Meiryo" charset="-128"/>
            </a:endParaRPr>
          </a:p>
        </p:txBody>
      </p:sp>
      <p:sp>
        <p:nvSpPr>
          <p:cNvPr id="48" name="正方形/長方形 47"/>
          <p:cNvSpPr/>
          <p:nvPr/>
        </p:nvSpPr>
        <p:spPr>
          <a:xfrm>
            <a:off x="3720239"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49" name="正方形/長方形 48"/>
          <p:cNvSpPr/>
          <p:nvPr/>
        </p:nvSpPr>
        <p:spPr>
          <a:xfrm>
            <a:off x="3720239"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0" name="正方形/長方形 49"/>
          <p:cNvSpPr/>
          <p:nvPr/>
        </p:nvSpPr>
        <p:spPr>
          <a:xfrm>
            <a:off x="3720239"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51" name="正方形/長方形 50"/>
          <p:cNvSpPr/>
          <p:nvPr/>
        </p:nvSpPr>
        <p:spPr>
          <a:xfrm>
            <a:off x="6132513" y="1593669"/>
            <a:ext cx="1776548" cy="31394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アプリケーション</a:t>
            </a:r>
          </a:p>
        </p:txBody>
      </p:sp>
      <p:sp>
        <p:nvSpPr>
          <p:cNvPr id="52" name="正方形/長方形 51"/>
          <p:cNvSpPr/>
          <p:nvPr/>
        </p:nvSpPr>
        <p:spPr>
          <a:xfrm>
            <a:off x="6132513" y="2044749"/>
            <a:ext cx="1776548" cy="418447"/>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データ</a:t>
            </a:r>
          </a:p>
        </p:txBody>
      </p:sp>
      <p:sp>
        <p:nvSpPr>
          <p:cNvPr id="53" name="正方形/長方形 52"/>
          <p:cNvSpPr/>
          <p:nvPr/>
        </p:nvSpPr>
        <p:spPr>
          <a:xfrm>
            <a:off x="6132513" y="259283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ランタイム</a:t>
            </a:r>
          </a:p>
        </p:txBody>
      </p:sp>
      <p:sp>
        <p:nvSpPr>
          <p:cNvPr id="54" name="正方形/長方形 53"/>
          <p:cNvSpPr/>
          <p:nvPr/>
        </p:nvSpPr>
        <p:spPr>
          <a:xfrm>
            <a:off x="6132513" y="316486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ミドルウェア</a:t>
            </a:r>
          </a:p>
        </p:txBody>
      </p:sp>
      <p:sp>
        <p:nvSpPr>
          <p:cNvPr id="55" name="正方形/長方形 54"/>
          <p:cNvSpPr/>
          <p:nvPr/>
        </p:nvSpPr>
        <p:spPr>
          <a:xfrm>
            <a:off x="6132513" y="3736890"/>
            <a:ext cx="1776548" cy="418447"/>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オペレーティング</a:t>
            </a:r>
            <a:endParaRPr kumimoji="1" lang="en-US" altLang="ja-JP" sz="1200" dirty="0">
              <a:solidFill>
                <a:srgbClr val="FFFFFF"/>
              </a:solidFill>
              <a:latin typeface="Meiryo" charset="-128"/>
              <a:ea typeface="Meiryo" charset="-128"/>
              <a:cs typeface="Meiryo" charset="-128"/>
            </a:endParaRPr>
          </a:p>
          <a:p>
            <a:pPr algn="ctr"/>
            <a:r>
              <a:rPr kumimoji="1" lang="ja-JP" altLang="en-US" sz="1200" dirty="0">
                <a:solidFill>
                  <a:srgbClr val="FFFFFF"/>
                </a:solidFill>
                <a:latin typeface="Meiryo" charset="-128"/>
                <a:ea typeface="Meiryo" charset="-128"/>
                <a:cs typeface="Meiryo" charset="-128"/>
              </a:rPr>
              <a:t>システム</a:t>
            </a:r>
          </a:p>
        </p:txBody>
      </p:sp>
      <p:sp>
        <p:nvSpPr>
          <p:cNvPr id="56" name="正方形/長方形 55"/>
          <p:cNvSpPr/>
          <p:nvPr/>
        </p:nvSpPr>
        <p:spPr>
          <a:xfrm>
            <a:off x="6132513" y="4308920"/>
            <a:ext cx="1776548" cy="41844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lumMod val="95000"/>
                  </a:schemeClr>
                </a:solidFill>
                <a:latin typeface="Meiryo" charset="-128"/>
                <a:ea typeface="Meiryo" charset="-128"/>
                <a:cs typeface="Meiryo" charset="-128"/>
              </a:rPr>
              <a:t>仮想化</a:t>
            </a:r>
            <a:endParaRPr kumimoji="1" lang="en-US" altLang="ja-JP" sz="1200" dirty="0">
              <a:solidFill>
                <a:schemeClr val="bg1">
                  <a:lumMod val="95000"/>
                </a:schemeClr>
              </a:solidFill>
              <a:latin typeface="Meiryo" charset="-128"/>
              <a:ea typeface="Meiryo" charset="-128"/>
              <a:cs typeface="Meiryo" charset="-128"/>
            </a:endParaRPr>
          </a:p>
          <a:p>
            <a:pPr algn="ctr"/>
            <a:r>
              <a:rPr lang="en-US" altLang="ja-JP" sz="800" dirty="0">
                <a:solidFill>
                  <a:schemeClr val="bg1">
                    <a:lumMod val="95000"/>
                  </a:schemeClr>
                </a:solidFill>
                <a:latin typeface="Meiryo" charset="-128"/>
                <a:ea typeface="Meiryo" charset="-128"/>
                <a:cs typeface="Meiryo" charset="-128"/>
              </a:rPr>
              <a:t>(</a:t>
            </a:r>
            <a:r>
              <a:rPr lang="ja-JP" altLang="en-US" sz="800" dirty="0">
                <a:solidFill>
                  <a:schemeClr val="bg1">
                    <a:lumMod val="95000"/>
                  </a:schemeClr>
                </a:solidFill>
                <a:latin typeface="Meiryo" charset="-128"/>
                <a:ea typeface="Meiryo" charset="-128"/>
                <a:cs typeface="Meiryo" charset="-128"/>
              </a:rPr>
              <a:t>必ずしも使わない</a:t>
            </a:r>
            <a:r>
              <a:rPr lang="en-US" altLang="ja-JP" sz="800" dirty="0">
                <a:solidFill>
                  <a:schemeClr val="bg1">
                    <a:lumMod val="95000"/>
                  </a:schemeClr>
                </a:solidFill>
                <a:latin typeface="Meiryo" charset="-128"/>
                <a:ea typeface="Meiryo" charset="-128"/>
                <a:cs typeface="Meiryo" charset="-128"/>
              </a:rPr>
              <a:t>)</a:t>
            </a:r>
            <a:endParaRPr lang="ja-JP" altLang="en-US" sz="800" dirty="0">
              <a:solidFill>
                <a:schemeClr val="bg1">
                  <a:lumMod val="95000"/>
                </a:schemeClr>
              </a:solidFill>
              <a:latin typeface="Meiryo" charset="-128"/>
              <a:ea typeface="Meiryo" charset="-128"/>
              <a:cs typeface="Meiryo" charset="-128"/>
            </a:endParaRPr>
          </a:p>
        </p:txBody>
      </p:sp>
      <p:sp>
        <p:nvSpPr>
          <p:cNvPr id="57" name="正方形/長方形 56"/>
          <p:cNvSpPr/>
          <p:nvPr/>
        </p:nvSpPr>
        <p:spPr>
          <a:xfrm>
            <a:off x="6132513" y="4863828"/>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サーバー</a:t>
            </a:r>
          </a:p>
        </p:txBody>
      </p:sp>
      <p:sp>
        <p:nvSpPr>
          <p:cNvPr id="58" name="正方形/長方形 57"/>
          <p:cNvSpPr/>
          <p:nvPr/>
        </p:nvSpPr>
        <p:spPr>
          <a:xfrm>
            <a:off x="6132513" y="5418736"/>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ストレージ</a:t>
            </a:r>
          </a:p>
        </p:txBody>
      </p:sp>
      <p:sp>
        <p:nvSpPr>
          <p:cNvPr id="59" name="正方形/長方形 58"/>
          <p:cNvSpPr/>
          <p:nvPr/>
        </p:nvSpPr>
        <p:spPr>
          <a:xfrm>
            <a:off x="6132513" y="5973644"/>
            <a:ext cx="1776548" cy="418447"/>
          </a:xfrm>
          <a:prstGeom prst="rect">
            <a:avLst/>
          </a:prstGeom>
          <a:solidFill>
            <a:srgbClr val="DBEEF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0070C0"/>
                </a:solidFill>
                <a:latin typeface="Meiryo" charset="-128"/>
                <a:ea typeface="Meiryo" charset="-128"/>
                <a:cs typeface="Meiryo" charset="-128"/>
              </a:rPr>
              <a:t>ネットワーク</a:t>
            </a:r>
          </a:p>
        </p:txBody>
      </p:sp>
      <p:sp>
        <p:nvSpPr>
          <p:cNvPr id="62" name="正方形/長方形 61"/>
          <p:cNvSpPr/>
          <p:nvPr/>
        </p:nvSpPr>
        <p:spPr>
          <a:xfrm>
            <a:off x="6132513" y="1232277"/>
            <a:ext cx="1776548" cy="23076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0070C0"/>
                </a:solidFill>
                <a:latin typeface="Meiryo" charset="-128"/>
                <a:ea typeface="Meiryo" charset="-128"/>
                <a:cs typeface="Meiryo" charset="-128"/>
              </a:rPr>
              <a:t>アプリケーション（アドオン）</a:t>
            </a:r>
            <a:endParaRPr kumimoji="1" lang="ja-JP" altLang="en-US" sz="800" dirty="0">
              <a:solidFill>
                <a:srgbClr val="0070C0"/>
              </a:solidFill>
              <a:latin typeface="Meiryo" charset="-128"/>
              <a:ea typeface="Meiryo" charset="-128"/>
              <a:cs typeface="Meiryo" charset="-128"/>
            </a:endParaRPr>
          </a:p>
        </p:txBody>
      </p:sp>
      <p:cxnSp>
        <p:nvCxnSpPr>
          <p:cNvPr id="5" name="直線コネクタ 4"/>
          <p:cNvCxnSpPr/>
          <p:nvPr/>
        </p:nvCxnSpPr>
        <p:spPr>
          <a:xfrm>
            <a:off x="522513" y="4230760"/>
            <a:ext cx="2883556" cy="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398380" y="2506894"/>
            <a:ext cx="2493247" cy="2485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5808617" y="1539998"/>
            <a:ext cx="2396892" cy="782"/>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flipH="1" flipV="1">
            <a:off x="3385035" y="2506893"/>
            <a:ext cx="13344" cy="1729023"/>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flipH="1" flipV="1">
            <a:off x="5823992" y="1521316"/>
            <a:ext cx="3" cy="102451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826699" y="841579"/>
            <a:ext cx="743152"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IaaS</a:t>
            </a:r>
            <a:endParaRPr kumimoji="1" lang="ja-JP" altLang="en-US" b="1" dirty="0">
              <a:solidFill>
                <a:schemeClr val="bg1"/>
              </a:solidFill>
              <a:latin typeface="Meiryo" charset="-128"/>
              <a:ea typeface="Meiryo" charset="-128"/>
              <a:cs typeface="Meiryo" charset="-128"/>
            </a:endParaRPr>
          </a:p>
        </p:txBody>
      </p:sp>
      <p:sp>
        <p:nvSpPr>
          <p:cNvPr id="86" name="テキスト ボックス 85"/>
          <p:cNvSpPr txBox="1"/>
          <p:nvPr/>
        </p:nvSpPr>
        <p:spPr>
          <a:xfrm>
            <a:off x="4204186" y="857282"/>
            <a:ext cx="785280" cy="369332"/>
          </a:xfrm>
          <a:prstGeom prst="rect">
            <a:avLst/>
          </a:prstGeom>
          <a:noFill/>
        </p:spPr>
        <p:txBody>
          <a:bodyPr wrap="none" rtlCol="0">
            <a:spAutoFit/>
          </a:bodyPr>
          <a:lstStyle/>
          <a:p>
            <a:pPr algn="ctr"/>
            <a:r>
              <a:rPr kumimoji="1" lang="en-US" altLang="ja-JP" b="1">
                <a:solidFill>
                  <a:schemeClr val="bg1"/>
                </a:solidFill>
                <a:latin typeface="Meiryo" charset="-128"/>
                <a:ea typeface="Meiryo" charset="-128"/>
                <a:cs typeface="Meiryo" charset="-128"/>
              </a:rPr>
              <a:t>PaaS</a:t>
            </a:r>
            <a:endParaRPr kumimoji="1" lang="ja-JP" altLang="en-US" b="1" dirty="0">
              <a:solidFill>
                <a:schemeClr val="bg1"/>
              </a:solidFill>
              <a:latin typeface="Meiryo" charset="-128"/>
              <a:ea typeface="Meiryo" charset="-128"/>
              <a:cs typeface="Meiryo" charset="-128"/>
            </a:endParaRPr>
          </a:p>
        </p:txBody>
      </p:sp>
      <p:sp>
        <p:nvSpPr>
          <p:cNvPr id="88" name="テキスト ボックス 87"/>
          <p:cNvSpPr txBox="1"/>
          <p:nvPr/>
        </p:nvSpPr>
        <p:spPr>
          <a:xfrm>
            <a:off x="6662600" y="819991"/>
            <a:ext cx="785280" cy="369332"/>
          </a:xfrm>
          <a:prstGeom prst="rect">
            <a:avLst/>
          </a:prstGeom>
          <a:noFill/>
        </p:spPr>
        <p:txBody>
          <a:bodyPr wrap="none" rtlCol="0">
            <a:spAutoFit/>
          </a:bodyPr>
          <a:lstStyle/>
          <a:p>
            <a:pPr algn="ctr"/>
            <a:r>
              <a:rPr kumimoji="1" lang="en-US" altLang="ja-JP" b="1" dirty="0">
                <a:solidFill>
                  <a:schemeClr val="bg1"/>
                </a:solidFill>
                <a:latin typeface="Meiryo" charset="-128"/>
                <a:ea typeface="Meiryo" charset="-128"/>
                <a:cs typeface="Meiryo" charset="-128"/>
              </a:rPr>
              <a:t>SaaS</a:t>
            </a:r>
            <a:endParaRPr kumimoji="1" lang="ja-JP" altLang="en-US" b="1" dirty="0">
              <a:solidFill>
                <a:schemeClr val="bg1"/>
              </a:solidFill>
              <a:latin typeface="Meiryo" charset="-128"/>
              <a:ea typeface="Meiryo" charset="-128"/>
              <a:cs typeface="Meiryo" charset="-128"/>
            </a:endParaRPr>
          </a:p>
        </p:txBody>
      </p:sp>
      <p:sp>
        <p:nvSpPr>
          <p:cNvPr id="98" name="AutoShape 43"/>
          <p:cNvSpPr>
            <a:spLocks noChangeArrowheads="1"/>
          </p:cNvSpPr>
          <p:nvPr/>
        </p:nvSpPr>
        <p:spPr bwMode="auto">
          <a:xfrm>
            <a:off x="8253802" y="1167777"/>
            <a:ext cx="377099" cy="1339116"/>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アプリケーション</a:t>
            </a:r>
            <a:endParaRPr lang="ja-JP" altLang="en-US" sz="1200" dirty="0">
              <a:solidFill>
                <a:srgbClr val="0070C0"/>
              </a:solidFill>
              <a:latin typeface="HGMaruGothicMPRO" charset="-128"/>
              <a:ea typeface="HGMaruGothicMPRO" charset="-128"/>
              <a:cs typeface="HGMaruGothicMPRO" charset="-128"/>
            </a:endParaRPr>
          </a:p>
        </p:txBody>
      </p:sp>
      <p:sp>
        <p:nvSpPr>
          <p:cNvPr id="18" name="テキスト ボックス 17"/>
          <p:cNvSpPr txBox="1"/>
          <p:nvPr/>
        </p:nvSpPr>
        <p:spPr>
          <a:xfrm>
            <a:off x="632576" y="1722774"/>
            <a:ext cx="430887" cy="1938992"/>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利用する企業の責任</a:t>
            </a:r>
          </a:p>
        </p:txBody>
      </p:sp>
      <p:sp>
        <p:nvSpPr>
          <p:cNvPr id="104" name="テキスト ボックス 103"/>
          <p:cNvSpPr txBox="1"/>
          <p:nvPr/>
        </p:nvSpPr>
        <p:spPr>
          <a:xfrm>
            <a:off x="632576" y="4284883"/>
            <a:ext cx="430887" cy="2144177"/>
          </a:xfrm>
          <a:prstGeom prst="rect">
            <a:avLst/>
          </a:prstGeom>
          <a:noFill/>
        </p:spPr>
        <p:txBody>
          <a:bodyPr vert="eaVert" wrap="none" rtlCol="0">
            <a:spAutoFit/>
          </a:bodyPr>
          <a:lstStyle/>
          <a:p>
            <a:pPr algn="ctr"/>
            <a:r>
              <a:rPr kumimoji="1" lang="ja-JP" altLang="en-US" sz="1600" dirty="0">
                <a:solidFill>
                  <a:srgbClr val="0070C0"/>
                </a:solidFill>
                <a:latin typeface="Meiryo" charset="-128"/>
                <a:ea typeface="Meiryo" charset="-128"/>
                <a:cs typeface="Meiryo" charset="-128"/>
              </a:rPr>
              <a:t>クラウド事業者の責任</a:t>
            </a:r>
          </a:p>
        </p:txBody>
      </p:sp>
      <p:sp>
        <p:nvSpPr>
          <p:cNvPr id="94" name="AutoShape 43"/>
          <p:cNvSpPr>
            <a:spLocks noChangeArrowheads="1"/>
          </p:cNvSpPr>
          <p:nvPr/>
        </p:nvSpPr>
        <p:spPr bwMode="auto">
          <a:xfrm>
            <a:off x="8253802" y="2545826"/>
            <a:ext cx="377099" cy="1690704"/>
          </a:xfrm>
          <a:prstGeom prst="roundRect">
            <a:avLst>
              <a:gd name="adj" fmla="val 0"/>
            </a:avLst>
          </a:prstGeom>
          <a:solidFill>
            <a:srgbClr val="92D05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dirty="0">
                <a:solidFill>
                  <a:schemeClr val="bg1"/>
                </a:solidFill>
                <a:latin typeface="HGMaruGothicMPRO" charset="-128"/>
                <a:ea typeface="HGMaruGothicMPRO" charset="-128"/>
                <a:cs typeface="HGMaruGothicMPRO" charset="-128"/>
              </a:rPr>
              <a:t>プラットフォーム</a:t>
            </a:r>
          </a:p>
        </p:txBody>
      </p:sp>
      <p:sp>
        <p:nvSpPr>
          <p:cNvPr id="99" name="AutoShape 43"/>
          <p:cNvSpPr>
            <a:spLocks noChangeArrowheads="1"/>
          </p:cNvSpPr>
          <p:nvPr/>
        </p:nvSpPr>
        <p:spPr bwMode="auto">
          <a:xfrm>
            <a:off x="8253802" y="4282940"/>
            <a:ext cx="377099" cy="2203688"/>
          </a:xfrm>
          <a:prstGeom prst="roundRect">
            <a:avLst>
              <a:gd name="adj" fmla="val 0"/>
            </a:avLst>
          </a:prstGeom>
          <a:solidFill>
            <a:srgbClr val="DBEEF4"/>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a:solidFill>
                  <a:srgbClr val="0070C0"/>
                </a:solidFill>
                <a:latin typeface="HGMaruGothicMPRO" charset="-128"/>
                <a:ea typeface="HGMaruGothicMPRO" charset="-128"/>
                <a:cs typeface="HGMaruGothicMPRO" charset="-128"/>
              </a:rPr>
              <a:t>インフラストラクチャー</a:t>
            </a:r>
            <a:endParaRPr lang="ja-JP" altLang="en-US" sz="1200" dirty="0">
              <a:solidFill>
                <a:srgbClr val="0070C0"/>
              </a:solidFill>
              <a:latin typeface="HGMaruGothicMPRO" charset="-128"/>
              <a:ea typeface="HGMaruGothicMPRO" charset="-128"/>
              <a:cs typeface="HGMaruGothicMPRO" charset="-128"/>
            </a:endParaRPr>
          </a:p>
        </p:txBody>
      </p:sp>
      <p:grpSp>
        <p:nvGrpSpPr>
          <p:cNvPr id="7" name="図形グループ 6"/>
          <p:cNvGrpSpPr/>
          <p:nvPr/>
        </p:nvGrpSpPr>
        <p:grpSpPr>
          <a:xfrm>
            <a:off x="822959" y="2066405"/>
            <a:ext cx="7547734" cy="1400307"/>
            <a:chOff x="804633" y="2070827"/>
            <a:chExt cx="7547734" cy="1400307"/>
          </a:xfrm>
        </p:grpSpPr>
        <p:sp>
          <p:nvSpPr>
            <p:cNvPr id="4" name="右矢印 3"/>
            <p:cNvSpPr/>
            <p:nvPr/>
          </p:nvSpPr>
          <p:spPr>
            <a:xfrm rot="20347284">
              <a:off x="804633" y="2323982"/>
              <a:ext cx="7547734" cy="1147152"/>
            </a:xfrm>
            <a:custGeom>
              <a:avLst/>
              <a:gdLst>
                <a:gd name="connsiteX0" fmla="*/ 0 w 7525713"/>
                <a:gd name="connsiteY0" fmla="*/ 227649 h 910597"/>
                <a:gd name="connsiteX1" fmla="*/ 7070415 w 7525713"/>
                <a:gd name="connsiteY1" fmla="*/ 227649 h 910597"/>
                <a:gd name="connsiteX2" fmla="*/ 7070415 w 7525713"/>
                <a:gd name="connsiteY2" fmla="*/ 0 h 910597"/>
                <a:gd name="connsiteX3" fmla="*/ 7525713 w 7525713"/>
                <a:gd name="connsiteY3" fmla="*/ 455299 h 910597"/>
                <a:gd name="connsiteX4" fmla="*/ 7070415 w 7525713"/>
                <a:gd name="connsiteY4" fmla="*/ 910597 h 910597"/>
                <a:gd name="connsiteX5" fmla="*/ 7070415 w 7525713"/>
                <a:gd name="connsiteY5" fmla="*/ 682948 h 910597"/>
                <a:gd name="connsiteX6" fmla="*/ 0 w 7525713"/>
                <a:gd name="connsiteY6" fmla="*/ 682948 h 910597"/>
                <a:gd name="connsiteX7" fmla="*/ 0 w 7525713"/>
                <a:gd name="connsiteY7" fmla="*/ 227649 h 910597"/>
                <a:gd name="connsiteX0" fmla="*/ 0 w 7537902"/>
                <a:gd name="connsiteY0" fmla="*/ 464119 h 910597"/>
                <a:gd name="connsiteX1" fmla="*/ 7082604 w 7537902"/>
                <a:gd name="connsiteY1" fmla="*/ 227649 h 910597"/>
                <a:gd name="connsiteX2" fmla="*/ 7082604 w 7537902"/>
                <a:gd name="connsiteY2" fmla="*/ 0 h 910597"/>
                <a:gd name="connsiteX3" fmla="*/ 7537902 w 7537902"/>
                <a:gd name="connsiteY3" fmla="*/ 455299 h 910597"/>
                <a:gd name="connsiteX4" fmla="*/ 7082604 w 7537902"/>
                <a:gd name="connsiteY4" fmla="*/ 910597 h 910597"/>
                <a:gd name="connsiteX5" fmla="*/ 7082604 w 7537902"/>
                <a:gd name="connsiteY5" fmla="*/ 682948 h 910597"/>
                <a:gd name="connsiteX6" fmla="*/ 12189 w 7537902"/>
                <a:gd name="connsiteY6" fmla="*/ 682948 h 910597"/>
                <a:gd name="connsiteX7" fmla="*/ 0 w 7537902"/>
                <a:gd name="connsiteY7" fmla="*/ 464119 h 910597"/>
                <a:gd name="connsiteX0" fmla="*/ 9832 w 7547734"/>
                <a:gd name="connsiteY0" fmla="*/ 464119 h 910597"/>
                <a:gd name="connsiteX1" fmla="*/ 7092436 w 7547734"/>
                <a:gd name="connsiteY1" fmla="*/ 227649 h 910597"/>
                <a:gd name="connsiteX2" fmla="*/ 7092436 w 7547734"/>
                <a:gd name="connsiteY2" fmla="*/ 0 h 910597"/>
                <a:gd name="connsiteX3" fmla="*/ 7547734 w 7547734"/>
                <a:gd name="connsiteY3" fmla="*/ 455299 h 910597"/>
                <a:gd name="connsiteX4" fmla="*/ 7092436 w 7547734"/>
                <a:gd name="connsiteY4" fmla="*/ 910597 h 910597"/>
                <a:gd name="connsiteX5" fmla="*/ 7092436 w 7547734"/>
                <a:gd name="connsiteY5" fmla="*/ 682948 h 910597"/>
                <a:gd name="connsiteX6" fmla="*/ 0 w 7547734"/>
                <a:gd name="connsiteY6" fmla="*/ 461795 h 910597"/>
                <a:gd name="connsiteX7" fmla="*/ 9832 w 7547734"/>
                <a:gd name="connsiteY7" fmla="*/ 464119 h 9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34" h="910597">
                  <a:moveTo>
                    <a:pt x="9832" y="464119"/>
                  </a:moveTo>
                  <a:lnTo>
                    <a:pt x="7092436" y="227649"/>
                  </a:lnTo>
                  <a:lnTo>
                    <a:pt x="7092436" y="0"/>
                  </a:lnTo>
                  <a:lnTo>
                    <a:pt x="7547734" y="455299"/>
                  </a:lnTo>
                  <a:lnTo>
                    <a:pt x="7092436" y="910597"/>
                  </a:lnTo>
                  <a:lnTo>
                    <a:pt x="7092436" y="682948"/>
                  </a:lnTo>
                  <a:lnTo>
                    <a:pt x="0" y="461795"/>
                  </a:lnTo>
                  <a:lnTo>
                    <a:pt x="9832" y="464119"/>
                  </a:lnTo>
                  <a:close/>
                </a:path>
              </a:pathLst>
            </a:custGeom>
            <a:solidFill>
              <a:srgbClr val="0432FF">
                <a:alpha val="4902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rot="20308907">
              <a:off x="5199194" y="2070827"/>
              <a:ext cx="2262158" cy="369332"/>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手段</a:t>
              </a:r>
              <a:r>
                <a:rPr kumimoji="1" lang="ja-JP" altLang="en-US" dirty="0">
                  <a:solidFill>
                    <a:schemeClr val="bg1"/>
                  </a:solidFill>
                  <a:latin typeface="Meiryo" charset="-128"/>
                  <a:ea typeface="Meiryo" charset="-128"/>
                  <a:cs typeface="Meiryo" charset="-128"/>
                </a:rPr>
                <a:t>の負担を減らす</a:t>
              </a:r>
            </a:p>
          </p:txBody>
        </p:sp>
      </p:grpSp>
    </p:spTree>
    <p:extLst>
      <p:ext uri="{BB962C8B-B14F-4D97-AF65-F5344CB8AC3E}">
        <p14:creationId xmlns:p14="http://schemas.microsoft.com/office/powerpoint/2010/main" val="21543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solidFill>
                  <a:srgbClr val="0070C0"/>
                </a:solidFill>
              </a:rPr>
              <a:t>3</a:t>
            </a:fld>
            <a:endParaRPr kumimoji="1" lang="ja-JP" altLang="en-US">
              <a:solidFill>
                <a:srgbClr val="0070C0"/>
              </a:solidFill>
            </a:endParaRPr>
          </a:p>
        </p:txBody>
      </p:sp>
      <p:grpSp>
        <p:nvGrpSpPr>
          <p:cNvPr id="16" name="図形グループ 15"/>
          <p:cNvGrpSpPr/>
          <p:nvPr/>
        </p:nvGrpSpPr>
        <p:grpSpPr>
          <a:xfrm>
            <a:off x="811681" y="828781"/>
            <a:ext cx="3212530" cy="5500347"/>
            <a:chOff x="5230258" y="1001733"/>
            <a:chExt cx="3212530" cy="5500347"/>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0258" y="1401843"/>
              <a:ext cx="3212530" cy="4700127"/>
            </a:xfrm>
            <a:prstGeom prst="rect">
              <a:avLst/>
            </a:prstGeom>
            <a:ln>
              <a:noFill/>
            </a:ln>
            <a:effectLst>
              <a:outerShdw blurRad="292100" dist="139700" dir="2700000" algn="tl" rotWithShape="0">
                <a:srgbClr val="333333">
                  <a:alpha val="65000"/>
                </a:srgbClr>
              </a:outerShdw>
            </a:effectLst>
          </p:spPr>
        </p:pic>
        <p:sp>
          <p:nvSpPr>
            <p:cNvPr id="4" name="テキスト ボックス 3"/>
            <p:cNvSpPr txBox="1"/>
            <p:nvPr/>
          </p:nvSpPr>
          <p:spPr>
            <a:xfrm>
              <a:off x="6387521" y="6101970"/>
              <a:ext cx="898003" cy="400110"/>
            </a:xfrm>
            <a:prstGeom prst="rect">
              <a:avLst/>
            </a:prstGeom>
            <a:noFill/>
          </p:spPr>
          <p:txBody>
            <a:bodyPr wrap="none" rtlCol="0">
              <a:spAutoFit/>
            </a:bodyPr>
            <a:lstStyle/>
            <a:p>
              <a:pPr algn="ctr"/>
              <a:r>
                <a:rPr kumimoji="1" lang="en-US" altLang="ja-JP" sz="2000" dirty="0">
                  <a:solidFill>
                    <a:srgbClr val="0070C0"/>
                  </a:solidFill>
                </a:rPr>
                <a:t>2017.1</a:t>
              </a:r>
              <a:endParaRPr kumimoji="1" lang="ja-JP" altLang="en-US" sz="2000" dirty="0">
                <a:solidFill>
                  <a:srgbClr val="0070C0"/>
                </a:solidFill>
              </a:endParaRPr>
            </a:p>
          </p:txBody>
        </p:sp>
        <p:sp>
          <p:nvSpPr>
            <p:cNvPr id="6" name="テキスト ボックス 5"/>
            <p:cNvSpPr txBox="1"/>
            <p:nvPr/>
          </p:nvSpPr>
          <p:spPr>
            <a:xfrm>
              <a:off x="5469801" y="1001733"/>
              <a:ext cx="2733441" cy="369332"/>
            </a:xfrm>
            <a:prstGeom prst="rect">
              <a:avLst/>
            </a:prstGeom>
            <a:noFill/>
          </p:spPr>
          <p:txBody>
            <a:bodyPr wrap="none" rtlCol="0">
              <a:spAutoFit/>
            </a:bodyPr>
            <a:lstStyle/>
            <a:p>
              <a:pPr algn="ct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を知らない人</a:t>
              </a:r>
              <a:r>
                <a:rPr lang="ja-JP" altLang="en-US" dirty="0">
                  <a:solidFill>
                    <a:srgbClr val="0070C0"/>
                  </a:solidFill>
                  <a:latin typeface="Meiryo" charset="-128"/>
                  <a:ea typeface="Meiryo" charset="-128"/>
                  <a:cs typeface="Meiryo" charset="-128"/>
                </a:rPr>
                <a:t>のために</a:t>
              </a:r>
              <a:endParaRPr kumimoji="1" lang="ja-JP" altLang="en-US" dirty="0">
                <a:solidFill>
                  <a:srgbClr val="0070C0"/>
                </a:solidFill>
                <a:latin typeface="Meiryo" charset="-128"/>
                <a:ea typeface="Meiryo" charset="-128"/>
                <a:cs typeface="Meiryo" charset="-128"/>
              </a:endParaRPr>
            </a:p>
          </p:txBody>
        </p:sp>
      </p:grpSp>
      <p:sp>
        <p:nvSpPr>
          <p:cNvPr id="7" name="テキスト ボックス 6"/>
          <p:cNvSpPr txBox="1"/>
          <p:nvPr/>
        </p:nvSpPr>
        <p:spPr>
          <a:xfrm>
            <a:off x="4572000" y="1228891"/>
            <a:ext cx="2699778" cy="461665"/>
          </a:xfrm>
          <a:prstGeom prst="rect">
            <a:avLst/>
          </a:prstGeom>
          <a:noFill/>
        </p:spPr>
        <p:txBody>
          <a:bodyPr wrap="none" rtlCol="0">
            <a:spAutoFit/>
          </a:bodyPr>
          <a:lstStyle/>
          <a:p>
            <a:r>
              <a:rPr kumimoji="1" lang="en-US" altLang="ja-JP" sz="2400" b="1" dirty="0">
                <a:solidFill>
                  <a:srgbClr val="0070C0"/>
                </a:solidFill>
                <a:latin typeface="Meiryo" charset="-128"/>
                <a:ea typeface="Meiryo" charset="-128"/>
                <a:cs typeface="Meiryo" charset="-128"/>
              </a:rPr>
              <a:t>IT</a:t>
            </a:r>
            <a:r>
              <a:rPr kumimoji="1" lang="ja-JP" altLang="en-US" sz="2400" b="1" dirty="0">
                <a:solidFill>
                  <a:srgbClr val="0070C0"/>
                </a:solidFill>
                <a:latin typeface="Meiryo" charset="-128"/>
                <a:ea typeface="Meiryo" charset="-128"/>
                <a:cs typeface="Meiryo" charset="-128"/>
              </a:rPr>
              <a:t>の発展</a:t>
            </a:r>
            <a:r>
              <a:rPr kumimoji="1" lang="ja-JP" altLang="en-US" sz="2400" dirty="0">
                <a:solidFill>
                  <a:srgbClr val="0070C0"/>
                </a:solidFill>
                <a:latin typeface="Meiryo" charset="-128"/>
                <a:ea typeface="Meiryo" charset="-128"/>
                <a:cs typeface="Meiryo" charset="-128"/>
              </a:rPr>
              <a:t>によって</a:t>
            </a:r>
          </a:p>
        </p:txBody>
      </p:sp>
      <p:sp>
        <p:nvSpPr>
          <p:cNvPr id="18" name="テキスト ボックス 17"/>
          <p:cNvSpPr txBox="1"/>
          <p:nvPr/>
        </p:nvSpPr>
        <p:spPr>
          <a:xfrm>
            <a:off x="4572000" y="3076102"/>
            <a:ext cx="4185761" cy="830997"/>
          </a:xfrm>
          <a:prstGeom prst="rect">
            <a:avLst/>
          </a:prstGeom>
          <a:noFill/>
        </p:spPr>
        <p:txBody>
          <a:bodyPr wrap="none" rtlCol="0">
            <a:spAutoFit/>
          </a:bodyPr>
          <a:lstStyle/>
          <a:p>
            <a:r>
              <a:rPr kumimoji="1" lang="ja-JP" altLang="en-US" sz="2400" dirty="0">
                <a:solidFill>
                  <a:srgbClr val="0070C0"/>
                </a:solidFill>
                <a:latin typeface="Meiryo" charset="-128"/>
                <a:ea typeface="Meiryo" charset="-128"/>
                <a:cs typeface="Meiryo" charset="-128"/>
              </a:rPr>
              <a:t>いままでできなかったことが</a:t>
            </a:r>
            <a:endParaRPr kumimoji="1" lang="en-US" altLang="ja-JP" sz="2400" dirty="0">
              <a:solidFill>
                <a:srgbClr val="0070C0"/>
              </a:solidFill>
              <a:latin typeface="Meiryo" charset="-128"/>
              <a:ea typeface="Meiryo" charset="-128"/>
              <a:cs typeface="Meiryo" charset="-128"/>
            </a:endParaRPr>
          </a:p>
          <a:p>
            <a:r>
              <a:rPr lang="ja-JP" altLang="en-US" sz="2400" b="1" dirty="0">
                <a:solidFill>
                  <a:srgbClr val="0070C0"/>
                </a:solidFill>
                <a:latin typeface="Meiryo" charset="-128"/>
                <a:ea typeface="Meiryo" charset="-128"/>
                <a:cs typeface="Meiryo" charset="-128"/>
              </a:rPr>
              <a:t>できるようになった</a:t>
            </a:r>
            <a:endParaRPr kumimoji="1" lang="ja-JP" altLang="en-US" sz="2400" b="1" dirty="0">
              <a:solidFill>
                <a:srgbClr val="0070C0"/>
              </a:solidFill>
              <a:latin typeface="Meiryo" charset="-128"/>
              <a:ea typeface="Meiryo" charset="-128"/>
              <a:cs typeface="Meiryo" charset="-128"/>
            </a:endParaRPr>
          </a:p>
        </p:txBody>
      </p:sp>
      <p:sp>
        <p:nvSpPr>
          <p:cNvPr id="19" name="テキスト ボックス 18"/>
          <p:cNvSpPr txBox="1"/>
          <p:nvPr/>
        </p:nvSpPr>
        <p:spPr>
          <a:xfrm>
            <a:off x="4572000" y="5052188"/>
            <a:ext cx="4185761" cy="461665"/>
          </a:xfrm>
          <a:prstGeom prst="rect">
            <a:avLst/>
          </a:prstGeom>
          <a:noFill/>
        </p:spPr>
        <p:txBody>
          <a:bodyPr wrap="none" rtlCol="0">
            <a:spAutoFit/>
          </a:bodyPr>
          <a:lstStyle/>
          <a:p>
            <a:r>
              <a:rPr lang="ja-JP" altLang="en-US" sz="2400" dirty="0">
                <a:solidFill>
                  <a:srgbClr val="0070C0"/>
                </a:solidFill>
                <a:latin typeface="Meiryo" charset="-128"/>
                <a:ea typeface="Meiryo" charset="-128"/>
                <a:cs typeface="Meiryo" charset="-128"/>
              </a:rPr>
              <a:t>こう</a:t>
            </a:r>
            <a:r>
              <a:rPr lang="ja-JP" altLang="en-US" sz="2400" b="1" dirty="0">
                <a:solidFill>
                  <a:srgbClr val="0070C0"/>
                </a:solidFill>
                <a:latin typeface="Meiryo" charset="-128"/>
                <a:ea typeface="Meiryo" charset="-128"/>
                <a:cs typeface="Meiryo" charset="-128"/>
              </a:rPr>
              <a:t>向き合う</a:t>
            </a:r>
            <a:r>
              <a:rPr lang="ja-JP" altLang="en-US" sz="2400" dirty="0">
                <a:solidFill>
                  <a:srgbClr val="0070C0"/>
                </a:solidFill>
                <a:latin typeface="Meiryo" charset="-128"/>
                <a:ea typeface="Meiryo" charset="-128"/>
                <a:cs typeface="Meiryo" charset="-128"/>
              </a:rPr>
              <a:t>、</a:t>
            </a:r>
            <a:r>
              <a:rPr lang="ja-JP" altLang="en-US" sz="2400" b="1" dirty="0">
                <a:solidFill>
                  <a:srgbClr val="0070C0"/>
                </a:solidFill>
                <a:latin typeface="Meiryo" charset="-128"/>
                <a:ea typeface="Meiryo" charset="-128"/>
                <a:cs typeface="Meiryo" charset="-128"/>
              </a:rPr>
              <a:t>つきあおう</a:t>
            </a:r>
            <a:r>
              <a:rPr lang="ja-JP" altLang="en-US" sz="2400" dirty="0">
                <a:solidFill>
                  <a:srgbClr val="0070C0"/>
                </a:solidFill>
                <a:latin typeface="Meiryo" charset="-128"/>
                <a:ea typeface="Meiryo" charset="-128"/>
                <a:cs typeface="Meiryo" charset="-128"/>
              </a:rPr>
              <a:t>！</a:t>
            </a:r>
            <a:endParaRPr kumimoji="1" lang="ja-JP" altLang="en-US" sz="24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195909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クラウド活用の狙い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sp>
        <p:nvSpPr>
          <p:cNvPr id="4" name="テキスト ボックス 3"/>
          <p:cNvSpPr txBox="1"/>
          <p:nvPr/>
        </p:nvSpPr>
        <p:spPr>
          <a:xfrm>
            <a:off x="323528" y="1426822"/>
            <a:ext cx="4092913" cy="461665"/>
          </a:xfrm>
          <a:prstGeom prst="rect">
            <a:avLst/>
          </a:prstGeom>
          <a:noFill/>
        </p:spPr>
        <p:txBody>
          <a:bodyPr wrap="square" rtlCol="0">
            <a:spAutoFit/>
          </a:bodyPr>
          <a:lstStyle/>
          <a:p>
            <a:r>
              <a:rPr kumimoji="1" lang="ja-JP" altLang="en-US" sz="2400" b="1" dirty="0">
                <a:solidFill>
                  <a:srgbClr val="0432FF"/>
                </a:solidFill>
                <a:latin typeface="Meiryo" charset="-128"/>
                <a:ea typeface="Meiryo" charset="-128"/>
                <a:cs typeface="Meiryo" charset="-128"/>
              </a:rPr>
              <a:t>構築や運用からの解放</a:t>
            </a:r>
          </a:p>
        </p:txBody>
      </p:sp>
      <p:sp>
        <p:nvSpPr>
          <p:cNvPr id="5" name="テキスト ボックス 4"/>
          <p:cNvSpPr txBox="1"/>
          <p:nvPr/>
        </p:nvSpPr>
        <p:spPr>
          <a:xfrm>
            <a:off x="328309" y="2895560"/>
            <a:ext cx="4185761" cy="461665"/>
          </a:xfrm>
          <a:prstGeom prst="rect">
            <a:avLst/>
          </a:prstGeom>
          <a:noFill/>
        </p:spPr>
        <p:txBody>
          <a:bodyPr wrap="none" rtlCol="0">
            <a:spAutoFit/>
          </a:bodyPr>
          <a:lstStyle/>
          <a:p>
            <a:r>
              <a:rPr kumimoji="1" lang="ja-JP" altLang="en-US" sz="2400" b="1">
                <a:solidFill>
                  <a:srgbClr val="0432FF"/>
                </a:solidFill>
                <a:latin typeface="Meiryo" charset="-128"/>
                <a:ea typeface="Meiryo" charset="-128"/>
                <a:cs typeface="Meiryo" charset="-128"/>
              </a:rPr>
              <a:t>最新テクノロジーの早期実装</a:t>
            </a:r>
            <a:endParaRPr kumimoji="1" lang="ja-JP" altLang="en-US" sz="2400" b="1" dirty="0">
              <a:solidFill>
                <a:srgbClr val="0432FF"/>
              </a:solidFill>
              <a:latin typeface="Meiryo" charset="-128"/>
              <a:ea typeface="Meiryo" charset="-128"/>
              <a:cs typeface="Meiryo" charset="-128"/>
            </a:endParaRPr>
          </a:p>
        </p:txBody>
      </p:sp>
      <p:sp>
        <p:nvSpPr>
          <p:cNvPr id="6" name="テキスト ボックス 5"/>
          <p:cNvSpPr txBox="1"/>
          <p:nvPr/>
        </p:nvSpPr>
        <p:spPr>
          <a:xfrm>
            <a:off x="323528" y="4504241"/>
            <a:ext cx="3570208" cy="461665"/>
          </a:xfrm>
          <a:prstGeom prst="rect">
            <a:avLst/>
          </a:prstGeom>
          <a:noFill/>
        </p:spPr>
        <p:txBody>
          <a:bodyPr wrap="none" rtlCol="0">
            <a:spAutoFit/>
          </a:bodyPr>
          <a:lstStyle/>
          <a:p>
            <a:r>
              <a:rPr kumimoji="1" lang="ja-JP" altLang="en-US" sz="2400" b="1" dirty="0">
                <a:solidFill>
                  <a:srgbClr val="0432FF"/>
                </a:solidFill>
                <a:latin typeface="Meiryo" charset="-128"/>
                <a:ea typeface="Meiryo" charset="-128"/>
                <a:cs typeface="Meiryo" charset="-128"/>
              </a:rPr>
              <a:t>資産から経費へのシフト</a:t>
            </a:r>
          </a:p>
        </p:txBody>
      </p:sp>
      <p:sp>
        <p:nvSpPr>
          <p:cNvPr id="7" name="テキスト ボックス 6"/>
          <p:cNvSpPr txBox="1"/>
          <p:nvPr/>
        </p:nvSpPr>
        <p:spPr>
          <a:xfrm>
            <a:off x="539552" y="1916832"/>
            <a:ext cx="6244017"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アプリケーションの質的向上にリソースをシフトできる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ビジネス・スピードの加速に迅速柔軟に対応できる</a:t>
            </a:r>
            <a:endParaRPr lang="en-US" altLang="ja-JP" dirty="0">
              <a:solidFill>
                <a:srgbClr val="0070C0"/>
              </a:solidFill>
              <a:latin typeface="Meiryo" charset="-128"/>
              <a:ea typeface="Meiryo" charset="-128"/>
              <a:cs typeface="Meiryo" charset="-128"/>
            </a:endParaRPr>
          </a:p>
        </p:txBody>
      </p:sp>
      <p:sp>
        <p:nvSpPr>
          <p:cNvPr id="8" name="テキスト ボックス 7"/>
          <p:cNvSpPr txBox="1"/>
          <p:nvPr/>
        </p:nvSpPr>
        <p:spPr>
          <a:xfrm>
            <a:off x="539552" y="3385570"/>
            <a:ext cx="601318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試行錯誤が容易になってイノベーションを加速する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kumimoji="1" lang="ja-JP" altLang="en-US" dirty="0">
                <a:solidFill>
                  <a:srgbClr val="0070C0"/>
                </a:solidFill>
                <a:latin typeface="Meiryo" charset="-128"/>
                <a:ea typeface="Meiryo" charset="-128"/>
                <a:cs typeface="Meiryo" charset="-128"/>
              </a:rPr>
              <a:t>テクノロジーの進化をいち早くビジネスに取り込める</a:t>
            </a:r>
          </a:p>
        </p:txBody>
      </p:sp>
      <p:sp>
        <p:nvSpPr>
          <p:cNvPr id="9" name="テキスト ボックス 8"/>
          <p:cNvSpPr txBox="1"/>
          <p:nvPr/>
        </p:nvSpPr>
        <p:spPr>
          <a:xfrm>
            <a:off x="539552" y="4978411"/>
            <a:ext cx="6253635" cy="646331"/>
          </a:xfrm>
          <a:prstGeom prst="rect">
            <a:avLst/>
          </a:prstGeom>
          <a:noFill/>
        </p:spPr>
        <p:txBody>
          <a:bodyPr wrap="none" rtlCol="0">
            <a:spAutoFit/>
          </a:bodyPr>
          <a:lstStyle/>
          <a:p>
            <a:pPr marL="285750" indent="-285750">
              <a:buFont typeface="Wingdings" charset="2"/>
              <a:buChar char="Ø"/>
            </a:pPr>
            <a:r>
              <a:rPr kumimoji="1" lang="ja-JP" altLang="en-US" dirty="0">
                <a:solidFill>
                  <a:srgbClr val="0070C0"/>
                </a:solidFill>
                <a:latin typeface="Meiryo" charset="-128"/>
                <a:ea typeface="Meiryo" charset="-128"/>
                <a:cs typeface="Meiryo" charset="-128"/>
              </a:rPr>
              <a:t>初期投資リスクが削減でき、</a:t>
            </a:r>
            <a:r>
              <a:rPr kumimoji="1" lang="en-US" altLang="ja-JP" dirty="0">
                <a:solidFill>
                  <a:srgbClr val="0070C0"/>
                </a:solidFill>
                <a:latin typeface="Meiryo" charset="-128"/>
                <a:ea typeface="Meiryo" charset="-128"/>
                <a:cs typeface="Meiryo" charset="-128"/>
              </a:rPr>
              <a:t>IT</a:t>
            </a:r>
            <a:r>
              <a:rPr kumimoji="1" lang="ja-JP" altLang="en-US" dirty="0">
                <a:solidFill>
                  <a:srgbClr val="0070C0"/>
                </a:solidFill>
                <a:latin typeface="Meiryo" charset="-128"/>
                <a:ea typeface="Meiryo" charset="-128"/>
                <a:cs typeface="Meiryo" charset="-128"/>
              </a:rPr>
              <a:t>活用範囲を拡大できる</a:t>
            </a:r>
            <a:endParaRPr kumimoji="1" lang="en-US" altLang="ja-JP" dirty="0">
              <a:solidFill>
                <a:srgbClr val="0070C0"/>
              </a:solidFill>
              <a:latin typeface="Meiryo" charset="-128"/>
              <a:ea typeface="Meiryo" charset="-128"/>
              <a:cs typeface="Meiryo" charset="-128"/>
            </a:endParaRPr>
          </a:p>
          <a:p>
            <a:pPr marL="285750" indent="-285750">
              <a:buFont typeface="Wingdings" charset="2"/>
              <a:buChar char="Ø"/>
            </a:pPr>
            <a:r>
              <a:rPr lang="ja-JP" altLang="en-US" dirty="0">
                <a:solidFill>
                  <a:srgbClr val="0070C0"/>
                </a:solidFill>
                <a:latin typeface="Meiryo" charset="-128"/>
                <a:ea typeface="Meiryo" charset="-128"/>
                <a:cs typeface="Meiryo" charset="-128"/>
              </a:rPr>
              <a:t>ビジネス環境の変化に柔軟に対応できる</a:t>
            </a:r>
            <a:endParaRPr kumimoji="1" lang="en-US" altLang="ja-JP" dirty="0">
              <a:solidFill>
                <a:srgbClr val="0070C0"/>
              </a:solidFill>
              <a:latin typeface="Meiryo" charset="-128"/>
              <a:ea typeface="Meiryo" charset="-128"/>
              <a:cs typeface="Meiryo" charset="-128"/>
            </a:endParaRPr>
          </a:p>
        </p:txBody>
      </p:sp>
      <p:sp>
        <p:nvSpPr>
          <p:cNvPr id="11" name="正方形/長方形 10"/>
          <p:cNvSpPr/>
          <p:nvPr/>
        </p:nvSpPr>
        <p:spPr>
          <a:xfrm>
            <a:off x="7164288" y="1268760"/>
            <a:ext cx="1368152" cy="453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r>
              <a:rPr kumimoji="1" lang="ja-JP" altLang="en-US" sz="3200" dirty="0">
                <a:solidFill>
                  <a:srgbClr val="FFFFFF"/>
                </a:solidFill>
                <a:latin typeface="HGPSoeiKakugothicUB" charset="-128"/>
                <a:ea typeface="HGPSoeiKakugothicUB" charset="-128"/>
                <a:cs typeface="HGPSoeiKakugothicUB" charset="-128"/>
              </a:rPr>
              <a:t>　ビジネスの成果に</a:t>
            </a:r>
            <a:endParaRPr kumimoji="1" lang="en-US" altLang="ja-JP" sz="3200" dirty="0">
              <a:solidFill>
                <a:srgbClr val="FFFFFF"/>
              </a:solidFill>
              <a:latin typeface="HGPSoeiKakugothicUB" charset="-128"/>
              <a:ea typeface="HGPSoeiKakugothicUB" charset="-128"/>
              <a:cs typeface="HGPSoeiKakugothicUB" charset="-128"/>
            </a:endParaRPr>
          </a:p>
          <a:p>
            <a:r>
              <a:rPr kumimoji="1" lang="ja-JP" altLang="en-US" sz="3200" dirty="0">
                <a:solidFill>
                  <a:srgbClr val="FFFFFF"/>
                </a:solidFill>
                <a:latin typeface="HGPSoeiKakugothicUB" charset="-128"/>
                <a:ea typeface="HGPSoeiKakugothicUB" charset="-128"/>
                <a:cs typeface="HGPSoeiKakugothicUB" charset="-128"/>
              </a:rPr>
              <a:t>　　　　　　直接貢献する</a:t>
            </a:r>
          </a:p>
        </p:txBody>
      </p:sp>
      <p:sp>
        <p:nvSpPr>
          <p:cNvPr id="12" name="右矢印 11"/>
          <p:cNvSpPr/>
          <p:nvPr/>
        </p:nvSpPr>
        <p:spPr>
          <a:xfrm>
            <a:off x="6730913" y="1679107"/>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右矢印 12"/>
          <p:cNvSpPr/>
          <p:nvPr/>
        </p:nvSpPr>
        <p:spPr>
          <a:xfrm>
            <a:off x="6730913" y="3116289"/>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6730913" y="4689698"/>
            <a:ext cx="524735" cy="90550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128629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64D291-2074-6042-B643-73CF98B18DBD}"/>
              </a:ext>
            </a:extLst>
          </p:cNvPr>
          <p:cNvSpPr>
            <a:spLocks noGrp="1"/>
          </p:cNvSpPr>
          <p:nvPr>
            <p:ph type="title"/>
          </p:nvPr>
        </p:nvSpPr>
        <p:spPr/>
        <p:txBody>
          <a:bodyPr/>
          <a:lstStyle/>
          <a:p>
            <a:r>
              <a:rPr kumimoji="1" lang="ja-JP" altLang="en-US" dirty="0"/>
              <a:t>クラウドへ移行することに伴うビジネスの変化</a:t>
            </a:r>
          </a:p>
        </p:txBody>
      </p:sp>
      <p:sp>
        <p:nvSpPr>
          <p:cNvPr id="3" name="スライド番号プレースホルダー 2">
            <a:extLst>
              <a:ext uri="{FF2B5EF4-FFF2-40B4-BE49-F238E27FC236}">
                <a16:creationId xmlns:a16="http://schemas.microsoft.com/office/drawing/2014/main" id="{12FA0CCC-3069-C14D-8350-72452FFC882B}"/>
              </a:ext>
            </a:extLst>
          </p:cNvPr>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sp>
        <p:nvSpPr>
          <p:cNvPr id="4" name="角丸四角形 3">
            <a:extLst>
              <a:ext uri="{FF2B5EF4-FFF2-40B4-BE49-F238E27FC236}">
                <a16:creationId xmlns:a16="http://schemas.microsoft.com/office/drawing/2014/main" id="{46149D94-C943-4E43-A3A9-FB4726EDCCC7}"/>
              </a:ext>
            </a:extLst>
          </p:cNvPr>
          <p:cNvSpPr/>
          <p:nvPr/>
        </p:nvSpPr>
        <p:spPr>
          <a:xfrm>
            <a:off x="3211690" y="2534493"/>
            <a:ext cx="2720620" cy="2110154"/>
          </a:xfrm>
          <a:prstGeom prst="roundRect">
            <a:avLst>
              <a:gd name="adj" fmla="val 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自社所有から</a:t>
            </a:r>
            <a:endParaRPr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b="1" dirty="0">
                <a:solidFill>
                  <a:srgbClr val="FFFFFF"/>
                </a:solidFill>
                <a:latin typeface="Meiryo" panose="020B0604030504040204" pitchFamily="34" charset="-128"/>
                <a:ea typeface="Meiryo" panose="020B0604030504040204" pitchFamily="34" charset="-128"/>
                <a:cs typeface="ＭＳ Ｐゴシック"/>
              </a:rPr>
              <a:t>パブリック・クラウド</a:t>
            </a:r>
            <a:endParaRPr kumimoji="1" lang="en-US" altLang="ja-JP" b="1"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b="1" dirty="0">
                <a:solidFill>
                  <a:srgbClr val="FFFFFF"/>
                </a:solidFill>
                <a:latin typeface="Meiryo" panose="020B0604030504040204" pitchFamily="34" charset="-128"/>
                <a:ea typeface="Meiryo" panose="020B0604030504040204" pitchFamily="34" charset="-128"/>
                <a:cs typeface="ＭＳ Ｐゴシック"/>
              </a:rPr>
              <a:t>への移管</a:t>
            </a:r>
            <a:endParaRPr kumimoji="1" lang="ja-JP" altLang="en-US" b="1"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25" name="グループ化 24">
            <a:extLst>
              <a:ext uri="{FF2B5EF4-FFF2-40B4-BE49-F238E27FC236}">
                <a16:creationId xmlns:a16="http://schemas.microsoft.com/office/drawing/2014/main" id="{F2AD725B-394B-8847-A35B-597C5EB42705}"/>
              </a:ext>
            </a:extLst>
          </p:cNvPr>
          <p:cNvGrpSpPr/>
          <p:nvPr/>
        </p:nvGrpSpPr>
        <p:grpSpPr>
          <a:xfrm>
            <a:off x="830317" y="1076648"/>
            <a:ext cx="7514898" cy="5025844"/>
            <a:chOff x="830317" y="1076648"/>
            <a:chExt cx="7514898" cy="5025844"/>
          </a:xfrm>
        </p:grpSpPr>
        <p:sp>
          <p:nvSpPr>
            <p:cNvPr id="5" name="正方形/長方形 4">
              <a:extLst>
                <a:ext uri="{FF2B5EF4-FFF2-40B4-BE49-F238E27FC236}">
                  <a16:creationId xmlns:a16="http://schemas.microsoft.com/office/drawing/2014/main" id="{33BA0FB7-165C-E948-9D1E-7CA40FA1614F}"/>
                </a:ext>
              </a:extLst>
            </p:cNvPr>
            <p:cNvSpPr/>
            <p:nvPr/>
          </p:nvSpPr>
          <p:spPr>
            <a:xfrm>
              <a:off x="3211690" y="1076648"/>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５年毎のリース更改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がなくなる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41D766F4-70E4-0F4F-AE1F-DA4DF3815EB5}"/>
                </a:ext>
              </a:extLst>
            </p:cNvPr>
            <p:cNvSpPr/>
            <p:nvPr/>
          </p:nvSpPr>
          <p:spPr>
            <a:xfrm>
              <a:off x="3211690" y="5030436"/>
              <a:ext cx="2720620" cy="10720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運用自動化の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範囲が拡大する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3A185892-804A-8645-9EF6-F2DE09A83FF2}"/>
                </a:ext>
              </a:extLst>
            </p:cNvPr>
            <p:cNvSpPr/>
            <p:nvPr/>
          </p:nvSpPr>
          <p:spPr>
            <a:xfrm>
              <a:off x="6400801"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情報システム部門</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の役割が変わる</a:t>
              </a:r>
            </a:p>
          </p:txBody>
        </p:sp>
        <p:sp>
          <p:nvSpPr>
            <p:cNvPr id="8" name="正方形/長方形 7">
              <a:extLst>
                <a:ext uri="{FF2B5EF4-FFF2-40B4-BE49-F238E27FC236}">
                  <a16:creationId xmlns:a16="http://schemas.microsoft.com/office/drawing/2014/main" id="{BE9DED64-6511-9D45-BE57-F68A200E5B57}"/>
                </a:ext>
              </a:extLst>
            </p:cNvPr>
            <p:cNvSpPr/>
            <p:nvPr/>
          </p:nvSpPr>
          <p:spPr>
            <a:xfrm>
              <a:off x="830317" y="2534493"/>
              <a:ext cx="1944414" cy="2110154"/>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Meiryo" panose="020B0604030504040204" pitchFamily="34" charset="-128"/>
                  <a:ea typeface="Meiryo" panose="020B0604030504040204" pitchFamily="34" charset="-128"/>
                  <a:cs typeface="ＭＳ Ｐゴシック"/>
                </a:rPr>
                <a:t>SaaS/PaaS</a:t>
              </a: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サーバーレス</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の適用範囲</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が</a:t>
              </a:r>
              <a:r>
                <a:rPr lang="ja-JP" altLang="en-US" sz="1600" dirty="0">
                  <a:solidFill>
                    <a:srgbClr val="FFFFFF"/>
                  </a:solidFill>
                  <a:latin typeface="Meiryo" panose="020B0604030504040204" pitchFamily="34" charset="-128"/>
                  <a:ea typeface="Meiryo" panose="020B0604030504040204" pitchFamily="34" charset="-128"/>
                  <a:cs typeface="ＭＳ Ｐゴシック"/>
                </a:rPr>
                <a:t>拡大する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上矢印 12">
              <a:extLst>
                <a:ext uri="{FF2B5EF4-FFF2-40B4-BE49-F238E27FC236}">
                  <a16:creationId xmlns:a16="http://schemas.microsoft.com/office/drawing/2014/main" id="{47909D9E-11D7-A249-82B1-E6CC31CF67BE}"/>
                </a:ext>
              </a:extLst>
            </p:cNvPr>
            <p:cNvSpPr/>
            <p:nvPr/>
          </p:nvSpPr>
          <p:spPr>
            <a:xfrm>
              <a:off x="4158155" y="2026288"/>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a:extLst>
                <a:ext uri="{FF2B5EF4-FFF2-40B4-BE49-F238E27FC236}">
                  <a16:creationId xmlns:a16="http://schemas.microsoft.com/office/drawing/2014/main" id="{EF52E8D9-C4EB-6B46-9401-3434F703F684}"/>
                </a:ext>
              </a:extLst>
            </p:cNvPr>
            <p:cNvSpPr/>
            <p:nvPr/>
          </p:nvSpPr>
          <p:spPr>
            <a:xfrm rot="10800000">
              <a:off x="4142389" y="4522231"/>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上矢印 14">
              <a:extLst>
                <a:ext uri="{FF2B5EF4-FFF2-40B4-BE49-F238E27FC236}">
                  <a16:creationId xmlns:a16="http://schemas.microsoft.com/office/drawing/2014/main" id="{A2D6AD92-851B-D34F-A8FC-97D594FDEFF0}"/>
                </a:ext>
              </a:extLst>
            </p:cNvPr>
            <p:cNvSpPr/>
            <p:nvPr/>
          </p:nvSpPr>
          <p:spPr>
            <a:xfrm rot="16200000">
              <a:off x="2579366"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矢印 15">
              <a:extLst>
                <a:ext uri="{FF2B5EF4-FFF2-40B4-BE49-F238E27FC236}">
                  <a16:creationId xmlns:a16="http://schemas.microsoft.com/office/drawing/2014/main" id="{891549E4-AEDF-0640-B81F-D42F4E37B61C}"/>
                </a:ext>
              </a:extLst>
            </p:cNvPr>
            <p:cNvSpPr/>
            <p:nvPr/>
          </p:nvSpPr>
          <p:spPr>
            <a:xfrm rot="5400000">
              <a:off x="5736945" y="3274259"/>
              <a:ext cx="827690" cy="630622"/>
            </a:xfrm>
            <a:prstGeom prst="up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グループ化 26">
            <a:extLst>
              <a:ext uri="{FF2B5EF4-FFF2-40B4-BE49-F238E27FC236}">
                <a16:creationId xmlns:a16="http://schemas.microsoft.com/office/drawing/2014/main" id="{70424BCF-B9AC-614C-9B13-E920477E29DB}"/>
              </a:ext>
            </a:extLst>
          </p:cNvPr>
          <p:cNvGrpSpPr/>
          <p:nvPr/>
        </p:nvGrpSpPr>
        <p:grpSpPr>
          <a:xfrm>
            <a:off x="798786" y="1076648"/>
            <a:ext cx="7546428" cy="5087007"/>
            <a:chOff x="798786" y="1076648"/>
            <a:chExt cx="7546428" cy="5087007"/>
          </a:xfrm>
        </p:grpSpPr>
        <p:sp>
          <p:nvSpPr>
            <p:cNvPr id="19" name="上矢印 18">
              <a:extLst>
                <a:ext uri="{FF2B5EF4-FFF2-40B4-BE49-F238E27FC236}">
                  <a16:creationId xmlns:a16="http://schemas.microsoft.com/office/drawing/2014/main" id="{EBFFAD9D-5D3B-3D40-A877-7135962D20EF}"/>
                </a:ext>
              </a:extLst>
            </p:cNvPr>
            <p:cNvSpPr/>
            <p:nvPr/>
          </p:nvSpPr>
          <p:spPr>
            <a:xfrm rot="5400000" flipH="1">
              <a:off x="5965522" y="1386428"/>
              <a:ext cx="387857" cy="419635"/>
            </a:xfrm>
            <a:prstGeom prst="upArrow">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グループ化 25">
              <a:extLst>
                <a:ext uri="{FF2B5EF4-FFF2-40B4-BE49-F238E27FC236}">
                  <a16:creationId xmlns:a16="http://schemas.microsoft.com/office/drawing/2014/main" id="{304B6919-510F-8842-B67C-BFC5001AE980}"/>
                </a:ext>
              </a:extLst>
            </p:cNvPr>
            <p:cNvGrpSpPr/>
            <p:nvPr/>
          </p:nvGrpSpPr>
          <p:grpSpPr>
            <a:xfrm>
              <a:off x="798786" y="1076648"/>
              <a:ext cx="7546428" cy="5087007"/>
              <a:chOff x="798786" y="1076648"/>
              <a:chExt cx="7546428" cy="5087007"/>
            </a:xfrm>
          </p:grpSpPr>
          <p:sp>
            <p:nvSpPr>
              <p:cNvPr id="9" name="正方形/長方形 8">
                <a:extLst>
                  <a:ext uri="{FF2B5EF4-FFF2-40B4-BE49-F238E27FC236}">
                    <a16:creationId xmlns:a16="http://schemas.microsoft.com/office/drawing/2014/main" id="{AD4E3DBF-D423-BA4B-B02E-CB260479F404}"/>
                  </a:ext>
                </a:extLst>
              </p:cNvPr>
              <p:cNvSpPr/>
              <p:nvPr/>
            </p:nvSpPr>
            <p:spPr>
              <a:xfrm>
                <a:off x="830317"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５年毎の</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更新ビジネス</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消滅</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5D7B546D-C286-1A4A-AB73-60C4D47509BB}"/>
                  </a:ext>
                </a:extLst>
              </p:cNvPr>
              <p:cNvSpPr/>
              <p:nvPr/>
            </p:nvSpPr>
            <p:spPr>
              <a:xfrm>
                <a:off x="798786" y="5091599"/>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アジャイル開発</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en-US" altLang="ja-JP" sz="1600" dirty="0">
                    <a:solidFill>
                      <a:srgbClr val="FFFFFF"/>
                    </a:solidFill>
                    <a:latin typeface="Meiryo" panose="020B0604030504040204" pitchFamily="34" charset="-128"/>
                    <a:ea typeface="Meiryo" panose="020B0604030504040204" pitchFamily="34" charset="-128"/>
                    <a:cs typeface="ＭＳ Ｐゴシック"/>
                  </a:rPr>
                  <a:t>DevOps</a:t>
                </a:r>
                <a:r>
                  <a:rPr lang="ja-JP" altLang="en-US" sz="1600" dirty="0">
                    <a:solidFill>
                      <a:srgbClr val="FFFFFF"/>
                    </a:solidFill>
                    <a:latin typeface="Meiryo" panose="020B0604030504040204" pitchFamily="34" charset="-128"/>
                    <a:ea typeface="Meiryo" panose="020B0604030504040204" pitchFamily="34" charset="-128"/>
                    <a:cs typeface="ＭＳ Ｐゴシック"/>
                  </a:rPr>
                  <a:t>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適用拡大</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EF9F7061-239A-9C41-913B-13B9135C04FA}"/>
                  </a:ext>
                </a:extLst>
              </p:cNvPr>
              <p:cNvSpPr/>
              <p:nvPr/>
            </p:nvSpPr>
            <p:spPr>
              <a:xfrm>
                <a:off x="6400800" y="1076648"/>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テクノロジー</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を駆使した</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改革提案が</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00F99F0C-93C6-104D-8CBA-7154F85611F1}"/>
                  </a:ext>
                </a:extLst>
              </p:cNvPr>
              <p:cNvSpPr/>
              <p:nvPr/>
            </p:nvSpPr>
            <p:spPr>
              <a:xfrm>
                <a:off x="6400800" y="5030436"/>
                <a:ext cx="1944414" cy="1072056"/>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企画・目利き</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デザインなどの</a:t>
                </a:r>
                <a:endParaRPr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600" dirty="0">
                    <a:solidFill>
                      <a:srgbClr val="FFFFFF"/>
                    </a:solidFill>
                    <a:latin typeface="Meiryo" panose="020B0604030504040204" pitchFamily="34" charset="-128"/>
                    <a:ea typeface="Meiryo" panose="020B0604030504040204" pitchFamily="34" charset="-128"/>
                    <a:cs typeface="ＭＳ Ｐゴシック"/>
                  </a:rPr>
                  <a:t>上流スキルが</a:t>
                </a:r>
                <a:endParaRPr kumimoji="1" lang="en-US" altLang="ja-JP" sz="16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600" dirty="0">
                    <a:solidFill>
                      <a:srgbClr val="FFFFFF"/>
                    </a:solidFill>
                    <a:latin typeface="Meiryo" panose="020B0604030504040204" pitchFamily="34" charset="-128"/>
                    <a:ea typeface="Meiryo" panose="020B0604030504040204" pitchFamily="34" charset="-128"/>
                    <a:cs typeface="ＭＳ Ｐゴシック"/>
                  </a:rPr>
                  <a:t>求められる</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7" name="上矢印 16">
                <a:extLst>
                  <a:ext uri="{FF2B5EF4-FFF2-40B4-BE49-F238E27FC236}">
                    <a16:creationId xmlns:a16="http://schemas.microsoft.com/office/drawing/2014/main" id="{28DFB4FE-68F2-B540-86D9-1408CEE8B73A}"/>
                  </a:ext>
                </a:extLst>
              </p:cNvPr>
              <p:cNvSpPr/>
              <p:nvPr/>
            </p:nvSpPr>
            <p:spPr>
              <a:xfrm rot="16200000">
                <a:off x="2787261" y="1402857"/>
                <a:ext cx="387857" cy="419637"/>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a:extLst>
                  <a:ext uri="{FF2B5EF4-FFF2-40B4-BE49-F238E27FC236}">
                    <a16:creationId xmlns:a16="http://schemas.microsoft.com/office/drawing/2014/main" id="{4D896547-4D54-2B4C-A82C-AF527ED0FC80}"/>
                  </a:ext>
                </a:extLst>
              </p:cNvPr>
              <p:cNvSpPr/>
              <p:nvPr/>
            </p:nvSpPr>
            <p:spPr>
              <a:xfrm rot="16200000">
                <a:off x="2790620" y="5344236"/>
                <a:ext cx="387857" cy="419636"/>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a:extLst>
                  <a:ext uri="{FF2B5EF4-FFF2-40B4-BE49-F238E27FC236}">
                    <a16:creationId xmlns:a16="http://schemas.microsoft.com/office/drawing/2014/main" id="{2EDF4219-8A4E-0740-B3A2-02D7E1E4AA77}"/>
                  </a:ext>
                </a:extLst>
              </p:cNvPr>
              <p:cNvSpPr/>
              <p:nvPr/>
            </p:nvSpPr>
            <p:spPr>
              <a:xfrm rot="5400000" flipH="1">
                <a:off x="5965522" y="5344236"/>
                <a:ext cx="387857" cy="41963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上矢印 20">
                <a:extLst>
                  <a:ext uri="{FF2B5EF4-FFF2-40B4-BE49-F238E27FC236}">
                    <a16:creationId xmlns:a16="http://schemas.microsoft.com/office/drawing/2014/main" id="{F3EB3337-AADE-9349-B4DC-CF93E70BB1E5}"/>
                  </a:ext>
                </a:extLst>
              </p:cNvPr>
              <p:cNvSpPr/>
              <p:nvPr/>
            </p:nvSpPr>
            <p:spPr>
              <a:xfrm>
                <a:off x="1619102"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上矢印 21">
                <a:extLst>
                  <a:ext uri="{FF2B5EF4-FFF2-40B4-BE49-F238E27FC236}">
                    <a16:creationId xmlns:a16="http://schemas.microsoft.com/office/drawing/2014/main" id="{A2754462-0990-6F41-80FE-51705CADD895}"/>
                  </a:ext>
                </a:extLst>
              </p:cNvPr>
              <p:cNvSpPr/>
              <p:nvPr/>
            </p:nvSpPr>
            <p:spPr>
              <a:xfrm>
                <a:off x="7173825" y="214567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上矢印 22">
                <a:extLst>
                  <a:ext uri="{FF2B5EF4-FFF2-40B4-BE49-F238E27FC236}">
                    <a16:creationId xmlns:a16="http://schemas.microsoft.com/office/drawing/2014/main" id="{CCB2281A-E35A-D74D-834F-3875261DDEB8}"/>
                  </a:ext>
                </a:extLst>
              </p:cNvPr>
              <p:cNvSpPr/>
              <p:nvPr/>
            </p:nvSpPr>
            <p:spPr>
              <a:xfrm flipH="1" flipV="1">
                <a:off x="1608595" y="4712241"/>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上矢印 23">
                <a:extLst>
                  <a:ext uri="{FF2B5EF4-FFF2-40B4-BE49-F238E27FC236}">
                    <a16:creationId xmlns:a16="http://schemas.microsoft.com/office/drawing/2014/main" id="{41397BBD-77FF-3444-8C63-8C888E958B73}"/>
                  </a:ext>
                </a:extLst>
              </p:cNvPr>
              <p:cNvSpPr/>
              <p:nvPr/>
            </p:nvSpPr>
            <p:spPr>
              <a:xfrm flipH="1" flipV="1">
                <a:off x="7179078" y="4671065"/>
                <a:ext cx="387857" cy="359371"/>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Tree>
    <p:extLst>
      <p:ext uri="{BB962C8B-B14F-4D97-AF65-F5344CB8AC3E}">
        <p14:creationId xmlns:p14="http://schemas.microsoft.com/office/powerpoint/2010/main" val="368774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08851-46AA-3D47-B76C-C33301C40C2B}"/>
              </a:ext>
            </a:extLst>
          </p:cNvPr>
          <p:cNvSpPr>
            <a:spLocks noGrp="1"/>
          </p:cNvSpPr>
          <p:nvPr>
            <p:ph type="title"/>
          </p:nvPr>
        </p:nvSpPr>
        <p:spPr/>
        <p:txBody>
          <a:bodyPr/>
          <a:lstStyle/>
          <a:p>
            <a:r>
              <a:rPr kumimoji="1" lang="ja-JP" altLang="en-US"/>
              <a:t>銀行システムにおけるクラウド活用の動き</a:t>
            </a:r>
          </a:p>
        </p:txBody>
      </p:sp>
      <p:sp>
        <p:nvSpPr>
          <p:cNvPr id="3" name="スライド番号プレースホルダー 2">
            <a:extLst>
              <a:ext uri="{FF2B5EF4-FFF2-40B4-BE49-F238E27FC236}">
                <a16:creationId xmlns:a16="http://schemas.microsoft.com/office/drawing/2014/main" id="{31343F23-0E1C-8B49-87BE-7DA534FCCF91}"/>
              </a:ext>
            </a:extLst>
          </p:cNvPr>
          <p:cNvSpPr>
            <a:spLocks noGrp="1"/>
          </p:cNvSpPr>
          <p:nvPr>
            <p:ph type="sldNum" sz="quarter" idx="12"/>
          </p:nvPr>
        </p:nvSpPr>
        <p:spPr/>
        <p:txBody>
          <a:bodyPr/>
          <a:lstStyle/>
          <a:p>
            <a:fld id="{8FF8CC5D-A65D-5946-99B5-645367A967AD}" type="slidenum">
              <a:rPr kumimoji="1" lang="ja-JP" altLang="en-US" smtClean="0"/>
              <a:t>32</a:t>
            </a:fld>
            <a:endParaRPr kumimoji="1" lang="ja-JP" altLang="en-US"/>
          </a:p>
        </p:txBody>
      </p:sp>
      <p:sp>
        <p:nvSpPr>
          <p:cNvPr id="4" name="正方形/長方形 3">
            <a:extLst>
              <a:ext uri="{FF2B5EF4-FFF2-40B4-BE49-F238E27FC236}">
                <a16:creationId xmlns:a16="http://schemas.microsoft.com/office/drawing/2014/main" id="{E46F4A9D-D82E-3B4A-BD3E-740939C66081}"/>
              </a:ext>
            </a:extLst>
          </p:cNvPr>
          <p:cNvSpPr/>
          <p:nvPr/>
        </p:nvSpPr>
        <p:spPr>
          <a:xfrm>
            <a:off x="307412" y="914243"/>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2E2C0EEB-5CE3-304E-8C5A-54DD2FD9F368}"/>
              </a:ext>
            </a:extLst>
          </p:cNvPr>
          <p:cNvSpPr/>
          <p:nvPr/>
        </p:nvSpPr>
        <p:spPr>
          <a:xfrm>
            <a:off x="4692286" y="904520"/>
            <a:ext cx="4102443" cy="551407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3B8BCC43-5AD0-254E-8434-980BC4E95518}"/>
              </a:ext>
            </a:extLst>
          </p:cNvPr>
          <p:cNvSpPr/>
          <p:nvPr/>
        </p:nvSpPr>
        <p:spPr>
          <a:xfrm>
            <a:off x="4704908" y="1192502"/>
            <a:ext cx="4102443" cy="523220"/>
          </a:xfrm>
          <a:prstGeom prst="rect">
            <a:avLst/>
          </a:prstGeom>
        </p:spPr>
        <p:txBody>
          <a:bodyPr wrap="square">
            <a:spAutoFit/>
          </a:bodyPr>
          <a:lstStyle/>
          <a:p>
            <a:r>
              <a:rPr lang="ja-JP" altLang="en-US" sz="1400" b="1">
                <a:solidFill>
                  <a:srgbClr val="333333"/>
                </a:solidFill>
                <a:latin typeface="Meiryo" panose="020B0604030504040204" pitchFamily="34" charset="-128"/>
                <a:ea typeface="Meiryo" panose="020B0604030504040204" pitchFamily="34" charset="-128"/>
              </a:rPr>
              <a:t>日本ユニシスとマイクロソフト、「</a:t>
            </a:r>
            <a:r>
              <a:rPr lang="en" altLang="ja-JP" sz="1400" b="1" dirty="0" err="1">
                <a:solidFill>
                  <a:srgbClr val="333333"/>
                </a:solidFill>
                <a:latin typeface="Meiryo" panose="020B0604030504040204" pitchFamily="34" charset="-128"/>
                <a:ea typeface="Meiryo" panose="020B0604030504040204" pitchFamily="34" charset="-128"/>
              </a:rPr>
              <a:t>BankVision</a:t>
            </a:r>
            <a:r>
              <a:rPr lang="en" altLang="ja-JP" sz="1400" b="1" dirty="0">
                <a:solidFill>
                  <a:srgbClr val="333333"/>
                </a:solidFill>
                <a:latin typeface="Meiryo" panose="020B0604030504040204" pitchFamily="34" charset="-128"/>
                <a:ea typeface="Meiryo" panose="020B0604030504040204" pitchFamily="34" charset="-128"/>
              </a:rPr>
              <a:t> on Azure</a:t>
            </a:r>
            <a:r>
              <a:rPr lang="ja-JP" altLang="en" sz="1400" b="1">
                <a:solidFill>
                  <a:srgbClr val="333333"/>
                </a:solidFill>
                <a:latin typeface="Meiryo" panose="020B0604030504040204" pitchFamily="34" charset="-128"/>
                <a:ea typeface="Meiryo" panose="020B0604030504040204" pitchFamily="34" charset="-128"/>
              </a:rPr>
              <a:t>」</a:t>
            </a:r>
            <a:r>
              <a:rPr lang="ja-JP" altLang="en-US" sz="1400" b="1">
                <a:solidFill>
                  <a:srgbClr val="333333"/>
                </a:solidFill>
                <a:latin typeface="Meiryo" panose="020B0604030504040204" pitchFamily="34" charset="-128"/>
                <a:ea typeface="Meiryo" panose="020B0604030504040204" pitchFamily="34" charset="-128"/>
              </a:rPr>
              <a:t>実現に向け共同プロジェクトを開始</a:t>
            </a:r>
            <a:endParaRPr lang="ja-JP" altLang="en-US" sz="1400" b="1" i="0">
              <a:solidFill>
                <a:srgbClr val="333333"/>
              </a:solidFill>
              <a:effectLst/>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7FE3FD01-094B-794E-899B-E3BEC4127E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7584" y="2222569"/>
            <a:ext cx="3891848" cy="2239554"/>
          </a:xfrm>
          <a:prstGeom prst="rect">
            <a:avLst/>
          </a:prstGeom>
        </p:spPr>
      </p:pic>
      <p:sp>
        <p:nvSpPr>
          <p:cNvPr id="11" name="正方形/長方形 10">
            <a:extLst>
              <a:ext uri="{FF2B5EF4-FFF2-40B4-BE49-F238E27FC236}">
                <a16:creationId xmlns:a16="http://schemas.microsoft.com/office/drawing/2014/main" id="{09968E03-443E-B543-B1EC-DBA86A3B6AA4}"/>
              </a:ext>
            </a:extLst>
          </p:cNvPr>
          <p:cNvSpPr/>
          <p:nvPr/>
        </p:nvSpPr>
        <p:spPr>
          <a:xfrm>
            <a:off x="7487759" y="1929383"/>
            <a:ext cx="1319592" cy="276999"/>
          </a:xfrm>
          <a:prstGeom prst="rect">
            <a:avLst/>
          </a:prstGeom>
        </p:spPr>
        <p:txBody>
          <a:bodyPr wrap="none">
            <a:spAutoFit/>
          </a:bodyPr>
          <a:lstStyle/>
          <a:p>
            <a:r>
              <a:rPr lang="en-US" altLang="ja-JP" sz="1200" dirty="0">
                <a:solidFill>
                  <a:srgbClr val="333333"/>
                </a:solidFill>
                <a:latin typeface="メイリオ" panose="020B0604030504040204" pitchFamily="34" charset="-128"/>
                <a:ea typeface="メイリオ" panose="020B0604030504040204" pitchFamily="34" charset="-128"/>
              </a:rPr>
              <a:t>2018</a:t>
            </a:r>
            <a:r>
              <a:rPr lang="ja-JP" altLang="en-US" sz="1200">
                <a:solidFill>
                  <a:srgbClr val="333333"/>
                </a:solidFill>
                <a:latin typeface="メイリオ" panose="020B0604030504040204" pitchFamily="34" charset="-128"/>
                <a:ea typeface="メイリオ" panose="020B0604030504040204" pitchFamily="34" charset="-128"/>
              </a:rPr>
              <a:t>年</a:t>
            </a:r>
            <a:r>
              <a:rPr lang="en-US" altLang="ja-JP" sz="1200" dirty="0">
                <a:solidFill>
                  <a:srgbClr val="333333"/>
                </a:solidFill>
                <a:latin typeface="メイリオ" panose="020B0604030504040204" pitchFamily="34" charset="-128"/>
                <a:ea typeface="メイリオ" panose="020B0604030504040204" pitchFamily="34" charset="-128"/>
              </a:rPr>
              <a:t>3</a:t>
            </a:r>
            <a:r>
              <a:rPr lang="ja-JP" altLang="en-US" sz="1200">
                <a:solidFill>
                  <a:srgbClr val="333333"/>
                </a:solidFill>
                <a:latin typeface="メイリオ" panose="020B0604030504040204" pitchFamily="34" charset="-128"/>
                <a:ea typeface="メイリオ" panose="020B0604030504040204" pitchFamily="34" charset="-128"/>
              </a:rPr>
              <a:t>月</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a:t>
            </a:r>
            <a:endParaRPr lang="ja-JP" altLang="en-US" sz="1200"/>
          </a:p>
        </p:txBody>
      </p:sp>
      <p:sp>
        <p:nvSpPr>
          <p:cNvPr id="12" name="正方形/長方形 11">
            <a:extLst>
              <a:ext uri="{FF2B5EF4-FFF2-40B4-BE49-F238E27FC236}">
                <a16:creationId xmlns:a16="http://schemas.microsoft.com/office/drawing/2014/main" id="{DD3E364B-BC11-C045-ABA3-AB4440A2046B}"/>
              </a:ext>
            </a:extLst>
          </p:cNvPr>
          <p:cNvSpPr/>
          <p:nvPr/>
        </p:nvSpPr>
        <p:spPr>
          <a:xfrm>
            <a:off x="4704908" y="4597481"/>
            <a:ext cx="3984524" cy="1015663"/>
          </a:xfrm>
          <a:prstGeom prst="rect">
            <a:avLst/>
          </a:prstGeom>
        </p:spPr>
        <p:txBody>
          <a:bodyPr wrap="square">
            <a:spAutoFit/>
          </a:bodyPr>
          <a:lstStyle/>
          <a:p>
            <a:r>
              <a:rPr lang="ja-JP" altLang="en-US" sz="1200">
                <a:solidFill>
                  <a:srgbClr val="333333"/>
                </a:solidFill>
                <a:latin typeface="メイリオ" panose="020B0604030504040204" pitchFamily="34" charset="-128"/>
                <a:ea typeface="メイリオ" panose="020B0604030504040204" pitchFamily="34" charset="-128"/>
              </a:rPr>
              <a:t>日本ユニシス株式会社と日本マイクロソフト株式会社は</a:t>
            </a:r>
            <a:r>
              <a:rPr lang="en-US" altLang="ja-JP" sz="1200" dirty="0">
                <a:solidFill>
                  <a:srgbClr val="333333"/>
                </a:solidFill>
                <a:latin typeface="メイリオ" panose="020B0604030504040204" pitchFamily="34" charset="-128"/>
                <a:ea typeface="メイリオ" panose="020B0604030504040204" pitchFamily="34" charset="-128"/>
              </a:rPr>
              <a:t>23</a:t>
            </a:r>
            <a:r>
              <a:rPr lang="ja-JP" altLang="en-US" sz="1200">
                <a:solidFill>
                  <a:srgbClr val="333333"/>
                </a:solidFill>
                <a:latin typeface="メイリオ" panose="020B0604030504040204" pitchFamily="34" charset="-128"/>
                <a:ea typeface="メイリオ" panose="020B0604030504040204" pitchFamily="34" charset="-128"/>
              </a:rPr>
              <a:t>日、日本ユニシスのオープン</a:t>
            </a:r>
            <a:r>
              <a:rPr lang="ja-JP" altLang="en-US" sz="1200" b="1" u="sng">
                <a:solidFill>
                  <a:srgbClr val="333333"/>
                </a:solidFill>
                <a:latin typeface="メイリオ" panose="020B0604030504040204" pitchFamily="34" charset="-128"/>
                <a:ea typeface="メイリオ" panose="020B0604030504040204" pitchFamily="34" charset="-128"/>
              </a:rPr>
              <a:t>勘定系システム</a:t>
            </a:r>
            <a:r>
              <a:rPr lang="ja-JP" altLang="en-US" sz="1200">
                <a:solidFill>
                  <a:srgbClr val="333333"/>
                </a:solidFill>
                <a:latin typeface="メイリオ" panose="020B0604030504040204" pitchFamily="34" charset="-128"/>
                <a:ea typeface="メイリオ" panose="020B0604030504040204" pitchFamily="34" charset="-128"/>
              </a:rPr>
              <a:t>「</a:t>
            </a:r>
            <a:r>
              <a:rPr lang="en" altLang="ja-JP" sz="1200" dirty="0" err="1">
                <a:solidFill>
                  <a:srgbClr val="333333"/>
                </a:solidFill>
                <a:latin typeface="メイリオ" panose="020B0604030504040204" pitchFamily="34" charset="-128"/>
                <a:ea typeface="メイリオ" panose="020B0604030504040204" pitchFamily="34" charset="-128"/>
              </a:rPr>
              <a:t>BankVision</a:t>
            </a:r>
            <a:r>
              <a:rPr lang="ja-JP" altLang="en" sz="1200">
                <a:solidFill>
                  <a:srgbClr val="333333"/>
                </a:solidFill>
                <a:latin typeface="メイリオ" panose="020B0604030504040204" pitchFamily="34" charset="-128"/>
                <a:ea typeface="メイリオ" panose="020B0604030504040204" pitchFamily="34" charset="-128"/>
              </a:rPr>
              <a:t>」</a:t>
            </a:r>
            <a:r>
              <a:rPr lang="ja-JP" altLang="en-US" sz="1200">
                <a:solidFill>
                  <a:srgbClr val="333333"/>
                </a:solidFill>
                <a:latin typeface="メイリオ" panose="020B0604030504040204" pitchFamily="34" charset="-128"/>
                <a:ea typeface="メイリオ" panose="020B0604030504040204" pitchFamily="34" charset="-128"/>
              </a:rPr>
              <a:t>の稼働基盤として、</a:t>
            </a:r>
            <a:r>
              <a:rPr lang="en" altLang="ja-JP" sz="1200" dirty="0">
                <a:solidFill>
                  <a:srgbClr val="333333"/>
                </a:solidFill>
                <a:latin typeface="メイリオ" panose="020B0604030504040204" pitchFamily="34" charset="-128"/>
                <a:ea typeface="メイリオ" panose="020B0604030504040204" pitchFamily="34" charset="-128"/>
              </a:rPr>
              <a:t>Microsoft Azure</a:t>
            </a:r>
            <a:r>
              <a:rPr lang="ja-JP" altLang="en-US" sz="1200">
                <a:solidFill>
                  <a:srgbClr val="333333"/>
                </a:solidFill>
                <a:latin typeface="メイリオ" panose="020B0604030504040204" pitchFamily="34" charset="-128"/>
                <a:ea typeface="メイリオ" panose="020B0604030504040204" pitchFamily="34" charset="-128"/>
              </a:rPr>
              <a:t>を採用するための取り組みを推進するため、共同プロジェクトを</a:t>
            </a:r>
            <a:r>
              <a:rPr lang="en-US" altLang="ja-JP" sz="1200" dirty="0">
                <a:solidFill>
                  <a:srgbClr val="333333"/>
                </a:solidFill>
                <a:latin typeface="メイリオ" panose="020B0604030504040204" pitchFamily="34" charset="-128"/>
                <a:ea typeface="メイリオ" panose="020B0604030504040204" pitchFamily="34" charset="-128"/>
              </a:rPr>
              <a:t>4</a:t>
            </a:r>
            <a:r>
              <a:rPr lang="ja-JP" altLang="en-US" sz="1200">
                <a:solidFill>
                  <a:srgbClr val="333333"/>
                </a:solidFill>
                <a:latin typeface="メイリオ" panose="020B0604030504040204" pitchFamily="34" charset="-128"/>
                <a:ea typeface="メイリオ" panose="020B0604030504040204" pitchFamily="34" charset="-128"/>
              </a:rPr>
              <a:t>月から開始すると発表した。</a:t>
            </a:r>
            <a:endParaRPr lang="ja-JP" altLang="en-US" sz="1200"/>
          </a:p>
        </p:txBody>
      </p:sp>
      <p:sp>
        <p:nvSpPr>
          <p:cNvPr id="13" name="正方形/長方形 12">
            <a:extLst>
              <a:ext uri="{FF2B5EF4-FFF2-40B4-BE49-F238E27FC236}">
                <a16:creationId xmlns:a16="http://schemas.microsoft.com/office/drawing/2014/main" id="{1D47BE46-4520-7246-8AC3-F35FBA35C2DA}"/>
              </a:ext>
            </a:extLst>
          </p:cNvPr>
          <p:cNvSpPr/>
          <p:nvPr/>
        </p:nvSpPr>
        <p:spPr>
          <a:xfrm>
            <a:off x="364719" y="5105312"/>
            <a:ext cx="3976556" cy="1015663"/>
          </a:xfrm>
          <a:prstGeom prst="rect">
            <a:avLst/>
          </a:prstGeom>
        </p:spPr>
        <p:txBody>
          <a:bodyPr wrap="square">
            <a:spAutoFit/>
          </a:bodyPr>
          <a:lstStyle/>
          <a:p>
            <a:pPr fontAlgn="base"/>
            <a:r>
              <a:rPr lang="ja-JP" altLang="en-US" sz="1200">
                <a:solidFill>
                  <a:srgbClr val="131313"/>
                </a:solidFill>
                <a:latin typeface="Meiryo" panose="020B0604030504040204" pitchFamily="34" charset="-128"/>
                <a:ea typeface="Meiryo" panose="020B0604030504040204" pitchFamily="34" charset="-128"/>
              </a:rPr>
              <a:t>いかに費用を抑え、最新技術も取り入れた上で短期間でのシステム開発を行うかという課題に対応するため、クラウドを選択。現在はクラウド最大手の米アマゾンウェブサービスと組み、業務システムの一部から移行を進めている。</a:t>
            </a:r>
            <a:endParaRPr lang="ja-JP" altLang="en-US" sz="1200" b="0" i="0">
              <a:solidFill>
                <a:srgbClr val="131313"/>
              </a:solidFill>
              <a:effectLst/>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42133362-33DA-4749-8891-F3C6CE965012}"/>
              </a:ext>
            </a:extLst>
          </p:cNvPr>
          <p:cNvSpPr/>
          <p:nvPr/>
        </p:nvSpPr>
        <p:spPr>
          <a:xfrm>
            <a:off x="457200" y="1192502"/>
            <a:ext cx="3812059" cy="523220"/>
          </a:xfrm>
          <a:prstGeom prst="rect">
            <a:avLst/>
          </a:prstGeom>
        </p:spPr>
        <p:txBody>
          <a:bodyPr wrap="square">
            <a:spAutoFit/>
          </a:bodyPr>
          <a:lstStyle/>
          <a:p>
            <a:r>
              <a:rPr lang="en-US" altLang="ja-JP" sz="1400" b="1" dirty="0">
                <a:solidFill>
                  <a:srgbClr val="131313"/>
                </a:solidFill>
                <a:latin typeface="Meiryo" panose="020B0604030504040204" pitchFamily="34" charset="-128"/>
                <a:ea typeface="Meiryo" panose="020B0604030504040204" pitchFamily="34" charset="-128"/>
              </a:rPr>
              <a:t>5</a:t>
            </a:r>
            <a:r>
              <a:rPr lang="ja-JP" altLang="en-US" sz="1400" b="1">
                <a:solidFill>
                  <a:srgbClr val="131313"/>
                </a:solidFill>
                <a:latin typeface="Meiryo" panose="020B0604030504040204" pitchFamily="34" charset="-128"/>
                <a:ea typeface="Meiryo" panose="020B0604030504040204" pitchFamily="34" charset="-128"/>
              </a:rPr>
              <a:t>年間で</a:t>
            </a:r>
            <a:r>
              <a:rPr lang="en-US" altLang="ja-JP" sz="1400" b="1" dirty="0">
                <a:solidFill>
                  <a:srgbClr val="131313"/>
                </a:solidFill>
                <a:latin typeface="Meiryo" panose="020B0604030504040204" pitchFamily="34" charset="-128"/>
                <a:ea typeface="Meiryo" panose="020B0604030504040204" pitchFamily="34" charset="-128"/>
              </a:rPr>
              <a:t>100</a:t>
            </a:r>
            <a:r>
              <a:rPr lang="ja-JP" altLang="en-US" sz="1400" b="1">
                <a:solidFill>
                  <a:srgbClr val="131313"/>
                </a:solidFill>
                <a:latin typeface="Meiryo" panose="020B0604030504040204" pitchFamily="34" charset="-128"/>
                <a:ea typeface="Meiryo" panose="020B0604030504040204" pitchFamily="34" charset="-128"/>
              </a:rPr>
              <a:t>億円のコスト削減</a:t>
            </a:r>
            <a:endParaRPr lang="en-US" altLang="ja-JP" sz="1400" b="1" dirty="0">
              <a:solidFill>
                <a:srgbClr val="131313"/>
              </a:solidFill>
              <a:latin typeface="Meiryo" panose="020B0604030504040204" pitchFamily="34" charset="-128"/>
              <a:ea typeface="Meiryo" panose="020B0604030504040204" pitchFamily="34" charset="-128"/>
            </a:endParaRPr>
          </a:p>
          <a:p>
            <a:r>
              <a:rPr lang="ja-JP" altLang="en-US" sz="1400" b="1">
                <a:solidFill>
                  <a:srgbClr val="131313"/>
                </a:solidFill>
                <a:latin typeface="Meiryo" panose="020B0604030504040204" pitchFamily="34" charset="-128"/>
                <a:ea typeface="Meiryo" panose="020B0604030504040204" pitchFamily="34" charset="-128"/>
              </a:rPr>
              <a:t>　</a:t>
            </a:r>
            <a:r>
              <a:rPr lang="en-US" altLang="ja-JP" sz="1400" b="1" dirty="0">
                <a:solidFill>
                  <a:srgbClr val="131313"/>
                </a:solidFill>
                <a:latin typeface="Meiryo" panose="020B0604030504040204" pitchFamily="34" charset="-128"/>
                <a:ea typeface="Meiryo" panose="020B0604030504040204" pitchFamily="34" charset="-128"/>
              </a:rPr>
              <a:t>1000</a:t>
            </a:r>
            <a:r>
              <a:rPr lang="ja-JP" altLang="en-US" sz="1400" b="1">
                <a:solidFill>
                  <a:srgbClr val="131313"/>
                </a:solidFill>
                <a:latin typeface="Meiryo" panose="020B0604030504040204" pitchFamily="34" charset="-128"/>
                <a:ea typeface="Meiryo" panose="020B0604030504040204" pitchFamily="34" charset="-128"/>
              </a:rPr>
              <a:t>超のシステムの約半分をクラウド化</a:t>
            </a:r>
            <a:endParaRPr lang="ja-JP" altLang="en-US" sz="1400" b="1">
              <a:latin typeface="Meiryo" panose="020B0604030504040204" pitchFamily="34" charset="-128"/>
              <a:ea typeface="Meiryo" panose="020B0604030504040204" pitchFamily="34" charset="-128"/>
            </a:endParaRPr>
          </a:p>
        </p:txBody>
      </p:sp>
      <p:pic>
        <p:nvPicPr>
          <p:cNvPr id="6" name="図 5">
            <a:extLst>
              <a:ext uri="{FF2B5EF4-FFF2-40B4-BE49-F238E27FC236}">
                <a16:creationId xmlns:a16="http://schemas.microsoft.com/office/drawing/2014/main" id="{FAD13E83-B9FB-B64F-A7AB-5B882688CE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735" y="2222568"/>
            <a:ext cx="3832524" cy="2693403"/>
          </a:xfrm>
          <a:prstGeom prst="rect">
            <a:avLst/>
          </a:prstGeom>
        </p:spPr>
      </p:pic>
      <p:sp>
        <p:nvSpPr>
          <p:cNvPr id="7" name="正方形/長方形 6">
            <a:extLst>
              <a:ext uri="{FF2B5EF4-FFF2-40B4-BE49-F238E27FC236}">
                <a16:creationId xmlns:a16="http://schemas.microsoft.com/office/drawing/2014/main" id="{2C6C1F49-D450-6D45-8DED-0769F7A18264}"/>
              </a:ext>
            </a:extLst>
          </p:cNvPr>
          <p:cNvSpPr/>
          <p:nvPr/>
        </p:nvSpPr>
        <p:spPr>
          <a:xfrm>
            <a:off x="1850953" y="1769090"/>
            <a:ext cx="2351926" cy="400110"/>
          </a:xfrm>
          <a:prstGeom prst="rect">
            <a:avLst/>
          </a:prstGeom>
        </p:spPr>
        <p:txBody>
          <a:bodyPr wrap="none">
            <a:spAutoFit/>
          </a:bodyPr>
          <a:lstStyle/>
          <a:p>
            <a:pPr algn="r"/>
            <a:r>
              <a:rPr lang="ja-JP" altLang="en-US" sz="1200">
                <a:latin typeface="Meiryo" panose="020B0604030504040204" pitchFamily="34" charset="-128"/>
                <a:ea typeface="Meiryo" panose="020B0604030504040204" pitchFamily="34" charset="-128"/>
              </a:rPr>
              <a:t>週刊ダイヤモンド　</a:t>
            </a:r>
            <a:r>
              <a:rPr lang="en-US" altLang="ja-JP" sz="1200" dirty="0">
                <a:latin typeface="Meiryo" panose="020B0604030504040204" pitchFamily="34" charset="-128"/>
                <a:ea typeface="Meiryo" panose="020B0604030504040204" pitchFamily="34" charset="-128"/>
              </a:rPr>
              <a:t>2017.5.17</a:t>
            </a:r>
          </a:p>
          <a:p>
            <a:pPr algn="r"/>
            <a:r>
              <a:rPr lang="ja-JP" altLang="en-US" sz="800">
                <a:latin typeface="Meiryo" panose="020B0604030504040204" pitchFamily="34" charset="-128"/>
                <a:ea typeface="Meiryo" panose="020B0604030504040204" pitchFamily="34" charset="-128"/>
              </a:rPr>
              <a:t>https://diamond.jp/articles/-/128045</a:t>
            </a:r>
          </a:p>
        </p:txBody>
      </p:sp>
    </p:spTree>
    <p:extLst>
      <p:ext uri="{BB962C8B-B14F-4D97-AF65-F5344CB8AC3E}">
        <p14:creationId xmlns:p14="http://schemas.microsoft.com/office/powerpoint/2010/main" val="279500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A14A95-9589-D648-98EA-F87C7ACEE079}"/>
              </a:ext>
            </a:extLst>
          </p:cNvPr>
          <p:cNvSpPr>
            <a:spLocks noGrp="1"/>
          </p:cNvSpPr>
          <p:nvPr>
            <p:ph type="title"/>
          </p:nvPr>
        </p:nvSpPr>
        <p:spPr/>
        <p:txBody>
          <a:bodyPr/>
          <a:lstStyle/>
          <a:p>
            <a:r>
              <a:rPr lang="ja-JP" altLang="ja-JP"/>
              <a:t>クラウド・バイ・デフォルト原則</a:t>
            </a:r>
            <a:endParaRPr kumimoji="1" lang="ja-JP" altLang="en-US"/>
          </a:p>
        </p:txBody>
      </p:sp>
      <p:sp>
        <p:nvSpPr>
          <p:cNvPr id="3" name="スライド番号プレースホルダー 2">
            <a:extLst>
              <a:ext uri="{FF2B5EF4-FFF2-40B4-BE49-F238E27FC236}">
                <a16:creationId xmlns:a16="http://schemas.microsoft.com/office/drawing/2014/main" id="{F378D622-23A8-604F-9FCE-81941E2FD8A8}"/>
              </a:ext>
            </a:extLst>
          </p:cNvPr>
          <p:cNvSpPr>
            <a:spLocks noGrp="1"/>
          </p:cNvSpPr>
          <p:nvPr>
            <p:ph type="sldNum" sz="quarter" idx="12"/>
          </p:nvPr>
        </p:nvSpPr>
        <p:spPr/>
        <p:txBody>
          <a:bodyPr/>
          <a:lstStyle/>
          <a:p>
            <a:fld id="{8FF8CC5D-A65D-5946-99B5-645367A967AD}" type="slidenum">
              <a:rPr kumimoji="1" lang="ja-JP" altLang="en-US" smtClean="0"/>
              <a:t>33</a:t>
            </a:fld>
            <a:endParaRPr kumimoji="1" lang="ja-JP" altLang="en-US"/>
          </a:p>
        </p:txBody>
      </p:sp>
      <p:sp>
        <p:nvSpPr>
          <p:cNvPr id="4" name="正方形/長方形 3">
            <a:extLst>
              <a:ext uri="{FF2B5EF4-FFF2-40B4-BE49-F238E27FC236}">
                <a16:creationId xmlns:a16="http://schemas.microsoft.com/office/drawing/2014/main" id="{C1D81A98-9C3A-1642-86BD-7493792DB6F8}"/>
              </a:ext>
            </a:extLst>
          </p:cNvPr>
          <p:cNvSpPr/>
          <p:nvPr/>
        </p:nvSpPr>
        <p:spPr>
          <a:xfrm>
            <a:off x="457200" y="804696"/>
            <a:ext cx="8635327" cy="276999"/>
          </a:xfrm>
          <a:prstGeom prst="rect">
            <a:avLst/>
          </a:prstGeom>
        </p:spPr>
        <p:txBody>
          <a:bodyPr wrap="square">
            <a:spAutoFit/>
          </a:bodyPr>
          <a:lstStyle/>
          <a:p>
            <a:r>
              <a:rPr lang="ja-JP" altLang="en-US" sz="1200">
                <a:latin typeface="Meiryo" panose="020B0604030504040204" pitchFamily="34" charset="-128"/>
                <a:ea typeface="Meiryo" panose="020B0604030504040204" pitchFamily="34" charset="-128"/>
              </a:rPr>
              <a:t>政府情報システムにおけるクラウドサービスの利用に係る基本方針（案）</a:t>
            </a:r>
          </a:p>
        </p:txBody>
      </p:sp>
      <p:sp>
        <p:nvSpPr>
          <p:cNvPr id="5" name="正方形/長方形 4">
            <a:extLst>
              <a:ext uri="{FF2B5EF4-FFF2-40B4-BE49-F238E27FC236}">
                <a16:creationId xmlns:a16="http://schemas.microsoft.com/office/drawing/2014/main" id="{0F51EB81-4DA7-B94A-8059-8CE93B148814}"/>
              </a:ext>
            </a:extLst>
          </p:cNvPr>
          <p:cNvSpPr/>
          <p:nvPr/>
        </p:nvSpPr>
        <p:spPr>
          <a:xfrm>
            <a:off x="569873" y="1056183"/>
            <a:ext cx="7969207" cy="85330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b="1">
                <a:solidFill>
                  <a:schemeClr val="bg1"/>
                </a:solidFill>
                <a:latin typeface="Meiryo" panose="020B0604030504040204" pitchFamily="34" charset="-128"/>
                <a:ea typeface="Meiryo" panose="020B0604030504040204" pitchFamily="34" charset="-128"/>
              </a:rPr>
              <a:t>クラウド・バイ・デフォルト原則（クラウドサービスの利用を第一候補）</a:t>
            </a:r>
          </a:p>
          <a:p>
            <a:pPr marL="742950" lvl="1" indent="-285750">
              <a:buFont typeface="Wingdings" pitchFamily="2" charset="2"/>
              <a:buChar char="Ø"/>
            </a:pPr>
            <a:r>
              <a:rPr lang="ja-JP" altLang="ja-JP" sz="900">
                <a:solidFill>
                  <a:schemeClr val="bg1"/>
                </a:solidFill>
                <a:latin typeface="Meiryo" panose="020B0604030504040204" pitchFamily="34" charset="-128"/>
                <a:ea typeface="Meiryo" panose="020B0604030504040204" pitchFamily="34" charset="-128"/>
              </a:rPr>
              <a:t>政府情報システムは、クラウドサービスの利用を第一候補として、その検討を行う</a:t>
            </a:r>
          </a:p>
          <a:p>
            <a:pPr marL="742950" lvl="1" indent="-285750">
              <a:buFont typeface="Wingdings" pitchFamily="2" charset="2"/>
              <a:buChar char="Ø"/>
            </a:pPr>
            <a:r>
              <a:rPr lang="ja-JP" altLang="ja-JP" sz="900">
                <a:solidFill>
                  <a:schemeClr val="bg1"/>
                </a:solidFill>
                <a:latin typeface="Meiryo" panose="020B0604030504040204" pitchFamily="34" charset="-128"/>
                <a:ea typeface="Meiryo" panose="020B0604030504040204" pitchFamily="34" charset="-128"/>
              </a:rPr>
              <a:t>情報システム化の対象となるサービス・業務、取扱う情報等を明確化した上で、メリット、開発の規模及び経費等を基に検討を行う</a:t>
            </a:r>
          </a:p>
        </p:txBody>
      </p:sp>
      <p:sp>
        <p:nvSpPr>
          <p:cNvPr id="6" name="正方形/長方形 5">
            <a:extLst>
              <a:ext uri="{FF2B5EF4-FFF2-40B4-BE49-F238E27FC236}">
                <a16:creationId xmlns:a16="http://schemas.microsoft.com/office/drawing/2014/main" id="{0053F5DA-8D47-D24C-8D18-DD7EA490137D}"/>
              </a:ext>
            </a:extLst>
          </p:cNvPr>
          <p:cNvSpPr/>
          <p:nvPr/>
        </p:nvSpPr>
        <p:spPr>
          <a:xfrm>
            <a:off x="4030021" y="812139"/>
            <a:ext cx="4572000" cy="215444"/>
          </a:xfrm>
          <a:prstGeom prst="rect">
            <a:avLst/>
          </a:prstGeom>
        </p:spPr>
        <p:txBody>
          <a:bodyPr>
            <a:spAutoFit/>
          </a:bodyPr>
          <a:lstStyle/>
          <a:p>
            <a:pPr algn="r"/>
            <a:r>
              <a:rPr lang="ja-JP" altLang="en-US" sz="800"/>
              <a:t>https://www.kantei.go.jp/jp/singi/it2/cio/dai77/siryou.html</a:t>
            </a:r>
          </a:p>
        </p:txBody>
      </p:sp>
      <p:sp>
        <p:nvSpPr>
          <p:cNvPr id="7" name="正方形/長方形 6">
            <a:extLst>
              <a:ext uri="{FF2B5EF4-FFF2-40B4-BE49-F238E27FC236}">
                <a16:creationId xmlns:a16="http://schemas.microsoft.com/office/drawing/2014/main" id="{C430D22D-53A8-804B-A524-6E00A3FC4B2B}"/>
              </a:ext>
            </a:extLst>
          </p:cNvPr>
          <p:cNvSpPr/>
          <p:nvPr/>
        </p:nvSpPr>
        <p:spPr>
          <a:xfrm>
            <a:off x="575281" y="2021219"/>
            <a:ext cx="7969212" cy="652806"/>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EAD15288-AE17-D84C-9684-0F7B18CEAD93}"/>
              </a:ext>
            </a:extLst>
          </p:cNvPr>
          <p:cNvSpPr/>
          <p:nvPr/>
        </p:nvSpPr>
        <p:spPr>
          <a:xfrm>
            <a:off x="575281" y="2708702"/>
            <a:ext cx="7969212" cy="89762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8D06B53B-2BB6-B646-A1E0-804A8A5EA78A}"/>
              </a:ext>
            </a:extLst>
          </p:cNvPr>
          <p:cNvSpPr/>
          <p:nvPr/>
        </p:nvSpPr>
        <p:spPr>
          <a:xfrm>
            <a:off x="577444" y="3659874"/>
            <a:ext cx="7969212" cy="89232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75166C94-83FC-AD42-BABD-F3767A399B61}"/>
              </a:ext>
            </a:extLst>
          </p:cNvPr>
          <p:cNvSpPr/>
          <p:nvPr/>
        </p:nvSpPr>
        <p:spPr>
          <a:xfrm>
            <a:off x="577444" y="4597006"/>
            <a:ext cx="7969212" cy="762203"/>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58A9EC1A-F43D-004F-A403-6EE7D9C8E705}"/>
              </a:ext>
            </a:extLst>
          </p:cNvPr>
          <p:cNvSpPr/>
          <p:nvPr/>
        </p:nvSpPr>
        <p:spPr>
          <a:xfrm>
            <a:off x="547785" y="2096614"/>
            <a:ext cx="1633076" cy="307777"/>
          </a:xfrm>
          <a:prstGeom prst="rect">
            <a:avLst/>
          </a:prstGeom>
        </p:spPr>
        <p:txBody>
          <a:bodyPr wrap="non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Step0</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：検討準備</a:t>
            </a:r>
          </a:p>
        </p:txBody>
      </p:sp>
      <p:sp>
        <p:nvSpPr>
          <p:cNvPr id="12" name="正方形/長方形 11">
            <a:extLst>
              <a:ext uri="{FF2B5EF4-FFF2-40B4-BE49-F238E27FC236}">
                <a16:creationId xmlns:a16="http://schemas.microsoft.com/office/drawing/2014/main" id="{49C6E72F-5217-214B-AE3C-46B2FCFFD341}"/>
              </a:ext>
            </a:extLst>
          </p:cNvPr>
          <p:cNvSpPr/>
          <p:nvPr/>
        </p:nvSpPr>
        <p:spPr>
          <a:xfrm>
            <a:off x="569875" y="2367684"/>
            <a:ext cx="7940322" cy="246221"/>
          </a:xfrm>
          <a:prstGeom prst="rect">
            <a:avLst/>
          </a:prstGeom>
        </p:spPr>
        <p:txBody>
          <a:bodyPr wrap="square">
            <a:spAutoFit/>
          </a:bodyPr>
          <a:lstStyle/>
          <a:p>
            <a:pPr algn="just">
              <a:spcAft>
                <a:spcPts val="0"/>
              </a:spcAft>
            </a:pP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クラウドサービスの利用検討に先立ち、対象となるサービス・業務及び情報といった事項を可能な限り明確化する。</a:t>
            </a:r>
          </a:p>
        </p:txBody>
      </p:sp>
      <p:sp>
        <p:nvSpPr>
          <p:cNvPr id="13" name="正方形/長方形 12">
            <a:extLst>
              <a:ext uri="{FF2B5EF4-FFF2-40B4-BE49-F238E27FC236}">
                <a16:creationId xmlns:a16="http://schemas.microsoft.com/office/drawing/2014/main" id="{7DBEB56D-2B0A-7B4C-A347-DEDBB73D87B2}"/>
              </a:ext>
            </a:extLst>
          </p:cNvPr>
          <p:cNvSpPr/>
          <p:nvPr/>
        </p:nvSpPr>
        <p:spPr>
          <a:xfrm>
            <a:off x="553191" y="2744278"/>
            <a:ext cx="6282719"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Step1</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4" name="正方形/長方形 13">
            <a:extLst>
              <a:ext uri="{FF2B5EF4-FFF2-40B4-BE49-F238E27FC236}">
                <a16:creationId xmlns:a16="http://schemas.microsoft.com/office/drawing/2014/main" id="{DE86CA6A-A761-BE44-BCC2-A729DCE1850A}"/>
              </a:ext>
            </a:extLst>
          </p:cNvPr>
          <p:cNvSpPr/>
          <p:nvPr/>
        </p:nvSpPr>
        <p:spPr>
          <a:xfrm>
            <a:off x="575279" y="2997053"/>
            <a:ext cx="7962335" cy="553998"/>
          </a:xfrm>
          <a:prstGeom prst="rect">
            <a:avLst/>
          </a:prstGeom>
        </p:spPr>
        <p:txBody>
          <a:bodyPr wrap="square">
            <a:spAutoFit/>
          </a:bodyPr>
          <a:lstStyle/>
          <a:p>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（パブリック・クラウド）により提供されている場合（</a:t>
            </a:r>
            <a:r>
              <a:rPr lang="en-US" altLang="ja-JP" sz="1000" b="1" u="sng"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000" b="1" u="sng">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（パブリック・クラウド）の仕様に合わせ、サービス・業務内容を見直す場合も含まれる</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。）には、クラウドサービス提供者が提供する</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2928D594-8992-124E-A7AD-BECE992EE08E}"/>
              </a:ext>
            </a:extLst>
          </p:cNvPr>
          <p:cNvSpPr/>
          <p:nvPr/>
        </p:nvSpPr>
        <p:spPr>
          <a:xfrm>
            <a:off x="553191" y="3707668"/>
            <a:ext cx="5762830"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Step2</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16" name="正方形/長方形 15">
            <a:extLst>
              <a:ext uri="{FF2B5EF4-FFF2-40B4-BE49-F238E27FC236}">
                <a16:creationId xmlns:a16="http://schemas.microsoft.com/office/drawing/2014/main" id="{8F0862D1-0116-5C4E-AE26-95544C0D882B}"/>
              </a:ext>
            </a:extLst>
          </p:cNvPr>
          <p:cNvSpPr/>
          <p:nvPr/>
        </p:nvSpPr>
        <p:spPr>
          <a:xfrm>
            <a:off x="553191" y="3953388"/>
            <a:ext cx="7962331" cy="553998"/>
          </a:xfrm>
          <a:prstGeom prst="rect">
            <a:avLst/>
          </a:prstGeom>
        </p:spPr>
        <p:txBody>
          <a:bodyPr wrap="square">
            <a:spAutoFit/>
          </a:bodyPr>
          <a:lstStyle/>
          <a:p>
            <a:pPr algn="just">
              <a:spcAft>
                <a:spcPts val="0"/>
              </a:spcAft>
            </a:pP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サービス・業務における情報システム化に係るものについて、その一部又は全部が、府省共通システムの諸機能、政府共通プラットフォーム、各府省の共通基盤等で提供されるコミュニケーション系のサービスや業務系のサービスを</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SaaS </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en-US"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 </a:t>
            </a:r>
          </a:p>
        </p:txBody>
      </p:sp>
      <p:sp>
        <p:nvSpPr>
          <p:cNvPr id="17" name="正方形/長方形 16">
            <a:extLst>
              <a:ext uri="{FF2B5EF4-FFF2-40B4-BE49-F238E27FC236}">
                <a16:creationId xmlns:a16="http://schemas.microsoft.com/office/drawing/2014/main" id="{DC3EB09C-467B-8347-824E-61923BD07FA0}"/>
              </a:ext>
            </a:extLst>
          </p:cNvPr>
          <p:cNvSpPr/>
          <p:nvPr/>
        </p:nvSpPr>
        <p:spPr>
          <a:xfrm>
            <a:off x="569875" y="4597006"/>
            <a:ext cx="7151703" cy="307777"/>
          </a:xfrm>
          <a:prstGeom prst="rect">
            <a:avLst/>
          </a:prstGeom>
        </p:spPr>
        <p:txBody>
          <a:bodyPr wrap="square">
            <a:spAutoFit/>
          </a:bodyPr>
          <a:lstStyle/>
          <a:p>
            <a:pPr algn="just">
              <a:spcAft>
                <a:spcPts val="0"/>
              </a:spcAft>
            </a:pP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Step3</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（パブリック・クラウド）の利用検討と利用方針</a:t>
            </a:r>
          </a:p>
        </p:txBody>
      </p:sp>
      <p:sp>
        <p:nvSpPr>
          <p:cNvPr id="18" name="正方形/長方形 17">
            <a:extLst>
              <a:ext uri="{FF2B5EF4-FFF2-40B4-BE49-F238E27FC236}">
                <a16:creationId xmlns:a16="http://schemas.microsoft.com/office/drawing/2014/main" id="{6E423925-ED29-614D-8CCA-B09364D0B0F0}"/>
              </a:ext>
            </a:extLst>
          </p:cNvPr>
          <p:cNvSpPr/>
          <p:nvPr/>
        </p:nvSpPr>
        <p:spPr>
          <a:xfrm>
            <a:off x="569873" y="4865668"/>
            <a:ext cx="7940323" cy="415498"/>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SaaS </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の利用が</a:t>
            </a:r>
            <a:r>
              <a:rPr lang="ja-JP" altLang="ja-JP" sz="10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、又は経費面の優位性その他利用メリットがない場合については、民間事業者が提供する</a:t>
            </a: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（パブリック・クラウド）が利用検討の対象となる</a:t>
            </a:r>
            <a:r>
              <a:rPr lang="ja-JP" altLang="en-US"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endPar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68FB413B-B9F6-4546-9254-DDB6D837527E}"/>
              </a:ext>
            </a:extLst>
          </p:cNvPr>
          <p:cNvSpPr/>
          <p:nvPr/>
        </p:nvSpPr>
        <p:spPr>
          <a:xfrm>
            <a:off x="570492" y="5404019"/>
            <a:ext cx="7969212" cy="70103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E29BD49E-3B27-8748-A473-70F1E902CE57}"/>
              </a:ext>
            </a:extLst>
          </p:cNvPr>
          <p:cNvSpPr/>
          <p:nvPr/>
        </p:nvSpPr>
        <p:spPr>
          <a:xfrm>
            <a:off x="569873" y="5430602"/>
            <a:ext cx="5870936" cy="307777"/>
          </a:xfrm>
          <a:prstGeom prst="rect">
            <a:avLst/>
          </a:prstGeom>
        </p:spPr>
        <p:txBody>
          <a:bodyPr wrap="square">
            <a:spAutoFit/>
          </a:bodyPr>
          <a:lstStyle/>
          <a:p>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Step4</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400" b="1"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（プライベート・クラウド）の利用検討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2DD4545C-E8EC-9C4D-968F-45BDA106ACE9}"/>
              </a:ext>
            </a:extLst>
          </p:cNvPr>
          <p:cNvSpPr/>
          <p:nvPr/>
        </p:nvSpPr>
        <p:spPr>
          <a:xfrm>
            <a:off x="569873" y="5637810"/>
            <a:ext cx="7960170" cy="400110"/>
          </a:xfrm>
          <a:prstGeom prst="rect">
            <a:avLst/>
          </a:prstGeom>
        </p:spPr>
        <p:txBody>
          <a:bodyPr wrap="square">
            <a:spAutoFit/>
          </a:bodyPr>
          <a:lstStyle/>
          <a:p>
            <a:pPr algn="just">
              <a:spcAft>
                <a:spcPts val="0"/>
              </a:spcAft>
            </a:pPr>
            <a:r>
              <a:rPr lang="en-US" altLang="ja-JP" sz="10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IaaS/PaaS</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（パブリック・クラウド）の利用が</a:t>
            </a:r>
            <a:r>
              <a:rPr lang="ja-JP" altLang="ja-JP" sz="10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著しく困難である場合</a:t>
            </a:r>
            <a:r>
              <a:rPr lang="ja-JP" altLang="ja-JP" sz="10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、又は経費面の優位性その他利用メリットがない場合については、サーバ構築ができる政府共通プラットフォーム、各府省独自の共</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通基盤等を</a:t>
            </a:r>
            <a:r>
              <a:rPr lang="en-US" altLang="ja-JP" sz="1000" dirty="0">
                <a:solidFill>
                  <a:schemeClr val="bg1"/>
                </a:solidFill>
                <a:latin typeface="Meiryo" panose="020B0604030504040204" pitchFamily="34" charset="-128"/>
                <a:ea typeface="Meiryo" panose="020B0604030504040204" pitchFamily="34" charset="-128"/>
                <a:cs typeface="Times New Roman" panose="02020603050405020304" pitchFamily="18" charset="0"/>
              </a:rPr>
              <a:t> IaaS/PaaS </a:t>
            </a:r>
            <a:r>
              <a:rPr lang="ja-JP" altLang="ja-JP" sz="1000">
                <a:solidFill>
                  <a:schemeClr val="bg1"/>
                </a:solidFill>
                <a:latin typeface="Meiryo" panose="020B0604030504040204" pitchFamily="34" charset="-128"/>
                <a:ea typeface="Meiryo" panose="020B0604030504040204" pitchFamily="34" charset="-128"/>
                <a:cs typeface="Times New Roman" panose="02020603050405020304" pitchFamily="18" charset="0"/>
              </a:rPr>
              <a:t>として、当該サービスが利用検討の対象となる</a:t>
            </a:r>
            <a:r>
              <a:rPr lang="ja-JP" altLang="ja-JP" sz="1000">
                <a:solidFill>
                  <a:schemeClr val="bg1"/>
                </a:solidFill>
                <a:latin typeface="Meiryo" panose="020B0604030504040204" pitchFamily="34" charset="-128"/>
                <a:ea typeface="Meiryo" panose="020B0604030504040204" pitchFamily="34" charset="-128"/>
              </a:rPr>
              <a:t> </a:t>
            </a:r>
            <a:endParaRPr lang="ja-JP" altLang="en-US" sz="1000">
              <a:solidFill>
                <a:schemeClr val="bg1"/>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AB0A7265-92EF-6D4F-8BC1-5CB34F000A14}"/>
              </a:ext>
            </a:extLst>
          </p:cNvPr>
          <p:cNvSpPr/>
          <p:nvPr/>
        </p:nvSpPr>
        <p:spPr>
          <a:xfrm>
            <a:off x="577444" y="6149799"/>
            <a:ext cx="7969212" cy="37810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Wingdings" pitchFamily="2" charset="2"/>
              <a:buChar char="l"/>
            </a:pPr>
            <a:endParaRPr lang="ja-JP" altLang="en-US" sz="1400" dirty="0">
              <a:solidFill>
                <a:schemeClr val="bg1"/>
              </a:solidFill>
              <a:latin typeface="Meiryo" panose="020B0604030504040204" pitchFamily="34" charset="-128"/>
              <a:ea typeface="Meiryo" panose="020B0604030504040204" pitchFamily="34" charset="-128"/>
            </a:endParaRPr>
          </a:p>
        </p:txBody>
      </p:sp>
      <p:sp>
        <p:nvSpPr>
          <p:cNvPr id="26" name="正方形/長方形 25">
            <a:extLst>
              <a:ext uri="{FF2B5EF4-FFF2-40B4-BE49-F238E27FC236}">
                <a16:creationId xmlns:a16="http://schemas.microsoft.com/office/drawing/2014/main" id="{CE98B3D3-B35B-CA47-B61C-9B85D8CEF50B}"/>
              </a:ext>
            </a:extLst>
          </p:cNvPr>
          <p:cNvSpPr/>
          <p:nvPr/>
        </p:nvSpPr>
        <p:spPr>
          <a:xfrm>
            <a:off x="2616353" y="6220122"/>
            <a:ext cx="3911293" cy="307777"/>
          </a:xfrm>
          <a:prstGeom prst="rect">
            <a:avLst/>
          </a:prstGeom>
        </p:spPr>
        <p:txBody>
          <a:bodyPr wrap="square">
            <a:spAutoFit/>
          </a:bodyPr>
          <a:lstStyle/>
          <a:p>
            <a:pPr algn="ctr"/>
            <a:r>
              <a:rPr lang="ja-JP" altLang="en-US"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オンプレミス・システム</a:t>
            </a:r>
            <a:r>
              <a:rPr lang="ja-JP" altLang="ja-JP" sz="1400" b="1">
                <a:solidFill>
                  <a:schemeClr val="bg1"/>
                </a:solidFill>
                <a:latin typeface="Meiryo" panose="020B0604030504040204" pitchFamily="34" charset="-128"/>
                <a:ea typeface="Meiryo" panose="020B0604030504040204" pitchFamily="34" charset="-128"/>
                <a:cs typeface="Times New Roman" panose="02020603050405020304" pitchFamily="18" charset="0"/>
              </a:rPr>
              <a:t>の利用検討</a:t>
            </a:r>
            <a:r>
              <a:rPr lang="ja-JP" altLang="ja-JP" sz="1400" b="1">
                <a:solidFill>
                  <a:schemeClr val="bg1"/>
                </a:solidFill>
                <a:latin typeface="Meiryo" panose="020B0604030504040204" pitchFamily="34" charset="-128"/>
                <a:ea typeface="Meiryo" panose="020B0604030504040204" pitchFamily="34" charset="-128"/>
              </a:rPr>
              <a:t> </a:t>
            </a:r>
            <a:endParaRPr lang="ja-JP" altLang="en-US" sz="1400" b="1">
              <a:solidFill>
                <a:schemeClr val="bg1"/>
              </a:solidFill>
              <a:latin typeface="Meiryo" panose="020B0604030504040204" pitchFamily="34" charset="-128"/>
              <a:ea typeface="Meiryo" panose="020B0604030504040204" pitchFamily="34" charset="-128"/>
            </a:endParaRPr>
          </a:p>
        </p:txBody>
      </p:sp>
      <p:sp>
        <p:nvSpPr>
          <p:cNvPr id="28" name="下矢印 27">
            <a:extLst>
              <a:ext uri="{FF2B5EF4-FFF2-40B4-BE49-F238E27FC236}">
                <a16:creationId xmlns:a16="http://schemas.microsoft.com/office/drawing/2014/main" id="{18D06260-6F21-E049-A087-D30B7C9E9755}"/>
              </a:ext>
            </a:extLst>
          </p:cNvPr>
          <p:cNvSpPr/>
          <p:nvPr/>
        </p:nvSpPr>
        <p:spPr>
          <a:xfrm>
            <a:off x="4359638" y="2591141"/>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下矢印 28">
            <a:extLst>
              <a:ext uri="{FF2B5EF4-FFF2-40B4-BE49-F238E27FC236}">
                <a16:creationId xmlns:a16="http://schemas.microsoft.com/office/drawing/2014/main" id="{F41AC4BC-468E-1B4E-BE2C-4A8F9107CE51}"/>
              </a:ext>
            </a:extLst>
          </p:cNvPr>
          <p:cNvSpPr/>
          <p:nvPr/>
        </p:nvSpPr>
        <p:spPr>
          <a:xfrm>
            <a:off x="4359638" y="3560042"/>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下矢印 29">
            <a:extLst>
              <a:ext uri="{FF2B5EF4-FFF2-40B4-BE49-F238E27FC236}">
                <a16:creationId xmlns:a16="http://schemas.microsoft.com/office/drawing/2014/main" id="{FDA98592-8C1F-064D-AFC6-80763DFBB7C5}"/>
              </a:ext>
            </a:extLst>
          </p:cNvPr>
          <p:cNvSpPr/>
          <p:nvPr/>
        </p:nvSpPr>
        <p:spPr>
          <a:xfrm>
            <a:off x="4377805" y="4486553"/>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3E286C98-1380-4C45-94A3-047DDEE33A15}"/>
              </a:ext>
            </a:extLst>
          </p:cNvPr>
          <p:cNvSpPr/>
          <p:nvPr/>
        </p:nvSpPr>
        <p:spPr>
          <a:xfrm>
            <a:off x="4383861" y="5298007"/>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下矢印 31">
            <a:extLst>
              <a:ext uri="{FF2B5EF4-FFF2-40B4-BE49-F238E27FC236}">
                <a16:creationId xmlns:a16="http://schemas.microsoft.com/office/drawing/2014/main" id="{B50358C1-C625-F34A-BE34-0C21BB349883}"/>
              </a:ext>
            </a:extLst>
          </p:cNvPr>
          <p:cNvSpPr/>
          <p:nvPr/>
        </p:nvSpPr>
        <p:spPr>
          <a:xfrm>
            <a:off x="4389917" y="6036794"/>
            <a:ext cx="393616" cy="141115"/>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110402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5CE9CBB-FAE6-104F-B828-D2CD6E4609B4}"/>
              </a:ext>
            </a:extLst>
          </p:cNvPr>
          <p:cNvSpPr/>
          <p:nvPr/>
        </p:nvSpPr>
        <p:spPr>
          <a:xfrm>
            <a:off x="652282" y="1008992"/>
            <a:ext cx="3723290" cy="52761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FC7961F3-9316-C44D-A8D7-1DD08D834FB9}"/>
              </a:ext>
            </a:extLst>
          </p:cNvPr>
          <p:cNvSpPr>
            <a:spLocks noGrp="1"/>
          </p:cNvSpPr>
          <p:nvPr>
            <p:ph type="title"/>
          </p:nvPr>
        </p:nvSpPr>
        <p:spPr/>
        <p:txBody>
          <a:bodyPr/>
          <a:lstStyle/>
          <a:p>
            <a:r>
              <a:rPr kumimoji="1" lang="ja-JP" altLang="en-US" dirty="0"/>
              <a:t>変わる</a:t>
            </a:r>
            <a:r>
              <a:rPr kumimoji="1" lang="ja-JP" altLang="en-US"/>
              <a:t>ビジネスのかたち</a:t>
            </a:r>
            <a:endParaRPr kumimoji="1" lang="ja-JP" altLang="en-US" dirty="0"/>
          </a:p>
        </p:txBody>
      </p:sp>
      <p:sp>
        <p:nvSpPr>
          <p:cNvPr id="3" name="スライド番号プレースホルダー 2">
            <a:extLst>
              <a:ext uri="{FF2B5EF4-FFF2-40B4-BE49-F238E27FC236}">
                <a16:creationId xmlns:a16="http://schemas.microsoft.com/office/drawing/2014/main" id="{EA04BDDF-0EDC-3E49-AD95-31A33BDC2893}"/>
              </a:ext>
            </a:extLst>
          </p:cNvPr>
          <p:cNvSpPr>
            <a:spLocks noGrp="1"/>
          </p:cNvSpPr>
          <p:nvPr>
            <p:ph type="sldNum" sz="quarter" idx="12"/>
          </p:nvPr>
        </p:nvSpPr>
        <p:spPr/>
        <p:txBody>
          <a:bodyPr/>
          <a:lstStyle/>
          <a:p>
            <a:fld id="{8FF8CC5D-A65D-5946-99B5-645367A967AD}" type="slidenum">
              <a:rPr kumimoji="1" lang="ja-JP" altLang="en-US" smtClean="0"/>
              <a:t>34</a:t>
            </a:fld>
            <a:endParaRPr kumimoji="1" lang="ja-JP" altLang="en-US"/>
          </a:p>
        </p:txBody>
      </p:sp>
      <p:pic>
        <p:nvPicPr>
          <p:cNvPr id="4" name="図 3">
            <a:extLst>
              <a:ext uri="{FF2B5EF4-FFF2-40B4-BE49-F238E27FC236}">
                <a16:creationId xmlns:a16="http://schemas.microsoft.com/office/drawing/2014/main" id="{A18D4D37-9E59-A54A-89C8-9419E185C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038" y="1088013"/>
            <a:ext cx="1855075" cy="1328234"/>
          </a:xfrm>
          <a:prstGeom prst="rect">
            <a:avLst/>
          </a:prstGeom>
        </p:spPr>
      </p:pic>
      <p:sp>
        <p:nvSpPr>
          <p:cNvPr id="9" name="テキスト ボックス 8">
            <a:extLst>
              <a:ext uri="{FF2B5EF4-FFF2-40B4-BE49-F238E27FC236}">
                <a16:creationId xmlns:a16="http://schemas.microsoft.com/office/drawing/2014/main" id="{2C7BD0EA-A538-1B45-8717-FC7517175F9A}"/>
              </a:ext>
            </a:extLst>
          </p:cNvPr>
          <p:cNvSpPr txBox="1"/>
          <p:nvPr/>
        </p:nvSpPr>
        <p:spPr>
          <a:xfrm>
            <a:off x="1400452" y="2694268"/>
            <a:ext cx="2236510" cy="1569660"/>
          </a:xfrm>
          <a:prstGeom prst="rect">
            <a:avLst/>
          </a:prstGeom>
          <a:noFill/>
        </p:spPr>
        <p:txBody>
          <a:bodyPr wrap="none" rtlCol="0">
            <a:spAutoFit/>
          </a:bodyPr>
          <a:lstStyle/>
          <a:p>
            <a:pPr algn="ctr"/>
            <a:r>
              <a:rPr kumimoji="1" lang="ja-JP" altLang="en-US" sz="3200" dirty="0">
                <a:latin typeface="Meiryo" panose="020B0604030504040204" pitchFamily="34" charset="-128"/>
                <a:ea typeface="Meiryo" panose="020B0604030504040204" pitchFamily="34" charset="-128"/>
              </a:rPr>
              <a:t>戸建・定住</a:t>
            </a:r>
            <a:endParaRPr kumimoji="1"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新築</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建売り</a:t>
            </a:r>
          </a:p>
        </p:txBody>
      </p:sp>
      <p:sp>
        <p:nvSpPr>
          <p:cNvPr id="13" name="正方形/長方形 12">
            <a:extLst>
              <a:ext uri="{FF2B5EF4-FFF2-40B4-BE49-F238E27FC236}">
                <a16:creationId xmlns:a16="http://schemas.microsoft.com/office/drawing/2014/main" id="{FB78D6CA-4980-0842-ABCD-4BD4839D9408}"/>
              </a:ext>
            </a:extLst>
          </p:cNvPr>
          <p:cNvSpPr/>
          <p:nvPr/>
        </p:nvSpPr>
        <p:spPr>
          <a:xfrm>
            <a:off x="759019" y="4541949"/>
            <a:ext cx="3509815" cy="7867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chemeClr val="bg1"/>
                </a:solidFill>
                <a:latin typeface="Meiryo" panose="020B0604030504040204" pitchFamily="34" charset="-128"/>
                <a:ea typeface="Meiryo" panose="020B0604030504040204" pitchFamily="34" charset="-128"/>
                <a:cs typeface="ＭＳ Ｐゴシック"/>
              </a:rPr>
              <a:t>建設業</a:t>
            </a:r>
          </a:p>
        </p:txBody>
      </p:sp>
      <p:sp>
        <p:nvSpPr>
          <p:cNvPr id="15" name="テキスト ボックス 14">
            <a:extLst>
              <a:ext uri="{FF2B5EF4-FFF2-40B4-BE49-F238E27FC236}">
                <a16:creationId xmlns:a16="http://schemas.microsoft.com/office/drawing/2014/main" id="{4136A8ED-4119-6C4D-9270-03068751A6E2}"/>
              </a:ext>
            </a:extLst>
          </p:cNvPr>
          <p:cNvSpPr txBox="1"/>
          <p:nvPr/>
        </p:nvSpPr>
        <p:spPr>
          <a:xfrm>
            <a:off x="1326024" y="5579872"/>
            <a:ext cx="2339103" cy="523220"/>
          </a:xfrm>
          <a:prstGeom prst="rect">
            <a:avLst/>
          </a:prstGeom>
          <a:noFill/>
        </p:spPr>
        <p:txBody>
          <a:bodyPr wrap="none" rtlCol="0">
            <a:spAutoFit/>
          </a:bodyPr>
          <a:lstStyle/>
          <a:p>
            <a:pPr algn="ctr"/>
            <a:r>
              <a:rPr kumimoji="1" lang="ja-JP" altLang="en-US" sz="2800" dirty="0">
                <a:solidFill>
                  <a:schemeClr val="accent3">
                    <a:lumMod val="75000"/>
                  </a:schemeClr>
                </a:solidFill>
                <a:latin typeface="Meiryo" panose="020B0604030504040204" pitchFamily="34" charset="-128"/>
                <a:ea typeface="Meiryo" panose="020B0604030504040204" pitchFamily="34" charset="-128"/>
              </a:rPr>
              <a:t>一括売り切り</a:t>
            </a:r>
          </a:p>
        </p:txBody>
      </p:sp>
      <p:grpSp>
        <p:nvGrpSpPr>
          <p:cNvPr id="6" name="グループ化 5">
            <a:extLst>
              <a:ext uri="{FF2B5EF4-FFF2-40B4-BE49-F238E27FC236}">
                <a16:creationId xmlns:a16="http://schemas.microsoft.com/office/drawing/2014/main" id="{42AFD95B-07F1-2746-8686-F7130AA95142}"/>
              </a:ext>
            </a:extLst>
          </p:cNvPr>
          <p:cNvGrpSpPr/>
          <p:nvPr/>
        </p:nvGrpSpPr>
        <p:grpSpPr>
          <a:xfrm>
            <a:off x="4183117" y="1008992"/>
            <a:ext cx="4340773" cy="5276193"/>
            <a:chOff x="4183117" y="1008992"/>
            <a:chExt cx="4340773" cy="5276193"/>
          </a:xfrm>
        </p:grpSpPr>
        <p:sp>
          <p:nvSpPr>
            <p:cNvPr id="11" name="正方形/長方形 10">
              <a:extLst>
                <a:ext uri="{FF2B5EF4-FFF2-40B4-BE49-F238E27FC236}">
                  <a16:creationId xmlns:a16="http://schemas.microsoft.com/office/drawing/2014/main" id="{61692D45-C9E1-7140-A7C2-05490056AC8A}"/>
                </a:ext>
              </a:extLst>
            </p:cNvPr>
            <p:cNvSpPr/>
            <p:nvPr/>
          </p:nvSpPr>
          <p:spPr>
            <a:xfrm>
              <a:off x="4800600" y="1008992"/>
              <a:ext cx="3723290" cy="52761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a:extLst>
                <a:ext uri="{FF2B5EF4-FFF2-40B4-BE49-F238E27FC236}">
                  <a16:creationId xmlns:a16="http://schemas.microsoft.com/office/drawing/2014/main" id="{30A482DA-8155-CE41-BBD5-AFBE439F09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6326" y="1245425"/>
              <a:ext cx="1127437" cy="1127437"/>
            </a:xfrm>
            <a:prstGeom prst="rect">
              <a:avLst/>
            </a:prstGeom>
          </p:spPr>
        </p:pic>
        <p:pic>
          <p:nvPicPr>
            <p:cNvPr id="7" name="図 6">
              <a:extLst>
                <a:ext uri="{FF2B5EF4-FFF2-40B4-BE49-F238E27FC236}">
                  <a16:creationId xmlns:a16="http://schemas.microsoft.com/office/drawing/2014/main" id="{9EEE3C1C-99F1-554E-BB0A-EA0BCAC93A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0271" y="1245424"/>
              <a:ext cx="1127437" cy="1127437"/>
            </a:xfrm>
            <a:prstGeom prst="rect">
              <a:avLst/>
            </a:prstGeom>
          </p:spPr>
        </p:pic>
        <p:pic>
          <p:nvPicPr>
            <p:cNvPr id="8" name="図 7">
              <a:extLst>
                <a:ext uri="{FF2B5EF4-FFF2-40B4-BE49-F238E27FC236}">
                  <a16:creationId xmlns:a16="http://schemas.microsoft.com/office/drawing/2014/main" id="{61E049B1-2C4D-4B4B-A51A-57D019C0E3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3763" y="1245425"/>
              <a:ext cx="1003419" cy="1127437"/>
            </a:xfrm>
            <a:prstGeom prst="rect">
              <a:avLst/>
            </a:prstGeom>
          </p:spPr>
        </p:pic>
        <p:sp>
          <p:nvSpPr>
            <p:cNvPr id="10" name="テキスト ボックス 9">
              <a:extLst>
                <a:ext uri="{FF2B5EF4-FFF2-40B4-BE49-F238E27FC236}">
                  <a16:creationId xmlns:a16="http://schemas.microsoft.com/office/drawing/2014/main" id="{D88C7B2C-CB1B-7949-92EF-00D87D692735}"/>
                </a:ext>
              </a:extLst>
            </p:cNvPr>
            <p:cNvSpPr txBox="1"/>
            <p:nvPr/>
          </p:nvSpPr>
          <p:spPr>
            <a:xfrm>
              <a:off x="5543990" y="2690996"/>
              <a:ext cx="2236510" cy="1569660"/>
            </a:xfrm>
            <a:prstGeom prst="rect">
              <a:avLst/>
            </a:prstGeom>
            <a:noFill/>
          </p:spPr>
          <p:txBody>
            <a:bodyPr wrap="none" rtlCol="0">
              <a:spAutoFit/>
            </a:bodyPr>
            <a:lstStyle/>
            <a:p>
              <a:pPr algn="ctr"/>
              <a:r>
                <a:rPr lang="ja-JP" altLang="en-US" sz="3200" dirty="0">
                  <a:latin typeface="Meiryo" panose="020B0604030504040204" pitchFamily="34" charset="-128"/>
                  <a:ea typeface="Meiryo" panose="020B0604030504040204" pitchFamily="34" charset="-128"/>
                </a:rPr>
                <a:t>住み替え</a:t>
              </a:r>
              <a:endParaRPr lang="en-US" altLang="ja-JP" sz="3200" dirty="0">
                <a:latin typeface="Meiryo" panose="020B0604030504040204" pitchFamily="34" charset="-128"/>
                <a:ea typeface="Meiryo" panose="020B0604030504040204" pitchFamily="34" charset="-128"/>
              </a:endParaRPr>
            </a:p>
            <a:p>
              <a:pPr algn="ctr"/>
              <a:r>
                <a:rPr lang="ja-JP" altLang="en-US" sz="3200" dirty="0">
                  <a:latin typeface="Meiryo" panose="020B0604030504040204" pitchFamily="34" charset="-128"/>
                  <a:ea typeface="Meiryo" panose="020B0604030504040204" pitchFamily="34" charset="-128"/>
                </a:rPr>
                <a:t>リフォーム</a:t>
              </a:r>
              <a:endParaRPr lang="en-US" altLang="ja-JP" sz="3200" dirty="0">
                <a:latin typeface="Meiryo" panose="020B0604030504040204" pitchFamily="34" charset="-128"/>
                <a:ea typeface="Meiryo" panose="020B0604030504040204" pitchFamily="34" charset="-128"/>
              </a:endParaRPr>
            </a:p>
            <a:p>
              <a:pPr algn="ctr"/>
              <a:r>
                <a:rPr kumimoji="1" lang="ja-JP" altLang="en-US" sz="3200" dirty="0">
                  <a:latin typeface="Meiryo" panose="020B0604030504040204" pitchFamily="34" charset="-128"/>
                  <a:ea typeface="Meiryo" panose="020B0604030504040204" pitchFamily="34" charset="-128"/>
                </a:rPr>
                <a:t>賃貸</a:t>
              </a:r>
            </a:p>
          </p:txBody>
        </p:sp>
        <p:sp>
          <p:nvSpPr>
            <p:cNvPr id="14" name="正方形/長方形 13">
              <a:extLst>
                <a:ext uri="{FF2B5EF4-FFF2-40B4-BE49-F238E27FC236}">
                  <a16:creationId xmlns:a16="http://schemas.microsoft.com/office/drawing/2014/main" id="{B752EAA6-D455-444A-8BB2-6AC325F1F070}"/>
                </a:ext>
              </a:extLst>
            </p:cNvPr>
            <p:cNvSpPr/>
            <p:nvPr/>
          </p:nvSpPr>
          <p:spPr>
            <a:xfrm>
              <a:off x="4907337" y="4541949"/>
              <a:ext cx="3509815" cy="7867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Meiryo" panose="020B0604030504040204" pitchFamily="34" charset="-128"/>
                  <a:ea typeface="Meiryo" panose="020B0604030504040204" pitchFamily="34" charset="-128"/>
                  <a:cs typeface="ＭＳ Ｐゴシック"/>
                </a:rPr>
                <a:t>サービス業</a:t>
              </a:r>
            </a:p>
          </p:txBody>
        </p:sp>
        <p:sp>
          <p:nvSpPr>
            <p:cNvPr id="16" name="テキスト ボックス 15">
              <a:extLst>
                <a:ext uri="{FF2B5EF4-FFF2-40B4-BE49-F238E27FC236}">
                  <a16:creationId xmlns:a16="http://schemas.microsoft.com/office/drawing/2014/main" id="{2D0290B9-0E51-6640-8A0D-428EB41C31CD}"/>
                </a:ext>
              </a:extLst>
            </p:cNvPr>
            <p:cNvSpPr txBox="1"/>
            <p:nvPr/>
          </p:nvSpPr>
          <p:spPr>
            <a:xfrm>
              <a:off x="5672230" y="5577386"/>
              <a:ext cx="1980029" cy="523220"/>
            </a:xfrm>
            <a:prstGeom prst="rect">
              <a:avLst/>
            </a:prstGeom>
            <a:noFill/>
          </p:spPr>
          <p:txBody>
            <a:bodyPr wrap="none" rtlCol="0">
              <a:spAutoFit/>
            </a:bodyPr>
            <a:lstStyle/>
            <a:p>
              <a:pPr algn="ctr"/>
              <a:r>
                <a:rPr kumimoji="1" lang="ja-JP" altLang="en-US" sz="2800" dirty="0">
                  <a:solidFill>
                    <a:schemeClr val="accent6">
                      <a:lumMod val="75000"/>
                    </a:schemeClr>
                  </a:solidFill>
                  <a:latin typeface="Meiryo" panose="020B0604030504040204" pitchFamily="34" charset="-128"/>
                  <a:ea typeface="Meiryo" panose="020B0604030504040204" pitchFamily="34" charset="-128"/>
                </a:rPr>
                <a:t>継続支払い</a:t>
              </a:r>
            </a:p>
          </p:txBody>
        </p:sp>
        <p:sp>
          <p:nvSpPr>
            <p:cNvPr id="17" name="右矢印 16">
              <a:extLst>
                <a:ext uri="{FF2B5EF4-FFF2-40B4-BE49-F238E27FC236}">
                  <a16:creationId xmlns:a16="http://schemas.microsoft.com/office/drawing/2014/main" id="{B1A4C6B9-4526-2A42-A50F-FED29C42ED26}"/>
                </a:ext>
              </a:extLst>
            </p:cNvPr>
            <p:cNvSpPr/>
            <p:nvPr/>
          </p:nvSpPr>
          <p:spPr>
            <a:xfrm>
              <a:off x="4183117" y="3121572"/>
              <a:ext cx="797154" cy="872359"/>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4388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effectLst/>
                <a:latin typeface="Arial"/>
                <a:ea typeface="HGP創英角ｺﾞｼｯｸUB" pitchFamily="50" charset="-128"/>
                <a:cs typeface="Arial"/>
              </a:rPr>
              <a:t>これからの開発と運用</a:t>
            </a:r>
            <a:endParaRPr lang="en-US" altLang="ja-JP" sz="2400" dirty="0">
              <a:solidFill>
                <a:srgbClr val="FFFFFF"/>
              </a:solidFill>
              <a:effectLst/>
              <a:latin typeface="Arial"/>
              <a:ea typeface="HGP創英角ｺﾞｼｯｸUB" pitchFamily="50" charset="-128"/>
              <a:cs typeface="Arial"/>
            </a:endParaRPr>
          </a:p>
          <a:p>
            <a:pPr algn="ctr"/>
            <a:r>
              <a:rPr lang="en-US" altLang="ja-JP" sz="2400" dirty="0">
                <a:solidFill>
                  <a:srgbClr val="FFFFFF"/>
                </a:solidFill>
                <a:latin typeface="Arial"/>
                <a:ea typeface="HGP創英角ｺﾞｼｯｸUB" pitchFamily="50" charset="-128"/>
                <a:cs typeface="Arial"/>
              </a:rPr>
              <a:t>DevOps</a:t>
            </a:r>
            <a:endParaRPr lang="en-US" altLang="ja-JP"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4942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072D9E13-8D9A-354A-AEBE-B0EC4C02A9E5}"/>
              </a:ext>
            </a:extLst>
          </p:cNvPr>
          <p:cNvGrpSpPr/>
          <p:nvPr/>
        </p:nvGrpSpPr>
        <p:grpSpPr>
          <a:xfrm>
            <a:off x="5275107" y="2072246"/>
            <a:ext cx="3371616" cy="4104464"/>
            <a:chOff x="5275107" y="2072246"/>
            <a:chExt cx="3371616" cy="4104464"/>
          </a:xfrm>
        </p:grpSpPr>
        <p:sp>
          <p:nvSpPr>
            <p:cNvPr id="19" name="正方形/長方形 18">
              <a:extLst>
                <a:ext uri="{FF2B5EF4-FFF2-40B4-BE49-F238E27FC236}">
                  <a16:creationId xmlns:a16="http://schemas.microsoft.com/office/drawing/2014/main" id="{1468C760-85EE-B44F-9993-E0ECA0F929D8}"/>
                </a:ext>
              </a:extLst>
            </p:cNvPr>
            <p:cNvSpPr/>
            <p:nvPr/>
          </p:nvSpPr>
          <p:spPr>
            <a:xfrm>
              <a:off x="5275107" y="2072246"/>
              <a:ext cx="3371616" cy="409360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a:extLst>
                <a:ext uri="{FF2B5EF4-FFF2-40B4-BE49-F238E27FC236}">
                  <a16:creationId xmlns:a16="http://schemas.microsoft.com/office/drawing/2014/main" id="{EC55847E-FF24-6B4B-9914-AC92194DDDAD}"/>
                </a:ext>
              </a:extLst>
            </p:cNvPr>
            <p:cNvSpPr txBox="1"/>
            <p:nvPr/>
          </p:nvSpPr>
          <p:spPr>
            <a:xfrm>
              <a:off x="5663124" y="5715045"/>
              <a:ext cx="259558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a:t>
              </a:r>
              <a:r>
                <a:rPr kumimoji="1" lang="en-US" altLang="ja-JP" sz="2400" b="1" dirty="0">
                  <a:solidFill>
                    <a:schemeClr val="bg1"/>
                  </a:solidFill>
                  <a:latin typeface="Meiryo" panose="020B0604030504040204" pitchFamily="34" charset="-128"/>
                  <a:ea typeface="Meiryo" panose="020B0604030504040204" pitchFamily="34" charset="-128"/>
                </a:rPr>
                <a:t>×</a:t>
              </a:r>
              <a:r>
                <a:rPr lang="ja-JP" altLang="en-US" sz="2400" b="1">
                  <a:solidFill>
                    <a:schemeClr val="bg1"/>
                  </a:solidFill>
                  <a:latin typeface="Meiryo" panose="020B0604030504040204" pitchFamily="34" charset="-128"/>
                  <a:ea typeface="Meiryo" panose="020B0604030504040204" pitchFamily="34" charset="-128"/>
                </a:rPr>
                <a:t>内製化</a:t>
              </a:r>
              <a:endParaRPr kumimoji="1" lang="ja-JP" altLang="en-US" sz="2400" b="1">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0618EF7F-B5B5-7243-A654-489524D24969}"/>
              </a:ext>
            </a:extLst>
          </p:cNvPr>
          <p:cNvGrpSpPr/>
          <p:nvPr/>
        </p:nvGrpSpPr>
        <p:grpSpPr>
          <a:xfrm>
            <a:off x="4815595" y="1212275"/>
            <a:ext cx="3768414" cy="4449736"/>
            <a:chOff x="4815595" y="1212275"/>
            <a:chExt cx="3768414" cy="4449736"/>
          </a:xfrm>
        </p:grpSpPr>
        <p:sp>
          <p:nvSpPr>
            <p:cNvPr id="16" name="正方形/長方形 15">
              <a:extLst>
                <a:ext uri="{FF2B5EF4-FFF2-40B4-BE49-F238E27FC236}">
                  <a16:creationId xmlns:a16="http://schemas.microsoft.com/office/drawing/2014/main" id="{130FA138-D237-734A-BBD5-0E4F34804C6C}"/>
                </a:ext>
              </a:extLst>
            </p:cNvPr>
            <p:cNvSpPr/>
            <p:nvPr/>
          </p:nvSpPr>
          <p:spPr>
            <a:xfrm>
              <a:off x="4815595" y="1568407"/>
              <a:ext cx="3371616" cy="409360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EE1975FD-D802-6542-B214-AA306890CEC7}"/>
                </a:ext>
              </a:extLst>
            </p:cNvPr>
            <p:cNvSpPr txBox="1"/>
            <p:nvPr/>
          </p:nvSpPr>
          <p:spPr>
            <a:xfrm>
              <a:off x="5565327" y="4423289"/>
              <a:ext cx="2262158" cy="646331"/>
            </a:xfrm>
            <a:prstGeom prst="rect">
              <a:avLst/>
            </a:prstGeom>
            <a:noFill/>
          </p:spPr>
          <p:txBody>
            <a:bodyPr wrap="none" rtlCol="0">
              <a:spAutoFit/>
            </a:bodyPr>
            <a:lstStyle/>
            <a:p>
              <a:r>
                <a:rPr kumimoji="1" lang="ja-JP" altLang="en-US">
                  <a:solidFill>
                    <a:schemeClr val="bg1"/>
                  </a:solidFill>
                  <a:latin typeface="Meiryo" panose="020B0604030504040204" pitchFamily="34" charset="-128"/>
                  <a:ea typeface="Meiryo" panose="020B0604030504040204" pitchFamily="34" charset="-128"/>
                </a:rPr>
                <a:t>自動化やクラウド化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適用範囲の拡大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843ED452-B0A1-2342-8E61-F244F7BFCEA6}"/>
                </a:ext>
              </a:extLst>
            </p:cNvPr>
            <p:cNvSpPr txBox="1"/>
            <p:nvPr/>
          </p:nvSpPr>
          <p:spPr>
            <a:xfrm>
              <a:off x="5538703" y="2124566"/>
              <a:ext cx="2262158" cy="923330"/>
            </a:xfrm>
            <a:prstGeom prst="rect">
              <a:avLst/>
            </a:prstGeom>
            <a:noFill/>
          </p:spPr>
          <p:txBody>
            <a:bodyPr wrap="none" rtlCol="0">
              <a:spAutoFit/>
            </a:bodyPr>
            <a:lstStyle/>
            <a:p>
              <a:r>
                <a:rPr kumimoji="1" lang="en-US" altLang="ja-JP" dirty="0">
                  <a:solidFill>
                    <a:schemeClr val="bg1"/>
                  </a:solidFill>
                  <a:latin typeface="Meiryo" panose="020B0604030504040204" pitchFamily="34" charset="-128"/>
                  <a:ea typeface="Meiryo" panose="020B0604030504040204" pitchFamily="34" charset="-128"/>
                </a:rPr>
                <a:t>IT</a:t>
              </a:r>
              <a:r>
                <a:rPr kumimoji="1" lang="ja-JP" altLang="en-US">
                  <a:solidFill>
                    <a:schemeClr val="bg1"/>
                  </a:solidFill>
                  <a:latin typeface="Meiryo" panose="020B0604030504040204" pitchFamily="34" charset="-128"/>
                  <a:ea typeface="Meiryo" panose="020B0604030504040204" pitchFamily="34" charset="-128"/>
                </a:rPr>
                <a:t>を前提とした</a:t>
              </a:r>
              <a:endParaRPr kumimoji="1" lang="en-US" altLang="ja-JP" dirty="0">
                <a:solidFill>
                  <a:schemeClr val="bg1"/>
                </a:solidFill>
                <a:latin typeface="Meiryo" panose="020B0604030504040204" pitchFamily="34" charset="-128"/>
                <a:ea typeface="Meiryo" panose="020B0604030504040204" pitchFamily="34" charset="-128"/>
              </a:endParaRPr>
            </a:p>
            <a:p>
              <a:r>
                <a:rPr kumimoji="1" lang="ja-JP" altLang="en-US">
                  <a:solidFill>
                    <a:schemeClr val="bg1"/>
                  </a:solidFill>
                  <a:latin typeface="Meiryo" panose="020B0604030504040204" pitchFamily="34" charset="-128"/>
                  <a:ea typeface="Meiryo" panose="020B0604030504040204" pitchFamily="34" charset="-128"/>
                </a:rPr>
                <a:t>差別化・競争力強化</a:t>
              </a:r>
              <a:endParaRPr kumimoji="1" lang="en-US" altLang="ja-JP"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取り組み範囲の拡大</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8C5411AF-1D92-6240-8A60-E0968220217B}"/>
                </a:ext>
              </a:extLst>
            </p:cNvPr>
            <p:cNvSpPr txBox="1"/>
            <p:nvPr/>
          </p:nvSpPr>
          <p:spPr>
            <a:xfrm>
              <a:off x="4870187" y="3453187"/>
              <a:ext cx="3262432"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ビジネスのデジタル化</a:t>
              </a:r>
            </a:p>
          </p:txBody>
        </p:sp>
        <p:sp>
          <p:nvSpPr>
            <p:cNvPr id="22" name="テキスト ボックス 21">
              <a:extLst>
                <a:ext uri="{FF2B5EF4-FFF2-40B4-BE49-F238E27FC236}">
                  <a16:creationId xmlns:a16="http://schemas.microsoft.com/office/drawing/2014/main" id="{185EB9ED-B4EB-CE44-B4A7-B80C1174D2F6}"/>
                </a:ext>
              </a:extLst>
            </p:cNvPr>
            <p:cNvSpPr txBox="1"/>
            <p:nvPr/>
          </p:nvSpPr>
          <p:spPr>
            <a:xfrm>
              <a:off x="4903193" y="1212275"/>
              <a:ext cx="3680816" cy="338554"/>
            </a:xfrm>
            <a:prstGeom prst="rect">
              <a:avLst/>
            </a:prstGeom>
            <a:noFill/>
          </p:spPr>
          <p:txBody>
            <a:bodyPr wrap="none" rtlCol="0">
              <a:spAutoFit/>
            </a:bodyPr>
            <a:lstStyle/>
            <a:p>
              <a:pPr algn="ctr"/>
              <a:r>
                <a:rPr lang="ja-JP" altLang="en-US" sz="1600">
                  <a:solidFill>
                    <a:schemeClr val="accent6">
                      <a:lumMod val="75000"/>
                    </a:schemeClr>
                  </a:solidFill>
                  <a:latin typeface="Meiryo" panose="020B0604030504040204" pitchFamily="34" charset="-128"/>
                  <a:ea typeface="Meiryo" panose="020B0604030504040204" pitchFamily="34" charset="-128"/>
                </a:rPr>
                <a:t>「本業＝</a:t>
              </a:r>
              <a:r>
                <a:rPr lang="en-US" altLang="ja-JP" sz="1600" dirty="0">
                  <a:solidFill>
                    <a:schemeClr val="accent6">
                      <a:lumMod val="75000"/>
                    </a:schemeClr>
                  </a:solidFill>
                  <a:latin typeface="Meiryo" panose="020B0604030504040204" pitchFamily="34" charset="-128"/>
                  <a:ea typeface="Meiryo" panose="020B0604030504040204" pitchFamily="34" charset="-128"/>
                </a:rPr>
                <a:t>IT</a:t>
              </a:r>
              <a:r>
                <a:rPr lang="ja-JP" altLang="en-US" sz="1600">
                  <a:solidFill>
                    <a:schemeClr val="accent6">
                      <a:lumMod val="75000"/>
                    </a:schemeClr>
                  </a:solidFill>
                  <a:latin typeface="Meiryo" panose="020B0604030504040204" pitchFamily="34" charset="-128"/>
                  <a:ea typeface="Meiryo" panose="020B0604030504040204" pitchFamily="34" charset="-128"/>
                </a:rPr>
                <a:t>前提」という認識へシフト</a:t>
              </a:r>
              <a:endParaRPr kumimoji="1" lang="ja-JP" altLang="en-US" sz="1600">
                <a:solidFill>
                  <a:schemeClr val="accent6">
                    <a:lumMod val="75000"/>
                  </a:schemeClr>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80D8BBAC-79CF-764D-8FF4-67165B5BFB3C}"/>
              </a:ext>
            </a:extLst>
          </p:cNvPr>
          <p:cNvSpPr>
            <a:spLocks noGrp="1"/>
          </p:cNvSpPr>
          <p:nvPr>
            <p:ph type="title"/>
          </p:nvPr>
        </p:nvSpPr>
        <p:spPr/>
        <p:txBody>
          <a:bodyPr/>
          <a:lstStyle/>
          <a:p>
            <a:r>
              <a:rPr kumimoji="1" lang="en-US" altLang="ja-JP" dirty="0"/>
              <a:t>IT</a:t>
            </a:r>
            <a:r>
              <a:rPr lang="ja-JP" altLang="en-US"/>
              <a:t>についての認識の変化が「クラウド</a:t>
            </a:r>
            <a:r>
              <a:rPr lang="en-US" altLang="ja-JP" dirty="0"/>
              <a:t>×</a:t>
            </a:r>
            <a:r>
              <a:rPr lang="ja-JP" altLang="en-US"/>
              <a:t>内製化」を加速</a:t>
            </a:r>
            <a:endParaRPr kumimoji="1" lang="ja-JP" altLang="en-US"/>
          </a:p>
        </p:txBody>
      </p:sp>
      <p:sp>
        <p:nvSpPr>
          <p:cNvPr id="3" name="スライド番号プレースホルダー 2">
            <a:extLst>
              <a:ext uri="{FF2B5EF4-FFF2-40B4-BE49-F238E27FC236}">
                <a16:creationId xmlns:a16="http://schemas.microsoft.com/office/drawing/2014/main" id="{5A95E096-3DC2-E448-BD46-46519C82B653}"/>
              </a:ext>
            </a:extLst>
          </p:cNvPr>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sp>
        <p:nvSpPr>
          <p:cNvPr id="4" name="ホームベース 3">
            <a:extLst>
              <a:ext uri="{FF2B5EF4-FFF2-40B4-BE49-F238E27FC236}">
                <a16:creationId xmlns:a16="http://schemas.microsoft.com/office/drawing/2014/main" id="{9EC97648-5904-3D45-913C-7219BB140CB9}"/>
              </a:ext>
            </a:extLst>
          </p:cNvPr>
          <p:cNvSpPr/>
          <p:nvPr/>
        </p:nvSpPr>
        <p:spPr>
          <a:xfrm>
            <a:off x="920455" y="1568407"/>
            <a:ext cx="4614389" cy="1919634"/>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ホームベース 4">
            <a:extLst>
              <a:ext uri="{FF2B5EF4-FFF2-40B4-BE49-F238E27FC236}">
                <a16:creationId xmlns:a16="http://schemas.microsoft.com/office/drawing/2014/main" id="{8A999E1F-C0A2-D941-95E0-D411784B5516}"/>
              </a:ext>
            </a:extLst>
          </p:cNvPr>
          <p:cNvSpPr/>
          <p:nvPr/>
        </p:nvSpPr>
        <p:spPr>
          <a:xfrm>
            <a:off x="920455" y="3742377"/>
            <a:ext cx="4614389" cy="191963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FB1E089D-2442-2E4D-BB2A-57B529C177D2}"/>
              </a:ext>
            </a:extLst>
          </p:cNvPr>
          <p:cNvSpPr txBox="1"/>
          <p:nvPr/>
        </p:nvSpPr>
        <p:spPr>
          <a:xfrm>
            <a:off x="1493290" y="1912518"/>
            <a:ext cx="2749471" cy="707886"/>
          </a:xfrm>
          <a:prstGeom prst="rect">
            <a:avLst/>
          </a:prstGeom>
          <a:noFill/>
        </p:spPr>
        <p:txBody>
          <a:bodyPr wrap="none" rtlCol="0">
            <a:spAutoFit/>
          </a:bodyPr>
          <a:lstStyle/>
          <a:p>
            <a:r>
              <a:rPr kumimoji="1" lang="ja-JP" altLang="en-US" sz="4000">
                <a:solidFill>
                  <a:schemeClr val="bg1"/>
                </a:solidFill>
                <a:latin typeface="Meiryo" panose="020B0604030504040204" pitchFamily="34" charset="-128"/>
                <a:ea typeface="Meiryo" panose="020B0604030504040204" pitchFamily="34" charset="-128"/>
              </a:rPr>
              <a:t>本業＝社員</a:t>
            </a:r>
          </a:p>
        </p:txBody>
      </p:sp>
      <p:sp>
        <p:nvSpPr>
          <p:cNvPr id="7" name="テキスト ボックス 6">
            <a:extLst>
              <a:ext uri="{FF2B5EF4-FFF2-40B4-BE49-F238E27FC236}">
                <a16:creationId xmlns:a16="http://schemas.microsoft.com/office/drawing/2014/main" id="{7F083A39-D2EC-1B4F-8A41-4F92B8EDF9AA}"/>
              </a:ext>
            </a:extLst>
          </p:cNvPr>
          <p:cNvSpPr txBox="1"/>
          <p:nvPr/>
        </p:nvSpPr>
        <p:spPr>
          <a:xfrm>
            <a:off x="1493290" y="2628641"/>
            <a:ext cx="2646879" cy="461665"/>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売上や利益の拡大</a:t>
            </a:r>
          </a:p>
        </p:txBody>
      </p:sp>
      <p:sp>
        <p:nvSpPr>
          <p:cNvPr id="8" name="テキスト ボックス 7">
            <a:extLst>
              <a:ext uri="{FF2B5EF4-FFF2-40B4-BE49-F238E27FC236}">
                <a16:creationId xmlns:a16="http://schemas.microsoft.com/office/drawing/2014/main" id="{DA36591E-9D2D-BB44-A856-D1EF9A91A6DB}"/>
              </a:ext>
            </a:extLst>
          </p:cNvPr>
          <p:cNvSpPr txBox="1"/>
          <p:nvPr/>
        </p:nvSpPr>
        <p:spPr>
          <a:xfrm>
            <a:off x="1525618" y="3868731"/>
            <a:ext cx="2648482" cy="707886"/>
          </a:xfrm>
          <a:prstGeom prst="rect">
            <a:avLst/>
          </a:prstGeom>
          <a:noFill/>
        </p:spPr>
        <p:txBody>
          <a:bodyPr wrap="none" rtlCol="0">
            <a:spAutoFit/>
          </a:bodyPr>
          <a:lstStyle/>
          <a:p>
            <a:r>
              <a:rPr lang="ja-JP" altLang="en-US" sz="4000">
                <a:solidFill>
                  <a:schemeClr val="bg1"/>
                </a:solidFill>
                <a:latin typeface="Meiryo" panose="020B0604030504040204" pitchFamily="34" charset="-128"/>
                <a:ea typeface="Meiryo" panose="020B0604030504040204" pitchFamily="34" charset="-128"/>
              </a:rPr>
              <a:t>支援≈外注</a:t>
            </a:r>
            <a:endParaRPr lang="en-US" altLang="ja-JP" sz="4000" dirty="0">
              <a:solidFill>
                <a:schemeClr val="bg1"/>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8A43A1E6-E5D2-FA48-BA99-FE85C76A08B8}"/>
              </a:ext>
            </a:extLst>
          </p:cNvPr>
          <p:cNvSpPr txBox="1"/>
          <p:nvPr/>
        </p:nvSpPr>
        <p:spPr>
          <a:xfrm>
            <a:off x="1610860" y="4477010"/>
            <a:ext cx="2069797" cy="1015663"/>
          </a:xfrm>
          <a:prstGeom prst="rect">
            <a:avLst/>
          </a:prstGeom>
          <a:noFill/>
        </p:spPr>
        <p:txBody>
          <a:bodyPr wrap="none" rtlCol="0">
            <a:spAutoFit/>
          </a:bodyPr>
          <a:lstStyle/>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生産性の向上</a:t>
            </a:r>
            <a:endParaRPr kumimoji="1"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lang="ja-JP" altLang="en-US" sz="2000">
                <a:solidFill>
                  <a:schemeClr val="bg1"/>
                </a:solidFill>
                <a:latin typeface="Meiryo" panose="020B0604030504040204" pitchFamily="34" charset="-128"/>
                <a:ea typeface="Meiryo" panose="020B0604030504040204" pitchFamily="34" charset="-128"/>
              </a:rPr>
              <a:t>コストの削減</a:t>
            </a:r>
            <a:endParaRPr lang="en-US" altLang="ja-JP" sz="20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Ø"/>
            </a:pPr>
            <a:r>
              <a:rPr kumimoji="1" lang="ja-JP" altLang="en-US" sz="2000">
                <a:solidFill>
                  <a:schemeClr val="bg1"/>
                </a:solidFill>
                <a:latin typeface="Meiryo" panose="020B0604030504040204" pitchFamily="34" charset="-128"/>
                <a:ea typeface="Meiryo" panose="020B0604030504040204" pitchFamily="34" charset="-128"/>
              </a:rPr>
              <a:t>期間の短縮</a:t>
            </a:r>
          </a:p>
        </p:txBody>
      </p:sp>
      <p:sp>
        <p:nvSpPr>
          <p:cNvPr id="23" name="テキスト ボックス 22">
            <a:extLst>
              <a:ext uri="{FF2B5EF4-FFF2-40B4-BE49-F238E27FC236}">
                <a16:creationId xmlns:a16="http://schemas.microsoft.com/office/drawing/2014/main" id="{4041867A-7D4E-7742-B6D9-500D7C45E30A}"/>
              </a:ext>
            </a:extLst>
          </p:cNvPr>
          <p:cNvSpPr txBox="1"/>
          <p:nvPr/>
        </p:nvSpPr>
        <p:spPr>
          <a:xfrm>
            <a:off x="1214635" y="1210057"/>
            <a:ext cx="3270447" cy="338554"/>
          </a:xfrm>
          <a:prstGeom prst="rect">
            <a:avLst/>
          </a:prstGeom>
          <a:noFill/>
        </p:spPr>
        <p:txBody>
          <a:bodyPr wrap="none" rtlCol="0">
            <a:spAutoFit/>
          </a:bodyPr>
          <a:lstStyle/>
          <a:p>
            <a:r>
              <a:rPr lang="ja-JP" altLang="en-US" sz="1600">
                <a:solidFill>
                  <a:schemeClr val="accent3">
                    <a:lumMod val="75000"/>
                  </a:schemeClr>
                </a:solidFill>
                <a:latin typeface="Meiryo" panose="020B0604030504040204" pitchFamily="34" charset="-128"/>
                <a:ea typeface="Meiryo" panose="020B0604030504040204" pitchFamily="34" charset="-128"/>
              </a:rPr>
              <a:t>「</a:t>
            </a:r>
            <a:r>
              <a:rPr lang="en-US" altLang="ja-JP" sz="1600" dirty="0">
                <a:solidFill>
                  <a:schemeClr val="accent3">
                    <a:lumMod val="75000"/>
                  </a:schemeClr>
                </a:solidFill>
                <a:latin typeface="Meiryo" panose="020B0604030504040204" pitchFamily="34" charset="-128"/>
                <a:ea typeface="Meiryo" panose="020B0604030504040204" pitchFamily="34" charset="-128"/>
              </a:rPr>
              <a:t>IT</a:t>
            </a:r>
            <a:r>
              <a:rPr lang="ja-JP" altLang="en-US" sz="1600">
                <a:solidFill>
                  <a:schemeClr val="accent3">
                    <a:lumMod val="75000"/>
                  </a:schemeClr>
                </a:solidFill>
                <a:latin typeface="Meiryo" panose="020B0604030504040204" pitchFamily="34" charset="-128"/>
                <a:ea typeface="Meiryo" panose="020B0604030504040204" pitchFamily="34" charset="-128"/>
              </a:rPr>
              <a:t>は本業ではない」という認識</a:t>
            </a:r>
            <a:endParaRPr kumimoji="1" lang="ja-JP" altLang="en-US" sz="1600">
              <a:solidFill>
                <a:schemeClr val="accent3">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2135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B20E13AD-CA91-944F-A2B7-7AEBAEFCA8F4}"/>
              </a:ext>
            </a:extLst>
          </p:cNvPr>
          <p:cNvGrpSpPr/>
          <p:nvPr/>
        </p:nvGrpSpPr>
        <p:grpSpPr>
          <a:xfrm>
            <a:off x="617674" y="2925059"/>
            <a:ext cx="8136062" cy="3538955"/>
            <a:chOff x="617674" y="2925059"/>
            <a:chExt cx="8136062" cy="3538955"/>
          </a:xfrm>
        </p:grpSpPr>
        <p:sp>
          <p:nvSpPr>
            <p:cNvPr id="24" name="正方形/長方形 23">
              <a:extLst>
                <a:ext uri="{FF2B5EF4-FFF2-40B4-BE49-F238E27FC236}">
                  <a16:creationId xmlns:a16="http://schemas.microsoft.com/office/drawing/2014/main" id="{166AC9C5-9B37-0A4D-98EB-A0B01D5597F8}"/>
                </a:ext>
              </a:extLst>
            </p:cNvPr>
            <p:cNvSpPr/>
            <p:nvPr/>
          </p:nvSpPr>
          <p:spPr>
            <a:xfrm>
              <a:off x="617674" y="2925059"/>
              <a:ext cx="8114544" cy="3538955"/>
            </a:xfrm>
            <a:prstGeom prst="rect">
              <a:avLst/>
            </a:prstGeom>
            <a:solidFill>
              <a:srgbClr val="CC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5" name="テキスト ボックス 24">
              <a:extLst>
                <a:ext uri="{FF2B5EF4-FFF2-40B4-BE49-F238E27FC236}">
                  <a16:creationId xmlns:a16="http://schemas.microsoft.com/office/drawing/2014/main" id="{6BFE79F8-D57D-BA4A-809D-DCBACC194CEC}"/>
                </a:ext>
              </a:extLst>
            </p:cNvPr>
            <p:cNvSpPr txBox="1"/>
            <p:nvPr/>
          </p:nvSpPr>
          <p:spPr>
            <a:xfrm>
              <a:off x="2275681" y="6078097"/>
              <a:ext cx="6478055"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ウォーターフォール開発</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オンプレミス</a:t>
              </a:r>
              <a:r>
                <a:rPr kumimoji="1" lang="en-US" altLang="ja-JP" sz="1600" b="1" dirty="0">
                  <a:solidFill>
                    <a:schemeClr val="bg1"/>
                  </a:solidFill>
                  <a:latin typeface="Meiryo" panose="020B0604030504040204" pitchFamily="34" charset="-128"/>
                  <a:ea typeface="Meiryo" panose="020B0604030504040204" pitchFamily="34" charset="-128"/>
                </a:rPr>
                <a:t>×</a:t>
              </a:r>
              <a:r>
                <a:rPr kumimoji="1" lang="ja-JP" altLang="en-US" sz="1600" b="1">
                  <a:solidFill>
                    <a:schemeClr val="bg1"/>
                  </a:solidFill>
                  <a:latin typeface="Meiryo" panose="020B0604030504040204" pitchFamily="34" charset="-128"/>
                  <a:ea typeface="Meiryo" panose="020B0604030504040204" pitchFamily="34" charset="-128"/>
                </a:rPr>
                <a:t>開発・運用業務委託の限界</a:t>
              </a:r>
            </a:p>
          </p:txBody>
        </p:sp>
      </p:grpSp>
      <p:sp>
        <p:nvSpPr>
          <p:cNvPr id="3" name="タイトル 2">
            <a:extLst>
              <a:ext uri="{FF2B5EF4-FFF2-40B4-BE49-F238E27FC236}">
                <a16:creationId xmlns:a16="http://schemas.microsoft.com/office/drawing/2014/main" id="{CBDC9082-A64C-3443-B0AC-3E427F5D2EAC}"/>
              </a:ext>
            </a:extLst>
          </p:cNvPr>
          <p:cNvSpPr>
            <a:spLocks noGrp="1"/>
          </p:cNvSpPr>
          <p:nvPr>
            <p:ph type="title"/>
          </p:nvPr>
        </p:nvSpPr>
        <p:spPr/>
        <p:txBody>
          <a:bodyPr/>
          <a:lstStyle/>
          <a:p>
            <a:r>
              <a:rPr kumimoji="1" lang="ja-JP" altLang="en-US"/>
              <a:t>これからの開発や運用に求められるもの</a:t>
            </a:r>
          </a:p>
        </p:txBody>
      </p:sp>
      <p:sp>
        <p:nvSpPr>
          <p:cNvPr id="2" name="スライド番号プレースホルダー 1">
            <a:extLst>
              <a:ext uri="{FF2B5EF4-FFF2-40B4-BE49-F238E27FC236}">
                <a16:creationId xmlns:a16="http://schemas.microsoft.com/office/drawing/2014/main" id="{B82D6FA7-49F3-734F-89AE-A56EAF8AD71A}"/>
              </a:ext>
            </a:extLst>
          </p:cNvPr>
          <p:cNvSpPr>
            <a:spLocks noGrp="1"/>
          </p:cNvSpPr>
          <p:nvPr>
            <p:ph type="sldNum" sz="quarter" idx="12"/>
          </p:nvPr>
        </p:nvSpPr>
        <p:spPr/>
        <p:txBody>
          <a:bodyPr/>
          <a:lstStyle/>
          <a:p>
            <a:fld id="{8FF8CC5D-A65D-5946-99B5-645367A967AD}" type="slidenum">
              <a:rPr kumimoji="1" lang="ja-JP" altLang="en-US" smtClean="0"/>
              <a:t>37</a:t>
            </a:fld>
            <a:endParaRPr kumimoji="1" lang="ja-JP" altLang="en-US"/>
          </a:p>
        </p:txBody>
      </p:sp>
      <p:grpSp>
        <p:nvGrpSpPr>
          <p:cNvPr id="4" name="グループ化 3">
            <a:extLst>
              <a:ext uri="{FF2B5EF4-FFF2-40B4-BE49-F238E27FC236}">
                <a16:creationId xmlns:a16="http://schemas.microsoft.com/office/drawing/2014/main" id="{2791F38D-FD3E-4141-A5DE-C5DF3584CAD0}"/>
              </a:ext>
            </a:extLst>
          </p:cNvPr>
          <p:cNvGrpSpPr/>
          <p:nvPr/>
        </p:nvGrpSpPr>
        <p:grpSpPr>
          <a:xfrm>
            <a:off x="514728" y="2415669"/>
            <a:ext cx="8114544" cy="1114039"/>
            <a:chOff x="514728" y="2415669"/>
            <a:chExt cx="8114544" cy="1114039"/>
          </a:xfrm>
        </p:grpSpPr>
        <p:sp>
          <p:nvSpPr>
            <p:cNvPr id="15" name="正方形/長方形 14">
              <a:extLst>
                <a:ext uri="{FF2B5EF4-FFF2-40B4-BE49-F238E27FC236}">
                  <a16:creationId xmlns:a16="http://schemas.microsoft.com/office/drawing/2014/main" id="{66801948-0DB8-8E43-949A-31A88117DD67}"/>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6" name="テキスト ボックス 15">
              <a:extLst>
                <a:ext uri="{FF2B5EF4-FFF2-40B4-BE49-F238E27FC236}">
                  <a16:creationId xmlns:a16="http://schemas.microsoft.com/office/drawing/2014/main" id="{3954CB3A-6A00-F945-82D0-020160685725}"/>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50F0637-E77D-C240-9EF1-4E2809399986}"/>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13" name="グループ化 12">
            <a:extLst>
              <a:ext uri="{FF2B5EF4-FFF2-40B4-BE49-F238E27FC236}">
                <a16:creationId xmlns:a16="http://schemas.microsoft.com/office/drawing/2014/main" id="{F65117FD-D6D3-0141-A704-861EFE580E88}"/>
              </a:ext>
            </a:extLst>
          </p:cNvPr>
          <p:cNvGrpSpPr/>
          <p:nvPr/>
        </p:nvGrpSpPr>
        <p:grpSpPr>
          <a:xfrm>
            <a:off x="514728" y="3628127"/>
            <a:ext cx="8114544" cy="1114039"/>
            <a:chOff x="514728" y="3628127"/>
            <a:chExt cx="8114544" cy="1114039"/>
          </a:xfrm>
        </p:grpSpPr>
        <p:sp>
          <p:nvSpPr>
            <p:cNvPr id="18" name="正方形/長方形 17">
              <a:extLst>
                <a:ext uri="{FF2B5EF4-FFF2-40B4-BE49-F238E27FC236}">
                  <a16:creationId xmlns:a16="http://schemas.microsoft.com/office/drawing/2014/main" id="{28855FBC-C1BE-FB4A-80AD-E30F60F31D81}"/>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9" name="テキスト ボックス 18">
              <a:extLst>
                <a:ext uri="{FF2B5EF4-FFF2-40B4-BE49-F238E27FC236}">
                  <a16:creationId xmlns:a16="http://schemas.microsoft.com/office/drawing/2014/main" id="{0A750096-7D79-A445-B193-938B94D1DF35}"/>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B99988A7-281C-C14A-A0FD-6BD0C79ED1CE}"/>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26" name="グループ化 25">
            <a:extLst>
              <a:ext uri="{FF2B5EF4-FFF2-40B4-BE49-F238E27FC236}">
                <a16:creationId xmlns:a16="http://schemas.microsoft.com/office/drawing/2014/main" id="{C89112E2-7E69-594B-B2C6-41CC3AF69554}"/>
              </a:ext>
            </a:extLst>
          </p:cNvPr>
          <p:cNvGrpSpPr/>
          <p:nvPr/>
        </p:nvGrpSpPr>
        <p:grpSpPr>
          <a:xfrm>
            <a:off x="514728" y="4840585"/>
            <a:ext cx="8114544" cy="1114039"/>
            <a:chOff x="514728" y="4840585"/>
            <a:chExt cx="8114544" cy="1114039"/>
          </a:xfrm>
        </p:grpSpPr>
        <p:sp>
          <p:nvSpPr>
            <p:cNvPr id="21" name="正方形/長方形 20">
              <a:extLst>
                <a:ext uri="{FF2B5EF4-FFF2-40B4-BE49-F238E27FC236}">
                  <a16:creationId xmlns:a16="http://schemas.microsoft.com/office/drawing/2014/main" id="{B8C57DE0-30C0-FC40-B565-21F38DDD5438}"/>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22" name="テキスト ボックス 21">
              <a:extLst>
                <a:ext uri="{FF2B5EF4-FFF2-40B4-BE49-F238E27FC236}">
                  <a16:creationId xmlns:a16="http://schemas.microsoft.com/office/drawing/2014/main" id="{AEC78960-5947-BB41-85D2-05F16CB59580}"/>
                </a:ext>
              </a:extLst>
            </p:cNvPr>
            <p:cNvSpPr txBox="1"/>
            <p:nvPr/>
          </p:nvSpPr>
          <p:spPr>
            <a:xfrm>
              <a:off x="617674" y="5028105"/>
              <a:ext cx="2954655" cy="677108"/>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クラウド・高速開発</a:t>
              </a:r>
              <a:endParaRPr kumimoji="1" lang="en-US" altLang="ja-JP" sz="24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AEF0F577-643E-3645-B92F-6E2194C6BAC3}"/>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4" name="三角形 13">
            <a:extLst>
              <a:ext uri="{FF2B5EF4-FFF2-40B4-BE49-F238E27FC236}">
                <a16:creationId xmlns:a16="http://schemas.microsoft.com/office/drawing/2014/main" id="{9F711FD3-D273-0840-8445-17F650BD30DE}"/>
              </a:ext>
            </a:extLst>
          </p:cNvPr>
          <p:cNvSpPr/>
          <p:nvPr/>
        </p:nvSpPr>
        <p:spPr>
          <a:xfrm flipV="1">
            <a:off x="3300316" y="1501231"/>
            <a:ext cx="2579699" cy="1001218"/>
          </a:xfrm>
          <a:prstGeom prst="triangle">
            <a:avLst>
              <a:gd name="adj" fmla="val 49528"/>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グループ化 27">
            <a:extLst>
              <a:ext uri="{FF2B5EF4-FFF2-40B4-BE49-F238E27FC236}">
                <a16:creationId xmlns:a16="http://schemas.microsoft.com/office/drawing/2014/main" id="{BF2D3D42-81CB-3443-A94A-16AB1190DB1C}"/>
              </a:ext>
            </a:extLst>
          </p:cNvPr>
          <p:cNvGrpSpPr/>
          <p:nvPr/>
        </p:nvGrpSpPr>
        <p:grpSpPr>
          <a:xfrm>
            <a:off x="514728" y="884636"/>
            <a:ext cx="4057272" cy="1195037"/>
            <a:chOff x="514728" y="884636"/>
            <a:chExt cx="4057272" cy="1195037"/>
          </a:xfrm>
        </p:grpSpPr>
        <p:sp>
          <p:nvSpPr>
            <p:cNvPr id="5" name="ホームベース 4">
              <a:extLst>
                <a:ext uri="{FF2B5EF4-FFF2-40B4-BE49-F238E27FC236}">
                  <a16:creationId xmlns:a16="http://schemas.microsoft.com/office/drawing/2014/main" id="{3D8A9EE0-6A95-5C49-9915-8FCF3071660A}"/>
                </a:ext>
              </a:extLst>
            </p:cNvPr>
            <p:cNvSpPr/>
            <p:nvPr/>
          </p:nvSpPr>
          <p:spPr>
            <a:xfrm>
              <a:off x="514728" y="884636"/>
              <a:ext cx="4057272" cy="1195037"/>
            </a:xfrm>
            <a:prstGeom prst="homePlate">
              <a:avLst>
                <a:gd name="adj" fmla="val 2500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791CE9C7-052F-E843-ABBA-EAB5B591861E}"/>
                </a:ext>
              </a:extLst>
            </p:cNvPr>
            <p:cNvSpPr txBox="1"/>
            <p:nvPr/>
          </p:nvSpPr>
          <p:spPr>
            <a:xfrm>
              <a:off x="890178" y="968899"/>
              <a:ext cx="3057247"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ビジネス環境の不確実性が増大</a:t>
              </a:r>
            </a:p>
          </p:txBody>
        </p:sp>
        <p:sp>
          <p:nvSpPr>
            <p:cNvPr id="9" name="テキスト ボックス 8">
              <a:extLst>
                <a:ext uri="{FF2B5EF4-FFF2-40B4-BE49-F238E27FC236}">
                  <a16:creationId xmlns:a16="http://schemas.microsoft.com/office/drawing/2014/main" id="{48682138-C25F-8B4B-A0AF-AC8018D918C8}"/>
                </a:ext>
              </a:extLst>
            </p:cNvPr>
            <p:cNvSpPr txBox="1"/>
            <p:nvPr/>
          </p:nvSpPr>
          <p:spPr>
            <a:xfrm>
              <a:off x="744005" y="1362730"/>
              <a:ext cx="1569660" cy="646331"/>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現場のニーズに</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ジャストインタイム</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で対応できる</a:t>
              </a:r>
            </a:p>
          </p:txBody>
        </p:sp>
        <p:sp>
          <p:nvSpPr>
            <p:cNvPr id="11" name="テキスト ボックス 10">
              <a:extLst>
                <a:ext uri="{FF2B5EF4-FFF2-40B4-BE49-F238E27FC236}">
                  <a16:creationId xmlns:a16="http://schemas.microsoft.com/office/drawing/2014/main" id="{FC43D615-0C0A-0944-96F7-277746D238CE}"/>
                </a:ext>
              </a:extLst>
            </p:cNvPr>
            <p:cNvSpPr txBox="1"/>
            <p:nvPr/>
          </p:nvSpPr>
          <p:spPr>
            <a:xfrm>
              <a:off x="2503862" y="1362728"/>
              <a:ext cx="1569660" cy="646331"/>
            </a:xfrm>
            <a:prstGeom prst="rect">
              <a:avLst/>
            </a:prstGeom>
            <a:noFill/>
          </p:spPr>
          <p:txBody>
            <a:bodyPr wrap="none" rtlCol="0">
              <a:spAutoFit/>
            </a:bodyPr>
            <a:lstStyle/>
            <a:p>
              <a:pPr algn="r"/>
              <a:r>
                <a:rPr kumimoji="1" lang="ja-JP" altLang="en-US" sz="3600" b="1">
                  <a:solidFill>
                    <a:schemeClr val="bg1"/>
                  </a:solidFill>
                  <a:latin typeface="Meiryo" panose="020B0604030504040204" pitchFamily="34" charset="-128"/>
                  <a:ea typeface="Meiryo" panose="020B0604030504040204" pitchFamily="34" charset="-128"/>
                </a:rPr>
                <a:t>即応力</a:t>
              </a:r>
            </a:p>
          </p:txBody>
        </p:sp>
      </p:grpSp>
      <p:grpSp>
        <p:nvGrpSpPr>
          <p:cNvPr id="29" name="グループ化 28">
            <a:extLst>
              <a:ext uri="{FF2B5EF4-FFF2-40B4-BE49-F238E27FC236}">
                <a16:creationId xmlns:a16="http://schemas.microsoft.com/office/drawing/2014/main" id="{2AAA97AF-C54C-DC48-877A-2324B95AADBA}"/>
              </a:ext>
            </a:extLst>
          </p:cNvPr>
          <p:cNvGrpSpPr/>
          <p:nvPr/>
        </p:nvGrpSpPr>
        <p:grpSpPr>
          <a:xfrm>
            <a:off x="4572000" y="884636"/>
            <a:ext cx="4057272" cy="1195037"/>
            <a:chOff x="4572000" y="884636"/>
            <a:chExt cx="4057272" cy="1195037"/>
          </a:xfrm>
        </p:grpSpPr>
        <p:sp>
          <p:nvSpPr>
            <p:cNvPr id="6" name="ホームベース 5">
              <a:extLst>
                <a:ext uri="{FF2B5EF4-FFF2-40B4-BE49-F238E27FC236}">
                  <a16:creationId xmlns:a16="http://schemas.microsoft.com/office/drawing/2014/main" id="{11335F56-D954-594F-A416-5BC7943749FB}"/>
                </a:ext>
              </a:extLst>
            </p:cNvPr>
            <p:cNvSpPr/>
            <p:nvPr/>
          </p:nvSpPr>
          <p:spPr>
            <a:xfrm rot="10800000">
              <a:off x="4572000" y="884636"/>
              <a:ext cx="4057272" cy="1195037"/>
            </a:xfrm>
            <a:prstGeom prst="homePlate">
              <a:avLst>
                <a:gd name="adj" fmla="val 25417"/>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6E183EF7-1437-984D-93FE-D43E9DCC3100}"/>
                </a:ext>
              </a:extLst>
            </p:cNvPr>
            <p:cNvSpPr txBox="1"/>
            <p:nvPr/>
          </p:nvSpPr>
          <p:spPr>
            <a:xfrm>
              <a:off x="4862672" y="968899"/>
              <a:ext cx="3672800" cy="338554"/>
            </a:xfrm>
            <a:prstGeom prst="rect">
              <a:avLst/>
            </a:prstGeom>
            <a:noFill/>
          </p:spPr>
          <p:txBody>
            <a:bodyPr wrap="none" rtlCol="0">
              <a:spAutoFit/>
            </a:bodyPr>
            <a:lstStyle/>
            <a:p>
              <a:r>
                <a:rPr kumimoji="1" lang="ja-JP" altLang="en-US" sz="1600" b="1">
                  <a:solidFill>
                    <a:schemeClr val="bg1"/>
                  </a:solidFill>
                  <a:latin typeface="Meiryo" panose="020B0604030504040204" pitchFamily="34" charset="-128"/>
                  <a:ea typeface="Meiryo" panose="020B0604030504040204" pitchFamily="34" charset="-128"/>
                </a:rPr>
                <a:t>デジタル・テクノロジーの劇的な発展</a:t>
              </a:r>
            </a:p>
          </p:txBody>
        </p:sp>
        <p:sp>
          <p:nvSpPr>
            <p:cNvPr id="10" name="テキスト ボックス 9">
              <a:extLst>
                <a:ext uri="{FF2B5EF4-FFF2-40B4-BE49-F238E27FC236}">
                  <a16:creationId xmlns:a16="http://schemas.microsoft.com/office/drawing/2014/main" id="{4C40722D-CFE1-6442-BF71-10406EDA3597}"/>
                </a:ext>
              </a:extLst>
            </p:cNvPr>
            <p:cNvSpPr txBox="1"/>
            <p:nvPr/>
          </p:nvSpPr>
          <p:spPr>
            <a:xfrm>
              <a:off x="6561134" y="1362727"/>
              <a:ext cx="1877437" cy="646331"/>
            </a:xfrm>
            <a:prstGeom prst="rect">
              <a:avLst/>
            </a:prstGeom>
            <a:noFill/>
          </p:spPr>
          <p:txBody>
            <a:bodyPr wrap="none" rtlCol="0">
              <a:spAutoFit/>
            </a:bodyPr>
            <a:lstStyle/>
            <a:p>
              <a:pPr algn="r"/>
              <a:r>
                <a:rPr kumimoji="1" lang="ja-JP" altLang="en-US" sz="1200">
                  <a:solidFill>
                    <a:schemeClr val="bg1"/>
                  </a:solidFill>
                  <a:latin typeface="Meiryo" panose="020B0604030504040204" pitchFamily="34" charset="-128"/>
                  <a:ea typeface="Meiryo" panose="020B0604030504040204" pitchFamily="34" charset="-128"/>
                </a:rPr>
                <a:t>生産性・価格・期間など</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kumimoji="1" lang="ja-JP" altLang="en-US" sz="1200">
                  <a:solidFill>
                    <a:schemeClr val="bg1"/>
                  </a:solidFill>
                  <a:latin typeface="Meiryo" panose="020B0604030504040204" pitchFamily="34" charset="-128"/>
                  <a:ea typeface="Meiryo" panose="020B0604030504040204" pitchFamily="34" charset="-128"/>
                </a:rPr>
                <a:t>これまでの常識を</a:t>
              </a:r>
              <a:endParaRPr kumimoji="1" lang="en-US" altLang="ja-JP" sz="1200" dirty="0">
                <a:solidFill>
                  <a:schemeClr val="bg1"/>
                </a:solidFill>
                <a:latin typeface="Meiryo" panose="020B0604030504040204" pitchFamily="34" charset="-128"/>
                <a:ea typeface="Meiryo" panose="020B0604030504040204" pitchFamily="34" charset="-128"/>
              </a:endParaRPr>
            </a:p>
            <a:p>
              <a:pPr algn="r"/>
              <a:r>
                <a:rPr lang="ja-JP" altLang="en-US" sz="1200">
                  <a:solidFill>
                    <a:schemeClr val="bg1"/>
                  </a:solidFill>
                  <a:latin typeface="Meiryo" panose="020B0604030504040204" pitchFamily="34" charset="-128"/>
                  <a:ea typeface="Meiryo" panose="020B0604030504040204" pitchFamily="34" charset="-128"/>
                </a:rPr>
                <a:t>根底から</a:t>
              </a:r>
              <a:r>
                <a:rPr kumimoji="1" lang="ja-JP" altLang="en-US" sz="1200">
                  <a:solidFill>
                    <a:schemeClr val="bg1"/>
                  </a:solidFill>
                  <a:latin typeface="Meiryo" panose="020B0604030504040204" pitchFamily="34" charset="-128"/>
                  <a:ea typeface="Meiryo" panose="020B0604030504040204" pitchFamily="34" charset="-128"/>
                </a:rPr>
                <a:t>覆す</a:t>
              </a:r>
            </a:p>
          </p:txBody>
        </p:sp>
        <p:sp>
          <p:nvSpPr>
            <p:cNvPr id="12" name="テキスト ボックス 11">
              <a:extLst>
                <a:ext uri="{FF2B5EF4-FFF2-40B4-BE49-F238E27FC236}">
                  <a16:creationId xmlns:a16="http://schemas.microsoft.com/office/drawing/2014/main" id="{BC9B08DB-D54C-3E40-A1C2-32B2BDDFE7FE}"/>
                </a:ext>
              </a:extLst>
            </p:cNvPr>
            <p:cNvSpPr txBox="1"/>
            <p:nvPr/>
          </p:nvSpPr>
          <p:spPr>
            <a:xfrm>
              <a:off x="5030976" y="1368999"/>
              <a:ext cx="1569660" cy="646331"/>
            </a:xfrm>
            <a:prstGeom prst="rect">
              <a:avLst/>
            </a:prstGeom>
            <a:noFill/>
          </p:spPr>
          <p:txBody>
            <a:bodyPr wrap="none" rtlCol="0">
              <a:spAutoFit/>
            </a:bodyPr>
            <a:lstStyle/>
            <a:p>
              <a:r>
                <a:rPr kumimoji="1" lang="ja-JP" altLang="en-US" sz="3600" b="1">
                  <a:solidFill>
                    <a:schemeClr val="bg1"/>
                  </a:solidFill>
                  <a:latin typeface="Meiryo" panose="020B0604030504040204" pitchFamily="34" charset="-128"/>
                  <a:ea typeface="Meiryo" panose="020B0604030504040204" pitchFamily="34" charset="-128"/>
                </a:rPr>
                <a:t>破壊力</a:t>
              </a:r>
            </a:p>
          </p:txBody>
        </p:sp>
      </p:grpSp>
    </p:spTree>
    <p:extLst>
      <p:ext uri="{BB962C8B-B14F-4D97-AF65-F5344CB8AC3E}">
        <p14:creationId xmlns:p14="http://schemas.microsoft.com/office/powerpoint/2010/main" val="263352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1"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5866210F-D0E5-7642-A89D-C3E3FD808AEB}"/>
              </a:ext>
            </a:extLst>
          </p:cNvPr>
          <p:cNvSpPr/>
          <p:nvPr/>
        </p:nvSpPr>
        <p:spPr>
          <a:xfrm>
            <a:off x="287545" y="878523"/>
            <a:ext cx="8568905" cy="562535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92081C97-B986-3B4E-BFC0-9DECC255B435}"/>
              </a:ext>
            </a:extLst>
          </p:cNvPr>
          <p:cNvSpPr>
            <a:spLocks noGrp="1"/>
          </p:cNvSpPr>
          <p:nvPr>
            <p:ph type="title"/>
          </p:nvPr>
        </p:nvSpPr>
        <p:spPr/>
        <p:txBody>
          <a:bodyPr/>
          <a:lstStyle/>
          <a:p>
            <a:r>
              <a:rPr kumimoji="1" lang="en-US" altLang="ja-JP" dirty="0" err="1"/>
              <a:t>VeriSM</a:t>
            </a:r>
            <a:endParaRPr kumimoji="1" lang="ja-JP" altLang="en-US"/>
          </a:p>
        </p:txBody>
      </p:sp>
      <p:sp>
        <p:nvSpPr>
          <p:cNvPr id="3" name="スライド番号プレースホルダー 2">
            <a:extLst>
              <a:ext uri="{FF2B5EF4-FFF2-40B4-BE49-F238E27FC236}">
                <a16:creationId xmlns:a16="http://schemas.microsoft.com/office/drawing/2014/main" id="{7446997D-D410-DC4D-AB6A-1CC2C1C98F01}"/>
              </a:ext>
            </a:extLst>
          </p:cNvPr>
          <p:cNvSpPr>
            <a:spLocks noGrp="1"/>
          </p:cNvSpPr>
          <p:nvPr>
            <p:ph type="sldNum" sz="quarter" idx="12"/>
          </p:nvPr>
        </p:nvSpPr>
        <p:spPr/>
        <p:txBody>
          <a:bodyPr/>
          <a:lstStyle/>
          <a:p>
            <a:fld id="{8FF8CC5D-A65D-5946-99B5-645367A967AD}" type="slidenum">
              <a:rPr kumimoji="1" lang="ja-JP" altLang="en-US" smtClean="0"/>
              <a:t>38</a:t>
            </a:fld>
            <a:endParaRPr kumimoji="1" lang="ja-JP" altLang="en-US"/>
          </a:p>
        </p:txBody>
      </p:sp>
      <p:grpSp>
        <p:nvGrpSpPr>
          <p:cNvPr id="4" name="グループ化 3">
            <a:extLst>
              <a:ext uri="{FF2B5EF4-FFF2-40B4-BE49-F238E27FC236}">
                <a16:creationId xmlns:a16="http://schemas.microsoft.com/office/drawing/2014/main" id="{D50778C5-896D-414C-8F5A-AE3A202F75C7}"/>
              </a:ext>
            </a:extLst>
          </p:cNvPr>
          <p:cNvGrpSpPr/>
          <p:nvPr/>
        </p:nvGrpSpPr>
        <p:grpSpPr>
          <a:xfrm>
            <a:off x="514728" y="2420938"/>
            <a:ext cx="8114544" cy="1114039"/>
            <a:chOff x="514728" y="2415669"/>
            <a:chExt cx="8114544" cy="1114039"/>
          </a:xfrm>
        </p:grpSpPr>
        <p:sp>
          <p:nvSpPr>
            <p:cNvPr id="5" name="正方形/長方形 4">
              <a:extLst>
                <a:ext uri="{FF2B5EF4-FFF2-40B4-BE49-F238E27FC236}">
                  <a16:creationId xmlns:a16="http://schemas.microsoft.com/office/drawing/2014/main" id="{49A86F12-5EE8-434B-AE6C-7DC8AED42B66}"/>
                </a:ext>
              </a:extLst>
            </p:cNvPr>
            <p:cNvSpPr/>
            <p:nvPr/>
          </p:nvSpPr>
          <p:spPr>
            <a:xfrm>
              <a:off x="514728" y="2415669"/>
              <a:ext cx="8114544" cy="111403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6" name="テキスト ボックス 5">
              <a:extLst>
                <a:ext uri="{FF2B5EF4-FFF2-40B4-BE49-F238E27FC236}">
                  <a16:creationId xmlns:a16="http://schemas.microsoft.com/office/drawing/2014/main" id="{EDC2B677-C524-3147-BF24-693B077439AB}"/>
                </a:ext>
              </a:extLst>
            </p:cNvPr>
            <p:cNvSpPr txBox="1"/>
            <p:nvPr/>
          </p:nvSpPr>
          <p:spPr>
            <a:xfrm>
              <a:off x="617674" y="2603356"/>
              <a:ext cx="2816797" cy="738664"/>
            </a:xfrm>
            <a:prstGeom prst="rect">
              <a:avLst/>
            </a:prstGeom>
            <a:noFill/>
          </p:spPr>
          <p:txBody>
            <a:bodyPr wrap="none" rtlCol="0">
              <a:spAutoFit/>
            </a:bodyPr>
            <a:lstStyle/>
            <a:p>
              <a:r>
                <a:rPr kumimoji="1" lang="ja-JP" altLang="en-US" sz="2800" b="1">
                  <a:solidFill>
                    <a:schemeClr val="bg1"/>
                  </a:solidFill>
                  <a:latin typeface="Meiryo" panose="020B0604030504040204" pitchFamily="34" charset="-128"/>
                  <a:ea typeface="Meiryo" panose="020B0604030504040204" pitchFamily="34" charset="-128"/>
                </a:rPr>
                <a:t>アジャイル開発</a:t>
              </a:r>
              <a:r>
                <a:rPr kumimoji="1" lang="en-US" altLang="ja-JP" sz="2800" b="1" dirty="0">
                  <a:solidFill>
                    <a:schemeClr val="bg1"/>
                  </a:solidFill>
                  <a:latin typeface="Meiryo" panose="020B0604030504040204" pitchFamily="34" charset="-128"/>
                  <a:ea typeface="Meiryo" panose="020B0604030504040204" pitchFamily="34" charset="-128"/>
                </a:rPr>
                <a:t> </a:t>
              </a:r>
            </a:p>
            <a:p>
              <a:r>
                <a:rPr lang="en-US" altLang="ja-JP" sz="1400" dirty="0">
                  <a:solidFill>
                    <a:schemeClr val="bg1"/>
                  </a:solidFill>
                  <a:latin typeface="Meiryo" panose="020B0604030504040204" pitchFamily="34" charset="-128"/>
                  <a:ea typeface="Meiryo" panose="020B0604030504040204" pitchFamily="34" charset="-128"/>
                </a:rPr>
                <a:t>Agile Development</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C5B7D8B6-DCCA-0945-A775-59232D4637A4}"/>
                </a:ext>
              </a:extLst>
            </p:cNvPr>
            <p:cNvSpPr txBox="1"/>
            <p:nvPr/>
          </p:nvSpPr>
          <p:spPr>
            <a:xfrm>
              <a:off x="3428414" y="2505002"/>
              <a:ext cx="4628190"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ビジネスの成果に貢献するコードだけを</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変更に柔軟・迅速に対応して</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バグフリーで提供する</a:t>
              </a:r>
            </a:p>
          </p:txBody>
        </p:sp>
      </p:grpSp>
      <p:grpSp>
        <p:nvGrpSpPr>
          <p:cNvPr id="8" name="グループ化 7">
            <a:extLst>
              <a:ext uri="{FF2B5EF4-FFF2-40B4-BE49-F238E27FC236}">
                <a16:creationId xmlns:a16="http://schemas.microsoft.com/office/drawing/2014/main" id="{563EB711-DEB3-AC47-81C7-FD99BA961BCA}"/>
              </a:ext>
            </a:extLst>
          </p:cNvPr>
          <p:cNvGrpSpPr/>
          <p:nvPr/>
        </p:nvGrpSpPr>
        <p:grpSpPr>
          <a:xfrm>
            <a:off x="514728" y="3633396"/>
            <a:ext cx="8114544" cy="1114039"/>
            <a:chOff x="514728" y="3628127"/>
            <a:chExt cx="8114544" cy="1114039"/>
          </a:xfrm>
        </p:grpSpPr>
        <p:sp>
          <p:nvSpPr>
            <p:cNvPr id="9" name="正方形/長方形 8">
              <a:extLst>
                <a:ext uri="{FF2B5EF4-FFF2-40B4-BE49-F238E27FC236}">
                  <a16:creationId xmlns:a16="http://schemas.microsoft.com/office/drawing/2014/main" id="{79D51D10-3FB7-C240-A9A6-C155E33BBD4B}"/>
                </a:ext>
              </a:extLst>
            </p:cNvPr>
            <p:cNvSpPr/>
            <p:nvPr/>
          </p:nvSpPr>
          <p:spPr>
            <a:xfrm>
              <a:off x="514728" y="3628127"/>
              <a:ext cx="8114544" cy="111403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0" name="テキスト ボックス 9">
              <a:extLst>
                <a:ext uri="{FF2B5EF4-FFF2-40B4-BE49-F238E27FC236}">
                  <a16:creationId xmlns:a16="http://schemas.microsoft.com/office/drawing/2014/main" id="{9BF3BD8C-D964-2B42-BB59-D7B995253C1D}"/>
                </a:ext>
              </a:extLst>
            </p:cNvPr>
            <p:cNvSpPr txBox="1"/>
            <p:nvPr/>
          </p:nvSpPr>
          <p:spPr>
            <a:xfrm>
              <a:off x="617674" y="3821889"/>
              <a:ext cx="2446504" cy="738664"/>
            </a:xfrm>
            <a:prstGeom prst="rect">
              <a:avLst/>
            </a:prstGeom>
            <a:noFill/>
          </p:spPr>
          <p:txBody>
            <a:bodyPr wrap="none" rtlCol="0">
              <a:spAutoFit/>
            </a:bodyPr>
            <a:lstStyle/>
            <a:p>
              <a:r>
                <a:rPr kumimoji="1" lang="en-US" altLang="ja-JP" sz="2800" b="1" dirty="0">
                  <a:solidFill>
                    <a:schemeClr val="bg1"/>
                  </a:solidFill>
                  <a:latin typeface="Meiryo" panose="020B0604030504040204" pitchFamily="34" charset="-128"/>
                  <a:ea typeface="Meiryo" panose="020B0604030504040204" pitchFamily="34" charset="-128"/>
                </a:rPr>
                <a:t>DevOps</a:t>
              </a:r>
            </a:p>
            <a:p>
              <a:r>
                <a:rPr lang="en-US" altLang="ja-JP" sz="1400" dirty="0">
                  <a:solidFill>
                    <a:schemeClr val="bg1"/>
                  </a:solidFill>
                  <a:latin typeface="Meiryo" panose="020B0604030504040204" pitchFamily="34" charset="-128"/>
                  <a:ea typeface="Meiryo" panose="020B0604030504040204" pitchFamily="34" charset="-128"/>
                </a:rPr>
                <a:t>Development &amp; Operation</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14044D3-D942-C64D-8A39-150D12B1AA08}"/>
                </a:ext>
              </a:extLst>
            </p:cNvPr>
            <p:cNvSpPr txBox="1"/>
            <p:nvPr/>
          </p:nvSpPr>
          <p:spPr>
            <a:xfrm>
              <a:off x="3428414" y="3723481"/>
              <a:ext cx="3243196" cy="923330"/>
            </a:xfrm>
            <a:prstGeom prst="rect">
              <a:avLst/>
            </a:prstGeom>
            <a:noFill/>
          </p:spPr>
          <p:txBody>
            <a:bodyPr wrap="none" rtlCol="0">
              <a:spAutoFit/>
            </a:bodyPr>
            <a:lstStyle/>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運用の安定を維持しながら</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本番環境への迅速な移行と</a:t>
              </a:r>
              <a:endParaRPr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継続的デリバリー</a:t>
              </a:r>
              <a:endParaRPr kumimoji="1" lang="en-US" altLang="ja-JP" dirty="0">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4B1BD6D2-B09C-5D41-BFC6-F53016DBF184}"/>
              </a:ext>
            </a:extLst>
          </p:cNvPr>
          <p:cNvGrpSpPr/>
          <p:nvPr/>
        </p:nvGrpSpPr>
        <p:grpSpPr>
          <a:xfrm>
            <a:off x="514728" y="4845854"/>
            <a:ext cx="8114544" cy="1114039"/>
            <a:chOff x="514728" y="4840585"/>
            <a:chExt cx="8114544" cy="1114039"/>
          </a:xfrm>
        </p:grpSpPr>
        <p:sp>
          <p:nvSpPr>
            <p:cNvPr id="13" name="正方形/長方形 12">
              <a:extLst>
                <a:ext uri="{FF2B5EF4-FFF2-40B4-BE49-F238E27FC236}">
                  <a16:creationId xmlns:a16="http://schemas.microsoft.com/office/drawing/2014/main" id="{647097CE-B31A-F447-906D-BD65BCFA31A3}"/>
                </a:ext>
              </a:extLst>
            </p:cNvPr>
            <p:cNvSpPr/>
            <p:nvPr/>
          </p:nvSpPr>
          <p:spPr>
            <a:xfrm>
              <a:off x="514728" y="4840585"/>
              <a:ext cx="8114544" cy="1114039"/>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4" name="テキスト ボックス 13">
              <a:extLst>
                <a:ext uri="{FF2B5EF4-FFF2-40B4-BE49-F238E27FC236}">
                  <a16:creationId xmlns:a16="http://schemas.microsoft.com/office/drawing/2014/main" id="{888D598E-3B2A-4544-AB0F-660A1A499D1A}"/>
                </a:ext>
              </a:extLst>
            </p:cNvPr>
            <p:cNvSpPr txBox="1"/>
            <p:nvPr/>
          </p:nvSpPr>
          <p:spPr>
            <a:xfrm>
              <a:off x="617674" y="5028105"/>
              <a:ext cx="2954655" cy="677108"/>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クラウド・高速開発</a:t>
              </a:r>
              <a:endParaRPr kumimoji="1" lang="en-US" altLang="ja-JP" sz="2400" b="1" dirty="0">
                <a:solidFill>
                  <a:schemeClr val="bg1"/>
                </a:solidFill>
                <a:latin typeface="Meiryo" panose="020B0604030504040204" pitchFamily="34" charset="-128"/>
                <a:ea typeface="Meiryo" panose="020B0604030504040204" pitchFamily="34" charset="-128"/>
              </a:endParaRPr>
            </a:p>
            <a:p>
              <a:r>
                <a:rPr lang="en-US" altLang="ja-JP" sz="1400" dirty="0">
                  <a:solidFill>
                    <a:schemeClr val="bg1"/>
                  </a:solidFill>
                  <a:latin typeface="Meiryo" panose="020B0604030504040204" pitchFamily="34" charset="-128"/>
                  <a:ea typeface="Meiryo" panose="020B0604030504040204" pitchFamily="34" charset="-128"/>
                </a:rPr>
                <a:t>Cloud Computing</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CA4DF34-4EF1-984F-BE0E-DDC61EC43BD7}"/>
                </a:ext>
              </a:extLst>
            </p:cNvPr>
            <p:cNvSpPr txBox="1"/>
            <p:nvPr/>
          </p:nvSpPr>
          <p:spPr>
            <a:xfrm>
              <a:off x="3428414" y="4935772"/>
              <a:ext cx="5089855" cy="923330"/>
            </a:xfrm>
            <a:prstGeom prst="rect">
              <a:avLst/>
            </a:prstGeom>
            <a:noFill/>
          </p:spPr>
          <p:txBody>
            <a:bodyPr wrap="none" rtlCol="0">
              <a:spAutoFit/>
            </a:bodyPr>
            <a:lstStyle/>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高速で俊敏な開発実行環境の調達</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kumimoji="1" lang="ja-JP" altLang="en-US">
                  <a:solidFill>
                    <a:schemeClr val="bg1"/>
                  </a:solidFill>
                  <a:latin typeface="Meiryo" panose="020B0604030504040204" pitchFamily="34" charset="-128"/>
                  <a:ea typeface="Meiryo" panose="020B0604030504040204" pitchFamily="34" charset="-128"/>
                </a:rPr>
                <a:t>経費化の拡大による不確実性への担保</a:t>
              </a:r>
              <a:endParaRPr kumimoji="1" lang="en-US" altLang="ja-JP"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a:solidFill>
                    <a:schemeClr val="bg1"/>
                  </a:solidFill>
                  <a:latin typeface="Meiryo" panose="020B0604030504040204" pitchFamily="34" charset="-128"/>
                  <a:ea typeface="Meiryo" panose="020B0604030504040204" pitchFamily="34" charset="-128"/>
                </a:rPr>
                <a:t>運用やセキュリティから解放と人材の再配置</a:t>
              </a:r>
              <a:endParaRPr kumimoji="1" lang="en-US" altLang="ja-JP" dirty="0">
                <a:solidFill>
                  <a:schemeClr val="bg1"/>
                </a:solidFill>
                <a:latin typeface="Meiryo" panose="020B0604030504040204" pitchFamily="34" charset="-128"/>
                <a:ea typeface="Meiryo" panose="020B0604030504040204" pitchFamily="34" charset="-128"/>
              </a:endParaRPr>
            </a:p>
          </p:txBody>
        </p:sp>
      </p:grpSp>
      <p:sp>
        <p:nvSpPr>
          <p:cNvPr id="17" name="テキスト ボックス 16">
            <a:extLst>
              <a:ext uri="{FF2B5EF4-FFF2-40B4-BE49-F238E27FC236}">
                <a16:creationId xmlns:a16="http://schemas.microsoft.com/office/drawing/2014/main" id="{2263C6D8-F7D0-974E-9119-6DC1F8144659}"/>
              </a:ext>
            </a:extLst>
          </p:cNvPr>
          <p:cNvSpPr txBox="1"/>
          <p:nvPr/>
        </p:nvSpPr>
        <p:spPr>
          <a:xfrm>
            <a:off x="2935170" y="6042211"/>
            <a:ext cx="3273653" cy="461665"/>
          </a:xfrm>
          <a:prstGeom prst="rect">
            <a:avLst/>
          </a:prstGeom>
          <a:noFill/>
        </p:spPr>
        <p:txBody>
          <a:bodyPr wrap="none" rtlCol="0">
            <a:spAutoFit/>
          </a:bodyPr>
          <a:lstStyle/>
          <a:p>
            <a:pPr algn="ctr"/>
            <a:r>
              <a:rPr kumimoji="1" lang="en-US" altLang="ja-JP" sz="2400" dirty="0">
                <a:solidFill>
                  <a:srgbClr val="0052FF"/>
                </a:solidFill>
                <a:latin typeface="Meiryo" panose="020B0604030504040204" pitchFamily="34" charset="-128"/>
                <a:ea typeface="Meiryo" panose="020B0604030504040204" pitchFamily="34" charset="-128"/>
              </a:rPr>
              <a:t>IT</a:t>
            </a:r>
            <a:r>
              <a:rPr kumimoji="1" lang="ja-JP" altLang="en-US" sz="2400">
                <a:solidFill>
                  <a:srgbClr val="0052FF"/>
                </a:solidFill>
                <a:latin typeface="Meiryo" panose="020B0604030504040204" pitchFamily="34" charset="-128"/>
                <a:ea typeface="Meiryo" panose="020B0604030504040204" pitchFamily="34" charset="-128"/>
              </a:rPr>
              <a:t>のスピードが高速化</a:t>
            </a:r>
          </a:p>
        </p:txBody>
      </p:sp>
      <p:sp>
        <p:nvSpPr>
          <p:cNvPr id="18" name="コンテンツ プレースホルダー 2">
            <a:extLst>
              <a:ext uri="{FF2B5EF4-FFF2-40B4-BE49-F238E27FC236}">
                <a16:creationId xmlns:a16="http://schemas.microsoft.com/office/drawing/2014/main" id="{77AE1D7C-951D-0E44-B35C-DE713495C8EA}"/>
              </a:ext>
            </a:extLst>
          </p:cNvPr>
          <p:cNvSpPr txBox="1">
            <a:spLocks/>
          </p:cNvSpPr>
          <p:nvPr/>
        </p:nvSpPr>
        <p:spPr>
          <a:xfrm>
            <a:off x="3853250" y="1236356"/>
            <a:ext cx="4711145" cy="724263"/>
          </a:xfrm>
          <a:prstGeom prst="rect">
            <a:avLst/>
          </a:prstGeom>
        </p:spPr>
        <p:txBody>
          <a:bodyPr>
            <a:no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Wingdings" pitchFamily="2" charset="2"/>
              <a:buChar char="l"/>
            </a:pPr>
            <a:r>
              <a:rPr lang="en-US" altLang="ja-JP" sz="1400" dirty="0">
                <a:solidFill>
                  <a:srgbClr val="0052FF"/>
                </a:solidFill>
                <a:latin typeface="Meiryo" panose="020B0604030504040204" pitchFamily="34" charset="-128"/>
                <a:ea typeface="Meiryo" panose="020B0604030504040204" pitchFamily="34" charset="-128"/>
              </a:rPr>
              <a:t>IT</a:t>
            </a:r>
            <a:r>
              <a:rPr lang="ja-JP" altLang="en-US" sz="1400">
                <a:solidFill>
                  <a:srgbClr val="0052FF"/>
                </a:solidFill>
                <a:latin typeface="Meiryo" panose="020B0604030504040204" pitchFamily="34" charset="-128"/>
                <a:ea typeface="Meiryo" panose="020B0604030504040204" pitchFamily="34" charset="-128"/>
              </a:rPr>
              <a:t>のスピードにビジネス・プロセスが追いつかない</a:t>
            </a:r>
            <a:endParaRPr lang="en-US" altLang="ja-JP" sz="1400" dirty="0">
              <a:solidFill>
                <a:srgbClr val="0052FF"/>
              </a:solidFill>
              <a:latin typeface="Meiryo" panose="020B0604030504040204" pitchFamily="34" charset="-128"/>
              <a:ea typeface="Meiryo" panose="020B0604030504040204" pitchFamily="34" charset="-128"/>
            </a:endParaRPr>
          </a:p>
          <a:p>
            <a:pPr>
              <a:buFont typeface="Wingdings" pitchFamily="2" charset="2"/>
              <a:buChar char="l"/>
            </a:pPr>
            <a:r>
              <a:rPr lang="ja-JP" altLang="en-US" sz="1400">
                <a:solidFill>
                  <a:srgbClr val="0052FF"/>
                </a:solidFill>
                <a:latin typeface="Meiryo" panose="020B0604030504040204" pitchFamily="34" charset="-128"/>
                <a:ea typeface="Meiryo" panose="020B0604030504040204" pitchFamily="34" charset="-128"/>
              </a:rPr>
              <a:t>全ての組織がサービス・プロバイダー化する</a:t>
            </a:r>
            <a:endParaRPr lang="en-US" altLang="ja-JP" sz="1400" dirty="0">
              <a:solidFill>
                <a:srgbClr val="0052FF"/>
              </a:solidFill>
              <a:latin typeface="Meiryo" panose="020B0604030504040204" pitchFamily="34" charset="-128"/>
              <a:ea typeface="Meiryo" panose="020B0604030504040204" pitchFamily="34" charset="-128"/>
            </a:endParaRPr>
          </a:p>
          <a:p>
            <a:pPr>
              <a:buFont typeface="Wingdings" pitchFamily="2" charset="2"/>
              <a:buChar char="l"/>
            </a:pPr>
            <a:r>
              <a:rPr lang="ja-JP" altLang="en-US" sz="1400">
                <a:solidFill>
                  <a:srgbClr val="0052FF"/>
                </a:solidFill>
                <a:latin typeface="Meiryo" panose="020B0604030504040204" pitchFamily="34" charset="-128"/>
                <a:ea typeface="Meiryo" panose="020B0604030504040204" pitchFamily="34" charset="-128"/>
              </a:rPr>
              <a:t>どの様に</a:t>
            </a:r>
            <a:r>
              <a:rPr lang="en-US" altLang="ja-JP" sz="1400" dirty="0">
                <a:solidFill>
                  <a:srgbClr val="0052FF"/>
                </a:solidFill>
                <a:latin typeface="Meiryo" panose="020B0604030504040204" pitchFamily="34" charset="-128"/>
                <a:ea typeface="Meiryo" panose="020B0604030504040204" pitchFamily="34" charset="-128"/>
              </a:rPr>
              <a:t>IT</a:t>
            </a:r>
            <a:r>
              <a:rPr lang="ja-JP" altLang="en-US" sz="1400">
                <a:solidFill>
                  <a:srgbClr val="0052FF"/>
                </a:solidFill>
                <a:latin typeface="Meiryo" panose="020B0604030504040204" pitchFamily="34" charset="-128"/>
                <a:ea typeface="Meiryo" panose="020B0604030504040204" pitchFamily="34" charset="-128"/>
              </a:rPr>
              <a:t>サービスを提供し維持するのか</a:t>
            </a:r>
            <a:endParaRPr lang="en-US" altLang="ja-JP" sz="1400" dirty="0">
              <a:solidFill>
                <a:srgbClr val="0052FF"/>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67AFCCE0-E109-0E49-8AD1-4E11A403332C}"/>
              </a:ext>
            </a:extLst>
          </p:cNvPr>
          <p:cNvSpPr/>
          <p:nvPr/>
        </p:nvSpPr>
        <p:spPr>
          <a:xfrm>
            <a:off x="1576018" y="1185979"/>
            <a:ext cx="2418637" cy="830997"/>
          </a:xfrm>
          <a:prstGeom prst="rect">
            <a:avLst/>
          </a:prstGeom>
        </p:spPr>
        <p:txBody>
          <a:bodyPr wrap="square">
            <a:spAutoFit/>
          </a:bodyPr>
          <a:lstStyle/>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Value-driven (</a:t>
            </a:r>
            <a:r>
              <a:rPr lang="ja-JP" altLang="en-US" sz="800">
                <a:solidFill>
                  <a:srgbClr val="0052FF"/>
                </a:solidFill>
                <a:latin typeface="Meiryo" panose="020B0604030504040204" pitchFamily="34" charset="-128"/>
                <a:ea typeface="Meiryo" panose="020B0604030504040204" pitchFamily="34" charset="-128"/>
              </a:rPr>
              <a:t>価値主導）</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Evolving</a:t>
            </a:r>
            <a:r>
              <a:rPr lang="ja-JP" altLang="en-US" sz="800">
                <a:solidFill>
                  <a:srgbClr val="0052FF"/>
                </a:solidFill>
                <a:latin typeface="Meiryo" panose="020B0604030504040204" pitchFamily="34" charset="-128"/>
                <a:ea typeface="Meiryo" panose="020B0604030504040204" pitchFamily="34" charset="-128"/>
              </a:rPr>
              <a:t>（発展、展開する）</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Responsive</a:t>
            </a:r>
            <a:r>
              <a:rPr lang="ja-JP" altLang="en-US" sz="800">
                <a:solidFill>
                  <a:srgbClr val="0052FF"/>
                </a:solidFill>
                <a:latin typeface="Meiryo" panose="020B0604030504040204" pitchFamily="34" charset="-128"/>
                <a:ea typeface="Meiryo" panose="020B0604030504040204" pitchFamily="34" charset="-128"/>
              </a:rPr>
              <a:t>（敏感に反応する）</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Integrated</a:t>
            </a:r>
            <a:r>
              <a:rPr lang="ja-JP" altLang="en-US" sz="800">
                <a:solidFill>
                  <a:srgbClr val="0052FF"/>
                </a:solidFill>
                <a:latin typeface="Meiryo" panose="020B0604030504040204" pitchFamily="34" charset="-128"/>
                <a:ea typeface="Meiryo" panose="020B0604030504040204" pitchFamily="34" charset="-128"/>
              </a:rPr>
              <a:t>（統合、結合された）</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Service</a:t>
            </a:r>
            <a:r>
              <a:rPr lang="ja-JP" altLang="en-US" sz="800">
                <a:solidFill>
                  <a:srgbClr val="0052FF"/>
                </a:solidFill>
                <a:latin typeface="Meiryo" panose="020B0604030504040204" pitchFamily="34" charset="-128"/>
                <a:ea typeface="Meiryo" panose="020B0604030504040204" pitchFamily="34" charset="-128"/>
              </a:rPr>
              <a:t>（サービス）</a:t>
            </a:r>
            <a:endParaRPr lang="en-US" altLang="ja-JP" sz="800" dirty="0">
              <a:solidFill>
                <a:srgbClr val="0052FF"/>
              </a:solidFill>
              <a:latin typeface="Meiryo" panose="020B0604030504040204" pitchFamily="34" charset="-128"/>
              <a:ea typeface="Meiryo" panose="020B0604030504040204" pitchFamily="34" charset="-128"/>
            </a:endParaRPr>
          </a:p>
          <a:p>
            <a:pPr marL="171450" indent="-171450">
              <a:buFont typeface="Wingdings" pitchFamily="2" charset="2"/>
              <a:buChar char="Ø"/>
            </a:pPr>
            <a:r>
              <a:rPr lang="en-US" altLang="ja-JP" sz="800" dirty="0">
                <a:solidFill>
                  <a:srgbClr val="0052FF"/>
                </a:solidFill>
                <a:latin typeface="Meiryo" panose="020B0604030504040204" pitchFamily="34" charset="-128"/>
                <a:ea typeface="Meiryo" panose="020B0604030504040204" pitchFamily="34" charset="-128"/>
              </a:rPr>
              <a:t>Management</a:t>
            </a:r>
            <a:r>
              <a:rPr lang="ja-JP" altLang="en-US" sz="800">
                <a:solidFill>
                  <a:srgbClr val="0052FF"/>
                </a:solidFill>
                <a:latin typeface="Meiryo" panose="020B0604030504040204" pitchFamily="34" charset="-128"/>
                <a:ea typeface="Meiryo" panose="020B0604030504040204" pitchFamily="34" charset="-128"/>
              </a:rPr>
              <a:t>（マネジメント）</a:t>
            </a:r>
            <a:endParaRPr lang="ja-JP" altLang="en-US" sz="800">
              <a:solidFill>
                <a:srgbClr val="0052FF"/>
              </a:solidFill>
            </a:endParaRPr>
          </a:p>
        </p:txBody>
      </p:sp>
      <p:pic>
        <p:nvPicPr>
          <p:cNvPr id="23" name="Picture 2">
            <a:extLst>
              <a:ext uri="{FF2B5EF4-FFF2-40B4-BE49-F238E27FC236}">
                <a16:creationId xmlns:a16="http://schemas.microsoft.com/office/drawing/2014/main" id="{4A89D5F9-ED68-B942-BD5B-A721594823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1629" y="923237"/>
            <a:ext cx="1377416" cy="1377416"/>
          </a:xfrm>
          <a:prstGeom prst="rect">
            <a:avLst/>
          </a:prstGeom>
        </p:spPr>
      </p:pic>
    </p:spTree>
    <p:extLst>
      <p:ext uri="{BB962C8B-B14F-4D97-AF65-F5344CB8AC3E}">
        <p14:creationId xmlns:p14="http://schemas.microsoft.com/office/powerpoint/2010/main" val="3751950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11F05-3BA9-FA47-8ADC-7CFB32296653}"/>
              </a:ext>
            </a:extLst>
          </p:cNvPr>
          <p:cNvSpPr>
            <a:spLocks noGrp="1"/>
          </p:cNvSpPr>
          <p:nvPr>
            <p:ph type="title"/>
          </p:nvPr>
        </p:nvSpPr>
        <p:spPr/>
        <p:txBody>
          <a:bodyPr/>
          <a:lstStyle/>
          <a:p>
            <a:r>
              <a:rPr kumimoji="1" lang="ja-JP" altLang="en-US"/>
              <a:t>イノベーションとスピードの融合</a:t>
            </a:r>
          </a:p>
        </p:txBody>
      </p:sp>
      <p:sp>
        <p:nvSpPr>
          <p:cNvPr id="3" name="スライド番号プレースホルダー 2">
            <a:extLst>
              <a:ext uri="{FF2B5EF4-FFF2-40B4-BE49-F238E27FC236}">
                <a16:creationId xmlns:a16="http://schemas.microsoft.com/office/drawing/2014/main" id="{A3EDB5D5-2E84-7842-B3E5-675C81A1603C}"/>
              </a:ext>
            </a:extLst>
          </p:cNvPr>
          <p:cNvSpPr>
            <a:spLocks noGrp="1"/>
          </p:cNvSpPr>
          <p:nvPr>
            <p:ph type="sldNum" sz="quarter" idx="12"/>
          </p:nvPr>
        </p:nvSpPr>
        <p:spPr/>
        <p:txBody>
          <a:bodyPr/>
          <a:lstStyle/>
          <a:p>
            <a:fld id="{8FF8CC5D-A65D-5946-99B5-645367A967AD}" type="slidenum">
              <a:rPr kumimoji="1" lang="ja-JP" altLang="en-US" smtClean="0"/>
              <a:t>39</a:t>
            </a:fld>
            <a:endParaRPr kumimoji="1" lang="ja-JP" altLang="en-US"/>
          </a:p>
        </p:txBody>
      </p:sp>
      <p:grpSp>
        <p:nvGrpSpPr>
          <p:cNvPr id="12" name="グループ化 11">
            <a:extLst>
              <a:ext uri="{FF2B5EF4-FFF2-40B4-BE49-F238E27FC236}">
                <a16:creationId xmlns:a16="http://schemas.microsoft.com/office/drawing/2014/main" id="{54776D5D-45AB-4F4A-B784-B08DC5C0263A}"/>
              </a:ext>
            </a:extLst>
          </p:cNvPr>
          <p:cNvGrpSpPr/>
          <p:nvPr/>
        </p:nvGrpSpPr>
        <p:grpSpPr>
          <a:xfrm>
            <a:off x="1149035" y="814792"/>
            <a:ext cx="6840760" cy="2686216"/>
            <a:chOff x="1149035" y="814792"/>
            <a:chExt cx="6840760" cy="2686216"/>
          </a:xfrm>
        </p:grpSpPr>
        <p:sp>
          <p:nvSpPr>
            <p:cNvPr id="4" name="正方形/長方形 3">
              <a:extLst>
                <a:ext uri="{FF2B5EF4-FFF2-40B4-BE49-F238E27FC236}">
                  <a16:creationId xmlns:a16="http://schemas.microsoft.com/office/drawing/2014/main" id="{DAF068C6-399F-034A-B8B2-F741F241B25E}"/>
                </a:ext>
              </a:extLst>
            </p:cNvPr>
            <p:cNvSpPr/>
            <p:nvPr/>
          </p:nvSpPr>
          <p:spPr>
            <a:xfrm>
              <a:off x="1149035" y="814792"/>
              <a:ext cx="6840760" cy="2686216"/>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630833EC-AA2E-7447-8384-96949EDAA807}"/>
                </a:ext>
              </a:extLst>
            </p:cNvPr>
            <p:cNvSpPr/>
            <p:nvPr/>
          </p:nvSpPr>
          <p:spPr>
            <a:xfrm>
              <a:off x="1331640" y="2228204"/>
              <a:ext cx="6475551" cy="81336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4197DCDE-B6E7-6A42-994E-6602F05D629F}"/>
                </a:ext>
              </a:extLst>
            </p:cNvPr>
            <p:cNvSpPr/>
            <p:nvPr/>
          </p:nvSpPr>
          <p:spPr>
            <a:xfrm>
              <a:off x="1331640" y="1268760"/>
              <a:ext cx="6475551" cy="81336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65471073-53EC-804B-A7D5-F1A30038A181}"/>
                </a:ext>
              </a:extLst>
            </p:cNvPr>
            <p:cNvSpPr txBox="1"/>
            <p:nvPr/>
          </p:nvSpPr>
          <p:spPr>
            <a:xfrm>
              <a:off x="3787170" y="1329525"/>
              <a:ext cx="1569661" cy="369332"/>
            </a:xfrm>
            <a:prstGeom prst="rect">
              <a:avLst/>
            </a:prstGeom>
            <a:noFill/>
          </p:spPr>
          <p:txBody>
            <a:bodyPr wrap="none" rtlCol="0">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デザイン思考</a:t>
              </a:r>
            </a:p>
          </p:txBody>
        </p:sp>
        <p:sp>
          <p:nvSpPr>
            <p:cNvPr id="15" name="テキスト ボックス 14">
              <a:extLst>
                <a:ext uri="{FF2B5EF4-FFF2-40B4-BE49-F238E27FC236}">
                  <a16:creationId xmlns:a16="http://schemas.microsoft.com/office/drawing/2014/main" id="{4728D1C3-5517-8E41-A8A7-F97FFF3E2886}"/>
                </a:ext>
              </a:extLst>
            </p:cNvPr>
            <p:cNvSpPr txBox="1"/>
            <p:nvPr/>
          </p:nvSpPr>
          <p:spPr>
            <a:xfrm>
              <a:off x="3232331" y="2320611"/>
              <a:ext cx="2723823" cy="369332"/>
            </a:xfrm>
            <a:prstGeom prst="rect">
              <a:avLst/>
            </a:prstGeom>
            <a:noFill/>
          </p:spPr>
          <p:txBody>
            <a:bodyPr wrap="none" rtlCol="0">
              <a:spAutoFit/>
            </a:bodyPr>
            <a:lstStyle/>
            <a:p>
              <a:pPr algn="ctr"/>
              <a:r>
                <a:rPr kumimoji="1" lang="ja-JP" altLang="en-US" b="1" dirty="0">
                  <a:solidFill>
                    <a:schemeClr val="bg1"/>
                  </a:solidFill>
                  <a:latin typeface="Meiryo" panose="020B0604030504040204" pitchFamily="34" charset="-128"/>
                  <a:ea typeface="Meiryo" panose="020B0604030504040204" pitchFamily="34" charset="-128"/>
                </a:rPr>
                <a:t>リーン・スタートアップ</a:t>
              </a:r>
            </a:p>
          </p:txBody>
        </p:sp>
        <p:sp>
          <p:nvSpPr>
            <p:cNvPr id="16" name="テキスト ボックス 15">
              <a:extLst>
                <a:ext uri="{FF2B5EF4-FFF2-40B4-BE49-F238E27FC236}">
                  <a16:creationId xmlns:a16="http://schemas.microsoft.com/office/drawing/2014/main" id="{E118FAE5-D52D-AE4D-8E7E-04DA8795FDAC}"/>
                </a:ext>
              </a:extLst>
            </p:cNvPr>
            <p:cNvSpPr txBox="1"/>
            <p:nvPr/>
          </p:nvSpPr>
          <p:spPr>
            <a:xfrm>
              <a:off x="1437067" y="1724974"/>
              <a:ext cx="6264696" cy="307777"/>
            </a:xfrm>
            <a:prstGeom prst="rect">
              <a:avLst/>
            </a:prstGeom>
            <a:noFill/>
          </p:spPr>
          <p:txBody>
            <a:bodyPr wrap="square" rtlCol="0">
              <a:spAutoFit/>
            </a:bodyPr>
            <a:lstStyle/>
            <a:p>
              <a:pPr algn="ctr"/>
              <a:r>
                <a:rPr lang="ja-JP" altLang="en-US" sz="1400" dirty="0">
                  <a:solidFill>
                    <a:schemeClr val="bg1"/>
                  </a:solidFill>
                  <a:latin typeface="Meiryo" charset="-128"/>
                  <a:ea typeface="Meiryo" charset="-128"/>
                  <a:cs typeface="Meiryo" charset="-128"/>
                </a:rPr>
                <a:t>デザイナー的なクリエイティブな視点で、ビジネス上の課題を解決する</a:t>
              </a:r>
              <a:endParaRPr kumimoji="1" lang="ja-JP" altLang="en-US" sz="1400" dirty="0">
                <a:solidFill>
                  <a:schemeClr val="bg1"/>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50E32D15-3183-424E-8B5B-6CD6CF98AC00}"/>
                </a:ext>
              </a:extLst>
            </p:cNvPr>
            <p:cNvSpPr txBox="1"/>
            <p:nvPr/>
          </p:nvSpPr>
          <p:spPr>
            <a:xfrm>
              <a:off x="1331640" y="2692392"/>
              <a:ext cx="6475551" cy="307777"/>
            </a:xfrm>
            <a:prstGeom prst="rect">
              <a:avLst/>
            </a:prstGeom>
            <a:noFill/>
          </p:spPr>
          <p:txBody>
            <a:bodyPr wrap="square" rtlCol="0">
              <a:spAutoFit/>
            </a:bodyPr>
            <a:lstStyle/>
            <a:p>
              <a:pPr algn="ctr"/>
              <a:r>
                <a:rPr kumimoji="1" lang="ja-JP" altLang="en-US" sz="1400" dirty="0">
                  <a:solidFill>
                    <a:schemeClr val="bg1"/>
                  </a:solidFill>
                  <a:latin typeface="Meiryo" charset="-128"/>
                  <a:ea typeface="Meiryo" charset="-128"/>
                  <a:cs typeface="Meiryo" charset="-128"/>
                </a:rPr>
                <a:t>最小限の機能に絞って</a:t>
              </a:r>
              <a:r>
                <a:rPr lang="ja-JP" altLang="en-US" sz="1400" dirty="0">
                  <a:solidFill>
                    <a:schemeClr val="bg1"/>
                  </a:solidFill>
                  <a:latin typeface="Meiryo" charset="-128"/>
                  <a:ea typeface="Meiryo" charset="-128"/>
                  <a:cs typeface="Meiryo" charset="-128"/>
                </a:rPr>
                <a:t>短期間で開発しフィードバックをうけて完成度を高める</a:t>
              </a:r>
              <a:endParaRPr lang="en-US" altLang="ja-JP" sz="1400" dirty="0">
                <a:solidFill>
                  <a:schemeClr val="bg1"/>
                </a:solidFill>
                <a:latin typeface="Meiryo" charset="-128"/>
                <a:ea typeface="Meiryo" charset="-128"/>
                <a:cs typeface="Meiryo" charset="-128"/>
              </a:endParaRPr>
            </a:p>
          </p:txBody>
        </p:sp>
        <p:sp>
          <p:nvSpPr>
            <p:cNvPr id="28" name="テキスト ボックス 27">
              <a:extLst>
                <a:ext uri="{FF2B5EF4-FFF2-40B4-BE49-F238E27FC236}">
                  <a16:creationId xmlns:a16="http://schemas.microsoft.com/office/drawing/2014/main" id="{3E2A6EF8-5A96-7D47-9D01-224EB9CBFA8A}"/>
                </a:ext>
              </a:extLst>
            </p:cNvPr>
            <p:cNvSpPr txBox="1"/>
            <p:nvPr/>
          </p:nvSpPr>
          <p:spPr>
            <a:xfrm>
              <a:off x="2940784" y="836712"/>
              <a:ext cx="3262432" cy="461665"/>
            </a:xfrm>
            <a:prstGeom prst="rect">
              <a:avLst/>
            </a:prstGeom>
            <a:noFill/>
          </p:spPr>
          <p:txBody>
            <a:bodyPr wrap="none" rtlCol="0">
              <a:spAutoFit/>
            </a:bodyPr>
            <a:lstStyle/>
            <a:p>
              <a:pPr algn="ctr"/>
              <a:r>
                <a:rPr kumimoji="1" lang="ja-JP" altLang="en-US" sz="2400" b="1">
                  <a:solidFill>
                    <a:schemeClr val="accent3">
                      <a:lumMod val="75000"/>
                    </a:schemeClr>
                  </a:solidFill>
                  <a:latin typeface="Meiryo" panose="020B0604030504040204" pitchFamily="34" charset="-128"/>
                  <a:ea typeface="Meiryo" panose="020B0604030504040204" pitchFamily="34" charset="-128"/>
                </a:rPr>
                <a:t>イノベーションの創発</a:t>
              </a:r>
              <a:endParaRPr kumimoji="1" lang="ja-JP" altLang="en-US" sz="2400" b="1" dirty="0">
                <a:solidFill>
                  <a:schemeClr val="accent3">
                    <a:lumMod val="75000"/>
                  </a:schemeClr>
                </a:solidFill>
                <a:latin typeface="Meiryo" panose="020B0604030504040204" pitchFamily="34" charset="-128"/>
                <a:ea typeface="Meiryo" panose="020B0604030504040204" pitchFamily="34" charset="-128"/>
              </a:endParaRPr>
            </a:p>
          </p:txBody>
        </p:sp>
        <p:sp>
          <p:nvSpPr>
            <p:cNvPr id="31" name="下矢印 30">
              <a:extLst>
                <a:ext uri="{FF2B5EF4-FFF2-40B4-BE49-F238E27FC236}">
                  <a16:creationId xmlns:a16="http://schemas.microsoft.com/office/drawing/2014/main" id="{EE471EFE-B9E8-5242-AB48-F5BA1C3BD110}"/>
                </a:ext>
              </a:extLst>
            </p:cNvPr>
            <p:cNvSpPr/>
            <p:nvPr/>
          </p:nvSpPr>
          <p:spPr>
            <a:xfrm>
              <a:off x="4195499" y="2020717"/>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グループ化 12">
            <a:extLst>
              <a:ext uri="{FF2B5EF4-FFF2-40B4-BE49-F238E27FC236}">
                <a16:creationId xmlns:a16="http://schemas.microsoft.com/office/drawing/2014/main" id="{EB756471-3FC3-6741-B009-E157E7AAD29D}"/>
              </a:ext>
            </a:extLst>
          </p:cNvPr>
          <p:cNvGrpSpPr/>
          <p:nvPr/>
        </p:nvGrpSpPr>
        <p:grpSpPr>
          <a:xfrm>
            <a:off x="1151620" y="3057330"/>
            <a:ext cx="6840760" cy="3540022"/>
            <a:chOff x="1151620" y="3057330"/>
            <a:chExt cx="6840760" cy="3540022"/>
          </a:xfrm>
        </p:grpSpPr>
        <p:sp>
          <p:nvSpPr>
            <p:cNvPr id="5" name="正方形/長方形 4">
              <a:extLst>
                <a:ext uri="{FF2B5EF4-FFF2-40B4-BE49-F238E27FC236}">
                  <a16:creationId xmlns:a16="http://schemas.microsoft.com/office/drawing/2014/main" id="{829A03FF-5C73-2645-A70D-DD670AFF9168}"/>
                </a:ext>
              </a:extLst>
            </p:cNvPr>
            <p:cNvSpPr/>
            <p:nvPr/>
          </p:nvSpPr>
          <p:spPr>
            <a:xfrm>
              <a:off x="1151620" y="3839128"/>
              <a:ext cx="6840760" cy="2686216"/>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6F1C48C-330E-204C-8C5F-DAA2CCCE36A7}"/>
                </a:ext>
              </a:extLst>
            </p:cNvPr>
            <p:cNvSpPr/>
            <p:nvPr/>
          </p:nvSpPr>
          <p:spPr>
            <a:xfrm>
              <a:off x="3187845" y="4253350"/>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A7711AFE-C5DE-FC49-BC3E-1A9278945E37}"/>
                </a:ext>
              </a:extLst>
            </p:cNvPr>
            <p:cNvSpPr/>
            <p:nvPr/>
          </p:nvSpPr>
          <p:spPr>
            <a:xfrm>
              <a:off x="3187845" y="5207926"/>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913BD22E-810B-6242-A1C8-CDB3569E3AF0}"/>
                </a:ext>
              </a:extLst>
            </p:cNvPr>
            <p:cNvSpPr/>
            <p:nvPr/>
          </p:nvSpPr>
          <p:spPr>
            <a:xfrm>
              <a:off x="1331640" y="4253350"/>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08F2A2C8-F8E7-A844-96AB-F2B9F49B50D1}"/>
                </a:ext>
              </a:extLst>
            </p:cNvPr>
            <p:cNvSpPr/>
            <p:nvPr/>
          </p:nvSpPr>
          <p:spPr>
            <a:xfrm>
              <a:off x="6141342" y="4253350"/>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0F791D9F-D5EA-F84B-8A3F-C30E39A54FC4}"/>
                </a:ext>
              </a:extLst>
            </p:cNvPr>
            <p:cNvSpPr txBox="1"/>
            <p:nvPr/>
          </p:nvSpPr>
          <p:spPr>
            <a:xfrm>
              <a:off x="3693995" y="4317753"/>
              <a:ext cx="1800493"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アジャイル開発</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7D4B7AB-1F95-B149-98D6-2E07475FEFF1}"/>
                </a:ext>
              </a:extLst>
            </p:cNvPr>
            <p:cNvSpPr txBox="1"/>
            <p:nvPr/>
          </p:nvSpPr>
          <p:spPr>
            <a:xfrm>
              <a:off x="4011410" y="5225724"/>
              <a:ext cx="1116011" cy="369332"/>
            </a:xfrm>
            <a:prstGeom prst="rect">
              <a:avLst/>
            </a:prstGeom>
            <a:noFill/>
          </p:spPr>
          <p:txBody>
            <a:bodyPr wrap="none" rtlCol="0">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DevOps</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F85598B5-0A0F-B349-B5D4-4D7C5FBCCDE9}"/>
                </a:ext>
              </a:extLst>
            </p:cNvPr>
            <p:cNvSpPr txBox="1"/>
            <p:nvPr/>
          </p:nvSpPr>
          <p:spPr>
            <a:xfrm>
              <a:off x="3187844" y="4594314"/>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ビジネスの成果に貢献するシステムを、バグフリーで変更にも柔軟に開発する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1" name="テキスト ボックス 20">
              <a:extLst>
                <a:ext uri="{FF2B5EF4-FFF2-40B4-BE49-F238E27FC236}">
                  <a16:creationId xmlns:a16="http://schemas.microsoft.com/office/drawing/2014/main" id="{6C58E181-6066-3541-877D-7B43AE6D16AA}"/>
                </a:ext>
              </a:extLst>
            </p:cNvPr>
            <p:cNvSpPr txBox="1"/>
            <p:nvPr/>
          </p:nvSpPr>
          <p:spPr>
            <a:xfrm>
              <a:off x="3187845" y="5585421"/>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2" name="テキスト ボックス 21">
              <a:extLst>
                <a:ext uri="{FF2B5EF4-FFF2-40B4-BE49-F238E27FC236}">
                  <a16:creationId xmlns:a16="http://schemas.microsoft.com/office/drawing/2014/main" id="{9C37CBFE-DED7-7B4A-B843-979BCE76DE69}"/>
                </a:ext>
              </a:extLst>
            </p:cNvPr>
            <p:cNvSpPr txBox="1"/>
            <p:nvPr/>
          </p:nvSpPr>
          <p:spPr>
            <a:xfrm>
              <a:off x="6459541" y="4331411"/>
              <a:ext cx="1029449" cy="369332"/>
            </a:xfrm>
            <a:prstGeom prst="rect">
              <a:avLst/>
            </a:prstGeom>
            <a:noFill/>
          </p:spPr>
          <p:txBody>
            <a:bodyPr wrap="none" rtlCol="0">
              <a:spAutoFit/>
            </a:bodyPr>
            <a:lstStyle/>
            <a:p>
              <a:pPr algn="ctr"/>
              <a:r>
                <a:rPr kumimoji="1" lang="en-US" altLang="ja-JP" b="1" dirty="0" err="1">
                  <a:solidFill>
                    <a:schemeClr val="bg1"/>
                  </a:solidFill>
                  <a:latin typeface="Meiryo" panose="020B0604030504040204" pitchFamily="34" charset="-128"/>
                  <a:ea typeface="Meiryo" panose="020B0604030504040204" pitchFamily="34" charset="-128"/>
                </a:rPr>
                <a:t>VeriSM</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9FBA9780-5D44-064E-90EE-721037BEE351}"/>
                </a:ext>
              </a:extLst>
            </p:cNvPr>
            <p:cNvSpPr txBox="1"/>
            <p:nvPr/>
          </p:nvSpPr>
          <p:spPr>
            <a:xfrm>
              <a:off x="1610565" y="4317753"/>
              <a:ext cx="1107997"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クラウド</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6B921F0D-BB20-B64E-8306-BFF4AF716966}"/>
                </a:ext>
              </a:extLst>
            </p:cNvPr>
            <p:cNvSpPr txBox="1"/>
            <p:nvPr/>
          </p:nvSpPr>
          <p:spPr>
            <a:xfrm>
              <a:off x="6370517" y="4907275"/>
              <a:ext cx="1436673" cy="738664"/>
            </a:xfrm>
            <a:prstGeom prst="rect">
              <a:avLst/>
            </a:prstGeom>
            <a:noFill/>
          </p:spPr>
          <p:txBody>
            <a:bodyPr wrap="square" rtlCol="0">
              <a:spAutoFit/>
            </a:bodyPr>
            <a:lstStyle/>
            <a:p>
              <a:r>
                <a:rPr lang="en-US" altLang="ja-JP" sz="1050" dirty="0">
                  <a:solidFill>
                    <a:schemeClr val="bg1"/>
                  </a:solidFill>
                  <a:latin typeface="Meiryo" panose="020B0604030504040204" pitchFamily="34" charset="-128"/>
                  <a:ea typeface="Meiryo" panose="020B0604030504040204" pitchFamily="34" charset="-128"/>
                  <a:cs typeface="Meiryo" charset="-128"/>
                </a:rPr>
                <a:t>IT</a:t>
              </a:r>
              <a:r>
                <a:rPr lang="ja-JP" altLang="en-US" sz="1050">
                  <a:solidFill>
                    <a:schemeClr val="bg1"/>
                  </a:solidFill>
                  <a:latin typeface="Meiryo" panose="020B0604030504040204" pitchFamily="34" charset="-128"/>
                  <a:ea typeface="Meiryo" panose="020B0604030504040204" pitchFamily="34" charset="-128"/>
                  <a:cs typeface="Meiryo" charset="-128"/>
                </a:rPr>
                <a:t>とビジネスを同期化させ、ビジネス・スピードを向上させる取り組み。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5" name="テキスト ボックス 24">
              <a:extLst>
                <a:ext uri="{FF2B5EF4-FFF2-40B4-BE49-F238E27FC236}">
                  <a16:creationId xmlns:a16="http://schemas.microsoft.com/office/drawing/2014/main" id="{6F87538C-7738-DE4D-92B0-36E60694E9D7}"/>
                </a:ext>
              </a:extLst>
            </p:cNvPr>
            <p:cNvSpPr txBox="1"/>
            <p:nvPr/>
          </p:nvSpPr>
          <p:spPr>
            <a:xfrm>
              <a:off x="1331639" y="4907275"/>
              <a:ext cx="1386923" cy="738664"/>
            </a:xfrm>
            <a:prstGeom prst="rect">
              <a:avLst/>
            </a:prstGeom>
            <a:noFill/>
          </p:spPr>
          <p:txBody>
            <a:bodyPr wrap="square" rtlCol="0">
              <a:spAutoFit/>
            </a:bodyPr>
            <a:lstStyle/>
            <a:p>
              <a:r>
                <a:rPr kumimoji="1" lang="ja-JP" altLang="en-US" sz="1050">
                  <a:solidFill>
                    <a:schemeClr val="bg1"/>
                  </a:solidFill>
                  <a:latin typeface="Meiryo" panose="020B0604030504040204" pitchFamily="34" charset="-128"/>
                  <a:ea typeface="Meiryo" panose="020B0604030504040204" pitchFamily="34" charset="-128"/>
                  <a:cs typeface="Meiryo" charset="-128"/>
                </a:rPr>
                <a:t>オンデマンドで必要なシステムの機能や性能を手に入れるための仕組み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pic>
          <p:nvPicPr>
            <p:cNvPr id="26" name="図 25">
              <a:extLst>
                <a:ext uri="{FF2B5EF4-FFF2-40B4-BE49-F238E27FC236}">
                  <a16:creationId xmlns:a16="http://schemas.microsoft.com/office/drawing/2014/main" id="{97ABDEEA-A56B-674B-86A3-1D9E60212879}"/>
                </a:ext>
              </a:extLst>
            </p:cNvPr>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659051" y="4826695"/>
              <a:ext cx="752804" cy="752804"/>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54CBFBC3-C48C-1647-B82D-DC68E1FBDE0F}"/>
                </a:ext>
              </a:extLst>
            </p:cNvPr>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5617714" y="4836461"/>
              <a:ext cx="752804" cy="752804"/>
            </a:xfrm>
            <a:prstGeom prst="rect">
              <a:avLst/>
            </a:prstGeom>
            <a:effectLst>
              <a:outerShdw blurRad="50800" dist="38100" dir="2700000" algn="tl" rotWithShape="0">
                <a:prstClr val="black">
                  <a:alpha val="40000"/>
                </a:prstClr>
              </a:outerShdw>
            </a:effectLst>
          </p:spPr>
        </p:pic>
        <p:sp>
          <p:nvSpPr>
            <p:cNvPr id="29" name="テキスト ボックス 28">
              <a:extLst>
                <a:ext uri="{FF2B5EF4-FFF2-40B4-BE49-F238E27FC236}">
                  <a16:creationId xmlns:a16="http://schemas.microsoft.com/office/drawing/2014/main" id="{9A6CE9AC-64C0-1948-9439-7DEDB179C364}"/>
                </a:ext>
              </a:extLst>
            </p:cNvPr>
            <p:cNvSpPr txBox="1"/>
            <p:nvPr/>
          </p:nvSpPr>
          <p:spPr>
            <a:xfrm>
              <a:off x="3270802" y="6135687"/>
              <a:ext cx="2646878" cy="461665"/>
            </a:xfrm>
            <a:prstGeom prst="rect">
              <a:avLst/>
            </a:prstGeom>
            <a:noFill/>
          </p:spPr>
          <p:txBody>
            <a:bodyPr wrap="none" rtlCol="0">
              <a:spAutoFit/>
            </a:bodyPr>
            <a:lstStyle/>
            <a:p>
              <a:pPr algn="ctr"/>
              <a:r>
                <a:rPr kumimoji="1" lang="ja-JP" altLang="en-US" sz="2400" b="1">
                  <a:solidFill>
                    <a:srgbClr val="0070C0"/>
                  </a:solidFill>
                  <a:latin typeface="Meiryo" panose="020B0604030504040204" pitchFamily="34" charset="-128"/>
                  <a:ea typeface="Meiryo" panose="020B0604030504040204" pitchFamily="34" charset="-128"/>
                </a:rPr>
                <a:t>ビジネスへの実装</a:t>
              </a:r>
              <a:endParaRPr kumimoji="1" lang="ja-JP" altLang="en-US" sz="2400" b="1" dirty="0">
                <a:solidFill>
                  <a:srgbClr val="0070C0"/>
                </a:solidFill>
                <a:latin typeface="Meiryo" panose="020B0604030504040204" pitchFamily="34" charset="-128"/>
                <a:ea typeface="Meiryo" panose="020B0604030504040204" pitchFamily="34" charset="-128"/>
              </a:endParaRPr>
            </a:p>
          </p:txBody>
        </p:sp>
        <p:sp>
          <p:nvSpPr>
            <p:cNvPr id="30" name="下矢印 29">
              <a:extLst>
                <a:ext uri="{FF2B5EF4-FFF2-40B4-BE49-F238E27FC236}">
                  <a16:creationId xmlns:a16="http://schemas.microsoft.com/office/drawing/2014/main" id="{65746504-1257-5246-BB85-B2FC6EAA8001}"/>
                </a:ext>
              </a:extLst>
            </p:cNvPr>
            <p:cNvSpPr/>
            <p:nvPr/>
          </p:nvSpPr>
          <p:spPr>
            <a:xfrm>
              <a:off x="4170786" y="5003458"/>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3" name="図 32">
              <a:extLst>
                <a:ext uri="{FF2B5EF4-FFF2-40B4-BE49-F238E27FC236}">
                  <a16:creationId xmlns:a16="http://schemas.microsoft.com/office/drawing/2014/main" id="{3DF7E985-1417-4C41-B85D-77171714F1C2}"/>
                </a:ext>
              </a:extLst>
            </p:cNvPr>
            <p:cNvPicPr>
              <a:picLocks noChangeAspect="1"/>
            </p:cNvPicPr>
            <p:nvPr/>
          </p:nvPicPr>
          <p:blipFill>
            <a:blip r:embed="rId2">
              <a:clrChange>
                <a:clrFrom>
                  <a:srgbClr val="FFFFFF"/>
                </a:clrFrom>
                <a:clrTo>
                  <a:srgbClr val="FFFFFF">
                    <a:alpha val="0"/>
                  </a:srgbClr>
                </a:clrTo>
              </a:clrChange>
              <a:duotone>
                <a:prstClr val="black"/>
                <a:schemeClr val="accent2">
                  <a:tint val="45000"/>
                  <a:satMod val="400000"/>
                </a:schemeClr>
              </a:duotone>
            </a:blip>
            <a:stretch>
              <a:fillRect/>
            </a:stretch>
          </p:blipFill>
          <p:spPr>
            <a:xfrm>
              <a:off x="3983621" y="3057330"/>
              <a:ext cx="1171587" cy="117158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42359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53190"/>
            <a:ext cx="9252520" cy="69111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solidFill>
                  <a:srgbClr val="0070C0"/>
                </a:solidFill>
              </a:rPr>
              <a:t>4</a:t>
            </a:fld>
            <a:endParaRPr kumimoji="1" lang="ja-JP" altLang="en-US">
              <a:solidFill>
                <a:srgbClr val="0070C0"/>
              </a:solidFill>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482" y="288435"/>
            <a:ext cx="3500273" cy="4320386"/>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325750" y="4608821"/>
            <a:ext cx="898003" cy="400110"/>
          </a:xfrm>
          <a:prstGeom prst="rect">
            <a:avLst/>
          </a:prstGeom>
          <a:noFill/>
        </p:spPr>
        <p:txBody>
          <a:bodyPr wrap="none" rtlCol="0">
            <a:spAutoFit/>
          </a:bodyPr>
          <a:lstStyle/>
          <a:p>
            <a:pPr algn="ctr"/>
            <a:r>
              <a:rPr kumimoji="1" lang="en-US" altLang="ja-JP" sz="2000">
                <a:solidFill>
                  <a:srgbClr val="0070C0"/>
                </a:solidFill>
              </a:rPr>
              <a:t>2015.3</a:t>
            </a:r>
            <a:endParaRPr kumimoji="1" lang="ja-JP" altLang="en-US" sz="2000" dirty="0">
              <a:solidFill>
                <a:srgbClr val="0070C0"/>
              </a:solidFill>
            </a:endParaRPr>
          </a:p>
        </p:txBody>
      </p:sp>
      <p:sp>
        <p:nvSpPr>
          <p:cNvPr id="7" name="テキスト ボックス 6"/>
          <p:cNvSpPr txBox="1"/>
          <p:nvPr/>
        </p:nvSpPr>
        <p:spPr>
          <a:xfrm>
            <a:off x="2866433" y="6360492"/>
            <a:ext cx="898003" cy="400110"/>
          </a:xfrm>
          <a:prstGeom prst="rect">
            <a:avLst/>
          </a:prstGeom>
          <a:noFill/>
        </p:spPr>
        <p:txBody>
          <a:bodyPr wrap="none" rtlCol="0">
            <a:spAutoFit/>
          </a:bodyPr>
          <a:lstStyle/>
          <a:p>
            <a:pPr algn="ctr"/>
            <a:r>
              <a:rPr kumimoji="1" lang="en-US" altLang="ja-JP" sz="2000" dirty="0">
                <a:solidFill>
                  <a:srgbClr val="009051"/>
                </a:solidFill>
              </a:rPr>
              <a:t>2017.5</a:t>
            </a:r>
            <a:endParaRPr kumimoji="1" lang="ja-JP" altLang="en-US" sz="2000" dirty="0">
              <a:solidFill>
                <a:srgbClr val="009051"/>
              </a:solidFill>
            </a:endParaRPr>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1856" y="1710107"/>
            <a:ext cx="5663472" cy="4552987"/>
          </a:xfrm>
          <a:prstGeom prst="rect">
            <a:avLst/>
          </a:prstGeom>
          <a:ln>
            <a:noFill/>
          </a:ln>
          <a:effectLst>
            <a:outerShdw blurRad="292100" dist="139700" dir="2700000" algn="tl" rotWithShape="0">
              <a:srgbClr val="333333">
                <a:alpha val="65000"/>
              </a:srgbClr>
            </a:outerShdw>
          </a:effectLst>
        </p:spPr>
      </p:pic>
      <p:sp>
        <p:nvSpPr>
          <p:cNvPr id="9" name="テキスト ボックス 8"/>
          <p:cNvSpPr txBox="1"/>
          <p:nvPr/>
        </p:nvSpPr>
        <p:spPr>
          <a:xfrm>
            <a:off x="4258045" y="823855"/>
            <a:ext cx="4357283" cy="646331"/>
          </a:xfrm>
          <a:prstGeom prst="rect">
            <a:avLst/>
          </a:prstGeom>
          <a:noFill/>
        </p:spPr>
        <p:txBody>
          <a:bodyPr wrap="none" rtlCol="0">
            <a:spAutoFit/>
          </a:bodyPr>
          <a:lstStyle/>
          <a:p>
            <a:r>
              <a:rPr kumimoji="1" lang="en-US" altLang="ja-JP" sz="3600" dirty="0">
                <a:solidFill>
                  <a:srgbClr val="0070C0"/>
                </a:solidFill>
                <a:latin typeface="Meiryo" charset="-128"/>
                <a:ea typeface="Meiryo" charset="-128"/>
                <a:cs typeface="Meiryo" charset="-128"/>
              </a:rPr>
              <a:t>IT</a:t>
            </a:r>
            <a:r>
              <a:rPr kumimoji="1" lang="ja-JP" altLang="en-US" sz="3600" dirty="0">
                <a:solidFill>
                  <a:srgbClr val="0070C0"/>
                </a:solidFill>
                <a:latin typeface="Meiryo" charset="-128"/>
                <a:ea typeface="Meiryo" charset="-128"/>
                <a:cs typeface="Meiryo" charset="-128"/>
              </a:rPr>
              <a:t>のトレンドを知る</a:t>
            </a:r>
          </a:p>
        </p:txBody>
      </p:sp>
    </p:spTree>
    <p:extLst>
      <p:ext uri="{BB962C8B-B14F-4D97-AF65-F5344CB8AC3E}">
        <p14:creationId xmlns:p14="http://schemas.microsoft.com/office/powerpoint/2010/main" val="184457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a:t>
            </a:r>
            <a:r>
              <a:rPr kumimoji="1" lang="ja-JP" altLang="en-US" dirty="0"/>
              <a:t>からの「</a:t>
            </a:r>
            <a:r>
              <a:rPr kumimoji="1" lang="en-US" altLang="ja-JP" dirty="0"/>
              <a:t>IT</a:t>
            </a:r>
            <a:r>
              <a:rPr kumimoji="1" lang="ja-JP" altLang="en-US" dirty="0"/>
              <a:t>ビジネスの方程式」</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40</a:t>
            </a:fld>
            <a:endParaRPr kumimoji="1" lang="ja-JP" altLang="en-US"/>
          </a:p>
        </p:txBody>
      </p:sp>
      <p:sp>
        <p:nvSpPr>
          <p:cNvPr id="7" name="テキスト ボックス 6"/>
          <p:cNvSpPr txBox="1"/>
          <p:nvPr/>
        </p:nvSpPr>
        <p:spPr>
          <a:xfrm>
            <a:off x="611560" y="1556792"/>
            <a:ext cx="1654620" cy="1169551"/>
          </a:xfrm>
          <a:prstGeom prst="rect">
            <a:avLst/>
          </a:prstGeom>
          <a:noFill/>
        </p:spPr>
        <p:txBody>
          <a:bodyPr wrap="none" rtlCol="0">
            <a:spAutoFit/>
          </a:bodyPr>
          <a:lstStyle/>
          <a:p>
            <a:pPr algn="dist"/>
            <a:r>
              <a:rPr kumimoji="1" lang="ja-JP" altLang="en-US" sz="1600" dirty="0">
                <a:solidFill>
                  <a:schemeClr val="accent5">
                    <a:lumMod val="75000"/>
                  </a:schemeClr>
                </a:solidFill>
                <a:latin typeface="Meiryo" charset="-128"/>
                <a:ea typeface="Meiryo" charset="-128"/>
                <a:cs typeface="Meiryo" charset="-128"/>
              </a:rPr>
              <a:t>情報システムの</a:t>
            </a:r>
            <a:endParaRPr kumimoji="1" lang="en-US" altLang="ja-JP" sz="1600" dirty="0">
              <a:solidFill>
                <a:schemeClr val="accent5">
                  <a:lumMod val="75000"/>
                </a:schemeClr>
              </a:solidFill>
              <a:latin typeface="Meiryo" charset="-128"/>
              <a:ea typeface="Meiryo" charset="-128"/>
              <a:cs typeface="Meiryo" charset="-128"/>
            </a:endParaRPr>
          </a:p>
          <a:p>
            <a:pPr algn="dist"/>
            <a:r>
              <a:rPr kumimoji="1" lang="ja-JP" altLang="en-US" sz="5400" b="1" dirty="0">
                <a:solidFill>
                  <a:schemeClr val="accent5">
                    <a:lumMod val="75000"/>
                  </a:schemeClr>
                </a:solidFill>
                <a:latin typeface="Meiryo" charset="-128"/>
                <a:ea typeface="Meiryo" charset="-128"/>
                <a:cs typeface="Meiryo" charset="-128"/>
              </a:rPr>
              <a:t>品</a:t>
            </a:r>
            <a:r>
              <a:rPr kumimoji="1" lang="en-US" altLang="ja-JP" sz="2000" b="1" dirty="0">
                <a:solidFill>
                  <a:schemeClr val="accent5">
                    <a:lumMod val="75000"/>
                  </a:schemeClr>
                </a:solidFill>
                <a:latin typeface="Meiryo" charset="-128"/>
                <a:ea typeface="Meiryo" charset="-128"/>
                <a:cs typeface="Meiryo" charset="-128"/>
              </a:rPr>
              <a:t> </a:t>
            </a:r>
            <a:r>
              <a:rPr kumimoji="1" lang="ja-JP" altLang="en-US" sz="5400" b="1" dirty="0">
                <a:solidFill>
                  <a:schemeClr val="accent5">
                    <a:lumMod val="75000"/>
                  </a:schemeClr>
                </a:solidFill>
                <a:latin typeface="Meiryo" charset="-128"/>
                <a:ea typeface="Meiryo" charset="-128"/>
                <a:cs typeface="Meiryo" charset="-128"/>
              </a:rPr>
              <a:t>質</a:t>
            </a:r>
          </a:p>
        </p:txBody>
      </p:sp>
      <p:sp>
        <p:nvSpPr>
          <p:cNvPr id="14" name="等号 13"/>
          <p:cNvSpPr/>
          <p:nvPr/>
        </p:nvSpPr>
        <p:spPr>
          <a:xfrm>
            <a:off x="2264989" y="190577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grpSp>
        <p:nvGrpSpPr>
          <p:cNvPr id="11" name="図形グループ 10"/>
          <p:cNvGrpSpPr/>
          <p:nvPr/>
        </p:nvGrpSpPr>
        <p:grpSpPr>
          <a:xfrm>
            <a:off x="611560" y="2845096"/>
            <a:ext cx="7838563" cy="2348916"/>
            <a:chOff x="611560" y="2845096"/>
            <a:chExt cx="7838563" cy="2348916"/>
          </a:xfrm>
        </p:grpSpPr>
        <p:sp>
          <p:nvSpPr>
            <p:cNvPr id="4" name="テキスト ボックス 3"/>
            <p:cNvSpPr txBox="1"/>
            <p:nvPr/>
          </p:nvSpPr>
          <p:spPr>
            <a:xfrm>
              <a:off x="611560" y="3183235"/>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成　果</a:t>
              </a:r>
            </a:p>
          </p:txBody>
        </p:sp>
        <p:sp>
          <p:nvSpPr>
            <p:cNvPr id="5" name="テキスト ボックス 4"/>
            <p:cNvSpPr txBox="1"/>
            <p:nvPr/>
          </p:nvSpPr>
          <p:spPr>
            <a:xfrm>
              <a:off x="611560" y="4270682"/>
              <a:ext cx="2262158" cy="923330"/>
            </a:xfrm>
            <a:prstGeom prst="rect">
              <a:avLst/>
            </a:prstGeom>
            <a:noFill/>
          </p:spPr>
          <p:txBody>
            <a:bodyPr wrap="none" rtlCol="0">
              <a:spAutoFit/>
            </a:bodyPr>
            <a:lstStyle/>
            <a:p>
              <a:r>
                <a:rPr kumimoji="1" lang="ja-JP" altLang="en-US" sz="5400" dirty="0">
                  <a:solidFill>
                    <a:srgbClr val="3366FF"/>
                  </a:solidFill>
                  <a:latin typeface="Meiryo" charset="-128"/>
                  <a:ea typeface="Meiryo" charset="-128"/>
                  <a:cs typeface="Meiryo" charset="-128"/>
                </a:rPr>
                <a:t>生産量</a:t>
              </a:r>
            </a:p>
          </p:txBody>
        </p:sp>
        <p:sp>
          <p:nvSpPr>
            <p:cNvPr id="6" name="テキスト ボックス 5"/>
            <p:cNvSpPr txBox="1"/>
            <p:nvPr/>
          </p:nvSpPr>
          <p:spPr>
            <a:xfrm>
              <a:off x="3463413" y="3644901"/>
              <a:ext cx="2954655" cy="923330"/>
            </a:xfrm>
            <a:prstGeom prst="rect">
              <a:avLst/>
            </a:prstGeom>
            <a:noFill/>
          </p:spPr>
          <p:txBody>
            <a:bodyPr wrap="none" rtlCol="0">
              <a:spAutoFit/>
            </a:bodyPr>
            <a:lstStyle/>
            <a:p>
              <a:r>
                <a:rPr kumimoji="1" lang="ja-JP" altLang="en-US" sz="5400" dirty="0">
                  <a:solidFill>
                    <a:srgbClr val="008000"/>
                  </a:solidFill>
                  <a:latin typeface="Meiryo" charset="-128"/>
                  <a:ea typeface="Meiryo" charset="-128"/>
                  <a:cs typeface="Meiryo" charset="-128"/>
                </a:rPr>
                <a:t>スピード</a:t>
              </a:r>
            </a:p>
          </p:txBody>
        </p:sp>
        <p:cxnSp>
          <p:nvCxnSpPr>
            <p:cNvPr id="8" name="直線コネクタ 7"/>
            <p:cNvCxnSpPr/>
            <p:nvPr/>
          </p:nvCxnSpPr>
          <p:spPr>
            <a:xfrm>
              <a:off x="611560" y="4106566"/>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73718" y="3742667"/>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71734" y="3870131"/>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880463" y="3599029"/>
              <a:ext cx="1569660" cy="923330"/>
            </a:xfrm>
            <a:prstGeom prst="rect">
              <a:avLst/>
            </a:prstGeom>
            <a:noFill/>
          </p:spPr>
          <p:txBody>
            <a:bodyPr wrap="none" rtlCol="0">
              <a:spAutoFit/>
            </a:bodyPr>
            <a:lstStyle/>
            <a:p>
              <a:r>
                <a:rPr lang="ja-JP" altLang="en-US" sz="5400" dirty="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
          <p:nvSpPr>
            <p:cNvPr id="10" name="四角形吹き出し 9"/>
            <p:cNvSpPr/>
            <p:nvPr/>
          </p:nvSpPr>
          <p:spPr>
            <a:xfrm>
              <a:off x="2743333" y="2845096"/>
              <a:ext cx="1440160" cy="360040"/>
            </a:xfrm>
            <a:prstGeom prst="wedgeRectCallout">
              <a:avLst>
                <a:gd name="adj1" fmla="val -49384"/>
                <a:gd name="adj2" fmla="val 9829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Meiryo" charset="-128"/>
                  <a:ea typeface="Meiryo" charset="-128"/>
                  <a:cs typeface="Meiryo" charset="-128"/>
                </a:rPr>
                <a:t>ビジネス</a:t>
              </a:r>
              <a:endParaRPr kumimoji="1" lang="ja-JP" alt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37597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a:t>
            </a:r>
            <a:r>
              <a:rPr lang="ja-JP" altLang="en-US">
                <a:ea typeface="ＭＳ Ｐゴシック" pitchFamily="50" charset="-128"/>
              </a:rPr>
              <a:t>という迷信</a:t>
            </a:r>
            <a:endParaRPr kumimoji="1" lang="ja-JP" altLang="en-US" dirty="0"/>
          </a:p>
        </p:txBody>
      </p:sp>
      <p:grpSp>
        <p:nvGrpSpPr>
          <p:cNvPr id="15" name="Group 28">
            <a:extLst>
              <a:ext uri="{FF2B5EF4-FFF2-40B4-BE49-F238E27FC236}">
                <a16:creationId xmlns:a16="http://schemas.microsoft.com/office/drawing/2014/main" id="{0B3A4100-663E-374B-84EE-42134A9A198C}"/>
              </a:ext>
            </a:extLst>
          </p:cNvPr>
          <p:cNvGrpSpPr>
            <a:grpSpLocks/>
          </p:cNvGrpSpPr>
          <p:nvPr/>
        </p:nvGrpSpPr>
        <p:grpSpPr bwMode="auto">
          <a:xfrm>
            <a:off x="387791" y="1484784"/>
            <a:ext cx="8551527" cy="4407481"/>
            <a:chOff x="2698" y="527"/>
            <a:chExt cx="3129" cy="1778"/>
          </a:xfrm>
        </p:grpSpPr>
        <p:grpSp>
          <p:nvGrpSpPr>
            <p:cNvPr id="16" name="Group 29">
              <a:extLst>
                <a:ext uri="{FF2B5EF4-FFF2-40B4-BE49-F238E27FC236}">
                  <a16:creationId xmlns:a16="http://schemas.microsoft.com/office/drawing/2014/main" id="{BF8B7EEA-482B-2E4D-9A2E-C78B9B49664A}"/>
                </a:ext>
              </a:extLst>
            </p:cNvPr>
            <p:cNvGrpSpPr>
              <a:grpSpLocks/>
            </p:cNvGrpSpPr>
            <p:nvPr/>
          </p:nvGrpSpPr>
          <p:grpSpPr bwMode="auto">
            <a:xfrm>
              <a:off x="2698" y="527"/>
              <a:ext cx="2767" cy="1778"/>
              <a:chOff x="2653" y="572"/>
              <a:chExt cx="2767" cy="1778"/>
            </a:xfrm>
          </p:grpSpPr>
          <p:grpSp>
            <p:nvGrpSpPr>
              <p:cNvPr id="20" name="Group 30">
                <a:extLst>
                  <a:ext uri="{FF2B5EF4-FFF2-40B4-BE49-F238E27FC236}">
                    <a16:creationId xmlns:a16="http://schemas.microsoft.com/office/drawing/2014/main" id="{A605EC25-9124-A143-BC03-108B900722D7}"/>
                  </a:ext>
                </a:extLst>
              </p:cNvPr>
              <p:cNvGrpSpPr>
                <a:grpSpLocks/>
              </p:cNvGrpSpPr>
              <p:nvPr/>
            </p:nvGrpSpPr>
            <p:grpSpPr bwMode="auto">
              <a:xfrm>
                <a:off x="2653" y="618"/>
                <a:ext cx="2767" cy="1590"/>
                <a:chOff x="2608" y="572"/>
                <a:chExt cx="2767" cy="1590"/>
              </a:xfrm>
            </p:grpSpPr>
            <p:sp>
              <p:nvSpPr>
                <p:cNvPr id="24" name="Line 31">
                  <a:extLst>
                    <a:ext uri="{FF2B5EF4-FFF2-40B4-BE49-F238E27FC236}">
                      <a16:creationId xmlns:a16="http://schemas.microsoft.com/office/drawing/2014/main" id="{312D54F5-6591-4F46-AD0B-E0D102A6C56C}"/>
                    </a:ext>
                  </a:extLst>
                </p:cNvPr>
                <p:cNvSpPr>
                  <a:spLocks noChangeShapeType="1"/>
                </p:cNvSpPr>
                <p:nvPr/>
              </p:nvSpPr>
              <p:spPr bwMode="auto">
                <a:xfrm>
                  <a:off x="3515"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7" name="Line 32">
                  <a:extLst>
                    <a:ext uri="{FF2B5EF4-FFF2-40B4-BE49-F238E27FC236}">
                      <a16:creationId xmlns:a16="http://schemas.microsoft.com/office/drawing/2014/main" id="{3CFE3DAA-A3C4-354B-B427-6A463C940EA5}"/>
                    </a:ext>
                  </a:extLst>
                </p:cNvPr>
                <p:cNvSpPr>
                  <a:spLocks noChangeShapeType="1"/>
                </p:cNvSpPr>
                <p:nvPr/>
              </p:nvSpPr>
              <p:spPr bwMode="auto">
                <a:xfrm>
                  <a:off x="4059"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8" name="Line 33">
                  <a:extLst>
                    <a:ext uri="{FF2B5EF4-FFF2-40B4-BE49-F238E27FC236}">
                      <a16:creationId xmlns:a16="http://schemas.microsoft.com/office/drawing/2014/main" id="{CD1DACE0-CE8B-5848-97F5-A2DA1A062D03}"/>
                    </a:ext>
                  </a:extLst>
                </p:cNvPr>
                <p:cNvSpPr>
                  <a:spLocks noChangeShapeType="1"/>
                </p:cNvSpPr>
                <p:nvPr/>
              </p:nvSpPr>
              <p:spPr bwMode="auto">
                <a:xfrm>
                  <a:off x="4604"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29" name="Line 34">
                  <a:extLst>
                    <a:ext uri="{FF2B5EF4-FFF2-40B4-BE49-F238E27FC236}">
                      <a16:creationId xmlns:a16="http://schemas.microsoft.com/office/drawing/2014/main" id="{81A13BC7-73B8-FC44-851D-68450A3E0E27}"/>
                    </a:ext>
                  </a:extLst>
                </p:cNvPr>
                <p:cNvSpPr>
                  <a:spLocks noChangeShapeType="1"/>
                </p:cNvSpPr>
                <p:nvPr/>
              </p:nvSpPr>
              <p:spPr bwMode="auto">
                <a:xfrm>
                  <a:off x="5148" y="663"/>
                  <a:ext cx="0" cy="140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30" name="Line 35">
                  <a:extLst>
                    <a:ext uri="{FF2B5EF4-FFF2-40B4-BE49-F238E27FC236}">
                      <a16:creationId xmlns:a16="http://schemas.microsoft.com/office/drawing/2014/main" id="{6CE1BE07-11D8-894F-B627-FE64AFC28AC5}"/>
                    </a:ext>
                  </a:extLst>
                </p:cNvPr>
                <p:cNvSpPr>
                  <a:spLocks noChangeShapeType="1"/>
                </p:cNvSpPr>
                <p:nvPr/>
              </p:nvSpPr>
              <p:spPr bwMode="auto">
                <a:xfrm flipV="1">
                  <a:off x="2971" y="572"/>
                  <a:ext cx="0" cy="14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cxnSp>
              <p:nvCxnSpPr>
                <p:cNvPr id="31" name="AutoShape 36">
                  <a:extLst>
                    <a:ext uri="{FF2B5EF4-FFF2-40B4-BE49-F238E27FC236}">
                      <a16:creationId xmlns:a16="http://schemas.microsoft.com/office/drawing/2014/main" id="{366F6100-95BC-3B4F-A598-F0220F29620D}"/>
                    </a:ext>
                  </a:extLst>
                </p:cNvPr>
                <p:cNvCxnSpPr>
                  <a:cxnSpLocks noChangeShapeType="1"/>
                </p:cNvCxnSpPr>
                <p:nvPr/>
              </p:nvCxnSpPr>
              <p:spPr bwMode="auto">
                <a:xfrm>
                  <a:off x="2971" y="2069"/>
                  <a:ext cx="2404"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 Box 37">
                  <a:extLst>
                    <a:ext uri="{FF2B5EF4-FFF2-40B4-BE49-F238E27FC236}">
                      <a16:creationId xmlns:a16="http://schemas.microsoft.com/office/drawing/2014/main" id="{EB5896B6-C83F-1542-87C0-0E3D9B81ACD9}"/>
                    </a:ext>
                  </a:extLst>
                </p:cNvPr>
                <p:cNvSpPr txBox="1">
                  <a:spLocks noChangeArrowheads="1"/>
                </p:cNvSpPr>
                <p:nvPr/>
              </p:nvSpPr>
              <p:spPr bwMode="auto">
                <a:xfrm>
                  <a:off x="2880" y="2069"/>
                  <a:ext cx="227"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０</a:t>
                  </a:r>
                </a:p>
              </p:txBody>
            </p:sp>
            <p:sp>
              <p:nvSpPr>
                <p:cNvPr id="33" name="Text Box 38">
                  <a:extLst>
                    <a:ext uri="{FF2B5EF4-FFF2-40B4-BE49-F238E27FC236}">
                      <a16:creationId xmlns:a16="http://schemas.microsoft.com/office/drawing/2014/main" id="{B8843C64-3718-BB48-AD98-EC00FAC793DC}"/>
                    </a:ext>
                  </a:extLst>
                </p:cNvPr>
                <p:cNvSpPr txBox="1">
                  <a:spLocks noChangeArrowheads="1"/>
                </p:cNvSpPr>
                <p:nvPr/>
              </p:nvSpPr>
              <p:spPr bwMode="auto">
                <a:xfrm>
                  <a:off x="3424" y="2069"/>
                  <a:ext cx="226"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３</a:t>
                  </a:r>
                </a:p>
              </p:txBody>
            </p:sp>
            <p:sp>
              <p:nvSpPr>
                <p:cNvPr id="34" name="Text Box 39">
                  <a:extLst>
                    <a:ext uri="{FF2B5EF4-FFF2-40B4-BE49-F238E27FC236}">
                      <a16:creationId xmlns:a16="http://schemas.microsoft.com/office/drawing/2014/main" id="{F3F44D7A-360A-8549-AAB7-847B99CCE73F}"/>
                    </a:ext>
                  </a:extLst>
                </p:cNvPr>
                <p:cNvSpPr txBox="1">
                  <a:spLocks noChangeArrowheads="1"/>
                </p:cNvSpPr>
                <p:nvPr/>
              </p:nvSpPr>
              <p:spPr bwMode="auto">
                <a:xfrm>
                  <a:off x="3969" y="2069"/>
                  <a:ext cx="227"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６</a:t>
                  </a:r>
                </a:p>
              </p:txBody>
            </p:sp>
            <p:sp>
              <p:nvSpPr>
                <p:cNvPr id="35" name="Text Box 40">
                  <a:extLst>
                    <a:ext uri="{FF2B5EF4-FFF2-40B4-BE49-F238E27FC236}">
                      <a16:creationId xmlns:a16="http://schemas.microsoft.com/office/drawing/2014/main" id="{0D36733D-2DEF-1649-A3D0-267A4720422B}"/>
                    </a:ext>
                  </a:extLst>
                </p:cNvPr>
                <p:cNvSpPr txBox="1">
                  <a:spLocks noChangeArrowheads="1"/>
                </p:cNvSpPr>
                <p:nvPr/>
              </p:nvSpPr>
              <p:spPr bwMode="auto">
                <a:xfrm>
                  <a:off x="4468" y="2069"/>
                  <a:ext cx="227"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９</a:t>
                  </a:r>
                </a:p>
              </p:txBody>
            </p:sp>
            <p:sp>
              <p:nvSpPr>
                <p:cNvPr id="36" name="Text Box 41">
                  <a:extLst>
                    <a:ext uri="{FF2B5EF4-FFF2-40B4-BE49-F238E27FC236}">
                      <a16:creationId xmlns:a16="http://schemas.microsoft.com/office/drawing/2014/main" id="{CB96C875-8D88-FB43-95B2-148DB95B63D7}"/>
                    </a:ext>
                  </a:extLst>
                </p:cNvPr>
                <p:cNvSpPr txBox="1">
                  <a:spLocks noChangeArrowheads="1"/>
                </p:cNvSpPr>
                <p:nvPr/>
              </p:nvSpPr>
              <p:spPr bwMode="auto">
                <a:xfrm>
                  <a:off x="5012" y="2069"/>
                  <a:ext cx="227"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１２</a:t>
                  </a:r>
                </a:p>
              </p:txBody>
            </p:sp>
            <p:sp>
              <p:nvSpPr>
                <p:cNvPr id="37" name="Text Box 42">
                  <a:extLst>
                    <a:ext uri="{FF2B5EF4-FFF2-40B4-BE49-F238E27FC236}">
                      <a16:creationId xmlns:a16="http://schemas.microsoft.com/office/drawing/2014/main" id="{0D3A5285-1934-C04E-A19D-F914C596862E}"/>
                    </a:ext>
                  </a:extLst>
                </p:cNvPr>
                <p:cNvSpPr txBox="1">
                  <a:spLocks noChangeArrowheads="1"/>
                </p:cNvSpPr>
                <p:nvPr/>
              </p:nvSpPr>
              <p:spPr bwMode="auto">
                <a:xfrm>
                  <a:off x="2699" y="1661"/>
                  <a:ext cx="318"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２５％</a:t>
                  </a:r>
                </a:p>
              </p:txBody>
            </p:sp>
            <p:sp>
              <p:nvSpPr>
                <p:cNvPr id="38" name="Text Box 43">
                  <a:extLst>
                    <a:ext uri="{FF2B5EF4-FFF2-40B4-BE49-F238E27FC236}">
                      <a16:creationId xmlns:a16="http://schemas.microsoft.com/office/drawing/2014/main" id="{103DC0C1-EF6F-9449-BC91-2C449AA061D4}"/>
                    </a:ext>
                  </a:extLst>
                </p:cNvPr>
                <p:cNvSpPr txBox="1">
                  <a:spLocks noChangeArrowheads="1"/>
                </p:cNvSpPr>
                <p:nvPr/>
              </p:nvSpPr>
              <p:spPr bwMode="auto">
                <a:xfrm>
                  <a:off x="2699" y="1344"/>
                  <a:ext cx="318"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５０％</a:t>
                  </a:r>
                </a:p>
              </p:txBody>
            </p:sp>
            <p:sp>
              <p:nvSpPr>
                <p:cNvPr id="39" name="Text Box 44">
                  <a:extLst>
                    <a:ext uri="{FF2B5EF4-FFF2-40B4-BE49-F238E27FC236}">
                      <a16:creationId xmlns:a16="http://schemas.microsoft.com/office/drawing/2014/main" id="{B3EA9EEF-D7D1-EB4E-B7A9-9F0A632FF25B}"/>
                    </a:ext>
                  </a:extLst>
                </p:cNvPr>
                <p:cNvSpPr txBox="1">
                  <a:spLocks noChangeArrowheads="1"/>
                </p:cNvSpPr>
                <p:nvPr/>
              </p:nvSpPr>
              <p:spPr bwMode="auto">
                <a:xfrm>
                  <a:off x="2653" y="1026"/>
                  <a:ext cx="318"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７５％</a:t>
                  </a:r>
                </a:p>
              </p:txBody>
            </p:sp>
            <p:sp>
              <p:nvSpPr>
                <p:cNvPr id="40" name="Text Box 45">
                  <a:extLst>
                    <a:ext uri="{FF2B5EF4-FFF2-40B4-BE49-F238E27FC236}">
                      <a16:creationId xmlns:a16="http://schemas.microsoft.com/office/drawing/2014/main" id="{7E858BA1-0BA3-6B4A-AA4D-E1AECDA1ED45}"/>
                    </a:ext>
                  </a:extLst>
                </p:cNvPr>
                <p:cNvSpPr txBox="1">
                  <a:spLocks noChangeArrowheads="1"/>
                </p:cNvSpPr>
                <p:nvPr/>
              </p:nvSpPr>
              <p:spPr bwMode="auto">
                <a:xfrm>
                  <a:off x="2608" y="709"/>
                  <a:ext cx="409"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１００％</a:t>
                  </a:r>
                </a:p>
              </p:txBody>
            </p:sp>
            <p:sp>
              <p:nvSpPr>
                <p:cNvPr id="41" name="Line 46">
                  <a:extLst>
                    <a:ext uri="{FF2B5EF4-FFF2-40B4-BE49-F238E27FC236}">
                      <a16:creationId xmlns:a16="http://schemas.microsoft.com/office/drawing/2014/main" id="{678B1E6E-E7EE-CC4E-9170-88A262250C7D}"/>
                    </a:ext>
                  </a:extLst>
                </p:cNvPr>
                <p:cNvSpPr>
                  <a:spLocks noChangeShapeType="1"/>
                </p:cNvSpPr>
                <p:nvPr/>
              </p:nvSpPr>
              <p:spPr bwMode="auto">
                <a:xfrm>
                  <a:off x="2971" y="799"/>
                  <a:ext cx="2177" cy="296"/>
                </a:xfrm>
                <a:prstGeom prst="line">
                  <a:avLst/>
                </a:prstGeom>
                <a:noFill/>
                <a:ln w="9525">
                  <a:solidFill>
                    <a:srgbClr val="0052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sp>
              <p:nvSpPr>
                <p:cNvPr id="43" name="Line 48">
                  <a:extLst>
                    <a:ext uri="{FF2B5EF4-FFF2-40B4-BE49-F238E27FC236}">
                      <a16:creationId xmlns:a16="http://schemas.microsoft.com/office/drawing/2014/main" id="{41FABFB1-72C3-F047-9B36-062F8116D252}"/>
                    </a:ext>
                  </a:extLst>
                </p:cNvPr>
                <p:cNvSpPr>
                  <a:spLocks noChangeShapeType="1"/>
                </p:cNvSpPr>
                <p:nvPr/>
              </p:nvSpPr>
              <p:spPr bwMode="auto">
                <a:xfrm>
                  <a:off x="2971" y="799"/>
                  <a:ext cx="2177" cy="63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latin typeface="Meiryo" panose="020B0604030504040204" pitchFamily="34" charset="-128"/>
                    <a:ea typeface="Meiryo" panose="020B0604030504040204" pitchFamily="34" charset="-128"/>
                  </a:endParaRPr>
                </a:p>
              </p:txBody>
            </p:sp>
          </p:grpSp>
          <p:sp>
            <p:nvSpPr>
              <p:cNvPr id="21" name="Text Box 49">
                <a:extLst>
                  <a:ext uri="{FF2B5EF4-FFF2-40B4-BE49-F238E27FC236}">
                    <a16:creationId xmlns:a16="http://schemas.microsoft.com/office/drawing/2014/main" id="{8062C10C-BA9D-6E4A-BEDE-8FCDEF52C613}"/>
                  </a:ext>
                </a:extLst>
              </p:cNvPr>
              <p:cNvSpPr txBox="1">
                <a:spLocks noChangeArrowheads="1"/>
              </p:cNvSpPr>
              <p:nvPr/>
            </p:nvSpPr>
            <p:spPr bwMode="auto">
              <a:xfrm>
                <a:off x="3742" y="2251"/>
                <a:ext cx="726"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000">
                    <a:solidFill>
                      <a:prstClr val="black"/>
                    </a:solidFill>
                    <a:latin typeface="Meiryo" panose="020B0604030504040204" pitchFamily="34" charset="-128"/>
                    <a:ea typeface="Meiryo" panose="020B0604030504040204" pitchFamily="34" charset="-128"/>
                  </a:rPr>
                  <a:t>時間経過（月）</a:t>
                </a:r>
              </a:p>
            </p:txBody>
          </p:sp>
          <p:sp>
            <p:nvSpPr>
              <p:cNvPr id="22" name="Text Box 50">
                <a:extLst>
                  <a:ext uri="{FF2B5EF4-FFF2-40B4-BE49-F238E27FC236}">
                    <a16:creationId xmlns:a16="http://schemas.microsoft.com/office/drawing/2014/main" id="{A47E5C5D-C8B8-E849-B688-05E54FC8AA9A}"/>
                  </a:ext>
                </a:extLst>
              </p:cNvPr>
              <p:cNvSpPr txBox="1">
                <a:spLocks noChangeArrowheads="1"/>
              </p:cNvSpPr>
              <p:nvPr/>
            </p:nvSpPr>
            <p:spPr bwMode="auto">
              <a:xfrm>
                <a:off x="2696" y="754"/>
                <a:ext cx="124" cy="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ja-JP" altLang="en-US" sz="1000">
                    <a:solidFill>
                      <a:prstClr val="black"/>
                    </a:solidFill>
                    <a:latin typeface="Meiryo" panose="020B0604030504040204" pitchFamily="34" charset="-128"/>
                    <a:ea typeface="Meiryo" panose="020B0604030504040204" pitchFamily="34" charset="-128"/>
                  </a:rPr>
                  <a:t>要求の信憑性</a:t>
                </a:r>
              </a:p>
            </p:txBody>
          </p:sp>
          <p:sp>
            <p:nvSpPr>
              <p:cNvPr id="23" name="Text Box 51">
                <a:extLst>
                  <a:ext uri="{FF2B5EF4-FFF2-40B4-BE49-F238E27FC236}">
                    <a16:creationId xmlns:a16="http://schemas.microsoft.com/office/drawing/2014/main" id="{83D419D2-6174-2047-9192-6338725994FE}"/>
                  </a:ext>
                </a:extLst>
              </p:cNvPr>
              <p:cNvSpPr txBox="1">
                <a:spLocks noChangeArrowheads="1"/>
              </p:cNvSpPr>
              <p:nvPr/>
            </p:nvSpPr>
            <p:spPr bwMode="auto">
              <a:xfrm>
                <a:off x="3515" y="572"/>
                <a:ext cx="1225" cy="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1200">
                    <a:solidFill>
                      <a:prstClr val="black"/>
                    </a:solidFill>
                    <a:latin typeface="Meiryo" panose="020B0604030504040204" pitchFamily="34" charset="-128"/>
                    <a:ea typeface="Meiryo" panose="020B0604030504040204" pitchFamily="34" charset="-128"/>
                  </a:rPr>
                  <a:t>要求の時間的変質</a:t>
                </a:r>
              </a:p>
            </p:txBody>
          </p:sp>
        </p:grpSp>
        <p:sp>
          <p:nvSpPr>
            <p:cNvPr id="17" name="Text Box 52">
              <a:extLst>
                <a:ext uri="{FF2B5EF4-FFF2-40B4-BE49-F238E27FC236}">
                  <a16:creationId xmlns:a16="http://schemas.microsoft.com/office/drawing/2014/main" id="{F1F3E9DB-FED1-D447-AF06-A963288533A5}"/>
                </a:ext>
              </a:extLst>
            </p:cNvPr>
            <p:cNvSpPr txBox="1">
              <a:spLocks noChangeArrowheads="1"/>
            </p:cNvSpPr>
            <p:nvPr/>
          </p:nvSpPr>
          <p:spPr bwMode="auto">
            <a:xfrm>
              <a:off x="5238" y="1049"/>
              <a:ext cx="589"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900">
                  <a:solidFill>
                    <a:srgbClr val="0052FF"/>
                  </a:solidFill>
                  <a:latin typeface="Meiryo" panose="020B0604030504040204" pitchFamily="34" charset="-128"/>
                  <a:ea typeface="Meiryo" panose="020B0604030504040204" pitchFamily="34" charset="-128"/>
                </a:rPr>
                <a:t>２４ヶ月後に２５％程度</a:t>
              </a:r>
            </a:p>
          </p:txBody>
        </p:sp>
        <p:sp>
          <p:nvSpPr>
            <p:cNvPr id="18" name="Text Box 53">
              <a:extLst>
                <a:ext uri="{FF2B5EF4-FFF2-40B4-BE49-F238E27FC236}">
                  <a16:creationId xmlns:a16="http://schemas.microsoft.com/office/drawing/2014/main" id="{5DACFF4F-4CCC-4849-A241-A2C4366FB73F}"/>
                </a:ext>
              </a:extLst>
            </p:cNvPr>
            <p:cNvSpPr txBox="1">
              <a:spLocks noChangeArrowheads="1"/>
            </p:cNvSpPr>
            <p:nvPr/>
          </p:nvSpPr>
          <p:spPr bwMode="auto">
            <a:xfrm>
              <a:off x="4756" y="970"/>
              <a:ext cx="589"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900">
                  <a:solidFill>
                    <a:prstClr val="black"/>
                  </a:solidFill>
                  <a:latin typeface="Meiryo" panose="020B0604030504040204" pitchFamily="34" charset="-128"/>
                  <a:ea typeface="Meiryo" panose="020B0604030504040204" pitchFamily="34" charset="-128"/>
                </a:rPr>
                <a:t>平均的な値</a:t>
              </a:r>
            </a:p>
          </p:txBody>
        </p:sp>
        <p:sp>
          <p:nvSpPr>
            <p:cNvPr id="44" name="Text Box 52">
              <a:extLst>
                <a:ext uri="{FF2B5EF4-FFF2-40B4-BE49-F238E27FC236}">
                  <a16:creationId xmlns:a16="http://schemas.microsoft.com/office/drawing/2014/main" id="{726355C6-2544-0942-B761-017A2C58C1B7}"/>
                </a:ext>
              </a:extLst>
            </p:cNvPr>
            <p:cNvSpPr txBox="1">
              <a:spLocks noChangeArrowheads="1"/>
            </p:cNvSpPr>
            <p:nvPr/>
          </p:nvSpPr>
          <p:spPr bwMode="auto">
            <a:xfrm>
              <a:off x="5226" y="1392"/>
              <a:ext cx="589" cy="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900">
                  <a:solidFill>
                    <a:srgbClr val="FF0000"/>
                  </a:solidFill>
                  <a:latin typeface="Meiryo" panose="020B0604030504040204" pitchFamily="34" charset="-128"/>
                  <a:ea typeface="Meiryo" panose="020B0604030504040204" pitchFamily="34" charset="-128"/>
                </a:rPr>
                <a:t>変化が大きくなっている</a:t>
              </a:r>
            </a:p>
          </p:txBody>
        </p:sp>
      </p:grpSp>
      <p:sp>
        <p:nvSpPr>
          <p:cNvPr id="6" name="下矢印 5">
            <a:extLst>
              <a:ext uri="{FF2B5EF4-FFF2-40B4-BE49-F238E27FC236}">
                <a16:creationId xmlns:a16="http://schemas.microsoft.com/office/drawing/2014/main" id="{AA932DD8-921C-3147-ADFD-C5FCA32E7C5D}"/>
              </a:ext>
            </a:extLst>
          </p:cNvPr>
          <p:cNvSpPr/>
          <p:nvPr/>
        </p:nvSpPr>
        <p:spPr>
          <a:xfrm>
            <a:off x="6660232" y="2954771"/>
            <a:ext cx="297668" cy="43628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4676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solidFill>
                  <a:schemeClr val="tx1">
                    <a:lumMod val="50000"/>
                    <a:lumOff val="50000"/>
                  </a:schemeClr>
                </a:solidFill>
              </a:rPr>
              <a:t>不確実性のコーン</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42</a:t>
            </a:fld>
            <a:endParaRPr kumimoji="1" lang="ja-JP" altLang="en-US" dirty="0"/>
          </a:p>
        </p:txBody>
      </p:sp>
      <p:sp>
        <p:nvSpPr>
          <p:cNvPr id="8" name="正方形/長方形 7"/>
          <p:cNvSpPr/>
          <p:nvPr/>
        </p:nvSpPr>
        <p:spPr>
          <a:xfrm>
            <a:off x="1326591" y="1509566"/>
            <a:ext cx="1231392" cy="38587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557983" y="1509566"/>
            <a:ext cx="1231392" cy="38587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788196" y="1509566"/>
            <a:ext cx="1231392" cy="38587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20767" y="1509566"/>
            <a:ext cx="1496568" cy="38587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17335" y="1509566"/>
            <a:ext cx="2008632" cy="385876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16661" y="1573204"/>
            <a:ext cx="1231392" cy="276999"/>
          </a:xfrm>
          <a:prstGeom prst="rect">
            <a:avLst/>
          </a:prstGeom>
          <a:noFill/>
        </p:spPr>
        <p:txBody>
          <a:bodyPr wrap="square" rtlCol="0">
            <a:spAutoFit/>
          </a:bodyPr>
          <a:lstStyle/>
          <a:p>
            <a:pPr algn="ctr"/>
            <a:r>
              <a:rPr kumimoji="1" lang="ja-JP" altLang="en-US" sz="1200">
                <a:latin typeface="Meiryo" charset="-128"/>
                <a:ea typeface="Meiryo" charset="-128"/>
                <a:cs typeface="Meiryo" charset="-128"/>
              </a:rPr>
              <a:t>システム企画</a:t>
            </a:r>
            <a:endParaRPr kumimoji="1" lang="ja-JP" altLang="en-US" sz="1200" dirty="0">
              <a:latin typeface="Meiryo" charset="-128"/>
              <a:ea typeface="Meiryo" charset="-128"/>
              <a:cs typeface="Meiryo" charset="-128"/>
            </a:endParaRPr>
          </a:p>
        </p:txBody>
      </p:sp>
      <p:sp>
        <p:nvSpPr>
          <p:cNvPr id="14" name="テキスト ボックス 13"/>
          <p:cNvSpPr txBox="1"/>
          <p:nvPr/>
        </p:nvSpPr>
        <p:spPr>
          <a:xfrm>
            <a:off x="2567913" y="1576622"/>
            <a:ext cx="1227557" cy="276999"/>
          </a:xfrm>
          <a:prstGeom prst="rect">
            <a:avLst/>
          </a:prstGeom>
          <a:noFill/>
        </p:spPr>
        <p:txBody>
          <a:bodyPr wrap="square" rtlCol="0">
            <a:spAutoFit/>
          </a:bodyPr>
          <a:lstStyle/>
          <a:p>
            <a:pPr algn="ctr"/>
            <a:r>
              <a:rPr kumimoji="1" lang="ja-JP" altLang="en-US" sz="1200">
                <a:latin typeface="Meiryo" charset="-128"/>
                <a:ea typeface="Meiryo" charset="-128"/>
                <a:cs typeface="Meiryo" charset="-128"/>
              </a:rPr>
              <a:t>要件定義</a:t>
            </a:r>
            <a:endParaRPr kumimoji="1" lang="ja-JP" altLang="en-US" sz="1200" dirty="0">
              <a:latin typeface="Meiryo" charset="-128"/>
              <a:ea typeface="Meiryo" charset="-128"/>
              <a:cs typeface="Meiryo" charset="-128"/>
            </a:endParaRPr>
          </a:p>
        </p:txBody>
      </p:sp>
      <p:sp>
        <p:nvSpPr>
          <p:cNvPr id="15" name="テキスト ボックス 14"/>
          <p:cNvSpPr txBox="1"/>
          <p:nvPr/>
        </p:nvSpPr>
        <p:spPr>
          <a:xfrm>
            <a:off x="3795470" y="1573204"/>
            <a:ext cx="1243583" cy="276999"/>
          </a:xfrm>
          <a:prstGeom prst="rect">
            <a:avLst/>
          </a:prstGeom>
          <a:noFill/>
        </p:spPr>
        <p:txBody>
          <a:bodyPr wrap="square" rtlCol="0">
            <a:spAutoFit/>
          </a:bodyPr>
          <a:lstStyle/>
          <a:p>
            <a:pPr algn="ctr"/>
            <a:r>
              <a:rPr kumimoji="1" lang="ja-JP" altLang="en-US" sz="1200" dirty="0">
                <a:solidFill>
                  <a:schemeClr val="bg1"/>
                </a:solidFill>
                <a:latin typeface="Meiryo" charset="-128"/>
                <a:ea typeface="Meiryo" charset="-128"/>
                <a:cs typeface="Meiryo" charset="-128"/>
              </a:rPr>
              <a:t>基本設計</a:t>
            </a:r>
            <a:endParaRPr kumimoji="1" lang="en-US" altLang="ja-JP" sz="1200" dirty="0">
              <a:solidFill>
                <a:schemeClr val="bg1"/>
              </a:solidFill>
              <a:latin typeface="Meiryo" charset="-128"/>
              <a:ea typeface="Meiryo" charset="-128"/>
              <a:cs typeface="Meiryo" charset="-128"/>
            </a:endParaRPr>
          </a:p>
        </p:txBody>
      </p:sp>
      <p:sp>
        <p:nvSpPr>
          <p:cNvPr id="16" name="テキスト ボックス 15"/>
          <p:cNvSpPr txBox="1"/>
          <p:nvPr/>
        </p:nvSpPr>
        <p:spPr>
          <a:xfrm>
            <a:off x="5014671" y="1569786"/>
            <a:ext cx="1514854" cy="276999"/>
          </a:xfrm>
          <a:prstGeom prst="rect">
            <a:avLst/>
          </a:prstGeom>
          <a:noFill/>
        </p:spPr>
        <p:txBody>
          <a:bodyPr wrap="square" rtlCol="0">
            <a:spAutoFit/>
          </a:bodyPr>
          <a:lstStyle/>
          <a:p>
            <a:pPr algn="ctr"/>
            <a:r>
              <a:rPr kumimoji="1" lang="ja-JP" altLang="en-US" sz="1200">
                <a:solidFill>
                  <a:schemeClr val="bg1"/>
                </a:solidFill>
                <a:latin typeface="Meiryo" charset="-128"/>
                <a:ea typeface="Meiryo" charset="-128"/>
                <a:cs typeface="Meiryo" charset="-128"/>
              </a:rPr>
              <a:t>詳細設計</a:t>
            </a:r>
            <a:endParaRPr kumimoji="1" lang="en-US" altLang="ja-JP" sz="1200" dirty="0">
              <a:solidFill>
                <a:schemeClr val="bg1"/>
              </a:solidFill>
              <a:latin typeface="Meiryo" charset="-128"/>
              <a:ea typeface="Meiryo" charset="-128"/>
              <a:cs typeface="Meiryo" charset="-128"/>
            </a:endParaRPr>
          </a:p>
        </p:txBody>
      </p:sp>
      <p:sp>
        <p:nvSpPr>
          <p:cNvPr id="17" name="テキスト ボックス 16"/>
          <p:cNvSpPr txBox="1"/>
          <p:nvPr/>
        </p:nvSpPr>
        <p:spPr>
          <a:xfrm>
            <a:off x="6529525" y="1573204"/>
            <a:ext cx="1996442" cy="276999"/>
          </a:xfrm>
          <a:prstGeom prst="rect">
            <a:avLst/>
          </a:prstGeom>
          <a:noFill/>
        </p:spPr>
        <p:txBody>
          <a:bodyPr wrap="square" rtlCol="0">
            <a:spAutoFit/>
          </a:bodyPr>
          <a:lstStyle/>
          <a:p>
            <a:pPr algn="ctr"/>
            <a:r>
              <a:rPr kumimoji="1" lang="ja-JP" altLang="en-US" sz="1200" dirty="0">
                <a:solidFill>
                  <a:schemeClr val="bg1"/>
                </a:solidFill>
                <a:latin typeface="Meiryo" charset="-128"/>
                <a:ea typeface="Meiryo" charset="-128"/>
                <a:cs typeface="Meiryo" charset="-128"/>
              </a:rPr>
              <a:t>プログラミング</a:t>
            </a:r>
            <a:endParaRPr kumimoji="1" lang="en-US" altLang="ja-JP" sz="1200" dirty="0">
              <a:solidFill>
                <a:schemeClr val="bg1"/>
              </a:solidFill>
              <a:latin typeface="Meiryo" charset="-128"/>
              <a:ea typeface="Meiryo" charset="-128"/>
              <a:cs typeface="Meiryo" charset="-128"/>
            </a:endParaRPr>
          </a:p>
        </p:txBody>
      </p:sp>
      <p:sp>
        <p:nvSpPr>
          <p:cNvPr id="6" name="テキスト ボックス 5"/>
          <p:cNvSpPr txBox="1"/>
          <p:nvPr/>
        </p:nvSpPr>
        <p:spPr>
          <a:xfrm>
            <a:off x="762983" y="1853621"/>
            <a:ext cx="575799" cy="369332"/>
          </a:xfrm>
          <a:prstGeom prst="rect">
            <a:avLst/>
          </a:prstGeom>
          <a:noFill/>
        </p:spPr>
        <p:txBody>
          <a:bodyPr wrap="none" rtlCol="0">
            <a:spAutoFit/>
          </a:bodyPr>
          <a:lstStyle/>
          <a:p>
            <a:r>
              <a:rPr kumimoji="1" lang="en-US" altLang="ja-JP"/>
              <a:t>4.0x</a:t>
            </a:r>
            <a:endParaRPr kumimoji="1" lang="ja-JP" altLang="en-US" dirty="0"/>
          </a:p>
        </p:txBody>
      </p:sp>
      <p:sp>
        <p:nvSpPr>
          <p:cNvPr id="21" name="テキスト ボックス 20"/>
          <p:cNvSpPr txBox="1"/>
          <p:nvPr/>
        </p:nvSpPr>
        <p:spPr>
          <a:xfrm>
            <a:off x="762983" y="2681260"/>
            <a:ext cx="575799" cy="369332"/>
          </a:xfrm>
          <a:prstGeom prst="rect">
            <a:avLst/>
          </a:prstGeom>
          <a:noFill/>
        </p:spPr>
        <p:txBody>
          <a:bodyPr wrap="none" rtlCol="0">
            <a:spAutoFit/>
          </a:bodyPr>
          <a:lstStyle/>
          <a:p>
            <a:r>
              <a:rPr lang="en-US" altLang="ja-JP"/>
              <a:t>2</a:t>
            </a:r>
            <a:r>
              <a:rPr kumimoji="1" lang="en-US" altLang="ja-JP"/>
              <a:t>.0x</a:t>
            </a:r>
            <a:endParaRPr kumimoji="1" lang="ja-JP" altLang="en-US" dirty="0"/>
          </a:p>
        </p:txBody>
      </p:sp>
      <p:sp>
        <p:nvSpPr>
          <p:cNvPr id="22" name="テキスト ボックス 21"/>
          <p:cNvSpPr txBox="1"/>
          <p:nvPr/>
        </p:nvSpPr>
        <p:spPr>
          <a:xfrm>
            <a:off x="762983" y="3521246"/>
            <a:ext cx="575799" cy="369332"/>
          </a:xfrm>
          <a:prstGeom prst="rect">
            <a:avLst/>
          </a:prstGeom>
          <a:noFill/>
        </p:spPr>
        <p:txBody>
          <a:bodyPr wrap="none" rtlCol="0">
            <a:spAutoFit/>
          </a:bodyPr>
          <a:lstStyle/>
          <a:p>
            <a:r>
              <a:rPr lang="en-US" altLang="ja-JP"/>
              <a:t>1</a:t>
            </a:r>
            <a:r>
              <a:rPr kumimoji="1" lang="en-US" altLang="ja-JP"/>
              <a:t>.0x</a:t>
            </a:r>
            <a:endParaRPr kumimoji="1" lang="ja-JP" altLang="en-US" dirty="0"/>
          </a:p>
        </p:txBody>
      </p:sp>
      <p:sp>
        <p:nvSpPr>
          <p:cNvPr id="23" name="テキスト ボックス 22"/>
          <p:cNvSpPr txBox="1"/>
          <p:nvPr/>
        </p:nvSpPr>
        <p:spPr>
          <a:xfrm>
            <a:off x="761853" y="4353350"/>
            <a:ext cx="575799" cy="369332"/>
          </a:xfrm>
          <a:prstGeom prst="rect">
            <a:avLst/>
          </a:prstGeom>
          <a:noFill/>
        </p:spPr>
        <p:txBody>
          <a:bodyPr wrap="none" rtlCol="0">
            <a:spAutoFit/>
          </a:bodyPr>
          <a:lstStyle/>
          <a:p>
            <a:r>
              <a:rPr lang="en-US" altLang="ja-JP"/>
              <a:t>0.5</a:t>
            </a:r>
            <a:r>
              <a:rPr kumimoji="1" lang="en-US" altLang="ja-JP"/>
              <a:t>x</a:t>
            </a:r>
            <a:endParaRPr kumimoji="1" lang="ja-JP" altLang="en-US" dirty="0"/>
          </a:p>
        </p:txBody>
      </p:sp>
      <p:sp>
        <p:nvSpPr>
          <p:cNvPr id="24" name="テキスト ボックス 23"/>
          <p:cNvSpPr txBox="1"/>
          <p:nvPr/>
        </p:nvSpPr>
        <p:spPr>
          <a:xfrm>
            <a:off x="666767" y="5165273"/>
            <a:ext cx="692818" cy="369332"/>
          </a:xfrm>
          <a:prstGeom prst="rect">
            <a:avLst/>
          </a:prstGeom>
          <a:noFill/>
        </p:spPr>
        <p:txBody>
          <a:bodyPr wrap="none" rtlCol="0">
            <a:spAutoFit/>
          </a:bodyPr>
          <a:lstStyle/>
          <a:p>
            <a:r>
              <a:rPr lang="en-US" altLang="ja-JP"/>
              <a:t>0.25</a:t>
            </a:r>
            <a:r>
              <a:rPr kumimoji="1" lang="en-US" altLang="ja-JP"/>
              <a:t>x</a:t>
            </a:r>
            <a:endParaRPr kumimoji="1" lang="ja-JP" altLang="en-US" dirty="0"/>
          </a:p>
        </p:txBody>
      </p:sp>
      <p:cxnSp>
        <p:nvCxnSpPr>
          <p:cNvPr id="9" name="直線コネクタ 8"/>
          <p:cNvCxnSpPr>
            <a:stCxn id="22" idx="3"/>
          </p:cNvCxnSpPr>
          <p:nvPr/>
        </p:nvCxnSpPr>
        <p:spPr>
          <a:xfrm>
            <a:off x="1338782" y="3705912"/>
            <a:ext cx="71589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1338783" y="2033822"/>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0" name="フリーフォーム 19"/>
          <p:cNvSpPr/>
          <p:nvPr/>
        </p:nvSpPr>
        <p:spPr>
          <a:xfrm flipV="1">
            <a:off x="1338783" y="3709330"/>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232632" y="5409262"/>
            <a:ext cx="902811" cy="338554"/>
          </a:xfrm>
          <a:prstGeom prst="rect">
            <a:avLst/>
          </a:prstGeom>
          <a:noFill/>
        </p:spPr>
        <p:txBody>
          <a:bodyPr wrap="none" rtlCol="0">
            <a:spAutoFit/>
          </a:bodyPr>
          <a:lstStyle/>
          <a:p>
            <a:r>
              <a:rPr lang="ja-JP" altLang="en-US" sz="800" dirty="0">
                <a:latin typeface="Meiryo" charset="-128"/>
                <a:ea typeface="Meiryo" charset="-128"/>
                <a:cs typeface="Meiryo" charset="-128"/>
              </a:rPr>
              <a:t>初期の</a:t>
            </a:r>
            <a:endParaRPr lang="en-US" altLang="ja-JP" sz="800" dirty="0">
              <a:latin typeface="Meiryo" charset="-128"/>
              <a:ea typeface="Meiryo" charset="-128"/>
              <a:cs typeface="Meiryo" charset="-128"/>
            </a:endParaRPr>
          </a:p>
          <a:p>
            <a:r>
              <a:rPr lang="ja-JP" altLang="en-US" sz="800" dirty="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29" name="テキスト ボックス 28"/>
          <p:cNvSpPr txBox="1"/>
          <p:nvPr/>
        </p:nvSpPr>
        <p:spPr>
          <a:xfrm>
            <a:off x="2482290" y="5409262"/>
            <a:ext cx="902811" cy="338554"/>
          </a:xfrm>
          <a:prstGeom prst="rect">
            <a:avLst/>
          </a:prstGeom>
          <a:noFill/>
        </p:spPr>
        <p:txBody>
          <a:bodyPr wrap="none" rtlCol="0">
            <a:spAutoFit/>
          </a:bodyPr>
          <a:lstStyle/>
          <a:p>
            <a:r>
              <a:rPr lang="ja-JP" altLang="en-US" sz="800" dirty="0">
                <a:latin typeface="Meiryo" charset="-128"/>
                <a:ea typeface="Meiryo" charset="-128"/>
                <a:cs typeface="Meiryo" charset="-128"/>
              </a:rPr>
              <a:t>承認された</a:t>
            </a:r>
            <a:endParaRPr lang="en-US" altLang="ja-JP" sz="800" dirty="0">
              <a:latin typeface="Meiryo" charset="-128"/>
              <a:ea typeface="Meiryo" charset="-128"/>
              <a:cs typeface="Meiryo" charset="-128"/>
            </a:endParaRPr>
          </a:p>
          <a:p>
            <a:r>
              <a:rPr lang="ja-JP" altLang="en-US" sz="800" dirty="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30" name="テキスト ボックス 29"/>
          <p:cNvSpPr txBox="1"/>
          <p:nvPr/>
        </p:nvSpPr>
        <p:spPr>
          <a:xfrm>
            <a:off x="4929327" y="5409262"/>
            <a:ext cx="595035" cy="215444"/>
          </a:xfrm>
          <a:prstGeom prst="rect">
            <a:avLst/>
          </a:prstGeom>
          <a:noFill/>
        </p:spPr>
        <p:txBody>
          <a:bodyPr wrap="none" rtlCol="0">
            <a:spAutoFit/>
          </a:bodyPr>
          <a:lstStyle/>
          <a:p>
            <a:r>
              <a:rPr lang="ja-JP" altLang="en-US" sz="800">
                <a:latin typeface="Meiryo" charset="-128"/>
                <a:ea typeface="Meiryo" charset="-128"/>
                <a:cs typeface="Meiryo" charset="-128"/>
              </a:rPr>
              <a:t>設計仕様</a:t>
            </a:r>
            <a:endParaRPr kumimoji="1" lang="ja-JP" altLang="en-US" sz="800" dirty="0">
              <a:latin typeface="Meiryo" charset="-128"/>
              <a:ea typeface="Meiryo" charset="-128"/>
              <a:cs typeface="Meiryo" charset="-128"/>
            </a:endParaRPr>
          </a:p>
        </p:txBody>
      </p:sp>
      <p:sp>
        <p:nvSpPr>
          <p:cNvPr id="31" name="テキスト ボックス 30"/>
          <p:cNvSpPr txBox="1"/>
          <p:nvPr/>
        </p:nvSpPr>
        <p:spPr>
          <a:xfrm>
            <a:off x="6427081" y="5409262"/>
            <a:ext cx="595035"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詳細設計</a:t>
            </a:r>
          </a:p>
        </p:txBody>
      </p:sp>
      <p:sp>
        <p:nvSpPr>
          <p:cNvPr id="32" name="テキスト ボックス 31"/>
          <p:cNvSpPr txBox="1"/>
          <p:nvPr/>
        </p:nvSpPr>
        <p:spPr>
          <a:xfrm>
            <a:off x="7811092" y="5409262"/>
            <a:ext cx="800219" cy="338554"/>
          </a:xfrm>
          <a:prstGeom prst="rect">
            <a:avLst/>
          </a:prstGeom>
          <a:noFill/>
        </p:spPr>
        <p:txBody>
          <a:bodyPr wrap="none" rtlCol="0">
            <a:spAutoFit/>
          </a:bodyPr>
          <a:lstStyle/>
          <a:p>
            <a:pPr algn="r"/>
            <a:r>
              <a:rPr kumimoji="1" lang="ja-JP" altLang="en-US" sz="800" dirty="0">
                <a:latin typeface="Meiryo" charset="-128"/>
                <a:ea typeface="Meiryo" charset="-128"/>
                <a:cs typeface="Meiryo" charset="-128"/>
              </a:rPr>
              <a:t>研修された</a:t>
            </a:r>
            <a:endParaRPr kumimoji="1" lang="en-US" altLang="ja-JP" sz="800" dirty="0">
              <a:latin typeface="Meiryo" charset="-128"/>
              <a:ea typeface="Meiryo" charset="-128"/>
              <a:cs typeface="Meiryo" charset="-128"/>
            </a:endParaRPr>
          </a:p>
          <a:p>
            <a:pPr algn="r"/>
            <a:r>
              <a:rPr kumimoji="1" lang="ja-JP" altLang="en-US" sz="800" dirty="0">
                <a:latin typeface="Meiryo" charset="-128"/>
                <a:ea typeface="Meiryo" charset="-128"/>
                <a:cs typeface="Meiryo" charset="-128"/>
              </a:rPr>
              <a:t>ソフトウエア</a:t>
            </a:r>
          </a:p>
        </p:txBody>
      </p:sp>
      <p:sp>
        <p:nvSpPr>
          <p:cNvPr id="33" name="テキスト ボックス 32"/>
          <p:cNvSpPr txBox="1"/>
          <p:nvPr/>
        </p:nvSpPr>
        <p:spPr>
          <a:xfrm>
            <a:off x="3740607" y="5409262"/>
            <a:ext cx="595035" cy="215444"/>
          </a:xfrm>
          <a:prstGeom prst="rect">
            <a:avLst/>
          </a:prstGeom>
          <a:noFill/>
        </p:spPr>
        <p:txBody>
          <a:bodyPr wrap="none" rtlCol="0">
            <a:spAutoFit/>
          </a:bodyPr>
          <a:lstStyle/>
          <a:p>
            <a:r>
              <a:rPr lang="ja-JP" altLang="en-US" sz="800" dirty="0">
                <a:latin typeface="Meiryo" charset="-128"/>
                <a:ea typeface="Meiryo" charset="-128"/>
                <a:cs typeface="Meiryo" charset="-128"/>
              </a:rPr>
              <a:t>要求仕様</a:t>
            </a:r>
            <a:endParaRPr kumimoji="1" lang="ja-JP" altLang="en-US" sz="800" dirty="0">
              <a:latin typeface="Meiryo" charset="-128"/>
              <a:ea typeface="Meiryo" charset="-128"/>
              <a:cs typeface="Meiryo" charset="-128"/>
            </a:endParaRPr>
          </a:p>
        </p:txBody>
      </p:sp>
      <p:sp>
        <p:nvSpPr>
          <p:cNvPr id="28" name="テキスト ボックス 27"/>
          <p:cNvSpPr txBox="1"/>
          <p:nvPr/>
        </p:nvSpPr>
        <p:spPr>
          <a:xfrm>
            <a:off x="539552" y="1491686"/>
            <a:ext cx="369332" cy="1323439"/>
          </a:xfrm>
          <a:prstGeom prst="rect">
            <a:avLst/>
          </a:prstGeom>
          <a:noFill/>
        </p:spPr>
        <p:txBody>
          <a:bodyPr vert="eaVert" wrap="none" rtlCol="0">
            <a:spAutoFit/>
          </a:bodyPr>
          <a:lstStyle/>
          <a:p>
            <a:r>
              <a:rPr kumimoji="1" lang="ja-JP" altLang="en-US" sz="1200">
                <a:latin typeface="Meiryo" charset="-128"/>
                <a:ea typeface="Meiryo" charset="-128"/>
                <a:cs typeface="Meiryo" charset="-128"/>
              </a:rPr>
              <a:t>見積金額の変動幅</a:t>
            </a:r>
          </a:p>
        </p:txBody>
      </p:sp>
      <p:sp>
        <p:nvSpPr>
          <p:cNvPr id="34" name="テキスト ボックス 33"/>
          <p:cNvSpPr txBox="1"/>
          <p:nvPr/>
        </p:nvSpPr>
        <p:spPr>
          <a:xfrm>
            <a:off x="1316661" y="1211606"/>
            <a:ext cx="1462259" cy="276999"/>
          </a:xfrm>
          <a:prstGeom prst="rect">
            <a:avLst/>
          </a:prstGeom>
          <a:noFill/>
        </p:spPr>
        <p:txBody>
          <a:bodyPr wrap="none" rtlCol="0">
            <a:spAutoFit/>
          </a:bodyPr>
          <a:lstStyle/>
          <a:p>
            <a:pPr algn="ctr"/>
            <a:r>
              <a:rPr kumimoji="1" lang="ja-JP" altLang="en-US" sz="1200"/>
              <a:t>プロジェクトフェーズ</a:t>
            </a:r>
          </a:p>
        </p:txBody>
      </p:sp>
      <p:sp>
        <p:nvSpPr>
          <p:cNvPr id="35" name="正方形/長方形 34"/>
          <p:cNvSpPr/>
          <p:nvPr/>
        </p:nvSpPr>
        <p:spPr>
          <a:xfrm>
            <a:off x="5004001" y="6021868"/>
            <a:ext cx="3708066" cy="215444"/>
          </a:xfrm>
          <a:prstGeom prst="rect">
            <a:avLst/>
          </a:prstGeom>
        </p:spPr>
        <p:txBody>
          <a:bodyPr wrap="none">
            <a:spAutoFit/>
          </a:bodyPr>
          <a:lstStyle/>
          <a:p>
            <a:r>
              <a:rPr lang="ja-JP" altLang="en-US" sz="800">
                <a:solidFill>
                  <a:srgbClr val="333333"/>
                </a:solidFill>
                <a:latin typeface="Meiryo" charset="-128"/>
                <a:ea typeface="Meiryo" charset="-128"/>
                <a:cs typeface="Meiryo" charset="-128"/>
              </a:rPr>
              <a:t>スティーブ・マコネル著「ソフトウェア見積り 人月の暗黙知を解き明かす」</a:t>
            </a:r>
            <a:endParaRPr lang="ja-JP" altLang="en-US" sz="800">
              <a:latin typeface="Meiryo" charset="-128"/>
              <a:ea typeface="Meiryo" charset="-128"/>
              <a:cs typeface="Meiryo" charset="-128"/>
            </a:endParaRPr>
          </a:p>
        </p:txBody>
      </p:sp>
      <p:sp>
        <p:nvSpPr>
          <p:cNvPr id="36" name="上下矢印 35"/>
          <p:cNvSpPr/>
          <p:nvPr/>
        </p:nvSpPr>
        <p:spPr>
          <a:xfrm>
            <a:off x="1400056" y="2260320"/>
            <a:ext cx="567961" cy="287542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a:t>　倍の振れ幅</a:t>
            </a:r>
            <a:endParaRPr kumimoji="1" lang="ja-JP" altLang="en-US" dirty="0"/>
          </a:p>
        </p:txBody>
      </p:sp>
      <p:sp>
        <p:nvSpPr>
          <p:cNvPr id="37" name="テキスト ボックス 36"/>
          <p:cNvSpPr txBox="1"/>
          <p:nvPr/>
        </p:nvSpPr>
        <p:spPr>
          <a:xfrm>
            <a:off x="1483686" y="2903614"/>
            <a:ext cx="418704" cy="369332"/>
          </a:xfrm>
          <a:prstGeom prst="rect">
            <a:avLst/>
          </a:prstGeom>
          <a:noFill/>
        </p:spPr>
        <p:txBody>
          <a:bodyPr wrap="none" rtlCol="0">
            <a:spAutoFit/>
          </a:bodyPr>
          <a:lstStyle/>
          <a:p>
            <a:r>
              <a:rPr kumimoji="1" lang="en-US" altLang="ja-JP">
                <a:solidFill>
                  <a:schemeClr val="bg1"/>
                </a:solidFill>
              </a:rPr>
              <a:t>16</a:t>
            </a:r>
            <a:endParaRPr kumimoji="1" lang="ja-JP" altLang="en-US" dirty="0">
              <a:solidFill>
                <a:schemeClr val="bg1"/>
              </a:solidFill>
            </a:endParaRPr>
          </a:p>
        </p:txBody>
      </p:sp>
    </p:spTree>
    <p:extLst>
      <p:ext uri="{BB962C8B-B14F-4D97-AF65-F5344CB8AC3E}">
        <p14:creationId xmlns:p14="http://schemas.microsoft.com/office/powerpoint/2010/main" val="177596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システム開発の理想と現実</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43</a:t>
            </a:fld>
            <a:endParaRPr kumimoji="1" lang="ja-JP" altLang="en-US"/>
          </a:p>
        </p:txBody>
      </p:sp>
      <p:cxnSp>
        <p:nvCxnSpPr>
          <p:cNvPr id="5" name="直線矢印コネクタ 4"/>
          <p:cNvCxnSpPr/>
          <p:nvPr/>
        </p:nvCxnSpPr>
        <p:spPr>
          <a:xfrm flipV="1">
            <a:off x="2395728" y="2225040"/>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H="1">
            <a:off x="335280" y="4553712"/>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95728" y="4553712"/>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三角形 14"/>
          <p:cNvSpPr/>
          <p:nvPr/>
        </p:nvSpPr>
        <p:spPr>
          <a:xfrm>
            <a:off x="719328" y="2718816"/>
            <a:ext cx="3340608" cy="2950464"/>
          </a:xfrm>
          <a:prstGeom prst="triangle">
            <a:avLst/>
          </a:prstGeom>
          <a:solidFill>
            <a:srgbClr val="00B0F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6466" y="1764268"/>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2" name="テキスト ボックス 21"/>
          <p:cNvSpPr txBox="1"/>
          <p:nvPr/>
        </p:nvSpPr>
        <p:spPr>
          <a:xfrm>
            <a:off x="210716" y="5920677"/>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3" name="テキスト ボックス 22"/>
          <p:cNvSpPr txBox="1"/>
          <p:nvPr/>
        </p:nvSpPr>
        <p:spPr>
          <a:xfrm>
            <a:off x="3925669" y="5920677"/>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cxnSp>
        <p:nvCxnSpPr>
          <p:cNvPr id="25" name="直線矢印コネクタ 24"/>
          <p:cNvCxnSpPr/>
          <p:nvPr/>
        </p:nvCxnSpPr>
        <p:spPr>
          <a:xfrm flipV="1">
            <a:off x="6757012" y="2231136"/>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4696564" y="4559808"/>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757012" y="4559808"/>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427750" y="1770364"/>
            <a:ext cx="646331" cy="523220"/>
          </a:xfrm>
          <a:prstGeom prst="rect">
            <a:avLst/>
          </a:prstGeom>
          <a:noFill/>
        </p:spPr>
        <p:txBody>
          <a:bodyPr wrap="none" rtlCol="0">
            <a:spAutoFit/>
          </a:bodyPr>
          <a:lstStyle/>
          <a:p>
            <a:pPr algn="ctr"/>
            <a:r>
              <a:rPr kumimoji="1" lang="ja-JP" altLang="en-US" dirty="0">
                <a:solidFill>
                  <a:schemeClr val="tx1">
                    <a:lumMod val="65000"/>
                    <a:lumOff val="35000"/>
                  </a:schemeClr>
                </a:solidFill>
                <a:latin typeface="Meiryo" charset="-128"/>
                <a:ea typeface="Meiryo" charset="-128"/>
                <a:cs typeface="Meiryo" charset="-128"/>
              </a:rPr>
              <a:t>品質</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0" name="テキスト ボックス 29"/>
          <p:cNvSpPr txBox="1"/>
          <p:nvPr/>
        </p:nvSpPr>
        <p:spPr>
          <a:xfrm>
            <a:off x="4572000" y="5926773"/>
            <a:ext cx="689612"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納期</a:t>
            </a:r>
            <a:endParaRPr kumimoji="1" lang="en-US" altLang="ja-JP" dirty="0">
              <a:solidFill>
                <a:schemeClr val="tx1">
                  <a:lumMod val="65000"/>
                  <a:lumOff val="35000"/>
                </a:schemeClr>
              </a:solidFill>
              <a:latin typeface="Meiryo" charset="-128"/>
              <a:ea typeface="Meiryo" charset="-128"/>
              <a:cs typeface="Meiryo" charset="-128"/>
            </a:endParaRPr>
          </a:p>
          <a:p>
            <a:pPr algn="ctr"/>
            <a:r>
              <a:rPr lang="en-US" altLang="ja-JP" sz="1000" dirty="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1" name="テキスト ボックス 30"/>
          <p:cNvSpPr txBox="1"/>
          <p:nvPr/>
        </p:nvSpPr>
        <p:spPr>
          <a:xfrm>
            <a:off x="8286953" y="5926773"/>
            <a:ext cx="646331" cy="523220"/>
          </a:xfrm>
          <a:prstGeom prst="rect">
            <a:avLst/>
          </a:prstGeom>
          <a:noFill/>
        </p:spPr>
        <p:txBody>
          <a:bodyPr wrap="none" rtlCol="0">
            <a:spAutoFit/>
          </a:bodyPr>
          <a:lstStyle/>
          <a:p>
            <a:pPr algn="ctr"/>
            <a:r>
              <a:rPr lang="ja-JP" altLang="en-US" dirty="0">
                <a:solidFill>
                  <a:schemeClr val="tx1">
                    <a:lumMod val="65000"/>
                    <a:lumOff val="35000"/>
                  </a:schemeClr>
                </a:solidFill>
                <a:latin typeface="Meiryo" charset="-128"/>
                <a:ea typeface="Meiryo" charset="-128"/>
                <a:cs typeface="Meiryo" charset="-128"/>
              </a:rPr>
              <a:t>費用</a:t>
            </a:r>
            <a:endParaRPr lang="en-US" altLang="ja-JP" dirty="0">
              <a:solidFill>
                <a:schemeClr val="tx1">
                  <a:lumMod val="65000"/>
                  <a:lumOff val="35000"/>
                </a:schemeClr>
              </a:solidFill>
              <a:latin typeface="Meiryo" charset="-128"/>
              <a:ea typeface="Meiryo" charset="-128"/>
              <a:cs typeface="Meiryo" charset="-128"/>
            </a:endParaRPr>
          </a:p>
          <a:p>
            <a:pPr algn="ctr"/>
            <a:r>
              <a:rPr kumimoji="1" lang="en-US" altLang="ja-JP" sz="1000" dirty="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2" name="三角形 31"/>
          <p:cNvSpPr/>
          <p:nvPr/>
        </p:nvSpPr>
        <p:spPr>
          <a:xfrm>
            <a:off x="5080610" y="4005809"/>
            <a:ext cx="3340609" cy="1669341"/>
          </a:xfrm>
          <a:prstGeom prst="triangle">
            <a:avLst/>
          </a:prstGeom>
          <a:solidFill>
            <a:srgbClr val="FF000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6376010" y="2539232"/>
            <a:ext cx="749808" cy="140817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1600">
                <a:latin typeface="HGMaruGothicMPRO" charset="-128"/>
                <a:ea typeface="HGMaruGothicMPRO" charset="-128"/>
                <a:cs typeface="HGMaruGothicMPRO" charset="-128"/>
              </a:rPr>
              <a:t>品質の低下</a:t>
            </a:r>
            <a:endParaRPr kumimoji="1" lang="ja-JP" altLang="en-US" sz="1600" dirty="0">
              <a:latin typeface="HGMaruGothicMPRO" charset="-128"/>
              <a:ea typeface="HGMaruGothicMPRO" charset="-128"/>
              <a:cs typeface="HGMaruGothicMPRO" charset="-128"/>
            </a:endParaRPr>
          </a:p>
        </p:txBody>
      </p:sp>
      <p:sp>
        <p:nvSpPr>
          <p:cNvPr id="37" name="左右矢印 36"/>
          <p:cNvSpPr/>
          <p:nvPr/>
        </p:nvSpPr>
        <p:spPr>
          <a:xfrm>
            <a:off x="5441289" y="5700448"/>
            <a:ext cx="2700528" cy="587102"/>
          </a:xfrm>
          <a:prstGeom prst="lef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a:latin typeface="HGMaruGothicMPRO" charset="-128"/>
                <a:ea typeface="HGMaruGothicMPRO" charset="-128"/>
                <a:cs typeface="HGMaruGothicMPRO" charset="-128"/>
              </a:rPr>
              <a:t>納期とコストの厳守</a:t>
            </a:r>
            <a:endParaRPr kumimoji="1" lang="ja-JP" altLang="en-US" sz="1600" dirty="0">
              <a:latin typeface="HGMaruGothicMPRO" charset="-128"/>
              <a:ea typeface="HGMaruGothicMPRO" charset="-128"/>
              <a:cs typeface="HGMaruGothicMPRO" charset="-128"/>
            </a:endParaRPr>
          </a:p>
        </p:txBody>
      </p:sp>
      <p:sp>
        <p:nvSpPr>
          <p:cNvPr id="38" name="右矢印 37"/>
          <p:cNvSpPr/>
          <p:nvPr/>
        </p:nvSpPr>
        <p:spPr>
          <a:xfrm>
            <a:off x="3535019" y="3151732"/>
            <a:ext cx="2073962" cy="661714"/>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71376" y="984877"/>
            <a:ext cx="2236510" cy="584775"/>
          </a:xfrm>
          <a:prstGeom prst="rect">
            <a:avLst/>
          </a:prstGeom>
          <a:noFill/>
        </p:spPr>
        <p:txBody>
          <a:bodyPr wrap="none" rtlCol="0">
            <a:spAutoFit/>
          </a:bodyPr>
          <a:lstStyle/>
          <a:p>
            <a:pPr algn="ctr"/>
            <a:r>
              <a:rPr kumimoji="1" lang="ja-JP" altLang="en-US" sz="3200">
                <a:solidFill>
                  <a:schemeClr val="accent1"/>
                </a:solidFill>
                <a:latin typeface="Meiryo" charset="-128"/>
                <a:ea typeface="Meiryo" charset="-128"/>
                <a:cs typeface="Meiryo" charset="-128"/>
              </a:rPr>
              <a:t>理想の結果</a:t>
            </a:r>
            <a:endParaRPr kumimoji="1" lang="ja-JP" altLang="en-US" sz="3200" dirty="0">
              <a:solidFill>
                <a:schemeClr val="accent1"/>
              </a:solidFill>
              <a:latin typeface="Meiryo" charset="-128"/>
              <a:ea typeface="Meiryo" charset="-128"/>
              <a:cs typeface="Meiryo" charset="-128"/>
            </a:endParaRPr>
          </a:p>
        </p:txBody>
      </p:sp>
      <p:sp>
        <p:nvSpPr>
          <p:cNvPr id="40" name="テキスト ボックス 39"/>
          <p:cNvSpPr txBox="1"/>
          <p:nvPr/>
        </p:nvSpPr>
        <p:spPr>
          <a:xfrm>
            <a:off x="5632659" y="984877"/>
            <a:ext cx="2236510" cy="584775"/>
          </a:xfrm>
          <a:prstGeom prst="rect">
            <a:avLst/>
          </a:prstGeom>
          <a:noFill/>
        </p:spPr>
        <p:txBody>
          <a:bodyPr wrap="none" rtlCol="0">
            <a:spAutoFit/>
          </a:bodyPr>
          <a:lstStyle/>
          <a:p>
            <a:pPr algn="ctr"/>
            <a:r>
              <a:rPr kumimoji="1" lang="ja-JP" altLang="en-US" sz="3200">
                <a:solidFill>
                  <a:srgbClr val="FF0000"/>
                </a:solidFill>
                <a:latin typeface="Meiryo" charset="-128"/>
                <a:ea typeface="Meiryo" charset="-128"/>
                <a:cs typeface="Meiryo" charset="-128"/>
              </a:rPr>
              <a:t>実際の</a:t>
            </a:r>
            <a:r>
              <a:rPr kumimoji="1" lang="ja-JP" altLang="en-US" sz="3200" dirty="0">
                <a:solidFill>
                  <a:srgbClr val="FF0000"/>
                </a:solidFill>
                <a:latin typeface="Meiryo" charset="-128"/>
                <a:ea typeface="Meiryo" charset="-128"/>
                <a:cs typeface="Meiryo" charset="-128"/>
              </a:rPr>
              <a:t>結果</a:t>
            </a:r>
          </a:p>
        </p:txBody>
      </p:sp>
    </p:spTree>
    <p:extLst>
      <p:ext uri="{BB962C8B-B14F-4D97-AF65-F5344CB8AC3E}">
        <p14:creationId xmlns:p14="http://schemas.microsoft.com/office/powerpoint/2010/main" val="2065012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早期の仕様確定がムダを減らすというのは迷信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44</a:t>
            </a:fld>
            <a:endParaRPr kumimoji="1" lang="ja-JP" altLang="en-US"/>
          </a:p>
        </p:txBody>
      </p:sp>
      <p:pic>
        <p:nvPicPr>
          <p:cNvPr id="4" name="図 3" descr="standis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508" y="2161251"/>
            <a:ext cx="8273459" cy="3067843"/>
          </a:xfrm>
          <a:prstGeom prst="rect">
            <a:avLst/>
          </a:prstGeom>
        </p:spPr>
      </p:pic>
      <p:sp>
        <p:nvSpPr>
          <p:cNvPr id="5" name="Text Box 4"/>
          <p:cNvSpPr txBox="1">
            <a:spLocks noChangeArrowheads="1"/>
          </p:cNvSpPr>
          <p:nvPr/>
        </p:nvSpPr>
        <p:spPr bwMode="auto">
          <a:xfrm>
            <a:off x="3549082" y="5963107"/>
            <a:ext cx="499209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en-US" altLang="ja-JP" sz="1200" dirty="0">
                <a:solidFill>
                  <a:prstClr val="black"/>
                </a:solidFill>
              </a:rPr>
              <a:t>Standish Group Study Reported at XP2002 by Jim Johnson, Chairman</a:t>
            </a:r>
          </a:p>
        </p:txBody>
      </p:sp>
      <p:sp>
        <p:nvSpPr>
          <p:cNvPr id="6" name="Rectangle 30"/>
          <p:cNvSpPr>
            <a:spLocks noChangeArrowheads="1"/>
          </p:cNvSpPr>
          <p:nvPr/>
        </p:nvSpPr>
        <p:spPr bwMode="auto">
          <a:xfrm>
            <a:off x="2838759" y="1598230"/>
            <a:ext cx="5702420" cy="430887"/>
          </a:xfrm>
          <a:prstGeom prst="rect">
            <a:avLst/>
          </a:prstGeom>
          <a:noFill/>
          <a:ln w="9525">
            <a:noFill/>
            <a:miter lim="800000"/>
            <a:headEnd/>
            <a:tailEnd/>
          </a:ln>
        </p:spPr>
        <p:txBody>
          <a:bodyPr wrap="square" lIns="0" tIns="0" rIns="0" bIns="0">
            <a:spAutoFit/>
          </a:bodyPr>
          <a:lstStyle/>
          <a:p>
            <a:pPr algn="r" eaLnBrk="0" hangingPunct="0">
              <a:defRPr/>
            </a:pPr>
            <a:r>
              <a:rPr lang="ja-JP" altLang="en-US" sz="2000" dirty="0">
                <a:solidFill>
                  <a:srgbClr val="FF6600"/>
                </a:solidFill>
                <a:latin typeface="メイリオ"/>
                <a:ea typeface="メイリオ"/>
                <a:cs typeface="メイリオ"/>
              </a:rPr>
              <a:t>ほとんど／決して使われていない：</a:t>
            </a:r>
            <a:r>
              <a:rPr lang="en-US" altLang="ja-JP" sz="2000" dirty="0">
                <a:solidFill>
                  <a:srgbClr val="FF6600"/>
                </a:solidFill>
                <a:latin typeface="メイリオ"/>
                <a:ea typeface="メイリオ"/>
                <a:cs typeface="メイリオ"/>
              </a:rPr>
              <a:t> </a:t>
            </a:r>
            <a:r>
              <a:rPr lang="en-US" altLang="ja-JP" sz="2800" b="1" dirty="0">
                <a:solidFill>
                  <a:srgbClr val="FF0000"/>
                </a:solidFill>
                <a:latin typeface="メイリオ"/>
                <a:ea typeface="メイリオ"/>
                <a:cs typeface="メイリオ"/>
              </a:rPr>
              <a:t>64</a:t>
            </a:r>
            <a:r>
              <a:rPr lang="en-US" altLang="ja-JP" sz="2000" dirty="0">
                <a:solidFill>
                  <a:srgbClr val="FF0000"/>
                </a:solidFill>
                <a:latin typeface="メイリオ"/>
                <a:ea typeface="メイリオ"/>
                <a:cs typeface="メイリオ"/>
              </a:rPr>
              <a:t>%</a:t>
            </a:r>
          </a:p>
        </p:txBody>
      </p:sp>
      <p:sp>
        <p:nvSpPr>
          <p:cNvPr id="7" name="Rectangle 33"/>
          <p:cNvSpPr>
            <a:spLocks noChangeArrowheads="1"/>
          </p:cNvSpPr>
          <p:nvPr/>
        </p:nvSpPr>
        <p:spPr bwMode="auto">
          <a:xfrm>
            <a:off x="457200" y="5229094"/>
            <a:ext cx="4547999" cy="430887"/>
          </a:xfrm>
          <a:prstGeom prst="rect">
            <a:avLst/>
          </a:prstGeom>
          <a:noFill/>
          <a:ln w="9525">
            <a:noFill/>
            <a:miter lim="800000"/>
            <a:headEnd/>
            <a:tailEnd/>
          </a:ln>
        </p:spPr>
        <p:txBody>
          <a:bodyPr wrap="square" lIns="0" tIns="0" rIns="0" bIns="0">
            <a:spAutoFit/>
          </a:bodyPr>
          <a:lstStyle/>
          <a:p>
            <a:pPr eaLnBrk="0" hangingPunct="0">
              <a:defRPr/>
            </a:pPr>
            <a:r>
              <a:rPr lang="ja-JP" altLang="en-US" sz="2000" dirty="0">
                <a:solidFill>
                  <a:srgbClr val="0000FF"/>
                </a:solidFill>
                <a:latin typeface="メイリオ"/>
                <a:ea typeface="メイリオ"/>
                <a:cs typeface="メイリオ"/>
              </a:rPr>
              <a:t>常に／しばしば使われている：</a:t>
            </a:r>
            <a:r>
              <a:rPr lang="en-US" altLang="ja-JP" sz="2000" dirty="0">
                <a:solidFill>
                  <a:srgbClr val="0000FF"/>
                </a:solidFill>
                <a:latin typeface="メイリオ"/>
                <a:ea typeface="メイリオ"/>
                <a:cs typeface="メイリオ"/>
              </a:rPr>
              <a:t> </a:t>
            </a:r>
            <a:r>
              <a:rPr lang="en-US" altLang="ja-JP" sz="2800" b="1" dirty="0">
                <a:solidFill>
                  <a:srgbClr val="000090"/>
                </a:solidFill>
                <a:latin typeface="メイリオ"/>
                <a:ea typeface="メイリオ"/>
                <a:cs typeface="メイリオ"/>
              </a:rPr>
              <a:t>20</a:t>
            </a:r>
            <a:r>
              <a:rPr lang="en-US" altLang="ja-JP" sz="2000" dirty="0">
                <a:solidFill>
                  <a:srgbClr val="0000FF"/>
                </a:solidFill>
                <a:latin typeface="メイリオ"/>
                <a:ea typeface="メイリオ"/>
                <a:cs typeface="メイリオ"/>
              </a:rPr>
              <a:t>%</a:t>
            </a:r>
          </a:p>
        </p:txBody>
      </p:sp>
    </p:spTree>
    <p:extLst>
      <p:ext uri="{BB962C8B-B14F-4D97-AF65-F5344CB8AC3E}">
        <p14:creationId xmlns:p14="http://schemas.microsoft.com/office/powerpoint/2010/main" val="3602511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根拠なき「工数見積」と顧客との信頼関係の崩壊</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45</a:t>
            </a:fld>
            <a:endParaRPr kumimoji="1" lang="ja-JP" altLang="en-US"/>
          </a:p>
        </p:txBody>
      </p:sp>
      <p:sp>
        <p:nvSpPr>
          <p:cNvPr id="4" name="正方形/長方形 3"/>
          <p:cNvSpPr/>
          <p:nvPr/>
        </p:nvSpPr>
        <p:spPr>
          <a:xfrm>
            <a:off x="457200" y="936346"/>
            <a:ext cx="4016044" cy="324830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1103310" y="1016814"/>
            <a:ext cx="2723823" cy="646331"/>
          </a:xfrm>
          <a:prstGeom prst="rect">
            <a:avLst/>
          </a:prstGeom>
          <a:noFill/>
        </p:spPr>
        <p:txBody>
          <a:bodyPr wrap="none" rtlCol="0">
            <a:spAutoFit/>
          </a:bodyPr>
          <a:lstStyle/>
          <a:p>
            <a:pPr algn="ctr"/>
            <a:r>
              <a:rPr kumimoji="1" lang="ja-JP" altLang="en-US" b="1" dirty="0">
                <a:solidFill>
                  <a:srgbClr val="0432FF"/>
                </a:solidFill>
                <a:latin typeface="Meiryo" charset="-128"/>
                <a:ea typeface="Meiryo" charset="-128"/>
                <a:cs typeface="Meiryo" charset="-128"/>
              </a:rPr>
              <a:t>手続き型プログラミング</a:t>
            </a:r>
            <a:endParaRPr kumimoji="1" lang="en-US" altLang="ja-JP" b="1" dirty="0">
              <a:solidFill>
                <a:srgbClr val="0432FF"/>
              </a:solidFill>
              <a:latin typeface="Meiryo" charset="-128"/>
              <a:ea typeface="Meiryo" charset="-128"/>
              <a:cs typeface="Meiryo" charset="-128"/>
            </a:endParaRPr>
          </a:p>
          <a:p>
            <a:pPr algn="ctr"/>
            <a:r>
              <a:rPr lang="en-US" altLang="ja-JP" dirty="0">
                <a:solidFill>
                  <a:srgbClr val="0432FF"/>
                </a:solidFill>
                <a:latin typeface="Meiryo" charset="-128"/>
                <a:ea typeface="Meiryo" charset="-128"/>
                <a:cs typeface="Meiryo" charset="-128"/>
              </a:rPr>
              <a:t>COBOL</a:t>
            </a:r>
            <a:r>
              <a:rPr lang="ja-JP" altLang="en-US" dirty="0">
                <a:solidFill>
                  <a:srgbClr val="0432FF"/>
                </a:solidFill>
                <a:latin typeface="Meiryo" charset="-128"/>
                <a:ea typeface="Meiryo" charset="-128"/>
                <a:cs typeface="Meiryo" charset="-128"/>
              </a:rPr>
              <a:t>や</a:t>
            </a:r>
            <a:r>
              <a:rPr lang="en-US" altLang="ja-JP" dirty="0">
                <a:solidFill>
                  <a:srgbClr val="0432FF"/>
                </a:solidFill>
                <a:latin typeface="Meiryo" charset="-128"/>
                <a:ea typeface="Meiryo" charset="-128"/>
                <a:cs typeface="Meiryo" charset="-128"/>
              </a:rPr>
              <a:t>PL/I</a:t>
            </a:r>
            <a:r>
              <a:rPr lang="ja-JP" altLang="en-US" dirty="0">
                <a:solidFill>
                  <a:srgbClr val="0432FF"/>
                </a:solidFill>
                <a:latin typeface="Meiryo" charset="-128"/>
                <a:ea typeface="Meiryo" charset="-128"/>
                <a:cs typeface="Meiryo" charset="-128"/>
              </a:rPr>
              <a:t>など</a:t>
            </a:r>
            <a:endParaRPr kumimoji="1" lang="ja-JP" altLang="en-US" dirty="0">
              <a:solidFill>
                <a:srgbClr val="0432FF"/>
              </a:solidFill>
              <a:latin typeface="Meiryo" charset="-128"/>
              <a:ea typeface="Meiryo" charset="-128"/>
              <a:cs typeface="Meiryo" charset="-128"/>
            </a:endParaRPr>
          </a:p>
        </p:txBody>
      </p:sp>
      <p:sp>
        <p:nvSpPr>
          <p:cNvPr id="8" name="正方形/長方形 7"/>
          <p:cNvSpPr/>
          <p:nvPr/>
        </p:nvSpPr>
        <p:spPr>
          <a:xfrm>
            <a:off x="576071" y="1663145"/>
            <a:ext cx="3778299" cy="113367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Meiryo" charset="-128"/>
                <a:ea typeface="Meiryo" charset="-128"/>
                <a:cs typeface="Meiryo" charset="-128"/>
              </a:rPr>
              <a:t>シーケンシャル・コーディング</a:t>
            </a:r>
            <a:endParaRPr kumimoji="1" lang="en-US" altLang="ja-JP" sz="1600" b="1" dirty="0">
              <a:solidFill>
                <a:srgbClr val="FFFFFF"/>
              </a:solidFill>
              <a:latin typeface="Meiryo" charset="-128"/>
              <a:ea typeface="Meiryo" charset="-128"/>
              <a:cs typeface="Meiryo" charset="-128"/>
            </a:endParaRPr>
          </a:p>
          <a:p>
            <a:pPr marL="171450" indent="-171450">
              <a:buFont typeface="Wingdings" charset="2"/>
              <a:buChar char="ü"/>
            </a:pPr>
            <a:r>
              <a:rPr lang="ja-JP" altLang="en-US" sz="1200" dirty="0">
                <a:solidFill>
                  <a:srgbClr val="FFFFFF"/>
                </a:solidFill>
                <a:latin typeface="Meiryo" charset="-128"/>
                <a:ea typeface="Meiryo" charset="-128"/>
                <a:cs typeface="Meiryo" charset="-128"/>
              </a:rPr>
              <a:t>上から順に書いてゆく</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FFFFFF"/>
                </a:solidFill>
                <a:latin typeface="Meiryo" charset="-128"/>
                <a:ea typeface="Meiryo" charset="-128"/>
                <a:cs typeface="Meiryo" charset="-128"/>
              </a:rPr>
              <a:t>１ヶ月に</a:t>
            </a:r>
            <a:r>
              <a:rPr lang="ja-JP" altLang="en-US" sz="1200" dirty="0">
                <a:solidFill>
                  <a:srgbClr val="FFFFFF"/>
                </a:solidFill>
                <a:latin typeface="Meiryo" charset="-128"/>
                <a:ea typeface="Meiryo" charset="-128"/>
                <a:cs typeface="Meiryo" charset="-128"/>
              </a:rPr>
              <a:t>書けるステップ数は誰がやっても同じ</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FFFFFF"/>
                </a:solidFill>
                <a:latin typeface="Meiryo" charset="-128"/>
                <a:ea typeface="Meiryo" charset="-128"/>
                <a:cs typeface="Meiryo" charset="-128"/>
              </a:rPr>
              <a:t>工数算定の根拠／基準が明確でぶれが少ない</a:t>
            </a:r>
          </a:p>
        </p:txBody>
      </p:sp>
      <p:sp>
        <p:nvSpPr>
          <p:cNvPr id="9" name="正方形/長方形 8"/>
          <p:cNvSpPr/>
          <p:nvPr/>
        </p:nvSpPr>
        <p:spPr>
          <a:xfrm>
            <a:off x="576071" y="2906729"/>
            <a:ext cx="3778299" cy="113367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Meiryo" charset="-128"/>
                <a:ea typeface="Meiryo" charset="-128"/>
                <a:cs typeface="Meiryo" charset="-128"/>
              </a:rPr>
              <a:t>ファンクション・ポイント法</a:t>
            </a:r>
            <a:endParaRPr kumimoji="1" lang="en-US" altLang="ja-JP" sz="1600" b="1" dirty="0">
              <a:solidFill>
                <a:srgbClr val="FFFFFF"/>
              </a:solidFill>
              <a:latin typeface="Meiryo" charset="-128"/>
              <a:ea typeface="Meiryo" charset="-128"/>
              <a:cs typeface="Meiryo" charset="-128"/>
            </a:endParaRPr>
          </a:p>
          <a:p>
            <a:pPr marL="171450" indent="-171450">
              <a:buFont typeface="Wingdings" charset="2"/>
              <a:buChar char="ü"/>
            </a:pPr>
            <a:r>
              <a:rPr lang="ja-JP" altLang="en-US" sz="1200" dirty="0">
                <a:solidFill>
                  <a:srgbClr val="FFFFFF"/>
                </a:solidFill>
                <a:latin typeface="Meiryo" charset="-128"/>
                <a:ea typeface="Meiryo" charset="-128"/>
                <a:cs typeface="Meiryo" charset="-128"/>
              </a:rPr>
              <a:t>シーケンシャル・コーディングを前提</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ü"/>
            </a:pPr>
            <a:r>
              <a:rPr lang="ja-JP" altLang="en-US" sz="1200" dirty="0">
                <a:solidFill>
                  <a:srgbClr val="FFFFFF"/>
                </a:solidFill>
                <a:latin typeface="Meiryo" charset="-128"/>
                <a:ea typeface="Meiryo" charset="-128"/>
                <a:cs typeface="Meiryo" charset="-128"/>
              </a:rPr>
              <a:t>機能数や複雑さに応じて点数化</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FFFFFF"/>
                </a:solidFill>
                <a:latin typeface="Meiryo" charset="-128"/>
                <a:ea typeface="Meiryo" charset="-128"/>
                <a:cs typeface="Meiryo" charset="-128"/>
              </a:rPr>
              <a:t>点数→ステップ数→工数の一致</a:t>
            </a:r>
          </a:p>
        </p:txBody>
      </p:sp>
      <p:sp>
        <p:nvSpPr>
          <p:cNvPr id="10" name="正方形/長方形 9"/>
          <p:cNvSpPr/>
          <p:nvPr/>
        </p:nvSpPr>
        <p:spPr>
          <a:xfrm>
            <a:off x="457200" y="4430137"/>
            <a:ext cx="4016044" cy="57346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妥当な工数が算定可能</a:t>
            </a:r>
            <a:endParaRPr kumimoji="1" lang="ja-JP" altLang="en-US" sz="2000" dirty="0">
              <a:solidFill>
                <a:srgbClr val="FFFFFF"/>
              </a:solidFill>
              <a:latin typeface="Meiryo" charset="-128"/>
              <a:ea typeface="Meiryo" charset="-128"/>
              <a:cs typeface="Meiryo" charset="-128"/>
            </a:endParaRPr>
          </a:p>
        </p:txBody>
      </p:sp>
      <p:grpSp>
        <p:nvGrpSpPr>
          <p:cNvPr id="11" name="図形グループ 10"/>
          <p:cNvGrpSpPr/>
          <p:nvPr/>
        </p:nvGrpSpPr>
        <p:grpSpPr>
          <a:xfrm>
            <a:off x="4667099" y="936346"/>
            <a:ext cx="4016044" cy="3248304"/>
            <a:chOff x="4667099" y="936346"/>
            <a:chExt cx="4016044" cy="3248304"/>
          </a:xfrm>
        </p:grpSpPr>
        <p:sp>
          <p:nvSpPr>
            <p:cNvPr id="5" name="正方形/長方形 4"/>
            <p:cNvSpPr/>
            <p:nvPr/>
          </p:nvSpPr>
          <p:spPr>
            <a:xfrm>
              <a:off x="4667099" y="936346"/>
              <a:ext cx="4016044" cy="324830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4859459" y="1016814"/>
              <a:ext cx="3647152" cy="646331"/>
            </a:xfrm>
            <a:prstGeom prst="rect">
              <a:avLst/>
            </a:prstGeom>
            <a:noFill/>
          </p:spPr>
          <p:txBody>
            <a:bodyPr wrap="none" rtlCol="0">
              <a:spAutoFit/>
            </a:bodyPr>
            <a:lstStyle/>
            <a:p>
              <a:pPr algn="ctr"/>
              <a:r>
                <a:rPr kumimoji="1" lang="ja-JP" altLang="en-US" b="1" dirty="0">
                  <a:solidFill>
                    <a:schemeClr val="accent6">
                      <a:lumMod val="75000"/>
                    </a:schemeClr>
                  </a:solidFill>
                  <a:latin typeface="Meiryo" charset="-128"/>
                  <a:ea typeface="Meiryo" charset="-128"/>
                  <a:cs typeface="Meiryo" charset="-128"/>
                </a:rPr>
                <a:t>オブジェクト指向プログラミング</a:t>
              </a:r>
              <a:endParaRPr kumimoji="1" lang="en-US" altLang="ja-JP" b="1" dirty="0">
                <a:solidFill>
                  <a:schemeClr val="accent6">
                    <a:lumMod val="75000"/>
                  </a:schemeClr>
                </a:solidFill>
                <a:latin typeface="Meiryo" charset="-128"/>
                <a:ea typeface="Meiryo" charset="-128"/>
                <a:cs typeface="Meiryo" charset="-128"/>
              </a:endParaRPr>
            </a:p>
            <a:p>
              <a:pPr algn="ctr"/>
              <a:r>
                <a:rPr lang="en-US" altLang="ja-JP" dirty="0">
                  <a:solidFill>
                    <a:schemeClr val="accent6">
                      <a:lumMod val="75000"/>
                    </a:schemeClr>
                  </a:solidFill>
                  <a:latin typeface="Meiryo" charset="-128"/>
                  <a:ea typeface="Meiryo" charset="-128"/>
                  <a:cs typeface="Meiryo" charset="-128"/>
                </a:rPr>
                <a:t>Java</a:t>
              </a:r>
              <a:r>
                <a:rPr lang="ja-JP" altLang="en-US" dirty="0">
                  <a:solidFill>
                    <a:schemeClr val="accent6">
                      <a:lumMod val="75000"/>
                    </a:schemeClr>
                  </a:solidFill>
                  <a:latin typeface="Meiryo" charset="-128"/>
                  <a:ea typeface="Meiryo" charset="-128"/>
                  <a:cs typeface="Meiryo" charset="-128"/>
                </a:rPr>
                <a:t>や</a:t>
              </a:r>
              <a:r>
                <a:rPr lang="en-US" altLang="ja-JP" dirty="0">
                  <a:solidFill>
                    <a:schemeClr val="accent6">
                      <a:lumMod val="75000"/>
                    </a:schemeClr>
                  </a:solidFill>
                  <a:latin typeface="Meiryo" charset="-128"/>
                  <a:ea typeface="Meiryo" charset="-128"/>
                  <a:cs typeface="Meiryo" charset="-128"/>
                </a:rPr>
                <a:t>C++</a:t>
              </a:r>
              <a:r>
                <a:rPr lang="ja-JP" altLang="en-US" dirty="0">
                  <a:solidFill>
                    <a:schemeClr val="accent6">
                      <a:lumMod val="75000"/>
                    </a:schemeClr>
                  </a:solidFill>
                  <a:latin typeface="Meiryo" charset="-128"/>
                  <a:ea typeface="Meiryo" charset="-128"/>
                  <a:cs typeface="Meiryo" charset="-128"/>
                </a:rPr>
                <a:t>など</a:t>
              </a:r>
              <a:endParaRPr kumimoji="1" lang="ja-JP" altLang="en-US" dirty="0">
                <a:solidFill>
                  <a:schemeClr val="accent6">
                    <a:lumMod val="75000"/>
                  </a:schemeClr>
                </a:solidFill>
                <a:latin typeface="Meiryo" charset="-128"/>
                <a:ea typeface="Meiryo" charset="-128"/>
                <a:cs typeface="Meiryo" charset="-128"/>
              </a:endParaRPr>
            </a:p>
          </p:txBody>
        </p:sp>
        <p:sp>
          <p:nvSpPr>
            <p:cNvPr id="12" name="正方形/長方形 11"/>
            <p:cNvSpPr/>
            <p:nvPr/>
          </p:nvSpPr>
          <p:spPr>
            <a:xfrm>
              <a:off x="4785971" y="1663145"/>
              <a:ext cx="3778299" cy="51678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Meiryo" charset="-128"/>
                  <a:ea typeface="Meiryo" charset="-128"/>
                  <a:cs typeface="Meiryo" charset="-128"/>
                </a:rPr>
                <a:t>開発生産性の</a:t>
              </a:r>
              <a:r>
                <a:rPr kumimoji="1" lang="ja-JP" altLang="en-US" sz="1600" b="1">
                  <a:solidFill>
                    <a:srgbClr val="FFFFFF"/>
                  </a:solidFill>
                  <a:latin typeface="Meiryo" charset="-128"/>
                  <a:ea typeface="Meiryo" charset="-128"/>
                  <a:cs typeface="Meiryo" charset="-128"/>
                </a:rPr>
                <a:t>飛躍的向上</a:t>
              </a:r>
              <a:endParaRPr kumimoji="1" lang="en-US" altLang="ja-JP" sz="1600" b="1" dirty="0">
                <a:solidFill>
                  <a:srgbClr val="FFFFFF"/>
                </a:solidFill>
                <a:latin typeface="Meiryo" charset="-128"/>
                <a:ea typeface="Meiryo" charset="-128"/>
                <a:cs typeface="Meiryo" charset="-128"/>
              </a:endParaRPr>
            </a:p>
          </p:txBody>
        </p:sp>
        <p:sp>
          <p:nvSpPr>
            <p:cNvPr id="13" name="正方形/長方形 12"/>
            <p:cNvSpPr/>
            <p:nvPr/>
          </p:nvSpPr>
          <p:spPr>
            <a:xfrm>
              <a:off x="4793885" y="2280038"/>
              <a:ext cx="3778299" cy="51678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設計次第／エンジニアのスキル次第で</a:t>
              </a:r>
              <a:endParaRPr kumimoji="1" lang="en-US" altLang="ja-JP" sz="1200" dirty="0">
                <a:solidFill>
                  <a:srgbClr val="FFFFFF"/>
                </a:solidFill>
                <a:latin typeface="Meiryo" charset="-128"/>
                <a:ea typeface="Meiryo" charset="-128"/>
                <a:cs typeface="Meiryo" charset="-128"/>
              </a:endParaRPr>
            </a:p>
            <a:p>
              <a:pPr algn="ctr"/>
              <a:r>
                <a:rPr kumimoji="1" lang="ja-JP" altLang="en-US" sz="1600" b="1" dirty="0">
                  <a:solidFill>
                    <a:srgbClr val="FFFFFF"/>
                  </a:solidFill>
                  <a:latin typeface="Meiryo" charset="-128"/>
                  <a:ea typeface="Meiryo" charset="-128"/>
                  <a:cs typeface="Meiryo" charset="-128"/>
                </a:rPr>
                <a:t>工数が大幅に変動</a:t>
              </a:r>
              <a:endParaRPr kumimoji="1" lang="en-US" altLang="ja-JP" sz="1600" b="1" dirty="0">
                <a:solidFill>
                  <a:srgbClr val="FFFFFF"/>
                </a:solidFill>
                <a:latin typeface="Meiryo" charset="-128"/>
                <a:ea typeface="Meiryo" charset="-128"/>
                <a:cs typeface="Meiryo" charset="-128"/>
              </a:endParaRPr>
            </a:p>
          </p:txBody>
        </p:sp>
      </p:grpSp>
      <p:sp>
        <p:nvSpPr>
          <p:cNvPr id="14" name="正方形/長方形 13"/>
          <p:cNvSpPr/>
          <p:nvPr/>
        </p:nvSpPr>
        <p:spPr>
          <a:xfrm>
            <a:off x="4785970" y="2896671"/>
            <a:ext cx="3778299" cy="1133678"/>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rgbClr val="FFFFFF"/>
                </a:solidFill>
                <a:latin typeface="Meiryo" charset="-128"/>
                <a:ea typeface="Meiryo" charset="-128"/>
                <a:cs typeface="Meiryo" charset="-128"/>
              </a:rPr>
              <a:t>KKD</a:t>
            </a:r>
            <a:r>
              <a:rPr kumimoji="1" lang="ja-JP" altLang="en-US" sz="1600" b="1" dirty="0">
                <a:solidFill>
                  <a:srgbClr val="FFFFFF"/>
                </a:solidFill>
                <a:latin typeface="Meiryo" charset="-128"/>
                <a:ea typeface="Meiryo" charset="-128"/>
                <a:cs typeface="Meiryo" charset="-128"/>
              </a:rPr>
              <a:t>（</a:t>
            </a:r>
            <a:r>
              <a:rPr lang="en-US" altLang="ja-JP" sz="1600" b="1" dirty="0" err="1">
                <a:solidFill>
                  <a:srgbClr val="FFFFFF"/>
                </a:solidFill>
                <a:latin typeface="Meiryo" charset="-128"/>
                <a:ea typeface="Meiryo" charset="-128"/>
                <a:cs typeface="Meiryo" charset="-128"/>
              </a:rPr>
              <a:t>Keiken</a:t>
            </a:r>
            <a:r>
              <a:rPr lang="en-US" altLang="ja-JP" sz="1600" b="1" dirty="0">
                <a:solidFill>
                  <a:srgbClr val="FFFFFF"/>
                </a:solidFill>
                <a:latin typeface="Meiryo" charset="-128"/>
                <a:ea typeface="Meiryo" charset="-128"/>
                <a:cs typeface="Meiryo" charset="-128"/>
              </a:rPr>
              <a:t> + </a:t>
            </a:r>
            <a:r>
              <a:rPr lang="en-US" altLang="ja-JP" sz="1600" b="1" dirty="0" err="1">
                <a:solidFill>
                  <a:srgbClr val="FFFFFF"/>
                </a:solidFill>
                <a:latin typeface="Meiryo" charset="-128"/>
                <a:ea typeface="Meiryo" charset="-128"/>
                <a:cs typeface="Meiryo" charset="-128"/>
              </a:rPr>
              <a:t>Kan</a:t>
            </a:r>
            <a:r>
              <a:rPr lang="en-US" altLang="ja-JP" sz="1600" b="1" dirty="0">
                <a:solidFill>
                  <a:srgbClr val="FFFFFF"/>
                </a:solidFill>
                <a:latin typeface="Meiryo" charset="-128"/>
                <a:ea typeface="Meiryo" charset="-128"/>
                <a:cs typeface="Meiryo" charset="-128"/>
              </a:rPr>
              <a:t> + </a:t>
            </a:r>
            <a:r>
              <a:rPr lang="en-US" altLang="ja-JP" sz="1600" b="1" dirty="0" err="1">
                <a:solidFill>
                  <a:srgbClr val="FFFFFF"/>
                </a:solidFill>
                <a:latin typeface="Meiryo" charset="-128"/>
                <a:ea typeface="Meiryo" charset="-128"/>
                <a:cs typeface="Meiryo" charset="-128"/>
              </a:rPr>
              <a:t>Dokyo</a:t>
            </a:r>
            <a:r>
              <a:rPr kumimoji="1" lang="ja-JP" altLang="en-US" sz="1600" b="1" dirty="0">
                <a:solidFill>
                  <a:srgbClr val="FFFFFF"/>
                </a:solidFill>
                <a:latin typeface="Meiryo" charset="-128"/>
                <a:ea typeface="Meiryo" charset="-128"/>
                <a:cs typeface="Meiryo" charset="-128"/>
              </a:rPr>
              <a:t>）法</a:t>
            </a:r>
            <a:endParaRPr kumimoji="1" lang="en-US" altLang="ja-JP" sz="1600" b="1" dirty="0">
              <a:solidFill>
                <a:srgbClr val="FFFFFF"/>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FFFFFF"/>
                </a:solidFill>
                <a:latin typeface="Meiryo" charset="-128"/>
                <a:ea typeface="Meiryo" charset="-128"/>
                <a:cs typeface="Meiryo" charset="-128"/>
              </a:rPr>
              <a:t>過去の経験と勘にもとづく規模感</a:t>
            </a:r>
            <a:endParaRPr kumimoji="1" lang="en-US" altLang="ja-JP" sz="1200" dirty="0">
              <a:solidFill>
                <a:srgbClr val="FFFFFF"/>
              </a:solidFill>
              <a:latin typeface="Meiryo" charset="-128"/>
              <a:ea typeface="Meiryo" charset="-128"/>
              <a:cs typeface="Meiryo" charset="-128"/>
            </a:endParaRPr>
          </a:p>
          <a:p>
            <a:pPr marL="171450" indent="-171450">
              <a:buFont typeface="Wingdings" charset="2"/>
              <a:buChar char="ü"/>
            </a:pPr>
            <a:r>
              <a:rPr lang="ja-JP" altLang="en-US" sz="1200" dirty="0">
                <a:solidFill>
                  <a:srgbClr val="FFFFFF"/>
                </a:solidFill>
                <a:latin typeface="Meiryo" charset="-128"/>
                <a:ea typeface="Meiryo" charset="-128"/>
                <a:cs typeface="Meiryo" charset="-128"/>
              </a:rPr>
              <a:t>過去に経験が無い場合は類似例を元に推計</a:t>
            </a:r>
            <a:endParaRPr lang="en-US" altLang="ja-JP" sz="1200" dirty="0">
              <a:solidFill>
                <a:srgbClr val="FFFFFF"/>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FFFFFF"/>
                </a:solidFill>
                <a:latin typeface="Meiryo" charset="-128"/>
                <a:ea typeface="Meiryo" charset="-128"/>
                <a:cs typeface="Meiryo" charset="-128"/>
              </a:rPr>
              <a:t>赤字案件が増えコンティンジェンシを上乗せ</a:t>
            </a:r>
          </a:p>
        </p:txBody>
      </p:sp>
      <p:sp>
        <p:nvSpPr>
          <p:cNvPr id="17" name="正方形/長方形 16"/>
          <p:cNvSpPr/>
          <p:nvPr/>
        </p:nvSpPr>
        <p:spPr>
          <a:xfrm>
            <a:off x="4667099" y="4430137"/>
            <a:ext cx="4016044" cy="5734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見積工数の積算根拠</a:t>
            </a:r>
            <a:r>
              <a:rPr lang="ja-JP" altLang="en-US" sz="2000" dirty="0">
                <a:solidFill>
                  <a:srgbClr val="FFFFFF"/>
                </a:solidFill>
                <a:latin typeface="Meiryo" charset="-128"/>
                <a:ea typeface="Meiryo" charset="-128"/>
                <a:cs typeface="Meiryo" charset="-128"/>
              </a:rPr>
              <a:t>が曖昧</a:t>
            </a:r>
            <a:endParaRPr kumimoji="1" lang="ja-JP" altLang="en-US" sz="2000" dirty="0">
              <a:solidFill>
                <a:srgbClr val="FFFFFF"/>
              </a:solidFill>
              <a:latin typeface="Meiryo" charset="-128"/>
              <a:ea typeface="Meiryo" charset="-128"/>
              <a:cs typeface="Meiryo" charset="-128"/>
            </a:endParaRPr>
          </a:p>
        </p:txBody>
      </p:sp>
      <p:sp>
        <p:nvSpPr>
          <p:cNvPr id="18" name="正方形/長方形 17"/>
          <p:cNvSpPr/>
          <p:nvPr/>
        </p:nvSpPr>
        <p:spPr>
          <a:xfrm>
            <a:off x="457200" y="5239055"/>
            <a:ext cx="4016044" cy="57346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顧客との信頼関係を醸成</a:t>
            </a:r>
          </a:p>
        </p:txBody>
      </p:sp>
      <p:sp>
        <p:nvSpPr>
          <p:cNvPr id="19" name="正方形/長方形 18"/>
          <p:cNvSpPr/>
          <p:nvPr/>
        </p:nvSpPr>
        <p:spPr>
          <a:xfrm>
            <a:off x="4667099" y="5239055"/>
            <a:ext cx="4016044" cy="5734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顧客との信頼関係が崩壊</a:t>
            </a:r>
          </a:p>
        </p:txBody>
      </p:sp>
      <p:sp>
        <p:nvSpPr>
          <p:cNvPr id="20" name="正方形/長方形 19"/>
          <p:cNvSpPr/>
          <p:nvPr/>
        </p:nvSpPr>
        <p:spPr>
          <a:xfrm>
            <a:off x="457200" y="5858245"/>
            <a:ext cx="4016044" cy="57346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利益確保と予測が可能</a:t>
            </a:r>
          </a:p>
        </p:txBody>
      </p:sp>
      <p:sp>
        <p:nvSpPr>
          <p:cNvPr id="21" name="正方形/長方形 20"/>
          <p:cNvSpPr/>
          <p:nvPr/>
        </p:nvSpPr>
        <p:spPr>
          <a:xfrm>
            <a:off x="4667099" y="5858245"/>
            <a:ext cx="4016044" cy="5734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利益</a:t>
            </a:r>
            <a:r>
              <a:rPr kumimoji="1" lang="ja-JP" altLang="en-US" sz="2000">
                <a:solidFill>
                  <a:srgbClr val="FFFFFF"/>
                </a:solidFill>
                <a:latin typeface="Meiryo" charset="-128"/>
                <a:ea typeface="Meiryo" charset="-128"/>
                <a:cs typeface="Meiryo" charset="-128"/>
              </a:rPr>
              <a:t>確保と予測が困難</a:t>
            </a:r>
            <a:endParaRPr kumimoji="1" lang="ja-JP" altLang="en-US" sz="2000" dirty="0">
              <a:solidFill>
                <a:srgbClr val="FFFFFF"/>
              </a:solidFill>
              <a:latin typeface="Meiryo" charset="-128"/>
              <a:ea typeface="Meiryo" charset="-128"/>
              <a:cs typeface="Meiryo" charset="-128"/>
            </a:endParaRPr>
          </a:p>
        </p:txBody>
      </p:sp>
      <p:sp>
        <p:nvSpPr>
          <p:cNvPr id="22" name="フローチャート: 準備 21"/>
          <p:cNvSpPr/>
          <p:nvPr/>
        </p:nvSpPr>
        <p:spPr>
          <a:xfrm>
            <a:off x="4054450" y="5929928"/>
            <a:ext cx="1031443" cy="430093"/>
          </a:xfrm>
          <a:prstGeom prst="flowChartPreparation">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4157261" y="5944086"/>
            <a:ext cx="800219" cy="461665"/>
          </a:xfrm>
          <a:prstGeom prst="rect">
            <a:avLst/>
          </a:prstGeom>
          <a:noFill/>
        </p:spPr>
        <p:txBody>
          <a:bodyPr wrap="none" rtlCol="0">
            <a:spAutoFit/>
          </a:bodyPr>
          <a:lstStyle/>
          <a:p>
            <a:pPr algn="ctr"/>
            <a:r>
              <a:rPr kumimoji="1" lang="ja-JP" altLang="en-US" sz="1200" dirty="0">
                <a:solidFill>
                  <a:schemeClr val="bg1"/>
                </a:solidFill>
                <a:latin typeface="Meiryo" charset="-128"/>
                <a:ea typeface="Meiryo" charset="-128"/>
                <a:cs typeface="Meiryo" charset="-128"/>
              </a:rPr>
              <a:t>瑕疵担保</a:t>
            </a:r>
            <a:endParaRPr kumimoji="1" lang="en-US" altLang="ja-JP" sz="1200" dirty="0">
              <a:solidFill>
                <a:schemeClr val="bg1"/>
              </a:solidFill>
              <a:latin typeface="Meiryo" charset="-128"/>
              <a:ea typeface="Meiryo" charset="-128"/>
              <a:cs typeface="Meiryo" charset="-128"/>
            </a:endParaRPr>
          </a:p>
          <a:p>
            <a:pPr algn="ctr"/>
            <a:r>
              <a:rPr kumimoji="1" lang="ja-JP" altLang="en-US" sz="1200" dirty="0">
                <a:solidFill>
                  <a:schemeClr val="bg1"/>
                </a:solidFill>
                <a:latin typeface="Meiryo" charset="-128"/>
                <a:ea typeface="Meiryo" charset="-128"/>
                <a:cs typeface="Meiryo" charset="-128"/>
              </a:rPr>
              <a:t>責任</a:t>
            </a:r>
          </a:p>
        </p:txBody>
      </p:sp>
    </p:spTree>
    <p:extLst>
      <p:ext uri="{BB962C8B-B14F-4D97-AF65-F5344CB8AC3E}">
        <p14:creationId xmlns:p14="http://schemas.microsoft.com/office/powerpoint/2010/main" val="41630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「仕様書通り作る」から「ビジネスの成果への貢献」へ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46</a:t>
            </a:fld>
            <a:endParaRPr kumimoji="1" lang="ja-JP" altLang="en-US"/>
          </a:p>
        </p:txBody>
      </p:sp>
      <p:sp>
        <p:nvSpPr>
          <p:cNvPr id="4" name="正方形/長方形 3"/>
          <p:cNvSpPr/>
          <p:nvPr/>
        </p:nvSpPr>
        <p:spPr>
          <a:xfrm>
            <a:off x="808327" y="3167837"/>
            <a:ext cx="7527341" cy="101681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b="1" dirty="0">
                <a:solidFill>
                  <a:schemeClr val="bg1"/>
                </a:solidFill>
                <a:latin typeface="Meiryo" charset="-128"/>
                <a:ea typeface="Meiryo" charset="-128"/>
                <a:cs typeface="Meiryo" charset="-128"/>
              </a:rPr>
              <a:t>ビジネス</a:t>
            </a:r>
            <a:r>
              <a:rPr kumimoji="1" lang="ja-JP" altLang="en-US" sz="3600" dirty="0">
                <a:solidFill>
                  <a:schemeClr val="bg1"/>
                </a:solidFill>
                <a:latin typeface="Meiryo" charset="-128"/>
                <a:ea typeface="Meiryo" charset="-128"/>
                <a:cs typeface="Meiryo" charset="-128"/>
              </a:rPr>
              <a:t>の</a:t>
            </a:r>
            <a:r>
              <a:rPr kumimoji="1" lang="ja-JP" altLang="en-US" sz="3600" b="1" dirty="0">
                <a:solidFill>
                  <a:schemeClr val="bg1"/>
                </a:solidFill>
                <a:latin typeface="Meiryo" charset="-128"/>
                <a:ea typeface="Meiryo" charset="-128"/>
                <a:cs typeface="Meiryo" charset="-128"/>
              </a:rPr>
              <a:t>成果</a:t>
            </a:r>
            <a:r>
              <a:rPr kumimoji="1" lang="ja-JP" altLang="en-US" sz="3600" dirty="0">
                <a:solidFill>
                  <a:schemeClr val="bg1"/>
                </a:solidFill>
                <a:latin typeface="Meiryo" charset="-128"/>
                <a:ea typeface="Meiryo" charset="-128"/>
                <a:cs typeface="Meiryo" charset="-128"/>
              </a:rPr>
              <a:t>に</a:t>
            </a:r>
            <a:r>
              <a:rPr kumimoji="1" lang="ja-JP" altLang="en-US" sz="3600" b="1" dirty="0">
                <a:solidFill>
                  <a:schemeClr val="bg1"/>
                </a:solidFill>
                <a:latin typeface="Meiryo" charset="-128"/>
                <a:ea typeface="Meiryo" charset="-128"/>
                <a:cs typeface="Meiryo" charset="-128"/>
              </a:rPr>
              <a:t>貢献</a:t>
            </a:r>
            <a:r>
              <a:rPr kumimoji="1" lang="ja-JP" altLang="en-US" sz="3600" dirty="0">
                <a:solidFill>
                  <a:schemeClr val="bg1"/>
                </a:solidFill>
                <a:latin typeface="Meiryo" charset="-128"/>
                <a:ea typeface="Meiryo" charset="-128"/>
                <a:cs typeface="Meiryo" charset="-128"/>
              </a:rPr>
              <a:t>する</a:t>
            </a:r>
          </a:p>
        </p:txBody>
      </p:sp>
      <p:sp>
        <p:nvSpPr>
          <p:cNvPr id="5" name="正方形/長方形 4"/>
          <p:cNvSpPr/>
          <p:nvPr/>
        </p:nvSpPr>
        <p:spPr>
          <a:xfrm>
            <a:off x="808327" y="1376872"/>
            <a:ext cx="3668575" cy="10168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加速するビジネス・スピード</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に</a:t>
            </a:r>
            <a:r>
              <a:rPr kumimoji="1" lang="ja-JP" altLang="en-US" sz="2000" b="1" dirty="0">
                <a:solidFill>
                  <a:srgbClr val="FFFFFF"/>
                </a:solidFill>
                <a:latin typeface="Meiryo" charset="-128"/>
                <a:ea typeface="Meiryo" charset="-128"/>
                <a:cs typeface="Meiryo" charset="-128"/>
              </a:rPr>
              <a:t>即応</a:t>
            </a:r>
            <a:r>
              <a:rPr kumimoji="1" lang="ja-JP" altLang="en-US" sz="2000" dirty="0">
                <a:solidFill>
                  <a:srgbClr val="FFFFFF"/>
                </a:solidFill>
                <a:latin typeface="Meiryo" charset="-128"/>
                <a:ea typeface="Meiryo" charset="-128"/>
                <a:cs typeface="Meiryo" charset="-128"/>
              </a:rPr>
              <a:t>する</a:t>
            </a:r>
          </a:p>
        </p:txBody>
      </p:sp>
      <p:sp>
        <p:nvSpPr>
          <p:cNvPr id="6" name="正方形/長方形 5"/>
          <p:cNvSpPr/>
          <p:nvPr/>
        </p:nvSpPr>
        <p:spPr>
          <a:xfrm>
            <a:off x="4681729" y="1376872"/>
            <a:ext cx="3653942" cy="101681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本当に</a:t>
            </a:r>
            <a:r>
              <a:rPr kumimoji="1" lang="ja-JP" altLang="en-US" sz="2000" b="1" dirty="0">
                <a:solidFill>
                  <a:srgbClr val="FFFFFF"/>
                </a:solidFill>
                <a:latin typeface="Meiryo" charset="-128"/>
                <a:ea typeface="Meiryo" charset="-128"/>
                <a:cs typeface="Meiryo" charset="-128"/>
              </a:rPr>
              <a:t>「使う」システム</a:t>
            </a:r>
            <a:r>
              <a:rPr kumimoji="1" lang="ja-JP" altLang="en-US" sz="2000" dirty="0">
                <a:solidFill>
                  <a:srgbClr val="FFFFFF"/>
                </a:solidFill>
                <a:latin typeface="Meiryo" charset="-128"/>
                <a:ea typeface="Meiryo" charset="-128"/>
                <a:cs typeface="Meiryo" charset="-128"/>
              </a:rPr>
              <a:t>だけ</a:t>
            </a:r>
            <a:endParaRPr kumimoji="1" lang="en-US" altLang="ja-JP" sz="20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を</a:t>
            </a:r>
            <a:r>
              <a:rPr lang="ja-JP" altLang="en-US" sz="2000" dirty="0">
                <a:solidFill>
                  <a:srgbClr val="FFFFFF"/>
                </a:solidFill>
                <a:latin typeface="Meiryo" charset="-128"/>
                <a:ea typeface="Meiryo" charset="-128"/>
                <a:cs typeface="Meiryo" charset="-128"/>
              </a:rPr>
              <a:t>開発・運用する</a:t>
            </a: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808327"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アジャイル開発</a:t>
            </a:r>
            <a:endParaRPr kumimoji="1" lang="en-US" altLang="ja-JP" sz="800" b="1" dirty="0">
              <a:solidFill>
                <a:srgbClr val="FFFFFF"/>
              </a:solidFill>
              <a:latin typeface="Meiryo" charset="-128"/>
              <a:ea typeface="Meiryo" charset="-128"/>
              <a:cs typeface="Meiryo" charset="-128"/>
            </a:endParaRPr>
          </a:p>
          <a:p>
            <a:pPr algn="ctr"/>
            <a:r>
              <a:rPr lang="en-US" altLang="ja-JP" sz="800" dirty="0">
                <a:solidFill>
                  <a:srgbClr val="FFFFFF"/>
                </a:solidFill>
                <a:latin typeface="Meiryo" charset="-128"/>
                <a:ea typeface="Meiryo" charset="-128"/>
                <a:cs typeface="Meiryo" charset="-128"/>
              </a:rPr>
              <a:t> </a:t>
            </a:r>
          </a:p>
          <a:p>
            <a:pPr algn="ctr"/>
            <a:r>
              <a:rPr lang="ja-JP" altLang="en-US" sz="1400" dirty="0">
                <a:solidFill>
                  <a:srgbClr val="FFFFFF"/>
                </a:solidFill>
                <a:latin typeface="Meiryo" charset="-128"/>
                <a:ea typeface="Meiryo" charset="-128"/>
                <a:cs typeface="Meiryo" charset="-128"/>
              </a:rPr>
              <a:t>ビジネスと一体化した開発</a:t>
            </a:r>
            <a:endParaRPr kumimoji="1" lang="ja-JP" altLang="en-US" sz="1400" dirty="0">
              <a:solidFill>
                <a:srgbClr val="FFFFFF"/>
              </a:solidFill>
              <a:latin typeface="Meiryo" charset="-128"/>
              <a:ea typeface="Meiryo" charset="-128"/>
              <a:cs typeface="Meiryo" charset="-128"/>
            </a:endParaRPr>
          </a:p>
        </p:txBody>
      </p:sp>
      <p:sp>
        <p:nvSpPr>
          <p:cNvPr id="8" name="正方形/長方形 7"/>
          <p:cNvSpPr/>
          <p:nvPr/>
        </p:nvSpPr>
        <p:spPr>
          <a:xfrm>
            <a:off x="3381450"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dirty="0">
                <a:solidFill>
                  <a:srgbClr val="FFFFFF"/>
                </a:solidFill>
                <a:latin typeface="Meiryo" charset="-128"/>
                <a:ea typeface="Meiryo" charset="-128"/>
                <a:cs typeface="Meiryo" charset="-128"/>
              </a:rPr>
              <a:t>DevOps</a:t>
            </a:r>
          </a:p>
          <a:p>
            <a:pPr algn="ctr"/>
            <a:endParaRPr lang="en-US" altLang="ja-JP" sz="800" dirty="0">
              <a:solidFill>
                <a:srgbClr val="FFFFFF"/>
              </a:solidFill>
              <a:latin typeface="Meiryo" charset="-128"/>
              <a:ea typeface="Meiryo" charset="-128"/>
              <a:cs typeface="Meiryo" charset="-128"/>
            </a:endParaRPr>
          </a:p>
          <a:p>
            <a:pPr algn="ctr"/>
            <a:r>
              <a:rPr lang="ja-JP" altLang="en-US" sz="1400" dirty="0">
                <a:solidFill>
                  <a:srgbClr val="FFFFFF"/>
                </a:solidFill>
                <a:latin typeface="Meiryo" charset="-128"/>
                <a:ea typeface="Meiryo" charset="-128"/>
                <a:cs typeface="Meiryo" charset="-128"/>
              </a:rPr>
              <a:t>開発と運用の同期化</a:t>
            </a:r>
            <a:endParaRPr kumimoji="1" lang="ja-JP" altLang="en-US" sz="1400" dirty="0">
              <a:solidFill>
                <a:srgbClr val="FFFFFF"/>
              </a:solidFill>
              <a:latin typeface="Meiryo" charset="-128"/>
              <a:ea typeface="Meiryo" charset="-128"/>
              <a:cs typeface="Meiryo" charset="-128"/>
            </a:endParaRPr>
          </a:p>
        </p:txBody>
      </p:sp>
      <p:sp>
        <p:nvSpPr>
          <p:cNvPr id="9" name="正方形/長方形 8"/>
          <p:cNvSpPr/>
          <p:nvPr/>
        </p:nvSpPr>
        <p:spPr>
          <a:xfrm>
            <a:off x="5954573" y="4948875"/>
            <a:ext cx="2381097" cy="101681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rgbClr val="FFFFFF"/>
                </a:solidFill>
                <a:latin typeface="Meiryo" charset="-128"/>
                <a:ea typeface="Meiryo" charset="-128"/>
                <a:cs typeface="Meiryo" charset="-128"/>
              </a:rPr>
              <a:t>クラウド</a:t>
            </a:r>
            <a:endParaRPr lang="en-US" altLang="ja-JP" b="1" dirty="0">
              <a:solidFill>
                <a:srgbClr val="FFFFFF"/>
              </a:solidFill>
              <a:latin typeface="Meiryo" charset="-128"/>
              <a:ea typeface="Meiryo" charset="-128"/>
              <a:cs typeface="Meiryo" charset="-128"/>
            </a:endParaRPr>
          </a:p>
          <a:p>
            <a:pPr algn="ctr"/>
            <a:endParaRPr kumimoji="1" lang="en-US" altLang="ja-JP" sz="800" dirty="0">
              <a:solidFill>
                <a:srgbClr val="FFFFFF"/>
              </a:solidFill>
              <a:latin typeface="Meiryo" charset="-128"/>
              <a:ea typeface="Meiryo" charset="-128"/>
              <a:cs typeface="Meiryo" charset="-128"/>
            </a:endParaRPr>
          </a:p>
          <a:p>
            <a:pPr algn="ctr"/>
            <a:r>
              <a:rPr kumimoji="1" lang="ja-JP" altLang="en-US" sz="1400" dirty="0">
                <a:solidFill>
                  <a:srgbClr val="FFFFFF"/>
                </a:solidFill>
                <a:latin typeface="Meiryo" charset="-128"/>
                <a:ea typeface="Meiryo" charset="-128"/>
                <a:cs typeface="Meiryo" charset="-128"/>
              </a:rPr>
              <a:t>自動化と高速開発</a:t>
            </a:r>
          </a:p>
        </p:txBody>
      </p:sp>
      <p:sp>
        <p:nvSpPr>
          <p:cNvPr id="10" name="下矢印 9"/>
          <p:cNvSpPr/>
          <p:nvPr/>
        </p:nvSpPr>
        <p:spPr>
          <a:xfrm>
            <a:off x="1852572" y="2462503"/>
            <a:ext cx="1580083" cy="64644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p:cNvSpPr/>
          <p:nvPr/>
        </p:nvSpPr>
        <p:spPr>
          <a:xfrm>
            <a:off x="5718658" y="2458695"/>
            <a:ext cx="1580083" cy="646444"/>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上矢印 11"/>
          <p:cNvSpPr/>
          <p:nvPr/>
        </p:nvSpPr>
        <p:spPr>
          <a:xfrm>
            <a:off x="1507843" y="4243540"/>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上矢印 12"/>
          <p:cNvSpPr/>
          <p:nvPr/>
        </p:nvSpPr>
        <p:spPr>
          <a:xfrm>
            <a:off x="4080965" y="4243539"/>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上矢印 13"/>
          <p:cNvSpPr/>
          <p:nvPr/>
        </p:nvSpPr>
        <p:spPr>
          <a:xfrm>
            <a:off x="6654089" y="4243539"/>
            <a:ext cx="982063" cy="627123"/>
          </a:xfrm>
          <a:prstGeom prst="up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0497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線コネクタ 24"/>
          <p:cNvCxnSpPr/>
          <p:nvPr/>
        </p:nvCxnSpPr>
        <p:spPr>
          <a:xfrm>
            <a:off x="455636" y="5581966"/>
            <a:ext cx="7668852" cy="0"/>
          </a:xfrm>
          <a:prstGeom prst="line">
            <a:avLst/>
          </a:prstGeom>
          <a:ln>
            <a:solidFill>
              <a:schemeClr val="bg2">
                <a:lumMod val="9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455783" y="4958007"/>
            <a:ext cx="7668852" cy="0"/>
          </a:xfrm>
          <a:prstGeom prst="line">
            <a:avLst/>
          </a:prstGeom>
          <a:ln>
            <a:solidFill>
              <a:schemeClr val="bg2">
                <a:lumMod val="9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447569" y="4532000"/>
            <a:ext cx="7668852" cy="0"/>
          </a:xfrm>
          <a:prstGeom prst="line">
            <a:avLst/>
          </a:prstGeom>
          <a:ln>
            <a:solidFill>
              <a:schemeClr val="tx2">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アジャイル開発</a:t>
            </a:r>
            <a:r>
              <a:rPr kumimoji="1" lang="ja-JP" altLang="en-US"/>
              <a:t>の基本構造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47</a:t>
            </a:fld>
            <a:endParaRPr kumimoji="1" lang="ja-JP" altLang="en-US"/>
          </a:p>
        </p:txBody>
      </p:sp>
      <p:cxnSp>
        <p:nvCxnSpPr>
          <p:cNvPr id="5" name="直線コネクタ 4"/>
          <p:cNvCxnSpPr/>
          <p:nvPr/>
        </p:nvCxnSpPr>
        <p:spPr>
          <a:xfrm>
            <a:off x="455857" y="3279469"/>
            <a:ext cx="7668852" cy="0"/>
          </a:xfrm>
          <a:prstGeom prst="line">
            <a:avLst/>
          </a:prstGeom>
          <a:ln>
            <a:solidFill>
              <a:schemeClr val="accent3">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flipV="1">
            <a:off x="455857" y="1119229"/>
            <a:ext cx="7668852" cy="2160240"/>
          </a:xfrm>
          <a:prstGeom prst="straightConnector1">
            <a:avLst/>
          </a:prstGeom>
          <a:ln w="5715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flipV="1">
            <a:off x="8124635" y="1119229"/>
            <a:ext cx="0" cy="2160240"/>
          </a:xfrm>
          <a:prstGeom prst="line">
            <a:avLst/>
          </a:prstGeom>
          <a:ln>
            <a:solidFill>
              <a:schemeClr val="accent4">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8072398" y="980728"/>
            <a:ext cx="631904" cy="276999"/>
          </a:xfrm>
          <a:prstGeom prst="rect">
            <a:avLst/>
          </a:prstGeom>
          <a:noFill/>
        </p:spPr>
        <p:txBody>
          <a:bodyPr wrap="none" rtlCol="0">
            <a:spAutoFit/>
          </a:bodyPr>
          <a:lstStyle/>
          <a:p>
            <a:r>
              <a:rPr kumimoji="1" lang="en-US" altLang="ja-JP" sz="1200" dirty="0">
                <a:solidFill>
                  <a:schemeClr val="accent4">
                    <a:lumMod val="75000"/>
                  </a:schemeClr>
                </a:solidFill>
                <a:latin typeface="Meiryo" charset="-128"/>
                <a:ea typeface="Meiryo" charset="-128"/>
                <a:cs typeface="Meiryo" charset="-128"/>
              </a:rPr>
              <a:t>100%</a:t>
            </a:r>
            <a:endParaRPr kumimoji="1" lang="ja-JP" altLang="en-US" sz="1200" dirty="0">
              <a:solidFill>
                <a:schemeClr val="accent4">
                  <a:lumMod val="75000"/>
                </a:schemeClr>
              </a:solidFill>
              <a:latin typeface="Meiryo" charset="-128"/>
              <a:ea typeface="Meiryo" charset="-128"/>
              <a:cs typeface="Meiryo" charset="-128"/>
            </a:endParaRPr>
          </a:p>
        </p:txBody>
      </p:sp>
      <p:sp>
        <p:nvSpPr>
          <p:cNvPr id="13" name="テキスト ボックス 12"/>
          <p:cNvSpPr txBox="1"/>
          <p:nvPr/>
        </p:nvSpPr>
        <p:spPr>
          <a:xfrm>
            <a:off x="8168578" y="3140969"/>
            <a:ext cx="439544" cy="276999"/>
          </a:xfrm>
          <a:prstGeom prst="rect">
            <a:avLst/>
          </a:prstGeom>
          <a:noFill/>
        </p:spPr>
        <p:txBody>
          <a:bodyPr wrap="none" rtlCol="0">
            <a:spAutoFit/>
          </a:bodyPr>
          <a:lstStyle/>
          <a:p>
            <a:r>
              <a:rPr kumimoji="1" lang="en-US" altLang="ja-JP" sz="1200">
                <a:solidFill>
                  <a:schemeClr val="accent4">
                    <a:lumMod val="75000"/>
                  </a:schemeClr>
                </a:solidFill>
                <a:latin typeface="Meiryo" charset="-128"/>
                <a:ea typeface="Meiryo" charset="-128"/>
                <a:cs typeface="Meiryo" charset="-128"/>
              </a:rPr>
              <a:t>0%</a:t>
            </a:r>
            <a:endParaRPr kumimoji="1" lang="ja-JP" altLang="en-US" sz="1200" dirty="0">
              <a:solidFill>
                <a:schemeClr val="accent4">
                  <a:lumMod val="75000"/>
                </a:schemeClr>
              </a:solidFill>
              <a:latin typeface="Meiryo" charset="-128"/>
              <a:ea typeface="Meiryo" charset="-128"/>
              <a:cs typeface="Meiryo" charset="-128"/>
            </a:endParaRPr>
          </a:p>
        </p:txBody>
      </p:sp>
      <p:sp>
        <p:nvSpPr>
          <p:cNvPr id="14" name="テキスト ボックス 13"/>
          <p:cNvSpPr txBox="1"/>
          <p:nvPr/>
        </p:nvSpPr>
        <p:spPr>
          <a:xfrm>
            <a:off x="7752824" y="3356992"/>
            <a:ext cx="492443" cy="276999"/>
          </a:xfrm>
          <a:prstGeom prst="rect">
            <a:avLst/>
          </a:prstGeom>
          <a:noFill/>
        </p:spPr>
        <p:txBody>
          <a:bodyPr wrap="none" rtlCol="0">
            <a:spAutoFit/>
          </a:bodyPr>
          <a:lstStyle/>
          <a:p>
            <a:r>
              <a:rPr kumimoji="1" lang="ja-JP" altLang="en-US" sz="1200">
                <a:solidFill>
                  <a:schemeClr val="accent3">
                    <a:lumMod val="75000"/>
                  </a:schemeClr>
                </a:solidFill>
                <a:latin typeface="Meiryo" charset="-128"/>
                <a:ea typeface="Meiryo" charset="-128"/>
                <a:cs typeface="Meiryo" charset="-128"/>
              </a:rPr>
              <a:t>時間</a:t>
            </a:r>
          </a:p>
        </p:txBody>
      </p:sp>
      <p:sp>
        <p:nvSpPr>
          <p:cNvPr id="15" name="テキスト ボックス 14"/>
          <p:cNvSpPr txBox="1"/>
          <p:nvPr/>
        </p:nvSpPr>
        <p:spPr>
          <a:xfrm>
            <a:off x="6756628" y="836712"/>
            <a:ext cx="1415772" cy="461665"/>
          </a:xfrm>
          <a:prstGeom prst="rect">
            <a:avLst/>
          </a:prstGeom>
          <a:noFill/>
        </p:spPr>
        <p:txBody>
          <a:bodyPr wrap="none" rtlCol="0">
            <a:spAutoFit/>
          </a:bodyPr>
          <a:lstStyle/>
          <a:p>
            <a:r>
              <a:rPr kumimoji="1" lang="ja-JP" altLang="en-US" sz="1200" dirty="0">
                <a:solidFill>
                  <a:srgbClr val="FF8000"/>
                </a:solidFill>
                <a:latin typeface="Meiryo" charset="-128"/>
                <a:ea typeface="Meiryo" charset="-128"/>
                <a:cs typeface="Meiryo" charset="-128"/>
              </a:rPr>
              <a:t>仕様書に記載した</a:t>
            </a:r>
            <a:endParaRPr kumimoji="1" lang="en-US" altLang="ja-JP" sz="1200" dirty="0">
              <a:solidFill>
                <a:srgbClr val="FF8000"/>
              </a:solidFill>
              <a:latin typeface="Meiryo" charset="-128"/>
              <a:ea typeface="Meiryo" charset="-128"/>
              <a:cs typeface="Meiryo" charset="-128"/>
            </a:endParaRPr>
          </a:p>
          <a:p>
            <a:r>
              <a:rPr kumimoji="1" lang="ja-JP" altLang="en-US" sz="1200" dirty="0">
                <a:solidFill>
                  <a:srgbClr val="FF8000"/>
                </a:solidFill>
                <a:latin typeface="Meiryo" charset="-128"/>
                <a:ea typeface="Meiryo" charset="-128"/>
                <a:cs typeface="Meiryo" charset="-128"/>
              </a:rPr>
              <a:t>全ての機能</a:t>
            </a:r>
            <a:endParaRPr kumimoji="1" lang="en-US" altLang="ja-JP" sz="1200" dirty="0">
              <a:solidFill>
                <a:srgbClr val="FF8000"/>
              </a:solidFill>
              <a:latin typeface="Meiryo" charset="-128"/>
              <a:ea typeface="Meiryo" charset="-128"/>
              <a:cs typeface="Meiryo" charset="-128"/>
            </a:endParaRPr>
          </a:p>
        </p:txBody>
      </p:sp>
      <p:cxnSp>
        <p:nvCxnSpPr>
          <p:cNvPr id="16" name="直線コネクタ 15"/>
          <p:cNvCxnSpPr/>
          <p:nvPr/>
        </p:nvCxnSpPr>
        <p:spPr>
          <a:xfrm>
            <a:off x="455783" y="6228617"/>
            <a:ext cx="7668852" cy="0"/>
          </a:xfrm>
          <a:prstGeom prst="line">
            <a:avLst/>
          </a:prstGeom>
          <a:ln>
            <a:solidFill>
              <a:schemeClr val="accent3">
                <a:lumMod val="60000"/>
                <a:lumOff val="4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flipV="1">
            <a:off x="8124561" y="4068377"/>
            <a:ext cx="0" cy="2160240"/>
          </a:xfrm>
          <a:prstGeom prst="line">
            <a:avLst/>
          </a:prstGeom>
          <a:ln>
            <a:solidFill>
              <a:schemeClr val="accent4">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8072324" y="3929876"/>
            <a:ext cx="631904" cy="276999"/>
          </a:xfrm>
          <a:prstGeom prst="rect">
            <a:avLst/>
          </a:prstGeom>
          <a:noFill/>
        </p:spPr>
        <p:txBody>
          <a:bodyPr wrap="none" rtlCol="0">
            <a:spAutoFit/>
          </a:bodyPr>
          <a:lstStyle/>
          <a:p>
            <a:r>
              <a:rPr kumimoji="1" lang="en-US" altLang="ja-JP" sz="1200" dirty="0">
                <a:solidFill>
                  <a:schemeClr val="accent4">
                    <a:lumMod val="75000"/>
                  </a:schemeClr>
                </a:solidFill>
                <a:latin typeface="Meiryo" charset="-128"/>
                <a:ea typeface="Meiryo" charset="-128"/>
                <a:cs typeface="Meiryo" charset="-128"/>
              </a:rPr>
              <a:t>100%</a:t>
            </a:r>
            <a:endParaRPr kumimoji="1" lang="ja-JP" altLang="en-US" sz="1200" dirty="0">
              <a:solidFill>
                <a:schemeClr val="accent4">
                  <a:lumMod val="75000"/>
                </a:schemeClr>
              </a:solidFill>
              <a:latin typeface="Meiryo" charset="-128"/>
              <a:ea typeface="Meiryo" charset="-128"/>
              <a:cs typeface="Meiryo" charset="-128"/>
            </a:endParaRPr>
          </a:p>
        </p:txBody>
      </p:sp>
      <p:sp>
        <p:nvSpPr>
          <p:cNvPr id="20" name="テキスト ボックス 19"/>
          <p:cNvSpPr txBox="1"/>
          <p:nvPr/>
        </p:nvSpPr>
        <p:spPr>
          <a:xfrm>
            <a:off x="8168504" y="6090117"/>
            <a:ext cx="439544" cy="276999"/>
          </a:xfrm>
          <a:prstGeom prst="rect">
            <a:avLst/>
          </a:prstGeom>
          <a:noFill/>
        </p:spPr>
        <p:txBody>
          <a:bodyPr wrap="none" rtlCol="0">
            <a:spAutoFit/>
          </a:bodyPr>
          <a:lstStyle/>
          <a:p>
            <a:r>
              <a:rPr kumimoji="1" lang="en-US" altLang="ja-JP" sz="1200">
                <a:solidFill>
                  <a:schemeClr val="accent4">
                    <a:lumMod val="75000"/>
                  </a:schemeClr>
                </a:solidFill>
                <a:latin typeface="Meiryo" charset="-128"/>
                <a:ea typeface="Meiryo" charset="-128"/>
                <a:cs typeface="Meiryo" charset="-128"/>
              </a:rPr>
              <a:t>0%</a:t>
            </a:r>
            <a:endParaRPr kumimoji="1" lang="ja-JP" altLang="en-US" sz="1200" dirty="0">
              <a:solidFill>
                <a:schemeClr val="accent4">
                  <a:lumMod val="75000"/>
                </a:schemeClr>
              </a:solidFill>
              <a:latin typeface="Meiryo" charset="-128"/>
              <a:ea typeface="Meiryo" charset="-128"/>
              <a:cs typeface="Meiryo" charset="-128"/>
            </a:endParaRPr>
          </a:p>
        </p:txBody>
      </p:sp>
      <p:sp>
        <p:nvSpPr>
          <p:cNvPr id="21" name="テキスト ボックス 20"/>
          <p:cNvSpPr txBox="1"/>
          <p:nvPr/>
        </p:nvSpPr>
        <p:spPr>
          <a:xfrm>
            <a:off x="7752750" y="6286645"/>
            <a:ext cx="492443" cy="276999"/>
          </a:xfrm>
          <a:prstGeom prst="rect">
            <a:avLst/>
          </a:prstGeom>
          <a:noFill/>
        </p:spPr>
        <p:txBody>
          <a:bodyPr wrap="none" rtlCol="0">
            <a:spAutoFit/>
          </a:bodyPr>
          <a:lstStyle/>
          <a:p>
            <a:r>
              <a:rPr kumimoji="1" lang="ja-JP" altLang="en-US" sz="1200">
                <a:solidFill>
                  <a:schemeClr val="accent3">
                    <a:lumMod val="75000"/>
                  </a:schemeClr>
                </a:solidFill>
                <a:latin typeface="Meiryo" charset="-128"/>
                <a:ea typeface="Meiryo" charset="-128"/>
                <a:cs typeface="Meiryo" charset="-128"/>
              </a:rPr>
              <a:t>時間</a:t>
            </a:r>
          </a:p>
        </p:txBody>
      </p:sp>
      <p:sp>
        <p:nvSpPr>
          <p:cNvPr id="22" name="テキスト ボックス 21"/>
          <p:cNvSpPr txBox="1"/>
          <p:nvPr/>
        </p:nvSpPr>
        <p:spPr>
          <a:xfrm>
            <a:off x="6758144" y="3846639"/>
            <a:ext cx="1107996" cy="461665"/>
          </a:xfrm>
          <a:prstGeom prst="rect">
            <a:avLst/>
          </a:prstGeom>
          <a:noFill/>
        </p:spPr>
        <p:txBody>
          <a:bodyPr wrap="none" rtlCol="0">
            <a:spAutoFit/>
          </a:bodyPr>
          <a:lstStyle/>
          <a:p>
            <a:r>
              <a:rPr kumimoji="1" lang="ja-JP" altLang="en-US" sz="1200" dirty="0">
                <a:solidFill>
                  <a:srgbClr val="0432FF"/>
                </a:solidFill>
                <a:latin typeface="Meiryo" charset="-128"/>
                <a:ea typeface="Meiryo" charset="-128"/>
                <a:cs typeface="Meiryo" charset="-128"/>
              </a:rPr>
              <a:t>予定していた</a:t>
            </a:r>
            <a:endParaRPr kumimoji="1" lang="en-US" altLang="ja-JP" sz="1200" dirty="0">
              <a:solidFill>
                <a:srgbClr val="0432FF"/>
              </a:solidFill>
              <a:latin typeface="Meiryo" charset="-128"/>
              <a:ea typeface="Meiryo" charset="-128"/>
              <a:cs typeface="Meiryo" charset="-128"/>
            </a:endParaRPr>
          </a:p>
          <a:p>
            <a:r>
              <a:rPr kumimoji="1" lang="ja-JP" altLang="en-US" sz="1200" dirty="0">
                <a:solidFill>
                  <a:srgbClr val="0432FF"/>
                </a:solidFill>
                <a:latin typeface="Meiryo" charset="-128"/>
                <a:ea typeface="Meiryo" charset="-128"/>
                <a:cs typeface="Meiryo" charset="-128"/>
              </a:rPr>
              <a:t>全体仕様</a:t>
            </a:r>
            <a:endParaRPr kumimoji="1" lang="en-US" altLang="ja-JP" sz="1200" dirty="0">
              <a:solidFill>
                <a:srgbClr val="0432FF"/>
              </a:solidFill>
              <a:latin typeface="Meiryo" charset="-128"/>
              <a:ea typeface="Meiryo" charset="-128"/>
              <a:cs typeface="Meiryo" charset="-128"/>
            </a:endParaRPr>
          </a:p>
        </p:txBody>
      </p:sp>
      <p:cxnSp>
        <p:nvCxnSpPr>
          <p:cNvPr id="23" name="直線矢印コネクタ 22"/>
          <p:cNvCxnSpPr/>
          <p:nvPr/>
        </p:nvCxnSpPr>
        <p:spPr>
          <a:xfrm flipV="1">
            <a:off x="455636" y="5594758"/>
            <a:ext cx="2244156" cy="636751"/>
          </a:xfrm>
          <a:prstGeom prst="straightConnector1">
            <a:avLst/>
          </a:prstGeom>
          <a:ln w="5715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V="1">
            <a:off x="2699792" y="4958007"/>
            <a:ext cx="2244156" cy="636751"/>
          </a:xfrm>
          <a:prstGeom prst="straightConnector1">
            <a:avLst/>
          </a:prstGeom>
          <a:ln w="57150">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flipV="1">
            <a:off x="4907197" y="4512017"/>
            <a:ext cx="1693629" cy="460694"/>
          </a:xfrm>
          <a:prstGeom prst="straightConnector1">
            <a:avLst/>
          </a:prstGeom>
          <a:ln w="57150">
            <a:solidFill>
              <a:schemeClr val="tx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V="1">
            <a:off x="6600826" y="4068375"/>
            <a:ext cx="1567678" cy="443350"/>
          </a:xfrm>
          <a:prstGeom prst="straightConnector1">
            <a:avLst/>
          </a:prstGeom>
          <a:ln w="57150">
            <a:solidFill>
              <a:schemeClr val="bg1">
                <a:lumMod val="50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8147980" y="5443466"/>
            <a:ext cx="535724" cy="276999"/>
          </a:xfrm>
          <a:prstGeom prst="rect">
            <a:avLst/>
          </a:prstGeom>
          <a:noFill/>
        </p:spPr>
        <p:txBody>
          <a:bodyPr wrap="none" rtlCol="0">
            <a:spAutoFit/>
          </a:bodyPr>
          <a:lstStyle/>
          <a:p>
            <a:r>
              <a:rPr kumimoji="1" lang="en-US" altLang="ja-JP" sz="1200">
                <a:solidFill>
                  <a:srgbClr val="953735"/>
                </a:solidFill>
                <a:latin typeface="Meiryo" charset="-128"/>
                <a:ea typeface="Meiryo" charset="-128"/>
                <a:cs typeface="Meiryo" charset="-128"/>
              </a:rPr>
              <a:t>30%</a:t>
            </a:r>
            <a:endParaRPr kumimoji="1" lang="ja-JP" altLang="en-US" sz="1200" dirty="0">
              <a:solidFill>
                <a:srgbClr val="953735"/>
              </a:solidFill>
              <a:latin typeface="Meiryo" charset="-128"/>
              <a:ea typeface="Meiryo" charset="-128"/>
              <a:cs typeface="Meiryo" charset="-128"/>
            </a:endParaRPr>
          </a:p>
        </p:txBody>
      </p:sp>
      <p:sp>
        <p:nvSpPr>
          <p:cNvPr id="33" name="テキスト ボックス 32"/>
          <p:cNvSpPr txBox="1"/>
          <p:nvPr/>
        </p:nvSpPr>
        <p:spPr>
          <a:xfrm>
            <a:off x="8125324" y="4828325"/>
            <a:ext cx="535724" cy="276999"/>
          </a:xfrm>
          <a:prstGeom prst="rect">
            <a:avLst/>
          </a:prstGeom>
          <a:noFill/>
        </p:spPr>
        <p:txBody>
          <a:bodyPr wrap="none" rtlCol="0">
            <a:spAutoFit/>
          </a:bodyPr>
          <a:lstStyle/>
          <a:p>
            <a:r>
              <a:rPr kumimoji="1" lang="en-US" altLang="ja-JP" sz="1200">
                <a:solidFill>
                  <a:srgbClr val="953735"/>
                </a:solidFill>
                <a:latin typeface="Meiryo" charset="-128"/>
                <a:ea typeface="Meiryo" charset="-128"/>
                <a:cs typeface="Meiryo" charset="-128"/>
              </a:rPr>
              <a:t>60%</a:t>
            </a:r>
            <a:endParaRPr kumimoji="1" lang="ja-JP" altLang="en-US" sz="1200" dirty="0">
              <a:solidFill>
                <a:srgbClr val="953735"/>
              </a:solidFill>
              <a:latin typeface="Meiryo" charset="-128"/>
              <a:ea typeface="Meiryo" charset="-128"/>
              <a:cs typeface="Meiryo" charset="-128"/>
            </a:endParaRPr>
          </a:p>
        </p:txBody>
      </p:sp>
      <p:sp>
        <p:nvSpPr>
          <p:cNvPr id="34" name="テキスト ボックス 33"/>
          <p:cNvSpPr txBox="1"/>
          <p:nvPr/>
        </p:nvSpPr>
        <p:spPr>
          <a:xfrm>
            <a:off x="8116421" y="4393501"/>
            <a:ext cx="569387" cy="276999"/>
          </a:xfrm>
          <a:prstGeom prst="rect">
            <a:avLst/>
          </a:prstGeom>
          <a:noFill/>
        </p:spPr>
        <p:txBody>
          <a:bodyPr wrap="none" rtlCol="0">
            <a:spAutoFit/>
          </a:bodyPr>
          <a:lstStyle/>
          <a:p>
            <a:r>
              <a:rPr kumimoji="1" lang="en-US" altLang="ja-JP" sz="1200" b="1">
                <a:solidFill>
                  <a:srgbClr val="0432FF"/>
                </a:solidFill>
                <a:latin typeface="Meiryo" charset="-128"/>
                <a:ea typeface="Meiryo" charset="-128"/>
                <a:cs typeface="Meiryo" charset="-128"/>
              </a:rPr>
              <a:t>80%</a:t>
            </a:r>
            <a:endParaRPr kumimoji="1" lang="ja-JP" altLang="en-US" sz="1200" b="1" dirty="0">
              <a:solidFill>
                <a:srgbClr val="0432FF"/>
              </a:solidFill>
              <a:latin typeface="Meiryo" charset="-128"/>
              <a:ea typeface="Meiryo" charset="-128"/>
              <a:cs typeface="Meiryo" charset="-128"/>
            </a:endParaRPr>
          </a:p>
        </p:txBody>
      </p:sp>
      <p:pic>
        <p:nvPicPr>
          <p:cNvPr id="37" name="図 36"/>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07973" y="4009478"/>
            <a:ext cx="280572" cy="280572"/>
          </a:xfrm>
          <a:prstGeom prst="rect">
            <a:avLst/>
          </a:prstGeom>
        </p:spPr>
      </p:pic>
      <p:sp>
        <p:nvSpPr>
          <p:cNvPr id="39" name="環状矢印 38"/>
          <p:cNvSpPr/>
          <p:nvPr/>
        </p:nvSpPr>
        <p:spPr>
          <a:xfrm flipH="1">
            <a:off x="2297393" y="4885950"/>
            <a:ext cx="673173"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環状矢印 39"/>
          <p:cNvSpPr/>
          <p:nvPr/>
        </p:nvSpPr>
        <p:spPr>
          <a:xfrm flipH="1">
            <a:off x="4451525" y="4265512"/>
            <a:ext cx="673173"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環状矢印 40"/>
          <p:cNvSpPr/>
          <p:nvPr/>
        </p:nvSpPr>
        <p:spPr>
          <a:xfrm flipH="1">
            <a:off x="6101278" y="3846645"/>
            <a:ext cx="655350" cy="634468"/>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08397" y="5029086"/>
            <a:ext cx="280572" cy="280572"/>
          </a:xfrm>
          <a:prstGeom prst="rect">
            <a:avLst/>
          </a:prstGeom>
        </p:spPr>
      </p:pic>
      <p:pic>
        <p:nvPicPr>
          <p:cNvPr id="43" name="図 4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56404" y="4429669"/>
            <a:ext cx="280572" cy="280572"/>
          </a:xfrm>
          <a:prstGeom prst="rect">
            <a:avLst/>
          </a:prstGeom>
        </p:spPr>
      </p:pic>
      <p:sp>
        <p:nvSpPr>
          <p:cNvPr id="44" name="テキスト ボックス 43"/>
          <p:cNvSpPr txBox="1"/>
          <p:nvPr/>
        </p:nvSpPr>
        <p:spPr>
          <a:xfrm>
            <a:off x="1440158" y="5239654"/>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sp>
        <p:nvSpPr>
          <p:cNvPr id="45" name="テキスト ボックス 44"/>
          <p:cNvSpPr txBox="1"/>
          <p:nvPr/>
        </p:nvSpPr>
        <p:spPr>
          <a:xfrm>
            <a:off x="3603834" y="4582746"/>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sp>
        <p:nvSpPr>
          <p:cNvPr id="46" name="テキスト ボックス 45"/>
          <p:cNvSpPr txBox="1"/>
          <p:nvPr/>
        </p:nvSpPr>
        <p:spPr>
          <a:xfrm>
            <a:off x="5238335" y="4173629"/>
            <a:ext cx="1082348" cy="400110"/>
          </a:xfrm>
          <a:prstGeom prst="rect">
            <a:avLst/>
          </a:prstGeom>
          <a:noFill/>
        </p:spPr>
        <p:txBody>
          <a:bodyPr wrap="none" rtlCol="0">
            <a:spAutoFit/>
          </a:bodyPr>
          <a:lstStyle/>
          <a:p>
            <a:r>
              <a:rPr kumimoji="1" lang="ja-JP" altLang="en-US" sz="1000" dirty="0">
                <a:solidFill>
                  <a:srgbClr val="FF6666"/>
                </a:solidFill>
                <a:latin typeface="Meiryo" charset="-128"/>
                <a:ea typeface="Meiryo" charset="-128"/>
                <a:cs typeface="Meiryo" charset="-128"/>
              </a:rPr>
              <a:t>現場からの</a:t>
            </a:r>
            <a:endParaRPr kumimoji="1" lang="en-US" altLang="ja-JP" sz="1000" dirty="0">
              <a:solidFill>
                <a:srgbClr val="FF6666"/>
              </a:solidFill>
              <a:latin typeface="Meiryo" charset="-128"/>
              <a:ea typeface="Meiryo" charset="-128"/>
              <a:cs typeface="Meiryo" charset="-128"/>
            </a:endParaRPr>
          </a:p>
          <a:p>
            <a:r>
              <a:rPr kumimoji="1" lang="ja-JP" altLang="en-US" sz="1000" dirty="0">
                <a:solidFill>
                  <a:srgbClr val="FF6666"/>
                </a:solidFill>
                <a:latin typeface="Meiryo" charset="-128"/>
                <a:ea typeface="Meiryo" charset="-128"/>
                <a:cs typeface="Meiryo" charset="-128"/>
              </a:rPr>
              <a:t>フィードバック</a:t>
            </a:r>
          </a:p>
        </p:txBody>
      </p:sp>
      <p:pic>
        <p:nvPicPr>
          <p:cNvPr id="48" name="図 47"/>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879777" y="1488828"/>
            <a:ext cx="511440" cy="511440"/>
          </a:xfrm>
          <a:prstGeom prst="rect">
            <a:avLst/>
          </a:prstGeom>
        </p:spPr>
      </p:pic>
      <p:sp>
        <p:nvSpPr>
          <p:cNvPr id="49" name="テキスト ボックス 48"/>
          <p:cNvSpPr txBox="1"/>
          <p:nvPr/>
        </p:nvSpPr>
        <p:spPr>
          <a:xfrm>
            <a:off x="7927748" y="1627209"/>
            <a:ext cx="415498" cy="369332"/>
          </a:xfrm>
          <a:prstGeom prst="rect">
            <a:avLst/>
          </a:prstGeom>
          <a:noFill/>
        </p:spPr>
        <p:txBody>
          <a:bodyPr wrap="none" rtlCol="0">
            <a:spAutoFit/>
          </a:bodyPr>
          <a:lstStyle/>
          <a:p>
            <a:r>
              <a:rPr kumimoji="1" lang="ja-JP" altLang="en-US">
                <a:solidFill>
                  <a:schemeClr val="accent6">
                    <a:lumMod val="75000"/>
                  </a:schemeClr>
                </a:solidFill>
              </a:rPr>
              <a:t>？</a:t>
            </a:r>
          </a:p>
        </p:txBody>
      </p:sp>
      <p:sp>
        <p:nvSpPr>
          <p:cNvPr id="50" name="テキスト ボックス 49"/>
          <p:cNvSpPr txBox="1"/>
          <p:nvPr/>
        </p:nvSpPr>
        <p:spPr>
          <a:xfrm>
            <a:off x="5062878" y="2830972"/>
            <a:ext cx="2959465" cy="369332"/>
          </a:xfrm>
          <a:prstGeom prst="rect">
            <a:avLst/>
          </a:prstGeom>
          <a:noFill/>
        </p:spPr>
        <p:txBody>
          <a:bodyPr wrap="none" rtlCol="0">
            <a:spAutoFit/>
          </a:bodyPr>
          <a:lstStyle/>
          <a:p>
            <a:pPr algn="r"/>
            <a:r>
              <a:rPr kumimoji="1" lang="ja-JP" altLang="en-US" b="1" u="sng" dirty="0">
                <a:solidFill>
                  <a:schemeClr val="accent6">
                    <a:lumMod val="75000"/>
                  </a:schemeClr>
                </a:solidFill>
                <a:latin typeface="Meiryo" charset="-128"/>
                <a:ea typeface="Meiryo" charset="-128"/>
                <a:cs typeface="Meiryo" charset="-128"/>
              </a:rPr>
              <a:t>仕様書</a:t>
            </a:r>
            <a:r>
              <a:rPr kumimoji="1" lang="ja-JP" altLang="en-US" sz="1200" dirty="0">
                <a:solidFill>
                  <a:schemeClr val="accent6">
                    <a:lumMod val="75000"/>
                  </a:schemeClr>
                </a:solidFill>
                <a:latin typeface="Meiryo" charset="-128"/>
                <a:ea typeface="Meiryo" charset="-128"/>
                <a:cs typeface="Meiryo" charset="-128"/>
              </a:rPr>
              <a:t>に対して</a:t>
            </a:r>
            <a:r>
              <a:rPr kumimoji="1" lang="en-US" altLang="ja-JP" b="1" dirty="0">
                <a:solidFill>
                  <a:schemeClr val="accent6">
                    <a:lumMod val="75000"/>
                  </a:schemeClr>
                </a:solidFill>
                <a:latin typeface="Meiryo" charset="-128"/>
                <a:ea typeface="Meiryo" charset="-128"/>
                <a:cs typeface="Meiryo" charset="-128"/>
              </a:rPr>
              <a:t>100</a:t>
            </a:r>
            <a:r>
              <a:rPr kumimoji="1" lang="ja-JP" altLang="en-US" b="1" dirty="0">
                <a:solidFill>
                  <a:schemeClr val="accent6">
                    <a:lumMod val="75000"/>
                  </a:schemeClr>
                </a:solidFill>
                <a:latin typeface="Meiryo" charset="-128"/>
                <a:ea typeface="Meiryo" charset="-128"/>
                <a:cs typeface="Meiryo" charset="-128"/>
              </a:rPr>
              <a:t>点満点</a:t>
            </a:r>
            <a:r>
              <a:rPr kumimoji="1" lang="ja-JP" altLang="en-US" sz="1200" dirty="0">
                <a:solidFill>
                  <a:schemeClr val="accent6">
                    <a:lumMod val="75000"/>
                  </a:schemeClr>
                </a:solidFill>
                <a:latin typeface="Meiryo" charset="-128"/>
                <a:ea typeface="Meiryo" charset="-128"/>
                <a:cs typeface="Meiryo" charset="-128"/>
              </a:rPr>
              <a:t>狙い</a:t>
            </a:r>
          </a:p>
        </p:txBody>
      </p:sp>
      <p:sp>
        <p:nvSpPr>
          <p:cNvPr id="51" name="テキスト ボックス 50"/>
          <p:cNvSpPr txBox="1"/>
          <p:nvPr/>
        </p:nvSpPr>
        <p:spPr>
          <a:xfrm>
            <a:off x="4606022" y="5845746"/>
            <a:ext cx="3416321" cy="369332"/>
          </a:xfrm>
          <a:prstGeom prst="rect">
            <a:avLst/>
          </a:prstGeom>
          <a:noFill/>
        </p:spPr>
        <p:txBody>
          <a:bodyPr wrap="none" rtlCol="0">
            <a:spAutoFit/>
          </a:bodyPr>
          <a:lstStyle/>
          <a:p>
            <a:pPr algn="r"/>
            <a:r>
              <a:rPr kumimoji="1" lang="ja-JP" altLang="en-US" b="1" u="sng" dirty="0">
                <a:solidFill>
                  <a:srgbClr val="0432FF"/>
                </a:solidFill>
                <a:latin typeface="Meiryo" charset="-128"/>
                <a:ea typeface="Meiryo" charset="-128"/>
                <a:cs typeface="Meiryo" charset="-128"/>
              </a:rPr>
              <a:t>ビジネスの成果</a:t>
            </a:r>
            <a:r>
              <a:rPr kumimoji="1" lang="ja-JP" altLang="en-US" sz="1200" dirty="0">
                <a:solidFill>
                  <a:srgbClr val="0432FF"/>
                </a:solidFill>
                <a:latin typeface="Meiryo" charset="-128"/>
                <a:ea typeface="Meiryo" charset="-128"/>
                <a:cs typeface="Meiryo" charset="-128"/>
              </a:rPr>
              <a:t>に対して</a:t>
            </a:r>
            <a:r>
              <a:rPr lang="ja-JP" altLang="en-US" b="1" dirty="0">
                <a:solidFill>
                  <a:srgbClr val="0432FF"/>
                </a:solidFill>
                <a:latin typeface="Meiryo" charset="-128"/>
                <a:ea typeface="Meiryo" charset="-128"/>
                <a:cs typeface="Meiryo" charset="-128"/>
              </a:rPr>
              <a:t>合格点</a:t>
            </a:r>
            <a:r>
              <a:rPr kumimoji="1" lang="ja-JP" altLang="en-US" sz="1200" dirty="0">
                <a:solidFill>
                  <a:srgbClr val="0432FF"/>
                </a:solidFill>
                <a:latin typeface="Meiryo" charset="-128"/>
                <a:ea typeface="Meiryo" charset="-128"/>
                <a:cs typeface="Meiryo" charset="-128"/>
              </a:rPr>
              <a:t>狙い</a:t>
            </a:r>
          </a:p>
        </p:txBody>
      </p:sp>
      <p:sp>
        <p:nvSpPr>
          <p:cNvPr id="52" name="テキスト ボックス 51"/>
          <p:cNvSpPr txBox="1"/>
          <p:nvPr/>
        </p:nvSpPr>
        <p:spPr>
          <a:xfrm>
            <a:off x="465056" y="4566714"/>
            <a:ext cx="2492990" cy="400110"/>
          </a:xfrm>
          <a:prstGeom prst="rect">
            <a:avLst/>
          </a:prstGeom>
          <a:noFill/>
        </p:spPr>
        <p:txBody>
          <a:bodyPr wrap="none" rtlCol="0">
            <a:spAutoFit/>
          </a:bodyPr>
          <a:lstStyle/>
          <a:p>
            <a:r>
              <a:rPr kumimoji="1" lang="ja-JP" altLang="en-US" sz="1000" dirty="0">
                <a:solidFill>
                  <a:srgbClr val="0432FF"/>
                </a:solidFill>
                <a:latin typeface="Meiryo" charset="-128"/>
                <a:ea typeface="Meiryo" charset="-128"/>
                <a:cs typeface="Meiryo" charset="-128"/>
              </a:rPr>
              <a:t>途中の成果からフィードバックを得て、</a:t>
            </a:r>
            <a:endParaRPr kumimoji="1" lang="en-US" altLang="ja-JP" sz="1000" dirty="0">
              <a:solidFill>
                <a:srgbClr val="0432FF"/>
              </a:solidFill>
              <a:latin typeface="Meiryo" charset="-128"/>
              <a:ea typeface="Meiryo" charset="-128"/>
              <a:cs typeface="Meiryo" charset="-128"/>
            </a:endParaRPr>
          </a:p>
          <a:p>
            <a:r>
              <a:rPr kumimoji="1" lang="ja-JP" altLang="en-US" sz="1000" dirty="0">
                <a:solidFill>
                  <a:srgbClr val="0432FF"/>
                </a:solidFill>
                <a:latin typeface="Meiryo" charset="-128"/>
                <a:ea typeface="Meiryo" charset="-128"/>
                <a:cs typeface="Meiryo" charset="-128"/>
              </a:rPr>
              <a:t>仕様や優先順位の変更を許容する。</a:t>
            </a:r>
          </a:p>
        </p:txBody>
      </p:sp>
      <p:sp>
        <p:nvSpPr>
          <p:cNvPr id="53" name="テキスト ボックス 52"/>
          <p:cNvSpPr txBox="1"/>
          <p:nvPr/>
        </p:nvSpPr>
        <p:spPr>
          <a:xfrm>
            <a:off x="455636" y="832362"/>
            <a:ext cx="3647152" cy="369332"/>
          </a:xfrm>
          <a:prstGeom prst="rect">
            <a:avLst/>
          </a:prstGeom>
          <a:noFill/>
        </p:spPr>
        <p:txBody>
          <a:bodyPr wrap="none" rtlCol="0">
            <a:spAutoFit/>
          </a:bodyPr>
          <a:lstStyle/>
          <a:p>
            <a:r>
              <a:rPr lang="ja-JP" altLang="en-US" b="1" dirty="0">
                <a:solidFill>
                  <a:schemeClr val="accent6">
                    <a:lumMod val="75000"/>
                  </a:schemeClr>
                </a:solidFill>
                <a:latin typeface="Meiryo" charset="-128"/>
                <a:ea typeface="Meiryo" charset="-128"/>
                <a:cs typeface="Meiryo" charset="-128"/>
              </a:rPr>
              <a:t>ウォーターフォール開発</a:t>
            </a:r>
            <a:r>
              <a:rPr kumimoji="1" lang="ja-JP" altLang="en-US" dirty="0">
                <a:solidFill>
                  <a:schemeClr val="accent6">
                    <a:lumMod val="75000"/>
                  </a:schemeClr>
                </a:solidFill>
                <a:latin typeface="Meiryo" charset="-128"/>
                <a:ea typeface="Meiryo" charset="-128"/>
                <a:cs typeface="Meiryo" charset="-128"/>
              </a:rPr>
              <a:t>の考え方</a:t>
            </a:r>
          </a:p>
        </p:txBody>
      </p:sp>
      <p:sp>
        <p:nvSpPr>
          <p:cNvPr id="54" name="テキスト ボックス 53"/>
          <p:cNvSpPr txBox="1"/>
          <p:nvPr/>
        </p:nvSpPr>
        <p:spPr>
          <a:xfrm>
            <a:off x="457896" y="3836434"/>
            <a:ext cx="2723823" cy="369332"/>
          </a:xfrm>
          <a:prstGeom prst="rect">
            <a:avLst/>
          </a:prstGeom>
          <a:noFill/>
        </p:spPr>
        <p:txBody>
          <a:bodyPr wrap="none" rtlCol="0">
            <a:spAutoFit/>
          </a:bodyPr>
          <a:lstStyle/>
          <a:p>
            <a:r>
              <a:rPr lang="ja-JP" altLang="en-US" b="1" dirty="0">
                <a:solidFill>
                  <a:srgbClr val="0432FF"/>
                </a:solidFill>
                <a:latin typeface="Meiryo" charset="-128"/>
                <a:ea typeface="Meiryo" charset="-128"/>
                <a:cs typeface="Meiryo" charset="-128"/>
              </a:rPr>
              <a:t>アジャイル開発</a:t>
            </a:r>
            <a:r>
              <a:rPr kumimoji="1" lang="ja-JP" altLang="en-US" dirty="0">
                <a:solidFill>
                  <a:srgbClr val="0432FF"/>
                </a:solidFill>
                <a:latin typeface="Meiryo" charset="-128"/>
                <a:ea typeface="Meiryo" charset="-128"/>
                <a:cs typeface="Meiryo" charset="-128"/>
              </a:rPr>
              <a:t>の考え方</a:t>
            </a:r>
          </a:p>
        </p:txBody>
      </p:sp>
      <p:sp>
        <p:nvSpPr>
          <p:cNvPr id="55" name="環状矢印 54"/>
          <p:cNvSpPr/>
          <p:nvPr/>
        </p:nvSpPr>
        <p:spPr>
          <a:xfrm rot="10800000" flipH="1">
            <a:off x="7580143" y="1264673"/>
            <a:ext cx="1080905" cy="1037441"/>
          </a:xfrm>
          <a:prstGeom prst="circularArrow">
            <a:avLst>
              <a:gd name="adj1" fmla="val 11930"/>
              <a:gd name="adj2" fmla="val 1021881"/>
              <a:gd name="adj3" fmla="val 3934286"/>
              <a:gd name="adj4" fmla="val 6138588"/>
              <a:gd name="adj5" fmla="val 12448"/>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p:cNvSpPr txBox="1"/>
          <p:nvPr/>
        </p:nvSpPr>
        <p:spPr>
          <a:xfrm>
            <a:off x="5499766" y="2059125"/>
            <a:ext cx="2646878" cy="461665"/>
          </a:xfrm>
          <a:prstGeom prst="rect">
            <a:avLst/>
          </a:prstGeom>
          <a:noFill/>
        </p:spPr>
        <p:txBody>
          <a:bodyPr wrap="none" rtlCol="0">
            <a:spAutoFit/>
          </a:bodyPr>
          <a:lstStyle/>
          <a:p>
            <a:r>
              <a:rPr kumimoji="1" lang="ja-JP" altLang="en-US" sz="1200" dirty="0">
                <a:solidFill>
                  <a:srgbClr val="FF6666"/>
                </a:solidFill>
                <a:latin typeface="Meiryo" charset="-128"/>
                <a:ea typeface="Meiryo" charset="-128"/>
                <a:cs typeface="Meiryo" charset="-128"/>
              </a:rPr>
              <a:t>現場からのフィードバック</a:t>
            </a:r>
            <a:endParaRPr kumimoji="1" lang="en-US" altLang="ja-JP" sz="1200" dirty="0">
              <a:solidFill>
                <a:srgbClr val="FF6666"/>
              </a:solidFill>
              <a:latin typeface="Meiryo" charset="-128"/>
              <a:ea typeface="Meiryo" charset="-128"/>
              <a:cs typeface="Meiryo" charset="-128"/>
            </a:endParaRPr>
          </a:p>
          <a:p>
            <a:r>
              <a:rPr lang="ja-JP" altLang="en-US" sz="1200" dirty="0">
                <a:solidFill>
                  <a:srgbClr val="FF6666"/>
                </a:solidFill>
                <a:latin typeface="Meiryo" charset="-128"/>
                <a:ea typeface="Meiryo" charset="-128"/>
                <a:cs typeface="Meiryo" charset="-128"/>
              </a:rPr>
              <a:t>最後になって訂正・追加などが集中</a:t>
            </a:r>
            <a:endParaRPr kumimoji="1" lang="ja-JP" altLang="en-US" sz="1200" dirty="0">
              <a:solidFill>
                <a:srgbClr val="FF6666"/>
              </a:solidFill>
              <a:latin typeface="Meiryo" charset="-128"/>
              <a:ea typeface="Meiryo" charset="-128"/>
              <a:cs typeface="Meiryo" charset="-128"/>
            </a:endParaRPr>
          </a:p>
        </p:txBody>
      </p:sp>
      <p:sp>
        <p:nvSpPr>
          <p:cNvPr id="57" name="テキスト ボックス 56"/>
          <p:cNvSpPr txBox="1"/>
          <p:nvPr/>
        </p:nvSpPr>
        <p:spPr>
          <a:xfrm>
            <a:off x="5287723" y="5066057"/>
            <a:ext cx="2492990" cy="461665"/>
          </a:xfrm>
          <a:prstGeom prst="rect">
            <a:avLst/>
          </a:prstGeom>
          <a:noFill/>
        </p:spPr>
        <p:txBody>
          <a:bodyPr wrap="none" rtlCol="0">
            <a:spAutoFit/>
          </a:bodyPr>
          <a:lstStyle/>
          <a:p>
            <a:pPr algn="r"/>
            <a:r>
              <a:rPr kumimoji="1" lang="ja-JP" altLang="en-US" sz="1200" dirty="0">
                <a:solidFill>
                  <a:srgbClr val="0432FF"/>
                </a:solidFill>
                <a:latin typeface="Meiryo" charset="-128"/>
                <a:ea typeface="Meiryo" charset="-128"/>
                <a:cs typeface="Meiryo" charset="-128"/>
              </a:rPr>
              <a:t>目標としていたビジネスの成果が</a:t>
            </a:r>
            <a:endParaRPr kumimoji="1" lang="en-US" altLang="ja-JP" sz="1200" dirty="0">
              <a:solidFill>
                <a:srgbClr val="0432FF"/>
              </a:solidFill>
              <a:latin typeface="Meiryo" charset="-128"/>
              <a:ea typeface="Meiryo" charset="-128"/>
              <a:cs typeface="Meiryo" charset="-128"/>
            </a:endParaRPr>
          </a:p>
          <a:p>
            <a:pPr algn="r"/>
            <a:r>
              <a:rPr kumimoji="1" lang="ja-JP" altLang="en-US" sz="1200" dirty="0">
                <a:solidFill>
                  <a:srgbClr val="0432FF"/>
                </a:solidFill>
                <a:latin typeface="Meiryo" charset="-128"/>
                <a:ea typeface="Meiryo" charset="-128"/>
                <a:cs typeface="Meiryo" charset="-128"/>
              </a:rPr>
              <a:t>達成できていれば完了</a:t>
            </a:r>
          </a:p>
        </p:txBody>
      </p:sp>
      <p:cxnSp>
        <p:nvCxnSpPr>
          <p:cNvPr id="59" name="直線矢印コネクタ 58"/>
          <p:cNvCxnSpPr/>
          <p:nvPr/>
        </p:nvCxnSpPr>
        <p:spPr>
          <a:xfrm flipV="1">
            <a:off x="6586830" y="4573739"/>
            <a:ext cx="0" cy="454250"/>
          </a:xfrm>
          <a:prstGeom prst="straightConnector1">
            <a:avLst/>
          </a:prstGeom>
          <a:ln>
            <a:solidFill>
              <a:srgbClr val="0432FF"/>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テキスト ボックス 64"/>
          <p:cNvSpPr txBox="1"/>
          <p:nvPr/>
        </p:nvSpPr>
        <p:spPr>
          <a:xfrm>
            <a:off x="465056" y="1444492"/>
            <a:ext cx="3892412" cy="400110"/>
          </a:xfrm>
          <a:prstGeom prst="rect">
            <a:avLst/>
          </a:prstGeom>
          <a:noFill/>
        </p:spPr>
        <p:txBody>
          <a:bodyPr wrap="none" rtlCol="0">
            <a:spAutoFit/>
          </a:bodyPr>
          <a:lstStyle/>
          <a:p>
            <a:r>
              <a:rPr kumimoji="1" lang="ja-JP" altLang="en-US" sz="1000" dirty="0">
                <a:solidFill>
                  <a:schemeClr val="accent6">
                    <a:lumMod val="75000"/>
                  </a:schemeClr>
                </a:solidFill>
                <a:latin typeface="Meiryo" charset="-128"/>
                <a:ea typeface="Meiryo" charset="-128"/>
                <a:cs typeface="Meiryo" charset="-128"/>
              </a:rPr>
              <a:t>仕様凍結（確定）させて仕様書通りに開発が</a:t>
            </a:r>
            <a:r>
              <a:rPr kumimoji="1" lang="en-US" altLang="ja-JP" sz="1000" dirty="0">
                <a:solidFill>
                  <a:schemeClr val="accent6">
                    <a:lumMod val="75000"/>
                  </a:schemeClr>
                </a:solidFill>
                <a:latin typeface="Meiryo" charset="-128"/>
                <a:ea typeface="Meiryo" charset="-128"/>
                <a:cs typeface="Meiryo" charset="-128"/>
              </a:rPr>
              <a:t>100%</a:t>
            </a:r>
            <a:r>
              <a:rPr kumimoji="1" lang="ja-JP" altLang="en-US" sz="1000" dirty="0">
                <a:solidFill>
                  <a:schemeClr val="accent6">
                    <a:lumMod val="75000"/>
                  </a:schemeClr>
                </a:solidFill>
                <a:latin typeface="Meiryo" charset="-128"/>
                <a:ea typeface="Meiryo" charset="-128"/>
                <a:cs typeface="Meiryo" charset="-128"/>
              </a:rPr>
              <a:t>完了したら、</a:t>
            </a:r>
            <a:endParaRPr kumimoji="1" lang="en-US" altLang="ja-JP" sz="1000" dirty="0">
              <a:solidFill>
                <a:schemeClr val="accent6">
                  <a:lumMod val="75000"/>
                </a:schemeClr>
              </a:solidFill>
              <a:latin typeface="Meiryo" charset="-128"/>
              <a:ea typeface="Meiryo" charset="-128"/>
              <a:cs typeface="Meiryo" charset="-128"/>
            </a:endParaRPr>
          </a:p>
          <a:p>
            <a:r>
              <a:rPr kumimoji="1" lang="ja-JP" altLang="en-US" sz="1000" dirty="0">
                <a:solidFill>
                  <a:schemeClr val="accent6">
                    <a:lumMod val="75000"/>
                  </a:schemeClr>
                </a:solidFill>
                <a:latin typeface="Meiryo" charset="-128"/>
                <a:ea typeface="Meiryo" charset="-128"/>
                <a:cs typeface="Meiryo" charset="-128"/>
              </a:rPr>
              <a:t>現場からのフィードバックを求める。</a:t>
            </a:r>
          </a:p>
        </p:txBody>
      </p:sp>
      <p:sp>
        <p:nvSpPr>
          <p:cNvPr id="58" name="テキスト ボックス 57">
            <a:extLst>
              <a:ext uri="{FF2B5EF4-FFF2-40B4-BE49-F238E27FC236}">
                <a16:creationId xmlns:a16="http://schemas.microsoft.com/office/drawing/2014/main" id="{5670CA71-1222-FC4D-A6B2-E41394D3527B}"/>
              </a:ext>
            </a:extLst>
          </p:cNvPr>
          <p:cNvSpPr txBox="1"/>
          <p:nvPr/>
        </p:nvSpPr>
        <p:spPr>
          <a:xfrm>
            <a:off x="455563" y="1114649"/>
            <a:ext cx="3570208" cy="307777"/>
          </a:xfrm>
          <a:prstGeom prst="rect">
            <a:avLst/>
          </a:prstGeom>
          <a:noFill/>
        </p:spPr>
        <p:txBody>
          <a:bodyPr wrap="none" rtlCol="0">
            <a:spAutoFit/>
          </a:bodyPr>
          <a:lstStyle/>
          <a:p>
            <a:r>
              <a:rPr kumimoji="1" lang="ja-JP" altLang="en-US" sz="1400" b="1" u="sng" dirty="0">
                <a:solidFill>
                  <a:schemeClr val="accent6">
                    <a:lumMod val="75000"/>
                  </a:schemeClr>
                </a:solidFill>
                <a:latin typeface="Meiryo" charset="-128"/>
                <a:ea typeface="Meiryo" charset="-128"/>
                <a:cs typeface="Meiryo" charset="-128"/>
              </a:rPr>
              <a:t>仕事の</a:t>
            </a:r>
            <a:r>
              <a:rPr lang="ja-JP" altLang="en-US" sz="1400" b="1" u="sng" dirty="0">
                <a:solidFill>
                  <a:schemeClr val="accent6">
                    <a:lumMod val="75000"/>
                  </a:schemeClr>
                </a:solidFill>
                <a:latin typeface="Meiryo" charset="-128"/>
                <a:ea typeface="Meiryo" charset="-128"/>
                <a:cs typeface="Meiryo" charset="-128"/>
              </a:rPr>
              <a:t>仕組み</a:t>
            </a:r>
            <a:r>
              <a:rPr kumimoji="1" lang="ja-JP" altLang="en-US" sz="1400" b="1" u="sng" dirty="0">
                <a:solidFill>
                  <a:schemeClr val="accent6">
                    <a:lumMod val="75000"/>
                  </a:schemeClr>
                </a:solidFill>
                <a:latin typeface="Meiryo" charset="-128"/>
                <a:ea typeface="Meiryo" charset="-128"/>
                <a:cs typeface="Meiryo" charset="-128"/>
              </a:rPr>
              <a:t>は確定できる</a:t>
            </a:r>
            <a:r>
              <a:rPr kumimoji="1" lang="ja-JP" altLang="en-US" sz="1200" dirty="0">
                <a:solidFill>
                  <a:schemeClr val="accent6">
                    <a:lumMod val="75000"/>
                  </a:schemeClr>
                </a:solidFill>
                <a:latin typeface="Meiryo" charset="-128"/>
                <a:ea typeface="Meiryo" charset="-128"/>
                <a:cs typeface="Meiryo" charset="-128"/>
              </a:rPr>
              <a:t>を前提にした開発</a:t>
            </a:r>
          </a:p>
        </p:txBody>
      </p:sp>
      <p:sp>
        <p:nvSpPr>
          <p:cNvPr id="60" name="テキスト ボックス 59">
            <a:extLst>
              <a:ext uri="{FF2B5EF4-FFF2-40B4-BE49-F238E27FC236}">
                <a16:creationId xmlns:a16="http://schemas.microsoft.com/office/drawing/2014/main" id="{6E156691-FCED-3B4A-8689-A01ED95D4268}"/>
              </a:ext>
            </a:extLst>
          </p:cNvPr>
          <p:cNvSpPr txBox="1"/>
          <p:nvPr/>
        </p:nvSpPr>
        <p:spPr>
          <a:xfrm>
            <a:off x="465056" y="4096139"/>
            <a:ext cx="3416320" cy="307777"/>
          </a:xfrm>
          <a:prstGeom prst="rect">
            <a:avLst/>
          </a:prstGeom>
          <a:noFill/>
        </p:spPr>
        <p:txBody>
          <a:bodyPr wrap="none" rtlCol="0">
            <a:spAutoFit/>
          </a:bodyPr>
          <a:lstStyle/>
          <a:p>
            <a:r>
              <a:rPr kumimoji="1" lang="ja-JP" altLang="en-US" sz="1400" b="1" u="sng" dirty="0">
                <a:solidFill>
                  <a:srgbClr val="0432FF"/>
                </a:solidFill>
                <a:latin typeface="Meiryo" charset="-128"/>
                <a:ea typeface="Meiryo" charset="-128"/>
                <a:cs typeface="Meiryo" charset="-128"/>
              </a:rPr>
              <a:t>仕事の仕組みは変化する</a:t>
            </a:r>
            <a:r>
              <a:rPr kumimoji="1" lang="ja-JP" altLang="en-US" sz="1400" u="sng" dirty="0">
                <a:solidFill>
                  <a:srgbClr val="0432FF"/>
                </a:solidFill>
                <a:latin typeface="Meiryo" charset="-128"/>
                <a:ea typeface="Meiryo" charset="-128"/>
                <a:cs typeface="Meiryo" charset="-128"/>
              </a:rPr>
              <a:t>を</a:t>
            </a:r>
            <a:r>
              <a:rPr kumimoji="1" lang="ja-JP" altLang="en-US" sz="1200" dirty="0">
                <a:solidFill>
                  <a:srgbClr val="0432FF"/>
                </a:solidFill>
                <a:latin typeface="Meiryo" charset="-128"/>
                <a:ea typeface="Meiryo" charset="-128"/>
                <a:cs typeface="Meiryo" charset="-128"/>
              </a:rPr>
              <a:t>前提にした開発</a:t>
            </a:r>
          </a:p>
        </p:txBody>
      </p:sp>
    </p:spTree>
    <p:extLst>
      <p:ext uri="{BB962C8B-B14F-4D97-AF65-F5344CB8AC3E}">
        <p14:creationId xmlns:p14="http://schemas.microsoft.com/office/powerpoint/2010/main" val="2221867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E9D13E88-A771-B142-A1E2-235ACF33311B}"/>
              </a:ext>
            </a:extLst>
          </p:cNvPr>
          <p:cNvGrpSpPr/>
          <p:nvPr/>
        </p:nvGrpSpPr>
        <p:grpSpPr>
          <a:xfrm>
            <a:off x="1283851" y="3975198"/>
            <a:ext cx="6840760" cy="2557174"/>
            <a:chOff x="1283851" y="3975198"/>
            <a:chExt cx="6840760" cy="2557174"/>
          </a:xfrm>
        </p:grpSpPr>
        <p:sp>
          <p:nvSpPr>
            <p:cNvPr id="37" name="正方形/長方形 36">
              <a:extLst>
                <a:ext uri="{FF2B5EF4-FFF2-40B4-BE49-F238E27FC236}">
                  <a16:creationId xmlns:a16="http://schemas.microsoft.com/office/drawing/2014/main" id="{C85E2A98-6AED-AD46-B63A-C4131D1B6C1C}"/>
                </a:ext>
              </a:extLst>
            </p:cNvPr>
            <p:cNvSpPr/>
            <p:nvPr/>
          </p:nvSpPr>
          <p:spPr>
            <a:xfrm>
              <a:off x="1283851" y="3975198"/>
              <a:ext cx="6840760" cy="255717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テキスト ボックス 37">
              <a:extLst>
                <a:ext uri="{FF2B5EF4-FFF2-40B4-BE49-F238E27FC236}">
                  <a16:creationId xmlns:a16="http://schemas.microsoft.com/office/drawing/2014/main" id="{799BC0F8-5902-8247-91E2-ED3C5D70E34D}"/>
                </a:ext>
              </a:extLst>
            </p:cNvPr>
            <p:cNvSpPr txBox="1"/>
            <p:nvPr/>
          </p:nvSpPr>
          <p:spPr>
            <a:xfrm>
              <a:off x="2885673" y="6163040"/>
              <a:ext cx="3647152"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テクノロジーを戦略的に活用する</a:t>
              </a:r>
              <a:endParaRPr kumimoji="1" lang="ja-JP" altLang="en-US" b="1" dirty="0">
                <a:solidFill>
                  <a:schemeClr val="bg1"/>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19C11F05-3BA9-FA47-8ADC-7CFB32296653}"/>
              </a:ext>
            </a:extLst>
          </p:cNvPr>
          <p:cNvSpPr>
            <a:spLocks noGrp="1"/>
          </p:cNvSpPr>
          <p:nvPr>
            <p:ph type="title"/>
          </p:nvPr>
        </p:nvSpPr>
        <p:spPr/>
        <p:txBody>
          <a:bodyPr/>
          <a:lstStyle/>
          <a:p>
            <a:r>
              <a:rPr kumimoji="1" lang="ja-JP" altLang="en-US"/>
              <a:t>イノベーションとスピードの融合</a:t>
            </a:r>
          </a:p>
        </p:txBody>
      </p:sp>
      <p:sp>
        <p:nvSpPr>
          <p:cNvPr id="3" name="スライド番号プレースホルダー 2">
            <a:extLst>
              <a:ext uri="{FF2B5EF4-FFF2-40B4-BE49-F238E27FC236}">
                <a16:creationId xmlns:a16="http://schemas.microsoft.com/office/drawing/2014/main" id="{A3EDB5D5-2E84-7842-B3E5-675C81A1603C}"/>
              </a:ext>
            </a:extLst>
          </p:cNvPr>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4" name="正方形/長方形 3">
            <a:extLst>
              <a:ext uri="{FF2B5EF4-FFF2-40B4-BE49-F238E27FC236}">
                <a16:creationId xmlns:a16="http://schemas.microsoft.com/office/drawing/2014/main" id="{DAF068C6-399F-034A-B8B2-F741F241B25E}"/>
              </a:ext>
            </a:extLst>
          </p:cNvPr>
          <p:cNvSpPr/>
          <p:nvPr/>
        </p:nvSpPr>
        <p:spPr>
          <a:xfrm>
            <a:off x="1149035" y="814792"/>
            <a:ext cx="6840760" cy="2453943"/>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630833EC-AA2E-7447-8384-96949EDAA807}"/>
              </a:ext>
            </a:extLst>
          </p:cNvPr>
          <p:cNvSpPr/>
          <p:nvPr/>
        </p:nvSpPr>
        <p:spPr>
          <a:xfrm>
            <a:off x="1331640" y="2228204"/>
            <a:ext cx="6475551" cy="8133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chemeClr val="bg1"/>
                </a:solidFill>
                <a:latin typeface="Meiryo" panose="020B0604030504040204" pitchFamily="34" charset="-128"/>
                <a:ea typeface="Meiryo" panose="020B0604030504040204" pitchFamily="34" charset="-128"/>
                <a:cs typeface="ＭＳ Ｐゴシック"/>
              </a:rPr>
              <a:t>「計画通り」は実現不可能</a:t>
            </a:r>
            <a:endParaRPr kumimoji="1" lang="ja-JP" altLang="en-US" sz="2400" dirty="0">
              <a:solidFill>
                <a:schemeClr val="bg1"/>
              </a:solidFill>
              <a:latin typeface="Meiryo" panose="020B0604030504040204" pitchFamily="34" charset="-128"/>
              <a:ea typeface="Meiryo" panose="020B0604030504040204" pitchFamily="34" charset="-128"/>
              <a:cs typeface="ＭＳ Ｐゴシック"/>
            </a:endParaRPr>
          </a:p>
        </p:txBody>
      </p:sp>
      <p:sp>
        <p:nvSpPr>
          <p:cNvPr id="8" name="正方形/長方形 7">
            <a:extLst>
              <a:ext uri="{FF2B5EF4-FFF2-40B4-BE49-F238E27FC236}">
                <a16:creationId xmlns:a16="http://schemas.microsoft.com/office/drawing/2014/main" id="{4197DCDE-B6E7-6A42-994E-6602F05D629F}"/>
              </a:ext>
            </a:extLst>
          </p:cNvPr>
          <p:cNvSpPr/>
          <p:nvPr/>
        </p:nvSpPr>
        <p:spPr>
          <a:xfrm>
            <a:off x="1331640" y="1268760"/>
            <a:ext cx="6475551" cy="81336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chemeClr val="bg1"/>
                </a:solidFill>
                <a:latin typeface="Meiryo" panose="020B0604030504040204" pitchFamily="34" charset="-128"/>
                <a:ea typeface="Meiryo" panose="020B0604030504040204" pitchFamily="34" charset="-128"/>
                <a:cs typeface="ＭＳ Ｐゴシック"/>
              </a:rPr>
              <a:t>不確実性の増大とスピードの加速</a:t>
            </a:r>
            <a:endParaRPr kumimoji="1" lang="ja-JP" altLang="en-US" sz="2400" dirty="0">
              <a:solidFill>
                <a:schemeClr val="bg1"/>
              </a:solidFill>
              <a:latin typeface="Meiryo" panose="020B0604030504040204" pitchFamily="34" charset="-128"/>
              <a:ea typeface="Meiryo" panose="020B0604030504040204" pitchFamily="34" charset="-128"/>
              <a:cs typeface="ＭＳ Ｐゴシック"/>
            </a:endParaRPr>
          </a:p>
        </p:txBody>
      </p:sp>
      <p:sp>
        <p:nvSpPr>
          <p:cNvPr id="34" name="テキスト ボックス 33">
            <a:extLst>
              <a:ext uri="{FF2B5EF4-FFF2-40B4-BE49-F238E27FC236}">
                <a16:creationId xmlns:a16="http://schemas.microsoft.com/office/drawing/2014/main" id="{54E14A3C-7A4F-4C41-BC03-614D9BBD6093}"/>
              </a:ext>
            </a:extLst>
          </p:cNvPr>
          <p:cNvSpPr txBox="1"/>
          <p:nvPr/>
        </p:nvSpPr>
        <p:spPr>
          <a:xfrm>
            <a:off x="2858670" y="870956"/>
            <a:ext cx="3416320" cy="369332"/>
          </a:xfrm>
          <a:prstGeom prst="rect">
            <a:avLst/>
          </a:prstGeom>
          <a:noFill/>
        </p:spPr>
        <p:txBody>
          <a:bodyPr wrap="none" rtlCol="0">
            <a:spAutoFit/>
          </a:bodyPr>
          <a:lstStyle/>
          <a:p>
            <a:pPr algn="ctr"/>
            <a:r>
              <a:rPr kumimoji="1" lang="ja-JP" altLang="en-US" b="1">
                <a:solidFill>
                  <a:schemeClr val="accent6">
                    <a:lumMod val="50000"/>
                  </a:schemeClr>
                </a:solidFill>
                <a:latin typeface="Meiryo" panose="020B0604030504040204" pitchFamily="34" charset="-128"/>
                <a:ea typeface="Meiryo" panose="020B0604030504040204" pitchFamily="34" charset="-128"/>
              </a:rPr>
              <a:t>ビジネスを取り巻く環境の変化</a:t>
            </a:r>
            <a:endParaRPr kumimoji="1" lang="ja-JP" altLang="en-US" b="1" dirty="0">
              <a:solidFill>
                <a:schemeClr val="accent6">
                  <a:lumMod val="50000"/>
                </a:schemeClr>
              </a:solidFill>
              <a:latin typeface="Meiryo" panose="020B0604030504040204" pitchFamily="34" charset="-128"/>
              <a:ea typeface="Meiryo" panose="020B0604030504040204" pitchFamily="34" charset="-128"/>
            </a:endParaRPr>
          </a:p>
        </p:txBody>
      </p:sp>
      <p:sp>
        <p:nvSpPr>
          <p:cNvPr id="35" name="下矢印 34">
            <a:extLst>
              <a:ext uri="{FF2B5EF4-FFF2-40B4-BE49-F238E27FC236}">
                <a16:creationId xmlns:a16="http://schemas.microsoft.com/office/drawing/2014/main" id="{357800C4-A3CB-8149-9287-90F20C5FB5F9}"/>
              </a:ext>
            </a:extLst>
          </p:cNvPr>
          <p:cNvSpPr/>
          <p:nvPr/>
        </p:nvSpPr>
        <p:spPr>
          <a:xfrm>
            <a:off x="4195500" y="2030089"/>
            <a:ext cx="797258" cy="328593"/>
          </a:xfrm>
          <a:prstGeom prst="downArrow">
            <a:avLst>
              <a:gd name="adj1" fmla="val 50000"/>
              <a:gd name="adj2" fmla="val 65607"/>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グループ化 31">
            <a:extLst>
              <a:ext uri="{FF2B5EF4-FFF2-40B4-BE49-F238E27FC236}">
                <a16:creationId xmlns:a16="http://schemas.microsoft.com/office/drawing/2014/main" id="{F03EF2AF-1465-6943-945F-A45415319830}"/>
              </a:ext>
            </a:extLst>
          </p:cNvPr>
          <p:cNvGrpSpPr/>
          <p:nvPr/>
        </p:nvGrpSpPr>
        <p:grpSpPr>
          <a:xfrm>
            <a:off x="1149035" y="2934667"/>
            <a:ext cx="6840760" cy="3120144"/>
            <a:chOff x="1149035" y="2934667"/>
            <a:chExt cx="6840760" cy="3120144"/>
          </a:xfrm>
        </p:grpSpPr>
        <p:sp>
          <p:nvSpPr>
            <p:cNvPr id="5" name="正方形/長方形 4">
              <a:extLst>
                <a:ext uri="{FF2B5EF4-FFF2-40B4-BE49-F238E27FC236}">
                  <a16:creationId xmlns:a16="http://schemas.microsoft.com/office/drawing/2014/main" id="{829A03FF-5C73-2645-A70D-DD670AFF9168}"/>
                </a:ext>
              </a:extLst>
            </p:cNvPr>
            <p:cNvSpPr/>
            <p:nvPr/>
          </p:nvSpPr>
          <p:spPr>
            <a:xfrm>
              <a:off x="1149035" y="3497637"/>
              <a:ext cx="6840760" cy="2557174"/>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F6F1C48C-330E-204C-8C5F-DAA2CCCE36A7}"/>
                </a:ext>
              </a:extLst>
            </p:cNvPr>
            <p:cNvSpPr/>
            <p:nvPr/>
          </p:nvSpPr>
          <p:spPr>
            <a:xfrm>
              <a:off x="3185260" y="3671347"/>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A7711AFE-C5DE-FC49-BC3E-1A9278945E37}"/>
                </a:ext>
              </a:extLst>
            </p:cNvPr>
            <p:cNvSpPr/>
            <p:nvPr/>
          </p:nvSpPr>
          <p:spPr>
            <a:xfrm>
              <a:off x="3185260" y="4625923"/>
              <a:ext cx="2768309" cy="81336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913BD22E-810B-6242-A1C8-CDB3569E3AF0}"/>
                </a:ext>
              </a:extLst>
            </p:cNvPr>
            <p:cNvSpPr/>
            <p:nvPr/>
          </p:nvSpPr>
          <p:spPr>
            <a:xfrm>
              <a:off x="1329055" y="3671347"/>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08F2A2C8-F8E7-A844-96AB-F2B9F49B50D1}"/>
                </a:ext>
              </a:extLst>
            </p:cNvPr>
            <p:cNvSpPr/>
            <p:nvPr/>
          </p:nvSpPr>
          <p:spPr>
            <a:xfrm>
              <a:off x="6138757" y="3671347"/>
              <a:ext cx="1665849" cy="176793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0F791D9F-D5EA-F84B-8A3F-C30E39A54FC4}"/>
                </a:ext>
              </a:extLst>
            </p:cNvPr>
            <p:cNvSpPr txBox="1"/>
            <p:nvPr/>
          </p:nvSpPr>
          <p:spPr>
            <a:xfrm>
              <a:off x="3691410" y="3735750"/>
              <a:ext cx="1800493"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アジャイル開発</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87D4B7AB-1F95-B149-98D6-2E07475FEFF1}"/>
                </a:ext>
              </a:extLst>
            </p:cNvPr>
            <p:cNvSpPr txBox="1"/>
            <p:nvPr/>
          </p:nvSpPr>
          <p:spPr>
            <a:xfrm>
              <a:off x="4008825" y="4643721"/>
              <a:ext cx="1116011" cy="369332"/>
            </a:xfrm>
            <a:prstGeom prst="rect">
              <a:avLst/>
            </a:prstGeom>
            <a:noFill/>
          </p:spPr>
          <p:txBody>
            <a:bodyPr wrap="none" rtlCol="0">
              <a:spAutoFit/>
            </a:bodyPr>
            <a:lstStyle/>
            <a:p>
              <a:pPr algn="ctr"/>
              <a:r>
                <a:rPr kumimoji="1" lang="en-US" altLang="ja-JP" b="1" dirty="0">
                  <a:solidFill>
                    <a:schemeClr val="bg1"/>
                  </a:solidFill>
                  <a:latin typeface="Meiryo" panose="020B0604030504040204" pitchFamily="34" charset="-128"/>
                  <a:ea typeface="Meiryo" panose="020B0604030504040204" pitchFamily="34" charset="-128"/>
                </a:rPr>
                <a:t>DevOps</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F85598B5-0A0F-B349-B5D4-4D7C5FBCCDE9}"/>
                </a:ext>
              </a:extLst>
            </p:cNvPr>
            <p:cNvSpPr txBox="1"/>
            <p:nvPr/>
          </p:nvSpPr>
          <p:spPr>
            <a:xfrm>
              <a:off x="3185259" y="4012311"/>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ビジネスの成果に貢献するシステムを、バグフリーで変更にも柔軟に開発する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1" name="テキスト ボックス 20">
              <a:extLst>
                <a:ext uri="{FF2B5EF4-FFF2-40B4-BE49-F238E27FC236}">
                  <a16:creationId xmlns:a16="http://schemas.microsoft.com/office/drawing/2014/main" id="{6C58E181-6066-3541-877D-7B43AE6D16AA}"/>
                </a:ext>
              </a:extLst>
            </p:cNvPr>
            <p:cNvSpPr txBox="1"/>
            <p:nvPr/>
          </p:nvSpPr>
          <p:spPr>
            <a:xfrm>
              <a:off x="3185260" y="5003418"/>
              <a:ext cx="2768308" cy="415498"/>
            </a:xfrm>
            <a:prstGeom prst="rect">
              <a:avLst/>
            </a:prstGeom>
            <a:noFill/>
          </p:spPr>
          <p:txBody>
            <a:bodyPr wrap="square" rtlCol="0">
              <a:spAutoFit/>
            </a:bodyPr>
            <a:lstStyle/>
            <a:p>
              <a:r>
                <a:rPr lang="ja-JP" altLang="en-US" sz="1050" dirty="0">
                  <a:solidFill>
                    <a:schemeClr val="bg1"/>
                  </a:solidFill>
                  <a:latin typeface="Meiryo" panose="020B0604030504040204" pitchFamily="34" charset="-128"/>
                  <a:ea typeface="Meiryo" panose="020B0604030504040204" pitchFamily="34" charset="-128"/>
                  <a:cs typeface="Meiryo" charset="-128"/>
                </a:rPr>
                <a:t>安定稼働を維持しながら、開発されたシステムを直ちに・頻繁に本番環境に移行する</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2" name="テキスト ボックス 21">
              <a:extLst>
                <a:ext uri="{FF2B5EF4-FFF2-40B4-BE49-F238E27FC236}">
                  <a16:creationId xmlns:a16="http://schemas.microsoft.com/office/drawing/2014/main" id="{9C37CBFE-DED7-7B4A-B843-979BCE76DE69}"/>
                </a:ext>
              </a:extLst>
            </p:cNvPr>
            <p:cNvSpPr txBox="1"/>
            <p:nvPr/>
          </p:nvSpPr>
          <p:spPr>
            <a:xfrm>
              <a:off x="6456956" y="3749408"/>
              <a:ext cx="1029449" cy="369332"/>
            </a:xfrm>
            <a:prstGeom prst="rect">
              <a:avLst/>
            </a:prstGeom>
            <a:noFill/>
          </p:spPr>
          <p:txBody>
            <a:bodyPr wrap="none" rtlCol="0">
              <a:spAutoFit/>
            </a:bodyPr>
            <a:lstStyle/>
            <a:p>
              <a:pPr algn="ctr"/>
              <a:r>
                <a:rPr kumimoji="1" lang="en-US" altLang="ja-JP" b="1" dirty="0" err="1">
                  <a:solidFill>
                    <a:schemeClr val="bg1"/>
                  </a:solidFill>
                  <a:latin typeface="Meiryo" panose="020B0604030504040204" pitchFamily="34" charset="-128"/>
                  <a:ea typeface="Meiryo" panose="020B0604030504040204" pitchFamily="34" charset="-128"/>
                </a:rPr>
                <a:t>VeriSM</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9FBA9780-5D44-064E-90EE-721037BEE351}"/>
                </a:ext>
              </a:extLst>
            </p:cNvPr>
            <p:cNvSpPr txBox="1"/>
            <p:nvPr/>
          </p:nvSpPr>
          <p:spPr>
            <a:xfrm>
              <a:off x="1607980" y="3735750"/>
              <a:ext cx="1107997"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クラウド</a:t>
              </a:r>
              <a:endParaRPr kumimoji="1" lang="ja-JP" altLang="en-US" b="1" dirty="0">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6B921F0D-BB20-B64E-8306-BFF4AF716966}"/>
                </a:ext>
              </a:extLst>
            </p:cNvPr>
            <p:cNvSpPr txBox="1"/>
            <p:nvPr/>
          </p:nvSpPr>
          <p:spPr>
            <a:xfrm>
              <a:off x="6367932" y="4325272"/>
              <a:ext cx="1436673" cy="738664"/>
            </a:xfrm>
            <a:prstGeom prst="rect">
              <a:avLst/>
            </a:prstGeom>
            <a:noFill/>
          </p:spPr>
          <p:txBody>
            <a:bodyPr wrap="square" rtlCol="0">
              <a:spAutoFit/>
            </a:bodyPr>
            <a:lstStyle/>
            <a:p>
              <a:r>
                <a:rPr lang="en-US" altLang="ja-JP" sz="1050" dirty="0">
                  <a:solidFill>
                    <a:schemeClr val="bg1"/>
                  </a:solidFill>
                  <a:latin typeface="Meiryo" panose="020B0604030504040204" pitchFamily="34" charset="-128"/>
                  <a:ea typeface="Meiryo" panose="020B0604030504040204" pitchFamily="34" charset="-128"/>
                  <a:cs typeface="Meiryo" charset="-128"/>
                </a:rPr>
                <a:t>IT</a:t>
              </a:r>
              <a:r>
                <a:rPr lang="ja-JP" altLang="en-US" sz="1050">
                  <a:solidFill>
                    <a:schemeClr val="bg1"/>
                  </a:solidFill>
                  <a:latin typeface="Meiryo" panose="020B0604030504040204" pitchFamily="34" charset="-128"/>
                  <a:ea typeface="Meiryo" panose="020B0604030504040204" pitchFamily="34" charset="-128"/>
                  <a:cs typeface="Meiryo" charset="-128"/>
                </a:rPr>
                <a:t>とビジネスを同期化させ、ビジネス・スピードを向上させる取り組み。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sp>
          <p:nvSpPr>
            <p:cNvPr id="25" name="テキスト ボックス 24">
              <a:extLst>
                <a:ext uri="{FF2B5EF4-FFF2-40B4-BE49-F238E27FC236}">
                  <a16:creationId xmlns:a16="http://schemas.microsoft.com/office/drawing/2014/main" id="{6F87538C-7738-DE4D-92B0-36E60694E9D7}"/>
                </a:ext>
              </a:extLst>
            </p:cNvPr>
            <p:cNvSpPr txBox="1"/>
            <p:nvPr/>
          </p:nvSpPr>
          <p:spPr>
            <a:xfrm>
              <a:off x="1329054" y="4325272"/>
              <a:ext cx="1386923" cy="738664"/>
            </a:xfrm>
            <a:prstGeom prst="rect">
              <a:avLst/>
            </a:prstGeom>
            <a:noFill/>
          </p:spPr>
          <p:txBody>
            <a:bodyPr wrap="square" rtlCol="0">
              <a:spAutoFit/>
            </a:bodyPr>
            <a:lstStyle/>
            <a:p>
              <a:r>
                <a:rPr kumimoji="1" lang="ja-JP" altLang="en-US" sz="1050">
                  <a:solidFill>
                    <a:schemeClr val="bg1"/>
                  </a:solidFill>
                  <a:latin typeface="Meiryo" panose="020B0604030504040204" pitchFamily="34" charset="-128"/>
                  <a:ea typeface="Meiryo" panose="020B0604030504040204" pitchFamily="34" charset="-128"/>
                  <a:cs typeface="Meiryo" charset="-128"/>
                </a:rPr>
                <a:t>オンデマンドで必要なシステムの機能や性能を手に入れるための仕組み</a:t>
              </a:r>
              <a:endParaRPr kumimoji="1" lang="ja-JP" altLang="en-US" sz="1050" dirty="0">
                <a:solidFill>
                  <a:schemeClr val="bg1"/>
                </a:solidFill>
                <a:latin typeface="Meiryo" panose="020B0604030504040204" pitchFamily="34" charset="-128"/>
                <a:ea typeface="Meiryo" panose="020B0604030504040204" pitchFamily="34" charset="-128"/>
                <a:cs typeface="Meiryo" charset="-128"/>
              </a:endParaRPr>
            </a:p>
          </p:txBody>
        </p:sp>
        <p:pic>
          <p:nvPicPr>
            <p:cNvPr id="26" name="図 25">
              <a:extLst>
                <a:ext uri="{FF2B5EF4-FFF2-40B4-BE49-F238E27FC236}">
                  <a16:creationId xmlns:a16="http://schemas.microsoft.com/office/drawing/2014/main" id="{97ABDEEA-A56B-674B-86A3-1D9E60212879}"/>
                </a:ext>
              </a:extLst>
            </p:cNvPr>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2656466" y="4244692"/>
              <a:ext cx="752804" cy="752804"/>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54CBFBC3-C48C-1647-B82D-DC68E1FBDE0F}"/>
                </a:ext>
              </a:extLst>
            </p:cNvPr>
            <p:cNvPicPr>
              <a:picLocks noChangeAspect="1"/>
            </p:cNvPicPr>
            <p:nvPr/>
          </p:nvPicPr>
          <p:blipFill>
            <a:blip r:embed="rId2">
              <a:clrChange>
                <a:clrFrom>
                  <a:srgbClr val="FFFFFF"/>
                </a:clrFrom>
                <a:clrTo>
                  <a:srgbClr val="FFFFFF">
                    <a:alpha val="0"/>
                  </a:srgbClr>
                </a:clrTo>
              </a:clrChange>
              <a:duotone>
                <a:prstClr val="black"/>
                <a:schemeClr val="accent6">
                  <a:tint val="45000"/>
                  <a:satMod val="400000"/>
                </a:schemeClr>
              </a:duotone>
            </a:blip>
            <a:stretch>
              <a:fillRect/>
            </a:stretch>
          </p:blipFill>
          <p:spPr>
            <a:xfrm>
              <a:off x="5615129" y="4254458"/>
              <a:ext cx="752804" cy="752804"/>
            </a:xfrm>
            <a:prstGeom prst="rect">
              <a:avLst/>
            </a:prstGeom>
            <a:effectLst>
              <a:outerShdw blurRad="50800" dist="38100" dir="2700000" algn="tl" rotWithShape="0">
                <a:prstClr val="black">
                  <a:alpha val="40000"/>
                </a:prstClr>
              </a:outerShdw>
            </a:effectLst>
          </p:spPr>
        </p:pic>
        <p:sp>
          <p:nvSpPr>
            <p:cNvPr id="30" name="下矢印 29">
              <a:extLst>
                <a:ext uri="{FF2B5EF4-FFF2-40B4-BE49-F238E27FC236}">
                  <a16:creationId xmlns:a16="http://schemas.microsoft.com/office/drawing/2014/main" id="{65746504-1257-5246-BB85-B2FC6EAA8001}"/>
                </a:ext>
              </a:extLst>
            </p:cNvPr>
            <p:cNvSpPr/>
            <p:nvPr/>
          </p:nvSpPr>
          <p:spPr>
            <a:xfrm>
              <a:off x="4168201" y="4421455"/>
              <a:ext cx="797258" cy="23083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矢印 30">
              <a:extLst>
                <a:ext uri="{FF2B5EF4-FFF2-40B4-BE49-F238E27FC236}">
                  <a16:creationId xmlns:a16="http://schemas.microsoft.com/office/drawing/2014/main" id="{EE471EFE-B9E8-5242-AB48-F5BA1C3BD110}"/>
                </a:ext>
              </a:extLst>
            </p:cNvPr>
            <p:cNvSpPr/>
            <p:nvPr/>
          </p:nvSpPr>
          <p:spPr>
            <a:xfrm>
              <a:off x="4170786" y="2934667"/>
              <a:ext cx="797258" cy="685199"/>
            </a:xfrm>
            <a:prstGeom prst="downArrow">
              <a:avLst>
                <a:gd name="adj1" fmla="val 50000"/>
                <a:gd name="adj2" fmla="val 31401"/>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a:extLst>
                <a:ext uri="{FF2B5EF4-FFF2-40B4-BE49-F238E27FC236}">
                  <a16:creationId xmlns:a16="http://schemas.microsoft.com/office/drawing/2014/main" id="{42398D85-FFB2-D549-A468-2D8D2EFE05A3}"/>
                </a:ext>
              </a:extLst>
            </p:cNvPr>
            <p:cNvSpPr txBox="1"/>
            <p:nvPr/>
          </p:nvSpPr>
          <p:spPr>
            <a:xfrm>
              <a:off x="2645701" y="5632114"/>
              <a:ext cx="3877985" cy="369332"/>
            </a:xfrm>
            <a:prstGeom prst="rect">
              <a:avLst/>
            </a:prstGeom>
            <a:noFill/>
          </p:spPr>
          <p:txBody>
            <a:bodyPr wrap="none" rtlCol="0">
              <a:spAutoFit/>
            </a:bodyPr>
            <a:lstStyle/>
            <a:p>
              <a:pPr algn="ctr"/>
              <a:r>
                <a:rPr kumimoji="1" lang="ja-JP" altLang="en-US" b="1">
                  <a:solidFill>
                    <a:srgbClr val="0070C0"/>
                  </a:solidFill>
                  <a:latin typeface="Meiryo" panose="020B0604030504040204" pitchFamily="34" charset="-128"/>
                  <a:ea typeface="Meiryo" panose="020B0604030504040204" pitchFamily="34" charset="-128"/>
                </a:rPr>
                <a:t>変化への即応力を競争の武器にする</a:t>
              </a:r>
              <a:endParaRPr kumimoji="1" lang="ja-JP" altLang="en-US" b="1" dirty="0">
                <a:solidFill>
                  <a:srgbClr val="0070C0"/>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18277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p:tgtEl>
                                          <p:spTgt spid="39"/>
                                        </p:tgtEl>
                                        <p:attrNameLst>
                                          <p:attrName>ppt_x</p:attrName>
                                        </p:attrNameLst>
                                      </p:cBhvr>
                                      <p:tavLst>
                                        <p:tav tm="0">
                                          <p:val>
                                            <p:strVal val="#ppt_x-#ppt_w*1.125000"/>
                                          </p:val>
                                        </p:tav>
                                        <p:tav tm="100000">
                                          <p:val>
                                            <p:strVal val="#ppt_x"/>
                                          </p:val>
                                        </p:tav>
                                      </p:tavLst>
                                    </p:anim>
                                    <p:animEffect transition="in" filter="wipe(right)">
                                      <p:cBhvr>
                                        <p:cTn id="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893767" y="836713"/>
            <a:ext cx="3140507" cy="2206413"/>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2014001" y="4627301"/>
            <a:ext cx="1977374" cy="1523139"/>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3991376" y="3613109"/>
            <a:ext cx="1944213" cy="2537331"/>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5928908" y="3162208"/>
            <a:ext cx="1623797" cy="2988233"/>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7531721" y="2649873"/>
            <a:ext cx="1502554" cy="3500567"/>
          </a:xfrm>
          <a:prstGeom prst="rect">
            <a:avLst/>
          </a:prstGeom>
          <a:solidFill>
            <a:schemeClr val="accent5">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69787" y="836712"/>
            <a:ext cx="1944216" cy="5302758"/>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2014002" y="836712"/>
            <a:ext cx="1977373" cy="3790589"/>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3964569" y="836713"/>
            <a:ext cx="1971020" cy="2776396"/>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376191" y="836713"/>
            <a:ext cx="155530" cy="2206413"/>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タイトル 40"/>
          <p:cNvSpPr>
            <a:spLocks noGrp="1"/>
          </p:cNvSpPr>
          <p:nvPr>
            <p:ph type="title"/>
          </p:nvPr>
        </p:nvSpPr>
        <p:spPr/>
        <p:txBody>
          <a:bodyPr/>
          <a:lstStyle/>
          <a:p>
            <a:r>
              <a:rPr kumimoji="1" lang="ja-JP" altLang="en-US" dirty="0"/>
              <a:t>お客様と自分たちのビジネス価値を再定義する</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49</a:t>
            </a:fld>
            <a:endParaRPr kumimoji="1" lang="ja-JP" altLang="en-US"/>
          </a:p>
        </p:txBody>
      </p:sp>
      <p:sp>
        <p:nvSpPr>
          <p:cNvPr id="3" name="正方形/長方形 2"/>
          <p:cNvSpPr/>
          <p:nvPr/>
        </p:nvSpPr>
        <p:spPr>
          <a:xfrm>
            <a:off x="121669"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rgbClr val="FFFFFF"/>
                </a:solidFill>
                <a:latin typeface="Meiryo" charset="-128"/>
                <a:ea typeface="Meiryo" charset="-128"/>
                <a:cs typeface="Meiryo" charset="-128"/>
              </a:rPr>
              <a:t>アプリケーション</a:t>
            </a:r>
          </a:p>
        </p:txBody>
      </p:sp>
      <p:sp>
        <p:nvSpPr>
          <p:cNvPr id="4" name="正方形/長方形 3"/>
          <p:cNvSpPr/>
          <p:nvPr/>
        </p:nvSpPr>
        <p:spPr>
          <a:xfrm>
            <a:off x="121669" y="3701168"/>
            <a:ext cx="1833762" cy="82511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rgbClr val="FFFFFF"/>
                </a:solidFill>
                <a:latin typeface="Meiryo" charset="-128"/>
                <a:ea typeface="Meiryo" charset="-128"/>
                <a:cs typeface="Meiryo" charset="-128"/>
              </a:rPr>
              <a:t>プラットフォーム</a:t>
            </a:r>
          </a:p>
        </p:txBody>
      </p:sp>
      <p:sp>
        <p:nvSpPr>
          <p:cNvPr id="5" name="正方形/長方形 4"/>
          <p:cNvSpPr/>
          <p:nvPr/>
        </p:nvSpPr>
        <p:spPr>
          <a:xfrm>
            <a:off x="121668" y="4721440"/>
            <a:ext cx="1833763" cy="82511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rgbClr val="FFFFFF"/>
                </a:solidFill>
                <a:latin typeface="Meiryo" charset="-128"/>
                <a:ea typeface="Meiryo" charset="-128"/>
                <a:cs typeface="Meiryo" charset="-128"/>
              </a:rPr>
              <a:t>インフラストラクチャ</a:t>
            </a:r>
          </a:p>
        </p:txBody>
      </p:sp>
      <p:sp>
        <p:nvSpPr>
          <p:cNvPr id="6" name="正方形/長方形 5"/>
          <p:cNvSpPr/>
          <p:nvPr/>
        </p:nvSpPr>
        <p:spPr>
          <a:xfrm>
            <a:off x="121669" y="1386942"/>
            <a:ext cx="1833763" cy="50315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latin typeface="Meiryo" charset="-128"/>
                <a:ea typeface="Meiryo" charset="-128"/>
                <a:cs typeface="Meiryo" charset="-128"/>
              </a:rPr>
              <a:t>ビジネス・プロセス</a:t>
            </a:r>
            <a:endParaRPr kumimoji="1" lang="ja-JP" altLang="en-US" sz="1200" b="1" dirty="0">
              <a:solidFill>
                <a:schemeClr val="bg1"/>
              </a:solidFill>
              <a:latin typeface="Meiryo" charset="-128"/>
              <a:ea typeface="Meiryo" charset="-128"/>
              <a:cs typeface="Meiryo" charset="-128"/>
            </a:endParaRPr>
          </a:p>
        </p:txBody>
      </p:sp>
      <p:sp>
        <p:nvSpPr>
          <p:cNvPr id="8" name="円柱 7"/>
          <p:cNvSpPr/>
          <p:nvPr/>
        </p:nvSpPr>
        <p:spPr>
          <a:xfrm>
            <a:off x="717859" y="2107022"/>
            <a:ext cx="648073" cy="380826"/>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9" name="正方形/長方形 8"/>
          <p:cNvSpPr/>
          <p:nvPr/>
        </p:nvSpPr>
        <p:spPr>
          <a:xfrm>
            <a:off x="2086011"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rgbClr val="FFFFFF"/>
                </a:solidFill>
                <a:latin typeface="Meiryo" charset="-128"/>
                <a:ea typeface="Meiryo" charset="-128"/>
                <a:cs typeface="Meiryo" charset="-128"/>
              </a:rPr>
              <a:t>アプリケーション</a:t>
            </a:r>
          </a:p>
        </p:txBody>
      </p:sp>
      <p:sp>
        <p:nvSpPr>
          <p:cNvPr id="10" name="正方形/長方形 9"/>
          <p:cNvSpPr/>
          <p:nvPr/>
        </p:nvSpPr>
        <p:spPr>
          <a:xfrm>
            <a:off x="2086011" y="3701168"/>
            <a:ext cx="1833762" cy="82511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rgbClr val="FFFFFF"/>
                </a:solidFill>
                <a:latin typeface="Meiryo" charset="-128"/>
                <a:ea typeface="Meiryo" charset="-128"/>
                <a:cs typeface="Meiryo" charset="-128"/>
              </a:rPr>
              <a:t>プラットフォーム</a:t>
            </a:r>
          </a:p>
        </p:txBody>
      </p:sp>
      <p:sp>
        <p:nvSpPr>
          <p:cNvPr id="11" name="正方形/長方形 10"/>
          <p:cNvSpPr/>
          <p:nvPr/>
        </p:nvSpPr>
        <p:spPr>
          <a:xfrm>
            <a:off x="2086010" y="4721440"/>
            <a:ext cx="1833763" cy="82511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a:solidFill>
                  <a:srgbClr val="FFFFFF"/>
                </a:solidFill>
                <a:latin typeface="Meiryo" charset="-128"/>
                <a:ea typeface="Meiryo" charset="-128"/>
                <a:cs typeface="Meiryo" charset="-128"/>
              </a:rPr>
              <a:t>IaaS</a:t>
            </a:r>
            <a:endParaRPr kumimoji="1" lang="en-US" altLang="ja-JP" sz="2400" b="1" dirty="0">
              <a:solidFill>
                <a:srgbClr val="FFFFFF"/>
              </a:solidFill>
              <a:latin typeface="Meiryo" charset="-128"/>
              <a:ea typeface="Meiryo" charset="-128"/>
              <a:cs typeface="Meiryo" charset="-128"/>
            </a:endParaRPr>
          </a:p>
        </p:txBody>
      </p:sp>
      <p:sp>
        <p:nvSpPr>
          <p:cNvPr id="12" name="正方形/長方形 11"/>
          <p:cNvSpPr/>
          <p:nvPr/>
        </p:nvSpPr>
        <p:spPr>
          <a:xfrm>
            <a:off x="2086011" y="1386942"/>
            <a:ext cx="1833763" cy="50315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latin typeface="Meiryo" charset="-128"/>
                <a:ea typeface="Meiryo" charset="-128"/>
                <a:cs typeface="Meiryo" charset="-128"/>
              </a:rPr>
              <a:t>ビジネス・プロセス</a:t>
            </a:r>
            <a:endParaRPr kumimoji="1" lang="ja-JP" altLang="en-US" sz="1200" b="1" dirty="0">
              <a:solidFill>
                <a:schemeClr val="bg1"/>
              </a:solidFill>
              <a:latin typeface="Meiryo" charset="-128"/>
              <a:ea typeface="Meiryo" charset="-128"/>
              <a:cs typeface="Meiryo" charset="-128"/>
            </a:endParaRPr>
          </a:p>
        </p:txBody>
      </p:sp>
      <p:sp>
        <p:nvSpPr>
          <p:cNvPr id="13" name="円柱 12"/>
          <p:cNvSpPr/>
          <p:nvPr/>
        </p:nvSpPr>
        <p:spPr>
          <a:xfrm>
            <a:off x="2426828" y="2107099"/>
            <a:ext cx="1152128" cy="380826"/>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4" name="正方形/長方形 13"/>
          <p:cNvSpPr/>
          <p:nvPr/>
        </p:nvSpPr>
        <p:spPr>
          <a:xfrm>
            <a:off x="4050352"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rgbClr val="FFFFFF"/>
                </a:solidFill>
                <a:latin typeface="Meiryo" charset="-128"/>
                <a:ea typeface="Meiryo" charset="-128"/>
                <a:cs typeface="Meiryo" charset="-128"/>
              </a:rPr>
              <a:t>アプリケーション</a:t>
            </a:r>
          </a:p>
        </p:txBody>
      </p:sp>
      <p:sp>
        <p:nvSpPr>
          <p:cNvPr id="17" name="正方形/長方形 16"/>
          <p:cNvSpPr/>
          <p:nvPr/>
        </p:nvSpPr>
        <p:spPr>
          <a:xfrm>
            <a:off x="4050352" y="1386942"/>
            <a:ext cx="1833763" cy="50315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latin typeface="Meiryo" charset="-128"/>
                <a:ea typeface="Meiryo" charset="-128"/>
                <a:cs typeface="Meiryo" charset="-128"/>
              </a:rPr>
              <a:t>ビジネス・プロセス</a:t>
            </a:r>
            <a:endParaRPr kumimoji="1" lang="ja-JP" altLang="en-US" sz="1200" b="1" dirty="0">
              <a:solidFill>
                <a:schemeClr val="bg1"/>
              </a:solidFill>
              <a:latin typeface="Meiryo" charset="-128"/>
              <a:ea typeface="Meiryo" charset="-128"/>
              <a:cs typeface="Meiryo" charset="-128"/>
            </a:endParaRPr>
          </a:p>
        </p:txBody>
      </p:sp>
      <p:sp>
        <p:nvSpPr>
          <p:cNvPr id="18" name="円柱 17"/>
          <p:cNvSpPr/>
          <p:nvPr/>
        </p:nvSpPr>
        <p:spPr>
          <a:xfrm>
            <a:off x="4050350" y="2107099"/>
            <a:ext cx="1833763" cy="380826"/>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9" name="正方形/長方形 18"/>
          <p:cNvSpPr/>
          <p:nvPr/>
        </p:nvSpPr>
        <p:spPr>
          <a:xfrm>
            <a:off x="7552705" y="2683088"/>
            <a:ext cx="1407163" cy="2877494"/>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a:solidFill>
                  <a:srgbClr val="FFFFFF"/>
                </a:solidFill>
                <a:latin typeface="Meiryo" charset="-128"/>
                <a:ea typeface="Meiryo" charset="-128"/>
                <a:cs typeface="Meiryo" charset="-128"/>
              </a:rPr>
              <a:t>SaaS</a:t>
            </a:r>
            <a:endParaRPr kumimoji="1" lang="ja-JP" altLang="en-US" sz="2400" b="1" dirty="0">
              <a:solidFill>
                <a:srgbClr val="FFFFFF"/>
              </a:solidFill>
              <a:latin typeface="Meiryo" charset="-128"/>
              <a:ea typeface="Meiryo" charset="-128"/>
              <a:cs typeface="Meiryo" charset="-128"/>
            </a:endParaRPr>
          </a:p>
        </p:txBody>
      </p:sp>
      <p:sp>
        <p:nvSpPr>
          <p:cNvPr id="21" name="正方形/長方形 20"/>
          <p:cNvSpPr/>
          <p:nvPr/>
        </p:nvSpPr>
        <p:spPr>
          <a:xfrm>
            <a:off x="6014687" y="1386942"/>
            <a:ext cx="2945180" cy="503159"/>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a:solidFill>
                  <a:schemeClr val="bg1"/>
                </a:solidFill>
                <a:latin typeface="Meiryo" charset="-128"/>
                <a:ea typeface="Meiryo" charset="-128"/>
                <a:cs typeface="Meiryo" charset="-128"/>
              </a:rPr>
              <a:t>ビジネス・プロセス</a:t>
            </a:r>
            <a:endParaRPr kumimoji="1" lang="ja-JP" altLang="en-US" sz="1200" b="1" dirty="0">
              <a:solidFill>
                <a:schemeClr val="bg1"/>
              </a:solidFill>
              <a:latin typeface="Meiryo" charset="-128"/>
              <a:ea typeface="Meiryo" charset="-128"/>
              <a:cs typeface="Meiryo" charset="-128"/>
            </a:endParaRPr>
          </a:p>
        </p:txBody>
      </p:sp>
      <p:sp>
        <p:nvSpPr>
          <p:cNvPr id="22" name="円柱 21"/>
          <p:cNvSpPr/>
          <p:nvPr/>
        </p:nvSpPr>
        <p:spPr>
          <a:xfrm>
            <a:off x="6014688" y="1963007"/>
            <a:ext cx="2945179" cy="613960"/>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5" name="正方形/長方形 14"/>
          <p:cNvSpPr/>
          <p:nvPr/>
        </p:nvSpPr>
        <p:spPr>
          <a:xfrm>
            <a:off x="4050351" y="3701168"/>
            <a:ext cx="1833762" cy="184538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a:solidFill>
                  <a:srgbClr val="FFFFFF"/>
                </a:solidFill>
                <a:latin typeface="Meiryo" charset="-128"/>
                <a:ea typeface="Meiryo" charset="-128"/>
                <a:cs typeface="Meiryo" charset="-128"/>
              </a:rPr>
              <a:t>PaaS</a:t>
            </a:r>
            <a:endParaRPr kumimoji="1" lang="ja-JP" altLang="en-US" sz="2400" b="1" dirty="0">
              <a:solidFill>
                <a:srgbClr val="FFFFFF"/>
              </a:solidFill>
              <a:latin typeface="Meiryo" charset="-128"/>
              <a:ea typeface="Meiryo" charset="-128"/>
              <a:cs typeface="Meiryo" charset="-128"/>
            </a:endParaRPr>
          </a:p>
        </p:txBody>
      </p:sp>
      <p:sp>
        <p:nvSpPr>
          <p:cNvPr id="23" name="正方形/長方形 22"/>
          <p:cNvSpPr/>
          <p:nvPr/>
        </p:nvSpPr>
        <p:spPr>
          <a:xfrm>
            <a:off x="6014689" y="3701168"/>
            <a:ext cx="1491296" cy="184538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a:solidFill>
                  <a:srgbClr val="FFFFFF"/>
                </a:solidFill>
                <a:latin typeface="Meiryo" charset="-128"/>
                <a:ea typeface="Meiryo" charset="-128"/>
                <a:cs typeface="Meiryo" charset="-128"/>
              </a:rPr>
              <a:t>PaaS</a:t>
            </a:r>
            <a:endParaRPr kumimoji="1" lang="ja-JP" altLang="en-US" sz="2400" b="1" dirty="0">
              <a:solidFill>
                <a:srgbClr val="FFFFFF"/>
              </a:solidFill>
              <a:latin typeface="Meiryo" charset="-128"/>
              <a:ea typeface="Meiryo" charset="-128"/>
              <a:cs typeface="Meiryo" charset="-128"/>
            </a:endParaRPr>
          </a:p>
        </p:txBody>
      </p:sp>
      <p:sp>
        <p:nvSpPr>
          <p:cNvPr id="24" name="正方形/長方形 23"/>
          <p:cNvSpPr/>
          <p:nvPr/>
        </p:nvSpPr>
        <p:spPr>
          <a:xfrm>
            <a:off x="6014687" y="2688132"/>
            <a:ext cx="1491297" cy="4253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solidFill>
                  <a:srgbClr val="FFFFFF"/>
                </a:solidFill>
                <a:latin typeface="Meiryo" charset="-128"/>
                <a:ea typeface="Meiryo" charset="-128"/>
                <a:cs typeface="Meiryo" charset="-128"/>
              </a:rPr>
              <a:t>アプリケーション</a:t>
            </a:r>
            <a:endParaRPr kumimoji="1" lang="en-US" altLang="ja-JP" sz="1100" b="1" dirty="0">
              <a:solidFill>
                <a:srgbClr val="FFFFFF"/>
              </a:solidFill>
              <a:latin typeface="Meiryo" charset="-128"/>
              <a:ea typeface="Meiryo" charset="-128"/>
              <a:cs typeface="Meiryo" charset="-128"/>
            </a:endParaRPr>
          </a:p>
        </p:txBody>
      </p:sp>
      <p:sp>
        <p:nvSpPr>
          <p:cNvPr id="25" name="正方形/長方形 24"/>
          <p:cNvSpPr/>
          <p:nvPr/>
        </p:nvSpPr>
        <p:spPr>
          <a:xfrm>
            <a:off x="7446622" y="2797609"/>
            <a:ext cx="1232093" cy="240336"/>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b="1">
                <a:solidFill>
                  <a:srgbClr val="FFFFFF"/>
                </a:solidFill>
                <a:latin typeface="Meiryo" charset="-128"/>
                <a:ea typeface="Meiryo" charset="-128"/>
                <a:cs typeface="Meiryo" charset="-128"/>
              </a:rPr>
              <a:t>API</a:t>
            </a:r>
            <a:endParaRPr kumimoji="1" lang="ja-JP" altLang="en-US" sz="1100" b="1" dirty="0">
              <a:solidFill>
                <a:srgbClr val="FFFFFF"/>
              </a:solidFill>
              <a:latin typeface="Meiryo" charset="-128"/>
              <a:ea typeface="Meiryo" charset="-128"/>
              <a:cs typeface="Meiryo" charset="-128"/>
            </a:endParaRPr>
          </a:p>
        </p:txBody>
      </p:sp>
      <p:sp>
        <p:nvSpPr>
          <p:cNvPr id="35" name="テキスト ボックス 34"/>
          <p:cNvSpPr txBox="1"/>
          <p:nvPr/>
        </p:nvSpPr>
        <p:spPr>
          <a:xfrm>
            <a:off x="92039" y="939111"/>
            <a:ext cx="2954655" cy="461665"/>
          </a:xfrm>
          <a:prstGeom prst="rect">
            <a:avLst/>
          </a:prstGeom>
          <a:noFill/>
        </p:spPr>
        <p:txBody>
          <a:bodyPr wrap="none" rtlCol="0">
            <a:spAutoFit/>
          </a:bodyPr>
          <a:lstStyle/>
          <a:p>
            <a:r>
              <a:rPr kumimoji="1" lang="ja-JP" altLang="en-US" sz="2400" b="1">
                <a:solidFill>
                  <a:srgbClr val="009051"/>
                </a:solidFill>
                <a:latin typeface="Meiryo" charset="-128"/>
                <a:ea typeface="Meiryo" charset="-128"/>
                <a:cs typeface="Meiryo" charset="-128"/>
              </a:rPr>
              <a:t>自社資産・自社運用</a:t>
            </a:r>
            <a:endParaRPr kumimoji="1" lang="ja-JP" altLang="en-US" sz="2400" b="1" dirty="0">
              <a:solidFill>
                <a:srgbClr val="009051"/>
              </a:solidFill>
              <a:latin typeface="Meiryo" charset="-128"/>
              <a:ea typeface="Meiryo" charset="-128"/>
              <a:cs typeface="Meiryo" charset="-128"/>
            </a:endParaRPr>
          </a:p>
        </p:txBody>
      </p:sp>
      <p:sp>
        <p:nvSpPr>
          <p:cNvPr id="36" name="テキスト ボックス 35"/>
          <p:cNvSpPr txBox="1"/>
          <p:nvPr/>
        </p:nvSpPr>
        <p:spPr>
          <a:xfrm>
            <a:off x="6004071" y="5678315"/>
            <a:ext cx="2954655" cy="461665"/>
          </a:xfrm>
          <a:prstGeom prst="rect">
            <a:avLst/>
          </a:prstGeom>
          <a:noFill/>
        </p:spPr>
        <p:txBody>
          <a:bodyPr wrap="none" rtlCol="0">
            <a:spAutoFit/>
          </a:bodyPr>
          <a:lstStyle/>
          <a:p>
            <a:r>
              <a:rPr kumimoji="1" lang="ja-JP" altLang="en-US" sz="2400" b="1">
                <a:solidFill>
                  <a:srgbClr val="002060"/>
                </a:solidFill>
                <a:latin typeface="Meiryo" charset="-128"/>
                <a:ea typeface="Meiryo" charset="-128"/>
                <a:cs typeface="Meiryo" charset="-128"/>
              </a:rPr>
              <a:t>サービス・運用委託</a:t>
            </a:r>
            <a:endParaRPr kumimoji="1" lang="ja-JP" altLang="en-US" sz="2400" b="1" dirty="0">
              <a:solidFill>
                <a:srgbClr val="002060"/>
              </a:solidFill>
              <a:latin typeface="Meiryo" charset="-128"/>
              <a:ea typeface="Meiryo" charset="-128"/>
              <a:cs typeface="Meiryo" charset="-128"/>
            </a:endParaRPr>
          </a:p>
        </p:txBody>
      </p:sp>
      <p:sp>
        <p:nvSpPr>
          <p:cNvPr id="37" name="テキスト ボックス 36"/>
          <p:cNvSpPr txBox="1"/>
          <p:nvPr/>
        </p:nvSpPr>
        <p:spPr>
          <a:xfrm>
            <a:off x="48842" y="6193189"/>
            <a:ext cx="883575" cy="369332"/>
          </a:xfrm>
          <a:prstGeom prst="rect">
            <a:avLst/>
          </a:prstGeom>
          <a:noFill/>
        </p:spPr>
        <p:txBody>
          <a:bodyPr wrap="none" rtlCol="0">
            <a:spAutoFit/>
          </a:bodyPr>
          <a:lstStyle/>
          <a:p>
            <a:r>
              <a:rPr kumimoji="1" lang="en-US" altLang="ja-JP">
                <a:solidFill>
                  <a:schemeClr val="tx1">
                    <a:lumMod val="50000"/>
                    <a:lumOff val="50000"/>
                  </a:schemeClr>
                </a:solidFill>
              </a:rPr>
              <a:t>1960〜</a:t>
            </a:r>
            <a:endParaRPr kumimoji="1" lang="ja-JP" altLang="en-US" dirty="0">
              <a:solidFill>
                <a:schemeClr val="tx1">
                  <a:lumMod val="50000"/>
                  <a:lumOff val="50000"/>
                </a:schemeClr>
              </a:solidFill>
            </a:endParaRPr>
          </a:p>
        </p:txBody>
      </p:sp>
      <p:sp>
        <p:nvSpPr>
          <p:cNvPr id="38" name="テキスト ボックス 37"/>
          <p:cNvSpPr txBox="1"/>
          <p:nvPr/>
        </p:nvSpPr>
        <p:spPr>
          <a:xfrm>
            <a:off x="1975027" y="6194280"/>
            <a:ext cx="883575" cy="369332"/>
          </a:xfrm>
          <a:prstGeom prst="rect">
            <a:avLst/>
          </a:prstGeom>
          <a:noFill/>
        </p:spPr>
        <p:txBody>
          <a:bodyPr wrap="none" rtlCol="0">
            <a:spAutoFit/>
          </a:bodyPr>
          <a:lstStyle/>
          <a:p>
            <a:r>
              <a:rPr kumimoji="1" lang="en-US" altLang="ja-JP">
                <a:solidFill>
                  <a:schemeClr val="tx1">
                    <a:lumMod val="50000"/>
                    <a:lumOff val="50000"/>
                  </a:schemeClr>
                </a:solidFill>
              </a:rPr>
              <a:t>2010</a:t>
            </a:r>
            <a:r>
              <a:rPr kumimoji="1" lang="en-US" altLang="ja-JP" dirty="0">
                <a:solidFill>
                  <a:schemeClr val="tx1">
                    <a:lumMod val="50000"/>
                    <a:lumOff val="50000"/>
                  </a:schemeClr>
                </a:solidFill>
              </a:rPr>
              <a:t>〜</a:t>
            </a:r>
            <a:endParaRPr kumimoji="1" lang="ja-JP" altLang="en-US" dirty="0">
              <a:solidFill>
                <a:schemeClr val="tx1">
                  <a:lumMod val="50000"/>
                  <a:lumOff val="50000"/>
                </a:schemeClr>
              </a:solidFill>
            </a:endParaRPr>
          </a:p>
        </p:txBody>
      </p:sp>
      <p:sp>
        <p:nvSpPr>
          <p:cNvPr id="39" name="テキスト ボックス 38"/>
          <p:cNvSpPr txBox="1"/>
          <p:nvPr/>
        </p:nvSpPr>
        <p:spPr>
          <a:xfrm>
            <a:off x="3991375" y="6191410"/>
            <a:ext cx="883575" cy="369332"/>
          </a:xfrm>
          <a:prstGeom prst="rect">
            <a:avLst/>
          </a:prstGeom>
          <a:noFill/>
        </p:spPr>
        <p:txBody>
          <a:bodyPr wrap="none" rtlCol="0">
            <a:spAutoFit/>
          </a:bodyPr>
          <a:lstStyle/>
          <a:p>
            <a:r>
              <a:rPr kumimoji="1" lang="en-US" altLang="ja-JP">
                <a:solidFill>
                  <a:schemeClr val="tx1">
                    <a:lumMod val="50000"/>
                    <a:lumOff val="50000"/>
                  </a:schemeClr>
                </a:solidFill>
              </a:rPr>
              <a:t>2015〜</a:t>
            </a:r>
            <a:endParaRPr kumimoji="1" lang="ja-JP" altLang="en-US" dirty="0">
              <a:solidFill>
                <a:schemeClr val="tx1">
                  <a:lumMod val="50000"/>
                  <a:lumOff val="50000"/>
                </a:schemeClr>
              </a:solidFill>
            </a:endParaRPr>
          </a:p>
        </p:txBody>
      </p:sp>
      <p:sp>
        <p:nvSpPr>
          <p:cNvPr id="40" name="テキスト ボックス 39"/>
          <p:cNvSpPr txBox="1"/>
          <p:nvPr/>
        </p:nvSpPr>
        <p:spPr>
          <a:xfrm>
            <a:off x="5956003" y="6198377"/>
            <a:ext cx="883575" cy="369332"/>
          </a:xfrm>
          <a:prstGeom prst="rect">
            <a:avLst/>
          </a:prstGeom>
          <a:noFill/>
        </p:spPr>
        <p:txBody>
          <a:bodyPr wrap="none" rtlCol="0">
            <a:spAutoFit/>
          </a:bodyPr>
          <a:lstStyle/>
          <a:p>
            <a:r>
              <a:rPr kumimoji="1" lang="en-US" altLang="ja-JP" dirty="0">
                <a:solidFill>
                  <a:schemeClr val="tx1">
                    <a:lumMod val="50000"/>
                    <a:lumOff val="50000"/>
                  </a:schemeClr>
                </a:solidFill>
              </a:rPr>
              <a:t>2016〜</a:t>
            </a:r>
            <a:endParaRPr kumimoji="1" lang="ja-JP" altLang="en-US" dirty="0">
              <a:solidFill>
                <a:schemeClr val="tx1">
                  <a:lumMod val="50000"/>
                  <a:lumOff val="50000"/>
                </a:schemeClr>
              </a:solidFill>
            </a:endParaRPr>
          </a:p>
        </p:txBody>
      </p:sp>
      <p:sp>
        <p:nvSpPr>
          <p:cNvPr id="42" name="正方形/長方形 41"/>
          <p:cNvSpPr/>
          <p:nvPr/>
        </p:nvSpPr>
        <p:spPr>
          <a:xfrm>
            <a:off x="6014687" y="3193267"/>
            <a:ext cx="703469" cy="41984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b="1" dirty="0" err="1">
                <a:solidFill>
                  <a:srgbClr val="FFFFFF"/>
                </a:solidFill>
                <a:latin typeface="Meiryo" charset="-128"/>
                <a:ea typeface="Meiryo" charset="-128"/>
                <a:cs typeface="Meiryo" charset="-128"/>
              </a:rPr>
              <a:t>FaaS</a:t>
            </a:r>
            <a:endParaRPr kumimoji="1" lang="en-US" altLang="ja-JP" sz="1100" b="1" dirty="0">
              <a:solidFill>
                <a:srgbClr val="FFFFFF"/>
              </a:solidFill>
              <a:latin typeface="Meiryo" charset="-128"/>
              <a:ea typeface="Meiryo" charset="-128"/>
              <a:cs typeface="Meiryo" charset="-128"/>
            </a:endParaRPr>
          </a:p>
        </p:txBody>
      </p:sp>
      <p:sp>
        <p:nvSpPr>
          <p:cNvPr id="43" name="正方形/長方形 42"/>
          <p:cNvSpPr/>
          <p:nvPr/>
        </p:nvSpPr>
        <p:spPr>
          <a:xfrm>
            <a:off x="6743893" y="3198028"/>
            <a:ext cx="762091" cy="42412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b="1" dirty="0">
                <a:solidFill>
                  <a:srgbClr val="FFFFFF"/>
                </a:solidFill>
                <a:latin typeface="Meiryo" charset="-128"/>
                <a:ea typeface="Meiryo" charset="-128"/>
                <a:cs typeface="Meiryo" charset="-128"/>
              </a:rPr>
              <a:t>超高速</a:t>
            </a:r>
            <a:r>
              <a:rPr lang="ja-JP" altLang="en-US" sz="800" b="1" dirty="0">
                <a:solidFill>
                  <a:srgbClr val="FFFFFF"/>
                </a:solidFill>
                <a:latin typeface="Meiryo" charset="-128"/>
                <a:ea typeface="Meiryo" charset="-128"/>
                <a:cs typeface="Meiryo" charset="-128"/>
              </a:rPr>
              <a:t>開発ツール</a:t>
            </a:r>
            <a:endParaRPr kumimoji="1" lang="en-US" altLang="ja-JP" sz="800" b="1" dirty="0">
              <a:solidFill>
                <a:srgbClr val="FFFFFF"/>
              </a:solidFill>
              <a:latin typeface="Meiryo" charset="-128"/>
              <a:ea typeface="Meiryo" charset="-128"/>
              <a:cs typeface="Meiryo" charset="-128"/>
            </a:endParaRPr>
          </a:p>
        </p:txBody>
      </p:sp>
      <p:sp>
        <p:nvSpPr>
          <p:cNvPr id="7" name="四角形吹き出し 6"/>
          <p:cNvSpPr/>
          <p:nvPr/>
        </p:nvSpPr>
        <p:spPr>
          <a:xfrm>
            <a:off x="4050350" y="775411"/>
            <a:ext cx="5015496" cy="475488"/>
          </a:xfrm>
          <a:prstGeom prst="wedgeRectCallout">
            <a:avLst>
              <a:gd name="adj1" fmla="val -2568"/>
              <a:gd name="adj2" fmla="val 7019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solidFill>
                <a:latin typeface="Meiryo" charset="-128"/>
                <a:ea typeface="Meiryo" charset="-128"/>
                <a:cs typeface="Meiryo" charset="-128"/>
              </a:rPr>
              <a:t>お客様のビジネス価値は</a:t>
            </a:r>
            <a:r>
              <a:rPr lang="en-US" altLang="ja-JP" sz="1200" dirty="0">
                <a:solidFill>
                  <a:schemeClr val="bg1"/>
                </a:solidFill>
                <a:latin typeface="Meiryo" charset="-128"/>
                <a:ea typeface="Meiryo" charset="-128"/>
                <a:cs typeface="Meiryo" charset="-128"/>
              </a:rPr>
              <a:t> </a:t>
            </a:r>
            <a:r>
              <a:rPr kumimoji="1" lang="ja-JP" altLang="en-US" sz="1600" b="1" dirty="0">
                <a:solidFill>
                  <a:schemeClr val="bg1"/>
                </a:solidFill>
                <a:latin typeface="Meiryo" charset="-128"/>
                <a:ea typeface="Meiryo" charset="-128"/>
                <a:cs typeface="Meiryo" charset="-128"/>
              </a:rPr>
              <a:t>ビジネス・プロセス</a:t>
            </a:r>
            <a:r>
              <a:rPr kumimoji="1" lang="ja-JP" altLang="en-US" sz="1200" dirty="0">
                <a:solidFill>
                  <a:schemeClr val="bg1"/>
                </a:solidFill>
                <a:latin typeface="Meiryo" charset="-128"/>
                <a:ea typeface="Meiryo" charset="-128"/>
                <a:cs typeface="Meiryo" charset="-128"/>
              </a:rPr>
              <a:t>と</a:t>
            </a:r>
            <a:r>
              <a:rPr kumimoji="1" lang="ja-JP" altLang="en-US" sz="1600" b="1" dirty="0">
                <a:solidFill>
                  <a:schemeClr val="bg1"/>
                </a:solidFill>
                <a:latin typeface="Meiryo" charset="-128"/>
                <a:ea typeface="Meiryo" charset="-128"/>
                <a:cs typeface="Meiryo" charset="-128"/>
              </a:rPr>
              <a:t>データ</a:t>
            </a:r>
            <a:endParaRPr kumimoji="1" lang="ja-JP" altLang="en-US" sz="1600" dirty="0">
              <a:solidFill>
                <a:schemeClr val="bg1"/>
              </a:solidFill>
              <a:latin typeface="Meiryo" charset="-128"/>
              <a:ea typeface="Meiryo" charset="-128"/>
              <a:cs typeface="Meiryo" charset="-128"/>
            </a:endParaRPr>
          </a:p>
        </p:txBody>
      </p:sp>
      <p:sp>
        <p:nvSpPr>
          <p:cNvPr id="44" name="四角形吹き出し 43"/>
          <p:cNvSpPr/>
          <p:nvPr/>
        </p:nvSpPr>
        <p:spPr>
          <a:xfrm>
            <a:off x="879171" y="5722698"/>
            <a:ext cx="5015496" cy="475488"/>
          </a:xfrm>
          <a:prstGeom prst="wedgeRectCallout">
            <a:avLst>
              <a:gd name="adj1" fmla="val 53439"/>
              <a:gd name="adj2" fmla="val -175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solidFill>
                <a:latin typeface="Meiryo" charset="-128"/>
                <a:ea typeface="Meiryo" charset="-128"/>
                <a:cs typeface="Meiryo" charset="-128"/>
              </a:rPr>
              <a:t>お客様のビジネス価値を実現する手段は</a:t>
            </a:r>
            <a:r>
              <a:rPr kumimoji="1" lang="en-US" altLang="ja-JP" sz="1600" b="1" dirty="0">
                <a:solidFill>
                  <a:schemeClr val="bg1"/>
                </a:solidFill>
                <a:latin typeface="Meiryo" charset="-128"/>
                <a:ea typeface="Meiryo" charset="-128"/>
                <a:cs typeface="Meiryo" charset="-128"/>
              </a:rPr>
              <a:t> </a:t>
            </a:r>
            <a:r>
              <a:rPr kumimoji="1" lang="ja-JP" altLang="en-US" sz="1600" b="1" dirty="0">
                <a:solidFill>
                  <a:schemeClr val="bg1"/>
                </a:solidFill>
                <a:latin typeface="Meiryo" charset="-128"/>
                <a:ea typeface="Meiryo" charset="-128"/>
                <a:cs typeface="Meiryo" charset="-128"/>
              </a:rPr>
              <a:t>使用</a:t>
            </a:r>
            <a:r>
              <a:rPr kumimoji="1" lang="en-US" altLang="ja-JP" sz="1600" b="1" dirty="0">
                <a:solidFill>
                  <a:schemeClr val="bg1"/>
                </a:solidFill>
                <a:latin typeface="Meiryo" charset="-128"/>
                <a:ea typeface="Meiryo" charset="-128"/>
                <a:cs typeface="Meiryo" charset="-128"/>
              </a:rPr>
              <a:t> </a:t>
            </a:r>
            <a:r>
              <a:rPr kumimoji="1" lang="ja-JP" altLang="en-US" sz="1200" dirty="0">
                <a:solidFill>
                  <a:schemeClr val="bg1"/>
                </a:solidFill>
                <a:latin typeface="Meiryo" charset="-128"/>
                <a:ea typeface="Meiryo" charset="-128"/>
                <a:cs typeface="Meiryo" charset="-128"/>
              </a:rPr>
              <a:t>へシフト</a:t>
            </a:r>
            <a:endParaRPr kumimoji="1" lang="ja-JP" altLang="en-US" sz="16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35274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3" name="正方形/長方形 2"/>
          <p:cNvSpPr/>
          <p:nvPr/>
        </p:nvSpPr>
        <p:spPr>
          <a:xfrm>
            <a:off x="999323" y="3125337"/>
            <a:ext cx="6035819" cy="461665"/>
          </a:xfrm>
          <a:prstGeom prst="rect">
            <a:avLst/>
          </a:prstGeom>
        </p:spPr>
        <p:txBody>
          <a:bodyPr wrap="none">
            <a:spAutoFit/>
          </a:bodyPr>
          <a:lstStyle/>
          <a:p>
            <a:r>
              <a:rPr lang="ja-JP" altLang="en-US" sz="2400" dirty="0">
                <a:solidFill>
                  <a:schemeClr val="tx1">
                    <a:lumMod val="50000"/>
                    <a:lumOff val="50000"/>
                  </a:schemeClr>
                </a:solidFill>
                <a:latin typeface="Meiryo" charset="-128"/>
                <a:ea typeface="Meiryo" charset="-128"/>
                <a:cs typeface="Meiryo" charset="-128"/>
              </a:rPr>
              <a:t>http://www.netcommerce.co.</a:t>
            </a:r>
            <a:r>
              <a:rPr lang="ja-JP" altLang="en-US" sz="2400">
                <a:solidFill>
                  <a:schemeClr val="tx1">
                    <a:lumMod val="50000"/>
                    <a:lumOff val="50000"/>
                  </a:schemeClr>
                </a:solidFill>
                <a:latin typeface="Meiryo" charset="-128"/>
                <a:ea typeface="Meiryo" charset="-128"/>
                <a:cs typeface="Meiryo" charset="-128"/>
              </a:rPr>
              <a:t>jp/</a:t>
            </a:r>
            <a:r>
              <a:rPr lang="en-US" altLang="ja-JP" sz="2400" dirty="0" err="1">
                <a:solidFill>
                  <a:schemeClr val="tx1">
                    <a:lumMod val="50000"/>
                    <a:lumOff val="50000"/>
                  </a:schemeClr>
                </a:solidFill>
                <a:latin typeface="Meiryo" charset="-128"/>
                <a:ea typeface="Meiryo" charset="-128"/>
                <a:cs typeface="Meiryo" charset="-128"/>
              </a:rPr>
              <a:t>amagi</a:t>
            </a:r>
            <a:endParaRPr lang="ja-JP" altLang="en-US" sz="2400" b="1" dirty="0">
              <a:solidFill>
                <a:srgbClr val="FF8000"/>
              </a:solidFill>
              <a:latin typeface="Meiryo" charset="-128"/>
              <a:ea typeface="Meiryo" charset="-128"/>
              <a:cs typeface="Meiryo" charset="-128"/>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3759" y="2169060"/>
            <a:ext cx="632913" cy="632913"/>
          </a:xfrm>
          <a:prstGeom prst="rect">
            <a:avLst/>
          </a:prstGeom>
          <a:ln>
            <a:noFill/>
          </a:ln>
          <a:effectLst/>
        </p:spPr>
      </p:pic>
      <p:sp>
        <p:nvSpPr>
          <p:cNvPr id="5" name="テキスト ボックス 4"/>
          <p:cNvSpPr txBox="1"/>
          <p:nvPr/>
        </p:nvSpPr>
        <p:spPr>
          <a:xfrm>
            <a:off x="1753645" y="2217198"/>
            <a:ext cx="6135013" cy="584775"/>
          </a:xfrm>
          <a:prstGeom prst="rect">
            <a:avLst/>
          </a:prstGeom>
          <a:noFill/>
        </p:spPr>
        <p:txBody>
          <a:bodyPr wrap="none" rtlCol="0">
            <a:spAutoFit/>
          </a:bodyPr>
          <a:lstStyle/>
          <a:p>
            <a:r>
              <a:rPr kumimoji="1" lang="en-US" altLang="ja-JP" sz="3200" dirty="0">
                <a:solidFill>
                  <a:srgbClr val="00B0F0"/>
                </a:solidFill>
                <a:latin typeface="Meiryo" charset="-128"/>
                <a:ea typeface="Meiryo" charset="-128"/>
                <a:cs typeface="Meiryo" charset="-128"/>
              </a:rPr>
              <a:t>PPTX</a:t>
            </a:r>
            <a:r>
              <a:rPr kumimoji="1" lang="ja-JP" altLang="en-US" sz="3200" dirty="0">
                <a:solidFill>
                  <a:srgbClr val="00B0F0"/>
                </a:solidFill>
                <a:latin typeface="Meiryo" charset="-128"/>
                <a:ea typeface="Meiryo" charset="-128"/>
                <a:cs typeface="Meiryo" charset="-128"/>
              </a:rPr>
              <a:t>形式／ロイヤリティフリー</a:t>
            </a:r>
          </a:p>
        </p:txBody>
      </p:sp>
      <p:sp>
        <p:nvSpPr>
          <p:cNvPr id="6" name="正方形/長方形 5"/>
          <p:cNvSpPr/>
          <p:nvPr/>
        </p:nvSpPr>
        <p:spPr>
          <a:xfrm>
            <a:off x="2119248" y="4524011"/>
            <a:ext cx="4905510" cy="461665"/>
          </a:xfrm>
          <a:prstGeom prst="rect">
            <a:avLst/>
          </a:prstGeom>
        </p:spPr>
        <p:txBody>
          <a:bodyPr wrap="none">
            <a:spAutoFit/>
          </a:bodyPr>
          <a:lstStyle/>
          <a:p>
            <a:pPr algn="ctr"/>
            <a:r>
              <a:rPr lang="ja-JP" altLang="en-US" sz="2400" dirty="0">
                <a:solidFill>
                  <a:srgbClr val="FF0000"/>
                </a:solidFill>
                <a:latin typeface="Meiryo" charset="-128"/>
                <a:ea typeface="Meiryo" charset="-128"/>
                <a:cs typeface="Meiryo" charset="-128"/>
              </a:rPr>
              <a:t>有効期限：201</a:t>
            </a:r>
            <a:r>
              <a:rPr lang="en-US" altLang="ja-JP" sz="2400" dirty="0">
                <a:solidFill>
                  <a:srgbClr val="FF0000"/>
                </a:solidFill>
                <a:latin typeface="Meiryo" charset="-128"/>
                <a:ea typeface="Meiryo" charset="-128"/>
                <a:cs typeface="Meiryo" charset="-128"/>
              </a:rPr>
              <a:t>8</a:t>
            </a:r>
            <a:r>
              <a:rPr lang="ja-JP" altLang="en-US" sz="2400">
                <a:solidFill>
                  <a:srgbClr val="FF0000"/>
                </a:solidFill>
                <a:latin typeface="Meiryo" charset="-128"/>
                <a:ea typeface="Meiryo" charset="-128"/>
                <a:cs typeface="Meiryo" charset="-128"/>
              </a:rPr>
              <a:t>年</a:t>
            </a:r>
            <a:r>
              <a:rPr lang="en-US" altLang="ja-JP" sz="2400" dirty="0">
                <a:solidFill>
                  <a:srgbClr val="FF0000"/>
                </a:solidFill>
                <a:latin typeface="Meiryo" charset="-128"/>
                <a:ea typeface="Meiryo" charset="-128"/>
                <a:cs typeface="Meiryo" charset="-128"/>
              </a:rPr>
              <a:t>7</a:t>
            </a:r>
            <a:r>
              <a:rPr lang="ja-JP" altLang="en-US" sz="2400">
                <a:solidFill>
                  <a:srgbClr val="FF0000"/>
                </a:solidFill>
                <a:latin typeface="Meiryo" charset="-128"/>
                <a:ea typeface="Meiryo" charset="-128"/>
                <a:cs typeface="Meiryo" charset="-128"/>
              </a:rPr>
              <a:t>月</a:t>
            </a:r>
            <a:r>
              <a:rPr lang="en-US" altLang="ja-JP" sz="2400" dirty="0">
                <a:solidFill>
                  <a:srgbClr val="FF0000"/>
                </a:solidFill>
                <a:latin typeface="Meiryo" charset="-128"/>
                <a:ea typeface="Meiryo" charset="-128"/>
                <a:cs typeface="Meiryo" charset="-128"/>
              </a:rPr>
              <a:t>31</a:t>
            </a:r>
            <a:r>
              <a:rPr lang="ja-JP" altLang="en-US" sz="2400">
                <a:solidFill>
                  <a:srgbClr val="FF0000"/>
                </a:solidFill>
                <a:latin typeface="Meiryo" charset="-128"/>
                <a:ea typeface="Meiryo" charset="-128"/>
                <a:cs typeface="Meiryo" charset="-128"/>
              </a:rPr>
              <a:t>日（火）</a:t>
            </a:r>
            <a:endParaRPr lang="ja-JP" altLang="en-US" sz="2400" dirty="0">
              <a:solidFill>
                <a:srgbClr val="FF0000"/>
              </a:solidFill>
              <a:latin typeface="Meiryo" charset="-128"/>
              <a:ea typeface="Meiryo" charset="-128"/>
              <a:cs typeface="Meiryo" charset="-128"/>
            </a:endParaRPr>
          </a:p>
        </p:txBody>
      </p:sp>
      <p:sp>
        <p:nvSpPr>
          <p:cNvPr id="7" name="正方形/長方形 6"/>
          <p:cNvSpPr/>
          <p:nvPr/>
        </p:nvSpPr>
        <p:spPr>
          <a:xfrm>
            <a:off x="3139555" y="3824674"/>
            <a:ext cx="2864887" cy="461665"/>
          </a:xfrm>
          <a:prstGeom prst="rect">
            <a:avLst/>
          </a:prstGeom>
        </p:spPr>
        <p:txBody>
          <a:bodyPr wrap="none">
            <a:spAutoFit/>
          </a:bodyPr>
          <a:lstStyle/>
          <a:p>
            <a:r>
              <a:rPr lang="ja-JP" altLang="en-US" sz="2400" b="1" dirty="0">
                <a:solidFill>
                  <a:schemeClr val="tx1">
                    <a:lumMod val="50000"/>
                    <a:lumOff val="50000"/>
                  </a:schemeClr>
                </a:solidFill>
                <a:latin typeface="Meiryo" charset="-128"/>
                <a:ea typeface="Meiryo" charset="-128"/>
                <a:cs typeface="Meiryo" charset="-128"/>
              </a:rPr>
              <a:t>パスワード</a:t>
            </a:r>
            <a:r>
              <a:rPr lang="ja-JP" altLang="en-US" sz="2400" b="1">
                <a:solidFill>
                  <a:srgbClr val="FF8000"/>
                </a:solidFill>
                <a:latin typeface="Meiryo" charset="-128"/>
                <a:ea typeface="Meiryo" charset="-128"/>
                <a:cs typeface="Meiryo" charset="-128"/>
              </a:rPr>
              <a:t>　</a:t>
            </a:r>
            <a:r>
              <a:rPr lang="en-US" altLang="ja-JP" sz="2400" b="1" dirty="0">
                <a:solidFill>
                  <a:srgbClr val="FF8000"/>
                </a:solidFill>
                <a:latin typeface="Meiryo" charset="-128"/>
                <a:ea typeface="Meiryo" charset="-128"/>
                <a:cs typeface="Meiryo" charset="-128"/>
              </a:rPr>
              <a:t>0729</a:t>
            </a:r>
            <a:endParaRPr lang="ja-JP" altLang="en-US" sz="2400" b="1" dirty="0">
              <a:solidFill>
                <a:srgbClr val="FF8000"/>
              </a:solidFill>
              <a:latin typeface="Meiryo" charset="-128"/>
              <a:ea typeface="Meiryo" charset="-128"/>
              <a:cs typeface="Meiryo" charset="-128"/>
            </a:endParaRPr>
          </a:p>
        </p:txBody>
      </p:sp>
    </p:spTree>
    <p:extLst>
      <p:ext uri="{BB962C8B-B14F-4D97-AF65-F5344CB8AC3E}">
        <p14:creationId xmlns:p14="http://schemas.microsoft.com/office/powerpoint/2010/main" val="3339717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dirty="0">
                <a:solidFill>
                  <a:srgbClr val="FFFFFF"/>
                </a:solidFill>
                <a:effectLst/>
                <a:latin typeface="Meiryo" charset="-128"/>
                <a:ea typeface="Meiryo" charset="-128"/>
                <a:cs typeface="Meiryo" charset="-128"/>
              </a:rPr>
              <a:t>SI</a:t>
            </a:r>
            <a:r>
              <a:rPr lang="ja-JP" altLang="en-US">
                <a:solidFill>
                  <a:srgbClr val="FFFFFF"/>
                </a:solidFill>
                <a:effectLst/>
                <a:latin typeface="Meiryo" charset="-128"/>
                <a:ea typeface="Meiryo" charset="-128"/>
                <a:cs typeface="Meiryo" charset="-128"/>
              </a:rPr>
              <a:t>ビジネスの</a:t>
            </a:r>
            <a:endParaRPr lang="en-US" altLang="ja-JP" dirty="0">
              <a:solidFill>
                <a:srgbClr val="FFFFFF"/>
              </a:solidFill>
              <a:effectLst/>
              <a:latin typeface="Meiryo" charset="-128"/>
              <a:ea typeface="Meiryo" charset="-128"/>
              <a:cs typeface="Meiryo" charset="-128"/>
            </a:endParaRPr>
          </a:p>
          <a:p>
            <a:pPr algn="r"/>
            <a:r>
              <a:rPr lang="ja-JP" altLang="en-US">
                <a:solidFill>
                  <a:srgbClr val="FFFFFF"/>
                </a:solidFill>
                <a:effectLst/>
                <a:latin typeface="Meiryo" charset="-128"/>
                <a:ea typeface="Meiryo" charset="-128"/>
                <a:cs typeface="Meiryo" charset="-128"/>
              </a:rPr>
              <a:t>デジタル・トランスフォーメーション</a:t>
            </a:r>
            <a:endParaRPr lang="ja-JP" altLang="en-US" dirty="0">
              <a:solidFill>
                <a:srgbClr val="FFFFFF"/>
              </a:solidFill>
              <a:effectLst/>
              <a:latin typeface="Meiryo" charset="-128"/>
              <a:ea typeface="Meiryo" charset="-128"/>
              <a:cs typeface="Meiryo" charset="-128"/>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94898389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D6607A2-9FF8-744F-9358-60DF2B6CFC68}"/>
              </a:ext>
            </a:extLst>
          </p:cNvPr>
          <p:cNvSpPr/>
          <p:nvPr/>
        </p:nvSpPr>
        <p:spPr>
          <a:xfrm>
            <a:off x="2891935" y="2823903"/>
            <a:ext cx="3354860" cy="140234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latin typeface="Meiryo" panose="020B0604030504040204" pitchFamily="34" charset="-128"/>
                <a:ea typeface="Meiryo" panose="020B0604030504040204" pitchFamily="34" charset="-128"/>
                <a:cs typeface="ＭＳ Ｐゴシック"/>
              </a:rPr>
              <a:t>売上・利益の拡大</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kumimoji="1" lang="ja-JP" altLang="en-US" sz="2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38" name="タイトル 37">
            <a:extLst>
              <a:ext uri="{FF2B5EF4-FFF2-40B4-BE49-F238E27FC236}">
                <a16:creationId xmlns:a16="http://schemas.microsoft.com/office/drawing/2014/main" id="{32513654-9556-0546-BAEB-BB7D9EAA054C}"/>
              </a:ext>
            </a:extLst>
          </p:cNvPr>
          <p:cNvSpPr>
            <a:spLocks noGrp="1"/>
          </p:cNvSpPr>
          <p:nvPr>
            <p:ph type="title"/>
          </p:nvPr>
        </p:nvSpPr>
        <p:spPr/>
        <p:txBody>
          <a:bodyPr/>
          <a:lstStyle/>
          <a:p>
            <a:r>
              <a:rPr kumimoji="1" lang="en-US" altLang="ja-JP" dirty="0"/>
              <a:t>SI</a:t>
            </a:r>
            <a:r>
              <a:rPr kumimoji="1" lang="ja-JP" altLang="en-US"/>
              <a:t>ビジネスに取り憑く</a:t>
            </a:r>
            <a:r>
              <a:rPr kumimoji="1" lang="en-US" altLang="ja-JP" dirty="0"/>
              <a:t>3</a:t>
            </a:r>
            <a:r>
              <a:rPr kumimoji="1" lang="ja-JP" altLang="en-US"/>
              <a:t>匹の</a:t>
            </a:r>
            <a:r>
              <a:rPr lang="en-US" altLang="ja-JP" dirty="0"/>
              <a:t>“</a:t>
            </a:r>
            <a:r>
              <a:rPr lang="ja-JP" altLang="en-US"/>
              <a:t>お化け</a:t>
            </a:r>
            <a:r>
              <a:rPr lang="en-US" altLang="ja-JP" dirty="0"/>
              <a:t>”</a:t>
            </a:r>
            <a:endParaRPr kumimoji="1" lang="ja-JP" altLang="en-US"/>
          </a:p>
        </p:txBody>
      </p:sp>
      <p:sp>
        <p:nvSpPr>
          <p:cNvPr id="2" name="スライド番号プレースホルダー 1">
            <a:extLst>
              <a:ext uri="{FF2B5EF4-FFF2-40B4-BE49-F238E27FC236}">
                <a16:creationId xmlns:a16="http://schemas.microsoft.com/office/drawing/2014/main" id="{E6F31D93-0EB8-F54C-BFBE-B7C5AA50F0E8}"/>
              </a:ext>
            </a:extLst>
          </p:cNvPr>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51</a:t>
            </a:fld>
            <a:endParaRPr kumimoji="1" lang="ja-JP" altLang="en-US"/>
          </a:p>
        </p:txBody>
      </p:sp>
      <p:sp>
        <p:nvSpPr>
          <p:cNvPr id="3" name="正方形/長方形 2">
            <a:extLst>
              <a:ext uri="{FF2B5EF4-FFF2-40B4-BE49-F238E27FC236}">
                <a16:creationId xmlns:a16="http://schemas.microsoft.com/office/drawing/2014/main" id="{F634666B-B74B-BA45-BADC-E0940B63F04E}"/>
              </a:ext>
            </a:extLst>
          </p:cNvPr>
          <p:cNvSpPr/>
          <p:nvPr/>
        </p:nvSpPr>
        <p:spPr>
          <a:xfrm>
            <a:off x="3175683" y="3339607"/>
            <a:ext cx="2787363" cy="791819"/>
          </a:xfrm>
          <a:prstGeom prst="rect">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a:solidFill>
                  <a:srgbClr val="FFFFFF"/>
                </a:solidFill>
                <a:latin typeface="Meiryo" panose="020B0604030504040204" pitchFamily="34" charset="-128"/>
                <a:ea typeface="Meiryo" panose="020B0604030504040204" pitchFamily="34" charset="-128"/>
                <a:cs typeface="ＭＳ Ｐゴシック"/>
              </a:rPr>
              <a:t>稼働率の向上</a:t>
            </a:r>
            <a:endParaRPr kumimoji="1" lang="ja-JP" altLang="en-US" sz="3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 name="正方形/長方形 4">
            <a:extLst>
              <a:ext uri="{FF2B5EF4-FFF2-40B4-BE49-F238E27FC236}">
                <a16:creationId xmlns:a16="http://schemas.microsoft.com/office/drawing/2014/main" id="{741A4D6A-EF85-0941-AE5C-60E1F0370E1E}"/>
              </a:ext>
            </a:extLst>
          </p:cNvPr>
          <p:cNvSpPr/>
          <p:nvPr/>
        </p:nvSpPr>
        <p:spPr>
          <a:xfrm>
            <a:off x="3518584" y="1989534"/>
            <a:ext cx="2106827" cy="435445"/>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solidFill>
                  <a:srgbClr val="FFFFFF"/>
                </a:solidFill>
                <a:latin typeface="Meiryo" panose="020B0604030504040204" pitchFamily="34" charset="-128"/>
                <a:ea typeface="Meiryo" panose="020B0604030504040204" pitchFamily="34" charset="-128"/>
                <a:cs typeface="ＭＳ Ｐゴシック"/>
              </a:rPr>
              <a:t>人材不足</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 name="正方形/長方形 5">
            <a:extLst>
              <a:ext uri="{FF2B5EF4-FFF2-40B4-BE49-F238E27FC236}">
                <a16:creationId xmlns:a16="http://schemas.microsoft.com/office/drawing/2014/main" id="{72B70230-ECE9-9C49-9D5E-EDC87A83DB5A}"/>
              </a:ext>
            </a:extLst>
          </p:cNvPr>
          <p:cNvSpPr/>
          <p:nvPr/>
        </p:nvSpPr>
        <p:spPr>
          <a:xfrm>
            <a:off x="1130641" y="1989533"/>
            <a:ext cx="2106827" cy="435445"/>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Meiryo" panose="020B0604030504040204" pitchFamily="34" charset="-128"/>
                <a:ea typeface="Meiryo" panose="020B0604030504040204" pitchFamily="34" charset="-128"/>
                <a:cs typeface="ＭＳ Ｐゴシック"/>
              </a:rPr>
              <a:t>人材育成の停滞</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 name="正方形/長方形 6">
            <a:extLst>
              <a:ext uri="{FF2B5EF4-FFF2-40B4-BE49-F238E27FC236}">
                <a16:creationId xmlns:a16="http://schemas.microsoft.com/office/drawing/2014/main" id="{6B528221-81A1-BB4C-9E19-9C40A2DAB50C}"/>
              </a:ext>
            </a:extLst>
          </p:cNvPr>
          <p:cNvSpPr/>
          <p:nvPr/>
        </p:nvSpPr>
        <p:spPr>
          <a:xfrm>
            <a:off x="5929290" y="1989532"/>
            <a:ext cx="2106827" cy="435445"/>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solidFill>
                  <a:srgbClr val="FFFFFF"/>
                </a:solidFill>
                <a:latin typeface="Meiryo" panose="020B0604030504040204" pitchFamily="34" charset="-128"/>
                <a:ea typeface="Meiryo" panose="020B0604030504040204" pitchFamily="34" charset="-128"/>
                <a:cs typeface="ＭＳ Ｐゴシック"/>
              </a:rPr>
              <a:t>新規事業開発の休止</a:t>
            </a:r>
            <a:endParaRPr kumimoji="1" lang="ja-JP" altLang="en-US" sz="16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正方形/長方形 7">
            <a:extLst>
              <a:ext uri="{FF2B5EF4-FFF2-40B4-BE49-F238E27FC236}">
                <a16:creationId xmlns:a16="http://schemas.microsoft.com/office/drawing/2014/main" id="{A7307F07-EC57-BA46-BF44-3894E064206A}"/>
              </a:ext>
            </a:extLst>
          </p:cNvPr>
          <p:cNvSpPr/>
          <p:nvPr/>
        </p:nvSpPr>
        <p:spPr>
          <a:xfrm>
            <a:off x="4681257" y="4389582"/>
            <a:ext cx="3354860" cy="16907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panose="020B0604030504040204" pitchFamily="34" charset="-128"/>
                <a:ea typeface="Meiryo" panose="020B0604030504040204" pitchFamily="34" charset="-128"/>
                <a:cs typeface="ＭＳ Ｐゴシック"/>
              </a:rPr>
              <a:t>新事業・新顧客</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2400">
                <a:solidFill>
                  <a:srgbClr val="FFFFFF"/>
                </a:solidFill>
                <a:latin typeface="Meiryo" panose="020B0604030504040204" pitchFamily="34" charset="-128"/>
                <a:ea typeface="Meiryo" panose="020B0604030504040204" pitchFamily="34" charset="-128"/>
                <a:cs typeface="ＭＳ Ｐゴシック"/>
              </a:rPr>
              <a:t>からの売上拡大</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kumimoji="1" lang="ja-JP" altLang="en-US" sz="2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0" name="正方形/長方形 9">
            <a:extLst>
              <a:ext uri="{FF2B5EF4-FFF2-40B4-BE49-F238E27FC236}">
                <a16:creationId xmlns:a16="http://schemas.microsoft.com/office/drawing/2014/main" id="{BD2CFD23-2311-E247-9ED0-260906214E41}"/>
              </a:ext>
            </a:extLst>
          </p:cNvPr>
          <p:cNvSpPr/>
          <p:nvPr/>
        </p:nvSpPr>
        <p:spPr>
          <a:xfrm>
            <a:off x="5006093" y="5189091"/>
            <a:ext cx="2705188" cy="82225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a:solidFill>
                  <a:srgbClr val="FFFFFF"/>
                </a:solidFill>
                <a:latin typeface="Meiryo" panose="020B0604030504040204" pitchFamily="34" charset="-128"/>
                <a:ea typeface="Meiryo" panose="020B0604030504040204" pitchFamily="34" charset="-128"/>
                <a:cs typeface="ＭＳ Ｐゴシック"/>
              </a:rPr>
              <a:t>景気に関わらず成長できる</a:t>
            </a:r>
            <a:endParaRPr lang="en-US" altLang="ja-JP" sz="1600"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自分で自分の未来を</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a:solidFill>
                  <a:srgbClr val="FFFFFF"/>
                </a:solidFill>
                <a:latin typeface="Meiryo" panose="020B0604030504040204" pitchFamily="34" charset="-128"/>
                <a:ea typeface="Meiryo" panose="020B0604030504040204" pitchFamily="34" charset="-128"/>
                <a:cs typeface="ＭＳ Ｐゴシック"/>
              </a:rPr>
              <a:t>創り出せる</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2" name="正方形/長方形 11">
            <a:extLst>
              <a:ext uri="{FF2B5EF4-FFF2-40B4-BE49-F238E27FC236}">
                <a16:creationId xmlns:a16="http://schemas.microsoft.com/office/drawing/2014/main" id="{9BB88BBC-5730-0444-944E-2453938A81D7}"/>
              </a:ext>
            </a:extLst>
          </p:cNvPr>
          <p:cNvSpPr/>
          <p:nvPr/>
        </p:nvSpPr>
        <p:spPr>
          <a:xfrm>
            <a:off x="1130640" y="6126184"/>
            <a:ext cx="3354861" cy="362186"/>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eiryo" panose="020B0604030504040204" pitchFamily="34" charset="-128"/>
                <a:ea typeface="Meiryo" panose="020B0604030504040204" pitchFamily="34" charset="-128"/>
                <a:cs typeface="ＭＳ Ｐゴシック"/>
              </a:rPr>
              <a:t>商品＝労働力と</a:t>
            </a:r>
            <a:r>
              <a:rPr lang="ja-JP" altLang="en-US">
                <a:solidFill>
                  <a:srgbClr val="FFFFFF"/>
                </a:solidFill>
                <a:latin typeface="Meiryo" panose="020B0604030504040204" pitchFamily="34" charset="-128"/>
                <a:ea typeface="Meiryo" panose="020B0604030504040204" pitchFamily="34" charset="-128"/>
                <a:cs typeface="ＭＳ Ｐゴシック"/>
              </a:rPr>
              <a:t>調達能力</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sp>
        <p:nvSpPr>
          <p:cNvPr id="13" name="正方形/長方形 12">
            <a:extLst>
              <a:ext uri="{FF2B5EF4-FFF2-40B4-BE49-F238E27FC236}">
                <a16:creationId xmlns:a16="http://schemas.microsoft.com/office/drawing/2014/main" id="{5F5505F9-98FD-4742-BEDE-A2DAAB397A67}"/>
              </a:ext>
            </a:extLst>
          </p:cNvPr>
          <p:cNvSpPr/>
          <p:nvPr/>
        </p:nvSpPr>
        <p:spPr>
          <a:xfrm>
            <a:off x="4681257" y="6126183"/>
            <a:ext cx="3354860" cy="362186"/>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eiryo" panose="020B0604030504040204" pitchFamily="34" charset="-128"/>
                <a:ea typeface="Meiryo" panose="020B0604030504040204" pitchFamily="34" charset="-128"/>
                <a:cs typeface="ＭＳ Ｐゴシック"/>
              </a:rPr>
              <a:t>商品＝技術力と</a:t>
            </a:r>
            <a:r>
              <a:rPr lang="ja-JP" altLang="en-US">
                <a:solidFill>
                  <a:srgbClr val="FFFFFF"/>
                </a:solidFill>
                <a:latin typeface="Meiryo" panose="020B0604030504040204" pitchFamily="34" charset="-128"/>
                <a:ea typeface="Meiryo" panose="020B0604030504040204" pitchFamily="34" charset="-128"/>
                <a:cs typeface="ＭＳ Ｐゴシック"/>
              </a:rPr>
              <a:t>チャレンジ力</a:t>
            </a:r>
            <a:endParaRPr kumimoji="1" lang="ja-JP" altLang="en-US"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58" name="グループ化 57">
            <a:extLst>
              <a:ext uri="{FF2B5EF4-FFF2-40B4-BE49-F238E27FC236}">
                <a16:creationId xmlns:a16="http://schemas.microsoft.com/office/drawing/2014/main" id="{1EE5632F-FC59-9C4C-B565-C1A29D484BA8}"/>
              </a:ext>
            </a:extLst>
          </p:cNvPr>
          <p:cNvGrpSpPr/>
          <p:nvPr/>
        </p:nvGrpSpPr>
        <p:grpSpPr>
          <a:xfrm>
            <a:off x="1130642" y="4131426"/>
            <a:ext cx="3354860" cy="1948932"/>
            <a:chOff x="1130642" y="4131426"/>
            <a:chExt cx="3354860" cy="1948932"/>
          </a:xfrm>
        </p:grpSpPr>
        <p:sp>
          <p:nvSpPr>
            <p:cNvPr id="9" name="正方形/長方形 8">
              <a:extLst>
                <a:ext uri="{FF2B5EF4-FFF2-40B4-BE49-F238E27FC236}">
                  <a16:creationId xmlns:a16="http://schemas.microsoft.com/office/drawing/2014/main" id="{FE8F7604-DEBB-F640-A38A-3364BE0E7B90}"/>
                </a:ext>
              </a:extLst>
            </p:cNvPr>
            <p:cNvSpPr/>
            <p:nvPr/>
          </p:nvSpPr>
          <p:spPr>
            <a:xfrm>
              <a:off x="1130642" y="4389582"/>
              <a:ext cx="3354860" cy="16907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Meiryo" panose="020B0604030504040204" pitchFamily="34" charset="-128"/>
                  <a:ea typeface="Meiryo" panose="020B0604030504040204" pitchFamily="34" charset="-128"/>
                  <a:cs typeface="ＭＳ Ｐゴシック"/>
                </a:rPr>
                <a:t>景気の拡大</a:t>
              </a:r>
              <a:endParaRPr kumimoji="1"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lang="en-US" altLang="ja-JP" sz="2400" dirty="0">
                <a:solidFill>
                  <a:srgbClr val="FFFFFF"/>
                </a:solidFill>
                <a:latin typeface="Meiryo" panose="020B0604030504040204" pitchFamily="34" charset="-128"/>
                <a:ea typeface="Meiryo" panose="020B0604030504040204" pitchFamily="34" charset="-128"/>
                <a:cs typeface="ＭＳ Ｐゴシック"/>
              </a:endParaRPr>
            </a:p>
            <a:p>
              <a:pPr algn="ctr"/>
              <a:endParaRPr kumimoji="1" lang="ja-JP" altLang="en-US" sz="24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1" name="正方形/長方形 10">
              <a:extLst>
                <a:ext uri="{FF2B5EF4-FFF2-40B4-BE49-F238E27FC236}">
                  <a16:creationId xmlns:a16="http://schemas.microsoft.com/office/drawing/2014/main" id="{119F0285-A495-B64C-BD3D-6BEB39BA105F}"/>
                </a:ext>
              </a:extLst>
            </p:cNvPr>
            <p:cNvSpPr/>
            <p:nvPr/>
          </p:nvSpPr>
          <p:spPr>
            <a:xfrm>
              <a:off x="1455478" y="5189091"/>
              <a:ext cx="2705188" cy="822257"/>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a:solidFill>
                    <a:srgbClr val="FFFFFF"/>
                  </a:solidFill>
                  <a:latin typeface="Meiryo" panose="020B0604030504040204" pitchFamily="34" charset="-128"/>
                  <a:ea typeface="Meiryo" panose="020B0604030504040204" pitchFamily="34" charset="-128"/>
                  <a:cs typeface="ＭＳ Ｐゴシック"/>
                </a:rPr>
                <a:t>景気の変動に左右される</a:t>
              </a:r>
              <a:endParaRPr lang="en-US" altLang="ja-JP" sz="1600" b="1" dirty="0">
                <a:solidFill>
                  <a:srgbClr val="FFFFFF"/>
                </a:solidFill>
                <a:latin typeface="Meiryo" panose="020B0604030504040204" pitchFamily="34" charset="-128"/>
                <a:ea typeface="Meiryo" panose="020B0604030504040204" pitchFamily="34" charset="-128"/>
                <a:cs typeface="ＭＳ Ｐゴシック"/>
              </a:endParaRPr>
            </a:p>
            <a:p>
              <a:pPr algn="ctr"/>
              <a:r>
                <a:rPr kumimoji="1" lang="ja-JP" altLang="en-US" sz="1400">
                  <a:solidFill>
                    <a:srgbClr val="FFFFFF"/>
                  </a:solidFill>
                  <a:latin typeface="Meiryo" panose="020B0604030504040204" pitchFamily="34" charset="-128"/>
                  <a:ea typeface="Meiryo" panose="020B0604030504040204" pitchFamily="34" charset="-128"/>
                  <a:cs typeface="ＭＳ Ｐゴシック"/>
                </a:rPr>
                <a:t>自分で自分の未来を</a:t>
              </a:r>
              <a:endParaRPr kumimoji="1" lang="en-US" altLang="ja-JP" sz="1400" dirty="0">
                <a:solidFill>
                  <a:srgbClr val="FFFFFF"/>
                </a:solidFill>
                <a:latin typeface="Meiryo" panose="020B0604030504040204" pitchFamily="34" charset="-128"/>
                <a:ea typeface="Meiryo" panose="020B0604030504040204" pitchFamily="34" charset="-128"/>
                <a:cs typeface="ＭＳ Ｐゴシック"/>
              </a:endParaRPr>
            </a:p>
            <a:p>
              <a:pPr algn="ctr"/>
              <a:r>
                <a:rPr lang="ja-JP" altLang="en-US" sz="1400">
                  <a:solidFill>
                    <a:srgbClr val="FFFFFF"/>
                  </a:solidFill>
                  <a:latin typeface="Meiryo" panose="020B0604030504040204" pitchFamily="34" charset="-128"/>
                  <a:ea typeface="Meiryo" panose="020B0604030504040204" pitchFamily="34" charset="-128"/>
                  <a:cs typeface="ＭＳ Ｐゴシック"/>
                </a:rPr>
                <a:t>描くことができない</a:t>
              </a:r>
              <a:endParaRPr kumimoji="1" lang="ja-JP" altLang="en-US" sz="14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15" name="直線矢印コネクタ 14">
              <a:extLst>
                <a:ext uri="{FF2B5EF4-FFF2-40B4-BE49-F238E27FC236}">
                  <a16:creationId xmlns:a16="http://schemas.microsoft.com/office/drawing/2014/main" id="{B6012F46-D567-524D-B996-967DBD2C43B4}"/>
                </a:ext>
              </a:extLst>
            </p:cNvPr>
            <p:cNvCxnSpPr>
              <a:cxnSpLocks/>
              <a:stCxn id="9" idx="0"/>
            </p:cNvCxnSpPr>
            <p:nvPr/>
          </p:nvCxnSpPr>
          <p:spPr>
            <a:xfrm flipV="1">
              <a:off x="2808072" y="4131426"/>
              <a:ext cx="367611" cy="258156"/>
            </a:xfrm>
            <a:prstGeom prst="straightConnector1">
              <a:avLst/>
            </a:prstGeom>
            <a:ln w="57150">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cxnSp>
        <p:nvCxnSpPr>
          <p:cNvPr id="16" name="直線矢印コネクタ 15">
            <a:extLst>
              <a:ext uri="{FF2B5EF4-FFF2-40B4-BE49-F238E27FC236}">
                <a16:creationId xmlns:a16="http://schemas.microsoft.com/office/drawing/2014/main" id="{178D48BD-9627-C547-BD29-897EB89F20DE}"/>
              </a:ext>
            </a:extLst>
          </p:cNvPr>
          <p:cNvCxnSpPr>
            <a:cxnSpLocks/>
            <a:stCxn id="8" idx="0"/>
          </p:cNvCxnSpPr>
          <p:nvPr/>
        </p:nvCxnSpPr>
        <p:spPr>
          <a:xfrm flipH="1" flipV="1">
            <a:off x="5963046" y="4131426"/>
            <a:ext cx="395641" cy="258156"/>
          </a:xfrm>
          <a:prstGeom prst="straightConnector1">
            <a:avLst/>
          </a:prstGeom>
          <a:ln w="57150">
            <a:solidFill>
              <a:schemeClr val="accent3">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F0E16959-9BAC-8047-ADF2-AD4DCC08ACA9}"/>
              </a:ext>
            </a:extLst>
          </p:cNvPr>
          <p:cNvCxnSpPr>
            <a:cxnSpLocks/>
            <a:stCxn id="4" idx="0"/>
            <a:endCxn id="6" idx="2"/>
          </p:cNvCxnSpPr>
          <p:nvPr/>
        </p:nvCxnSpPr>
        <p:spPr>
          <a:xfrm flipH="1" flipV="1">
            <a:off x="2184055" y="2424978"/>
            <a:ext cx="2385310" cy="398925"/>
          </a:xfrm>
          <a:prstGeom prst="straightConnector1">
            <a:avLst/>
          </a:prstGeom>
          <a:ln w="28575">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378752BF-04F4-C94A-ABC2-585228F3ED20}"/>
              </a:ext>
            </a:extLst>
          </p:cNvPr>
          <p:cNvCxnSpPr>
            <a:cxnSpLocks/>
            <a:stCxn id="4" idx="0"/>
            <a:endCxn id="5" idx="2"/>
          </p:cNvCxnSpPr>
          <p:nvPr/>
        </p:nvCxnSpPr>
        <p:spPr>
          <a:xfrm flipV="1">
            <a:off x="4569365" y="2424979"/>
            <a:ext cx="2633" cy="398924"/>
          </a:xfrm>
          <a:prstGeom prst="straightConnector1">
            <a:avLst/>
          </a:prstGeom>
          <a:ln w="28575">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C7439950-9628-F149-A015-3866BB6D3A83}"/>
              </a:ext>
            </a:extLst>
          </p:cNvPr>
          <p:cNvCxnSpPr>
            <a:cxnSpLocks/>
            <a:stCxn id="4" idx="0"/>
            <a:endCxn id="7" idx="2"/>
          </p:cNvCxnSpPr>
          <p:nvPr/>
        </p:nvCxnSpPr>
        <p:spPr>
          <a:xfrm flipV="1">
            <a:off x="4569365" y="2424977"/>
            <a:ext cx="2413339" cy="398926"/>
          </a:xfrm>
          <a:prstGeom prst="straightConnector1">
            <a:avLst/>
          </a:prstGeom>
          <a:ln w="28575">
            <a:solidFill>
              <a:schemeClr val="accent6">
                <a:lumMod val="75000"/>
              </a:schemeClr>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39" name="グループ化 38">
            <a:extLst>
              <a:ext uri="{FF2B5EF4-FFF2-40B4-BE49-F238E27FC236}">
                <a16:creationId xmlns:a16="http://schemas.microsoft.com/office/drawing/2014/main" id="{483D3B5A-B301-E94C-8A6E-BFECF81316F9}"/>
              </a:ext>
            </a:extLst>
          </p:cNvPr>
          <p:cNvGrpSpPr/>
          <p:nvPr/>
        </p:nvGrpSpPr>
        <p:grpSpPr>
          <a:xfrm>
            <a:off x="572438" y="2984765"/>
            <a:ext cx="1966874" cy="787014"/>
            <a:chOff x="275664" y="1475753"/>
            <a:chExt cx="1966874" cy="787014"/>
          </a:xfrm>
        </p:grpSpPr>
        <p:pic>
          <p:nvPicPr>
            <p:cNvPr id="32" name="図 31">
              <a:extLst>
                <a:ext uri="{FF2B5EF4-FFF2-40B4-BE49-F238E27FC236}">
                  <a16:creationId xmlns:a16="http://schemas.microsoft.com/office/drawing/2014/main" id="{9237D81F-BB1B-994D-845A-BAF4A4695A58}"/>
                </a:ext>
              </a:extLst>
            </p:cNvPr>
            <p:cNvPicPr>
              <a:picLocks noChangeAspect="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5664" y="1475753"/>
              <a:ext cx="787014" cy="787014"/>
            </a:xfrm>
            <a:prstGeom prst="rect">
              <a:avLst/>
            </a:prstGeom>
          </p:spPr>
        </p:pic>
        <p:sp>
          <p:nvSpPr>
            <p:cNvPr id="35" name="テキスト ボックス 34">
              <a:extLst>
                <a:ext uri="{FF2B5EF4-FFF2-40B4-BE49-F238E27FC236}">
                  <a16:creationId xmlns:a16="http://schemas.microsoft.com/office/drawing/2014/main" id="{78D1DADC-46BD-5741-9FE6-FBD6EB08E14A}"/>
                </a:ext>
              </a:extLst>
            </p:cNvPr>
            <p:cNvSpPr txBox="1"/>
            <p:nvPr/>
          </p:nvSpPr>
          <p:spPr>
            <a:xfrm>
              <a:off x="826766" y="1515286"/>
              <a:ext cx="1415772" cy="584775"/>
            </a:xfrm>
            <a:prstGeom prst="rect">
              <a:avLst/>
            </a:prstGeom>
            <a:noFill/>
          </p:spPr>
          <p:txBody>
            <a:bodyPr wrap="none" rtlCol="0">
              <a:spAutoFit/>
            </a:bodyPr>
            <a:lstStyle/>
            <a:p>
              <a:r>
                <a:rPr kumimoji="1" lang="ja-JP" altLang="en-US" sz="3200" b="1">
                  <a:solidFill>
                    <a:schemeClr val="accent6">
                      <a:lumMod val="50000"/>
                    </a:schemeClr>
                  </a:solidFill>
                  <a:latin typeface="YuKyokasho Yoko" panose="02000500000000000000" pitchFamily="2" charset="-128"/>
                  <a:ea typeface="YuKyokasho Yoko" panose="02000500000000000000" pitchFamily="2" charset="-128"/>
                </a:rPr>
                <a:t>自動化</a:t>
              </a:r>
            </a:p>
          </p:txBody>
        </p:sp>
      </p:grpSp>
      <p:grpSp>
        <p:nvGrpSpPr>
          <p:cNvPr id="40" name="グループ化 39">
            <a:extLst>
              <a:ext uri="{FF2B5EF4-FFF2-40B4-BE49-F238E27FC236}">
                <a16:creationId xmlns:a16="http://schemas.microsoft.com/office/drawing/2014/main" id="{C2E0F090-DE30-744D-9B3D-3BFBB8030C01}"/>
              </a:ext>
            </a:extLst>
          </p:cNvPr>
          <p:cNvGrpSpPr/>
          <p:nvPr/>
        </p:nvGrpSpPr>
        <p:grpSpPr>
          <a:xfrm>
            <a:off x="3185427" y="965507"/>
            <a:ext cx="2795904" cy="787014"/>
            <a:chOff x="681936" y="2260647"/>
            <a:chExt cx="2795904" cy="787014"/>
          </a:xfrm>
        </p:grpSpPr>
        <p:pic>
          <p:nvPicPr>
            <p:cNvPr id="33" name="図 32">
              <a:extLst>
                <a:ext uri="{FF2B5EF4-FFF2-40B4-BE49-F238E27FC236}">
                  <a16:creationId xmlns:a16="http://schemas.microsoft.com/office/drawing/2014/main" id="{A18A2A4C-2EAB-5E49-A075-13FCCFCAE58D}"/>
                </a:ext>
              </a:extLst>
            </p:cNvPr>
            <p:cNvPicPr>
              <a:picLocks noChangeAspect="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81936" y="2260647"/>
              <a:ext cx="787014" cy="787014"/>
            </a:xfrm>
            <a:prstGeom prst="rect">
              <a:avLst/>
            </a:prstGeom>
          </p:spPr>
        </p:pic>
        <p:sp>
          <p:nvSpPr>
            <p:cNvPr id="36" name="テキスト ボックス 35">
              <a:extLst>
                <a:ext uri="{FF2B5EF4-FFF2-40B4-BE49-F238E27FC236}">
                  <a16:creationId xmlns:a16="http://schemas.microsoft.com/office/drawing/2014/main" id="{FC59EC1A-E38B-3149-9414-A52C13B139A3}"/>
                </a:ext>
              </a:extLst>
            </p:cNvPr>
            <p:cNvSpPr txBox="1"/>
            <p:nvPr/>
          </p:nvSpPr>
          <p:spPr>
            <a:xfrm>
              <a:off x="1241330" y="2309737"/>
              <a:ext cx="2236510" cy="584775"/>
            </a:xfrm>
            <a:prstGeom prst="rect">
              <a:avLst/>
            </a:prstGeom>
            <a:noFill/>
          </p:spPr>
          <p:txBody>
            <a:bodyPr wrap="none" rtlCol="0">
              <a:spAutoFit/>
            </a:bodyPr>
            <a:lstStyle/>
            <a:p>
              <a:r>
                <a:rPr kumimoji="1" lang="ja-JP" altLang="en-US" sz="3200" b="1">
                  <a:solidFill>
                    <a:srgbClr val="0070C0"/>
                  </a:solidFill>
                  <a:latin typeface="YuKyokasho Yoko" panose="02000500000000000000" pitchFamily="2" charset="-128"/>
                  <a:ea typeface="YuKyokasho Yoko" panose="02000500000000000000" pitchFamily="2" charset="-128"/>
                </a:rPr>
                <a:t>クラウド化</a:t>
              </a:r>
            </a:p>
          </p:txBody>
        </p:sp>
      </p:grpSp>
      <p:grpSp>
        <p:nvGrpSpPr>
          <p:cNvPr id="41" name="グループ化 40">
            <a:extLst>
              <a:ext uri="{FF2B5EF4-FFF2-40B4-BE49-F238E27FC236}">
                <a16:creationId xmlns:a16="http://schemas.microsoft.com/office/drawing/2014/main" id="{08831B79-4C8A-A244-8F39-1B33E21B2AFA}"/>
              </a:ext>
            </a:extLst>
          </p:cNvPr>
          <p:cNvGrpSpPr/>
          <p:nvPr/>
        </p:nvGrpSpPr>
        <p:grpSpPr>
          <a:xfrm>
            <a:off x="6748461" y="2984765"/>
            <a:ext cx="1965682" cy="787014"/>
            <a:chOff x="6789223" y="1984848"/>
            <a:chExt cx="1965682" cy="787014"/>
          </a:xfrm>
        </p:grpSpPr>
        <p:pic>
          <p:nvPicPr>
            <p:cNvPr id="34" name="図 33">
              <a:extLst>
                <a:ext uri="{FF2B5EF4-FFF2-40B4-BE49-F238E27FC236}">
                  <a16:creationId xmlns:a16="http://schemas.microsoft.com/office/drawing/2014/main" id="{6C8123A3-CD86-F14D-AFDB-B5CB43AACDBD}"/>
                </a:ext>
              </a:extLst>
            </p:cNvPr>
            <p:cNvPicPr>
              <a:picLocks noChangeAspect="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789223" y="1984848"/>
              <a:ext cx="787014" cy="787014"/>
            </a:xfrm>
            <a:prstGeom prst="rect">
              <a:avLst/>
            </a:prstGeom>
          </p:spPr>
        </p:pic>
        <p:sp>
          <p:nvSpPr>
            <p:cNvPr id="37" name="テキスト ボックス 36">
              <a:extLst>
                <a:ext uri="{FF2B5EF4-FFF2-40B4-BE49-F238E27FC236}">
                  <a16:creationId xmlns:a16="http://schemas.microsoft.com/office/drawing/2014/main" id="{A2AE2138-DB36-C14D-A57A-CAD3E4005C4C}"/>
                </a:ext>
              </a:extLst>
            </p:cNvPr>
            <p:cNvSpPr txBox="1"/>
            <p:nvPr/>
          </p:nvSpPr>
          <p:spPr>
            <a:xfrm>
              <a:off x="7339133" y="2024381"/>
              <a:ext cx="1415772" cy="584775"/>
            </a:xfrm>
            <a:prstGeom prst="rect">
              <a:avLst/>
            </a:prstGeom>
            <a:noFill/>
          </p:spPr>
          <p:txBody>
            <a:bodyPr wrap="none" rtlCol="0">
              <a:spAutoFit/>
            </a:bodyPr>
            <a:lstStyle/>
            <a:p>
              <a:r>
                <a:rPr kumimoji="1" lang="ja-JP" altLang="en-US" sz="3200" b="1">
                  <a:solidFill>
                    <a:schemeClr val="accent3">
                      <a:lumMod val="75000"/>
                    </a:schemeClr>
                  </a:solidFill>
                  <a:latin typeface="YuKyokasho Yoko" panose="02000500000000000000" pitchFamily="2" charset="-128"/>
                  <a:ea typeface="YuKyokasho Yoko" panose="02000500000000000000" pitchFamily="2" charset="-128"/>
                </a:rPr>
                <a:t>内製化</a:t>
              </a:r>
            </a:p>
          </p:txBody>
        </p:sp>
      </p:grpSp>
    </p:spTree>
    <p:extLst>
      <p:ext uri="{BB962C8B-B14F-4D97-AF65-F5344CB8AC3E}">
        <p14:creationId xmlns:p14="http://schemas.microsoft.com/office/powerpoint/2010/main" val="13368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down)">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par>
                                <p:cTn id="43" presetID="22" presetClass="entr" presetSubtype="4"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p:tgtEl>
                                          <p:spTgt spid="12"/>
                                        </p:tgtEl>
                                        <p:attrNameLst>
                                          <p:attrName>ppt_y</p:attrName>
                                        </p:attrNameLst>
                                      </p:cBhvr>
                                      <p:tavLst>
                                        <p:tav tm="0">
                                          <p:val>
                                            <p:strVal val="#ppt_y+#ppt_h*1.125000"/>
                                          </p:val>
                                        </p:tav>
                                        <p:tav tm="100000">
                                          <p:val>
                                            <p:strVal val="#ppt_y"/>
                                          </p:val>
                                        </p:tav>
                                      </p:tavLst>
                                    </p:anim>
                                    <p:animEffect transition="in" filter="wipe(up)">
                                      <p:cBhvr>
                                        <p:cTn id="51" dur="500"/>
                                        <p:tgtEl>
                                          <p:spTgt spid="12"/>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p:tgtEl>
                                          <p:spTgt spid="13"/>
                                        </p:tgtEl>
                                        <p:attrNameLst>
                                          <p:attrName>ppt_y</p:attrName>
                                        </p:attrNameLst>
                                      </p:cBhvr>
                                      <p:tavLst>
                                        <p:tav tm="0">
                                          <p:val>
                                            <p:strVal val="#ppt_y+#ppt_h*1.125000"/>
                                          </p:val>
                                        </p:tav>
                                        <p:tav tm="100000">
                                          <p:val>
                                            <p:strVal val="#ppt_y"/>
                                          </p:val>
                                        </p:tav>
                                      </p:tavLst>
                                    </p:anim>
                                    <p:animEffect transition="in" filter="wipe(up)">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3000"/>
                                        <p:tgtEl>
                                          <p:spTgt spid="40"/>
                                        </p:tgtEl>
                                      </p:cBhvr>
                                    </p:animEffect>
                                    <p:anim calcmode="lin" valueType="num">
                                      <p:cBhvr>
                                        <p:cTn id="61" dur="3000" fill="hold"/>
                                        <p:tgtEl>
                                          <p:spTgt spid="40"/>
                                        </p:tgtEl>
                                        <p:attrNameLst>
                                          <p:attrName>ppt_x</p:attrName>
                                        </p:attrNameLst>
                                      </p:cBhvr>
                                      <p:tavLst>
                                        <p:tav tm="0">
                                          <p:val>
                                            <p:strVal val="#ppt_x"/>
                                          </p:val>
                                        </p:tav>
                                        <p:tav tm="100000">
                                          <p:val>
                                            <p:strVal val="#ppt_x"/>
                                          </p:val>
                                        </p:tav>
                                      </p:tavLst>
                                    </p:anim>
                                    <p:anim calcmode="lin" valueType="num">
                                      <p:cBhvr>
                                        <p:cTn id="62" dur="3000" fill="hold"/>
                                        <p:tgtEl>
                                          <p:spTgt spid="4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3000"/>
                                        <p:tgtEl>
                                          <p:spTgt spid="39"/>
                                        </p:tgtEl>
                                      </p:cBhvr>
                                    </p:animEffect>
                                    <p:anim calcmode="lin" valueType="num">
                                      <p:cBhvr>
                                        <p:cTn id="66" dur="3000" fill="hold"/>
                                        <p:tgtEl>
                                          <p:spTgt spid="39"/>
                                        </p:tgtEl>
                                        <p:attrNameLst>
                                          <p:attrName>ppt_x</p:attrName>
                                        </p:attrNameLst>
                                      </p:cBhvr>
                                      <p:tavLst>
                                        <p:tav tm="0">
                                          <p:val>
                                            <p:strVal val="#ppt_x"/>
                                          </p:val>
                                        </p:tav>
                                        <p:tav tm="100000">
                                          <p:val>
                                            <p:strVal val="#ppt_x"/>
                                          </p:val>
                                        </p:tav>
                                      </p:tavLst>
                                    </p:anim>
                                    <p:anim calcmode="lin" valueType="num">
                                      <p:cBhvr>
                                        <p:cTn id="67" dur="3000" fill="hold"/>
                                        <p:tgtEl>
                                          <p:spTgt spid="3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3000"/>
                                        <p:tgtEl>
                                          <p:spTgt spid="41"/>
                                        </p:tgtEl>
                                      </p:cBhvr>
                                    </p:animEffect>
                                    <p:anim calcmode="lin" valueType="num">
                                      <p:cBhvr>
                                        <p:cTn id="71" dur="3000" fill="hold"/>
                                        <p:tgtEl>
                                          <p:spTgt spid="41"/>
                                        </p:tgtEl>
                                        <p:attrNameLst>
                                          <p:attrName>ppt_x</p:attrName>
                                        </p:attrNameLst>
                                      </p:cBhvr>
                                      <p:tavLst>
                                        <p:tav tm="0">
                                          <p:val>
                                            <p:strVal val="#ppt_x"/>
                                          </p:val>
                                        </p:tav>
                                        <p:tav tm="100000">
                                          <p:val>
                                            <p:strVal val="#ppt_x"/>
                                          </p:val>
                                        </p:tav>
                                      </p:tavLst>
                                    </p:anim>
                                    <p:anim calcmode="lin" valueType="num">
                                      <p:cBhvr>
                                        <p:cTn id="72" dur="3000" fill="hold"/>
                                        <p:tgtEl>
                                          <p:spTgt spid="41"/>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6" presetClass="emph" presetSubtype="0" fill="hold" nodeType="afterEffect">
                                  <p:stCondLst>
                                    <p:cond delay="0"/>
                                  </p:stCondLst>
                                  <p:childTnLst>
                                    <p:animScale>
                                      <p:cBhvr>
                                        <p:cTn id="75" dur="2000" fill="hold"/>
                                        <p:tgtEl>
                                          <p:spTgt spid="39"/>
                                        </p:tgtEl>
                                      </p:cBhvr>
                                      <p:by x="150000" y="150000"/>
                                    </p:animScale>
                                  </p:childTnLst>
                                </p:cTn>
                              </p:par>
                            </p:childTnLst>
                          </p:cTn>
                        </p:par>
                        <p:par>
                          <p:cTn id="76" fill="hold">
                            <p:stCondLst>
                              <p:cond delay="5000"/>
                            </p:stCondLst>
                            <p:childTnLst>
                              <p:par>
                                <p:cTn id="77" presetID="6" presetClass="emph" presetSubtype="0" fill="hold" nodeType="afterEffect">
                                  <p:stCondLst>
                                    <p:cond delay="0"/>
                                  </p:stCondLst>
                                  <p:childTnLst>
                                    <p:animScale>
                                      <p:cBhvr>
                                        <p:cTn id="78" dur="2000" fill="hold"/>
                                        <p:tgtEl>
                                          <p:spTgt spid="40"/>
                                        </p:tgtEl>
                                      </p:cBhvr>
                                      <p:by x="150000" y="150000"/>
                                    </p:animScale>
                                  </p:childTnLst>
                                </p:cTn>
                              </p:par>
                            </p:childTnLst>
                          </p:cTn>
                        </p:par>
                        <p:par>
                          <p:cTn id="79" fill="hold">
                            <p:stCondLst>
                              <p:cond delay="7000"/>
                            </p:stCondLst>
                            <p:childTnLst>
                              <p:par>
                                <p:cTn id="80" presetID="6" presetClass="emph" presetSubtype="0" fill="hold" nodeType="afterEffect">
                                  <p:stCondLst>
                                    <p:cond delay="0"/>
                                  </p:stCondLst>
                                  <p:childTnLst>
                                    <p:animScale>
                                      <p:cBhvr>
                                        <p:cTn id="81"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図形グループ 67"/>
          <p:cNvGrpSpPr/>
          <p:nvPr/>
        </p:nvGrpSpPr>
        <p:grpSpPr>
          <a:xfrm>
            <a:off x="4558748" y="842338"/>
            <a:ext cx="3983635" cy="5607841"/>
            <a:chOff x="4558748" y="842338"/>
            <a:chExt cx="3983635" cy="5607841"/>
          </a:xfrm>
        </p:grpSpPr>
        <p:grpSp>
          <p:nvGrpSpPr>
            <p:cNvPr id="67" name="図形グループ 66"/>
            <p:cNvGrpSpPr/>
            <p:nvPr/>
          </p:nvGrpSpPr>
          <p:grpSpPr>
            <a:xfrm>
              <a:off x="4558748" y="842338"/>
              <a:ext cx="3983635" cy="5607841"/>
              <a:chOff x="4558748" y="842338"/>
              <a:chExt cx="3983635" cy="5607841"/>
            </a:xfrm>
          </p:grpSpPr>
          <p:sp>
            <p:nvSpPr>
              <p:cNvPr id="4" name="正方形/長方形 3"/>
              <p:cNvSpPr/>
              <p:nvPr/>
            </p:nvSpPr>
            <p:spPr>
              <a:xfrm>
                <a:off x="4572000" y="842338"/>
                <a:ext cx="3955774" cy="808382"/>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72000" y="1803122"/>
                <a:ext cx="3955774" cy="3690734"/>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図形グループ 21"/>
              <p:cNvGrpSpPr/>
              <p:nvPr/>
            </p:nvGrpSpPr>
            <p:grpSpPr>
              <a:xfrm>
                <a:off x="7901956" y="916886"/>
                <a:ext cx="259370" cy="530087"/>
                <a:chOff x="1946324" y="4125162"/>
                <a:chExt cx="969964" cy="2007872"/>
              </a:xfrm>
              <a:solidFill>
                <a:schemeClr val="accent6">
                  <a:lumMod val="50000"/>
                </a:schemeClr>
              </a:solidFill>
            </p:grpSpPr>
            <p:sp>
              <p:nvSpPr>
                <p:cNvPr id="23" name="円/楕円 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フローチャート: 論理積ゲート 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 name="テキスト ボックス 25"/>
              <p:cNvSpPr txBox="1"/>
              <p:nvPr/>
            </p:nvSpPr>
            <p:spPr>
              <a:xfrm>
                <a:off x="7665189" y="1466808"/>
                <a:ext cx="732899" cy="215444"/>
              </a:xfrm>
              <a:prstGeom prst="rect">
                <a:avLst/>
              </a:prstGeom>
              <a:noFill/>
            </p:spPr>
            <p:txBody>
              <a:bodyPr wrap="square" rtlCol="0">
                <a:spAutoFit/>
              </a:bodyPr>
              <a:lstStyle/>
              <a:p>
                <a:pPr algn="ctr"/>
                <a:r>
                  <a:rPr kumimoji="1" lang="ja-JP" altLang="en-US" sz="800" dirty="0">
                    <a:solidFill>
                      <a:schemeClr val="accent6">
                        <a:lumMod val="50000"/>
                      </a:schemeClr>
                    </a:solidFill>
                    <a:latin typeface="Meiryo" charset="-128"/>
                    <a:ea typeface="Meiryo" charset="-128"/>
                    <a:cs typeface="Meiryo" charset="-128"/>
                  </a:rPr>
                  <a:t>事業者</a:t>
                </a:r>
              </a:p>
            </p:txBody>
          </p:sp>
          <p:sp>
            <p:nvSpPr>
              <p:cNvPr id="39" name="テキスト ボックス 38"/>
              <p:cNvSpPr txBox="1"/>
              <p:nvPr/>
            </p:nvSpPr>
            <p:spPr>
              <a:xfrm>
                <a:off x="4892192" y="956493"/>
                <a:ext cx="1569660"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共創</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デザイン思考</a:t>
                </a:r>
                <a:endParaRPr kumimoji="1" lang="ja-JP" altLang="en-US" b="1" dirty="0">
                  <a:solidFill>
                    <a:schemeClr val="bg1"/>
                  </a:solidFill>
                  <a:latin typeface="Meiryo" charset="-128"/>
                  <a:ea typeface="Meiryo" charset="-128"/>
                  <a:cs typeface="Meiryo" charset="-128"/>
                </a:endParaRPr>
              </a:p>
            </p:txBody>
          </p:sp>
          <p:grpSp>
            <p:nvGrpSpPr>
              <p:cNvPr id="40" name="図形グループ 39"/>
              <p:cNvGrpSpPr/>
              <p:nvPr/>
            </p:nvGrpSpPr>
            <p:grpSpPr>
              <a:xfrm>
                <a:off x="7432873" y="913181"/>
                <a:ext cx="259370" cy="530087"/>
                <a:chOff x="1946324" y="4125162"/>
                <a:chExt cx="969964" cy="2007872"/>
              </a:xfrm>
              <a:solidFill>
                <a:srgbClr val="0070C0"/>
              </a:solidFill>
            </p:grpSpPr>
            <p:sp>
              <p:nvSpPr>
                <p:cNvPr id="41" name="円/楕円 4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2" name="フローチャート: 論理積ゲート 4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43" name="テキスト ボックス 42"/>
              <p:cNvSpPr txBox="1"/>
              <p:nvPr/>
            </p:nvSpPr>
            <p:spPr>
              <a:xfrm>
                <a:off x="7265885" y="1470188"/>
                <a:ext cx="595953" cy="215444"/>
              </a:xfrm>
              <a:prstGeom prst="rect">
                <a:avLst/>
              </a:prstGeom>
              <a:noFill/>
            </p:spPr>
            <p:txBody>
              <a:bodyPr wrap="square" rtlCol="0">
                <a:spAutoFit/>
              </a:bodyPr>
              <a:lstStyle/>
              <a:p>
                <a:pPr algn="ctr"/>
                <a:r>
                  <a:rPr kumimoji="1" lang="ja-JP" altLang="en-US" sz="800" dirty="0">
                    <a:solidFill>
                      <a:srgbClr val="0070C0"/>
                    </a:solidFill>
                    <a:latin typeface="Meiryo" charset="-128"/>
                    <a:ea typeface="Meiryo" charset="-128"/>
                    <a:cs typeface="Meiryo" charset="-128"/>
                  </a:rPr>
                  <a:t>お客様</a:t>
                </a:r>
              </a:p>
            </p:txBody>
          </p:sp>
          <p:sp>
            <p:nvSpPr>
              <p:cNvPr id="48" name="テキスト ボックス 47"/>
              <p:cNvSpPr txBox="1"/>
              <p:nvPr/>
            </p:nvSpPr>
            <p:spPr>
              <a:xfrm>
                <a:off x="4892192" y="2222451"/>
                <a:ext cx="2245808"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アジャイル開発</a:t>
                </a:r>
                <a:endParaRPr kumimoji="1" lang="en-US" altLang="ja-JP" b="1" dirty="0">
                  <a:solidFill>
                    <a:schemeClr val="bg1"/>
                  </a:solidFill>
                  <a:latin typeface="Meiryo" charset="-128"/>
                  <a:ea typeface="Meiryo" charset="-128"/>
                  <a:cs typeface="Meiryo" charset="-128"/>
                </a:endParaRPr>
              </a:p>
              <a:p>
                <a:r>
                  <a:rPr lang="en-US" altLang="ja-JP" b="1" dirty="0">
                    <a:solidFill>
                      <a:schemeClr val="bg1"/>
                    </a:solidFill>
                    <a:latin typeface="Meiryo" charset="-128"/>
                    <a:ea typeface="Meiryo" charset="-128"/>
                    <a:cs typeface="Meiryo" charset="-128"/>
                  </a:rPr>
                  <a:t>PaaS/</a:t>
                </a:r>
                <a:r>
                  <a:rPr lang="en-US" altLang="ja-JP" b="1" dirty="0" err="1">
                    <a:solidFill>
                      <a:schemeClr val="bg1"/>
                    </a:solidFill>
                    <a:latin typeface="Meiryo" charset="-128"/>
                    <a:ea typeface="Meiryo" charset="-128"/>
                    <a:cs typeface="Meiryo" charset="-128"/>
                  </a:rPr>
                  <a:t>FaaS</a:t>
                </a:r>
                <a:r>
                  <a:rPr lang="en-US" altLang="ja-JP" b="1" dirty="0">
                    <a:solidFill>
                      <a:schemeClr val="bg1"/>
                    </a:solidFill>
                    <a:latin typeface="Meiryo" charset="-128"/>
                    <a:ea typeface="Meiryo" charset="-128"/>
                    <a:cs typeface="Meiryo" charset="-128"/>
                  </a:rPr>
                  <a:t>/SaaS</a:t>
                </a:r>
              </a:p>
              <a:p>
                <a:r>
                  <a:rPr kumimoji="1" lang="ja-JP" altLang="en-US" b="1" dirty="0">
                    <a:solidFill>
                      <a:schemeClr val="bg1"/>
                    </a:solidFill>
                    <a:latin typeface="Meiryo" charset="-128"/>
                    <a:ea typeface="Meiryo" charset="-128"/>
                    <a:cs typeface="Meiryo" charset="-128"/>
                  </a:rPr>
                  <a:t>超高速開発ツール</a:t>
                </a:r>
              </a:p>
            </p:txBody>
          </p:sp>
          <p:grpSp>
            <p:nvGrpSpPr>
              <p:cNvPr id="49" name="図形グループ 48"/>
              <p:cNvGrpSpPr/>
              <p:nvPr/>
            </p:nvGrpSpPr>
            <p:grpSpPr>
              <a:xfrm>
                <a:off x="7904754" y="2274306"/>
                <a:ext cx="259370" cy="530087"/>
                <a:chOff x="1946324" y="4125162"/>
                <a:chExt cx="969964" cy="2007872"/>
              </a:xfrm>
              <a:solidFill>
                <a:schemeClr val="accent6">
                  <a:lumMod val="50000"/>
                </a:schemeClr>
              </a:solidFill>
            </p:grpSpPr>
            <p:sp>
              <p:nvSpPr>
                <p:cNvPr id="50" name="円/楕円 4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フローチャート: 論理積ゲート 5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2" name="テキスト ボックス 51"/>
              <p:cNvSpPr txBox="1"/>
              <p:nvPr/>
            </p:nvSpPr>
            <p:spPr>
              <a:xfrm>
                <a:off x="7667987" y="2824228"/>
                <a:ext cx="732899" cy="215444"/>
              </a:xfrm>
              <a:prstGeom prst="rect">
                <a:avLst/>
              </a:prstGeom>
              <a:noFill/>
            </p:spPr>
            <p:txBody>
              <a:bodyPr wrap="square" rtlCol="0">
                <a:spAutoFit/>
              </a:bodyPr>
              <a:lstStyle/>
              <a:p>
                <a:pPr algn="ctr"/>
                <a:r>
                  <a:rPr kumimoji="1" lang="ja-JP" altLang="en-US" sz="800" dirty="0">
                    <a:solidFill>
                      <a:schemeClr val="accent6">
                        <a:lumMod val="50000"/>
                      </a:schemeClr>
                    </a:solidFill>
                    <a:latin typeface="Meiryo" charset="-128"/>
                    <a:ea typeface="Meiryo" charset="-128"/>
                    <a:cs typeface="Meiryo" charset="-128"/>
                  </a:rPr>
                  <a:t>事業者</a:t>
                </a:r>
              </a:p>
            </p:txBody>
          </p:sp>
          <p:grpSp>
            <p:nvGrpSpPr>
              <p:cNvPr id="53" name="図形グループ 52"/>
              <p:cNvGrpSpPr/>
              <p:nvPr/>
            </p:nvGrpSpPr>
            <p:grpSpPr>
              <a:xfrm>
                <a:off x="7435671" y="2270601"/>
                <a:ext cx="259370" cy="530087"/>
                <a:chOff x="1946324" y="4125162"/>
                <a:chExt cx="969964" cy="2007872"/>
              </a:xfrm>
              <a:solidFill>
                <a:srgbClr val="0070C0"/>
              </a:solidFill>
            </p:grpSpPr>
            <p:sp>
              <p:nvSpPr>
                <p:cNvPr id="54" name="円/楕円 53"/>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5" name="フローチャート: 論理積ゲート 54"/>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6" name="テキスト ボックス 55"/>
              <p:cNvSpPr txBox="1"/>
              <p:nvPr/>
            </p:nvSpPr>
            <p:spPr>
              <a:xfrm>
                <a:off x="7268683" y="2827608"/>
                <a:ext cx="595953" cy="215444"/>
              </a:xfrm>
              <a:prstGeom prst="rect">
                <a:avLst/>
              </a:prstGeom>
              <a:noFill/>
            </p:spPr>
            <p:txBody>
              <a:bodyPr wrap="square" rtlCol="0">
                <a:spAutoFit/>
              </a:bodyPr>
              <a:lstStyle/>
              <a:p>
                <a:pPr algn="ctr"/>
                <a:r>
                  <a:rPr kumimoji="1" lang="ja-JP" altLang="en-US" sz="800" dirty="0">
                    <a:solidFill>
                      <a:srgbClr val="0070C0"/>
                    </a:solidFill>
                    <a:latin typeface="Meiryo" charset="-128"/>
                    <a:ea typeface="Meiryo" charset="-128"/>
                    <a:cs typeface="Meiryo" charset="-128"/>
                  </a:rPr>
                  <a:t>お客様</a:t>
                </a:r>
              </a:p>
            </p:txBody>
          </p:sp>
          <p:sp>
            <p:nvSpPr>
              <p:cNvPr id="57" name="テキスト ボックス 56"/>
              <p:cNvSpPr txBox="1"/>
              <p:nvPr/>
            </p:nvSpPr>
            <p:spPr>
              <a:xfrm>
                <a:off x="5459968" y="3882930"/>
                <a:ext cx="1569660" cy="923330"/>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クラウド</a:t>
                </a:r>
                <a:endParaRPr kumimoji="1" lang="en-US" altLang="ja-JP" b="1" dirty="0">
                  <a:solidFill>
                    <a:schemeClr val="bg1"/>
                  </a:solidFill>
                  <a:latin typeface="Meiryo" charset="-128"/>
                  <a:ea typeface="Meiryo" charset="-128"/>
                  <a:cs typeface="Meiryo" charset="-128"/>
                </a:endParaRPr>
              </a:p>
              <a:p>
                <a:r>
                  <a:rPr lang="en-US" altLang="ja-JP" b="1" dirty="0">
                    <a:solidFill>
                      <a:schemeClr val="bg1"/>
                    </a:solidFill>
                    <a:latin typeface="Meiryo" charset="-128"/>
                    <a:ea typeface="Meiryo" charset="-128"/>
                    <a:cs typeface="Meiryo" charset="-128"/>
                  </a:rPr>
                  <a:t>DevOps</a:t>
                </a:r>
              </a:p>
              <a:p>
                <a:r>
                  <a:rPr lang="ja-JP" altLang="en-US" b="1" dirty="0">
                    <a:solidFill>
                      <a:schemeClr val="bg1"/>
                    </a:solidFill>
                    <a:latin typeface="Meiryo" charset="-128"/>
                    <a:ea typeface="Meiryo" charset="-128"/>
                    <a:cs typeface="Meiryo" charset="-128"/>
                  </a:rPr>
                  <a:t>自動化ツール</a:t>
                </a:r>
              </a:p>
            </p:txBody>
          </p:sp>
          <p:sp>
            <p:nvSpPr>
              <p:cNvPr id="59" name="正方形/長方形 58"/>
              <p:cNvSpPr/>
              <p:nvPr/>
            </p:nvSpPr>
            <p:spPr>
              <a:xfrm>
                <a:off x="4558748" y="5641797"/>
                <a:ext cx="3955774" cy="808382"/>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テキスト ボックス 61"/>
              <p:cNvSpPr txBox="1"/>
              <p:nvPr/>
            </p:nvSpPr>
            <p:spPr>
              <a:xfrm>
                <a:off x="4619514" y="5751248"/>
                <a:ext cx="3922869" cy="615553"/>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変更への柔軟性とスピード</a:t>
                </a:r>
                <a:endParaRPr kumimoji="1" lang="en-US" altLang="ja-JP" sz="2000" b="1" dirty="0">
                  <a:solidFill>
                    <a:schemeClr val="bg1"/>
                  </a:solidFill>
                  <a:latin typeface="Meiryo" charset="-128"/>
                  <a:ea typeface="Meiryo" charset="-128"/>
                  <a:cs typeface="Meiryo" charset="-128"/>
                </a:endParaRPr>
              </a:p>
              <a:p>
                <a:pPr algn="ctr"/>
                <a:r>
                  <a:rPr lang="ja-JP" altLang="en-US" sz="1400" b="1" dirty="0">
                    <a:solidFill>
                      <a:schemeClr val="bg1"/>
                    </a:solidFill>
                    <a:latin typeface="Meiryo" charset="-128"/>
                    <a:ea typeface="Meiryo" charset="-128"/>
                    <a:cs typeface="Meiryo" charset="-128"/>
                  </a:rPr>
                  <a:t>シェア</a:t>
                </a:r>
                <a:r>
                  <a:rPr lang="en-US" altLang="ja-JP" sz="1400" b="1" dirty="0">
                    <a:solidFill>
                      <a:schemeClr val="bg1"/>
                    </a:solidFill>
                    <a:latin typeface="Meiryo" charset="-128"/>
                    <a:ea typeface="Meiryo" charset="-128"/>
                    <a:cs typeface="Meiryo" charset="-128"/>
                  </a:rPr>
                  <a:t> × </a:t>
                </a:r>
                <a:r>
                  <a:rPr lang="ja-JP" altLang="en-US" sz="1400" b="1" dirty="0">
                    <a:solidFill>
                      <a:schemeClr val="bg1"/>
                    </a:solidFill>
                    <a:latin typeface="Meiryo" charset="-128"/>
                    <a:ea typeface="Meiryo" charset="-128"/>
                    <a:cs typeface="Meiryo" charset="-128"/>
                  </a:rPr>
                  <a:t>サブスクリプション</a:t>
                </a:r>
                <a:r>
                  <a:rPr lang="en-US" altLang="ja-JP" sz="1400" b="1" dirty="0">
                    <a:solidFill>
                      <a:schemeClr val="bg1"/>
                    </a:solidFill>
                    <a:latin typeface="Meiryo" charset="-128"/>
                    <a:ea typeface="Meiryo" charset="-128"/>
                    <a:cs typeface="Meiryo" charset="-128"/>
                  </a:rPr>
                  <a:t> </a:t>
                </a:r>
                <a:r>
                  <a:rPr lang="ja-JP" altLang="en-US" sz="1400" b="1" dirty="0">
                    <a:solidFill>
                      <a:schemeClr val="bg1"/>
                    </a:solidFill>
                    <a:latin typeface="Meiryo" charset="-128"/>
                    <a:ea typeface="Meiryo" charset="-128"/>
                    <a:cs typeface="Meiryo" charset="-128"/>
                  </a:rPr>
                  <a:t>＝</a:t>
                </a:r>
                <a:r>
                  <a:rPr lang="en-US" altLang="ja-JP" sz="1400" b="1" dirty="0">
                    <a:solidFill>
                      <a:schemeClr val="bg1"/>
                    </a:solidFill>
                    <a:latin typeface="Meiryo" charset="-128"/>
                    <a:ea typeface="Meiryo" charset="-128"/>
                    <a:cs typeface="Meiryo" charset="-128"/>
                  </a:rPr>
                  <a:t> </a:t>
                </a:r>
                <a:r>
                  <a:rPr lang="ja-JP" altLang="en-US" sz="1400" b="1" u="sng" dirty="0">
                    <a:solidFill>
                      <a:schemeClr val="bg1"/>
                    </a:solidFill>
                    <a:latin typeface="Meiryo" charset="-128"/>
                    <a:ea typeface="Meiryo" charset="-128"/>
                    <a:cs typeface="Meiryo" charset="-128"/>
                  </a:rPr>
                  <a:t>利益</a:t>
                </a:r>
                <a:r>
                  <a:rPr lang="ja-JP" altLang="en-US" sz="1400" dirty="0">
                    <a:solidFill>
                      <a:schemeClr val="bg1"/>
                    </a:solidFill>
                    <a:latin typeface="Meiryo" charset="-128"/>
                    <a:ea typeface="Meiryo" charset="-128"/>
                    <a:cs typeface="Meiryo" charset="-128"/>
                  </a:rPr>
                  <a:t>と売上</a:t>
                </a:r>
                <a:endParaRPr kumimoji="1" lang="ja-JP" altLang="en-US" sz="1400" dirty="0">
                  <a:solidFill>
                    <a:schemeClr val="bg1"/>
                  </a:solidFill>
                  <a:latin typeface="Meiryo" charset="-128"/>
                  <a:ea typeface="Meiryo" charset="-128"/>
                  <a:cs typeface="Meiryo" charset="-128"/>
                </a:endParaRPr>
              </a:p>
            </p:txBody>
          </p:sp>
          <p:pic>
            <p:nvPicPr>
              <p:cNvPr id="63" name="図 62"/>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08068" y="4086012"/>
                <a:ext cx="552806" cy="517166"/>
              </a:xfrm>
              <a:prstGeom prst="rect">
                <a:avLst/>
              </a:prstGeom>
              <a:effectLst>
                <a:outerShdw blurRad="50800" dist="38100" dir="2700000" algn="tl" rotWithShape="0">
                  <a:prstClr val="black">
                    <a:alpha val="40000"/>
                  </a:prstClr>
                </a:outerShdw>
              </a:effectLst>
            </p:spPr>
          </p:pic>
        </p:grpSp>
        <p:sp>
          <p:nvSpPr>
            <p:cNvPr id="6" name="正方形/長方形 5"/>
            <p:cNvSpPr/>
            <p:nvPr/>
          </p:nvSpPr>
          <p:spPr>
            <a:xfrm>
              <a:off x="4969544" y="3592182"/>
              <a:ext cx="3191781" cy="1417447"/>
            </a:xfrm>
            <a:prstGeom prst="rect">
              <a:avLst/>
            </a:prstGeom>
            <a:noFill/>
            <a:ln w="38100">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a:xfrm>
            <a:off x="179388" y="133054"/>
            <a:ext cx="8686800" cy="416221"/>
          </a:xfrm>
          <a:prstGeom prst="rect">
            <a:avLst/>
          </a:prstGeom>
        </p:spPr>
        <p:txBody>
          <a:bodyPr>
            <a:normAutofit fontScale="90000"/>
          </a:bodyPr>
          <a:lstStyle/>
          <a:p>
            <a:r>
              <a:rPr kumimoji="1" lang="en-US" altLang="ja-JP" dirty="0"/>
              <a:t>SI</a:t>
            </a:r>
            <a:r>
              <a:rPr kumimoji="1" lang="ja-JP" altLang="en-US" dirty="0"/>
              <a:t>ビジネスのデジタル・トランスフォーメーション</a:t>
            </a:r>
          </a:p>
        </p:txBody>
      </p:sp>
      <p:sp>
        <p:nvSpPr>
          <p:cNvPr id="9" name="ホームベース 8"/>
          <p:cNvSpPr/>
          <p:nvPr/>
        </p:nvSpPr>
        <p:spPr>
          <a:xfrm>
            <a:off x="543338" y="842338"/>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ホームベース 9"/>
          <p:cNvSpPr/>
          <p:nvPr/>
        </p:nvSpPr>
        <p:spPr>
          <a:xfrm>
            <a:off x="543338" y="1803122"/>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a:off x="543337" y="2763906"/>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a:off x="543338" y="3724690"/>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ホームベース 12"/>
          <p:cNvSpPr/>
          <p:nvPr/>
        </p:nvSpPr>
        <p:spPr>
          <a:xfrm>
            <a:off x="543337" y="4685474"/>
            <a:ext cx="4167809" cy="80838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a:off x="682489" y="956494"/>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ビジネス</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企画・設計</a:t>
            </a:r>
            <a:endParaRPr kumimoji="1" lang="ja-JP" altLang="en-US" b="1" dirty="0">
              <a:solidFill>
                <a:schemeClr val="bg1"/>
              </a:solidFill>
              <a:latin typeface="Meiryo" charset="-128"/>
              <a:ea typeface="Meiryo" charset="-128"/>
              <a:cs typeface="Meiryo" charset="-128"/>
            </a:endParaRPr>
          </a:p>
        </p:txBody>
      </p:sp>
      <p:sp>
        <p:nvSpPr>
          <p:cNvPr id="15" name="テキスト ボックス 14"/>
          <p:cNvSpPr txBox="1"/>
          <p:nvPr/>
        </p:nvSpPr>
        <p:spPr>
          <a:xfrm>
            <a:off x="682489" y="1936748"/>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システム</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企画・設計</a:t>
            </a:r>
            <a:endParaRPr kumimoji="1" lang="ja-JP" altLang="en-US" b="1" dirty="0">
              <a:solidFill>
                <a:schemeClr val="bg1"/>
              </a:solidFill>
              <a:latin typeface="Meiryo" charset="-128"/>
              <a:ea typeface="Meiryo" charset="-128"/>
              <a:cs typeface="Meiryo" charset="-128"/>
            </a:endParaRPr>
          </a:p>
        </p:txBody>
      </p:sp>
      <p:sp>
        <p:nvSpPr>
          <p:cNvPr id="16" name="テキスト ボックス 15"/>
          <p:cNvSpPr txBox="1"/>
          <p:nvPr/>
        </p:nvSpPr>
        <p:spPr>
          <a:xfrm>
            <a:off x="682488" y="2897532"/>
            <a:ext cx="2031325"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アプリケーション</a:t>
            </a:r>
            <a:endParaRPr kumimoji="1" lang="en-US" altLang="ja-JP"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開発・運用</a:t>
            </a:r>
            <a:endParaRPr kumimoji="1" lang="ja-JP" altLang="en-US" b="1" dirty="0">
              <a:solidFill>
                <a:schemeClr val="bg1"/>
              </a:solidFill>
              <a:latin typeface="Meiryo" charset="-128"/>
              <a:ea typeface="Meiryo" charset="-128"/>
              <a:cs typeface="Meiryo" charset="-128"/>
            </a:endParaRPr>
          </a:p>
        </p:txBody>
      </p:sp>
      <p:sp>
        <p:nvSpPr>
          <p:cNvPr id="17" name="テキスト ボックス 16"/>
          <p:cNvSpPr txBox="1"/>
          <p:nvPr/>
        </p:nvSpPr>
        <p:spPr>
          <a:xfrm>
            <a:off x="682487" y="3858316"/>
            <a:ext cx="2428870" cy="584775"/>
          </a:xfrm>
          <a:prstGeom prst="rect">
            <a:avLst/>
          </a:prstGeom>
          <a:noFill/>
        </p:spPr>
        <p:txBody>
          <a:bodyPr wrap="none" rtlCol="0">
            <a:spAutoFit/>
          </a:bodyPr>
          <a:lstStyle/>
          <a:p>
            <a:r>
              <a:rPr kumimoji="1" lang="ja-JP" altLang="en-US" sz="1400" b="1" dirty="0">
                <a:solidFill>
                  <a:schemeClr val="bg1"/>
                </a:solidFill>
                <a:latin typeface="Meiryo" charset="-128"/>
                <a:ea typeface="Meiryo" charset="-128"/>
                <a:cs typeface="Meiryo" charset="-128"/>
              </a:rPr>
              <a:t>インフラ･プラットフォーム</a:t>
            </a:r>
            <a:endParaRPr kumimoji="1" lang="en-US" altLang="ja-JP" sz="1400" b="1" dirty="0">
              <a:solidFill>
                <a:schemeClr val="bg1"/>
              </a:solidFill>
              <a:latin typeface="Meiryo" charset="-128"/>
              <a:ea typeface="Meiryo" charset="-128"/>
              <a:cs typeface="Meiryo" charset="-128"/>
            </a:endParaRPr>
          </a:p>
          <a:p>
            <a:r>
              <a:rPr lang="ja-JP" altLang="en-US" b="1" dirty="0">
                <a:solidFill>
                  <a:schemeClr val="bg1"/>
                </a:solidFill>
                <a:latin typeface="Meiryo" charset="-128"/>
                <a:ea typeface="Meiryo" charset="-128"/>
                <a:cs typeface="Meiryo" charset="-128"/>
              </a:rPr>
              <a:t>構築・保守</a:t>
            </a:r>
            <a:endParaRPr kumimoji="1" lang="ja-JP" altLang="en-US" b="1" dirty="0">
              <a:solidFill>
                <a:schemeClr val="bg1"/>
              </a:solidFill>
              <a:latin typeface="Meiryo" charset="-128"/>
              <a:ea typeface="Meiryo" charset="-128"/>
              <a:cs typeface="Meiryo" charset="-128"/>
            </a:endParaRPr>
          </a:p>
        </p:txBody>
      </p:sp>
      <p:sp>
        <p:nvSpPr>
          <p:cNvPr id="18" name="テキスト ボックス 17"/>
          <p:cNvSpPr txBox="1"/>
          <p:nvPr/>
        </p:nvSpPr>
        <p:spPr>
          <a:xfrm>
            <a:off x="682487" y="4922740"/>
            <a:ext cx="1107996" cy="369332"/>
          </a:xfrm>
          <a:prstGeom prst="rect">
            <a:avLst/>
          </a:prstGeom>
          <a:noFill/>
        </p:spPr>
        <p:txBody>
          <a:bodyPr wrap="none" rtlCol="0">
            <a:spAutoFit/>
          </a:bodyPr>
          <a:lstStyle/>
          <a:p>
            <a:r>
              <a:rPr kumimoji="1" lang="ja-JP" altLang="en-US" b="1">
                <a:solidFill>
                  <a:schemeClr val="bg1"/>
                </a:solidFill>
                <a:latin typeface="Meiryo" charset="-128"/>
                <a:ea typeface="Meiryo" charset="-128"/>
                <a:cs typeface="Meiryo" charset="-128"/>
              </a:rPr>
              <a:t>運用管理</a:t>
            </a:r>
            <a:endParaRPr kumimoji="1" lang="ja-JP" altLang="en-US" b="1" dirty="0">
              <a:solidFill>
                <a:schemeClr val="bg1"/>
              </a:solidFill>
              <a:latin typeface="Meiryo" charset="-128"/>
              <a:ea typeface="Meiryo" charset="-128"/>
              <a:cs typeface="Meiryo" charset="-128"/>
            </a:endParaRPr>
          </a:p>
        </p:txBody>
      </p:sp>
      <p:grpSp>
        <p:nvGrpSpPr>
          <p:cNvPr id="19" name="図形グループ 18"/>
          <p:cNvGrpSpPr/>
          <p:nvPr/>
        </p:nvGrpSpPr>
        <p:grpSpPr>
          <a:xfrm>
            <a:off x="3365099" y="905189"/>
            <a:ext cx="259370" cy="530087"/>
            <a:chOff x="1946324" y="4125162"/>
            <a:chExt cx="969964" cy="2007872"/>
          </a:xfrm>
          <a:solidFill>
            <a:srgbClr val="0070C0"/>
          </a:solidFill>
        </p:grpSpPr>
        <p:sp>
          <p:nvSpPr>
            <p:cNvPr id="20" name="円/楕円 1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 name="フローチャート: 論理積ゲート 2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5" name="テキスト ボックス 24"/>
          <p:cNvSpPr txBox="1"/>
          <p:nvPr/>
        </p:nvSpPr>
        <p:spPr>
          <a:xfrm>
            <a:off x="2871776" y="1468396"/>
            <a:ext cx="1246013" cy="215444"/>
          </a:xfrm>
          <a:prstGeom prst="rect">
            <a:avLst/>
          </a:prstGeom>
          <a:noFill/>
        </p:spPr>
        <p:txBody>
          <a:bodyPr wrap="square" rtlCol="0">
            <a:spAutoFit/>
          </a:bodyPr>
          <a:lstStyle/>
          <a:p>
            <a:pPr algn="ctr"/>
            <a:r>
              <a:rPr kumimoji="1" lang="ja-JP" altLang="en-US" sz="800">
                <a:solidFill>
                  <a:srgbClr val="0070C0"/>
                </a:solidFill>
                <a:latin typeface="Meiryo" charset="-128"/>
                <a:ea typeface="Meiryo" charset="-128"/>
                <a:cs typeface="Meiryo" charset="-128"/>
              </a:rPr>
              <a:t>お客様</a:t>
            </a:r>
          </a:p>
        </p:txBody>
      </p:sp>
      <p:grpSp>
        <p:nvGrpSpPr>
          <p:cNvPr id="27" name="図形グループ 26"/>
          <p:cNvGrpSpPr/>
          <p:nvPr/>
        </p:nvGrpSpPr>
        <p:grpSpPr>
          <a:xfrm>
            <a:off x="3357584" y="2858725"/>
            <a:ext cx="259370" cy="530087"/>
            <a:chOff x="1946324" y="4125162"/>
            <a:chExt cx="969964" cy="2007872"/>
          </a:xfrm>
          <a:solidFill>
            <a:schemeClr val="accent6">
              <a:lumMod val="50000"/>
            </a:schemeClr>
          </a:solidFill>
        </p:grpSpPr>
        <p:sp>
          <p:nvSpPr>
            <p:cNvPr id="28" name="円/楕円 2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0" name="テキスト ボックス 29"/>
          <p:cNvSpPr txBox="1"/>
          <p:nvPr/>
        </p:nvSpPr>
        <p:spPr>
          <a:xfrm>
            <a:off x="3120817" y="3408647"/>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1" name="図形グループ 30"/>
          <p:cNvGrpSpPr/>
          <p:nvPr/>
        </p:nvGrpSpPr>
        <p:grpSpPr>
          <a:xfrm>
            <a:off x="3352137" y="3794673"/>
            <a:ext cx="259370" cy="530087"/>
            <a:chOff x="1946324" y="4125162"/>
            <a:chExt cx="969964" cy="2007872"/>
          </a:xfrm>
          <a:solidFill>
            <a:schemeClr val="accent6">
              <a:lumMod val="50000"/>
            </a:schemeClr>
          </a:solidFill>
        </p:grpSpPr>
        <p:sp>
          <p:nvSpPr>
            <p:cNvPr id="32" name="円/楕円 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3" name="フローチャート: 論理積ゲート 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4" name="テキスト ボックス 33"/>
          <p:cNvSpPr txBox="1"/>
          <p:nvPr/>
        </p:nvSpPr>
        <p:spPr>
          <a:xfrm>
            <a:off x="3115370" y="4344595"/>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5" name="図形グループ 34"/>
          <p:cNvGrpSpPr/>
          <p:nvPr/>
        </p:nvGrpSpPr>
        <p:grpSpPr>
          <a:xfrm>
            <a:off x="3344622" y="4767449"/>
            <a:ext cx="259370" cy="530087"/>
            <a:chOff x="1946324" y="4125162"/>
            <a:chExt cx="969964" cy="2007872"/>
          </a:xfrm>
          <a:solidFill>
            <a:schemeClr val="accent6">
              <a:lumMod val="50000"/>
            </a:schemeClr>
          </a:solidFill>
        </p:grpSpPr>
        <p:sp>
          <p:nvSpPr>
            <p:cNvPr id="36" name="円/楕円 3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8" name="テキスト ボックス 37"/>
          <p:cNvSpPr txBox="1"/>
          <p:nvPr/>
        </p:nvSpPr>
        <p:spPr>
          <a:xfrm>
            <a:off x="3107855" y="5317371"/>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44" name="図形グループ 43"/>
          <p:cNvGrpSpPr/>
          <p:nvPr/>
        </p:nvGrpSpPr>
        <p:grpSpPr>
          <a:xfrm>
            <a:off x="3352136" y="1879686"/>
            <a:ext cx="259370" cy="530087"/>
            <a:chOff x="1946324" y="4125162"/>
            <a:chExt cx="969964" cy="2007872"/>
          </a:xfrm>
          <a:solidFill>
            <a:schemeClr val="accent6">
              <a:lumMod val="50000"/>
            </a:schemeClr>
          </a:solidFill>
        </p:grpSpPr>
        <p:sp>
          <p:nvSpPr>
            <p:cNvPr id="45" name="円/楕円 4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47" name="テキスト ボックス 46"/>
          <p:cNvSpPr txBox="1"/>
          <p:nvPr/>
        </p:nvSpPr>
        <p:spPr>
          <a:xfrm>
            <a:off x="3115369" y="2429608"/>
            <a:ext cx="732899" cy="215444"/>
          </a:xfrm>
          <a:prstGeom prst="rect">
            <a:avLst/>
          </a:prstGeom>
          <a:noFill/>
        </p:spPr>
        <p:txBody>
          <a:bodyPr wrap="square" rtlCol="0">
            <a:spAutoFit/>
          </a:bodyPr>
          <a:lstStyle/>
          <a:p>
            <a:pPr algn="ctr"/>
            <a:r>
              <a:rPr kumimoji="1" lang="ja-JP" altLang="en-US" sz="800">
                <a:solidFill>
                  <a:schemeClr val="accent6">
                    <a:lumMod val="50000"/>
                  </a:schemeClr>
                </a:solidFill>
                <a:latin typeface="Meiryo" charset="-128"/>
                <a:ea typeface="Meiryo" charset="-128"/>
                <a:cs typeface="Meiryo" charset="-128"/>
              </a:rPr>
              <a:t>事業者</a:t>
            </a:r>
            <a:endParaRPr kumimoji="1" lang="ja-JP" altLang="en-US" sz="800" dirty="0">
              <a:solidFill>
                <a:schemeClr val="accent6">
                  <a:lumMod val="50000"/>
                </a:schemeClr>
              </a:solidFill>
              <a:latin typeface="Meiryo" charset="-128"/>
              <a:ea typeface="Meiryo" charset="-128"/>
              <a:cs typeface="Meiryo" charset="-128"/>
            </a:endParaRPr>
          </a:p>
        </p:txBody>
      </p:sp>
      <p:sp>
        <p:nvSpPr>
          <p:cNvPr id="60" name="ホームベース 59"/>
          <p:cNvSpPr/>
          <p:nvPr/>
        </p:nvSpPr>
        <p:spPr>
          <a:xfrm>
            <a:off x="543337" y="5641797"/>
            <a:ext cx="4167809" cy="808382"/>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111001" y="5751248"/>
            <a:ext cx="2492990" cy="615553"/>
          </a:xfrm>
          <a:prstGeom prst="rect">
            <a:avLst/>
          </a:prstGeom>
          <a:noFill/>
        </p:spPr>
        <p:txBody>
          <a:bodyPr wrap="none" rtlCol="0">
            <a:spAutoFit/>
          </a:bodyPr>
          <a:lstStyle/>
          <a:p>
            <a:pPr algn="ctr"/>
            <a:r>
              <a:rPr kumimoji="1" lang="ja-JP" altLang="en-US" sz="2000" b="1" dirty="0">
                <a:solidFill>
                  <a:schemeClr val="bg1"/>
                </a:solidFill>
                <a:latin typeface="Meiryo" charset="-128"/>
                <a:ea typeface="Meiryo" charset="-128"/>
                <a:cs typeface="Meiryo" charset="-128"/>
              </a:rPr>
              <a:t>絶対的な安定と品質</a:t>
            </a:r>
            <a:endParaRPr kumimoji="1" lang="en-US" altLang="ja-JP" sz="2000" b="1" dirty="0">
              <a:solidFill>
                <a:schemeClr val="bg1"/>
              </a:solidFill>
              <a:latin typeface="Meiryo" charset="-128"/>
              <a:ea typeface="Meiryo" charset="-128"/>
              <a:cs typeface="Meiryo" charset="-128"/>
            </a:endParaRPr>
          </a:p>
          <a:p>
            <a:pPr algn="ctr"/>
            <a:r>
              <a:rPr lang="ja-JP" altLang="en-US" sz="1400" b="1" dirty="0">
                <a:solidFill>
                  <a:schemeClr val="bg1"/>
                </a:solidFill>
                <a:latin typeface="Meiryo" charset="-128"/>
                <a:ea typeface="Meiryo" charset="-128"/>
                <a:cs typeface="Meiryo" charset="-128"/>
              </a:rPr>
              <a:t>物販</a:t>
            </a:r>
            <a:r>
              <a:rPr lang="en-US" altLang="ja-JP" sz="1400" b="1" dirty="0">
                <a:solidFill>
                  <a:schemeClr val="bg1"/>
                </a:solidFill>
                <a:latin typeface="Meiryo" charset="-128"/>
                <a:ea typeface="Meiryo" charset="-128"/>
                <a:cs typeface="Meiryo" charset="-128"/>
              </a:rPr>
              <a:t> × </a:t>
            </a:r>
            <a:r>
              <a:rPr lang="ja-JP" altLang="en-US" sz="1400" b="1" dirty="0">
                <a:solidFill>
                  <a:schemeClr val="bg1"/>
                </a:solidFill>
                <a:latin typeface="Meiryo" charset="-128"/>
                <a:ea typeface="Meiryo" charset="-128"/>
                <a:cs typeface="Meiryo" charset="-128"/>
              </a:rPr>
              <a:t>工数</a:t>
            </a:r>
            <a:r>
              <a:rPr lang="en-US" altLang="ja-JP" sz="1400" b="1" dirty="0">
                <a:solidFill>
                  <a:schemeClr val="bg1"/>
                </a:solidFill>
                <a:latin typeface="Meiryo" charset="-128"/>
                <a:ea typeface="Meiryo" charset="-128"/>
                <a:cs typeface="Meiryo" charset="-128"/>
              </a:rPr>
              <a:t> </a:t>
            </a:r>
            <a:r>
              <a:rPr lang="ja-JP" altLang="en-US" sz="1400" b="1" dirty="0">
                <a:solidFill>
                  <a:schemeClr val="bg1"/>
                </a:solidFill>
                <a:latin typeface="Meiryo" charset="-128"/>
                <a:ea typeface="Meiryo" charset="-128"/>
                <a:cs typeface="Meiryo" charset="-128"/>
              </a:rPr>
              <a:t>＝</a:t>
            </a:r>
            <a:r>
              <a:rPr lang="en-US" altLang="ja-JP" sz="1400" b="1" dirty="0">
                <a:solidFill>
                  <a:schemeClr val="bg1"/>
                </a:solidFill>
                <a:latin typeface="Meiryo" charset="-128"/>
                <a:ea typeface="Meiryo" charset="-128"/>
                <a:cs typeface="Meiryo" charset="-128"/>
              </a:rPr>
              <a:t> </a:t>
            </a:r>
            <a:r>
              <a:rPr lang="ja-JP" altLang="en-US" sz="1400" b="1" u="sng" dirty="0">
                <a:solidFill>
                  <a:schemeClr val="bg1"/>
                </a:solidFill>
                <a:latin typeface="Meiryo" charset="-128"/>
                <a:ea typeface="Meiryo" charset="-128"/>
                <a:cs typeface="Meiryo" charset="-128"/>
              </a:rPr>
              <a:t>売上</a:t>
            </a:r>
            <a:r>
              <a:rPr lang="ja-JP" altLang="en-US" sz="1400" dirty="0">
                <a:solidFill>
                  <a:schemeClr val="bg1"/>
                </a:solidFill>
                <a:latin typeface="Meiryo" charset="-128"/>
                <a:ea typeface="Meiryo" charset="-128"/>
                <a:cs typeface="Meiryo" charset="-128"/>
              </a:rPr>
              <a:t>と利益</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9700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ja-JP" altLang="en-US" dirty="0"/>
              <a:t>ビジネス価値と文化の違い</a:t>
            </a:r>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4" name="フリーフォーム 3"/>
          <p:cNvSpPr/>
          <p:nvPr/>
        </p:nvSpPr>
        <p:spPr>
          <a:xfrm>
            <a:off x="409905" y="2656934"/>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リーフォーム 4"/>
          <p:cNvSpPr/>
          <p:nvPr/>
        </p:nvSpPr>
        <p:spPr>
          <a:xfrm flipH="1" flipV="1">
            <a:off x="409905" y="1725281"/>
            <a:ext cx="8327366" cy="3358551"/>
          </a:xfrm>
          <a:custGeom>
            <a:avLst/>
            <a:gdLst>
              <a:gd name="connsiteX0" fmla="*/ 0 w 8327366"/>
              <a:gd name="connsiteY0" fmla="*/ 0 h 2484407"/>
              <a:gd name="connsiteX1" fmla="*/ 8327366 w 8327366"/>
              <a:gd name="connsiteY1" fmla="*/ 1834551 h 2484407"/>
              <a:gd name="connsiteX2" fmla="*/ 8327366 w 8327366"/>
              <a:gd name="connsiteY2" fmla="*/ 2484407 h 2484407"/>
              <a:gd name="connsiteX3" fmla="*/ 0 w 8327366"/>
              <a:gd name="connsiteY3" fmla="*/ 2484407 h 2484407"/>
              <a:gd name="connsiteX4" fmla="*/ 0 w 8327366"/>
              <a:gd name="connsiteY4" fmla="*/ 0 h 248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7366" h="2484407">
                <a:moveTo>
                  <a:pt x="0" y="0"/>
                </a:moveTo>
                <a:lnTo>
                  <a:pt x="8327366" y="1834551"/>
                </a:lnTo>
                <a:lnTo>
                  <a:pt x="8327366" y="2484407"/>
                </a:lnTo>
                <a:lnTo>
                  <a:pt x="0" y="2484407"/>
                </a:lnTo>
                <a:lnTo>
                  <a:pt x="0" y="0"/>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右矢印 5"/>
          <p:cNvSpPr/>
          <p:nvPr/>
        </p:nvSpPr>
        <p:spPr>
          <a:xfrm>
            <a:off x="409905" y="1035169"/>
            <a:ext cx="8327366" cy="644106"/>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HGSSoeiKakugothicUB" charset="-128"/>
                <a:ea typeface="HGSSoeiKakugothicUB" charset="-128"/>
                <a:cs typeface="HGSSoeiKakugothicUB" charset="-128"/>
              </a:rPr>
              <a:t>ユーザー部門の</a:t>
            </a:r>
            <a:r>
              <a:rPr lang="en-US" altLang="ja-JP" sz="1600" dirty="0">
                <a:solidFill>
                  <a:srgbClr val="FFFFFF"/>
                </a:solidFill>
                <a:latin typeface="HGSSoeiKakugothicUB" charset="-128"/>
                <a:ea typeface="HGSSoeiKakugothicUB" charset="-128"/>
                <a:cs typeface="HGSSoeiKakugothicUB" charset="-128"/>
              </a:rPr>
              <a:t>IT</a:t>
            </a:r>
            <a:r>
              <a:rPr lang="ja-JP" altLang="en-US" sz="1600" dirty="0">
                <a:solidFill>
                  <a:srgbClr val="FFFFFF"/>
                </a:solidFill>
                <a:latin typeface="HGSSoeiKakugothicUB" charset="-128"/>
                <a:ea typeface="HGSSoeiKakugothicUB" charset="-128"/>
                <a:cs typeface="HGSSoeiKakugothicUB" charset="-128"/>
              </a:rPr>
              <a:t>への</a:t>
            </a:r>
            <a:r>
              <a:rPr kumimoji="1" lang="ja-JP" altLang="en-US" sz="1600" dirty="0">
                <a:solidFill>
                  <a:srgbClr val="FFFFFF"/>
                </a:solidFill>
                <a:latin typeface="HGSSoeiKakugothicUB" charset="-128"/>
                <a:ea typeface="HGSSoeiKakugothicUB" charset="-128"/>
                <a:cs typeface="HGSSoeiKakugothicUB" charset="-128"/>
              </a:rPr>
              <a:t>期待の変化</a:t>
            </a:r>
          </a:p>
        </p:txBody>
      </p:sp>
      <p:sp>
        <p:nvSpPr>
          <p:cNvPr id="7" name="テキスト ボックス 6"/>
          <p:cNvSpPr txBox="1"/>
          <p:nvPr/>
        </p:nvSpPr>
        <p:spPr>
          <a:xfrm>
            <a:off x="409904" y="1758123"/>
            <a:ext cx="5407249" cy="369332"/>
          </a:xfrm>
          <a:prstGeom prst="rect">
            <a:avLst/>
          </a:prstGeom>
          <a:noFill/>
        </p:spPr>
        <p:txBody>
          <a:bodyPr wrap="none" rtlCol="0">
            <a:spAutoFit/>
          </a:bodyPr>
          <a:lstStyle/>
          <a:p>
            <a:r>
              <a:rPr lang="ja-JP" altLang="en-US" sz="1400" dirty="0">
                <a:solidFill>
                  <a:schemeClr val="bg1"/>
                </a:solidFill>
                <a:latin typeface="Meiryo" charset="-128"/>
                <a:ea typeface="Meiryo" charset="-128"/>
                <a:cs typeface="Meiryo" charset="-128"/>
              </a:rPr>
              <a:t>顧客に製品やサービスを</a:t>
            </a:r>
            <a:r>
              <a:rPr lang="ja-JP" altLang="en-US" b="1" dirty="0">
                <a:solidFill>
                  <a:schemeClr val="bg1"/>
                </a:solidFill>
                <a:latin typeface="Meiryo" charset="-128"/>
                <a:ea typeface="Meiryo" charset="-128"/>
                <a:cs typeface="Meiryo" charset="-128"/>
              </a:rPr>
              <a:t>“いかに買ってもらうか”を狙う</a:t>
            </a:r>
            <a:endParaRPr lang="ja-JP" altLang="en-US" dirty="0">
              <a:solidFill>
                <a:schemeClr val="bg1"/>
              </a:solidFill>
              <a:latin typeface="Meiryo" charset="-128"/>
              <a:ea typeface="Meiryo" charset="-128"/>
              <a:cs typeface="Meiryo" charset="-128"/>
            </a:endParaRPr>
          </a:p>
        </p:txBody>
      </p:sp>
      <p:sp>
        <p:nvSpPr>
          <p:cNvPr id="8" name="テキスト ボックス 7"/>
          <p:cNvSpPr txBox="1"/>
          <p:nvPr/>
        </p:nvSpPr>
        <p:spPr>
          <a:xfrm>
            <a:off x="2999233" y="5631452"/>
            <a:ext cx="5695376" cy="369332"/>
          </a:xfrm>
          <a:prstGeom prst="rect">
            <a:avLst/>
          </a:prstGeom>
          <a:noFill/>
        </p:spPr>
        <p:txBody>
          <a:bodyPr wrap="square" rtlCol="0">
            <a:spAutoFit/>
          </a:bodyPr>
          <a:lstStyle/>
          <a:p>
            <a:pPr algn="r"/>
            <a:r>
              <a:rPr lang="ja-JP" altLang="en-US" sz="1400" dirty="0">
                <a:solidFill>
                  <a:schemeClr val="bg1"/>
                </a:solidFill>
                <a:latin typeface="Meiryo" charset="-128"/>
                <a:ea typeface="Meiryo" charset="-128"/>
                <a:cs typeface="Meiryo" charset="-128"/>
              </a:rPr>
              <a:t>顧客が製品やサービスを</a:t>
            </a:r>
            <a:r>
              <a:rPr lang="ja-JP" altLang="en-US" b="1" dirty="0">
                <a:solidFill>
                  <a:schemeClr val="bg1"/>
                </a:solidFill>
                <a:latin typeface="Meiryo" charset="-128"/>
                <a:ea typeface="Meiryo" charset="-128"/>
                <a:cs typeface="Meiryo" charset="-128"/>
              </a:rPr>
              <a:t>“買ってから”を処理、格納する</a:t>
            </a:r>
            <a:endParaRPr kumimoji="1" lang="ja-JP" altLang="en-US" sz="1400" dirty="0">
              <a:solidFill>
                <a:schemeClr val="bg1"/>
              </a:solidFill>
              <a:latin typeface="Meiryo" charset="-128"/>
              <a:ea typeface="Meiryo" charset="-128"/>
              <a:cs typeface="Meiryo" charset="-128"/>
            </a:endParaRPr>
          </a:p>
        </p:txBody>
      </p:sp>
      <p:sp>
        <p:nvSpPr>
          <p:cNvPr id="10" name="テキスト ボックス 9"/>
          <p:cNvSpPr txBox="1"/>
          <p:nvPr/>
        </p:nvSpPr>
        <p:spPr>
          <a:xfrm>
            <a:off x="480595" y="3571797"/>
            <a:ext cx="2518638" cy="523220"/>
          </a:xfrm>
          <a:prstGeom prst="rect">
            <a:avLst/>
          </a:prstGeom>
          <a:noFill/>
        </p:spPr>
        <p:txBody>
          <a:bodyPr wrap="none" rtlCol="0">
            <a:spAutoFit/>
          </a:bodyPr>
          <a:lstStyle/>
          <a:p>
            <a:pPr marL="171450" indent="-171450">
              <a:buFont typeface="Wingdings" charset="2"/>
              <a:buChar char="Ø"/>
            </a:pPr>
            <a:r>
              <a:rPr lang="ja-JP" altLang="en-US" sz="1400" b="1" dirty="0">
                <a:solidFill>
                  <a:schemeClr val="bg1"/>
                </a:solidFill>
                <a:latin typeface="Meiryo" charset="-128"/>
                <a:ea typeface="Meiryo" charset="-128"/>
                <a:cs typeface="Meiryo" charset="-128"/>
              </a:rPr>
              <a:t>ユーザー部門の要求は明確</a:t>
            </a:r>
            <a:endParaRPr lang="en-US" altLang="ja-JP" sz="1400" b="1" dirty="0">
              <a:solidFill>
                <a:schemeClr val="bg1"/>
              </a:solidFill>
              <a:latin typeface="Meiryo" charset="-128"/>
              <a:ea typeface="Meiryo" charset="-128"/>
              <a:cs typeface="Meiryo" charset="-128"/>
            </a:endParaRPr>
          </a:p>
          <a:p>
            <a:pPr marL="171450" indent="-1714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部門はその要求に応える</a:t>
            </a:r>
          </a:p>
        </p:txBody>
      </p:sp>
      <p:sp>
        <p:nvSpPr>
          <p:cNvPr id="11" name="テキスト ボックス 10"/>
          <p:cNvSpPr txBox="1"/>
          <p:nvPr/>
        </p:nvSpPr>
        <p:spPr>
          <a:xfrm>
            <a:off x="409905" y="2065604"/>
            <a:ext cx="4097224"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：スピード</a:t>
            </a:r>
            <a:endParaRPr kumimoji="1" lang="ja-JP" altLang="en-US" sz="1200" b="1" dirty="0">
              <a:solidFill>
                <a:schemeClr val="bg1"/>
              </a:solidFill>
              <a:latin typeface="Meiryo" charset="-128"/>
              <a:ea typeface="Meiryo" charset="-128"/>
              <a:cs typeface="Meiryo" charset="-128"/>
            </a:endParaRPr>
          </a:p>
        </p:txBody>
      </p:sp>
      <p:sp>
        <p:nvSpPr>
          <p:cNvPr id="12" name="テキスト ボックス 11"/>
          <p:cNvSpPr txBox="1"/>
          <p:nvPr/>
        </p:nvSpPr>
        <p:spPr>
          <a:xfrm>
            <a:off x="6005274" y="5313069"/>
            <a:ext cx="2753113" cy="369332"/>
          </a:xfrm>
          <a:prstGeom prst="rect">
            <a:avLst/>
          </a:prstGeom>
          <a:noFill/>
        </p:spPr>
        <p:txBody>
          <a:bodyPr wrap="square" rtlCol="0">
            <a:spAutoFit/>
          </a:bodyPr>
          <a:lstStyle/>
          <a:p>
            <a:r>
              <a:rPr lang="ja-JP" altLang="en-US" dirty="0">
                <a:solidFill>
                  <a:schemeClr val="bg1"/>
                </a:solidFill>
                <a:latin typeface="Meiryo" charset="-128"/>
                <a:ea typeface="Meiryo" charset="-128"/>
                <a:cs typeface="Meiryo" charset="-128"/>
              </a:rPr>
              <a:t>求められる価値</a:t>
            </a:r>
            <a:r>
              <a:rPr lang="ja-JP" altLang="en-US" b="1" dirty="0">
                <a:solidFill>
                  <a:schemeClr val="bg1"/>
                </a:solidFill>
                <a:latin typeface="Meiryo" charset="-128"/>
                <a:ea typeface="Meiryo" charset="-128"/>
                <a:cs typeface="Meiryo" charset="-128"/>
              </a:rPr>
              <a:t>：安定性</a:t>
            </a:r>
            <a:endParaRPr kumimoji="1" lang="ja-JP" altLang="en-US" sz="1200" b="1" dirty="0">
              <a:solidFill>
                <a:schemeClr val="bg1"/>
              </a:solidFill>
              <a:latin typeface="Meiryo" charset="-128"/>
              <a:ea typeface="Meiryo" charset="-128"/>
              <a:cs typeface="Meiryo" charset="-128"/>
            </a:endParaRPr>
          </a:p>
        </p:txBody>
      </p:sp>
      <p:sp>
        <p:nvSpPr>
          <p:cNvPr id="13" name="テキスト ボックス 12"/>
          <p:cNvSpPr txBox="1"/>
          <p:nvPr/>
        </p:nvSpPr>
        <p:spPr>
          <a:xfrm>
            <a:off x="4297547" y="2881004"/>
            <a:ext cx="2075292" cy="646331"/>
          </a:xfrm>
          <a:prstGeom prst="rect">
            <a:avLst/>
          </a:prstGeom>
          <a:noFill/>
        </p:spPr>
        <p:txBody>
          <a:bodyPr wrap="square" rtlCol="0">
            <a:spAutoFit/>
          </a:bodyPr>
          <a:lstStyle/>
          <a:p>
            <a:pPr algn="r"/>
            <a:r>
              <a:rPr lang="en-US" altLang="ja-JP" sz="3600" b="1" dirty="0" err="1">
                <a:solidFill>
                  <a:schemeClr val="bg1"/>
                </a:solidFill>
                <a:latin typeface="Meiryo" charset="-128"/>
                <a:ea typeface="Meiryo" charset="-128"/>
                <a:cs typeface="Meiryo" charset="-128"/>
              </a:rPr>
              <a:t>SoE</a:t>
            </a:r>
            <a:endParaRPr kumimoji="1" lang="ja-JP" altLang="en-US" sz="3600" b="1" dirty="0">
              <a:solidFill>
                <a:schemeClr val="bg1"/>
              </a:solidFill>
              <a:latin typeface="Meiryo" charset="-128"/>
              <a:ea typeface="Meiryo" charset="-128"/>
              <a:cs typeface="Meiryo" charset="-128"/>
            </a:endParaRPr>
          </a:p>
        </p:txBody>
      </p:sp>
      <p:sp>
        <p:nvSpPr>
          <p:cNvPr id="14" name="テキスト ボックス 13"/>
          <p:cNvSpPr txBox="1"/>
          <p:nvPr/>
        </p:nvSpPr>
        <p:spPr>
          <a:xfrm>
            <a:off x="2843833" y="4215048"/>
            <a:ext cx="2075292" cy="646331"/>
          </a:xfrm>
          <a:prstGeom prst="rect">
            <a:avLst/>
          </a:prstGeom>
          <a:noFill/>
        </p:spPr>
        <p:txBody>
          <a:bodyPr wrap="square" rtlCol="0">
            <a:spAutoFit/>
          </a:bodyPr>
          <a:lstStyle/>
          <a:p>
            <a:r>
              <a:rPr lang="en-US" altLang="ja-JP" sz="3600" b="1" dirty="0" err="1">
                <a:solidFill>
                  <a:schemeClr val="bg1"/>
                </a:solidFill>
                <a:latin typeface="Meiryo" charset="-128"/>
                <a:ea typeface="Meiryo" charset="-128"/>
                <a:cs typeface="Meiryo" charset="-128"/>
              </a:rPr>
              <a:t>SoR</a:t>
            </a:r>
            <a:endParaRPr lang="en-US" altLang="ja-JP" sz="3600" b="1" dirty="0">
              <a:solidFill>
                <a:schemeClr val="bg1"/>
              </a:solidFill>
              <a:latin typeface="Meiryo" charset="-128"/>
              <a:ea typeface="Meiryo" charset="-128"/>
              <a:cs typeface="Meiryo" charset="-128"/>
            </a:endParaRPr>
          </a:p>
        </p:txBody>
      </p:sp>
      <p:sp>
        <p:nvSpPr>
          <p:cNvPr id="15" name="正方形/長方形 14"/>
          <p:cNvSpPr/>
          <p:nvPr/>
        </p:nvSpPr>
        <p:spPr>
          <a:xfrm>
            <a:off x="3347004" y="2612617"/>
            <a:ext cx="3014864"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Engagement</a:t>
            </a:r>
            <a:endParaRPr lang="ja-JP" altLang="en-US" b="1" dirty="0">
              <a:solidFill>
                <a:schemeClr val="bg1"/>
              </a:solidFill>
              <a:latin typeface="Meiryo" charset="-128"/>
              <a:ea typeface="Meiryo" charset="-128"/>
              <a:cs typeface="Meiryo" charset="-128"/>
            </a:endParaRPr>
          </a:p>
        </p:txBody>
      </p:sp>
      <p:sp>
        <p:nvSpPr>
          <p:cNvPr id="16" name="正方形/長方形 15"/>
          <p:cNvSpPr/>
          <p:nvPr/>
        </p:nvSpPr>
        <p:spPr>
          <a:xfrm>
            <a:off x="2843833" y="4683858"/>
            <a:ext cx="2327625" cy="369332"/>
          </a:xfrm>
          <a:prstGeom prst="rect">
            <a:avLst/>
          </a:prstGeom>
        </p:spPr>
        <p:txBody>
          <a:bodyPr wrap="none">
            <a:spAutoFit/>
          </a:bodyPr>
          <a:lstStyle/>
          <a:p>
            <a:pPr algn="r"/>
            <a:r>
              <a:rPr lang="en-US" altLang="ja-JP" b="1" dirty="0">
                <a:solidFill>
                  <a:schemeClr val="bg1"/>
                </a:solidFill>
                <a:latin typeface="Meiryo" charset="-128"/>
                <a:ea typeface="Meiryo" charset="-128"/>
                <a:cs typeface="Meiryo" charset="-128"/>
              </a:rPr>
              <a:t>System of Record</a:t>
            </a:r>
            <a:endParaRPr lang="ja-JP" altLang="en-US" b="1" dirty="0">
              <a:solidFill>
                <a:schemeClr val="bg1"/>
              </a:solidFill>
              <a:latin typeface="Meiryo" charset="-128"/>
              <a:ea typeface="Meiryo" charset="-128"/>
              <a:cs typeface="Meiryo" charset="-128"/>
            </a:endParaRPr>
          </a:p>
        </p:txBody>
      </p:sp>
      <p:sp>
        <p:nvSpPr>
          <p:cNvPr id="19" name="テキスト ボックス 18"/>
          <p:cNvSpPr txBox="1"/>
          <p:nvPr/>
        </p:nvSpPr>
        <p:spPr>
          <a:xfrm>
            <a:off x="5822967" y="6104121"/>
            <a:ext cx="2935420" cy="215444"/>
          </a:xfrm>
          <a:prstGeom prst="rect">
            <a:avLst/>
          </a:prstGeom>
          <a:noFill/>
        </p:spPr>
        <p:txBody>
          <a:bodyPr wrap="none" rtlCol="0">
            <a:spAutoFit/>
          </a:bodyPr>
          <a:lstStyle/>
          <a:p>
            <a:pPr algn="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キャズム</a:t>
            </a:r>
            <a:r>
              <a:rPr lang="en-US" altLang="ja-JP" sz="800" dirty="0">
                <a:solidFill>
                  <a:schemeClr val="tx1">
                    <a:lumMod val="50000"/>
                    <a:lumOff val="50000"/>
                  </a:schemeClr>
                </a:solidFill>
                <a:latin typeface="Meiryo" charset="-128"/>
                <a:ea typeface="Meiryo" charset="-128"/>
                <a:cs typeface="Meiryo" charset="-128"/>
              </a:rPr>
              <a:t>』</a:t>
            </a:r>
            <a:r>
              <a:rPr lang="ja-JP" altLang="en-US" sz="800" dirty="0">
                <a:solidFill>
                  <a:schemeClr val="tx1">
                    <a:lumMod val="50000"/>
                    <a:lumOff val="50000"/>
                  </a:schemeClr>
                </a:solidFill>
                <a:latin typeface="Meiryo" charset="-128"/>
                <a:ea typeface="Meiryo" charset="-128"/>
                <a:cs typeface="Meiryo" charset="-128"/>
              </a:rPr>
              <a:t>の著者</a:t>
            </a:r>
            <a:r>
              <a:rPr lang="en-US" altLang="ja-JP" sz="800" dirty="0">
                <a:solidFill>
                  <a:schemeClr val="tx1">
                    <a:lumMod val="50000"/>
                    <a:lumOff val="50000"/>
                  </a:schemeClr>
                </a:solidFill>
                <a:latin typeface="Meiryo" charset="-128"/>
                <a:ea typeface="Meiryo" charset="-128"/>
                <a:cs typeface="Meiryo" charset="-128"/>
              </a:rPr>
              <a:t>Geoffrey A. Moore</a:t>
            </a:r>
            <a:r>
              <a:rPr lang="ja-JP" altLang="en-US" sz="800" dirty="0">
                <a:solidFill>
                  <a:schemeClr val="tx1">
                    <a:lumMod val="50000"/>
                    <a:lumOff val="50000"/>
                  </a:schemeClr>
                </a:solidFill>
                <a:latin typeface="Meiryo" charset="-128"/>
                <a:ea typeface="Meiryo" charset="-128"/>
                <a:cs typeface="Meiryo" charset="-128"/>
              </a:rPr>
              <a:t>の言葉</a:t>
            </a:r>
            <a:r>
              <a:rPr kumimoji="1" lang="ja-JP" altLang="en-US" sz="800" dirty="0">
                <a:solidFill>
                  <a:schemeClr val="tx1">
                    <a:lumMod val="50000"/>
                    <a:lumOff val="50000"/>
                  </a:schemeClr>
                </a:solidFill>
                <a:latin typeface="Meiryo" charset="-128"/>
                <a:ea typeface="Meiryo" charset="-128"/>
                <a:cs typeface="Meiryo" charset="-128"/>
              </a:rPr>
              <a:t>を参考に作成</a:t>
            </a:r>
          </a:p>
        </p:txBody>
      </p:sp>
      <p:grpSp>
        <p:nvGrpSpPr>
          <p:cNvPr id="20" name="Group 58"/>
          <p:cNvGrpSpPr>
            <a:grpSpLocks/>
          </p:cNvGrpSpPr>
          <p:nvPr/>
        </p:nvGrpSpPr>
        <p:grpSpPr bwMode="auto">
          <a:xfrm flipH="1">
            <a:off x="3869058" y="3200693"/>
            <a:ext cx="1405883" cy="1184571"/>
            <a:chOff x="1888" y="1961"/>
            <a:chExt cx="1728" cy="1610"/>
          </a:xfrm>
        </p:grpSpPr>
        <p:sp>
          <p:nvSpPr>
            <p:cNvPr id="21" name="上カーブ矢印 59"/>
            <p:cNvSpPr>
              <a:spLocks noChangeArrowheads="1"/>
            </p:cNvSpPr>
            <p:nvPr/>
          </p:nvSpPr>
          <p:spPr bwMode="auto">
            <a:xfrm rot="21597792" flipV="1">
              <a:off x="1972" y="1961"/>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rot="10800000" anchor="ctr"/>
            <a:lstStyle/>
            <a:p>
              <a:pPr algn="ctr">
                <a:defRPr/>
              </a:pPr>
              <a:endParaRPr lang="ja-JP" altLang="en-US" dirty="0">
                <a:latin typeface="メイリオ"/>
                <a:ea typeface="メイリオ"/>
                <a:cs typeface="メイリオ"/>
              </a:endParaRPr>
            </a:p>
          </p:txBody>
        </p:sp>
        <p:sp>
          <p:nvSpPr>
            <p:cNvPr id="22" name="上カーブ矢印 59"/>
            <p:cNvSpPr>
              <a:spLocks noChangeArrowheads="1"/>
            </p:cNvSpPr>
            <p:nvPr/>
          </p:nvSpPr>
          <p:spPr bwMode="auto">
            <a:xfrm rot="10797792" flipV="1">
              <a:off x="1888" y="2783"/>
              <a:ext cx="1644" cy="788"/>
            </a:xfrm>
            <a:prstGeom prst="curvedUpArrow">
              <a:avLst>
                <a:gd name="adj1" fmla="val 22630"/>
                <a:gd name="adj2" fmla="val 45260"/>
                <a:gd name="adj3" fmla="val 25000"/>
              </a:avLst>
            </a:prstGeom>
            <a:solidFill>
              <a:srgbClr val="FF9900"/>
            </a:solidFill>
            <a:ln w="28575" algn="ctr">
              <a:noFill/>
              <a:miter lim="800000"/>
              <a:headEnd/>
              <a:tailEnd/>
            </a:ln>
            <a:effectLst>
              <a:outerShdw dist="38100" dir="5400000" rotWithShape="0">
                <a:srgbClr val="000000">
                  <a:alpha val="39999"/>
                </a:srgbClr>
              </a:outerShdw>
            </a:effectLst>
          </p:spPr>
          <p:txBody>
            <a:bodyPr anchor="ctr"/>
            <a:lstStyle/>
            <a:p>
              <a:pPr algn="ctr">
                <a:defRPr/>
              </a:pPr>
              <a:endParaRPr lang="ja-JP" altLang="en-US" dirty="0">
                <a:latin typeface="メイリオ"/>
                <a:ea typeface="メイリオ"/>
                <a:cs typeface="メイリオ"/>
              </a:endParaRPr>
            </a:p>
          </p:txBody>
        </p:sp>
      </p:grpSp>
      <p:sp>
        <p:nvSpPr>
          <p:cNvPr id="23" name="テキスト ボックス 22"/>
          <p:cNvSpPr txBox="1"/>
          <p:nvPr/>
        </p:nvSpPr>
        <p:spPr>
          <a:xfrm>
            <a:off x="5720097" y="3571652"/>
            <a:ext cx="3017173" cy="523220"/>
          </a:xfrm>
          <a:prstGeom prst="rect">
            <a:avLst/>
          </a:prstGeom>
          <a:noFill/>
        </p:spPr>
        <p:txBody>
          <a:bodyPr wrap="none" rtlCol="0">
            <a:spAutoFit/>
          </a:bodyPr>
          <a:lstStyle/>
          <a:p>
            <a:pPr marL="285750" indent="-285750">
              <a:buFont typeface="Wingdings" charset="2"/>
              <a:buChar char="Ø"/>
            </a:pPr>
            <a:r>
              <a:rPr lang="ja-JP" altLang="en-US" sz="1400" b="1" dirty="0">
                <a:solidFill>
                  <a:schemeClr val="bg1"/>
                </a:solidFill>
                <a:latin typeface="Meiryo" charset="-128"/>
                <a:ea typeface="Meiryo" charset="-128"/>
                <a:cs typeface="Meiryo" charset="-128"/>
              </a:rPr>
              <a:t>ユーザー部門は要求が不明</a:t>
            </a:r>
            <a:endParaRPr lang="en-US" altLang="ja-JP" sz="1400" b="1" dirty="0">
              <a:solidFill>
                <a:schemeClr val="bg1"/>
              </a:solidFill>
              <a:latin typeface="Meiryo" charset="-128"/>
              <a:ea typeface="Meiryo" charset="-128"/>
              <a:cs typeface="Meiryo" charset="-128"/>
            </a:endParaRPr>
          </a:p>
          <a:p>
            <a:pPr marL="285750" indent="-285750">
              <a:buFont typeface="Wingdings" charset="2"/>
              <a:buChar char="Ø"/>
            </a:pPr>
            <a:r>
              <a:rPr kumimoji="1" lang="en-US" altLang="ja-JP" sz="1400" b="1" dirty="0">
                <a:solidFill>
                  <a:schemeClr val="bg1"/>
                </a:solidFill>
                <a:latin typeface="Meiryo" charset="-128"/>
                <a:ea typeface="Meiryo" charset="-128"/>
                <a:cs typeface="Meiryo" charset="-128"/>
              </a:rPr>
              <a:t>IT</a:t>
            </a:r>
            <a:r>
              <a:rPr kumimoji="1" lang="ja-JP" altLang="en-US" sz="1400" b="1" dirty="0">
                <a:solidFill>
                  <a:schemeClr val="bg1"/>
                </a:solidFill>
                <a:latin typeface="Meiryo" charset="-128"/>
                <a:ea typeface="Meiryo" charset="-128"/>
                <a:cs typeface="Meiryo" charset="-128"/>
              </a:rPr>
              <a:t>部門はその要求を一緒に探す</a:t>
            </a:r>
          </a:p>
        </p:txBody>
      </p:sp>
      <p:sp>
        <p:nvSpPr>
          <p:cNvPr id="24" name="テキスト ボックス 23"/>
          <p:cNvSpPr txBox="1"/>
          <p:nvPr/>
        </p:nvSpPr>
        <p:spPr>
          <a:xfrm>
            <a:off x="445970" y="5300905"/>
            <a:ext cx="1293944"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ERP</a:t>
            </a:r>
          </a:p>
          <a:p>
            <a:pPr marL="285750" indent="-285750">
              <a:buFont typeface="Wingdings" charset="2"/>
              <a:buChar char="ü"/>
            </a:pPr>
            <a:r>
              <a:rPr lang="en-US" altLang="ja-JP" sz="1200" dirty="0">
                <a:solidFill>
                  <a:schemeClr val="bg1"/>
                </a:solidFill>
                <a:latin typeface="Meiryo" charset="-128"/>
                <a:ea typeface="Meiryo" charset="-128"/>
                <a:cs typeface="Meiryo" charset="-128"/>
              </a:rPr>
              <a:t>SCM</a:t>
            </a:r>
          </a:p>
          <a:p>
            <a:pPr marL="285750" indent="-285750">
              <a:buFont typeface="Wingdings" charset="2"/>
              <a:buChar char="ü"/>
            </a:pPr>
            <a:r>
              <a:rPr lang="ja-JP" altLang="en-US" sz="1200" dirty="0">
                <a:solidFill>
                  <a:schemeClr val="bg1"/>
                </a:solidFill>
                <a:latin typeface="Meiryo" charset="-128"/>
                <a:ea typeface="Meiryo" charset="-128"/>
                <a:cs typeface="Meiryo" charset="-128"/>
              </a:rPr>
              <a:t>販売管理</a:t>
            </a:r>
            <a:r>
              <a:rPr lang="ja-JP" altLang="en-US" sz="800" dirty="0">
                <a:solidFill>
                  <a:schemeClr val="bg1"/>
                </a:solidFill>
                <a:latin typeface="Meiryo" charset="-128"/>
                <a:ea typeface="Meiryo" charset="-128"/>
                <a:cs typeface="Meiryo" charset="-128"/>
              </a:rPr>
              <a:t>など</a:t>
            </a:r>
          </a:p>
        </p:txBody>
      </p:sp>
      <p:sp>
        <p:nvSpPr>
          <p:cNvPr id="25" name="テキスト ボックス 24"/>
          <p:cNvSpPr txBox="1"/>
          <p:nvPr/>
        </p:nvSpPr>
        <p:spPr>
          <a:xfrm>
            <a:off x="7803514" y="1851411"/>
            <a:ext cx="877163" cy="646331"/>
          </a:xfrm>
          <a:prstGeom prst="rect">
            <a:avLst/>
          </a:prstGeom>
          <a:noFill/>
        </p:spPr>
        <p:txBody>
          <a:bodyPr wrap="none" rtlCol="0">
            <a:spAutoFit/>
          </a:bodyPr>
          <a:lstStyle/>
          <a:p>
            <a:pPr marL="285750" indent="-285750">
              <a:buFont typeface="Wingdings" charset="2"/>
              <a:buChar char="ü"/>
            </a:pPr>
            <a:r>
              <a:rPr lang="en-US" altLang="ja-JP" sz="1200" dirty="0">
                <a:solidFill>
                  <a:schemeClr val="bg1"/>
                </a:solidFill>
                <a:latin typeface="Meiryo" charset="-128"/>
                <a:ea typeface="Meiryo" charset="-128"/>
                <a:cs typeface="Meiryo" charset="-128"/>
              </a:rPr>
              <a:t>CRM</a:t>
            </a:r>
          </a:p>
          <a:p>
            <a:pPr marL="285750" indent="-285750">
              <a:buFont typeface="Wingdings" charset="2"/>
              <a:buChar char="ü"/>
            </a:pPr>
            <a:r>
              <a:rPr lang="en-US" altLang="ja-JP" sz="1200" dirty="0">
                <a:solidFill>
                  <a:schemeClr val="bg1"/>
                </a:solidFill>
                <a:latin typeface="Meiryo" charset="-128"/>
                <a:ea typeface="Meiryo" charset="-128"/>
                <a:cs typeface="Meiryo" charset="-128"/>
              </a:rPr>
              <a:t>MA</a:t>
            </a:r>
          </a:p>
          <a:p>
            <a:pPr marL="285750" indent="-285750">
              <a:buFont typeface="Wingdings" charset="2"/>
              <a:buChar char="ü"/>
            </a:pPr>
            <a:r>
              <a:rPr lang="en-US" altLang="ja-JP" sz="1200" dirty="0">
                <a:solidFill>
                  <a:schemeClr val="bg1"/>
                </a:solidFill>
                <a:latin typeface="Meiryo" charset="-128"/>
                <a:ea typeface="Meiryo" charset="-128"/>
                <a:cs typeface="Meiryo" charset="-128"/>
              </a:rPr>
              <a:t>EC</a:t>
            </a:r>
            <a:r>
              <a:rPr lang="ja-JP" altLang="en-US" sz="800" dirty="0">
                <a:solidFill>
                  <a:schemeClr val="bg1"/>
                </a:solidFill>
                <a:latin typeface="Meiryo" charset="-128"/>
                <a:ea typeface="Meiryo" charset="-128"/>
                <a:cs typeface="Meiryo" charset="-128"/>
              </a:rPr>
              <a:t>など</a:t>
            </a:r>
          </a:p>
        </p:txBody>
      </p:sp>
      <p:sp>
        <p:nvSpPr>
          <p:cNvPr id="3" name="正方形/長方形 2"/>
          <p:cNvSpPr/>
          <p:nvPr/>
        </p:nvSpPr>
        <p:spPr>
          <a:xfrm>
            <a:off x="2879539" y="4993128"/>
            <a:ext cx="2159566" cy="307777"/>
          </a:xfrm>
          <a:prstGeom prst="rect">
            <a:avLst/>
          </a:prstGeom>
        </p:spPr>
        <p:txBody>
          <a:bodyPr wrap="none">
            <a:spAutoFit/>
          </a:bodyPr>
          <a:lstStyle/>
          <a:p>
            <a:pPr algn="ctr"/>
            <a:r>
              <a:rPr lang="ja-JP" altLang="en-US" sz="1400">
                <a:solidFill>
                  <a:srgbClr val="FFFFFF"/>
                </a:solidFill>
                <a:latin typeface="Meiryo" charset="-128"/>
                <a:ea typeface="Meiryo" charset="-128"/>
                <a:cs typeface="Meiryo" charset="-128"/>
              </a:rPr>
              <a:t>結果を処理するシステム</a:t>
            </a:r>
            <a:endParaRPr lang="ja-JP" altLang="en-US" sz="1400" dirty="0">
              <a:solidFill>
                <a:srgbClr val="FFFFFF"/>
              </a:solidFill>
              <a:latin typeface="Meiryo" charset="-128"/>
              <a:ea typeface="Meiryo" charset="-128"/>
              <a:cs typeface="Meiryo" charset="-128"/>
            </a:endParaRPr>
          </a:p>
        </p:txBody>
      </p:sp>
      <p:sp>
        <p:nvSpPr>
          <p:cNvPr id="26" name="正方形/長方形 25"/>
          <p:cNvSpPr/>
          <p:nvPr/>
        </p:nvSpPr>
        <p:spPr>
          <a:xfrm>
            <a:off x="4213273" y="2381657"/>
            <a:ext cx="2159566" cy="307777"/>
          </a:xfrm>
          <a:prstGeom prst="rect">
            <a:avLst/>
          </a:prstGeom>
        </p:spPr>
        <p:txBody>
          <a:bodyPr wrap="none">
            <a:spAutoFit/>
          </a:bodyPr>
          <a:lstStyle/>
          <a:p>
            <a:pPr algn="ctr"/>
            <a:r>
              <a:rPr lang="ja-JP" altLang="en-US" sz="1400" dirty="0">
                <a:solidFill>
                  <a:srgbClr val="FFFFFF"/>
                </a:solidFill>
                <a:latin typeface="Meiryo" charset="-128"/>
                <a:ea typeface="Meiryo" charset="-128"/>
                <a:cs typeface="Meiryo" charset="-128"/>
              </a:rPr>
              <a:t>結果を創出するシステム</a:t>
            </a:r>
          </a:p>
        </p:txBody>
      </p:sp>
      <p:sp>
        <p:nvSpPr>
          <p:cNvPr id="9" name="テキスト ボックス 8"/>
          <p:cNvSpPr txBox="1"/>
          <p:nvPr/>
        </p:nvSpPr>
        <p:spPr>
          <a:xfrm>
            <a:off x="5921385" y="2877097"/>
            <a:ext cx="2803993"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a:t>
            </a:r>
            <a:r>
              <a:rPr lang="en-US" altLang="ja-JP" dirty="0"/>
              <a:t> </a:t>
            </a:r>
            <a:r>
              <a:rPr lang="ja-JP" altLang="en-US" dirty="0"/>
              <a:t>モード</a:t>
            </a:r>
            <a:r>
              <a:rPr lang="en-US" altLang="ja-JP" dirty="0"/>
              <a:t>2</a:t>
            </a:r>
            <a:endParaRPr lang="ja-JP" altLang="en-US" dirty="0"/>
          </a:p>
        </p:txBody>
      </p:sp>
      <p:sp>
        <p:nvSpPr>
          <p:cNvPr id="27" name="テキスト ボックス 26"/>
          <p:cNvSpPr txBox="1"/>
          <p:nvPr/>
        </p:nvSpPr>
        <p:spPr>
          <a:xfrm>
            <a:off x="363217" y="4230369"/>
            <a:ext cx="2528862" cy="646331"/>
          </a:xfrm>
          <a:prstGeom prst="rect">
            <a:avLst/>
          </a:prstGeom>
          <a:noFill/>
        </p:spPr>
        <p:txBody>
          <a:bodyPr wrap="square" rtlCol="0">
            <a:spAutoFit/>
          </a:bodyPr>
          <a:lstStyle>
            <a:defPPr>
              <a:defRPr lang="ja-JP"/>
            </a:defPPr>
            <a:lvl1pPr algn="r">
              <a:defRPr sz="3600" b="1">
                <a:solidFill>
                  <a:schemeClr val="bg1"/>
                </a:solidFill>
                <a:latin typeface="Meiryo" charset="-128"/>
                <a:ea typeface="Meiryo" charset="-128"/>
                <a:cs typeface="Meiryo" charset="-128"/>
              </a:defRPr>
            </a:lvl1pPr>
          </a:lstStyle>
          <a:p>
            <a:r>
              <a:rPr lang="ja-JP" altLang="en-US" dirty="0"/>
              <a:t>モード</a:t>
            </a:r>
            <a:r>
              <a:rPr lang="en-US" altLang="ja-JP" dirty="0"/>
              <a:t>1</a:t>
            </a:r>
            <a:r>
              <a:rPr lang="ja-JP" altLang="en-US" dirty="0"/>
              <a:t> ≈</a:t>
            </a:r>
          </a:p>
        </p:txBody>
      </p:sp>
    </p:spTree>
    <p:extLst>
      <p:ext uri="{BB962C8B-B14F-4D97-AF65-F5344CB8AC3E}">
        <p14:creationId xmlns:p14="http://schemas.microsoft.com/office/powerpoint/2010/main" val="30143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モード</a:t>
            </a:r>
            <a:r>
              <a:rPr kumimoji="1" lang="en-US" altLang="ja-JP" dirty="0"/>
              <a:t>1</a:t>
            </a:r>
            <a:r>
              <a:rPr kumimoji="1" lang="ja-JP" altLang="en-US" dirty="0"/>
              <a:t>とモード</a:t>
            </a:r>
            <a:r>
              <a:rPr kumimoji="1" lang="en-US" altLang="ja-JP" dirty="0"/>
              <a:t>2</a:t>
            </a:r>
            <a:r>
              <a:rPr kumimoji="1" lang="ja-JP" altLang="en-US" dirty="0"/>
              <a:t>の特性</a:t>
            </a:r>
          </a:p>
        </p:txBody>
      </p:sp>
      <p:sp>
        <p:nvSpPr>
          <p:cNvPr id="4" name="正方形/長方形 3"/>
          <p:cNvSpPr/>
          <p:nvPr/>
        </p:nvSpPr>
        <p:spPr>
          <a:xfrm>
            <a:off x="281636" y="965605"/>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82897" y="965604"/>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7" name="ホームベース 6"/>
          <p:cNvSpPr/>
          <p:nvPr/>
        </p:nvSpPr>
        <p:spPr>
          <a:xfrm>
            <a:off x="281636" y="1605291"/>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安定性重視</a:t>
            </a:r>
            <a:endParaRPr kumimoji="1" lang="ja-JP" altLang="en-US" dirty="0">
              <a:solidFill>
                <a:schemeClr val="bg1"/>
              </a:solidFill>
              <a:latin typeface="Meiryo" charset="-128"/>
              <a:ea typeface="Meiryo" charset="-128"/>
              <a:cs typeface="Meiryo" charset="-128"/>
            </a:endParaRPr>
          </a:p>
        </p:txBody>
      </p:sp>
      <p:sp>
        <p:nvSpPr>
          <p:cNvPr id="8" name="ホームベース 7"/>
          <p:cNvSpPr/>
          <p:nvPr/>
        </p:nvSpPr>
        <p:spPr>
          <a:xfrm flipH="1">
            <a:off x="4934103" y="161228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速度重視</a:t>
            </a:r>
            <a:endParaRPr kumimoji="1" lang="ja-JP" altLang="en-US" dirty="0">
              <a:solidFill>
                <a:schemeClr val="bg1"/>
              </a:solidFill>
              <a:latin typeface="Meiryo" charset="-128"/>
              <a:ea typeface="Meiryo" charset="-128"/>
              <a:cs typeface="Meiryo" charset="-128"/>
            </a:endParaRPr>
          </a:p>
        </p:txBody>
      </p:sp>
      <p:sp>
        <p:nvSpPr>
          <p:cNvPr id="9" name="ホームベース 8"/>
          <p:cNvSpPr/>
          <p:nvPr/>
        </p:nvSpPr>
        <p:spPr>
          <a:xfrm>
            <a:off x="281636" y="203306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ウォーターフォール</a:t>
            </a:r>
            <a:endParaRPr kumimoji="1" lang="ja-JP" altLang="en-US" dirty="0">
              <a:solidFill>
                <a:schemeClr val="bg1"/>
              </a:solidFill>
              <a:latin typeface="Meiryo" charset="-128"/>
              <a:ea typeface="Meiryo" charset="-128"/>
              <a:cs typeface="Meiryo" charset="-128"/>
            </a:endParaRPr>
          </a:p>
        </p:txBody>
      </p:sp>
      <p:sp>
        <p:nvSpPr>
          <p:cNvPr id="10" name="ホームベース 9"/>
          <p:cNvSpPr/>
          <p:nvPr/>
        </p:nvSpPr>
        <p:spPr>
          <a:xfrm flipH="1">
            <a:off x="4934103" y="2032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アジャイル</a:t>
            </a:r>
            <a:endParaRPr kumimoji="1" lang="ja-JP" altLang="en-US" dirty="0">
              <a:solidFill>
                <a:schemeClr val="bg1"/>
              </a:solidFill>
              <a:latin typeface="Meiryo" charset="-128"/>
              <a:ea typeface="Meiryo" charset="-128"/>
              <a:cs typeface="Meiryo" charset="-128"/>
            </a:endParaRPr>
          </a:p>
        </p:txBody>
      </p:sp>
      <p:sp>
        <p:nvSpPr>
          <p:cNvPr id="11" name="ホームベース 10"/>
          <p:cNvSpPr/>
          <p:nvPr/>
        </p:nvSpPr>
        <p:spPr>
          <a:xfrm>
            <a:off x="281636" y="24518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IT部門が集中管理</a:t>
            </a:r>
            <a:endParaRPr kumimoji="1" lang="ja-JP" altLang="en-US" dirty="0">
              <a:solidFill>
                <a:schemeClr val="bg1"/>
              </a:solidFill>
              <a:latin typeface="Meiryo" charset="-128"/>
              <a:ea typeface="Meiryo" charset="-128"/>
              <a:cs typeface="Meiryo" charset="-128"/>
            </a:endParaRPr>
          </a:p>
        </p:txBody>
      </p:sp>
      <p:sp>
        <p:nvSpPr>
          <p:cNvPr id="12" name="ホームベース 11"/>
          <p:cNvSpPr/>
          <p:nvPr/>
        </p:nvSpPr>
        <p:spPr>
          <a:xfrm flipH="1">
            <a:off x="4934103" y="24518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ユーザー部門が分散管理</a:t>
            </a:r>
            <a:endParaRPr kumimoji="1" lang="ja-JP" altLang="en-US" dirty="0">
              <a:solidFill>
                <a:schemeClr val="bg1"/>
              </a:solidFill>
              <a:latin typeface="Meiryo" charset="-128"/>
              <a:ea typeface="Meiryo" charset="-128"/>
              <a:cs typeface="Meiryo" charset="-128"/>
            </a:endParaRPr>
          </a:p>
        </p:txBody>
      </p:sp>
      <p:sp>
        <p:nvSpPr>
          <p:cNvPr id="13" name="ホームベース 12"/>
          <p:cNvSpPr/>
          <p:nvPr/>
        </p:nvSpPr>
        <p:spPr>
          <a:xfrm>
            <a:off x="281636" y="2880138"/>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予測可能業務</a:t>
            </a:r>
            <a:endParaRPr kumimoji="1" lang="ja-JP" altLang="en-US" dirty="0">
              <a:solidFill>
                <a:schemeClr val="bg1"/>
              </a:solidFill>
              <a:latin typeface="Meiryo" charset="-128"/>
              <a:ea typeface="Meiryo" charset="-128"/>
              <a:cs typeface="Meiryo" charset="-128"/>
            </a:endParaRPr>
          </a:p>
        </p:txBody>
      </p:sp>
      <p:sp>
        <p:nvSpPr>
          <p:cNvPr id="14" name="ホームベース 13"/>
          <p:cNvSpPr/>
          <p:nvPr/>
        </p:nvSpPr>
        <p:spPr>
          <a:xfrm flipH="1">
            <a:off x="4934103" y="2880138"/>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探索型業務</a:t>
            </a:r>
            <a:endParaRPr kumimoji="1" lang="ja-JP" altLang="en-US" dirty="0">
              <a:solidFill>
                <a:schemeClr val="bg1"/>
              </a:solidFill>
              <a:latin typeface="Meiryo" charset="-128"/>
              <a:ea typeface="Meiryo" charset="-128"/>
              <a:cs typeface="Meiryo" charset="-128"/>
            </a:endParaRPr>
          </a:p>
        </p:txBody>
      </p:sp>
      <p:sp>
        <p:nvSpPr>
          <p:cNvPr id="15" name="ホームベース 14"/>
          <p:cNvSpPr/>
          <p:nvPr/>
        </p:nvSpPr>
        <p:spPr>
          <a:xfrm>
            <a:off x="281636" y="3304086"/>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武士:領地や報酬を死守</a:t>
            </a:r>
            <a:endParaRPr kumimoji="1" lang="ja-JP" altLang="en-US" dirty="0">
              <a:solidFill>
                <a:schemeClr val="bg1"/>
              </a:solidFill>
              <a:latin typeface="Meiryo" charset="-128"/>
              <a:ea typeface="Meiryo" charset="-128"/>
              <a:cs typeface="Meiryo" charset="-128"/>
            </a:endParaRPr>
          </a:p>
        </p:txBody>
      </p:sp>
      <p:sp>
        <p:nvSpPr>
          <p:cNvPr id="16" name="ホームベース 15"/>
          <p:cNvSpPr/>
          <p:nvPr/>
        </p:nvSpPr>
        <p:spPr>
          <a:xfrm flipH="1">
            <a:off x="4934103" y="3304086"/>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忍者:何が有効なのかを探る</a:t>
            </a:r>
            <a:endParaRPr lang="en-US" altLang="ja-JP" dirty="0">
              <a:solidFill>
                <a:schemeClr val="bg1"/>
              </a:solidFill>
              <a:latin typeface="Meiryo" charset="-128"/>
              <a:ea typeface="Meiryo" charset="-128"/>
              <a:cs typeface="Meiryo" charset="-128"/>
            </a:endParaRPr>
          </a:p>
        </p:txBody>
      </p:sp>
      <p:sp>
        <p:nvSpPr>
          <p:cNvPr id="17" name="ホームベース 16"/>
          <p:cNvSpPr/>
          <p:nvPr/>
        </p:nvSpPr>
        <p:spPr>
          <a:xfrm>
            <a:off x="281636" y="3733835"/>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運用者(オペレーター)</a:t>
            </a:r>
            <a:endParaRPr kumimoji="1" lang="ja-JP" altLang="en-US" dirty="0">
              <a:solidFill>
                <a:schemeClr val="bg1"/>
              </a:solidFill>
              <a:latin typeface="Meiryo" charset="-128"/>
              <a:ea typeface="Meiryo" charset="-128"/>
              <a:cs typeface="Meiryo" charset="-128"/>
            </a:endParaRPr>
          </a:p>
        </p:txBody>
      </p:sp>
      <p:sp>
        <p:nvSpPr>
          <p:cNvPr id="18" name="ホームベース 17"/>
          <p:cNvSpPr/>
          <p:nvPr/>
        </p:nvSpPr>
        <p:spPr>
          <a:xfrm flipH="1">
            <a:off x="4934103" y="3733835"/>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革新者(イノベーター)</a:t>
            </a:r>
            <a:endParaRPr lang="en-US" altLang="ja-JP" dirty="0">
              <a:solidFill>
                <a:schemeClr val="bg1"/>
              </a:solidFill>
              <a:latin typeface="Meiryo" charset="-128"/>
              <a:ea typeface="Meiryo" charset="-128"/>
              <a:cs typeface="Meiryo" charset="-128"/>
            </a:endParaRPr>
          </a:p>
        </p:txBody>
      </p:sp>
      <p:sp>
        <p:nvSpPr>
          <p:cNvPr id="21" name="ホームベース 20"/>
          <p:cNvSpPr/>
          <p:nvPr/>
        </p:nvSpPr>
        <p:spPr>
          <a:xfrm>
            <a:off x="281636" y="4163584"/>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効率性や</a:t>
            </a:r>
            <a:r>
              <a:rPr lang="en-US" altLang="ja-JP" dirty="0">
                <a:solidFill>
                  <a:schemeClr val="bg1"/>
                </a:solidFill>
                <a:latin typeface="Meiryo" charset="-128"/>
                <a:ea typeface="Meiryo" charset="-128"/>
                <a:cs typeface="Meiryo" charset="-128"/>
              </a:rPr>
              <a:t>ROI</a:t>
            </a:r>
            <a:endParaRPr kumimoji="1" lang="ja-JP" altLang="en-US" dirty="0">
              <a:solidFill>
                <a:schemeClr val="bg1"/>
              </a:solidFill>
              <a:latin typeface="Meiryo" charset="-128"/>
              <a:ea typeface="Meiryo" charset="-128"/>
              <a:cs typeface="Meiryo" charset="-128"/>
            </a:endParaRPr>
          </a:p>
        </p:txBody>
      </p:sp>
      <p:sp>
        <p:nvSpPr>
          <p:cNvPr id="22" name="ホームベース 21"/>
          <p:cNvSpPr/>
          <p:nvPr/>
        </p:nvSpPr>
        <p:spPr>
          <a:xfrm flipH="1">
            <a:off x="4934103" y="4163584"/>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新規性や大きなリターン</a:t>
            </a:r>
            <a:endParaRPr lang="en-US" altLang="ja-JP" dirty="0">
              <a:solidFill>
                <a:schemeClr val="bg1"/>
              </a:solidFill>
              <a:latin typeface="Meiryo" charset="-128"/>
              <a:ea typeface="Meiryo" charset="-128"/>
              <a:cs typeface="Meiryo" charset="-128"/>
            </a:endParaRPr>
          </a:p>
        </p:txBody>
      </p:sp>
      <p:sp>
        <p:nvSpPr>
          <p:cNvPr id="23" name="ホームベース 22"/>
          <p:cNvSpPr/>
          <p:nvPr/>
        </p:nvSpPr>
        <p:spPr>
          <a:xfrm>
            <a:off x="281636" y="459751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統率力や実行力</a:t>
            </a:r>
            <a:endParaRPr kumimoji="1" lang="ja-JP" altLang="en-US" dirty="0">
              <a:solidFill>
                <a:schemeClr val="bg1"/>
              </a:solidFill>
              <a:latin typeface="Meiryo" charset="-128"/>
              <a:ea typeface="Meiryo" charset="-128"/>
              <a:cs typeface="Meiryo" charset="-128"/>
            </a:endParaRPr>
          </a:p>
        </p:txBody>
      </p:sp>
      <p:sp>
        <p:nvSpPr>
          <p:cNvPr id="24" name="ホームベース 23"/>
          <p:cNvSpPr/>
          <p:nvPr/>
        </p:nvSpPr>
        <p:spPr>
          <a:xfrm flipH="1">
            <a:off x="4934103" y="459751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機動力や柔軟性</a:t>
            </a:r>
            <a:endParaRPr lang="en-US" altLang="ja-JP" dirty="0">
              <a:solidFill>
                <a:schemeClr val="bg1"/>
              </a:solidFill>
              <a:latin typeface="Meiryo" charset="-128"/>
              <a:ea typeface="Meiryo" charset="-128"/>
              <a:cs typeface="Meiryo" charset="-128"/>
            </a:endParaRPr>
          </a:p>
        </p:txBody>
      </p:sp>
      <p:sp>
        <p:nvSpPr>
          <p:cNvPr id="25" name="ホームベース 24"/>
          <p:cNvSpPr/>
          <p:nvPr/>
        </p:nvSpPr>
        <p:spPr>
          <a:xfrm>
            <a:off x="281636" y="5022180"/>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月次</a:t>
            </a:r>
            <a:r>
              <a:rPr lang="en-US" altLang="ja-JP" dirty="0">
                <a:solidFill>
                  <a:schemeClr val="bg1"/>
                </a:solidFill>
                <a:latin typeface="Meiryo" charset="-128"/>
                <a:ea typeface="Meiryo" charset="-128"/>
                <a:cs typeface="Meiryo" charset="-128"/>
              </a:rPr>
              <a:t>〜</a:t>
            </a:r>
            <a:r>
              <a:rPr lang="ja-JP" altLang="en-US" dirty="0">
                <a:solidFill>
                  <a:schemeClr val="bg1"/>
                </a:solidFill>
                <a:latin typeface="Meiryo" charset="-128"/>
                <a:ea typeface="Meiryo" charset="-128"/>
                <a:cs typeface="Meiryo" charset="-128"/>
              </a:rPr>
              <a:t>年次</a:t>
            </a:r>
            <a:endParaRPr kumimoji="1" lang="ja-JP" altLang="en-US" dirty="0">
              <a:solidFill>
                <a:schemeClr val="bg1"/>
              </a:solidFill>
              <a:latin typeface="Meiryo" charset="-128"/>
              <a:ea typeface="Meiryo" charset="-128"/>
              <a:cs typeface="Meiryo" charset="-128"/>
            </a:endParaRPr>
          </a:p>
        </p:txBody>
      </p:sp>
      <p:sp>
        <p:nvSpPr>
          <p:cNvPr id="26" name="ホームベース 25"/>
          <p:cNvSpPr/>
          <p:nvPr/>
        </p:nvSpPr>
        <p:spPr>
          <a:xfrm flipH="1">
            <a:off x="4934103" y="5022180"/>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日次</a:t>
            </a:r>
            <a:r>
              <a:rPr lang="en-US" altLang="ja-JP" dirty="0">
                <a:solidFill>
                  <a:schemeClr val="bg1"/>
                </a:solidFill>
                <a:latin typeface="Meiryo" charset="-128"/>
                <a:ea typeface="Meiryo" charset="-128"/>
                <a:cs typeface="Meiryo" charset="-128"/>
              </a:rPr>
              <a:t>(or </a:t>
            </a:r>
            <a:r>
              <a:rPr lang="ja-JP" altLang="en-US" dirty="0">
                <a:solidFill>
                  <a:schemeClr val="bg1"/>
                </a:solidFill>
                <a:latin typeface="Meiryo" charset="-128"/>
                <a:ea typeface="Meiryo" charset="-128"/>
                <a:cs typeface="Meiryo" charset="-128"/>
              </a:rPr>
              <a:t>時次</a:t>
            </a:r>
            <a:r>
              <a:rPr lang="en-US" altLang="ja-JP" dirty="0">
                <a:solidFill>
                  <a:schemeClr val="bg1"/>
                </a:solidFill>
                <a:latin typeface="Meiryo" charset="-128"/>
                <a:ea typeface="Meiryo" charset="-128"/>
                <a:cs typeface="Meiryo" charset="-128"/>
              </a:rPr>
              <a:t>)〜</a:t>
            </a:r>
            <a:r>
              <a:rPr lang="ja-JP" altLang="en-US" dirty="0">
                <a:solidFill>
                  <a:schemeClr val="bg1"/>
                </a:solidFill>
                <a:latin typeface="Meiryo" charset="-128"/>
                <a:ea typeface="Meiryo" charset="-128"/>
                <a:cs typeface="Meiryo" charset="-128"/>
              </a:rPr>
              <a:t>週次</a:t>
            </a:r>
            <a:endParaRPr lang="en-US" altLang="ja-JP" dirty="0">
              <a:solidFill>
                <a:schemeClr val="bg1"/>
              </a:solidFill>
              <a:latin typeface="Meiryo" charset="-128"/>
              <a:ea typeface="Meiryo" charset="-128"/>
              <a:cs typeface="Meiryo" charset="-128"/>
            </a:endParaRPr>
          </a:p>
        </p:txBody>
      </p:sp>
      <p:sp>
        <p:nvSpPr>
          <p:cNvPr id="27" name="六角形 26"/>
          <p:cNvSpPr/>
          <p:nvPr/>
        </p:nvSpPr>
        <p:spPr>
          <a:xfrm>
            <a:off x="4228186" y="1593923"/>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性向</a:t>
            </a:r>
            <a:endParaRPr kumimoji="1" lang="ja-JP" altLang="en-US" sz="1200" dirty="0">
              <a:solidFill>
                <a:srgbClr val="FFFFFF"/>
              </a:solidFill>
              <a:latin typeface="ＭＳ Ｐゴシック"/>
              <a:ea typeface="ＭＳ Ｐゴシック"/>
              <a:cs typeface="ＭＳ Ｐゴシック"/>
            </a:endParaRPr>
          </a:p>
        </p:txBody>
      </p:sp>
      <p:sp>
        <p:nvSpPr>
          <p:cNvPr id="28" name="六角形 27"/>
          <p:cNvSpPr/>
          <p:nvPr/>
        </p:nvSpPr>
        <p:spPr>
          <a:xfrm>
            <a:off x="4228186" y="2044487"/>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手法</a:t>
            </a:r>
            <a:endParaRPr kumimoji="1" lang="ja-JP" altLang="en-US" sz="1200" dirty="0">
              <a:solidFill>
                <a:srgbClr val="FFFFFF"/>
              </a:solidFill>
              <a:latin typeface="ＭＳ Ｐゴシック"/>
              <a:ea typeface="ＭＳ Ｐゴシック"/>
              <a:cs typeface="ＭＳ Ｐゴシック"/>
            </a:endParaRPr>
          </a:p>
        </p:txBody>
      </p:sp>
      <p:sp>
        <p:nvSpPr>
          <p:cNvPr id="29" name="六角形 28"/>
          <p:cNvSpPr/>
          <p:nvPr/>
        </p:nvSpPr>
        <p:spPr>
          <a:xfrm>
            <a:off x="4228186" y="2460844"/>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30" name="六角形 29"/>
          <p:cNvSpPr/>
          <p:nvPr/>
        </p:nvSpPr>
        <p:spPr>
          <a:xfrm>
            <a:off x="4238244" y="2876476"/>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業務</a:t>
            </a:r>
          </a:p>
        </p:txBody>
      </p:sp>
      <p:sp>
        <p:nvSpPr>
          <p:cNvPr id="31" name="六角形 30"/>
          <p:cNvSpPr/>
          <p:nvPr/>
        </p:nvSpPr>
        <p:spPr>
          <a:xfrm>
            <a:off x="4238244" y="3327040"/>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例え</a:t>
            </a:r>
          </a:p>
        </p:txBody>
      </p:sp>
      <p:sp>
        <p:nvSpPr>
          <p:cNvPr id="32" name="六角形 31"/>
          <p:cNvSpPr/>
          <p:nvPr/>
        </p:nvSpPr>
        <p:spPr>
          <a:xfrm>
            <a:off x="4238244" y="3743397"/>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対象</a:t>
            </a:r>
          </a:p>
        </p:txBody>
      </p:sp>
      <p:sp>
        <p:nvSpPr>
          <p:cNvPr id="33" name="六角形 32"/>
          <p:cNvSpPr/>
          <p:nvPr/>
        </p:nvSpPr>
        <p:spPr>
          <a:xfrm>
            <a:off x="4228186" y="4158505"/>
            <a:ext cx="682143" cy="403129"/>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期待</a:t>
            </a:r>
          </a:p>
        </p:txBody>
      </p:sp>
      <p:sp>
        <p:nvSpPr>
          <p:cNvPr id="34" name="六角形 33"/>
          <p:cNvSpPr/>
          <p:nvPr/>
        </p:nvSpPr>
        <p:spPr>
          <a:xfrm>
            <a:off x="4228186" y="4609069"/>
            <a:ext cx="682143" cy="362126"/>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実践</a:t>
            </a:r>
          </a:p>
        </p:txBody>
      </p:sp>
      <p:sp>
        <p:nvSpPr>
          <p:cNvPr id="35" name="六角形 34"/>
          <p:cNvSpPr/>
          <p:nvPr/>
        </p:nvSpPr>
        <p:spPr>
          <a:xfrm>
            <a:off x="4228186" y="5025426"/>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期間</a:t>
            </a:r>
          </a:p>
        </p:txBody>
      </p:sp>
      <p:sp>
        <p:nvSpPr>
          <p:cNvPr id="36" name="ホームベース 35"/>
          <p:cNvSpPr/>
          <p:nvPr/>
        </p:nvSpPr>
        <p:spPr>
          <a:xfrm>
            <a:off x="281636" y="5446127"/>
            <a:ext cx="3946550" cy="38865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トップダウン</a:t>
            </a:r>
            <a:endParaRPr kumimoji="1" lang="ja-JP" altLang="en-US" dirty="0">
              <a:solidFill>
                <a:schemeClr val="bg1"/>
              </a:solidFill>
              <a:latin typeface="Meiryo" charset="-128"/>
              <a:ea typeface="Meiryo" charset="-128"/>
              <a:cs typeface="Meiryo" charset="-128"/>
            </a:endParaRPr>
          </a:p>
        </p:txBody>
      </p:sp>
      <p:sp>
        <p:nvSpPr>
          <p:cNvPr id="37" name="ホームベース 36"/>
          <p:cNvSpPr/>
          <p:nvPr/>
        </p:nvSpPr>
        <p:spPr>
          <a:xfrm flipH="1">
            <a:off x="4934103" y="5446127"/>
            <a:ext cx="3946550" cy="388655"/>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bg1"/>
                </a:solidFill>
                <a:latin typeface="Meiryo" charset="-128"/>
                <a:ea typeface="Meiryo" charset="-128"/>
                <a:cs typeface="Meiryo" charset="-128"/>
              </a:rPr>
              <a:t>ボトムアップ</a:t>
            </a:r>
            <a:endParaRPr lang="en-US" altLang="ja-JP" dirty="0">
              <a:solidFill>
                <a:schemeClr val="bg1"/>
              </a:solidFill>
              <a:latin typeface="Meiryo" charset="-128"/>
              <a:ea typeface="Meiryo" charset="-128"/>
              <a:cs typeface="Meiryo" charset="-128"/>
            </a:endParaRPr>
          </a:p>
        </p:txBody>
      </p:sp>
      <p:sp>
        <p:nvSpPr>
          <p:cNvPr id="38" name="六角形 37"/>
          <p:cNvSpPr/>
          <p:nvPr/>
        </p:nvSpPr>
        <p:spPr>
          <a:xfrm>
            <a:off x="4228186" y="5449373"/>
            <a:ext cx="682143" cy="374024"/>
          </a:xfrm>
          <a:prstGeom prst="hexago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経営</a:t>
            </a:r>
          </a:p>
        </p:txBody>
      </p:sp>
      <p:sp>
        <p:nvSpPr>
          <p:cNvPr id="39" name="ホームベース 38"/>
          <p:cNvSpPr/>
          <p:nvPr/>
        </p:nvSpPr>
        <p:spPr>
          <a:xfrm>
            <a:off x="281636" y="5879600"/>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方針が確定した後に軍隊的統率力で実行する力</a:t>
            </a:r>
            <a:endParaRPr kumimoji="1" lang="ja-JP" altLang="en-US" sz="1400" dirty="0">
              <a:solidFill>
                <a:schemeClr val="bg1"/>
              </a:solidFill>
              <a:latin typeface="Meiryo" charset="-128"/>
              <a:ea typeface="Meiryo" charset="-128"/>
              <a:cs typeface="Meiryo" charset="-128"/>
            </a:endParaRPr>
          </a:p>
        </p:txBody>
      </p:sp>
      <p:sp>
        <p:nvSpPr>
          <p:cNvPr id="40" name="ホームベース 39"/>
          <p:cNvSpPr/>
          <p:nvPr/>
        </p:nvSpPr>
        <p:spPr>
          <a:xfrm flipH="1">
            <a:off x="4579314" y="5879601"/>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方向性が見えない状況での探索能力や機動力</a:t>
            </a:r>
            <a:endParaRPr lang="en-US" altLang="ja-JP"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748995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モード</a:t>
            </a:r>
            <a:r>
              <a:rPr kumimoji="1" lang="en-US" altLang="ja-JP" dirty="0"/>
              <a:t>1</a:t>
            </a:r>
            <a:r>
              <a:rPr kumimoji="1" lang="ja-JP" altLang="en-US" dirty="0"/>
              <a:t>とモード</a:t>
            </a:r>
            <a:r>
              <a:rPr kumimoji="1" lang="en-US" altLang="ja-JP" dirty="0"/>
              <a:t>2</a:t>
            </a:r>
            <a:r>
              <a:rPr kumimoji="1" lang="ja-JP" altLang="en-US" dirty="0"/>
              <a:t>を取り持つガーディアン</a:t>
            </a:r>
          </a:p>
        </p:txBody>
      </p:sp>
      <p:sp>
        <p:nvSpPr>
          <p:cNvPr id="4" name="正方形/長方形 3"/>
          <p:cNvSpPr/>
          <p:nvPr/>
        </p:nvSpPr>
        <p:spPr>
          <a:xfrm>
            <a:off x="274320" y="1016812"/>
            <a:ext cx="3997757" cy="50806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1</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875581" y="1016811"/>
            <a:ext cx="3997757" cy="50806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rgbClr val="FFFFFF"/>
                </a:solidFill>
                <a:latin typeface="Meiryo" charset="-128"/>
                <a:ea typeface="Meiryo" charset="-128"/>
                <a:cs typeface="Meiryo" charset="-128"/>
              </a:rPr>
              <a:t>モード</a:t>
            </a:r>
            <a:r>
              <a:rPr kumimoji="1" lang="en-US" altLang="ja-JP" sz="2400" b="1" dirty="0">
                <a:solidFill>
                  <a:srgbClr val="FFFFFF"/>
                </a:solidFill>
                <a:latin typeface="Meiryo" charset="-128"/>
                <a:ea typeface="Meiryo" charset="-128"/>
                <a:cs typeface="Meiryo" charset="-128"/>
              </a:rPr>
              <a:t>2</a:t>
            </a:r>
            <a:endParaRPr kumimoji="1" lang="ja-JP" altLang="en-US" sz="1400" dirty="0">
              <a:solidFill>
                <a:srgbClr val="FFFFFF"/>
              </a:solidFill>
              <a:latin typeface="Meiryo" charset="-128"/>
              <a:ea typeface="Meiryo" charset="-128"/>
              <a:cs typeface="Meiryo" charset="-128"/>
            </a:endParaRPr>
          </a:p>
        </p:txBody>
      </p:sp>
      <p:sp>
        <p:nvSpPr>
          <p:cNvPr id="39" name="ホームベース 38"/>
          <p:cNvSpPr/>
          <p:nvPr/>
        </p:nvSpPr>
        <p:spPr>
          <a:xfrm>
            <a:off x="274320" y="2339126"/>
            <a:ext cx="5102352" cy="829863"/>
          </a:xfrm>
          <a:prstGeom prst="homePlate">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bg1"/>
                </a:solidFill>
                <a:latin typeface="Meiryo" charset="-128"/>
                <a:ea typeface="Meiryo" charset="-128"/>
                <a:cs typeface="Meiryo" charset="-128"/>
              </a:rPr>
              <a:t>　　　落ち着きなくチャラチャラした</a:t>
            </a:r>
            <a:endParaRPr lang="en-US" altLang="ja-JP" dirty="0">
              <a:solidFill>
                <a:schemeClr val="bg1"/>
              </a:solidFill>
              <a:latin typeface="Meiryo" charset="-128"/>
              <a:ea typeface="Meiryo" charset="-128"/>
              <a:cs typeface="Meiryo" charset="-128"/>
            </a:endParaRPr>
          </a:p>
          <a:p>
            <a:r>
              <a:rPr lang="ja-JP" altLang="en-US" dirty="0">
                <a:solidFill>
                  <a:schemeClr val="bg1"/>
                </a:solidFill>
                <a:latin typeface="Meiryo" charset="-128"/>
                <a:ea typeface="Meiryo" charset="-128"/>
                <a:cs typeface="Meiryo" charset="-128"/>
              </a:rPr>
              <a:t>　　　無責任で軽い存在だと煙たがる</a:t>
            </a:r>
            <a:endParaRPr kumimoji="1" lang="ja-JP" altLang="en-US" dirty="0">
              <a:solidFill>
                <a:schemeClr val="bg1"/>
              </a:solidFill>
              <a:latin typeface="Meiryo" charset="-128"/>
              <a:ea typeface="Meiryo" charset="-128"/>
              <a:cs typeface="Meiryo" charset="-128"/>
            </a:endParaRPr>
          </a:p>
        </p:txBody>
      </p:sp>
      <p:sp>
        <p:nvSpPr>
          <p:cNvPr id="40" name="ホームベース 39"/>
          <p:cNvSpPr/>
          <p:nvPr/>
        </p:nvSpPr>
        <p:spPr>
          <a:xfrm flipH="1">
            <a:off x="3723438" y="3323980"/>
            <a:ext cx="5149900" cy="829861"/>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dirty="0">
                <a:solidFill>
                  <a:schemeClr val="bg1"/>
                </a:solidFill>
                <a:latin typeface="Meiryo" charset="-128"/>
                <a:ea typeface="Meiryo" charset="-128"/>
                <a:cs typeface="Meiryo" charset="-128"/>
              </a:rPr>
              <a:t>　　　　古臭く動きが遅い足手まといの</a:t>
            </a:r>
            <a:endParaRPr lang="en-US" altLang="ja-JP" dirty="0">
              <a:solidFill>
                <a:schemeClr val="bg1"/>
              </a:solidFill>
              <a:latin typeface="Meiryo" charset="-128"/>
              <a:ea typeface="Meiryo" charset="-128"/>
              <a:cs typeface="Meiryo" charset="-128"/>
            </a:endParaRPr>
          </a:p>
          <a:p>
            <a:r>
              <a:rPr lang="ja-JP" altLang="en-US" dirty="0">
                <a:solidFill>
                  <a:schemeClr val="bg1"/>
                </a:solidFill>
                <a:latin typeface="Meiryo" charset="-128"/>
                <a:ea typeface="Meiryo" charset="-128"/>
                <a:cs typeface="Meiryo" charset="-128"/>
              </a:rPr>
              <a:t>　　　　恐竜の化石のように感じる</a:t>
            </a:r>
            <a:endParaRPr lang="en-US" altLang="ja-JP" dirty="0">
              <a:solidFill>
                <a:schemeClr val="bg1"/>
              </a:solidFill>
              <a:latin typeface="Meiryo" charset="-128"/>
              <a:ea typeface="Meiryo" charset="-128"/>
              <a:cs typeface="Meiryo" charset="-128"/>
            </a:endParaRPr>
          </a:p>
        </p:txBody>
      </p:sp>
      <p:grpSp>
        <p:nvGrpSpPr>
          <p:cNvPr id="44" name="図形グループ 43"/>
          <p:cNvGrpSpPr/>
          <p:nvPr/>
        </p:nvGrpSpPr>
        <p:grpSpPr>
          <a:xfrm>
            <a:off x="5723182" y="2334163"/>
            <a:ext cx="387782" cy="829863"/>
            <a:chOff x="626312" y="838875"/>
            <a:chExt cx="603657" cy="1238713"/>
          </a:xfrm>
          <a:solidFill>
            <a:schemeClr val="tx1">
              <a:lumMod val="75000"/>
              <a:lumOff val="25000"/>
            </a:schemeClr>
          </a:solidFill>
        </p:grpSpPr>
        <p:sp>
          <p:nvSpPr>
            <p:cNvPr id="45" name="円/楕円 4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6" name="フローチャート: 論理積ゲート 4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47" name="図形グループ 46"/>
          <p:cNvGrpSpPr/>
          <p:nvPr/>
        </p:nvGrpSpPr>
        <p:grpSpPr>
          <a:xfrm>
            <a:off x="6232475" y="2339126"/>
            <a:ext cx="387782" cy="829863"/>
            <a:chOff x="626312" y="838875"/>
            <a:chExt cx="603657" cy="1238713"/>
          </a:xfrm>
          <a:solidFill>
            <a:schemeClr val="tx1">
              <a:lumMod val="75000"/>
              <a:lumOff val="25000"/>
            </a:schemeClr>
          </a:solidFill>
        </p:grpSpPr>
        <p:sp>
          <p:nvSpPr>
            <p:cNvPr id="48" name="円/楕円 47"/>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49" name="フローチャート: 論理積ゲート 48"/>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0" name="図形グループ 49"/>
          <p:cNvGrpSpPr/>
          <p:nvPr/>
        </p:nvGrpSpPr>
        <p:grpSpPr>
          <a:xfrm>
            <a:off x="7251056" y="2334163"/>
            <a:ext cx="387782" cy="829863"/>
            <a:chOff x="626312" y="838875"/>
            <a:chExt cx="603657" cy="1238713"/>
          </a:xfrm>
          <a:solidFill>
            <a:schemeClr val="tx1">
              <a:lumMod val="75000"/>
              <a:lumOff val="25000"/>
            </a:schemeClr>
          </a:solidFill>
        </p:grpSpPr>
        <p:sp>
          <p:nvSpPr>
            <p:cNvPr id="51" name="円/楕円 50"/>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2" name="フローチャート: 論理積ゲート 51"/>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3" name="図形グループ 52"/>
          <p:cNvGrpSpPr/>
          <p:nvPr/>
        </p:nvGrpSpPr>
        <p:grpSpPr>
          <a:xfrm>
            <a:off x="7760345" y="2334163"/>
            <a:ext cx="387782" cy="829863"/>
            <a:chOff x="626312" y="838875"/>
            <a:chExt cx="603657" cy="1238713"/>
          </a:xfrm>
          <a:solidFill>
            <a:schemeClr val="tx1">
              <a:lumMod val="75000"/>
              <a:lumOff val="25000"/>
            </a:schemeClr>
          </a:solidFill>
        </p:grpSpPr>
        <p:sp>
          <p:nvSpPr>
            <p:cNvPr id="54" name="円/楕円 53"/>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5" name="フローチャート: 論理積ゲート 54"/>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6" name="図形グループ 55"/>
          <p:cNvGrpSpPr/>
          <p:nvPr/>
        </p:nvGrpSpPr>
        <p:grpSpPr>
          <a:xfrm>
            <a:off x="6741766" y="2334163"/>
            <a:ext cx="387782" cy="829863"/>
            <a:chOff x="626312" y="838875"/>
            <a:chExt cx="603657" cy="1238713"/>
          </a:xfrm>
          <a:solidFill>
            <a:schemeClr val="tx1">
              <a:lumMod val="75000"/>
              <a:lumOff val="25000"/>
            </a:schemeClr>
          </a:solidFill>
        </p:grpSpPr>
        <p:sp>
          <p:nvSpPr>
            <p:cNvPr id="57" name="円/楕円 56"/>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58" name="フローチャート: 論理積ゲート 57"/>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59" name="図形グループ 58"/>
          <p:cNvGrpSpPr/>
          <p:nvPr/>
        </p:nvGrpSpPr>
        <p:grpSpPr>
          <a:xfrm>
            <a:off x="1012195" y="3323980"/>
            <a:ext cx="387782" cy="829863"/>
            <a:chOff x="626312" y="838875"/>
            <a:chExt cx="603657" cy="1238713"/>
          </a:xfrm>
          <a:solidFill>
            <a:schemeClr val="tx1">
              <a:lumMod val="50000"/>
              <a:lumOff val="50000"/>
            </a:schemeClr>
          </a:solidFill>
        </p:grpSpPr>
        <p:sp>
          <p:nvSpPr>
            <p:cNvPr id="60" name="円/楕円 59"/>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1" name="フローチャート: 論理積ゲート 60"/>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2" name="図形グループ 61"/>
          <p:cNvGrpSpPr/>
          <p:nvPr/>
        </p:nvGrpSpPr>
        <p:grpSpPr>
          <a:xfrm>
            <a:off x="1521488" y="3328943"/>
            <a:ext cx="387782" cy="829863"/>
            <a:chOff x="626312" y="838875"/>
            <a:chExt cx="603657" cy="1238713"/>
          </a:xfrm>
          <a:solidFill>
            <a:schemeClr val="tx1">
              <a:lumMod val="50000"/>
              <a:lumOff val="50000"/>
            </a:schemeClr>
          </a:solidFill>
        </p:grpSpPr>
        <p:sp>
          <p:nvSpPr>
            <p:cNvPr id="63" name="円/楕円 62"/>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4" name="フローチャート: 論理積ゲート 63"/>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5" name="図形グループ 64"/>
          <p:cNvGrpSpPr/>
          <p:nvPr/>
        </p:nvGrpSpPr>
        <p:grpSpPr>
          <a:xfrm>
            <a:off x="2540069" y="3323980"/>
            <a:ext cx="387782" cy="829863"/>
            <a:chOff x="626312" y="838875"/>
            <a:chExt cx="603657" cy="1238713"/>
          </a:xfrm>
          <a:solidFill>
            <a:schemeClr val="tx1">
              <a:lumMod val="50000"/>
              <a:lumOff val="50000"/>
            </a:schemeClr>
          </a:solidFill>
        </p:grpSpPr>
        <p:sp>
          <p:nvSpPr>
            <p:cNvPr id="66" name="円/楕円 65"/>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67" name="フローチャート: 論理積ゲート 66"/>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68" name="図形グループ 67"/>
          <p:cNvGrpSpPr/>
          <p:nvPr/>
        </p:nvGrpSpPr>
        <p:grpSpPr>
          <a:xfrm>
            <a:off x="3049358" y="3323980"/>
            <a:ext cx="387782" cy="829863"/>
            <a:chOff x="626312" y="838875"/>
            <a:chExt cx="603657" cy="1238713"/>
          </a:xfrm>
          <a:solidFill>
            <a:schemeClr val="tx1">
              <a:lumMod val="50000"/>
              <a:lumOff val="50000"/>
            </a:schemeClr>
          </a:solidFill>
        </p:grpSpPr>
        <p:sp>
          <p:nvSpPr>
            <p:cNvPr id="69" name="円/楕円 68"/>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0" name="フローチャート: 論理積ゲート 69"/>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1" name="図形グループ 70"/>
          <p:cNvGrpSpPr/>
          <p:nvPr/>
        </p:nvGrpSpPr>
        <p:grpSpPr>
          <a:xfrm>
            <a:off x="2030779" y="3323980"/>
            <a:ext cx="387782" cy="829863"/>
            <a:chOff x="626312" y="838875"/>
            <a:chExt cx="603657" cy="1238713"/>
          </a:xfrm>
          <a:solidFill>
            <a:schemeClr val="tx1">
              <a:lumMod val="50000"/>
              <a:lumOff val="50000"/>
            </a:schemeClr>
          </a:solidFill>
        </p:grpSpPr>
        <p:sp>
          <p:nvSpPr>
            <p:cNvPr id="72" name="円/楕円 71"/>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3" name="フローチャート: 論理積ゲート 72"/>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grpSp>
        <p:nvGrpSpPr>
          <p:cNvPr id="74" name="図形グループ 73"/>
          <p:cNvGrpSpPr/>
          <p:nvPr/>
        </p:nvGrpSpPr>
        <p:grpSpPr>
          <a:xfrm>
            <a:off x="4378107" y="4501091"/>
            <a:ext cx="387782" cy="829863"/>
            <a:chOff x="626312" y="838875"/>
            <a:chExt cx="603657" cy="1238713"/>
          </a:xfrm>
          <a:solidFill>
            <a:schemeClr val="accent6">
              <a:lumMod val="50000"/>
            </a:schemeClr>
          </a:solidFill>
        </p:grpSpPr>
        <p:sp>
          <p:nvSpPr>
            <p:cNvPr id="75" name="円/楕円 74"/>
            <p:cNvSpPr/>
            <p:nvPr/>
          </p:nvSpPr>
          <p:spPr>
            <a:xfrm>
              <a:off x="626312" y="838875"/>
              <a:ext cx="603655" cy="572317"/>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sp>
          <p:nvSpPr>
            <p:cNvPr id="76" name="フローチャート: 論理積ゲート 75"/>
            <p:cNvSpPr/>
            <p:nvPr/>
          </p:nvSpPr>
          <p:spPr>
            <a:xfrm rot="16200000">
              <a:off x="594944" y="1442563"/>
              <a:ext cx="666396" cy="603654"/>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5">
                    <a:lumMod val="75000"/>
                  </a:schemeClr>
                </a:solidFill>
                <a:latin typeface="ＭＳ Ｐゴシック"/>
                <a:ea typeface="ＭＳ Ｐゴシック"/>
                <a:cs typeface="ＭＳ Ｐゴシック"/>
              </a:endParaRPr>
            </a:p>
          </p:txBody>
        </p:sp>
      </p:grpSp>
      <p:sp>
        <p:nvSpPr>
          <p:cNvPr id="3" name="正方形/長方形 2"/>
          <p:cNvSpPr/>
          <p:nvPr/>
        </p:nvSpPr>
        <p:spPr>
          <a:xfrm>
            <a:off x="1252672" y="5738455"/>
            <a:ext cx="6616426" cy="646331"/>
          </a:xfrm>
          <a:prstGeom prst="rect">
            <a:avLst/>
          </a:prstGeom>
        </p:spPr>
        <p:txBody>
          <a:bodyPr wrap="square">
            <a:spAutoFit/>
          </a:bodyPr>
          <a:lstStyle/>
          <a:p>
            <a:pPr algn="ctr"/>
            <a:r>
              <a:rPr lang="ja-JP" altLang="en-US" sz="1200" b="1" dirty="0">
                <a:solidFill>
                  <a:schemeClr val="accent6">
                    <a:lumMod val="75000"/>
                  </a:schemeClr>
                </a:solidFill>
                <a:latin typeface="Meiryo" charset="-128"/>
                <a:ea typeface="Meiryo" charset="-128"/>
                <a:cs typeface="Meiryo" charset="-128"/>
              </a:rPr>
              <a:t>それぞれの強み</a:t>
            </a:r>
            <a:r>
              <a:rPr lang="ja-JP" altLang="en-US" sz="1200" dirty="0">
                <a:solidFill>
                  <a:schemeClr val="accent6">
                    <a:lumMod val="75000"/>
                  </a:schemeClr>
                </a:solidFill>
                <a:latin typeface="Meiryo" charset="-128"/>
                <a:ea typeface="Meiryo" charset="-128"/>
                <a:cs typeface="Meiryo" charset="-128"/>
              </a:rPr>
              <a:t>がありながらも</a:t>
            </a:r>
            <a:endParaRPr lang="en-US" altLang="ja-JP" sz="1200" dirty="0">
              <a:solidFill>
                <a:schemeClr val="accent6">
                  <a:lumMod val="75000"/>
                </a:schemeClr>
              </a:solidFill>
              <a:latin typeface="Meiryo" charset="-128"/>
              <a:ea typeface="Meiryo" charset="-128"/>
              <a:cs typeface="Meiryo" charset="-128"/>
            </a:endParaRPr>
          </a:p>
          <a:p>
            <a:pPr algn="ctr"/>
            <a:r>
              <a:rPr lang="ja-JP" altLang="en-US" sz="1200" b="1" dirty="0">
                <a:solidFill>
                  <a:schemeClr val="accent6">
                    <a:lumMod val="75000"/>
                  </a:schemeClr>
                </a:solidFill>
                <a:latin typeface="Meiryo" charset="-128"/>
                <a:ea typeface="Meiryo" charset="-128"/>
                <a:cs typeface="Meiryo" charset="-128"/>
              </a:rPr>
              <a:t>文化的対立</a:t>
            </a:r>
            <a:r>
              <a:rPr lang="ja-JP" altLang="en-US" sz="1200" dirty="0">
                <a:solidFill>
                  <a:schemeClr val="accent6">
                    <a:lumMod val="75000"/>
                  </a:schemeClr>
                </a:solidFill>
                <a:latin typeface="Meiryo" charset="-128"/>
                <a:ea typeface="Meiryo" charset="-128"/>
                <a:cs typeface="Meiryo" charset="-128"/>
              </a:rPr>
              <a:t>が起きやすい</a:t>
            </a:r>
            <a:r>
              <a:rPr lang="ja-JP" altLang="en-US" sz="1200" b="1" dirty="0">
                <a:solidFill>
                  <a:schemeClr val="accent6">
                    <a:lumMod val="75000"/>
                  </a:schemeClr>
                </a:solidFill>
                <a:latin typeface="Meiryo" charset="-128"/>
                <a:ea typeface="Meiryo" charset="-128"/>
                <a:cs typeface="Meiryo" charset="-128"/>
              </a:rPr>
              <a:t>両者を共存</a:t>
            </a:r>
            <a:r>
              <a:rPr lang="ja-JP" altLang="en-US" sz="1200" dirty="0">
                <a:solidFill>
                  <a:schemeClr val="accent6">
                    <a:lumMod val="75000"/>
                  </a:schemeClr>
                </a:solidFill>
                <a:latin typeface="Meiryo" charset="-128"/>
                <a:ea typeface="Meiryo" charset="-128"/>
                <a:cs typeface="Meiryo" charset="-128"/>
              </a:rPr>
              <a:t>させるために</a:t>
            </a:r>
            <a:endParaRPr lang="en-US" altLang="ja-JP" sz="1200" dirty="0">
              <a:solidFill>
                <a:schemeClr val="accent6">
                  <a:lumMod val="75000"/>
                </a:schemeClr>
              </a:solidFill>
              <a:latin typeface="Meiryo" charset="-128"/>
              <a:ea typeface="Meiryo" charset="-128"/>
              <a:cs typeface="Meiryo" charset="-128"/>
            </a:endParaRPr>
          </a:p>
          <a:p>
            <a:pPr algn="ctr"/>
            <a:r>
              <a:rPr lang="ja-JP" altLang="en-US" sz="1200" b="1" dirty="0">
                <a:solidFill>
                  <a:schemeClr val="accent6">
                    <a:lumMod val="75000"/>
                  </a:schemeClr>
                </a:solidFill>
                <a:latin typeface="Meiryo" charset="-128"/>
                <a:ea typeface="Meiryo" charset="-128"/>
                <a:cs typeface="Meiryo" charset="-128"/>
              </a:rPr>
              <a:t>双方に敬意を払いつつ間を取り持ち調整</a:t>
            </a:r>
            <a:r>
              <a:rPr lang="ja-JP" altLang="en-US" sz="1200" dirty="0">
                <a:solidFill>
                  <a:schemeClr val="accent6">
                    <a:lumMod val="75000"/>
                  </a:schemeClr>
                </a:solidFill>
                <a:latin typeface="Meiryo" charset="-128"/>
                <a:ea typeface="Meiryo" charset="-128"/>
                <a:cs typeface="Meiryo" charset="-128"/>
              </a:rPr>
              <a:t>を行う</a:t>
            </a:r>
          </a:p>
        </p:txBody>
      </p:sp>
      <p:sp>
        <p:nvSpPr>
          <p:cNvPr id="77" name="ホームベース 76"/>
          <p:cNvSpPr/>
          <p:nvPr/>
        </p:nvSpPr>
        <p:spPr>
          <a:xfrm>
            <a:off x="274320" y="1613532"/>
            <a:ext cx="4297680" cy="533335"/>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方針が確定した後に軍隊的統率力で実行する力</a:t>
            </a:r>
            <a:endParaRPr kumimoji="1" lang="ja-JP" altLang="en-US" sz="1400" dirty="0">
              <a:solidFill>
                <a:schemeClr val="bg1"/>
              </a:solidFill>
              <a:latin typeface="Meiryo" charset="-128"/>
              <a:ea typeface="Meiryo" charset="-128"/>
              <a:cs typeface="Meiryo" charset="-128"/>
            </a:endParaRPr>
          </a:p>
        </p:txBody>
      </p:sp>
      <p:sp>
        <p:nvSpPr>
          <p:cNvPr id="78" name="ホームベース 77"/>
          <p:cNvSpPr/>
          <p:nvPr/>
        </p:nvSpPr>
        <p:spPr>
          <a:xfrm flipH="1">
            <a:off x="4571998" y="1613533"/>
            <a:ext cx="4301337" cy="533334"/>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chemeClr val="bg1"/>
                </a:solidFill>
                <a:latin typeface="Meiryo" charset="-128"/>
                <a:ea typeface="Meiryo" charset="-128"/>
                <a:cs typeface="Meiryo" charset="-128"/>
              </a:rPr>
              <a:t>方向性が見えない状況での探索能力や機動力</a:t>
            </a:r>
            <a:endParaRPr lang="en-US" altLang="ja-JP" sz="1400" dirty="0">
              <a:solidFill>
                <a:schemeClr val="bg1"/>
              </a:solidFill>
              <a:latin typeface="Meiryo" charset="-128"/>
              <a:ea typeface="Meiryo" charset="-128"/>
              <a:cs typeface="Meiryo" charset="-128"/>
            </a:endParaRPr>
          </a:p>
        </p:txBody>
      </p:sp>
      <p:sp>
        <p:nvSpPr>
          <p:cNvPr id="79" name="正方形/長方形 78"/>
          <p:cNvSpPr/>
          <p:nvPr/>
        </p:nvSpPr>
        <p:spPr>
          <a:xfrm>
            <a:off x="3080236" y="5415308"/>
            <a:ext cx="2983522" cy="400110"/>
          </a:xfrm>
          <a:prstGeom prst="rect">
            <a:avLst/>
          </a:prstGeom>
        </p:spPr>
        <p:txBody>
          <a:bodyPr wrap="square">
            <a:spAutoFit/>
          </a:bodyPr>
          <a:lstStyle/>
          <a:p>
            <a:pPr algn="ctr"/>
            <a:r>
              <a:rPr lang="ja-JP" altLang="en-US" sz="2000" b="1" dirty="0">
                <a:solidFill>
                  <a:schemeClr val="accent6">
                    <a:lumMod val="75000"/>
                  </a:schemeClr>
                </a:solidFill>
                <a:latin typeface="Meiryo" charset="-128"/>
                <a:ea typeface="Meiryo" charset="-128"/>
                <a:cs typeface="Meiryo" charset="-128"/>
              </a:rPr>
              <a:t>ガーディアン</a:t>
            </a:r>
          </a:p>
        </p:txBody>
      </p:sp>
      <p:sp>
        <p:nvSpPr>
          <p:cNvPr id="19" name="環状矢印 18"/>
          <p:cNvSpPr/>
          <p:nvPr/>
        </p:nvSpPr>
        <p:spPr>
          <a:xfrm rot="10800000">
            <a:off x="2958725" y="3164026"/>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環状矢印 79"/>
          <p:cNvSpPr/>
          <p:nvPr/>
        </p:nvSpPr>
        <p:spPr>
          <a:xfrm rot="10800000" flipH="1">
            <a:off x="3912934" y="3171589"/>
            <a:ext cx="2272336" cy="2251282"/>
          </a:xfrm>
          <a:prstGeom prst="circularArrow">
            <a:avLst>
              <a:gd name="adj1" fmla="val 12500"/>
              <a:gd name="adj2" fmla="val 1142319"/>
              <a:gd name="adj3" fmla="val 20457681"/>
              <a:gd name="adj4" fmla="val 16389890"/>
              <a:gd name="adj5" fmla="val 125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393473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044859"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フリーフォーム 30"/>
          <p:cNvSpPr/>
          <p:nvPr/>
        </p:nvSpPr>
        <p:spPr>
          <a:xfrm>
            <a:off x="6042351" y="1897381"/>
            <a:ext cx="2581132" cy="2528408"/>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3099 w 2565787"/>
              <a:gd name="connsiteY3" fmla="*/ 2509997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95300 w 2565787"/>
              <a:gd name="connsiteY3" fmla="*/ 2516134 h 3234153"/>
              <a:gd name="connsiteX4" fmla="*/ 2565787 w 2565787"/>
              <a:gd name="connsiteY4" fmla="*/ 3234153 h 3234153"/>
              <a:gd name="connsiteX5" fmla="*/ 2565787 w 2565787"/>
              <a:gd name="connsiteY5" fmla="*/ 6137 h 3234153"/>
              <a:gd name="connsiteX6" fmla="*/ 557 w 2565787"/>
              <a:gd name="connsiteY6" fmla="*/ 0 h 3234153"/>
              <a:gd name="connsiteX0" fmla="*/ 557 w 2565787"/>
              <a:gd name="connsiteY0" fmla="*/ 0 h 2528408"/>
              <a:gd name="connsiteX1" fmla="*/ 594 w 2565787"/>
              <a:gd name="connsiteY1" fmla="*/ 1098506 h 2528408"/>
              <a:gd name="connsiteX2" fmla="*/ 1289273 w 2565787"/>
              <a:gd name="connsiteY2" fmla="*/ 1098507 h 2528408"/>
              <a:gd name="connsiteX3" fmla="*/ 1295300 w 2565787"/>
              <a:gd name="connsiteY3" fmla="*/ 2516134 h 2528408"/>
              <a:gd name="connsiteX4" fmla="*/ 2559686 w 2565787"/>
              <a:gd name="connsiteY4" fmla="*/ 2528408 h 2528408"/>
              <a:gd name="connsiteX5" fmla="*/ 2565787 w 2565787"/>
              <a:gd name="connsiteY5" fmla="*/ 6137 h 2528408"/>
              <a:gd name="connsiteX6" fmla="*/ 557 w 2565787"/>
              <a:gd name="connsiteY6" fmla="*/ 0 h 2528408"/>
              <a:gd name="connsiteX0" fmla="*/ 557 w 2565787"/>
              <a:gd name="connsiteY0" fmla="*/ 0 h 2528408"/>
              <a:gd name="connsiteX1" fmla="*/ 594 w 2565787"/>
              <a:gd name="connsiteY1" fmla="*/ 1098506 h 2528408"/>
              <a:gd name="connsiteX2" fmla="*/ 1289273 w 2565787"/>
              <a:gd name="connsiteY2" fmla="*/ 1098507 h 2528408"/>
              <a:gd name="connsiteX3" fmla="*/ 1283099 w 2565787"/>
              <a:gd name="connsiteY3" fmla="*/ 2522271 h 2528408"/>
              <a:gd name="connsiteX4" fmla="*/ 2559686 w 2565787"/>
              <a:gd name="connsiteY4" fmla="*/ 2528408 h 2528408"/>
              <a:gd name="connsiteX5" fmla="*/ 2565787 w 2565787"/>
              <a:gd name="connsiteY5" fmla="*/ 6137 h 2528408"/>
              <a:gd name="connsiteX6" fmla="*/ 557 w 2565787"/>
              <a:gd name="connsiteY6" fmla="*/ 0 h 252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2528408">
                <a:moveTo>
                  <a:pt x="557" y="0"/>
                </a:moveTo>
                <a:cubicBezTo>
                  <a:pt x="2603" y="362078"/>
                  <a:pt x="-1452" y="736428"/>
                  <a:pt x="594" y="1098506"/>
                </a:cubicBezTo>
                <a:lnTo>
                  <a:pt x="1289273" y="1098507"/>
                </a:lnTo>
                <a:cubicBezTo>
                  <a:pt x="1285182" y="1814480"/>
                  <a:pt x="1287190" y="1806298"/>
                  <a:pt x="1283099" y="2522271"/>
                </a:cubicBezTo>
                <a:lnTo>
                  <a:pt x="2559686" y="2528408"/>
                </a:lnTo>
                <a:cubicBezTo>
                  <a:pt x="2561720" y="1687651"/>
                  <a:pt x="2563753" y="846894"/>
                  <a:pt x="2565787" y="6137"/>
                </a:cubicBez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3280180" y="3142098"/>
            <a:ext cx="129182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リーフォーム 16"/>
          <p:cNvSpPr/>
          <p:nvPr/>
        </p:nvSpPr>
        <p:spPr>
          <a:xfrm>
            <a:off x="3280180" y="1897381"/>
            <a:ext cx="2581132" cy="3234153"/>
          </a:xfrm>
          <a:custGeom>
            <a:avLst/>
            <a:gdLst>
              <a:gd name="connsiteX0" fmla="*/ 0 w 2565230"/>
              <a:gd name="connsiteY0" fmla="*/ 0 h 3240290"/>
              <a:gd name="connsiteX1" fmla="*/ 6137 w 2565230"/>
              <a:gd name="connsiteY1" fmla="*/ 1086233 h 3240290"/>
              <a:gd name="connsiteX2" fmla="*/ 1282615 w 2565230"/>
              <a:gd name="connsiteY2" fmla="*/ 1092370 h 3240290"/>
              <a:gd name="connsiteX3" fmla="*/ 1270341 w 2565230"/>
              <a:gd name="connsiteY3" fmla="*/ 3240290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2615 w 2565230"/>
              <a:gd name="connsiteY2" fmla="*/ 1092370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0 w 2565230"/>
              <a:gd name="connsiteY0" fmla="*/ 0 h 3240290"/>
              <a:gd name="connsiteX1" fmla="*/ 6137 w 2565230"/>
              <a:gd name="connsiteY1" fmla="*/ 1086233 h 3240290"/>
              <a:gd name="connsiteX2" fmla="*/ 1288716 w 2565230"/>
              <a:gd name="connsiteY2" fmla="*/ 1098507 h 3240290"/>
              <a:gd name="connsiteX3" fmla="*/ 1288643 w 2565230"/>
              <a:gd name="connsiteY3" fmla="*/ 3234153 h 3240290"/>
              <a:gd name="connsiteX4" fmla="*/ 2565230 w 2565230"/>
              <a:gd name="connsiteY4" fmla="*/ 3240290 h 3240290"/>
              <a:gd name="connsiteX5" fmla="*/ 2565230 w 2565230"/>
              <a:gd name="connsiteY5" fmla="*/ 6137 h 3240290"/>
              <a:gd name="connsiteX6" fmla="*/ 0 w 2565230"/>
              <a:gd name="connsiteY6" fmla="*/ 0 h 3240290"/>
              <a:gd name="connsiteX0" fmla="*/ 557 w 2565787"/>
              <a:gd name="connsiteY0" fmla="*/ 0 h 3240290"/>
              <a:gd name="connsiteX1" fmla="*/ 594 w 2565787"/>
              <a:gd name="connsiteY1" fmla="*/ 1098506 h 3240290"/>
              <a:gd name="connsiteX2" fmla="*/ 1289273 w 2565787"/>
              <a:gd name="connsiteY2" fmla="*/ 1098507 h 3240290"/>
              <a:gd name="connsiteX3" fmla="*/ 1289200 w 2565787"/>
              <a:gd name="connsiteY3" fmla="*/ 3234153 h 3240290"/>
              <a:gd name="connsiteX4" fmla="*/ 2565787 w 2565787"/>
              <a:gd name="connsiteY4" fmla="*/ 3240290 h 3240290"/>
              <a:gd name="connsiteX5" fmla="*/ 2565787 w 2565787"/>
              <a:gd name="connsiteY5" fmla="*/ 6137 h 3240290"/>
              <a:gd name="connsiteX6" fmla="*/ 557 w 2565787"/>
              <a:gd name="connsiteY6" fmla="*/ 0 h 3240290"/>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28016 h 3234153"/>
              <a:gd name="connsiteX5" fmla="*/ 2565787 w 2565787"/>
              <a:gd name="connsiteY5" fmla="*/ 6137 h 3234153"/>
              <a:gd name="connsiteX6" fmla="*/ 557 w 2565787"/>
              <a:gd name="connsiteY6" fmla="*/ 0 h 3234153"/>
              <a:gd name="connsiteX0" fmla="*/ 557 w 2565787"/>
              <a:gd name="connsiteY0" fmla="*/ 0 h 3234153"/>
              <a:gd name="connsiteX1" fmla="*/ 594 w 2565787"/>
              <a:gd name="connsiteY1" fmla="*/ 1098506 h 3234153"/>
              <a:gd name="connsiteX2" fmla="*/ 1289273 w 2565787"/>
              <a:gd name="connsiteY2" fmla="*/ 1098507 h 3234153"/>
              <a:gd name="connsiteX3" fmla="*/ 1289200 w 2565787"/>
              <a:gd name="connsiteY3" fmla="*/ 3234153 h 3234153"/>
              <a:gd name="connsiteX4" fmla="*/ 2565787 w 2565787"/>
              <a:gd name="connsiteY4" fmla="*/ 3234153 h 3234153"/>
              <a:gd name="connsiteX5" fmla="*/ 2565787 w 2565787"/>
              <a:gd name="connsiteY5" fmla="*/ 6137 h 3234153"/>
              <a:gd name="connsiteX6" fmla="*/ 557 w 2565787"/>
              <a:gd name="connsiteY6" fmla="*/ 0 h 323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5787" h="3234153">
                <a:moveTo>
                  <a:pt x="557" y="0"/>
                </a:moveTo>
                <a:cubicBezTo>
                  <a:pt x="2603" y="362078"/>
                  <a:pt x="-1452" y="736428"/>
                  <a:pt x="594" y="1098506"/>
                </a:cubicBezTo>
                <a:lnTo>
                  <a:pt x="1289273" y="1098507"/>
                </a:lnTo>
                <a:cubicBezTo>
                  <a:pt x="1285182" y="1814480"/>
                  <a:pt x="1293291" y="2518180"/>
                  <a:pt x="1289200" y="3234153"/>
                </a:cubicBezTo>
                <a:lnTo>
                  <a:pt x="2565787" y="3234153"/>
                </a:lnTo>
                <a:lnTo>
                  <a:pt x="2565787" y="6137"/>
                </a:lnTo>
                <a:lnTo>
                  <a:pt x="557" y="0"/>
                </a:lnTo>
                <a:close/>
              </a:path>
            </a:pathLst>
          </a:cu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３つの</a:t>
            </a:r>
            <a:r>
              <a:rPr kumimoji="1" lang="en-US" altLang="ja-JP" dirty="0"/>
              <a:t>IT</a:t>
            </a:r>
            <a:r>
              <a:rPr kumimoji="1" lang="ja-JP" altLang="en-US" dirty="0"/>
              <a:t>：従来の</a:t>
            </a:r>
            <a:r>
              <a:rPr kumimoji="1" lang="en-US" altLang="ja-JP" dirty="0"/>
              <a:t>IT</a:t>
            </a:r>
            <a:r>
              <a:rPr kumimoji="1" lang="ja-JP" altLang="en-US" dirty="0"/>
              <a:t>／シャドー</a:t>
            </a:r>
            <a:r>
              <a:rPr kumimoji="1" lang="en-US" altLang="ja-JP" dirty="0"/>
              <a:t>IT</a:t>
            </a:r>
            <a:r>
              <a:rPr kumimoji="1" lang="ja-JP" altLang="en-US" dirty="0"/>
              <a:t>／バイモーダル</a:t>
            </a:r>
            <a:r>
              <a:rPr kumimoji="1" lang="en-US" altLang="ja-JP" dirty="0"/>
              <a:t>IT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56</a:t>
            </a:fld>
            <a:endParaRPr kumimoji="1" lang="ja-JP" altLang="en-US"/>
          </a:p>
        </p:txBody>
      </p:sp>
      <p:sp>
        <p:nvSpPr>
          <p:cNvPr id="4" name="正方形/長方形 3"/>
          <p:cNvSpPr/>
          <p:nvPr/>
        </p:nvSpPr>
        <p:spPr>
          <a:xfrm>
            <a:off x="515501"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Meiryo" charset="-128"/>
                <a:ea typeface="Meiryo" charset="-128"/>
                <a:cs typeface="Meiryo" charset="-128"/>
              </a:rPr>
              <a:t>SIer</a:t>
            </a:r>
            <a:r>
              <a:rPr kumimoji="1" lang="ja-JP" altLang="en-US" dirty="0">
                <a:solidFill>
                  <a:srgbClr val="FFFFFF"/>
                </a:solidFill>
                <a:latin typeface="Meiryo" charset="-128"/>
                <a:ea typeface="Meiryo" charset="-128"/>
                <a:cs typeface="Meiryo" charset="-128"/>
              </a:rPr>
              <a:t>／</a:t>
            </a:r>
            <a:r>
              <a:rPr kumimoji="1" lang="en-US" altLang="ja-JP" dirty="0">
                <a:solidFill>
                  <a:srgbClr val="FFFFFF"/>
                </a:solidFill>
                <a:latin typeface="Meiryo" charset="-128"/>
                <a:ea typeface="Meiryo" charset="-128"/>
                <a:cs typeface="Meiryo" charset="-128"/>
              </a:rPr>
              <a:t>IT</a:t>
            </a:r>
            <a:r>
              <a:rPr kumimoji="1" lang="ja-JP" altLang="en-US" dirty="0">
                <a:solidFill>
                  <a:srgbClr val="FFFFFF"/>
                </a:solidFill>
                <a:latin typeface="Meiryo" charset="-128"/>
                <a:ea typeface="Meiryo" charset="-128"/>
                <a:cs typeface="Meiryo" charset="-128"/>
              </a:rPr>
              <a:t>ベンダー</a:t>
            </a:r>
          </a:p>
        </p:txBody>
      </p:sp>
      <p:sp>
        <p:nvSpPr>
          <p:cNvPr id="5" name="正方形/長方形 4"/>
          <p:cNvSpPr/>
          <p:nvPr/>
        </p:nvSpPr>
        <p:spPr>
          <a:xfrm>
            <a:off x="3280180"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6" name="正方形/長方形 5"/>
          <p:cNvSpPr/>
          <p:nvPr/>
        </p:nvSpPr>
        <p:spPr>
          <a:xfrm>
            <a:off x="6044859" y="5424699"/>
            <a:ext cx="2583640" cy="64545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err="1">
                <a:solidFill>
                  <a:srgbClr val="FFFFFF"/>
                </a:solidFill>
                <a:latin typeface="Meiryo" charset="-128"/>
                <a:ea typeface="Meiryo" charset="-128"/>
                <a:cs typeface="Meiryo" charset="-128"/>
              </a:rPr>
              <a:t>SIer</a:t>
            </a:r>
            <a:r>
              <a:rPr lang="ja-JP" altLang="en-US" dirty="0">
                <a:solidFill>
                  <a:srgbClr val="FFFFFF"/>
                </a:solidFill>
                <a:latin typeface="Meiryo" charset="-128"/>
                <a:ea typeface="Meiryo" charset="-128"/>
                <a:cs typeface="Meiryo" charset="-128"/>
              </a:rPr>
              <a:t>／</a:t>
            </a:r>
            <a:r>
              <a:rPr lang="en-US" altLang="ja-JP" dirty="0">
                <a:solidFill>
                  <a:srgbClr val="FFFFFF"/>
                </a:solidFill>
                <a:latin typeface="Meiryo" charset="-128"/>
                <a:ea typeface="Meiryo" charset="-128"/>
                <a:cs typeface="Meiryo" charset="-128"/>
              </a:rPr>
              <a:t>IT</a:t>
            </a:r>
            <a:r>
              <a:rPr lang="ja-JP" altLang="en-US" dirty="0">
                <a:solidFill>
                  <a:srgbClr val="FFFFFF"/>
                </a:solidFill>
                <a:latin typeface="Meiryo" charset="-128"/>
                <a:ea typeface="Meiryo" charset="-128"/>
                <a:cs typeface="Meiryo" charset="-128"/>
              </a:rPr>
              <a:t>ベンダー</a:t>
            </a:r>
          </a:p>
        </p:txBody>
      </p:sp>
      <p:sp>
        <p:nvSpPr>
          <p:cNvPr id="7" name="正方形/長方形 6"/>
          <p:cNvSpPr/>
          <p:nvPr/>
        </p:nvSpPr>
        <p:spPr>
          <a:xfrm>
            <a:off x="515501" y="1897381"/>
            <a:ext cx="2583640" cy="108009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ysClr val="windowText" lastClr="000000"/>
                </a:solidFill>
              </a:ln>
              <a:solidFill>
                <a:srgbClr val="FFFFFF"/>
              </a:solidFill>
              <a:latin typeface="ＭＳ Ｐゴシック"/>
              <a:ea typeface="ＭＳ Ｐゴシック"/>
              <a:cs typeface="ＭＳ Ｐゴシック"/>
            </a:endParaRPr>
          </a:p>
        </p:txBody>
      </p:sp>
      <p:sp>
        <p:nvSpPr>
          <p:cNvPr id="10" name="正方形/長方形 9"/>
          <p:cNvSpPr/>
          <p:nvPr/>
        </p:nvSpPr>
        <p:spPr>
          <a:xfrm>
            <a:off x="512993" y="3142098"/>
            <a:ext cx="2583640" cy="1977162"/>
          </a:xfrm>
          <a:prstGeom prst="rect">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76870" y="3262238"/>
            <a:ext cx="246090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kumimoji="1"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4" name="正方形/長方形 13"/>
          <p:cNvSpPr/>
          <p:nvPr/>
        </p:nvSpPr>
        <p:spPr>
          <a:xfrm>
            <a:off x="3341549"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15" name="正方形/長方形 14"/>
          <p:cNvSpPr/>
          <p:nvPr/>
        </p:nvSpPr>
        <p:spPr>
          <a:xfrm>
            <a:off x="4621095"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18" name="テキスト ボックス 17"/>
          <p:cNvSpPr txBox="1"/>
          <p:nvPr/>
        </p:nvSpPr>
        <p:spPr>
          <a:xfrm>
            <a:off x="994334" y="4660966"/>
            <a:ext cx="1620957" cy="307777"/>
          </a:xfrm>
          <a:prstGeom prst="rect">
            <a:avLst/>
          </a:prstGeom>
          <a:noFill/>
        </p:spPr>
        <p:txBody>
          <a:bodyPr wrap="none" rtlCol="0">
            <a:spAutoFit/>
          </a:bodyPr>
          <a:lstStyle/>
          <a:p>
            <a:pPr algn="ctr"/>
            <a:r>
              <a:rPr kumimoji="1" lang="ja-JP" altLang="en-US" sz="1400" dirty="0">
                <a:solidFill>
                  <a:schemeClr val="accent3">
                    <a:lumMod val="50000"/>
                  </a:schemeClr>
                </a:solidFill>
                <a:latin typeface="Meiryo" charset="-128"/>
                <a:ea typeface="Meiryo" charset="-128"/>
                <a:cs typeface="Meiryo" charset="-128"/>
              </a:rPr>
              <a:t>情報システム部門</a:t>
            </a:r>
          </a:p>
        </p:txBody>
      </p:sp>
      <p:sp>
        <p:nvSpPr>
          <p:cNvPr id="19" name="テキスト ボックス 18"/>
          <p:cNvSpPr txBox="1"/>
          <p:nvPr/>
        </p:nvSpPr>
        <p:spPr>
          <a:xfrm>
            <a:off x="3312317" y="4691743"/>
            <a:ext cx="1210588" cy="246221"/>
          </a:xfrm>
          <a:prstGeom prst="rect">
            <a:avLst/>
          </a:prstGeom>
          <a:noFill/>
        </p:spPr>
        <p:txBody>
          <a:bodyPr wrap="none" rtlCol="0">
            <a:spAutoFit/>
          </a:bodyPr>
          <a:lstStyle/>
          <a:p>
            <a:pPr algn="ctr"/>
            <a:r>
              <a:rPr kumimoji="1" lang="ja-JP" altLang="en-US" sz="1000">
                <a:solidFill>
                  <a:schemeClr val="accent3">
                    <a:lumMod val="50000"/>
                  </a:schemeClr>
                </a:solidFill>
                <a:latin typeface="Meiryo" charset="-128"/>
                <a:ea typeface="Meiryo" charset="-128"/>
                <a:cs typeface="Meiryo" charset="-128"/>
              </a:rPr>
              <a:t>情報システム部門</a:t>
            </a:r>
            <a:endParaRPr kumimoji="1" lang="ja-JP" altLang="en-US" sz="1000" dirty="0">
              <a:solidFill>
                <a:schemeClr val="accent3">
                  <a:lumMod val="50000"/>
                </a:schemeClr>
              </a:solidFill>
              <a:latin typeface="Meiryo" charset="-128"/>
              <a:ea typeface="Meiryo" charset="-128"/>
              <a:cs typeface="Meiryo" charset="-128"/>
            </a:endParaRPr>
          </a:p>
        </p:txBody>
      </p:sp>
      <p:sp>
        <p:nvSpPr>
          <p:cNvPr id="20" name="テキスト ボックス 19"/>
          <p:cNvSpPr txBox="1"/>
          <p:nvPr/>
        </p:nvSpPr>
        <p:spPr>
          <a:xfrm>
            <a:off x="1250814"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1" name="テキスト ボックス 20"/>
          <p:cNvSpPr txBox="1"/>
          <p:nvPr/>
        </p:nvSpPr>
        <p:spPr>
          <a:xfrm>
            <a:off x="4018002"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2" name="テキスト ボックス 21"/>
          <p:cNvSpPr txBox="1"/>
          <p:nvPr/>
        </p:nvSpPr>
        <p:spPr>
          <a:xfrm>
            <a:off x="6782681" y="1924370"/>
            <a:ext cx="1107996" cy="369332"/>
          </a:xfrm>
          <a:prstGeom prst="rect">
            <a:avLst/>
          </a:prstGeom>
          <a:noFill/>
        </p:spPr>
        <p:txBody>
          <a:bodyPr wrap="none" rtlCol="0">
            <a:spAutoFit/>
          </a:bodyPr>
          <a:lstStyle/>
          <a:p>
            <a:pPr algn="ctr"/>
            <a:r>
              <a:rPr kumimoji="1" lang="ja-JP" altLang="en-US">
                <a:solidFill>
                  <a:schemeClr val="accent6">
                    <a:lumMod val="75000"/>
                  </a:schemeClr>
                </a:solidFill>
                <a:latin typeface="Meiryo" charset="-128"/>
                <a:ea typeface="Meiryo" charset="-128"/>
                <a:cs typeface="Meiryo" charset="-128"/>
              </a:rPr>
              <a:t>事業部門</a:t>
            </a:r>
            <a:endParaRPr kumimoji="1" lang="ja-JP" altLang="en-US" dirty="0">
              <a:solidFill>
                <a:schemeClr val="accent6">
                  <a:lumMod val="75000"/>
                </a:schemeClr>
              </a:solidFill>
              <a:latin typeface="Meiryo" charset="-128"/>
              <a:ea typeface="Meiryo" charset="-128"/>
              <a:cs typeface="Meiryo" charset="-128"/>
            </a:endParaRPr>
          </a:p>
        </p:txBody>
      </p:sp>
      <p:sp>
        <p:nvSpPr>
          <p:cNvPr id="23" name="正方形/長方形 22"/>
          <p:cNvSpPr/>
          <p:nvPr/>
        </p:nvSpPr>
        <p:spPr>
          <a:xfrm>
            <a:off x="6100091" y="3262238"/>
            <a:ext cx="1181356"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1</a:t>
            </a:r>
          </a:p>
          <a:p>
            <a:pPr algn="ctr"/>
            <a:r>
              <a:rPr lang="en-US" altLang="ja-JP" dirty="0" err="1">
                <a:solidFill>
                  <a:srgbClr val="FFFFFF"/>
                </a:solidFill>
                <a:latin typeface="Meiryo" charset="-128"/>
                <a:ea typeface="Meiryo" charset="-128"/>
                <a:cs typeface="Meiryo" charset="-128"/>
              </a:rPr>
              <a:t>SoR</a:t>
            </a:r>
            <a:endParaRPr kumimoji="1" lang="ja-JP" altLang="en-US" dirty="0">
              <a:solidFill>
                <a:srgbClr val="FFFFFF"/>
              </a:solidFill>
              <a:latin typeface="Meiryo" charset="-128"/>
              <a:ea typeface="Meiryo" charset="-128"/>
              <a:cs typeface="Meiryo" charset="-128"/>
            </a:endParaRPr>
          </a:p>
        </p:txBody>
      </p:sp>
      <p:sp>
        <p:nvSpPr>
          <p:cNvPr id="24" name="正方形/長方形 23"/>
          <p:cNvSpPr/>
          <p:nvPr/>
        </p:nvSpPr>
        <p:spPr>
          <a:xfrm>
            <a:off x="7379637" y="3262238"/>
            <a:ext cx="1181356"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Meiryo" charset="-128"/>
                <a:ea typeface="Meiryo" charset="-128"/>
                <a:cs typeface="Meiryo" charset="-128"/>
              </a:rPr>
              <a:t>モード</a:t>
            </a:r>
            <a:r>
              <a:rPr kumimoji="1" lang="en-US" altLang="ja-JP" dirty="0">
                <a:solidFill>
                  <a:srgbClr val="FFFFFF"/>
                </a:solidFill>
                <a:latin typeface="Meiryo" charset="-128"/>
                <a:ea typeface="Meiryo" charset="-128"/>
                <a:cs typeface="Meiryo" charset="-128"/>
              </a:rPr>
              <a:t>2</a:t>
            </a:r>
          </a:p>
          <a:p>
            <a:pPr algn="ctr"/>
            <a:r>
              <a:rPr lang="en-US" altLang="ja-JP" dirty="0" err="1">
                <a:solidFill>
                  <a:srgbClr val="FFFFFF"/>
                </a:solidFill>
                <a:latin typeface="Meiryo" charset="-128"/>
                <a:ea typeface="Meiryo" charset="-128"/>
                <a:cs typeface="Meiryo" charset="-128"/>
              </a:rPr>
              <a:t>SoE</a:t>
            </a:r>
            <a:endParaRPr kumimoji="1" lang="ja-JP" altLang="en-US" dirty="0">
              <a:solidFill>
                <a:srgbClr val="FFFFFF"/>
              </a:solidFill>
              <a:latin typeface="Meiryo" charset="-128"/>
              <a:ea typeface="Meiryo" charset="-128"/>
              <a:cs typeface="Meiryo" charset="-128"/>
            </a:endParaRPr>
          </a:p>
        </p:txBody>
      </p:sp>
      <p:sp>
        <p:nvSpPr>
          <p:cNvPr id="25" name="テキスト ボックス 24"/>
          <p:cNvSpPr txBox="1"/>
          <p:nvPr/>
        </p:nvSpPr>
        <p:spPr>
          <a:xfrm>
            <a:off x="1472028" y="2244458"/>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599265" y="224891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27" name="テキスト ボックス 26"/>
          <p:cNvSpPr txBox="1"/>
          <p:nvPr/>
        </p:nvSpPr>
        <p:spPr>
          <a:xfrm>
            <a:off x="3580482" y="225900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28" name="テキスト ボックス 27"/>
          <p:cNvSpPr txBox="1"/>
          <p:nvPr/>
        </p:nvSpPr>
        <p:spPr>
          <a:xfrm>
            <a:off x="6042351" y="4660964"/>
            <a:ext cx="1620957" cy="307777"/>
          </a:xfrm>
          <a:prstGeom prst="rect">
            <a:avLst/>
          </a:prstGeom>
          <a:noFill/>
        </p:spPr>
        <p:txBody>
          <a:bodyPr wrap="none" rtlCol="0">
            <a:spAutoFit/>
          </a:bodyPr>
          <a:lstStyle/>
          <a:p>
            <a:pPr algn="ctr"/>
            <a:r>
              <a:rPr kumimoji="1" lang="ja-JP" altLang="en-US" sz="1400">
                <a:solidFill>
                  <a:schemeClr val="accent3">
                    <a:lumMod val="50000"/>
                  </a:schemeClr>
                </a:solidFill>
                <a:latin typeface="Meiryo" charset="-128"/>
                <a:ea typeface="Meiryo" charset="-128"/>
                <a:cs typeface="Meiryo" charset="-128"/>
              </a:rPr>
              <a:t>情報システム部門</a:t>
            </a:r>
            <a:endParaRPr kumimoji="1" lang="ja-JP" altLang="en-US" sz="1400" dirty="0">
              <a:solidFill>
                <a:schemeClr val="accent3">
                  <a:lumMod val="50000"/>
                </a:schemeClr>
              </a:solidFill>
              <a:latin typeface="Meiryo" charset="-128"/>
              <a:ea typeface="Meiryo" charset="-128"/>
              <a:cs typeface="Meiryo" charset="-128"/>
            </a:endParaRPr>
          </a:p>
        </p:txBody>
      </p:sp>
      <p:sp>
        <p:nvSpPr>
          <p:cNvPr id="29" name="テキスト ボックス 28"/>
          <p:cNvSpPr txBox="1"/>
          <p:nvPr/>
        </p:nvSpPr>
        <p:spPr>
          <a:xfrm>
            <a:off x="7335978" y="2238293"/>
            <a:ext cx="1225015" cy="707886"/>
          </a:xfrm>
          <a:prstGeom prst="rect">
            <a:avLst/>
          </a:prstGeom>
          <a:noFill/>
        </p:spPr>
        <p:txBody>
          <a:bodyPr wrap="none" rtlCol="0">
            <a:spAutoFit/>
          </a:bodyPr>
          <a:lstStyle/>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迅速性</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柔軟性</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スケーラビリティ</a:t>
            </a:r>
            <a:endParaRPr kumimoji="1" lang="en-US" altLang="ja-JP" sz="800" dirty="0">
              <a:solidFill>
                <a:srgbClr val="0070C0"/>
              </a:solidFill>
              <a:latin typeface="Meiryo" charset="-128"/>
              <a:ea typeface="Meiryo" charset="-128"/>
              <a:cs typeface="Meiryo" charset="-128"/>
            </a:endParaRPr>
          </a:p>
          <a:p>
            <a:pPr marL="171450" indent="-171450">
              <a:buFont typeface="Wingdings" charset="2"/>
              <a:buChar char="Ø"/>
            </a:pPr>
            <a:r>
              <a:rPr lang="ja-JP" altLang="en-US" sz="800" dirty="0">
                <a:solidFill>
                  <a:srgbClr val="0070C0"/>
                </a:solidFill>
                <a:latin typeface="Meiryo" charset="-128"/>
                <a:ea typeface="Meiryo" charset="-128"/>
                <a:cs typeface="Meiryo" charset="-128"/>
              </a:rPr>
              <a:t>低コスト</a:t>
            </a:r>
            <a:endParaRPr lang="en-US" altLang="ja-JP" sz="800" dirty="0">
              <a:solidFill>
                <a:srgbClr val="0070C0"/>
              </a:solidFill>
              <a:latin typeface="Meiryo" charset="-128"/>
              <a:ea typeface="Meiryo" charset="-128"/>
              <a:cs typeface="Meiryo" charset="-128"/>
            </a:endParaRPr>
          </a:p>
          <a:p>
            <a:pPr marL="171450" indent="-171450">
              <a:buFont typeface="Wingdings" charset="2"/>
              <a:buChar char="Ø"/>
            </a:pPr>
            <a:r>
              <a:rPr kumimoji="1" lang="ja-JP" altLang="en-US" sz="800" dirty="0">
                <a:solidFill>
                  <a:srgbClr val="0070C0"/>
                </a:solidFill>
                <a:latin typeface="Meiryo" charset="-128"/>
                <a:ea typeface="Meiryo" charset="-128"/>
                <a:cs typeface="Meiryo" charset="-128"/>
              </a:rPr>
              <a:t>そこそこ</a:t>
            </a:r>
            <a:r>
              <a:rPr kumimoji="1" lang="en-US" altLang="ja-JP" sz="800" dirty="0">
                <a:solidFill>
                  <a:srgbClr val="0070C0"/>
                </a:solidFill>
                <a:latin typeface="Meiryo" charset="-128"/>
                <a:ea typeface="Meiryo" charset="-128"/>
                <a:cs typeface="Meiryo" charset="-128"/>
              </a:rPr>
              <a:t>/</a:t>
            </a:r>
            <a:r>
              <a:rPr kumimoji="1" lang="ja-JP" altLang="en-US" sz="800" dirty="0">
                <a:solidFill>
                  <a:srgbClr val="0070C0"/>
                </a:solidFill>
                <a:latin typeface="Meiryo" charset="-128"/>
                <a:ea typeface="Meiryo" charset="-128"/>
                <a:cs typeface="Meiryo" charset="-128"/>
              </a:rPr>
              <a:t>使える</a:t>
            </a:r>
          </a:p>
        </p:txBody>
      </p:sp>
      <p:sp>
        <p:nvSpPr>
          <p:cNvPr id="30" name="テキスト ボックス 29"/>
          <p:cNvSpPr txBox="1"/>
          <p:nvPr/>
        </p:nvSpPr>
        <p:spPr>
          <a:xfrm>
            <a:off x="6317195" y="2248387"/>
            <a:ext cx="665567" cy="707886"/>
          </a:xfrm>
          <a:prstGeom prst="rect">
            <a:avLst/>
          </a:prstGeom>
          <a:noFill/>
        </p:spPr>
        <p:txBody>
          <a:bodyPr wrap="none" rtlCol="0">
            <a:spAutoFit/>
          </a:bodyPr>
          <a:lstStyle/>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堅牢性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安定性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正確性</a:t>
            </a:r>
            <a:endParaRPr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kumimoji="1" lang="ja-JP" altLang="en-US" sz="800" dirty="0">
                <a:solidFill>
                  <a:schemeClr val="accent3">
                    <a:lumMod val="50000"/>
                  </a:schemeClr>
                </a:solidFill>
                <a:latin typeface="Meiryo" charset="-128"/>
                <a:ea typeface="Meiryo" charset="-128"/>
                <a:cs typeface="Meiryo" charset="-128"/>
              </a:rPr>
              <a:t>安全性</a:t>
            </a:r>
            <a:endParaRPr kumimoji="1" lang="en-US" altLang="ja-JP" sz="800" dirty="0">
              <a:solidFill>
                <a:schemeClr val="accent3">
                  <a:lumMod val="50000"/>
                </a:schemeClr>
              </a:solidFill>
              <a:latin typeface="Meiryo" charset="-128"/>
              <a:ea typeface="Meiryo" charset="-128"/>
              <a:cs typeface="Meiryo" charset="-128"/>
            </a:endParaRPr>
          </a:p>
          <a:p>
            <a:pPr marL="171450" indent="-171450">
              <a:buFont typeface="Wingdings" charset="2"/>
              <a:buChar char="Ø"/>
            </a:pPr>
            <a:r>
              <a:rPr lang="ja-JP" altLang="en-US" sz="800" dirty="0">
                <a:solidFill>
                  <a:schemeClr val="accent3">
                    <a:lumMod val="50000"/>
                  </a:schemeClr>
                </a:solidFill>
                <a:latin typeface="Meiryo" charset="-128"/>
                <a:ea typeface="Meiryo" charset="-128"/>
                <a:cs typeface="Meiryo" charset="-128"/>
              </a:rPr>
              <a:t>完全性</a:t>
            </a:r>
            <a:endParaRPr kumimoji="1" lang="ja-JP" altLang="en-US" sz="800" dirty="0">
              <a:solidFill>
                <a:schemeClr val="accent3">
                  <a:lumMod val="50000"/>
                </a:schemeClr>
              </a:solidFill>
              <a:latin typeface="Meiryo" charset="-128"/>
              <a:ea typeface="Meiryo" charset="-128"/>
              <a:cs typeface="Meiryo" charset="-128"/>
            </a:endParaRPr>
          </a:p>
        </p:txBody>
      </p:sp>
      <p:sp>
        <p:nvSpPr>
          <p:cNvPr id="32" name="上下矢印 31"/>
          <p:cNvSpPr/>
          <p:nvPr/>
        </p:nvSpPr>
        <p:spPr>
          <a:xfrm>
            <a:off x="1611498"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上下矢印 32"/>
          <p:cNvSpPr/>
          <p:nvPr/>
        </p:nvSpPr>
        <p:spPr>
          <a:xfrm>
            <a:off x="3732777" y="5019993"/>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上下矢印 33"/>
          <p:cNvSpPr/>
          <p:nvPr/>
        </p:nvSpPr>
        <p:spPr>
          <a:xfrm>
            <a:off x="6519538" y="5018768"/>
            <a:ext cx="386626" cy="500778"/>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上下矢印 34"/>
          <p:cNvSpPr/>
          <p:nvPr/>
        </p:nvSpPr>
        <p:spPr>
          <a:xfrm>
            <a:off x="5012323" y="5027728"/>
            <a:ext cx="386626" cy="500778"/>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上下矢印 35"/>
          <p:cNvSpPr/>
          <p:nvPr/>
        </p:nvSpPr>
        <p:spPr>
          <a:xfrm>
            <a:off x="7811358" y="4336198"/>
            <a:ext cx="386626" cy="1187997"/>
          </a:xfrm>
          <a:prstGeom prst="upDownArrow">
            <a:avLst/>
          </a:prstGeom>
          <a:solidFill>
            <a:srgbClr val="558ED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テキスト ボックス 36"/>
          <p:cNvSpPr txBox="1"/>
          <p:nvPr/>
        </p:nvSpPr>
        <p:spPr>
          <a:xfrm>
            <a:off x="1177876" y="1332650"/>
            <a:ext cx="1253869" cy="400110"/>
          </a:xfrm>
          <a:prstGeom prst="rect">
            <a:avLst/>
          </a:prstGeom>
          <a:noFill/>
        </p:spPr>
        <p:txBody>
          <a:bodyPr wrap="none" rtlCol="0">
            <a:spAutoFit/>
          </a:bodyPr>
          <a:lstStyle/>
          <a:p>
            <a:pPr algn="ctr"/>
            <a:r>
              <a:rPr kumimoji="1" lang="ja-JP" altLang="en-US" sz="2000" b="1" dirty="0">
                <a:solidFill>
                  <a:schemeClr val="bg1">
                    <a:lumMod val="50000"/>
                  </a:schemeClr>
                </a:solidFill>
                <a:latin typeface="Meiryo" charset="-128"/>
                <a:ea typeface="Meiryo" charset="-128"/>
                <a:cs typeface="Meiryo" charset="-128"/>
              </a:rPr>
              <a:t>従来の</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8" name="テキスト ボックス 37"/>
          <p:cNvSpPr txBox="1"/>
          <p:nvPr/>
        </p:nvSpPr>
        <p:spPr>
          <a:xfrm>
            <a:off x="3816825" y="1332650"/>
            <a:ext cx="1510350"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シャドー</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
        <p:nvSpPr>
          <p:cNvPr id="39" name="テキスト ボックス 38"/>
          <p:cNvSpPr txBox="1"/>
          <p:nvPr/>
        </p:nvSpPr>
        <p:spPr>
          <a:xfrm>
            <a:off x="6321261" y="1338435"/>
            <a:ext cx="2023311" cy="400110"/>
          </a:xfrm>
          <a:prstGeom prst="rect">
            <a:avLst/>
          </a:prstGeom>
          <a:noFill/>
        </p:spPr>
        <p:txBody>
          <a:bodyPr wrap="none" rtlCol="0">
            <a:spAutoFit/>
          </a:bodyPr>
          <a:lstStyle/>
          <a:p>
            <a:pPr algn="ctr"/>
            <a:r>
              <a:rPr kumimoji="1" lang="ja-JP" altLang="en-US" sz="2000" b="1">
                <a:solidFill>
                  <a:schemeClr val="bg1">
                    <a:lumMod val="50000"/>
                  </a:schemeClr>
                </a:solidFill>
                <a:latin typeface="Meiryo" charset="-128"/>
                <a:ea typeface="Meiryo" charset="-128"/>
                <a:cs typeface="Meiryo" charset="-128"/>
              </a:rPr>
              <a:t>バイモーダル</a:t>
            </a:r>
            <a:r>
              <a:rPr kumimoji="1" lang="en-US" altLang="ja-JP" sz="2000" b="1" dirty="0">
                <a:solidFill>
                  <a:schemeClr val="bg1">
                    <a:lumMod val="50000"/>
                  </a:schemeClr>
                </a:solidFill>
                <a:latin typeface="Meiryo" charset="-128"/>
                <a:ea typeface="Meiryo" charset="-128"/>
                <a:cs typeface="Meiryo" charset="-128"/>
              </a:rPr>
              <a:t>IT</a:t>
            </a:r>
            <a:endParaRPr kumimoji="1" lang="ja-JP" altLang="en-US" sz="2000" b="1" dirty="0">
              <a:solidFill>
                <a:schemeClr val="bg1">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4171058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ポスト</a:t>
            </a:r>
            <a:r>
              <a:rPr lang="en-US" altLang="ja-JP" dirty="0"/>
              <a:t>SI</a:t>
            </a:r>
            <a:r>
              <a:rPr lang="ja-JP" altLang="en-US" dirty="0"/>
              <a:t>の４つの戦略と９つのシナリオ</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57</a:t>
            </a:fld>
            <a:endParaRPr kumimoji="1" lang="ja-JP" altLang="en-US"/>
          </a:p>
        </p:txBody>
      </p:sp>
      <p:cxnSp>
        <p:nvCxnSpPr>
          <p:cNvPr id="5" name="直線矢印コネクタ 4"/>
          <p:cNvCxnSpPr/>
          <p:nvPr/>
        </p:nvCxnSpPr>
        <p:spPr>
          <a:xfrm flipH="1">
            <a:off x="4603483" y="1100683"/>
            <a:ext cx="1" cy="5161994"/>
          </a:xfrm>
          <a:prstGeom prst="straightConnector1">
            <a:avLst/>
          </a:prstGeom>
          <a:ln>
            <a:solidFill>
              <a:srgbClr val="008000"/>
            </a:solidFill>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366715" y="3681680"/>
            <a:ext cx="6466926" cy="23302"/>
          </a:xfrm>
          <a:prstGeom prst="straightConnector1">
            <a:avLst/>
          </a:prstGeom>
          <a:ln>
            <a:solidFill>
              <a:srgbClr val="00009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 name="正方形/長方形 8"/>
          <p:cNvSpPr/>
          <p:nvPr/>
        </p:nvSpPr>
        <p:spPr>
          <a:xfrm>
            <a:off x="1654033"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特化型</a:t>
            </a:r>
            <a:endParaRPr kumimoji="1"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11" name="正方形/長方形 10"/>
          <p:cNvSpPr/>
          <p:nvPr/>
        </p:nvSpPr>
        <p:spPr>
          <a:xfrm>
            <a:off x="1654033"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ビジネス</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サービス</a:t>
            </a:r>
          </a:p>
        </p:txBody>
      </p:sp>
      <p:sp>
        <p:nvSpPr>
          <p:cNvPr id="12" name="正方形/長方形 11"/>
          <p:cNvSpPr/>
          <p:nvPr/>
        </p:nvSpPr>
        <p:spPr>
          <a:xfrm>
            <a:off x="1654033"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業種・業務特化</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インテグレーション</a:t>
            </a:r>
          </a:p>
        </p:txBody>
      </p:sp>
      <p:sp>
        <p:nvSpPr>
          <p:cNvPr id="13" name="テキスト ボックス 12"/>
          <p:cNvSpPr txBox="1"/>
          <p:nvPr/>
        </p:nvSpPr>
        <p:spPr>
          <a:xfrm>
            <a:off x="3812642" y="820605"/>
            <a:ext cx="1581683" cy="338554"/>
          </a:xfrm>
          <a:prstGeom prst="rect">
            <a:avLst/>
          </a:prstGeom>
          <a:noFill/>
        </p:spPr>
        <p:txBody>
          <a:bodyPr wrap="none" rtlCol="0">
            <a:spAutoFit/>
          </a:bodyPr>
          <a:lstStyle/>
          <a:p>
            <a:pPr algn="ctr"/>
            <a:r>
              <a:rPr kumimoji="1" lang="ja-JP" altLang="en-US" sz="1600" dirty="0">
                <a:solidFill>
                  <a:srgbClr val="008000"/>
                </a:solidFill>
              </a:rPr>
              <a:t>アプリケーション</a:t>
            </a:r>
          </a:p>
        </p:txBody>
      </p:sp>
      <p:sp>
        <p:nvSpPr>
          <p:cNvPr id="14" name="正方形/長方形 13"/>
          <p:cNvSpPr/>
          <p:nvPr/>
        </p:nvSpPr>
        <p:spPr>
          <a:xfrm>
            <a:off x="1654033" y="3841197"/>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コンサルテーション</a:t>
            </a:r>
          </a:p>
        </p:txBody>
      </p:sp>
      <p:sp>
        <p:nvSpPr>
          <p:cNvPr id="15" name="正方形/長方形 14"/>
          <p:cNvSpPr/>
          <p:nvPr/>
        </p:nvSpPr>
        <p:spPr>
          <a:xfrm>
            <a:off x="1654033" y="4511415"/>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インフラ構築</a:t>
            </a:r>
          </a:p>
        </p:txBody>
      </p:sp>
      <p:sp>
        <p:nvSpPr>
          <p:cNvPr id="16" name="正方形/長方形 15"/>
          <p:cNvSpPr/>
          <p:nvPr/>
        </p:nvSpPr>
        <p:spPr>
          <a:xfrm>
            <a:off x="1654033" y="5186694"/>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クラウド運用管理</a:t>
            </a:r>
          </a:p>
        </p:txBody>
      </p:sp>
      <p:sp>
        <p:nvSpPr>
          <p:cNvPr id="17" name="正方形/長方形 16"/>
          <p:cNvSpPr/>
          <p:nvPr/>
        </p:nvSpPr>
        <p:spPr>
          <a:xfrm>
            <a:off x="4893515" y="1604536"/>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内製化支援</a:t>
            </a:r>
          </a:p>
        </p:txBody>
      </p:sp>
      <p:sp>
        <p:nvSpPr>
          <p:cNvPr id="18" name="正方形/長方形 17"/>
          <p:cNvSpPr/>
          <p:nvPr/>
        </p:nvSpPr>
        <p:spPr>
          <a:xfrm>
            <a:off x="4893515" y="227475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シチズン</a:t>
            </a:r>
            <a:endParaRPr kumimoji="1" lang="en-US" altLang="ja-JP"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デベロッパー支援</a:t>
            </a:r>
          </a:p>
        </p:txBody>
      </p:sp>
      <p:sp>
        <p:nvSpPr>
          <p:cNvPr id="19" name="正方形/長方形 18"/>
          <p:cNvSpPr/>
          <p:nvPr/>
        </p:nvSpPr>
        <p:spPr>
          <a:xfrm>
            <a:off x="4893515" y="2941670"/>
            <a:ext cx="2640323" cy="592062"/>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アジャイル型</a:t>
            </a:r>
            <a:endParaRPr lang="en-US" altLang="ja-JP" dirty="0">
              <a:solidFill>
                <a:srgbClr val="FFFFFF"/>
              </a:solidFill>
              <a:latin typeface="メイリオ"/>
              <a:ea typeface="メイリオ"/>
              <a:cs typeface="メイリオ"/>
            </a:endParaRPr>
          </a:p>
          <a:p>
            <a:pPr algn="ctr"/>
            <a:r>
              <a:rPr lang="ja-JP" altLang="en-US" dirty="0">
                <a:solidFill>
                  <a:srgbClr val="FFFFFF"/>
                </a:solidFill>
                <a:latin typeface="メイリオ"/>
                <a:ea typeface="メイリオ"/>
                <a:cs typeface="メイリオ"/>
              </a:rPr>
              <a:t>受託開発</a:t>
            </a:r>
          </a:p>
        </p:txBody>
      </p:sp>
      <p:sp>
        <p:nvSpPr>
          <p:cNvPr id="20" name="正方形/長方形 19"/>
          <p:cNvSpPr/>
          <p:nvPr/>
        </p:nvSpPr>
        <p:spPr>
          <a:xfrm>
            <a:off x="4893515" y="3841197"/>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汎用型</a:t>
            </a:r>
            <a:endParaRPr lang="en-US" altLang="ja-JP" dirty="0">
              <a:solidFill>
                <a:srgbClr val="FFFFFF"/>
              </a:solidFill>
              <a:latin typeface="メイリオ"/>
              <a:ea typeface="メイリオ"/>
              <a:cs typeface="メイリオ"/>
            </a:endParaRPr>
          </a:p>
          <a:p>
            <a:pPr algn="ctr"/>
            <a:r>
              <a:rPr kumimoji="1" lang="en-US" altLang="ja-JP" dirty="0" err="1">
                <a:solidFill>
                  <a:srgbClr val="FFFFFF"/>
                </a:solidFill>
                <a:latin typeface="メイリオ"/>
                <a:ea typeface="メイリオ"/>
                <a:cs typeface="メイリオ"/>
              </a:rPr>
              <a:t>SaaS</a:t>
            </a:r>
            <a:r>
              <a:rPr lang="en-US" altLang="ja-JP" dirty="0">
                <a:solidFill>
                  <a:srgbClr val="FFFFFF"/>
                </a:solidFill>
                <a:latin typeface="メイリオ"/>
                <a:ea typeface="メイリオ"/>
                <a:cs typeface="メイリオ"/>
              </a:rPr>
              <a:t>/</a:t>
            </a:r>
            <a:r>
              <a:rPr kumimoji="1" lang="en-US" altLang="ja-JP" dirty="0" err="1">
                <a:solidFill>
                  <a:srgbClr val="FFFFFF"/>
                </a:solidFill>
                <a:latin typeface="メイリオ"/>
                <a:ea typeface="メイリオ"/>
                <a:cs typeface="メイリオ"/>
              </a:rPr>
              <a:t>PaaS</a:t>
            </a:r>
            <a:endParaRPr kumimoji="1" lang="ja-JP" altLang="en-US" dirty="0">
              <a:solidFill>
                <a:srgbClr val="FFFFFF"/>
              </a:solidFill>
              <a:latin typeface="メイリオ"/>
              <a:ea typeface="メイリオ"/>
              <a:cs typeface="メイリオ"/>
            </a:endParaRPr>
          </a:p>
        </p:txBody>
      </p:sp>
      <p:sp>
        <p:nvSpPr>
          <p:cNvPr id="22" name="正方形/長方形 21"/>
          <p:cNvSpPr/>
          <p:nvPr/>
        </p:nvSpPr>
        <p:spPr>
          <a:xfrm>
            <a:off x="4893515" y="5186694"/>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メイリオ"/>
                <a:ea typeface="メイリオ"/>
                <a:cs typeface="メイリオ"/>
              </a:rPr>
              <a:t>データセンター</a:t>
            </a:r>
          </a:p>
        </p:txBody>
      </p:sp>
      <p:sp>
        <p:nvSpPr>
          <p:cNvPr id="23" name="テキスト ボックス 22"/>
          <p:cNvSpPr txBox="1"/>
          <p:nvPr/>
        </p:nvSpPr>
        <p:spPr>
          <a:xfrm>
            <a:off x="4100782" y="6262677"/>
            <a:ext cx="1005403" cy="338554"/>
          </a:xfrm>
          <a:prstGeom prst="rect">
            <a:avLst/>
          </a:prstGeom>
          <a:noFill/>
        </p:spPr>
        <p:txBody>
          <a:bodyPr wrap="none" rtlCol="0">
            <a:spAutoFit/>
          </a:bodyPr>
          <a:lstStyle/>
          <a:p>
            <a:pPr algn="ctr"/>
            <a:r>
              <a:rPr lang="ja-JP" altLang="en-US" sz="1600" dirty="0">
                <a:solidFill>
                  <a:srgbClr val="008000"/>
                </a:solidFill>
                <a:latin typeface="メイリオ"/>
                <a:ea typeface="メイリオ"/>
                <a:cs typeface="メイリオ"/>
              </a:rPr>
              <a:t>インフラ</a:t>
            </a:r>
            <a:endParaRPr kumimoji="1" lang="en-US" altLang="ja-JP" sz="1600" dirty="0">
              <a:solidFill>
                <a:srgbClr val="008000"/>
              </a:solidFill>
              <a:latin typeface="メイリオ"/>
              <a:ea typeface="メイリオ"/>
              <a:cs typeface="メイリオ"/>
            </a:endParaRPr>
          </a:p>
        </p:txBody>
      </p:sp>
      <p:sp>
        <p:nvSpPr>
          <p:cNvPr id="24" name="テキスト ボックス 23"/>
          <p:cNvSpPr txBox="1"/>
          <p:nvPr/>
        </p:nvSpPr>
        <p:spPr>
          <a:xfrm>
            <a:off x="893464" y="3248447"/>
            <a:ext cx="430887" cy="913070"/>
          </a:xfrm>
          <a:prstGeom prst="rect">
            <a:avLst/>
          </a:prstGeom>
          <a:noFill/>
        </p:spPr>
        <p:txBody>
          <a:bodyPr vert="eaVert" wrap="none" rtlCol="0">
            <a:spAutoFit/>
          </a:bodyPr>
          <a:lstStyle/>
          <a:p>
            <a:pPr algn="ctr"/>
            <a:r>
              <a:rPr kumimoji="1" lang="ja-JP" altLang="en-US" sz="1600" dirty="0">
                <a:solidFill>
                  <a:srgbClr val="000090"/>
                </a:solidFill>
                <a:latin typeface="メイリオ"/>
                <a:ea typeface="メイリオ"/>
                <a:cs typeface="メイリオ"/>
              </a:rPr>
              <a:t>専門特化</a:t>
            </a:r>
          </a:p>
        </p:txBody>
      </p:sp>
      <p:sp>
        <p:nvSpPr>
          <p:cNvPr id="25" name="テキスト ボックス 24"/>
          <p:cNvSpPr txBox="1"/>
          <p:nvPr/>
        </p:nvSpPr>
        <p:spPr>
          <a:xfrm>
            <a:off x="7813891" y="3205888"/>
            <a:ext cx="430887" cy="998188"/>
          </a:xfrm>
          <a:prstGeom prst="rect">
            <a:avLst/>
          </a:prstGeom>
          <a:noFill/>
        </p:spPr>
        <p:txBody>
          <a:bodyPr vert="eaVert" wrap="square" rtlCol="0">
            <a:spAutoFit/>
          </a:bodyPr>
          <a:lstStyle/>
          <a:p>
            <a:pPr algn="ctr"/>
            <a:r>
              <a:rPr kumimoji="1" lang="ja-JP" altLang="en-US" sz="1600" dirty="0">
                <a:solidFill>
                  <a:srgbClr val="000090"/>
                </a:solidFill>
                <a:latin typeface="メイリオ"/>
                <a:ea typeface="メイリオ"/>
                <a:cs typeface="メイリオ"/>
              </a:rPr>
              <a:t>スピード</a:t>
            </a:r>
          </a:p>
        </p:txBody>
      </p:sp>
      <p:sp>
        <p:nvSpPr>
          <p:cNvPr id="6" name="正方形/長方形 5"/>
          <p:cNvSpPr/>
          <p:nvPr/>
        </p:nvSpPr>
        <p:spPr>
          <a:xfrm>
            <a:off x="4716016"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6" name="正方形/長方形 25"/>
          <p:cNvSpPr/>
          <p:nvPr/>
        </p:nvSpPr>
        <p:spPr>
          <a:xfrm>
            <a:off x="1457389" y="119675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アプリケーション</a:t>
            </a:r>
            <a:endParaRPr kumimoji="1" lang="en-US" altLang="ja-JP" sz="1000" dirty="0">
              <a:solidFill>
                <a:srgbClr val="FF6600"/>
              </a:solidFill>
              <a:latin typeface="メイリオ"/>
              <a:ea typeface="メイリオ"/>
              <a:cs typeface="メイリオ"/>
            </a:endParaRPr>
          </a:p>
          <a:p>
            <a:r>
              <a:rPr kumimoji="1" lang="ja-JP" altLang="en-US" sz="1000" dirty="0">
                <a:solidFill>
                  <a:srgbClr val="FF6600"/>
                </a:solidFill>
                <a:latin typeface="メイリオ"/>
                <a:ea typeface="メイリオ"/>
                <a:cs typeface="メイリオ"/>
              </a:rPr>
              <a:t>　　　　　プロフェッショナル</a:t>
            </a:r>
          </a:p>
        </p:txBody>
      </p:sp>
      <p:sp>
        <p:nvSpPr>
          <p:cNvPr id="7" name="正方形/長方形 6"/>
          <p:cNvSpPr/>
          <p:nvPr/>
        </p:nvSpPr>
        <p:spPr>
          <a:xfrm>
            <a:off x="3301166" y="1232558"/>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10" name="正方形/長方形 9"/>
          <p:cNvSpPr/>
          <p:nvPr/>
        </p:nvSpPr>
        <p:spPr>
          <a:xfrm>
            <a:off x="5224316" y="1239722"/>
            <a:ext cx="203132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ビジネス同期化戦略</a:t>
            </a:r>
          </a:p>
        </p:txBody>
      </p:sp>
      <p:sp>
        <p:nvSpPr>
          <p:cNvPr id="27" name="正方形/長方形 26"/>
          <p:cNvSpPr/>
          <p:nvPr/>
        </p:nvSpPr>
        <p:spPr>
          <a:xfrm>
            <a:off x="4711200"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6600"/>
              </a:solidFill>
              <a:latin typeface="メイリオ"/>
              <a:ea typeface="メイリオ"/>
              <a:cs typeface="メイリオ"/>
            </a:endParaRPr>
          </a:p>
        </p:txBody>
      </p:sp>
      <p:sp>
        <p:nvSpPr>
          <p:cNvPr id="28" name="正方形/長方形 27"/>
          <p:cNvSpPr/>
          <p:nvPr/>
        </p:nvSpPr>
        <p:spPr>
          <a:xfrm>
            <a:off x="1452573" y="3746762"/>
            <a:ext cx="3041385" cy="2450535"/>
          </a:xfrm>
          <a:prstGeom prst="rect">
            <a:avLst/>
          </a:prstGeom>
          <a:noFill/>
          <a:ln>
            <a:solidFill>
              <a:srgbClr val="FF6600"/>
            </a:solidFill>
            <a:prstDash val="sysDash"/>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a:solidFill>
                  <a:srgbClr val="FF6600"/>
                </a:solidFill>
                <a:latin typeface="メイリオ"/>
                <a:ea typeface="メイリオ"/>
                <a:cs typeface="メイリオ"/>
              </a:rPr>
              <a:t>　　　　　</a:t>
            </a:r>
          </a:p>
        </p:txBody>
      </p:sp>
      <p:sp>
        <p:nvSpPr>
          <p:cNvPr id="29" name="正方形/長方形 28"/>
          <p:cNvSpPr/>
          <p:nvPr/>
        </p:nvSpPr>
        <p:spPr>
          <a:xfrm>
            <a:off x="2020400" y="5778756"/>
            <a:ext cx="2286000" cy="400110"/>
          </a:xfrm>
          <a:prstGeom prst="rect">
            <a:avLst/>
          </a:prstGeom>
        </p:spPr>
        <p:txBody>
          <a:bodyPr>
            <a:spAutoFit/>
          </a:bodyPr>
          <a:lstStyle/>
          <a:p>
            <a:pPr lvl="0"/>
            <a:r>
              <a:rPr lang="ja-JP" altLang="en-US" sz="1000" dirty="0">
                <a:solidFill>
                  <a:srgbClr val="FF6600"/>
                </a:solidFill>
                <a:latin typeface="メイリオ"/>
                <a:ea typeface="メイリオ"/>
                <a:cs typeface="メイリオ"/>
              </a:rPr>
              <a:t>クラウド</a:t>
            </a:r>
            <a:endParaRPr lang="en-US" altLang="ja-JP" sz="1000" dirty="0">
              <a:solidFill>
                <a:srgbClr val="FF6600"/>
              </a:solidFill>
              <a:latin typeface="メイリオ"/>
              <a:ea typeface="メイリオ"/>
              <a:cs typeface="メイリオ"/>
            </a:endParaRPr>
          </a:p>
          <a:p>
            <a:pPr lvl="0"/>
            <a:r>
              <a:rPr lang="ja-JP" altLang="en-US" sz="1000" dirty="0">
                <a:solidFill>
                  <a:srgbClr val="FF6600"/>
                </a:solidFill>
                <a:latin typeface="メイリオ"/>
                <a:ea typeface="メイリオ"/>
                <a:cs typeface="メイリオ"/>
              </a:rPr>
              <a:t>プロフェッショナル</a:t>
            </a:r>
          </a:p>
        </p:txBody>
      </p:sp>
      <p:sp>
        <p:nvSpPr>
          <p:cNvPr id="30" name="正方形/長方形 29"/>
          <p:cNvSpPr/>
          <p:nvPr/>
        </p:nvSpPr>
        <p:spPr>
          <a:xfrm>
            <a:off x="3217607" y="5807164"/>
            <a:ext cx="595035"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戦略</a:t>
            </a:r>
          </a:p>
        </p:txBody>
      </p:sp>
      <p:sp>
        <p:nvSpPr>
          <p:cNvPr id="31" name="正方形/長方形 30"/>
          <p:cNvSpPr/>
          <p:nvPr/>
        </p:nvSpPr>
        <p:spPr>
          <a:xfrm>
            <a:off x="5326909" y="5807164"/>
            <a:ext cx="1826141" cy="338554"/>
          </a:xfrm>
          <a:prstGeom prst="rect">
            <a:avLst/>
          </a:prstGeom>
        </p:spPr>
        <p:txBody>
          <a:bodyPr wrap="none">
            <a:spAutoFit/>
          </a:bodyPr>
          <a:lstStyle/>
          <a:p>
            <a:pPr lvl="0" algn="ctr"/>
            <a:r>
              <a:rPr lang="ja-JP" altLang="en-US" sz="1600" dirty="0">
                <a:solidFill>
                  <a:srgbClr val="FF6600"/>
                </a:solidFill>
                <a:latin typeface="メイリオ"/>
                <a:ea typeface="メイリオ"/>
                <a:cs typeface="メイリオ"/>
              </a:rPr>
              <a:t>インフラ提供戦略</a:t>
            </a:r>
          </a:p>
        </p:txBody>
      </p:sp>
      <p:sp>
        <p:nvSpPr>
          <p:cNvPr id="32" name="正方形/長方形 31"/>
          <p:cNvSpPr/>
          <p:nvPr/>
        </p:nvSpPr>
        <p:spPr>
          <a:xfrm>
            <a:off x="4893515" y="4511415"/>
            <a:ext cx="2640323" cy="59206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err="1">
                <a:solidFill>
                  <a:srgbClr val="FFFFFF"/>
                </a:solidFill>
                <a:latin typeface="メイリオ"/>
                <a:ea typeface="メイリオ"/>
                <a:cs typeface="メイリオ"/>
              </a:rPr>
              <a:t>IaaS</a:t>
            </a:r>
            <a:endParaRPr kumimoji="1" lang="ja-JP" altLang="en-US"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408678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詳細はこちらをご覧下さい　</a:t>
            </a:r>
            <a:r>
              <a:rPr lang="en-US" altLang="ja-JP" dirty="0"/>
              <a:t>m(_ _)m</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58</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6056" y="1293128"/>
            <a:ext cx="3386282" cy="4756304"/>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238539" y="2822085"/>
            <a:ext cx="4333461" cy="1200329"/>
          </a:xfrm>
          <a:prstGeom prst="rect">
            <a:avLst/>
          </a:prstGeom>
        </p:spPr>
        <p:txBody>
          <a:bodyPr wrap="square">
            <a:spAutoFit/>
          </a:bodyPr>
          <a:lstStyle/>
          <a:p>
            <a:pPr marL="171450" indent="-171450">
              <a:buFont typeface="Wingdings" charset="2"/>
              <a:buChar char="l"/>
            </a:pPr>
            <a:r>
              <a:rPr lang="ja-JP" altLang="en-US" sz="1200" dirty="0">
                <a:solidFill>
                  <a:srgbClr val="0070C0"/>
                </a:solidFill>
                <a:latin typeface="Meiryo" charset="-128"/>
                <a:ea typeface="Meiryo" charset="-128"/>
                <a:cs typeface="Meiryo" charset="-128"/>
              </a:rPr>
              <a:t>歴史的事実や数字的裏付けに基づき現状を整理し、その具体的な対策を示すこと。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身の丈に合った事例を紹介し、具体的なビジネスのイメージを描きやすくすること。</a:t>
            </a:r>
          </a:p>
          <a:p>
            <a:pPr marL="171450" indent="-171450">
              <a:buFont typeface="Wingdings" charset="2"/>
              <a:buChar char="l"/>
            </a:pPr>
            <a:r>
              <a:rPr lang="ja-JP" altLang="en-US" sz="1200" dirty="0">
                <a:solidFill>
                  <a:srgbClr val="0070C0"/>
                </a:solidFill>
                <a:latin typeface="Meiryo" charset="-128"/>
                <a:ea typeface="Meiryo" charset="-128"/>
                <a:cs typeface="Meiryo" charset="-128"/>
              </a:rPr>
              <a:t>新規事業を立ち上げるための課題や成功させるための実践的なノウハウを解説すること。</a:t>
            </a:r>
          </a:p>
        </p:txBody>
      </p:sp>
      <p:sp>
        <p:nvSpPr>
          <p:cNvPr id="9" name="テキスト ボックス 8"/>
          <p:cNvSpPr txBox="1"/>
          <p:nvPr/>
        </p:nvSpPr>
        <p:spPr>
          <a:xfrm>
            <a:off x="238539" y="1293128"/>
            <a:ext cx="4333461" cy="1446550"/>
          </a:xfrm>
          <a:prstGeom prst="rect">
            <a:avLst/>
          </a:prstGeom>
          <a:noFill/>
        </p:spPr>
        <p:txBody>
          <a:bodyPr wrap="square" rtlCol="0">
            <a:spAutoFit/>
          </a:bodyPr>
          <a:lstStyle/>
          <a:p>
            <a:pPr algn="dist"/>
            <a:r>
              <a:rPr lang="ja-JP" altLang="en-US" sz="1400" b="1" dirty="0">
                <a:latin typeface="Meiryo" charset="-128"/>
                <a:ea typeface="Meiryo" charset="-128"/>
                <a:cs typeface="Meiryo" charset="-128"/>
              </a:rPr>
              <a:t>新しいステージに立つためにどうすればいいのか</a:t>
            </a:r>
            <a:endParaRPr lang="en-US" altLang="ja-JP" sz="1400" b="1" dirty="0">
              <a:latin typeface="Meiryo" charset="-128"/>
              <a:ea typeface="Meiryo" charset="-128"/>
              <a:cs typeface="Meiryo" charset="-128"/>
            </a:endParaRPr>
          </a:p>
          <a:p>
            <a:endParaRPr kumimoji="1" lang="ja-JP" altLang="en-US" sz="1400" dirty="0">
              <a:latin typeface="Meiryo" charset="-128"/>
              <a:ea typeface="Meiryo" charset="-128"/>
              <a:cs typeface="Meiryo" charset="-128"/>
            </a:endParaRPr>
          </a:p>
          <a:p>
            <a:r>
              <a:rPr kumimoji="1" lang="ja-JP" altLang="en-US" sz="1200" dirty="0">
                <a:latin typeface="Meiryo" charset="-128"/>
                <a:ea typeface="Meiryo" charset="-128"/>
                <a:cs typeface="Meiryo" charset="-128"/>
              </a:rPr>
              <a:t>これまでと同じやり方では、収益を維持・拡大することは難しくなるでしょう。しかし、工夫次第では、</a:t>
            </a:r>
            <a:r>
              <a:rPr kumimoji="1" lang="en-US" altLang="ja-JP" sz="1200" dirty="0">
                <a:latin typeface="Meiryo" charset="-128"/>
                <a:ea typeface="Meiryo" charset="-128"/>
                <a:cs typeface="Meiryo" charset="-128"/>
              </a:rPr>
              <a:t>SI</a:t>
            </a:r>
            <a:r>
              <a:rPr kumimoji="1" lang="ja-JP" altLang="en-US" sz="1200" dirty="0">
                <a:latin typeface="Meiryo" charset="-128"/>
                <a:ea typeface="Meiryo" charset="-128"/>
                <a:cs typeface="Meiryo" charset="-128"/>
              </a:rPr>
              <a:t>を魅力的なビジネスに再生させることができます。</a:t>
            </a:r>
          </a:p>
          <a:p>
            <a:endParaRPr lang="ja-JP" altLang="en-US" sz="1200" dirty="0">
              <a:latin typeface="Meiryo" charset="-128"/>
              <a:ea typeface="Meiryo" charset="-128"/>
              <a:cs typeface="Meiryo" charset="-128"/>
            </a:endParaRPr>
          </a:p>
          <a:p>
            <a:r>
              <a:rPr kumimoji="1" lang="ja-JP" altLang="en-US" sz="1200" dirty="0">
                <a:latin typeface="Meiryo" charset="-128"/>
                <a:ea typeface="Meiryo" charset="-128"/>
                <a:cs typeface="Meiryo" charset="-128"/>
              </a:rPr>
              <a:t>その戦略とシナリオを一冊の本にまとめました。</a:t>
            </a:r>
          </a:p>
        </p:txBody>
      </p:sp>
      <p:sp>
        <p:nvSpPr>
          <p:cNvPr id="10" name="正方形/長方形 9"/>
          <p:cNvSpPr/>
          <p:nvPr/>
        </p:nvSpPr>
        <p:spPr>
          <a:xfrm>
            <a:off x="238539" y="4104821"/>
            <a:ext cx="4333461" cy="646331"/>
          </a:xfrm>
          <a:prstGeom prst="rect">
            <a:avLst/>
          </a:prstGeom>
        </p:spPr>
        <p:txBody>
          <a:bodyPr wrap="square">
            <a:spAutoFit/>
          </a:bodyPr>
          <a:lstStyle/>
          <a:p>
            <a:r>
              <a:rPr lang="ja-JP" altLang="en-US" sz="1200" dirty="0">
                <a:solidFill>
                  <a:schemeClr val="accent6">
                    <a:lumMod val="75000"/>
                  </a:schemeClr>
                </a:solidFill>
                <a:latin typeface="Meiryo" charset="-128"/>
                <a:ea typeface="Meiryo" charset="-128"/>
                <a:cs typeface="Meiryo" charset="-128"/>
              </a:rPr>
              <a:t>本書に掲載している全</a:t>
            </a:r>
            <a:r>
              <a:rPr lang="en-US" altLang="ja-JP" sz="1200" dirty="0">
                <a:solidFill>
                  <a:schemeClr val="accent6">
                    <a:lumMod val="75000"/>
                  </a:schemeClr>
                </a:solidFill>
                <a:latin typeface="Meiryo" charset="-128"/>
                <a:ea typeface="Meiryo" charset="-128"/>
                <a:cs typeface="Meiryo" charset="-128"/>
              </a:rPr>
              <a:t>60</a:t>
            </a:r>
            <a:r>
              <a:rPr lang="ja-JP" altLang="en-US" sz="1200" dirty="0">
                <a:solidFill>
                  <a:schemeClr val="accent6">
                    <a:lumMod val="75000"/>
                  </a:schemeClr>
                </a:solidFill>
                <a:latin typeface="Meiryo" charset="-128"/>
                <a:ea typeface="Meiryo" charset="-128"/>
                <a:cs typeface="Meiryo" charset="-128"/>
              </a:rPr>
              <a:t>枚の図表は、ロイヤリティ・フリーのパワーポイントでダウンロードできます。経営会議や企画書の資料として、ご使用下さい。</a:t>
            </a:r>
          </a:p>
        </p:txBody>
      </p:sp>
      <p:sp>
        <p:nvSpPr>
          <p:cNvPr id="11" name="正方形/長方形 10"/>
          <p:cNvSpPr/>
          <p:nvPr/>
        </p:nvSpPr>
        <p:spPr>
          <a:xfrm>
            <a:off x="238538" y="4833559"/>
            <a:ext cx="4333462" cy="1015663"/>
          </a:xfrm>
          <a:prstGeom prst="rect">
            <a:avLst/>
          </a:prstGeom>
        </p:spPr>
        <p:txBody>
          <a:bodyPr wrap="square">
            <a:spAutoFit/>
          </a:bodyPr>
          <a:lstStyle/>
          <a:p>
            <a:r>
              <a:rPr lang="ja-JP" altLang="en-US" sz="1200" dirty="0">
                <a:latin typeface="Meiryo" charset="-128"/>
                <a:ea typeface="Meiryo" charset="-128"/>
                <a:cs typeface="Meiryo" charset="-128"/>
              </a:rPr>
              <a:t>発売日：</a:t>
            </a:r>
            <a:r>
              <a:rPr lang="en-US" altLang="ja-JP" sz="1200" dirty="0">
                <a:latin typeface="Meiryo" charset="-128"/>
                <a:ea typeface="Meiryo" charset="-128"/>
                <a:cs typeface="Meiryo" charset="-128"/>
              </a:rPr>
              <a:t>2016</a:t>
            </a:r>
            <a:r>
              <a:rPr lang="ja-JP" altLang="en-US" sz="1200" dirty="0">
                <a:latin typeface="Meiryo" charset="-128"/>
                <a:ea typeface="Meiryo" charset="-128"/>
                <a:cs typeface="Meiryo" charset="-128"/>
              </a:rPr>
              <a:t>年</a:t>
            </a:r>
            <a:r>
              <a:rPr lang="en-US" altLang="ja-JP" sz="1200" dirty="0">
                <a:latin typeface="Meiryo" charset="-128"/>
                <a:ea typeface="Meiryo" charset="-128"/>
                <a:cs typeface="Meiryo" charset="-128"/>
              </a:rPr>
              <a:t>1</a:t>
            </a:r>
            <a:r>
              <a:rPr lang="ja-JP" altLang="en-US" sz="1200" dirty="0">
                <a:latin typeface="Meiryo" charset="-128"/>
                <a:ea typeface="Meiryo" charset="-128"/>
                <a:cs typeface="Meiryo" charset="-128"/>
              </a:rPr>
              <a:t>月</a:t>
            </a:r>
            <a:r>
              <a:rPr lang="en-US" altLang="ja-JP" sz="1200" dirty="0">
                <a:latin typeface="Meiryo" charset="-128"/>
                <a:ea typeface="Meiryo" charset="-128"/>
                <a:cs typeface="Meiryo" charset="-128"/>
              </a:rPr>
              <a:t>25</a:t>
            </a:r>
            <a:r>
              <a:rPr lang="ja-JP" altLang="en-US" sz="1200" dirty="0">
                <a:latin typeface="Meiryo" charset="-128"/>
                <a:ea typeface="Meiryo" charset="-128"/>
                <a:cs typeface="Meiryo" charset="-128"/>
              </a:rPr>
              <a:t>日</a:t>
            </a:r>
          </a:p>
          <a:p>
            <a:r>
              <a:rPr lang="ja-JP" altLang="en-US" sz="1200" dirty="0">
                <a:latin typeface="Meiryo" charset="-128"/>
                <a:ea typeface="Meiryo" charset="-128"/>
                <a:cs typeface="Meiryo" charset="-128"/>
              </a:rPr>
              <a:t>著書：斎藤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昌義＋後藤</a:t>
            </a:r>
            <a:r>
              <a:rPr lang="en-US" altLang="ja-JP" sz="1200" dirty="0">
                <a:latin typeface="Meiryo" charset="-128"/>
                <a:ea typeface="Meiryo" charset="-128"/>
                <a:cs typeface="Meiryo" charset="-128"/>
              </a:rPr>
              <a:t> </a:t>
            </a:r>
            <a:r>
              <a:rPr lang="ja-JP" altLang="en-US" sz="1200" dirty="0">
                <a:latin typeface="Meiryo" charset="-128"/>
                <a:ea typeface="Meiryo" charset="-128"/>
                <a:cs typeface="Meiryo" charset="-128"/>
              </a:rPr>
              <a:t>晃</a:t>
            </a:r>
          </a:p>
          <a:p>
            <a:r>
              <a:rPr lang="ja-JP" altLang="en-US" sz="1200" dirty="0">
                <a:latin typeface="Meiryo" charset="-128"/>
                <a:ea typeface="Meiryo" charset="-128"/>
                <a:cs typeface="Meiryo" charset="-128"/>
              </a:rPr>
              <a:t>体裁：A5判／本文2色／240ページ</a:t>
            </a:r>
          </a:p>
          <a:p>
            <a:r>
              <a:rPr lang="ja-JP" altLang="en-US" sz="1200" dirty="0">
                <a:latin typeface="Meiryo" charset="-128"/>
                <a:ea typeface="Meiryo" charset="-128"/>
                <a:cs typeface="Meiryo" charset="-128"/>
              </a:rPr>
              <a:t>ISBN：978-4-7741-7872-1</a:t>
            </a:r>
          </a:p>
          <a:p>
            <a:r>
              <a:rPr lang="ja-JP" altLang="en-US" sz="1200" dirty="0">
                <a:latin typeface="Meiryo" charset="-128"/>
                <a:ea typeface="Meiryo" charset="-128"/>
                <a:cs typeface="Meiryo" charset="-128"/>
              </a:rPr>
              <a:t>価格：1,880円（＋税）</a:t>
            </a:r>
          </a:p>
        </p:txBody>
      </p:sp>
      <p:sp>
        <p:nvSpPr>
          <p:cNvPr id="5" name="正方形/長方形 4"/>
          <p:cNvSpPr/>
          <p:nvPr/>
        </p:nvSpPr>
        <p:spPr>
          <a:xfrm>
            <a:off x="238538" y="5900851"/>
            <a:ext cx="2012218" cy="307777"/>
          </a:xfrm>
          <a:prstGeom prst="rect">
            <a:avLst/>
          </a:prstGeom>
        </p:spPr>
        <p:txBody>
          <a:bodyPr wrap="none">
            <a:spAutoFit/>
          </a:bodyPr>
          <a:lstStyle/>
          <a:p>
            <a:r>
              <a:rPr lang="en-US" altLang="ja-JP" sz="1400" dirty="0">
                <a:solidFill>
                  <a:srgbClr val="DCA10D"/>
                </a:solidFill>
                <a:latin typeface="Helvetica" charset="0"/>
                <a:hlinkClick r:id="rId3"/>
              </a:rPr>
              <a:t>http://amzn.to/1QViFJ1</a:t>
            </a:r>
            <a:endParaRPr lang="ja-JP" altLang="en-US" sz="1400" dirty="0"/>
          </a:p>
        </p:txBody>
      </p:sp>
    </p:spTree>
    <p:extLst>
      <p:ext uri="{BB962C8B-B14F-4D97-AF65-F5344CB8AC3E}">
        <p14:creationId xmlns:p14="http://schemas.microsoft.com/office/powerpoint/2010/main" val="2018576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3B7EE9-07D9-344A-91E2-D699072D97AD}"/>
              </a:ext>
            </a:extLst>
          </p:cNvPr>
          <p:cNvSpPr>
            <a:spLocks noGrp="1"/>
          </p:cNvSpPr>
          <p:nvPr>
            <p:ph type="title"/>
          </p:nvPr>
        </p:nvSpPr>
        <p:spPr/>
        <p:txBody>
          <a:bodyPr/>
          <a:lstStyle/>
          <a:p>
            <a:r>
              <a:rPr kumimoji="1" lang="en-US" altLang="ja-JP" dirty="0"/>
              <a:t>SI</a:t>
            </a:r>
            <a:r>
              <a:rPr kumimoji="1" lang="ja-JP" altLang="en-US"/>
              <a:t>ビジネス変革のステップ</a:t>
            </a:r>
          </a:p>
        </p:txBody>
      </p:sp>
      <p:sp>
        <p:nvSpPr>
          <p:cNvPr id="3" name="スライド番号プレースホルダー 2">
            <a:extLst>
              <a:ext uri="{FF2B5EF4-FFF2-40B4-BE49-F238E27FC236}">
                <a16:creationId xmlns:a16="http://schemas.microsoft.com/office/drawing/2014/main" id="{162638C1-1E5B-E14D-9F74-A0FC815B51B2}"/>
              </a:ext>
            </a:extLst>
          </p:cNvPr>
          <p:cNvSpPr>
            <a:spLocks noGrp="1"/>
          </p:cNvSpPr>
          <p:nvPr>
            <p:ph type="sldNum" sz="quarter" idx="12"/>
          </p:nvPr>
        </p:nvSpPr>
        <p:spPr/>
        <p:txBody>
          <a:bodyPr/>
          <a:lstStyle/>
          <a:p>
            <a:fld id="{8FF8CC5D-A65D-5946-99B5-645367A967AD}" type="slidenum">
              <a:rPr kumimoji="1" lang="ja-JP" altLang="en-US" smtClean="0"/>
              <a:t>59</a:t>
            </a:fld>
            <a:endParaRPr kumimoji="1" lang="ja-JP" altLang="en-US"/>
          </a:p>
        </p:txBody>
      </p:sp>
      <p:sp>
        <p:nvSpPr>
          <p:cNvPr id="4" name="正方形/長方形 3">
            <a:extLst>
              <a:ext uri="{FF2B5EF4-FFF2-40B4-BE49-F238E27FC236}">
                <a16:creationId xmlns:a16="http://schemas.microsoft.com/office/drawing/2014/main" id="{1FFB0089-C04F-1345-9EBC-D7898F611D63}"/>
              </a:ext>
            </a:extLst>
          </p:cNvPr>
          <p:cNvSpPr/>
          <p:nvPr/>
        </p:nvSpPr>
        <p:spPr>
          <a:xfrm>
            <a:off x="427286" y="1835868"/>
            <a:ext cx="3628762" cy="95382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モード</a:t>
            </a:r>
            <a:r>
              <a:rPr kumimoji="1" lang="en-US" altLang="ja-JP" sz="1400" dirty="0">
                <a:solidFill>
                  <a:srgbClr val="FFFFFF"/>
                </a:solidFill>
                <a:latin typeface="Meiryo" charset="-128"/>
                <a:ea typeface="Meiryo" charset="-128"/>
                <a:cs typeface="Meiryo" charset="-128"/>
              </a:rPr>
              <a:t>1/</a:t>
            </a:r>
            <a:r>
              <a:rPr kumimoji="1" lang="en-US" altLang="ja-JP" sz="1400" dirty="0" err="1">
                <a:solidFill>
                  <a:srgbClr val="FFFFFF"/>
                </a:solidFill>
                <a:latin typeface="Meiryo" charset="-128"/>
                <a:ea typeface="Meiryo" charset="-128"/>
                <a:cs typeface="Meiryo" charset="-128"/>
              </a:rPr>
              <a:t>SoR</a:t>
            </a:r>
            <a:r>
              <a:rPr kumimoji="1" lang="ja-JP" altLang="en-US" sz="1400">
                <a:solidFill>
                  <a:srgbClr val="FFFFFF"/>
                </a:solidFill>
                <a:latin typeface="Meiryo" charset="-128"/>
                <a:ea typeface="Meiryo" charset="-128"/>
                <a:cs typeface="Meiryo" charset="-128"/>
              </a:rPr>
              <a:t>を対象とした</a:t>
            </a:r>
            <a:endParaRPr kumimoji="1"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伝統的な</a:t>
            </a:r>
            <a:r>
              <a:rPr lang="en-US" altLang="ja-JP" sz="2000" b="1" dirty="0">
                <a:solidFill>
                  <a:srgbClr val="FFFFFF"/>
                </a:solidFill>
                <a:latin typeface="Meiryo" charset="-128"/>
                <a:ea typeface="Meiryo" charset="-128"/>
                <a:cs typeface="Meiryo" charset="-128"/>
              </a:rPr>
              <a:t>SI</a:t>
            </a:r>
            <a:r>
              <a:rPr lang="ja-JP" altLang="en-US" sz="2000" b="1">
                <a:solidFill>
                  <a:srgbClr val="FFFFFF"/>
                </a:solidFill>
                <a:latin typeface="Meiryo" charset="-128"/>
                <a:ea typeface="Meiryo" charset="-128"/>
                <a:cs typeface="Meiryo" charset="-128"/>
              </a:rPr>
              <a:t>領域</a:t>
            </a:r>
            <a:endParaRPr kumimoji="1" lang="ja-JP" altLang="en-US" sz="2000" b="1" dirty="0">
              <a:solidFill>
                <a:srgbClr val="FFFFFF"/>
              </a:solidFill>
              <a:latin typeface="Meiryo" charset="-128"/>
              <a:ea typeface="Meiryo" charset="-128"/>
              <a:cs typeface="Meiryo" charset="-128"/>
            </a:endParaRPr>
          </a:p>
        </p:txBody>
      </p:sp>
      <p:sp>
        <p:nvSpPr>
          <p:cNvPr id="5" name="正方形/長方形 4">
            <a:extLst>
              <a:ext uri="{FF2B5EF4-FFF2-40B4-BE49-F238E27FC236}">
                <a16:creationId xmlns:a16="http://schemas.microsoft.com/office/drawing/2014/main" id="{6F825D89-865A-E34C-A613-BC52A66E1486}"/>
              </a:ext>
            </a:extLst>
          </p:cNvPr>
          <p:cNvSpPr/>
          <p:nvPr/>
        </p:nvSpPr>
        <p:spPr>
          <a:xfrm>
            <a:off x="5087951" y="1835868"/>
            <a:ext cx="3628762" cy="9538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モード</a:t>
            </a:r>
            <a:r>
              <a:rPr kumimoji="1" lang="en-US" altLang="ja-JP" sz="1400" dirty="0">
                <a:solidFill>
                  <a:srgbClr val="FFFFFF"/>
                </a:solidFill>
                <a:latin typeface="Meiryo" charset="-128"/>
                <a:ea typeface="Meiryo" charset="-128"/>
                <a:cs typeface="Meiryo" charset="-128"/>
              </a:rPr>
              <a:t>2/</a:t>
            </a:r>
            <a:r>
              <a:rPr lang="en-US" altLang="ja-JP" sz="1400" dirty="0" err="1">
                <a:solidFill>
                  <a:srgbClr val="FFFFFF"/>
                </a:solidFill>
                <a:latin typeface="Meiryo" charset="-128"/>
                <a:ea typeface="Meiryo" charset="-128"/>
                <a:cs typeface="Meiryo" charset="-128"/>
              </a:rPr>
              <a:t>SoE</a:t>
            </a:r>
            <a:r>
              <a:rPr lang="ja-JP" altLang="en-US" sz="1400">
                <a:solidFill>
                  <a:srgbClr val="FFFFFF"/>
                </a:solidFill>
                <a:latin typeface="Meiryo" charset="-128"/>
                <a:ea typeface="Meiryo" charset="-128"/>
                <a:cs typeface="Meiryo" charset="-128"/>
              </a:rPr>
              <a:t>を対象とした</a:t>
            </a:r>
            <a:endParaRPr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新しい</a:t>
            </a:r>
            <a:r>
              <a:rPr kumimoji="1" lang="en-US" altLang="ja-JP" sz="2000" b="1" dirty="0">
                <a:solidFill>
                  <a:srgbClr val="FFFFFF"/>
                </a:solidFill>
                <a:latin typeface="Meiryo" charset="-128"/>
                <a:ea typeface="Meiryo" charset="-128"/>
                <a:cs typeface="Meiryo" charset="-128"/>
              </a:rPr>
              <a:t>SI</a:t>
            </a:r>
            <a:r>
              <a:rPr kumimoji="1" lang="ja-JP" altLang="en-US" sz="2000" b="1">
                <a:solidFill>
                  <a:srgbClr val="FFFFFF"/>
                </a:solidFill>
                <a:latin typeface="Meiryo" charset="-128"/>
                <a:ea typeface="Meiryo" charset="-128"/>
                <a:cs typeface="Meiryo" charset="-128"/>
              </a:rPr>
              <a:t>領域</a:t>
            </a:r>
            <a:endParaRPr kumimoji="1" lang="ja-JP" altLang="en-US" sz="2000" b="1" dirty="0">
              <a:solidFill>
                <a:srgbClr val="FFFFFF"/>
              </a:solidFill>
              <a:latin typeface="Meiryo" charset="-128"/>
              <a:ea typeface="Meiryo" charset="-128"/>
              <a:cs typeface="Meiryo" charset="-128"/>
            </a:endParaRPr>
          </a:p>
        </p:txBody>
      </p:sp>
      <p:sp>
        <p:nvSpPr>
          <p:cNvPr id="6" name="正方形/長方形 5">
            <a:extLst>
              <a:ext uri="{FF2B5EF4-FFF2-40B4-BE49-F238E27FC236}">
                <a16:creationId xmlns:a16="http://schemas.microsoft.com/office/drawing/2014/main" id="{744D58FD-7C04-B242-BF9A-95540351FD2F}"/>
              </a:ext>
            </a:extLst>
          </p:cNvPr>
          <p:cNvSpPr/>
          <p:nvPr/>
        </p:nvSpPr>
        <p:spPr>
          <a:xfrm>
            <a:off x="427286" y="3133328"/>
            <a:ext cx="3628762" cy="95382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a:solidFill>
                  <a:srgbClr val="FFFFFF"/>
                </a:solidFill>
                <a:latin typeface="Meiryo" charset="-128"/>
                <a:ea typeface="Meiryo" charset="-128"/>
                <a:cs typeface="Meiryo" charset="-128"/>
              </a:rPr>
              <a:t>徹底した</a:t>
            </a:r>
            <a:r>
              <a:rPr kumimoji="1" lang="ja-JP" altLang="en-US" sz="1400">
                <a:solidFill>
                  <a:srgbClr val="FFFFFF"/>
                </a:solidFill>
                <a:latin typeface="Meiryo" charset="-128"/>
                <a:ea typeface="Meiryo" charset="-128"/>
                <a:cs typeface="Meiryo" charset="-128"/>
              </a:rPr>
              <a:t>効率化</a:t>
            </a:r>
            <a:endParaRPr kumimoji="1" lang="en-US" altLang="ja-JP" sz="1400" dirty="0">
              <a:solidFill>
                <a:srgbClr val="FFFFFF"/>
              </a:solidFill>
              <a:latin typeface="Meiryo" charset="-128"/>
              <a:ea typeface="Meiryo" charset="-128"/>
              <a:cs typeface="Meiryo" charset="-128"/>
            </a:endParaRPr>
          </a:p>
          <a:p>
            <a:pPr algn="ctr"/>
            <a:r>
              <a:rPr lang="ja-JP" altLang="en-US" sz="2000" b="1">
                <a:solidFill>
                  <a:srgbClr val="FFFFFF"/>
                </a:solidFill>
                <a:latin typeface="Meiryo" charset="-128"/>
                <a:ea typeface="Meiryo" charset="-128"/>
                <a:cs typeface="Meiryo" charset="-128"/>
              </a:rPr>
              <a:t>クラウドと自動化</a:t>
            </a:r>
            <a:endParaRPr kumimoji="1" lang="ja-JP" altLang="en-US" sz="2000" b="1" dirty="0">
              <a:solidFill>
                <a:srgbClr val="FFFFFF"/>
              </a:solidFill>
              <a:latin typeface="Meiryo" charset="-128"/>
              <a:ea typeface="Meiryo" charset="-128"/>
              <a:cs typeface="Meiryo" charset="-128"/>
            </a:endParaRPr>
          </a:p>
        </p:txBody>
      </p:sp>
      <p:sp>
        <p:nvSpPr>
          <p:cNvPr id="7" name="正方形/長方形 6">
            <a:extLst>
              <a:ext uri="{FF2B5EF4-FFF2-40B4-BE49-F238E27FC236}">
                <a16:creationId xmlns:a16="http://schemas.microsoft.com/office/drawing/2014/main" id="{3F914C4B-5487-AA42-B7F8-C93623B87EF8}"/>
              </a:ext>
            </a:extLst>
          </p:cNvPr>
          <p:cNvSpPr/>
          <p:nvPr/>
        </p:nvSpPr>
        <p:spPr>
          <a:xfrm>
            <a:off x="5087951" y="3133328"/>
            <a:ext cx="3628762" cy="95382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a:solidFill>
                  <a:srgbClr val="FFFFFF"/>
                </a:solidFill>
                <a:latin typeface="Meiryo" charset="-128"/>
                <a:ea typeface="Meiryo" charset="-128"/>
                <a:cs typeface="Meiryo" charset="-128"/>
              </a:rPr>
              <a:t>新しい</a:t>
            </a:r>
            <a:r>
              <a:rPr kumimoji="1" lang="en-US" altLang="ja-JP" sz="1400" dirty="0">
                <a:solidFill>
                  <a:srgbClr val="FFFFFF"/>
                </a:solidFill>
                <a:latin typeface="Meiryo" charset="-128"/>
                <a:ea typeface="Meiryo" charset="-128"/>
                <a:cs typeface="Meiryo" charset="-128"/>
              </a:rPr>
              <a:t>SI</a:t>
            </a:r>
            <a:r>
              <a:rPr kumimoji="1" lang="ja-JP" altLang="en-US" sz="1400">
                <a:solidFill>
                  <a:srgbClr val="FFFFFF"/>
                </a:solidFill>
                <a:latin typeface="Meiryo" charset="-128"/>
                <a:ea typeface="Meiryo" charset="-128"/>
                <a:cs typeface="Meiryo" charset="-128"/>
              </a:rPr>
              <a:t>手法の熟成</a:t>
            </a:r>
            <a:endParaRPr kumimoji="1" lang="en-US" altLang="ja-JP" sz="1400" dirty="0">
              <a:solidFill>
                <a:srgbClr val="FFFFFF"/>
              </a:solidFill>
              <a:latin typeface="Meiryo" charset="-128"/>
              <a:ea typeface="Meiryo" charset="-128"/>
              <a:cs typeface="Meiryo" charset="-128"/>
            </a:endParaRPr>
          </a:p>
          <a:p>
            <a:pPr algn="ctr"/>
            <a:r>
              <a:rPr kumimoji="1" lang="ja-JP" altLang="en-US" sz="2000" b="1">
                <a:solidFill>
                  <a:srgbClr val="FFFFFF"/>
                </a:solidFill>
                <a:latin typeface="Meiryo" charset="-128"/>
                <a:ea typeface="Meiryo" charset="-128"/>
                <a:cs typeface="Meiryo" charset="-128"/>
              </a:rPr>
              <a:t>アジャイルと</a:t>
            </a:r>
            <a:r>
              <a:rPr kumimoji="1" lang="en-US" altLang="ja-JP" sz="2000" b="1" dirty="0">
                <a:solidFill>
                  <a:srgbClr val="FFFFFF"/>
                </a:solidFill>
                <a:latin typeface="Meiryo" charset="-128"/>
                <a:ea typeface="Meiryo" charset="-128"/>
                <a:cs typeface="Meiryo" charset="-128"/>
              </a:rPr>
              <a:t>DevOps</a:t>
            </a:r>
          </a:p>
        </p:txBody>
      </p:sp>
      <p:sp>
        <p:nvSpPr>
          <p:cNvPr id="8" name="正方形/長方形 7">
            <a:extLst>
              <a:ext uri="{FF2B5EF4-FFF2-40B4-BE49-F238E27FC236}">
                <a16:creationId xmlns:a16="http://schemas.microsoft.com/office/drawing/2014/main" id="{3AA51D27-A569-CB40-A70B-148A912450DB}"/>
              </a:ext>
            </a:extLst>
          </p:cNvPr>
          <p:cNvSpPr/>
          <p:nvPr/>
        </p:nvSpPr>
        <p:spPr>
          <a:xfrm>
            <a:off x="427286" y="4903328"/>
            <a:ext cx="8289427" cy="106503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eiryo" charset="-128"/>
                <a:ea typeface="Meiryo" charset="-128"/>
                <a:cs typeface="Meiryo" charset="-128"/>
              </a:rPr>
              <a:t>お客様のデジタル・トランスフォーメーションの実現を支援</a:t>
            </a:r>
            <a:endParaRPr kumimoji="1" lang="en-US" altLang="ja-JP" dirty="0">
              <a:solidFill>
                <a:srgbClr val="FFFFFF"/>
              </a:solidFill>
              <a:latin typeface="Meiryo" charset="-128"/>
              <a:ea typeface="Meiryo" charset="-128"/>
              <a:cs typeface="Meiryo" charset="-128"/>
            </a:endParaRPr>
          </a:p>
          <a:p>
            <a:pPr algn="ctr"/>
            <a:r>
              <a:rPr kumimoji="1" lang="ja-JP" altLang="en-US" sz="2800" b="1">
                <a:solidFill>
                  <a:srgbClr val="FFFFFF"/>
                </a:solidFill>
                <a:latin typeface="Meiryo" charset="-128"/>
                <a:ea typeface="Meiryo" charset="-128"/>
                <a:cs typeface="Meiryo" charset="-128"/>
              </a:rPr>
              <a:t>共創と内製化</a:t>
            </a:r>
            <a:endParaRPr kumimoji="1" lang="ja-JP" altLang="en-US" sz="2800" b="1" dirty="0">
              <a:solidFill>
                <a:srgbClr val="FFFFFF"/>
              </a:solidFill>
              <a:latin typeface="Meiryo" charset="-128"/>
              <a:ea typeface="Meiryo" charset="-128"/>
              <a:cs typeface="Meiryo" charset="-128"/>
            </a:endParaRPr>
          </a:p>
        </p:txBody>
      </p:sp>
      <p:sp>
        <p:nvSpPr>
          <p:cNvPr id="9" name="下矢印 8">
            <a:extLst>
              <a:ext uri="{FF2B5EF4-FFF2-40B4-BE49-F238E27FC236}">
                <a16:creationId xmlns:a16="http://schemas.microsoft.com/office/drawing/2014/main" id="{3A918497-E37B-754A-8CAF-E6A82248F7ED}"/>
              </a:ext>
            </a:extLst>
          </p:cNvPr>
          <p:cNvSpPr/>
          <p:nvPr/>
        </p:nvSpPr>
        <p:spPr>
          <a:xfrm>
            <a:off x="1906950" y="2672764"/>
            <a:ext cx="669433" cy="580619"/>
          </a:xfrm>
          <a:prstGeom prst="downArrow">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a:extLst>
              <a:ext uri="{FF2B5EF4-FFF2-40B4-BE49-F238E27FC236}">
                <a16:creationId xmlns:a16="http://schemas.microsoft.com/office/drawing/2014/main" id="{52541505-BDCC-C049-AF18-3D3A0A0F17C5}"/>
              </a:ext>
            </a:extLst>
          </p:cNvPr>
          <p:cNvSpPr/>
          <p:nvPr/>
        </p:nvSpPr>
        <p:spPr>
          <a:xfrm>
            <a:off x="6567615" y="2671199"/>
            <a:ext cx="669433" cy="580619"/>
          </a:xfrm>
          <a:prstGeom prst="down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下矢印 10">
            <a:extLst>
              <a:ext uri="{FF2B5EF4-FFF2-40B4-BE49-F238E27FC236}">
                <a16:creationId xmlns:a16="http://schemas.microsoft.com/office/drawing/2014/main" id="{D9A5A44E-0751-1E46-B685-15E23C297B54}"/>
              </a:ext>
            </a:extLst>
          </p:cNvPr>
          <p:cNvSpPr/>
          <p:nvPr/>
        </p:nvSpPr>
        <p:spPr>
          <a:xfrm>
            <a:off x="1906950" y="3971008"/>
            <a:ext cx="669433" cy="104509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下矢印 11">
            <a:extLst>
              <a:ext uri="{FF2B5EF4-FFF2-40B4-BE49-F238E27FC236}">
                <a16:creationId xmlns:a16="http://schemas.microsoft.com/office/drawing/2014/main" id="{377F23A4-635E-7C49-9D1D-9BC9A55CC49A}"/>
              </a:ext>
            </a:extLst>
          </p:cNvPr>
          <p:cNvSpPr/>
          <p:nvPr/>
        </p:nvSpPr>
        <p:spPr>
          <a:xfrm>
            <a:off x="6567615" y="3969443"/>
            <a:ext cx="669433" cy="1045096"/>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a:extLst>
              <a:ext uri="{FF2B5EF4-FFF2-40B4-BE49-F238E27FC236}">
                <a16:creationId xmlns:a16="http://schemas.microsoft.com/office/drawing/2014/main" id="{CADB86AE-13FF-C44E-97CA-2D5478D8D9F1}"/>
              </a:ext>
            </a:extLst>
          </p:cNvPr>
          <p:cNvSpPr txBox="1"/>
          <p:nvPr/>
        </p:nvSpPr>
        <p:spPr>
          <a:xfrm>
            <a:off x="1379891" y="1374203"/>
            <a:ext cx="1723550" cy="461665"/>
          </a:xfrm>
          <a:prstGeom prst="rect">
            <a:avLst/>
          </a:prstGeom>
          <a:noFill/>
        </p:spPr>
        <p:txBody>
          <a:bodyPr wrap="none" rtlCol="0">
            <a:spAutoFit/>
          </a:bodyPr>
          <a:lstStyle/>
          <a:p>
            <a:pPr algn="ctr"/>
            <a:r>
              <a:rPr kumimoji="1" lang="ja-JP" altLang="en-US" sz="2400" b="1">
                <a:solidFill>
                  <a:schemeClr val="accent3">
                    <a:lumMod val="50000"/>
                  </a:schemeClr>
                </a:solidFill>
                <a:latin typeface="Meiryo" panose="020B0604030504040204" pitchFamily="34" charset="-128"/>
                <a:ea typeface="Meiryo" panose="020B0604030504040204" pitchFamily="34" charset="-128"/>
              </a:rPr>
              <a:t>ステージ１</a:t>
            </a:r>
          </a:p>
        </p:txBody>
      </p:sp>
      <p:sp>
        <p:nvSpPr>
          <p:cNvPr id="14" name="テキスト ボックス 13">
            <a:extLst>
              <a:ext uri="{FF2B5EF4-FFF2-40B4-BE49-F238E27FC236}">
                <a16:creationId xmlns:a16="http://schemas.microsoft.com/office/drawing/2014/main" id="{2CF70121-FD74-FB45-A54E-7AC6BEE3338B}"/>
              </a:ext>
            </a:extLst>
          </p:cNvPr>
          <p:cNvSpPr txBox="1"/>
          <p:nvPr/>
        </p:nvSpPr>
        <p:spPr>
          <a:xfrm>
            <a:off x="6040556" y="1374202"/>
            <a:ext cx="1723550" cy="461665"/>
          </a:xfrm>
          <a:prstGeom prst="rect">
            <a:avLst/>
          </a:prstGeom>
          <a:noFill/>
        </p:spPr>
        <p:txBody>
          <a:bodyPr wrap="none" rtlCol="0">
            <a:spAutoFit/>
          </a:bodyPr>
          <a:lstStyle/>
          <a:p>
            <a:pPr algn="ctr"/>
            <a:r>
              <a:rPr kumimoji="1" lang="ja-JP" altLang="en-US" sz="2400" b="1">
                <a:solidFill>
                  <a:srgbClr val="0070C0"/>
                </a:solidFill>
                <a:latin typeface="Meiryo" panose="020B0604030504040204" pitchFamily="34" charset="-128"/>
                <a:ea typeface="Meiryo" panose="020B0604030504040204" pitchFamily="34" charset="-128"/>
              </a:rPr>
              <a:t>ステージ２</a:t>
            </a:r>
          </a:p>
        </p:txBody>
      </p:sp>
      <p:sp>
        <p:nvSpPr>
          <p:cNvPr id="15" name="テキスト ボックス 14">
            <a:extLst>
              <a:ext uri="{FF2B5EF4-FFF2-40B4-BE49-F238E27FC236}">
                <a16:creationId xmlns:a16="http://schemas.microsoft.com/office/drawing/2014/main" id="{25AC65B4-6E83-1D4D-89B7-33B0E2BD8B20}"/>
              </a:ext>
            </a:extLst>
          </p:cNvPr>
          <p:cNvSpPr txBox="1"/>
          <p:nvPr/>
        </p:nvSpPr>
        <p:spPr>
          <a:xfrm>
            <a:off x="3710224" y="4430788"/>
            <a:ext cx="1723549" cy="461665"/>
          </a:xfrm>
          <a:prstGeom prst="rect">
            <a:avLst/>
          </a:prstGeom>
          <a:noFill/>
        </p:spPr>
        <p:txBody>
          <a:bodyPr wrap="none" rtlCol="0">
            <a:spAutoFit/>
          </a:bodyPr>
          <a:lstStyle/>
          <a:p>
            <a:pPr algn="ctr"/>
            <a:r>
              <a:rPr kumimoji="1" lang="ja-JP" altLang="en-US" sz="2400" b="1">
                <a:solidFill>
                  <a:schemeClr val="accent6">
                    <a:lumMod val="75000"/>
                  </a:schemeClr>
                </a:solidFill>
                <a:latin typeface="Meiryo" panose="020B0604030504040204" pitchFamily="34" charset="-128"/>
                <a:ea typeface="Meiryo" panose="020B0604030504040204" pitchFamily="34" charset="-128"/>
              </a:rPr>
              <a:t>ステージ３</a:t>
            </a:r>
          </a:p>
        </p:txBody>
      </p:sp>
    </p:spTree>
    <p:extLst>
      <p:ext uri="{BB962C8B-B14F-4D97-AF65-F5344CB8AC3E}">
        <p14:creationId xmlns:p14="http://schemas.microsoft.com/office/powerpoint/2010/main" val="36697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down)">
                                      <p:cBhvr>
                                        <p:cTn id="12" dur="500"/>
                                        <p:tgtEl>
                                          <p:spTgt spid="7"/>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down)">
                                      <p:cBhvr>
                                        <p:cTn id="26" dur="500"/>
                                        <p:tgtEl>
                                          <p:spTgt spid="11"/>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ppt_y</p:attrName>
                                        </p:attrNameLst>
                                      </p:cBhvr>
                                      <p:tavLst>
                                        <p:tav tm="0">
                                          <p:val>
                                            <p:strVal val="#ppt_y-#ppt_h*1.125000"/>
                                          </p:val>
                                        </p:tav>
                                        <p:tav tm="100000">
                                          <p:val>
                                            <p:strVal val="#ppt_y"/>
                                          </p:val>
                                        </p:tav>
                                      </p:tavLst>
                                    </p:anim>
                                    <p:animEffect transition="in" filter="wipe(down)">
                                      <p:cBhvr>
                                        <p:cTn id="30" dur="500"/>
                                        <p:tgtEl>
                                          <p:spTgt spid="15"/>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down)">
                                      <p:cBhvr>
                                        <p:cTn id="34" dur="500"/>
                                        <p:tgtEl>
                                          <p:spTgt spid="12"/>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P spid="12"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13624"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a:solidFill>
                  <a:srgbClr val="FFFFFF"/>
                </a:solidFill>
                <a:effectLst/>
                <a:latin typeface="Arial"/>
                <a:ea typeface="HGP創英角ｺﾞｼｯｸUB" pitchFamily="50" charset="-128"/>
                <a:cs typeface="Arial"/>
              </a:rPr>
              <a:t>サイバー･フィジカル・システム</a:t>
            </a:r>
            <a:r>
              <a:rPr lang="ja-JP" altLang="en-US" sz="2400" dirty="0">
                <a:solidFill>
                  <a:srgbClr val="FFFFFF"/>
                </a:solidFill>
                <a:latin typeface="Arial"/>
                <a:ea typeface="HGP創英角ｺﾞｼｯｸUB" pitchFamily="50" charset="-128"/>
                <a:cs typeface="Arial"/>
              </a:rPr>
              <a:t>　</a:t>
            </a:r>
            <a:r>
              <a:rPr lang="ja-JP" altLang="en-US" sz="2400">
                <a:solidFill>
                  <a:srgbClr val="FFFFFF"/>
                </a:solidFill>
                <a:effectLst/>
                <a:latin typeface="Arial"/>
                <a:ea typeface="HGP創英角ｺﾞｼｯｸUB" pitchFamily="50" charset="-128"/>
                <a:cs typeface="Arial"/>
              </a:rPr>
              <a:t>と</a:t>
            </a:r>
            <a:endParaRPr lang="en-US" altLang="ja-JP" sz="2400" dirty="0">
              <a:solidFill>
                <a:srgbClr val="FFFFFF"/>
              </a:solidFill>
              <a:effectLst/>
              <a:latin typeface="Arial"/>
              <a:ea typeface="HGP創英角ｺﾞｼｯｸUB" pitchFamily="50" charset="-128"/>
              <a:cs typeface="Arial"/>
            </a:endParaRPr>
          </a:p>
          <a:p>
            <a:pPr algn="ctr"/>
            <a:r>
              <a:rPr lang="ja-JP" altLang="en-US" sz="2400">
                <a:solidFill>
                  <a:srgbClr val="FFFFFF"/>
                </a:solidFill>
                <a:latin typeface="Arial"/>
                <a:ea typeface="HGP創英角ｺﾞｼｯｸUB" pitchFamily="50" charset="-128"/>
                <a:cs typeface="Arial"/>
              </a:rPr>
              <a:t>デジタル・トランスフォーメーション</a:t>
            </a:r>
            <a:endParaRPr lang="en-US" altLang="ja-JP" sz="2400" dirty="0">
              <a:solidFill>
                <a:srgbClr val="FFFFFF"/>
              </a:solidFill>
              <a:latin typeface="Arial"/>
              <a:ea typeface="HGP創英角ｺﾞｼｯｸUB" pitchFamily="50" charset="-128"/>
              <a:cs typeface="Arial"/>
            </a:endParaRPr>
          </a:p>
          <a:p>
            <a:pPr algn="ctr"/>
            <a:r>
              <a:rPr lang="en-US" altLang="ja-JP" sz="1600" dirty="0">
                <a:solidFill>
                  <a:srgbClr val="FFFFFF"/>
                </a:solidFill>
                <a:effectLst/>
                <a:latin typeface="Arial"/>
                <a:ea typeface="HGP創英角ｺﾞｼｯｸUB" pitchFamily="50" charset="-128"/>
                <a:cs typeface="Arial"/>
              </a:rPr>
              <a:t>Cyber Physical System &amp; Digital Transformation</a:t>
            </a: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5829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03191" y="545070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何ができるか</a:t>
            </a:r>
            <a:r>
              <a:rPr kumimoji="1" lang="ja-JP" altLang="en-US" dirty="0">
                <a:solidFill>
                  <a:srgbClr val="FFFFFF"/>
                </a:solidFill>
                <a:latin typeface="メイリオ"/>
                <a:ea typeface="メイリオ"/>
                <a:cs typeface="メイリオ"/>
              </a:rPr>
              <a:t>？</a:t>
            </a:r>
          </a:p>
        </p:txBody>
      </p:sp>
      <p:grpSp>
        <p:nvGrpSpPr>
          <p:cNvPr id="7" name="図形グループ 6"/>
          <p:cNvGrpSpPr/>
          <p:nvPr/>
        </p:nvGrpSpPr>
        <p:grpSpPr>
          <a:xfrm>
            <a:off x="4048683" y="2080381"/>
            <a:ext cx="4292357" cy="4393185"/>
            <a:chOff x="4048683" y="2080381"/>
            <a:chExt cx="4292357" cy="4393185"/>
          </a:xfrm>
        </p:grpSpPr>
        <p:sp>
          <p:nvSpPr>
            <p:cNvPr id="23" name="上矢印 22"/>
            <p:cNvSpPr/>
            <p:nvPr/>
          </p:nvSpPr>
          <p:spPr>
            <a:xfrm flipV="1">
              <a:off x="6615152" y="2080381"/>
              <a:ext cx="840092" cy="3294802"/>
            </a:xfrm>
            <a:prstGeom prst="upArrow">
              <a:avLst>
                <a:gd name="adj1" fmla="val 50000"/>
                <a:gd name="adj2" fmla="val 33593"/>
              </a:avLst>
            </a:prstGeom>
            <a:solidFill>
              <a:srgbClr val="C3D6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4" name="正方形/長方形 13"/>
            <p:cNvSpPr/>
            <p:nvPr/>
          </p:nvSpPr>
          <p:spPr>
            <a:xfrm>
              <a:off x="4661474" y="545070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rgbClr val="FFFFFF"/>
                  </a:solidFill>
                  <a:latin typeface="メイリオ"/>
                  <a:ea typeface="メイリオ"/>
                  <a:cs typeface="メイリオ"/>
                </a:rPr>
                <a:t>自分たちには、</a:t>
              </a:r>
              <a:endParaRPr lang="en-US" altLang="ja-JP" dirty="0">
                <a:solidFill>
                  <a:srgbClr val="FFFFFF"/>
                </a:solidFill>
                <a:latin typeface="メイリオ"/>
                <a:ea typeface="メイリオ"/>
                <a:cs typeface="メイリオ"/>
              </a:endParaRPr>
            </a:p>
            <a:p>
              <a:pPr algn="ctr"/>
              <a:r>
                <a:rPr kumimoji="1" lang="ja-JP" altLang="en-US" b="1" dirty="0">
                  <a:solidFill>
                    <a:srgbClr val="FFFFFF"/>
                  </a:solidFill>
                  <a:latin typeface="メイリオ"/>
                  <a:ea typeface="メイリオ"/>
                  <a:cs typeface="メイリオ"/>
                </a:rPr>
                <a:t>何ができないか</a:t>
              </a:r>
              <a:r>
                <a:rPr kumimoji="1" lang="ja-JP" altLang="en-US" dirty="0">
                  <a:solidFill>
                    <a:srgbClr val="FFFFFF"/>
                  </a:solidFill>
                  <a:latin typeface="メイリオ"/>
                  <a:ea typeface="メイリオ"/>
                  <a:cs typeface="メイリオ"/>
                </a:rPr>
                <a:t>？</a:t>
              </a:r>
            </a:p>
          </p:txBody>
        </p:sp>
        <p:sp>
          <p:nvSpPr>
            <p:cNvPr id="24" name="加算記号 23"/>
            <p:cNvSpPr/>
            <p:nvPr/>
          </p:nvSpPr>
          <p:spPr>
            <a:xfrm>
              <a:off x="4048683" y="5450701"/>
              <a:ext cx="1043460" cy="1022865"/>
            </a:xfrm>
            <a:prstGeom prst="mathPlus">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grpSp>
      <p:grpSp>
        <p:nvGrpSpPr>
          <p:cNvPr id="2" name="図形グループ 1"/>
          <p:cNvGrpSpPr/>
          <p:nvPr/>
        </p:nvGrpSpPr>
        <p:grpSpPr>
          <a:xfrm>
            <a:off x="1643021" y="878700"/>
            <a:ext cx="3979532" cy="4496485"/>
            <a:chOff x="1643021" y="878700"/>
            <a:chExt cx="3979532" cy="4496485"/>
          </a:xfrm>
        </p:grpSpPr>
        <p:sp>
          <p:nvSpPr>
            <p:cNvPr id="22" name="上矢印 21"/>
            <p:cNvSpPr/>
            <p:nvPr/>
          </p:nvSpPr>
          <p:spPr>
            <a:xfrm>
              <a:off x="1768556" y="2080381"/>
              <a:ext cx="840092" cy="3294804"/>
            </a:xfrm>
            <a:prstGeom prst="upArrow">
              <a:avLst>
                <a:gd name="adj1" fmla="val 50000"/>
                <a:gd name="adj2" fmla="val 33593"/>
              </a:avLst>
            </a:prstGeom>
            <a:solidFill>
              <a:schemeClr val="tx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FFFF"/>
                </a:solidFill>
              </a:endParaRPr>
            </a:p>
          </p:txBody>
        </p:sp>
        <p:sp>
          <p:nvSpPr>
            <p:cNvPr id="11" name="六角形 10"/>
            <p:cNvSpPr/>
            <p:nvPr/>
          </p:nvSpPr>
          <p:spPr>
            <a:xfrm>
              <a:off x="3528767" y="975135"/>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お客様は誰？</a:t>
              </a:r>
              <a:endParaRPr kumimoji="1" lang="ja-JP" altLang="en-US" sz="1600" dirty="0">
                <a:solidFill>
                  <a:srgbClr val="FFFFFF"/>
                </a:solidFill>
                <a:latin typeface="メイリオ"/>
                <a:ea typeface="メイリオ"/>
                <a:cs typeface="メイリオ"/>
              </a:endParaRPr>
            </a:p>
          </p:txBody>
        </p:sp>
        <p:pic>
          <p:nvPicPr>
            <p:cNvPr id="13" name="図 12" descr="E381AFE381A6E381AAEFBC9FE8B5A4-thumbnail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3021" y="878700"/>
              <a:ext cx="1145950" cy="1119300"/>
            </a:xfrm>
            <a:prstGeom prst="rect">
              <a:avLst/>
            </a:prstGeom>
            <a:ln>
              <a:noFill/>
            </a:ln>
          </p:spPr>
        </p:pic>
      </p:grpSp>
      <p:sp>
        <p:nvSpPr>
          <p:cNvPr id="4" name="テキスト ボックス 3"/>
          <p:cNvSpPr txBox="1"/>
          <p:nvPr/>
        </p:nvSpPr>
        <p:spPr>
          <a:xfrm>
            <a:off x="171622" y="157891"/>
            <a:ext cx="3416320" cy="523220"/>
          </a:xfrm>
          <a:prstGeom prst="rect">
            <a:avLst/>
          </a:prstGeom>
          <a:noFill/>
        </p:spPr>
        <p:txBody>
          <a:bodyPr wrap="none" rtlCol="0">
            <a:spAutoFit/>
          </a:bodyPr>
          <a:lstStyle/>
          <a:p>
            <a:r>
              <a:rPr kumimoji="1" lang="ja-JP" altLang="en-US" sz="2800" dirty="0">
                <a:solidFill>
                  <a:srgbClr val="7F7F7F"/>
                </a:solidFill>
                <a:latin typeface="メイリオ"/>
                <a:ea typeface="メイリオ"/>
                <a:cs typeface="メイリオ"/>
              </a:rPr>
              <a:t>「お客様」は誰か？</a:t>
            </a:r>
          </a:p>
        </p:txBody>
      </p:sp>
      <p:sp>
        <p:nvSpPr>
          <p:cNvPr id="6" name="正方形/長方形 5"/>
          <p:cNvSpPr/>
          <p:nvPr/>
        </p:nvSpPr>
        <p:spPr>
          <a:xfrm>
            <a:off x="803192" y="3940431"/>
            <a:ext cx="3679566"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a:t>
            </a:r>
            <a:r>
              <a:rPr kumimoji="1" lang="ja-JP" altLang="en-US" sz="2000" b="1" dirty="0">
                <a:solidFill>
                  <a:srgbClr val="FFFFFF"/>
                </a:solidFill>
                <a:latin typeface="メイリオ"/>
                <a:ea typeface="メイリオ"/>
                <a:cs typeface="メイリオ"/>
              </a:rPr>
              <a:t>できること</a:t>
            </a:r>
            <a:r>
              <a:rPr kumimoji="1" lang="ja-JP" altLang="en-US" sz="1200" dirty="0">
                <a:solidFill>
                  <a:srgbClr val="FFFFFF"/>
                </a:solidFill>
                <a:latin typeface="メイリオ"/>
                <a:ea typeface="メイリオ"/>
                <a:cs typeface="メイリオ"/>
              </a:rPr>
              <a:t>に都合が良い</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市場</a:t>
            </a:r>
            <a:r>
              <a:rPr lang="ja-JP" altLang="en-US" sz="2000" b="1" dirty="0">
                <a:solidFill>
                  <a:srgbClr val="FFFFFF"/>
                </a:solidFill>
                <a:latin typeface="メイリオ"/>
                <a:ea typeface="メイリオ"/>
                <a:cs typeface="メイリオ"/>
              </a:rPr>
              <a:t>・顧客・</a:t>
            </a:r>
            <a:r>
              <a:rPr kumimoji="1" lang="ja-JP" altLang="en-US" sz="2000" b="1" dirty="0">
                <a:solidFill>
                  <a:srgbClr val="FFFFFF"/>
                </a:solidFill>
                <a:latin typeface="メイリオ"/>
                <a:ea typeface="メイリオ"/>
                <a:cs typeface="メイリオ"/>
              </a:rPr>
              <a:t>計画</a:t>
            </a:r>
          </a:p>
        </p:txBody>
      </p:sp>
      <p:sp>
        <p:nvSpPr>
          <p:cNvPr id="8" name="六角形 7"/>
          <p:cNvSpPr/>
          <p:nvPr/>
        </p:nvSpPr>
        <p:spPr>
          <a:xfrm>
            <a:off x="3528768" y="2495377"/>
            <a:ext cx="2093786" cy="1022865"/>
          </a:xfrm>
          <a:prstGeom prst="hexagon">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dirty="0">
                <a:solidFill>
                  <a:srgbClr val="FFFFFF"/>
                </a:solidFill>
                <a:latin typeface="メイリオ"/>
                <a:ea typeface="メイリオ"/>
                <a:cs typeface="メイリオ"/>
              </a:rPr>
              <a:t>お客様の</a:t>
            </a:r>
            <a:endParaRPr lang="en-US" altLang="ja-JP" sz="1600" dirty="0">
              <a:solidFill>
                <a:srgbClr val="FFFFFF"/>
              </a:solidFill>
              <a:latin typeface="メイリオ"/>
              <a:ea typeface="メイリオ"/>
              <a:cs typeface="メイリオ"/>
            </a:endParaRPr>
          </a:p>
          <a:p>
            <a:pPr algn="ctr"/>
            <a:r>
              <a:rPr lang="ja-JP" altLang="en-US" sz="1600" dirty="0">
                <a:solidFill>
                  <a:srgbClr val="FFFFFF"/>
                </a:solidFill>
                <a:latin typeface="メイリオ"/>
                <a:ea typeface="メイリオ"/>
                <a:cs typeface="メイリオ"/>
              </a:rPr>
              <a:t>あるべき姿？</a:t>
            </a:r>
            <a:endParaRPr kumimoji="1" lang="ja-JP" altLang="en-US" sz="1600" dirty="0">
              <a:solidFill>
                <a:srgbClr val="FFFFFF"/>
              </a:solidFill>
              <a:latin typeface="メイリオ"/>
              <a:ea typeface="メイリオ"/>
              <a:cs typeface="メイリオ"/>
            </a:endParaRPr>
          </a:p>
        </p:txBody>
      </p:sp>
      <p:sp>
        <p:nvSpPr>
          <p:cNvPr id="10" name="正方形/長方形 9"/>
          <p:cNvSpPr/>
          <p:nvPr/>
        </p:nvSpPr>
        <p:spPr>
          <a:xfrm>
            <a:off x="803192" y="2495377"/>
            <a:ext cx="2711620" cy="1022865"/>
          </a:xfrm>
          <a:prstGeom prst="rect">
            <a:avLst/>
          </a:prstGeom>
          <a:solidFill>
            <a:srgbClr val="8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自分たちのできることに都合が良い</a:t>
            </a: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sp>
        <p:nvSpPr>
          <p:cNvPr id="15" name="正方形/長方形 14"/>
          <p:cNvSpPr/>
          <p:nvPr/>
        </p:nvSpPr>
        <p:spPr>
          <a:xfrm>
            <a:off x="4661474" y="3940431"/>
            <a:ext cx="3679566"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dirty="0">
                <a:solidFill>
                  <a:srgbClr val="FFFFFF"/>
                </a:solidFill>
                <a:latin typeface="メイリオ"/>
                <a:ea typeface="メイリオ"/>
                <a:cs typeface="メイリオ"/>
              </a:rPr>
              <a:t>お客様の</a:t>
            </a:r>
            <a:r>
              <a:rPr kumimoji="1" lang="ja-JP" altLang="en-US" sz="2000" b="1" dirty="0">
                <a:solidFill>
                  <a:srgbClr val="FFFFFF"/>
                </a:solidFill>
                <a:latin typeface="メイリオ"/>
                <a:ea typeface="メイリオ"/>
                <a:cs typeface="メイリオ"/>
              </a:rPr>
              <a:t>あるべき姿</a:t>
            </a:r>
            <a:r>
              <a:rPr kumimoji="1" lang="ja-JP" altLang="en-US" sz="1200" dirty="0">
                <a:solidFill>
                  <a:srgbClr val="FFFFFF"/>
                </a:solidFill>
                <a:latin typeface="メイリオ"/>
                <a:ea typeface="メイリオ"/>
                <a:cs typeface="メイリオ"/>
              </a:rPr>
              <a:t>を実現するために</a:t>
            </a:r>
            <a:endParaRPr kumimoji="1" lang="en-US" altLang="ja-JP" sz="1200" dirty="0">
              <a:solidFill>
                <a:srgbClr val="FFFFFF"/>
              </a:solidFill>
              <a:latin typeface="メイリオ"/>
              <a:ea typeface="メイリオ"/>
              <a:cs typeface="メイリオ"/>
            </a:endParaRPr>
          </a:p>
          <a:p>
            <a:pPr algn="ctr"/>
            <a:r>
              <a:rPr kumimoji="1" lang="ja-JP" altLang="en-US" sz="2000" b="1" dirty="0">
                <a:solidFill>
                  <a:srgbClr val="FFFFFF"/>
                </a:solidFill>
                <a:latin typeface="メイリオ"/>
                <a:ea typeface="メイリオ"/>
                <a:cs typeface="メイリオ"/>
              </a:rPr>
              <a:t>何をすべきか</a:t>
            </a:r>
            <a:r>
              <a:rPr kumimoji="1" lang="ja-JP" altLang="en-US" sz="2000" dirty="0">
                <a:solidFill>
                  <a:srgbClr val="FFFFFF"/>
                </a:solidFill>
                <a:latin typeface="メイリオ"/>
                <a:ea typeface="メイリオ"/>
                <a:cs typeface="メイリオ"/>
              </a:rPr>
              <a:t>？</a:t>
            </a:r>
          </a:p>
        </p:txBody>
      </p:sp>
      <p:sp>
        <p:nvSpPr>
          <p:cNvPr id="16" name="正方形/長方形 15"/>
          <p:cNvSpPr/>
          <p:nvPr/>
        </p:nvSpPr>
        <p:spPr>
          <a:xfrm>
            <a:off x="5629420" y="2495377"/>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dirty="0">
                <a:solidFill>
                  <a:srgbClr val="FFFFFF"/>
                </a:solidFill>
                <a:latin typeface="メイリオ"/>
                <a:ea typeface="メイリオ"/>
                <a:cs typeface="メイリオ"/>
              </a:rPr>
              <a:t>具体的にイメージできる</a:t>
            </a:r>
            <a:endParaRPr lang="en-US" altLang="ja-JP" sz="1200" dirty="0">
              <a:solidFill>
                <a:srgbClr val="FFFFFF"/>
              </a:solidFill>
              <a:latin typeface="メイリオ"/>
              <a:ea typeface="メイリオ"/>
              <a:cs typeface="メイリオ"/>
            </a:endParaRPr>
          </a:p>
          <a:p>
            <a:pPr algn="ctr"/>
            <a:r>
              <a:rPr kumimoji="1" lang="ja-JP" altLang="en-US" dirty="0">
                <a:solidFill>
                  <a:srgbClr val="FFFFFF"/>
                </a:solidFill>
                <a:latin typeface="メイリオ"/>
                <a:ea typeface="メイリオ"/>
                <a:cs typeface="メイリオ"/>
              </a:rPr>
              <a:t>お客様の「あるべき姿」</a:t>
            </a:r>
            <a:endParaRPr kumimoji="1" lang="en-US" altLang="ja-JP" dirty="0">
              <a:solidFill>
                <a:srgbClr val="FFFFFF"/>
              </a:solidFill>
              <a:latin typeface="メイリオ"/>
              <a:ea typeface="メイリオ"/>
              <a:cs typeface="メイリオ"/>
            </a:endParaRPr>
          </a:p>
        </p:txBody>
      </p:sp>
      <p:grpSp>
        <p:nvGrpSpPr>
          <p:cNvPr id="3" name="図形グループ 2"/>
          <p:cNvGrpSpPr/>
          <p:nvPr/>
        </p:nvGrpSpPr>
        <p:grpSpPr>
          <a:xfrm>
            <a:off x="5629420" y="975135"/>
            <a:ext cx="2711620" cy="1022865"/>
            <a:chOff x="5629420" y="975135"/>
            <a:chExt cx="2711620" cy="1022865"/>
          </a:xfrm>
        </p:grpSpPr>
        <p:sp>
          <p:nvSpPr>
            <p:cNvPr id="18" name="正方形/長方形 17"/>
            <p:cNvSpPr/>
            <p:nvPr/>
          </p:nvSpPr>
          <p:spPr>
            <a:xfrm>
              <a:off x="5629420" y="975135"/>
              <a:ext cx="2711620" cy="1022865"/>
            </a:xfrm>
            <a:prstGeom prst="rect">
              <a:avLst/>
            </a:prstGeom>
            <a:solidFill>
              <a:srgbClr val="3366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ltLang="ja-JP" sz="1200" dirty="0">
                <a:solidFill>
                  <a:srgbClr val="FFFFFF"/>
                </a:solidFill>
                <a:latin typeface="メイリオ"/>
                <a:ea typeface="メイリオ"/>
                <a:cs typeface="メイリオ"/>
              </a:endParaRPr>
            </a:p>
          </p:txBody>
        </p:sp>
        <p:sp>
          <p:nvSpPr>
            <p:cNvPr id="21" name="正方形/長方形 20"/>
            <p:cNvSpPr/>
            <p:nvPr/>
          </p:nvSpPr>
          <p:spPr>
            <a:xfrm>
              <a:off x="5900025" y="1157175"/>
              <a:ext cx="1906874" cy="707886"/>
            </a:xfrm>
            <a:prstGeom prst="rect">
              <a:avLst/>
            </a:prstGeom>
            <a:ln>
              <a:noFill/>
            </a:ln>
          </p:spPr>
          <p:txBody>
            <a:bodyPr wrap="square">
              <a:spAutoFit/>
            </a:bodyPr>
            <a:lstStyle/>
            <a:p>
              <a:r>
                <a:rPr lang="en-US" altLang="ja-JP" sz="1000" dirty="0">
                  <a:solidFill>
                    <a:srgbClr val="FFFFFF"/>
                  </a:solidFill>
                  <a:latin typeface="メイリオ"/>
                  <a:ea typeface="メイリオ"/>
                  <a:cs typeface="メイリオ"/>
                </a:rPr>
                <a:t>〇</a:t>
              </a:r>
              <a:r>
                <a:rPr lang="ja-JP" altLang="en-US" sz="1000" dirty="0">
                  <a:solidFill>
                    <a:srgbClr val="FFFFFF"/>
                  </a:solidFill>
                  <a:latin typeface="メイリオ"/>
                  <a:ea typeface="メイリオ"/>
                  <a:cs typeface="メイリオ"/>
                </a:rPr>
                <a:t>山　</a:t>
              </a:r>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男　</a:t>
              </a:r>
              <a:r>
                <a:rPr lang="en-US" altLang="ja-JP" sz="1000" dirty="0">
                  <a:solidFill>
                    <a:srgbClr val="FFFFFF"/>
                  </a:solidFill>
                  <a:latin typeface="メイリオ"/>
                  <a:ea typeface="メイリオ"/>
                  <a:cs typeface="メイリオ"/>
                </a:rPr>
                <a:t>39</a:t>
              </a:r>
              <a:r>
                <a:rPr lang="ja-JP" altLang="en-US" sz="1000" dirty="0">
                  <a:solidFill>
                    <a:srgbClr val="FFFFFF"/>
                  </a:solidFill>
                  <a:latin typeface="メイリオ"/>
                  <a:ea typeface="メイリオ"/>
                  <a:cs typeface="メイリオ"/>
                </a:rPr>
                <a:t>歳</a:t>
              </a:r>
              <a:endParaRPr lang="en-US" altLang="ja-JP" sz="1000" dirty="0">
                <a:solidFill>
                  <a:srgbClr val="FFFFFF"/>
                </a:solidFill>
                <a:latin typeface="メイリオ"/>
                <a:ea typeface="メイリオ"/>
                <a:cs typeface="メイリオ"/>
              </a:endParaRPr>
            </a:p>
            <a:p>
              <a:r>
                <a:rPr lang="en-US" altLang="ja-JP" sz="1000" dirty="0">
                  <a:solidFill>
                    <a:srgbClr val="FFFFFF"/>
                  </a:solidFill>
                  <a:latin typeface="メイリオ"/>
                  <a:ea typeface="メイリオ"/>
                  <a:cs typeface="メイリオ"/>
                </a:rPr>
                <a:t>▢▢</a:t>
              </a:r>
              <a:r>
                <a:rPr lang="ja-JP" altLang="en-US" sz="1000" dirty="0">
                  <a:solidFill>
                    <a:srgbClr val="FFFFFF"/>
                  </a:solidFill>
                  <a:latin typeface="メイリオ"/>
                  <a:ea typeface="メイリオ"/>
                  <a:cs typeface="メイリオ"/>
                </a:rPr>
                <a:t>株式会社　</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西日本営業部</a:t>
              </a:r>
              <a:endParaRPr lang="en-US" altLang="ja-JP" sz="1000" dirty="0">
                <a:solidFill>
                  <a:srgbClr val="FFFFFF"/>
                </a:solidFill>
                <a:latin typeface="メイリオ"/>
                <a:ea typeface="メイリオ"/>
                <a:cs typeface="メイリオ"/>
              </a:endParaRPr>
            </a:p>
            <a:p>
              <a:r>
                <a:rPr lang="ja-JP" altLang="en-US" sz="1000" dirty="0">
                  <a:solidFill>
                    <a:srgbClr val="FFFFFF"/>
                  </a:solidFill>
                  <a:latin typeface="メイリオ"/>
                  <a:ea typeface="メイリオ"/>
                  <a:cs typeface="メイリオ"/>
                </a:rPr>
                <a:t>営業業務課</a:t>
              </a:r>
            </a:p>
          </p:txBody>
        </p:sp>
      </p:grpSp>
      <p:sp>
        <p:nvSpPr>
          <p:cNvPr id="9" name="円/楕円 8"/>
          <p:cNvSpPr/>
          <p:nvPr/>
        </p:nvSpPr>
        <p:spPr>
          <a:xfrm>
            <a:off x="7651836" y="1176206"/>
            <a:ext cx="310122" cy="310133"/>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7623844" y="1514333"/>
            <a:ext cx="366110" cy="310121"/>
          </a:xfrm>
          <a:prstGeom prst="flowChartDelay">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5916943" y="1994862"/>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ニーズ起点</a:t>
            </a:r>
          </a:p>
        </p:txBody>
      </p:sp>
      <p:sp>
        <p:nvSpPr>
          <p:cNvPr id="26" name="テキスト ボックス 25"/>
          <p:cNvSpPr txBox="1"/>
          <p:nvPr/>
        </p:nvSpPr>
        <p:spPr>
          <a:xfrm>
            <a:off x="1070347" y="4963296"/>
            <a:ext cx="2236510" cy="584776"/>
          </a:xfrm>
          <a:prstGeom prst="rect">
            <a:avLst/>
          </a:prstGeom>
          <a:noFill/>
          <a:ln>
            <a:noFill/>
          </a:ln>
          <a:effectLst>
            <a:outerShdw blurRad="50800" dist="38100" dir="2700000" algn="tl" rotWithShape="0">
              <a:prstClr val="black">
                <a:alpha val="40000"/>
              </a:prstClr>
            </a:outerShdw>
          </a:effectLst>
        </p:spPr>
        <p:txBody>
          <a:bodyPr wrap="none" rtlCol="0">
            <a:spAutoFit/>
          </a:bodyPr>
          <a:lstStyle/>
          <a:p>
            <a:pPr algn="ctr"/>
            <a:r>
              <a:rPr kumimoji="1" lang="ja-JP" altLang="en-US" sz="3200" b="1" dirty="0">
                <a:solidFill>
                  <a:srgbClr val="FF8000"/>
                </a:solidFill>
                <a:latin typeface="メイリオ"/>
                <a:ea typeface="メイリオ"/>
                <a:cs typeface="メイリオ"/>
              </a:rPr>
              <a:t>シーズ起点</a:t>
            </a:r>
          </a:p>
        </p:txBody>
      </p:sp>
    </p:spTree>
    <p:extLst>
      <p:ext uri="{BB962C8B-B14F-4D97-AF65-F5344CB8AC3E}">
        <p14:creationId xmlns:p14="http://schemas.microsoft.com/office/powerpoint/2010/main" val="229295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animBg="1"/>
      <p:bldP spid="16" grpId="0" animBg="1"/>
      <p:bldP spid="25" grpId="0"/>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C44CC-712B-134F-87B9-3D6EEE6E5161}"/>
              </a:ext>
            </a:extLst>
          </p:cNvPr>
          <p:cNvSpPr>
            <a:spLocks noGrp="1"/>
          </p:cNvSpPr>
          <p:nvPr>
            <p:ph type="title"/>
          </p:nvPr>
        </p:nvSpPr>
        <p:spPr/>
        <p:txBody>
          <a:bodyPr/>
          <a:lstStyle/>
          <a:p>
            <a:r>
              <a:rPr kumimoji="1" lang="ja-JP" altLang="en-US"/>
              <a:t>変革のステージに立てるかどうかの３つの問いかけ</a:t>
            </a:r>
          </a:p>
        </p:txBody>
      </p:sp>
      <p:sp>
        <p:nvSpPr>
          <p:cNvPr id="3" name="スライド番号プレースホルダー 2">
            <a:extLst>
              <a:ext uri="{FF2B5EF4-FFF2-40B4-BE49-F238E27FC236}">
                <a16:creationId xmlns:a16="http://schemas.microsoft.com/office/drawing/2014/main" id="{569356EC-77F5-CF42-BC39-0AFDFDE467FA}"/>
              </a:ext>
            </a:extLst>
          </p:cNvPr>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sp>
        <p:nvSpPr>
          <p:cNvPr id="4" name="テキスト ボックス 3">
            <a:extLst>
              <a:ext uri="{FF2B5EF4-FFF2-40B4-BE49-F238E27FC236}">
                <a16:creationId xmlns:a16="http://schemas.microsoft.com/office/drawing/2014/main" id="{CE7DA51A-41ED-1F45-BFF8-7D673463206E}"/>
              </a:ext>
            </a:extLst>
          </p:cNvPr>
          <p:cNvSpPr txBox="1"/>
          <p:nvPr/>
        </p:nvSpPr>
        <p:spPr>
          <a:xfrm>
            <a:off x="786348" y="2189774"/>
            <a:ext cx="6647974"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違和感</a:t>
            </a:r>
            <a:r>
              <a:rPr kumimoji="1" lang="ja-JP" altLang="en-US" sz="3600">
                <a:solidFill>
                  <a:srgbClr val="0070C0"/>
                </a:solidFill>
                <a:latin typeface="Meiryo" panose="020B0604030504040204" pitchFamily="34" charset="-128"/>
                <a:ea typeface="Meiryo" panose="020B0604030504040204" pitchFamily="34" charset="-128"/>
              </a:rPr>
              <a:t>」を持っていますか？</a:t>
            </a:r>
          </a:p>
        </p:txBody>
      </p:sp>
      <p:sp>
        <p:nvSpPr>
          <p:cNvPr id="5" name="テキスト ボックス 4">
            <a:extLst>
              <a:ext uri="{FF2B5EF4-FFF2-40B4-BE49-F238E27FC236}">
                <a16:creationId xmlns:a16="http://schemas.microsoft.com/office/drawing/2014/main" id="{CDFCA0D3-0B59-454A-B6E9-AAEF6015CE12}"/>
              </a:ext>
            </a:extLst>
          </p:cNvPr>
          <p:cNvSpPr txBox="1"/>
          <p:nvPr/>
        </p:nvSpPr>
        <p:spPr>
          <a:xfrm>
            <a:off x="786348" y="3151470"/>
            <a:ext cx="6186309"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地図</a:t>
            </a:r>
            <a:r>
              <a:rPr kumimoji="1" lang="ja-JP" altLang="en-US" sz="3600">
                <a:solidFill>
                  <a:srgbClr val="0070C0"/>
                </a:solidFill>
                <a:latin typeface="Meiryo" panose="020B0604030504040204" pitchFamily="34" charset="-128"/>
                <a:ea typeface="Meiryo" panose="020B0604030504040204" pitchFamily="34" charset="-128"/>
              </a:rPr>
              <a:t>」を持っていますか？</a:t>
            </a:r>
          </a:p>
        </p:txBody>
      </p:sp>
      <p:sp>
        <p:nvSpPr>
          <p:cNvPr id="6" name="テキスト ボックス 5">
            <a:extLst>
              <a:ext uri="{FF2B5EF4-FFF2-40B4-BE49-F238E27FC236}">
                <a16:creationId xmlns:a16="http://schemas.microsoft.com/office/drawing/2014/main" id="{8CCD0912-5B34-4247-86A0-2F4E40994F48}"/>
              </a:ext>
            </a:extLst>
          </p:cNvPr>
          <p:cNvSpPr txBox="1"/>
          <p:nvPr/>
        </p:nvSpPr>
        <p:spPr>
          <a:xfrm>
            <a:off x="786348" y="4113166"/>
            <a:ext cx="7109639" cy="646331"/>
          </a:xfrm>
          <a:prstGeom prst="rect">
            <a:avLst/>
          </a:prstGeom>
          <a:noFill/>
        </p:spPr>
        <p:txBody>
          <a:bodyPr wrap="none" rtlCol="0">
            <a:spAutoFit/>
          </a:bodyPr>
          <a:lstStyle/>
          <a:p>
            <a:r>
              <a:rPr kumimoji="1" lang="ja-JP" altLang="en-US" sz="3600">
                <a:solidFill>
                  <a:srgbClr val="0070C0"/>
                </a:solidFill>
                <a:latin typeface="Meiryo" panose="020B0604030504040204" pitchFamily="34" charset="-128"/>
                <a:ea typeface="Meiryo" panose="020B0604030504040204" pitchFamily="34" charset="-128"/>
              </a:rPr>
              <a:t>「</a:t>
            </a:r>
            <a:r>
              <a:rPr kumimoji="1" lang="ja-JP" altLang="en-US" sz="3600" b="1">
                <a:solidFill>
                  <a:srgbClr val="0070C0"/>
                </a:solidFill>
                <a:latin typeface="Meiryo" panose="020B0604030504040204" pitchFamily="34" charset="-128"/>
                <a:ea typeface="Meiryo" panose="020B0604030504040204" pitchFamily="34" charset="-128"/>
              </a:rPr>
              <a:t>向かい風</a:t>
            </a:r>
            <a:r>
              <a:rPr kumimoji="1" lang="ja-JP" altLang="en-US" sz="3600">
                <a:solidFill>
                  <a:srgbClr val="0070C0"/>
                </a:solidFill>
                <a:latin typeface="Meiryo" panose="020B0604030504040204" pitchFamily="34" charset="-128"/>
                <a:ea typeface="Meiryo" panose="020B0604030504040204" pitchFamily="34" charset="-128"/>
              </a:rPr>
              <a:t>」を感じていますか？</a:t>
            </a:r>
          </a:p>
        </p:txBody>
      </p:sp>
    </p:spTree>
    <p:extLst>
      <p:ext uri="{BB962C8B-B14F-4D97-AF65-F5344CB8AC3E}">
        <p14:creationId xmlns:p14="http://schemas.microsoft.com/office/powerpoint/2010/main" val="7782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28D40-7DEB-E448-A4D5-D6BCDCBD8A9D}"/>
              </a:ext>
            </a:extLst>
          </p:cNvPr>
          <p:cNvSpPr>
            <a:spLocks noGrp="1"/>
          </p:cNvSpPr>
          <p:nvPr>
            <p:ph type="title"/>
          </p:nvPr>
        </p:nvSpPr>
        <p:spPr/>
        <p:txBody>
          <a:bodyPr/>
          <a:lstStyle/>
          <a:p>
            <a:r>
              <a:rPr kumimoji="1" lang="ja-JP" altLang="en-US"/>
              <a:t>ちょっと宣伝</a:t>
            </a:r>
          </a:p>
        </p:txBody>
      </p:sp>
      <p:sp>
        <p:nvSpPr>
          <p:cNvPr id="3" name="スライド番号プレースホルダー 2">
            <a:extLst>
              <a:ext uri="{FF2B5EF4-FFF2-40B4-BE49-F238E27FC236}">
                <a16:creationId xmlns:a16="http://schemas.microsoft.com/office/drawing/2014/main" id="{D29E4183-BA32-6148-BAC7-388CB277C461}"/>
              </a:ext>
            </a:extLst>
          </p:cNvPr>
          <p:cNvSpPr>
            <a:spLocks noGrp="1"/>
          </p:cNvSpPr>
          <p:nvPr>
            <p:ph type="sldNum" sz="quarter" idx="12"/>
          </p:nvPr>
        </p:nvSpPr>
        <p:spPr/>
        <p:txBody>
          <a:bodyPr/>
          <a:lstStyle/>
          <a:p>
            <a:fld id="{8FF8CC5D-A65D-5946-99B5-645367A967AD}" type="slidenum">
              <a:rPr kumimoji="1" lang="ja-JP" altLang="en-US" smtClean="0"/>
              <a:t>62</a:t>
            </a:fld>
            <a:endParaRPr kumimoji="1" lang="ja-JP" altLang="en-US"/>
          </a:p>
        </p:txBody>
      </p:sp>
      <p:pic>
        <p:nvPicPr>
          <p:cNvPr id="5" name="図 4">
            <a:extLst>
              <a:ext uri="{FF2B5EF4-FFF2-40B4-BE49-F238E27FC236}">
                <a16:creationId xmlns:a16="http://schemas.microsoft.com/office/drawing/2014/main" id="{4A849D9B-2D87-9142-B1E1-55D9185C3D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881" y="1416061"/>
            <a:ext cx="2233569" cy="1143000"/>
          </a:xfrm>
          <a:prstGeom prst="rect">
            <a:avLst/>
          </a:prstGeom>
        </p:spPr>
      </p:pic>
      <p:pic>
        <p:nvPicPr>
          <p:cNvPr id="7" name="図 6">
            <a:extLst>
              <a:ext uri="{FF2B5EF4-FFF2-40B4-BE49-F238E27FC236}">
                <a16:creationId xmlns:a16="http://schemas.microsoft.com/office/drawing/2014/main" id="{33603FE5-EA09-8048-941D-6D1564EC1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8978" y="3211482"/>
            <a:ext cx="3426044" cy="617415"/>
          </a:xfrm>
          <a:prstGeom prst="rect">
            <a:avLst/>
          </a:prstGeom>
        </p:spPr>
      </p:pic>
      <p:sp>
        <p:nvSpPr>
          <p:cNvPr id="9" name="テキスト ボックス 8">
            <a:extLst>
              <a:ext uri="{FF2B5EF4-FFF2-40B4-BE49-F238E27FC236}">
                <a16:creationId xmlns:a16="http://schemas.microsoft.com/office/drawing/2014/main" id="{CFA0F726-AB2F-B44F-A608-ED9CD2A92882}"/>
              </a:ext>
            </a:extLst>
          </p:cNvPr>
          <p:cNvSpPr txBox="1"/>
          <p:nvPr/>
        </p:nvSpPr>
        <p:spPr>
          <a:xfrm>
            <a:off x="2774950" y="3933818"/>
            <a:ext cx="3576620" cy="276999"/>
          </a:xfrm>
          <a:prstGeom prst="rect">
            <a:avLst/>
          </a:prstGeom>
          <a:noFill/>
        </p:spPr>
        <p:txBody>
          <a:bodyPr wrap="none" rtlCol="0">
            <a:spAutoFit/>
          </a:bodyPr>
          <a:lstStyle/>
          <a:p>
            <a:pPr algn="ctr"/>
            <a:r>
              <a:rPr kumimoji="1" lang="en-US" altLang="ja-JP" sz="1200" dirty="0">
                <a:latin typeface="Meiryo" panose="020B0604030504040204" pitchFamily="34" charset="-128"/>
                <a:ea typeface="Meiryo" panose="020B0604030504040204" pitchFamily="34" charset="-128"/>
              </a:rPr>
              <a:t>IT</a:t>
            </a:r>
            <a:r>
              <a:rPr kumimoji="1" lang="ja-JP" altLang="en-US" sz="1200">
                <a:latin typeface="Meiryo" panose="020B0604030504040204" pitchFamily="34" charset="-128"/>
                <a:ea typeface="Meiryo" panose="020B0604030504040204" pitchFamily="34" charset="-128"/>
              </a:rPr>
              <a:t>ビジネス</a:t>
            </a:r>
            <a:r>
              <a:rPr lang="ja-JP" altLang="en-US" sz="1200">
                <a:latin typeface="Meiryo" panose="020B0604030504040204" pitchFamily="34" charset="-128"/>
                <a:ea typeface="Meiryo" panose="020B0604030504040204" pitchFamily="34" charset="-128"/>
              </a:rPr>
              <a:t>・プレゼンテーション・ライブラリー</a:t>
            </a:r>
            <a:endParaRPr kumimoji="1" lang="ja-JP" altLang="en-US" sz="1200">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F5EFC34E-777C-964D-8BDF-5366A5E6DC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5461" y="1416061"/>
            <a:ext cx="2233569" cy="1143000"/>
          </a:xfrm>
          <a:prstGeom prst="rect">
            <a:avLst/>
          </a:prstGeom>
        </p:spPr>
      </p:pic>
      <p:sp>
        <p:nvSpPr>
          <p:cNvPr id="11" name="テキスト ボックス 10">
            <a:extLst>
              <a:ext uri="{FF2B5EF4-FFF2-40B4-BE49-F238E27FC236}">
                <a16:creationId xmlns:a16="http://schemas.microsoft.com/office/drawing/2014/main" id="{9F80FCCD-0C3C-D94C-B700-24313B36B048}"/>
              </a:ext>
            </a:extLst>
          </p:cNvPr>
          <p:cNvSpPr txBox="1"/>
          <p:nvPr/>
        </p:nvSpPr>
        <p:spPr>
          <a:xfrm>
            <a:off x="5747465" y="2594558"/>
            <a:ext cx="2369559" cy="246221"/>
          </a:xfrm>
          <a:prstGeom prst="rect">
            <a:avLst/>
          </a:prstGeom>
          <a:noFill/>
        </p:spPr>
        <p:txBody>
          <a:bodyPr wrap="none" rtlCol="0">
            <a:spAutoFit/>
          </a:bodyPr>
          <a:lstStyle/>
          <a:p>
            <a:r>
              <a:rPr kumimoji="1" lang="ja-JP" altLang="en-US" sz="1000">
                <a:latin typeface="Meiryo" panose="020B0604030504040204" pitchFamily="34" charset="-128"/>
                <a:ea typeface="Meiryo" panose="020B0604030504040204" pitchFamily="34" charset="-128"/>
              </a:rPr>
              <a:t>新入社員のための最新</a:t>
            </a:r>
            <a:r>
              <a:rPr kumimoji="1" lang="en-US" altLang="ja-JP" sz="1000" dirty="0">
                <a:latin typeface="Meiryo" panose="020B0604030504040204" pitchFamily="34" charset="-128"/>
                <a:ea typeface="Meiryo" panose="020B0604030504040204" pitchFamily="34" charset="-128"/>
              </a:rPr>
              <a:t>IT</a:t>
            </a:r>
            <a:r>
              <a:rPr kumimoji="1" lang="ja-JP" altLang="en-US" sz="1000">
                <a:latin typeface="Meiryo" panose="020B0604030504040204" pitchFamily="34" charset="-128"/>
                <a:ea typeface="Meiryo" panose="020B0604030504040204" pitchFamily="34" charset="-128"/>
              </a:rPr>
              <a:t>トレンド研修</a:t>
            </a:r>
          </a:p>
        </p:txBody>
      </p:sp>
      <p:pic>
        <p:nvPicPr>
          <p:cNvPr id="4" name="図 3">
            <a:extLst>
              <a:ext uri="{FF2B5EF4-FFF2-40B4-BE49-F238E27FC236}">
                <a16:creationId xmlns:a16="http://schemas.microsoft.com/office/drawing/2014/main" id="{4650CF86-2FA3-074B-AC80-6564B11DC116}"/>
              </a:ext>
            </a:extLst>
          </p:cNvPr>
          <p:cNvPicPr>
            <a:picLocks noChangeAspect="1"/>
          </p:cNvPicPr>
          <p:nvPr/>
        </p:nvPicPr>
        <p:blipFill>
          <a:blip r:embed="rId4"/>
          <a:stretch>
            <a:fillRect/>
          </a:stretch>
        </p:blipFill>
        <p:spPr>
          <a:xfrm>
            <a:off x="2816964" y="4779967"/>
            <a:ext cx="3492592" cy="1047778"/>
          </a:xfrm>
          <a:prstGeom prst="rect">
            <a:avLst/>
          </a:prstGeom>
        </p:spPr>
      </p:pic>
    </p:spTree>
    <p:extLst>
      <p:ext uri="{BB962C8B-B14F-4D97-AF65-F5344CB8AC3E}">
        <p14:creationId xmlns:p14="http://schemas.microsoft.com/office/powerpoint/2010/main" val="1394137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63</a:t>
            </a:fld>
            <a:endParaRPr kumimoji="1" lang="ja-JP" altLang="en-US"/>
          </a:p>
        </p:txBody>
      </p:sp>
      <p:pic>
        <p:nvPicPr>
          <p:cNvPr id="4" name="図 3" descr="単独LOGO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367411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データ収集</a:t>
            </a:r>
          </a:p>
          <a:p>
            <a:pPr algn="ctr"/>
            <a:r>
              <a:rPr lang="ja-JP" altLang="en-US" sz="1200" b="1" dirty="0">
                <a:solidFill>
                  <a:schemeClr val="bg1"/>
                </a:solidFill>
                <a:latin typeface="Meiryo" charset="-128"/>
                <a:ea typeface="Meiryo" charset="-128"/>
                <a:cs typeface="Meiryo" charset="-128"/>
              </a:rPr>
              <a:t>モニタリング</a:t>
            </a:r>
            <a:endParaRPr kumimoji="1" lang="ja-JP" altLang="en-US" sz="1200" b="1" dirty="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データ解析</a:t>
            </a:r>
            <a:endParaRPr kumimoji="1" lang="en-US" altLang="ja-JP" sz="2000" b="1" dirty="0">
              <a:solidFill>
                <a:schemeClr val="bg1"/>
              </a:solidFill>
              <a:latin typeface="Meiryo" charset="-128"/>
              <a:ea typeface="Meiryo" charset="-128"/>
              <a:cs typeface="Meiryo" charset="-128"/>
            </a:endParaRPr>
          </a:p>
          <a:p>
            <a:pPr algn="ctr"/>
            <a:r>
              <a:rPr kumimoji="1" lang="ja-JP" altLang="en-US" sz="1200" b="1" dirty="0">
                <a:solidFill>
                  <a:schemeClr val="bg1"/>
                </a:solidFill>
                <a:latin typeface="Meiryo" charset="-128"/>
                <a:ea typeface="Meiryo" charset="-128"/>
                <a:cs typeface="Meiryo" charset="-128"/>
              </a:rPr>
              <a:t>原因解明・発見</a:t>
            </a:r>
            <a:r>
              <a:rPr kumimoji="1" lang="en-US" altLang="ja-JP" sz="1200" b="1" dirty="0">
                <a:solidFill>
                  <a:schemeClr val="bg1"/>
                </a:solidFill>
                <a:latin typeface="Meiryo" charset="-128"/>
                <a:ea typeface="Meiryo" charset="-128"/>
                <a:cs typeface="Meiryo" charset="-128"/>
              </a:rPr>
              <a:t>/</a:t>
            </a:r>
            <a:r>
              <a:rPr kumimoji="1" lang="ja-JP" altLang="en-US" sz="1200" b="1" dirty="0">
                <a:solidFill>
                  <a:schemeClr val="bg1"/>
                </a:solidFill>
                <a:latin typeface="Meiryo" charset="-128"/>
                <a:ea typeface="Meiryo" charset="-128"/>
                <a:cs typeface="Meiryo" charset="-128"/>
              </a:rPr>
              <a:t>洞察</a:t>
            </a:r>
          </a:p>
          <a:p>
            <a:pPr algn="ctr"/>
            <a:r>
              <a:rPr kumimoji="1" lang="ja-JP" altLang="en-US" sz="1200" b="1" dirty="0">
                <a:solidFill>
                  <a:schemeClr val="bg1"/>
                </a:solidFill>
                <a:latin typeface="Meiryo" charset="-128"/>
                <a:ea typeface="Meiryo" charset="-128"/>
                <a:cs typeface="Meiryo" charset="-128"/>
              </a:rPr>
              <a:t>計画の最適化</a:t>
            </a: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データ活用</a:t>
            </a:r>
          </a:p>
          <a:p>
            <a:pPr algn="ctr"/>
            <a:r>
              <a:rPr kumimoji="1" lang="ja-JP" altLang="en-US" sz="1200" b="1" dirty="0">
                <a:solidFill>
                  <a:schemeClr val="bg1"/>
                </a:solidFill>
                <a:latin typeface="Meiryo" charset="-128"/>
                <a:ea typeface="Meiryo" charset="-128"/>
                <a:cs typeface="Meiryo" charset="-128"/>
              </a:rPr>
              <a:t>業務処理・情報提供</a:t>
            </a:r>
          </a:p>
          <a:p>
            <a:pPr algn="ctr"/>
            <a:r>
              <a:rPr kumimoji="1" lang="ja-JP" altLang="en-US" sz="1200" b="1" dirty="0">
                <a:solidFill>
                  <a:schemeClr val="bg1"/>
                </a:solidFill>
                <a:latin typeface="Meiryo" charset="-128"/>
                <a:ea typeface="Meiryo" charset="-128"/>
                <a:cs typeface="Meiryo" charset="-128"/>
              </a:rPr>
              <a:t>機器制御</a:t>
            </a: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メイリオ"/>
                <a:ea typeface="メイリオ"/>
                <a:cs typeface="メイリオ"/>
              </a:rPr>
              <a:t>ヒト・モノ</a:t>
            </a: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rgbClr val="FFFFFF"/>
                </a:solidFill>
                <a:latin typeface="メイリオ"/>
                <a:ea typeface="メイリオ"/>
                <a:cs typeface="メイリオ"/>
              </a:rPr>
              <a:t>クラウド・コンピューティング</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メイリオ"/>
                <a:ea typeface="メイリオ"/>
                <a:cs typeface="メイリオ"/>
              </a:rPr>
              <a:t>環境変化・産業活動</a:t>
            </a: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メイリオ"/>
                <a:ea typeface="メイリオ"/>
                <a:cs typeface="メイリオ"/>
              </a:rPr>
              <a:t>現実世界／</a:t>
            </a:r>
            <a:r>
              <a:rPr kumimoji="1" lang="en-US" altLang="ja-JP" sz="1400" b="1" dirty="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メイリオ"/>
                <a:ea typeface="メイリオ"/>
                <a:cs typeface="メイリオ"/>
              </a:rPr>
              <a:t>サイバー世界／</a:t>
            </a:r>
            <a:r>
              <a:rPr kumimoji="1" lang="en-US" altLang="ja-JP" sz="1400" b="1" dirty="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メイリオ"/>
                <a:ea typeface="メイリオ"/>
                <a:cs typeface="メイリオ"/>
              </a:rPr>
              <a:t>Cyber Physical System</a:t>
            </a:r>
            <a:r>
              <a:rPr lang="ja-JP" altLang="en-US" sz="1400" dirty="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340993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a:xfrm>
            <a:off x="179388" y="134599"/>
            <a:ext cx="8964612" cy="416221"/>
          </a:xfrm>
          <a:prstGeom prst="rect">
            <a:avLst/>
          </a:prstGeom>
        </p:spPr>
        <p:txBody>
          <a:bodyPr>
            <a:normAutofit fontScale="90000"/>
          </a:bodyPr>
          <a:lstStyle/>
          <a:p>
            <a:r>
              <a:rPr lang="ja-JP" altLang="en-US" dirty="0"/>
              <a:t>デジタル・トランスフォーメーションとサイバー・フィジカル･システム</a:t>
            </a:r>
            <a:endParaRPr kumimoji="1" lang="ja-JP" altLang="en-US" dirty="0"/>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56111" y="3831370"/>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
        <p:nvSpPr>
          <p:cNvPr id="18" name="上矢印 17"/>
          <p:cNvSpPr/>
          <p:nvPr/>
        </p:nvSpPr>
        <p:spPr>
          <a:xfrm rot="12599028">
            <a:off x="4921295" y="3306894"/>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01544"/>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データ収集</a:t>
            </a:r>
            <a:endParaRPr kumimoji="1" lang="en-US" altLang="ja-JP" sz="2000" b="1" dirty="0">
              <a:solidFill>
                <a:schemeClr val="bg1"/>
              </a:solidFill>
              <a:latin typeface="Meiryo" charset="-128"/>
              <a:ea typeface="Meiryo" charset="-128"/>
              <a:cs typeface="Meiryo" charset="-128"/>
            </a:endParaRPr>
          </a:p>
          <a:p>
            <a:pPr algn="ctr"/>
            <a:r>
              <a:rPr lang="en-US" altLang="ja-JP" sz="1400" dirty="0" err="1">
                <a:solidFill>
                  <a:schemeClr val="bg1"/>
                </a:solidFill>
                <a:latin typeface="Meiryo" charset="-128"/>
                <a:ea typeface="Meiryo" charset="-128"/>
                <a:cs typeface="Meiryo" charset="-128"/>
              </a:rPr>
              <a:t>IoT</a:t>
            </a:r>
            <a:r>
              <a:rPr lang="en-US" altLang="ja-JP" sz="1400" dirty="0">
                <a:solidFill>
                  <a:schemeClr val="bg1"/>
                </a:solidFill>
                <a:latin typeface="Meiryo" charset="-128"/>
                <a:ea typeface="Meiryo" charset="-128"/>
                <a:cs typeface="Meiryo" charset="-128"/>
              </a:rPr>
              <a:t>/Mobile/Web</a:t>
            </a:r>
            <a:endParaRPr kumimoji="1" lang="ja-JP" altLang="en-US" sz="1400" dirty="0">
              <a:solidFill>
                <a:schemeClr val="bg1"/>
              </a:solidFill>
              <a:latin typeface="Meiryo" charset="-128"/>
              <a:ea typeface="Meiryo" charset="-128"/>
              <a:cs typeface="Meiryo" charset="-128"/>
            </a:endParaRPr>
          </a:p>
        </p:txBody>
      </p:sp>
      <p:sp>
        <p:nvSpPr>
          <p:cNvPr id="23" name="テキスト ボックス 22"/>
          <p:cNvSpPr txBox="1"/>
          <p:nvPr/>
        </p:nvSpPr>
        <p:spPr>
          <a:xfrm>
            <a:off x="1886709" y="2244860"/>
            <a:ext cx="1898455" cy="400110"/>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データ解析</a:t>
            </a:r>
            <a:endParaRPr kumimoji="1" lang="en-US" altLang="ja-JP" sz="20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148003"/>
            <a:ext cx="1898455" cy="615553"/>
          </a:xfrm>
          <a:prstGeom prst="rect">
            <a:avLst/>
          </a:prstGeom>
          <a:noFill/>
        </p:spPr>
        <p:txBody>
          <a:bodyPr wrap="square" rtlCol="0" anchor="ctr">
            <a:spAutoFit/>
          </a:bodyPr>
          <a:lstStyle/>
          <a:p>
            <a:pPr algn="ctr"/>
            <a:r>
              <a:rPr kumimoji="1" lang="ja-JP" altLang="en-US" sz="2000" b="1" dirty="0">
                <a:solidFill>
                  <a:schemeClr val="bg1"/>
                </a:solidFill>
                <a:latin typeface="Meiryo" charset="-128"/>
                <a:ea typeface="Meiryo" charset="-128"/>
                <a:cs typeface="Meiryo" charset="-128"/>
              </a:rPr>
              <a:t>データ活用</a:t>
            </a:r>
            <a:endParaRPr kumimoji="1" lang="en-US" altLang="ja-JP" sz="2000" b="1" dirty="0">
              <a:solidFill>
                <a:schemeClr val="bg1"/>
              </a:solidFill>
              <a:latin typeface="Meiryo" charset="-128"/>
              <a:ea typeface="Meiryo" charset="-128"/>
              <a:cs typeface="Meiryo" charset="-128"/>
            </a:endParaRPr>
          </a:p>
          <a:p>
            <a:pPr algn="ctr"/>
            <a:r>
              <a:rPr lang="en-US" altLang="ja-JP" sz="1400" dirty="0">
                <a:solidFill>
                  <a:schemeClr val="bg1"/>
                </a:solidFill>
                <a:latin typeface="Meiryo" charset="-128"/>
                <a:ea typeface="Meiryo" charset="-128"/>
                <a:cs typeface="Meiryo" charset="-128"/>
              </a:rPr>
              <a:t>Web</a:t>
            </a:r>
            <a:r>
              <a:rPr lang="ja-JP" altLang="en-US" sz="1400" dirty="0">
                <a:solidFill>
                  <a:schemeClr val="bg1"/>
                </a:solidFill>
                <a:latin typeface="Meiryo" charset="-128"/>
                <a:ea typeface="Meiryo" charset="-128"/>
                <a:cs typeface="Meiryo" charset="-128"/>
              </a:rPr>
              <a:t>サービス</a:t>
            </a:r>
            <a:endParaRPr kumimoji="1" lang="ja-JP" altLang="en-US" sz="1400"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メイリオ"/>
                <a:ea typeface="メイリオ"/>
                <a:cs typeface="メイリオ"/>
              </a:rPr>
              <a:t>ヒト・モノ</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メイリオ"/>
                <a:ea typeface="メイリオ"/>
                <a:cs typeface="メイリオ"/>
              </a:rPr>
              <a:t>環境変化・産業活動</a:t>
            </a:r>
          </a:p>
        </p:txBody>
      </p:sp>
      <p:sp>
        <p:nvSpPr>
          <p:cNvPr id="63" name="テキスト ボックス 62"/>
          <p:cNvSpPr txBox="1"/>
          <p:nvPr/>
        </p:nvSpPr>
        <p:spPr>
          <a:xfrm>
            <a:off x="1111567" y="613061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メイリオ"/>
                <a:ea typeface="メイリオ"/>
                <a:cs typeface="メイリオ"/>
              </a:rPr>
              <a:t>現実世界／</a:t>
            </a:r>
            <a:r>
              <a:rPr kumimoji="1" lang="en-US" altLang="ja-JP" sz="1400" b="1" dirty="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8737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4768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20493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メイリオ"/>
                <a:ea typeface="メイリオ"/>
                <a:cs typeface="メイリオ"/>
              </a:rPr>
              <a:t>サイバー世界／</a:t>
            </a:r>
            <a:r>
              <a:rPr kumimoji="1" lang="en-US" altLang="ja-JP" sz="1400" b="1" dirty="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メイリオ"/>
                <a:ea typeface="メイリオ"/>
                <a:cs typeface="メイリオ"/>
              </a:rPr>
              <a:t>Cyber Physical System</a:t>
            </a:r>
            <a:r>
              <a:rPr lang="ja-JP" altLang="en-US" sz="1400" dirty="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grpSp>
        <p:nvGrpSpPr>
          <p:cNvPr id="10" name="図形グループ 9"/>
          <p:cNvGrpSpPr/>
          <p:nvPr/>
        </p:nvGrpSpPr>
        <p:grpSpPr>
          <a:xfrm>
            <a:off x="2277038" y="2102224"/>
            <a:ext cx="4572000" cy="2750959"/>
            <a:chOff x="2277038" y="2078176"/>
            <a:chExt cx="4572000" cy="2750959"/>
          </a:xfrm>
        </p:grpSpPr>
        <p:sp>
          <p:nvSpPr>
            <p:cNvPr id="48" name="円/楕円 47"/>
            <p:cNvSpPr/>
            <p:nvPr/>
          </p:nvSpPr>
          <p:spPr>
            <a:xfrm>
              <a:off x="3197675" y="2078176"/>
              <a:ext cx="2748649" cy="2750959"/>
            </a:xfrm>
            <a:prstGeom prst="ellipse">
              <a:avLst/>
            </a:prstGeom>
            <a:solidFill>
              <a:srgbClr val="FF7E79">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6" name="正方形/長方形 5"/>
            <p:cNvSpPr/>
            <p:nvPr/>
          </p:nvSpPr>
          <p:spPr>
            <a:xfrm>
              <a:off x="2277038" y="3048970"/>
              <a:ext cx="4572000" cy="923330"/>
            </a:xfrm>
            <a:prstGeom prst="rect">
              <a:avLst/>
            </a:prstGeom>
          </p:spPr>
          <p:txBody>
            <a:bodyPr>
              <a:spAutoFit/>
            </a:bodyPr>
            <a:lstStyle/>
            <a:p>
              <a:pPr algn="ctr"/>
              <a:r>
                <a:rPr lang="ja-JP" altLang="en-US" sz="4000" b="1" dirty="0">
                  <a:solidFill>
                    <a:srgbClr val="FFFFFF"/>
                  </a:solidFill>
                  <a:latin typeface="Meiryo" charset="-128"/>
                  <a:ea typeface="Meiryo" charset="-128"/>
                  <a:cs typeface="Meiryo" charset="-128"/>
                </a:rPr>
                <a:t>デジタル</a:t>
              </a:r>
              <a:endParaRPr lang="en-US" altLang="ja-JP" sz="4000" b="1" dirty="0">
                <a:solidFill>
                  <a:srgbClr val="FFFFFF"/>
                </a:solidFill>
                <a:latin typeface="Meiryo" charset="-128"/>
                <a:ea typeface="Meiryo" charset="-128"/>
                <a:cs typeface="Meiryo" charset="-128"/>
              </a:endParaRPr>
            </a:p>
            <a:p>
              <a:pPr algn="ctr"/>
              <a:r>
                <a:rPr lang="ja-JP" altLang="en-US" sz="1400" b="1" dirty="0">
                  <a:solidFill>
                    <a:srgbClr val="FFFFFF"/>
                  </a:solidFill>
                  <a:latin typeface="Meiryo" charset="-128"/>
                  <a:ea typeface="Meiryo" charset="-128"/>
                  <a:cs typeface="Meiryo" charset="-128"/>
                </a:rPr>
                <a:t>トランスフォーメーション</a:t>
              </a:r>
            </a:p>
          </p:txBody>
        </p:sp>
      </p:grpSp>
    </p:spTree>
    <p:extLst>
      <p:ext uri="{BB962C8B-B14F-4D97-AF65-F5344CB8AC3E}">
        <p14:creationId xmlns:p14="http://schemas.microsoft.com/office/powerpoint/2010/main" val="8082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8590"/>
            <a:ext cx="8686800" cy="416221"/>
          </a:xfrm>
          <a:prstGeom prst="rect">
            <a:avLst/>
          </a:prstGeom>
        </p:spPr>
        <p:txBody>
          <a:bodyPr>
            <a:normAutofit fontScale="90000"/>
          </a:bodyPr>
          <a:lstStyle/>
          <a:p>
            <a:r>
              <a:rPr kumimoji="1" lang="ja-JP" altLang="en-US" dirty="0"/>
              <a:t>デジタル・トランスフォーメーションとは何か</a:t>
            </a:r>
          </a:p>
        </p:txBody>
      </p:sp>
      <p:sp>
        <p:nvSpPr>
          <p:cNvPr id="22" name="正方形/長方形 21"/>
          <p:cNvSpPr/>
          <p:nvPr/>
        </p:nvSpPr>
        <p:spPr>
          <a:xfrm>
            <a:off x="675298" y="780596"/>
            <a:ext cx="7793404" cy="200809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675297" y="3758717"/>
            <a:ext cx="7793403" cy="2008094"/>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2122104" y="946758"/>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人間</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7" name="テキスト ボックス 26"/>
          <p:cNvSpPr txBox="1"/>
          <p:nvPr/>
        </p:nvSpPr>
        <p:spPr>
          <a:xfrm>
            <a:off x="2122104" y="3924462"/>
            <a:ext cx="6032422" cy="461665"/>
          </a:xfrm>
          <a:prstGeom prst="rect">
            <a:avLst/>
          </a:prstGeom>
          <a:noFill/>
        </p:spPr>
        <p:txBody>
          <a:bodyPr wrap="none" rtlCol="0">
            <a:spAutoFit/>
          </a:bodyPr>
          <a:lstStyle/>
          <a:p>
            <a:pPr algn="ctr"/>
            <a:r>
              <a:rPr kumimoji="1" lang="ja-JP" altLang="en-US" sz="2400" b="1" u="sng" dirty="0">
                <a:solidFill>
                  <a:schemeClr val="bg1"/>
                </a:solidFill>
                <a:latin typeface="Meiryo" charset="-128"/>
                <a:ea typeface="Meiryo" charset="-128"/>
                <a:cs typeface="Meiryo" charset="-128"/>
              </a:rPr>
              <a:t>機械</a:t>
            </a:r>
            <a:r>
              <a:rPr kumimoji="1" lang="ja-JP" altLang="en-US" sz="2400" dirty="0">
                <a:solidFill>
                  <a:schemeClr val="bg1"/>
                </a:solidFill>
                <a:latin typeface="Meiryo" charset="-128"/>
                <a:ea typeface="Meiryo" charset="-128"/>
                <a:cs typeface="Meiryo" charset="-128"/>
              </a:rPr>
              <a:t>を前提に最適化したビジネスの仕組み</a:t>
            </a:r>
          </a:p>
        </p:txBody>
      </p:sp>
      <p:sp>
        <p:nvSpPr>
          <p:cNvPr id="28" name="テキスト ボックス 27"/>
          <p:cNvSpPr txBox="1"/>
          <p:nvPr/>
        </p:nvSpPr>
        <p:spPr>
          <a:xfrm>
            <a:off x="2564346" y="1553810"/>
            <a:ext cx="5416868" cy="461665"/>
          </a:xfrm>
          <a:prstGeom prst="rect">
            <a:avLst/>
          </a:prstGeom>
          <a:noFill/>
        </p:spPr>
        <p:txBody>
          <a:bodyPr wrap="none" rtlCol="0">
            <a:spAutoFit/>
          </a:bodyPr>
          <a:lstStyle/>
          <a:p>
            <a:pPr algn="ctr"/>
            <a:r>
              <a:rPr kumimoji="1" lang="ja-JP" altLang="en-US" sz="2400" b="1" dirty="0">
                <a:solidFill>
                  <a:schemeClr val="bg1"/>
                </a:solidFill>
                <a:latin typeface="Meiryo" charset="-128"/>
                <a:ea typeface="Meiryo" charset="-128"/>
                <a:cs typeface="Meiryo" charset="-128"/>
              </a:rPr>
              <a:t>観察</a:t>
            </a:r>
            <a:r>
              <a:rPr kumimoji="1" lang="ja-JP" altLang="en-US" sz="2400" dirty="0">
                <a:solidFill>
                  <a:schemeClr val="bg1"/>
                </a:solidFill>
                <a:latin typeface="Meiryo" charset="-128"/>
                <a:ea typeface="Meiryo" charset="-128"/>
                <a:cs typeface="Meiryo" charset="-128"/>
              </a:rPr>
              <a:t>と</a:t>
            </a:r>
            <a:r>
              <a:rPr kumimoji="1" lang="ja-JP" altLang="en-US" sz="2400" b="1" dirty="0">
                <a:solidFill>
                  <a:schemeClr val="bg1"/>
                </a:solidFill>
                <a:latin typeface="Meiryo" charset="-128"/>
                <a:ea typeface="Meiryo" charset="-128"/>
                <a:cs typeface="Meiryo" charset="-128"/>
              </a:rPr>
              <a:t>経験値</a:t>
            </a:r>
            <a:r>
              <a:rPr kumimoji="1" lang="ja-JP" altLang="en-US" sz="2400" dirty="0">
                <a:solidFill>
                  <a:schemeClr val="bg1"/>
                </a:solidFill>
                <a:latin typeface="Meiryo" charset="-128"/>
                <a:ea typeface="Meiryo" charset="-128"/>
                <a:cs typeface="Meiryo" charset="-128"/>
              </a:rPr>
              <a:t>に基づく判断と意志決定</a:t>
            </a:r>
          </a:p>
        </p:txBody>
      </p:sp>
      <p:sp>
        <p:nvSpPr>
          <p:cNvPr id="29" name="テキスト ボックス 28"/>
          <p:cNvSpPr txBox="1"/>
          <p:nvPr/>
        </p:nvSpPr>
        <p:spPr>
          <a:xfrm>
            <a:off x="2545297" y="4479935"/>
            <a:ext cx="5186035" cy="461665"/>
          </a:xfrm>
          <a:prstGeom prst="rect">
            <a:avLst/>
          </a:prstGeom>
          <a:noFill/>
        </p:spPr>
        <p:txBody>
          <a:bodyPr wrap="none" rtlCol="0">
            <a:spAutoFit/>
          </a:bodyPr>
          <a:lstStyle/>
          <a:p>
            <a:pPr algn="ctr"/>
            <a:r>
              <a:rPr lang="ja-JP" altLang="en-US" sz="2400" b="1" dirty="0">
                <a:solidFill>
                  <a:schemeClr val="bg1"/>
                </a:solidFill>
                <a:latin typeface="Meiryo" charset="-128"/>
                <a:ea typeface="Meiryo" charset="-128"/>
                <a:cs typeface="Meiryo" charset="-128"/>
              </a:rPr>
              <a:t>データ</a:t>
            </a:r>
            <a:r>
              <a:rPr kumimoji="1" lang="ja-JP" altLang="en-US" sz="2400" dirty="0">
                <a:solidFill>
                  <a:schemeClr val="bg1"/>
                </a:solidFill>
                <a:latin typeface="Meiryo" charset="-128"/>
                <a:ea typeface="Meiryo" charset="-128"/>
                <a:cs typeface="Meiryo" charset="-128"/>
              </a:rPr>
              <a:t>と</a:t>
            </a:r>
            <a:r>
              <a:rPr kumimoji="1" lang="en-US" altLang="ja-JP" sz="2400" b="1" dirty="0">
                <a:solidFill>
                  <a:schemeClr val="bg1"/>
                </a:solidFill>
                <a:latin typeface="Meiryo" charset="-128"/>
                <a:ea typeface="Meiryo" charset="-128"/>
                <a:cs typeface="Meiryo" charset="-128"/>
              </a:rPr>
              <a:t>AI</a:t>
            </a:r>
            <a:r>
              <a:rPr kumimoji="1" lang="ja-JP" altLang="en-US" sz="2400" dirty="0">
                <a:solidFill>
                  <a:schemeClr val="bg1"/>
                </a:solidFill>
                <a:latin typeface="Meiryo" charset="-128"/>
                <a:ea typeface="Meiryo" charset="-128"/>
                <a:cs typeface="Meiryo" charset="-128"/>
              </a:rPr>
              <a:t>に基づく判断と意志決定</a:t>
            </a:r>
          </a:p>
        </p:txBody>
      </p:sp>
      <p:sp>
        <p:nvSpPr>
          <p:cNvPr id="33" name="テキスト ボックス 32"/>
          <p:cNvSpPr txBox="1"/>
          <p:nvPr/>
        </p:nvSpPr>
        <p:spPr>
          <a:xfrm>
            <a:off x="3254423" y="5128740"/>
            <a:ext cx="3501278"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ビッグデータ</a:t>
            </a:r>
            <a:r>
              <a:rPr lang="en-US" altLang="ja-JP" sz="3200" b="1" dirty="0">
                <a:solidFill>
                  <a:schemeClr val="bg1"/>
                </a:solidFill>
                <a:latin typeface="Meiryo" charset="-128"/>
                <a:ea typeface="Meiryo" charset="-128"/>
                <a:cs typeface="Meiryo" charset="-128"/>
              </a:rPr>
              <a:t>×AI</a:t>
            </a:r>
            <a:endParaRPr kumimoji="1" lang="ja-JP" altLang="en-US" sz="2000" dirty="0">
              <a:solidFill>
                <a:schemeClr val="bg1"/>
              </a:solidFill>
              <a:latin typeface="Meiryo" charset="-128"/>
              <a:ea typeface="Meiryo" charset="-128"/>
              <a:cs typeface="Meiryo" charset="-128"/>
            </a:endParaRPr>
          </a:p>
        </p:txBody>
      </p:sp>
      <p:sp>
        <p:nvSpPr>
          <p:cNvPr id="34" name="テキスト ボックス 33"/>
          <p:cNvSpPr txBox="1"/>
          <p:nvPr/>
        </p:nvSpPr>
        <p:spPr>
          <a:xfrm>
            <a:off x="3489737" y="2115947"/>
            <a:ext cx="2167581" cy="584775"/>
          </a:xfrm>
          <a:prstGeom prst="rect">
            <a:avLst/>
          </a:prstGeom>
          <a:noFill/>
        </p:spPr>
        <p:txBody>
          <a:bodyPr wrap="none" rtlCol="0">
            <a:spAutoFit/>
          </a:bodyPr>
          <a:lstStyle/>
          <a:p>
            <a:pPr algn="ctr"/>
            <a:r>
              <a:rPr lang="ja-JP" altLang="en-US" sz="3200" b="1" dirty="0">
                <a:solidFill>
                  <a:schemeClr val="bg1"/>
                </a:solidFill>
                <a:latin typeface="Meiryo" charset="-128"/>
                <a:ea typeface="Meiryo" charset="-128"/>
                <a:cs typeface="Meiryo" charset="-128"/>
              </a:rPr>
              <a:t>経験</a:t>
            </a:r>
            <a:r>
              <a:rPr lang="en-US" altLang="ja-JP" sz="3200" b="1" dirty="0">
                <a:solidFill>
                  <a:schemeClr val="bg1"/>
                </a:solidFill>
                <a:latin typeface="Meiryo" charset="-128"/>
                <a:ea typeface="Meiryo" charset="-128"/>
                <a:cs typeface="Meiryo" charset="-128"/>
              </a:rPr>
              <a:t>×</a:t>
            </a:r>
            <a:r>
              <a:rPr lang="ja-JP" altLang="en-US" sz="3200" b="1" dirty="0">
                <a:solidFill>
                  <a:schemeClr val="bg1"/>
                </a:solidFill>
                <a:latin typeface="Meiryo" charset="-128"/>
                <a:ea typeface="Meiryo" charset="-128"/>
                <a:cs typeface="Meiryo" charset="-128"/>
              </a:rPr>
              <a:t>思考</a:t>
            </a:r>
            <a:endParaRPr kumimoji="1" lang="ja-JP" altLang="en-US" sz="3200" dirty="0">
              <a:solidFill>
                <a:schemeClr val="bg1"/>
              </a:solidFill>
              <a:latin typeface="Meiryo" charset="-128"/>
              <a:ea typeface="Meiryo" charset="-128"/>
              <a:cs typeface="Meiryo" charset="-128"/>
            </a:endParaRPr>
          </a:p>
        </p:txBody>
      </p:sp>
      <p:sp>
        <p:nvSpPr>
          <p:cNvPr id="35" name="下矢印 34"/>
          <p:cNvSpPr/>
          <p:nvPr/>
        </p:nvSpPr>
        <p:spPr>
          <a:xfrm>
            <a:off x="3316072" y="2752800"/>
            <a:ext cx="2510043" cy="1124521"/>
          </a:xfrm>
          <a:prstGeom prst="downArrow">
            <a:avLst>
              <a:gd name="adj1" fmla="val 80324"/>
              <a:gd name="adj2" fmla="val 2904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p:cNvSpPr txBox="1"/>
          <p:nvPr/>
        </p:nvSpPr>
        <p:spPr>
          <a:xfrm>
            <a:off x="3020200" y="3051867"/>
            <a:ext cx="3101788" cy="438582"/>
          </a:xfrm>
          <a:prstGeom prst="rect">
            <a:avLst/>
          </a:prstGeom>
          <a:noFill/>
        </p:spPr>
        <p:txBody>
          <a:bodyPr wrap="square" rtlCol="0">
            <a:spAutoFit/>
          </a:bodyPr>
          <a:lstStyle/>
          <a:p>
            <a:pPr algn="ctr"/>
            <a:r>
              <a:rPr kumimoji="1" lang="ja-JP" altLang="en-US" sz="1200" b="1" dirty="0">
                <a:solidFill>
                  <a:schemeClr val="bg1"/>
                </a:solidFill>
                <a:latin typeface="Meiryo" charset="-128"/>
                <a:ea typeface="Meiryo" charset="-128"/>
                <a:cs typeface="Meiryo" charset="-128"/>
              </a:rPr>
              <a:t>トランスフォーメーション</a:t>
            </a:r>
            <a:endParaRPr kumimoji="1" lang="en-US" altLang="ja-JP" sz="1200" b="1" dirty="0">
              <a:solidFill>
                <a:schemeClr val="bg1"/>
              </a:solidFill>
              <a:latin typeface="Meiryo" charset="-128"/>
              <a:ea typeface="Meiryo" charset="-128"/>
              <a:cs typeface="Meiryo" charset="-128"/>
            </a:endParaRPr>
          </a:p>
          <a:p>
            <a:pPr algn="ctr"/>
            <a:r>
              <a:rPr lang="en-US" altLang="ja-JP" sz="1050" dirty="0">
                <a:solidFill>
                  <a:schemeClr val="bg1"/>
                </a:solidFill>
                <a:latin typeface="Meiryo" charset="-128"/>
                <a:ea typeface="Meiryo" charset="-128"/>
                <a:cs typeface="Meiryo" charset="-128"/>
              </a:rPr>
              <a:t>Transformation</a:t>
            </a:r>
            <a:r>
              <a:rPr lang="ja-JP" altLang="en-US" sz="1050" dirty="0">
                <a:solidFill>
                  <a:schemeClr val="bg1"/>
                </a:solidFill>
                <a:latin typeface="Meiryo" charset="-128"/>
                <a:ea typeface="Meiryo" charset="-128"/>
                <a:cs typeface="Meiryo" charset="-128"/>
              </a:rPr>
              <a:t>／置き換える</a:t>
            </a:r>
            <a:endParaRPr kumimoji="1" lang="ja-JP" altLang="en-US" sz="1050" dirty="0">
              <a:solidFill>
                <a:schemeClr val="bg1"/>
              </a:solidFill>
              <a:latin typeface="Meiryo" charset="-128"/>
              <a:ea typeface="Meiryo" charset="-128"/>
              <a:cs typeface="Meiryo" charset="-128"/>
            </a:endParaRPr>
          </a:p>
        </p:txBody>
      </p:sp>
      <p:sp>
        <p:nvSpPr>
          <p:cNvPr id="37" name="ホームベース 36"/>
          <p:cNvSpPr/>
          <p:nvPr/>
        </p:nvSpPr>
        <p:spPr>
          <a:xfrm>
            <a:off x="675298" y="2883374"/>
            <a:ext cx="2891400" cy="794635"/>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ホームベース 37"/>
          <p:cNvSpPr/>
          <p:nvPr/>
        </p:nvSpPr>
        <p:spPr>
          <a:xfrm rot="10800000">
            <a:off x="5593523" y="2882498"/>
            <a:ext cx="2875177" cy="796387"/>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702972" y="2997956"/>
            <a:ext cx="239756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ビジネス環境への対応</a:t>
            </a:r>
          </a:p>
        </p:txBody>
      </p:sp>
      <p:sp>
        <p:nvSpPr>
          <p:cNvPr id="40" name="テキスト ボックス 39"/>
          <p:cNvSpPr txBox="1"/>
          <p:nvPr/>
        </p:nvSpPr>
        <p:spPr>
          <a:xfrm>
            <a:off x="6398575" y="2992491"/>
            <a:ext cx="1755951" cy="338554"/>
          </a:xfrm>
          <a:prstGeom prst="rect">
            <a:avLst/>
          </a:prstGeom>
          <a:noFill/>
        </p:spPr>
        <p:txBody>
          <a:bodyPr wrap="square" rtlCol="0">
            <a:spAutoFit/>
          </a:bodyPr>
          <a:lstStyle/>
          <a:p>
            <a:pPr algn="dist"/>
            <a:r>
              <a:rPr kumimoji="1" lang="ja-JP" altLang="en-US" sz="1600" b="1" dirty="0">
                <a:solidFill>
                  <a:schemeClr val="bg1"/>
                </a:solidFill>
                <a:latin typeface="Meiryo" charset="-128"/>
                <a:ea typeface="Meiryo" charset="-128"/>
                <a:cs typeface="Meiryo" charset="-128"/>
              </a:rPr>
              <a:t>競争優位の確立</a:t>
            </a:r>
          </a:p>
        </p:txBody>
      </p:sp>
      <p:sp>
        <p:nvSpPr>
          <p:cNvPr id="41" name="テキスト ボックス 40"/>
          <p:cNvSpPr txBox="1"/>
          <p:nvPr/>
        </p:nvSpPr>
        <p:spPr>
          <a:xfrm>
            <a:off x="702972" y="3317485"/>
            <a:ext cx="2492990" cy="276999"/>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不確実性の増大・スピードの加速</a:t>
            </a:r>
          </a:p>
        </p:txBody>
      </p:sp>
      <p:sp>
        <p:nvSpPr>
          <p:cNvPr id="43" name="テキスト ボックス 42"/>
          <p:cNvSpPr txBox="1"/>
          <p:nvPr/>
        </p:nvSpPr>
        <p:spPr>
          <a:xfrm>
            <a:off x="6414775" y="3319028"/>
            <a:ext cx="1723549" cy="276999"/>
          </a:xfrm>
          <a:prstGeom prst="rect">
            <a:avLst/>
          </a:prstGeom>
          <a:noFill/>
        </p:spPr>
        <p:txBody>
          <a:bodyPr wrap="none" rtlCol="0">
            <a:spAutoFit/>
          </a:bodyPr>
          <a:lstStyle/>
          <a:p>
            <a:pPr algn="r"/>
            <a:r>
              <a:rPr kumimoji="1" lang="ja-JP" altLang="en-US" sz="1200" dirty="0">
                <a:solidFill>
                  <a:schemeClr val="bg1"/>
                </a:solidFill>
                <a:latin typeface="Meiryo" charset="-128"/>
                <a:ea typeface="Meiryo" charset="-128"/>
                <a:cs typeface="Meiryo" charset="-128"/>
              </a:rPr>
              <a:t>常識や価値基準の転換</a:t>
            </a:r>
          </a:p>
        </p:txBody>
      </p:sp>
      <p:pic>
        <p:nvPicPr>
          <p:cNvPr id="20" name="図 19" descr="brain-illustration-1940x900_35269.jpg"/>
          <p:cNvPicPr>
            <a:picLocks noChangeAspect="1"/>
          </p:cNvPicPr>
          <p:nvPr/>
        </p:nvPicPr>
        <p:blipFill>
          <a:blip r:embed="rId2" cstate="screen">
            <a:clrChange>
              <a:clrFrom>
                <a:srgbClr val="FFEBCF"/>
              </a:clrFrom>
              <a:clrTo>
                <a:srgbClr val="FFEBC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0525" y="3848367"/>
            <a:ext cx="1251025" cy="624402"/>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70692" y="4280889"/>
            <a:ext cx="701830" cy="656581"/>
          </a:xfrm>
          <a:prstGeom prst="rect">
            <a:avLst/>
          </a:prstGeom>
          <a:effectLst>
            <a:outerShdw blurRad="50800" dist="38100" dir="2700000" algn="tl" rotWithShape="0">
              <a:prstClr val="black">
                <a:alpha val="40000"/>
              </a:prstClr>
            </a:outerShdw>
          </a:effectLst>
        </p:spPr>
      </p:pic>
      <p:grpSp>
        <p:nvGrpSpPr>
          <p:cNvPr id="4" name="図形グループ 3"/>
          <p:cNvGrpSpPr/>
          <p:nvPr/>
        </p:nvGrpSpPr>
        <p:grpSpPr>
          <a:xfrm>
            <a:off x="978676" y="963801"/>
            <a:ext cx="425859" cy="883356"/>
            <a:chOff x="1946324" y="4125162"/>
            <a:chExt cx="969964" cy="2007872"/>
          </a:xfrm>
          <a:solidFill>
            <a:schemeClr val="bg1">
              <a:lumMod val="75000"/>
            </a:schemeClr>
          </a:solidFill>
        </p:grpSpPr>
        <p:sp>
          <p:nvSpPr>
            <p:cNvPr id="5" name="円/楕円 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6" name="フローチャート: 論理積ゲート 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sp>
        <p:nvSpPr>
          <p:cNvPr id="24" name="テキスト ボックス 23"/>
          <p:cNvSpPr txBox="1"/>
          <p:nvPr/>
        </p:nvSpPr>
        <p:spPr>
          <a:xfrm>
            <a:off x="827701" y="213637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ヒトが主体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機械が支援</a:t>
            </a:r>
          </a:p>
        </p:txBody>
      </p:sp>
      <p:sp>
        <p:nvSpPr>
          <p:cNvPr id="25" name="テキスト ボックス 24"/>
          <p:cNvSpPr txBox="1"/>
          <p:nvPr/>
        </p:nvSpPr>
        <p:spPr>
          <a:xfrm>
            <a:off x="827701" y="5128740"/>
            <a:ext cx="1338828" cy="646331"/>
          </a:xfrm>
          <a:prstGeom prst="rect">
            <a:avLst/>
          </a:prstGeom>
          <a:noFill/>
        </p:spPr>
        <p:txBody>
          <a:bodyPr wrap="none" rtlCol="0">
            <a:spAutoFit/>
          </a:bodyPr>
          <a:lstStyle/>
          <a:p>
            <a:r>
              <a:rPr kumimoji="1" lang="ja-JP" altLang="en-US" b="1" dirty="0">
                <a:solidFill>
                  <a:schemeClr val="bg1"/>
                </a:solidFill>
                <a:latin typeface="Meiryo" charset="-128"/>
                <a:ea typeface="Meiryo" charset="-128"/>
                <a:cs typeface="Meiryo" charset="-128"/>
              </a:rPr>
              <a:t>機械が主体</a:t>
            </a:r>
            <a:endParaRPr kumimoji="1" lang="en-US" altLang="ja-JP" b="1" dirty="0">
              <a:solidFill>
                <a:schemeClr val="bg1"/>
              </a:solidFill>
              <a:latin typeface="Meiryo" charset="-128"/>
              <a:ea typeface="Meiryo" charset="-128"/>
              <a:cs typeface="Meiryo" charset="-128"/>
            </a:endParaRPr>
          </a:p>
          <a:p>
            <a:r>
              <a:rPr kumimoji="1" lang="ja-JP" altLang="en-US" dirty="0">
                <a:solidFill>
                  <a:schemeClr val="bg1"/>
                </a:solidFill>
                <a:latin typeface="Meiryo" charset="-128"/>
                <a:ea typeface="Meiryo" charset="-128"/>
                <a:cs typeface="Meiryo" charset="-128"/>
              </a:rPr>
              <a:t>ヒトが支援</a:t>
            </a:r>
          </a:p>
        </p:txBody>
      </p:sp>
      <p:grpSp>
        <p:nvGrpSpPr>
          <p:cNvPr id="30" name="図形グループ 29"/>
          <p:cNvGrpSpPr/>
          <p:nvPr/>
        </p:nvGrpSpPr>
        <p:grpSpPr>
          <a:xfrm>
            <a:off x="966184" y="4405449"/>
            <a:ext cx="288287" cy="534166"/>
            <a:chOff x="1946324" y="4125162"/>
            <a:chExt cx="969964" cy="2007872"/>
          </a:xfrm>
          <a:solidFill>
            <a:schemeClr val="bg1">
              <a:lumMod val="75000"/>
            </a:schemeClr>
          </a:solidFill>
        </p:grpSpPr>
        <p:sp>
          <p:nvSpPr>
            <p:cNvPr id="31" name="円/楕円 30"/>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sp>
          <p:nvSpPr>
            <p:cNvPr id="32" name="フローチャート: 論理積ゲート 31"/>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grpSp>
      <p:grpSp>
        <p:nvGrpSpPr>
          <p:cNvPr id="8" name="図形グループ 7"/>
          <p:cNvGrpSpPr/>
          <p:nvPr/>
        </p:nvGrpSpPr>
        <p:grpSpPr>
          <a:xfrm>
            <a:off x="1404534" y="1339813"/>
            <a:ext cx="663464" cy="675661"/>
            <a:chOff x="921147" y="2673903"/>
            <a:chExt cx="2035043" cy="2195257"/>
          </a:xfrm>
        </p:grpSpPr>
        <p:sp>
          <p:nvSpPr>
            <p:cNvPr id="9" name="台形 8"/>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0" name="正方形/長方形 9"/>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nvGrpSpPr>
            <p:cNvPr id="11" name="図形グループ 10"/>
            <p:cNvGrpSpPr/>
            <p:nvPr/>
          </p:nvGrpSpPr>
          <p:grpSpPr>
            <a:xfrm rot="18523230">
              <a:off x="289583" y="3305467"/>
              <a:ext cx="1602719" cy="339591"/>
              <a:chOff x="1084045" y="2295821"/>
              <a:chExt cx="1399064" cy="288032"/>
            </a:xfrm>
          </p:grpSpPr>
          <p:grpSp>
            <p:nvGrpSpPr>
              <p:cNvPr id="16" name="図形グループ 15"/>
              <p:cNvGrpSpPr/>
              <p:nvPr/>
            </p:nvGrpSpPr>
            <p:grpSpPr>
              <a:xfrm>
                <a:off x="1084045" y="2295821"/>
                <a:ext cx="1399064" cy="288032"/>
                <a:chOff x="531457" y="2456892"/>
                <a:chExt cx="1399064" cy="288032"/>
              </a:xfrm>
            </p:grpSpPr>
            <p:sp>
              <p:nvSpPr>
                <p:cNvPr id="18" name="正方形/長方形 17"/>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9" name="円/楕円 18"/>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7" name="円/楕円 16"/>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12" name="円/楕円 11"/>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3" name="正方形/長方形 12"/>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4" name="正方形/長方形 13"/>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5" name="台形 14"/>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
        <p:nvSpPr>
          <p:cNvPr id="42" name="正方形/長方形 41"/>
          <p:cNvSpPr/>
          <p:nvPr/>
        </p:nvSpPr>
        <p:spPr>
          <a:xfrm>
            <a:off x="675297" y="5822360"/>
            <a:ext cx="7793403" cy="60281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徹底した効率化と無駄の排除により</a:t>
            </a:r>
            <a:endParaRPr kumimoji="1" lang="en-US" altLang="ja-JP" sz="1400" dirty="0">
              <a:solidFill>
                <a:srgbClr val="FFFFFF"/>
              </a:solidFill>
              <a:latin typeface="Meiryo" charset="-128"/>
              <a:ea typeface="Meiryo" charset="-128"/>
              <a:cs typeface="Meiryo" charset="-128"/>
            </a:endParaRPr>
          </a:p>
          <a:p>
            <a:pPr algn="ctr"/>
            <a:r>
              <a:rPr kumimoji="1" lang="ja-JP" altLang="en-US" sz="2000" dirty="0">
                <a:solidFill>
                  <a:srgbClr val="FFFFFF"/>
                </a:solidFill>
                <a:latin typeface="Meiryo" charset="-128"/>
                <a:ea typeface="Meiryo" charset="-128"/>
                <a:cs typeface="Meiryo" charset="-128"/>
              </a:rPr>
              <a:t>サスティナブルな社会の実現に貢献</a:t>
            </a:r>
          </a:p>
        </p:txBody>
      </p:sp>
    </p:spTree>
    <p:extLst>
      <p:ext uri="{BB962C8B-B14F-4D97-AF65-F5344CB8AC3E}">
        <p14:creationId xmlns:p14="http://schemas.microsoft.com/office/powerpoint/2010/main" val="737644042"/>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20623</TotalTime>
  <Words>9942</Words>
  <Application>Microsoft Macintosh PowerPoint</Application>
  <PresentationFormat>画面に合わせる (4:3)</PresentationFormat>
  <Paragraphs>1341</Paragraphs>
  <Slides>63</Slides>
  <Notes>16</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63</vt:i4>
      </vt:variant>
    </vt:vector>
  </HeadingPairs>
  <TitlesOfParts>
    <vt:vector size="82" baseType="lpstr">
      <vt:lpstr>Arial Unicode MS</vt:lpstr>
      <vt:lpstr>HGPSoeiKakugothicUB</vt:lpstr>
      <vt:lpstr>HGPSoeiKakugothicUB</vt:lpstr>
      <vt:lpstr>HGSSoeiKakugothicUB</vt:lpstr>
      <vt:lpstr>HGMaruGothicMPRO</vt:lpstr>
      <vt:lpstr>Hiragino Kaku Gothic Std W8</vt:lpstr>
      <vt:lpstr>Hiragino Kaku Gothic StdN W8</vt:lpstr>
      <vt:lpstr>ＭＳ Ｐゴシック</vt:lpstr>
      <vt:lpstr>YuKyokasho Yoko</vt:lpstr>
      <vt:lpstr>メイリオ</vt:lpstr>
      <vt:lpstr>メイリオ</vt:lpstr>
      <vt:lpstr>American Typewriter</vt:lpstr>
      <vt:lpstr>Arial</vt:lpstr>
      <vt:lpstr>Calibri</vt:lpstr>
      <vt:lpstr>Helvetica</vt:lpstr>
      <vt:lpstr>Helvetica Neue</vt:lpstr>
      <vt:lpstr>Times New Roman</vt:lpstr>
      <vt:lpstr>Wingdings</vt:lpstr>
      <vt:lpstr>NC標準テンプレート</vt:lpstr>
      <vt:lpstr>SIビジネスの デジタル･トランスフォーメーション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コレ一枚でわかる最新のITトレンド</vt:lpstr>
      <vt:lpstr>デジタル・トランスフォーメーションとサイバー・フィジカル･システム</vt:lpstr>
      <vt:lpstr>デジタル・トランスフォーメーションとは何か</vt:lpstr>
      <vt:lpstr>デジタル・トランスフォーメーションとは</vt:lpstr>
      <vt:lpstr>UBERとTaxi</vt:lpstr>
      <vt:lpstr>デジタル・トランスフォーメーションの実際</vt:lpstr>
      <vt:lpstr>デジタル・トランスフォーメーションの実際</vt:lpstr>
      <vt:lpstr>デジタル･ディスラプターの創出する新しい価値</vt:lpstr>
      <vt:lpstr>デジタル・トランスフォーメーションの定義</vt:lpstr>
      <vt:lpstr>業務がITへITが業務へとシームレスに変換される状態</vt:lpstr>
      <vt:lpstr>デジタル・トランスフォーメーションへの２つの対応</vt:lpstr>
      <vt:lpstr>デジタル・トランスフォーメーションへの対応（IT）</vt:lpstr>
      <vt:lpstr>デジタル・トランスフォーメーションへの対応（ビジネス）</vt:lpstr>
      <vt:lpstr>デジタル・トランスフォーメーションを支えるテクノロジー 　</vt:lpstr>
      <vt:lpstr>デジタル・トランスフォーメーションを支えるテクノロジー・補足 　</vt:lpstr>
      <vt:lpstr>PowerPoint プレゼンテーション</vt:lpstr>
      <vt:lpstr>PowerPoint プレゼンテーション</vt:lpstr>
      <vt:lpstr>評価対象としたアプリケーション</vt:lpstr>
      <vt:lpstr>評価対象としたアプリケーション／処理フロー</vt:lpstr>
      <vt:lpstr>構築事例：従来型のWebアプリケーション・アーキテクチャ</vt:lpstr>
      <vt:lpstr>構築事例：AWSサービスを活かしたアーキテクチャ</vt:lpstr>
      <vt:lpstr>構築事例：AWSサービスを最大限活かしたアーキテクチャ</vt:lpstr>
      <vt:lpstr>クラウドは手段の負担を減らす仕組み</vt:lpstr>
      <vt:lpstr>クラウド活用の狙い</vt:lpstr>
      <vt:lpstr>クラウドへ移行することに伴うビジネスの変化</vt:lpstr>
      <vt:lpstr>銀行システムにおけるクラウド活用の動き</vt:lpstr>
      <vt:lpstr>クラウド・バイ・デフォルト原則</vt:lpstr>
      <vt:lpstr>変わるビジネスのかたち</vt:lpstr>
      <vt:lpstr>PowerPoint プレゼンテーション</vt:lpstr>
      <vt:lpstr>ITについての認識の変化が「クラウド×内製化」を加速</vt:lpstr>
      <vt:lpstr>これからの開発や運用に求められるもの</vt:lpstr>
      <vt:lpstr>VeriSM</vt:lpstr>
      <vt:lpstr>イノベーションとスピードの融合</vt:lpstr>
      <vt:lpstr>これからの「ITビジネスの方程式」</vt:lpstr>
      <vt:lpstr>早期の仕様確定がムダを減らすという迷信</vt:lpstr>
      <vt:lpstr>不確実性のコーン</vt:lpstr>
      <vt:lpstr>システム開発の理想と現実</vt:lpstr>
      <vt:lpstr>早期の仕様確定がムダを減らすというのは迷信</vt:lpstr>
      <vt:lpstr>根拠なき「工数見積」と顧客との信頼関係の崩壊</vt:lpstr>
      <vt:lpstr>「仕様書通り作る」から「ビジネスの成果への貢献」へ</vt:lpstr>
      <vt:lpstr>アジャイル開発の基本構造</vt:lpstr>
      <vt:lpstr>イノベーションとスピードの融合</vt:lpstr>
      <vt:lpstr>お客様と自分たちのビジネス価値を再定義する</vt:lpstr>
      <vt:lpstr>PowerPoint プレゼンテーション</vt:lpstr>
      <vt:lpstr>SIビジネスに取り憑く3匹の“お化け”</vt:lpstr>
      <vt:lpstr>SIビジネスのデジタル・トランスフォーメーション</vt:lpstr>
      <vt:lpstr>ビジネス価値と文化の違い</vt:lpstr>
      <vt:lpstr>モード1とモード2の特性</vt:lpstr>
      <vt:lpstr>モード1とモード2を取り持つガーディアン</vt:lpstr>
      <vt:lpstr>３つのIT：従来のIT／シャドーIT／バイモーダルIT</vt:lpstr>
      <vt:lpstr>ポストSIの４つの戦略と９つのシナリオ</vt:lpstr>
      <vt:lpstr>詳細はこちらをご覧下さい　m(_ _)m</vt:lpstr>
      <vt:lpstr>SIビジネス変革のステップ</vt:lpstr>
      <vt:lpstr>PowerPoint プレゼンテーション</vt:lpstr>
      <vt:lpstr>変革のステージに立てるかどうかの３つの問いかけ</vt:lpstr>
      <vt:lpstr>ちょっと宣伝</vt:lpstr>
      <vt:lpstr>PowerPoint プレゼンテーション</vt:lpstr>
    </vt:vector>
  </TitlesOfParts>
  <Manager/>
  <Company>NetCommerce</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斎藤 昌義</dc:creator>
  <cp:keywords/>
  <dc:description/>
  <cp:lastModifiedBy>斎藤昌義</cp:lastModifiedBy>
  <cp:revision>770</cp:revision>
  <cp:lastPrinted>2016-07-30T01:46:33Z</cp:lastPrinted>
  <dcterms:created xsi:type="dcterms:W3CDTF">2014-04-30T01:58:06Z</dcterms:created>
  <dcterms:modified xsi:type="dcterms:W3CDTF">2018-07-29T02:32:17Z</dcterms:modified>
  <cp:category/>
</cp:coreProperties>
</file>