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handoutMasterIdLst>
    <p:handoutMasterId r:id="rId70"/>
  </p:handoutMasterIdLst>
  <p:sldIdLst>
    <p:sldId id="1201" r:id="rId2"/>
    <p:sldId id="966" r:id="rId3"/>
    <p:sldId id="967" r:id="rId4"/>
    <p:sldId id="968" r:id="rId5"/>
    <p:sldId id="969" r:id="rId6"/>
    <p:sldId id="2610" r:id="rId7"/>
    <p:sldId id="2620" r:id="rId8"/>
    <p:sldId id="2621" r:id="rId9"/>
    <p:sldId id="2622" r:id="rId10"/>
    <p:sldId id="2623" r:id="rId11"/>
    <p:sldId id="1366" r:id="rId12"/>
    <p:sldId id="2625" r:id="rId13"/>
    <p:sldId id="2651" r:id="rId14"/>
    <p:sldId id="2660" r:id="rId15"/>
    <p:sldId id="2661" r:id="rId16"/>
    <p:sldId id="2681" r:id="rId17"/>
    <p:sldId id="2672" r:id="rId18"/>
    <p:sldId id="2675" r:id="rId19"/>
    <p:sldId id="2676" r:id="rId20"/>
    <p:sldId id="2682" r:id="rId21"/>
    <p:sldId id="2683" r:id="rId22"/>
    <p:sldId id="2575" r:id="rId23"/>
    <p:sldId id="2684" r:id="rId24"/>
    <p:sldId id="2606" r:id="rId25"/>
    <p:sldId id="932" r:id="rId26"/>
    <p:sldId id="933" r:id="rId27"/>
    <p:sldId id="934" r:id="rId28"/>
    <p:sldId id="935" r:id="rId29"/>
    <p:sldId id="936" r:id="rId30"/>
    <p:sldId id="937" r:id="rId31"/>
    <p:sldId id="938" r:id="rId32"/>
    <p:sldId id="939" r:id="rId33"/>
    <p:sldId id="2665" r:id="rId34"/>
    <p:sldId id="2689" r:id="rId35"/>
    <p:sldId id="972" r:id="rId36"/>
    <p:sldId id="719" r:id="rId37"/>
    <p:sldId id="2709" r:id="rId38"/>
    <p:sldId id="2710" r:id="rId39"/>
    <p:sldId id="2688" r:id="rId40"/>
    <p:sldId id="2702" r:id="rId41"/>
    <p:sldId id="721" r:id="rId42"/>
    <p:sldId id="2711" r:id="rId43"/>
    <p:sldId id="2712" r:id="rId44"/>
    <p:sldId id="2713" r:id="rId45"/>
    <p:sldId id="2714" r:id="rId46"/>
    <p:sldId id="2703" r:id="rId47"/>
    <p:sldId id="1387" r:id="rId48"/>
    <p:sldId id="750" r:id="rId49"/>
    <p:sldId id="765" r:id="rId50"/>
    <p:sldId id="747" r:id="rId51"/>
    <p:sldId id="782" r:id="rId52"/>
    <p:sldId id="2716" r:id="rId53"/>
    <p:sldId id="1434" r:id="rId54"/>
    <p:sldId id="2701" r:id="rId55"/>
    <p:sldId id="2691" r:id="rId56"/>
    <p:sldId id="2692" r:id="rId57"/>
    <p:sldId id="2678" r:id="rId58"/>
    <p:sldId id="2694" r:id="rId59"/>
    <p:sldId id="2697" r:id="rId60"/>
    <p:sldId id="2951" r:id="rId61"/>
    <p:sldId id="2695" r:id="rId62"/>
    <p:sldId id="2591" r:id="rId63"/>
    <p:sldId id="975" r:id="rId64"/>
    <p:sldId id="2530" r:id="rId65"/>
    <p:sldId id="1441" r:id="rId66"/>
    <p:sldId id="1442" r:id="rId67"/>
    <p:sldId id="718" r:id="rId68"/>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3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84807"/>
    <a:srgbClr val="E46C0A"/>
    <a:srgbClr val="FF6666"/>
    <a:srgbClr val="0070C0"/>
    <a:srgbClr val="FFFBD2"/>
    <a:srgbClr val="FFFFFF"/>
    <a:srgbClr val="00B050"/>
    <a:srgbClr val="558ED5"/>
    <a:srgbClr val="0052FF"/>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8667"/>
    <p:restoredTop sz="97871" autoAdjust="0"/>
  </p:normalViewPr>
  <p:slideViewPr>
    <p:cSldViewPr snapToGrid="0" snapToObjects="1" showGuides="1">
      <p:cViewPr varScale="1">
        <p:scale>
          <a:sx n="108" d="100"/>
          <a:sy n="108" d="100"/>
        </p:scale>
        <p:origin x="1576" y="200"/>
      </p:cViewPr>
      <p:guideLst>
        <p:guide orient="horz" pos="1933"/>
        <p:guide pos="2880"/>
      </p:guideLst>
    </p:cSldViewPr>
  </p:slideViewPr>
  <p:notesTextViewPr>
    <p:cViewPr>
      <p:scale>
        <a:sx n="100" d="100"/>
        <a:sy n="100" d="100"/>
      </p:scale>
      <p:origin x="0" y="0"/>
    </p:cViewPr>
  </p:notesTextViewPr>
  <p:sorterViewPr>
    <p:cViewPr varScale="1">
      <p:scale>
        <a:sx n="100" d="100"/>
        <a:sy n="100" d="100"/>
      </p:scale>
      <p:origin x="0" y="167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2018/8/3</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2018/8/3</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4275023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196786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42</a:t>
            </a:fld>
            <a:endParaRPr kumimoji="1" lang="ja-JP" altLang="en-US"/>
          </a:p>
        </p:txBody>
      </p:sp>
    </p:spTree>
    <p:extLst>
      <p:ext uri="{BB962C8B-B14F-4D97-AF65-F5344CB8AC3E}">
        <p14:creationId xmlns:p14="http://schemas.microsoft.com/office/powerpoint/2010/main" val="2294911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仮想化」の手段として、広く使われているのが、ハイパーバイザを使った仮想化です。ハイパーバイザとは、仮想化を実現するソフトウェアのことで、ハードウェアに搭載されているプロセッサーやメモリの使用時間やストレージの容量を細かく分割して複数のユーザーに割り当てる機能を持っています。ユーザーは、割り当てられたシステム資源をそれぞれ占有使用することで、物理的には一台のハードウェアであるにもかかわらず、自分専用の個別サーバーが割り当てられているように見せかけることができるのです。この見かけ上のひとつひとつのサーバーを「仮想サーバー」または、「仮想マシン」と言い、それを実現するソフトウェアには、</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ESXi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Citrix</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Xen</a:t>
            </a:r>
            <a:r>
              <a:rPr kumimoji="1" lang="en-US" altLang="ja-JP" sz="1200" kern="1200" dirty="0">
                <a:solidFill>
                  <a:schemeClr val="tx1"/>
                </a:solidFill>
                <a:effectLst/>
                <a:latin typeface="+mn-lt"/>
                <a:ea typeface="+mn-ea"/>
                <a:cs typeface="+mn-cs"/>
              </a:rPr>
              <a:t> Server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Hyper-V</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「サーバー仮想化」を実現するもうひとつのやり方として、コンテナを使う方法があります。この方法は、ひとつの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コンテナと言われる「独立したサーバーと同様の振る舞いをする区画」を複数作り、それを個別のユーザーやサービスに割り当てます。利用するユーザーやサービスから見れば、あたかも独立した個別サーバーのように、別々のサーバーが動いているように見える点は、ハイパーバイザを使う場合と同様です。しかし、同じ</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上で実現するので、全てのコンテナは同じ</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しか使えません。ハイパーバイザならそれより一段下のレベル、つまりハードウェアのサーバーと同じ振る舞いをする仮想サーバーを実現しますので、仮想サーバー毎に別々の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を稼働させることができますので、この点は異なります。</a:t>
            </a:r>
          </a:p>
          <a:p>
            <a:r>
              <a:rPr kumimoji="1" lang="ja-JP" altLang="ja-JP" sz="1200" kern="1200" dirty="0">
                <a:solidFill>
                  <a:schemeClr val="tx1"/>
                </a:solidFill>
                <a:effectLst/>
                <a:latin typeface="+mn-lt"/>
                <a:ea typeface="+mn-ea"/>
                <a:cs typeface="+mn-cs"/>
              </a:rPr>
              <a:t>その一方で、コンテナは、ハイパーバイザのように、個別に</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メモリ、ストレージなどを割り当てる必要がないためシステム資源のオーバーヘッド（仮想化のために割り当てられる資源や能力）が少なくてすみます。そのため、同じ性能のハードウェアであれば、より多くのコンテナを作ることができます。また、コンテナは、それを起動させるためにハイパーバイザ型のように仮想マシン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を起動させる手間がかからないため、極めて高速で起動できます。さらにハイパーバイザのように仮想マシンごとに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を用意する必要がないのでディスク使用量も少なくて済みます。</a:t>
            </a:r>
          </a:p>
          <a:p>
            <a:r>
              <a:rPr kumimoji="1" lang="ja-JP" altLang="ja-JP" sz="1200" kern="1200" dirty="0">
                <a:solidFill>
                  <a:schemeClr val="tx1"/>
                </a:solidFill>
                <a:effectLst/>
                <a:latin typeface="+mn-lt"/>
                <a:ea typeface="+mn-ea"/>
                <a:cs typeface="+mn-cs"/>
              </a:rPr>
              <a:t>ひとつのコンテナは、</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から見るとひとつのプロセスとみなされます。プロセスとは、プログラムが動いている状態のことです。そのため、他のサーバーにコンテナを移動させて動かすに当たっても、</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動くプログラムを移動させるのと同様に、元となるハードウェアの機能や設定に影響を受けることが少なくてすみます。ハイパーバイザでは、元となるハードウェアの機能や構成に依存し、設定情報も引き継がなくてはなりませんが、コンテナは、その必要がなく、マルチ・クラウドやハイブリッド・クラウドのように、異なるクラウドやサーバー間で実行環境を移動させることも容易です。</a:t>
            </a:r>
          </a:p>
          <a:p>
            <a:r>
              <a:rPr kumimoji="1" lang="ja-JP" altLang="ja-JP" sz="1200" kern="1200" dirty="0">
                <a:solidFill>
                  <a:schemeClr val="tx1"/>
                </a:solidFill>
                <a:effectLst/>
                <a:latin typeface="+mn-lt"/>
                <a:ea typeface="+mn-ea"/>
                <a:cs typeface="+mn-cs"/>
              </a:rPr>
              <a:t>このようなコンテナを実現するソフトウェアを「コンテナ管理ソフトウェア」と言います。そのひとつとして、</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が注目されています。</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とは、</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社が提供する</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用のコンテナ管理ソフトウェアです。</a:t>
            </a:r>
          </a:p>
          <a:p>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が注目されるようになったのは、そのコンテナを生成する設定を「</a:t>
            </a:r>
            <a:r>
              <a:rPr kumimoji="1" lang="en-US" altLang="ja-JP" sz="1200" kern="1200" dirty="0" err="1">
                <a:solidFill>
                  <a:schemeClr val="tx1"/>
                </a:solidFill>
                <a:effectLst/>
                <a:latin typeface="+mn-lt"/>
                <a:ea typeface="+mn-ea"/>
                <a:cs typeface="+mn-cs"/>
              </a:rPr>
              <a:t>Dockerfile</a:t>
            </a:r>
            <a:r>
              <a:rPr kumimoji="1" lang="ja-JP" altLang="ja-JP" sz="1200" kern="1200" dirty="0">
                <a:solidFill>
                  <a:schemeClr val="tx1"/>
                </a:solidFill>
                <a:effectLst/>
                <a:latin typeface="+mn-lt"/>
                <a:ea typeface="+mn-ea"/>
                <a:cs typeface="+mn-cs"/>
              </a:rPr>
              <a:t>」として公開し、それを他のユーザーと共有できる仕組みを設けた点にあります。これによって、他のユーザーが作ったソフトウェアとそれを動かすソフトウェア構築プロセスをそのままに他のサーバーで実行し、同じコンテナを労せずして自分のサーバー上で実現して、ソフトウェアをインストールできるようになったことです。そのためハイブリッド・クラウドやマルチ・クラウドといった利用形態に於いては、大変便利な仕組みです。</a:t>
            </a:r>
          </a:p>
          <a:p>
            <a:r>
              <a:rPr kumimoji="1" lang="ja-JP" altLang="ja-JP" sz="1200" kern="1200" dirty="0">
                <a:solidFill>
                  <a:schemeClr val="tx1"/>
                </a:solidFill>
                <a:effectLst/>
                <a:latin typeface="+mn-lt"/>
                <a:ea typeface="+mn-ea"/>
                <a:cs typeface="+mn-cs"/>
              </a:rPr>
              <a:t>そのため、</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などのクラウド・サービス・プロバイダーをはじめ、</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Dell</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RedHat</a:t>
            </a:r>
            <a:r>
              <a:rPr kumimoji="1" lang="ja-JP" altLang="ja-JP" sz="1200" kern="1200" dirty="0">
                <a:solidFill>
                  <a:schemeClr val="tx1"/>
                </a:solidFill>
                <a:effectLst/>
                <a:latin typeface="+mn-lt"/>
                <a:ea typeface="+mn-ea"/>
                <a:cs typeface="+mn-cs"/>
              </a:rPr>
              <a:t>などの大手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ベンダーが採用を表明しています。また、</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も自社のクラウド・サービスである</a:t>
            </a:r>
            <a:r>
              <a:rPr kumimoji="1" lang="en-US" altLang="ja-JP" sz="1200" kern="1200" dirty="0">
                <a:solidFill>
                  <a:schemeClr val="tx1"/>
                </a:solidFill>
                <a:effectLst/>
                <a:latin typeface="+mn-lt"/>
                <a:ea typeface="+mn-ea"/>
                <a:cs typeface="+mn-cs"/>
              </a:rPr>
              <a:t>Windows Azure Platform</a:t>
            </a:r>
            <a:r>
              <a:rPr kumimoji="1" lang="ja-JP" altLang="ja-JP" sz="1200" kern="1200" dirty="0">
                <a:solidFill>
                  <a:schemeClr val="tx1"/>
                </a:solidFill>
                <a:effectLst/>
                <a:latin typeface="+mn-lt"/>
                <a:ea typeface="+mn-ea"/>
                <a:cs typeface="+mn-cs"/>
              </a:rPr>
              <a:t>や次期</a:t>
            </a:r>
            <a:r>
              <a:rPr kumimoji="1" lang="en-US" altLang="ja-JP" sz="1200" kern="1200" dirty="0">
                <a:solidFill>
                  <a:schemeClr val="tx1"/>
                </a:solidFill>
                <a:effectLst/>
                <a:latin typeface="+mn-lt"/>
                <a:ea typeface="+mn-ea"/>
                <a:cs typeface="+mn-cs"/>
              </a:rPr>
              <a:t>Windows Server</a:t>
            </a:r>
            <a:r>
              <a:rPr kumimoji="1" lang="ja-JP" altLang="ja-JP" sz="1200" kern="1200">
                <a:solidFill>
                  <a:schemeClr val="tx1"/>
                </a:solidFill>
                <a:effectLst/>
                <a:latin typeface="+mn-lt"/>
                <a:ea typeface="+mn-ea"/>
                <a:cs typeface="+mn-cs"/>
              </a:rPr>
              <a:t>での採用を表明しており、コンテナ型仮想化として広く普及してゆくものと思われます。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3425004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49</a:t>
            </a:fld>
            <a:endParaRPr kumimoji="1" lang="ja-JP" altLang="en-US"/>
          </a:p>
        </p:txBody>
      </p:sp>
    </p:spTree>
    <p:extLst>
      <p:ext uri="{BB962C8B-B14F-4D97-AF65-F5344CB8AC3E}">
        <p14:creationId xmlns:p14="http://schemas.microsoft.com/office/powerpoint/2010/main" val="1807912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600820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私たちは、お客様の課題やニーズを先取りし、お客様の未来を具体的に描き、お客様の取り組みを主導できなくてはなりません。そのためには、私たちの持つ技術や取り組みのどこに強みがあるのかをまずはしっかりと把握することです。その強みやノウハウをビジネスの価値に置き換え変えて、お客様に提供できなくてはなりません。また、お客様が求めているのは私たちの技術やノウハウではなく「共創」で描いた「あるべき姿」を実現することです。ならば足りないところは、社外にも優れた技術やノウハウを求め、それらを組み合わせることで、顧客価値の最大化に全力を尽くさなくてはなりません。</a:t>
            </a:r>
          </a:p>
          <a:p>
            <a:r>
              <a:rPr kumimoji="1" lang="ja-JP" altLang="ja-JP" sz="1200" kern="1200" dirty="0">
                <a:solidFill>
                  <a:schemeClr val="tx1"/>
                </a:solidFill>
                <a:effectLst/>
                <a:latin typeface="+mn-lt"/>
                <a:ea typeface="+mn-ea"/>
                <a:cs typeface="+mn-cs"/>
              </a:rPr>
              <a:t>このチャートにあるような対応は厳に慎むべきでしょう。それは、私たちが取り組もうとしている「顧客価値の創造」と逆行することだからです。</a:t>
            </a:r>
          </a:p>
          <a:p>
            <a:r>
              <a:rPr kumimoji="1" lang="ja-JP" altLang="ja-JP" sz="1200" kern="1200" dirty="0">
                <a:solidFill>
                  <a:schemeClr val="tx1"/>
                </a:solidFill>
                <a:effectLst/>
                <a:latin typeface="+mn-lt"/>
                <a:ea typeface="+mn-ea"/>
                <a:cs typeface="+mn-cs"/>
              </a:rPr>
              <a:t>また、何が正解か分からないわけですから、ある程度で踏ん切りを付けて、やってみることです。やってみることで学び、それが新たなノウハウとなって、自分たちの価値を高めてゆくのです。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59</a:t>
            </a:fld>
            <a:endParaRPr kumimoji="1" lang="ja-JP" altLang="en-US"/>
          </a:p>
        </p:txBody>
      </p:sp>
    </p:spTree>
    <p:extLst>
      <p:ext uri="{BB962C8B-B14F-4D97-AF65-F5344CB8AC3E}">
        <p14:creationId xmlns:p14="http://schemas.microsoft.com/office/powerpoint/2010/main" val="375961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62</a:t>
            </a:fld>
            <a:endParaRPr kumimoji="1" lang="ja-JP" altLang="en-US"/>
          </a:p>
        </p:txBody>
      </p:sp>
    </p:spTree>
    <p:extLst>
      <p:ext uri="{BB962C8B-B14F-4D97-AF65-F5344CB8AC3E}">
        <p14:creationId xmlns:p14="http://schemas.microsoft.com/office/powerpoint/2010/main" val="16868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2389283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en-US" altLang="ja-JP" sz="1200" b="0" i="0" kern="1200" dirty="0">
                <a:solidFill>
                  <a:schemeClr val="tx1"/>
                </a:solidFill>
                <a:effectLst/>
                <a:latin typeface="+mn-lt"/>
                <a:ea typeface="+mn-ea"/>
                <a:cs typeface="+mn-cs"/>
              </a:rPr>
              <a:t>2004</a:t>
            </a:r>
            <a:r>
              <a:rPr kumimoji="1" lang="ja-JP" altLang="en-US" sz="1200" b="0" i="0" kern="1200">
                <a:solidFill>
                  <a:schemeClr val="tx1"/>
                </a:solidFill>
                <a:effectLst/>
                <a:latin typeface="+mn-lt"/>
                <a:ea typeface="+mn-ea"/>
                <a:cs typeface="+mn-cs"/>
              </a:rPr>
              <a:t>年にスウェーデンのウメオ大学のエリック・ストルターマン教授が提唱したデジタル・トランスフォーメーションの概念です。彼は、デジタル･トランスフォーメーションに至る段階を</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つのフェーズに分けて説明しています。</a:t>
            </a:r>
          </a:p>
          <a:p>
            <a:pPr fontAlgn="base"/>
            <a:r>
              <a:rPr kumimoji="1" lang="ja-JP" altLang="en-US" sz="1200" b="0" i="0" kern="120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フェーズ：</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利用による業務プロセスの強化</a:t>
            </a:r>
          </a:p>
          <a:p>
            <a:pPr fontAlgn="base"/>
            <a:r>
              <a:rPr kumimoji="1" lang="ja-JP" altLang="en-US" sz="1200" b="0" i="0" kern="120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フェーズ：</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による業務の置き換え</a:t>
            </a:r>
          </a:p>
          <a:p>
            <a:pPr fontAlgn="base"/>
            <a:r>
              <a:rPr kumimoji="1" lang="ja-JP" altLang="en-US" sz="1200" b="0" i="0" kern="120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フェーズ：業務が</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へ、</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が業務へとシームレスに変換される状態</a:t>
            </a:r>
          </a:p>
          <a:p>
            <a:pPr fontAlgn="base"/>
            <a:r>
              <a:rPr kumimoji="1" lang="ja-JP" altLang="en-US" sz="1200" b="1" i="0" kern="1200">
                <a:solidFill>
                  <a:schemeClr val="tx1"/>
                </a:solidFill>
                <a:effectLst/>
                <a:latin typeface="+mn-lt"/>
                <a:ea typeface="+mn-ea"/>
                <a:cs typeface="+mn-cs"/>
              </a:rPr>
              <a:t>第</a:t>
            </a:r>
            <a:r>
              <a:rPr kumimoji="1" lang="en-US" altLang="ja-JP" sz="1200" b="1" i="0" kern="1200" dirty="0">
                <a:solidFill>
                  <a:schemeClr val="tx1"/>
                </a:solidFill>
                <a:effectLst/>
                <a:latin typeface="+mn-lt"/>
                <a:ea typeface="+mn-ea"/>
                <a:cs typeface="+mn-cs"/>
              </a:rPr>
              <a:t>1</a:t>
            </a:r>
            <a:r>
              <a:rPr kumimoji="1" lang="ja-JP" altLang="en-US" sz="1200" b="1" i="0" kern="1200">
                <a:solidFill>
                  <a:schemeClr val="tx1"/>
                </a:solidFill>
                <a:effectLst/>
                <a:latin typeface="+mn-lt"/>
                <a:ea typeface="+mn-ea"/>
                <a:cs typeface="+mn-cs"/>
              </a:rPr>
              <a:t>フェーズ：</a:t>
            </a:r>
            <a:r>
              <a:rPr kumimoji="1" lang="en-US" altLang="ja-JP" sz="1200" b="1" i="0" kern="1200" dirty="0">
                <a:solidFill>
                  <a:schemeClr val="tx1"/>
                </a:solidFill>
                <a:effectLst/>
                <a:latin typeface="+mn-lt"/>
                <a:ea typeface="+mn-ea"/>
                <a:cs typeface="+mn-cs"/>
              </a:rPr>
              <a:t>IT</a:t>
            </a:r>
            <a:r>
              <a:rPr kumimoji="1" lang="ja-JP" altLang="en-US" sz="1200" b="1" i="0" kern="1200">
                <a:solidFill>
                  <a:schemeClr val="tx1"/>
                </a:solidFill>
                <a:effectLst/>
                <a:latin typeface="+mn-lt"/>
                <a:ea typeface="+mn-ea"/>
                <a:cs typeface="+mn-cs"/>
              </a:rPr>
              <a:t>利用による業務プロセスの強化</a:t>
            </a:r>
          </a:p>
          <a:p>
            <a:pPr fontAlgn="base"/>
            <a:r>
              <a:rPr kumimoji="1" lang="ja-JP" altLang="en-US" sz="1200" b="0" i="0" kern="1200">
                <a:solidFill>
                  <a:schemeClr val="tx1"/>
                </a:solidFill>
                <a:effectLst/>
                <a:latin typeface="+mn-lt"/>
                <a:ea typeface="+mn-ea"/>
                <a:cs typeface="+mn-cs"/>
              </a:rPr>
              <a:t>業務の効率や品質を高め、それを維持してゆくために、業務の仕組みや手順、すなわち業務プロセスの標準化が行われてきました。そしてマニュアルを作り、現場で働く従業員にそのとおり守らせることで、標準化された業務プロセスを徹底させ、業務の効率や品質を維持してきたのです。</a:t>
            </a:r>
          </a:p>
          <a:p>
            <a:pPr fontAlgn="base"/>
            <a:r>
              <a:rPr kumimoji="1" lang="ja-JP" altLang="en-US" sz="1200" b="0" i="0" kern="1200">
                <a:solidFill>
                  <a:schemeClr val="tx1"/>
                </a:solidFill>
                <a:effectLst/>
                <a:latin typeface="+mn-lt"/>
                <a:ea typeface="+mn-ea"/>
                <a:cs typeface="+mn-cs"/>
              </a:rPr>
              <a:t>しかし、人間がそこで働く以上、徹底した業務プロセスの遵守は難しく、ミスも犯します。そこで、標準化された業務プロセスを情報システムにして、現場で働く従業員にこれを使わせることで、業務の効率や品質を確実にしようというのです。言葉を換えれば、紙の伝票の受け渡しや伝言で成り立っていた仕事の流れを情報システムに置き換える段階です。</a:t>
            </a:r>
          </a:p>
          <a:p>
            <a:pPr fontAlgn="base"/>
            <a:r>
              <a:rPr kumimoji="1" lang="ja-JP" altLang="en-US" sz="1200" b="1" i="0" kern="1200">
                <a:solidFill>
                  <a:schemeClr val="tx1"/>
                </a:solidFill>
                <a:effectLst/>
                <a:latin typeface="+mn-lt"/>
                <a:ea typeface="+mn-ea"/>
                <a:cs typeface="+mn-cs"/>
              </a:rPr>
              <a:t>第</a:t>
            </a:r>
            <a:r>
              <a:rPr kumimoji="1" lang="en-US" altLang="ja-JP" sz="1200" b="1" i="0" kern="1200" dirty="0">
                <a:solidFill>
                  <a:schemeClr val="tx1"/>
                </a:solidFill>
                <a:effectLst/>
                <a:latin typeface="+mn-lt"/>
                <a:ea typeface="+mn-ea"/>
                <a:cs typeface="+mn-cs"/>
              </a:rPr>
              <a:t>2</a:t>
            </a:r>
            <a:r>
              <a:rPr kumimoji="1" lang="ja-JP" altLang="en-US" sz="1200" b="1" i="0" kern="1200">
                <a:solidFill>
                  <a:schemeClr val="tx1"/>
                </a:solidFill>
                <a:effectLst/>
                <a:latin typeface="+mn-lt"/>
                <a:ea typeface="+mn-ea"/>
                <a:cs typeface="+mn-cs"/>
              </a:rPr>
              <a:t>フェーズ：</a:t>
            </a:r>
            <a:r>
              <a:rPr kumimoji="1" lang="en-US" altLang="ja-JP" sz="1200" b="1" i="0" kern="1200" dirty="0">
                <a:solidFill>
                  <a:schemeClr val="tx1"/>
                </a:solidFill>
                <a:effectLst/>
                <a:latin typeface="+mn-lt"/>
                <a:ea typeface="+mn-ea"/>
                <a:cs typeface="+mn-cs"/>
              </a:rPr>
              <a:t>IT</a:t>
            </a:r>
            <a:r>
              <a:rPr kumimoji="1" lang="ja-JP" altLang="en-US" sz="1200" b="1" i="0" kern="1200">
                <a:solidFill>
                  <a:schemeClr val="tx1"/>
                </a:solidFill>
                <a:effectLst/>
                <a:latin typeface="+mn-lt"/>
                <a:ea typeface="+mn-ea"/>
                <a:cs typeface="+mn-cs"/>
              </a:rPr>
              <a:t>による業務の置き換え</a:t>
            </a:r>
          </a:p>
          <a:p>
            <a:pPr fontAlgn="base"/>
            <a:r>
              <a:rPr kumimoji="1" lang="ja-JP" altLang="en-US" sz="1200" b="0" i="0" kern="120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フェーズは、人間が働くことを前提に、標準化された業務プロセスを現場に徹底させるために</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を利用する段階でした。その業務プロセスを踏襲しつつも、</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に仕事を代替させ自動化するのがこの段階です。</a:t>
            </a:r>
          </a:p>
          <a:p>
            <a:pPr fontAlgn="base"/>
            <a:r>
              <a:rPr kumimoji="1" lang="ja-JP" altLang="en-US" sz="1200" b="0" i="0" kern="1200">
                <a:solidFill>
                  <a:schemeClr val="tx1"/>
                </a:solidFill>
                <a:effectLst/>
                <a:latin typeface="+mn-lt"/>
                <a:ea typeface="+mn-ea"/>
                <a:cs typeface="+mn-cs"/>
              </a:rPr>
              <a:t>これにより、人間が働くことに伴う労働時間や安全管理、人的ミスなどの制約を減らし、効率や品質をさらに高めることができます。</a:t>
            </a:r>
          </a:p>
          <a:p>
            <a:pPr fontAlgn="base"/>
            <a:r>
              <a:rPr kumimoji="1" lang="ja-JP" altLang="en-US" sz="1200" b="1" i="0" kern="1200">
                <a:solidFill>
                  <a:schemeClr val="tx1"/>
                </a:solidFill>
                <a:effectLst/>
                <a:latin typeface="+mn-lt"/>
                <a:ea typeface="+mn-ea"/>
                <a:cs typeface="+mn-cs"/>
              </a:rPr>
              <a:t>第</a:t>
            </a:r>
            <a:r>
              <a:rPr kumimoji="1" lang="en-US" altLang="ja-JP" sz="1200" b="1" i="0" kern="1200" dirty="0">
                <a:solidFill>
                  <a:schemeClr val="tx1"/>
                </a:solidFill>
                <a:effectLst/>
                <a:latin typeface="+mn-lt"/>
                <a:ea typeface="+mn-ea"/>
                <a:cs typeface="+mn-cs"/>
              </a:rPr>
              <a:t>3</a:t>
            </a:r>
            <a:r>
              <a:rPr kumimoji="1" lang="ja-JP" altLang="en-US" sz="1200" b="1" i="0" kern="1200">
                <a:solidFill>
                  <a:schemeClr val="tx1"/>
                </a:solidFill>
                <a:effectLst/>
                <a:latin typeface="+mn-lt"/>
                <a:ea typeface="+mn-ea"/>
                <a:cs typeface="+mn-cs"/>
              </a:rPr>
              <a:t>フェーズ：業務が</a:t>
            </a:r>
            <a:r>
              <a:rPr kumimoji="1" lang="en-US" altLang="ja-JP" sz="1200" b="1" i="0" kern="1200" dirty="0">
                <a:solidFill>
                  <a:schemeClr val="tx1"/>
                </a:solidFill>
                <a:effectLst/>
                <a:latin typeface="+mn-lt"/>
                <a:ea typeface="+mn-ea"/>
                <a:cs typeface="+mn-cs"/>
              </a:rPr>
              <a:t>IT</a:t>
            </a:r>
            <a:r>
              <a:rPr kumimoji="1" lang="ja-JP" altLang="en-US" sz="1200" b="1" i="0" kern="1200">
                <a:solidFill>
                  <a:schemeClr val="tx1"/>
                </a:solidFill>
                <a:effectLst/>
                <a:latin typeface="+mn-lt"/>
                <a:ea typeface="+mn-ea"/>
                <a:cs typeface="+mn-cs"/>
              </a:rPr>
              <a:t>へ、</a:t>
            </a:r>
            <a:r>
              <a:rPr kumimoji="1" lang="en-US" altLang="ja-JP" sz="1200" b="1" i="0" kern="1200" dirty="0">
                <a:solidFill>
                  <a:schemeClr val="tx1"/>
                </a:solidFill>
                <a:effectLst/>
                <a:latin typeface="+mn-lt"/>
                <a:ea typeface="+mn-ea"/>
                <a:cs typeface="+mn-cs"/>
              </a:rPr>
              <a:t>IT</a:t>
            </a:r>
            <a:r>
              <a:rPr kumimoji="1" lang="ja-JP" altLang="en-US" sz="1200" b="1" i="0" kern="1200">
                <a:solidFill>
                  <a:schemeClr val="tx1"/>
                </a:solidFill>
                <a:effectLst/>
                <a:latin typeface="+mn-lt"/>
                <a:ea typeface="+mn-ea"/>
                <a:cs typeface="+mn-cs"/>
              </a:rPr>
              <a:t>が業務へとシームレスに変換される状態</a:t>
            </a:r>
          </a:p>
          <a:p>
            <a:pPr fontAlgn="base"/>
            <a:r>
              <a:rPr kumimoji="1" lang="ja-JP" altLang="en-US" sz="1200" b="0" i="0" kern="1200">
                <a:solidFill>
                  <a:schemeClr val="tx1"/>
                </a:solidFill>
                <a:effectLst/>
                <a:latin typeface="+mn-lt"/>
                <a:ea typeface="+mn-ea"/>
                <a:cs typeface="+mn-cs"/>
              </a:rPr>
              <a:t>全てのビジネス・プロセスをデジタル化する段階です。</a:t>
            </a:r>
            <a:r>
              <a:rPr kumimoji="1" lang="en-US" altLang="ja-JP" sz="1200" b="0" i="0" kern="1200" dirty="0">
                <a:solidFill>
                  <a:schemeClr val="tx1"/>
                </a:solidFill>
                <a:effectLst/>
                <a:latin typeface="+mn-lt"/>
                <a:ea typeface="+mn-ea"/>
                <a:cs typeface="+mn-cs"/>
              </a:rPr>
              <a:t>IoT</a:t>
            </a:r>
            <a:r>
              <a:rPr kumimoji="1" lang="ja-JP" altLang="en-US" sz="1200" b="0" i="0" kern="1200">
                <a:solidFill>
                  <a:schemeClr val="tx1"/>
                </a:solidFill>
                <a:effectLst/>
                <a:latin typeface="+mn-lt"/>
                <a:ea typeface="+mn-ea"/>
                <a:cs typeface="+mn-cs"/>
              </a:rPr>
              <a:t>による現場のデータ把握とそのデータを</a:t>
            </a:r>
            <a:r>
              <a:rPr kumimoji="1" lang="en-US" altLang="ja-JP" sz="1200" b="0" i="0" kern="1200" dirty="0">
                <a:solidFill>
                  <a:schemeClr val="tx1"/>
                </a:solidFill>
                <a:effectLst/>
                <a:latin typeface="+mn-lt"/>
                <a:ea typeface="+mn-ea"/>
                <a:cs typeface="+mn-cs"/>
              </a:rPr>
              <a:t>AI</a:t>
            </a:r>
            <a:r>
              <a:rPr kumimoji="1" lang="ja-JP" altLang="en-US" sz="1200" b="0" i="0" kern="1200">
                <a:solidFill>
                  <a:schemeClr val="tx1"/>
                </a:solidFill>
                <a:effectLst/>
                <a:latin typeface="+mn-lt"/>
                <a:ea typeface="+mn-ea"/>
                <a:cs typeface="+mn-cs"/>
              </a:rPr>
              <a:t>により解析して最適解を得て、ビジネス・プロセス全体の劇的な効率化や最適化を実現しようという段階です。言うなれば、人間が働く現場と</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が一体となって改善活動を繰り返しながら、ビジネスの価値基準、すなわち期間やコスト、品質などの常識を変革しようというわけです。</a:t>
            </a:r>
          </a:p>
          <a:p>
            <a:pPr fontAlgn="base"/>
            <a:r>
              <a:rPr kumimoji="1" lang="ja-JP" altLang="en-US" sz="1200" b="0" i="0" kern="1200">
                <a:solidFill>
                  <a:schemeClr val="tx1"/>
                </a:solidFill>
                <a:effectLst/>
                <a:latin typeface="+mn-lt"/>
                <a:ea typeface="+mn-ea"/>
                <a:cs typeface="+mn-cs"/>
              </a:rPr>
              <a:t>デジタル･テクノロジーを駆使して、経営のあり方やビジネス・プロセス、さらにはビジネス・モデルを変革する段階と読み替えることもできるでしょう。</a:t>
            </a:r>
          </a:p>
          <a:p>
            <a:pPr fontAlgn="base"/>
            <a:r>
              <a:rPr kumimoji="1" lang="ja-JP" altLang="en-US" sz="1200" b="0" i="0" kern="1200">
                <a:solidFill>
                  <a:schemeClr val="tx1"/>
                </a:solidFill>
                <a:effectLst/>
                <a:latin typeface="+mn-lt"/>
                <a:ea typeface="+mn-ea"/>
                <a:cs typeface="+mn-cs"/>
              </a:rPr>
              <a:t>この第３フェーズになることで、デジタル･トランスフォーメーションが達成されるとしています。</a:t>
            </a:r>
          </a:p>
          <a:p>
            <a:pPr fontAlgn="base"/>
            <a:r>
              <a:rPr kumimoji="1" lang="ja-JP" altLang="en-US" sz="1200" b="1" i="0" kern="1200">
                <a:solidFill>
                  <a:schemeClr val="tx1"/>
                </a:solidFill>
                <a:effectLst/>
                <a:latin typeface="+mn-lt"/>
                <a:ea typeface="+mn-ea"/>
                <a:cs typeface="+mn-cs"/>
              </a:rPr>
              <a:t>デジタル・トランスフォーメーションを支えるテクノロジー</a:t>
            </a:r>
          </a:p>
          <a:p>
            <a:pPr fontAlgn="base"/>
            <a:r>
              <a:rPr kumimoji="1" lang="ja-JP" altLang="en-US" sz="1200" b="0" i="0" kern="1200">
                <a:solidFill>
                  <a:schemeClr val="tx1"/>
                </a:solidFill>
                <a:effectLst/>
                <a:latin typeface="+mn-lt"/>
                <a:ea typeface="+mn-ea"/>
                <a:cs typeface="+mn-cs"/>
              </a:rPr>
              <a:t>調査会社</a:t>
            </a:r>
            <a:r>
              <a:rPr kumimoji="1" lang="en-US" altLang="ja-JP" sz="1200" b="0" i="0" kern="1200" dirty="0">
                <a:solidFill>
                  <a:schemeClr val="tx1"/>
                </a:solidFill>
                <a:effectLst/>
                <a:latin typeface="+mn-lt"/>
                <a:ea typeface="+mn-ea"/>
                <a:cs typeface="+mn-cs"/>
              </a:rPr>
              <a:t>IDC</a:t>
            </a:r>
            <a:r>
              <a:rPr kumimoji="1" lang="ja-JP" altLang="en-US" sz="1200" b="0" i="0" kern="1200">
                <a:solidFill>
                  <a:schemeClr val="tx1"/>
                </a:solidFill>
                <a:effectLst/>
                <a:latin typeface="+mn-lt"/>
                <a:ea typeface="+mn-ea"/>
                <a:cs typeface="+mn-cs"/>
              </a:rPr>
              <a:t>は、</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プラットフォームには、第</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のプラットフォームから第</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のプラットフォームがあるとしています。</a:t>
            </a:r>
          </a:p>
          <a:p>
            <a:pPr fontAlgn="base"/>
            <a:r>
              <a:rPr kumimoji="1" lang="ja-JP" altLang="en-US" sz="1200" b="0" i="0" kern="120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のプラットフォーム：集中処理型のコンピューターシステム</a:t>
            </a:r>
          </a:p>
          <a:p>
            <a:pPr fontAlgn="base"/>
            <a:r>
              <a:rPr kumimoji="1" lang="ja-JP" altLang="en-US" sz="1200" b="0" i="0" kern="120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のプラットフォーム：クライアント</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サーバーシステム</a:t>
            </a:r>
          </a:p>
          <a:p>
            <a:pPr fontAlgn="base"/>
            <a:r>
              <a:rPr kumimoji="1" lang="ja-JP" altLang="en-US" sz="1200" b="0" i="0" kern="120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のプラットフォーム：クラウド・ビッグデータ</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アナリティクス・ソーシャル技術・モビリティーなど</a:t>
            </a:r>
          </a:p>
          <a:p>
            <a:pPr fontAlgn="base"/>
            <a:r>
              <a:rPr kumimoji="1" lang="ja-JP" altLang="en-US" sz="1200" b="0" i="0" kern="1200">
                <a:solidFill>
                  <a:schemeClr val="tx1"/>
                </a:solidFill>
                <a:effectLst/>
                <a:latin typeface="+mn-lt"/>
                <a:ea typeface="+mn-ea"/>
                <a:cs typeface="+mn-cs"/>
              </a:rPr>
              <a:t>現在は、第</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プラットフォームから第</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のプラットフォームへのシフトが進んでいる段階だとしています。</a:t>
            </a:r>
          </a:p>
          <a:p>
            <a:pPr fontAlgn="base"/>
            <a:r>
              <a:rPr kumimoji="1" lang="en-US" altLang="ja-JP" sz="1200" b="0" i="0" kern="1200" dirty="0">
                <a:solidFill>
                  <a:schemeClr val="tx1"/>
                </a:solidFill>
                <a:effectLst/>
                <a:latin typeface="+mn-lt"/>
                <a:ea typeface="+mn-ea"/>
                <a:cs typeface="+mn-cs"/>
              </a:rPr>
              <a:t>IDC</a:t>
            </a:r>
            <a:r>
              <a:rPr kumimoji="1" lang="ja-JP" altLang="en-US" sz="1200" b="0" i="0" kern="1200">
                <a:solidFill>
                  <a:schemeClr val="tx1"/>
                </a:solidFill>
                <a:effectLst/>
                <a:latin typeface="+mn-lt"/>
                <a:ea typeface="+mn-ea"/>
                <a:cs typeface="+mn-cs"/>
              </a:rPr>
              <a:t>はデジタルトランスフォーメーションを「企業が第</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のプラットフォーム技術を利用して、新しい製品やサービス、新しいビジネス・モデル、新しい関係を通じて価値を創出し、競争上の優位性を確立すること」と定義し、これに投資することが、今後の企業の成長にとって重要であるとしています。</a:t>
            </a:r>
          </a:p>
          <a:p>
            <a:pPr fontAlgn="base"/>
            <a:r>
              <a:rPr kumimoji="1" lang="ja-JP" altLang="en-US" sz="1200" b="0" i="0" kern="1200">
                <a:solidFill>
                  <a:schemeClr val="tx1"/>
                </a:solidFill>
                <a:effectLst/>
                <a:latin typeface="+mn-lt"/>
                <a:ea typeface="+mn-ea"/>
                <a:cs typeface="+mn-cs"/>
              </a:rPr>
              <a:t>また、デジタル・トランスフォーメーションは、「第</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のプラットフォーム」を導入するだけで実現できるものではないとも述べています。これらテクノロジーはあくまでも手段であり、従来の業務プロセスやビジネス・モデルの変革が実現しなければ、デジタル・トランスフォーメーションにはなりません。ストルターマン教授が提唱する第</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フェーズに至って、はじめて実現するのです。</a:t>
            </a:r>
          </a:p>
          <a:p>
            <a:pPr fontAlgn="base"/>
            <a:r>
              <a:rPr kumimoji="1" lang="ja-JP" altLang="en-US" sz="1200" b="0" i="0" kern="1200">
                <a:solidFill>
                  <a:schemeClr val="tx1"/>
                </a:solidFill>
                <a:effectLst/>
                <a:latin typeface="+mn-lt"/>
                <a:ea typeface="+mn-ea"/>
                <a:cs typeface="+mn-cs"/>
              </a:rPr>
              <a:t>この変革を促進するものとして「イノベーション・アクセラレーター」の存在をあげています。具体的には</a:t>
            </a:r>
            <a:r>
              <a:rPr kumimoji="1" lang="en-US" altLang="ja-JP" sz="1200" b="0" i="0" kern="1200" dirty="0">
                <a:solidFill>
                  <a:schemeClr val="tx1"/>
                </a:solidFill>
                <a:effectLst/>
                <a:latin typeface="+mn-lt"/>
                <a:ea typeface="+mn-ea"/>
                <a:cs typeface="+mn-cs"/>
              </a:rPr>
              <a:t>IoT</a:t>
            </a:r>
            <a:r>
              <a:rPr kumimoji="1" lang="ja-JP" altLang="en-US" sz="1200" b="0" i="0" kern="1200">
                <a:solidFill>
                  <a:schemeClr val="tx1"/>
                </a:solidFill>
                <a:effectLst/>
                <a:latin typeface="+mn-lt"/>
                <a:ea typeface="+mn-ea"/>
                <a:cs typeface="+mn-cs"/>
              </a:rPr>
              <a:t>や人工知能（</a:t>
            </a:r>
            <a:r>
              <a:rPr kumimoji="1" lang="en-US" altLang="ja-JP" sz="1200" b="0" i="0" kern="1200" dirty="0">
                <a:solidFill>
                  <a:schemeClr val="tx1"/>
                </a:solidFill>
                <a:effectLst/>
                <a:latin typeface="+mn-lt"/>
                <a:ea typeface="+mn-ea"/>
                <a:cs typeface="+mn-cs"/>
              </a:rPr>
              <a:t>AI</a:t>
            </a:r>
            <a:r>
              <a:rPr kumimoji="1" lang="ja-JP" altLang="en-US" sz="1200" b="0" i="0" kern="1200">
                <a:solidFill>
                  <a:schemeClr val="tx1"/>
                </a:solidFill>
                <a:effectLst/>
                <a:latin typeface="+mn-lt"/>
                <a:ea typeface="+mn-ea"/>
                <a:cs typeface="+mn-cs"/>
              </a:rPr>
              <a:t>）、ロボティクス、</a:t>
            </a:r>
            <a:r>
              <a:rPr kumimoji="1" lang="en-US" altLang="ja-JP" sz="1200" b="0" i="0" kern="1200" dirty="0">
                <a:solidFill>
                  <a:schemeClr val="tx1"/>
                </a:solidFill>
                <a:effectLst/>
                <a:latin typeface="+mn-lt"/>
                <a:ea typeface="+mn-ea"/>
                <a:cs typeface="+mn-cs"/>
              </a:rPr>
              <a:t>3D</a:t>
            </a:r>
            <a:r>
              <a:rPr kumimoji="1" lang="ja-JP" altLang="en-US" sz="1200" b="0" i="0" kern="1200">
                <a:solidFill>
                  <a:schemeClr val="tx1"/>
                </a:solidFill>
                <a:effectLst/>
                <a:latin typeface="+mn-lt"/>
                <a:ea typeface="+mn-ea"/>
                <a:cs typeface="+mn-cs"/>
              </a:rPr>
              <a:t>プリンティング、次世代セキュリティーなどです。これらテクノロジーの発達とともに、これまでにはできなかったことができるようになり、「人々の生活をあらゆる面でより良い方向に変化させる」社会へと発展するとしています。</a:t>
            </a:r>
          </a:p>
          <a:p>
            <a:endParaRPr kumimoji="1" lang="en-US" altLang="ja-JP" dirty="0"/>
          </a:p>
          <a:p>
            <a:r>
              <a:rPr kumimoji="1" lang="en-US" altLang="ja-JP" dirty="0"/>
              <a:t>【</a:t>
            </a:r>
            <a:r>
              <a:rPr kumimoji="1" lang="ja-JP" altLang="en-US" dirty="0"/>
              <a:t>出典・関連図書</a:t>
            </a:r>
            <a:r>
              <a:rPr kumimoji="1" lang="en-US" altLang="ja-JP"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INFORMATION TECHNOLOGY AND THE GOOD LIFE</a:t>
            </a:r>
            <a:r>
              <a:rPr kumimoji="1" lang="ja-JP" altLang="en-US" dirty="0"/>
              <a:t>　</a:t>
            </a:r>
            <a:r>
              <a:rPr kumimoji="1" lang="en-US" altLang="ja-JP" dirty="0"/>
              <a:t>Erik </a:t>
            </a:r>
            <a:r>
              <a:rPr kumimoji="1" lang="en-US" altLang="ja-JP" dirty="0" err="1"/>
              <a:t>Stolterman</a:t>
            </a:r>
            <a:r>
              <a:rPr kumimoji="1" lang="en-US" altLang="ja-JP" dirty="0"/>
              <a:t> &amp; Anna Croon </a:t>
            </a:r>
            <a:r>
              <a:rPr kumimoji="1" lang="en-US" altLang="ja-JP" dirty="0" err="1"/>
              <a:t>Fors</a:t>
            </a:r>
            <a:r>
              <a:rPr kumimoji="1" lang="ja-JP" altLang="en-US" dirty="0"/>
              <a:t>　</a:t>
            </a:r>
            <a:r>
              <a:rPr kumimoji="1" lang="en-US" altLang="ja-JP" sz="1200" b="0" i="0" kern="1200" dirty="0" err="1">
                <a:solidFill>
                  <a:schemeClr val="tx1"/>
                </a:solidFill>
                <a:effectLst/>
                <a:latin typeface="+mn-lt"/>
                <a:ea typeface="+mn-ea"/>
                <a:cs typeface="+mn-cs"/>
              </a:rPr>
              <a:t>Umeå</a:t>
            </a:r>
            <a:r>
              <a:rPr kumimoji="1" lang="en-US" altLang="ja-JP" sz="1200" b="0" i="0" kern="1200" dirty="0">
                <a:solidFill>
                  <a:schemeClr val="tx1"/>
                </a:solidFill>
                <a:effectLst/>
                <a:latin typeface="+mn-lt"/>
                <a:ea typeface="+mn-ea"/>
                <a:cs typeface="+mn-cs"/>
              </a:rPr>
              <a:t> University /2004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http://www8.informatik.umu.se/~</a:t>
            </a:r>
            <a:r>
              <a:rPr kumimoji="1" lang="en-US" altLang="ja-JP" sz="1200" b="0" i="0" kern="1200" dirty="0" err="1">
                <a:solidFill>
                  <a:schemeClr val="tx1"/>
                </a:solidFill>
                <a:effectLst/>
                <a:latin typeface="+mn-lt"/>
                <a:ea typeface="+mn-ea"/>
                <a:cs typeface="+mn-cs"/>
              </a:rPr>
              <a:t>acroon</a:t>
            </a:r>
            <a:r>
              <a:rPr kumimoji="1" lang="en-US" altLang="ja-JP" sz="1200" b="0" i="0" kern="1200" dirty="0">
                <a:solidFill>
                  <a:schemeClr val="tx1"/>
                </a:solidFill>
                <a:effectLst/>
                <a:latin typeface="+mn-lt"/>
                <a:ea typeface="+mn-ea"/>
                <a:cs typeface="+mn-cs"/>
              </a:rPr>
              <a:t>/Publikationer%20Anna/</a:t>
            </a:r>
            <a:r>
              <a:rPr kumimoji="1" lang="en-US" altLang="ja-JP" sz="1200" b="0" i="0" kern="1200" dirty="0" err="1">
                <a:solidFill>
                  <a:schemeClr val="tx1"/>
                </a:solidFill>
                <a:effectLst/>
                <a:latin typeface="+mn-lt"/>
                <a:ea typeface="+mn-ea"/>
                <a:cs typeface="+mn-cs"/>
              </a:rPr>
              <a:t>Stolterman.pdf</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国内デジタルトランスフォーメーション（</a:t>
            </a:r>
            <a:r>
              <a:rPr kumimoji="1" lang="en-US" altLang="ja-JP" sz="1200" b="0" kern="1200" dirty="0">
                <a:solidFill>
                  <a:schemeClr val="tx1"/>
                </a:solidFill>
                <a:effectLst/>
                <a:latin typeface="+mn-lt"/>
                <a:ea typeface="+mn-ea"/>
                <a:cs typeface="+mn-cs"/>
              </a:rPr>
              <a:t>DX</a:t>
            </a:r>
            <a:r>
              <a:rPr kumimoji="1" lang="ja-JP" altLang="en-US" sz="1200" b="0" kern="1200" dirty="0">
                <a:solidFill>
                  <a:schemeClr val="tx1"/>
                </a:solidFill>
                <a:effectLst/>
                <a:latin typeface="+mn-lt"/>
                <a:ea typeface="+mn-ea"/>
                <a:cs typeface="+mn-cs"/>
              </a:rPr>
              <a:t>）成熟度に関するユーザー調査結果を発表</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　　</a:t>
            </a:r>
            <a:r>
              <a:rPr kumimoji="1" lang="en-US" altLang="ja-JP" dirty="0"/>
              <a:t>https://</a:t>
            </a:r>
            <a:r>
              <a:rPr kumimoji="1" lang="en-US" altLang="ja-JP" dirty="0" err="1"/>
              <a:t>www.idcjapan.co.jp</a:t>
            </a:r>
            <a:r>
              <a:rPr kumimoji="1" lang="en-US" altLang="ja-JP" dirty="0"/>
              <a:t>/Press/Current/20170406Apr.html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2487653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■デジタル・トランスフォーメーションへの対応</a:t>
            </a:r>
          </a:p>
          <a:p>
            <a:r>
              <a:rPr kumimoji="1" lang="ja-JP" altLang="ja-JP" sz="1200" kern="1200">
                <a:solidFill>
                  <a:schemeClr val="tx1"/>
                </a:solidFill>
                <a:effectLst/>
                <a:latin typeface="+mn-lt"/>
                <a:ea typeface="+mn-ea"/>
                <a:cs typeface="+mn-cs"/>
              </a:rPr>
              <a:t>ストルターマンの言うデジタル・トランスフォーメーションの第３フェーズに最も近い段階にある代表的な企業が</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です。</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は、オンラインでのショッピングに留まらず、映画や音楽、書籍の配信などのオンライン・サービスに加え、</a:t>
            </a:r>
            <a:r>
              <a:rPr kumimoji="1" lang="en-US" altLang="ja-JP" sz="1200" kern="1200" dirty="0">
                <a:solidFill>
                  <a:schemeClr val="tx1"/>
                </a:solidFill>
                <a:effectLst/>
                <a:latin typeface="+mn-lt"/>
                <a:ea typeface="+mn-ea"/>
                <a:cs typeface="+mn-cs"/>
              </a:rPr>
              <a:t>Amazon Go</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Whole Foods Market</a:t>
            </a:r>
            <a:r>
              <a:rPr kumimoji="1" lang="ja-JP" altLang="ja-JP" sz="1200" kern="1200">
                <a:solidFill>
                  <a:schemeClr val="tx1"/>
                </a:solidFill>
                <a:effectLst/>
                <a:latin typeface="+mn-lt"/>
                <a:ea typeface="+mn-ea"/>
                <a:cs typeface="+mn-cs"/>
              </a:rPr>
              <a:t>などのリアル店舗や独自の物流網を構築するなど、「業務が</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が業務へとシームレスに変換される状態」を実現しています。また、</a:t>
            </a:r>
            <a:r>
              <a:rPr kumimoji="1" lang="en-US" altLang="ja-JP" sz="1200" kern="1200" dirty="0">
                <a:solidFill>
                  <a:schemeClr val="tx1"/>
                </a:solidFill>
                <a:effectLst/>
                <a:latin typeface="+mn-lt"/>
                <a:ea typeface="+mn-ea"/>
                <a:cs typeface="+mn-cs"/>
              </a:rPr>
              <a:t>PC</a:t>
            </a:r>
            <a:r>
              <a:rPr kumimoji="1" lang="ja-JP" altLang="ja-JP" sz="1200" kern="1200">
                <a:solidFill>
                  <a:schemeClr val="tx1"/>
                </a:solidFill>
                <a:effectLst/>
                <a:latin typeface="+mn-lt"/>
                <a:ea typeface="+mn-ea"/>
                <a:cs typeface="+mn-cs"/>
              </a:rPr>
              <a:t>やスマートフォンだけではなく音声応答に対応した</a:t>
            </a:r>
            <a:r>
              <a:rPr kumimoji="1" lang="en-US" altLang="ja-JP" sz="1200" kern="1200" dirty="0">
                <a:solidFill>
                  <a:schemeClr val="tx1"/>
                </a:solidFill>
                <a:effectLst/>
                <a:latin typeface="+mn-lt"/>
                <a:ea typeface="+mn-ea"/>
                <a:cs typeface="+mn-cs"/>
              </a:rPr>
              <a:t>Amazon Echo</a:t>
            </a:r>
            <a:r>
              <a:rPr kumimoji="1" lang="ja-JP" altLang="ja-JP" sz="1200" kern="1200">
                <a:solidFill>
                  <a:schemeClr val="tx1"/>
                </a:solidFill>
                <a:effectLst/>
                <a:latin typeface="+mn-lt"/>
                <a:ea typeface="+mn-ea"/>
                <a:cs typeface="+mn-cs"/>
              </a:rPr>
              <a:t>を提供してあらゆる顧客接点を掌握し、顧客ひとり一人のきめ細かなデータを収集することで、徹底した効率化と最適化を実現し、他者にはまねのできない圧倒的な競争力を実現しています。</a:t>
            </a:r>
          </a:p>
          <a:p>
            <a:r>
              <a:rPr kumimoji="1" lang="ja-JP" altLang="ja-JP" sz="1200" kern="1200">
                <a:solidFill>
                  <a:schemeClr val="tx1"/>
                </a:solidFill>
                <a:effectLst/>
                <a:latin typeface="+mn-lt"/>
                <a:ea typeface="+mn-ea"/>
                <a:cs typeface="+mn-cs"/>
              </a:rPr>
              <a:t>人間がやることを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で支援して効率や利便性を向上させるのではなく、</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を駆使して、これまで世間が常識としてきたビジネスのあり方や価値基準の変革を実現しているのです。</a:t>
            </a:r>
          </a:p>
          <a:p>
            <a:r>
              <a:rPr kumimoji="1" lang="ja-JP" altLang="ja-JP" sz="1200" kern="1200">
                <a:solidFill>
                  <a:schemeClr val="tx1"/>
                </a:solidFill>
                <a:effectLst/>
                <a:latin typeface="+mn-lt"/>
                <a:ea typeface="+mn-ea"/>
                <a:cs typeface="+mn-cs"/>
              </a:rPr>
              <a:t>このようなデジタル・トランスフェォーメーションを企業が目指すことになれば、次のような変化が起こると考えられます。</a:t>
            </a:r>
          </a:p>
          <a:p>
            <a:r>
              <a:rPr kumimoji="1" lang="ja-JP" altLang="ja-JP" sz="1200" kern="1200">
                <a:solidFill>
                  <a:schemeClr val="tx1"/>
                </a:solidFill>
                <a:effectLst/>
                <a:latin typeface="+mn-lt"/>
                <a:ea typeface="+mn-ea"/>
                <a:cs typeface="+mn-cs"/>
              </a:rPr>
              <a:t>あらゆる業務をデータとして把握する</a:t>
            </a:r>
          </a:p>
          <a:p>
            <a:r>
              <a:rPr kumimoji="1" lang="ja-JP" altLang="ja-JP" sz="1200" kern="1200">
                <a:solidFill>
                  <a:schemeClr val="tx1"/>
                </a:solidFill>
                <a:effectLst/>
                <a:latin typeface="+mn-lt"/>
                <a:ea typeface="+mn-ea"/>
                <a:cs typeface="+mn-cs"/>
              </a:rPr>
              <a:t>業務のあらゆる現場、例えば営業の現場、製造の現場、設計や開発の現場、経理や会計の現場などのビジネス・プロセスで行われている紙の伝票でのやり取りや伝言などといったアナログな手段はなくなり、全て</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によって処理されることになり、あらゆる業務はデータとして捉えられるようになります。</a:t>
            </a:r>
          </a:p>
          <a:p>
            <a:r>
              <a:rPr kumimoji="1" lang="ja-JP" altLang="ja-JP" sz="1200" kern="1200">
                <a:solidFill>
                  <a:schemeClr val="tx1"/>
                </a:solidFill>
                <a:effectLst/>
                <a:latin typeface="+mn-lt"/>
                <a:ea typeface="+mn-ea"/>
                <a:cs typeface="+mn-cs"/>
              </a:rPr>
              <a:t>このような状態になるとデータに基づく的確な判断を迅速に行うことができます。</a:t>
            </a:r>
          </a:p>
          <a:p>
            <a:r>
              <a:rPr kumimoji="1" lang="ja-JP" altLang="ja-JP" sz="1200" kern="1200">
                <a:solidFill>
                  <a:schemeClr val="tx1"/>
                </a:solidFill>
                <a:effectLst/>
                <a:latin typeface="+mn-lt"/>
                <a:ea typeface="+mn-ea"/>
                <a:cs typeface="+mn-cs"/>
              </a:rPr>
              <a:t>「過去」対応：原因究明、フォレンジック、説明責任</a:t>
            </a:r>
          </a:p>
          <a:p>
            <a:r>
              <a:rPr kumimoji="1" lang="ja-JP" altLang="ja-JP" sz="1200" kern="1200">
                <a:solidFill>
                  <a:schemeClr val="tx1"/>
                </a:solidFill>
                <a:effectLst/>
                <a:latin typeface="+mn-lt"/>
                <a:ea typeface="+mn-ea"/>
                <a:cs typeface="+mn-cs"/>
              </a:rPr>
              <a:t>「現在」対応：見える化、ガバナンス、戦術的意志決定</a:t>
            </a:r>
          </a:p>
          <a:p>
            <a:r>
              <a:rPr kumimoji="1" lang="ja-JP" altLang="ja-JP" sz="1200" kern="1200">
                <a:solidFill>
                  <a:schemeClr val="tx1"/>
                </a:solidFill>
                <a:effectLst/>
                <a:latin typeface="+mn-lt"/>
                <a:ea typeface="+mn-ea"/>
                <a:cs typeface="+mn-cs"/>
              </a:rPr>
              <a:t>「未来」対応：予測、最適化、戦略的意志決定</a:t>
            </a:r>
          </a:p>
          <a:p>
            <a:r>
              <a:rPr kumimoji="1" lang="ja-JP" altLang="ja-JP" sz="1200" kern="1200">
                <a:solidFill>
                  <a:schemeClr val="tx1"/>
                </a:solidFill>
                <a:effectLst/>
                <a:latin typeface="+mn-lt"/>
                <a:ea typeface="+mn-ea"/>
                <a:cs typeface="+mn-cs"/>
              </a:rPr>
              <a:t>これにより、業務や働き方などの改善や改革の適正化が容易になると共に、セキュリティに関わる対応の無駄や無意味を無くし、脅威に対して適切かつ低コストで対応できるようになります。</a:t>
            </a:r>
          </a:p>
          <a:p>
            <a:r>
              <a:rPr kumimoji="1" lang="ja-JP" altLang="ja-JP" sz="1200" kern="1200">
                <a:solidFill>
                  <a:schemeClr val="tx1"/>
                </a:solidFill>
                <a:effectLst/>
                <a:latin typeface="+mn-lt"/>
                <a:ea typeface="+mn-ea"/>
                <a:cs typeface="+mn-cs"/>
              </a:rPr>
              <a:t>開発すべきプログラムが爆発的に増大する</a:t>
            </a:r>
          </a:p>
          <a:p>
            <a:r>
              <a:rPr kumimoji="1" lang="ja-JP" altLang="ja-JP" sz="1200" kern="1200">
                <a:solidFill>
                  <a:schemeClr val="tx1"/>
                </a:solidFill>
                <a:effectLst/>
                <a:latin typeface="+mn-lt"/>
                <a:ea typeface="+mn-ea"/>
                <a:cs typeface="+mn-cs"/>
              </a:rPr>
              <a:t>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で行うとなると、開発すべきプログラムは爆発的に増大します。この状況に対応する必要があります。</a:t>
            </a:r>
          </a:p>
          <a:p>
            <a:r>
              <a:rPr kumimoji="1" lang="ja-JP" altLang="ja-JP" sz="1200" kern="1200">
                <a:solidFill>
                  <a:schemeClr val="tx1"/>
                </a:solidFill>
                <a:effectLst/>
                <a:latin typeface="+mn-lt"/>
                <a:ea typeface="+mn-ea"/>
                <a:cs typeface="+mn-cs"/>
              </a:rPr>
              <a:t>超高速開発と開発の自動化：増大する開発要求や変更のニーズに即応する</a:t>
            </a:r>
          </a:p>
          <a:p>
            <a:r>
              <a:rPr kumimoji="1" lang="ja-JP" altLang="ja-JP" sz="1200" kern="1200">
                <a:solidFill>
                  <a:schemeClr val="tx1"/>
                </a:solidFill>
                <a:effectLst/>
                <a:latin typeface="+mn-lt"/>
                <a:ea typeface="+mn-ea"/>
                <a:cs typeface="+mn-cs"/>
              </a:rPr>
              <a:t>クラウド・コンピューティング：運用やセキュリティなどのビジネスの価値に直接貢献しないノンコア業務の負担を軽減する</a:t>
            </a:r>
          </a:p>
          <a:p>
            <a:r>
              <a:rPr kumimoji="1" lang="ja-JP" altLang="ja-JP" sz="1200" kern="1200">
                <a:solidFill>
                  <a:schemeClr val="tx1"/>
                </a:solidFill>
                <a:effectLst/>
                <a:latin typeface="+mn-lt"/>
                <a:ea typeface="+mn-ea"/>
                <a:cs typeface="+mn-cs"/>
              </a:rPr>
              <a:t>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：ビジネスの成果に直結し現場が必要とするサービスをジャストインタイムで提供する</a:t>
            </a:r>
          </a:p>
          <a:p>
            <a:r>
              <a:rPr kumimoji="1" lang="ja-JP" altLang="ja-JP" sz="1200" kern="1200">
                <a:solidFill>
                  <a:schemeClr val="tx1"/>
                </a:solidFill>
                <a:effectLst/>
                <a:latin typeface="+mn-lt"/>
                <a:ea typeface="+mn-ea"/>
                <a:cs typeface="+mn-cs"/>
              </a:rPr>
              <a:t>これらを取り込むことで加速するビジネス・スピードやビジネス環境の変化に即応できる能力を持たなくてはなりません。</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3367271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デジタル・トランスフォーメーションを支える</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にとって重要なテクノロジーについて整理しておきましょう。</a:t>
            </a:r>
          </a:p>
          <a:p>
            <a:r>
              <a:rPr kumimoji="1" lang="en-US" altLang="ja-JP" sz="1200" b="1" u="sng"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：あらゆる「ものごと」がインターネットに接続しデータを生みだす仕組み。</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と同義で使われることもある。</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マイクロ･サービスとコンテナ</a:t>
            </a:r>
            <a:r>
              <a:rPr kumimoji="1" lang="ja-JP" altLang="ja-JP" sz="1200" kern="1200" dirty="0">
                <a:solidFill>
                  <a:schemeClr val="tx1"/>
                </a:solidFill>
                <a:effectLst/>
                <a:latin typeface="+mn-lt"/>
                <a:ea typeface="+mn-ea"/>
                <a:cs typeface="+mn-cs"/>
              </a:rPr>
              <a:t>：プログラムを独立した単一機能の部品に分割し、それらを連結させることで、全体の機能を実現しようとする仕組み。これを実装する技術としてコンテナが注目されている。追加や変更の即応性を実現。</a:t>
            </a:r>
          </a:p>
          <a:p>
            <a:r>
              <a:rPr kumimoji="1" lang="ja-JP" altLang="ja-JP" sz="1200" b="1" u="sng"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：システム機能のサービス化、構築や運用の自動化、セキュリティのアウトソーシングを提供し、システム開発や運用の負担から人的リソースをビジネスやアプリケーションにシフトすることを支援する。</a:t>
            </a:r>
          </a:p>
          <a:p>
            <a:r>
              <a:rPr kumimoji="1" lang="ja-JP" altLang="ja-JP" sz="1200" b="1" u="sng" kern="1200" dirty="0">
                <a:solidFill>
                  <a:schemeClr val="tx1"/>
                </a:solidFill>
                <a:effectLst/>
                <a:latin typeface="+mn-lt"/>
                <a:ea typeface="+mn-ea"/>
                <a:cs typeface="+mn-cs"/>
              </a:rPr>
              <a:t>サイバー・セキュリティ</a:t>
            </a:r>
            <a:r>
              <a:rPr kumimoji="1" lang="ja-JP" altLang="ja-JP" sz="1200" kern="1200" dirty="0">
                <a:solidFill>
                  <a:schemeClr val="tx1"/>
                </a:solidFill>
                <a:effectLst/>
                <a:latin typeface="+mn-lt"/>
                <a:ea typeface="+mn-ea"/>
                <a:cs typeface="+mn-cs"/>
              </a:rPr>
              <a:t>：ビジネスがデジタル化すれば、サイバー･セキュリティは、もはやシステム課題ではなく経営課題として取り組まなければならない。デジタル･トランスフォーメーションを実現する上での優先テーマ。</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補足説明</a:t>
            </a:r>
            <a:r>
              <a:rPr kumimoji="1" lang="en-US" altLang="ja-JP" sz="1200" kern="1200" dirty="0">
                <a:solidFill>
                  <a:schemeClr val="tx1"/>
                </a:solidFill>
                <a:effectLst/>
                <a:latin typeface="+mn-lt"/>
                <a:ea typeface="+mn-ea"/>
                <a:cs typeface="+mn-cs"/>
              </a:rPr>
              <a:t>】</a:t>
            </a:r>
          </a:p>
          <a:p>
            <a:pPr lvl="0"/>
            <a:r>
              <a:rPr kumimoji="1" lang="en-US" altLang="ja-JP" sz="1200" kern="1200" dirty="0" err="1">
                <a:solidFill>
                  <a:schemeClr val="tx1"/>
                </a:solidFill>
                <a:effectLst/>
                <a:latin typeface="+mn-lt"/>
                <a:ea typeface="+mn-ea"/>
                <a:cs typeface="+mn-cs"/>
              </a:rPr>
              <a:t>FaaS</a:t>
            </a:r>
            <a:r>
              <a:rPr kumimoji="1" lang="en-US" altLang="ja-JP" sz="1200" kern="1200" dirty="0">
                <a:solidFill>
                  <a:schemeClr val="tx1"/>
                </a:solidFill>
                <a:effectLst/>
                <a:latin typeface="+mn-lt"/>
                <a:ea typeface="+mn-ea"/>
                <a:cs typeface="+mn-cs"/>
              </a:rPr>
              <a:t>: Function as a Service </a:t>
            </a:r>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イベント・ドリブン方式でサービス（ある機能を実現するプログラム）のコードを書き、それを連携させるだけで、一連の業務処理を実行できるクラウド･サービス。</a:t>
            </a:r>
            <a:r>
              <a:rPr kumimoji="1" lang="en-US" altLang="ja-JP" sz="1200" kern="1200" dirty="0">
                <a:solidFill>
                  <a:schemeClr val="tx1"/>
                </a:solidFill>
                <a:effectLst/>
                <a:latin typeface="+mn-lt"/>
                <a:ea typeface="+mn-ea"/>
                <a:cs typeface="+mn-cs"/>
              </a:rPr>
              <a:t>AWS </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Google Cloud Functions</a:t>
            </a:r>
            <a:r>
              <a:rPr kumimoji="1" lang="ja-JP" altLang="ja-JP" sz="1200" kern="1200" dirty="0">
                <a:solidFill>
                  <a:schemeClr val="tx1"/>
                </a:solidFill>
                <a:effectLst/>
                <a:latin typeface="+mn-lt"/>
                <a:ea typeface="+mn-ea"/>
                <a:cs typeface="+mn-cs"/>
              </a:rPr>
              <a:t>などがある。</a:t>
            </a:r>
          </a:p>
          <a:p>
            <a:pPr lvl="0"/>
            <a:r>
              <a:rPr kumimoji="1" lang="en-US" altLang="ja-JP" sz="1200" kern="1200" dirty="0">
                <a:solidFill>
                  <a:schemeClr val="tx1"/>
                </a:solidFill>
                <a:effectLst/>
                <a:latin typeface="+mn-lt"/>
                <a:ea typeface="+mn-ea"/>
                <a:cs typeface="+mn-cs"/>
              </a:rPr>
              <a:t>SaaS: Software as a Service </a:t>
            </a:r>
            <a:r>
              <a:rPr kumimoji="1" lang="ja-JP" altLang="ja-JP" sz="1200" kern="1200" dirty="0">
                <a:solidFill>
                  <a:schemeClr val="tx1"/>
                </a:solidFill>
                <a:effectLst/>
                <a:latin typeface="+mn-lt"/>
                <a:ea typeface="+mn-ea"/>
                <a:cs typeface="+mn-cs"/>
              </a:rPr>
              <a:t>アプリケメーションを提供するクラウド･サービス。</a:t>
            </a:r>
          </a:p>
          <a:p>
            <a:pPr lvl="0"/>
            <a:r>
              <a:rPr kumimoji="1" lang="en-US" altLang="ja-JP" sz="1200" kern="1200" dirty="0">
                <a:solidFill>
                  <a:schemeClr val="tx1"/>
                </a:solidFill>
                <a:effectLst/>
                <a:latin typeface="+mn-lt"/>
                <a:ea typeface="+mn-ea"/>
                <a:cs typeface="+mn-cs"/>
              </a:rPr>
              <a:t>PaaS: Platform as a Service OS</a:t>
            </a:r>
            <a:r>
              <a:rPr kumimoji="1" lang="ja-JP" altLang="ja-JP" sz="1200" kern="1200" dirty="0">
                <a:solidFill>
                  <a:schemeClr val="tx1"/>
                </a:solidFill>
                <a:effectLst/>
                <a:latin typeface="+mn-lt"/>
                <a:ea typeface="+mn-ea"/>
                <a:cs typeface="+mn-cs"/>
              </a:rPr>
              <a:t>やミドルウェアなどのプラットフォーム機能を提供するクラウド・サービス。</a:t>
            </a:r>
          </a:p>
          <a:p>
            <a:pPr lvl="0"/>
            <a:r>
              <a:rPr kumimoji="1" lang="en-US" altLang="ja-JP" sz="1200" kern="1200" dirty="0">
                <a:solidFill>
                  <a:schemeClr val="tx1"/>
                </a:solidFill>
                <a:effectLst/>
                <a:latin typeface="+mn-lt"/>
                <a:ea typeface="+mn-ea"/>
                <a:cs typeface="+mn-cs"/>
              </a:rPr>
              <a:t>API: Application Program Interface </a:t>
            </a:r>
            <a:r>
              <a:rPr kumimoji="1" lang="ja-JP" altLang="ja-JP" sz="1200" kern="1200" dirty="0">
                <a:solidFill>
                  <a:schemeClr val="tx1"/>
                </a:solidFill>
                <a:effectLst/>
                <a:latin typeface="+mn-lt"/>
                <a:ea typeface="+mn-ea"/>
                <a:cs typeface="+mn-cs"/>
              </a:rPr>
              <a:t>クラウド・サービスの提供する機能を他のアプリケーション･サービスから利用するためのインターフェース機能。</a:t>
            </a:r>
          </a:p>
          <a:p>
            <a:endParaRPr kumimoji="1" lang="ja-JP" altLang="ja-JP" sz="1200" kern="1200" dirty="0">
              <a:solidFill>
                <a:schemeClr val="tx1"/>
              </a:solidFill>
              <a:effectLst/>
              <a:latin typeface="+mn-lt"/>
              <a:ea typeface="+mn-ea"/>
              <a:cs typeface="+mn-cs"/>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1316196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さらに次のようなテクノロジーについても注目しておくといいでしょう。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■アプリケーション</a:t>
            </a:r>
          </a:p>
          <a:p>
            <a:pPr lvl="0"/>
            <a:r>
              <a:rPr kumimoji="1" lang="en-US" altLang="ja-JP" sz="1200" kern="1200" dirty="0">
                <a:solidFill>
                  <a:schemeClr val="tx1"/>
                </a:solidFill>
                <a:effectLst/>
                <a:latin typeface="+mn-lt"/>
                <a:ea typeface="+mn-ea"/>
                <a:cs typeface="+mn-cs"/>
              </a:rPr>
              <a:t>VR</a:t>
            </a:r>
            <a:r>
              <a:rPr kumimoji="1" lang="ja-JP" altLang="ja-JP" sz="1200" kern="1200" dirty="0">
                <a:solidFill>
                  <a:schemeClr val="tx1"/>
                </a:solidFill>
                <a:effectLst/>
                <a:latin typeface="+mn-lt"/>
                <a:ea typeface="+mn-ea"/>
                <a:cs typeface="+mn-cs"/>
              </a:rPr>
              <a:t>（仮想現実）</a:t>
            </a:r>
            <a:r>
              <a:rPr kumimoji="1" lang="en-US" altLang="ja-JP" sz="1200" kern="1200" dirty="0">
                <a:solidFill>
                  <a:schemeClr val="tx1"/>
                </a:solidFill>
                <a:effectLst/>
                <a:latin typeface="+mn-lt"/>
                <a:ea typeface="+mn-ea"/>
                <a:cs typeface="+mn-cs"/>
              </a:rPr>
              <a:t>/ AR</a:t>
            </a:r>
            <a:r>
              <a:rPr kumimoji="1" lang="ja-JP" altLang="ja-JP" sz="1200" kern="1200" dirty="0">
                <a:solidFill>
                  <a:schemeClr val="tx1"/>
                </a:solidFill>
                <a:effectLst/>
                <a:latin typeface="+mn-lt"/>
                <a:ea typeface="+mn-ea"/>
                <a:cs typeface="+mn-cs"/>
              </a:rPr>
              <a:t>（拡張現実）</a:t>
            </a:r>
            <a:r>
              <a:rPr kumimoji="1" lang="en-US" altLang="ja-JP" sz="1200" kern="1200" dirty="0">
                <a:solidFill>
                  <a:schemeClr val="tx1"/>
                </a:solidFill>
                <a:effectLst/>
                <a:latin typeface="+mn-lt"/>
                <a:ea typeface="+mn-ea"/>
                <a:cs typeface="+mn-cs"/>
              </a:rPr>
              <a:t>/ MR</a:t>
            </a:r>
            <a:r>
              <a:rPr kumimoji="1" lang="ja-JP" altLang="ja-JP" sz="1200" kern="1200" dirty="0">
                <a:solidFill>
                  <a:schemeClr val="tx1"/>
                </a:solidFill>
                <a:effectLst/>
                <a:latin typeface="+mn-lt"/>
                <a:ea typeface="+mn-ea"/>
                <a:cs typeface="+mn-cs"/>
              </a:rPr>
              <a:t>（複合現実）</a:t>
            </a:r>
          </a:p>
          <a:p>
            <a:pPr lvl="0"/>
            <a:r>
              <a:rPr kumimoji="1" lang="ja-JP" altLang="ja-JP" sz="1200" kern="1200" dirty="0">
                <a:solidFill>
                  <a:schemeClr val="tx1"/>
                </a:solidFill>
                <a:effectLst/>
                <a:latin typeface="+mn-lt"/>
                <a:ea typeface="+mn-ea"/>
                <a:cs typeface="+mn-cs"/>
              </a:rPr>
              <a:t>ディープラーニング（深層学習）と関連技術</a:t>
            </a:r>
          </a:p>
          <a:p>
            <a:r>
              <a:rPr kumimoji="1" lang="ja-JP" altLang="ja-JP" sz="1200" kern="1200" dirty="0">
                <a:solidFill>
                  <a:schemeClr val="tx1"/>
                </a:solidFill>
                <a:effectLst/>
                <a:latin typeface="+mn-lt"/>
                <a:ea typeface="+mn-ea"/>
                <a:cs typeface="+mn-cs"/>
              </a:rPr>
              <a:t>■プラットフォーム</a:t>
            </a:r>
          </a:p>
          <a:p>
            <a:pPr lvl="0"/>
            <a:r>
              <a:rPr kumimoji="1" lang="ja-JP" altLang="ja-JP" sz="1200" kern="1200" dirty="0">
                <a:solidFill>
                  <a:schemeClr val="tx1"/>
                </a:solidFill>
                <a:effectLst/>
                <a:latin typeface="+mn-lt"/>
                <a:ea typeface="+mn-ea"/>
                <a:cs typeface="+mn-cs"/>
              </a:rPr>
              <a:t>ブロックチェーン</a:t>
            </a:r>
          </a:p>
          <a:p>
            <a:pPr lvl="0"/>
            <a:r>
              <a:rPr kumimoji="1" lang="en-US" altLang="ja-JP" sz="1200" kern="1200" dirty="0">
                <a:solidFill>
                  <a:schemeClr val="tx1"/>
                </a:solidFill>
                <a:effectLst/>
                <a:latin typeface="+mn-lt"/>
                <a:ea typeface="+mn-ea"/>
                <a:cs typeface="+mn-cs"/>
              </a:rPr>
              <a:t>HTAP</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OLTP/</a:t>
            </a:r>
            <a:r>
              <a:rPr kumimoji="1" lang="ja-JP" altLang="ja-JP" sz="1200" kern="1200" dirty="0">
                <a:solidFill>
                  <a:schemeClr val="tx1"/>
                </a:solidFill>
                <a:effectLst/>
                <a:latin typeface="+mn-lt"/>
                <a:ea typeface="+mn-ea"/>
                <a:cs typeface="+mn-cs"/>
              </a:rPr>
              <a:t>業務系と</a:t>
            </a:r>
            <a:r>
              <a:rPr kumimoji="1" lang="en-US" altLang="ja-JP" sz="1200" kern="1200" dirty="0">
                <a:solidFill>
                  <a:schemeClr val="tx1"/>
                </a:solidFill>
                <a:effectLst/>
                <a:latin typeface="+mn-lt"/>
                <a:ea typeface="+mn-ea"/>
                <a:cs typeface="+mn-cs"/>
              </a:rPr>
              <a:t>OLAP/</a:t>
            </a:r>
            <a:r>
              <a:rPr kumimoji="1" lang="ja-JP" altLang="ja-JP" sz="1200" kern="1200" dirty="0">
                <a:solidFill>
                  <a:schemeClr val="tx1"/>
                </a:solidFill>
                <a:effectLst/>
                <a:latin typeface="+mn-lt"/>
                <a:ea typeface="+mn-ea"/>
                <a:cs typeface="+mn-cs"/>
              </a:rPr>
              <a:t>分析系の実行基盤を統合）</a:t>
            </a:r>
          </a:p>
          <a:p>
            <a:r>
              <a:rPr kumimoji="1" lang="ja-JP" altLang="ja-JP" sz="1200" kern="1200" dirty="0">
                <a:solidFill>
                  <a:schemeClr val="tx1"/>
                </a:solidFill>
                <a:effectLst/>
                <a:latin typeface="+mn-lt"/>
                <a:ea typeface="+mn-ea"/>
                <a:cs typeface="+mn-cs"/>
              </a:rPr>
              <a:t>■インフラストラクチャーとデバイス</a:t>
            </a:r>
          </a:p>
          <a:p>
            <a:pPr lvl="0"/>
            <a:r>
              <a:rPr kumimoji="1" lang="en-US" altLang="ja-JP" sz="1200" kern="1200" dirty="0">
                <a:solidFill>
                  <a:schemeClr val="tx1"/>
                </a:solidFill>
                <a:effectLst/>
                <a:latin typeface="+mn-lt"/>
                <a:ea typeface="+mn-ea"/>
                <a:cs typeface="+mn-cs"/>
              </a:rPr>
              <a:t>LPWA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Low Power, Wide Area</a:t>
            </a:r>
            <a:r>
              <a:rPr kumimoji="1" lang="ja-JP" altLang="ja-JP" sz="1200" kern="1200" dirty="0">
                <a:solidFill>
                  <a:schemeClr val="tx1"/>
                </a:solidFill>
                <a:effectLst/>
                <a:latin typeface="+mn-lt"/>
                <a:ea typeface="+mn-ea"/>
                <a:cs typeface="+mn-cs"/>
              </a:rPr>
              <a:t>：省電力広域無線ネットワーク）</a:t>
            </a:r>
          </a:p>
          <a:p>
            <a:pPr lvl="0"/>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（第５世代移動体通信）</a:t>
            </a:r>
          </a:p>
          <a:p>
            <a:pPr lvl="0"/>
            <a:r>
              <a:rPr kumimoji="1" lang="ja-JP" altLang="ja-JP" sz="1200" kern="1200" dirty="0">
                <a:solidFill>
                  <a:schemeClr val="tx1"/>
                </a:solidFill>
                <a:effectLst/>
                <a:latin typeface="+mn-lt"/>
                <a:ea typeface="+mn-ea"/>
                <a:cs typeface="+mn-cs"/>
              </a:rPr>
              <a:t>エッジ・コンピューティング</a:t>
            </a:r>
          </a:p>
          <a:p>
            <a:pPr lvl="0"/>
            <a:r>
              <a:rPr kumimoji="1" lang="ja-JP" altLang="ja-JP" sz="1200" kern="1200" dirty="0">
                <a:solidFill>
                  <a:schemeClr val="tx1"/>
                </a:solidFill>
                <a:effectLst/>
                <a:latin typeface="+mn-lt"/>
                <a:ea typeface="+mn-ea"/>
                <a:cs typeface="+mn-cs"/>
              </a:rPr>
              <a:t>量子コンピュータ</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541697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実現するには、イノベーションを加速させ、ジャスト・イン･タイムでビジネス･サービスを提供できなくてはなりません。これを実現するための考え方や手法として、次の４つが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デザイン思考</a:t>
            </a:r>
            <a:r>
              <a:rPr kumimoji="1" lang="ja-JP" altLang="ja-JP" sz="1200" kern="1200" dirty="0">
                <a:solidFill>
                  <a:schemeClr val="tx1"/>
                </a:solidFill>
                <a:effectLst/>
                <a:latin typeface="+mn-lt"/>
                <a:ea typeface="+mn-ea"/>
                <a:cs typeface="+mn-cs"/>
              </a:rPr>
              <a:t>：デザイナー的なクリエイティブな視点で、ビジネス上の課題を解決するための方法</a:t>
            </a:r>
          </a:p>
          <a:p>
            <a:r>
              <a:rPr kumimoji="1" lang="ja-JP" altLang="ja-JP" sz="1200" b="1" u="sng" kern="1200" dirty="0">
                <a:solidFill>
                  <a:schemeClr val="tx1"/>
                </a:solidFill>
                <a:effectLst/>
                <a:latin typeface="+mn-lt"/>
                <a:ea typeface="+mn-ea"/>
                <a:cs typeface="+mn-cs"/>
              </a:rPr>
              <a:t>リーン･スタートアップ</a:t>
            </a:r>
            <a:r>
              <a:rPr kumimoji="1" lang="ja-JP" altLang="ja-JP" sz="1200" kern="1200" dirty="0">
                <a:solidFill>
                  <a:schemeClr val="tx1"/>
                </a:solidFill>
                <a:effectLst/>
                <a:latin typeface="+mn-lt"/>
                <a:ea typeface="+mn-ea"/>
                <a:cs typeface="+mn-cs"/>
              </a:rPr>
              <a:t>：最小限の機能に絞って短期間で開発しフィードバックをうけて完成度を高める取り組み</a:t>
            </a:r>
          </a:p>
          <a:p>
            <a:r>
              <a:rPr kumimoji="1" lang="ja-JP" altLang="ja-JP" sz="1200" b="1" u="sng" kern="1200" dirty="0">
                <a:solidFill>
                  <a:schemeClr val="tx1"/>
                </a:solidFill>
                <a:effectLst/>
                <a:latin typeface="+mn-lt"/>
                <a:ea typeface="+mn-ea"/>
                <a:cs typeface="+mn-cs"/>
              </a:rPr>
              <a:t>アジャイル開発</a:t>
            </a:r>
            <a:r>
              <a:rPr kumimoji="1" lang="ja-JP" altLang="ja-JP" sz="1200" kern="1200" dirty="0">
                <a:solidFill>
                  <a:schemeClr val="tx1"/>
                </a:solidFill>
                <a:effectLst/>
                <a:latin typeface="+mn-lt"/>
                <a:ea typeface="+mn-ea"/>
                <a:cs typeface="+mn-cs"/>
              </a:rPr>
              <a:t>：ビジネス環境の不確実性に適応することを前提に、ビジネスの成果に貢献するシステムをバグフリーで開発する考え方と手法</a:t>
            </a:r>
          </a:p>
          <a:p>
            <a:r>
              <a:rPr kumimoji="1" lang="en-US" altLang="ja-JP" sz="1200" b="1" u="sng"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：安定稼働を維持しながら、開発されたシステムを直ちに・頻繁に本番環境に移行するための取り組み</a:t>
            </a:r>
            <a:r>
              <a:rPr lang="ja-JP" altLang="ja-JP" dirty="0">
                <a:effectLst/>
              </a:rPr>
              <a:t> </a:t>
            </a:r>
            <a:endParaRPr lang="en-US" altLang="ja-JP" dirty="0">
              <a:effectLst/>
            </a:endParaRPr>
          </a:p>
          <a:p>
            <a:endParaRPr kumimoji="1"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1790407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485558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31</a:t>
            </a:fld>
            <a:endParaRPr lang="en-US" altLang="ja-JP"/>
          </a:p>
        </p:txBody>
      </p:sp>
      <p:sp>
        <p:nvSpPr>
          <p:cNvPr id="28674" name="Rectangle 2"/>
          <p:cNvSpPr>
            <a:spLocks noGrp="1" noRot="1" noChangeAspect="1" noChangeArrowheads="1" noTextEdit="1"/>
          </p:cNvSpPr>
          <p:nvPr>
            <p:ph type="sldImg"/>
          </p:nvPr>
        </p:nvSpPr>
        <p:spPr>
          <a:xfrm>
            <a:off x="1143000" y="685800"/>
            <a:ext cx="4575175" cy="3430588"/>
          </a:xfrm>
          <a:ln/>
        </p:spPr>
      </p:sp>
      <p:sp>
        <p:nvSpPr>
          <p:cNvPr id="28675" name="Rectangle 3"/>
          <p:cNvSpPr>
            <a:spLocks noGrp="1" noChangeArrowheads="1"/>
          </p:cNvSpPr>
          <p:nvPr>
            <p:ph type="body" idx="1"/>
          </p:nvPr>
        </p:nvSpPr>
        <p:spPr>
          <a:xfrm>
            <a:off x="915138" y="4343110"/>
            <a:ext cx="5027724" cy="4115670"/>
          </a:xfrm>
          <a:noFill/>
          <a:ln/>
        </p:spPr>
        <p:txBody>
          <a:bodyPr/>
          <a:lstStyle/>
          <a:p>
            <a:pPr eaLnBrk="1" hangingPunct="1"/>
            <a:endParaRPr lang="ja-JP" altLang="en-US" dirty="0"/>
          </a:p>
        </p:txBody>
      </p:sp>
    </p:spTree>
    <p:extLst>
      <p:ext uri="{BB962C8B-B14F-4D97-AF65-F5344CB8AC3E}">
        <p14:creationId xmlns:p14="http://schemas.microsoft.com/office/powerpoint/2010/main" val="3254281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tiff"/><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6.xml"/><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image" Target="../media/image27.tiff"/></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40.tiff"/><Relationship Id="rId13" Type="http://schemas.openxmlformats.org/officeDocument/2006/relationships/image" Target="../media/image45.tiff"/><Relationship Id="rId3" Type="http://schemas.openxmlformats.org/officeDocument/2006/relationships/image" Target="../media/image35.tiff"/><Relationship Id="rId7" Type="http://schemas.openxmlformats.org/officeDocument/2006/relationships/image" Target="../media/image39.tiff"/><Relationship Id="rId12" Type="http://schemas.openxmlformats.org/officeDocument/2006/relationships/image" Target="../media/image44.tiff"/><Relationship Id="rId2" Type="http://schemas.openxmlformats.org/officeDocument/2006/relationships/image" Target="../media/image34.tiff"/><Relationship Id="rId1" Type="http://schemas.openxmlformats.org/officeDocument/2006/relationships/slideLayout" Target="../slideLayouts/slideLayout6.xml"/><Relationship Id="rId6" Type="http://schemas.openxmlformats.org/officeDocument/2006/relationships/image" Target="../media/image38.tiff"/><Relationship Id="rId11" Type="http://schemas.openxmlformats.org/officeDocument/2006/relationships/image" Target="../media/image43.tiff"/><Relationship Id="rId5" Type="http://schemas.openxmlformats.org/officeDocument/2006/relationships/image" Target="../media/image37.tiff"/><Relationship Id="rId10" Type="http://schemas.openxmlformats.org/officeDocument/2006/relationships/image" Target="../media/image42.png"/><Relationship Id="rId4" Type="http://schemas.openxmlformats.org/officeDocument/2006/relationships/image" Target="../media/image36.tiff"/><Relationship Id="rId9" Type="http://schemas.openxmlformats.org/officeDocument/2006/relationships/image" Target="../media/image41.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49.tmp"/></Relationships>
</file>

<file path=ppt/slides/_rels/slide27.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image" Target="../media/image50.tmp"/><Relationship Id="rId1" Type="http://schemas.openxmlformats.org/officeDocument/2006/relationships/slideLayout" Target="../slideLayouts/slideLayout6.xml"/><Relationship Id="rId6" Type="http://schemas.openxmlformats.org/officeDocument/2006/relationships/image" Target="../media/image53.tmp"/><Relationship Id="rId5" Type="http://schemas.openxmlformats.org/officeDocument/2006/relationships/image" Target="../media/image52.tmp"/><Relationship Id="rId4" Type="http://schemas.openxmlformats.org/officeDocument/2006/relationships/image" Target="../media/image49.tmp"/></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56.png"/><Relationship Id="rId7" Type="http://schemas.openxmlformats.org/officeDocument/2006/relationships/image" Target="../media/image61.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image" Target="../media/image55.png"/><Relationship Id="rId16"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69.png"/><Relationship Id="rId5" Type="http://schemas.openxmlformats.org/officeDocument/2006/relationships/image" Target="../media/image59.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58.png"/><Relationship Id="rId9" Type="http://schemas.openxmlformats.org/officeDocument/2006/relationships/image" Target="../media/image67.png"/><Relationship Id="rId14" Type="http://schemas.openxmlformats.org/officeDocument/2006/relationships/image" Target="../media/image7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tif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6.xml"/><Relationship Id="rId5" Type="http://schemas.openxmlformats.org/officeDocument/2006/relationships/image" Target="../media/image81.tiff"/><Relationship Id="rId4" Type="http://schemas.openxmlformats.org/officeDocument/2006/relationships/image" Target="../media/image80.tif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image" Target="../media/image83.tif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image" Target="../media/image86.tif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hyperlink" Target="http://amzn.to/1QViFJ1" TargetMode="External"/><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image" Target="../media/image93.tif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97.tiff"/><Relationship Id="rId4" Type="http://schemas.openxmlformats.org/officeDocument/2006/relationships/image" Target="../media/image96.tiff"/></Relationships>
</file>

<file path=ppt/slides/_rels/slide63.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98.tiff"/><Relationship Id="rId1" Type="http://schemas.openxmlformats.org/officeDocument/2006/relationships/slideLayout" Target="../slideLayouts/slideLayout6.xml"/><Relationship Id="rId4" Type="http://schemas.openxmlformats.org/officeDocument/2006/relationships/image" Target="../media/image100.tiff"/></Relationships>
</file>

<file path=ppt/slides/_rels/slide64.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 Id="rId4" Type="http://schemas.openxmlformats.org/officeDocument/2006/relationships/image" Target="../media/image104.tiff"/></Relationships>
</file>

<file path=ppt/slides/_rels/slide67.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62D4458-93A2-FB47-B17B-1B5BE2EA4F4F}"/>
              </a:ext>
            </a:extLst>
          </p:cNvPr>
          <p:cNvSpPr/>
          <p:nvPr/>
        </p:nvSpPr>
        <p:spPr>
          <a:xfrm>
            <a:off x="-43249" y="0"/>
            <a:ext cx="9230497" cy="6956854"/>
          </a:xfrm>
          <a:prstGeom prst="rect">
            <a:avLst/>
          </a:prstGeom>
          <a:solidFill>
            <a:schemeClr val="bg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ctrTitle"/>
          </p:nvPr>
        </p:nvSpPr>
        <p:spPr>
          <a:xfrm>
            <a:off x="1198606" y="3211782"/>
            <a:ext cx="7184094" cy="1230243"/>
          </a:xfrm>
        </p:spPr>
        <p:txBody>
          <a:bodyPr/>
          <a:lstStyle/>
          <a:p>
            <a:r>
              <a:rPr kumimoji="1" lang="en-US" altLang="ja-JP" sz="3200" dirty="0">
                <a:latin typeface="Hiragino Kaku Gothic Std W8" charset="-128"/>
                <a:ea typeface="Hiragino Kaku Gothic Std W8" charset="-128"/>
                <a:cs typeface="Hiragino Kaku Gothic Std W8" charset="-128"/>
              </a:rPr>
              <a:t>SI</a:t>
            </a:r>
            <a:r>
              <a:rPr kumimoji="1" lang="ja-JP" altLang="en-US" sz="3200">
                <a:latin typeface="Hiragino Kaku Gothic Std W8" charset="-128"/>
                <a:ea typeface="Hiragino Kaku Gothic Std W8" charset="-128"/>
                <a:cs typeface="Hiragino Kaku Gothic Std W8" charset="-128"/>
              </a:rPr>
              <a:t>ビジネスの</a:t>
            </a:r>
            <a:br>
              <a:rPr kumimoji="1" lang="en-US" altLang="ja-JP" sz="3200" dirty="0">
                <a:latin typeface="Hiragino Kaku Gothic Std W8" charset="-128"/>
                <a:ea typeface="Hiragino Kaku Gothic Std W8" charset="-128"/>
                <a:cs typeface="Hiragino Kaku Gothic Std W8" charset="-128"/>
              </a:rPr>
            </a:br>
            <a:r>
              <a:rPr kumimoji="1" lang="ja-JP" altLang="en-US" sz="3200">
                <a:latin typeface="Hiragino Kaku Gothic Std W8" charset="-128"/>
                <a:ea typeface="Hiragino Kaku Gothic Std W8" charset="-128"/>
                <a:cs typeface="Hiragino Kaku Gothic Std W8" charset="-128"/>
              </a:rPr>
              <a:t>デジタル・トランスフォーメーション</a:t>
            </a:r>
            <a:endParaRPr kumimoji="1" lang="ja-JP" altLang="en-US" sz="3200" dirty="0">
              <a:latin typeface="Hiragino Kaku Gothic Std W8" charset="-128"/>
              <a:ea typeface="Hiragino Kaku Gothic Std W8" charset="-128"/>
              <a:cs typeface="Hiragino Kaku Gothic Std W8" charset="-128"/>
            </a:endParaRPr>
          </a:p>
        </p:txBody>
      </p:sp>
      <p:sp>
        <p:nvSpPr>
          <p:cNvPr id="4" name="サブタイトル 3"/>
          <p:cNvSpPr>
            <a:spLocks noGrp="1"/>
          </p:cNvSpPr>
          <p:nvPr>
            <p:ph type="subTitle" idx="1"/>
          </p:nvPr>
        </p:nvSpPr>
        <p:spPr>
          <a:xfrm>
            <a:off x="5313405" y="501274"/>
            <a:ext cx="3456385" cy="571466"/>
          </a:xfrm>
        </p:spPr>
        <p:txBody>
          <a:bodyPr>
            <a:normAutofit/>
          </a:bodyPr>
          <a:lstStyle/>
          <a:p>
            <a:r>
              <a:rPr kumimoji="1" lang="en-US" altLang="ja-JP" sz="2000" dirty="0">
                <a:solidFill>
                  <a:schemeClr val="bg1"/>
                </a:solidFill>
                <a:latin typeface="Meiryo" panose="020B0604030504040204" pitchFamily="34" charset="-128"/>
                <a:ea typeface="Meiryo" panose="020B0604030504040204" pitchFamily="34" charset="-128"/>
                <a:cs typeface="Meiryo" charset="-128"/>
              </a:rPr>
              <a:t>2018</a:t>
            </a:r>
            <a:r>
              <a:rPr kumimoji="1" lang="ja-JP" altLang="en-US" sz="2000">
                <a:solidFill>
                  <a:schemeClr val="bg1"/>
                </a:solidFill>
                <a:latin typeface="Meiryo" panose="020B0604030504040204" pitchFamily="34" charset="-128"/>
                <a:ea typeface="Meiryo" panose="020B0604030504040204" pitchFamily="34" charset="-128"/>
                <a:cs typeface="Meiryo" charset="-128"/>
              </a:rPr>
              <a:t>年</a:t>
            </a:r>
            <a:r>
              <a:rPr lang="en-US" altLang="ja-JP" sz="2000" dirty="0">
                <a:solidFill>
                  <a:schemeClr val="bg1"/>
                </a:solidFill>
                <a:latin typeface="Meiryo" panose="020B0604030504040204" pitchFamily="34" charset="-128"/>
                <a:ea typeface="Meiryo" panose="020B0604030504040204" pitchFamily="34" charset="-128"/>
                <a:cs typeface="Meiryo" charset="-128"/>
              </a:rPr>
              <a:t>8</a:t>
            </a:r>
            <a:r>
              <a:rPr kumimoji="1" lang="ja-JP" altLang="en-US" sz="2000">
                <a:solidFill>
                  <a:schemeClr val="bg1"/>
                </a:solidFill>
                <a:latin typeface="Meiryo" panose="020B0604030504040204" pitchFamily="34" charset="-128"/>
                <a:ea typeface="Meiryo" panose="020B0604030504040204" pitchFamily="34" charset="-128"/>
                <a:cs typeface="Meiryo" charset="-128"/>
              </a:rPr>
              <a:t>月</a:t>
            </a:r>
            <a:r>
              <a:rPr kumimoji="1" lang="en-US" altLang="ja-JP" sz="2000" dirty="0">
                <a:solidFill>
                  <a:schemeClr val="bg1"/>
                </a:solidFill>
                <a:latin typeface="Meiryo" panose="020B0604030504040204" pitchFamily="34" charset="-128"/>
                <a:ea typeface="Meiryo" panose="020B0604030504040204" pitchFamily="34" charset="-128"/>
                <a:cs typeface="Meiryo" charset="-128"/>
              </a:rPr>
              <a:t>3</a:t>
            </a:r>
            <a:r>
              <a:rPr lang="ja-JP" altLang="en-US" sz="2000">
                <a:solidFill>
                  <a:schemeClr val="bg1"/>
                </a:solidFill>
                <a:latin typeface="Meiryo" panose="020B0604030504040204" pitchFamily="34" charset="-128"/>
                <a:ea typeface="Meiryo" panose="020B0604030504040204" pitchFamily="34" charset="-128"/>
                <a:cs typeface="Meiryo" charset="-128"/>
              </a:rPr>
              <a:t>日</a:t>
            </a:r>
            <a:endParaRPr kumimoji="1" lang="ja-JP" altLang="en-US" sz="2000" dirty="0">
              <a:solidFill>
                <a:schemeClr val="bg1"/>
              </a:solidFill>
              <a:latin typeface="Meiryo" panose="020B0604030504040204" pitchFamily="34" charset="-128"/>
              <a:ea typeface="Meiryo" panose="020B0604030504040204" pitchFamily="34" charset="-128"/>
              <a:cs typeface="Meiryo" charset="-128"/>
            </a:endParaRPr>
          </a:p>
        </p:txBody>
      </p:sp>
      <p:pic>
        <p:nvPicPr>
          <p:cNvPr id="9" name="図 8">
            <a:extLst>
              <a:ext uri="{FF2B5EF4-FFF2-40B4-BE49-F238E27FC236}">
                <a16:creationId xmlns:a16="http://schemas.microsoft.com/office/drawing/2014/main" id="{432EBC11-B9C9-F641-A556-BAA4B5F498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00392" y="6044094"/>
            <a:ext cx="669398" cy="713904"/>
          </a:xfrm>
          <a:prstGeom prst="rect">
            <a:avLst/>
          </a:prstGeom>
        </p:spPr>
      </p:pic>
      <p:pic>
        <p:nvPicPr>
          <p:cNvPr id="8" name="図 7">
            <a:extLst>
              <a:ext uri="{FF2B5EF4-FFF2-40B4-BE49-F238E27FC236}">
                <a16:creationId xmlns:a16="http://schemas.microsoft.com/office/drawing/2014/main" id="{C7CDCC50-DB35-7B41-B23A-1D1837B9F2C7}"/>
              </a:ext>
            </a:extLst>
          </p:cNvPr>
          <p:cNvPicPr>
            <a:picLocks noChangeAspect="1"/>
          </p:cNvPicPr>
          <p:nvPr/>
        </p:nvPicPr>
        <p:blipFill>
          <a:blip r:embed="rId3"/>
          <a:stretch>
            <a:fillRect/>
          </a:stretch>
        </p:blipFill>
        <p:spPr>
          <a:xfrm>
            <a:off x="609731" y="542160"/>
            <a:ext cx="2996515" cy="2669622"/>
          </a:xfrm>
          <a:prstGeom prst="rect">
            <a:avLst/>
          </a:prstGeom>
        </p:spPr>
      </p:pic>
      <p:sp>
        <p:nvSpPr>
          <p:cNvPr id="10" name="サブタイトル 3">
            <a:extLst>
              <a:ext uri="{FF2B5EF4-FFF2-40B4-BE49-F238E27FC236}">
                <a16:creationId xmlns:a16="http://schemas.microsoft.com/office/drawing/2014/main" id="{41C98033-70F8-4E4D-BA69-BEF1D9E6B16D}"/>
              </a:ext>
            </a:extLst>
          </p:cNvPr>
          <p:cNvSpPr txBox="1">
            <a:spLocks/>
          </p:cNvSpPr>
          <p:nvPr/>
        </p:nvSpPr>
        <p:spPr>
          <a:xfrm>
            <a:off x="-11634" y="4442025"/>
            <a:ext cx="8446725" cy="695226"/>
          </a:xfrm>
          <a:prstGeom prst="rect">
            <a:avLst/>
          </a:prstGeom>
        </p:spPr>
        <p:txBody>
          <a:bodyPr vert="horz" lIns="91440" tIns="45720" rIns="91440" bIns="45720" rtlCol="0">
            <a:noAutofit/>
          </a:bodyPr>
          <a:lstStyle>
            <a:lvl1pPr marL="0" indent="0" algn="r" defTabSz="457200" rtl="0" eaLnBrk="1" latinLnBrk="0" hangingPunct="1">
              <a:spcBef>
                <a:spcPct val="20000"/>
              </a:spcBef>
              <a:buFont typeface="Arial"/>
              <a:buNone/>
              <a:defRPr kumimoji="1" sz="2400" kern="1200">
                <a:solidFill>
                  <a:schemeClr val="tx1">
                    <a:lumMod val="50000"/>
                    <a:lumOff val="50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en-US" altLang="ja-JP" sz="2000" b="1" dirty="0">
                <a:solidFill>
                  <a:schemeClr val="bg1"/>
                </a:solidFill>
                <a:latin typeface="Meiryo" charset="-128"/>
                <a:ea typeface="Meiryo" charset="-128"/>
                <a:cs typeface="Meiryo" charset="-128"/>
              </a:rPr>
              <a:t>IT</a:t>
            </a:r>
            <a:r>
              <a:rPr lang="ja-JP" altLang="en-US" sz="2000" b="1">
                <a:solidFill>
                  <a:schemeClr val="bg1"/>
                </a:solidFill>
                <a:latin typeface="Meiryo" charset="-128"/>
                <a:ea typeface="Meiryo" charset="-128"/>
                <a:cs typeface="Meiryo" charset="-128"/>
              </a:rPr>
              <a:t>は、私たちの未来をどのように変えてゆくのだろう？</a:t>
            </a:r>
            <a:endParaRPr lang="en-US" altLang="ja-JP" sz="2000" b="1" dirty="0">
              <a:solidFill>
                <a:schemeClr val="bg1"/>
              </a:solidFill>
              <a:latin typeface="Meiryo" charset="-128"/>
              <a:ea typeface="Meiryo" charset="-128"/>
              <a:cs typeface="Meiryo" charset="-128"/>
            </a:endParaRPr>
          </a:p>
          <a:p>
            <a:r>
              <a:rPr lang="ja-JP" altLang="en-US" sz="2000" b="1">
                <a:solidFill>
                  <a:schemeClr val="bg1"/>
                </a:solidFill>
                <a:latin typeface="Meiryo" charset="-128"/>
                <a:ea typeface="Meiryo" charset="-128"/>
                <a:cs typeface="Meiryo" charset="-128"/>
              </a:rPr>
              <a:t>私たちは、自分の未来をどのように作ってゆけばいいのだろう？</a:t>
            </a:r>
            <a:endParaRPr lang="ja-JP" altLang="en-US" sz="2000" dirty="0">
              <a:solidFill>
                <a:schemeClr val="bg1"/>
              </a:solidFill>
            </a:endParaRPr>
          </a:p>
        </p:txBody>
      </p:sp>
    </p:spTree>
    <p:extLst>
      <p:ext uri="{BB962C8B-B14F-4D97-AF65-F5344CB8AC3E}">
        <p14:creationId xmlns:p14="http://schemas.microsoft.com/office/powerpoint/2010/main" val="3202191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77426" y="986118"/>
            <a:ext cx="8522276" cy="28866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デジタル・トランスフォーメーションとは</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sp>
        <p:nvSpPr>
          <p:cNvPr id="4" name="テキスト ボックス 3"/>
          <p:cNvSpPr txBox="1"/>
          <p:nvPr/>
        </p:nvSpPr>
        <p:spPr>
          <a:xfrm>
            <a:off x="4910797" y="1447597"/>
            <a:ext cx="3888905" cy="1938992"/>
          </a:xfrm>
          <a:prstGeom prst="rect">
            <a:avLst/>
          </a:prstGeom>
          <a:noFill/>
        </p:spPr>
        <p:txBody>
          <a:bodyPr wrap="square" rtlCol="0">
            <a:spAutoFit/>
          </a:bodyPr>
          <a:lstStyle/>
          <a:p>
            <a:pPr marL="342900" indent="-342900">
              <a:buFont typeface="Wingdings" charset="2"/>
              <a:buChar char="ü"/>
            </a:pPr>
            <a:r>
              <a:rPr kumimoji="1" lang="ja-JP" altLang="en-US" sz="2000" dirty="0">
                <a:solidFill>
                  <a:srgbClr val="0432FF"/>
                </a:solidFill>
                <a:latin typeface="Meiryo" charset="-128"/>
                <a:ea typeface="Meiryo" charset="-128"/>
                <a:cs typeface="Meiryo" charset="-128"/>
              </a:rPr>
              <a:t>ビジネス･プロセスに関わる</a:t>
            </a:r>
            <a:endParaRPr kumimoji="1" lang="en-US" altLang="ja-JP" sz="2000" dirty="0">
              <a:solidFill>
                <a:srgbClr val="0432FF"/>
              </a:solidFill>
              <a:latin typeface="Meiryo" charset="-128"/>
              <a:ea typeface="Meiryo" charset="-128"/>
              <a:cs typeface="Meiryo" charset="-128"/>
            </a:endParaRPr>
          </a:p>
          <a:p>
            <a:r>
              <a:rPr lang="en-US" altLang="ja-JP" sz="2000" b="1"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人間の制約を排除</a:t>
            </a:r>
            <a:r>
              <a:rPr kumimoji="1" lang="ja-JP" altLang="en-US" sz="2000" dirty="0">
                <a:solidFill>
                  <a:srgbClr val="0432FF"/>
                </a:solidFill>
                <a:latin typeface="Meiryo" charset="-128"/>
                <a:ea typeface="Meiryo" charset="-128"/>
                <a:cs typeface="Meiryo" charset="-128"/>
              </a:rPr>
              <a:t>し</a:t>
            </a:r>
            <a:endParaRPr kumimoji="1"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品質・コスト・期間などの</a:t>
            </a:r>
            <a:endParaRPr lang="en-US" altLang="ja-JP" sz="2000"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b="1" dirty="0">
                <a:solidFill>
                  <a:srgbClr val="0432FF"/>
                </a:solidFill>
                <a:latin typeface="Meiryo" charset="-128"/>
                <a:ea typeface="Meiryo" charset="-128"/>
                <a:cs typeface="Meiryo" charset="-128"/>
              </a:rPr>
              <a:t>限界をブレークスルー</a:t>
            </a:r>
            <a:r>
              <a:rPr lang="ja-JP" altLang="en-US" sz="2000" dirty="0">
                <a:solidFill>
                  <a:srgbClr val="0432FF"/>
                </a:solidFill>
                <a:latin typeface="Meiryo" charset="-128"/>
                <a:ea typeface="Meiryo" charset="-128"/>
                <a:cs typeface="Meiryo" charset="-128"/>
              </a:rPr>
              <a:t>して</a:t>
            </a:r>
            <a:endParaRPr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ビジネスに</a:t>
            </a:r>
            <a:r>
              <a:rPr lang="ja-JP" altLang="en-US" sz="2000" b="1" u="sng" dirty="0">
                <a:solidFill>
                  <a:srgbClr val="0432FF"/>
                </a:solidFill>
                <a:latin typeface="Meiryo" charset="-128"/>
                <a:ea typeface="Meiryo" charset="-128"/>
                <a:cs typeface="Meiryo" charset="-128"/>
              </a:rPr>
              <a:t>新しい価値基準</a:t>
            </a:r>
            <a:endParaRPr lang="en-US" altLang="ja-JP" sz="2000" b="1" u="sng"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dirty="0">
                <a:solidFill>
                  <a:srgbClr val="0432FF"/>
                </a:solidFill>
                <a:latin typeface="Meiryo" charset="-128"/>
                <a:ea typeface="Meiryo" charset="-128"/>
                <a:cs typeface="Meiryo" charset="-128"/>
              </a:rPr>
              <a:t>をもたらす取り組み</a:t>
            </a:r>
            <a:endParaRPr lang="en-US" altLang="ja-JP" sz="2000" dirty="0">
              <a:solidFill>
                <a:srgbClr val="0432FF"/>
              </a:solidFill>
              <a:latin typeface="Meiryo" charset="-128"/>
              <a:ea typeface="Meiryo" charset="-128"/>
              <a:cs typeface="Meiryo" charset="-128"/>
            </a:endParaRPr>
          </a:p>
        </p:txBody>
      </p:sp>
      <p:sp>
        <p:nvSpPr>
          <p:cNvPr id="6" name="テキスト ボックス 5"/>
          <p:cNvSpPr txBox="1"/>
          <p:nvPr/>
        </p:nvSpPr>
        <p:spPr>
          <a:xfrm>
            <a:off x="358108" y="1284386"/>
            <a:ext cx="3922651" cy="2369880"/>
          </a:xfrm>
          <a:prstGeom prst="rect">
            <a:avLst/>
          </a:prstGeom>
          <a:noFill/>
        </p:spPr>
        <p:txBody>
          <a:bodyPr wrap="square" rtlCol="0">
            <a:spAutoFit/>
          </a:bodyPr>
          <a:lstStyle/>
          <a:p>
            <a:pPr algn="ctr"/>
            <a:r>
              <a:rPr kumimoji="1" lang="ja-JP" altLang="en-US" sz="2400" b="1" u="sng" dirty="0">
                <a:latin typeface="Meiryo" charset="-128"/>
                <a:ea typeface="Meiryo" charset="-128"/>
                <a:cs typeface="Meiryo" charset="-128"/>
              </a:rPr>
              <a:t>人間</a:t>
            </a:r>
            <a:r>
              <a:rPr kumimoji="1" lang="ja-JP" altLang="en-US" sz="2400" dirty="0">
                <a:latin typeface="Meiryo" charset="-128"/>
                <a:ea typeface="Meiryo" charset="-128"/>
                <a:cs typeface="Meiryo" charset="-128"/>
              </a:rPr>
              <a:t>を前提に最適化された</a:t>
            </a:r>
            <a:endParaRPr kumimoji="1" lang="en-US" altLang="ja-JP" sz="2400" dirty="0">
              <a:latin typeface="Meiryo" charset="-128"/>
              <a:ea typeface="Meiryo" charset="-128"/>
              <a:cs typeface="Meiryo" charset="-128"/>
            </a:endParaRPr>
          </a:p>
          <a:p>
            <a:pPr algn="ctr"/>
            <a:r>
              <a:rPr kumimoji="1" lang="ja-JP" altLang="en-US" sz="2400" dirty="0">
                <a:latin typeface="Meiryo" charset="-128"/>
                <a:ea typeface="Meiryo" charset="-128"/>
                <a:cs typeface="Meiryo" charset="-128"/>
              </a:rPr>
              <a:t>ビジネスの仕組み</a:t>
            </a:r>
            <a:endParaRPr kumimoji="1" lang="en-US" altLang="ja-JP" sz="2400" dirty="0">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から</a:t>
            </a:r>
            <a:endParaRPr lang="en-US" altLang="ja-JP" dirty="0">
              <a:solidFill>
                <a:schemeClr val="accent6">
                  <a:lumMod val="75000"/>
                </a:schemeClr>
              </a:solidFill>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sz="2400" b="1" u="sng" dirty="0">
                <a:solidFill>
                  <a:srgbClr val="0432FF"/>
                </a:solidFill>
                <a:latin typeface="Meiryo" charset="-128"/>
                <a:ea typeface="Meiryo" charset="-128"/>
                <a:cs typeface="Meiryo" charset="-128"/>
              </a:rPr>
              <a:t>機械</a:t>
            </a:r>
            <a:r>
              <a:rPr lang="ja-JP" altLang="en-US" sz="2400" dirty="0">
                <a:solidFill>
                  <a:srgbClr val="0432FF"/>
                </a:solidFill>
                <a:latin typeface="Meiryo" charset="-128"/>
                <a:ea typeface="Meiryo" charset="-128"/>
                <a:cs typeface="Meiryo" charset="-128"/>
              </a:rPr>
              <a:t>を前提に最適化された</a:t>
            </a:r>
            <a:endParaRPr lang="en-US" altLang="ja-JP" sz="2400" dirty="0">
              <a:solidFill>
                <a:srgbClr val="0432FF"/>
              </a:solidFill>
              <a:latin typeface="Meiryo" charset="-128"/>
              <a:ea typeface="Meiryo" charset="-128"/>
              <a:cs typeface="Meiryo" charset="-128"/>
            </a:endParaRPr>
          </a:p>
          <a:p>
            <a:pPr algn="ctr"/>
            <a:r>
              <a:rPr lang="ja-JP" altLang="en-US" sz="2400" dirty="0">
                <a:solidFill>
                  <a:srgbClr val="0432FF"/>
                </a:solidFill>
                <a:latin typeface="Meiryo" charset="-128"/>
                <a:ea typeface="Meiryo" charset="-128"/>
                <a:cs typeface="Meiryo" charset="-128"/>
              </a:rPr>
              <a:t>ビジネスの仕組み</a:t>
            </a:r>
            <a:endParaRPr lang="en-US" altLang="ja-JP" sz="2400" dirty="0">
              <a:solidFill>
                <a:srgbClr val="0432FF"/>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への転換</a:t>
            </a:r>
            <a:endParaRPr lang="en-US" altLang="ja-JP" dirty="0">
              <a:solidFill>
                <a:schemeClr val="accent6">
                  <a:lumMod val="75000"/>
                </a:schemeClr>
              </a:solidFill>
              <a:latin typeface="Meiryo" charset="-128"/>
              <a:ea typeface="Meiryo" charset="-128"/>
              <a:cs typeface="Meiryo" charset="-128"/>
            </a:endParaRPr>
          </a:p>
        </p:txBody>
      </p:sp>
      <p:sp>
        <p:nvSpPr>
          <p:cNvPr id="7" name="ホームベース 6"/>
          <p:cNvSpPr/>
          <p:nvPr/>
        </p:nvSpPr>
        <p:spPr>
          <a:xfrm>
            <a:off x="277426" y="4230032"/>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0800000">
            <a:off x="4554958" y="4230034"/>
            <a:ext cx="4244744"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277426" y="4423764"/>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10" name="テキスト ボックス 9"/>
          <p:cNvSpPr txBox="1"/>
          <p:nvPr/>
        </p:nvSpPr>
        <p:spPr>
          <a:xfrm>
            <a:off x="6447749" y="4425253"/>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11" name="テキスト ボックス 10"/>
          <p:cNvSpPr txBox="1"/>
          <p:nvPr/>
        </p:nvSpPr>
        <p:spPr>
          <a:xfrm>
            <a:off x="277426" y="4885429"/>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12" name="テキスト ボックス 11"/>
          <p:cNvSpPr txBox="1"/>
          <p:nvPr/>
        </p:nvSpPr>
        <p:spPr>
          <a:xfrm>
            <a:off x="277426" y="5448377"/>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13" name="テキスト ボックス 12"/>
          <p:cNvSpPr txBox="1"/>
          <p:nvPr/>
        </p:nvSpPr>
        <p:spPr>
          <a:xfrm>
            <a:off x="6569085" y="4885428"/>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4" name="テキスト ボックス 13"/>
          <p:cNvSpPr txBox="1"/>
          <p:nvPr/>
        </p:nvSpPr>
        <p:spPr>
          <a:xfrm>
            <a:off x="5618863" y="5443604"/>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5" name="円/楕円 14"/>
          <p:cNvSpPr/>
          <p:nvPr/>
        </p:nvSpPr>
        <p:spPr>
          <a:xfrm>
            <a:off x="3531029" y="4230034"/>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6" name="テキスト ボックス 15"/>
          <p:cNvSpPr txBox="1"/>
          <p:nvPr/>
        </p:nvSpPr>
        <p:spPr>
          <a:xfrm>
            <a:off x="3658426" y="4766495"/>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8" name="右矢印 17"/>
          <p:cNvSpPr/>
          <p:nvPr/>
        </p:nvSpPr>
        <p:spPr>
          <a:xfrm>
            <a:off x="4357735" y="1784096"/>
            <a:ext cx="434788" cy="10040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10800000">
            <a:off x="3709154" y="3743868"/>
            <a:ext cx="1725691" cy="54467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13364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79210" y="5398679"/>
            <a:ext cx="1615440" cy="1109472"/>
          </a:xfrm>
          <a:prstGeom prst="rect">
            <a:avLst/>
          </a:prstGeom>
        </p:spPr>
      </p:pic>
      <p:sp>
        <p:nvSpPr>
          <p:cNvPr id="34" name="フリーフォーム 33"/>
          <p:cNvSpPr/>
          <p:nvPr/>
        </p:nvSpPr>
        <p:spPr>
          <a:xfrm>
            <a:off x="6605049" y="5440404"/>
            <a:ext cx="626759" cy="100953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リーフォーム 27"/>
          <p:cNvSpPr/>
          <p:nvPr/>
        </p:nvSpPr>
        <p:spPr>
          <a:xfrm flipH="1">
            <a:off x="4760060" y="3657430"/>
            <a:ext cx="334607" cy="2792505"/>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227661"/>
              <a:gd name="connsiteY0" fmla="*/ 0 h 2178604"/>
              <a:gd name="connsiteX1" fmla="*/ 0 w 227661"/>
              <a:gd name="connsiteY1" fmla="*/ 2178604 h 2178604"/>
              <a:gd name="connsiteX2" fmla="*/ 227661 w 227661"/>
              <a:gd name="connsiteY2" fmla="*/ 1689670 h 2178604"/>
              <a:gd name="connsiteX3" fmla="*/ 12274 w 227661"/>
              <a:gd name="connsiteY3" fmla="*/ 0 h 2178604"/>
              <a:gd name="connsiteX0" fmla="*/ 12274 w 227661"/>
              <a:gd name="connsiteY0" fmla="*/ 0 h 2178604"/>
              <a:gd name="connsiteX1" fmla="*/ 0 w 227661"/>
              <a:gd name="connsiteY1" fmla="*/ 2178604 h 2178604"/>
              <a:gd name="connsiteX2" fmla="*/ 227661 w 227661"/>
              <a:gd name="connsiteY2" fmla="*/ 1728057 h 2178604"/>
              <a:gd name="connsiteX3" fmla="*/ 12274 w 227661"/>
              <a:gd name="connsiteY3" fmla="*/ 0 h 2178604"/>
              <a:gd name="connsiteX0" fmla="*/ 1239 w 228419"/>
              <a:gd name="connsiteY0" fmla="*/ 0 h 2183402"/>
              <a:gd name="connsiteX1" fmla="*/ 758 w 228419"/>
              <a:gd name="connsiteY1" fmla="*/ 2183402 h 2183402"/>
              <a:gd name="connsiteX2" fmla="*/ 228419 w 228419"/>
              <a:gd name="connsiteY2" fmla="*/ 1732855 h 2183402"/>
              <a:gd name="connsiteX3" fmla="*/ 1239 w 228419"/>
              <a:gd name="connsiteY3" fmla="*/ 0 h 2183402"/>
            </a:gdLst>
            <a:ahLst/>
            <a:cxnLst>
              <a:cxn ang="0">
                <a:pos x="connsiteX0" y="connsiteY0"/>
              </a:cxn>
              <a:cxn ang="0">
                <a:pos x="connsiteX1" y="connsiteY1"/>
              </a:cxn>
              <a:cxn ang="0">
                <a:pos x="connsiteX2" y="connsiteY2"/>
              </a:cxn>
              <a:cxn ang="0">
                <a:pos x="connsiteX3" y="connsiteY3"/>
              </a:cxn>
            </a:cxnLst>
            <a:rect l="l" t="t" r="r" b="b"/>
            <a:pathLst>
              <a:path w="228419" h="2183402">
                <a:moveTo>
                  <a:pt x="1239" y="0"/>
                </a:moveTo>
                <a:cubicBezTo>
                  <a:pt x="-2852" y="726201"/>
                  <a:pt x="4849" y="1457201"/>
                  <a:pt x="758" y="2183402"/>
                </a:cubicBezTo>
                <a:lnTo>
                  <a:pt x="228419" y="1732855"/>
                </a:lnTo>
                <a:lnTo>
                  <a:pt x="1239"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UBER</a:t>
            </a:r>
            <a:r>
              <a:rPr kumimoji="1" lang="ja-JP" altLang="en-US" dirty="0"/>
              <a:t>と</a:t>
            </a:r>
            <a:r>
              <a:rPr kumimoji="1" lang="en-US" altLang="ja-JP" dirty="0"/>
              <a:t>Taxi</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0169" y="2097164"/>
            <a:ext cx="1677876" cy="1258407"/>
          </a:xfrm>
          <a:prstGeom prst="rect">
            <a:avLst/>
          </a:prstGeom>
          <a:effectLst>
            <a:outerShdw blurRad="50800" dist="38100" dir="2700000" algn="tl" rotWithShape="0">
              <a:prstClr val="black">
                <a:alpha val="40000"/>
              </a:prstClr>
            </a:outerShdw>
          </a:effectLst>
        </p:spPr>
      </p:pic>
      <p:pic>
        <p:nvPicPr>
          <p:cNvPr id="11"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8738" y="899765"/>
            <a:ext cx="873051" cy="873051"/>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a:off x="6804249" y="1988840"/>
            <a:ext cx="231629" cy="203847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093487" y="3654616"/>
            <a:ext cx="1543555" cy="178720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093488" y="5441825"/>
            <a:ext cx="1543555" cy="100811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6097342" y="3657986"/>
            <a:ext cx="539700" cy="369332"/>
          </a:xfrm>
          <a:prstGeom prst="rect">
            <a:avLst/>
          </a:prstGeom>
          <a:noFill/>
        </p:spPr>
        <p:txBody>
          <a:bodyPr wrap="none" rtlCol="0">
            <a:spAutoFit/>
          </a:bodyPr>
          <a:lstStyle/>
          <a:p>
            <a:r>
              <a:rPr kumimoji="1" lang="en-US" altLang="ja-JP">
                <a:solidFill>
                  <a:schemeClr val="bg1"/>
                </a:solidFill>
              </a:rPr>
              <a:t>Taxi</a:t>
            </a:r>
            <a:endParaRPr kumimoji="1" lang="ja-JP" altLang="en-US" dirty="0">
              <a:solidFill>
                <a:schemeClr val="bg1"/>
              </a:solidFill>
            </a:endParaRPr>
          </a:p>
        </p:txBody>
      </p:sp>
      <p:sp>
        <p:nvSpPr>
          <p:cNvPr id="31" name="テキスト ボックス 30"/>
          <p:cNvSpPr txBox="1"/>
          <p:nvPr/>
        </p:nvSpPr>
        <p:spPr>
          <a:xfrm>
            <a:off x="5118745" y="4255832"/>
            <a:ext cx="1486304" cy="584775"/>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タクシー資産</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コールセンター運営経費</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施設維持管理</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800" dirty="0">
                <a:solidFill>
                  <a:schemeClr val="bg1"/>
                </a:solidFill>
                <a:latin typeface="Meiryo" charset="-128"/>
                <a:ea typeface="Meiryo" charset="-128"/>
                <a:cs typeface="Meiryo" charset="-128"/>
              </a:rPr>
              <a:t>事務・管理経費　など</a:t>
            </a:r>
          </a:p>
        </p:txBody>
      </p:sp>
      <p:sp>
        <p:nvSpPr>
          <p:cNvPr id="35" name="テキスト ボックス 34"/>
          <p:cNvSpPr txBox="1"/>
          <p:nvPr/>
        </p:nvSpPr>
        <p:spPr>
          <a:xfrm>
            <a:off x="5085294" y="5791280"/>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7" name="テキスト ボックス 36"/>
          <p:cNvSpPr txBox="1"/>
          <p:nvPr/>
        </p:nvSpPr>
        <p:spPr>
          <a:xfrm>
            <a:off x="4204210" y="5316372"/>
            <a:ext cx="724544" cy="307777"/>
          </a:xfrm>
          <a:prstGeom prst="rect">
            <a:avLst/>
          </a:prstGeom>
          <a:noFill/>
        </p:spPr>
        <p:txBody>
          <a:bodyPr wrap="square" rtlCol="0">
            <a:spAutoFit/>
          </a:bodyPr>
          <a:lstStyle/>
          <a:p>
            <a:pPr algn="ctr"/>
            <a:r>
              <a:rPr kumimoji="1" lang="ja-JP" altLang="en-US" sz="1400">
                <a:solidFill>
                  <a:schemeClr val="accent6">
                    <a:lumMod val="75000"/>
                  </a:schemeClr>
                </a:solidFill>
                <a:latin typeface="Meiryo" charset="-128"/>
                <a:ea typeface="Meiryo" charset="-128"/>
                <a:cs typeface="Meiryo" charset="-128"/>
              </a:rPr>
              <a:t>運賃</a:t>
            </a:r>
            <a:endParaRPr kumimoji="1" lang="ja-JP" altLang="en-US" sz="1400" dirty="0">
              <a:solidFill>
                <a:schemeClr val="accent6">
                  <a:lumMod val="75000"/>
                </a:schemeClr>
              </a:solidFill>
              <a:latin typeface="Meiryo" charset="-128"/>
              <a:ea typeface="Meiryo" charset="-128"/>
              <a:cs typeface="Meiryo" charset="-128"/>
            </a:endParaRPr>
          </a:p>
        </p:txBody>
      </p:sp>
      <p:grpSp>
        <p:nvGrpSpPr>
          <p:cNvPr id="6" name="図形グループ 5"/>
          <p:cNvGrpSpPr/>
          <p:nvPr/>
        </p:nvGrpSpPr>
        <p:grpSpPr>
          <a:xfrm>
            <a:off x="505509" y="899765"/>
            <a:ext cx="4391247" cy="5585451"/>
            <a:chOff x="505509" y="899765"/>
            <a:chExt cx="4391247" cy="5585451"/>
          </a:xfrm>
        </p:grpSpPr>
        <p:pic>
          <p:nvPicPr>
            <p:cNvPr id="13" name="図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1368" y="5446608"/>
              <a:ext cx="1510091" cy="1006728"/>
            </a:xfrm>
            <a:prstGeom prst="rect">
              <a:avLst/>
            </a:prstGeom>
            <a:effectLst>
              <a:outerShdw blurRad="50800" dist="38100" dir="2700000" algn="tl" rotWithShape="0">
                <a:prstClr val="black">
                  <a:alpha val="40000"/>
                </a:prstClr>
              </a:outerShdw>
            </a:effectLst>
          </p:spPr>
        </p:pic>
        <p:sp>
          <p:nvSpPr>
            <p:cNvPr id="33" name="フリーフォーム 32"/>
            <p:cNvSpPr/>
            <p:nvPr/>
          </p:nvSpPr>
          <p:spPr>
            <a:xfrm flipH="1">
              <a:off x="1794564" y="4725144"/>
              <a:ext cx="708414" cy="172479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396194"/>
                <a:gd name="connsiteY0" fmla="*/ 0 h 2178604"/>
                <a:gd name="connsiteX1" fmla="*/ 0 w 396194"/>
                <a:gd name="connsiteY1" fmla="*/ 2178604 h 2178604"/>
                <a:gd name="connsiteX2" fmla="*/ 396194 w 396194"/>
                <a:gd name="connsiteY2" fmla="*/ 1805214 h 2178604"/>
                <a:gd name="connsiteX3" fmla="*/ 12274 w 396194"/>
                <a:gd name="connsiteY3" fmla="*/ 0 h 2178604"/>
              </a:gdLst>
              <a:ahLst/>
              <a:cxnLst>
                <a:cxn ang="0">
                  <a:pos x="connsiteX0" y="connsiteY0"/>
                </a:cxn>
                <a:cxn ang="0">
                  <a:pos x="connsiteX1" y="connsiteY1"/>
                </a:cxn>
                <a:cxn ang="0">
                  <a:pos x="connsiteX2" y="connsiteY2"/>
                </a:cxn>
                <a:cxn ang="0">
                  <a:pos x="connsiteX3" y="connsiteY3"/>
                </a:cxn>
              </a:cxnLst>
              <a:rect l="l" t="t" r="r" b="b"/>
              <a:pathLst>
                <a:path w="396194" h="2178604">
                  <a:moveTo>
                    <a:pt x="12274" y="0"/>
                  </a:moveTo>
                  <a:cubicBezTo>
                    <a:pt x="8183" y="726201"/>
                    <a:pt x="4091" y="1452403"/>
                    <a:pt x="0" y="2178604"/>
                  </a:cubicBezTo>
                  <a:lnTo>
                    <a:pt x="396194" y="1805214"/>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リーフォーム 26"/>
            <p:cNvSpPr/>
            <p:nvPr/>
          </p:nvSpPr>
          <p:spPr>
            <a:xfrm>
              <a:off x="3952854" y="4260468"/>
              <a:ext cx="392762" cy="2224748"/>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367" y="2097164"/>
              <a:ext cx="1510091" cy="1258408"/>
            </a:xfrm>
            <a:prstGeom prst="rect">
              <a:avLst/>
            </a:prstGeom>
            <a:effectLst>
              <a:outerShdw blurRad="50800" dist="38100" dir="2700000" algn="tl" rotWithShape="0">
                <a:prstClr val="black">
                  <a:alpha val="40000"/>
                </a:prstClr>
              </a:outerShdw>
            </a:effectLst>
          </p:spPr>
        </p:pic>
        <p:pic>
          <p:nvPicPr>
            <p:cNvPr id="9" name="図 8"/>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11760" y="2267359"/>
              <a:ext cx="1920241" cy="1088212"/>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47011" y="899765"/>
              <a:ext cx="873051" cy="873051"/>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47243" y="1195311"/>
              <a:ext cx="649513" cy="649513"/>
            </a:xfrm>
            <a:prstGeom prst="rect">
              <a:avLst/>
            </a:prstGeom>
          </p:spPr>
        </p:pic>
        <p:sp>
          <p:nvSpPr>
            <p:cNvPr id="24" name="正方形/長方形 23"/>
            <p:cNvSpPr/>
            <p:nvPr/>
          </p:nvSpPr>
          <p:spPr>
            <a:xfrm>
              <a:off x="2411760" y="4221088"/>
              <a:ext cx="1543555" cy="64807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411760" y="4869160"/>
              <a:ext cx="1543555" cy="158077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2409798" y="4227225"/>
              <a:ext cx="694421" cy="369332"/>
            </a:xfrm>
            <a:prstGeom prst="rect">
              <a:avLst/>
            </a:prstGeom>
            <a:noFill/>
          </p:spPr>
          <p:txBody>
            <a:bodyPr wrap="none" rtlCol="0">
              <a:spAutoFit/>
            </a:bodyPr>
            <a:lstStyle/>
            <a:p>
              <a:r>
                <a:rPr kumimoji="1" lang="en-US" altLang="ja-JP" dirty="0">
                  <a:solidFill>
                    <a:schemeClr val="bg1"/>
                  </a:solidFill>
                </a:rPr>
                <a:t>UBER</a:t>
              </a:r>
              <a:endParaRPr kumimoji="1" lang="ja-JP" altLang="en-US" dirty="0">
                <a:solidFill>
                  <a:schemeClr val="bg1"/>
                </a:solidFill>
              </a:endParaRPr>
            </a:p>
          </p:txBody>
        </p:sp>
        <p:sp>
          <p:nvSpPr>
            <p:cNvPr id="32" name="テキスト ボックス 31"/>
            <p:cNvSpPr txBox="1"/>
            <p:nvPr/>
          </p:nvSpPr>
          <p:spPr>
            <a:xfrm>
              <a:off x="2534972" y="4518557"/>
              <a:ext cx="1281120" cy="338554"/>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アプリ開発・保守費</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クラウド利用量など</a:t>
              </a:r>
              <a:endParaRPr kumimoji="1" lang="ja-JP" altLang="en-US" sz="800" dirty="0">
                <a:solidFill>
                  <a:schemeClr val="bg1"/>
                </a:solidFill>
                <a:latin typeface="Meiryo" charset="-128"/>
                <a:ea typeface="Meiryo" charset="-128"/>
                <a:cs typeface="Meiryo" charset="-128"/>
              </a:endParaRPr>
            </a:p>
          </p:txBody>
        </p:sp>
        <p:sp>
          <p:nvSpPr>
            <p:cNvPr id="36" name="テキスト ボックス 35"/>
            <p:cNvSpPr txBox="1"/>
            <p:nvPr/>
          </p:nvSpPr>
          <p:spPr>
            <a:xfrm>
              <a:off x="2404491" y="5499324"/>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8" name="テキスト ボックス 37"/>
            <p:cNvSpPr txBox="1"/>
            <p:nvPr/>
          </p:nvSpPr>
          <p:spPr>
            <a:xfrm>
              <a:off x="505509" y="3839381"/>
              <a:ext cx="1620957" cy="738664"/>
            </a:xfrm>
            <a:prstGeom prst="rect">
              <a:avLst/>
            </a:prstGeom>
            <a:noFill/>
          </p:spPr>
          <p:txBody>
            <a:bodyPr wrap="none" rtlCol="0">
              <a:spAutoFit/>
            </a:bodyPr>
            <a:lstStyle/>
            <a:p>
              <a:r>
                <a:rPr lang="ja-JP" altLang="en-US" sz="1400" b="1" dirty="0">
                  <a:solidFill>
                    <a:srgbClr val="0432FF"/>
                  </a:solidFill>
                  <a:latin typeface="Meiryo" charset="-128"/>
                  <a:ea typeface="Meiryo" charset="-128"/>
                  <a:cs typeface="Meiryo" charset="-128"/>
                </a:rPr>
                <a:t>機械を前提</a:t>
              </a:r>
              <a:r>
                <a:rPr lang="ja-JP" altLang="en-US" sz="1400" dirty="0">
                  <a:solidFill>
                    <a:srgbClr val="0432FF"/>
                  </a:solidFill>
                  <a:latin typeface="Meiryo" charset="-128"/>
                  <a:ea typeface="Meiryo" charset="-128"/>
                  <a:cs typeface="Meiryo" charset="-128"/>
                </a:rPr>
                <a:t>とした</a:t>
              </a:r>
              <a:endParaRPr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ビジネスプロセス</a:t>
              </a:r>
              <a:endParaRPr kumimoji="1"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の最適化</a:t>
              </a:r>
            </a:p>
          </p:txBody>
        </p:sp>
      </p:grpSp>
      <p:sp>
        <p:nvSpPr>
          <p:cNvPr id="39" name="テキスト ボックス 38"/>
          <p:cNvSpPr txBox="1"/>
          <p:nvPr/>
        </p:nvSpPr>
        <p:spPr>
          <a:xfrm>
            <a:off x="6927088" y="3834809"/>
            <a:ext cx="1620957" cy="738664"/>
          </a:xfrm>
          <a:prstGeom prst="rect">
            <a:avLst/>
          </a:prstGeom>
          <a:noFill/>
        </p:spPr>
        <p:txBody>
          <a:bodyPr wrap="none" rtlCol="0">
            <a:spAutoFit/>
          </a:bodyPr>
          <a:lstStyle/>
          <a:p>
            <a:pPr algn="r"/>
            <a:r>
              <a:rPr lang="ja-JP" altLang="en-US" sz="1400" b="1" dirty="0">
                <a:solidFill>
                  <a:srgbClr val="C00000"/>
                </a:solidFill>
                <a:latin typeface="Meiryo" charset="-128"/>
                <a:ea typeface="Meiryo" charset="-128"/>
                <a:cs typeface="Meiryo" charset="-128"/>
              </a:rPr>
              <a:t>人間を前提</a:t>
            </a:r>
            <a:r>
              <a:rPr lang="ja-JP" altLang="en-US" sz="1400" dirty="0">
                <a:solidFill>
                  <a:srgbClr val="C00000"/>
                </a:solidFill>
                <a:latin typeface="Meiryo" charset="-128"/>
                <a:ea typeface="Meiryo" charset="-128"/>
                <a:cs typeface="Meiryo" charset="-128"/>
              </a:rPr>
              <a:t>とした</a:t>
            </a:r>
            <a:endParaRPr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ビジネスプロセス</a:t>
            </a:r>
            <a:endParaRPr kumimoji="1"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の最適化</a:t>
            </a:r>
          </a:p>
        </p:txBody>
      </p:sp>
      <p:grpSp>
        <p:nvGrpSpPr>
          <p:cNvPr id="19" name="図形グループ 18"/>
          <p:cNvGrpSpPr/>
          <p:nvPr/>
        </p:nvGrpSpPr>
        <p:grpSpPr>
          <a:xfrm>
            <a:off x="4364156" y="5659428"/>
            <a:ext cx="370648" cy="79050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8" name="図 7"/>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975247" y="2087345"/>
            <a:ext cx="1780032" cy="1365504"/>
          </a:xfrm>
          <a:prstGeom prst="rect">
            <a:avLst/>
          </a:prstGeom>
        </p:spPr>
      </p:pic>
    </p:spTree>
    <p:extLst>
      <p:ext uri="{BB962C8B-B14F-4D97-AF65-F5344CB8AC3E}">
        <p14:creationId xmlns:p14="http://schemas.microsoft.com/office/powerpoint/2010/main" val="368408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デジタル・トランスフォーメーションの実際</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2431224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5D8D2295-D873-9546-AD90-B291218ACC8A}"/>
              </a:ext>
            </a:extLst>
          </p:cNvPr>
          <p:cNvSpPr/>
          <p:nvPr/>
        </p:nvSpPr>
        <p:spPr>
          <a:xfrm>
            <a:off x="342744" y="1346886"/>
            <a:ext cx="8458512" cy="4457597"/>
          </a:xfrm>
          <a:prstGeom prst="rect">
            <a:avLst/>
          </a:prstGeom>
          <a:noFill/>
          <a:ln>
            <a:solidFill>
              <a:srgbClr val="0070C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デジタル・トランスフォーメーションの実際</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sp>
        <p:nvSpPr>
          <p:cNvPr id="26" name="Rectangle 3">
            <a:extLst>
              <a:ext uri="{FF2B5EF4-FFF2-40B4-BE49-F238E27FC236}">
                <a16:creationId xmlns:a16="http://schemas.microsoft.com/office/drawing/2014/main" id="{C3DBCF7F-1FB1-F349-9A71-F0328E8E6EE6}"/>
              </a:ext>
            </a:extLst>
          </p:cNvPr>
          <p:cNvSpPr/>
          <p:nvPr/>
        </p:nvSpPr>
        <p:spPr>
          <a:xfrm>
            <a:off x="457200" y="3328621"/>
            <a:ext cx="198022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taxi company,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Owns no vehicles.</a:t>
            </a:r>
          </a:p>
        </p:txBody>
      </p:sp>
      <p:sp>
        <p:nvSpPr>
          <p:cNvPr id="27" name="Rectangle 4">
            <a:extLst>
              <a:ext uri="{FF2B5EF4-FFF2-40B4-BE49-F238E27FC236}">
                <a16:creationId xmlns:a16="http://schemas.microsoft.com/office/drawing/2014/main" id="{CEFA52CC-48BF-0C4E-B111-78F717A78842}"/>
              </a:ext>
            </a:extLst>
          </p:cNvPr>
          <p:cNvSpPr/>
          <p:nvPr/>
        </p:nvSpPr>
        <p:spPr>
          <a:xfrm>
            <a:off x="2444755" y="3328621"/>
            <a:ext cx="2196244"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popular media owner,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Creates no content.</a:t>
            </a:r>
          </a:p>
        </p:txBody>
      </p:sp>
      <p:sp>
        <p:nvSpPr>
          <p:cNvPr id="28" name="Rectangle 5">
            <a:extLst>
              <a:ext uri="{FF2B5EF4-FFF2-40B4-BE49-F238E27FC236}">
                <a16:creationId xmlns:a16="http://schemas.microsoft.com/office/drawing/2014/main" id="{CCDFFC35-6B23-1E4F-A5A4-2DA785AFDBC1}"/>
              </a:ext>
            </a:extLst>
          </p:cNvPr>
          <p:cNvSpPr/>
          <p:nvPr/>
        </p:nvSpPr>
        <p:spPr>
          <a:xfrm>
            <a:off x="4452530" y="3328622"/>
            <a:ext cx="218336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valuable retailer,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Has no inventory.</a:t>
            </a:r>
          </a:p>
        </p:txBody>
      </p:sp>
      <p:sp>
        <p:nvSpPr>
          <p:cNvPr id="29" name="Rectangle 6">
            <a:extLst>
              <a:ext uri="{FF2B5EF4-FFF2-40B4-BE49-F238E27FC236}">
                <a16:creationId xmlns:a16="http://schemas.microsoft.com/office/drawing/2014/main" id="{833CCB0F-DB4D-1540-AE8F-9F9E4B69809C}"/>
              </a:ext>
            </a:extLst>
          </p:cNvPr>
          <p:cNvSpPr/>
          <p:nvPr/>
        </p:nvSpPr>
        <p:spPr>
          <a:xfrm>
            <a:off x="6635890" y="3328621"/>
            <a:ext cx="2275877"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accommodation provider,</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 no real estate.</a:t>
            </a:r>
          </a:p>
        </p:txBody>
      </p:sp>
      <p:pic>
        <p:nvPicPr>
          <p:cNvPr id="30" name="Picture 4" descr="Resultado de imagem para uber icon">
            <a:extLst>
              <a:ext uri="{FF2B5EF4-FFF2-40B4-BE49-F238E27FC236}">
                <a16:creationId xmlns:a16="http://schemas.microsoft.com/office/drawing/2014/main" id="{7677A3D8-CB14-8347-ACD8-A70822F378F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5851" y="2110347"/>
            <a:ext cx="1091050" cy="10910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a:extLst>
              <a:ext uri="{FF2B5EF4-FFF2-40B4-BE49-F238E27FC236}">
                <a16:creationId xmlns:a16="http://schemas.microsoft.com/office/drawing/2014/main" id="{EABF3405-2ECA-B144-B91B-549C51F4870E}"/>
              </a:ext>
            </a:extLst>
          </p:cNvPr>
          <p:cNvPicPr>
            <a:picLocks noChangeAspect="1"/>
          </p:cNvPicPr>
          <p:nvPr/>
        </p:nvPicPr>
        <p:blipFill>
          <a:blip r:embed="rId3"/>
          <a:stretch>
            <a:fillRect/>
          </a:stretch>
        </p:blipFill>
        <p:spPr>
          <a:xfrm>
            <a:off x="3007094" y="2110347"/>
            <a:ext cx="1071567" cy="1091050"/>
          </a:xfrm>
          <a:prstGeom prst="rect">
            <a:avLst/>
          </a:prstGeom>
        </p:spPr>
      </p:pic>
      <p:pic>
        <p:nvPicPr>
          <p:cNvPr id="33" name="Picture 8">
            <a:extLst>
              <a:ext uri="{FF2B5EF4-FFF2-40B4-BE49-F238E27FC236}">
                <a16:creationId xmlns:a16="http://schemas.microsoft.com/office/drawing/2014/main" id="{15DAFA92-8AD3-784F-8E2E-E95504631AF6}"/>
              </a:ext>
            </a:extLst>
          </p:cNvPr>
          <p:cNvPicPr>
            <a:picLocks noChangeAspect="1"/>
          </p:cNvPicPr>
          <p:nvPr/>
        </p:nvPicPr>
        <p:blipFill>
          <a:blip r:embed="rId4"/>
          <a:stretch>
            <a:fillRect/>
          </a:stretch>
        </p:blipFill>
        <p:spPr>
          <a:xfrm>
            <a:off x="5127886" y="2110347"/>
            <a:ext cx="1091050" cy="1091050"/>
          </a:xfrm>
          <a:prstGeom prst="rect">
            <a:avLst/>
          </a:prstGeom>
        </p:spPr>
      </p:pic>
      <p:pic>
        <p:nvPicPr>
          <p:cNvPr id="34" name="Picture 9">
            <a:extLst>
              <a:ext uri="{FF2B5EF4-FFF2-40B4-BE49-F238E27FC236}">
                <a16:creationId xmlns:a16="http://schemas.microsoft.com/office/drawing/2014/main" id="{C42130E5-F97E-534E-AC2F-ECCD4232E07D}"/>
              </a:ext>
            </a:extLst>
          </p:cNvPr>
          <p:cNvPicPr>
            <a:picLocks noChangeAspect="1"/>
          </p:cNvPicPr>
          <p:nvPr/>
        </p:nvPicPr>
        <p:blipFill>
          <a:blip r:embed="rId5"/>
          <a:stretch>
            <a:fillRect/>
          </a:stretch>
        </p:blipFill>
        <p:spPr>
          <a:xfrm>
            <a:off x="7239129" y="2131997"/>
            <a:ext cx="1069400" cy="1069400"/>
          </a:xfrm>
          <a:prstGeom prst="rect">
            <a:avLst/>
          </a:prstGeom>
        </p:spPr>
      </p:pic>
      <p:sp>
        <p:nvSpPr>
          <p:cNvPr id="4" name="テキスト ボックス 3">
            <a:extLst>
              <a:ext uri="{FF2B5EF4-FFF2-40B4-BE49-F238E27FC236}">
                <a16:creationId xmlns:a16="http://schemas.microsoft.com/office/drawing/2014/main" id="{EFE95F8D-244F-164A-9C75-BEFBE91BA7DC}"/>
              </a:ext>
            </a:extLst>
          </p:cNvPr>
          <p:cNvSpPr txBox="1"/>
          <p:nvPr/>
        </p:nvSpPr>
        <p:spPr>
          <a:xfrm>
            <a:off x="387241" y="4185896"/>
            <a:ext cx="210826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世界最大のタクシー会社ですが、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車両は一台も所有していません。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02A50318-FD32-FE4D-B636-771A4FEF0E8C}"/>
              </a:ext>
            </a:extLst>
          </p:cNvPr>
          <p:cNvSpPr txBox="1"/>
          <p:nvPr/>
        </p:nvSpPr>
        <p:spPr>
          <a:xfrm>
            <a:off x="2552862" y="4185896"/>
            <a:ext cx="198002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世界一有名なメディアですが、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コンテンツは作りません。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27CB3E2D-461A-4D4E-9002-53FAC472913A}"/>
              </a:ext>
            </a:extLst>
          </p:cNvPr>
          <p:cNvSpPr txBox="1"/>
          <p:nvPr/>
        </p:nvSpPr>
        <p:spPr>
          <a:xfrm>
            <a:off x="4498229" y="4198253"/>
            <a:ext cx="2364750"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世界で最も種類が豊富な商店ですが、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在庫は一切ありません。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CB6DE2F-F2E9-C344-9D0D-8B33A45A0C92}"/>
              </a:ext>
            </a:extLst>
          </p:cNvPr>
          <p:cNvSpPr txBox="1"/>
          <p:nvPr/>
        </p:nvSpPr>
        <p:spPr>
          <a:xfrm>
            <a:off x="6727124" y="4185896"/>
            <a:ext cx="210826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世界最大の旅行代理店ですが、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不動産は一切所有していません。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CA226056-77D0-5849-88D9-980B81BB93E1}"/>
              </a:ext>
            </a:extLst>
          </p:cNvPr>
          <p:cNvSpPr/>
          <p:nvPr/>
        </p:nvSpPr>
        <p:spPr>
          <a:xfrm>
            <a:off x="457200"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自前の資産を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持たない／小さい</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B58A811D-2099-554E-9DA8-698359593C9E}"/>
              </a:ext>
            </a:extLst>
          </p:cNvPr>
          <p:cNvSpPr/>
          <p:nvPr/>
        </p:nvSpPr>
        <p:spPr>
          <a:xfrm>
            <a:off x="3252916"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対象とする市場は</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最初からグローバル</a:t>
            </a:r>
            <a:endParaRPr lang="en-US" altLang="ja-JP"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DCFCEF60-294F-3949-8E77-76284C466692}"/>
              </a:ext>
            </a:extLst>
          </p:cNvPr>
          <p:cNvSpPr/>
          <p:nvPr/>
        </p:nvSpPr>
        <p:spPr>
          <a:xfrm>
            <a:off x="6048632"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サービスが</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プラットフォーム</a:t>
            </a:r>
            <a:endParaRPr lang="ja-JP" altLang="en-US"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4FE377C1-BEA6-4C42-B86A-CB6F2D8F8793}"/>
              </a:ext>
            </a:extLst>
          </p:cNvPr>
          <p:cNvSpPr txBox="1"/>
          <p:nvPr/>
        </p:nvSpPr>
        <p:spPr>
          <a:xfrm>
            <a:off x="670932" y="1463627"/>
            <a:ext cx="7802136"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デジタル・ディスラプター</a:t>
            </a:r>
            <a:r>
              <a:rPr kumimoji="1" lang="ja-JP" altLang="en-US">
                <a:solidFill>
                  <a:srgbClr val="0070C0"/>
                </a:solidFill>
                <a:latin typeface="Meiryo" panose="020B0604030504040204" pitchFamily="34" charset="-128"/>
                <a:ea typeface="Meiryo" panose="020B0604030504040204" pitchFamily="34" charset="-128"/>
              </a:rPr>
              <a:t>（デジタル・テクノロジーを駆使した破壊者）</a:t>
            </a:r>
          </a:p>
        </p:txBody>
      </p:sp>
    </p:spTree>
    <p:extLst>
      <p:ext uri="{BB962C8B-B14F-4D97-AF65-F5344CB8AC3E}">
        <p14:creationId xmlns:p14="http://schemas.microsoft.com/office/powerpoint/2010/main" val="3612041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14F8B842-4D13-184C-9841-C685B2D967E3}"/>
              </a:ext>
            </a:extLst>
          </p:cNvPr>
          <p:cNvSpPr/>
          <p:nvPr/>
        </p:nvSpPr>
        <p:spPr>
          <a:xfrm>
            <a:off x="457200" y="2661284"/>
            <a:ext cx="8229600" cy="136623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7E4F2FF-6122-7D44-ACB8-7B52383F5FF1}"/>
              </a:ext>
            </a:extLst>
          </p:cNvPr>
          <p:cNvSpPr>
            <a:spLocks noGrp="1"/>
          </p:cNvSpPr>
          <p:nvPr>
            <p:ph type="title"/>
          </p:nvPr>
        </p:nvSpPr>
        <p:spPr/>
        <p:txBody>
          <a:bodyPr/>
          <a:lstStyle/>
          <a:p>
            <a:r>
              <a:rPr kumimoji="1" lang="ja-JP" altLang="en-US"/>
              <a:t>デジタル･ディスラプターの創出する新しい価値</a:t>
            </a:r>
          </a:p>
        </p:txBody>
      </p:sp>
      <p:sp>
        <p:nvSpPr>
          <p:cNvPr id="3" name="スライド番号プレースホルダー 2">
            <a:extLst>
              <a:ext uri="{FF2B5EF4-FFF2-40B4-BE49-F238E27FC236}">
                <a16:creationId xmlns:a16="http://schemas.microsoft.com/office/drawing/2014/main" id="{CDA6B847-1EE3-A745-94EA-01388F206CB2}"/>
              </a:ext>
            </a:extLst>
          </p:cNvPr>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sp>
        <p:nvSpPr>
          <p:cNvPr id="4" name="テキスト ボックス 3">
            <a:extLst>
              <a:ext uri="{FF2B5EF4-FFF2-40B4-BE49-F238E27FC236}">
                <a16:creationId xmlns:a16="http://schemas.microsoft.com/office/drawing/2014/main" id="{7C7C4759-7D20-4847-8204-DDE6933C161B}"/>
              </a:ext>
            </a:extLst>
          </p:cNvPr>
          <p:cNvSpPr txBox="1"/>
          <p:nvPr/>
        </p:nvSpPr>
        <p:spPr>
          <a:xfrm>
            <a:off x="670932" y="2777597"/>
            <a:ext cx="2795138" cy="1115690"/>
          </a:xfrm>
          <a:prstGeom prst="rect">
            <a:avLst/>
          </a:prstGeom>
          <a:noFill/>
        </p:spPr>
        <p:txBody>
          <a:bodyPr wrap="square" rtlCol="0">
            <a:spAutoFit/>
          </a:bodyPr>
          <a:lstStyle/>
          <a:p>
            <a:r>
              <a:rPr lang="ja-JP" altLang="en-US" sz="1400" b="1" dirty="0">
                <a:solidFill>
                  <a:schemeClr val="bg1"/>
                </a:solidFill>
                <a:latin typeface="Meiryo" panose="020B0604030504040204" pitchFamily="34" charset="-128"/>
                <a:ea typeface="Meiryo" panose="020B0604030504040204" pitchFamily="34" charset="-128"/>
              </a:rPr>
              <a:t>コスト・バリュー</a:t>
            </a:r>
            <a:endParaRPr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無料</a:t>
            </a:r>
            <a:r>
              <a:rPr kumimoji="1" lang="ja-JP" altLang="en-US" sz="1050" dirty="0">
                <a:solidFill>
                  <a:schemeClr val="bg1"/>
                </a:solidFill>
                <a:latin typeface="Meiryo" panose="020B0604030504040204" pitchFamily="34" charset="-128"/>
                <a:ea typeface="Meiryo" panose="020B0604030504040204" pitchFamily="34" charset="-128"/>
              </a:rPr>
              <a:t>／</a:t>
            </a:r>
            <a:r>
              <a:rPr lang="ja-JP" altLang="en-US" sz="1050" dirty="0">
                <a:solidFill>
                  <a:schemeClr val="bg1"/>
                </a:solidFill>
                <a:latin typeface="Meiryo" panose="020B0604030504040204" pitchFamily="34" charset="-128"/>
                <a:ea typeface="Meiryo" panose="020B0604030504040204" pitchFamily="34" charset="-128"/>
              </a:rPr>
              <a:t>超</a:t>
            </a:r>
            <a:r>
              <a:rPr kumimoji="1" lang="ja-JP" altLang="en-US" sz="1050" dirty="0">
                <a:solidFill>
                  <a:schemeClr val="bg1"/>
                </a:solidFill>
                <a:latin typeface="Meiryo" panose="020B0604030504040204" pitchFamily="34" charset="-128"/>
                <a:ea typeface="Meiryo" panose="020B0604030504040204" pitchFamily="34" charset="-128"/>
              </a:rPr>
              <a:t>低価格</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購入者</a:t>
            </a:r>
            <a:r>
              <a:rPr lang="ja-JP" altLang="en-US" sz="1050" dirty="0">
                <a:solidFill>
                  <a:schemeClr val="bg1"/>
                </a:solidFill>
                <a:latin typeface="Meiryo" panose="020B0604030504040204" pitchFamily="34" charset="-128"/>
                <a:ea typeface="Meiryo" panose="020B0604030504040204" pitchFamily="34" charset="-128"/>
              </a:rPr>
              <a:t>集約</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価格</a:t>
            </a:r>
            <a:r>
              <a:rPr kumimoji="1" lang="ja-JP" altLang="en-US" sz="1050" dirty="0">
                <a:solidFill>
                  <a:schemeClr val="bg1"/>
                </a:solidFill>
                <a:latin typeface="Meiryo" panose="020B0604030504040204" pitchFamily="34" charset="-128"/>
                <a:ea typeface="Meiryo" panose="020B0604030504040204" pitchFamily="34" charset="-128"/>
              </a:rPr>
              <a:t>透明性</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リバース</a:t>
            </a:r>
            <a:r>
              <a:rPr lang="ja-JP" altLang="en-US" sz="1050" dirty="0">
                <a:solidFill>
                  <a:schemeClr val="bg1"/>
                </a:solidFill>
                <a:latin typeface="Meiryo" panose="020B0604030504040204" pitchFamily="34" charset="-128"/>
                <a:ea typeface="Meiryo" panose="020B0604030504040204" pitchFamily="34" charset="-128"/>
              </a:rPr>
              <a:t>・オークション</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従量</a:t>
            </a:r>
            <a:r>
              <a:rPr lang="ja-JP" altLang="en-US" sz="1050" dirty="0">
                <a:solidFill>
                  <a:schemeClr val="bg1"/>
                </a:solidFill>
                <a:latin typeface="Meiryo" panose="020B0604030504040204" pitchFamily="34" charset="-128"/>
                <a:ea typeface="Meiryo" panose="020B0604030504040204" pitchFamily="34" charset="-128"/>
              </a:rPr>
              <a:t>課金制（サブスクリプション）</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43CC3940-C502-6548-B667-5648D58B2FF7}"/>
              </a:ext>
            </a:extLst>
          </p:cNvPr>
          <p:cNvSpPr txBox="1"/>
          <p:nvPr/>
        </p:nvSpPr>
        <p:spPr>
          <a:xfrm>
            <a:off x="3228945" y="2777597"/>
            <a:ext cx="2686109" cy="1115690"/>
          </a:xfrm>
          <a:prstGeom prst="rect">
            <a:avLst/>
          </a:prstGeom>
          <a:noFill/>
        </p:spPr>
        <p:txBody>
          <a:bodyPr wrap="square" rtlCol="0">
            <a:spAutoFit/>
          </a:bodyPr>
          <a:lstStyle/>
          <a:p>
            <a:r>
              <a:rPr kumimoji="1" lang="ja-JP" altLang="en-US" sz="1400" b="1" dirty="0">
                <a:solidFill>
                  <a:schemeClr val="bg1"/>
                </a:solidFill>
                <a:latin typeface="Meiryo" panose="020B0604030504040204" pitchFamily="34" charset="-128"/>
                <a:ea typeface="Meiryo" panose="020B0604030504040204" pitchFamily="34" charset="-128"/>
              </a:rPr>
              <a:t>エクスペリエンス・バリュー</a:t>
            </a:r>
            <a:endParaRPr kumimoji="1"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カストマー・エンパワーメント</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カストマイズ</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即時的</a:t>
            </a:r>
            <a:r>
              <a:rPr lang="ja-JP" altLang="en-US" sz="1050" dirty="0">
                <a:solidFill>
                  <a:schemeClr val="bg1"/>
                </a:solidFill>
                <a:latin typeface="Meiryo" panose="020B0604030504040204" pitchFamily="34" charset="-128"/>
                <a:ea typeface="Meiryo" panose="020B0604030504040204" pitchFamily="34" charset="-128"/>
              </a:rPr>
              <a:t>な満足感</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摩擦</a:t>
            </a:r>
            <a:r>
              <a:rPr kumimoji="1" lang="ja-JP" altLang="en-US" sz="1050" dirty="0">
                <a:solidFill>
                  <a:schemeClr val="bg1"/>
                </a:solidFill>
                <a:latin typeface="Meiryo" panose="020B0604030504040204" pitchFamily="34" charset="-128"/>
                <a:ea typeface="Meiryo" panose="020B0604030504040204" pitchFamily="34" charset="-128"/>
              </a:rPr>
              <a:t>軽減</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自動化</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EDD6B873-FA49-624F-BB1D-A7FE25425A9E}"/>
              </a:ext>
            </a:extLst>
          </p:cNvPr>
          <p:cNvSpPr txBox="1"/>
          <p:nvPr/>
        </p:nvSpPr>
        <p:spPr>
          <a:xfrm>
            <a:off x="5915054" y="2777597"/>
            <a:ext cx="2606224" cy="1115690"/>
          </a:xfrm>
          <a:prstGeom prst="rect">
            <a:avLst/>
          </a:prstGeom>
          <a:noFill/>
        </p:spPr>
        <p:txBody>
          <a:bodyPr wrap="square" rtlCol="0">
            <a:spAutoFit/>
          </a:bodyPr>
          <a:lstStyle/>
          <a:p>
            <a:r>
              <a:rPr kumimoji="1" lang="ja-JP" altLang="en-US" sz="1400" b="1" dirty="0">
                <a:solidFill>
                  <a:schemeClr val="bg1"/>
                </a:solidFill>
                <a:latin typeface="Meiryo" panose="020B0604030504040204" pitchFamily="34" charset="-128"/>
                <a:ea typeface="Meiryo" panose="020B0604030504040204" pitchFamily="34" charset="-128"/>
              </a:rPr>
              <a:t>プラットフォーム・バリュー</a:t>
            </a:r>
            <a:endParaRPr kumimoji="1"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エコシステム</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クラウド・ソーシング</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コミュニティ</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デジタル・マーケットプレイス</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データ・オーケストレーター</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1F64C1AB-3FB3-9846-8849-ACD5C4B2B6C0}"/>
              </a:ext>
            </a:extLst>
          </p:cNvPr>
          <p:cNvSpPr/>
          <p:nvPr/>
        </p:nvSpPr>
        <p:spPr>
          <a:xfrm>
            <a:off x="342744" y="1346886"/>
            <a:ext cx="8458512" cy="4457597"/>
          </a:xfrm>
          <a:prstGeom prst="rect">
            <a:avLst/>
          </a:prstGeom>
          <a:noFill/>
          <a:ln>
            <a:solidFill>
              <a:srgbClr val="0070C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6F5379FD-AA6A-024E-91B2-B8D320C662FB}"/>
              </a:ext>
            </a:extLst>
          </p:cNvPr>
          <p:cNvSpPr/>
          <p:nvPr/>
        </p:nvSpPr>
        <p:spPr>
          <a:xfrm>
            <a:off x="457200"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自前の資産を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持たない／小さい</a:t>
            </a:r>
            <a:endParaRPr lang="en-US" altLang="ja-JP"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5539D807-343A-324B-A8A0-BEE182CA7EB9}"/>
              </a:ext>
            </a:extLst>
          </p:cNvPr>
          <p:cNvSpPr/>
          <p:nvPr/>
        </p:nvSpPr>
        <p:spPr>
          <a:xfrm>
            <a:off x="3252916"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対象とする市場は</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最初からグローバル</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393AF6DD-A278-2A43-AFE3-198AB208E2E6}"/>
              </a:ext>
            </a:extLst>
          </p:cNvPr>
          <p:cNvSpPr/>
          <p:nvPr/>
        </p:nvSpPr>
        <p:spPr>
          <a:xfrm>
            <a:off x="6048632"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サービスが</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プラットフォーム</a:t>
            </a:r>
            <a:endParaRPr lang="ja-JP" altLang="en-US"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887AA9E8-9563-8C45-99E1-9FDC55A60372}"/>
              </a:ext>
            </a:extLst>
          </p:cNvPr>
          <p:cNvSpPr txBox="1"/>
          <p:nvPr/>
        </p:nvSpPr>
        <p:spPr>
          <a:xfrm>
            <a:off x="670932" y="1463627"/>
            <a:ext cx="7802136"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デジタル・ディスラプター</a:t>
            </a:r>
            <a:r>
              <a:rPr kumimoji="1" lang="ja-JP" altLang="en-US">
                <a:solidFill>
                  <a:srgbClr val="0070C0"/>
                </a:solidFill>
                <a:latin typeface="Meiryo" panose="020B0604030504040204" pitchFamily="34" charset="-128"/>
                <a:ea typeface="Meiryo" panose="020B0604030504040204" pitchFamily="34" charset="-128"/>
              </a:rPr>
              <a:t>（デジタル・テクノロジーを駆使した破壊者）</a:t>
            </a:r>
          </a:p>
        </p:txBody>
      </p:sp>
      <p:sp>
        <p:nvSpPr>
          <p:cNvPr id="13" name="三角形 12">
            <a:extLst>
              <a:ext uri="{FF2B5EF4-FFF2-40B4-BE49-F238E27FC236}">
                <a16:creationId xmlns:a16="http://schemas.microsoft.com/office/drawing/2014/main" id="{D7685E6A-F631-4A42-90F0-71E1A8C4AC0C}"/>
              </a:ext>
            </a:extLst>
          </p:cNvPr>
          <p:cNvSpPr/>
          <p:nvPr/>
        </p:nvSpPr>
        <p:spPr>
          <a:xfrm>
            <a:off x="457200" y="1832959"/>
            <a:ext cx="8229600" cy="828325"/>
          </a:xfrm>
          <a:prstGeom prst="triangle">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上矢印 14">
            <a:extLst>
              <a:ext uri="{FF2B5EF4-FFF2-40B4-BE49-F238E27FC236}">
                <a16:creationId xmlns:a16="http://schemas.microsoft.com/office/drawing/2014/main" id="{05B87631-52D8-6746-8C91-3B4251E6FD44}"/>
              </a:ext>
            </a:extLst>
          </p:cNvPr>
          <p:cNvSpPr/>
          <p:nvPr/>
        </p:nvSpPr>
        <p:spPr>
          <a:xfrm>
            <a:off x="1232586"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上矢印 15">
            <a:extLst>
              <a:ext uri="{FF2B5EF4-FFF2-40B4-BE49-F238E27FC236}">
                <a16:creationId xmlns:a16="http://schemas.microsoft.com/office/drawing/2014/main" id="{B5752A48-F89C-E34D-A563-CB1347D7C68B}"/>
              </a:ext>
            </a:extLst>
          </p:cNvPr>
          <p:cNvSpPr/>
          <p:nvPr/>
        </p:nvSpPr>
        <p:spPr>
          <a:xfrm>
            <a:off x="4028301"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上矢印 16">
            <a:extLst>
              <a:ext uri="{FF2B5EF4-FFF2-40B4-BE49-F238E27FC236}">
                <a16:creationId xmlns:a16="http://schemas.microsoft.com/office/drawing/2014/main" id="{0CC1D4F8-0C5D-924C-A3B3-8795503D0239}"/>
              </a:ext>
            </a:extLst>
          </p:cNvPr>
          <p:cNvSpPr/>
          <p:nvPr/>
        </p:nvSpPr>
        <p:spPr>
          <a:xfrm>
            <a:off x="6802393"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669201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46D50953-2DF3-3949-8390-9B9AE14BBD8A}"/>
              </a:ext>
            </a:extLst>
          </p:cNvPr>
          <p:cNvSpPr/>
          <p:nvPr/>
        </p:nvSpPr>
        <p:spPr>
          <a:xfrm>
            <a:off x="2983713" y="2204864"/>
            <a:ext cx="5673270" cy="426240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2" name="タイトル 1"/>
          <p:cNvSpPr>
            <a:spLocks noGrp="1"/>
          </p:cNvSpPr>
          <p:nvPr>
            <p:ph type="title"/>
          </p:nvPr>
        </p:nvSpPr>
        <p:spPr/>
        <p:txBody>
          <a:bodyPr>
            <a:normAutofit fontScale="90000"/>
          </a:bodyPr>
          <a:lstStyle/>
          <a:p>
            <a:r>
              <a:rPr lang="ja-JP" altLang="en-US" dirty="0"/>
              <a:t>デジタル・トランスフォーメーションの定義</a:t>
            </a:r>
            <a:endParaRPr kumimoji="1" lang="ja-JP" altLang="en-US" dirty="0"/>
          </a:p>
        </p:txBody>
      </p:sp>
      <p:sp>
        <p:nvSpPr>
          <p:cNvPr id="4" name="正方形/長方形 3"/>
          <p:cNvSpPr/>
          <p:nvPr/>
        </p:nvSpPr>
        <p:spPr>
          <a:xfrm>
            <a:off x="4039262" y="2313301"/>
            <a:ext cx="4528476" cy="134168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 name="正方形/長方形 4"/>
          <p:cNvSpPr/>
          <p:nvPr/>
        </p:nvSpPr>
        <p:spPr>
          <a:xfrm>
            <a:off x="4039262" y="3678471"/>
            <a:ext cx="4528476" cy="134168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dirty="0">
                <a:solidFill>
                  <a:schemeClr val="bg1"/>
                </a:solidFill>
                <a:latin typeface="Meiryo" panose="020B0604030504040204" pitchFamily="34" charset="-128"/>
                <a:ea typeface="Meiryo" panose="020B0604030504040204" pitchFamily="34" charset="-128"/>
                <a:cs typeface="Meiryo" charset="-128"/>
              </a:rPr>
              <a:t>による業務</a:t>
            </a:r>
            <a:r>
              <a:rPr lang="ja-JP" altLang="en-US" sz="1400" b="1">
                <a:solidFill>
                  <a:schemeClr val="bg1"/>
                </a:solidFill>
                <a:latin typeface="Meiryo" panose="020B0604030504040204" pitchFamily="34" charset="-128"/>
                <a:ea typeface="Meiryo" panose="020B0604030504040204" pitchFamily="34" charset="-128"/>
                <a:cs typeface="Meiryo" charset="-128"/>
              </a:rPr>
              <a:t>の置き換え</a:t>
            </a: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6" name="正方形/長方形 5"/>
          <p:cNvSpPr/>
          <p:nvPr/>
        </p:nvSpPr>
        <p:spPr>
          <a:xfrm>
            <a:off x="4039262" y="5041862"/>
            <a:ext cx="4528476" cy="133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400" b="1" dirty="0">
                <a:solidFill>
                  <a:schemeClr val="bg1"/>
                </a:solidFill>
                <a:latin typeface="Meiryo" panose="020B0604030504040204" pitchFamily="34" charset="-128"/>
                <a:ea typeface="Meiryo" panose="020B0604030504040204" pitchFamily="34" charset="-128"/>
              </a:rPr>
              <a:t>業務が</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へ</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dirty="0">
                <a:solidFill>
                  <a:schemeClr val="bg1"/>
                </a:solidFill>
                <a:latin typeface="Meiryo" panose="020B0604030504040204" pitchFamily="34" charset="-128"/>
                <a:ea typeface="Meiryo" panose="020B0604030504040204" pitchFamily="34" charset="-128"/>
              </a:rPr>
              <a:t>が業務</a:t>
            </a:r>
            <a:r>
              <a:rPr lang="ja-JP" altLang="ja-JP" sz="1400" b="1">
                <a:solidFill>
                  <a:schemeClr val="bg1"/>
                </a:solidFill>
                <a:latin typeface="Meiryo" panose="020B0604030504040204" pitchFamily="34" charset="-128"/>
                <a:ea typeface="Meiryo" panose="020B0604030504040204" pitchFamily="34" charset="-128"/>
              </a:rPr>
              <a:t>へとシームレス</a:t>
            </a:r>
            <a:r>
              <a:rPr lang="ja-JP" altLang="ja-JP" sz="1400" b="1" dirty="0">
                <a:solidFill>
                  <a:schemeClr val="bg1"/>
                </a:solidFill>
                <a:latin typeface="Meiryo" panose="020B0604030504040204" pitchFamily="34" charset="-128"/>
                <a:ea typeface="Meiryo" panose="020B0604030504040204" pitchFamily="34" charset="-128"/>
              </a:rPr>
              <a:t>に変換</a:t>
            </a:r>
            <a:r>
              <a:rPr lang="ja-JP" altLang="ja-JP" sz="1400" b="1">
                <a:solidFill>
                  <a:schemeClr val="bg1"/>
                </a:solidFill>
                <a:latin typeface="Meiryo" panose="020B0604030504040204" pitchFamily="34" charset="-128"/>
                <a:ea typeface="Meiryo" panose="020B0604030504040204" pitchFamily="34" charset="-128"/>
              </a:rPr>
              <a:t>される状態</a:t>
            </a:r>
            <a:endParaRPr lang="en-US" altLang="ja-JP" sz="1400" b="1"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7" name="直角三角形 6"/>
          <p:cNvSpPr/>
          <p:nvPr/>
        </p:nvSpPr>
        <p:spPr>
          <a:xfrm rot="10800000">
            <a:off x="522574" y="2204861"/>
            <a:ext cx="2344892" cy="4274659"/>
          </a:xfrm>
          <a:prstGeom prst="r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p:cNvSpPr/>
          <p:nvPr/>
        </p:nvSpPr>
        <p:spPr>
          <a:xfrm>
            <a:off x="463907" y="2204864"/>
            <a:ext cx="2344892" cy="4274659"/>
          </a:xfrm>
          <a:prstGeom prst="rtTriangl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3056667" y="2313301"/>
            <a:ext cx="1117559" cy="1341688"/>
          </a:xfrm>
          <a:prstGeom prst="homePlate">
            <a:avLst>
              <a:gd name="adj" fmla="val 3333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1</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2" name="ホームベース 11"/>
          <p:cNvSpPr/>
          <p:nvPr/>
        </p:nvSpPr>
        <p:spPr>
          <a:xfrm>
            <a:off x="3056667" y="3676692"/>
            <a:ext cx="1117559" cy="1341688"/>
          </a:xfrm>
          <a:prstGeom prst="homePlate">
            <a:avLst>
              <a:gd name="adj" fmla="val 33333"/>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2</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3" name="ホームベース 12"/>
          <p:cNvSpPr/>
          <p:nvPr/>
        </p:nvSpPr>
        <p:spPr>
          <a:xfrm>
            <a:off x="3056668" y="5041862"/>
            <a:ext cx="1117559" cy="1334889"/>
          </a:xfrm>
          <a:prstGeom prst="homePlate">
            <a:avLst>
              <a:gd name="adj" fmla="val 333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lang="en-US" altLang="ja-JP" sz="2000" dirty="0">
                <a:solidFill>
                  <a:srgbClr val="FFFFFF"/>
                </a:solidFill>
                <a:latin typeface="Meiryo" charset="-128"/>
                <a:ea typeface="Meiryo" charset="-128"/>
                <a:cs typeface="Meiryo" charset="-128"/>
              </a:rPr>
              <a:t>3</a:t>
            </a:r>
          </a:p>
          <a:p>
            <a:pPr algn="ctr"/>
            <a:r>
              <a:rPr kumimoji="1" lang="ja-JP" altLang="en-US" sz="800" dirty="0">
                <a:solidFill>
                  <a:srgbClr val="FFFFFF"/>
                </a:solidFill>
                <a:latin typeface="Meiryo" charset="-128"/>
                <a:ea typeface="Meiryo" charset="-128"/>
                <a:cs typeface="Meiryo" charset="-128"/>
              </a:rPr>
              <a:t>フェーズ</a:t>
            </a:r>
          </a:p>
        </p:txBody>
      </p:sp>
      <p:sp>
        <p:nvSpPr>
          <p:cNvPr id="18" name="正方形/長方形 17">
            <a:extLst>
              <a:ext uri="{FF2B5EF4-FFF2-40B4-BE49-F238E27FC236}">
                <a16:creationId xmlns:a16="http://schemas.microsoft.com/office/drawing/2014/main" id="{0CAABFA5-DA70-2A4F-918B-86ABB909AEBD}"/>
              </a:ext>
            </a:extLst>
          </p:cNvPr>
          <p:cNvSpPr/>
          <p:nvPr/>
        </p:nvSpPr>
        <p:spPr>
          <a:xfrm>
            <a:off x="457200" y="791662"/>
            <a:ext cx="8199783" cy="129176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われわれ人間の生活に何らかの影響を与え、</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進化し続けるテクノロジーであり</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その結果、人々の生活をより良い方向に変化させる</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1598212" y="2270104"/>
            <a:ext cx="1210588" cy="830997"/>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生産性向上</a:t>
            </a:r>
            <a:endParaRPr kumimoji="1" lang="en-US" altLang="ja-JP" sz="1600" dirty="0">
              <a:solidFill>
                <a:schemeClr val="bg1"/>
              </a:solidFill>
              <a:latin typeface="Meiryo" charset="-128"/>
              <a:ea typeface="Meiryo" charset="-128"/>
              <a:cs typeface="Meiryo" charset="-128"/>
            </a:endParaRPr>
          </a:p>
          <a:p>
            <a:pPr algn="r"/>
            <a:r>
              <a:rPr lang="ja-JP" altLang="en-US" sz="1600" dirty="0">
                <a:solidFill>
                  <a:schemeClr val="bg1"/>
                </a:solidFill>
                <a:latin typeface="Meiryo" charset="-128"/>
                <a:ea typeface="Meiryo" charset="-128"/>
                <a:cs typeface="Meiryo" charset="-128"/>
              </a:rPr>
              <a:t>コスト削減</a:t>
            </a:r>
            <a:endParaRPr lang="en-US" altLang="ja-JP" sz="1600" dirty="0">
              <a:solidFill>
                <a:schemeClr val="bg1"/>
              </a:solidFill>
              <a:latin typeface="Meiryo" charset="-128"/>
              <a:ea typeface="Meiryo" charset="-128"/>
              <a:cs typeface="Meiryo" charset="-128"/>
            </a:endParaRPr>
          </a:p>
          <a:p>
            <a:pPr algn="r"/>
            <a:r>
              <a:rPr kumimoji="1" lang="ja-JP" altLang="en-US" sz="1600">
                <a:solidFill>
                  <a:schemeClr val="bg1"/>
                </a:solidFill>
                <a:latin typeface="Meiryo" charset="-128"/>
                <a:ea typeface="Meiryo" charset="-128"/>
                <a:cs typeface="Meiryo" charset="-128"/>
              </a:rPr>
              <a:t>納期の短縮</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463906" y="5636267"/>
            <a:ext cx="1620957" cy="830997"/>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スピードの加速</a:t>
            </a:r>
            <a:endParaRPr kumimoji="1"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価値基準の転換</a:t>
            </a:r>
            <a:endParaRPr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新ビジネス創出</a:t>
            </a:r>
            <a:endParaRPr lang="en-US" altLang="ja-JP" sz="1600" dirty="0">
              <a:solidFill>
                <a:schemeClr val="bg1"/>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B8CEB33D-5B8E-6E43-BDE8-44E7EF07B896}"/>
              </a:ext>
            </a:extLst>
          </p:cNvPr>
          <p:cNvSpPr/>
          <p:nvPr/>
        </p:nvSpPr>
        <p:spPr>
          <a:xfrm>
            <a:off x="4084983" y="1873542"/>
            <a:ext cx="4572000" cy="215444"/>
          </a:xfrm>
          <a:prstGeom prst="rect">
            <a:avLst/>
          </a:prstGeom>
        </p:spPr>
        <p:txBody>
          <a:bodyPr>
            <a:spAutoFit/>
          </a:bodyPr>
          <a:lstStyle/>
          <a:p>
            <a:pPr algn="r"/>
            <a:r>
              <a:rPr lang="en-US" altLang="ja-JP" sz="800" dirty="0">
                <a:solidFill>
                  <a:schemeClr val="bg1"/>
                </a:solidFill>
                <a:latin typeface="Meiryo" panose="020B0604030504040204" pitchFamily="34" charset="-128"/>
                <a:ea typeface="Meiryo" panose="020B0604030504040204" pitchFamily="34" charset="-128"/>
              </a:rPr>
              <a:t>2004</a:t>
            </a:r>
            <a:r>
              <a:rPr lang="ja-JP" altLang="en-US" sz="800" dirty="0">
                <a:solidFill>
                  <a:schemeClr val="bg1"/>
                </a:solidFill>
                <a:latin typeface="Meiryo" panose="020B0604030504040204" pitchFamily="34" charset="-128"/>
                <a:ea typeface="Meiryo" panose="020B0604030504040204" pitchFamily="34" charset="-128"/>
              </a:rPr>
              <a:t>年にスウェーデンのウメオ大学のエリック・ストルターマン教授が提唱</a:t>
            </a:r>
          </a:p>
        </p:txBody>
      </p:sp>
      <p:sp>
        <p:nvSpPr>
          <p:cNvPr id="15" name="正方形/長方形 14">
            <a:extLst>
              <a:ext uri="{FF2B5EF4-FFF2-40B4-BE49-F238E27FC236}">
                <a16:creationId xmlns:a16="http://schemas.microsoft.com/office/drawing/2014/main" id="{6666130E-0B00-C24B-9717-B1B89C8D972E}"/>
              </a:ext>
            </a:extLst>
          </p:cNvPr>
          <p:cNvSpPr/>
          <p:nvPr/>
        </p:nvSpPr>
        <p:spPr>
          <a:xfrm>
            <a:off x="4860561" y="2345307"/>
            <a:ext cx="28841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利用による業務プロセスの強化</a:t>
            </a:r>
            <a:endParaRPr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16" name="正方形/長方形 15">
            <a:extLst>
              <a:ext uri="{FF2B5EF4-FFF2-40B4-BE49-F238E27FC236}">
                <a16:creationId xmlns:a16="http://schemas.microsoft.com/office/drawing/2014/main" id="{95628989-4640-4149-AAE4-B037FA25B668}"/>
              </a:ext>
            </a:extLst>
          </p:cNvPr>
          <p:cNvSpPr/>
          <p:nvPr/>
        </p:nvSpPr>
        <p:spPr>
          <a:xfrm>
            <a:off x="4251053" y="2709659"/>
            <a:ext cx="4103143" cy="738664"/>
          </a:xfrm>
          <a:prstGeom prst="rect">
            <a:avLst/>
          </a:prstGeom>
        </p:spPr>
        <p:txBody>
          <a:bodyPr wrap="square">
            <a:spAutoFit/>
          </a:bodyPr>
          <a:lstStyle/>
          <a:p>
            <a:pPr marL="152400" algn="just">
              <a:spcAft>
                <a:spcPts val="0"/>
              </a:spcAft>
            </a:pPr>
            <a:r>
              <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紙の伝票の受け渡しや伝言で成り立っていた仕事の流れを情報システムに置き換える</a:t>
            </a:r>
            <a:r>
              <a:rPr lang="ja-JP" altLang="en-US"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。業務の標準化と効率化を徹底する。</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AB8827B3-D42B-9E48-86A1-81925A1F1F24}"/>
              </a:ext>
            </a:extLst>
          </p:cNvPr>
          <p:cNvSpPr/>
          <p:nvPr/>
        </p:nvSpPr>
        <p:spPr>
          <a:xfrm>
            <a:off x="4420609" y="3956839"/>
            <a:ext cx="3933587" cy="954107"/>
          </a:xfrm>
          <a:prstGeom prst="rect">
            <a:avLst/>
          </a:prstGeom>
        </p:spPr>
        <p:txBody>
          <a:bodyPr wrap="square">
            <a:spAutoFit/>
          </a:bodyPr>
          <a:lstStyle/>
          <a:p>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第</a:t>
            </a:r>
            <a:r>
              <a:rPr lang="en-US" altLang="ja-JP" sz="14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1</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フェーズ</a:t>
            </a:r>
            <a:r>
              <a:rPr lang="ja-JP" altLang="en-US" sz="1400">
                <a:solidFill>
                  <a:schemeClr val="bg1"/>
                </a:solidFill>
                <a:latin typeface="Meiryo" panose="020B0604030504040204" pitchFamily="34" charset="-128"/>
                <a:ea typeface="Meiryo" panose="020B0604030504040204" pitchFamily="34" charset="-128"/>
                <a:cs typeface="Times New Roman" panose="02020603050405020304" pitchFamily="18" charset="0"/>
              </a:rPr>
              <a:t>の</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業務プロセスを踏襲しつつも、</a:t>
            </a:r>
            <a:r>
              <a:rPr lang="en-US" altLang="ja-JP" sz="14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IT</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に仕事を代替させ自動化</a:t>
            </a:r>
            <a:r>
              <a:rPr lang="ja-JP" altLang="en-US" sz="14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人間が働くことに伴う労働時間や安全管理、人的ミスなどの制約を減らし、効率や品質をさらに高める。</a:t>
            </a:r>
            <a:r>
              <a:rPr lang="ja-JP" altLang="ja-JP" sz="1400">
                <a:solidFill>
                  <a:schemeClr val="bg1"/>
                </a:solidFill>
                <a:latin typeface="Meiryo" panose="020B0604030504040204" pitchFamily="34" charset="-128"/>
                <a:ea typeface="Meiryo" panose="020B0604030504040204" pitchFamily="34" charset="-128"/>
              </a:rPr>
              <a:t> </a:t>
            </a:r>
            <a:endParaRPr lang="ja-JP" altLang="en-US" sz="140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9344A824-7DD6-3447-83B2-642D4F4F3F4A}"/>
              </a:ext>
            </a:extLst>
          </p:cNvPr>
          <p:cNvSpPr/>
          <p:nvPr/>
        </p:nvSpPr>
        <p:spPr>
          <a:xfrm>
            <a:off x="4404189" y="5373856"/>
            <a:ext cx="3933587"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全てのプロセスをデジタル化。</a:t>
            </a:r>
            <a:r>
              <a:rPr lang="en-US" altLang="ja-JP" sz="1400" dirty="0">
                <a:solidFill>
                  <a:schemeClr val="bg1"/>
                </a:solidFill>
                <a:latin typeface="Meiryo" panose="020B0604030504040204" pitchFamily="34" charset="-128"/>
                <a:ea typeface="Meiryo" panose="020B0604030504040204" pitchFamily="34" charset="-128"/>
              </a:rPr>
              <a:t>IoT</a:t>
            </a:r>
            <a:r>
              <a:rPr lang="ja-JP" altLang="en-US" sz="1400">
                <a:solidFill>
                  <a:schemeClr val="bg1"/>
                </a:solidFill>
                <a:latin typeface="Meiryo" panose="020B0604030504040204" pitchFamily="34" charset="-128"/>
                <a:ea typeface="Meiryo" panose="020B0604030504040204" pitchFamily="34" charset="-128"/>
              </a:rPr>
              <a:t>による現場のデータ把握と</a:t>
            </a:r>
            <a:r>
              <a:rPr lang="en-US" altLang="ja-JP" sz="1400" dirty="0">
                <a:solidFill>
                  <a:schemeClr val="bg1"/>
                </a:solidFill>
                <a:latin typeface="Meiryo" panose="020B0604030504040204" pitchFamily="34" charset="-128"/>
                <a:ea typeface="Meiryo" panose="020B0604030504040204" pitchFamily="34" charset="-128"/>
              </a:rPr>
              <a:t>AI</a:t>
            </a:r>
            <a:r>
              <a:rPr lang="ja-JP" altLang="en-US" sz="1400">
                <a:solidFill>
                  <a:schemeClr val="bg1"/>
                </a:solidFill>
                <a:latin typeface="Meiryo" panose="020B0604030504040204" pitchFamily="34" charset="-128"/>
                <a:ea typeface="Meiryo" panose="020B0604030504040204" pitchFamily="34" charset="-128"/>
              </a:rPr>
              <a:t>による最適解の提供により、アナログとデジタルの両プロセスの劇的な効率化や最適化を実現する。</a:t>
            </a:r>
          </a:p>
        </p:txBody>
      </p:sp>
    </p:spTree>
    <p:extLst>
      <p:ext uri="{BB962C8B-B14F-4D97-AF65-F5344CB8AC3E}">
        <p14:creationId xmlns:p14="http://schemas.microsoft.com/office/powerpoint/2010/main" val="1063243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FDB63E0C-F1F2-E749-B8D9-F36A386EA9B3}"/>
              </a:ext>
            </a:extLst>
          </p:cNvPr>
          <p:cNvSpPr/>
          <p:nvPr/>
        </p:nvSpPr>
        <p:spPr>
          <a:xfrm>
            <a:off x="1031164" y="5176554"/>
            <a:ext cx="7069721" cy="1404209"/>
          </a:xfrm>
          <a:prstGeom prst="rect">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895C9D46-F820-C144-A614-F5F9C5F73525}"/>
              </a:ext>
            </a:extLst>
          </p:cNvPr>
          <p:cNvSpPr/>
          <p:nvPr/>
        </p:nvSpPr>
        <p:spPr>
          <a:xfrm>
            <a:off x="4560049" y="847372"/>
            <a:ext cx="3540836" cy="433668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47ABE1D7-22D6-8544-BF3A-00AD8C2918C1}"/>
              </a:ext>
            </a:extLst>
          </p:cNvPr>
          <p:cNvSpPr/>
          <p:nvPr/>
        </p:nvSpPr>
        <p:spPr>
          <a:xfrm>
            <a:off x="1031164" y="847372"/>
            <a:ext cx="3540836" cy="4336686"/>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BE088A1D-762E-8241-9B47-AC81C50FF94E}"/>
              </a:ext>
            </a:extLst>
          </p:cNvPr>
          <p:cNvSpPr/>
          <p:nvPr/>
        </p:nvSpPr>
        <p:spPr>
          <a:xfrm>
            <a:off x="3013809" y="904540"/>
            <a:ext cx="3110242" cy="5437266"/>
          </a:xfrm>
          <a:prstGeom prst="downArrow">
            <a:avLst>
              <a:gd name="adj1" fmla="val 50000"/>
              <a:gd name="adj2" fmla="val 18595"/>
            </a:avLst>
          </a:prstGeom>
          <a:solidFill>
            <a:schemeClr val="tx2">
              <a:lumMod val="40000"/>
              <a:lumOff val="60000"/>
              <a:alpha val="38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63FDCA2-284A-FD4F-845F-67A74537BC0E}"/>
              </a:ext>
            </a:extLst>
          </p:cNvPr>
          <p:cNvSpPr>
            <a:spLocks noGrp="1"/>
          </p:cNvSpPr>
          <p:nvPr>
            <p:ph type="title"/>
          </p:nvPr>
        </p:nvSpPr>
        <p:spPr/>
        <p:txBody>
          <a:bodyPr/>
          <a:lstStyle/>
          <a:p>
            <a:r>
              <a:rPr lang="ja-JP" altLang="en-US"/>
              <a:t>業務が</a:t>
            </a:r>
            <a:r>
              <a:rPr lang="en-US" altLang="ja-JP" dirty="0"/>
              <a:t>IT</a:t>
            </a:r>
            <a:r>
              <a:rPr lang="ja-JP" altLang="en-US"/>
              <a:t>へ</a:t>
            </a:r>
            <a:r>
              <a:rPr lang="en-US" altLang="ja-JP" dirty="0"/>
              <a:t>IT</a:t>
            </a:r>
            <a:r>
              <a:rPr lang="ja-JP" altLang="en-US"/>
              <a:t>が業務へとシームレスに変換される状態</a:t>
            </a:r>
            <a:endParaRPr kumimoji="1" lang="ja-JP" altLang="en-US"/>
          </a:p>
        </p:txBody>
      </p:sp>
      <p:sp>
        <p:nvSpPr>
          <p:cNvPr id="3" name="スライド番号プレースホルダー 2">
            <a:extLst>
              <a:ext uri="{FF2B5EF4-FFF2-40B4-BE49-F238E27FC236}">
                <a16:creationId xmlns:a16="http://schemas.microsoft.com/office/drawing/2014/main" id="{E785F2E5-646D-E043-9A6B-0919F375AA83}"/>
              </a:ext>
            </a:extLst>
          </p:cNvPr>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pic>
        <p:nvPicPr>
          <p:cNvPr id="4" name="図 3">
            <a:extLst>
              <a:ext uri="{FF2B5EF4-FFF2-40B4-BE49-F238E27FC236}">
                <a16:creationId xmlns:a16="http://schemas.microsoft.com/office/drawing/2014/main" id="{E5CC7F5B-DAC8-ED4B-AB2A-EF9F93057EFB}"/>
              </a:ext>
            </a:extLst>
          </p:cNvPr>
          <p:cNvPicPr>
            <a:picLocks noChangeAspect="1"/>
          </p:cNvPicPr>
          <p:nvPr/>
        </p:nvPicPr>
        <p:blipFill>
          <a:blip r:embed="rId2"/>
          <a:stretch>
            <a:fillRect/>
          </a:stretch>
        </p:blipFill>
        <p:spPr>
          <a:xfrm>
            <a:off x="1874977" y="1500902"/>
            <a:ext cx="822374" cy="751632"/>
          </a:xfrm>
          <a:prstGeom prst="rect">
            <a:avLst/>
          </a:prstGeom>
        </p:spPr>
      </p:pic>
      <p:pic>
        <p:nvPicPr>
          <p:cNvPr id="5" name="図 4">
            <a:extLst>
              <a:ext uri="{FF2B5EF4-FFF2-40B4-BE49-F238E27FC236}">
                <a16:creationId xmlns:a16="http://schemas.microsoft.com/office/drawing/2014/main" id="{7FA928E0-404B-1E40-9874-8B557890BE69}"/>
              </a:ext>
            </a:extLst>
          </p:cNvPr>
          <p:cNvPicPr>
            <a:picLocks noChangeAspect="1"/>
          </p:cNvPicPr>
          <p:nvPr/>
        </p:nvPicPr>
        <p:blipFill>
          <a:blip r:embed="rId3"/>
          <a:stretch>
            <a:fillRect/>
          </a:stretch>
        </p:blipFill>
        <p:spPr>
          <a:xfrm>
            <a:off x="4099118" y="3386947"/>
            <a:ext cx="939625" cy="575281"/>
          </a:xfrm>
          <a:prstGeom prst="rect">
            <a:avLst/>
          </a:prstGeom>
        </p:spPr>
      </p:pic>
      <p:pic>
        <p:nvPicPr>
          <p:cNvPr id="6" name="図 5">
            <a:extLst>
              <a:ext uri="{FF2B5EF4-FFF2-40B4-BE49-F238E27FC236}">
                <a16:creationId xmlns:a16="http://schemas.microsoft.com/office/drawing/2014/main" id="{D2C207B8-6381-E84D-B7EE-E6AAE8CE7D84}"/>
              </a:ext>
            </a:extLst>
          </p:cNvPr>
          <p:cNvPicPr>
            <a:picLocks noChangeAspect="1"/>
          </p:cNvPicPr>
          <p:nvPr/>
        </p:nvPicPr>
        <p:blipFill>
          <a:blip r:embed="rId4"/>
          <a:stretch>
            <a:fillRect/>
          </a:stretch>
        </p:blipFill>
        <p:spPr>
          <a:xfrm>
            <a:off x="6160123" y="1669842"/>
            <a:ext cx="1235587" cy="582692"/>
          </a:xfrm>
          <a:prstGeom prst="rect">
            <a:avLst/>
          </a:prstGeom>
        </p:spPr>
      </p:pic>
      <p:pic>
        <p:nvPicPr>
          <p:cNvPr id="7" name="図 6">
            <a:extLst>
              <a:ext uri="{FF2B5EF4-FFF2-40B4-BE49-F238E27FC236}">
                <a16:creationId xmlns:a16="http://schemas.microsoft.com/office/drawing/2014/main" id="{F4A8ACE6-8608-6D41-9F43-3D06E1401CE2}"/>
              </a:ext>
            </a:extLst>
          </p:cNvPr>
          <p:cNvPicPr>
            <a:picLocks noChangeAspect="1"/>
          </p:cNvPicPr>
          <p:nvPr/>
        </p:nvPicPr>
        <p:blipFill>
          <a:blip r:embed="rId5"/>
          <a:stretch>
            <a:fillRect/>
          </a:stretch>
        </p:blipFill>
        <p:spPr>
          <a:xfrm>
            <a:off x="6160122" y="2373596"/>
            <a:ext cx="1235587" cy="503152"/>
          </a:xfrm>
          <a:prstGeom prst="rect">
            <a:avLst/>
          </a:prstGeom>
        </p:spPr>
      </p:pic>
      <p:pic>
        <p:nvPicPr>
          <p:cNvPr id="8" name="図 7">
            <a:extLst>
              <a:ext uri="{FF2B5EF4-FFF2-40B4-BE49-F238E27FC236}">
                <a16:creationId xmlns:a16="http://schemas.microsoft.com/office/drawing/2014/main" id="{D773A51B-6C28-234B-B843-98C6BD1CC1B6}"/>
              </a:ext>
            </a:extLst>
          </p:cNvPr>
          <p:cNvPicPr>
            <a:picLocks noChangeAspect="1"/>
          </p:cNvPicPr>
          <p:nvPr/>
        </p:nvPicPr>
        <p:blipFill>
          <a:blip r:embed="rId6"/>
          <a:stretch>
            <a:fillRect/>
          </a:stretch>
        </p:blipFill>
        <p:spPr>
          <a:xfrm>
            <a:off x="1706960" y="2490110"/>
            <a:ext cx="1203976" cy="583176"/>
          </a:xfrm>
          <a:prstGeom prst="rect">
            <a:avLst/>
          </a:prstGeom>
        </p:spPr>
      </p:pic>
      <p:pic>
        <p:nvPicPr>
          <p:cNvPr id="9" name="図 8">
            <a:extLst>
              <a:ext uri="{FF2B5EF4-FFF2-40B4-BE49-F238E27FC236}">
                <a16:creationId xmlns:a16="http://schemas.microsoft.com/office/drawing/2014/main" id="{293C0358-D895-4D42-BF0E-A825D47E051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04571" y="1577440"/>
            <a:ext cx="814143" cy="582671"/>
          </a:xfrm>
          <a:prstGeom prst="rect">
            <a:avLst/>
          </a:prstGeom>
        </p:spPr>
      </p:pic>
      <p:pic>
        <p:nvPicPr>
          <p:cNvPr id="10" name="図 9">
            <a:extLst>
              <a:ext uri="{FF2B5EF4-FFF2-40B4-BE49-F238E27FC236}">
                <a16:creationId xmlns:a16="http://schemas.microsoft.com/office/drawing/2014/main" id="{DD040025-B00B-7145-9952-9FAD3D98D3B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98471" y="2235426"/>
            <a:ext cx="774448" cy="547385"/>
          </a:xfrm>
          <a:prstGeom prst="rect">
            <a:avLst/>
          </a:prstGeom>
        </p:spPr>
      </p:pic>
      <p:pic>
        <p:nvPicPr>
          <p:cNvPr id="11" name="図 10">
            <a:extLst>
              <a:ext uri="{FF2B5EF4-FFF2-40B4-BE49-F238E27FC236}">
                <a16:creationId xmlns:a16="http://schemas.microsoft.com/office/drawing/2014/main" id="{029B5991-6735-E340-B021-EA8562EC80FE}"/>
              </a:ext>
            </a:extLst>
          </p:cNvPr>
          <p:cNvPicPr>
            <a:picLocks noChangeAspect="1"/>
          </p:cNvPicPr>
          <p:nvPr/>
        </p:nvPicPr>
        <p:blipFill>
          <a:blip r:embed="rId9"/>
          <a:stretch>
            <a:fillRect/>
          </a:stretch>
        </p:blipFill>
        <p:spPr>
          <a:xfrm>
            <a:off x="4127606" y="2775546"/>
            <a:ext cx="864886" cy="559632"/>
          </a:xfrm>
          <a:prstGeom prst="rect">
            <a:avLst/>
          </a:prstGeom>
        </p:spPr>
      </p:pic>
      <p:pic>
        <p:nvPicPr>
          <p:cNvPr id="14" name="図 13">
            <a:extLst>
              <a:ext uri="{FF2B5EF4-FFF2-40B4-BE49-F238E27FC236}">
                <a16:creationId xmlns:a16="http://schemas.microsoft.com/office/drawing/2014/main" id="{B61A559F-5E28-824A-AE3A-00D2831B4C1C}"/>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18714" y="1502124"/>
            <a:ext cx="755126" cy="733302"/>
          </a:xfrm>
          <a:prstGeom prst="rect">
            <a:avLst/>
          </a:prstGeom>
        </p:spPr>
      </p:pic>
      <p:pic>
        <p:nvPicPr>
          <p:cNvPr id="15" name="図 14">
            <a:extLst>
              <a:ext uri="{FF2B5EF4-FFF2-40B4-BE49-F238E27FC236}">
                <a16:creationId xmlns:a16="http://schemas.microsoft.com/office/drawing/2014/main" id="{784E99A4-2EE5-504B-A723-0E54077798E6}"/>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88364" y="3109248"/>
            <a:ext cx="1641168" cy="922336"/>
          </a:xfrm>
          <a:prstGeom prst="rect">
            <a:avLst/>
          </a:prstGeom>
        </p:spPr>
      </p:pic>
      <p:sp>
        <p:nvSpPr>
          <p:cNvPr id="17" name="フローチャート: 磁気ディスク 16">
            <a:extLst>
              <a:ext uri="{FF2B5EF4-FFF2-40B4-BE49-F238E27FC236}">
                <a16:creationId xmlns:a16="http://schemas.microsoft.com/office/drawing/2014/main" id="{9970BACA-9FC3-A04B-A109-4886378D345C}"/>
              </a:ext>
            </a:extLst>
          </p:cNvPr>
          <p:cNvSpPr/>
          <p:nvPr/>
        </p:nvSpPr>
        <p:spPr>
          <a:xfrm>
            <a:off x="2945990" y="4681167"/>
            <a:ext cx="3252019" cy="956967"/>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15BAF7B4-129B-CE47-B4D8-0D9CB0FC5370}"/>
              </a:ext>
            </a:extLst>
          </p:cNvPr>
          <p:cNvSpPr txBox="1"/>
          <p:nvPr/>
        </p:nvSpPr>
        <p:spPr>
          <a:xfrm>
            <a:off x="3402449" y="4082501"/>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広範な顧客接点</a:t>
            </a:r>
          </a:p>
        </p:txBody>
      </p:sp>
      <p:sp>
        <p:nvSpPr>
          <p:cNvPr id="21" name="テキスト ボックス 20">
            <a:extLst>
              <a:ext uri="{FF2B5EF4-FFF2-40B4-BE49-F238E27FC236}">
                <a16:creationId xmlns:a16="http://schemas.microsoft.com/office/drawing/2014/main" id="{F019E713-FA46-634F-9166-2C66F9D276F3}"/>
              </a:ext>
            </a:extLst>
          </p:cNvPr>
          <p:cNvSpPr txBox="1"/>
          <p:nvPr/>
        </p:nvSpPr>
        <p:spPr>
          <a:xfrm>
            <a:off x="3544386" y="5090226"/>
            <a:ext cx="2031326"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ビッグデータ</a:t>
            </a:r>
          </a:p>
        </p:txBody>
      </p:sp>
      <p:sp>
        <p:nvSpPr>
          <p:cNvPr id="22" name="テキスト ボックス 21">
            <a:extLst>
              <a:ext uri="{FF2B5EF4-FFF2-40B4-BE49-F238E27FC236}">
                <a16:creationId xmlns:a16="http://schemas.microsoft.com/office/drawing/2014/main" id="{1218E41C-8626-6E46-8044-9AE1BE45FCC0}"/>
              </a:ext>
            </a:extLst>
          </p:cNvPr>
          <p:cNvSpPr txBox="1"/>
          <p:nvPr/>
        </p:nvSpPr>
        <p:spPr>
          <a:xfrm>
            <a:off x="3452858" y="904540"/>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最高の顧客体験</a:t>
            </a:r>
          </a:p>
        </p:txBody>
      </p:sp>
      <p:sp>
        <p:nvSpPr>
          <p:cNvPr id="24" name="テキスト ボックス 23">
            <a:extLst>
              <a:ext uri="{FF2B5EF4-FFF2-40B4-BE49-F238E27FC236}">
                <a16:creationId xmlns:a16="http://schemas.microsoft.com/office/drawing/2014/main" id="{F2C86E15-C4E6-1F4E-A01B-389609C10837}"/>
              </a:ext>
            </a:extLst>
          </p:cNvPr>
          <p:cNvSpPr txBox="1"/>
          <p:nvPr/>
        </p:nvSpPr>
        <p:spPr>
          <a:xfrm>
            <a:off x="3201653" y="5925432"/>
            <a:ext cx="2749471" cy="400110"/>
          </a:xfrm>
          <a:prstGeom prst="rect">
            <a:avLst/>
          </a:prstGeom>
          <a:noFill/>
        </p:spPr>
        <p:txBody>
          <a:bodyPr wrap="none" rtlCol="0">
            <a:spAutoFit/>
          </a:bodyPr>
          <a:lstStyle/>
          <a:p>
            <a:r>
              <a:rPr kumimoji="1" lang="ja-JP" altLang="en-US" sz="2000">
                <a:solidFill>
                  <a:schemeClr val="accent3">
                    <a:lumMod val="50000"/>
                  </a:schemeClr>
                </a:solidFill>
                <a:latin typeface="Meiryo" panose="020B0604030504040204" pitchFamily="34" charset="-128"/>
                <a:ea typeface="Meiryo" panose="020B0604030504040204" pitchFamily="34" charset="-128"/>
              </a:rPr>
              <a:t>機械学習による最適解</a:t>
            </a:r>
          </a:p>
        </p:txBody>
      </p:sp>
      <p:sp>
        <p:nvSpPr>
          <p:cNvPr id="25" name="正方形/長方形 24">
            <a:extLst>
              <a:ext uri="{FF2B5EF4-FFF2-40B4-BE49-F238E27FC236}">
                <a16:creationId xmlns:a16="http://schemas.microsoft.com/office/drawing/2014/main" id="{A60A03DB-E481-0443-9698-44458A3B0337}"/>
              </a:ext>
            </a:extLst>
          </p:cNvPr>
          <p:cNvSpPr/>
          <p:nvPr/>
        </p:nvSpPr>
        <p:spPr>
          <a:xfrm>
            <a:off x="1041529" y="6276477"/>
            <a:ext cx="7069721" cy="276999"/>
          </a:xfrm>
          <a:prstGeom prst="rect">
            <a:avLst/>
          </a:prstGeom>
        </p:spPr>
        <p:txBody>
          <a:bodyPr wrap="square">
            <a:spAutoFit/>
          </a:bodyPr>
          <a:lstStyle/>
          <a:p>
            <a:pPr algn="ctr"/>
            <a:r>
              <a:rPr lang="ja-JP" altLang="en-US" sz="1200">
                <a:solidFill>
                  <a:schemeClr val="accent3">
                    <a:lumMod val="50000"/>
                  </a:schemeClr>
                </a:solidFill>
                <a:latin typeface="Meiryo" panose="020B0604030504040204" pitchFamily="34" charset="-128"/>
                <a:ea typeface="Meiryo" panose="020B0604030504040204" pitchFamily="34" charset="-128"/>
              </a:rPr>
              <a:t>経営戦略･製品／サービス戦略 </a:t>
            </a:r>
            <a:r>
              <a:rPr lang="en-US" altLang="ja-JP" sz="1200" dirty="0">
                <a:solidFill>
                  <a:schemeClr val="accent3">
                    <a:lumMod val="50000"/>
                  </a:schemeClr>
                </a:solidFill>
                <a:latin typeface="Meiryo" panose="020B0604030504040204" pitchFamily="34" charset="-128"/>
                <a:ea typeface="Meiryo" panose="020B0604030504040204" pitchFamily="34" charset="-128"/>
              </a:rPr>
              <a:t>&amp; 0.1 to One </a:t>
            </a:r>
            <a:r>
              <a:rPr lang="ja-JP" altLang="en-US" sz="1200">
                <a:solidFill>
                  <a:schemeClr val="accent3">
                    <a:lumMod val="50000"/>
                  </a:schemeClr>
                </a:solidFill>
                <a:latin typeface="Meiryo" panose="020B0604030504040204" pitchFamily="34" charset="-128"/>
                <a:ea typeface="Meiryo" panose="020B0604030504040204" pitchFamily="34" charset="-128"/>
              </a:rPr>
              <a:t>マーケティング</a:t>
            </a:r>
            <a:endParaRPr lang="ja-JP" altLang="en-US" sz="1200" dirty="0">
              <a:solidFill>
                <a:schemeClr val="accent3">
                  <a:lumMod val="50000"/>
                </a:schemeClr>
              </a:solidFill>
              <a:latin typeface="Meiryo" panose="020B0604030504040204" pitchFamily="34" charset="-128"/>
              <a:ea typeface="Meiryo" panose="020B0604030504040204" pitchFamily="34" charset="-128"/>
            </a:endParaRPr>
          </a:p>
        </p:txBody>
      </p:sp>
      <p:sp>
        <p:nvSpPr>
          <p:cNvPr id="26" name="上矢印 25">
            <a:extLst>
              <a:ext uri="{FF2B5EF4-FFF2-40B4-BE49-F238E27FC236}">
                <a16:creationId xmlns:a16="http://schemas.microsoft.com/office/drawing/2014/main" id="{2B582C4D-8C18-1740-AABB-B37E816BE370}"/>
              </a:ext>
            </a:extLst>
          </p:cNvPr>
          <p:cNvSpPr/>
          <p:nvPr/>
        </p:nvSpPr>
        <p:spPr>
          <a:xfrm>
            <a:off x="1675294" y="4824016"/>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矢印 26">
            <a:extLst>
              <a:ext uri="{FF2B5EF4-FFF2-40B4-BE49-F238E27FC236}">
                <a16:creationId xmlns:a16="http://schemas.microsoft.com/office/drawing/2014/main" id="{AA7DC7F6-A2E5-A545-8966-4F780197A51E}"/>
              </a:ext>
            </a:extLst>
          </p:cNvPr>
          <p:cNvSpPr/>
          <p:nvPr/>
        </p:nvSpPr>
        <p:spPr>
          <a:xfrm>
            <a:off x="6573282" y="4824017"/>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D56936CD-147C-C744-9EB2-F19E54532A17}"/>
              </a:ext>
            </a:extLst>
          </p:cNvPr>
          <p:cNvSpPr/>
          <p:nvPr/>
        </p:nvSpPr>
        <p:spPr>
          <a:xfrm>
            <a:off x="2359357" y="1248820"/>
            <a:ext cx="4572000" cy="276999"/>
          </a:xfrm>
          <a:prstGeom prst="rect">
            <a:avLst/>
          </a:prstGeom>
        </p:spPr>
        <p:txBody>
          <a:bodyPr>
            <a:spAutoFit/>
          </a:bodyPr>
          <a:lstStyle/>
          <a:p>
            <a:pPr algn="ctr"/>
            <a:r>
              <a:rPr lang="ja-JP" altLang="en-US" sz="1200">
                <a:solidFill>
                  <a:srgbClr val="0052FF"/>
                </a:solidFill>
                <a:latin typeface="Meiryo" panose="020B0604030504040204" pitchFamily="34" charset="-128"/>
                <a:ea typeface="Meiryo" panose="020B0604030504040204" pitchFamily="34" charset="-128"/>
              </a:rPr>
              <a:t>テクノロジーを駆使して徹底した利便性を追求</a:t>
            </a:r>
            <a:endParaRPr lang="ja-JP" altLang="en-US" sz="1200" dirty="0">
              <a:solidFill>
                <a:srgbClr val="0052FF"/>
              </a:solidFill>
              <a:latin typeface="Meiryo" panose="020B0604030504040204" pitchFamily="34" charset="-128"/>
              <a:ea typeface="Meiryo" panose="020B0604030504040204" pitchFamily="34" charset="-128"/>
            </a:endParaRPr>
          </a:p>
        </p:txBody>
      </p:sp>
      <p:sp>
        <p:nvSpPr>
          <p:cNvPr id="29" name="正方形/長方形 28">
            <a:extLst>
              <a:ext uri="{FF2B5EF4-FFF2-40B4-BE49-F238E27FC236}">
                <a16:creationId xmlns:a16="http://schemas.microsoft.com/office/drawing/2014/main" id="{05C42EF6-EAD5-EC4F-8515-678CA7CE269D}"/>
              </a:ext>
            </a:extLst>
          </p:cNvPr>
          <p:cNvSpPr/>
          <p:nvPr/>
        </p:nvSpPr>
        <p:spPr>
          <a:xfrm>
            <a:off x="2837044" y="4433007"/>
            <a:ext cx="3469912" cy="276999"/>
          </a:xfrm>
          <a:prstGeom prst="rect">
            <a:avLst/>
          </a:prstGeom>
        </p:spPr>
        <p:txBody>
          <a:bodyPr wrap="square">
            <a:spAutoFit/>
          </a:bodyPr>
          <a:lstStyle/>
          <a:p>
            <a:pPr algn="ctr"/>
            <a:r>
              <a:rPr lang="ja-JP" altLang="en-US" sz="1200">
                <a:solidFill>
                  <a:srgbClr val="0052FF"/>
                </a:solidFill>
                <a:latin typeface="Meiryo" panose="020B0604030504040204" pitchFamily="34" charset="-128"/>
                <a:ea typeface="Meiryo" panose="020B0604030504040204" pitchFamily="34" charset="-128"/>
              </a:rPr>
              <a:t>顧客理解のための情報を徹底して収集する</a:t>
            </a:r>
            <a:endParaRPr lang="ja-JP" altLang="en-US" sz="1200">
              <a:solidFill>
                <a:srgbClr val="0052FF"/>
              </a:solidFill>
            </a:endParaRPr>
          </a:p>
        </p:txBody>
      </p:sp>
      <p:sp>
        <p:nvSpPr>
          <p:cNvPr id="31" name="テキスト ボックス 30">
            <a:extLst>
              <a:ext uri="{FF2B5EF4-FFF2-40B4-BE49-F238E27FC236}">
                <a16:creationId xmlns:a16="http://schemas.microsoft.com/office/drawing/2014/main" id="{44B2C22D-AA53-DA43-966B-E2448D12745C}"/>
              </a:ext>
            </a:extLst>
          </p:cNvPr>
          <p:cNvSpPr txBox="1"/>
          <p:nvPr/>
        </p:nvSpPr>
        <p:spPr>
          <a:xfrm>
            <a:off x="1041656" y="903875"/>
            <a:ext cx="1415772"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業務（デジタル）</a:t>
            </a:r>
          </a:p>
        </p:txBody>
      </p:sp>
      <p:sp>
        <p:nvSpPr>
          <p:cNvPr id="32" name="テキスト ボックス 31">
            <a:extLst>
              <a:ext uri="{FF2B5EF4-FFF2-40B4-BE49-F238E27FC236}">
                <a16:creationId xmlns:a16="http://schemas.microsoft.com/office/drawing/2014/main" id="{5AE88F44-AB6B-B74F-8C2C-21861E3FCB24}"/>
              </a:ext>
            </a:extLst>
          </p:cNvPr>
          <p:cNvSpPr txBox="1"/>
          <p:nvPr/>
        </p:nvSpPr>
        <p:spPr>
          <a:xfrm>
            <a:off x="6687824" y="910571"/>
            <a:ext cx="1415772" cy="276999"/>
          </a:xfrm>
          <a:prstGeom prst="rect">
            <a:avLst/>
          </a:prstGeom>
          <a:noFill/>
        </p:spPr>
        <p:txBody>
          <a:bodyPr wrap="none" rtlCol="0">
            <a:spAutoFit/>
          </a:bodyPr>
          <a:lstStyle/>
          <a:p>
            <a:pPr algn="r"/>
            <a:r>
              <a:rPr kumimoji="1" lang="ja-JP" altLang="en-US" sz="1200">
                <a:solidFill>
                  <a:schemeClr val="accent6">
                    <a:lumMod val="50000"/>
                  </a:schemeClr>
                </a:solidFill>
                <a:latin typeface="Meiryo" panose="020B0604030504040204" pitchFamily="34" charset="-128"/>
                <a:ea typeface="Meiryo" panose="020B0604030504040204" pitchFamily="34" charset="-128"/>
              </a:rPr>
              <a:t>業務（アナログ）</a:t>
            </a:r>
          </a:p>
        </p:txBody>
      </p:sp>
      <p:sp>
        <p:nvSpPr>
          <p:cNvPr id="33" name="テキスト ボックス 32">
            <a:extLst>
              <a:ext uri="{FF2B5EF4-FFF2-40B4-BE49-F238E27FC236}">
                <a16:creationId xmlns:a16="http://schemas.microsoft.com/office/drawing/2014/main" id="{EF15A826-C0DE-684D-A44B-E2FC4D0298FB}"/>
              </a:ext>
            </a:extLst>
          </p:cNvPr>
          <p:cNvSpPr txBox="1"/>
          <p:nvPr/>
        </p:nvSpPr>
        <p:spPr>
          <a:xfrm>
            <a:off x="1041529" y="6294946"/>
            <a:ext cx="344966" cy="276999"/>
          </a:xfrm>
          <a:prstGeom prst="rect">
            <a:avLst/>
          </a:prstGeom>
          <a:noFill/>
        </p:spPr>
        <p:txBody>
          <a:bodyPr wrap="none" rtlCol="0">
            <a:spAutoFit/>
          </a:bodyPr>
          <a:lstStyle/>
          <a:p>
            <a:r>
              <a:rPr kumimoji="1" lang="en-US" altLang="ja-JP" sz="1200" dirty="0">
                <a:solidFill>
                  <a:schemeClr val="accent4">
                    <a:lumMod val="50000"/>
                  </a:schemeClr>
                </a:solidFill>
                <a:latin typeface="Meiryo" panose="020B0604030504040204" pitchFamily="34" charset="-128"/>
                <a:ea typeface="Meiryo" panose="020B0604030504040204" pitchFamily="34" charset="-128"/>
              </a:rPr>
              <a:t>IT</a:t>
            </a:r>
            <a:endParaRPr kumimoji="1" lang="ja-JP" altLang="en-US" sz="1200">
              <a:solidFill>
                <a:schemeClr val="accent4">
                  <a:lumMod val="50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E2C9EB06-AC86-A54C-8510-8C5BD418E22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60122" y="2994058"/>
            <a:ext cx="1235587" cy="856673"/>
          </a:xfrm>
          <a:prstGeom prst="rect">
            <a:avLst/>
          </a:prstGeom>
        </p:spPr>
      </p:pic>
      <p:sp>
        <p:nvSpPr>
          <p:cNvPr id="34" name="正方形/長方形 33">
            <a:extLst>
              <a:ext uri="{FF2B5EF4-FFF2-40B4-BE49-F238E27FC236}">
                <a16:creationId xmlns:a16="http://schemas.microsoft.com/office/drawing/2014/main" id="{88B1C4FC-6597-A94B-A18A-070C4CED85EE}"/>
              </a:ext>
            </a:extLst>
          </p:cNvPr>
          <p:cNvSpPr/>
          <p:nvPr/>
        </p:nvSpPr>
        <p:spPr>
          <a:xfrm>
            <a:off x="6157972" y="3609550"/>
            <a:ext cx="1237738" cy="249160"/>
          </a:xfrm>
          <a:prstGeom prst="rect">
            <a:avLst/>
          </a:prstGeom>
          <a:solidFill>
            <a:srgbClr val="FFFFFF">
              <a:alpha val="92941"/>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a:extLst>
              <a:ext uri="{FF2B5EF4-FFF2-40B4-BE49-F238E27FC236}">
                <a16:creationId xmlns:a16="http://schemas.microsoft.com/office/drawing/2014/main" id="{CF0C65F8-D55C-4A4E-A717-AB959B595C5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20111" y="3492087"/>
            <a:ext cx="975598" cy="487799"/>
          </a:xfrm>
          <a:prstGeom prst="rect">
            <a:avLst/>
          </a:prstGeom>
        </p:spPr>
      </p:pic>
    </p:spTree>
    <p:extLst>
      <p:ext uri="{BB962C8B-B14F-4D97-AF65-F5344CB8AC3E}">
        <p14:creationId xmlns:p14="http://schemas.microsoft.com/office/powerpoint/2010/main" val="3646308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kumimoji="1" lang="ja-JP" altLang="en-US"/>
              <a:t>デジタル・トランスフォーメーションへの２つの対応</a:t>
            </a:r>
          </a:p>
        </p:txBody>
      </p:sp>
      <p:sp>
        <p:nvSpPr>
          <p:cNvPr id="3" name="スライド番号プレースホルダー 2">
            <a:extLst>
              <a:ext uri="{FF2B5EF4-FFF2-40B4-BE49-F238E27FC236}">
                <a16:creationId xmlns:a16="http://schemas.microsoft.com/office/drawing/2014/main" id="{79B92742-0FB7-084A-B720-277828C2112D}"/>
              </a:ext>
            </a:extLst>
          </p:cNvPr>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sp>
        <p:nvSpPr>
          <p:cNvPr id="4" name="正方形/長方形 3">
            <a:extLst>
              <a:ext uri="{FF2B5EF4-FFF2-40B4-BE49-F238E27FC236}">
                <a16:creationId xmlns:a16="http://schemas.microsoft.com/office/drawing/2014/main" id="{ADFF851C-DF7E-5745-B126-7FC458DC6062}"/>
              </a:ext>
            </a:extLst>
          </p:cNvPr>
          <p:cNvSpPr/>
          <p:nvPr/>
        </p:nvSpPr>
        <p:spPr>
          <a:xfrm>
            <a:off x="573994" y="857009"/>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デジタル・トランスフォーメーション</a:t>
            </a:r>
            <a:endParaRPr kumimoji="1" lang="ja-JP" altLang="en-US" sz="1600" dirty="0">
              <a:solidFill>
                <a:srgbClr val="FFFFFF"/>
              </a:solidFill>
              <a:latin typeface="Meiryo" charset="-128"/>
              <a:ea typeface="Meiryo"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73994" y="1615874"/>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ビジネス・プロセスのデジタル化</a:t>
            </a:r>
            <a:endParaRPr kumimoji="1" lang="ja-JP" altLang="en-US" sz="16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9020F2EA-E633-4646-B526-F5DCC63F2F96}"/>
              </a:ext>
            </a:extLst>
          </p:cNvPr>
          <p:cNvSpPr/>
          <p:nvPr/>
        </p:nvSpPr>
        <p:spPr>
          <a:xfrm>
            <a:off x="573994" y="2374739"/>
            <a:ext cx="7974408" cy="6109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あらゆる業務を</a:t>
            </a:r>
            <a:r>
              <a:rPr kumimoji="1" lang="en-US" altLang="ja-JP" sz="2400" b="1" dirty="0">
                <a:solidFill>
                  <a:srgbClr val="FFFFFF"/>
                </a:solidFill>
                <a:latin typeface="Meiryo" charset="-128"/>
                <a:ea typeface="Meiryo" charset="-128"/>
                <a:cs typeface="Meiryo" charset="-128"/>
              </a:rPr>
              <a:t>IT</a:t>
            </a:r>
            <a:r>
              <a:rPr lang="ja-JP" altLang="en-US" sz="2400" b="1">
                <a:solidFill>
                  <a:srgbClr val="FFFFFF"/>
                </a:solidFill>
                <a:latin typeface="Meiryo" charset="-128"/>
                <a:ea typeface="Meiryo" charset="-128"/>
                <a:cs typeface="Meiryo" charset="-128"/>
              </a:rPr>
              <a:t>で行う</a:t>
            </a:r>
            <a:endParaRPr kumimoji="1" lang="ja-JP" altLang="en-US" sz="24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73994" y="3487789"/>
            <a:ext cx="3867377" cy="132097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開発すべき</a:t>
            </a:r>
            <a:endParaRPr kumimoji="1" lang="en-US" altLang="ja-JP" sz="2400" b="1" dirty="0">
              <a:solidFill>
                <a:srgbClr val="FFFFFF"/>
              </a:solidFill>
              <a:latin typeface="Meiryo" charset="-128"/>
              <a:ea typeface="Meiryo" charset="-128"/>
              <a:cs typeface="Meiryo" charset="-128"/>
            </a:endParaRPr>
          </a:p>
          <a:p>
            <a:pPr algn="ctr"/>
            <a:r>
              <a:rPr kumimoji="1" lang="ja-JP" altLang="en-US" sz="2400" b="1">
                <a:solidFill>
                  <a:srgbClr val="FFFFFF"/>
                </a:solidFill>
                <a:latin typeface="Meiryo" charset="-128"/>
                <a:ea typeface="Meiryo" charset="-128"/>
                <a:cs typeface="Meiryo" charset="-128"/>
              </a:rPr>
              <a:t>プログラムが増大する</a:t>
            </a:r>
            <a:endParaRPr kumimoji="1" lang="ja-JP" altLang="en-US" sz="2400" dirty="0">
              <a:solidFill>
                <a:srgbClr val="FFFFFF"/>
              </a:solidFill>
              <a:latin typeface="Meiryo" charset="-128"/>
              <a:ea typeface="Meiryo"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47200" y="1442261"/>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下矢印 15">
            <a:extLst>
              <a:ext uri="{FF2B5EF4-FFF2-40B4-BE49-F238E27FC236}">
                <a16:creationId xmlns:a16="http://schemas.microsoft.com/office/drawing/2014/main" id="{9FA3CFC8-D0C7-6E4D-8C77-298274873223}"/>
              </a:ext>
            </a:extLst>
          </p:cNvPr>
          <p:cNvSpPr/>
          <p:nvPr/>
        </p:nvSpPr>
        <p:spPr>
          <a:xfrm>
            <a:off x="4147200" y="2212643"/>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下矢印 16">
            <a:extLst>
              <a:ext uri="{FF2B5EF4-FFF2-40B4-BE49-F238E27FC236}">
                <a16:creationId xmlns:a16="http://schemas.microsoft.com/office/drawing/2014/main" id="{694AC166-FC83-9B45-AC01-16295507B896}"/>
              </a:ext>
            </a:extLst>
          </p:cNvPr>
          <p:cNvSpPr/>
          <p:nvPr/>
        </p:nvSpPr>
        <p:spPr>
          <a:xfrm>
            <a:off x="2082882" y="2938956"/>
            <a:ext cx="849600" cy="5956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E08F2938-1957-2141-A61B-72D0B2AB6287}"/>
              </a:ext>
            </a:extLst>
          </p:cNvPr>
          <p:cNvSpPr/>
          <p:nvPr/>
        </p:nvSpPr>
        <p:spPr>
          <a:xfrm>
            <a:off x="4710792" y="3487789"/>
            <a:ext cx="3844811" cy="132097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あらゆる業務が</a:t>
            </a:r>
            <a:endParaRPr kumimoji="1" lang="en-US" altLang="ja-JP" sz="2400" b="1" dirty="0">
              <a:solidFill>
                <a:srgbClr val="FFFFFF"/>
              </a:solidFill>
              <a:latin typeface="Meiryo" charset="-128"/>
              <a:ea typeface="Meiryo" charset="-128"/>
              <a:cs typeface="Meiryo" charset="-128"/>
            </a:endParaRPr>
          </a:p>
          <a:p>
            <a:pPr algn="ctr"/>
            <a:r>
              <a:rPr kumimoji="1" lang="ja-JP" altLang="en-US" sz="2400" b="1">
                <a:solidFill>
                  <a:srgbClr val="FFFFFF"/>
                </a:solidFill>
                <a:latin typeface="Meiryo" charset="-128"/>
                <a:ea typeface="Meiryo" charset="-128"/>
                <a:cs typeface="Meiryo" charset="-128"/>
              </a:rPr>
              <a:t>データとして把握できる</a:t>
            </a:r>
            <a:endParaRPr kumimoji="1" lang="ja-JP" altLang="en-US" sz="2400" dirty="0">
              <a:solidFill>
                <a:srgbClr val="FFFFFF"/>
              </a:solidFill>
              <a:latin typeface="Meiryo" charset="-128"/>
              <a:ea typeface="Meiryo" charset="-128"/>
              <a:cs typeface="Meiryo" charset="-128"/>
            </a:endParaRPr>
          </a:p>
        </p:txBody>
      </p:sp>
      <p:sp>
        <p:nvSpPr>
          <p:cNvPr id="20" name="下矢印 19">
            <a:extLst>
              <a:ext uri="{FF2B5EF4-FFF2-40B4-BE49-F238E27FC236}">
                <a16:creationId xmlns:a16="http://schemas.microsoft.com/office/drawing/2014/main" id="{00BBD1E5-546A-4940-B0E9-7AFE44E78C3A}"/>
              </a:ext>
            </a:extLst>
          </p:cNvPr>
          <p:cNvSpPr/>
          <p:nvPr/>
        </p:nvSpPr>
        <p:spPr>
          <a:xfrm>
            <a:off x="6208397" y="2938956"/>
            <a:ext cx="849600" cy="595604"/>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CF237-F643-F849-B984-1CC998872E71}"/>
              </a:ext>
            </a:extLst>
          </p:cNvPr>
          <p:cNvSpPr/>
          <p:nvPr/>
        </p:nvSpPr>
        <p:spPr>
          <a:xfrm>
            <a:off x="581195" y="5310827"/>
            <a:ext cx="7974408" cy="105731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IT</a:t>
            </a:r>
            <a:r>
              <a:rPr kumimoji="1" lang="ja-JP" altLang="en-US" sz="2400" b="1">
                <a:solidFill>
                  <a:srgbClr val="FFFFFF"/>
                </a:solidFill>
                <a:latin typeface="Meiryo" charset="-128"/>
                <a:ea typeface="Meiryo" charset="-128"/>
                <a:cs typeface="Meiryo" charset="-128"/>
              </a:rPr>
              <a:t>でやること、できることが</a:t>
            </a:r>
            <a:endParaRPr kumimoji="1" lang="en-US" altLang="ja-JP" sz="2400" b="1" dirty="0">
              <a:solidFill>
                <a:srgbClr val="FFFFFF"/>
              </a:solidFill>
              <a:latin typeface="Meiryo" charset="-128"/>
              <a:ea typeface="Meiryo" charset="-128"/>
              <a:cs typeface="Meiryo" charset="-128"/>
            </a:endParaRPr>
          </a:p>
          <a:p>
            <a:pPr algn="ctr"/>
            <a:r>
              <a:rPr lang="ja-JP" altLang="en-US" sz="2400" b="1">
                <a:solidFill>
                  <a:srgbClr val="FFFFFF"/>
                </a:solidFill>
                <a:latin typeface="Meiryo" charset="-128"/>
                <a:ea typeface="Meiryo" charset="-128"/>
                <a:cs typeface="Meiryo" charset="-128"/>
              </a:rPr>
              <a:t>大きく変わってしまう</a:t>
            </a:r>
            <a:endParaRPr kumimoji="1" lang="ja-JP" altLang="en-US" sz="2400" dirty="0">
              <a:solidFill>
                <a:srgbClr val="FFFFFF"/>
              </a:solidFill>
              <a:latin typeface="Meiryo" charset="-128"/>
              <a:ea typeface="Meiryo" charset="-128"/>
              <a:cs typeface="Meiryo" charset="-128"/>
            </a:endParaRPr>
          </a:p>
        </p:txBody>
      </p:sp>
      <p:sp>
        <p:nvSpPr>
          <p:cNvPr id="22" name="下矢印 21">
            <a:extLst>
              <a:ext uri="{FF2B5EF4-FFF2-40B4-BE49-F238E27FC236}">
                <a16:creationId xmlns:a16="http://schemas.microsoft.com/office/drawing/2014/main" id="{58DE10B7-68CE-BC42-9F7B-CBDF6644B657}"/>
              </a:ext>
            </a:extLst>
          </p:cNvPr>
          <p:cNvSpPr/>
          <p:nvPr/>
        </p:nvSpPr>
        <p:spPr>
          <a:xfrm>
            <a:off x="2082882" y="4761994"/>
            <a:ext cx="849600" cy="5956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a:extLst>
              <a:ext uri="{FF2B5EF4-FFF2-40B4-BE49-F238E27FC236}">
                <a16:creationId xmlns:a16="http://schemas.microsoft.com/office/drawing/2014/main" id="{DDC87817-F1B9-E049-AABE-C85BCC6F5A64}"/>
              </a:ext>
            </a:extLst>
          </p:cNvPr>
          <p:cNvSpPr/>
          <p:nvPr/>
        </p:nvSpPr>
        <p:spPr>
          <a:xfrm>
            <a:off x="6208397" y="4761994"/>
            <a:ext cx="849600" cy="595604"/>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653247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lang="ja-JP" altLang="en-US"/>
              <a:t>デジタル・トランスフォーメーションへの対応（</a:t>
            </a:r>
            <a:r>
              <a:rPr lang="en-US" altLang="ja-JP"/>
              <a:t>IT</a:t>
            </a:r>
            <a:r>
              <a:rPr lang="ja-JP" altLang="en-US"/>
              <a:t>）</a:t>
            </a:r>
          </a:p>
        </p:txBody>
      </p:sp>
      <p:sp>
        <p:nvSpPr>
          <p:cNvPr id="3" name="スライド番号プレースホルダー 2">
            <a:extLst>
              <a:ext uri="{FF2B5EF4-FFF2-40B4-BE49-F238E27FC236}">
                <a16:creationId xmlns:a16="http://schemas.microsoft.com/office/drawing/2014/main" id="{79B92742-0FB7-084A-B720-277828C2112D}"/>
              </a:ext>
            </a:extLst>
          </p:cNvPr>
          <p:cNvSpPr>
            <a:spLocks noGrp="1"/>
          </p:cNvSpPr>
          <p:nvPr>
            <p:ph type="sldNum" sz="quarter" idx="12"/>
          </p:nvPr>
        </p:nvSpPr>
        <p:spPr/>
        <p:txBody>
          <a:bodyPr/>
          <a:lstStyle/>
          <a:p>
            <a:fld id="{8FF8CC5D-A65D-5946-99B5-645367A967AD}" type="slidenum">
              <a:rPr lang="ja-JP" altLang="en-US" smtClean="0"/>
              <a:pPr/>
              <a:t>18</a:t>
            </a:fld>
            <a:endParaRPr lang="ja-JP" altLang="en-US"/>
          </a:p>
        </p:txBody>
      </p:sp>
      <p:sp>
        <p:nvSpPr>
          <p:cNvPr id="4" name="正方形/長方形 3">
            <a:extLst>
              <a:ext uri="{FF2B5EF4-FFF2-40B4-BE49-F238E27FC236}">
                <a16:creationId xmlns:a16="http://schemas.microsoft.com/office/drawing/2014/main" id="{ADFF851C-DF7E-5745-B126-7FC458DC6062}"/>
              </a:ext>
            </a:extLst>
          </p:cNvPr>
          <p:cNvSpPr/>
          <p:nvPr/>
        </p:nvSpPr>
        <p:spPr>
          <a:xfrm>
            <a:off x="573994" y="857009"/>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デジタル・トランスフォーメーション</a:t>
            </a:r>
            <a:endParaRPr kumimoji="1" lang="ja-JP" altLang="en-US" sz="1600" dirty="0">
              <a:solidFill>
                <a:srgbClr val="FFFFFF"/>
              </a:solidFill>
              <a:latin typeface="Meiryo" charset="-128"/>
              <a:ea typeface="Meiryo"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73994" y="1615874"/>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ビジネス・プロセスのデジタル化</a:t>
            </a:r>
            <a:endParaRPr kumimoji="1" lang="ja-JP" altLang="en-US" sz="16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9020F2EA-E633-4646-B526-F5DCC63F2F96}"/>
              </a:ext>
            </a:extLst>
          </p:cNvPr>
          <p:cNvSpPr/>
          <p:nvPr/>
        </p:nvSpPr>
        <p:spPr>
          <a:xfrm>
            <a:off x="573994" y="2374739"/>
            <a:ext cx="7974408" cy="6109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あらゆる業務を</a:t>
            </a:r>
            <a:r>
              <a:rPr kumimoji="1" lang="en-US" altLang="ja-JP" sz="2400" b="1" dirty="0">
                <a:solidFill>
                  <a:srgbClr val="FFFFFF"/>
                </a:solidFill>
                <a:latin typeface="Meiryo" charset="-128"/>
                <a:ea typeface="Meiryo" charset="-128"/>
                <a:cs typeface="Meiryo" charset="-128"/>
              </a:rPr>
              <a:t>IT</a:t>
            </a:r>
            <a:r>
              <a:rPr lang="ja-JP" altLang="en-US" sz="2400" b="1">
                <a:solidFill>
                  <a:srgbClr val="FFFFFF"/>
                </a:solidFill>
                <a:latin typeface="Meiryo" charset="-128"/>
                <a:ea typeface="Meiryo" charset="-128"/>
                <a:cs typeface="Meiryo" charset="-128"/>
              </a:rPr>
              <a:t>で行う</a:t>
            </a:r>
            <a:endParaRPr kumimoji="1" lang="ja-JP" altLang="en-US" sz="24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73994" y="3487789"/>
            <a:ext cx="7981610" cy="61098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開発すべきプログラムが爆発的に増大する</a:t>
            </a:r>
            <a:endParaRPr kumimoji="1" lang="ja-JP" altLang="en-US" sz="2400"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a16="http://schemas.microsoft.com/office/drawing/2014/main" id="{6A87360C-CE8E-4B48-B0FF-F61719E325FD}"/>
              </a:ext>
            </a:extLst>
          </p:cNvPr>
          <p:cNvSpPr/>
          <p:nvPr/>
        </p:nvSpPr>
        <p:spPr>
          <a:xfrm>
            <a:off x="573994" y="4168799"/>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charset="-128"/>
                <a:ea typeface="Meiryo" charset="-128"/>
                <a:cs typeface="Meiryo" charset="-128"/>
              </a:rPr>
              <a:t>超高速開発</a:t>
            </a:r>
            <a:endParaRPr kumimoji="1" lang="en-US" altLang="ja-JP" sz="1600" b="1" dirty="0">
              <a:solidFill>
                <a:srgbClr val="FFFFFF"/>
              </a:solidFill>
              <a:latin typeface="Meiryo" charset="-128"/>
              <a:ea typeface="Meiryo" charset="-128"/>
              <a:cs typeface="Meiryo" charset="-128"/>
            </a:endParaRPr>
          </a:p>
          <a:p>
            <a:pPr algn="ctr"/>
            <a:r>
              <a:rPr lang="ja-JP" altLang="en-US" sz="1600" b="1">
                <a:solidFill>
                  <a:srgbClr val="FFFFFF"/>
                </a:solidFill>
                <a:latin typeface="Meiryo" charset="-128"/>
                <a:ea typeface="Meiryo" charset="-128"/>
                <a:cs typeface="Meiryo" charset="-128"/>
              </a:rPr>
              <a:t>開発の自動化</a:t>
            </a:r>
            <a:endParaRPr lang="en-US" altLang="ja-JP" sz="1600" b="1" dirty="0">
              <a:solidFill>
                <a:srgbClr val="FFFFFF"/>
              </a:solidFill>
              <a:latin typeface="Meiryo" charset="-128"/>
              <a:ea typeface="Meiryo" charset="-128"/>
              <a:cs typeface="Meiryo" charset="-128"/>
            </a:endParaRPr>
          </a:p>
        </p:txBody>
      </p:sp>
      <p:sp>
        <p:nvSpPr>
          <p:cNvPr id="11" name="正方形/長方形 10">
            <a:extLst>
              <a:ext uri="{FF2B5EF4-FFF2-40B4-BE49-F238E27FC236}">
                <a16:creationId xmlns:a16="http://schemas.microsoft.com/office/drawing/2014/main" id="{520B7C8B-2B44-1D42-AF6C-93198B360363}"/>
              </a:ext>
            </a:extLst>
          </p:cNvPr>
          <p:cNvSpPr/>
          <p:nvPr/>
        </p:nvSpPr>
        <p:spPr>
          <a:xfrm>
            <a:off x="3242597" y="4168800"/>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charset="-128"/>
                <a:ea typeface="Meiryo" charset="-128"/>
                <a:cs typeface="Meiryo" charset="-128"/>
              </a:rPr>
              <a:t>クラウド</a:t>
            </a:r>
            <a:endParaRPr kumimoji="1" lang="en-US" altLang="ja-JP" sz="1600" b="1" dirty="0">
              <a:solidFill>
                <a:srgbClr val="FFFFFF"/>
              </a:solidFill>
              <a:latin typeface="Meiryo" charset="-128"/>
              <a:ea typeface="Meiryo" charset="-128"/>
              <a:cs typeface="Meiryo" charset="-128"/>
            </a:endParaRPr>
          </a:p>
          <a:p>
            <a:pPr algn="ctr"/>
            <a:r>
              <a:rPr lang="ja-JP" altLang="en-US" sz="1600" b="1">
                <a:solidFill>
                  <a:srgbClr val="FFFFFF"/>
                </a:solidFill>
                <a:latin typeface="Meiryo" charset="-128"/>
                <a:ea typeface="Meiryo" charset="-128"/>
                <a:cs typeface="Meiryo" charset="-128"/>
              </a:rPr>
              <a:t>コンピューティング</a:t>
            </a:r>
            <a:endParaRPr lang="en-US" altLang="ja-JP" sz="1600" b="1" dirty="0">
              <a:solidFill>
                <a:srgbClr val="FFFFFF"/>
              </a:solidFill>
              <a:latin typeface="Meiryo" charset="-128"/>
              <a:ea typeface="Meiryo" charset="-128"/>
              <a:cs typeface="Meiryo" charset="-128"/>
            </a:endParaRPr>
          </a:p>
        </p:txBody>
      </p:sp>
      <p:sp>
        <p:nvSpPr>
          <p:cNvPr id="12" name="正方形/長方形 11">
            <a:extLst>
              <a:ext uri="{FF2B5EF4-FFF2-40B4-BE49-F238E27FC236}">
                <a16:creationId xmlns:a16="http://schemas.microsoft.com/office/drawing/2014/main" id="{73EC43BA-B68E-0A4C-A3EA-DBECBDA26EE7}"/>
              </a:ext>
            </a:extLst>
          </p:cNvPr>
          <p:cNvSpPr/>
          <p:nvPr/>
        </p:nvSpPr>
        <p:spPr>
          <a:xfrm>
            <a:off x="5911200" y="4168800"/>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charset="-128"/>
                <a:ea typeface="Meiryo" charset="-128"/>
                <a:cs typeface="Meiryo" charset="-128"/>
              </a:rPr>
              <a:t>アジャイル開発</a:t>
            </a:r>
            <a:endParaRPr kumimoji="1" lang="en-US" altLang="ja-JP" sz="1600" b="1" dirty="0">
              <a:solidFill>
                <a:srgbClr val="FFFFFF"/>
              </a:solidFill>
              <a:latin typeface="Meiryo" charset="-128"/>
              <a:ea typeface="Meiryo" charset="-128"/>
              <a:cs typeface="Meiryo" charset="-128"/>
            </a:endParaRPr>
          </a:p>
          <a:p>
            <a:pPr algn="ctr"/>
            <a:r>
              <a:rPr lang="en-US" altLang="ja-JP" sz="1600" b="1" dirty="0">
                <a:solidFill>
                  <a:srgbClr val="FFFFFF"/>
                </a:solidFill>
                <a:latin typeface="Meiryo" charset="-128"/>
                <a:ea typeface="Meiryo" charset="-128"/>
                <a:cs typeface="Meiryo" charset="-128"/>
              </a:rPr>
              <a:t>DevOps</a:t>
            </a:r>
          </a:p>
        </p:txBody>
      </p:sp>
      <p:sp>
        <p:nvSpPr>
          <p:cNvPr id="13" name="正方形/長方形 12">
            <a:extLst>
              <a:ext uri="{FF2B5EF4-FFF2-40B4-BE49-F238E27FC236}">
                <a16:creationId xmlns:a16="http://schemas.microsoft.com/office/drawing/2014/main" id="{AAA3A779-6681-B54E-9B65-BFAC611AD049}"/>
              </a:ext>
            </a:extLst>
          </p:cNvPr>
          <p:cNvSpPr/>
          <p:nvPr/>
        </p:nvSpPr>
        <p:spPr>
          <a:xfrm>
            <a:off x="573994" y="5010123"/>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増大する開発や変更</a:t>
            </a:r>
            <a:endParaRPr kumimoji="1" lang="en-US" altLang="ja-JP" sz="1400" b="1" dirty="0">
              <a:solidFill>
                <a:srgbClr val="FFFFFF"/>
              </a:solidFill>
              <a:latin typeface="Meiryo" charset="-128"/>
              <a:ea typeface="Meiryo" charset="-128"/>
              <a:cs typeface="Meiryo" charset="-128"/>
            </a:endParaRPr>
          </a:p>
          <a:p>
            <a:pPr algn="ctr"/>
            <a:r>
              <a:rPr kumimoji="1" lang="ja-JP" altLang="en-US" sz="1400" b="1">
                <a:solidFill>
                  <a:srgbClr val="FFFFFF"/>
                </a:solidFill>
                <a:latin typeface="Meiryo" charset="-128"/>
                <a:ea typeface="Meiryo" charset="-128"/>
                <a:cs typeface="Meiryo" charset="-128"/>
              </a:rPr>
              <a:t>のニーズに即応</a:t>
            </a:r>
            <a:endParaRPr lang="en-US" altLang="ja-JP" sz="1400" b="1"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751E4C59-0AA7-724C-83DF-32826868B5BB}"/>
              </a:ext>
            </a:extLst>
          </p:cNvPr>
          <p:cNvSpPr/>
          <p:nvPr/>
        </p:nvSpPr>
        <p:spPr>
          <a:xfrm>
            <a:off x="3242597" y="5010123"/>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charset="-128"/>
                <a:ea typeface="Meiryo" charset="-128"/>
                <a:cs typeface="Meiryo" charset="-128"/>
              </a:rPr>
              <a:t>運用やセキュリティなどの</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付加価値を産まない業務</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に関わる負担を軽減する</a:t>
            </a:r>
            <a:endParaRPr lang="en-US" altLang="ja-JP" sz="1400" b="1" dirty="0">
              <a:solidFill>
                <a:srgbClr val="FFFFFF"/>
              </a:solidFill>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EF721333-A287-724F-95DB-0B562C7B7059}"/>
              </a:ext>
            </a:extLst>
          </p:cNvPr>
          <p:cNvSpPr/>
          <p:nvPr/>
        </p:nvSpPr>
        <p:spPr>
          <a:xfrm>
            <a:off x="5911200" y="5010123"/>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charset="-128"/>
                <a:ea typeface="Meiryo" charset="-128"/>
                <a:cs typeface="Meiryo" charset="-128"/>
              </a:rPr>
              <a:t>ビジネスの成果に直結し</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現場が必要とするサービスを</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ジャストインタイムで提供</a:t>
            </a:r>
            <a:endParaRPr lang="en-US" altLang="ja-JP" sz="1400" b="1" dirty="0">
              <a:solidFill>
                <a:srgbClr val="FFFFFF"/>
              </a:solidFill>
              <a:latin typeface="Meiryo" charset="-128"/>
              <a:ea typeface="Meiryo"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47200" y="1442261"/>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下矢印 15">
            <a:extLst>
              <a:ext uri="{FF2B5EF4-FFF2-40B4-BE49-F238E27FC236}">
                <a16:creationId xmlns:a16="http://schemas.microsoft.com/office/drawing/2014/main" id="{9FA3CFC8-D0C7-6E4D-8C77-298274873223}"/>
              </a:ext>
            </a:extLst>
          </p:cNvPr>
          <p:cNvSpPr/>
          <p:nvPr/>
        </p:nvSpPr>
        <p:spPr>
          <a:xfrm>
            <a:off x="4147200" y="2212643"/>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下矢印 16">
            <a:extLst>
              <a:ext uri="{FF2B5EF4-FFF2-40B4-BE49-F238E27FC236}">
                <a16:creationId xmlns:a16="http://schemas.microsoft.com/office/drawing/2014/main" id="{694AC166-FC83-9B45-AC01-16295507B896}"/>
              </a:ext>
            </a:extLst>
          </p:cNvPr>
          <p:cNvSpPr/>
          <p:nvPr/>
        </p:nvSpPr>
        <p:spPr>
          <a:xfrm>
            <a:off x="4136398" y="2938956"/>
            <a:ext cx="849600" cy="5956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E9EF9613-8B56-DB4B-A6A5-FFA066E94B72}"/>
              </a:ext>
            </a:extLst>
          </p:cNvPr>
          <p:cNvSpPr/>
          <p:nvPr/>
        </p:nvSpPr>
        <p:spPr>
          <a:xfrm>
            <a:off x="573994" y="5892837"/>
            <a:ext cx="7981610" cy="61098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ビジネス・スピードの加速や変化への即応力が向上</a:t>
            </a:r>
            <a:endParaRPr kumimoji="1" lang="ja-JP" altLang="en-US" sz="2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771910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lang="ja-JP" altLang="en-US"/>
              <a:t>デジタル・トランスフォーメーションへの対応（ビジネス）</a:t>
            </a:r>
          </a:p>
        </p:txBody>
      </p:sp>
      <p:sp>
        <p:nvSpPr>
          <p:cNvPr id="3" name="スライド番号プレースホルダー 2">
            <a:extLst>
              <a:ext uri="{FF2B5EF4-FFF2-40B4-BE49-F238E27FC236}">
                <a16:creationId xmlns:a16="http://schemas.microsoft.com/office/drawing/2014/main" id="{79B92742-0FB7-084A-B720-277828C2112D}"/>
              </a:ext>
            </a:extLst>
          </p:cNvPr>
          <p:cNvSpPr>
            <a:spLocks noGrp="1"/>
          </p:cNvSpPr>
          <p:nvPr>
            <p:ph type="sldNum" sz="quarter" idx="12"/>
          </p:nvPr>
        </p:nvSpPr>
        <p:spPr/>
        <p:txBody>
          <a:bodyPr/>
          <a:lstStyle/>
          <a:p>
            <a:fld id="{8FF8CC5D-A65D-5946-99B5-645367A967AD}" type="slidenum">
              <a:rPr lang="ja-JP" altLang="en-US" smtClean="0"/>
              <a:pPr/>
              <a:t>19</a:t>
            </a:fld>
            <a:endParaRPr lang="ja-JP" altLang="en-US"/>
          </a:p>
        </p:txBody>
      </p:sp>
      <p:sp>
        <p:nvSpPr>
          <p:cNvPr id="4" name="正方形/長方形 3">
            <a:extLst>
              <a:ext uri="{FF2B5EF4-FFF2-40B4-BE49-F238E27FC236}">
                <a16:creationId xmlns:a16="http://schemas.microsoft.com/office/drawing/2014/main" id="{ADFF851C-DF7E-5745-B126-7FC458DC6062}"/>
              </a:ext>
            </a:extLst>
          </p:cNvPr>
          <p:cNvSpPr/>
          <p:nvPr/>
        </p:nvSpPr>
        <p:spPr>
          <a:xfrm>
            <a:off x="573994" y="857009"/>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デジタル・トランスフォーメーション</a:t>
            </a:r>
            <a:endParaRPr kumimoji="1" lang="ja-JP" altLang="en-US" sz="1600" dirty="0">
              <a:solidFill>
                <a:srgbClr val="FFFFFF"/>
              </a:solidFill>
              <a:latin typeface="Meiryo" charset="-128"/>
              <a:ea typeface="Meiryo"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73994" y="1615874"/>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ビジネス・プロセスのデジタル化</a:t>
            </a:r>
            <a:endParaRPr kumimoji="1" lang="ja-JP" altLang="en-US" sz="16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9020F2EA-E633-4646-B526-F5DCC63F2F96}"/>
              </a:ext>
            </a:extLst>
          </p:cNvPr>
          <p:cNvSpPr/>
          <p:nvPr/>
        </p:nvSpPr>
        <p:spPr>
          <a:xfrm>
            <a:off x="573994" y="2374739"/>
            <a:ext cx="7974408" cy="6109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あらゆる業務を</a:t>
            </a:r>
            <a:r>
              <a:rPr kumimoji="1" lang="en-US" altLang="ja-JP" sz="2400" b="1" dirty="0">
                <a:solidFill>
                  <a:srgbClr val="FFFFFF"/>
                </a:solidFill>
                <a:latin typeface="Meiryo" charset="-128"/>
                <a:ea typeface="Meiryo" charset="-128"/>
                <a:cs typeface="Meiryo" charset="-128"/>
              </a:rPr>
              <a:t>IT</a:t>
            </a:r>
            <a:r>
              <a:rPr lang="ja-JP" altLang="en-US" sz="2400" b="1">
                <a:solidFill>
                  <a:srgbClr val="FFFFFF"/>
                </a:solidFill>
                <a:latin typeface="Meiryo" charset="-128"/>
                <a:ea typeface="Meiryo" charset="-128"/>
                <a:cs typeface="Meiryo" charset="-128"/>
              </a:rPr>
              <a:t>で行う</a:t>
            </a:r>
            <a:endParaRPr kumimoji="1" lang="ja-JP" altLang="en-US" sz="24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73994" y="3487789"/>
            <a:ext cx="7981610" cy="61098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あらゆる業務がデータとして把握できる</a:t>
            </a:r>
            <a:endParaRPr kumimoji="1" lang="ja-JP" altLang="en-US" sz="2400"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a16="http://schemas.microsoft.com/office/drawing/2014/main" id="{6A87360C-CE8E-4B48-B0FF-F61719E325FD}"/>
              </a:ext>
            </a:extLst>
          </p:cNvPr>
          <p:cNvSpPr/>
          <p:nvPr/>
        </p:nvSpPr>
        <p:spPr>
          <a:xfrm>
            <a:off x="573994" y="4168799"/>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「過去」対応</a:t>
            </a:r>
            <a:endParaRPr lang="en-US" altLang="ja-JP" sz="2000" b="1" dirty="0">
              <a:solidFill>
                <a:srgbClr val="FFFFFF"/>
              </a:solidFill>
              <a:latin typeface="Meiryo" charset="-128"/>
              <a:ea typeface="Meiryo" charset="-128"/>
              <a:cs typeface="Meiryo" charset="-128"/>
            </a:endParaRPr>
          </a:p>
        </p:txBody>
      </p:sp>
      <p:sp>
        <p:nvSpPr>
          <p:cNvPr id="11" name="正方形/長方形 10">
            <a:extLst>
              <a:ext uri="{FF2B5EF4-FFF2-40B4-BE49-F238E27FC236}">
                <a16:creationId xmlns:a16="http://schemas.microsoft.com/office/drawing/2014/main" id="{520B7C8B-2B44-1D42-AF6C-93198B360363}"/>
              </a:ext>
            </a:extLst>
          </p:cNvPr>
          <p:cNvSpPr/>
          <p:nvPr/>
        </p:nvSpPr>
        <p:spPr>
          <a:xfrm>
            <a:off x="3242597" y="4168800"/>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「現在」対応</a:t>
            </a:r>
            <a:endParaRPr lang="en-US" altLang="ja-JP" sz="2000" b="1" dirty="0">
              <a:solidFill>
                <a:srgbClr val="FFFFFF"/>
              </a:solidFill>
              <a:latin typeface="Meiryo" charset="-128"/>
              <a:ea typeface="Meiryo" charset="-128"/>
              <a:cs typeface="Meiryo" charset="-128"/>
            </a:endParaRPr>
          </a:p>
        </p:txBody>
      </p:sp>
      <p:sp>
        <p:nvSpPr>
          <p:cNvPr id="12" name="正方形/長方形 11">
            <a:extLst>
              <a:ext uri="{FF2B5EF4-FFF2-40B4-BE49-F238E27FC236}">
                <a16:creationId xmlns:a16="http://schemas.microsoft.com/office/drawing/2014/main" id="{73EC43BA-B68E-0A4C-A3EA-DBECBDA26EE7}"/>
              </a:ext>
            </a:extLst>
          </p:cNvPr>
          <p:cNvSpPr/>
          <p:nvPr/>
        </p:nvSpPr>
        <p:spPr>
          <a:xfrm>
            <a:off x="5911200" y="4168800"/>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「未来」対応</a:t>
            </a:r>
            <a:endParaRPr lang="en-US" altLang="ja-JP" sz="2000" b="1" dirty="0">
              <a:solidFill>
                <a:srgbClr val="FFFFFF"/>
              </a:solidFill>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AAA3A779-6681-B54E-9B65-BFAC611AD049}"/>
              </a:ext>
            </a:extLst>
          </p:cNvPr>
          <p:cNvSpPr/>
          <p:nvPr/>
        </p:nvSpPr>
        <p:spPr>
          <a:xfrm>
            <a:off x="573994" y="5010123"/>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原因究明</a:t>
            </a:r>
            <a:endParaRPr kumimoji="1"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フォレンジック</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説明責任</a:t>
            </a:r>
            <a:endParaRPr lang="en-US" altLang="ja-JP" sz="1400" b="1"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751E4C59-0AA7-724C-83DF-32826868B5BB}"/>
              </a:ext>
            </a:extLst>
          </p:cNvPr>
          <p:cNvSpPr/>
          <p:nvPr/>
        </p:nvSpPr>
        <p:spPr>
          <a:xfrm>
            <a:off x="3242597" y="5010123"/>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charset="-128"/>
                <a:ea typeface="Meiryo" charset="-128"/>
                <a:cs typeface="Meiryo" charset="-128"/>
              </a:rPr>
              <a:t>見える化</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ガバナンス</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戦術的意志決定</a:t>
            </a:r>
            <a:endParaRPr lang="en-US" altLang="ja-JP" sz="1400" b="1" dirty="0">
              <a:solidFill>
                <a:srgbClr val="FFFFFF"/>
              </a:solidFill>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EF721333-A287-724F-95DB-0B562C7B7059}"/>
              </a:ext>
            </a:extLst>
          </p:cNvPr>
          <p:cNvSpPr/>
          <p:nvPr/>
        </p:nvSpPr>
        <p:spPr>
          <a:xfrm>
            <a:off x="5911200" y="5010123"/>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charset="-128"/>
                <a:ea typeface="Meiryo" charset="-128"/>
                <a:cs typeface="Meiryo" charset="-128"/>
              </a:rPr>
              <a:t>予測</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最適化</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戦略的意志決定</a:t>
            </a:r>
            <a:endParaRPr lang="en-US" altLang="ja-JP" sz="1400" b="1" dirty="0">
              <a:solidFill>
                <a:srgbClr val="FFFFFF"/>
              </a:solidFill>
              <a:latin typeface="Meiryo" charset="-128"/>
              <a:ea typeface="Meiryo"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47200" y="1442261"/>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下矢印 15">
            <a:extLst>
              <a:ext uri="{FF2B5EF4-FFF2-40B4-BE49-F238E27FC236}">
                <a16:creationId xmlns:a16="http://schemas.microsoft.com/office/drawing/2014/main" id="{9FA3CFC8-D0C7-6E4D-8C77-298274873223}"/>
              </a:ext>
            </a:extLst>
          </p:cNvPr>
          <p:cNvSpPr/>
          <p:nvPr/>
        </p:nvSpPr>
        <p:spPr>
          <a:xfrm>
            <a:off x="4147200" y="2212643"/>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下矢印 16">
            <a:extLst>
              <a:ext uri="{FF2B5EF4-FFF2-40B4-BE49-F238E27FC236}">
                <a16:creationId xmlns:a16="http://schemas.microsoft.com/office/drawing/2014/main" id="{694AC166-FC83-9B45-AC01-16295507B896}"/>
              </a:ext>
            </a:extLst>
          </p:cNvPr>
          <p:cNvSpPr/>
          <p:nvPr/>
        </p:nvSpPr>
        <p:spPr>
          <a:xfrm>
            <a:off x="4136398" y="2938956"/>
            <a:ext cx="849600" cy="5956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04EACE4F-D0B9-B047-8A28-34C6C76B0F9F}"/>
              </a:ext>
            </a:extLst>
          </p:cNvPr>
          <p:cNvSpPr/>
          <p:nvPr/>
        </p:nvSpPr>
        <p:spPr>
          <a:xfrm>
            <a:off x="573994" y="5892837"/>
            <a:ext cx="7981610" cy="61098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改革・改善活動や</a:t>
            </a:r>
            <a:r>
              <a:rPr lang="ja-JP" altLang="en-US" sz="2400" b="1">
                <a:solidFill>
                  <a:srgbClr val="FFFFFF"/>
                </a:solidFill>
                <a:latin typeface="Meiryo" charset="-128"/>
                <a:ea typeface="Meiryo" charset="-128"/>
                <a:cs typeface="Meiryo" charset="-128"/>
              </a:rPr>
              <a:t>セキュリティ対応の適正化</a:t>
            </a:r>
            <a:endParaRPr kumimoji="1" lang="ja-JP" altLang="en-US" sz="2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543733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53190"/>
            <a:ext cx="9252520" cy="69111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2596" y="716252"/>
            <a:ext cx="3243421" cy="4756304"/>
          </a:xfrm>
          <a:prstGeom prst="rect">
            <a:avLst/>
          </a:prstGeom>
          <a:ln>
            <a:noFill/>
          </a:ln>
          <a:effectLst>
            <a:outerShdw blurRad="292100" dist="139700" dir="2700000" algn="tl" rotWithShape="0">
              <a:srgbClr val="333333">
                <a:alpha val="65000"/>
              </a:srgbClr>
            </a:outerShdw>
          </a:effectLst>
        </p:spPr>
      </p:pic>
      <p:sp>
        <p:nvSpPr>
          <p:cNvPr id="5" name="テキスト ボックス 4"/>
          <p:cNvSpPr txBox="1"/>
          <p:nvPr/>
        </p:nvSpPr>
        <p:spPr>
          <a:xfrm>
            <a:off x="3647003" y="480445"/>
            <a:ext cx="615874" cy="276999"/>
          </a:xfrm>
          <a:prstGeom prst="rect">
            <a:avLst/>
          </a:prstGeom>
          <a:noFill/>
        </p:spPr>
        <p:txBody>
          <a:bodyPr wrap="none" rtlCol="0">
            <a:spAutoFit/>
          </a:bodyPr>
          <a:lstStyle/>
          <a:p>
            <a:pPr algn="ctr"/>
            <a:r>
              <a:rPr kumimoji="1" lang="en-US" altLang="ja-JP" sz="1200">
                <a:solidFill>
                  <a:srgbClr val="0070C0"/>
                </a:solidFill>
              </a:rPr>
              <a:t>2014.7</a:t>
            </a:r>
            <a:endParaRPr kumimoji="1" lang="ja-JP" altLang="en-US" sz="1200" dirty="0">
              <a:solidFill>
                <a:srgbClr val="0070C0"/>
              </a:solidFill>
            </a:endParaRPr>
          </a:p>
        </p:txBody>
      </p:sp>
      <p:sp>
        <p:nvSpPr>
          <p:cNvPr id="7" name="テキスト ボックス 6"/>
          <p:cNvSpPr txBox="1"/>
          <p:nvPr/>
        </p:nvSpPr>
        <p:spPr>
          <a:xfrm>
            <a:off x="1106977" y="239334"/>
            <a:ext cx="2954655" cy="369332"/>
          </a:xfrm>
          <a:prstGeom prst="rect">
            <a:avLst/>
          </a:prstGeom>
          <a:noFill/>
        </p:spPr>
        <p:txBody>
          <a:bodyPr wrap="none" rtlCol="0">
            <a:spAutoFit/>
          </a:bodyPr>
          <a:lstStyle/>
          <a:p>
            <a:pPr algn="ctr"/>
            <a:r>
              <a:rPr kumimoji="1" lang="ja-JP" altLang="en-US">
                <a:solidFill>
                  <a:srgbClr val="0070C0"/>
                </a:solidFill>
                <a:latin typeface="Meiryo" charset="-128"/>
                <a:ea typeface="Meiryo" charset="-128"/>
                <a:cs typeface="Meiryo" charset="-128"/>
              </a:rPr>
              <a:t>工数精算型ビジネスの限界</a:t>
            </a:r>
            <a:endParaRPr kumimoji="1" lang="ja-JP" altLang="en-US" dirty="0">
              <a:solidFill>
                <a:srgbClr val="0070C0"/>
              </a:solidFill>
              <a:latin typeface="Meiryo" charset="-128"/>
              <a:ea typeface="Meiryo" charset="-128"/>
              <a:cs typeface="Meiryo" charset="-128"/>
            </a:endParaRPr>
          </a:p>
        </p:txBody>
      </p:sp>
      <p:grpSp>
        <p:nvGrpSpPr>
          <p:cNvPr id="9" name="図形グループ 8"/>
          <p:cNvGrpSpPr/>
          <p:nvPr/>
        </p:nvGrpSpPr>
        <p:grpSpPr>
          <a:xfrm>
            <a:off x="4685755" y="239334"/>
            <a:ext cx="3885999" cy="5233222"/>
            <a:chOff x="4685755" y="846894"/>
            <a:chExt cx="3885999" cy="5233222"/>
          </a:xfrm>
        </p:grpSpPr>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5612" y="1323812"/>
              <a:ext cx="3386282" cy="4756304"/>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7795436" y="1066615"/>
              <a:ext cx="615874" cy="276999"/>
            </a:xfrm>
            <a:prstGeom prst="rect">
              <a:avLst/>
            </a:prstGeom>
            <a:noFill/>
          </p:spPr>
          <p:txBody>
            <a:bodyPr wrap="none" rtlCol="0">
              <a:spAutoFit/>
            </a:bodyPr>
            <a:lstStyle/>
            <a:p>
              <a:pPr algn="ctr"/>
              <a:r>
                <a:rPr kumimoji="1" lang="en-US" altLang="ja-JP" sz="1200" dirty="0">
                  <a:solidFill>
                    <a:srgbClr val="0070C0"/>
                  </a:solidFill>
                </a:rPr>
                <a:t>2016.1</a:t>
              </a:r>
              <a:endParaRPr kumimoji="1" lang="ja-JP" altLang="en-US" sz="1200" dirty="0">
                <a:solidFill>
                  <a:srgbClr val="0070C0"/>
                </a:solidFill>
              </a:endParaRPr>
            </a:p>
          </p:txBody>
        </p:sp>
        <p:sp>
          <p:nvSpPr>
            <p:cNvPr id="8" name="テキスト ボックス 7"/>
            <p:cNvSpPr txBox="1"/>
            <p:nvPr/>
          </p:nvSpPr>
          <p:spPr>
            <a:xfrm>
              <a:off x="4685755" y="846894"/>
              <a:ext cx="3885999" cy="369332"/>
            </a:xfrm>
            <a:prstGeom prst="rect">
              <a:avLst/>
            </a:prstGeom>
            <a:noFill/>
          </p:spPr>
          <p:txBody>
            <a:bodyPr wrap="none" rtlCol="0">
              <a:spAutoFit/>
            </a:bodyPr>
            <a:lstStyle/>
            <a:p>
              <a:pPr algn="ctr"/>
              <a:r>
                <a:rPr kumimoji="1" lang="ja-JP" altLang="en-US" dirty="0">
                  <a:solidFill>
                    <a:srgbClr val="0070C0"/>
                  </a:solidFill>
                  <a:latin typeface="Meiryo" charset="-128"/>
                  <a:ea typeface="Meiryo" charset="-128"/>
                  <a:cs typeface="Meiryo" charset="-128"/>
                </a:rPr>
                <a:t>ポスト</a:t>
              </a:r>
              <a:r>
                <a:rPr kumimoji="1" lang="en-US" altLang="ja-JP" dirty="0">
                  <a:solidFill>
                    <a:srgbClr val="0070C0"/>
                  </a:solidFill>
                  <a:latin typeface="Meiryo" charset="-128"/>
                  <a:ea typeface="Meiryo" charset="-128"/>
                  <a:cs typeface="Meiryo" charset="-128"/>
                </a:rPr>
                <a:t>SI</a:t>
              </a:r>
              <a:r>
                <a:rPr kumimoji="1" lang="ja-JP" altLang="en-US" dirty="0">
                  <a:solidFill>
                    <a:srgbClr val="0070C0"/>
                  </a:solidFill>
                  <a:latin typeface="Meiryo" charset="-128"/>
                  <a:ea typeface="Meiryo" charset="-128"/>
                  <a:cs typeface="Meiryo" charset="-128"/>
                </a:rPr>
                <a:t>ビジネスの戦略とシナリオ</a:t>
              </a:r>
            </a:p>
          </p:txBody>
        </p:sp>
      </p:grpSp>
      <p:sp>
        <p:nvSpPr>
          <p:cNvPr id="10" name="テキスト ボックス 9"/>
          <p:cNvSpPr txBox="1"/>
          <p:nvPr/>
        </p:nvSpPr>
        <p:spPr>
          <a:xfrm>
            <a:off x="962596" y="5654998"/>
            <a:ext cx="3005951" cy="400110"/>
          </a:xfrm>
          <a:prstGeom prst="rect">
            <a:avLst/>
          </a:prstGeom>
          <a:noFill/>
        </p:spPr>
        <p:txBody>
          <a:bodyPr wrap="none" rtlCol="0">
            <a:spAutoFit/>
          </a:bodyPr>
          <a:lstStyle/>
          <a:p>
            <a:r>
              <a:rPr kumimoji="1" lang="ja-JP" altLang="en-US" sz="2000" dirty="0">
                <a:solidFill>
                  <a:srgbClr val="0070C0"/>
                </a:solidFill>
                <a:latin typeface="Meiryo" charset="-128"/>
                <a:ea typeface="Meiryo" charset="-128"/>
                <a:cs typeface="Meiryo" charset="-128"/>
              </a:rPr>
              <a:t>このままじゃ</a:t>
            </a:r>
            <a:r>
              <a:rPr kumimoji="1" lang="ja-JP" altLang="en-US" sz="2000" b="1" dirty="0">
                <a:solidFill>
                  <a:srgbClr val="0070C0"/>
                </a:solidFill>
                <a:latin typeface="Meiryo" charset="-128"/>
                <a:ea typeface="Meiryo" charset="-128"/>
                <a:cs typeface="Meiryo" charset="-128"/>
              </a:rPr>
              <a:t>ヤバいよ</a:t>
            </a:r>
            <a:r>
              <a:rPr kumimoji="1" lang="ja-JP" altLang="en-US" sz="2000" dirty="0">
                <a:solidFill>
                  <a:srgbClr val="0070C0"/>
                </a:solidFill>
                <a:latin typeface="Meiryo" charset="-128"/>
                <a:ea typeface="Meiryo" charset="-128"/>
                <a:cs typeface="Meiryo" charset="-128"/>
              </a:rPr>
              <a:t>！</a:t>
            </a:r>
          </a:p>
        </p:txBody>
      </p:sp>
      <p:sp>
        <p:nvSpPr>
          <p:cNvPr id="11" name="テキスト ボックス 10"/>
          <p:cNvSpPr txBox="1"/>
          <p:nvPr/>
        </p:nvSpPr>
        <p:spPr>
          <a:xfrm>
            <a:off x="2812544" y="6151016"/>
            <a:ext cx="3518912" cy="400110"/>
          </a:xfrm>
          <a:prstGeom prst="rect">
            <a:avLst/>
          </a:prstGeom>
          <a:noFill/>
        </p:spPr>
        <p:txBody>
          <a:bodyPr wrap="none" rtlCol="0">
            <a:spAutoFit/>
          </a:bodyPr>
          <a:lstStyle/>
          <a:p>
            <a:pPr algn="ctr"/>
            <a:r>
              <a:rPr kumimoji="1" lang="ja-JP" altLang="en-US" sz="2000" b="1" dirty="0">
                <a:solidFill>
                  <a:srgbClr val="0070C0"/>
                </a:solidFill>
                <a:latin typeface="Meiryo" charset="-128"/>
                <a:ea typeface="Meiryo" charset="-128"/>
                <a:cs typeface="Meiryo" charset="-128"/>
              </a:rPr>
              <a:t>なんで</a:t>
            </a:r>
            <a:r>
              <a:rPr kumimoji="1" lang="ja-JP" altLang="en-US" sz="2000" dirty="0">
                <a:solidFill>
                  <a:srgbClr val="0070C0"/>
                </a:solidFill>
                <a:latin typeface="Meiryo" charset="-128"/>
                <a:ea typeface="Meiryo" charset="-128"/>
                <a:cs typeface="Meiryo" charset="-128"/>
              </a:rPr>
              <a:t>そんなことになるの？</a:t>
            </a:r>
          </a:p>
        </p:txBody>
      </p:sp>
      <p:sp>
        <p:nvSpPr>
          <p:cNvPr id="12" name="テキスト ボックス 11"/>
          <p:cNvSpPr txBox="1"/>
          <p:nvPr/>
        </p:nvSpPr>
        <p:spPr>
          <a:xfrm>
            <a:off x="6078764" y="5659665"/>
            <a:ext cx="2492990" cy="400110"/>
          </a:xfrm>
          <a:prstGeom prst="rect">
            <a:avLst/>
          </a:prstGeom>
          <a:noFill/>
        </p:spPr>
        <p:txBody>
          <a:bodyPr wrap="none" rtlCol="0">
            <a:spAutoFit/>
          </a:bodyPr>
          <a:lstStyle/>
          <a:p>
            <a:pPr algn="r"/>
            <a:r>
              <a:rPr kumimoji="1" lang="ja-JP" altLang="en-US" sz="2000" dirty="0">
                <a:solidFill>
                  <a:srgbClr val="0070C0"/>
                </a:solidFill>
                <a:latin typeface="Meiryo" charset="-128"/>
                <a:ea typeface="Meiryo" charset="-128"/>
                <a:cs typeface="Meiryo" charset="-128"/>
              </a:rPr>
              <a:t>ならば</a:t>
            </a:r>
            <a:r>
              <a:rPr kumimoji="1" lang="ja-JP" altLang="en-US" sz="2000" b="1" dirty="0">
                <a:solidFill>
                  <a:srgbClr val="0070C0"/>
                </a:solidFill>
                <a:latin typeface="Meiryo" charset="-128"/>
                <a:ea typeface="Meiryo" charset="-128"/>
                <a:cs typeface="Meiryo" charset="-128"/>
              </a:rPr>
              <a:t>こうしよう</a:t>
            </a:r>
            <a:r>
              <a:rPr kumimoji="1" lang="ja-JP" altLang="en-US" sz="2000" dirty="0">
                <a:solidFill>
                  <a:srgbClr val="0070C0"/>
                </a:solidFill>
                <a:latin typeface="Meiryo" charset="-128"/>
                <a:ea typeface="Meiryo" charset="-128"/>
                <a:cs typeface="Meiryo" charset="-128"/>
              </a:rPr>
              <a:t>！</a:t>
            </a:r>
          </a:p>
        </p:txBody>
      </p:sp>
    </p:spTree>
    <p:extLst>
      <p:ext uri="{BB962C8B-B14F-4D97-AF65-F5344CB8AC3E}">
        <p14:creationId xmlns:p14="http://schemas.microsoft.com/office/powerpoint/2010/main" val="41745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913624"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effectLst/>
                <a:latin typeface="Arial"/>
                <a:ea typeface="HGP創英角ｺﾞｼｯｸUB" pitchFamily="50" charset="-128"/>
                <a:cs typeface="Arial"/>
              </a:rPr>
              <a:t>デジタル・トランスフォーメーションを支える</a:t>
            </a:r>
            <a:r>
              <a:rPr lang="ja-JP" altLang="en-US" sz="2400">
                <a:solidFill>
                  <a:srgbClr val="FFFFFF"/>
                </a:solidFill>
                <a:latin typeface="Arial"/>
                <a:ea typeface="HGP創英角ｺﾞｼｯｸUB" pitchFamily="50" charset="-128"/>
                <a:cs typeface="Arial"/>
              </a:rPr>
              <a:t>テクノロジー</a:t>
            </a:r>
            <a:endParaRPr lang="en-US" altLang="ja-JP"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98871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3054"/>
            <a:ext cx="8686800" cy="416221"/>
          </a:xfrm>
          <a:prstGeom prst="rect">
            <a:avLst/>
          </a:prstGeom>
        </p:spPr>
        <p:txBody>
          <a:bodyPr>
            <a:normAutofit fontScale="90000"/>
          </a:bodyPr>
          <a:lstStyle/>
          <a:p>
            <a:r>
              <a:rPr kumimoji="1" lang="ja-JP" altLang="en-US" dirty="0"/>
              <a:t>デジタル・トランスフォーメーションを支えるテクノロジー</a:t>
            </a:r>
            <a:r>
              <a:rPr kumimoji="1" lang="en-US" altLang="ja-JP" dirty="0"/>
              <a:t> </a:t>
            </a:r>
            <a:r>
              <a:rPr kumimoji="1" lang="ja-JP" altLang="en-US" dirty="0"/>
              <a:t>　</a:t>
            </a:r>
          </a:p>
        </p:txBody>
      </p:sp>
      <p:sp>
        <p:nvSpPr>
          <p:cNvPr id="5" name="正方形/長方形 4"/>
          <p:cNvSpPr/>
          <p:nvPr/>
        </p:nvSpPr>
        <p:spPr>
          <a:xfrm>
            <a:off x="294468" y="3026336"/>
            <a:ext cx="8555064" cy="342685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ホームベース 29"/>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33" name="テキスト ボックス 32"/>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34" name="テキスト ボックス 33"/>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35" name="テキスト ボックス 34"/>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36" name="テキスト ボックス 35"/>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37" name="テキスト ボックス 36"/>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38" name="円/楕円 37"/>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39" name="テキスト ボックス 38"/>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40" name="上矢印 39"/>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452717" y="3124689"/>
            <a:ext cx="8238565" cy="201286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p:txBody>
      </p:sp>
      <p:sp>
        <p:nvSpPr>
          <p:cNvPr id="44" name="正方形/長方形 43"/>
          <p:cNvSpPr/>
          <p:nvPr/>
        </p:nvSpPr>
        <p:spPr>
          <a:xfrm>
            <a:off x="608062" y="3226010"/>
            <a:ext cx="7960659" cy="600987"/>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Meiryo" charset="-128"/>
              <a:ea typeface="Meiryo" charset="-128"/>
              <a:cs typeface="Meiryo" charset="-128"/>
            </a:endParaRPr>
          </a:p>
        </p:txBody>
      </p:sp>
      <p:sp>
        <p:nvSpPr>
          <p:cNvPr id="45" name="正方形/長方形 44"/>
          <p:cNvSpPr/>
          <p:nvPr/>
        </p:nvSpPr>
        <p:spPr>
          <a:xfrm>
            <a:off x="608062" y="3890742"/>
            <a:ext cx="7957755" cy="40979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err="1">
                <a:solidFill>
                  <a:srgbClr val="FFFFFF"/>
                </a:solidFill>
                <a:latin typeface="Meiryo" charset="-128"/>
                <a:ea typeface="Meiryo" charset="-128"/>
                <a:cs typeface="Meiryo" charset="-128"/>
              </a:rPr>
              <a:t>IoT</a:t>
            </a:r>
            <a:r>
              <a:rPr kumimoji="1" lang="ja-JP" altLang="en-US" sz="2000" dirty="0">
                <a:solidFill>
                  <a:srgbClr val="FFFFFF"/>
                </a:solidFill>
                <a:latin typeface="Meiryo" charset="-128"/>
                <a:ea typeface="Meiryo" charset="-128"/>
                <a:cs typeface="Meiryo" charset="-128"/>
              </a:rPr>
              <a:t>（</a:t>
            </a:r>
            <a:r>
              <a:rPr kumimoji="1" lang="en-US" altLang="ja-JP" sz="2000" dirty="0">
                <a:solidFill>
                  <a:srgbClr val="FFFFFF"/>
                </a:solidFill>
                <a:latin typeface="Meiryo" charset="-128"/>
                <a:ea typeface="Meiryo" charset="-128"/>
                <a:cs typeface="Meiryo" charset="-128"/>
              </a:rPr>
              <a:t>Internet of Things</a:t>
            </a:r>
            <a:r>
              <a:rPr kumimoji="1" lang="ja-JP" altLang="en-US" sz="2000" dirty="0">
                <a:solidFill>
                  <a:srgbClr val="FFFFFF"/>
                </a:solidFill>
                <a:latin typeface="Meiryo" charset="-128"/>
                <a:ea typeface="Meiryo" charset="-128"/>
                <a:cs typeface="Meiryo" charset="-128"/>
              </a:rPr>
              <a:t>）</a:t>
            </a:r>
          </a:p>
        </p:txBody>
      </p:sp>
      <p:sp>
        <p:nvSpPr>
          <p:cNvPr id="46" name="正方形/長方形 45"/>
          <p:cNvSpPr/>
          <p:nvPr/>
        </p:nvSpPr>
        <p:spPr>
          <a:xfrm>
            <a:off x="452718" y="5185517"/>
            <a:ext cx="8238565" cy="40979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コンテナ</a:t>
            </a:r>
            <a:r>
              <a:rPr kumimoji="1" lang="en-US" altLang="ja-JP" sz="2000" dirty="0">
                <a:solidFill>
                  <a:srgbClr val="FFFFFF"/>
                </a:solidFill>
                <a:latin typeface="Meiryo" charset="-128"/>
                <a:ea typeface="Meiryo" charset="-128"/>
                <a:cs typeface="Meiryo" charset="-128"/>
              </a:rPr>
              <a:t>  ×  </a:t>
            </a:r>
            <a:r>
              <a:rPr kumimoji="1" lang="ja-JP" altLang="en-US" sz="2000" dirty="0">
                <a:solidFill>
                  <a:srgbClr val="FFFFFF"/>
                </a:solidFill>
                <a:latin typeface="Meiryo" charset="-128"/>
                <a:ea typeface="Meiryo" charset="-128"/>
                <a:cs typeface="Meiryo" charset="-128"/>
              </a:rPr>
              <a:t>マイクロサービス</a:t>
            </a:r>
          </a:p>
        </p:txBody>
      </p:sp>
      <p:sp>
        <p:nvSpPr>
          <p:cNvPr id="47" name="正方形/長方形 46"/>
          <p:cNvSpPr/>
          <p:nvPr/>
        </p:nvSpPr>
        <p:spPr>
          <a:xfrm>
            <a:off x="452717" y="5641302"/>
            <a:ext cx="8238565" cy="40979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クラウド・コンピューティング</a:t>
            </a:r>
          </a:p>
        </p:txBody>
      </p:sp>
      <p:sp>
        <p:nvSpPr>
          <p:cNvPr id="49" name="テキスト ボックス 48"/>
          <p:cNvSpPr txBox="1"/>
          <p:nvPr/>
        </p:nvSpPr>
        <p:spPr>
          <a:xfrm>
            <a:off x="3149537" y="6099064"/>
            <a:ext cx="2877711" cy="400110"/>
          </a:xfrm>
          <a:prstGeom prst="rect">
            <a:avLst/>
          </a:prstGeom>
          <a:noFill/>
        </p:spPr>
        <p:txBody>
          <a:bodyPr wrap="none" rtlCol="0">
            <a:spAutoFit/>
          </a:bodyPr>
          <a:lstStyle/>
          <a:p>
            <a:r>
              <a:rPr kumimoji="1" lang="ja-JP" altLang="en-US" sz="2000" b="1">
                <a:solidFill>
                  <a:srgbClr val="FF6666"/>
                </a:solidFill>
                <a:latin typeface="Meiryo" charset="-128"/>
                <a:ea typeface="Meiryo" charset="-128"/>
                <a:cs typeface="Meiryo" charset="-128"/>
              </a:rPr>
              <a:t>サイバー･セキュリティ</a:t>
            </a:r>
          </a:p>
        </p:txBody>
      </p:sp>
      <p:sp>
        <p:nvSpPr>
          <p:cNvPr id="50" name="正方形/長方形 49"/>
          <p:cNvSpPr/>
          <p:nvPr/>
        </p:nvSpPr>
        <p:spPr>
          <a:xfrm>
            <a:off x="1761561" y="4392604"/>
            <a:ext cx="5650755" cy="738664"/>
          </a:xfrm>
          <a:prstGeom prst="rect">
            <a:avLst/>
          </a:prstGeom>
        </p:spPr>
        <p:txBody>
          <a:bodyPr wrap="square">
            <a:spAutoFit/>
          </a:bodyPr>
          <a:lstStyle/>
          <a:p>
            <a:pPr algn="ctr"/>
            <a:r>
              <a:rPr lang="ja-JP" altLang="en-US" sz="2400" b="1" dirty="0">
                <a:solidFill>
                  <a:srgbClr val="FFFFFF"/>
                </a:solidFill>
                <a:latin typeface="Meiryo" charset="-128"/>
                <a:ea typeface="Meiryo" charset="-128"/>
                <a:cs typeface="Meiryo" charset="-128"/>
              </a:rPr>
              <a:t>サイバー・フィジカル・システム</a:t>
            </a:r>
            <a:endParaRPr lang="en-US" altLang="ja-JP" sz="2400" b="1" dirty="0">
              <a:solidFill>
                <a:srgbClr val="FFFFFF"/>
              </a:solidFill>
              <a:latin typeface="Meiryo" charset="-128"/>
              <a:ea typeface="Meiryo" charset="-128"/>
              <a:cs typeface="Meiryo" charset="-128"/>
            </a:endParaRPr>
          </a:p>
          <a:p>
            <a:pPr algn="ctr"/>
            <a:r>
              <a:rPr lang="en-US" altLang="ja-JP" dirty="0">
                <a:solidFill>
                  <a:srgbClr val="FFFFFF"/>
                </a:solidFill>
                <a:latin typeface="Meiryo" charset="-128"/>
                <a:ea typeface="Meiryo" charset="-128"/>
                <a:cs typeface="Meiryo" charset="-128"/>
              </a:rPr>
              <a:t>CPS : Cyber-physical System</a:t>
            </a:r>
            <a:endParaRPr lang="ja-JP" altLang="en-US" dirty="0">
              <a:solidFill>
                <a:srgbClr val="FFFFFF"/>
              </a:solidFill>
              <a:latin typeface="Meiryo" charset="-128"/>
              <a:ea typeface="Meiryo" charset="-128"/>
              <a:cs typeface="Meiryo" charset="-128"/>
            </a:endParaRPr>
          </a:p>
        </p:txBody>
      </p:sp>
      <p:sp>
        <p:nvSpPr>
          <p:cNvPr id="51" name="正方形/長方形 50"/>
          <p:cNvSpPr/>
          <p:nvPr/>
        </p:nvSpPr>
        <p:spPr>
          <a:xfrm>
            <a:off x="2909528" y="3335650"/>
            <a:ext cx="3324948" cy="523220"/>
          </a:xfrm>
          <a:prstGeom prst="rect">
            <a:avLst/>
          </a:prstGeom>
        </p:spPr>
        <p:txBody>
          <a:bodyPr wrap="none">
            <a:spAutoFit/>
          </a:bodyPr>
          <a:lstStyle/>
          <a:p>
            <a:pPr algn="ctr"/>
            <a:r>
              <a:rPr lang="ja-JP" altLang="en-US" sz="2800" b="1" dirty="0">
                <a:solidFill>
                  <a:srgbClr val="FFFFFF"/>
                </a:solidFill>
                <a:latin typeface="Meiryo" charset="-128"/>
                <a:ea typeface="Meiryo" charset="-128"/>
                <a:cs typeface="Meiryo" charset="-128"/>
              </a:rPr>
              <a:t>ビッグデータ</a:t>
            </a:r>
            <a:r>
              <a:rPr lang="en-US" altLang="ja-JP" sz="2800" b="1" dirty="0">
                <a:solidFill>
                  <a:srgbClr val="FFFFFF"/>
                </a:solidFill>
                <a:latin typeface="Meiryo" charset="-128"/>
                <a:ea typeface="Meiryo" charset="-128"/>
                <a:cs typeface="Meiryo" charset="-128"/>
              </a:rPr>
              <a:t> × AI</a:t>
            </a:r>
            <a:endParaRPr lang="ja-JP" altLang="en-US" sz="2800" b="1" dirty="0">
              <a:solidFill>
                <a:srgbClr val="FFFFFF"/>
              </a:solidFill>
              <a:latin typeface="Meiryo" charset="-128"/>
              <a:ea typeface="Meiryo" charset="-128"/>
              <a:cs typeface="Meiryo" charset="-128"/>
            </a:endParaRPr>
          </a:p>
        </p:txBody>
      </p:sp>
      <p:sp>
        <p:nvSpPr>
          <p:cNvPr id="52" name="テキスト ボックス 51"/>
          <p:cNvSpPr txBox="1"/>
          <p:nvPr/>
        </p:nvSpPr>
        <p:spPr>
          <a:xfrm>
            <a:off x="905219" y="5716472"/>
            <a:ext cx="1110112" cy="307777"/>
          </a:xfrm>
          <a:prstGeom prst="rect">
            <a:avLst/>
          </a:prstGeom>
          <a:noFill/>
        </p:spPr>
        <p:txBody>
          <a:bodyPr wrap="none" rtlCol="0">
            <a:spAutoFit/>
          </a:bodyPr>
          <a:lstStyle/>
          <a:p>
            <a:r>
              <a:rPr kumimoji="1" lang="en-US" altLang="ja-JP" sz="1400" b="1">
                <a:solidFill>
                  <a:schemeClr val="bg1"/>
                </a:solidFill>
                <a:latin typeface="Meiryo" charset="-128"/>
                <a:ea typeface="Meiryo" charset="-128"/>
                <a:cs typeface="Meiryo" charset="-128"/>
              </a:rPr>
              <a:t>SaaS/API</a:t>
            </a:r>
            <a:endParaRPr kumimoji="1" lang="ja-JP" altLang="en-US" sz="1400" b="1" dirty="0">
              <a:solidFill>
                <a:schemeClr val="bg1"/>
              </a:solidFill>
              <a:latin typeface="Meiryo" charset="-128"/>
              <a:ea typeface="Meiryo" charset="-128"/>
              <a:cs typeface="Meiryo" charset="-128"/>
            </a:endParaRPr>
          </a:p>
        </p:txBody>
      </p:sp>
      <p:sp>
        <p:nvSpPr>
          <p:cNvPr id="53" name="テキスト ボックス 52"/>
          <p:cNvSpPr txBox="1"/>
          <p:nvPr/>
        </p:nvSpPr>
        <p:spPr>
          <a:xfrm>
            <a:off x="7123867" y="5716473"/>
            <a:ext cx="1214820" cy="307777"/>
          </a:xfrm>
          <a:prstGeom prst="rect">
            <a:avLst/>
          </a:prstGeom>
          <a:noFill/>
        </p:spPr>
        <p:txBody>
          <a:bodyPr wrap="none" rtlCol="0">
            <a:spAutoFit/>
          </a:bodyPr>
          <a:lstStyle/>
          <a:p>
            <a:r>
              <a:rPr kumimoji="1" lang="en-US" altLang="ja-JP" sz="1400" b="1" dirty="0">
                <a:solidFill>
                  <a:schemeClr val="bg1"/>
                </a:solidFill>
                <a:latin typeface="Meiryo" charset="-128"/>
                <a:ea typeface="Meiryo" charset="-128"/>
                <a:cs typeface="Meiryo" charset="-128"/>
              </a:rPr>
              <a:t>PaaS/</a:t>
            </a:r>
            <a:r>
              <a:rPr kumimoji="1" lang="en-US" altLang="ja-JP" sz="1400" b="1" dirty="0" err="1">
                <a:solidFill>
                  <a:schemeClr val="bg1"/>
                </a:solidFill>
                <a:latin typeface="Meiryo" charset="-128"/>
                <a:ea typeface="Meiryo" charset="-128"/>
                <a:cs typeface="Meiryo" charset="-128"/>
              </a:rPr>
              <a:t>FaaS</a:t>
            </a:r>
            <a:endParaRPr kumimoji="1" lang="ja-JP" altLang="en-US" sz="14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029221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8810" y="102580"/>
            <a:ext cx="8772672" cy="451168"/>
          </a:xfrm>
        </p:spPr>
        <p:txBody>
          <a:bodyPr>
            <a:normAutofit fontScale="90000"/>
          </a:bodyPr>
          <a:lstStyle/>
          <a:p>
            <a:r>
              <a:rPr lang="ja-JP" altLang="en-US"/>
              <a:t>デジタル</a:t>
            </a:r>
            <a:r>
              <a:rPr lang="ja-JP" altLang="en-US" dirty="0"/>
              <a:t>・トランスフォーメーションを</a:t>
            </a:r>
            <a:r>
              <a:rPr lang="ja-JP" altLang="en-US"/>
              <a:t>支えるテクノロジー・補足</a:t>
            </a:r>
            <a:r>
              <a:rPr lang="en-US" altLang="ja-JP" dirty="0"/>
              <a:t> </a:t>
            </a:r>
            <a:r>
              <a:rPr lang="ja-JP" altLang="en-US"/>
              <a:t>　</a:t>
            </a:r>
            <a:endParaRPr kumimoji="1" lang="ja-JP" altLang="en-US" dirty="0"/>
          </a:p>
        </p:txBody>
      </p:sp>
      <p:sp>
        <p:nvSpPr>
          <p:cNvPr id="4" name="ホームベース 3"/>
          <p:cNvSpPr/>
          <p:nvPr/>
        </p:nvSpPr>
        <p:spPr>
          <a:xfrm>
            <a:off x="457200" y="759592"/>
            <a:ext cx="8265459" cy="1497864"/>
          </a:xfrm>
          <a:prstGeom prst="homePlate">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p:cNvSpPr/>
          <p:nvPr/>
        </p:nvSpPr>
        <p:spPr>
          <a:xfrm>
            <a:off x="457199" y="2301626"/>
            <a:ext cx="8265459" cy="1497864"/>
          </a:xfrm>
          <a:prstGeom prst="homePlate">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457199" y="3820431"/>
            <a:ext cx="8265459" cy="2312968"/>
          </a:xfrm>
          <a:prstGeom prst="homePlate">
            <a:avLst>
              <a:gd name="adj" fmla="val 31396"/>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p:cNvCxnSpPr/>
          <p:nvPr/>
        </p:nvCxnSpPr>
        <p:spPr>
          <a:xfrm>
            <a:off x="1872972"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3657601"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5442230" y="763620"/>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457200" y="822345"/>
            <a:ext cx="1415772" cy="276999"/>
          </a:xfrm>
          <a:prstGeom prst="rect">
            <a:avLst/>
          </a:prstGeom>
          <a:noFill/>
        </p:spPr>
        <p:txBody>
          <a:bodyPr wrap="none" rtlCol="0">
            <a:spAutoFit/>
          </a:bodyPr>
          <a:lstStyle/>
          <a:p>
            <a:r>
              <a:rPr kumimoji="1" lang="ja-JP" altLang="en-US" sz="1200" b="1" dirty="0">
                <a:solidFill>
                  <a:schemeClr val="accent6">
                    <a:lumMod val="50000"/>
                  </a:schemeClr>
                </a:solidFill>
                <a:latin typeface="Meiryo" charset="-128"/>
                <a:ea typeface="Meiryo" charset="-128"/>
                <a:cs typeface="Meiryo" charset="-128"/>
              </a:rPr>
              <a:t>アプリケーション</a:t>
            </a:r>
          </a:p>
        </p:txBody>
      </p:sp>
      <p:sp>
        <p:nvSpPr>
          <p:cNvPr id="15" name="テキスト ボックス 14"/>
          <p:cNvSpPr txBox="1"/>
          <p:nvPr/>
        </p:nvSpPr>
        <p:spPr>
          <a:xfrm>
            <a:off x="457200" y="2364380"/>
            <a:ext cx="1415772" cy="276999"/>
          </a:xfrm>
          <a:prstGeom prst="rect">
            <a:avLst/>
          </a:prstGeom>
          <a:noFill/>
        </p:spPr>
        <p:txBody>
          <a:bodyPr wrap="none" rtlCol="0">
            <a:spAutoFit/>
          </a:bodyPr>
          <a:lstStyle/>
          <a:p>
            <a:r>
              <a:rPr kumimoji="1" lang="ja-JP" altLang="en-US" sz="1200" b="1">
                <a:solidFill>
                  <a:srgbClr val="00B050"/>
                </a:solidFill>
                <a:latin typeface="Meiryo" charset="-128"/>
                <a:ea typeface="Meiryo" charset="-128"/>
                <a:cs typeface="Meiryo" charset="-128"/>
              </a:rPr>
              <a:t>プラットフォーム</a:t>
            </a:r>
            <a:endParaRPr kumimoji="1" lang="ja-JP" altLang="en-US" sz="1200" b="1" dirty="0">
              <a:solidFill>
                <a:srgbClr val="00B050"/>
              </a:solidFill>
              <a:latin typeface="Meiryo" charset="-128"/>
              <a:ea typeface="Meiryo" charset="-128"/>
              <a:cs typeface="Meiryo" charset="-128"/>
            </a:endParaRPr>
          </a:p>
        </p:txBody>
      </p:sp>
      <p:sp>
        <p:nvSpPr>
          <p:cNvPr id="16" name="テキスト ボックス 15"/>
          <p:cNvSpPr txBox="1"/>
          <p:nvPr/>
        </p:nvSpPr>
        <p:spPr>
          <a:xfrm>
            <a:off x="457200" y="3862244"/>
            <a:ext cx="1877437" cy="461665"/>
          </a:xfrm>
          <a:prstGeom prst="rect">
            <a:avLst/>
          </a:prstGeom>
          <a:noFill/>
        </p:spPr>
        <p:txBody>
          <a:bodyPr wrap="none" rtlCol="0">
            <a:spAutoFit/>
          </a:bodyPr>
          <a:lstStyle/>
          <a:p>
            <a:r>
              <a:rPr kumimoji="1" lang="ja-JP" altLang="en-US" sz="1200" b="1" dirty="0">
                <a:solidFill>
                  <a:srgbClr val="0052FF"/>
                </a:solidFill>
                <a:latin typeface="Meiryo" charset="-128"/>
                <a:ea typeface="Meiryo" charset="-128"/>
                <a:cs typeface="Meiryo" charset="-128"/>
              </a:rPr>
              <a:t>インフラストラクチャー</a:t>
            </a:r>
            <a:endParaRPr kumimoji="1" lang="en-US" altLang="ja-JP" sz="1200" b="1" dirty="0">
              <a:solidFill>
                <a:srgbClr val="0052FF"/>
              </a:solidFill>
              <a:latin typeface="Meiryo" charset="-128"/>
              <a:ea typeface="Meiryo" charset="-128"/>
              <a:cs typeface="Meiryo" charset="-128"/>
            </a:endParaRPr>
          </a:p>
          <a:p>
            <a:r>
              <a:rPr lang="ja-JP" altLang="en-US" sz="1200" b="1" dirty="0">
                <a:solidFill>
                  <a:srgbClr val="0052FF"/>
                </a:solidFill>
                <a:latin typeface="Meiryo" charset="-128"/>
                <a:ea typeface="Meiryo" charset="-128"/>
                <a:cs typeface="Meiryo" charset="-128"/>
              </a:rPr>
              <a:t>デバイス</a:t>
            </a:r>
            <a:endParaRPr kumimoji="1" lang="ja-JP" altLang="en-US" sz="1200" b="1" dirty="0">
              <a:solidFill>
                <a:srgbClr val="0052FF"/>
              </a:solidFill>
              <a:latin typeface="Meiryo" charset="-128"/>
              <a:ea typeface="Meiryo" charset="-128"/>
              <a:cs typeface="Meiryo" charset="-128"/>
            </a:endParaRPr>
          </a:p>
        </p:txBody>
      </p:sp>
      <p:sp>
        <p:nvSpPr>
          <p:cNvPr id="17" name="ホームベース 16"/>
          <p:cNvSpPr/>
          <p:nvPr/>
        </p:nvSpPr>
        <p:spPr>
          <a:xfrm>
            <a:off x="806824" y="1117811"/>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AR</a:t>
            </a:r>
            <a:r>
              <a:rPr kumimoji="1" lang="ja-JP" altLang="en-US" sz="1600" dirty="0">
                <a:solidFill>
                  <a:srgbClr val="FFFFFF"/>
                </a:solidFill>
                <a:latin typeface="Meiryo" charset="-128"/>
                <a:ea typeface="Meiryo" charset="-128"/>
                <a:cs typeface="Meiryo" charset="-128"/>
              </a:rPr>
              <a:t>（拡張現実）</a:t>
            </a:r>
            <a:r>
              <a:rPr kumimoji="1" lang="en-US" altLang="ja-JP" sz="1600" dirty="0">
                <a:solidFill>
                  <a:srgbClr val="FFFFFF"/>
                </a:solidFill>
                <a:latin typeface="Meiryo" charset="-128"/>
                <a:ea typeface="Meiryo" charset="-128"/>
                <a:cs typeface="Meiryo" charset="-128"/>
              </a:rPr>
              <a:t> / VR</a:t>
            </a:r>
            <a:r>
              <a:rPr kumimoji="1" lang="ja-JP" altLang="en-US" sz="1600" dirty="0">
                <a:solidFill>
                  <a:srgbClr val="FFFFFF"/>
                </a:solidFill>
                <a:latin typeface="Meiryo" charset="-128"/>
                <a:ea typeface="Meiryo" charset="-128"/>
                <a:cs typeface="Meiryo" charset="-128"/>
              </a:rPr>
              <a:t>（仮想現実）</a:t>
            </a:r>
            <a:r>
              <a:rPr kumimoji="1" lang="en-US" altLang="ja-JP" sz="1600" dirty="0">
                <a:solidFill>
                  <a:srgbClr val="FFFFFF"/>
                </a:solidFill>
                <a:latin typeface="Meiryo" charset="-128"/>
                <a:ea typeface="Meiryo" charset="-128"/>
                <a:cs typeface="Meiryo" charset="-128"/>
              </a:rPr>
              <a:t> / MR</a:t>
            </a:r>
            <a:r>
              <a:rPr kumimoji="1" lang="ja-JP" altLang="en-US" sz="1600" dirty="0">
                <a:solidFill>
                  <a:srgbClr val="FFFFFF"/>
                </a:solidFill>
                <a:latin typeface="Meiryo" charset="-128"/>
                <a:ea typeface="Meiryo" charset="-128"/>
                <a:cs typeface="Meiryo" charset="-128"/>
              </a:rPr>
              <a:t>（複合現実）</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Augmented Reality / Virtual Reality / Mixed Reality</a:t>
            </a:r>
            <a:endParaRPr kumimoji="1" lang="ja-JP" altLang="en-US" sz="800" dirty="0">
              <a:solidFill>
                <a:srgbClr val="FFFFFF"/>
              </a:solidFill>
              <a:latin typeface="Meiryo" charset="-128"/>
              <a:ea typeface="Meiryo" charset="-128"/>
              <a:cs typeface="Meiryo" charset="-128"/>
            </a:endParaRPr>
          </a:p>
        </p:txBody>
      </p:sp>
      <p:sp>
        <p:nvSpPr>
          <p:cNvPr id="18" name="ホームベース 17"/>
          <p:cNvSpPr/>
          <p:nvPr/>
        </p:nvSpPr>
        <p:spPr>
          <a:xfrm>
            <a:off x="806824" y="1673043"/>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ディープラーニング（深層学習）と関連技術</a:t>
            </a:r>
            <a:r>
              <a:rPr lang="ja-JP" altLang="en-US" sz="800" dirty="0">
                <a:solidFill>
                  <a:srgbClr val="FFFFFF"/>
                </a:solidFill>
                <a:latin typeface="Meiryo" charset="-128"/>
                <a:ea typeface="Meiryo" charset="-128"/>
                <a:cs typeface="Meiryo" charset="-128"/>
              </a:rPr>
              <a:t>（深層強化学習</a:t>
            </a:r>
            <a:r>
              <a:rPr lang="en-US" altLang="ja-JP" sz="800" dirty="0">
                <a:solidFill>
                  <a:srgbClr val="FFFFFF"/>
                </a:solidFill>
                <a:latin typeface="Meiryo" charset="-128"/>
                <a:ea typeface="Meiryo" charset="-128"/>
                <a:cs typeface="Meiryo" charset="-128"/>
              </a:rPr>
              <a:t>/DQN</a:t>
            </a:r>
            <a:r>
              <a:rPr lang="ja-JP" altLang="en-US" sz="800" dirty="0">
                <a:solidFill>
                  <a:srgbClr val="FFFFFF"/>
                </a:solidFill>
                <a:latin typeface="Meiryo" charset="-128"/>
                <a:ea typeface="Meiryo" charset="-128"/>
                <a:cs typeface="Meiryo" charset="-128"/>
              </a:rPr>
              <a:t>、敵対的ネットワーク</a:t>
            </a:r>
            <a:r>
              <a:rPr lang="en-US" altLang="ja-JP" sz="800" dirty="0">
                <a:solidFill>
                  <a:srgbClr val="FFFFFF"/>
                </a:solidFill>
                <a:latin typeface="Meiryo" charset="-128"/>
                <a:ea typeface="Meiryo" charset="-128"/>
                <a:cs typeface="Meiryo" charset="-128"/>
              </a:rPr>
              <a:t>/GAN</a:t>
            </a:r>
            <a:r>
              <a:rPr lang="ja-JP" altLang="en-US" sz="800" dirty="0">
                <a:solidFill>
                  <a:srgbClr val="FFFFFF"/>
                </a:solidFill>
                <a:latin typeface="Meiryo" charset="-128"/>
                <a:ea typeface="Meiryo" charset="-128"/>
                <a:cs typeface="Meiryo" charset="-128"/>
              </a:rPr>
              <a:t>など）</a:t>
            </a:r>
            <a:endParaRPr lang="en-US" altLang="ja-JP" sz="8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Deep Learning</a:t>
            </a:r>
            <a:endParaRPr kumimoji="1" lang="ja-JP" altLang="en-US" sz="800" dirty="0">
              <a:solidFill>
                <a:srgbClr val="FFFFFF"/>
              </a:solidFill>
              <a:latin typeface="Meiryo" charset="-128"/>
              <a:ea typeface="Meiryo" charset="-128"/>
              <a:cs typeface="Meiryo" charset="-128"/>
            </a:endParaRPr>
          </a:p>
        </p:txBody>
      </p:sp>
      <p:sp>
        <p:nvSpPr>
          <p:cNvPr id="19" name="ホームベース 18"/>
          <p:cNvSpPr/>
          <p:nvPr/>
        </p:nvSpPr>
        <p:spPr>
          <a:xfrm>
            <a:off x="806822" y="2655912"/>
            <a:ext cx="7225552"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ブロックチェーン</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Block Chain</a:t>
            </a:r>
            <a:endParaRPr kumimoji="1" lang="ja-JP" altLang="en-US" sz="800" dirty="0">
              <a:solidFill>
                <a:srgbClr val="FFFFFF"/>
              </a:solidFill>
              <a:latin typeface="Meiryo" charset="-128"/>
              <a:ea typeface="Meiryo" charset="-128"/>
              <a:cs typeface="Meiryo" charset="-128"/>
            </a:endParaRPr>
          </a:p>
        </p:txBody>
      </p:sp>
      <p:sp>
        <p:nvSpPr>
          <p:cNvPr id="20" name="ホームベース 19"/>
          <p:cNvSpPr/>
          <p:nvPr/>
        </p:nvSpPr>
        <p:spPr>
          <a:xfrm>
            <a:off x="1712260" y="3215940"/>
            <a:ext cx="6248864"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HTAP</a:t>
            </a:r>
            <a:r>
              <a:rPr lang="ja-JP" altLang="en-US" sz="1050" dirty="0">
                <a:solidFill>
                  <a:srgbClr val="FFFFFF"/>
                </a:solidFill>
                <a:latin typeface="Meiryo" charset="-128"/>
                <a:ea typeface="Meiryo" charset="-128"/>
                <a:cs typeface="Meiryo" charset="-128"/>
              </a:rPr>
              <a:t>（</a:t>
            </a:r>
            <a:r>
              <a:rPr lang="en-US" altLang="ja-JP" sz="1050" dirty="0">
                <a:solidFill>
                  <a:srgbClr val="FFFFFF"/>
                </a:solidFill>
                <a:latin typeface="Meiryo" charset="-128"/>
                <a:ea typeface="Meiryo" charset="-128"/>
                <a:cs typeface="Meiryo" charset="-128"/>
              </a:rPr>
              <a:t>OLTP/</a:t>
            </a:r>
            <a:r>
              <a:rPr lang="ja-JP" altLang="en-US" sz="1050" dirty="0">
                <a:solidFill>
                  <a:srgbClr val="FFFFFF"/>
                </a:solidFill>
                <a:latin typeface="Meiryo" charset="-128"/>
                <a:ea typeface="Meiryo" charset="-128"/>
                <a:cs typeface="Meiryo" charset="-128"/>
              </a:rPr>
              <a:t>業務系・基幹系と</a:t>
            </a:r>
            <a:r>
              <a:rPr lang="en-US" altLang="ja-JP" sz="1050" dirty="0">
                <a:solidFill>
                  <a:srgbClr val="FFFFFF"/>
                </a:solidFill>
                <a:latin typeface="Meiryo" charset="-128"/>
                <a:ea typeface="Meiryo" charset="-128"/>
                <a:cs typeface="Meiryo" charset="-128"/>
              </a:rPr>
              <a:t>OLAP/</a:t>
            </a:r>
            <a:r>
              <a:rPr lang="ja-JP" altLang="en-US" sz="1050" dirty="0">
                <a:solidFill>
                  <a:srgbClr val="FFFFFF"/>
                </a:solidFill>
                <a:latin typeface="Meiryo" charset="-128"/>
                <a:ea typeface="Meiryo" charset="-128"/>
                <a:cs typeface="Meiryo" charset="-128"/>
              </a:rPr>
              <a:t>分析系の実行基盤を統合）</a:t>
            </a:r>
            <a:endParaRPr lang="en-US" altLang="ja-JP" sz="105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Hybrid Transaction and Analytics Processing</a:t>
            </a:r>
            <a:endParaRPr kumimoji="1" lang="ja-JP" altLang="en-US" sz="800" dirty="0">
              <a:solidFill>
                <a:srgbClr val="FFFFFF"/>
              </a:solidFill>
              <a:latin typeface="Meiryo" charset="-128"/>
              <a:ea typeface="Meiryo" charset="-128"/>
              <a:cs typeface="Meiryo" charset="-128"/>
            </a:endParaRPr>
          </a:p>
        </p:txBody>
      </p:sp>
      <p:sp>
        <p:nvSpPr>
          <p:cNvPr id="21" name="ホームベース 20"/>
          <p:cNvSpPr/>
          <p:nvPr/>
        </p:nvSpPr>
        <p:spPr>
          <a:xfrm>
            <a:off x="806823" y="4913262"/>
            <a:ext cx="6468702"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LPWA</a:t>
            </a:r>
            <a:r>
              <a:rPr kumimoji="1" lang="ja-JP" altLang="en-US" sz="1600" dirty="0">
                <a:solidFill>
                  <a:srgbClr val="FFFFFF"/>
                </a:solidFill>
                <a:latin typeface="Meiryo" charset="-128"/>
                <a:ea typeface="Meiryo" charset="-128"/>
                <a:cs typeface="Meiryo" charset="-128"/>
              </a:rPr>
              <a:t>ネットワーク</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Low </a:t>
            </a:r>
            <a:r>
              <a:rPr lang="en-US" altLang="ja-JP" sz="800" dirty="0" err="1">
                <a:solidFill>
                  <a:srgbClr val="FFFFFF"/>
                </a:solidFill>
                <a:latin typeface="Meiryo" charset="-128"/>
                <a:ea typeface="Meiryo" charset="-128"/>
                <a:cs typeface="Meiryo" charset="-128"/>
              </a:rPr>
              <a:t>Power,Wide</a:t>
            </a:r>
            <a:r>
              <a:rPr lang="en-US" altLang="ja-JP" sz="800" dirty="0">
                <a:solidFill>
                  <a:srgbClr val="FFFFFF"/>
                </a:solidFill>
                <a:latin typeface="Meiryo" charset="-128"/>
                <a:ea typeface="Meiryo" charset="-128"/>
                <a:cs typeface="Meiryo" charset="-128"/>
              </a:rPr>
              <a:t> Area Network</a:t>
            </a:r>
            <a:endParaRPr kumimoji="1" lang="ja-JP" altLang="en-US" sz="800" dirty="0">
              <a:solidFill>
                <a:srgbClr val="FFFFFF"/>
              </a:solidFill>
              <a:latin typeface="Meiryo" charset="-128"/>
              <a:ea typeface="Meiryo" charset="-128"/>
              <a:cs typeface="Meiryo" charset="-128"/>
            </a:endParaRPr>
          </a:p>
        </p:txBody>
      </p:sp>
      <p:sp>
        <p:nvSpPr>
          <p:cNvPr id="22" name="ホームベース 21"/>
          <p:cNvSpPr/>
          <p:nvPr/>
        </p:nvSpPr>
        <p:spPr>
          <a:xfrm>
            <a:off x="6405949" y="4578489"/>
            <a:ext cx="1555170"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5G</a:t>
            </a:r>
            <a:r>
              <a:rPr lang="ja-JP" altLang="en-US" sz="1600" dirty="0">
                <a:solidFill>
                  <a:srgbClr val="FFFFFF"/>
                </a:solidFill>
                <a:latin typeface="Meiryo" charset="-128"/>
                <a:ea typeface="Meiryo" charset="-128"/>
                <a:cs typeface="Meiryo" charset="-128"/>
              </a:rPr>
              <a:t>通信</a:t>
            </a:r>
            <a:endParaRPr lang="en-US" altLang="ja-JP" sz="16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5th Generation</a:t>
            </a:r>
          </a:p>
        </p:txBody>
      </p:sp>
      <p:sp>
        <p:nvSpPr>
          <p:cNvPr id="23" name="ホームベース 22"/>
          <p:cNvSpPr/>
          <p:nvPr/>
        </p:nvSpPr>
        <p:spPr>
          <a:xfrm>
            <a:off x="1712259" y="5506474"/>
            <a:ext cx="6248861"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エッジ・コンピューティング</a:t>
            </a:r>
            <a:r>
              <a:rPr kumimoji="1" lang="ja-JP" altLang="en-US" sz="800" dirty="0">
                <a:solidFill>
                  <a:srgbClr val="FFFFFF"/>
                </a:solidFill>
                <a:latin typeface="Meiryo" charset="-128"/>
                <a:ea typeface="Meiryo" charset="-128"/>
                <a:cs typeface="Meiryo" charset="-128"/>
              </a:rPr>
              <a:t>（デバイス側での学習や推論</a:t>
            </a:r>
            <a:r>
              <a:rPr kumimoji="1" lang="en-US" altLang="ja-JP" sz="800" dirty="0">
                <a:solidFill>
                  <a:srgbClr val="FFFFFF"/>
                </a:solidFill>
                <a:latin typeface="Meiryo" charset="-128"/>
                <a:ea typeface="Meiryo" charset="-128"/>
                <a:cs typeface="Meiryo" charset="-128"/>
              </a:rPr>
              <a:t>/</a:t>
            </a:r>
            <a:r>
              <a:rPr kumimoji="1" lang="ja-JP" altLang="en-US" sz="800" dirty="0">
                <a:solidFill>
                  <a:srgbClr val="FFFFFF"/>
                </a:solidFill>
                <a:latin typeface="Meiryo" charset="-128"/>
                <a:ea typeface="Meiryo" charset="-128"/>
                <a:cs typeface="Meiryo" charset="-128"/>
              </a:rPr>
              <a:t>高機能演算）</a:t>
            </a:r>
            <a:endParaRPr kumimoji="1" lang="en-US" altLang="ja-JP" sz="8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Edge Computing</a:t>
            </a:r>
            <a:endParaRPr kumimoji="1" lang="ja-JP" altLang="en-US" sz="800" dirty="0">
              <a:solidFill>
                <a:srgbClr val="FFFFFF"/>
              </a:solidFill>
              <a:latin typeface="Meiryo" charset="-128"/>
              <a:ea typeface="Meiryo" charset="-128"/>
              <a:cs typeface="Meiryo" charset="-128"/>
            </a:endParaRPr>
          </a:p>
        </p:txBody>
      </p:sp>
      <p:sp>
        <p:nvSpPr>
          <p:cNvPr id="24" name="ホームベース 23"/>
          <p:cNvSpPr/>
          <p:nvPr/>
        </p:nvSpPr>
        <p:spPr>
          <a:xfrm>
            <a:off x="5020232" y="3998772"/>
            <a:ext cx="2940887"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量子コンピュータ</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Quantum Computer</a:t>
            </a:r>
            <a:endParaRPr kumimoji="1" lang="ja-JP" altLang="en-US" sz="800" dirty="0">
              <a:solidFill>
                <a:srgbClr val="FFFFFF"/>
              </a:solidFill>
              <a:latin typeface="Meiryo" charset="-128"/>
              <a:ea typeface="Meiryo" charset="-128"/>
              <a:cs typeface="Meiryo" charset="-128"/>
            </a:endParaRPr>
          </a:p>
        </p:txBody>
      </p:sp>
      <p:cxnSp>
        <p:nvCxnSpPr>
          <p:cNvPr id="25" name="直線コネクタ 24"/>
          <p:cNvCxnSpPr/>
          <p:nvPr/>
        </p:nvCxnSpPr>
        <p:spPr>
          <a:xfrm>
            <a:off x="7275525"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824059" y="6190315"/>
            <a:ext cx="986168"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〜2017</a:t>
            </a:r>
            <a:endParaRPr kumimoji="1" lang="ja-JP" altLang="en-US" dirty="0">
              <a:solidFill>
                <a:schemeClr val="bg1">
                  <a:lumMod val="50000"/>
                </a:schemeClr>
              </a:solidFill>
              <a:latin typeface="Meiryo" charset="-128"/>
              <a:ea typeface="Meiryo" charset="-128"/>
              <a:cs typeface="Meiryo" charset="-128"/>
            </a:endParaRPr>
          </a:p>
        </p:txBody>
      </p:sp>
      <p:sp>
        <p:nvSpPr>
          <p:cNvPr id="28" name="テキスト ボックス 27"/>
          <p:cNvSpPr txBox="1"/>
          <p:nvPr/>
        </p:nvSpPr>
        <p:spPr>
          <a:xfrm>
            <a:off x="2387619"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2018</a:t>
            </a:r>
            <a:endParaRPr kumimoji="1" lang="ja-JP" altLang="en-US" dirty="0">
              <a:solidFill>
                <a:schemeClr val="bg1">
                  <a:lumMod val="50000"/>
                </a:schemeClr>
              </a:solidFill>
              <a:latin typeface="Meiryo" charset="-128"/>
              <a:ea typeface="Meiryo" charset="-128"/>
              <a:cs typeface="Meiryo" charset="-128"/>
            </a:endParaRPr>
          </a:p>
        </p:txBody>
      </p:sp>
      <p:sp>
        <p:nvSpPr>
          <p:cNvPr id="29" name="テキスト ボックス 28"/>
          <p:cNvSpPr txBox="1"/>
          <p:nvPr/>
        </p:nvSpPr>
        <p:spPr>
          <a:xfrm>
            <a:off x="4196581"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2019</a:t>
            </a:r>
            <a:endParaRPr kumimoji="1" lang="ja-JP" altLang="en-US" dirty="0">
              <a:solidFill>
                <a:schemeClr val="bg1">
                  <a:lumMod val="50000"/>
                </a:schemeClr>
              </a:solidFill>
              <a:latin typeface="Meiryo" charset="-128"/>
              <a:ea typeface="Meiryo" charset="-128"/>
              <a:cs typeface="Meiryo" charset="-128"/>
            </a:endParaRPr>
          </a:p>
        </p:txBody>
      </p:sp>
      <p:sp>
        <p:nvSpPr>
          <p:cNvPr id="30" name="テキスト ボックス 29"/>
          <p:cNvSpPr txBox="1"/>
          <p:nvPr/>
        </p:nvSpPr>
        <p:spPr>
          <a:xfrm>
            <a:off x="5977393" y="6190315"/>
            <a:ext cx="755336"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2020</a:t>
            </a:r>
            <a:endParaRPr kumimoji="1" lang="ja-JP" altLang="en-US" dirty="0">
              <a:solidFill>
                <a:schemeClr val="bg1">
                  <a:lumMod val="50000"/>
                </a:schemeClr>
              </a:solidFill>
              <a:latin typeface="Meiryo" charset="-128"/>
              <a:ea typeface="Meiryo" charset="-128"/>
              <a:cs typeface="Meiryo" charset="-128"/>
            </a:endParaRPr>
          </a:p>
        </p:txBody>
      </p:sp>
      <p:sp>
        <p:nvSpPr>
          <p:cNvPr id="31" name="テキスト ボックス 30"/>
          <p:cNvSpPr txBox="1"/>
          <p:nvPr/>
        </p:nvSpPr>
        <p:spPr>
          <a:xfrm>
            <a:off x="7422559" y="6190315"/>
            <a:ext cx="986167"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2021〜</a:t>
            </a:r>
            <a:endParaRPr kumimoji="1" lang="ja-JP" altLang="en-US" dirty="0">
              <a:solidFill>
                <a:schemeClr val="bg1">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332290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3054"/>
            <a:ext cx="8686800" cy="416221"/>
          </a:xfrm>
          <a:prstGeom prst="rect">
            <a:avLst/>
          </a:prstGeom>
        </p:spPr>
        <p:txBody>
          <a:bodyPr>
            <a:normAutofit fontScale="90000"/>
          </a:bodyPr>
          <a:lstStyle/>
          <a:p>
            <a:r>
              <a:rPr kumimoji="1" lang="ja-JP" altLang="en-US" dirty="0"/>
              <a:t>デザイン思考・リーン・アジャイル・</a:t>
            </a:r>
            <a:r>
              <a:rPr kumimoji="1" lang="en-US" altLang="ja-JP" dirty="0"/>
              <a:t>DevOps</a:t>
            </a:r>
            <a:r>
              <a:rPr kumimoji="1" lang="ja-JP" altLang="en-US" dirty="0"/>
              <a:t>の関係</a:t>
            </a:r>
          </a:p>
        </p:txBody>
      </p:sp>
      <p:sp>
        <p:nvSpPr>
          <p:cNvPr id="4" name="正方形/長方形 3"/>
          <p:cNvSpPr/>
          <p:nvPr/>
        </p:nvSpPr>
        <p:spPr>
          <a:xfrm>
            <a:off x="452717" y="1090028"/>
            <a:ext cx="8238566" cy="6249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現場</a:t>
            </a:r>
            <a:r>
              <a:rPr kumimoji="1" lang="ja-JP" altLang="en-US" sz="1200" dirty="0">
                <a:solidFill>
                  <a:srgbClr val="FFFFFF"/>
                </a:solidFill>
                <a:latin typeface="Meiryo" charset="-128"/>
                <a:ea typeface="Meiryo" charset="-128"/>
                <a:cs typeface="Meiryo" charset="-128"/>
              </a:rPr>
              <a:t>に足を運ぶ　</a:t>
            </a:r>
            <a:r>
              <a:rPr kumimoji="1" lang="ja-JP" altLang="en-US" sz="3200" dirty="0">
                <a:solidFill>
                  <a:srgbClr val="FFFFFF"/>
                </a:solidFill>
                <a:latin typeface="Meiryo" charset="-128"/>
                <a:ea typeface="Meiryo" charset="-128"/>
                <a:cs typeface="Meiryo" charset="-128"/>
              </a:rPr>
              <a:t>現物</a:t>
            </a:r>
            <a:r>
              <a:rPr kumimoji="1" lang="ja-JP" altLang="en-US" sz="1200" dirty="0">
                <a:solidFill>
                  <a:srgbClr val="FFFFFF"/>
                </a:solidFill>
                <a:latin typeface="Meiryo" charset="-128"/>
                <a:ea typeface="Meiryo" charset="-128"/>
                <a:cs typeface="Meiryo" charset="-128"/>
              </a:rPr>
              <a:t>を手に取る　</a:t>
            </a:r>
            <a:r>
              <a:rPr kumimoji="1" lang="ja-JP" altLang="en-US" sz="3200" dirty="0">
                <a:solidFill>
                  <a:srgbClr val="FFFFFF"/>
                </a:solidFill>
                <a:latin typeface="Meiryo" charset="-128"/>
                <a:ea typeface="Meiryo" charset="-128"/>
                <a:cs typeface="Meiryo" charset="-128"/>
              </a:rPr>
              <a:t>現実</a:t>
            </a:r>
            <a:r>
              <a:rPr kumimoji="1" lang="ja-JP" altLang="en-US" sz="1200" dirty="0">
                <a:solidFill>
                  <a:srgbClr val="FFFFFF"/>
                </a:solidFill>
                <a:latin typeface="Meiryo" charset="-128"/>
                <a:ea typeface="Meiryo" charset="-128"/>
                <a:cs typeface="Meiryo" charset="-128"/>
              </a:rPr>
              <a:t>を自分で確認する</a:t>
            </a:r>
            <a:endParaRPr kumimoji="1" lang="en-US" altLang="ja-JP" sz="1200" dirty="0">
              <a:solidFill>
                <a:srgbClr val="FFFFFF"/>
              </a:solidFill>
              <a:latin typeface="Meiryo" charset="-128"/>
              <a:ea typeface="Meiryo" charset="-128"/>
              <a:cs typeface="Meiryo" charset="-128"/>
            </a:endParaRPr>
          </a:p>
        </p:txBody>
      </p:sp>
      <p:sp>
        <p:nvSpPr>
          <p:cNvPr id="11" name="正方形/長方形 10"/>
          <p:cNvSpPr/>
          <p:nvPr/>
        </p:nvSpPr>
        <p:spPr>
          <a:xfrm>
            <a:off x="497869" y="1867177"/>
            <a:ext cx="1964271" cy="37634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2561764"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4610524" y="186717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6670572"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 name="テキスト ボックス 14"/>
          <p:cNvSpPr txBox="1"/>
          <p:nvPr/>
        </p:nvSpPr>
        <p:spPr>
          <a:xfrm>
            <a:off x="736049" y="2941192"/>
            <a:ext cx="1487908" cy="369332"/>
          </a:xfrm>
          <a:prstGeom prst="rect">
            <a:avLst/>
          </a:prstGeom>
          <a:solidFill>
            <a:srgbClr val="00B050"/>
          </a:solidFill>
        </p:spPr>
        <p:txBody>
          <a:bodyPr wrap="none" rtlCol="0">
            <a:spAutoFit/>
          </a:bodyPr>
          <a:lstStyle/>
          <a:p>
            <a:pPr algn="ctr"/>
            <a:r>
              <a:rPr kumimoji="1" lang="ja-JP" altLang="en-US" dirty="0">
                <a:solidFill>
                  <a:schemeClr val="bg1"/>
                </a:solidFill>
              </a:rPr>
              <a:t>デザイン思考</a:t>
            </a:r>
          </a:p>
        </p:txBody>
      </p:sp>
      <p:sp>
        <p:nvSpPr>
          <p:cNvPr id="16" name="テキスト ボックス 15"/>
          <p:cNvSpPr txBox="1"/>
          <p:nvPr/>
        </p:nvSpPr>
        <p:spPr>
          <a:xfrm>
            <a:off x="2657793" y="2971969"/>
            <a:ext cx="1779654" cy="307777"/>
          </a:xfrm>
          <a:prstGeom prst="rect">
            <a:avLst/>
          </a:prstGeom>
          <a:solidFill>
            <a:srgbClr val="00B050"/>
          </a:solidFill>
        </p:spPr>
        <p:txBody>
          <a:bodyPr wrap="none" rtlCol="0">
            <a:spAutoFit/>
          </a:bodyPr>
          <a:lstStyle/>
          <a:p>
            <a:pPr algn="ctr"/>
            <a:r>
              <a:rPr kumimoji="1" lang="ja-JP" altLang="en-US" sz="1400" dirty="0">
                <a:solidFill>
                  <a:schemeClr val="bg1"/>
                </a:solidFill>
              </a:rPr>
              <a:t>リーン・スタートアップ</a:t>
            </a:r>
          </a:p>
        </p:txBody>
      </p:sp>
      <p:sp>
        <p:nvSpPr>
          <p:cNvPr id="17" name="テキスト ボックス 16"/>
          <p:cNvSpPr txBox="1"/>
          <p:nvPr/>
        </p:nvSpPr>
        <p:spPr>
          <a:xfrm>
            <a:off x="4758940" y="2941192"/>
            <a:ext cx="1667444" cy="369332"/>
          </a:xfrm>
          <a:prstGeom prst="rect">
            <a:avLst/>
          </a:prstGeom>
          <a:solidFill>
            <a:srgbClr val="00B050"/>
          </a:solidFill>
        </p:spPr>
        <p:txBody>
          <a:bodyPr wrap="none" rtlCol="0">
            <a:spAutoFit/>
          </a:bodyPr>
          <a:lstStyle/>
          <a:p>
            <a:pPr algn="ctr"/>
            <a:r>
              <a:rPr kumimoji="1" lang="ja-JP" altLang="en-US">
                <a:solidFill>
                  <a:schemeClr val="bg1"/>
                </a:solidFill>
              </a:rPr>
              <a:t>アジャイル開発</a:t>
            </a:r>
            <a:endParaRPr kumimoji="1" lang="ja-JP" altLang="en-US" dirty="0">
              <a:solidFill>
                <a:schemeClr val="bg1"/>
              </a:solidFill>
            </a:endParaRPr>
          </a:p>
        </p:txBody>
      </p:sp>
      <p:sp>
        <p:nvSpPr>
          <p:cNvPr id="18" name="テキスト ボックス 17"/>
          <p:cNvSpPr txBox="1"/>
          <p:nvPr/>
        </p:nvSpPr>
        <p:spPr>
          <a:xfrm>
            <a:off x="7198192" y="2941192"/>
            <a:ext cx="909031" cy="369332"/>
          </a:xfrm>
          <a:prstGeom prst="rect">
            <a:avLst/>
          </a:prstGeom>
          <a:solidFill>
            <a:srgbClr val="00B050"/>
          </a:solidFill>
        </p:spPr>
        <p:txBody>
          <a:bodyPr wrap="none" rtlCol="0">
            <a:spAutoFit/>
          </a:bodyPr>
          <a:lstStyle/>
          <a:p>
            <a:pPr algn="ctr"/>
            <a:r>
              <a:rPr kumimoji="1" lang="en-US" altLang="ja-JP" dirty="0">
                <a:solidFill>
                  <a:schemeClr val="bg1"/>
                </a:solidFill>
              </a:rPr>
              <a:t>DevOps</a:t>
            </a:r>
            <a:endParaRPr kumimoji="1" lang="ja-JP" altLang="en-US" dirty="0">
              <a:solidFill>
                <a:schemeClr val="bg1"/>
              </a:solidFill>
            </a:endParaRPr>
          </a:p>
        </p:txBody>
      </p:sp>
      <p:sp>
        <p:nvSpPr>
          <p:cNvPr id="19" name="テキスト ボックス 18"/>
          <p:cNvSpPr txBox="1"/>
          <p:nvPr/>
        </p:nvSpPr>
        <p:spPr>
          <a:xfrm>
            <a:off x="497869" y="3364926"/>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050" dirty="0">
              <a:solidFill>
                <a:schemeClr val="bg1"/>
              </a:solidFill>
              <a:latin typeface="Meiryo" charset="-128"/>
              <a:ea typeface="Meiryo" charset="-128"/>
              <a:cs typeface="Meiryo" charset="-128"/>
            </a:endParaRPr>
          </a:p>
        </p:txBody>
      </p:sp>
      <p:sp>
        <p:nvSpPr>
          <p:cNvPr id="20" name="テキスト ボックス 19"/>
          <p:cNvSpPr txBox="1"/>
          <p:nvPr/>
        </p:nvSpPr>
        <p:spPr>
          <a:xfrm>
            <a:off x="2569205" y="3364926"/>
            <a:ext cx="1964271" cy="577081"/>
          </a:xfrm>
          <a:prstGeom prst="rect">
            <a:avLst/>
          </a:prstGeom>
          <a:noFill/>
        </p:spPr>
        <p:txBody>
          <a:bodyPr wrap="square" rtlCol="0">
            <a:spAutoFit/>
          </a:bodyPr>
          <a:lstStyle/>
          <a:p>
            <a:r>
              <a:rPr kumimoji="1" lang="ja-JP" altLang="en-US" sz="1050" dirty="0">
                <a:solidFill>
                  <a:schemeClr val="bg1"/>
                </a:solidFill>
                <a:latin typeface="Meiryo" charset="-128"/>
                <a:ea typeface="Meiryo" charset="-128"/>
                <a:cs typeface="Meiryo" charset="-128"/>
              </a:rPr>
              <a:t>最小限の機能に絞って</a:t>
            </a:r>
            <a:r>
              <a:rPr lang="ja-JP" altLang="en-US" sz="1050" dirty="0">
                <a:solidFill>
                  <a:schemeClr val="bg1"/>
                </a:solidFill>
                <a:latin typeface="Meiryo" charset="-128"/>
                <a:ea typeface="Meiryo" charset="-128"/>
                <a:cs typeface="Meiryo" charset="-128"/>
              </a:rPr>
              <a:t>短期間で開発しフィードバックをうけて完成度を高める</a:t>
            </a:r>
            <a:endParaRPr lang="en-US" altLang="ja-JP" sz="1050" dirty="0">
              <a:solidFill>
                <a:schemeClr val="bg1"/>
              </a:solidFill>
              <a:latin typeface="Meiryo" charset="-128"/>
              <a:ea typeface="Meiryo" charset="-128"/>
              <a:cs typeface="Meiryo" charset="-128"/>
            </a:endParaRPr>
          </a:p>
        </p:txBody>
      </p:sp>
      <p:sp>
        <p:nvSpPr>
          <p:cNvPr id="21" name="テキスト ボックス 20"/>
          <p:cNvSpPr txBox="1"/>
          <p:nvPr/>
        </p:nvSpPr>
        <p:spPr>
          <a:xfrm>
            <a:off x="4610524" y="3364925"/>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ビジネスの成果に貢献するシステムを、バグフリーで変更にも柔軟に開発する</a:t>
            </a:r>
            <a:endParaRPr kumimoji="1" lang="ja-JP" altLang="en-US" sz="1050" dirty="0">
              <a:solidFill>
                <a:schemeClr val="bg1"/>
              </a:solidFill>
              <a:latin typeface="Meiryo" charset="-128"/>
              <a:ea typeface="Meiryo" charset="-128"/>
              <a:cs typeface="Meiryo" charset="-128"/>
            </a:endParaRPr>
          </a:p>
        </p:txBody>
      </p:sp>
      <p:sp>
        <p:nvSpPr>
          <p:cNvPr id="22" name="テキスト ボックス 21"/>
          <p:cNvSpPr txBox="1"/>
          <p:nvPr/>
        </p:nvSpPr>
        <p:spPr>
          <a:xfrm>
            <a:off x="6670572" y="3364925"/>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charset="-128"/>
              <a:ea typeface="Meiryo" charset="-128"/>
              <a:cs typeface="Meiryo" charset="-128"/>
            </a:endParaRPr>
          </a:p>
        </p:txBody>
      </p:sp>
      <p:sp>
        <p:nvSpPr>
          <p:cNvPr id="23" name="右矢印 22"/>
          <p:cNvSpPr/>
          <p:nvPr/>
        </p:nvSpPr>
        <p:spPr>
          <a:xfrm>
            <a:off x="2239908" y="3906779"/>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a:off x="4321548" y="3903176"/>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a:off x="6389164" y="3905945"/>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597840" y="4442768"/>
            <a:ext cx="1967205" cy="1015663"/>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共感</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Emphasize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問題定義</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Define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創造</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Ideate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プロトタイプ</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Prototype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検証</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Test</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27" name="テキスト ボックス 26"/>
          <p:cNvSpPr txBox="1"/>
          <p:nvPr/>
        </p:nvSpPr>
        <p:spPr>
          <a:xfrm>
            <a:off x="2748356" y="4624801"/>
            <a:ext cx="1290738" cy="646331"/>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構築</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Build</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計測</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Measure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学習</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Learn</a:t>
            </a:r>
            <a:r>
              <a:rPr kumimoji="1" lang="ja-JP" altLang="en-US" sz="800" dirty="0">
                <a:solidFill>
                  <a:schemeClr val="bg1"/>
                </a:solidFill>
                <a:latin typeface="Meiryo" charset="-128"/>
                <a:ea typeface="Meiryo" charset="-128"/>
                <a:cs typeface="Meiryo" charset="-128"/>
              </a:rPr>
              <a:t>）</a:t>
            </a:r>
          </a:p>
        </p:txBody>
      </p:sp>
      <p:sp>
        <p:nvSpPr>
          <p:cNvPr id="29" name="テキスト ボックス 28"/>
          <p:cNvSpPr txBox="1"/>
          <p:nvPr/>
        </p:nvSpPr>
        <p:spPr>
          <a:xfrm>
            <a:off x="6690750" y="4627433"/>
            <a:ext cx="1858201" cy="769441"/>
          </a:xfrm>
          <a:prstGeom prst="rect">
            <a:avLst/>
          </a:prstGeom>
          <a:noFill/>
        </p:spPr>
        <p:txBody>
          <a:bodyPr wrap="none" rtlCol="0">
            <a:spAutoFit/>
          </a:bodyPr>
          <a:lstStyle/>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開発と運用の協調</a:t>
            </a:r>
            <a:endParaRPr kumimoji="1" lang="en-US" altLang="ja-JP" sz="12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自動化ツールの整備</a:t>
            </a:r>
            <a:endParaRPr lang="en-US" altLang="ja-JP" sz="1200" dirty="0">
              <a:solidFill>
                <a:schemeClr val="bg1"/>
              </a:solidFill>
              <a:latin typeface="Meiryo" charset="-128"/>
              <a:ea typeface="Meiryo" charset="-128"/>
              <a:cs typeface="Meiryo" charset="-128"/>
            </a:endParaRPr>
          </a:p>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継続的デリバリー</a:t>
            </a:r>
            <a:endParaRPr kumimoji="1" lang="en-US" altLang="ja-JP" sz="12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Continuous Delivery</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30" name="正方形/長方形 29"/>
          <p:cNvSpPr/>
          <p:nvPr/>
        </p:nvSpPr>
        <p:spPr>
          <a:xfrm>
            <a:off x="4667475" y="4442768"/>
            <a:ext cx="2908916" cy="1015663"/>
          </a:xfrm>
          <a:prstGeom prst="rect">
            <a:avLst/>
          </a:prstGeom>
        </p:spPr>
        <p:txBody>
          <a:bodyPr wrap="square">
            <a:spAutoFit/>
          </a:bodyPr>
          <a:lstStyle/>
          <a:p>
            <a:pPr marL="285750" indent="-285750">
              <a:buFont typeface="Wingdings" charset="2"/>
              <a:buChar char="l"/>
            </a:pPr>
            <a:r>
              <a:rPr lang="ja-JP" altLang="en-US" sz="1200" dirty="0">
                <a:solidFill>
                  <a:schemeClr val="bg1"/>
                </a:solidFill>
                <a:latin typeface="Meiryo" charset="-128"/>
                <a:ea typeface="Meiryo" charset="-128"/>
                <a:cs typeface="Meiryo" charset="-128"/>
              </a:rPr>
              <a:t>反復／周期的</a:t>
            </a:r>
            <a:r>
              <a:rPr lang="ja-JP" altLang="en-US" sz="800" dirty="0">
                <a:solidFill>
                  <a:schemeClr val="bg1"/>
                </a:solidFill>
                <a:latin typeface="Meiryo" charset="-128"/>
                <a:ea typeface="Meiryo" charset="-128"/>
                <a:cs typeface="Meiryo" charset="-128"/>
              </a:rPr>
              <a:t>(Iterative)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漸進的</a:t>
            </a:r>
            <a:r>
              <a:rPr lang="ja-JP" altLang="en-US" sz="800" dirty="0">
                <a:solidFill>
                  <a:schemeClr val="bg1"/>
                </a:solidFill>
                <a:latin typeface="Meiryo" charset="-128"/>
                <a:ea typeface="Meiryo" charset="-128"/>
                <a:cs typeface="Meiryo" charset="-128"/>
              </a:rPr>
              <a:t>(Incremental）</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適応主義</a:t>
            </a:r>
            <a:r>
              <a:rPr lang="ja-JP" altLang="en-US" sz="800" dirty="0">
                <a:solidFill>
                  <a:schemeClr val="bg1"/>
                </a:solidFill>
                <a:latin typeface="Meiryo" charset="-128"/>
                <a:ea typeface="Meiryo" charset="-128"/>
                <a:cs typeface="Meiryo" charset="-128"/>
              </a:rPr>
              <a:t>(Adaptive)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自律的</a:t>
            </a:r>
            <a:r>
              <a:rPr lang="ja-JP" altLang="en-US" sz="800" dirty="0">
                <a:solidFill>
                  <a:schemeClr val="bg1"/>
                </a:solidFill>
                <a:latin typeface="Meiryo" charset="-128"/>
                <a:ea typeface="Meiryo" charset="-128"/>
                <a:cs typeface="Meiryo" charset="-128"/>
              </a:rPr>
              <a:t>(Self-Organized)</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多能工</a:t>
            </a:r>
            <a:r>
              <a:rPr lang="ja-JP" altLang="en-US" sz="800" dirty="0">
                <a:solidFill>
                  <a:schemeClr val="bg1"/>
                </a:solidFill>
                <a:latin typeface="Meiryo" charset="-128"/>
                <a:ea typeface="Meiryo" charset="-128"/>
                <a:cs typeface="Meiryo" charset="-128"/>
              </a:rPr>
              <a:t>(Cell Production）</a:t>
            </a:r>
          </a:p>
        </p:txBody>
      </p:sp>
      <p:sp>
        <p:nvSpPr>
          <p:cNvPr id="32" name="ホームベース 31"/>
          <p:cNvSpPr/>
          <p:nvPr/>
        </p:nvSpPr>
        <p:spPr>
          <a:xfrm>
            <a:off x="452717" y="5785564"/>
            <a:ext cx="8238566" cy="529519"/>
          </a:xfrm>
          <a:prstGeom prst="homePlate">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イノベーションと</a:t>
            </a:r>
            <a:r>
              <a:rPr kumimoji="1" lang="ja-JP" altLang="en-US" sz="2000">
                <a:solidFill>
                  <a:srgbClr val="FFFFFF"/>
                </a:solidFill>
                <a:latin typeface="Meiryo" charset="-128"/>
                <a:ea typeface="Meiryo" charset="-128"/>
                <a:cs typeface="Meiryo" charset="-128"/>
              </a:rPr>
              <a:t>ビジネス・スピードの融合</a:t>
            </a:r>
            <a:endParaRPr kumimoji="1" lang="ja-JP" altLang="en-US" sz="2000" dirty="0">
              <a:solidFill>
                <a:srgbClr val="FFFFFF"/>
              </a:solidFill>
              <a:latin typeface="Meiryo" charset="-128"/>
              <a:ea typeface="Meiryo" charset="-128"/>
              <a:cs typeface="Meiryo" charset="-128"/>
            </a:endParaRPr>
          </a:p>
        </p:txBody>
      </p:sp>
      <p:sp>
        <p:nvSpPr>
          <p:cNvPr id="7" name="フリーフォーム 6"/>
          <p:cNvSpPr/>
          <p:nvPr/>
        </p:nvSpPr>
        <p:spPr>
          <a:xfrm>
            <a:off x="444040"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7030A0">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リーフォーム 7"/>
          <p:cNvSpPr/>
          <p:nvPr/>
        </p:nvSpPr>
        <p:spPr>
          <a:xfrm rot="10800000">
            <a:off x="4022166"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005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889536" y="2190251"/>
            <a:ext cx="2904962" cy="461665"/>
          </a:xfrm>
          <a:prstGeom prst="rect">
            <a:avLst/>
          </a:prstGeom>
          <a:noFill/>
        </p:spPr>
        <p:txBody>
          <a:bodyPr wrap="none" rtlCol="0">
            <a:spAutoFit/>
          </a:bodyPr>
          <a:lstStyle/>
          <a:p>
            <a:r>
              <a:rPr kumimoji="1" lang="ja-JP" altLang="en-US" sz="2400">
                <a:solidFill>
                  <a:schemeClr val="bg1"/>
                </a:solidFill>
              </a:rPr>
              <a:t>イノベーションの創発</a:t>
            </a:r>
            <a:endParaRPr kumimoji="1" lang="ja-JP" altLang="en-US" sz="2400" dirty="0">
              <a:solidFill>
                <a:schemeClr val="bg1"/>
              </a:solidFill>
            </a:endParaRPr>
          </a:p>
        </p:txBody>
      </p:sp>
      <p:sp>
        <p:nvSpPr>
          <p:cNvPr id="10" name="テキスト ボックス 9"/>
          <p:cNvSpPr txBox="1"/>
          <p:nvPr/>
        </p:nvSpPr>
        <p:spPr>
          <a:xfrm>
            <a:off x="4843598" y="2180743"/>
            <a:ext cx="3698448" cy="461665"/>
          </a:xfrm>
          <a:prstGeom prst="rect">
            <a:avLst/>
          </a:prstGeom>
          <a:noFill/>
        </p:spPr>
        <p:txBody>
          <a:bodyPr wrap="none" rtlCol="0">
            <a:spAutoFit/>
          </a:bodyPr>
          <a:lstStyle/>
          <a:p>
            <a:pPr algn="r"/>
            <a:r>
              <a:rPr kumimoji="1" lang="ja-JP" altLang="en-US" sz="2400" dirty="0">
                <a:solidFill>
                  <a:schemeClr val="bg1"/>
                </a:solidFill>
              </a:rPr>
              <a:t>ジャスト・イン・タイムで提供</a:t>
            </a:r>
          </a:p>
        </p:txBody>
      </p:sp>
    </p:spTree>
    <p:extLst>
      <p:ext uri="{BB962C8B-B14F-4D97-AF65-F5344CB8AC3E}">
        <p14:creationId xmlns:p14="http://schemas.microsoft.com/office/powerpoint/2010/main" val="553658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effectLst/>
                <a:latin typeface="Arial"/>
                <a:ea typeface="HGP創英角ｺﾞｼｯｸUB" pitchFamily="50" charset="-128"/>
                <a:cs typeface="Arial"/>
              </a:rPr>
              <a:t>クラウド･コンピューティング</a:t>
            </a:r>
            <a:endParaRPr lang="en-US" altLang="ja-JP" sz="2400" dirty="0">
              <a:solidFill>
                <a:srgbClr val="FFFFFF"/>
              </a:solidFill>
              <a:effectLst/>
              <a:latin typeface="Arial"/>
              <a:ea typeface="HGP創英角ｺﾞｼｯｸUB" pitchFamily="50" charset="-128"/>
              <a:cs typeface="Arial"/>
            </a:endParaRPr>
          </a:p>
          <a:p>
            <a:pPr algn="ctr"/>
            <a:r>
              <a:rPr lang="en-US" altLang="ja-JP" dirty="0">
                <a:solidFill>
                  <a:srgbClr val="FFFFFF"/>
                </a:solidFill>
                <a:effectLst/>
                <a:latin typeface="Arial"/>
                <a:ea typeface="HGP創英角ｺﾞｼｯｸUB" pitchFamily="50" charset="-128"/>
                <a:cs typeface="Arial"/>
              </a:rPr>
              <a:t>Cloud Computing</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6699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クラウド価値をうまく引き出した</a:t>
            </a:r>
            <a:endParaRPr lang="en-US" altLang="ja-JP" sz="2400" dirty="0">
              <a:solidFill>
                <a:srgbClr val="FFFFFF"/>
              </a:solidFill>
              <a:effectLst/>
              <a:latin typeface="Arial"/>
              <a:ea typeface="HGP創英角ｺﾞｼｯｸUB" pitchFamily="50" charset="-128"/>
              <a:cs typeface="Arial"/>
            </a:endParaRPr>
          </a:p>
          <a:p>
            <a:pPr algn="r"/>
            <a:r>
              <a:rPr lang="en-US" altLang="ja-JP" sz="2400" dirty="0">
                <a:solidFill>
                  <a:srgbClr val="FFFFFF"/>
                </a:solidFill>
                <a:latin typeface="Arial"/>
                <a:ea typeface="HGP創英角ｺﾞｼｯｸUB" pitchFamily="50" charset="-128"/>
                <a:cs typeface="Arial"/>
              </a:rPr>
              <a:t>Web</a:t>
            </a:r>
            <a:r>
              <a:rPr lang="ja-JP" altLang="en-US" sz="2400" dirty="0">
                <a:solidFill>
                  <a:srgbClr val="FFFFFF"/>
                </a:solidFill>
                <a:latin typeface="Arial"/>
                <a:ea typeface="HGP創英角ｺﾞｼｯｸUB" pitchFamily="50" charset="-128"/>
                <a:cs typeface="Arial"/>
              </a:rPr>
              <a:t>アプリケーション開発事例</a:t>
            </a:r>
            <a:endParaRPr lang="en-US" altLang="ja-JP" sz="2400" dirty="0">
              <a:solidFill>
                <a:srgbClr val="FFFFFF"/>
              </a:solidFill>
              <a:latin typeface="Arial"/>
              <a:ea typeface="HGP創英角ｺﾞｼｯｸUB" pitchFamily="50" charset="-128"/>
              <a:cs typeface="Arial"/>
            </a:endParaRPr>
          </a:p>
          <a:p>
            <a:pPr algn="r"/>
            <a:r>
              <a:rPr lang="en-US" altLang="ja-JP" dirty="0">
                <a:solidFill>
                  <a:srgbClr val="FFFFFF"/>
                </a:solidFill>
                <a:effectLst/>
                <a:latin typeface="Arial"/>
                <a:ea typeface="HGP創英角ｺﾞｼｯｸUB" pitchFamily="50" charset="-128"/>
                <a:cs typeface="Arial"/>
              </a:rPr>
              <a:t>AWS Lambda</a:t>
            </a:r>
            <a:r>
              <a:rPr lang="ja-JP" altLang="en-US" dirty="0">
                <a:solidFill>
                  <a:srgbClr val="FFFFFF"/>
                </a:solidFill>
                <a:effectLst/>
                <a:latin typeface="Arial"/>
                <a:ea typeface="HGP創英角ｺﾞｼｯｸUB" pitchFamily="50" charset="-128"/>
                <a:cs typeface="Arial"/>
              </a:rPr>
              <a:t>（サーバーレス）の場合</a:t>
            </a:r>
            <a:endParaRPr lang="en-US" altLang="ja-JP"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3" name="図 2">
            <a:extLst>
              <a:ext uri="{FF2B5EF4-FFF2-40B4-BE49-F238E27FC236}">
                <a16:creationId xmlns:a16="http://schemas.microsoft.com/office/drawing/2014/main" id="{0A140A03-4262-1340-8359-88CB54B8FCF3}"/>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68198583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評価対象としたアプリケーション</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pic>
        <p:nvPicPr>
          <p:cNvPr id="4" name="図 3" descr="画面の領域"/>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a:solidFill>
                  <a:srgbClr val="0432FF"/>
                </a:solidFill>
                <a:latin typeface="Meiryo" charset="-128"/>
                <a:ea typeface="Meiryo" charset="-128"/>
                <a:cs typeface="Meiryo" charset="-128"/>
              </a:rPr>
              <a:t>アンケート登録</a:t>
            </a:r>
            <a:r>
              <a:rPr lang="ja-JP" altLang="en-US">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3688934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pic>
        <p:nvPicPr>
          <p:cNvPr id="4" name="図 3" descr="画面の領域"/>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3676" y="911392"/>
            <a:ext cx="2138815" cy="1742580"/>
          </a:xfrm>
          <a:prstGeom prst="rect">
            <a:avLst/>
          </a:prstGeom>
          <a:ln>
            <a:solidFill>
              <a:schemeClr val="bg1">
                <a:lumMod val="50000"/>
              </a:schemeClr>
            </a:solidFill>
          </a:ln>
        </p:spPr>
      </p:pic>
      <p:sp>
        <p:nvSpPr>
          <p:cNvPr id="5" name="角丸四角形 4"/>
          <p:cNvSpPr/>
          <p:nvPr/>
        </p:nvSpPr>
        <p:spPr>
          <a:xfrm>
            <a:off x="273676" y="2866590"/>
            <a:ext cx="2180758" cy="1507028"/>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コンテンツ プレースホルダー 3" descr="画面の領域"/>
          <p:cNvPicPr>
            <a:picLocks noChangeAspect="1"/>
          </p:cNvPicPr>
          <p:nvPr/>
        </p:nvPicPr>
        <p:blipFill rotWithShape="1">
          <a:blip r:embed="rId3" cstate="screen">
            <a:extLst>
              <a:ext uri="{28A0092B-C50C-407E-A947-70E740481C1C}">
                <a14:useLocalDpi xmlns:a14="http://schemas.microsoft.com/office/drawing/2010/main"/>
              </a:ext>
            </a:extLst>
          </a:blip>
          <a:srcRect b="51037"/>
          <a:stretch/>
        </p:blipFill>
        <p:spPr>
          <a:xfrm>
            <a:off x="3200266" y="911392"/>
            <a:ext cx="2736729" cy="1510643"/>
          </a:xfrm>
          <a:prstGeom prst="rect">
            <a:avLst/>
          </a:prstGeom>
          <a:ln>
            <a:solidFill>
              <a:schemeClr val="bg1">
                <a:lumMod val="50000"/>
              </a:schemeClr>
            </a:solidFill>
          </a:ln>
        </p:spPr>
      </p:pic>
      <p:pic>
        <p:nvPicPr>
          <p:cNvPr id="7" name="図 6" descr="画面の領域"/>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676" y="4894405"/>
            <a:ext cx="2180758" cy="1494636"/>
          </a:xfrm>
          <a:prstGeom prst="rect">
            <a:avLst/>
          </a:prstGeom>
          <a:ln>
            <a:solidFill>
              <a:schemeClr val="bg1">
                <a:lumMod val="50000"/>
              </a:schemeClr>
            </a:solidFill>
          </a:ln>
        </p:spPr>
      </p:pic>
      <p:pic>
        <p:nvPicPr>
          <p:cNvPr id="8" name="図 7" descr="画面の領域"/>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00265" y="4710914"/>
            <a:ext cx="2736729" cy="1678127"/>
          </a:xfrm>
          <a:prstGeom prst="rect">
            <a:avLst/>
          </a:prstGeom>
          <a:ln>
            <a:solidFill>
              <a:schemeClr val="bg1">
                <a:lumMod val="50000"/>
              </a:schemeClr>
            </a:solidFill>
          </a:ln>
        </p:spPr>
      </p:pic>
      <p:pic>
        <p:nvPicPr>
          <p:cNvPr id="9" name="図 8" descr="画面の領域"/>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49987" y="2058754"/>
            <a:ext cx="2318032" cy="3121131"/>
          </a:xfrm>
          <a:prstGeom prst="rect">
            <a:avLst/>
          </a:prstGeom>
          <a:ln>
            <a:solidFill>
              <a:schemeClr val="bg1">
                <a:lumMod val="50000"/>
              </a:schemeClr>
            </a:solidFill>
          </a:ln>
        </p:spPr>
      </p:pic>
      <p:sp>
        <p:nvSpPr>
          <p:cNvPr id="10" name="テキスト ボックス 9"/>
          <p:cNvSpPr txBox="1"/>
          <p:nvPr/>
        </p:nvSpPr>
        <p:spPr>
          <a:xfrm>
            <a:off x="385012" y="3061351"/>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店舗入力</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399776" y="3505534"/>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ダウンロード</a:t>
            </a:r>
          </a:p>
        </p:txBody>
      </p:sp>
      <p:sp>
        <p:nvSpPr>
          <p:cNvPr id="12" name="テキスト ボックス 11"/>
          <p:cNvSpPr txBox="1"/>
          <p:nvPr/>
        </p:nvSpPr>
        <p:spPr>
          <a:xfrm>
            <a:off x="399776" y="3967969"/>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177423" y="1048084"/>
            <a:ext cx="1069049"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ログイン画面</a:t>
            </a:r>
          </a:p>
        </p:txBody>
      </p:sp>
      <p:sp>
        <p:nvSpPr>
          <p:cNvPr id="19" name="テキスト ボックス 18"/>
          <p:cNvSpPr txBox="1"/>
          <p:nvPr/>
        </p:nvSpPr>
        <p:spPr>
          <a:xfrm>
            <a:off x="4940933" y="1779444"/>
            <a:ext cx="906050" cy="215444"/>
          </a:xfrm>
          <a:prstGeom prst="rect">
            <a:avLst/>
          </a:prstGeom>
          <a:noFill/>
        </p:spPr>
        <p:txBody>
          <a:bodyPr wrap="square" rtlCol="0">
            <a:spAutoFit/>
          </a:bodyPr>
          <a:lstStyle>
            <a:defPPr>
              <a:defRPr lang="ja-JP"/>
            </a:defPPr>
            <a:lvl1pPr algn="ctr">
              <a:defRPr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店頭用入力画面</a:t>
            </a:r>
          </a:p>
        </p:txBody>
      </p:sp>
      <p:sp>
        <p:nvSpPr>
          <p:cNvPr id="20" name="テキスト ボックス 19"/>
          <p:cNvSpPr txBox="1"/>
          <p:nvPr/>
        </p:nvSpPr>
        <p:spPr>
          <a:xfrm>
            <a:off x="3328725" y="5743238"/>
            <a:ext cx="2479807"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集計ファイル作成画面</a:t>
            </a:r>
          </a:p>
        </p:txBody>
      </p:sp>
      <p:sp>
        <p:nvSpPr>
          <p:cNvPr id="21" name="テキスト ボックス 20"/>
          <p:cNvSpPr txBox="1"/>
          <p:nvPr/>
        </p:nvSpPr>
        <p:spPr>
          <a:xfrm>
            <a:off x="7727280" y="4158403"/>
            <a:ext cx="1124525" cy="215444"/>
          </a:xfrm>
          <a:prstGeom prst="rect">
            <a:avLst/>
          </a:prstGeom>
          <a:noFill/>
        </p:spPr>
        <p:txBody>
          <a:bodyPr wrap="square" rtlCol="0">
            <a:spAutoFit/>
          </a:bodyPr>
          <a:lstStyle/>
          <a:p>
            <a:pPr algn="ctr"/>
            <a:r>
              <a:rPr kumimoji="1" lang="ja-JP" altLang="en-US"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ダッシュボード画面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592821" y="5739527"/>
            <a:ext cx="1499808" cy="219155"/>
          </a:xfrm>
          <a:prstGeom prst="rect">
            <a:avLst/>
          </a:prstGeom>
          <a:noFill/>
        </p:spPr>
        <p:txBody>
          <a:bodyPr wrap="square" rtlCol="0">
            <a:spAutoFit/>
          </a:bodyPr>
          <a:lstStyle/>
          <a:p>
            <a:pPr algn="ctr"/>
            <a:r>
              <a:rPr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用入力画面</a:t>
            </a:r>
          </a:p>
        </p:txBody>
      </p:sp>
      <p:sp>
        <p:nvSpPr>
          <p:cNvPr id="28" name="テキスト ボックス 27"/>
          <p:cNvSpPr txBox="1"/>
          <p:nvPr/>
        </p:nvSpPr>
        <p:spPr>
          <a:xfrm>
            <a:off x="1908710" y="4552401"/>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4335516" y="2528628"/>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5692637" y="3365174"/>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3806295" y="4415307"/>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1600841" y="1152869"/>
            <a:ext cx="2411073" cy="523220"/>
          </a:xfrm>
          <a:prstGeom prst="rect">
            <a:avLst/>
          </a:prstGeom>
          <a:solidFill>
            <a:srgbClr val="FFC000">
              <a:alpha val="26000"/>
            </a:srgbClr>
          </a:solidFill>
        </p:spPr>
        <p:txBody>
          <a:bodyPr wrap="square" rtlCol="0">
            <a:spAutoFit/>
          </a:bodyPr>
          <a:lstStyle/>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認証されたユーザのみ</a:t>
            </a: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アクセス可能なページ</a:t>
            </a:r>
          </a:p>
        </p:txBody>
      </p:sp>
      <p:sp>
        <p:nvSpPr>
          <p:cNvPr id="39" name="フローチャート: 磁気ディスク 38"/>
          <p:cNvSpPr/>
          <p:nvPr/>
        </p:nvSpPr>
        <p:spPr>
          <a:xfrm>
            <a:off x="3203636" y="2865024"/>
            <a:ext cx="2736728" cy="1508593"/>
          </a:xfrm>
          <a:prstGeom prst="flowChartMagneticDisk">
            <a:avLst/>
          </a:prstGeom>
          <a:solidFill>
            <a:schemeClr val="tx2">
              <a:lumMod val="60000"/>
              <a:lumOff val="4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カギ線コネクタ 42"/>
          <p:cNvCxnSpPr>
            <a:stCxn id="11" idx="3"/>
            <a:endCxn id="4" idx="2"/>
          </p:cNvCxnSpPr>
          <p:nvPr/>
        </p:nvCxnSpPr>
        <p:spPr>
          <a:xfrm flipH="1" flipV="1">
            <a:off x="1343084" y="2653972"/>
            <a:ext cx="972118" cy="1005451"/>
          </a:xfrm>
          <a:prstGeom prst="bentConnector4">
            <a:avLst>
              <a:gd name="adj1" fmla="val -23516"/>
              <a:gd name="adj2" fmla="val 6914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10" idx="0"/>
            <a:endCxn id="4" idx="2"/>
          </p:cNvCxnSpPr>
          <p:nvPr/>
        </p:nvCxnSpPr>
        <p:spPr>
          <a:xfrm flipV="1">
            <a:off x="1342725" y="2653972"/>
            <a:ext cx="359" cy="40737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12" idx="2"/>
            <a:endCxn id="7" idx="0"/>
          </p:cNvCxnSpPr>
          <p:nvPr/>
        </p:nvCxnSpPr>
        <p:spPr>
          <a:xfrm>
            <a:off x="1357489" y="4275746"/>
            <a:ext cx="6566" cy="61865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flipV="1">
            <a:off x="2441302" y="4136961"/>
            <a:ext cx="758963" cy="79833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39" idx="3"/>
            <a:endCxn id="8" idx="0"/>
          </p:cNvCxnSpPr>
          <p:nvPr/>
        </p:nvCxnSpPr>
        <p:spPr>
          <a:xfrm flipH="1">
            <a:off x="4568630" y="4373617"/>
            <a:ext cx="3370" cy="33729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6" name="直線矢印コネクタ 85"/>
          <p:cNvCxnSpPr>
            <a:stCxn id="4" idx="3"/>
          </p:cNvCxnSpPr>
          <p:nvPr/>
        </p:nvCxnSpPr>
        <p:spPr>
          <a:xfrm>
            <a:off x="2412491" y="1782682"/>
            <a:ext cx="787774" cy="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6" idx="2"/>
            <a:endCxn id="39" idx="1"/>
          </p:cNvCxnSpPr>
          <p:nvPr/>
        </p:nvCxnSpPr>
        <p:spPr>
          <a:xfrm>
            <a:off x="4568631" y="2422035"/>
            <a:ext cx="3369" cy="44298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39" idx="4"/>
            <a:endCxn id="9" idx="1"/>
          </p:cNvCxnSpPr>
          <p:nvPr/>
        </p:nvCxnSpPr>
        <p:spPr>
          <a:xfrm flipV="1">
            <a:off x="5940364" y="3619320"/>
            <a:ext cx="60962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7" name="カギ線コネクタ 96"/>
          <p:cNvCxnSpPr>
            <a:stCxn id="4" idx="3"/>
            <a:endCxn id="8" idx="1"/>
          </p:cNvCxnSpPr>
          <p:nvPr/>
        </p:nvCxnSpPr>
        <p:spPr>
          <a:xfrm>
            <a:off x="2412491" y="1782682"/>
            <a:ext cx="787774" cy="3767296"/>
          </a:xfrm>
          <a:prstGeom prst="bentConnector3">
            <a:avLst>
              <a:gd name="adj1" fmla="val 5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00" name="タイトル 2"/>
          <p:cNvSpPr>
            <a:spLocks noGrp="1"/>
          </p:cNvSpPr>
          <p:nvPr>
            <p:ph type="title"/>
          </p:nvPr>
        </p:nvSpPr>
        <p:spPr/>
        <p:txBody>
          <a:bodyPr/>
          <a:lstStyle/>
          <a:p>
            <a:r>
              <a:rPr kumimoji="1" lang="ja-JP" altLang="en-US" dirty="0"/>
              <a:t>評価対象としたアプリケーション／処理フロー</a:t>
            </a:r>
          </a:p>
        </p:txBody>
      </p:sp>
      <p:sp>
        <p:nvSpPr>
          <p:cNvPr id="101" name="テキスト ボックス 100"/>
          <p:cNvSpPr txBox="1"/>
          <p:nvPr/>
        </p:nvSpPr>
        <p:spPr>
          <a:xfrm>
            <a:off x="6549988" y="5549977"/>
            <a:ext cx="2318032" cy="769441"/>
          </a:xfrm>
          <a:prstGeom prst="rect">
            <a:avLst/>
          </a:prstGeom>
          <a:noFill/>
        </p:spPr>
        <p:txBody>
          <a:bodyPr wrap="square" rtlCol="0">
            <a:spAutoFit/>
          </a:bodyPr>
          <a:lstStyle/>
          <a:p>
            <a:pPr algn="dist"/>
            <a:r>
              <a:rPr kumimoji="1" lang="ja-JP" altLang="en-US" sz="2000" dirty="0">
                <a:solidFill>
                  <a:schemeClr val="tx1">
                    <a:lumMod val="50000"/>
                    <a:lumOff val="50000"/>
                  </a:schemeClr>
                </a:solidFill>
                <a:latin typeface="Meiryo" charset="-128"/>
                <a:ea typeface="Meiryo" charset="-128"/>
                <a:cs typeface="Meiryo" charset="-128"/>
              </a:rPr>
              <a:t>よくありがちな</a:t>
            </a:r>
            <a:endParaRPr kumimoji="1" lang="en-US" altLang="ja-JP" sz="2000" dirty="0">
              <a:solidFill>
                <a:schemeClr val="tx1">
                  <a:lumMod val="50000"/>
                  <a:lumOff val="50000"/>
                </a:schemeClr>
              </a:solidFill>
              <a:latin typeface="Meiryo" charset="-128"/>
              <a:ea typeface="Meiryo" charset="-128"/>
              <a:cs typeface="Meiryo" charset="-128"/>
            </a:endParaRPr>
          </a:p>
          <a:p>
            <a:pPr algn="dist"/>
            <a:r>
              <a:rPr kumimoji="1" lang="en-US" altLang="ja-JP" sz="2400" b="1" dirty="0">
                <a:solidFill>
                  <a:schemeClr val="tx1">
                    <a:lumMod val="50000"/>
                    <a:lumOff val="50000"/>
                  </a:schemeClr>
                </a:solidFill>
                <a:latin typeface="Meiryo" charset="-128"/>
                <a:ea typeface="Meiryo" charset="-128"/>
                <a:cs typeface="Meiryo" charset="-128"/>
              </a:rPr>
              <a:t>web</a:t>
            </a:r>
            <a:r>
              <a:rPr kumimoji="1" lang="ja-JP" altLang="en-US" sz="2400" b="1" dirty="0">
                <a:solidFill>
                  <a:schemeClr val="tx1">
                    <a:lumMod val="50000"/>
                    <a:lumOff val="50000"/>
                  </a:schemeClr>
                </a:solidFill>
                <a:latin typeface="Meiryo" charset="-128"/>
                <a:ea typeface="Meiryo" charset="-128"/>
                <a:cs typeface="Meiryo" charset="-128"/>
              </a:rPr>
              <a:t>システム</a:t>
            </a:r>
          </a:p>
        </p:txBody>
      </p:sp>
    </p:spTree>
    <p:extLst>
      <p:ext uri="{BB962C8B-B14F-4D97-AF65-F5344CB8AC3E}">
        <p14:creationId xmlns:p14="http://schemas.microsoft.com/office/powerpoint/2010/main" val="711468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9" name="正方形/長方形 738"/>
          <p:cNvSpPr/>
          <p:nvPr/>
        </p:nvSpPr>
        <p:spPr>
          <a:xfrm>
            <a:off x="7995107"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構築事例：従来型の</a:t>
            </a:r>
            <a:r>
              <a:rPr kumimoji="1" lang="en-US" altLang="ja-JP" dirty="0"/>
              <a:t>Web</a:t>
            </a:r>
            <a:r>
              <a:rPr kumimoji="1" lang="ja-JP" altLang="en-US" dirty="0"/>
              <a:t>アプリケーション・アーキテクチャ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a:endCxn id="25" idx="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5"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60468" y="3872816"/>
            <a:ext cx="780958" cy="680684"/>
          </a:xfrm>
          <a:prstGeom prst="rect">
            <a:avLst/>
          </a:prstGeom>
          <a:effectLst/>
        </p:spPr>
      </p:pic>
      <p:sp>
        <p:nvSpPr>
          <p:cNvPr id="26" name="TextBox 27"/>
          <p:cNvSpPr txBox="1"/>
          <p:nvPr/>
        </p:nvSpPr>
        <p:spPr>
          <a:xfrm>
            <a:off x="4201758" y="444956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28"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68290" y="2947113"/>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2"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76396" y="2292879"/>
            <a:ext cx="780958" cy="680684"/>
          </a:xfrm>
          <a:prstGeom prst="rect">
            <a:avLst/>
          </a:prstGeom>
          <a:effectLst/>
        </p:spPr>
      </p:pic>
      <p:sp>
        <p:nvSpPr>
          <p:cNvPr id="33" name="TextBox 27"/>
          <p:cNvSpPr txBox="1"/>
          <p:nvPr/>
        </p:nvSpPr>
        <p:spPr>
          <a:xfrm>
            <a:off x="7698719" y="287651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4"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76396" y="3849805"/>
            <a:ext cx="780958" cy="680684"/>
          </a:xfrm>
          <a:prstGeom prst="rect">
            <a:avLst/>
          </a:prstGeom>
          <a:effectLst/>
        </p:spPr>
      </p:pic>
      <p:sp>
        <p:nvSpPr>
          <p:cNvPr id="35" name="TextBox 27"/>
          <p:cNvSpPr txBox="1"/>
          <p:nvPr/>
        </p:nvSpPr>
        <p:spPr>
          <a:xfrm>
            <a:off x="7731969" y="444163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39" name="左中かっこ 38"/>
          <p:cNvSpPr/>
          <p:nvPr/>
        </p:nvSpPr>
        <p:spPr>
          <a:xfrm rot="16200000">
            <a:off x="8195253" y="4608310"/>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sp>
        <p:nvSpPr>
          <p:cNvPr id="41" name="テキスト ボックス 40"/>
          <p:cNvSpPr txBox="1"/>
          <p:nvPr/>
        </p:nvSpPr>
        <p:spPr>
          <a:xfrm>
            <a:off x="7931632" y="5139406"/>
            <a:ext cx="877163" cy="369332"/>
          </a:xfrm>
          <a:prstGeom prst="rect">
            <a:avLst/>
          </a:prstGeom>
          <a:noFill/>
          <a:effectLst/>
        </p:spPr>
        <p:txBody>
          <a:bodyPr wrap="none" rtlCol="0" anchor="ctr">
            <a:noAutofit/>
          </a:bodyPr>
          <a:lstStyle>
            <a:defPPr>
              <a:defRPr lang="ja-JP"/>
            </a:defPPr>
            <a:lvl1pPr algn="ctr">
              <a:defRPr sz="1200">
                <a:latin typeface="Meiryo" charset="-128"/>
                <a:ea typeface="Meiryo" charset="-128"/>
                <a:cs typeface="Meiryo" charset="-128"/>
              </a:defRPr>
            </a:lvl1pPr>
          </a:lstStyle>
          <a:p>
            <a:r>
              <a:rPr lang="ja-JP" altLang="en-US" dirty="0"/>
              <a:t>冗長化</a:t>
            </a:r>
          </a:p>
        </p:txBody>
      </p:sp>
      <p:pic>
        <p:nvPicPr>
          <p:cNvPr id="42"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57279" y="4637755"/>
            <a:ext cx="780958" cy="680684"/>
          </a:xfrm>
          <a:prstGeom prst="rect">
            <a:avLst/>
          </a:prstGeom>
          <a:effectLst/>
        </p:spPr>
      </p:pic>
      <p:sp>
        <p:nvSpPr>
          <p:cNvPr id="43" name="TextBox 27"/>
          <p:cNvSpPr txBox="1"/>
          <p:nvPr/>
        </p:nvSpPr>
        <p:spPr>
          <a:xfrm>
            <a:off x="4197258" y="5203221"/>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45"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06836" y="2288674"/>
            <a:ext cx="780958" cy="680684"/>
          </a:xfrm>
          <a:prstGeom prst="rect">
            <a:avLst/>
          </a:prstGeom>
          <a:effectLst/>
        </p:spPr>
      </p:pic>
      <p:sp>
        <p:nvSpPr>
          <p:cNvPr id="46" name="TextBox 27"/>
          <p:cNvSpPr txBox="1"/>
          <p:nvPr/>
        </p:nvSpPr>
        <p:spPr>
          <a:xfrm>
            <a:off x="4262721" y="2871946"/>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49" name="直線コネクタ 48"/>
          <p:cNvCxnSpPr>
            <a:stCxn id="32" idx="1"/>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2" idx="1"/>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4" idx="1"/>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4" idx="1"/>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5" name="テキスト ボックス 734"/>
          <p:cNvSpPr txBox="1"/>
          <p:nvPr/>
        </p:nvSpPr>
        <p:spPr>
          <a:xfrm flipH="1">
            <a:off x="4307505" y="1971228"/>
            <a:ext cx="1179619" cy="276999"/>
          </a:xfrm>
          <a:prstGeom prst="rect">
            <a:avLst/>
          </a:prstGeom>
          <a:noFill/>
          <a:effectLst/>
        </p:spPr>
        <p:txBody>
          <a:bodyPr wrap="square" rtlCol="0">
            <a:spAutoFit/>
          </a:bodyPr>
          <a:lstStyle/>
          <a:p>
            <a:pPr algn="ctr"/>
            <a:r>
              <a:rPr kumimoji="1" lang="ja-JP" altLang="en-US" sz="1200" b="1" dirty="0">
                <a:solidFill>
                  <a:srgbClr val="0432FF"/>
                </a:solidFill>
                <a:latin typeface="Meiryo" charset="-128"/>
                <a:ea typeface="Meiryo" charset="-128"/>
                <a:cs typeface="Meiryo" charset="-128"/>
              </a:rPr>
              <a:t>死活監視</a:t>
            </a:r>
          </a:p>
        </p:txBody>
      </p:sp>
      <p:sp>
        <p:nvSpPr>
          <p:cNvPr id="736" name="テキスト ボックス 735"/>
          <p:cNvSpPr txBox="1"/>
          <p:nvPr/>
        </p:nvSpPr>
        <p:spPr>
          <a:xfrm flipH="1">
            <a:off x="4536869" y="4468723"/>
            <a:ext cx="1179619"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804001" y="5661331"/>
            <a:ext cx="3027408" cy="29452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DNS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4" name="角丸四角形 743"/>
          <p:cNvSpPr/>
          <p:nvPr/>
        </p:nvSpPr>
        <p:spPr>
          <a:xfrm>
            <a:off x="3866612" y="1107873"/>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AP</a:t>
            </a:r>
            <a:r>
              <a:rPr lang="ja-JP" altLang="en-US" sz="1400" dirty="0">
                <a:solidFill>
                  <a:schemeClr val="accent6">
                    <a:lumMod val="50000"/>
                  </a:schemeClr>
                </a:solidFill>
                <a:latin typeface="Meiryo" charset="-128"/>
                <a:ea typeface="Meiryo" charset="-128"/>
                <a:cs typeface="Meiryo" charset="-128"/>
              </a:rPr>
              <a:t>はそのまま移行。ただし、セッション管理等、一部改修が必要な場合がある。</a:t>
            </a:r>
          </a:p>
        </p:txBody>
      </p:sp>
      <p:sp>
        <p:nvSpPr>
          <p:cNvPr id="745" name="角丸四角形 744"/>
          <p:cNvSpPr/>
          <p:nvPr/>
        </p:nvSpPr>
        <p:spPr>
          <a:xfrm>
            <a:off x="6324263" y="5602264"/>
            <a:ext cx="2741583"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ミドルウェアが必要</a:t>
            </a:r>
            <a:endParaRPr lang="en-US" altLang="ja-JP" sz="14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 </a:t>
            </a:r>
            <a:r>
              <a:rPr lang="en-US" altLang="ja-JP" sz="800" dirty="0" err="1">
                <a:solidFill>
                  <a:schemeClr val="accent6">
                    <a:lumMod val="50000"/>
                  </a:schemeClr>
                </a:solidFill>
                <a:latin typeface="Meiryo" charset="-128"/>
                <a:ea typeface="Meiryo" charset="-128"/>
                <a:cs typeface="Meiryo" charset="-128"/>
              </a:rPr>
              <a:t>SQLServer</a:t>
            </a:r>
            <a:r>
              <a:rPr lang="ja-JP" altLang="en-US" sz="800" dirty="0">
                <a:solidFill>
                  <a:schemeClr val="accent6">
                    <a:lumMod val="50000"/>
                  </a:schemeClr>
                </a:solidFill>
                <a:latin typeface="Meiryo" charset="-128"/>
                <a:ea typeface="Meiryo" charset="-128"/>
                <a:cs typeface="Meiryo" charset="-128"/>
              </a:rPr>
              <a:t>、死活監視ソフト等の購入）</a:t>
            </a:r>
            <a:endParaRPr lang="en-US" altLang="ja-JP" sz="800" dirty="0">
              <a:solidFill>
                <a:schemeClr val="accent6">
                  <a:lumMod val="50000"/>
                </a:schemeClr>
              </a:solidFill>
              <a:latin typeface="Meiryo" charset="-128"/>
              <a:ea typeface="Meiryo" charset="-128"/>
              <a:cs typeface="Meiryo" charset="-128"/>
            </a:endParaRPr>
          </a:p>
          <a:p>
            <a:r>
              <a:rPr lang="en-US" altLang="ja-JP" sz="1400" dirty="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$175.2</a:t>
            </a:r>
          </a:p>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9</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$1576.8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$236.52+α</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p:txBody>
      </p:sp>
      <p:sp>
        <p:nvSpPr>
          <p:cNvPr id="747" name="正方形/長方形 746"/>
          <p:cNvSpPr/>
          <p:nvPr/>
        </p:nvSpPr>
        <p:spPr>
          <a:xfrm>
            <a:off x="273809" y="1177438"/>
            <a:ext cx="2244407" cy="2002285"/>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solidFill>
                  <a:schemeClr val="bg1"/>
                </a:solidFill>
                <a:latin typeface="Meiryo" charset="-128"/>
                <a:ea typeface="Meiryo" charset="-128"/>
                <a:cs typeface="Meiryo" charset="-128"/>
              </a:rPr>
              <a:t>年間：</a:t>
            </a:r>
            <a:r>
              <a:rPr lang="ja-JP" altLang="en-US" sz="1050" b="1" dirty="0">
                <a:solidFill>
                  <a:schemeClr val="bg1"/>
                </a:solidFill>
                <a:latin typeface="Meiryo" charset="-128"/>
                <a:ea typeface="Meiryo" charset="-128"/>
                <a:cs typeface="Meiryo" charset="-128"/>
              </a:rPr>
              <a:t>約</a:t>
            </a:r>
            <a:r>
              <a:rPr lang="en-US" altLang="ja-JP" sz="1050" b="1" dirty="0">
                <a:solidFill>
                  <a:schemeClr val="bg1"/>
                </a:solidFill>
                <a:latin typeface="Meiryo" charset="-128"/>
                <a:ea typeface="Meiryo" charset="-128"/>
                <a:cs typeface="Meiryo" charset="-128"/>
              </a:rPr>
              <a:t>$2049.84</a:t>
            </a:r>
          </a:p>
          <a:p>
            <a:endParaRPr lang="en-US" altLang="ja-JP" sz="1050" b="1" dirty="0">
              <a:solidFill>
                <a:schemeClr val="bg1"/>
              </a:solidFill>
              <a:latin typeface="Meiryo" charset="-128"/>
              <a:ea typeface="Meiryo" charset="-128"/>
              <a:cs typeface="Meiryo" charset="-128"/>
            </a:endParaRPr>
          </a:p>
          <a:p>
            <a:pPr algn="r"/>
            <a:r>
              <a:rPr lang="ja-JP" altLang="en-US" sz="2000" dirty="0">
                <a:solidFill>
                  <a:schemeClr val="bg1"/>
                </a:solidFill>
                <a:latin typeface="Meiryo" charset="-128"/>
                <a:ea typeface="Meiryo" charset="-128"/>
                <a:cs typeface="Meiryo" charset="-128"/>
              </a:rPr>
              <a:t>約</a:t>
            </a:r>
            <a:r>
              <a:rPr lang="en-US" altLang="ja-JP" sz="2000" dirty="0">
                <a:solidFill>
                  <a:schemeClr val="bg1"/>
                </a:solidFill>
                <a:latin typeface="Meiryo" charset="-128"/>
                <a:ea typeface="Meiryo" charset="-128"/>
                <a:cs typeface="Meiryo" charset="-128"/>
              </a:rPr>
              <a:t>254,980</a:t>
            </a:r>
            <a:r>
              <a:rPr lang="ja-JP" altLang="en-US" sz="2000" dirty="0">
                <a:solidFill>
                  <a:schemeClr val="bg1"/>
                </a:solidFill>
                <a:latin typeface="Meiryo" charset="-128"/>
                <a:ea typeface="Meiryo" charset="-128"/>
                <a:cs typeface="Meiryo" charset="-128"/>
              </a:rPr>
              <a:t>円</a:t>
            </a:r>
            <a:endParaRPr lang="en-US" altLang="ja-JP" sz="2000" dirty="0">
              <a:solidFill>
                <a:schemeClr val="bg1"/>
              </a:solidFill>
              <a:latin typeface="Meiryo" charset="-128"/>
              <a:ea typeface="Meiryo" charset="-128"/>
              <a:cs typeface="Meiryo" charset="-128"/>
            </a:endParaRPr>
          </a:p>
        </p:txBody>
      </p:sp>
      <p:sp>
        <p:nvSpPr>
          <p:cNvPr id="749" name="下矢印 748"/>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0" name="正方形/長方形 749"/>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808267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a:t>
            </a:r>
            <a:r>
              <a:rPr kumimoji="1" lang="en-US" altLang="ja-JP" dirty="0"/>
              <a:t>AWS</a:t>
            </a:r>
            <a:r>
              <a:rPr kumimoji="1" lang="ja-JP" altLang="en-US" dirty="0"/>
              <a:t>サービスを活かしたアーキテクチャ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8"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76037" y="2929574"/>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cxnSp>
        <p:nvCxnSpPr>
          <p:cNvPr id="49" name="直線コネクタ 48"/>
          <p:cNvCxnSpPr>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757980" y="4468723"/>
            <a:ext cx="594430"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762048" y="5626019"/>
            <a:ext cx="1359501" cy="46097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Route 53</a:t>
            </a:r>
            <a:r>
              <a:rPr lang="ja-JP" altLang="en-US" sz="1400" dirty="0">
                <a:solidFill>
                  <a:schemeClr val="accent6">
                    <a:lumMod val="50000"/>
                  </a:schemeClr>
                </a:solidFill>
                <a:latin typeface="Meiryo" charset="-128"/>
                <a:ea typeface="Meiryo" charset="-128"/>
                <a:cs typeface="Meiryo" charset="-128"/>
              </a:rPr>
              <a:t>に</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設定するのみ</a:t>
            </a:r>
          </a:p>
        </p:txBody>
      </p:sp>
      <p:sp>
        <p:nvSpPr>
          <p:cNvPr id="744" name="角丸四角形 743"/>
          <p:cNvSpPr/>
          <p:nvPr/>
        </p:nvSpPr>
        <p:spPr>
          <a:xfrm>
            <a:off x="3804001" y="1178054"/>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死活監視のソフトウェア不要</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基本的に無料／アラーム設定でメール通知</a:t>
            </a:r>
          </a:p>
        </p:txBody>
      </p:sp>
      <p:sp>
        <p:nvSpPr>
          <p:cNvPr id="745" name="角丸四角形 744"/>
          <p:cNvSpPr/>
          <p:nvPr/>
        </p:nvSpPr>
        <p:spPr>
          <a:xfrm>
            <a:off x="5236313" y="5624921"/>
            <a:ext cx="3766922"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ＤＢＭＳはインストール不要</a:t>
            </a:r>
            <a:endParaRPr lang="en-US" altLang="ja-JP" sz="1400" dirty="0">
              <a:solidFill>
                <a:schemeClr val="accent6">
                  <a:lumMod val="50000"/>
                </a:schemeClr>
              </a:solidFill>
              <a:latin typeface="Meiryo" charset="-128"/>
              <a:ea typeface="Meiryo" charset="-128"/>
              <a:cs typeface="Meiryo" charset="-128"/>
            </a:endParaRP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Ｏｒａｃｌｅ、ＳＱＬＳｅｒｖｅｒ等のライセンス料込</a:t>
            </a: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ＥＣ２の接続先を変更するだけ</a:t>
            </a:r>
          </a:p>
          <a:p>
            <a:r>
              <a:rPr lang="ja-JP" altLang="en-US" sz="1400" dirty="0">
                <a:solidFill>
                  <a:schemeClr val="accent6">
                    <a:lumMod val="50000"/>
                  </a:schemeClr>
                </a:solidFill>
                <a:latin typeface="Meiryo" charset="-128"/>
                <a:ea typeface="Meiryo" charset="-128"/>
                <a:cs typeface="Meiryo" charset="-128"/>
              </a:rPr>
              <a:t>冗長構成はＭｕｌｔｉ</a:t>
            </a:r>
            <a:r>
              <a:rPr lang="en-US" altLang="ja-JP" sz="1400" dirty="0">
                <a:solidFill>
                  <a:schemeClr val="accent6">
                    <a:lumMod val="50000"/>
                  </a:schemeClr>
                </a:solidFill>
                <a:latin typeface="Meiryo" charset="-128"/>
                <a:ea typeface="Meiryo" charset="-128"/>
                <a:cs typeface="Meiryo" charset="-128"/>
              </a:rPr>
              <a:t>-</a:t>
            </a:r>
            <a:r>
              <a:rPr lang="ja-JP" altLang="en-US" sz="1400" dirty="0">
                <a:solidFill>
                  <a:schemeClr val="accent6">
                    <a:lumMod val="50000"/>
                  </a:schemeClr>
                </a:solidFill>
                <a:latin typeface="Meiryo" charset="-128"/>
                <a:ea typeface="Meiryo" charset="-128"/>
                <a:cs typeface="Meiryo" charset="-128"/>
              </a:rPr>
              <a:t>ＡＺを選択するのみ</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4</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$700.8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a:p>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$455.52</a:t>
            </a:r>
          </a:p>
          <a:p>
            <a:r>
              <a:rPr lang="en-US" altLang="ja-JP" sz="1050" dirty="0">
                <a:latin typeface="Meiryo" charset="-128"/>
                <a:ea typeface="Meiryo" charset="-128"/>
                <a:cs typeface="Meiryo" charset="-128"/>
              </a:rPr>
              <a:t>Route53</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年間：</a:t>
            </a:r>
            <a:r>
              <a:rPr lang="en-US" altLang="ja-JP" sz="1050" dirty="0">
                <a:latin typeface="Meiryo" charset="-128"/>
                <a:ea typeface="Meiryo" charset="-128"/>
                <a:cs typeface="Meiryo" charset="-128"/>
              </a:rPr>
              <a:t>$26.4</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 </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$1655.76</a:t>
            </a:r>
          </a:p>
          <a:p>
            <a:endParaRPr lang="en-US" altLang="ja-JP" sz="1050" dirty="0">
              <a:solidFill>
                <a:schemeClr val="bg1"/>
              </a:solidFill>
              <a:latin typeface="Meiryo" charset="-128"/>
              <a:ea typeface="Meiryo" charset="-128"/>
              <a:cs typeface="Meiryo" charset="-128"/>
            </a:endParaRPr>
          </a:p>
          <a:p>
            <a:pPr algn="r"/>
            <a:r>
              <a:rPr lang="ja-JP" altLang="en-US" sz="2000" dirty="0">
                <a:solidFill>
                  <a:schemeClr val="bg1"/>
                </a:solidFill>
                <a:latin typeface="Meiryo" charset="-128"/>
                <a:ea typeface="Meiryo" charset="-128"/>
                <a:cs typeface="Meiryo" charset="-128"/>
              </a:rPr>
              <a:t>約</a:t>
            </a:r>
            <a:r>
              <a:rPr lang="en-US" altLang="ja-JP" sz="2000" dirty="0">
                <a:solidFill>
                  <a:schemeClr val="bg1"/>
                </a:solidFill>
                <a:latin typeface="Meiryo" charset="-128"/>
                <a:ea typeface="Meiryo" charset="-128"/>
                <a:cs typeface="Meiryo" charset="-128"/>
              </a:rPr>
              <a:t>198,691</a:t>
            </a:r>
            <a:r>
              <a:rPr lang="ja-JP" altLang="en-US" sz="2000" dirty="0">
                <a:solidFill>
                  <a:schemeClr val="bg1"/>
                </a:solidFill>
                <a:latin typeface="Meiryo" charset="-128"/>
                <a:ea typeface="Meiryo" charset="-128"/>
                <a:cs typeface="Meiryo" charset="-128"/>
              </a:rPr>
              <a:t>円</a:t>
            </a:r>
            <a:endParaRPr lang="en-US" altLang="ja-JP" sz="2000"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pic>
        <p:nvPicPr>
          <p:cNvPr id="74" name="Picture 8" descr="Route-53.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18518" y="3928801"/>
            <a:ext cx="483936" cy="483936"/>
          </a:xfrm>
          <a:prstGeom prst="rect">
            <a:avLst/>
          </a:prstGeom>
        </p:spPr>
      </p:pic>
      <p:sp>
        <p:nvSpPr>
          <p:cNvPr id="75" name="TextBox 27"/>
          <p:cNvSpPr txBox="1"/>
          <p:nvPr/>
        </p:nvSpPr>
        <p:spPr>
          <a:xfrm>
            <a:off x="4270750" y="4268590"/>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Route 53</a:t>
            </a:r>
            <a:endParaRPr lang="en-US" dirty="0"/>
          </a:p>
        </p:txBody>
      </p:sp>
      <p:sp>
        <p:nvSpPr>
          <p:cNvPr id="76" name="TextBox 24"/>
          <p:cNvSpPr txBox="1"/>
          <p:nvPr/>
        </p:nvSpPr>
        <p:spPr>
          <a:xfrm>
            <a:off x="8033328" y="293204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(Master)</a:t>
            </a:r>
          </a:p>
        </p:txBody>
      </p:sp>
      <p:pic>
        <p:nvPicPr>
          <p:cNvPr id="77" name="Picture 11" descr="RDS-DB-Instace-tandby-Multi-AZ-.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67250" y="3829602"/>
            <a:ext cx="719466" cy="719466"/>
          </a:xfrm>
          <a:prstGeom prst="rect">
            <a:avLst/>
          </a:prstGeom>
        </p:spPr>
      </p:pic>
      <p:pic>
        <p:nvPicPr>
          <p:cNvPr id="78" name="Picture 12" descr="RDS-DB-Instace.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68861" y="2248132"/>
            <a:ext cx="731520" cy="731520"/>
          </a:xfrm>
          <a:prstGeom prst="rect">
            <a:avLst/>
          </a:prstGeom>
        </p:spPr>
      </p:pic>
      <p:sp>
        <p:nvSpPr>
          <p:cNvPr id="79" name="TextBox 24"/>
          <p:cNvSpPr txBox="1"/>
          <p:nvPr/>
        </p:nvSpPr>
        <p:spPr>
          <a:xfrm>
            <a:off x="8043134" y="447325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(Slave)</a:t>
            </a:r>
          </a:p>
        </p:txBody>
      </p:sp>
      <p:pic>
        <p:nvPicPr>
          <p:cNvPr id="80" name="Picture 4" descr="DynamoDB.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195061" y="4695823"/>
            <a:ext cx="492035" cy="492035"/>
          </a:xfrm>
          <a:prstGeom prst="rect">
            <a:avLst/>
          </a:prstGeom>
        </p:spPr>
      </p:pic>
      <p:sp>
        <p:nvSpPr>
          <p:cNvPr id="81" name="TextBox 19"/>
          <p:cNvSpPr txBox="1"/>
          <p:nvPr/>
        </p:nvSpPr>
        <p:spPr>
          <a:xfrm>
            <a:off x="7798257" y="5232587"/>
            <a:ext cx="1249533"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DynamoDB</a:t>
            </a:r>
            <a:endParaRPr lang="en-US" sz="1200" dirty="0">
              <a:latin typeface="Meiryo" charset="-128"/>
              <a:ea typeface="Meiryo" charset="-128"/>
              <a:cs typeface="Meiryo" charset="-128"/>
            </a:endParaRPr>
          </a:p>
        </p:txBody>
      </p:sp>
      <p:sp>
        <p:nvSpPr>
          <p:cNvPr id="82" name="テキスト ボックス 81"/>
          <p:cNvSpPr txBox="1"/>
          <p:nvPr/>
        </p:nvSpPr>
        <p:spPr>
          <a:xfrm flipH="1">
            <a:off x="7256234" y="4782872"/>
            <a:ext cx="1026858" cy="338554"/>
          </a:xfrm>
          <a:prstGeom prst="rect">
            <a:avLst/>
          </a:prstGeom>
          <a:noFill/>
          <a:effectLst/>
        </p:spPr>
        <p:txBody>
          <a:bodyPr wrap="square" rtlCol="0">
            <a:spAutoFit/>
          </a:bodyPr>
          <a:lstStyle/>
          <a:p>
            <a:pPr algn="r"/>
            <a:r>
              <a:rPr kumimoji="1" lang="ja-JP" altLang="en-US" sz="800" b="1" dirty="0">
                <a:solidFill>
                  <a:srgbClr val="0432FF"/>
                </a:solidFill>
                <a:latin typeface="Meiryo" charset="-128"/>
                <a:ea typeface="Meiryo" charset="-128"/>
                <a:cs typeface="Meiryo" charset="-128"/>
              </a:rPr>
              <a:t>セッション</a:t>
            </a:r>
            <a:endParaRPr kumimoji="1" lang="en-US" altLang="ja-JP" sz="800" b="1" dirty="0">
              <a:solidFill>
                <a:srgbClr val="0432FF"/>
              </a:solidFill>
              <a:latin typeface="Meiryo" charset="-128"/>
              <a:ea typeface="Meiryo" charset="-128"/>
              <a:cs typeface="Meiryo" charset="-128"/>
            </a:endParaRPr>
          </a:p>
          <a:p>
            <a:pPr algn="r"/>
            <a:r>
              <a:rPr kumimoji="1" lang="ja-JP" altLang="en-US" sz="800" b="1" dirty="0">
                <a:solidFill>
                  <a:srgbClr val="0432FF"/>
                </a:solidFill>
                <a:latin typeface="Meiryo" charset="-128"/>
                <a:ea typeface="Meiryo" charset="-128"/>
                <a:cs typeface="Meiryo" charset="-128"/>
              </a:rPr>
              <a:t>管理</a:t>
            </a:r>
          </a:p>
        </p:txBody>
      </p:sp>
      <p:sp>
        <p:nvSpPr>
          <p:cNvPr id="83" name="下矢印 82"/>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690965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53190"/>
            <a:ext cx="9252520" cy="69111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solidFill>
                  <a:srgbClr val="0070C0"/>
                </a:solidFill>
              </a:rPr>
              <a:t>3</a:t>
            </a:fld>
            <a:endParaRPr kumimoji="1" lang="ja-JP" altLang="en-US">
              <a:solidFill>
                <a:srgbClr val="0070C0"/>
              </a:solidFill>
            </a:endParaRPr>
          </a:p>
        </p:txBody>
      </p:sp>
      <p:grpSp>
        <p:nvGrpSpPr>
          <p:cNvPr id="16" name="図形グループ 15"/>
          <p:cNvGrpSpPr/>
          <p:nvPr/>
        </p:nvGrpSpPr>
        <p:grpSpPr>
          <a:xfrm>
            <a:off x="811681" y="828781"/>
            <a:ext cx="3212530" cy="5500347"/>
            <a:chOff x="5230258" y="1001733"/>
            <a:chExt cx="3212530" cy="5500347"/>
          </a:xfrm>
        </p:grpSpPr>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30258" y="1401843"/>
              <a:ext cx="3212530" cy="4700127"/>
            </a:xfrm>
            <a:prstGeom prst="rect">
              <a:avLst/>
            </a:prstGeom>
            <a:ln>
              <a:noFill/>
            </a:ln>
            <a:effectLst>
              <a:outerShdw blurRad="292100" dist="139700" dir="2700000" algn="tl" rotWithShape="0">
                <a:srgbClr val="333333">
                  <a:alpha val="65000"/>
                </a:srgbClr>
              </a:outerShdw>
            </a:effectLst>
          </p:spPr>
        </p:pic>
        <p:sp>
          <p:nvSpPr>
            <p:cNvPr id="4" name="テキスト ボックス 3"/>
            <p:cNvSpPr txBox="1"/>
            <p:nvPr/>
          </p:nvSpPr>
          <p:spPr>
            <a:xfrm>
              <a:off x="6387521" y="6101970"/>
              <a:ext cx="898003" cy="400110"/>
            </a:xfrm>
            <a:prstGeom prst="rect">
              <a:avLst/>
            </a:prstGeom>
            <a:noFill/>
          </p:spPr>
          <p:txBody>
            <a:bodyPr wrap="none" rtlCol="0">
              <a:spAutoFit/>
            </a:bodyPr>
            <a:lstStyle/>
            <a:p>
              <a:pPr algn="ctr"/>
              <a:r>
                <a:rPr kumimoji="1" lang="en-US" altLang="ja-JP" sz="2000" dirty="0">
                  <a:solidFill>
                    <a:srgbClr val="0070C0"/>
                  </a:solidFill>
                </a:rPr>
                <a:t>2017.1</a:t>
              </a:r>
              <a:endParaRPr kumimoji="1" lang="ja-JP" altLang="en-US" sz="2000" dirty="0">
                <a:solidFill>
                  <a:srgbClr val="0070C0"/>
                </a:solidFill>
              </a:endParaRPr>
            </a:p>
          </p:txBody>
        </p:sp>
        <p:sp>
          <p:nvSpPr>
            <p:cNvPr id="6" name="テキスト ボックス 5"/>
            <p:cNvSpPr txBox="1"/>
            <p:nvPr/>
          </p:nvSpPr>
          <p:spPr>
            <a:xfrm>
              <a:off x="5469801" y="1001733"/>
              <a:ext cx="2733441" cy="369332"/>
            </a:xfrm>
            <a:prstGeom prst="rect">
              <a:avLst/>
            </a:prstGeom>
            <a:noFill/>
          </p:spPr>
          <p:txBody>
            <a:bodyPr wrap="none" rtlCol="0">
              <a:spAutoFit/>
            </a:bodyPr>
            <a:lstStyle/>
            <a:p>
              <a:pPr algn="ctr"/>
              <a:r>
                <a:rPr kumimoji="1" lang="en-US" altLang="ja-JP" dirty="0">
                  <a:solidFill>
                    <a:srgbClr val="0070C0"/>
                  </a:solidFill>
                  <a:latin typeface="Meiryo" charset="-128"/>
                  <a:ea typeface="Meiryo" charset="-128"/>
                  <a:cs typeface="Meiryo" charset="-128"/>
                </a:rPr>
                <a:t>IT</a:t>
              </a:r>
              <a:r>
                <a:rPr kumimoji="1" lang="ja-JP" altLang="en-US" dirty="0">
                  <a:solidFill>
                    <a:srgbClr val="0070C0"/>
                  </a:solidFill>
                  <a:latin typeface="Meiryo" charset="-128"/>
                  <a:ea typeface="Meiryo" charset="-128"/>
                  <a:cs typeface="Meiryo" charset="-128"/>
                </a:rPr>
                <a:t>を知らない人</a:t>
              </a:r>
              <a:r>
                <a:rPr lang="ja-JP" altLang="en-US" dirty="0">
                  <a:solidFill>
                    <a:srgbClr val="0070C0"/>
                  </a:solidFill>
                  <a:latin typeface="Meiryo" charset="-128"/>
                  <a:ea typeface="Meiryo" charset="-128"/>
                  <a:cs typeface="Meiryo" charset="-128"/>
                </a:rPr>
                <a:t>のために</a:t>
              </a:r>
              <a:endParaRPr kumimoji="1" lang="ja-JP" altLang="en-US" dirty="0">
                <a:solidFill>
                  <a:srgbClr val="0070C0"/>
                </a:solidFill>
                <a:latin typeface="Meiryo" charset="-128"/>
                <a:ea typeface="Meiryo" charset="-128"/>
                <a:cs typeface="Meiryo" charset="-128"/>
              </a:endParaRPr>
            </a:p>
          </p:txBody>
        </p:sp>
      </p:grpSp>
      <p:sp>
        <p:nvSpPr>
          <p:cNvPr id="7" name="テキスト ボックス 6"/>
          <p:cNvSpPr txBox="1"/>
          <p:nvPr/>
        </p:nvSpPr>
        <p:spPr>
          <a:xfrm>
            <a:off x="4572000" y="1228891"/>
            <a:ext cx="2699778" cy="461665"/>
          </a:xfrm>
          <a:prstGeom prst="rect">
            <a:avLst/>
          </a:prstGeom>
          <a:noFill/>
        </p:spPr>
        <p:txBody>
          <a:bodyPr wrap="none" rtlCol="0">
            <a:spAutoFit/>
          </a:bodyPr>
          <a:lstStyle/>
          <a:p>
            <a:r>
              <a:rPr kumimoji="1" lang="en-US" altLang="ja-JP" sz="2400" b="1" dirty="0">
                <a:solidFill>
                  <a:srgbClr val="0070C0"/>
                </a:solidFill>
                <a:latin typeface="Meiryo" charset="-128"/>
                <a:ea typeface="Meiryo" charset="-128"/>
                <a:cs typeface="Meiryo" charset="-128"/>
              </a:rPr>
              <a:t>IT</a:t>
            </a:r>
            <a:r>
              <a:rPr kumimoji="1" lang="ja-JP" altLang="en-US" sz="2400" b="1" dirty="0">
                <a:solidFill>
                  <a:srgbClr val="0070C0"/>
                </a:solidFill>
                <a:latin typeface="Meiryo" charset="-128"/>
                <a:ea typeface="Meiryo" charset="-128"/>
                <a:cs typeface="Meiryo" charset="-128"/>
              </a:rPr>
              <a:t>の発展</a:t>
            </a:r>
            <a:r>
              <a:rPr kumimoji="1" lang="ja-JP" altLang="en-US" sz="2400" dirty="0">
                <a:solidFill>
                  <a:srgbClr val="0070C0"/>
                </a:solidFill>
                <a:latin typeface="Meiryo" charset="-128"/>
                <a:ea typeface="Meiryo" charset="-128"/>
                <a:cs typeface="Meiryo" charset="-128"/>
              </a:rPr>
              <a:t>によって</a:t>
            </a:r>
          </a:p>
        </p:txBody>
      </p:sp>
      <p:sp>
        <p:nvSpPr>
          <p:cNvPr id="18" name="テキスト ボックス 17"/>
          <p:cNvSpPr txBox="1"/>
          <p:nvPr/>
        </p:nvSpPr>
        <p:spPr>
          <a:xfrm>
            <a:off x="4572000" y="3076102"/>
            <a:ext cx="4185761" cy="830997"/>
          </a:xfrm>
          <a:prstGeom prst="rect">
            <a:avLst/>
          </a:prstGeom>
          <a:noFill/>
        </p:spPr>
        <p:txBody>
          <a:bodyPr wrap="none" rtlCol="0">
            <a:spAutoFit/>
          </a:bodyPr>
          <a:lstStyle/>
          <a:p>
            <a:r>
              <a:rPr kumimoji="1" lang="ja-JP" altLang="en-US" sz="2400" dirty="0">
                <a:solidFill>
                  <a:srgbClr val="0070C0"/>
                </a:solidFill>
                <a:latin typeface="Meiryo" charset="-128"/>
                <a:ea typeface="Meiryo" charset="-128"/>
                <a:cs typeface="Meiryo" charset="-128"/>
              </a:rPr>
              <a:t>いままでできなかったことが</a:t>
            </a:r>
            <a:endParaRPr kumimoji="1" lang="en-US" altLang="ja-JP" sz="2400" dirty="0">
              <a:solidFill>
                <a:srgbClr val="0070C0"/>
              </a:solidFill>
              <a:latin typeface="Meiryo" charset="-128"/>
              <a:ea typeface="Meiryo" charset="-128"/>
              <a:cs typeface="Meiryo" charset="-128"/>
            </a:endParaRPr>
          </a:p>
          <a:p>
            <a:r>
              <a:rPr lang="ja-JP" altLang="en-US" sz="2400" b="1" dirty="0">
                <a:solidFill>
                  <a:srgbClr val="0070C0"/>
                </a:solidFill>
                <a:latin typeface="Meiryo" charset="-128"/>
                <a:ea typeface="Meiryo" charset="-128"/>
                <a:cs typeface="Meiryo" charset="-128"/>
              </a:rPr>
              <a:t>できるようになった</a:t>
            </a:r>
            <a:endParaRPr kumimoji="1" lang="ja-JP" altLang="en-US" sz="2400" b="1" dirty="0">
              <a:solidFill>
                <a:srgbClr val="0070C0"/>
              </a:solidFill>
              <a:latin typeface="Meiryo" charset="-128"/>
              <a:ea typeface="Meiryo" charset="-128"/>
              <a:cs typeface="Meiryo" charset="-128"/>
            </a:endParaRPr>
          </a:p>
        </p:txBody>
      </p:sp>
      <p:sp>
        <p:nvSpPr>
          <p:cNvPr id="19" name="テキスト ボックス 18"/>
          <p:cNvSpPr txBox="1"/>
          <p:nvPr/>
        </p:nvSpPr>
        <p:spPr>
          <a:xfrm>
            <a:off x="4572000" y="5052188"/>
            <a:ext cx="4185761" cy="461665"/>
          </a:xfrm>
          <a:prstGeom prst="rect">
            <a:avLst/>
          </a:prstGeom>
          <a:noFill/>
        </p:spPr>
        <p:txBody>
          <a:bodyPr wrap="none" rtlCol="0">
            <a:spAutoFit/>
          </a:bodyPr>
          <a:lstStyle/>
          <a:p>
            <a:r>
              <a:rPr lang="ja-JP" altLang="en-US" sz="2400" dirty="0">
                <a:solidFill>
                  <a:srgbClr val="0070C0"/>
                </a:solidFill>
                <a:latin typeface="Meiryo" charset="-128"/>
                <a:ea typeface="Meiryo" charset="-128"/>
                <a:cs typeface="Meiryo" charset="-128"/>
              </a:rPr>
              <a:t>こう</a:t>
            </a:r>
            <a:r>
              <a:rPr lang="ja-JP" altLang="en-US" sz="2400" b="1" dirty="0">
                <a:solidFill>
                  <a:srgbClr val="0070C0"/>
                </a:solidFill>
                <a:latin typeface="Meiryo" charset="-128"/>
                <a:ea typeface="Meiryo" charset="-128"/>
                <a:cs typeface="Meiryo" charset="-128"/>
              </a:rPr>
              <a:t>向き合う</a:t>
            </a:r>
            <a:r>
              <a:rPr lang="ja-JP" altLang="en-US" sz="2400" dirty="0">
                <a:solidFill>
                  <a:srgbClr val="0070C0"/>
                </a:solidFill>
                <a:latin typeface="Meiryo" charset="-128"/>
                <a:ea typeface="Meiryo" charset="-128"/>
                <a:cs typeface="Meiryo" charset="-128"/>
              </a:rPr>
              <a:t>、</a:t>
            </a:r>
            <a:r>
              <a:rPr lang="ja-JP" altLang="en-US" sz="2400" b="1" dirty="0">
                <a:solidFill>
                  <a:srgbClr val="0070C0"/>
                </a:solidFill>
                <a:latin typeface="Meiryo" charset="-128"/>
                <a:ea typeface="Meiryo" charset="-128"/>
                <a:cs typeface="Meiryo" charset="-128"/>
              </a:rPr>
              <a:t>つきあおう</a:t>
            </a:r>
            <a:r>
              <a:rPr lang="ja-JP" altLang="en-US" sz="2400" dirty="0">
                <a:solidFill>
                  <a:srgbClr val="0070C0"/>
                </a:solidFill>
                <a:latin typeface="Meiryo" charset="-128"/>
                <a:ea typeface="Meiryo" charset="-128"/>
                <a:cs typeface="Meiryo" charset="-128"/>
              </a:rPr>
              <a:t>！</a:t>
            </a:r>
            <a:endParaRPr kumimoji="1" lang="ja-JP" altLang="en-US" sz="240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195909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a:t>
            </a:r>
            <a:r>
              <a:rPr kumimoji="1" lang="en-US" altLang="ja-JP" dirty="0"/>
              <a:t>AWS</a:t>
            </a:r>
            <a:r>
              <a:rPr kumimoji="1" lang="ja-JP" altLang="en-US" dirty="0"/>
              <a:t>サービスを最大限活かしたアーキテクチャ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pic>
        <p:nvPicPr>
          <p:cNvPr id="9" name="Picture 9" descr="Interne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sp>
        <p:nvSpPr>
          <p:cNvPr id="16" name="TextBox 39"/>
          <p:cNvSpPr txBox="1">
            <a:spLocks noChangeArrowheads="1"/>
          </p:cNvSpPr>
          <p:nvPr/>
        </p:nvSpPr>
        <p:spPr bwMode="auto">
          <a:xfrm>
            <a:off x="4211873" y="3086705"/>
            <a:ext cx="395929" cy="324979"/>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Cloud </a:t>
            </a:r>
          </a:p>
          <a:p>
            <a:r>
              <a:rPr lang="en-US" sz="800" dirty="0">
                <a:latin typeface="Meiryo" charset="-128"/>
                <a:ea typeface="Meiryo" charset="-128"/>
                <a:cs typeface="Meiryo" charset="-128"/>
              </a:rPr>
              <a:t>Front</a:t>
            </a:r>
          </a:p>
        </p:txBody>
      </p:sp>
      <p:cxnSp>
        <p:nvCxnSpPr>
          <p:cNvPr id="326" name="直線コネクタ 325"/>
          <p:cNvCxnSpPr>
            <a:stCxn id="66" idx="1"/>
            <a:endCxn id="9" idx="3"/>
          </p:cNvCxnSpPr>
          <p:nvPr/>
        </p:nvCxnSpPr>
        <p:spPr>
          <a:xfrm flipH="1">
            <a:off x="3712419" y="3440308"/>
            <a:ext cx="744052" cy="2483"/>
          </a:xfrm>
          <a:prstGeom prst="line">
            <a:avLst/>
          </a:prstGeom>
          <a:effectLst/>
        </p:spPr>
        <p:style>
          <a:lnRef idx="2">
            <a:schemeClr val="dk1"/>
          </a:lnRef>
          <a:fillRef idx="0">
            <a:schemeClr val="dk1"/>
          </a:fillRef>
          <a:effectRef idx="1">
            <a:schemeClr val="dk1"/>
          </a:effectRef>
          <a:fontRef idx="minor">
            <a:schemeClr val="tx1"/>
          </a:fontRef>
        </p:style>
      </p:cxnSp>
      <p:pic>
        <p:nvPicPr>
          <p:cNvPr id="742" name="Picture 14" descr="AWS-Clou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2700703" y="5645790"/>
            <a:ext cx="2252912" cy="658427"/>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画面表示は、</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クライアント側</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アプリ</a:t>
            </a:r>
          </a:p>
        </p:txBody>
      </p:sp>
      <p:sp>
        <p:nvSpPr>
          <p:cNvPr id="744" name="角丸四角形 743"/>
          <p:cNvSpPr/>
          <p:nvPr/>
        </p:nvSpPr>
        <p:spPr>
          <a:xfrm>
            <a:off x="3792196" y="1256487"/>
            <a:ext cx="1807720"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メールサーバー不要</a:t>
            </a:r>
          </a:p>
        </p:txBody>
      </p:sp>
      <p:sp>
        <p:nvSpPr>
          <p:cNvPr id="745" name="角丸四角形 744"/>
          <p:cNvSpPr/>
          <p:nvPr/>
        </p:nvSpPr>
        <p:spPr>
          <a:xfrm>
            <a:off x="6593470" y="5697763"/>
            <a:ext cx="2369868"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冗長構成、拡張・データ再配置</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S3</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$0.0330/GB</a:t>
            </a:r>
          </a:p>
          <a:p>
            <a:r>
              <a:rPr lang="en-US" altLang="ja-JP" sz="1050" dirty="0">
                <a:latin typeface="Meiryo" charset="-128"/>
                <a:ea typeface="Meiryo" charset="-128"/>
                <a:cs typeface="Meiryo" charset="-128"/>
              </a:rPr>
              <a:t>         +</a:t>
            </a:r>
            <a:r>
              <a:rPr lang="ja-JP" altLang="en-US" sz="1050" dirty="0">
                <a:latin typeface="Meiryo" charset="-128"/>
                <a:ea typeface="Meiryo" charset="-128"/>
                <a:cs typeface="Meiryo" charset="-128"/>
              </a:rPr>
              <a:t>リクエスト数</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データ転送量</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CloudFront</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$7.2/</a:t>
            </a:r>
            <a:r>
              <a:rPr lang="ja-JP" altLang="en-US" sz="1050" dirty="0">
                <a:latin typeface="Meiryo" charset="-128"/>
                <a:ea typeface="Meiryo" charset="-128"/>
                <a:cs typeface="Meiryo" charset="-128"/>
              </a:rPr>
              <a:t>年 （試算した結果）</a:t>
            </a:r>
          </a:p>
          <a:p>
            <a:r>
              <a:rPr lang="en-US" altLang="ja-JP" sz="1050" dirty="0">
                <a:latin typeface="Meiryo" charset="-128"/>
                <a:ea typeface="Meiryo" charset="-128"/>
                <a:cs typeface="Meiryo" charset="-128"/>
              </a:rPr>
              <a:t>&lt;Lambda&gt;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DynamoDB</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r>
              <a:rPr lang="ja-JP" altLang="en-US" sz="1050" dirty="0">
                <a:latin typeface="Meiryo" charset="-128"/>
                <a:ea typeface="Meiryo" charset="-128"/>
                <a:cs typeface="Meiryo" charset="-128"/>
              </a:rPr>
              <a:t>　（試算した結果）</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$7.56</a:t>
            </a:r>
          </a:p>
          <a:p>
            <a:endParaRPr lang="en-US" altLang="ja-JP" sz="1050" b="1" dirty="0">
              <a:solidFill>
                <a:schemeClr val="bg1"/>
              </a:solidFill>
              <a:latin typeface="Meiryo" charset="-128"/>
              <a:ea typeface="Meiryo" charset="-128"/>
              <a:cs typeface="Meiryo" charset="-128"/>
            </a:endParaRPr>
          </a:p>
          <a:p>
            <a:pPr algn="r"/>
            <a:r>
              <a:rPr lang="ja-JP" altLang="en-US" sz="2000" b="1" u="sng" dirty="0">
                <a:solidFill>
                  <a:schemeClr val="bg1"/>
                </a:solidFill>
                <a:latin typeface="Meiryo" charset="-128"/>
                <a:ea typeface="Meiryo" charset="-128"/>
                <a:cs typeface="Meiryo" charset="-128"/>
              </a:rPr>
              <a:t>約</a:t>
            </a:r>
            <a:r>
              <a:rPr lang="en-US" altLang="ja-JP" sz="2000" b="1" u="sng" dirty="0">
                <a:solidFill>
                  <a:schemeClr val="bg1"/>
                </a:solidFill>
                <a:latin typeface="Meiryo" charset="-128"/>
                <a:ea typeface="Meiryo" charset="-128"/>
                <a:cs typeface="Meiryo" charset="-128"/>
              </a:rPr>
              <a:t>907</a:t>
            </a:r>
            <a:r>
              <a:rPr lang="ja-JP" altLang="en-US" sz="2000" b="1" u="sng" dirty="0">
                <a:solidFill>
                  <a:schemeClr val="bg1"/>
                </a:solidFill>
                <a:latin typeface="Meiryo" charset="-128"/>
                <a:ea typeface="Meiryo" charset="-128"/>
                <a:cs typeface="Meiryo" charset="-128"/>
              </a:rPr>
              <a:t>円</a:t>
            </a:r>
            <a:endParaRPr lang="en-US" altLang="ja-JP" sz="2000" b="1" u="sng"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sp>
        <p:nvSpPr>
          <p:cNvPr id="83" name="下矢印 82"/>
          <p:cNvSpPr/>
          <p:nvPr/>
        </p:nvSpPr>
        <p:spPr>
          <a:xfrm>
            <a:off x="1078147" y="3126935"/>
            <a:ext cx="639937" cy="22235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6" name="Picture 7" descr="CloudFront.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56471" y="3086705"/>
            <a:ext cx="707206" cy="707206"/>
          </a:xfrm>
          <a:prstGeom prst="rect">
            <a:avLst/>
          </a:prstGeom>
        </p:spPr>
      </p:pic>
      <p:pic>
        <p:nvPicPr>
          <p:cNvPr id="68" name="Picture 29" descr="Javascript.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19657" y="4805327"/>
            <a:ext cx="581419" cy="581419"/>
          </a:xfrm>
          <a:prstGeom prst="rect">
            <a:avLst/>
          </a:prstGeom>
        </p:spPr>
      </p:pic>
      <p:sp>
        <p:nvSpPr>
          <p:cNvPr id="69" name="TextBox 22"/>
          <p:cNvSpPr txBox="1"/>
          <p:nvPr/>
        </p:nvSpPr>
        <p:spPr>
          <a:xfrm>
            <a:off x="2554741" y="5386746"/>
            <a:ext cx="1293595"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Helvetica Neue"/>
                <a:cs typeface="Helvetica Neue"/>
              </a:rPr>
              <a:t>JavaScript</a:t>
            </a:r>
          </a:p>
        </p:txBody>
      </p:sp>
      <p:sp>
        <p:nvSpPr>
          <p:cNvPr id="70" name="正方形/長方形 69"/>
          <p:cNvSpPr/>
          <p:nvPr/>
        </p:nvSpPr>
        <p:spPr>
          <a:xfrm>
            <a:off x="7090475" y="1774600"/>
            <a:ext cx="1637415" cy="16370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71" name="図 70" descr="画面の領域"/>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94650" y="2038884"/>
            <a:ext cx="947150" cy="649152"/>
          </a:xfrm>
          <a:prstGeom prst="rect">
            <a:avLst/>
          </a:prstGeom>
          <a:ln>
            <a:solidFill>
              <a:schemeClr val="bg1">
                <a:lumMod val="50000"/>
              </a:schemeClr>
            </a:solidFill>
          </a:ln>
        </p:spPr>
      </p:pic>
      <p:pic>
        <p:nvPicPr>
          <p:cNvPr id="85" name="Picture 3" descr="S3-Bucket-with-objects.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89357" y="2112125"/>
            <a:ext cx="482317" cy="482317"/>
          </a:xfrm>
          <a:prstGeom prst="rect">
            <a:avLst/>
          </a:prstGeom>
        </p:spPr>
      </p:pic>
      <p:sp>
        <p:nvSpPr>
          <p:cNvPr id="86" name="TextBox 22"/>
          <p:cNvSpPr txBox="1"/>
          <p:nvPr/>
        </p:nvSpPr>
        <p:spPr>
          <a:xfrm>
            <a:off x="7588489" y="2773227"/>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入力ページ（</a:t>
            </a:r>
            <a:r>
              <a:rPr lang="en-US" sz="800" dirty="0">
                <a:latin typeface="Meiryo" charset="-128"/>
                <a:ea typeface="Meiryo" charset="-128"/>
                <a:cs typeface="Meiryo" charset="-128"/>
              </a:rPr>
              <a:t>HTML</a:t>
            </a:r>
            <a:r>
              <a:rPr lang="ja-JP" altLang="en-US" sz="800" dirty="0">
                <a:latin typeface="Meiryo" charset="-128"/>
                <a:ea typeface="Meiryo" charset="-128"/>
                <a:cs typeface="Meiryo" charset="-128"/>
              </a:rPr>
              <a:t>）</a:t>
            </a:r>
            <a:endParaRPr lang="en-US" sz="800" dirty="0">
              <a:latin typeface="Meiryo" charset="-128"/>
              <a:ea typeface="Meiryo" charset="-128"/>
              <a:cs typeface="Meiryo" charset="-128"/>
            </a:endParaRPr>
          </a:p>
        </p:txBody>
      </p:sp>
      <p:sp>
        <p:nvSpPr>
          <p:cNvPr id="87" name="TextBox 22"/>
          <p:cNvSpPr txBox="1"/>
          <p:nvPr/>
        </p:nvSpPr>
        <p:spPr>
          <a:xfrm>
            <a:off x="7521427" y="1865345"/>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コンテンツ</a:t>
            </a:r>
            <a:endParaRPr lang="en-US" altLang="ja-JP" sz="800" dirty="0">
              <a:latin typeface="Meiryo" charset="-128"/>
              <a:ea typeface="Meiryo" charset="-128"/>
              <a:cs typeface="Meiryo" charset="-128"/>
            </a:endParaRPr>
          </a:p>
        </p:txBody>
      </p:sp>
      <p:pic>
        <p:nvPicPr>
          <p:cNvPr id="88" name="Picture 3" descr="S3-Bucket-with-objects.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89357" y="2870068"/>
            <a:ext cx="482317" cy="482317"/>
          </a:xfrm>
          <a:prstGeom prst="rect">
            <a:avLst/>
          </a:prstGeom>
        </p:spPr>
      </p:pic>
      <p:sp>
        <p:nvSpPr>
          <p:cNvPr id="89" name="TextBox 22"/>
          <p:cNvSpPr txBox="1"/>
          <p:nvPr/>
        </p:nvSpPr>
        <p:spPr>
          <a:xfrm>
            <a:off x="7724429" y="3184063"/>
            <a:ext cx="1018102"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非公開コンテンツ</a:t>
            </a:r>
            <a:endParaRPr lang="en-US" altLang="ja-JP" sz="800" dirty="0">
              <a:latin typeface="Meiryo" charset="-128"/>
              <a:ea typeface="Meiryo" charset="-128"/>
              <a:cs typeface="Meiryo" charset="-128"/>
            </a:endParaRPr>
          </a:p>
        </p:txBody>
      </p:sp>
      <p:sp>
        <p:nvSpPr>
          <p:cNvPr id="90" name="TextBox 22"/>
          <p:cNvSpPr txBox="1"/>
          <p:nvPr/>
        </p:nvSpPr>
        <p:spPr>
          <a:xfrm>
            <a:off x="7479415" y="3003823"/>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800" dirty="0">
                <a:latin typeface="Meiryo" charset="-128"/>
                <a:ea typeface="Meiryo" charset="-128"/>
                <a:cs typeface="Meiryo" charset="-128"/>
              </a:rPr>
              <a:t>Log</a:t>
            </a:r>
            <a:r>
              <a:rPr lang="ja-JP" altLang="en-US" sz="800" dirty="0">
                <a:latin typeface="Meiryo" charset="-128"/>
                <a:ea typeface="Meiryo" charset="-128"/>
                <a:cs typeface="Meiryo" charset="-128"/>
              </a:rPr>
              <a:t>等</a:t>
            </a:r>
            <a:endParaRPr lang="en-US" sz="800" dirty="0">
              <a:latin typeface="Meiryo" charset="-128"/>
              <a:ea typeface="Meiryo" charset="-128"/>
              <a:cs typeface="Meiryo" charset="-128"/>
            </a:endParaRPr>
          </a:p>
        </p:txBody>
      </p:sp>
      <p:pic>
        <p:nvPicPr>
          <p:cNvPr id="91" name="Picture 6" descr="S3.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05371" y="1748116"/>
            <a:ext cx="456942" cy="456942"/>
          </a:xfrm>
          <a:prstGeom prst="rect">
            <a:avLst/>
          </a:prstGeom>
        </p:spPr>
      </p:pic>
      <p:sp>
        <p:nvSpPr>
          <p:cNvPr id="92" name="TextBox 22"/>
          <p:cNvSpPr txBox="1"/>
          <p:nvPr/>
        </p:nvSpPr>
        <p:spPr>
          <a:xfrm>
            <a:off x="7162043" y="1813460"/>
            <a:ext cx="646797"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S3</a:t>
            </a:r>
          </a:p>
        </p:txBody>
      </p:sp>
      <p:pic>
        <p:nvPicPr>
          <p:cNvPr id="93" name="Picture 4" descr="DynamoDB.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905371" y="4906479"/>
            <a:ext cx="456942" cy="456942"/>
          </a:xfrm>
          <a:prstGeom prst="rect">
            <a:avLst/>
          </a:prstGeom>
        </p:spPr>
      </p:pic>
      <p:sp>
        <p:nvSpPr>
          <p:cNvPr id="94" name="TextBox 19"/>
          <p:cNvSpPr txBox="1"/>
          <p:nvPr/>
        </p:nvSpPr>
        <p:spPr>
          <a:xfrm>
            <a:off x="6495007" y="5354612"/>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err="1">
                <a:latin typeface="Meiryo" charset="-128"/>
                <a:ea typeface="Meiryo" charset="-128"/>
                <a:cs typeface="Meiryo" charset="-128"/>
              </a:rPr>
              <a:t>DynamoDB</a:t>
            </a:r>
            <a:endParaRPr lang="en-US" sz="1000" dirty="0">
              <a:latin typeface="Meiryo" charset="-128"/>
              <a:ea typeface="Meiryo" charset="-128"/>
              <a:cs typeface="Meiryo" charset="-128"/>
            </a:endParaRPr>
          </a:p>
        </p:txBody>
      </p:sp>
      <p:pic>
        <p:nvPicPr>
          <p:cNvPr id="95" name="Picture 9" descr="Table.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657084" y="4916438"/>
            <a:ext cx="428735" cy="428735"/>
          </a:xfrm>
          <a:prstGeom prst="rect">
            <a:avLst/>
          </a:prstGeom>
        </p:spPr>
      </p:pic>
      <p:pic>
        <p:nvPicPr>
          <p:cNvPr id="96" name="Picture 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905371" y="3433973"/>
            <a:ext cx="460319" cy="460319"/>
          </a:xfrm>
          <a:prstGeom prst="rect">
            <a:avLst/>
          </a:prstGeom>
        </p:spPr>
      </p:pic>
      <p:pic>
        <p:nvPicPr>
          <p:cNvPr id="97" name="Picture 7" descr="nodeJS.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657084" y="4220394"/>
            <a:ext cx="428735" cy="428735"/>
          </a:xfrm>
          <a:prstGeom prst="rect">
            <a:avLst/>
          </a:prstGeom>
        </p:spPr>
      </p:pic>
      <p:pic>
        <p:nvPicPr>
          <p:cNvPr id="98" name="Picture 4"/>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824742" y="4124511"/>
            <a:ext cx="618199" cy="618199"/>
          </a:xfrm>
          <a:prstGeom prst="rect">
            <a:avLst/>
          </a:prstGeom>
        </p:spPr>
      </p:pic>
      <p:sp>
        <p:nvSpPr>
          <p:cNvPr id="99" name="TextBox 22"/>
          <p:cNvSpPr txBox="1"/>
          <p:nvPr/>
        </p:nvSpPr>
        <p:spPr>
          <a:xfrm>
            <a:off x="6515245" y="4649967"/>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Lambda</a:t>
            </a:r>
          </a:p>
        </p:txBody>
      </p:sp>
      <p:sp>
        <p:nvSpPr>
          <p:cNvPr id="100" name="TextBox 19"/>
          <p:cNvSpPr txBox="1"/>
          <p:nvPr/>
        </p:nvSpPr>
        <p:spPr>
          <a:xfrm>
            <a:off x="7570422" y="4669257"/>
            <a:ext cx="635240"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Meiryo" charset="-128"/>
                <a:ea typeface="Meiryo" charset="-128"/>
                <a:cs typeface="Meiryo" charset="-128"/>
              </a:rPr>
              <a:t>Node.js</a:t>
            </a:r>
          </a:p>
        </p:txBody>
      </p:sp>
      <p:sp>
        <p:nvSpPr>
          <p:cNvPr id="101" name="TextBox 19"/>
          <p:cNvSpPr txBox="1"/>
          <p:nvPr/>
        </p:nvSpPr>
        <p:spPr>
          <a:xfrm>
            <a:off x="7246684" y="5361809"/>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a:latin typeface="Meiryo" charset="-128"/>
                <a:ea typeface="Meiryo" charset="-128"/>
                <a:cs typeface="Meiryo" charset="-128"/>
              </a:rPr>
              <a:t>テーブル</a:t>
            </a:r>
            <a:endParaRPr lang="en-US" sz="1000" dirty="0">
              <a:latin typeface="Meiryo" charset="-128"/>
              <a:ea typeface="Meiryo" charset="-128"/>
              <a:cs typeface="Meiryo" charset="-128"/>
            </a:endParaRPr>
          </a:p>
        </p:txBody>
      </p:sp>
      <p:cxnSp>
        <p:nvCxnSpPr>
          <p:cNvPr id="102" name="直線コネクタ 101"/>
          <p:cNvCxnSpPr>
            <a:stCxn id="85" idx="1"/>
            <a:endCxn id="66" idx="3"/>
          </p:cNvCxnSpPr>
          <p:nvPr/>
        </p:nvCxnSpPr>
        <p:spPr>
          <a:xfrm flipH="1">
            <a:off x="5163677" y="2353284"/>
            <a:ext cx="2225680" cy="1087024"/>
          </a:xfrm>
          <a:prstGeom prst="line">
            <a:avLst/>
          </a:prstGeom>
          <a:effectLst/>
        </p:spPr>
        <p:style>
          <a:lnRef idx="2">
            <a:schemeClr val="dk1"/>
          </a:lnRef>
          <a:fillRef idx="0">
            <a:schemeClr val="dk1"/>
          </a:fillRef>
          <a:effectRef idx="1">
            <a:schemeClr val="dk1"/>
          </a:effectRef>
          <a:fontRef idx="minor">
            <a:schemeClr val="tx1"/>
          </a:fontRef>
        </p:style>
      </p:cxnSp>
      <p:cxnSp>
        <p:nvCxnSpPr>
          <p:cNvPr id="103" name="直線コネクタ 102"/>
          <p:cNvCxnSpPr>
            <a:stCxn id="66" idx="3"/>
            <a:endCxn id="88" idx="1"/>
          </p:cNvCxnSpPr>
          <p:nvPr/>
        </p:nvCxnSpPr>
        <p:spPr>
          <a:xfrm flipV="1">
            <a:off x="5163677" y="3111227"/>
            <a:ext cx="2225680" cy="329081"/>
          </a:xfrm>
          <a:prstGeom prst="line">
            <a:avLst/>
          </a:prstGeom>
          <a:ln>
            <a:prstDash val="sysDot"/>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3" name="直線矢印コネクタ 32"/>
          <p:cNvCxnSpPr>
            <a:stCxn id="11" idx="3"/>
            <a:endCxn id="96" idx="1"/>
          </p:cNvCxnSpPr>
          <p:nvPr/>
        </p:nvCxnSpPr>
        <p:spPr>
          <a:xfrm flipV="1">
            <a:off x="3644668" y="3664133"/>
            <a:ext cx="3260703" cy="767123"/>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4" name="直線矢印コネクタ 103"/>
          <p:cNvCxnSpPr>
            <a:stCxn id="11" idx="3"/>
            <a:endCxn id="98" idx="1"/>
          </p:cNvCxnSpPr>
          <p:nvPr/>
        </p:nvCxnSpPr>
        <p:spPr>
          <a:xfrm>
            <a:off x="3644668" y="4431256"/>
            <a:ext cx="3180074" cy="2355"/>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5" name="直線矢印コネクタ 104"/>
          <p:cNvCxnSpPr>
            <a:stCxn id="11" idx="3"/>
            <a:endCxn id="93" idx="1"/>
          </p:cNvCxnSpPr>
          <p:nvPr/>
        </p:nvCxnSpPr>
        <p:spPr>
          <a:xfrm>
            <a:off x="3644668" y="4431256"/>
            <a:ext cx="3260703" cy="703694"/>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106" name="TextBox 22"/>
          <p:cNvSpPr txBox="1"/>
          <p:nvPr/>
        </p:nvSpPr>
        <p:spPr>
          <a:xfrm>
            <a:off x="6476495" y="3843914"/>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Cognito</a:t>
            </a:r>
            <a:endParaRPr lang="en-US" sz="1200" dirty="0">
              <a:latin typeface="Meiryo" charset="-128"/>
              <a:ea typeface="Meiryo" charset="-128"/>
              <a:cs typeface="Meiryo" charset="-128"/>
            </a:endParaRPr>
          </a:p>
        </p:txBody>
      </p:sp>
      <p:sp>
        <p:nvSpPr>
          <p:cNvPr id="107" name="角丸四角形 106"/>
          <p:cNvSpPr/>
          <p:nvPr/>
        </p:nvSpPr>
        <p:spPr>
          <a:xfrm>
            <a:off x="6347290" y="1071807"/>
            <a:ext cx="2694720" cy="70620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Web</a:t>
            </a:r>
            <a:r>
              <a:rPr lang="ja-JP" altLang="en-US" sz="1200" dirty="0">
                <a:solidFill>
                  <a:schemeClr val="accent6">
                    <a:lumMod val="50000"/>
                  </a:schemeClr>
                </a:solidFill>
                <a:latin typeface="Meiryo" charset="-128"/>
                <a:ea typeface="Meiryo" charset="-128"/>
                <a:cs typeface="Meiryo" charset="-128"/>
              </a:rPr>
              <a:t>サーバー機能</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3</a:t>
            </a:r>
            <a:r>
              <a:rPr lang="ja-JP" altLang="en-US" sz="1200" dirty="0">
                <a:solidFill>
                  <a:schemeClr val="accent6">
                    <a:lumMod val="50000"/>
                  </a:schemeClr>
                </a:solidFill>
                <a:latin typeface="Meiryo" charset="-128"/>
                <a:ea typeface="Meiryo" charset="-128"/>
                <a:cs typeface="Meiryo" charset="-128"/>
              </a:rPr>
              <a:t>箇所以上で自動複製、容量無制限</a:t>
            </a:r>
          </a:p>
        </p:txBody>
      </p:sp>
      <p:sp>
        <p:nvSpPr>
          <p:cNvPr id="108" name="角丸四角形 107"/>
          <p:cNvSpPr/>
          <p:nvPr/>
        </p:nvSpPr>
        <p:spPr>
          <a:xfrm>
            <a:off x="3810190" y="3715928"/>
            <a:ext cx="1326398" cy="45074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キャッシュ</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SSL</a:t>
            </a:r>
            <a:r>
              <a:rPr lang="ja-JP" altLang="en-US" sz="1200" dirty="0">
                <a:solidFill>
                  <a:schemeClr val="accent6">
                    <a:lumMod val="50000"/>
                  </a:schemeClr>
                </a:solidFill>
                <a:latin typeface="Meiryo" charset="-128"/>
                <a:ea typeface="Meiryo" charset="-128"/>
                <a:cs typeface="Meiryo" charset="-128"/>
              </a:rPr>
              <a:t>証明書</a:t>
            </a:r>
          </a:p>
        </p:txBody>
      </p:sp>
      <p:sp>
        <p:nvSpPr>
          <p:cNvPr id="109" name="角丸四角形 108"/>
          <p:cNvSpPr/>
          <p:nvPr/>
        </p:nvSpPr>
        <p:spPr>
          <a:xfrm>
            <a:off x="4409837" y="4179562"/>
            <a:ext cx="2963967" cy="55008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任意のタイミングで処理実行</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負荷分散、障害対策は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110" name="角丸四角形 109"/>
          <p:cNvSpPr/>
          <p:nvPr/>
        </p:nvSpPr>
        <p:spPr>
          <a:xfrm>
            <a:off x="6194046" y="3369207"/>
            <a:ext cx="952484"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認証</a:t>
            </a:r>
          </a:p>
        </p:txBody>
      </p:sp>
      <p:sp>
        <p:nvSpPr>
          <p:cNvPr id="111" name="角丸四角形 110"/>
          <p:cNvSpPr/>
          <p:nvPr/>
        </p:nvSpPr>
        <p:spPr>
          <a:xfrm>
            <a:off x="7536036" y="3577692"/>
            <a:ext cx="1401741" cy="72652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アプリ認証</a:t>
            </a:r>
          </a:p>
          <a:p>
            <a:r>
              <a:rPr lang="en-US" altLang="ja-JP" sz="1200" dirty="0" err="1">
                <a:solidFill>
                  <a:schemeClr val="accent6">
                    <a:lumMod val="50000"/>
                  </a:schemeClr>
                </a:solidFill>
                <a:latin typeface="Meiryo" charset="-128"/>
                <a:ea typeface="Meiryo" charset="-128"/>
                <a:cs typeface="Meiryo" charset="-128"/>
              </a:rPr>
              <a:t>SignedURL</a:t>
            </a:r>
            <a:r>
              <a:rPr lang="ja-JP" altLang="en-US" sz="1200" dirty="0">
                <a:solidFill>
                  <a:schemeClr val="accent6">
                    <a:lumMod val="50000"/>
                  </a:schemeClr>
                </a:solidFill>
                <a:latin typeface="Meiryo" charset="-128"/>
                <a:ea typeface="Meiryo" charset="-128"/>
                <a:cs typeface="Meiryo" charset="-128"/>
              </a:rPr>
              <a:t>発行</a:t>
            </a:r>
          </a:p>
          <a:p>
            <a:r>
              <a:rPr lang="ja-JP" altLang="en-US" sz="1200" dirty="0">
                <a:solidFill>
                  <a:schemeClr val="accent6">
                    <a:lumMod val="50000"/>
                  </a:schemeClr>
                </a:solidFill>
                <a:latin typeface="Meiryo" charset="-128"/>
                <a:ea typeface="Meiryo" charset="-128"/>
                <a:cs typeface="Meiryo" charset="-128"/>
              </a:rPr>
              <a:t>サーバ側アプリ</a:t>
            </a:r>
          </a:p>
        </p:txBody>
      </p:sp>
      <p:sp>
        <p:nvSpPr>
          <p:cNvPr id="112" name="正方形/長方形 111"/>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
        <p:nvSpPr>
          <p:cNvPr id="42" name="正方形/長方形 41"/>
          <p:cNvSpPr/>
          <p:nvPr/>
        </p:nvSpPr>
        <p:spPr>
          <a:xfrm>
            <a:off x="872867" y="6197600"/>
            <a:ext cx="1723549" cy="215444"/>
          </a:xfrm>
          <a:prstGeom prst="rect">
            <a:avLst/>
          </a:prstGeom>
        </p:spPr>
        <p:txBody>
          <a:bodyPr wrap="none">
            <a:spAutoFit/>
          </a:bodyPr>
          <a:lstStyle/>
          <a:p>
            <a:r>
              <a:rPr lang="en-US" altLang="ja-JP" sz="800" dirty="0">
                <a:solidFill>
                  <a:schemeClr val="accent6">
                    <a:lumMod val="75000"/>
                  </a:schemeClr>
                </a:solidFill>
                <a:latin typeface="Meiryo" charset="-128"/>
                <a:ea typeface="Meiryo" charset="-128"/>
                <a:cs typeface="Meiryo" charset="-128"/>
              </a:rPr>
              <a:t>※</a:t>
            </a:r>
            <a:r>
              <a:rPr lang="ja-JP" altLang="en-US" sz="800" dirty="0">
                <a:solidFill>
                  <a:schemeClr val="accent6">
                    <a:lumMod val="75000"/>
                  </a:schemeClr>
                </a:solidFill>
                <a:latin typeface="Meiryo" charset="-128"/>
                <a:ea typeface="Meiryo" charset="-128"/>
                <a:cs typeface="Meiryo" charset="-128"/>
              </a:rPr>
              <a:t>条件によって料金は異なります</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941975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AutoShape 50"/>
          <p:cNvSpPr>
            <a:spLocks noChangeArrowheads="1"/>
          </p:cNvSpPr>
          <p:nvPr/>
        </p:nvSpPr>
        <p:spPr bwMode="auto">
          <a:xfrm>
            <a:off x="3481390" y="821487"/>
            <a:ext cx="2259595" cy="5741310"/>
          </a:xfrm>
          <a:prstGeom prst="roundRect">
            <a:avLst>
              <a:gd name="adj" fmla="val 0"/>
            </a:avLst>
          </a:prstGeom>
          <a:solidFill>
            <a:srgbClr val="FF6666"/>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92" name="AutoShape 49"/>
          <p:cNvSpPr>
            <a:spLocks noChangeArrowheads="1"/>
          </p:cNvSpPr>
          <p:nvPr/>
        </p:nvSpPr>
        <p:spPr bwMode="auto">
          <a:xfrm>
            <a:off x="1071153" y="821487"/>
            <a:ext cx="2259595" cy="5741310"/>
          </a:xfrm>
          <a:prstGeom prst="roundRect">
            <a:avLst>
              <a:gd name="adj" fmla="val 0"/>
            </a:avLst>
          </a:prstGeom>
          <a:solidFill>
            <a:srgbClr val="800000"/>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p:txBody>
      </p:sp>
      <p:sp>
        <p:nvSpPr>
          <p:cNvPr id="31" name="AutoShape 50"/>
          <p:cNvSpPr>
            <a:spLocks noChangeArrowheads="1"/>
          </p:cNvSpPr>
          <p:nvPr/>
        </p:nvSpPr>
        <p:spPr bwMode="auto">
          <a:xfrm>
            <a:off x="5891627" y="821487"/>
            <a:ext cx="2259595" cy="5741310"/>
          </a:xfrm>
          <a:prstGeom prst="roundRect">
            <a:avLst>
              <a:gd name="adj" fmla="val 0"/>
            </a:avLst>
          </a:prstGeom>
          <a:solidFill>
            <a:schemeClr val="accent6">
              <a:lumMod val="75000"/>
            </a:schemeClr>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63" name="正方形/長方形 62"/>
          <p:cNvSpPr/>
          <p:nvPr/>
        </p:nvSpPr>
        <p:spPr>
          <a:xfrm>
            <a:off x="522513" y="1162706"/>
            <a:ext cx="2875865" cy="3059128"/>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3398380" y="1176788"/>
            <a:ext cx="2438960" cy="1354956"/>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5837339" y="1158240"/>
            <a:ext cx="2368170" cy="382540"/>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p:cNvSpPr/>
          <p:nvPr/>
        </p:nvSpPr>
        <p:spPr>
          <a:xfrm>
            <a:off x="528821" y="4230760"/>
            <a:ext cx="2882904" cy="2248417"/>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p:cNvSpPr/>
          <p:nvPr/>
        </p:nvSpPr>
        <p:spPr>
          <a:xfrm>
            <a:off x="3385035" y="2506894"/>
            <a:ext cx="2423582" cy="3972283"/>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5808617" y="1531589"/>
            <a:ext cx="2396892" cy="4955039"/>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53" name="Rectangle 30"/>
          <p:cNvSpPr>
            <a:spLocks noGrp="1" noChangeArrowheads="1"/>
          </p:cNvSpPr>
          <p:nvPr>
            <p:ph type="title"/>
          </p:nvPr>
        </p:nvSpPr>
        <p:spPr/>
        <p:txBody>
          <a:bodyPr/>
          <a:lstStyle/>
          <a:p>
            <a:pPr eaLnBrk="1" hangingPunct="1"/>
            <a:r>
              <a:rPr lang="ja-JP" altLang="en-US" sz="2800" dirty="0">
                <a:ea typeface="ＭＳ Ｐゴシック" charset="-128"/>
              </a:rPr>
              <a:t>クラウドは</a:t>
            </a:r>
            <a:r>
              <a:rPr lang="ja-JP" altLang="en-US" sz="2800" b="1" dirty="0">
                <a:ea typeface="ＭＳ Ｐゴシック" charset="-128"/>
              </a:rPr>
              <a:t>手段</a:t>
            </a:r>
            <a:r>
              <a:rPr lang="ja-JP" altLang="en-US" sz="2800" dirty="0">
                <a:ea typeface="ＭＳ Ｐゴシック" charset="-128"/>
              </a:rPr>
              <a:t>の負担を減らす仕組み</a:t>
            </a:r>
          </a:p>
        </p:txBody>
      </p:sp>
      <p:sp>
        <p:nvSpPr>
          <p:cNvPr id="2" name="正方形/長方形 1"/>
          <p:cNvSpPr/>
          <p:nvPr/>
        </p:nvSpPr>
        <p:spPr>
          <a:xfrm>
            <a:off x="1310001"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34" name="正方形/長方形 33"/>
          <p:cNvSpPr/>
          <p:nvPr/>
        </p:nvSpPr>
        <p:spPr>
          <a:xfrm>
            <a:off x="1310001"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35" name="正方形/長方形 34"/>
          <p:cNvSpPr/>
          <p:nvPr/>
        </p:nvSpPr>
        <p:spPr>
          <a:xfrm>
            <a:off x="1310001"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36" name="正方形/長方形 35"/>
          <p:cNvSpPr/>
          <p:nvPr/>
        </p:nvSpPr>
        <p:spPr>
          <a:xfrm>
            <a:off x="1310001"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37" name="正方形/長方形 36"/>
          <p:cNvSpPr/>
          <p:nvPr/>
        </p:nvSpPr>
        <p:spPr>
          <a:xfrm>
            <a:off x="1310001"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38" name="正方形/長方形 37"/>
          <p:cNvSpPr/>
          <p:nvPr/>
        </p:nvSpPr>
        <p:spPr>
          <a:xfrm>
            <a:off x="1310001" y="4308920"/>
            <a:ext cx="1776548" cy="418447"/>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仮想化</a:t>
            </a:r>
          </a:p>
        </p:txBody>
      </p:sp>
      <p:sp>
        <p:nvSpPr>
          <p:cNvPr id="39" name="正方形/長方形 38"/>
          <p:cNvSpPr/>
          <p:nvPr/>
        </p:nvSpPr>
        <p:spPr>
          <a:xfrm>
            <a:off x="1310001"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40" name="正方形/長方形 39"/>
          <p:cNvSpPr/>
          <p:nvPr/>
        </p:nvSpPr>
        <p:spPr>
          <a:xfrm>
            <a:off x="1310001"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41" name="正方形/長方形 40"/>
          <p:cNvSpPr/>
          <p:nvPr/>
        </p:nvSpPr>
        <p:spPr>
          <a:xfrm>
            <a:off x="1310001"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42" name="正方形/長方形 41"/>
          <p:cNvSpPr/>
          <p:nvPr/>
        </p:nvSpPr>
        <p:spPr>
          <a:xfrm>
            <a:off x="3720239"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43" name="正方形/長方形 42"/>
          <p:cNvSpPr/>
          <p:nvPr/>
        </p:nvSpPr>
        <p:spPr>
          <a:xfrm>
            <a:off x="3720239"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44" name="正方形/長方形 43"/>
          <p:cNvSpPr/>
          <p:nvPr/>
        </p:nvSpPr>
        <p:spPr>
          <a:xfrm>
            <a:off x="3720239"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45" name="正方形/長方形 44"/>
          <p:cNvSpPr/>
          <p:nvPr/>
        </p:nvSpPr>
        <p:spPr>
          <a:xfrm>
            <a:off x="3720239"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46" name="正方形/長方形 45"/>
          <p:cNvSpPr/>
          <p:nvPr/>
        </p:nvSpPr>
        <p:spPr>
          <a:xfrm>
            <a:off x="3720239"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47" name="正方形/長方形 46"/>
          <p:cNvSpPr/>
          <p:nvPr/>
        </p:nvSpPr>
        <p:spPr>
          <a:xfrm>
            <a:off x="3720239"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lumMod val="95000"/>
                  </a:schemeClr>
                </a:solidFill>
                <a:latin typeface="Meiryo" charset="-128"/>
                <a:ea typeface="Meiryo" charset="-128"/>
                <a:cs typeface="Meiryo" charset="-128"/>
              </a:rPr>
              <a:t>仮想化</a:t>
            </a:r>
            <a:endParaRPr kumimoji="1" lang="en-US" altLang="ja-JP" sz="1200" dirty="0">
              <a:solidFill>
                <a:schemeClr val="bg1">
                  <a:lumMod val="95000"/>
                </a:schemeClr>
              </a:solidFill>
              <a:latin typeface="Meiryo" charset="-128"/>
              <a:ea typeface="Meiryo" charset="-128"/>
              <a:cs typeface="Meiryo" charset="-128"/>
            </a:endParaRPr>
          </a:p>
          <a:p>
            <a:pPr algn="ctr"/>
            <a:r>
              <a:rPr lang="en-US" altLang="ja-JP" sz="800" dirty="0">
                <a:solidFill>
                  <a:schemeClr val="bg1">
                    <a:lumMod val="95000"/>
                  </a:schemeClr>
                </a:solidFill>
                <a:latin typeface="Meiryo" charset="-128"/>
                <a:ea typeface="Meiryo" charset="-128"/>
                <a:cs typeface="Meiryo" charset="-128"/>
              </a:rPr>
              <a:t>(</a:t>
            </a:r>
            <a:r>
              <a:rPr lang="ja-JP" altLang="en-US" sz="800" dirty="0">
                <a:solidFill>
                  <a:schemeClr val="bg1">
                    <a:lumMod val="95000"/>
                  </a:schemeClr>
                </a:solidFill>
                <a:latin typeface="Meiryo" charset="-128"/>
                <a:ea typeface="Meiryo" charset="-128"/>
                <a:cs typeface="Meiryo" charset="-128"/>
              </a:rPr>
              <a:t>必ずしも使わない</a:t>
            </a:r>
            <a:r>
              <a:rPr lang="en-US" altLang="ja-JP" sz="800" dirty="0">
                <a:solidFill>
                  <a:schemeClr val="bg1">
                    <a:lumMod val="95000"/>
                  </a:schemeClr>
                </a:solidFill>
                <a:latin typeface="Meiryo" charset="-128"/>
                <a:ea typeface="Meiryo" charset="-128"/>
                <a:cs typeface="Meiryo" charset="-128"/>
              </a:rPr>
              <a:t>)</a:t>
            </a:r>
            <a:endParaRPr kumimoji="1" lang="ja-JP" altLang="en-US" sz="800" dirty="0">
              <a:solidFill>
                <a:schemeClr val="bg1">
                  <a:lumMod val="95000"/>
                </a:schemeClr>
              </a:solidFill>
              <a:latin typeface="Meiryo" charset="-128"/>
              <a:ea typeface="Meiryo" charset="-128"/>
              <a:cs typeface="Meiryo" charset="-128"/>
            </a:endParaRPr>
          </a:p>
        </p:txBody>
      </p:sp>
      <p:sp>
        <p:nvSpPr>
          <p:cNvPr id="48" name="正方形/長方形 47"/>
          <p:cNvSpPr/>
          <p:nvPr/>
        </p:nvSpPr>
        <p:spPr>
          <a:xfrm>
            <a:off x="3720239"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49" name="正方形/長方形 48"/>
          <p:cNvSpPr/>
          <p:nvPr/>
        </p:nvSpPr>
        <p:spPr>
          <a:xfrm>
            <a:off x="3720239"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50" name="正方形/長方形 49"/>
          <p:cNvSpPr/>
          <p:nvPr/>
        </p:nvSpPr>
        <p:spPr>
          <a:xfrm>
            <a:off x="3720239"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51" name="正方形/長方形 50"/>
          <p:cNvSpPr/>
          <p:nvPr/>
        </p:nvSpPr>
        <p:spPr>
          <a:xfrm>
            <a:off x="6132513" y="1593669"/>
            <a:ext cx="1776548" cy="31394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52" name="正方形/長方形 51"/>
          <p:cNvSpPr/>
          <p:nvPr/>
        </p:nvSpPr>
        <p:spPr>
          <a:xfrm>
            <a:off x="6132513"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53" name="正方形/長方形 52"/>
          <p:cNvSpPr/>
          <p:nvPr/>
        </p:nvSpPr>
        <p:spPr>
          <a:xfrm>
            <a:off x="6132513"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54" name="正方形/長方形 53"/>
          <p:cNvSpPr/>
          <p:nvPr/>
        </p:nvSpPr>
        <p:spPr>
          <a:xfrm>
            <a:off x="6132513"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55" name="正方形/長方形 54"/>
          <p:cNvSpPr/>
          <p:nvPr/>
        </p:nvSpPr>
        <p:spPr>
          <a:xfrm>
            <a:off x="6132513"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56" name="正方形/長方形 55"/>
          <p:cNvSpPr/>
          <p:nvPr/>
        </p:nvSpPr>
        <p:spPr>
          <a:xfrm>
            <a:off x="6132513"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lumMod val="95000"/>
                  </a:schemeClr>
                </a:solidFill>
                <a:latin typeface="Meiryo" charset="-128"/>
                <a:ea typeface="Meiryo" charset="-128"/>
                <a:cs typeface="Meiryo" charset="-128"/>
              </a:rPr>
              <a:t>仮想化</a:t>
            </a:r>
            <a:endParaRPr kumimoji="1" lang="en-US" altLang="ja-JP" sz="1200" dirty="0">
              <a:solidFill>
                <a:schemeClr val="bg1">
                  <a:lumMod val="95000"/>
                </a:schemeClr>
              </a:solidFill>
              <a:latin typeface="Meiryo" charset="-128"/>
              <a:ea typeface="Meiryo" charset="-128"/>
              <a:cs typeface="Meiryo" charset="-128"/>
            </a:endParaRPr>
          </a:p>
          <a:p>
            <a:pPr algn="ctr"/>
            <a:r>
              <a:rPr lang="en-US" altLang="ja-JP" sz="800" dirty="0">
                <a:solidFill>
                  <a:schemeClr val="bg1">
                    <a:lumMod val="95000"/>
                  </a:schemeClr>
                </a:solidFill>
                <a:latin typeface="Meiryo" charset="-128"/>
                <a:ea typeface="Meiryo" charset="-128"/>
                <a:cs typeface="Meiryo" charset="-128"/>
              </a:rPr>
              <a:t>(</a:t>
            </a:r>
            <a:r>
              <a:rPr lang="ja-JP" altLang="en-US" sz="800" dirty="0">
                <a:solidFill>
                  <a:schemeClr val="bg1">
                    <a:lumMod val="95000"/>
                  </a:schemeClr>
                </a:solidFill>
                <a:latin typeface="Meiryo" charset="-128"/>
                <a:ea typeface="Meiryo" charset="-128"/>
                <a:cs typeface="Meiryo" charset="-128"/>
              </a:rPr>
              <a:t>必ずしも使わない</a:t>
            </a:r>
            <a:r>
              <a:rPr lang="en-US" altLang="ja-JP" sz="800" dirty="0">
                <a:solidFill>
                  <a:schemeClr val="bg1">
                    <a:lumMod val="95000"/>
                  </a:schemeClr>
                </a:solidFill>
                <a:latin typeface="Meiryo" charset="-128"/>
                <a:ea typeface="Meiryo" charset="-128"/>
                <a:cs typeface="Meiryo" charset="-128"/>
              </a:rPr>
              <a:t>)</a:t>
            </a:r>
            <a:endParaRPr lang="ja-JP" altLang="en-US" sz="800" dirty="0">
              <a:solidFill>
                <a:schemeClr val="bg1">
                  <a:lumMod val="95000"/>
                </a:schemeClr>
              </a:solidFill>
              <a:latin typeface="Meiryo" charset="-128"/>
              <a:ea typeface="Meiryo" charset="-128"/>
              <a:cs typeface="Meiryo" charset="-128"/>
            </a:endParaRPr>
          </a:p>
        </p:txBody>
      </p:sp>
      <p:sp>
        <p:nvSpPr>
          <p:cNvPr id="57" name="正方形/長方形 56"/>
          <p:cNvSpPr/>
          <p:nvPr/>
        </p:nvSpPr>
        <p:spPr>
          <a:xfrm>
            <a:off x="6132513"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58" name="正方形/長方形 57"/>
          <p:cNvSpPr/>
          <p:nvPr/>
        </p:nvSpPr>
        <p:spPr>
          <a:xfrm>
            <a:off x="6132513"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59" name="正方形/長方形 58"/>
          <p:cNvSpPr/>
          <p:nvPr/>
        </p:nvSpPr>
        <p:spPr>
          <a:xfrm>
            <a:off x="6132513"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62" name="正方形/長方形 61"/>
          <p:cNvSpPr/>
          <p:nvPr/>
        </p:nvSpPr>
        <p:spPr>
          <a:xfrm>
            <a:off x="6132513" y="1232277"/>
            <a:ext cx="1776548" cy="2307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0070C0"/>
                </a:solidFill>
                <a:latin typeface="Meiryo" charset="-128"/>
                <a:ea typeface="Meiryo" charset="-128"/>
                <a:cs typeface="Meiryo" charset="-128"/>
              </a:rPr>
              <a:t>アプリケーション（アドオン）</a:t>
            </a:r>
            <a:endParaRPr kumimoji="1" lang="ja-JP" altLang="en-US" sz="800" dirty="0">
              <a:solidFill>
                <a:srgbClr val="0070C0"/>
              </a:solidFill>
              <a:latin typeface="Meiryo" charset="-128"/>
              <a:ea typeface="Meiryo" charset="-128"/>
              <a:cs typeface="Meiryo" charset="-128"/>
            </a:endParaRPr>
          </a:p>
        </p:txBody>
      </p:sp>
      <p:cxnSp>
        <p:nvCxnSpPr>
          <p:cNvPr id="5" name="直線コネクタ 4"/>
          <p:cNvCxnSpPr/>
          <p:nvPr/>
        </p:nvCxnSpPr>
        <p:spPr>
          <a:xfrm>
            <a:off x="522513" y="4230760"/>
            <a:ext cx="2883556" cy="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a:off x="3398380" y="2506894"/>
            <a:ext cx="2493247" cy="2485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a:off x="5808617" y="1539998"/>
            <a:ext cx="2396892" cy="782"/>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flipH="1" flipV="1">
            <a:off x="3385035" y="2506893"/>
            <a:ext cx="13344" cy="1729023"/>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4" name="直線コネクタ 83"/>
          <p:cNvCxnSpPr/>
          <p:nvPr/>
        </p:nvCxnSpPr>
        <p:spPr>
          <a:xfrm flipH="1" flipV="1">
            <a:off x="5823992" y="1521316"/>
            <a:ext cx="3" cy="102451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1826699" y="841579"/>
            <a:ext cx="743152" cy="369332"/>
          </a:xfrm>
          <a:prstGeom prst="rect">
            <a:avLst/>
          </a:prstGeom>
          <a:noFill/>
        </p:spPr>
        <p:txBody>
          <a:bodyPr wrap="none" rtlCol="0">
            <a:spAutoFit/>
          </a:bodyPr>
          <a:lstStyle/>
          <a:p>
            <a:pPr algn="ctr"/>
            <a:r>
              <a:rPr kumimoji="1" lang="en-US" altLang="ja-JP" b="1">
                <a:solidFill>
                  <a:schemeClr val="bg1"/>
                </a:solidFill>
                <a:latin typeface="Meiryo" charset="-128"/>
                <a:ea typeface="Meiryo" charset="-128"/>
                <a:cs typeface="Meiryo" charset="-128"/>
              </a:rPr>
              <a:t>IaaS</a:t>
            </a:r>
            <a:endParaRPr kumimoji="1" lang="ja-JP" altLang="en-US" b="1" dirty="0">
              <a:solidFill>
                <a:schemeClr val="bg1"/>
              </a:solidFill>
              <a:latin typeface="Meiryo" charset="-128"/>
              <a:ea typeface="Meiryo" charset="-128"/>
              <a:cs typeface="Meiryo" charset="-128"/>
            </a:endParaRPr>
          </a:p>
        </p:txBody>
      </p:sp>
      <p:sp>
        <p:nvSpPr>
          <p:cNvPr id="86" name="テキスト ボックス 85"/>
          <p:cNvSpPr txBox="1"/>
          <p:nvPr/>
        </p:nvSpPr>
        <p:spPr>
          <a:xfrm>
            <a:off x="4204186" y="857282"/>
            <a:ext cx="785280" cy="369332"/>
          </a:xfrm>
          <a:prstGeom prst="rect">
            <a:avLst/>
          </a:prstGeom>
          <a:noFill/>
        </p:spPr>
        <p:txBody>
          <a:bodyPr wrap="none" rtlCol="0">
            <a:spAutoFit/>
          </a:bodyPr>
          <a:lstStyle/>
          <a:p>
            <a:pPr algn="ctr"/>
            <a:r>
              <a:rPr kumimoji="1" lang="en-US" altLang="ja-JP" b="1">
                <a:solidFill>
                  <a:schemeClr val="bg1"/>
                </a:solidFill>
                <a:latin typeface="Meiryo" charset="-128"/>
                <a:ea typeface="Meiryo" charset="-128"/>
                <a:cs typeface="Meiryo" charset="-128"/>
              </a:rPr>
              <a:t>PaaS</a:t>
            </a:r>
            <a:endParaRPr kumimoji="1" lang="ja-JP" altLang="en-US" b="1" dirty="0">
              <a:solidFill>
                <a:schemeClr val="bg1"/>
              </a:solidFill>
              <a:latin typeface="Meiryo" charset="-128"/>
              <a:ea typeface="Meiryo" charset="-128"/>
              <a:cs typeface="Meiryo" charset="-128"/>
            </a:endParaRPr>
          </a:p>
        </p:txBody>
      </p:sp>
      <p:sp>
        <p:nvSpPr>
          <p:cNvPr id="88" name="テキスト ボックス 87"/>
          <p:cNvSpPr txBox="1"/>
          <p:nvPr/>
        </p:nvSpPr>
        <p:spPr>
          <a:xfrm>
            <a:off x="6662600" y="819991"/>
            <a:ext cx="785280" cy="369332"/>
          </a:xfrm>
          <a:prstGeom prst="rect">
            <a:avLst/>
          </a:prstGeom>
          <a:noFill/>
        </p:spPr>
        <p:txBody>
          <a:bodyPr wrap="none" rtlCol="0">
            <a:spAutoFit/>
          </a:bodyPr>
          <a:lstStyle/>
          <a:p>
            <a:pPr algn="ctr"/>
            <a:r>
              <a:rPr kumimoji="1" lang="en-US" altLang="ja-JP" b="1" dirty="0">
                <a:solidFill>
                  <a:schemeClr val="bg1"/>
                </a:solidFill>
                <a:latin typeface="Meiryo" charset="-128"/>
                <a:ea typeface="Meiryo" charset="-128"/>
                <a:cs typeface="Meiryo" charset="-128"/>
              </a:rPr>
              <a:t>SaaS</a:t>
            </a:r>
            <a:endParaRPr kumimoji="1" lang="ja-JP" altLang="en-US" b="1" dirty="0">
              <a:solidFill>
                <a:schemeClr val="bg1"/>
              </a:solidFill>
              <a:latin typeface="Meiryo" charset="-128"/>
              <a:ea typeface="Meiryo" charset="-128"/>
              <a:cs typeface="Meiryo" charset="-128"/>
            </a:endParaRPr>
          </a:p>
        </p:txBody>
      </p:sp>
      <p:sp>
        <p:nvSpPr>
          <p:cNvPr id="98" name="AutoShape 43"/>
          <p:cNvSpPr>
            <a:spLocks noChangeArrowheads="1"/>
          </p:cNvSpPr>
          <p:nvPr/>
        </p:nvSpPr>
        <p:spPr bwMode="auto">
          <a:xfrm>
            <a:off x="8253802" y="1167777"/>
            <a:ext cx="377099" cy="1339116"/>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070C0"/>
                </a:solidFill>
                <a:latin typeface="HGMaruGothicMPRO" charset="-128"/>
                <a:ea typeface="HGMaruGothicMPRO" charset="-128"/>
                <a:cs typeface="HGMaruGothicMPRO" charset="-128"/>
              </a:rPr>
              <a:t>アプリケーション</a:t>
            </a:r>
            <a:endParaRPr lang="ja-JP" altLang="en-US" sz="1200" dirty="0">
              <a:solidFill>
                <a:srgbClr val="0070C0"/>
              </a:solidFill>
              <a:latin typeface="HGMaruGothicMPRO" charset="-128"/>
              <a:ea typeface="HGMaruGothicMPRO" charset="-128"/>
              <a:cs typeface="HGMaruGothicMPRO" charset="-128"/>
            </a:endParaRPr>
          </a:p>
        </p:txBody>
      </p:sp>
      <p:sp>
        <p:nvSpPr>
          <p:cNvPr id="18" name="テキスト ボックス 17"/>
          <p:cNvSpPr txBox="1"/>
          <p:nvPr/>
        </p:nvSpPr>
        <p:spPr>
          <a:xfrm>
            <a:off x="632576" y="1722774"/>
            <a:ext cx="430887" cy="1938992"/>
          </a:xfrm>
          <a:prstGeom prst="rect">
            <a:avLst/>
          </a:prstGeom>
          <a:noFill/>
        </p:spPr>
        <p:txBody>
          <a:bodyPr vert="eaVert" wrap="none" rtlCol="0">
            <a:spAutoFit/>
          </a:bodyPr>
          <a:lstStyle/>
          <a:p>
            <a:pPr algn="ctr"/>
            <a:r>
              <a:rPr kumimoji="1" lang="ja-JP" altLang="en-US" sz="1600" dirty="0">
                <a:solidFill>
                  <a:srgbClr val="0070C0"/>
                </a:solidFill>
                <a:latin typeface="Meiryo" charset="-128"/>
                <a:ea typeface="Meiryo" charset="-128"/>
                <a:cs typeface="Meiryo" charset="-128"/>
              </a:rPr>
              <a:t>利用する企業の責任</a:t>
            </a:r>
          </a:p>
        </p:txBody>
      </p:sp>
      <p:sp>
        <p:nvSpPr>
          <p:cNvPr id="104" name="テキスト ボックス 103"/>
          <p:cNvSpPr txBox="1"/>
          <p:nvPr/>
        </p:nvSpPr>
        <p:spPr>
          <a:xfrm>
            <a:off x="632576" y="4284883"/>
            <a:ext cx="430887" cy="2144177"/>
          </a:xfrm>
          <a:prstGeom prst="rect">
            <a:avLst/>
          </a:prstGeom>
          <a:noFill/>
        </p:spPr>
        <p:txBody>
          <a:bodyPr vert="eaVert" wrap="none" rtlCol="0">
            <a:spAutoFit/>
          </a:bodyPr>
          <a:lstStyle/>
          <a:p>
            <a:pPr algn="ctr"/>
            <a:r>
              <a:rPr kumimoji="1" lang="ja-JP" altLang="en-US" sz="1600" dirty="0">
                <a:solidFill>
                  <a:srgbClr val="0070C0"/>
                </a:solidFill>
                <a:latin typeface="Meiryo" charset="-128"/>
                <a:ea typeface="Meiryo" charset="-128"/>
                <a:cs typeface="Meiryo" charset="-128"/>
              </a:rPr>
              <a:t>クラウド事業者の責任</a:t>
            </a:r>
          </a:p>
        </p:txBody>
      </p:sp>
      <p:sp>
        <p:nvSpPr>
          <p:cNvPr id="94" name="AutoShape 43"/>
          <p:cNvSpPr>
            <a:spLocks noChangeArrowheads="1"/>
          </p:cNvSpPr>
          <p:nvPr/>
        </p:nvSpPr>
        <p:spPr bwMode="auto">
          <a:xfrm>
            <a:off x="8253802" y="2545826"/>
            <a:ext cx="377099" cy="1690704"/>
          </a:xfrm>
          <a:prstGeom prst="roundRect">
            <a:avLst>
              <a:gd name="adj" fmla="val 0"/>
            </a:avLst>
          </a:prstGeom>
          <a:solidFill>
            <a:srgbClr val="92D050"/>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dirty="0">
                <a:solidFill>
                  <a:schemeClr val="bg1"/>
                </a:solidFill>
                <a:latin typeface="HGMaruGothicMPRO" charset="-128"/>
                <a:ea typeface="HGMaruGothicMPRO" charset="-128"/>
                <a:cs typeface="HGMaruGothicMPRO" charset="-128"/>
              </a:rPr>
              <a:t>プラットフォーム</a:t>
            </a:r>
          </a:p>
        </p:txBody>
      </p:sp>
      <p:sp>
        <p:nvSpPr>
          <p:cNvPr id="99" name="AutoShape 43"/>
          <p:cNvSpPr>
            <a:spLocks noChangeArrowheads="1"/>
          </p:cNvSpPr>
          <p:nvPr/>
        </p:nvSpPr>
        <p:spPr bwMode="auto">
          <a:xfrm>
            <a:off x="8253802" y="4282940"/>
            <a:ext cx="377099" cy="2203688"/>
          </a:xfrm>
          <a:prstGeom prst="roundRect">
            <a:avLst>
              <a:gd name="adj" fmla="val 0"/>
            </a:avLst>
          </a:prstGeom>
          <a:solidFill>
            <a:srgbClr val="DBEEF4"/>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070C0"/>
                </a:solidFill>
                <a:latin typeface="HGMaruGothicMPRO" charset="-128"/>
                <a:ea typeface="HGMaruGothicMPRO" charset="-128"/>
                <a:cs typeface="HGMaruGothicMPRO" charset="-128"/>
              </a:rPr>
              <a:t>インフラストラクチャー</a:t>
            </a:r>
            <a:endParaRPr lang="ja-JP" altLang="en-US" sz="1200" dirty="0">
              <a:solidFill>
                <a:srgbClr val="0070C0"/>
              </a:solidFill>
              <a:latin typeface="HGMaruGothicMPRO" charset="-128"/>
              <a:ea typeface="HGMaruGothicMPRO" charset="-128"/>
              <a:cs typeface="HGMaruGothicMPRO" charset="-128"/>
            </a:endParaRPr>
          </a:p>
        </p:txBody>
      </p:sp>
      <p:grpSp>
        <p:nvGrpSpPr>
          <p:cNvPr id="7" name="図形グループ 6"/>
          <p:cNvGrpSpPr/>
          <p:nvPr/>
        </p:nvGrpSpPr>
        <p:grpSpPr>
          <a:xfrm>
            <a:off x="822959" y="2066405"/>
            <a:ext cx="7547734" cy="1400307"/>
            <a:chOff x="804633" y="2070827"/>
            <a:chExt cx="7547734" cy="1400307"/>
          </a:xfrm>
        </p:grpSpPr>
        <p:sp>
          <p:nvSpPr>
            <p:cNvPr id="4" name="右矢印 3"/>
            <p:cNvSpPr/>
            <p:nvPr/>
          </p:nvSpPr>
          <p:spPr>
            <a:xfrm rot="20347284">
              <a:off x="804633" y="2323982"/>
              <a:ext cx="7547734" cy="1147152"/>
            </a:xfrm>
            <a:custGeom>
              <a:avLst/>
              <a:gdLst>
                <a:gd name="connsiteX0" fmla="*/ 0 w 7525713"/>
                <a:gd name="connsiteY0" fmla="*/ 227649 h 910597"/>
                <a:gd name="connsiteX1" fmla="*/ 7070415 w 7525713"/>
                <a:gd name="connsiteY1" fmla="*/ 227649 h 910597"/>
                <a:gd name="connsiteX2" fmla="*/ 7070415 w 7525713"/>
                <a:gd name="connsiteY2" fmla="*/ 0 h 910597"/>
                <a:gd name="connsiteX3" fmla="*/ 7525713 w 7525713"/>
                <a:gd name="connsiteY3" fmla="*/ 455299 h 910597"/>
                <a:gd name="connsiteX4" fmla="*/ 7070415 w 7525713"/>
                <a:gd name="connsiteY4" fmla="*/ 910597 h 910597"/>
                <a:gd name="connsiteX5" fmla="*/ 7070415 w 7525713"/>
                <a:gd name="connsiteY5" fmla="*/ 682948 h 910597"/>
                <a:gd name="connsiteX6" fmla="*/ 0 w 7525713"/>
                <a:gd name="connsiteY6" fmla="*/ 682948 h 910597"/>
                <a:gd name="connsiteX7" fmla="*/ 0 w 7525713"/>
                <a:gd name="connsiteY7" fmla="*/ 227649 h 910597"/>
                <a:gd name="connsiteX0" fmla="*/ 0 w 7537902"/>
                <a:gd name="connsiteY0" fmla="*/ 464119 h 910597"/>
                <a:gd name="connsiteX1" fmla="*/ 7082604 w 7537902"/>
                <a:gd name="connsiteY1" fmla="*/ 227649 h 910597"/>
                <a:gd name="connsiteX2" fmla="*/ 7082604 w 7537902"/>
                <a:gd name="connsiteY2" fmla="*/ 0 h 910597"/>
                <a:gd name="connsiteX3" fmla="*/ 7537902 w 7537902"/>
                <a:gd name="connsiteY3" fmla="*/ 455299 h 910597"/>
                <a:gd name="connsiteX4" fmla="*/ 7082604 w 7537902"/>
                <a:gd name="connsiteY4" fmla="*/ 910597 h 910597"/>
                <a:gd name="connsiteX5" fmla="*/ 7082604 w 7537902"/>
                <a:gd name="connsiteY5" fmla="*/ 682948 h 910597"/>
                <a:gd name="connsiteX6" fmla="*/ 12189 w 7537902"/>
                <a:gd name="connsiteY6" fmla="*/ 682948 h 910597"/>
                <a:gd name="connsiteX7" fmla="*/ 0 w 7537902"/>
                <a:gd name="connsiteY7" fmla="*/ 464119 h 910597"/>
                <a:gd name="connsiteX0" fmla="*/ 9832 w 7547734"/>
                <a:gd name="connsiteY0" fmla="*/ 464119 h 910597"/>
                <a:gd name="connsiteX1" fmla="*/ 7092436 w 7547734"/>
                <a:gd name="connsiteY1" fmla="*/ 227649 h 910597"/>
                <a:gd name="connsiteX2" fmla="*/ 7092436 w 7547734"/>
                <a:gd name="connsiteY2" fmla="*/ 0 h 910597"/>
                <a:gd name="connsiteX3" fmla="*/ 7547734 w 7547734"/>
                <a:gd name="connsiteY3" fmla="*/ 455299 h 910597"/>
                <a:gd name="connsiteX4" fmla="*/ 7092436 w 7547734"/>
                <a:gd name="connsiteY4" fmla="*/ 910597 h 910597"/>
                <a:gd name="connsiteX5" fmla="*/ 7092436 w 7547734"/>
                <a:gd name="connsiteY5" fmla="*/ 682948 h 910597"/>
                <a:gd name="connsiteX6" fmla="*/ 0 w 7547734"/>
                <a:gd name="connsiteY6" fmla="*/ 461795 h 910597"/>
                <a:gd name="connsiteX7" fmla="*/ 9832 w 7547734"/>
                <a:gd name="connsiteY7" fmla="*/ 464119 h 91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7734" h="910597">
                  <a:moveTo>
                    <a:pt x="9832" y="464119"/>
                  </a:moveTo>
                  <a:lnTo>
                    <a:pt x="7092436" y="227649"/>
                  </a:lnTo>
                  <a:lnTo>
                    <a:pt x="7092436" y="0"/>
                  </a:lnTo>
                  <a:lnTo>
                    <a:pt x="7547734" y="455299"/>
                  </a:lnTo>
                  <a:lnTo>
                    <a:pt x="7092436" y="910597"/>
                  </a:lnTo>
                  <a:lnTo>
                    <a:pt x="7092436" y="682948"/>
                  </a:lnTo>
                  <a:lnTo>
                    <a:pt x="0" y="461795"/>
                  </a:lnTo>
                  <a:lnTo>
                    <a:pt x="9832" y="464119"/>
                  </a:lnTo>
                  <a:close/>
                </a:path>
              </a:pathLst>
            </a:custGeom>
            <a:solidFill>
              <a:srgbClr val="0432FF">
                <a:alpha val="4902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rot="20308907">
              <a:off x="5199194" y="2070827"/>
              <a:ext cx="2262158" cy="369332"/>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手段</a:t>
              </a:r>
              <a:r>
                <a:rPr kumimoji="1" lang="ja-JP" altLang="en-US" dirty="0">
                  <a:solidFill>
                    <a:schemeClr val="bg1"/>
                  </a:solidFill>
                  <a:latin typeface="Meiryo" charset="-128"/>
                  <a:ea typeface="Meiryo" charset="-128"/>
                  <a:cs typeface="Meiryo" charset="-128"/>
                </a:rPr>
                <a:t>の負担を減らす</a:t>
              </a:r>
            </a:p>
          </p:txBody>
        </p:sp>
      </p:grpSp>
    </p:spTree>
    <p:extLst>
      <p:ext uri="{BB962C8B-B14F-4D97-AF65-F5344CB8AC3E}">
        <p14:creationId xmlns:p14="http://schemas.microsoft.com/office/powerpoint/2010/main" val="215433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クラウド活用の狙い</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sp>
        <p:nvSpPr>
          <p:cNvPr id="4" name="テキスト ボックス 3"/>
          <p:cNvSpPr txBox="1"/>
          <p:nvPr/>
        </p:nvSpPr>
        <p:spPr>
          <a:xfrm>
            <a:off x="323528" y="1426822"/>
            <a:ext cx="4092913" cy="461665"/>
          </a:xfrm>
          <a:prstGeom prst="rect">
            <a:avLst/>
          </a:prstGeom>
          <a:noFill/>
        </p:spPr>
        <p:txBody>
          <a:bodyPr wrap="square" rtlCol="0">
            <a:spAutoFit/>
          </a:bodyPr>
          <a:lstStyle/>
          <a:p>
            <a:r>
              <a:rPr kumimoji="1" lang="ja-JP" altLang="en-US" sz="2400" b="1" dirty="0">
                <a:solidFill>
                  <a:srgbClr val="0432FF"/>
                </a:solidFill>
                <a:latin typeface="Meiryo" charset="-128"/>
                <a:ea typeface="Meiryo" charset="-128"/>
                <a:cs typeface="Meiryo" charset="-128"/>
              </a:rPr>
              <a:t>構築や運用からの解放</a:t>
            </a:r>
          </a:p>
        </p:txBody>
      </p:sp>
      <p:sp>
        <p:nvSpPr>
          <p:cNvPr id="5" name="テキスト ボックス 4"/>
          <p:cNvSpPr txBox="1"/>
          <p:nvPr/>
        </p:nvSpPr>
        <p:spPr>
          <a:xfrm>
            <a:off x="328309" y="2895560"/>
            <a:ext cx="4185761" cy="461665"/>
          </a:xfrm>
          <a:prstGeom prst="rect">
            <a:avLst/>
          </a:prstGeom>
          <a:noFill/>
        </p:spPr>
        <p:txBody>
          <a:bodyPr wrap="none" rtlCol="0">
            <a:spAutoFit/>
          </a:bodyPr>
          <a:lstStyle/>
          <a:p>
            <a:r>
              <a:rPr kumimoji="1" lang="ja-JP" altLang="en-US" sz="2400" b="1">
                <a:solidFill>
                  <a:srgbClr val="0432FF"/>
                </a:solidFill>
                <a:latin typeface="Meiryo" charset="-128"/>
                <a:ea typeface="Meiryo" charset="-128"/>
                <a:cs typeface="Meiryo" charset="-128"/>
              </a:rPr>
              <a:t>最新テクノロジーの早期実装</a:t>
            </a:r>
            <a:endParaRPr kumimoji="1" lang="ja-JP" altLang="en-US" sz="2400" b="1" dirty="0">
              <a:solidFill>
                <a:srgbClr val="0432FF"/>
              </a:solidFill>
              <a:latin typeface="Meiryo" charset="-128"/>
              <a:ea typeface="Meiryo" charset="-128"/>
              <a:cs typeface="Meiryo" charset="-128"/>
            </a:endParaRPr>
          </a:p>
        </p:txBody>
      </p:sp>
      <p:sp>
        <p:nvSpPr>
          <p:cNvPr id="6" name="テキスト ボックス 5"/>
          <p:cNvSpPr txBox="1"/>
          <p:nvPr/>
        </p:nvSpPr>
        <p:spPr>
          <a:xfrm>
            <a:off x="323528" y="4504241"/>
            <a:ext cx="3570208"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資産から経費へのシフト</a:t>
            </a:r>
          </a:p>
        </p:txBody>
      </p:sp>
      <p:sp>
        <p:nvSpPr>
          <p:cNvPr id="7" name="テキスト ボックス 6"/>
          <p:cNvSpPr txBox="1"/>
          <p:nvPr/>
        </p:nvSpPr>
        <p:spPr>
          <a:xfrm>
            <a:off x="539552" y="1916832"/>
            <a:ext cx="6244017" cy="646331"/>
          </a:xfrm>
          <a:prstGeom prst="rect">
            <a:avLst/>
          </a:prstGeom>
          <a:noFill/>
        </p:spPr>
        <p:txBody>
          <a:bodyPr wrap="none" rtlCol="0">
            <a:spAutoFit/>
          </a:bodyPr>
          <a:lstStyle/>
          <a:p>
            <a:pPr marL="285750" indent="-285750">
              <a:buFont typeface="Wingdings" charset="2"/>
              <a:buChar char="Ø"/>
            </a:pPr>
            <a:r>
              <a:rPr kumimoji="1" lang="ja-JP" altLang="en-US" dirty="0">
                <a:solidFill>
                  <a:srgbClr val="0070C0"/>
                </a:solidFill>
                <a:latin typeface="Meiryo" charset="-128"/>
                <a:ea typeface="Meiryo" charset="-128"/>
                <a:cs typeface="Meiryo" charset="-128"/>
              </a:rPr>
              <a:t>アプリケーションの質的向上にリソースをシフトできる</a:t>
            </a:r>
            <a:endParaRPr kumimoji="1" lang="en-US" altLang="ja-JP" dirty="0">
              <a:solidFill>
                <a:srgbClr val="0070C0"/>
              </a:solidFill>
              <a:latin typeface="Meiryo" charset="-128"/>
              <a:ea typeface="Meiryo" charset="-128"/>
              <a:cs typeface="Meiryo" charset="-128"/>
            </a:endParaRPr>
          </a:p>
          <a:p>
            <a:pPr marL="285750" indent="-285750">
              <a:buFont typeface="Wingdings" charset="2"/>
              <a:buChar char="Ø"/>
            </a:pPr>
            <a:r>
              <a:rPr lang="ja-JP" altLang="en-US" dirty="0">
                <a:solidFill>
                  <a:srgbClr val="0070C0"/>
                </a:solidFill>
                <a:latin typeface="Meiryo" charset="-128"/>
                <a:ea typeface="Meiryo" charset="-128"/>
                <a:cs typeface="Meiryo" charset="-128"/>
              </a:rPr>
              <a:t>ビジネス・スピードの加速に迅速柔軟に対応できる</a:t>
            </a:r>
            <a:endParaRPr lang="en-US" altLang="ja-JP" dirty="0">
              <a:solidFill>
                <a:srgbClr val="0070C0"/>
              </a:solidFill>
              <a:latin typeface="Meiryo" charset="-128"/>
              <a:ea typeface="Meiryo" charset="-128"/>
              <a:cs typeface="Meiryo" charset="-128"/>
            </a:endParaRPr>
          </a:p>
        </p:txBody>
      </p:sp>
      <p:sp>
        <p:nvSpPr>
          <p:cNvPr id="8" name="テキスト ボックス 7"/>
          <p:cNvSpPr txBox="1"/>
          <p:nvPr/>
        </p:nvSpPr>
        <p:spPr>
          <a:xfrm>
            <a:off x="539552" y="3385570"/>
            <a:ext cx="6013185" cy="646331"/>
          </a:xfrm>
          <a:prstGeom prst="rect">
            <a:avLst/>
          </a:prstGeom>
          <a:noFill/>
        </p:spPr>
        <p:txBody>
          <a:bodyPr wrap="none" rtlCol="0">
            <a:spAutoFit/>
          </a:bodyPr>
          <a:lstStyle/>
          <a:p>
            <a:pPr marL="285750" indent="-285750">
              <a:buFont typeface="Wingdings" charset="2"/>
              <a:buChar char="Ø"/>
            </a:pPr>
            <a:r>
              <a:rPr kumimoji="1" lang="ja-JP" altLang="en-US" dirty="0">
                <a:solidFill>
                  <a:srgbClr val="0070C0"/>
                </a:solidFill>
                <a:latin typeface="Meiryo" charset="-128"/>
                <a:ea typeface="Meiryo" charset="-128"/>
                <a:cs typeface="Meiryo" charset="-128"/>
              </a:rPr>
              <a:t>試行錯誤が容易になってイノベーションを加速する</a:t>
            </a:r>
            <a:endParaRPr kumimoji="1" lang="en-US" altLang="ja-JP" dirty="0">
              <a:solidFill>
                <a:srgbClr val="0070C0"/>
              </a:solidFill>
              <a:latin typeface="Meiryo" charset="-128"/>
              <a:ea typeface="Meiryo" charset="-128"/>
              <a:cs typeface="Meiryo" charset="-128"/>
            </a:endParaRPr>
          </a:p>
          <a:p>
            <a:pPr marL="285750" indent="-285750">
              <a:buFont typeface="Wingdings" charset="2"/>
              <a:buChar char="Ø"/>
            </a:pPr>
            <a:r>
              <a:rPr kumimoji="1" lang="ja-JP" altLang="en-US" dirty="0">
                <a:solidFill>
                  <a:srgbClr val="0070C0"/>
                </a:solidFill>
                <a:latin typeface="Meiryo" charset="-128"/>
                <a:ea typeface="Meiryo" charset="-128"/>
                <a:cs typeface="Meiryo" charset="-128"/>
              </a:rPr>
              <a:t>テクノロジーの進化をいち早くビジネスに取り込める</a:t>
            </a:r>
          </a:p>
        </p:txBody>
      </p:sp>
      <p:sp>
        <p:nvSpPr>
          <p:cNvPr id="9" name="テキスト ボックス 8"/>
          <p:cNvSpPr txBox="1"/>
          <p:nvPr/>
        </p:nvSpPr>
        <p:spPr>
          <a:xfrm>
            <a:off x="539552" y="4978411"/>
            <a:ext cx="6253635" cy="646331"/>
          </a:xfrm>
          <a:prstGeom prst="rect">
            <a:avLst/>
          </a:prstGeom>
          <a:noFill/>
        </p:spPr>
        <p:txBody>
          <a:bodyPr wrap="none" rtlCol="0">
            <a:spAutoFit/>
          </a:bodyPr>
          <a:lstStyle/>
          <a:p>
            <a:pPr marL="285750" indent="-285750">
              <a:buFont typeface="Wingdings" charset="2"/>
              <a:buChar char="Ø"/>
            </a:pPr>
            <a:r>
              <a:rPr kumimoji="1" lang="ja-JP" altLang="en-US" dirty="0">
                <a:solidFill>
                  <a:srgbClr val="0070C0"/>
                </a:solidFill>
                <a:latin typeface="Meiryo" charset="-128"/>
                <a:ea typeface="Meiryo" charset="-128"/>
                <a:cs typeface="Meiryo" charset="-128"/>
              </a:rPr>
              <a:t>初期投資リスクが削減でき、</a:t>
            </a:r>
            <a:r>
              <a:rPr kumimoji="1" lang="en-US" altLang="ja-JP" dirty="0">
                <a:solidFill>
                  <a:srgbClr val="0070C0"/>
                </a:solidFill>
                <a:latin typeface="Meiryo" charset="-128"/>
                <a:ea typeface="Meiryo" charset="-128"/>
                <a:cs typeface="Meiryo" charset="-128"/>
              </a:rPr>
              <a:t>IT</a:t>
            </a:r>
            <a:r>
              <a:rPr kumimoji="1" lang="ja-JP" altLang="en-US" dirty="0">
                <a:solidFill>
                  <a:srgbClr val="0070C0"/>
                </a:solidFill>
                <a:latin typeface="Meiryo" charset="-128"/>
                <a:ea typeface="Meiryo" charset="-128"/>
                <a:cs typeface="Meiryo" charset="-128"/>
              </a:rPr>
              <a:t>活用範囲を拡大できる</a:t>
            </a:r>
            <a:endParaRPr kumimoji="1" lang="en-US" altLang="ja-JP" dirty="0">
              <a:solidFill>
                <a:srgbClr val="0070C0"/>
              </a:solidFill>
              <a:latin typeface="Meiryo" charset="-128"/>
              <a:ea typeface="Meiryo" charset="-128"/>
              <a:cs typeface="Meiryo" charset="-128"/>
            </a:endParaRPr>
          </a:p>
          <a:p>
            <a:pPr marL="285750" indent="-285750">
              <a:buFont typeface="Wingdings" charset="2"/>
              <a:buChar char="Ø"/>
            </a:pPr>
            <a:r>
              <a:rPr lang="ja-JP" altLang="en-US" dirty="0">
                <a:solidFill>
                  <a:srgbClr val="0070C0"/>
                </a:solidFill>
                <a:latin typeface="Meiryo" charset="-128"/>
                <a:ea typeface="Meiryo" charset="-128"/>
                <a:cs typeface="Meiryo" charset="-128"/>
              </a:rPr>
              <a:t>ビジネス環境の変化に柔軟に対応できる</a:t>
            </a:r>
            <a:endParaRPr kumimoji="1" lang="en-US" altLang="ja-JP" dirty="0">
              <a:solidFill>
                <a:srgbClr val="0070C0"/>
              </a:solidFill>
              <a:latin typeface="Meiryo" charset="-128"/>
              <a:ea typeface="Meiryo" charset="-128"/>
              <a:cs typeface="Meiryo" charset="-128"/>
            </a:endParaRPr>
          </a:p>
        </p:txBody>
      </p:sp>
      <p:sp>
        <p:nvSpPr>
          <p:cNvPr id="11" name="正方形/長方形 10"/>
          <p:cNvSpPr/>
          <p:nvPr/>
        </p:nvSpPr>
        <p:spPr>
          <a:xfrm>
            <a:off x="7164288" y="1268760"/>
            <a:ext cx="1368152" cy="4536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r>
              <a:rPr kumimoji="1" lang="ja-JP" altLang="en-US" sz="3200" dirty="0">
                <a:solidFill>
                  <a:srgbClr val="FFFFFF"/>
                </a:solidFill>
                <a:latin typeface="HGPSoeiKakugothicUB" charset="-128"/>
                <a:ea typeface="HGPSoeiKakugothicUB" charset="-128"/>
                <a:cs typeface="HGPSoeiKakugothicUB" charset="-128"/>
              </a:rPr>
              <a:t>　ビジネスの成果に</a:t>
            </a:r>
            <a:endParaRPr kumimoji="1" lang="en-US" altLang="ja-JP" sz="3200" dirty="0">
              <a:solidFill>
                <a:srgbClr val="FFFFFF"/>
              </a:solidFill>
              <a:latin typeface="HGPSoeiKakugothicUB" charset="-128"/>
              <a:ea typeface="HGPSoeiKakugothicUB" charset="-128"/>
              <a:cs typeface="HGPSoeiKakugothicUB" charset="-128"/>
            </a:endParaRPr>
          </a:p>
          <a:p>
            <a:r>
              <a:rPr kumimoji="1" lang="ja-JP" altLang="en-US" sz="3200" dirty="0">
                <a:solidFill>
                  <a:srgbClr val="FFFFFF"/>
                </a:solidFill>
                <a:latin typeface="HGPSoeiKakugothicUB" charset="-128"/>
                <a:ea typeface="HGPSoeiKakugothicUB" charset="-128"/>
                <a:cs typeface="HGPSoeiKakugothicUB" charset="-128"/>
              </a:rPr>
              <a:t>　　　　　　直接貢献する</a:t>
            </a:r>
          </a:p>
        </p:txBody>
      </p:sp>
      <p:sp>
        <p:nvSpPr>
          <p:cNvPr id="12" name="右矢印 11"/>
          <p:cNvSpPr/>
          <p:nvPr/>
        </p:nvSpPr>
        <p:spPr>
          <a:xfrm>
            <a:off x="6730913" y="1679107"/>
            <a:ext cx="524735" cy="9055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右矢印 12"/>
          <p:cNvSpPr/>
          <p:nvPr/>
        </p:nvSpPr>
        <p:spPr>
          <a:xfrm>
            <a:off x="6730913" y="3116289"/>
            <a:ext cx="524735" cy="9055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右矢印 13"/>
          <p:cNvSpPr/>
          <p:nvPr/>
        </p:nvSpPr>
        <p:spPr>
          <a:xfrm>
            <a:off x="6730913" y="4689698"/>
            <a:ext cx="524735" cy="9055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128629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908851-46AA-3D47-B76C-C33301C40C2B}"/>
              </a:ext>
            </a:extLst>
          </p:cNvPr>
          <p:cNvSpPr>
            <a:spLocks noGrp="1"/>
          </p:cNvSpPr>
          <p:nvPr>
            <p:ph type="title"/>
          </p:nvPr>
        </p:nvSpPr>
        <p:spPr/>
        <p:txBody>
          <a:bodyPr/>
          <a:lstStyle/>
          <a:p>
            <a:r>
              <a:rPr kumimoji="1" lang="ja-JP" altLang="en-US"/>
              <a:t>銀行システムにおけるクラウド活用の動き</a:t>
            </a:r>
          </a:p>
        </p:txBody>
      </p:sp>
      <p:sp>
        <p:nvSpPr>
          <p:cNvPr id="3" name="スライド番号プレースホルダー 2">
            <a:extLst>
              <a:ext uri="{FF2B5EF4-FFF2-40B4-BE49-F238E27FC236}">
                <a16:creationId xmlns:a16="http://schemas.microsoft.com/office/drawing/2014/main" id="{31343F23-0E1C-8B49-87BE-7DA534FCCF91}"/>
              </a:ext>
            </a:extLst>
          </p:cNvPr>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4" name="正方形/長方形 3">
            <a:extLst>
              <a:ext uri="{FF2B5EF4-FFF2-40B4-BE49-F238E27FC236}">
                <a16:creationId xmlns:a16="http://schemas.microsoft.com/office/drawing/2014/main" id="{E46F4A9D-D82E-3B4A-BD3E-740939C66081}"/>
              </a:ext>
            </a:extLst>
          </p:cNvPr>
          <p:cNvSpPr/>
          <p:nvPr/>
        </p:nvSpPr>
        <p:spPr>
          <a:xfrm>
            <a:off x="307412" y="914243"/>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2E2C0EEB-5CE3-304E-8C5A-54DD2FD9F368}"/>
              </a:ext>
            </a:extLst>
          </p:cNvPr>
          <p:cNvSpPr/>
          <p:nvPr/>
        </p:nvSpPr>
        <p:spPr>
          <a:xfrm>
            <a:off x="4692286" y="904520"/>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3B8BCC43-5AD0-254E-8434-980BC4E95518}"/>
              </a:ext>
            </a:extLst>
          </p:cNvPr>
          <p:cNvSpPr/>
          <p:nvPr/>
        </p:nvSpPr>
        <p:spPr>
          <a:xfrm>
            <a:off x="4704908" y="1192502"/>
            <a:ext cx="4102443" cy="523220"/>
          </a:xfrm>
          <a:prstGeom prst="rect">
            <a:avLst/>
          </a:prstGeom>
        </p:spPr>
        <p:txBody>
          <a:bodyPr wrap="square">
            <a:spAutoFit/>
          </a:bodyPr>
          <a:lstStyle/>
          <a:p>
            <a:r>
              <a:rPr lang="ja-JP" altLang="en-US" sz="1400" b="1">
                <a:solidFill>
                  <a:srgbClr val="333333"/>
                </a:solidFill>
                <a:latin typeface="Meiryo" panose="020B0604030504040204" pitchFamily="34" charset="-128"/>
                <a:ea typeface="Meiryo" panose="020B0604030504040204" pitchFamily="34" charset="-128"/>
              </a:rPr>
              <a:t>日本ユニシスとマイクロソフト、「</a:t>
            </a:r>
            <a:r>
              <a:rPr lang="en" altLang="ja-JP" sz="1400" b="1" dirty="0" err="1">
                <a:solidFill>
                  <a:srgbClr val="333333"/>
                </a:solidFill>
                <a:latin typeface="Meiryo" panose="020B0604030504040204" pitchFamily="34" charset="-128"/>
                <a:ea typeface="Meiryo" panose="020B0604030504040204" pitchFamily="34" charset="-128"/>
              </a:rPr>
              <a:t>BankVision</a:t>
            </a:r>
            <a:r>
              <a:rPr lang="en" altLang="ja-JP" sz="1400" b="1" dirty="0">
                <a:solidFill>
                  <a:srgbClr val="333333"/>
                </a:solidFill>
                <a:latin typeface="Meiryo" panose="020B0604030504040204" pitchFamily="34" charset="-128"/>
                <a:ea typeface="Meiryo" panose="020B0604030504040204" pitchFamily="34" charset="-128"/>
              </a:rPr>
              <a:t> on Azure</a:t>
            </a:r>
            <a:r>
              <a:rPr lang="ja-JP" altLang="en" sz="1400" b="1">
                <a:solidFill>
                  <a:srgbClr val="333333"/>
                </a:solidFill>
                <a:latin typeface="Meiryo" panose="020B0604030504040204" pitchFamily="34" charset="-128"/>
                <a:ea typeface="Meiryo" panose="020B0604030504040204" pitchFamily="34" charset="-128"/>
              </a:rPr>
              <a:t>」</a:t>
            </a:r>
            <a:r>
              <a:rPr lang="ja-JP" altLang="en-US" sz="1400" b="1">
                <a:solidFill>
                  <a:srgbClr val="333333"/>
                </a:solidFill>
                <a:latin typeface="Meiryo" panose="020B0604030504040204" pitchFamily="34" charset="-128"/>
                <a:ea typeface="Meiryo" panose="020B0604030504040204" pitchFamily="34" charset="-128"/>
              </a:rPr>
              <a:t>実現に向け共同プロジェクトを開始</a:t>
            </a:r>
            <a:endParaRPr lang="ja-JP" altLang="en-US" sz="1400" b="1" i="0">
              <a:solidFill>
                <a:srgbClr val="333333"/>
              </a:solidFill>
              <a:effectLst/>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7FE3FD01-094B-794E-899B-E3BEC4127E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7584" y="2222569"/>
            <a:ext cx="3891848" cy="2239554"/>
          </a:xfrm>
          <a:prstGeom prst="rect">
            <a:avLst/>
          </a:prstGeom>
        </p:spPr>
      </p:pic>
      <p:sp>
        <p:nvSpPr>
          <p:cNvPr id="11" name="正方形/長方形 10">
            <a:extLst>
              <a:ext uri="{FF2B5EF4-FFF2-40B4-BE49-F238E27FC236}">
                <a16:creationId xmlns:a16="http://schemas.microsoft.com/office/drawing/2014/main" id="{09968E03-443E-B543-B1EC-DBA86A3B6AA4}"/>
              </a:ext>
            </a:extLst>
          </p:cNvPr>
          <p:cNvSpPr/>
          <p:nvPr/>
        </p:nvSpPr>
        <p:spPr>
          <a:xfrm>
            <a:off x="7487759" y="1929383"/>
            <a:ext cx="1319592" cy="276999"/>
          </a:xfrm>
          <a:prstGeom prst="rect">
            <a:avLst/>
          </a:prstGeom>
        </p:spPr>
        <p:txBody>
          <a:bodyPr wrap="none">
            <a:spAutoFit/>
          </a:bodyPr>
          <a:lstStyle/>
          <a:p>
            <a:r>
              <a:rPr lang="en-US" altLang="ja-JP" sz="1200" dirty="0">
                <a:solidFill>
                  <a:srgbClr val="333333"/>
                </a:solidFill>
                <a:latin typeface="メイリオ" panose="020B0604030504040204" pitchFamily="34" charset="-128"/>
                <a:ea typeface="メイリオ" panose="020B0604030504040204" pitchFamily="34" charset="-128"/>
              </a:rPr>
              <a:t>2018</a:t>
            </a:r>
            <a:r>
              <a:rPr lang="ja-JP" altLang="en-US" sz="1200">
                <a:solidFill>
                  <a:srgbClr val="333333"/>
                </a:solidFill>
                <a:latin typeface="メイリオ" panose="020B0604030504040204" pitchFamily="34" charset="-128"/>
                <a:ea typeface="メイリオ" panose="020B0604030504040204" pitchFamily="34" charset="-128"/>
              </a:rPr>
              <a:t>年</a:t>
            </a:r>
            <a:r>
              <a:rPr lang="en-US" altLang="ja-JP" sz="1200" dirty="0">
                <a:solidFill>
                  <a:srgbClr val="333333"/>
                </a:solidFill>
                <a:latin typeface="メイリオ" panose="020B0604030504040204" pitchFamily="34" charset="-128"/>
                <a:ea typeface="メイリオ" panose="020B0604030504040204" pitchFamily="34" charset="-128"/>
              </a:rPr>
              <a:t>3</a:t>
            </a:r>
            <a:r>
              <a:rPr lang="ja-JP" altLang="en-US" sz="1200">
                <a:solidFill>
                  <a:srgbClr val="333333"/>
                </a:solidFill>
                <a:latin typeface="メイリオ" panose="020B0604030504040204" pitchFamily="34" charset="-128"/>
                <a:ea typeface="メイリオ" panose="020B0604030504040204" pitchFamily="34" charset="-128"/>
              </a:rPr>
              <a:t>月</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a:t>
            </a:r>
            <a:endParaRPr lang="ja-JP" altLang="en-US" sz="1200"/>
          </a:p>
        </p:txBody>
      </p:sp>
      <p:sp>
        <p:nvSpPr>
          <p:cNvPr id="12" name="正方形/長方形 11">
            <a:extLst>
              <a:ext uri="{FF2B5EF4-FFF2-40B4-BE49-F238E27FC236}">
                <a16:creationId xmlns:a16="http://schemas.microsoft.com/office/drawing/2014/main" id="{DD3E364B-BC11-C045-ABA3-AB4440A2046B}"/>
              </a:ext>
            </a:extLst>
          </p:cNvPr>
          <p:cNvSpPr/>
          <p:nvPr/>
        </p:nvSpPr>
        <p:spPr>
          <a:xfrm>
            <a:off x="4704908" y="4597481"/>
            <a:ext cx="3984524" cy="1015663"/>
          </a:xfrm>
          <a:prstGeom prst="rect">
            <a:avLst/>
          </a:prstGeom>
        </p:spPr>
        <p:txBody>
          <a:bodyPr wrap="square">
            <a:spAutoFit/>
          </a:bodyPr>
          <a:lstStyle/>
          <a:p>
            <a:r>
              <a:rPr lang="ja-JP" altLang="en-US" sz="1200">
                <a:solidFill>
                  <a:srgbClr val="333333"/>
                </a:solidFill>
                <a:latin typeface="メイリオ" panose="020B0604030504040204" pitchFamily="34" charset="-128"/>
                <a:ea typeface="メイリオ" panose="020B0604030504040204" pitchFamily="34" charset="-128"/>
              </a:rPr>
              <a:t>日本ユニシス株式会社と日本マイクロソフト株式会社は</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日、日本ユニシスのオープン</a:t>
            </a:r>
            <a:r>
              <a:rPr lang="ja-JP" altLang="en-US" sz="1200" b="1" u="sng">
                <a:solidFill>
                  <a:srgbClr val="333333"/>
                </a:solidFill>
                <a:latin typeface="メイリオ" panose="020B0604030504040204" pitchFamily="34" charset="-128"/>
                <a:ea typeface="メイリオ" panose="020B0604030504040204" pitchFamily="34" charset="-128"/>
              </a:rPr>
              <a:t>勘定系システム</a:t>
            </a:r>
            <a:r>
              <a:rPr lang="ja-JP" altLang="en-US" sz="1200">
                <a:solidFill>
                  <a:srgbClr val="333333"/>
                </a:solidFill>
                <a:latin typeface="メイリオ" panose="020B0604030504040204" pitchFamily="34" charset="-128"/>
                <a:ea typeface="メイリオ" panose="020B0604030504040204" pitchFamily="34" charset="-128"/>
              </a:rPr>
              <a:t>「</a:t>
            </a:r>
            <a:r>
              <a:rPr lang="en" altLang="ja-JP" sz="1200" dirty="0" err="1">
                <a:solidFill>
                  <a:srgbClr val="333333"/>
                </a:solidFill>
                <a:latin typeface="メイリオ" panose="020B0604030504040204" pitchFamily="34" charset="-128"/>
                <a:ea typeface="メイリオ" panose="020B0604030504040204" pitchFamily="34" charset="-128"/>
              </a:rPr>
              <a:t>BankVision</a:t>
            </a:r>
            <a:r>
              <a:rPr lang="ja-JP" altLang="en" sz="1200">
                <a:solidFill>
                  <a:srgbClr val="333333"/>
                </a:solidFill>
                <a:latin typeface="メイリオ" panose="020B0604030504040204" pitchFamily="34" charset="-128"/>
                <a:ea typeface="メイリオ" panose="020B0604030504040204" pitchFamily="34" charset="-128"/>
              </a:rPr>
              <a:t>」</a:t>
            </a:r>
            <a:r>
              <a:rPr lang="ja-JP" altLang="en-US" sz="1200">
                <a:solidFill>
                  <a:srgbClr val="333333"/>
                </a:solidFill>
                <a:latin typeface="メイリオ" panose="020B0604030504040204" pitchFamily="34" charset="-128"/>
                <a:ea typeface="メイリオ" panose="020B0604030504040204" pitchFamily="34" charset="-128"/>
              </a:rPr>
              <a:t>の稼働基盤として、</a:t>
            </a:r>
            <a:r>
              <a:rPr lang="en" altLang="ja-JP" sz="1200" dirty="0">
                <a:solidFill>
                  <a:srgbClr val="333333"/>
                </a:solidFill>
                <a:latin typeface="メイリオ" panose="020B0604030504040204" pitchFamily="34" charset="-128"/>
                <a:ea typeface="メイリオ" panose="020B0604030504040204" pitchFamily="34" charset="-128"/>
              </a:rPr>
              <a:t>Microsoft Azure</a:t>
            </a:r>
            <a:r>
              <a:rPr lang="ja-JP" altLang="en-US" sz="1200">
                <a:solidFill>
                  <a:srgbClr val="333333"/>
                </a:solidFill>
                <a:latin typeface="メイリオ" panose="020B0604030504040204" pitchFamily="34" charset="-128"/>
                <a:ea typeface="メイリオ" panose="020B0604030504040204" pitchFamily="34" charset="-128"/>
              </a:rPr>
              <a:t>を採用するための取り組みを推進するため、共同プロジェクトを</a:t>
            </a:r>
            <a:r>
              <a:rPr lang="en-US" altLang="ja-JP" sz="1200" dirty="0">
                <a:solidFill>
                  <a:srgbClr val="333333"/>
                </a:solidFill>
                <a:latin typeface="メイリオ" panose="020B0604030504040204" pitchFamily="34" charset="-128"/>
                <a:ea typeface="メイリオ" panose="020B0604030504040204" pitchFamily="34" charset="-128"/>
              </a:rPr>
              <a:t>4</a:t>
            </a:r>
            <a:r>
              <a:rPr lang="ja-JP" altLang="en-US" sz="1200">
                <a:solidFill>
                  <a:srgbClr val="333333"/>
                </a:solidFill>
                <a:latin typeface="メイリオ" panose="020B0604030504040204" pitchFamily="34" charset="-128"/>
                <a:ea typeface="メイリオ" panose="020B0604030504040204" pitchFamily="34" charset="-128"/>
              </a:rPr>
              <a:t>月から開始すると発表した。</a:t>
            </a:r>
            <a:endParaRPr lang="ja-JP" altLang="en-US" sz="1200"/>
          </a:p>
        </p:txBody>
      </p:sp>
      <p:sp>
        <p:nvSpPr>
          <p:cNvPr id="13" name="正方形/長方形 12">
            <a:extLst>
              <a:ext uri="{FF2B5EF4-FFF2-40B4-BE49-F238E27FC236}">
                <a16:creationId xmlns:a16="http://schemas.microsoft.com/office/drawing/2014/main" id="{1D47BE46-4520-7246-8AC3-F35FBA35C2DA}"/>
              </a:ext>
            </a:extLst>
          </p:cNvPr>
          <p:cNvSpPr/>
          <p:nvPr/>
        </p:nvSpPr>
        <p:spPr>
          <a:xfrm>
            <a:off x="364719" y="5105312"/>
            <a:ext cx="3976556" cy="1015663"/>
          </a:xfrm>
          <a:prstGeom prst="rect">
            <a:avLst/>
          </a:prstGeom>
        </p:spPr>
        <p:txBody>
          <a:bodyPr wrap="square">
            <a:spAutoFit/>
          </a:bodyPr>
          <a:lstStyle/>
          <a:p>
            <a:pPr fontAlgn="base"/>
            <a:r>
              <a:rPr lang="ja-JP" altLang="en-US" sz="1200">
                <a:solidFill>
                  <a:srgbClr val="131313"/>
                </a:solidFill>
                <a:latin typeface="Meiryo" panose="020B0604030504040204" pitchFamily="34" charset="-128"/>
                <a:ea typeface="Meiryo" panose="020B0604030504040204" pitchFamily="34" charset="-128"/>
              </a:rPr>
              <a:t>いかに費用を抑え、最新技術も取り入れた上で短期間でのシステム開発を行うかという課題に対応するため、クラウドを選択。現在はクラウド最大手の米アマゾンウェブサービスと組み、業務システムの一部から移行を進めている。</a:t>
            </a:r>
            <a:endParaRPr lang="ja-JP" altLang="en-US" sz="1200" b="0" i="0">
              <a:solidFill>
                <a:srgbClr val="131313"/>
              </a:solidFill>
              <a:effectLst/>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42133362-33DA-4749-8891-F3C6CE965012}"/>
              </a:ext>
            </a:extLst>
          </p:cNvPr>
          <p:cNvSpPr/>
          <p:nvPr/>
        </p:nvSpPr>
        <p:spPr>
          <a:xfrm>
            <a:off x="457200" y="1192502"/>
            <a:ext cx="3812059" cy="523220"/>
          </a:xfrm>
          <a:prstGeom prst="rect">
            <a:avLst/>
          </a:prstGeom>
        </p:spPr>
        <p:txBody>
          <a:bodyPr wrap="square">
            <a:spAutoFit/>
          </a:bodyPr>
          <a:lstStyle/>
          <a:p>
            <a:r>
              <a:rPr lang="en-US" altLang="ja-JP" sz="1400" b="1" dirty="0">
                <a:solidFill>
                  <a:srgbClr val="131313"/>
                </a:solidFill>
                <a:latin typeface="Meiryo" panose="020B0604030504040204" pitchFamily="34" charset="-128"/>
                <a:ea typeface="Meiryo" panose="020B0604030504040204" pitchFamily="34" charset="-128"/>
              </a:rPr>
              <a:t>5</a:t>
            </a:r>
            <a:r>
              <a:rPr lang="ja-JP" altLang="en-US" sz="1400" b="1">
                <a:solidFill>
                  <a:srgbClr val="131313"/>
                </a:solidFill>
                <a:latin typeface="Meiryo" panose="020B0604030504040204" pitchFamily="34" charset="-128"/>
                <a:ea typeface="Meiryo" panose="020B0604030504040204" pitchFamily="34" charset="-128"/>
              </a:rPr>
              <a:t>年間で</a:t>
            </a:r>
            <a:r>
              <a:rPr lang="en-US" altLang="ja-JP" sz="1400" b="1" dirty="0">
                <a:solidFill>
                  <a:srgbClr val="131313"/>
                </a:solidFill>
                <a:latin typeface="Meiryo" panose="020B0604030504040204" pitchFamily="34" charset="-128"/>
                <a:ea typeface="Meiryo" panose="020B0604030504040204" pitchFamily="34" charset="-128"/>
              </a:rPr>
              <a:t>100</a:t>
            </a:r>
            <a:r>
              <a:rPr lang="ja-JP" altLang="en-US" sz="1400" b="1">
                <a:solidFill>
                  <a:srgbClr val="131313"/>
                </a:solidFill>
                <a:latin typeface="Meiryo" panose="020B0604030504040204" pitchFamily="34" charset="-128"/>
                <a:ea typeface="Meiryo" panose="020B0604030504040204" pitchFamily="34" charset="-128"/>
              </a:rPr>
              <a:t>億円のコスト削減</a:t>
            </a:r>
            <a:endParaRPr lang="en-US" altLang="ja-JP" sz="1400" b="1" dirty="0">
              <a:solidFill>
                <a:srgbClr val="131313"/>
              </a:solidFill>
              <a:latin typeface="Meiryo" panose="020B0604030504040204" pitchFamily="34" charset="-128"/>
              <a:ea typeface="Meiryo" panose="020B0604030504040204" pitchFamily="34" charset="-128"/>
            </a:endParaRPr>
          </a:p>
          <a:p>
            <a:r>
              <a:rPr lang="ja-JP" altLang="en-US" sz="1400" b="1">
                <a:solidFill>
                  <a:srgbClr val="131313"/>
                </a:solidFill>
                <a:latin typeface="Meiryo" panose="020B0604030504040204" pitchFamily="34" charset="-128"/>
                <a:ea typeface="Meiryo" panose="020B0604030504040204" pitchFamily="34" charset="-128"/>
              </a:rPr>
              <a:t>　</a:t>
            </a:r>
            <a:r>
              <a:rPr lang="en-US" altLang="ja-JP" sz="1400" b="1" dirty="0">
                <a:solidFill>
                  <a:srgbClr val="131313"/>
                </a:solidFill>
                <a:latin typeface="Meiryo" panose="020B0604030504040204" pitchFamily="34" charset="-128"/>
                <a:ea typeface="Meiryo" panose="020B0604030504040204" pitchFamily="34" charset="-128"/>
              </a:rPr>
              <a:t>1000</a:t>
            </a:r>
            <a:r>
              <a:rPr lang="ja-JP" altLang="en-US" sz="1400" b="1">
                <a:solidFill>
                  <a:srgbClr val="131313"/>
                </a:solidFill>
                <a:latin typeface="Meiryo" panose="020B0604030504040204" pitchFamily="34" charset="-128"/>
                <a:ea typeface="Meiryo" panose="020B0604030504040204" pitchFamily="34" charset="-128"/>
              </a:rPr>
              <a:t>超のシステムの約半分をクラウド化</a:t>
            </a:r>
            <a:endParaRPr lang="ja-JP" altLang="en-US" sz="1400" b="1">
              <a:latin typeface="Meiryo" panose="020B0604030504040204" pitchFamily="34" charset="-128"/>
              <a:ea typeface="Meiryo" panose="020B0604030504040204" pitchFamily="34" charset="-128"/>
            </a:endParaRPr>
          </a:p>
        </p:txBody>
      </p:sp>
      <p:pic>
        <p:nvPicPr>
          <p:cNvPr id="6" name="図 5">
            <a:extLst>
              <a:ext uri="{FF2B5EF4-FFF2-40B4-BE49-F238E27FC236}">
                <a16:creationId xmlns:a16="http://schemas.microsoft.com/office/drawing/2014/main" id="{FAD13E83-B9FB-B64F-A7AB-5B882688CE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6735" y="2222568"/>
            <a:ext cx="3832524" cy="2693403"/>
          </a:xfrm>
          <a:prstGeom prst="rect">
            <a:avLst/>
          </a:prstGeom>
        </p:spPr>
      </p:pic>
      <p:sp>
        <p:nvSpPr>
          <p:cNvPr id="7" name="正方形/長方形 6">
            <a:extLst>
              <a:ext uri="{FF2B5EF4-FFF2-40B4-BE49-F238E27FC236}">
                <a16:creationId xmlns:a16="http://schemas.microsoft.com/office/drawing/2014/main" id="{2C6C1F49-D450-6D45-8DED-0769F7A18264}"/>
              </a:ext>
            </a:extLst>
          </p:cNvPr>
          <p:cNvSpPr/>
          <p:nvPr/>
        </p:nvSpPr>
        <p:spPr>
          <a:xfrm>
            <a:off x="1850953" y="1769090"/>
            <a:ext cx="2351926" cy="400110"/>
          </a:xfrm>
          <a:prstGeom prst="rect">
            <a:avLst/>
          </a:prstGeom>
        </p:spPr>
        <p:txBody>
          <a:bodyPr wrap="none">
            <a:spAutoFit/>
          </a:bodyPr>
          <a:lstStyle/>
          <a:p>
            <a:pPr algn="r"/>
            <a:r>
              <a:rPr lang="ja-JP" altLang="en-US" sz="1200">
                <a:latin typeface="Meiryo" panose="020B0604030504040204" pitchFamily="34" charset="-128"/>
                <a:ea typeface="Meiryo" panose="020B0604030504040204" pitchFamily="34" charset="-128"/>
              </a:rPr>
              <a:t>週刊ダイヤモンド　</a:t>
            </a:r>
            <a:r>
              <a:rPr lang="en-US" altLang="ja-JP" sz="1200" dirty="0">
                <a:latin typeface="Meiryo" panose="020B0604030504040204" pitchFamily="34" charset="-128"/>
                <a:ea typeface="Meiryo" panose="020B0604030504040204" pitchFamily="34" charset="-128"/>
              </a:rPr>
              <a:t>2017.5.17</a:t>
            </a:r>
          </a:p>
          <a:p>
            <a:pPr algn="r"/>
            <a:r>
              <a:rPr lang="ja-JP" altLang="en-US" sz="800">
                <a:latin typeface="Meiryo" panose="020B0604030504040204" pitchFamily="34" charset="-128"/>
                <a:ea typeface="Meiryo" panose="020B0604030504040204" pitchFamily="34" charset="-128"/>
              </a:rPr>
              <a:t>https://diamond.jp/articles/-/128045</a:t>
            </a:r>
          </a:p>
        </p:txBody>
      </p:sp>
    </p:spTree>
    <p:extLst>
      <p:ext uri="{BB962C8B-B14F-4D97-AF65-F5344CB8AC3E}">
        <p14:creationId xmlns:p14="http://schemas.microsoft.com/office/powerpoint/2010/main" val="279500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A14A95-9589-D648-98EA-F87C7ACEE079}"/>
              </a:ext>
            </a:extLst>
          </p:cNvPr>
          <p:cNvSpPr>
            <a:spLocks noGrp="1"/>
          </p:cNvSpPr>
          <p:nvPr>
            <p:ph type="title"/>
          </p:nvPr>
        </p:nvSpPr>
        <p:spPr/>
        <p:txBody>
          <a:bodyPr/>
          <a:lstStyle/>
          <a:p>
            <a:r>
              <a:rPr lang="ja-JP" altLang="ja-JP"/>
              <a:t>クラウド・バイ・デフォルト原則</a:t>
            </a:r>
            <a:endParaRPr kumimoji="1" lang="ja-JP" altLang="en-US"/>
          </a:p>
        </p:txBody>
      </p:sp>
      <p:sp>
        <p:nvSpPr>
          <p:cNvPr id="3" name="スライド番号プレースホルダー 2">
            <a:extLst>
              <a:ext uri="{FF2B5EF4-FFF2-40B4-BE49-F238E27FC236}">
                <a16:creationId xmlns:a16="http://schemas.microsoft.com/office/drawing/2014/main" id="{F378D622-23A8-604F-9FCE-81941E2FD8A8}"/>
              </a:ext>
            </a:extLst>
          </p:cNvPr>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sp>
        <p:nvSpPr>
          <p:cNvPr id="4" name="正方形/長方形 3">
            <a:extLst>
              <a:ext uri="{FF2B5EF4-FFF2-40B4-BE49-F238E27FC236}">
                <a16:creationId xmlns:a16="http://schemas.microsoft.com/office/drawing/2014/main" id="{C1D81A98-9C3A-1642-86BD-7493792DB6F8}"/>
              </a:ext>
            </a:extLst>
          </p:cNvPr>
          <p:cNvSpPr/>
          <p:nvPr/>
        </p:nvSpPr>
        <p:spPr>
          <a:xfrm>
            <a:off x="457200" y="804696"/>
            <a:ext cx="8635327" cy="276999"/>
          </a:xfrm>
          <a:prstGeom prst="rect">
            <a:avLst/>
          </a:prstGeom>
        </p:spPr>
        <p:txBody>
          <a:bodyPr wrap="square">
            <a:spAutoFit/>
          </a:bodyPr>
          <a:lstStyle/>
          <a:p>
            <a:r>
              <a:rPr lang="ja-JP" altLang="en-US" sz="1200">
                <a:latin typeface="Meiryo" panose="020B0604030504040204" pitchFamily="34" charset="-128"/>
                <a:ea typeface="Meiryo" panose="020B0604030504040204" pitchFamily="34" charset="-128"/>
              </a:rPr>
              <a:t>政府情報システムにおけるクラウドサービスの利用に係る基本方針（案）</a:t>
            </a:r>
          </a:p>
        </p:txBody>
      </p:sp>
      <p:sp>
        <p:nvSpPr>
          <p:cNvPr id="5" name="正方形/長方形 4">
            <a:extLst>
              <a:ext uri="{FF2B5EF4-FFF2-40B4-BE49-F238E27FC236}">
                <a16:creationId xmlns:a16="http://schemas.microsoft.com/office/drawing/2014/main" id="{0F51EB81-4DA7-B94A-8059-8CE93B148814}"/>
              </a:ext>
            </a:extLst>
          </p:cNvPr>
          <p:cNvSpPr/>
          <p:nvPr/>
        </p:nvSpPr>
        <p:spPr>
          <a:xfrm>
            <a:off x="569873" y="1056183"/>
            <a:ext cx="7969207" cy="8533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b="1">
                <a:solidFill>
                  <a:schemeClr val="bg1"/>
                </a:solidFill>
                <a:latin typeface="Meiryo" panose="020B0604030504040204" pitchFamily="34" charset="-128"/>
                <a:ea typeface="Meiryo" panose="020B0604030504040204" pitchFamily="34" charset="-128"/>
              </a:rPr>
              <a:t>クラウド・バイ・デフォルト原則（クラウドサービスの利用を第一候補）</a:t>
            </a:r>
          </a:p>
          <a:p>
            <a:pPr marL="742950" lvl="1" indent="-285750">
              <a:buFont typeface="Wingdings" pitchFamily="2" charset="2"/>
              <a:buChar char="Ø"/>
            </a:pPr>
            <a:r>
              <a:rPr lang="ja-JP" altLang="ja-JP" sz="900">
                <a:solidFill>
                  <a:schemeClr val="bg1"/>
                </a:solidFill>
                <a:latin typeface="Meiryo" panose="020B0604030504040204" pitchFamily="34" charset="-128"/>
                <a:ea typeface="Meiryo" panose="020B0604030504040204" pitchFamily="34" charset="-128"/>
              </a:rPr>
              <a:t>政府情報システムは、クラウドサービスの利用を第一候補として、その検討を行う</a:t>
            </a:r>
          </a:p>
          <a:p>
            <a:pPr marL="742950" lvl="1" indent="-285750">
              <a:buFont typeface="Wingdings" pitchFamily="2" charset="2"/>
              <a:buChar char="Ø"/>
            </a:pPr>
            <a:r>
              <a:rPr lang="ja-JP" altLang="ja-JP" sz="900">
                <a:solidFill>
                  <a:schemeClr val="bg1"/>
                </a:solidFill>
                <a:latin typeface="Meiryo" panose="020B0604030504040204" pitchFamily="34" charset="-128"/>
                <a:ea typeface="Meiryo" panose="020B0604030504040204" pitchFamily="34" charset="-128"/>
              </a:rPr>
              <a:t>情報システム化の対象となるサービス・業務、取扱う情報等を明確化した上で、メリット、開発の規模及び経費等を基に検討を行う</a:t>
            </a:r>
          </a:p>
        </p:txBody>
      </p:sp>
      <p:sp>
        <p:nvSpPr>
          <p:cNvPr id="6" name="正方形/長方形 5">
            <a:extLst>
              <a:ext uri="{FF2B5EF4-FFF2-40B4-BE49-F238E27FC236}">
                <a16:creationId xmlns:a16="http://schemas.microsoft.com/office/drawing/2014/main" id="{0053F5DA-8D47-D24C-8D18-DD7EA490137D}"/>
              </a:ext>
            </a:extLst>
          </p:cNvPr>
          <p:cNvSpPr/>
          <p:nvPr/>
        </p:nvSpPr>
        <p:spPr>
          <a:xfrm>
            <a:off x="4030021" y="812139"/>
            <a:ext cx="4572000" cy="215444"/>
          </a:xfrm>
          <a:prstGeom prst="rect">
            <a:avLst/>
          </a:prstGeom>
        </p:spPr>
        <p:txBody>
          <a:bodyPr>
            <a:spAutoFit/>
          </a:bodyPr>
          <a:lstStyle/>
          <a:p>
            <a:pPr algn="r"/>
            <a:r>
              <a:rPr lang="ja-JP" altLang="en-US" sz="800"/>
              <a:t>https://www.kantei.go.jp/jp/singi/it2/cio/dai77/siryou.html</a:t>
            </a:r>
          </a:p>
        </p:txBody>
      </p:sp>
      <p:sp>
        <p:nvSpPr>
          <p:cNvPr id="7" name="正方形/長方形 6">
            <a:extLst>
              <a:ext uri="{FF2B5EF4-FFF2-40B4-BE49-F238E27FC236}">
                <a16:creationId xmlns:a16="http://schemas.microsoft.com/office/drawing/2014/main" id="{C430D22D-53A8-804B-A524-6E00A3FC4B2B}"/>
              </a:ext>
            </a:extLst>
          </p:cNvPr>
          <p:cNvSpPr/>
          <p:nvPr/>
        </p:nvSpPr>
        <p:spPr>
          <a:xfrm>
            <a:off x="575281" y="2021219"/>
            <a:ext cx="7969212" cy="652806"/>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EAD15288-AE17-D84C-9684-0F7B18CEAD93}"/>
              </a:ext>
            </a:extLst>
          </p:cNvPr>
          <p:cNvSpPr/>
          <p:nvPr/>
        </p:nvSpPr>
        <p:spPr>
          <a:xfrm>
            <a:off x="575281" y="2708702"/>
            <a:ext cx="7969212" cy="8976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8D06B53B-2BB6-B646-A1E0-804A8A5EA78A}"/>
              </a:ext>
            </a:extLst>
          </p:cNvPr>
          <p:cNvSpPr/>
          <p:nvPr/>
        </p:nvSpPr>
        <p:spPr>
          <a:xfrm>
            <a:off x="577444" y="3659874"/>
            <a:ext cx="7969212" cy="89232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75166C94-83FC-AD42-BABD-F3767A399B61}"/>
              </a:ext>
            </a:extLst>
          </p:cNvPr>
          <p:cNvSpPr/>
          <p:nvPr/>
        </p:nvSpPr>
        <p:spPr>
          <a:xfrm>
            <a:off x="577444" y="4597006"/>
            <a:ext cx="7969212" cy="76220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58A9EC1A-F43D-004F-A403-6EE7D9C8E705}"/>
              </a:ext>
            </a:extLst>
          </p:cNvPr>
          <p:cNvSpPr/>
          <p:nvPr/>
        </p:nvSpPr>
        <p:spPr>
          <a:xfrm>
            <a:off x="547785" y="2096614"/>
            <a:ext cx="1633076" cy="307777"/>
          </a:xfrm>
          <a:prstGeom prst="rect">
            <a:avLst/>
          </a:prstGeom>
        </p:spPr>
        <p:txBody>
          <a:bodyPr wrap="non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Step0</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：検討準備</a:t>
            </a:r>
          </a:p>
        </p:txBody>
      </p:sp>
      <p:sp>
        <p:nvSpPr>
          <p:cNvPr id="12" name="正方形/長方形 11">
            <a:extLst>
              <a:ext uri="{FF2B5EF4-FFF2-40B4-BE49-F238E27FC236}">
                <a16:creationId xmlns:a16="http://schemas.microsoft.com/office/drawing/2014/main" id="{49C6E72F-5217-214B-AE3C-46B2FCFFD341}"/>
              </a:ext>
            </a:extLst>
          </p:cNvPr>
          <p:cNvSpPr/>
          <p:nvPr/>
        </p:nvSpPr>
        <p:spPr>
          <a:xfrm>
            <a:off x="569875" y="2367684"/>
            <a:ext cx="7940322" cy="246221"/>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クラウドサービスの利用検討に先立ち、対象となるサービス・業務及び情報といった事項を可能な限り明確化する。</a:t>
            </a:r>
          </a:p>
        </p:txBody>
      </p:sp>
      <p:sp>
        <p:nvSpPr>
          <p:cNvPr id="13" name="正方形/長方形 12">
            <a:extLst>
              <a:ext uri="{FF2B5EF4-FFF2-40B4-BE49-F238E27FC236}">
                <a16:creationId xmlns:a16="http://schemas.microsoft.com/office/drawing/2014/main" id="{7DBEB56D-2B0A-7B4C-A347-DEDBB73D87B2}"/>
              </a:ext>
            </a:extLst>
          </p:cNvPr>
          <p:cNvSpPr/>
          <p:nvPr/>
        </p:nvSpPr>
        <p:spPr>
          <a:xfrm>
            <a:off x="553191" y="2744278"/>
            <a:ext cx="6282719"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Step1</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4" name="正方形/長方形 13">
            <a:extLst>
              <a:ext uri="{FF2B5EF4-FFF2-40B4-BE49-F238E27FC236}">
                <a16:creationId xmlns:a16="http://schemas.microsoft.com/office/drawing/2014/main" id="{DE86CA6A-A761-BE44-BCC2-A729DCE1850A}"/>
              </a:ext>
            </a:extLst>
          </p:cNvPr>
          <p:cNvSpPr/>
          <p:nvPr/>
        </p:nvSpPr>
        <p:spPr>
          <a:xfrm>
            <a:off x="575279" y="2997053"/>
            <a:ext cx="7962335" cy="553998"/>
          </a:xfrm>
          <a:prstGeom prst="rect">
            <a:avLst/>
          </a:prstGeom>
        </p:spPr>
        <p:txBody>
          <a:bodyPr wrap="square">
            <a:spAutoFit/>
          </a:bodyPr>
          <a:lstStyle/>
          <a:p>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（パブリック・クラウド）により提供されている場合（</a:t>
            </a:r>
            <a:r>
              <a:rPr lang="en-US" altLang="ja-JP" sz="1000" b="1" u="sng"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000" b="1" u="sng">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（パブリック・クラウド）の仕様に合わせ、サービス・業務内容を見直す場合も含まれる</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。）には、クラウドサービス提供者が提供する</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2928D594-8992-124E-A7AD-BECE992EE08E}"/>
              </a:ext>
            </a:extLst>
          </p:cNvPr>
          <p:cNvSpPr/>
          <p:nvPr/>
        </p:nvSpPr>
        <p:spPr>
          <a:xfrm>
            <a:off x="553191" y="3707668"/>
            <a:ext cx="5762830"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Step2</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8F0862D1-0116-5C4E-AE26-95544C0D882B}"/>
              </a:ext>
            </a:extLst>
          </p:cNvPr>
          <p:cNvSpPr/>
          <p:nvPr/>
        </p:nvSpPr>
        <p:spPr>
          <a:xfrm>
            <a:off x="553191" y="3953388"/>
            <a:ext cx="7962331" cy="553998"/>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府省共通システムの諸機能、政府共通プラットフォーム、各府省の共通基盤等で提供されるコミュニケーション系のサービスや業務系のサービスを</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 </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en-US"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 </a:t>
            </a:r>
          </a:p>
        </p:txBody>
      </p:sp>
      <p:sp>
        <p:nvSpPr>
          <p:cNvPr id="17" name="正方形/長方形 16">
            <a:extLst>
              <a:ext uri="{FF2B5EF4-FFF2-40B4-BE49-F238E27FC236}">
                <a16:creationId xmlns:a16="http://schemas.microsoft.com/office/drawing/2014/main" id="{DC3EB09C-467B-8347-824E-61923BD07FA0}"/>
              </a:ext>
            </a:extLst>
          </p:cNvPr>
          <p:cNvSpPr/>
          <p:nvPr/>
        </p:nvSpPr>
        <p:spPr>
          <a:xfrm>
            <a:off x="569875" y="4597006"/>
            <a:ext cx="7151703"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Step3</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8" name="正方形/長方形 17">
            <a:extLst>
              <a:ext uri="{FF2B5EF4-FFF2-40B4-BE49-F238E27FC236}">
                <a16:creationId xmlns:a16="http://schemas.microsoft.com/office/drawing/2014/main" id="{6E423925-ED29-614D-8CCA-B09364D0B0F0}"/>
              </a:ext>
            </a:extLst>
          </p:cNvPr>
          <p:cNvSpPr/>
          <p:nvPr/>
        </p:nvSpPr>
        <p:spPr>
          <a:xfrm>
            <a:off x="569873" y="4865668"/>
            <a:ext cx="7940323" cy="415498"/>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 </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、又は経費面の優位性その他利用メリットがない場合については、民間事業者が提供する</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en-US"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68FB413B-B9F6-4546-9254-DDB6D837527E}"/>
              </a:ext>
            </a:extLst>
          </p:cNvPr>
          <p:cNvSpPr/>
          <p:nvPr/>
        </p:nvSpPr>
        <p:spPr>
          <a:xfrm>
            <a:off x="570492" y="5404019"/>
            <a:ext cx="7969212" cy="70103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E29BD49E-3B27-8748-A473-70F1E902CE57}"/>
              </a:ext>
            </a:extLst>
          </p:cNvPr>
          <p:cNvSpPr/>
          <p:nvPr/>
        </p:nvSpPr>
        <p:spPr>
          <a:xfrm>
            <a:off x="569873" y="5430602"/>
            <a:ext cx="5870936"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Step4</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2DD4545C-E8EC-9C4D-968F-45BDA106ACE9}"/>
              </a:ext>
            </a:extLst>
          </p:cNvPr>
          <p:cNvSpPr/>
          <p:nvPr/>
        </p:nvSpPr>
        <p:spPr>
          <a:xfrm>
            <a:off x="569873" y="5637810"/>
            <a:ext cx="7960170" cy="400110"/>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、又は経費面の優位性その他利用メリットがない場合については、サーバ構築ができる政府共通プラットフォーム、各府省独自の共</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通基盤等を</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 </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AB0A7265-92EF-6D4F-8BC1-5CB34F000A14}"/>
              </a:ext>
            </a:extLst>
          </p:cNvPr>
          <p:cNvSpPr/>
          <p:nvPr/>
        </p:nvSpPr>
        <p:spPr>
          <a:xfrm>
            <a:off x="577444" y="6149799"/>
            <a:ext cx="7969212" cy="3781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CE98B3D3-B35B-CA47-B61C-9B85D8CEF50B}"/>
              </a:ext>
            </a:extLst>
          </p:cNvPr>
          <p:cNvSpPr/>
          <p:nvPr/>
        </p:nvSpPr>
        <p:spPr>
          <a:xfrm>
            <a:off x="2616353" y="6220122"/>
            <a:ext cx="3911293" cy="307777"/>
          </a:xfrm>
          <a:prstGeom prst="rect">
            <a:avLst/>
          </a:prstGeom>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オンプレミス・システム</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8" name="下矢印 27">
            <a:extLst>
              <a:ext uri="{FF2B5EF4-FFF2-40B4-BE49-F238E27FC236}">
                <a16:creationId xmlns:a16="http://schemas.microsoft.com/office/drawing/2014/main" id="{18D06260-6F21-E049-A087-D30B7C9E9755}"/>
              </a:ext>
            </a:extLst>
          </p:cNvPr>
          <p:cNvSpPr/>
          <p:nvPr/>
        </p:nvSpPr>
        <p:spPr>
          <a:xfrm>
            <a:off x="4359638" y="2591141"/>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下矢印 28">
            <a:extLst>
              <a:ext uri="{FF2B5EF4-FFF2-40B4-BE49-F238E27FC236}">
                <a16:creationId xmlns:a16="http://schemas.microsoft.com/office/drawing/2014/main" id="{F41AC4BC-468E-1B4E-BE2C-4A8F9107CE51}"/>
              </a:ext>
            </a:extLst>
          </p:cNvPr>
          <p:cNvSpPr/>
          <p:nvPr/>
        </p:nvSpPr>
        <p:spPr>
          <a:xfrm>
            <a:off x="4359638" y="3560042"/>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FDA98592-8C1F-064D-AFC6-80763DFBB7C5}"/>
              </a:ext>
            </a:extLst>
          </p:cNvPr>
          <p:cNvSpPr/>
          <p:nvPr/>
        </p:nvSpPr>
        <p:spPr>
          <a:xfrm>
            <a:off x="4377805" y="4486553"/>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3E286C98-1380-4C45-94A3-047DDEE33A15}"/>
              </a:ext>
            </a:extLst>
          </p:cNvPr>
          <p:cNvSpPr/>
          <p:nvPr/>
        </p:nvSpPr>
        <p:spPr>
          <a:xfrm>
            <a:off x="4383861" y="5298007"/>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B50358C1-C625-F34A-BE34-0C21BB349883}"/>
              </a:ext>
            </a:extLst>
          </p:cNvPr>
          <p:cNvSpPr/>
          <p:nvPr/>
        </p:nvSpPr>
        <p:spPr>
          <a:xfrm>
            <a:off x="4389917" y="6036794"/>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110402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5CE9CBB-FAE6-104F-B828-D2CD6E4609B4}"/>
              </a:ext>
            </a:extLst>
          </p:cNvPr>
          <p:cNvSpPr/>
          <p:nvPr/>
        </p:nvSpPr>
        <p:spPr>
          <a:xfrm>
            <a:off x="652282" y="1008992"/>
            <a:ext cx="3723290" cy="52761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C7961F3-9316-C44D-A8D7-1DD08D834FB9}"/>
              </a:ext>
            </a:extLst>
          </p:cNvPr>
          <p:cNvSpPr>
            <a:spLocks noGrp="1"/>
          </p:cNvSpPr>
          <p:nvPr>
            <p:ph type="title"/>
          </p:nvPr>
        </p:nvSpPr>
        <p:spPr/>
        <p:txBody>
          <a:bodyPr/>
          <a:lstStyle/>
          <a:p>
            <a:r>
              <a:rPr kumimoji="1" lang="ja-JP" altLang="en-US" dirty="0"/>
              <a:t>変わる</a:t>
            </a:r>
            <a:r>
              <a:rPr kumimoji="1" lang="ja-JP" altLang="en-US"/>
              <a:t>ビジネスのかたち</a:t>
            </a:r>
            <a:endParaRPr kumimoji="1" lang="ja-JP" altLang="en-US" dirty="0"/>
          </a:p>
        </p:txBody>
      </p:sp>
      <p:sp>
        <p:nvSpPr>
          <p:cNvPr id="3" name="スライド番号プレースホルダー 2">
            <a:extLst>
              <a:ext uri="{FF2B5EF4-FFF2-40B4-BE49-F238E27FC236}">
                <a16:creationId xmlns:a16="http://schemas.microsoft.com/office/drawing/2014/main" id="{EA04BDDF-0EDC-3E49-AD95-31A33BDC2893}"/>
              </a:ext>
            </a:extLst>
          </p:cNvPr>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pic>
        <p:nvPicPr>
          <p:cNvPr id="4" name="図 3">
            <a:extLst>
              <a:ext uri="{FF2B5EF4-FFF2-40B4-BE49-F238E27FC236}">
                <a16:creationId xmlns:a16="http://schemas.microsoft.com/office/drawing/2014/main" id="{A18D4D37-9E59-A54A-89C8-9419E185CC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8038" y="1088013"/>
            <a:ext cx="1855075" cy="1328234"/>
          </a:xfrm>
          <a:prstGeom prst="rect">
            <a:avLst/>
          </a:prstGeom>
        </p:spPr>
      </p:pic>
      <p:sp>
        <p:nvSpPr>
          <p:cNvPr id="9" name="テキスト ボックス 8">
            <a:extLst>
              <a:ext uri="{FF2B5EF4-FFF2-40B4-BE49-F238E27FC236}">
                <a16:creationId xmlns:a16="http://schemas.microsoft.com/office/drawing/2014/main" id="{2C7BD0EA-A538-1B45-8717-FC7517175F9A}"/>
              </a:ext>
            </a:extLst>
          </p:cNvPr>
          <p:cNvSpPr txBox="1"/>
          <p:nvPr/>
        </p:nvSpPr>
        <p:spPr>
          <a:xfrm>
            <a:off x="1400452" y="2694268"/>
            <a:ext cx="2236510" cy="1569660"/>
          </a:xfrm>
          <a:prstGeom prst="rect">
            <a:avLst/>
          </a:prstGeom>
          <a:noFill/>
        </p:spPr>
        <p:txBody>
          <a:bodyPr wrap="none" rtlCol="0">
            <a:spAutoFit/>
          </a:bodyPr>
          <a:lstStyle/>
          <a:p>
            <a:pPr algn="ctr"/>
            <a:r>
              <a:rPr kumimoji="1" lang="ja-JP" altLang="en-US" sz="3200" dirty="0">
                <a:latin typeface="Meiryo" panose="020B0604030504040204" pitchFamily="34" charset="-128"/>
                <a:ea typeface="Meiryo" panose="020B0604030504040204" pitchFamily="34" charset="-128"/>
              </a:rPr>
              <a:t>戸建・定住</a:t>
            </a:r>
            <a:endParaRPr kumimoji="1"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新築</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建売り</a:t>
            </a:r>
          </a:p>
        </p:txBody>
      </p:sp>
      <p:sp>
        <p:nvSpPr>
          <p:cNvPr id="13" name="正方形/長方形 12">
            <a:extLst>
              <a:ext uri="{FF2B5EF4-FFF2-40B4-BE49-F238E27FC236}">
                <a16:creationId xmlns:a16="http://schemas.microsoft.com/office/drawing/2014/main" id="{FB78D6CA-4980-0842-ABCD-4BD4839D9408}"/>
              </a:ext>
            </a:extLst>
          </p:cNvPr>
          <p:cNvSpPr/>
          <p:nvPr/>
        </p:nvSpPr>
        <p:spPr>
          <a:xfrm>
            <a:off x="759019" y="4541949"/>
            <a:ext cx="3509815" cy="7867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chemeClr val="bg1"/>
                </a:solidFill>
                <a:latin typeface="Meiryo" panose="020B0604030504040204" pitchFamily="34" charset="-128"/>
                <a:ea typeface="Meiryo" panose="020B0604030504040204" pitchFamily="34" charset="-128"/>
                <a:cs typeface="ＭＳ Ｐゴシック"/>
              </a:rPr>
              <a:t>建設業</a:t>
            </a:r>
          </a:p>
        </p:txBody>
      </p:sp>
      <p:sp>
        <p:nvSpPr>
          <p:cNvPr id="15" name="テキスト ボックス 14">
            <a:extLst>
              <a:ext uri="{FF2B5EF4-FFF2-40B4-BE49-F238E27FC236}">
                <a16:creationId xmlns:a16="http://schemas.microsoft.com/office/drawing/2014/main" id="{4136A8ED-4119-6C4D-9270-03068751A6E2}"/>
              </a:ext>
            </a:extLst>
          </p:cNvPr>
          <p:cNvSpPr txBox="1"/>
          <p:nvPr/>
        </p:nvSpPr>
        <p:spPr>
          <a:xfrm>
            <a:off x="1326024" y="5579872"/>
            <a:ext cx="2339103" cy="523220"/>
          </a:xfrm>
          <a:prstGeom prst="rect">
            <a:avLst/>
          </a:prstGeom>
          <a:noFill/>
        </p:spPr>
        <p:txBody>
          <a:bodyPr wrap="none" rtlCol="0">
            <a:spAutoFit/>
          </a:bodyPr>
          <a:lstStyle/>
          <a:p>
            <a:pPr algn="ctr"/>
            <a:r>
              <a:rPr kumimoji="1" lang="ja-JP" altLang="en-US" sz="2800" dirty="0">
                <a:solidFill>
                  <a:schemeClr val="accent3">
                    <a:lumMod val="75000"/>
                  </a:schemeClr>
                </a:solidFill>
                <a:latin typeface="Meiryo" panose="020B0604030504040204" pitchFamily="34" charset="-128"/>
                <a:ea typeface="Meiryo" panose="020B0604030504040204" pitchFamily="34" charset="-128"/>
              </a:rPr>
              <a:t>一括売り切り</a:t>
            </a:r>
          </a:p>
        </p:txBody>
      </p:sp>
      <p:grpSp>
        <p:nvGrpSpPr>
          <p:cNvPr id="6" name="グループ化 5">
            <a:extLst>
              <a:ext uri="{FF2B5EF4-FFF2-40B4-BE49-F238E27FC236}">
                <a16:creationId xmlns:a16="http://schemas.microsoft.com/office/drawing/2014/main" id="{42AFD95B-07F1-2746-8686-F7130AA95142}"/>
              </a:ext>
            </a:extLst>
          </p:cNvPr>
          <p:cNvGrpSpPr/>
          <p:nvPr/>
        </p:nvGrpSpPr>
        <p:grpSpPr>
          <a:xfrm>
            <a:off x="4183117" y="1008992"/>
            <a:ext cx="4340773" cy="5276193"/>
            <a:chOff x="4183117" y="1008992"/>
            <a:chExt cx="4340773" cy="5276193"/>
          </a:xfrm>
        </p:grpSpPr>
        <p:sp>
          <p:nvSpPr>
            <p:cNvPr id="11" name="正方形/長方形 10">
              <a:extLst>
                <a:ext uri="{FF2B5EF4-FFF2-40B4-BE49-F238E27FC236}">
                  <a16:creationId xmlns:a16="http://schemas.microsoft.com/office/drawing/2014/main" id="{61692D45-C9E1-7140-A7C2-05490056AC8A}"/>
                </a:ext>
              </a:extLst>
            </p:cNvPr>
            <p:cNvSpPr/>
            <p:nvPr/>
          </p:nvSpPr>
          <p:spPr>
            <a:xfrm>
              <a:off x="4800600" y="1008992"/>
              <a:ext cx="3723290" cy="527619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30A482DA-8155-CE41-BBD5-AFBE439F0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6326" y="1245425"/>
              <a:ext cx="1127437" cy="1127437"/>
            </a:xfrm>
            <a:prstGeom prst="rect">
              <a:avLst/>
            </a:prstGeom>
          </p:spPr>
        </p:pic>
        <p:pic>
          <p:nvPicPr>
            <p:cNvPr id="7" name="図 6">
              <a:extLst>
                <a:ext uri="{FF2B5EF4-FFF2-40B4-BE49-F238E27FC236}">
                  <a16:creationId xmlns:a16="http://schemas.microsoft.com/office/drawing/2014/main" id="{9EEE3C1C-99F1-554E-BB0A-EA0BCAC93A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0271" y="1245424"/>
              <a:ext cx="1127437" cy="1127437"/>
            </a:xfrm>
            <a:prstGeom prst="rect">
              <a:avLst/>
            </a:prstGeom>
          </p:spPr>
        </p:pic>
        <p:pic>
          <p:nvPicPr>
            <p:cNvPr id="8" name="図 7">
              <a:extLst>
                <a:ext uri="{FF2B5EF4-FFF2-40B4-BE49-F238E27FC236}">
                  <a16:creationId xmlns:a16="http://schemas.microsoft.com/office/drawing/2014/main" id="{61E049B1-2C4D-4B4B-A51A-57D019C0E3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3763" y="1245425"/>
              <a:ext cx="1003419" cy="1127437"/>
            </a:xfrm>
            <a:prstGeom prst="rect">
              <a:avLst/>
            </a:prstGeom>
          </p:spPr>
        </p:pic>
        <p:sp>
          <p:nvSpPr>
            <p:cNvPr id="10" name="テキスト ボックス 9">
              <a:extLst>
                <a:ext uri="{FF2B5EF4-FFF2-40B4-BE49-F238E27FC236}">
                  <a16:creationId xmlns:a16="http://schemas.microsoft.com/office/drawing/2014/main" id="{D88C7B2C-CB1B-7949-92EF-00D87D692735}"/>
                </a:ext>
              </a:extLst>
            </p:cNvPr>
            <p:cNvSpPr txBox="1"/>
            <p:nvPr/>
          </p:nvSpPr>
          <p:spPr>
            <a:xfrm>
              <a:off x="5543990" y="2690996"/>
              <a:ext cx="2236510" cy="1569660"/>
            </a:xfrm>
            <a:prstGeom prst="rect">
              <a:avLst/>
            </a:prstGeom>
            <a:noFill/>
          </p:spPr>
          <p:txBody>
            <a:bodyPr wrap="none" rtlCol="0">
              <a:spAutoFit/>
            </a:bodyPr>
            <a:lstStyle/>
            <a:p>
              <a:pPr algn="ctr"/>
              <a:r>
                <a:rPr lang="ja-JP" altLang="en-US" sz="3200" dirty="0">
                  <a:latin typeface="Meiryo" panose="020B0604030504040204" pitchFamily="34" charset="-128"/>
                  <a:ea typeface="Meiryo" panose="020B0604030504040204" pitchFamily="34" charset="-128"/>
                </a:rPr>
                <a:t>住み替え</a:t>
              </a:r>
              <a:endParaRPr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リフォーム</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賃貸</a:t>
              </a:r>
            </a:p>
          </p:txBody>
        </p:sp>
        <p:sp>
          <p:nvSpPr>
            <p:cNvPr id="14" name="正方形/長方形 13">
              <a:extLst>
                <a:ext uri="{FF2B5EF4-FFF2-40B4-BE49-F238E27FC236}">
                  <a16:creationId xmlns:a16="http://schemas.microsoft.com/office/drawing/2014/main" id="{B752EAA6-D455-444A-8BB2-6AC325F1F070}"/>
                </a:ext>
              </a:extLst>
            </p:cNvPr>
            <p:cNvSpPr/>
            <p:nvPr/>
          </p:nvSpPr>
          <p:spPr>
            <a:xfrm>
              <a:off x="4907337" y="4541949"/>
              <a:ext cx="3509815" cy="7867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rgbClr val="FFFFFF"/>
                  </a:solidFill>
                  <a:latin typeface="Meiryo" panose="020B0604030504040204" pitchFamily="34" charset="-128"/>
                  <a:ea typeface="Meiryo" panose="020B0604030504040204" pitchFamily="34" charset="-128"/>
                  <a:cs typeface="ＭＳ Ｐゴシック"/>
                </a:rPr>
                <a:t>サービス業</a:t>
              </a:r>
            </a:p>
          </p:txBody>
        </p:sp>
        <p:sp>
          <p:nvSpPr>
            <p:cNvPr id="16" name="テキスト ボックス 15">
              <a:extLst>
                <a:ext uri="{FF2B5EF4-FFF2-40B4-BE49-F238E27FC236}">
                  <a16:creationId xmlns:a16="http://schemas.microsoft.com/office/drawing/2014/main" id="{2D0290B9-0E51-6640-8A0D-428EB41C31CD}"/>
                </a:ext>
              </a:extLst>
            </p:cNvPr>
            <p:cNvSpPr txBox="1"/>
            <p:nvPr/>
          </p:nvSpPr>
          <p:spPr>
            <a:xfrm>
              <a:off x="5672230" y="5577386"/>
              <a:ext cx="1980029" cy="523220"/>
            </a:xfrm>
            <a:prstGeom prst="rect">
              <a:avLst/>
            </a:prstGeom>
            <a:noFill/>
          </p:spPr>
          <p:txBody>
            <a:bodyPr wrap="none" rtlCol="0">
              <a:spAutoFit/>
            </a:bodyPr>
            <a:lstStyle/>
            <a:p>
              <a:pPr algn="ctr"/>
              <a:r>
                <a:rPr kumimoji="1" lang="ja-JP" altLang="en-US" sz="2800" dirty="0">
                  <a:solidFill>
                    <a:schemeClr val="accent6">
                      <a:lumMod val="75000"/>
                    </a:schemeClr>
                  </a:solidFill>
                  <a:latin typeface="Meiryo" panose="020B0604030504040204" pitchFamily="34" charset="-128"/>
                  <a:ea typeface="Meiryo" panose="020B0604030504040204" pitchFamily="34" charset="-128"/>
                </a:rPr>
                <a:t>継続支払い</a:t>
              </a:r>
            </a:p>
          </p:txBody>
        </p:sp>
        <p:sp>
          <p:nvSpPr>
            <p:cNvPr id="17" name="右矢印 16">
              <a:extLst>
                <a:ext uri="{FF2B5EF4-FFF2-40B4-BE49-F238E27FC236}">
                  <a16:creationId xmlns:a16="http://schemas.microsoft.com/office/drawing/2014/main" id="{B1A4C6B9-4526-2A42-A50F-FED29C42ED26}"/>
                </a:ext>
              </a:extLst>
            </p:cNvPr>
            <p:cNvSpPr/>
            <p:nvPr/>
          </p:nvSpPr>
          <p:spPr>
            <a:xfrm>
              <a:off x="4183117" y="3121572"/>
              <a:ext cx="797154" cy="87235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43880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これからの開発</a:t>
            </a:r>
            <a:r>
              <a:rPr lang="ja-JP" altLang="en-US" sz="2400">
                <a:solidFill>
                  <a:srgbClr val="FFFFFF"/>
                </a:solidFill>
                <a:effectLst/>
                <a:latin typeface="メイリオ"/>
                <a:ea typeface="メイリオ"/>
                <a:cs typeface="メイリオ"/>
              </a:rPr>
              <a:t>と運用</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0236864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072D9E13-8D9A-354A-AEBE-B0EC4C02A9E5}"/>
              </a:ext>
            </a:extLst>
          </p:cNvPr>
          <p:cNvGrpSpPr/>
          <p:nvPr/>
        </p:nvGrpSpPr>
        <p:grpSpPr>
          <a:xfrm>
            <a:off x="5275107" y="2072246"/>
            <a:ext cx="3371616" cy="4104464"/>
            <a:chOff x="5275107" y="2072246"/>
            <a:chExt cx="3371616" cy="4104464"/>
          </a:xfrm>
        </p:grpSpPr>
        <p:sp>
          <p:nvSpPr>
            <p:cNvPr id="19" name="正方形/長方形 18">
              <a:extLst>
                <a:ext uri="{FF2B5EF4-FFF2-40B4-BE49-F238E27FC236}">
                  <a16:creationId xmlns:a16="http://schemas.microsoft.com/office/drawing/2014/main" id="{1468C760-85EE-B44F-9993-E0ECA0F929D8}"/>
                </a:ext>
              </a:extLst>
            </p:cNvPr>
            <p:cNvSpPr/>
            <p:nvPr/>
          </p:nvSpPr>
          <p:spPr>
            <a:xfrm>
              <a:off x="5275107" y="2072246"/>
              <a:ext cx="3371616" cy="409360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EC55847E-FF24-6B4B-9914-AC92194DDDAD}"/>
                </a:ext>
              </a:extLst>
            </p:cNvPr>
            <p:cNvSpPr txBox="1"/>
            <p:nvPr/>
          </p:nvSpPr>
          <p:spPr>
            <a:xfrm>
              <a:off x="5663124" y="5715045"/>
              <a:ext cx="259558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r>
                <a:rPr kumimoji="1" lang="en-US" altLang="ja-JP" sz="2400" b="1" dirty="0">
                  <a:solidFill>
                    <a:schemeClr val="bg1"/>
                  </a:solidFill>
                  <a:latin typeface="Meiryo" panose="020B0604030504040204" pitchFamily="34" charset="-128"/>
                  <a:ea typeface="Meiryo" panose="020B0604030504040204" pitchFamily="34" charset="-128"/>
                </a:rPr>
                <a:t>×</a:t>
              </a:r>
              <a:r>
                <a:rPr lang="ja-JP" altLang="en-US" sz="2400" b="1">
                  <a:solidFill>
                    <a:schemeClr val="bg1"/>
                  </a:solidFill>
                  <a:latin typeface="Meiryo" panose="020B0604030504040204" pitchFamily="34" charset="-128"/>
                  <a:ea typeface="Meiryo" panose="020B0604030504040204" pitchFamily="34" charset="-128"/>
                </a:rPr>
                <a:t>内製化</a:t>
              </a:r>
              <a:endParaRPr kumimoji="1" lang="ja-JP" altLang="en-US" sz="2400" b="1">
                <a:solidFill>
                  <a:schemeClr val="bg1"/>
                </a:solidFill>
                <a:latin typeface="Meiryo" panose="020B0604030504040204" pitchFamily="34" charset="-128"/>
                <a:ea typeface="Meiryo" panose="020B0604030504040204" pitchFamily="34" charset="-128"/>
              </a:endParaRPr>
            </a:p>
          </p:txBody>
        </p:sp>
      </p:grpSp>
      <p:grpSp>
        <p:nvGrpSpPr>
          <p:cNvPr id="12" name="グループ化 11">
            <a:extLst>
              <a:ext uri="{FF2B5EF4-FFF2-40B4-BE49-F238E27FC236}">
                <a16:creationId xmlns:a16="http://schemas.microsoft.com/office/drawing/2014/main" id="{0618EF7F-B5B5-7243-A654-489524D24969}"/>
              </a:ext>
            </a:extLst>
          </p:cNvPr>
          <p:cNvGrpSpPr/>
          <p:nvPr/>
        </p:nvGrpSpPr>
        <p:grpSpPr>
          <a:xfrm>
            <a:off x="4815595" y="1212275"/>
            <a:ext cx="3768414" cy="4449736"/>
            <a:chOff x="4815595" y="1212275"/>
            <a:chExt cx="3768414" cy="4449736"/>
          </a:xfrm>
        </p:grpSpPr>
        <p:sp>
          <p:nvSpPr>
            <p:cNvPr id="16" name="正方形/長方形 15">
              <a:extLst>
                <a:ext uri="{FF2B5EF4-FFF2-40B4-BE49-F238E27FC236}">
                  <a16:creationId xmlns:a16="http://schemas.microsoft.com/office/drawing/2014/main" id="{130FA138-D237-734A-BBD5-0E4F34804C6C}"/>
                </a:ext>
              </a:extLst>
            </p:cNvPr>
            <p:cNvSpPr/>
            <p:nvPr/>
          </p:nvSpPr>
          <p:spPr>
            <a:xfrm>
              <a:off x="4815595" y="1568407"/>
              <a:ext cx="3371616" cy="409360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EE1975FD-D802-6542-B214-AA306890CEC7}"/>
                </a:ext>
              </a:extLst>
            </p:cNvPr>
            <p:cNvSpPr txBox="1"/>
            <p:nvPr/>
          </p:nvSpPr>
          <p:spPr>
            <a:xfrm>
              <a:off x="5565327" y="4423289"/>
              <a:ext cx="2262158"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自動化やクラウド化</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適用範囲の拡大</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843ED452-B0A1-2342-8E61-F244F7BFCEA6}"/>
                </a:ext>
              </a:extLst>
            </p:cNvPr>
            <p:cNvSpPr txBox="1"/>
            <p:nvPr/>
          </p:nvSpPr>
          <p:spPr>
            <a:xfrm>
              <a:off x="5538703" y="2124566"/>
              <a:ext cx="2262158" cy="923330"/>
            </a:xfrm>
            <a:prstGeom prst="rect">
              <a:avLst/>
            </a:prstGeom>
            <a:noFill/>
          </p:spPr>
          <p:txBody>
            <a:bodyPr wrap="none" rtlCol="0">
              <a:spAutoFit/>
            </a:bodyPr>
            <a:lstStyle/>
            <a:p>
              <a:r>
                <a:rPr kumimoji="1" lang="en-US" altLang="ja-JP" dirty="0">
                  <a:solidFill>
                    <a:schemeClr val="bg1"/>
                  </a:solidFill>
                  <a:latin typeface="Meiryo" panose="020B0604030504040204" pitchFamily="34" charset="-128"/>
                  <a:ea typeface="Meiryo" panose="020B0604030504040204" pitchFamily="34" charset="-128"/>
                </a:rPr>
                <a:t>IT</a:t>
              </a:r>
              <a:r>
                <a:rPr kumimoji="1" lang="ja-JP" altLang="en-US">
                  <a:solidFill>
                    <a:schemeClr val="bg1"/>
                  </a:solidFill>
                  <a:latin typeface="Meiryo" panose="020B0604030504040204" pitchFamily="34" charset="-128"/>
                  <a:ea typeface="Meiryo" panose="020B0604030504040204" pitchFamily="34" charset="-128"/>
                </a:rPr>
                <a:t>を前提とした</a:t>
              </a:r>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差別化・競争力強化</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取り組み範囲の拡大</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8C5411AF-1D92-6240-8A60-E0968220217B}"/>
                </a:ext>
              </a:extLst>
            </p:cNvPr>
            <p:cNvSpPr txBox="1"/>
            <p:nvPr/>
          </p:nvSpPr>
          <p:spPr>
            <a:xfrm>
              <a:off x="4870187" y="3453187"/>
              <a:ext cx="326243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ビジネスのデジタル化</a:t>
              </a:r>
            </a:p>
          </p:txBody>
        </p:sp>
        <p:sp>
          <p:nvSpPr>
            <p:cNvPr id="22" name="テキスト ボックス 21">
              <a:extLst>
                <a:ext uri="{FF2B5EF4-FFF2-40B4-BE49-F238E27FC236}">
                  <a16:creationId xmlns:a16="http://schemas.microsoft.com/office/drawing/2014/main" id="{185EB9ED-B4EB-CE44-B4A7-B80C1174D2F6}"/>
                </a:ext>
              </a:extLst>
            </p:cNvPr>
            <p:cNvSpPr txBox="1"/>
            <p:nvPr/>
          </p:nvSpPr>
          <p:spPr>
            <a:xfrm>
              <a:off x="4903193" y="1212275"/>
              <a:ext cx="3680816" cy="338554"/>
            </a:xfrm>
            <a:prstGeom prst="rect">
              <a:avLst/>
            </a:prstGeom>
            <a:noFill/>
          </p:spPr>
          <p:txBody>
            <a:bodyPr wrap="none" rtlCol="0">
              <a:spAutoFit/>
            </a:bodyPr>
            <a:lstStyle/>
            <a:p>
              <a:pPr algn="ctr"/>
              <a:r>
                <a:rPr lang="ja-JP" altLang="en-US" sz="1600">
                  <a:solidFill>
                    <a:schemeClr val="accent6">
                      <a:lumMod val="75000"/>
                    </a:schemeClr>
                  </a:solidFill>
                  <a:latin typeface="Meiryo" panose="020B0604030504040204" pitchFamily="34" charset="-128"/>
                  <a:ea typeface="Meiryo" panose="020B0604030504040204" pitchFamily="34" charset="-128"/>
                </a:rPr>
                <a:t>「本業＝</a:t>
              </a:r>
              <a:r>
                <a:rPr lang="en-US" altLang="ja-JP" sz="1600" dirty="0">
                  <a:solidFill>
                    <a:schemeClr val="accent6">
                      <a:lumMod val="75000"/>
                    </a:schemeClr>
                  </a:solidFill>
                  <a:latin typeface="Meiryo" panose="020B0604030504040204" pitchFamily="34" charset="-128"/>
                  <a:ea typeface="Meiryo" panose="020B0604030504040204" pitchFamily="34" charset="-128"/>
                </a:rPr>
                <a:t>IT</a:t>
              </a:r>
              <a:r>
                <a:rPr lang="ja-JP" altLang="en-US" sz="1600">
                  <a:solidFill>
                    <a:schemeClr val="accent6">
                      <a:lumMod val="75000"/>
                    </a:schemeClr>
                  </a:solidFill>
                  <a:latin typeface="Meiryo" panose="020B0604030504040204" pitchFamily="34" charset="-128"/>
                  <a:ea typeface="Meiryo" panose="020B0604030504040204" pitchFamily="34" charset="-128"/>
                </a:rPr>
                <a:t>前提」という認識へシフト</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80D8BBAC-79CF-764D-8FF4-67165B5BFB3C}"/>
              </a:ext>
            </a:extLst>
          </p:cNvPr>
          <p:cNvSpPr>
            <a:spLocks noGrp="1"/>
          </p:cNvSpPr>
          <p:nvPr>
            <p:ph type="title"/>
          </p:nvPr>
        </p:nvSpPr>
        <p:spPr/>
        <p:txBody>
          <a:bodyPr/>
          <a:lstStyle/>
          <a:p>
            <a:r>
              <a:rPr kumimoji="1" lang="en-US" altLang="ja-JP" dirty="0"/>
              <a:t>IT</a:t>
            </a:r>
            <a:r>
              <a:rPr lang="ja-JP" altLang="en-US"/>
              <a:t>についての認識の変化が「クラウド</a:t>
            </a:r>
            <a:r>
              <a:rPr lang="en-US" altLang="ja-JP" dirty="0"/>
              <a:t>×</a:t>
            </a:r>
            <a:r>
              <a:rPr lang="ja-JP" altLang="en-US"/>
              <a:t>内製化」を加速</a:t>
            </a:r>
            <a:endParaRPr kumimoji="1" lang="ja-JP" altLang="en-US"/>
          </a:p>
        </p:txBody>
      </p:sp>
      <p:sp>
        <p:nvSpPr>
          <p:cNvPr id="3" name="スライド番号プレースホルダー 2">
            <a:extLst>
              <a:ext uri="{FF2B5EF4-FFF2-40B4-BE49-F238E27FC236}">
                <a16:creationId xmlns:a16="http://schemas.microsoft.com/office/drawing/2014/main" id="{5A95E096-3DC2-E448-BD46-46519C82B653}"/>
              </a:ext>
            </a:extLst>
          </p:cNvPr>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sp>
        <p:nvSpPr>
          <p:cNvPr id="4" name="ホームベース 3">
            <a:extLst>
              <a:ext uri="{FF2B5EF4-FFF2-40B4-BE49-F238E27FC236}">
                <a16:creationId xmlns:a16="http://schemas.microsoft.com/office/drawing/2014/main" id="{9EC97648-5904-3D45-913C-7219BB140CB9}"/>
              </a:ext>
            </a:extLst>
          </p:cNvPr>
          <p:cNvSpPr/>
          <p:nvPr/>
        </p:nvSpPr>
        <p:spPr>
          <a:xfrm>
            <a:off x="920455" y="1568407"/>
            <a:ext cx="4614389" cy="191963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a:extLst>
              <a:ext uri="{FF2B5EF4-FFF2-40B4-BE49-F238E27FC236}">
                <a16:creationId xmlns:a16="http://schemas.microsoft.com/office/drawing/2014/main" id="{8A999E1F-C0A2-D941-95E0-D411784B5516}"/>
              </a:ext>
            </a:extLst>
          </p:cNvPr>
          <p:cNvSpPr/>
          <p:nvPr/>
        </p:nvSpPr>
        <p:spPr>
          <a:xfrm>
            <a:off x="920455" y="3742377"/>
            <a:ext cx="4614389" cy="191963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B1E089D-2442-2E4D-BB2A-57B529C177D2}"/>
              </a:ext>
            </a:extLst>
          </p:cNvPr>
          <p:cNvSpPr txBox="1"/>
          <p:nvPr/>
        </p:nvSpPr>
        <p:spPr>
          <a:xfrm>
            <a:off x="1493290" y="1912518"/>
            <a:ext cx="2749471" cy="707886"/>
          </a:xfrm>
          <a:prstGeom prst="rect">
            <a:avLst/>
          </a:prstGeom>
          <a:noFill/>
        </p:spPr>
        <p:txBody>
          <a:bodyPr wrap="none" rtlCol="0">
            <a:spAutoFit/>
          </a:bodyPr>
          <a:lstStyle/>
          <a:p>
            <a:r>
              <a:rPr kumimoji="1" lang="ja-JP" altLang="en-US" sz="4000">
                <a:solidFill>
                  <a:schemeClr val="bg1"/>
                </a:solidFill>
                <a:latin typeface="Meiryo" panose="020B0604030504040204" pitchFamily="34" charset="-128"/>
                <a:ea typeface="Meiryo" panose="020B0604030504040204" pitchFamily="34" charset="-128"/>
              </a:rPr>
              <a:t>本業＝社員</a:t>
            </a:r>
          </a:p>
        </p:txBody>
      </p:sp>
      <p:sp>
        <p:nvSpPr>
          <p:cNvPr id="7" name="テキスト ボックス 6">
            <a:extLst>
              <a:ext uri="{FF2B5EF4-FFF2-40B4-BE49-F238E27FC236}">
                <a16:creationId xmlns:a16="http://schemas.microsoft.com/office/drawing/2014/main" id="{7F083A39-D2EC-1B4F-8A41-4F92B8EDF9AA}"/>
              </a:ext>
            </a:extLst>
          </p:cNvPr>
          <p:cNvSpPr txBox="1"/>
          <p:nvPr/>
        </p:nvSpPr>
        <p:spPr>
          <a:xfrm>
            <a:off x="1493290" y="2628641"/>
            <a:ext cx="2646879"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売上や利益の拡大</a:t>
            </a:r>
          </a:p>
        </p:txBody>
      </p:sp>
      <p:sp>
        <p:nvSpPr>
          <p:cNvPr id="8" name="テキスト ボックス 7">
            <a:extLst>
              <a:ext uri="{FF2B5EF4-FFF2-40B4-BE49-F238E27FC236}">
                <a16:creationId xmlns:a16="http://schemas.microsoft.com/office/drawing/2014/main" id="{DA36591E-9D2D-BB44-A856-D1EF9A91A6DB}"/>
              </a:ext>
            </a:extLst>
          </p:cNvPr>
          <p:cNvSpPr txBox="1"/>
          <p:nvPr/>
        </p:nvSpPr>
        <p:spPr>
          <a:xfrm>
            <a:off x="1525618" y="3868731"/>
            <a:ext cx="2648482" cy="707886"/>
          </a:xfrm>
          <a:prstGeom prst="rect">
            <a:avLst/>
          </a:prstGeom>
          <a:noFill/>
        </p:spPr>
        <p:txBody>
          <a:bodyPr wrap="none" rtlCol="0">
            <a:spAutoFit/>
          </a:bodyPr>
          <a:lstStyle/>
          <a:p>
            <a:r>
              <a:rPr lang="ja-JP" altLang="en-US" sz="4000">
                <a:solidFill>
                  <a:schemeClr val="bg1"/>
                </a:solidFill>
                <a:latin typeface="Meiryo" panose="020B0604030504040204" pitchFamily="34" charset="-128"/>
                <a:ea typeface="Meiryo" panose="020B0604030504040204" pitchFamily="34" charset="-128"/>
              </a:rPr>
              <a:t>支援≈外注</a:t>
            </a:r>
            <a:endParaRPr lang="en-US" altLang="ja-JP" sz="4000"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8A43A1E6-E5D2-FA48-BA99-FE85C76A08B8}"/>
              </a:ext>
            </a:extLst>
          </p:cNvPr>
          <p:cNvSpPr txBox="1"/>
          <p:nvPr/>
        </p:nvSpPr>
        <p:spPr>
          <a:xfrm>
            <a:off x="1610860" y="4477010"/>
            <a:ext cx="2069797" cy="1015663"/>
          </a:xfrm>
          <a:prstGeom prst="rect">
            <a:avLst/>
          </a:prstGeom>
          <a:noFill/>
        </p:spPr>
        <p:txBody>
          <a:bodyPr wrap="none" rtlCol="0">
            <a:spAutoFit/>
          </a:bodyPr>
          <a:lstStyle/>
          <a:p>
            <a:pPr marL="342900" indent="-342900">
              <a:buFont typeface="Wingdings" pitchFamily="2" charset="2"/>
              <a:buChar char="Ø"/>
            </a:pPr>
            <a:r>
              <a:rPr kumimoji="1" lang="ja-JP" altLang="en-US" sz="2000">
                <a:solidFill>
                  <a:schemeClr val="bg1"/>
                </a:solidFill>
                <a:latin typeface="Meiryo" panose="020B0604030504040204" pitchFamily="34" charset="-128"/>
                <a:ea typeface="Meiryo" panose="020B0604030504040204" pitchFamily="34" charset="-128"/>
              </a:rPr>
              <a:t>生産性の向上</a:t>
            </a:r>
            <a:endParaRPr kumimoji="1" lang="en-US" altLang="ja-JP" sz="2000" dirty="0">
              <a:solidFill>
                <a:schemeClr val="bg1"/>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lang="ja-JP" altLang="en-US" sz="2000">
                <a:solidFill>
                  <a:schemeClr val="bg1"/>
                </a:solidFill>
                <a:latin typeface="Meiryo" panose="020B0604030504040204" pitchFamily="34" charset="-128"/>
                <a:ea typeface="Meiryo" panose="020B0604030504040204" pitchFamily="34" charset="-128"/>
              </a:rPr>
              <a:t>コストの削減</a:t>
            </a:r>
            <a:endParaRPr lang="en-US" altLang="ja-JP" sz="2000" dirty="0">
              <a:solidFill>
                <a:schemeClr val="bg1"/>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kumimoji="1" lang="ja-JP" altLang="en-US" sz="2000">
                <a:solidFill>
                  <a:schemeClr val="bg1"/>
                </a:solidFill>
                <a:latin typeface="Meiryo" panose="020B0604030504040204" pitchFamily="34" charset="-128"/>
                <a:ea typeface="Meiryo" panose="020B0604030504040204" pitchFamily="34" charset="-128"/>
              </a:rPr>
              <a:t>期間の短縮</a:t>
            </a:r>
          </a:p>
        </p:txBody>
      </p:sp>
      <p:sp>
        <p:nvSpPr>
          <p:cNvPr id="23" name="テキスト ボックス 22">
            <a:extLst>
              <a:ext uri="{FF2B5EF4-FFF2-40B4-BE49-F238E27FC236}">
                <a16:creationId xmlns:a16="http://schemas.microsoft.com/office/drawing/2014/main" id="{4041867A-7D4E-7742-B6D9-500D7C45E30A}"/>
              </a:ext>
            </a:extLst>
          </p:cNvPr>
          <p:cNvSpPr txBox="1"/>
          <p:nvPr/>
        </p:nvSpPr>
        <p:spPr>
          <a:xfrm>
            <a:off x="1214635" y="1210057"/>
            <a:ext cx="3270447" cy="338554"/>
          </a:xfrm>
          <a:prstGeom prst="rect">
            <a:avLst/>
          </a:prstGeom>
          <a:noFill/>
        </p:spPr>
        <p:txBody>
          <a:bodyPr wrap="none" rtlCol="0">
            <a:spAutoFit/>
          </a:bodyPr>
          <a:lstStyle/>
          <a:p>
            <a:r>
              <a:rPr lang="ja-JP" altLang="en-US" sz="1600">
                <a:solidFill>
                  <a:schemeClr val="accent3">
                    <a:lumMod val="75000"/>
                  </a:schemeClr>
                </a:solidFill>
                <a:latin typeface="Meiryo" panose="020B0604030504040204" pitchFamily="34" charset="-128"/>
                <a:ea typeface="Meiryo" panose="020B0604030504040204" pitchFamily="34" charset="-128"/>
              </a:rPr>
              <a:t>「</a:t>
            </a:r>
            <a:r>
              <a:rPr lang="en-US" altLang="ja-JP" sz="1600" dirty="0">
                <a:solidFill>
                  <a:schemeClr val="accent3">
                    <a:lumMod val="75000"/>
                  </a:schemeClr>
                </a:solidFill>
                <a:latin typeface="Meiryo" panose="020B0604030504040204" pitchFamily="34" charset="-128"/>
                <a:ea typeface="Meiryo" panose="020B0604030504040204" pitchFamily="34" charset="-128"/>
              </a:rPr>
              <a:t>IT</a:t>
            </a:r>
            <a:r>
              <a:rPr lang="ja-JP" altLang="en-US" sz="1600">
                <a:solidFill>
                  <a:schemeClr val="accent3">
                    <a:lumMod val="75000"/>
                  </a:schemeClr>
                </a:solidFill>
                <a:latin typeface="Meiryo" panose="020B0604030504040204" pitchFamily="34" charset="-128"/>
                <a:ea typeface="Meiryo" panose="020B0604030504040204" pitchFamily="34" charset="-128"/>
              </a:rPr>
              <a:t>は本業ではない」という認識</a:t>
            </a:r>
            <a:endParaRPr kumimoji="1" lang="ja-JP" altLang="en-US" sz="1600">
              <a:solidFill>
                <a:schemeClr val="accent3">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37595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B20E13AD-CA91-944F-A2B7-7AEBAEFCA8F4}"/>
              </a:ext>
            </a:extLst>
          </p:cNvPr>
          <p:cNvGrpSpPr/>
          <p:nvPr/>
        </p:nvGrpSpPr>
        <p:grpSpPr>
          <a:xfrm>
            <a:off x="617674" y="2925059"/>
            <a:ext cx="8136062" cy="3538955"/>
            <a:chOff x="617674" y="2925059"/>
            <a:chExt cx="8136062" cy="3538955"/>
          </a:xfrm>
        </p:grpSpPr>
        <p:sp>
          <p:nvSpPr>
            <p:cNvPr id="24" name="正方形/長方形 23">
              <a:extLst>
                <a:ext uri="{FF2B5EF4-FFF2-40B4-BE49-F238E27FC236}">
                  <a16:creationId xmlns:a16="http://schemas.microsoft.com/office/drawing/2014/main" id="{166AC9C5-9B37-0A4D-98EB-A0B01D5597F8}"/>
                </a:ext>
              </a:extLst>
            </p:cNvPr>
            <p:cNvSpPr/>
            <p:nvPr/>
          </p:nvSpPr>
          <p:spPr>
            <a:xfrm>
              <a:off x="617674" y="2925059"/>
              <a:ext cx="8114544" cy="35389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テキスト ボックス 24">
              <a:extLst>
                <a:ext uri="{FF2B5EF4-FFF2-40B4-BE49-F238E27FC236}">
                  <a16:creationId xmlns:a16="http://schemas.microsoft.com/office/drawing/2014/main" id="{6BFE79F8-D57D-BA4A-809D-DCBACC194CEC}"/>
                </a:ext>
              </a:extLst>
            </p:cNvPr>
            <p:cNvSpPr txBox="1"/>
            <p:nvPr/>
          </p:nvSpPr>
          <p:spPr>
            <a:xfrm>
              <a:off x="2275681" y="6078097"/>
              <a:ext cx="6478055"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ウォーターフォール開発</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オンプレミス</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開発・運用業務委託の限界</a:t>
              </a:r>
            </a:p>
          </p:txBody>
        </p:sp>
      </p:grpSp>
      <p:sp>
        <p:nvSpPr>
          <p:cNvPr id="3" name="タイトル 2">
            <a:extLst>
              <a:ext uri="{FF2B5EF4-FFF2-40B4-BE49-F238E27FC236}">
                <a16:creationId xmlns:a16="http://schemas.microsoft.com/office/drawing/2014/main" id="{CBDC9082-A64C-3443-B0AC-3E427F5D2EAC}"/>
              </a:ext>
            </a:extLst>
          </p:cNvPr>
          <p:cNvSpPr>
            <a:spLocks noGrp="1"/>
          </p:cNvSpPr>
          <p:nvPr>
            <p:ph type="title"/>
          </p:nvPr>
        </p:nvSpPr>
        <p:spPr/>
        <p:txBody>
          <a:bodyPr/>
          <a:lstStyle/>
          <a:p>
            <a:r>
              <a:rPr kumimoji="1" lang="ja-JP" altLang="en-US"/>
              <a:t>これからの開発や運用に求められるもの</a:t>
            </a:r>
          </a:p>
        </p:txBody>
      </p:sp>
      <p:sp>
        <p:nvSpPr>
          <p:cNvPr id="2" name="スライド番号プレースホルダー 1">
            <a:extLst>
              <a:ext uri="{FF2B5EF4-FFF2-40B4-BE49-F238E27FC236}">
                <a16:creationId xmlns:a16="http://schemas.microsoft.com/office/drawing/2014/main" id="{B82D6FA7-49F3-734F-89AE-A56EAF8AD71A}"/>
              </a:ext>
            </a:extLst>
          </p:cNvPr>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grpSp>
        <p:nvGrpSpPr>
          <p:cNvPr id="4" name="グループ化 3">
            <a:extLst>
              <a:ext uri="{FF2B5EF4-FFF2-40B4-BE49-F238E27FC236}">
                <a16:creationId xmlns:a16="http://schemas.microsoft.com/office/drawing/2014/main" id="{2791F38D-FD3E-4141-A5DE-C5DF3584CAD0}"/>
              </a:ext>
            </a:extLst>
          </p:cNvPr>
          <p:cNvGrpSpPr/>
          <p:nvPr/>
        </p:nvGrpSpPr>
        <p:grpSpPr>
          <a:xfrm>
            <a:off x="514728" y="2415669"/>
            <a:ext cx="8114544" cy="1114039"/>
            <a:chOff x="514728" y="2415669"/>
            <a:chExt cx="8114544" cy="1114039"/>
          </a:xfrm>
        </p:grpSpPr>
        <p:sp>
          <p:nvSpPr>
            <p:cNvPr id="15" name="正方形/長方形 14">
              <a:extLst>
                <a:ext uri="{FF2B5EF4-FFF2-40B4-BE49-F238E27FC236}">
                  <a16:creationId xmlns:a16="http://schemas.microsoft.com/office/drawing/2014/main" id="{66801948-0DB8-8E43-949A-31A88117DD67}"/>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6" name="テキスト ボックス 15">
              <a:extLst>
                <a:ext uri="{FF2B5EF4-FFF2-40B4-BE49-F238E27FC236}">
                  <a16:creationId xmlns:a16="http://schemas.microsoft.com/office/drawing/2014/main" id="{3954CB3A-6A00-F945-82D0-020160685725}"/>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0F0637-E77D-C240-9EF1-4E2809399986}"/>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13" name="グループ化 12">
            <a:extLst>
              <a:ext uri="{FF2B5EF4-FFF2-40B4-BE49-F238E27FC236}">
                <a16:creationId xmlns:a16="http://schemas.microsoft.com/office/drawing/2014/main" id="{F65117FD-D6D3-0141-A704-861EFE580E88}"/>
              </a:ext>
            </a:extLst>
          </p:cNvPr>
          <p:cNvGrpSpPr/>
          <p:nvPr/>
        </p:nvGrpSpPr>
        <p:grpSpPr>
          <a:xfrm>
            <a:off x="514728" y="3628127"/>
            <a:ext cx="8114544" cy="1114039"/>
            <a:chOff x="514728" y="3628127"/>
            <a:chExt cx="8114544" cy="1114039"/>
          </a:xfrm>
        </p:grpSpPr>
        <p:sp>
          <p:nvSpPr>
            <p:cNvPr id="18" name="正方形/長方形 17">
              <a:extLst>
                <a:ext uri="{FF2B5EF4-FFF2-40B4-BE49-F238E27FC236}">
                  <a16:creationId xmlns:a16="http://schemas.microsoft.com/office/drawing/2014/main" id="{28855FBC-C1BE-FB4A-80AD-E30F60F31D81}"/>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9" name="テキスト ボックス 18">
              <a:extLst>
                <a:ext uri="{FF2B5EF4-FFF2-40B4-BE49-F238E27FC236}">
                  <a16:creationId xmlns:a16="http://schemas.microsoft.com/office/drawing/2014/main" id="{0A750096-7D79-A445-B193-938B94D1DF35}"/>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99988A7-281C-C14A-A0FD-6BD0C79ED1CE}"/>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C89112E2-7E69-594B-B2C6-41CC3AF69554}"/>
              </a:ext>
            </a:extLst>
          </p:cNvPr>
          <p:cNvGrpSpPr/>
          <p:nvPr/>
        </p:nvGrpSpPr>
        <p:grpSpPr>
          <a:xfrm>
            <a:off x="514728" y="4840585"/>
            <a:ext cx="8114544" cy="1114039"/>
            <a:chOff x="514728" y="4840585"/>
            <a:chExt cx="8114544" cy="1114039"/>
          </a:xfrm>
        </p:grpSpPr>
        <p:sp>
          <p:nvSpPr>
            <p:cNvPr id="21" name="正方形/長方形 20">
              <a:extLst>
                <a:ext uri="{FF2B5EF4-FFF2-40B4-BE49-F238E27FC236}">
                  <a16:creationId xmlns:a16="http://schemas.microsoft.com/office/drawing/2014/main" id="{B8C57DE0-30C0-FC40-B565-21F38DDD5438}"/>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2" name="テキスト ボックス 21">
              <a:extLst>
                <a:ext uri="{FF2B5EF4-FFF2-40B4-BE49-F238E27FC236}">
                  <a16:creationId xmlns:a16="http://schemas.microsoft.com/office/drawing/2014/main" id="{AEC78960-5947-BB41-85D2-05F16CB59580}"/>
                </a:ext>
              </a:extLst>
            </p:cNvPr>
            <p:cNvSpPr txBox="1"/>
            <p:nvPr/>
          </p:nvSpPr>
          <p:spPr>
            <a:xfrm>
              <a:off x="617674" y="5028105"/>
              <a:ext cx="2954655"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クラウド・高速開発</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EF0F577-643E-3645-B92F-6E2194C6BAC3}"/>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sp>
        <p:nvSpPr>
          <p:cNvPr id="14" name="三角形 13">
            <a:extLst>
              <a:ext uri="{FF2B5EF4-FFF2-40B4-BE49-F238E27FC236}">
                <a16:creationId xmlns:a16="http://schemas.microsoft.com/office/drawing/2014/main" id="{9F711FD3-D273-0840-8445-17F650BD30DE}"/>
              </a:ext>
            </a:extLst>
          </p:cNvPr>
          <p:cNvSpPr/>
          <p:nvPr/>
        </p:nvSpPr>
        <p:spPr>
          <a:xfrm flipV="1">
            <a:off x="3300316" y="1501231"/>
            <a:ext cx="2579699" cy="1001218"/>
          </a:xfrm>
          <a:prstGeom prst="triangle">
            <a:avLst>
              <a:gd name="adj" fmla="val 49528"/>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8" name="グループ化 27">
            <a:extLst>
              <a:ext uri="{FF2B5EF4-FFF2-40B4-BE49-F238E27FC236}">
                <a16:creationId xmlns:a16="http://schemas.microsoft.com/office/drawing/2014/main" id="{BF2D3D42-81CB-3443-A94A-16AB1190DB1C}"/>
              </a:ext>
            </a:extLst>
          </p:cNvPr>
          <p:cNvGrpSpPr/>
          <p:nvPr/>
        </p:nvGrpSpPr>
        <p:grpSpPr>
          <a:xfrm>
            <a:off x="514728" y="884636"/>
            <a:ext cx="4057272" cy="1195037"/>
            <a:chOff x="514728" y="884636"/>
            <a:chExt cx="4057272" cy="1195037"/>
          </a:xfrm>
        </p:grpSpPr>
        <p:sp>
          <p:nvSpPr>
            <p:cNvPr id="5" name="ホームベース 4">
              <a:extLst>
                <a:ext uri="{FF2B5EF4-FFF2-40B4-BE49-F238E27FC236}">
                  <a16:creationId xmlns:a16="http://schemas.microsoft.com/office/drawing/2014/main" id="{3D8A9EE0-6A95-5C49-9915-8FCF3071660A}"/>
                </a:ext>
              </a:extLst>
            </p:cNvPr>
            <p:cNvSpPr/>
            <p:nvPr/>
          </p:nvSpPr>
          <p:spPr>
            <a:xfrm>
              <a:off x="514728" y="884636"/>
              <a:ext cx="4057272" cy="1195037"/>
            </a:xfrm>
            <a:prstGeom prst="homePlate">
              <a:avLst>
                <a:gd name="adj" fmla="val 25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791CE9C7-052F-E843-ABBA-EAB5B591861E}"/>
                </a:ext>
              </a:extLst>
            </p:cNvPr>
            <p:cNvSpPr txBox="1"/>
            <p:nvPr/>
          </p:nvSpPr>
          <p:spPr>
            <a:xfrm>
              <a:off x="890178" y="968899"/>
              <a:ext cx="3057247"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ビジネス環境の不確実性が増大</a:t>
              </a:r>
            </a:p>
          </p:txBody>
        </p:sp>
        <p:sp>
          <p:nvSpPr>
            <p:cNvPr id="9" name="テキスト ボックス 8">
              <a:extLst>
                <a:ext uri="{FF2B5EF4-FFF2-40B4-BE49-F238E27FC236}">
                  <a16:creationId xmlns:a16="http://schemas.microsoft.com/office/drawing/2014/main" id="{48682138-C25F-8B4B-A0AF-AC8018D918C8}"/>
                </a:ext>
              </a:extLst>
            </p:cNvPr>
            <p:cNvSpPr txBox="1"/>
            <p:nvPr/>
          </p:nvSpPr>
          <p:spPr>
            <a:xfrm>
              <a:off x="744005" y="1362730"/>
              <a:ext cx="1569660" cy="646331"/>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現場のニーズに</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ジャストインタイム</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で対応できる</a:t>
              </a:r>
            </a:p>
          </p:txBody>
        </p:sp>
        <p:sp>
          <p:nvSpPr>
            <p:cNvPr id="11" name="テキスト ボックス 10">
              <a:extLst>
                <a:ext uri="{FF2B5EF4-FFF2-40B4-BE49-F238E27FC236}">
                  <a16:creationId xmlns:a16="http://schemas.microsoft.com/office/drawing/2014/main" id="{FC43D615-0C0A-0944-96F7-277746D238CE}"/>
                </a:ext>
              </a:extLst>
            </p:cNvPr>
            <p:cNvSpPr txBox="1"/>
            <p:nvPr/>
          </p:nvSpPr>
          <p:spPr>
            <a:xfrm>
              <a:off x="2503862" y="1362728"/>
              <a:ext cx="1569660" cy="646331"/>
            </a:xfrm>
            <a:prstGeom prst="rect">
              <a:avLst/>
            </a:prstGeom>
            <a:noFill/>
          </p:spPr>
          <p:txBody>
            <a:bodyPr wrap="none" rtlCol="0">
              <a:spAutoFit/>
            </a:bodyPr>
            <a:lstStyle/>
            <a:p>
              <a:pPr algn="r"/>
              <a:r>
                <a:rPr kumimoji="1" lang="ja-JP" altLang="en-US" sz="3600" b="1">
                  <a:solidFill>
                    <a:schemeClr val="bg1"/>
                  </a:solidFill>
                  <a:latin typeface="Meiryo" panose="020B0604030504040204" pitchFamily="34" charset="-128"/>
                  <a:ea typeface="Meiryo" panose="020B0604030504040204" pitchFamily="34" charset="-128"/>
                </a:rPr>
                <a:t>即応力</a:t>
              </a:r>
            </a:p>
          </p:txBody>
        </p:sp>
      </p:grpSp>
      <p:grpSp>
        <p:nvGrpSpPr>
          <p:cNvPr id="29" name="グループ化 28">
            <a:extLst>
              <a:ext uri="{FF2B5EF4-FFF2-40B4-BE49-F238E27FC236}">
                <a16:creationId xmlns:a16="http://schemas.microsoft.com/office/drawing/2014/main" id="{2AAA97AF-C54C-DC48-877A-2324B95AADBA}"/>
              </a:ext>
            </a:extLst>
          </p:cNvPr>
          <p:cNvGrpSpPr/>
          <p:nvPr/>
        </p:nvGrpSpPr>
        <p:grpSpPr>
          <a:xfrm>
            <a:off x="4572000" y="884636"/>
            <a:ext cx="4057272" cy="1195037"/>
            <a:chOff x="4572000" y="884636"/>
            <a:chExt cx="4057272" cy="1195037"/>
          </a:xfrm>
        </p:grpSpPr>
        <p:sp>
          <p:nvSpPr>
            <p:cNvPr id="6" name="ホームベース 5">
              <a:extLst>
                <a:ext uri="{FF2B5EF4-FFF2-40B4-BE49-F238E27FC236}">
                  <a16:creationId xmlns:a16="http://schemas.microsoft.com/office/drawing/2014/main" id="{11335F56-D954-594F-A416-5BC7943749FB}"/>
                </a:ext>
              </a:extLst>
            </p:cNvPr>
            <p:cNvSpPr/>
            <p:nvPr/>
          </p:nvSpPr>
          <p:spPr>
            <a:xfrm rot="10800000">
              <a:off x="4572000" y="884636"/>
              <a:ext cx="4057272" cy="1195037"/>
            </a:xfrm>
            <a:prstGeom prst="homePlate">
              <a:avLst>
                <a:gd name="adj" fmla="val 2541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6E183EF7-1437-984D-93FE-D43E9DCC3100}"/>
                </a:ext>
              </a:extLst>
            </p:cNvPr>
            <p:cNvSpPr txBox="1"/>
            <p:nvPr/>
          </p:nvSpPr>
          <p:spPr>
            <a:xfrm>
              <a:off x="4862672" y="968899"/>
              <a:ext cx="3672800"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デジタル・テクノロジーの劇的な発展</a:t>
              </a:r>
            </a:p>
          </p:txBody>
        </p:sp>
        <p:sp>
          <p:nvSpPr>
            <p:cNvPr id="10" name="テキスト ボックス 9">
              <a:extLst>
                <a:ext uri="{FF2B5EF4-FFF2-40B4-BE49-F238E27FC236}">
                  <a16:creationId xmlns:a16="http://schemas.microsoft.com/office/drawing/2014/main" id="{4C40722D-CFE1-6442-BF71-10406EDA3597}"/>
                </a:ext>
              </a:extLst>
            </p:cNvPr>
            <p:cNvSpPr txBox="1"/>
            <p:nvPr/>
          </p:nvSpPr>
          <p:spPr>
            <a:xfrm>
              <a:off x="6561134" y="1362727"/>
              <a:ext cx="1877437" cy="646331"/>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生産性・価格・期間など</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これまでの常識を</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根底から</a:t>
              </a:r>
              <a:r>
                <a:rPr kumimoji="1" lang="ja-JP" altLang="en-US" sz="1200">
                  <a:solidFill>
                    <a:schemeClr val="bg1"/>
                  </a:solidFill>
                  <a:latin typeface="Meiryo" panose="020B0604030504040204" pitchFamily="34" charset="-128"/>
                  <a:ea typeface="Meiryo" panose="020B0604030504040204" pitchFamily="34" charset="-128"/>
                </a:rPr>
                <a:t>覆す</a:t>
              </a:r>
            </a:p>
          </p:txBody>
        </p:sp>
        <p:sp>
          <p:nvSpPr>
            <p:cNvPr id="12" name="テキスト ボックス 11">
              <a:extLst>
                <a:ext uri="{FF2B5EF4-FFF2-40B4-BE49-F238E27FC236}">
                  <a16:creationId xmlns:a16="http://schemas.microsoft.com/office/drawing/2014/main" id="{BC9B08DB-D54C-3E40-A1C2-32B2BDDFE7FE}"/>
                </a:ext>
              </a:extLst>
            </p:cNvPr>
            <p:cNvSpPr txBox="1"/>
            <p:nvPr/>
          </p:nvSpPr>
          <p:spPr>
            <a:xfrm>
              <a:off x="5030976" y="1368999"/>
              <a:ext cx="1569660" cy="646331"/>
            </a:xfrm>
            <a:prstGeom prst="rect">
              <a:avLst/>
            </a:prstGeom>
            <a:noFill/>
          </p:spPr>
          <p:txBody>
            <a:bodyPr wrap="none" rtlCol="0">
              <a:spAutoFit/>
            </a:bodyPr>
            <a:lstStyle/>
            <a:p>
              <a:r>
                <a:rPr kumimoji="1" lang="ja-JP" altLang="en-US" sz="3600" b="1">
                  <a:solidFill>
                    <a:schemeClr val="bg1"/>
                  </a:solidFill>
                  <a:latin typeface="Meiryo" panose="020B0604030504040204" pitchFamily="34" charset="-128"/>
                  <a:ea typeface="Meiryo" panose="020B0604030504040204" pitchFamily="34" charset="-128"/>
                </a:rPr>
                <a:t>破壊力</a:t>
              </a:r>
            </a:p>
          </p:txBody>
        </p:sp>
      </p:grpSp>
    </p:spTree>
    <p:extLst>
      <p:ext uri="{BB962C8B-B14F-4D97-AF65-F5344CB8AC3E}">
        <p14:creationId xmlns:p14="http://schemas.microsoft.com/office/powerpoint/2010/main" val="346684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1+#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0-#ppt_w/2"/>
                                          </p:val>
                                        </p:tav>
                                        <p:tav tm="100000">
                                          <p:val>
                                            <p:strVal val="#ppt_x"/>
                                          </p:val>
                                        </p:tav>
                                      </p:tavLst>
                                    </p:anim>
                                    <p:anim calcmode="lin" valueType="num">
                                      <p:cBhvr additive="base">
                                        <p:cTn id="3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5866210F-D0E5-7642-A89D-C3E3FD808AEB}"/>
              </a:ext>
            </a:extLst>
          </p:cNvPr>
          <p:cNvSpPr/>
          <p:nvPr/>
        </p:nvSpPr>
        <p:spPr>
          <a:xfrm>
            <a:off x="287545" y="878523"/>
            <a:ext cx="8568905" cy="562535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2081C97-B986-3B4E-BFC0-9DECC255B435}"/>
              </a:ext>
            </a:extLst>
          </p:cNvPr>
          <p:cNvSpPr>
            <a:spLocks noGrp="1"/>
          </p:cNvSpPr>
          <p:nvPr>
            <p:ph type="title"/>
          </p:nvPr>
        </p:nvSpPr>
        <p:spPr/>
        <p:txBody>
          <a:bodyPr/>
          <a:lstStyle/>
          <a:p>
            <a:r>
              <a:rPr kumimoji="1" lang="en-US" altLang="ja-JP" dirty="0" err="1"/>
              <a:t>VeriSM</a:t>
            </a:r>
            <a:endParaRPr kumimoji="1" lang="ja-JP" altLang="en-US"/>
          </a:p>
        </p:txBody>
      </p:sp>
      <p:sp>
        <p:nvSpPr>
          <p:cNvPr id="3" name="スライド番号プレースホルダー 2">
            <a:extLst>
              <a:ext uri="{FF2B5EF4-FFF2-40B4-BE49-F238E27FC236}">
                <a16:creationId xmlns:a16="http://schemas.microsoft.com/office/drawing/2014/main" id="{7446997D-D410-DC4D-AB6A-1CC2C1C98F01}"/>
              </a:ext>
            </a:extLst>
          </p:cNvPr>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grpSp>
        <p:nvGrpSpPr>
          <p:cNvPr id="4" name="グループ化 3">
            <a:extLst>
              <a:ext uri="{FF2B5EF4-FFF2-40B4-BE49-F238E27FC236}">
                <a16:creationId xmlns:a16="http://schemas.microsoft.com/office/drawing/2014/main" id="{D50778C5-896D-414C-8F5A-AE3A202F75C7}"/>
              </a:ext>
            </a:extLst>
          </p:cNvPr>
          <p:cNvGrpSpPr/>
          <p:nvPr/>
        </p:nvGrpSpPr>
        <p:grpSpPr>
          <a:xfrm>
            <a:off x="514728" y="2420938"/>
            <a:ext cx="8114544" cy="1114039"/>
            <a:chOff x="514728" y="2415669"/>
            <a:chExt cx="8114544" cy="1114039"/>
          </a:xfrm>
        </p:grpSpPr>
        <p:sp>
          <p:nvSpPr>
            <p:cNvPr id="5" name="正方形/長方形 4">
              <a:extLst>
                <a:ext uri="{FF2B5EF4-FFF2-40B4-BE49-F238E27FC236}">
                  <a16:creationId xmlns:a16="http://schemas.microsoft.com/office/drawing/2014/main" id="{49A86F12-5EE8-434B-AE6C-7DC8AED42B66}"/>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6" name="テキスト ボックス 5">
              <a:extLst>
                <a:ext uri="{FF2B5EF4-FFF2-40B4-BE49-F238E27FC236}">
                  <a16:creationId xmlns:a16="http://schemas.microsoft.com/office/drawing/2014/main" id="{EDC2B677-C524-3147-BF24-693B077439AB}"/>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5B7D8B6-DCCA-0945-A775-59232D4637A4}"/>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8" name="グループ化 7">
            <a:extLst>
              <a:ext uri="{FF2B5EF4-FFF2-40B4-BE49-F238E27FC236}">
                <a16:creationId xmlns:a16="http://schemas.microsoft.com/office/drawing/2014/main" id="{563EB711-DEB3-AC47-81C7-FD99BA961BCA}"/>
              </a:ext>
            </a:extLst>
          </p:cNvPr>
          <p:cNvGrpSpPr/>
          <p:nvPr/>
        </p:nvGrpSpPr>
        <p:grpSpPr>
          <a:xfrm>
            <a:off x="514728" y="3633396"/>
            <a:ext cx="8114544" cy="1114039"/>
            <a:chOff x="514728" y="3628127"/>
            <a:chExt cx="8114544" cy="1114039"/>
          </a:xfrm>
        </p:grpSpPr>
        <p:sp>
          <p:nvSpPr>
            <p:cNvPr id="9" name="正方形/長方形 8">
              <a:extLst>
                <a:ext uri="{FF2B5EF4-FFF2-40B4-BE49-F238E27FC236}">
                  <a16:creationId xmlns:a16="http://schemas.microsoft.com/office/drawing/2014/main" id="{79D51D10-3FB7-C240-A9A6-C155E33BBD4B}"/>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0" name="テキスト ボックス 9">
              <a:extLst>
                <a:ext uri="{FF2B5EF4-FFF2-40B4-BE49-F238E27FC236}">
                  <a16:creationId xmlns:a16="http://schemas.microsoft.com/office/drawing/2014/main" id="{9BF3BD8C-D964-2B42-BB59-D7B995253C1D}"/>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C14044D3-D942-C64D-8A39-150D12B1AA08}"/>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12" name="グループ化 11">
            <a:extLst>
              <a:ext uri="{FF2B5EF4-FFF2-40B4-BE49-F238E27FC236}">
                <a16:creationId xmlns:a16="http://schemas.microsoft.com/office/drawing/2014/main" id="{4B1BD6D2-B09C-5D41-BFC6-F53016DBF184}"/>
              </a:ext>
            </a:extLst>
          </p:cNvPr>
          <p:cNvGrpSpPr/>
          <p:nvPr/>
        </p:nvGrpSpPr>
        <p:grpSpPr>
          <a:xfrm>
            <a:off x="514728" y="4845854"/>
            <a:ext cx="8114544" cy="1114039"/>
            <a:chOff x="514728" y="4840585"/>
            <a:chExt cx="8114544" cy="1114039"/>
          </a:xfrm>
        </p:grpSpPr>
        <p:sp>
          <p:nvSpPr>
            <p:cNvPr id="13" name="正方形/長方形 12">
              <a:extLst>
                <a:ext uri="{FF2B5EF4-FFF2-40B4-BE49-F238E27FC236}">
                  <a16:creationId xmlns:a16="http://schemas.microsoft.com/office/drawing/2014/main" id="{647097CE-B31A-F447-906D-BD65BCFA31A3}"/>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4" name="テキスト ボックス 13">
              <a:extLst>
                <a:ext uri="{FF2B5EF4-FFF2-40B4-BE49-F238E27FC236}">
                  <a16:creationId xmlns:a16="http://schemas.microsoft.com/office/drawing/2014/main" id="{888D598E-3B2A-4544-AB0F-660A1A499D1A}"/>
                </a:ext>
              </a:extLst>
            </p:cNvPr>
            <p:cNvSpPr txBox="1"/>
            <p:nvPr/>
          </p:nvSpPr>
          <p:spPr>
            <a:xfrm>
              <a:off x="617674" y="5028105"/>
              <a:ext cx="2954655"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クラウド・高速開発</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CA4DF34-4EF1-984F-BE0E-DDC61EC43BD7}"/>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sp>
        <p:nvSpPr>
          <p:cNvPr id="17" name="テキスト ボックス 16">
            <a:extLst>
              <a:ext uri="{FF2B5EF4-FFF2-40B4-BE49-F238E27FC236}">
                <a16:creationId xmlns:a16="http://schemas.microsoft.com/office/drawing/2014/main" id="{2263C6D8-F7D0-974E-9119-6DC1F8144659}"/>
              </a:ext>
            </a:extLst>
          </p:cNvPr>
          <p:cNvSpPr txBox="1"/>
          <p:nvPr/>
        </p:nvSpPr>
        <p:spPr>
          <a:xfrm>
            <a:off x="2935170" y="6042211"/>
            <a:ext cx="3273653" cy="461665"/>
          </a:xfrm>
          <a:prstGeom prst="rect">
            <a:avLst/>
          </a:prstGeom>
          <a:noFill/>
        </p:spPr>
        <p:txBody>
          <a:bodyPr wrap="none" rtlCol="0">
            <a:spAutoFit/>
          </a:bodyPr>
          <a:lstStyle/>
          <a:p>
            <a:pPr algn="ctr"/>
            <a:r>
              <a:rPr kumimoji="1" lang="en-US" altLang="ja-JP" sz="2400" dirty="0">
                <a:solidFill>
                  <a:srgbClr val="0052FF"/>
                </a:solidFill>
                <a:latin typeface="Meiryo" panose="020B0604030504040204" pitchFamily="34" charset="-128"/>
                <a:ea typeface="Meiryo" panose="020B0604030504040204" pitchFamily="34" charset="-128"/>
              </a:rPr>
              <a:t>IT</a:t>
            </a:r>
            <a:r>
              <a:rPr kumimoji="1" lang="ja-JP" altLang="en-US" sz="2400">
                <a:solidFill>
                  <a:srgbClr val="0052FF"/>
                </a:solidFill>
                <a:latin typeface="Meiryo" panose="020B0604030504040204" pitchFamily="34" charset="-128"/>
                <a:ea typeface="Meiryo" panose="020B0604030504040204" pitchFamily="34" charset="-128"/>
              </a:rPr>
              <a:t>のスピードが高速化</a:t>
            </a:r>
          </a:p>
        </p:txBody>
      </p:sp>
      <p:sp>
        <p:nvSpPr>
          <p:cNvPr id="18" name="コンテンツ プレースホルダー 2">
            <a:extLst>
              <a:ext uri="{FF2B5EF4-FFF2-40B4-BE49-F238E27FC236}">
                <a16:creationId xmlns:a16="http://schemas.microsoft.com/office/drawing/2014/main" id="{77AE1D7C-951D-0E44-B35C-DE713495C8EA}"/>
              </a:ext>
            </a:extLst>
          </p:cNvPr>
          <p:cNvSpPr txBox="1">
            <a:spLocks/>
          </p:cNvSpPr>
          <p:nvPr/>
        </p:nvSpPr>
        <p:spPr>
          <a:xfrm>
            <a:off x="3853250" y="1236356"/>
            <a:ext cx="4711145" cy="724263"/>
          </a:xfrm>
          <a:prstGeom prst="rect">
            <a:avLst/>
          </a:prstGeom>
        </p:spPr>
        <p:txBody>
          <a:bodyPr>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Wingdings" pitchFamily="2" charset="2"/>
              <a:buChar char="l"/>
            </a:pPr>
            <a:r>
              <a:rPr lang="en-US" altLang="ja-JP" sz="1400" dirty="0">
                <a:solidFill>
                  <a:srgbClr val="0052FF"/>
                </a:solidFill>
                <a:latin typeface="Meiryo" panose="020B0604030504040204" pitchFamily="34" charset="-128"/>
                <a:ea typeface="Meiryo" panose="020B0604030504040204" pitchFamily="34" charset="-128"/>
              </a:rPr>
              <a:t>IT</a:t>
            </a:r>
            <a:r>
              <a:rPr lang="ja-JP" altLang="en-US" sz="1400">
                <a:solidFill>
                  <a:srgbClr val="0052FF"/>
                </a:solidFill>
                <a:latin typeface="Meiryo" panose="020B0604030504040204" pitchFamily="34" charset="-128"/>
                <a:ea typeface="Meiryo" panose="020B0604030504040204" pitchFamily="34" charset="-128"/>
              </a:rPr>
              <a:t>のスピードにビジネス・プロセスが追いつかない</a:t>
            </a:r>
            <a:endParaRPr lang="en-US" altLang="ja-JP" sz="1400" dirty="0">
              <a:solidFill>
                <a:srgbClr val="0052FF"/>
              </a:solidFill>
              <a:latin typeface="Meiryo" panose="020B0604030504040204" pitchFamily="34" charset="-128"/>
              <a:ea typeface="Meiryo" panose="020B0604030504040204" pitchFamily="34" charset="-128"/>
            </a:endParaRPr>
          </a:p>
          <a:p>
            <a:pPr>
              <a:buFont typeface="Wingdings" pitchFamily="2" charset="2"/>
              <a:buChar char="l"/>
            </a:pPr>
            <a:r>
              <a:rPr lang="ja-JP" altLang="en-US" sz="1400">
                <a:solidFill>
                  <a:srgbClr val="0052FF"/>
                </a:solidFill>
                <a:latin typeface="Meiryo" panose="020B0604030504040204" pitchFamily="34" charset="-128"/>
                <a:ea typeface="Meiryo" panose="020B0604030504040204" pitchFamily="34" charset="-128"/>
              </a:rPr>
              <a:t>全ての組織がサービス・プロバイダー化する</a:t>
            </a:r>
            <a:endParaRPr lang="en-US" altLang="ja-JP" sz="1400" dirty="0">
              <a:solidFill>
                <a:srgbClr val="0052FF"/>
              </a:solidFill>
              <a:latin typeface="Meiryo" panose="020B0604030504040204" pitchFamily="34" charset="-128"/>
              <a:ea typeface="Meiryo" panose="020B0604030504040204" pitchFamily="34" charset="-128"/>
            </a:endParaRPr>
          </a:p>
          <a:p>
            <a:pPr>
              <a:buFont typeface="Wingdings" pitchFamily="2" charset="2"/>
              <a:buChar char="l"/>
            </a:pPr>
            <a:r>
              <a:rPr lang="ja-JP" altLang="en-US" sz="1400">
                <a:solidFill>
                  <a:srgbClr val="0052FF"/>
                </a:solidFill>
                <a:latin typeface="Meiryo" panose="020B0604030504040204" pitchFamily="34" charset="-128"/>
                <a:ea typeface="Meiryo" panose="020B0604030504040204" pitchFamily="34" charset="-128"/>
              </a:rPr>
              <a:t>どの様に</a:t>
            </a:r>
            <a:r>
              <a:rPr lang="en-US" altLang="ja-JP" sz="1400" dirty="0">
                <a:solidFill>
                  <a:srgbClr val="0052FF"/>
                </a:solidFill>
                <a:latin typeface="Meiryo" panose="020B0604030504040204" pitchFamily="34" charset="-128"/>
                <a:ea typeface="Meiryo" panose="020B0604030504040204" pitchFamily="34" charset="-128"/>
              </a:rPr>
              <a:t>IT</a:t>
            </a:r>
            <a:r>
              <a:rPr lang="ja-JP" altLang="en-US" sz="1400">
                <a:solidFill>
                  <a:srgbClr val="0052FF"/>
                </a:solidFill>
                <a:latin typeface="Meiryo" panose="020B0604030504040204" pitchFamily="34" charset="-128"/>
                <a:ea typeface="Meiryo" panose="020B0604030504040204" pitchFamily="34" charset="-128"/>
              </a:rPr>
              <a:t>サービスを提供し維持するのか</a:t>
            </a:r>
            <a:endParaRPr lang="en-US" altLang="ja-JP" sz="1400" dirty="0">
              <a:solidFill>
                <a:srgbClr val="0052FF"/>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67AFCCE0-E109-0E49-8AD1-4E11A403332C}"/>
              </a:ext>
            </a:extLst>
          </p:cNvPr>
          <p:cNvSpPr/>
          <p:nvPr/>
        </p:nvSpPr>
        <p:spPr>
          <a:xfrm>
            <a:off x="1576018" y="1185979"/>
            <a:ext cx="2418637" cy="830997"/>
          </a:xfrm>
          <a:prstGeom prst="rect">
            <a:avLst/>
          </a:prstGeom>
        </p:spPr>
        <p:txBody>
          <a:bodyPr wrap="square">
            <a:spAutoFit/>
          </a:bodyPr>
          <a:lstStyle/>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Value-driven (</a:t>
            </a:r>
            <a:r>
              <a:rPr lang="ja-JP" altLang="en-US" sz="800">
                <a:solidFill>
                  <a:srgbClr val="0052FF"/>
                </a:solidFill>
                <a:latin typeface="Meiryo" panose="020B0604030504040204" pitchFamily="34" charset="-128"/>
                <a:ea typeface="Meiryo" panose="020B0604030504040204" pitchFamily="34" charset="-128"/>
              </a:rPr>
              <a:t>価値主導）</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Evolving</a:t>
            </a:r>
            <a:r>
              <a:rPr lang="ja-JP" altLang="en-US" sz="800">
                <a:solidFill>
                  <a:srgbClr val="0052FF"/>
                </a:solidFill>
                <a:latin typeface="Meiryo" panose="020B0604030504040204" pitchFamily="34" charset="-128"/>
                <a:ea typeface="Meiryo" panose="020B0604030504040204" pitchFamily="34" charset="-128"/>
              </a:rPr>
              <a:t>（発展、展開する）</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Responsive</a:t>
            </a:r>
            <a:r>
              <a:rPr lang="ja-JP" altLang="en-US" sz="800">
                <a:solidFill>
                  <a:srgbClr val="0052FF"/>
                </a:solidFill>
                <a:latin typeface="Meiryo" panose="020B0604030504040204" pitchFamily="34" charset="-128"/>
                <a:ea typeface="Meiryo" panose="020B0604030504040204" pitchFamily="34" charset="-128"/>
              </a:rPr>
              <a:t>（敏感に反応する）</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Integrated</a:t>
            </a:r>
            <a:r>
              <a:rPr lang="ja-JP" altLang="en-US" sz="800">
                <a:solidFill>
                  <a:srgbClr val="0052FF"/>
                </a:solidFill>
                <a:latin typeface="Meiryo" panose="020B0604030504040204" pitchFamily="34" charset="-128"/>
                <a:ea typeface="Meiryo" panose="020B0604030504040204" pitchFamily="34" charset="-128"/>
              </a:rPr>
              <a:t>（統合、結合された）</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Service</a:t>
            </a:r>
            <a:r>
              <a:rPr lang="ja-JP" altLang="en-US" sz="800">
                <a:solidFill>
                  <a:srgbClr val="0052FF"/>
                </a:solidFill>
                <a:latin typeface="Meiryo" panose="020B0604030504040204" pitchFamily="34" charset="-128"/>
                <a:ea typeface="Meiryo" panose="020B0604030504040204" pitchFamily="34" charset="-128"/>
              </a:rPr>
              <a:t>（サービス）</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Management</a:t>
            </a:r>
            <a:r>
              <a:rPr lang="ja-JP" altLang="en-US" sz="800">
                <a:solidFill>
                  <a:srgbClr val="0052FF"/>
                </a:solidFill>
                <a:latin typeface="Meiryo" panose="020B0604030504040204" pitchFamily="34" charset="-128"/>
                <a:ea typeface="Meiryo" panose="020B0604030504040204" pitchFamily="34" charset="-128"/>
              </a:rPr>
              <a:t>（マネジメント）</a:t>
            </a:r>
            <a:endParaRPr lang="ja-JP" altLang="en-US" sz="800">
              <a:solidFill>
                <a:srgbClr val="0052FF"/>
              </a:solidFill>
            </a:endParaRPr>
          </a:p>
        </p:txBody>
      </p:sp>
      <p:pic>
        <p:nvPicPr>
          <p:cNvPr id="23" name="Picture 2">
            <a:extLst>
              <a:ext uri="{FF2B5EF4-FFF2-40B4-BE49-F238E27FC236}">
                <a16:creationId xmlns:a16="http://schemas.microsoft.com/office/drawing/2014/main" id="{4A89D5F9-ED68-B942-BD5B-A721594823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1629" y="923237"/>
            <a:ext cx="1377416" cy="1377416"/>
          </a:xfrm>
          <a:prstGeom prst="rect">
            <a:avLst/>
          </a:prstGeom>
        </p:spPr>
      </p:pic>
    </p:spTree>
    <p:extLst>
      <p:ext uri="{BB962C8B-B14F-4D97-AF65-F5344CB8AC3E}">
        <p14:creationId xmlns:p14="http://schemas.microsoft.com/office/powerpoint/2010/main" val="3625685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0" y="-53190"/>
            <a:ext cx="9252520" cy="69111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solidFill>
                  <a:srgbClr val="0070C0"/>
                </a:solidFill>
              </a:rPr>
              <a:t>4</a:t>
            </a:fld>
            <a:endParaRPr kumimoji="1" lang="ja-JP" altLang="en-US">
              <a:solidFill>
                <a:srgbClr val="0070C0"/>
              </a:solidFill>
            </a:endParaRPr>
          </a:p>
        </p:txBody>
      </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1482" y="288435"/>
            <a:ext cx="3500273" cy="4320386"/>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325750" y="4608821"/>
            <a:ext cx="898003" cy="400110"/>
          </a:xfrm>
          <a:prstGeom prst="rect">
            <a:avLst/>
          </a:prstGeom>
          <a:noFill/>
        </p:spPr>
        <p:txBody>
          <a:bodyPr wrap="none" rtlCol="0">
            <a:spAutoFit/>
          </a:bodyPr>
          <a:lstStyle/>
          <a:p>
            <a:pPr algn="ctr"/>
            <a:r>
              <a:rPr kumimoji="1" lang="en-US" altLang="ja-JP" sz="2000">
                <a:solidFill>
                  <a:srgbClr val="0070C0"/>
                </a:solidFill>
              </a:rPr>
              <a:t>2015.3</a:t>
            </a:r>
            <a:endParaRPr kumimoji="1" lang="ja-JP" altLang="en-US" sz="2000" dirty="0">
              <a:solidFill>
                <a:srgbClr val="0070C0"/>
              </a:solidFill>
            </a:endParaRPr>
          </a:p>
        </p:txBody>
      </p:sp>
      <p:sp>
        <p:nvSpPr>
          <p:cNvPr id="7" name="テキスト ボックス 6"/>
          <p:cNvSpPr txBox="1"/>
          <p:nvPr/>
        </p:nvSpPr>
        <p:spPr>
          <a:xfrm>
            <a:off x="2866433" y="6360492"/>
            <a:ext cx="898003" cy="400110"/>
          </a:xfrm>
          <a:prstGeom prst="rect">
            <a:avLst/>
          </a:prstGeom>
          <a:noFill/>
        </p:spPr>
        <p:txBody>
          <a:bodyPr wrap="none" rtlCol="0">
            <a:spAutoFit/>
          </a:bodyPr>
          <a:lstStyle/>
          <a:p>
            <a:pPr algn="ctr"/>
            <a:r>
              <a:rPr kumimoji="1" lang="en-US" altLang="ja-JP" sz="2000" dirty="0">
                <a:solidFill>
                  <a:srgbClr val="009051"/>
                </a:solidFill>
              </a:rPr>
              <a:t>2017.5</a:t>
            </a:r>
            <a:endParaRPr kumimoji="1" lang="ja-JP" altLang="en-US" sz="2000" dirty="0">
              <a:solidFill>
                <a:srgbClr val="009051"/>
              </a:solidFill>
            </a:endParaRPr>
          </a:p>
        </p:txBody>
      </p:sp>
      <p:pic>
        <p:nvPicPr>
          <p:cNvPr id="8" name="図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1856" y="1710107"/>
            <a:ext cx="5663472" cy="4552987"/>
          </a:xfrm>
          <a:prstGeom prst="rect">
            <a:avLst/>
          </a:prstGeom>
          <a:ln>
            <a:noFill/>
          </a:ln>
          <a:effectLst>
            <a:outerShdw blurRad="292100" dist="139700" dir="2700000" algn="tl" rotWithShape="0">
              <a:srgbClr val="333333">
                <a:alpha val="65000"/>
              </a:srgbClr>
            </a:outerShdw>
          </a:effectLst>
        </p:spPr>
      </p:pic>
      <p:sp>
        <p:nvSpPr>
          <p:cNvPr id="9" name="テキスト ボックス 8"/>
          <p:cNvSpPr txBox="1"/>
          <p:nvPr/>
        </p:nvSpPr>
        <p:spPr>
          <a:xfrm>
            <a:off x="4258045" y="823855"/>
            <a:ext cx="4357283" cy="646331"/>
          </a:xfrm>
          <a:prstGeom prst="rect">
            <a:avLst/>
          </a:prstGeom>
          <a:noFill/>
        </p:spPr>
        <p:txBody>
          <a:bodyPr wrap="none" rtlCol="0">
            <a:spAutoFit/>
          </a:bodyPr>
          <a:lstStyle/>
          <a:p>
            <a:r>
              <a:rPr kumimoji="1" lang="en-US" altLang="ja-JP" sz="3600" dirty="0">
                <a:solidFill>
                  <a:srgbClr val="0070C0"/>
                </a:solidFill>
                <a:latin typeface="Meiryo" charset="-128"/>
                <a:ea typeface="Meiryo" charset="-128"/>
                <a:cs typeface="Meiryo" charset="-128"/>
              </a:rPr>
              <a:t>IT</a:t>
            </a:r>
            <a:r>
              <a:rPr kumimoji="1" lang="ja-JP" altLang="en-US" sz="3600" dirty="0">
                <a:solidFill>
                  <a:srgbClr val="0070C0"/>
                </a:solidFill>
                <a:latin typeface="Meiryo" charset="-128"/>
                <a:ea typeface="Meiryo" charset="-128"/>
                <a:cs typeface="Meiryo" charset="-128"/>
              </a:rPr>
              <a:t>のトレンドを知る</a:t>
            </a:r>
          </a:p>
        </p:txBody>
      </p:sp>
    </p:spTree>
    <p:extLst>
      <p:ext uri="{BB962C8B-B14F-4D97-AF65-F5344CB8AC3E}">
        <p14:creationId xmlns:p14="http://schemas.microsoft.com/office/powerpoint/2010/main" val="184457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ppt_w*1.125000"/>
                                          </p:val>
                                        </p:tav>
                                        <p:tav tm="100000">
                                          <p:val>
                                            <p:strVal val="#ppt_x"/>
                                          </p:val>
                                        </p:tav>
                                      </p:tavLst>
                                    </p:anim>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C11F05-3BA9-FA47-8ADC-7CFB32296653}"/>
              </a:ext>
            </a:extLst>
          </p:cNvPr>
          <p:cNvSpPr>
            <a:spLocks noGrp="1"/>
          </p:cNvSpPr>
          <p:nvPr>
            <p:ph type="title"/>
          </p:nvPr>
        </p:nvSpPr>
        <p:spPr/>
        <p:txBody>
          <a:bodyPr/>
          <a:lstStyle/>
          <a:p>
            <a:r>
              <a:rPr kumimoji="1" lang="ja-JP" altLang="en-US"/>
              <a:t>イノベーションとスピードの融合</a:t>
            </a:r>
          </a:p>
        </p:txBody>
      </p:sp>
      <p:sp>
        <p:nvSpPr>
          <p:cNvPr id="3" name="スライド番号プレースホルダー 2">
            <a:extLst>
              <a:ext uri="{FF2B5EF4-FFF2-40B4-BE49-F238E27FC236}">
                <a16:creationId xmlns:a16="http://schemas.microsoft.com/office/drawing/2014/main" id="{A3EDB5D5-2E84-7842-B3E5-675C81A1603C}"/>
              </a:ext>
            </a:extLst>
          </p:cNvPr>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grpSp>
        <p:nvGrpSpPr>
          <p:cNvPr id="12" name="グループ化 11">
            <a:extLst>
              <a:ext uri="{FF2B5EF4-FFF2-40B4-BE49-F238E27FC236}">
                <a16:creationId xmlns:a16="http://schemas.microsoft.com/office/drawing/2014/main" id="{54776D5D-45AB-4F4A-B784-B08DC5C0263A}"/>
              </a:ext>
            </a:extLst>
          </p:cNvPr>
          <p:cNvGrpSpPr/>
          <p:nvPr/>
        </p:nvGrpSpPr>
        <p:grpSpPr>
          <a:xfrm>
            <a:off x="1149035" y="814792"/>
            <a:ext cx="6840760" cy="2686216"/>
            <a:chOff x="1149035" y="814792"/>
            <a:chExt cx="6840760" cy="2686216"/>
          </a:xfrm>
        </p:grpSpPr>
        <p:sp>
          <p:nvSpPr>
            <p:cNvPr id="4" name="正方形/長方形 3">
              <a:extLst>
                <a:ext uri="{FF2B5EF4-FFF2-40B4-BE49-F238E27FC236}">
                  <a16:creationId xmlns:a16="http://schemas.microsoft.com/office/drawing/2014/main" id="{DAF068C6-399F-034A-B8B2-F741F241B25E}"/>
                </a:ext>
              </a:extLst>
            </p:cNvPr>
            <p:cNvSpPr/>
            <p:nvPr/>
          </p:nvSpPr>
          <p:spPr>
            <a:xfrm>
              <a:off x="1149035" y="814792"/>
              <a:ext cx="6840760" cy="2686216"/>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630833EC-AA2E-7447-8384-96949EDAA807}"/>
                </a:ext>
              </a:extLst>
            </p:cNvPr>
            <p:cNvSpPr/>
            <p:nvPr/>
          </p:nvSpPr>
          <p:spPr>
            <a:xfrm>
              <a:off x="1331640" y="2228204"/>
              <a:ext cx="6475551" cy="81336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4197DCDE-B6E7-6A42-994E-6602F05D629F}"/>
                </a:ext>
              </a:extLst>
            </p:cNvPr>
            <p:cNvSpPr/>
            <p:nvPr/>
          </p:nvSpPr>
          <p:spPr>
            <a:xfrm>
              <a:off x="1331640" y="1268760"/>
              <a:ext cx="6475551" cy="81336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65471073-53EC-804B-A7D5-F1A30038A181}"/>
                </a:ext>
              </a:extLst>
            </p:cNvPr>
            <p:cNvSpPr txBox="1"/>
            <p:nvPr/>
          </p:nvSpPr>
          <p:spPr>
            <a:xfrm>
              <a:off x="3787170" y="1329525"/>
              <a:ext cx="1569661" cy="369332"/>
            </a:xfrm>
            <a:prstGeom prst="rect">
              <a:avLst/>
            </a:prstGeom>
            <a:noFill/>
          </p:spPr>
          <p:txBody>
            <a:bodyPr wrap="none" rtlCol="0">
              <a:spAutoFit/>
            </a:bodyPr>
            <a:lstStyle/>
            <a:p>
              <a:pPr algn="ctr"/>
              <a:r>
                <a:rPr kumimoji="1" lang="ja-JP" altLang="en-US" b="1" dirty="0">
                  <a:solidFill>
                    <a:schemeClr val="bg1"/>
                  </a:solidFill>
                  <a:latin typeface="Meiryo" panose="020B0604030504040204" pitchFamily="34" charset="-128"/>
                  <a:ea typeface="Meiryo" panose="020B0604030504040204" pitchFamily="34" charset="-128"/>
                </a:rPr>
                <a:t>デザイン思考</a:t>
              </a:r>
            </a:p>
          </p:txBody>
        </p:sp>
        <p:sp>
          <p:nvSpPr>
            <p:cNvPr id="15" name="テキスト ボックス 14">
              <a:extLst>
                <a:ext uri="{FF2B5EF4-FFF2-40B4-BE49-F238E27FC236}">
                  <a16:creationId xmlns:a16="http://schemas.microsoft.com/office/drawing/2014/main" id="{4728D1C3-5517-8E41-A8A7-F97FFF3E2886}"/>
                </a:ext>
              </a:extLst>
            </p:cNvPr>
            <p:cNvSpPr txBox="1"/>
            <p:nvPr/>
          </p:nvSpPr>
          <p:spPr>
            <a:xfrm>
              <a:off x="3232331" y="2320611"/>
              <a:ext cx="2723823" cy="369332"/>
            </a:xfrm>
            <a:prstGeom prst="rect">
              <a:avLst/>
            </a:prstGeom>
            <a:noFill/>
          </p:spPr>
          <p:txBody>
            <a:bodyPr wrap="none" rtlCol="0">
              <a:spAutoFit/>
            </a:bodyPr>
            <a:lstStyle/>
            <a:p>
              <a:pPr algn="ctr"/>
              <a:r>
                <a:rPr kumimoji="1" lang="ja-JP" altLang="en-US" b="1" dirty="0">
                  <a:solidFill>
                    <a:schemeClr val="bg1"/>
                  </a:solidFill>
                  <a:latin typeface="Meiryo" panose="020B0604030504040204" pitchFamily="34" charset="-128"/>
                  <a:ea typeface="Meiryo" panose="020B0604030504040204" pitchFamily="34" charset="-128"/>
                </a:rPr>
                <a:t>リーン・スタートアップ</a:t>
              </a:r>
            </a:p>
          </p:txBody>
        </p:sp>
        <p:sp>
          <p:nvSpPr>
            <p:cNvPr id="16" name="テキスト ボックス 15">
              <a:extLst>
                <a:ext uri="{FF2B5EF4-FFF2-40B4-BE49-F238E27FC236}">
                  <a16:creationId xmlns:a16="http://schemas.microsoft.com/office/drawing/2014/main" id="{E118FAE5-D52D-AE4D-8E7E-04DA8795FDAC}"/>
                </a:ext>
              </a:extLst>
            </p:cNvPr>
            <p:cNvSpPr txBox="1"/>
            <p:nvPr/>
          </p:nvSpPr>
          <p:spPr>
            <a:xfrm>
              <a:off x="1437067" y="1724974"/>
              <a:ext cx="6264696" cy="307777"/>
            </a:xfrm>
            <a:prstGeom prst="rect">
              <a:avLst/>
            </a:prstGeom>
            <a:noFill/>
          </p:spPr>
          <p:txBody>
            <a:bodyPr wrap="square" rtlCol="0">
              <a:spAutoFit/>
            </a:bodyPr>
            <a:lstStyle/>
            <a:p>
              <a:pPr algn="ctr"/>
              <a:r>
                <a:rPr lang="ja-JP" altLang="en-US" sz="140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400" dirty="0">
                <a:solidFill>
                  <a:schemeClr val="bg1"/>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50E32D15-3183-424E-8B5B-6CD6CF98AC00}"/>
                </a:ext>
              </a:extLst>
            </p:cNvPr>
            <p:cNvSpPr txBox="1"/>
            <p:nvPr/>
          </p:nvSpPr>
          <p:spPr>
            <a:xfrm>
              <a:off x="1331640" y="2692392"/>
              <a:ext cx="6475551" cy="307777"/>
            </a:xfrm>
            <a:prstGeom prst="rect">
              <a:avLst/>
            </a:prstGeom>
            <a:noFill/>
          </p:spPr>
          <p:txBody>
            <a:bodyPr wrap="square" rtlCol="0">
              <a:spAutoFit/>
            </a:bodyPr>
            <a:lstStyle/>
            <a:p>
              <a:pPr algn="ctr"/>
              <a:r>
                <a:rPr kumimoji="1" lang="ja-JP" altLang="en-US" sz="1400" dirty="0">
                  <a:solidFill>
                    <a:schemeClr val="bg1"/>
                  </a:solidFill>
                  <a:latin typeface="Meiryo" charset="-128"/>
                  <a:ea typeface="Meiryo" charset="-128"/>
                  <a:cs typeface="Meiryo" charset="-128"/>
                </a:rPr>
                <a:t>最小限の機能に絞って</a:t>
              </a:r>
              <a:r>
                <a:rPr lang="ja-JP" altLang="en-US" sz="1400" dirty="0">
                  <a:solidFill>
                    <a:schemeClr val="bg1"/>
                  </a:solidFill>
                  <a:latin typeface="Meiryo" charset="-128"/>
                  <a:ea typeface="Meiryo" charset="-128"/>
                  <a:cs typeface="Meiryo" charset="-128"/>
                </a:rPr>
                <a:t>短期間で開発しフィードバックをうけて完成度を高める</a:t>
              </a:r>
              <a:endParaRPr lang="en-US" altLang="ja-JP" sz="1400" dirty="0">
                <a:solidFill>
                  <a:schemeClr val="bg1"/>
                </a:solidFill>
                <a:latin typeface="Meiryo" charset="-128"/>
                <a:ea typeface="Meiryo" charset="-128"/>
                <a:cs typeface="Meiryo" charset="-128"/>
              </a:endParaRPr>
            </a:p>
          </p:txBody>
        </p:sp>
        <p:sp>
          <p:nvSpPr>
            <p:cNvPr id="28" name="テキスト ボックス 27">
              <a:extLst>
                <a:ext uri="{FF2B5EF4-FFF2-40B4-BE49-F238E27FC236}">
                  <a16:creationId xmlns:a16="http://schemas.microsoft.com/office/drawing/2014/main" id="{3E2A6EF8-5A96-7D47-9D01-224EB9CBFA8A}"/>
                </a:ext>
              </a:extLst>
            </p:cNvPr>
            <p:cNvSpPr txBox="1"/>
            <p:nvPr/>
          </p:nvSpPr>
          <p:spPr>
            <a:xfrm>
              <a:off x="2940784" y="836712"/>
              <a:ext cx="3262432"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イノベーションの創発</a:t>
              </a:r>
              <a:endParaRPr kumimoji="1" lang="ja-JP" altLang="en-US" sz="2400" b="1" dirty="0">
                <a:solidFill>
                  <a:schemeClr val="accent3">
                    <a:lumMod val="75000"/>
                  </a:schemeClr>
                </a:solidFill>
                <a:latin typeface="Meiryo" panose="020B0604030504040204" pitchFamily="34" charset="-128"/>
                <a:ea typeface="Meiryo" panose="020B0604030504040204" pitchFamily="34" charset="-128"/>
              </a:endParaRPr>
            </a:p>
          </p:txBody>
        </p:sp>
        <p:sp>
          <p:nvSpPr>
            <p:cNvPr id="31" name="下矢印 30">
              <a:extLst>
                <a:ext uri="{FF2B5EF4-FFF2-40B4-BE49-F238E27FC236}">
                  <a16:creationId xmlns:a16="http://schemas.microsoft.com/office/drawing/2014/main" id="{EE471EFE-B9E8-5242-AB48-F5BA1C3BD110}"/>
                </a:ext>
              </a:extLst>
            </p:cNvPr>
            <p:cNvSpPr/>
            <p:nvPr/>
          </p:nvSpPr>
          <p:spPr>
            <a:xfrm>
              <a:off x="4195499" y="2020717"/>
              <a:ext cx="797258" cy="230832"/>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 name="グループ化 12">
            <a:extLst>
              <a:ext uri="{FF2B5EF4-FFF2-40B4-BE49-F238E27FC236}">
                <a16:creationId xmlns:a16="http://schemas.microsoft.com/office/drawing/2014/main" id="{EB756471-3FC3-6741-B009-E157E7AAD29D}"/>
              </a:ext>
            </a:extLst>
          </p:cNvPr>
          <p:cNvGrpSpPr/>
          <p:nvPr/>
        </p:nvGrpSpPr>
        <p:grpSpPr>
          <a:xfrm>
            <a:off x="1151620" y="3057330"/>
            <a:ext cx="6840760" cy="3540022"/>
            <a:chOff x="1151620" y="3057330"/>
            <a:chExt cx="6840760" cy="3540022"/>
          </a:xfrm>
        </p:grpSpPr>
        <p:sp>
          <p:nvSpPr>
            <p:cNvPr id="5" name="正方形/長方形 4">
              <a:extLst>
                <a:ext uri="{FF2B5EF4-FFF2-40B4-BE49-F238E27FC236}">
                  <a16:creationId xmlns:a16="http://schemas.microsoft.com/office/drawing/2014/main" id="{829A03FF-5C73-2645-A70D-DD670AFF9168}"/>
                </a:ext>
              </a:extLst>
            </p:cNvPr>
            <p:cNvSpPr/>
            <p:nvPr/>
          </p:nvSpPr>
          <p:spPr>
            <a:xfrm>
              <a:off x="1151620" y="3839128"/>
              <a:ext cx="6840760" cy="2686216"/>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F6F1C48C-330E-204C-8C5F-DAA2CCCE36A7}"/>
                </a:ext>
              </a:extLst>
            </p:cNvPr>
            <p:cNvSpPr/>
            <p:nvPr/>
          </p:nvSpPr>
          <p:spPr>
            <a:xfrm>
              <a:off x="3187845" y="4253350"/>
              <a:ext cx="2768309" cy="81336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A7711AFE-C5DE-FC49-BC3E-1A9278945E37}"/>
                </a:ext>
              </a:extLst>
            </p:cNvPr>
            <p:cNvSpPr/>
            <p:nvPr/>
          </p:nvSpPr>
          <p:spPr>
            <a:xfrm>
              <a:off x="3187845" y="5207926"/>
              <a:ext cx="2768309" cy="81336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913BD22E-810B-6242-A1C8-CDB3569E3AF0}"/>
                </a:ext>
              </a:extLst>
            </p:cNvPr>
            <p:cNvSpPr/>
            <p:nvPr/>
          </p:nvSpPr>
          <p:spPr>
            <a:xfrm>
              <a:off x="1331640" y="4253350"/>
              <a:ext cx="1665849" cy="176793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08F2A2C8-F8E7-A844-96AB-F2B9F49B50D1}"/>
                </a:ext>
              </a:extLst>
            </p:cNvPr>
            <p:cNvSpPr/>
            <p:nvPr/>
          </p:nvSpPr>
          <p:spPr>
            <a:xfrm>
              <a:off x="6141342" y="4253350"/>
              <a:ext cx="1665849" cy="176793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0F791D9F-D5EA-F84B-8A3F-C30E39A54FC4}"/>
                </a:ext>
              </a:extLst>
            </p:cNvPr>
            <p:cNvSpPr txBox="1"/>
            <p:nvPr/>
          </p:nvSpPr>
          <p:spPr>
            <a:xfrm>
              <a:off x="3693995" y="4317753"/>
              <a:ext cx="1800493"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アジャイル開発</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87D4B7AB-1F95-B149-98D6-2E07475FEFF1}"/>
                </a:ext>
              </a:extLst>
            </p:cNvPr>
            <p:cNvSpPr txBox="1"/>
            <p:nvPr/>
          </p:nvSpPr>
          <p:spPr>
            <a:xfrm>
              <a:off x="4011410" y="5225724"/>
              <a:ext cx="1116011" cy="369332"/>
            </a:xfrm>
            <a:prstGeom prst="rect">
              <a:avLst/>
            </a:prstGeom>
            <a:noFill/>
          </p:spPr>
          <p:txBody>
            <a:bodyPr wrap="none" rtlCol="0">
              <a:spAutoFit/>
            </a:bodyPr>
            <a:lstStyle/>
            <a:p>
              <a:pPr algn="ctr"/>
              <a:r>
                <a:rPr kumimoji="1" lang="en-US" altLang="ja-JP" b="1" dirty="0">
                  <a:solidFill>
                    <a:schemeClr val="bg1"/>
                  </a:solidFill>
                  <a:latin typeface="Meiryo" panose="020B0604030504040204" pitchFamily="34" charset="-128"/>
                  <a:ea typeface="Meiryo" panose="020B0604030504040204" pitchFamily="34" charset="-128"/>
                </a:rPr>
                <a:t>DevOps</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F85598B5-0A0F-B349-B5D4-4D7C5FBCCDE9}"/>
                </a:ext>
              </a:extLst>
            </p:cNvPr>
            <p:cNvSpPr txBox="1"/>
            <p:nvPr/>
          </p:nvSpPr>
          <p:spPr>
            <a:xfrm>
              <a:off x="3187844" y="4594314"/>
              <a:ext cx="2768308" cy="415498"/>
            </a:xfrm>
            <a:prstGeom prst="rect">
              <a:avLst/>
            </a:prstGeom>
            <a:noFill/>
          </p:spPr>
          <p:txBody>
            <a:bodyPr wrap="square" rtlCol="0">
              <a:spAutoFit/>
            </a:bodyPr>
            <a:lstStyle/>
            <a:p>
              <a:r>
                <a:rPr lang="ja-JP" altLang="en-US" sz="1050" dirty="0">
                  <a:solidFill>
                    <a:schemeClr val="bg1"/>
                  </a:solidFill>
                  <a:latin typeface="Meiryo" panose="020B0604030504040204" pitchFamily="34" charset="-128"/>
                  <a:ea typeface="Meiryo" panose="020B0604030504040204" pitchFamily="34" charset="-128"/>
                  <a:cs typeface="Meiryo" charset="-128"/>
                </a:rPr>
                <a:t>ビジネスの成果に貢献するシステムを、バグフリーで変更にも柔軟に開発する</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1" name="テキスト ボックス 20">
              <a:extLst>
                <a:ext uri="{FF2B5EF4-FFF2-40B4-BE49-F238E27FC236}">
                  <a16:creationId xmlns:a16="http://schemas.microsoft.com/office/drawing/2014/main" id="{6C58E181-6066-3541-877D-7B43AE6D16AA}"/>
                </a:ext>
              </a:extLst>
            </p:cNvPr>
            <p:cNvSpPr txBox="1"/>
            <p:nvPr/>
          </p:nvSpPr>
          <p:spPr>
            <a:xfrm>
              <a:off x="3187845" y="5585421"/>
              <a:ext cx="2768308" cy="415498"/>
            </a:xfrm>
            <a:prstGeom prst="rect">
              <a:avLst/>
            </a:prstGeom>
            <a:noFill/>
          </p:spPr>
          <p:txBody>
            <a:bodyPr wrap="square" rtlCol="0">
              <a:spAutoFit/>
            </a:bodyPr>
            <a:lstStyle/>
            <a:p>
              <a:r>
                <a:rPr lang="ja-JP" altLang="en-US" sz="1050" dirty="0">
                  <a:solidFill>
                    <a:schemeClr val="bg1"/>
                  </a:solidFill>
                  <a:latin typeface="Meiryo" panose="020B0604030504040204" pitchFamily="34" charset="-128"/>
                  <a:ea typeface="Meiryo" panose="020B0604030504040204" pitchFamily="34"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2" name="テキスト ボックス 21">
              <a:extLst>
                <a:ext uri="{FF2B5EF4-FFF2-40B4-BE49-F238E27FC236}">
                  <a16:creationId xmlns:a16="http://schemas.microsoft.com/office/drawing/2014/main" id="{9C37CBFE-DED7-7B4A-B843-979BCE76DE69}"/>
                </a:ext>
              </a:extLst>
            </p:cNvPr>
            <p:cNvSpPr txBox="1"/>
            <p:nvPr/>
          </p:nvSpPr>
          <p:spPr>
            <a:xfrm>
              <a:off x="6459541" y="4331411"/>
              <a:ext cx="1029449" cy="369332"/>
            </a:xfrm>
            <a:prstGeom prst="rect">
              <a:avLst/>
            </a:prstGeom>
            <a:noFill/>
          </p:spPr>
          <p:txBody>
            <a:bodyPr wrap="none" rtlCol="0">
              <a:spAutoFit/>
            </a:bodyPr>
            <a:lstStyle/>
            <a:p>
              <a:pPr algn="ctr"/>
              <a:r>
                <a:rPr kumimoji="1" lang="en-US" altLang="ja-JP" b="1" dirty="0" err="1">
                  <a:solidFill>
                    <a:schemeClr val="bg1"/>
                  </a:solidFill>
                  <a:latin typeface="Meiryo" panose="020B0604030504040204" pitchFamily="34" charset="-128"/>
                  <a:ea typeface="Meiryo" panose="020B0604030504040204" pitchFamily="34" charset="-128"/>
                </a:rPr>
                <a:t>VeriSM</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9FBA9780-5D44-064E-90EE-721037BEE351}"/>
                </a:ext>
              </a:extLst>
            </p:cNvPr>
            <p:cNvSpPr txBox="1"/>
            <p:nvPr/>
          </p:nvSpPr>
          <p:spPr>
            <a:xfrm>
              <a:off x="1610565" y="4317753"/>
              <a:ext cx="1107997"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クラウド</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6B921F0D-BB20-B64E-8306-BFF4AF716966}"/>
                </a:ext>
              </a:extLst>
            </p:cNvPr>
            <p:cNvSpPr txBox="1"/>
            <p:nvPr/>
          </p:nvSpPr>
          <p:spPr>
            <a:xfrm>
              <a:off x="6370517" y="4907275"/>
              <a:ext cx="1436673" cy="738664"/>
            </a:xfrm>
            <a:prstGeom prst="rect">
              <a:avLst/>
            </a:prstGeom>
            <a:noFill/>
          </p:spPr>
          <p:txBody>
            <a:bodyPr wrap="square" rtlCol="0">
              <a:spAutoFit/>
            </a:bodyPr>
            <a:lstStyle/>
            <a:p>
              <a:r>
                <a:rPr lang="en-US" altLang="ja-JP" sz="1050" dirty="0">
                  <a:solidFill>
                    <a:schemeClr val="bg1"/>
                  </a:solidFill>
                  <a:latin typeface="Meiryo" panose="020B0604030504040204" pitchFamily="34" charset="-128"/>
                  <a:ea typeface="Meiryo" panose="020B0604030504040204" pitchFamily="34" charset="-128"/>
                  <a:cs typeface="Meiryo" charset="-128"/>
                </a:rPr>
                <a:t>IT</a:t>
              </a:r>
              <a:r>
                <a:rPr lang="ja-JP" altLang="en-US" sz="1050">
                  <a:solidFill>
                    <a:schemeClr val="bg1"/>
                  </a:solidFill>
                  <a:latin typeface="Meiryo" panose="020B0604030504040204" pitchFamily="34" charset="-128"/>
                  <a:ea typeface="Meiryo" panose="020B0604030504040204" pitchFamily="34" charset="-128"/>
                  <a:cs typeface="Meiryo" charset="-128"/>
                </a:rPr>
                <a:t>とビジネスを同期化させ、ビジネス・スピードを向上させる取り組み。</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5" name="テキスト ボックス 24">
              <a:extLst>
                <a:ext uri="{FF2B5EF4-FFF2-40B4-BE49-F238E27FC236}">
                  <a16:creationId xmlns:a16="http://schemas.microsoft.com/office/drawing/2014/main" id="{6F87538C-7738-DE4D-92B0-36E60694E9D7}"/>
                </a:ext>
              </a:extLst>
            </p:cNvPr>
            <p:cNvSpPr txBox="1"/>
            <p:nvPr/>
          </p:nvSpPr>
          <p:spPr>
            <a:xfrm>
              <a:off x="1331639" y="4907275"/>
              <a:ext cx="1386923" cy="738664"/>
            </a:xfrm>
            <a:prstGeom prst="rect">
              <a:avLst/>
            </a:prstGeom>
            <a:noFill/>
          </p:spPr>
          <p:txBody>
            <a:bodyPr wrap="square" rtlCol="0">
              <a:spAutoFit/>
            </a:bodyPr>
            <a:lstStyle/>
            <a:p>
              <a:r>
                <a:rPr kumimoji="1" lang="ja-JP" altLang="en-US" sz="1050">
                  <a:solidFill>
                    <a:schemeClr val="bg1"/>
                  </a:solidFill>
                  <a:latin typeface="Meiryo" panose="020B0604030504040204" pitchFamily="34" charset="-128"/>
                  <a:ea typeface="Meiryo" panose="020B0604030504040204" pitchFamily="34" charset="-128"/>
                  <a:cs typeface="Meiryo" charset="-128"/>
                </a:rPr>
                <a:t>オンデマンドで必要なシステムの機能や性能を手に入れるための仕組み</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pic>
          <p:nvPicPr>
            <p:cNvPr id="26" name="図 25">
              <a:extLst>
                <a:ext uri="{FF2B5EF4-FFF2-40B4-BE49-F238E27FC236}">
                  <a16:creationId xmlns:a16="http://schemas.microsoft.com/office/drawing/2014/main" id="{97ABDEEA-A56B-674B-86A3-1D9E6021287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2659051" y="4826695"/>
              <a:ext cx="752804" cy="752804"/>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54CBFBC3-C48C-1647-B82D-DC68E1FBDE0F}"/>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5617714" y="4836461"/>
              <a:ext cx="752804" cy="752804"/>
            </a:xfrm>
            <a:prstGeom prst="rect">
              <a:avLst/>
            </a:prstGeom>
            <a:effectLst>
              <a:outerShdw blurRad="50800" dist="38100" dir="2700000" algn="tl" rotWithShape="0">
                <a:prstClr val="black">
                  <a:alpha val="40000"/>
                </a:prstClr>
              </a:outerShdw>
            </a:effectLst>
          </p:spPr>
        </p:pic>
        <p:sp>
          <p:nvSpPr>
            <p:cNvPr id="29" name="テキスト ボックス 28">
              <a:extLst>
                <a:ext uri="{FF2B5EF4-FFF2-40B4-BE49-F238E27FC236}">
                  <a16:creationId xmlns:a16="http://schemas.microsoft.com/office/drawing/2014/main" id="{9A6CE9AC-64C0-1948-9439-7DEDB179C364}"/>
                </a:ext>
              </a:extLst>
            </p:cNvPr>
            <p:cNvSpPr txBox="1"/>
            <p:nvPr/>
          </p:nvSpPr>
          <p:spPr>
            <a:xfrm>
              <a:off x="3270802" y="6135687"/>
              <a:ext cx="2646878"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ビジネスへの実装</a:t>
              </a:r>
              <a:endParaRPr kumimoji="1" lang="ja-JP" altLang="en-US" sz="2400" b="1" dirty="0">
                <a:solidFill>
                  <a:srgbClr val="0070C0"/>
                </a:solidFill>
                <a:latin typeface="Meiryo" panose="020B0604030504040204" pitchFamily="34" charset="-128"/>
                <a:ea typeface="Meiryo" panose="020B0604030504040204" pitchFamily="34" charset="-128"/>
              </a:endParaRPr>
            </a:p>
          </p:txBody>
        </p:sp>
        <p:sp>
          <p:nvSpPr>
            <p:cNvPr id="30" name="下矢印 29">
              <a:extLst>
                <a:ext uri="{FF2B5EF4-FFF2-40B4-BE49-F238E27FC236}">
                  <a16:creationId xmlns:a16="http://schemas.microsoft.com/office/drawing/2014/main" id="{65746504-1257-5246-BB85-B2FC6EAA8001}"/>
                </a:ext>
              </a:extLst>
            </p:cNvPr>
            <p:cNvSpPr/>
            <p:nvPr/>
          </p:nvSpPr>
          <p:spPr>
            <a:xfrm>
              <a:off x="4170786" y="5003458"/>
              <a:ext cx="797258" cy="230832"/>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a:extLst>
                <a:ext uri="{FF2B5EF4-FFF2-40B4-BE49-F238E27FC236}">
                  <a16:creationId xmlns:a16="http://schemas.microsoft.com/office/drawing/2014/main" id="{3DF7E985-1417-4C41-B85D-77171714F1C2}"/>
                </a:ext>
              </a:extLst>
            </p:cNvPr>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3983621" y="3057330"/>
              <a:ext cx="1171587" cy="1171587"/>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39160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これ</a:t>
            </a:r>
            <a:r>
              <a:rPr kumimoji="1" lang="ja-JP" altLang="en-US" dirty="0"/>
              <a:t>からの「</a:t>
            </a:r>
            <a:r>
              <a:rPr kumimoji="1" lang="en-US" altLang="ja-JP" dirty="0"/>
              <a:t>IT</a:t>
            </a:r>
            <a:r>
              <a:rPr kumimoji="1" lang="ja-JP" altLang="en-US" dirty="0"/>
              <a:t>ビジネスの方程式」</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a:solidFill>
                  <a:schemeClr val="accent5">
                    <a:lumMod val="75000"/>
                  </a:schemeClr>
                </a:solidFill>
                <a:latin typeface="Meiryo" charset="-128"/>
                <a:ea typeface="Meiryo" charset="-128"/>
                <a:cs typeface="Meiryo" charset="-128"/>
              </a:rPr>
              <a:t>情報システムの</a:t>
            </a:r>
            <a:endParaRPr kumimoji="1" lang="en-US" altLang="ja-JP" sz="1600" dirty="0">
              <a:solidFill>
                <a:schemeClr val="accent5">
                  <a:lumMod val="75000"/>
                </a:schemeClr>
              </a:solidFill>
              <a:latin typeface="Meiryo" charset="-128"/>
              <a:ea typeface="Meiryo" charset="-128"/>
              <a:cs typeface="Meiryo" charset="-128"/>
            </a:endParaRPr>
          </a:p>
          <a:p>
            <a:pPr algn="dist"/>
            <a:r>
              <a:rPr kumimoji="1" lang="ja-JP" altLang="en-US" sz="5400" b="1" dirty="0">
                <a:solidFill>
                  <a:schemeClr val="accent5">
                    <a:lumMod val="75000"/>
                  </a:schemeClr>
                </a:solidFill>
                <a:latin typeface="Meiryo" charset="-128"/>
                <a:ea typeface="Meiryo" charset="-128"/>
                <a:cs typeface="Meiryo" charset="-128"/>
              </a:rPr>
              <a:t>品</a:t>
            </a:r>
            <a:r>
              <a:rPr kumimoji="1" lang="en-US" altLang="ja-JP" sz="2000" b="1" dirty="0">
                <a:solidFill>
                  <a:schemeClr val="accent5">
                    <a:lumMod val="75000"/>
                  </a:schemeClr>
                </a:solidFill>
                <a:latin typeface="Meiryo" charset="-128"/>
                <a:ea typeface="Meiryo" charset="-128"/>
                <a:cs typeface="Meiryo" charset="-128"/>
              </a:rPr>
              <a:t> </a:t>
            </a:r>
            <a:r>
              <a:rPr kumimoji="1" lang="ja-JP" altLang="en-US" sz="5400" b="1" dirty="0">
                <a:solidFill>
                  <a:schemeClr val="accent5">
                    <a:lumMod val="75000"/>
                  </a:schemeClr>
                </a:solidFill>
                <a:latin typeface="Meiryo" charset="-128"/>
                <a:ea typeface="Meiryo" charset="-128"/>
                <a:cs typeface="Meiryo" charset="-128"/>
              </a:rPr>
              <a:t>質</a:t>
            </a: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2845096"/>
            <a:ext cx="7838563" cy="2348916"/>
            <a:chOff x="611560" y="2845096"/>
            <a:chExt cx="7838563" cy="2348916"/>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成　果</a:t>
              </a: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生産量</a:t>
              </a: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a:solidFill>
                    <a:srgbClr val="008000"/>
                  </a:solidFill>
                  <a:latin typeface="Meiryo" charset="-128"/>
                  <a:ea typeface="Meiryo" charset="-128"/>
                  <a:cs typeface="Meiryo" charset="-128"/>
                </a:rPr>
                <a:t>スピード</a:t>
              </a: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sp>
          <p:nvSpPr>
            <p:cNvPr id="10" name="四角形吹き出し 9"/>
            <p:cNvSpPr/>
            <p:nvPr/>
          </p:nvSpPr>
          <p:spPr>
            <a:xfrm>
              <a:off x="2743333" y="2845096"/>
              <a:ext cx="1440160" cy="360040"/>
            </a:xfrm>
            <a:prstGeom prst="wedgeRectCallout">
              <a:avLst>
                <a:gd name="adj1" fmla="val -49384"/>
                <a:gd name="adj2" fmla="val 9829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ビジネス</a:t>
              </a:r>
              <a:endParaRPr kumimoji="1" lang="ja-JP" altLang="en-US"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83966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a:t>
            </a:r>
            <a:r>
              <a:rPr lang="ja-JP" altLang="en-US">
                <a:ea typeface="ＭＳ Ｐゴシック" pitchFamily="50" charset="-128"/>
              </a:rPr>
              <a:t>という迷信</a:t>
            </a:r>
            <a:endParaRPr kumimoji="1" lang="ja-JP" altLang="en-US" dirty="0"/>
          </a:p>
        </p:txBody>
      </p:sp>
      <p:grpSp>
        <p:nvGrpSpPr>
          <p:cNvPr id="15" name="Group 28">
            <a:extLst>
              <a:ext uri="{FF2B5EF4-FFF2-40B4-BE49-F238E27FC236}">
                <a16:creationId xmlns:a16="http://schemas.microsoft.com/office/drawing/2014/main" id="{0B3A4100-663E-374B-84EE-42134A9A198C}"/>
              </a:ext>
            </a:extLst>
          </p:cNvPr>
          <p:cNvGrpSpPr>
            <a:grpSpLocks/>
          </p:cNvGrpSpPr>
          <p:nvPr/>
        </p:nvGrpSpPr>
        <p:grpSpPr bwMode="auto">
          <a:xfrm>
            <a:off x="387791" y="1484784"/>
            <a:ext cx="8551527" cy="4407481"/>
            <a:chOff x="2698" y="527"/>
            <a:chExt cx="3129" cy="1778"/>
          </a:xfrm>
        </p:grpSpPr>
        <p:grpSp>
          <p:nvGrpSpPr>
            <p:cNvPr id="16" name="Group 29">
              <a:extLst>
                <a:ext uri="{FF2B5EF4-FFF2-40B4-BE49-F238E27FC236}">
                  <a16:creationId xmlns:a16="http://schemas.microsoft.com/office/drawing/2014/main" id="{BF8B7EEA-482B-2E4D-9A2E-C78B9B49664A}"/>
                </a:ext>
              </a:extLst>
            </p:cNvPr>
            <p:cNvGrpSpPr>
              <a:grpSpLocks/>
            </p:cNvGrpSpPr>
            <p:nvPr/>
          </p:nvGrpSpPr>
          <p:grpSpPr bwMode="auto">
            <a:xfrm>
              <a:off x="2698" y="527"/>
              <a:ext cx="2767" cy="1778"/>
              <a:chOff x="2653" y="572"/>
              <a:chExt cx="2767" cy="1778"/>
            </a:xfrm>
          </p:grpSpPr>
          <p:grpSp>
            <p:nvGrpSpPr>
              <p:cNvPr id="20" name="Group 30">
                <a:extLst>
                  <a:ext uri="{FF2B5EF4-FFF2-40B4-BE49-F238E27FC236}">
                    <a16:creationId xmlns:a16="http://schemas.microsoft.com/office/drawing/2014/main" id="{A605EC25-9124-A143-BC03-108B900722D7}"/>
                  </a:ext>
                </a:extLst>
              </p:cNvPr>
              <p:cNvGrpSpPr>
                <a:grpSpLocks/>
              </p:cNvGrpSpPr>
              <p:nvPr/>
            </p:nvGrpSpPr>
            <p:grpSpPr bwMode="auto">
              <a:xfrm>
                <a:off x="2653" y="618"/>
                <a:ext cx="2767" cy="1590"/>
                <a:chOff x="2608" y="572"/>
                <a:chExt cx="2767" cy="1590"/>
              </a:xfrm>
            </p:grpSpPr>
            <p:sp>
              <p:nvSpPr>
                <p:cNvPr id="24" name="Line 31">
                  <a:extLst>
                    <a:ext uri="{FF2B5EF4-FFF2-40B4-BE49-F238E27FC236}">
                      <a16:creationId xmlns:a16="http://schemas.microsoft.com/office/drawing/2014/main" id="{312D54F5-6591-4F46-AD0B-E0D102A6C56C}"/>
                    </a:ext>
                  </a:extLst>
                </p:cNvPr>
                <p:cNvSpPr>
                  <a:spLocks noChangeShapeType="1"/>
                </p:cNvSpPr>
                <p:nvPr/>
              </p:nvSpPr>
              <p:spPr bwMode="auto">
                <a:xfrm>
                  <a:off x="3515"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7" name="Line 32">
                  <a:extLst>
                    <a:ext uri="{FF2B5EF4-FFF2-40B4-BE49-F238E27FC236}">
                      <a16:creationId xmlns:a16="http://schemas.microsoft.com/office/drawing/2014/main" id="{3CFE3DAA-A3C4-354B-B427-6A463C940EA5}"/>
                    </a:ext>
                  </a:extLst>
                </p:cNvPr>
                <p:cNvSpPr>
                  <a:spLocks noChangeShapeType="1"/>
                </p:cNvSpPr>
                <p:nvPr/>
              </p:nvSpPr>
              <p:spPr bwMode="auto">
                <a:xfrm>
                  <a:off x="4059"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8" name="Line 33">
                  <a:extLst>
                    <a:ext uri="{FF2B5EF4-FFF2-40B4-BE49-F238E27FC236}">
                      <a16:creationId xmlns:a16="http://schemas.microsoft.com/office/drawing/2014/main" id="{CD1DACE0-CE8B-5848-97F5-A2DA1A062D03}"/>
                    </a:ext>
                  </a:extLst>
                </p:cNvPr>
                <p:cNvSpPr>
                  <a:spLocks noChangeShapeType="1"/>
                </p:cNvSpPr>
                <p:nvPr/>
              </p:nvSpPr>
              <p:spPr bwMode="auto">
                <a:xfrm>
                  <a:off x="4604"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9" name="Line 34">
                  <a:extLst>
                    <a:ext uri="{FF2B5EF4-FFF2-40B4-BE49-F238E27FC236}">
                      <a16:creationId xmlns:a16="http://schemas.microsoft.com/office/drawing/2014/main" id="{81A13BC7-73B8-FC44-851D-68450A3E0E27}"/>
                    </a:ext>
                  </a:extLst>
                </p:cNvPr>
                <p:cNvSpPr>
                  <a:spLocks noChangeShapeType="1"/>
                </p:cNvSpPr>
                <p:nvPr/>
              </p:nvSpPr>
              <p:spPr bwMode="auto">
                <a:xfrm>
                  <a:off x="5148"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30" name="Line 35">
                  <a:extLst>
                    <a:ext uri="{FF2B5EF4-FFF2-40B4-BE49-F238E27FC236}">
                      <a16:creationId xmlns:a16="http://schemas.microsoft.com/office/drawing/2014/main" id="{6CE1BE07-11D8-894F-B627-FE64AFC28AC5}"/>
                    </a:ext>
                  </a:extLst>
                </p:cNvPr>
                <p:cNvSpPr>
                  <a:spLocks noChangeShapeType="1"/>
                </p:cNvSpPr>
                <p:nvPr/>
              </p:nvSpPr>
              <p:spPr bwMode="auto">
                <a:xfrm flipV="1">
                  <a:off x="2971" y="572"/>
                  <a:ext cx="0" cy="14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cxnSp>
              <p:nvCxnSpPr>
                <p:cNvPr id="31" name="AutoShape 36">
                  <a:extLst>
                    <a:ext uri="{FF2B5EF4-FFF2-40B4-BE49-F238E27FC236}">
                      <a16:creationId xmlns:a16="http://schemas.microsoft.com/office/drawing/2014/main" id="{366F6100-95BC-3B4F-A598-F0220F29620D}"/>
                    </a:ext>
                  </a:extLst>
                </p:cNvPr>
                <p:cNvCxnSpPr>
                  <a:cxnSpLocks noChangeShapeType="1"/>
                </p:cNvCxnSpPr>
                <p:nvPr/>
              </p:nvCxnSpPr>
              <p:spPr bwMode="auto">
                <a:xfrm>
                  <a:off x="2971" y="2069"/>
                  <a:ext cx="2404"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 Box 37">
                  <a:extLst>
                    <a:ext uri="{FF2B5EF4-FFF2-40B4-BE49-F238E27FC236}">
                      <a16:creationId xmlns:a16="http://schemas.microsoft.com/office/drawing/2014/main" id="{EB5896B6-C83F-1542-87C0-0E3D9B81ACD9}"/>
                    </a:ext>
                  </a:extLst>
                </p:cNvPr>
                <p:cNvSpPr txBox="1">
                  <a:spLocks noChangeArrowheads="1"/>
                </p:cNvSpPr>
                <p:nvPr/>
              </p:nvSpPr>
              <p:spPr bwMode="auto">
                <a:xfrm>
                  <a:off x="2880"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０</a:t>
                  </a:r>
                </a:p>
              </p:txBody>
            </p:sp>
            <p:sp>
              <p:nvSpPr>
                <p:cNvPr id="33" name="Text Box 38">
                  <a:extLst>
                    <a:ext uri="{FF2B5EF4-FFF2-40B4-BE49-F238E27FC236}">
                      <a16:creationId xmlns:a16="http://schemas.microsoft.com/office/drawing/2014/main" id="{B8843C64-3718-BB48-AD98-EC00FAC793DC}"/>
                    </a:ext>
                  </a:extLst>
                </p:cNvPr>
                <p:cNvSpPr txBox="1">
                  <a:spLocks noChangeArrowheads="1"/>
                </p:cNvSpPr>
                <p:nvPr/>
              </p:nvSpPr>
              <p:spPr bwMode="auto">
                <a:xfrm>
                  <a:off x="3424" y="2069"/>
                  <a:ext cx="226"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３</a:t>
                  </a:r>
                </a:p>
              </p:txBody>
            </p:sp>
            <p:sp>
              <p:nvSpPr>
                <p:cNvPr id="34" name="Text Box 39">
                  <a:extLst>
                    <a:ext uri="{FF2B5EF4-FFF2-40B4-BE49-F238E27FC236}">
                      <a16:creationId xmlns:a16="http://schemas.microsoft.com/office/drawing/2014/main" id="{F3F44D7A-360A-8549-AAB7-847B99CCE73F}"/>
                    </a:ext>
                  </a:extLst>
                </p:cNvPr>
                <p:cNvSpPr txBox="1">
                  <a:spLocks noChangeArrowheads="1"/>
                </p:cNvSpPr>
                <p:nvPr/>
              </p:nvSpPr>
              <p:spPr bwMode="auto">
                <a:xfrm>
                  <a:off x="3969"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６</a:t>
                  </a:r>
                </a:p>
              </p:txBody>
            </p:sp>
            <p:sp>
              <p:nvSpPr>
                <p:cNvPr id="35" name="Text Box 40">
                  <a:extLst>
                    <a:ext uri="{FF2B5EF4-FFF2-40B4-BE49-F238E27FC236}">
                      <a16:creationId xmlns:a16="http://schemas.microsoft.com/office/drawing/2014/main" id="{0D36733D-2DEF-1649-A3D0-267A4720422B}"/>
                    </a:ext>
                  </a:extLst>
                </p:cNvPr>
                <p:cNvSpPr txBox="1">
                  <a:spLocks noChangeArrowheads="1"/>
                </p:cNvSpPr>
                <p:nvPr/>
              </p:nvSpPr>
              <p:spPr bwMode="auto">
                <a:xfrm>
                  <a:off x="4468"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９</a:t>
                  </a:r>
                </a:p>
              </p:txBody>
            </p:sp>
            <p:sp>
              <p:nvSpPr>
                <p:cNvPr id="36" name="Text Box 41">
                  <a:extLst>
                    <a:ext uri="{FF2B5EF4-FFF2-40B4-BE49-F238E27FC236}">
                      <a16:creationId xmlns:a16="http://schemas.microsoft.com/office/drawing/2014/main" id="{CB96C875-8D88-FB43-95B2-148DB95B63D7}"/>
                    </a:ext>
                  </a:extLst>
                </p:cNvPr>
                <p:cNvSpPr txBox="1">
                  <a:spLocks noChangeArrowheads="1"/>
                </p:cNvSpPr>
                <p:nvPr/>
              </p:nvSpPr>
              <p:spPr bwMode="auto">
                <a:xfrm>
                  <a:off x="5012"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１２</a:t>
                  </a:r>
                </a:p>
              </p:txBody>
            </p:sp>
            <p:sp>
              <p:nvSpPr>
                <p:cNvPr id="37" name="Text Box 42">
                  <a:extLst>
                    <a:ext uri="{FF2B5EF4-FFF2-40B4-BE49-F238E27FC236}">
                      <a16:creationId xmlns:a16="http://schemas.microsoft.com/office/drawing/2014/main" id="{0D3A5285-1934-C04E-A19D-F914C596862E}"/>
                    </a:ext>
                  </a:extLst>
                </p:cNvPr>
                <p:cNvSpPr txBox="1">
                  <a:spLocks noChangeArrowheads="1"/>
                </p:cNvSpPr>
                <p:nvPr/>
              </p:nvSpPr>
              <p:spPr bwMode="auto">
                <a:xfrm>
                  <a:off x="2699" y="1661"/>
                  <a:ext cx="318"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２５％</a:t>
                  </a:r>
                </a:p>
              </p:txBody>
            </p:sp>
            <p:sp>
              <p:nvSpPr>
                <p:cNvPr id="38" name="Text Box 43">
                  <a:extLst>
                    <a:ext uri="{FF2B5EF4-FFF2-40B4-BE49-F238E27FC236}">
                      <a16:creationId xmlns:a16="http://schemas.microsoft.com/office/drawing/2014/main" id="{103DC0C1-EF6F-9449-BC91-2C449AA061D4}"/>
                    </a:ext>
                  </a:extLst>
                </p:cNvPr>
                <p:cNvSpPr txBox="1">
                  <a:spLocks noChangeArrowheads="1"/>
                </p:cNvSpPr>
                <p:nvPr/>
              </p:nvSpPr>
              <p:spPr bwMode="auto">
                <a:xfrm>
                  <a:off x="2699" y="1344"/>
                  <a:ext cx="318"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５０％</a:t>
                  </a:r>
                </a:p>
              </p:txBody>
            </p:sp>
            <p:sp>
              <p:nvSpPr>
                <p:cNvPr id="39" name="Text Box 44">
                  <a:extLst>
                    <a:ext uri="{FF2B5EF4-FFF2-40B4-BE49-F238E27FC236}">
                      <a16:creationId xmlns:a16="http://schemas.microsoft.com/office/drawing/2014/main" id="{B3EA9EEF-D7D1-EB4E-B7A9-9F0A632FF25B}"/>
                    </a:ext>
                  </a:extLst>
                </p:cNvPr>
                <p:cNvSpPr txBox="1">
                  <a:spLocks noChangeArrowheads="1"/>
                </p:cNvSpPr>
                <p:nvPr/>
              </p:nvSpPr>
              <p:spPr bwMode="auto">
                <a:xfrm>
                  <a:off x="2653" y="1026"/>
                  <a:ext cx="318"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７５％</a:t>
                  </a:r>
                </a:p>
              </p:txBody>
            </p:sp>
            <p:sp>
              <p:nvSpPr>
                <p:cNvPr id="40" name="Text Box 45">
                  <a:extLst>
                    <a:ext uri="{FF2B5EF4-FFF2-40B4-BE49-F238E27FC236}">
                      <a16:creationId xmlns:a16="http://schemas.microsoft.com/office/drawing/2014/main" id="{7E858BA1-0BA3-6B4A-AA4D-E1AECDA1ED45}"/>
                    </a:ext>
                  </a:extLst>
                </p:cNvPr>
                <p:cNvSpPr txBox="1">
                  <a:spLocks noChangeArrowheads="1"/>
                </p:cNvSpPr>
                <p:nvPr/>
              </p:nvSpPr>
              <p:spPr bwMode="auto">
                <a:xfrm>
                  <a:off x="2608" y="709"/>
                  <a:ext cx="40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１００％</a:t>
                  </a:r>
                </a:p>
              </p:txBody>
            </p:sp>
            <p:sp>
              <p:nvSpPr>
                <p:cNvPr id="41" name="Line 46">
                  <a:extLst>
                    <a:ext uri="{FF2B5EF4-FFF2-40B4-BE49-F238E27FC236}">
                      <a16:creationId xmlns:a16="http://schemas.microsoft.com/office/drawing/2014/main" id="{678B1E6E-E7EE-CC4E-9170-88A262250C7D}"/>
                    </a:ext>
                  </a:extLst>
                </p:cNvPr>
                <p:cNvSpPr>
                  <a:spLocks noChangeShapeType="1"/>
                </p:cNvSpPr>
                <p:nvPr/>
              </p:nvSpPr>
              <p:spPr bwMode="auto">
                <a:xfrm>
                  <a:off x="2971" y="799"/>
                  <a:ext cx="2177" cy="296"/>
                </a:xfrm>
                <a:prstGeom prst="line">
                  <a:avLst/>
                </a:prstGeom>
                <a:noFill/>
                <a:ln w="9525">
                  <a:solidFill>
                    <a:srgbClr val="0052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43" name="Line 48">
                  <a:extLst>
                    <a:ext uri="{FF2B5EF4-FFF2-40B4-BE49-F238E27FC236}">
                      <a16:creationId xmlns:a16="http://schemas.microsoft.com/office/drawing/2014/main" id="{41FABFB1-72C3-F047-9B36-062F8116D252}"/>
                    </a:ext>
                  </a:extLst>
                </p:cNvPr>
                <p:cNvSpPr>
                  <a:spLocks noChangeShapeType="1"/>
                </p:cNvSpPr>
                <p:nvPr/>
              </p:nvSpPr>
              <p:spPr bwMode="auto">
                <a:xfrm>
                  <a:off x="2971" y="799"/>
                  <a:ext cx="2177" cy="63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grpSp>
          <p:sp>
            <p:nvSpPr>
              <p:cNvPr id="21" name="Text Box 49">
                <a:extLst>
                  <a:ext uri="{FF2B5EF4-FFF2-40B4-BE49-F238E27FC236}">
                    <a16:creationId xmlns:a16="http://schemas.microsoft.com/office/drawing/2014/main" id="{8062C10C-BA9D-6E4A-BEDE-8FCDEF52C613}"/>
                  </a:ext>
                </a:extLst>
              </p:cNvPr>
              <p:cNvSpPr txBox="1">
                <a:spLocks noChangeArrowheads="1"/>
              </p:cNvSpPr>
              <p:nvPr/>
            </p:nvSpPr>
            <p:spPr bwMode="auto">
              <a:xfrm>
                <a:off x="3742" y="2251"/>
                <a:ext cx="726"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000">
                    <a:solidFill>
                      <a:prstClr val="black"/>
                    </a:solidFill>
                    <a:latin typeface="Meiryo" panose="020B0604030504040204" pitchFamily="34" charset="-128"/>
                    <a:ea typeface="Meiryo" panose="020B0604030504040204" pitchFamily="34" charset="-128"/>
                  </a:rPr>
                  <a:t>時間経過（月）</a:t>
                </a:r>
              </a:p>
            </p:txBody>
          </p:sp>
          <p:sp>
            <p:nvSpPr>
              <p:cNvPr id="22" name="Text Box 50">
                <a:extLst>
                  <a:ext uri="{FF2B5EF4-FFF2-40B4-BE49-F238E27FC236}">
                    <a16:creationId xmlns:a16="http://schemas.microsoft.com/office/drawing/2014/main" id="{A47E5C5D-C8B8-E849-B688-05E54FC8AA9A}"/>
                  </a:ext>
                </a:extLst>
              </p:cNvPr>
              <p:cNvSpPr txBox="1">
                <a:spLocks noChangeArrowheads="1"/>
              </p:cNvSpPr>
              <p:nvPr/>
            </p:nvSpPr>
            <p:spPr bwMode="auto">
              <a:xfrm>
                <a:off x="2696" y="754"/>
                <a:ext cx="124" cy="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r>
                  <a:rPr lang="ja-JP" altLang="en-US" sz="1000">
                    <a:solidFill>
                      <a:prstClr val="black"/>
                    </a:solidFill>
                    <a:latin typeface="Meiryo" panose="020B0604030504040204" pitchFamily="34" charset="-128"/>
                    <a:ea typeface="Meiryo" panose="020B0604030504040204" pitchFamily="34" charset="-128"/>
                  </a:rPr>
                  <a:t>要求の信憑性</a:t>
                </a:r>
              </a:p>
            </p:txBody>
          </p:sp>
          <p:sp>
            <p:nvSpPr>
              <p:cNvPr id="23" name="Text Box 51">
                <a:extLst>
                  <a:ext uri="{FF2B5EF4-FFF2-40B4-BE49-F238E27FC236}">
                    <a16:creationId xmlns:a16="http://schemas.microsoft.com/office/drawing/2014/main" id="{83D419D2-6174-2047-9192-6338725994FE}"/>
                  </a:ext>
                </a:extLst>
              </p:cNvPr>
              <p:cNvSpPr txBox="1">
                <a:spLocks noChangeArrowheads="1"/>
              </p:cNvSpPr>
              <p:nvPr/>
            </p:nvSpPr>
            <p:spPr bwMode="auto">
              <a:xfrm>
                <a:off x="3515" y="572"/>
                <a:ext cx="1225" cy="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200">
                    <a:solidFill>
                      <a:prstClr val="black"/>
                    </a:solidFill>
                    <a:latin typeface="Meiryo" panose="020B0604030504040204" pitchFamily="34" charset="-128"/>
                    <a:ea typeface="Meiryo" panose="020B0604030504040204" pitchFamily="34" charset="-128"/>
                  </a:rPr>
                  <a:t>要求の時間的変質</a:t>
                </a:r>
              </a:p>
            </p:txBody>
          </p:sp>
        </p:grpSp>
        <p:sp>
          <p:nvSpPr>
            <p:cNvPr id="17" name="Text Box 52">
              <a:extLst>
                <a:ext uri="{FF2B5EF4-FFF2-40B4-BE49-F238E27FC236}">
                  <a16:creationId xmlns:a16="http://schemas.microsoft.com/office/drawing/2014/main" id="{F1F3E9DB-FED1-D447-AF06-A963288533A5}"/>
                </a:ext>
              </a:extLst>
            </p:cNvPr>
            <p:cNvSpPr txBox="1">
              <a:spLocks noChangeArrowheads="1"/>
            </p:cNvSpPr>
            <p:nvPr/>
          </p:nvSpPr>
          <p:spPr bwMode="auto">
            <a:xfrm>
              <a:off x="5238" y="1049"/>
              <a:ext cx="58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900">
                  <a:solidFill>
                    <a:srgbClr val="0052FF"/>
                  </a:solidFill>
                  <a:latin typeface="Meiryo" panose="020B0604030504040204" pitchFamily="34" charset="-128"/>
                  <a:ea typeface="Meiryo" panose="020B0604030504040204" pitchFamily="34" charset="-128"/>
                </a:rPr>
                <a:t>２４ヶ月後に２５％程度</a:t>
              </a:r>
            </a:p>
          </p:txBody>
        </p:sp>
        <p:sp>
          <p:nvSpPr>
            <p:cNvPr id="18" name="Text Box 53">
              <a:extLst>
                <a:ext uri="{FF2B5EF4-FFF2-40B4-BE49-F238E27FC236}">
                  <a16:creationId xmlns:a16="http://schemas.microsoft.com/office/drawing/2014/main" id="{5DACFF4F-4CCC-4849-A241-A2C4366FB73F}"/>
                </a:ext>
              </a:extLst>
            </p:cNvPr>
            <p:cNvSpPr txBox="1">
              <a:spLocks noChangeArrowheads="1"/>
            </p:cNvSpPr>
            <p:nvPr/>
          </p:nvSpPr>
          <p:spPr bwMode="auto">
            <a:xfrm>
              <a:off x="4756" y="970"/>
              <a:ext cx="58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平均的な値</a:t>
              </a:r>
            </a:p>
          </p:txBody>
        </p:sp>
        <p:sp>
          <p:nvSpPr>
            <p:cNvPr id="44" name="Text Box 52">
              <a:extLst>
                <a:ext uri="{FF2B5EF4-FFF2-40B4-BE49-F238E27FC236}">
                  <a16:creationId xmlns:a16="http://schemas.microsoft.com/office/drawing/2014/main" id="{726355C6-2544-0942-B761-017A2C58C1B7}"/>
                </a:ext>
              </a:extLst>
            </p:cNvPr>
            <p:cNvSpPr txBox="1">
              <a:spLocks noChangeArrowheads="1"/>
            </p:cNvSpPr>
            <p:nvPr/>
          </p:nvSpPr>
          <p:spPr bwMode="auto">
            <a:xfrm>
              <a:off x="5226" y="1392"/>
              <a:ext cx="58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900">
                  <a:solidFill>
                    <a:srgbClr val="FF0000"/>
                  </a:solidFill>
                  <a:latin typeface="Meiryo" panose="020B0604030504040204" pitchFamily="34" charset="-128"/>
                  <a:ea typeface="Meiryo" panose="020B0604030504040204" pitchFamily="34" charset="-128"/>
                </a:rPr>
                <a:t>変化が大きくなっている</a:t>
              </a:r>
            </a:p>
          </p:txBody>
        </p:sp>
      </p:grpSp>
      <p:sp>
        <p:nvSpPr>
          <p:cNvPr id="6" name="下矢印 5">
            <a:extLst>
              <a:ext uri="{FF2B5EF4-FFF2-40B4-BE49-F238E27FC236}">
                <a16:creationId xmlns:a16="http://schemas.microsoft.com/office/drawing/2014/main" id="{AA932DD8-921C-3147-ADFD-C5FCA32E7C5D}"/>
              </a:ext>
            </a:extLst>
          </p:cNvPr>
          <p:cNvSpPr/>
          <p:nvPr/>
        </p:nvSpPr>
        <p:spPr>
          <a:xfrm>
            <a:off x="6660232" y="2954771"/>
            <a:ext cx="297668" cy="43628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81865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solidFill>
                  <a:schemeClr val="tx1">
                    <a:lumMod val="50000"/>
                    <a:lumOff val="50000"/>
                  </a:schemeClr>
                </a:solidFill>
              </a:rPr>
              <a:t>不確実性のコーン</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43</a:t>
            </a:fld>
            <a:endParaRPr kumimoji="1" lang="ja-JP" altLang="en-US" dirty="0"/>
          </a:p>
        </p:txBody>
      </p:sp>
      <p:sp>
        <p:nvSpPr>
          <p:cNvPr id="8" name="正方形/長方形 7"/>
          <p:cNvSpPr/>
          <p:nvPr/>
        </p:nvSpPr>
        <p:spPr>
          <a:xfrm>
            <a:off x="1326591" y="1509566"/>
            <a:ext cx="1231392" cy="385876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557983" y="1509566"/>
            <a:ext cx="1231392" cy="385876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788196" y="1509566"/>
            <a:ext cx="1231392" cy="385876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020767" y="1509566"/>
            <a:ext cx="1496568" cy="38587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6517335" y="1509566"/>
            <a:ext cx="2008632" cy="385876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316661" y="1573204"/>
            <a:ext cx="1231392" cy="276999"/>
          </a:xfrm>
          <a:prstGeom prst="rect">
            <a:avLst/>
          </a:prstGeom>
          <a:noFill/>
        </p:spPr>
        <p:txBody>
          <a:bodyPr wrap="square" rtlCol="0">
            <a:spAutoFit/>
          </a:bodyPr>
          <a:lstStyle/>
          <a:p>
            <a:pPr algn="ctr"/>
            <a:r>
              <a:rPr kumimoji="1" lang="ja-JP" altLang="en-US" sz="1200">
                <a:latin typeface="Meiryo" charset="-128"/>
                <a:ea typeface="Meiryo" charset="-128"/>
                <a:cs typeface="Meiryo" charset="-128"/>
              </a:rPr>
              <a:t>システム企画</a:t>
            </a:r>
            <a:endParaRPr kumimoji="1" lang="ja-JP" altLang="en-US" sz="1200" dirty="0">
              <a:latin typeface="Meiryo" charset="-128"/>
              <a:ea typeface="Meiryo" charset="-128"/>
              <a:cs typeface="Meiryo" charset="-128"/>
            </a:endParaRPr>
          </a:p>
        </p:txBody>
      </p:sp>
      <p:sp>
        <p:nvSpPr>
          <p:cNvPr id="14" name="テキスト ボックス 13"/>
          <p:cNvSpPr txBox="1"/>
          <p:nvPr/>
        </p:nvSpPr>
        <p:spPr>
          <a:xfrm>
            <a:off x="2567913" y="1576622"/>
            <a:ext cx="1227557" cy="276999"/>
          </a:xfrm>
          <a:prstGeom prst="rect">
            <a:avLst/>
          </a:prstGeom>
          <a:noFill/>
        </p:spPr>
        <p:txBody>
          <a:bodyPr wrap="square" rtlCol="0">
            <a:spAutoFit/>
          </a:bodyPr>
          <a:lstStyle/>
          <a:p>
            <a:pPr algn="ctr"/>
            <a:r>
              <a:rPr kumimoji="1" lang="ja-JP" altLang="en-US" sz="1200">
                <a:latin typeface="Meiryo" charset="-128"/>
                <a:ea typeface="Meiryo" charset="-128"/>
                <a:cs typeface="Meiryo" charset="-128"/>
              </a:rPr>
              <a:t>要件定義</a:t>
            </a:r>
            <a:endParaRPr kumimoji="1" lang="ja-JP" altLang="en-US" sz="1200" dirty="0">
              <a:latin typeface="Meiryo" charset="-128"/>
              <a:ea typeface="Meiryo" charset="-128"/>
              <a:cs typeface="Meiryo" charset="-128"/>
            </a:endParaRPr>
          </a:p>
        </p:txBody>
      </p:sp>
      <p:sp>
        <p:nvSpPr>
          <p:cNvPr id="15" name="テキスト ボックス 14"/>
          <p:cNvSpPr txBox="1"/>
          <p:nvPr/>
        </p:nvSpPr>
        <p:spPr>
          <a:xfrm>
            <a:off x="3795470" y="1573204"/>
            <a:ext cx="1243583" cy="276999"/>
          </a:xfrm>
          <a:prstGeom prst="rect">
            <a:avLst/>
          </a:prstGeom>
          <a:noFill/>
        </p:spPr>
        <p:txBody>
          <a:bodyPr wrap="square" rtlCol="0">
            <a:spAutoFit/>
          </a:bodyPr>
          <a:lstStyle/>
          <a:p>
            <a:pPr algn="ctr"/>
            <a:r>
              <a:rPr kumimoji="1" lang="ja-JP" altLang="en-US" sz="1200" dirty="0">
                <a:solidFill>
                  <a:schemeClr val="bg1"/>
                </a:solidFill>
                <a:latin typeface="Meiryo" charset="-128"/>
                <a:ea typeface="Meiryo" charset="-128"/>
                <a:cs typeface="Meiryo" charset="-128"/>
              </a:rPr>
              <a:t>基本設計</a:t>
            </a:r>
            <a:endParaRPr kumimoji="1" lang="en-US" altLang="ja-JP" sz="1200" dirty="0">
              <a:solidFill>
                <a:schemeClr val="bg1"/>
              </a:solidFill>
              <a:latin typeface="Meiryo" charset="-128"/>
              <a:ea typeface="Meiryo" charset="-128"/>
              <a:cs typeface="Meiryo" charset="-128"/>
            </a:endParaRPr>
          </a:p>
        </p:txBody>
      </p:sp>
      <p:sp>
        <p:nvSpPr>
          <p:cNvPr id="16" name="テキスト ボックス 15"/>
          <p:cNvSpPr txBox="1"/>
          <p:nvPr/>
        </p:nvSpPr>
        <p:spPr>
          <a:xfrm>
            <a:off x="5014671" y="1569786"/>
            <a:ext cx="1514854" cy="276999"/>
          </a:xfrm>
          <a:prstGeom prst="rect">
            <a:avLst/>
          </a:prstGeom>
          <a:noFill/>
        </p:spPr>
        <p:txBody>
          <a:bodyPr wrap="square" rtlCol="0">
            <a:spAutoFit/>
          </a:bodyPr>
          <a:lstStyle/>
          <a:p>
            <a:pPr algn="ctr"/>
            <a:r>
              <a:rPr kumimoji="1" lang="ja-JP" altLang="en-US" sz="1200">
                <a:solidFill>
                  <a:schemeClr val="bg1"/>
                </a:solidFill>
                <a:latin typeface="Meiryo" charset="-128"/>
                <a:ea typeface="Meiryo" charset="-128"/>
                <a:cs typeface="Meiryo" charset="-128"/>
              </a:rPr>
              <a:t>詳細設計</a:t>
            </a:r>
            <a:endParaRPr kumimoji="1" lang="en-US" altLang="ja-JP" sz="1200" dirty="0">
              <a:solidFill>
                <a:schemeClr val="bg1"/>
              </a:solidFill>
              <a:latin typeface="Meiryo" charset="-128"/>
              <a:ea typeface="Meiryo" charset="-128"/>
              <a:cs typeface="Meiryo" charset="-128"/>
            </a:endParaRPr>
          </a:p>
        </p:txBody>
      </p:sp>
      <p:sp>
        <p:nvSpPr>
          <p:cNvPr id="17" name="テキスト ボックス 16"/>
          <p:cNvSpPr txBox="1"/>
          <p:nvPr/>
        </p:nvSpPr>
        <p:spPr>
          <a:xfrm>
            <a:off x="6529525" y="1573204"/>
            <a:ext cx="1996442" cy="276999"/>
          </a:xfrm>
          <a:prstGeom prst="rect">
            <a:avLst/>
          </a:prstGeom>
          <a:noFill/>
        </p:spPr>
        <p:txBody>
          <a:bodyPr wrap="square" rtlCol="0">
            <a:spAutoFit/>
          </a:bodyPr>
          <a:lstStyle/>
          <a:p>
            <a:pPr algn="ctr"/>
            <a:r>
              <a:rPr kumimoji="1" lang="ja-JP" altLang="en-US" sz="1200" dirty="0">
                <a:solidFill>
                  <a:schemeClr val="bg1"/>
                </a:solidFill>
                <a:latin typeface="Meiryo" charset="-128"/>
                <a:ea typeface="Meiryo" charset="-128"/>
                <a:cs typeface="Meiryo" charset="-128"/>
              </a:rPr>
              <a:t>プログラミング</a:t>
            </a:r>
            <a:endParaRPr kumimoji="1" lang="en-US" altLang="ja-JP" sz="1200" dirty="0">
              <a:solidFill>
                <a:schemeClr val="bg1"/>
              </a:solidFill>
              <a:latin typeface="Meiryo" charset="-128"/>
              <a:ea typeface="Meiryo" charset="-128"/>
              <a:cs typeface="Meiryo" charset="-128"/>
            </a:endParaRPr>
          </a:p>
        </p:txBody>
      </p:sp>
      <p:sp>
        <p:nvSpPr>
          <p:cNvPr id="6" name="テキスト ボックス 5"/>
          <p:cNvSpPr txBox="1"/>
          <p:nvPr/>
        </p:nvSpPr>
        <p:spPr>
          <a:xfrm>
            <a:off x="762983" y="1853621"/>
            <a:ext cx="575799" cy="369332"/>
          </a:xfrm>
          <a:prstGeom prst="rect">
            <a:avLst/>
          </a:prstGeom>
          <a:noFill/>
        </p:spPr>
        <p:txBody>
          <a:bodyPr wrap="none" rtlCol="0">
            <a:spAutoFit/>
          </a:bodyPr>
          <a:lstStyle/>
          <a:p>
            <a:r>
              <a:rPr kumimoji="1" lang="en-US" altLang="ja-JP"/>
              <a:t>4.0x</a:t>
            </a:r>
            <a:endParaRPr kumimoji="1" lang="ja-JP" altLang="en-US" dirty="0"/>
          </a:p>
        </p:txBody>
      </p:sp>
      <p:sp>
        <p:nvSpPr>
          <p:cNvPr id="21" name="テキスト ボックス 20"/>
          <p:cNvSpPr txBox="1"/>
          <p:nvPr/>
        </p:nvSpPr>
        <p:spPr>
          <a:xfrm>
            <a:off x="762983" y="2681260"/>
            <a:ext cx="575799" cy="369332"/>
          </a:xfrm>
          <a:prstGeom prst="rect">
            <a:avLst/>
          </a:prstGeom>
          <a:noFill/>
        </p:spPr>
        <p:txBody>
          <a:bodyPr wrap="none" rtlCol="0">
            <a:spAutoFit/>
          </a:bodyPr>
          <a:lstStyle/>
          <a:p>
            <a:r>
              <a:rPr lang="en-US" altLang="ja-JP"/>
              <a:t>2</a:t>
            </a:r>
            <a:r>
              <a:rPr kumimoji="1" lang="en-US" altLang="ja-JP"/>
              <a:t>.0x</a:t>
            </a:r>
            <a:endParaRPr kumimoji="1" lang="ja-JP" altLang="en-US" dirty="0"/>
          </a:p>
        </p:txBody>
      </p:sp>
      <p:sp>
        <p:nvSpPr>
          <p:cNvPr id="22" name="テキスト ボックス 21"/>
          <p:cNvSpPr txBox="1"/>
          <p:nvPr/>
        </p:nvSpPr>
        <p:spPr>
          <a:xfrm>
            <a:off x="762983" y="3521246"/>
            <a:ext cx="575799" cy="369332"/>
          </a:xfrm>
          <a:prstGeom prst="rect">
            <a:avLst/>
          </a:prstGeom>
          <a:noFill/>
        </p:spPr>
        <p:txBody>
          <a:bodyPr wrap="none" rtlCol="0">
            <a:spAutoFit/>
          </a:bodyPr>
          <a:lstStyle/>
          <a:p>
            <a:r>
              <a:rPr lang="en-US" altLang="ja-JP"/>
              <a:t>1</a:t>
            </a:r>
            <a:r>
              <a:rPr kumimoji="1" lang="en-US" altLang="ja-JP"/>
              <a:t>.0x</a:t>
            </a:r>
            <a:endParaRPr kumimoji="1" lang="ja-JP" altLang="en-US" dirty="0"/>
          </a:p>
        </p:txBody>
      </p:sp>
      <p:sp>
        <p:nvSpPr>
          <p:cNvPr id="23" name="テキスト ボックス 22"/>
          <p:cNvSpPr txBox="1"/>
          <p:nvPr/>
        </p:nvSpPr>
        <p:spPr>
          <a:xfrm>
            <a:off x="761853" y="4353350"/>
            <a:ext cx="575799" cy="369332"/>
          </a:xfrm>
          <a:prstGeom prst="rect">
            <a:avLst/>
          </a:prstGeom>
          <a:noFill/>
        </p:spPr>
        <p:txBody>
          <a:bodyPr wrap="none" rtlCol="0">
            <a:spAutoFit/>
          </a:bodyPr>
          <a:lstStyle/>
          <a:p>
            <a:r>
              <a:rPr lang="en-US" altLang="ja-JP"/>
              <a:t>0.5</a:t>
            </a:r>
            <a:r>
              <a:rPr kumimoji="1" lang="en-US" altLang="ja-JP"/>
              <a:t>x</a:t>
            </a:r>
            <a:endParaRPr kumimoji="1" lang="ja-JP" altLang="en-US" dirty="0"/>
          </a:p>
        </p:txBody>
      </p:sp>
      <p:sp>
        <p:nvSpPr>
          <p:cNvPr id="24" name="テキスト ボックス 23"/>
          <p:cNvSpPr txBox="1"/>
          <p:nvPr/>
        </p:nvSpPr>
        <p:spPr>
          <a:xfrm>
            <a:off x="666767" y="5165273"/>
            <a:ext cx="692818" cy="369332"/>
          </a:xfrm>
          <a:prstGeom prst="rect">
            <a:avLst/>
          </a:prstGeom>
          <a:noFill/>
        </p:spPr>
        <p:txBody>
          <a:bodyPr wrap="none" rtlCol="0">
            <a:spAutoFit/>
          </a:bodyPr>
          <a:lstStyle/>
          <a:p>
            <a:r>
              <a:rPr lang="en-US" altLang="ja-JP"/>
              <a:t>0.25</a:t>
            </a:r>
            <a:r>
              <a:rPr kumimoji="1" lang="en-US" altLang="ja-JP"/>
              <a:t>x</a:t>
            </a:r>
            <a:endParaRPr kumimoji="1" lang="ja-JP" altLang="en-US" dirty="0"/>
          </a:p>
        </p:txBody>
      </p:sp>
      <p:cxnSp>
        <p:nvCxnSpPr>
          <p:cNvPr id="9" name="直線コネクタ 8"/>
          <p:cNvCxnSpPr>
            <a:stCxn id="22" idx="3"/>
          </p:cNvCxnSpPr>
          <p:nvPr/>
        </p:nvCxnSpPr>
        <p:spPr>
          <a:xfrm>
            <a:off x="1338782" y="3705912"/>
            <a:ext cx="715896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フリーフォーム 18"/>
          <p:cNvSpPr/>
          <p:nvPr/>
        </p:nvSpPr>
        <p:spPr>
          <a:xfrm>
            <a:off x="1338783" y="2033822"/>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0" name="フリーフォーム 19"/>
          <p:cNvSpPr/>
          <p:nvPr/>
        </p:nvSpPr>
        <p:spPr>
          <a:xfrm flipV="1">
            <a:off x="1338783" y="3709330"/>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7" name="テキスト ボックス 26"/>
          <p:cNvSpPr txBox="1"/>
          <p:nvPr/>
        </p:nvSpPr>
        <p:spPr>
          <a:xfrm>
            <a:off x="1232632" y="5409262"/>
            <a:ext cx="902811" cy="338554"/>
          </a:xfrm>
          <a:prstGeom prst="rect">
            <a:avLst/>
          </a:prstGeom>
          <a:noFill/>
        </p:spPr>
        <p:txBody>
          <a:bodyPr wrap="none" rtlCol="0">
            <a:spAutoFit/>
          </a:bodyPr>
          <a:lstStyle/>
          <a:p>
            <a:r>
              <a:rPr lang="ja-JP" altLang="en-US" sz="800" dirty="0">
                <a:latin typeface="Meiryo" charset="-128"/>
                <a:ea typeface="Meiryo" charset="-128"/>
                <a:cs typeface="Meiryo" charset="-128"/>
              </a:rPr>
              <a:t>初期の</a:t>
            </a:r>
            <a:endParaRPr lang="en-US" altLang="ja-JP" sz="800" dirty="0">
              <a:latin typeface="Meiryo" charset="-128"/>
              <a:ea typeface="Meiryo" charset="-128"/>
              <a:cs typeface="Meiryo" charset="-128"/>
            </a:endParaRPr>
          </a:p>
          <a:p>
            <a:r>
              <a:rPr lang="ja-JP" altLang="en-US" sz="800" dirty="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29" name="テキスト ボックス 28"/>
          <p:cNvSpPr txBox="1"/>
          <p:nvPr/>
        </p:nvSpPr>
        <p:spPr>
          <a:xfrm>
            <a:off x="2482290" y="5409262"/>
            <a:ext cx="902811" cy="338554"/>
          </a:xfrm>
          <a:prstGeom prst="rect">
            <a:avLst/>
          </a:prstGeom>
          <a:noFill/>
        </p:spPr>
        <p:txBody>
          <a:bodyPr wrap="none" rtlCol="0">
            <a:spAutoFit/>
          </a:bodyPr>
          <a:lstStyle/>
          <a:p>
            <a:r>
              <a:rPr lang="ja-JP" altLang="en-US" sz="800" dirty="0">
                <a:latin typeface="Meiryo" charset="-128"/>
                <a:ea typeface="Meiryo" charset="-128"/>
                <a:cs typeface="Meiryo" charset="-128"/>
              </a:rPr>
              <a:t>承認された</a:t>
            </a:r>
            <a:endParaRPr lang="en-US" altLang="ja-JP" sz="800" dirty="0">
              <a:latin typeface="Meiryo" charset="-128"/>
              <a:ea typeface="Meiryo" charset="-128"/>
              <a:cs typeface="Meiryo" charset="-128"/>
            </a:endParaRPr>
          </a:p>
          <a:p>
            <a:r>
              <a:rPr lang="ja-JP" altLang="en-US" sz="800" dirty="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30" name="テキスト ボックス 29"/>
          <p:cNvSpPr txBox="1"/>
          <p:nvPr/>
        </p:nvSpPr>
        <p:spPr>
          <a:xfrm>
            <a:off x="4929327" y="5409262"/>
            <a:ext cx="595035" cy="215444"/>
          </a:xfrm>
          <a:prstGeom prst="rect">
            <a:avLst/>
          </a:prstGeom>
          <a:noFill/>
        </p:spPr>
        <p:txBody>
          <a:bodyPr wrap="none" rtlCol="0">
            <a:spAutoFit/>
          </a:bodyPr>
          <a:lstStyle/>
          <a:p>
            <a:r>
              <a:rPr lang="ja-JP" altLang="en-US" sz="800">
                <a:latin typeface="Meiryo" charset="-128"/>
                <a:ea typeface="Meiryo" charset="-128"/>
                <a:cs typeface="Meiryo" charset="-128"/>
              </a:rPr>
              <a:t>設計仕様</a:t>
            </a:r>
            <a:endParaRPr kumimoji="1" lang="ja-JP" altLang="en-US" sz="800" dirty="0">
              <a:latin typeface="Meiryo" charset="-128"/>
              <a:ea typeface="Meiryo" charset="-128"/>
              <a:cs typeface="Meiryo" charset="-128"/>
            </a:endParaRPr>
          </a:p>
        </p:txBody>
      </p:sp>
      <p:sp>
        <p:nvSpPr>
          <p:cNvPr id="31" name="テキスト ボックス 30"/>
          <p:cNvSpPr txBox="1"/>
          <p:nvPr/>
        </p:nvSpPr>
        <p:spPr>
          <a:xfrm>
            <a:off x="6427081" y="5409262"/>
            <a:ext cx="595035"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詳細設計</a:t>
            </a:r>
          </a:p>
        </p:txBody>
      </p:sp>
      <p:sp>
        <p:nvSpPr>
          <p:cNvPr id="32" name="テキスト ボックス 31"/>
          <p:cNvSpPr txBox="1"/>
          <p:nvPr/>
        </p:nvSpPr>
        <p:spPr>
          <a:xfrm>
            <a:off x="7811092" y="5409262"/>
            <a:ext cx="800219" cy="338554"/>
          </a:xfrm>
          <a:prstGeom prst="rect">
            <a:avLst/>
          </a:prstGeom>
          <a:noFill/>
        </p:spPr>
        <p:txBody>
          <a:bodyPr wrap="none" rtlCol="0">
            <a:spAutoFit/>
          </a:bodyPr>
          <a:lstStyle/>
          <a:p>
            <a:pPr algn="r"/>
            <a:r>
              <a:rPr kumimoji="1" lang="ja-JP" altLang="en-US" sz="800" dirty="0">
                <a:latin typeface="Meiryo" charset="-128"/>
                <a:ea typeface="Meiryo" charset="-128"/>
                <a:cs typeface="Meiryo" charset="-128"/>
              </a:rPr>
              <a:t>研修された</a:t>
            </a:r>
            <a:endParaRPr kumimoji="1" lang="en-US" altLang="ja-JP" sz="800" dirty="0">
              <a:latin typeface="Meiryo" charset="-128"/>
              <a:ea typeface="Meiryo" charset="-128"/>
              <a:cs typeface="Meiryo" charset="-128"/>
            </a:endParaRPr>
          </a:p>
          <a:p>
            <a:pPr algn="r"/>
            <a:r>
              <a:rPr kumimoji="1" lang="ja-JP" altLang="en-US" sz="800" dirty="0">
                <a:latin typeface="Meiryo" charset="-128"/>
                <a:ea typeface="Meiryo" charset="-128"/>
                <a:cs typeface="Meiryo" charset="-128"/>
              </a:rPr>
              <a:t>ソフトウエア</a:t>
            </a:r>
          </a:p>
        </p:txBody>
      </p:sp>
      <p:sp>
        <p:nvSpPr>
          <p:cNvPr id="33" name="テキスト ボックス 32"/>
          <p:cNvSpPr txBox="1"/>
          <p:nvPr/>
        </p:nvSpPr>
        <p:spPr>
          <a:xfrm>
            <a:off x="3740607" y="5409262"/>
            <a:ext cx="595035" cy="215444"/>
          </a:xfrm>
          <a:prstGeom prst="rect">
            <a:avLst/>
          </a:prstGeom>
          <a:noFill/>
        </p:spPr>
        <p:txBody>
          <a:bodyPr wrap="none" rtlCol="0">
            <a:spAutoFit/>
          </a:bodyPr>
          <a:lstStyle/>
          <a:p>
            <a:r>
              <a:rPr lang="ja-JP" altLang="en-US" sz="800" dirty="0">
                <a:latin typeface="Meiryo" charset="-128"/>
                <a:ea typeface="Meiryo" charset="-128"/>
                <a:cs typeface="Meiryo" charset="-128"/>
              </a:rPr>
              <a:t>要求仕様</a:t>
            </a:r>
            <a:endParaRPr kumimoji="1" lang="ja-JP" altLang="en-US" sz="800" dirty="0">
              <a:latin typeface="Meiryo" charset="-128"/>
              <a:ea typeface="Meiryo" charset="-128"/>
              <a:cs typeface="Meiryo" charset="-128"/>
            </a:endParaRPr>
          </a:p>
        </p:txBody>
      </p:sp>
      <p:sp>
        <p:nvSpPr>
          <p:cNvPr id="28" name="テキスト ボックス 27"/>
          <p:cNvSpPr txBox="1"/>
          <p:nvPr/>
        </p:nvSpPr>
        <p:spPr>
          <a:xfrm>
            <a:off x="539552" y="1491686"/>
            <a:ext cx="369332" cy="1323439"/>
          </a:xfrm>
          <a:prstGeom prst="rect">
            <a:avLst/>
          </a:prstGeom>
          <a:noFill/>
        </p:spPr>
        <p:txBody>
          <a:bodyPr vert="eaVert" wrap="none" rtlCol="0">
            <a:spAutoFit/>
          </a:bodyPr>
          <a:lstStyle/>
          <a:p>
            <a:r>
              <a:rPr kumimoji="1" lang="ja-JP" altLang="en-US" sz="1200">
                <a:latin typeface="Meiryo" charset="-128"/>
                <a:ea typeface="Meiryo" charset="-128"/>
                <a:cs typeface="Meiryo" charset="-128"/>
              </a:rPr>
              <a:t>見積金額の変動幅</a:t>
            </a:r>
          </a:p>
        </p:txBody>
      </p:sp>
      <p:sp>
        <p:nvSpPr>
          <p:cNvPr id="34" name="テキスト ボックス 33"/>
          <p:cNvSpPr txBox="1"/>
          <p:nvPr/>
        </p:nvSpPr>
        <p:spPr>
          <a:xfrm>
            <a:off x="1316661" y="1211606"/>
            <a:ext cx="1462259" cy="276999"/>
          </a:xfrm>
          <a:prstGeom prst="rect">
            <a:avLst/>
          </a:prstGeom>
          <a:noFill/>
        </p:spPr>
        <p:txBody>
          <a:bodyPr wrap="none" rtlCol="0">
            <a:spAutoFit/>
          </a:bodyPr>
          <a:lstStyle/>
          <a:p>
            <a:pPr algn="ctr"/>
            <a:r>
              <a:rPr kumimoji="1" lang="ja-JP" altLang="en-US" sz="1200"/>
              <a:t>プロジェクトフェーズ</a:t>
            </a:r>
          </a:p>
        </p:txBody>
      </p:sp>
      <p:sp>
        <p:nvSpPr>
          <p:cNvPr id="35" name="正方形/長方形 34"/>
          <p:cNvSpPr/>
          <p:nvPr/>
        </p:nvSpPr>
        <p:spPr>
          <a:xfrm>
            <a:off x="5004001" y="6021868"/>
            <a:ext cx="3708066" cy="215444"/>
          </a:xfrm>
          <a:prstGeom prst="rect">
            <a:avLst/>
          </a:prstGeom>
        </p:spPr>
        <p:txBody>
          <a:bodyPr wrap="none">
            <a:spAutoFit/>
          </a:bodyPr>
          <a:lstStyle/>
          <a:p>
            <a:r>
              <a:rPr lang="ja-JP" altLang="en-US" sz="800">
                <a:solidFill>
                  <a:srgbClr val="333333"/>
                </a:solidFill>
                <a:latin typeface="Meiryo" charset="-128"/>
                <a:ea typeface="Meiryo" charset="-128"/>
                <a:cs typeface="Meiryo" charset="-128"/>
              </a:rPr>
              <a:t>スティーブ・マコネル著「ソフトウェア見積り 人月の暗黙知を解き明かす」</a:t>
            </a:r>
            <a:endParaRPr lang="ja-JP" altLang="en-US" sz="800">
              <a:latin typeface="Meiryo" charset="-128"/>
              <a:ea typeface="Meiryo" charset="-128"/>
              <a:cs typeface="Meiryo" charset="-128"/>
            </a:endParaRPr>
          </a:p>
        </p:txBody>
      </p:sp>
      <p:sp>
        <p:nvSpPr>
          <p:cNvPr id="36" name="上下矢印 35"/>
          <p:cNvSpPr/>
          <p:nvPr/>
        </p:nvSpPr>
        <p:spPr>
          <a:xfrm>
            <a:off x="1400056" y="2260320"/>
            <a:ext cx="567961" cy="2875420"/>
          </a:xfrm>
          <a:prstGeom prst="up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dirty="0"/>
              <a:t>　倍の振れ幅</a:t>
            </a:r>
            <a:endParaRPr kumimoji="1" lang="ja-JP" altLang="en-US" dirty="0"/>
          </a:p>
        </p:txBody>
      </p:sp>
      <p:sp>
        <p:nvSpPr>
          <p:cNvPr id="37" name="テキスト ボックス 36"/>
          <p:cNvSpPr txBox="1"/>
          <p:nvPr/>
        </p:nvSpPr>
        <p:spPr>
          <a:xfrm>
            <a:off x="1483686" y="2903614"/>
            <a:ext cx="418704" cy="369332"/>
          </a:xfrm>
          <a:prstGeom prst="rect">
            <a:avLst/>
          </a:prstGeom>
          <a:noFill/>
        </p:spPr>
        <p:txBody>
          <a:bodyPr wrap="none" rtlCol="0">
            <a:spAutoFit/>
          </a:bodyPr>
          <a:lstStyle/>
          <a:p>
            <a:r>
              <a:rPr kumimoji="1" lang="en-US" altLang="ja-JP">
                <a:solidFill>
                  <a:schemeClr val="bg1"/>
                </a:solidFill>
              </a:rPr>
              <a:t>16</a:t>
            </a:r>
            <a:endParaRPr kumimoji="1" lang="ja-JP" altLang="en-US" dirty="0">
              <a:solidFill>
                <a:schemeClr val="bg1"/>
              </a:solidFill>
            </a:endParaRPr>
          </a:p>
        </p:txBody>
      </p:sp>
    </p:spTree>
    <p:extLst>
      <p:ext uri="{BB962C8B-B14F-4D97-AF65-F5344CB8AC3E}">
        <p14:creationId xmlns:p14="http://schemas.microsoft.com/office/powerpoint/2010/main" val="23410907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システム開発の理想と現実</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cxnSp>
        <p:nvCxnSpPr>
          <p:cNvPr id="5" name="直線矢印コネクタ 4"/>
          <p:cNvCxnSpPr/>
          <p:nvPr/>
        </p:nvCxnSpPr>
        <p:spPr>
          <a:xfrm flipV="1">
            <a:off x="2395728" y="2225040"/>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H="1">
            <a:off x="335280" y="4553712"/>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2395728" y="4553712"/>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三角形 14"/>
          <p:cNvSpPr/>
          <p:nvPr/>
        </p:nvSpPr>
        <p:spPr>
          <a:xfrm>
            <a:off x="719328" y="2718816"/>
            <a:ext cx="3340608" cy="2950464"/>
          </a:xfrm>
          <a:prstGeom prst="triangle">
            <a:avLst/>
          </a:prstGeom>
          <a:solidFill>
            <a:srgbClr val="00B0F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066466" y="1764268"/>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2" name="テキスト ボックス 21"/>
          <p:cNvSpPr txBox="1"/>
          <p:nvPr/>
        </p:nvSpPr>
        <p:spPr>
          <a:xfrm>
            <a:off x="210716" y="5920677"/>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3" name="テキスト ボックス 22"/>
          <p:cNvSpPr txBox="1"/>
          <p:nvPr/>
        </p:nvSpPr>
        <p:spPr>
          <a:xfrm>
            <a:off x="3925669" y="5920677"/>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cxnSp>
        <p:nvCxnSpPr>
          <p:cNvPr id="25" name="直線矢印コネクタ 24"/>
          <p:cNvCxnSpPr/>
          <p:nvPr/>
        </p:nvCxnSpPr>
        <p:spPr>
          <a:xfrm flipV="1">
            <a:off x="6757012" y="2231136"/>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4696564" y="4559808"/>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6757012" y="4559808"/>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427750" y="1770364"/>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0" name="テキスト ボックス 29"/>
          <p:cNvSpPr txBox="1"/>
          <p:nvPr/>
        </p:nvSpPr>
        <p:spPr>
          <a:xfrm>
            <a:off x="4572000" y="5926773"/>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1" name="テキスト ボックス 30"/>
          <p:cNvSpPr txBox="1"/>
          <p:nvPr/>
        </p:nvSpPr>
        <p:spPr>
          <a:xfrm>
            <a:off x="8286953" y="5926773"/>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2" name="三角形 31"/>
          <p:cNvSpPr/>
          <p:nvPr/>
        </p:nvSpPr>
        <p:spPr>
          <a:xfrm>
            <a:off x="5080610" y="4005809"/>
            <a:ext cx="3340609" cy="1669341"/>
          </a:xfrm>
          <a:prstGeom prst="triangle">
            <a:avLst/>
          </a:prstGeom>
          <a:solidFill>
            <a:srgbClr val="FF000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376010" y="2539232"/>
            <a:ext cx="749808" cy="1408176"/>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600">
                <a:latin typeface="HGMaruGothicMPRO" charset="-128"/>
                <a:ea typeface="HGMaruGothicMPRO" charset="-128"/>
                <a:cs typeface="HGMaruGothicMPRO" charset="-128"/>
              </a:rPr>
              <a:t>品質の低下</a:t>
            </a:r>
            <a:endParaRPr kumimoji="1" lang="ja-JP" altLang="en-US" sz="1600" dirty="0">
              <a:latin typeface="HGMaruGothicMPRO" charset="-128"/>
              <a:ea typeface="HGMaruGothicMPRO" charset="-128"/>
              <a:cs typeface="HGMaruGothicMPRO" charset="-128"/>
            </a:endParaRPr>
          </a:p>
        </p:txBody>
      </p:sp>
      <p:sp>
        <p:nvSpPr>
          <p:cNvPr id="37" name="左右矢印 36"/>
          <p:cNvSpPr/>
          <p:nvPr/>
        </p:nvSpPr>
        <p:spPr>
          <a:xfrm>
            <a:off x="5441289" y="5700448"/>
            <a:ext cx="2700528" cy="587102"/>
          </a:xfrm>
          <a:prstGeom prst="lef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a:latin typeface="HGMaruGothicMPRO" charset="-128"/>
                <a:ea typeface="HGMaruGothicMPRO" charset="-128"/>
                <a:cs typeface="HGMaruGothicMPRO" charset="-128"/>
              </a:rPr>
              <a:t>納期とコストの厳守</a:t>
            </a:r>
            <a:endParaRPr kumimoji="1" lang="ja-JP" altLang="en-US" sz="1600" dirty="0">
              <a:latin typeface="HGMaruGothicMPRO" charset="-128"/>
              <a:ea typeface="HGMaruGothicMPRO" charset="-128"/>
              <a:cs typeface="HGMaruGothicMPRO" charset="-128"/>
            </a:endParaRPr>
          </a:p>
        </p:txBody>
      </p:sp>
      <p:sp>
        <p:nvSpPr>
          <p:cNvPr id="38" name="右矢印 37"/>
          <p:cNvSpPr/>
          <p:nvPr/>
        </p:nvSpPr>
        <p:spPr>
          <a:xfrm>
            <a:off x="3535019" y="3151732"/>
            <a:ext cx="2073962" cy="661714"/>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271376" y="984877"/>
            <a:ext cx="2236510" cy="584775"/>
          </a:xfrm>
          <a:prstGeom prst="rect">
            <a:avLst/>
          </a:prstGeom>
          <a:noFill/>
        </p:spPr>
        <p:txBody>
          <a:bodyPr wrap="none" rtlCol="0">
            <a:spAutoFit/>
          </a:bodyPr>
          <a:lstStyle/>
          <a:p>
            <a:pPr algn="ctr"/>
            <a:r>
              <a:rPr kumimoji="1" lang="ja-JP" altLang="en-US" sz="3200">
                <a:solidFill>
                  <a:schemeClr val="accent1"/>
                </a:solidFill>
                <a:latin typeface="Meiryo" charset="-128"/>
                <a:ea typeface="Meiryo" charset="-128"/>
                <a:cs typeface="Meiryo" charset="-128"/>
              </a:rPr>
              <a:t>理想の結果</a:t>
            </a:r>
            <a:endParaRPr kumimoji="1" lang="ja-JP" altLang="en-US" sz="3200" dirty="0">
              <a:solidFill>
                <a:schemeClr val="accent1"/>
              </a:solidFill>
              <a:latin typeface="Meiryo" charset="-128"/>
              <a:ea typeface="Meiryo" charset="-128"/>
              <a:cs typeface="Meiryo" charset="-128"/>
            </a:endParaRPr>
          </a:p>
        </p:txBody>
      </p:sp>
      <p:sp>
        <p:nvSpPr>
          <p:cNvPr id="40" name="テキスト ボックス 39"/>
          <p:cNvSpPr txBox="1"/>
          <p:nvPr/>
        </p:nvSpPr>
        <p:spPr>
          <a:xfrm>
            <a:off x="5632659" y="984877"/>
            <a:ext cx="2236510" cy="584775"/>
          </a:xfrm>
          <a:prstGeom prst="rect">
            <a:avLst/>
          </a:prstGeom>
          <a:noFill/>
        </p:spPr>
        <p:txBody>
          <a:bodyPr wrap="none" rtlCol="0">
            <a:spAutoFit/>
          </a:bodyPr>
          <a:lstStyle/>
          <a:p>
            <a:pPr algn="ctr"/>
            <a:r>
              <a:rPr kumimoji="1" lang="ja-JP" altLang="en-US" sz="3200">
                <a:solidFill>
                  <a:srgbClr val="FF0000"/>
                </a:solidFill>
                <a:latin typeface="Meiryo" charset="-128"/>
                <a:ea typeface="Meiryo" charset="-128"/>
                <a:cs typeface="Meiryo" charset="-128"/>
              </a:rPr>
              <a:t>実際の</a:t>
            </a:r>
            <a:r>
              <a:rPr kumimoji="1" lang="ja-JP" altLang="en-US" sz="3200" dirty="0">
                <a:solidFill>
                  <a:srgbClr val="FF0000"/>
                </a:solidFill>
                <a:latin typeface="Meiryo" charset="-128"/>
                <a:ea typeface="Meiryo" charset="-128"/>
                <a:cs typeface="Meiryo" charset="-128"/>
              </a:rPr>
              <a:t>結果</a:t>
            </a:r>
          </a:p>
        </p:txBody>
      </p:sp>
    </p:spTree>
    <p:extLst>
      <p:ext uri="{BB962C8B-B14F-4D97-AF65-F5344CB8AC3E}">
        <p14:creationId xmlns:p14="http://schemas.microsoft.com/office/powerpoint/2010/main" val="1253525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早期の仕様確定がムダを減らすというのは迷信</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pic>
        <p:nvPicPr>
          <p:cNvPr id="4" name="図 3" descr="standis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0508" y="2161251"/>
            <a:ext cx="8273459" cy="3067843"/>
          </a:xfrm>
          <a:prstGeom prst="rect">
            <a:avLst/>
          </a:prstGeom>
        </p:spPr>
      </p:pic>
      <p:sp>
        <p:nvSpPr>
          <p:cNvPr id="5" name="Text Box 4"/>
          <p:cNvSpPr txBox="1">
            <a:spLocks noChangeArrowheads="1"/>
          </p:cNvSpPr>
          <p:nvPr/>
        </p:nvSpPr>
        <p:spPr bwMode="auto">
          <a:xfrm>
            <a:off x="3549082" y="5963107"/>
            <a:ext cx="49920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en-US" altLang="ja-JP" sz="1200" dirty="0">
                <a:solidFill>
                  <a:prstClr val="black"/>
                </a:solidFill>
              </a:rPr>
              <a:t>Standish Group Study Reported at XP2002 by Jim Johnson, Chairman</a:t>
            </a:r>
          </a:p>
        </p:txBody>
      </p:sp>
      <p:sp>
        <p:nvSpPr>
          <p:cNvPr id="6" name="Rectangle 30"/>
          <p:cNvSpPr>
            <a:spLocks noChangeArrowheads="1"/>
          </p:cNvSpPr>
          <p:nvPr/>
        </p:nvSpPr>
        <p:spPr bwMode="auto">
          <a:xfrm>
            <a:off x="2838759" y="1598230"/>
            <a:ext cx="5702420" cy="430887"/>
          </a:xfrm>
          <a:prstGeom prst="rect">
            <a:avLst/>
          </a:prstGeom>
          <a:noFill/>
          <a:ln w="9525">
            <a:noFill/>
            <a:miter lim="800000"/>
            <a:headEnd/>
            <a:tailEnd/>
          </a:ln>
        </p:spPr>
        <p:txBody>
          <a:bodyPr wrap="square" lIns="0" tIns="0" rIns="0" bIns="0">
            <a:spAutoFit/>
          </a:bodyPr>
          <a:lstStyle/>
          <a:p>
            <a:pPr algn="r" eaLnBrk="0" hangingPunct="0">
              <a:defRPr/>
            </a:pPr>
            <a:r>
              <a:rPr lang="ja-JP" altLang="en-US" sz="2000" dirty="0">
                <a:solidFill>
                  <a:srgbClr val="FF6600"/>
                </a:solidFill>
                <a:latin typeface="メイリオ"/>
                <a:ea typeface="メイリオ"/>
                <a:cs typeface="メイリオ"/>
              </a:rPr>
              <a:t>ほとんど／決して使われていない：</a:t>
            </a:r>
            <a:r>
              <a:rPr lang="en-US" altLang="ja-JP" sz="2000" dirty="0">
                <a:solidFill>
                  <a:srgbClr val="FF6600"/>
                </a:solidFill>
                <a:latin typeface="メイリオ"/>
                <a:ea typeface="メイリオ"/>
                <a:cs typeface="メイリオ"/>
              </a:rPr>
              <a:t> </a:t>
            </a:r>
            <a:r>
              <a:rPr lang="en-US" altLang="ja-JP" sz="2800" b="1" dirty="0">
                <a:solidFill>
                  <a:srgbClr val="FF0000"/>
                </a:solidFill>
                <a:latin typeface="メイリオ"/>
                <a:ea typeface="メイリオ"/>
                <a:cs typeface="メイリオ"/>
              </a:rPr>
              <a:t>64</a:t>
            </a:r>
            <a:r>
              <a:rPr lang="en-US" altLang="ja-JP" sz="2000" dirty="0">
                <a:solidFill>
                  <a:srgbClr val="FF0000"/>
                </a:solidFill>
                <a:latin typeface="メイリオ"/>
                <a:ea typeface="メイリオ"/>
                <a:cs typeface="メイリオ"/>
              </a:rPr>
              <a:t>%</a:t>
            </a:r>
          </a:p>
        </p:txBody>
      </p:sp>
      <p:sp>
        <p:nvSpPr>
          <p:cNvPr id="7" name="Rectangle 33"/>
          <p:cNvSpPr>
            <a:spLocks noChangeArrowheads="1"/>
          </p:cNvSpPr>
          <p:nvPr/>
        </p:nvSpPr>
        <p:spPr bwMode="auto">
          <a:xfrm>
            <a:off x="457200" y="5229094"/>
            <a:ext cx="4547999" cy="430887"/>
          </a:xfrm>
          <a:prstGeom prst="rect">
            <a:avLst/>
          </a:prstGeom>
          <a:noFill/>
          <a:ln w="9525">
            <a:noFill/>
            <a:miter lim="800000"/>
            <a:headEnd/>
            <a:tailEnd/>
          </a:ln>
        </p:spPr>
        <p:txBody>
          <a:bodyPr wrap="square" lIns="0" tIns="0" rIns="0" bIns="0">
            <a:spAutoFit/>
          </a:bodyPr>
          <a:lstStyle/>
          <a:p>
            <a:pPr eaLnBrk="0" hangingPunct="0">
              <a:defRPr/>
            </a:pPr>
            <a:r>
              <a:rPr lang="ja-JP" altLang="en-US" sz="2000" dirty="0">
                <a:solidFill>
                  <a:srgbClr val="0000FF"/>
                </a:solidFill>
                <a:latin typeface="メイリオ"/>
                <a:ea typeface="メイリオ"/>
                <a:cs typeface="メイリオ"/>
              </a:rPr>
              <a:t>常に／しばしば使われている：</a:t>
            </a:r>
            <a:r>
              <a:rPr lang="en-US" altLang="ja-JP" sz="2000" dirty="0">
                <a:solidFill>
                  <a:srgbClr val="0000FF"/>
                </a:solidFill>
                <a:latin typeface="メイリオ"/>
                <a:ea typeface="メイリオ"/>
                <a:cs typeface="メイリオ"/>
              </a:rPr>
              <a:t> </a:t>
            </a:r>
            <a:r>
              <a:rPr lang="en-US" altLang="ja-JP" sz="2800" b="1" dirty="0">
                <a:solidFill>
                  <a:srgbClr val="000090"/>
                </a:solidFill>
                <a:latin typeface="メイリオ"/>
                <a:ea typeface="メイリオ"/>
                <a:cs typeface="メイリオ"/>
              </a:rPr>
              <a:t>20</a:t>
            </a:r>
            <a:r>
              <a:rPr lang="en-US" altLang="ja-JP" sz="2000" dirty="0">
                <a:solidFill>
                  <a:srgbClr val="0000FF"/>
                </a:solidFill>
                <a:latin typeface="メイリオ"/>
                <a:ea typeface="メイリオ"/>
                <a:cs typeface="メイリオ"/>
              </a:rPr>
              <a:t>%</a:t>
            </a:r>
          </a:p>
        </p:txBody>
      </p:sp>
    </p:spTree>
    <p:extLst>
      <p:ext uri="{BB962C8B-B14F-4D97-AF65-F5344CB8AC3E}">
        <p14:creationId xmlns:p14="http://schemas.microsoft.com/office/powerpoint/2010/main" val="13856505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グループ化 38">
            <a:extLst>
              <a:ext uri="{FF2B5EF4-FFF2-40B4-BE49-F238E27FC236}">
                <a16:creationId xmlns:a16="http://schemas.microsoft.com/office/drawing/2014/main" id="{E9D13E88-A771-B142-A1E2-235ACF33311B}"/>
              </a:ext>
            </a:extLst>
          </p:cNvPr>
          <p:cNvGrpSpPr/>
          <p:nvPr/>
        </p:nvGrpSpPr>
        <p:grpSpPr>
          <a:xfrm>
            <a:off x="1283851" y="3975198"/>
            <a:ext cx="6840760" cy="2557174"/>
            <a:chOff x="1283851" y="3975198"/>
            <a:chExt cx="6840760" cy="2557174"/>
          </a:xfrm>
        </p:grpSpPr>
        <p:sp>
          <p:nvSpPr>
            <p:cNvPr id="37" name="正方形/長方形 36">
              <a:extLst>
                <a:ext uri="{FF2B5EF4-FFF2-40B4-BE49-F238E27FC236}">
                  <a16:creationId xmlns:a16="http://schemas.microsoft.com/office/drawing/2014/main" id="{C85E2A98-6AED-AD46-B63A-C4131D1B6C1C}"/>
                </a:ext>
              </a:extLst>
            </p:cNvPr>
            <p:cNvSpPr/>
            <p:nvPr/>
          </p:nvSpPr>
          <p:spPr>
            <a:xfrm>
              <a:off x="1283851" y="3975198"/>
              <a:ext cx="6840760" cy="255717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799BC0F8-5902-8247-91E2-ED3C5D70E34D}"/>
                </a:ext>
              </a:extLst>
            </p:cNvPr>
            <p:cNvSpPr txBox="1"/>
            <p:nvPr/>
          </p:nvSpPr>
          <p:spPr>
            <a:xfrm>
              <a:off x="2885673" y="6163040"/>
              <a:ext cx="3647152"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テクノロジーを戦略的に活用する</a:t>
              </a:r>
              <a:endParaRPr kumimoji="1" lang="ja-JP" altLang="en-US" b="1" dirty="0">
                <a:solidFill>
                  <a:schemeClr val="bg1"/>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19C11F05-3BA9-FA47-8ADC-7CFB32296653}"/>
              </a:ext>
            </a:extLst>
          </p:cNvPr>
          <p:cNvSpPr>
            <a:spLocks noGrp="1"/>
          </p:cNvSpPr>
          <p:nvPr>
            <p:ph type="title"/>
          </p:nvPr>
        </p:nvSpPr>
        <p:spPr/>
        <p:txBody>
          <a:bodyPr/>
          <a:lstStyle/>
          <a:p>
            <a:r>
              <a:rPr kumimoji="1" lang="ja-JP" altLang="en-US"/>
              <a:t>イノベーションとスピードの融合</a:t>
            </a:r>
          </a:p>
        </p:txBody>
      </p:sp>
      <p:sp>
        <p:nvSpPr>
          <p:cNvPr id="3" name="スライド番号プレースホルダー 2">
            <a:extLst>
              <a:ext uri="{FF2B5EF4-FFF2-40B4-BE49-F238E27FC236}">
                <a16:creationId xmlns:a16="http://schemas.microsoft.com/office/drawing/2014/main" id="{A3EDB5D5-2E84-7842-B3E5-675C81A1603C}"/>
              </a:ext>
            </a:extLst>
          </p:cNvPr>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sp>
        <p:nvSpPr>
          <p:cNvPr id="4" name="正方形/長方形 3">
            <a:extLst>
              <a:ext uri="{FF2B5EF4-FFF2-40B4-BE49-F238E27FC236}">
                <a16:creationId xmlns:a16="http://schemas.microsoft.com/office/drawing/2014/main" id="{DAF068C6-399F-034A-B8B2-F741F241B25E}"/>
              </a:ext>
            </a:extLst>
          </p:cNvPr>
          <p:cNvSpPr/>
          <p:nvPr/>
        </p:nvSpPr>
        <p:spPr>
          <a:xfrm>
            <a:off x="1149035" y="814792"/>
            <a:ext cx="6840760" cy="2453943"/>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630833EC-AA2E-7447-8384-96949EDAA807}"/>
              </a:ext>
            </a:extLst>
          </p:cNvPr>
          <p:cNvSpPr/>
          <p:nvPr/>
        </p:nvSpPr>
        <p:spPr>
          <a:xfrm>
            <a:off x="1331640" y="2228204"/>
            <a:ext cx="6475551" cy="8133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chemeClr val="bg1"/>
                </a:solidFill>
                <a:latin typeface="Meiryo" panose="020B0604030504040204" pitchFamily="34" charset="-128"/>
                <a:ea typeface="Meiryo" panose="020B0604030504040204" pitchFamily="34" charset="-128"/>
                <a:cs typeface="ＭＳ Ｐゴシック"/>
              </a:rPr>
              <a:t>「計画通り」は実現不可能</a:t>
            </a:r>
            <a:endParaRPr kumimoji="1" lang="ja-JP" altLang="en-US" sz="2400" dirty="0">
              <a:solidFill>
                <a:schemeClr val="bg1"/>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4197DCDE-B6E7-6A42-994E-6602F05D629F}"/>
              </a:ext>
            </a:extLst>
          </p:cNvPr>
          <p:cNvSpPr/>
          <p:nvPr/>
        </p:nvSpPr>
        <p:spPr>
          <a:xfrm>
            <a:off x="1331640" y="1268760"/>
            <a:ext cx="6475551" cy="8133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chemeClr val="bg1"/>
                </a:solidFill>
                <a:latin typeface="Meiryo" panose="020B0604030504040204" pitchFamily="34" charset="-128"/>
                <a:ea typeface="Meiryo" panose="020B0604030504040204" pitchFamily="34" charset="-128"/>
                <a:cs typeface="ＭＳ Ｐゴシック"/>
              </a:rPr>
              <a:t>不確実性の増大とスピードの加速</a:t>
            </a:r>
            <a:endParaRPr kumimoji="1" lang="ja-JP" altLang="en-US" sz="2400" dirty="0">
              <a:solidFill>
                <a:schemeClr val="bg1"/>
              </a:solidFill>
              <a:latin typeface="Meiryo" panose="020B0604030504040204" pitchFamily="34" charset="-128"/>
              <a:ea typeface="Meiryo" panose="020B0604030504040204" pitchFamily="34" charset="-128"/>
              <a:cs typeface="ＭＳ Ｐゴシック"/>
            </a:endParaRPr>
          </a:p>
        </p:txBody>
      </p:sp>
      <p:sp>
        <p:nvSpPr>
          <p:cNvPr id="34" name="テキスト ボックス 33">
            <a:extLst>
              <a:ext uri="{FF2B5EF4-FFF2-40B4-BE49-F238E27FC236}">
                <a16:creationId xmlns:a16="http://schemas.microsoft.com/office/drawing/2014/main" id="{54E14A3C-7A4F-4C41-BC03-614D9BBD6093}"/>
              </a:ext>
            </a:extLst>
          </p:cNvPr>
          <p:cNvSpPr txBox="1"/>
          <p:nvPr/>
        </p:nvSpPr>
        <p:spPr>
          <a:xfrm>
            <a:off x="2858670" y="870956"/>
            <a:ext cx="3416320" cy="369332"/>
          </a:xfrm>
          <a:prstGeom prst="rect">
            <a:avLst/>
          </a:prstGeom>
          <a:noFill/>
        </p:spPr>
        <p:txBody>
          <a:bodyPr wrap="none" rtlCol="0">
            <a:spAutoFit/>
          </a:bodyPr>
          <a:lstStyle/>
          <a:p>
            <a:pPr algn="ctr"/>
            <a:r>
              <a:rPr kumimoji="1" lang="ja-JP" altLang="en-US" b="1">
                <a:solidFill>
                  <a:schemeClr val="accent6">
                    <a:lumMod val="50000"/>
                  </a:schemeClr>
                </a:solidFill>
                <a:latin typeface="Meiryo" panose="020B0604030504040204" pitchFamily="34" charset="-128"/>
                <a:ea typeface="Meiryo" panose="020B0604030504040204" pitchFamily="34" charset="-128"/>
              </a:rPr>
              <a:t>ビジネスを取り巻く環境の変化</a:t>
            </a:r>
            <a:endParaRPr kumimoji="1" lang="ja-JP" altLang="en-US" b="1" dirty="0">
              <a:solidFill>
                <a:schemeClr val="accent6">
                  <a:lumMod val="50000"/>
                </a:schemeClr>
              </a:solidFill>
              <a:latin typeface="Meiryo" panose="020B0604030504040204" pitchFamily="34" charset="-128"/>
              <a:ea typeface="Meiryo" panose="020B0604030504040204" pitchFamily="34" charset="-128"/>
            </a:endParaRPr>
          </a:p>
        </p:txBody>
      </p:sp>
      <p:sp>
        <p:nvSpPr>
          <p:cNvPr id="35" name="下矢印 34">
            <a:extLst>
              <a:ext uri="{FF2B5EF4-FFF2-40B4-BE49-F238E27FC236}">
                <a16:creationId xmlns:a16="http://schemas.microsoft.com/office/drawing/2014/main" id="{357800C4-A3CB-8149-9287-90F20C5FB5F9}"/>
              </a:ext>
            </a:extLst>
          </p:cNvPr>
          <p:cNvSpPr/>
          <p:nvPr/>
        </p:nvSpPr>
        <p:spPr>
          <a:xfrm>
            <a:off x="4195500" y="2030089"/>
            <a:ext cx="797258" cy="328593"/>
          </a:xfrm>
          <a:prstGeom prst="downArrow">
            <a:avLst>
              <a:gd name="adj1" fmla="val 50000"/>
              <a:gd name="adj2" fmla="val 65607"/>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2" name="グループ化 31">
            <a:extLst>
              <a:ext uri="{FF2B5EF4-FFF2-40B4-BE49-F238E27FC236}">
                <a16:creationId xmlns:a16="http://schemas.microsoft.com/office/drawing/2014/main" id="{F03EF2AF-1465-6943-945F-A45415319830}"/>
              </a:ext>
            </a:extLst>
          </p:cNvPr>
          <p:cNvGrpSpPr/>
          <p:nvPr/>
        </p:nvGrpSpPr>
        <p:grpSpPr>
          <a:xfrm>
            <a:off x="1149035" y="2934667"/>
            <a:ext cx="6840760" cy="3120144"/>
            <a:chOff x="1149035" y="2934667"/>
            <a:chExt cx="6840760" cy="3120144"/>
          </a:xfrm>
        </p:grpSpPr>
        <p:sp>
          <p:nvSpPr>
            <p:cNvPr id="5" name="正方形/長方形 4">
              <a:extLst>
                <a:ext uri="{FF2B5EF4-FFF2-40B4-BE49-F238E27FC236}">
                  <a16:creationId xmlns:a16="http://schemas.microsoft.com/office/drawing/2014/main" id="{829A03FF-5C73-2645-A70D-DD670AFF9168}"/>
                </a:ext>
              </a:extLst>
            </p:cNvPr>
            <p:cNvSpPr/>
            <p:nvPr/>
          </p:nvSpPr>
          <p:spPr>
            <a:xfrm>
              <a:off x="1149035" y="3497637"/>
              <a:ext cx="6840760" cy="2557174"/>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F6F1C48C-330E-204C-8C5F-DAA2CCCE36A7}"/>
                </a:ext>
              </a:extLst>
            </p:cNvPr>
            <p:cNvSpPr/>
            <p:nvPr/>
          </p:nvSpPr>
          <p:spPr>
            <a:xfrm>
              <a:off x="3185260" y="3671347"/>
              <a:ext cx="2768309" cy="81336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A7711AFE-C5DE-FC49-BC3E-1A9278945E37}"/>
                </a:ext>
              </a:extLst>
            </p:cNvPr>
            <p:cNvSpPr/>
            <p:nvPr/>
          </p:nvSpPr>
          <p:spPr>
            <a:xfrm>
              <a:off x="3185260" y="4625923"/>
              <a:ext cx="2768309" cy="81336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913BD22E-810B-6242-A1C8-CDB3569E3AF0}"/>
                </a:ext>
              </a:extLst>
            </p:cNvPr>
            <p:cNvSpPr/>
            <p:nvPr/>
          </p:nvSpPr>
          <p:spPr>
            <a:xfrm>
              <a:off x="1329055" y="3671347"/>
              <a:ext cx="1665849" cy="176793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08F2A2C8-F8E7-A844-96AB-F2B9F49B50D1}"/>
                </a:ext>
              </a:extLst>
            </p:cNvPr>
            <p:cNvSpPr/>
            <p:nvPr/>
          </p:nvSpPr>
          <p:spPr>
            <a:xfrm>
              <a:off x="6138757" y="3671347"/>
              <a:ext cx="1665849" cy="176793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0F791D9F-D5EA-F84B-8A3F-C30E39A54FC4}"/>
                </a:ext>
              </a:extLst>
            </p:cNvPr>
            <p:cNvSpPr txBox="1"/>
            <p:nvPr/>
          </p:nvSpPr>
          <p:spPr>
            <a:xfrm>
              <a:off x="3691410" y="3735750"/>
              <a:ext cx="1800493"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アジャイル開発</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87D4B7AB-1F95-B149-98D6-2E07475FEFF1}"/>
                </a:ext>
              </a:extLst>
            </p:cNvPr>
            <p:cNvSpPr txBox="1"/>
            <p:nvPr/>
          </p:nvSpPr>
          <p:spPr>
            <a:xfrm>
              <a:off x="4008825" y="4643721"/>
              <a:ext cx="1116011" cy="369332"/>
            </a:xfrm>
            <a:prstGeom prst="rect">
              <a:avLst/>
            </a:prstGeom>
            <a:noFill/>
          </p:spPr>
          <p:txBody>
            <a:bodyPr wrap="none" rtlCol="0">
              <a:spAutoFit/>
            </a:bodyPr>
            <a:lstStyle/>
            <a:p>
              <a:pPr algn="ctr"/>
              <a:r>
                <a:rPr kumimoji="1" lang="en-US" altLang="ja-JP" b="1" dirty="0">
                  <a:solidFill>
                    <a:schemeClr val="bg1"/>
                  </a:solidFill>
                  <a:latin typeface="Meiryo" panose="020B0604030504040204" pitchFamily="34" charset="-128"/>
                  <a:ea typeface="Meiryo" panose="020B0604030504040204" pitchFamily="34" charset="-128"/>
                </a:rPr>
                <a:t>DevOps</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F85598B5-0A0F-B349-B5D4-4D7C5FBCCDE9}"/>
                </a:ext>
              </a:extLst>
            </p:cNvPr>
            <p:cNvSpPr txBox="1"/>
            <p:nvPr/>
          </p:nvSpPr>
          <p:spPr>
            <a:xfrm>
              <a:off x="3185259" y="4012311"/>
              <a:ext cx="2768308" cy="415498"/>
            </a:xfrm>
            <a:prstGeom prst="rect">
              <a:avLst/>
            </a:prstGeom>
            <a:noFill/>
          </p:spPr>
          <p:txBody>
            <a:bodyPr wrap="square" rtlCol="0">
              <a:spAutoFit/>
            </a:bodyPr>
            <a:lstStyle/>
            <a:p>
              <a:r>
                <a:rPr lang="ja-JP" altLang="en-US" sz="1050" dirty="0">
                  <a:solidFill>
                    <a:schemeClr val="bg1"/>
                  </a:solidFill>
                  <a:latin typeface="Meiryo" panose="020B0604030504040204" pitchFamily="34" charset="-128"/>
                  <a:ea typeface="Meiryo" panose="020B0604030504040204" pitchFamily="34" charset="-128"/>
                  <a:cs typeface="Meiryo" charset="-128"/>
                </a:rPr>
                <a:t>ビジネスの成果に貢献するシステムを、バグフリーで変更にも柔軟に開発する</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1" name="テキスト ボックス 20">
              <a:extLst>
                <a:ext uri="{FF2B5EF4-FFF2-40B4-BE49-F238E27FC236}">
                  <a16:creationId xmlns:a16="http://schemas.microsoft.com/office/drawing/2014/main" id="{6C58E181-6066-3541-877D-7B43AE6D16AA}"/>
                </a:ext>
              </a:extLst>
            </p:cNvPr>
            <p:cNvSpPr txBox="1"/>
            <p:nvPr/>
          </p:nvSpPr>
          <p:spPr>
            <a:xfrm>
              <a:off x="3185260" y="5003418"/>
              <a:ext cx="2768308" cy="415498"/>
            </a:xfrm>
            <a:prstGeom prst="rect">
              <a:avLst/>
            </a:prstGeom>
            <a:noFill/>
          </p:spPr>
          <p:txBody>
            <a:bodyPr wrap="square" rtlCol="0">
              <a:spAutoFit/>
            </a:bodyPr>
            <a:lstStyle/>
            <a:p>
              <a:r>
                <a:rPr lang="ja-JP" altLang="en-US" sz="1050" dirty="0">
                  <a:solidFill>
                    <a:schemeClr val="bg1"/>
                  </a:solidFill>
                  <a:latin typeface="Meiryo" panose="020B0604030504040204" pitchFamily="34" charset="-128"/>
                  <a:ea typeface="Meiryo" panose="020B0604030504040204" pitchFamily="34"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2" name="テキスト ボックス 21">
              <a:extLst>
                <a:ext uri="{FF2B5EF4-FFF2-40B4-BE49-F238E27FC236}">
                  <a16:creationId xmlns:a16="http://schemas.microsoft.com/office/drawing/2014/main" id="{9C37CBFE-DED7-7B4A-B843-979BCE76DE69}"/>
                </a:ext>
              </a:extLst>
            </p:cNvPr>
            <p:cNvSpPr txBox="1"/>
            <p:nvPr/>
          </p:nvSpPr>
          <p:spPr>
            <a:xfrm>
              <a:off x="6456956" y="3749408"/>
              <a:ext cx="1029449" cy="369332"/>
            </a:xfrm>
            <a:prstGeom prst="rect">
              <a:avLst/>
            </a:prstGeom>
            <a:noFill/>
          </p:spPr>
          <p:txBody>
            <a:bodyPr wrap="none" rtlCol="0">
              <a:spAutoFit/>
            </a:bodyPr>
            <a:lstStyle/>
            <a:p>
              <a:pPr algn="ctr"/>
              <a:r>
                <a:rPr kumimoji="1" lang="en-US" altLang="ja-JP" b="1" dirty="0" err="1">
                  <a:solidFill>
                    <a:schemeClr val="bg1"/>
                  </a:solidFill>
                  <a:latin typeface="Meiryo" panose="020B0604030504040204" pitchFamily="34" charset="-128"/>
                  <a:ea typeface="Meiryo" panose="020B0604030504040204" pitchFamily="34" charset="-128"/>
                </a:rPr>
                <a:t>VeriSM</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9FBA9780-5D44-064E-90EE-721037BEE351}"/>
                </a:ext>
              </a:extLst>
            </p:cNvPr>
            <p:cNvSpPr txBox="1"/>
            <p:nvPr/>
          </p:nvSpPr>
          <p:spPr>
            <a:xfrm>
              <a:off x="1607980" y="3735750"/>
              <a:ext cx="1107997"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クラウド</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6B921F0D-BB20-B64E-8306-BFF4AF716966}"/>
                </a:ext>
              </a:extLst>
            </p:cNvPr>
            <p:cNvSpPr txBox="1"/>
            <p:nvPr/>
          </p:nvSpPr>
          <p:spPr>
            <a:xfrm>
              <a:off x="6367932" y="4325272"/>
              <a:ext cx="1436673" cy="738664"/>
            </a:xfrm>
            <a:prstGeom prst="rect">
              <a:avLst/>
            </a:prstGeom>
            <a:noFill/>
          </p:spPr>
          <p:txBody>
            <a:bodyPr wrap="square" rtlCol="0">
              <a:spAutoFit/>
            </a:bodyPr>
            <a:lstStyle/>
            <a:p>
              <a:r>
                <a:rPr lang="en-US" altLang="ja-JP" sz="1050" dirty="0">
                  <a:solidFill>
                    <a:schemeClr val="bg1"/>
                  </a:solidFill>
                  <a:latin typeface="Meiryo" panose="020B0604030504040204" pitchFamily="34" charset="-128"/>
                  <a:ea typeface="Meiryo" panose="020B0604030504040204" pitchFamily="34" charset="-128"/>
                  <a:cs typeface="Meiryo" charset="-128"/>
                </a:rPr>
                <a:t>IT</a:t>
              </a:r>
              <a:r>
                <a:rPr lang="ja-JP" altLang="en-US" sz="1050">
                  <a:solidFill>
                    <a:schemeClr val="bg1"/>
                  </a:solidFill>
                  <a:latin typeface="Meiryo" panose="020B0604030504040204" pitchFamily="34" charset="-128"/>
                  <a:ea typeface="Meiryo" panose="020B0604030504040204" pitchFamily="34" charset="-128"/>
                  <a:cs typeface="Meiryo" charset="-128"/>
                </a:rPr>
                <a:t>とビジネスを同期化させ、ビジネス・スピードを向上させる取り組み。</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5" name="テキスト ボックス 24">
              <a:extLst>
                <a:ext uri="{FF2B5EF4-FFF2-40B4-BE49-F238E27FC236}">
                  <a16:creationId xmlns:a16="http://schemas.microsoft.com/office/drawing/2014/main" id="{6F87538C-7738-DE4D-92B0-36E60694E9D7}"/>
                </a:ext>
              </a:extLst>
            </p:cNvPr>
            <p:cNvSpPr txBox="1"/>
            <p:nvPr/>
          </p:nvSpPr>
          <p:spPr>
            <a:xfrm>
              <a:off x="1329054" y="4325272"/>
              <a:ext cx="1386923" cy="738664"/>
            </a:xfrm>
            <a:prstGeom prst="rect">
              <a:avLst/>
            </a:prstGeom>
            <a:noFill/>
          </p:spPr>
          <p:txBody>
            <a:bodyPr wrap="square" rtlCol="0">
              <a:spAutoFit/>
            </a:bodyPr>
            <a:lstStyle/>
            <a:p>
              <a:r>
                <a:rPr kumimoji="1" lang="ja-JP" altLang="en-US" sz="1050">
                  <a:solidFill>
                    <a:schemeClr val="bg1"/>
                  </a:solidFill>
                  <a:latin typeface="Meiryo" panose="020B0604030504040204" pitchFamily="34" charset="-128"/>
                  <a:ea typeface="Meiryo" panose="020B0604030504040204" pitchFamily="34" charset="-128"/>
                  <a:cs typeface="Meiryo" charset="-128"/>
                </a:rPr>
                <a:t>オンデマンドで必要なシステムの機能や性能を手に入れるための仕組み</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pic>
          <p:nvPicPr>
            <p:cNvPr id="26" name="図 25">
              <a:extLst>
                <a:ext uri="{FF2B5EF4-FFF2-40B4-BE49-F238E27FC236}">
                  <a16:creationId xmlns:a16="http://schemas.microsoft.com/office/drawing/2014/main" id="{97ABDEEA-A56B-674B-86A3-1D9E6021287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2656466" y="4244692"/>
              <a:ext cx="752804" cy="752804"/>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54CBFBC3-C48C-1647-B82D-DC68E1FBDE0F}"/>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5615129" y="4254458"/>
              <a:ext cx="752804" cy="752804"/>
            </a:xfrm>
            <a:prstGeom prst="rect">
              <a:avLst/>
            </a:prstGeom>
            <a:effectLst>
              <a:outerShdw blurRad="50800" dist="38100" dir="2700000" algn="tl" rotWithShape="0">
                <a:prstClr val="black">
                  <a:alpha val="40000"/>
                </a:prstClr>
              </a:outerShdw>
            </a:effectLst>
          </p:spPr>
        </p:pic>
        <p:sp>
          <p:nvSpPr>
            <p:cNvPr id="30" name="下矢印 29">
              <a:extLst>
                <a:ext uri="{FF2B5EF4-FFF2-40B4-BE49-F238E27FC236}">
                  <a16:creationId xmlns:a16="http://schemas.microsoft.com/office/drawing/2014/main" id="{65746504-1257-5246-BB85-B2FC6EAA8001}"/>
                </a:ext>
              </a:extLst>
            </p:cNvPr>
            <p:cNvSpPr/>
            <p:nvPr/>
          </p:nvSpPr>
          <p:spPr>
            <a:xfrm>
              <a:off x="4168201" y="4421455"/>
              <a:ext cx="797258" cy="230832"/>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EE471EFE-B9E8-5242-AB48-F5BA1C3BD110}"/>
                </a:ext>
              </a:extLst>
            </p:cNvPr>
            <p:cNvSpPr/>
            <p:nvPr/>
          </p:nvSpPr>
          <p:spPr>
            <a:xfrm>
              <a:off x="4170786" y="2934667"/>
              <a:ext cx="797258" cy="685199"/>
            </a:xfrm>
            <a:prstGeom prst="downArrow">
              <a:avLst>
                <a:gd name="adj1" fmla="val 50000"/>
                <a:gd name="adj2" fmla="val 31401"/>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42398D85-FFB2-D549-A468-2D8D2EFE05A3}"/>
                </a:ext>
              </a:extLst>
            </p:cNvPr>
            <p:cNvSpPr txBox="1"/>
            <p:nvPr/>
          </p:nvSpPr>
          <p:spPr>
            <a:xfrm>
              <a:off x="2645701" y="5632114"/>
              <a:ext cx="3877985"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変化への即応力を競争の武器にする</a:t>
              </a:r>
              <a:endParaRPr kumimoji="1" lang="ja-JP" altLang="en-US" b="1" dirty="0">
                <a:solidFill>
                  <a:srgbClr val="0070C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82026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p:tgtEl>
                                          <p:spTgt spid="39"/>
                                        </p:tgtEl>
                                        <p:attrNameLst>
                                          <p:attrName>ppt_x</p:attrName>
                                        </p:attrNameLst>
                                      </p:cBhvr>
                                      <p:tavLst>
                                        <p:tav tm="0">
                                          <p:val>
                                            <p:strVal val="#ppt_x-#ppt_w*1.125000"/>
                                          </p:val>
                                        </p:tav>
                                        <p:tav tm="100000">
                                          <p:val>
                                            <p:strVal val="#ppt_x"/>
                                          </p:val>
                                        </p:tav>
                                      </p:tavLst>
                                    </p:anim>
                                    <p:animEffect transition="in" filter="wipe(right)">
                                      <p:cBhvr>
                                        <p:cTn id="1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コネクタ 24"/>
          <p:cNvCxnSpPr/>
          <p:nvPr/>
        </p:nvCxnSpPr>
        <p:spPr>
          <a:xfrm>
            <a:off x="455636" y="5581966"/>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455783" y="4958007"/>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447569" y="4532000"/>
            <a:ext cx="7668852" cy="0"/>
          </a:xfrm>
          <a:prstGeom prst="line">
            <a:avLst/>
          </a:prstGeom>
          <a:ln>
            <a:solidFill>
              <a:schemeClr val="tx2">
                <a:lumMod val="60000"/>
                <a:lumOff val="4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a:t>アジャイル開発</a:t>
            </a:r>
            <a:r>
              <a:rPr kumimoji="1" lang="ja-JP" altLang="en-US"/>
              <a:t>の基本構造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cxnSp>
        <p:nvCxnSpPr>
          <p:cNvPr id="5" name="直線コネクタ 4"/>
          <p:cNvCxnSpPr/>
          <p:nvPr/>
        </p:nvCxnSpPr>
        <p:spPr>
          <a:xfrm>
            <a:off x="455857" y="3279469"/>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455857" y="1119229"/>
            <a:ext cx="7668852" cy="216024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V="1">
            <a:off x="8124635" y="1119229"/>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8072398" y="980728"/>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13" name="テキスト ボックス 12"/>
          <p:cNvSpPr txBox="1"/>
          <p:nvPr/>
        </p:nvSpPr>
        <p:spPr>
          <a:xfrm>
            <a:off x="8168578" y="3140969"/>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14" name="テキスト ボックス 13"/>
          <p:cNvSpPr txBox="1"/>
          <p:nvPr/>
        </p:nvSpPr>
        <p:spPr>
          <a:xfrm>
            <a:off x="7752824" y="3356992"/>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15" name="テキスト ボックス 14"/>
          <p:cNvSpPr txBox="1"/>
          <p:nvPr/>
        </p:nvSpPr>
        <p:spPr>
          <a:xfrm>
            <a:off x="6756628" y="836712"/>
            <a:ext cx="1415772" cy="461665"/>
          </a:xfrm>
          <a:prstGeom prst="rect">
            <a:avLst/>
          </a:prstGeom>
          <a:noFill/>
        </p:spPr>
        <p:txBody>
          <a:bodyPr wrap="none" rtlCol="0">
            <a:spAutoFit/>
          </a:bodyPr>
          <a:lstStyle/>
          <a:p>
            <a:r>
              <a:rPr kumimoji="1" lang="ja-JP" altLang="en-US" sz="1200" dirty="0">
                <a:solidFill>
                  <a:srgbClr val="FF8000"/>
                </a:solidFill>
                <a:latin typeface="Meiryo" charset="-128"/>
                <a:ea typeface="Meiryo" charset="-128"/>
                <a:cs typeface="Meiryo" charset="-128"/>
              </a:rPr>
              <a:t>仕様書に記載した</a:t>
            </a:r>
            <a:endParaRPr kumimoji="1" lang="en-US" altLang="ja-JP" sz="1200" dirty="0">
              <a:solidFill>
                <a:srgbClr val="FF8000"/>
              </a:solidFill>
              <a:latin typeface="Meiryo" charset="-128"/>
              <a:ea typeface="Meiryo" charset="-128"/>
              <a:cs typeface="Meiryo" charset="-128"/>
            </a:endParaRPr>
          </a:p>
          <a:p>
            <a:r>
              <a:rPr kumimoji="1" lang="ja-JP" altLang="en-US" sz="1200" dirty="0">
                <a:solidFill>
                  <a:srgbClr val="FF8000"/>
                </a:solidFill>
                <a:latin typeface="Meiryo" charset="-128"/>
                <a:ea typeface="Meiryo" charset="-128"/>
                <a:cs typeface="Meiryo" charset="-128"/>
              </a:rPr>
              <a:t>全ての機能</a:t>
            </a:r>
            <a:endParaRPr kumimoji="1" lang="en-US" altLang="ja-JP" sz="1200" dirty="0">
              <a:solidFill>
                <a:srgbClr val="FF8000"/>
              </a:solidFill>
              <a:latin typeface="Meiryo" charset="-128"/>
              <a:ea typeface="Meiryo" charset="-128"/>
              <a:cs typeface="Meiryo" charset="-128"/>
            </a:endParaRPr>
          </a:p>
        </p:txBody>
      </p:sp>
      <p:cxnSp>
        <p:nvCxnSpPr>
          <p:cNvPr id="16" name="直線コネクタ 15"/>
          <p:cNvCxnSpPr/>
          <p:nvPr/>
        </p:nvCxnSpPr>
        <p:spPr>
          <a:xfrm>
            <a:off x="455783" y="6228617"/>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V="1">
            <a:off x="8124561" y="4068377"/>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8072324" y="3929876"/>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8168504" y="6090117"/>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7752750" y="6286645"/>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22" name="テキスト ボックス 21"/>
          <p:cNvSpPr txBox="1"/>
          <p:nvPr/>
        </p:nvSpPr>
        <p:spPr>
          <a:xfrm>
            <a:off x="6758144" y="3846639"/>
            <a:ext cx="1107996" cy="461665"/>
          </a:xfrm>
          <a:prstGeom prst="rect">
            <a:avLst/>
          </a:prstGeom>
          <a:noFill/>
        </p:spPr>
        <p:txBody>
          <a:bodyPr wrap="none" rtlCol="0">
            <a:spAutoFit/>
          </a:bodyPr>
          <a:lstStyle/>
          <a:p>
            <a:r>
              <a:rPr kumimoji="1" lang="ja-JP" altLang="en-US" sz="1200" dirty="0">
                <a:solidFill>
                  <a:srgbClr val="0432FF"/>
                </a:solidFill>
                <a:latin typeface="Meiryo" charset="-128"/>
                <a:ea typeface="Meiryo" charset="-128"/>
                <a:cs typeface="Meiryo" charset="-128"/>
              </a:rPr>
              <a:t>予定していた</a:t>
            </a:r>
            <a:endParaRPr kumimoji="1" lang="en-US" altLang="ja-JP" sz="1200" dirty="0">
              <a:solidFill>
                <a:srgbClr val="0432FF"/>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全体仕様</a:t>
            </a:r>
            <a:endParaRPr kumimoji="1" lang="en-US" altLang="ja-JP" sz="1200" dirty="0">
              <a:solidFill>
                <a:srgbClr val="0432FF"/>
              </a:solidFill>
              <a:latin typeface="Meiryo" charset="-128"/>
              <a:ea typeface="Meiryo" charset="-128"/>
              <a:cs typeface="Meiryo" charset="-128"/>
            </a:endParaRPr>
          </a:p>
        </p:txBody>
      </p:sp>
      <p:cxnSp>
        <p:nvCxnSpPr>
          <p:cNvPr id="23" name="直線矢印コネクタ 22"/>
          <p:cNvCxnSpPr/>
          <p:nvPr/>
        </p:nvCxnSpPr>
        <p:spPr>
          <a:xfrm flipV="1">
            <a:off x="455636" y="5594758"/>
            <a:ext cx="2244156" cy="636751"/>
          </a:xfrm>
          <a:prstGeom prst="straightConnector1">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V="1">
            <a:off x="2699792" y="4958007"/>
            <a:ext cx="2244156" cy="636751"/>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flipV="1">
            <a:off x="4907197" y="4512017"/>
            <a:ext cx="1693629" cy="460694"/>
          </a:xfrm>
          <a:prstGeom prst="straightConnector1">
            <a:avLst/>
          </a:prstGeom>
          <a:ln w="5715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6600826" y="4068375"/>
            <a:ext cx="1567678" cy="443350"/>
          </a:xfrm>
          <a:prstGeom prst="straightConnector1">
            <a:avLst/>
          </a:prstGeom>
          <a:ln w="57150">
            <a:solidFill>
              <a:schemeClr val="bg1">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8147980" y="5443466"/>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30%</a:t>
            </a:r>
            <a:endParaRPr kumimoji="1" lang="ja-JP" altLang="en-US" sz="1200" dirty="0">
              <a:solidFill>
                <a:srgbClr val="953735"/>
              </a:solidFill>
              <a:latin typeface="Meiryo" charset="-128"/>
              <a:ea typeface="Meiryo" charset="-128"/>
              <a:cs typeface="Meiryo" charset="-128"/>
            </a:endParaRPr>
          </a:p>
        </p:txBody>
      </p:sp>
      <p:sp>
        <p:nvSpPr>
          <p:cNvPr id="33" name="テキスト ボックス 32"/>
          <p:cNvSpPr txBox="1"/>
          <p:nvPr/>
        </p:nvSpPr>
        <p:spPr>
          <a:xfrm>
            <a:off x="8125324" y="4828325"/>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60%</a:t>
            </a:r>
            <a:endParaRPr kumimoji="1" lang="ja-JP" altLang="en-US" sz="1200" dirty="0">
              <a:solidFill>
                <a:srgbClr val="953735"/>
              </a:solidFill>
              <a:latin typeface="Meiryo" charset="-128"/>
              <a:ea typeface="Meiryo" charset="-128"/>
              <a:cs typeface="Meiryo" charset="-128"/>
            </a:endParaRPr>
          </a:p>
        </p:txBody>
      </p:sp>
      <p:sp>
        <p:nvSpPr>
          <p:cNvPr id="34" name="テキスト ボックス 33"/>
          <p:cNvSpPr txBox="1"/>
          <p:nvPr/>
        </p:nvSpPr>
        <p:spPr>
          <a:xfrm>
            <a:off x="8116421" y="4393501"/>
            <a:ext cx="569387" cy="276999"/>
          </a:xfrm>
          <a:prstGeom prst="rect">
            <a:avLst/>
          </a:prstGeom>
          <a:noFill/>
        </p:spPr>
        <p:txBody>
          <a:bodyPr wrap="none" rtlCol="0">
            <a:spAutoFit/>
          </a:bodyPr>
          <a:lstStyle/>
          <a:p>
            <a:r>
              <a:rPr kumimoji="1" lang="en-US" altLang="ja-JP" sz="1200" b="1">
                <a:solidFill>
                  <a:srgbClr val="0432FF"/>
                </a:solidFill>
                <a:latin typeface="Meiryo" charset="-128"/>
                <a:ea typeface="Meiryo" charset="-128"/>
                <a:cs typeface="Meiryo" charset="-128"/>
              </a:rPr>
              <a:t>80%</a:t>
            </a:r>
            <a:endParaRPr kumimoji="1" lang="ja-JP" altLang="en-US" sz="1200" b="1" dirty="0">
              <a:solidFill>
                <a:srgbClr val="0432FF"/>
              </a:solidFill>
              <a:latin typeface="Meiryo" charset="-128"/>
              <a:ea typeface="Meiryo" charset="-128"/>
              <a:cs typeface="Meiryo" charset="-128"/>
            </a:endParaRPr>
          </a:p>
        </p:txBody>
      </p:sp>
      <p:pic>
        <p:nvPicPr>
          <p:cNvPr id="37" name="図 36"/>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07973" y="4009478"/>
            <a:ext cx="280572" cy="280572"/>
          </a:xfrm>
          <a:prstGeom prst="rect">
            <a:avLst/>
          </a:prstGeom>
        </p:spPr>
      </p:pic>
      <p:sp>
        <p:nvSpPr>
          <p:cNvPr id="39" name="環状矢印 38"/>
          <p:cNvSpPr/>
          <p:nvPr/>
        </p:nvSpPr>
        <p:spPr>
          <a:xfrm flipH="1">
            <a:off x="2297393" y="4885950"/>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環状矢印 39"/>
          <p:cNvSpPr/>
          <p:nvPr/>
        </p:nvSpPr>
        <p:spPr>
          <a:xfrm flipH="1">
            <a:off x="4451525" y="4265512"/>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環状矢印 40"/>
          <p:cNvSpPr/>
          <p:nvPr/>
        </p:nvSpPr>
        <p:spPr>
          <a:xfrm flipH="1">
            <a:off x="6101278" y="3846645"/>
            <a:ext cx="655350"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2" name="図 4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8397" y="5029086"/>
            <a:ext cx="280572" cy="280572"/>
          </a:xfrm>
          <a:prstGeom prst="rect">
            <a:avLst/>
          </a:prstGeom>
        </p:spPr>
      </p:pic>
      <p:pic>
        <p:nvPicPr>
          <p:cNvPr id="43" name="図 4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56404" y="4429669"/>
            <a:ext cx="280572" cy="280572"/>
          </a:xfrm>
          <a:prstGeom prst="rect">
            <a:avLst/>
          </a:prstGeom>
        </p:spPr>
      </p:pic>
      <p:sp>
        <p:nvSpPr>
          <p:cNvPr id="44" name="テキスト ボックス 43"/>
          <p:cNvSpPr txBox="1"/>
          <p:nvPr/>
        </p:nvSpPr>
        <p:spPr>
          <a:xfrm>
            <a:off x="1440158" y="5239654"/>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5" name="テキスト ボックス 44"/>
          <p:cNvSpPr txBox="1"/>
          <p:nvPr/>
        </p:nvSpPr>
        <p:spPr>
          <a:xfrm>
            <a:off x="3603834" y="4582746"/>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6" name="テキスト ボックス 45"/>
          <p:cNvSpPr txBox="1"/>
          <p:nvPr/>
        </p:nvSpPr>
        <p:spPr>
          <a:xfrm>
            <a:off x="5238335" y="4173629"/>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pic>
        <p:nvPicPr>
          <p:cNvPr id="48" name="図 47"/>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879777" y="1488828"/>
            <a:ext cx="511440" cy="511440"/>
          </a:xfrm>
          <a:prstGeom prst="rect">
            <a:avLst/>
          </a:prstGeom>
        </p:spPr>
      </p:pic>
      <p:sp>
        <p:nvSpPr>
          <p:cNvPr id="49" name="テキスト ボックス 48"/>
          <p:cNvSpPr txBox="1"/>
          <p:nvPr/>
        </p:nvSpPr>
        <p:spPr>
          <a:xfrm>
            <a:off x="7927748" y="1627209"/>
            <a:ext cx="415498" cy="369332"/>
          </a:xfrm>
          <a:prstGeom prst="rect">
            <a:avLst/>
          </a:prstGeom>
          <a:noFill/>
        </p:spPr>
        <p:txBody>
          <a:bodyPr wrap="none" rtlCol="0">
            <a:spAutoFit/>
          </a:bodyPr>
          <a:lstStyle/>
          <a:p>
            <a:r>
              <a:rPr kumimoji="1" lang="ja-JP" altLang="en-US">
                <a:solidFill>
                  <a:schemeClr val="accent6">
                    <a:lumMod val="75000"/>
                  </a:schemeClr>
                </a:solidFill>
              </a:rPr>
              <a:t>？</a:t>
            </a:r>
          </a:p>
        </p:txBody>
      </p:sp>
      <p:sp>
        <p:nvSpPr>
          <p:cNvPr id="50" name="テキスト ボックス 49"/>
          <p:cNvSpPr txBox="1"/>
          <p:nvPr/>
        </p:nvSpPr>
        <p:spPr>
          <a:xfrm>
            <a:off x="5062878" y="2830972"/>
            <a:ext cx="2959465" cy="369332"/>
          </a:xfrm>
          <a:prstGeom prst="rect">
            <a:avLst/>
          </a:prstGeom>
          <a:noFill/>
        </p:spPr>
        <p:txBody>
          <a:bodyPr wrap="none" rtlCol="0">
            <a:spAutoFit/>
          </a:bodyPr>
          <a:lstStyle/>
          <a:p>
            <a:pPr algn="r"/>
            <a:r>
              <a:rPr kumimoji="1" lang="ja-JP" altLang="en-US" b="1" u="sng" dirty="0">
                <a:solidFill>
                  <a:schemeClr val="accent6">
                    <a:lumMod val="75000"/>
                  </a:schemeClr>
                </a:solidFill>
                <a:latin typeface="Meiryo" charset="-128"/>
                <a:ea typeface="Meiryo" charset="-128"/>
                <a:cs typeface="Meiryo" charset="-128"/>
              </a:rPr>
              <a:t>仕様書</a:t>
            </a:r>
            <a:r>
              <a:rPr kumimoji="1" lang="ja-JP" altLang="en-US" sz="1200" dirty="0">
                <a:solidFill>
                  <a:schemeClr val="accent6">
                    <a:lumMod val="75000"/>
                  </a:schemeClr>
                </a:solidFill>
                <a:latin typeface="Meiryo" charset="-128"/>
                <a:ea typeface="Meiryo" charset="-128"/>
                <a:cs typeface="Meiryo" charset="-128"/>
              </a:rPr>
              <a:t>に対して</a:t>
            </a:r>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点満点</a:t>
            </a:r>
            <a:r>
              <a:rPr kumimoji="1" lang="ja-JP" altLang="en-US" sz="1200" dirty="0">
                <a:solidFill>
                  <a:schemeClr val="accent6">
                    <a:lumMod val="75000"/>
                  </a:schemeClr>
                </a:solidFill>
                <a:latin typeface="Meiryo" charset="-128"/>
                <a:ea typeface="Meiryo" charset="-128"/>
                <a:cs typeface="Meiryo" charset="-128"/>
              </a:rPr>
              <a:t>狙い</a:t>
            </a:r>
          </a:p>
        </p:txBody>
      </p:sp>
      <p:sp>
        <p:nvSpPr>
          <p:cNvPr id="51" name="テキスト ボックス 50"/>
          <p:cNvSpPr txBox="1"/>
          <p:nvPr/>
        </p:nvSpPr>
        <p:spPr>
          <a:xfrm>
            <a:off x="4606022" y="5845746"/>
            <a:ext cx="3416321" cy="369332"/>
          </a:xfrm>
          <a:prstGeom prst="rect">
            <a:avLst/>
          </a:prstGeom>
          <a:noFill/>
        </p:spPr>
        <p:txBody>
          <a:bodyPr wrap="none" rtlCol="0">
            <a:spAutoFit/>
          </a:bodyPr>
          <a:lstStyle/>
          <a:p>
            <a:pPr algn="r"/>
            <a:r>
              <a:rPr kumimoji="1" lang="ja-JP" altLang="en-US" b="1" u="sng" dirty="0">
                <a:solidFill>
                  <a:srgbClr val="0432FF"/>
                </a:solidFill>
                <a:latin typeface="Meiryo" charset="-128"/>
                <a:ea typeface="Meiryo" charset="-128"/>
                <a:cs typeface="Meiryo" charset="-128"/>
              </a:rPr>
              <a:t>ビジネスの成果</a:t>
            </a:r>
            <a:r>
              <a:rPr kumimoji="1" lang="ja-JP" altLang="en-US" sz="1200" dirty="0">
                <a:solidFill>
                  <a:srgbClr val="0432FF"/>
                </a:solidFill>
                <a:latin typeface="Meiryo" charset="-128"/>
                <a:ea typeface="Meiryo" charset="-128"/>
                <a:cs typeface="Meiryo" charset="-128"/>
              </a:rPr>
              <a:t>に対して</a:t>
            </a:r>
            <a:r>
              <a:rPr lang="ja-JP" altLang="en-US" b="1" dirty="0">
                <a:solidFill>
                  <a:srgbClr val="0432FF"/>
                </a:solidFill>
                <a:latin typeface="Meiryo" charset="-128"/>
                <a:ea typeface="Meiryo" charset="-128"/>
                <a:cs typeface="Meiryo" charset="-128"/>
              </a:rPr>
              <a:t>合格点</a:t>
            </a:r>
            <a:r>
              <a:rPr kumimoji="1" lang="ja-JP" altLang="en-US" sz="1200" dirty="0">
                <a:solidFill>
                  <a:srgbClr val="0432FF"/>
                </a:solidFill>
                <a:latin typeface="Meiryo" charset="-128"/>
                <a:ea typeface="Meiryo" charset="-128"/>
                <a:cs typeface="Meiryo" charset="-128"/>
              </a:rPr>
              <a:t>狙い</a:t>
            </a:r>
          </a:p>
        </p:txBody>
      </p:sp>
      <p:sp>
        <p:nvSpPr>
          <p:cNvPr id="52" name="テキスト ボックス 51"/>
          <p:cNvSpPr txBox="1"/>
          <p:nvPr/>
        </p:nvSpPr>
        <p:spPr>
          <a:xfrm>
            <a:off x="465056" y="4566714"/>
            <a:ext cx="2492990" cy="400110"/>
          </a:xfrm>
          <a:prstGeom prst="rect">
            <a:avLst/>
          </a:prstGeom>
          <a:noFill/>
        </p:spPr>
        <p:txBody>
          <a:bodyPr wrap="none" rtlCol="0">
            <a:spAutoFit/>
          </a:bodyPr>
          <a:lstStyle/>
          <a:p>
            <a:r>
              <a:rPr kumimoji="1" lang="ja-JP" altLang="en-US" sz="1000" dirty="0">
                <a:solidFill>
                  <a:srgbClr val="0432FF"/>
                </a:solidFill>
                <a:latin typeface="Meiryo" charset="-128"/>
                <a:ea typeface="Meiryo" charset="-128"/>
                <a:cs typeface="Meiryo" charset="-128"/>
              </a:rPr>
              <a:t>途中の成果からフィードバックを得て、</a:t>
            </a:r>
            <a:endParaRPr kumimoji="1" lang="en-US" altLang="ja-JP" sz="1000" dirty="0">
              <a:solidFill>
                <a:srgbClr val="0432FF"/>
              </a:solidFill>
              <a:latin typeface="Meiryo" charset="-128"/>
              <a:ea typeface="Meiryo" charset="-128"/>
              <a:cs typeface="Meiryo" charset="-128"/>
            </a:endParaRPr>
          </a:p>
          <a:p>
            <a:r>
              <a:rPr kumimoji="1" lang="ja-JP" altLang="en-US" sz="1000" dirty="0">
                <a:solidFill>
                  <a:srgbClr val="0432FF"/>
                </a:solidFill>
                <a:latin typeface="Meiryo" charset="-128"/>
                <a:ea typeface="Meiryo" charset="-128"/>
                <a:cs typeface="Meiryo" charset="-128"/>
              </a:rPr>
              <a:t>仕様や優先順位の変更を許容する。</a:t>
            </a:r>
          </a:p>
        </p:txBody>
      </p:sp>
      <p:sp>
        <p:nvSpPr>
          <p:cNvPr id="53" name="テキスト ボックス 52"/>
          <p:cNvSpPr txBox="1"/>
          <p:nvPr/>
        </p:nvSpPr>
        <p:spPr>
          <a:xfrm>
            <a:off x="455636" y="832362"/>
            <a:ext cx="3647152" cy="369332"/>
          </a:xfrm>
          <a:prstGeom prst="rect">
            <a:avLst/>
          </a:prstGeom>
          <a:noFill/>
        </p:spPr>
        <p:txBody>
          <a:bodyPr wrap="none" rtlCol="0">
            <a:spAutoFit/>
          </a:bodyPr>
          <a:lstStyle/>
          <a:p>
            <a:r>
              <a:rPr lang="ja-JP" altLang="en-US" b="1" dirty="0">
                <a:solidFill>
                  <a:schemeClr val="accent6">
                    <a:lumMod val="75000"/>
                  </a:schemeClr>
                </a:solidFill>
                <a:latin typeface="Meiryo" charset="-128"/>
                <a:ea typeface="Meiryo" charset="-128"/>
                <a:cs typeface="Meiryo" charset="-128"/>
              </a:rPr>
              <a:t>ウォーターフォール開発</a:t>
            </a:r>
            <a:r>
              <a:rPr kumimoji="1" lang="ja-JP" altLang="en-US" dirty="0">
                <a:solidFill>
                  <a:schemeClr val="accent6">
                    <a:lumMod val="75000"/>
                  </a:schemeClr>
                </a:solidFill>
                <a:latin typeface="Meiryo" charset="-128"/>
                <a:ea typeface="Meiryo" charset="-128"/>
                <a:cs typeface="Meiryo" charset="-128"/>
              </a:rPr>
              <a:t>の考え方</a:t>
            </a:r>
          </a:p>
        </p:txBody>
      </p:sp>
      <p:sp>
        <p:nvSpPr>
          <p:cNvPr id="54" name="テキスト ボックス 53"/>
          <p:cNvSpPr txBox="1"/>
          <p:nvPr/>
        </p:nvSpPr>
        <p:spPr>
          <a:xfrm>
            <a:off x="457896" y="3836434"/>
            <a:ext cx="2723823" cy="369332"/>
          </a:xfrm>
          <a:prstGeom prst="rect">
            <a:avLst/>
          </a:prstGeom>
          <a:noFill/>
        </p:spPr>
        <p:txBody>
          <a:bodyPr wrap="none" rtlCol="0">
            <a:spAutoFit/>
          </a:bodyPr>
          <a:lstStyle/>
          <a:p>
            <a:r>
              <a:rPr lang="ja-JP" altLang="en-US" b="1" dirty="0">
                <a:solidFill>
                  <a:srgbClr val="0432FF"/>
                </a:solidFill>
                <a:latin typeface="Meiryo" charset="-128"/>
                <a:ea typeface="Meiryo" charset="-128"/>
                <a:cs typeface="Meiryo" charset="-128"/>
              </a:rPr>
              <a:t>アジャイル開発</a:t>
            </a:r>
            <a:r>
              <a:rPr kumimoji="1" lang="ja-JP" altLang="en-US" dirty="0">
                <a:solidFill>
                  <a:srgbClr val="0432FF"/>
                </a:solidFill>
                <a:latin typeface="Meiryo" charset="-128"/>
                <a:ea typeface="Meiryo" charset="-128"/>
                <a:cs typeface="Meiryo" charset="-128"/>
              </a:rPr>
              <a:t>の考え方</a:t>
            </a:r>
          </a:p>
        </p:txBody>
      </p:sp>
      <p:sp>
        <p:nvSpPr>
          <p:cNvPr id="55" name="環状矢印 54"/>
          <p:cNvSpPr/>
          <p:nvPr/>
        </p:nvSpPr>
        <p:spPr>
          <a:xfrm rot="10800000" flipH="1">
            <a:off x="7580143" y="1264673"/>
            <a:ext cx="1080905" cy="1037441"/>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p:cNvSpPr txBox="1"/>
          <p:nvPr/>
        </p:nvSpPr>
        <p:spPr>
          <a:xfrm>
            <a:off x="5499766" y="2059125"/>
            <a:ext cx="2646878" cy="461665"/>
          </a:xfrm>
          <a:prstGeom prst="rect">
            <a:avLst/>
          </a:prstGeom>
          <a:noFill/>
        </p:spPr>
        <p:txBody>
          <a:bodyPr wrap="none" rtlCol="0">
            <a:spAutoFit/>
          </a:bodyPr>
          <a:lstStyle/>
          <a:p>
            <a:r>
              <a:rPr kumimoji="1" lang="ja-JP" altLang="en-US" sz="1200" dirty="0">
                <a:solidFill>
                  <a:srgbClr val="FF6666"/>
                </a:solidFill>
                <a:latin typeface="Meiryo" charset="-128"/>
                <a:ea typeface="Meiryo" charset="-128"/>
                <a:cs typeface="Meiryo" charset="-128"/>
              </a:rPr>
              <a:t>現場からのフィードバック</a:t>
            </a:r>
            <a:endParaRPr kumimoji="1" lang="en-US" altLang="ja-JP" sz="1200" dirty="0">
              <a:solidFill>
                <a:srgbClr val="FF6666"/>
              </a:solidFill>
              <a:latin typeface="Meiryo" charset="-128"/>
              <a:ea typeface="Meiryo" charset="-128"/>
              <a:cs typeface="Meiryo" charset="-128"/>
            </a:endParaRPr>
          </a:p>
          <a:p>
            <a:r>
              <a:rPr lang="ja-JP" altLang="en-US" sz="1200" dirty="0">
                <a:solidFill>
                  <a:srgbClr val="FF6666"/>
                </a:solidFill>
                <a:latin typeface="Meiryo" charset="-128"/>
                <a:ea typeface="Meiryo" charset="-128"/>
                <a:cs typeface="Meiryo" charset="-128"/>
              </a:rPr>
              <a:t>最後になって訂正・追加などが集中</a:t>
            </a:r>
            <a:endParaRPr kumimoji="1" lang="ja-JP" altLang="en-US" sz="1200" dirty="0">
              <a:solidFill>
                <a:srgbClr val="FF6666"/>
              </a:solidFill>
              <a:latin typeface="Meiryo" charset="-128"/>
              <a:ea typeface="Meiryo" charset="-128"/>
              <a:cs typeface="Meiryo" charset="-128"/>
            </a:endParaRPr>
          </a:p>
        </p:txBody>
      </p:sp>
      <p:sp>
        <p:nvSpPr>
          <p:cNvPr id="57" name="テキスト ボックス 56"/>
          <p:cNvSpPr txBox="1"/>
          <p:nvPr/>
        </p:nvSpPr>
        <p:spPr>
          <a:xfrm>
            <a:off x="5287723" y="5066057"/>
            <a:ext cx="2492990" cy="461665"/>
          </a:xfrm>
          <a:prstGeom prst="rect">
            <a:avLst/>
          </a:prstGeom>
          <a:noFill/>
        </p:spPr>
        <p:txBody>
          <a:bodyPr wrap="none" rtlCol="0">
            <a:spAutoFit/>
          </a:bodyPr>
          <a:lstStyle/>
          <a:p>
            <a:pPr algn="r"/>
            <a:r>
              <a:rPr kumimoji="1" lang="ja-JP" altLang="en-US" sz="1200" dirty="0">
                <a:solidFill>
                  <a:srgbClr val="0432FF"/>
                </a:solidFill>
                <a:latin typeface="Meiryo" charset="-128"/>
                <a:ea typeface="Meiryo" charset="-128"/>
                <a:cs typeface="Meiryo" charset="-128"/>
              </a:rPr>
              <a:t>目標としていたビジネスの成果が</a:t>
            </a:r>
            <a:endParaRPr kumimoji="1" lang="en-US" altLang="ja-JP" sz="1200" dirty="0">
              <a:solidFill>
                <a:srgbClr val="0432FF"/>
              </a:solidFill>
              <a:latin typeface="Meiryo" charset="-128"/>
              <a:ea typeface="Meiryo" charset="-128"/>
              <a:cs typeface="Meiryo" charset="-128"/>
            </a:endParaRPr>
          </a:p>
          <a:p>
            <a:pPr algn="r"/>
            <a:r>
              <a:rPr kumimoji="1" lang="ja-JP" altLang="en-US" sz="1200" dirty="0">
                <a:solidFill>
                  <a:srgbClr val="0432FF"/>
                </a:solidFill>
                <a:latin typeface="Meiryo" charset="-128"/>
                <a:ea typeface="Meiryo" charset="-128"/>
                <a:cs typeface="Meiryo" charset="-128"/>
              </a:rPr>
              <a:t>達成できていれば完了</a:t>
            </a:r>
          </a:p>
        </p:txBody>
      </p:sp>
      <p:cxnSp>
        <p:nvCxnSpPr>
          <p:cNvPr id="59" name="直線矢印コネクタ 58"/>
          <p:cNvCxnSpPr/>
          <p:nvPr/>
        </p:nvCxnSpPr>
        <p:spPr>
          <a:xfrm flipV="1">
            <a:off x="6586830" y="4573739"/>
            <a:ext cx="0" cy="45425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465056" y="1444492"/>
            <a:ext cx="3892412" cy="400110"/>
          </a:xfrm>
          <a:prstGeom prst="rect">
            <a:avLst/>
          </a:prstGeom>
          <a:noFill/>
        </p:spPr>
        <p:txBody>
          <a:bodyPr wrap="none" rtlCol="0">
            <a:spAutoFit/>
          </a:bodyPr>
          <a:lstStyle/>
          <a:p>
            <a:r>
              <a:rPr kumimoji="1" lang="ja-JP" altLang="en-US" sz="1000" dirty="0">
                <a:solidFill>
                  <a:schemeClr val="accent6">
                    <a:lumMod val="75000"/>
                  </a:schemeClr>
                </a:solidFill>
                <a:latin typeface="Meiryo" charset="-128"/>
                <a:ea typeface="Meiryo" charset="-128"/>
                <a:cs typeface="Meiryo" charset="-128"/>
              </a:rPr>
              <a:t>仕様凍結（確定）させて仕様書通りに開発が</a:t>
            </a:r>
            <a:r>
              <a:rPr kumimoji="1" lang="en-US" altLang="ja-JP" sz="1000" dirty="0">
                <a:solidFill>
                  <a:schemeClr val="accent6">
                    <a:lumMod val="75000"/>
                  </a:schemeClr>
                </a:solidFill>
                <a:latin typeface="Meiryo" charset="-128"/>
                <a:ea typeface="Meiryo" charset="-128"/>
                <a:cs typeface="Meiryo" charset="-128"/>
              </a:rPr>
              <a:t>100%</a:t>
            </a:r>
            <a:r>
              <a:rPr kumimoji="1" lang="ja-JP" altLang="en-US" sz="1000" dirty="0">
                <a:solidFill>
                  <a:schemeClr val="accent6">
                    <a:lumMod val="75000"/>
                  </a:schemeClr>
                </a:solidFill>
                <a:latin typeface="Meiryo" charset="-128"/>
                <a:ea typeface="Meiryo" charset="-128"/>
                <a:cs typeface="Meiryo" charset="-128"/>
              </a:rPr>
              <a:t>完了したら、</a:t>
            </a:r>
            <a:endParaRPr kumimoji="1" lang="en-US" altLang="ja-JP" sz="1000" dirty="0">
              <a:solidFill>
                <a:schemeClr val="accent6">
                  <a:lumMod val="75000"/>
                </a:schemeClr>
              </a:solidFill>
              <a:latin typeface="Meiryo" charset="-128"/>
              <a:ea typeface="Meiryo" charset="-128"/>
              <a:cs typeface="Meiryo" charset="-128"/>
            </a:endParaRPr>
          </a:p>
          <a:p>
            <a:r>
              <a:rPr kumimoji="1" lang="ja-JP" altLang="en-US" sz="1000" dirty="0">
                <a:solidFill>
                  <a:schemeClr val="accent6">
                    <a:lumMod val="75000"/>
                  </a:schemeClr>
                </a:solidFill>
                <a:latin typeface="Meiryo" charset="-128"/>
                <a:ea typeface="Meiryo" charset="-128"/>
                <a:cs typeface="Meiryo" charset="-128"/>
              </a:rPr>
              <a:t>現場からのフィードバックを求める。</a:t>
            </a:r>
          </a:p>
        </p:txBody>
      </p:sp>
      <p:sp>
        <p:nvSpPr>
          <p:cNvPr id="58" name="テキスト ボックス 57">
            <a:extLst>
              <a:ext uri="{FF2B5EF4-FFF2-40B4-BE49-F238E27FC236}">
                <a16:creationId xmlns:a16="http://schemas.microsoft.com/office/drawing/2014/main" id="{5670CA71-1222-FC4D-A6B2-E41394D3527B}"/>
              </a:ext>
            </a:extLst>
          </p:cNvPr>
          <p:cNvSpPr txBox="1"/>
          <p:nvPr/>
        </p:nvSpPr>
        <p:spPr>
          <a:xfrm>
            <a:off x="455563" y="1114649"/>
            <a:ext cx="3570208" cy="307777"/>
          </a:xfrm>
          <a:prstGeom prst="rect">
            <a:avLst/>
          </a:prstGeom>
          <a:noFill/>
        </p:spPr>
        <p:txBody>
          <a:bodyPr wrap="none" rtlCol="0">
            <a:spAutoFit/>
          </a:bodyPr>
          <a:lstStyle/>
          <a:p>
            <a:r>
              <a:rPr kumimoji="1" lang="ja-JP" altLang="en-US" sz="1400" b="1" u="sng" dirty="0">
                <a:solidFill>
                  <a:schemeClr val="accent6">
                    <a:lumMod val="75000"/>
                  </a:schemeClr>
                </a:solidFill>
                <a:latin typeface="Meiryo" charset="-128"/>
                <a:ea typeface="Meiryo" charset="-128"/>
                <a:cs typeface="Meiryo" charset="-128"/>
              </a:rPr>
              <a:t>仕事の</a:t>
            </a:r>
            <a:r>
              <a:rPr lang="ja-JP" altLang="en-US" sz="1400" b="1" u="sng" dirty="0">
                <a:solidFill>
                  <a:schemeClr val="accent6">
                    <a:lumMod val="75000"/>
                  </a:schemeClr>
                </a:solidFill>
                <a:latin typeface="Meiryo" charset="-128"/>
                <a:ea typeface="Meiryo" charset="-128"/>
                <a:cs typeface="Meiryo" charset="-128"/>
              </a:rPr>
              <a:t>仕組み</a:t>
            </a:r>
            <a:r>
              <a:rPr kumimoji="1" lang="ja-JP" altLang="en-US" sz="1400" b="1" u="sng" dirty="0">
                <a:solidFill>
                  <a:schemeClr val="accent6">
                    <a:lumMod val="75000"/>
                  </a:schemeClr>
                </a:solidFill>
                <a:latin typeface="Meiryo" charset="-128"/>
                <a:ea typeface="Meiryo" charset="-128"/>
                <a:cs typeface="Meiryo" charset="-128"/>
              </a:rPr>
              <a:t>は確定できる</a:t>
            </a:r>
            <a:r>
              <a:rPr kumimoji="1" lang="ja-JP" altLang="en-US" sz="1200" dirty="0">
                <a:solidFill>
                  <a:schemeClr val="accent6">
                    <a:lumMod val="75000"/>
                  </a:schemeClr>
                </a:solidFill>
                <a:latin typeface="Meiryo" charset="-128"/>
                <a:ea typeface="Meiryo" charset="-128"/>
                <a:cs typeface="Meiryo" charset="-128"/>
              </a:rPr>
              <a:t>を前提にした開発</a:t>
            </a:r>
          </a:p>
        </p:txBody>
      </p:sp>
      <p:sp>
        <p:nvSpPr>
          <p:cNvPr id="60" name="テキスト ボックス 59">
            <a:extLst>
              <a:ext uri="{FF2B5EF4-FFF2-40B4-BE49-F238E27FC236}">
                <a16:creationId xmlns:a16="http://schemas.microsoft.com/office/drawing/2014/main" id="{6E156691-FCED-3B4A-8689-A01ED95D4268}"/>
              </a:ext>
            </a:extLst>
          </p:cNvPr>
          <p:cNvSpPr txBox="1"/>
          <p:nvPr/>
        </p:nvSpPr>
        <p:spPr>
          <a:xfrm>
            <a:off x="465056" y="4096139"/>
            <a:ext cx="3416320" cy="307777"/>
          </a:xfrm>
          <a:prstGeom prst="rect">
            <a:avLst/>
          </a:prstGeom>
          <a:noFill/>
        </p:spPr>
        <p:txBody>
          <a:bodyPr wrap="none" rtlCol="0">
            <a:spAutoFit/>
          </a:bodyPr>
          <a:lstStyle/>
          <a:p>
            <a:r>
              <a:rPr kumimoji="1" lang="ja-JP" altLang="en-US" sz="1400" b="1" u="sng" dirty="0">
                <a:solidFill>
                  <a:srgbClr val="0432FF"/>
                </a:solidFill>
                <a:latin typeface="Meiryo" charset="-128"/>
                <a:ea typeface="Meiryo" charset="-128"/>
                <a:cs typeface="Meiryo" charset="-128"/>
              </a:rPr>
              <a:t>仕事の仕組みは変化する</a:t>
            </a:r>
            <a:r>
              <a:rPr kumimoji="1" lang="ja-JP" altLang="en-US" sz="1400" u="sng" dirty="0">
                <a:solidFill>
                  <a:srgbClr val="0432FF"/>
                </a:solidFill>
                <a:latin typeface="Meiryo" charset="-128"/>
                <a:ea typeface="Meiryo" charset="-128"/>
                <a:cs typeface="Meiryo" charset="-128"/>
              </a:rPr>
              <a:t>を</a:t>
            </a:r>
            <a:r>
              <a:rPr kumimoji="1" lang="ja-JP" altLang="en-US" sz="1200" dirty="0">
                <a:solidFill>
                  <a:srgbClr val="0432FF"/>
                </a:solidFill>
                <a:latin typeface="Meiryo" charset="-128"/>
                <a:ea typeface="Meiryo" charset="-128"/>
                <a:cs typeface="Meiryo" charset="-128"/>
              </a:rPr>
              <a:t>前提にした開発</a:t>
            </a:r>
          </a:p>
        </p:txBody>
      </p:sp>
    </p:spTree>
    <p:extLst>
      <p:ext uri="{BB962C8B-B14F-4D97-AF65-F5344CB8AC3E}">
        <p14:creationId xmlns:p14="http://schemas.microsoft.com/office/powerpoint/2010/main" val="17441355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コンテナ型仮想化</a:t>
            </a:r>
          </a:p>
        </p:txBody>
      </p:sp>
      <p:sp>
        <p:nvSpPr>
          <p:cNvPr id="3" name="スライド番号プレースホルダー 2"/>
          <p:cNvSpPr>
            <a:spLocks noGrp="1"/>
          </p:cNvSpPr>
          <p:nvPr>
            <p:ph type="sldNum" sz="quarter" idx="12"/>
          </p:nvPr>
        </p:nvSpPr>
        <p:spPr>
          <a:effectLst>
            <a:outerShdw blurRad="50800" dist="38100" dir="2700000" algn="tl" rotWithShape="0">
              <a:prstClr val="black">
                <a:alpha val="40000"/>
              </a:prstClr>
            </a:outerShdw>
          </a:effectLst>
        </p:spPr>
        <p:txBody>
          <a:bodyPr/>
          <a:lstStyle/>
          <a:p>
            <a:fld id="{8FF8CC5D-A65D-5946-99B5-645367A967AD}" type="slidenum">
              <a:rPr kumimoji="1" lang="ja-JP" altLang="en-US" smtClean="0"/>
              <a:t>48</a:t>
            </a:fld>
            <a:endParaRPr kumimoji="1" lang="ja-JP" altLang="en-US"/>
          </a:p>
        </p:txBody>
      </p:sp>
      <p:sp>
        <p:nvSpPr>
          <p:cNvPr id="4" name="正方形/長方形 3"/>
          <p:cNvSpPr/>
          <p:nvPr/>
        </p:nvSpPr>
        <p:spPr>
          <a:xfrm>
            <a:off x="644945" y="1564317"/>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63478" y="1439935"/>
            <a:ext cx="3581400" cy="232022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915879"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992077" y="2375336"/>
            <a:ext cx="916709" cy="66596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1775042" y="3819431"/>
            <a:ext cx="1531188" cy="400110"/>
          </a:xfrm>
          <a:prstGeom prst="rect">
            <a:avLst/>
          </a:prstGeom>
          <a:noFill/>
        </p:spPr>
        <p:txBody>
          <a:bodyPr wrap="none" rtlCol="0">
            <a:spAutoFit/>
          </a:bodyPr>
          <a:lstStyle/>
          <a:p>
            <a:pPr algn="ctr"/>
            <a:r>
              <a:rPr kumimoji="1" lang="ja-JP" altLang="en-US" sz="2000" dirty="0">
                <a:solidFill>
                  <a:srgbClr val="FFFFFF"/>
                </a:solidFill>
              </a:rPr>
              <a:t>ハードウェア</a:t>
            </a:r>
          </a:p>
        </p:txBody>
      </p:sp>
      <p:sp>
        <p:nvSpPr>
          <p:cNvPr id="9" name="テキスト ボックス 8"/>
          <p:cNvSpPr txBox="1"/>
          <p:nvPr/>
        </p:nvSpPr>
        <p:spPr>
          <a:xfrm>
            <a:off x="1470242" y="3317722"/>
            <a:ext cx="2159566" cy="400110"/>
          </a:xfrm>
          <a:prstGeom prst="rect">
            <a:avLst/>
          </a:prstGeom>
          <a:noFill/>
        </p:spPr>
        <p:txBody>
          <a:bodyPr wrap="none" rtlCol="0">
            <a:spAutoFit/>
          </a:bodyPr>
          <a:lstStyle/>
          <a:p>
            <a:pPr algn="ctr"/>
            <a:r>
              <a:rPr kumimoji="1" lang="ja-JP" altLang="en-US" sz="2000" dirty="0">
                <a:solidFill>
                  <a:srgbClr val="FFFFFF"/>
                </a:solidFill>
              </a:rPr>
              <a:t>ハイパーバイザー</a:t>
            </a:r>
          </a:p>
        </p:txBody>
      </p:sp>
      <p:sp>
        <p:nvSpPr>
          <p:cNvPr id="10" name="テキスト ボックス 9"/>
          <p:cNvSpPr txBox="1"/>
          <p:nvPr/>
        </p:nvSpPr>
        <p:spPr>
          <a:xfrm>
            <a:off x="945138" y="3042640"/>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16" name="正方形/長方形 15"/>
          <p:cNvSpPr/>
          <p:nvPr/>
        </p:nvSpPr>
        <p:spPr>
          <a:xfrm>
            <a:off x="992077"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17" name="正方形/長方形 16"/>
          <p:cNvSpPr/>
          <p:nvPr/>
        </p:nvSpPr>
        <p:spPr>
          <a:xfrm>
            <a:off x="992077"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18" name="正方形/長方形 17"/>
          <p:cNvSpPr/>
          <p:nvPr/>
        </p:nvSpPr>
        <p:spPr>
          <a:xfrm>
            <a:off x="2020575"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2096773" y="2375336"/>
            <a:ext cx="916709" cy="665967"/>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2049834" y="3042640"/>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21" name="正方形/長方形 20"/>
          <p:cNvSpPr/>
          <p:nvPr/>
        </p:nvSpPr>
        <p:spPr>
          <a:xfrm>
            <a:off x="2096773"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22" name="正方形/長方形 21"/>
          <p:cNvSpPr/>
          <p:nvPr/>
        </p:nvSpPr>
        <p:spPr>
          <a:xfrm>
            <a:off x="2096773"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23" name="正方形/長方形 22"/>
          <p:cNvSpPr/>
          <p:nvPr/>
        </p:nvSpPr>
        <p:spPr>
          <a:xfrm>
            <a:off x="3127930"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3204128" y="2375336"/>
            <a:ext cx="916709" cy="6659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3157189" y="3042640"/>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26" name="正方形/長方形 25"/>
          <p:cNvSpPr/>
          <p:nvPr/>
        </p:nvSpPr>
        <p:spPr>
          <a:xfrm>
            <a:off x="3204128"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27" name="正方形/長方形 26"/>
          <p:cNvSpPr/>
          <p:nvPr/>
        </p:nvSpPr>
        <p:spPr>
          <a:xfrm>
            <a:off x="3204128"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74" name="テキスト ボックス 73"/>
          <p:cNvSpPr txBox="1"/>
          <p:nvPr/>
        </p:nvSpPr>
        <p:spPr>
          <a:xfrm>
            <a:off x="580730" y="843166"/>
            <a:ext cx="3745737" cy="461665"/>
          </a:xfrm>
          <a:prstGeom prst="rect">
            <a:avLst/>
          </a:prstGeom>
          <a:noFill/>
        </p:spPr>
        <p:txBody>
          <a:bodyPr wrap="none" rtlCol="0">
            <a:spAutoFit/>
          </a:bodyPr>
          <a:lstStyle/>
          <a:p>
            <a:pPr algn="ctr"/>
            <a:r>
              <a:rPr kumimoji="1" lang="ja-JP" altLang="en-US" sz="2400" dirty="0">
                <a:solidFill>
                  <a:srgbClr val="3366FF"/>
                </a:solidFill>
              </a:rPr>
              <a:t>ハイパーバイザー型仮想化</a:t>
            </a:r>
          </a:p>
        </p:txBody>
      </p:sp>
      <p:sp>
        <p:nvSpPr>
          <p:cNvPr id="28" name="正方形/長方形 27"/>
          <p:cNvSpPr/>
          <p:nvPr/>
        </p:nvSpPr>
        <p:spPr>
          <a:xfrm>
            <a:off x="4734344" y="1564317"/>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4852877" y="1499565"/>
            <a:ext cx="3581400" cy="226059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5005278" y="1397965"/>
            <a:ext cx="3293533" cy="185982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5864441" y="3819431"/>
            <a:ext cx="1531188" cy="400110"/>
          </a:xfrm>
          <a:prstGeom prst="rect">
            <a:avLst/>
          </a:prstGeom>
          <a:noFill/>
        </p:spPr>
        <p:txBody>
          <a:bodyPr wrap="none" rtlCol="0">
            <a:spAutoFit/>
          </a:bodyPr>
          <a:lstStyle/>
          <a:p>
            <a:pPr algn="ctr"/>
            <a:r>
              <a:rPr kumimoji="1" lang="ja-JP" altLang="en-US" sz="2000" dirty="0">
                <a:solidFill>
                  <a:srgbClr val="FFFFFF"/>
                </a:solidFill>
              </a:rPr>
              <a:t>ハードウェア</a:t>
            </a:r>
          </a:p>
        </p:txBody>
      </p:sp>
      <p:sp>
        <p:nvSpPr>
          <p:cNvPr id="33" name="テキスト ボックス 32"/>
          <p:cNvSpPr txBox="1"/>
          <p:nvPr/>
        </p:nvSpPr>
        <p:spPr>
          <a:xfrm>
            <a:off x="5171515" y="2798839"/>
            <a:ext cx="2935820" cy="400110"/>
          </a:xfrm>
          <a:prstGeom prst="rect">
            <a:avLst/>
          </a:prstGeom>
          <a:noFill/>
        </p:spPr>
        <p:txBody>
          <a:bodyPr wrap="none" rtlCol="0">
            <a:spAutoFit/>
          </a:bodyPr>
          <a:lstStyle/>
          <a:p>
            <a:pPr algn="ctr"/>
            <a:r>
              <a:rPr kumimoji="1" lang="ja-JP" altLang="en-US" sz="2000" dirty="0">
                <a:solidFill>
                  <a:srgbClr val="FFFFFF"/>
                </a:solidFill>
              </a:rPr>
              <a:t>コンテナ管理ソフトウエア</a:t>
            </a:r>
          </a:p>
        </p:txBody>
      </p:sp>
      <p:sp>
        <p:nvSpPr>
          <p:cNvPr id="47" name="テキスト ボックス 46"/>
          <p:cNvSpPr txBox="1"/>
          <p:nvPr/>
        </p:nvSpPr>
        <p:spPr>
          <a:xfrm>
            <a:off x="6402822" y="3174181"/>
            <a:ext cx="473206" cy="400110"/>
          </a:xfrm>
          <a:prstGeom prst="rect">
            <a:avLst/>
          </a:prstGeom>
          <a:noFill/>
        </p:spPr>
        <p:txBody>
          <a:bodyPr wrap="none" rtlCol="0">
            <a:spAutoFit/>
          </a:bodyPr>
          <a:lstStyle/>
          <a:p>
            <a:pPr algn="ctr"/>
            <a:r>
              <a:rPr kumimoji="1" lang="en-US" altLang="ja-JP" sz="2000">
                <a:solidFill>
                  <a:srgbClr val="FFFFFF"/>
                </a:solidFill>
              </a:rPr>
              <a:t>OS</a:t>
            </a:r>
          </a:p>
        </p:txBody>
      </p:sp>
      <p:sp>
        <p:nvSpPr>
          <p:cNvPr id="48" name="正方形/長方形 47"/>
          <p:cNvSpPr/>
          <p:nvPr/>
        </p:nvSpPr>
        <p:spPr>
          <a:xfrm>
            <a:off x="5136716"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p:cNvSpPr/>
          <p:nvPr/>
        </p:nvSpPr>
        <p:spPr>
          <a:xfrm>
            <a:off x="6186581"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p:cNvSpPr/>
          <p:nvPr/>
        </p:nvSpPr>
        <p:spPr>
          <a:xfrm>
            <a:off x="7236446"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5213849" y="1922899"/>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ミドルウェア</a:t>
            </a:r>
          </a:p>
        </p:txBody>
      </p:sp>
      <p:sp>
        <p:nvSpPr>
          <p:cNvPr id="52" name="正方形/長方形 51"/>
          <p:cNvSpPr/>
          <p:nvPr/>
        </p:nvSpPr>
        <p:spPr>
          <a:xfrm>
            <a:off x="5213849" y="1397966"/>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57" name="正方形/長方形 56"/>
          <p:cNvSpPr/>
          <p:nvPr/>
        </p:nvSpPr>
        <p:spPr>
          <a:xfrm>
            <a:off x="6246783" y="1922899"/>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ミドルウェア</a:t>
            </a:r>
          </a:p>
        </p:txBody>
      </p:sp>
      <p:sp>
        <p:nvSpPr>
          <p:cNvPr id="58" name="正方形/長方形 57"/>
          <p:cNvSpPr/>
          <p:nvPr/>
        </p:nvSpPr>
        <p:spPr>
          <a:xfrm>
            <a:off x="6246783" y="1397966"/>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59" name="正方形/長方形 58"/>
          <p:cNvSpPr/>
          <p:nvPr/>
        </p:nvSpPr>
        <p:spPr>
          <a:xfrm>
            <a:off x="7312032" y="1929226"/>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ミドルウェア</a:t>
            </a:r>
          </a:p>
        </p:txBody>
      </p:sp>
      <p:sp>
        <p:nvSpPr>
          <p:cNvPr id="60" name="正方形/長方形 59"/>
          <p:cNvSpPr/>
          <p:nvPr/>
        </p:nvSpPr>
        <p:spPr>
          <a:xfrm>
            <a:off x="7302431" y="1397964"/>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61" name="テキスト ボックス 60"/>
          <p:cNvSpPr txBox="1"/>
          <p:nvPr/>
        </p:nvSpPr>
        <p:spPr>
          <a:xfrm>
            <a:off x="5264747" y="2498634"/>
            <a:ext cx="671979" cy="253916"/>
          </a:xfrm>
          <a:prstGeom prst="rect">
            <a:avLst/>
          </a:prstGeom>
          <a:noFill/>
          <a:ln>
            <a:noFill/>
          </a:ln>
        </p:spPr>
        <p:txBody>
          <a:bodyPr wrap="none" rtlCol="0">
            <a:spAutoFit/>
          </a:bodyPr>
          <a:lstStyle/>
          <a:p>
            <a:pPr algn="ctr"/>
            <a:r>
              <a:rPr kumimoji="1" lang="ja-JP" altLang="en-US" sz="1050" dirty="0">
                <a:solidFill>
                  <a:srgbClr val="FFFFFF"/>
                </a:solidFill>
              </a:rPr>
              <a:t>コンテナ</a:t>
            </a:r>
          </a:p>
        </p:txBody>
      </p:sp>
      <p:sp>
        <p:nvSpPr>
          <p:cNvPr id="62" name="テキスト ボックス 61"/>
          <p:cNvSpPr txBox="1"/>
          <p:nvPr/>
        </p:nvSpPr>
        <p:spPr>
          <a:xfrm>
            <a:off x="6312661" y="2498634"/>
            <a:ext cx="671979" cy="253916"/>
          </a:xfrm>
          <a:prstGeom prst="rect">
            <a:avLst/>
          </a:prstGeom>
          <a:noFill/>
          <a:ln>
            <a:noFill/>
          </a:ln>
        </p:spPr>
        <p:txBody>
          <a:bodyPr wrap="none" rtlCol="0">
            <a:spAutoFit/>
          </a:bodyPr>
          <a:lstStyle/>
          <a:p>
            <a:pPr algn="ctr"/>
            <a:r>
              <a:rPr kumimoji="1" lang="ja-JP" altLang="en-US" sz="1050" dirty="0">
                <a:solidFill>
                  <a:srgbClr val="FFFFFF"/>
                </a:solidFill>
              </a:rPr>
              <a:t>コンテナ</a:t>
            </a:r>
          </a:p>
        </p:txBody>
      </p:sp>
      <p:sp>
        <p:nvSpPr>
          <p:cNvPr id="63" name="テキスト ボックス 62"/>
          <p:cNvSpPr txBox="1"/>
          <p:nvPr/>
        </p:nvSpPr>
        <p:spPr>
          <a:xfrm>
            <a:off x="7375284" y="2498634"/>
            <a:ext cx="671979" cy="253916"/>
          </a:xfrm>
          <a:prstGeom prst="rect">
            <a:avLst/>
          </a:prstGeom>
          <a:noFill/>
          <a:ln>
            <a:noFill/>
          </a:ln>
        </p:spPr>
        <p:txBody>
          <a:bodyPr wrap="none" rtlCol="0">
            <a:spAutoFit/>
          </a:bodyPr>
          <a:lstStyle/>
          <a:p>
            <a:pPr algn="ctr"/>
            <a:r>
              <a:rPr kumimoji="1" lang="ja-JP" altLang="en-US" sz="1050" dirty="0">
                <a:solidFill>
                  <a:srgbClr val="FFFFFF"/>
                </a:solidFill>
              </a:rPr>
              <a:t>コンテナ</a:t>
            </a:r>
          </a:p>
        </p:txBody>
      </p:sp>
      <p:sp>
        <p:nvSpPr>
          <p:cNvPr id="75" name="テキスト ボックス 74"/>
          <p:cNvSpPr txBox="1"/>
          <p:nvPr/>
        </p:nvSpPr>
        <p:spPr>
          <a:xfrm>
            <a:off x="5350712" y="843166"/>
            <a:ext cx="2512226" cy="461665"/>
          </a:xfrm>
          <a:prstGeom prst="rect">
            <a:avLst/>
          </a:prstGeom>
          <a:noFill/>
        </p:spPr>
        <p:txBody>
          <a:bodyPr wrap="none" rtlCol="0">
            <a:spAutoFit/>
          </a:bodyPr>
          <a:lstStyle/>
          <a:p>
            <a:pPr algn="ctr"/>
            <a:r>
              <a:rPr kumimoji="1" lang="ja-JP" altLang="en-US" sz="2400" dirty="0">
                <a:solidFill>
                  <a:srgbClr val="FF6600"/>
                </a:solidFill>
              </a:rPr>
              <a:t>コンテナ型仮想化</a:t>
            </a:r>
          </a:p>
        </p:txBody>
      </p:sp>
      <p:sp>
        <p:nvSpPr>
          <p:cNvPr id="76" name="正方形/長方形 75"/>
          <p:cNvSpPr/>
          <p:nvPr/>
        </p:nvSpPr>
        <p:spPr>
          <a:xfrm>
            <a:off x="5213849" y="2235078"/>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ライブラリ</a:t>
            </a:r>
            <a:endParaRPr kumimoji="1"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79" name="正方形/長方形 78"/>
          <p:cNvSpPr/>
          <p:nvPr/>
        </p:nvSpPr>
        <p:spPr>
          <a:xfrm>
            <a:off x="1066802"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a:solidFill>
                  <a:srgbClr val="FFFFFF"/>
                </a:solidFill>
                <a:latin typeface="ＭＳ Ｐゴシック"/>
                <a:ea typeface="ＭＳ Ｐゴシック"/>
                <a:cs typeface="ＭＳ Ｐゴシック"/>
              </a:rPr>
              <a:t>環境変数</a:t>
            </a:r>
          </a:p>
        </p:txBody>
      </p:sp>
      <p:sp>
        <p:nvSpPr>
          <p:cNvPr id="80" name="正方形/長方形 79"/>
          <p:cNvSpPr/>
          <p:nvPr/>
        </p:nvSpPr>
        <p:spPr>
          <a:xfrm>
            <a:off x="1047773" y="2851691"/>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ＭＳ Ｐゴシック"/>
                <a:ea typeface="ＭＳ Ｐゴシック"/>
                <a:cs typeface="ＭＳ Ｐゴシック"/>
              </a:rPr>
              <a:t>カーネル</a:t>
            </a:r>
          </a:p>
        </p:txBody>
      </p:sp>
      <p:sp>
        <p:nvSpPr>
          <p:cNvPr id="82" name="正方形/長方形 81"/>
          <p:cNvSpPr/>
          <p:nvPr/>
        </p:nvSpPr>
        <p:spPr>
          <a:xfrm>
            <a:off x="2155128" y="2846063"/>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ＭＳ Ｐゴシック"/>
                <a:ea typeface="ＭＳ Ｐゴシック"/>
                <a:cs typeface="ＭＳ Ｐゴシック"/>
              </a:rPr>
              <a:t>カーネル</a:t>
            </a:r>
          </a:p>
        </p:txBody>
      </p:sp>
      <p:sp>
        <p:nvSpPr>
          <p:cNvPr id="84" name="正方形/長方形 83"/>
          <p:cNvSpPr/>
          <p:nvPr/>
        </p:nvSpPr>
        <p:spPr>
          <a:xfrm>
            <a:off x="3276435" y="2846063"/>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ＭＳ Ｐゴシック"/>
                <a:ea typeface="ＭＳ Ｐゴシック"/>
                <a:cs typeface="ＭＳ Ｐゴシック"/>
              </a:rPr>
              <a:t>カーネル</a:t>
            </a:r>
          </a:p>
        </p:txBody>
      </p:sp>
      <p:sp>
        <p:nvSpPr>
          <p:cNvPr id="85" name="正方形/長方形 84"/>
          <p:cNvSpPr/>
          <p:nvPr/>
        </p:nvSpPr>
        <p:spPr>
          <a:xfrm>
            <a:off x="5136715" y="3534212"/>
            <a:ext cx="3162095"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ＭＳ Ｐゴシック"/>
                <a:ea typeface="ＭＳ Ｐゴシック"/>
                <a:cs typeface="ＭＳ Ｐゴシック"/>
              </a:rPr>
              <a:t>カーネル</a:t>
            </a:r>
          </a:p>
        </p:txBody>
      </p:sp>
      <p:sp>
        <p:nvSpPr>
          <p:cNvPr id="86" name="正方形/長方形 85"/>
          <p:cNvSpPr/>
          <p:nvPr/>
        </p:nvSpPr>
        <p:spPr>
          <a:xfrm>
            <a:off x="2153968"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a:solidFill>
                  <a:srgbClr val="FFFFFF"/>
                </a:solidFill>
                <a:latin typeface="ＭＳ Ｐゴシック"/>
                <a:ea typeface="ＭＳ Ｐゴシック"/>
                <a:cs typeface="ＭＳ Ｐゴシック"/>
              </a:rPr>
              <a:t>環境変数</a:t>
            </a:r>
          </a:p>
        </p:txBody>
      </p:sp>
      <p:sp>
        <p:nvSpPr>
          <p:cNvPr id="87" name="正方形/長方形 86"/>
          <p:cNvSpPr/>
          <p:nvPr/>
        </p:nvSpPr>
        <p:spPr>
          <a:xfrm>
            <a:off x="3259042"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a:solidFill>
                  <a:srgbClr val="FFFFFF"/>
                </a:solidFill>
                <a:latin typeface="ＭＳ Ｐゴシック"/>
                <a:ea typeface="ＭＳ Ｐゴシック"/>
                <a:cs typeface="ＭＳ Ｐゴシック"/>
              </a:rPr>
              <a:t>環境変数</a:t>
            </a:r>
          </a:p>
        </p:txBody>
      </p:sp>
      <p:sp>
        <p:nvSpPr>
          <p:cNvPr id="88" name="正方形/長方形 87"/>
          <p:cNvSpPr/>
          <p:nvPr/>
        </p:nvSpPr>
        <p:spPr>
          <a:xfrm>
            <a:off x="6246783" y="2241281"/>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ライブラリ</a:t>
            </a:r>
            <a:endParaRPr kumimoji="1"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89" name="正方形/長方形 88"/>
          <p:cNvSpPr/>
          <p:nvPr/>
        </p:nvSpPr>
        <p:spPr>
          <a:xfrm>
            <a:off x="7316024" y="2248149"/>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ライブラリ</a:t>
            </a:r>
            <a:endParaRPr kumimoji="1"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15" name="正方形/長方形 14"/>
          <p:cNvSpPr/>
          <p:nvPr/>
        </p:nvSpPr>
        <p:spPr>
          <a:xfrm>
            <a:off x="644944" y="4364833"/>
            <a:ext cx="7865533" cy="3795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ja-JP" sz="2000" kern="100">
                <a:solidFill>
                  <a:schemeClr val="bg1"/>
                </a:solidFill>
                <a:latin typeface="Meiryo" charset="-128"/>
                <a:ea typeface="Meiryo" charset="-128"/>
                <a:cs typeface="Meiryo" charset="-128"/>
              </a:rPr>
              <a:t>隔離</a:t>
            </a:r>
            <a:r>
              <a:rPr lang="ja-JP" altLang="ja-JP" sz="2000" kern="100" dirty="0">
                <a:solidFill>
                  <a:schemeClr val="bg1"/>
                </a:solidFill>
                <a:latin typeface="Meiryo" charset="-128"/>
                <a:ea typeface="Meiryo" charset="-128"/>
                <a:cs typeface="Meiryo" charset="-128"/>
              </a:rPr>
              <a:t>されたアプリケーション実行環境を</a:t>
            </a:r>
            <a:r>
              <a:rPr lang="ja-JP" altLang="ja-JP" sz="2000" kern="100">
                <a:solidFill>
                  <a:schemeClr val="bg1"/>
                </a:solidFill>
                <a:latin typeface="Meiryo" charset="-128"/>
                <a:ea typeface="Meiryo" charset="-128"/>
                <a:cs typeface="Meiryo" charset="-128"/>
              </a:rPr>
              <a:t>提供する</a:t>
            </a:r>
            <a:endParaRPr lang="ja-JP" altLang="ja-JP" sz="2000" kern="100" dirty="0">
              <a:solidFill>
                <a:schemeClr val="bg1"/>
              </a:solidFill>
              <a:latin typeface="Meiryo" charset="-128"/>
              <a:ea typeface="Meiryo" charset="-128"/>
              <a:cs typeface="Meiryo" charset="-128"/>
            </a:endParaRPr>
          </a:p>
        </p:txBody>
      </p:sp>
      <p:sp>
        <p:nvSpPr>
          <p:cNvPr id="77" name="正方形/長方形 76"/>
          <p:cNvSpPr/>
          <p:nvPr/>
        </p:nvSpPr>
        <p:spPr>
          <a:xfrm>
            <a:off x="644944" y="4819611"/>
            <a:ext cx="3776134" cy="400080"/>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r>
              <a:rPr kumimoji="0" lang="ja-JP" altLang="ja-JP" sz="1600" dirty="0">
                <a:solidFill>
                  <a:schemeClr val="bg1"/>
                </a:solidFill>
                <a:latin typeface="Meiryo" charset="-128"/>
                <a:ea typeface="Meiryo" charset="-128"/>
                <a:cs typeface="Meiryo" charset="-128"/>
              </a:rPr>
              <a:t>各仮想マシンに</a:t>
            </a:r>
            <a:r>
              <a:rPr kumimoji="0" lang="en-US" altLang="ja-JP" sz="1600" dirty="0">
                <a:solidFill>
                  <a:schemeClr val="bg1"/>
                </a:solidFill>
                <a:latin typeface="Meiryo" charset="-128"/>
                <a:ea typeface="Meiryo" charset="-128"/>
                <a:cs typeface="Meiryo" charset="-128"/>
              </a:rPr>
              <a:t>1</a:t>
            </a:r>
            <a:r>
              <a:rPr kumimoji="0" lang="ja-JP" altLang="ja-JP" sz="1600" dirty="0">
                <a:solidFill>
                  <a:schemeClr val="bg1"/>
                </a:solidFill>
                <a:latin typeface="Meiryo" charset="-128"/>
                <a:ea typeface="Meiryo" charset="-128"/>
                <a:cs typeface="Meiryo" charset="-128"/>
              </a:rPr>
              <a:t>つのゲスト</a:t>
            </a:r>
            <a:r>
              <a:rPr kumimoji="0" lang="en-US" altLang="ja-JP" sz="1600" dirty="0">
                <a:solidFill>
                  <a:schemeClr val="bg1"/>
                </a:solidFill>
                <a:latin typeface="Meiryo" charset="-128"/>
                <a:ea typeface="Meiryo" charset="-128"/>
                <a:cs typeface="Meiryo" charset="-128"/>
              </a:rPr>
              <a:t>OS</a:t>
            </a:r>
            <a:r>
              <a:rPr kumimoji="0" lang="ja-JP" altLang="ja-JP" sz="1600" dirty="0">
                <a:solidFill>
                  <a:schemeClr val="bg1"/>
                </a:solidFill>
                <a:latin typeface="Meiryo" charset="-128"/>
                <a:ea typeface="Meiryo" charset="-128"/>
                <a:cs typeface="Meiryo" charset="-128"/>
              </a:rPr>
              <a:t>が必要 </a:t>
            </a:r>
          </a:p>
        </p:txBody>
      </p:sp>
      <p:sp>
        <p:nvSpPr>
          <p:cNvPr id="78" name="正方形/長方形 77"/>
          <p:cNvSpPr/>
          <p:nvPr/>
        </p:nvSpPr>
        <p:spPr>
          <a:xfrm>
            <a:off x="4734343" y="4819611"/>
            <a:ext cx="3776134" cy="40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en-US" altLang="ja-JP" sz="1600" dirty="0">
                <a:solidFill>
                  <a:schemeClr val="bg1"/>
                </a:solidFill>
                <a:latin typeface="Meiryo" charset="-128"/>
                <a:ea typeface="Meiryo" charset="-128"/>
                <a:cs typeface="Meiryo" charset="-128"/>
              </a:rPr>
              <a:t>1</a:t>
            </a:r>
            <a:r>
              <a:rPr lang="ja-JP" altLang="ja-JP" sz="1600" dirty="0">
                <a:solidFill>
                  <a:schemeClr val="bg1"/>
                </a:solidFill>
                <a:latin typeface="Meiryo" charset="-128"/>
                <a:ea typeface="Meiryo" charset="-128"/>
                <a:cs typeface="Meiryo" charset="-128"/>
              </a:rPr>
              <a:t>つの</a:t>
            </a:r>
            <a:r>
              <a:rPr lang="en-US" altLang="ja-JP" sz="1600" dirty="0">
                <a:solidFill>
                  <a:schemeClr val="bg1"/>
                </a:solidFill>
                <a:latin typeface="Meiryo" charset="-128"/>
                <a:ea typeface="Meiryo" charset="-128"/>
                <a:cs typeface="Meiryo" charset="-128"/>
              </a:rPr>
              <a:t>OS</a:t>
            </a:r>
            <a:r>
              <a:rPr lang="ja-JP" altLang="ja-JP" sz="1600" dirty="0">
                <a:solidFill>
                  <a:schemeClr val="bg1"/>
                </a:solidFill>
                <a:latin typeface="Meiryo" charset="-128"/>
                <a:ea typeface="Meiryo" charset="-128"/>
                <a:cs typeface="Meiryo" charset="-128"/>
              </a:rPr>
              <a:t>上で複数のコンテナを稼働 </a:t>
            </a:r>
            <a:endParaRPr lang="ja-JP" altLang="ja-JP" sz="1600" kern="100" dirty="0">
              <a:solidFill>
                <a:schemeClr val="bg1"/>
              </a:solidFill>
              <a:latin typeface="Meiryo" charset="-128"/>
              <a:ea typeface="Meiryo" charset="-128"/>
              <a:cs typeface="Meiryo" charset="-128"/>
            </a:endParaRPr>
          </a:p>
        </p:txBody>
      </p:sp>
      <p:sp>
        <p:nvSpPr>
          <p:cNvPr id="81" name="正方形/長方形 80"/>
          <p:cNvSpPr/>
          <p:nvPr/>
        </p:nvSpPr>
        <p:spPr>
          <a:xfrm>
            <a:off x="5050679" y="5284901"/>
            <a:ext cx="3459798" cy="114162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ü"/>
            </a:pPr>
            <a:r>
              <a:rPr lang="ja-JP" altLang="ja-JP" sz="1050" dirty="0">
                <a:solidFill>
                  <a:schemeClr val="bg1"/>
                </a:solidFill>
                <a:latin typeface="Meiryo" charset="-128"/>
                <a:ea typeface="Meiryo" charset="-128"/>
                <a:cs typeface="Meiryo" charset="-128"/>
              </a:rPr>
              <a:t>処理のオーバーヘッドが少なくリソース効率が良い</a:t>
            </a:r>
            <a:endParaRPr lang="en-US" altLang="ja-JP" sz="1050" dirty="0">
              <a:solidFill>
                <a:schemeClr val="bg1"/>
              </a:solidFill>
              <a:latin typeface="Meiryo" charset="-128"/>
              <a:ea typeface="Meiryo" charset="-128"/>
              <a:cs typeface="Meiryo" charset="-128"/>
            </a:endParaRPr>
          </a:p>
          <a:p>
            <a:pPr marL="171450" indent="-171450">
              <a:buFont typeface="Wingdings" charset="2"/>
              <a:buChar char="ü"/>
            </a:pPr>
            <a:r>
              <a:rPr lang="ja-JP" altLang="ja-JP" sz="1050" dirty="0">
                <a:solidFill>
                  <a:schemeClr val="bg1"/>
                </a:solidFill>
                <a:latin typeface="Meiryo" charset="-128"/>
                <a:ea typeface="Meiryo" charset="-128"/>
                <a:cs typeface="Meiryo" charset="-128"/>
              </a:rPr>
              <a:t>起動・停止が早い</a:t>
            </a:r>
            <a:endParaRPr lang="en-US" altLang="ja-JP" sz="1050" dirty="0">
              <a:solidFill>
                <a:schemeClr val="bg1"/>
              </a:solidFill>
              <a:latin typeface="Meiryo" charset="-128"/>
              <a:ea typeface="Meiryo" charset="-128"/>
              <a:cs typeface="Meiryo" charset="-128"/>
            </a:endParaRPr>
          </a:p>
          <a:p>
            <a:pPr marL="171450" indent="-171450">
              <a:buFont typeface="Wingdings" charset="2"/>
              <a:buChar char="ü"/>
            </a:pPr>
            <a:r>
              <a:rPr lang="ja-JP" altLang="ja-JP" sz="1050" dirty="0">
                <a:solidFill>
                  <a:schemeClr val="bg1"/>
                </a:solidFill>
                <a:latin typeface="Meiryo" charset="-128"/>
                <a:ea typeface="Meiryo" charset="-128"/>
                <a:cs typeface="Meiryo" charset="-128"/>
              </a:rPr>
              <a:t>デプロイサイズが小さく軽量</a:t>
            </a:r>
          </a:p>
        </p:txBody>
      </p:sp>
      <p:sp>
        <p:nvSpPr>
          <p:cNvPr id="31" name="ホームベース 30"/>
          <p:cNvSpPr/>
          <p:nvPr/>
        </p:nvSpPr>
        <p:spPr>
          <a:xfrm>
            <a:off x="644944" y="5294947"/>
            <a:ext cx="4405735" cy="1141623"/>
          </a:xfrm>
          <a:prstGeom prst="homePlate">
            <a:avLst>
              <a:gd name="adj" fmla="val 2527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200" dirty="0">
                <a:solidFill>
                  <a:schemeClr val="bg1"/>
                </a:solidFill>
                <a:latin typeface="Meiryo" charset="-128"/>
                <a:ea typeface="Meiryo" charset="-128"/>
                <a:cs typeface="Meiryo" charset="-128"/>
              </a:rPr>
              <a:t>テストにおいて実行環境の差異を考慮する必要がない </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Ø"/>
            </a:pP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r>
              <a:rPr lang="ja-JP" altLang="ja-JP" sz="800" dirty="0">
                <a:solidFill>
                  <a:schemeClr val="bg1"/>
                </a:solidFill>
                <a:latin typeface="Meiryo" charset="-128"/>
                <a:ea typeface="Meiryo" charset="-128"/>
                <a:cs typeface="Meiryo" charset="-128"/>
              </a:rPr>
              <a:t>開発環境下では</a:t>
            </a:r>
            <a:r>
              <a:rPr lang="en-US" altLang="ja-JP" sz="800" dirty="0">
                <a:solidFill>
                  <a:schemeClr val="bg1"/>
                </a:solidFill>
                <a:latin typeface="Meiryo" charset="-128"/>
                <a:ea typeface="Meiryo" charset="-128"/>
                <a:cs typeface="Meiryo" charset="-128"/>
              </a:rPr>
              <a:t>OS</a:t>
            </a:r>
            <a:r>
              <a:rPr lang="ja-JP" altLang="ja-JP" sz="800" dirty="0">
                <a:solidFill>
                  <a:schemeClr val="bg1"/>
                </a:solidFill>
                <a:latin typeface="Meiryo" charset="-128"/>
                <a:ea typeface="Meiryo" charset="-128"/>
                <a:cs typeface="Meiryo" charset="-128"/>
              </a:rPr>
              <a:t>や</a:t>
            </a:r>
            <a:r>
              <a:rPr lang="en-US" altLang="ja-JP" sz="800" dirty="0">
                <a:solidFill>
                  <a:schemeClr val="bg1"/>
                </a:solidFill>
                <a:latin typeface="Meiryo" charset="-128"/>
                <a:ea typeface="Meiryo" charset="-128"/>
                <a:cs typeface="Meiryo" charset="-128"/>
              </a:rPr>
              <a:t>DB</a:t>
            </a:r>
            <a:r>
              <a:rPr lang="ja-JP" altLang="ja-JP" sz="800" dirty="0">
                <a:solidFill>
                  <a:schemeClr val="bg1"/>
                </a:solidFill>
                <a:latin typeface="Meiryo" charset="-128"/>
                <a:ea typeface="Meiryo" charset="-128"/>
                <a:cs typeface="Meiryo" charset="-128"/>
              </a:rPr>
              <a:t>のバリエ</a:t>
            </a:r>
            <a:r>
              <a:rPr lang="en-US" altLang="ja-JP" sz="800" dirty="0">
                <a:solidFill>
                  <a:schemeClr val="bg1"/>
                </a:solidFill>
                <a:latin typeface="Meiryo" charset="-128"/>
                <a:ea typeface="Meiryo" charset="-128"/>
                <a:cs typeface="Meiryo" charset="-128"/>
              </a:rPr>
              <a:t>―</a:t>
            </a:r>
            <a:r>
              <a:rPr lang="ja-JP" altLang="ja-JP" sz="800" dirty="0">
                <a:solidFill>
                  <a:schemeClr val="bg1"/>
                </a:solidFill>
                <a:latin typeface="Meiryo" charset="-128"/>
                <a:ea typeface="Meiryo" charset="-128"/>
                <a:cs typeface="Meiryo" charset="-128"/>
              </a:rPr>
              <a:t>ションが多くツールもさまざまなものが混在</a:t>
            </a: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r>
              <a:rPr lang="ja-JP" altLang="ja-JP" sz="800" dirty="0">
                <a:solidFill>
                  <a:schemeClr val="bg1"/>
                </a:solidFill>
                <a:latin typeface="Meiryo" charset="-128"/>
                <a:ea typeface="Meiryo" charset="-128"/>
                <a:cs typeface="Meiryo" charset="-128"/>
              </a:rPr>
              <a:t>テスト対象</a:t>
            </a:r>
            <a:r>
              <a:rPr lang="ja-JP" altLang="en-US" sz="800" dirty="0">
                <a:solidFill>
                  <a:schemeClr val="bg1"/>
                </a:solidFill>
                <a:latin typeface="Meiryo" charset="-128"/>
                <a:ea typeface="Meiryo" charset="-128"/>
                <a:cs typeface="Meiryo" charset="-128"/>
              </a:rPr>
              <a:t>は</a:t>
            </a:r>
            <a:r>
              <a:rPr lang="ja-JP" altLang="ja-JP" sz="800" dirty="0">
                <a:solidFill>
                  <a:schemeClr val="bg1"/>
                </a:solidFill>
                <a:latin typeface="Meiryo" charset="-128"/>
                <a:ea typeface="Meiryo" charset="-128"/>
                <a:cs typeface="Meiryo" charset="-128"/>
              </a:rPr>
              <a:t>多岐に</a:t>
            </a:r>
            <a:r>
              <a:rPr lang="ja-JP" altLang="en-US" sz="800" dirty="0">
                <a:solidFill>
                  <a:schemeClr val="bg1"/>
                </a:solidFill>
                <a:latin typeface="Meiryo" charset="-128"/>
                <a:ea typeface="Meiryo" charset="-128"/>
                <a:cs typeface="Meiryo" charset="-128"/>
              </a:rPr>
              <a:t>わたり</a:t>
            </a:r>
            <a:r>
              <a:rPr lang="ja-JP" altLang="ja-JP" sz="800" dirty="0">
                <a:solidFill>
                  <a:schemeClr val="bg1"/>
                </a:solidFill>
                <a:latin typeface="Meiryo" charset="-128"/>
                <a:ea typeface="Meiryo" charset="-128"/>
                <a:cs typeface="Meiryo" charset="-128"/>
              </a:rPr>
              <a:t>、それぞれに対応したテスト環境の準備に</a:t>
            </a:r>
            <a:r>
              <a:rPr lang="ja-JP" altLang="en-US" sz="800" dirty="0">
                <a:solidFill>
                  <a:schemeClr val="bg1"/>
                </a:solidFill>
                <a:latin typeface="Meiryo" charset="-128"/>
                <a:ea typeface="Meiryo" charset="-128"/>
                <a:cs typeface="Meiryo" charset="-128"/>
              </a:rPr>
              <a:t>手間</a:t>
            </a: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r>
              <a:rPr lang="ja-JP" altLang="ja-JP" sz="800" dirty="0">
                <a:solidFill>
                  <a:schemeClr val="bg1"/>
                </a:solidFill>
                <a:latin typeface="Meiryo" charset="-128"/>
                <a:ea typeface="Meiryo" charset="-128"/>
                <a:cs typeface="Meiryo" charset="-128"/>
              </a:rPr>
              <a:t>各環境を準備するための知識を学ぶ</a:t>
            </a:r>
            <a:r>
              <a:rPr lang="ja-JP" altLang="en-US" sz="800" dirty="0">
                <a:solidFill>
                  <a:schemeClr val="bg1"/>
                </a:solidFill>
                <a:latin typeface="Meiryo" charset="-128"/>
                <a:ea typeface="Meiryo" charset="-128"/>
                <a:cs typeface="Meiryo" charset="-128"/>
              </a:rPr>
              <a:t>ことが</a:t>
            </a:r>
            <a:r>
              <a:rPr lang="ja-JP" altLang="ja-JP" sz="800" dirty="0">
                <a:solidFill>
                  <a:schemeClr val="bg1"/>
                </a:solidFill>
                <a:latin typeface="Meiryo" charset="-128"/>
                <a:ea typeface="Meiryo" charset="-128"/>
                <a:cs typeface="Meiryo" charset="-128"/>
              </a:rPr>
              <a:t>必要</a:t>
            </a: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endParaRPr lang="en-US" altLang="ja-JP" sz="8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Docker</a:t>
            </a:r>
            <a:r>
              <a:rPr lang="ja-JP" altLang="ja-JP" sz="800" dirty="0">
                <a:solidFill>
                  <a:schemeClr val="bg1"/>
                </a:solidFill>
                <a:latin typeface="Meiryo" charset="-128"/>
                <a:ea typeface="Meiryo" charset="-128"/>
                <a:cs typeface="Meiryo" charset="-128"/>
              </a:rPr>
              <a:t>によってそうした</a:t>
            </a:r>
            <a:r>
              <a:rPr lang="ja-JP" altLang="en-US" sz="800" dirty="0">
                <a:solidFill>
                  <a:schemeClr val="bg1"/>
                </a:solidFill>
                <a:latin typeface="Meiryo" charset="-128"/>
                <a:ea typeface="Meiryo" charset="-128"/>
                <a:cs typeface="Meiryo" charset="-128"/>
              </a:rPr>
              <a:t>負担から解放され</a:t>
            </a:r>
            <a:r>
              <a:rPr lang="ja-JP" altLang="ja-JP" sz="800" dirty="0">
                <a:solidFill>
                  <a:schemeClr val="bg1"/>
                </a:solidFill>
                <a:latin typeface="Meiryo" charset="-128"/>
                <a:ea typeface="Meiryo" charset="-128"/>
                <a:cs typeface="Meiryo" charset="-128"/>
              </a:rPr>
              <a:t>、テスト環境を簡便に構築できるように</a:t>
            </a:r>
            <a:r>
              <a:rPr lang="ja-JP" altLang="en-US" sz="800" dirty="0">
                <a:solidFill>
                  <a:schemeClr val="bg1"/>
                </a:solidFill>
                <a:latin typeface="Meiryo" charset="-128"/>
                <a:ea typeface="Meiryo" charset="-128"/>
                <a:cs typeface="Meiryo" charset="-128"/>
              </a:rPr>
              <a:t>なり、</a:t>
            </a:r>
            <a:r>
              <a:rPr lang="ja-JP" altLang="ja-JP" sz="800" dirty="0">
                <a:solidFill>
                  <a:schemeClr val="bg1"/>
                </a:solidFill>
                <a:latin typeface="Meiryo" charset="-128"/>
                <a:ea typeface="Meiryo" charset="-128"/>
                <a:cs typeface="Meiryo" charset="-128"/>
              </a:rPr>
              <a:t>時間とコスト</a:t>
            </a:r>
            <a:r>
              <a:rPr lang="ja-JP" altLang="en-US" sz="800" dirty="0">
                <a:solidFill>
                  <a:schemeClr val="bg1"/>
                </a:solidFill>
                <a:latin typeface="Meiryo" charset="-128"/>
                <a:ea typeface="Meiryo" charset="-128"/>
                <a:cs typeface="Meiryo" charset="-128"/>
              </a:rPr>
              <a:t>を</a:t>
            </a:r>
            <a:r>
              <a:rPr lang="ja-JP" altLang="ja-JP" sz="800" dirty="0">
                <a:solidFill>
                  <a:schemeClr val="bg1"/>
                </a:solidFill>
                <a:latin typeface="Meiryo" charset="-128"/>
                <a:ea typeface="Meiryo" charset="-128"/>
                <a:cs typeface="Meiryo" charset="-128"/>
              </a:rPr>
              <a:t>削減</a:t>
            </a:r>
            <a:r>
              <a:rPr lang="ja-JP" altLang="en-US" sz="800" dirty="0">
                <a:solidFill>
                  <a:schemeClr val="bg1"/>
                </a:solidFill>
                <a:latin typeface="Meiryo" charset="-128"/>
                <a:ea typeface="Meiryo" charset="-128"/>
                <a:cs typeface="Meiryo" charset="-128"/>
              </a:rPr>
              <a:t>できる</a:t>
            </a:r>
            <a:endParaRPr kumimoji="1" lang="ja-JP" altLang="en-US" sz="8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10915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仮想マシンとコンテナの稼働効率</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sp>
        <p:nvSpPr>
          <p:cNvPr id="4" name="正方形/長方形 3"/>
          <p:cNvSpPr/>
          <p:nvPr/>
        </p:nvSpPr>
        <p:spPr>
          <a:xfrm>
            <a:off x="457200"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5" name="正方形/長方形 4"/>
          <p:cNvSpPr/>
          <p:nvPr/>
        </p:nvSpPr>
        <p:spPr>
          <a:xfrm>
            <a:off x="457200"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 name="正方形/長方形 5"/>
          <p:cNvSpPr/>
          <p:nvPr/>
        </p:nvSpPr>
        <p:spPr>
          <a:xfrm>
            <a:off x="449664"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7" name="正方形/長方形 6"/>
          <p:cNvSpPr/>
          <p:nvPr/>
        </p:nvSpPr>
        <p:spPr>
          <a:xfrm>
            <a:off x="451760"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8" name="正方形/長方形 7"/>
          <p:cNvSpPr/>
          <p:nvPr/>
        </p:nvSpPr>
        <p:spPr>
          <a:xfrm>
            <a:off x="449664"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049491"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0" name="正方形/長方形 9"/>
          <p:cNvSpPr/>
          <p:nvPr/>
        </p:nvSpPr>
        <p:spPr>
          <a:xfrm>
            <a:off x="3041952"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748817"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2" name="正方形/長方形 11"/>
          <p:cNvSpPr/>
          <p:nvPr/>
        </p:nvSpPr>
        <p:spPr>
          <a:xfrm>
            <a:off x="1741278"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1736883"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4" name="正方形/長方形 13"/>
          <p:cNvSpPr/>
          <p:nvPr/>
        </p:nvSpPr>
        <p:spPr>
          <a:xfrm>
            <a:off x="1738979"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15" name="正方形/長方形 14"/>
          <p:cNvSpPr/>
          <p:nvPr/>
        </p:nvSpPr>
        <p:spPr>
          <a:xfrm>
            <a:off x="3041952"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6" name="正方形/長方形 15"/>
          <p:cNvSpPr/>
          <p:nvPr/>
        </p:nvSpPr>
        <p:spPr>
          <a:xfrm>
            <a:off x="3044048"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コンテナ管理機能</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36" name="図形グループ 35"/>
          <p:cNvGrpSpPr/>
          <p:nvPr/>
        </p:nvGrpSpPr>
        <p:grpSpPr>
          <a:xfrm>
            <a:off x="4930414" y="3293861"/>
            <a:ext cx="715550" cy="904465"/>
            <a:chOff x="4936567" y="2924944"/>
            <a:chExt cx="715550" cy="904465"/>
          </a:xfrm>
        </p:grpSpPr>
        <p:sp>
          <p:nvSpPr>
            <p:cNvPr id="31" name="正方形/長方形 30"/>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 name="正方形/長方形 1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 name="正方形/長方形 1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33" name="正方形/長方形 3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35" name="テキスト ボックス 34"/>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37" name="図形グループ 36"/>
          <p:cNvGrpSpPr/>
          <p:nvPr/>
        </p:nvGrpSpPr>
        <p:grpSpPr>
          <a:xfrm>
            <a:off x="7208203" y="3292819"/>
            <a:ext cx="715550" cy="904465"/>
            <a:chOff x="4936567" y="2924944"/>
            <a:chExt cx="715550" cy="904465"/>
          </a:xfrm>
        </p:grpSpPr>
        <p:sp>
          <p:nvSpPr>
            <p:cNvPr id="38" name="正方形/長方形 3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39" name="正方形/長方形 3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40" name="正方形/長方形 3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41" name="正方形/長方形 4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2" name="テキスト ボックス 4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43" name="図形グループ 42"/>
          <p:cNvGrpSpPr/>
          <p:nvPr/>
        </p:nvGrpSpPr>
        <p:grpSpPr>
          <a:xfrm>
            <a:off x="5687547" y="3292819"/>
            <a:ext cx="715550" cy="904465"/>
            <a:chOff x="4936567" y="2924944"/>
            <a:chExt cx="715550" cy="904465"/>
          </a:xfrm>
        </p:grpSpPr>
        <p:sp>
          <p:nvSpPr>
            <p:cNvPr id="44" name="正方形/長方形 4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45" name="正方形/長方形 4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46" name="正方形/長方形 4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47" name="正方形/長方形 4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8" name="テキスト ボックス 4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49" name="図形グループ 48"/>
          <p:cNvGrpSpPr/>
          <p:nvPr/>
        </p:nvGrpSpPr>
        <p:grpSpPr>
          <a:xfrm>
            <a:off x="7969932" y="3291992"/>
            <a:ext cx="715550" cy="904465"/>
            <a:chOff x="4936567" y="2924944"/>
            <a:chExt cx="715550" cy="904465"/>
          </a:xfrm>
        </p:grpSpPr>
        <p:sp>
          <p:nvSpPr>
            <p:cNvPr id="50" name="正方形/長方形 4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1" name="正方形/長方形 5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52" name="正方形/長方形 5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3" name="正方形/長方形 5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54" name="テキスト ボックス 5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55" name="図形グループ 54"/>
          <p:cNvGrpSpPr/>
          <p:nvPr/>
        </p:nvGrpSpPr>
        <p:grpSpPr>
          <a:xfrm>
            <a:off x="6446473" y="3292819"/>
            <a:ext cx="715550" cy="904465"/>
            <a:chOff x="4936567" y="2924944"/>
            <a:chExt cx="715550" cy="904465"/>
          </a:xfrm>
        </p:grpSpPr>
        <p:sp>
          <p:nvSpPr>
            <p:cNvPr id="56" name="正方形/長方形 5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7" name="正方形/長方形 5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58" name="正方形/長方形 5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9" name="正方形/長方形 5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0" name="テキスト ボックス 5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61" name="図形グループ 60"/>
          <p:cNvGrpSpPr/>
          <p:nvPr/>
        </p:nvGrpSpPr>
        <p:grpSpPr>
          <a:xfrm>
            <a:off x="4930413" y="2353512"/>
            <a:ext cx="715550" cy="904465"/>
            <a:chOff x="4936567" y="2924944"/>
            <a:chExt cx="715550" cy="904465"/>
          </a:xfrm>
        </p:grpSpPr>
        <p:sp>
          <p:nvSpPr>
            <p:cNvPr id="62" name="正方形/長方形 6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3" name="正方形/長方形 6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64" name="正方形/長方形 6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65" name="正方形/長方形 6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6" name="テキスト ボックス 6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67" name="図形グループ 66"/>
          <p:cNvGrpSpPr/>
          <p:nvPr/>
        </p:nvGrpSpPr>
        <p:grpSpPr>
          <a:xfrm>
            <a:off x="7208202" y="2352470"/>
            <a:ext cx="715550" cy="904465"/>
            <a:chOff x="4936567" y="2924944"/>
            <a:chExt cx="715550" cy="904465"/>
          </a:xfrm>
        </p:grpSpPr>
        <p:sp>
          <p:nvSpPr>
            <p:cNvPr id="68" name="正方形/長方形 6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9" name="正方形/長方形 6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70" name="正方形/長方形 6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71" name="正方形/長方形 7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2" name="テキスト ボックス 7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3" name="図形グループ 72"/>
          <p:cNvGrpSpPr/>
          <p:nvPr/>
        </p:nvGrpSpPr>
        <p:grpSpPr>
          <a:xfrm>
            <a:off x="5687546" y="2352470"/>
            <a:ext cx="715550" cy="904465"/>
            <a:chOff x="4936567" y="2924944"/>
            <a:chExt cx="715550" cy="904465"/>
          </a:xfrm>
        </p:grpSpPr>
        <p:sp>
          <p:nvSpPr>
            <p:cNvPr id="74" name="正方形/長方形 7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75" name="正方形/長方形 7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76" name="正方形/長方形 7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77" name="正方形/長方形 7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8" name="テキスト ボックス 7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9" name="図形グループ 78"/>
          <p:cNvGrpSpPr/>
          <p:nvPr/>
        </p:nvGrpSpPr>
        <p:grpSpPr>
          <a:xfrm>
            <a:off x="7969931" y="2351643"/>
            <a:ext cx="715550" cy="904465"/>
            <a:chOff x="4936567" y="2924944"/>
            <a:chExt cx="715550" cy="904465"/>
          </a:xfrm>
        </p:grpSpPr>
        <p:sp>
          <p:nvSpPr>
            <p:cNvPr id="80" name="正方形/長方形 7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1" name="正方形/長方形 8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82" name="正方形/長方形 8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3" name="正方形/長方形 8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84" name="テキスト ボックス 8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85" name="図形グループ 84"/>
          <p:cNvGrpSpPr/>
          <p:nvPr/>
        </p:nvGrpSpPr>
        <p:grpSpPr>
          <a:xfrm>
            <a:off x="6446472" y="2352470"/>
            <a:ext cx="715550" cy="904465"/>
            <a:chOff x="4936567" y="2924944"/>
            <a:chExt cx="715550" cy="904465"/>
          </a:xfrm>
        </p:grpSpPr>
        <p:sp>
          <p:nvSpPr>
            <p:cNvPr id="86" name="正方形/長方形 8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7" name="正方形/長方形 8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88" name="正方形/長方形 8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9" name="正方形/長方形 8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0" name="テキスト ボックス 8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94" name="正方形/長方形 9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0" name="正方形/長方形 9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6" name="正方形/長方形 10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2" name="正方形/長方形 11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8" name="正方形/長方形 11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121" name="正方形/長方形 120"/>
          <p:cNvSpPr/>
          <p:nvPr/>
        </p:nvSpPr>
        <p:spPr>
          <a:xfrm>
            <a:off x="520797" y="3609978"/>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2" name="正方形/長方形 121"/>
          <p:cNvSpPr/>
          <p:nvPr/>
        </p:nvSpPr>
        <p:spPr>
          <a:xfrm>
            <a:off x="1821461"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3" name="正方形/長方形 122"/>
          <p:cNvSpPr/>
          <p:nvPr/>
        </p:nvSpPr>
        <p:spPr>
          <a:xfrm>
            <a:off x="3122135"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5" name="正方形/長方形 124"/>
          <p:cNvSpPr/>
          <p:nvPr/>
        </p:nvSpPr>
        <p:spPr>
          <a:xfrm>
            <a:off x="520797"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6" name="正方形/長方形 125"/>
          <p:cNvSpPr/>
          <p:nvPr/>
        </p:nvSpPr>
        <p:spPr>
          <a:xfrm>
            <a:off x="3112724"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7" name="正方形/長方形 126"/>
          <p:cNvSpPr/>
          <p:nvPr/>
        </p:nvSpPr>
        <p:spPr>
          <a:xfrm>
            <a:off x="1831628"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a:solidFill>
                  <a:schemeClr val="accent6">
                    <a:lumMod val="75000"/>
                  </a:schemeClr>
                </a:solidFill>
                <a:latin typeface="Meiryo" charset="-128"/>
                <a:ea typeface="Meiryo" charset="-128"/>
                <a:cs typeface="Meiryo" charset="-128"/>
              </a:rPr>
              <a:t>コンテナ</a:t>
            </a:r>
            <a:endParaRPr kumimoji="1" lang="ja-JP" altLang="en-US" dirty="0">
              <a:solidFill>
                <a:schemeClr val="accent6">
                  <a:lumMod val="75000"/>
                </a:schemeClr>
              </a:solidFill>
              <a:latin typeface="Meiryo" charset="-128"/>
              <a:ea typeface="Meiryo"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a:solidFill>
                  <a:srgbClr val="009051"/>
                </a:solidFill>
                <a:latin typeface="Meiryo" charset="-128"/>
                <a:ea typeface="Meiryo" charset="-128"/>
                <a:cs typeface="Meiryo" charset="-128"/>
              </a:rPr>
              <a:t>仮想マシン</a:t>
            </a:r>
            <a:endParaRPr kumimoji="1" lang="ja-JP" altLang="en-US">
              <a:solidFill>
                <a:srgbClr val="009051"/>
              </a:solidFill>
              <a:latin typeface="Meiryo" charset="-128"/>
              <a:ea typeface="Meiryo" charset="-128"/>
              <a:cs typeface="Meiryo" charset="-128"/>
            </a:endParaRPr>
          </a:p>
        </p:txBody>
      </p:sp>
    </p:spTree>
    <p:extLst>
      <p:ext uri="{BB962C8B-B14F-4D97-AF65-F5344CB8AC3E}">
        <p14:creationId xmlns:p14="http://schemas.microsoft.com/office/powerpoint/2010/main" val="2883498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sp>
        <p:nvSpPr>
          <p:cNvPr id="3" name="正方形/長方形 2"/>
          <p:cNvSpPr/>
          <p:nvPr/>
        </p:nvSpPr>
        <p:spPr>
          <a:xfrm>
            <a:off x="999323" y="3125337"/>
            <a:ext cx="5543697" cy="461665"/>
          </a:xfrm>
          <a:prstGeom prst="rect">
            <a:avLst/>
          </a:prstGeom>
        </p:spPr>
        <p:txBody>
          <a:bodyPr wrap="none">
            <a:spAutoFit/>
          </a:bodyPr>
          <a:lstStyle/>
          <a:p>
            <a:r>
              <a:rPr lang="ja-JP" altLang="en-US" sz="2400" dirty="0">
                <a:solidFill>
                  <a:schemeClr val="tx1">
                    <a:lumMod val="50000"/>
                    <a:lumOff val="50000"/>
                  </a:schemeClr>
                </a:solidFill>
                <a:latin typeface="Meiryo" charset="-128"/>
                <a:ea typeface="Meiryo" charset="-128"/>
                <a:cs typeface="Meiryo" charset="-128"/>
              </a:rPr>
              <a:t>http://www.netcommerce.co.</a:t>
            </a:r>
            <a:r>
              <a:rPr lang="ja-JP" altLang="en-US" sz="2400">
                <a:solidFill>
                  <a:schemeClr val="tx1">
                    <a:lumMod val="50000"/>
                    <a:lumOff val="50000"/>
                  </a:schemeClr>
                </a:solidFill>
                <a:latin typeface="Meiryo" charset="-128"/>
                <a:ea typeface="Meiryo" charset="-128"/>
                <a:cs typeface="Meiryo" charset="-128"/>
              </a:rPr>
              <a:t>jp/</a:t>
            </a:r>
            <a:r>
              <a:rPr lang="en-US" altLang="ja-JP" sz="2400" dirty="0" err="1">
                <a:solidFill>
                  <a:schemeClr val="tx1">
                    <a:lumMod val="50000"/>
                    <a:lumOff val="50000"/>
                  </a:schemeClr>
                </a:solidFill>
                <a:latin typeface="Meiryo" charset="-128"/>
                <a:ea typeface="Meiryo" charset="-128"/>
                <a:cs typeface="Meiryo" charset="-128"/>
              </a:rPr>
              <a:t>nci</a:t>
            </a:r>
            <a:endParaRPr lang="ja-JP" altLang="en-US" sz="2400" b="1" dirty="0">
              <a:solidFill>
                <a:srgbClr val="FF8000"/>
              </a:solidFill>
              <a:latin typeface="Meiryo" charset="-128"/>
              <a:ea typeface="Meiryo" charset="-128"/>
              <a:cs typeface="Meiryo" charset="-128"/>
            </a:endParaRPr>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a:solidFill>
                  <a:srgbClr val="00B0F0"/>
                </a:solidFill>
                <a:latin typeface="Meiryo" charset="-128"/>
                <a:ea typeface="Meiryo" charset="-128"/>
                <a:cs typeface="Meiryo" charset="-128"/>
              </a:rPr>
              <a:t>PPTX</a:t>
            </a:r>
            <a:r>
              <a:rPr kumimoji="1" lang="ja-JP" altLang="en-US" sz="3200" dirty="0">
                <a:solidFill>
                  <a:srgbClr val="00B0F0"/>
                </a:solidFill>
                <a:latin typeface="Meiryo" charset="-128"/>
                <a:ea typeface="Meiryo" charset="-128"/>
                <a:cs typeface="Meiryo" charset="-128"/>
              </a:rPr>
              <a:t>形式／ロイヤリティフリー</a:t>
            </a:r>
          </a:p>
        </p:txBody>
      </p:sp>
      <p:sp>
        <p:nvSpPr>
          <p:cNvPr id="6" name="正方形/長方形 5"/>
          <p:cNvSpPr/>
          <p:nvPr/>
        </p:nvSpPr>
        <p:spPr>
          <a:xfrm>
            <a:off x="2119249" y="4524011"/>
            <a:ext cx="4905509" cy="461665"/>
          </a:xfrm>
          <a:prstGeom prst="rect">
            <a:avLst/>
          </a:prstGeom>
        </p:spPr>
        <p:txBody>
          <a:bodyPr wrap="none">
            <a:spAutoFit/>
          </a:bodyPr>
          <a:lstStyle/>
          <a:p>
            <a:pPr algn="ctr"/>
            <a:r>
              <a:rPr lang="ja-JP" altLang="en-US" sz="2400" dirty="0">
                <a:solidFill>
                  <a:srgbClr val="FF0000"/>
                </a:solidFill>
                <a:latin typeface="Meiryo" charset="-128"/>
                <a:ea typeface="Meiryo" charset="-128"/>
                <a:cs typeface="Meiryo" charset="-128"/>
              </a:rPr>
              <a:t>有効期限：201</a:t>
            </a:r>
            <a:r>
              <a:rPr lang="en-US" altLang="ja-JP" sz="2400" dirty="0">
                <a:solidFill>
                  <a:srgbClr val="FF0000"/>
                </a:solidFill>
                <a:latin typeface="Meiryo" charset="-128"/>
                <a:ea typeface="Meiryo" charset="-128"/>
                <a:cs typeface="Meiryo" charset="-128"/>
              </a:rPr>
              <a:t>8</a:t>
            </a:r>
            <a:r>
              <a:rPr lang="ja-JP" altLang="en-US" sz="2400">
                <a:solidFill>
                  <a:srgbClr val="FF0000"/>
                </a:solidFill>
                <a:latin typeface="Meiryo" charset="-128"/>
                <a:ea typeface="Meiryo" charset="-128"/>
                <a:cs typeface="Meiryo" charset="-128"/>
              </a:rPr>
              <a:t>年</a:t>
            </a:r>
            <a:r>
              <a:rPr lang="en-US" altLang="ja-JP" sz="2400" dirty="0">
                <a:solidFill>
                  <a:srgbClr val="FF0000"/>
                </a:solidFill>
                <a:latin typeface="Meiryo" charset="-128"/>
                <a:ea typeface="Meiryo" charset="-128"/>
                <a:cs typeface="Meiryo" charset="-128"/>
              </a:rPr>
              <a:t>8</a:t>
            </a:r>
            <a:r>
              <a:rPr lang="ja-JP" altLang="en-US" sz="2400">
                <a:solidFill>
                  <a:srgbClr val="FF0000"/>
                </a:solidFill>
                <a:latin typeface="Meiryo" charset="-128"/>
                <a:ea typeface="Meiryo" charset="-128"/>
                <a:cs typeface="Meiryo" charset="-128"/>
              </a:rPr>
              <a:t>月</a:t>
            </a:r>
            <a:r>
              <a:rPr lang="en-US" altLang="ja-JP" sz="2400" dirty="0">
                <a:solidFill>
                  <a:srgbClr val="FF0000"/>
                </a:solidFill>
                <a:latin typeface="Meiryo" charset="-128"/>
                <a:ea typeface="Meiryo" charset="-128"/>
                <a:cs typeface="Meiryo" charset="-128"/>
              </a:rPr>
              <a:t>10</a:t>
            </a:r>
            <a:r>
              <a:rPr lang="ja-JP" altLang="en-US" sz="2400">
                <a:solidFill>
                  <a:srgbClr val="FF0000"/>
                </a:solidFill>
                <a:latin typeface="Meiryo" charset="-128"/>
                <a:ea typeface="Meiryo" charset="-128"/>
                <a:cs typeface="Meiryo" charset="-128"/>
              </a:rPr>
              <a:t>日（金）</a:t>
            </a:r>
            <a:endParaRPr lang="ja-JP" altLang="en-US" sz="2400" dirty="0">
              <a:solidFill>
                <a:srgbClr val="FF0000"/>
              </a:solidFill>
              <a:latin typeface="Meiryo" charset="-128"/>
              <a:ea typeface="Meiryo" charset="-128"/>
              <a:cs typeface="Meiryo" charset="-128"/>
            </a:endParaRPr>
          </a:p>
        </p:txBody>
      </p:sp>
      <p:sp>
        <p:nvSpPr>
          <p:cNvPr id="7" name="正方形/長方形 6"/>
          <p:cNvSpPr/>
          <p:nvPr/>
        </p:nvSpPr>
        <p:spPr>
          <a:xfrm>
            <a:off x="3139555" y="3824674"/>
            <a:ext cx="2864887" cy="461665"/>
          </a:xfrm>
          <a:prstGeom prst="rect">
            <a:avLst/>
          </a:prstGeom>
        </p:spPr>
        <p:txBody>
          <a:bodyPr wrap="none">
            <a:spAutoFit/>
          </a:bodyPr>
          <a:lstStyle/>
          <a:p>
            <a:r>
              <a:rPr lang="ja-JP" altLang="en-US" sz="2400" b="1" dirty="0">
                <a:solidFill>
                  <a:schemeClr val="tx1">
                    <a:lumMod val="50000"/>
                    <a:lumOff val="50000"/>
                  </a:schemeClr>
                </a:solidFill>
                <a:latin typeface="Meiryo" charset="-128"/>
                <a:ea typeface="Meiryo" charset="-128"/>
                <a:cs typeface="Meiryo" charset="-128"/>
              </a:rPr>
              <a:t>パスワード</a:t>
            </a:r>
            <a:r>
              <a:rPr lang="ja-JP" altLang="en-US" sz="2400" b="1">
                <a:solidFill>
                  <a:srgbClr val="FF8000"/>
                </a:solidFill>
                <a:latin typeface="Meiryo" charset="-128"/>
                <a:ea typeface="Meiryo" charset="-128"/>
                <a:cs typeface="Meiryo" charset="-128"/>
              </a:rPr>
              <a:t>　</a:t>
            </a:r>
            <a:r>
              <a:rPr lang="en-US" altLang="ja-JP" sz="2400" b="1" dirty="0">
                <a:solidFill>
                  <a:srgbClr val="FF8000"/>
                </a:solidFill>
                <a:latin typeface="Meiryo" charset="-128"/>
                <a:ea typeface="Meiryo" charset="-128"/>
                <a:cs typeface="Meiryo" charset="-128"/>
              </a:rPr>
              <a:t>0803</a:t>
            </a:r>
            <a:endParaRPr lang="ja-JP" altLang="en-US" sz="2400" b="1"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3339717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直線コネクタ 46"/>
          <p:cNvCxnSpPr/>
          <p:nvPr/>
        </p:nvCxnSpPr>
        <p:spPr>
          <a:xfrm flipV="1">
            <a:off x="2597270" y="3379681"/>
            <a:ext cx="3975293" cy="1088543"/>
          </a:xfrm>
          <a:prstGeom prst="line">
            <a:avLst/>
          </a:prstGeom>
          <a:ln>
            <a:solidFill>
              <a:srgbClr val="00905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正方形/長方形 37"/>
          <p:cNvSpPr/>
          <p:nvPr/>
        </p:nvSpPr>
        <p:spPr>
          <a:xfrm>
            <a:off x="457200" y="2113643"/>
            <a:ext cx="2148528" cy="2357354"/>
          </a:xfrm>
          <a:prstGeom prst="rect">
            <a:avLst/>
          </a:prstGeom>
          <a:solidFill>
            <a:srgbClr val="FFFBD2"/>
          </a:solidFill>
          <a:ln>
            <a:solidFill>
              <a:srgbClr val="00800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6562474" y="2113643"/>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kumimoji="1" lang="en-US" altLang="ja-JP" dirty="0" err="1"/>
              <a:t>DevOps</a:t>
            </a:r>
            <a:r>
              <a:rPr kumimoji="1" lang="ja-JP" altLang="en-US" dirty="0"/>
              <a:t>と</a:t>
            </a:r>
            <a:r>
              <a:rPr lang="ja-JP" altLang="en-US" dirty="0"/>
              <a:t>コンテナ管理ソフトウエア</a:t>
            </a:r>
            <a:endParaRPr kumimoji="1" lang="ja-JP" altLang="en-US" dirty="0"/>
          </a:p>
        </p:txBody>
      </p:sp>
      <p:sp>
        <p:nvSpPr>
          <p:cNvPr id="24" name="正方形/長方形 23"/>
          <p:cNvSpPr/>
          <p:nvPr/>
        </p:nvSpPr>
        <p:spPr>
          <a:xfrm>
            <a:off x="550443" y="2451734"/>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25" name="正方形/長方形 24"/>
          <p:cNvSpPr/>
          <p:nvPr/>
        </p:nvSpPr>
        <p:spPr>
          <a:xfrm>
            <a:off x="550443" y="2891357"/>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26" name="正方形/長方形 25"/>
          <p:cNvSpPr/>
          <p:nvPr/>
        </p:nvSpPr>
        <p:spPr>
          <a:xfrm>
            <a:off x="550443" y="3433004"/>
            <a:ext cx="1953584"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システム</a:t>
            </a:r>
          </a:p>
        </p:txBody>
      </p:sp>
      <p:sp>
        <p:nvSpPr>
          <p:cNvPr id="27" name="正方形/長方形 26"/>
          <p:cNvSpPr/>
          <p:nvPr/>
        </p:nvSpPr>
        <p:spPr>
          <a:xfrm>
            <a:off x="550443" y="4810693"/>
            <a:ext cx="1953584"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pPr algn="ctr"/>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28" name="正方形/長方形 27"/>
          <p:cNvSpPr/>
          <p:nvPr/>
        </p:nvSpPr>
        <p:spPr>
          <a:xfrm>
            <a:off x="550443" y="4528405"/>
            <a:ext cx="1953584"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ハイパーバイザー</a:t>
            </a:r>
          </a:p>
        </p:txBody>
      </p:sp>
      <p:sp>
        <p:nvSpPr>
          <p:cNvPr id="29" name="正方形/長方形 28"/>
          <p:cNvSpPr/>
          <p:nvPr/>
        </p:nvSpPr>
        <p:spPr>
          <a:xfrm>
            <a:off x="6666811" y="2451733"/>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30" name="正方形/長方形 29"/>
          <p:cNvSpPr/>
          <p:nvPr/>
        </p:nvSpPr>
        <p:spPr>
          <a:xfrm>
            <a:off x="6666811" y="2891356"/>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31" name="正方形/長方形 30"/>
          <p:cNvSpPr/>
          <p:nvPr/>
        </p:nvSpPr>
        <p:spPr>
          <a:xfrm>
            <a:off x="6666811" y="3720025"/>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32" name="正方形/長方形 31"/>
          <p:cNvSpPr/>
          <p:nvPr/>
        </p:nvSpPr>
        <p:spPr>
          <a:xfrm>
            <a:off x="6666811" y="4185934"/>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33" name="正方形/長方形 32"/>
          <p:cNvSpPr/>
          <p:nvPr/>
        </p:nvSpPr>
        <p:spPr>
          <a:xfrm>
            <a:off x="6666811" y="3433002"/>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34" name="テキスト ボックス 33"/>
          <p:cNvSpPr txBox="1"/>
          <p:nvPr/>
        </p:nvSpPr>
        <p:spPr>
          <a:xfrm>
            <a:off x="2729045" y="2381434"/>
            <a:ext cx="3589444" cy="738664"/>
          </a:xfrm>
          <a:prstGeom prst="rect">
            <a:avLst/>
          </a:prstGeom>
          <a:noFill/>
        </p:spPr>
        <p:txBody>
          <a:bodyPr wrap="none" rtlCol="0">
            <a:spAutoFit/>
          </a:bodyPr>
          <a:lstStyle/>
          <a:p>
            <a:pPr marL="171450" indent="-171450">
              <a:buFont typeface="Wingdings" charset="2"/>
              <a:buChar char="v"/>
            </a:pPr>
            <a:r>
              <a:rPr kumimoji="1" lang="ja-JP" altLang="en-US" sz="1400" dirty="0">
                <a:solidFill>
                  <a:srgbClr val="FF6666"/>
                </a:solidFill>
                <a:latin typeface="メイリオ"/>
                <a:ea typeface="メイリオ"/>
                <a:cs typeface="メイリオ"/>
              </a:rPr>
              <a:t>そのまま本番で動かしたい（動作保証）</a:t>
            </a:r>
            <a:endParaRPr kumimoji="1" lang="en-US" altLang="ja-JP" sz="1400" dirty="0">
              <a:solidFill>
                <a:srgbClr val="FF6666"/>
              </a:solidFill>
              <a:latin typeface="メイリオ"/>
              <a:ea typeface="メイリオ"/>
              <a:cs typeface="メイリオ"/>
            </a:endParaRPr>
          </a:p>
          <a:p>
            <a:pPr marL="171450" indent="-171450">
              <a:buFont typeface="Wingdings" charset="2"/>
              <a:buChar char="v"/>
            </a:pPr>
            <a:r>
              <a:rPr kumimoji="1" lang="ja-JP" altLang="en-US" sz="1400" dirty="0">
                <a:solidFill>
                  <a:srgbClr val="FF6666"/>
                </a:solidFill>
                <a:latin typeface="メイリオ"/>
                <a:ea typeface="メイリオ"/>
                <a:cs typeface="メイリオ"/>
              </a:rPr>
              <a:t>開発から本番以降への時間を短くしたい</a:t>
            </a:r>
            <a:endParaRPr kumimoji="1" lang="en-US" altLang="ja-JP" sz="1400" dirty="0">
              <a:solidFill>
                <a:srgbClr val="FF6666"/>
              </a:solidFill>
              <a:latin typeface="メイリオ"/>
              <a:ea typeface="メイリオ"/>
              <a:cs typeface="メイリオ"/>
            </a:endParaRPr>
          </a:p>
          <a:p>
            <a:pPr marL="171450" indent="-171450">
              <a:buFont typeface="Wingdings" charset="2"/>
              <a:buChar char="v"/>
            </a:pPr>
            <a:r>
              <a:rPr lang="ja-JP" altLang="en-US" sz="1400" dirty="0">
                <a:solidFill>
                  <a:srgbClr val="FF6666"/>
                </a:solidFill>
                <a:latin typeface="メイリオ"/>
                <a:ea typeface="メイリオ"/>
                <a:cs typeface="メイリオ"/>
              </a:rPr>
              <a:t>実行に必要な最小のサイズで移行したい</a:t>
            </a:r>
            <a:endParaRPr kumimoji="1" lang="ja-JP" altLang="en-US" sz="1400" dirty="0">
              <a:solidFill>
                <a:srgbClr val="FF6666"/>
              </a:solidFill>
              <a:latin typeface="メイリオ"/>
              <a:ea typeface="メイリオ"/>
              <a:cs typeface="メイリオ"/>
            </a:endParaRPr>
          </a:p>
        </p:txBody>
      </p:sp>
      <p:sp>
        <p:nvSpPr>
          <p:cNvPr id="37" name="正方形/長方形 36"/>
          <p:cNvSpPr/>
          <p:nvPr/>
        </p:nvSpPr>
        <p:spPr>
          <a:xfrm>
            <a:off x="550443" y="4185936"/>
            <a:ext cx="1953584"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仮想マシン</a:t>
            </a:r>
          </a:p>
        </p:txBody>
      </p:sp>
      <p:sp>
        <p:nvSpPr>
          <p:cNvPr id="43" name="テキスト ボックス 42"/>
          <p:cNvSpPr txBox="1"/>
          <p:nvPr/>
        </p:nvSpPr>
        <p:spPr>
          <a:xfrm>
            <a:off x="6572563" y="2153165"/>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sp>
        <p:nvSpPr>
          <p:cNvPr id="44" name="テキスト ボックス 43"/>
          <p:cNvSpPr txBox="1"/>
          <p:nvPr/>
        </p:nvSpPr>
        <p:spPr>
          <a:xfrm>
            <a:off x="467289" y="2153165"/>
            <a:ext cx="2138439" cy="276999"/>
          </a:xfrm>
          <a:prstGeom prst="rect">
            <a:avLst/>
          </a:prstGeom>
          <a:noFill/>
        </p:spPr>
        <p:txBody>
          <a:bodyPr wrap="square" rtlCol="0">
            <a:spAutoFit/>
          </a:bodyPr>
          <a:lstStyle/>
          <a:p>
            <a:pPr algn="ctr"/>
            <a:r>
              <a:rPr kumimoji="1" lang="ja-JP" altLang="en-US" sz="1200" dirty="0">
                <a:solidFill>
                  <a:srgbClr val="008000"/>
                </a:solidFill>
                <a:latin typeface="メイリオ"/>
                <a:ea typeface="メイリオ"/>
                <a:cs typeface="メイリオ"/>
              </a:rPr>
              <a:t>仮想化環境</a:t>
            </a:r>
          </a:p>
        </p:txBody>
      </p:sp>
      <p:sp>
        <p:nvSpPr>
          <p:cNvPr id="35" name="上下矢印 34"/>
          <p:cNvSpPr/>
          <p:nvPr/>
        </p:nvSpPr>
        <p:spPr>
          <a:xfrm>
            <a:off x="8105333" y="3531115"/>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cxnSp>
        <p:nvCxnSpPr>
          <p:cNvPr id="4" name="直線コネクタ 3"/>
          <p:cNvCxnSpPr/>
          <p:nvPr/>
        </p:nvCxnSpPr>
        <p:spPr>
          <a:xfrm flipV="1">
            <a:off x="550443" y="3374402"/>
            <a:ext cx="6022120" cy="1192"/>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flipV="1">
            <a:off x="2605728" y="2126847"/>
            <a:ext cx="3966835" cy="4748"/>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8" name="上下矢印 47"/>
          <p:cNvSpPr/>
          <p:nvPr/>
        </p:nvSpPr>
        <p:spPr>
          <a:xfrm>
            <a:off x="2077721" y="4554167"/>
            <a:ext cx="406001" cy="744460"/>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a:solidFill>
                  <a:srgbClr val="FFFFFF"/>
                </a:solidFill>
                <a:latin typeface="ＭＳ Ｐゴシック"/>
                <a:ea typeface="ＭＳ Ｐゴシック"/>
                <a:cs typeface="ＭＳ Ｐゴシック"/>
              </a:rPr>
              <a:t>動作</a:t>
            </a:r>
            <a:r>
              <a:rPr kumimoji="1" lang="ja-JP" altLang="en-US" sz="800" dirty="0">
                <a:solidFill>
                  <a:srgbClr val="FFFFFF"/>
                </a:solidFill>
                <a:latin typeface="ＭＳ Ｐゴシック"/>
                <a:ea typeface="ＭＳ Ｐゴシック"/>
                <a:cs typeface="ＭＳ Ｐゴシック"/>
              </a:rPr>
              <a:t>保証</a:t>
            </a:r>
          </a:p>
        </p:txBody>
      </p:sp>
      <p:pic>
        <p:nvPicPr>
          <p:cNvPr id="40" name="Picture 2">
            <a:extLst>
              <a:ext uri="{FF2B5EF4-FFF2-40B4-BE49-F238E27FC236}">
                <a16:creationId xmlns:a16="http://schemas.microsoft.com/office/drawing/2014/main" id="{81D32685-013F-D445-9447-CFCC802F8B4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61080" y="3433002"/>
            <a:ext cx="344253" cy="266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1" name="テキスト ボックス 40">
            <a:extLst>
              <a:ext uri="{FF2B5EF4-FFF2-40B4-BE49-F238E27FC236}">
                <a16:creationId xmlns:a16="http://schemas.microsoft.com/office/drawing/2014/main" id="{9928ACF0-2DD5-794F-A374-FA020544BEAE}"/>
              </a:ext>
            </a:extLst>
          </p:cNvPr>
          <p:cNvSpPr txBox="1"/>
          <p:nvPr/>
        </p:nvSpPr>
        <p:spPr>
          <a:xfrm>
            <a:off x="2729045" y="3661685"/>
            <a:ext cx="1261884" cy="523220"/>
          </a:xfrm>
          <a:prstGeom prst="rect">
            <a:avLst/>
          </a:prstGeom>
          <a:noFill/>
        </p:spPr>
        <p:txBody>
          <a:bodyPr wrap="none" rtlCol="0">
            <a:spAutoFit/>
          </a:bodyPr>
          <a:lstStyle/>
          <a:p>
            <a:r>
              <a:rPr kumimoji="1" lang="ja-JP" altLang="en-US" sz="1400">
                <a:solidFill>
                  <a:srgbClr val="FF0000"/>
                </a:solidFill>
                <a:latin typeface="メイリオ"/>
                <a:ea typeface="メイリオ"/>
                <a:cs typeface="メイリオ"/>
              </a:rPr>
              <a:t>設定やテスト</a:t>
            </a:r>
            <a:endParaRPr kumimoji="1" lang="en-US" altLang="ja-JP" sz="1400" dirty="0">
              <a:solidFill>
                <a:srgbClr val="FF0000"/>
              </a:solidFill>
              <a:latin typeface="メイリオ"/>
              <a:ea typeface="メイリオ"/>
              <a:cs typeface="メイリオ"/>
            </a:endParaRPr>
          </a:p>
          <a:p>
            <a:r>
              <a:rPr kumimoji="1" lang="ja-JP" altLang="en-US" sz="1400">
                <a:solidFill>
                  <a:srgbClr val="FF0000"/>
                </a:solidFill>
                <a:latin typeface="メイリオ"/>
                <a:ea typeface="メイリオ"/>
                <a:cs typeface="メイリオ"/>
              </a:rPr>
              <a:t>が必要</a:t>
            </a:r>
            <a:endParaRPr kumimoji="1" lang="ja-JP" altLang="en-US" sz="1400" dirty="0">
              <a:solidFill>
                <a:srgbClr val="FF0000"/>
              </a:solidFill>
              <a:latin typeface="メイリオ"/>
              <a:ea typeface="メイリオ"/>
              <a:cs typeface="メイリオ"/>
            </a:endParaRPr>
          </a:p>
        </p:txBody>
      </p:sp>
      <p:cxnSp>
        <p:nvCxnSpPr>
          <p:cNvPr id="6" name="直線矢印コネクタ 5">
            <a:extLst>
              <a:ext uri="{FF2B5EF4-FFF2-40B4-BE49-F238E27FC236}">
                <a16:creationId xmlns:a16="http://schemas.microsoft.com/office/drawing/2014/main" id="{FEB5638A-58F7-C947-AC8B-A0292E6A0862}"/>
              </a:ext>
            </a:extLst>
          </p:cNvPr>
          <p:cNvCxnSpPr>
            <a:cxnSpLocks/>
          </p:cNvCxnSpPr>
          <p:nvPr/>
        </p:nvCxnSpPr>
        <p:spPr>
          <a:xfrm>
            <a:off x="2710511" y="3459146"/>
            <a:ext cx="0" cy="928298"/>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BE438474-797C-924D-BE1C-176E9BC030EF}"/>
              </a:ext>
            </a:extLst>
          </p:cNvPr>
          <p:cNvCxnSpPr>
            <a:cxnSpLocks/>
          </p:cNvCxnSpPr>
          <p:nvPr/>
        </p:nvCxnSpPr>
        <p:spPr>
          <a:xfrm>
            <a:off x="6541107" y="3459146"/>
            <a:ext cx="0" cy="1839481"/>
          </a:xfrm>
          <a:prstGeom prst="straightConnector1">
            <a:avLst/>
          </a:prstGeom>
          <a:ln w="38100">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0" name="テキスト ボックス 49">
            <a:extLst>
              <a:ext uri="{FF2B5EF4-FFF2-40B4-BE49-F238E27FC236}">
                <a16:creationId xmlns:a16="http://schemas.microsoft.com/office/drawing/2014/main" id="{D540E001-5824-0D4B-87C0-13D148CF41DE}"/>
              </a:ext>
            </a:extLst>
          </p:cNvPr>
          <p:cNvSpPr txBox="1"/>
          <p:nvPr/>
        </p:nvSpPr>
        <p:spPr>
          <a:xfrm>
            <a:off x="4789496" y="4111770"/>
            <a:ext cx="1678665" cy="646331"/>
          </a:xfrm>
          <a:prstGeom prst="rect">
            <a:avLst/>
          </a:prstGeom>
          <a:noFill/>
        </p:spPr>
        <p:txBody>
          <a:bodyPr wrap="none" rtlCol="0">
            <a:spAutoFit/>
          </a:bodyPr>
          <a:lstStyle/>
          <a:p>
            <a:pPr algn="r"/>
            <a:r>
              <a:rPr kumimoji="1" lang="ja-JP" altLang="en-US" b="1">
                <a:solidFill>
                  <a:srgbClr val="0432FF"/>
                </a:solidFill>
                <a:latin typeface="メイリオ"/>
                <a:ea typeface="メイリオ"/>
                <a:cs typeface="メイリオ"/>
              </a:rPr>
              <a:t>サーバーや</a:t>
            </a:r>
            <a:r>
              <a:rPr lang="en-US" altLang="ja-JP" b="1" dirty="0">
                <a:solidFill>
                  <a:srgbClr val="0432FF"/>
                </a:solidFill>
                <a:latin typeface="メイリオ"/>
                <a:ea typeface="メイリオ"/>
                <a:cs typeface="メイリオ"/>
              </a:rPr>
              <a:t>OS</a:t>
            </a:r>
          </a:p>
          <a:p>
            <a:pPr algn="r"/>
            <a:r>
              <a:rPr kumimoji="1" lang="ja-JP" altLang="en-US" b="1">
                <a:solidFill>
                  <a:srgbClr val="0432FF"/>
                </a:solidFill>
                <a:latin typeface="メイリオ"/>
                <a:ea typeface="メイリオ"/>
                <a:cs typeface="メイリオ"/>
              </a:rPr>
              <a:t>の違いを吸収</a:t>
            </a:r>
            <a:endParaRPr kumimoji="1" lang="en-US" altLang="ja-JP" b="1" dirty="0">
              <a:solidFill>
                <a:srgbClr val="0432FF"/>
              </a:solidFill>
              <a:latin typeface="メイリオ"/>
              <a:ea typeface="メイリオ"/>
              <a:cs typeface="メイリオ"/>
            </a:endParaRPr>
          </a:p>
        </p:txBody>
      </p:sp>
    </p:spTree>
    <p:extLst>
      <p:ext uri="{BB962C8B-B14F-4D97-AF65-F5344CB8AC3E}">
        <p14:creationId xmlns:p14="http://schemas.microsoft.com/office/powerpoint/2010/main" val="3434482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タイトル 44"/>
          <p:cNvSpPr>
            <a:spLocks noGrp="1"/>
          </p:cNvSpPr>
          <p:nvPr>
            <p:ph type="title"/>
          </p:nvPr>
        </p:nvSpPr>
        <p:spPr/>
        <p:txBody>
          <a:bodyPr/>
          <a:lstStyle/>
          <a:p>
            <a:r>
              <a:rPr kumimoji="1" lang="en-US" altLang="ja-JP" dirty="0" err="1"/>
              <a:t>DevOps</a:t>
            </a:r>
            <a:r>
              <a:rPr kumimoji="1" lang="ja-JP" altLang="en-US" dirty="0"/>
              <a:t>と</a:t>
            </a:r>
            <a:r>
              <a:rPr lang="ja-JP" altLang="en-US" dirty="0"/>
              <a:t>コンテナ管理ソフトウエア</a:t>
            </a:r>
            <a:endParaRPr kumimoji="1" lang="ja-JP" altLang="en-US" dirty="0"/>
          </a:p>
        </p:txBody>
      </p:sp>
      <p:sp>
        <p:nvSpPr>
          <p:cNvPr id="31" name="正方形/長方形 30"/>
          <p:cNvSpPr/>
          <p:nvPr/>
        </p:nvSpPr>
        <p:spPr>
          <a:xfrm>
            <a:off x="6701649" y="4436723"/>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32" name="正方形/長方形 31"/>
          <p:cNvSpPr/>
          <p:nvPr/>
        </p:nvSpPr>
        <p:spPr>
          <a:xfrm>
            <a:off x="6701649" y="4902632"/>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33" name="正方形/長方形 32"/>
          <p:cNvSpPr/>
          <p:nvPr/>
        </p:nvSpPr>
        <p:spPr>
          <a:xfrm>
            <a:off x="6701649" y="4149700"/>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35" name="上下矢印 34"/>
          <p:cNvSpPr/>
          <p:nvPr/>
        </p:nvSpPr>
        <p:spPr>
          <a:xfrm>
            <a:off x="8140171" y="4247813"/>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3621633" y="4436723"/>
            <a:ext cx="1953584" cy="41341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52" name="正方形/長方形 51"/>
          <p:cNvSpPr/>
          <p:nvPr/>
        </p:nvSpPr>
        <p:spPr>
          <a:xfrm>
            <a:off x="3621633" y="4902632"/>
            <a:ext cx="1953584" cy="111269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53" name="正方形/長方形 52"/>
          <p:cNvSpPr/>
          <p:nvPr/>
        </p:nvSpPr>
        <p:spPr>
          <a:xfrm>
            <a:off x="3621633" y="4149700"/>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55" name="上下矢印 54"/>
          <p:cNvSpPr/>
          <p:nvPr/>
        </p:nvSpPr>
        <p:spPr>
          <a:xfrm>
            <a:off x="5060155" y="4247813"/>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541617" y="4443073"/>
            <a:ext cx="1953584" cy="41341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60" name="正方形/長方形 59"/>
          <p:cNvSpPr/>
          <p:nvPr/>
        </p:nvSpPr>
        <p:spPr>
          <a:xfrm>
            <a:off x="541617" y="4908982"/>
            <a:ext cx="1953584" cy="111269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61" name="正方形/長方形 60"/>
          <p:cNvSpPr/>
          <p:nvPr/>
        </p:nvSpPr>
        <p:spPr>
          <a:xfrm>
            <a:off x="541617" y="4156050"/>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grpSp>
        <p:nvGrpSpPr>
          <p:cNvPr id="2" name="グループ化 1">
            <a:extLst>
              <a:ext uri="{FF2B5EF4-FFF2-40B4-BE49-F238E27FC236}">
                <a16:creationId xmlns:a16="http://schemas.microsoft.com/office/drawing/2014/main" id="{F91AD9EE-83BE-004D-9CEF-51E4C9F3115E}"/>
              </a:ext>
            </a:extLst>
          </p:cNvPr>
          <p:cNvGrpSpPr/>
          <p:nvPr/>
        </p:nvGrpSpPr>
        <p:grpSpPr>
          <a:xfrm>
            <a:off x="437280" y="2836691"/>
            <a:ext cx="2148528" cy="1256294"/>
            <a:chOff x="437280" y="2836691"/>
            <a:chExt cx="2148528" cy="1256294"/>
          </a:xfrm>
        </p:grpSpPr>
        <p:sp>
          <p:nvSpPr>
            <p:cNvPr id="56" name="正方形/長方形 55"/>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58" name="正方形/長方形 57"/>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62" name="テキスト ボックス 61"/>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sp>
        <p:nvSpPr>
          <p:cNvPr id="63" name="上下矢印 62"/>
          <p:cNvSpPr/>
          <p:nvPr/>
        </p:nvSpPr>
        <p:spPr>
          <a:xfrm>
            <a:off x="1980139" y="4254163"/>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pic>
        <p:nvPicPr>
          <p:cNvPr id="65"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34075" y="1183942"/>
            <a:ext cx="811765" cy="6283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6" name="テキスト ボックス 65"/>
          <p:cNvSpPr txBox="1"/>
          <p:nvPr/>
        </p:nvSpPr>
        <p:spPr>
          <a:xfrm>
            <a:off x="6466186" y="1256380"/>
            <a:ext cx="1611531" cy="461665"/>
          </a:xfrm>
          <a:prstGeom prst="rect">
            <a:avLst/>
          </a:prstGeom>
          <a:noFill/>
        </p:spPr>
        <p:txBody>
          <a:bodyPr wrap="none" rtlCol="0">
            <a:spAutoFit/>
          </a:bodyPr>
          <a:lstStyle/>
          <a:p>
            <a:r>
              <a:rPr kumimoji="1" lang="en-US" altLang="ja-JP" sz="1200" dirty="0" err="1">
                <a:solidFill>
                  <a:srgbClr val="FF6600"/>
                </a:solidFill>
                <a:latin typeface="メイリオ"/>
                <a:ea typeface="メイリオ"/>
                <a:cs typeface="メイリオ"/>
              </a:rPr>
              <a:t>Build,Ship</a:t>
            </a:r>
            <a:r>
              <a:rPr kumimoji="1" lang="en-US" altLang="ja-JP" sz="1200" dirty="0">
                <a:solidFill>
                  <a:srgbClr val="FF6600"/>
                </a:solidFill>
                <a:latin typeface="メイリオ"/>
                <a:ea typeface="メイリオ"/>
                <a:cs typeface="メイリオ"/>
              </a:rPr>
              <a:t> and Run</a:t>
            </a:r>
          </a:p>
          <a:p>
            <a:r>
              <a:rPr lang="en-US" altLang="ja-JP" sz="1200" dirty="0">
                <a:solidFill>
                  <a:srgbClr val="FF6600"/>
                </a:solidFill>
                <a:latin typeface="メイリオ"/>
                <a:ea typeface="メイリオ"/>
                <a:cs typeface="メイリオ"/>
              </a:rPr>
              <a:t>Any </a:t>
            </a:r>
            <a:r>
              <a:rPr lang="en-US" altLang="ja-JP" sz="1200" dirty="0" err="1">
                <a:solidFill>
                  <a:srgbClr val="FF6600"/>
                </a:solidFill>
                <a:latin typeface="メイリオ"/>
                <a:ea typeface="メイリオ"/>
                <a:cs typeface="メイリオ"/>
              </a:rPr>
              <a:t>App,Anywhere</a:t>
            </a:r>
            <a:endParaRPr kumimoji="1" lang="ja-JP" altLang="en-US" sz="1200" dirty="0">
              <a:solidFill>
                <a:srgbClr val="FF6600"/>
              </a:solidFill>
              <a:latin typeface="メイリオ"/>
              <a:ea typeface="メイリオ"/>
              <a:cs typeface="メイリオ"/>
            </a:endParaRPr>
          </a:p>
        </p:txBody>
      </p:sp>
      <p:sp>
        <p:nvSpPr>
          <p:cNvPr id="67" name="四角形吹き出し 66"/>
          <p:cNvSpPr/>
          <p:nvPr/>
        </p:nvSpPr>
        <p:spPr>
          <a:xfrm>
            <a:off x="405538" y="1183942"/>
            <a:ext cx="6016370" cy="558129"/>
          </a:xfrm>
          <a:prstGeom prst="wedgeRectCallout">
            <a:avLst>
              <a:gd name="adj1" fmla="val 6798"/>
              <a:gd name="adj2" fmla="val 989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chemeClr val="bg1"/>
                </a:solidFill>
                <a:latin typeface="Meiryo" charset="-128"/>
                <a:ea typeface="Meiryo" charset="-128"/>
                <a:cs typeface="Meiryo" charset="-128"/>
              </a:rPr>
              <a:t>アプリケーション開発者は、</a:t>
            </a:r>
            <a:r>
              <a:rPr kumimoji="1" lang="en-US" altLang="ja-JP" sz="1400" dirty="0">
                <a:solidFill>
                  <a:schemeClr val="bg1"/>
                </a:solidFill>
                <a:latin typeface="Meiryo" charset="-128"/>
                <a:ea typeface="Meiryo" charset="-128"/>
                <a:cs typeface="Meiryo" charset="-128"/>
              </a:rPr>
              <a:t>OS</a:t>
            </a:r>
            <a:r>
              <a:rPr kumimoji="1" lang="ja-JP" altLang="en-US" sz="1400" dirty="0">
                <a:solidFill>
                  <a:schemeClr val="bg1"/>
                </a:solidFill>
                <a:latin typeface="Meiryo" charset="-128"/>
                <a:ea typeface="Meiryo" charset="-128"/>
                <a:cs typeface="Meiryo" charset="-128"/>
              </a:rPr>
              <a:t>やインフラを意識することなくアプリケーションを開発し、どこでも実行できるようになる</a:t>
            </a:r>
          </a:p>
        </p:txBody>
      </p:sp>
      <p:sp>
        <p:nvSpPr>
          <p:cNvPr id="68" name="テキスト ボックス 67"/>
          <p:cNvSpPr txBox="1"/>
          <p:nvPr/>
        </p:nvSpPr>
        <p:spPr>
          <a:xfrm>
            <a:off x="437280" y="2323575"/>
            <a:ext cx="8249695" cy="369332"/>
          </a:xfrm>
          <a:prstGeom prst="rect">
            <a:avLst/>
          </a:prstGeom>
          <a:noFill/>
        </p:spPr>
        <p:txBody>
          <a:bodyPr wrap="square" rtlCol="0">
            <a:spAutoFit/>
          </a:bodyPr>
          <a:lstStyle/>
          <a:p>
            <a:pPr algn="ctr"/>
            <a:r>
              <a:rPr kumimoji="1" lang="ja-JP" altLang="en-US" b="1" dirty="0">
                <a:solidFill>
                  <a:schemeClr val="accent6">
                    <a:lumMod val="75000"/>
                  </a:schemeClr>
                </a:solidFill>
                <a:latin typeface="メイリオ"/>
                <a:ea typeface="メイリオ"/>
                <a:cs typeface="メイリオ"/>
              </a:rPr>
              <a:t>開発しテストが完了した</a:t>
            </a:r>
            <a:r>
              <a:rPr kumimoji="1" lang="ja-JP" altLang="en-US" b="1">
                <a:solidFill>
                  <a:schemeClr val="accent6">
                    <a:lumMod val="75000"/>
                  </a:schemeClr>
                </a:solidFill>
                <a:latin typeface="メイリオ"/>
                <a:ea typeface="メイリオ"/>
                <a:cs typeface="メイリオ"/>
              </a:rPr>
              <a:t>アプリは、すぐ</a:t>
            </a:r>
            <a:r>
              <a:rPr kumimoji="1" lang="ja-JP" altLang="en-US" b="1" dirty="0">
                <a:solidFill>
                  <a:schemeClr val="accent6">
                    <a:lumMod val="75000"/>
                  </a:schemeClr>
                </a:solidFill>
                <a:latin typeface="メイリオ"/>
                <a:ea typeface="メイリオ"/>
                <a:cs typeface="メイリオ"/>
              </a:rPr>
              <a:t>に本番環境で実行させることができる</a:t>
            </a:r>
          </a:p>
        </p:txBody>
      </p:sp>
      <p:sp>
        <p:nvSpPr>
          <p:cNvPr id="15" name="テキスト ボックス 14"/>
          <p:cNvSpPr txBox="1"/>
          <p:nvPr/>
        </p:nvSpPr>
        <p:spPr>
          <a:xfrm>
            <a:off x="1008842" y="6052146"/>
            <a:ext cx="1005403" cy="338554"/>
          </a:xfrm>
          <a:prstGeom prst="rect">
            <a:avLst/>
          </a:prstGeom>
          <a:noFill/>
        </p:spPr>
        <p:txBody>
          <a:bodyPr wrap="none" rtlCol="0">
            <a:spAutoFit/>
          </a:bodyPr>
          <a:lstStyle/>
          <a:p>
            <a:pPr algn="ctr"/>
            <a:r>
              <a:rPr kumimoji="1" lang="ja-JP" altLang="en-US" sz="1600">
                <a:solidFill>
                  <a:srgbClr val="00B050"/>
                </a:solidFill>
                <a:latin typeface="Meiryo" charset="-128"/>
                <a:ea typeface="Meiryo" charset="-128"/>
                <a:cs typeface="Meiryo" charset="-128"/>
              </a:rPr>
              <a:t>開発環境</a:t>
            </a:r>
          </a:p>
        </p:txBody>
      </p:sp>
      <p:sp>
        <p:nvSpPr>
          <p:cNvPr id="69" name="テキスト ボックス 68"/>
          <p:cNvSpPr txBox="1"/>
          <p:nvPr/>
        </p:nvSpPr>
        <p:spPr>
          <a:xfrm>
            <a:off x="3986265" y="6052146"/>
            <a:ext cx="1210589" cy="338554"/>
          </a:xfrm>
          <a:prstGeom prst="rect">
            <a:avLst/>
          </a:prstGeom>
          <a:noFill/>
        </p:spPr>
        <p:txBody>
          <a:bodyPr wrap="none" rtlCol="0">
            <a:spAutoFit/>
          </a:bodyPr>
          <a:lstStyle/>
          <a:p>
            <a:pPr algn="ctr"/>
            <a:r>
              <a:rPr kumimoji="1" lang="ja-JP" altLang="en-US" sz="1600">
                <a:solidFill>
                  <a:schemeClr val="accent3">
                    <a:lumMod val="75000"/>
                  </a:schemeClr>
                </a:solidFill>
                <a:latin typeface="Meiryo" charset="-128"/>
                <a:ea typeface="Meiryo" charset="-128"/>
                <a:cs typeface="Meiryo" charset="-128"/>
              </a:rPr>
              <a:t>テスト環境</a:t>
            </a:r>
            <a:endParaRPr kumimoji="1" lang="ja-JP" altLang="en-US" sz="1600" dirty="0">
              <a:solidFill>
                <a:schemeClr val="accent3">
                  <a:lumMod val="75000"/>
                </a:schemeClr>
              </a:solidFill>
              <a:latin typeface="Meiryo" charset="-128"/>
              <a:ea typeface="Meiryo" charset="-128"/>
              <a:cs typeface="Meiryo" charset="-128"/>
            </a:endParaRPr>
          </a:p>
        </p:txBody>
      </p:sp>
      <p:sp>
        <p:nvSpPr>
          <p:cNvPr id="70" name="テキスト ボックス 69"/>
          <p:cNvSpPr txBox="1"/>
          <p:nvPr/>
        </p:nvSpPr>
        <p:spPr>
          <a:xfrm>
            <a:off x="7168874" y="6052146"/>
            <a:ext cx="1005403" cy="338554"/>
          </a:xfrm>
          <a:prstGeom prst="rect">
            <a:avLst/>
          </a:prstGeom>
          <a:noFill/>
        </p:spPr>
        <p:txBody>
          <a:bodyPr wrap="none" rtlCol="0">
            <a:spAutoFit/>
          </a:bodyPr>
          <a:lstStyle/>
          <a:p>
            <a:pPr algn="ctr"/>
            <a:r>
              <a:rPr kumimoji="1" lang="ja-JP" altLang="en-US" sz="1600" dirty="0">
                <a:solidFill>
                  <a:schemeClr val="accent3">
                    <a:lumMod val="75000"/>
                  </a:schemeClr>
                </a:solidFill>
                <a:latin typeface="Meiryo" charset="-128"/>
                <a:ea typeface="Meiryo" charset="-128"/>
                <a:cs typeface="Meiryo" charset="-128"/>
              </a:rPr>
              <a:t>本番環境</a:t>
            </a:r>
          </a:p>
        </p:txBody>
      </p:sp>
      <p:pic>
        <p:nvPicPr>
          <p:cNvPr id="71"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18027" y="4145479"/>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23544" y="4139129"/>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3"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00998" y="4153981"/>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499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55556E-7 4.07407E-6 L 0.33472 -0.00069 " pathEditMode="relative" rAng="0" ptsTypes="AA">
                                      <p:cBhvr>
                                        <p:cTn id="6" dur="2000" fill="hold"/>
                                        <p:tgtEl>
                                          <p:spTgt spid="2"/>
                                        </p:tgtEl>
                                        <p:attrNameLst>
                                          <p:attrName>ppt_x</p:attrName>
                                          <p:attrName>ppt_y</p:attrName>
                                        </p:attrNameLst>
                                      </p:cBhvr>
                                      <p:rCtr x="16753" y="162"/>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33472 -0.00324 L 0.67257 -0.00416 " pathEditMode="relative" rAng="0" ptsTypes="AA">
                                      <p:cBhvr>
                                        <p:cTn id="10" dur="2000" fill="hold"/>
                                        <p:tgtEl>
                                          <p:spTgt spid="2"/>
                                        </p:tgtEl>
                                        <p:attrNameLst>
                                          <p:attrName>ppt_x</p:attrName>
                                          <p:attrName>ppt_y</p:attrName>
                                        </p:attrNameLst>
                                      </p:cBhvr>
                                      <p:rCtr x="1689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正方形/長方形 83">
            <a:extLst>
              <a:ext uri="{FF2B5EF4-FFF2-40B4-BE49-F238E27FC236}">
                <a16:creationId xmlns:a16="http://schemas.microsoft.com/office/drawing/2014/main" id="{5BC3343B-77FE-144A-8F26-27DF9B099567}"/>
              </a:ext>
            </a:extLst>
          </p:cNvPr>
          <p:cNvSpPr/>
          <p:nvPr/>
        </p:nvSpPr>
        <p:spPr>
          <a:xfrm>
            <a:off x="3422683" y="2174805"/>
            <a:ext cx="2335427" cy="316332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FEF88CF4-4067-A54B-9DB9-786BBBDFBBAD}"/>
              </a:ext>
            </a:extLst>
          </p:cNvPr>
          <p:cNvSpPr/>
          <p:nvPr/>
        </p:nvSpPr>
        <p:spPr>
          <a:xfrm>
            <a:off x="6510213" y="2174805"/>
            <a:ext cx="2335427" cy="316332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79F85A75-6708-B746-A0A6-BAE2F7F295ED}"/>
              </a:ext>
            </a:extLst>
          </p:cNvPr>
          <p:cNvSpPr/>
          <p:nvPr/>
        </p:nvSpPr>
        <p:spPr>
          <a:xfrm>
            <a:off x="302741" y="2174805"/>
            <a:ext cx="2335427" cy="316332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E9A04408-6C10-A748-BCE9-B01D116E6852}"/>
              </a:ext>
            </a:extLst>
          </p:cNvPr>
          <p:cNvSpPr/>
          <p:nvPr/>
        </p:nvSpPr>
        <p:spPr>
          <a:xfrm>
            <a:off x="510726" y="4242613"/>
            <a:ext cx="1953584" cy="50862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0432FF"/>
                </a:solidFill>
                <a:latin typeface="メイリオ"/>
                <a:ea typeface="メイリオ"/>
                <a:cs typeface="メイリオ"/>
              </a:rPr>
              <a:t>コンテナ連係</a:t>
            </a:r>
            <a:endParaRPr kumimoji="1" lang="en-US" altLang="ja-JP" sz="1200" dirty="0">
              <a:solidFill>
                <a:srgbClr val="0432FF"/>
              </a:solidFill>
              <a:latin typeface="メイリオ"/>
              <a:ea typeface="メイリオ"/>
              <a:cs typeface="メイリオ"/>
            </a:endParaRPr>
          </a:p>
          <a:p>
            <a:r>
              <a:rPr lang="ja-JP" altLang="en-US" sz="1200">
                <a:solidFill>
                  <a:srgbClr val="0432FF"/>
                </a:solidFill>
                <a:latin typeface="メイリオ"/>
                <a:ea typeface="メイリオ"/>
                <a:cs typeface="メイリオ"/>
              </a:rPr>
              <a:t>その運用管理</a:t>
            </a:r>
            <a:endParaRPr kumimoji="1" lang="ja-JP" altLang="en-US" sz="1200" dirty="0">
              <a:solidFill>
                <a:srgbClr val="0432FF"/>
              </a:solidFill>
              <a:latin typeface="メイリオ"/>
              <a:ea typeface="メイリオ"/>
              <a:cs typeface="メイリオ"/>
            </a:endParaRPr>
          </a:p>
        </p:txBody>
      </p:sp>
      <p:sp>
        <p:nvSpPr>
          <p:cNvPr id="45" name="タイトル 44"/>
          <p:cNvSpPr>
            <a:spLocks noGrp="1"/>
          </p:cNvSpPr>
          <p:nvPr>
            <p:ph type="title"/>
          </p:nvPr>
        </p:nvSpPr>
        <p:spPr/>
        <p:txBody>
          <a:bodyPr/>
          <a:lstStyle/>
          <a:p>
            <a:r>
              <a:rPr lang="ja-JP" altLang="en-US"/>
              <a:t>コンテナとハイブリッド・クラウド／マルチ・クラウド</a:t>
            </a:r>
            <a:endParaRPr kumimoji="1" lang="ja-JP" altLang="en-US" dirty="0"/>
          </a:p>
        </p:txBody>
      </p:sp>
      <p:sp>
        <p:nvSpPr>
          <p:cNvPr id="33" name="正方形/長方形 32"/>
          <p:cNvSpPr/>
          <p:nvPr/>
        </p:nvSpPr>
        <p:spPr>
          <a:xfrm>
            <a:off x="6676936" y="388409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53" name="正方形/長方形 52"/>
          <p:cNvSpPr/>
          <p:nvPr/>
        </p:nvSpPr>
        <p:spPr>
          <a:xfrm>
            <a:off x="3596920" y="388409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61" name="正方形/長方形 60"/>
          <p:cNvSpPr/>
          <p:nvPr/>
        </p:nvSpPr>
        <p:spPr>
          <a:xfrm>
            <a:off x="516904" y="389044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15" name="テキスト ボックス 14"/>
          <p:cNvSpPr txBox="1"/>
          <p:nvPr/>
        </p:nvSpPr>
        <p:spPr>
          <a:xfrm>
            <a:off x="6808587" y="4921567"/>
            <a:ext cx="1738681" cy="338554"/>
          </a:xfrm>
          <a:prstGeom prst="rect">
            <a:avLst/>
          </a:prstGeom>
          <a:noFill/>
        </p:spPr>
        <p:txBody>
          <a:bodyPr wrap="none" rtlCol="0">
            <a:spAutoFit/>
          </a:bodyPr>
          <a:lstStyle/>
          <a:p>
            <a:pPr algn="ctr"/>
            <a:r>
              <a:rPr kumimoji="1" lang="en-US" altLang="ja-JP" sz="1600" dirty="0">
                <a:solidFill>
                  <a:srgbClr val="0070C0"/>
                </a:solidFill>
                <a:latin typeface="Meiryo" charset="-128"/>
                <a:ea typeface="Meiryo" charset="-128"/>
                <a:cs typeface="Meiryo" charset="-128"/>
              </a:rPr>
              <a:t>Microsoft Azure</a:t>
            </a:r>
            <a:endParaRPr kumimoji="1" lang="ja-JP" altLang="en-US" sz="1600">
              <a:solidFill>
                <a:srgbClr val="0070C0"/>
              </a:solidFill>
              <a:latin typeface="Meiryo" charset="-128"/>
              <a:ea typeface="Meiryo" charset="-128"/>
              <a:cs typeface="Meiryo" charset="-128"/>
            </a:endParaRPr>
          </a:p>
        </p:txBody>
      </p:sp>
      <p:sp>
        <p:nvSpPr>
          <p:cNvPr id="69" name="テキスト ボックス 68"/>
          <p:cNvSpPr txBox="1"/>
          <p:nvPr/>
        </p:nvSpPr>
        <p:spPr>
          <a:xfrm>
            <a:off x="3678491" y="4921567"/>
            <a:ext cx="1826141" cy="338554"/>
          </a:xfrm>
          <a:prstGeom prst="rect">
            <a:avLst/>
          </a:prstGeom>
          <a:noFill/>
        </p:spPr>
        <p:txBody>
          <a:bodyPr wrap="none" rtlCol="0">
            <a:spAutoFit/>
          </a:bodyPr>
          <a:lstStyle/>
          <a:p>
            <a:pPr algn="ctr"/>
            <a:r>
              <a:rPr kumimoji="1" lang="ja-JP" altLang="en-US" sz="1600">
                <a:solidFill>
                  <a:srgbClr val="009051"/>
                </a:solidFill>
                <a:latin typeface="Meiryo" charset="-128"/>
                <a:ea typeface="Meiryo" charset="-128"/>
                <a:cs typeface="Meiryo" charset="-128"/>
              </a:rPr>
              <a:t>自社所有システム</a:t>
            </a:r>
            <a:endParaRPr kumimoji="1" lang="ja-JP" altLang="en-US" sz="1600" dirty="0">
              <a:solidFill>
                <a:srgbClr val="009051"/>
              </a:solidFill>
              <a:latin typeface="Meiryo" charset="-128"/>
              <a:ea typeface="Meiryo" charset="-128"/>
              <a:cs typeface="Meiryo" charset="-128"/>
            </a:endParaRPr>
          </a:p>
        </p:txBody>
      </p:sp>
      <p:sp>
        <p:nvSpPr>
          <p:cNvPr id="70" name="テキスト ボックス 69"/>
          <p:cNvSpPr txBox="1"/>
          <p:nvPr/>
        </p:nvSpPr>
        <p:spPr>
          <a:xfrm>
            <a:off x="1191302" y="4924949"/>
            <a:ext cx="654218" cy="338554"/>
          </a:xfrm>
          <a:prstGeom prst="rect">
            <a:avLst/>
          </a:prstGeom>
          <a:noFill/>
        </p:spPr>
        <p:txBody>
          <a:bodyPr wrap="none" rtlCol="0">
            <a:spAutoFit/>
          </a:bodyPr>
          <a:lstStyle/>
          <a:p>
            <a:pPr algn="ctr"/>
            <a:r>
              <a:rPr kumimoji="1" lang="en-US" altLang="ja-JP" sz="1600" dirty="0">
                <a:solidFill>
                  <a:schemeClr val="accent6">
                    <a:lumMod val="50000"/>
                  </a:schemeClr>
                </a:solidFill>
                <a:latin typeface="Meiryo" charset="-128"/>
                <a:ea typeface="Meiryo" charset="-128"/>
                <a:cs typeface="Meiryo" charset="-128"/>
              </a:rPr>
              <a:t>AWS</a:t>
            </a:r>
            <a:endParaRPr kumimoji="1" lang="ja-JP" altLang="en-US" sz="1600" dirty="0">
              <a:solidFill>
                <a:schemeClr val="accent6">
                  <a:lumMod val="50000"/>
                </a:schemeClr>
              </a:solidFill>
              <a:latin typeface="Meiryo" charset="-128"/>
              <a:ea typeface="Meiryo" charset="-128"/>
              <a:cs typeface="Meiryo" charset="-128"/>
            </a:endParaRPr>
          </a:p>
        </p:txBody>
      </p:sp>
      <p:pic>
        <p:nvPicPr>
          <p:cNvPr id="71"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55096" y="3879874"/>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860613" y="3873524"/>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3"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38067" y="3888376"/>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 name="図 29">
            <a:extLst>
              <a:ext uri="{FF2B5EF4-FFF2-40B4-BE49-F238E27FC236}">
                <a16:creationId xmlns:a16="http://schemas.microsoft.com/office/drawing/2014/main" id="{5514B790-201C-CC4C-9E96-55AD6E66630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06812" y="4316709"/>
            <a:ext cx="802751" cy="350535"/>
          </a:xfrm>
          <a:prstGeom prst="rect">
            <a:avLst/>
          </a:prstGeom>
        </p:spPr>
      </p:pic>
      <p:sp>
        <p:nvSpPr>
          <p:cNvPr id="36" name="正方形/長方形 35">
            <a:extLst>
              <a:ext uri="{FF2B5EF4-FFF2-40B4-BE49-F238E27FC236}">
                <a16:creationId xmlns:a16="http://schemas.microsoft.com/office/drawing/2014/main" id="{763BD859-4A89-7E42-90FB-CBA3BDA0FF55}"/>
              </a:ext>
            </a:extLst>
          </p:cNvPr>
          <p:cNvSpPr/>
          <p:nvPr/>
        </p:nvSpPr>
        <p:spPr>
          <a:xfrm>
            <a:off x="3596920" y="4242613"/>
            <a:ext cx="1953584" cy="50862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0432FF"/>
                </a:solidFill>
                <a:latin typeface="メイリオ"/>
                <a:ea typeface="メイリオ"/>
                <a:cs typeface="メイリオ"/>
              </a:rPr>
              <a:t>コンテナ連係</a:t>
            </a:r>
            <a:endParaRPr kumimoji="1" lang="en-US" altLang="ja-JP" sz="1200" dirty="0">
              <a:solidFill>
                <a:srgbClr val="0432FF"/>
              </a:solidFill>
              <a:latin typeface="メイリオ"/>
              <a:ea typeface="メイリオ"/>
              <a:cs typeface="メイリオ"/>
            </a:endParaRPr>
          </a:p>
          <a:p>
            <a:r>
              <a:rPr lang="ja-JP" altLang="en-US" sz="1200">
                <a:solidFill>
                  <a:srgbClr val="0432FF"/>
                </a:solidFill>
                <a:latin typeface="メイリオ"/>
                <a:ea typeface="メイリオ"/>
                <a:cs typeface="メイリオ"/>
              </a:rPr>
              <a:t>その運用管理</a:t>
            </a:r>
            <a:endParaRPr kumimoji="1" lang="ja-JP" altLang="en-US" sz="1200" dirty="0">
              <a:solidFill>
                <a:srgbClr val="0432FF"/>
              </a:solidFill>
              <a:latin typeface="メイリオ"/>
              <a:ea typeface="メイリオ"/>
              <a:cs typeface="メイリオ"/>
            </a:endParaRPr>
          </a:p>
        </p:txBody>
      </p:sp>
      <p:pic>
        <p:nvPicPr>
          <p:cNvPr id="37" name="図 36">
            <a:extLst>
              <a:ext uri="{FF2B5EF4-FFF2-40B4-BE49-F238E27FC236}">
                <a16:creationId xmlns:a16="http://schemas.microsoft.com/office/drawing/2014/main" id="{48463C88-2AC1-CB46-9263-3A64DC4BA12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93006" y="4316709"/>
            <a:ext cx="802751" cy="350535"/>
          </a:xfrm>
          <a:prstGeom prst="rect">
            <a:avLst/>
          </a:prstGeom>
        </p:spPr>
      </p:pic>
      <p:sp>
        <p:nvSpPr>
          <p:cNvPr id="38" name="正方形/長方形 37">
            <a:extLst>
              <a:ext uri="{FF2B5EF4-FFF2-40B4-BE49-F238E27FC236}">
                <a16:creationId xmlns:a16="http://schemas.microsoft.com/office/drawing/2014/main" id="{3E967BDF-09E3-D94C-B010-38C81D617919}"/>
              </a:ext>
            </a:extLst>
          </p:cNvPr>
          <p:cNvSpPr/>
          <p:nvPr/>
        </p:nvSpPr>
        <p:spPr>
          <a:xfrm>
            <a:off x="6676936" y="4242613"/>
            <a:ext cx="1953584" cy="50862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0432FF"/>
                </a:solidFill>
                <a:latin typeface="メイリオ"/>
                <a:ea typeface="メイリオ"/>
                <a:cs typeface="メイリオ"/>
              </a:rPr>
              <a:t>コンテナ連係</a:t>
            </a:r>
            <a:endParaRPr kumimoji="1" lang="en-US" altLang="ja-JP" sz="1200" dirty="0">
              <a:solidFill>
                <a:srgbClr val="0432FF"/>
              </a:solidFill>
              <a:latin typeface="メイリオ"/>
              <a:ea typeface="メイリオ"/>
              <a:cs typeface="メイリオ"/>
            </a:endParaRPr>
          </a:p>
          <a:p>
            <a:r>
              <a:rPr lang="ja-JP" altLang="en-US" sz="1200">
                <a:solidFill>
                  <a:srgbClr val="0432FF"/>
                </a:solidFill>
                <a:latin typeface="メイリオ"/>
                <a:ea typeface="メイリオ"/>
                <a:cs typeface="メイリオ"/>
              </a:rPr>
              <a:t>その運用管理</a:t>
            </a:r>
            <a:endParaRPr kumimoji="1" lang="ja-JP" altLang="en-US" sz="1200" dirty="0">
              <a:solidFill>
                <a:srgbClr val="0432FF"/>
              </a:solidFill>
              <a:latin typeface="メイリオ"/>
              <a:ea typeface="メイリオ"/>
              <a:cs typeface="メイリオ"/>
            </a:endParaRPr>
          </a:p>
        </p:txBody>
      </p:sp>
      <p:pic>
        <p:nvPicPr>
          <p:cNvPr id="39" name="図 38">
            <a:extLst>
              <a:ext uri="{FF2B5EF4-FFF2-40B4-BE49-F238E27FC236}">
                <a16:creationId xmlns:a16="http://schemas.microsoft.com/office/drawing/2014/main" id="{3E194E3D-F898-F545-8A8A-C3FAFF0D6BB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73022" y="4316709"/>
            <a:ext cx="802751" cy="350535"/>
          </a:xfrm>
          <a:prstGeom prst="rect">
            <a:avLst/>
          </a:prstGeom>
        </p:spPr>
      </p:pic>
      <p:grpSp>
        <p:nvGrpSpPr>
          <p:cNvPr id="40" name="グループ化 39">
            <a:extLst>
              <a:ext uri="{FF2B5EF4-FFF2-40B4-BE49-F238E27FC236}">
                <a16:creationId xmlns:a16="http://schemas.microsoft.com/office/drawing/2014/main" id="{32D44F17-8D2D-774F-8B8E-D376FECE4EB8}"/>
              </a:ext>
            </a:extLst>
          </p:cNvPr>
          <p:cNvGrpSpPr/>
          <p:nvPr/>
        </p:nvGrpSpPr>
        <p:grpSpPr>
          <a:xfrm>
            <a:off x="3497736" y="2530751"/>
            <a:ext cx="2148528" cy="1256294"/>
            <a:chOff x="437280" y="2836691"/>
            <a:chExt cx="2148528" cy="1256294"/>
          </a:xfrm>
        </p:grpSpPr>
        <p:sp>
          <p:nvSpPr>
            <p:cNvPr id="41" name="正方形/長方形 40">
              <a:extLst>
                <a:ext uri="{FF2B5EF4-FFF2-40B4-BE49-F238E27FC236}">
                  <a16:creationId xmlns:a16="http://schemas.microsoft.com/office/drawing/2014/main" id="{5FC10705-0940-9640-9DF3-7F8FDD7516D6}"/>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7CC5860B-D7B9-284B-8702-F2553F32C12D}"/>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3" name="正方形/長方形 42">
              <a:extLst>
                <a:ext uri="{FF2B5EF4-FFF2-40B4-BE49-F238E27FC236}">
                  <a16:creationId xmlns:a16="http://schemas.microsoft.com/office/drawing/2014/main" id="{C6945C3A-2CB6-234C-B432-EEE1FF8C9B24}"/>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44" name="テキスト ボックス 43">
              <a:extLst>
                <a:ext uri="{FF2B5EF4-FFF2-40B4-BE49-F238E27FC236}">
                  <a16:creationId xmlns:a16="http://schemas.microsoft.com/office/drawing/2014/main" id="{8313B9CB-38F8-1A4E-B5D9-436E2C809690}"/>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46" name="グループ化 45">
            <a:extLst>
              <a:ext uri="{FF2B5EF4-FFF2-40B4-BE49-F238E27FC236}">
                <a16:creationId xmlns:a16="http://schemas.microsoft.com/office/drawing/2014/main" id="{0AD711E9-5CCA-3A4F-BFB5-5C000E346B6F}"/>
              </a:ext>
            </a:extLst>
          </p:cNvPr>
          <p:cNvGrpSpPr/>
          <p:nvPr/>
        </p:nvGrpSpPr>
        <p:grpSpPr>
          <a:xfrm>
            <a:off x="3497736" y="2526792"/>
            <a:ext cx="2148528" cy="1256294"/>
            <a:chOff x="437280" y="2836691"/>
            <a:chExt cx="2148528" cy="1256294"/>
          </a:xfrm>
        </p:grpSpPr>
        <p:sp>
          <p:nvSpPr>
            <p:cNvPr id="47" name="正方形/長方形 46">
              <a:extLst>
                <a:ext uri="{FF2B5EF4-FFF2-40B4-BE49-F238E27FC236}">
                  <a16:creationId xmlns:a16="http://schemas.microsoft.com/office/drawing/2014/main" id="{B5B5EE0C-6EC4-EA48-A7A1-B522F1920FB5}"/>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749C2827-CC92-8949-872F-1D6DAFD988CB}"/>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9" name="正方形/長方形 48">
              <a:extLst>
                <a:ext uri="{FF2B5EF4-FFF2-40B4-BE49-F238E27FC236}">
                  <a16:creationId xmlns:a16="http://schemas.microsoft.com/office/drawing/2014/main" id="{5B73CCED-B466-3E4F-9A10-FE51B4451DE7}"/>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50" name="テキスト ボックス 49">
              <a:extLst>
                <a:ext uri="{FF2B5EF4-FFF2-40B4-BE49-F238E27FC236}">
                  <a16:creationId xmlns:a16="http://schemas.microsoft.com/office/drawing/2014/main" id="{B61B0427-ED35-D143-928B-25A78D66D923}"/>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54" name="グループ化 53">
            <a:extLst>
              <a:ext uri="{FF2B5EF4-FFF2-40B4-BE49-F238E27FC236}">
                <a16:creationId xmlns:a16="http://schemas.microsoft.com/office/drawing/2014/main" id="{85C5D57D-60F8-C942-A038-9B0384AC0EDE}"/>
              </a:ext>
            </a:extLst>
          </p:cNvPr>
          <p:cNvGrpSpPr/>
          <p:nvPr/>
        </p:nvGrpSpPr>
        <p:grpSpPr>
          <a:xfrm>
            <a:off x="3497736" y="2522833"/>
            <a:ext cx="2148528" cy="1256294"/>
            <a:chOff x="437280" y="2836691"/>
            <a:chExt cx="2148528" cy="1256294"/>
          </a:xfrm>
        </p:grpSpPr>
        <p:sp>
          <p:nvSpPr>
            <p:cNvPr id="64" name="正方形/長方形 63">
              <a:extLst>
                <a:ext uri="{FF2B5EF4-FFF2-40B4-BE49-F238E27FC236}">
                  <a16:creationId xmlns:a16="http://schemas.microsoft.com/office/drawing/2014/main" id="{F784BD6E-B595-2245-911E-5B8B36BE85E1}"/>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D9A069B9-55FD-EA45-9F68-646255B4ABAF}"/>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75" name="正方形/長方形 74">
              <a:extLst>
                <a:ext uri="{FF2B5EF4-FFF2-40B4-BE49-F238E27FC236}">
                  <a16:creationId xmlns:a16="http://schemas.microsoft.com/office/drawing/2014/main" id="{61AE7A85-3CEE-1448-A320-FB01D4F4E92D}"/>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76" name="テキスト ボックス 75">
              <a:extLst>
                <a:ext uri="{FF2B5EF4-FFF2-40B4-BE49-F238E27FC236}">
                  <a16:creationId xmlns:a16="http://schemas.microsoft.com/office/drawing/2014/main" id="{3414D3BE-DCB8-1E49-A833-DCB84CED87BC}"/>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spTree>
    <p:extLst>
      <p:ext uri="{BB962C8B-B14F-4D97-AF65-F5344CB8AC3E}">
        <p14:creationId xmlns:p14="http://schemas.microsoft.com/office/powerpoint/2010/main" val="236721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3.7037E-6 L -0.33733 -3.7037E-6 " pathEditMode="relative" rAng="0" ptsTypes="AA">
                                      <p:cBhvr>
                                        <p:cTn id="6" dur="2000" fill="hold"/>
                                        <p:tgtEl>
                                          <p:spTgt spid="46"/>
                                        </p:tgtEl>
                                        <p:attrNameLst>
                                          <p:attrName>ppt_x</p:attrName>
                                          <p:attrName>ppt_y</p:attrName>
                                        </p:attrNameLst>
                                      </p:cBhvr>
                                      <p:rCtr x="-16875" y="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 0.0007 L 0.34063 0.00509 " pathEditMode="relative" rAng="0" ptsTypes="AA">
                                      <p:cBhvr>
                                        <p:cTn id="10" dur="2000" fill="hold"/>
                                        <p:tgtEl>
                                          <p:spTgt spid="54"/>
                                        </p:tgtEl>
                                        <p:attrNameLst>
                                          <p:attrName>ppt_x</p:attrName>
                                          <p:attrName>ppt_y</p:attrName>
                                        </p:attrNameLst>
                                      </p:cBhvr>
                                      <p:rCtr x="17031"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dirty="0">
                <a:solidFill>
                  <a:srgbClr val="FFFFFF"/>
                </a:solidFill>
                <a:effectLst/>
                <a:latin typeface="Meiryo" charset="-128"/>
                <a:ea typeface="Meiryo" charset="-128"/>
                <a:cs typeface="Meiryo" charset="-128"/>
              </a:rPr>
              <a:t>SI</a:t>
            </a:r>
            <a:r>
              <a:rPr lang="ja-JP" altLang="en-US">
                <a:solidFill>
                  <a:srgbClr val="FFFFFF"/>
                </a:solidFill>
                <a:effectLst/>
                <a:latin typeface="Meiryo" charset="-128"/>
                <a:ea typeface="Meiryo" charset="-128"/>
                <a:cs typeface="Meiryo" charset="-128"/>
              </a:rPr>
              <a:t>ビジネスの</a:t>
            </a:r>
            <a:endParaRPr lang="en-US" altLang="ja-JP" dirty="0">
              <a:solidFill>
                <a:srgbClr val="FFFFFF"/>
              </a:solidFill>
              <a:effectLst/>
              <a:latin typeface="Meiryo" charset="-128"/>
              <a:ea typeface="Meiryo" charset="-128"/>
              <a:cs typeface="Meiryo" charset="-128"/>
            </a:endParaRPr>
          </a:p>
          <a:p>
            <a:pPr algn="r"/>
            <a:r>
              <a:rPr lang="ja-JP" altLang="en-US">
                <a:solidFill>
                  <a:srgbClr val="FFFFFF"/>
                </a:solidFill>
                <a:effectLst/>
                <a:latin typeface="Meiryo" charset="-128"/>
                <a:ea typeface="Meiryo" charset="-128"/>
                <a:cs typeface="Meiryo" charset="-128"/>
              </a:rPr>
              <a:t>デジタル・トランスフォーメーション</a:t>
            </a:r>
            <a:endParaRPr lang="ja-JP" altLang="en-US" dirty="0">
              <a:solidFill>
                <a:srgbClr val="FFFFFF"/>
              </a:solidFill>
              <a:effectLst/>
              <a:latin typeface="Meiryo" charset="-128"/>
              <a:ea typeface="Meiryo" charset="-128"/>
              <a:cs typeface="Meiryo" charset="-128"/>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94898389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D6607A2-9FF8-744F-9358-60DF2B6CFC68}"/>
              </a:ext>
            </a:extLst>
          </p:cNvPr>
          <p:cNvSpPr/>
          <p:nvPr/>
        </p:nvSpPr>
        <p:spPr>
          <a:xfrm>
            <a:off x="2891935" y="2823903"/>
            <a:ext cx="3354860" cy="140234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latin typeface="Meiryo" panose="020B0604030504040204" pitchFamily="34" charset="-128"/>
                <a:ea typeface="Meiryo" panose="020B0604030504040204" pitchFamily="34" charset="-128"/>
                <a:cs typeface="ＭＳ Ｐゴシック"/>
              </a:rPr>
              <a:t>売上・利益の拡大</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8" name="タイトル 37">
            <a:extLst>
              <a:ext uri="{FF2B5EF4-FFF2-40B4-BE49-F238E27FC236}">
                <a16:creationId xmlns:a16="http://schemas.microsoft.com/office/drawing/2014/main" id="{32513654-9556-0546-BAEB-BB7D9EAA054C}"/>
              </a:ext>
            </a:extLst>
          </p:cNvPr>
          <p:cNvSpPr>
            <a:spLocks noGrp="1"/>
          </p:cNvSpPr>
          <p:nvPr>
            <p:ph type="title"/>
          </p:nvPr>
        </p:nvSpPr>
        <p:spPr/>
        <p:txBody>
          <a:bodyPr/>
          <a:lstStyle/>
          <a:p>
            <a:r>
              <a:rPr kumimoji="1" lang="en-US" altLang="ja-JP" dirty="0"/>
              <a:t>SI</a:t>
            </a:r>
            <a:r>
              <a:rPr kumimoji="1" lang="ja-JP" altLang="en-US"/>
              <a:t>ビジネスに取り憑く</a:t>
            </a:r>
            <a:r>
              <a:rPr kumimoji="1" lang="en-US" altLang="ja-JP" dirty="0"/>
              <a:t>3</a:t>
            </a:r>
            <a:r>
              <a:rPr kumimoji="1" lang="ja-JP" altLang="en-US"/>
              <a:t>匹の</a:t>
            </a:r>
            <a:r>
              <a:rPr lang="en-US" altLang="ja-JP" dirty="0"/>
              <a:t>“</a:t>
            </a:r>
            <a:r>
              <a:rPr lang="ja-JP" altLang="en-US"/>
              <a:t>お化け</a:t>
            </a:r>
            <a:r>
              <a:rPr lang="en-US" altLang="ja-JP" dirty="0"/>
              <a:t>”</a:t>
            </a:r>
            <a:endParaRPr kumimoji="1" lang="ja-JP" altLang="en-US"/>
          </a:p>
        </p:txBody>
      </p:sp>
      <p:sp>
        <p:nvSpPr>
          <p:cNvPr id="2" name="スライド番号プレースホルダー 1">
            <a:extLst>
              <a:ext uri="{FF2B5EF4-FFF2-40B4-BE49-F238E27FC236}">
                <a16:creationId xmlns:a16="http://schemas.microsoft.com/office/drawing/2014/main" id="{E6F31D93-0EB8-F54C-BFBE-B7C5AA50F0E8}"/>
              </a:ext>
            </a:extLst>
          </p:cNvPr>
          <p:cNvSpPr>
            <a:spLocks noGrp="1"/>
          </p:cNvSpPr>
          <p:nvPr>
            <p:ph type="sldNum" sz="quarter" idx="12"/>
          </p:nvPr>
        </p:nvSpPr>
        <p:spPr>
          <a:effectLst>
            <a:outerShdw blurRad="50800" dist="38100" dir="2700000" algn="tl" rotWithShape="0">
              <a:prstClr val="black">
                <a:alpha val="40000"/>
              </a:prstClr>
            </a:outerShdw>
          </a:effectLst>
        </p:spPr>
        <p:txBody>
          <a:bodyPr/>
          <a:lstStyle/>
          <a:p>
            <a:fld id="{8FF8CC5D-A65D-5946-99B5-645367A967AD}" type="slidenum">
              <a:rPr kumimoji="1" lang="ja-JP" altLang="en-US" smtClean="0"/>
              <a:t>54</a:t>
            </a:fld>
            <a:endParaRPr kumimoji="1" lang="ja-JP" altLang="en-US"/>
          </a:p>
        </p:txBody>
      </p:sp>
      <p:sp>
        <p:nvSpPr>
          <p:cNvPr id="3" name="正方形/長方形 2">
            <a:extLst>
              <a:ext uri="{FF2B5EF4-FFF2-40B4-BE49-F238E27FC236}">
                <a16:creationId xmlns:a16="http://schemas.microsoft.com/office/drawing/2014/main" id="{F634666B-B74B-BA45-BADC-E0940B63F04E}"/>
              </a:ext>
            </a:extLst>
          </p:cNvPr>
          <p:cNvSpPr/>
          <p:nvPr/>
        </p:nvSpPr>
        <p:spPr>
          <a:xfrm>
            <a:off x="3175683" y="3339607"/>
            <a:ext cx="2787363" cy="791819"/>
          </a:xfrm>
          <a:prstGeom prst="rect">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a:solidFill>
                  <a:srgbClr val="FFFFFF"/>
                </a:solidFill>
                <a:latin typeface="Meiryo" panose="020B0604030504040204" pitchFamily="34" charset="-128"/>
                <a:ea typeface="Meiryo" panose="020B0604030504040204" pitchFamily="34" charset="-128"/>
                <a:cs typeface="ＭＳ Ｐゴシック"/>
              </a:rPr>
              <a:t>稼働率の向上</a:t>
            </a:r>
            <a:endParaRPr kumimoji="1" lang="ja-JP" altLang="en-US" sz="3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741A4D6A-EF85-0941-AE5C-60E1F0370E1E}"/>
              </a:ext>
            </a:extLst>
          </p:cNvPr>
          <p:cNvSpPr/>
          <p:nvPr/>
        </p:nvSpPr>
        <p:spPr>
          <a:xfrm>
            <a:off x="3518584" y="1989534"/>
            <a:ext cx="2106827" cy="43544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人材不足</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72B70230-ECE9-9C49-9D5E-EDC87A83DB5A}"/>
              </a:ext>
            </a:extLst>
          </p:cNvPr>
          <p:cNvSpPr/>
          <p:nvPr/>
        </p:nvSpPr>
        <p:spPr>
          <a:xfrm>
            <a:off x="1130641" y="1989533"/>
            <a:ext cx="2106827" cy="43544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人材育成の停滞</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6B528221-81A1-BB4C-9E19-9C40A2DAB50C}"/>
              </a:ext>
            </a:extLst>
          </p:cNvPr>
          <p:cNvSpPr/>
          <p:nvPr/>
        </p:nvSpPr>
        <p:spPr>
          <a:xfrm>
            <a:off x="5929290" y="1989532"/>
            <a:ext cx="2106827" cy="43544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新規事業開発の休止</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A7307F07-EC57-BA46-BF44-3894E064206A}"/>
              </a:ext>
            </a:extLst>
          </p:cNvPr>
          <p:cNvSpPr/>
          <p:nvPr/>
        </p:nvSpPr>
        <p:spPr>
          <a:xfrm>
            <a:off x="4681257" y="4389582"/>
            <a:ext cx="3354860" cy="16907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新事業・新顧客</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からの売上拡大</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BD2CFD23-2311-E247-9ED0-260906214E41}"/>
              </a:ext>
            </a:extLst>
          </p:cNvPr>
          <p:cNvSpPr/>
          <p:nvPr/>
        </p:nvSpPr>
        <p:spPr>
          <a:xfrm>
            <a:off x="5006093" y="5189091"/>
            <a:ext cx="2705188" cy="82225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景気に関わらず成長できる</a:t>
            </a:r>
            <a:endParaRPr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自分で自分の未来を</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創り出せる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9BB88BBC-5730-0444-944E-2453938A81D7}"/>
              </a:ext>
            </a:extLst>
          </p:cNvPr>
          <p:cNvSpPr/>
          <p:nvPr/>
        </p:nvSpPr>
        <p:spPr>
          <a:xfrm>
            <a:off x="1130640" y="6126184"/>
            <a:ext cx="3354861" cy="36218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商品＝労働力と</a:t>
            </a:r>
            <a:r>
              <a:rPr lang="ja-JP" altLang="en-US">
                <a:solidFill>
                  <a:srgbClr val="FFFFFF"/>
                </a:solidFill>
                <a:latin typeface="Meiryo" panose="020B0604030504040204" pitchFamily="34" charset="-128"/>
                <a:ea typeface="Meiryo" panose="020B0604030504040204" pitchFamily="34" charset="-128"/>
                <a:cs typeface="ＭＳ Ｐゴシック"/>
              </a:rPr>
              <a:t>調達能力</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5F5505F9-98FD-4742-BEDE-A2DAAB397A67}"/>
              </a:ext>
            </a:extLst>
          </p:cNvPr>
          <p:cNvSpPr/>
          <p:nvPr/>
        </p:nvSpPr>
        <p:spPr>
          <a:xfrm>
            <a:off x="4681257" y="6126183"/>
            <a:ext cx="3354860" cy="362186"/>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商品＝技術力と</a:t>
            </a:r>
            <a:r>
              <a:rPr lang="ja-JP" altLang="en-US">
                <a:solidFill>
                  <a:srgbClr val="FFFFFF"/>
                </a:solidFill>
                <a:latin typeface="Meiryo" panose="020B0604030504040204" pitchFamily="34" charset="-128"/>
                <a:ea typeface="Meiryo" panose="020B0604030504040204" pitchFamily="34" charset="-128"/>
                <a:cs typeface="ＭＳ Ｐゴシック"/>
              </a:rPr>
              <a:t>チャレンジ力</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58" name="グループ化 57">
            <a:extLst>
              <a:ext uri="{FF2B5EF4-FFF2-40B4-BE49-F238E27FC236}">
                <a16:creationId xmlns:a16="http://schemas.microsoft.com/office/drawing/2014/main" id="{1EE5632F-FC59-9C4C-B565-C1A29D484BA8}"/>
              </a:ext>
            </a:extLst>
          </p:cNvPr>
          <p:cNvGrpSpPr/>
          <p:nvPr/>
        </p:nvGrpSpPr>
        <p:grpSpPr>
          <a:xfrm>
            <a:off x="1130642" y="4131426"/>
            <a:ext cx="3354860" cy="1948932"/>
            <a:chOff x="1130642" y="4131426"/>
            <a:chExt cx="3354860" cy="1948932"/>
          </a:xfrm>
        </p:grpSpPr>
        <p:sp>
          <p:nvSpPr>
            <p:cNvPr id="9" name="正方形/長方形 8">
              <a:extLst>
                <a:ext uri="{FF2B5EF4-FFF2-40B4-BE49-F238E27FC236}">
                  <a16:creationId xmlns:a16="http://schemas.microsoft.com/office/drawing/2014/main" id="{FE8F7604-DEBB-F640-A38A-3364BE0E7B90}"/>
                </a:ext>
              </a:extLst>
            </p:cNvPr>
            <p:cNvSpPr/>
            <p:nvPr/>
          </p:nvSpPr>
          <p:spPr>
            <a:xfrm>
              <a:off x="1130642" y="4389582"/>
              <a:ext cx="3354860" cy="16907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景気の拡大</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119F0285-A495-B64C-BD3D-6BEB39BA105F}"/>
                </a:ext>
              </a:extLst>
            </p:cNvPr>
            <p:cNvSpPr/>
            <p:nvPr/>
          </p:nvSpPr>
          <p:spPr>
            <a:xfrm>
              <a:off x="1455478" y="5189091"/>
              <a:ext cx="2705188" cy="82225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景気の変動に左右される</a:t>
              </a:r>
              <a:endParaRPr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自分で自分の未来を</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描くことができない</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 name="直線矢印コネクタ 14">
              <a:extLst>
                <a:ext uri="{FF2B5EF4-FFF2-40B4-BE49-F238E27FC236}">
                  <a16:creationId xmlns:a16="http://schemas.microsoft.com/office/drawing/2014/main" id="{B6012F46-D567-524D-B996-967DBD2C43B4}"/>
                </a:ext>
              </a:extLst>
            </p:cNvPr>
            <p:cNvCxnSpPr>
              <a:cxnSpLocks/>
              <a:stCxn id="9" idx="0"/>
            </p:cNvCxnSpPr>
            <p:nvPr/>
          </p:nvCxnSpPr>
          <p:spPr>
            <a:xfrm flipV="1">
              <a:off x="2808072" y="4131426"/>
              <a:ext cx="367611" cy="258156"/>
            </a:xfrm>
            <a:prstGeom prst="straightConnector1">
              <a:avLst/>
            </a:prstGeom>
            <a:ln w="57150">
              <a:solidFill>
                <a:schemeClr val="accent6">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cxnSp>
        <p:nvCxnSpPr>
          <p:cNvPr id="16" name="直線矢印コネクタ 15">
            <a:extLst>
              <a:ext uri="{FF2B5EF4-FFF2-40B4-BE49-F238E27FC236}">
                <a16:creationId xmlns:a16="http://schemas.microsoft.com/office/drawing/2014/main" id="{178D48BD-9627-C547-BD29-897EB89F20DE}"/>
              </a:ext>
            </a:extLst>
          </p:cNvPr>
          <p:cNvCxnSpPr>
            <a:cxnSpLocks/>
            <a:stCxn id="8" idx="0"/>
          </p:cNvCxnSpPr>
          <p:nvPr/>
        </p:nvCxnSpPr>
        <p:spPr>
          <a:xfrm flipH="1" flipV="1">
            <a:off x="5963046" y="4131426"/>
            <a:ext cx="395641" cy="258156"/>
          </a:xfrm>
          <a:prstGeom prst="straightConnector1">
            <a:avLst/>
          </a:prstGeom>
          <a:ln w="57150">
            <a:solidFill>
              <a:schemeClr val="accent3">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1" name="直線矢印コネクタ 20">
            <a:extLst>
              <a:ext uri="{FF2B5EF4-FFF2-40B4-BE49-F238E27FC236}">
                <a16:creationId xmlns:a16="http://schemas.microsoft.com/office/drawing/2014/main" id="{F0E16959-9BAC-8047-ADF2-AD4DCC08ACA9}"/>
              </a:ext>
            </a:extLst>
          </p:cNvPr>
          <p:cNvCxnSpPr>
            <a:cxnSpLocks/>
            <a:stCxn id="4" idx="0"/>
            <a:endCxn id="6" idx="2"/>
          </p:cNvCxnSpPr>
          <p:nvPr/>
        </p:nvCxnSpPr>
        <p:spPr>
          <a:xfrm flipH="1" flipV="1">
            <a:off x="2184055" y="2424978"/>
            <a:ext cx="2385310" cy="398925"/>
          </a:xfrm>
          <a:prstGeom prst="straightConnector1">
            <a:avLst/>
          </a:prstGeom>
          <a:ln w="28575">
            <a:solidFill>
              <a:schemeClr val="accent6">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378752BF-04F4-C94A-ABC2-585228F3ED20}"/>
              </a:ext>
            </a:extLst>
          </p:cNvPr>
          <p:cNvCxnSpPr>
            <a:cxnSpLocks/>
            <a:stCxn id="4" idx="0"/>
            <a:endCxn id="5" idx="2"/>
          </p:cNvCxnSpPr>
          <p:nvPr/>
        </p:nvCxnSpPr>
        <p:spPr>
          <a:xfrm flipV="1">
            <a:off x="4569365" y="2424979"/>
            <a:ext cx="2633" cy="398924"/>
          </a:xfrm>
          <a:prstGeom prst="straightConnector1">
            <a:avLst/>
          </a:prstGeom>
          <a:ln w="28575">
            <a:solidFill>
              <a:schemeClr val="accent6">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C7439950-9628-F149-A015-3866BB6D3A83}"/>
              </a:ext>
            </a:extLst>
          </p:cNvPr>
          <p:cNvCxnSpPr>
            <a:cxnSpLocks/>
            <a:stCxn id="4" idx="0"/>
            <a:endCxn id="7" idx="2"/>
          </p:cNvCxnSpPr>
          <p:nvPr/>
        </p:nvCxnSpPr>
        <p:spPr>
          <a:xfrm flipV="1">
            <a:off x="4569365" y="2424977"/>
            <a:ext cx="2413339" cy="398926"/>
          </a:xfrm>
          <a:prstGeom prst="straightConnector1">
            <a:avLst/>
          </a:prstGeom>
          <a:ln w="28575">
            <a:solidFill>
              <a:schemeClr val="accent6">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39" name="グループ化 38">
            <a:extLst>
              <a:ext uri="{FF2B5EF4-FFF2-40B4-BE49-F238E27FC236}">
                <a16:creationId xmlns:a16="http://schemas.microsoft.com/office/drawing/2014/main" id="{483D3B5A-B301-E94C-8A6E-BFECF81316F9}"/>
              </a:ext>
            </a:extLst>
          </p:cNvPr>
          <p:cNvGrpSpPr/>
          <p:nvPr/>
        </p:nvGrpSpPr>
        <p:grpSpPr>
          <a:xfrm>
            <a:off x="572438" y="2984765"/>
            <a:ext cx="1966874" cy="787014"/>
            <a:chOff x="275664" y="1475753"/>
            <a:chExt cx="1966874" cy="787014"/>
          </a:xfrm>
        </p:grpSpPr>
        <p:pic>
          <p:nvPicPr>
            <p:cNvPr id="32" name="図 31">
              <a:extLst>
                <a:ext uri="{FF2B5EF4-FFF2-40B4-BE49-F238E27FC236}">
                  <a16:creationId xmlns:a16="http://schemas.microsoft.com/office/drawing/2014/main" id="{9237D81F-BB1B-994D-845A-BAF4A4695A58}"/>
                </a:ext>
              </a:extLst>
            </p:cNvPr>
            <p:cNvPicPr>
              <a:picLocks noChangeAspect="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75664" y="1475753"/>
              <a:ext cx="787014" cy="787014"/>
            </a:xfrm>
            <a:prstGeom prst="rect">
              <a:avLst/>
            </a:prstGeom>
          </p:spPr>
        </p:pic>
        <p:sp>
          <p:nvSpPr>
            <p:cNvPr id="35" name="テキスト ボックス 34">
              <a:extLst>
                <a:ext uri="{FF2B5EF4-FFF2-40B4-BE49-F238E27FC236}">
                  <a16:creationId xmlns:a16="http://schemas.microsoft.com/office/drawing/2014/main" id="{78D1DADC-46BD-5741-9FE6-FBD6EB08E14A}"/>
                </a:ext>
              </a:extLst>
            </p:cNvPr>
            <p:cNvSpPr txBox="1"/>
            <p:nvPr/>
          </p:nvSpPr>
          <p:spPr>
            <a:xfrm>
              <a:off x="826766" y="1515286"/>
              <a:ext cx="1415772" cy="584775"/>
            </a:xfrm>
            <a:prstGeom prst="rect">
              <a:avLst/>
            </a:prstGeom>
            <a:noFill/>
          </p:spPr>
          <p:txBody>
            <a:bodyPr wrap="none" rtlCol="0">
              <a:spAutoFit/>
            </a:bodyPr>
            <a:lstStyle/>
            <a:p>
              <a:r>
                <a:rPr kumimoji="1" lang="ja-JP" altLang="en-US" sz="3200" b="1">
                  <a:solidFill>
                    <a:schemeClr val="accent6">
                      <a:lumMod val="50000"/>
                    </a:schemeClr>
                  </a:solidFill>
                  <a:latin typeface="YuKyokasho Yoko" panose="02000500000000000000" pitchFamily="2" charset="-128"/>
                  <a:ea typeface="YuKyokasho Yoko" panose="02000500000000000000" pitchFamily="2" charset="-128"/>
                </a:rPr>
                <a:t>自動化</a:t>
              </a:r>
            </a:p>
          </p:txBody>
        </p:sp>
      </p:grpSp>
      <p:grpSp>
        <p:nvGrpSpPr>
          <p:cNvPr id="40" name="グループ化 39">
            <a:extLst>
              <a:ext uri="{FF2B5EF4-FFF2-40B4-BE49-F238E27FC236}">
                <a16:creationId xmlns:a16="http://schemas.microsoft.com/office/drawing/2014/main" id="{C2E0F090-DE30-744D-9B3D-3BFBB8030C01}"/>
              </a:ext>
            </a:extLst>
          </p:cNvPr>
          <p:cNvGrpSpPr/>
          <p:nvPr/>
        </p:nvGrpSpPr>
        <p:grpSpPr>
          <a:xfrm>
            <a:off x="3185427" y="965507"/>
            <a:ext cx="2795904" cy="787014"/>
            <a:chOff x="681936" y="2260647"/>
            <a:chExt cx="2795904" cy="787014"/>
          </a:xfrm>
        </p:grpSpPr>
        <p:pic>
          <p:nvPicPr>
            <p:cNvPr id="33" name="図 32">
              <a:extLst>
                <a:ext uri="{FF2B5EF4-FFF2-40B4-BE49-F238E27FC236}">
                  <a16:creationId xmlns:a16="http://schemas.microsoft.com/office/drawing/2014/main" id="{A18A2A4C-2EAB-5E49-A075-13FCCFCAE58D}"/>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81936" y="2260647"/>
              <a:ext cx="787014" cy="787014"/>
            </a:xfrm>
            <a:prstGeom prst="rect">
              <a:avLst/>
            </a:prstGeom>
          </p:spPr>
        </p:pic>
        <p:sp>
          <p:nvSpPr>
            <p:cNvPr id="36" name="テキスト ボックス 35">
              <a:extLst>
                <a:ext uri="{FF2B5EF4-FFF2-40B4-BE49-F238E27FC236}">
                  <a16:creationId xmlns:a16="http://schemas.microsoft.com/office/drawing/2014/main" id="{FC59EC1A-E38B-3149-9414-A52C13B139A3}"/>
                </a:ext>
              </a:extLst>
            </p:cNvPr>
            <p:cNvSpPr txBox="1"/>
            <p:nvPr/>
          </p:nvSpPr>
          <p:spPr>
            <a:xfrm>
              <a:off x="1241330" y="2309737"/>
              <a:ext cx="2236510" cy="584775"/>
            </a:xfrm>
            <a:prstGeom prst="rect">
              <a:avLst/>
            </a:prstGeom>
            <a:noFill/>
          </p:spPr>
          <p:txBody>
            <a:bodyPr wrap="none" rtlCol="0">
              <a:spAutoFit/>
            </a:bodyPr>
            <a:lstStyle/>
            <a:p>
              <a:r>
                <a:rPr kumimoji="1" lang="ja-JP" altLang="en-US" sz="3200" b="1">
                  <a:solidFill>
                    <a:srgbClr val="0070C0"/>
                  </a:solidFill>
                  <a:latin typeface="YuKyokasho Yoko" panose="02000500000000000000" pitchFamily="2" charset="-128"/>
                  <a:ea typeface="YuKyokasho Yoko" panose="02000500000000000000" pitchFamily="2" charset="-128"/>
                </a:rPr>
                <a:t>クラウド化</a:t>
              </a:r>
            </a:p>
          </p:txBody>
        </p:sp>
      </p:grpSp>
      <p:grpSp>
        <p:nvGrpSpPr>
          <p:cNvPr id="41" name="グループ化 40">
            <a:extLst>
              <a:ext uri="{FF2B5EF4-FFF2-40B4-BE49-F238E27FC236}">
                <a16:creationId xmlns:a16="http://schemas.microsoft.com/office/drawing/2014/main" id="{08831B79-4C8A-A244-8F39-1B33E21B2AFA}"/>
              </a:ext>
            </a:extLst>
          </p:cNvPr>
          <p:cNvGrpSpPr/>
          <p:nvPr/>
        </p:nvGrpSpPr>
        <p:grpSpPr>
          <a:xfrm>
            <a:off x="6748461" y="2984765"/>
            <a:ext cx="1965682" cy="787014"/>
            <a:chOff x="6789223" y="1984848"/>
            <a:chExt cx="1965682" cy="787014"/>
          </a:xfrm>
        </p:grpSpPr>
        <p:pic>
          <p:nvPicPr>
            <p:cNvPr id="34" name="図 33">
              <a:extLst>
                <a:ext uri="{FF2B5EF4-FFF2-40B4-BE49-F238E27FC236}">
                  <a16:creationId xmlns:a16="http://schemas.microsoft.com/office/drawing/2014/main" id="{6C8123A3-CD86-F14D-AFDB-B5CB43AACDBD}"/>
                </a:ext>
              </a:extLst>
            </p:cNvPr>
            <p:cNvPicPr>
              <a:picLocks noChangeAspect="1"/>
            </p:cNvPicPr>
            <p:nvPr/>
          </p:nvPicPr>
          <p:blipFill>
            <a:blip r:embed="rId2"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789223" y="1984848"/>
              <a:ext cx="787014" cy="787014"/>
            </a:xfrm>
            <a:prstGeom prst="rect">
              <a:avLst/>
            </a:prstGeom>
          </p:spPr>
        </p:pic>
        <p:sp>
          <p:nvSpPr>
            <p:cNvPr id="37" name="テキスト ボックス 36">
              <a:extLst>
                <a:ext uri="{FF2B5EF4-FFF2-40B4-BE49-F238E27FC236}">
                  <a16:creationId xmlns:a16="http://schemas.microsoft.com/office/drawing/2014/main" id="{A2AE2138-DB36-C14D-A57A-CAD3E4005C4C}"/>
                </a:ext>
              </a:extLst>
            </p:cNvPr>
            <p:cNvSpPr txBox="1"/>
            <p:nvPr/>
          </p:nvSpPr>
          <p:spPr>
            <a:xfrm>
              <a:off x="7339133" y="2024381"/>
              <a:ext cx="1415772" cy="584775"/>
            </a:xfrm>
            <a:prstGeom prst="rect">
              <a:avLst/>
            </a:prstGeom>
            <a:noFill/>
          </p:spPr>
          <p:txBody>
            <a:bodyPr wrap="none" rtlCol="0">
              <a:spAutoFit/>
            </a:bodyPr>
            <a:lstStyle/>
            <a:p>
              <a:r>
                <a:rPr kumimoji="1" lang="ja-JP" altLang="en-US" sz="3200" b="1">
                  <a:solidFill>
                    <a:schemeClr val="accent3">
                      <a:lumMod val="75000"/>
                    </a:schemeClr>
                  </a:solidFill>
                  <a:latin typeface="YuKyokasho Yoko" panose="02000500000000000000" pitchFamily="2" charset="-128"/>
                  <a:ea typeface="YuKyokasho Yoko" panose="02000500000000000000" pitchFamily="2" charset="-128"/>
                </a:rPr>
                <a:t>内製化</a:t>
              </a:r>
            </a:p>
          </p:txBody>
        </p:sp>
      </p:grpSp>
    </p:spTree>
    <p:extLst>
      <p:ext uri="{BB962C8B-B14F-4D97-AF65-F5344CB8AC3E}">
        <p14:creationId xmlns:p14="http://schemas.microsoft.com/office/powerpoint/2010/main" val="13368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wipe(down)">
                                      <p:cBhvr>
                                        <p:cTn id="14" dur="500"/>
                                        <p:tgtEl>
                                          <p:spTgt spid="5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par>
                                <p:cTn id="37" presetID="2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par>
                                <p:cTn id="40" presetID="22" presetClass="entr" presetSubtype="4"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par>
                                <p:cTn id="43" presetID="22" presetClass="entr" presetSubtype="4"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p:tgtEl>
                                          <p:spTgt spid="12"/>
                                        </p:tgtEl>
                                        <p:attrNameLst>
                                          <p:attrName>ppt_y</p:attrName>
                                        </p:attrNameLst>
                                      </p:cBhvr>
                                      <p:tavLst>
                                        <p:tav tm="0">
                                          <p:val>
                                            <p:strVal val="#ppt_y+#ppt_h*1.125000"/>
                                          </p:val>
                                        </p:tav>
                                        <p:tav tm="100000">
                                          <p:val>
                                            <p:strVal val="#ppt_y"/>
                                          </p:val>
                                        </p:tav>
                                      </p:tavLst>
                                    </p:anim>
                                    <p:animEffect transition="in" filter="wipe(up)">
                                      <p:cBhvr>
                                        <p:cTn id="51" dur="500"/>
                                        <p:tgtEl>
                                          <p:spTgt spid="12"/>
                                        </p:tgtEl>
                                      </p:cBhvr>
                                    </p:animEffect>
                                  </p:childTnLst>
                                </p:cTn>
                              </p:par>
                              <p:par>
                                <p:cTn id="52" presetID="12" presetClass="entr" presetSubtype="4"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p:tgtEl>
                                          <p:spTgt spid="13"/>
                                        </p:tgtEl>
                                        <p:attrNameLst>
                                          <p:attrName>ppt_y</p:attrName>
                                        </p:attrNameLst>
                                      </p:cBhvr>
                                      <p:tavLst>
                                        <p:tav tm="0">
                                          <p:val>
                                            <p:strVal val="#ppt_y+#ppt_h*1.125000"/>
                                          </p:val>
                                        </p:tav>
                                        <p:tav tm="100000">
                                          <p:val>
                                            <p:strVal val="#ppt_y"/>
                                          </p:val>
                                        </p:tav>
                                      </p:tavLst>
                                    </p:anim>
                                    <p:animEffect transition="in" filter="wipe(up)">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3000"/>
                                        <p:tgtEl>
                                          <p:spTgt spid="40"/>
                                        </p:tgtEl>
                                      </p:cBhvr>
                                    </p:animEffect>
                                    <p:anim calcmode="lin" valueType="num">
                                      <p:cBhvr>
                                        <p:cTn id="61" dur="3000" fill="hold"/>
                                        <p:tgtEl>
                                          <p:spTgt spid="40"/>
                                        </p:tgtEl>
                                        <p:attrNameLst>
                                          <p:attrName>ppt_x</p:attrName>
                                        </p:attrNameLst>
                                      </p:cBhvr>
                                      <p:tavLst>
                                        <p:tav tm="0">
                                          <p:val>
                                            <p:strVal val="#ppt_x"/>
                                          </p:val>
                                        </p:tav>
                                        <p:tav tm="100000">
                                          <p:val>
                                            <p:strVal val="#ppt_x"/>
                                          </p:val>
                                        </p:tav>
                                      </p:tavLst>
                                    </p:anim>
                                    <p:anim calcmode="lin" valueType="num">
                                      <p:cBhvr>
                                        <p:cTn id="62" dur="3000" fill="hold"/>
                                        <p:tgtEl>
                                          <p:spTgt spid="40"/>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3000"/>
                                        <p:tgtEl>
                                          <p:spTgt spid="39"/>
                                        </p:tgtEl>
                                      </p:cBhvr>
                                    </p:animEffect>
                                    <p:anim calcmode="lin" valueType="num">
                                      <p:cBhvr>
                                        <p:cTn id="66" dur="3000" fill="hold"/>
                                        <p:tgtEl>
                                          <p:spTgt spid="39"/>
                                        </p:tgtEl>
                                        <p:attrNameLst>
                                          <p:attrName>ppt_x</p:attrName>
                                        </p:attrNameLst>
                                      </p:cBhvr>
                                      <p:tavLst>
                                        <p:tav tm="0">
                                          <p:val>
                                            <p:strVal val="#ppt_x"/>
                                          </p:val>
                                        </p:tav>
                                        <p:tav tm="100000">
                                          <p:val>
                                            <p:strVal val="#ppt_x"/>
                                          </p:val>
                                        </p:tav>
                                      </p:tavLst>
                                    </p:anim>
                                    <p:anim calcmode="lin" valueType="num">
                                      <p:cBhvr>
                                        <p:cTn id="67" dur="3000" fill="hold"/>
                                        <p:tgtEl>
                                          <p:spTgt spid="39"/>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3000"/>
                                        <p:tgtEl>
                                          <p:spTgt spid="41"/>
                                        </p:tgtEl>
                                      </p:cBhvr>
                                    </p:animEffect>
                                    <p:anim calcmode="lin" valueType="num">
                                      <p:cBhvr>
                                        <p:cTn id="71" dur="3000" fill="hold"/>
                                        <p:tgtEl>
                                          <p:spTgt spid="41"/>
                                        </p:tgtEl>
                                        <p:attrNameLst>
                                          <p:attrName>ppt_x</p:attrName>
                                        </p:attrNameLst>
                                      </p:cBhvr>
                                      <p:tavLst>
                                        <p:tav tm="0">
                                          <p:val>
                                            <p:strVal val="#ppt_x"/>
                                          </p:val>
                                        </p:tav>
                                        <p:tav tm="100000">
                                          <p:val>
                                            <p:strVal val="#ppt_x"/>
                                          </p:val>
                                        </p:tav>
                                      </p:tavLst>
                                    </p:anim>
                                    <p:anim calcmode="lin" valueType="num">
                                      <p:cBhvr>
                                        <p:cTn id="72" dur="3000" fill="hold"/>
                                        <p:tgtEl>
                                          <p:spTgt spid="41"/>
                                        </p:tgtEl>
                                        <p:attrNameLst>
                                          <p:attrName>ppt_y</p:attrName>
                                        </p:attrNameLst>
                                      </p:cBhvr>
                                      <p:tavLst>
                                        <p:tav tm="0">
                                          <p:val>
                                            <p:strVal val="#ppt_y+.1"/>
                                          </p:val>
                                        </p:tav>
                                        <p:tav tm="100000">
                                          <p:val>
                                            <p:strVal val="#ppt_y"/>
                                          </p:val>
                                        </p:tav>
                                      </p:tavLst>
                                    </p:anim>
                                  </p:childTnLst>
                                </p:cTn>
                              </p:par>
                            </p:childTnLst>
                          </p:cTn>
                        </p:par>
                        <p:par>
                          <p:cTn id="73" fill="hold">
                            <p:stCondLst>
                              <p:cond delay="3000"/>
                            </p:stCondLst>
                            <p:childTnLst>
                              <p:par>
                                <p:cTn id="74" presetID="6" presetClass="emph" presetSubtype="0" fill="hold" nodeType="afterEffect">
                                  <p:stCondLst>
                                    <p:cond delay="0"/>
                                  </p:stCondLst>
                                  <p:childTnLst>
                                    <p:animScale>
                                      <p:cBhvr>
                                        <p:cTn id="75" dur="2000" fill="hold"/>
                                        <p:tgtEl>
                                          <p:spTgt spid="39"/>
                                        </p:tgtEl>
                                      </p:cBhvr>
                                      <p:by x="150000" y="150000"/>
                                    </p:animScale>
                                  </p:childTnLst>
                                </p:cTn>
                              </p:par>
                            </p:childTnLst>
                          </p:cTn>
                        </p:par>
                        <p:par>
                          <p:cTn id="76" fill="hold">
                            <p:stCondLst>
                              <p:cond delay="5000"/>
                            </p:stCondLst>
                            <p:childTnLst>
                              <p:par>
                                <p:cTn id="77" presetID="6" presetClass="emph" presetSubtype="0" fill="hold" nodeType="afterEffect">
                                  <p:stCondLst>
                                    <p:cond delay="0"/>
                                  </p:stCondLst>
                                  <p:childTnLst>
                                    <p:animScale>
                                      <p:cBhvr>
                                        <p:cTn id="78" dur="2000" fill="hold"/>
                                        <p:tgtEl>
                                          <p:spTgt spid="40"/>
                                        </p:tgtEl>
                                      </p:cBhvr>
                                      <p:by x="150000" y="150000"/>
                                    </p:animScale>
                                  </p:childTnLst>
                                </p:cTn>
                              </p:par>
                            </p:childTnLst>
                          </p:cTn>
                        </p:par>
                        <p:par>
                          <p:cTn id="79" fill="hold">
                            <p:stCondLst>
                              <p:cond delay="7000"/>
                            </p:stCondLst>
                            <p:childTnLst>
                              <p:par>
                                <p:cTn id="80" presetID="6" presetClass="emph" presetSubtype="0" fill="hold" nodeType="afterEffect">
                                  <p:stCondLst>
                                    <p:cond delay="0"/>
                                  </p:stCondLst>
                                  <p:childTnLst>
                                    <p:animScale>
                                      <p:cBhvr>
                                        <p:cTn id="81" dur="2000" fill="hold"/>
                                        <p:tgtEl>
                                          <p:spTgt spid="4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2"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ポスト</a:t>
            </a:r>
            <a:r>
              <a:rPr lang="en-US" altLang="ja-JP" dirty="0"/>
              <a:t>SI</a:t>
            </a:r>
            <a:r>
              <a:rPr lang="ja-JP" altLang="en-US" dirty="0"/>
              <a:t>の４つの戦略と９つのシナリオ</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55</a:t>
            </a:fld>
            <a:endParaRPr kumimoji="1" lang="ja-JP" altLang="en-US"/>
          </a:p>
        </p:txBody>
      </p:sp>
      <p:cxnSp>
        <p:nvCxnSpPr>
          <p:cNvPr id="5" name="直線矢印コネクタ 4"/>
          <p:cNvCxnSpPr/>
          <p:nvPr/>
        </p:nvCxnSpPr>
        <p:spPr>
          <a:xfrm flipH="1">
            <a:off x="4603483" y="1100683"/>
            <a:ext cx="1" cy="5161994"/>
          </a:xfrm>
          <a:prstGeom prst="straightConnector1">
            <a:avLst/>
          </a:prstGeom>
          <a:ln>
            <a:solidFill>
              <a:srgbClr val="008000"/>
            </a:solidFill>
            <a:headEnd type="arrow"/>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1366715" y="3681680"/>
            <a:ext cx="6466926" cy="23302"/>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正方形/長方形 8"/>
          <p:cNvSpPr/>
          <p:nvPr/>
        </p:nvSpPr>
        <p:spPr>
          <a:xfrm>
            <a:off x="1654033"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特化型</a:t>
            </a:r>
            <a:endParaRPr kumimoji="1" lang="en-US" altLang="ja-JP" dirty="0">
              <a:solidFill>
                <a:srgbClr val="FFFFFF"/>
              </a:solidFill>
              <a:latin typeface="メイリオ"/>
              <a:ea typeface="メイリオ"/>
              <a:cs typeface="メイリオ"/>
            </a:endParaRPr>
          </a:p>
          <a:p>
            <a:pPr algn="ctr"/>
            <a:r>
              <a:rPr kumimoji="1" lang="en-US" altLang="ja-JP" dirty="0" err="1">
                <a:solidFill>
                  <a:srgbClr val="FFFFFF"/>
                </a:solidFill>
                <a:latin typeface="メイリオ"/>
                <a:ea typeface="メイリオ"/>
                <a:cs typeface="メイリオ"/>
              </a:rPr>
              <a:t>SaaS</a:t>
            </a:r>
            <a:r>
              <a:rPr lang="en-US" altLang="ja-JP" dirty="0">
                <a:solidFill>
                  <a:srgbClr val="FFFFFF"/>
                </a:solidFill>
                <a:latin typeface="メイリオ"/>
                <a:ea typeface="メイリオ"/>
                <a:cs typeface="メイリオ"/>
              </a:rPr>
              <a:t>/</a:t>
            </a:r>
            <a:r>
              <a:rPr lang="en-US" altLang="ja-JP" dirty="0" err="1">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11" name="正方形/長方形 10"/>
          <p:cNvSpPr/>
          <p:nvPr/>
        </p:nvSpPr>
        <p:spPr>
          <a:xfrm>
            <a:off x="1654033"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ビジネス</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サービス</a:t>
            </a:r>
          </a:p>
        </p:txBody>
      </p:sp>
      <p:sp>
        <p:nvSpPr>
          <p:cNvPr id="12" name="正方形/長方形 11"/>
          <p:cNvSpPr/>
          <p:nvPr/>
        </p:nvSpPr>
        <p:spPr>
          <a:xfrm>
            <a:off x="1654033"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業種・業務特化</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インテグレーション</a:t>
            </a:r>
          </a:p>
        </p:txBody>
      </p:sp>
      <p:sp>
        <p:nvSpPr>
          <p:cNvPr id="13" name="テキスト ボックス 12"/>
          <p:cNvSpPr txBox="1"/>
          <p:nvPr/>
        </p:nvSpPr>
        <p:spPr>
          <a:xfrm>
            <a:off x="3812642" y="820605"/>
            <a:ext cx="1581683" cy="338554"/>
          </a:xfrm>
          <a:prstGeom prst="rect">
            <a:avLst/>
          </a:prstGeom>
          <a:noFill/>
        </p:spPr>
        <p:txBody>
          <a:bodyPr wrap="none" rtlCol="0">
            <a:spAutoFit/>
          </a:bodyPr>
          <a:lstStyle/>
          <a:p>
            <a:pPr algn="ctr"/>
            <a:r>
              <a:rPr kumimoji="1" lang="ja-JP" altLang="en-US" sz="1600" dirty="0">
                <a:solidFill>
                  <a:srgbClr val="008000"/>
                </a:solidFill>
              </a:rPr>
              <a:t>アプリケーション</a:t>
            </a:r>
          </a:p>
        </p:txBody>
      </p:sp>
      <p:sp>
        <p:nvSpPr>
          <p:cNvPr id="14" name="正方形/長方形 13"/>
          <p:cNvSpPr/>
          <p:nvPr/>
        </p:nvSpPr>
        <p:spPr>
          <a:xfrm>
            <a:off x="1654033" y="3841197"/>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クラウド</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コンサルテーション</a:t>
            </a:r>
          </a:p>
        </p:txBody>
      </p:sp>
      <p:sp>
        <p:nvSpPr>
          <p:cNvPr id="15" name="正方形/長方形 14"/>
          <p:cNvSpPr/>
          <p:nvPr/>
        </p:nvSpPr>
        <p:spPr>
          <a:xfrm>
            <a:off x="1654033" y="4511415"/>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クラウド</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インフラ構築</a:t>
            </a:r>
          </a:p>
        </p:txBody>
      </p:sp>
      <p:sp>
        <p:nvSpPr>
          <p:cNvPr id="16" name="正方形/長方形 15"/>
          <p:cNvSpPr/>
          <p:nvPr/>
        </p:nvSpPr>
        <p:spPr>
          <a:xfrm>
            <a:off x="1654033" y="5186694"/>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クラウド運用管理</a:t>
            </a:r>
          </a:p>
        </p:txBody>
      </p:sp>
      <p:sp>
        <p:nvSpPr>
          <p:cNvPr id="17" name="正方形/長方形 16"/>
          <p:cNvSpPr/>
          <p:nvPr/>
        </p:nvSpPr>
        <p:spPr>
          <a:xfrm>
            <a:off x="4893515"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内製化支援</a:t>
            </a:r>
          </a:p>
        </p:txBody>
      </p:sp>
      <p:sp>
        <p:nvSpPr>
          <p:cNvPr id="18" name="正方形/長方形 17"/>
          <p:cNvSpPr/>
          <p:nvPr/>
        </p:nvSpPr>
        <p:spPr>
          <a:xfrm>
            <a:off x="4893515"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シチズン</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デベロッパー支援</a:t>
            </a:r>
          </a:p>
        </p:txBody>
      </p:sp>
      <p:sp>
        <p:nvSpPr>
          <p:cNvPr id="19" name="正方形/長方形 18"/>
          <p:cNvSpPr/>
          <p:nvPr/>
        </p:nvSpPr>
        <p:spPr>
          <a:xfrm>
            <a:off x="4893515"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アジャイル型</a:t>
            </a:r>
            <a:endParaRPr lang="en-US" altLang="ja-JP" dirty="0">
              <a:solidFill>
                <a:srgbClr val="FFFFFF"/>
              </a:solidFill>
              <a:latin typeface="メイリオ"/>
              <a:ea typeface="メイリオ"/>
              <a:cs typeface="メイリオ"/>
            </a:endParaRPr>
          </a:p>
          <a:p>
            <a:pPr algn="ctr"/>
            <a:r>
              <a:rPr lang="ja-JP" altLang="en-US" dirty="0">
                <a:solidFill>
                  <a:srgbClr val="FFFFFF"/>
                </a:solidFill>
                <a:latin typeface="メイリオ"/>
                <a:ea typeface="メイリオ"/>
                <a:cs typeface="メイリオ"/>
              </a:rPr>
              <a:t>受託開発</a:t>
            </a:r>
          </a:p>
        </p:txBody>
      </p:sp>
      <p:sp>
        <p:nvSpPr>
          <p:cNvPr id="20" name="正方形/長方形 19"/>
          <p:cNvSpPr/>
          <p:nvPr/>
        </p:nvSpPr>
        <p:spPr>
          <a:xfrm>
            <a:off x="4893515" y="3841197"/>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汎用型</a:t>
            </a:r>
            <a:endParaRPr lang="en-US" altLang="ja-JP" dirty="0">
              <a:solidFill>
                <a:srgbClr val="FFFFFF"/>
              </a:solidFill>
              <a:latin typeface="メイリオ"/>
              <a:ea typeface="メイリオ"/>
              <a:cs typeface="メイリオ"/>
            </a:endParaRPr>
          </a:p>
          <a:p>
            <a:pPr algn="ctr"/>
            <a:r>
              <a:rPr kumimoji="1" lang="en-US" altLang="ja-JP" dirty="0" err="1">
                <a:solidFill>
                  <a:srgbClr val="FFFFFF"/>
                </a:solidFill>
                <a:latin typeface="メイリオ"/>
                <a:ea typeface="メイリオ"/>
                <a:cs typeface="メイリオ"/>
              </a:rPr>
              <a:t>SaaS</a:t>
            </a:r>
            <a:r>
              <a:rPr lang="en-US" altLang="ja-JP" dirty="0">
                <a:solidFill>
                  <a:srgbClr val="FFFFFF"/>
                </a:solidFill>
                <a:latin typeface="メイリオ"/>
                <a:ea typeface="メイリオ"/>
                <a:cs typeface="メイリオ"/>
              </a:rPr>
              <a:t>/</a:t>
            </a:r>
            <a:r>
              <a:rPr kumimoji="1" lang="en-US" altLang="ja-JP" dirty="0" err="1">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22" name="正方形/長方形 21"/>
          <p:cNvSpPr/>
          <p:nvPr/>
        </p:nvSpPr>
        <p:spPr>
          <a:xfrm>
            <a:off x="4893515" y="5186694"/>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データセンター</a:t>
            </a:r>
          </a:p>
        </p:txBody>
      </p:sp>
      <p:sp>
        <p:nvSpPr>
          <p:cNvPr id="23" name="テキスト ボックス 22"/>
          <p:cNvSpPr txBox="1"/>
          <p:nvPr/>
        </p:nvSpPr>
        <p:spPr>
          <a:xfrm>
            <a:off x="4100782" y="6262677"/>
            <a:ext cx="1005403" cy="338554"/>
          </a:xfrm>
          <a:prstGeom prst="rect">
            <a:avLst/>
          </a:prstGeom>
          <a:noFill/>
        </p:spPr>
        <p:txBody>
          <a:bodyPr wrap="none" rtlCol="0">
            <a:spAutoFit/>
          </a:bodyPr>
          <a:lstStyle/>
          <a:p>
            <a:pPr algn="ctr"/>
            <a:r>
              <a:rPr lang="ja-JP" altLang="en-US" sz="1600" dirty="0">
                <a:solidFill>
                  <a:srgbClr val="008000"/>
                </a:solidFill>
                <a:latin typeface="メイリオ"/>
                <a:ea typeface="メイリオ"/>
                <a:cs typeface="メイリオ"/>
              </a:rPr>
              <a:t>インフラ</a:t>
            </a:r>
            <a:endParaRPr kumimoji="1" lang="en-US" altLang="ja-JP" sz="1600" dirty="0">
              <a:solidFill>
                <a:srgbClr val="008000"/>
              </a:solidFill>
              <a:latin typeface="メイリオ"/>
              <a:ea typeface="メイリオ"/>
              <a:cs typeface="メイリオ"/>
            </a:endParaRPr>
          </a:p>
        </p:txBody>
      </p:sp>
      <p:sp>
        <p:nvSpPr>
          <p:cNvPr id="24" name="テキスト ボックス 23"/>
          <p:cNvSpPr txBox="1"/>
          <p:nvPr/>
        </p:nvSpPr>
        <p:spPr>
          <a:xfrm>
            <a:off x="893464" y="3248447"/>
            <a:ext cx="430887" cy="913070"/>
          </a:xfrm>
          <a:prstGeom prst="rect">
            <a:avLst/>
          </a:prstGeom>
          <a:noFill/>
        </p:spPr>
        <p:txBody>
          <a:bodyPr vert="eaVert" wrap="none" rtlCol="0">
            <a:spAutoFit/>
          </a:bodyPr>
          <a:lstStyle/>
          <a:p>
            <a:pPr algn="ctr"/>
            <a:r>
              <a:rPr kumimoji="1" lang="ja-JP" altLang="en-US" sz="1600" dirty="0">
                <a:solidFill>
                  <a:srgbClr val="000090"/>
                </a:solidFill>
                <a:latin typeface="メイリオ"/>
                <a:ea typeface="メイリオ"/>
                <a:cs typeface="メイリオ"/>
              </a:rPr>
              <a:t>専門特化</a:t>
            </a:r>
          </a:p>
        </p:txBody>
      </p:sp>
      <p:sp>
        <p:nvSpPr>
          <p:cNvPr id="25" name="テキスト ボックス 24"/>
          <p:cNvSpPr txBox="1"/>
          <p:nvPr/>
        </p:nvSpPr>
        <p:spPr>
          <a:xfrm>
            <a:off x="7813891" y="3205888"/>
            <a:ext cx="430887" cy="998188"/>
          </a:xfrm>
          <a:prstGeom prst="rect">
            <a:avLst/>
          </a:prstGeom>
          <a:noFill/>
        </p:spPr>
        <p:txBody>
          <a:bodyPr vert="eaVert" wrap="square" rtlCol="0">
            <a:spAutoFit/>
          </a:bodyPr>
          <a:lstStyle/>
          <a:p>
            <a:pPr algn="ctr"/>
            <a:r>
              <a:rPr kumimoji="1" lang="ja-JP" altLang="en-US" sz="1600" dirty="0">
                <a:solidFill>
                  <a:srgbClr val="000090"/>
                </a:solidFill>
                <a:latin typeface="メイリオ"/>
                <a:ea typeface="メイリオ"/>
                <a:cs typeface="メイリオ"/>
              </a:rPr>
              <a:t>スピード</a:t>
            </a:r>
          </a:p>
        </p:txBody>
      </p:sp>
      <p:sp>
        <p:nvSpPr>
          <p:cNvPr id="6" name="正方形/長方形 5"/>
          <p:cNvSpPr/>
          <p:nvPr/>
        </p:nvSpPr>
        <p:spPr>
          <a:xfrm>
            <a:off x="4716016"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6" name="正方形/長方形 25"/>
          <p:cNvSpPr/>
          <p:nvPr/>
        </p:nvSpPr>
        <p:spPr>
          <a:xfrm>
            <a:off x="1457389"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a:solidFill>
                  <a:srgbClr val="FF6600"/>
                </a:solidFill>
                <a:latin typeface="メイリオ"/>
                <a:ea typeface="メイリオ"/>
                <a:cs typeface="メイリオ"/>
              </a:rPr>
              <a:t>　　　　　アプリケーション</a:t>
            </a:r>
            <a:endParaRPr kumimoji="1" lang="en-US" altLang="ja-JP" sz="1000" dirty="0">
              <a:solidFill>
                <a:srgbClr val="FF6600"/>
              </a:solidFill>
              <a:latin typeface="メイリオ"/>
              <a:ea typeface="メイリオ"/>
              <a:cs typeface="メイリオ"/>
            </a:endParaRPr>
          </a:p>
          <a:p>
            <a:r>
              <a:rPr kumimoji="1" lang="ja-JP" altLang="en-US" sz="1000" dirty="0">
                <a:solidFill>
                  <a:srgbClr val="FF6600"/>
                </a:solidFill>
                <a:latin typeface="メイリオ"/>
                <a:ea typeface="メイリオ"/>
                <a:cs typeface="メイリオ"/>
              </a:rPr>
              <a:t>　　　　　プロフェッショナル</a:t>
            </a:r>
          </a:p>
        </p:txBody>
      </p:sp>
      <p:sp>
        <p:nvSpPr>
          <p:cNvPr id="7" name="正方形/長方形 6"/>
          <p:cNvSpPr/>
          <p:nvPr/>
        </p:nvSpPr>
        <p:spPr>
          <a:xfrm>
            <a:off x="3301166" y="1232558"/>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10" name="正方形/長方形 9"/>
          <p:cNvSpPr/>
          <p:nvPr/>
        </p:nvSpPr>
        <p:spPr>
          <a:xfrm>
            <a:off x="5224316" y="1239722"/>
            <a:ext cx="203132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ビジネス同期化戦略</a:t>
            </a:r>
          </a:p>
        </p:txBody>
      </p:sp>
      <p:sp>
        <p:nvSpPr>
          <p:cNvPr id="27" name="正方形/長方形 26"/>
          <p:cNvSpPr/>
          <p:nvPr/>
        </p:nvSpPr>
        <p:spPr>
          <a:xfrm>
            <a:off x="4711200"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8" name="正方形/長方形 27"/>
          <p:cNvSpPr/>
          <p:nvPr/>
        </p:nvSpPr>
        <p:spPr>
          <a:xfrm>
            <a:off x="1452573"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a:solidFill>
                  <a:srgbClr val="FF6600"/>
                </a:solidFill>
                <a:latin typeface="メイリオ"/>
                <a:ea typeface="メイリオ"/>
                <a:cs typeface="メイリオ"/>
              </a:rPr>
              <a:t>　　　　　</a:t>
            </a:r>
          </a:p>
        </p:txBody>
      </p:sp>
      <p:sp>
        <p:nvSpPr>
          <p:cNvPr id="29" name="正方形/長方形 28"/>
          <p:cNvSpPr/>
          <p:nvPr/>
        </p:nvSpPr>
        <p:spPr>
          <a:xfrm>
            <a:off x="2020400" y="5778756"/>
            <a:ext cx="2286000" cy="400110"/>
          </a:xfrm>
          <a:prstGeom prst="rect">
            <a:avLst/>
          </a:prstGeom>
        </p:spPr>
        <p:txBody>
          <a:bodyPr>
            <a:spAutoFit/>
          </a:bodyPr>
          <a:lstStyle/>
          <a:p>
            <a:pPr lvl="0"/>
            <a:r>
              <a:rPr lang="ja-JP" altLang="en-US" sz="1000" dirty="0">
                <a:solidFill>
                  <a:srgbClr val="FF6600"/>
                </a:solidFill>
                <a:latin typeface="メイリオ"/>
                <a:ea typeface="メイリオ"/>
                <a:cs typeface="メイリオ"/>
              </a:rPr>
              <a:t>クラウド</a:t>
            </a:r>
            <a:endParaRPr lang="en-US" altLang="ja-JP" sz="1000" dirty="0">
              <a:solidFill>
                <a:srgbClr val="FF6600"/>
              </a:solidFill>
              <a:latin typeface="メイリオ"/>
              <a:ea typeface="メイリオ"/>
              <a:cs typeface="メイリオ"/>
            </a:endParaRPr>
          </a:p>
          <a:p>
            <a:pPr lvl="0"/>
            <a:r>
              <a:rPr lang="ja-JP" altLang="en-US" sz="1000" dirty="0">
                <a:solidFill>
                  <a:srgbClr val="FF6600"/>
                </a:solidFill>
                <a:latin typeface="メイリオ"/>
                <a:ea typeface="メイリオ"/>
                <a:cs typeface="メイリオ"/>
              </a:rPr>
              <a:t>プロフェッショナル</a:t>
            </a:r>
          </a:p>
        </p:txBody>
      </p:sp>
      <p:sp>
        <p:nvSpPr>
          <p:cNvPr id="30" name="正方形/長方形 29"/>
          <p:cNvSpPr/>
          <p:nvPr/>
        </p:nvSpPr>
        <p:spPr>
          <a:xfrm>
            <a:off x="3217607" y="5807164"/>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31" name="正方形/長方形 30"/>
          <p:cNvSpPr/>
          <p:nvPr/>
        </p:nvSpPr>
        <p:spPr>
          <a:xfrm>
            <a:off x="5326909" y="5807164"/>
            <a:ext cx="1826141"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インフラ提供戦略</a:t>
            </a:r>
          </a:p>
        </p:txBody>
      </p:sp>
      <p:sp>
        <p:nvSpPr>
          <p:cNvPr id="32" name="正方形/長方形 31"/>
          <p:cNvSpPr/>
          <p:nvPr/>
        </p:nvSpPr>
        <p:spPr>
          <a:xfrm>
            <a:off x="4893515" y="4511415"/>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メイリオ"/>
                <a:ea typeface="メイリオ"/>
                <a:cs typeface="メイリオ"/>
              </a:rPr>
              <a:t>IaaS</a:t>
            </a:r>
            <a:endParaRPr kumimoji="1" lang="ja-JP" altLang="en-US"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4086785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詳細はこちらをご覧下さい　</a:t>
            </a:r>
            <a:r>
              <a:rPr lang="en-US" altLang="ja-JP" dirty="0"/>
              <a:t>m(_ _)m</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56</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76056" y="1293128"/>
            <a:ext cx="3386282" cy="4756304"/>
          </a:xfrm>
          <a:prstGeom prst="rect">
            <a:avLst/>
          </a:prstGeom>
          <a:ln>
            <a:noFill/>
          </a:ln>
          <a:effectLst>
            <a:outerShdw blurRad="292100" dist="139700" dir="2700000" algn="tl" rotWithShape="0">
              <a:srgbClr val="333333">
                <a:alpha val="65000"/>
              </a:srgbClr>
            </a:outerShdw>
          </a:effectLst>
        </p:spPr>
      </p:pic>
      <p:sp>
        <p:nvSpPr>
          <p:cNvPr id="8" name="正方形/長方形 7"/>
          <p:cNvSpPr/>
          <p:nvPr/>
        </p:nvSpPr>
        <p:spPr>
          <a:xfrm>
            <a:off x="238539" y="2822085"/>
            <a:ext cx="4333461" cy="1200329"/>
          </a:xfrm>
          <a:prstGeom prst="rect">
            <a:avLst/>
          </a:prstGeom>
        </p:spPr>
        <p:txBody>
          <a:bodyPr wrap="square">
            <a:spAutoFit/>
          </a:bodyPr>
          <a:lstStyle/>
          <a:p>
            <a:pPr marL="171450" indent="-171450">
              <a:buFont typeface="Wingdings" charset="2"/>
              <a:buChar char="l"/>
            </a:pPr>
            <a:r>
              <a:rPr lang="ja-JP" altLang="en-US" sz="1200" dirty="0">
                <a:solidFill>
                  <a:srgbClr val="0070C0"/>
                </a:solidFill>
                <a:latin typeface="Meiryo" charset="-128"/>
                <a:ea typeface="Meiryo" charset="-128"/>
                <a:cs typeface="Meiryo" charset="-128"/>
              </a:rPr>
              <a:t>歴史的事実や数字的裏付けに基づき現状を整理し、その具体的な対策を示すこと。</a:t>
            </a:r>
          </a:p>
          <a:p>
            <a:pPr marL="171450" indent="-171450">
              <a:buFont typeface="Wingdings" charset="2"/>
              <a:buChar char="l"/>
            </a:pPr>
            <a:r>
              <a:rPr lang="ja-JP" altLang="en-US" sz="1200" dirty="0">
                <a:solidFill>
                  <a:srgbClr val="0070C0"/>
                </a:solidFill>
                <a:latin typeface="Meiryo" charset="-128"/>
                <a:ea typeface="Meiryo" charset="-128"/>
                <a:cs typeface="Meiryo" charset="-128"/>
              </a:rPr>
              <a:t>身の丈に合った事例を紹介し、具体的なビジネスのイメージを描きやすくすること。</a:t>
            </a:r>
          </a:p>
          <a:p>
            <a:pPr marL="171450" indent="-171450">
              <a:buFont typeface="Wingdings" charset="2"/>
              <a:buChar char="l"/>
            </a:pPr>
            <a:r>
              <a:rPr lang="ja-JP" altLang="en-US" sz="1200" dirty="0">
                <a:solidFill>
                  <a:srgbClr val="0070C0"/>
                </a:solidFill>
                <a:latin typeface="Meiryo" charset="-128"/>
                <a:ea typeface="Meiryo" charset="-128"/>
                <a:cs typeface="Meiryo" charset="-128"/>
              </a:rPr>
              <a:t>新規事業を立ち上げるための課題や成功させるための実践的なノウハウを解説すること。</a:t>
            </a:r>
          </a:p>
        </p:txBody>
      </p:sp>
      <p:sp>
        <p:nvSpPr>
          <p:cNvPr id="9" name="テキスト ボックス 8"/>
          <p:cNvSpPr txBox="1"/>
          <p:nvPr/>
        </p:nvSpPr>
        <p:spPr>
          <a:xfrm>
            <a:off x="238539" y="1293128"/>
            <a:ext cx="4333461" cy="1446550"/>
          </a:xfrm>
          <a:prstGeom prst="rect">
            <a:avLst/>
          </a:prstGeom>
          <a:noFill/>
        </p:spPr>
        <p:txBody>
          <a:bodyPr wrap="square" rtlCol="0">
            <a:spAutoFit/>
          </a:bodyPr>
          <a:lstStyle/>
          <a:p>
            <a:pPr algn="dist"/>
            <a:r>
              <a:rPr lang="ja-JP" altLang="en-US" sz="1400" b="1" dirty="0">
                <a:latin typeface="Meiryo" charset="-128"/>
                <a:ea typeface="Meiryo" charset="-128"/>
                <a:cs typeface="Meiryo" charset="-128"/>
              </a:rPr>
              <a:t>新しいステージに立つためにどうすればいいのか</a:t>
            </a:r>
            <a:endParaRPr lang="en-US" altLang="ja-JP" sz="1400" b="1" dirty="0">
              <a:latin typeface="Meiryo" charset="-128"/>
              <a:ea typeface="Meiryo" charset="-128"/>
              <a:cs typeface="Meiryo" charset="-128"/>
            </a:endParaRPr>
          </a:p>
          <a:p>
            <a:endParaRPr kumimoji="1" lang="ja-JP" altLang="en-US" sz="1400" dirty="0">
              <a:latin typeface="Meiryo" charset="-128"/>
              <a:ea typeface="Meiryo" charset="-128"/>
              <a:cs typeface="Meiryo" charset="-128"/>
            </a:endParaRPr>
          </a:p>
          <a:p>
            <a:r>
              <a:rPr kumimoji="1" lang="ja-JP" altLang="en-US" sz="1200" dirty="0">
                <a:latin typeface="Meiryo" charset="-128"/>
                <a:ea typeface="Meiryo" charset="-128"/>
                <a:cs typeface="Meiryo" charset="-128"/>
              </a:rPr>
              <a:t>これまでと同じやり方では、収益を維持・拡大することは難しくなるでしょう。しかし、工夫次第では、</a:t>
            </a:r>
            <a:r>
              <a:rPr kumimoji="1" lang="en-US" altLang="ja-JP" sz="1200" dirty="0">
                <a:latin typeface="Meiryo" charset="-128"/>
                <a:ea typeface="Meiryo" charset="-128"/>
                <a:cs typeface="Meiryo" charset="-128"/>
              </a:rPr>
              <a:t>SI</a:t>
            </a:r>
            <a:r>
              <a:rPr kumimoji="1" lang="ja-JP" altLang="en-US" sz="1200" dirty="0">
                <a:latin typeface="Meiryo" charset="-128"/>
                <a:ea typeface="Meiryo" charset="-128"/>
                <a:cs typeface="Meiryo" charset="-128"/>
              </a:rPr>
              <a:t>を魅力的なビジネスに再生させることができます。</a:t>
            </a:r>
          </a:p>
          <a:p>
            <a:endParaRPr lang="ja-JP" altLang="en-US" sz="1200" dirty="0">
              <a:latin typeface="Meiryo" charset="-128"/>
              <a:ea typeface="Meiryo" charset="-128"/>
              <a:cs typeface="Meiryo" charset="-128"/>
            </a:endParaRPr>
          </a:p>
          <a:p>
            <a:r>
              <a:rPr kumimoji="1" lang="ja-JP" altLang="en-US" sz="1200" dirty="0">
                <a:latin typeface="Meiryo" charset="-128"/>
                <a:ea typeface="Meiryo" charset="-128"/>
                <a:cs typeface="Meiryo" charset="-128"/>
              </a:rPr>
              <a:t>その戦略とシナリオを一冊の本にまとめました。</a:t>
            </a:r>
          </a:p>
        </p:txBody>
      </p:sp>
      <p:sp>
        <p:nvSpPr>
          <p:cNvPr id="10" name="正方形/長方形 9"/>
          <p:cNvSpPr/>
          <p:nvPr/>
        </p:nvSpPr>
        <p:spPr>
          <a:xfrm>
            <a:off x="238539" y="4104821"/>
            <a:ext cx="4333461" cy="646331"/>
          </a:xfrm>
          <a:prstGeom prst="rect">
            <a:avLst/>
          </a:prstGeom>
        </p:spPr>
        <p:txBody>
          <a:bodyPr wrap="square">
            <a:spAutoFit/>
          </a:bodyPr>
          <a:lstStyle/>
          <a:p>
            <a:r>
              <a:rPr lang="ja-JP" altLang="en-US" sz="1200" dirty="0">
                <a:solidFill>
                  <a:schemeClr val="accent6">
                    <a:lumMod val="75000"/>
                  </a:schemeClr>
                </a:solidFill>
                <a:latin typeface="Meiryo" charset="-128"/>
                <a:ea typeface="Meiryo" charset="-128"/>
                <a:cs typeface="Meiryo" charset="-128"/>
              </a:rPr>
              <a:t>本書に掲載している全</a:t>
            </a:r>
            <a:r>
              <a:rPr lang="en-US" altLang="ja-JP" sz="1200" dirty="0">
                <a:solidFill>
                  <a:schemeClr val="accent6">
                    <a:lumMod val="75000"/>
                  </a:schemeClr>
                </a:solidFill>
                <a:latin typeface="Meiryo" charset="-128"/>
                <a:ea typeface="Meiryo" charset="-128"/>
                <a:cs typeface="Meiryo" charset="-128"/>
              </a:rPr>
              <a:t>60</a:t>
            </a:r>
            <a:r>
              <a:rPr lang="ja-JP" altLang="en-US" sz="1200" dirty="0">
                <a:solidFill>
                  <a:schemeClr val="accent6">
                    <a:lumMod val="75000"/>
                  </a:schemeClr>
                </a:solidFill>
                <a:latin typeface="Meiryo" charset="-128"/>
                <a:ea typeface="Meiryo" charset="-128"/>
                <a:cs typeface="Meiryo" charset="-128"/>
              </a:rPr>
              <a:t>枚の図表は、ロイヤリティ・フリーのパワーポイントでダウンロードできます。経営会議や企画書の資料として、ご使用下さい。</a:t>
            </a:r>
          </a:p>
        </p:txBody>
      </p:sp>
      <p:sp>
        <p:nvSpPr>
          <p:cNvPr id="11" name="正方形/長方形 10"/>
          <p:cNvSpPr/>
          <p:nvPr/>
        </p:nvSpPr>
        <p:spPr>
          <a:xfrm>
            <a:off x="238538" y="4833559"/>
            <a:ext cx="4333462" cy="1015663"/>
          </a:xfrm>
          <a:prstGeom prst="rect">
            <a:avLst/>
          </a:prstGeom>
        </p:spPr>
        <p:txBody>
          <a:bodyPr wrap="square">
            <a:spAutoFit/>
          </a:bodyPr>
          <a:lstStyle/>
          <a:p>
            <a:r>
              <a:rPr lang="ja-JP" altLang="en-US" sz="1200" dirty="0">
                <a:latin typeface="Meiryo" charset="-128"/>
                <a:ea typeface="Meiryo" charset="-128"/>
                <a:cs typeface="Meiryo" charset="-128"/>
              </a:rPr>
              <a:t>発売日：</a:t>
            </a:r>
            <a:r>
              <a:rPr lang="en-US" altLang="ja-JP" sz="1200" dirty="0">
                <a:latin typeface="Meiryo" charset="-128"/>
                <a:ea typeface="Meiryo" charset="-128"/>
                <a:cs typeface="Meiryo" charset="-128"/>
              </a:rPr>
              <a:t>2016</a:t>
            </a:r>
            <a:r>
              <a:rPr lang="ja-JP" altLang="en-US" sz="1200" dirty="0">
                <a:latin typeface="Meiryo" charset="-128"/>
                <a:ea typeface="Meiryo" charset="-128"/>
                <a:cs typeface="Meiryo" charset="-128"/>
              </a:rPr>
              <a:t>年</a:t>
            </a:r>
            <a:r>
              <a:rPr lang="en-US" altLang="ja-JP" sz="1200" dirty="0">
                <a:latin typeface="Meiryo" charset="-128"/>
                <a:ea typeface="Meiryo" charset="-128"/>
                <a:cs typeface="Meiryo" charset="-128"/>
              </a:rPr>
              <a:t>1</a:t>
            </a:r>
            <a:r>
              <a:rPr lang="ja-JP" altLang="en-US" sz="1200" dirty="0">
                <a:latin typeface="Meiryo" charset="-128"/>
                <a:ea typeface="Meiryo" charset="-128"/>
                <a:cs typeface="Meiryo" charset="-128"/>
              </a:rPr>
              <a:t>月</a:t>
            </a:r>
            <a:r>
              <a:rPr lang="en-US" altLang="ja-JP" sz="1200" dirty="0">
                <a:latin typeface="Meiryo" charset="-128"/>
                <a:ea typeface="Meiryo" charset="-128"/>
                <a:cs typeface="Meiryo" charset="-128"/>
              </a:rPr>
              <a:t>25</a:t>
            </a:r>
            <a:r>
              <a:rPr lang="ja-JP" altLang="en-US" sz="1200" dirty="0">
                <a:latin typeface="Meiryo" charset="-128"/>
                <a:ea typeface="Meiryo" charset="-128"/>
                <a:cs typeface="Meiryo" charset="-128"/>
              </a:rPr>
              <a:t>日</a:t>
            </a:r>
          </a:p>
          <a:p>
            <a:r>
              <a:rPr lang="ja-JP" altLang="en-US" sz="1200" dirty="0">
                <a:latin typeface="Meiryo" charset="-128"/>
                <a:ea typeface="Meiryo" charset="-128"/>
                <a:cs typeface="Meiryo" charset="-128"/>
              </a:rPr>
              <a:t>著書：斎藤</a:t>
            </a:r>
            <a:r>
              <a:rPr lang="en-US" altLang="ja-JP" sz="1200" dirty="0">
                <a:latin typeface="Meiryo" charset="-128"/>
                <a:ea typeface="Meiryo" charset="-128"/>
                <a:cs typeface="Meiryo" charset="-128"/>
              </a:rPr>
              <a:t> </a:t>
            </a:r>
            <a:r>
              <a:rPr lang="ja-JP" altLang="en-US" sz="1200" dirty="0">
                <a:latin typeface="Meiryo" charset="-128"/>
                <a:ea typeface="Meiryo" charset="-128"/>
                <a:cs typeface="Meiryo" charset="-128"/>
              </a:rPr>
              <a:t>昌義＋後藤</a:t>
            </a:r>
            <a:r>
              <a:rPr lang="en-US" altLang="ja-JP" sz="1200" dirty="0">
                <a:latin typeface="Meiryo" charset="-128"/>
                <a:ea typeface="Meiryo" charset="-128"/>
                <a:cs typeface="Meiryo" charset="-128"/>
              </a:rPr>
              <a:t> </a:t>
            </a:r>
            <a:r>
              <a:rPr lang="ja-JP" altLang="en-US" sz="1200" dirty="0">
                <a:latin typeface="Meiryo" charset="-128"/>
                <a:ea typeface="Meiryo" charset="-128"/>
                <a:cs typeface="Meiryo" charset="-128"/>
              </a:rPr>
              <a:t>晃</a:t>
            </a:r>
          </a:p>
          <a:p>
            <a:r>
              <a:rPr lang="ja-JP" altLang="en-US" sz="1200" dirty="0">
                <a:latin typeface="Meiryo" charset="-128"/>
                <a:ea typeface="Meiryo" charset="-128"/>
                <a:cs typeface="Meiryo" charset="-128"/>
              </a:rPr>
              <a:t>体裁：A5判／本文2色／240ページ</a:t>
            </a:r>
          </a:p>
          <a:p>
            <a:r>
              <a:rPr lang="ja-JP" altLang="en-US" sz="1200" dirty="0">
                <a:latin typeface="Meiryo" charset="-128"/>
                <a:ea typeface="Meiryo" charset="-128"/>
                <a:cs typeface="Meiryo" charset="-128"/>
              </a:rPr>
              <a:t>ISBN：978-4-7741-7872-1</a:t>
            </a:r>
          </a:p>
          <a:p>
            <a:r>
              <a:rPr lang="ja-JP" altLang="en-US" sz="1200" dirty="0">
                <a:latin typeface="Meiryo" charset="-128"/>
                <a:ea typeface="Meiryo" charset="-128"/>
                <a:cs typeface="Meiryo" charset="-128"/>
              </a:rPr>
              <a:t>価格：1,880円（＋税）</a:t>
            </a:r>
          </a:p>
        </p:txBody>
      </p:sp>
      <p:sp>
        <p:nvSpPr>
          <p:cNvPr id="5" name="正方形/長方形 4"/>
          <p:cNvSpPr/>
          <p:nvPr/>
        </p:nvSpPr>
        <p:spPr>
          <a:xfrm>
            <a:off x="238538" y="5900851"/>
            <a:ext cx="2012218" cy="307777"/>
          </a:xfrm>
          <a:prstGeom prst="rect">
            <a:avLst/>
          </a:prstGeom>
        </p:spPr>
        <p:txBody>
          <a:bodyPr wrap="none">
            <a:spAutoFit/>
          </a:bodyPr>
          <a:lstStyle/>
          <a:p>
            <a:r>
              <a:rPr lang="en-US" altLang="ja-JP" sz="1400" dirty="0">
                <a:solidFill>
                  <a:srgbClr val="DCA10D"/>
                </a:solidFill>
                <a:latin typeface="Helvetica" charset="0"/>
                <a:hlinkClick r:id="rId3"/>
              </a:rPr>
              <a:t>http://amzn.to/1QViFJ1</a:t>
            </a:r>
            <a:endParaRPr lang="ja-JP" altLang="en-US" sz="1400" dirty="0"/>
          </a:p>
        </p:txBody>
      </p:sp>
    </p:spTree>
    <p:extLst>
      <p:ext uri="{BB962C8B-B14F-4D97-AF65-F5344CB8AC3E}">
        <p14:creationId xmlns:p14="http://schemas.microsoft.com/office/powerpoint/2010/main" val="20185760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3B7EE9-07D9-344A-91E2-D699072D97AD}"/>
              </a:ext>
            </a:extLst>
          </p:cNvPr>
          <p:cNvSpPr>
            <a:spLocks noGrp="1"/>
          </p:cNvSpPr>
          <p:nvPr>
            <p:ph type="title"/>
          </p:nvPr>
        </p:nvSpPr>
        <p:spPr/>
        <p:txBody>
          <a:bodyPr/>
          <a:lstStyle/>
          <a:p>
            <a:r>
              <a:rPr kumimoji="1" lang="en-US" altLang="ja-JP" dirty="0"/>
              <a:t>SI</a:t>
            </a:r>
            <a:r>
              <a:rPr kumimoji="1" lang="ja-JP" altLang="en-US"/>
              <a:t>ビジネス変革のステップ</a:t>
            </a:r>
          </a:p>
        </p:txBody>
      </p:sp>
      <p:sp>
        <p:nvSpPr>
          <p:cNvPr id="3" name="スライド番号プレースホルダー 2">
            <a:extLst>
              <a:ext uri="{FF2B5EF4-FFF2-40B4-BE49-F238E27FC236}">
                <a16:creationId xmlns:a16="http://schemas.microsoft.com/office/drawing/2014/main" id="{162638C1-1E5B-E14D-9F74-A0FC815B51B2}"/>
              </a:ext>
            </a:extLst>
          </p:cNvPr>
          <p:cNvSpPr>
            <a:spLocks noGrp="1"/>
          </p:cNvSpPr>
          <p:nvPr>
            <p:ph type="sldNum" sz="quarter" idx="12"/>
          </p:nvPr>
        </p:nvSpPr>
        <p:spPr/>
        <p:txBody>
          <a:bodyPr/>
          <a:lstStyle/>
          <a:p>
            <a:fld id="{8FF8CC5D-A65D-5946-99B5-645367A967AD}" type="slidenum">
              <a:rPr kumimoji="1" lang="ja-JP" altLang="en-US" smtClean="0"/>
              <a:t>57</a:t>
            </a:fld>
            <a:endParaRPr kumimoji="1" lang="ja-JP" altLang="en-US"/>
          </a:p>
        </p:txBody>
      </p:sp>
      <p:sp>
        <p:nvSpPr>
          <p:cNvPr id="4" name="正方形/長方形 3">
            <a:extLst>
              <a:ext uri="{FF2B5EF4-FFF2-40B4-BE49-F238E27FC236}">
                <a16:creationId xmlns:a16="http://schemas.microsoft.com/office/drawing/2014/main" id="{1FFB0089-C04F-1345-9EBC-D7898F611D63}"/>
              </a:ext>
            </a:extLst>
          </p:cNvPr>
          <p:cNvSpPr/>
          <p:nvPr/>
        </p:nvSpPr>
        <p:spPr>
          <a:xfrm>
            <a:off x="427286" y="1835868"/>
            <a:ext cx="3628762"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モード</a:t>
            </a:r>
            <a:r>
              <a:rPr kumimoji="1" lang="en-US" altLang="ja-JP" sz="1400" dirty="0">
                <a:solidFill>
                  <a:srgbClr val="FFFFFF"/>
                </a:solidFill>
                <a:latin typeface="Meiryo" charset="-128"/>
                <a:ea typeface="Meiryo" charset="-128"/>
                <a:cs typeface="Meiryo" charset="-128"/>
              </a:rPr>
              <a:t>1/</a:t>
            </a:r>
            <a:r>
              <a:rPr kumimoji="1" lang="en-US" altLang="ja-JP" sz="1400" dirty="0" err="1">
                <a:solidFill>
                  <a:srgbClr val="FFFFFF"/>
                </a:solidFill>
                <a:latin typeface="Meiryo" charset="-128"/>
                <a:ea typeface="Meiryo" charset="-128"/>
                <a:cs typeface="Meiryo" charset="-128"/>
              </a:rPr>
              <a:t>SoR</a:t>
            </a:r>
            <a:r>
              <a:rPr kumimoji="1" lang="ja-JP" altLang="en-US" sz="1400">
                <a:solidFill>
                  <a:srgbClr val="FFFFFF"/>
                </a:solidFill>
                <a:latin typeface="Meiryo" charset="-128"/>
                <a:ea typeface="Meiryo" charset="-128"/>
                <a:cs typeface="Meiryo" charset="-128"/>
              </a:rPr>
              <a:t>を対象とした</a:t>
            </a:r>
            <a:endParaRPr kumimoji="1" lang="en-US" altLang="ja-JP" sz="1400" dirty="0">
              <a:solidFill>
                <a:srgbClr val="FFFFFF"/>
              </a:solidFill>
              <a:latin typeface="Meiryo" charset="-128"/>
              <a:ea typeface="Meiryo" charset="-128"/>
              <a:cs typeface="Meiryo" charset="-128"/>
            </a:endParaRPr>
          </a:p>
          <a:p>
            <a:pPr algn="ctr"/>
            <a:r>
              <a:rPr kumimoji="1" lang="ja-JP" altLang="en-US" sz="2000" b="1">
                <a:solidFill>
                  <a:srgbClr val="FFFFFF"/>
                </a:solidFill>
                <a:latin typeface="Meiryo" charset="-128"/>
                <a:ea typeface="Meiryo" charset="-128"/>
                <a:cs typeface="Meiryo" charset="-128"/>
              </a:rPr>
              <a:t>伝統的な</a:t>
            </a:r>
            <a:r>
              <a:rPr lang="en-US" altLang="ja-JP" sz="2000" b="1" dirty="0">
                <a:solidFill>
                  <a:srgbClr val="FFFFFF"/>
                </a:solidFill>
                <a:latin typeface="Meiryo" charset="-128"/>
                <a:ea typeface="Meiryo" charset="-128"/>
                <a:cs typeface="Meiryo" charset="-128"/>
              </a:rPr>
              <a:t>SI</a:t>
            </a:r>
            <a:r>
              <a:rPr lang="ja-JP" altLang="en-US" sz="2000" b="1">
                <a:solidFill>
                  <a:srgbClr val="FFFFFF"/>
                </a:solidFill>
                <a:latin typeface="Meiryo" charset="-128"/>
                <a:ea typeface="Meiryo" charset="-128"/>
                <a:cs typeface="Meiryo" charset="-128"/>
              </a:rPr>
              <a:t>領域</a:t>
            </a:r>
            <a:endParaRPr kumimoji="1" lang="ja-JP" altLang="en-US" sz="2000" b="1" dirty="0">
              <a:solidFill>
                <a:srgbClr val="FFFFFF"/>
              </a:solidFill>
              <a:latin typeface="Meiryo" charset="-128"/>
              <a:ea typeface="Meiryo" charset="-128"/>
              <a:cs typeface="Meiryo" charset="-128"/>
            </a:endParaRPr>
          </a:p>
        </p:txBody>
      </p:sp>
      <p:sp>
        <p:nvSpPr>
          <p:cNvPr id="5" name="正方形/長方形 4">
            <a:extLst>
              <a:ext uri="{FF2B5EF4-FFF2-40B4-BE49-F238E27FC236}">
                <a16:creationId xmlns:a16="http://schemas.microsoft.com/office/drawing/2014/main" id="{6F825D89-865A-E34C-A613-BC52A66E1486}"/>
              </a:ext>
            </a:extLst>
          </p:cNvPr>
          <p:cNvSpPr/>
          <p:nvPr/>
        </p:nvSpPr>
        <p:spPr>
          <a:xfrm>
            <a:off x="5087951" y="1835868"/>
            <a:ext cx="3628762" cy="95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モード</a:t>
            </a:r>
            <a:r>
              <a:rPr kumimoji="1" lang="en-US" altLang="ja-JP" sz="1400" dirty="0">
                <a:solidFill>
                  <a:srgbClr val="FFFFFF"/>
                </a:solidFill>
                <a:latin typeface="Meiryo" charset="-128"/>
                <a:ea typeface="Meiryo" charset="-128"/>
                <a:cs typeface="Meiryo" charset="-128"/>
              </a:rPr>
              <a:t>2/</a:t>
            </a:r>
            <a:r>
              <a:rPr lang="en-US" altLang="ja-JP" sz="1400" dirty="0" err="1">
                <a:solidFill>
                  <a:srgbClr val="FFFFFF"/>
                </a:solidFill>
                <a:latin typeface="Meiryo" charset="-128"/>
                <a:ea typeface="Meiryo" charset="-128"/>
                <a:cs typeface="Meiryo" charset="-128"/>
              </a:rPr>
              <a:t>SoE</a:t>
            </a:r>
            <a:r>
              <a:rPr lang="ja-JP" altLang="en-US" sz="1400">
                <a:solidFill>
                  <a:srgbClr val="FFFFFF"/>
                </a:solidFill>
                <a:latin typeface="Meiryo" charset="-128"/>
                <a:ea typeface="Meiryo" charset="-128"/>
                <a:cs typeface="Meiryo" charset="-128"/>
              </a:rPr>
              <a:t>を対象とした</a:t>
            </a:r>
            <a:endParaRPr lang="en-US" altLang="ja-JP" sz="1400" dirty="0">
              <a:solidFill>
                <a:srgbClr val="FFFFFF"/>
              </a:solidFill>
              <a:latin typeface="Meiryo" charset="-128"/>
              <a:ea typeface="Meiryo" charset="-128"/>
              <a:cs typeface="Meiryo" charset="-128"/>
            </a:endParaRPr>
          </a:p>
          <a:p>
            <a:pPr algn="ctr"/>
            <a:r>
              <a:rPr kumimoji="1" lang="ja-JP" altLang="en-US" sz="2000" b="1">
                <a:solidFill>
                  <a:srgbClr val="FFFFFF"/>
                </a:solidFill>
                <a:latin typeface="Meiryo" charset="-128"/>
                <a:ea typeface="Meiryo" charset="-128"/>
                <a:cs typeface="Meiryo" charset="-128"/>
              </a:rPr>
              <a:t>新しい</a:t>
            </a:r>
            <a:r>
              <a:rPr kumimoji="1" lang="en-US" altLang="ja-JP" sz="2000" b="1" dirty="0">
                <a:solidFill>
                  <a:srgbClr val="FFFFFF"/>
                </a:solidFill>
                <a:latin typeface="Meiryo" charset="-128"/>
                <a:ea typeface="Meiryo" charset="-128"/>
                <a:cs typeface="Meiryo" charset="-128"/>
              </a:rPr>
              <a:t>SI</a:t>
            </a:r>
            <a:r>
              <a:rPr kumimoji="1" lang="ja-JP" altLang="en-US" sz="2000" b="1">
                <a:solidFill>
                  <a:srgbClr val="FFFFFF"/>
                </a:solidFill>
                <a:latin typeface="Meiryo" charset="-128"/>
                <a:ea typeface="Meiryo" charset="-128"/>
                <a:cs typeface="Meiryo" charset="-128"/>
              </a:rPr>
              <a:t>領域</a:t>
            </a:r>
            <a:endParaRPr kumimoji="1" lang="ja-JP" altLang="en-US" sz="2000" b="1"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744D58FD-7C04-B242-BF9A-95540351FD2F}"/>
              </a:ext>
            </a:extLst>
          </p:cNvPr>
          <p:cNvSpPr/>
          <p:nvPr/>
        </p:nvSpPr>
        <p:spPr>
          <a:xfrm>
            <a:off x="427286" y="3133328"/>
            <a:ext cx="3628762" cy="9538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charset="-128"/>
                <a:ea typeface="Meiryo" charset="-128"/>
                <a:cs typeface="Meiryo" charset="-128"/>
              </a:rPr>
              <a:t>徹底した</a:t>
            </a:r>
            <a:r>
              <a:rPr kumimoji="1" lang="ja-JP" altLang="en-US" sz="1400">
                <a:solidFill>
                  <a:srgbClr val="FFFFFF"/>
                </a:solidFill>
                <a:latin typeface="Meiryo" charset="-128"/>
                <a:ea typeface="Meiryo" charset="-128"/>
                <a:cs typeface="Meiryo" charset="-128"/>
              </a:rPr>
              <a:t>効率化</a:t>
            </a:r>
            <a:endParaRPr kumimoji="1" lang="en-US" altLang="ja-JP" sz="1400" dirty="0">
              <a:solidFill>
                <a:srgbClr val="FFFFFF"/>
              </a:solidFill>
              <a:latin typeface="Meiryo" charset="-128"/>
              <a:ea typeface="Meiryo" charset="-128"/>
              <a:cs typeface="Meiryo" charset="-128"/>
            </a:endParaRPr>
          </a:p>
          <a:p>
            <a:pPr algn="ctr"/>
            <a:r>
              <a:rPr lang="ja-JP" altLang="en-US" sz="2000" b="1">
                <a:solidFill>
                  <a:srgbClr val="FFFFFF"/>
                </a:solidFill>
                <a:latin typeface="Meiryo" charset="-128"/>
                <a:ea typeface="Meiryo" charset="-128"/>
                <a:cs typeface="Meiryo" charset="-128"/>
              </a:rPr>
              <a:t>クラウドと自動化</a:t>
            </a:r>
            <a:endParaRPr kumimoji="1" lang="ja-JP" altLang="en-US" sz="2000" b="1"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3F914C4B-5487-AA42-B7F8-C93623B87EF8}"/>
              </a:ext>
            </a:extLst>
          </p:cNvPr>
          <p:cNvSpPr/>
          <p:nvPr/>
        </p:nvSpPr>
        <p:spPr>
          <a:xfrm>
            <a:off x="5087951" y="3133328"/>
            <a:ext cx="3628762" cy="9538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新しい</a:t>
            </a:r>
            <a:r>
              <a:rPr kumimoji="1" lang="en-US" altLang="ja-JP" sz="1400" dirty="0">
                <a:solidFill>
                  <a:srgbClr val="FFFFFF"/>
                </a:solidFill>
                <a:latin typeface="Meiryo" charset="-128"/>
                <a:ea typeface="Meiryo" charset="-128"/>
                <a:cs typeface="Meiryo" charset="-128"/>
              </a:rPr>
              <a:t>SI</a:t>
            </a:r>
            <a:r>
              <a:rPr kumimoji="1" lang="ja-JP" altLang="en-US" sz="1400">
                <a:solidFill>
                  <a:srgbClr val="FFFFFF"/>
                </a:solidFill>
                <a:latin typeface="Meiryo" charset="-128"/>
                <a:ea typeface="Meiryo" charset="-128"/>
                <a:cs typeface="Meiryo" charset="-128"/>
              </a:rPr>
              <a:t>手法の熟成</a:t>
            </a:r>
            <a:endParaRPr kumimoji="1" lang="en-US" altLang="ja-JP" sz="1400" dirty="0">
              <a:solidFill>
                <a:srgbClr val="FFFFFF"/>
              </a:solidFill>
              <a:latin typeface="Meiryo" charset="-128"/>
              <a:ea typeface="Meiryo" charset="-128"/>
              <a:cs typeface="Meiryo" charset="-128"/>
            </a:endParaRPr>
          </a:p>
          <a:p>
            <a:pPr algn="ctr"/>
            <a:r>
              <a:rPr kumimoji="1" lang="ja-JP" altLang="en-US" sz="2000" b="1">
                <a:solidFill>
                  <a:srgbClr val="FFFFFF"/>
                </a:solidFill>
                <a:latin typeface="Meiryo" charset="-128"/>
                <a:ea typeface="Meiryo" charset="-128"/>
                <a:cs typeface="Meiryo" charset="-128"/>
              </a:rPr>
              <a:t>アジャイルと</a:t>
            </a:r>
            <a:r>
              <a:rPr kumimoji="1" lang="en-US" altLang="ja-JP" sz="2000" b="1" dirty="0">
                <a:solidFill>
                  <a:srgbClr val="FFFFFF"/>
                </a:solidFill>
                <a:latin typeface="Meiryo" charset="-128"/>
                <a:ea typeface="Meiryo" charset="-128"/>
                <a:cs typeface="Meiryo" charset="-128"/>
              </a:rPr>
              <a:t>DevOps</a:t>
            </a:r>
          </a:p>
        </p:txBody>
      </p:sp>
      <p:sp>
        <p:nvSpPr>
          <p:cNvPr id="8" name="正方形/長方形 7">
            <a:extLst>
              <a:ext uri="{FF2B5EF4-FFF2-40B4-BE49-F238E27FC236}">
                <a16:creationId xmlns:a16="http://schemas.microsoft.com/office/drawing/2014/main" id="{3AA51D27-A569-CB40-A70B-148A912450DB}"/>
              </a:ext>
            </a:extLst>
          </p:cNvPr>
          <p:cNvSpPr/>
          <p:nvPr/>
        </p:nvSpPr>
        <p:spPr>
          <a:xfrm>
            <a:off x="427286" y="4903328"/>
            <a:ext cx="8289427" cy="106503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お客様のデジタル・トランスフォーメーションの実現を支援</a:t>
            </a:r>
            <a:endParaRPr kumimoji="1" lang="en-US" altLang="ja-JP" dirty="0">
              <a:solidFill>
                <a:srgbClr val="FFFFFF"/>
              </a:solidFill>
              <a:latin typeface="Meiryo" charset="-128"/>
              <a:ea typeface="Meiryo" charset="-128"/>
              <a:cs typeface="Meiryo" charset="-128"/>
            </a:endParaRPr>
          </a:p>
          <a:p>
            <a:pPr algn="ctr"/>
            <a:r>
              <a:rPr kumimoji="1" lang="ja-JP" altLang="en-US" sz="2800" b="1">
                <a:solidFill>
                  <a:srgbClr val="FFFFFF"/>
                </a:solidFill>
                <a:latin typeface="Meiryo" charset="-128"/>
                <a:ea typeface="Meiryo" charset="-128"/>
                <a:cs typeface="Meiryo" charset="-128"/>
              </a:rPr>
              <a:t>共創と内製化</a:t>
            </a:r>
            <a:endParaRPr kumimoji="1" lang="ja-JP" altLang="en-US" sz="2800" b="1" dirty="0">
              <a:solidFill>
                <a:srgbClr val="FFFFFF"/>
              </a:solidFill>
              <a:latin typeface="Meiryo" charset="-128"/>
              <a:ea typeface="Meiryo" charset="-128"/>
              <a:cs typeface="Meiryo" charset="-128"/>
            </a:endParaRPr>
          </a:p>
        </p:txBody>
      </p:sp>
      <p:sp>
        <p:nvSpPr>
          <p:cNvPr id="9" name="下矢印 8">
            <a:extLst>
              <a:ext uri="{FF2B5EF4-FFF2-40B4-BE49-F238E27FC236}">
                <a16:creationId xmlns:a16="http://schemas.microsoft.com/office/drawing/2014/main" id="{3A918497-E37B-754A-8CAF-E6A82248F7ED}"/>
              </a:ext>
            </a:extLst>
          </p:cNvPr>
          <p:cNvSpPr/>
          <p:nvPr/>
        </p:nvSpPr>
        <p:spPr>
          <a:xfrm>
            <a:off x="1906950" y="2672764"/>
            <a:ext cx="669433" cy="580619"/>
          </a:xfrm>
          <a:prstGeom prst="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下矢印 9">
            <a:extLst>
              <a:ext uri="{FF2B5EF4-FFF2-40B4-BE49-F238E27FC236}">
                <a16:creationId xmlns:a16="http://schemas.microsoft.com/office/drawing/2014/main" id="{52541505-BDCC-C049-AF18-3D3A0A0F17C5}"/>
              </a:ext>
            </a:extLst>
          </p:cNvPr>
          <p:cNvSpPr/>
          <p:nvPr/>
        </p:nvSpPr>
        <p:spPr>
          <a:xfrm>
            <a:off x="6567615" y="2671199"/>
            <a:ext cx="669433" cy="580619"/>
          </a:xfrm>
          <a:prstGeom prst="downArrow">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a:extLst>
              <a:ext uri="{FF2B5EF4-FFF2-40B4-BE49-F238E27FC236}">
                <a16:creationId xmlns:a16="http://schemas.microsoft.com/office/drawing/2014/main" id="{D9A5A44E-0751-1E46-B685-15E23C297B54}"/>
              </a:ext>
            </a:extLst>
          </p:cNvPr>
          <p:cNvSpPr/>
          <p:nvPr/>
        </p:nvSpPr>
        <p:spPr>
          <a:xfrm>
            <a:off x="1906950" y="3971008"/>
            <a:ext cx="669433" cy="104509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下矢印 11">
            <a:extLst>
              <a:ext uri="{FF2B5EF4-FFF2-40B4-BE49-F238E27FC236}">
                <a16:creationId xmlns:a16="http://schemas.microsoft.com/office/drawing/2014/main" id="{377F23A4-635E-7C49-9D1D-9BC9A55CC49A}"/>
              </a:ext>
            </a:extLst>
          </p:cNvPr>
          <p:cNvSpPr/>
          <p:nvPr/>
        </p:nvSpPr>
        <p:spPr>
          <a:xfrm>
            <a:off x="6567615" y="3969443"/>
            <a:ext cx="669433" cy="104509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CADB86AE-13FF-C44E-97CA-2D5478D8D9F1}"/>
              </a:ext>
            </a:extLst>
          </p:cNvPr>
          <p:cNvSpPr txBox="1"/>
          <p:nvPr/>
        </p:nvSpPr>
        <p:spPr>
          <a:xfrm>
            <a:off x="1379891" y="1374203"/>
            <a:ext cx="1723550" cy="461665"/>
          </a:xfrm>
          <a:prstGeom prst="rect">
            <a:avLst/>
          </a:prstGeom>
          <a:noFill/>
        </p:spPr>
        <p:txBody>
          <a:bodyPr wrap="none" rtlCol="0">
            <a:spAutoFit/>
          </a:bodyPr>
          <a:lstStyle/>
          <a:p>
            <a:pPr algn="ctr"/>
            <a:r>
              <a:rPr kumimoji="1" lang="ja-JP" altLang="en-US" sz="2400" b="1">
                <a:solidFill>
                  <a:schemeClr val="accent3">
                    <a:lumMod val="50000"/>
                  </a:schemeClr>
                </a:solidFill>
                <a:latin typeface="Meiryo" panose="020B0604030504040204" pitchFamily="34" charset="-128"/>
                <a:ea typeface="Meiryo" panose="020B0604030504040204" pitchFamily="34" charset="-128"/>
              </a:rPr>
              <a:t>ステージ１</a:t>
            </a:r>
          </a:p>
        </p:txBody>
      </p:sp>
      <p:sp>
        <p:nvSpPr>
          <p:cNvPr id="14" name="テキスト ボックス 13">
            <a:extLst>
              <a:ext uri="{FF2B5EF4-FFF2-40B4-BE49-F238E27FC236}">
                <a16:creationId xmlns:a16="http://schemas.microsoft.com/office/drawing/2014/main" id="{2CF70121-FD74-FB45-A54E-7AC6BEE3338B}"/>
              </a:ext>
            </a:extLst>
          </p:cNvPr>
          <p:cNvSpPr txBox="1"/>
          <p:nvPr/>
        </p:nvSpPr>
        <p:spPr>
          <a:xfrm>
            <a:off x="6040556" y="1374202"/>
            <a:ext cx="1723550"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ステージ２</a:t>
            </a:r>
          </a:p>
        </p:txBody>
      </p:sp>
      <p:sp>
        <p:nvSpPr>
          <p:cNvPr id="15" name="テキスト ボックス 14">
            <a:extLst>
              <a:ext uri="{FF2B5EF4-FFF2-40B4-BE49-F238E27FC236}">
                <a16:creationId xmlns:a16="http://schemas.microsoft.com/office/drawing/2014/main" id="{25AC65B4-6E83-1D4D-89B7-33B0E2BD8B20}"/>
              </a:ext>
            </a:extLst>
          </p:cNvPr>
          <p:cNvSpPr txBox="1"/>
          <p:nvPr/>
        </p:nvSpPr>
        <p:spPr>
          <a:xfrm>
            <a:off x="3710224" y="4430788"/>
            <a:ext cx="1723549" cy="461665"/>
          </a:xfrm>
          <a:prstGeom prst="rect">
            <a:avLst/>
          </a:prstGeom>
          <a:noFill/>
        </p:spPr>
        <p:txBody>
          <a:bodyPr wrap="none" rtlCol="0">
            <a:spAutoFit/>
          </a:bodyPr>
          <a:lstStyle/>
          <a:p>
            <a:pPr algn="ctr"/>
            <a:r>
              <a:rPr kumimoji="1" lang="ja-JP" altLang="en-US" sz="2400" b="1">
                <a:solidFill>
                  <a:schemeClr val="accent6">
                    <a:lumMod val="75000"/>
                  </a:schemeClr>
                </a:solidFill>
                <a:latin typeface="Meiryo" panose="020B0604030504040204" pitchFamily="34" charset="-128"/>
                <a:ea typeface="Meiryo" panose="020B0604030504040204" pitchFamily="34" charset="-128"/>
              </a:rPr>
              <a:t>ステージ３</a:t>
            </a:r>
          </a:p>
        </p:txBody>
      </p:sp>
    </p:spTree>
    <p:extLst>
      <p:ext uri="{BB962C8B-B14F-4D97-AF65-F5344CB8AC3E}">
        <p14:creationId xmlns:p14="http://schemas.microsoft.com/office/powerpoint/2010/main" val="366971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down)">
                                      <p:cBhvr>
                                        <p:cTn id="12" dur="500"/>
                                        <p:tgtEl>
                                          <p:spTgt spid="7"/>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ppt_y</p:attrName>
                                        </p:attrNameLst>
                                      </p:cBhvr>
                                      <p:tavLst>
                                        <p:tav tm="0">
                                          <p:val>
                                            <p:strVal val="#ppt_y-#ppt_h*1.125000"/>
                                          </p:val>
                                        </p:tav>
                                        <p:tav tm="100000">
                                          <p:val>
                                            <p:strVal val="#ppt_y"/>
                                          </p:val>
                                        </p:tav>
                                      </p:tavLst>
                                    </p:anim>
                                    <p:animEffect transition="in" filter="wipe(down)">
                                      <p:cBhvr>
                                        <p:cTn id="16" dur="500"/>
                                        <p:tgtEl>
                                          <p:spTgt spid="10"/>
                                        </p:tgtEl>
                                      </p:cBhvr>
                                    </p:animEffect>
                                  </p:childTnLst>
                                </p:cTn>
                              </p:par>
                              <p:par>
                                <p:cTn id="17" presetID="1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down)">
                                      <p:cBhvr>
                                        <p:cTn id="26" dur="500"/>
                                        <p:tgtEl>
                                          <p:spTgt spid="11"/>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ppt_h*1.125000"/>
                                          </p:val>
                                        </p:tav>
                                        <p:tav tm="100000">
                                          <p:val>
                                            <p:strVal val="#ppt_y"/>
                                          </p:val>
                                        </p:tav>
                                      </p:tavLst>
                                    </p:anim>
                                    <p:animEffect transition="in" filter="wipe(down)">
                                      <p:cBhvr>
                                        <p:cTn id="30" dur="500"/>
                                        <p:tgtEl>
                                          <p:spTgt spid="15"/>
                                        </p:tgtEl>
                                      </p:cBhvr>
                                    </p:animEffect>
                                  </p:childTnLst>
                                </p:cTn>
                              </p:par>
                              <p:par>
                                <p:cTn id="31" presetID="12" presetClass="entr" presetSubtype="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p:tgtEl>
                                          <p:spTgt spid="12"/>
                                        </p:tgtEl>
                                        <p:attrNameLst>
                                          <p:attrName>ppt_y</p:attrName>
                                        </p:attrNameLst>
                                      </p:cBhvr>
                                      <p:tavLst>
                                        <p:tav tm="0">
                                          <p:val>
                                            <p:strVal val="#ppt_y-#ppt_h*1.125000"/>
                                          </p:val>
                                        </p:tav>
                                        <p:tav tm="100000">
                                          <p:val>
                                            <p:strVal val="#ppt_y"/>
                                          </p:val>
                                        </p:tav>
                                      </p:tavLst>
                                    </p:anim>
                                    <p:animEffect transition="in" filter="wipe(down)">
                                      <p:cBhvr>
                                        <p:cTn id="34" dur="500"/>
                                        <p:tgtEl>
                                          <p:spTgt spid="12"/>
                                        </p:tgtEl>
                                      </p:cBhvr>
                                    </p:animEffect>
                                  </p:childTnLst>
                                </p:cTn>
                              </p:par>
                              <p:par>
                                <p:cTn id="35" presetID="12" presetClass="entr" presetSubtype="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ppt_y</p:attrName>
                                        </p:attrNameLst>
                                      </p:cBhvr>
                                      <p:tavLst>
                                        <p:tav tm="0">
                                          <p:val>
                                            <p:strVal val="#ppt_y-#ppt_h*1.125000"/>
                                          </p:val>
                                        </p:tav>
                                        <p:tav tm="100000">
                                          <p:val>
                                            <p:strVal val="#ppt_y"/>
                                          </p:val>
                                        </p:tav>
                                      </p:tavLst>
                                    </p:anim>
                                    <p:animEffect transition="in" filter="wipe(down)">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4"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913624"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effectLst/>
                <a:latin typeface="Arial"/>
                <a:ea typeface="HGP創英角ｺﾞｼｯｸUB" pitchFamily="50" charset="-128"/>
                <a:cs typeface="Arial"/>
              </a:rPr>
              <a:t>求められる人材</a:t>
            </a:r>
            <a:endParaRPr lang="en-US" altLang="ja-JP"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09290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6B6EDD-D43B-1240-9D0C-7210CE3CD048}"/>
              </a:ext>
            </a:extLst>
          </p:cNvPr>
          <p:cNvSpPr>
            <a:spLocks noGrp="1"/>
          </p:cNvSpPr>
          <p:nvPr>
            <p:ph type="title"/>
          </p:nvPr>
        </p:nvSpPr>
        <p:spPr/>
        <p:txBody>
          <a:bodyPr>
            <a:normAutofit fontScale="90000"/>
          </a:bodyPr>
          <a:lstStyle/>
          <a:p>
            <a:r>
              <a:rPr kumimoji="1" lang="ja-JP" altLang="en-US" dirty="0"/>
              <a:t>私たちはお客様にこんな応対をしてはいないだろうか</a:t>
            </a:r>
          </a:p>
        </p:txBody>
      </p:sp>
      <p:sp>
        <p:nvSpPr>
          <p:cNvPr id="3" name="スライド番号プレースホルダー 2">
            <a:extLst>
              <a:ext uri="{FF2B5EF4-FFF2-40B4-BE49-F238E27FC236}">
                <a16:creationId xmlns:a16="http://schemas.microsoft.com/office/drawing/2014/main" id="{3CA9E657-7DC0-074E-A59F-13C8D968DF6F}"/>
              </a:ext>
            </a:extLst>
          </p:cNvPr>
          <p:cNvSpPr>
            <a:spLocks noGrp="1"/>
          </p:cNvSpPr>
          <p:nvPr>
            <p:ph type="sldNum" sz="quarter" idx="12"/>
          </p:nvPr>
        </p:nvSpPr>
        <p:spPr/>
        <p:txBody>
          <a:bodyPr/>
          <a:lstStyle/>
          <a:p>
            <a:fld id="{8FF8CC5D-A65D-5946-99B5-645367A967AD}" type="slidenum">
              <a:rPr kumimoji="1" lang="ja-JP" altLang="en-US" sz="1200" smtClean="0"/>
              <a:pPr/>
              <a:t>59</a:t>
            </a:fld>
            <a:endParaRPr kumimoji="1" lang="ja-JP" altLang="en-US" sz="1200"/>
          </a:p>
        </p:txBody>
      </p:sp>
      <p:sp>
        <p:nvSpPr>
          <p:cNvPr id="4" name="テキスト ボックス 3">
            <a:extLst>
              <a:ext uri="{FF2B5EF4-FFF2-40B4-BE49-F238E27FC236}">
                <a16:creationId xmlns:a16="http://schemas.microsoft.com/office/drawing/2014/main" id="{07D4FBE9-4FF9-CC4E-9BDA-CE135D722095}"/>
              </a:ext>
            </a:extLst>
          </p:cNvPr>
          <p:cNvSpPr txBox="1"/>
          <p:nvPr/>
        </p:nvSpPr>
        <p:spPr>
          <a:xfrm>
            <a:off x="457200" y="1380978"/>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自分たちの「できること」</a:t>
            </a:r>
            <a:r>
              <a:rPr kumimoji="1" lang="ja-JP" altLang="en-US" sz="1400" dirty="0">
                <a:solidFill>
                  <a:schemeClr val="bg1"/>
                </a:solidFill>
                <a:latin typeface="Meiryo" panose="020B0604030504040204" pitchFamily="34" charset="-128"/>
                <a:ea typeface="Meiryo" panose="020B0604030504040204" pitchFamily="34" charset="-128"/>
              </a:rPr>
              <a:t>でしか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解決策を示そうとしない。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3BEBFDED-CDD4-0545-A2DB-C1FB1A45EA6B}"/>
              </a:ext>
            </a:extLst>
          </p:cNvPr>
          <p:cNvSpPr txBox="1"/>
          <p:nvPr/>
        </p:nvSpPr>
        <p:spPr>
          <a:xfrm>
            <a:off x="457199" y="3432240"/>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これからのテクノロジーやその可能性について</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分かりやすく説明</a:t>
            </a:r>
            <a:r>
              <a:rPr kumimoji="1" lang="ja-JP" altLang="en-US" sz="1400" dirty="0">
                <a:solidFill>
                  <a:schemeClr val="bg1"/>
                </a:solidFill>
                <a:latin typeface="Meiryo" panose="020B0604030504040204" pitchFamily="34" charset="-128"/>
                <a:ea typeface="Meiryo" panose="020B0604030504040204" pitchFamily="34" charset="-128"/>
              </a:rPr>
              <a:t>できない。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022796E8-E5DD-2641-ADAE-E1C62FA85695}"/>
              </a:ext>
            </a:extLst>
          </p:cNvPr>
          <p:cNvSpPr txBox="1"/>
          <p:nvPr/>
        </p:nvSpPr>
        <p:spPr>
          <a:xfrm>
            <a:off x="457201" y="2406609"/>
            <a:ext cx="3937590"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dirty="0">
                <a:solidFill>
                  <a:schemeClr val="bg1"/>
                </a:solidFill>
                <a:latin typeface="Meiryo" panose="020B0604030504040204" pitchFamily="34" charset="-128"/>
                <a:ea typeface="Meiryo" panose="020B0604030504040204" pitchFamily="34" charset="-128"/>
              </a:rPr>
              <a:t>機能や性能については説明できるが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経営や事業の成果にどのような貢献が</a:t>
            </a:r>
            <a:endParaRPr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できるのか</a:t>
            </a:r>
            <a:r>
              <a:rPr lang="ja-JP" altLang="en-US" sz="1400" dirty="0">
                <a:solidFill>
                  <a:schemeClr val="bg1"/>
                </a:solidFill>
                <a:latin typeface="Meiryo" panose="020B0604030504040204" pitchFamily="34" charset="-128"/>
                <a:ea typeface="Meiryo" panose="020B0604030504040204" pitchFamily="34" charset="-128"/>
              </a:rPr>
              <a:t>説明できない</a:t>
            </a:r>
            <a:r>
              <a:rPr kumimoji="1" lang="ja-JP" altLang="en-US" sz="1400" dirty="0">
                <a:solidFill>
                  <a:schemeClr val="bg1"/>
                </a:solidFill>
                <a:latin typeface="Meiryo" panose="020B0604030504040204" pitchFamily="34" charset="-128"/>
                <a:ea typeface="Meiryo" panose="020B0604030504040204" pitchFamily="34" charset="-128"/>
              </a:rPr>
              <a:t>。</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06FC9375-B4B7-714D-B31E-F27C5ECB1E93}"/>
              </a:ext>
            </a:extLst>
          </p:cNvPr>
          <p:cNvSpPr txBox="1"/>
          <p:nvPr/>
        </p:nvSpPr>
        <p:spPr>
          <a:xfrm>
            <a:off x="457198" y="4457871"/>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お客様が新しい方法論や見積を求めても</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旧来のやり方で提案</a:t>
            </a:r>
            <a:r>
              <a:rPr kumimoji="1" lang="ja-JP" altLang="en-US" sz="1400" dirty="0">
                <a:solidFill>
                  <a:schemeClr val="bg1"/>
                </a:solidFill>
                <a:latin typeface="Meiryo" panose="020B0604030504040204" pitchFamily="34" charset="-128"/>
                <a:ea typeface="Meiryo" panose="020B0604030504040204" pitchFamily="34" charset="-128"/>
              </a:rPr>
              <a:t>しようとする。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523945BD-CEF0-8D4C-B432-72E422A5FC86}"/>
              </a:ext>
            </a:extLst>
          </p:cNvPr>
          <p:cNvSpPr txBox="1"/>
          <p:nvPr/>
        </p:nvSpPr>
        <p:spPr>
          <a:xfrm>
            <a:off x="457197" y="5483502"/>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新しい方法論やテクノロジーの適用を求めると</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u="sng" dirty="0">
                <a:solidFill>
                  <a:schemeClr val="bg1"/>
                </a:solidFill>
                <a:latin typeface="Meiryo" panose="020B0604030504040204" pitchFamily="34" charset="-128"/>
                <a:ea typeface="Meiryo" panose="020B0604030504040204" pitchFamily="34" charset="-128"/>
              </a:rPr>
              <a:t>保証できない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実績がない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時期尚早</a:t>
            </a:r>
            <a:r>
              <a:rPr kumimoji="1" lang="ja-JP" altLang="en-US" sz="1400" dirty="0">
                <a:solidFill>
                  <a:schemeClr val="bg1"/>
                </a:solidFill>
                <a:latin typeface="Meiryo" panose="020B0604030504040204" pitchFamily="34" charset="-128"/>
                <a:ea typeface="Meiryo" panose="020B0604030504040204" pitchFamily="34" charset="-128"/>
              </a:rPr>
              <a:t>などの</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ネガティブ・ワードで翻意を迫る。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67262FEA-0412-6A4A-A099-74E91F13775E}"/>
              </a:ext>
            </a:extLst>
          </p:cNvPr>
          <p:cNvSpPr txBox="1"/>
          <p:nvPr/>
        </p:nvSpPr>
        <p:spPr>
          <a:xfrm>
            <a:off x="457197" y="868163"/>
            <a:ext cx="3937591" cy="430537"/>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b="1" dirty="0">
                <a:solidFill>
                  <a:schemeClr val="bg1"/>
                </a:solidFill>
                <a:latin typeface="Meiryo" panose="020B0604030504040204" pitchFamily="34" charset="-128"/>
                <a:ea typeface="Meiryo" panose="020B0604030504040204" pitchFamily="34" charset="-128"/>
              </a:rPr>
              <a:t>こんな応対はしていないだろうか</a:t>
            </a:r>
            <a:endParaRPr kumimoji="1" lang="en-US" altLang="ja-JP" sz="1400" b="1" dirty="0">
              <a:solidFill>
                <a:schemeClr val="bg1"/>
              </a:solidFill>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D2716D7F-1165-3941-A684-4124E530B7E2}"/>
              </a:ext>
            </a:extLst>
          </p:cNvPr>
          <p:cNvGrpSpPr/>
          <p:nvPr/>
        </p:nvGrpSpPr>
        <p:grpSpPr>
          <a:xfrm>
            <a:off x="4458585" y="868163"/>
            <a:ext cx="4245936" cy="5558692"/>
            <a:chOff x="4458585" y="868163"/>
            <a:chExt cx="4245936" cy="5558692"/>
          </a:xfrm>
        </p:grpSpPr>
        <p:sp>
          <p:nvSpPr>
            <p:cNvPr id="9" name="テキスト ボックス 8">
              <a:extLst>
                <a:ext uri="{FF2B5EF4-FFF2-40B4-BE49-F238E27FC236}">
                  <a16:creationId xmlns:a16="http://schemas.microsoft.com/office/drawing/2014/main" id="{5D4CD821-A7AC-C341-97DD-2A4D526A6FA5}"/>
                </a:ext>
              </a:extLst>
            </p:cNvPr>
            <p:cNvSpPr txBox="1"/>
            <p:nvPr/>
          </p:nvSpPr>
          <p:spPr>
            <a:xfrm>
              <a:off x="4766930" y="1380978"/>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自分たちの収益を優先して考えている。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新しいコトへのリスクを嫌っている。</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経営やリソースに余裕がない。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528681E5-E8F7-AD41-9C7E-1446DE6D5F65}"/>
                </a:ext>
              </a:extLst>
            </p:cNvPr>
            <p:cNvSpPr txBox="1"/>
            <p:nvPr/>
          </p:nvSpPr>
          <p:spPr>
            <a:xfrm>
              <a:off x="4766929" y="3432240"/>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勉強していない。あるいはその習慣がない。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分かってもらおうという意欲が欠如している。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自分たちのできないことに関心がない。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3B3971C-A697-3148-B033-E82E6A9144EC}"/>
                </a:ext>
              </a:extLst>
            </p:cNvPr>
            <p:cNvSpPr txBox="1"/>
            <p:nvPr/>
          </p:nvSpPr>
          <p:spPr>
            <a:xfrm>
              <a:off x="4766931" y="2406609"/>
              <a:ext cx="3937590"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お客様の立場で考える習慣がない。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経営や業務に関心や知識がない。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お客様の成果より自分たちの成果を優先している。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550E3881-51D8-D640-A7DF-D91C2BC2131D}"/>
                </a:ext>
              </a:extLst>
            </p:cNvPr>
            <p:cNvSpPr txBox="1"/>
            <p:nvPr/>
          </p:nvSpPr>
          <p:spPr>
            <a:xfrm>
              <a:off x="4766928" y="4457871"/>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仕事のやり方を変えたくない。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読めないリスクはできるだけ避けたい。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自分たちの業績評価基準に反する。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F860E6F7-4C98-464A-B61F-463E1061F136}"/>
                </a:ext>
              </a:extLst>
            </p:cNvPr>
            <p:cNvSpPr txBox="1"/>
            <p:nvPr/>
          </p:nvSpPr>
          <p:spPr>
            <a:xfrm>
              <a:off x="4766927" y="5483502"/>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相手の想いを理解しようという意欲がない。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そもそも知識がなく、学ぶ意欲も乏しい。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新しいコトへチャレンジすることが怖い。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2D73A31-1D55-7747-A417-A17F7BD6DF01}"/>
                </a:ext>
              </a:extLst>
            </p:cNvPr>
            <p:cNvSpPr txBox="1"/>
            <p:nvPr/>
          </p:nvSpPr>
          <p:spPr>
            <a:xfrm>
              <a:off x="4766927" y="868163"/>
              <a:ext cx="3937591" cy="430537"/>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b="1" dirty="0">
                  <a:solidFill>
                    <a:schemeClr val="bg1"/>
                  </a:solidFill>
                  <a:latin typeface="Meiryo" panose="020B0604030504040204" pitchFamily="34" charset="-128"/>
                  <a:ea typeface="Meiryo" panose="020B0604030504040204" pitchFamily="34" charset="-128"/>
                </a:rPr>
                <a:t>考えられる理由</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6" name="左矢印 15">
              <a:extLst>
                <a:ext uri="{FF2B5EF4-FFF2-40B4-BE49-F238E27FC236}">
                  <a16:creationId xmlns:a16="http://schemas.microsoft.com/office/drawing/2014/main" id="{FB4F1BFB-2CE8-CC41-910F-E1AE821C9315}"/>
                </a:ext>
              </a:extLst>
            </p:cNvPr>
            <p:cNvSpPr/>
            <p:nvPr/>
          </p:nvSpPr>
          <p:spPr>
            <a:xfrm>
              <a:off x="4465674" y="1616149"/>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左矢印 16">
              <a:extLst>
                <a:ext uri="{FF2B5EF4-FFF2-40B4-BE49-F238E27FC236}">
                  <a16:creationId xmlns:a16="http://schemas.microsoft.com/office/drawing/2014/main" id="{BFC0F3D2-DC79-4845-B1D7-94A2E13135BC}"/>
                </a:ext>
              </a:extLst>
            </p:cNvPr>
            <p:cNvSpPr/>
            <p:nvPr/>
          </p:nvSpPr>
          <p:spPr>
            <a:xfrm>
              <a:off x="4458585" y="2651051"/>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左矢印 17">
              <a:extLst>
                <a:ext uri="{FF2B5EF4-FFF2-40B4-BE49-F238E27FC236}">
                  <a16:creationId xmlns:a16="http://schemas.microsoft.com/office/drawing/2014/main" id="{6754D07C-AB67-024D-A36C-573A4911D41F}"/>
                </a:ext>
              </a:extLst>
            </p:cNvPr>
            <p:cNvSpPr/>
            <p:nvPr/>
          </p:nvSpPr>
          <p:spPr>
            <a:xfrm>
              <a:off x="4465674" y="3685953"/>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a:extLst>
                <a:ext uri="{FF2B5EF4-FFF2-40B4-BE49-F238E27FC236}">
                  <a16:creationId xmlns:a16="http://schemas.microsoft.com/office/drawing/2014/main" id="{61CCAF58-4EB5-934B-8590-068884699150}"/>
                </a:ext>
              </a:extLst>
            </p:cNvPr>
            <p:cNvSpPr/>
            <p:nvPr/>
          </p:nvSpPr>
          <p:spPr>
            <a:xfrm>
              <a:off x="4458585" y="4720855"/>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矢印 19">
              <a:extLst>
                <a:ext uri="{FF2B5EF4-FFF2-40B4-BE49-F238E27FC236}">
                  <a16:creationId xmlns:a16="http://schemas.microsoft.com/office/drawing/2014/main" id="{FBFD94EE-51E6-E240-8B8A-C18390816C14}"/>
                </a:ext>
              </a:extLst>
            </p:cNvPr>
            <p:cNvSpPr/>
            <p:nvPr/>
          </p:nvSpPr>
          <p:spPr>
            <a:xfrm>
              <a:off x="4465674" y="5720316"/>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838864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913624"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effectLst/>
                <a:latin typeface="Arial"/>
                <a:ea typeface="HGP創英角ｺﾞｼｯｸUB" pitchFamily="50" charset="-128"/>
                <a:cs typeface="Arial"/>
              </a:rPr>
              <a:t>サイバー･フィジカル・システム</a:t>
            </a:r>
            <a:r>
              <a:rPr lang="ja-JP" altLang="en-US" sz="2400" dirty="0">
                <a:solidFill>
                  <a:srgbClr val="FFFFFF"/>
                </a:solidFill>
                <a:latin typeface="Arial"/>
                <a:ea typeface="HGP創英角ｺﾞｼｯｸUB" pitchFamily="50" charset="-128"/>
                <a:cs typeface="Arial"/>
              </a:rPr>
              <a:t>　</a:t>
            </a:r>
            <a:r>
              <a:rPr lang="ja-JP" altLang="en-US" sz="2400">
                <a:solidFill>
                  <a:srgbClr val="FFFFFF"/>
                </a:solidFill>
                <a:effectLst/>
                <a:latin typeface="Arial"/>
                <a:ea typeface="HGP創英角ｺﾞｼｯｸUB" pitchFamily="50" charset="-128"/>
                <a:cs typeface="Arial"/>
              </a:rPr>
              <a:t>と</a:t>
            </a:r>
            <a:endParaRPr lang="en-US" altLang="ja-JP" sz="2400" dirty="0">
              <a:solidFill>
                <a:srgbClr val="FFFFFF"/>
              </a:solidFill>
              <a:effectLst/>
              <a:latin typeface="Arial"/>
              <a:ea typeface="HGP創英角ｺﾞｼｯｸUB" pitchFamily="50" charset="-128"/>
              <a:cs typeface="Arial"/>
            </a:endParaRPr>
          </a:p>
          <a:p>
            <a:pPr algn="ctr"/>
            <a:r>
              <a:rPr lang="ja-JP" altLang="en-US" sz="2400">
                <a:solidFill>
                  <a:srgbClr val="FFFFFF"/>
                </a:solidFill>
                <a:latin typeface="Arial"/>
                <a:ea typeface="HGP創英角ｺﾞｼｯｸUB" pitchFamily="50" charset="-128"/>
                <a:cs typeface="Arial"/>
              </a:rPr>
              <a:t>デジタル・トランスフォーメーション</a:t>
            </a:r>
            <a:endParaRPr lang="en-US" altLang="ja-JP" sz="2400" dirty="0">
              <a:solidFill>
                <a:srgbClr val="FFFFFF"/>
              </a:solidFill>
              <a:latin typeface="Arial"/>
              <a:ea typeface="HGP創英角ｺﾞｼｯｸUB" pitchFamily="50" charset="-128"/>
              <a:cs typeface="Arial"/>
            </a:endParaRPr>
          </a:p>
          <a:p>
            <a:pPr algn="ctr"/>
            <a:r>
              <a:rPr lang="en-US" altLang="ja-JP" sz="1600" dirty="0">
                <a:solidFill>
                  <a:srgbClr val="FFFFFF"/>
                </a:solidFill>
                <a:effectLst/>
                <a:latin typeface="Arial"/>
                <a:ea typeface="HGP創英角ｺﾞｼｯｸUB" pitchFamily="50" charset="-128"/>
                <a:cs typeface="Arial"/>
              </a:rPr>
              <a:t>Cyber Physical System &amp; Digital Transformation</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058298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3CF73A-79C9-964E-8A64-2144152968C5}"/>
              </a:ext>
            </a:extLst>
          </p:cNvPr>
          <p:cNvSpPr>
            <a:spLocks noGrp="1"/>
          </p:cNvSpPr>
          <p:nvPr>
            <p:ph type="title"/>
          </p:nvPr>
        </p:nvSpPr>
        <p:spPr/>
        <p:txBody>
          <a:bodyPr/>
          <a:lstStyle/>
          <a:p>
            <a:r>
              <a:rPr lang="ja-JP" altLang="en-US"/>
              <a:t>一緒に仕事をしたい</a:t>
            </a:r>
            <a:r>
              <a:rPr lang="en-US" altLang="ja-JP" dirty="0"/>
              <a:t>IT</a:t>
            </a:r>
            <a:r>
              <a:rPr lang="ja-JP" altLang="en-US"/>
              <a:t>ベンダー・</a:t>
            </a:r>
            <a:r>
              <a:rPr lang="en-US" altLang="ja-JP" dirty="0"/>
              <a:t>SI</a:t>
            </a:r>
            <a:r>
              <a:rPr lang="ja-JP" altLang="en-US"/>
              <a:t>事業者</a:t>
            </a:r>
            <a:endParaRPr kumimoji="1" lang="ja-JP" altLang="en-US"/>
          </a:p>
        </p:txBody>
      </p:sp>
      <p:sp>
        <p:nvSpPr>
          <p:cNvPr id="3" name="スライド番号プレースホルダー 2">
            <a:extLst>
              <a:ext uri="{FF2B5EF4-FFF2-40B4-BE49-F238E27FC236}">
                <a16:creationId xmlns:a16="http://schemas.microsoft.com/office/drawing/2014/main" id="{3DE0712C-74F2-7545-BF8E-045C682DB28A}"/>
              </a:ext>
            </a:extLst>
          </p:cNvPr>
          <p:cNvSpPr>
            <a:spLocks noGrp="1"/>
          </p:cNvSpPr>
          <p:nvPr>
            <p:ph type="sldNum" sz="quarter" idx="12"/>
          </p:nvPr>
        </p:nvSpPr>
        <p:spPr/>
        <p:txBody>
          <a:bodyPr/>
          <a:lstStyle/>
          <a:p>
            <a:fld id="{8FF8CC5D-A65D-5946-99B5-645367A967AD}" type="slidenum">
              <a:rPr kumimoji="1" lang="ja-JP" altLang="en-US" smtClean="0"/>
              <a:t>60</a:t>
            </a:fld>
            <a:endParaRPr kumimoji="1" lang="ja-JP" altLang="en-US"/>
          </a:p>
        </p:txBody>
      </p:sp>
      <p:sp>
        <p:nvSpPr>
          <p:cNvPr id="4" name="正方形/長方形 3">
            <a:extLst>
              <a:ext uri="{FF2B5EF4-FFF2-40B4-BE49-F238E27FC236}">
                <a16:creationId xmlns:a16="http://schemas.microsoft.com/office/drawing/2014/main" id="{656E6257-3910-4543-A80E-657D5B28E07F}"/>
              </a:ext>
            </a:extLst>
          </p:cNvPr>
          <p:cNvSpPr/>
          <p:nvPr/>
        </p:nvSpPr>
        <p:spPr>
          <a:xfrm>
            <a:off x="478824" y="1132124"/>
            <a:ext cx="8186351" cy="5078313"/>
          </a:xfrm>
          <a:prstGeom prst="rect">
            <a:avLst/>
          </a:prstGeom>
        </p:spPr>
        <p:txBody>
          <a:bodyPr wrap="square" lIns="90000">
            <a:spAutoFit/>
          </a:bodyPr>
          <a:lstStyle/>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自分たちの事業や経営の価値を意識しているか</a:t>
            </a:r>
            <a:endParaRPr lang="en-US" altLang="ja-JP" sz="1600" b="1" u="sng" dirty="0">
              <a:solidFill>
                <a:srgbClr val="0432FF"/>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ITが自分たちの事業や経営にどのような価値を提供してくれるのかを具体的に説明してくれる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売上増やコスト削減と</a:t>
            </a:r>
            <a:r>
              <a:rPr lang="en-US" altLang="ja-JP" sz="1400" dirty="0">
                <a:solidFill>
                  <a:srgbClr val="0070C0"/>
                </a:solidFill>
                <a:latin typeface="Meiryo" panose="020B0604030504040204" pitchFamily="34" charset="-128"/>
                <a:ea typeface="Meiryo" panose="020B0604030504040204" pitchFamily="34" charset="-128"/>
              </a:rPr>
              <a:t>IT</a:t>
            </a:r>
            <a:r>
              <a:rPr lang="ja-JP" altLang="en-US" sz="1400">
                <a:solidFill>
                  <a:srgbClr val="0070C0"/>
                </a:solidFill>
                <a:latin typeface="Meiryo" panose="020B0604030504040204" pitchFamily="34" charset="-128"/>
                <a:ea typeface="Meiryo" panose="020B0604030504040204" pitchFamily="34" charset="-128"/>
              </a:rPr>
              <a:t>活用をロジカルに分かりやすく結びつけて説明してくれる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自分たちにできることだけではなく、他社も含めた「世の中常識」を客観的に説明してくれる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endParaRPr lang="en-US" altLang="ja-JP" sz="1400" dirty="0">
              <a:latin typeface="Meiryo" panose="020B0604030504040204" pitchFamily="34" charset="-128"/>
              <a:ea typeface="Meiryo" panose="020B0604030504040204" pitchFamily="34" charset="-128"/>
            </a:endParaRPr>
          </a:p>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自分たちの個別の事情に配慮してくれているか</a:t>
            </a:r>
            <a:endParaRPr lang="en-US" altLang="ja-JP" sz="1600" b="1" u="sng" dirty="0">
              <a:solidFill>
                <a:srgbClr val="0432FF"/>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自社の業種や規模などの個別事情を考慮した説明をしてくれる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自社の個別の事情や課題、要件について理解し、営業やエンジニアの誰もが共有できている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自社の業種や業態に関連した専門的知識やスキルを持った人が担当してくれる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endParaRPr lang="en-US" altLang="ja-JP" sz="1400" dirty="0">
              <a:latin typeface="Meiryo" panose="020B0604030504040204" pitchFamily="34" charset="-128"/>
              <a:ea typeface="Meiryo" panose="020B0604030504040204" pitchFamily="34" charset="-128"/>
            </a:endParaRPr>
          </a:p>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一緒になって成功しようという意欲を持っているか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専門用語を乱発することなく、難しいことでも理解できるようにわかりやすく説明してくれる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ヒアリングシートなどが体系化されており、人に依存しない品質維持が確保されている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標準の提案書を手直しするのではなく、自社向けに作る提案書を提示してくれる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初期段階から技術や業務のわかるエンジニアが同席し、生産性の高い議論ができる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自らのリスク・テイクする覚悟でコミットしてくれる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「教師」あるいは「良き相談相手」となれるひとが、参加してくれている</a:t>
            </a:r>
            <a:endParaRPr lang="en-US" altLang="ja-JP" sz="1400"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515919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5512B7-BFAC-5743-89DF-B93B61E4F8F0}"/>
              </a:ext>
            </a:extLst>
          </p:cNvPr>
          <p:cNvSpPr>
            <a:spLocks noGrp="1"/>
          </p:cNvSpPr>
          <p:nvPr>
            <p:ph type="title"/>
          </p:nvPr>
        </p:nvSpPr>
        <p:spPr/>
        <p:txBody>
          <a:bodyPr/>
          <a:lstStyle/>
          <a:p>
            <a:r>
              <a:rPr kumimoji="1" lang="en-US" altLang="ja-JP" dirty="0"/>
              <a:t>IT</a:t>
            </a:r>
            <a:r>
              <a:rPr lang="ja-JP" altLang="en-US"/>
              <a:t>ビジネス・プロフェッショナルの条件</a:t>
            </a:r>
            <a:endParaRPr kumimoji="1" lang="ja-JP" altLang="en-US"/>
          </a:p>
        </p:txBody>
      </p:sp>
      <p:sp>
        <p:nvSpPr>
          <p:cNvPr id="3" name="スライド番号プレースホルダー 2">
            <a:extLst>
              <a:ext uri="{FF2B5EF4-FFF2-40B4-BE49-F238E27FC236}">
                <a16:creationId xmlns:a16="http://schemas.microsoft.com/office/drawing/2014/main" id="{6BAE1764-6FF9-544E-AC4E-128006F5D37C}"/>
              </a:ext>
            </a:extLst>
          </p:cNvPr>
          <p:cNvSpPr>
            <a:spLocks noGrp="1"/>
          </p:cNvSpPr>
          <p:nvPr>
            <p:ph type="sldNum" sz="quarter" idx="12"/>
          </p:nvPr>
        </p:nvSpPr>
        <p:spPr/>
        <p:txBody>
          <a:bodyPr/>
          <a:lstStyle/>
          <a:p>
            <a:fld id="{8FF8CC5D-A65D-5946-99B5-645367A967AD}" type="slidenum">
              <a:rPr kumimoji="1" lang="ja-JP" altLang="en-US" smtClean="0"/>
              <a:t>61</a:t>
            </a:fld>
            <a:endParaRPr kumimoji="1" lang="ja-JP" altLang="en-US"/>
          </a:p>
        </p:txBody>
      </p:sp>
      <p:grpSp>
        <p:nvGrpSpPr>
          <p:cNvPr id="20" name="グループ化 19">
            <a:extLst>
              <a:ext uri="{FF2B5EF4-FFF2-40B4-BE49-F238E27FC236}">
                <a16:creationId xmlns:a16="http://schemas.microsoft.com/office/drawing/2014/main" id="{411DB42B-EAE1-2C47-9B19-2623D2E4E098}"/>
              </a:ext>
            </a:extLst>
          </p:cNvPr>
          <p:cNvGrpSpPr/>
          <p:nvPr/>
        </p:nvGrpSpPr>
        <p:grpSpPr>
          <a:xfrm>
            <a:off x="1037965" y="1056506"/>
            <a:ext cx="3459892" cy="2564027"/>
            <a:chOff x="1037965" y="1056506"/>
            <a:chExt cx="3459892" cy="2564027"/>
          </a:xfrm>
        </p:grpSpPr>
        <p:sp>
          <p:nvSpPr>
            <p:cNvPr id="5" name="正方形/長方形 4">
              <a:extLst>
                <a:ext uri="{FF2B5EF4-FFF2-40B4-BE49-F238E27FC236}">
                  <a16:creationId xmlns:a16="http://schemas.microsoft.com/office/drawing/2014/main" id="{220747CF-7941-B34E-BE75-EBE5C84876E5}"/>
                </a:ext>
              </a:extLst>
            </p:cNvPr>
            <p:cNvSpPr/>
            <p:nvPr/>
          </p:nvSpPr>
          <p:spPr>
            <a:xfrm>
              <a:off x="1037965" y="1056506"/>
              <a:ext cx="3459892" cy="25640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F26F9A68-2B24-F54E-AAEA-A47A2E1DBEF4}"/>
                </a:ext>
              </a:extLst>
            </p:cNvPr>
            <p:cNvSpPr txBox="1"/>
            <p:nvPr/>
          </p:nvSpPr>
          <p:spPr>
            <a:xfrm>
              <a:off x="1037965" y="1170572"/>
              <a:ext cx="2300630" cy="369332"/>
            </a:xfrm>
            <a:prstGeom prst="rect">
              <a:avLst/>
            </a:prstGeom>
            <a:noFill/>
          </p:spPr>
          <p:txBody>
            <a:bodyPr wrap="none" rtlCol="0">
              <a:spAutoFit/>
            </a:bodyPr>
            <a:lstStyle/>
            <a:p>
              <a:r>
                <a:rPr kumimoji="1" lang="en-US" altLang="ja-JP" b="1" dirty="0">
                  <a:solidFill>
                    <a:schemeClr val="bg1"/>
                  </a:solidFill>
                  <a:latin typeface="Meiryo" panose="020B0604030504040204" pitchFamily="34" charset="-128"/>
                  <a:ea typeface="Meiryo" panose="020B0604030504040204" pitchFamily="34" charset="-128"/>
                </a:rPr>
                <a:t>IT</a:t>
              </a:r>
              <a:r>
                <a:rPr kumimoji="1" lang="ja-JP" altLang="en-US" b="1">
                  <a:solidFill>
                    <a:schemeClr val="bg1"/>
                  </a:solidFill>
                  <a:latin typeface="Meiryo" panose="020B0604030504040204" pitchFamily="34" charset="-128"/>
                  <a:ea typeface="Meiryo" panose="020B0604030504040204" pitchFamily="34" charset="-128"/>
                </a:rPr>
                <a:t>についての専門性</a:t>
              </a:r>
            </a:p>
          </p:txBody>
        </p:sp>
        <p:sp>
          <p:nvSpPr>
            <p:cNvPr id="10" name="テキスト ボックス 9">
              <a:extLst>
                <a:ext uri="{FF2B5EF4-FFF2-40B4-BE49-F238E27FC236}">
                  <a16:creationId xmlns:a16="http://schemas.microsoft.com/office/drawing/2014/main" id="{C9C5A2F4-B57C-2E46-9C7A-C243EAAF3F0A}"/>
                </a:ext>
              </a:extLst>
            </p:cNvPr>
            <p:cNvSpPr txBox="1"/>
            <p:nvPr/>
          </p:nvSpPr>
          <p:spPr>
            <a:xfrm>
              <a:off x="1105926" y="1561408"/>
              <a:ext cx="3311611" cy="830997"/>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言葉を知っているかどうかではない。日々進化するテクノロジーを顧客価値に結びつけて、それを</a:t>
              </a:r>
              <a:r>
                <a:rPr lang="ja-JP" altLang="en-US" sz="1200">
                  <a:solidFill>
                    <a:schemeClr val="bg1"/>
                  </a:solidFill>
                  <a:latin typeface="Meiryo" panose="020B0604030504040204" pitchFamily="34" charset="-128"/>
                  <a:ea typeface="Meiryo" panose="020B0604030504040204" pitchFamily="34" charset="-128"/>
                </a:rPr>
                <a:t>説明でき、解決策の相談に応え、</a:t>
              </a:r>
              <a:r>
                <a:rPr kumimoji="1" lang="ja-JP" altLang="en-US" sz="1200">
                  <a:solidFill>
                    <a:schemeClr val="bg1"/>
                  </a:solidFill>
                  <a:latin typeface="Meiryo" panose="020B0604030504040204" pitchFamily="34" charset="-128"/>
                  <a:ea typeface="Meiryo" panose="020B0604030504040204" pitchFamily="34" charset="-128"/>
                </a:rPr>
                <a:t>実現できること。</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grpSp>
        <p:nvGrpSpPr>
          <p:cNvPr id="21" name="グループ化 20">
            <a:extLst>
              <a:ext uri="{FF2B5EF4-FFF2-40B4-BE49-F238E27FC236}">
                <a16:creationId xmlns:a16="http://schemas.microsoft.com/office/drawing/2014/main" id="{930DD512-977F-FF4C-A828-74F744BAA7AB}"/>
              </a:ext>
            </a:extLst>
          </p:cNvPr>
          <p:cNvGrpSpPr/>
          <p:nvPr/>
        </p:nvGrpSpPr>
        <p:grpSpPr>
          <a:xfrm>
            <a:off x="4652321" y="1056506"/>
            <a:ext cx="3459892" cy="2564027"/>
            <a:chOff x="4652321" y="1056506"/>
            <a:chExt cx="3459892" cy="2564027"/>
          </a:xfrm>
        </p:grpSpPr>
        <p:sp>
          <p:nvSpPr>
            <p:cNvPr id="6" name="正方形/長方形 5">
              <a:extLst>
                <a:ext uri="{FF2B5EF4-FFF2-40B4-BE49-F238E27FC236}">
                  <a16:creationId xmlns:a16="http://schemas.microsoft.com/office/drawing/2014/main" id="{799F7ECB-9657-F04E-8259-E33692E1F79E}"/>
                </a:ext>
              </a:extLst>
            </p:cNvPr>
            <p:cNvSpPr/>
            <p:nvPr/>
          </p:nvSpPr>
          <p:spPr>
            <a:xfrm>
              <a:off x="4652321" y="1056506"/>
              <a:ext cx="3459892" cy="25640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E6DAF1B9-71DB-8C4D-8505-FA22E4104C66}"/>
                </a:ext>
              </a:extLst>
            </p:cNvPr>
            <p:cNvSpPr txBox="1"/>
            <p:nvPr/>
          </p:nvSpPr>
          <p:spPr>
            <a:xfrm>
              <a:off x="4926726" y="1178349"/>
              <a:ext cx="3185487" cy="369332"/>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経営や業務についての専門性</a:t>
              </a:r>
            </a:p>
          </p:txBody>
        </p:sp>
        <p:sp>
          <p:nvSpPr>
            <p:cNvPr id="12" name="テキスト ボックス 11">
              <a:extLst>
                <a:ext uri="{FF2B5EF4-FFF2-40B4-BE49-F238E27FC236}">
                  <a16:creationId xmlns:a16="http://schemas.microsoft.com/office/drawing/2014/main" id="{6FD4176D-915E-394C-836E-7255D18AA69F}"/>
                </a:ext>
              </a:extLst>
            </p:cNvPr>
            <p:cNvSpPr txBox="1"/>
            <p:nvPr/>
          </p:nvSpPr>
          <p:spPr>
            <a:xfrm>
              <a:off x="4738818" y="1561408"/>
              <a:ext cx="3311611" cy="830997"/>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経営や業務についてお客様以上に考察し、どこに課題があるかを見つけ、その課題を解決するためにテクノロジーをどのように使えばいいかを考え、デザインできること。</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grpSp>
        <p:nvGrpSpPr>
          <p:cNvPr id="23" name="グループ化 22">
            <a:extLst>
              <a:ext uri="{FF2B5EF4-FFF2-40B4-BE49-F238E27FC236}">
                <a16:creationId xmlns:a16="http://schemas.microsoft.com/office/drawing/2014/main" id="{E8A536D5-FE4F-294B-B462-9674CEEC52F9}"/>
              </a:ext>
            </a:extLst>
          </p:cNvPr>
          <p:cNvGrpSpPr/>
          <p:nvPr/>
        </p:nvGrpSpPr>
        <p:grpSpPr>
          <a:xfrm>
            <a:off x="4652321" y="3768812"/>
            <a:ext cx="3459892" cy="2564027"/>
            <a:chOff x="4652321" y="3768812"/>
            <a:chExt cx="3459892" cy="2564027"/>
          </a:xfrm>
        </p:grpSpPr>
        <p:sp>
          <p:nvSpPr>
            <p:cNvPr id="8" name="正方形/長方形 7">
              <a:extLst>
                <a:ext uri="{FF2B5EF4-FFF2-40B4-BE49-F238E27FC236}">
                  <a16:creationId xmlns:a16="http://schemas.microsoft.com/office/drawing/2014/main" id="{FB00DC71-AE87-8D4E-99FB-B730AB18CFAB}"/>
                </a:ext>
              </a:extLst>
            </p:cNvPr>
            <p:cNvSpPr/>
            <p:nvPr/>
          </p:nvSpPr>
          <p:spPr>
            <a:xfrm>
              <a:off x="4652321" y="3768812"/>
              <a:ext cx="3459892" cy="25640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944EC1DE-2CC2-2448-8446-3B335E5CAF03}"/>
                </a:ext>
              </a:extLst>
            </p:cNvPr>
            <p:cNvSpPr txBox="1"/>
            <p:nvPr/>
          </p:nvSpPr>
          <p:spPr>
            <a:xfrm>
              <a:off x="4920547" y="5632627"/>
              <a:ext cx="3185487" cy="646331"/>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世のため人のために役立とう</a:t>
              </a:r>
              <a:endParaRPr kumimoji="1" lang="en-US" altLang="ja-JP" b="1" dirty="0">
                <a:solidFill>
                  <a:schemeClr val="bg1"/>
                </a:solidFill>
                <a:latin typeface="Meiryo" panose="020B0604030504040204" pitchFamily="34" charset="-128"/>
                <a:ea typeface="Meiryo" panose="020B0604030504040204" pitchFamily="34" charset="-128"/>
              </a:endParaRPr>
            </a:p>
            <a:p>
              <a:pPr algn="r"/>
              <a:r>
                <a:rPr kumimoji="1" lang="ja-JP" altLang="en-US" b="1">
                  <a:solidFill>
                    <a:schemeClr val="bg1"/>
                  </a:solidFill>
                  <a:latin typeface="Meiryo" panose="020B0604030504040204" pitchFamily="34" charset="-128"/>
                  <a:ea typeface="Meiryo" panose="020B0604030504040204" pitchFamily="34" charset="-128"/>
                </a:rPr>
                <a:t>というパッション</a:t>
              </a:r>
            </a:p>
          </p:txBody>
        </p:sp>
        <p:sp>
          <p:nvSpPr>
            <p:cNvPr id="14" name="テキスト ボックス 13">
              <a:extLst>
                <a:ext uri="{FF2B5EF4-FFF2-40B4-BE49-F238E27FC236}">
                  <a16:creationId xmlns:a16="http://schemas.microsoft.com/office/drawing/2014/main" id="{211A224E-6209-C943-9EE2-C35468B63A21}"/>
                </a:ext>
              </a:extLst>
            </p:cNvPr>
            <p:cNvSpPr txBox="1"/>
            <p:nvPr/>
          </p:nvSpPr>
          <p:spPr>
            <a:xfrm>
              <a:off x="4794423" y="4986296"/>
              <a:ext cx="3311611" cy="646331"/>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自分の会社のためではない。世のため人のために役立つために、自分は何をすべきかを考え、ぶれずに行動する情熱。</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grpSp>
        <p:nvGrpSpPr>
          <p:cNvPr id="22" name="グループ化 21">
            <a:extLst>
              <a:ext uri="{FF2B5EF4-FFF2-40B4-BE49-F238E27FC236}">
                <a16:creationId xmlns:a16="http://schemas.microsoft.com/office/drawing/2014/main" id="{E5C7B20F-4DF3-6E49-AD14-3C22C968870B}"/>
              </a:ext>
            </a:extLst>
          </p:cNvPr>
          <p:cNvGrpSpPr/>
          <p:nvPr/>
        </p:nvGrpSpPr>
        <p:grpSpPr>
          <a:xfrm>
            <a:off x="1037965" y="3768812"/>
            <a:ext cx="3459892" cy="2564027"/>
            <a:chOff x="1037965" y="3768812"/>
            <a:chExt cx="3459892" cy="2564027"/>
          </a:xfrm>
        </p:grpSpPr>
        <p:sp>
          <p:nvSpPr>
            <p:cNvPr id="7" name="正方形/長方形 6">
              <a:extLst>
                <a:ext uri="{FF2B5EF4-FFF2-40B4-BE49-F238E27FC236}">
                  <a16:creationId xmlns:a16="http://schemas.microsoft.com/office/drawing/2014/main" id="{F4CC6531-60ED-F44D-B4CC-CE1A3B10704C}"/>
                </a:ext>
              </a:extLst>
            </p:cNvPr>
            <p:cNvSpPr/>
            <p:nvPr/>
          </p:nvSpPr>
          <p:spPr>
            <a:xfrm>
              <a:off x="1037965" y="3768812"/>
              <a:ext cx="3459892" cy="25640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5026F6BF-DCDC-2848-8A34-2BE8447E79C6}"/>
                </a:ext>
              </a:extLst>
            </p:cNvPr>
            <p:cNvSpPr txBox="1"/>
            <p:nvPr/>
          </p:nvSpPr>
          <p:spPr>
            <a:xfrm>
              <a:off x="1037965" y="5632627"/>
              <a:ext cx="3416320" cy="646331"/>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同僚や遊び仲間だけではない</a:t>
              </a:r>
              <a:endParaRPr kumimoji="1" lang="en-US" altLang="ja-JP" b="1" dirty="0">
                <a:solidFill>
                  <a:schemeClr val="bg1"/>
                </a:solidFill>
                <a:latin typeface="Meiryo" panose="020B0604030504040204" pitchFamily="34" charset="-128"/>
                <a:ea typeface="Meiryo" panose="020B0604030504040204" pitchFamily="34" charset="-128"/>
              </a:endParaRPr>
            </a:p>
            <a:p>
              <a:r>
                <a:rPr kumimoji="1" lang="ja-JP" altLang="en-US" b="1">
                  <a:solidFill>
                    <a:schemeClr val="bg1"/>
                  </a:solidFill>
                  <a:latin typeface="Meiryo" panose="020B0604030504040204" pitchFamily="34" charset="-128"/>
                  <a:ea typeface="Meiryo" panose="020B0604030504040204" pitchFamily="34" charset="-128"/>
                </a:rPr>
                <a:t>人のつながりとイニシアティブ</a:t>
              </a:r>
            </a:p>
          </p:txBody>
        </p:sp>
        <p:sp>
          <p:nvSpPr>
            <p:cNvPr id="16" name="テキスト ボックス 15">
              <a:extLst>
                <a:ext uri="{FF2B5EF4-FFF2-40B4-BE49-F238E27FC236}">
                  <a16:creationId xmlns:a16="http://schemas.microsoft.com/office/drawing/2014/main" id="{F6F08C44-AAD1-1249-807C-A6E9E1A60070}"/>
                </a:ext>
              </a:extLst>
            </p:cNvPr>
            <p:cNvSpPr txBox="1"/>
            <p:nvPr/>
          </p:nvSpPr>
          <p:spPr>
            <a:xfrm>
              <a:off x="1105926" y="4986296"/>
              <a:ext cx="3311611" cy="646331"/>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発信者になれ、起点になれ。そうすればそこに同じようなヒトたちが集まってくる。そういう人たちが知識をもたらし成長を支える。</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sp>
        <p:nvSpPr>
          <p:cNvPr id="4" name="角丸四角形 3">
            <a:extLst>
              <a:ext uri="{FF2B5EF4-FFF2-40B4-BE49-F238E27FC236}">
                <a16:creationId xmlns:a16="http://schemas.microsoft.com/office/drawing/2014/main" id="{790CF5FA-A615-964F-9347-FBDF7E6BEEC6}"/>
              </a:ext>
            </a:extLst>
          </p:cNvPr>
          <p:cNvSpPr/>
          <p:nvPr/>
        </p:nvSpPr>
        <p:spPr>
          <a:xfrm>
            <a:off x="2587968" y="2472725"/>
            <a:ext cx="3974242" cy="2459690"/>
          </a:xfrm>
          <a:prstGeom prst="roundRect">
            <a:avLst>
              <a:gd name="adj" fmla="val 13818"/>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panose="020B0604030504040204" pitchFamily="34" charset="-128"/>
                <a:ea typeface="Meiryo" panose="020B0604030504040204" pitchFamily="34" charset="-128"/>
                <a:cs typeface="ＭＳ Ｐゴシック"/>
              </a:rPr>
              <a:t>お客様の成功に貢献すること</a:t>
            </a:r>
            <a:endParaRPr kumimoji="1" lang="en-US" altLang="ja-JP" sz="2000" b="1"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売上や利益の拡大</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事業の変革や改革</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新規事業・顧客の創出</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DFF51A54-E66F-6545-B555-A4987957398F}"/>
              </a:ext>
            </a:extLst>
          </p:cNvPr>
          <p:cNvSpPr txBox="1"/>
          <p:nvPr/>
        </p:nvSpPr>
        <p:spPr>
          <a:xfrm>
            <a:off x="2866929" y="4171953"/>
            <a:ext cx="3416320" cy="646331"/>
          </a:xfrm>
          <a:prstGeom prst="rect">
            <a:avLst/>
          </a:prstGeom>
          <a:noFill/>
        </p:spPr>
        <p:txBody>
          <a:bodyPr wrap="none" rtlCol="0">
            <a:spAutoFit/>
          </a:bodyPr>
          <a:lstStyle/>
          <a:p>
            <a:pPr algn="ctr"/>
            <a:r>
              <a:rPr kumimoji="1" lang="ja-JP" altLang="en-US" b="1">
                <a:solidFill>
                  <a:schemeClr val="bg1"/>
                </a:solidFill>
                <a:latin typeface="DFPKanTeiRyu-XB" panose="03000800010101010101" pitchFamily="66" charset="-128"/>
                <a:ea typeface="DFPKanTeiRyu-XB" panose="03000800010101010101" pitchFamily="66" charset="-128"/>
              </a:rPr>
              <a:t>人を幸せにし成長させることで</a:t>
            </a:r>
            <a:endParaRPr kumimoji="1" lang="en-US" altLang="ja-JP" b="1" dirty="0">
              <a:solidFill>
                <a:schemeClr val="bg1"/>
              </a:solidFill>
              <a:latin typeface="DFPKanTeiRyu-XB" panose="03000800010101010101" pitchFamily="66" charset="-128"/>
              <a:ea typeface="DFPKanTeiRyu-XB" panose="03000800010101010101" pitchFamily="66" charset="-128"/>
            </a:endParaRPr>
          </a:p>
          <a:p>
            <a:pPr algn="ctr"/>
            <a:r>
              <a:rPr lang="ja-JP" altLang="en-US" b="1">
                <a:solidFill>
                  <a:schemeClr val="bg1"/>
                </a:solidFill>
                <a:latin typeface="DFPKanTeiRyu-XB" panose="03000800010101010101" pitchFamily="66" charset="-128"/>
                <a:ea typeface="DFPKanTeiRyu-XB" panose="03000800010101010101" pitchFamily="66" charset="-128"/>
              </a:rPr>
              <a:t>自分を幸せにし成長させる</a:t>
            </a:r>
            <a:endParaRPr kumimoji="1" lang="ja-JP" altLang="en-US" b="1">
              <a:solidFill>
                <a:schemeClr val="bg1"/>
              </a:solidFill>
              <a:latin typeface="DFPKanTeiRyu-XB" panose="03000800010101010101" pitchFamily="66" charset="-128"/>
              <a:ea typeface="DFPKanTeiRyu-XB" panose="03000800010101010101" pitchFamily="66" charset="-128"/>
            </a:endParaRPr>
          </a:p>
        </p:txBody>
      </p:sp>
      <p:pic>
        <p:nvPicPr>
          <p:cNvPr id="18" name="図 17">
            <a:extLst>
              <a:ext uri="{FF2B5EF4-FFF2-40B4-BE49-F238E27FC236}">
                <a16:creationId xmlns:a16="http://schemas.microsoft.com/office/drawing/2014/main" id="{070F9595-4137-7042-B4CD-0FED77564696}"/>
              </a:ext>
            </a:extLst>
          </p:cNvPr>
          <p:cNvPicPr>
            <a:picLocks noChangeAspect="1"/>
          </p:cNvPicPr>
          <p:nvPr/>
        </p:nvPicPr>
        <p:blipFill>
          <a:blip r:embed="rId2"/>
          <a:stretch>
            <a:fillRect/>
          </a:stretch>
        </p:blipFill>
        <p:spPr>
          <a:xfrm>
            <a:off x="432077" y="2418844"/>
            <a:ext cx="2434852" cy="2474443"/>
          </a:xfrm>
          <a:prstGeom prst="rect">
            <a:avLst/>
          </a:prstGeom>
        </p:spPr>
      </p:pic>
      <p:pic>
        <p:nvPicPr>
          <p:cNvPr id="19" name="図 18">
            <a:extLst>
              <a:ext uri="{FF2B5EF4-FFF2-40B4-BE49-F238E27FC236}">
                <a16:creationId xmlns:a16="http://schemas.microsoft.com/office/drawing/2014/main" id="{534F6998-C925-0A4C-8C0C-85400242080C}"/>
              </a:ext>
            </a:extLst>
          </p:cNvPr>
          <p:cNvPicPr>
            <a:picLocks noChangeAspect="1"/>
          </p:cNvPicPr>
          <p:nvPr/>
        </p:nvPicPr>
        <p:blipFill>
          <a:blip r:embed="rId3"/>
          <a:stretch>
            <a:fillRect/>
          </a:stretch>
        </p:blipFill>
        <p:spPr>
          <a:xfrm>
            <a:off x="6283249" y="2637279"/>
            <a:ext cx="2323232" cy="2230303"/>
          </a:xfrm>
          <a:prstGeom prst="rect">
            <a:avLst/>
          </a:prstGeom>
        </p:spPr>
      </p:pic>
    </p:spTree>
    <p:extLst>
      <p:ext uri="{BB962C8B-B14F-4D97-AF65-F5344CB8AC3E}">
        <p14:creationId xmlns:p14="http://schemas.microsoft.com/office/powerpoint/2010/main" val="400903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p:tgtEl>
                                          <p:spTgt spid="18"/>
                                        </p:tgtEl>
                                        <p:attrNameLst>
                                          <p:attrName>ppt_x</p:attrName>
                                        </p:attrNameLst>
                                      </p:cBhvr>
                                      <p:tavLst>
                                        <p:tav tm="0">
                                          <p:val>
                                            <p:strVal val="#ppt_x-#ppt_w*1.125000"/>
                                          </p:val>
                                        </p:tav>
                                        <p:tav tm="100000">
                                          <p:val>
                                            <p:strVal val="#ppt_x"/>
                                          </p:val>
                                        </p:tav>
                                      </p:tavLst>
                                    </p:anim>
                                    <p:animEffect transition="in" filter="wipe(right)">
                                      <p:cBhvr>
                                        <p:cTn id="39" dur="500"/>
                                        <p:tgtEl>
                                          <p:spTgt spid="18"/>
                                        </p:tgtEl>
                                      </p:cBhvr>
                                    </p:animEffect>
                                  </p:childTnLst>
                                </p:cTn>
                              </p:par>
                              <p:par>
                                <p:cTn id="40" presetID="12" presetClass="entr" presetSubtype="2"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p:tgtEl>
                                          <p:spTgt spid="19"/>
                                        </p:tgtEl>
                                        <p:attrNameLst>
                                          <p:attrName>ppt_x</p:attrName>
                                        </p:attrNameLst>
                                      </p:cBhvr>
                                      <p:tavLst>
                                        <p:tav tm="0">
                                          <p:val>
                                            <p:strVal val="#ppt_x+#ppt_w*1.125000"/>
                                          </p:val>
                                        </p:tav>
                                        <p:tav tm="100000">
                                          <p:val>
                                            <p:strVal val="#ppt_x"/>
                                          </p:val>
                                        </p:tav>
                                      </p:tavLst>
                                    </p:anim>
                                    <p:animEffect transition="in" filter="wipe(left)">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D8E6F2-EFC9-8E4B-8F21-C6DDA8AF64FC}"/>
              </a:ext>
            </a:extLst>
          </p:cNvPr>
          <p:cNvSpPr>
            <a:spLocks noGrp="1"/>
          </p:cNvSpPr>
          <p:nvPr>
            <p:ph type="title"/>
          </p:nvPr>
        </p:nvSpPr>
        <p:spPr/>
        <p:txBody>
          <a:bodyPr/>
          <a:lstStyle/>
          <a:p>
            <a:r>
              <a:rPr kumimoji="1" lang="ja-JP" altLang="en-US"/>
              <a:t>社会人における「学び」の３段階</a:t>
            </a:r>
          </a:p>
        </p:txBody>
      </p:sp>
      <p:sp>
        <p:nvSpPr>
          <p:cNvPr id="3" name="スライド番号プレースホルダー 2">
            <a:extLst>
              <a:ext uri="{FF2B5EF4-FFF2-40B4-BE49-F238E27FC236}">
                <a16:creationId xmlns:a16="http://schemas.microsoft.com/office/drawing/2014/main" id="{11CB8A53-4B0E-B340-A8C7-4FC3658BB082}"/>
              </a:ext>
            </a:extLst>
          </p:cNvPr>
          <p:cNvSpPr>
            <a:spLocks noGrp="1"/>
          </p:cNvSpPr>
          <p:nvPr>
            <p:ph type="sldNum" sz="quarter" idx="12"/>
          </p:nvPr>
        </p:nvSpPr>
        <p:spPr/>
        <p:txBody>
          <a:bodyPr/>
          <a:lstStyle/>
          <a:p>
            <a:fld id="{8FF8CC5D-A65D-5946-99B5-645367A967AD}" type="slidenum">
              <a:rPr kumimoji="1" lang="ja-JP" altLang="en-US" smtClean="0"/>
              <a:t>62</a:t>
            </a:fld>
            <a:endParaRPr kumimoji="1" lang="ja-JP" altLang="en-US"/>
          </a:p>
        </p:txBody>
      </p:sp>
      <p:sp>
        <p:nvSpPr>
          <p:cNvPr id="4" name="正方形/長方形 3">
            <a:extLst>
              <a:ext uri="{FF2B5EF4-FFF2-40B4-BE49-F238E27FC236}">
                <a16:creationId xmlns:a16="http://schemas.microsoft.com/office/drawing/2014/main" id="{00C8C75C-5CC7-DA42-8502-F9E986A21315}"/>
              </a:ext>
            </a:extLst>
          </p:cNvPr>
          <p:cNvSpPr/>
          <p:nvPr/>
        </p:nvSpPr>
        <p:spPr>
          <a:xfrm>
            <a:off x="528351" y="4601884"/>
            <a:ext cx="8087293" cy="16531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BFCD156B-1E1F-4D4E-B98C-66AE41F48BD8}"/>
              </a:ext>
            </a:extLst>
          </p:cNvPr>
          <p:cNvSpPr/>
          <p:nvPr/>
        </p:nvSpPr>
        <p:spPr>
          <a:xfrm>
            <a:off x="528352" y="2844687"/>
            <a:ext cx="8087293" cy="165318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B2004C-6D86-D841-BF2B-269952321B52}"/>
              </a:ext>
            </a:extLst>
          </p:cNvPr>
          <p:cNvSpPr/>
          <p:nvPr/>
        </p:nvSpPr>
        <p:spPr>
          <a:xfrm>
            <a:off x="528353" y="1087490"/>
            <a:ext cx="8087293" cy="165318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図 7">
            <a:extLst>
              <a:ext uri="{FF2B5EF4-FFF2-40B4-BE49-F238E27FC236}">
                <a16:creationId xmlns:a16="http://schemas.microsoft.com/office/drawing/2014/main" id="{38610744-0097-C54B-B981-218D812177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825" y="4842082"/>
            <a:ext cx="1626388" cy="1265626"/>
          </a:xfrm>
          <a:prstGeom prst="rect">
            <a:avLst/>
          </a:prstGeom>
        </p:spPr>
      </p:pic>
      <p:pic>
        <p:nvPicPr>
          <p:cNvPr id="10" name="図 9">
            <a:extLst>
              <a:ext uri="{FF2B5EF4-FFF2-40B4-BE49-F238E27FC236}">
                <a16:creationId xmlns:a16="http://schemas.microsoft.com/office/drawing/2014/main" id="{61402AA2-4EB4-9D43-B95A-15FFE0F549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293" y="2904045"/>
            <a:ext cx="1709453" cy="1529961"/>
          </a:xfrm>
          <a:prstGeom prst="rect">
            <a:avLst/>
          </a:prstGeom>
        </p:spPr>
      </p:pic>
      <p:pic>
        <p:nvPicPr>
          <p:cNvPr id="12" name="図 11">
            <a:extLst>
              <a:ext uri="{FF2B5EF4-FFF2-40B4-BE49-F238E27FC236}">
                <a16:creationId xmlns:a16="http://schemas.microsoft.com/office/drawing/2014/main" id="{3F6723FC-E7D1-7E44-B894-9D86747CEC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9605" y="1186592"/>
            <a:ext cx="1119829" cy="1459061"/>
          </a:xfrm>
          <a:prstGeom prst="rect">
            <a:avLst/>
          </a:prstGeom>
        </p:spPr>
      </p:pic>
      <p:sp>
        <p:nvSpPr>
          <p:cNvPr id="13" name="テキスト ボックス 12">
            <a:extLst>
              <a:ext uri="{FF2B5EF4-FFF2-40B4-BE49-F238E27FC236}">
                <a16:creationId xmlns:a16="http://schemas.microsoft.com/office/drawing/2014/main" id="{0B1D68F3-FCB4-4144-A29A-FB3C4835EA4C}"/>
              </a:ext>
            </a:extLst>
          </p:cNvPr>
          <p:cNvSpPr txBox="1"/>
          <p:nvPr/>
        </p:nvSpPr>
        <p:spPr>
          <a:xfrm>
            <a:off x="2338746" y="4748900"/>
            <a:ext cx="1141659" cy="584775"/>
          </a:xfrm>
          <a:prstGeom prst="rect">
            <a:avLst/>
          </a:prstGeom>
          <a:noFill/>
        </p:spPr>
        <p:txBody>
          <a:bodyPr wrap="none" rtlCol="0">
            <a:spAutoFit/>
          </a:bodyPr>
          <a:lstStyle/>
          <a:p>
            <a:r>
              <a:rPr kumimoji="1" lang="ja-JP" altLang="en-US" sz="3200" b="1">
                <a:solidFill>
                  <a:srgbClr val="C00000"/>
                </a:solidFill>
                <a:latin typeface="Meiryo" panose="020B0604030504040204" pitchFamily="34" charset="-128"/>
                <a:ea typeface="Meiryo" panose="020B0604030504040204" pitchFamily="34" charset="-128"/>
              </a:rPr>
              <a:t>素</a:t>
            </a:r>
            <a:r>
              <a:rPr kumimoji="1" lang="en-US" altLang="ja-JP" sz="3200" b="1" dirty="0">
                <a:solidFill>
                  <a:srgbClr val="C00000"/>
                </a:solidFill>
                <a:latin typeface="Meiryo" panose="020B0604030504040204" pitchFamily="34" charset="-128"/>
                <a:ea typeface="Meiryo" panose="020B0604030504040204" pitchFamily="34" charset="-128"/>
              </a:rPr>
              <a:t> </a:t>
            </a:r>
            <a:r>
              <a:rPr kumimoji="1" lang="ja-JP" altLang="en-US" sz="3200" b="1">
                <a:solidFill>
                  <a:srgbClr val="C00000"/>
                </a:solidFill>
                <a:latin typeface="Meiryo" panose="020B0604030504040204" pitchFamily="34" charset="-128"/>
                <a:ea typeface="Meiryo" panose="020B0604030504040204" pitchFamily="34" charset="-128"/>
              </a:rPr>
              <a:t>人</a:t>
            </a:r>
          </a:p>
        </p:txBody>
      </p:sp>
      <p:sp>
        <p:nvSpPr>
          <p:cNvPr id="14" name="テキスト ボックス 13">
            <a:extLst>
              <a:ext uri="{FF2B5EF4-FFF2-40B4-BE49-F238E27FC236}">
                <a16:creationId xmlns:a16="http://schemas.microsoft.com/office/drawing/2014/main" id="{7C1D3D16-AD66-4542-B015-C69AE1744813}"/>
              </a:ext>
            </a:extLst>
          </p:cNvPr>
          <p:cNvSpPr txBox="1"/>
          <p:nvPr/>
        </p:nvSpPr>
        <p:spPr>
          <a:xfrm>
            <a:off x="2341624" y="2990900"/>
            <a:ext cx="1415772" cy="584775"/>
          </a:xfrm>
          <a:prstGeom prst="rect">
            <a:avLst/>
          </a:prstGeom>
          <a:noFill/>
        </p:spPr>
        <p:txBody>
          <a:bodyPr wrap="none" rtlCol="0">
            <a:spAutoFit/>
          </a:bodyPr>
          <a:lstStyle/>
          <a:p>
            <a:r>
              <a:rPr kumimoji="1" lang="ja-JP" altLang="en-US" sz="3200" b="1">
                <a:solidFill>
                  <a:srgbClr val="009051"/>
                </a:solidFill>
                <a:latin typeface="Meiryo" panose="020B0604030504040204" pitchFamily="34" charset="-128"/>
                <a:ea typeface="Meiryo" panose="020B0604030504040204" pitchFamily="34" charset="-128"/>
              </a:rPr>
              <a:t>一人前</a:t>
            </a:r>
          </a:p>
        </p:txBody>
      </p:sp>
      <p:sp>
        <p:nvSpPr>
          <p:cNvPr id="15" name="テキスト ボックス 14">
            <a:extLst>
              <a:ext uri="{FF2B5EF4-FFF2-40B4-BE49-F238E27FC236}">
                <a16:creationId xmlns:a16="http://schemas.microsoft.com/office/drawing/2014/main" id="{7290A012-07DB-FE4C-9B61-7C43C5900E72}"/>
              </a:ext>
            </a:extLst>
          </p:cNvPr>
          <p:cNvSpPr txBox="1"/>
          <p:nvPr/>
        </p:nvSpPr>
        <p:spPr>
          <a:xfrm>
            <a:off x="2338746" y="1236458"/>
            <a:ext cx="1141659" cy="584775"/>
          </a:xfrm>
          <a:prstGeom prst="rect">
            <a:avLst/>
          </a:prstGeom>
          <a:noFill/>
        </p:spPr>
        <p:txBody>
          <a:bodyPr wrap="none" rtlCol="0">
            <a:spAutoFit/>
          </a:bodyPr>
          <a:lstStyle/>
          <a:p>
            <a:r>
              <a:rPr kumimoji="1" lang="ja-JP" altLang="en-US" sz="3200" b="1">
                <a:solidFill>
                  <a:srgbClr val="0432FF"/>
                </a:solidFill>
                <a:latin typeface="Meiryo" panose="020B0604030504040204" pitchFamily="34" charset="-128"/>
                <a:ea typeface="Meiryo" panose="020B0604030504040204" pitchFamily="34" charset="-128"/>
              </a:rPr>
              <a:t>プ</a:t>
            </a:r>
            <a:r>
              <a:rPr kumimoji="1" lang="en-US" altLang="ja-JP" sz="3200" b="1" dirty="0">
                <a:solidFill>
                  <a:srgbClr val="0432FF"/>
                </a:solidFill>
                <a:latin typeface="Meiryo" panose="020B0604030504040204" pitchFamily="34" charset="-128"/>
                <a:ea typeface="Meiryo" panose="020B0604030504040204" pitchFamily="34" charset="-128"/>
              </a:rPr>
              <a:t> </a:t>
            </a:r>
            <a:r>
              <a:rPr kumimoji="1" lang="ja-JP" altLang="en-US" sz="3200" b="1">
                <a:solidFill>
                  <a:srgbClr val="0432FF"/>
                </a:solidFill>
                <a:latin typeface="Meiryo" panose="020B0604030504040204" pitchFamily="34" charset="-128"/>
                <a:ea typeface="Meiryo" panose="020B0604030504040204" pitchFamily="34" charset="-128"/>
              </a:rPr>
              <a:t>ロ</a:t>
            </a:r>
          </a:p>
        </p:txBody>
      </p:sp>
      <p:sp>
        <p:nvSpPr>
          <p:cNvPr id="16" name="テキスト ボックス 15">
            <a:extLst>
              <a:ext uri="{FF2B5EF4-FFF2-40B4-BE49-F238E27FC236}">
                <a16:creationId xmlns:a16="http://schemas.microsoft.com/office/drawing/2014/main" id="{799677C7-2E32-F04C-BDA5-52A0B08769A3}"/>
              </a:ext>
            </a:extLst>
          </p:cNvPr>
          <p:cNvSpPr txBox="1"/>
          <p:nvPr/>
        </p:nvSpPr>
        <p:spPr>
          <a:xfrm>
            <a:off x="2341624" y="5335442"/>
            <a:ext cx="3057247" cy="584775"/>
          </a:xfrm>
          <a:prstGeom prst="rect">
            <a:avLst/>
          </a:prstGeom>
          <a:noFill/>
        </p:spPr>
        <p:txBody>
          <a:bodyPr wrap="none" rtlCol="0">
            <a:spAutoFit/>
          </a:bodyPr>
          <a:lstStyle/>
          <a:p>
            <a:r>
              <a:rPr kumimoji="1" lang="ja-JP" altLang="en-US" sz="1600">
                <a:solidFill>
                  <a:srgbClr val="C00000"/>
                </a:solidFill>
                <a:latin typeface="Meiryo" panose="020B0604030504040204" pitchFamily="34" charset="-128"/>
                <a:ea typeface="Meiryo" panose="020B0604030504040204" pitchFamily="34" charset="-128"/>
              </a:rPr>
              <a:t>ルーチン･ワークの手順を</a:t>
            </a:r>
            <a:endParaRPr kumimoji="1" lang="en-US" altLang="ja-JP" sz="1600" dirty="0">
              <a:solidFill>
                <a:srgbClr val="C00000"/>
              </a:solidFill>
              <a:latin typeface="Meiryo" panose="020B0604030504040204" pitchFamily="34" charset="-128"/>
              <a:ea typeface="Meiryo" panose="020B0604030504040204" pitchFamily="34" charset="-128"/>
            </a:endParaRPr>
          </a:p>
          <a:p>
            <a:r>
              <a:rPr kumimoji="1" lang="ja-JP" altLang="en-US" sz="1600">
                <a:solidFill>
                  <a:srgbClr val="C00000"/>
                </a:solidFill>
                <a:latin typeface="Meiryo" panose="020B0604030504040204" pitchFamily="34" charset="-128"/>
                <a:ea typeface="Meiryo" panose="020B0604030504040204" pitchFamily="34" charset="-128"/>
              </a:rPr>
              <a:t>意識しなければこなせない段階</a:t>
            </a:r>
            <a:endParaRPr kumimoji="1" lang="en-US" altLang="ja-JP" sz="1600" dirty="0">
              <a:solidFill>
                <a:srgbClr val="C00000"/>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D841E2CF-4F67-F341-93CB-0277F3156194}"/>
              </a:ext>
            </a:extLst>
          </p:cNvPr>
          <p:cNvSpPr txBox="1"/>
          <p:nvPr/>
        </p:nvSpPr>
        <p:spPr>
          <a:xfrm>
            <a:off x="2341624" y="3554805"/>
            <a:ext cx="2852063" cy="584775"/>
          </a:xfrm>
          <a:prstGeom prst="rect">
            <a:avLst/>
          </a:prstGeom>
          <a:noFill/>
        </p:spPr>
        <p:txBody>
          <a:bodyPr wrap="none" rtlCol="0">
            <a:spAutoFit/>
          </a:bodyPr>
          <a:lstStyle/>
          <a:p>
            <a:r>
              <a:rPr kumimoji="1" lang="ja-JP" altLang="en-US" sz="1600">
                <a:solidFill>
                  <a:srgbClr val="009051"/>
                </a:solidFill>
                <a:latin typeface="Meiryo" panose="020B0604030504040204" pitchFamily="34" charset="-128"/>
                <a:ea typeface="Meiryo" panose="020B0604030504040204" pitchFamily="34" charset="-128"/>
              </a:rPr>
              <a:t>ルーチン･ワークの手順を</a:t>
            </a:r>
            <a:endParaRPr kumimoji="1" lang="en-US" altLang="ja-JP" sz="1600" dirty="0">
              <a:solidFill>
                <a:srgbClr val="009051"/>
              </a:solidFill>
              <a:latin typeface="Meiryo" panose="020B0604030504040204" pitchFamily="34" charset="-128"/>
              <a:ea typeface="Meiryo" panose="020B0604030504040204" pitchFamily="34" charset="-128"/>
            </a:endParaRPr>
          </a:p>
          <a:p>
            <a:r>
              <a:rPr kumimoji="1" lang="ja-JP" altLang="en-US" sz="1600">
                <a:solidFill>
                  <a:srgbClr val="009051"/>
                </a:solidFill>
                <a:latin typeface="Meiryo" panose="020B0604030504040204" pitchFamily="34" charset="-128"/>
                <a:ea typeface="Meiryo" panose="020B0604030504040204" pitchFamily="34" charset="-128"/>
              </a:rPr>
              <a:t>意識しなくてもこなせる段階</a:t>
            </a:r>
            <a:endParaRPr kumimoji="1" lang="en-US" altLang="ja-JP" sz="1600" dirty="0">
              <a:solidFill>
                <a:srgbClr val="00905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A1002492-502F-6B48-AB6E-9EEC67F7920F}"/>
              </a:ext>
            </a:extLst>
          </p:cNvPr>
          <p:cNvSpPr txBox="1"/>
          <p:nvPr/>
        </p:nvSpPr>
        <p:spPr>
          <a:xfrm>
            <a:off x="5383880" y="5210435"/>
            <a:ext cx="2954655" cy="830997"/>
          </a:xfrm>
          <a:prstGeom prst="rect">
            <a:avLst/>
          </a:prstGeom>
          <a:noFill/>
        </p:spPr>
        <p:txBody>
          <a:bodyPr wrap="none" rtlCol="0">
            <a:spAutoFit/>
          </a:bodyPr>
          <a:lstStyle/>
          <a:p>
            <a:r>
              <a:rPr kumimoji="1" lang="ja-JP" altLang="en-US" sz="1200" b="1">
                <a:solidFill>
                  <a:srgbClr val="C00000"/>
                </a:solidFill>
                <a:latin typeface="Meiryo" panose="020B0604030504040204" pitchFamily="34" charset="-128"/>
                <a:ea typeface="Meiryo" panose="020B0604030504040204" pitchFamily="34" charset="-128"/>
              </a:rPr>
              <a:t>要領よく仕事がこなせない段階</a:t>
            </a:r>
            <a:endParaRPr kumimoji="1" lang="en-US" altLang="ja-JP" sz="1200" dirty="0">
              <a:solidFill>
                <a:srgbClr val="C00000"/>
              </a:solidFill>
              <a:latin typeface="Meiryo" panose="020B0604030504040204" pitchFamily="34" charset="-128"/>
              <a:ea typeface="Meiryo" panose="020B0604030504040204" pitchFamily="34" charset="-128"/>
            </a:endParaRPr>
          </a:p>
          <a:p>
            <a:r>
              <a:rPr lang="ja-JP" altLang="en-US" sz="1200">
                <a:solidFill>
                  <a:srgbClr val="C00000"/>
                </a:solidFill>
                <a:latin typeface="Meiryo" panose="020B0604030504040204" pitchFamily="34" charset="-128"/>
                <a:ea typeface="Meiryo" panose="020B0604030504040204" pitchFamily="34" charset="-128"/>
              </a:rPr>
              <a:t>ひとつひとつ丁寧な仕事をすることで、</a:t>
            </a:r>
            <a:endParaRPr lang="en-US" altLang="ja-JP" sz="1200" dirty="0">
              <a:solidFill>
                <a:srgbClr val="C00000"/>
              </a:solidFill>
              <a:latin typeface="Meiryo" panose="020B0604030504040204" pitchFamily="34" charset="-128"/>
              <a:ea typeface="Meiryo" panose="020B0604030504040204" pitchFamily="34" charset="-128"/>
            </a:endParaRPr>
          </a:p>
          <a:p>
            <a:r>
              <a:rPr kumimoji="1" lang="ja-JP" altLang="en-US" sz="1200">
                <a:solidFill>
                  <a:srgbClr val="C00000"/>
                </a:solidFill>
                <a:latin typeface="Meiryo" panose="020B0604030504040204" pitchFamily="34" charset="-128"/>
                <a:ea typeface="Meiryo" panose="020B0604030504040204" pitchFamily="34" charset="-128"/>
              </a:rPr>
              <a:t>要領や仕事のコツ、ビジネスに必要な</a:t>
            </a:r>
            <a:endParaRPr kumimoji="1" lang="en-US" altLang="ja-JP" sz="1200" dirty="0">
              <a:solidFill>
                <a:srgbClr val="C00000"/>
              </a:solidFill>
              <a:latin typeface="Meiryo" panose="020B0604030504040204" pitchFamily="34" charset="-128"/>
              <a:ea typeface="Meiryo" panose="020B0604030504040204" pitchFamily="34" charset="-128"/>
            </a:endParaRPr>
          </a:p>
          <a:p>
            <a:r>
              <a:rPr kumimoji="1" lang="ja-JP" altLang="en-US" sz="1200">
                <a:solidFill>
                  <a:srgbClr val="C00000"/>
                </a:solidFill>
                <a:latin typeface="Meiryo" panose="020B0604030504040204" pitchFamily="34" charset="-128"/>
                <a:ea typeface="Meiryo" panose="020B0604030504040204" pitchFamily="34" charset="-128"/>
              </a:rPr>
              <a:t>基本的な常識を学んで行く。</a:t>
            </a:r>
            <a:endParaRPr kumimoji="1" lang="en-US" altLang="ja-JP" sz="1200" dirty="0">
              <a:solidFill>
                <a:srgbClr val="C0000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7F51D22-3C0A-384A-BF62-36EC04A6C938}"/>
              </a:ext>
            </a:extLst>
          </p:cNvPr>
          <p:cNvSpPr txBox="1"/>
          <p:nvPr/>
        </p:nvSpPr>
        <p:spPr>
          <a:xfrm>
            <a:off x="5383880" y="3157489"/>
            <a:ext cx="2492990" cy="1015663"/>
          </a:xfrm>
          <a:prstGeom prst="rect">
            <a:avLst/>
          </a:prstGeom>
          <a:noFill/>
        </p:spPr>
        <p:txBody>
          <a:bodyPr wrap="none" rtlCol="0">
            <a:spAutoFit/>
          </a:bodyPr>
          <a:lstStyle/>
          <a:p>
            <a:r>
              <a:rPr kumimoji="1" lang="ja-JP" altLang="en-US" sz="1200" b="1">
                <a:solidFill>
                  <a:srgbClr val="009051"/>
                </a:solidFill>
                <a:latin typeface="Meiryo" panose="020B0604030504040204" pitchFamily="34" charset="-128"/>
                <a:ea typeface="Meiryo" panose="020B0604030504040204" pitchFamily="34" charset="-128"/>
              </a:rPr>
              <a:t>意識せずに仕事がこなせる段階</a:t>
            </a:r>
            <a:endParaRPr kumimoji="1" lang="en-US" altLang="ja-JP" sz="1200" b="1"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経験を重ねることで、</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いろいろな仕事のパターンを覚え</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既存の仕事の延長であれば、</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臨機応変に対処できる。</a:t>
            </a:r>
            <a:endParaRPr kumimoji="1" lang="en-US" altLang="ja-JP" sz="1200" dirty="0">
              <a:solidFill>
                <a:srgbClr val="00905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F4D0D66F-2156-4840-8802-1ADA22519E81}"/>
              </a:ext>
            </a:extLst>
          </p:cNvPr>
          <p:cNvSpPr txBox="1"/>
          <p:nvPr/>
        </p:nvSpPr>
        <p:spPr>
          <a:xfrm>
            <a:off x="2338745" y="1755107"/>
            <a:ext cx="2852063" cy="830997"/>
          </a:xfrm>
          <a:prstGeom prst="rect">
            <a:avLst/>
          </a:prstGeom>
          <a:noFill/>
        </p:spPr>
        <p:txBody>
          <a:bodyPr wrap="none" rtlCol="0">
            <a:spAutoFit/>
          </a:bodyPr>
          <a:lstStyle/>
          <a:p>
            <a:r>
              <a:rPr kumimoji="1" lang="ja-JP" altLang="en-US" sz="1600">
                <a:solidFill>
                  <a:srgbClr val="0432FF"/>
                </a:solidFill>
                <a:latin typeface="Meiryo" panose="020B0604030504040204" pitchFamily="34" charset="-128"/>
                <a:ea typeface="Meiryo" panose="020B0604030504040204" pitchFamily="34" charset="-128"/>
              </a:rPr>
              <a:t>新しいことを創り出す。</a:t>
            </a:r>
            <a:endParaRPr kumimoji="1" lang="en-US" altLang="ja-JP" sz="1600" dirty="0">
              <a:solidFill>
                <a:srgbClr val="0432FF"/>
              </a:solidFill>
              <a:latin typeface="Meiryo" panose="020B0604030504040204" pitchFamily="34" charset="-128"/>
              <a:ea typeface="Meiryo" panose="020B0604030504040204" pitchFamily="34" charset="-128"/>
            </a:endParaRPr>
          </a:p>
          <a:p>
            <a:r>
              <a:rPr lang="ja-JP" altLang="en-US" sz="1600">
                <a:solidFill>
                  <a:srgbClr val="0432FF"/>
                </a:solidFill>
                <a:latin typeface="Meiryo" panose="020B0604030504040204" pitchFamily="34" charset="-128"/>
                <a:ea typeface="Meiryo" panose="020B0604030504040204" pitchFamily="34" charset="-128"/>
              </a:rPr>
              <a:t>新しいことや例外的なことに</a:t>
            </a:r>
            <a:endParaRPr lang="en-US" altLang="ja-JP" sz="1600" dirty="0">
              <a:solidFill>
                <a:srgbClr val="0432FF"/>
              </a:solidFill>
              <a:latin typeface="Meiryo" panose="020B0604030504040204" pitchFamily="34" charset="-128"/>
              <a:ea typeface="Meiryo" panose="020B0604030504040204" pitchFamily="34" charset="-128"/>
            </a:endParaRPr>
          </a:p>
          <a:p>
            <a:r>
              <a:rPr kumimoji="1" lang="ja-JP" altLang="en-US" sz="1600">
                <a:solidFill>
                  <a:srgbClr val="0432FF"/>
                </a:solidFill>
                <a:latin typeface="Meiryo" panose="020B0604030504040204" pitchFamily="34" charset="-128"/>
                <a:ea typeface="Meiryo" panose="020B0604030504040204" pitchFamily="34" charset="-128"/>
              </a:rPr>
              <a:t>対処できる。</a:t>
            </a:r>
            <a:endParaRPr kumimoji="1" lang="en-US" altLang="ja-JP" sz="1600" dirty="0">
              <a:solidFill>
                <a:srgbClr val="0432FF"/>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906CD989-0B1E-BE40-BAC4-7A20039BE704}"/>
              </a:ext>
            </a:extLst>
          </p:cNvPr>
          <p:cNvSpPr txBox="1"/>
          <p:nvPr/>
        </p:nvSpPr>
        <p:spPr>
          <a:xfrm>
            <a:off x="5383880" y="1528845"/>
            <a:ext cx="3160613" cy="830997"/>
          </a:xfrm>
          <a:prstGeom prst="rect">
            <a:avLst/>
          </a:prstGeom>
          <a:noFill/>
        </p:spPr>
        <p:txBody>
          <a:bodyPr wrap="square" rtlCol="0">
            <a:spAutoFit/>
          </a:bodyPr>
          <a:lstStyle/>
          <a:p>
            <a:r>
              <a:rPr lang="ja-JP" altLang="en-US" sz="1200" b="1">
                <a:solidFill>
                  <a:srgbClr val="0432FF"/>
                </a:solidFill>
                <a:latin typeface="Meiryo" panose="020B0604030504040204" pitchFamily="34" charset="-128"/>
                <a:ea typeface="Meiryo" panose="020B0604030504040204" pitchFamily="34" charset="-128"/>
              </a:rPr>
              <a:t>新しいことや難しいことを任せられる段階</a:t>
            </a:r>
            <a:endParaRPr lang="en-US" altLang="ja-JP" sz="1200" b="1" dirty="0">
              <a:solidFill>
                <a:srgbClr val="0432FF"/>
              </a:solidFill>
              <a:latin typeface="Meiryo" panose="020B0604030504040204" pitchFamily="34" charset="-128"/>
              <a:ea typeface="Meiryo" panose="020B0604030504040204" pitchFamily="34" charset="-128"/>
            </a:endParaRPr>
          </a:p>
          <a:p>
            <a:r>
              <a:rPr kumimoji="1" lang="ja-JP" altLang="en-US" sz="1200">
                <a:solidFill>
                  <a:srgbClr val="0432FF"/>
                </a:solidFill>
                <a:latin typeface="Meiryo" panose="020B0604030504040204" pitchFamily="34" charset="-128"/>
                <a:ea typeface="Meiryo" panose="020B0604030504040204" pitchFamily="34" charset="-128"/>
              </a:rPr>
              <a:t>自社だけではなく、世の中についての常識に精通し、</a:t>
            </a:r>
            <a:r>
              <a:rPr lang="ja-JP" altLang="en-US" sz="1200">
                <a:solidFill>
                  <a:srgbClr val="0432FF"/>
                </a:solidFill>
                <a:latin typeface="Meiryo" panose="020B0604030504040204" pitchFamily="34" charset="-128"/>
                <a:ea typeface="Meiryo" panose="020B0604030504040204" pitchFamily="34" charset="-128"/>
              </a:rPr>
              <a:t>変化に敏感で、未来を先読みしている。</a:t>
            </a:r>
            <a:r>
              <a:rPr kumimoji="1" lang="ja-JP" altLang="en-US" sz="1200">
                <a:solidFill>
                  <a:srgbClr val="0432FF"/>
                </a:solidFill>
                <a:latin typeface="Meiryo" panose="020B0604030504040204" pitchFamily="34" charset="-128"/>
                <a:ea typeface="Meiryo" panose="020B0604030504040204" pitchFamily="34" charset="-128"/>
              </a:rPr>
              <a:t>社内外に豊富な人脈を持っている。</a:t>
            </a:r>
            <a:endParaRPr kumimoji="1" lang="en-US" altLang="ja-JP" sz="1200" dirty="0">
              <a:solidFill>
                <a:srgbClr val="0432FF"/>
              </a:solidFill>
              <a:latin typeface="Meiryo" panose="020B0604030504040204" pitchFamily="34" charset="-128"/>
              <a:ea typeface="Meiryo" panose="020B0604030504040204" pitchFamily="34" charset="-128"/>
            </a:endParaRPr>
          </a:p>
        </p:txBody>
      </p:sp>
      <p:sp>
        <p:nvSpPr>
          <p:cNvPr id="25" name="四角形吹き出し 24">
            <a:extLst>
              <a:ext uri="{FF2B5EF4-FFF2-40B4-BE49-F238E27FC236}">
                <a16:creationId xmlns:a16="http://schemas.microsoft.com/office/drawing/2014/main" id="{CAB48C77-DDE4-504D-A4AA-54675D82E214}"/>
              </a:ext>
            </a:extLst>
          </p:cNvPr>
          <p:cNvSpPr/>
          <p:nvPr/>
        </p:nvSpPr>
        <p:spPr>
          <a:xfrm>
            <a:off x="7181522" y="2487966"/>
            <a:ext cx="1667070" cy="557805"/>
          </a:xfrm>
          <a:prstGeom prst="wedgeRectCallout">
            <a:avLst>
              <a:gd name="adj1" fmla="val -54278"/>
              <a:gd name="adj2" fmla="val 7183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この</a:t>
            </a:r>
            <a:r>
              <a:rPr kumimoji="1" lang="ja-JP" altLang="en-US" sz="1050">
                <a:solidFill>
                  <a:srgbClr val="FFFFFF"/>
                </a:solidFill>
                <a:latin typeface="Meiryo" panose="020B0604030504040204" pitchFamily="34" charset="-128"/>
                <a:ea typeface="Meiryo" panose="020B0604030504040204" pitchFamily="34" charset="-128"/>
                <a:cs typeface="ＭＳ Ｐゴシック"/>
              </a:rPr>
              <a:t>段階で「学び」を</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やめてしまう人が多い</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9" name="グループ化 8">
            <a:extLst>
              <a:ext uri="{FF2B5EF4-FFF2-40B4-BE49-F238E27FC236}">
                <a16:creationId xmlns:a16="http://schemas.microsoft.com/office/drawing/2014/main" id="{5E13BF42-40A1-E746-B88B-A0FAC85E8990}"/>
              </a:ext>
            </a:extLst>
          </p:cNvPr>
          <p:cNvGrpSpPr/>
          <p:nvPr/>
        </p:nvGrpSpPr>
        <p:grpSpPr>
          <a:xfrm>
            <a:off x="2891560" y="2359843"/>
            <a:ext cx="3360874" cy="2693085"/>
            <a:chOff x="2891560" y="2359843"/>
            <a:chExt cx="3360874" cy="2693085"/>
          </a:xfrm>
        </p:grpSpPr>
        <p:sp>
          <p:nvSpPr>
            <p:cNvPr id="23" name="上矢印 22">
              <a:extLst>
                <a:ext uri="{FF2B5EF4-FFF2-40B4-BE49-F238E27FC236}">
                  <a16:creationId xmlns:a16="http://schemas.microsoft.com/office/drawing/2014/main" id="{02EBBF89-843A-994C-9AC8-4F910CC8F705}"/>
                </a:ext>
              </a:extLst>
            </p:cNvPr>
            <p:cNvSpPr/>
            <p:nvPr/>
          </p:nvSpPr>
          <p:spPr>
            <a:xfrm>
              <a:off x="2891560" y="4104814"/>
              <a:ext cx="3360874" cy="948114"/>
            </a:xfrm>
            <a:prstGeom prst="upArrow">
              <a:avLst>
                <a:gd name="adj1" fmla="val 64054"/>
                <a:gd name="adj2" fmla="val 50000"/>
              </a:avLst>
            </a:prstGeom>
            <a:solidFill>
              <a:srgbClr val="0070C0">
                <a:alpha val="5686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上矢印 23">
              <a:extLst>
                <a:ext uri="{FF2B5EF4-FFF2-40B4-BE49-F238E27FC236}">
                  <a16:creationId xmlns:a16="http://schemas.microsoft.com/office/drawing/2014/main" id="{D84FE7BD-7AD9-544D-A1A2-D808487C3674}"/>
                </a:ext>
              </a:extLst>
            </p:cNvPr>
            <p:cNvSpPr/>
            <p:nvPr/>
          </p:nvSpPr>
          <p:spPr>
            <a:xfrm>
              <a:off x="4373956" y="2359843"/>
              <a:ext cx="396088" cy="944740"/>
            </a:xfrm>
            <a:prstGeom prst="upArrow">
              <a:avLst/>
            </a:prstGeom>
            <a:solidFill>
              <a:srgbClr val="0070C0">
                <a:alpha val="8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D8EDB6D0-95CF-0449-8077-0EA9190AD1F4}"/>
                </a:ext>
              </a:extLst>
            </p:cNvPr>
            <p:cNvSpPr txBox="1"/>
            <p:nvPr/>
          </p:nvSpPr>
          <p:spPr>
            <a:xfrm>
              <a:off x="3564350" y="4566018"/>
              <a:ext cx="2015295" cy="461665"/>
            </a:xfrm>
            <a:prstGeom prst="rect">
              <a:avLst/>
            </a:prstGeom>
            <a:noFill/>
          </p:spPr>
          <p:txBody>
            <a:bodyPr wrap="none" rtlCol="0">
              <a:spAutoFit/>
            </a:bodyPr>
            <a:lstStyle/>
            <a:p>
              <a:pPr algn="ctr"/>
              <a:r>
                <a:rPr lang="en-US" altLang="ja-JP" sz="1200" dirty="0">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素人</a:t>
              </a:r>
              <a:r>
                <a:rPr lang="en-US" altLang="ja-JP" sz="1200" dirty="0">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である自分を自覚し</a:t>
              </a:r>
              <a:endParaRPr lang="en-US" altLang="ja-JP" sz="1200" dirty="0">
                <a:solidFill>
                  <a:schemeClr val="bg1"/>
                </a:solidFill>
                <a:latin typeface="Meiryo" panose="020B0604030504040204" pitchFamily="34" charset="-128"/>
                <a:ea typeface="Meiryo" panose="020B0604030504040204" pitchFamily="34" charset="-128"/>
              </a:endParaRPr>
            </a:p>
            <a:p>
              <a:pPr algn="ctr"/>
              <a:r>
                <a:rPr kumimoji="1" lang="en-US" altLang="ja-JP" sz="1200" dirty="0">
                  <a:solidFill>
                    <a:schemeClr val="bg1"/>
                  </a:solidFill>
                  <a:latin typeface="Meiryo" panose="020B0604030504040204" pitchFamily="34" charset="-128"/>
                  <a:ea typeface="Meiryo" panose="020B0604030504040204" pitchFamily="34" charset="-128"/>
                </a:rPr>
                <a:t>“</a:t>
              </a:r>
              <a:r>
                <a:rPr kumimoji="1" lang="ja-JP" altLang="en-US" sz="1200">
                  <a:solidFill>
                    <a:schemeClr val="bg1"/>
                  </a:solidFill>
                  <a:latin typeface="Meiryo" panose="020B0604030504040204" pitchFamily="34" charset="-128"/>
                  <a:ea typeface="Meiryo" panose="020B0604030504040204" pitchFamily="34" charset="-128"/>
                </a:rPr>
                <a:t>素人</a:t>
              </a:r>
              <a:r>
                <a:rPr kumimoji="1" lang="en-US" altLang="ja-JP" sz="1200" dirty="0">
                  <a:solidFill>
                    <a:schemeClr val="bg1"/>
                  </a:solidFill>
                  <a:latin typeface="Meiryo" panose="020B0604030504040204" pitchFamily="34" charset="-128"/>
                  <a:ea typeface="Meiryo" panose="020B0604030504040204" pitchFamily="34" charset="-128"/>
                </a:rPr>
                <a:t>”</a:t>
              </a:r>
              <a:r>
                <a:rPr kumimoji="1" lang="ja-JP" altLang="en-US" sz="1200">
                  <a:solidFill>
                    <a:schemeClr val="bg1"/>
                  </a:solidFill>
                  <a:latin typeface="Meiryo" panose="020B0604030504040204" pitchFamily="34" charset="-128"/>
                  <a:ea typeface="Meiryo" panose="020B0604030504040204" pitchFamily="34" charset="-128"/>
                </a:rPr>
                <a:t>からの脱出を目指す</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sp>
        <p:nvSpPr>
          <p:cNvPr id="27" name="四角形吹き出し 26">
            <a:extLst>
              <a:ext uri="{FF2B5EF4-FFF2-40B4-BE49-F238E27FC236}">
                <a16:creationId xmlns:a16="http://schemas.microsoft.com/office/drawing/2014/main" id="{B3D1265C-7B76-E94E-B524-DD1B0D3BD020}"/>
              </a:ext>
            </a:extLst>
          </p:cNvPr>
          <p:cNvSpPr/>
          <p:nvPr/>
        </p:nvSpPr>
        <p:spPr>
          <a:xfrm>
            <a:off x="7181522" y="4287126"/>
            <a:ext cx="1667070" cy="557805"/>
          </a:xfrm>
          <a:prstGeom prst="wedgeRectCallout">
            <a:avLst>
              <a:gd name="adj1" fmla="val -53559"/>
              <a:gd name="adj2" fmla="val -10587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業務の</a:t>
            </a:r>
            <a:r>
              <a:rPr lang="en-US" altLang="ja-JP" sz="1050" dirty="0">
                <a:solidFill>
                  <a:srgbClr val="FFFFFF"/>
                </a:solidFill>
                <a:latin typeface="Meiryo" panose="020B0604030504040204" pitchFamily="34" charset="-128"/>
                <a:ea typeface="Meiryo" panose="020B0604030504040204" pitchFamily="34" charset="-128"/>
                <a:cs typeface="ＭＳ Ｐゴシック"/>
              </a:rPr>
              <a:t>8</a:t>
            </a:r>
            <a:r>
              <a:rPr lang="ja-JP" altLang="en-US" sz="1050">
                <a:solidFill>
                  <a:srgbClr val="FFFFFF"/>
                </a:solidFill>
                <a:latin typeface="Meiryo" panose="020B0604030504040204" pitchFamily="34" charset="-128"/>
                <a:ea typeface="Meiryo" panose="020B0604030504040204" pitchFamily="34" charset="-128"/>
                <a:cs typeface="ＭＳ Ｐゴシック"/>
              </a:rPr>
              <a:t>割はルーチンワークで成り立っている</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187185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円/楕円 12"/>
          <p:cNvSpPr/>
          <p:nvPr/>
        </p:nvSpPr>
        <p:spPr>
          <a:xfrm>
            <a:off x="2771800" y="1756308"/>
            <a:ext cx="3600400" cy="3528392"/>
          </a:xfrm>
          <a:prstGeom prst="ellipse">
            <a:avLst/>
          </a:prstGeom>
          <a:gradFill flip="none" rotWithShape="1">
            <a:gsLst>
              <a:gs pos="0">
                <a:schemeClr val="accent1">
                  <a:lumMod val="20000"/>
                  <a:lumOff val="80000"/>
                </a:schemeClr>
              </a:gs>
              <a:gs pos="46000">
                <a:schemeClr val="accent1">
                  <a:lumMod val="0"/>
                  <a:lumOff val="100000"/>
                </a:schemeClr>
              </a:gs>
              <a:gs pos="100000">
                <a:schemeClr val="tx2">
                  <a:lumMod val="60000"/>
                  <a:lumOff val="40000"/>
                </a:schemeClr>
              </a:gs>
            </a:gsLst>
            <a:path path="circle">
              <a:fillToRect l="50000" t="-80000" r="50000" b="180000"/>
            </a:path>
            <a:tileRect/>
          </a:gradFill>
          <a:ln>
            <a:noFill/>
          </a:ln>
          <a:effectLst>
            <a:outerShdw blurRad="50800" dist="50800" dir="5400000" algn="ctr" rotWithShape="0">
              <a:schemeClr val="bg1">
                <a:lumMod val="95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学び続ける習慣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63</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9468" y="795978"/>
            <a:ext cx="2192239" cy="1934651"/>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0421" y="752736"/>
            <a:ext cx="2330882" cy="1989019"/>
          </a:xfrm>
          <a:prstGeom prst="rect">
            <a:avLst/>
          </a:prstGeom>
        </p:spPr>
      </p:pic>
      <p:sp>
        <p:nvSpPr>
          <p:cNvPr id="8" name="テキスト ボックス 7"/>
          <p:cNvSpPr txBox="1"/>
          <p:nvPr/>
        </p:nvSpPr>
        <p:spPr>
          <a:xfrm>
            <a:off x="2361589" y="2596178"/>
            <a:ext cx="1107996"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独学力</a:t>
            </a:r>
          </a:p>
        </p:txBody>
      </p:sp>
      <p:sp>
        <p:nvSpPr>
          <p:cNvPr id="9" name="テキスト ボックス 8"/>
          <p:cNvSpPr txBox="1"/>
          <p:nvPr/>
        </p:nvSpPr>
        <p:spPr>
          <a:xfrm>
            <a:off x="5364088" y="2592722"/>
            <a:ext cx="1723549" cy="461665"/>
          </a:xfrm>
          <a:prstGeom prst="rect">
            <a:avLst/>
          </a:prstGeom>
          <a:noFill/>
        </p:spPr>
        <p:txBody>
          <a:bodyPr wrap="none" rtlCol="0">
            <a:spAutoFit/>
          </a:bodyPr>
          <a:lstStyle/>
          <a:p>
            <a:r>
              <a:rPr kumimoji="1" lang="ja-JP" altLang="en-US" sz="2400" b="1">
                <a:solidFill>
                  <a:srgbClr val="0432FF"/>
                </a:solidFill>
                <a:latin typeface="Meiryo" charset="-128"/>
                <a:ea typeface="Meiryo" charset="-128"/>
                <a:cs typeface="Meiryo" charset="-128"/>
              </a:rPr>
              <a:t>つながり力</a:t>
            </a:r>
            <a:endParaRPr kumimoji="1" lang="ja-JP" altLang="en-US" sz="2400" b="1" dirty="0">
              <a:solidFill>
                <a:srgbClr val="0432FF"/>
              </a:solidFill>
              <a:latin typeface="Meiryo" charset="-128"/>
              <a:ea typeface="Meiryo" charset="-128"/>
              <a:cs typeface="Meiryo" charset="-128"/>
            </a:endParaRPr>
          </a:p>
        </p:txBody>
      </p:sp>
      <p:sp>
        <p:nvSpPr>
          <p:cNvPr id="10" name="テキスト ボックス 9"/>
          <p:cNvSpPr txBox="1"/>
          <p:nvPr/>
        </p:nvSpPr>
        <p:spPr>
          <a:xfrm>
            <a:off x="3402449" y="6176845"/>
            <a:ext cx="2339102"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アウトプット力</a:t>
            </a:r>
          </a:p>
        </p:txBody>
      </p:sp>
      <p:pic>
        <p:nvPicPr>
          <p:cNvPr id="11"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9016" y="3890801"/>
            <a:ext cx="2359098" cy="2376925"/>
          </a:xfrm>
          <a:prstGeom prst="rect">
            <a:avLst/>
          </a:prstGeom>
        </p:spPr>
      </p:pic>
      <p:sp>
        <p:nvSpPr>
          <p:cNvPr id="14" name="テキスト ボックス 13"/>
          <p:cNvSpPr txBox="1"/>
          <p:nvPr/>
        </p:nvSpPr>
        <p:spPr>
          <a:xfrm>
            <a:off x="3905122" y="1469608"/>
            <a:ext cx="1261884" cy="738664"/>
          </a:xfrm>
          <a:prstGeom prst="rect">
            <a:avLst/>
          </a:prstGeom>
          <a:noFill/>
        </p:spPr>
        <p:txBody>
          <a:bodyPr wrap="none" rtlCol="0">
            <a:spAutoFit/>
          </a:bodyPr>
          <a:lstStyle/>
          <a:p>
            <a:pPr algn="ctr"/>
            <a:r>
              <a:rPr kumimoji="1" lang="en-US" altLang="ja-JP" sz="1400" dirty="0">
                <a:solidFill>
                  <a:srgbClr val="0070C0"/>
                </a:solidFill>
                <a:latin typeface="Meiryo" charset="-128"/>
                <a:ea typeface="Meiryo" charset="-128"/>
                <a:cs typeface="Meiryo" charset="-128"/>
              </a:rPr>
              <a:t>SNS</a:t>
            </a:r>
          </a:p>
          <a:p>
            <a:pPr algn="ctr"/>
            <a:r>
              <a:rPr lang="ja-JP" altLang="en-US" sz="1400" dirty="0">
                <a:solidFill>
                  <a:srgbClr val="0070C0"/>
                </a:solidFill>
                <a:latin typeface="Meiryo" charset="-128"/>
                <a:ea typeface="Meiryo" charset="-128"/>
                <a:cs typeface="Meiryo" charset="-128"/>
              </a:rPr>
              <a:t>勉強会</a:t>
            </a:r>
            <a:endParaRPr lang="en-US" altLang="ja-JP" sz="1400" dirty="0">
              <a:solidFill>
                <a:srgbClr val="0070C0"/>
              </a:solidFill>
              <a:latin typeface="Meiryo" charset="-128"/>
              <a:ea typeface="Meiryo" charset="-128"/>
              <a:cs typeface="Meiryo" charset="-128"/>
            </a:endParaRPr>
          </a:p>
          <a:p>
            <a:pPr algn="ctr"/>
            <a:r>
              <a:rPr kumimoji="1" lang="ja-JP" altLang="en-US" sz="1400" dirty="0">
                <a:solidFill>
                  <a:srgbClr val="0070C0"/>
                </a:solidFill>
                <a:latin typeface="Meiryo" charset="-128"/>
                <a:ea typeface="Meiryo" charset="-128"/>
                <a:cs typeface="Meiryo" charset="-128"/>
              </a:rPr>
              <a:t>コミュニティ</a:t>
            </a:r>
          </a:p>
        </p:txBody>
      </p:sp>
      <p:sp>
        <p:nvSpPr>
          <p:cNvPr id="15" name="テキスト ボックス 14"/>
          <p:cNvSpPr txBox="1"/>
          <p:nvPr/>
        </p:nvSpPr>
        <p:spPr>
          <a:xfrm>
            <a:off x="7376726" y="1469608"/>
            <a:ext cx="1261884" cy="738664"/>
          </a:xfrm>
          <a:prstGeom prst="rect">
            <a:avLst/>
          </a:prstGeom>
          <a:noFill/>
        </p:spPr>
        <p:txBody>
          <a:bodyPr wrap="none" rtlCol="0">
            <a:spAutoFit/>
          </a:bodyPr>
          <a:lstStyle/>
          <a:p>
            <a:r>
              <a:rPr kumimoji="1" lang="ja-JP" altLang="en-US" sz="1400" dirty="0">
                <a:solidFill>
                  <a:srgbClr val="0070C0"/>
                </a:solidFill>
                <a:latin typeface="Meiryo" charset="-128"/>
                <a:ea typeface="Meiryo" charset="-128"/>
                <a:cs typeface="Meiryo" charset="-128"/>
              </a:rPr>
              <a:t>ボランティア</a:t>
            </a:r>
            <a:endParaRPr kumimoji="1" lang="en-US" altLang="ja-JP" sz="1400" dirty="0">
              <a:solidFill>
                <a:srgbClr val="0070C0"/>
              </a:solidFill>
              <a:latin typeface="Meiryo" charset="-128"/>
              <a:ea typeface="Meiryo" charset="-128"/>
              <a:cs typeface="Meiryo" charset="-128"/>
            </a:endParaRPr>
          </a:p>
          <a:p>
            <a:r>
              <a:rPr lang="ja-JP" altLang="en-US" sz="1400" dirty="0">
                <a:solidFill>
                  <a:srgbClr val="0070C0"/>
                </a:solidFill>
                <a:latin typeface="Meiryo" charset="-128"/>
                <a:ea typeface="Meiryo" charset="-128"/>
                <a:cs typeface="Meiryo" charset="-128"/>
              </a:rPr>
              <a:t>イベント</a:t>
            </a:r>
            <a:endParaRPr lang="en-US" altLang="ja-JP" sz="1400" dirty="0">
              <a:solidFill>
                <a:srgbClr val="0070C0"/>
              </a:solidFill>
              <a:latin typeface="Meiryo" charset="-128"/>
              <a:ea typeface="Meiryo" charset="-128"/>
              <a:cs typeface="Meiryo" charset="-128"/>
            </a:endParaRPr>
          </a:p>
          <a:p>
            <a:r>
              <a:rPr kumimoji="1" lang="ja-JP" altLang="en-US" sz="1400" dirty="0">
                <a:solidFill>
                  <a:srgbClr val="0070C0"/>
                </a:solidFill>
                <a:latin typeface="Meiryo" charset="-128"/>
                <a:ea typeface="Meiryo" charset="-128"/>
                <a:cs typeface="Meiryo" charset="-128"/>
              </a:rPr>
              <a:t>呑み会</a:t>
            </a:r>
          </a:p>
        </p:txBody>
      </p:sp>
      <p:sp>
        <p:nvSpPr>
          <p:cNvPr id="16" name="テキスト ボックス 15"/>
          <p:cNvSpPr txBox="1"/>
          <p:nvPr/>
        </p:nvSpPr>
        <p:spPr>
          <a:xfrm>
            <a:off x="1073571" y="1469608"/>
            <a:ext cx="902811" cy="738664"/>
          </a:xfrm>
          <a:prstGeom prst="rect">
            <a:avLst/>
          </a:prstGeom>
          <a:noFill/>
        </p:spPr>
        <p:txBody>
          <a:bodyPr wrap="none" rtlCol="0">
            <a:spAutoFit/>
          </a:bodyPr>
          <a:lstStyle/>
          <a:p>
            <a:pPr algn="r"/>
            <a:r>
              <a:rPr lang="ja-JP" altLang="en-US" sz="1400" dirty="0">
                <a:solidFill>
                  <a:srgbClr val="0070C0"/>
                </a:solidFill>
                <a:latin typeface="Meiryo" charset="-128"/>
                <a:ea typeface="Meiryo" charset="-128"/>
                <a:cs typeface="Meiryo" charset="-128"/>
              </a:rPr>
              <a:t>読書</a:t>
            </a:r>
            <a:endParaRPr lang="en-US" altLang="ja-JP" sz="1400" dirty="0">
              <a:solidFill>
                <a:srgbClr val="0070C0"/>
              </a:solidFill>
              <a:latin typeface="Meiryo" charset="-128"/>
              <a:ea typeface="Meiryo" charset="-128"/>
              <a:cs typeface="Meiryo" charset="-128"/>
            </a:endParaRPr>
          </a:p>
          <a:p>
            <a:pPr algn="r"/>
            <a:r>
              <a:rPr lang="ja-JP" altLang="en-US" sz="1400" dirty="0">
                <a:solidFill>
                  <a:srgbClr val="0070C0"/>
                </a:solidFill>
                <a:latin typeface="Meiryo" charset="-128"/>
                <a:ea typeface="Meiryo" charset="-128"/>
                <a:cs typeface="Meiryo" charset="-128"/>
              </a:rPr>
              <a:t>社外研修</a:t>
            </a:r>
            <a:endParaRPr lang="en-US" altLang="ja-JP" sz="1400" dirty="0">
              <a:solidFill>
                <a:srgbClr val="0070C0"/>
              </a:solidFill>
              <a:latin typeface="Meiryo" charset="-128"/>
              <a:ea typeface="Meiryo" charset="-128"/>
              <a:cs typeface="Meiryo" charset="-128"/>
            </a:endParaRPr>
          </a:p>
          <a:p>
            <a:pPr algn="r"/>
            <a:r>
              <a:rPr kumimoji="1" lang="en-US" altLang="ja-JP" sz="1400" dirty="0">
                <a:solidFill>
                  <a:srgbClr val="0070C0"/>
                </a:solidFill>
                <a:latin typeface="Meiryo" charset="-128"/>
                <a:ea typeface="Meiryo" charset="-128"/>
                <a:cs typeface="Meiryo" charset="-128"/>
              </a:rPr>
              <a:t>Web</a:t>
            </a:r>
            <a:endParaRPr kumimoji="1" lang="ja-JP" altLang="en-US" sz="1400" dirty="0">
              <a:solidFill>
                <a:srgbClr val="0070C0"/>
              </a:solidFill>
              <a:latin typeface="Meiryo" charset="-128"/>
              <a:ea typeface="Meiryo" charset="-128"/>
              <a:cs typeface="Meiryo" charset="-128"/>
            </a:endParaRPr>
          </a:p>
        </p:txBody>
      </p:sp>
      <p:sp>
        <p:nvSpPr>
          <p:cNvPr id="18" name="テキスト ボックス 17"/>
          <p:cNvSpPr txBox="1"/>
          <p:nvPr/>
        </p:nvSpPr>
        <p:spPr>
          <a:xfrm>
            <a:off x="3094672" y="3154012"/>
            <a:ext cx="2954655" cy="646331"/>
          </a:xfrm>
          <a:prstGeom prst="rect">
            <a:avLst/>
          </a:prstGeom>
          <a:noFill/>
        </p:spPr>
        <p:txBody>
          <a:bodyPr wrap="none" rtlCol="0">
            <a:spAutoFit/>
          </a:bodyPr>
          <a:lstStyle/>
          <a:p>
            <a:pPr algn="ctr"/>
            <a:r>
              <a:rPr kumimoji="1" lang="ja-JP" altLang="en-US" sz="3600" b="1" dirty="0">
                <a:solidFill>
                  <a:srgbClr val="0432FF"/>
                </a:solidFill>
                <a:latin typeface="Meiryo" charset="-128"/>
                <a:ea typeface="Meiryo" charset="-128"/>
                <a:cs typeface="Meiryo" charset="-128"/>
              </a:rPr>
              <a:t>変身資産</a:t>
            </a:r>
            <a:r>
              <a:rPr kumimoji="1" lang="ja-JP" altLang="en-US" sz="2400" dirty="0">
                <a:solidFill>
                  <a:srgbClr val="0432FF"/>
                </a:solidFill>
                <a:latin typeface="Meiryo" charset="-128"/>
                <a:ea typeface="Meiryo" charset="-128"/>
                <a:cs typeface="Meiryo" charset="-128"/>
              </a:rPr>
              <a:t>の蓄積</a:t>
            </a:r>
          </a:p>
        </p:txBody>
      </p:sp>
      <p:sp>
        <p:nvSpPr>
          <p:cNvPr id="19" name="テキスト ボックス 18"/>
          <p:cNvSpPr txBox="1"/>
          <p:nvPr/>
        </p:nvSpPr>
        <p:spPr>
          <a:xfrm>
            <a:off x="6444208" y="3054387"/>
            <a:ext cx="2339102" cy="577081"/>
          </a:xfrm>
          <a:prstGeom prst="rect">
            <a:avLst/>
          </a:prstGeom>
          <a:noFill/>
        </p:spPr>
        <p:txBody>
          <a:bodyPr wrap="none" rtlCol="0">
            <a:spAutoFit/>
          </a:bodyPr>
          <a:lstStyle/>
          <a:p>
            <a:r>
              <a:rPr kumimoji="1" lang="ja-JP" altLang="en-US" sz="1050" dirty="0">
                <a:solidFill>
                  <a:srgbClr val="0070C0"/>
                </a:solidFill>
                <a:latin typeface="Meiryo" charset="-128"/>
                <a:ea typeface="Meiryo" charset="-128"/>
                <a:cs typeface="Meiryo" charset="-128"/>
              </a:rPr>
              <a:t>多様な価値観やロールモデルの発見</a:t>
            </a:r>
            <a:endParaRPr lang="en-US" altLang="ja-JP" sz="1050" dirty="0">
              <a:solidFill>
                <a:srgbClr val="0070C0"/>
              </a:solidFill>
              <a:latin typeface="Meiryo" charset="-128"/>
              <a:ea typeface="Meiryo" charset="-128"/>
              <a:cs typeface="Meiryo" charset="-128"/>
            </a:endParaRPr>
          </a:p>
          <a:p>
            <a:r>
              <a:rPr lang="ja-JP" altLang="en-US" sz="1050" dirty="0">
                <a:solidFill>
                  <a:srgbClr val="0070C0"/>
                </a:solidFill>
                <a:latin typeface="Meiryo" charset="-128"/>
                <a:ea typeface="Meiryo" charset="-128"/>
                <a:cs typeface="Meiryo" charset="-128"/>
              </a:rPr>
              <a:t>ビジネス・チャネルの開拓</a:t>
            </a:r>
            <a:endParaRPr lang="en-US" altLang="ja-JP" sz="1050" dirty="0">
              <a:solidFill>
                <a:srgbClr val="0070C0"/>
              </a:solidFill>
              <a:latin typeface="Meiryo" charset="-128"/>
              <a:ea typeface="Meiryo" charset="-128"/>
              <a:cs typeface="Meiryo" charset="-128"/>
            </a:endParaRPr>
          </a:p>
          <a:p>
            <a:r>
              <a:rPr kumimoji="1" lang="ja-JP" altLang="en-US" sz="1050" dirty="0">
                <a:solidFill>
                  <a:srgbClr val="0070C0"/>
                </a:solidFill>
                <a:latin typeface="Meiryo" charset="-128"/>
                <a:ea typeface="Meiryo" charset="-128"/>
                <a:cs typeface="Meiryo" charset="-128"/>
              </a:rPr>
              <a:t>共感と深い学び</a:t>
            </a:r>
            <a:endParaRPr kumimoji="1" lang="en-US" altLang="ja-JP" sz="1050" dirty="0">
              <a:solidFill>
                <a:srgbClr val="0070C0"/>
              </a:solidFill>
              <a:latin typeface="Meiryo" charset="-128"/>
              <a:ea typeface="Meiryo" charset="-128"/>
              <a:cs typeface="Meiryo" charset="-128"/>
            </a:endParaRPr>
          </a:p>
        </p:txBody>
      </p:sp>
      <p:sp>
        <p:nvSpPr>
          <p:cNvPr id="20" name="テキスト ボックス 19"/>
          <p:cNvSpPr txBox="1"/>
          <p:nvPr/>
        </p:nvSpPr>
        <p:spPr>
          <a:xfrm>
            <a:off x="764647" y="3094199"/>
            <a:ext cx="1935145" cy="577081"/>
          </a:xfrm>
          <a:prstGeom prst="rect">
            <a:avLst/>
          </a:prstGeom>
          <a:noFill/>
        </p:spPr>
        <p:txBody>
          <a:bodyPr wrap="none" rtlCol="0">
            <a:spAutoFit/>
          </a:bodyPr>
          <a:lstStyle/>
          <a:p>
            <a:pPr algn="r"/>
            <a:r>
              <a:rPr kumimoji="1" lang="ja-JP" altLang="en-US" sz="1050" dirty="0">
                <a:solidFill>
                  <a:srgbClr val="0070C0"/>
                </a:solidFill>
                <a:latin typeface="Meiryo" charset="-128"/>
                <a:ea typeface="Meiryo" charset="-128"/>
                <a:cs typeface="Meiryo" charset="-128"/>
              </a:rPr>
              <a:t>陳腐化するスキルの新陳代謝</a:t>
            </a:r>
            <a:endParaRPr kumimoji="1" lang="en-US" altLang="ja-JP" sz="1050" dirty="0">
              <a:solidFill>
                <a:srgbClr val="0070C0"/>
              </a:solidFill>
              <a:latin typeface="Meiryo" charset="-128"/>
              <a:ea typeface="Meiryo" charset="-128"/>
              <a:cs typeface="Meiryo" charset="-128"/>
            </a:endParaRPr>
          </a:p>
          <a:p>
            <a:pPr algn="r"/>
            <a:r>
              <a:rPr lang="ja-JP" altLang="en-US" sz="1050" dirty="0">
                <a:solidFill>
                  <a:srgbClr val="0070C0"/>
                </a:solidFill>
                <a:latin typeface="Meiryo" charset="-128"/>
                <a:ea typeface="Meiryo" charset="-128"/>
                <a:cs typeface="Meiryo" charset="-128"/>
              </a:rPr>
              <a:t>直感力の育成</a:t>
            </a:r>
            <a:endParaRPr lang="en-US" altLang="ja-JP" sz="1050" dirty="0">
              <a:solidFill>
                <a:srgbClr val="0070C0"/>
              </a:solidFill>
              <a:latin typeface="Meiryo" charset="-128"/>
              <a:ea typeface="Meiryo" charset="-128"/>
              <a:cs typeface="Meiryo" charset="-128"/>
            </a:endParaRPr>
          </a:p>
          <a:p>
            <a:pPr algn="r"/>
            <a:r>
              <a:rPr kumimoji="1" lang="ja-JP" altLang="en-US" sz="1050" dirty="0">
                <a:solidFill>
                  <a:srgbClr val="0070C0"/>
                </a:solidFill>
                <a:latin typeface="Meiryo" charset="-128"/>
                <a:ea typeface="Meiryo" charset="-128"/>
                <a:cs typeface="Meiryo" charset="-128"/>
              </a:rPr>
              <a:t>客観性と論理性の醸成</a:t>
            </a:r>
            <a:endParaRPr kumimoji="1" lang="en-US" altLang="ja-JP" sz="1050" dirty="0">
              <a:solidFill>
                <a:srgbClr val="0070C0"/>
              </a:solidFill>
              <a:latin typeface="Meiryo" charset="-128"/>
              <a:ea typeface="Meiryo" charset="-128"/>
              <a:cs typeface="Meiryo" charset="-128"/>
            </a:endParaRPr>
          </a:p>
        </p:txBody>
      </p:sp>
      <p:sp>
        <p:nvSpPr>
          <p:cNvPr id="21" name="テキスト ボックス 20"/>
          <p:cNvSpPr txBox="1"/>
          <p:nvPr/>
        </p:nvSpPr>
        <p:spPr>
          <a:xfrm>
            <a:off x="2156608" y="5278382"/>
            <a:ext cx="2473754" cy="577081"/>
          </a:xfrm>
          <a:prstGeom prst="rect">
            <a:avLst/>
          </a:prstGeom>
          <a:noFill/>
        </p:spPr>
        <p:txBody>
          <a:bodyPr wrap="none" rtlCol="0">
            <a:spAutoFit/>
          </a:bodyPr>
          <a:lstStyle/>
          <a:p>
            <a:pPr algn="r"/>
            <a:r>
              <a:rPr kumimoji="1" lang="ja-JP" altLang="en-US" sz="1050" dirty="0">
                <a:solidFill>
                  <a:srgbClr val="0070C0"/>
                </a:solidFill>
                <a:latin typeface="Meiryo" charset="-128"/>
                <a:ea typeface="Meiryo" charset="-128"/>
                <a:cs typeface="Meiryo" charset="-128"/>
              </a:rPr>
              <a:t>インプットの増大</a:t>
            </a:r>
            <a:endParaRPr kumimoji="1" lang="en-US" altLang="ja-JP" sz="1050" dirty="0">
              <a:solidFill>
                <a:srgbClr val="0070C0"/>
              </a:solidFill>
              <a:latin typeface="Meiryo" charset="-128"/>
              <a:ea typeface="Meiryo" charset="-128"/>
              <a:cs typeface="Meiryo" charset="-128"/>
            </a:endParaRPr>
          </a:p>
          <a:p>
            <a:pPr algn="r"/>
            <a:r>
              <a:rPr lang="ja-JP" altLang="en-US" sz="1050" dirty="0">
                <a:solidFill>
                  <a:srgbClr val="0070C0"/>
                </a:solidFill>
                <a:latin typeface="Meiryo" charset="-128"/>
                <a:ea typeface="Meiryo" charset="-128"/>
                <a:cs typeface="Meiryo" charset="-128"/>
              </a:rPr>
              <a:t>人脈の拡大</a:t>
            </a:r>
            <a:endParaRPr lang="en-US" altLang="ja-JP" sz="1050" dirty="0">
              <a:solidFill>
                <a:srgbClr val="0070C0"/>
              </a:solidFill>
              <a:latin typeface="Meiryo" charset="-128"/>
              <a:ea typeface="Meiryo" charset="-128"/>
              <a:cs typeface="Meiryo" charset="-128"/>
            </a:endParaRPr>
          </a:p>
          <a:p>
            <a:pPr algn="r"/>
            <a:r>
              <a:rPr kumimoji="1" lang="ja-JP" altLang="en-US" sz="1050" dirty="0">
                <a:solidFill>
                  <a:srgbClr val="0070C0"/>
                </a:solidFill>
                <a:latin typeface="Meiryo" charset="-128"/>
                <a:ea typeface="Meiryo" charset="-128"/>
                <a:cs typeface="Meiryo" charset="-128"/>
              </a:rPr>
              <a:t>パターン化・ストーリー化能力の強化</a:t>
            </a:r>
            <a:endParaRPr kumimoji="1" lang="en-US" altLang="ja-JP" sz="105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23580853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100</a:t>
            </a:r>
            <a:r>
              <a:rPr kumimoji="1" lang="ja-JP" altLang="en-US" dirty="0"/>
              <a:t>年人生を生き抜くための</a:t>
            </a:r>
            <a:r>
              <a:rPr kumimoji="1" lang="en-US" altLang="ja-JP" dirty="0"/>
              <a:t>5</a:t>
            </a:r>
            <a:r>
              <a:rPr kumimoji="1" lang="ja-JP" altLang="en-US" dirty="0"/>
              <a:t>つの原則</a:t>
            </a:r>
          </a:p>
        </p:txBody>
      </p:sp>
      <p:sp>
        <p:nvSpPr>
          <p:cNvPr id="3" name="スライド番号プレースホルダー 2"/>
          <p:cNvSpPr>
            <a:spLocks noGrp="1"/>
          </p:cNvSpPr>
          <p:nvPr>
            <p:ph type="sldNum" sz="quarter" idx="12"/>
          </p:nvPr>
        </p:nvSpPr>
        <p:spPr>
          <a:xfrm>
            <a:off x="6932246" y="7201667"/>
            <a:ext cx="2133600" cy="217800"/>
          </a:xfrm>
        </p:spPr>
        <p:txBody>
          <a:bodyPr/>
          <a:lstStyle/>
          <a:p>
            <a:fld id="{8FF8CC5D-A65D-5946-99B5-645367A967AD}" type="slidenum">
              <a:rPr kumimoji="1" lang="ja-JP" altLang="en-US" smtClean="0"/>
              <a:t>64</a:t>
            </a:fld>
            <a:endParaRPr kumimoji="1" lang="ja-JP" altLang="en-US"/>
          </a:p>
        </p:txBody>
      </p:sp>
      <p:sp>
        <p:nvSpPr>
          <p:cNvPr id="5" name="テキスト ボックス 4"/>
          <p:cNvSpPr txBox="1"/>
          <p:nvPr/>
        </p:nvSpPr>
        <p:spPr>
          <a:xfrm>
            <a:off x="501014" y="1277353"/>
            <a:ext cx="8141972" cy="5262979"/>
          </a:xfrm>
          <a:prstGeom prst="rect">
            <a:avLst/>
          </a:prstGeom>
          <a:noFill/>
        </p:spPr>
        <p:txBody>
          <a:bodyPr wrap="none" rtlCol="0">
            <a:spAutoFit/>
          </a:bodyPr>
          <a:lstStyle/>
          <a:p>
            <a:r>
              <a:rPr lang="ja-JP" altLang="en-US" sz="2000" b="1" dirty="0">
                <a:solidFill>
                  <a:srgbClr val="0432FF"/>
                </a:solidFill>
                <a:latin typeface="Meiryo" charset="-128"/>
                <a:ea typeface="Meiryo" charset="-128"/>
                <a:cs typeface="Meiryo" charset="-128"/>
              </a:rPr>
              <a:t>１．</a:t>
            </a:r>
            <a:r>
              <a:rPr kumimoji="1" lang="ja-JP" altLang="en-US" sz="2000" b="1" dirty="0">
                <a:solidFill>
                  <a:srgbClr val="0432FF"/>
                </a:solidFill>
                <a:latin typeface="Meiryo" charset="-128"/>
                <a:ea typeface="Meiryo" charset="-128"/>
                <a:cs typeface="Meiryo" charset="-128"/>
              </a:rPr>
              <a:t>時間を作る</a:t>
            </a:r>
            <a:endParaRPr kumimoji="1" lang="en-US" altLang="ja-JP" sz="2000" b="1" dirty="0">
              <a:solidFill>
                <a:srgbClr val="0432FF"/>
              </a:solidFill>
              <a:latin typeface="Meiryo" charset="-128"/>
              <a:ea typeface="Meiryo" charset="-128"/>
              <a:cs typeface="Meiryo" charset="-128"/>
            </a:endParaRPr>
          </a:p>
          <a:p>
            <a:pPr marL="742950" lvl="1" indent="-285750">
              <a:buFont typeface="Wingdings" charset="2"/>
              <a:buChar char="ü"/>
            </a:pPr>
            <a:r>
              <a:rPr kumimoji="1" lang="ja-JP" altLang="en-US" sz="1600" dirty="0">
                <a:solidFill>
                  <a:srgbClr val="0070C0"/>
                </a:solidFill>
                <a:latin typeface="Meiryo" charset="-128"/>
                <a:ea typeface="Meiryo" charset="-128"/>
                <a:cs typeface="Meiryo" charset="-128"/>
              </a:rPr>
              <a:t>「何をやろうかと考え、決心してから行動する」</a:t>
            </a:r>
            <a:r>
              <a:rPr lang="ja-JP" altLang="en-US" sz="1600" dirty="0">
                <a:solidFill>
                  <a:srgbClr val="0070C0"/>
                </a:solidFill>
                <a:latin typeface="Meiryo" charset="-128"/>
                <a:ea typeface="Meiryo" charset="-128"/>
                <a:cs typeface="Meiryo" charset="-128"/>
              </a:rPr>
              <a:t>は失敗する。</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kumimoji="1" lang="ja-JP" altLang="en-US" sz="1600" dirty="0">
                <a:solidFill>
                  <a:srgbClr val="0070C0"/>
                </a:solidFill>
                <a:latin typeface="Meiryo" charset="-128"/>
                <a:ea typeface="Meiryo" charset="-128"/>
                <a:cs typeface="Meiryo" charset="-128"/>
              </a:rPr>
              <a:t>まずは「時間を作る」ことから始める。やってるうちに決心は固まる。</a:t>
            </a:r>
            <a:endParaRPr kumimoji="1"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kumimoji="1" lang="ja-JP" altLang="en-US" sz="1600" b="1" u="sng" dirty="0">
                <a:solidFill>
                  <a:srgbClr val="0070C0"/>
                </a:solidFill>
                <a:latin typeface="Meiryo" charset="-128"/>
                <a:ea typeface="Meiryo" charset="-128"/>
                <a:cs typeface="Meiryo" charset="-128"/>
              </a:rPr>
              <a:t>朝の１時間</a:t>
            </a:r>
            <a:r>
              <a:rPr kumimoji="1" lang="ja-JP" altLang="en-US" sz="1600" b="1" dirty="0">
                <a:solidFill>
                  <a:srgbClr val="0070C0"/>
                </a:solidFill>
                <a:latin typeface="Meiryo" charset="-128"/>
                <a:ea typeface="Meiryo" charset="-128"/>
                <a:cs typeface="Meiryo" charset="-128"/>
              </a:rPr>
              <a:t>を征すれば、人生を征す</a:t>
            </a:r>
            <a:r>
              <a:rPr kumimoji="1" lang="ja-JP" altLang="en-US" sz="1600" dirty="0">
                <a:solidFill>
                  <a:srgbClr val="0070C0"/>
                </a:solidFill>
                <a:latin typeface="Meiryo" charset="-128"/>
                <a:ea typeface="Meiryo" charset="-128"/>
                <a:cs typeface="Meiryo" charset="-128"/>
              </a:rPr>
              <a:t>。</a:t>
            </a:r>
            <a:endParaRPr kumimoji="1" lang="en-US" altLang="ja-JP" sz="1600" dirty="0">
              <a:solidFill>
                <a:srgbClr val="0070C0"/>
              </a:solidFill>
              <a:latin typeface="Meiryo" charset="-128"/>
              <a:ea typeface="Meiryo" charset="-128"/>
              <a:cs typeface="Meiryo" charset="-128"/>
            </a:endParaRPr>
          </a:p>
          <a:p>
            <a:r>
              <a:rPr lang="ja-JP" altLang="en-US" sz="2000" b="1" dirty="0">
                <a:solidFill>
                  <a:srgbClr val="0432FF"/>
                </a:solidFill>
                <a:latin typeface="Meiryo" charset="-128"/>
                <a:ea typeface="Meiryo" charset="-128"/>
                <a:cs typeface="Meiryo" charset="-128"/>
              </a:rPr>
              <a:t>２．人的ネットワークを築く</a:t>
            </a:r>
            <a:endParaRPr lang="en-US" altLang="ja-JP" sz="2000"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似たもの同士や同じ職場だけではなく、生き方の違う人たちとつき合う。</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多様な価値観や生き方、ロールモデル</a:t>
            </a:r>
            <a:r>
              <a:rPr lang="ja-JP" altLang="en-US" sz="1600">
                <a:solidFill>
                  <a:srgbClr val="0070C0"/>
                </a:solidFill>
                <a:latin typeface="Meiryo" charset="-128"/>
                <a:ea typeface="Meiryo" charset="-128"/>
                <a:cs typeface="Meiryo" charset="-128"/>
              </a:rPr>
              <a:t>を知る。人生</a:t>
            </a:r>
            <a:r>
              <a:rPr lang="ja-JP" altLang="en-US" sz="1600" dirty="0">
                <a:solidFill>
                  <a:srgbClr val="0070C0"/>
                </a:solidFill>
                <a:latin typeface="Meiryo" charset="-128"/>
                <a:ea typeface="Meiryo" charset="-128"/>
                <a:cs typeface="Meiryo" charset="-128"/>
              </a:rPr>
              <a:t>に沢山の</a:t>
            </a:r>
            <a:r>
              <a:rPr lang="ja-JP" altLang="en-US" sz="1600">
                <a:solidFill>
                  <a:srgbClr val="0070C0"/>
                </a:solidFill>
                <a:latin typeface="Meiryo" charset="-128"/>
                <a:ea typeface="Meiryo" charset="-128"/>
                <a:cs typeface="Meiryo" charset="-128"/>
              </a:rPr>
              <a:t>選択肢を増やす。</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a:solidFill>
                  <a:srgbClr val="0070C0"/>
                </a:solidFill>
                <a:latin typeface="Meiryo" charset="-128"/>
                <a:ea typeface="Meiryo" charset="-128"/>
                <a:cs typeface="Meiryo" charset="-128"/>
              </a:rPr>
              <a:t>自分が「起点」になれ！そこに良き仲間や知恵が集まる。</a:t>
            </a:r>
            <a:endParaRPr lang="en-US" altLang="ja-JP" sz="1600" dirty="0">
              <a:solidFill>
                <a:srgbClr val="0070C0"/>
              </a:solidFill>
              <a:latin typeface="Meiryo" charset="-128"/>
              <a:ea typeface="Meiryo" charset="-128"/>
              <a:cs typeface="Meiryo" charset="-128"/>
            </a:endParaRPr>
          </a:p>
          <a:p>
            <a:r>
              <a:rPr kumimoji="1" lang="ja-JP" altLang="en-US" b="1" dirty="0">
                <a:solidFill>
                  <a:srgbClr val="0432FF"/>
                </a:solidFill>
                <a:latin typeface="Meiryo" charset="-128"/>
                <a:ea typeface="Meiryo" charset="-128"/>
                <a:cs typeface="Meiryo" charset="-128"/>
              </a:rPr>
              <a:t>３．失敗を積み重ねる</a:t>
            </a:r>
            <a:endParaRPr kumimoji="1" lang="en-US" altLang="ja-JP"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「若気の至り」という一生に一度の時期に沢山失敗せよ。</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失敗しても殺されない。怒られるだけで終わる。</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成功は人様のおかげ、失敗は自分の責任と心得よ。</a:t>
            </a:r>
            <a:endParaRPr lang="en-US" altLang="ja-JP" sz="1600" dirty="0">
              <a:solidFill>
                <a:srgbClr val="0070C0"/>
              </a:solidFill>
              <a:latin typeface="Meiryo" charset="-128"/>
              <a:ea typeface="Meiryo" charset="-128"/>
              <a:cs typeface="Meiryo" charset="-128"/>
            </a:endParaRPr>
          </a:p>
          <a:p>
            <a:r>
              <a:rPr lang="ja-JP" altLang="en-US" b="1" dirty="0">
                <a:solidFill>
                  <a:srgbClr val="0432FF"/>
                </a:solidFill>
                <a:latin typeface="Meiryo" charset="-128"/>
                <a:ea typeface="Meiryo" charset="-128"/>
                <a:cs typeface="Meiryo" charset="-128"/>
              </a:rPr>
              <a:t>４．丁寧な仕事をする</a:t>
            </a:r>
            <a:endParaRPr lang="en-US" altLang="ja-JP"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「要領よく」は考えるな。</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いまの自分にできる精一杯で最高の仕事をせよ。</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限界を知れば、自ずと要領は見えてくる。</a:t>
            </a:r>
            <a:endParaRPr lang="en-US" altLang="ja-JP" sz="1600" dirty="0">
              <a:solidFill>
                <a:srgbClr val="0070C0"/>
              </a:solidFill>
              <a:latin typeface="Meiryo" charset="-128"/>
              <a:ea typeface="Meiryo" charset="-128"/>
              <a:cs typeface="Meiryo" charset="-128"/>
            </a:endParaRPr>
          </a:p>
          <a:p>
            <a:r>
              <a:rPr kumimoji="1" lang="ja-JP" altLang="en-US" b="1" dirty="0">
                <a:solidFill>
                  <a:srgbClr val="0432FF"/>
                </a:solidFill>
                <a:latin typeface="Meiryo" charset="-128"/>
                <a:ea typeface="Meiryo" charset="-128"/>
                <a:cs typeface="Meiryo" charset="-128"/>
              </a:rPr>
              <a:t>５．想像力を働かせる</a:t>
            </a:r>
            <a:endParaRPr kumimoji="1" lang="en-US" altLang="ja-JP"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相手の幸せのために働け。そうすれば自分も幸せになれる。</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相手の立場だったら自分はどのように考え、行動するかを想像せよ。</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相手のやりたいこと、でも自分にはできないことこそ、やるべき価値がある</a:t>
            </a:r>
            <a:r>
              <a:rPr lang="ja-JP" altLang="en-US" dirty="0">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pic>
        <p:nvPicPr>
          <p:cNvPr id="4" name="図 3"/>
          <p:cNvPicPr>
            <a:picLocks noChangeAspect="1"/>
          </p:cNvPicPr>
          <p:nvPr/>
        </p:nvPicPr>
        <p:blipFill>
          <a:blip r:embed="rId2"/>
          <a:stretch>
            <a:fillRect/>
          </a:stretch>
        </p:blipFill>
        <p:spPr>
          <a:xfrm>
            <a:off x="6178864" y="3108304"/>
            <a:ext cx="2699515" cy="2551043"/>
          </a:xfrm>
          <a:prstGeom prst="rect">
            <a:avLst/>
          </a:prstGeom>
        </p:spPr>
      </p:pic>
      <p:sp>
        <p:nvSpPr>
          <p:cNvPr id="6" name="テキスト ボックス 5"/>
          <p:cNvSpPr txBox="1"/>
          <p:nvPr/>
        </p:nvSpPr>
        <p:spPr>
          <a:xfrm>
            <a:off x="553111" y="908021"/>
            <a:ext cx="8037778" cy="369332"/>
          </a:xfrm>
          <a:prstGeom prst="rect">
            <a:avLst/>
          </a:prstGeom>
          <a:noFill/>
        </p:spPr>
        <p:txBody>
          <a:bodyPr wrap="none" rtlCol="0">
            <a:spAutoFit/>
          </a:bodyPr>
          <a:lstStyle/>
          <a:p>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年人生</a:t>
            </a:r>
            <a:r>
              <a:rPr kumimoji="1" lang="ja-JP" altLang="en-US" dirty="0">
                <a:solidFill>
                  <a:schemeClr val="accent6">
                    <a:lumMod val="75000"/>
                  </a:schemeClr>
                </a:solidFill>
                <a:latin typeface="Meiryo" charset="-128"/>
                <a:ea typeface="Meiryo" charset="-128"/>
                <a:cs typeface="Meiryo" charset="-128"/>
              </a:rPr>
              <a:t>を生き抜くためには、</a:t>
            </a:r>
            <a:r>
              <a:rPr kumimoji="1" lang="ja-JP" altLang="en-US" b="1" dirty="0">
                <a:solidFill>
                  <a:schemeClr val="accent6">
                    <a:lumMod val="75000"/>
                  </a:schemeClr>
                </a:solidFill>
                <a:latin typeface="Meiryo" charset="-128"/>
                <a:ea typeface="Meiryo" charset="-128"/>
                <a:cs typeface="Meiryo" charset="-128"/>
              </a:rPr>
              <a:t>マルチステージ／マルチキャリア</a:t>
            </a:r>
            <a:r>
              <a:rPr kumimoji="1" lang="ja-JP" altLang="en-US" dirty="0">
                <a:solidFill>
                  <a:schemeClr val="accent6">
                    <a:lumMod val="75000"/>
                  </a:schemeClr>
                </a:solidFill>
                <a:latin typeface="Meiryo" charset="-128"/>
                <a:ea typeface="Meiryo" charset="-128"/>
                <a:cs typeface="Meiryo" charset="-128"/>
              </a:rPr>
              <a:t>しかない</a:t>
            </a:r>
          </a:p>
        </p:txBody>
      </p:sp>
    </p:spTree>
    <p:extLst>
      <p:ext uri="{BB962C8B-B14F-4D97-AF65-F5344CB8AC3E}">
        <p14:creationId xmlns:p14="http://schemas.microsoft.com/office/powerpoint/2010/main" val="225221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4C44CC-712B-134F-87B9-3D6EEE6E5161}"/>
              </a:ext>
            </a:extLst>
          </p:cNvPr>
          <p:cNvSpPr>
            <a:spLocks noGrp="1"/>
          </p:cNvSpPr>
          <p:nvPr>
            <p:ph type="title"/>
          </p:nvPr>
        </p:nvSpPr>
        <p:spPr/>
        <p:txBody>
          <a:bodyPr/>
          <a:lstStyle/>
          <a:p>
            <a:r>
              <a:rPr kumimoji="1" lang="ja-JP" altLang="en-US"/>
              <a:t>変革のステージに立てるかどうかの３つの問いかけ</a:t>
            </a:r>
          </a:p>
        </p:txBody>
      </p:sp>
      <p:sp>
        <p:nvSpPr>
          <p:cNvPr id="3" name="スライド番号プレースホルダー 2">
            <a:extLst>
              <a:ext uri="{FF2B5EF4-FFF2-40B4-BE49-F238E27FC236}">
                <a16:creationId xmlns:a16="http://schemas.microsoft.com/office/drawing/2014/main" id="{569356EC-77F5-CF42-BC39-0AFDFDE467FA}"/>
              </a:ext>
            </a:extLst>
          </p:cNvPr>
          <p:cNvSpPr>
            <a:spLocks noGrp="1"/>
          </p:cNvSpPr>
          <p:nvPr>
            <p:ph type="sldNum" sz="quarter" idx="12"/>
          </p:nvPr>
        </p:nvSpPr>
        <p:spPr/>
        <p:txBody>
          <a:bodyPr/>
          <a:lstStyle/>
          <a:p>
            <a:fld id="{8FF8CC5D-A65D-5946-99B5-645367A967AD}" type="slidenum">
              <a:rPr kumimoji="1" lang="ja-JP" altLang="en-US" smtClean="0"/>
              <a:t>65</a:t>
            </a:fld>
            <a:endParaRPr kumimoji="1" lang="ja-JP" altLang="en-US"/>
          </a:p>
        </p:txBody>
      </p:sp>
      <p:sp>
        <p:nvSpPr>
          <p:cNvPr id="4" name="テキスト ボックス 3">
            <a:extLst>
              <a:ext uri="{FF2B5EF4-FFF2-40B4-BE49-F238E27FC236}">
                <a16:creationId xmlns:a16="http://schemas.microsoft.com/office/drawing/2014/main" id="{CE7DA51A-41ED-1F45-BFF8-7D673463206E}"/>
              </a:ext>
            </a:extLst>
          </p:cNvPr>
          <p:cNvSpPr txBox="1"/>
          <p:nvPr/>
        </p:nvSpPr>
        <p:spPr>
          <a:xfrm>
            <a:off x="786348" y="2189774"/>
            <a:ext cx="6647974"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違和感</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5" name="テキスト ボックス 4">
            <a:extLst>
              <a:ext uri="{FF2B5EF4-FFF2-40B4-BE49-F238E27FC236}">
                <a16:creationId xmlns:a16="http://schemas.microsoft.com/office/drawing/2014/main" id="{CDFCA0D3-0B59-454A-B6E9-AAEF6015CE12}"/>
              </a:ext>
            </a:extLst>
          </p:cNvPr>
          <p:cNvSpPr txBox="1"/>
          <p:nvPr/>
        </p:nvSpPr>
        <p:spPr>
          <a:xfrm>
            <a:off x="786348" y="3151470"/>
            <a:ext cx="618630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地図</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6" name="テキスト ボックス 5">
            <a:extLst>
              <a:ext uri="{FF2B5EF4-FFF2-40B4-BE49-F238E27FC236}">
                <a16:creationId xmlns:a16="http://schemas.microsoft.com/office/drawing/2014/main" id="{8CCD0912-5B34-4247-86A0-2F4E40994F48}"/>
              </a:ext>
            </a:extLst>
          </p:cNvPr>
          <p:cNvSpPr txBox="1"/>
          <p:nvPr/>
        </p:nvSpPr>
        <p:spPr>
          <a:xfrm>
            <a:off x="786348" y="4113166"/>
            <a:ext cx="710963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向かい風</a:t>
            </a:r>
            <a:r>
              <a:rPr kumimoji="1" lang="ja-JP" altLang="en-US" sz="3600">
                <a:solidFill>
                  <a:srgbClr val="0070C0"/>
                </a:solidFill>
                <a:latin typeface="Meiryo" panose="020B0604030504040204" pitchFamily="34" charset="-128"/>
                <a:ea typeface="Meiryo" panose="020B0604030504040204" pitchFamily="34" charset="-128"/>
              </a:rPr>
              <a:t>」を感じていますか？</a:t>
            </a:r>
          </a:p>
        </p:txBody>
      </p:sp>
    </p:spTree>
    <p:extLst>
      <p:ext uri="{BB962C8B-B14F-4D97-AF65-F5344CB8AC3E}">
        <p14:creationId xmlns:p14="http://schemas.microsoft.com/office/powerpoint/2010/main" val="77825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A28D40-7DEB-E448-A4D5-D6BCDCBD8A9D}"/>
              </a:ext>
            </a:extLst>
          </p:cNvPr>
          <p:cNvSpPr>
            <a:spLocks noGrp="1"/>
          </p:cNvSpPr>
          <p:nvPr>
            <p:ph type="title"/>
          </p:nvPr>
        </p:nvSpPr>
        <p:spPr/>
        <p:txBody>
          <a:bodyPr/>
          <a:lstStyle/>
          <a:p>
            <a:r>
              <a:rPr kumimoji="1" lang="ja-JP" altLang="en-US"/>
              <a:t>ちょっと宣伝</a:t>
            </a:r>
          </a:p>
        </p:txBody>
      </p:sp>
      <p:sp>
        <p:nvSpPr>
          <p:cNvPr id="3" name="スライド番号プレースホルダー 2">
            <a:extLst>
              <a:ext uri="{FF2B5EF4-FFF2-40B4-BE49-F238E27FC236}">
                <a16:creationId xmlns:a16="http://schemas.microsoft.com/office/drawing/2014/main" id="{D29E4183-BA32-6148-BAC7-388CB277C461}"/>
              </a:ext>
            </a:extLst>
          </p:cNvPr>
          <p:cNvSpPr>
            <a:spLocks noGrp="1"/>
          </p:cNvSpPr>
          <p:nvPr>
            <p:ph type="sldNum" sz="quarter" idx="12"/>
          </p:nvPr>
        </p:nvSpPr>
        <p:spPr/>
        <p:txBody>
          <a:bodyPr/>
          <a:lstStyle/>
          <a:p>
            <a:fld id="{8FF8CC5D-A65D-5946-99B5-645367A967AD}" type="slidenum">
              <a:rPr kumimoji="1" lang="ja-JP" altLang="en-US" smtClean="0"/>
              <a:t>66</a:t>
            </a:fld>
            <a:endParaRPr kumimoji="1" lang="ja-JP" altLang="en-US"/>
          </a:p>
        </p:txBody>
      </p:sp>
      <p:pic>
        <p:nvPicPr>
          <p:cNvPr id="5" name="図 4">
            <a:extLst>
              <a:ext uri="{FF2B5EF4-FFF2-40B4-BE49-F238E27FC236}">
                <a16:creationId xmlns:a16="http://schemas.microsoft.com/office/drawing/2014/main" id="{4A849D9B-2D87-9142-B1E1-55D9185C3D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5881" y="1416061"/>
            <a:ext cx="2233569" cy="1143000"/>
          </a:xfrm>
          <a:prstGeom prst="rect">
            <a:avLst/>
          </a:prstGeom>
        </p:spPr>
      </p:pic>
      <p:pic>
        <p:nvPicPr>
          <p:cNvPr id="7" name="図 6">
            <a:extLst>
              <a:ext uri="{FF2B5EF4-FFF2-40B4-BE49-F238E27FC236}">
                <a16:creationId xmlns:a16="http://schemas.microsoft.com/office/drawing/2014/main" id="{33603FE5-EA09-8048-941D-6D1564EC14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8978" y="3211482"/>
            <a:ext cx="3426044" cy="617415"/>
          </a:xfrm>
          <a:prstGeom prst="rect">
            <a:avLst/>
          </a:prstGeom>
        </p:spPr>
      </p:pic>
      <p:sp>
        <p:nvSpPr>
          <p:cNvPr id="9" name="テキスト ボックス 8">
            <a:extLst>
              <a:ext uri="{FF2B5EF4-FFF2-40B4-BE49-F238E27FC236}">
                <a16:creationId xmlns:a16="http://schemas.microsoft.com/office/drawing/2014/main" id="{CFA0F726-AB2F-B44F-A608-ED9CD2A92882}"/>
              </a:ext>
            </a:extLst>
          </p:cNvPr>
          <p:cNvSpPr txBox="1"/>
          <p:nvPr/>
        </p:nvSpPr>
        <p:spPr>
          <a:xfrm>
            <a:off x="2774950" y="3933818"/>
            <a:ext cx="3576620"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IT</a:t>
            </a:r>
            <a:r>
              <a:rPr kumimoji="1" lang="ja-JP" altLang="en-US" sz="1200">
                <a:latin typeface="Meiryo" panose="020B0604030504040204" pitchFamily="34" charset="-128"/>
                <a:ea typeface="Meiryo" panose="020B0604030504040204" pitchFamily="34" charset="-128"/>
              </a:rPr>
              <a:t>ビジネス</a:t>
            </a:r>
            <a:r>
              <a:rPr lang="ja-JP" altLang="en-US" sz="1200">
                <a:latin typeface="Meiryo" panose="020B0604030504040204" pitchFamily="34" charset="-128"/>
                <a:ea typeface="Meiryo" panose="020B0604030504040204" pitchFamily="34" charset="-128"/>
              </a:rPr>
              <a:t>・プレゼンテーション・ライブラリー</a:t>
            </a:r>
            <a:endParaRPr kumimoji="1" lang="ja-JP" altLang="en-US" sz="1200">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F5EFC34E-777C-964D-8BDF-5366A5E6DC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15461" y="1416061"/>
            <a:ext cx="2233569" cy="1143000"/>
          </a:xfrm>
          <a:prstGeom prst="rect">
            <a:avLst/>
          </a:prstGeom>
        </p:spPr>
      </p:pic>
      <p:sp>
        <p:nvSpPr>
          <p:cNvPr id="11" name="テキスト ボックス 10">
            <a:extLst>
              <a:ext uri="{FF2B5EF4-FFF2-40B4-BE49-F238E27FC236}">
                <a16:creationId xmlns:a16="http://schemas.microsoft.com/office/drawing/2014/main" id="{9F80FCCD-0C3C-D94C-B700-24313B36B048}"/>
              </a:ext>
            </a:extLst>
          </p:cNvPr>
          <p:cNvSpPr txBox="1"/>
          <p:nvPr/>
        </p:nvSpPr>
        <p:spPr>
          <a:xfrm>
            <a:off x="5747465" y="2594558"/>
            <a:ext cx="2369559" cy="246221"/>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新入社員のための最新</a:t>
            </a:r>
            <a:r>
              <a:rPr kumimoji="1" lang="en-US" altLang="ja-JP" sz="1000" dirty="0">
                <a:latin typeface="Meiryo" panose="020B0604030504040204" pitchFamily="34" charset="-128"/>
                <a:ea typeface="Meiryo" panose="020B0604030504040204" pitchFamily="34" charset="-128"/>
              </a:rPr>
              <a:t>IT</a:t>
            </a:r>
            <a:r>
              <a:rPr kumimoji="1" lang="ja-JP" altLang="en-US" sz="1000">
                <a:latin typeface="Meiryo" panose="020B0604030504040204" pitchFamily="34" charset="-128"/>
                <a:ea typeface="Meiryo" panose="020B0604030504040204" pitchFamily="34" charset="-128"/>
              </a:rPr>
              <a:t>トレンド研修</a:t>
            </a:r>
          </a:p>
        </p:txBody>
      </p:sp>
      <p:pic>
        <p:nvPicPr>
          <p:cNvPr id="4" name="図 3">
            <a:extLst>
              <a:ext uri="{FF2B5EF4-FFF2-40B4-BE49-F238E27FC236}">
                <a16:creationId xmlns:a16="http://schemas.microsoft.com/office/drawing/2014/main" id="{4650CF86-2FA3-074B-AC80-6564B11DC116}"/>
              </a:ext>
            </a:extLst>
          </p:cNvPr>
          <p:cNvPicPr>
            <a:picLocks noChangeAspect="1"/>
          </p:cNvPicPr>
          <p:nvPr/>
        </p:nvPicPr>
        <p:blipFill>
          <a:blip r:embed="rId4"/>
          <a:stretch>
            <a:fillRect/>
          </a:stretch>
        </p:blipFill>
        <p:spPr>
          <a:xfrm>
            <a:off x="2816964" y="4779967"/>
            <a:ext cx="3492592" cy="1047778"/>
          </a:xfrm>
          <a:prstGeom prst="rect">
            <a:avLst/>
          </a:prstGeom>
        </p:spPr>
      </p:pic>
    </p:spTree>
    <p:extLst>
      <p:ext uri="{BB962C8B-B14F-4D97-AF65-F5344CB8AC3E}">
        <p14:creationId xmlns:p14="http://schemas.microsoft.com/office/powerpoint/2010/main" val="13941375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67</a:t>
            </a:fld>
            <a:endParaRPr kumimoji="1" lang="ja-JP" altLang="en-US"/>
          </a:p>
        </p:txBody>
      </p:sp>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3674119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コレ一枚でわかる最新の</a:t>
            </a:r>
            <a:r>
              <a:rPr lang="en-US" altLang="ja-JP" dirty="0">
                <a:solidFill>
                  <a:schemeClr val="tx1">
                    <a:lumMod val="50000"/>
                    <a:lumOff val="50000"/>
                  </a:schemeClr>
                </a:solidFill>
              </a:rPr>
              <a:t>IT</a:t>
            </a:r>
            <a:r>
              <a:rPr lang="ja-JP" altLang="en-US" dirty="0">
                <a:solidFill>
                  <a:schemeClr val="tx1">
                    <a:lumMod val="50000"/>
                    <a:lumOff val="50000"/>
                  </a:schemeClr>
                </a:solidFill>
              </a:rPr>
              <a:t>トレンド</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p>
          <a:p>
            <a:pPr algn="ctr"/>
            <a:r>
              <a:rPr lang="ja-JP" altLang="en-US" sz="1200" b="1" dirty="0">
                <a:solidFill>
                  <a:schemeClr val="bg1"/>
                </a:solidFill>
                <a:latin typeface="Meiryo" charset="-128"/>
                <a:ea typeface="Meiryo" charset="-128"/>
                <a:cs typeface="Meiryo" charset="-128"/>
              </a:rPr>
              <a:t>モニタリング</a:t>
            </a:r>
            <a:endParaRPr kumimoji="1" lang="ja-JP" altLang="en-US" sz="1200" b="1"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a:p>
            <a:pPr algn="ctr"/>
            <a:r>
              <a:rPr kumimoji="1" lang="ja-JP" altLang="en-US" sz="1200" b="1" dirty="0">
                <a:solidFill>
                  <a:schemeClr val="bg1"/>
                </a:solidFill>
                <a:latin typeface="Meiryo" charset="-128"/>
                <a:ea typeface="Meiryo" charset="-128"/>
                <a:cs typeface="Meiryo" charset="-128"/>
              </a:rPr>
              <a:t>原因解明・発見</a:t>
            </a:r>
            <a:r>
              <a:rPr kumimoji="1" lang="en-US" altLang="ja-JP" sz="1200" b="1" dirty="0">
                <a:solidFill>
                  <a:schemeClr val="bg1"/>
                </a:solidFill>
                <a:latin typeface="Meiryo" charset="-128"/>
                <a:ea typeface="Meiryo" charset="-128"/>
                <a:cs typeface="Meiryo" charset="-128"/>
              </a:rPr>
              <a:t>/</a:t>
            </a:r>
            <a:r>
              <a:rPr kumimoji="1" lang="ja-JP" altLang="en-US" sz="1200" b="1" dirty="0">
                <a:solidFill>
                  <a:schemeClr val="bg1"/>
                </a:solidFill>
                <a:latin typeface="Meiryo" charset="-128"/>
                <a:ea typeface="Meiryo" charset="-128"/>
                <a:cs typeface="Meiryo" charset="-128"/>
              </a:rPr>
              <a:t>洞察</a:t>
            </a:r>
          </a:p>
          <a:p>
            <a:pPr algn="ctr"/>
            <a:r>
              <a:rPr kumimoji="1" lang="ja-JP" altLang="en-US" sz="1200" b="1" dirty="0">
                <a:solidFill>
                  <a:schemeClr val="bg1"/>
                </a:solidFill>
                <a:latin typeface="Meiryo" charset="-128"/>
                <a:ea typeface="Meiryo"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p>
          <a:p>
            <a:pPr algn="ctr"/>
            <a:r>
              <a:rPr kumimoji="1" lang="ja-JP" altLang="en-US" sz="1200" b="1" dirty="0">
                <a:solidFill>
                  <a:schemeClr val="bg1"/>
                </a:solidFill>
                <a:latin typeface="Meiryo" charset="-128"/>
                <a:ea typeface="Meiryo" charset="-128"/>
                <a:cs typeface="Meiryo" charset="-128"/>
              </a:rPr>
              <a:t>業務処理・情報提供</a:t>
            </a:r>
          </a:p>
          <a:p>
            <a:pPr algn="ctr"/>
            <a:r>
              <a:rPr kumimoji="1" lang="ja-JP" altLang="en-US" sz="1200" b="1" dirty="0">
                <a:solidFill>
                  <a:schemeClr val="bg1"/>
                </a:solidFill>
                <a:latin typeface="Meiryo" charset="-128"/>
                <a:ea typeface="Meiryo"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メイリオ"/>
                <a:ea typeface="メイリオ"/>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3409930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179388" y="134599"/>
            <a:ext cx="8964612" cy="416221"/>
          </a:xfrm>
          <a:prstGeom prst="rect">
            <a:avLst/>
          </a:prstGeom>
        </p:spPr>
        <p:txBody>
          <a:bodyPr>
            <a:normAutofit fontScale="90000"/>
          </a:bodyPr>
          <a:lstStyle/>
          <a:p>
            <a:r>
              <a:rPr lang="ja-JP" altLang="en-US" dirty="0"/>
              <a:t>デジタル・トランスフォーメーションとサイバー・フィジカル･システム</a:t>
            </a:r>
            <a:endParaRPr kumimoji="1" lang="ja-JP" altLang="en-US" dirty="0"/>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80824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8590"/>
            <a:ext cx="8686800" cy="416221"/>
          </a:xfrm>
          <a:prstGeom prst="rect">
            <a:avLst/>
          </a:prstGeom>
        </p:spPr>
        <p:txBody>
          <a:bodyPr>
            <a:normAutofit fontScale="90000"/>
          </a:bodyPr>
          <a:lstStyle/>
          <a:p>
            <a:r>
              <a:rPr kumimoji="1" lang="ja-JP" altLang="en-US" dirty="0"/>
              <a:t>デジタル・トランスフォーメーションとは何か</a:t>
            </a:r>
          </a:p>
        </p:txBody>
      </p:sp>
      <p:sp>
        <p:nvSpPr>
          <p:cNvPr id="22" name="正方形/長方形 21"/>
          <p:cNvSpPr/>
          <p:nvPr/>
        </p:nvSpPr>
        <p:spPr>
          <a:xfrm>
            <a:off x="675298" y="780596"/>
            <a:ext cx="7793404" cy="2008094"/>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675297" y="3758717"/>
            <a:ext cx="7793403" cy="2008094"/>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2122104" y="946758"/>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人間</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7" name="テキスト ボックス 26"/>
          <p:cNvSpPr txBox="1"/>
          <p:nvPr/>
        </p:nvSpPr>
        <p:spPr>
          <a:xfrm>
            <a:off x="2122104" y="3924462"/>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機械</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8" name="テキスト ボックス 27"/>
          <p:cNvSpPr txBox="1"/>
          <p:nvPr/>
        </p:nvSpPr>
        <p:spPr>
          <a:xfrm>
            <a:off x="2564346" y="1553810"/>
            <a:ext cx="5416868" cy="461665"/>
          </a:xfrm>
          <a:prstGeom prst="rect">
            <a:avLst/>
          </a:prstGeom>
          <a:noFill/>
        </p:spPr>
        <p:txBody>
          <a:bodyPr wrap="none" rtlCol="0">
            <a:spAutoFit/>
          </a:bodyPr>
          <a:lstStyle/>
          <a:p>
            <a:pPr algn="ctr"/>
            <a:r>
              <a:rPr kumimoji="1" lang="ja-JP" altLang="en-US" sz="2400" b="1" dirty="0">
                <a:solidFill>
                  <a:schemeClr val="bg1"/>
                </a:solidFill>
                <a:latin typeface="Meiryo" charset="-128"/>
                <a:ea typeface="Meiryo" charset="-128"/>
                <a:cs typeface="Meiryo" charset="-128"/>
              </a:rPr>
              <a:t>観察</a:t>
            </a:r>
            <a:r>
              <a:rPr kumimoji="1" lang="ja-JP" altLang="en-US" sz="2400" dirty="0">
                <a:solidFill>
                  <a:schemeClr val="bg1"/>
                </a:solidFill>
                <a:latin typeface="Meiryo" charset="-128"/>
                <a:ea typeface="Meiryo" charset="-128"/>
                <a:cs typeface="Meiryo" charset="-128"/>
              </a:rPr>
              <a:t>と</a:t>
            </a:r>
            <a:r>
              <a:rPr kumimoji="1" lang="ja-JP" altLang="en-US" sz="2400" b="1" dirty="0">
                <a:solidFill>
                  <a:schemeClr val="bg1"/>
                </a:solidFill>
                <a:latin typeface="Meiryo" charset="-128"/>
                <a:ea typeface="Meiryo" charset="-128"/>
                <a:cs typeface="Meiryo" charset="-128"/>
              </a:rPr>
              <a:t>経験値</a:t>
            </a:r>
            <a:r>
              <a:rPr kumimoji="1" lang="ja-JP" altLang="en-US" sz="2400" dirty="0">
                <a:solidFill>
                  <a:schemeClr val="bg1"/>
                </a:solidFill>
                <a:latin typeface="Meiryo" charset="-128"/>
                <a:ea typeface="Meiryo" charset="-128"/>
                <a:cs typeface="Meiryo" charset="-128"/>
              </a:rPr>
              <a:t>に基づく判断と意志決定</a:t>
            </a:r>
          </a:p>
        </p:txBody>
      </p:sp>
      <p:sp>
        <p:nvSpPr>
          <p:cNvPr id="29" name="テキスト ボックス 28"/>
          <p:cNvSpPr txBox="1"/>
          <p:nvPr/>
        </p:nvSpPr>
        <p:spPr>
          <a:xfrm>
            <a:off x="2545297" y="4479935"/>
            <a:ext cx="5186035" cy="461665"/>
          </a:xfrm>
          <a:prstGeom prst="rect">
            <a:avLst/>
          </a:prstGeom>
          <a:noFill/>
        </p:spPr>
        <p:txBody>
          <a:bodyPr wrap="none" rtlCol="0">
            <a:spAutoFit/>
          </a:bodyPr>
          <a:lstStyle/>
          <a:p>
            <a:pPr algn="ctr"/>
            <a:r>
              <a:rPr lang="ja-JP" altLang="en-US" sz="2400" b="1" dirty="0">
                <a:solidFill>
                  <a:schemeClr val="bg1"/>
                </a:solidFill>
                <a:latin typeface="Meiryo" charset="-128"/>
                <a:ea typeface="Meiryo" charset="-128"/>
                <a:cs typeface="Meiryo" charset="-128"/>
              </a:rPr>
              <a:t>データ</a:t>
            </a:r>
            <a:r>
              <a:rPr kumimoji="1" lang="ja-JP" altLang="en-US" sz="2400" dirty="0">
                <a:solidFill>
                  <a:schemeClr val="bg1"/>
                </a:solidFill>
                <a:latin typeface="Meiryo" charset="-128"/>
                <a:ea typeface="Meiryo" charset="-128"/>
                <a:cs typeface="Meiryo" charset="-128"/>
              </a:rPr>
              <a:t>と</a:t>
            </a:r>
            <a:r>
              <a:rPr kumimoji="1" lang="en-US" altLang="ja-JP" sz="2400" b="1" dirty="0">
                <a:solidFill>
                  <a:schemeClr val="bg1"/>
                </a:solidFill>
                <a:latin typeface="Meiryo" charset="-128"/>
                <a:ea typeface="Meiryo" charset="-128"/>
                <a:cs typeface="Meiryo" charset="-128"/>
              </a:rPr>
              <a:t>AI</a:t>
            </a:r>
            <a:r>
              <a:rPr kumimoji="1" lang="ja-JP" altLang="en-US" sz="2400" dirty="0">
                <a:solidFill>
                  <a:schemeClr val="bg1"/>
                </a:solidFill>
                <a:latin typeface="Meiryo" charset="-128"/>
                <a:ea typeface="Meiryo" charset="-128"/>
                <a:cs typeface="Meiryo" charset="-128"/>
              </a:rPr>
              <a:t>に基づく判断と意志決定</a:t>
            </a:r>
          </a:p>
        </p:txBody>
      </p:sp>
      <p:sp>
        <p:nvSpPr>
          <p:cNvPr id="33" name="テキスト ボックス 32"/>
          <p:cNvSpPr txBox="1"/>
          <p:nvPr/>
        </p:nvSpPr>
        <p:spPr>
          <a:xfrm>
            <a:off x="3254423" y="5128740"/>
            <a:ext cx="3501278"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ビッグデータ</a:t>
            </a:r>
            <a:r>
              <a:rPr lang="en-US" altLang="ja-JP" sz="3200" b="1" dirty="0">
                <a:solidFill>
                  <a:schemeClr val="bg1"/>
                </a:solidFill>
                <a:latin typeface="Meiryo" charset="-128"/>
                <a:ea typeface="Meiryo" charset="-128"/>
                <a:cs typeface="Meiryo" charset="-128"/>
              </a:rPr>
              <a:t>×AI</a:t>
            </a:r>
            <a:endParaRPr kumimoji="1" lang="ja-JP" altLang="en-US" sz="2000" dirty="0">
              <a:solidFill>
                <a:schemeClr val="bg1"/>
              </a:solidFill>
              <a:latin typeface="Meiryo" charset="-128"/>
              <a:ea typeface="Meiryo" charset="-128"/>
              <a:cs typeface="Meiryo" charset="-128"/>
            </a:endParaRPr>
          </a:p>
        </p:txBody>
      </p:sp>
      <p:sp>
        <p:nvSpPr>
          <p:cNvPr id="34" name="テキスト ボックス 33"/>
          <p:cNvSpPr txBox="1"/>
          <p:nvPr/>
        </p:nvSpPr>
        <p:spPr>
          <a:xfrm>
            <a:off x="3489737" y="2115947"/>
            <a:ext cx="2167581"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経験</a:t>
            </a:r>
            <a:r>
              <a:rPr lang="en-US" altLang="ja-JP" sz="3200" b="1" dirty="0">
                <a:solidFill>
                  <a:schemeClr val="bg1"/>
                </a:solidFill>
                <a:latin typeface="Meiryo" charset="-128"/>
                <a:ea typeface="Meiryo" charset="-128"/>
                <a:cs typeface="Meiryo" charset="-128"/>
              </a:rPr>
              <a:t>×</a:t>
            </a:r>
            <a:r>
              <a:rPr lang="ja-JP" altLang="en-US" sz="3200" b="1" dirty="0">
                <a:solidFill>
                  <a:schemeClr val="bg1"/>
                </a:solidFill>
                <a:latin typeface="Meiryo" charset="-128"/>
                <a:ea typeface="Meiryo" charset="-128"/>
                <a:cs typeface="Meiryo" charset="-128"/>
              </a:rPr>
              <a:t>思考</a:t>
            </a:r>
            <a:endParaRPr kumimoji="1" lang="ja-JP" altLang="en-US" sz="3200" dirty="0">
              <a:solidFill>
                <a:schemeClr val="bg1"/>
              </a:solidFill>
              <a:latin typeface="Meiryo" charset="-128"/>
              <a:ea typeface="Meiryo" charset="-128"/>
              <a:cs typeface="Meiryo" charset="-128"/>
            </a:endParaRPr>
          </a:p>
        </p:txBody>
      </p:sp>
      <p:sp>
        <p:nvSpPr>
          <p:cNvPr id="35" name="下矢印 34"/>
          <p:cNvSpPr/>
          <p:nvPr/>
        </p:nvSpPr>
        <p:spPr>
          <a:xfrm>
            <a:off x="3316072" y="2752800"/>
            <a:ext cx="2510043" cy="1124521"/>
          </a:xfrm>
          <a:prstGeom prst="downArrow">
            <a:avLst>
              <a:gd name="adj1" fmla="val 80324"/>
              <a:gd name="adj2" fmla="val 2904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p:cNvSpPr txBox="1"/>
          <p:nvPr/>
        </p:nvSpPr>
        <p:spPr>
          <a:xfrm>
            <a:off x="3020200" y="3051867"/>
            <a:ext cx="3101788" cy="438582"/>
          </a:xfrm>
          <a:prstGeom prst="rect">
            <a:avLst/>
          </a:prstGeom>
          <a:noFill/>
        </p:spPr>
        <p:txBody>
          <a:bodyPr wrap="square" rtlCol="0">
            <a:spAutoFit/>
          </a:bodyPr>
          <a:lstStyle/>
          <a:p>
            <a:pPr algn="ctr"/>
            <a:r>
              <a:rPr kumimoji="1" lang="ja-JP" altLang="en-US" sz="1200" b="1" dirty="0">
                <a:solidFill>
                  <a:schemeClr val="bg1"/>
                </a:solidFill>
                <a:latin typeface="Meiryo" charset="-128"/>
                <a:ea typeface="Meiryo" charset="-128"/>
                <a:cs typeface="Meiryo" charset="-128"/>
              </a:rPr>
              <a:t>トランスフォーメーション</a:t>
            </a:r>
            <a:endParaRPr kumimoji="1" lang="en-US" altLang="ja-JP" sz="1200" b="1" dirty="0">
              <a:solidFill>
                <a:schemeClr val="bg1"/>
              </a:solidFill>
              <a:latin typeface="Meiryo" charset="-128"/>
              <a:ea typeface="Meiryo" charset="-128"/>
              <a:cs typeface="Meiryo" charset="-128"/>
            </a:endParaRPr>
          </a:p>
          <a:p>
            <a:pPr algn="ctr"/>
            <a:r>
              <a:rPr lang="en-US" altLang="ja-JP" sz="1050" dirty="0">
                <a:solidFill>
                  <a:schemeClr val="bg1"/>
                </a:solidFill>
                <a:latin typeface="Meiryo" charset="-128"/>
                <a:ea typeface="Meiryo" charset="-128"/>
                <a:cs typeface="Meiryo" charset="-128"/>
              </a:rPr>
              <a:t>Transformation</a:t>
            </a:r>
            <a:r>
              <a:rPr lang="ja-JP" altLang="en-US" sz="1050" dirty="0">
                <a:solidFill>
                  <a:schemeClr val="bg1"/>
                </a:solidFill>
                <a:latin typeface="Meiryo" charset="-128"/>
                <a:ea typeface="Meiryo" charset="-128"/>
                <a:cs typeface="Meiryo" charset="-128"/>
              </a:rPr>
              <a:t>／置き換える</a:t>
            </a:r>
            <a:endParaRPr kumimoji="1" lang="ja-JP" altLang="en-US" sz="1050" dirty="0">
              <a:solidFill>
                <a:schemeClr val="bg1"/>
              </a:solidFill>
              <a:latin typeface="Meiryo" charset="-128"/>
              <a:ea typeface="Meiryo" charset="-128"/>
              <a:cs typeface="Meiryo" charset="-128"/>
            </a:endParaRPr>
          </a:p>
        </p:txBody>
      </p:sp>
      <p:sp>
        <p:nvSpPr>
          <p:cNvPr id="37" name="ホームベース 36"/>
          <p:cNvSpPr/>
          <p:nvPr/>
        </p:nvSpPr>
        <p:spPr>
          <a:xfrm>
            <a:off x="675298" y="2883374"/>
            <a:ext cx="2891400" cy="7946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ホームベース 37"/>
          <p:cNvSpPr/>
          <p:nvPr/>
        </p:nvSpPr>
        <p:spPr>
          <a:xfrm rot="10800000">
            <a:off x="5593523" y="2882498"/>
            <a:ext cx="2875177" cy="796387"/>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p:cNvSpPr txBox="1"/>
          <p:nvPr/>
        </p:nvSpPr>
        <p:spPr>
          <a:xfrm>
            <a:off x="702972" y="2997956"/>
            <a:ext cx="239756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ビジネス環境への対応</a:t>
            </a:r>
          </a:p>
        </p:txBody>
      </p:sp>
      <p:sp>
        <p:nvSpPr>
          <p:cNvPr id="40" name="テキスト ボックス 39"/>
          <p:cNvSpPr txBox="1"/>
          <p:nvPr/>
        </p:nvSpPr>
        <p:spPr>
          <a:xfrm>
            <a:off x="6398575" y="2992491"/>
            <a:ext cx="175595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競争優位の確立</a:t>
            </a:r>
          </a:p>
        </p:txBody>
      </p:sp>
      <p:sp>
        <p:nvSpPr>
          <p:cNvPr id="41" name="テキスト ボックス 40"/>
          <p:cNvSpPr txBox="1"/>
          <p:nvPr/>
        </p:nvSpPr>
        <p:spPr>
          <a:xfrm>
            <a:off x="702972" y="3317485"/>
            <a:ext cx="2492990"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不確実性の増大・スピードの加速</a:t>
            </a:r>
          </a:p>
        </p:txBody>
      </p:sp>
      <p:sp>
        <p:nvSpPr>
          <p:cNvPr id="43" name="テキスト ボックス 42"/>
          <p:cNvSpPr txBox="1"/>
          <p:nvPr/>
        </p:nvSpPr>
        <p:spPr>
          <a:xfrm>
            <a:off x="6414775" y="3319028"/>
            <a:ext cx="1723549" cy="276999"/>
          </a:xfrm>
          <a:prstGeom prst="rect">
            <a:avLst/>
          </a:prstGeom>
          <a:noFill/>
        </p:spPr>
        <p:txBody>
          <a:bodyPr wrap="none" rtlCol="0">
            <a:spAutoFit/>
          </a:bodyPr>
          <a:lstStyle/>
          <a:p>
            <a:pPr algn="r"/>
            <a:r>
              <a:rPr kumimoji="1" lang="ja-JP" altLang="en-US" sz="1200" dirty="0">
                <a:solidFill>
                  <a:schemeClr val="bg1"/>
                </a:solidFill>
                <a:latin typeface="Meiryo" charset="-128"/>
                <a:ea typeface="Meiryo" charset="-128"/>
                <a:cs typeface="Meiryo" charset="-128"/>
              </a:rPr>
              <a:t>常識や価値基準の転換</a:t>
            </a:r>
          </a:p>
        </p:txBody>
      </p:sp>
      <p:pic>
        <p:nvPicPr>
          <p:cNvPr id="20" name="図 19" descr="brain-illustration-1940x900_35269.jpg"/>
          <p:cNvPicPr>
            <a:picLocks noChangeAspect="1"/>
          </p:cNvPicPr>
          <p:nvPr/>
        </p:nvPicPr>
        <p:blipFill>
          <a:blip r:embed="rId2" cstate="screen">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00525" y="3848367"/>
            <a:ext cx="1251025" cy="624402"/>
          </a:xfrm>
          <a:prstGeom prst="rect">
            <a:avLst/>
          </a:prstGeom>
          <a:effectLst>
            <a:outerShdw blurRad="50800" dist="38100" dir="2700000" algn="tl" rotWithShape="0">
              <a:prstClr val="black">
                <a:alpha val="40000"/>
              </a:prstClr>
            </a:outerShdw>
          </a:effectLst>
        </p:spPr>
      </p:pic>
      <p:pic>
        <p:nvPicPr>
          <p:cNvPr id="21" name="図 20"/>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470692" y="4280889"/>
            <a:ext cx="701830" cy="656581"/>
          </a:xfrm>
          <a:prstGeom prst="rect">
            <a:avLst/>
          </a:prstGeom>
          <a:effectLst>
            <a:outerShdw blurRad="50800" dist="38100" dir="2700000" algn="tl" rotWithShape="0">
              <a:prstClr val="black">
                <a:alpha val="40000"/>
              </a:prstClr>
            </a:outerShdw>
          </a:effectLst>
        </p:spPr>
      </p:pic>
      <p:grpSp>
        <p:nvGrpSpPr>
          <p:cNvPr id="4" name="図形グループ 3"/>
          <p:cNvGrpSpPr/>
          <p:nvPr/>
        </p:nvGrpSpPr>
        <p:grpSpPr>
          <a:xfrm>
            <a:off x="978676" y="963801"/>
            <a:ext cx="425859" cy="883356"/>
            <a:chOff x="1946324" y="4125162"/>
            <a:chExt cx="969964" cy="2007872"/>
          </a:xfrm>
          <a:solidFill>
            <a:schemeClr val="bg1">
              <a:lumMod val="75000"/>
            </a:schemeClr>
          </a:solidFill>
        </p:grpSpPr>
        <p:sp>
          <p:nvSpPr>
            <p:cNvPr id="5" name="円/楕円 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sp>
        <p:nvSpPr>
          <p:cNvPr id="24" name="テキスト ボックス 23"/>
          <p:cNvSpPr txBox="1"/>
          <p:nvPr/>
        </p:nvSpPr>
        <p:spPr>
          <a:xfrm>
            <a:off x="827701" y="213637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ヒトが主体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機械が支援</a:t>
            </a:r>
          </a:p>
        </p:txBody>
      </p:sp>
      <p:sp>
        <p:nvSpPr>
          <p:cNvPr id="25" name="テキスト ボックス 24"/>
          <p:cNvSpPr txBox="1"/>
          <p:nvPr/>
        </p:nvSpPr>
        <p:spPr>
          <a:xfrm>
            <a:off x="827701" y="512874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機械が主体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ヒトが支援</a:t>
            </a:r>
          </a:p>
        </p:txBody>
      </p:sp>
      <p:grpSp>
        <p:nvGrpSpPr>
          <p:cNvPr id="30" name="図形グループ 29"/>
          <p:cNvGrpSpPr/>
          <p:nvPr/>
        </p:nvGrpSpPr>
        <p:grpSpPr>
          <a:xfrm>
            <a:off x="966184" y="4405449"/>
            <a:ext cx="288287" cy="534166"/>
            <a:chOff x="1946324" y="4125162"/>
            <a:chExt cx="969964" cy="2007872"/>
          </a:xfrm>
          <a:solidFill>
            <a:schemeClr val="bg1">
              <a:lumMod val="75000"/>
            </a:schemeClr>
          </a:solidFill>
        </p:grpSpPr>
        <p:sp>
          <p:nvSpPr>
            <p:cNvPr id="31" name="円/楕円 30"/>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32" name="フローチャート: 論理積ゲート 31"/>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grpSp>
        <p:nvGrpSpPr>
          <p:cNvPr id="8" name="図形グループ 7"/>
          <p:cNvGrpSpPr/>
          <p:nvPr/>
        </p:nvGrpSpPr>
        <p:grpSpPr>
          <a:xfrm>
            <a:off x="1404534" y="1339813"/>
            <a:ext cx="663464" cy="675661"/>
            <a:chOff x="921147" y="2673903"/>
            <a:chExt cx="2035043" cy="2195257"/>
          </a:xfrm>
        </p:grpSpPr>
        <p:sp>
          <p:nvSpPr>
            <p:cNvPr id="9" name="台形 8"/>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 name="正方形/長方形 9"/>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nvGrpSpPr>
            <p:cNvPr id="11" name="図形グループ 10"/>
            <p:cNvGrpSpPr/>
            <p:nvPr/>
          </p:nvGrpSpPr>
          <p:grpSpPr>
            <a:xfrm rot="18523230">
              <a:off x="289583" y="3305467"/>
              <a:ext cx="1602719" cy="339591"/>
              <a:chOff x="1084045" y="2295821"/>
              <a:chExt cx="1399064" cy="288032"/>
            </a:xfrm>
          </p:grpSpPr>
          <p:grpSp>
            <p:nvGrpSpPr>
              <p:cNvPr id="16" name="図形グループ 15"/>
              <p:cNvGrpSpPr/>
              <p:nvPr/>
            </p:nvGrpSpPr>
            <p:grpSpPr>
              <a:xfrm>
                <a:off x="1084045" y="2295821"/>
                <a:ext cx="1399064" cy="288032"/>
                <a:chOff x="531457" y="2456892"/>
                <a:chExt cx="1399064" cy="288032"/>
              </a:xfrm>
            </p:grpSpPr>
            <p:sp>
              <p:nvSpPr>
                <p:cNvPr id="18" name="正方形/長方形 17"/>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9" name="円/楕円 18"/>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7" name="円/楕円 16"/>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2" name="円/楕円 11"/>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3" name="正方形/長方形 12"/>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4" name="正方形/長方形 13"/>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5" name="台形 14"/>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42" name="正方形/長方形 41"/>
          <p:cNvSpPr/>
          <p:nvPr/>
        </p:nvSpPr>
        <p:spPr>
          <a:xfrm>
            <a:off x="675297" y="5822360"/>
            <a:ext cx="7793403" cy="60281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徹底した効率化と無駄の排除により</a:t>
            </a:r>
            <a:endParaRPr kumimoji="1" lang="en-US" altLang="ja-JP" sz="14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サスティナブルな社会の実現に貢献</a:t>
            </a:r>
          </a:p>
        </p:txBody>
      </p:sp>
    </p:spTree>
    <p:extLst>
      <p:ext uri="{BB962C8B-B14F-4D97-AF65-F5344CB8AC3E}">
        <p14:creationId xmlns:p14="http://schemas.microsoft.com/office/powerpoint/2010/main" val="737644042"/>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20612</TotalTime>
  <Words>9084</Words>
  <Application>Microsoft Macintosh PowerPoint</Application>
  <PresentationFormat>画面に合わせる (4:3)</PresentationFormat>
  <Paragraphs>1454</Paragraphs>
  <Slides>67</Slides>
  <Notes>16</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67</vt:i4>
      </vt:variant>
    </vt:vector>
  </HeadingPairs>
  <TitlesOfParts>
    <vt:vector size="85" baseType="lpstr">
      <vt:lpstr>Arial Unicode MS</vt:lpstr>
      <vt:lpstr>DFPKanTeiRyu-XB</vt:lpstr>
      <vt:lpstr>HGPSoeiKakugothicUB</vt:lpstr>
      <vt:lpstr>HGPSoeiKakugothicUB</vt:lpstr>
      <vt:lpstr>HGMaruGothicMPRO</vt:lpstr>
      <vt:lpstr>Hiragino Kaku Gothic Std W8</vt:lpstr>
      <vt:lpstr>ＭＳ Ｐゴシック</vt:lpstr>
      <vt:lpstr>YuKyokasho Yoko</vt:lpstr>
      <vt:lpstr>メイリオ</vt:lpstr>
      <vt:lpstr>メイリオ</vt:lpstr>
      <vt:lpstr>American Typewriter</vt:lpstr>
      <vt:lpstr>Arial</vt:lpstr>
      <vt:lpstr>Calibri</vt:lpstr>
      <vt:lpstr>Helvetica</vt:lpstr>
      <vt:lpstr>Helvetica Neue</vt:lpstr>
      <vt:lpstr>Times New Roman</vt:lpstr>
      <vt:lpstr>Wingdings</vt:lpstr>
      <vt:lpstr>NC標準テンプレート</vt:lpstr>
      <vt:lpstr>SIビジネスの デジタル・トランスフォーメーション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コレ一枚でわかる最新のITトレンド</vt:lpstr>
      <vt:lpstr>デジタル・トランスフォーメーションとサイバー・フィジカル･システム</vt:lpstr>
      <vt:lpstr>デジタル・トランスフォーメーションとは何か</vt:lpstr>
      <vt:lpstr>デジタル・トランスフォーメーションとは</vt:lpstr>
      <vt:lpstr>UBERとTaxi</vt:lpstr>
      <vt:lpstr>デジタル・トランスフォーメーションの実際</vt:lpstr>
      <vt:lpstr>デジタル・トランスフォーメーションの実際</vt:lpstr>
      <vt:lpstr>デジタル･ディスラプターの創出する新しい価値</vt:lpstr>
      <vt:lpstr>デジタル・トランスフォーメーションの定義</vt:lpstr>
      <vt:lpstr>業務がITへITが業務へとシームレスに変換される状態</vt:lpstr>
      <vt:lpstr>デジタル・トランスフォーメーションへの２つの対応</vt:lpstr>
      <vt:lpstr>デジタル・トランスフォーメーションへの対応（IT）</vt:lpstr>
      <vt:lpstr>デジタル・トランスフォーメーションへの対応（ビジネス）</vt:lpstr>
      <vt:lpstr>PowerPoint プレゼンテーション</vt:lpstr>
      <vt:lpstr>デジタル・トランスフォーメーションを支えるテクノロジー 　</vt:lpstr>
      <vt:lpstr>デジタル・トランスフォーメーションを支えるテクノロジー・補足 　</vt:lpstr>
      <vt:lpstr>デザイン思考・リーン・アジャイル・DevOpsの関係</vt:lpstr>
      <vt:lpstr>PowerPoint プレゼンテーション</vt:lpstr>
      <vt:lpstr>PowerPoint プレゼンテーション</vt:lpstr>
      <vt:lpstr>評価対象としたアプリケーション</vt:lpstr>
      <vt:lpstr>評価対象としたアプリケーション／処理フロー</vt:lpstr>
      <vt:lpstr>構築事例：従来型のWebアプリケーション・アーキテクチャ</vt:lpstr>
      <vt:lpstr>構築事例：AWSサービスを活かしたアーキテクチャ</vt:lpstr>
      <vt:lpstr>構築事例：AWSサービスを最大限活かしたアーキテクチャ</vt:lpstr>
      <vt:lpstr>クラウドは手段の負担を減らす仕組み</vt:lpstr>
      <vt:lpstr>クラウド活用の狙い</vt:lpstr>
      <vt:lpstr>銀行システムにおけるクラウド活用の動き</vt:lpstr>
      <vt:lpstr>クラウド・バイ・デフォルト原則</vt:lpstr>
      <vt:lpstr>変わるビジネスのかたち</vt:lpstr>
      <vt:lpstr>PowerPoint プレゼンテーション</vt:lpstr>
      <vt:lpstr>ITについての認識の変化が「クラウド×内製化」を加速</vt:lpstr>
      <vt:lpstr>これからの開発や運用に求められるもの</vt:lpstr>
      <vt:lpstr>VeriSM</vt:lpstr>
      <vt:lpstr>イノベーションとスピードの融合</vt:lpstr>
      <vt:lpstr>これからの「ITビジネスの方程式」</vt:lpstr>
      <vt:lpstr>早期の仕様確定がムダを減らすという迷信</vt:lpstr>
      <vt:lpstr>不確実性のコーン</vt:lpstr>
      <vt:lpstr>システム開発の理想と現実</vt:lpstr>
      <vt:lpstr>早期の仕様確定がムダを減らすというのは迷信</vt:lpstr>
      <vt:lpstr>イノベーションとスピードの融合</vt:lpstr>
      <vt:lpstr>アジャイル開発の基本構造</vt:lpstr>
      <vt:lpstr>コンテナ型仮想化</vt:lpstr>
      <vt:lpstr>仮想マシンとコンテナの稼働効率</vt:lpstr>
      <vt:lpstr>DevOpsとコンテナ管理ソフトウエア</vt:lpstr>
      <vt:lpstr>DevOpsとコンテナ管理ソフトウエア</vt:lpstr>
      <vt:lpstr>コンテナとハイブリッド・クラウド／マルチ・クラウド</vt:lpstr>
      <vt:lpstr>PowerPoint プレゼンテーション</vt:lpstr>
      <vt:lpstr>SIビジネスに取り憑く3匹の“お化け”</vt:lpstr>
      <vt:lpstr>ポストSIの４つの戦略と９つのシナリオ</vt:lpstr>
      <vt:lpstr>詳細はこちらをご覧下さい　m(_ _)m</vt:lpstr>
      <vt:lpstr>SIビジネス変革のステップ</vt:lpstr>
      <vt:lpstr>PowerPoint プレゼンテーション</vt:lpstr>
      <vt:lpstr>私たちはお客様にこんな応対をしてはいないだろうか</vt:lpstr>
      <vt:lpstr>一緒に仕事をしたいITベンダー・SI事業者</vt:lpstr>
      <vt:lpstr>ITビジネス・プロフェッショナルの条件</vt:lpstr>
      <vt:lpstr>社会人における「学び」の３段階</vt:lpstr>
      <vt:lpstr>学び続ける習慣</vt:lpstr>
      <vt:lpstr>100年人生を生き抜くための5つの原則</vt:lpstr>
      <vt:lpstr>変革のステージに立てるかどうかの３つの問いかけ</vt:lpstr>
      <vt:lpstr>ちょっと宣伝</vt:lpstr>
      <vt:lpstr>PowerPoint プレゼンテーション</vt:lpstr>
    </vt:vector>
  </TitlesOfParts>
  <Manager/>
  <Company>NetCommerce</Company>
  <LinksUpToDate>false</LinksUpToDate>
  <SharedDoc>false</SharedDoc>
  <HyperlinkBase/>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斎藤 昌義</dc:creator>
  <cp:keywords/>
  <dc:description/>
  <cp:lastModifiedBy>斎藤昌義</cp:lastModifiedBy>
  <cp:revision>766</cp:revision>
  <cp:lastPrinted>2016-07-30T01:46:33Z</cp:lastPrinted>
  <dcterms:created xsi:type="dcterms:W3CDTF">2014-04-30T01:58:06Z</dcterms:created>
  <dcterms:modified xsi:type="dcterms:W3CDTF">2018-08-02T23:43:53Z</dcterms:modified>
  <cp:category/>
</cp:coreProperties>
</file>