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1201" r:id="rId2"/>
    <p:sldId id="2952" r:id="rId3"/>
    <p:sldId id="969" r:id="rId4"/>
    <p:sldId id="2610" r:id="rId5"/>
    <p:sldId id="2620" r:id="rId6"/>
    <p:sldId id="2621" r:id="rId7"/>
    <p:sldId id="2622" r:id="rId8"/>
    <p:sldId id="2623" r:id="rId9"/>
    <p:sldId id="1366" r:id="rId10"/>
    <p:sldId id="2625" r:id="rId11"/>
    <p:sldId id="2651" r:id="rId12"/>
    <p:sldId id="2660" r:id="rId13"/>
    <p:sldId id="2661" r:id="rId14"/>
    <p:sldId id="2681" r:id="rId15"/>
    <p:sldId id="1369" r:id="rId16"/>
    <p:sldId id="2672" r:id="rId17"/>
    <p:sldId id="2675" r:id="rId18"/>
    <p:sldId id="2676" r:id="rId19"/>
    <p:sldId id="2682" r:id="rId20"/>
    <p:sldId id="2683" r:id="rId21"/>
    <p:sldId id="2575" r:id="rId22"/>
    <p:sldId id="2684" r:id="rId23"/>
    <p:sldId id="2606" r:id="rId24"/>
    <p:sldId id="932" r:id="rId25"/>
    <p:sldId id="933" r:id="rId26"/>
    <p:sldId id="934" r:id="rId27"/>
    <p:sldId id="935" r:id="rId28"/>
    <p:sldId id="936" r:id="rId29"/>
    <p:sldId id="937" r:id="rId30"/>
    <p:sldId id="938" r:id="rId31"/>
    <p:sldId id="939" r:id="rId32"/>
    <p:sldId id="2665" r:id="rId33"/>
    <p:sldId id="2689" r:id="rId34"/>
    <p:sldId id="972" r:id="rId35"/>
    <p:sldId id="719" r:id="rId36"/>
    <p:sldId id="2709" r:id="rId37"/>
    <p:sldId id="2710" r:id="rId38"/>
    <p:sldId id="2688" r:id="rId39"/>
    <p:sldId id="2702" r:id="rId40"/>
    <p:sldId id="721" r:id="rId41"/>
    <p:sldId id="2711" r:id="rId42"/>
    <p:sldId id="2712" r:id="rId43"/>
    <p:sldId id="2713" r:id="rId44"/>
    <p:sldId id="2714" r:id="rId45"/>
    <p:sldId id="2703" r:id="rId46"/>
    <p:sldId id="1387" r:id="rId47"/>
    <p:sldId id="750" r:id="rId48"/>
    <p:sldId id="765" r:id="rId49"/>
    <p:sldId id="747" r:id="rId50"/>
    <p:sldId id="782" r:id="rId51"/>
    <p:sldId id="2716" r:id="rId52"/>
    <p:sldId id="1434" r:id="rId53"/>
    <p:sldId id="2701" r:id="rId54"/>
    <p:sldId id="2691" r:id="rId55"/>
    <p:sldId id="2692" r:id="rId56"/>
    <p:sldId id="2678" r:id="rId57"/>
    <p:sldId id="2694" r:id="rId58"/>
    <p:sldId id="2697" r:id="rId59"/>
    <p:sldId id="2951" r:id="rId60"/>
    <p:sldId id="2695" r:id="rId61"/>
    <p:sldId id="2591" r:id="rId62"/>
    <p:sldId id="975" r:id="rId63"/>
    <p:sldId id="2530" r:id="rId64"/>
    <p:sldId id="1441" r:id="rId65"/>
    <p:sldId id="1442" r:id="rId66"/>
    <p:sldId id="718"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84807"/>
    <a:srgbClr val="E46C0A"/>
    <a:srgbClr val="FF6666"/>
    <a:srgbClr val="0070C0"/>
    <a:srgbClr val="FFFBD2"/>
    <a:srgbClr val="FFFFFF"/>
    <a:srgbClr val="00B050"/>
    <a:srgbClr val="558ED5"/>
    <a:srgbClr val="0052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50"/>
    <p:restoredTop sz="97871" autoAdjust="0"/>
  </p:normalViewPr>
  <p:slideViewPr>
    <p:cSldViewPr snapToGrid="0" snapToObjects="1" showGuides="1">
      <p:cViewPr varScale="1">
        <p:scale>
          <a:sx n="221" d="100"/>
          <a:sy n="221" d="100"/>
        </p:scale>
        <p:origin x="2880" y="176"/>
      </p:cViewPr>
      <p:guideLst>
        <p:guide orient="horz" pos="1933"/>
        <p:guide pos="2880"/>
      </p:guideLst>
    </p:cSldViewPr>
  </p:slid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2018/8/3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2018/8/3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42750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196786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229491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仮想化」の手段として、広く使われているのが、ハイパーバイザを使った仮想化です。ハイパーバイザとは、仮想化を実現するソフトウェアのことで、ハードウェアに搭載されているプロセッサーやメモリの使用時間やストレージの容量を細かく分割して複数のユーザーに割り当てる機能を持っています。ユーザーは、割り当てられたシステム資源をそれぞれ占有使用することで、物理的には一台のハードウェアであるにもかかわらず、自分専用の個別サーバーが割り当てられているように見せかけることができるので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「サーバー仮想化」を実現するもうひとつのやり方として、コンテナを使う方法があります。この方法は、ひとつの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コンテナと言われる「独立したサーバーと同様の振る舞いをする区画」を複数作り、それを個別のユーザーやサービスに割り当てます。利用するユーザーやサービスから見れば、あたかも独立した個別サーバーのように、別々のサーバーが動いているように見える点は、ハイパーバイザを使う場合と同様です。しかし、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上で実現するので、全てのコンテナは同じ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しか使えません。ハイパーバイザならそれより一段下のレベル、つまりハードウェアのサーバーと同じ振る舞いをする仮想サーバーを実現しますので、仮想サーバー毎に別々の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を稼働させることができますので、この点は異なります。</a:t>
            </a:r>
          </a:p>
          <a:p>
            <a:r>
              <a:rPr kumimoji="1" lang="ja-JP" altLang="ja-JP" sz="1200" kern="1200" dirty="0">
                <a:solidFill>
                  <a:schemeClr val="tx1"/>
                </a:solidFill>
                <a:effectLst/>
                <a:latin typeface="+mn-lt"/>
                <a:ea typeface="+mn-ea"/>
                <a:cs typeface="+mn-cs"/>
              </a:rPr>
              <a:t>その一方で、コンテナは、ハイパーバイザのように、個別に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割り当てる必要がないためシステム資源のオーバーヘッド（仮想化のために割り当てられる資源や能力）が少なくてすみます。そのため、同じ性能のハードウェアであれば、より多くのコンテナを作ることができます。また、コンテナは、それを起動させるためにハイパーバイザ型のよう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を起動させる手間がかからないため、極めて高速で起動できます。さらにハイパーバイザのように仮想マシンごとに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少なくてすみます。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し、同じコンテナを労せずして自分のサーバー上で実現して、ソフトウェアをインストールできるようになったことです。そのためハイブリッド・クラウドやマルチ・クラウドといった利用形態に於いては、大変便利な仕組みです。</a:t>
            </a:r>
          </a:p>
          <a:p>
            <a:r>
              <a:rPr kumimoji="1" lang="ja-JP" altLang="ja-JP" sz="1200" kern="1200" dirty="0">
                <a:solidFill>
                  <a:schemeClr val="tx1"/>
                </a:solidFill>
                <a:effectLst/>
                <a:latin typeface="+mn-lt"/>
                <a:ea typeface="+mn-ea"/>
                <a:cs typeface="+mn-cs"/>
              </a:rPr>
              <a:t>そのため、</a:t>
            </a:r>
            <a:r>
              <a:rPr kumimoji="1" lang="en-US" altLang="ja-JP" sz="1200" kern="1200" dirty="0" err="1">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Dell</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ベンダーが採用を表明しています。また、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Windows Azure Platform</a:t>
            </a:r>
            <a:r>
              <a:rPr kumimoji="1" lang="ja-JP" altLang="ja-JP" sz="1200" kern="1200" dirty="0">
                <a:solidFill>
                  <a:schemeClr val="tx1"/>
                </a:solidFill>
                <a:effectLst/>
                <a:latin typeface="+mn-lt"/>
                <a:ea typeface="+mn-ea"/>
                <a:cs typeface="+mn-cs"/>
              </a:rPr>
              <a:t>や次期</a:t>
            </a:r>
            <a:r>
              <a:rPr kumimoji="1" lang="en-US" altLang="ja-JP" sz="1200" kern="1200" dirty="0">
                <a:solidFill>
                  <a:schemeClr val="tx1"/>
                </a:solidFill>
                <a:effectLst/>
                <a:latin typeface="+mn-lt"/>
                <a:ea typeface="+mn-ea"/>
                <a:cs typeface="+mn-cs"/>
              </a:rPr>
              <a:t>Windows Server</a:t>
            </a:r>
            <a:r>
              <a:rPr kumimoji="1" lang="ja-JP" altLang="ja-JP" sz="1200" kern="1200">
                <a:solidFill>
                  <a:schemeClr val="tx1"/>
                </a:solidFill>
                <a:effectLst/>
                <a:latin typeface="+mn-lt"/>
                <a:ea typeface="+mn-ea"/>
                <a:cs typeface="+mn-cs"/>
              </a:rPr>
              <a:t>での採用を表明しており、コンテナ型仮想化として広く普及してゆくものと思われます。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3425004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807912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00820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は、お客様の課題やニーズを先取りし、お客様の未来を具体的に描き、お客様の取り組みを主導できなくてはなりません。そのためには、私たちの持つ技術や取り組みのどこに強みがあるのかをまずはしっかりと把握することです。その強みやノウハウをビジネスの価値に置き換え変えて、お客様に提供できなくてはなりません。また、お客様が求めているのは私たちの技術やノウハウではなく「共創」で描いた「あるべき姿」を実現することです。ならば足りないところは、社外にも優れた技術やノウハウを求め、それらを組み合わせることで、顧客価値の最大化に全力を尽くさなくてはなりません。</a:t>
            </a:r>
          </a:p>
          <a:p>
            <a:r>
              <a:rPr kumimoji="1" lang="ja-JP" altLang="ja-JP" sz="1200" kern="1200" dirty="0">
                <a:solidFill>
                  <a:schemeClr val="tx1"/>
                </a:solidFill>
                <a:effectLst/>
                <a:latin typeface="+mn-lt"/>
                <a:ea typeface="+mn-ea"/>
                <a:cs typeface="+mn-cs"/>
              </a:rPr>
              <a:t>このチャートにあるような対応は厳に慎むべきでしょう。それは、私たちが取り組もうとしている「顧客価値の創造」と逆行することだからです。</a:t>
            </a:r>
          </a:p>
          <a:p>
            <a:r>
              <a:rPr kumimoji="1" lang="ja-JP" altLang="ja-JP" sz="1200" kern="1200" dirty="0">
                <a:solidFill>
                  <a:schemeClr val="tx1"/>
                </a:solidFill>
                <a:effectLst/>
                <a:latin typeface="+mn-lt"/>
                <a:ea typeface="+mn-ea"/>
                <a:cs typeface="+mn-cs"/>
              </a:rPr>
              <a:t>また、何が正解か分からないわけですから、ある程度で踏ん切りを付けて、やってみることです。やってみることで学び、それが新たなノウハウとなって、自分たちの価値を高めてゆくのです。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375961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1686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2389283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2004</a:t>
            </a:r>
            <a:r>
              <a:rPr kumimoji="1" lang="ja-JP" altLang="en-US" sz="1200" b="0" i="0" kern="1200">
                <a:solidFill>
                  <a:schemeClr val="tx1"/>
                </a:solidFill>
                <a:effectLst/>
                <a:latin typeface="+mn-lt"/>
                <a:ea typeface="+mn-ea"/>
                <a:cs typeface="+mn-cs"/>
              </a:rPr>
              <a:t>年にスウェーデンのウメオ大学のエリック・ストルターマン教授が提唱したデジタル・トランスフォーメーションの概念です。彼は、デジタル･トランスフォーメーションに至る段階を</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つのフェーズに分けて説明しています。</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フェーズ：</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利用による業務プロセスの強化</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フェーズ：</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による業務の置き換え</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フェーズ：業務が</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へ、</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が業務へとシームレスに変換される状態</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1</a:t>
            </a:r>
            <a:r>
              <a:rPr kumimoji="1" lang="ja-JP" altLang="en-US" sz="1200" b="1" i="0" kern="1200">
                <a:solidFill>
                  <a:schemeClr val="tx1"/>
                </a:solidFill>
                <a:effectLst/>
                <a:latin typeface="+mn-lt"/>
                <a:ea typeface="+mn-ea"/>
                <a:cs typeface="+mn-cs"/>
              </a:rPr>
              <a:t>フェーズ：</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利用による業務プロセスの強化</a:t>
            </a:r>
          </a:p>
          <a:p>
            <a:pPr fontAlgn="base"/>
            <a:r>
              <a:rPr kumimoji="1" lang="ja-JP" altLang="en-US" sz="1200" b="0" i="0" kern="1200">
                <a:solidFill>
                  <a:schemeClr val="tx1"/>
                </a:solidFill>
                <a:effectLst/>
                <a:latin typeface="+mn-lt"/>
                <a:ea typeface="+mn-ea"/>
                <a:cs typeface="+mn-cs"/>
              </a:rPr>
              <a:t>業務の効率や品質を高め、それを維持してゆくために、業務の仕組みや手順、すなわち業務プロセスの標準化が行われてきました。そしてマニュアルを作り、現場で働く従業員にそのとおり守らせることで、標準化された業務プロセスを徹底させ、業務の効率や品質を維持してきたのです。</a:t>
            </a:r>
          </a:p>
          <a:p>
            <a:pPr fontAlgn="base"/>
            <a:r>
              <a:rPr kumimoji="1" lang="ja-JP" altLang="en-US" sz="1200" b="0" i="0" kern="1200">
                <a:solidFill>
                  <a:schemeClr val="tx1"/>
                </a:solidFill>
                <a:effectLst/>
                <a:latin typeface="+mn-lt"/>
                <a:ea typeface="+mn-ea"/>
                <a:cs typeface="+mn-cs"/>
              </a:rPr>
              <a:t>しかし、人間がそこで働く以上、徹底した業務プロセスの遵守は難しく、ミスも犯します。そこで、標準化された業務プロセスを情報システムにして、現場で働く従業員にこれを使わせることで、業務の効率や品質を確実にしようというのです。言葉を換えれば、紙の伝票の受け渡しや伝言で成り立っていた仕事の流れを情報システムに置き換える段階です。</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2</a:t>
            </a:r>
            <a:r>
              <a:rPr kumimoji="1" lang="ja-JP" altLang="en-US" sz="1200" b="1" i="0" kern="1200">
                <a:solidFill>
                  <a:schemeClr val="tx1"/>
                </a:solidFill>
                <a:effectLst/>
                <a:latin typeface="+mn-lt"/>
                <a:ea typeface="+mn-ea"/>
                <a:cs typeface="+mn-cs"/>
              </a:rPr>
              <a:t>フェーズ：</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による業務の置き換え</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フェーズは、人間が働くことを前提に、標準化された業務プロセスを現場に徹底させるために</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を利用する段階でした。その業務プロセスを踏襲しつつも、</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に仕事を代替させ自動化するのがこの段階です。</a:t>
            </a:r>
          </a:p>
          <a:p>
            <a:pPr fontAlgn="base"/>
            <a:r>
              <a:rPr kumimoji="1" lang="ja-JP" altLang="en-US" sz="1200" b="0" i="0" kern="1200">
                <a:solidFill>
                  <a:schemeClr val="tx1"/>
                </a:solidFill>
                <a:effectLst/>
                <a:latin typeface="+mn-lt"/>
                <a:ea typeface="+mn-ea"/>
                <a:cs typeface="+mn-cs"/>
              </a:rPr>
              <a:t>これにより、人間が働くことに伴う労働時間や安全管理、人的ミスなどの制約を減らし、効率や品質をさらに高めることができます。</a:t>
            </a:r>
          </a:p>
          <a:p>
            <a:pPr fontAlgn="base"/>
            <a:r>
              <a:rPr kumimoji="1" lang="ja-JP" altLang="en-US" sz="1200" b="1" i="0" kern="1200">
                <a:solidFill>
                  <a:schemeClr val="tx1"/>
                </a:solidFill>
                <a:effectLst/>
                <a:latin typeface="+mn-lt"/>
                <a:ea typeface="+mn-ea"/>
                <a:cs typeface="+mn-cs"/>
              </a:rPr>
              <a:t>第</a:t>
            </a:r>
            <a:r>
              <a:rPr kumimoji="1" lang="en-US" altLang="ja-JP" sz="1200" b="1" i="0" kern="1200" dirty="0">
                <a:solidFill>
                  <a:schemeClr val="tx1"/>
                </a:solidFill>
                <a:effectLst/>
                <a:latin typeface="+mn-lt"/>
                <a:ea typeface="+mn-ea"/>
                <a:cs typeface="+mn-cs"/>
              </a:rPr>
              <a:t>3</a:t>
            </a:r>
            <a:r>
              <a:rPr kumimoji="1" lang="ja-JP" altLang="en-US" sz="1200" b="1" i="0" kern="1200">
                <a:solidFill>
                  <a:schemeClr val="tx1"/>
                </a:solidFill>
                <a:effectLst/>
                <a:latin typeface="+mn-lt"/>
                <a:ea typeface="+mn-ea"/>
                <a:cs typeface="+mn-cs"/>
              </a:rPr>
              <a:t>フェーズ：業務が</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へ、</a:t>
            </a:r>
            <a:r>
              <a:rPr kumimoji="1" lang="en-US" altLang="ja-JP" sz="1200" b="1" i="0" kern="1200" dirty="0">
                <a:solidFill>
                  <a:schemeClr val="tx1"/>
                </a:solidFill>
                <a:effectLst/>
                <a:latin typeface="+mn-lt"/>
                <a:ea typeface="+mn-ea"/>
                <a:cs typeface="+mn-cs"/>
              </a:rPr>
              <a:t>IT</a:t>
            </a:r>
            <a:r>
              <a:rPr kumimoji="1" lang="ja-JP" altLang="en-US" sz="1200" b="1" i="0" kern="1200">
                <a:solidFill>
                  <a:schemeClr val="tx1"/>
                </a:solidFill>
                <a:effectLst/>
                <a:latin typeface="+mn-lt"/>
                <a:ea typeface="+mn-ea"/>
                <a:cs typeface="+mn-cs"/>
              </a:rPr>
              <a:t>が業務へとシームレスに変換される状態</a:t>
            </a:r>
          </a:p>
          <a:p>
            <a:pPr fontAlgn="base"/>
            <a:r>
              <a:rPr kumimoji="1" lang="ja-JP" altLang="en-US" sz="1200" b="0" i="0" kern="1200">
                <a:solidFill>
                  <a:schemeClr val="tx1"/>
                </a:solidFill>
                <a:effectLst/>
                <a:latin typeface="+mn-lt"/>
                <a:ea typeface="+mn-ea"/>
                <a:cs typeface="+mn-cs"/>
              </a:rPr>
              <a:t>全てのビジネス・プロセスをデジタル化する段階です。</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による現場のデータ把握とそのデータを</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により解析して最適解を得て、ビジネス・プロセス全体の劇的な効率化や最適化を実現しようという段階です。言うなれば、人間が働く現場と</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が一体となって改善活動を繰り返しながら、ビジネスの価値基準、すなわち期間やコスト、品質などの常識を変革しようというわけです。</a:t>
            </a:r>
          </a:p>
          <a:p>
            <a:pPr fontAlgn="base"/>
            <a:r>
              <a:rPr kumimoji="1" lang="ja-JP" altLang="en-US" sz="1200" b="0" i="0" kern="1200">
                <a:solidFill>
                  <a:schemeClr val="tx1"/>
                </a:solidFill>
                <a:effectLst/>
                <a:latin typeface="+mn-lt"/>
                <a:ea typeface="+mn-ea"/>
                <a:cs typeface="+mn-cs"/>
              </a:rPr>
              <a:t>デジタル･テクノロジーを駆使して、経営のあり方やビジネス・プロセス、さらにはビジネス・モデルを変革する段階と読み替えることもできるでしょう。</a:t>
            </a:r>
          </a:p>
          <a:p>
            <a:pPr fontAlgn="base"/>
            <a:r>
              <a:rPr kumimoji="1" lang="ja-JP" altLang="en-US" sz="1200" b="0" i="0" kern="1200">
                <a:solidFill>
                  <a:schemeClr val="tx1"/>
                </a:solidFill>
                <a:effectLst/>
                <a:latin typeface="+mn-lt"/>
                <a:ea typeface="+mn-ea"/>
                <a:cs typeface="+mn-cs"/>
              </a:rPr>
              <a:t>この第３フェーズになることで、デジタル･トランスフォーメーションが達成されるとしています。</a:t>
            </a:r>
          </a:p>
          <a:p>
            <a:pPr fontAlgn="base"/>
            <a:r>
              <a:rPr kumimoji="1" lang="ja-JP" altLang="en-US" sz="1200" b="1" i="0" kern="1200">
                <a:solidFill>
                  <a:schemeClr val="tx1"/>
                </a:solidFill>
                <a:effectLst/>
                <a:latin typeface="+mn-lt"/>
                <a:ea typeface="+mn-ea"/>
                <a:cs typeface="+mn-cs"/>
              </a:rPr>
              <a:t>デジタル・トランスフォーメーションを支えるテクノロジー</a:t>
            </a:r>
          </a:p>
          <a:p>
            <a:pPr fontAlgn="base"/>
            <a:r>
              <a:rPr kumimoji="1" lang="ja-JP" altLang="en-US" sz="1200" b="0" i="0" kern="1200">
                <a:solidFill>
                  <a:schemeClr val="tx1"/>
                </a:solidFill>
                <a:effectLst/>
                <a:latin typeface="+mn-lt"/>
                <a:ea typeface="+mn-ea"/>
                <a:cs typeface="+mn-cs"/>
              </a:rPr>
              <a:t>調査会社</a:t>
            </a:r>
            <a:r>
              <a:rPr kumimoji="1" lang="en-US" altLang="ja-JP" sz="1200" b="0" i="0" kern="1200" dirty="0">
                <a:solidFill>
                  <a:schemeClr val="tx1"/>
                </a:solidFill>
                <a:effectLst/>
                <a:latin typeface="+mn-lt"/>
                <a:ea typeface="+mn-ea"/>
                <a:cs typeface="+mn-cs"/>
              </a:rPr>
              <a:t>IDC</a:t>
            </a:r>
            <a:r>
              <a:rPr kumimoji="1" lang="ja-JP" altLang="en-US" sz="1200" b="0" i="0" kern="120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プラットフォームには、第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のプラットフォームから第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のプラットフォームがあるとしています。</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のプラットフォーム：集中処理型のコンピューターシステム</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のプラットフォーム：クライアント</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サーバーシステム</a:t>
            </a:r>
          </a:p>
          <a:p>
            <a:pPr fontAlgn="base"/>
            <a:r>
              <a:rPr kumimoji="1" lang="ja-JP" altLang="en-US" sz="1200" b="0" i="0" kern="120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のプラットフォーム：クラウド・ビッグデータ</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アナリティクス・ソーシャル技術・モビリティーなど</a:t>
            </a:r>
          </a:p>
          <a:p>
            <a:pPr fontAlgn="base"/>
            <a:r>
              <a:rPr kumimoji="1" lang="ja-JP" altLang="en-US" sz="1200" b="0" i="0" kern="1200">
                <a:solidFill>
                  <a:schemeClr val="tx1"/>
                </a:solidFill>
                <a:effectLst/>
                <a:latin typeface="+mn-lt"/>
                <a:ea typeface="+mn-ea"/>
                <a:cs typeface="+mn-cs"/>
              </a:rPr>
              <a:t>現在は、第</a:t>
            </a:r>
            <a:r>
              <a:rPr kumimoji="1" lang="en-US" altLang="ja-JP" sz="1200" b="0" i="0" kern="1200" dirty="0">
                <a:solidFill>
                  <a:schemeClr val="tx1"/>
                </a:solidFill>
                <a:effectLst/>
                <a:latin typeface="+mn-lt"/>
                <a:ea typeface="+mn-ea"/>
                <a:cs typeface="+mn-cs"/>
              </a:rPr>
              <a:t>2</a:t>
            </a:r>
            <a:r>
              <a:rPr kumimoji="1" lang="ja-JP" altLang="en-US" sz="1200" b="0" i="0" kern="1200">
                <a:solidFill>
                  <a:schemeClr val="tx1"/>
                </a:solidFill>
                <a:effectLst/>
                <a:latin typeface="+mn-lt"/>
                <a:ea typeface="+mn-ea"/>
                <a:cs typeface="+mn-cs"/>
              </a:rPr>
              <a:t>プラットフォームから第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のプラットフォームへのシフトが進んでいる段階だとしています。</a:t>
            </a:r>
          </a:p>
          <a:p>
            <a:pPr fontAlgn="base"/>
            <a:r>
              <a:rPr kumimoji="1" lang="en-US" altLang="ja-JP" sz="1200" b="0" i="0" kern="1200" dirty="0">
                <a:solidFill>
                  <a:schemeClr val="tx1"/>
                </a:solidFill>
                <a:effectLst/>
                <a:latin typeface="+mn-lt"/>
                <a:ea typeface="+mn-ea"/>
                <a:cs typeface="+mn-cs"/>
              </a:rPr>
              <a:t>IDC</a:t>
            </a:r>
            <a:r>
              <a:rPr kumimoji="1" lang="ja-JP" altLang="en-US" sz="1200" b="0" i="0" kern="1200">
                <a:solidFill>
                  <a:schemeClr val="tx1"/>
                </a:solidFill>
                <a:effectLst/>
                <a:latin typeface="+mn-lt"/>
                <a:ea typeface="+mn-ea"/>
                <a:cs typeface="+mn-cs"/>
              </a:rPr>
              <a:t>はデジタルトランスフォーメーションを「企業が第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技術を利用して、新しい製品やサービス、新しいビジネス・モデル、新しい関係を通じて価値を創出し、競争上の優位性を確立すること」と定義し、これに投資することが、今後の企業の成長にとって重要であるとしています。</a:t>
            </a:r>
          </a:p>
          <a:p>
            <a:pPr fontAlgn="base"/>
            <a:r>
              <a:rPr kumimoji="1" lang="ja-JP" altLang="en-US" sz="1200" b="0" i="0" kern="1200">
                <a:solidFill>
                  <a:schemeClr val="tx1"/>
                </a:solidFill>
                <a:effectLst/>
                <a:latin typeface="+mn-lt"/>
                <a:ea typeface="+mn-ea"/>
                <a:cs typeface="+mn-cs"/>
              </a:rPr>
              <a:t>また、デジタル・トランスフォーメーションは、「第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のプラットフォーム」を導入するだけで実現できるものではないとも述べています。これらテクノロジーはあくまでも手段であり、従来の業務プロセスやビジネス・モデルの変革が実現しなければ、デジタル・トランスフォーメーションにはなりません。ストルターマン教授が提唱する第</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フェーズに至って、はじめて実現するのです。</a:t>
            </a:r>
          </a:p>
          <a:p>
            <a:pPr fontAlgn="base"/>
            <a:r>
              <a:rPr kumimoji="1" lang="ja-JP" altLang="en-US" sz="1200" b="0" i="0" kern="1200">
                <a:solidFill>
                  <a:schemeClr val="tx1"/>
                </a:solidFill>
                <a:effectLst/>
                <a:latin typeface="+mn-lt"/>
                <a:ea typeface="+mn-ea"/>
                <a:cs typeface="+mn-cs"/>
              </a:rPr>
              <a:t>この変革を促進するものとして「イノベーション・アクセラレーター」の存在をあげています。具体的には</a:t>
            </a:r>
            <a:r>
              <a:rPr kumimoji="1" lang="en-US" altLang="ja-JP" sz="1200" b="0" i="0" kern="1200" dirty="0">
                <a:solidFill>
                  <a:schemeClr val="tx1"/>
                </a:solidFill>
                <a:effectLst/>
                <a:latin typeface="+mn-lt"/>
                <a:ea typeface="+mn-ea"/>
                <a:cs typeface="+mn-cs"/>
              </a:rPr>
              <a:t>IoT</a:t>
            </a:r>
            <a:r>
              <a:rPr kumimoji="1" lang="ja-JP" altLang="en-US" sz="1200" b="0" i="0" kern="1200">
                <a:solidFill>
                  <a:schemeClr val="tx1"/>
                </a:solidFill>
                <a:effectLst/>
                <a:latin typeface="+mn-lt"/>
                <a:ea typeface="+mn-ea"/>
                <a:cs typeface="+mn-cs"/>
              </a:rPr>
              <a:t>や人工知能（</a:t>
            </a:r>
            <a:r>
              <a:rPr kumimoji="1" lang="en-US" altLang="ja-JP" sz="1200" b="0" i="0" kern="1200" dirty="0">
                <a:solidFill>
                  <a:schemeClr val="tx1"/>
                </a:solidFill>
                <a:effectLst/>
                <a:latin typeface="+mn-lt"/>
                <a:ea typeface="+mn-ea"/>
                <a:cs typeface="+mn-cs"/>
              </a:rPr>
              <a:t>AI</a:t>
            </a:r>
            <a:r>
              <a:rPr kumimoji="1" lang="ja-JP" altLang="en-US" sz="1200" b="0" i="0" kern="1200">
                <a:solidFill>
                  <a:schemeClr val="tx1"/>
                </a:solidFill>
                <a:effectLst/>
                <a:latin typeface="+mn-lt"/>
                <a:ea typeface="+mn-ea"/>
                <a:cs typeface="+mn-cs"/>
              </a:rPr>
              <a:t>）、ロボティクス、</a:t>
            </a:r>
            <a:r>
              <a:rPr kumimoji="1" lang="en-US" altLang="ja-JP" sz="1200" b="0" i="0" kern="1200" dirty="0">
                <a:solidFill>
                  <a:schemeClr val="tx1"/>
                </a:solidFill>
                <a:effectLst/>
                <a:latin typeface="+mn-lt"/>
                <a:ea typeface="+mn-ea"/>
                <a:cs typeface="+mn-cs"/>
              </a:rPr>
              <a:t>3D</a:t>
            </a:r>
            <a:r>
              <a:rPr kumimoji="1" lang="ja-JP" altLang="en-US" sz="1200" b="0" i="0" kern="1200">
                <a:solidFill>
                  <a:schemeClr val="tx1"/>
                </a:solidFill>
                <a:effectLst/>
                <a:latin typeface="+mn-lt"/>
                <a:ea typeface="+mn-ea"/>
                <a:cs typeface="+mn-cs"/>
              </a:rPr>
              <a:t>プリンティング、次世代セキュリティーなどです。これらテクノロジーの発達とともに、これまでにはできなかったことができるようになり、「人々の生活をあらゆる面でより良い方向に変化させる」社会へと発展するとしています。</a:t>
            </a: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48765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336727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316196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54169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79040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8555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30</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3254281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6.xml"/><Relationship Id="rId6" Type="http://schemas.openxmlformats.org/officeDocument/2006/relationships/image" Target="../media/image24.tiff"/><Relationship Id="rId5" Type="http://schemas.openxmlformats.org/officeDocument/2006/relationships/image" Target="../media/image23.tiff"/><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40.tiff"/><Relationship Id="rId3" Type="http://schemas.openxmlformats.org/officeDocument/2006/relationships/image" Target="../media/image30.tiff"/><Relationship Id="rId7" Type="http://schemas.openxmlformats.org/officeDocument/2006/relationships/image" Target="../media/image34.tiff"/><Relationship Id="rId12" Type="http://schemas.openxmlformats.org/officeDocument/2006/relationships/image" Target="../media/image39.tiff"/><Relationship Id="rId2" Type="http://schemas.openxmlformats.org/officeDocument/2006/relationships/image" Target="../media/image29.tiff"/><Relationship Id="rId1" Type="http://schemas.openxmlformats.org/officeDocument/2006/relationships/slideLayout" Target="../slideLayouts/slideLayout6.xml"/><Relationship Id="rId6" Type="http://schemas.openxmlformats.org/officeDocument/2006/relationships/image" Target="../media/image33.tiff"/><Relationship Id="rId11" Type="http://schemas.openxmlformats.org/officeDocument/2006/relationships/image" Target="../media/image38.tiff"/><Relationship Id="rId5" Type="http://schemas.openxmlformats.org/officeDocument/2006/relationships/image" Target="../media/image32.tiff"/><Relationship Id="rId10" Type="http://schemas.openxmlformats.org/officeDocument/2006/relationships/image" Target="../media/image37.png"/><Relationship Id="rId4" Type="http://schemas.openxmlformats.org/officeDocument/2006/relationships/image" Target="../media/image31.tiff"/><Relationship Id="rId9" Type="http://schemas.openxmlformats.org/officeDocument/2006/relationships/image" Target="../media/image36.tiff"/></Relationships>
</file>

<file path=ppt/slides/_rels/slide1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26.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6.xml"/><Relationship Id="rId6" Type="http://schemas.openxmlformats.org/officeDocument/2006/relationships/image" Target="../media/image49.tmp"/><Relationship Id="rId5" Type="http://schemas.openxmlformats.org/officeDocument/2006/relationships/image" Target="../media/image48.tmp"/><Relationship Id="rId4" Type="http://schemas.openxmlformats.org/officeDocument/2006/relationships/image" Target="../media/image45.tmp"/></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2.png"/><Relationship Id="rId7" Type="http://schemas.openxmlformats.org/officeDocument/2006/relationships/image" Target="../media/image57.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51.png"/><Relationship Id="rId16"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5.png"/><Relationship Id="rId5" Type="http://schemas.openxmlformats.org/officeDocument/2006/relationships/image" Target="../media/image55.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4.png"/><Relationship Id="rId9" Type="http://schemas.openxmlformats.org/officeDocument/2006/relationships/image" Target="../media/image63.png"/><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tiff"/><Relationship Id="rId1" Type="http://schemas.openxmlformats.org/officeDocument/2006/relationships/slideLayout" Target="../slideLayouts/slideLayout6.xml"/><Relationship Id="rId5" Type="http://schemas.openxmlformats.org/officeDocument/2006/relationships/image" Target="../media/image77.tiff"/><Relationship Id="rId4" Type="http://schemas.openxmlformats.org/officeDocument/2006/relationships/image" Target="../media/image76.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image" Target="../media/image89.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93.tiff"/><Relationship Id="rId4" Type="http://schemas.openxmlformats.org/officeDocument/2006/relationships/image" Target="../media/image92.tiff"/></Relationships>
</file>

<file path=ppt/slides/_rels/slide62.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6.xml"/><Relationship Id="rId4" Type="http://schemas.openxmlformats.org/officeDocument/2006/relationships/image" Target="../media/image96.tiff"/></Relationships>
</file>

<file path=ppt/slides/_rels/slide63.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100.tiff"/></Relationships>
</file>

<file path=ppt/slides/_rels/slide6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tiff"/><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62D4458-93A2-FB47-B17B-1B5BE2EA4F4F}"/>
              </a:ext>
            </a:extLst>
          </p:cNvPr>
          <p:cNvSpPr/>
          <p:nvPr/>
        </p:nvSpPr>
        <p:spPr>
          <a:xfrm>
            <a:off x="0" y="0"/>
            <a:ext cx="9230497" cy="6956854"/>
          </a:xfrm>
          <a:prstGeom prst="rect">
            <a:avLst/>
          </a:prstGeom>
          <a:solidFill>
            <a:schemeClr val="bg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ctrTitle"/>
          </p:nvPr>
        </p:nvSpPr>
        <p:spPr>
          <a:xfrm>
            <a:off x="1198606" y="3211782"/>
            <a:ext cx="7184094" cy="1230243"/>
          </a:xfrm>
        </p:spPr>
        <p:txBody>
          <a:bodyPr/>
          <a:lstStyle/>
          <a:p>
            <a:r>
              <a:rPr kumimoji="1" lang="en-US" altLang="ja-JP" sz="4400" dirty="0">
                <a:latin typeface="Hiragino Kaku Gothic Std W8" charset="-128"/>
                <a:ea typeface="Hiragino Kaku Gothic Std W8" charset="-128"/>
                <a:cs typeface="Hiragino Kaku Gothic Std W8" charset="-128"/>
              </a:rPr>
              <a:t>SI</a:t>
            </a:r>
            <a:r>
              <a:rPr kumimoji="1" lang="ja-JP" altLang="en-US" sz="4400">
                <a:latin typeface="Hiragino Kaku Gothic Std W8" charset="-128"/>
                <a:ea typeface="Hiragino Kaku Gothic Std W8" charset="-128"/>
                <a:cs typeface="Hiragino Kaku Gothic Std W8" charset="-128"/>
              </a:rPr>
              <a:t>ビジネスの</a:t>
            </a:r>
            <a:br>
              <a:rPr kumimoji="1" lang="en-US" altLang="ja-JP" sz="4400" dirty="0">
                <a:latin typeface="Hiragino Kaku Gothic Std W8" charset="-128"/>
                <a:ea typeface="Hiragino Kaku Gothic Std W8" charset="-128"/>
                <a:cs typeface="Hiragino Kaku Gothic Std W8" charset="-128"/>
              </a:rPr>
            </a:br>
            <a:r>
              <a:rPr kumimoji="1" lang="ja-JP" altLang="en-US" sz="4400">
                <a:latin typeface="Hiragino Kaku Gothic Std W8" charset="-128"/>
                <a:ea typeface="Hiragino Kaku Gothic Std W8" charset="-128"/>
                <a:cs typeface="Hiragino Kaku Gothic Std W8" charset="-128"/>
              </a:rPr>
              <a:t>トランスフォーメーション</a:t>
            </a:r>
            <a:endParaRPr kumimoji="1" lang="ja-JP" altLang="en-US" sz="4400" dirty="0">
              <a:latin typeface="Hiragino Kaku Gothic Std W8" charset="-128"/>
              <a:ea typeface="Hiragino Kaku Gothic Std W8" charset="-128"/>
              <a:cs typeface="Hiragino Kaku Gothic Std W8" charset="-128"/>
            </a:endParaRPr>
          </a:p>
        </p:txBody>
      </p:sp>
      <p:sp>
        <p:nvSpPr>
          <p:cNvPr id="4" name="サブタイトル 3"/>
          <p:cNvSpPr>
            <a:spLocks noGrp="1"/>
          </p:cNvSpPr>
          <p:nvPr>
            <p:ph type="subTitle" idx="1"/>
          </p:nvPr>
        </p:nvSpPr>
        <p:spPr>
          <a:xfrm>
            <a:off x="5313405" y="501274"/>
            <a:ext cx="3456385" cy="571466"/>
          </a:xfrm>
        </p:spPr>
        <p:txBody>
          <a:bodyPr>
            <a:normAutofit/>
          </a:bodyPr>
          <a:lstStyle/>
          <a:p>
            <a:r>
              <a:rPr kumimoji="1" lang="en-US" altLang="ja-JP" sz="2000" dirty="0">
                <a:solidFill>
                  <a:schemeClr val="bg1"/>
                </a:solidFill>
                <a:latin typeface="Meiryo" panose="020B0604030504040204" pitchFamily="34" charset="-128"/>
                <a:ea typeface="Meiryo" panose="020B0604030504040204" pitchFamily="34" charset="-128"/>
                <a:cs typeface="Meiryo" charset="-128"/>
              </a:rPr>
              <a:t>2018</a:t>
            </a:r>
            <a:r>
              <a:rPr kumimoji="1" lang="ja-JP" altLang="en-US" sz="2000">
                <a:solidFill>
                  <a:schemeClr val="bg1"/>
                </a:solidFill>
                <a:latin typeface="Meiryo" panose="020B0604030504040204" pitchFamily="34" charset="-128"/>
                <a:ea typeface="Meiryo" panose="020B0604030504040204" pitchFamily="34" charset="-128"/>
                <a:cs typeface="Meiryo" charset="-128"/>
              </a:rPr>
              <a:t>年</a:t>
            </a:r>
            <a:r>
              <a:rPr lang="en-US" altLang="ja-JP" sz="2000" dirty="0">
                <a:solidFill>
                  <a:schemeClr val="bg1"/>
                </a:solidFill>
                <a:latin typeface="Meiryo" panose="020B0604030504040204" pitchFamily="34" charset="-128"/>
                <a:ea typeface="Meiryo" panose="020B0604030504040204" pitchFamily="34" charset="-128"/>
                <a:cs typeface="Meiryo" charset="-128"/>
              </a:rPr>
              <a:t>8</a:t>
            </a:r>
            <a:r>
              <a:rPr kumimoji="1" lang="ja-JP" altLang="en-US" sz="2000">
                <a:solidFill>
                  <a:schemeClr val="bg1"/>
                </a:solidFill>
                <a:latin typeface="Meiryo" panose="020B0604030504040204" pitchFamily="34" charset="-128"/>
                <a:ea typeface="Meiryo" panose="020B0604030504040204" pitchFamily="34" charset="-128"/>
                <a:cs typeface="Meiryo" charset="-128"/>
              </a:rPr>
              <a:t>月</a:t>
            </a:r>
            <a:r>
              <a:rPr kumimoji="1" lang="en-US" altLang="ja-JP" sz="2000" dirty="0">
                <a:solidFill>
                  <a:schemeClr val="bg1"/>
                </a:solidFill>
                <a:latin typeface="Meiryo" panose="020B0604030504040204" pitchFamily="34" charset="-128"/>
                <a:ea typeface="Meiryo" panose="020B0604030504040204" pitchFamily="34" charset="-128"/>
                <a:cs typeface="Meiryo" charset="-128"/>
              </a:rPr>
              <a:t>3</a:t>
            </a:r>
            <a:r>
              <a:rPr lang="ja-JP" altLang="en-US" sz="2000">
                <a:solidFill>
                  <a:schemeClr val="bg1"/>
                </a:solidFill>
                <a:latin typeface="Meiryo" panose="020B0604030504040204" pitchFamily="34" charset="-128"/>
                <a:ea typeface="Meiryo" panose="020B0604030504040204" pitchFamily="34" charset="-128"/>
                <a:cs typeface="Meiryo" charset="-128"/>
              </a:rPr>
              <a:t>日</a:t>
            </a:r>
            <a:endParaRPr kumimoji="1" lang="ja-JP" altLang="en-US" sz="2000" dirty="0">
              <a:solidFill>
                <a:schemeClr val="bg1"/>
              </a:solidFill>
              <a:latin typeface="Meiryo" panose="020B0604030504040204" pitchFamily="34" charset="-128"/>
              <a:ea typeface="Meiryo" panose="020B0604030504040204" pitchFamily="34" charset="-128"/>
              <a:cs typeface="Meiryo" charset="-128"/>
            </a:endParaRPr>
          </a:p>
        </p:txBody>
      </p:sp>
      <p:pic>
        <p:nvPicPr>
          <p:cNvPr id="9" name="図 8">
            <a:extLst>
              <a:ext uri="{FF2B5EF4-FFF2-40B4-BE49-F238E27FC236}">
                <a16:creationId xmlns:a16="http://schemas.microsoft.com/office/drawing/2014/main" id="{432EBC11-B9C9-F641-A556-BAA4B5F498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00392" y="6044094"/>
            <a:ext cx="669398" cy="713904"/>
          </a:xfrm>
          <a:prstGeom prst="rect">
            <a:avLst/>
          </a:prstGeom>
        </p:spPr>
      </p:pic>
      <p:pic>
        <p:nvPicPr>
          <p:cNvPr id="8" name="図 7">
            <a:extLst>
              <a:ext uri="{FF2B5EF4-FFF2-40B4-BE49-F238E27FC236}">
                <a16:creationId xmlns:a16="http://schemas.microsoft.com/office/drawing/2014/main" id="{C7CDCC50-DB35-7B41-B23A-1D1837B9F2C7}"/>
              </a:ext>
            </a:extLst>
          </p:cNvPr>
          <p:cNvPicPr>
            <a:picLocks noChangeAspect="1"/>
          </p:cNvPicPr>
          <p:nvPr/>
        </p:nvPicPr>
        <p:blipFill>
          <a:blip r:embed="rId3"/>
          <a:stretch>
            <a:fillRect/>
          </a:stretch>
        </p:blipFill>
        <p:spPr>
          <a:xfrm>
            <a:off x="1644613" y="1072740"/>
            <a:ext cx="3146040" cy="2802835"/>
          </a:xfrm>
          <a:prstGeom prst="rect">
            <a:avLst/>
          </a:prstGeom>
        </p:spPr>
      </p:pic>
      <p:sp>
        <p:nvSpPr>
          <p:cNvPr id="10" name="サブタイトル 3">
            <a:extLst>
              <a:ext uri="{FF2B5EF4-FFF2-40B4-BE49-F238E27FC236}">
                <a16:creationId xmlns:a16="http://schemas.microsoft.com/office/drawing/2014/main" id="{41C98033-70F8-4E4D-BA69-BEF1D9E6B16D}"/>
              </a:ext>
            </a:extLst>
          </p:cNvPr>
          <p:cNvSpPr txBox="1">
            <a:spLocks/>
          </p:cNvSpPr>
          <p:nvPr/>
        </p:nvSpPr>
        <p:spPr>
          <a:xfrm>
            <a:off x="-64025" y="4547833"/>
            <a:ext cx="8446725" cy="695226"/>
          </a:xfrm>
          <a:prstGeom prst="rect">
            <a:avLst/>
          </a:prstGeom>
        </p:spPr>
        <p:txBody>
          <a:bodyPr vert="horz" lIns="91440" tIns="45720" rIns="91440" bIns="45720" rtlCol="0">
            <a:noAutofit/>
          </a:bodyPr>
          <a:lstStyle>
            <a:lvl1pPr marL="0" indent="0" algn="r" defTabSz="457200" rtl="0" eaLnBrk="1" latinLnBrk="0" hangingPunct="1">
              <a:spcBef>
                <a:spcPct val="20000"/>
              </a:spcBef>
              <a:buFont typeface="Arial"/>
              <a:buNone/>
              <a:defRPr kumimoji="1" sz="2400" kern="1200">
                <a:solidFill>
                  <a:schemeClr val="tx1">
                    <a:lumMod val="50000"/>
                    <a:lumOff val="50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en-US" altLang="ja-JP" sz="2800" dirty="0">
                <a:solidFill>
                  <a:schemeClr val="bg1"/>
                </a:solidFill>
                <a:latin typeface="Meiryo" panose="020B0604030504040204" pitchFamily="34" charset="-128"/>
                <a:ea typeface="Meiryo" panose="020B0604030504040204" pitchFamily="34" charset="-128"/>
              </a:rPr>
              <a:t>30</a:t>
            </a:r>
            <a:r>
              <a:rPr lang="ja-JP" altLang="en-US" sz="2800">
                <a:solidFill>
                  <a:schemeClr val="bg1"/>
                </a:solidFill>
                <a:latin typeface="Meiryo" panose="020B0604030504040204" pitchFamily="34" charset="-128"/>
                <a:ea typeface="Meiryo" panose="020B0604030504040204" pitchFamily="34" charset="-128"/>
              </a:rPr>
              <a:t>年後の未来から今の自分たちを考える</a:t>
            </a:r>
            <a:endParaRPr lang="ja-JP" altLang="en-US" sz="28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02191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2431224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3612041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p:txBody>
          <a:bodyPr/>
          <a:lstStyle/>
          <a:p>
            <a:r>
              <a:rPr kumimoji="1" lang="ja-JP" altLang="en-US"/>
              <a:t>デジタル･ディスラプターの創出する新しい価値</a:t>
            </a:r>
          </a:p>
        </p:txBody>
      </p:sp>
      <p:sp>
        <p:nvSpPr>
          <p:cNvPr id="3" name="スライド番号プレースホルダー 2">
            <a:extLst>
              <a:ext uri="{FF2B5EF4-FFF2-40B4-BE49-F238E27FC236}">
                <a16:creationId xmlns:a16="http://schemas.microsoft.com/office/drawing/2014/main" id="{CDA6B847-1EE3-A745-94EA-01388F206CB2}"/>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69201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106324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p:txBody>
          <a:bodyPr/>
          <a:lstStyle/>
          <a:p>
            <a:r>
              <a:rPr lang="ja-JP" altLang="en-US"/>
              <a:t>業務が</a:t>
            </a:r>
            <a:r>
              <a:rPr lang="en-US" altLang="ja-JP" dirty="0"/>
              <a:t>IT</a:t>
            </a:r>
            <a:r>
              <a:rPr lang="ja-JP" altLang="en-US"/>
              <a:t>へ</a:t>
            </a:r>
            <a:r>
              <a:rPr lang="en-US" altLang="ja-JP" dirty="0"/>
              <a:t>IT</a:t>
            </a:r>
            <a:r>
              <a:rPr lang="ja-JP" altLang="en-US"/>
              <a:t>が業務へとシームレスに変換される状態</a:t>
            </a:r>
            <a:endParaRPr kumimoji="1" lang="ja-JP" altLang="en-US"/>
          </a:p>
        </p:txBody>
      </p:sp>
      <p:sp>
        <p:nvSpPr>
          <p:cNvPr id="3" name="スライド番号プレースホルダー 2">
            <a:extLst>
              <a:ext uri="{FF2B5EF4-FFF2-40B4-BE49-F238E27FC236}">
                <a16:creationId xmlns:a16="http://schemas.microsoft.com/office/drawing/2014/main" id="{E785F2E5-646D-E043-9A6B-0919F375AA83}"/>
              </a:ext>
            </a:extLst>
          </p:cNvPr>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373596"/>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706960" y="2490110"/>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8364" y="3109248"/>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994058"/>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spTree>
    <p:extLst>
      <p:ext uri="{BB962C8B-B14F-4D97-AF65-F5344CB8AC3E}">
        <p14:creationId xmlns:p14="http://schemas.microsoft.com/office/powerpoint/2010/main" val="3646308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309953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kumimoji="1" lang="ja-JP" altLang="en-US"/>
              <a:t>デジタル・トランスフォーメーションへの２つの対応</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プログラムが増大する</a:t>
            </a:r>
            <a:endParaRPr kumimoji="1" lang="ja-JP" altLang="en-US" sz="2400"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a:t>
            </a:r>
            <a:endParaRPr kumimoji="1" lang="en-US" altLang="ja-JP" sz="2400" b="1" dirty="0">
              <a:solidFill>
                <a:srgbClr val="FFFFFF"/>
              </a:solidFill>
              <a:latin typeface="Meiryo" charset="-128"/>
              <a:ea typeface="Meiryo" charset="-128"/>
              <a:cs typeface="Meiryo" charset="-128"/>
            </a:endParaRPr>
          </a:p>
          <a:p>
            <a:pPr algn="ctr"/>
            <a:r>
              <a:rPr kumimoji="1" lang="ja-JP" altLang="en-US" sz="2400" b="1">
                <a:solidFill>
                  <a:srgbClr val="FFFFFF"/>
                </a:solidFill>
                <a:latin typeface="Meiryo" charset="-128"/>
                <a:ea typeface="Meiryo" charset="-128"/>
                <a:cs typeface="Meiryo" charset="-128"/>
              </a:rPr>
              <a:t>データとして把握できる</a:t>
            </a:r>
            <a:endParaRPr kumimoji="1" lang="ja-JP" altLang="en-US" sz="2400" dirty="0">
              <a:solidFill>
                <a:srgbClr val="FFFFFF"/>
              </a:solidFill>
              <a:latin typeface="Meiryo" charset="-128"/>
              <a:ea typeface="Meiryo"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CF237-F643-F849-B984-1CC998872E71}"/>
              </a:ext>
            </a:extLst>
          </p:cNvPr>
          <p:cNvSpPr/>
          <p:nvPr/>
        </p:nvSpPr>
        <p:spPr>
          <a:xfrm>
            <a:off x="581195" y="5310827"/>
            <a:ext cx="7974408" cy="10573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a:solidFill>
                  <a:srgbClr val="FFFFFF"/>
                </a:solidFill>
                <a:latin typeface="Meiryo" charset="-128"/>
                <a:ea typeface="Meiryo" charset="-128"/>
                <a:cs typeface="Meiryo" charset="-128"/>
              </a:rPr>
              <a:t>でやること、できることが</a:t>
            </a:r>
            <a:endParaRPr kumimoji="1" lang="en-US" altLang="ja-JP" sz="2400" b="1" dirty="0">
              <a:solidFill>
                <a:srgbClr val="FFFFFF"/>
              </a:solidFill>
              <a:latin typeface="Meiryo" charset="-128"/>
              <a:ea typeface="Meiryo" charset="-128"/>
              <a:cs typeface="Meiryo" charset="-128"/>
            </a:endParaRPr>
          </a:p>
          <a:p>
            <a:pPr algn="ctr"/>
            <a:r>
              <a:rPr lang="ja-JP" altLang="en-US" sz="2400" b="1">
                <a:solidFill>
                  <a:srgbClr val="FFFFFF"/>
                </a:solidFill>
                <a:latin typeface="Meiryo" charset="-128"/>
                <a:ea typeface="Meiryo" charset="-128"/>
                <a:cs typeface="Meiryo" charset="-128"/>
              </a:rPr>
              <a:t>大きく変わってしまう</a:t>
            </a:r>
            <a:endParaRPr kumimoji="1" lang="ja-JP" altLang="en-US" sz="2400" dirty="0">
              <a:solidFill>
                <a:srgbClr val="FFFFFF"/>
              </a:solidFill>
              <a:latin typeface="Meiryo" charset="-128"/>
              <a:ea typeface="Meiryo" charset="-128"/>
              <a:cs typeface="Meiryo" charset="-128"/>
            </a:endParaRPr>
          </a:p>
        </p:txBody>
      </p:sp>
      <p:sp>
        <p:nvSpPr>
          <p:cNvPr id="22" name="下矢印 21">
            <a:extLst>
              <a:ext uri="{FF2B5EF4-FFF2-40B4-BE49-F238E27FC236}">
                <a16:creationId xmlns:a16="http://schemas.microsoft.com/office/drawing/2014/main" id="{58DE10B7-68CE-BC42-9F7B-CBDF6644B657}"/>
              </a:ext>
            </a:extLst>
          </p:cNvPr>
          <p:cNvSpPr/>
          <p:nvPr/>
        </p:nvSpPr>
        <p:spPr>
          <a:xfrm>
            <a:off x="2082882" y="4761994"/>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DDC87817-F1B9-E049-AABE-C85BCC6F5A64}"/>
              </a:ext>
            </a:extLst>
          </p:cNvPr>
          <p:cNvSpPr/>
          <p:nvPr/>
        </p:nvSpPr>
        <p:spPr>
          <a:xfrm>
            <a:off x="6208397" y="4761994"/>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65324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a:t>
            </a:r>
            <a:r>
              <a:rPr lang="en-US" altLang="ja-JP"/>
              <a:t>IT</a:t>
            </a:r>
            <a:r>
              <a:rPr lang="ja-JP" altLang="en-US"/>
              <a:t>）</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17</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開発すべきプログラムが爆発的に増大する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超高速開発</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開発の自動化</a:t>
            </a:r>
            <a:endParaRPr lang="en-US" altLang="ja-JP" sz="16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クラウド</a:t>
            </a:r>
            <a:endParaRPr kumimoji="1" lang="en-US" altLang="ja-JP" sz="1600" b="1" dirty="0">
              <a:solidFill>
                <a:srgbClr val="FFFFFF"/>
              </a:solidFill>
              <a:latin typeface="Meiryo" charset="-128"/>
              <a:ea typeface="Meiryo" charset="-128"/>
              <a:cs typeface="Meiryo" charset="-128"/>
            </a:endParaRPr>
          </a:p>
          <a:p>
            <a:pPr algn="ctr"/>
            <a:r>
              <a:rPr lang="ja-JP" altLang="en-US" sz="1600" b="1">
                <a:solidFill>
                  <a:srgbClr val="FFFFFF"/>
                </a:solidFill>
                <a:latin typeface="Meiryo" charset="-128"/>
                <a:ea typeface="Meiryo" charset="-128"/>
                <a:cs typeface="Meiryo" charset="-128"/>
              </a:rPr>
              <a:t>コンピューティング</a:t>
            </a:r>
            <a:endParaRPr lang="en-US" altLang="ja-JP" sz="16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charset="-128"/>
                <a:ea typeface="Meiryo" charset="-128"/>
                <a:cs typeface="Meiryo" charset="-128"/>
              </a:rPr>
              <a:t>アジャイル開発</a:t>
            </a:r>
            <a:endParaRPr kumimoji="1" lang="en-US" altLang="ja-JP" sz="1600" b="1" dirty="0">
              <a:solidFill>
                <a:srgbClr val="FFFFFF"/>
              </a:solidFill>
              <a:latin typeface="Meiryo" charset="-128"/>
              <a:ea typeface="Meiryo" charset="-128"/>
              <a:cs typeface="Meiryo" charset="-128"/>
            </a:endParaRPr>
          </a:p>
          <a:p>
            <a:pPr algn="ctr"/>
            <a:r>
              <a:rPr lang="en-US" altLang="ja-JP" sz="1600" b="1" dirty="0">
                <a:solidFill>
                  <a:srgbClr val="FFFFFF"/>
                </a:solidFill>
                <a:latin typeface="Meiryo" charset="-128"/>
                <a:ea typeface="Meiryo" charset="-128"/>
                <a:cs typeface="Meiryo" charset="-128"/>
              </a:rPr>
              <a:t>DevOps</a:t>
            </a: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増大する開発や変更</a:t>
            </a:r>
            <a:endParaRPr kumimoji="1" lang="en-US" altLang="ja-JP" sz="1400" b="1" dirty="0">
              <a:solidFill>
                <a:srgbClr val="FFFFFF"/>
              </a:solidFill>
              <a:latin typeface="Meiryo" charset="-128"/>
              <a:ea typeface="Meiryo" charset="-128"/>
              <a:cs typeface="Meiryo" charset="-128"/>
            </a:endParaRPr>
          </a:p>
          <a:p>
            <a:pPr algn="ctr"/>
            <a:r>
              <a:rPr kumimoji="1" lang="ja-JP" altLang="en-US" sz="1400" b="1">
                <a:solidFill>
                  <a:srgbClr val="FFFFFF"/>
                </a:solidFill>
                <a:latin typeface="Meiryo" charset="-128"/>
                <a:ea typeface="Meiryo" charset="-128"/>
                <a:cs typeface="Meiryo" charset="-128"/>
              </a:rPr>
              <a:t>のニーズに即応</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運用やセキュリティなどの</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付加価値を産まない業務</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に関わる負担を軽減する</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ビジネスの成果に直結し</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現場が必要とするサービスを</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ジャストインタイムで提供</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E9EF9613-8B56-DB4B-A6A5-FFA066E94B72}"/>
              </a:ext>
            </a:extLst>
          </p:cNvPr>
          <p:cNvSpPr/>
          <p:nvPr/>
        </p:nvSpPr>
        <p:spPr>
          <a:xfrm>
            <a:off x="573994" y="5892837"/>
            <a:ext cx="7981610" cy="61098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ビジネス・スピードの加速や変化への即応力が向上</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71910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デジタル・トランスフォーメーションへの対応（ビジネス）</a:t>
            </a:r>
          </a:p>
        </p:txBody>
      </p:sp>
      <p:sp>
        <p:nvSpPr>
          <p:cNvPr id="3" name="スライド番号プレースホルダー 2">
            <a:extLst>
              <a:ext uri="{FF2B5EF4-FFF2-40B4-BE49-F238E27FC236}">
                <a16:creationId xmlns:a16="http://schemas.microsoft.com/office/drawing/2014/main" id="{79B92742-0FB7-084A-B720-277828C2112D}"/>
              </a:ext>
            </a:extLst>
          </p:cNvPr>
          <p:cNvSpPr>
            <a:spLocks noGrp="1"/>
          </p:cNvSpPr>
          <p:nvPr>
            <p:ph type="sldNum" sz="quarter" idx="12"/>
          </p:nvPr>
        </p:nvSpPr>
        <p:spPr/>
        <p:txBody>
          <a:bodyPr/>
          <a:lstStyle/>
          <a:p>
            <a:fld id="{8FF8CC5D-A65D-5946-99B5-645367A967AD}" type="slidenum">
              <a:rPr lang="ja-JP" altLang="en-US" smtClean="0"/>
              <a:pPr/>
              <a:t>18</a:t>
            </a:fld>
            <a:endParaRPr lang="ja-JP" altLang="en-US"/>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デジタル・トランスフォーメーション</a:t>
            </a:r>
            <a:endParaRPr kumimoji="1" lang="ja-JP" altLang="en-US" sz="1600"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ビジネス・プロセスのデジタル化</a:t>
            </a:r>
            <a:endParaRPr kumimoji="1" lang="ja-JP" altLang="en-US"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あらゆる業務を</a:t>
            </a:r>
            <a:r>
              <a:rPr kumimoji="1" lang="en-US" altLang="ja-JP" sz="2400" b="1" dirty="0">
                <a:solidFill>
                  <a:srgbClr val="FFFFFF"/>
                </a:solidFill>
                <a:latin typeface="Meiryo" charset="-128"/>
                <a:ea typeface="Meiryo" charset="-128"/>
                <a:cs typeface="Meiryo" charset="-128"/>
              </a:rPr>
              <a:t>IT</a:t>
            </a:r>
            <a:r>
              <a:rPr lang="ja-JP" altLang="en-US" sz="2400" b="1">
                <a:solidFill>
                  <a:srgbClr val="FFFFFF"/>
                </a:solidFill>
                <a:latin typeface="Meiryo" charset="-128"/>
                <a:ea typeface="Meiryo" charset="-128"/>
                <a:cs typeface="Meiryo" charset="-128"/>
              </a:rPr>
              <a:t>で行う</a:t>
            </a:r>
            <a:endParaRPr kumimoji="1" lang="ja-JP" altLang="en-US" sz="24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あらゆる業務がデータとして把握できる</a:t>
            </a:r>
            <a:endParaRPr kumimoji="1" lang="ja-JP" altLang="en-US" sz="24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6A87360C-CE8E-4B48-B0FF-F61719E325FD}"/>
              </a:ext>
            </a:extLst>
          </p:cNvPr>
          <p:cNvSpPr/>
          <p:nvPr/>
        </p:nvSpPr>
        <p:spPr>
          <a:xfrm>
            <a:off x="573994" y="4168799"/>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「過去」対応</a:t>
            </a:r>
            <a:endParaRPr lang="en-US" altLang="ja-JP" sz="2000" b="1"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520B7C8B-2B44-1D42-AF6C-93198B360363}"/>
              </a:ext>
            </a:extLst>
          </p:cNvPr>
          <p:cNvSpPr/>
          <p:nvPr/>
        </p:nvSpPr>
        <p:spPr>
          <a:xfrm>
            <a:off x="3242597"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「現在」対応</a:t>
            </a:r>
            <a:endParaRPr lang="en-US" altLang="ja-JP" sz="2000" b="1"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73EC43BA-B68E-0A4C-A3EA-DBECBDA26EE7}"/>
              </a:ext>
            </a:extLst>
          </p:cNvPr>
          <p:cNvSpPr/>
          <p:nvPr/>
        </p:nvSpPr>
        <p:spPr>
          <a:xfrm>
            <a:off x="5911200" y="4168800"/>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「未来」対応</a:t>
            </a:r>
            <a:endParaRPr lang="en-US" altLang="ja-JP" sz="2000" b="1"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AAA3A779-6681-B54E-9B65-BFAC611AD049}"/>
              </a:ext>
            </a:extLst>
          </p:cNvPr>
          <p:cNvSpPr/>
          <p:nvPr/>
        </p:nvSpPr>
        <p:spPr>
          <a:xfrm>
            <a:off x="573994"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原因究明</a:t>
            </a:r>
            <a:endParaRPr kumimoji="1"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フォレンジック</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説明責任</a:t>
            </a:r>
            <a:endParaRPr lang="en-US" altLang="ja-JP" sz="1400" b="1"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51E4C59-0AA7-724C-83DF-32826868B5BB}"/>
              </a:ext>
            </a:extLst>
          </p:cNvPr>
          <p:cNvSpPr/>
          <p:nvPr/>
        </p:nvSpPr>
        <p:spPr>
          <a:xfrm>
            <a:off x="3242597"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見える化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ガバナンス</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戦術的意志決定</a:t>
            </a:r>
            <a:endParaRPr lang="en-US" altLang="ja-JP" sz="1400" b="1"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EF721333-A287-724F-95DB-0B562C7B7059}"/>
              </a:ext>
            </a:extLst>
          </p:cNvPr>
          <p:cNvSpPr/>
          <p:nvPr/>
        </p:nvSpPr>
        <p:spPr>
          <a:xfrm>
            <a:off x="5911200" y="5010123"/>
            <a:ext cx="2644404" cy="80287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a:solidFill>
                  <a:srgbClr val="FFFFFF"/>
                </a:solidFill>
                <a:latin typeface="Meiryo" charset="-128"/>
                <a:ea typeface="Meiryo" charset="-128"/>
                <a:cs typeface="Meiryo" charset="-128"/>
              </a:rPr>
              <a:t>予測</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最適化</a:t>
            </a:r>
            <a:endParaRPr lang="en-US" altLang="ja-JP" sz="1400" b="1" dirty="0">
              <a:solidFill>
                <a:srgbClr val="FFFFFF"/>
              </a:solidFill>
              <a:latin typeface="Meiryo" charset="-128"/>
              <a:ea typeface="Meiryo" charset="-128"/>
              <a:cs typeface="Meiryo" charset="-128"/>
            </a:endParaRPr>
          </a:p>
          <a:p>
            <a:pPr algn="ctr"/>
            <a:r>
              <a:rPr lang="ja-JP" altLang="en-US" sz="1400" b="1">
                <a:solidFill>
                  <a:srgbClr val="FFFFFF"/>
                </a:solidFill>
                <a:latin typeface="Meiryo" charset="-128"/>
                <a:ea typeface="Meiryo" charset="-128"/>
                <a:cs typeface="Meiryo" charset="-128"/>
              </a:rPr>
              <a:t>戦略的意志決定</a:t>
            </a:r>
            <a:endParaRPr lang="en-US" altLang="ja-JP" sz="1400" b="1" dirty="0">
              <a:solidFill>
                <a:srgbClr val="FFFFFF"/>
              </a:solidFill>
              <a:latin typeface="Meiryo" charset="-128"/>
              <a:ea typeface="Meiryo"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4136398"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04EACE4F-D0B9-B047-8A28-34C6C76B0F9F}"/>
              </a:ext>
            </a:extLst>
          </p:cNvPr>
          <p:cNvSpPr/>
          <p:nvPr/>
        </p:nvSpPr>
        <p:spPr>
          <a:xfrm>
            <a:off x="573994" y="5892837"/>
            <a:ext cx="7981610" cy="61098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charset="-128"/>
                <a:ea typeface="Meiryo" charset="-128"/>
                <a:cs typeface="Meiryo" charset="-128"/>
              </a:rPr>
              <a:t>改革・改善活動や</a:t>
            </a:r>
            <a:r>
              <a:rPr lang="ja-JP" altLang="en-US" sz="2400" b="1">
                <a:solidFill>
                  <a:srgbClr val="FFFFFF"/>
                </a:solidFill>
                <a:latin typeface="Meiryo" charset="-128"/>
                <a:ea typeface="Meiryo" charset="-128"/>
                <a:cs typeface="Meiryo" charset="-128"/>
              </a:rPr>
              <a:t>セキュリティ対応の適正化</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543733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デジタル・トランスフォーメーションを支える</a:t>
            </a:r>
            <a:r>
              <a:rPr lang="ja-JP" altLang="en-US" sz="2400">
                <a:solidFill>
                  <a:srgbClr val="FFFFFF"/>
                </a:solidFill>
                <a:latin typeface="Arial"/>
                <a:ea typeface="HGP創英角ｺﾞｼｯｸUB" pitchFamily="50" charset="-128"/>
                <a:cs typeface="Arial"/>
              </a:rPr>
              <a:t>テクノロジー</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887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81EC3713-EF8D-B54A-924C-344523CCD3CF}"/>
              </a:ext>
            </a:extLst>
          </p:cNvPr>
          <p:cNvSpPr>
            <a:spLocks noGrp="1"/>
          </p:cNvSpPr>
          <p:nvPr>
            <p:ph type="title"/>
          </p:nvPr>
        </p:nvSpPr>
        <p:spPr/>
        <p:txBody>
          <a:bodyPr/>
          <a:lstStyle/>
          <a:p>
            <a:r>
              <a:rPr kumimoji="1" lang="en-US" altLang="ja-JP" dirty="0"/>
              <a:t>1988</a:t>
            </a:r>
            <a:r>
              <a:rPr kumimoji="1" lang="ja-JP" altLang="en-US"/>
              <a:t>年ヒット曲年間ランキング</a:t>
            </a:r>
          </a:p>
        </p:txBody>
      </p:sp>
      <p:sp>
        <p:nvSpPr>
          <p:cNvPr id="2" name="スライド番号プレースホルダー 1">
            <a:extLst>
              <a:ext uri="{FF2B5EF4-FFF2-40B4-BE49-F238E27FC236}">
                <a16:creationId xmlns:a16="http://schemas.microsoft.com/office/drawing/2014/main" id="{4BE14C3D-8D89-1943-AB0F-7756748A67D9}"/>
              </a:ext>
            </a:extLst>
          </p:cNvPr>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6" name="正方形/長方形 5">
            <a:extLst>
              <a:ext uri="{FF2B5EF4-FFF2-40B4-BE49-F238E27FC236}">
                <a16:creationId xmlns:a16="http://schemas.microsoft.com/office/drawing/2014/main" id="{20C031F0-1B6E-334B-B981-58E09A73A0F9}"/>
              </a:ext>
            </a:extLst>
          </p:cNvPr>
          <p:cNvSpPr/>
          <p:nvPr/>
        </p:nvSpPr>
        <p:spPr>
          <a:xfrm>
            <a:off x="244415" y="1286270"/>
            <a:ext cx="4572000" cy="4708981"/>
          </a:xfrm>
          <a:prstGeom prst="rect">
            <a:avLst/>
          </a:prstGeom>
        </p:spPr>
        <p:txBody>
          <a:bodyPr>
            <a:spAutoFit/>
          </a:bodyPr>
          <a:lstStyle/>
          <a:p>
            <a:r>
              <a:rPr lang="ja-JP" altLang="en-US" sz="1200">
                <a:latin typeface="Meiryo" panose="020B0604030504040204" pitchFamily="34" charset="-128"/>
                <a:ea typeface="Meiryo" panose="020B0604030504040204" pitchFamily="34" charset="-128"/>
              </a:rPr>
              <a:t>1位 光GENJI：「パラダイス銀河」</a:t>
            </a:r>
          </a:p>
          <a:p>
            <a:r>
              <a:rPr lang="ja-JP" altLang="en-US" sz="1200">
                <a:latin typeface="Meiryo" panose="020B0604030504040204" pitchFamily="34" charset="-128"/>
                <a:ea typeface="Meiryo" panose="020B0604030504040204" pitchFamily="34" charset="-128"/>
              </a:rPr>
              <a:t>2位 光GENJI：「ガラスの十代」</a:t>
            </a:r>
          </a:p>
          <a:p>
            <a:r>
              <a:rPr lang="ja-JP" altLang="en-US" sz="1200">
                <a:latin typeface="Meiryo" panose="020B0604030504040204" pitchFamily="34" charset="-128"/>
                <a:ea typeface="Meiryo" panose="020B0604030504040204" pitchFamily="34" charset="-128"/>
              </a:rPr>
              <a:t>3位 光GENJI：「Diamondハリケーン」</a:t>
            </a:r>
          </a:p>
          <a:p>
            <a:r>
              <a:rPr lang="ja-JP" altLang="en-US" sz="1200">
                <a:latin typeface="Meiryo" panose="020B0604030504040204" pitchFamily="34" charset="-128"/>
                <a:ea typeface="Meiryo" panose="020B0604030504040204" pitchFamily="34" charset="-128"/>
              </a:rPr>
              <a:t>4位 男闘呼組：「DAYBREAK」</a:t>
            </a:r>
          </a:p>
          <a:p>
            <a:r>
              <a:rPr lang="ja-JP" altLang="en-US" sz="1200">
                <a:latin typeface="Meiryo" panose="020B0604030504040204" pitchFamily="34" charset="-128"/>
                <a:ea typeface="Meiryo" panose="020B0604030504040204" pitchFamily="34" charset="-128"/>
              </a:rPr>
              <a:t>5位 長渕剛：「乾杯」</a:t>
            </a:r>
          </a:p>
          <a:p>
            <a:r>
              <a:rPr lang="ja-JP" altLang="en-US" sz="1200">
                <a:latin typeface="Meiryo" panose="020B0604030504040204" pitchFamily="34" charset="-128"/>
                <a:ea typeface="Meiryo" panose="020B0604030504040204" pitchFamily="34" charset="-128"/>
              </a:rPr>
              <a:t>6位 工藤静香：「MUGO・ん…色っぽい」</a:t>
            </a:r>
          </a:p>
          <a:p>
            <a:r>
              <a:rPr lang="ja-JP" altLang="en-US" sz="1200">
                <a:latin typeface="Meiryo" panose="020B0604030504040204" pitchFamily="34" charset="-128"/>
                <a:ea typeface="Meiryo" panose="020B0604030504040204" pitchFamily="34" charset="-128"/>
              </a:rPr>
              <a:t>7位 光GENJI：「剣の舞」</a:t>
            </a:r>
          </a:p>
          <a:p>
            <a:r>
              <a:rPr lang="ja-JP" altLang="en-US" sz="1200">
                <a:latin typeface="Meiryo" panose="020B0604030504040204" pitchFamily="34" charset="-128"/>
                <a:ea typeface="Meiryo" panose="020B0604030504040204" pitchFamily="34" charset="-128"/>
              </a:rPr>
              <a:t>8位 氷室京介：「ANGEL」</a:t>
            </a:r>
          </a:p>
          <a:p>
            <a:r>
              <a:rPr lang="ja-JP" altLang="en-US" sz="1200">
                <a:latin typeface="Meiryo" panose="020B0604030504040204" pitchFamily="34" charset="-128"/>
                <a:ea typeface="Meiryo" panose="020B0604030504040204" pitchFamily="34" charset="-128"/>
              </a:rPr>
              <a:t>9位 中山美穂：「人魚姫 mermaid」</a:t>
            </a:r>
          </a:p>
          <a:p>
            <a:r>
              <a:rPr lang="ja-JP" altLang="en-US" sz="1200">
                <a:latin typeface="Meiryo" panose="020B0604030504040204" pitchFamily="34" charset="-128"/>
                <a:ea typeface="Meiryo" panose="020B0604030504040204" pitchFamily="34" charset="-128"/>
              </a:rPr>
              <a:t>10位 久保田利伸：「You were mine」</a:t>
            </a:r>
          </a:p>
          <a:p>
            <a:r>
              <a:rPr lang="ja-JP" altLang="en-US" sz="1200">
                <a:latin typeface="Meiryo" panose="020B0604030504040204" pitchFamily="34" charset="-128"/>
                <a:ea typeface="Meiryo" panose="020B0604030504040204" pitchFamily="34" charset="-128"/>
              </a:rPr>
              <a:t>11位 南野陽子：「吐息でネット。」</a:t>
            </a:r>
          </a:p>
          <a:p>
            <a:r>
              <a:rPr lang="ja-JP" altLang="en-US" sz="1200">
                <a:latin typeface="Meiryo" panose="020B0604030504040204" pitchFamily="34" charset="-128"/>
                <a:ea typeface="Meiryo" panose="020B0604030504040204" pitchFamily="34" charset="-128"/>
              </a:rPr>
              <a:t>12位 サザンオールスターズ：「みんなのうた」</a:t>
            </a:r>
          </a:p>
          <a:p>
            <a:r>
              <a:rPr lang="ja-JP" altLang="en-US" sz="1200">
                <a:latin typeface="Meiryo" panose="020B0604030504040204" pitchFamily="34" charset="-128"/>
                <a:ea typeface="Meiryo" panose="020B0604030504040204" pitchFamily="34" charset="-128"/>
              </a:rPr>
              <a:t>13位 中森明菜：「TATTOO」</a:t>
            </a:r>
          </a:p>
          <a:p>
            <a:r>
              <a:rPr lang="ja-JP" altLang="en-US" sz="1200">
                <a:latin typeface="Meiryo" panose="020B0604030504040204" pitchFamily="34" charset="-128"/>
                <a:ea typeface="Meiryo" panose="020B0604030504040204" pitchFamily="34" charset="-128"/>
              </a:rPr>
              <a:t>14位 中森明菜：「AL-MAUJ (アルマージ)」</a:t>
            </a:r>
          </a:p>
          <a:p>
            <a:r>
              <a:rPr lang="ja-JP" altLang="en-US" sz="1200">
                <a:latin typeface="Meiryo" panose="020B0604030504040204" pitchFamily="34" charset="-128"/>
                <a:ea typeface="Meiryo" panose="020B0604030504040204" pitchFamily="34" charset="-128"/>
              </a:rPr>
              <a:t>15位 中山美穂：「You're My Only Shinin' Star」</a:t>
            </a:r>
          </a:p>
          <a:p>
            <a:r>
              <a:rPr lang="ja-JP" altLang="en-US" sz="1200">
                <a:latin typeface="Meiryo" panose="020B0604030504040204" pitchFamily="34" charset="-128"/>
                <a:ea typeface="Meiryo" panose="020B0604030504040204" pitchFamily="34" charset="-128"/>
              </a:rPr>
              <a:t>16位 長渕剛：「とんぼ」</a:t>
            </a:r>
          </a:p>
          <a:p>
            <a:r>
              <a:rPr lang="ja-JP" altLang="en-US" sz="1200">
                <a:latin typeface="Meiryo" panose="020B0604030504040204" pitchFamily="34" charset="-128"/>
                <a:ea typeface="Meiryo" panose="020B0604030504040204" pitchFamily="34" charset="-128"/>
              </a:rPr>
              <a:t>17位 浅香唯：「C-Girl」</a:t>
            </a:r>
          </a:p>
          <a:p>
            <a:r>
              <a:rPr lang="ja-JP" altLang="en-US" sz="1200">
                <a:latin typeface="Meiryo" panose="020B0604030504040204" pitchFamily="34" charset="-128"/>
                <a:ea typeface="Meiryo" panose="020B0604030504040204" pitchFamily="34" charset="-128"/>
              </a:rPr>
              <a:t>18位 田原俊彦：「抱きしめてTONIGHT」</a:t>
            </a:r>
          </a:p>
          <a:p>
            <a:r>
              <a:rPr lang="ja-JP" altLang="en-US" sz="1200">
                <a:latin typeface="Meiryo" panose="020B0604030504040204" pitchFamily="34" charset="-128"/>
                <a:ea typeface="Meiryo" panose="020B0604030504040204" pitchFamily="34" charset="-128"/>
              </a:rPr>
              <a:t>19位 南野陽子：「はいからさんが通る」</a:t>
            </a:r>
          </a:p>
          <a:p>
            <a:r>
              <a:rPr lang="ja-JP" altLang="en-US" sz="1200">
                <a:latin typeface="Meiryo" panose="020B0604030504040204" pitchFamily="34" charset="-128"/>
                <a:ea typeface="Meiryo" panose="020B0604030504040204" pitchFamily="34" charset="-128"/>
              </a:rPr>
              <a:t>20位 瀬川瑛子：「命くれない」</a:t>
            </a:r>
          </a:p>
          <a:p>
            <a:r>
              <a:rPr lang="ja-JP" altLang="en-US" sz="1200">
                <a:latin typeface="Meiryo" panose="020B0604030504040204" pitchFamily="34" charset="-128"/>
                <a:ea typeface="Meiryo" panose="020B0604030504040204" pitchFamily="34" charset="-128"/>
              </a:rPr>
              <a:t>21位 桑田佳祐：「いつか何処かで (I FEEL THE ECHO)」</a:t>
            </a:r>
          </a:p>
          <a:p>
            <a:r>
              <a:rPr lang="ja-JP" altLang="en-US" sz="1200">
                <a:latin typeface="Meiryo" panose="020B0604030504040204" pitchFamily="34" charset="-128"/>
                <a:ea typeface="Meiryo" panose="020B0604030504040204" pitchFamily="34" charset="-128"/>
              </a:rPr>
              <a:t>22位 南野陽子：「あなたを愛したい」</a:t>
            </a:r>
          </a:p>
          <a:p>
            <a:r>
              <a:rPr lang="ja-JP" altLang="en-US" sz="1200">
                <a:latin typeface="Meiryo" panose="020B0604030504040204" pitchFamily="34" charset="-128"/>
                <a:ea typeface="Meiryo" panose="020B0604030504040204" pitchFamily="34" charset="-128"/>
              </a:rPr>
              <a:t>23位 工藤静香：「FU-JI-TSU」</a:t>
            </a:r>
          </a:p>
          <a:p>
            <a:r>
              <a:rPr lang="ja-JP" altLang="en-US" sz="1200">
                <a:latin typeface="Meiryo" panose="020B0604030504040204" pitchFamily="34" charset="-128"/>
                <a:ea typeface="Meiryo" panose="020B0604030504040204" pitchFamily="34" charset="-128"/>
              </a:rPr>
              <a:t>24位 坂本冬美：「祝い酒」</a:t>
            </a:r>
          </a:p>
          <a:p>
            <a:r>
              <a:rPr lang="ja-JP" altLang="en-US" sz="1200">
                <a:latin typeface="Meiryo" panose="020B0604030504040204" pitchFamily="34" charset="-128"/>
                <a:ea typeface="Meiryo" panose="020B0604030504040204" pitchFamily="34" charset="-128"/>
              </a:rPr>
              <a:t>25位 少年隊：「ふたり」</a:t>
            </a:r>
          </a:p>
        </p:txBody>
      </p:sp>
      <p:sp>
        <p:nvSpPr>
          <p:cNvPr id="7" name="正方形/長方形 6">
            <a:extLst>
              <a:ext uri="{FF2B5EF4-FFF2-40B4-BE49-F238E27FC236}">
                <a16:creationId xmlns:a16="http://schemas.microsoft.com/office/drawing/2014/main" id="{D1A8EF6F-BF95-EA4F-AB61-48AA44AEE7AF}"/>
              </a:ext>
            </a:extLst>
          </p:cNvPr>
          <p:cNvSpPr/>
          <p:nvPr/>
        </p:nvSpPr>
        <p:spPr>
          <a:xfrm>
            <a:off x="4572000" y="1286270"/>
            <a:ext cx="4572000" cy="4893647"/>
          </a:xfrm>
          <a:prstGeom prst="rect">
            <a:avLst/>
          </a:prstGeom>
        </p:spPr>
        <p:txBody>
          <a:bodyPr>
            <a:spAutoFit/>
          </a:bodyPr>
          <a:lstStyle/>
          <a:p>
            <a:r>
              <a:rPr lang="ja-JP" altLang="en-US" sz="1200">
                <a:latin typeface="Meiryo" panose="020B0604030504040204" pitchFamily="34" charset="-128"/>
                <a:ea typeface="Meiryo" panose="020B0604030504040204" pitchFamily="34" charset="-128"/>
              </a:rPr>
              <a:t>26位 尾崎豊：「太陽の破片」</a:t>
            </a:r>
          </a:p>
          <a:p>
            <a:r>
              <a:rPr lang="ja-JP" altLang="en-US" sz="1200">
                <a:latin typeface="Meiryo" panose="020B0604030504040204" pitchFamily="34" charset="-128"/>
                <a:ea typeface="Meiryo" panose="020B0604030504040204" pitchFamily="34" charset="-128"/>
              </a:rPr>
              <a:t>27位 瀬川瑛子：「憂き世川」</a:t>
            </a:r>
          </a:p>
          <a:p>
            <a:r>
              <a:rPr lang="ja-JP" altLang="en-US" sz="1200">
                <a:latin typeface="Meiryo" panose="020B0604030504040204" pitchFamily="34" charset="-128"/>
                <a:ea typeface="Meiryo" panose="020B0604030504040204" pitchFamily="34" charset="-128"/>
              </a:rPr>
              <a:t>28位 渡辺美里：「恋したっていいじゃない」</a:t>
            </a:r>
          </a:p>
          <a:p>
            <a:r>
              <a:rPr lang="ja-JP" altLang="en-US" sz="1200">
                <a:latin typeface="Meiryo" panose="020B0604030504040204" pitchFamily="34" charset="-128"/>
                <a:ea typeface="Meiryo" panose="020B0604030504040204" pitchFamily="34" charset="-128"/>
              </a:rPr>
              <a:t>29位 小林幸子：「雪椿」</a:t>
            </a:r>
          </a:p>
          <a:p>
            <a:r>
              <a:rPr lang="ja-JP" altLang="en-US" sz="1200">
                <a:latin typeface="Meiryo" panose="020B0604030504040204" pitchFamily="34" charset="-128"/>
                <a:ea typeface="Meiryo" panose="020B0604030504040204" pitchFamily="34" charset="-128"/>
              </a:rPr>
              <a:t>30位 南野陽子：「秋からも、そばにいて」</a:t>
            </a:r>
          </a:p>
          <a:p>
            <a:r>
              <a:rPr lang="ja-JP" altLang="en-US" sz="1200">
                <a:latin typeface="Meiryo" panose="020B0604030504040204" pitchFamily="34" charset="-128"/>
                <a:ea typeface="Meiryo" panose="020B0604030504040204" pitchFamily="34" charset="-128"/>
              </a:rPr>
              <a:t>31位 森川由加里：「SHOW ME」</a:t>
            </a:r>
          </a:p>
          <a:p>
            <a:r>
              <a:rPr lang="ja-JP" altLang="en-US" sz="1200">
                <a:latin typeface="Meiryo" panose="020B0604030504040204" pitchFamily="34" charset="-128"/>
                <a:ea typeface="Meiryo" panose="020B0604030504040204" pitchFamily="34" charset="-128"/>
              </a:rPr>
              <a:t>32位 浅香唯：「セシル」</a:t>
            </a:r>
          </a:p>
          <a:p>
            <a:r>
              <a:rPr lang="ja-JP" altLang="en-US" sz="1200">
                <a:latin typeface="Meiryo" panose="020B0604030504040204" pitchFamily="34" charset="-128"/>
                <a:ea typeface="Meiryo" panose="020B0604030504040204" pitchFamily="34" charset="-128"/>
              </a:rPr>
              <a:t>33位 少年隊：「What's your name?」</a:t>
            </a:r>
          </a:p>
          <a:p>
            <a:r>
              <a:rPr lang="ja-JP" altLang="en-US" sz="1200">
                <a:latin typeface="Meiryo" panose="020B0604030504040204" pitchFamily="34" charset="-128"/>
                <a:ea typeface="Meiryo" panose="020B0604030504040204" pitchFamily="34" charset="-128"/>
              </a:rPr>
              <a:t>34位 TM NETWORK：「BEYOND THE TIME」</a:t>
            </a:r>
          </a:p>
          <a:p>
            <a:r>
              <a:rPr lang="ja-JP" altLang="en-US" sz="1200">
                <a:latin typeface="Meiryo" panose="020B0604030504040204" pitchFamily="34" charset="-128"/>
                <a:ea typeface="Meiryo" panose="020B0604030504040204" pitchFamily="34" charset="-128"/>
              </a:rPr>
              <a:t>35位 チョー・ヨンピル：「想いで迷子」</a:t>
            </a:r>
          </a:p>
          <a:p>
            <a:r>
              <a:rPr lang="ja-JP" altLang="en-US" sz="1200">
                <a:latin typeface="Meiryo" panose="020B0604030504040204" pitchFamily="34" charset="-128"/>
                <a:ea typeface="Meiryo" panose="020B0604030504040204" pitchFamily="34" charset="-128"/>
              </a:rPr>
              <a:t>36位 TM NETWORK：「SEVEN DAYS WAR」</a:t>
            </a:r>
          </a:p>
          <a:p>
            <a:r>
              <a:rPr lang="ja-JP" altLang="en-US" sz="1200">
                <a:latin typeface="Meiryo" panose="020B0604030504040204" pitchFamily="34" charset="-128"/>
                <a:ea typeface="Meiryo" panose="020B0604030504040204" pitchFamily="34" charset="-128"/>
              </a:rPr>
              <a:t>37位 松田聖子：「旅立ちはフリージア」</a:t>
            </a:r>
          </a:p>
          <a:p>
            <a:r>
              <a:rPr lang="ja-JP" altLang="en-US" sz="1200">
                <a:latin typeface="Meiryo" panose="020B0604030504040204" pitchFamily="34" charset="-128"/>
                <a:ea typeface="Meiryo" panose="020B0604030504040204" pitchFamily="34" charset="-128"/>
              </a:rPr>
              <a:t>38位 桑田佳祐：「悲しい気持ち (JUST A MAN IN LOVE)」</a:t>
            </a:r>
          </a:p>
          <a:p>
            <a:r>
              <a:rPr lang="ja-JP" altLang="en-US" sz="1200">
                <a:latin typeface="Meiryo" panose="020B0604030504040204" pitchFamily="34" charset="-128"/>
                <a:ea typeface="Meiryo" panose="020B0604030504040204" pitchFamily="34" charset="-128"/>
              </a:rPr>
              <a:t>39位 杉山清貴：「僕の腕の中で」</a:t>
            </a:r>
          </a:p>
          <a:p>
            <a:r>
              <a:rPr lang="ja-JP" altLang="en-US" sz="1200">
                <a:latin typeface="Meiryo" panose="020B0604030504040204" pitchFamily="34" charset="-128"/>
                <a:ea typeface="Meiryo" panose="020B0604030504040204" pitchFamily="34" charset="-128"/>
              </a:rPr>
              <a:t>40位 杉山清貴：「風のLONELY WAY」</a:t>
            </a:r>
          </a:p>
          <a:p>
            <a:r>
              <a:rPr lang="ja-JP" altLang="en-US" sz="1200">
                <a:latin typeface="Meiryo" panose="020B0604030504040204" pitchFamily="34" charset="-128"/>
                <a:ea typeface="Meiryo" panose="020B0604030504040204" pitchFamily="34" charset="-128"/>
              </a:rPr>
              <a:t>41位 山下達郎：「GET BACK IN LOVE」</a:t>
            </a:r>
          </a:p>
          <a:p>
            <a:r>
              <a:rPr lang="ja-JP" altLang="en-US" sz="1200">
                <a:latin typeface="Meiryo" panose="020B0604030504040204" pitchFamily="34" charset="-128"/>
                <a:ea typeface="Meiryo" panose="020B0604030504040204" pitchFamily="34" charset="-128"/>
              </a:rPr>
              <a:t>42位 工藤静香：「抱いてくれたらいいのに」</a:t>
            </a:r>
          </a:p>
          <a:p>
            <a:r>
              <a:rPr lang="ja-JP" altLang="en-US" sz="1200">
                <a:latin typeface="Meiryo" panose="020B0604030504040204" pitchFamily="34" charset="-128"/>
                <a:ea typeface="Meiryo" panose="020B0604030504040204" pitchFamily="34" charset="-128"/>
              </a:rPr>
              <a:t>43位 松田聖子：「Marrakech 〜マラケッシュ〜」</a:t>
            </a:r>
          </a:p>
          <a:p>
            <a:r>
              <a:rPr lang="ja-JP" altLang="en-US" sz="1200">
                <a:latin typeface="Meiryo" panose="020B0604030504040204" pitchFamily="34" charset="-128"/>
                <a:ea typeface="Meiryo" panose="020B0604030504040204" pitchFamily="34" charset="-128"/>
              </a:rPr>
              <a:t>44位 浅香唯：「Believe Again」</a:t>
            </a:r>
          </a:p>
          <a:p>
            <a:r>
              <a:rPr lang="ja-JP" altLang="en-US" sz="1200">
                <a:latin typeface="Meiryo" panose="020B0604030504040204" pitchFamily="34" charset="-128"/>
                <a:ea typeface="Meiryo" panose="020B0604030504040204" pitchFamily="34" charset="-128"/>
              </a:rPr>
              <a:t>45位 TUBE：「Beach Time (ビーチタイム)」</a:t>
            </a:r>
          </a:p>
          <a:p>
            <a:r>
              <a:rPr lang="ja-JP" altLang="en-US" sz="1200">
                <a:latin typeface="Meiryo" panose="020B0604030504040204" pitchFamily="34" charset="-128"/>
                <a:ea typeface="Meiryo" panose="020B0604030504040204" pitchFamily="34" charset="-128"/>
              </a:rPr>
              <a:t>46位 渡辺美里：「悲しいね」</a:t>
            </a:r>
          </a:p>
          <a:p>
            <a:r>
              <a:rPr lang="ja-JP" altLang="en-US" sz="1200">
                <a:latin typeface="Meiryo" panose="020B0604030504040204" pitchFamily="34" charset="-128"/>
                <a:ea typeface="Meiryo" panose="020B0604030504040204" pitchFamily="34" charset="-128"/>
              </a:rPr>
              <a:t>47位 HOUND DOG：「AMBITIOUS」</a:t>
            </a:r>
          </a:p>
          <a:p>
            <a:r>
              <a:rPr lang="ja-JP" altLang="en-US" sz="1200">
                <a:latin typeface="Meiryo" panose="020B0604030504040204" pitchFamily="34" charset="-128"/>
                <a:ea typeface="Meiryo" panose="020B0604030504040204" pitchFamily="34" charset="-128"/>
              </a:rPr>
              <a:t>48位 武田鉄矢・芦川よしみ：「男と女のはしご酒」</a:t>
            </a:r>
          </a:p>
          <a:p>
            <a:r>
              <a:rPr lang="ja-JP" altLang="en-US" sz="1200">
                <a:latin typeface="Meiryo" panose="020B0604030504040204" pitchFamily="34" charset="-128"/>
                <a:ea typeface="Meiryo" panose="020B0604030504040204" pitchFamily="34" charset="-128"/>
              </a:rPr>
              <a:t>49位 小泉今日子：「GOOD MORNING-CALL」</a:t>
            </a:r>
          </a:p>
          <a:p>
            <a:r>
              <a:rPr lang="ja-JP" altLang="en-US" sz="1200">
                <a:latin typeface="Meiryo" panose="020B0604030504040204" pitchFamily="34" charset="-128"/>
                <a:ea typeface="Meiryo" panose="020B0604030504040204" pitchFamily="34" charset="-128"/>
              </a:rPr>
              <a:t>50位 尾形大作：「無錫旅情」</a:t>
            </a:r>
          </a:p>
        </p:txBody>
      </p:sp>
    </p:spTree>
    <p:extLst>
      <p:ext uri="{BB962C8B-B14F-4D97-AF65-F5344CB8AC3E}">
        <p14:creationId xmlns:p14="http://schemas.microsoft.com/office/powerpoint/2010/main" val="4135457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a:t>
            </a:r>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356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029221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810" y="102580"/>
            <a:ext cx="8772672" cy="451168"/>
          </a:xfrm>
        </p:spPr>
        <p:txBody>
          <a:bodyPr>
            <a:normAutofit fontScale="90000"/>
          </a:bodyPr>
          <a:lstStyle/>
          <a:p>
            <a:r>
              <a:rPr lang="ja-JP" altLang="en-US"/>
              <a:t>デジタル</a:t>
            </a:r>
            <a:r>
              <a:rPr lang="ja-JP" altLang="en-US" dirty="0"/>
              <a:t>・トランスフォーメーションを</a:t>
            </a:r>
            <a:r>
              <a:rPr lang="ja-JP" altLang="en-US"/>
              <a:t>支えるテクノロジー・補足</a:t>
            </a:r>
            <a:r>
              <a:rPr lang="en-US" altLang="ja-JP" dirty="0"/>
              <a:t> </a:t>
            </a:r>
            <a:r>
              <a:rPr lang="ja-JP" altLang="en-US"/>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32290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55365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ctr"/>
            <a:r>
              <a:rPr lang="en-US" altLang="ja-JP" dirty="0">
                <a:solidFill>
                  <a:srgbClr val="FFFFFF"/>
                </a:solidFill>
                <a:effectLst/>
                <a:latin typeface="Arial"/>
                <a:ea typeface="HGP創英角ｺﾞｼｯｸUB" pitchFamily="50" charset="-128"/>
                <a:cs typeface="Arial"/>
              </a:rPr>
              <a:t>Cloud Computing</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6699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クラウド価値をうまく引き出した</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latin typeface="Arial"/>
                <a:ea typeface="HGP創英角ｺﾞｼｯｸUB" pitchFamily="50" charset="-128"/>
                <a:cs typeface="Arial"/>
              </a:rPr>
              <a:t>Web</a:t>
            </a:r>
            <a:r>
              <a:rPr lang="ja-JP" altLang="en-US" sz="2400" dirty="0">
                <a:solidFill>
                  <a:srgbClr val="FFFFFF"/>
                </a:solidFill>
                <a:latin typeface="Arial"/>
                <a:ea typeface="HGP創英角ｺﾞｼｯｸUB" pitchFamily="50" charset="-128"/>
                <a:cs typeface="Arial"/>
              </a:rPr>
              <a:t>アプリケーション開発事例</a:t>
            </a:r>
            <a:endParaRPr lang="en-US" altLang="ja-JP" sz="2400" dirty="0">
              <a:solidFill>
                <a:srgbClr val="FFFFFF"/>
              </a:solidFill>
              <a:latin typeface="Arial"/>
              <a:ea typeface="HGP創英角ｺﾞｼｯｸUB" pitchFamily="50" charset="-128"/>
              <a:cs typeface="Arial"/>
            </a:endParaRPr>
          </a:p>
          <a:p>
            <a:pPr algn="r"/>
            <a:r>
              <a:rPr lang="en-US" altLang="ja-JP" dirty="0">
                <a:solidFill>
                  <a:srgbClr val="FFFFFF"/>
                </a:solidFill>
                <a:effectLst/>
                <a:latin typeface="Arial"/>
                <a:ea typeface="HGP創英角ｺﾞｼｯｸUB" pitchFamily="50" charset="-128"/>
                <a:cs typeface="Arial"/>
              </a:rPr>
              <a:t>AWS Lambda</a:t>
            </a:r>
            <a:r>
              <a:rPr lang="ja-JP" altLang="en-US" dirty="0">
                <a:solidFill>
                  <a:srgbClr val="FFFFFF"/>
                </a:solidFill>
                <a:effectLst/>
                <a:latin typeface="Arial"/>
                <a:ea typeface="HGP創英角ｺﾞｼｯｸUB" pitchFamily="50" charset="-128"/>
                <a:cs typeface="Arial"/>
              </a:rPr>
              <a:t>（サーバーレス）の場合</a:t>
            </a:r>
            <a:endParaRPr lang="en-US" altLang="ja-JP"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3" name="図 2">
            <a:extLst>
              <a:ext uri="{FF2B5EF4-FFF2-40B4-BE49-F238E27FC236}">
                <a16:creationId xmlns:a16="http://schemas.microsoft.com/office/drawing/2014/main" id="{0A140A03-4262-1340-8359-88CB54B8FCF3}"/>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81985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4" name="図 3" descr="画面の領域"/>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688934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screen">
            <a:extLst>
              <a:ext uri="{28A0092B-C50C-407E-A947-70E740481C1C}">
                <a14:useLocalDpi xmlns:a14="http://schemas.microsoft.com/office/drawing/2010/main"/>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711468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254,980</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80826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198,691</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90965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9" name="Picture 9" descr="Intern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2000" b="1" u="sng" dirty="0">
                <a:solidFill>
                  <a:schemeClr val="bg1"/>
                </a:solidFill>
                <a:latin typeface="Meiryo" charset="-128"/>
                <a:ea typeface="Meiryo" charset="-128"/>
                <a:cs typeface="Meiryo" charset="-128"/>
              </a:rPr>
              <a:t>約</a:t>
            </a:r>
            <a:r>
              <a:rPr lang="en-US" altLang="ja-JP" sz="2000" b="1" u="sng" dirty="0">
                <a:solidFill>
                  <a:schemeClr val="bg1"/>
                </a:solidFill>
                <a:latin typeface="Meiryo" charset="-128"/>
                <a:ea typeface="Meiryo" charset="-128"/>
                <a:cs typeface="Meiryo" charset="-128"/>
              </a:rPr>
              <a:t>907</a:t>
            </a:r>
            <a:r>
              <a:rPr lang="ja-JP" altLang="en-US" sz="2000" b="1" u="sng" dirty="0">
                <a:solidFill>
                  <a:schemeClr val="bg1"/>
                </a:solidFill>
                <a:latin typeface="Meiryo" charset="-128"/>
                <a:ea typeface="Meiryo" charset="-128"/>
                <a:cs typeface="Meiryo" charset="-128"/>
              </a:rPr>
              <a:t>円</a:t>
            </a:r>
            <a:endParaRPr lang="en-US" altLang="ja-JP" sz="2000" b="1" u="sng"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94197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3" name="正方形/長方形 2"/>
          <p:cNvSpPr/>
          <p:nvPr/>
        </p:nvSpPr>
        <p:spPr>
          <a:xfrm>
            <a:off x="999323" y="3125337"/>
            <a:ext cx="5543697"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err="1">
                <a:solidFill>
                  <a:schemeClr val="tx1">
                    <a:lumMod val="50000"/>
                    <a:lumOff val="50000"/>
                  </a:schemeClr>
                </a:solidFill>
                <a:latin typeface="Meiryo" charset="-128"/>
                <a:ea typeface="Meiryo" charset="-128"/>
                <a:cs typeface="Meiryo" charset="-128"/>
              </a:rPr>
              <a:t>nci</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119249" y="4524011"/>
            <a:ext cx="4905509"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有効期限：201</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10</a:t>
            </a:r>
            <a:r>
              <a:rPr lang="ja-JP" altLang="en-US" sz="240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0803</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3339717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クラウドは</a:t>
            </a:r>
            <a:r>
              <a:rPr lang="ja-JP" altLang="en-US" sz="2800" b="1" dirty="0">
                <a:ea typeface="ＭＳ Ｐゴシック" charset="-128"/>
              </a:rPr>
              <a:t>手段</a:t>
            </a:r>
            <a:r>
              <a:rPr lang="ja-JP" altLang="en-US" sz="2800" dirty="0">
                <a:ea typeface="ＭＳ Ｐゴシック"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215433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クラウド活用の狙い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アプリケーションの質的向上にリソースをシフトできる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ビジネス・スピードの加速に迅速柔軟に対応できる</a:t>
            </a:r>
            <a:endParaRPr lang="en-US" altLang="ja-JP" dirty="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試行錯誤が容易になってイノベーションを加速する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初期投資リスクが削減でき、</a:t>
            </a: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活用範囲を拡大できる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ビジネス環境の変化に柔軟に対応できる</a:t>
            </a:r>
            <a:endParaRPr kumimoji="1" lang="en-US" altLang="ja-JP" dirty="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3200" dirty="0">
                <a:solidFill>
                  <a:srgbClr val="FFFFFF"/>
                </a:solidFill>
                <a:latin typeface="HGPSoeiKakugothicUB" charset="-128"/>
                <a:ea typeface="HGPSoeiKakugothicUB" charset="-128"/>
                <a:cs typeface="HGPSoeiKakugothicUB" charset="-128"/>
              </a:rPr>
              <a:t>　ビジネスの成果に</a:t>
            </a:r>
            <a:endParaRPr kumimoji="1" lang="en-US" altLang="ja-JP" sz="3200" dirty="0">
              <a:solidFill>
                <a:srgbClr val="FFFFFF"/>
              </a:solidFill>
              <a:latin typeface="HGPSoeiKakugothicUB" charset="-128"/>
              <a:ea typeface="HGPSoeiKakugothicUB" charset="-128"/>
              <a:cs typeface="HGPSoeiKakugothicUB" charset="-128"/>
            </a:endParaRPr>
          </a:p>
          <a:p>
            <a:r>
              <a:rPr kumimoji="1" lang="ja-JP" altLang="en-US" sz="3200" dirty="0">
                <a:solidFill>
                  <a:srgbClr val="FFFFFF"/>
                </a:solidFill>
                <a:latin typeface="HGPSoeiKakugothicUB" charset="-128"/>
                <a:ea typeface="HGPSoeiKakugothicUB" charset="-128"/>
                <a:cs typeface="HGPSoeiKakugothicUB" charset="-128"/>
              </a:rPr>
              <a:t>　　　　　　直接貢献する</a:t>
            </a: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8629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kumimoji="1" lang="ja-JP" altLang="en-US"/>
              <a:t>銀行システムにおけるクラウド活用の動き</a:t>
            </a:r>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14243"/>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
        <p:nvSpPr>
          <p:cNvPr id="13" name="正方形/長方形 12">
            <a:extLst>
              <a:ext uri="{FF2B5EF4-FFF2-40B4-BE49-F238E27FC236}">
                <a16:creationId xmlns:a16="http://schemas.microsoft.com/office/drawing/2014/main" id="{1D47BE46-4520-7246-8AC3-F35FBA35C2DA}"/>
              </a:ext>
            </a:extLst>
          </p:cNvPr>
          <p:cNvSpPr/>
          <p:nvPr/>
        </p:nvSpPr>
        <p:spPr>
          <a:xfrm>
            <a:off x="364719" y="5105312"/>
            <a:ext cx="3976556" cy="1015663"/>
          </a:xfrm>
          <a:prstGeom prst="rect">
            <a:avLst/>
          </a:prstGeom>
        </p:spPr>
        <p:txBody>
          <a:bodyPr wrap="square">
            <a:spAutoFit/>
          </a:bodyPr>
          <a:lstStyle/>
          <a:p>
            <a:pPr fontAlgn="base"/>
            <a:r>
              <a:rPr lang="ja-JP" altLang="en-US" sz="1200">
                <a:solidFill>
                  <a:srgbClr val="131313"/>
                </a:solidFill>
                <a:latin typeface="Meiryo" panose="020B0604030504040204" pitchFamily="34" charset="-128"/>
                <a:ea typeface="Meiryo" panose="020B0604030504040204" pitchFamily="34" charset="-128"/>
              </a:rPr>
              <a:t>いかに費用を抑え、最新技術も取り入れた上で短期間でのシステム開発を行うかという課題に対応するため、クラウドを選択。現在はクラウド最大手の米アマゾンウェブサービスと組み、業務システムの一部から移行を進めている。</a:t>
            </a:r>
            <a:endParaRPr lang="ja-JP" altLang="en-US" sz="1200" b="0" i="0">
              <a:solidFill>
                <a:srgbClr val="131313"/>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42133362-33DA-4749-8891-F3C6CE965012}"/>
              </a:ext>
            </a:extLst>
          </p:cNvPr>
          <p:cNvSpPr/>
          <p:nvPr/>
        </p:nvSpPr>
        <p:spPr>
          <a:xfrm>
            <a:off x="457200" y="1192502"/>
            <a:ext cx="3812059" cy="523220"/>
          </a:xfrm>
          <a:prstGeom prst="rect">
            <a:avLst/>
          </a:prstGeom>
        </p:spPr>
        <p:txBody>
          <a:bodyPr wrap="square">
            <a:spAutoFit/>
          </a:bodyPr>
          <a:lstStyle/>
          <a:p>
            <a:r>
              <a:rPr lang="en-US" altLang="ja-JP" sz="1400" b="1" dirty="0">
                <a:solidFill>
                  <a:srgbClr val="131313"/>
                </a:solidFill>
                <a:latin typeface="Meiryo" panose="020B0604030504040204" pitchFamily="34" charset="-128"/>
                <a:ea typeface="Meiryo" panose="020B0604030504040204" pitchFamily="34" charset="-128"/>
              </a:rPr>
              <a:t>5</a:t>
            </a:r>
            <a:r>
              <a:rPr lang="ja-JP" altLang="en-US" sz="1400" b="1">
                <a:solidFill>
                  <a:srgbClr val="131313"/>
                </a:solidFill>
                <a:latin typeface="Meiryo" panose="020B0604030504040204" pitchFamily="34" charset="-128"/>
                <a:ea typeface="Meiryo" panose="020B0604030504040204" pitchFamily="34" charset="-128"/>
              </a:rPr>
              <a:t>年間で</a:t>
            </a:r>
            <a:r>
              <a:rPr lang="en-US" altLang="ja-JP" sz="1400" b="1" dirty="0">
                <a:solidFill>
                  <a:srgbClr val="131313"/>
                </a:solidFill>
                <a:latin typeface="Meiryo" panose="020B0604030504040204" pitchFamily="34" charset="-128"/>
                <a:ea typeface="Meiryo" panose="020B0604030504040204" pitchFamily="34" charset="-128"/>
              </a:rPr>
              <a:t>100</a:t>
            </a:r>
            <a:r>
              <a:rPr lang="ja-JP" altLang="en-US" sz="1400" b="1">
                <a:solidFill>
                  <a:srgbClr val="131313"/>
                </a:solidFill>
                <a:latin typeface="Meiryo" panose="020B0604030504040204" pitchFamily="34" charset="-128"/>
                <a:ea typeface="Meiryo" panose="020B0604030504040204" pitchFamily="34" charset="-128"/>
              </a:rPr>
              <a:t>億円のコスト削減</a:t>
            </a:r>
            <a:endParaRPr lang="en-US" altLang="ja-JP" sz="1400" b="1" dirty="0">
              <a:solidFill>
                <a:srgbClr val="131313"/>
              </a:solidFill>
              <a:latin typeface="Meiryo" panose="020B0604030504040204" pitchFamily="34" charset="-128"/>
              <a:ea typeface="Meiryo" panose="020B0604030504040204" pitchFamily="34" charset="-128"/>
            </a:endParaRPr>
          </a:p>
          <a:p>
            <a:r>
              <a:rPr lang="ja-JP" altLang="en-US" sz="1400" b="1">
                <a:solidFill>
                  <a:srgbClr val="131313"/>
                </a:solidFill>
                <a:latin typeface="Meiryo" panose="020B0604030504040204" pitchFamily="34" charset="-128"/>
                <a:ea typeface="Meiryo" panose="020B0604030504040204" pitchFamily="34" charset="-128"/>
              </a:rPr>
              <a:t>　</a:t>
            </a:r>
            <a:r>
              <a:rPr lang="en-US" altLang="ja-JP" sz="1400" b="1" dirty="0">
                <a:solidFill>
                  <a:srgbClr val="131313"/>
                </a:solidFill>
                <a:latin typeface="Meiryo" panose="020B0604030504040204" pitchFamily="34" charset="-128"/>
                <a:ea typeface="Meiryo" panose="020B0604030504040204" pitchFamily="34" charset="-128"/>
              </a:rPr>
              <a:t>1000</a:t>
            </a:r>
            <a:r>
              <a:rPr lang="ja-JP" altLang="en-US" sz="1400" b="1">
                <a:solidFill>
                  <a:srgbClr val="131313"/>
                </a:solidFill>
                <a:latin typeface="Meiryo" panose="020B0604030504040204" pitchFamily="34" charset="-128"/>
                <a:ea typeface="Meiryo" panose="020B0604030504040204" pitchFamily="34" charset="-128"/>
              </a:rPr>
              <a:t>超のシステムの約半分をクラウド化</a:t>
            </a:r>
            <a:endParaRPr lang="ja-JP" altLang="en-US" sz="1400" b="1">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FAD13E83-B9FB-B64F-A7AB-5B882688CE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735" y="2222568"/>
            <a:ext cx="3832524" cy="2693403"/>
          </a:xfrm>
          <a:prstGeom prst="rect">
            <a:avLst/>
          </a:prstGeom>
        </p:spPr>
      </p:pic>
      <p:sp>
        <p:nvSpPr>
          <p:cNvPr id="7" name="正方形/長方形 6">
            <a:extLst>
              <a:ext uri="{FF2B5EF4-FFF2-40B4-BE49-F238E27FC236}">
                <a16:creationId xmlns:a16="http://schemas.microsoft.com/office/drawing/2014/main" id="{2C6C1F49-D450-6D45-8DED-0769F7A18264}"/>
              </a:ext>
            </a:extLst>
          </p:cNvPr>
          <p:cNvSpPr/>
          <p:nvPr/>
        </p:nvSpPr>
        <p:spPr>
          <a:xfrm>
            <a:off x="1850953" y="1769090"/>
            <a:ext cx="2351926" cy="400110"/>
          </a:xfrm>
          <a:prstGeom prst="rect">
            <a:avLst/>
          </a:prstGeom>
        </p:spPr>
        <p:txBody>
          <a:bodyPr wrap="none">
            <a:spAutoFit/>
          </a:bodyPr>
          <a:lstStyle/>
          <a:p>
            <a:pPr algn="r"/>
            <a:r>
              <a:rPr lang="ja-JP" altLang="en-US" sz="1200">
                <a:latin typeface="Meiryo" panose="020B0604030504040204" pitchFamily="34" charset="-128"/>
                <a:ea typeface="Meiryo" panose="020B0604030504040204" pitchFamily="34" charset="-128"/>
              </a:rPr>
              <a:t>週刊ダイヤモンド　</a:t>
            </a:r>
            <a:r>
              <a:rPr lang="en-US" altLang="ja-JP" sz="1200" dirty="0">
                <a:latin typeface="Meiryo" panose="020B0604030504040204" pitchFamily="34" charset="-128"/>
                <a:ea typeface="Meiryo" panose="020B0604030504040204" pitchFamily="34" charset="-128"/>
              </a:rPr>
              <a:t>2017.5.17</a:t>
            </a:r>
          </a:p>
          <a:p>
            <a:pPr algn="r"/>
            <a:r>
              <a:rPr lang="ja-JP" altLang="en-US" sz="800">
                <a:latin typeface="Meiryo" panose="020B0604030504040204" pitchFamily="34" charset="-128"/>
                <a:ea typeface="Meiryo" panose="020B0604030504040204" pitchFamily="34" charset="-128"/>
              </a:rPr>
              <a:t>https://diamond.jp/articles/-/128045</a:t>
            </a:r>
          </a:p>
        </p:txBody>
      </p:sp>
    </p:spTree>
    <p:extLst>
      <p:ext uri="{BB962C8B-B14F-4D97-AF65-F5344CB8AC3E}">
        <p14:creationId xmlns:p14="http://schemas.microsoft.com/office/powerpoint/2010/main" val="279500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p:txBody>
          <a:bodyPr/>
          <a:lstStyle/>
          <a:p>
            <a:r>
              <a:rPr lang="ja-JP" altLang="ja-JP"/>
              <a:t>クラウド・バイ・デフォルト原則</a:t>
            </a:r>
            <a:endParaRPr kumimoji="1" lang="ja-JP" altLang="en-US"/>
          </a:p>
        </p:txBody>
      </p:sp>
      <p:sp>
        <p:nvSpPr>
          <p:cNvPr id="3" name="スライド番号プレースホルダー 2">
            <a:extLst>
              <a:ext uri="{FF2B5EF4-FFF2-40B4-BE49-F238E27FC236}">
                <a16:creationId xmlns:a16="http://schemas.microsoft.com/office/drawing/2014/main" id="{F378D622-23A8-604F-9FCE-81941E2FD8A8}"/>
              </a:ext>
            </a:extLst>
          </p:cNvPr>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10402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a:t>
            </a:r>
            <a:r>
              <a:rPr kumimoji="1" lang="ja-JP" altLang="en-US"/>
              <a:t>ビジネスのかたち</a:t>
            </a:r>
            <a:endParaRPr kumimoji="1" lang="ja-JP" altLang="en-US" dirty="0"/>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4388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a:t>
            </a:r>
            <a:r>
              <a:rPr lang="ja-JP" altLang="en-US" sz="2400">
                <a:solidFill>
                  <a:srgbClr val="FFFFFF"/>
                </a:solidFill>
                <a:effectLst/>
                <a:latin typeface="メイリオ"/>
                <a:ea typeface="メイリオ"/>
                <a:cs typeface="メイリオ"/>
              </a:rPr>
              <a:t>と運用</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0236864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7595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2954655"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クラウド・高速開発</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346684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2954655"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クラウド・高速開発</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3625685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sp>
        <p:nvSpPr>
          <p:cNvPr id="3" name="スライド番号プレースホルダー 2">
            <a:extLst>
              <a:ext uri="{FF2B5EF4-FFF2-40B4-BE49-F238E27FC236}">
                <a16:creationId xmlns:a16="http://schemas.microsoft.com/office/drawing/2014/main" id="{A3EDB5D5-2E84-7842-B3E5-675C81A1603C}"/>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39160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サイバー･フィジカル・システム</a:t>
            </a:r>
            <a:r>
              <a:rPr lang="ja-JP" altLang="en-US" sz="2400" dirty="0">
                <a:solidFill>
                  <a:srgbClr val="FFFFFF"/>
                </a:solidFill>
                <a:latin typeface="Arial"/>
                <a:ea typeface="HGP創英角ｺﾞｼｯｸUB" pitchFamily="50" charset="-128"/>
                <a:cs typeface="Arial"/>
              </a:rPr>
              <a:t>　</a:t>
            </a:r>
            <a:r>
              <a:rPr lang="ja-JP" altLang="en-US" sz="2400">
                <a:solidFill>
                  <a:srgbClr val="FFFFFF"/>
                </a:solidFill>
                <a:effectLst/>
                <a:latin typeface="Arial"/>
                <a:ea typeface="HGP創英角ｺﾞｼｯｸUB" pitchFamily="50" charset="-128"/>
                <a:cs typeface="Arial"/>
              </a:rPr>
              <a:t>と</a:t>
            </a:r>
            <a:endParaRPr lang="en-US" altLang="ja-JP" sz="2400" dirty="0">
              <a:solidFill>
                <a:srgbClr val="FFFFFF"/>
              </a:solidFill>
              <a:effectLst/>
              <a:latin typeface="Arial"/>
              <a:ea typeface="HGP創英角ｺﾞｼｯｸUB" pitchFamily="50" charset="-128"/>
              <a:cs typeface="Arial"/>
            </a:endParaRPr>
          </a:p>
          <a:p>
            <a:pPr algn="ctr"/>
            <a:r>
              <a:rPr lang="ja-JP" altLang="en-US" sz="2400">
                <a:solidFill>
                  <a:srgbClr val="FFFFFF"/>
                </a:solidFill>
                <a:latin typeface="Arial"/>
                <a:ea typeface="HGP創英角ｺﾞｼｯｸUB" pitchFamily="50" charset="-128"/>
                <a:cs typeface="Arial"/>
              </a:rPr>
              <a:t>デジタル・トランスフォーメーション</a:t>
            </a:r>
            <a:endParaRPr lang="en-US" altLang="ja-JP" sz="2400" dirty="0">
              <a:solidFill>
                <a:srgbClr val="FFFFFF"/>
              </a:solidFill>
              <a:latin typeface="Arial"/>
              <a:ea typeface="HGP創英角ｺﾞｼｯｸUB" pitchFamily="50" charset="-128"/>
              <a:cs typeface="Arial"/>
            </a:endParaRPr>
          </a:p>
          <a:p>
            <a:pPr algn="ctr"/>
            <a:r>
              <a:rPr lang="en-US" altLang="ja-JP" sz="1600" dirty="0">
                <a:solidFill>
                  <a:srgbClr val="FFFFFF"/>
                </a:solidFill>
                <a:effectLst/>
                <a:latin typeface="Arial"/>
                <a:ea typeface="HGP創英角ｺﾞｼｯｸUB" pitchFamily="50" charset="-128"/>
                <a:cs typeface="Arial"/>
              </a:rPr>
              <a:t>Cyber 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5829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83966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a:t>
            </a:r>
            <a:r>
              <a:rPr lang="ja-JP" altLang="en-US">
                <a:ea typeface="ＭＳ Ｐゴシック" pitchFamily="50" charset="-128"/>
              </a:rPr>
              <a:t>という迷信</a:t>
            </a:r>
            <a:endParaRPr kumimoji="1" lang="ja-JP" altLang="en-US" dirty="0"/>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387791" y="1484784"/>
            <a:ext cx="8551527" cy="4407481"/>
            <a:chOff x="2698" y="527"/>
            <a:chExt cx="3129" cy="1778"/>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98" y="527"/>
              <a:ext cx="2767" cy="1778"/>
              <a:chOff x="2653" y="572"/>
              <a:chExt cx="2767" cy="1778"/>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590"/>
                <a:chOff x="2608" y="572"/>
                <a:chExt cx="2767" cy="1590"/>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０</a:t>
                  </a: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24" y="2069"/>
                  <a:ext cx="22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３</a:t>
                  </a: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69"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６</a:t>
                  </a: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68"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９</a:t>
                  </a: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12"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１２</a:t>
                  </a: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２５％</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５０％</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53" y="1026"/>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７５％</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１００％</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42" y="2251"/>
                <a:ext cx="72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696" y="754"/>
                <a:ext cx="124"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515" y="572"/>
                <a:ext cx="1225"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1049"/>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0052FF"/>
                  </a:solidFill>
                  <a:latin typeface="Meiryo" panose="020B0604030504040204" pitchFamily="34" charset="-128"/>
                  <a:ea typeface="Meiryo" panose="020B0604030504040204" pitchFamily="34" charset="-128"/>
                </a:rPr>
                <a:t>２４ヶ月後に２５％程度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56" y="970"/>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26" y="1392"/>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FF0000"/>
                  </a:solidFill>
                  <a:latin typeface="Meiryo" panose="020B0604030504040204" pitchFamily="34" charset="-128"/>
                  <a:ea typeface="Meiryo" panose="020B0604030504040204" pitchFamily="34" charset="-128"/>
                </a:rPr>
                <a:t>変化が大きくなっている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8186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42</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2341090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1253525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1385650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a:extLst>
              <a:ext uri="{FF2B5EF4-FFF2-40B4-BE49-F238E27FC236}">
                <a16:creationId xmlns:a16="http://schemas.microsoft.com/office/drawing/2014/main" id="{E9D13E88-A771-B142-A1E2-235ACF33311B}"/>
              </a:ext>
            </a:extLst>
          </p:cNvPr>
          <p:cNvGrpSpPr/>
          <p:nvPr/>
        </p:nvGrpSpPr>
        <p:grpSpPr>
          <a:xfrm>
            <a:off x="1283851" y="3975198"/>
            <a:ext cx="6840760" cy="2557174"/>
            <a:chOff x="1283851" y="3975198"/>
            <a:chExt cx="6840760" cy="2557174"/>
          </a:xfrm>
        </p:grpSpPr>
        <p:sp>
          <p:nvSpPr>
            <p:cNvPr id="37" name="正方形/長方形 36">
              <a:extLst>
                <a:ext uri="{FF2B5EF4-FFF2-40B4-BE49-F238E27FC236}">
                  <a16:creationId xmlns:a16="http://schemas.microsoft.com/office/drawing/2014/main" id="{C85E2A98-6AED-AD46-B63A-C4131D1B6C1C}"/>
                </a:ext>
              </a:extLst>
            </p:cNvPr>
            <p:cNvSpPr/>
            <p:nvPr/>
          </p:nvSpPr>
          <p:spPr>
            <a:xfrm>
              <a:off x="1283851" y="3975198"/>
              <a:ext cx="6840760" cy="2557174"/>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99BC0F8-5902-8247-91E2-ED3C5D70E34D}"/>
                </a:ext>
              </a:extLst>
            </p:cNvPr>
            <p:cNvSpPr txBox="1"/>
            <p:nvPr/>
          </p:nvSpPr>
          <p:spPr>
            <a:xfrm>
              <a:off x="2885673" y="6163040"/>
              <a:ext cx="3647152"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テクノロジーを戦略的に活用する</a:t>
              </a:r>
              <a:endParaRPr kumimoji="1" lang="ja-JP" altLang="en-US" b="1" dirty="0">
                <a:solidFill>
                  <a:schemeClr val="bg1"/>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sp>
        <p:nvSpPr>
          <p:cNvPr id="3" name="スライド番号プレースホルダー 2">
            <a:extLst>
              <a:ext uri="{FF2B5EF4-FFF2-40B4-BE49-F238E27FC236}">
                <a16:creationId xmlns:a16="http://schemas.microsoft.com/office/drawing/2014/main" id="{A3EDB5D5-2E84-7842-B3E5-675C81A1603C}"/>
              </a:ext>
            </a:extLst>
          </p:cNvPr>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45394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chemeClr val="bg1"/>
                </a:solidFill>
                <a:latin typeface="Meiryo" panose="020B0604030504040204" pitchFamily="34" charset="-128"/>
                <a:ea typeface="Meiryo" panose="020B0604030504040204" pitchFamily="34" charset="-128"/>
                <a:cs typeface="ＭＳ Ｐゴシック"/>
              </a:rPr>
              <a:t>「計画通り」は実現不可能</a:t>
            </a:r>
            <a:endParaRPr kumimoji="1" lang="ja-JP" altLang="en-US" sz="2400" dirty="0">
              <a:solidFill>
                <a:schemeClr val="bg1"/>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chemeClr val="bg1"/>
                </a:solidFill>
                <a:latin typeface="Meiryo" panose="020B0604030504040204" pitchFamily="34" charset="-128"/>
                <a:ea typeface="Meiryo" panose="020B0604030504040204" pitchFamily="34" charset="-128"/>
                <a:cs typeface="ＭＳ Ｐゴシック"/>
              </a:rPr>
              <a:t>不確実性の増大とスピードの加速</a:t>
            </a:r>
            <a:endParaRPr kumimoji="1" lang="ja-JP" altLang="en-US" sz="24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テキスト ボックス 33">
            <a:extLst>
              <a:ext uri="{FF2B5EF4-FFF2-40B4-BE49-F238E27FC236}">
                <a16:creationId xmlns:a16="http://schemas.microsoft.com/office/drawing/2014/main" id="{54E14A3C-7A4F-4C41-BC03-614D9BBD6093}"/>
              </a:ext>
            </a:extLst>
          </p:cNvPr>
          <p:cNvSpPr txBox="1"/>
          <p:nvPr/>
        </p:nvSpPr>
        <p:spPr>
          <a:xfrm>
            <a:off x="2858670" y="870956"/>
            <a:ext cx="3416320" cy="369332"/>
          </a:xfrm>
          <a:prstGeom prst="rect">
            <a:avLst/>
          </a:prstGeom>
          <a:noFill/>
        </p:spPr>
        <p:txBody>
          <a:bodyPr wrap="none" rtlCol="0">
            <a:spAutoFit/>
          </a:bodyPr>
          <a:lstStyle/>
          <a:p>
            <a:pPr algn="ctr"/>
            <a:r>
              <a:rPr kumimoji="1" lang="ja-JP" altLang="en-US" b="1">
                <a:solidFill>
                  <a:schemeClr val="accent6">
                    <a:lumMod val="50000"/>
                  </a:schemeClr>
                </a:solidFill>
                <a:latin typeface="Meiryo" panose="020B0604030504040204" pitchFamily="34" charset="-128"/>
                <a:ea typeface="Meiryo" panose="020B0604030504040204" pitchFamily="34" charset="-128"/>
              </a:rPr>
              <a:t>ビジネスを取り巻く環境の変化</a:t>
            </a:r>
            <a:endParaRPr kumimoji="1" lang="ja-JP" altLang="en-US" b="1" dirty="0">
              <a:solidFill>
                <a:schemeClr val="accent6">
                  <a:lumMod val="50000"/>
                </a:schemeClr>
              </a:solidFill>
              <a:latin typeface="Meiryo" panose="020B0604030504040204" pitchFamily="34" charset="-128"/>
              <a:ea typeface="Meiryo" panose="020B0604030504040204" pitchFamily="34" charset="-128"/>
            </a:endParaRPr>
          </a:p>
        </p:txBody>
      </p:sp>
      <p:sp>
        <p:nvSpPr>
          <p:cNvPr id="35" name="下矢印 34">
            <a:extLst>
              <a:ext uri="{FF2B5EF4-FFF2-40B4-BE49-F238E27FC236}">
                <a16:creationId xmlns:a16="http://schemas.microsoft.com/office/drawing/2014/main" id="{357800C4-A3CB-8149-9287-90F20C5FB5F9}"/>
              </a:ext>
            </a:extLst>
          </p:cNvPr>
          <p:cNvSpPr/>
          <p:nvPr/>
        </p:nvSpPr>
        <p:spPr>
          <a:xfrm>
            <a:off x="4195500" y="2030089"/>
            <a:ext cx="797258" cy="328593"/>
          </a:xfrm>
          <a:prstGeom prst="downArrow">
            <a:avLst>
              <a:gd name="adj1" fmla="val 50000"/>
              <a:gd name="adj2" fmla="val 65607"/>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2" name="グループ化 31">
            <a:extLst>
              <a:ext uri="{FF2B5EF4-FFF2-40B4-BE49-F238E27FC236}">
                <a16:creationId xmlns:a16="http://schemas.microsoft.com/office/drawing/2014/main" id="{F03EF2AF-1465-6943-945F-A45415319830}"/>
              </a:ext>
            </a:extLst>
          </p:cNvPr>
          <p:cNvGrpSpPr/>
          <p:nvPr/>
        </p:nvGrpSpPr>
        <p:grpSpPr>
          <a:xfrm>
            <a:off x="1149035" y="2934667"/>
            <a:ext cx="6840760" cy="3120144"/>
            <a:chOff x="1149035" y="2934667"/>
            <a:chExt cx="6840760" cy="3120144"/>
          </a:xfrm>
        </p:grpSpPr>
        <p:sp>
          <p:nvSpPr>
            <p:cNvPr id="5" name="正方形/長方形 4">
              <a:extLst>
                <a:ext uri="{FF2B5EF4-FFF2-40B4-BE49-F238E27FC236}">
                  <a16:creationId xmlns:a16="http://schemas.microsoft.com/office/drawing/2014/main" id="{829A03FF-5C73-2645-A70D-DD670AFF9168}"/>
                </a:ext>
              </a:extLst>
            </p:cNvPr>
            <p:cNvSpPr/>
            <p:nvPr/>
          </p:nvSpPr>
          <p:spPr>
            <a:xfrm>
              <a:off x="1149035" y="3497637"/>
              <a:ext cx="6840760" cy="2557174"/>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5260" y="3671347"/>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5260" y="4625923"/>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29055" y="3671347"/>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38757" y="3671347"/>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1410" y="3735750"/>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08825" y="4643721"/>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5259" y="401231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5260" y="5003418"/>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6956" y="3749408"/>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07980" y="3735750"/>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67932" y="4325272"/>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29054" y="4325272"/>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6466" y="4244692"/>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5129" y="4254458"/>
              <a:ext cx="752804" cy="752804"/>
            </a:xfrm>
            <a:prstGeom prst="rect">
              <a:avLst/>
            </a:prstGeom>
            <a:effectLst>
              <a:outerShdw blurRad="50800" dist="38100" dir="2700000" algn="tl" rotWithShape="0">
                <a:prstClr val="black">
                  <a:alpha val="40000"/>
                </a:prstClr>
              </a:outerShdw>
            </a:effectLst>
          </p:spPr>
        </p:pic>
        <p:sp>
          <p:nvSpPr>
            <p:cNvPr id="30" name="下矢印 29">
              <a:extLst>
                <a:ext uri="{FF2B5EF4-FFF2-40B4-BE49-F238E27FC236}">
                  <a16:creationId xmlns:a16="http://schemas.microsoft.com/office/drawing/2014/main" id="{65746504-1257-5246-BB85-B2FC6EAA8001}"/>
                </a:ext>
              </a:extLst>
            </p:cNvPr>
            <p:cNvSpPr/>
            <p:nvPr/>
          </p:nvSpPr>
          <p:spPr>
            <a:xfrm>
              <a:off x="4168201" y="4421455"/>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70786" y="2934667"/>
              <a:ext cx="797258" cy="685199"/>
            </a:xfrm>
            <a:prstGeom prst="downArrow">
              <a:avLst>
                <a:gd name="adj1" fmla="val 50000"/>
                <a:gd name="adj2" fmla="val 31401"/>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2398D85-FFB2-D549-A468-2D8D2EFE05A3}"/>
                </a:ext>
              </a:extLst>
            </p:cNvPr>
            <p:cNvSpPr txBox="1"/>
            <p:nvPr/>
          </p:nvSpPr>
          <p:spPr>
            <a:xfrm>
              <a:off x="2645701" y="5632114"/>
              <a:ext cx="3877985"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変化への即応力を競争の武器にする</a:t>
              </a:r>
              <a:endParaRPr kumimoji="1" lang="ja-JP" altLang="en-US" b="1" dirty="0">
                <a:solidFill>
                  <a:srgbClr val="0070C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8202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ppt_x</p:attrName>
                                        </p:attrNameLst>
                                      </p:cBhvr>
                                      <p:tavLst>
                                        <p:tav tm="0">
                                          <p:val>
                                            <p:strVal val="#ppt_x-#ppt_w*1.125000"/>
                                          </p:val>
                                        </p:tav>
                                        <p:tav tm="100000">
                                          <p:val>
                                            <p:strVal val="#ppt_x"/>
                                          </p:val>
                                        </p:tav>
                                      </p:tavLst>
                                    </p:anim>
                                    <p:animEffect transition="in" filter="wipe(right)">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8397" y="5029086"/>
            <a:ext cx="280572" cy="280572"/>
          </a:xfrm>
          <a:prstGeom prst="rect">
            <a:avLst/>
          </a:prstGeom>
        </p:spPr>
      </p:pic>
      <p:pic>
        <p:nvPicPr>
          <p:cNvPr id="43" name="図 4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1744135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コンテナ型仮想化</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644945"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63478" y="1439935"/>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915879"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992077" y="2375336"/>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1775042"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9" name="テキスト ボックス 8"/>
          <p:cNvSpPr txBox="1"/>
          <p:nvPr/>
        </p:nvSpPr>
        <p:spPr>
          <a:xfrm>
            <a:off x="1470242" y="3317722"/>
            <a:ext cx="2159566" cy="400110"/>
          </a:xfrm>
          <a:prstGeom prst="rect">
            <a:avLst/>
          </a:prstGeom>
          <a:noFill/>
        </p:spPr>
        <p:txBody>
          <a:bodyPr wrap="none" rtlCol="0">
            <a:spAutoFit/>
          </a:bodyPr>
          <a:lstStyle/>
          <a:p>
            <a:pPr algn="ctr"/>
            <a:r>
              <a:rPr kumimoji="1" lang="ja-JP" altLang="en-US" sz="2000" dirty="0">
                <a:solidFill>
                  <a:srgbClr val="FFFFFF"/>
                </a:solidFill>
              </a:rPr>
              <a:t>ハイパーバイザー</a:t>
            </a:r>
          </a:p>
        </p:txBody>
      </p:sp>
      <p:sp>
        <p:nvSpPr>
          <p:cNvPr id="10" name="テキスト ボックス 9"/>
          <p:cNvSpPr txBox="1"/>
          <p:nvPr/>
        </p:nvSpPr>
        <p:spPr>
          <a:xfrm>
            <a:off x="945138"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16" name="正方形/長方形 15"/>
          <p:cNvSpPr/>
          <p:nvPr/>
        </p:nvSpPr>
        <p:spPr>
          <a:xfrm>
            <a:off x="992077"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17" name="正方形/長方形 16"/>
          <p:cNvSpPr/>
          <p:nvPr/>
        </p:nvSpPr>
        <p:spPr>
          <a:xfrm>
            <a:off x="992077"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18" name="正方形/長方形 17"/>
          <p:cNvSpPr/>
          <p:nvPr/>
        </p:nvSpPr>
        <p:spPr>
          <a:xfrm>
            <a:off x="2020575"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096773" y="2375336"/>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2049834"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1" name="正方形/長方形 20"/>
          <p:cNvSpPr/>
          <p:nvPr/>
        </p:nvSpPr>
        <p:spPr>
          <a:xfrm>
            <a:off x="2096773"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2" name="正方形/長方形 21"/>
          <p:cNvSpPr/>
          <p:nvPr/>
        </p:nvSpPr>
        <p:spPr>
          <a:xfrm>
            <a:off x="2096773"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23" name="正方形/長方形 22"/>
          <p:cNvSpPr/>
          <p:nvPr/>
        </p:nvSpPr>
        <p:spPr>
          <a:xfrm>
            <a:off x="3127930" y="1304831"/>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3204128" y="2375336"/>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3157189" y="3042640"/>
            <a:ext cx="982060" cy="253916"/>
          </a:xfrm>
          <a:prstGeom prst="rect">
            <a:avLst/>
          </a:prstGeom>
          <a:noFill/>
          <a:ln>
            <a:noFill/>
          </a:ln>
        </p:spPr>
        <p:txBody>
          <a:bodyPr wrap="none" rtlCol="0">
            <a:spAutoFit/>
          </a:bodyPr>
          <a:lstStyle/>
          <a:p>
            <a:pPr algn="ctr"/>
            <a:r>
              <a:rPr kumimoji="1" lang="ja-JP" altLang="en-US" sz="1050" dirty="0">
                <a:solidFill>
                  <a:srgbClr val="FFFFFF"/>
                </a:solidFill>
              </a:rPr>
              <a:t>仮想サーバー</a:t>
            </a:r>
          </a:p>
        </p:txBody>
      </p:sp>
      <p:sp>
        <p:nvSpPr>
          <p:cNvPr id="26" name="正方形/長方形 25"/>
          <p:cNvSpPr/>
          <p:nvPr/>
        </p:nvSpPr>
        <p:spPr>
          <a:xfrm>
            <a:off x="3204128" y="1922899"/>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ミドルウェア</a:t>
            </a:r>
          </a:p>
        </p:txBody>
      </p:sp>
      <p:sp>
        <p:nvSpPr>
          <p:cNvPr id="27" name="正方形/長方形 26"/>
          <p:cNvSpPr/>
          <p:nvPr/>
        </p:nvSpPr>
        <p:spPr>
          <a:xfrm>
            <a:off x="3204128" y="1397966"/>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74" name="テキスト ボックス 73"/>
          <p:cNvSpPr txBox="1"/>
          <p:nvPr/>
        </p:nvSpPr>
        <p:spPr>
          <a:xfrm>
            <a:off x="580730" y="843166"/>
            <a:ext cx="3745737" cy="461665"/>
          </a:xfrm>
          <a:prstGeom prst="rect">
            <a:avLst/>
          </a:prstGeom>
          <a:noFill/>
        </p:spPr>
        <p:txBody>
          <a:bodyPr wrap="none" rtlCol="0">
            <a:spAutoFit/>
          </a:bodyPr>
          <a:lstStyle/>
          <a:p>
            <a:pPr algn="ctr"/>
            <a:r>
              <a:rPr kumimoji="1" lang="ja-JP" altLang="en-US" sz="2400" dirty="0">
                <a:solidFill>
                  <a:srgbClr val="3366FF"/>
                </a:solidFill>
              </a:rPr>
              <a:t>ハイパーバイザー型仮想化</a:t>
            </a:r>
          </a:p>
        </p:txBody>
      </p:sp>
      <p:sp>
        <p:nvSpPr>
          <p:cNvPr id="28" name="正方形/長方形 27"/>
          <p:cNvSpPr/>
          <p:nvPr/>
        </p:nvSpPr>
        <p:spPr>
          <a:xfrm>
            <a:off x="4734344" y="1564317"/>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4852877" y="1499565"/>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005278" y="1397965"/>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5864441" y="3819431"/>
            <a:ext cx="1531188" cy="400110"/>
          </a:xfrm>
          <a:prstGeom prst="rect">
            <a:avLst/>
          </a:prstGeom>
          <a:noFill/>
        </p:spPr>
        <p:txBody>
          <a:bodyPr wrap="none" rtlCol="0">
            <a:spAutoFit/>
          </a:bodyPr>
          <a:lstStyle/>
          <a:p>
            <a:pPr algn="ctr"/>
            <a:r>
              <a:rPr kumimoji="1" lang="ja-JP" altLang="en-US" sz="2000" dirty="0">
                <a:solidFill>
                  <a:srgbClr val="FFFFFF"/>
                </a:solidFill>
              </a:rPr>
              <a:t>ハードウェア</a:t>
            </a:r>
          </a:p>
        </p:txBody>
      </p:sp>
      <p:sp>
        <p:nvSpPr>
          <p:cNvPr id="33" name="テキスト ボックス 32"/>
          <p:cNvSpPr txBox="1"/>
          <p:nvPr/>
        </p:nvSpPr>
        <p:spPr>
          <a:xfrm>
            <a:off x="5171515" y="2798839"/>
            <a:ext cx="2935820" cy="400110"/>
          </a:xfrm>
          <a:prstGeom prst="rect">
            <a:avLst/>
          </a:prstGeom>
          <a:noFill/>
        </p:spPr>
        <p:txBody>
          <a:bodyPr wrap="none" rtlCol="0">
            <a:spAutoFit/>
          </a:bodyPr>
          <a:lstStyle/>
          <a:p>
            <a:pPr algn="ctr"/>
            <a:r>
              <a:rPr kumimoji="1" lang="ja-JP" altLang="en-US" sz="2000" dirty="0">
                <a:solidFill>
                  <a:srgbClr val="FFFFFF"/>
                </a:solidFill>
              </a:rPr>
              <a:t>コンテナ管理ソフトウエア</a:t>
            </a:r>
          </a:p>
        </p:txBody>
      </p:sp>
      <p:sp>
        <p:nvSpPr>
          <p:cNvPr id="47" name="テキスト ボックス 46"/>
          <p:cNvSpPr txBox="1"/>
          <p:nvPr/>
        </p:nvSpPr>
        <p:spPr>
          <a:xfrm>
            <a:off x="6402822" y="3174181"/>
            <a:ext cx="473206" cy="400110"/>
          </a:xfrm>
          <a:prstGeom prst="rect">
            <a:avLst/>
          </a:prstGeom>
          <a:noFill/>
        </p:spPr>
        <p:txBody>
          <a:bodyPr wrap="none" rtlCol="0">
            <a:spAutoFit/>
          </a:bodyPr>
          <a:lstStyle/>
          <a:p>
            <a:pPr algn="ctr"/>
            <a:r>
              <a:rPr kumimoji="1" lang="en-US" altLang="ja-JP" sz="2000">
                <a:solidFill>
                  <a:srgbClr val="FFFFFF"/>
                </a:solidFill>
              </a:rPr>
              <a:t>OS</a:t>
            </a:r>
          </a:p>
        </p:txBody>
      </p:sp>
      <p:sp>
        <p:nvSpPr>
          <p:cNvPr id="48" name="正方形/長方形 47"/>
          <p:cNvSpPr/>
          <p:nvPr/>
        </p:nvSpPr>
        <p:spPr>
          <a:xfrm>
            <a:off x="513671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p:cNvSpPr/>
          <p:nvPr/>
        </p:nvSpPr>
        <p:spPr>
          <a:xfrm>
            <a:off x="6186581"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p:cNvSpPr/>
          <p:nvPr/>
        </p:nvSpPr>
        <p:spPr>
          <a:xfrm>
            <a:off x="7236446" y="1304831"/>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5213849"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2" name="正方形/長方形 51"/>
          <p:cNvSpPr/>
          <p:nvPr/>
        </p:nvSpPr>
        <p:spPr>
          <a:xfrm>
            <a:off x="5213849"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7" name="正方形/長方形 56"/>
          <p:cNvSpPr/>
          <p:nvPr/>
        </p:nvSpPr>
        <p:spPr>
          <a:xfrm>
            <a:off x="6246783" y="1922899"/>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58" name="正方形/長方形 57"/>
          <p:cNvSpPr/>
          <p:nvPr/>
        </p:nvSpPr>
        <p:spPr>
          <a:xfrm>
            <a:off x="6246783" y="1397966"/>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59" name="正方形/長方形 58"/>
          <p:cNvSpPr/>
          <p:nvPr/>
        </p:nvSpPr>
        <p:spPr>
          <a:xfrm>
            <a:off x="7312032" y="1929226"/>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ミドルウェア</a:t>
            </a:r>
          </a:p>
        </p:txBody>
      </p:sp>
      <p:sp>
        <p:nvSpPr>
          <p:cNvPr id="60" name="正方形/長方形 59"/>
          <p:cNvSpPr/>
          <p:nvPr/>
        </p:nvSpPr>
        <p:spPr>
          <a:xfrm>
            <a:off x="7302431" y="1397964"/>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アプリ</a:t>
            </a:r>
          </a:p>
        </p:txBody>
      </p:sp>
      <p:sp>
        <p:nvSpPr>
          <p:cNvPr id="61" name="テキスト ボックス 60"/>
          <p:cNvSpPr txBox="1"/>
          <p:nvPr/>
        </p:nvSpPr>
        <p:spPr>
          <a:xfrm>
            <a:off x="5264747"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2" name="テキスト ボックス 61"/>
          <p:cNvSpPr txBox="1"/>
          <p:nvPr/>
        </p:nvSpPr>
        <p:spPr>
          <a:xfrm>
            <a:off x="6312661"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63" name="テキスト ボックス 62"/>
          <p:cNvSpPr txBox="1"/>
          <p:nvPr/>
        </p:nvSpPr>
        <p:spPr>
          <a:xfrm>
            <a:off x="7375284" y="2498634"/>
            <a:ext cx="671979" cy="253916"/>
          </a:xfrm>
          <a:prstGeom prst="rect">
            <a:avLst/>
          </a:prstGeom>
          <a:noFill/>
          <a:ln>
            <a:noFill/>
          </a:ln>
        </p:spPr>
        <p:txBody>
          <a:bodyPr wrap="none" rtlCol="0">
            <a:spAutoFit/>
          </a:bodyPr>
          <a:lstStyle/>
          <a:p>
            <a:pPr algn="ctr"/>
            <a:r>
              <a:rPr kumimoji="1" lang="ja-JP" altLang="en-US" sz="1050" dirty="0">
                <a:solidFill>
                  <a:srgbClr val="FFFFFF"/>
                </a:solidFill>
              </a:rPr>
              <a:t>コンテナ</a:t>
            </a:r>
          </a:p>
        </p:txBody>
      </p:sp>
      <p:sp>
        <p:nvSpPr>
          <p:cNvPr id="75" name="テキスト ボックス 74"/>
          <p:cNvSpPr txBox="1"/>
          <p:nvPr/>
        </p:nvSpPr>
        <p:spPr>
          <a:xfrm>
            <a:off x="5350712" y="843166"/>
            <a:ext cx="2512226" cy="461665"/>
          </a:xfrm>
          <a:prstGeom prst="rect">
            <a:avLst/>
          </a:prstGeom>
          <a:noFill/>
        </p:spPr>
        <p:txBody>
          <a:bodyPr wrap="none" rtlCol="0">
            <a:spAutoFit/>
          </a:bodyPr>
          <a:lstStyle/>
          <a:p>
            <a:pPr algn="ctr"/>
            <a:r>
              <a:rPr kumimoji="1" lang="ja-JP" altLang="en-US" sz="2400" dirty="0">
                <a:solidFill>
                  <a:srgbClr val="FF6600"/>
                </a:solidFill>
              </a:rPr>
              <a:t>コンテナ型仮想化</a:t>
            </a:r>
          </a:p>
        </p:txBody>
      </p:sp>
      <p:sp>
        <p:nvSpPr>
          <p:cNvPr id="76" name="正方形/長方形 75"/>
          <p:cNvSpPr/>
          <p:nvPr/>
        </p:nvSpPr>
        <p:spPr>
          <a:xfrm>
            <a:off x="5213849" y="2235078"/>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106680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0" name="正方形/長方形 79"/>
          <p:cNvSpPr/>
          <p:nvPr/>
        </p:nvSpPr>
        <p:spPr>
          <a:xfrm>
            <a:off x="1047773" y="2851691"/>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2" name="正方形/長方形 81"/>
          <p:cNvSpPr/>
          <p:nvPr/>
        </p:nvSpPr>
        <p:spPr>
          <a:xfrm>
            <a:off x="2155128"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4" name="正方形/長方形 83"/>
          <p:cNvSpPr/>
          <p:nvPr/>
        </p:nvSpPr>
        <p:spPr>
          <a:xfrm>
            <a:off x="3276435" y="2846063"/>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ＭＳ Ｐゴシック"/>
                <a:ea typeface="ＭＳ Ｐゴシック"/>
                <a:cs typeface="ＭＳ Ｐゴシック"/>
              </a:rPr>
              <a:t>カーネル</a:t>
            </a:r>
          </a:p>
        </p:txBody>
      </p:sp>
      <p:sp>
        <p:nvSpPr>
          <p:cNvPr id="85" name="正方形/長方形 84"/>
          <p:cNvSpPr/>
          <p:nvPr/>
        </p:nvSpPr>
        <p:spPr>
          <a:xfrm>
            <a:off x="5136715" y="3534212"/>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ＭＳ Ｐゴシック"/>
                <a:ea typeface="ＭＳ Ｐゴシック"/>
                <a:cs typeface="ＭＳ Ｐゴシック"/>
              </a:rPr>
              <a:t>カーネル</a:t>
            </a:r>
          </a:p>
        </p:txBody>
      </p:sp>
      <p:sp>
        <p:nvSpPr>
          <p:cNvPr id="86" name="正方形/長方形 85"/>
          <p:cNvSpPr/>
          <p:nvPr/>
        </p:nvSpPr>
        <p:spPr>
          <a:xfrm>
            <a:off x="2153968"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7" name="正方形/長方形 86"/>
          <p:cNvSpPr/>
          <p:nvPr/>
        </p:nvSpPr>
        <p:spPr>
          <a:xfrm>
            <a:off x="3259042" y="2425650"/>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ＭＳ Ｐゴシック"/>
                <a:ea typeface="ＭＳ Ｐゴシック"/>
                <a:cs typeface="ＭＳ Ｐゴシック"/>
              </a:rPr>
              <a:t>ライブラリ</a:t>
            </a:r>
            <a:endParaRPr lang="en-US" altLang="ja-JP" sz="600" dirty="0">
              <a:solidFill>
                <a:srgbClr val="FFFFFF"/>
              </a:solidFill>
              <a:latin typeface="ＭＳ Ｐゴシック"/>
              <a:ea typeface="ＭＳ Ｐゴシック"/>
              <a:cs typeface="ＭＳ Ｐゴシック"/>
            </a:endParaRPr>
          </a:p>
          <a:p>
            <a:pPr algn="ctr"/>
            <a:r>
              <a:rPr lang="ja-JP" altLang="en-US" sz="600" dirty="0">
                <a:solidFill>
                  <a:srgbClr val="FFFFFF"/>
                </a:solidFill>
                <a:latin typeface="ＭＳ Ｐゴシック"/>
                <a:ea typeface="ＭＳ Ｐゴシック"/>
                <a:cs typeface="ＭＳ Ｐゴシック"/>
              </a:rPr>
              <a:t>環境変数</a:t>
            </a:r>
          </a:p>
        </p:txBody>
      </p:sp>
      <p:sp>
        <p:nvSpPr>
          <p:cNvPr id="88" name="正方形/長方形 87"/>
          <p:cNvSpPr/>
          <p:nvPr/>
        </p:nvSpPr>
        <p:spPr>
          <a:xfrm>
            <a:off x="6246783" y="2241281"/>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89" name="正方形/長方形 88"/>
          <p:cNvSpPr/>
          <p:nvPr/>
        </p:nvSpPr>
        <p:spPr>
          <a:xfrm>
            <a:off x="7316024" y="2248149"/>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ライブラリ</a:t>
            </a:r>
            <a:endParaRPr kumimoji="1" lang="en-US" altLang="ja-JP" sz="800" dirty="0">
              <a:solidFill>
                <a:srgbClr val="FFFFFF"/>
              </a:solidFill>
              <a:latin typeface="ＭＳ Ｐゴシック"/>
              <a:ea typeface="ＭＳ Ｐゴシック"/>
              <a:cs typeface="ＭＳ Ｐゴシック"/>
            </a:endParaRPr>
          </a:p>
          <a:p>
            <a:pPr algn="ctr"/>
            <a:r>
              <a:rPr lang="ja-JP" altLang="en-US" sz="800" dirty="0">
                <a:solidFill>
                  <a:srgbClr val="FFFFFF"/>
                </a:solidFill>
                <a:latin typeface="ＭＳ Ｐゴシック"/>
                <a:ea typeface="ＭＳ Ｐゴシック"/>
                <a:cs typeface="ＭＳ Ｐゴシック"/>
              </a:rPr>
              <a:t>環境変数</a:t>
            </a:r>
            <a:endParaRPr kumimoji="1" lang="ja-JP" altLang="en-US" sz="800" dirty="0">
              <a:solidFill>
                <a:srgbClr val="FFFFFF"/>
              </a:solidFill>
              <a:latin typeface="ＭＳ Ｐゴシック"/>
              <a:ea typeface="ＭＳ Ｐゴシック"/>
              <a:cs typeface="ＭＳ Ｐゴシック"/>
            </a:endParaRPr>
          </a:p>
        </p:txBody>
      </p:sp>
      <p:sp>
        <p:nvSpPr>
          <p:cNvPr id="15" name="正方形/長方形 14"/>
          <p:cNvSpPr/>
          <p:nvPr/>
        </p:nvSpPr>
        <p:spPr>
          <a:xfrm>
            <a:off x="644944" y="4364833"/>
            <a:ext cx="7865533" cy="3795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2000" kern="100">
                <a:solidFill>
                  <a:schemeClr val="bg1"/>
                </a:solidFill>
                <a:latin typeface="Meiryo" charset="-128"/>
                <a:ea typeface="Meiryo" charset="-128"/>
                <a:cs typeface="Meiryo" charset="-128"/>
              </a:rPr>
              <a:t>隔離</a:t>
            </a:r>
            <a:r>
              <a:rPr lang="ja-JP" altLang="ja-JP" sz="2000" kern="100" dirty="0">
                <a:solidFill>
                  <a:schemeClr val="bg1"/>
                </a:solidFill>
                <a:latin typeface="Meiryo" charset="-128"/>
                <a:ea typeface="Meiryo" charset="-128"/>
                <a:cs typeface="Meiryo" charset="-128"/>
              </a:rPr>
              <a:t>されたアプリケーション実行環境を</a:t>
            </a:r>
            <a:r>
              <a:rPr lang="ja-JP" altLang="ja-JP" sz="2000" kern="100">
                <a:solidFill>
                  <a:schemeClr val="bg1"/>
                </a:solidFill>
                <a:latin typeface="Meiryo" charset="-128"/>
                <a:ea typeface="Meiryo" charset="-128"/>
                <a:cs typeface="Meiryo" charset="-128"/>
              </a:rPr>
              <a:t>提供する</a:t>
            </a:r>
            <a:endParaRPr lang="ja-JP" altLang="ja-JP" sz="2000" kern="100" dirty="0">
              <a:solidFill>
                <a:schemeClr val="bg1"/>
              </a:solidFill>
              <a:latin typeface="Meiryo" charset="-128"/>
              <a:ea typeface="Meiryo" charset="-128"/>
              <a:cs typeface="Meiryo" charset="-128"/>
            </a:endParaRPr>
          </a:p>
        </p:txBody>
      </p:sp>
      <p:sp>
        <p:nvSpPr>
          <p:cNvPr id="77" name="正方形/長方形 76"/>
          <p:cNvSpPr/>
          <p:nvPr/>
        </p:nvSpPr>
        <p:spPr>
          <a:xfrm>
            <a:off x="644944" y="4819611"/>
            <a:ext cx="3776134" cy="400080"/>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r>
              <a:rPr kumimoji="0" lang="ja-JP" altLang="ja-JP" sz="1600" dirty="0">
                <a:solidFill>
                  <a:schemeClr val="bg1"/>
                </a:solidFill>
                <a:latin typeface="Meiryo" charset="-128"/>
                <a:ea typeface="Meiryo" charset="-128"/>
                <a:cs typeface="Meiryo" charset="-128"/>
              </a:rPr>
              <a:t>各仮想マシンに</a:t>
            </a:r>
            <a:r>
              <a:rPr kumimoji="0" lang="en-US" altLang="ja-JP" sz="1600" dirty="0">
                <a:solidFill>
                  <a:schemeClr val="bg1"/>
                </a:solidFill>
                <a:latin typeface="Meiryo" charset="-128"/>
                <a:ea typeface="Meiryo" charset="-128"/>
                <a:cs typeface="Meiryo" charset="-128"/>
              </a:rPr>
              <a:t>1</a:t>
            </a:r>
            <a:r>
              <a:rPr kumimoji="0" lang="ja-JP" altLang="ja-JP" sz="1600" dirty="0">
                <a:solidFill>
                  <a:schemeClr val="bg1"/>
                </a:solidFill>
                <a:latin typeface="Meiryo" charset="-128"/>
                <a:ea typeface="Meiryo" charset="-128"/>
                <a:cs typeface="Meiryo" charset="-128"/>
              </a:rPr>
              <a:t>つのゲスト</a:t>
            </a:r>
            <a:r>
              <a:rPr kumimoji="0" lang="en-US" altLang="ja-JP" sz="1600" dirty="0">
                <a:solidFill>
                  <a:schemeClr val="bg1"/>
                </a:solidFill>
                <a:latin typeface="Meiryo" charset="-128"/>
                <a:ea typeface="Meiryo" charset="-128"/>
                <a:cs typeface="Meiryo" charset="-128"/>
              </a:rPr>
              <a:t>OS</a:t>
            </a:r>
            <a:r>
              <a:rPr kumimoji="0" lang="ja-JP" altLang="ja-JP" sz="1600" dirty="0">
                <a:solidFill>
                  <a:schemeClr val="bg1"/>
                </a:solidFill>
                <a:latin typeface="Meiryo" charset="-128"/>
                <a:ea typeface="Meiryo" charset="-128"/>
                <a:cs typeface="Meiryo" charset="-128"/>
              </a:rPr>
              <a:t>が必要 </a:t>
            </a:r>
          </a:p>
        </p:txBody>
      </p:sp>
      <p:sp>
        <p:nvSpPr>
          <p:cNvPr id="78" name="正方形/長方形 77"/>
          <p:cNvSpPr/>
          <p:nvPr/>
        </p:nvSpPr>
        <p:spPr>
          <a:xfrm>
            <a:off x="4734343" y="4819611"/>
            <a:ext cx="3776134" cy="40008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en-US" altLang="ja-JP" sz="1600" dirty="0">
                <a:solidFill>
                  <a:schemeClr val="bg1"/>
                </a:solidFill>
                <a:latin typeface="Meiryo" charset="-128"/>
                <a:ea typeface="Meiryo" charset="-128"/>
                <a:cs typeface="Meiryo" charset="-128"/>
              </a:rPr>
              <a:t>1</a:t>
            </a:r>
            <a:r>
              <a:rPr lang="ja-JP" altLang="ja-JP" sz="1600" dirty="0">
                <a:solidFill>
                  <a:schemeClr val="bg1"/>
                </a:solidFill>
                <a:latin typeface="Meiryo" charset="-128"/>
                <a:ea typeface="Meiryo" charset="-128"/>
                <a:cs typeface="Meiryo" charset="-128"/>
              </a:rPr>
              <a:t>つの</a:t>
            </a:r>
            <a:r>
              <a:rPr lang="en-US" altLang="ja-JP" sz="1600" dirty="0">
                <a:solidFill>
                  <a:schemeClr val="bg1"/>
                </a:solidFill>
                <a:latin typeface="Meiryo" charset="-128"/>
                <a:ea typeface="Meiryo" charset="-128"/>
                <a:cs typeface="Meiryo" charset="-128"/>
              </a:rPr>
              <a:t>OS</a:t>
            </a:r>
            <a:r>
              <a:rPr lang="ja-JP" altLang="ja-JP" sz="1600" dirty="0">
                <a:solidFill>
                  <a:schemeClr val="bg1"/>
                </a:solidFill>
                <a:latin typeface="Meiryo" charset="-128"/>
                <a:ea typeface="Meiryo" charset="-128"/>
                <a:cs typeface="Meiryo" charset="-128"/>
              </a:rPr>
              <a:t>上で複数のコンテナを稼働 </a:t>
            </a:r>
            <a:endParaRPr lang="ja-JP" altLang="ja-JP" sz="1600" kern="100" dirty="0">
              <a:solidFill>
                <a:schemeClr val="bg1"/>
              </a:solidFill>
              <a:latin typeface="Meiryo" charset="-128"/>
              <a:ea typeface="Meiryo" charset="-128"/>
              <a:cs typeface="Meiryo" charset="-128"/>
            </a:endParaRPr>
          </a:p>
        </p:txBody>
      </p:sp>
      <p:sp>
        <p:nvSpPr>
          <p:cNvPr id="81" name="正方形/長方形 80"/>
          <p:cNvSpPr/>
          <p:nvPr/>
        </p:nvSpPr>
        <p:spPr>
          <a:xfrm>
            <a:off x="5050679" y="5284901"/>
            <a:ext cx="3459798" cy="114162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ü"/>
            </a:pPr>
            <a:r>
              <a:rPr lang="ja-JP" altLang="ja-JP" sz="1050" dirty="0">
                <a:solidFill>
                  <a:schemeClr val="bg1"/>
                </a:solidFill>
                <a:latin typeface="Meiryo" charset="-128"/>
                <a:ea typeface="Meiryo" charset="-128"/>
                <a:cs typeface="Meiryo" charset="-128"/>
              </a:rPr>
              <a:t>処理のオーバーヘッドが少なくリソース効率が良い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起動・停止が早い</a:t>
            </a:r>
            <a:endParaRPr lang="en-US" altLang="ja-JP" sz="1050" dirty="0">
              <a:solidFill>
                <a:schemeClr val="bg1"/>
              </a:solidFill>
              <a:latin typeface="Meiryo" charset="-128"/>
              <a:ea typeface="Meiryo" charset="-128"/>
              <a:cs typeface="Meiryo" charset="-128"/>
            </a:endParaRPr>
          </a:p>
          <a:p>
            <a:pPr marL="171450" indent="-171450">
              <a:buFont typeface="Wingdings" charset="2"/>
              <a:buChar char="ü"/>
            </a:pPr>
            <a:r>
              <a:rPr lang="ja-JP" altLang="ja-JP" sz="1050" dirty="0">
                <a:solidFill>
                  <a:schemeClr val="bg1"/>
                </a:solidFill>
                <a:latin typeface="Meiryo" charset="-128"/>
                <a:ea typeface="Meiryo" charset="-128"/>
                <a:cs typeface="Meiryo" charset="-128"/>
              </a:rPr>
              <a:t>デプロイサイズが小さく軽量</a:t>
            </a:r>
          </a:p>
        </p:txBody>
      </p:sp>
      <p:sp>
        <p:nvSpPr>
          <p:cNvPr id="31" name="ホームベース 30"/>
          <p:cNvSpPr/>
          <p:nvPr/>
        </p:nvSpPr>
        <p:spPr>
          <a:xfrm>
            <a:off x="644944" y="5294947"/>
            <a:ext cx="4405735" cy="1141623"/>
          </a:xfrm>
          <a:prstGeom prst="homePlate">
            <a:avLst>
              <a:gd name="adj" fmla="val 25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charset="-128"/>
                <a:ea typeface="Meiryo" charset="-128"/>
                <a:cs typeface="Meiryo" charset="-128"/>
              </a:rPr>
              <a:t>テストにおいて実行環境の差異を考慮する必要がない </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開発環境下では</a:t>
            </a:r>
            <a:r>
              <a:rPr lang="en-US" altLang="ja-JP" sz="800" dirty="0">
                <a:solidFill>
                  <a:schemeClr val="bg1"/>
                </a:solidFill>
                <a:latin typeface="Meiryo" charset="-128"/>
                <a:ea typeface="Meiryo" charset="-128"/>
                <a:cs typeface="Meiryo" charset="-128"/>
              </a:rPr>
              <a:t>OS</a:t>
            </a:r>
            <a:r>
              <a:rPr lang="ja-JP" altLang="ja-JP" sz="800" dirty="0">
                <a:solidFill>
                  <a:schemeClr val="bg1"/>
                </a:solidFill>
                <a:latin typeface="Meiryo" charset="-128"/>
                <a:ea typeface="Meiryo" charset="-128"/>
                <a:cs typeface="Meiryo" charset="-128"/>
              </a:rPr>
              <a:t>や</a:t>
            </a:r>
            <a:r>
              <a:rPr lang="en-US" altLang="ja-JP" sz="800" dirty="0">
                <a:solidFill>
                  <a:schemeClr val="bg1"/>
                </a:solidFill>
                <a:latin typeface="Meiryo" charset="-128"/>
                <a:ea typeface="Meiryo" charset="-128"/>
                <a:cs typeface="Meiryo" charset="-128"/>
              </a:rPr>
              <a:t>DB</a:t>
            </a:r>
            <a:r>
              <a:rPr lang="ja-JP" altLang="ja-JP" sz="800" dirty="0">
                <a:solidFill>
                  <a:schemeClr val="bg1"/>
                </a:solidFill>
                <a:latin typeface="Meiryo" charset="-128"/>
                <a:ea typeface="Meiryo" charset="-128"/>
                <a:cs typeface="Meiryo" charset="-128"/>
              </a:rPr>
              <a:t>のバリエ</a:t>
            </a:r>
            <a:r>
              <a:rPr lang="en-US" altLang="ja-JP" sz="800" dirty="0">
                <a:solidFill>
                  <a:schemeClr val="bg1"/>
                </a:solidFill>
                <a:latin typeface="Meiryo" charset="-128"/>
                <a:ea typeface="Meiryo" charset="-128"/>
                <a:cs typeface="Meiryo" charset="-128"/>
              </a:rPr>
              <a:t>―</a:t>
            </a:r>
            <a:r>
              <a:rPr lang="ja-JP" altLang="ja-JP" sz="800" dirty="0">
                <a:solidFill>
                  <a:schemeClr val="bg1"/>
                </a:solidFill>
                <a:latin typeface="Meiryo" charset="-128"/>
                <a:ea typeface="Meiryo" charset="-128"/>
                <a:cs typeface="Meiryo" charset="-128"/>
              </a:rPr>
              <a:t>ションが多くツールもさまざまなものが混在</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テスト対象</a:t>
            </a:r>
            <a:r>
              <a:rPr lang="ja-JP" altLang="en-US" sz="800" dirty="0">
                <a:solidFill>
                  <a:schemeClr val="bg1"/>
                </a:solidFill>
                <a:latin typeface="Meiryo" charset="-128"/>
                <a:ea typeface="Meiryo" charset="-128"/>
                <a:cs typeface="Meiryo" charset="-128"/>
              </a:rPr>
              <a:t>は</a:t>
            </a:r>
            <a:r>
              <a:rPr lang="ja-JP" altLang="ja-JP" sz="800" dirty="0">
                <a:solidFill>
                  <a:schemeClr val="bg1"/>
                </a:solidFill>
                <a:latin typeface="Meiryo" charset="-128"/>
                <a:ea typeface="Meiryo" charset="-128"/>
                <a:cs typeface="Meiryo" charset="-128"/>
              </a:rPr>
              <a:t>多岐に</a:t>
            </a:r>
            <a:r>
              <a:rPr lang="ja-JP" altLang="en-US" sz="800" dirty="0">
                <a:solidFill>
                  <a:schemeClr val="bg1"/>
                </a:solidFill>
                <a:latin typeface="Meiryo" charset="-128"/>
                <a:ea typeface="Meiryo" charset="-128"/>
                <a:cs typeface="Meiryo" charset="-128"/>
              </a:rPr>
              <a:t>わたり</a:t>
            </a:r>
            <a:r>
              <a:rPr lang="ja-JP" altLang="ja-JP" sz="800" dirty="0">
                <a:solidFill>
                  <a:schemeClr val="bg1"/>
                </a:solidFill>
                <a:latin typeface="Meiryo" charset="-128"/>
                <a:ea typeface="Meiryo" charset="-128"/>
                <a:cs typeface="Meiryo" charset="-128"/>
              </a:rPr>
              <a:t>、それぞれに対応したテスト環境の準備に</a:t>
            </a:r>
            <a:r>
              <a:rPr lang="ja-JP" altLang="en-US" sz="800" dirty="0">
                <a:solidFill>
                  <a:schemeClr val="bg1"/>
                </a:solidFill>
                <a:latin typeface="Meiryo" charset="-128"/>
                <a:ea typeface="Meiryo" charset="-128"/>
                <a:cs typeface="Meiryo" charset="-128"/>
              </a:rPr>
              <a:t>手間</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r>
              <a:rPr lang="ja-JP" altLang="ja-JP" sz="800" dirty="0">
                <a:solidFill>
                  <a:schemeClr val="bg1"/>
                </a:solidFill>
                <a:latin typeface="Meiryo" charset="-128"/>
                <a:ea typeface="Meiryo" charset="-128"/>
                <a:cs typeface="Meiryo" charset="-128"/>
              </a:rPr>
              <a:t>各環境を準備するための知識を学ぶ</a:t>
            </a:r>
            <a:r>
              <a:rPr lang="ja-JP" altLang="en-US" sz="800" dirty="0">
                <a:solidFill>
                  <a:schemeClr val="bg1"/>
                </a:solidFill>
                <a:latin typeface="Meiryo" charset="-128"/>
                <a:ea typeface="Meiryo" charset="-128"/>
                <a:cs typeface="Meiryo" charset="-128"/>
              </a:rPr>
              <a:t>ことが</a:t>
            </a:r>
            <a:r>
              <a:rPr lang="ja-JP" altLang="ja-JP" sz="800" dirty="0">
                <a:solidFill>
                  <a:schemeClr val="bg1"/>
                </a:solidFill>
                <a:latin typeface="Meiryo" charset="-128"/>
                <a:ea typeface="Meiryo" charset="-128"/>
                <a:cs typeface="Meiryo" charset="-128"/>
              </a:rPr>
              <a:t>必要</a:t>
            </a:r>
            <a:endParaRPr lang="en-US" altLang="ja-JP" sz="800" dirty="0">
              <a:solidFill>
                <a:schemeClr val="bg1"/>
              </a:solidFill>
              <a:latin typeface="Meiryo" charset="-128"/>
              <a:ea typeface="Meiryo" charset="-128"/>
              <a:cs typeface="Meiryo" charset="-128"/>
            </a:endParaRPr>
          </a:p>
          <a:p>
            <a:pPr marL="171450" indent="-171450">
              <a:buFont typeface="Wingdings" charset="2"/>
              <a:buChar char="Ø"/>
            </a:pPr>
            <a:endParaRPr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Docker</a:t>
            </a:r>
            <a:r>
              <a:rPr lang="ja-JP" altLang="ja-JP" sz="800" dirty="0">
                <a:solidFill>
                  <a:schemeClr val="bg1"/>
                </a:solidFill>
                <a:latin typeface="Meiryo" charset="-128"/>
                <a:ea typeface="Meiryo" charset="-128"/>
                <a:cs typeface="Meiryo" charset="-128"/>
              </a:rPr>
              <a:t>によってそうした</a:t>
            </a:r>
            <a:r>
              <a:rPr lang="ja-JP" altLang="en-US" sz="800" dirty="0">
                <a:solidFill>
                  <a:schemeClr val="bg1"/>
                </a:solidFill>
                <a:latin typeface="Meiryo" charset="-128"/>
                <a:ea typeface="Meiryo" charset="-128"/>
                <a:cs typeface="Meiryo" charset="-128"/>
              </a:rPr>
              <a:t>負担から解放され</a:t>
            </a:r>
            <a:r>
              <a:rPr lang="ja-JP" altLang="ja-JP" sz="800" dirty="0">
                <a:solidFill>
                  <a:schemeClr val="bg1"/>
                </a:solidFill>
                <a:latin typeface="Meiryo" charset="-128"/>
                <a:ea typeface="Meiryo" charset="-128"/>
                <a:cs typeface="Meiryo" charset="-128"/>
              </a:rPr>
              <a:t>、テスト環境を簡便に構築できるように</a:t>
            </a:r>
            <a:r>
              <a:rPr lang="ja-JP" altLang="en-US" sz="800" dirty="0">
                <a:solidFill>
                  <a:schemeClr val="bg1"/>
                </a:solidFill>
                <a:latin typeface="Meiryo" charset="-128"/>
                <a:ea typeface="Meiryo" charset="-128"/>
                <a:cs typeface="Meiryo" charset="-128"/>
              </a:rPr>
              <a:t>なり、</a:t>
            </a:r>
            <a:r>
              <a:rPr lang="ja-JP" altLang="ja-JP" sz="800" dirty="0">
                <a:solidFill>
                  <a:schemeClr val="bg1"/>
                </a:solidFill>
                <a:latin typeface="Meiryo" charset="-128"/>
                <a:ea typeface="Meiryo" charset="-128"/>
                <a:cs typeface="Meiryo" charset="-128"/>
              </a:rPr>
              <a:t>時間とコスト</a:t>
            </a:r>
            <a:r>
              <a:rPr lang="ja-JP" altLang="en-US" sz="800" dirty="0">
                <a:solidFill>
                  <a:schemeClr val="bg1"/>
                </a:solidFill>
                <a:latin typeface="Meiryo" charset="-128"/>
                <a:ea typeface="Meiryo" charset="-128"/>
                <a:cs typeface="Meiryo" charset="-128"/>
              </a:rPr>
              <a:t>を</a:t>
            </a:r>
            <a:r>
              <a:rPr lang="ja-JP" altLang="ja-JP" sz="800" dirty="0">
                <a:solidFill>
                  <a:schemeClr val="bg1"/>
                </a:solidFill>
                <a:latin typeface="Meiryo" charset="-128"/>
                <a:ea typeface="Meiryo" charset="-128"/>
                <a:cs typeface="Meiryo" charset="-128"/>
              </a:rPr>
              <a:t>削減</a:t>
            </a:r>
            <a:r>
              <a:rPr lang="ja-JP" altLang="en-US" sz="800" dirty="0">
                <a:solidFill>
                  <a:schemeClr val="bg1"/>
                </a:solidFill>
                <a:latin typeface="Meiryo" charset="-128"/>
                <a:ea typeface="Meiryo" charset="-128"/>
                <a:cs typeface="Meiryo" charset="-128"/>
              </a:rPr>
              <a:t>できる</a:t>
            </a:r>
            <a:endParaRPr kumimoji="1"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0915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7" name="正方形/長方形 6"/>
          <p:cNvSpPr/>
          <p:nvPr/>
        </p:nvSpPr>
        <p:spPr>
          <a:xfrm>
            <a:off x="451760"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4" name="正方形/長方形 13"/>
          <p:cNvSpPr/>
          <p:nvPr/>
        </p:nvSpPr>
        <p:spPr>
          <a:xfrm>
            <a:off x="1738979"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6" name="正方形/長方形 15"/>
          <p:cNvSpPr/>
          <p:nvPr/>
        </p:nvSpPr>
        <p:spPr>
          <a:xfrm>
            <a:off x="3044048" y="1413314"/>
            <a:ext cx="1162469" cy="38368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アプリケーション</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2883498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pic>
        <p:nvPicPr>
          <p:cNvPr id="40" name="Picture 2">
            <a:extLst>
              <a:ext uri="{FF2B5EF4-FFF2-40B4-BE49-F238E27FC236}">
                <a16:creationId xmlns:a16="http://schemas.microsoft.com/office/drawing/2014/main" id="{81D32685-013F-D445-9447-CFCC802F8B4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61080" y="3433002"/>
            <a:ext cx="344253" cy="266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 name="テキスト ボックス 40">
            <a:extLst>
              <a:ext uri="{FF2B5EF4-FFF2-40B4-BE49-F238E27FC236}">
                <a16:creationId xmlns:a16="http://schemas.microsoft.com/office/drawing/2014/main" id="{9928ACF0-2DD5-794F-A374-FA020544BEAE}"/>
              </a:ext>
            </a:extLst>
          </p:cNvPr>
          <p:cNvSpPr txBox="1"/>
          <p:nvPr/>
        </p:nvSpPr>
        <p:spPr>
          <a:xfrm>
            <a:off x="2729045" y="3661685"/>
            <a:ext cx="1261884" cy="523220"/>
          </a:xfrm>
          <a:prstGeom prst="rect">
            <a:avLst/>
          </a:prstGeom>
          <a:noFill/>
        </p:spPr>
        <p:txBody>
          <a:bodyPr wrap="none" rtlCol="0">
            <a:spAutoFit/>
          </a:bodyPr>
          <a:lstStyle/>
          <a:p>
            <a:r>
              <a:rPr kumimoji="1" lang="ja-JP" altLang="en-US" sz="1400">
                <a:solidFill>
                  <a:srgbClr val="FF0000"/>
                </a:solidFill>
                <a:latin typeface="メイリオ"/>
                <a:ea typeface="メイリオ"/>
                <a:cs typeface="メイリオ"/>
              </a:rPr>
              <a:t>設定やテスト</a:t>
            </a:r>
            <a:endParaRPr kumimoji="1" lang="en-US" altLang="ja-JP" sz="1400" dirty="0">
              <a:solidFill>
                <a:srgbClr val="FF0000"/>
              </a:solidFill>
              <a:latin typeface="メイリオ"/>
              <a:ea typeface="メイリオ"/>
              <a:cs typeface="メイリオ"/>
            </a:endParaRPr>
          </a:p>
          <a:p>
            <a:r>
              <a:rPr kumimoji="1" lang="ja-JP" altLang="en-US" sz="1400">
                <a:solidFill>
                  <a:srgbClr val="FF0000"/>
                </a:solidFill>
                <a:latin typeface="メイリオ"/>
                <a:ea typeface="メイリオ"/>
                <a:cs typeface="メイリオ"/>
              </a:rPr>
              <a:t>が必要</a:t>
            </a:r>
            <a:endParaRPr kumimoji="1" lang="ja-JP" altLang="en-US" sz="1400" dirty="0">
              <a:solidFill>
                <a:srgbClr val="FF0000"/>
              </a:solidFill>
              <a:latin typeface="メイリオ"/>
              <a:ea typeface="メイリオ"/>
              <a:cs typeface="メイリオ"/>
            </a:endParaRPr>
          </a:p>
        </p:txBody>
      </p:sp>
      <p:cxnSp>
        <p:nvCxnSpPr>
          <p:cNvPr id="6" name="直線矢印コネクタ 5">
            <a:extLst>
              <a:ext uri="{FF2B5EF4-FFF2-40B4-BE49-F238E27FC236}">
                <a16:creationId xmlns:a16="http://schemas.microsoft.com/office/drawing/2014/main" id="{FEB5638A-58F7-C947-AC8B-A0292E6A0862}"/>
              </a:ext>
            </a:extLst>
          </p:cNvPr>
          <p:cNvCxnSpPr>
            <a:cxnSpLocks/>
          </p:cNvCxnSpPr>
          <p:nvPr/>
        </p:nvCxnSpPr>
        <p:spPr>
          <a:xfrm>
            <a:off x="2710511" y="3459146"/>
            <a:ext cx="0" cy="928298"/>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BE438474-797C-924D-BE1C-176E9BC030EF}"/>
              </a:ext>
            </a:extLst>
          </p:cNvPr>
          <p:cNvCxnSpPr>
            <a:cxnSpLocks/>
          </p:cNvCxnSpPr>
          <p:nvPr/>
        </p:nvCxnSpPr>
        <p:spPr>
          <a:xfrm>
            <a:off x="6541107" y="3459146"/>
            <a:ext cx="0" cy="1839481"/>
          </a:xfrm>
          <a:prstGeom prst="straightConnector1">
            <a:avLst/>
          </a:prstGeom>
          <a:ln w="3810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テキスト ボックス 49">
            <a:extLst>
              <a:ext uri="{FF2B5EF4-FFF2-40B4-BE49-F238E27FC236}">
                <a16:creationId xmlns:a16="http://schemas.microsoft.com/office/drawing/2014/main" id="{D540E001-5824-0D4B-87C0-13D148CF41DE}"/>
              </a:ext>
            </a:extLst>
          </p:cNvPr>
          <p:cNvSpPr txBox="1"/>
          <p:nvPr/>
        </p:nvSpPr>
        <p:spPr>
          <a:xfrm>
            <a:off x="4789496" y="4111770"/>
            <a:ext cx="1678665" cy="646331"/>
          </a:xfrm>
          <a:prstGeom prst="rect">
            <a:avLst/>
          </a:prstGeom>
          <a:noFill/>
        </p:spPr>
        <p:txBody>
          <a:bodyPr wrap="none" rtlCol="0">
            <a:spAutoFit/>
          </a:bodyPr>
          <a:lstStyle/>
          <a:p>
            <a:pPr algn="r"/>
            <a:r>
              <a:rPr kumimoji="1" lang="ja-JP" altLang="en-US" b="1">
                <a:solidFill>
                  <a:srgbClr val="0432FF"/>
                </a:solidFill>
                <a:latin typeface="メイリオ"/>
                <a:ea typeface="メイリオ"/>
                <a:cs typeface="メイリオ"/>
              </a:rPr>
              <a:t>サーバーや</a:t>
            </a:r>
            <a:r>
              <a:rPr lang="en-US" altLang="ja-JP" b="1" dirty="0">
                <a:solidFill>
                  <a:srgbClr val="0432FF"/>
                </a:solidFill>
                <a:latin typeface="メイリオ"/>
                <a:ea typeface="メイリオ"/>
                <a:cs typeface="メイリオ"/>
              </a:rPr>
              <a:t>OS</a:t>
            </a:r>
          </a:p>
          <a:p>
            <a:pPr algn="r"/>
            <a:r>
              <a:rPr kumimoji="1" lang="ja-JP" altLang="en-US" b="1">
                <a:solidFill>
                  <a:srgbClr val="0432FF"/>
                </a:solidFill>
                <a:latin typeface="メイリオ"/>
                <a:ea typeface="メイリオ"/>
                <a:cs typeface="メイリオ"/>
              </a:rPr>
              <a:t>の違いを吸収</a:t>
            </a:r>
            <a:endParaRPr kumimoji="1" lang="en-US" altLang="ja-JP" b="1" dirty="0">
              <a:solidFill>
                <a:srgbClr val="0432FF"/>
              </a:solidFill>
              <a:latin typeface="メイリオ"/>
              <a:ea typeface="メイリオ"/>
              <a:cs typeface="メイリオ"/>
            </a:endParaRPr>
          </a:p>
        </p:txBody>
      </p:sp>
    </p:spTree>
    <p:extLst>
      <p:ext uri="{BB962C8B-B14F-4D97-AF65-F5344CB8AC3E}">
        <p14:creationId xmlns:p14="http://schemas.microsoft.com/office/powerpoint/2010/main" val="3434482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3409930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err="1"/>
              <a:t>DevOps</a:t>
            </a:r>
            <a:r>
              <a:rPr kumimoji="1" lang="ja-JP" altLang="en-US" dirty="0"/>
              <a:t>と</a:t>
            </a:r>
            <a:r>
              <a:rPr lang="ja-JP" altLang="en-US" dirty="0"/>
              <a:t>コンテナ管理ソフトウエア</a:t>
            </a:r>
            <a:endParaRPr kumimoji="1" lang="ja-JP" altLang="en-US" dirty="0"/>
          </a:p>
        </p:txBody>
      </p:sp>
      <p:sp>
        <p:nvSpPr>
          <p:cNvPr id="31" name="正方形/長方形 30"/>
          <p:cNvSpPr/>
          <p:nvPr/>
        </p:nvSpPr>
        <p:spPr>
          <a:xfrm>
            <a:off x="6701649" y="4436723"/>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4902632"/>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5" name="上下矢印 34"/>
          <p:cNvSpPr/>
          <p:nvPr/>
        </p:nvSpPr>
        <p:spPr>
          <a:xfrm>
            <a:off x="8140171"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621633" y="4436723"/>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4902632"/>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5" name="上下矢印 54"/>
          <p:cNvSpPr/>
          <p:nvPr/>
        </p:nvSpPr>
        <p:spPr>
          <a:xfrm>
            <a:off x="5060155"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541617" y="4443073"/>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4908982"/>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15605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grpSp>
        <p:nvGrpSpPr>
          <p:cNvPr id="2" name="グループ化 1">
            <a:extLst>
              <a:ext uri="{FF2B5EF4-FFF2-40B4-BE49-F238E27FC236}">
                <a16:creationId xmlns:a16="http://schemas.microsoft.com/office/drawing/2014/main" id="{F91AD9EE-83BE-004D-9CEF-51E4C9F3115E}"/>
              </a:ext>
            </a:extLst>
          </p:cNvPr>
          <p:cNvGrpSpPr/>
          <p:nvPr/>
        </p:nvGrpSpPr>
        <p:grpSpPr>
          <a:xfrm>
            <a:off x="437280" y="2836691"/>
            <a:ext cx="2148528" cy="1256294"/>
            <a:chOff x="437280" y="2836691"/>
            <a:chExt cx="2148528" cy="1256294"/>
          </a:xfrm>
        </p:grpSpPr>
        <p:sp>
          <p:nvSpPr>
            <p:cNvPr id="56" name="正方形/長方形 55"/>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62" name="テキスト ボックス 61"/>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63" name="上下矢印 62"/>
          <p:cNvSpPr/>
          <p:nvPr/>
        </p:nvSpPr>
        <p:spPr>
          <a:xfrm>
            <a:off x="1980139" y="425416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4075" y="1183942"/>
            <a:ext cx="811765" cy="628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6" name="テキスト ボックス 65"/>
          <p:cNvSpPr txBox="1"/>
          <p:nvPr/>
        </p:nvSpPr>
        <p:spPr>
          <a:xfrm>
            <a:off x="6466186" y="1256380"/>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1183942"/>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437280" y="2323575"/>
            <a:ext cx="8249695" cy="369332"/>
          </a:xfrm>
          <a:prstGeom prst="rect">
            <a:avLst/>
          </a:prstGeom>
          <a:noFill/>
        </p:spPr>
        <p:txBody>
          <a:bodyPr wrap="square" rtlCol="0">
            <a:spAutoFit/>
          </a:bodyPr>
          <a:lstStyle/>
          <a:p>
            <a:pPr algn="ctr"/>
            <a:r>
              <a:rPr kumimoji="1" lang="ja-JP" altLang="en-US" b="1" dirty="0">
                <a:solidFill>
                  <a:schemeClr val="accent6">
                    <a:lumMod val="75000"/>
                  </a:schemeClr>
                </a:solidFill>
                <a:latin typeface="メイリオ"/>
                <a:ea typeface="メイリオ"/>
                <a:cs typeface="メイリオ"/>
              </a:rPr>
              <a:t>開発しテストが完了した</a:t>
            </a:r>
            <a:r>
              <a:rPr kumimoji="1" lang="ja-JP" altLang="en-US" b="1">
                <a:solidFill>
                  <a:schemeClr val="accent6">
                    <a:lumMod val="75000"/>
                  </a:schemeClr>
                </a:solidFill>
                <a:latin typeface="メイリオ"/>
                <a:ea typeface="メイリオ"/>
                <a:cs typeface="メイリオ"/>
              </a:rPr>
              <a:t>アプリは、すぐ</a:t>
            </a:r>
            <a:r>
              <a:rPr kumimoji="1" lang="ja-JP" altLang="en-US" b="1" dirty="0">
                <a:solidFill>
                  <a:schemeClr val="accent6">
                    <a:lumMod val="75000"/>
                  </a:schemeClr>
                </a:solidFill>
                <a:latin typeface="メイリオ"/>
                <a:ea typeface="メイリオ"/>
                <a:cs typeface="メイリオ"/>
              </a:rPr>
              <a:t>に本番環境で実行させることができる</a:t>
            </a:r>
          </a:p>
        </p:txBody>
      </p:sp>
      <p:sp>
        <p:nvSpPr>
          <p:cNvPr id="15" name="テキスト ボックス 14"/>
          <p:cNvSpPr txBox="1"/>
          <p:nvPr/>
        </p:nvSpPr>
        <p:spPr>
          <a:xfrm>
            <a:off x="1008842" y="605214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開発環境</a:t>
            </a:r>
          </a:p>
        </p:txBody>
      </p:sp>
      <p:sp>
        <p:nvSpPr>
          <p:cNvPr id="69" name="テキスト ボックス 68"/>
          <p:cNvSpPr txBox="1"/>
          <p:nvPr/>
        </p:nvSpPr>
        <p:spPr>
          <a:xfrm>
            <a:off x="3986265" y="605214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7168874" y="6052146"/>
            <a:ext cx="1005403" cy="338554"/>
          </a:xfrm>
          <a:prstGeom prst="rect">
            <a:avLst/>
          </a:prstGeom>
          <a:noFill/>
        </p:spPr>
        <p:txBody>
          <a:bodyPr wrap="none" rtlCol="0">
            <a:spAutoFit/>
          </a:bodyPr>
          <a:lstStyle/>
          <a:p>
            <a:pPr algn="ctr"/>
            <a:r>
              <a:rPr kumimoji="1" lang="ja-JP" altLang="en-US" sz="1600" dirty="0">
                <a:solidFill>
                  <a:schemeClr val="accent3">
                    <a:lumMod val="75000"/>
                  </a:schemeClr>
                </a:solidFill>
                <a:latin typeface="Meiryo" charset="-128"/>
                <a:ea typeface="Meiryo" charset="-128"/>
                <a:cs typeface="Meiryo" charset="-128"/>
              </a:rPr>
              <a:t>本番環境</a:t>
            </a:r>
          </a:p>
        </p:txBody>
      </p:sp>
      <p:pic>
        <p:nvPicPr>
          <p:cNvPr id="7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8027" y="414547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3544" y="4139129"/>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0998" y="4153981"/>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9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4.07407E-6 L 0.33472 -0.00069 " pathEditMode="relative" rAng="0" ptsTypes="AA">
                                      <p:cBhvr>
                                        <p:cTn id="6" dur="2000" fill="hold"/>
                                        <p:tgtEl>
                                          <p:spTgt spid="2"/>
                                        </p:tgtEl>
                                        <p:attrNameLst>
                                          <p:attrName>ppt_x</p:attrName>
                                          <p:attrName>ppt_y</p:attrName>
                                        </p:attrNameLst>
                                      </p:cBhvr>
                                      <p:rCtr x="16753" y="16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3472 -0.00324 L 0.67257 -0.00416 " pathEditMode="relative" rAng="0" ptsTypes="AA">
                                      <p:cBhvr>
                                        <p:cTn id="10" dur="2000" fill="hold"/>
                                        <p:tgtEl>
                                          <p:spTgt spid="2"/>
                                        </p:tgtEl>
                                        <p:attrNameLst>
                                          <p:attrName>ppt_x</p:attrName>
                                          <p:attrName>ppt_y</p:attrName>
                                        </p:attrNameLst>
                                      </p:cBhvr>
                                      <p:rCtr x="1689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5BC3343B-77FE-144A-8F26-27DF9B099567}"/>
              </a:ext>
            </a:extLst>
          </p:cNvPr>
          <p:cNvSpPr/>
          <p:nvPr/>
        </p:nvSpPr>
        <p:spPr>
          <a:xfrm>
            <a:off x="3422683" y="217480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510213" y="217480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302741" y="217480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9A04408-6C10-A748-BCE9-B01D116E6852}"/>
              </a:ext>
            </a:extLst>
          </p:cNvPr>
          <p:cNvSpPr/>
          <p:nvPr/>
        </p:nvSpPr>
        <p:spPr>
          <a:xfrm>
            <a:off x="51072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676936"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6920"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516904" y="389044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808587" y="492156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8491" y="492156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191302" y="4924949"/>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5096" y="387987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0613" y="3873524"/>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8067" y="3888376"/>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図 29">
            <a:extLst>
              <a:ext uri="{FF2B5EF4-FFF2-40B4-BE49-F238E27FC236}">
                <a16:creationId xmlns:a16="http://schemas.microsoft.com/office/drawing/2014/main" id="{5514B790-201C-CC4C-9E96-55AD6E66630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6812" y="4316709"/>
            <a:ext cx="802751" cy="350535"/>
          </a:xfrm>
          <a:prstGeom prst="rect">
            <a:avLst/>
          </a:prstGeom>
        </p:spPr>
      </p:pic>
      <p:sp>
        <p:nvSpPr>
          <p:cNvPr id="36" name="正方形/長方形 35">
            <a:extLst>
              <a:ext uri="{FF2B5EF4-FFF2-40B4-BE49-F238E27FC236}">
                <a16:creationId xmlns:a16="http://schemas.microsoft.com/office/drawing/2014/main" id="{763BD859-4A89-7E42-90FB-CBA3BDA0FF55}"/>
              </a:ext>
            </a:extLst>
          </p:cNvPr>
          <p:cNvSpPr/>
          <p:nvPr/>
        </p:nvSpPr>
        <p:spPr>
          <a:xfrm>
            <a:off x="3596920"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7" name="図 36">
            <a:extLst>
              <a:ext uri="{FF2B5EF4-FFF2-40B4-BE49-F238E27FC236}">
                <a16:creationId xmlns:a16="http://schemas.microsoft.com/office/drawing/2014/main" id="{48463C88-2AC1-CB46-9263-3A64DC4BA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3006" y="4316709"/>
            <a:ext cx="802751" cy="350535"/>
          </a:xfrm>
          <a:prstGeom prst="rect">
            <a:avLst/>
          </a:prstGeom>
        </p:spPr>
      </p:pic>
      <p:sp>
        <p:nvSpPr>
          <p:cNvPr id="38" name="正方形/長方形 37">
            <a:extLst>
              <a:ext uri="{FF2B5EF4-FFF2-40B4-BE49-F238E27FC236}">
                <a16:creationId xmlns:a16="http://schemas.microsoft.com/office/drawing/2014/main" id="{3E967BDF-09E3-D94C-B010-38C81D617919}"/>
              </a:ext>
            </a:extLst>
          </p:cNvPr>
          <p:cNvSpPr/>
          <p:nvPr/>
        </p:nvSpPr>
        <p:spPr>
          <a:xfrm>
            <a:off x="667693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9" name="図 38">
            <a:extLst>
              <a:ext uri="{FF2B5EF4-FFF2-40B4-BE49-F238E27FC236}">
                <a16:creationId xmlns:a16="http://schemas.microsoft.com/office/drawing/2014/main" id="{3E194E3D-F898-F545-8A8A-C3FAFF0D6B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3022" y="4316709"/>
            <a:ext cx="802751" cy="350535"/>
          </a:xfrm>
          <a:prstGeom prst="rect">
            <a:avLst/>
          </a:prstGeom>
        </p:spPr>
      </p:pic>
      <p:grpSp>
        <p:nvGrpSpPr>
          <p:cNvPr id="40" name="グループ化 39">
            <a:extLst>
              <a:ext uri="{FF2B5EF4-FFF2-40B4-BE49-F238E27FC236}">
                <a16:creationId xmlns:a16="http://schemas.microsoft.com/office/drawing/2014/main" id="{32D44F17-8D2D-774F-8B8E-D376FECE4EB8}"/>
              </a:ext>
            </a:extLst>
          </p:cNvPr>
          <p:cNvGrpSpPr/>
          <p:nvPr/>
        </p:nvGrpSpPr>
        <p:grpSpPr>
          <a:xfrm>
            <a:off x="3497736" y="253075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7736" y="252679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7736" y="252283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Tree>
    <p:extLst>
      <p:ext uri="{BB962C8B-B14F-4D97-AF65-F5344CB8AC3E}">
        <p14:creationId xmlns:p14="http://schemas.microsoft.com/office/powerpoint/2010/main" val="23672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7037E-6 L -0.33733 -3.7037E-6 " pathEditMode="relative" rAng="0" ptsTypes="AA">
                                      <p:cBhvr>
                                        <p:cTn id="6" dur="2000" fill="hold"/>
                                        <p:tgtEl>
                                          <p:spTgt spid="46"/>
                                        </p:tgtEl>
                                        <p:attrNameLst>
                                          <p:attrName>ppt_x</p:attrName>
                                          <p:attrName>ppt_y</p:attrName>
                                        </p:attrNameLst>
                                      </p:cBhvr>
                                      <p:rCtr x="-16875"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0007 L 0.34063 0.00509 " pathEditMode="relative" rAng="0" ptsTypes="AA">
                                      <p:cBhvr>
                                        <p:cTn id="10" dur="2000" fill="hold"/>
                                        <p:tgtEl>
                                          <p:spTgt spid="54"/>
                                        </p:tgtEl>
                                        <p:attrNameLst>
                                          <p:attrName>ppt_x</p:attrName>
                                          <p:attrName>ppt_y</p:attrName>
                                        </p:attrNameLst>
                                      </p:cBhvr>
                                      <p:rCtr x="1703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489838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6607A2-9FF8-744F-9358-60DF2B6CFC68}"/>
              </a:ext>
            </a:extLst>
          </p:cNvPr>
          <p:cNvSpPr/>
          <p:nvPr/>
        </p:nvSpPr>
        <p:spPr>
          <a:xfrm>
            <a:off x="2891935" y="2823903"/>
            <a:ext cx="3354860" cy="14023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売上・利益の拡大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タイトル 37">
            <a:extLst>
              <a:ext uri="{FF2B5EF4-FFF2-40B4-BE49-F238E27FC236}">
                <a16:creationId xmlns:a16="http://schemas.microsoft.com/office/drawing/2014/main" id="{32513654-9556-0546-BAEB-BB7D9EAA054C}"/>
              </a:ext>
            </a:extLst>
          </p:cNvPr>
          <p:cNvSpPr>
            <a:spLocks noGrp="1"/>
          </p:cNvSpPr>
          <p:nvPr>
            <p:ph type="title"/>
          </p:nvPr>
        </p:nvSpPr>
        <p:spPr/>
        <p:txBody>
          <a:bodyPr/>
          <a:lstStyle/>
          <a:p>
            <a:r>
              <a:rPr kumimoji="1" lang="en-US" altLang="ja-JP" dirty="0"/>
              <a:t>SI</a:t>
            </a:r>
            <a:r>
              <a:rPr kumimoji="1" lang="ja-JP" altLang="en-US"/>
              <a:t>ビジネスに取り憑く</a:t>
            </a:r>
            <a:r>
              <a:rPr kumimoji="1" lang="en-US" altLang="ja-JP" dirty="0"/>
              <a:t>3</a:t>
            </a:r>
            <a:r>
              <a:rPr kumimoji="1" lang="ja-JP" altLang="en-US"/>
              <a:t>匹の</a:t>
            </a:r>
            <a:r>
              <a:rPr lang="en-US" altLang="ja-JP" dirty="0"/>
              <a:t>“</a:t>
            </a:r>
            <a:r>
              <a:rPr lang="ja-JP" altLang="en-US"/>
              <a:t>お化け</a:t>
            </a:r>
            <a:r>
              <a:rPr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E6F31D93-0EB8-F54C-BFBE-B7C5AA50F0E8}"/>
              </a:ext>
            </a:extLst>
          </p:cNvPr>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53</a:t>
            </a:fld>
            <a:endParaRPr kumimoji="1" lang="ja-JP" altLang="en-US"/>
          </a:p>
        </p:txBody>
      </p:sp>
      <p:sp>
        <p:nvSpPr>
          <p:cNvPr id="3" name="正方形/長方形 2">
            <a:extLst>
              <a:ext uri="{FF2B5EF4-FFF2-40B4-BE49-F238E27FC236}">
                <a16:creationId xmlns:a16="http://schemas.microsoft.com/office/drawing/2014/main" id="{F634666B-B74B-BA45-BADC-E0940B63F04E}"/>
              </a:ext>
            </a:extLst>
          </p:cNvPr>
          <p:cNvSpPr/>
          <p:nvPr/>
        </p:nvSpPr>
        <p:spPr>
          <a:xfrm>
            <a:off x="3175683" y="3339607"/>
            <a:ext cx="2787363" cy="791819"/>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panose="020B0604030504040204" pitchFamily="34" charset="-128"/>
                <a:ea typeface="Meiryo" panose="020B0604030504040204" pitchFamily="34" charset="-128"/>
                <a:cs typeface="ＭＳ Ｐゴシック"/>
              </a:rPr>
              <a:t>稼働率の向上</a:t>
            </a:r>
            <a:endParaRPr kumimoji="1" lang="ja-JP" altLang="en-US" sz="3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41A4D6A-EF85-0941-AE5C-60E1F0370E1E}"/>
              </a:ext>
            </a:extLst>
          </p:cNvPr>
          <p:cNvSpPr/>
          <p:nvPr/>
        </p:nvSpPr>
        <p:spPr>
          <a:xfrm>
            <a:off x="3518584" y="1989534"/>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人材不足</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72B70230-ECE9-9C49-9D5E-EDC87A83DB5A}"/>
              </a:ext>
            </a:extLst>
          </p:cNvPr>
          <p:cNvSpPr/>
          <p:nvPr/>
        </p:nvSpPr>
        <p:spPr>
          <a:xfrm>
            <a:off x="1130641" y="1989533"/>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人材育成の停滞</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B528221-81A1-BB4C-9E19-9C40A2DAB50C}"/>
              </a:ext>
            </a:extLst>
          </p:cNvPr>
          <p:cNvSpPr/>
          <p:nvPr/>
        </p:nvSpPr>
        <p:spPr>
          <a:xfrm>
            <a:off x="5929290" y="1989532"/>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新規事業開発の休止</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7307F07-EC57-BA46-BF44-3894E064206A}"/>
              </a:ext>
            </a:extLst>
          </p:cNvPr>
          <p:cNvSpPr/>
          <p:nvPr/>
        </p:nvSpPr>
        <p:spPr>
          <a:xfrm>
            <a:off x="4681257" y="4389582"/>
            <a:ext cx="3354860" cy="16907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新事業・新顧客</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からの売上拡大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D2CFD23-2311-E247-9ED0-260906214E41}"/>
              </a:ext>
            </a:extLst>
          </p:cNvPr>
          <p:cNvSpPr/>
          <p:nvPr/>
        </p:nvSpPr>
        <p:spPr>
          <a:xfrm>
            <a:off x="5006093" y="5189091"/>
            <a:ext cx="2705188" cy="82225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景気に関わらず成長できる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創り出せる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9BB88BBC-5730-0444-944E-2453938A81D7}"/>
              </a:ext>
            </a:extLst>
          </p:cNvPr>
          <p:cNvSpPr/>
          <p:nvPr/>
        </p:nvSpPr>
        <p:spPr>
          <a:xfrm>
            <a:off x="1130640" y="6126184"/>
            <a:ext cx="3354861" cy="36218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商品＝労働力と</a:t>
            </a:r>
            <a:r>
              <a:rPr lang="ja-JP" altLang="en-US">
                <a:solidFill>
                  <a:srgbClr val="FFFFFF"/>
                </a:solidFill>
                <a:latin typeface="Meiryo" panose="020B0604030504040204" pitchFamily="34" charset="-128"/>
                <a:ea typeface="Meiryo" panose="020B0604030504040204" pitchFamily="34" charset="-128"/>
                <a:cs typeface="ＭＳ Ｐゴシック"/>
              </a:rPr>
              <a:t>調達能力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5505F9-98FD-4742-BEDE-A2DAAB397A67}"/>
              </a:ext>
            </a:extLst>
          </p:cNvPr>
          <p:cNvSpPr/>
          <p:nvPr/>
        </p:nvSpPr>
        <p:spPr>
          <a:xfrm>
            <a:off x="4681257" y="6126183"/>
            <a:ext cx="3354860" cy="36218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商品＝技術力と</a:t>
            </a:r>
            <a:r>
              <a:rPr lang="ja-JP" altLang="en-US">
                <a:solidFill>
                  <a:srgbClr val="FFFFFF"/>
                </a:solidFill>
                <a:latin typeface="Meiryo" panose="020B0604030504040204" pitchFamily="34" charset="-128"/>
                <a:ea typeface="Meiryo" panose="020B0604030504040204" pitchFamily="34" charset="-128"/>
                <a:cs typeface="ＭＳ Ｐゴシック"/>
              </a:rPr>
              <a:t>チャレンジ力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58" name="グループ化 57">
            <a:extLst>
              <a:ext uri="{FF2B5EF4-FFF2-40B4-BE49-F238E27FC236}">
                <a16:creationId xmlns:a16="http://schemas.microsoft.com/office/drawing/2014/main" id="{1EE5632F-FC59-9C4C-B565-C1A29D484BA8}"/>
              </a:ext>
            </a:extLst>
          </p:cNvPr>
          <p:cNvGrpSpPr/>
          <p:nvPr/>
        </p:nvGrpSpPr>
        <p:grpSpPr>
          <a:xfrm>
            <a:off x="1130642" y="4131426"/>
            <a:ext cx="3354860" cy="1948932"/>
            <a:chOff x="1130642" y="4131426"/>
            <a:chExt cx="3354860" cy="1948932"/>
          </a:xfrm>
        </p:grpSpPr>
        <p:sp>
          <p:nvSpPr>
            <p:cNvPr id="9" name="正方形/長方形 8">
              <a:extLst>
                <a:ext uri="{FF2B5EF4-FFF2-40B4-BE49-F238E27FC236}">
                  <a16:creationId xmlns:a16="http://schemas.microsoft.com/office/drawing/2014/main" id="{FE8F7604-DEBB-F640-A38A-3364BE0E7B90}"/>
                </a:ext>
              </a:extLst>
            </p:cNvPr>
            <p:cNvSpPr/>
            <p:nvPr/>
          </p:nvSpPr>
          <p:spPr>
            <a:xfrm>
              <a:off x="1130642" y="4389582"/>
              <a:ext cx="3354860" cy="16907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景気の拡大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119F0285-A495-B64C-BD3D-6BEB39BA105F}"/>
                </a:ext>
              </a:extLst>
            </p:cNvPr>
            <p:cNvSpPr/>
            <p:nvPr/>
          </p:nvSpPr>
          <p:spPr>
            <a:xfrm>
              <a:off x="1455478" y="5189091"/>
              <a:ext cx="2705188" cy="8222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景気の変動に左右される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描くことができない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直線矢印コネクタ 14">
              <a:extLst>
                <a:ext uri="{FF2B5EF4-FFF2-40B4-BE49-F238E27FC236}">
                  <a16:creationId xmlns:a16="http://schemas.microsoft.com/office/drawing/2014/main" id="{B6012F46-D567-524D-B996-967DBD2C43B4}"/>
                </a:ext>
              </a:extLst>
            </p:cNvPr>
            <p:cNvCxnSpPr>
              <a:cxnSpLocks/>
              <a:stCxn id="9" idx="0"/>
            </p:cNvCxnSpPr>
            <p:nvPr/>
          </p:nvCxnSpPr>
          <p:spPr>
            <a:xfrm flipV="1">
              <a:off x="2808072" y="4131426"/>
              <a:ext cx="367611" cy="258156"/>
            </a:xfrm>
            <a:prstGeom prst="straightConnector1">
              <a:avLst/>
            </a:prstGeom>
            <a:ln w="57150">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178D48BD-9627-C547-BD29-897EB89F20DE}"/>
              </a:ext>
            </a:extLst>
          </p:cNvPr>
          <p:cNvCxnSpPr>
            <a:cxnSpLocks/>
            <a:stCxn id="8" idx="0"/>
          </p:cNvCxnSpPr>
          <p:nvPr/>
        </p:nvCxnSpPr>
        <p:spPr>
          <a:xfrm flipH="1" flipV="1">
            <a:off x="5963046" y="4131426"/>
            <a:ext cx="395641" cy="258156"/>
          </a:xfrm>
          <a:prstGeom prst="straightConnector1">
            <a:avLst/>
          </a:prstGeom>
          <a:ln w="57150">
            <a:solidFill>
              <a:schemeClr val="accent3">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F0E16959-9BAC-8047-ADF2-AD4DCC08ACA9}"/>
              </a:ext>
            </a:extLst>
          </p:cNvPr>
          <p:cNvCxnSpPr>
            <a:cxnSpLocks/>
            <a:stCxn id="4" idx="0"/>
            <a:endCxn id="6" idx="2"/>
          </p:cNvCxnSpPr>
          <p:nvPr/>
        </p:nvCxnSpPr>
        <p:spPr>
          <a:xfrm flipH="1" flipV="1">
            <a:off x="2184055" y="2424978"/>
            <a:ext cx="2385310" cy="398925"/>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378752BF-04F4-C94A-ABC2-585228F3ED20}"/>
              </a:ext>
            </a:extLst>
          </p:cNvPr>
          <p:cNvCxnSpPr>
            <a:cxnSpLocks/>
            <a:stCxn id="4" idx="0"/>
            <a:endCxn id="5" idx="2"/>
          </p:cNvCxnSpPr>
          <p:nvPr/>
        </p:nvCxnSpPr>
        <p:spPr>
          <a:xfrm flipV="1">
            <a:off x="4569365" y="2424979"/>
            <a:ext cx="2633" cy="398924"/>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C7439950-9628-F149-A015-3866BB6D3A83}"/>
              </a:ext>
            </a:extLst>
          </p:cNvPr>
          <p:cNvCxnSpPr>
            <a:cxnSpLocks/>
            <a:stCxn id="4" idx="0"/>
            <a:endCxn id="7" idx="2"/>
          </p:cNvCxnSpPr>
          <p:nvPr/>
        </p:nvCxnSpPr>
        <p:spPr>
          <a:xfrm flipV="1">
            <a:off x="4569365" y="2424977"/>
            <a:ext cx="2413339" cy="398926"/>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9" name="グループ化 38">
            <a:extLst>
              <a:ext uri="{FF2B5EF4-FFF2-40B4-BE49-F238E27FC236}">
                <a16:creationId xmlns:a16="http://schemas.microsoft.com/office/drawing/2014/main" id="{483D3B5A-B301-E94C-8A6E-BFECF81316F9}"/>
              </a:ext>
            </a:extLst>
          </p:cNvPr>
          <p:cNvGrpSpPr/>
          <p:nvPr/>
        </p:nvGrpSpPr>
        <p:grpSpPr>
          <a:xfrm>
            <a:off x="572438" y="2984765"/>
            <a:ext cx="1966874" cy="787014"/>
            <a:chOff x="275664" y="1475753"/>
            <a:chExt cx="1966874" cy="787014"/>
          </a:xfrm>
        </p:grpSpPr>
        <p:pic>
          <p:nvPicPr>
            <p:cNvPr id="32" name="図 31">
              <a:extLst>
                <a:ext uri="{FF2B5EF4-FFF2-40B4-BE49-F238E27FC236}">
                  <a16:creationId xmlns:a16="http://schemas.microsoft.com/office/drawing/2014/main" id="{9237D81F-BB1B-994D-845A-BAF4A4695A58}"/>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5664" y="1475753"/>
              <a:ext cx="787014" cy="787014"/>
            </a:xfrm>
            <a:prstGeom prst="rect">
              <a:avLst/>
            </a:prstGeom>
          </p:spPr>
        </p:pic>
        <p:sp>
          <p:nvSpPr>
            <p:cNvPr id="35" name="テキスト ボックス 34">
              <a:extLst>
                <a:ext uri="{FF2B5EF4-FFF2-40B4-BE49-F238E27FC236}">
                  <a16:creationId xmlns:a16="http://schemas.microsoft.com/office/drawing/2014/main" id="{78D1DADC-46BD-5741-9FE6-FBD6EB08E14A}"/>
                </a:ext>
              </a:extLst>
            </p:cNvPr>
            <p:cNvSpPr txBox="1"/>
            <p:nvPr/>
          </p:nvSpPr>
          <p:spPr>
            <a:xfrm>
              <a:off x="826766" y="1515286"/>
              <a:ext cx="1415772" cy="584775"/>
            </a:xfrm>
            <a:prstGeom prst="rect">
              <a:avLst/>
            </a:prstGeom>
            <a:noFill/>
          </p:spPr>
          <p:txBody>
            <a:bodyPr wrap="none" rtlCol="0">
              <a:spAutoFit/>
            </a:bodyPr>
            <a:lstStyle/>
            <a:p>
              <a:r>
                <a:rPr kumimoji="1" lang="ja-JP" altLang="en-US" sz="3200" b="1">
                  <a:solidFill>
                    <a:schemeClr val="accent6">
                      <a:lumMod val="50000"/>
                    </a:schemeClr>
                  </a:solidFill>
                  <a:latin typeface="YuKyokasho Yoko" panose="02000500000000000000" pitchFamily="2" charset="-128"/>
                  <a:ea typeface="YuKyokasho Yoko" panose="02000500000000000000" pitchFamily="2" charset="-128"/>
                </a:rPr>
                <a:t>自動化</a:t>
              </a:r>
            </a:p>
          </p:txBody>
        </p:sp>
      </p:grpSp>
      <p:grpSp>
        <p:nvGrpSpPr>
          <p:cNvPr id="40" name="グループ化 39">
            <a:extLst>
              <a:ext uri="{FF2B5EF4-FFF2-40B4-BE49-F238E27FC236}">
                <a16:creationId xmlns:a16="http://schemas.microsoft.com/office/drawing/2014/main" id="{C2E0F090-DE30-744D-9B3D-3BFBB8030C01}"/>
              </a:ext>
            </a:extLst>
          </p:cNvPr>
          <p:cNvGrpSpPr/>
          <p:nvPr/>
        </p:nvGrpSpPr>
        <p:grpSpPr>
          <a:xfrm>
            <a:off x="3185427" y="965507"/>
            <a:ext cx="2795904" cy="787014"/>
            <a:chOff x="681936" y="2260647"/>
            <a:chExt cx="2795904" cy="787014"/>
          </a:xfrm>
        </p:grpSpPr>
        <p:pic>
          <p:nvPicPr>
            <p:cNvPr id="33" name="図 32">
              <a:extLst>
                <a:ext uri="{FF2B5EF4-FFF2-40B4-BE49-F238E27FC236}">
                  <a16:creationId xmlns:a16="http://schemas.microsoft.com/office/drawing/2014/main" id="{A18A2A4C-2EAB-5E49-A075-13FCCFCAE58D}"/>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1936" y="2260647"/>
              <a:ext cx="787014" cy="787014"/>
            </a:xfrm>
            <a:prstGeom prst="rect">
              <a:avLst/>
            </a:prstGeom>
          </p:spPr>
        </p:pic>
        <p:sp>
          <p:nvSpPr>
            <p:cNvPr id="36" name="テキスト ボックス 35">
              <a:extLst>
                <a:ext uri="{FF2B5EF4-FFF2-40B4-BE49-F238E27FC236}">
                  <a16:creationId xmlns:a16="http://schemas.microsoft.com/office/drawing/2014/main" id="{FC59EC1A-E38B-3149-9414-A52C13B139A3}"/>
                </a:ext>
              </a:extLst>
            </p:cNvPr>
            <p:cNvSpPr txBox="1"/>
            <p:nvPr/>
          </p:nvSpPr>
          <p:spPr>
            <a:xfrm>
              <a:off x="1241330" y="2309737"/>
              <a:ext cx="2236510" cy="584775"/>
            </a:xfrm>
            <a:prstGeom prst="rect">
              <a:avLst/>
            </a:prstGeom>
            <a:noFill/>
          </p:spPr>
          <p:txBody>
            <a:bodyPr wrap="none" rtlCol="0">
              <a:spAutoFit/>
            </a:bodyPr>
            <a:lstStyle/>
            <a:p>
              <a:r>
                <a:rPr kumimoji="1" lang="ja-JP" altLang="en-US" sz="3200" b="1">
                  <a:solidFill>
                    <a:srgbClr val="0070C0"/>
                  </a:solidFill>
                  <a:latin typeface="YuKyokasho Yoko" panose="02000500000000000000" pitchFamily="2" charset="-128"/>
                  <a:ea typeface="YuKyokasho Yoko" panose="02000500000000000000" pitchFamily="2" charset="-128"/>
                </a:rPr>
                <a:t>クラウド化</a:t>
              </a:r>
            </a:p>
          </p:txBody>
        </p:sp>
      </p:grpSp>
      <p:grpSp>
        <p:nvGrpSpPr>
          <p:cNvPr id="41" name="グループ化 40">
            <a:extLst>
              <a:ext uri="{FF2B5EF4-FFF2-40B4-BE49-F238E27FC236}">
                <a16:creationId xmlns:a16="http://schemas.microsoft.com/office/drawing/2014/main" id="{08831B79-4C8A-A244-8F39-1B33E21B2AFA}"/>
              </a:ext>
            </a:extLst>
          </p:cNvPr>
          <p:cNvGrpSpPr/>
          <p:nvPr/>
        </p:nvGrpSpPr>
        <p:grpSpPr>
          <a:xfrm>
            <a:off x="6748461" y="2984765"/>
            <a:ext cx="1965682" cy="787014"/>
            <a:chOff x="6789223" y="1984848"/>
            <a:chExt cx="1965682" cy="787014"/>
          </a:xfrm>
        </p:grpSpPr>
        <p:pic>
          <p:nvPicPr>
            <p:cNvPr id="34" name="図 33">
              <a:extLst>
                <a:ext uri="{FF2B5EF4-FFF2-40B4-BE49-F238E27FC236}">
                  <a16:creationId xmlns:a16="http://schemas.microsoft.com/office/drawing/2014/main" id="{6C8123A3-CD86-F14D-AFDB-B5CB43AACDBD}"/>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89223" y="1984848"/>
              <a:ext cx="787014" cy="787014"/>
            </a:xfrm>
            <a:prstGeom prst="rect">
              <a:avLst/>
            </a:prstGeom>
          </p:spPr>
        </p:pic>
        <p:sp>
          <p:nvSpPr>
            <p:cNvPr id="37" name="テキスト ボックス 36">
              <a:extLst>
                <a:ext uri="{FF2B5EF4-FFF2-40B4-BE49-F238E27FC236}">
                  <a16:creationId xmlns:a16="http://schemas.microsoft.com/office/drawing/2014/main" id="{A2AE2138-DB36-C14D-A57A-CAD3E4005C4C}"/>
                </a:ext>
              </a:extLst>
            </p:cNvPr>
            <p:cNvSpPr txBox="1"/>
            <p:nvPr/>
          </p:nvSpPr>
          <p:spPr>
            <a:xfrm>
              <a:off x="7339133" y="2024381"/>
              <a:ext cx="1415772" cy="584775"/>
            </a:xfrm>
            <a:prstGeom prst="rect">
              <a:avLst/>
            </a:prstGeom>
            <a:noFill/>
          </p:spPr>
          <p:txBody>
            <a:bodyPr wrap="none" rtlCol="0">
              <a:spAutoFit/>
            </a:bodyPr>
            <a:lstStyle/>
            <a:p>
              <a:r>
                <a:rPr kumimoji="1" lang="ja-JP" altLang="en-US" sz="3200" b="1">
                  <a:solidFill>
                    <a:schemeClr val="accent3">
                      <a:lumMod val="75000"/>
                    </a:schemeClr>
                  </a:solidFill>
                  <a:latin typeface="YuKyokasho Yoko" panose="02000500000000000000" pitchFamily="2" charset="-128"/>
                  <a:ea typeface="YuKyokasho Yoko" panose="02000500000000000000" pitchFamily="2" charset="-128"/>
                </a:rPr>
                <a:t>内製化</a:t>
              </a:r>
            </a:p>
          </p:txBody>
        </p:sp>
      </p:grpSp>
    </p:spTree>
    <p:extLst>
      <p:ext uri="{BB962C8B-B14F-4D97-AF65-F5344CB8AC3E}">
        <p14:creationId xmlns:p14="http://schemas.microsoft.com/office/powerpoint/2010/main" val="13368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ppt_h*1.125000"/>
                                          </p:val>
                                        </p:tav>
                                        <p:tav tm="100000">
                                          <p:val>
                                            <p:strVal val="#ppt_y"/>
                                          </p:val>
                                        </p:tav>
                                      </p:tavLst>
                                    </p:anim>
                                    <p:animEffect transition="in" filter="wipe(up)">
                                      <p:cBhvr>
                                        <p:cTn id="51" dur="500"/>
                                        <p:tgtEl>
                                          <p:spTgt spid="12"/>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p:tgtEl>
                                          <p:spTgt spid="13"/>
                                        </p:tgtEl>
                                        <p:attrNameLst>
                                          <p:attrName>ppt_y</p:attrName>
                                        </p:attrNameLst>
                                      </p:cBhvr>
                                      <p:tavLst>
                                        <p:tav tm="0">
                                          <p:val>
                                            <p:strVal val="#ppt_y+#ppt_h*1.125000"/>
                                          </p:val>
                                        </p:tav>
                                        <p:tav tm="100000">
                                          <p:val>
                                            <p:strVal val="#ppt_y"/>
                                          </p:val>
                                        </p:tav>
                                      </p:tavLst>
                                    </p:anim>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3000"/>
                                        <p:tgtEl>
                                          <p:spTgt spid="40"/>
                                        </p:tgtEl>
                                      </p:cBhvr>
                                    </p:animEffect>
                                    <p:anim calcmode="lin" valueType="num">
                                      <p:cBhvr>
                                        <p:cTn id="61" dur="3000" fill="hold"/>
                                        <p:tgtEl>
                                          <p:spTgt spid="40"/>
                                        </p:tgtEl>
                                        <p:attrNameLst>
                                          <p:attrName>ppt_x</p:attrName>
                                        </p:attrNameLst>
                                      </p:cBhvr>
                                      <p:tavLst>
                                        <p:tav tm="0">
                                          <p:val>
                                            <p:strVal val="#ppt_x"/>
                                          </p:val>
                                        </p:tav>
                                        <p:tav tm="100000">
                                          <p:val>
                                            <p:strVal val="#ppt_x"/>
                                          </p:val>
                                        </p:tav>
                                      </p:tavLst>
                                    </p:anim>
                                    <p:anim calcmode="lin" valueType="num">
                                      <p:cBhvr>
                                        <p:cTn id="62" dur="3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0"/>
                                        <p:tgtEl>
                                          <p:spTgt spid="39"/>
                                        </p:tgtEl>
                                      </p:cBhvr>
                                    </p:animEffect>
                                    <p:anim calcmode="lin" valueType="num">
                                      <p:cBhvr>
                                        <p:cTn id="66" dur="3000" fill="hold"/>
                                        <p:tgtEl>
                                          <p:spTgt spid="39"/>
                                        </p:tgtEl>
                                        <p:attrNameLst>
                                          <p:attrName>ppt_x</p:attrName>
                                        </p:attrNameLst>
                                      </p:cBhvr>
                                      <p:tavLst>
                                        <p:tav tm="0">
                                          <p:val>
                                            <p:strVal val="#ppt_x"/>
                                          </p:val>
                                        </p:tav>
                                        <p:tav tm="100000">
                                          <p:val>
                                            <p:strVal val="#ppt_x"/>
                                          </p:val>
                                        </p:tav>
                                      </p:tavLst>
                                    </p:anim>
                                    <p:anim calcmode="lin" valueType="num">
                                      <p:cBhvr>
                                        <p:cTn id="67" dur="3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3000"/>
                                        <p:tgtEl>
                                          <p:spTgt spid="41"/>
                                        </p:tgtEl>
                                      </p:cBhvr>
                                    </p:animEffect>
                                    <p:anim calcmode="lin" valueType="num">
                                      <p:cBhvr>
                                        <p:cTn id="71" dur="3000" fill="hold"/>
                                        <p:tgtEl>
                                          <p:spTgt spid="41"/>
                                        </p:tgtEl>
                                        <p:attrNameLst>
                                          <p:attrName>ppt_x</p:attrName>
                                        </p:attrNameLst>
                                      </p:cBhvr>
                                      <p:tavLst>
                                        <p:tav tm="0">
                                          <p:val>
                                            <p:strVal val="#ppt_x"/>
                                          </p:val>
                                        </p:tav>
                                        <p:tav tm="100000">
                                          <p:val>
                                            <p:strVal val="#ppt_x"/>
                                          </p:val>
                                        </p:tav>
                                      </p:tavLst>
                                    </p:anim>
                                    <p:anim calcmode="lin" valueType="num">
                                      <p:cBhvr>
                                        <p:cTn id="72" dur="3000" fill="hold"/>
                                        <p:tgtEl>
                                          <p:spTgt spid="41"/>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6" presetClass="emph" presetSubtype="0" fill="hold" nodeType="afterEffect">
                                  <p:stCondLst>
                                    <p:cond delay="0"/>
                                  </p:stCondLst>
                                  <p:childTnLst>
                                    <p:animScale>
                                      <p:cBhvr>
                                        <p:cTn id="75" dur="2000" fill="hold"/>
                                        <p:tgtEl>
                                          <p:spTgt spid="39"/>
                                        </p:tgtEl>
                                      </p:cBhvr>
                                      <p:by x="150000" y="150000"/>
                                    </p:animScale>
                                  </p:childTnLst>
                                </p:cTn>
                              </p:par>
                            </p:childTnLst>
                          </p:cTn>
                        </p:par>
                        <p:par>
                          <p:cTn id="76" fill="hold">
                            <p:stCondLst>
                              <p:cond delay="5000"/>
                            </p:stCondLst>
                            <p:childTnLst>
                              <p:par>
                                <p:cTn id="77" presetID="6" presetClass="emph" presetSubtype="0" fill="hold" nodeType="afterEffect">
                                  <p:stCondLst>
                                    <p:cond delay="0"/>
                                  </p:stCondLst>
                                  <p:childTnLst>
                                    <p:animScale>
                                      <p:cBhvr>
                                        <p:cTn id="78" dur="2000" fill="hold"/>
                                        <p:tgtEl>
                                          <p:spTgt spid="40"/>
                                        </p:tgtEl>
                                      </p:cBhvr>
                                      <p:by x="150000" y="150000"/>
                                    </p:animScale>
                                  </p:childTnLst>
                                </p:cTn>
                              </p:par>
                            </p:childTnLst>
                          </p:cTn>
                        </p:par>
                        <p:par>
                          <p:cTn id="79" fill="hold">
                            <p:stCondLst>
                              <p:cond delay="7000"/>
                            </p:stCondLst>
                            <p:childTnLst>
                              <p:par>
                                <p:cTn id="80" presetID="6" presetClass="emph" presetSubtype="0" fill="hold" nodeType="afterEffect">
                                  <p:stCondLst>
                                    <p:cond delay="0"/>
                                  </p:stCondLst>
                                  <p:childTnLst>
                                    <p:animScale>
                                      <p:cBhvr>
                                        <p:cTn id="81"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08678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20185760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366971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29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normAutofit fontScale="90000"/>
          </a:bodyPr>
          <a:lstStyle/>
          <a:p>
            <a:r>
              <a:rPr kumimoji="1" lang="ja-JP" altLang="en-US" dirty="0"/>
              <a:t>私たちはお客様にこんな応対をしてはいないだろうか</a:t>
            </a:r>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58</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お客様が新しい方法論や見積を求めても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こんな応対はしていないだろうか</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新しいコトへチャレンジすることが怖い。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考えられる理由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838864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3" name="スライド番号プレースホルダー 2">
            <a:extLst>
              <a:ext uri="{FF2B5EF4-FFF2-40B4-BE49-F238E27FC236}">
                <a16:creationId xmlns:a16="http://schemas.microsoft.com/office/drawing/2014/main" id="{3DE0712C-74F2-7545-BF8E-045C682DB28A}"/>
              </a:ext>
            </a:extLst>
          </p:cNvPr>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5159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80824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512B7-BFAC-5743-89DF-B93B61E4F8F0}"/>
              </a:ext>
            </a:extLst>
          </p:cNvPr>
          <p:cNvSpPr>
            <a:spLocks noGrp="1"/>
          </p:cNvSpPr>
          <p:nvPr>
            <p:ph type="title"/>
          </p:nvPr>
        </p:nvSpPr>
        <p:spPr/>
        <p:txBody>
          <a:bodyPr/>
          <a:lstStyle/>
          <a:p>
            <a:r>
              <a:rPr kumimoji="1" lang="en-US" altLang="ja-JP" dirty="0"/>
              <a:t>IT</a:t>
            </a:r>
            <a:r>
              <a:rPr lang="ja-JP" altLang="en-US"/>
              <a:t>ビジネス・プロフェッショナルの条件</a:t>
            </a:r>
            <a:endParaRPr kumimoji="1" lang="ja-JP" altLang="en-US"/>
          </a:p>
        </p:txBody>
      </p:sp>
      <p:sp>
        <p:nvSpPr>
          <p:cNvPr id="3" name="スライド番号プレースホルダー 2">
            <a:extLst>
              <a:ext uri="{FF2B5EF4-FFF2-40B4-BE49-F238E27FC236}">
                <a16:creationId xmlns:a16="http://schemas.microsoft.com/office/drawing/2014/main" id="{6BAE1764-6FF9-544E-AC4E-128006F5D37C}"/>
              </a:ext>
            </a:extLst>
          </p:cNvPr>
          <p:cNvSpPr>
            <a:spLocks noGrp="1"/>
          </p:cNvSpPr>
          <p:nvPr>
            <p:ph type="sldNum" sz="quarter" idx="12"/>
          </p:nvPr>
        </p:nvSpPr>
        <p:spPr/>
        <p:txBody>
          <a:bodyPr/>
          <a:lstStyle/>
          <a:p>
            <a:fld id="{8FF8CC5D-A65D-5946-99B5-645367A967AD}" type="slidenum">
              <a:rPr kumimoji="1" lang="ja-JP" altLang="en-US" smtClean="0"/>
              <a:t>60</a:t>
            </a:fld>
            <a:endParaRPr kumimoji="1" lang="ja-JP" altLang="en-US"/>
          </a:p>
        </p:txBody>
      </p:sp>
      <p:grpSp>
        <p:nvGrpSpPr>
          <p:cNvPr id="20" name="グループ化 19">
            <a:extLst>
              <a:ext uri="{FF2B5EF4-FFF2-40B4-BE49-F238E27FC236}">
                <a16:creationId xmlns:a16="http://schemas.microsoft.com/office/drawing/2014/main" id="{411DB42B-EAE1-2C47-9B19-2623D2E4E098}"/>
              </a:ext>
            </a:extLst>
          </p:cNvPr>
          <p:cNvGrpSpPr/>
          <p:nvPr/>
        </p:nvGrpSpPr>
        <p:grpSpPr>
          <a:xfrm>
            <a:off x="1037965" y="1056506"/>
            <a:ext cx="3459892" cy="2564027"/>
            <a:chOff x="1037965" y="1056506"/>
            <a:chExt cx="3459892" cy="2564027"/>
          </a:xfrm>
        </p:grpSpPr>
        <p:sp>
          <p:nvSpPr>
            <p:cNvPr id="5" name="正方形/長方形 4">
              <a:extLst>
                <a:ext uri="{FF2B5EF4-FFF2-40B4-BE49-F238E27FC236}">
                  <a16:creationId xmlns:a16="http://schemas.microsoft.com/office/drawing/2014/main" id="{220747CF-7941-B34E-BE75-EBE5C84876E5}"/>
                </a:ext>
              </a:extLst>
            </p:cNvPr>
            <p:cNvSpPr/>
            <p:nvPr/>
          </p:nvSpPr>
          <p:spPr>
            <a:xfrm>
              <a:off x="1037965"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26F9A68-2B24-F54E-AAEA-A47A2E1DBEF4}"/>
                </a:ext>
              </a:extLst>
            </p:cNvPr>
            <p:cNvSpPr txBox="1"/>
            <p:nvPr/>
          </p:nvSpPr>
          <p:spPr>
            <a:xfrm>
              <a:off x="1037965" y="1170572"/>
              <a:ext cx="2300630"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についての専門性</a:t>
              </a:r>
            </a:p>
          </p:txBody>
        </p:sp>
        <p:sp>
          <p:nvSpPr>
            <p:cNvPr id="10" name="テキスト ボックス 9">
              <a:extLst>
                <a:ext uri="{FF2B5EF4-FFF2-40B4-BE49-F238E27FC236}">
                  <a16:creationId xmlns:a16="http://schemas.microsoft.com/office/drawing/2014/main" id="{C9C5A2F4-B57C-2E46-9C7A-C243EAAF3F0A}"/>
                </a:ext>
              </a:extLst>
            </p:cNvPr>
            <p:cNvSpPr txBox="1"/>
            <p:nvPr/>
          </p:nvSpPr>
          <p:spPr>
            <a:xfrm>
              <a:off x="1105926"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言葉を知っているかどうかではない。日々進化するテクノロジーを顧客価値に結びつけて、それを</a:t>
              </a:r>
              <a:r>
                <a:rPr lang="ja-JP" altLang="en-US" sz="1200">
                  <a:solidFill>
                    <a:schemeClr val="bg1"/>
                  </a:solidFill>
                  <a:latin typeface="Meiryo" panose="020B0604030504040204" pitchFamily="34" charset="-128"/>
                  <a:ea typeface="Meiryo" panose="020B0604030504040204" pitchFamily="34" charset="-128"/>
                </a:rPr>
                <a:t>説明でき、解決策の相談に応え、</a:t>
              </a:r>
              <a:r>
                <a:rPr kumimoji="1" lang="ja-JP" altLang="en-US" sz="1200">
                  <a:solidFill>
                    <a:schemeClr val="bg1"/>
                  </a:solidFill>
                  <a:latin typeface="Meiryo" panose="020B0604030504040204" pitchFamily="34" charset="-128"/>
                  <a:ea typeface="Meiryo" panose="020B0604030504040204" pitchFamily="34" charset="-128"/>
                </a:rPr>
                <a:t>実現できること。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930DD512-977F-FF4C-A828-74F744BAA7AB}"/>
              </a:ext>
            </a:extLst>
          </p:cNvPr>
          <p:cNvGrpSpPr/>
          <p:nvPr/>
        </p:nvGrpSpPr>
        <p:grpSpPr>
          <a:xfrm>
            <a:off x="4652321" y="1056506"/>
            <a:ext cx="3459892" cy="2564027"/>
            <a:chOff x="4652321" y="1056506"/>
            <a:chExt cx="3459892" cy="2564027"/>
          </a:xfrm>
        </p:grpSpPr>
        <p:sp>
          <p:nvSpPr>
            <p:cNvPr id="6" name="正方形/長方形 5">
              <a:extLst>
                <a:ext uri="{FF2B5EF4-FFF2-40B4-BE49-F238E27FC236}">
                  <a16:creationId xmlns:a16="http://schemas.microsoft.com/office/drawing/2014/main" id="{799F7ECB-9657-F04E-8259-E33692E1F79E}"/>
                </a:ext>
              </a:extLst>
            </p:cNvPr>
            <p:cNvSpPr/>
            <p:nvPr/>
          </p:nvSpPr>
          <p:spPr>
            <a:xfrm>
              <a:off x="4652321"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E6DAF1B9-71DB-8C4D-8505-FA22E4104C66}"/>
                </a:ext>
              </a:extLst>
            </p:cNvPr>
            <p:cNvSpPr txBox="1"/>
            <p:nvPr/>
          </p:nvSpPr>
          <p:spPr>
            <a:xfrm>
              <a:off x="4926726" y="1178349"/>
              <a:ext cx="3185487"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経営や業務についての専門性</a:t>
              </a:r>
            </a:p>
          </p:txBody>
        </p:sp>
        <p:sp>
          <p:nvSpPr>
            <p:cNvPr id="12" name="テキスト ボックス 11">
              <a:extLst>
                <a:ext uri="{FF2B5EF4-FFF2-40B4-BE49-F238E27FC236}">
                  <a16:creationId xmlns:a16="http://schemas.microsoft.com/office/drawing/2014/main" id="{6FD4176D-915E-394C-836E-7255D18AA69F}"/>
                </a:ext>
              </a:extLst>
            </p:cNvPr>
            <p:cNvSpPr txBox="1"/>
            <p:nvPr/>
          </p:nvSpPr>
          <p:spPr>
            <a:xfrm>
              <a:off x="4738818"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経営や業務についてお客様以上に考察し、どこに課題があるかを見つけ、その課題を解決するためにテクノロジーをどのように使えばいいかを考え、デザインできること。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E8A536D5-FE4F-294B-B462-9674CEEC52F9}"/>
              </a:ext>
            </a:extLst>
          </p:cNvPr>
          <p:cNvGrpSpPr/>
          <p:nvPr/>
        </p:nvGrpSpPr>
        <p:grpSpPr>
          <a:xfrm>
            <a:off x="4652321" y="3768812"/>
            <a:ext cx="3459892" cy="2564027"/>
            <a:chOff x="4652321" y="3768812"/>
            <a:chExt cx="3459892" cy="2564027"/>
          </a:xfrm>
        </p:grpSpPr>
        <p:sp>
          <p:nvSpPr>
            <p:cNvPr id="8" name="正方形/長方形 7">
              <a:extLst>
                <a:ext uri="{FF2B5EF4-FFF2-40B4-BE49-F238E27FC236}">
                  <a16:creationId xmlns:a16="http://schemas.microsoft.com/office/drawing/2014/main" id="{FB00DC71-AE87-8D4E-99FB-B730AB18CFAB}"/>
                </a:ext>
              </a:extLst>
            </p:cNvPr>
            <p:cNvSpPr/>
            <p:nvPr/>
          </p:nvSpPr>
          <p:spPr>
            <a:xfrm>
              <a:off x="4652321"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44EC1DE-2CC2-2448-8446-3B335E5CAF03}"/>
                </a:ext>
              </a:extLst>
            </p:cNvPr>
            <p:cNvSpPr txBox="1"/>
            <p:nvPr/>
          </p:nvSpPr>
          <p:spPr>
            <a:xfrm>
              <a:off x="4920547" y="5632627"/>
              <a:ext cx="3185487"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世のため人のために役立とう</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というパッション</a:t>
              </a:r>
            </a:p>
          </p:txBody>
        </p:sp>
        <p:sp>
          <p:nvSpPr>
            <p:cNvPr id="14" name="テキスト ボックス 13">
              <a:extLst>
                <a:ext uri="{FF2B5EF4-FFF2-40B4-BE49-F238E27FC236}">
                  <a16:creationId xmlns:a16="http://schemas.microsoft.com/office/drawing/2014/main" id="{211A224E-6209-C943-9EE2-C35468B63A21}"/>
                </a:ext>
              </a:extLst>
            </p:cNvPr>
            <p:cNvSpPr txBox="1"/>
            <p:nvPr/>
          </p:nvSpPr>
          <p:spPr>
            <a:xfrm>
              <a:off x="4794423"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自分の会社のためではない。世のため人のために役立つために、自分は何をすべきかを考え、ぶれずに行動する情熱。</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E5C7B20F-4DF3-6E49-AD14-3C22C968870B}"/>
              </a:ext>
            </a:extLst>
          </p:cNvPr>
          <p:cNvGrpSpPr/>
          <p:nvPr/>
        </p:nvGrpSpPr>
        <p:grpSpPr>
          <a:xfrm>
            <a:off x="1037965" y="3768812"/>
            <a:ext cx="3459892" cy="2564027"/>
            <a:chOff x="1037965" y="3768812"/>
            <a:chExt cx="3459892" cy="2564027"/>
          </a:xfrm>
        </p:grpSpPr>
        <p:sp>
          <p:nvSpPr>
            <p:cNvPr id="7" name="正方形/長方形 6">
              <a:extLst>
                <a:ext uri="{FF2B5EF4-FFF2-40B4-BE49-F238E27FC236}">
                  <a16:creationId xmlns:a16="http://schemas.microsoft.com/office/drawing/2014/main" id="{F4CC6531-60ED-F44D-B4CC-CE1A3B10704C}"/>
                </a:ext>
              </a:extLst>
            </p:cNvPr>
            <p:cNvSpPr/>
            <p:nvPr/>
          </p:nvSpPr>
          <p:spPr>
            <a:xfrm>
              <a:off x="1037965"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026F6BF-DCDC-2848-8A34-2BE8447E79C6}"/>
                </a:ext>
              </a:extLst>
            </p:cNvPr>
            <p:cNvSpPr txBox="1"/>
            <p:nvPr/>
          </p:nvSpPr>
          <p:spPr>
            <a:xfrm>
              <a:off x="1037965" y="5632627"/>
              <a:ext cx="341632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同僚や遊び仲間だけではない</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人のつながりとイニシアティブ</a:t>
              </a:r>
            </a:p>
          </p:txBody>
        </p:sp>
        <p:sp>
          <p:nvSpPr>
            <p:cNvPr id="16" name="テキスト ボックス 15">
              <a:extLst>
                <a:ext uri="{FF2B5EF4-FFF2-40B4-BE49-F238E27FC236}">
                  <a16:creationId xmlns:a16="http://schemas.microsoft.com/office/drawing/2014/main" id="{F6F08C44-AAD1-1249-807C-A6E9E1A60070}"/>
                </a:ext>
              </a:extLst>
            </p:cNvPr>
            <p:cNvSpPr txBox="1"/>
            <p:nvPr/>
          </p:nvSpPr>
          <p:spPr>
            <a:xfrm>
              <a:off x="1105926"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発信者になれ、起点になれ。そうすればそこに同じようなヒトたちが集まってくる。そういう人たちが知識をもたらし成長を支える。</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4" name="角丸四角形 3">
            <a:extLst>
              <a:ext uri="{FF2B5EF4-FFF2-40B4-BE49-F238E27FC236}">
                <a16:creationId xmlns:a16="http://schemas.microsoft.com/office/drawing/2014/main" id="{790CF5FA-A615-964F-9347-FBDF7E6BEEC6}"/>
              </a:ext>
            </a:extLst>
          </p:cNvPr>
          <p:cNvSpPr/>
          <p:nvPr/>
        </p:nvSpPr>
        <p:spPr>
          <a:xfrm>
            <a:off x="2587968" y="2472725"/>
            <a:ext cx="3974242" cy="2459690"/>
          </a:xfrm>
          <a:prstGeom prst="roundRect">
            <a:avLst>
              <a:gd name="adj" fmla="val 1381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お客様の成功に貢献すること</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売上や利益の拡大</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事業の変革や改革</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新規事業・顧客の創出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DFF51A54-E66F-6545-B555-A4987957398F}"/>
              </a:ext>
            </a:extLst>
          </p:cNvPr>
          <p:cNvSpPr txBox="1"/>
          <p:nvPr/>
        </p:nvSpPr>
        <p:spPr>
          <a:xfrm>
            <a:off x="2866929" y="4171953"/>
            <a:ext cx="3416320" cy="646331"/>
          </a:xfrm>
          <a:prstGeom prst="rect">
            <a:avLst/>
          </a:prstGeom>
          <a:noFill/>
        </p:spPr>
        <p:txBody>
          <a:bodyPr wrap="none" rtlCol="0">
            <a:spAutoFit/>
          </a:bodyPr>
          <a:lstStyle/>
          <a:p>
            <a:pPr algn="ctr"/>
            <a:r>
              <a:rPr kumimoji="1" lang="ja-JP" altLang="en-US" b="1">
                <a:solidFill>
                  <a:schemeClr val="bg1"/>
                </a:solidFill>
                <a:latin typeface="DFPKanTeiRyu-XB" panose="03000800010101010101" pitchFamily="66" charset="-128"/>
                <a:ea typeface="DFPKanTeiRyu-XB" panose="03000800010101010101" pitchFamily="66" charset="-128"/>
              </a:rPr>
              <a:t>人を幸せにし成長させることで</a:t>
            </a:r>
            <a:endParaRPr kumimoji="1" lang="en-US" altLang="ja-JP" b="1" dirty="0">
              <a:solidFill>
                <a:schemeClr val="bg1"/>
              </a:solidFill>
              <a:latin typeface="DFPKanTeiRyu-XB" panose="03000800010101010101" pitchFamily="66" charset="-128"/>
              <a:ea typeface="DFPKanTeiRyu-XB" panose="03000800010101010101" pitchFamily="66" charset="-128"/>
            </a:endParaRPr>
          </a:p>
          <a:p>
            <a:pPr algn="ctr"/>
            <a:r>
              <a:rPr lang="ja-JP" altLang="en-US" b="1">
                <a:solidFill>
                  <a:schemeClr val="bg1"/>
                </a:solidFill>
                <a:latin typeface="DFPKanTeiRyu-XB" panose="03000800010101010101" pitchFamily="66" charset="-128"/>
                <a:ea typeface="DFPKanTeiRyu-XB" panose="03000800010101010101" pitchFamily="66" charset="-128"/>
              </a:rPr>
              <a:t>自分を幸せにし成長させる</a:t>
            </a:r>
            <a:endParaRPr kumimoji="1" lang="ja-JP" altLang="en-US" b="1">
              <a:solidFill>
                <a:schemeClr val="bg1"/>
              </a:solidFill>
              <a:latin typeface="DFPKanTeiRyu-XB" panose="03000800010101010101" pitchFamily="66" charset="-128"/>
              <a:ea typeface="DFPKanTeiRyu-XB" panose="03000800010101010101" pitchFamily="66" charset="-128"/>
            </a:endParaRPr>
          </a:p>
        </p:txBody>
      </p:sp>
      <p:pic>
        <p:nvPicPr>
          <p:cNvPr id="18" name="図 17">
            <a:extLst>
              <a:ext uri="{FF2B5EF4-FFF2-40B4-BE49-F238E27FC236}">
                <a16:creationId xmlns:a16="http://schemas.microsoft.com/office/drawing/2014/main" id="{070F9595-4137-7042-B4CD-0FED77564696}"/>
              </a:ext>
            </a:extLst>
          </p:cNvPr>
          <p:cNvPicPr>
            <a:picLocks noChangeAspect="1"/>
          </p:cNvPicPr>
          <p:nvPr/>
        </p:nvPicPr>
        <p:blipFill>
          <a:blip r:embed="rId2"/>
          <a:stretch>
            <a:fillRect/>
          </a:stretch>
        </p:blipFill>
        <p:spPr>
          <a:xfrm>
            <a:off x="432077" y="2418844"/>
            <a:ext cx="2434852" cy="2474443"/>
          </a:xfrm>
          <a:prstGeom prst="rect">
            <a:avLst/>
          </a:prstGeom>
        </p:spPr>
      </p:pic>
      <p:pic>
        <p:nvPicPr>
          <p:cNvPr id="19" name="図 18">
            <a:extLst>
              <a:ext uri="{FF2B5EF4-FFF2-40B4-BE49-F238E27FC236}">
                <a16:creationId xmlns:a16="http://schemas.microsoft.com/office/drawing/2014/main" id="{534F6998-C925-0A4C-8C0C-85400242080C}"/>
              </a:ext>
            </a:extLst>
          </p:cNvPr>
          <p:cNvPicPr>
            <a:picLocks noChangeAspect="1"/>
          </p:cNvPicPr>
          <p:nvPr/>
        </p:nvPicPr>
        <p:blipFill>
          <a:blip r:embed="rId3"/>
          <a:stretch>
            <a:fillRect/>
          </a:stretch>
        </p:blipFill>
        <p:spPr>
          <a:xfrm>
            <a:off x="6283249" y="2637279"/>
            <a:ext cx="2323232" cy="2230303"/>
          </a:xfrm>
          <a:prstGeom prst="rect">
            <a:avLst/>
          </a:prstGeom>
        </p:spPr>
      </p:pic>
    </p:spTree>
    <p:extLst>
      <p:ext uri="{BB962C8B-B14F-4D97-AF65-F5344CB8AC3E}">
        <p14:creationId xmlns:p14="http://schemas.microsoft.com/office/powerpoint/2010/main" val="40090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ppt_x</p:attrName>
                                        </p:attrNameLst>
                                      </p:cBhvr>
                                      <p:tavLst>
                                        <p:tav tm="0">
                                          <p:val>
                                            <p:strVal val="#ppt_x-#ppt_w*1.125000"/>
                                          </p:val>
                                        </p:tav>
                                        <p:tav tm="100000">
                                          <p:val>
                                            <p:strVal val="#ppt_x"/>
                                          </p:val>
                                        </p:tav>
                                      </p:tavLst>
                                    </p:anim>
                                    <p:animEffect transition="in" filter="wipe(right)">
                                      <p:cBhvr>
                                        <p:cTn id="39" dur="500"/>
                                        <p:tgtEl>
                                          <p:spTgt spid="18"/>
                                        </p:tgtEl>
                                      </p:cBhvr>
                                    </p:animEffect>
                                  </p:childTnLst>
                                </p:cTn>
                              </p:par>
                              <p:par>
                                <p:cTn id="40" presetID="1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p:tgtEl>
                                          <p:spTgt spid="19"/>
                                        </p:tgtEl>
                                        <p:attrNameLst>
                                          <p:attrName>ppt_x</p:attrName>
                                        </p:attrNameLst>
                                      </p:cBhvr>
                                      <p:tavLst>
                                        <p:tav tm="0">
                                          <p:val>
                                            <p:strVal val="#ppt_x+#ppt_w*1.125000"/>
                                          </p:val>
                                        </p:tav>
                                        <p:tav tm="100000">
                                          <p:val>
                                            <p:strVal val="#ppt_x"/>
                                          </p:val>
                                        </p:tav>
                                      </p:tavLst>
                                    </p:anim>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415772"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一人前</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意識せずに仕事がこなせる段階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278"/>
              <a:gd name="adj2" fmla="val 7183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564350" y="4566018"/>
              <a:ext cx="2015295" cy="461665"/>
            </a:xfrm>
            <a:prstGeom prst="rect">
              <a:avLst/>
            </a:prstGeom>
            <a:noFill/>
          </p:spPr>
          <p:txBody>
            <a:bodyPr wrap="none" rtlCol="0">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素人</a:t>
              </a: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である自分を自覚し</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素人</a:t>
              </a: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からの脱出を目指す</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87185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2358085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t>63</a:t>
            </a:fld>
            <a:endParaRPr kumimoji="1" lang="ja-JP" altLang="en-US"/>
          </a:p>
        </p:txBody>
      </p:sp>
      <p:sp>
        <p:nvSpPr>
          <p:cNvPr id="5" name="テキスト ボックス 4"/>
          <p:cNvSpPr txBox="1"/>
          <p:nvPr/>
        </p:nvSpPr>
        <p:spPr>
          <a:xfrm>
            <a:off x="501014" y="1277353"/>
            <a:ext cx="8141972" cy="5262979"/>
          </a:xfrm>
          <a:prstGeom prst="rect">
            <a:avLst/>
          </a:prstGeom>
          <a:noFill/>
        </p:spPr>
        <p:txBody>
          <a:bodyPr wrap="none" rtlCol="0">
            <a:spAutoFit/>
          </a:bodyPr>
          <a:lstStyle/>
          <a:p>
            <a:r>
              <a:rPr lang="ja-JP" altLang="en-US" sz="2000" b="1" dirty="0">
                <a:solidFill>
                  <a:srgbClr val="0432FF"/>
                </a:solidFill>
                <a:latin typeface="Meiryo" charset="-128"/>
                <a:ea typeface="Meiryo" charset="-128"/>
                <a:cs typeface="Meiryo" charset="-128"/>
              </a:rPr>
              <a:t>１．</a:t>
            </a:r>
            <a:r>
              <a:rPr kumimoji="1" lang="ja-JP" altLang="en-US" sz="2000" b="1" dirty="0">
                <a:solidFill>
                  <a:srgbClr val="0432FF"/>
                </a:solidFill>
                <a:latin typeface="Meiryo" charset="-128"/>
                <a:ea typeface="Meiryo" charset="-128"/>
                <a:cs typeface="Meiryo" charset="-128"/>
              </a:rPr>
              <a:t>時間を作る</a:t>
            </a:r>
            <a:endParaRPr kumimoji="1" lang="en-US" altLang="ja-JP" sz="2000" b="1"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「何をやろうかと考え、決心してから行動する」</a:t>
            </a:r>
            <a:r>
              <a:rPr lang="ja-JP" altLang="en-US" sz="1600" dirty="0">
                <a:solidFill>
                  <a:srgbClr val="0070C0"/>
                </a:solidFill>
                <a:latin typeface="Meiryo" charset="-128"/>
                <a:ea typeface="Meiryo" charset="-128"/>
                <a:cs typeface="Meiryo" charset="-128"/>
              </a:rPr>
              <a:t>は失敗する。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まずは「時間を作る」ことから始める。やってるうちに決心は固まる。</a:t>
            </a:r>
            <a:endParaRPr kumimoji="1"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b="1" u="sng" dirty="0">
                <a:solidFill>
                  <a:srgbClr val="0070C0"/>
                </a:solidFill>
                <a:latin typeface="Meiryo" charset="-128"/>
                <a:ea typeface="Meiryo" charset="-128"/>
                <a:cs typeface="Meiryo" charset="-128"/>
              </a:rPr>
              <a:t>朝の１時間</a:t>
            </a:r>
            <a:r>
              <a:rPr kumimoji="1" lang="ja-JP" altLang="en-US" sz="1600" b="1" dirty="0">
                <a:solidFill>
                  <a:srgbClr val="0070C0"/>
                </a:solidFill>
                <a:latin typeface="Meiryo" charset="-128"/>
                <a:ea typeface="Meiryo" charset="-128"/>
                <a:cs typeface="Meiryo" charset="-128"/>
              </a:rPr>
              <a:t>を征すれば、人生を征す</a:t>
            </a:r>
            <a:r>
              <a:rPr kumimoji="1" lang="ja-JP" altLang="en-US" sz="1600" dirty="0">
                <a:solidFill>
                  <a:srgbClr val="0070C0"/>
                </a:solidFill>
                <a:latin typeface="Meiryo" charset="-128"/>
                <a:ea typeface="Meiryo" charset="-128"/>
                <a:cs typeface="Meiryo" charset="-128"/>
              </a:rPr>
              <a:t>。</a:t>
            </a:r>
            <a:endParaRPr kumimoji="1" lang="en-US" altLang="ja-JP" sz="1600" dirty="0">
              <a:solidFill>
                <a:srgbClr val="0070C0"/>
              </a:solidFill>
              <a:latin typeface="Meiryo" charset="-128"/>
              <a:ea typeface="Meiryo" charset="-128"/>
              <a:cs typeface="Meiryo" charset="-128"/>
            </a:endParaRPr>
          </a:p>
          <a:p>
            <a:r>
              <a:rPr lang="ja-JP" altLang="en-US" sz="2000" b="1" dirty="0">
                <a:solidFill>
                  <a:srgbClr val="0432FF"/>
                </a:solidFill>
                <a:latin typeface="Meiryo" charset="-128"/>
                <a:ea typeface="Meiryo" charset="-128"/>
                <a:cs typeface="Meiryo" charset="-128"/>
              </a:rPr>
              <a:t>２．人的ネットワークを築く</a:t>
            </a:r>
            <a:endParaRPr lang="en-US" altLang="ja-JP" sz="200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似たもの同士や同じ職場だけではなく、生き方の違う人たちとつき合う。</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多様な価値観や生き方、ロールモデル</a:t>
            </a:r>
            <a:r>
              <a:rPr lang="ja-JP" altLang="en-US" sz="1600">
                <a:solidFill>
                  <a:srgbClr val="0070C0"/>
                </a:solidFill>
                <a:latin typeface="Meiryo" charset="-128"/>
                <a:ea typeface="Meiryo" charset="-128"/>
                <a:cs typeface="Meiryo" charset="-128"/>
              </a:rPr>
              <a:t>を知る。人生</a:t>
            </a:r>
            <a:r>
              <a:rPr lang="ja-JP" altLang="en-US" sz="1600" dirty="0">
                <a:solidFill>
                  <a:srgbClr val="0070C0"/>
                </a:solidFill>
                <a:latin typeface="Meiryo" charset="-128"/>
                <a:ea typeface="Meiryo" charset="-128"/>
                <a:cs typeface="Meiryo" charset="-128"/>
              </a:rPr>
              <a:t>に沢山の</a:t>
            </a:r>
            <a:r>
              <a:rPr lang="ja-JP" altLang="en-US" sz="1600">
                <a:solidFill>
                  <a:srgbClr val="0070C0"/>
                </a:solidFill>
                <a:latin typeface="Meiryo" charset="-128"/>
                <a:ea typeface="Meiryo" charset="-128"/>
                <a:cs typeface="Meiryo" charset="-128"/>
              </a:rPr>
              <a:t>選択肢を増やす。</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a:solidFill>
                  <a:srgbClr val="0070C0"/>
                </a:solidFill>
                <a:latin typeface="Meiryo" charset="-128"/>
                <a:ea typeface="Meiryo" charset="-128"/>
                <a:cs typeface="Meiryo" charset="-128"/>
              </a:rPr>
              <a:t>自分が「起点」になれ！そこに良き仲間や知恵が集まる。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３．失敗を積み重ねる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「若気の至り」という一生に一度の時期に沢山失敗せよ。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失敗しても殺されない。怒られるだけで終わる。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成功は人様のおかげ、失敗は自分の責任と心得よ。</a:t>
            </a:r>
            <a:endParaRPr lang="en-US" altLang="ja-JP" sz="1600" dirty="0">
              <a:solidFill>
                <a:srgbClr val="0070C0"/>
              </a:solidFill>
              <a:latin typeface="Meiryo" charset="-128"/>
              <a:ea typeface="Meiryo" charset="-128"/>
              <a:cs typeface="Meiryo" charset="-128"/>
            </a:endParaRPr>
          </a:p>
          <a:p>
            <a:r>
              <a:rPr lang="ja-JP" altLang="en-US" b="1" dirty="0">
                <a:solidFill>
                  <a:srgbClr val="0432FF"/>
                </a:solidFill>
                <a:latin typeface="Meiryo" charset="-128"/>
                <a:ea typeface="Meiryo" charset="-128"/>
                <a:cs typeface="Meiryo" charset="-128"/>
              </a:rPr>
              <a:t>４．丁寧な仕事をする</a:t>
            </a:r>
            <a:endParaRPr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「要領よく」は考えるな。</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いまの自分にできる精一杯で最高の仕事をせよ。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限界を知れば、自ずと要領は見えてくる。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５．想像力を働かせる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相手の幸せのために働け。そうすれば自分も幸せになれる。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相手の立場だったら自分はどのように考え、行動するかを想像せよ。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相手のやりたいこと、でも自分にはできないことこそ、やるべき価値がある</a:t>
            </a:r>
            <a:r>
              <a:rPr lang="ja-JP" altLang="en-US" dirty="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6178864" y="3108304"/>
            <a:ext cx="2699515" cy="2551043"/>
          </a:xfrm>
          <a:prstGeom prst="rect">
            <a:avLst/>
          </a:prstGeom>
        </p:spPr>
      </p:pic>
      <p:sp>
        <p:nvSpPr>
          <p:cNvPr id="6" name="テキスト ボックス 5"/>
          <p:cNvSpPr txBox="1"/>
          <p:nvPr/>
        </p:nvSpPr>
        <p:spPr>
          <a:xfrm>
            <a:off x="553111" y="908021"/>
            <a:ext cx="8037778" cy="369332"/>
          </a:xfrm>
          <a:prstGeom prst="rect">
            <a:avLst/>
          </a:prstGeom>
          <a:noFill/>
        </p:spPr>
        <p:txBody>
          <a:bodyPr wrap="none" rtlCol="0">
            <a:spAutoFit/>
          </a:bodyPr>
          <a:lstStyle/>
          <a:p>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年人生</a:t>
            </a:r>
            <a:r>
              <a:rPr kumimoji="1" lang="ja-JP" altLang="en-US" dirty="0">
                <a:solidFill>
                  <a:schemeClr val="accent6">
                    <a:lumMod val="75000"/>
                  </a:schemeClr>
                </a:solidFill>
                <a:latin typeface="Meiryo" charset="-128"/>
                <a:ea typeface="Meiryo" charset="-128"/>
                <a:cs typeface="Meiryo" charset="-128"/>
              </a:rPr>
              <a:t>を生き抜くためには、</a:t>
            </a:r>
            <a:r>
              <a:rPr kumimoji="1" lang="ja-JP" altLang="en-US" b="1" dirty="0">
                <a:solidFill>
                  <a:schemeClr val="accent6">
                    <a:lumMod val="75000"/>
                  </a:schemeClr>
                </a:solidFill>
                <a:latin typeface="Meiryo" charset="-128"/>
                <a:ea typeface="Meiryo" charset="-128"/>
                <a:cs typeface="Meiryo" charset="-128"/>
              </a:rPr>
              <a:t>マルチステージ／マルチキャリア</a:t>
            </a:r>
            <a:r>
              <a:rPr kumimoji="1" lang="ja-JP" altLang="en-US" dirty="0">
                <a:solidFill>
                  <a:schemeClr val="accent6">
                    <a:lumMod val="75000"/>
                  </a:schemeClr>
                </a:solidFill>
                <a:latin typeface="Meiryo" charset="-128"/>
                <a:ea typeface="Meiryo" charset="-128"/>
                <a:cs typeface="Meiryo" charset="-128"/>
              </a:rPr>
              <a:t>しかない</a:t>
            </a:r>
          </a:p>
        </p:txBody>
      </p:sp>
    </p:spTree>
    <p:extLst>
      <p:ext uri="{BB962C8B-B14F-4D97-AF65-F5344CB8AC3E}">
        <p14:creationId xmlns:p14="http://schemas.microsoft.com/office/powerpoint/2010/main" val="22522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78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28D40-7DEB-E448-A4D5-D6BCDCBD8A9D}"/>
              </a:ext>
            </a:extLst>
          </p:cNvPr>
          <p:cNvSpPr>
            <a:spLocks noGrp="1"/>
          </p:cNvSpPr>
          <p:nvPr>
            <p:ph type="title"/>
          </p:nvPr>
        </p:nvSpPr>
        <p:spPr/>
        <p:txBody>
          <a:bodyPr/>
          <a:lstStyle/>
          <a:p>
            <a:r>
              <a:rPr kumimoji="1" lang="ja-JP" altLang="en-US"/>
              <a:t>ちょっと宣伝</a:t>
            </a:r>
          </a:p>
        </p:txBody>
      </p:sp>
      <p:sp>
        <p:nvSpPr>
          <p:cNvPr id="3" name="スライド番号プレースホルダー 2">
            <a:extLst>
              <a:ext uri="{FF2B5EF4-FFF2-40B4-BE49-F238E27FC236}">
                <a16:creationId xmlns:a16="http://schemas.microsoft.com/office/drawing/2014/main" id="{D29E4183-BA32-6148-BAC7-388CB277C461}"/>
              </a:ext>
            </a:extLst>
          </p:cNvPr>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pic>
        <p:nvPicPr>
          <p:cNvPr id="5" name="図 4">
            <a:extLst>
              <a:ext uri="{FF2B5EF4-FFF2-40B4-BE49-F238E27FC236}">
                <a16:creationId xmlns:a16="http://schemas.microsoft.com/office/drawing/2014/main" id="{4A849D9B-2D87-9142-B1E1-55D9185C3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881" y="1416061"/>
            <a:ext cx="2233569" cy="1143000"/>
          </a:xfrm>
          <a:prstGeom prst="rect">
            <a:avLst/>
          </a:prstGeom>
        </p:spPr>
      </p:pic>
      <p:pic>
        <p:nvPicPr>
          <p:cNvPr id="7" name="図 6">
            <a:extLst>
              <a:ext uri="{FF2B5EF4-FFF2-40B4-BE49-F238E27FC236}">
                <a16:creationId xmlns:a16="http://schemas.microsoft.com/office/drawing/2014/main" id="{33603FE5-EA09-8048-941D-6D1564EC1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8978" y="3211482"/>
            <a:ext cx="3426044" cy="617415"/>
          </a:xfrm>
          <a:prstGeom prst="rect">
            <a:avLst/>
          </a:prstGeom>
        </p:spPr>
      </p:pic>
      <p:sp>
        <p:nvSpPr>
          <p:cNvPr id="9" name="テキスト ボックス 8">
            <a:extLst>
              <a:ext uri="{FF2B5EF4-FFF2-40B4-BE49-F238E27FC236}">
                <a16:creationId xmlns:a16="http://schemas.microsoft.com/office/drawing/2014/main" id="{CFA0F726-AB2F-B44F-A608-ED9CD2A92882}"/>
              </a:ext>
            </a:extLst>
          </p:cNvPr>
          <p:cNvSpPr txBox="1"/>
          <p:nvPr/>
        </p:nvSpPr>
        <p:spPr>
          <a:xfrm>
            <a:off x="2774950" y="3933818"/>
            <a:ext cx="3576620"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IT</a:t>
            </a:r>
            <a:r>
              <a:rPr kumimoji="1" lang="ja-JP" altLang="en-US" sz="1200">
                <a:latin typeface="Meiryo" panose="020B0604030504040204" pitchFamily="34" charset="-128"/>
                <a:ea typeface="Meiryo" panose="020B0604030504040204" pitchFamily="34" charset="-128"/>
              </a:rPr>
              <a:t>ビジネス</a:t>
            </a:r>
            <a:r>
              <a:rPr lang="ja-JP" altLang="en-US" sz="1200">
                <a:latin typeface="Meiryo" panose="020B0604030504040204" pitchFamily="34" charset="-128"/>
                <a:ea typeface="Meiryo" panose="020B0604030504040204" pitchFamily="34" charset="-128"/>
              </a:rPr>
              <a:t>・プレゼンテーション・ライブラリー</a:t>
            </a:r>
            <a:endParaRPr kumimoji="1" lang="ja-JP" altLang="en-US" sz="1200">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F5EFC34E-777C-964D-8BDF-5366A5E6D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5461" y="1416061"/>
            <a:ext cx="2233569" cy="1143000"/>
          </a:xfrm>
          <a:prstGeom prst="rect">
            <a:avLst/>
          </a:prstGeom>
        </p:spPr>
      </p:pic>
      <p:sp>
        <p:nvSpPr>
          <p:cNvPr id="11" name="テキスト ボックス 10">
            <a:extLst>
              <a:ext uri="{FF2B5EF4-FFF2-40B4-BE49-F238E27FC236}">
                <a16:creationId xmlns:a16="http://schemas.microsoft.com/office/drawing/2014/main" id="{9F80FCCD-0C3C-D94C-B700-24313B36B048}"/>
              </a:ext>
            </a:extLst>
          </p:cNvPr>
          <p:cNvSpPr txBox="1"/>
          <p:nvPr/>
        </p:nvSpPr>
        <p:spPr>
          <a:xfrm>
            <a:off x="5747465" y="2594558"/>
            <a:ext cx="2369559"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新入社員のための最新</a:t>
            </a:r>
            <a:r>
              <a:rPr kumimoji="1" lang="en-US" altLang="ja-JP" sz="1000" dirty="0">
                <a:latin typeface="Meiryo" panose="020B0604030504040204" pitchFamily="34" charset="-128"/>
                <a:ea typeface="Meiryo" panose="020B0604030504040204" pitchFamily="34" charset="-128"/>
              </a:rPr>
              <a:t>IT</a:t>
            </a:r>
            <a:r>
              <a:rPr kumimoji="1" lang="ja-JP" altLang="en-US" sz="1000">
                <a:latin typeface="Meiryo" panose="020B0604030504040204" pitchFamily="34" charset="-128"/>
                <a:ea typeface="Meiryo" panose="020B0604030504040204" pitchFamily="34" charset="-128"/>
              </a:rPr>
              <a:t>トレンド研修</a:t>
            </a:r>
          </a:p>
        </p:txBody>
      </p:sp>
      <p:pic>
        <p:nvPicPr>
          <p:cNvPr id="4" name="図 3">
            <a:extLst>
              <a:ext uri="{FF2B5EF4-FFF2-40B4-BE49-F238E27FC236}">
                <a16:creationId xmlns:a16="http://schemas.microsoft.com/office/drawing/2014/main" id="{4650CF86-2FA3-074B-AC80-6564B11DC116}"/>
              </a:ext>
            </a:extLst>
          </p:cNvPr>
          <p:cNvPicPr>
            <a:picLocks noChangeAspect="1"/>
          </p:cNvPicPr>
          <p:nvPr/>
        </p:nvPicPr>
        <p:blipFill>
          <a:blip r:embed="rId4"/>
          <a:stretch>
            <a:fillRect/>
          </a:stretch>
        </p:blipFill>
        <p:spPr>
          <a:xfrm>
            <a:off x="2816964" y="4779967"/>
            <a:ext cx="3492592" cy="1047778"/>
          </a:xfrm>
          <a:prstGeom prst="rect">
            <a:avLst/>
          </a:prstGeom>
        </p:spPr>
      </p:pic>
    </p:spTree>
    <p:extLst>
      <p:ext uri="{BB962C8B-B14F-4D97-AF65-F5344CB8AC3E}">
        <p14:creationId xmlns:p14="http://schemas.microsoft.com/office/powerpoint/2010/main" val="1394137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737644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336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36840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20669</TotalTime>
  <Words>9693</Words>
  <Application>Microsoft Macintosh PowerPoint</Application>
  <PresentationFormat>画面に合わせる (4:3)</PresentationFormat>
  <Paragraphs>1507</Paragraphs>
  <Slides>66</Slides>
  <Notes>16</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66</vt:i4>
      </vt:variant>
    </vt:vector>
  </HeadingPairs>
  <TitlesOfParts>
    <vt:vector size="84" baseType="lpstr">
      <vt:lpstr>Arial Unicode MS</vt:lpstr>
      <vt:lpstr>DFPKanTeiRyu-XB</vt:lpstr>
      <vt:lpstr>HGP創英角ｺﾞｼｯｸUB</vt:lpstr>
      <vt:lpstr>HGP創英角ｺﾞｼｯｸUB</vt:lpstr>
      <vt:lpstr>HGMaruGothicMPRO</vt:lpstr>
      <vt:lpstr>Hiragino Kaku Gothic Std W8</vt:lpstr>
      <vt:lpstr>ＭＳ Ｐゴシック</vt:lpstr>
      <vt:lpstr>YuKyokasho Yoko</vt:lpstr>
      <vt:lpstr>Meiryo</vt:lpstr>
      <vt:lpstr>Meiryo</vt:lpstr>
      <vt:lpstr>American Typewriter</vt:lpstr>
      <vt:lpstr>Arial</vt:lpstr>
      <vt:lpstr>Calibri</vt:lpstr>
      <vt:lpstr>Helvetica</vt:lpstr>
      <vt:lpstr>Helvetica Neue</vt:lpstr>
      <vt:lpstr>Times New Roman</vt:lpstr>
      <vt:lpstr>Wingdings</vt:lpstr>
      <vt:lpstr>NC標準テンプレート</vt:lpstr>
      <vt:lpstr>SIビジネスの トランスフォーメーション</vt:lpstr>
      <vt:lpstr>1988年ヒット曲年間ランキング</vt:lpstr>
      <vt:lpstr>PowerPoint プレゼンテーション</vt:lpstr>
      <vt:lpstr>PowerPoint プレゼンテーション</vt:lpstr>
      <vt:lpstr>コレ一枚でわかる最新のITトレンド</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デジタル･ディスラプターの創出する新しい価値</vt:lpstr>
      <vt:lpstr>デジタル・トランスフォーメーションの定義</vt:lpstr>
      <vt:lpstr>業務がITへITが業務へとシームレスに変換される状態</vt:lpstr>
      <vt:lpstr>「限界費用ゼロ社会」を引き寄せるデジタル・トランスフォーメーション</vt:lpstr>
      <vt:lpstr>デジタル・トランスフォーメーションへの２つの対応</vt:lpstr>
      <vt:lpstr>デジタル・トランスフォーメーションへの対応（IT）</vt:lpstr>
      <vt:lpstr>デジタル・トランスフォーメーションへの対応（ビジネス）</vt:lpstr>
      <vt:lpstr>PowerPoint プレゼンテーション</vt:lpstr>
      <vt:lpstr>デジタル・トランスフォーメーションを支えるテクノロジー 　</vt:lpstr>
      <vt:lpstr>デジタル・トランスフォーメーションを支えるテクノロジー・補足 　</vt:lpstr>
      <vt:lpstr>デザイン思考・リーン・アジャイル・DevOpsの関係</vt:lpstr>
      <vt:lpstr>PowerPoint プレゼンテーション</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クラウドは手段の負担を減らす仕組み</vt:lpstr>
      <vt:lpstr>クラウド活用の狙い</vt:lpstr>
      <vt:lpstr>銀行システムにおけるクラウド活用の動き</vt:lpstr>
      <vt:lpstr>クラウド・バイ・デフォルト原則</vt:lpstr>
      <vt:lpstr>変わるビジネスのかたち</vt:lpstr>
      <vt:lpstr>PowerPoint プレゼンテーション</vt:lpstr>
      <vt:lpstr>ITについての認識の変化が「クラウド×内製化」を加速</vt:lpstr>
      <vt:lpstr>これからの開発や運用に求められるもの</vt:lpstr>
      <vt:lpstr>VeriSM</vt:lpstr>
      <vt:lpstr>イノベーションとスピードの融合</vt:lpstr>
      <vt:lpstr>これからの「ITビジネスの方程式」</vt:lpstr>
      <vt:lpstr>早期の仕様確定がムダを減らすという迷信</vt:lpstr>
      <vt:lpstr>不確実性のコーン</vt:lpstr>
      <vt:lpstr>システム開発の理想と現実</vt:lpstr>
      <vt:lpstr>早期の仕様確定がムダを減らすというのは迷信</vt:lpstr>
      <vt:lpstr>イノベーションとスピードの融合</vt:lpstr>
      <vt:lpstr>アジャイル開発の基本構造</vt:lpstr>
      <vt:lpstr>コンテナ型仮想化</vt:lpstr>
      <vt:lpstr>仮想マシンとコンテナの稼働効率</vt:lpstr>
      <vt:lpstr>DevOpsとコンテナ管理ソフトウエア</vt:lpstr>
      <vt:lpstr>DevOpsとコンテナ管理ソフトウエア</vt:lpstr>
      <vt:lpstr>コンテナとハイブリッド・クラウド／マルチ・クラウド</vt:lpstr>
      <vt:lpstr>PowerPoint プレゼンテーション</vt:lpstr>
      <vt:lpstr>SIビジネスに取り憑く3匹の“お化け”</vt:lpstr>
      <vt:lpstr>ポストSIの４つの戦略と９つのシナリオ</vt:lpstr>
      <vt:lpstr>詳細はこちらをご覧下さい　m(_ _)m</vt:lpstr>
      <vt:lpstr>SIビジネス変革のステップ</vt:lpstr>
      <vt:lpstr>PowerPoint プレゼンテーション</vt:lpstr>
      <vt:lpstr>私たちはお客様にこんな応対をしてはいないだろうか</vt:lpstr>
      <vt:lpstr>一緒に仕事をしたいITベンダー・SI事業者</vt:lpstr>
      <vt:lpstr>ITビジネス・プロフェッショナルの条件</vt:lpstr>
      <vt:lpstr>社会人における「学び」の３段階</vt:lpstr>
      <vt:lpstr>学び続ける習慣</vt:lpstr>
      <vt:lpstr>100年人生を生き抜くための5つの原則</vt:lpstr>
      <vt:lpstr>変革のステージに立てるかどうかの３つの問いかけ</vt:lpstr>
      <vt:lpstr>ちょっと宣伝</vt:lpstr>
      <vt:lpstr>PowerPoint プレゼンテーション</vt:lpstr>
    </vt:vector>
  </TitlesOfParts>
  <Manager/>
  <Company>NetCommerce</Company>
  <LinksUpToDate>false</LinksUpToDate>
  <SharedDoc>false</SharedDoc>
  <HyperlinkBase/>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Microsoft Office ユーザー</cp:lastModifiedBy>
  <cp:revision>773</cp:revision>
  <cp:lastPrinted>2016-07-30T01:46:33Z</cp:lastPrinted>
  <dcterms:created xsi:type="dcterms:W3CDTF">2014-04-30T01:58:06Z</dcterms:created>
  <dcterms:modified xsi:type="dcterms:W3CDTF">2018-08-03T03:35:24Z</dcterms:modified>
  <cp:category/>
</cp:coreProperties>
</file>