
<file path=[Content_Types].xml><?xml version="1.0" encoding="utf-8"?>
<Types xmlns="http://schemas.openxmlformats.org/package/2006/content-types">
  <Default Extension="png" ContentType="image/png"/>
  <Default Extension="svg" ContentType="image/svg+xml"/>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1201" r:id="rId2"/>
    <p:sldId id="1202" r:id="rId3"/>
    <p:sldId id="1203" r:id="rId4"/>
    <p:sldId id="1204" r:id="rId5"/>
    <p:sldId id="1205" r:id="rId6"/>
    <p:sldId id="1206" r:id="rId7"/>
    <p:sldId id="1207" r:id="rId8"/>
    <p:sldId id="1208" r:id="rId9"/>
    <p:sldId id="1210" r:id="rId10"/>
    <p:sldId id="1214" r:id="rId11"/>
    <p:sldId id="1215" r:id="rId12"/>
    <p:sldId id="1256" r:id="rId13"/>
    <p:sldId id="1219" r:id="rId14"/>
    <p:sldId id="1220" r:id="rId15"/>
    <p:sldId id="1221" r:id="rId16"/>
    <p:sldId id="1222" r:id="rId17"/>
    <p:sldId id="1223" r:id="rId18"/>
    <p:sldId id="1224" r:id="rId19"/>
    <p:sldId id="1257" r:id="rId20"/>
    <p:sldId id="1258" r:id="rId21"/>
    <p:sldId id="1226" r:id="rId22"/>
    <p:sldId id="1227" r:id="rId23"/>
    <p:sldId id="1228" r:id="rId24"/>
    <p:sldId id="1238" r:id="rId25"/>
    <p:sldId id="1239" r:id="rId26"/>
    <p:sldId id="1240" r:id="rId27"/>
    <p:sldId id="1241" r:id="rId28"/>
    <p:sldId id="1242" r:id="rId29"/>
    <p:sldId id="1259" r:id="rId30"/>
    <p:sldId id="1260" r:id="rId31"/>
    <p:sldId id="715" r:id="rId3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FFFBD2"/>
    <a:srgbClr val="0432FF"/>
    <a:srgbClr val="FF66FF"/>
    <a:srgbClr val="009051"/>
    <a:srgbClr val="66FFCC"/>
    <a:srgbClr val="66CC00"/>
    <a:srgbClr val="80FF00"/>
    <a:srgbClr val="FFFF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37"/>
    <p:restoredTop sz="94181" autoAdjust="0"/>
  </p:normalViewPr>
  <p:slideViewPr>
    <p:cSldViewPr snapToObjects="1" showGuides="1">
      <p:cViewPr varScale="1">
        <p:scale>
          <a:sx n="221" d="100"/>
          <a:sy n="221" d="100"/>
        </p:scale>
        <p:origin x="2912" y="176"/>
      </p:cViewPr>
      <p:guideLst>
        <p:guide orient="horz" pos="2296"/>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2018/8/28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2018/8/28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6FIUKq7GdR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コンピュータが誕生した当時は、高価なコンピュータを沢山の人が共有するタイムシェアリングの形態が主流でした。巨大なメインフレームが全てのコンピューティングリソースを持ち、沢山の処理能力を持たないキャラクタターミナル</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ダムターミナル＝頭の悪い馬鹿な端末</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が接続され、利用されていました。</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パーソナルコンピュータが普及すると、中規模なサーバーと高機能なクライアント</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ファット・クライアント</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を組み合わせたクライアントサーバーが主流になりました。サーバー側に</a:t>
            </a:r>
            <a:r>
              <a:rPr kumimoji="1" lang="en-US" altLang="ja-JP" sz="1200" kern="1200" dirty="0">
                <a:solidFill>
                  <a:schemeClr val="tx1"/>
                </a:solidFill>
                <a:effectLst/>
                <a:latin typeface="+mn-lt"/>
                <a:ea typeface="+mn-ea"/>
                <a:cs typeface="+mn-cs"/>
              </a:rPr>
              <a:t>UNIX</a:t>
            </a:r>
            <a:r>
              <a:rPr kumimoji="1" lang="ja-JP" altLang="en-US" sz="1200" kern="1200" dirty="0">
                <a:solidFill>
                  <a:schemeClr val="tx1"/>
                </a:solidFill>
                <a:effectLst/>
                <a:latin typeface="+mn-lt"/>
                <a:ea typeface="+mn-ea"/>
                <a:cs typeface="+mn-cs"/>
              </a:rPr>
              <a:t>サーバーなどを使ったため「オープンシステム」とも呼ばれましたが、</a:t>
            </a:r>
            <a:r>
              <a:rPr kumimoji="1" lang="en-US" altLang="ja-JP" sz="1200" kern="1200" dirty="0">
                <a:solidFill>
                  <a:schemeClr val="tx1"/>
                </a:solidFill>
                <a:effectLst/>
                <a:latin typeface="+mn-lt"/>
                <a:ea typeface="+mn-ea"/>
                <a:cs typeface="+mn-cs"/>
              </a:rPr>
              <a:t>Windows95</a:t>
            </a:r>
            <a:r>
              <a:rPr kumimoji="1" lang="ja-JP" altLang="en-US" sz="1200" kern="1200" dirty="0">
                <a:solidFill>
                  <a:schemeClr val="tx1"/>
                </a:solidFill>
                <a:effectLst/>
                <a:latin typeface="+mn-lt"/>
                <a:ea typeface="+mn-ea"/>
                <a:cs typeface="+mn-cs"/>
              </a:rPr>
              <a:t>が発表された</a:t>
            </a:r>
            <a:r>
              <a:rPr kumimoji="1" lang="en-US" altLang="ja-JP" sz="1200" kern="1200" dirty="0">
                <a:solidFill>
                  <a:schemeClr val="tx1"/>
                </a:solidFill>
                <a:effectLst/>
                <a:latin typeface="+mn-lt"/>
                <a:ea typeface="+mn-ea"/>
                <a:cs typeface="+mn-cs"/>
              </a:rPr>
              <a:t>1995</a:t>
            </a:r>
            <a:r>
              <a:rPr kumimoji="1" lang="ja-JP" altLang="en-US" sz="1200" kern="1200" dirty="0">
                <a:solidFill>
                  <a:schemeClr val="tx1"/>
                </a:solidFill>
                <a:effectLst/>
                <a:latin typeface="+mn-lt"/>
                <a:ea typeface="+mn-ea"/>
                <a:cs typeface="+mn-cs"/>
              </a:rPr>
              <a:t>年以降、クライアント側は</a:t>
            </a:r>
            <a:r>
              <a:rPr kumimoji="1" lang="en-US" altLang="ja-JP" sz="1200" kern="1200" dirty="0">
                <a:solidFill>
                  <a:schemeClr val="tx1"/>
                </a:solidFill>
                <a:effectLst/>
                <a:latin typeface="+mn-lt"/>
                <a:ea typeface="+mn-ea"/>
                <a:cs typeface="+mn-cs"/>
              </a:rPr>
              <a:t>Microsoft</a:t>
            </a:r>
            <a:r>
              <a:rPr kumimoji="1" lang="ja-JP" altLang="en-US"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Intel</a:t>
            </a:r>
            <a:r>
              <a:rPr kumimoji="1" lang="ja-JP" altLang="en-US" sz="1200" kern="1200" dirty="0">
                <a:solidFill>
                  <a:schemeClr val="tx1"/>
                </a:solidFill>
                <a:effectLst/>
                <a:latin typeface="+mn-lt"/>
                <a:ea typeface="+mn-ea"/>
                <a:cs typeface="+mn-cs"/>
              </a:rPr>
              <a:t>の技術</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WinTel</a:t>
            </a:r>
            <a:r>
              <a:rPr kumimoji="1" lang="ja-JP" altLang="en-US" sz="1200" kern="1200" dirty="0">
                <a:solidFill>
                  <a:schemeClr val="tx1"/>
                </a:solidFill>
                <a:effectLst/>
                <a:latin typeface="+mn-lt"/>
                <a:ea typeface="+mn-ea"/>
                <a:cs typeface="+mn-cs"/>
              </a:rPr>
              <a:t>連合</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を使った</a:t>
            </a:r>
            <a:r>
              <a:rPr kumimoji="1" lang="en-US" altLang="ja-JP" sz="1200" kern="1200" dirty="0" err="1">
                <a:solidFill>
                  <a:schemeClr val="tx1"/>
                </a:solidFill>
                <a:effectLst/>
                <a:latin typeface="+mn-lt"/>
                <a:ea typeface="+mn-ea"/>
                <a:cs typeface="+mn-cs"/>
              </a:rPr>
              <a:t>WindowsPC</a:t>
            </a:r>
            <a:r>
              <a:rPr kumimoji="1" lang="ja-JP" altLang="en-US"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9</a:t>
            </a:r>
            <a:r>
              <a:rPr kumimoji="1" lang="ja-JP" altLang="en-US" sz="1200" kern="1200" dirty="0">
                <a:solidFill>
                  <a:schemeClr val="tx1"/>
                </a:solidFill>
                <a:effectLst/>
                <a:latin typeface="+mn-lt"/>
                <a:ea typeface="+mn-ea"/>
                <a:cs typeface="+mn-cs"/>
              </a:rPr>
              <a:t>割以上を占めるようになり、事実上の独占状態でした。また、クライアントサーバーは独自の仕様やプロトロコルを用いて特定の目的のためにワンセットで構築されるため、後から</a:t>
            </a:r>
            <a:r>
              <a:rPr kumimoji="1" lang="en-US" altLang="ja-JP" sz="1200" kern="1200" dirty="0" err="1">
                <a:solidFill>
                  <a:schemeClr val="tx1"/>
                </a:solidFill>
                <a:effectLst/>
                <a:latin typeface="+mn-lt"/>
                <a:ea typeface="+mn-ea"/>
                <a:cs typeface="+mn-cs"/>
              </a:rPr>
              <a:t>Winte</a:t>
            </a:r>
            <a:r>
              <a:rPr kumimoji="1" lang="ja-JP" altLang="en-US" sz="1200" kern="1200" dirty="0">
                <a:solidFill>
                  <a:schemeClr val="tx1"/>
                </a:solidFill>
                <a:effectLst/>
                <a:latin typeface="+mn-lt"/>
                <a:ea typeface="+mn-ea"/>
                <a:cs typeface="+mn-cs"/>
              </a:rPr>
              <a:t>以外のクライアントを追加したりすることはできません。</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クラウドは、様々な端末から、</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ブラウザを使ってクラウド上のサーバーにアクセスします。サーバー側のアプリケーションを</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標準技術で構築された</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アプリケーションとして構築しておけば、</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ブラウザを持った様々なデバイスから等しくアクセスしてその機能を利用することができます。</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この言葉が意味するところは、</a:t>
            </a:r>
            <a:r>
              <a:rPr kumimoji="1" lang="ja-JP" altLang="en-US" sz="1200" kern="1200" dirty="0">
                <a:solidFill>
                  <a:schemeClr val="tx1"/>
                </a:solidFill>
                <a:effectLst/>
                <a:latin typeface="+mn-lt"/>
                <a:ea typeface="+mn-ea"/>
                <a:cs typeface="+mn-cs"/>
              </a:rPr>
              <a:t>特定のハードウェアや</a:t>
            </a:r>
            <a:r>
              <a:rPr kumimoji="1" lang="ja-JP" altLang="ja-JP" sz="1200" kern="1200" dirty="0">
                <a:solidFill>
                  <a:schemeClr val="tx1"/>
                </a:solidFill>
                <a:effectLst/>
                <a:latin typeface="+mn-lt"/>
                <a:ea typeface="+mn-ea"/>
                <a:cs typeface="+mn-cs"/>
              </a:rPr>
              <a:t>基本ソフトの種類 （</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Mac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iOS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Android</a:t>
            </a:r>
            <a:r>
              <a:rPr kumimoji="1" lang="ja-JP" altLang="ja-JP" sz="1200" kern="1200" dirty="0">
                <a:solidFill>
                  <a:schemeClr val="tx1"/>
                </a:solidFill>
                <a:effectLst/>
                <a:latin typeface="+mn-lt"/>
                <a:ea typeface="+mn-ea"/>
                <a:cs typeface="+mn-cs"/>
              </a:rPr>
              <a:t>など）に関係なく、</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ブラウザさえ搭載されていれば、等しくクラウド・サービスを受けられるということです。</a:t>
            </a:r>
          </a:p>
          <a:p>
            <a:r>
              <a:rPr kumimoji="1" lang="ja-JP" altLang="ja-JP" sz="1200" kern="1200" dirty="0">
                <a:solidFill>
                  <a:schemeClr val="tx1"/>
                </a:solidFill>
                <a:effectLst/>
                <a:latin typeface="+mn-lt"/>
                <a:ea typeface="+mn-ea"/>
                <a:cs typeface="+mn-cs"/>
              </a:rPr>
              <a:t>クラウドを利用するクライアントとして重要なのはブラウザが使えることであって、ハードウェアや基本ソフトでは無いということなのです。つまり、モバイル・デバイスは、「クラウドの持つ機能や性能を、ブラウザを介して利用するためのデバイス」として誕生したの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これは、それまでの特定の企業の技術に頼るプラットフォームから、オープンなプラットフォームへの移行でもあります。標準技術をサポートしていれば、ベンダーを選ばずにアプリケーションを利用し、アプリを利用することができるのです。</a:t>
            </a:r>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アプリケーションは人が利用することを前提にしていますが、プログラム間で連携できるように進化したものが</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サービスです。複数の</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サービスを組み合わせて新しいサービスを作るのがマッシュアップですが、マッシュアップについては別の機会にご説明します。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ように、クラウドの誕生時点でクライアントはブラウザを使うことが想定されていましたが、クラウドがブラウザをクライアントとして選んだというよりも、ブラウザの技術革新がクラウド誕生のきっかけになったという見方もできます。この点については後述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369871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モバイル・デバイスの登場以前、</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パソコンが一般的でした。パソコン市場の</a:t>
            </a:r>
            <a:r>
              <a:rPr kumimoji="1" lang="en-US" altLang="ja-JP" sz="1200" kern="1200" dirty="0">
                <a:solidFill>
                  <a:schemeClr val="tx1"/>
                </a:solidFill>
                <a:effectLst/>
                <a:latin typeface="+mn-lt"/>
                <a:ea typeface="+mn-ea"/>
                <a:cs typeface="+mn-cs"/>
              </a:rPr>
              <a:t>90%</a:t>
            </a:r>
            <a:r>
              <a:rPr kumimoji="1" lang="ja-JP" altLang="ja-JP" sz="1200" kern="1200" dirty="0">
                <a:solidFill>
                  <a:schemeClr val="tx1"/>
                </a:solidFill>
                <a:effectLst/>
                <a:latin typeface="+mn-lt"/>
                <a:ea typeface="+mn-ea"/>
                <a:cs typeface="+mn-cs"/>
              </a:rPr>
              <a:t>以上が</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パソコンだった時期もあります。なぜ、それほどにシェアが高まったのでしょうか？ そして、なぜ今、モバイル・デバイスへの移行が始まったのでしょうか？ </a:t>
            </a:r>
          </a:p>
          <a:p>
            <a:r>
              <a:rPr kumimoji="1" lang="ja-JP" altLang="ja-JP" sz="1200" kern="1200" dirty="0">
                <a:solidFill>
                  <a:schemeClr val="tx1"/>
                </a:solidFill>
                <a:effectLst/>
                <a:latin typeface="+mn-lt"/>
                <a:ea typeface="+mn-ea"/>
                <a:cs typeface="+mn-cs"/>
              </a:rPr>
              <a:t>初期のパソコンが登場した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年代には、様々な企業がパソコンを開発・販売していました。なかでも企業ユーザーに信頼されていたのが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製品でした。その後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機の参入により価格が下落、そのシェアを伸ばしたのです。互換機のシェアが高くなると、そのためのアプリケーション・ソフトが数多く開発されるようになり、さらに互換機のシェアがさらに伸びるという循環が生まれました。</a:t>
            </a:r>
          </a:p>
          <a:p>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製品および互換機には、</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のプロセッサーが使われていました。そして、</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は、これらのパソコンで動く</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を開発し、この組合せ（</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と呼ばれることがあります）が標準的なクライアントになったのです。このような、ハードウェアと基本ソフトの組合せを「プラットフォーム」と呼びます。</a:t>
            </a:r>
          </a:p>
          <a:p>
            <a:r>
              <a:rPr kumimoji="1" lang="ja-JP" altLang="ja-JP" sz="1200" kern="1200" dirty="0">
                <a:solidFill>
                  <a:schemeClr val="tx1"/>
                </a:solidFill>
                <a:effectLst/>
                <a:latin typeface="+mn-lt"/>
                <a:ea typeface="+mn-ea"/>
                <a:cs typeface="+mn-cs"/>
              </a:rPr>
              <a:t>一方、ソフトウェアを開発する側にとっては、いくつもの異なるプラットフォームが混在している環境は、それぞれに別々のソフトを開発しなければならず、手間もコストも掛かります。そのため、最もシェアの大きい</a:t>
            </a:r>
            <a:r>
              <a:rPr kumimoji="1" lang="en-US" altLang="ja-JP" sz="1200" kern="1200" dirty="0">
                <a:solidFill>
                  <a:schemeClr val="tx1"/>
                </a:solidFill>
                <a:effectLst/>
                <a:latin typeface="+mn-lt"/>
                <a:ea typeface="+mn-ea"/>
                <a:cs typeface="+mn-cs"/>
              </a:rPr>
              <a:t>Wintel</a:t>
            </a:r>
            <a:r>
              <a:rPr kumimoji="1" lang="ja-JP" altLang="ja-JP" sz="1200" kern="1200" dirty="0" err="1">
                <a:solidFill>
                  <a:schemeClr val="tx1"/>
                </a:solidFill>
                <a:effectLst/>
                <a:latin typeface="+mn-lt"/>
                <a:ea typeface="+mn-ea"/>
                <a:cs typeface="+mn-cs"/>
              </a:rPr>
              <a:t>での</a:t>
            </a:r>
            <a:r>
              <a:rPr kumimoji="1" lang="ja-JP" altLang="ja-JP" sz="1200" kern="1200" dirty="0">
                <a:solidFill>
                  <a:schemeClr val="tx1"/>
                </a:solidFill>
                <a:effectLst/>
                <a:latin typeface="+mn-lt"/>
                <a:ea typeface="+mn-ea"/>
                <a:cs typeface="+mn-cs"/>
              </a:rPr>
              <a:t>開発が増えて、さらにシェアを拡大していったのです。</a:t>
            </a:r>
          </a:p>
          <a:p>
            <a:r>
              <a:rPr kumimoji="1" lang="ja-JP" altLang="ja-JP" sz="1200" kern="1200" dirty="0">
                <a:solidFill>
                  <a:schemeClr val="tx1"/>
                </a:solidFill>
                <a:effectLst/>
                <a:latin typeface="+mn-lt"/>
                <a:ea typeface="+mn-ea"/>
                <a:cs typeface="+mn-cs"/>
              </a:rPr>
              <a:t>しかし、この結果、ユーザーも開発ベンダーも</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から逃れられなくなりました。これを「ベンダーロックイン」と言います。ベンダーロックインは、ベンダーの裁量を許し、ユーザーの選択肢を狭め、高コスト化や技術の停滞をもたらす恐れがあります。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そのため、特定のプラットフォームに依存しないアプリケーションの実行環境が模索されてきました。</a:t>
            </a:r>
            <a:r>
              <a:rPr kumimoji="1" lang="en-US" altLang="ja-JP" sz="1200" kern="1200" dirty="0">
                <a:solidFill>
                  <a:schemeClr val="tx1"/>
                </a:solidFill>
                <a:effectLst/>
                <a:latin typeface="+mn-lt"/>
                <a:ea typeface="+mn-ea"/>
                <a:cs typeface="+mn-cs"/>
              </a:rPr>
              <a:t>Java</a:t>
            </a:r>
            <a:r>
              <a:rPr kumimoji="1" lang="ja-JP" altLang="en-US" sz="1200" kern="1200" dirty="0">
                <a:solidFill>
                  <a:schemeClr val="tx1"/>
                </a:solidFill>
                <a:effectLst/>
                <a:latin typeface="+mn-lt"/>
                <a:ea typeface="+mn-ea"/>
                <a:cs typeface="+mn-cs"/>
              </a:rPr>
              <a:t>などがよく知られていますが、互換性の制限やパフォーマンスの問題などでクライアント用にはあまり普及していません。それに代わり、ブラウザをベースにした抽象化層が注目されてきました。</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ブラウザであれば、様々なコンピュータやデバイスに対応していますから、業務アプリを</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ベースの技術で開発すれば、クライアントを選ばない環境を実現できると考えたのです。</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275839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【図解】コレ１枚でわかるクライアントの歴史</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年代、ビジネス・コンピューターの黎明期、ユーザーインターフェイスは、キーボードとプリンターが一体となったテレタイプ端末と言われるものが主流だった。その後、</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に入り、タイムシェアリングの普及と共にブラウン管式のディスプレイ端末が使われるようになる。しかし、表示できるのはモノクロの文字だけだった。その後、カラーで文字表示できる端末も登場したが、いずれも「文字（テキスト）」という限られた範囲での表現力しか持たなかった。</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年代に入り、ビジネスの現場でパーソナル・コンピューターが使われるようになる。そこで、この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を当時主流となっていた大型のメインフレーム、オフコンやミニコンと言われた小型コンピューターの端末として使われるようになる。当初は、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上に端末エミュレーターを動かし「テキスト端末」として使われるのが一般的だった。その後、ミニコンやオフコンに加え、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サーバーが登場する頃になると、主要な業務処理や組織で共有すべきデータの保管は、上位のコンピューターに任せ、入力画面のレイアウトやデータの加工・編集といった比較的軽いアプリケーション処理やユーザーインターフェイスに関わる処理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に任せ、上位のコンピューターと役割分担するクライアント・サーバー方式が普及した。</a:t>
            </a:r>
          </a:p>
          <a:p>
            <a:r>
              <a:rPr kumimoji="1" lang="ja-JP" altLang="ja-JP" sz="1200" kern="1200" dirty="0">
                <a:solidFill>
                  <a:schemeClr val="tx1"/>
                </a:solidFill>
                <a:effectLst/>
                <a:latin typeface="+mn-lt"/>
                <a:ea typeface="+mn-ea"/>
                <a:cs typeface="+mn-cs"/>
              </a:rPr>
              <a:t>当時、ネットワークの速度は遅く、コンピューターの処理能力も高くなかった。そのため、上位のサーバー・コンピューターで表現力豊かな画面データを生成し送るのは、現実的ではなかったためだ。そこで、ユーザーの手元にあ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の処理能力を活かし、高い表現力を手に入れようとした。その代表的なソフトウェアのひとつが、</a:t>
            </a:r>
            <a:r>
              <a:rPr kumimoji="1" lang="en-US" altLang="ja-JP" sz="1200" kern="1200" dirty="0">
                <a:solidFill>
                  <a:schemeClr val="tx1"/>
                </a:solidFill>
                <a:effectLst/>
                <a:latin typeface="+mn-lt"/>
                <a:ea typeface="+mn-ea"/>
                <a:cs typeface="+mn-cs"/>
              </a:rPr>
              <a:t>1989</a:t>
            </a:r>
            <a:r>
              <a:rPr kumimoji="1" lang="ja-JP" altLang="ja-JP" sz="1200" kern="1200" dirty="0">
                <a:solidFill>
                  <a:schemeClr val="tx1"/>
                </a:solidFill>
                <a:effectLst/>
                <a:latin typeface="+mn-lt"/>
                <a:ea typeface="+mn-ea"/>
                <a:cs typeface="+mn-cs"/>
              </a:rPr>
              <a:t>年に登場したグループウェア</a:t>
            </a:r>
            <a:r>
              <a:rPr kumimoji="1" lang="en-US" altLang="ja-JP" sz="1200" kern="1200" dirty="0">
                <a:solidFill>
                  <a:schemeClr val="tx1"/>
                </a:solidFill>
                <a:effectLst/>
                <a:latin typeface="+mn-lt"/>
                <a:ea typeface="+mn-ea"/>
                <a:cs typeface="+mn-cs"/>
              </a:rPr>
              <a:t>Lotus Notes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クライアント・サーバー方式の登場により、ユーザーは高い表現力を手に入れることができたが、その一方で、サーバー・アプリケーション毎にクライアント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に対応するアプリケーションを導入しなければならない。そのため、各アプリケーションについてバージョンアップやプログラム修正のたびに全てのクライアント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をアップデートしなければならないため運用管理負担が増大することになる。このような多くのクライアント・アプリケーションを抱え込んだ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Fat Client</a:t>
            </a:r>
            <a:r>
              <a:rPr kumimoji="1" lang="ja-JP" altLang="ja-JP" sz="1200" kern="1200" dirty="0">
                <a:solidFill>
                  <a:schemeClr val="tx1"/>
                </a:solidFill>
                <a:effectLst/>
                <a:latin typeface="+mn-lt"/>
                <a:ea typeface="+mn-ea"/>
                <a:cs typeface="+mn-cs"/>
              </a:rPr>
              <a:t>（でぶっちょクライアント）」とも言われている。</a:t>
            </a:r>
          </a:p>
          <a:p>
            <a:r>
              <a:rPr kumimoji="1" lang="en-US" altLang="ja-JP" sz="1200" kern="1200" dirty="0">
                <a:solidFill>
                  <a:schemeClr val="tx1"/>
                </a:solidFill>
                <a:effectLst/>
                <a:latin typeface="+mn-lt"/>
                <a:ea typeface="+mn-ea"/>
                <a:cs typeface="+mn-cs"/>
              </a:rPr>
              <a:t>1995</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Windows95</a:t>
            </a:r>
            <a:r>
              <a:rPr kumimoji="1" lang="ja-JP" altLang="ja-JP" sz="1200" kern="1200" dirty="0">
                <a:solidFill>
                  <a:schemeClr val="tx1"/>
                </a:solidFill>
                <a:effectLst/>
                <a:latin typeface="+mn-lt"/>
                <a:ea typeface="+mn-ea"/>
                <a:cs typeface="+mn-cs"/>
              </a:rPr>
              <a:t>が、登場する。これには、</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ブラウザーである</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が、無償で付いてきた。そこで、このブラウザーをクライアント機能として使おうという</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システムという考え方が生まれてきた。</a:t>
            </a:r>
          </a:p>
          <a:p>
            <a:r>
              <a:rPr kumimoji="1" lang="ja-JP" altLang="ja-JP" sz="1200" kern="1200" dirty="0">
                <a:solidFill>
                  <a:schemeClr val="tx1"/>
                </a:solidFill>
                <a:effectLst/>
                <a:latin typeface="+mn-lt"/>
                <a:ea typeface="+mn-ea"/>
                <a:cs typeface="+mn-cs"/>
              </a:rPr>
              <a:t>ブラウザーを使えば、テキスト端末より高い表現力が得られる。しかも、</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には、ブラウザーを導入するだけなので、クライアント・アプリケーションの運用管理負担から解放される。そんな理由から、</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システムが、普及することになった。しかし、当時のブラウザーは、静的な文書の閲覧が主な用途であり、また、回線の速度も遅かったことからサーバー・コンピューターから大きな画面データを送ることは現実的ではなかった。そのため、レイアウトの自由度や画像を使うなどにより、テキスト端末より表現力は高まったもののクライアント・サーバーほどの表現力を持たせることはできなかった。そのため、クライアント・サーバーと併存することになる。なお、</a:t>
            </a:r>
            <a:r>
              <a:rPr kumimoji="1" lang="en-US" altLang="ja-JP" sz="1200" kern="1200" dirty="0">
                <a:solidFill>
                  <a:schemeClr val="tx1"/>
                </a:solidFill>
                <a:effectLst/>
                <a:latin typeface="+mn-lt"/>
                <a:ea typeface="+mn-ea"/>
                <a:cs typeface="+mn-cs"/>
              </a:rPr>
              <a:t>1996</a:t>
            </a:r>
            <a:r>
              <a:rPr kumimoji="1" lang="ja-JP" altLang="ja-JP" sz="1200" kern="1200" dirty="0">
                <a:solidFill>
                  <a:schemeClr val="tx1"/>
                </a:solidFill>
                <a:effectLst/>
                <a:latin typeface="+mn-lt"/>
                <a:ea typeface="+mn-ea"/>
                <a:cs typeface="+mn-cs"/>
              </a:rPr>
              <a:t>年、クライアント・サーバーで一世を風靡した</a:t>
            </a:r>
            <a:r>
              <a:rPr kumimoji="1" lang="en-US" altLang="ja-JP" sz="1200" kern="1200" dirty="0">
                <a:solidFill>
                  <a:schemeClr val="tx1"/>
                </a:solidFill>
                <a:effectLst/>
                <a:latin typeface="+mn-lt"/>
                <a:ea typeface="+mn-ea"/>
                <a:cs typeface="+mn-cs"/>
              </a:rPr>
              <a:t>Lotus Notes</a:t>
            </a:r>
            <a:r>
              <a:rPr kumimoji="1" lang="ja-JP" altLang="ja-JP"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Lotus Notes/Domino</a:t>
            </a:r>
            <a:r>
              <a:rPr kumimoji="1" lang="ja-JP" altLang="ja-JP" sz="1200" kern="1200" dirty="0">
                <a:solidFill>
                  <a:schemeClr val="tx1"/>
                </a:solidFill>
                <a:effectLst/>
                <a:latin typeface="+mn-lt"/>
                <a:ea typeface="+mn-ea"/>
                <a:cs typeface="+mn-cs"/>
              </a:rPr>
              <a:t>という名称で、ブラウザーから使える機能をリリースしている。</a:t>
            </a:r>
          </a:p>
          <a:p>
            <a:r>
              <a:rPr kumimoji="1" lang="ja-JP" altLang="ja-JP" sz="1200" kern="1200" dirty="0">
                <a:solidFill>
                  <a:schemeClr val="tx1"/>
                </a:solidFill>
                <a:effectLst/>
                <a:latin typeface="+mn-lt"/>
                <a:ea typeface="+mn-ea"/>
                <a:cs typeface="+mn-cs"/>
              </a:rPr>
              <a:t>回線速度の向上やインターネットの普及とともに、ブラウザーで高い表現力を実現しようという動きが始まる。それが、プラグイン・プログラムを使う方法だ。ブラウザーは、それ自体、静的な文書の閲覧のためのものだった。ただ、外部プログラムとのインタフェイスをオープンにしていたことから、これを使って高い表現力を実現しようという方法が生まれた。</a:t>
            </a:r>
            <a:r>
              <a:rPr kumimoji="1" lang="en-US" altLang="ja-JP" sz="1200" kern="1200" dirty="0">
                <a:solidFill>
                  <a:schemeClr val="tx1"/>
                </a:solidFill>
                <a:effectLst/>
                <a:latin typeface="+mn-lt"/>
                <a:ea typeface="+mn-ea"/>
                <a:cs typeface="+mn-cs"/>
              </a:rPr>
              <a:t>1996</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（当時の正式名称：</a:t>
            </a:r>
            <a:r>
              <a:rPr kumimoji="1" lang="en-US" altLang="ja-JP" sz="1200" kern="1200" dirty="0">
                <a:solidFill>
                  <a:schemeClr val="tx1"/>
                </a:solidFill>
                <a:effectLst/>
                <a:latin typeface="+mn-lt"/>
                <a:ea typeface="+mn-ea"/>
                <a:cs typeface="+mn-cs"/>
              </a:rPr>
              <a:t>Future Splash Animator [Macromedia Flash 1]</a:t>
            </a:r>
            <a:r>
              <a:rPr kumimoji="1" lang="ja-JP" altLang="ja-JP" sz="1200" kern="1200" dirty="0">
                <a:solidFill>
                  <a:schemeClr val="tx1"/>
                </a:solidFill>
                <a:effectLst/>
                <a:latin typeface="+mn-lt"/>
                <a:ea typeface="+mn-ea"/>
                <a:cs typeface="+mn-cs"/>
              </a:rPr>
              <a:t>）は、その先駆けとなった。</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の登場により、ブラウザーであっても</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ネイティブと遜色のない表現力を実現できると言うことで、その後</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は広く普及してゆく。</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同様のプラグインとして、その後、</a:t>
            </a:r>
            <a:r>
              <a:rPr kumimoji="1" lang="en-US" altLang="ja-JP" sz="1200" kern="1200" dirty="0">
                <a:solidFill>
                  <a:schemeClr val="tx1"/>
                </a:solidFill>
                <a:effectLst/>
                <a:latin typeface="+mn-lt"/>
                <a:ea typeface="+mn-ea"/>
                <a:cs typeface="+mn-cs"/>
              </a:rPr>
              <a:t>Silverlight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Curl</a:t>
            </a:r>
            <a:r>
              <a:rPr kumimoji="1" lang="ja-JP" altLang="ja-JP" sz="1200" kern="1200" dirty="0">
                <a:solidFill>
                  <a:schemeClr val="tx1"/>
                </a:solidFill>
                <a:effectLst/>
                <a:latin typeface="+mn-lt"/>
                <a:ea typeface="+mn-ea"/>
                <a:cs typeface="+mn-cs"/>
              </a:rPr>
              <a:t>などが登場する。</a:t>
            </a:r>
          </a:p>
          <a:p>
            <a:r>
              <a:rPr kumimoji="1" lang="ja-JP" altLang="ja-JP" sz="1200" kern="1200" dirty="0">
                <a:solidFill>
                  <a:schemeClr val="tx1"/>
                </a:solidFill>
                <a:effectLst/>
                <a:latin typeface="+mn-lt"/>
                <a:ea typeface="+mn-ea"/>
                <a:cs typeface="+mn-cs"/>
              </a:rPr>
              <a:t>これらプラグイン・プログラムで動作するアプリケーション・プログラムを</a:t>
            </a:r>
            <a:r>
              <a:rPr kumimoji="1" lang="en-US" altLang="ja-JP" sz="1200" kern="1200" dirty="0">
                <a:solidFill>
                  <a:schemeClr val="tx1"/>
                </a:solidFill>
                <a:effectLst/>
                <a:latin typeface="+mn-lt"/>
                <a:ea typeface="+mn-ea"/>
                <a:cs typeface="+mn-cs"/>
              </a:rPr>
              <a:t>RIA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Rich Internet Application</a:t>
            </a:r>
            <a:r>
              <a:rPr kumimoji="1" lang="ja-JP" altLang="ja-JP" sz="1200" kern="1200" dirty="0">
                <a:solidFill>
                  <a:schemeClr val="tx1"/>
                </a:solidFill>
                <a:effectLst/>
                <a:latin typeface="+mn-lt"/>
                <a:ea typeface="+mn-ea"/>
                <a:cs typeface="+mn-cs"/>
              </a:rPr>
              <a:t>）、そのクライアントとなるプラグインが動作するブラウザーを</a:t>
            </a:r>
            <a:r>
              <a:rPr kumimoji="1" lang="en-US" altLang="ja-JP" sz="1200" kern="1200" dirty="0">
                <a:solidFill>
                  <a:schemeClr val="tx1"/>
                </a:solidFill>
                <a:effectLst/>
                <a:latin typeface="+mn-lt"/>
                <a:ea typeface="+mn-ea"/>
                <a:cs typeface="+mn-cs"/>
              </a:rPr>
              <a:t>RIC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Rich Internet Client</a:t>
            </a:r>
            <a:r>
              <a:rPr kumimoji="1" lang="ja-JP" altLang="ja-JP" sz="1200" kern="1200" dirty="0">
                <a:solidFill>
                  <a:schemeClr val="tx1"/>
                </a:solidFill>
                <a:effectLst/>
                <a:latin typeface="+mn-lt"/>
                <a:ea typeface="+mn-ea"/>
                <a:cs typeface="+mn-cs"/>
              </a:rPr>
              <a:t>）と呼ぶ。</a:t>
            </a:r>
          </a:p>
          <a:p>
            <a:r>
              <a:rPr kumimoji="1" lang="ja-JP" altLang="ja-JP" sz="1200" kern="1200" dirty="0">
                <a:solidFill>
                  <a:schemeClr val="tx1"/>
                </a:solidFill>
                <a:effectLst/>
                <a:latin typeface="+mn-lt"/>
                <a:ea typeface="+mn-ea"/>
                <a:cs typeface="+mn-cs"/>
              </a:rPr>
              <a:t>このような方法で表現力を高めたブラウザーではあるが、その表現を規定する</a:t>
            </a:r>
            <a:r>
              <a:rPr kumimoji="1" lang="en-US" altLang="ja-JP" sz="1200" kern="1200" dirty="0">
                <a:solidFill>
                  <a:schemeClr val="tx1"/>
                </a:solidFill>
                <a:effectLst/>
                <a:latin typeface="+mn-lt"/>
                <a:ea typeface="+mn-ea"/>
                <a:cs typeface="+mn-cs"/>
              </a:rPr>
              <a:t>HTML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HyperText</a:t>
            </a:r>
            <a:r>
              <a:rPr kumimoji="1" lang="en-US" altLang="ja-JP" sz="1200" kern="1200" dirty="0">
                <a:solidFill>
                  <a:schemeClr val="tx1"/>
                </a:solidFill>
                <a:effectLst/>
                <a:latin typeface="+mn-lt"/>
                <a:ea typeface="+mn-ea"/>
                <a:cs typeface="+mn-cs"/>
              </a:rPr>
              <a:t> Markup Language</a:t>
            </a:r>
            <a:r>
              <a:rPr kumimoji="1" lang="ja-JP" altLang="ja-JP" sz="1200" kern="1200" dirty="0">
                <a:solidFill>
                  <a:schemeClr val="tx1"/>
                </a:solidFill>
                <a:effectLst/>
                <a:latin typeface="+mn-lt"/>
                <a:ea typeface="+mn-ea"/>
                <a:cs typeface="+mn-cs"/>
              </a:rPr>
              <a:t>）言語は、</a:t>
            </a:r>
            <a:r>
              <a:rPr kumimoji="1" lang="en-US" altLang="ja-JP" sz="1200" kern="1200" dirty="0">
                <a:solidFill>
                  <a:schemeClr val="tx1"/>
                </a:solidFill>
                <a:effectLst/>
                <a:latin typeface="+mn-lt"/>
                <a:ea typeface="+mn-ea"/>
                <a:cs typeface="+mn-cs"/>
              </a:rPr>
              <a:t>1997</a:t>
            </a:r>
            <a:r>
              <a:rPr kumimoji="1" lang="ja-JP" altLang="ja-JP" sz="1200" kern="1200" dirty="0">
                <a:solidFill>
                  <a:schemeClr val="tx1"/>
                </a:solidFill>
                <a:effectLst/>
                <a:latin typeface="+mn-lt"/>
                <a:ea typeface="+mn-ea"/>
                <a:cs typeface="+mn-cs"/>
              </a:rPr>
              <a:t>年に正式勧告された</a:t>
            </a:r>
            <a:r>
              <a:rPr kumimoji="1" lang="en-US" altLang="ja-JP" sz="1200" kern="1200" dirty="0">
                <a:solidFill>
                  <a:schemeClr val="tx1"/>
                </a:solidFill>
                <a:effectLst/>
                <a:latin typeface="+mn-lt"/>
                <a:ea typeface="+mn-ea"/>
                <a:cs typeface="+mn-cs"/>
              </a:rPr>
              <a:t>HTML4.0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年に若干の修正が加えられた</a:t>
            </a:r>
            <a:r>
              <a:rPr kumimoji="1" lang="en-US" altLang="ja-JP" sz="1200" kern="1200" dirty="0">
                <a:solidFill>
                  <a:schemeClr val="tx1"/>
                </a:solidFill>
                <a:effectLst/>
                <a:latin typeface="+mn-lt"/>
                <a:ea typeface="+mn-ea"/>
                <a:cs typeface="+mn-cs"/>
              </a:rPr>
              <a:t>HTML4.01</a:t>
            </a:r>
            <a:r>
              <a:rPr kumimoji="1" lang="ja-JP" altLang="ja-JP" sz="1200" kern="1200" dirty="0">
                <a:solidFill>
                  <a:schemeClr val="tx1"/>
                </a:solidFill>
                <a:effectLst/>
                <a:latin typeface="+mn-lt"/>
                <a:ea typeface="+mn-ea"/>
                <a:cs typeface="+mn-cs"/>
              </a:rPr>
              <a:t>以降、大きな変更が加えられないままに使われてきた。それをプラグインで機能を補完してきたわけだが、回線の高速化やモバイル・デバイスの普及など当時の状況とは大きく変わってしまい、プラグインでの対応にも限界が見え始めた。そのため、</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年、プラグインを使わなくてもブラウザーの機能だけで高い表現力やモバイル・デバイスとの対応を可能にする</a:t>
            </a:r>
            <a:r>
              <a:rPr kumimoji="1" lang="en-US" altLang="ja-JP" sz="1200" kern="1200" dirty="0">
                <a:solidFill>
                  <a:schemeClr val="tx1"/>
                </a:solidFill>
                <a:effectLst/>
                <a:latin typeface="+mn-lt"/>
                <a:ea typeface="+mn-ea"/>
                <a:cs typeface="+mn-cs"/>
              </a:rPr>
              <a:t>HTML5.0</a:t>
            </a:r>
            <a:r>
              <a:rPr kumimoji="1" lang="ja-JP" altLang="ja-JP" sz="1200" kern="1200" dirty="0">
                <a:solidFill>
                  <a:schemeClr val="tx1"/>
                </a:solidFill>
                <a:effectLst/>
                <a:latin typeface="+mn-lt"/>
                <a:ea typeface="+mn-ea"/>
                <a:cs typeface="+mn-cs"/>
              </a:rPr>
              <a:t>が勧告されることとなった。</a:t>
            </a:r>
          </a:p>
          <a:p>
            <a:r>
              <a:rPr kumimoji="1" lang="en-US" altLang="ja-JP" sz="1200" kern="1200" dirty="0">
                <a:solidFill>
                  <a:schemeClr val="tx1"/>
                </a:solidFill>
                <a:effectLst/>
                <a:latin typeface="+mn-lt"/>
                <a:ea typeface="+mn-ea"/>
                <a:cs typeface="+mn-cs"/>
              </a:rPr>
              <a:t>HTML5.0</a:t>
            </a:r>
            <a:r>
              <a:rPr kumimoji="1" lang="ja-JP" altLang="ja-JP" sz="1200" kern="1200" dirty="0">
                <a:solidFill>
                  <a:schemeClr val="tx1"/>
                </a:solidFill>
                <a:effectLst/>
                <a:latin typeface="+mn-lt"/>
                <a:ea typeface="+mn-ea"/>
                <a:cs typeface="+mn-cs"/>
              </a:rPr>
              <a:t>、その前身となった</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については、後日「コレ１枚」で紹介する。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2159614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883409" y="8683323"/>
            <a:ext cx="2973011" cy="459229"/>
          </a:xfrm>
          <a:prstGeom prst="rect">
            <a:avLst/>
          </a:prstGeom>
          <a:noFill/>
          <a:ln w="9525">
            <a:noFill/>
            <a:miter lim="800000"/>
            <a:headEnd/>
            <a:tailEnd/>
          </a:ln>
        </p:spPr>
        <p:txBody>
          <a:bodyPr lIns="94454" tIns="47227" rIns="94454" bIns="47227" anchor="b"/>
          <a:lstStyle/>
          <a:p>
            <a:pPr algn="r" defTabSz="943869"/>
            <a:fld id="{2D48A9BA-2689-43A1-BD0A-A3B307D39728}" type="slidenum">
              <a:rPr kumimoji="0" lang="ja-JP" altLang="en-US" sz="1300">
                <a:ea typeface="ＭＳ Ｐゴシック" charset="-128"/>
              </a:rPr>
              <a:pPr algn="r" defTabSz="943869"/>
              <a:t>13</a:t>
            </a:fld>
            <a:endParaRPr kumimoji="0" lang="en-US" altLang="ja-JP" sz="1300">
              <a:ea typeface="ＭＳ Ｐゴシック" charset="-128"/>
            </a:endParaRPr>
          </a:p>
        </p:txBody>
      </p:sp>
      <p:sp>
        <p:nvSpPr>
          <p:cNvPr id="64514" name="スライド イメージ プレースホルダ 1"/>
          <p:cNvSpPr>
            <a:spLocks noGrp="1" noRot="1" noChangeAspect="1" noTextEdit="1"/>
          </p:cNvSpPr>
          <p:nvPr>
            <p:ph type="sldImg"/>
          </p:nvPr>
        </p:nvSpPr>
        <p:spPr>
          <a:xfrm>
            <a:off x="1146175" y="687388"/>
            <a:ext cx="4567238" cy="3425825"/>
          </a:xfrm>
          <a:ln/>
        </p:spPr>
      </p:sp>
      <p:sp>
        <p:nvSpPr>
          <p:cNvPr id="64515" name="ノート プレースホルダ 2"/>
          <p:cNvSpPr>
            <a:spLocks noGrp="1"/>
          </p:cNvSpPr>
          <p:nvPr>
            <p:ph type="body" idx="1"/>
          </p:nvPr>
        </p:nvSpPr>
        <p:spPr>
          <a:xfrm>
            <a:off x="685959" y="4343111"/>
            <a:ext cx="5486084" cy="4114220"/>
          </a:xfrm>
          <a:noFill/>
          <a:ln/>
        </p:spPr>
        <p:txBody>
          <a:bodyPr lIns="91420" tIns="45711" rIns="91420" bIns="45711"/>
          <a:lstStyle/>
          <a:p>
            <a:pPr eaLnBrk="1" hangingPunct="1">
              <a:spcBef>
                <a:spcPct val="0"/>
              </a:spcBef>
            </a:pPr>
            <a:r>
              <a:rPr lang="en-US" altLang="ja-JP" dirty="0"/>
              <a:t>Web2.0</a:t>
            </a:r>
            <a:r>
              <a:rPr lang="ja-JP" altLang="en-US" dirty="0"/>
              <a:t>の原動力となった技術のひとつが、</a:t>
            </a:r>
            <a:r>
              <a:rPr lang="en-US" altLang="ja-JP" dirty="0"/>
              <a:t>Ajax</a:t>
            </a:r>
            <a:r>
              <a:rPr lang="ja-JP" altLang="en-US" dirty="0"/>
              <a:t>です。</a:t>
            </a:r>
            <a:endParaRPr lang="en-US" altLang="ja-JP" dirty="0"/>
          </a:p>
          <a:p>
            <a:pPr eaLnBrk="1" hangingPunct="1">
              <a:spcBef>
                <a:spcPct val="0"/>
              </a:spcBef>
            </a:pPr>
            <a:endParaRPr lang="en-US" altLang="ja-JP" dirty="0"/>
          </a:p>
          <a:p>
            <a:pPr eaLnBrk="1" hangingPunct="1">
              <a:spcBef>
                <a:spcPct val="0"/>
              </a:spcBef>
            </a:pPr>
            <a:r>
              <a:rPr lang="en-US" altLang="ja-JP" dirty="0"/>
              <a:t>Ajax</a:t>
            </a:r>
            <a:r>
              <a:rPr lang="ja-JP" altLang="en-US" dirty="0"/>
              <a:t>は、</a:t>
            </a:r>
            <a:r>
              <a:rPr lang="en-US" altLang="ja-JP" dirty="0"/>
              <a:t>Asynchronous JavaScript + XML</a:t>
            </a:r>
            <a:r>
              <a:rPr lang="ja-JP" altLang="en-US" dirty="0"/>
              <a:t>を縮めたものです。</a:t>
            </a:r>
            <a:r>
              <a:rPr lang="en-US" altLang="ja-JP" dirty="0"/>
              <a:t>2004</a:t>
            </a:r>
            <a:r>
              <a:rPr lang="ja-JP" altLang="en-US" dirty="0"/>
              <a:t>年に提供が開始された</a:t>
            </a:r>
            <a:r>
              <a:rPr lang="en-US" altLang="ja-JP" dirty="0"/>
              <a:t>Google Maps</a:t>
            </a:r>
            <a:r>
              <a:rPr lang="ja-JP" altLang="en-US" dirty="0"/>
              <a:t>で使われた機能に対して</a:t>
            </a:r>
            <a:r>
              <a:rPr lang="en-US" altLang="ja-JP" dirty="0"/>
              <a:t>2005</a:t>
            </a:r>
            <a:r>
              <a:rPr lang="ja-JP" altLang="en-US" dirty="0"/>
              <a:t>年、命名されました。</a:t>
            </a:r>
            <a:endParaRPr lang="en-US" altLang="ja-JP" dirty="0"/>
          </a:p>
          <a:p>
            <a:pPr eaLnBrk="1" hangingPunct="1">
              <a:spcBef>
                <a:spcPct val="0"/>
              </a:spcBef>
            </a:pPr>
            <a:endParaRPr lang="en-US" altLang="ja-JP" dirty="0"/>
          </a:p>
          <a:p>
            <a:pPr eaLnBrk="1" hangingPunct="1">
              <a:spcBef>
                <a:spcPct val="0"/>
              </a:spcBef>
            </a:pPr>
            <a:r>
              <a:rPr lang="en-US" altLang="ja-JP" dirty="0"/>
              <a:t>JavaScript</a:t>
            </a:r>
            <a:r>
              <a:rPr lang="ja-JP" altLang="en-US" dirty="0"/>
              <a:t>はサーバーからダウンロードされブラウザ上で実行されるスクリプト言語で、元々</a:t>
            </a:r>
            <a:r>
              <a:rPr lang="en-US" altLang="ja-JP" dirty="0"/>
              <a:t>Web</a:t>
            </a:r>
            <a:r>
              <a:rPr lang="ja-JP" altLang="en-US" dirty="0"/>
              <a:t>ブラウザに内蔵されていたものです。これを非同期に使うことによって、使い勝手を向上させます。</a:t>
            </a:r>
            <a:endParaRPr lang="en-US" altLang="ja-JP" dirty="0"/>
          </a:p>
          <a:p>
            <a:pPr eaLnBrk="1" hangingPunct="1">
              <a:spcBef>
                <a:spcPct val="0"/>
              </a:spcBef>
            </a:pPr>
            <a:r>
              <a:rPr lang="en-US" altLang="ja-JP" dirty="0"/>
              <a:t>XML</a:t>
            </a:r>
            <a:r>
              <a:rPr lang="ja-JP" altLang="en-US" dirty="0"/>
              <a:t>は</a:t>
            </a:r>
            <a:r>
              <a:rPr lang="en-US" altLang="ja-JP" dirty="0"/>
              <a:t>HTML</a:t>
            </a:r>
            <a:r>
              <a:rPr lang="ja-JP" altLang="en-US" dirty="0"/>
              <a:t>と同様のマークアップ言語で、様々な機能を必要に応じて拡張できるという特徴を持っています。</a:t>
            </a:r>
            <a:endParaRPr lang="en-US" altLang="ja-JP" dirty="0"/>
          </a:p>
          <a:p>
            <a:pPr eaLnBrk="1" hangingPunct="1">
              <a:spcBef>
                <a:spcPct val="0"/>
              </a:spcBef>
            </a:pPr>
            <a:endParaRPr lang="en-US" altLang="ja-JP" dirty="0"/>
          </a:p>
          <a:p>
            <a:pPr eaLnBrk="1" hangingPunct="1">
              <a:spcBef>
                <a:spcPct val="0"/>
              </a:spcBef>
            </a:pPr>
            <a:r>
              <a:rPr lang="ja-JP" altLang="en-US" dirty="0"/>
              <a:t>技術的な詳細は省きますが、要するに、これらの技術の組合せによって、</a:t>
            </a:r>
            <a:r>
              <a:rPr lang="en-US" altLang="ja-JP" dirty="0"/>
              <a:t>Flash</a:t>
            </a:r>
            <a:r>
              <a:rPr lang="ja-JP" altLang="en-US" dirty="0"/>
              <a:t>などのプラグインを使わずにネイティブアプリケーション並の高度な</a:t>
            </a:r>
            <a:r>
              <a:rPr lang="en-US" altLang="ja-JP" dirty="0"/>
              <a:t>UI</a:t>
            </a:r>
            <a:r>
              <a:rPr lang="ja-JP" altLang="en-US" dirty="0"/>
              <a:t>を実現することができるのです。</a:t>
            </a:r>
            <a:endParaRPr lang="en-US" altLang="ja-JP" dirty="0"/>
          </a:p>
          <a:p>
            <a:pPr eaLnBrk="1" hangingPunct="1">
              <a:spcBef>
                <a:spcPct val="0"/>
              </a:spcBef>
            </a:pPr>
            <a:endParaRPr lang="en-US" altLang="ja-JP" dirty="0"/>
          </a:p>
          <a:p>
            <a:pPr eaLnBrk="1" hangingPunct="1">
              <a:spcBef>
                <a:spcPct val="0"/>
              </a:spcBef>
            </a:pPr>
            <a:r>
              <a:rPr lang="ja-JP" altLang="en-US" dirty="0"/>
              <a:t>ところで、よく間違われるのですが、プログラミング言語の</a:t>
            </a:r>
            <a:r>
              <a:rPr lang="en-US" altLang="ja-JP" dirty="0"/>
              <a:t>Java</a:t>
            </a:r>
            <a:r>
              <a:rPr lang="ja-JP" altLang="en-US" dirty="0"/>
              <a:t>と</a:t>
            </a:r>
            <a:r>
              <a:rPr lang="en-US" altLang="ja-JP" dirty="0"/>
              <a:t>JavaScript</a:t>
            </a:r>
            <a:r>
              <a:rPr lang="ja-JP" altLang="en-US" dirty="0"/>
              <a:t>は、全く違う物です。元々は</a:t>
            </a:r>
            <a:r>
              <a:rPr lang="en-US" altLang="ja-JP" dirty="0" err="1"/>
              <a:t>NetScape</a:t>
            </a:r>
            <a:r>
              <a:rPr lang="ja-JP" altLang="en-US" dirty="0"/>
              <a:t>のエンジニアが開発し、</a:t>
            </a:r>
            <a:r>
              <a:rPr lang="en-US" altLang="ja-JP" dirty="0"/>
              <a:t>Java</a:t>
            </a:r>
            <a:r>
              <a:rPr lang="ja-JP" altLang="en-US" dirty="0"/>
              <a:t>の知名度にあやかるために名前だけ似せたと言われています。</a:t>
            </a:r>
            <a:endParaRPr lang="en-US" altLang="ja-JP" dirty="0"/>
          </a:p>
          <a:p>
            <a:pPr eaLnBrk="1" hangingPunct="1">
              <a:spcBef>
                <a:spcPct val="0"/>
              </a:spcBef>
            </a:pPr>
            <a:endParaRPr lang="en-US" altLang="ja-JP" dirty="0"/>
          </a:p>
          <a:p>
            <a:pPr eaLnBrk="1" hangingPunct="1">
              <a:spcBef>
                <a:spcPct val="0"/>
              </a:spcBef>
            </a:pPr>
            <a:r>
              <a:rPr lang="ja-JP" altLang="en-US" dirty="0"/>
              <a:t>現在は国際規格となり、正式には</a:t>
            </a:r>
            <a:r>
              <a:rPr lang="en-US" altLang="ja-JP" dirty="0"/>
              <a:t>ECMAScript</a:t>
            </a:r>
            <a:r>
              <a:rPr lang="ja-JP" altLang="en-US" dirty="0"/>
              <a:t>と呼ばれます。</a:t>
            </a:r>
          </a:p>
        </p:txBody>
      </p:sp>
      <p:sp>
        <p:nvSpPr>
          <p:cNvPr id="64516" name="スライド番号プレースホルダ 3"/>
          <p:cNvSpPr txBox="1">
            <a:spLocks noGrp="1"/>
          </p:cNvSpPr>
          <p:nvPr/>
        </p:nvSpPr>
        <p:spPr bwMode="auto">
          <a:xfrm>
            <a:off x="3883409" y="8683323"/>
            <a:ext cx="2973011" cy="459229"/>
          </a:xfrm>
          <a:prstGeom prst="rect">
            <a:avLst/>
          </a:prstGeom>
          <a:noFill/>
          <a:ln w="9525">
            <a:noFill/>
            <a:miter lim="800000"/>
            <a:headEnd/>
            <a:tailEnd/>
          </a:ln>
        </p:spPr>
        <p:txBody>
          <a:bodyPr lIns="91420" tIns="45711" rIns="91420" bIns="45711" anchor="b"/>
          <a:lstStyle/>
          <a:p>
            <a:pPr algn="r" defTabSz="905059"/>
            <a:fld id="{9200E267-B13C-4FA2-B019-75E5F1AB75C4}" type="slidenum">
              <a:rPr lang="ja-JP" altLang="en-US" sz="1300">
                <a:ea typeface="ＭＳ Ｐゴシック" charset="-128"/>
              </a:rPr>
              <a:pPr algn="r" defTabSz="905059"/>
              <a:t>13</a:t>
            </a:fld>
            <a:endParaRPr lang="en-US" altLang="ja-JP" sz="1300">
              <a:ea typeface="ＭＳ Ｐゴシック" charset="-128"/>
            </a:endParaRPr>
          </a:p>
        </p:txBody>
      </p:sp>
    </p:spTree>
    <p:extLst>
      <p:ext uri="{BB962C8B-B14F-4D97-AF65-F5344CB8AC3E}">
        <p14:creationId xmlns:p14="http://schemas.microsoft.com/office/powerpoint/2010/main" val="503386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説明だけではわかりにくいと思いますので、具体的な例をひとつ見ていただきましょう。</a:t>
            </a:r>
            <a:endParaRPr lang="en-US" altLang="ja-JP" dirty="0"/>
          </a:p>
          <a:p>
            <a:pPr eaLnBrk="1" hangingPunct="1">
              <a:spcBef>
                <a:spcPct val="0"/>
              </a:spcBef>
            </a:pPr>
            <a:endParaRPr lang="en-US" altLang="ja-JP" dirty="0"/>
          </a:p>
          <a:p>
            <a:pPr eaLnBrk="1" hangingPunct="1">
              <a:spcBef>
                <a:spcPct val="0"/>
              </a:spcBef>
            </a:pPr>
            <a:r>
              <a:rPr lang="en-US" altLang="ja-JP" dirty="0"/>
              <a:t>Web2.0</a:t>
            </a:r>
            <a:r>
              <a:rPr lang="ja-JP" altLang="en-US" dirty="0"/>
              <a:t>以前の地図サイトです。当時の地図サイトを覚えている方はおわかりでしょうが、通信速度が遅いこともあって、今と比べると非常に使いにくいものでした。例えば、今九段下あたりが中心に表示されていて、もう少し北東の方を見たい、と言う場合には、見たい方向の矢印を押すと・・</a:t>
            </a:r>
            <a:endParaRPr lang="en-US" altLang="ja-JP" dirty="0"/>
          </a:p>
          <a:p>
            <a:pPr eaLnBrk="1" hangingPunct="1">
              <a:spcBef>
                <a:spcPct val="0"/>
              </a:spcBef>
            </a:pPr>
            <a:endParaRPr lang="en-US" altLang="ja-JP" dirty="0"/>
          </a:p>
          <a:p>
            <a:pPr eaLnBrk="1" hangingPunct="1">
              <a:spcBef>
                <a:spcPct val="0"/>
              </a:spcBef>
            </a:pPr>
            <a:r>
              <a:rPr lang="ja-JP" altLang="en-US" dirty="0"/>
              <a:t>いったん全画面を消して、その後ゆっくりと全画面を書き換える、ということになります。今では、こんな地図サイトはありませんよね？</a:t>
            </a:r>
          </a:p>
        </p:txBody>
      </p:sp>
      <p:sp>
        <p:nvSpPr>
          <p:cNvPr id="28676"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D39BBE0-0E23-4D83-BB3A-D0CAA8FBA511}" type="slidenum">
              <a:rPr lang="ja-JP" altLang="en-US" smtClean="0"/>
              <a:pPr eaLnBrk="1" hangingPunct="1"/>
              <a:t>14</a:t>
            </a:fld>
            <a:endParaRPr lang="ja-JP" altLang="en-US"/>
          </a:p>
        </p:txBody>
      </p:sp>
    </p:spTree>
    <p:extLst>
      <p:ext uri="{BB962C8B-B14F-4D97-AF65-F5344CB8AC3E}">
        <p14:creationId xmlns:p14="http://schemas.microsoft.com/office/powerpoint/2010/main" val="2753584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そこへ表われたのが</a:t>
            </a:r>
            <a:r>
              <a:rPr lang="en-US" altLang="ja-JP" dirty="0"/>
              <a:t>Google Maps</a:t>
            </a:r>
            <a:r>
              <a:rPr lang="ja-JP" altLang="en-US" dirty="0"/>
              <a:t>でした。</a:t>
            </a:r>
            <a:r>
              <a:rPr lang="en-US" altLang="ja-JP" dirty="0"/>
              <a:t>Google Maps</a:t>
            </a:r>
            <a:r>
              <a:rPr lang="ja-JP" altLang="en-US" dirty="0"/>
              <a:t>では、見たい方向にマウスを持って行き、</a:t>
            </a:r>
            <a:endParaRPr lang="en-US" altLang="ja-JP" dirty="0"/>
          </a:p>
          <a:p>
            <a:pPr eaLnBrk="1" hangingPunct="1">
              <a:spcBef>
                <a:spcPct val="0"/>
              </a:spcBef>
            </a:pPr>
            <a:endParaRPr lang="en-US" altLang="ja-JP" dirty="0"/>
          </a:p>
          <a:p>
            <a:pPr eaLnBrk="1" hangingPunct="1">
              <a:spcBef>
                <a:spcPct val="0"/>
              </a:spcBef>
            </a:pPr>
            <a:r>
              <a:rPr lang="ja-JP" altLang="en-US" dirty="0"/>
              <a:t>ドラッグすることによって、インタラクティブに地図を動かすことができます。これが、</a:t>
            </a:r>
            <a:r>
              <a:rPr lang="en-US" altLang="ja-JP" dirty="0"/>
              <a:t>Ajax</a:t>
            </a:r>
            <a:r>
              <a:rPr lang="ja-JP" altLang="en-US" dirty="0"/>
              <a:t>で可能になったのです。</a:t>
            </a:r>
            <a:endParaRPr lang="en-US" altLang="ja-JP" dirty="0"/>
          </a:p>
          <a:p>
            <a:pPr eaLnBrk="1" hangingPunct="1">
              <a:spcBef>
                <a:spcPct val="0"/>
              </a:spcBef>
            </a:pPr>
            <a:endParaRPr lang="en-US" altLang="ja-JP" dirty="0"/>
          </a:p>
          <a:p>
            <a:pPr eaLnBrk="1" hangingPunct="1">
              <a:spcBef>
                <a:spcPct val="0"/>
              </a:spcBef>
            </a:pPr>
            <a:r>
              <a:rPr lang="ja-JP" altLang="en-US" dirty="0"/>
              <a:t>もちろん、当時でも</a:t>
            </a:r>
            <a:r>
              <a:rPr lang="en-US" altLang="ja-JP" dirty="0"/>
              <a:t>Flash</a:t>
            </a:r>
            <a:r>
              <a:rPr lang="ja-JP" altLang="en-US" dirty="0"/>
              <a:t>を使ったり、</a:t>
            </a:r>
            <a:r>
              <a:rPr lang="en-US" altLang="ja-JP" dirty="0"/>
              <a:t>PC</a:t>
            </a:r>
            <a:r>
              <a:rPr lang="ja-JP" altLang="en-US" dirty="0"/>
              <a:t>用の地図アプリを使えばこういうことはできたのですが、プラグイン無しのブラウザ単体で実現したことが凄かったのです。当時の</a:t>
            </a:r>
            <a:r>
              <a:rPr lang="en-US" altLang="ja-JP" dirty="0"/>
              <a:t>Web</a:t>
            </a:r>
            <a:r>
              <a:rPr lang="ja-JP" altLang="en-US" dirty="0"/>
              <a:t>デザイナやエンジニアは、ブラウザだけでここまでできるのか、と驚愕したわけです。</a:t>
            </a:r>
            <a:endParaRPr lang="en-US" altLang="ja-JP" dirty="0"/>
          </a:p>
          <a:p>
            <a:pPr eaLnBrk="1" hangingPunct="1">
              <a:spcBef>
                <a:spcPct val="0"/>
              </a:spcBef>
            </a:pPr>
            <a:endParaRPr lang="en-US" altLang="ja-JP" dirty="0"/>
          </a:p>
          <a:p>
            <a:pPr eaLnBrk="1" hangingPunct="1">
              <a:spcBef>
                <a:spcPct val="0"/>
              </a:spcBef>
            </a:pPr>
            <a:r>
              <a:rPr lang="ja-JP" altLang="en-US" dirty="0"/>
              <a:t>仕組みとしては、最初の地図を表示したあと、</a:t>
            </a:r>
            <a:r>
              <a:rPr lang="en-US" altLang="ja-JP" dirty="0"/>
              <a:t>XML</a:t>
            </a:r>
            <a:r>
              <a:rPr lang="ja-JP" altLang="en-US" dirty="0"/>
              <a:t>と</a:t>
            </a:r>
            <a:r>
              <a:rPr lang="en-US" altLang="ja-JP" dirty="0"/>
              <a:t>JavaScript</a:t>
            </a:r>
            <a:r>
              <a:rPr lang="ja-JP" altLang="en-US" dirty="0"/>
              <a:t>の組合せで非同期通信を行い、バックグラウンドで周りの地図を読み込んでしまいます。地図を表示したユーザーは、高い確率でその周辺を見ようとするだろうというのが理由です。</a:t>
            </a:r>
            <a:endParaRPr lang="en-US" altLang="ja-JP" dirty="0"/>
          </a:p>
          <a:p>
            <a:pPr eaLnBrk="1" hangingPunct="1">
              <a:spcBef>
                <a:spcPct val="0"/>
              </a:spcBef>
            </a:pPr>
            <a:endParaRPr lang="en-US" altLang="ja-JP" dirty="0"/>
          </a:p>
          <a:p>
            <a:pPr eaLnBrk="1" hangingPunct="1">
              <a:spcBef>
                <a:spcPct val="0"/>
              </a:spcBef>
            </a:pPr>
            <a:r>
              <a:rPr lang="ja-JP" altLang="en-US" dirty="0"/>
              <a:t>ユーザーが読込の指示をしなくてもブラウザが勝手に先行して読みこむのが「非同期」通信で、これによって、周辺の地図を見たくなったときに待ち時間無しに表示できるのです。</a:t>
            </a:r>
            <a:endParaRPr lang="en-US" altLang="ja-JP" dirty="0"/>
          </a:p>
          <a:p>
            <a:pPr eaLnBrk="1" hangingPunct="1">
              <a:spcBef>
                <a:spcPct val="0"/>
              </a:spcBef>
            </a:pPr>
            <a:endParaRPr lang="en-US" altLang="ja-JP" dirty="0"/>
          </a:p>
          <a:p>
            <a:pPr eaLnBrk="1" hangingPunct="1">
              <a:spcBef>
                <a:spcPct val="0"/>
              </a:spcBef>
            </a:pPr>
            <a:r>
              <a:rPr lang="ja-JP" altLang="en-US" dirty="0"/>
              <a:t>そして、マウスのドラッグを検知した場合、</a:t>
            </a:r>
            <a:r>
              <a:rPr lang="en-US" altLang="ja-JP" dirty="0"/>
              <a:t>DHTML</a:t>
            </a:r>
            <a:r>
              <a:rPr lang="ja-JP" altLang="en-US" dirty="0"/>
              <a:t>を使って画面の一部分のみを書き換えて表示します。これで、待ち時間無しに直感的な操作が可能になるわけです。</a:t>
            </a:r>
            <a:endParaRPr lang="en-US" altLang="ja-JP" dirty="0"/>
          </a:p>
          <a:p>
            <a:pPr eaLnBrk="1" hangingPunct="1">
              <a:spcBef>
                <a:spcPct val="0"/>
              </a:spcBef>
            </a:pPr>
            <a:endParaRPr lang="ja-JP" altLang="en-US" dirty="0"/>
          </a:p>
        </p:txBody>
      </p:sp>
      <p:sp>
        <p:nvSpPr>
          <p:cNvPr id="29700"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9FC7955-3FA5-41F7-AE7F-24FB1F034614}" type="slidenum">
              <a:rPr lang="ja-JP" altLang="en-US" smtClean="0"/>
              <a:pPr eaLnBrk="1" hangingPunct="1"/>
              <a:t>15</a:t>
            </a:fld>
            <a:endParaRPr lang="ja-JP" altLang="en-US"/>
          </a:p>
        </p:txBody>
      </p:sp>
    </p:spTree>
    <p:extLst>
      <p:ext uri="{BB962C8B-B14F-4D97-AF65-F5344CB8AC3E}">
        <p14:creationId xmlns:p14="http://schemas.microsoft.com/office/powerpoint/2010/main" val="2052219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1"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ブラウザ単体で高度な</a:t>
            </a:r>
            <a:r>
              <a:rPr lang="en-US" altLang="ja-JP" dirty="0"/>
              <a:t>UI</a:t>
            </a:r>
            <a:r>
              <a:rPr lang="ja-JP" altLang="en-US" dirty="0"/>
              <a:t>を実現した</a:t>
            </a:r>
            <a:r>
              <a:rPr lang="en-US" altLang="ja-JP" dirty="0"/>
              <a:t>Ajax</a:t>
            </a:r>
            <a:r>
              <a:rPr lang="ja-JP" altLang="en-US" dirty="0"/>
              <a:t>ですが、その最大の特徴は、新しい技術をなんら必要としなかった、というところにありました。</a:t>
            </a:r>
            <a:endParaRPr lang="en-US" altLang="ja-JP" dirty="0"/>
          </a:p>
          <a:p>
            <a:pPr eaLnBrk="1" hangingPunct="1">
              <a:spcBef>
                <a:spcPct val="0"/>
              </a:spcBef>
            </a:pPr>
            <a:endParaRPr lang="en-US" altLang="ja-JP" dirty="0"/>
          </a:p>
          <a:p>
            <a:pPr eaLnBrk="1" hangingPunct="1">
              <a:spcBef>
                <a:spcPct val="0"/>
              </a:spcBef>
            </a:pPr>
            <a:r>
              <a:rPr lang="en-US" altLang="ja-JP" dirty="0"/>
              <a:t>Ajax</a:t>
            </a:r>
            <a:r>
              <a:rPr lang="ja-JP" altLang="en-US" dirty="0"/>
              <a:t>を構成する技術である</a:t>
            </a:r>
            <a:r>
              <a:rPr lang="en-US" altLang="ja-JP" dirty="0"/>
              <a:t>JavaScript</a:t>
            </a:r>
            <a:r>
              <a:rPr lang="ja-JP" altLang="en-US" dirty="0" err="1"/>
              <a:t>、</a:t>
            </a:r>
            <a:r>
              <a:rPr lang="en-US" altLang="ja-JP" dirty="0"/>
              <a:t>DHTML</a:t>
            </a:r>
            <a:r>
              <a:rPr lang="ja-JP" altLang="en-US" dirty="0" err="1"/>
              <a:t>、</a:t>
            </a:r>
            <a:r>
              <a:rPr lang="en-US" altLang="ja-JP" dirty="0"/>
              <a:t>XML</a:t>
            </a:r>
            <a:r>
              <a:rPr lang="ja-JP" altLang="en-US" dirty="0"/>
              <a:t>は、</a:t>
            </a:r>
            <a:r>
              <a:rPr lang="en-US" altLang="ja-JP" dirty="0"/>
              <a:t>1990</a:t>
            </a:r>
            <a:r>
              <a:rPr lang="ja-JP" altLang="en-US" dirty="0"/>
              <a:t>年代にすでにブラウザに組込まれていたのです。しかし、これらの機能は有効に利用されずに放置されていました。</a:t>
            </a:r>
            <a:r>
              <a:rPr lang="en-US" altLang="ja-JP" dirty="0"/>
              <a:t>JavaScript</a:t>
            </a:r>
            <a:r>
              <a:rPr lang="ja-JP" altLang="en-US" dirty="0"/>
              <a:t>に至っては、セキュリティ上のリスクがあるため、機能をオフにしておくことが推奨されていたほどです。</a:t>
            </a:r>
            <a:endParaRPr lang="en-US" altLang="ja-JP" dirty="0"/>
          </a:p>
          <a:p>
            <a:pPr eaLnBrk="1" hangingPunct="1">
              <a:spcBef>
                <a:spcPct val="0"/>
              </a:spcBef>
            </a:pPr>
            <a:endParaRPr lang="en-US" altLang="ja-JP" dirty="0"/>
          </a:p>
          <a:p>
            <a:pPr eaLnBrk="1" hangingPunct="1">
              <a:spcBef>
                <a:spcPct val="0"/>
              </a:spcBef>
            </a:pPr>
            <a:r>
              <a:rPr lang="ja-JP" altLang="en-US" dirty="0"/>
              <a:t>ですから、</a:t>
            </a:r>
            <a:r>
              <a:rPr lang="en-US" altLang="ja-JP" dirty="0"/>
              <a:t>Ajax</a:t>
            </a:r>
            <a:r>
              <a:rPr lang="ja-JP" altLang="en-US" dirty="0"/>
              <a:t>は新規に開発されたものではなく、もともとあった機能を組み合わせて新しい使い方を「発見」したものである、ということができます。</a:t>
            </a:r>
            <a:endParaRPr lang="en-US" altLang="ja-JP" dirty="0"/>
          </a:p>
          <a:p>
            <a:pPr eaLnBrk="1" hangingPunct="1">
              <a:spcBef>
                <a:spcPct val="0"/>
              </a:spcBef>
            </a:pPr>
            <a:endParaRPr lang="en-US" altLang="ja-JP" dirty="0"/>
          </a:p>
          <a:p>
            <a:pPr eaLnBrk="1" hangingPunct="1">
              <a:spcBef>
                <a:spcPct val="0"/>
              </a:spcBef>
            </a:pPr>
            <a:r>
              <a:rPr lang="ja-JP" altLang="en-US" dirty="0"/>
              <a:t>つまり、サーバー側で</a:t>
            </a:r>
            <a:r>
              <a:rPr lang="en-US" altLang="ja-JP" dirty="0"/>
              <a:t>Ajax</a:t>
            </a:r>
            <a:r>
              <a:rPr lang="ja-JP" altLang="en-US" dirty="0"/>
              <a:t>を意識した開発を行う事によって、クライアント側に何ら手を加えること無く、この新しいユーザーエクスペリエンスを実現することができたのです。世界中の</a:t>
            </a:r>
            <a:r>
              <a:rPr lang="en-US" altLang="ja-JP" dirty="0"/>
              <a:t>PC</a:t>
            </a:r>
            <a:r>
              <a:rPr lang="ja-JP" altLang="en-US" dirty="0"/>
              <a:t>が</a:t>
            </a:r>
            <a:r>
              <a:rPr lang="en-US" altLang="ja-JP" dirty="0"/>
              <a:t>Ajax</a:t>
            </a:r>
            <a:r>
              <a:rPr lang="ja-JP" altLang="en-US" dirty="0"/>
              <a:t>レディな状態になっているということで、これは非常に大きなメリットです。</a:t>
            </a:r>
          </a:p>
          <a:p>
            <a:pPr eaLnBrk="1" hangingPunct="1">
              <a:spcBef>
                <a:spcPct val="0"/>
              </a:spcBef>
            </a:pPr>
            <a:endParaRPr lang="en-US" altLang="ja-JP" dirty="0"/>
          </a:p>
          <a:p>
            <a:pPr eaLnBrk="1" hangingPunct="1">
              <a:spcBef>
                <a:spcPct val="0"/>
              </a:spcBef>
            </a:pPr>
            <a:r>
              <a:rPr lang="en-US" altLang="ja-JP" dirty="0"/>
              <a:t>Ajax</a:t>
            </a:r>
            <a:r>
              <a:rPr lang="ja-JP" altLang="en-US" dirty="0"/>
              <a:t>の発見は、</a:t>
            </a:r>
            <a:r>
              <a:rPr lang="en-US" altLang="ja-JP" dirty="0"/>
              <a:t>Web</a:t>
            </a:r>
            <a:r>
              <a:rPr lang="ja-JP" altLang="en-US" dirty="0"/>
              <a:t>の世界を一変させました。それまで静的で動きに乏しかった</a:t>
            </a:r>
            <a:r>
              <a:rPr lang="en-US" altLang="ja-JP" dirty="0"/>
              <a:t>Web</a:t>
            </a:r>
            <a:r>
              <a:rPr lang="ja-JP" altLang="en-US" dirty="0"/>
              <a:t>サイトが、どんどん書き換えられ、高度な</a:t>
            </a:r>
            <a:r>
              <a:rPr lang="en-US" altLang="ja-JP" dirty="0"/>
              <a:t>UI</a:t>
            </a:r>
            <a:r>
              <a:rPr lang="ja-JP" altLang="en-US" dirty="0"/>
              <a:t>を備えていったのです。それが</a:t>
            </a:r>
            <a:r>
              <a:rPr lang="en-US" altLang="ja-JP" dirty="0"/>
              <a:t>Web2.0</a:t>
            </a:r>
            <a:r>
              <a:rPr lang="ja-JP" altLang="en-US" dirty="0"/>
              <a:t>という大きな流れになったのでした。</a:t>
            </a:r>
            <a:endParaRPr lang="en-US" altLang="ja-JP" dirty="0"/>
          </a:p>
          <a:p>
            <a:pPr eaLnBrk="1" hangingPunct="1">
              <a:spcBef>
                <a:spcPct val="0"/>
              </a:spcBef>
            </a:pPr>
            <a:endParaRPr lang="en-US" altLang="ja-JP" dirty="0"/>
          </a:p>
          <a:p>
            <a:pPr eaLnBrk="1" hangingPunct="1">
              <a:spcBef>
                <a:spcPct val="0"/>
              </a:spcBef>
            </a:pPr>
            <a:r>
              <a:rPr lang="ja-JP" altLang="en-US" dirty="0"/>
              <a:t>標準の</a:t>
            </a:r>
            <a:r>
              <a:rPr lang="en-US" altLang="ja-JP" dirty="0"/>
              <a:t>Web </a:t>
            </a:r>
            <a:r>
              <a:rPr lang="ja-JP" altLang="en-US" dirty="0"/>
              <a:t>ブラウザだけで独立アプリ並みの操作性を実現できるということは、クライアント側にファットクライアントやブラウザプラグインを用意しなくとも高度な対話型のシステムを構築可能だということです。それまで</a:t>
            </a:r>
            <a:r>
              <a:rPr lang="en-US" altLang="ja-JP" dirty="0"/>
              <a:t>Flash</a:t>
            </a:r>
            <a:r>
              <a:rPr lang="ja-JP" altLang="en-US" dirty="0"/>
              <a:t>の採用に躊躇していたベンダーも、安心して採用することができます。追加のコストもかかりません。良いことずくめです。</a:t>
            </a:r>
            <a:endParaRPr lang="en-US" altLang="ja-JP" dirty="0"/>
          </a:p>
          <a:p>
            <a:pPr eaLnBrk="1" hangingPunct="1">
              <a:spcBef>
                <a:spcPct val="0"/>
              </a:spcBef>
            </a:pPr>
            <a:endParaRPr lang="en-US" altLang="ja-JP" dirty="0"/>
          </a:p>
          <a:p>
            <a:pPr eaLnBrk="1" hangingPunct="1">
              <a:spcBef>
                <a:spcPct val="0"/>
              </a:spcBef>
            </a:pPr>
            <a:r>
              <a:rPr lang="ja-JP" altLang="en-US" dirty="0"/>
              <a:t>この後、</a:t>
            </a:r>
            <a:r>
              <a:rPr lang="en-US" altLang="ja-JP" dirty="0"/>
              <a:t>Web</a:t>
            </a:r>
            <a:r>
              <a:rPr lang="ja-JP" altLang="en-US" dirty="0"/>
              <a:t>システムや</a:t>
            </a:r>
            <a:r>
              <a:rPr lang="en-US" altLang="ja-JP" dirty="0"/>
              <a:t>Web</a:t>
            </a:r>
            <a:r>
              <a:rPr lang="ja-JP" altLang="en-US" dirty="0"/>
              <a:t>アプリ・サービスが</a:t>
            </a:r>
            <a:r>
              <a:rPr lang="en-US" altLang="ja-JP" dirty="0"/>
              <a:t>Ajax</a:t>
            </a:r>
            <a:r>
              <a:rPr lang="ja-JP" altLang="en-US" dirty="0"/>
              <a:t>ベースで開発されるようになり、それまでとは比べものにならない高度な</a:t>
            </a:r>
            <a:r>
              <a:rPr lang="en-US" altLang="ja-JP" dirty="0"/>
              <a:t>UI</a:t>
            </a:r>
            <a:r>
              <a:rPr lang="ja-JP" altLang="en-US" dirty="0"/>
              <a:t>を備えるようになりました。</a:t>
            </a:r>
            <a:endParaRPr lang="en-US" altLang="ja-JP" dirty="0"/>
          </a:p>
          <a:p>
            <a:pPr eaLnBrk="1" hangingPunct="1">
              <a:spcBef>
                <a:spcPct val="0"/>
              </a:spcBef>
            </a:pPr>
            <a:r>
              <a:rPr lang="ja-JP" altLang="en-US" dirty="0"/>
              <a:t>そしてこれがきっかけとなって、クライアントはもうブラウザだけで良い、インターネット上に巨大なサーバーを置いて、ブラウザからサービスを利用すれば良いではないか、という考えが生まれたと考えられます。クラウドの誕生です。</a:t>
            </a:r>
            <a:endParaRPr lang="en-US" altLang="ja-JP" dirty="0"/>
          </a:p>
          <a:p>
            <a:pPr eaLnBrk="1" hangingPunct="1">
              <a:spcBef>
                <a:spcPct val="0"/>
              </a:spcBef>
            </a:pPr>
            <a:endParaRPr lang="en-US" altLang="ja-JP" dirty="0"/>
          </a:p>
          <a:p>
            <a:pPr eaLnBrk="1" hangingPunct="1">
              <a:spcBef>
                <a:spcPct val="0"/>
              </a:spcBef>
            </a:pPr>
            <a:r>
              <a:rPr lang="en-US" altLang="ja-JP" dirty="0"/>
              <a:t>Google Maps</a:t>
            </a:r>
            <a:r>
              <a:rPr lang="ja-JP" altLang="en-US" dirty="0"/>
              <a:t>が発表されたのが</a:t>
            </a:r>
            <a:r>
              <a:rPr lang="en-US" altLang="ja-JP" dirty="0"/>
              <a:t>2004</a:t>
            </a:r>
            <a:r>
              <a:rPr lang="ja-JP" altLang="en-US" dirty="0"/>
              <a:t>年、</a:t>
            </a:r>
            <a:r>
              <a:rPr lang="en-US" altLang="ja-JP" dirty="0"/>
              <a:t>Ajax</a:t>
            </a:r>
            <a:r>
              <a:rPr lang="ja-JP" altLang="en-US" dirty="0"/>
              <a:t>が命名され、</a:t>
            </a:r>
            <a:r>
              <a:rPr lang="en-US" altLang="ja-JP" dirty="0"/>
              <a:t>Web2.0</a:t>
            </a:r>
            <a:r>
              <a:rPr lang="ja-JP" altLang="en-US" dirty="0"/>
              <a:t>がブレイクしたのが</a:t>
            </a:r>
            <a:r>
              <a:rPr lang="en-US" altLang="ja-JP" dirty="0"/>
              <a:t>2005</a:t>
            </a:r>
            <a:r>
              <a:rPr lang="ja-JP" altLang="en-US" dirty="0"/>
              <a:t>年でした。そして</a:t>
            </a:r>
            <a:r>
              <a:rPr lang="en-US" altLang="ja-JP" dirty="0"/>
              <a:t>2006</a:t>
            </a:r>
            <a:r>
              <a:rPr lang="ja-JP" altLang="en-US" dirty="0"/>
              <a:t>年、シュミットが初めて「クラウド」に言及したのです。この瞬間に、今のクラウドへのレールが敷かれたということができます。</a:t>
            </a:r>
            <a:endParaRPr lang="en-US" altLang="ja-JP" dirty="0"/>
          </a:p>
          <a:p>
            <a:pPr eaLnBrk="1" hangingPunct="1">
              <a:spcBef>
                <a:spcPct val="0"/>
              </a:spcBef>
            </a:pPr>
            <a:endParaRPr lang="en-US" altLang="ja-JP" dirty="0"/>
          </a:p>
          <a:p>
            <a:pPr eaLnBrk="1" hangingPunct="1">
              <a:spcBef>
                <a:spcPct val="0"/>
              </a:spcBef>
            </a:pPr>
            <a:r>
              <a:rPr lang="en-US" altLang="ja-JP" dirty="0"/>
              <a:t>Ajax</a:t>
            </a:r>
            <a:r>
              <a:rPr lang="ja-JP" altLang="en-US" dirty="0"/>
              <a:t>を快適に利用するためには、ブラウザの速度が非常に重要になります。</a:t>
            </a:r>
          </a:p>
        </p:txBody>
      </p:sp>
      <p:sp>
        <p:nvSpPr>
          <p:cNvPr id="32772"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ADC9AFFD-E4D5-4137-9012-FEC50CB25E28}" type="slidenum">
              <a:rPr lang="ja-JP" altLang="en-US" smtClean="0"/>
              <a:pPr eaLnBrk="1" hangingPunct="1"/>
              <a:t>16</a:t>
            </a:fld>
            <a:endParaRPr lang="ja-JP" altLang="en-US"/>
          </a:p>
        </p:txBody>
      </p:sp>
    </p:spTree>
    <p:extLst>
      <p:ext uri="{BB962C8B-B14F-4D97-AF65-F5344CB8AC3E}">
        <p14:creationId xmlns:p14="http://schemas.microsoft.com/office/powerpoint/2010/main" val="3409219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そんな中、</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使用時の快適さを大きく左右する</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の実行速度が注目されるようになりました。</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当時、ブラウザの主流は、</a:t>
            </a:r>
            <a:r>
              <a:rPr kumimoji="1" lang="en-US" altLang="ja-JP" sz="1200" kern="1200" dirty="0" err="1">
                <a:solidFill>
                  <a:schemeClr val="tx1"/>
                </a:solidFill>
                <a:effectLst/>
                <a:latin typeface="+mn-lt"/>
                <a:ea typeface="+mn-ea"/>
                <a:cs typeface="+mn-cs"/>
              </a:rPr>
              <a:t>WindowsXP</a:t>
            </a:r>
            <a:r>
              <a:rPr kumimoji="1" lang="ja-JP" altLang="ja-JP" sz="1200" kern="1200" dirty="0">
                <a:solidFill>
                  <a:schemeClr val="tx1"/>
                </a:solidFill>
                <a:effectLst/>
                <a:latin typeface="+mn-lt"/>
                <a:ea typeface="+mn-ea"/>
                <a:cs typeface="+mn-cs"/>
              </a:rPr>
              <a:t>で動く</a:t>
            </a:r>
            <a:r>
              <a:rPr kumimoji="1" lang="en-US" altLang="ja-JP" sz="1200" kern="1200" dirty="0">
                <a:solidFill>
                  <a:schemeClr val="tx1"/>
                </a:solidFill>
                <a:effectLst/>
                <a:latin typeface="+mn-lt"/>
                <a:ea typeface="+mn-ea"/>
                <a:cs typeface="+mn-cs"/>
              </a:rPr>
              <a:t>Internet Explorer 6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）でしたが、</a:t>
            </a:r>
            <a:r>
              <a:rPr kumimoji="1" lang="en-US" altLang="ja-JP" sz="1200" kern="1200" dirty="0">
                <a:solidFill>
                  <a:schemeClr val="tx1"/>
                </a:solidFill>
                <a:effectLst/>
                <a:latin typeface="+mn-lt"/>
                <a:ea typeface="+mn-ea"/>
                <a:cs typeface="+mn-cs"/>
              </a:rPr>
              <a:t>2001</a:t>
            </a:r>
            <a:r>
              <a:rPr kumimoji="1" lang="ja-JP" altLang="ja-JP" sz="1200" kern="1200" dirty="0">
                <a:solidFill>
                  <a:schemeClr val="tx1"/>
                </a:solidFill>
                <a:effectLst/>
                <a:latin typeface="+mn-lt"/>
                <a:ea typeface="+mn-ea"/>
                <a:cs typeface="+mn-cs"/>
              </a:rPr>
              <a:t>年にリリースされた</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の動作は遅く、快適さを実現できなかったのです。このため</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以外のブラウザは、競って</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の高速化を進め、</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の速度向上、つまりは表現力と操作性を向上させ、自分達のブラウザで使えるサービスが快適に利用できるように進化させたのです。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2008</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ブラウザを発表しこれに参戦、</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の高速化競争がさらに加速しました。このような一連の取り組みにより、インターネット上のサービス、すなわちクラウド・サービスを快適に使える環境が、整いはじめたのです。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このような状況の中、</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年に発売された</a:t>
            </a:r>
            <a:r>
              <a:rPr kumimoji="1" lang="en-US" altLang="ja-JP" sz="1200" kern="1200" dirty="0">
                <a:solidFill>
                  <a:schemeClr val="tx1"/>
                </a:solidFill>
                <a:effectLst/>
                <a:latin typeface="+mn-lt"/>
                <a:ea typeface="+mn-ea"/>
                <a:cs typeface="+mn-cs"/>
              </a:rPr>
              <a:t>iPhone</a:t>
            </a:r>
            <a:r>
              <a:rPr kumimoji="1" lang="ja-JP" altLang="ja-JP" sz="1200" kern="1200" dirty="0" err="1">
                <a:solidFill>
                  <a:schemeClr val="tx1"/>
                </a:solidFill>
                <a:effectLst/>
                <a:latin typeface="+mn-lt"/>
                <a:ea typeface="+mn-ea"/>
                <a:cs typeface="+mn-cs"/>
              </a:rPr>
              <a:t>にも</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が完全に動くブラウザ</a:t>
            </a:r>
            <a:r>
              <a:rPr kumimoji="1" lang="en-US" altLang="ja-JP" sz="1200" kern="1200" dirty="0">
                <a:solidFill>
                  <a:schemeClr val="tx1"/>
                </a:solidFill>
                <a:effectLst/>
                <a:latin typeface="+mn-lt"/>
                <a:ea typeface="+mn-ea"/>
                <a:cs typeface="+mn-cs"/>
              </a:rPr>
              <a:t>Safari</a:t>
            </a:r>
            <a:r>
              <a:rPr kumimoji="1" lang="ja-JP" altLang="ja-JP" sz="1200" kern="1200" dirty="0">
                <a:solidFill>
                  <a:schemeClr val="tx1"/>
                </a:solidFill>
                <a:effectLst/>
                <a:latin typeface="+mn-lt"/>
                <a:ea typeface="+mn-ea"/>
                <a:cs typeface="+mn-cs"/>
              </a:rPr>
              <a:t>が、搭載されました。それ以前にも携帯デバイスで動くブラウザはありましたが、</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を動かすには機能が不完全だったのです。しかし、</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以降のモバイル・デバイスには、標準で</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対応のブラウザが組み込まれるようになったのです。</a:t>
            </a:r>
          </a:p>
          <a:p>
            <a:r>
              <a:rPr kumimoji="1" lang="ja-JP" altLang="ja-JP" sz="1200" kern="1200" dirty="0">
                <a:solidFill>
                  <a:schemeClr val="tx1"/>
                </a:solidFill>
                <a:effectLst/>
                <a:latin typeface="+mn-lt"/>
                <a:ea typeface="+mn-ea"/>
                <a:cs typeface="+mn-cs"/>
              </a:rPr>
              <a:t>これにより、モバイル・デバイスは、自身の能力の限界を超え、クラウドの膨大な処理能力と記憶容量を快適に利用できるようになり、その存在価値を高めていったのです。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178376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21118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初頭、文字や写真のような動きのない情報を、インターネットを介して交換するための手段として登場したのがウェブです。しかし、現在では、動画再生やビデオ会議、ゲームなど動きのある対話型のアプリケーションが動作するプラットフォームとして利用されています。</a:t>
            </a:r>
          </a:p>
          <a:p>
            <a:r>
              <a:rPr kumimoji="1" lang="ja-JP" altLang="ja-JP" sz="1200" kern="1200" dirty="0">
                <a:solidFill>
                  <a:schemeClr val="tx1"/>
                </a:solidFill>
                <a:effectLst/>
                <a:latin typeface="+mn-lt"/>
                <a:ea typeface="+mn-ea"/>
                <a:cs typeface="+mn-cs"/>
              </a:rPr>
              <a:t>この仕組みを実現しているのが、情報を送り出すウェブサーバーと、その情報を表示するブラウザ、そして、情報をやり取りする手順である通信プロトコルです。この組合せは、ひとつではありません。例えば、ブラウザだけでも、</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Mozila</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FireFox</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Safari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などがあります。ウェブサーバーや通信プロトコルにもいろいろなものがあります。このように異なるソフトウェアを使ってもお互いに情報のやり取りができ同様の表現にできるのは、情報の構造やブラウザへ表示方法を指定する</a:t>
            </a:r>
            <a:r>
              <a:rPr kumimoji="1" lang="en-US" altLang="ja-JP" sz="1200" kern="1200" dirty="0">
                <a:solidFill>
                  <a:schemeClr val="tx1"/>
                </a:solidFill>
                <a:effectLst/>
                <a:latin typeface="+mn-lt"/>
                <a:ea typeface="+mn-ea"/>
                <a:cs typeface="+mn-cs"/>
              </a:rPr>
              <a:t>HTML</a:t>
            </a:r>
            <a:r>
              <a:rPr kumimoji="1" lang="ja-JP" altLang="ja-JP" sz="1200" kern="1200" dirty="0">
                <a:solidFill>
                  <a:schemeClr val="tx1"/>
                </a:solidFill>
                <a:effectLst/>
                <a:latin typeface="+mn-lt"/>
                <a:ea typeface="+mn-ea"/>
                <a:cs typeface="+mn-cs"/>
              </a:rPr>
              <a:t>（ハイパーテキストマークアップ言語）が標準化され、共通に利用できるからです。</a:t>
            </a:r>
          </a:p>
          <a:p>
            <a:r>
              <a:rPr kumimoji="1" lang="ja-JP" altLang="ja-JP" sz="1200" kern="1200" dirty="0">
                <a:solidFill>
                  <a:schemeClr val="tx1"/>
                </a:solidFill>
                <a:effectLst/>
                <a:latin typeface="+mn-lt"/>
                <a:ea typeface="+mn-ea"/>
                <a:cs typeface="+mn-cs"/>
              </a:rPr>
              <a:t>しかし、この</a:t>
            </a:r>
            <a:r>
              <a:rPr kumimoji="1" lang="en-US" altLang="ja-JP" sz="1200" kern="1200" dirty="0">
                <a:solidFill>
                  <a:schemeClr val="tx1"/>
                </a:solidFill>
                <a:effectLst/>
                <a:latin typeface="+mn-lt"/>
                <a:ea typeface="+mn-ea"/>
                <a:cs typeface="+mn-cs"/>
              </a:rPr>
              <a:t>HTML</a:t>
            </a:r>
            <a:r>
              <a:rPr kumimoji="1" lang="ja-JP" altLang="ja-JP"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1997</a:t>
            </a:r>
            <a:r>
              <a:rPr kumimoji="1" lang="ja-JP" altLang="ja-JP" sz="1200" kern="1200" dirty="0">
                <a:solidFill>
                  <a:schemeClr val="tx1"/>
                </a:solidFill>
                <a:effectLst/>
                <a:latin typeface="+mn-lt"/>
                <a:ea typeface="+mn-ea"/>
                <a:cs typeface="+mn-cs"/>
              </a:rPr>
              <a:t>年にバージョン</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HTML4</a:t>
            </a:r>
            <a:r>
              <a:rPr kumimoji="1" lang="ja-JP" altLang="ja-JP" sz="1200" kern="1200" dirty="0">
                <a:solidFill>
                  <a:schemeClr val="tx1"/>
                </a:solidFill>
                <a:effectLst/>
                <a:latin typeface="+mn-lt"/>
                <a:ea typeface="+mn-ea"/>
                <a:cs typeface="+mn-cs"/>
              </a:rPr>
              <a:t>）が定められ、</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4.01</a:t>
            </a:r>
            <a:r>
              <a:rPr kumimoji="1" lang="ja-JP" altLang="ja-JP" sz="1200" kern="1200" dirty="0">
                <a:solidFill>
                  <a:schemeClr val="tx1"/>
                </a:solidFill>
                <a:effectLst/>
                <a:latin typeface="+mn-lt"/>
                <a:ea typeface="+mn-ea"/>
                <a:cs typeface="+mn-cs"/>
              </a:rPr>
              <a:t>にマイナー・バージョンアップされて以降、大きな改訂もないままに今日まで使われてきました。その間、ネットワークの高速化やコンピュータの性能向上、</a:t>
            </a:r>
            <a:r>
              <a:rPr kumimoji="1" lang="en-US" altLang="ja-JP" sz="1200" kern="1200" dirty="0">
                <a:solidFill>
                  <a:schemeClr val="tx1"/>
                </a:solidFill>
                <a:effectLst/>
                <a:latin typeface="+mn-lt"/>
                <a:ea typeface="+mn-ea"/>
                <a:cs typeface="+mn-cs"/>
              </a:rPr>
              <a:t>GPS</a:t>
            </a:r>
            <a:r>
              <a:rPr kumimoji="1" lang="ja-JP" altLang="ja-JP" sz="1200" kern="1200" dirty="0">
                <a:solidFill>
                  <a:schemeClr val="tx1"/>
                </a:solidFill>
                <a:effectLst/>
                <a:latin typeface="+mn-lt"/>
                <a:ea typeface="+mn-ea"/>
                <a:cs typeface="+mn-cs"/>
              </a:rPr>
              <a:t>やセンサーが組み込まれたスマートフォンの出現など、当時とは利用環境が、大きく変わってしまいました。</a:t>
            </a:r>
          </a:p>
          <a:p>
            <a:r>
              <a:rPr kumimoji="1" lang="ja-JP" altLang="ja-JP" sz="1200" kern="1200" dirty="0">
                <a:solidFill>
                  <a:schemeClr val="tx1"/>
                </a:solidFill>
                <a:effectLst/>
                <a:latin typeface="+mn-lt"/>
                <a:ea typeface="+mn-ea"/>
                <a:cs typeface="+mn-cs"/>
              </a:rPr>
              <a:t>この状況に対応するために、</a:t>
            </a:r>
            <a:r>
              <a:rPr kumimoji="1" lang="en-US" altLang="ja-JP" sz="1200" kern="1200" dirty="0">
                <a:solidFill>
                  <a:schemeClr val="tx1"/>
                </a:solidFill>
                <a:effectLst/>
                <a:latin typeface="+mn-lt"/>
                <a:ea typeface="+mn-ea"/>
                <a:cs typeface="+mn-cs"/>
              </a:rPr>
              <a:t>HTML4</a:t>
            </a:r>
            <a:r>
              <a:rPr kumimoji="1" lang="ja-JP" altLang="ja-JP" sz="1200" kern="1200" dirty="0">
                <a:solidFill>
                  <a:schemeClr val="tx1"/>
                </a:solidFill>
                <a:effectLst/>
                <a:latin typeface="+mn-lt"/>
                <a:ea typeface="+mn-ea"/>
                <a:cs typeface="+mn-cs"/>
              </a:rPr>
              <a:t>はそのままに、動画や音声を再生するなどの</a:t>
            </a:r>
            <a:r>
              <a:rPr kumimoji="1" lang="en-US" altLang="ja-JP" sz="1200" kern="1200" dirty="0">
                <a:solidFill>
                  <a:schemeClr val="tx1"/>
                </a:solidFill>
                <a:effectLst/>
                <a:latin typeface="+mn-lt"/>
                <a:ea typeface="+mn-ea"/>
                <a:cs typeface="+mn-cs"/>
              </a:rPr>
              <a:t>HTML4</a:t>
            </a:r>
            <a:r>
              <a:rPr kumimoji="1" lang="ja-JP" altLang="ja-JP" sz="1200" kern="1200" dirty="0">
                <a:solidFill>
                  <a:schemeClr val="tx1"/>
                </a:solidFill>
                <a:effectLst/>
                <a:latin typeface="+mn-lt"/>
                <a:ea typeface="+mn-ea"/>
                <a:cs typeface="+mn-cs"/>
              </a:rPr>
              <a:t>には含まれない機能をプラグイン（</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など）といわれるソフトウェアを追加して補完してきたのです。しかし、このような対処ではもはや限界が見えてきました。そこで、時代にふさわしい改訂が求められるようになり、次代を担う</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を定める取り組みが生まれたのです。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月、</a:t>
            </a:r>
            <a:r>
              <a:rPr kumimoji="1" lang="en-US" altLang="ja-JP" sz="1200" kern="1200" dirty="0">
                <a:solidFill>
                  <a:schemeClr val="tx1"/>
                </a:solidFill>
                <a:effectLst/>
                <a:latin typeface="+mn-lt"/>
                <a:ea typeface="+mn-ea"/>
                <a:cs typeface="+mn-cs"/>
              </a:rPr>
              <a:t>HTML</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年の歳月を経て新しいバージョンとして</a:t>
            </a:r>
            <a:r>
              <a:rPr kumimoji="1" lang="en-US" altLang="ja-JP" sz="1200" kern="1200" dirty="0">
                <a:solidFill>
                  <a:schemeClr val="tx1"/>
                </a:solidFill>
                <a:effectLst/>
                <a:latin typeface="+mn-lt"/>
                <a:ea typeface="+mn-ea"/>
                <a:cs typeface="+mn-cs"/>
              </a:rPr>
              <a:t>W3C</a:t>
            </a:r>
            <a:r>
              <a:rPr kumimoji="1" lang="ja-JP" altLang="ja-JP" sz="1200" kern="1200" dirty="0">
                <a:solidFill>
                  <a:schemeClr val="tx1"/>
                </a:solidFill>
                <a:effectLst/>
                <a:latin typeface="+mn-lt"/>
                <a:ea typeface="+mn-ea"/>
                <a:cs typeface="+mn-cs"/>
              </a:rPr>
              <a:t>より正式に勧告されました。今後は、この</a:t>
            </a:r>
            <a:r>
              <a:rPr kumimoji="1" lang="en-US" altLang="ja-JP" sz="1200" kern="1200" dirty="0">
                <a:solidFill>
                  <a:schemeClr val="tx1"/>
                </a:solidFill>
                <a:effectLst/>
                <a:latin typeface="+mn-lt"/>
                <a:ea typeface="+mn-ea"/>
                <a:cs typeface="+mn-cs"/>
              </a:rPr>
              <a:t>HTML5</a:t>
            </a:r>
            <a:r>
              <a:rPr kumimoji="1" lang="ja-JP" altLang="ja-JP" sz="1200" kern="1200">
                <a:solidFill>
                  <a:schemeClr val="tx1"/>
                </a:solidFill>
                <a:effectLst/>
                <a:latin typeface="+mn-lt"/>
                <a:ea typeface="+mn-ea"/>
                <a:cs typeface="+mn-cs"/>
              </a:rPr>
              <a:t>を基盤として新たな取り組みが進められることになります。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3366423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には、狭義と広義の意味があります。狭義には、ウェブの標準化団体「</a:t>
            </a:r>
            <a:r>
              <a:rPr kumimoji="1" lang="en-US" altLang="ja-JP" sz="1200" kern="1200" dirty="0">
                <a:solidFill>
                  <a:schemeClr val="tx1"/>
                </a:solidFill>
                <a:effectLst/>
                <a:latin typeface="+mn-lt"/>
                <a:ea typeface="+mn-ea"/>
                <a:cs typeface="+mn-cs"/>
              </a:rPr>
              <a:t>W3C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World Wide Web </a:t>
            </a:r>
            <a:r>
              <a:rPr kumimoji="1" lang="en-US" altLang="ja-JP" sz="1200" b="1" kern="1200" dirty="0">
                <a:solidFill>
                  <a:schemeClr val="tx1"/>
                </a:solidFill>
                <a:effectLst/>
                <a:latin typeface="+mn-lt"/>
                <a:ea typeface="+mn-ea"/>
                <a:cs typeface="+mn-cs"/>
              </a:rPr>
              <a:t>Consortium</a:t>
            </a:r>
            <a:r>
              <a:rPr kumimoji="1" lang="ja-JP" altLang="ja-JP" sz="1200" kern="1200" dirty="0">
                <a:solidFill>
                  <a:schemeClr val="tx1"/>
                </a:solidFill>
                <a:effectLst/>
                <a:latin typeface="+mn-lt"/>
                <a:ea typeface="+mn-ea"/>
                <a:cs typeface="+mn-cs"/>
              </a:rPr>
              <a:t>）」が規格を策定した次世代のマークアップ言語そのものを指しています。ブラウザで表示する内容の構成やレイアウトの指定、動画や音声、</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次元グラフィックスの取り扱いなどを定めています。広義には、これに加えて、ネットワークに接続されていないときにもデータを加工・編集するためのオフラインストレージ、スマートフォンなどのハードウェアに内蔵される</a:t>
            </a:r>
            <a:r>
              <a:rPr kumimoji="1" lang="en-US" altLang="ja-JP" sz="1200" kern="1200" dirty="0">
                <a:solidFill>
                  <a:schemeClr val="tx1"/>
                </a:solidFill>
                <a:effectLst/>
                <a:latin typeface="+mn-lt"/>
                <a:ea typeface="+mn-ea"/>
                <a:cs typeface="+mn-cs"/>
              </a:rPr>
              <a:t>GPS</a:t>
            </a:r>
            <a:r>
              <a:rPr kumimoji="1" lang="ja-JP" altLang="ja-JP" sz="1200" kern="1200" dirty="0">
                <a:solidFill>
                  <a:schemeClr val="tx1"/>
                </a:solidFill>
                <a:effectLst/>
                <a:latin typeface="+mn-lt"/>
                <a:ea typeface="+mn-ea"/>
                <a:cs typeface="+mn-cs"/>
              </a:rPr>
              <a:t>やセンサーをブラウザで扱うためのデバイス連携、豊かな表現を実現する</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次元グラフィックスなど、ブラウザ上で高度で複雑なアプリケーションを動かすための機能の扱いまで含めています。つまり、次世代のアプリケーション・プラットフォームを実現するための方法や手順を標準化したものという意味で使われます。</a:t>
            </a:r>
          </a:p>
          <a:p>
            <a:r>
              <a:rPr kumimoji="1" lang="ja-JP" altLang="ja-JP" sz="1200" kern="1200" dirty="0">
                <a:solidFill>
                  <a:schemeClr val="tx1"/>
                </a:solidFill>
                <a:effectLst/>
                <a:latin typeface="+mn-lt"/>
                <a:ea typeface="+mn-ea"/>
                <a:cs typeface="+mn-cs"/>
              </a:rPr>
              <a:t>広義の意味での</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には、従来プラグインで実現していた機能の多くが含まれています。</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のゴールのひとつはここにありました。つまり、特定のメーカーが提供する技術に頼るのではなく、誰もが自由に利用できるオープンな標準として実現することです。</a:t>
            </a:r>
          </a:p>
          <a:p>
            <a:r>
              <a:rPr kumimoji="1" lang="ja-JP" altLang="ja-JP" sz="1200" kern="1200" dirty="0">
                <a:solidFill>
                  <a:schemeClr val="tx1"/>
                </a:solidFill>
                <a:effectLst/>
                <a:latin typeface="+mn-lt"/>
                <a:ea typeface="+mn-ea"/>
                <a:cs typeface="+mn-cs"/>
              </a:rPr>
              <a:t>実際、</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Adobe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（当時のウェブにおける動画や音声を利用するための事実上の標準となっていたプラグイン）をサポートしないという発表はオープンではないことの課題を露呈しました。その後、</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iPad</a:t>
            </a:r>
            <a:r>
              <a:rPr kumimoji="1" lang="ja-JP" altLang="ja-JP" sz="1200" kern="1200" dirty="0">
                <a:solidFill>
                  <a:schemeClr val="tx1"/>
                </a:solidFill>
                <a:effectLst/>
                <a:latin typeface="+mn-lt"/>
                <a:ea typeface="+mn-ea"/>
                <a:cs typeface="+mn-cs"/>
              </a:rPr>
              <a:t>が広く使われるようになり、</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による動画や音声の配信が一気に普及したのです。</a:t>
            </a:r>
          </a:p>
          <a:p>
            <a:r>
              <a:rPr kumimoji="1" lang="ja-JP" altLang="ja-JP" sz="1200" kern="1200" dirty="0">
                <a:solidFill>
                  <a:schemeClr val="tx1"/>
                </a:solidFill>
                <a:effectLst/>
                <a:latin typeface="+mn-lt"/>
                <a:ea typeface="+mn-ea"/>
                <a:cs typeface="+mn-cs"/>
              </a:rPr>
              <a:t>現在では、</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はウェブだけでなく、スマートフォン向けアプリケーションや企業向けシステムなどの開発にも利用されるようになり、マルチデバイス時代のアプリケーション技術として普及しつつあります。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205783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ちなみに、</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アプリケーションは人が利用することを前提にしていますが、最近ではプログラム間で連携できるように進化した</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サービスが使われ始めています。</a:t>
            </a:r>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共通の</a:t>
            </a:r>
            <a:r>
              <a:rPr kumimoji="1" lang="en-US" altLang="ja-JP" sz="1200" kern="1200" dirty="0">
                <a:solidFill>
                  <a:schemeClr val="tx1"/>
                </a:solidFill>
                <a:effectLst/>
                <a:latin typeface="+mn-lt"/>
                <a:ea typeface="+mn-ea"/>
                <a:cs typeface="+mn-cs"/>
              </a:rPr>
              <a:t>API</a:t>
            </a:r>
            <a:r>
              <a:rPr kumimoji="1" lang="ja-JP" altLang="en-US" sz="1200" kern="1200" dirty="0">
                <a:solidFill>
                  <a:schemeClr val="tx1"/>
                </a:solidFill>
                <a:effectLst/>
                <a:latin typeface="+mn-lt"/>
                <a:ea typeface="+mn-ea"/>
                <a:cs typeface="+mn-cs"/>
              </a:rPr>
              <a:t>を定義することにより、複数の</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サービスを組み合わせて新しいサービスを作ることができます。これがマッシュアップですが、マッシュアップについては別の機会にご説明します。</a:t>
            </a:r>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err="1">
                <a:solidFill>
                  <a:schemeClr val="tx1"/>
                </a:solidFill>
                <a:effectLst/>
                <a:latin typeface="+mn-lt"/>
                <a:ea typeface="+mn-ea"/>
                <a:cs typeface="+mn-cs"/>
              </a:rPr>
              <a:t>WebAPI</a:t>
            </a:r>
            <a:r>
              <a:rPr kumimoji="1" lang="ja-JP" altLang="en-US" sz="1200" kern="1200" dirty="0">
                <a:solidFill>
                  <a:schemeClr val="tx1"/>
                </a:solidFill>
                <a:effectLst/>
                <a:latin typeface="+mn-lt"/>
                <a:ea typeface="+mn-ea"/>
                <a:cs typeface="+mn-cs"/>
              </a:rPr>
              <a:t>を使ったクラウドとクライアントの間の通信は、</a:t>
            </a:r>
            <a:r>
              <a:rPr kumimoji="1" lang="en-US" altLang="ja-JP" sz="1200" kern="1200" dirty="0" err="1">
                <a:solidFill>
                  <a:schemeClr val="tx1"/>
                </a:solidFill>
                <a:effectLst/>
                <a:latin typeface="+mn-lt"/>
                <a:ea typeface="+mn-ea"/>
                <a:cs typeface="+mn-cs"/>
              </a:rPr>
              <a:t>IoT</a:t>
            </a:r>
            <a:r>
              <a:rPr kumimoji="1" lang="ja-JP" altLang="en-US" sz="1200" kern="1200" dirty="0">
                <a:solidFill>
                  <a:schemeClr val="tx1"/>
                </a:solidFill>
                <a:effectLst/>
                <a:latin typeface="+mn-lt"/>
                <a:ea typeface="+mn-ea"/>
                <a:cs typeface="+mn-cs"/>
              </a:rPr>
              <a:t>時代でも中心的な役割を担っていくと考えられます。</a:t>
            </a:r>
            <a:endParaRPr kumimoji="1" lang="en-US"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3931912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77500" lnSpcReduction="20000"/>
          </a:bodyPr>
          <a:lstStyle/>
          <a:p>
            <a:r>
              <a:rPr kumimoji="1" lang="ja-JP" altLang="en-US" dirty="0"/>
              <a:t>そもそも</a:t>
            </a:r>
            <a:r>
              <a:rPr kumimoji="1" lang="en-US" altLang="ja-JP" dirty="0"/>
              <a:t>Web</a:t>
            </a:r>
            <a:r>
              <a:rPr kumimoji="1" lang="ja-JP" altLang="en-US" dirty="0"/>
              <a:t>ブラウザは、インターネット上の情報を探しやすくするために開発された物で、</a:t>
            </a:r>
            <a:r>
              <a:rPr kumimoji="1" lang="en-US" altLang="ja-JP" dirty="0"/>
              <a:t>HTML</a:t>
            </a:r>
            <a:r>
              <a:rPr kumimoji="1" lang="ja-JP" altLang="en-US" dirty="0"/>
              <a:t>は基本的には文字情報や静止画を取り扱うための言語でした。様々な拡張が行われましたが、基本的に静的なコンテンツを扱うという構造はあまり変わっていません。</a:t>
            </a:r>
            <a:r>
              <a:rPr kumimoji="1" lang="en-US" altLang="ja-JP" dirty="0"/>
              <a:t>1999</a:t>
            </a:r>
            <a:r>
              <a:rPr kumimoji="1" lang="ja-JP" altLang="en-US" dirty="0"/>
              <a:t>年当時は回線も遅く、動画やアニメーションなどを扱う必要もあまり無かったのです。</a:t>
            </a:r>
            <a:endParaRPr kumimoji="1" lang="en-US" altLang="ja-JP" dirty="0"/>
          </a:p>
          <a:p>
            <a:endParaRPr kumimoji="1" lang="en-US" altLang="ja-JP" dirty="0"/>
          </a:p>
          <a:p>
            <a:r>
              <a:rPr kumimoji="1" lang="en-US" altLang="ja-JP" dirty="0"/>
              <a:t>HTML</a:t>
            </a:r>
            <a:r>
              <a:rPr kumimoji="1" lang="ja-JP" altLang="en-US" dirty="0"/>
              <a:t>が進化しなかった分、</a:t>
            </a:r>
            <a:r>
              <a:rPr kumimoji="1" lang="en-US" altLang="ja-JP" dirty="0"/>
              <a:t>Flash</a:t>
            </a:r>
            <a:r>
              <a:rPr kumimoji="1" lang="ja-JP" altLang="en-US" dirty="0"/>
              <a:t>などのプラグインによって機能を拡張するアプローチがとられました。</a:t>
            </a:r>
            <a:endParaRPr kumimoji="1" lang="en-US" altLang="ja-JP" dirty="0"/>
          </a:p>
          <a:p>
            <a:endParaRPr kumimoji="1" lang="en-US" altLang="ja-JP" dirty="0"/>
          </a:p>
          <a:p>
            <a:r>
              <a:rPr kumimoji="1" lang="ja-JP" altLang="en-US" dirty="0"/>
              <a:t>一方で</a:t>
            </a:r>
            <a:r>
              <a:rPr kumimoji="1" lang="en-US" altLang="ja-JP" dirty="0"/>
              <a:t>Microsoft</a:t>
            </a:r>
            <a:r>
              <a:rPr kumimoji="1" lang="ja-JP" altLang="en-US" dirty="0"/>
              <a:t>と</a:t>
            </a:r>
            <a:r>
              <a:rPr kumimoji="1" lang="en-US" altLang="ja-JP" dirty="0" err="1"/>
              <a:t>NetScape</a:t>
            </a:r>
            <a:r>
              <a:rPr kumimoji="1" lang="ja-JP" altLang="en-US" dirty="0"/>
              <a:t>は、ブラウザ戦争の過程で独自の機能拡張を繰り返し、ブラウザ間の互換性に悪い影響を与えました。</a:t>
            </a:r>
            <a:endParaRPr kumimoji="1" lang="en-US" altLang="ja-JP" dirty="0"/>
          </a:p>
          <a:p>
            <a:endParaRPr kumimoji="1" lang="en-US" altLang="ja-JP" dirty="0"/>
          </a:p>
          <a:p>
            <a:r>
              <a:rPr kumimoji="1" lang="ja-JP" altLang="en-US" dirty="0"/>
              <a:t>様々な機能拡張に加えて、</a:t>
            </a:r>
            <a:r>
              <a:rPr kumimoji="1" lang="en-US" altLang="ja-JP" dirty="0"/>
              <a:t>HTML</a:t>
            </a:r>
            <a:r>
              <a:rPr kumimoji="1" lang="ja-JP" altLang="en-US" dirty="0"/>
              <a:t>を独自に拡張するというアプローチもとりましたが、これは本当はルール違反だったのです。</a:t>
            </a:r>
            <a:endParaRPr kumimoji="1" lang="en-US" altLang="ja-JP" dirty="0"/>
          </a:p>
          <a:p>
            <a:r>
              <a:rPr kumimoji="1" lang="ja-JP" altLang="en-US" dirty="0"/>
              <a:t>インターネットや</a:t>
            </a:r>
            <a:r>
              <a:rPr kumimoji="1" lang="en-US" altLang="ja-JP" dirty="0"/>
              <a:t>HTML</a:t>
            </a:r>
            <a:r>
              <a:rPr kumimoji="1" lang="ja-JP" altLang="en-US" dirty="0"/>
              <a:t>の仕様は、インターネットコミュニティの場で議論された後に</a:t>
            </a:r>
            <a:r>
              <a:rPr kumimoji="1" lang="en-US" altLang="ja-JP" dirty="0"/>
              <a:t>W3C</a:t>
            </a:r>
            <a:r>
              <a:rPr kumimoji="1" lang="ja-JP" altLang="en-US" dirty="0"/>
              <a:t>という公的な機関が勧告を行ってはじめて正式な規格になるというのが決まりであり、一企業が勝手に機能を追加してはいけないのです。両社はそれを行わず、インターネットコミュニティから批判を浴びました。</a:t>
            </a:r>
            <a:endParaRPr kumimoji="1" lang="en-US" altLang="ja-JP" dirty="0"/>
          </a:p>
          <a:p>
            <a:endParaRPr kumimoji="1" lang="en-US" altLang="ja-JP" dirty="0"/>
          </a:p>
          <a:p>
            <a:r>
              <a:rPr kumimoji="1" lang="ja-JP" altLang="en-US" dirty="0"/>
              <a:t>（但し、このような行動にも理由はあります。標準化の作業は時間がかかり、スピーディな機能拡張ができないのです。この後お話ししますが、</a:t>
            </a:r>
            <a:r>
              <a:rPr kumimoji="1" lang="en-US" altLang="ja-JP" dirty="0"/>
              <a:t>HTML5</a:t>
            </a:r>
            <a:r>
              <a:rPr kumimoji="1" lang="ja-JP" altLang="en-US" dirty="0"/>
              <a:t>は標準化作業に手間取っています。また、</a:t>
            </a:r>
            <a:r>
              <a:rPr kumimoji="1" lang="en-US" altLang="ja-JP" dirty="0" err="1"/>
              <a:t>NetScape</a:t>
            </a:r>
            <a:r>
              <a:rPr kumimoji="1" lang="ja-JP" altLang="en-US" dirty="0"/>
              <a:t>も様々な機能拡張を行いましたが、それは</a:t>
            </a:r>
            <a:r>
              <a:rPr kumimoji="1" lang="en-US" altLang="ja-JP" dirty="0"/>
              <a:t>HTML</a:t>
            </a:r>
            <a:r>
              <a:rPr kumimoji="1" lang="ja-JP" altLang="en-US" dirty="0"/>
              <a:t>に関わる部分では無く、</a:t>
            </a:r>
            <a:r>
              <a:rPr kumimoji="1" lang="en-US" altLang="ja-JP" dirty="0"/>
              <a:t>UI</a:t>
            </a:r>
            <a:r>
              <a:rPr kumimoji="1" lang="ja-JP" altLang="en-US" dirty="0"/>
              <a:t>やスクリプトなどの部分でした。）</a:t>
            </a:r>
            <a:endParaRPr kumimoji="1" lang="en-US" altLang="ja-JP" dirty="0"/>
          </a:p>
          <a:p>
            <a:endParaRPr kumimoji="1" lang="en-US" altLang="ja-JP" dirty="0"/>
          </a:p>
          <a:p>
            <a:r>
              <a:rPr kumimoji="1" lang="ja-JP" altLang="en-US" dirty="0"/>
              <a:t>当時は</a:t>
            </a:r>
            <a:r>
              <a:rPr kumimoji="1" lang="en-US" altLang="ja-JP" dirty="0"/>
              <a:t>IE</a:t>
            </a:r>
            <a:r>
              <a:rPr kumimoji="1" lang="ja-JP" altLang="en-US" dirty="0"/>
              <a:t>のシェアが高かった（というかほぼ独占状態）ため、結果として</a:t>
            </a:r>
            <a:r>
              <a:rPr kumimoji="1" lang="en-US" altLang="ja-JP" dirty="0"/>
              <a:t>Microsoft</a:t>
            </a:r>
            <a:r>
              <a:rPr kumimoji="1" lang="ja-JP" altLang="en-US" dirty="0"/>
              <a:t>の独自仕様が標準化してしまい、それに合わせて開発された</a:t>
            </a:r>
            <a:r>
              <a:rPr kumimoji="1" lang="en-US" altLang="ja-JP" dirty="0"/>
              <a:t>Web</a:t>
            </a:r>
            <a:r>
              <a:rPr kumimoji="1" lang="ja-JP" altLang="en-US" dirty="0"/>
              <a:t>サイトでは、</a:t>
            </a:r>
            <a:r>
              <a:rPr kumimoji="1" lang="en-US" altLang="ja-JP" dirty="0"/>
              <a:t>IE</a:t>
            </a:r>
            <a:r>
              <a:rPr kumimoji="1" lang="ja-JP" altLang="en-US" dirty="0"/>
              <a:t>以外のブラウザでは表示が乱れるなどの問題が起きました。</a:t>
            </a:r>
            <a:endParaRPr kumimoji="1" lang="en-US" altLang="ja-JP" dirty="0"/>
          </a:p>
          <a:p>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この様な中、</a:t>
            </a:r>
            <a:r>
              <a:rPr lang="en-US" altLang="ja-JP" sz="1200" dirty="0"/>
              <a:t>HTML</a:t>
            </a:r>
            <a:r>
              <a:rPr lang="ja-JP" altLang="en-US" sz="1200" dirty="0"/>
              <a:t>が拡張されない状況を不満とした</a:t>
            </a:r>
            <a:r>
              <a:rPr lang="en-US" altLang="ja-JP" sz="1200" dirty="0"/>
              <a:t>Apple</a:t>
            </a:r>
            <a:r>
              <a:rPr lang="ja-JP" altLang="en-US" sz="1200" dirty="0" err="1"/>
              <a:t>、</a:t>
            </a:r>
            <a:r>
              <a:rPr lang="en-US" altLang="ja-JP" sz="1200" dirty="0"/>
              <a:t>Mozilla</a:t>
            </a:r>
            <a:r>
              <a:rPr lang="ja-JP" altLang="en-US" sz="1200" dirty="0" err="1"/>
              <a:t>、</a:t>
            </a:r>
            <a:r>
              <a:rPr lang="en-US" altLang="ja-JP" sz="1200" dirty="0"/>
              <a:t>Opera</a:t>
            </a:r>
            <a:r>
              <a:rPr lang="ja-JP" altLang="en-US" sz="1200" dirty="0"/>
              <a:t>が</a:t>
            </a:r>
            <a:r>
              <a:rPr lang="en-US" altLang="ja-JP" sz="1200" dirty="0"/>
              <a:t>WHAT</a:t>
            </a:r>
            <a:r>
              <a:rPr lang="ja-JP" altLang="en-US" sz="1200" dirty="0"/>
              <a:t> </a:t>
            </a:r>
            <a:r>
              <a:rPr lang="en-US" altLang="ja-JP" sz="1200" dirty="0"/>
              <a:t>WG</a:t>
            </a:r>
            <a:r>
              <a:rPr lang="ja-JP" altLang="en-US" sz="1200" dirty="0"/>
              <a:t>を立ち上げ、</a:t>
            </a:r>
            <a:r>
              <a:rPr lang="en-US" altLang="ja-JP" sz="1200" dirty="0"/>
              <a:t>HTML</a:t>
            </a:r>
            <a:r>
              <a:rPr lang="ja-JP" altLang="en-US" sz="1200" dirty="0"/>
              <a:t>を独自に拡張し始めたのです。</a:t>
            </a:r>
            <a:r>
              <a:rPr lang="en-US" altLang="ja-JP" sz="1200" dirty="0"/>
              <a:t>2004</a:t>
            </a:r>
            <a:r>
              <a:rPr lang="ja-JP" altLang="en-US" sz="1200" dirty="0"/>
              <a:t>年のことです。</a:t>
            </a:r>
            <a:r>
              <a:rPr lang="en-US" altLang="ja-JP" sz="1200" dirty="0"/>
              <a:t>2004</a:t>
            </a:r>
            <a:r>
              <a:rPr lang="ja-JP" altLang="en-US" sz="1200" dirty="0"/>
              <a:t>年と言えば、先ほどの</a:t>
            </a:r>
            <a:r>
              <a:rPr lang="en-US" altLang="ja-JP" sz="1200" dirty="0"/>
              <a:t>Ajax</a:t>
            </a:r>
            <a:r>
              <a:rPr lang="ja-JP" altLang="en-US" sz="1200" dirty="0"/>
              <a:t>が生まれた年です。</a:t>
            </a:r>
            <a:r>
              <a:rPr lang="en-US" altLang="ja-JP" sz="1200" dirty="0"/>
              <a:t>2004-5</a:t>
            </a:r>
            <a:r>
              <a:rPr lang="ja-JP" altLang="en-US" sz="1200" dirty="0"/>
              <a:t>年というのは非常に重要な転換期であったことがわかります。</a:t>
            </a:r>
            <a:endParaRPr lang="en-US" altLang="ja-JP" sz="1200" dirty="0"/>
          </a:p>
          <a:p>
            <a:r>
              <a:rPr kumimoji="1" lang="ja-JP" altLang="en-US" dirty="0"/>
              <a:t>この</a:t>
            </a:r>
            <a:r>
              <a:rPr kumimoji="1" lang="en-US" altLang="ja-JP" dirty="0"/>
              <a:t>WHAT WG</a:t>
            </a:r>
            <a:r>
              <a:rPr kumimoji="1" lang="ja-JP" altLang="en-US" dirty="0" err="1"/>
              <a:t>には</a:t>
            </a:r>
            <a:r>
              <a:rPr kumimoji="1" lang="ja-JP" altLang="en-US" dirty="0"/>
              <a:t>その後</a:t>
            </a:r>
            <a:r>
              <a:rPr kumimoji="1" lang="en-US" altLang="ja-JP" dirty="0"/>
              <a:t>Google</a:t>
            </a:r>
            <a:r>
              <a:rPr kumimoji="1" lang="ja-JP" altLang="en-US" dirty="0"/>
              <a:t>なども参加して作業を加速させます。狙いは、</a:t>
            </a:r>
            <a:r>
              <a:rPr kumimoji="1" lang="en-US" altLang="ja-JP" dirty="0"/>
              <a:t>HTML</a:t>
            </a:r>
            <a:r>
              <a:rPr kumimoji="1" lang="ja-JP" altLang="en-US" dirty="0"/>
              <a:t>と</a:t>
            </a:r>
            <a:r>
              <a:rPr kumimoji="1" lang="en-US" altLang="ja-JP" dirty="0"/>
              <a:t>JavaScript</a:t>
            </a:r>
            <a:r>
              <a:rPr kumimoji="1" lang="ja-JP" altLang="en-US" dirty="0"/>
              <a:t>を拡張して</a:t>
            </a:r>
            <a:r>
              <a:rPr kumimoji="1" lang="en-US" altLang="ja-JP" dirty="0"/>
              <a:t>Flash</a:t>
            </a:r>
            <a:r>
              <a:rPr kumimoji="1" lang="ja-JP" altLang="en-US" dirty="0"/>
              <a:t>を凌ぐ機能を実装することでした。</a:t>
            </a:r>
            <a:endParaRPr kumimoji="1" lang="en-US" altLang="ja-JP" dirty="0"/>
          </a:p>
          <a:p>
            <a:endParaRPr kumimoji="1" lang="en-US" altLang="ja-JP" dirty="0"/>
          </a:p>
          <a:p>
            <a:r>
              <a:rPr kumimoji="1" lang="en-US" altLang="ja-JP" dirty="0"/>
              <a:t>2007</a:t>
            </a:r>
            <a:r>
              <a:rPr kumimoji="1" lang="ja-JP" altLang="en-US" dirty="0"/>
              <a:t>年、</a:t>
            </a:r>
            <a:r>
              <a:rPr kumimoji="1" lang="en-US" altLang="ja-JP" dirty="0"/>
              <a:t>WHAT WG</a:t>
            </a:r>
            <a:r>
              <a:rPr kumimoji="1" lang="ja-JP" altLang="en-US" dirty="0"/>
              <a:t>は、それまでの開発成果を</a:t>
            </a:r>
            <a:r>
              <a:rPr kumimoji="1" lang="en-US" altLang="ja-JP" dirty="0"/>
              <a:t>W3C</a:t>
            </a:r>
            <a:r>
              <a:rPr kumimoji="1" lang="ja-JP" altLang="en-US" dirty="0"/>
              <a:t>に譲渡してこれを</a:t>
            </a:r>
            <a:r>
              <a:rPr kumimoji="1" lang="en-US" altLang="ja-JP" dirty="0"/>
              <a:t>HTML5</a:t>
            </a:r>
            <a:r>
              <a:rPr kumimoji="1" lang="ja-JP" altLang="en-US" dirty="0"/>
              <a:t>として勧告するよう交渉します。これにより、止まっていた</a:t>
            </a:r>
            <a:r>
              <a:rPr kumimoji="1" lang="en-US" altLang="ja-JP" dirty="0"/>
              <a:t>HTML</a:t>
            </a:r>
            <a:r>
              <a:rPr kumimoji="1" lang="ja-JP" altLang="en-US" dirty="0"/>
              <a:t>の拡張が進み始めたのです。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21</a:t>
            </a:fld>
            <a:endParaRPr lang="ja-JP" altLang="en-US"/>
          </a:p>
        </p:txBody>
      </p:sp>
    </p:spTree>
    <p:extLst>
      <p:ext uri="{BB962C8B-B14F-4D97-AF65-F5344CB8AC3E}">
        <p14:creationId xmlns:p14="http://schemas.microsoft.com/office/powerpoint/2010/main" val="593521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HTML5(WHAT WG)</a:t>
            </a:r>
            <a:r>
              <a:rPr lang="ja-JP" altLang="en-US" dirty="0"/>
              <a:t>が目指したゴールは、主に２つあります。ひとつは、ブラウザ間の互換性を確保すること。当時、同じサイトでも</a:t>
            </a:r>
            <a:r>
              <a:rPr lang="en-US" altLang="ja-JP" dirty="0"/>
              <a:t>IE</a:t>
            </a:r>
            <a:r>
              <a:rPr lang="ja-JP" altLang="en-US" dirty="0"/>
              <a:t>と</a:t>
            </a:r>
            <a:r>
              <a:rPr lang="en-US" altLang="ja-JP" dirty="0"/>
              <a:t>Firefox</a:t>
            </a:r>
            <a:r>
              <a:rPr lang="ja-JP" altLang="en-US" dirty="0"/>
              <a:t>では表示が異なったり、レイアウトが乱れたりすることがよくありました。「このサイトは</a:t>
            </a:r>
            <a:r>
              <a:rPr lang="en-US" altLang="ja-JP" dirty="0"/>
              <a:t>IE</a:t>
            </a:r>
            <a:r>
              <a:rPr lang="ja-JP" altLang="en-US" dirty="0"/>
              <a:t>で見て下さい」のような注意書きがサイトに掲載されたりもしました。</a:t>
            </a:r>
            <a:endParaRPr lang="en-US" altLang="ja-JP" dirty="0"/>
          </a:p>
          <a:p>
            <a:r>
              <a:rPr lang="ja-JP" altLang="en-US" dirty="0"/>
              <a:t>これは、各ブラウザの独自仕様の問題もありますが、そもそもの</a:t>
            </a:r>
            <a:r>
              <a:rPr lang="en-US" altLang="ja-JP" dirty="0"/>
              <a:t>HTML4.01</a:t>
            </a:r>
            <a:r>
              <a:rPr lang="ja-JP" altLang="en-US" dirty="0"/>
              <a:t>の仕様に厳密さが欠けていたためでもあります。新しい</a:t>
            </a:r>
            <a:r>
              <a:rPr lang="en-US" altLang="ja-JP" dirty="0"/>
              <a:t>HTML</a:t>
            </a:r>
            <a:r>
              <a:rPr lang="ja-JP" altLang="en-US" dirty="0"/>
              <a:t>では、ブラウザによる解釈の違いを極力減らすよう、仕様が作られています。</a:t>
            </a:r>
            <a:endParaRPr lang="en-US" altLang="ja-JP" dirty="0"/>
          </a:p>
          <a:p>
            <a:r>
              <a:rPr lang="ja-JP" altLang="en-US" dirty="0"/>
              <a:t>もう一つは、先ほどもお話ししたように、</a:t>
            </a:r>
            <a:r>
              <a:rPr lang="en-US" altLang="ja-JP" dirty="0"/>
              <a:t>Web</a:t>
            </a:r>
            <a:r>
              <a:rPr lang="ja-JP" altLang="en-US" dirty="0"/>
              <a:t>アプリ・</a:t>
            </a:r>
            <a:r>
              <a:rPr lang="en-US" altLang="ja-JP" dirty="0"/>
              <a:t>Web</a:t>
            </a:r>
            <a:r>
              <a:rPr lang="ja-JP" altLang="en-US" dirty="0"/>
              <a:t>サービスを快適に利用できるよう新しい機能や要素を追加する、ということです。これには、企業用のアプリケーションで重要になる入力フォームの利便性を上げるための拡張、ブラウザ内でのドラッグ＆ドロップを可能にする拡張、ネットワークに接続されていなくても</a:t>
            </a:r>
            <a:r>
              <a:rPr lang="en-US" altLang="ja-JP" dirty="0"/>
              <a:t>Web</a:t>
            </a:r>
            <a:r>
              <a:rPr lang="ja-JP" altLang="en-US" dirty="0"/>
              <a:t>アプリを使うことができるよう、データをキャッシュしたり、クライアントサイドに記憶領域を持ったりできるような拡張が含まれています。</a:t>
            </a:r>
            <a:endParaRPr lang="en-US" altLang="ja-JP" dirty="0"/>
          </a:p>
          <a:p>
            <a:r>
              <a:rPr lang="ja-JP" altLang="en-US" dirty="0"/>
              <a:t>また、</a:t>
            </a:r>
            <a:r>
              <a:rPr lang="en-US" altLang="ja-JP" dirty="0"/>
              <a:t>Flash</a:t>
            </a:r>
            <a:r>
              <a:rPr lang="ja-JP" altLang="en-US" dirty="0"/>
              <a:t>に代わるベクターグラフィックスの技術、</a:t>
            </a:r>
            <a:r>
              <a:rPr lang="en-US" altLang="ja-JP" dirty="0"/>
              <a:t>3</a:t>
            </a:r>
            <a:r>
              <a:rPr lang="ja-JP" altLang="en-US" dirty="0"/>
              <a:t>次元グラフィックス、オーディオ・ビデオの取扱いなどができるようになります。モバイルデバイスで必須の位置情報を</a:t>
            </a:r>
            <a:r>
              <a:rPr lang="en-US" altLang="ja-JP" dirty="0"/>
              <a:t>HTML</a:t>
            </a:r>
            <a:r>
              <a:rPr lang="ja-JP" altLang="en-US" dirty="0"/>
              <a:t>内で取り扱えるようにもなります。</a:t>
            </a:r>
            <a:endParaRPr lang="en-US" altLang="ja-JP" dirty="0"/>
          </a:p>
          <a:p>
            <a:endParaRPr lang="en-US" altLang="ja-JP" dirty="0"/>
          </a:p>
          <a:p>
            <a:r>
              <a:rPr lang="ja-JP" altLang="en-US" dirty="0"/>
              <a:t>全体として、クラウド環境において</a:t>
            </a:r>
            <a:r>
              <a:rPr lang="en-US" altLang="ja-JP" dirty="0"/>
              <a:t>Web</a:t>
            </a:r>
            <a:r>
              <a:rPr lang="ja-JP" altLang="en-US" dirty="0"/>
              <a:t>アプリ・</a:t>
            </a:r>
            <a:r>
              <a:rPr lang="en-US" altLang="ja-JP" dirty="0"/>
              <a:t>Web</a:t>
            </a:r>
            <a:r>
              <a:rPr lang="ja-JP" altLang="en-US" dirty="0"/>
              <a:t>サービスをもっと快適に、もっと便利に、誰もが、どこからでも、どのようなデバイスからでも利用できるように、という狙いが貫かれています。</a:t>
            </a:r>
          </a:p>
        </p:txBody>
      </p:sp>
      <p:sp>
        <p:nvSpPr>
          <p:cNvPr id="102404"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458F8247-DD47-4F4E-A39E-E167BD40ECDB}" type="slidenum">
              <a:rPr lang="ja-JP" altLang="en-US" smtClean="0"/>
              <a:pPr eaLnBrk="1" hangingPunct="1"/>
              <a:t>22</a:t>
            </a:fld>
            <a:endParaRPr lang="ja-JP" altLang="en-US"/>
          </a:p>
        </p:txBody>
      </p:sp>
    </p:spTree>
    <p:extLst>
      <p:ext uri="{BB962C8B-B14F-4D97-AF65-F5344CB8AC3E}">
        <p14:creationId xmlns:p14="http://schemas.microsoft.com/office/powerpoint/2010/main" val="3757525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a:t>
            </a:r>
            <a:r>
              <a:rPr kumimoji="1" lang="en-US" altLang="ja-JP" dirty="0" err="1"/>
              <a:t>code.facebook.com</a:t>
            </a:r>
            <a:r>
              <a:rPr kumimoji="1" lang="en-US" altLang="ja-JP" dirty="0"/>
              <a:t>/posts/159906447698921</a:t>
            </a:r>
          </a:p>
          <a:p>
            <a:r>
              <a:rPr kumimoji="1" lang="en-US" altLang="ja-JP" dirty="0"/>
              <a:t>http://</a:t>
            </a:r>
            <a:r>
              <a:rPr kumimoji="1" lang="en-US" altLang="ja-JP" dirty="0" err="1"/>
              <a:t>www.gizmodo.jp</a:t>
            </a:r>
            <a:r>
              <a:rPr kumimoji="1" lang="en-US" altLang="ja-JP" dirty="0"/>
              <a:t>/2016/05/flashchrome_1.html</a:t>
            </a:r>
          </a:p>
          <a:p>
            <a:r>
              <a:rPr kumimoji="1" lang="en-US" altLang="ja-JP" dirty="0"/>
              <a:t>http://</a:t>
            </a:r>
            <a:r>
              <a:rPr kumimoji="1" lang="en-US" altLang="ja-JP" dirty="0" err="1"/>
              <a:t>www.gizmodo.jp</a:t>
            </a:r>
            <a:r>
              <a:rPr kumimoji="1" lang="en-US" altLang="ja-JP" dirty="0"/>
              <a:t>/2015/12/flashhtml5must.html</a:t>
            </a:r>
          </a:p>
          <a:p>
            <a:r>
              <a:rPr kumimoji="1" lang="en-US" altLang="ja-JP" dirty="0"/>
              <a:t>https://</a:t>
            </a:r>
            <a:r>
              <a:rPr kumimoji="1" lang="en-US" altLang="ja-JP" dirty="0" err="1"/>
              <a:t>av.watch.impress.co.jp</a:t>
            </a:r>
            <a:r>
              <a:rPr kumimoji="1" lang="en-US" altLang="ja-JP" dirty="0"/>
              <a:t>/docs/news/1072470.html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2909815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93110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モバイル・デバイスが「持ち歩くデバイス」ならば、ウェアラブル・デバイスは「身につけるデバイス」です。</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身につけることで、人とデバイスとの距離は限りなくゼロになります。これは、モバイル・デバイスではできなかったことです。ここにあらたな用途を生みだす可能性が生まれてきたの</a:t>
            </a:r>
            <a:r>
              <a:rPr kumimoji="1" lang="ja-JP" altLang="ja-JP" sz="1200" kern="1200">
                <a:solidFill>
                  <a:schemeClr val="tx1"/>
                </a:solidFill>
                <a:effectLst/>
                <a:latin typeface="+mn-lt"/>
                <a:ea typeface="+mn-ea"/>
                <a:cs typeface="+mn-cs"/>
              </a:rPr>
              <a:t>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この</a:t>
            </a:r>
            <a:r>
              <a:rPr kumimoji="1" lang="ja-JP" altLang="en-US" sz="1200" kern="1200" dirty="0">
                <a:solidFill>
                  <a:schemeClr val="tx1"/>
                </a:solidFill>
                <a:effectLst/>
                <a:latin typeface="+mn-lt"/>
                <a:ea typeface="+mn-ea"/>
                <a:cs typeface="+mn-cs"/>
              </a:rPr>
              <a:t>動きの先に、</a:t>
            </a:r>
            <a:r>
              <a:rPr kumimoji="1" lang="en-US" altLang="ja-JP" sz="1200" kern="1200" dirty="0" err="1">
                <a:solidFill>
                  <a:schemeClr val="tx1"/>
                </a:solidFill>
                <a:effectLst/>
                <a:latin typeface="+mn-lt"/>
                <a:ea typeface="+mn-ea"/>
                <a:cs typeface="+mn-cs"/>
              </a:rPr>
              <a:t>IoT</a:t>
            </a:r>
            <a:r>
              <a:rPr kumimoji="1" lang="ja-JP" altLang="en-US" sz="1200" kern="1200" dirty="0">
                <a:solidFill>
                  <a:schemeClr val="tx1"/>
                </a:solidFill>
                <a:effectLst/>
                <a:latin typeface="+mn-lt"/>
                <a:ea typeface="+mn-ea"/>
                <a:cs typeface="+mn-cs"/>
              </a:rPr>
              <a:t>があります。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503707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身につけるデバイスの歴史は意外に古く、</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年代には「身につけるコンピュータ</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ウェアラブル・コンピュータ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 の研究がスタートしていました。当時はウェアラブルといっても、巨大なパソコンを背負うような無理矢理なものでしたが、</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は腰にぶらさげられる程度にまで小型化されました。これを使ってマニュアルや設計図を保存し、作業現場で利用する使い方も模索されましたが、当時はそれ以上の発展は見られず、静かにブームは去ってしまっ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ウェアラブルがここ数年、再び脚光を浴びているようになったのは、その当時の問題点を解決するめどがたったからです。</a:t>
            </a:r>
          </a:p>
          <a:p>
            <a:pPr lvl="0"/>
            <a:endParaRPr kumimoji="1" lang="en-US"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・ハードウェア技術の進歩による</a:t>
            </a:r>
            <a:r>
              <a:rPr kumimoji="1" lang="ja-JP" altLang="ja-JP" sz="1200" kern="1200" dirty="0">
                <a:solidFill>
                  <a:schemeClr val="tx1"/>
                </a:solidFill>
                <a:effectLst/>
                <a:latin typeface="+mn-lt"/>
                <a:ea typeface="+mn-ea"/>
                <a:cs typeface="+mn-cs"/>
              </a:rPr>
              <a:t>デバイスの小型化</a:t>
            </a:r>
            <a:r>
              <a:rPr kumimoji="1" lang="ja-JP" altLang="en-US" sz="1200" kern="1200" dirty="0">
                <a:solidFill>
                  <a:schemeClr val="tx1"/>
                </a:solidFill>
                <a:effectLst/>
                <a:latin typeface="+mn-lt"/>
                <a:ea typeface="+mn-ea"/>
                <a:cs typeface="+mn-cs"/>
              </a:rPr>
              <a:t>・高機能化・省電力化</a:t>
            </a:r>
            <a:endParaRPr kumimoji="1" lang="ja-JP"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・様々な種類のセンサーが開発されたこと</a:t>
            </a:r>
            <a:endParaRPr kumimoji="1" lang="ja-JP"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・モバイル通信ネットワークが整備され、世界中どこでも使えるようになったこと</a:t>
            </a:r>
            <a:endParaRPr kumimoji="1" lang="ja-JP"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・入力方法の進化</a:t>
            </a:r>
            <a:endParaRPr kumimoji="1" lang="en-US"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・通信ブリッジとしてのスマホの普及</a:t>
            </a:r>
            <a:endParaRPr kumimoji="1" lang="en-US"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・バックエンドコンピューティングリソースとしてのクラウド</a:t>
            </a:r>
            <a:endParaRPr kumimoji="1" lang="en-US" altLang="ja-JP" sz="1200" kern="1200" dirty="0">
              <a:solidFill>
                <a:schemeClr val="tx1"/>
              </a:solidFill>
              <a:effectLst/>
              <a:latin typeface="+mn-lt"/>
              <a:ea typeface="+mn-ea"/>
              <a:cs typeface="+mn-cs"/>
            </a:endParaRPr>
          </a:p>
          <a:p>
            <a:pPr lvl="0"/>
            <a:endParaRPr kumimoji="1" lang="en-US"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技術革新によって小型軽量化が可能になり、バッテリーの持続時間も延びました。また、</a:t>
            </a:r>
            <a:r>
              <a:rPr kumimoji="1" lang="en-US" altLang="ja-JP" sz="1200" kern="1200" dirty="0">
                <a:solidFill>
                  <a:schemeClr val="tx1"/>
                </a:solidFill>
                <a:effectLst/>
                <a:latin typeface="+mn-lt"/>
                <a:ea typeface="+mn-ea"/>
                <a:cs typeface="+mn-cs"/>
              </a:rPr>
              <a:t>Bluetooth</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Near Feld Connection</a:t>
            </a:r>
            <a:r>
              <a:rPr kumimoji="1" lang="ja-JP" altLang="ja-JP" sz="1200" kern="1200" dirty="0">
                <a:solidFill>
                  <a:schemeClr val="tx1"/>
                </a:solidFill>
                <a:effectLst/>
                <a:latin typeface="+mn-lt"/>
                <a:ea typeface="+mn-ea"/>
                <a:cs typeface="+mn-cs"/>
              </a:rPr>
              <a:t>）といった低消費電力の近接通信技術が使えるようになり、普段持ち歩くスマートフォンを介してインターネットに接続できるようになりました。さらには、クラウドと一体に使うことで、単体では実現できない膨大な処理能力と記憶容量を手に入れることができました。また、タッチパネルや音声入力、ジェスチャ操作なども実用化され、</a:t>
            </a:r>
            <a:r>
              <a:rPr kumimoji="1" lang="ja-JP" altLang="en-US" sz="1200" kern="1200" dirty="0">
                <a:solidFill>
                  <a:schemeClr val="tx1"/>
                </a:solidFill>
                <a:effectLst/>
                <a:latin typeface="+mn-lt"/>
                <a:ea typeface="+mn-ea"/>
                <a:cs typeface="+mn-cs"/>
              </a:rPr>
              <a:t>小さな画面</a:t>
            </a:r>
            <a:r>
              <a:rPr kumimoji="1" lang="ja-JP" altLang="ja-JP" sz="1200" kern="1200" dirty="0">
                <a:solidFill>
                  <a:schemeClr val="tx1"/>
                </a:solidFill>
                <a:effectLst/>
                <a:latin typeface="+mn-lt"/>
                <a:ea typeface="+mn-ea"/>
                <a:cs typeface="+mn-cs"/>
              </a:rPr>
              <a:t>であってもデータ入力や操作が確実にできるようになったことも普及に弾みをつけています。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1862726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身につけるデバイスと言っても、人はそれほど多くのものを身につけているわけではありません。一般的には、衣服、眼鏡、時計くらいで、ウェアラブル・デバイスもこれらを代替するものが大半です。変わったところでは、靴に取り付けランニングの距離やスピードを、ゴルフ・クラブに取り付けてスイングの状態を、テニス・ラケットのグリップ・エンドに取り付けてスイングや身体の動きを取得するといったアクティビティ・トラッカーも広い意味ではウェアラブル・デバイスと言えるかもしれません。これらデータは、スマートフォンのアプリや、その先につながるクラウド・サービスに送られ様々な機能を提供します。</a:t>
            </a:r>
          </a:p>
          <a:p>
            <a:r>
              <a:rPr kumimoji="1" lang="ja-JP" altLang="ja-JP" sz="1200" kern="1200" dirty="0">
                <a:solidFill>
                  <a:schemeClr val="tx1"/>
                </a:solidFill>
                <a:effectLst/>
                <a:latin typeface="+mn-lt"/>
                <a:ea typeface="+mn-ea"/>
                <a:cs typeface="+mn-cs"/>
              </a:rPr>
              <a:t>ウェアラブルは、本格的な活用が始まったばかりです。現在はスマートフォンに着信した電話やメールを音や振動で通知したり、音声認識を使って簡単なメッセージを返信したりする機能が主流ですが、それに留まらない大きな可能性を秘めています。</a:t>
            </a:r>
          </a:p>
          <a:p>
            <a:r>
              <a:rPr kumimoji="1" lang="ja-JP" altLang="ja-JP" sz="1200" kern="1200" dirty="0">
                <a:solidFill>
                  <a:schemeClr val="tx1"/>
                </a:solidFill>
                <a:effectLst/>
                <a:latin typeface="+mn-lt"/>
                <a:ea typeface="+mn-ea"/>
                <a:cs typeface="+mn-cs"/>
              </a:rPr>
              <a:t>特に、今後の新しい使い方として注目されているのが、生体情報の利用です。脈拍や血圧、発汗量などを収集して健康管理や予防医療に役立てる取り組みが始まっています。</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は、コンタクトレンズ型の血糖値センサーを開発し、コンタクトレンズ・メーカーと一緒になって、その実用化を進めています。</a:t>
            </a:r>
          </a:p>
          <a:p>
            <a:r>
              <a:rPr kumimoji="1" lang="ja-JP" altLang="ja-JP" sz="1200" kern="1200" dirty="0">
                <a:solidFill>
                  <a:schemeClr val="tx1"/>
                </a:solidFill>
                <a:effectLst/>
                <a:latin typeface="+mn-lt"/>
                <a:ea typeface="+mn-ea"/>
                <a:cs typeface="+mn-cs"/>
              </a:rPr>
              <a:t>一方で、新しいデバイス故の問題点も指摘されています。カメラ機能を持った眼鏡型デバイスをかけた人が、プライバシーへの配慮からレストランへの入店を断られるといったことや、生体情報といったセンシティブな情報をどう取り扱うかも気になるところです。新しいデバイスであるが故のルールの整備やコンセンサスの醸成は、今後の課題と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828726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02443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AR</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 MR</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コンピューターと人間が視覚を介してつながる技術が登場しています。</a:t>
            </a:r>
          </a:p>
          <a:p>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Virtual Reality :</a:t>
            </a:r>
            <a:r>
              <a:rPr kumimoji="1" lang="ja-JP" altLang="ja-JP" sz="1200" kern="1200" dirty="0">
                <a:solidFill>
                  <a:schemeClr val="tx1"/>
                </a:solidFill>
                <a:effectLst/>
                <a:latin typeface="+mn-lt"/>
                <a:ea typeface="+mn-ea"/>
                <a:cs typeface="+mn-cs"/>
              </a:rPr>
              <a:t>仮想現実）</a:t>
            </a:r>
          </a:p>
          <a:p>
            <a:r>
              <a:rPr kumimoji="1" lang="ja-JP" altLang="ja-JP" sz="1200" kern="1200" dirty="0">
                <a:solidFill>
                  <a:schemeClr val="tx1"/>
                </a:solidFill>
                <a:effectLst/>
                <a:latin typeface="+mn-lt"/>
                <a:ea typeface="+mn-ea"/>
                <a:cs typeface="+mn-cs"/>
              </a:rPr>
              <a:t>ゴーグルを被るとコンピューター・グラフィックスで描かれた世界が目の前に拡がります。顔の動きや身体の動きに合わせて映像も動き、ヘッドフォンを被れば音響効果もそれに加わり、まるで自分がそこにいるかのような感覚を体験できます。これが</a:t>
            </a:r>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です。コンピューターで作られた人工的な世界に自分自身が飛び込み、まるでそれが現実であるかのように体験できる技術です。</a:t>
            </a:r>
          </a:p>
          <a:p>
            <a:r>
              <a:rPr kumimoji="1" lang="ja-JP" altLang="ja-JP" sz="1200" kern="1200" dirty="0">
                <a:solidFill>
                  <a:schemeClr val="tx1"/>
                </a:solidFill>
                <a:effectLst/>
                <a:latin typeface="+mn-lt"/>
                <a:ea typeface="+mn-ea"/>
                <a:cs typeface="+mn-cs"/>
              </a:rPr>
              <a:t>代表的な製品としては、</a:t>
            </a:r>
            <a:r>
              <a:rPr kumimoji="1" lang="en-US" altLang="ja-JP" sz="1200" kern="1200" dirty="0">
                <a:solidFill>
                  <a:schemeClr val="tx1"/>
                </a:solidFill>
                <a:effectLst/>
                <a:latin typeface="+mn-lt"/>
                <a:ea typeface="+mn-ea"/>
                <a:cs typeface="+mn-cs"/>
              </a:rPr>
              <a:t>Oculus Rift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HTC Vive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PlayStation VR</a:t>
            </a:r>
            <a:r>
              <a:rPr kumimoji="1" lang="ja-JP" altLang="ja-JP" sz="1200" kern="1200" dirty="0">
                <a:solidFill>
                  <a:schemeClr val="tx1"/>
                </a:solidFill>
                <a:effectLst/>
                <a:latin typeface="+mn-lt"/>
                <a:ea typeface="+mn-ea"/>
                <a:cs typeface="+mn-cs"/>
              </a:rPr>
              <a:t>などがあります。次のような用途に使われています。</a:t>
            </a:r>
          </a:p>
          <a:p>
            <a:r>
              <a:rPr kumimoji="1" lang="ja-JP" altLang="ja-JP" sz="1200" kern="1200" dirty="0">
                <a:solidFill>
                  <a:schemeClr val="tx1"/>
                </a:solidFill>
                <a:effectLst/>
                <a:latin typeface="+mn-lt"/>
                <a:ea typeface="+mn-ea"/>
                <a:cs typeface="+mn-cs"/>
              </a:rPr>
              <a:t>没入感を体感できるゲーム</a:t>
            </a:r>
          </a:p>
          <a:p>
            <a:r>
              <a:rPr kumimoji="1" lang="ja-JP" altLang="ja-JP" sz="1200" kern="1200" dirty="0">
                <a:solidFill>
                  <a:schemeClr val="tx1"/>
                </a:solidFill>
                <a:effectLst/>
                <a:latin typeface="+mn-lt"/>
                <a:ea typeface="+mn-ea"/>
                <a:cs typeface="+mn-cs"/>
              </a:rPr>
              <a:t>航空機の操縦シミュレーション</a:t>
            </a:r>
          </a:p>
          <a:p>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映像で作られた住宅の中にシステムキッチンなどの住宅設備を設置してみせるデモンストレーションなど</a:t>
            </a:r>
          </a:p>
          <a:p>
            <a:r>
              <a:rPr kumimoji="1" lang="en-US" altLang="ja-JP" sz="1200" kern="1200" dirty="0">
                <a:solidFill>
                  <a:schemeClr val="tx1"/>
                </a:solidFill>
                <a:effectLst/>
                <a:latin typeface="+mn-lt"/>
                <a:ea typeface="+mn-ea"/>
                <a:cs typeface="+mn-cs"/>
              </a:rPr>
              <a:t>AR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Augmented Reality</a:t>
            </a:r>
            <a:r>
              <a:rPr kumimoji="1" lang="ja-JP" altLang="ja-JP" sz="1200" kern="1200" dirty="0">
                <a:solidFill>
                  <a:schemeClr val="tx1"/>
                </a:solidFill>
                <a:effectLst/>
                <a:latin typeface="+mn-lt"/>
                <a:ea typeface="+mn-ea"/>
                <a:cs typeface="+mn-cs"/>
              </a:rPr>
              <a:t>：拡張現実）</a:t>
            </a:r>
          </a:p>
          <a:p>
            <a:r>
              <a:rPr kumimoji="1" lang="ja-JP" altLang="ja-JP" sz="1200" kern="1200" dirty="0">
                <a:solidFill>
                  <a:schemeClr val="tx1"/>
                </a:solidFill>
                <a:effectLst/>
                <a:latin typeface="+mn-lt"/>
                <a:ea typeface="+mn-ea"/>
                <a:cs typeface="+mn-cs"/>
              </a:rPr>
              <a:t>ゴーグルやスマートフォン越しに見ている現実の建物や設備に、それが何かを説明する「別の情報」が重なるように表示されます。自分が見ている室内の光景や風景に、実際にはそこにないモノや建物が表示され、まるでそこに実物があるかのようです。身体を動かしても位置が変わりません。これが</a:t>
            </a:r>
            <a:r>
              <a:rPr kumimoji="1" lang="en-US" altLang="ja-JP" sz="1200" kern="1200" dirty="0">
                <a:solidFill>
                  <a:schemeClr val="tx1"/>
                </a:solidFill>
                <a:effectLst/>
                <a:latin typeface="+mn-lt"/>
                <a:ea typeface="+mn-ea"/>
                <a:cs typeface="+mn-cs"/>
              </a:rPr>
              <a:t>AR</a:t>
            </a:r>
            <a:r>
              <a:rPr kumimoji="1" lang="ja-JP" altLang="ja-JP" sz="1200" kern="1200" dirty="0">
                <a:solidFill>
                  <a:schemeClr val="tx1"/>
                </a:solidFill>
                <a:effectLst/>
                <a:latin typeface="+mn-lt"/>
                <a:ea typeface="+mn-ea"/>
                <a:cs typeface="+mn-cs"/>
              </a:rPr>
              <a:t>技術です。現実に見ている視覚空間に情報を重ね合わせて表示させ、現実世界を拡張する技術です。</a:t>
            </a:r>
          </a:p>
          <a:p>
            <a:r>
              <a:rPr kumimoji="1" lang="ja-JP" altLang="ja-JP" sz="1200" kern="1200" dirty="0">
                <a:solidFill>
                  <a:schemeClr val="tx1"/>
                </a:solidFill>
                <a:effectLst/>
                <a:latin typeface="+mn-lt"/>
                <a:ea typeface="+mn-ea"/>
                <a:cs typeface="+mn-cs"/>
              </a:rPr>
              <a:t>ポケモン</a:t>
            </a:r>
            <a:r>
              <a:rPr kumimoji="1" lang="en-US" altLang="ja-JP" sz="1200" kern="1200" dirty="0">
                <a:solidFill>
                  <a:schemeClr val="tx1"/>
                </a:solidFill>
                <a:effectLst/>
                <a:latin typeface="+mn-lt"/>
                <a:ea typeface="+mn-ea"/>
                <a:cs typeface="+mn-cs"/>
              </a:rPr>
              <a:t>Go</a:t>
            </a:r>
            <a:r>
              <a:rPr kumimoji="1" lang="ja-JP" altLang="ja-JP" sz="1200" kern="1200" dirty="0">
                <a:solidFill>
                  <a:schemeClr val="tx1"/>
                </a:solidFill>
                <a:effectLst/>
                <a:latin typeface="+mn-lt"/>
                <a:ea typeface="+mn-ea"/>
                <a:cs typeface="+mn-cs"/>
              </a:rPr>
              <a:t>のようにスマートフォンやタブレットを風景にかざし、背面カメラで映し出された映像に情報を付加するソフトウェア製品も数多く登場しています。次のような用途に使われています。</a:t>
            </a:r>
          </a:p>
          <a:p>
            <a:r>
              <a:rPr kumimoji="1" lang="ja-JP" altLang="ja-JP" sz="1200" kern="1200" dirty="0">
                <a:solidFill>
                  <a:schemeClr val="tx1"/>
                </a:solidFill>
                <a:effectLst/>
                <a:latin typeface="+mn-lt"/>
                <a:ea typeface="+mn-ea"/>
                <a:cs typeface="+mn-cs"/>
              </a:rPr>
              <a:t>設備点検の時に見ている箇所についての情報を表示させる</a:t>
            </a:r>
          </a:p>
          <a:p>
            <a:r>
              <a:rPr kumimoji="1" lang="ja-JP" altLang="ja-JP" sz="1200" kern="1200" dirty="0">
                <a:solidFill>
                  <a:schemeClr val="tx1"/>
                </a:solidFill>
                <a:effectLst/>
                <a:latin typeface="+mn-lt"/>
                <a:ea typeface="+mn-ea"/>
                <a:cs typeface="+mn-cs"/>
              </a:rPr>
              <a:t>機械の操作パネルの映像上にスイッチやレバーの説明や操作方法を表示させる</a:t>
            </a:r>
          </a:p>
          <a:p>
            <a:r>
              <a:rPr kumimoji="1" lang="ja-JP" altLang="ja-JP" sz="1200" kern="1200" dirty="0">
                <a:solidFill>
                  <a:schemeClr val="tx1"/>
                </a:solidFill>
                <a:effectLst/>
                <a:latin typeface="+mn-lt"/>
                <a:ea typeface="+mn-ea"/>
                <a:cs typeface="+mn-cs"/>
              </a:rPr>
              <a:t>現実の空間にモノを表示して製品の検討や教育などに使う</a:t>
            </a:r>
          </a:p>
          <a:p>
            <a:r>
              <a:rPr kumimoji="1" lang="ja-JP" altLang="ja-JP" sz="1200" kern="1200" dirty="0">
                <a:solidFill>
                  <a:schemeClr val="tx1"/>
                </a:solidFill>
                <a:effectLst/>
                <a:latin typeface="+mn-lt"/>
                <a:ea typeface="+mn-ea"/>
                <a:cs typeface="+mn-cs"/>
              </a:rPr>
              <a:t>スマートフォン越しに映し出された建物や風景に説明情報を重ねるように表示して観光案内をする　など</a:t>
            </a:r>
          </a:p>
          <a:p>
            <a:r>
              <a:rPr kumimoji="1" lang="en-US" altLang="ja-JP" sz="1200" kern="1200" dirty="0">
                <a:solidFill>
                  <a:schemeClr val="tx1"/>
                </a:solidFill>
                <a:effectLst/>
                <a:latin typeface="+mn-lt"/>
                <a:ea typeface="+mn-ea"/>
                <a:cs typeface="+mn-cs"/>
              </a:rPr>
              <a:t>MR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Mixed Reality</a:t>
            </a:r>
            <a:r>
              <a:rPr kumimoji="1" lang="ja-JP" altLang="ja-JP" sz="1200" kern="1200" dirty="0">
                <a:solidFill>
                  <a:schemeClr val="tx1"/>
                </a:solidFill>
                <a:effectLst/>
                <a:latin typeface="+mn-lt"/>
                <a:ea typeface="+mn-ea"/>
                <a:cs typeface="+mn-cs"/>
              </a:rPr>
              <a:t>：複合現実）</a:t>
            </a:r>
          </a:p>
          <a:p>
            <a:r>
              <a:rPr kumimoji="1" lang="ja-JP" altLang="ja-JP" sz="1200" kern="1200" dirty="0">
                <a:solidFill>
                  <a:schemeClr val="tx1"/>
                </a:solidFill>
                <a:effectLst/>
                <a:latin typeface="+mn-lt"/>
                <a:ea typeface="+mn-ea"/>
                <a:cs typeface="+mn-cs"/>
              </a:rPr>
              <a:t>ゴーグルの向こうに見える現実世界に投影された</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次元映像をさわり、それを動かすことができます。あるいは、現実世界にあるアイテムに触れるとその説明が文字や映像で表示されます。</a:t>
            </a:r>
          </a:p>
          <a:p>
            <a:r>
              <a:rPr kumimoji="1" lang="en-US" altLang="ja-JP" sz="1200" kern="1200" dirty="0">
                <a:solidFill>
                  <a:schemeClr val="tx1"/>
                </a:solidFill>
                <a:effectLst/>
                <a:latin typeface="+mn-lt"/>
                <a:ea typeface="+mn-ea"/>
                <a:cs typeface="+mn-cs"/>
              </a:rPr>
              <a:t>AR</a:t>
            </a:r>
            <a:r>
              <a:rPr kumimoji="1" lang="ja-JP" altLang="ja-JP" sz="1200" kern="1200" dirty="0">
                <a:solidFill>
                  <a:schemeClr val="tx1"/>
                </a:solidFill>
                <a:effectLst/>
                <a:latin typeface="+mn-lt"/>
                <a:ea typeface="+mn-ea"/>
                <a:cs typeface="+mn-cs"/>
              </a:rPr>
              <a:t>とも似た概念ですが、</a:t>
            </a:r>
            <a:r>
              <a:rPr kumimoji="1" lang="en-US" altLang="ja-JP" sz="1200" kern="1200" dirty="0">
                <a:solidFill>
                  <a:schemeClr val="tx1"/>
                </a:solidFill>
                <a:effectLst/>
                <a:latin typeface="+mn-lt"/>
                <a:ea typeface="+mn-ea"/>
                <a:cs typeface="+mn-cs"/>
              </a:rPr>
              <a:t>AR</a:t>
            </a:r>
            <a:r>
              <a:rPr kumimoji="1" lang="ja-JP" altLang="ja-JP" sz="1200" kern="1200" dirty="0">
                <a:solidFill>
                  <a:schemeClr val="tx1"/>
                </a:solidFill>
                <a:effectLst/>
                <a:latin typeface="+mn-lt"/>
                <a:ea typeface="+mn-ea"/>
                <a:cs typeface="+mn-cs"/>
              </a:rPr>
              <a:t>が現実世界にコンピューターの作り出した情報を投影させる技術であるのに対して、</a:t>
            </a:r>
            <a:r>
              <a:rPr kumimoji="1" lang="en-US" altLang="ja-JP" sz="1200" kern="1200" dirty="0">
                <a:solidFill>
                  <a:schemeClr val="tx1"/>
                </a:solidFill>
                <a:effectLst/>
                <a:latin typeface="+mn-lt"/>
                <a:ea typeface="+mn-ea"/>
                <a:cs typeface="+mn-cs"/>
              </a:rPr>
              <a:t>MR</a:t>
            </a:r>
            <a:r>
              <a:rPr kumimoji="1" lang="ja-JP" altLang="ja-JP" sz="1200" kern="1200" dirty="0">
                <a:solidFill>
                  <a:schemeClr val="tx1"/>
                </a:solidFill>
                <a:effectLst/>
                <a:latin typeface="+mn-lt"/>
                <a:ea typeface="+mn-ea"/>
                <a:cs typeface="+mn-cs"/>
              </a:rPr>
              <a:t>は現実世界とコンピューターで作り出されたデジタル世界を重ね、そのデジタル世界に触れて操作したり作用をおよぼしたりできる技術です。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ではコンピューターが作り出した</a:t>
            </a:r>
            <a:r>
              <a:rPr kumimoji="1" lang="en-US" altLang="ja-JP" sz="1200" kern="1200" dirty="0">
                <a:solidFill>
                  <a:schemeClr val="tx1"/>
                </a:solidFill>
                <a:effectLst/>
                <a:latin typeface="+mn-lt"/>
                <a:ea typeface="+mn-ea"/>
                <a:cs typeface="+mn-cs"/>
              </a:rPr>
              <a:t>CG</a:t>
            </a:r>
            <a:r>
              <a:rPr kumimoji="1" lang="ja-JP" altLang="ja-JP" sz="1200" kern="1200" dirty="0">
                <a:solidFill>
                  <a:schemeClr val="tx1"/>
                </a:solidFill>
                <a:effectLst/>
                <a:latin typeface="+mn-lt"/>
                <a:ea typeface="+mn-ea"/>
                <a:cs typeface="+mn-cs"/>
              </a:rPr>
              <a:t>に没入しその中で動いたり触れたり感じたりする相互作用を得ることができますが、</a:t>
            </a:r>
            <a:r>
              <a:rPr kumimoji="1" lang="en-US" altLang="ja-JP" sz="1200" kern="1200" dirty="0">
                <a:solidFill>
                  <a:schemeClr val="tx1"/>
                </a:solidFill>
                <a:effectLst/>
                <a:latin typeface="+mn-lt"/>
                <a:ea typeface="+mn-ea"/>
                <a:cs typeface="+mn-cs"/>
              </a:rPr>
              <a:t>MR</a:t>
            </a:r>
            <a:r>
              <a:rPr kumimoji="1" lang="ja-JP" altLang="ja-JP" sz="1200" kern="1200" dirty="0">
                <a:solidFill>
                  <a:schemeClr val="tx1"/>
                </a:solidFill>
                <a:effectLst/>
                <a:latin typeface="+mn-lt"/>
                <a:ea typeface="+mn-ea"/>
                <a:cs typeface="+mn-cs"/>
              </a:rPr>
              <a:t>はそんな</a:t>
            </a:r>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の世界を現実世界に重ね合わせ、そこに表示された</a:t>
            </a:r>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映像に触れて動かしたり、アイコンに触れて情報を呼び出すなどができるようになります。</a:t>
            </a:r>
          </a:p>
          <a:p>
            <a:r>
              <a:rPr kumimoji="1" lang="ja-JP" altLang="ja-JP" sz="1200" kern="1200" dirty="0">
                <a:solidFill>
                  <a:schemeClr val="tx1"/>
                </a:solidFill>
                <a:effectLst/>
                <a:latin typeface="+mn-lt"/>
                <a:ea typeface="+mn-ea"/>
                <a:cs typeface="+mn-cs"/>
              </a:rPr>
              <a:t>マイクロソフトの「</a:t>
            </a:r>
            <a:r>
              <a:rPr kumimoji="1" lang="en-US" altLang="ja-JP" sz="1200" kern="1200" dirty="0">
                <a:solidFill>
                  <a:schemeClr val="tx1"/>
                </a:solidFill>
                <a:effectLst/>
                <a:latin typeface="+mn-lt"/>
                <a:ea typeface="+mn-ea"/>
                <a:cs typeface="+mn-cs"/>
              </a:rPr>
              <a:t>HoloLens</a:t>
            </a:r>
            <a:r>
              <a:rPr kumimoji="1" lang="ja-JP" altLang="ja-JP" sz="1200" kern="1200" dirty="0">
                <a:solidFill>
                  <a:schemeClr val="tx1"/>
                </a:solidFill>
                <a:effectLst/>
                <a:latin typeface="+mn-lt"/>
                <a:ea typeface="+mn-ea"/>
                <a:cs typeface="+mn-cs"/>
              </a:rPr>
              <a:t>」を含む「</a:t>
            </a:r>
            <a:r>
              <a:rPr kumimoji="1" lang="en-US" altLang="ja-JP" sz="1200" kern="1200" dirty="0">
                <a:solidFill>
                  <a:schemeClr val="tx1"/>
                </a:solidFill>
                <a:effectLst/>
                <a:latin typeface="+mn-lt"/>
                <a:ea typeface="+mn-ea"/>
                <a:cs typeface="+mn-cs"/>
              </a:rPr>
              <a:t>Windows Mixed Reality</a:t>
            </a:r>
            <a:r>
              <a:rPr kumimoji="1" lang="ja-JP" altLang="ja-JP" sz="1200" kern="1200" dirty="0">
                <a:solidFill>
                  <a:schemeClr val="tx1"/>
                </a:solidFill>
                <a:effectLst/>
                <a:latin typeface="+mn-lt"/>
                <a:ea typeface="+mn-ea"/>
                <a:cs typeface="+mn-cs"/>
              </a:rPr>
              <a:t>」が代表的な製品と言えるでしょう。</a:t>
            </a:r>
          </a:p>
          <a:p>
            <a:r>
              <a:rPr kumimoji="1" lang="ja-JP" altLang="ja-JP" sz="1200" kern="1200" dirty="0">
                <a:solidFill>
                  <a:schemeClr val="tx1"/>
                </a:solidFill>
                <a:effectLst/>
                <a:latin typeface="+mn-lt"/>
                <a:ea typeface="+mn-ea"/>
                <a:cs typeface="+mn-cs"/>
              </a:rPr>
              <a:t>世界最大級の投資銀行であるゴールドマン・サックスは、世界の</a:t>
            </a:r>
            <a:r>
              <a:rPr kumimoji="1" lang="en-US" altLang="ja-JP" sz="1200" kern="1200" dirty="0">
                <a:solidFill>
                  <a:schemeClr val="tx1"/>
                </a:solidFill>
                <a:effectLst/>
                <a:latin typeface="+mn-lt"/>
                <a:ea typeface="+mn-ea"/>
                <a:cs typeface="+mn-cs"/>
              </a:rPr>
              <a:t>VR/AR</a:t>
            </a:r>
            <a:r>
              <a:rPr kumimoji="1" lang="ja-JP" altLang="ja-JP" sz="1200" kern="1200" dirty="0">
                <a:solidFill>
                  <a:schemeClr val="tx1"/>
                </a:solidFill>
                <a:effectLst/>
                <a:latin typeface="+mn-lt"/>
                <a:ea typeface="+mn-ea"/>
                <a:cs typeface="+mn-cs"/>
              </a:rPr>
              <a:t>に関連した市場は</a:t>
            </a:r>
            <a:r>
              <a:rPr kumimoji="1" lang="en-US" altLang="ja-JP" sz="1200" kern="1200" dirty="0">
                <a:solidFill>
                  <a:schemeClr val="tx1"/>
                </a:solidFill>
                <a:effectLst/>
                <a:latin typeface="+mn-lt"/>
                <a:ea typeface="+mn-ea"/>
                <a:cs typeface="+mn-cs"/>
              </a:rPr>
              <a:t>2025</a:t>
            </a:r>
            <a:r>
              <a:rPr kumimoji="1" lang="ja-JP" altLang="ja-JP" sz="1200" kern="1200" dirty="0">
                <a:solidFill>
                  <a:schemeClr val="tx1"/>
                </a:solidFill>
                <a:effectLst/>
                <a:latin typeface="+mn-lt"/>
                <a:ea typeface="+mn-ea"/>
                <a:cs typeface="+mn-cs"/>
              </a:rPr>
              <a:t>年までにおよそ</a:t>
            </a:r>
            <a:r>
              <a:rPr kumimoji="1" lang="en-US" altLang="ja-JP" sz="1200" kern="1200" dirty="0">
                <a:solidFill>
                  <a:schemeClr val="tx1"/>
                </a:solidFill>
                <a:effectLst/>
                <a:latin typeface="+mn-lt"/>
                <a:ea typeface="+mn-ea"/>
                <a:cs typeface="+mn-cs"/>
              </a:rPr>
              <a:t>800</a:t>
            </a:r>
            <a:r>
              <a:rPr kumimoji="1" lang="ja-JP" altLang="ja-JP" sz="1200" kern="1200" dirty="0">
                <a:solidFill>
                  <a:schemeClr val="tx1"/>
                </a:solidFill>
                <a:effectLst/>
                <a:latin typeface="+mn-lt"/>
                <a:ea typeface="+mn-ea"/>
                <a:cs typeface="+mn-cs"/>
              </a:rPr>
              <a:t>億ドル（約</a:t>
            </a:r>
            <a:r>
              <a:rPr kumimoji="1" lang="en-US" altLang="ja-JP" sz="1200" kern="1200" dirty="0">
                <a:solidFill>
                  <a:schemeClr val="tx1"/>
                </a:solidFill>
                <a:effectLst/>
                <a:latin typeface="+mn-lt"/>
                <a:ea typeface="+mn-ea"/>
                <a:cs typeface="+mn-cs"/>
              </a:rPr>
              <a:t>9</a:t>
            </a:r>
            <a:r>
              <a:rPr kumimoji="1" lang="ja-JP" altLang="ja-JP" sz="1200" kern="1200" dirty="0">
                <a:solidFill>
                  <a:schemeClr val="tx1"/>
                </a:solidFill>
                <a:effectLst/>
                <a:latin typeface="+mn-lt"/>
                <a:ea typeface="+mn-ea"/>
                <a:cs typeface="+mn-cs"/>
              </a:rPr>
              <a:t>兆円）に達すると予測しています。これは、現在のデスクトップ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市場にほぼ匹敵する規模です。その市場は、現在盛り上がりつつあるゲームやエンターテイメント分野だけではなく、医療分野や産業分野、小売市場など様々な業界で使われるようになるだろうと予測しています。</a:t>
            </a:r>
          </a:p>
          <a:p>
            <a:r>
              <a:rPr kumimoji="1" lang="ja-JP" altLang="ja-JP" sz="1200" kern="1200" dirty="0">
                <a:solidFill>
                  <a:schemeClr val="tx1"/>
                </a:solidFill>
                <a:effectLst/>
                <a:latin typeface="+mn-lt"/>
                <a:ea typeface="+mn-ea"/>
                <a:cs typeface="+mn-cs"/>
              </a:rPr>
              <a:t>【参考】</a:t>
            </a:r>
            <a:r>
              <a:rPr kumimoji="1" lang="en-US" altLang="ja-JP" sz="1200" u="sng" kern="1200" dirty="0">
                <a:solidFill>
                  <a:schemeClr val="tx1"/>
                </a:solidFill>
                <a:effectLst/>
                <a:latin typeface="+mn-lt"/>
                <a:ea typeface="+mn-ea"/>
                <a:cs typeface="+mn-cs"/>
                <a:hlinkClick r:id="rId3"/>
              </a:rPr>
              <a:t>The animated guide to mixed reality</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228314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PC</a:t>
            </a:r>
            <a:r>
              <a:rPr kumimoji="1" lang="ja-JP" altLang="en-US" dirty="0"/>
              <a:t>とスマホ</a:t>
            </a:r>
            <a:r>
              <a:rPr kumimoji="1" lang="en-US" altLang="ja-JP" dirty="0"/>
              <a:t>/</a:t>
            </a:r>
            <a:r>
              <a:rPr kumimoji="1" lang="ja-JP" altLang="en-US" dirty="0"/>
              <a:t>タブレットの出荷台数の推移です。この種の調査はいろいろありますから、少しずつデータが違う場合も多いのですが、概ね「</a:t>
            </a:r>
            <a:r>
              <a:rPr kumimoji="1" lang="en-US" altLang="ja-JP" dirty="0"/>
              <a:t>PC</a:t>
            </a:r>
            <a:r>
              <a:rPr kumimoji="1" lang="ja-JP" altLang="en-US" dirty="0"/>
              <a:t>は横ばい、スマホ</a:t>
            </a:r>
            <a:r>
              <a:rPr kumimoji="1" lang="en-US" altLang="ja-JP" dirty="0"/>
              <a:t>/</a:t>
            </a:r>
            <a:r>
              <a:rPr kumimoji="1" lang="ja-JP" altLang="en-US" dirty="0"/>
              <a:t>タブレットが急増」という傾向は変わらないでしょう。</a:t>
            </a:r>
            <a:endParaRPr kumimoji="1" lang="en-US" altLang="ja-JP" dirty="0"/>
          </a:p>
          <a:p>
            <a:endParaRPr kumimoji="1" lang="en-US" altLang="ja-JP" dirty="0"/>
          </a:p>
          <a:p>
            <a:r>
              <a:rPr kumimoji="1" lang="ja-JP" altLang="en-US" dirty="0"/>
              <a:t>スマホ</a:t>
            </a:r>
            <a:r>
              <a:rPr kumimoji="1" lang="en-US" altLang="ja-JP" dirty="0"/>
              <a:t>/</a:t>
            </a:r>
            <a:r>
              <a:rPr kumimoji="1" lang="ja-JP" altLang="en-US" dirty="0"/>
              <a:t>タブレット躍進の原因が何かというと、これは</a:t>
            </a:r>
            <a:r>
              <a:rPr kumimoji="1" lang="en-US" altLang="ja-JP" dirty="0"/>
              <a:t>2007</a:t>
            </a:r>
            <a:r>
              <a:rPr kumimoji="1" lang="ja-JP" altLang="en-US" dirty="0"/>
              <a:t>年の</a:t>
            </a:r>
            <a:r>
              <a:rPr kumimoji="1" lang="en-US" altLang="ja-JP" dirty="0"/>
              <a:t>iPhone</a:t>
            </a:r>
            <a:r>
              <a:rPr kumimoji="1" lang="ja-JP" altLang="en-US" dirty="0"/>
              <a:t>発売と言うことになるでしょう。</a:t>
            </a:r>
            <a:r>
              <a:rPr kumimoji="1" lang="en-US" altLang="ja-JP" dirty="0"/>
              <a:t>iPhone</a:t>
            </a:r>
            <a:r>
              <a:rPr kumimoji="1" lang="ja-JP" altLang="en-US" dirty="0"/>
              <a:t>は、始めてフル機能の</a:t>
            </a:r>
            <a:r>
              <a:rPr kumimoji="1" lang="en-US" altLang="ja-JP" dirty="0"/>
              <a:t>Web</a:t>
            </a:r>
            <a:r>
              <a:rPr kumimoji="1" lang="ja-JP" altLang="en-US" dirty="0"/>
              <a:t>ブラウザーを搭載したスマートフォンであり、初のモバイルクラウドクライアントだったのです。</a:t>
            </a:r>
            <a:endParaRPr kumimoji="1" lang="en-US" altLang="ja-JP" dirty="0"/>
          </a:p>
          <a:p>
            <a:r>
              <a:rPr kumimoji="1" lang="en-US" altLang="ja-JP" dirty="0"/>
              <a:t>2008</a:t>
            </a:r>
            <a:r>
              <a:rPr kumimoji="1" lang="ja-JP" altLang="en-US" dirty="0"/>
              <a:t>年に発売された</a:t>
            </a:r>
            <a:r>
              <a:rPr kumimoji="1" lang="en-US" altLang="ja-JP" dirty="0"/>
              <a:t>Android</a:t>
            </a:r>
            <a:r>
              <a:rPr kumimoji="1" lang="ja-JP" altLang="en-US" dirty="0"/>
              <a:t>とシェアを分け合い、いまや年間</a:t>
            </a:r>
            <a:r>
              <a:rPr kumimoji="1" lang="en-US" altLang="ja-JP" dirty="0"/>
              <a:t>10</a:t>
            </a:r>
            <a:r>
              <a:rPr kumimoji="1" lang="ja-JP" altLang="en-US" dirty="0"/>
              <a:t>億台を超える出荷台数を誇ります。タブレットは、</a:t>
            </a:r>
            <a:r>
              <a:rPr kumimoji="1" lang="en-US" altLang="ja-JP" dirty="0"/>
              <a:t>2010</a:t>
            </a:r>
            <a:r>
              <a:rPr kumimoji="1" lang="ja-JP" altLang="en-US" dirty="0"/>
              <a:t>年に</a:t>
            </a:r>
            <a:r>
              <a:rPr kumimoji="1" lang="en-US" altLang="ja-JP" dirty="0"/>
              <a:t>Apple</a:t>
            </a:r>
            <a:r>
              <a:rPr kumimoji="1" lang="ja-JP" altLang="en-US" dirty="0"/>
              <a:t>が発売した</a:t>
            </a:r>
            <a:r>
              <a:rPr kumimoji="1" lang="en-US" altLang="ja-JP" dirty="0"/>
              <a:t>iPad</a:t>
            </a:r>
            <a:r>
              <a:rPr kumimoji="1" lang="ja-JP" altLang="en-US" dirty="0"/>
              <a:t>が最初です。</a:t>
            </a:r>
            <a:endParaRPr kumimoji="1" lang="en-US" altLang="ja-JP" dirty="0"/>
          </a:p>
          <a:p>
            <a:endParaRPr kumimoji="1" lang="en-US" altLang="ja-JP" dirty="0"/>
          </a:p>
          <a:p>
            <a:r>
              <a:rPr kumimoji="1" lang="ja-JP" altLang="en-US" dirty="0"/>
              <a:t>ただ、日本人として覚えておきたいのは、日本には</a:t>
            </a:r>
            <a:r>
              <a:rPr kumimoji="1" lang="en-US" altLang="ja-JP" dirty="0"/>
              <a:t>iPhone</a:t>
            </a:r>
            <a:r>
              <a:rPr kumimoji="1" lang="ja-JP" altLang="en-US" dirty="0"/>
              <a:t>以前にスマホと呼べる</a:t>
            </a:r>
            <a:r>
              <a:rPr kumimoji="1" lang="ja-JP" altLang="en-US"/>
              <a:t>デバイス（ケータイ）</a:t>
            </a:r>
            <a:r>
              <a:rPr kumimoji="1" lang="ja-JP" altLang="en-US" dirty="0"/>
              <a:t>が存在してたこと</a:t>
            </a:r>
            <a:r>
              <a:rPr kumimoji="1" lang="ja-JP" altLang="en-US"/>
              <a:t>です。</a:t>
            </a:r>
            <a:r>
              <a:rPr kumimoji="1" lang="en-US" altLang="ja-JP"/>
              <a:t>iPhone</a:t>
            </a:r>
            <a:r>
              <a:rPr kumimoji="1" lang="ja-JP" altLang="en-US"/>
              <a:t>登場前、日本のケータイは世界で最も処理能力の高いデバイスであり、最も進んだエコシステムを構築していました。当時、モバイルコマースが商業ベースに乗っていたのは日本だけだったといっても過言では無いでしょう。</a:t>
            </a:r>
            <a:r>
              <a:rPr kumimoji="1" lang="en-US" altLang="ja-JP"/>
              <a:t>Apple</a:t>
            </a:r>
            <a:r>
              <a:rPr kumimoji="1" lang="ja-JP" altLang="en-US"/>
              <a:t>も、</a:t>
            </a:r>
            <a:r>
              <a:rPr kumimoji="1" lang="en-US" altLang="ja-JP"/>
              <a:t>iPhone</a:t>
            </a:r>
            <a:r>
              <a:rPr kumimoji="1" lang="ja-JP" altLang="en-US" dirty="0"/>
              <a:t>の開発に際しては日本のケータイを研究したと言われて</a:t>
            </a:r>
            <a:r>
              <a:rPr kumimoji="1" lang="ja-JP" altLang="en-US"/>
              <a:t>います。</a:t>
            </a:r>
            <a:endParaRPr kumimoji="1" lang="en-US" altLang="ja-JP"/>
          </a:p>
          <a:p>
            <a:endParaRPr kumimoji="1" lang="en-US" altLang="ja-JP"/>
          </a:p>
          <a:p>
            <a:r>
              <a:rPr kumimoji="1" lang="ja-JP" altLang="en-US"/>
              <a:t>しかし、</a:t>
            </a:r>
            <a:r>
              <a:rPr kumimoji="1" lang="en-US" altLang="ja-JP"/>
              <a:t>iPhone</a:t>
            </a:r>
            <a:r>
              <a:rPr kumimoji="1" lang="ja-JP" altLang="en-US"/>
              <a:t>は世界を変え、ケータイは変えることはできず、ガラケーと化してしまいました。何が違ったのでしょうか？</a:t>
            </a:r>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7092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PC</a:t>
            </a:r>
            <a:r>
              <a:rPr kumimoji="1" lang="ja-JP" altLang="en-US"/>
              <a:t>の成長が鈍化したことは事実で、前年を割ることもありますが、決して無くなったわけではありません。鈍化しても成長は続けているわけで、今後も無くなることは無いでしょう。</a:t>
            </a:r>
            <a:endParaRPr kumimoji="1" lang="en-US" altLang="ja-JP"/>
          </a:p>
          <a:p>
            <a:r>
              <a:rPr kumimoji="1" lang="en-US" altLang="ja-JP"/>
              <a:t>PC</a:t>
            </a:r>
            <a:r>
              <a:rPr kumimoji="1" lang="ja-JP" altLang="en-US"/>
              <a:t>が減ったわけではなく、他が爆発的に増えたので、相対的に</a:t>
            </a:r>
            <a:r>
              <a:rPr kumimoji="1" lang="en-US" altLang="ja-JP"/>
              <a:t>PC</a:t>
            </a:r>
            <a:r>
              <a:rPr kumimoji="1" lang="ja-JP" altLang="en-US"/>
              <a:t>が不調に見えるだけです。そしてこの傾向は、今後</a:t>
            </a:r>
            <a:r>
              <a:rPr kumimoji="1" lang="en-US" altLang="ja-JP"/>
              <a:t>IoT</a:t>
            </a:r>
            <a:r>
              <a:rPr kumimoji="1" lang="ja-JP" altLang="en-US"/>
              <a:t>が普及するにつれ、もっと顕著になるでしょう。</a:t>
            </a:r>
            <a:endParaRPr kumimoji="1" lang="en-US" altLang="ja-JP"/>
          </a:p>
          <a:p>
            <a:endParaRPr kumimoji="1" lang="en-US" altLang="ja-JP"/>
          </a:p>
          <a:p>
            <a:r>
              <a:rPr kumimoji="1" lang="ja-JP" altLang="en-US"/>
              <a:t>＃コンピュータをサーバーとクライアントの</a:t>
            </a:r>
            <a:r>
              <a:rPr kumimoji="1" lang="en-US" altLang="ja-JP"/>
              <a:t>2</a:t>
            </a:r>
            <a:r>
              <a:rPr kumimoji="1" lang="ja-JP" altLang="en-US"/>
              <a:t>種類に分けるとするならば、</a:t>
            </a:r>
            <a:r>
              <a:rPr kumimoji="1" lang="en-US" altLang="ja-JP"/>
              <a:t>IoT</a:t>
            </a:r>
            <a:r>
              <a:rPr kumimoji="1" lang="ja-JP" altLang="en-US"/>
              <a:t>はクライアントに分類されることになります</a:t>
            </a:r>
            <a:endParaRPr kumimoji="1" lang="en-US" altLang="ja-JP"/>
          </a:p>
          <a:p>
            <a:endParaRPr kumimoji="1" lang="en-US" altLang="ja-JP"/>
          </a:p>
          <a:p>
            <a:r>
              <a:rPr kumimoji="1" lang="en-US" altLang="ja-JP"/>
              <a:t>http://www.verisk.com/visualize/the-connected-home-implications-for-the-insurance-industry.html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396749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クライアントの視点から考えると、コンピューティング環境の変化は新しいクライアントの出現と時を同じくして起きていると捉えることもできます。そして、その変化の度に、クライアント数が爆発的に増えていま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PC</a:t>
            </a:r>
            <a:r>
              <a:rPr kumimoji="1" lang="ja-JP" altLang="en-US" sz="1200" kern="1200">
                <a:solidFill>
                  <a:schemeClr val="tx1"/>
                </a:solidFill>
                <a:effectLst/>
                <a:latin typeface="+mn-lt"/>
                <a:ea typeface="+mn-ea"/>
                <a:cs typeface="+mn-cs"/>
              </a:rPr>
              <a:t>の出現により、メインフレーム中心の集中型コンピューティングから分散型のクライアントサーバーに移行し、企業にクライアントが普及しました。</a:t>
            </a:r>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クラウドと共に出現したスマートフォンは、一般ユーザーに受け入れられ、ケタの違うクライアントが普及しました。</a:t>
            </a:r>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そして、</a:t>
            </a:r>
            <a:r>
              <a:rPr kumimoji="1" lang="en-US" altLang="ja-JP" sz="1200" kern="1200">
                <a:solidFill>
                  <a:schemeClr val="tx1"/>
                </a:solidFill>
                <a:effectLst/>
                <a:latin typeface="+mn-lt"/>
                <a:ea typeface="+mn-ea"/>
                <a:cs typeface="+mn-cs"/>
              </a:rPr>
              <a:t>IoT</a:t>
            </a:r>
            <a:r>
              <a:rPr kumimoji="1" lang="ja-JP" altLang="en-US" sz="1200" kern="1200">
                <a:solidFill>
                  <a:schemeClr val="tx1"/>
                </a:solidFill>
                <a:effectLst/>
                <a:latin typeface="+mn-lt"/>
                <a:ea typeface="+mn-ea"/>
                <a:cs typeface="+mn-cs"/>
              </a:rPr>
              <a:t>がさらに莫大な数のクライアントを世界中にばらまこうとしているというのが、今の状況です。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http://icooon-mono.com/</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08940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70785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8</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1143000" y="685800"/>
            <a:ext cx="4575175" cy="3430588"/>
          </a:xfrm>
          <a:ln/>
        </p:spPr>
      </p:sp>
      <p:sp>
        <p:nvSpPr>
          <p:cNvPr id="81924" name="Rectangle 3"/>
          <p:cNvSpPr>
            <a:spLocks noGrp="1" noChangeArrowheads="1"/>
          </p:cNvSpPr>
          <p:nvPr>
            <p:ph type="body" idx="1"/>
          </p:nvPr>
        </p:nvSpPr>
        <p:spPr>
          <a:xfrm>
            <a:off x="915040" y="4343441"/>
            <a:ext cx="5027920" cy="4115603"/>
          </a:xfrm>
          <a:noFill/>
        </p:spPr>
        <p:txBody>
          <a:bodyPr/>
          <a:lstStyle/>
          <a:p>
            <a:pPr eaLnBrk="1" hangingPunct="1"/>
            <a:r>
              <a:rPr lang="ja-JP" altLang="en-US"/>
              <a:t>クラウドコンピューティングという言葉を最初に使ったのは</a:t>
            </a:r>
            <a:r>
              <a:rPr lang="en-US" altLang="ja-JP"/>
              <a:t>Google</a:t>
            </a:r>
            <a:r>
              <a:rPr lang="ja-JP" altLang="en-US"/>
              <a:t>のエリック・シュミット</a:t>
            </a:r>
            <a:r>
              <a:rPr lang="en-US" altLang="ja-JP"/>
              <a:t>CEO</a:t>
            </a:r>
            <a:r>
              <a:rPr lang="ja-JP" altLang="en-US"/>
              <a:t>といわれています。</a:t>
            </a:r>
            <a:r>
              <a:rPr lang="en-US" altLang="ja-JP"/>
              <a:t>2006</a:t>
            </a:r>
            <a:r>
              <a:rPr lang="ja-JP" altLang="en-US"/>
              <a:t>年のカンファレンスにおける対談でクラウドについて語ったのが最初ということです。</a:t>
            </a:r>
            <a:endParaRPr lang="en-US" altLang="ja-JP"/>
          </a:p>
          <a:p>
            <a:pPr eaLnBrk="1" hangingPunct="1"/>
            <a:r>
              <a:rPr lang="en-US" altLang="ja-JP"/>
              <a:t>Google</a:t>
            </a:r>
            <a:r>
              <a:rPr lang="ja-JP" altLang="en-US"/>
              <a:t>のサイトに対談の書き起こしが載っています。</a:t>
            </a:r>
            <a:endParaRPr lang="en-US" altLang="ja-JP"/>
          </a:p>
          <a:p>
            <a:pPr eaLnBrk="1" hangingPunct="1"/>
            <a:r>
              <a:rPr lang="en-US" altLang="ja-JP"/>
              <a:t>https://www.google.com/press/podium/ses2006.html</a:t>
            </a:r>
          </a:p>
          <a:p>
            <a:pPr eaLnBrk="1" hangingPunct="1"/>
            <a:endParaRPr lang="en-US" altLang="ja-JP"/>
          </a:p>
          <a:p>
            <a:pPr eaLnBrk="1" hangingPunct="1"/>
            <a:r>
              <a:rPr lang="ja-JP" altLang="en-US"/>
              <a:t>この中でシュミットは、新しいコンピューティングモデルは、クライアントの種類や大きさ、用途に関係なく、</a:t>
            </a:r>
            <a:r>
              <a:rPr lang="en-US" altLang="ja-JP"/>
              <a:t>Web</a:t>
            </a:r>
            <a:r>
              <a:rPr lang="ja-JP" altLang="en-US"/>
              <a:t>ブラウザやその他のアクセス手段によってクラウド上のリソースを利用すると語っています。</a:t>
            </a:r>
            <a:endParaRPr lang="en-US" altLang="ja-JP"/>
          </a:p>
          <a:p>
            <a:pPr eaLnBrk="1" hangingPunct="1"/>
            <a:endParaRPr lang="en-US" altLang="ja-JP"/>
          </a:p>
          <a:p>
            <a:pPr eaLnBrk="1" hangingPunct="1"/>
            <a:r>
              <a:rPr lang="ja-JP" altLang="en-US"/>
              <a:t>また、注目すべきは、「新しいデバイス」にも触れていることです。</a:t>
            </a:r>
            <a:endParaRPr lang="en-US" altLang="ja-JP"/>
          </a:p>
          <a:p>
            <a:pPr eaLnBrk="1" hangingPunct="1"/>
            <a:r>
              <a:rPr lang="ja-JP" altLang="en-US"/>
              <a:t>シュミットはこのころ</a:t>
            </a:r>
            <a:r>
              <a:rPr lang="en-US" altLang="ja-JP"/>
              <a:t>Apple</a:t>
            </a:r>
            <a:r>
              <a:rPr lang="ja-JP" altLang="en-US"/>
              <a:t>の社外取締役をしており、</a:t>
            </a:r>
            <a:r>
              <a:rPr lang="en-US" altLang="ja-JP"/>
              <a:t>iPhone</a:t>
            </a:r>
            <a:r>
              <a:rPr lang="ja-JP" altLang="en-US"/>
              <a:t>の開発について詳細を知る立場にありました。また、</a:t>
            </a:r>
            <a:r>
              <a:rPr lang="en-US" altLang="ja-JP"/>
              <a:t>Google</a:t>
            </a:r>
            <a:r>
              <a:rPr lang="ja-JP" altLang="en-US"/>
              <a:t>が</a:t>
            </a:r>
            <a:r>
              <a:rPr lang="en-US" altLang="ja-JP"/>
              <a:t>Android</a:t>
            </a:r>
            <a:r>
              <a:rPr lang="ja-JP" altLang="en-US"/>
              <a:t>社を買収したのは</a:t>
            </a:r>
            <a:r>
              <a:rPr lang="en-US" altLang="ja-JP"/>
              <a:t>2005</a:t>
            </a:r>
            <a:r>
              <a:rPr lang="ja-JP" altLang="en-US"/>
              <a:t>年です。</a:t>
            </a:r>
            <a:endParaRPr lang="en-US" altLang="ja-JP"/>
          </a:p>
          <a:p>
            <a:pPr eaLnBrk="1" hangingPunct="1"/>
            <a:r>
              <a:rPr lang="ja-JP" altLang="en-US"/>
              <a:t>シュミットの頭の中に、クラウド用のクライアントとして、</a:t>
            </a:r>
            <a:r>
              <a:rPr lang="en-US" altLang="ja-JP"/>
              <a:t>iPhone</a:t>
            </a:r>
            <a:r>
              <a:rPr lang="ja-JP" altLang="en-US"/>
              <a:t>や</a:t>
            </a:r>
            <a:r>
              <a:rPr lang="en-US" altLang="ja-JP"/>
              <a:t>Android</a:t>
            </a:r>
            <a:r>
              <a:rPr lang="ja-JP" altLang="en-US"/>
              <a:t>のような、まだ発表されていない新世代のデバイス</a:t>
            </a:r>
            <a:r>
              <a:rPr lang="en-US" altLang="ja-JP"/>
              <a:t>(</a:t>
            </a:r>
            <a:r>
              <a:rPr lang="ja-JP" altLang="en-US"/>
              <a:t>スマートフォン</a:t>
            </a:r>
            <a:r>
              <a:rPr lang="en-US" altLang="ja-JP"/>
              <a:t>)</a:t>
            </a:r>
            <a:r>
              <a:rPr lang="ja-JP" altLang="en-US"/>
              <a:t>があったことは間違いないでしょう。</a:t>
            </a:r>
            <a:endParaRPr lang="en-US" altLang="ja-JP"/>
          </a:p>
          <a:p>
            <a:pPr eaLnBrk="1" hangingPunct="1"/>
            <a:endParaRPr lang="en-US" altLang="ja-JP"/>
          </a:p>
          <a:p>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この発言が意味するところは、サーバー側のアプリケーションを</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標準技術で構築された</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アプリケーションとして構築しておけば、</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ブラウザを持った様々なデバイスから等しくアクセスしてその機能を利用することができるということです。つまり</a:t>
            </a:r>
            <a:r>
              <a:rPr kumimoji="1" lang="ja-JP"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特定のハードウェアや</a:t>
            </a:r>
            <a:r>
              <a:rPr kumimoji="1" lang="ja-JP" altLang="ja-JP" sz="1200" kern="1200">
                <a:solidFill>
                  <a:schemeClr val="tx1"/>
                </a:solidFill>
                <a:effectLst/>
                <a:latin typeface="+mn-lt"/>
                <a:ea typeface="+mn-ea"/>
                <a:cs typeface="+mn-cs"/>
              </a:rPr>
              <a:t>基本ソフトの種類 （</a:t>
            </a:r>
            <a:r>
              <a:rPr kumimoji="1" lang="en-US" altLang="ja-JP" sz="1200" kern="1200">
                <a:solidFill>
                  <a:schemeClr val="tx1"/>
                </a:solidFill>
                <a:effectLst/>
                <a:latin typeface="+mn-lt"/>
                <a:ea typeface="+mn-ea"/>
                <a:cs typeface="+mn-cs"/>
              </a:rPr>
              <a:t>Windows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Mac</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iOS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Android</a:t>
            </a:r>
            <a:r>
              <a:rPr kumimoji="1" lang="ja-JP" altLang="ja-JP" sz="1200" kern="1200">
                <a:solidFill>
                  <a:schemeClr val="tx1"/>
                </a:solidFill>
                <a:effectLst/>
                <a:latin typeface="+mn-lt"/>
                <a:ea typeface="+mn-ea"/>
                <a:cs typeface="+mn-cs"/>
              </a:rPr>
              <a:t>など）に関係なく、</a:t>
            </a:r>
            <a:r>
              <a:rPr kumimoji="1" lang="en-US" altLang="ja-JP" sz="1200" kern="120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ブラウザさえ搭載されていれば、等しくサービスを受けられるということです。</a:t>
            </a:r>
            <a:r>
              <a:rPr kumimoji="1" lang="ja-JP" altLang="en-US" sz="1200" kern="1200">
                <a:solidFill>
                  <a:schemeClr val="tx1"/>
                </a:solidFill>
                <a:effectLst/>
                <a:latin typeface="+mn-lt"/>
                <a:ea typeface="+mn-ea"/>
                <a:cs typeface="+mn-cs"/>
              </a:rPr>
              <a:t>「</a:t>
            </a:r>
            <a:r>
              <a:rPr lang="ja-JP" altLang="en-US"/>
              <a:t>新世代のデバイス」</a:t>
            </a:r>
            <a:r>
              <a:rPr kumimoji="1" lang="ja-JP" altLang="ja-JP" sz="1200" kern="1200">
                <a:solidFill>
                  <a:schemeClr val="tx1"/>
                </a:solidFill>
                <a:effectLst/>
                <a:latin typeface="+mn-lt"/>
                <a:ea typeface="+mn-ea"/>
                <a:cs typeface="+mn-cs"/>
              </a:rPr>
              <a:t>は、「クラウドの持つ機能や性能を、ブラウザを介して利用するためのデバイス」</a:t>
            </a:r>
            <a:r>
              <a:rPr kumimoji="1" lang="ja-JP" altLang="en-US" sz="1200" kern="1200">
                <a:solidFill>
                  <a:schemeClr val="tx1"/>
                </a:solidFill>
                <a:effectLst/>
                <a:latin typeface="+mn-lt"/>
                <a:ea typeface="+mn-ea"/>
                <a:cs typeface="+mn-cs"/>
              </a:rPr>
              <a:t>を指しているのです</a:t>
            </a:r>
            <a:r>
              <a:rPr kumimoji="1" lang="ja-JP" altLang="ja-JP" sz="1200" kern="1200">
                <a:solidFill>
                  <a:schemeClr val="tx1"/>
                </a:solidFill>
                <a:effectLst/>
                <a:latin typeface="+mn-lt"/>
                <a:ea typeface="+mn-ea"/>
                <a:cs typeface="+mn-cs"/>
              </a:rPr>
              <a:t>。</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クラウドを利用するクライアントとして重要なのはブラウザが使えることであって、ハードウェアや基本ソフトでは無いということ</a:t>
            </a:r>
            <a:r>
              <a:rPr kumimoji="1" lang="ja-JP" altLang="en-US" sz="1200" kern="1200">
                <a:solidFill>
                  <a:schemeClr val="tx1"/>
                </a:solidFill>
                <a:effectLst/>
                <a:latin typeface="+mn-lt"/>
                <a:ea typeface="+mn-ea"/>
                <a:cs typeface="+mn-cs"/>
              </a:rPr>
              <a:t>は、それまでの特定の企業の技術に頼るプラットフォームから、オープンなプラットフォームへの移行でもあります。</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ブラウザという、誰もが自由に使える標準技術をサポートしていれば、ベンダーを選ばずにアプリケーションを利用し、アプリを利用することができるのです。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のように、クラウドの誕生時点でクライアントはブラウザを使うことが想定されていましたが、クラウドがブラウザをクライアントとして選んだというよりも、ブラウザの技術革新がクラウド誕生のきっかけになったという見方もできます。この点については後述します。</a:t>
            </a:r>
            <a:endParaRPr lang="en-US" altLang="ja-JP"/>
          </a:p>
          <a:p>
            <a:pPr eaLnBrk="1" hangingPunct="1"/>
            <a:endParaRPr lang="en-US" altLang="ja-JP"/>
          </a:p>
          <a:p>
            <a:pPr eaLnBrk="1" hangingPunct="1"/>
            <a:endParaRPr lang="en-US" altLang="ja-JP"/>
          </a:p>
        </p:txBody>
      </p:sp>
    </p:spTree>
    <p:extLst>
      <p:ext uri="{BB962C8B-B14F-4D97-AF65-F5344CB8AC3E}">
        <p14:creationId xmlns:p14="http://schemas.microsoft.com/office/powerpoint/2010/main" val="287448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iPhone</a:t>
            </a:r>
            <a:r>
              <a:rPr kumimoji="1" lang="ja-JP" altLang="en-US"/>
              <a:t>が発表された</a:t>
            </a:r>
            <a:r>
              <a:rPr kumimoji="1" lang="en-US" altLang="ja-JP"/>
              <a:t>2007</a:t>
            </a:r>
            <a:r>
              <a:rPr kumimoji="1" lang="ja-JP" altLang="en-US"/>
              <a:t>年当時、日本には世界に誇る「ケータイ」があり、デバイスの機能もエコシステムも世界の最先端でした。特に</a:t>
            </a:r>
            <a:r>
              <a:rPr kumimoji="1" lang="en-US" altLang="ja-JP"/>
              <a:t>UI/UX</a:t>
            </a:r>
            <a:r>
              <a:rPr kumimoji="1" lang="ja-JP" altLang="en-US"/>
              <a:t>を重視する開発姿勢や、サービスとデバイスの一体開発によるエコシステムの構築など、</a:t>
            </a:r>
            <a:r>
              <a:rPr kumimoji="1" lang="en-US" altLang="ja-JP"/>
              <a:t>Apple</a:t>
            </a:r>
            <a:r>
              <a:rPr kumimoji="1" lang="ja-JP" altLang="en-US"/>
              <a:t>は日本のビジネスモデルを徹底的に研究したともいわれています。</a:t>
            </a:r>
            <a:endParaRPr kumimoji="1" lang="en-US" altLang="ja-JP"/>
          </a:p>
          <a:p>
            <a:endParaRPr kumimoji="1" lang="en-US" altLang="ja-JP"/>
          </a:p>
          <a:p>
            <a:r>
              <a:rPr kumimoji="1" lang="ja-JP" altLang="en-US"/>
              <a:t>タッチ操作などの新規性はありましたが、実装されている機能やデバイス技術には新規性は乏しく、当初「日本にはケータイがあるから</a:t>
            </a:r>
            <a:r>
              <a:rPr kumimoji="1" lang="en-US" altLang="ja-JP"/>
              <a:t>iPhone</a:t>
            </a:r>
            <a:r>
              <a:rPr kumimoji="1" lang="ja-JP" altLang="en-US"/>
              <a:t>は売れない」とまでいわれていました。</a:t>
            </a:r>
            <a:endParaRPr kumimoji="1" lang="en-US" altLang="ja-JP"/>
          </a:p>
          <a:p>
            <a:endParaRPr kumimoji="1" lang="en-US" altLang="ja-JP"/>
          </a:p>
          <a:p>
            <a:r>
              <a:rPr kumimoji="1" lang="ja-JP" altLang="en-US"/>
              <a:t>振り返ってみると、ケータイと</a:t>
            </a:r>
            <a:r>
              <a:rPr kumimoji="1" lang="en-US" altLang="ja-JP"/>
              <a:t>iPhone</a:t>
            </a:r>
            <a:r>
              <a:rPr kumimoji="1" lang="ja-JP" altLang="en-US"/>
              <a:t>には設計思想上の決定的な違いがあります。ケータイはあくまでも「高機能な携帯電話」だったのに対し、</a:t>
            </a:r>
            <a:r>
              <a:rPr kumimoji="1" lang="en-US" altLang="ja-JP"/>
              <a:t>iPhone</a:t>
            </a:r>
            <a:r>
              <a:rPr kumimoji="1" lang="ja-JP" altLang="en-US"/>
              <a:t>は「小型の</a:t>
            </a:r>
            <a:r>
              <a:rPr kumimoji="1" lang="en-US" altLang="ja-JP"/>
              <a:t>PC</a:t>
            </a:r>
            <a:r>
              <a:rPr kumimoji="1" lang="ja-JP" altLang="en-US"/>
              <a:t>」だったのです。その思想上の違いは、ブラウザの実装に現れていました。小さなデバイス、細い回線でなんとかインターネット接続を実現しようと考えられたケータイには、フル機能のブラウザでは無く、ケータイ用の機能制限付きブラウザが搭載されていました。</a:t>
            </a:r>
            <a:r>
              <a:rPr kumimoji="1" lang="en-US" altLang="ja-JP"/>
              <a:t>PC</a:t>
            </a:r>
            <a:r>
              <a:rPr kumimoji="1" lang="ja-JP" altLang="en-US"/>
              <a:t>と同じサイトにアクセスし、同じ機能を使おうという考えではなかったのです。これは、ケータイの基本仕様が</a:t>
            </a:r>
            <a:r>
              <a:rPr kumimoji="1" lang="en-US" altLang="ja-JP"/>
              <a:t>1999</a:t>
            </a:r>
            <a:r>
              <a:rPr kumimoji="1" lang="ja-JP" altLang="en-US"/>
              <a:t>年の</a:t>
            </a:r>
            <a:r>
              <a:rPr kumimoji="1" lang="en-US" altLang="ja-JP"/>
              <a:t>iMode</a:t>
            </a:r>
            <a:r>
              <a:rPr kumimoji="1" lang="ja-JP" altLang="en-US"/>
              <a:t>開始の時点で固定されたことも影響しているでしょう。早すぎた、ということなのかも知れません。</a:t>
            </a:r>
            <a:endParaRPr kumimoji="1" lang="en-US" altLang="ja-JP"/>
          </a:p>
          <a:p>
            <a:endParaRPr kumimoji="1" lang="en-US" altLang="ja-JP"/>
          </a:p>
          <a:p>
            <a:r>
              <a:rPr kumimoji="1" lang="ja-JP" altLang="en-US"/>
              <a:t>一方で、</a:t>
            </a:r>
            <a:r>
              <a:rPr kumimoji="1" lang="en-US" altLang="ja-JP"/>
              <a:t>iPhone</a:t>
            </a:r>
            <a:r>
              <a:rPr kumimoji="1" lang="ja-JP" altLang="en-US"/>
              <a:t>はクラウドの利用を視野に入れ、</a:t>
            </a:r>
            <a:r>
              <a:rPr kumimoji="1" lang="en-US" altLang="ja-JP"/>
              <a:t>PC</a:t>
            </a:r>
            <a:r>
              <a:rPr kumimoji="1" lang="ja-JP" altLang="en-US"/>
              <a:t>と同じ機能を持つブラウザを搭載していました。後でご説明する</a:t>
            </a:r>
            <a:r>
              <a:rPr kumimoji="1" lang="en-US" altLang="ja-JP"/>
              <a:t>JavaScript</a:t>
            </a:r>
            <a:r>
              <a:rPr kumimoji="1" lang="ja-JP" altLang="en-US"/>
              <a:t>もサポートしています。</a:t>
            </a:r>
            <a:r>
              <a:rPr kumimoji="1" lang="en-US" altLang="ja-JP"/>
              <a:t>iPhone</a:t>
            </a:r>
            <a:r>
              <a:rPr kumimoji="1" lang="ja-JP" altLang="en-US"/>
              <a:t>は「世界最初のクラウド対応モバイルデバイス」だったのです。</a:t>
            </a:r>
            <a:endParaRPr kumimoji="1" lang="en-US" altLang="ja-JP"/>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3042029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3036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tiff"/><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50.png"/><Relationship Id="rId7" Type="http://schemas.openxmlformats.org/officeDocument/2006/relationships/image" Target="../media/image30.png"/><Relationship Id="rId12"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55.svg"/><Relationship Id="rId5" Type="http://schemas.openxmlformats.org/officeDocument/2006/relationships/image" Target="../media/image28.png"/><Relationship Id="rId10" Type="http://schemas.openxmlformats.org/officeDocument/2006/relationships/image" Target="../media/image54.png"/><Relationship Id="rId4" Type="http://schemas.openxmlformats.org/officeDocument/2006/relationships/image" Target="../media/image51.svg"/><Relationship Id="rId9"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51.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4.tiff"/><Relationship Id="rId3" Type="http://schemas.openxmlformats.org/officeDocument/2006/relationships/image" Target="../media/image61.png"/><Relationship Id="rId7" Type="http://schemas.openxmlformats.org/officeDocument/2006/relationships/image" Target="../media/image63.tif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71.tiff"/><Relationship Id="rId13" Type="http://schemas.openxmlformats.org/officeDocument/2006/relationships/image" Target="../media/image76.tiff"/><Relationship Id="rId3" Type="http://schemas.openxmlformats.org/officeDocument/2006/relationships/image" Target="../media/image66.tiff"/><Relationship Id="rId7" Type="http://schemas.openxmlformats.org/officeDocument/2006/relationships/image" Target="../media/image70.tiff"/><Relationship Id="rId12" Type="http://schemas.openxmlformats.org/officeDocument/2006/relationships/image" Target="../media/image75.tiff"/><Relationship Id="rId2" Type="http://schemas.openxmlformats.org/officeDocument/2006/relationships/image" Target="../media/image65.tiff"/><Relationship Id="rId1" Type="http://schemas.openxmlformats.org/officeDocument/2006/relationships/slideLayout" Target="../slideLayouts/slideLayout6.xml"/><Relationship Id="rId6" Type="http://schemas.openxmlformats.org/officeDocument/2006/relationships/image" Target="../media/image69.tiff"/><Relationship Id="rId11" Type="http://schemas.openxmlformats.org/officeDocument/2006/relationships/image" Target="../media/image74.tiff"/><Relationship Id="rId5" Type="http://schemas.openxmlformats.org/officeDocument/2006/relationships/image" Target="../media/image68.tiff"/><Relationship Id="rId15" Type="http://schemas.openxmlformats.org/officeDocument/2006/relationships/image" Target="../media/image78.tiff"/><Relationship Id="rId10" Type="http://schemas.openxmlformats.org/officeDocument/2006/relationships/image" Target="../media/image73.tiff"/><Relationship Id="rId4" Type="http://schemas.openxmlformats.org/officeDocument/2006/relationships/image" Target="../media/image67.tiff"/><Relationship Id="rId9" Type="http://schemas.openxmlformats.org/officeDocument/2006/relationships/image" Target="../media/image72.tiff"/><Relationship Id="rId14" Type="http://schemas.openxmlformats.org/officeDocument/2006/relationships/image" Target="../media/image77.tiff"/></Relationships>
</file>

<file path=ppt/slides/_rels/slide3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dirty="0">
                <a:solidFill>
                  <a:srgbClr val="FFFFFF"/>
                </a:solidFill>
                <a:latin typeface="Arial"/>
                <a:ea typeface="HGP創英角ｺﾞｼｯｸUB" pitchFamily="50" charset="-128"/>
                <a:cs typeface="Arial"/>
              </a:rPr>
              <a:t>クラウド時代のモバイルデバイスとクライアント</a:t>
            </a:r>
            <a:br>
              <a:rPr kumimoji="1" lang="en-US" altLang="ja-JP" sz="2800" dirty="0">
                <a:latin typeface="Hiragino Kaku Gothic StdN W8" charset="-128"/>
                <a:ea typeface="Hiragino Kaku Gothic StdN W8" charset="-128"/>
                <a:cs typeface="Hiragino Kaku Gothic StdN W8" charset="-128"/>
              </a:rPr>
            </a:br>
            <a:r>
              <a:rPr lang="en-US" altLang="ja-JP" sz="1200" dirty="0">
                <a:latin typeface="Hiragino Kaku Gothic Std W8" charset="-128"/>
                <a:ea typeface="Hiragino Kaku Gothic Std W8" charset="-128"/>
                <a:cs typeface="Hiragino Kaku Gothic Std W8" charset="-128"/>
              </a:rPr>
              <a:t>Mobile Device and Cloud Client in Cloud Age</a:t>
            </a:r>
            <a:endParaRPr kumimoji="1" lang="ja-JP" altLang="en-US" sz="1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kumimoji="1" lang="en-US" altLang="ja-JP" dirty="0">
                <a:latin typeface="Meiryo" charset="-128"/>
                <a:ea typeface="Meiryo" charset="-128"/>
                <a:cs typeface="Meiryo" charset="-128"/>
              </a:rPr>
              <a:t>IT</a:t>
            </a:r>
            <a:r>
              <a:rPr kumimoji="1" lang="ja-JP" altLang="en-US" dirty="0">
                <a:latin typeface="Meiryo" charset="-128"/>
                <a:ea typeface="Meiryo" charset="-128"/>
                <a:cs typeface="Meiryo" charset="-128"/>
              </a:rPr>
              <a:t>ソリューション</a:t>
            </a:r>
            <a:r>
              <a:rPr kumimoji="1" lang="ja-JP" altLang="en-US">
                <a:latin typeface="Meiryo" charset="-128"/>
                <a:ea typeface="Meiryo" charset="-128"/>
                <a:cs typeface="Meiryo" charset="-128"/>
              </a:rPr>
              <a:t>塾・リコージャパン</a:t>
            </a:r>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8</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28</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Black" panose="020B0A04020102020204" pitchFamily="34" charset="0"/>
                <a:ea typeface="HGP創英角ｺﾞｼｯｸUB" pitchFamily="50" charset="-128"/>
                <a:cs typeface="Arial"/>
              </a:rPr>
              <a:t>クライアント</a:t>
            </a:r>
            <a:r>
              <a:rPr lang="ja-JP" altLang="en-US" sz="2400">
                <a:solidFill>
                  <a:srgbClr val="FFFFFF"/>
                </a:solidFill>
                <a:effectLst/>
                <a:latin typeface="Arial Black" panose="020B0A04020102020204" pitchFamily="34" charset="0"/>
                <a:ea typeface="HGP創英角ｺﾞｼｯｸUB" pitchFamily="50" charset="-128"/>
                <a:cs typeface="Arial"/>
              </a:rPr>
              <a:t>・プラットフォームに</a:t>
            </a:r>
            <a:endParaRPr lang="en-US" altLang="ja-JP" sz="2400">
              <a:solidFill>
                <a:srgbClr val="FFFFFF"/>
              </a:solidFill>
              <a:effectLst/>
              <a:latin typeface="Arial Black" panose="020B0A04020102020204" pitchFamily="34" charset="0"/>
              <a:ea typeface="HGP創英角ｺﾞｼｯｸUB" pitchFamily="50" charset="-128"/>
              <a:cs typeface="Arial"/>
            </a:endParaRPr>
          </a:p>
          <a:p>
            <a:pPr algn="r"/>
            <a:r>
              <a:rPr lang="ja-JP" altLang="en-US" sz="2400">
                <a:solidFill>
                  <a:srgbClr val="FFFFFF"/>
                </a:solidFill>
                <a:effectLst/>
                <a:latin typeface="Arial Black" panose="020B0A04020102020204" pitchFamily="34" charset="0"/>
                <a:ea typeface="HGP創英角ｺﾞｼｯｸUB" pitchFamily="50" charset="-128"/>
                <a:cs typeface="Arial"/>
              </a:rPr>
              <a:t>何が起きたのか</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00366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グループ化 64"/>
          <p:cNvGrpSpPr/>
          <p:nvPr/>
        </p:nvGrpSpPr>
        <p:grpSpPr>
          <a:xfrm>
            <a:off x="1061611" y="1845739"/>
            <a:ext cx="6832722" cy="714376"/>
            <a:chOff x="1071550" y="1845739"/>
            <a:chExt cx="6832722" cy="714376"/>
          </a:xfrm>
        </p:grpSpPr>
        <p:sp>
          <p:nvSpPr>
            <p:cNvPr id="4" name="正方形/長方形 3"/>
            <p:cNvSpPr>
              <a:spLocks noChangeArrowheads="1"/>
            </p:cNvSpPr>
            <p:nvPr/>
          </p:nvSpPr>
          <p:spPr bwMode="auto">
            <a:xfrm>
              <a:off x="1071550" y="2202927"/>
              <a:ext cx="4991733" cy="357188"/>
            </a:xfrm>
            <a:prstGeom prst="rect">
              <a:avLst/>
            </a:prstGeom>
            <a:solidFill>
              <a:schemeClr val="accent4">
                <a:lumMod val="75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a:solidFill>
                    <a:schemeClr val="bg1"/>
                  </a:solidFill>
                  <a:latin typeface="Meiryo" panose="020B0604030504040204" pitchFamily="34" charset="-128"/>
                  <a:ea typeface="Meiryo" panose="020B0604030504040204" pitchFamily="34" charset="-128"/>
                </a:rPr>
                <a:t>PC/AT</a:t>
              </a:r>
              <a:endParaRPr kumimoji="0" lang="ja-JP" altLang="en-US" sz="1100">
                <a:solidFill>
                  <a:schemeClr val="bg1"/>
                </a:solidFill>
                <a:latin typeface="Meiryo" panose="020B0604030504040204" pitchFamily="34" charset="-128"/>
                <a:ea typeface="Meiryo" panose="020B0604030504040204" pitchFamily="34" charset="-128"/>
              </a:endParaRPr>
            </a:p>
          </p:txBody>
        </p:sp>
        <p:sp>
          <p:nvSpPr>
            <p:cNvPr id="5" name="正方形/長方形 10"/>
            <p:cNvSpPr>
              <a:spLocks noChangeArrowheads="1"/>
            </p:cNvSpPr>
            <p:nvPr/>
          </p:nvSpPr>
          <p:spPr bwMode="auto">
            <a:xfrm>
              <a:off x="6063295" y="2212975"/>
              <a:ext cx="1840977" cy="347140"/>
            </a:xfrm>
            <a:prstGeom prst="rect">
              <a:avLst/>
            </a:prstGeom>
            <a:solidFill>
              <a:schemeClr val="accent5"/>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dirty="0">
                  <a:solidFill>
                    <a:schemeClr val="bg1"/>
                  </a:solidFill>
                  <a:latin typeface="Meiryo" panose="020B0604030504040204" pitchFamily="34" charset="-128"/>
                  <a:ea typeface="Meiryo" panose="020B0604030504040204" pitchFamily="34" charset="-128"/>
                </a:rPr>
                <a:t>Mac</a:t>
              </a:r>
              <a:endParaRPr kumimoji="0" lang="ja-JP" altLang="en-US" sz="1100" dirty="0">
                <a:solidFill>
                  <a:schemeClr val="bg1"/>
                </a:solidFill>
                <a:latin typeface="Meiryo" panose="020B0604030504040204" pitchFamily="34" charset="-128"/>
                <a:ea typeface="Meiryo" panose="020B0604030504040204" pitchFamily="34" charset="-128"/>
              </a:endParaRPr>
            </a:p>
          </p:txBody>
        </p:sp>
        <p:sp>
          <p:nvSpPr>
            <p:cNvPr id="6" name="正方形/長方形 2"/>
            <p:cNvSpPr>
              <a:spLocks noChangeArrowheads="1"/>
            </p:cNvSpPr>
            <p:nvPr/>
          </p:nvSpPr>
          <p:spPr bwMode="auto">
            <a:xfrm>
              <a:off x="1071550" y="1845739"/>
              <a:ext cx="2920493" cy="357188"/>
            </a:xfrm>
            <a:prstGeom prst="rect">
              <a:avLst/>
            </a:prstGeom>
            <a:solidFill>
              <a:srgbClr val="4168A7"/>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a:solidFill>
                    <a:schemeClr val="bg1"/>
                  </a:solidFill>
                  <a:latin typeface="Meiryo" panose="020B0604030504040204" pitchFamily="34" charset="-128"/>
                  <a:ea typeface="Meiryo" panose="020B0604030504040204" pitchFamily="34" charset="-128"/>
                </a:rPr>
                <a:t>Windows</a:t>
              </a:r>
              <a:endParaRPr kumimoji="0" lang="ja-JP" altLang="en-US" sz="1100">
                <a:solidFill>
                  <a:schemeClr val="bg1"/>
                </a:solidFill>
                <a:latin typeface="Meiryo" panose="020B0604030504040204" pitchFamily="34" charset="-128"/>
                <a:ea typeface="Meiryo" panose="020B0604030504040204" pitchFamily="34" charset="-128"/>
              </a:endParaRPr>
            </a:p>
          </p:txBody>
        </p:sp>
        <p:sp>
          <p:nvSpPr>
            <p:cNvPr id="7" name="正方形/長方形 6"/>
            <p:cNvSpPr>
              <a:spLocks noChangeArrowheads="1"/>
            </p:cNvSpPr>
            <p:nvPr/>
          </p:nvSpPr>
          <p:spPr bwMode="auto">
            <a:xfrm>
              <a:off x="3992043" y="1845739"/>
              <a:ext cx="2071240" cy="357188"/>
            </a:xfrm>
            <a:prstGeom prst="rect">
              <a:avLst/>
            </a:prstGeom>
            <a:solidFill>
              <a:srgbClr val="FF9933"/>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dirty="0">
                  <a:solidFill>
                    <a:schemeClr val="bg1"/>
                  </a:solidFill>
                  <a:latin typeface="Meiryo" panose="020B0604030504040204" pitchFamily="34" charset="-128"/>
                  <a:ea typeface="Meiryo" panose="020B0604030504040204" pitchFamily="34" charset="-128"/>
                </a:rPr>
                <a:t>Linux</a:t>
              </a:r>
              <a:endParaRPr kumimoji="0" lang="ja-JP" altLang="en-US" sz="1100" dirty="0">
                <a:solidFill>
                  <a:schemeClr val="bg1"/>
                </a:solidFill>
                <a:latin typeface="Meiryo" panose="020B0604030504040204" pitchFamily="34" charset="-128"/>
                <a:ea typeface="Meiryo" panose="020B0604030504040204" pitchFamily="34" charset="-128"/>
              </a:endParaRPr>
            </a:p>
          </p:txBody>
        </p:sp>
        <p:sp>
          <p:nvSpPr>
            <p:cNvPr id="8" name="正方形/長方形 10"/>
            <p:cNvSpPr>
              <a:spLocks noChangeArrowheads="1"/>
            </p:cNvSpPr>
            <p:nvPr/>
          </p:nvSpPr>
          <p:spPr bwMode="auto">
            <a:xfrm>
              <a:off x="6063284" y="1850203"/>
              <a:ext cx="1840988" cy="362772"/>
            </a:xfrm>
            <a:prstGeom prst="rect">
              <a:avLst/>
            </a:prstGeom>
            <a:solidFill>
              <a:schemeClr val="accent1">
                <a:lumMod val="50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a:solidFill>
                    <a:schemeClr val="bg1"/>
                  </a:solidFill>
                  <a:latin typeface="Meiryo" panose="020B0604030504040204" pitchFamily="34" charset="-128"/>
                  <a:ea typeface="Meiryo" panose="020B0604030504040204" pitchFamily="34" charset="-128"/>
                </a:rPr>
                <a:t>MacOS</a:t>
              </a:r>
              <a:endParaRPr kumimoji="0" lang="ja-JP" altLang="en-US" sz="1100" dirty="0">
                <a:solidFill>
                  <a:schemeClr val="bg1"/>
                </a:solidFill>
                <a:latin typeface="Meiryo" panose="020B0604030504040204" pitchFamily="34" charset="-128"/>
                <a:ea typeface="Meiryo" panose="020B0604030504040204" pitchFamily="34" charset="-128"/>
              </a:endParaRPr>
            </a:p>
          </p:txBody>
        </p:sp>
      </p:grpSp>
      <p:sp>
        <p:nvSpPr>
          <p:cNvPr id="9" name="下矢印吹き出し 8"/>
          <p:cNvSpPr/>
          <p:nvPr/>
        </p:nvSpPr>
        <p:spPr bwMode="auto">
          <a:xfrm>
            <a:off x="4016398"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0" name="下矢印吹き出し 9"/>
          <p:cNvSpPr/>
          <p:nvPr/>
        </p:nvSpPr>
        <p:spPr bwMode="auto">
          <a:xfrm>
            <a:off x="4373585"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1" name="下矢印吹き出し 10"/>
          <p:cNvSpPr/>
          <p:nvPr/>
        </p:nvSpPr>
        <p:spPr bwMode="auto">
          <a:xfrm>
            <a:off x="2133172"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2" name="下矢印吹き出し 11"/>
          <p:cNvSpPr/>
          <p:nvPr/>
        </p:nvSpPr>
        <p:spPr bwMode="auto">
          <a:xfrm>
            <a:off x="2490358"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3" name="下矢印吹き出し 12"/>
          <p:cNvSpPr/>
          <p:nvPr/>
        </p:nvSpPr>
        <p:spPr bwMode="auto">
          <a:xfrm>
            <a:off x="2847545"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4" name="下矢印吹き出し 13"/>
          <p:cNvSpPr/>
          <p:nvPr/>
        </p:nvSpPr>
        <p:spPr bwMode="auto">
          <a:xfrm>
            <a:off x="6138934" y="141711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5" name="下矢印吹き出し 14"/>
          <p:cNvSpPr/>
          <p:nvPr/>
        </p:nvSpPr>
        <p:spPr bwMode="auto">
          <a:xfrm>
            <a:off x="6496121" y="141711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6" name="下矢印吹き出し 15"/>
          <p:cNvSpPr/>
          <p:nvPr/>
        </p:nvSpPr>
        <p:spPr bwMode="auto">
          <a:xfrm>
            <a:off x="1061600"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7" name="下矢印吹き出し 16"/>
          <p:cNvSpPr/>
          <p:nvPr/>
        </p:nvSpPr>
        <p:spPr bwMode="auto">
          <a:xfrm>
            <a:off x="1418787"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8" name="下矢印吹き出し 17"/>
          <p:cNvSpPr/>
          <p:nvPr/>
        </p:nvSpPr>
        <p:spPr bwMode="auto">
          <a:xfrm>
            <a:off x="1775974"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19" name="下矢印吹き出し 18"/>
          <p:cNvSpPr/>
          <p:nvPr/>
        </p:nvSpPr>
        <p:spPr bwMode="auto">
          <a:xfrm>
            <a:off x="6905103" y="140259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20" name="下矢印吹き出し 19"/>
          <p:cNvSpPr/>
          <p:nvPr/>
        </p:nvSpPr>
        <p:spPr bwMode="auto">
          <a:xfrm>
            <a:off x="7262290" y="140259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21" name="下矢印吹き出し 20"/>
          <p:cNvSpPr/>
          <p:nvPr/>
        </p:nvSpPr>
        <p:spPr bwMode="auto">
          <a:xfrm>
            <a:off x="4760137"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22" name="下矢印吹き出し 21"/>
          <p:cNvSpPr/>
          <p:nvPr/>
        </p:nvSpPr>
        <p:spPr bwMode="auto">
          <a:xfrm>
            <a:off x="5117324"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43" name="AutoShape 3"/>
          <p:cNvSpPr>
            <a:spLocks noChangeArrowheads="1"/>
          </p:cNvSpPr>
          <p:nvPr/>
        </p:nvSpPr>
        <p:spPr bwMode="auto">
          <a:xfrm>
            <a:off x="1074122" y="2644127"/>
            <a:ext cx="6820211" cy="331869"/>
          </a:xfrm>
          <a:prstGeom prst="wedgeRoundRectCallout">
            <a:avLst>
              <a:gd name="adj1" fmla="val -9206"/>
              <a:gd name="adj2" fmla="val -84334"/>
              <a:gd name="adj3" fmla="val 16667"/>
            </a:avLst>
          </a:prstGeom>
          <a:solidFill>
            <a:schemeClr val="accent6">
              <a:lumMod val="75000"/>
            </a:schemeClr>
          </a:solidFill>
          <a:ln w="25400" algn="ctr">
            <a:noFill/>
            <a:miter lim="800000"/>
            <a:headEnd/>
            <a:tailEnd/>
          </a:ln>
          <a:effectLst>
            <a:outerShdw blurRad="50800" dist="38100" dir="2700000" algn="tl" rotWithShape="0">
              <a:prstClr val="black">
                <a:alpha val="40000"/>
              </a:prstClr>
            </a:outerShdw>
          </a:effectLst>
        </p:spPr>
        <p:txBody>
          <a:bodyPr anchor="ctr"/>
          <a:lstStyle/>
          <a:p>
            <a:pPr algn="ctr">
              <a:spcBef>
                <a:spcPct val="20000"/>
              </a:spcBef>
            </a:pPr>
            <a:r>
              <a:rPr kumimoji="0" lang="ja-JP" altLang="en-US" sz="1100" dirty="0">
                <a:solidFill>
                  <a:srgbClr val="FFFFFF"/>
                </a:solidFill>
                <a:latin typeface="Meiryo" panose="020B0604030504040204" pitchFamily="34" charset="-128"/>
                <a:ea typeface="Meiryo" panose="020B0604030504040204" pitchFamily="34" charset="-128"/>
                <a:cs typeface="Arial" charset="0"/>
              </a:rPr>
              <a:t>クライアント毎に専用のプログラム </a:t>
            </a:r>
            <a:r>
              <a:rPr kumimoji="0" lang="en-US" altLang="ja-JP" sz="1100" dirty="0">
                <a:solidFill>
                  <a:srgbClr val="FFFFFF"/>
                </a:solidFill>
                <a:latin typeface="Meiryo" panose="020B0604030504040204" pitchFamily="34" charset="-128"/>
                <a:ea typeface="Meiryo" panose="020B0604030504040204" pitchFamily="34" charset="-128"/>
                <a:cs typeface="Arial" charset="0"/>
              </a:rPr>
              <a:t>(</a:t>
            </a:r>
            <a:r>
              <a:rPr kumimoji="0" lang="ja-JP" altLang="en-US" sz="1100" dirty="0">
                <a:solidFill>
                  <a:srgbClr val="FFFFFF"/>
                </a:solidFill>
                <a:latin typeface="Meiryo" panose="020B0604030504040204" pitchFamily="34" charset="-128"/>
                <a:ea typeface="Meiryo" panose="020B0604030504040204" pitchFamily="34" charset="-128"/>
                <a:cs typeface="Arial" charset="0"/>
              </a:rPr>
              <a:t>ネイティブアプリ</a:t>
            </a:r>
            <a:r>
              <a:rPr kumimoji="0" lang="en-US" altLang="ja-JP" sz="1100" dirty="0">
                <a:solidFill>
                  <a:srgbClr val="FFFFFF"/>
                </a:solidFill>
                <a:latin typeface="Meiryo" panose="020B0604030504040204" pitchFamily="34" charset="-128"/>
                <a:ea typeface="Meiryo" panose="020B0604030504040204" pitchFamily="34" charset="-128"/>
                <a:cs typeface="Arial" charset="0"/>
              </a:rPr>
              <a:t>) </a:t>
            </a:r>
            <a:r>
              <a:rPr kumimoji="0" lang="ja-JP" altLang="en-US" sz="1100" dirty="0">
                <a:solidFill>
                  <a:srgbClr val="FFFFFF"/>
                </a:solidFill>
                <a:latin typeface="Meiryo" panose="020B0604030504040204" pitchFamily="34" charset="-128"/>
                <a:ea typeface="Meiryo" panose="020B0604030504040204" pitchFamily="34" charset="-128"/>
                <a:cs typeface="Arial" charset="0"/>
              </a:rPr>
              <a:t>を用意する必要があり、開発効率が良くない</a:t>
            </a:r>
          </a:p>
        </p:txBody>
      </p:sp>
      <p:sp>
        <p:nvSpPr>
          <p:cNvPr id="2" name="タイトル 1"/>
          <p:cNvSpPr>
            <a:spLocks noGrp="1"/>
          </p:cNvSpPr>
          <p:nvPr>
            <p:ph type="title"/>
          </p:nvPr>
        </p:nvSpPr>
        <p:spPr/>
        <p:txBody>
          <a:bodyPr/>
          <a:lstStyle/>
          <a:p>
            <a:r>
              <a:rPr lang="ja-JP" altLang="ja-JP" dirty="0"/>
              <a:t>クライアント・プラットフォーム</a:t>
            </a:r>
            <a:endParaRPr kumimoji="1" lang="ja-JP" altLang="en-US" dirty="0"/>
          </a:p>
        </p:txBody>
      </p:sp>
      <p:grpSp>
        <p:nvGrpSpPr>
          <p:cNvPr id="68" name="グループ化 67"/>
          <p:cNvGrpSpPr/>
          <p:nvPr/>
        </p:nvGrpSpPr>
        <p:grpSpPr>
          <a:xfrm>
            <a:off x="1075941" y="4342871"/>
            <a:ext cx="6841132" cy="1071564"/>
            <a:chOff x="1085880" y="4342871"/>
            <a:chExt cx="6841132" cy="1071564"/>
          </a:xfrm>
        </p:grpSpPr>
        <p:sp>
          <p:nvSpPr>
            <p:cNvPr id="45" name="正方形/長方形 2"/>
            <p:cNvSpPr>
              <a:spLocks noChangeArrowheads="1"/>
            </p:cNvSpPr>
            <p:nvPr/>
          </p:nvSpPr>
          <p:spPr bwMode="auto">
            <a:xfrm>
              <a:off x="1085880" y="5057247"/>
              <a:ext cx="6200690" cy="357188"/>
            </a:xfrm>
            <a:prstGeom prst="rect">
              <a:avLst/>
            </a:prstGeom>
            <a:solidFill>
              <a:schemeClr val="accent4">
                <a:lumMod val="75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a:solidFill>
                    <a:schemeClr val="bg1"/>
                  </a:solidFill>
                  <a:latin typeface="Meiryo" panose="020B0604030504040204" pitchFamily="34" charset="-128"/>
                  <a:ea typeface="Meiryo" panose="020B0604030504040204" pitchFamily="34" charset="-128"/>
                </a:rPr>
                <a:t>PC/AT</a:t>
              </a:r>
              <a:endParaRPr kumimoji="0" lang="ja-JP" altLang="en-US" sz="1100">
                <a:solidFill>
                  <a:schemeClr val="bg1"/>
                </a:solidFill>
                <a:latin typeface="Meiryo" panose="020B0604030504040204" pitchFamily="34" charset="-128"/>
                <a:ea typeface="Meiryo" panose="020B0604030504040204" pitchFamily="34" charset="-128"/>
              </a:endParaRPr>
            </a:p>
          </p:txBody>
        </p:sp>
        <p:sp>
          <p:nvSpPr>
            <p:cNvPr id="46" name="正方形/長方形 10"/>
            <p:cNvSpPr>
              <a:spLocks noChangeArrowheads="1"/>
            </p:cNvSpPr>
            <p:nvPr/>
          </p:nvSpPr>
          <p:spPr bwMode="auto">
            <a:xfrm>
              <a:off x="7286581" y="5057247"/>
              <a:ext cx="640431" cy="357188"/>
            </a:xfrm>
            <a:prstGeom prst="rect">
              <a:avLst/>
            </a:prstGeom>
            <a:solidFill>
              <a:schemeClr val="accent5"/>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dirty="0">
                  <a:solidFill>
                    <a:schemeClr val="bg1"/>
                  </a:solidFill>
                  <a:latin typeface="Meiryo" panose="020B0604030504040204" pitchFamily="34" charset="-128"/>
                  <a:ea typeface="Meiryo" panose="020B0604030504040204" pitchFamily="34" charset="-128"/>
                </a:rPr>
                <a:t>Mac</a:t>
              </a:r>
              <a:endParaRPr kumimoji="0" lang="ja-JP" altLang="en-US" sz="1100" dirty="0">
                <a:solidFill>
                  <a:schemeClr val="bg1"/>
                </a:solidFill>
                <a:latin typeface="Meiryo" panose="020B0604030504040204" pitchFamily="34" charset="-128"/>
                <a:ea typeface="Meiryo" panose="020B0604030504040204" pitchFamily="34" charset="-128"/>
              </a:endParaRPr>
            </a:p>
          </p:txBody>
        </p:sp>
        <p:sp>
          <p:nvSpPr>
            <p:cNvPr id="47" name="正方形/長方形 2"/>
            <p:cNvSpPr>
              <a:spLocks noChangeArrowheads="1"/>
            </p:cNvSpPr>
            <p:nvPr/>
          </p:nvSpPr>
          <p:spPr bwMode="auto">
            <a:xfrm>
              <a:off x="1085880" y="4700059"/>
              <a:ext cx="5720270" cy="357188"/>
            </a:xfrm>
            <a:prstGeom prst="rect">
              <a:avLst/>
            </a:prstGeom>
            <a:solidFill>
              <a:srgbClr val="4168A7"/>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a:solidFill>
                    <a:schemeClr val="bg1"/>
                  </a:solidFill>
                  <a:latin typeface="Meiryo" panose="020B0604030504040204" pitchFamily="34" charset="-128"/>
                  <a:ea typeface="Meiryo" panose="020B0604030504040204" pitchFamily="34" charset="-128"/>
                </a:rPr>
                <a:t>Windows</a:t>
              </a:r>
              <a:endParaRPr kumimoji="0" lang="ja-JP" altLang="en-US" sz="1100">
                <a:solidFill>
                  <a:schemeClr val="bg1"/>
                </a:solidFill>
                <a:latin typeface="Meiryo" panose="020B0604030504040204" pitchFamily="34" charset="-128"/>
                <a:ea typeface="Meiryo" panose="020B0604030504040204" pitchFamily="34" charset="-128"/>
              </a:endParaRPr>
            </a:p>
          </p:txBody>
        </p:sp>
        <p:sp>
          <p:nvSpPr>
            <p:cNvPr id="48" name="正方形/長方形 6"/>
            <p:cNvSpPr>
              <a:spLocks noChangeArrowheads="1"/>
            </p:cNvSpPr>
            <p:nvPr/>
          </p:nvSpPr>
          <p:spPr bwMode="auto">
            <a:xfrm>
              <a:off x="6806150" y="4700059"/>
              <a:ext cx="506656" cy="357188"/>
            </a:xfrm>
            <a:prstGeom prst="rect">
              <a:avLst/>
            </a:prstGeom>
            <a:solidFill>
              <a:srgbClr val="FF9933"/>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800" dirty="0">
                  <a:solidFill>
                    <a:schemeClr val="bg1"/>
                  </a:solidFill>
                  <a:latin typeface="Meiryo" panose="020B0604030504040204" pitchFamily="34" charset="-128"/>
                  <a:ea typeface="Meiryo" panose="020B0604030504040204" pitchFamily="34" charset="-128"/>
                </a:rPr>
                <a:t>Linux</a:t>
              </a:r>
              <a:endParaRPr kumimoji="0" lang="ja-JP" altLang="en-US" sz="800" dirty="0">
                <a:solidFill>
                  <a:schemeClr val="bg1"/>
                </a:solidFill>
                <a:latin typeface="Meiryo" panose="020B0604030504040204" pitchFamily="34" charset="-128"/>
                <a:ea typeface="Meiryo" panose="020B0604030504040204" pitchFamily="34" charset="-128"/>
              </a:endParaRPr>
            </a:p>
          </p:txBody>
        </p:sp>
        <p:sp>
          <p:nvSpPr>
            <p:cNvPr id="49" name="正方形/長方形 10"/>
            <p:cNvSpPr>
              <a:spLocks noChangeArrowheads="1"/>
            </p:cNvSpPr>
            <p:nvPr/>
          </p:nvSpPr>
          <p:spPr bwMode="auto">
            <a:xfrm>
              <a:off x="7286570" y="4700059"/>
              <a:ext cx="640431" cy="362772"/>
            </a:xfrm>
            <a:prstGeom prst="rect">
              <a:avLst/>
            </a:prstGeom>
            <a:solidFill>
              <a:schemeClr val="accent1">
                <a:lumMod val="50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800">
                  <a:solidFill>
                    <a:schemeClr val="bg1"/>
                  </a:solidFill>
                  <a:latin typeface="Meiryo" panose="020B0604030504040204" pitchFamily="34" charset="-128"/>
                  <a:ea typeface="Meiryo" panose="020B0604030504040204" pitchFamily="34" charset="-128"/>
                </a:rPr>
                <a:t>MacOS</a:t>
              </a:r>
              <a:endParaRPr kumimoji="0" lang="ja-JP" altLang="en-US" sz="800" dirty="0">
                <a:solidFill>
                  <a:schemeClr val="bg1"/>
                </a:solidFill>
                <a:latin typeface="Meiryo" panose="020B0604030504040204" pitchFamily="34" charset="-128"/>
                <a:ea typeface="Meiryo" panose="020B0604030504040204" pitchFamily="34" charset="-128"/>
              </a:endParaRPr>
            </a:p>
          </p:txBody>
        </p:sp>
        <p:sp>
          <p:nvSpPr>
            <p:cNvPr id="66" name="正方形/長方形 2"/>
            <p:cNvSpPr>
              <a:spLocks noChangeArrowheads="1"/>
            </p:cNvSpPr>
            <p:nvPr/>
          </p:nvSpPr>
          <p:spPr bwMode="auto">
            <a:xfrm>
              <a:off x="1085880" y="4342871"/>
              <a:ext cx="6841132" cy="357188"/>
            </a:xfrm>
            <a:prstGeom prst="rect">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ja-JP" altLang="en-US" sz="1100" dirty="0">
                  <a:solidFill>
                    <a:schemeClr val="bg1"/>
                  </a:solidFill>
                  <a:latin typeface="Meiryo" panose="020B0604030504040204" pitchFamily="34" charset="-128"/>
                  <a:ea typeface="Meiryo" panose="020B0604030504040204" pitchFamily="34" charset="-128"/>
                </a:rPr>
                <a:t>プラットフォームを抽象化する層</a:t>
              </a:r>
            </a:p>
          </p:txBody>
        </p:sp>
      </p:grpSp>
      <p:sp>
        <p:nvSpPr>
          <p:cNvPr id="50" name="下矢印吹き出し 49"/>
          <p:cNvSpPr/>
          <p:nvPr/>
        </p:nvSpPr>
        <p:spPr bwMode="auto">
          <a:xfrm>
            <a:off x="2166615"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51" name="下矢印吹き出し 50"/>
          <p:cNvSpPr/>
          <p:nvPr/>
        </p:nvSpPr>
        <p:spPr bwMode="auto">
          <a:xfrm>
            <a:off x="2523801"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52" name="下矢印吹き出し 51"/>
          <p:cNvSpPr/>
          <p:nvPr/>
        </p:nvSpPr>
        <p:spPr bwMode="auto">
          <a:xfrm>
            <a:off x="2880988"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53" name="下矢印吹き出し 52"/>
          <p:cNvSpPr/>
          <p:nvPr/>
        </p:nvSpPr>
        <p:spPr bwMode="auto">
          <a:xfrm>
            <a:off x="1095043"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54" name="下矢印吹き出し 53"/>
          <p:cNvSpPr/>
          <p:nvPr/>
        </p:nvSpPr>
        <p:spPr bwMode="auto">
          <a:xfrm>
            <a:off x="1452230"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55" name="下矢印吹き出し 54"/>
          <p:cNvSpPr/>
          <p:nvPr/>
        </p:nvSpPr>
        <p:spPr bwMode="auto">
          <a:xfrm>
            <a:off x="1809417"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56" name="下矢印吹き出し 55"/>
          <p:cNvSpPr/>
          <p:nvPr/>
        </p:nvSpPr>
        <p:spPr bwMode="auto">
          <a:xfrm>
            <a:off x="3233732"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57" name="下矢印吹き出し 56"/>
          <p:cNvSpPr/>
          <p:nvPr/>
        </p:nvSpPr>
        <p:spPr bwMode="auto">
          <a:xfrm>
            <a:off x="3590919"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58" name="下矢印吹き出し 57"/>
          <p:cNvSpPr/>
          <p:nvPr/>
        </p:nvSpPr>
        <p:spPr bwMode="auto">
          <a:xfrm>
            <a:off x="3933826"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59" name="下矢印吹き出し 58"/>
          <p:cNvSpPr/>
          <p:nvPr/>
        </p:nvSpPr>
        <p:spPr bwMode="auto">
          <a:xfrm>
            <a:off x="4291013"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60" name="下矢印吹き出し 59"/>
          <p:cNvSpPr/>
          <p:nvPr/>
        </p:nvSpPr>
        <p:spPr bwMode="auto">
          <a:xfrm>
            <a:off x="4643757"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61" name="下矢印吹き出し 60"/>
          <p:cNvSpPr/>
          <p:nvPr/>
        </p:nvSpPr>
        <p:spPr bwMode="auto">
          <a:xfrm>
            <a:off x="5000944"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62" name="下矢印吹き出し 61"/>
          <p:cNvSpPr/>
          <p:nvPr/>
        </p:nvSpPr>
        <p:spPr bwMode="auto">
          <a:xfrm>
            <a:off x="5376879"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63" name="下矢印吹き出し 62"/>
          <p:cNvSpPr/>
          <p:nvPr/>
        </p:nvSpPr>
        <p:spPr bwMode="auto">
          <a:xfrm>
            <a:off x="5729623"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64" name="下矢印吹き出し 63"/>
          <p:cNvSpPr/>
          <p:nvPr/>
        </p:nvSpPr>
        <p:spPr bwMode="auto">
          <a:xfrm>
            <a:off x="6086810"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100">
              <a:solidFill>
                <a:srgbClr val="484848"/>
              </a:solidFill>
              <a:latin typeface="Meiryo" panose="020B0604030504040204" pitchFamily="34" charset="-128"/>
              <a:ea typeface="Meiryo" panose="020B0604030504040204" pitchFamily="34" charset="-128"/>
            </a:endParaRPr>
          </a:p>
        </p:txBody>
      </p:sp>
      <p:sp>
        <p:nvSpPr>
          <p:cNvPr id="67" name="AutoShape 3"/>
          <p:cNvSpPr>
            <a:spLocks noChangeArrowheads="1"/>
          </p:cNvSpPr>
          <p:nvPr/>
        </p:nvSpPr>
        <p:spPr bwMode="auto">
          <a:xfrm>
            <a:off x="1095054" y="5502773"/>
            <a:ext cx="6820211" cy="331869"/>
          </a:xfrm>
          <a:prstGeom prst="wedgeRoundRectCallout">
            <a:avLst>
              <a:gd name="adj1" fmla="val -9206"/>
              <a:gd name="adj2" fmla="val -84334"/>
              <a:gd name="adj3" fmla="val 16667"/>
            </a:avLst>
          </a:prstGeom>
          <a:solidFill>
            <a:schemeClr val="accent6">
              <a:lumMod val="75000"/>
            </a:schemeClr>
          </a:solidFill>
          <a:ln w="25400" algn="ctr">
            <a:noFill/>
            <a:miter lim="800000"/>
            <a:headEnd/>
            <a:tailEnd/>
          </a:ln>
          <a:effectLst>
            <a:outerShdw blurRad="50800" dist="38100" dir="2700000" algn="tl" rotWithShape="0">
              <a:prstClr val="black">
                <a:alpha val="40000"/>
              </a:prstClr>
            </a:outerShdw>
          </a:effectLst>
        </p:spPr>
        <p:txBody>
          <a:bodyPr anchor="ctr"/>
          <a:lstStyle/>
          <a:p>
            <a:pPr algn="ctr">
              <a:spcBef>
                <a:spcPct val="20000"/>
              </a:spcBef>
            </a:pPr>
            <a:r>
              <a:rPr kumimoji="0" lang="ja-JP" altLang="en-US" sz="1100" dirty="0">
                <a:solidFill>
                  <a:srgbClr val="FFFFFF"/>
                </a:solidFill>
                <a:latin typeface="Meiryo" panose="020B0604030504040204" pitchFamily="34" charset="-128"/>
                <a:ea typeface="Meiryo" panose="020B0604030504040204" pitchFamily="34" charset="-128"/>
                <a:cs typeface="Arial" charset="0"/>
              </a:rPr>
              <a:t>ひとつのプログラムコードで全てのプラットフォームに対応、コストを最少化して売上を最大化できる</a:t>
            </a:r>
          </a:p>
        </p:txBody>
      </p:sp>
      <p:sp>
        <p:nvSpPr>
          <p:cNvPr id="3" name="四角形吹き出し 2"/>
          <p:cNvSpPr/>
          <p:nvPr/>
        </p:nvSpPr>
        <p:spPr>
          <a:xfrm>
            <a:off x="6629397" y="3488635"/>
            <a:ext cx="1264936" cy="420026"/>
          </a:xfrm>
          <a:prstGeom prst="wedgeRectCallout">
            <a:avLst>
              <a:gd name="adj1" fmla="val -40927"/>
              <a:gd name="adj2" fmla="val 17347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ブラウザー</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57259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ppt_x"/>
                                          </p:val>
                                        </p:tav>
                                        <p:tav tm="100000">
                                          <p:val>
                                            <p:strVal val="#ppt_x"/>
                                          </p:val>
                                        </p:tav>
                                      </p:tavLst>
                                    </p:anim>
                                    <p:anim calcmode="lin" valueType="num">
                                      <p:cBhvr additive="base">
                                        <p:cTn id="59" dur="500" fill="hold"/>
                                        <p:tgtEl>
                                          <p:spTgt spid="20"/>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0-#ppt_h/2"/>
                                          </p:val>
                                        </p:tav>
                                        <p:tav tm="100000">
                                          <p:val>
                                            <p:strVal val="#ppt_y"/>
                                          </p:val>
                                        </p:tav>
                                      </p:tavLst>
                                    </p:anim>
                                  </p:childTnLst>
                                </p:cTn>
                              </p:par>
                              <p:par>
                                <p:cTn id="64" presetID="2" presetClass="entr" presetSubtype="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up)">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p:cTn id="77" dur="500" fill="hold"/>
                                        <p:tgtEl>
                                          <p:spTgt spid="68"/>
                                        </p:tgtEl>
                                        <p:attrNameLst>
                                          <p:attrName>ppt_w</p:attrName>
                                        </p:attrNameLst>
                                      </p:cBhvr>
                                      <p:tavLst>
                                        <p:tav tm="0">
                                          <p:val>
                                            <p:fltVal val="0"/>
                                          </p:val>
                                        </p:tav>
                                        <p:tav tm="100000">
                                          <p:val>
                                            <p:strVal val="#ppt_w"/>
                                          </p:val>
                                        </p:tav>
                                      </p:tavLst>
                                    </p:anim>
                                    <p:anim calcmode="lin" valueType="num">
                                      <p:cBhvr>
                                        <p:cTn id="78" dur="500" fill="hold"/>
                                        <p:tgtEl>
                                          <p:spTgt spid="68"/>
                                        </p:tgtEl>
                                        <p:attrNameLst>
                                          <p:attrName>ppt_h</p:attrName>
                                        </p:attrNameLst>
                                      </p:cBhvr>
                                      <p:tavLst>
                                        <p:tav tm="0">
                                          <p:val>
                                            <p:fltVal val="0"/>
                                          </p:val>
                                        </p:tav>
                                        <p:tav tm="100000">
                                          <p:val>
                                            <p:strVal val="#ppt_h"/>
                                          </p:val>
                                        </p:tav>
                                      </p:tavLst>
                                    </p:anim>
                                    <p:animEffect transition="in" filter="fade">
                                      <p:cBhvr>
                                        <p:cTn id="79" dur="500"/>
                                        <p:tgtEl>
                                          <p:spTgt spid="6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1"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500" fill="hold"/>
                                        <p:tgtEl>
                                          <p:spTgt spid="50"/>
                                        </p:tgtEl>
                                        <p:attrNameLst>
                                          <p:attrName>ppt_x</p:attrName>
                                        </p:attrNameLst>
                                      </p:cBhvr>
                                      <p:tavLst>
                                        <p:tav tm="0">
                                          <p:val>
                                            <p:strVal val="#ppt_x"/>
                                          </p:val>
                                        </p:tav>
                                        <p:tav tm="100000">
                                          <p:val>
                                            <p:strVal val="#ppt_x"/>
                                          </p:val>
                                        </p:tav>
                                      </p:tavLst>
                                    </p:anim>
                                    <p:anim calcmode="lin" valueType="num">
                                      <p:cBhvr additive="base">
                                        <p:cTn id="85" dur="500" fill="hold"/>
                                        <p:tgtEl>
                                          <p:spTgt spid="50"/>
                                        </p:tgtEl>
                                        <p:attrNameLst>
                                          <p:attrName>ppt_y</p:attrName>
                                        </p:attrNameLst>
                                      </p:cBhvr>
                                      <p:tavLst>
                                        <p:tav tm="0">
                                          <p:val>
                                            <p:strVal val="0-#ppt_h/2"/>
                                          </p:val>
                                        </p:tav>
                                        <p:tav tm="100000">
                                          <p:val>
                                            <p:strVal val="#ppt_y"/>
                                          </p:val>
                                        </p:tav>
                                      </p:tavLst>
                                    </p:anim>
                                  </p:childTnLst>
                                </p:cTn>
                              </p:par>
                              <p:par>
                                <p:cTn id="86" presetID="2" presetClass="entr" presetSubtype="1"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additive="base">
                                        <p:cTn id="88" dur="500" fill="hold"/>
                                        <p:tgtEl>
                                          <p:spTgt spid="51"/>
                                        </p:tgtEl>
                                        <p:attrNameLst>
                                          <p:attrName>ppt_x</p:attrName>
                                        </p:attrNameLst>
                                      </p:cBhvr>
                                      <p:tavLst>
                                        <p:tav tm="0">
                                          <p:val>
                                            <p:strVal val="#ppt_x"/>
                                          </p:val>
                                        </p:tav>
                                        <p:tav tm="100000">
                                          <p:val>
                                            <p:strVal val="#ppt_x"/>
                                          </p:val>
                                        </p:tav>
                                      </p:tavLst>
                                    </p:anim>
                                    <p:anim calcmode="lin" valueType="num">
                                      <p:cBhvr additive="base">
                                        <p:cTn id="89" dur="500" fill="hold"/>
                                        <p:tgtEl>
                                          <p:spTgt spid="51"/>
                                        </p:tgtEl>
                                        <p:attrNameLst>
                                          <p:attrName>ppt_y</p:attrName>
                                        </p:attrNameLst>
                                      </p:cBhvr>
                                      <p:tavLst>
                                        <p:tav tm="0">
                                          <p:val>
                                            <p:strVal val="0-#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52"/>
                                        </p:tgtEl>
                                        <p:attrNameLst>
                                          <p:attrName>style.visibility</p:attrName>
                                        </p:attrNameLst>
                                      </p:cBhvr>
                                      <p:to>
                                        <p:strVal val="visible"/>
                                      </p:to>
                                    </p:set>
                                    <p:anim calcmode="lin" valueType="num">
                                      <p:cBhvr additive="base">
                                        <p:cTn id="92" dur="500" fill="hold"/>
                                        <p:tgtEl>
                                          <p:spTgt spid="52"/>
                                        </p:tgtEl>
                                        <p:attrNameLst>
                                          <p:attrName>ppt_x</p:attrName>
                                        </p:attrNameLst>
                                      </p:cBhvr>
                                      <p:tavLst>
                                        <p:tav tm="0">
                                          <p:val>
                                            <p:strVal val="#ppt_x"/>
                                          </p:val>
                                        </p:tav>
                                        <p:tav tm="100000">
                                          <p:val>
                                            <p:strVal val="#ppt_x"/>
                                          </p:val>
                                        </p:tav>
                                      </p:tavLst>
                                    </p:anim>
                                    <p:anim calcmode="lin" valueType="num">
                                      <p:cBhvr additive="base">
                                        <p:cTn id="93" dur="500" fill="hold"/>
                                        <p:tgtEl>
                                          <p:spTgt spid="52"/>
                                        </p:tgtEl>
                                        <p:attrNameLst>
                                          <p:attrName>ppt_y</p:attrName>
                                        </p:attrNameLst>
                                      </p:cBhvr>
                                      <p:tavLst>
                                        <p:tav tm="0">
                                          <p:val>
                                            <p:strVal val="0-#ppt_h/2"/>
                                          </p:val>
                                        </p:tav>
                                        <p:tav tm="100000">
                                          <p:val>
                                            <p:strVal val="#ppt_y"/>
                                          </p:val>
                                        </p:tav>
                                      </p:tavLst>
                                    </p:anim>
                                  </p:childTnLst>
                                </p:cTn>
                              </p:par>
                              <p:par>
                                <p:cTn id="94" presetID="2" presetClass="entr" presetSubtype="1" fill="hold" grpId="0" nodeType="with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ppt_x"/>
                                          </p:val>
                                        </p:tav>
                                        <p:tav tm="100000">
                                          <p:val>
                                            <p:strVal val="#ppt_x"/>
                                          </p:val>
                                        </p:tav>
                                      </p:tavLst>
                                    </p:anim>
                                    <p:anim calcmode="lin" valueType="num">
                                      <p:cBhvr additive="base">
                                        <p:cTn id="97" dur="500" fill="hold"/>
                                        <p:tgtEl>
                                          <p:spTgt spid="53"/>
                                        </p:tgtEl>
                                        <p:attrNameLst>
                                          <p:attrName>ppt_y</p:attrName>
                                        </p:attrNameLst>
                                      </p:cBhvr>
                                      <p:tavLst>
                                        <p:tav tm="0">
                                          <p:val>
                                            <p:strVal val="0-#ppt_h/2"/>
                                          </p:val>
                                        </p:tav>
                                        <p:tav tm="100000">
                                          <p:val>
                                            <p:strVal val="#ppt_y"/>
                                          </p:val>
                                        </p:tav>
                                      </p:tavLst>
                                    </p:anim>
                                  </p:childTnLst>
                                </p:cTn>
                              </p:par>
                              <p:par>
                                <p:cTn id="98" presetID="2" presetClass="entr" presetSubtype="1"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cBhvr additive="base">
                                        <p:cTn id="100" dur="500" fill="hold"/>
                                        <p:tgtEl>
                                          <p:spTgt spid="54"/>
                                        </p:tgtEl>
                                        <p:attrNameLst>
                                          <p:attrName>ppt_x</p:attrName>
                                        </p:attrNameLst>
                                      </p:cBhvr>
                                      <p:tavLst>
                                        <p:tav tm="0">
                                          <p:val>
                                            <p:strVal val="#ppt_x"/>
                                          </p:val>
                                        </p:tav>
                                        <p:tav tm="100000">
                                          <p:val>
                                            <p:strVal val="#ppt_x"/>
                                          </p:val>
                                        </p:tav>
                                      </p:tavLst>
                                    </p:anim>
                                    <p:anim calcmode="lin" valueType="num">
                                      <p:cBhvr additive="base">
                                        <p:cTn id="101" dur="500" fill="hold"/>
                                        <p:tgtEl>
                                          <p:spTgt spid="54"/>
                                        </p:tgtEl>
                                        <p:attrNameLst>
                                          <p:attrName>ppt_y</p:attrName>
                                        </p:attrNameLst>
                                      </p:cBhvr>
                                      <p:tavLst>
                                        <p:tav tm="0">
                                          <p:val>
                                            <p:strVal val="0-#ppt_h/2"/>
                                          </p:val>
                                        </p:tav>
                                        <p:tav tm="100000">
                                          <p:val>
                                            <p:strVal val="#ppt_y"/>
                                          </p:val>
                                        </p:tav>
                                      </p:tavLst>
                                    </p:anim>
                                  </p:childTnLst>
                                </p:cTn>
                              </p:par>
                              <p:par>
                                <p:cTn id="102" presetID="2" presetClass="entr" presetSubtype="1"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 calcmode="lin" valueType="num">
                                      <p:cBhvr additive="base">
                                        <p:cTn id="104" dur="500" fill="hold"/>
                                        <p:tgtEl>
                                          <p:spTgt spid="55"/>
                                        </p:tgtEl>
                                        <p:attrNameLst>
                                          <p:attrName>ppt_x</p:attrName>
                                        </p:attrNameLst>
                                      </p:cBhvr>
                                      <p:tavLst>
                                        <p:tav tm="0">
                                          <p:val>
                                            <p:strVal val="#ppt_x"/>
                                          </p:val>
                                        </p:tav>
                                        <p:tav tm="100000">
                                          <p:val>
                                            <p:strVal val="#ppt_x"/>
                                          </p:val>
                                        </p:tav>
                                      </p:tavLst>
                                    </p:anim>
                                    <p:anim calcmode="lin" valueType="num">
                                      <p:cBhvr additive="base">
                                        <p:cTn id="105" dur="500" fill="hold"/>
                                        <p:tgtEl>
                                          <p:spTgt spid="55"/>
                                        </p:tgtEl>
                                        <p:attrNameLst>
                                          <p:attrName>ppt_y</p:attrName>
                                        </p:attrNameLst>
                                      </p:cBhvr>
                                      <p:tavLst>
                                        <p:tav tm="0">
                                          <p:val>
                                            <p:strVal val="0-#ppt_h/2"/>
                                          </p:val>
                                        </p:tav>
                                        <p:tav tm="100000">
                                          <p:val>
                                            <p:strVal val="#ppt_y"/>
                                          </p:val>
                                        </p:tav>
                                      </p:tavLst>
                                    </p:anim>
                                  </p:childTnLst>
                                </p:cTn>
                              </p:par>
                              <p:par>
                                <p:cTn id="106" presetID="2" presetClass="entr" presetSubtype="1" fill="hold" grpId="0" nodeType="withEffect">
                                  <p:stCondLst>
                                    <p:cond delay="0"/>
                                  </p:stCondLst>
                                  <p:childTnLst>
                                    <p:set>
                                      <p:cBhvr>
                                        <p:cTn id="107" dur="1" fill="hold">
                                          <p:stCondLst>
                                            <p:cond delay="0"/>
                                          </p:stCondLst>
                                        </p:cTn>
                                        <p:tgtEl>
                                          <p:spTgt spid="56"/>
                                        </p:tgtEl>
                                        <p:attrNameLst>
                                          <p:attrName>style.visibility</p:attrName>
                                        </p:attrNameLst>
                                      </p:cBhvr>
                                      <p:to>
                                        <p:strVal val="visible"/>
                                      </p:to>
                                    </p:set>
                                    <p:anim calcmode="lin" valueType="num">
                                      <p:cBhvr additive="base">
                                        <p:cTn id="108" dur="500" fill="hold"/>
                                        <p:tgtEl>
                                          <p:spTgt spid="56"/>
                                        </p:tgtEl>
                                        <p:attrNameLst>
                                          <p:attrName>ppt_x</p:attrName>
                                        </p:attrNameLst>
                                      </p:cBhvr>
                                      <p:tavLst>
                                        <p:tav tm="0">
                                          <p:val>
                                            <p:strVal val="#ppt_x"/>
                                          </p:val>
                                        </p:tav>
                                        <p:tav tm="100000">
                                          <p:val>
                                            <p:strVal val="#ppt_x"/>
                                          </p:val>
                                        </p:tav>
                                      </p:tavLst>
                                    </p:anim>
                                    <p:anim calcmode="lin" valueType="num">
                                      <p:cBhvr additive="base">
                                        <p:cTn id="109" dur="500" fill="hold"/>
                                        <p:tgtEl>
                                          <p:spTgt spid="56"/>
                                        </p:tgtEl>
                                        <p:attrNameLst>
                                          <p:attrName>ppt_y</p:attrName>
                                        </p:attrNameLst>
                                      </p:cBhvr>
                                      <p:tavLst>
                                        <p:tav tm="0">
                                          <p:val>
                                            <p:strVal val="0-#ppt_h/2"/>
                                          </p:val>
                                        </p:tav>
                                        <p:tav tm="100000">
                                          <p:val>
                                            <p:strVal val="#ppt_y"/>
                                          </p:val>
                                        </p:tav>
                                      </p:tavLst>
                                    </p:anim>
                                  </p:childTnLst>
                                </p:cTn>
                              </p:par>
                              <p:par>
                                <p:cTn id="110" presetID="2" presetClass="entr" presetSubtype="1"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anim calcmode="lin" valueType="num">
                                      <p:cBhvr additive="base">
                                        <p:cTn id="112" dur="500" fill="hold"/>
                                        <p:tgtEl>
                                          <p:spTgt spid="57"/>
                                        </p:tgtEl>
                                        <p:attrNameLst>
                                          <p:attrName>ppt_x</p:attrName>
                                        </p:attrNameLst>
                                      </p:cBhvr>
                                      <p:tavLst>
                                        <p:tav tm="0">
                                          <p:val>
                                            <p:strVal val="#ppt_x"/>
                                          </p:val>
                                        </p:tav>
                                        <p:tav tm="100000">
                                          <p:val>
                                            <p:strVal val="#ppt_x"/>
                                          </p:val>
                                        </p:tav>
                                      </p:tavLst>
                                    </p:anim>
                                    <p:anim calcmode="lin" valueType="num">
                                      <p:cBhvr additive="base">
                                        <p:cTn id="113" dur="500" fill="hold"/>
                                        <p:tgtEl>
                                          <p:spTgt spid="57"/>
                                        </p:tgtEl>
                                        <p:attrNameLst>
                                          <p:attrName>ppt_y</p:attrName>
                                        </p:attrNameLst>
                                      </p:cBhvr>
                                      <p:tavLst>
                                        <p:tav tm="0">
                                          <p:val>
                                            <p:strVal val="0-#ppt_h/2"/>
                                          </p:val>
                                        </p:tav>
                                        <p:tav tm="100000">
                                          <p:val>
                                            <p:strVal val="#ppt_y"/>
                                          </p:val>
                                        </p:tav>
                                      </p:tavLst>
                                    </p:anim>
                                  </p:childTnLst>
                                </p:cTn>
                              </p:par>
                              <p:par>
                                <p:cTn id="114" presetID="2" presetClass="entr" presetSubtype="1"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additive="base">
                                        <p:cTn id="116" dur="500" fill="hold"/>
                                        <p:tgtEl>
                                          <p:spTgt spid="58"/>
                                        </p:tgtEl>
                                        <p:attrNameLst>
                                          <p:attrName>ppt_x</p:attrName>
                                        </p:attrNameLst>
                                      </p:cBhvr>
                                      <p:tavLst>
                                        <p:tav tm="0">
                                          <p:val>
                                            <p:strVal val="#ppt_x"/>
                                          </p:val>
                                        </p:tav>
                                        <p:tav tm="100000">
                                          <p:val>
                                            <p:strVal val="#ppt_x"/>
                                          </p:val>
                                        </p:tav>
                                      </p:tavLst>
                                    </p:anim>
                                    <p:anim calcmode="lin" valueType="num">
                                      <p:cBhvr additive="base">
                                        <p:cTn id="117" dur="500" fill="hold"/>
                                        <p:tgtEl>
                                          <p:spTgt spid="58"/>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59"/>
                                        </p:tgtEl>
                                        <p:attrNameLst>
                                          <p:attrName>style.visibility</p:attrName>
                                        </p:attrNameLst>
                                      </p:cBhvr>
                                      <p:to>
                                        <p:strVal val="visible"/>
                                      </p:to>
                                    </p:set>
                                    <p:anim calcmode="lin" valueType="num">
                                      <p:cBhvr additive="base">
                                        <p:cTn id="120" dur="500" fill="hold"/>
                                        <p:tgtEl>
                                          <p:spTgt spid="59"/>
                                        </p:tgtEl>
                                        <p:attrNameLst>
                                          <p:attrName>ppt_x</p:attrName>
                                        </p:attrNameLst>
                                      </p:cBhvr>
                                      <p:tavLst>
                                        <p:tav tm="0">
                                          <p:val>
                                            <p:strVal val="#ppt_x"/>
                                          </p:val>
                                        </p:tav>
                                        <p:tav tm="100000">
                                          <p:val>
                                            <p:strVal val="#ppt_x"/>
                                          </p:val>
                                        </p:tav>
                                      </p:tavLst>
                                    </p:anim>
                                    <p:anim calcmode="lin" valueType="num">
                                      <p:cBhvr additive="base">
                                        <p:cTn id="121" dur="500" fill="hold"/>
                                        <p:tgtEl>
                                          <p:spTgt spid="59"/>
                                        </p:tgtEl>
                                        <p:attrNameLst>
                                          <p:attrName>ppt_y</p:attrName>
                                        </p:attrNameLst>
                                      </p:cBhvr>
                                      <p:tavLst>
                                        <p:tav tm="0">
                                          <p:val>
                                            <p:strVal val="0-#ppt_h/2"/>
                                          </p:val>
                                        </p:tav>
                                        <p:tav tm="100000">
                                          <p:val>
                                            <p:strVal val="#ppt_y"/>
                                          </p:val>
                                        </p:tav>
                                      </p:tavLst>
                                    </p:anim>
                                  </p:childTnLst>
                                </p:cTn>
                              </p:par>
                              <p:par>
                                <p:cTn id="122" presetID="2" presetClass="entr" presetSubtype="1" fill="hold" grpId="0" nodeType="withEffect">
                                  <p:stCondLst>
                                    <p:cond delay="0"/>
                                  </p:stCondLst>
                                  <p:childTnLst>
                                    <p:set>
                                      <p:cBhvr>
                                        <p:cTn id="123" dur="1" fill="hold">
                                          <p:stCondLst>
                                            <p:cond delay="0"/>
                                          </p:stCondLst>
                                        </p:cTn>
                                        <p:tgtEl>
                                          <p:spTgt spid="60"/>
                                        </p:tgtEl>
                                        <p:attrNameLst>
                                          <p:attrName>style.visibility</p:attrName>
                                        </p:attrNameLst>
                                      </p:cBhvr>
                                      <p:to>
                                        <p:strVal val="visible"/>
                                      </p:to>
                                    </p:set>
                                    <p:anim calcmode="lin" valueType="num">
                                      <p:cBhvr additive="base">
                                        <p:cTn id="124" dur="500" fill="hold"/>
                                        <p:tgtEl>
                                          <p:spTgt spid="60"/>
                                        </p:tgtEl>
                                        <p:attrNameLst>
                                          <p:attrName>ppt_x</p:attrName>
                                        </p:attrNameLst>
                                      </p:cBhvr>
                                      <p:tavLst>
                                        <p:tav tm="0">
                                          <p:val>
                                            <p:strVal val="#ppt_x"/>
                                          </p:val>
                                        </p:tav>
                                        <p:tav tm="100000">
                                          <p:val>
                                            <p:strVal val="#ppt_x"/>
                                          </p:val>
                                        </p:tav>
                                      </p:tavLst>
                                    </p:anim>
                                    <p:anim calcmode="lin" valueType="num">
                                      <p:cBhvr additive="base">
                                        <p:cTn id="125" dur="500" fill="hold"/>
                                        <p:tgtEl>
                                          <p:spTgt spid="60"/>
                                        </p:tgtEl>
                                        <p:attrNameLst>
                                          <p:attrName>ppt_y</p:attrName>
                                        </p:attrNameLst>
                                      </p:cBhvr>
                                      <p:tavLst>
                                        <p:tav tm="0">
                                          <p:val>
                                            <p:strVal val="0-#ppt_h/2"/>
                                          </p:val>
                                        </p:tav>
                                        <p:tav tm="100000">
                                          <p:val>
                                            <p:strVal val="#ppt_y"/>
                                          </p:val>
                                        </p:tav>
                                      </p:tavLst>
                                    </p:anim>
                                  </p:childTnLst>
                                </p:cTn>
                              </p:par>
                              <p:par>
                                <p:cTn id="126" presetID="2" presetClass="entr" presetSubtype="1" fill="hold" grpId="0" nodeType="withEffect">
                                  <p:stCondLst>
                                    <p:cond delay="0"/>
                                  </p:stCondLst>
                                  <p:childTnLst>
                                    <p:set>
                                      <p:cBhvr>
                                        <p:cTn id="127" dur="1" fill="hold">
                                          <p:stCondLst>
                                            <p:cond delay="0"/>
                                          </p:stCondLst>
                                        </p:cTn>
                                        <p:tgtEl>
                                          <p:spTgt spid="61"/>
                                        </p:tgtEl>
                                        <p:attrNameLst>
                                          <p:attrName>style.visibility</p:attrName>
                                        </p:attrNameLst>
                                      </p:cBhvr>
                                      <p:to>
                                        <p:strVal val="visible"/>
                                      </p:to>
                                    </p:set>
                                    <p:anim calcmode="lin" valueType="num">
                                      <p:cBhvr additive="base">
                                        <p:cTn id="128" dur="500" fill="hold"/>
                                        <p:tgtEl>
                                          <p:spTgt spid="61"/>
                                        </p:tgtEl>
                                        <p:attrNameLst>
                                          <p:attrName>ppt_x</p:attrName>
                                        </p:attrNameLst>
                                      </p:cBhvr>
                                      <p:tavLst>
                                        <p:tav tm="0">
                                          <p:val>
                                            <p:strVal val="#ppt_x"/>
                                          </p:val>
                                        </p:tav>
                                        <p:tav tm="100000">
                                          <p:val>
                                            <p:strVal val="#ppt_x"/>
                                          </p:val>
                                        </p:tav>
                                      </p:tavLst>
                                    </p:anim>
                                    <p:anim calcmode="lin" valueType="num">
                                      <p:cBhvr additive="base">
                                        <p:cTn id="129" dur="500" fill="hold"/>
                                        <p:tgtEl>
                                          <p:spTgt spid="61"/>
                                        </p:tgtEl>
                                        <p:attrNameLst>
                                          <p:attrName>ppt_y</p:attrName>
                                        </p:attrNameLst>
                                      </p:cBhvr>
                                      <p:tavLst>
                                        <p:tav tm="0">
                                          <p:val>
                                            <p:strVal val="0-#ppt_h/2"/>
                                          </p:val>
                                        </p:tav>
                                        <p:tav tm="100000">
                                          <p:val>
                                            <p:strVal val="#ppt_y"/>
                                          </p:val>
                                        </p:tav>
                                      </p:tavLst>
                                    </p:anim>
                                  </p:childTnLst>
                                </p:cTn>
                              </p:par>
                              <p:par>
                                <p:cTn id="130" presetID="2" presetClass="entr" presetSubtype="1" fill="hold" grpId="0" nodeType="withEffect">
                                  <p:stCondLst>
                                    <p:cond delay="0"/>
                                  </p:stCondLst>
                                  <p:childTnLst>
                                    <p:set>
                                      <p:cBhvr>
                                        <p:cTn id="131" dur="1" fill="hold">
                                          <p:stCondLst>
                                            <p:cond delay="0"/>
                                          </p:stCondLst>
                                        </p:cTn>
                                        <p:tgtEl>
                                          <p:spTgt spid="62"/>
                                        </p:tgtEl>
                                        <p:attrNameLst>
                                          <p:attrName>style.visibility</p:attrName>
                                        </p:attrNameLst>
                                      </p:cBhvr>
                                      <p:to>
                                        <p:strVal val="visible"/>
                                      </p:to>
                                    </p:set>
                                    <p:anim calcmode="lin" valueType="num">
                                      <p:cBhvr additive="base">
                                        <p:cTn id="132" dur="500" fill="hold"/>
                                        <p:tgtEl>
                                          <p:spTgt spid="62"/>
                                        </p:tgtEl>
                                        <p:attrNameLst>
                                          <p:attrName>ppt_x</p:attrName>
                                        </p:attrNameLst>
                                      </p:cBhvr>
                                      <p:tavLst>
                                        <p:tav tm="0">
                                          <p:val>
                                            <p:strVal val="#ppt_x"/>
                                          </p:val>
                                        </p:tav>
                                        <p:tav tm="100000">
                                          <p:val>
                                            <p:strVal val="#ppt_x"/>
                                          </p:val>
                                        </p:tav>
                                      </p:tavLst>
                                    </p:anim>
                                    <p:anim calcmode="lin" valueType="num">
                                      <p:cBhvr additive="base">
                                        <p:cTn id="133" dur="500" fill="hold"/>
                                        <p:tgtEl>
                                          <p:spTgt spid="62"/>
                                        </p:tgtEl>
                                        <p:attrNameLst>
                                          <p:attrName>ppt_y</p:attrName>
                                        </p:attrNameLst>
                                      </p:cBhvr>
                                      <p:tavLst>
                                        <p:tav tm="0">
                                          <p:val>
                                            <p:strVal val="0-#ppt_h/2"/>
                                          </p:val>
                                        </p:tav>
                                        <p:tav tm="100000">
                                          <p:val>
                                            <p:strVal val="#ppt_y"/>
                                          </p:val>
                                        </p:tav>
                                      </p:tavLst>
                                    </p:anim>
                                  </p:childTnLst>
                                </p:cTn>
                              </p:par>
                              <p:par>
                                <p:cTn id="134" presetID="2" presetClass="entr" presetSubtype="1"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additive="base">
                                        <p:cTn id="136" dur="500" fill="hold"/>
                                        <p:tgtEl>
                                          <p:spTgt spid="63"/>
                                        </p:tgtEl>
                                        <p:attrNameLst>
                                          <p:attrName>ppt_x</p:attrName>
                                        </p:attrNameLst>
                                      </p:cBhvr>
                                      <p:tavLst>
                                        <p:tav tm="0">
                                          <p:val>
                                            <p:strVal val="#ppt_x"/>
                                          </p:val>
                                        </p:tav>
                                        <p:tav tm="100000">
                                          <p:val>
                                            <p:strVal val="#ppt_x"/>
                                          </p:val>
                                        </p:tav>
                                      </p:tavLst>
                                    </p:anim>
                                    <p:anim calcmode="lin" valueType="num">
                                      <p:cBhvr additive="base">
                                        <p:cTn id="137" dur="500" fill="hold"/>
                                        <p:tgtEl>
                                          <p:spTgt spid="63"/>
                                        </p:tgtEl>
                                        <p:attrNameLst>
                                          <p:attrName>ppt_y</p:attrName>
                                        </p:attrNameLst>
                                      </p:cBhvr>
                                      <p:tavLst>
                                        <p:tav tm="0">
                                          <p:val>
                                            <p:strVal val="0-#ppt_h/2"/>
                                          </p:val>
                                        </p:tav>
                                        <p:tav tm="100000">
                                          <p:val>
                                            <p:strVal val="#ppt_y"/>
                                          </p:val>
                                        </p:tav>
                                      </p:tavLst>
                                    </p:anim>
                                  </p:childTnLst>
                                </p:cTn>
                              </p:par>
                              <p:par>
                                <p:cTn id="138" presetID="2" presetClass="entr" presetSubtype="1" fill="hold" grpId="0" nodeType="withEffect">
                                  <p:stCondLst>
                                    <p:cond delay="0"/>
                                  </p:stCondLst>
                                  <p:childTnLst>
                                    <p:set>
                                      <p:cBhvr>
                                        <p:cTn id="139" dur="1" fill="hold">
                                          <p:stCondLst>
                                            <p:cond delay="0"/>
                                          </p:stCondLst>
                                        </p:cTn>
                                        <p:tgtEl>
                                          <p:spTgt spid="64"/>
                                        </p:tgtEl>
                                        <p:attrNameLst>
                                          <p:attrName>style.visibility</p:attrName>
                                        </p:attrNameLst>
                                      </p:cBhvr>
                                      <p:to>
                                        <p:strVal val="visible"/>
                                      </p:to>
                                    </p:set>
                                    <p:anim calcmode="lin" valueType="num">
                                      <p:cBhvr additive="base">
                                        <p:cTn id="140" dur="500" fill="hold"/>
                                        <p:tgtEl>
                                          <p:spTgt spid="64"/>
                                        </p:tgtEl>
                                        <p:attrNameLst>
                                          <p:attrName>ppt_x</p:attrName>
                                        </p:attrNameLst>
                                      </p:cBhvr>
                                      <p:tavLst>
                                        <p:tav tm="0">
                                          <p:val>
                                            <p:strVal val="#ppt_x"/>
                                          </p:val>
                                        </p:tav>
                                        <p:tav tm="100000">
                                          <p:val>
                                            <p:strVal val="#ppt_x"/>
                                          </p:val>
                                        </p:tav>
                                      </p:tavLst>
                                    </p:anim>
                                    <p:anim calcmode="lin" valueType="num">
                                      <p:cBhvr additive="base">
                                        <p:cTn id="141"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grpId="0" nodeType="click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wipe(up)">
                                      <p:cBhvr>
                                        <p:cTn id="146" dur="500"/>
                                        <p:tgtEl>
                                          <p:spTgt spid="67"/>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3"/>
                                        </p:tgtEl>
                                        <p:attrNameLst>
                                          <p:attrName>style.visibility</p:attrName>
                                        </p:attrNameLst>
                                      </p:cBhvr>
                                      <p:to>
                                        <p:strVal val="visible"/>
                                      </p:to>
                                    </p:set>
                                    <p:anim calcmode="lin" valueType="num">
                                      <p:cBhvr>
                                        <p:cTn id="151" dur="500" fill="hold"/>
                                        <p:tgtEl>
                                          <p:spTgt spid="3"/>
                                        </p:tgtEl>
                                        <p:attrNameLst>
                                          <p:attrName>ppt_w</p:attrName>
                                        </p:attrNameLst>
                                      </p:cBhvr>
                                      <p:tavLst>
                                        <p:tav tm="0">
                                          <p:val>
                                            <p:fltVal val="0"/>
                                          </p:val>
                                        </p:tav>
                                        <p:tav tm="100000">
                                          <p:val>
                                            <p:strVal val="#ppt_w"/>
                                          </p:val>
                                        </p:tav>
                                      </p:tavLst>
                                    </p:anim>
                                    <p:anim calcmode="lin" valueType="num">
                                      <p:cBhvr>
                                        <p:cTn id="152" dur="500" fill="hold"/>
                                        <p:tgtEl>
                                          <p:spTgt spid="3"/>
                                        </p:tgtEl>
                                        <p:attrNameLst>
                                          <p:attrName>ppt_h</p:attrName>
                                        </p:attrNameLst>
                                      </p:cBhvr>
                                      <p:tavLst>
                                        <p:tav tm="0">
                                          <p:val>
                                            <p:fltVal val="0"/>
                                          </p:val>
                                        </p:tav>
                                        <p:tav tm="100000">
                                          <p:val>
                                            <p:strVal val="#ppt_h"/>
                                          </p:val>
                                        </p:tav>
                                      </p:tavLst>
                                    </p:anim>
                                    <p:animEffect transition="in" filter="fade">
                                      <p:cBhvr>
                                        <p:cTn id="1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3"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733631" y="977282"/>
            <a:ext cx="2082441" cy="5302250"/>
          </a:xfrm>
          <a:prstGeom prst="rect">
            <a:avLst/>
          </a:prstGeom>
          <a:solidFill>
            <a:srgbClr val="FFFBD2"/>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4" name="正方形/長方形 53"/>
          <p:cNvSpPr/>
          <p:nvPr/>
        </p:nvSpPr>
        <p:spPr>
          <a:xfrm>
            <a:off x="4601238" y="977282"/>
            <a:ext cx="2082441" cy="5302250"/>
          </a:xfrm>
          <a:prstGeom prst="rect">
            <a:avLst/>
          </a:prstGeom>
          <a:solidFill>
            <a:srgbClr val="EBF1DE"/>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正方形/長方形 33"/>
          <p:cNvSpPr/>
          <p:nvPr/>
        </p:nvSpPr>
        <p:spPr>
          <a:xfrm>
            <a:off x="2459387" y="977282"/>
            <a:ext cx="2082441" cy="5302250"/>
          </a:xfrm>
          <a:prstGeom prst="rect">
            <a:avLst/>
          </a:prstGeom>
          <a:solidFill>
            <a:schemeClr val="accent1">
              <a:lumMod val="20000"/>
              <a:lumOff val="80000"/>
            </a:schemeClr>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 name="タイトル 2"/>
          <p:cNvSpPr>
            <a:spLocks noGrp="1"/>
          </p:cNvSpPr>
          <p:nvPr>
            <p:ph type="title"/>
          </p:nvPr>
        </p:nvSpPr>
        <p:spPr/>
        <p:txBody>
          <a:bodyPr/>
          <a:lstStyle/>
          <a:p>
            <a:r>
              <a:rPr lang="ja-JP" altLang="en-US" dirty="0"/>
              <a:t>クライアントの変遷</a:t>
            </a:r>
            <a:endParaRPr kumimoji="1" lang="ja-JP" altLang="en-US" dirty="0"/>
          </a:p>
        </p:txBody>
      </p:sp>
      <p:sp>
        <p:nvSpPr>
          <p:cNvPr id="35" name="正方形/長方形 34"/>
          <p:cNvSpPr/>
          <p:nvPr/>
        </p:nvSpPr>
        <p:spPr>
          <a:xfrm>
            <a:off x="2559638" y="3352800"/>
            <a:ext cx="1855907" cy="70947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メイリオ"/>
              <a:ea typeface="メイリオ"/>
              <a:cs typeface="メイリオ"/>
            </a:endParaRPr>
          </a:p>
          <a:p>
            <a:pPr algn="ctr"/>
            <a:endParaRPr lang="en-US" altLang="ja-JP" sz="1400" dirty="0">
              <a:solidFill>
                <a:srgbClr val="FFFFFF"/>
              </a:solidFill>
              <a:latin typeface="メイリオ"/>
              <a:ea typeface="メイリオ"/>
              <a:cs typeface="メイリオ"/>
            </a:endParaRPr>
          </a:p>
          <a:p>
            <a:pPr algn="ctr"/>
            <a:endParaRPr kumimoji="1" lang="en-US" altLang="ja-JP" sz="1400" dirty="0">
              <a:solidFill>
                <a:srgbClr val="FFFFFF"/>
              </a:solidFill>
              <a:latin typeface="メイリオ"/>
              <a:ea typeface="メイリオ"/>
              <a:cs typeface="メイリオ"/>
            </a:endParaRPr>
          </a:p>
          <a:p>
            <a:pPr algn="ctr"/>
            <a:endParaRPr lang="en-US" altLang="ja-JP" sz="1400" dirty="0">
              <a:solidFill>
                <a:srgbClr val="FFFFFF"/>
              </a:solidFill>
              <a:latin typeface="メイリオ"/>
              <a:ea typeface="メイリオ"/>
              <a:cs typeface="メイリオ"/>
            </a:endParaRPr>
          </a:p>
          <a:p>
            <a:pPr algn="ctr"/>
            <a:r>
              <a:rPr kumimoji="1" lang="en-US" altLang="ja-JP" sz="1400" dirty="0">
                <a:solidFill>
                  <a:srgbClr val="FFFFFF"/>
                </a:solidFill>
                <a:latin typeface="メイリオ"/>
                <a:ea typeface="メイリオ"/>
                <a:cs typeface="メイリオ"/>
              </a:rPr>
              <a:t>Windows</a:t>
            </a:r>
          </a:p>
          <a:p>
            <a:pPr algn="ctr"/>
            <a:endParaRPr lang="en-US" altLang="ja-JP" sz="1400" dirty="0">
              <a:solidFill>
                <a:srgbClr val="FFFFFF"/>
              </a:solidFill>
              <a:latin typeface="メイリオ"/>
              <a:ea typeface="メイリオ"/>
              <a:cs typeface="メイリオ"/>
            </a:endParaRPr>
          </a:p>
          <a:p>
            <a:pPr algn="ctr"/>
            <a:endParaRPr kumimoji="1" lang="ja-JP" altLang="en-US" sz="1400" dirty="0">
              <a:solidFill>
                <a:srgbClr val="FFFFFF"/>
              </a:solidFill>
              <a:latin typeface="メイリオ"/>
              <a:ea typeface="メイリオ"/>
              <a:cs typeface="メイリオ"/>
            </a:endParaRPr>
          </a:p>
        </p:txBody>
      </p:sp>
      <p:sp>
        <p:nvSpPr>
          <p:cNvPr id="77" name="テキスト ボックス 76"/>
          <p:cNvSpPr txBox="1"/>
          <p:nvPr/>
        </p:nvSpPr>
        <p:spPr>
          <a:xfrm>
            <a:off x="2489321" y="1036989"/>
            <a:ext cx="2052507" cy="523220"/>
          </a:xfrm>
          <a:prstGeom prst="rect">
            <a:avLst/>
          </a:prstGeom>
          <a:noFill/>
        </p:spPr>
        <p:txBody>
          <a:bodyPr wrap="square" rtlCol="0">
            <a:spAutoFit/>
          </a:bodyPr>
          <a:lstStyle/>
          <a:p>
            <a:pPr algn="ctr"/>
            <a:r>
              <a:rPr kumimoji="1" lang="ja-JP" altLang="en-US" sz="1400" dirty="0">
                <a:solidFill>
                  <a:srgbClr val="800000"/>
                </a:solidFill>
                <a:latin typeface="メイリオ"/>
                <a:ea typeface="メイリオ"/>
                <a:cs typeface="メイリオ"/>
              </a:rPr>
              <a:t>クライアント</a:t>
            </a:r>
            <a:endParaRPr kumimoji="1" lang="en-US" altLang="ja-JP" sz="1400" dirty="0">
              <a:solidFill>
                <a:srgbClr val="800000"/>
              </a:solidFill>
              <a:latin typeface="メイリオ"/>
              <a:ea typeface="メイリオ"/>
              <a:cs typeface="メイリオ"/>
            </a:endParaRPr>
          </a:p>
          <a:p>
            <a:pPr algn="ctr"/>
            <a:r>
              <a:rPr kumimoji="1" lang="ja-JP" altLang="en-US" sz="1400" dirty="0">
                <a:solidFill>
                  <a:srgbClr val="800000"/>
                </a:solidFill>
                <a:latin typeface="メイリオ"/>
                <a:ea typeface="メイリオ"/>
                <a:cs typeface="メイリオ"/>
              </a:rPr>
              <a:t>サーバー</a:t>
            </a:r>
          </a:p>
        </p:txBody>
      </p:sp>
      <p:sp>
        <p:nvSpPr>
          <p:cNvPr id="42" name="テキスト ボックス 41"/>
          <p:cNvSpPr txBox="1"/>
          <p:nvPr/>
        </p:nvSpPr>
        <p:spPr>
          <a:xfrm>
            <a:off x="4570413" y="1036989"/>
            <a:ext cx="2113265" cy="400110"/>
          </a:xfrm>
          <a:prstGeom prst="rect">
            <a:avLst/>
          </a:prstGeom>
          <a:noFill/>
        </p:spPr>
        <p:txBody>
          <a:bodyPr wrap="square" rtlCol="0">
            <a:spAutoFit/>
          </a:bodyPr>
          <a:lstStyle/>
          <a:p>
            <a:pPr algn="ctr"/>
            <a:r>
              <a:rPr kumimoji="1" lang="en-US" altLang="ja-JP" sz="2000" dirty="0">
                <a:solidFill>
                  <a:srgbClr val="008000"/>
                </a:solidFill>
                <a:latin typeface="メイリオ"/>
                <a:ea typeface="メイリオ"/>
                <a:cs typeface="メイリオ"/>
              </a:rPr>
              <a:t>Web</a:t>
            </a:r>
            <a:r>
              <a:rPr kumimoji="1" lang="ja-JP" altLang="en-US" sz="2000" dirty="0">
                <a:solidFill>
                  <a:srgbClr val="008000"/>
                </a:solidFill>
                <a:latin typeface="メイリオ"/>
                <a:ea typeface="メイリオ"/>
                <a:cs typeface="メイリオ"/>
              </a:rPr>
              <a:t>システム</a:t>
            </a:r>
          </a:p>
        </p:txBody>
      </p:sp>
      <p:sp>
        <p:nvSpPr>
          <p:cNvPr id="43" name="テキスト ボックス 42"/>
          <p:cNvSpPr txBox="1"/>
          <p:nvPr/>
        </p:nvSpPr>
        <p:spPr>
          <a:xfrm>
            <a:off x="6733631" y="1036989"/>
            <a:ext cx="2082441" cy="461665"/>
          </a:xfrm>
          <a:prstGeom prst="rect">
            <a:avLst/>
          </a:prstGeom>
          <a:noFill/>
        </p:spPr>
        <p:txBody>
          <a:bodyPr wrap="square" rtlCol="0">
            <a:spAutoFit/>
          </a:bodyPr>
          <a:lstStyle/>
          <a:p>
            <a:pPr algn="ctr"/>
            <a:r>
              <a:rPr kumimoji="1" lang="ja-JP" altLang="en-US" sz="1200" dirty="0">
                <a:solidFill>
                  <a:srgbClr val="0000FF"/>
                </a:solidFill>
                <a:latin typeface="メイリオ"/>
                <a:ea typeface="メイリオ"/>
                <a:cs typeface="メイリオ"/>
              </a:rPr>
              <a:t>リッチ・インターネット</a:t>
            </a:r>
            <a:endParaRPr kumimoji="1" lang="en-US" altLang="ja-JP" sz="1200" dirty="0">
              <a:solidFill>
                <a:srgbClr val="0000FF"/>
              </a:solidFill>
              <a:latin typeface="メイリオ"/>
              <a:ea typeface="メイリオ"/>
              <a:cs typeface="メイリオ"/>
            </a:endParaRPr>
          </a:p>
          <a:p>
            <a:pPr algn="ctr"/>
            <a:r>
              <a:rPr kumimoji="1" lang="ja-JP" altLang="en-US" sz="1200" dirty="0">
                <a:solidFill>
                  <a:srgbClr val="0000FF"/>
                </a:solidFill>
                <a:latin typeface="メイリオ"/>
                <a:ea typeface="メイリオ"/>
                <a:cs typeface="メイリオ"/>
              </a:rPr>
              <a:t>クライアント（</a:t>
            </a:r>
            <a:r>
              <a:rPr kumimoji="1" lang="en-US" altLang="ja-JP" sz="1200" dirty="0">
                <a:solidFill>
                  <a:srgbClr val="0000FF"/>
                </a:solidFill>
                <a:latin typeface="メイリオ"/>
                <a:ea typeface="メイリオ"/>
                <a:cs typeface="メイリオ"/>
              </a:rPr>
              <a:t>RIC</a:t>
            </a:r>
            <a:r>
              <a:rPr kumimoji="1" lang="ja-JP" altLang="en-US" sz="1200" dirty="0">
                <a:solidFill>
                  <a:srgbClr val="0000FF"/>
                </a:solidFill>
                <a:latin typeface="メイリオ"/>
                <a:ea typeface="メイリオ"/>
                <a:cs typeface="メイリオ"/>
              </a:rPr>
              <a:t>）</a:t>
            </a:r>
          </a:p>
        </p:txBody>
      </p:sp>
      <p:sp>
        <p:nvSpPr>
          <p:cNvPr id="45" name="正方形/長方形 44"/>
          <p:cNvSpPr/>
          <p:nvPr/>
        </p:nvSpPr>
        <p:spPr>
          <a:xfrm>
            <a:off x="4686025" y="3352800"/>
            <a:ext cx="1855907" cy="7094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ブラウザ</a:t>
            </a:r>
            <a:endParaRPr kumimoji="1" lang="ja-JP" altLang="en-US" sz="1400" dirty="0">
              <a:solidFill>
                <a:srgbClr val="FFFFFF"/>
              </a:solidFill>
              <a:latin typeface="メイリオ"/>
              <a:ea typeface="メイリオ"/>
              <a:cs typeface="メイリオ"/>
            </a:endParaRPr>
          </a:p>
        </p:txBody>
      </p:sp>
      <p:sp>
        <p:nvSpPr>
          <p:cNvPr id="46" name="正方形/長方形 45"/>
          <p:cNvSpPr/>
          <p:nvPr/>
        </p:nvSpPr>
        <p:spPr>
          <a:xfrm>
            <a:off x="6830648" y="3733800"/>
            <a:ext cx="1855907" cy="335523"/>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chemeClr val="accent6">
                    <a:lumMod val="75000"/>
                  </a:schemeClr>
                </a:solidFill>
                <a:latin typeface="メイリオ"/>
                <a:ea typeface="メイリオ"/>
                <a:cs typeface="メイリオ"/>
              </a:rPr>
              <a:t>プラグイン</a:t>
            </a:r>
            <a:endParaRPr kumimoji="1" lang="ja-JP" altLang="en-US" sz="1400" b="1" dirty="0">
              <a:solidFill>
                <a:schemeClr val="accent6">
                  <a:lumMod val="75000"/>
                </a:schemeClr>
              </a:solidFill>
              <a:latin typeface="メイリオ"/>
              <a:ea typeface="メイリオ"/>
              <a:cs typeface="メイリオ"/>
            </a:endParaRPr>
          </a:p>
        </p:txBody>
      </p:sp>
      <p:sp>
        <p:nvSpPr>
          <p:cNvPr id="51" name="正方形/長方形 50"/>
          <p:cNvSpPr/>
          <p:nvPr/>
        </p:nvSpPr>
        <p:spPr>
          <a:xfrm>
            <a:off x="6833542" y="1606550"/>
            <a:ext cx="1855907" cy="14026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latin typeface="メイリオ"/>
                <a:ea typeface="メイリオ"/>
                <a:cs typeface="メイリオ"/>
              </a:rPr>
              <a:t>サーバー</a:t>
            </a:r>
          </a:p>
        </p:txBody>
      </p:sp>
      <p:sp>
        <p:nvSpPr>
          <p:cNvPr id="52" name="正方形/長方形 51"/>
          <p:cNvSpPr/>
          <p:nvPr/>
        </p:nvSpPr>
        <p:spPr>
          <a:xfrm>
            <a:off x="6901699" y="2552284"/>
            <a:ext cx="1715360" cy="26894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latin typeface="メイリオ"/>
                <a:ea typeface="メイリオ"/>
                <a:cs typeface="メイリオ"/>
              </a:rPr>
              <a:t>Web</a:t>
            </a:r>
            <a:r>
              <a:rPr kumimoji="1" lang="ja-JP" altLang="en-US" sz="1600" dirty="0">
                <a:latin typeface="メイリオ"/>
                <a:ea typeface="メイリオ"/>
                <a:cs typeface="メイリオ"/>
              </a:rPr>
              <a:t>サーバー</a:t>
            </a:r>
          </a:p>
        </p:txBody>
      </p:sp>
      <p:sp>
        <p:nvSpPr>
          <p:cNvPr id="55" name="正方形/長方形 54"/>
          <p:cNvSpPr/>
          <p:nvPr/>
        </p:nvSpPr>
        <p:spPr>
          <a:xfrm>
            <a:off x="4686025" y="1603520"/>
            <a:ext cx="1855907" cy="14063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latin typeface="メイリオ"/>
                <a:ea typeface="メイリオ"/>
                <a:cs typeface="メイリオ"/>
              </a:rPr>
              <a:t>サーバー</a:t>
            </a:r>
          </a:p>
        </p:txBody>
      </p:sp>
      <p:sp>
        <p:nvSpPr>
          <p:cNvPr id="56" name="正方形/長方形 55"/>
          <p:cNvSpPr/>
          <p:nvPr/>
        </p:nvSpPr>
        <p:spPr>
          <a:xfrm>
            <a:off x="4754367" y="2549254"/>
            <a:ext cx="1715360" cy="26894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latin typeface="メイリオ"/>
                <a:ea typeface="メイリオ"/>
                <a:cs typeface="メイリオ"/>
              </a:rPr>
              <a:t>Web</a:t>
            </a:r>
            <a:r>
              <a:rPr kumimoji="1" lang="ja-JP" altLang="en-US" sz="1600" dirty="0">
                <a:latin typeface="メイリオ"/>
                <a:ea typeface="メイリオ"/>
                <a:cs typeface="メイリオ"/>
              </a:rPr>
              <a:t>サーバー</a:t>
            </a:r>
          </a:p>
        </p:txBody>
      </p:sp>
      <p:sp>
        <p:nvSpPr>
          <p:cNvPr id="58" name="正方形/長方形 57"/>
          <p:cNvSpPr/>
          <p:nvPr/>
        </p:nvSpPr>
        <p:spPr>
          <a:xfrm>
            <a:off x="2559638" y="1602832"/>
            <a:ext cx="1855907" cy="14063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latin typeface="メイリオ"/>
                <a:ea typeface="メイリオ"/>
                <a:cs typeface="メイリオ"/>
              </a:rPr>
              <a:t>サーバー</a:t>
            </a:r>
          </a:p>
        </p:txBody>
      </p:sp>
      <p:sp>
        <p:nvSpPr>
          <p:cNvPr id="60" name="正方形/長方形 59"/>
          <p:cNvSpPr/>
          <p:nvPr/>
        </p:nvSpPr>
        <p:spPr>
          <a:xfrm>
            <a:off x="2648274" y="3448050"/>
            <a:ext cx="507645" cy="2857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62" name="正方形/長方形 61"/>
          <p:cNvSpPr/>
          <p:nvPr/>
        </p:nvSpPr>
        <p:spPr>
          <a:xfrm>
            <a:off x="3243069" y="3445020"/>
            <a:ext cx="507645" cy="2857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63" name="正方形/長方形 62"/>
          <p:cNvSpPr/>
          <p:nvPr/>
        </p:nvSpPr>
        <p:spPr>
          <a:xfrm>
            <a:off x="3827386" y="3448050"/>
            <a:ext cx="507645" cy="2857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64" name="正方形/長方形 63"/>
          <p:cNvSpPr/>
          <p:nvPr/>
        </p:nvSpPr>
        <p:spPr>
          <a:xfrm>
            <a:off x="2648274" y="2179882"/>
            <a:ext cx="50764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65" name="正方形/長方形 64"/>
          <p:cNvSpPr/>
          <p:nvPr/>
        </p:nvSpPr>
        <p:spPr>
          <a:xfrm>
            <a:off x="3243069" y="2176852"/>
            <a:ext cx="50764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67" name="正方形/長方形 66"/>
          <p:cNvSpPr/>
          <p:nvPr/>
        </p:nvSpPr>
        <p:spPr>
          <a:xfrm>
            <a:off x="3827386" y="2179882"/>
            <a:ext cx="50764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68" name="正方形/長方形 67"/>
          <p:cNvSpPr/>
          <p:nvPr/>
        </p:nvSpPr>
        <p:spPr>
          <a:xfrm>
            <a:off x="4754367" y="2174258"/>
            <a:ext cx="507645" cy="29977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69" name="正方形/長方形 68"/>
          <p:cNvSpPr/>
          <p:nvPr/>
        </p:nvSpPr>
        <p:spPr>
          <a:xfrm>
            <a:off x="5360156" y="2179882"/>
            <a:ext cx="507645" cy="29977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70" name="正方形/長方形 69"/>
          <p:cNvSpPr/>
          <p:nvPr/>
        </p:nvSpPr>
        <p:spPr>
          <a:xfrm>
            <a:off x="5943588" y="2179882"/>
            <a:ext cx="507645" cy="29977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71" name="正方形/長方形 70"/>
          <p:cNvSpPr/>
          <p:nvPr/>
        </p:nvSpPr>
        <p:spPr>
          <a:xfrm>
            <a:off x="6901699" y="2179882"/>
            <a:ext cx="507645" cy="29977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72" name="正方形/長方形 71"/>
          <p:cNvSpPr/>
          <p:nvPr/>
        </p:nvSpPr>
        <p:spPr>
          <a:xfrm>
            <a:off x="7505556" y="2179882"/>
            <a:ext cx="507645" cy="29977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73" name="正方形/長方形 72"/>
          <p:cNvSpPr/>
          <p:nvPr/>
        </p:nvSpPr>
        <p:spPr>
          <a:xfrm>
            <a:off x="8084755" y="2179882"/>
            <a:ext cx="507645" cy="29977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cxnSp>
        <p:nvCxnSpPr>
          <p:cNvPr id="49" name="直線矢印コネクタ 48"/>
          <p:cNvCxnSpPr>
            <a:stCxn id="64" idx="2"/>
            <a:endCxn id="60" idx="0"/>
          </p:cNvCxnSpPr>
          <p:nvPr/>
        </p:nvCxnSpPr>
        <p:spPr>
          <a:xfrm>
            <a:off x="2902097" y="2821232"/>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65" idx="2"/>
            <a:endCxn id="62" idx="0"/>
          </p:cNvCxnSpPr>
          <p:nvPr/>
        </p:nvCxnSpPr>
        <p:spPr>
          <a:xfrm>
            <a:off x="3496892" y="2818202"/>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a:stCxn id="56" idx="2"/>
            <a:endCxn id="45" idx="0"/>
          </p:cNvCxnSpPr>
          <p:nvPr/>
        </p:nvCxnSpPr>
        <p:spPr>
          <a:xfrm>
            <a:off x="5612047" y="2818202"/>
            <a:ext cx="1932" cy="53459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67" idx="2"/>
            <a:endCxn id="63" idx="0"/>
          </p:cNvCxnSpPr>
          <p:nvPr/>
        </p:nvCxnSpPr>
        <p:spPr>
          <a:xfrm>
            <a:off x="4081209" y="2821232"/>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cxnSpLocks/>
            <a:stCxn id="52" idx="2"/>
            <a:endCxn id="90" idx="0"/>
          </p:cNvCxnSpPr>
          <p:nvPr/>
        </p:nvCxnSpPr>
        <p:spPr>
          <a:xfrm flipH="1">
            <a:off x="7758603" y="2821232"/>
            <a:ext cx="776" cy="54205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1" name="正方形/長方形 90"/>
          <p:cNvSpPr/>
          <p:nvPr/>
        </p:nvSpPr>
        <p:spPr>
          <a:xfrm>
            <a:off x="2559639" y="5387259"/>
            <a:ext cx="1855907" cy="72008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latin typeface="メイリオ"/>
                <a:ea typeface="メイリオ"/>
                <a:cs typeface="メイリオ"/>
              </a:rPr>
              <a:t>管理コストの増大</a:t>
            </a:r>
            <a:endParaRPr lang="en-US" altLang="ja-JP" sz="1000" dirty="0">
              <a:latin typeface="メイリオ"/>
              <a:ea typeface="メイリオ"/>
              <a:cs typeface="メイリオ"/>
            </a:endParaRPr>
          </a:p>
          <a:p>
            <a:pPr algn="ctr"/>
            <a:r>
              <a:rPr kumimoji="1" lang="ja-JP" altLang="en-US" sz="1000" dirty="0">
                <a:latin typeface="メイリオ"/>
                <a:ea typeface="メイリオ"/>
                <a:cs typeface="メイリオ"/>
              </a:rPr>
              <a:t>ベンダーロックイン</a:t>
            </a:r>
            <a:endParaRPr kumimoji="1" lang="en-US" altLang="ja-JP" sz="1000" dirty="0">
              <a:latin typeface="メイリオ"/>
              <a:ea typeface="メイリオ"/>
              <a:cs typeface="メイリオ"/>
            </a:endParaRPr>
          </a:p>
        </p:txBody>
      </p:sp>
      <p:sp>
        <p:nvSpPr>
          <p:cNvPr id="92" name="正方形/長方形 91"/>
          <p:cNvSpPr/>
          <p:nvPr/>
        </p:nvSpPr>
        <p:spPr>
          <a:xfrm>
            <a:off x="4682842" y="5387259"/>
            <a:ext cx="1859089" cy="72008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latin typeface="メイリオ"/>
                <a:ea typeface="メイリオ"/>
                <a:cs typeface="メイリオ"/>
              </a:rPr>
              <a:t>ブラウザの機能不足</a:t>
            </a:r>
            <a:endParaRPr kumimoji="1" lang="en-US" altLang="ja-JP" sz="1000" dirty="0">
              <a:latin typeface="メイリオ"/>
              <a:ea typeface="メイリオ"/>
              <a:cs typeface="メイリオ"/>
            </a:endParaRPr>
          </a:p>
          <a:p>
            <a:pPr algn="ctr"/>
            <a:r>
              <a:rPr lang="ja-JP" altLang="en-US" sz="1000" dirty="0">
                <a:latin typeface="メイリオ"/>
                <a:ea typeface="メイリオ"/>
                <a:cs typeface="メイリオ"/>
              </a:rPr>
              <a:t>マルチプラットフォーム対応</a:t>
            </a:r>
            <a:endParaRPr kumimoji="1" lang="en-US" altLang="ja-JP" sz="1000" dirty="0">
              <a:latin typeface="メイリオ"/>
              <a:ea typeface="メイリオ"/>
              <a:cs typeface="メイリオ"/>
            </a:endParaRPr>
          </a:p>
        </p:txBody>
      </p:sp>
      <p:sp>
        <p:nvSpPr>
          <p:cNvPr id="93" name="正方形/長方形 92"/>
          <p:cNvSpPr/>
          <p:nvPr/>
        </p:nvSpPr>
        <p:spPr>
          <a:xfrm>
            <a:off x="6830649" y="5387259"/>
            <a:ext cx="1858799" cy="72008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latin typeface="メイリオ"/>
                <a:ea typeface="メイリオ"/>
                <a:cs typeface="メイリオ"/>
              </a:rPr>
              <a:t>プラグインによる</a:t>
            </a:r>
            <a:endParaRPr lang="en-US" altLang="ja-JP" sz="1000" dirty="0">
              <a:latin typeface="メイリオ"/>
              <a:ea typeface="メイリオ"/>
              <a:cs typeface="メイリオ"/>
            </a:endParaRPr>
          </a:p>
          <a:p>
            <a:pPr algn="ctr"/>
            <a:r>
              <a:rPr lang="ja-JP" altLang="en-US" sz="1000" dirty="0">
                <a:latin typeface="メイリオ"/>
                <a:ea typeface="メイリオ"/>
                <a:cs typeface="メイリオ"/>
              </a:rPr>
              <a:t>ブラウザの機能強化</a:t>
            </a:r>
            <a:endParaRPr lang="en-US" altLang="ja-JP" sz="1000" dirty="0">
              <a:latin typeface="メイリオ"/>
              <a:ea typeface="メイリオ"/>
              <a:cs typeface="メイリオ"/>
            </a:endParaRPr>
          </a:p>
          <a:p>
            <a:pPr algn="ctr"/>
            <a:r>
              <a:rPr kumimoji="1" lang="ja-JP" altLang="en-US" sz="1000" dirty="0">
                <a:latin typeface="メイリオ"/>
                <a:ea typeface="メイリオ"/>
                <a:cs typeface="メイリオ"/>
              </a:rPr>
              <a:t>マルチプラットフォーム対応</a:t>
            </a:r>
            <a:endParaRPr kumimoji="1" lang="en-US" altLang="ja-JP" sz="1000" dirty="0">
              <a:latin typeface="メイリオ"/>
              <a:ea typeface="メイリオ"/>
              <a:cs typeface="メイリオ"/>
            </a:endParaRPr>
          </a:p>
        </p:txBody>
      </p:sp>
      <p:sp>
        <p:nvSpPr>
          <p:cNvPr id="75" name="正方形/長方形 74"/>
          <p:cNvSpPr/>
          <p:nvPr/>
        </p:nvSpPr>
        <p:spPr>
          <a:xfrm>
            <a:off x="320188" y="977282"/>
            <a:ext cx="2082441" cy="5302250"/>
          </a:xfrm>
          <a:prstGeom prst="rect">
            <a:avLst/>
          </a:prstGeom>
          <a:solidFill>
            <a:schemeClr val="bg1">
              <a:lumMod val="85000"/>
            </a:schemeClr>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6" name="正方形/長方形 75"/>
          <p:cNvSpPr/>
          <p:nvPr/>
        </p:nvSpPr>
        <p:spPr>
          <a:xfrm>
            <a:off x="420439" y="3352800"/>
            <a:ext cx="1855907" cy="7094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メイリオ"/>
              <a:ea typeface="メイリオ"/>
              <a:cs typeface="メイリオ"/>
            </a:endParaRPr>
          </a:p>
          <a:p>
            <a:pPr algn="ctr"/>
            <a:endParaRPr lang="en-US" altLang="ja-JP" sz="1400" dirty="0">
              <a:solidFill>
                <a:srgbClr val="FFFFFF"/>
              </a:solidFill>
              <a:latin typeface="メイリオ"/>
              <a:ea typeface="メイリオ"/>
              <a:cs typeface="メイリオ"/>
            </a:endParaRPr>
          </a:p>
          <a:p>
            <a:pPr algn="ctr"/>
            <a:endParaRPr kumimoji="1" lang="en-US" altLang="ja-JP" sz="1400" dirty="0">
              <a:solidFill>
                <a:srgbClr val="FFFFFF"/>
              </a:solidFill>
              <a:latin typeface="メイリオ"/>
              <a:ea typeface="メイリオ"/>
              <a:cs typeface="メイリオ"/>
            </a:endParaRPr>
          </a:p>
          <a:p>
            <a:pPr algn="ctr"/>
            <a:r>
              <a:rPr lang="ja-JP" altLang="en-US" sz="1400" dirty="0">
                <a:solidFill>
                  <a:srgbClr val="FFFFFF"/>
                </a:solidFill>
                <a:latin typeface="メイリオ"/>
                <a:ea typeface="メイリオ"/>
                <a:cs typeface="メイリオ"/>
              </a:rPr>
              <a:t>テキスト端末</a:t>
            </a:r>
            <a:endParaRPr lang="en-US" altLang="ja-JP" sz="1400" dirty="0">
              <a:solidFill>
                <a:srgbClr val="FFFFFF"/>
              </a:solidFill>
              <a:latin typeface="メイリオ"/>
              <a:ea typeface="メイリオ"/>
              <a:cs typeface="メイリオ"/>
            </a:endParaRPr>
          </a:p>
          <a:p>
            <a:pPr algn="ctr"/>
            <a:endParaRPr kumimoji="1" lang="ja-JP" altLang="en-US" sz="1400" dirty="0">
              <a:solidFill>
                <a:srgbClr val="FFFFFF"/>
              </a:solidFill>
              <a:latin typeface="メイリオ"/>
              <a:ea typeface="メイリオ"/>
              <a:cs typeface="メイリオ"/>
            </a:endParaRPr>
          </a:p>
        </p:txBody>
      </p:sp>
      <p:sp>
        <p:nvSpPr>
          <p:cNvPr id="78" name="テキスト ボックス 77"/>
          <p:cNvSpPr txBox="1"/>
          <p:nvPr/>
        </p:nvSpPr>
        <p:spPr>
          <a:xfrm>
            <a:off x="350122" y="1036989"/>
            <a:ext cx="2052507" cy="307777"/>
          </a:xfrm>
          <a:prstGeom prst="rect">
            <a:avLst/>
          </a:prstGeom>
          <a:noFill/>
        </p:spPr>
        <p:txBody>
          <a:bodyPr wrap="square" rtlCol="0">
            <a:spAutoFit/>
          </a:bodyPr>
          <a:lstStyle/>
          <a:p>
            <a:pPr algn="ctr"/>
            <a:r>
              <a:rPr kumimoji="1" lang="ja-JP" altLang="en-US" sz="1400" dirty="0">
                <a:solidFill>
                  <a:srgbClr val="800000"/>
                </a:solidFill>
                <a:latin typeface="メイリオ"/>
                <a:ea typeface="メイリオ"/>
                <a:cs typeface="メイリオ"/>
              </a:rPr>
              <a:t>集中処理システム</a:t>
            </a:r>
          </a:p>
        </p:txBody>
      </p:sp>
      <p:sp>
        <p:nvSpPr>
          <p:cNvPr id="94" name="正方形/長方形 93"/>
          <p:cNvSpPr/>
          <p:nvPr/>
        </p:nvSpPr>
        <p:spPr>
          <a:xfrm>
            <a:off x="420439" y="1602832"/>
            <a:ext cx="1855907" cy="14063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latin typeface="メイリオ"/>
                <a:ea typeface="メイリオ"/>
                <a:cs typeface="メイリオ"/>
              </a:rPr>
              <a:t>メインフレーム</a:t>
            </a:r>
            <a:endParaRPr kumimoji="1" lang="en-US" altLang="ja-JP" dirty="0">
              <a:solidFill>
                <a:schemeClr val="tx2"/>
              </a:solidFill>
              <a:latin typeface="メイリオ"/>
              <a:ea typeface="メイリオ"/>
              <a:cs typeface="メイリオ"/>
            </a:endParaRPr>
          </a:p>
          <a:p>
            <a:pPr algn="ctr"/>
            <a:r>
              <a:rPr lang="en-US" altLang="ja-JP" sz="1000" dirty="0">
                <a:solidFill>
                  <a:schemeClr val="tx2"/>
                </a:solidFill>
                <a:latin typeface="メイリオ"/>
                <a:ea typeface="メイリオ"/>
                <a:cs typeface="メイリオ"/>
              </a:rPr>
              <a:t>(</a:t>
            </a:r>
            <a:r>
              <a:rPr lang="ja-JP" altLang="en-US" sz="1000" dirty="0">
                <a:solidFill>
                  <a:schemeClr val="tx2"/>
                </a:solidFill>
                <a:latin typeface="メイリオ"/>
                <a:ea typeface="メイリオ"/>
                <a:cs typeface="メイリオ"/>
              </a:rPr>
              <a:t>他にもオフコン</a:t>
            </a:r>
            <a:r>
              <a:rPr lang="en-US" altLang="ja-JP" sz="1000" dirty="0">
                <a:solidFill>
                  <a:schemeClr val="tx2"/>
                </a:solidFill>
                <a:latin typeface="メイリオ"/>
                <a:ea typeface="メイリオ"/>
                <a:cs typeface="メイリオ"/>
              </a:rPr>
              <a:t>/</a:t>
            </a:r>
            <a:r>
              <a:rPr lang="ja-JP" altLang="en-US" sz="1000" dirty="0">
                <a:solidFill>
                  <a:schemeClr val="tx2"/>
                </a:solidFill>
                <a:latin typeface="メイリオ"/>
                <a:ea typeface="メイリオ"/>
                <a:cs typeface="メイリオ"/>
              </a:rPr>
              <a:t>ミニコン</a:t>
            </a:r>
            <a:r>
              <a:rPr lang="en-US" altLang="ja-JP" sz="1000" dirty="0">
                <a:solidFill>
                  <a:schemeClr val="tx2"/>
                </a:solidFill>
                <a:latin typeface="メイリオ"/>
                <a:ea typeface="メイリオ"/>
                <a:cs typeface="メイリオ"/>
              </a:rPr>
              <a:t>)</a:t>
            </a:r>
          </a:p>
        </p:txBody>
      </p:sp>
      <p:sp>
        <p:nvSpPr>
          <p:cNvPr id="95" name="正方形/長方形 94"/>
          <p:cNvSpPr/>
          <p:nvPr/>
        </p:nvSpPr>
        <p:spPr>
          <a:xfrm>
            <a:off x="509075" y="3448050"/>
            <a:ext cx="507645" cy="28575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latin typeface="メイリオ"/>
                <a:ea typeface="メイリオ"/>
                <a:cs typeface="メイリオ"/>
              </a:rPr>
              <a:t>テキスト</a:t>
            </a:r>
            <a:endParaRPr lang="en-US" altLang="ja-JP" sz="500" dirty="0">
              <a:latin typeface="メイリオ"/>
              <a:ea typeface="メイリオ"/>
              <a:cs typeface="メイリオ"/>
            </a:endParaRPr>
          </a:p>
          <a:p>
            <a:pPr algn="ctr"/>
            <a:r>
              <a:rPr kumimoji="1" lang="ja-JP" altLang="en-US" sz="500" dirty="0">
                <a:latin typeface="メイリオ"/>
                <a:ea typeface="メイリオ"/>
                <a:cs typeface="メイリオ"/>
              </a:rPr>
              <a:t>表示</a:t>
            </a:r>
          </a:p>
        </p:txBody>
      </p:sp>
      <p:sp>
        <p:nvSpPr>
          <p:cNvPr id="96" name="正方形/長方形 95"/>
          <p:cNvSpPr/>
          <p:nvPr/>
        </p:nvSpPr>
        <p:spPr>
          <a:xfrm>
            <a:off x="1103870" y="3445020"/>
            <a:ext cx="507645" cy="28575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テキスト</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表示</a:t>
            </a:r>
            <a:endParaRPr kumimoji="1" lang="ja-JP" altLang="en-US" sz="500" dirty="0">
              <a:latin typeface="メイリオ"/>
              <a:ea typeface="メイリオ"/>
              <a:cs typeface="メイリオ"/>
            </a:endParaRPr>
          </a:p>
        </p:txBody>
      </p:sp>
      <p:sp>
        <p:nvSpPr>
          <p:cNvPr id="97" name="正方形/長方形 96"/>
          <p:cNvSpPr/>
          <p:nvPr/>
        </p:nvSpPr>
        <p:spPr>
          <a:xfrm>
            <a:off x="1688187" y="3448050"/>
            <a:ext cx="507645" cy="28575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テキスト</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表示</a:t>
            </a:r>
            <a:endParaRPr kumimoji="1" lang="ja-JP" altLang="en-US" sz="500" dirty="0">
              <a:latin typeface="メイリオ"/>
              <a:ea typeface="メイリオ"/>
              <a:cs typeface="メイリオ"/>
            </a:endParaRPr>
          </a:p>
        </p:txBody>
      </p:sp>
      <p:sp>
        <p:nvSpPr>
          <p:cNvPr id="98" name="正方形/長方形 97"/>
          <p:cNvSpPr/>
          <p:nvPr/>
        </p:nvSpPr>
        <p:spPr>
          <a:xfrm>
            <a:off x="509075" y="2179882"/>
            <a:ext cx="50764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99" name="正方形/長方形 98"/>
          <p:cNvSpPr/>
          <p:nvPr/>
        </p:nvSpPr>
        <p:spPr>
          <a:xfrm>
            <a:off x="1103870" y="2176852"/>
            <a:ext cx="50764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sp>
        <p:nvSpPr>
          <p:cNvPr id="100" name="正方形/長方形 99"/>
          <p:cNvSpPr/>
          <p:nvPr/>
        </p:nvSpPr>
        <p:spPr>
          <a:xfrm>
            <a:off x="1688187" y="2179882"/>
            <a:ext cx="50764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メイリオ"/>
                <a:ea typeface="メイリオ"/>
                <a:cs typeface="メイリオ"/>
              </a:rPr>
              <a:t>業務個別</a:t>
            </a:r>
            <a:endParaRPr kumimoji="1" lang="en-US" altLang="ja-JP" sz="500" dirty="0">
              <a:latin typeface="メイリオ"/>
              <a:ea typeface="メイリオ"/>
              <a:cs typeface="メイリオ"/>
            </a:endParaRPr>
          </a:p>
          <a:p>
            <a:pPr algn="ctr"/>
            <a:r>
              <a:rPr lang="ja-JP" altLang="en-US" sz="500" dirty="0">
                <a:latin typeface="メイリオ"/>
                <a:ea typeface="メイリオ"/>
                <a:cs typeface="メイリオ"/>
              </a:rPr>
              <a:t>プログラム</a:t>
            </a:r>
            <a:endParaRPr kumimoji="1" lang="ja-JP" altLang="en-US" sz="500" dirty="0">
              <a:latin typeface="メイリオ"/>
              <a:ea typeface="メイリオ"/>
              <a:cs typeface="メイリオ"/>
            </a:endParaRPr>
          </a:p>
        </p:txBody>
      </p:sp>
      <p:cxnSp>
        <p:nvCxnSpPr>
          <p:cNvPr id="101" name="直線矢印コネクタ 100"/>
          <p:cNvCxnSpPr>
            <a:stCxn id="98" idx="2"/>
            <a:endCxn id="95" idx="0"/>
          </p:cNvCxnSpPr>
          <p:nvPr/>
        </p:nvCxnSpPr>
        <p:spPr>
          <a:xfrm>
            <a:off x="762898" y="2821232"/>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9" idx="2"/>
            <a:endCxn id="96" idx="0"/>
          </p:cNvCxnSpPr>
          <p:nvPr/>
        </p:nvCxnSpPr>
        <p:spPr>
          <a:xfrm>
            <a:off x="1357693" y="2818202"/>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a:stCxn id="100" idx="2"/>
            <a:endCxn id="97" idx="0"/>
          </p:cNvCxnSpPr>
          <p:nvPr/>
        </p:nvCxnSpPr>
        <p:spPr>
          <a:xfrm>
            <a:off x="1942010" y="2821232"/>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4" name="正方形/長方形 103"/>
          <p:cNvSpPr/>
          <p:nvPr/>
        </p:nvSpPr>
        <p:spPr>
          <a:xfrm>
            <a:off x="420440" y="5387259"/>
            <a:ext cx="1855907" cy="7200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latin typeface="メイリオ"/>
                <a:ea typeface="メイリオ"/>
                <a:cs typeface="メイリオ"/>
              </a:rPr>
              <a:t>文字だけの表示・低い表現力</a:t>
            </a:r>
            <a:endParaRPr kumimoji="1" lang="en-US" altLang="ja-JP" sz="1000" dirty="0">
              <a:latin typeface="メイリオ"/>
              <a:ea typeface="メイリオ"/>
              <a:cs typeface="メイリオ"/>
            </a:endParaRPr>
          </a:p>
          <a:p>
            <a:pPr algn="ctr"/>
            <a:r>
              <a:rPr kumimoji="1" lang="ja-JP" altLang="en-US" sz="1000" dirty="0">
                <a:latin typeface="メイリオ"/>
                <a:ea typeface="メイリオ"/>
                <a:cs typeface="メイリオ"/>
              </a:rPr>
              <a:t>ベンダーロックイン</a:t>
            </a:r>
            <a:endParaRPr kumimoji="1" lang="en-US" altLang="ja-JP" sz="1000" dirty="0">
              <a:latin typeface="メイリオ"/>
              <a:ea typeface="メイリオ"/>
              <a:cs typeface="メイリオ"/>
            </a:endParaRPr>
          </a:p>
        </p:txBody>
      </p:sp>
      <p:pic>
        <p:nvPicPr>
          <p:cNvPr id="105" name="図 104"/>
          <p:cNvPicPr>
            <a:picLocks noChangeAspect="1"/>
          </p:cNvPicPr>
          <p:nvPr/>
        </p:nvPicPr>
        <p:blipFill>
          <a:blip r:embed="rId3">
            <a:clrChange>
              <a:clrFrom>
                <a:srgbClr val="FFFFFF"/>
              </a:clrFrom>
              <a:clrTo>
                <a:srgbClr val="FFFFFF">
                  <a:alpha val="0"/>
                </a:srgbClr>
              </a:clrTo>
            </a:clrChange>
          </a:blip>
          <a:stretch>
            <a:fillRect/>
          </a:stretch>
        </p:blipFill>
        <p:spPr>
          <a:xfrm>
            <a:off x="7409344" y="4279486"/>
            <a:ext cx="522195" cy="456319"/>
          </a:xfrm>
          <a:prstGeom prst="rect">
            <a:avLst/>
          </a:prstGeom>
        </p:spPr>
      </p:pic>
      <p:pic>
        <p:nvPicPr>
          <p:cNvPr id="106" name="図 105"/>
          <p:cNvPicPr>
            <a:picLocks noChangeAspect="1"/>
          </p:cNvPicPr>
          <p:nvPr/>
        </p:nvPicPr>
        <p:blipFill>
          <a:blip r:embed="rId4">
            <a:clrChange>
              <a:clrFrom>
                <a:srgbClr val="FFFFFF"/>
              </a:clrFrom>
              <a:clrTo>
                <a:srgbClr val="FFFFFF">
                  <a:alpha val="0"/>
                </a:srgbClr>
              </a:clrTo>
            </a:clrChange>
          </a:blip>
          <a:stretch>
            <a:fillRect/>
          </a:stretch>
        </p:blipFill>
        <p:spPr>
          <a:xfrm>
            <a:off x="6964674" y="4323836"/>
            <a:ext cx="262264" cy="423006"/>
          </a:xfrm>
          <a:prstGeom prst="rect">
            <a:avLst/>
          </a:prstGeom>
        </p:spPr>
      </p:pic>
      <p:pic>
        <p:nvPicPr>
          <p:cNvPr id="107" name="図 106"/>
          <p:cNvPicPr>
            <a:picLocks noChangeAspect="1"/>
          </p:cNvPicPr>
          <p:nvPr/>
        </p:nvPicPr>
        <p:blipFill>
          <a:blip r:embed="rId5">
            <a:clrChange>
              <a:clrFrom>
                <a:srgbClr val="FFFFFF"/>
              </a:clrFrom>
              <a:clrTo>
                <a:srgbClr val="FFFFFF">
                  <a:alpha val="0"/>
                </a:srgbClr>
              </a:clrTo>
            </a:clrChange>
          </a:blip>
          <a:stretch>
            <a:fillRect/>
          </a:stretch>
        </p:blipFill>
        <p:spPr>
          <a:xfrm>
            <a:off x="8093226" y="4279486"/>
            <a:ext cx="523833" cy="555039"/>
          </a:xfrm>
          <a:prstGeom prst="rect">
            <a:avLst/>
          </a:prstGeom>
        </p:spPr>
      </p:pic>
      <p:grpSp>
        <p:nvGrpSpPr>
          <p:cNvPr id="108" name="図形グループ 107"/>
          <p:cNvGrpSpPr/>
          <p:nvPr/>
        </p:nvGrpSpPr>
        <p:grpSpPr>
          <a:xfrm>
            <a:off x="2786991" y="4290882"/>
            <a:ext cx="737856" cy="714639"/>
            <a:chOff x="1084515" y="4732057"/>
            <a:chExt cx="960184" cy="932098"/>
          </a:xfrm>
        </p:grpSpPr>
        <p:grpSp>
          <p:nvGrpSpPr>
            <p:cNvPr id="109" name="図形グループ 108"/>
            <p:cNvGrpSpPr/>
            <p:nvPr/>
          </p:nvGrpSpPr>
          <p:grpSpPr>
            <a:xfrm>
              <a:off x="1084515" y="4879904"/>
              <a:ext cx="681672" cy="784251"/>
              <a:chOff x="2405315" y="4754508"/>
              <a:chExt cx="681672" cy="784251"/>
            </a:xfrm>
          </p:grpSpPr>
          <p:pic>
            <p:nvPicPr>
              <p:cNvPr id="114" name="図 113"/>
              <p:cNvPicPr>
                <a:picLocks noChangeAspect="1"/>
              </p:cNvPicPr>
              <p:nvPr/>
            </p:nvPicPr>
            <p:blipFill>
              <a:blip r:embed="rId5">
                <a:clrChange>
                  <a:clrFrom>
                    <a:srgbClr val="FFFFFF"/>
                  </a:clrFrom>
                  <a:clrTo>
                    <a:srgbClr val="FFFFFF">
                      <a:alpha val="0"/>
                    </a:srgbClr>
                  </a:clrTo>
                </a:clrChange>
              </a:blip>
              <a:stretch>
                <a:fillRect/>
              </a:stretch>
            </p:blipFill>
            <p:spPr>
              <a:xfrm>
                <a:off x="2405315" y="4816478"/>
                <a:ext cx="681672" cy="722281"/>
              </a:xfrm>
              <a:prstGeom prst="rect">
                <a:avLst/>
              </a:prstGeom>
            </p:spPr>
          </p:pic>
          <p:sp>
            <p:nvSpPr>
              <p:cNvPr id="115" name="正方形/長方形 114"/>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0" name="図 109"/>
            <p:cNvPicPr>
              <a:picLocks noChangeAspect="1"/>
            </p:cNvPicPr>
            <p:nvPr/>
          </p:nvPicPr>
          <p:blipFill>
            <a:blip r:embed="rId3">
              <a:clrChange>
                <a:clrFrom>
                  <a:srgbClr val="FFFFFF"/>
                </a:clrFrom>
                <a:clrTo>
                  <a:srgbClr val="FFFFFF">
                    <a:alpha val="0"/>
                  </a:srgbClr>
                </a:clrTo>
              </a:clrChange>
            </a:blip>
            <a:stretch>
              <a:fillRect/>
            </a:stretch>
          </p:blipFill>
          <p:spPr>
            <a:xfrm rot="10800000">
              <a:off x="1086645" y="4732057"/>
              <a:ext cx="679541" cy="593816"/>
            </a:xfrm>
            <a:prstGeom prst="rect">
              <a:avLst/>
            </a:prstGeom>
          </p:spPr>
        </p:pic>
        <p:sp>
          <p:nvSpPr>
            <p:cNvPr id="111" name="台形 110"/>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角丸四角形 111"/>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角丸四角形 112"/>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図形グループ 115"/>
          <p:cNvGrpSpPr/>
          <p:nvPr/>
        </p:nvGrpSpPr>
        <p:grpSpPr>
          <a:xfrm>
            <a:off x="3636248" y="4293267"/>
            <a:ext cx="526913" cy="587598"/>
            <a:chOff x="2381979" y="4922695"/>
            <a:chExt cx="685680" cy="766399"/>
          </a:xfrm>
        </p:grpSpPr>
        <p:pic>
          <p:nvPicPr>
            <p:cNvPr id="117" name="図 116"/>
            <p:cNvPicPr>
              <a:picLocks noChangeAspect="1"/>
            </p:cNvPicPr>
            <p:nvPr/>
          </p:nvPicPr>
          <p:blipFill>
            <a:blip r:embed="rId5">
              <a:clrChange>
                <a:clrFrom>
                  <a:srgbClr val="FFFFFF"/>
                </a:clrFrom>
                <a:clrTo>
                  <a:srgbClr val="FFFFFF">
                    <a:alpha val="0"/>
                  </a:srgbClr>
                </a:clrTo>
              </a:clrChange>
            </a:blip>
            <a:stretch>
              <a:fillRect/>
            </a:stretch>
          </p:blipFill>
          <p:spPr>
            <a:xfrm>
              <a:off x="2381979" y="4922695"/>
              <a:ext cx="685680" cy="726528"/>
            </a:xfrm>
            <a:prstGeom prst="rect">
              <a:avLst/>
            </a:prstGeom>
          </p:spPr>
        </p:pic>
        <p:sp>
          <p:nvSpPr>
            <p:cNvPr id="118" name="角丸四角形 117"/>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4893084" y="4279486"/>
            <a:ext cx="737856" cy="714639"/>
            <a:chOff x="1084515" y="4732057"/>
            <a:chExt cx="960184" cy="932098"/>
          </a:xfrm>
        </p:grpSpPr>
        <p:grpSp>
          <p:nvGrpSpPr>
            <p:cNvPr id="120" name="図形グループ 119"/>
            <p:cNvGrpSpPr/>
            <p:nvPr/>
          </p:nvGrpSpPr>
          <p:grpSpPr>
            <a:xfrm>
              <a:off x="1084515" y="4879904"/>
              <a:ext cx="681672" cy="784251"/>
              <a:chOff x="2405315" y="4754508"/>
              <a:chExt cx="681672" cy="784251"/>
            </a:xfrm>
          </p:grpSpPr>
          <p:pic>
            <p:nvPicPr>
              <p:cNvPr id="125" name="図 124"/>
              <p:cNvPicPr>
                <a:picLocks noChangeAspect="1"/>
              </p:cNvPicPr>
              <p:nvPr/>
            </p:nvPicPr>
            <p:blipFill>
              <a:blip r:embed="rId5">
                <a:clrChange>
                  <a:clrFrom>
                    <a:srgbClr val="FFFFFF"/>
                  </a:clrFrom>
                  <a:clrTo>
                    <a:srgbClr val="FFFFFF">
                      <a:alpha val="0"/>
                    </a:srgbClr>
                  </a:clrTo>
                </a:clrChange>
              </a:blip>
              <a:stretch>
                <a:fillRect/>
              </a:stretch>
            </p:blipFill>
            <p:spPr>
              <a:xfrm>
                <a:off x="2405315" y="4816478"/>
                <a:ext cx="681672" cy="722281"/>
              </a:xfrm>
              <a:prstGeom prst="rect">
                <a:avLst/>
              </a:prstGeom>
            </p:spPr>
          </p:pic>
          <p:sp>
            <p:nvSpPr>
              <p:cNvPr id="126" name="正方形/長方形 125"/>
              <p:cNvSpPr/>
              <p:nvPr/>
            </p:nvSpPr>
            <p:spPr>
              <a:xfrm>
                <a:off x="2405315" y="4754508"/>
                <a:ext cx="681672" cy="56679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21" name="図 120"/>
            <p:cNvPicPr>
              <a:picLocks noChangeAspect="1"/>
            </p:cNvPicPr>
            <p:nvPr/>
          </p:nvPicPr>
          <p:blipFill>
            <a:blip r:embed="rId3">
              <a:clrChange>
                <a:clrFrom>
                  <a:srgbClr val="FFFFFF"/>
                </a:clrFrom>
                <a:clrTo>
                  <a:srgbClr val="FFFFFF">
                    <a:alpha val="0"/>
                  </a:srgbClr>
                </a:clrTo>
              </a:clrChange>
            </a:blip>
            <a:stretch>
              <a:fillRect/>
            </a:stretch>
          </p:blipFill>
          <p:spPr>
            <a:xfrm rot="10800000">
              <a:off x="1086645" y="4732057"/>
              <a:ext cx="679541" cy="593816"/>
            </a:xfrm>
            <a:prstGeom prst="rect">
              <a:avLst/>
            </a:prstGeom>
          </p:spPr>
        </p:pic>
        <p:sp>
          <p:nvSpPr>
            <p:cNvPr id="122" name="台形 121"/>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角丸四角形 123"/>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5812317" y="4279489"/>
            <a:ext cx="526913" cy="585608"/>
            <a:chOff x="2381979" y="4925291"/>
            <a:chExt cx="685680" cy="763803"/>
          </a:xfrm>
        </p:grpSpPr>
        <p:pic>
          <p:nvPicPr>
            <p:cNvPr id="128" name="図 127"/>
            <p:cNvPicPr>
              <a:picLocks noChangeAspect="1"/>
            </p:cNvPicPr>
            <p:nvPr/>
          </p:nvPicPr>
          <p:blipFill>
            <a:blip r:embed="rId5">
              <a:clrChange>
                <a:clrFrom>
                  <a:srgbClr val="FFFFFF"/>
                </a:clrFrom>
                <a:clrTo>
                  <a:srgbClr val="FFFFFF">
                    <a:alpha val="0"/>
                  </a:srgbClr>
                </a:clrTo>
              </a:clrChange>
            </a:blip>
            <a:stretch>
              <a:fillRect/>
            </a:stretch>
          </p:blipFill>
          <p:spPr>
            <a:xfrm>
              <a:off x="2381979" y="4925291"/>
              <a:ext cx="685680" cy="726528"/>
            </a:xfrm>
            <a:prstGeom prst="rect">
              <a:avLst/>
            </a:prstGeom>
          </p:spPr>
        </p:pic>
        <p:sp>
          <p:nvSpPr>
            <p:cNvPr id="129" name="角丸四角形 128"/>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1095776" y="4261261"/>
            <a:ext cx="523833" cy="714639"/>
            <a:chOff x="1084515" y="4732057"/>
            <a:chExt cx="681672" cy="932098"/>
          </a:xfrm>
        </p:grpSpPr>
        <p:grpSp>
          <p:nvGrpSpPr>
            <p:cNvPr id="131" name="図形グループ 130"/>
            <p:cNvGrpSpPr/>
            <p:nvPr/>
          </p:nvGrpSpPr>
          <p:grpSpPr>
            <a:xfrm>
              <a:off x="1084515" y="4879904"/>
              <a:ext cx="681672" cy="784251"/>
              <a:chOff x="2405315" y="4754508"/>
              <a:chExt cx="681672" cy="784251"/>
            </a:xfrm>
          </p:grpSpPr>
          <p:pic>
            <p:nvPicPr>
              <p:cNvPr id="136" name="図 135"/>
              <p:cNvPicPr>
                <a:picLocks noChangeAspect="1"/>
              </p:cNvPicPr>
              <p:nvPr/>
            </p:nvPicPr>
            <p:blipFill>
              <a:blip r:embed="rId5">
                <a:clrChange>
                  <a:clrFrom>
                    <a:srgbClr val="FFFFFF"/>
                  </a:clrFrom>
                  <a:clrTo>
                    <a:srgbClr val="FFFFFF">
                      <a:alpha val="0"/>
                    </a:srgbClr>
                  </a:clrTo>
                </a:clrChange>
              </a:blip>
              <a:stretch>
                <a:fillRect/>
              </a:stretch>
            </p:blipFill>
            <p:spPr>
              <a:xfrm>
                <a:off x="2405315" y="4816478"/>
                <a:ext cx="681672" cy="722281"/>
              </a:xfrm>
              <a:prstGeom prst="rect">
                <a:avLst/>
              </a:prstGeom>
            </p:spPr>
          </p:pic>
          <p:sp>
            <p:nvSpPr>
              <p:cNvPr id="137" name="正方形/長方形 136"/>
              <p:cNvSpPr/>
              <p:nvPr/>
            </p:nvSpPr>
            <p:spPr>
              <a:xfrm>
                <a:off x="2405315" y="4754508"/>
                <a:ext cx="681672" cy="566792"/>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2" name="図 131"/>
            <p:cNvPicPr>
              <a:picLocks noChangeAspect="1"/>
            </p:cNvPicPr>
            <p:nvPr/>
          </p:nvPicPr>
          <p:blipFill>
            <a:blip r:embed="rId3">
              <a:clrChange>
                <a:clrFrom>
                  <a:srgbClr val="FFFFFF"/>
                </a:clrFrom>
                <a:clrTo>
                  <a:srgbClr val="FFFFFF">
                    <a:alpha val="0"/>
                  </a:srgbClr>
                </a:clrTo>
              </a:clrChange>
            </a:blip>
            <a:stretch>
              <a:fillRect/>
            </a:stretch>
          </p:blipFill>
          <p:spPr>
            <a:xfrm rot="10800000">
              <a:off x="1086645" y="4732057"/>
              <a:ext cx="679541" cy="593816"/>
            </a:xfrm>
            <a:prstGeom prst="rect">
              <a:avLst/>
            </a:prstGeom>
          </p:spPr>
        </p:pic>
        <p:sp>
          <p:nvSpPr>
            <p:cNvPr id="133" name="台形 13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5" name="図 84">
            <a:extLst>
              <a:ext uri="{FF2B5EF4-FFF2-40B4-BE49-F238E27FC236}">
                <a16:creationId xmlns:a16="http://schemas.microsoft.com/office/drawing/2014/main" id="{893B5940-E677-564A-B2F9-8AA410BD7615}"/>
              </a:ext>
            </a:extLst>
          </p:cNvPr>
          <p:cNvPicPr>
            <a:picLocks noChangeAspect="1"/>
          </p:cNvPicPr>
          <p:nvPr/>
        </p:nvPicPr>
        <p:blipFill>
          <a:blip r:embed="rId6"/>
          <a:stretch>
            <a:fillRect/>
          </a:stretch>
        </p:blipFill>
        <p:spPr>
          <a:xfrm>
            <a:off x="8341382" y="3790378"/>
            <a:ext cx="203100" cy="224764"/>
          </a:xfrm>
          <a:prstGeom prst="rect">
            <a:avLst/>
          </a:prstGeom>
        </p:spPr>
      </p:pic>
      <p:pic>
        <p:nvPicPr>
          <p:cNvPr id="7" name="図 6">
            <a:extLst>
              <a:ext uri="{FF2B5EF4-FFF2-40B4-BE49-F238E27FC236}">
                <a16:creationId xmlns:a16="http://schemas.microsoft.com/office/drawing/2014/main" id="{B31B7587-BEEE-3145-9904-7ADD2FFD5919}"/>
              </a:ext>
            </a:extLst>
          </p:cNvPr>
          <p:cNvPicPr>
            <a:picLocks noChangeAspect="1"/>
          </p:cNvPicPr>
          <p:nvPr/>
        </p:nvPicPr>
        <p:blipFill>
          <a:blip r:embed="rId7"/>
          <a:stretch>
            <a:fillRect/>
          </a:stretch>
        </p:blipFill>
        <p:spPr>
          <a:xfrm>
            <a:off x="6994455" y="3801182"/>
            <a:ext cx="202702" cy="202702"/>
          </a:xfrm>
          <a:prstGeom prst="rect">
            <a:avLst/>
          </a:prstGeom>
        </p:spPr>
      </p:pic>
      <p:sp>
        <p:nvSpPr>
          <p:cNvPr id="90" name="正方形/長方形 89">
            <a:extLst>
              <a:ext uri="{FF2B5EF4-FFF2-40B4-BE49-F238E27FC236}">
                <a16:creationId xmlns:a16="http://schemas.microsoft.com/office/drawing/2014/main" id="{442EAF42-34A4-FA49-8303-73DD39AC56BF}"/>
              </a:ext>
            </a:extLst>
          </p:cNvPr>
          <p:cNvSpPr/>
          <p:nvPr/>
        </p:nvSpPr>
        <p:spPr>
          <a:xfrm>
            <a:off x="6830649" y="3363290"/>
            <a:ext cx="1855907" cy="32949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ブラウザ</a:t>
            </a:r>
            <a:endParaRPr kumimoji="1" lang="ja-JP" altLang="en-US" sz="1400" dirty="0">
              <a:solidFill>
                <a:srgbClr val="FFFFFF"/>
              </a:solidFill>
              <a:latin typeface="メイリオ"/>
              <a:ea typeface="メイリオ"/>
              <a:cs typeface="メイリオ"/>
            </a:endParaRPr>
          </a:p>
        </p:txBody>
      </p:sp>
      <p:sp>
        <p:nvSpPr>
          <p:cNvPr id="11" name="加算記号 10">
            <a:extLst>
              <a:ext uri="{FF2B5EF4-FFF2-40B4-BE49-F238E27FC236}">
                <a16:creationId xmlns:a16="http://schemas.microsoft.com/office/drawing/2014/main" id="{D6EF142D-767E-514B-8741-F50173E0E3D8}"/>
              </a:ext>
            </a:extLst>
          </p:cNvPr>
          <p:cNvSpPr/>
          <p:nvPr/>
        </p:nvSpPr>
        <p:spPr>
          <a:xfrm>
            <a:off x="7636128" y="3582544"/>
            <a:ext cx="244946" cy="221146"/>
          </a:xfrm>
          <a:prstGeom prst="mathPlus">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C00000"/>
              </a:solidFill>
              <a:latin typeface="ＭＳ Ｐゴシック"/>
              <a:ea typeface="ＭＳ Ｐゴシック"/>
              <a:cs typeface="ＭＳ Ｐゴシック"/>
            </a:endParaRPr>
          </a:p>
        </p:txBody>
      </p:sp>
    </p:spTree>
    <p:extLst>
      <p:ext uri="{BB962C8B-B14F-4D97-AF65-F5344CB8AC3E}">
        <p14:creationId xmlns:p14="http://schemas.microsoft.com/office/powerpoint/2010/main" val="752294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1"/>
          <p:cNvSpPr>
            <a:spLocks noGrp="1"/>
          </p:cNvSpPr>
          <p:nvPr>
            <p:ph type="title"/>
          </p:nvPr>
        </p:nvSpPr>
        <p:spPr/>
        <p:txBody>
          <a:bodyPr/>
          <a:lstStyle/>
          <a:p>
            <a:pPr eaLnBrk="1" hangingPunct="1"/>
            <a:r>
              <a:rPr lang="en-US" altLang="ja-JP" sz="2800" dirty="0">
                <a:latin typeface="+mn-lt"/>
                <a:ea typeface="+mn-ea"/>
              </a:rPr>
              <a:t>Ajax</a:t>
            </a:r>
            <a:r>
              <a:rPr lang="ja-JP" altLang="en-US" sz="2800" dirty="0">
                <a:latin typeface="+mn-lt"/>
                <a:ea typeface="+mn-ea"/>
              </a:rPr>
              <a:t> </a:t>
            </a:r>
            <a:r>
              <a:rPr lang="en-US" altLang="ja-JP" sz="2800" dirty="0">
                <a:latin typeface="+mn-lt"/>
                <a:ea typeface="+mn-ea"/>
              </a:rPr>
              <a:t>(</a:t>
            </a:r>
            <a:r>
              <a:rPr lang="ja-JP" altLang="en-US" sz="2800" dirty="0">
                <a:latin typeface="+mn-lt"/>
                <a:ea typeface="+mn-ea"/>
              </a:rPr>
              <a:t>エイジャックス</a:t>
            </a:r>
            <a:r>
              <a:rPr lang="en-US" altLang="ja-JP" sz="2800" dirty="0">
                <a:latin typeface="+mn-lt"/>
                <a:ea typeface="+mn-ea"/>
              </a:rPr>
              <a:t>)</a:t>
            </a:r>
            <a:r>
              <a:rPr lang="ja-JP" altLang="en-US" sz="2800" dirty="0">
                <a:latin typeface="+mn-lt"/>
                <a:ea typeface="+mn-ea"/>
              </a:rPr>
              <a:t> と呼ばれる「標準技術」</a:t>
            </a:r>
          </a:p>
        </p:txBody>
      </p:sp>
      <p:sp>
        <p:nvSpPr>
          <p:cNvPr id="13" name="角丸四角形 12"/>
          <p:cNvSpPr/>
          <p:nvPr/>
        </p:nvSpPr>
        <p:spPr bwMode="auto">
          <a:xfrm>
            <a:off x="706438" y="2154238"/>
            <a:ext cx="2286000" cy="500063"/>
          </a:xfrm>
          <a:prstGeom prst="roundRect">
            <a:avLst>
              <a:gd name="adj" fmla="val 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ja-JP" altLang="en-US" sz="1800">
                <a:solidFill>
                  <a:schemeClr val="bg1"/>
                </a:solidFill>
                <a:latin typeface="Meiryo" panose="020B0604030504040204" pitchFamily="34" charset="-128"/>
                <a:ea typeface="Meiryo" panose="020B0604030504040204" pitchFamily="34" charset="-128"/>
              </a:rPr>
              <a:t>非同期の</a:t>
            </a:r>
          </a:p>
        </p:txBody>
      </p:sp>
      <p:sp>
        <p:nvSpPr>
          <p:cNvPr id="18" name="角丸四角形 17"/>
          <p:cNvSpPr/>
          <p:nvPr/>
        </p:nvSpPr>
        <p:spPr bwMode="auto">
          <a:xfrm>
            <a:off x="706438" y="2759076"/>
            <a:ext cx="4078288" cy="1643063"/>
          </a:xfrm>
          <a:prstGeom prst="roundRect">
            <a:avLst>
              <a:gd name="adj" fmla="val 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400" dirty="0">
                <a:solidFill>
                  <a:schemeClr val="bg1"/>
                </a:solidFill>
                <a:latin typeface="Meiryo" panose="020B0604030504040204" pitchFamily="34" charset="-128"/>
                <a:ea typeface="Meiryo" panose="020B0604030504040204" pitchFamily="34" charset="-128"/>
              </a:rPr>
              <a:t>JavaScript</a:t>
            </a:r>
          </a:p>
          <a:p>
            <a:pPr algn="ctr">
              <a:defRPr/>
            </a:pPr>
            <a:r>
              <a:rPr lang="ja-JP" altLang="en-US" sz="1800" dirty="0">
                <a:solidFill>
                  <a:schemeClr val="bg1"/>
                </a:solidFill>
                <a:latin typeface="Meiryo" panose="020B0604030504040204" pitchFamily="34" charset="-128"/>
                <a:ea typeface="Meiryo" panose="020B0604030504040204" pitchFamily="34" charset="-128"/>
              </a:rPr>
              <a:t>サーバーからダウンロードされ</a:t>
            </a:r>
          </a:p>
          <a:p>
            <a:pPr algn="ctr">
              <a:defRPr/>
            </a:pPr>
            <a:r>
              <a:rPr lang="ja-JP" altLang="en-US" sz="1800" dirty="0">
                <a:solidFill>
                  <a:schemeClr val="bg1"/>
                </a:solidFill>
                <a:latin typeface="Meiryo" panose="020B0604030504040204" pitchFamily="34" charset="-128"/>
                <a:ea typeface="Meiryo" panose="020B0604030504040204" pitchFamily="34" charset="-128"/>
              </a:rPr>
              <a:t>ブラウザ上で実行される</a:t>
            </a:r>
          </a:p>
          <a:p>
            <a:pPr algn="ctr">
              <a:defRPr/>
            </a:pPr>
            <a:r>
              <a:rPr lang="ja-JP" altLang="en-US" sz="1800" dirty="0">
                <a:solidFill>
                  <a:schemeClr val="bg1"/>
                </a:solidFill>
                <a:latin typeface="Meiryo" panose="020B0604030504040204" pitchFamily="34" charset="-128"/>
                <a:ea typeface="Meiryo" panose="020B0604030504040204" pitchFamily="34" charset="-128"/>
              </a:rPr>
              <a:t>スクリプト言語</a:t>
            </a:r>
          </a:p>
        </p:txBody>
      </p:sp>
      <p:cxnSp>
        <p:nvCxnSpPr>
          <p:cNvPr id="5" name="直線コネクタ 4"/>
          <p:cNvCxnSpPr/>
          <p:nvPr/>
        </p:nvCxnSpPr>
        <p:spPr bwMode="auto">
          <a:xfrm>
            <a:off x="685800" y="1752601"/>
            <a:ext cx="20605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 name="直線コネクタ 5"/>
          <p:cNvCxnSpPr/>
          <p:nvPr/>
        </p:nvCxnSpPr>
        <p:spPr bwMode="auto">
          <a:xfrm rot="5400000" flipH="1" flipV="1">
            <a:off x="1649413" y="1931988"/>
            <a:ext cx="357188" cy="0"/>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a:off x="2865438" y="1751013"/>
            <a:ext cx="1471613"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flipV="1">
            <a:off x="3962400" y="1752600"/>
            <a:ext cx="0" cy="10064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bwMode="auto">
          <a:xfrm>
            <a:off x="4705350" y="1752601"/>
            <a:ext cx="7556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bwMode="auto">
          <a:xfrm rot="5400000" flipH="1" flipV="1">
            <a:off x="4660900" y="2247901"/>
            <a:ext cx="99060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5" name="角丸四角形 24"/>
          <p:cNvSpPr/>
          <p:nvPr/>
        </p:nvSpPr>
        <p:spPr bwMode="auto">
          <a:xfrm>
            <a:off x="4903788" y="2760663"/>
            <a:ext cx="3536950" cy="1628776"/>
          </a:xfrm>
          <a:prstGeom prst="roundRect">
            <a:avLst>
              <a:gd name="adj" fmla="val 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000" dirty="0" err="1">
                <a:solidFill>
                  <a:schemeClr val="bg1"/>
                </a:solidFill>
                <a:latin typeface="Meiryo" panose="020B0604030504040204" pitchFamily="34" charset="-128"/>
                <a:ea typeface="Meiryo" panose="020B0604030504040204" pitchFamily="34" charset="-128"/>
              </a:rPr>
              <a:t>eXtensible</a:t>
            </a:r>
            <a:r>
              <a:rPr lang="ja-JP" altLang="en-US" sz="2000" dirty="0">
                <a:solidFill>
                  <a:schemeClr val="bg1"/>
                </a:solidFill>
                <a:latin typeface="Meiryo" panose="020B0604030504040204" pitchFamily="34" charset="-128"/>
                <a:ea typeface="Meiryo" panose="020B0604030504040204" pitchFamily="34" charset="-128"/>
              </a:rPr>
              <a:t> </a:t>
            </a:r>
            <a:r>
              <a:rPr lang="en-US" altLang="ja-JP" sz="2000" dirty="0">
                <a:solidFill>
                  <a:schemeClr val="bg1"/>
                </a:solidFill>
                <a:latin typeface="Meiryo" panose="020B0604030504040204" pitchFamily="34" charset="-128"/>
                <a:ea typeface="Meiryo" panose="020B0604030504040204" pitchFamily="34" charset="-128"/>
              </a:rPr>
              <a:t>Markup</a:t>
            </a:r>
            <a:r>
              <a:rPr lang="ja-JP" altLang="en-US" sz="2000" dirty="0">
                <a:solidFill>
                  <a:schemeClr val="bg1"/>
                </a:solidFill>
                <a:latin typeface="Meiryo" panose="020B0604030504040204" pitchFamily="34" charset="-128"/>
                <a:ea typeface="Meiryo" panose="020B0604030504040204" pitchFamily="34" charset="-128"/>
              </a:rPr>
              <a:t> </a:t>
            </a:r>
            <a:r>
              <a:rPr lang="en-US" altLang="ja-JP" sz="2000" dirty="0">
                <a:solidFill>
                  <a:schemeClr val="bg1"/>
                </a:solidFill>
                <a:latin typeface="Meiryo" panose="020B0604030504040204" pitchFamily="34" charset="-128"/>
                <a:ea typeface="Meiryo" panose="020B0604030504040204" pitchFamily="34" charset="-128"/>
              </a:rPr>
              <a:t>Language</a:t>
            </a:r>
          </a:p>
          <a:p>
            <a:pPr algn="ctr">
              <a:defRPr/>
            </a:pPr>
            <a:r>
              <a:rPr lang="ja-JP" altLang="en-US" sz="1800" dirty="0">
                <a:solidFill>
                  <a:schemeClr val="bg1"/>
                </a:solidFill>
                <a:latin typeface="Meiryo" panose="020B0604030504040204" pitchFamily="34" charset="-128"/>
                <a:ea typeface="Meiryo" panose="020B0604030504040204" pitchFamily="34" charset="-128"/>
              </a:rPr>
              <a:t>ユーザー独自の拡張が可能なマークアップ言語</a:t>
            </a:r>
          </a:p>
        </p:txBody>
      </p:sp>
      <p:sp>
        <p:nvSpPr>
          <p:cNvPr id="63491" name="Rectangle 25"/>
          <p:cNvSpPr>
            <a:spLocks noChangeArrowheads="1"/>
          </p:cNvSpPr>
          <p:nvPr/>
        </p:nvSpPr>
        <p:spPr bwMode="auto">
          <a:xfrm>
            <a:off x="611560" y="1196975"/>
            <a:ext cx="6728060" cy="523220"/>
          </a:xfrm>
          <a:prstGeom prst="rect">
            <a:avLst/>
          </a:prstGeom>
          <a:noFill/>
          <a:ln w="9525">
            <a:noFill/>
            <a:miter lim="800000"/>
            <a:headEnd/>
            <a:tailEnd/>
          </a:ln>
        </p:spPr>
        <p:txBody>
          <a:bodyPr wrap="none">
            <a:spAutoFit/>
          </a:bodyPr>
          <a:lstStyle/>
          <a:p>
            <a:r>
              <a:rPr lang="en-US" altLang="ja-JP" sz="2800" dirty="0">
                <a:solidFill>
                  <a:schemeClr val="accent1"/>
                </a:solidFill>
                <a:latin typeface="+mn-lt"/>
                <a:ea typeface="+mn-ea"/>
              </a:rPr>
              <a:t>Asynchronous  JavaScript  + XML</a:t>
            </a:r>
            <a:r>
              <a:rPr lang="ja-JP" altLang="en-US" sz="2800" dirty="0">
                <a:solidFill>
                  <a:schemeClr val="accent1"/>
                </a:solidFill>
                <a:latin typeface="+mn-lt"/>
                <a:ea typeface="+mn-ea"/>
              </a:rPr>
              <a:t> </a:t>
            </a:r>
            <a:r>
              <a:rPr lang="en-US" altLang="ja-JP" sz="2800" dirty="0">
                <a:solidFill>
                  <a:schemeClr val="accent1"/>
                </a:solidFill>
                <a:latin typeface="+mn-lt"/>
                <a:ea typeface="+mn-ea"/>
              </a:rPr>
              <a:t>= Ajax</a:t>
            </a:r>
            <a:endParaRPr lang="ja-JP" altLang="en-US" sz="2800" dirty="0">
              <a:solidFill>
                <a:schemeClr val="accent1"/>
              </a:solidFill>
              <a:latin typeface="+mn-lt"/>
              <a:ea typeface="+mn-ea"/>
            </a:endParaRPr>
          </a:p>
        </p:txBody>
      </p:sp>
      <p:sp>
        <p:nvSpPr>
          <p:cNvPr id="6" name="角丸四角形 5"/>
          <p:cNvSpPr/>
          <p:nvPr/>
        </p:nvSpPr>
        <p:spPr>
          <a:xfrm>
            <a:off x="727647" y="4509120"/>
            <a:ext cx="7703923" cy="1643063"/>
          </a:xfrm>
          <a:prstGeom prst="roundRect">
            <a:avLst>
              <a:gd name="adj" fmla="val 0"/>
            </a:avLst>
          </a:prstGeom>
          <a:solidFill>
            <a:schemeClr val="accent3"/>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400" dirty="0">
                <a:solidFill>
                  <a:schemeClr val="bg1"/>
                </a:solidFill>
                <a:latin typeface="Meiryo" panose="020B0604030504040204" pitchFamily="34" charset="-128"/>
                <a:ea typeface="Meiryo" panose="020B0604030504040204" pitchFamily="34" charset="-128"/>
                <a:cs typeface="Arial" pitchFamily="34" charset="0"/>
              </a:rPr>
              <a:t>Flash</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などのプラグインを使わず、</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ctr">
              <a:defRPr/>
            </a:pPr>
            <a:r>
              <a:rPr lang="en-US" altLang="ja-JP" sz="2400" dirty="0">
                <a:solidFill>
                  <a:schemeClr val="bg1"/>
                </a:solidFill>
                <a:latin typeface="Meiryo" panose="020B0604030504040204" pitchFamily="34" charset="-128"/>
                <a:ea typeface="Meiryo" panose="020B0604030504040204" pitchFamily="34" charset="-128"/>
                <a:cs typeface="Arial" pitchFamily="34" charset="0"/>
              </a:rPr>
              <a:t>Web</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 ブラウザ単独で、</a:t>
            </a:r>
            <a:r>
              <a:rPr lang="en-US" altLang="ja-JP" sz="2400" dirty="0">
                <a:solidFill>
                  <a:schemeClr val="bg1"/>
                </a:solidFill>
                <a:latin typeface="Meiryo" panose="020B0604030504040204" pitchFamily="34" charset="-128"/>
                <a:ea typeface="Meiryo" panose="020B0604030504040204" pitchFamily="34" charset="-128"/>
                <a:cs typeface="Arial" pitchFamily="34" charset="0"/>
              </a:rPr>
              <a:t>PC</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にインストールされた</a:t>
            </a:r>
          </a:p>
          <a:p>
            <a:pPr algn="ctr">
              <a:defRPr/>
            </a:pPr>
            <a:r>
              <a:rPr lang="ja-JP" altLang="en-US" sz="2400" dirty="0">
                <a:solidFill>
                  <a:schemeClr val="bg1"/>
                </a:solidFill>
                <a:latin typeface="Meiryo" panose="020B0604030504040204" pitchFamily="34" charset="-128"/>
                <a:ea typeface="Meiryo" panose="020B0604030504040204" pitchFamily="34" charset="-128"/>
                <a:cs typeface="Arial" pitchFamily="34" charset="0"/>
              </a:rPr>
              <a:t>アプリケーション並みの操作性を実現</a:t>
            </a:r>
          </a:p>
        </p:txBody>
      </p:sp>
      <p:sp>
        <p:nvSpPr>
          <p:cNvPr id="3" name="テキスト ボックス 2"/>
          <p:cNvSpPr txBox="1"/>
          <p:nvPr/>
        </p:nvSpPr>
        <p:spPr>
          <a:xfrm>
            <a:off x="5940152" y="6237312"/>
            <a:ext cx="2624436" cy="276999"/>
          </a:xfrm>
          <a:prstGeom prst="rect">
            <a:avLst/>
          </a:prstGeom>
          <a:noFill/>
        </p:spPr>
        <p:txBody>
          <a:bodyPr wrap="none" rtlCol="0">
            <a:spAutoFit/>
          </a:bodyPr>
          <a:lstStyle/>
          <a:p>
            <a:r>
              <a:rPr kumimoji="1" lang="ja-JP" altLang="en-US" sz="1200">
                <a:latin typeface="+mn-lt"/>
                <a:ea typeface="+mn-ea"/>
              </a:rPr>
              <a:t>＊</a:t>
            </a:r>
            <a:r>
              <a:rPr kumimoji="1" lang="en-US" altLang="ja-JP" sz="1200">
                <a:latin typeface="+mn-lt"/>
                <a:ea typeface="+mn-ea"/>
              </a:rPr>
              <a:t>Java</a:t>
            </a:r>
            <a:r>
              <a:rPr kumimoji="1" lang="ja-JP" altLang="en-US" sz="1200">
                <a:latin typeface="+mn-lt"/>
                <a:ea typeface="+mn-ea"/>
              </a:rPr>
              <a:t>と</a:t>
            </a:r>
            <a:r>
              <a:rPr kumimoji="1" lang="en-US" altLang="ja-JP" sz="1200">
                <a:latin typeface="+mn-lt"/>
                <a:ea typeface="+mn-ea"/>
              </a:rPr>
              <a:t>JavaScript</a:t>
            </a:r>
            <a:r>
              <a:rPr kumimoji="1" lang="ja-JP" altLang="en-US" sz="1200">
                <a:latin typeface="+mn-lt"/>
                <a:ea typeface="+mn-ea"/>
              </a:rPr>
              <a:t>は違うものです</a:t>
            </a:r>
            <a:endParaRPr kumimoji="1" lang="en-US" altLang="ja-JP" sz="1200">
              <a:latin typeface="+mn-lt"/>
              <a:ea typeface="+mn-ea"/>
            </a:endParaRPr>
          </a:p>
        </p:txBody>
      </p:sp>
    </p:spTree>
    <p:extLst>
      <p:ext uri="{BB962C8B-B14F-4D97-AF65-F5344CB8AC3E}">
        <p14:creationId xmlns:p14="http://schemas.microsoft.com/office/powerpoint/2010/main" val="141079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5" grpId="0" animBg="1"/>
      <p:bldP spid="6"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a:latin typeface="Arial" charset="0"/>
              </a:rPr>
              <a:t>昔の地図サイト</a:t>
            </a:r>
          </a:p>
        </p:txBody>
      </p:sp>
      <p:pic>
        <p:nvPicPr>
          <p:cNvPr id="44035" name="Picture 3"/>
          <p:cNvPicPr>
            <a:picLocks noChangeAspect="1" noChangeArrowheads="1"/>
          </p:cNvPicPr>
          <p:nvPr/>
        </p:nvPicPr>
        <p:blipFill>
          <a:blip r:embed="rId3"/>
          <a:srcRect/>
          <a:stretch>
            <a:fillRect/>
          </a:stretch>
        </p:blipFill>
        <p:spPr bwMode="auto">
          <a:xfrm>
            <a:off x="457200" y="1074820"/>
            <a:ext cx="8343900" cy="51149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正方形/長方形 4"/>
          <p:cNvSpPr/>
          <p:nvPr/>
        </p:nvSpPr>
        <p:spPr bwMode="auto">
          <a:xfrm>
            <a:off x="467544" y="1412776"/>
            <a:ext cx="1440160" cy="576064"/>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6" name="正方形/長方形 5"/>
          <p:cNvSpPr/>
          <p:nvPr/>
        </p:nvSpPr>
        <p:spPr bwMode="auto">
          <a:xfrm>
            <a:off x="467544" y="2348880"/>
            <a:ext cx="2592288" cy="1224136"/>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10" name="四方向矢印 9"/>
          <p:cNvSpPr/>
          <p:nvPr/>
        </p:nvSpPr>
        <p:spPr bwMode="auto">
          <a:xfrm>
            <a:off x="8117177" y="5539084"/>
            <a:ext cx="609600" cy="533400"/>
          </a:xfrm>
          <a:prstGeom prst="quad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nvGrpSpPr>
          <p:cNvPr id="3" name="図形グループ 2"/>
          <p:cNvGrpSpPr/>
          <p:nvPr/>
        </p:nvGrpSpPr>
        <p:grpSpPr>
          <a:xfrm>
            <a:off x="457200" y="1074820"/>
            <a:ext cx="8343900" cy="5114925"/>
            <a:chOff x="-913192" y="690859"/>
            <a:chExt cx="8343900" cy="5114925"/>
          </a:xfrm>
        </p:grpSpPr>
        <p:pic>
          <p:nvPicPr>
            <p:cNvPr id="44036" name="Picture 4"/>
            <p:cNvPicPr>
              <a:picLocks noChangeAspect="1" noChangeArrowheads="1"/>
            </p:cNvPicPr>
            <p:nvPr/>
          </p:nvPicPr>
          <p:blipFill>
            <a:blip r:embed="rId4"/>
            <a:srcRect/>
            <a:stretch>
              <a:fillRect/>
            </a:stretch>
          </p:blipFill>
          <p:spPr bwMode="auto">
            <a:xfrm>
              <a:off x="-913192" y="690859"/>
              <a:ext cx="8343900" cy="51149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1" name="四方向矢印 10"/>
            <p:cNvSpPr/>
            <p:nvPr/>
          </p:nvSpPr>
          <p:spPr bwMode="auto">
            <a:xfrm>
              <a:off x="6745577" y="5158084"/>
              <a:ext cx="609600" cy="533400"/>
            </a:xfrm>
            <a:prstGeom prst="quad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sp>
        <p:nvSpPr>
          <p:cNvPr id="2" name="正方形/長方形 1"/>
          <p:cNvSpPr/>
          <p:nvPr/>
        </p:nvSpPr>
        <p:spPr>
          <a:xfrm>
            <a:off x="467544" y="1412776"/>
            <a:ext cx="1594113" cy="5760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94016" y="2312069"/>
            <a:ext cx="2602632" cy="9455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984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0"/>
            <a:ext cx="7458075" cy="592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071563"/>
            <a:ext cx="8353425" cy="117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989138"/>
            <a:ext cx="3643312"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8" name="正方形/長方形 7"/>
          <p:cNvSpPr>
            <a:spLocks noChangeArrowheads="1"/>
          </p:cNvSpPr>
          <p:nvPr/>
        </p:nvSpPr>
        <p:spPr bwMode="auto">
          <a:xfrm>
            <a:off x="0" y="1"/>
            <a:ext cx="9144000" cy="838200"/>
          </a:xfrm>
          <a:prstGeom prst="rect">
            <a:avLst/>
          </a:prstGeom>
          <a:solidFill>
            <a:schemeClr val="bg1"/>
          </a:solidFill>
          <a:ln>
            <a:noFill/>
          </a:ln>
          <a:extLst>
            <a:ext uri="{91240B29-F687-4f45-9708-019B960494DF}">
              <a14:hiddenLine xmlns:a14="http://schemas.microsoft.com/office/drawing/2010/main" xmlns=""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8199" name="正方形/長方形 8"/>
          <p:cNvSpPr>
            <a:spLocks noChangeArrowheads="1"/>
          </p:cNvSpPr>
          <p:nvPr/>
        </p:nvSpPr>
        <p:spPr bwMode="auto">
          <a:xfrm>
            <a:off x="8643938" y="1071563"/>
            <a:ext cx="500062" cy="5500687"/>
          </a:xfrm>
          <a:prstGeom prst="rect">
            <a:avLst/>
          </a:prstGeom>
          <a:solidFill>
            <a:schemeClr val="bg1"/>
          </a:solidFill>
          <a:ln>
            <a:noFill/>
          </a:ln>
          <a:extLst>
            <a:ext uri="{91240B29-F687-4f45-9708-019B960494DF}">
              <a14:hiddenLine xmlns:a14="http://schemas.microsoft.com/office/drawing/2010/main" xmlns=""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8200" name="正方形/長方形 10"/>
          <p:cNvSpPr>
            <a:spLocks noChangeArrowheads="1"/>
          </p:cNvSpPr>
          <p:nvPr/>
        </p:nvSpPr>
        <p:spPr bwMode="auto">
          <a:xfrm>
            <a:off x="0" y="5929313"/>
            <a:ext cx="9144000" cy="714375"/>
          </a:xfrm>
          <a:prstGeom prst="rect">
            <a:avLst/>
          </a:prstGeom>
          <a:solidFill>
            <a:schemeClr val="bg1"/>
          </a:solidFill>
          <a:ln>
            <a:noFill/>
          </a:ln>
          <a:extLst>
            <a:ext uri="{91240B29-F687-4f45-9708-019B960494DF}">
              <a14:hiddenLine xmlns:a14="http://schemas.microsoft.com/office/drawing/2010/main" xmlns=""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12" name="Rectangle 16"/>
          <p:cNvSpPr>
            <a:spLocks noChangeArrowheads="1"/>
          </p:cNvSpPr>
          <p:nvPr/>
        </p:nvSpPr>
        <p:spPr bwMode="auto">
          <a:xfrm>
            <a:off x="0" y="-1"/>
            <a:ext cx="9144000" cy="1071563"/>
          </a:xfrm>
          <a:prstGeom prst="rect">
            <a:avLst/>
          </a:prstGeom>
          <a:solidFill>
            <a:srgbClr val="FFFFFF"/>
          </a:solidFill>
          <a:ln>
            <a:noFill/>
          </a:ln>
          <a:extLst/>
        </p:spPr>
        <p:txBody>
          <a:bodyPr wrap="none" anchor="ctr"/>
          <a:lstStyle/>
          <a:p>
            <a:endParaRPr lang="ja-JP" altLang="en-US">
              <a:solidFill>
                <a:schemeClr val="bg1"/>
              </a:solidFill>
            </a:endParaRPr>
          </a:p>
        </p:txBody>
      </p:sp>
      <p:sp>
        <p:nvSpPr>
          <p:cNvPr id="8194" name="タイトル 1"/>
          <p:cNvSpPr>
            <a:spLocks noGrp="1"/>
          </p:cNvSpPr>
          <p:nvPr>
            <p:ph type="title"/>
          </p:nvPr>
        </p:nvSpPr>
        <p:spPr/>
        <p:txBody>
          <a:bodyPr/>
          <a:lstStyle/>
          <a:p>
            <a:r>
              <a:rPr lang="en-US" altLang="ja-JP" dirty="0"/>
              <a:t>Ajax</a:t>
            </a:r>
            <a:r>
              <a:rPr lang="ja-JP" altLang="en-US" dirty="0"/>
              <a:t> を使った地図サイト</a:t>
            </a:r>
          </a:p>
        </p:txBody>
      </p:sp>
      <p:sp>
        <p:nvSpPr>
          <p:cNvPr id="2" name="正方形/長方形 1"/>
          <p:cNvSpPr/>
          <p:nvPr/>
        </p:nvSpPr>
        <p:spPr>
          <a:xfrm>
            <a:off x="357188" y="1071562"/>
            <a:ext cx="8353425" cy="5110670"/>
          </a:xfrm>
          <a:prstGeom prst="rect">
            <a:avLst/>
          </a:prstGeom>
          <a:no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 name="直線コネクタ 10"/>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553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5E-6 4.91329E-6 L -0.10938 0.09942 " pathEditMode="relative" rAng="0" ptsTypes="AA">
                                      <p:cBhvr>
                                        <p:cTn id="6" dur="2000" fill="hold"/>
                                        <p:tgtEl>
                                          <p:spTgt spid="45060"/>
                                        </p:tgtEl>
                                        <p:attrNameLst>
                                          <p:attrName>ppt_x</p:attrName>
                                          <p:attrName>ppt_y</p:attrName>
                                        </p:attrNameLst>
                                      </p:cBhvr>
                                      <p:rCtr x="-5469" y="49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3"/>
          <p:cNvSpPr>
            <a:spLocks noGrp="1"/>
          </p:cNvSpPr>
          <p:nvPr>
            <p:ph type="title"/>
          </p:nvPr>
        </p:nvSpPr>
        <p:spPr/>
        <p:txBody>
          <a:bodyPr/>
          <a:lstStyle/>
          <a:p>
            <a:r>
              <a:rPr lang="en-US" altLang="ja-JP">
                <a:latin typeface="Arial" charset="0"/>
              </a:rPr>
              <a:t>Ajax</a:t>
            </a:r>
            <a:r>
              <a:rPr lang="ja-JP" altLang="en-US">
                <a:latin typeface="Arial" charset="0"/>
              </a:rPr>
              <a:t> の意義</a:t>
            </a:r>
          </a:p>
        </p:txBody>
      </p:sp>
      <p:pic>
        <p:nvPicPr>
          <p:cNvPr id="11267" name="Picture 4" descr="j02525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25" y="3929063"/>
            <a:ext cx="1671638" cy="17668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角丸四角形 5"/>
          <p:cNvSpPr/>
          <p:nvPr/>
        </p:nvSpPr>
        <p:spPr>
          <a:xfrm>
            <a:off x="285750" y="1285875"/>
            <a:ext cx="3214688" cy="1643063"/>
          </a:xfrm>
          <a:prstGeom prst="roundRect">
            <a:avLst>
              <a:gd name="adj" fmla="val 0"/>
            </a:avLst>
          </a:prstGeom>
          <a:solidFill>
            <a:schemeClr val="accent4"/>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latin typeface="Meiryo" panose="020B0604030504040204" pitchFamily="34" charset="-128"/>
                <a:ea typeface="Meiryo" panose="020B0604030504040204" pitchFamily="34" charset="-128"/>
              </a:rPr>
              <a:t>標準の</a:t>
            </a:r>
            <a:r>
              <a:rPr lang="en-US" altLang="ja-JP" dirty="0">
                <a:solidFill>
                  <a:schemeClr val="bg1"/>
                </a:solidFill>
                <a:latin typeface="Meiryo" panose="020B0604030504040204" pitchFamily="34" charset="-128"/>
                <a:ea typeface="Meiryo" panose="020B0604030504040204" pitchFamily="34" charset="-128"/>
              </a:rPr>
              <a:t>Web</a:t>
            </a:r>
            <a:r>
              <a:rPr lang="ja-JP" altLang="en-US" dirty="0">
                <a:solidFill>
                  <a:schemeClr val="bg1"/>
                </a:solidFill>
                <a:latin typeface="Meiryo" panose="020B0604030504040204" pitchFamily="34" charset="-128"/>
                <a:ea typeface="Meiryo" panose="020B0604030504040204" pitchFamily="34" charset="-128"/>
              </a:rPr>
              <a:t> ブラウザで</a:t>
            </a:r>
            <a:endParaRPr lang="en-US" altLang="ja-JP" dirty="0">
              <a:solidFill>
                <a:schemeClr val="bg1"/>
              </a:solidFill>
              <a:latin typeface="Meiryo" panose="020B0604030504040204" pitchFamily="34" charset="-128"/>
              <a:ea typeface="Meiryo" panose="020B0604030504040204" pitchFamily="34" charset="-128"/>
            </a:endParaRPr>
          </a:p>
          <a:p>
            <a:pPr algn="ctr">
              <a:defRPr/>
            </a:pPr>
            <a:r>
              <a:rPr lang="ja-JP" altLang="en-US" dirty="0">
                <a:solidFill>
                  <a:schemeClr val="bg1"/>
                </a:solidFill>
                <a:latin typeface="Meiryo" panose="020B0604030504040204" pitchFamily="34" charset="-128"/>
                <a:ea typeface="Meiryo" panose="020B0604030504040204" pitchFamily="34" charset="-128"/>
              </a:rPr>
              <a:t>独立アプリ並みの</a:t>
            </a:r>
            <a:endParaRPr lang="en-US" altLang="ja-JP" dirty="0">
              <a:solidFill>
                <a:schemeClr val="bg1"/>
              </a:solidFill>
              <a:latin typeface="Meiryo" panose="020B0604030504040204" pitchFamily="34" charset="-128"/>
              <a:ea typeface="Meiryo" panose="020B0604030504040204" pitchFamily="34" charset="-128"/>
            </a:endParaRPr>
          </a:p>
          <a:p>
            <a:pPr algn="ctr">
              <a:defRPr/>
            </a:pPr>
            <a:r>
              <a:rPr lang="ja-JP" altLang="en-US" dirty="0">
                <a:solidFill>
                  <a:schemeClr val="bg1"/>
                </a:solidFill>
                <a:latin typeface="Meiryo" panose="020B0604030504040204" pitchFamily="34" charset="-128"/>
                <a:ea typeface="Meiryo" panose="020B0604030504040204" pitchFamily="34" charset="-128"/>
              </a:rPr>
              <a:t>操作性を実現できる</a:t>
            </a:r>
          </a:p>
        </p:txBody>
      </p:sp>
      <p:grpSp>
        <p:nvGrpSpPr>
          <p:cNvPr id="2" name="グループ化 14"/>
          <p:cNvGrpSpPr>
            <a:grpSpLocks/>
          </p:cNvGrpSpPr>
          <p:nvPr/>
        </p:nvGrpSpPr>
        <p:grpSpPr bwMode="auto">
          <a:xfrm>
            <a:off x="3500439" y="1285875"/>
            <a:ext cx="5357812" cy="1643063"/>
            <a:chOff x="3500431" y="1285860"/>
            <a:chExt cx="5357849" cy="1643074"/>
          </a:xfrm>
          <a:effectLst>
            <a:outerShdw blurRad="50800" dist="38100" dir="2700000" algn="tl" rotWithShape="0">
              <a:prstClr val="black">
                <a:alpha val="40000"/>
              </a:prstClr>
            </a:outerShdw>
          </a:effectLst>
        </p:grpSpPr>
        <p:sp>
          <p:nvSpPr>
            <p:cNvPr id="7" name="角丸四角形 6"/>
            <p:cNvSpPr/>
            <p:nvPr/>
          </p:nvSpPr>
          <p:spPr>
            <a:xfrm>
              <a:off x="4000496" y="1285860"/>
              <a:ext cx="4857784" cy="1643074"/>
            </a:xfrm>
            <a:prstGeom prst="roundRect">
              <a:avLst>
                <a:gd name="adj" fmla="val 0"/>
              </a:avLst>
            </a:prstGeom>
            <a:solidFill>
              <a:schemeClr val="accent6">
                <a:lumMod val="75000"/>
              </a:schemeClr>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latin typeface="Meiryo" panose="020B0604030504040204" pitchFamily="34" charset="-128"/>
                  <a:ea typeface="Meiryo" panose="020B0604030504040204" pitchFamily="34" charset="-128"/>
                </a:rPr>
                <a:t>クライアントアプリやプラグイン無しで</a:t>
              </a:r>
              <a:endParaRPr lang="en-US" altLang="ja-JP" dirty="0">
                <a:solidFill>
                  <a:schemeClr val="bg1"/>
                </a:solidFill>
                <a:latin typeface="Meiryo" panose="020B0604030504040204" pitchFamily="34" charset="-128"/>
                <a:ea typeface="Meiryo" panose="020B0604030504040204" pitchFamily="34" charset="-128"/>
              </a:endParaRPr>
            </a:p>
            <a:p>
              <a:pPr algn="ctr">
                <a:defRPr/>
              </a:pPr>
              <a:r>
                <a:rPr lang="ja-JP" altLang="en-US" dirty="0">
                  <a:solidFill>
                    <a:schemeClr val="bg1"/>
                  </a:solidFill>
                  <a:latin typeface="Meiryo" panose="020B0604030504040204" pitchFamily="34" charset="-128"/>
                  <a:ea typeface="Meiryo" panose="020B0604030504040204" pitchFamily="34" charset="-128"/>
                </a:rPr>
                <a:t>高度な対話型のシステムを構築可能</a:t>
              </a:r>
            </a:p>
            <a:p>
              <a:pPr algn="ctr">
                <a:defRPr/>
              </a:pPr>
              <a:r>
                <a:rPr lang="en-US" altLang="ja-JP" dirty="0">
                  <a:solidFill>
                    <a:schemeClr val="bg1"/>
                  </a:solidFill>
                  <a:latin typeface="Meiryo" panose="020B0604030504040204" pitchFamily="34" charset="-128"/>
                  <a:ea typeface="Meiryo" panose="020B0604030504040204" pitchFamily="34" charset="-128"/>
                </a:rPr>
                <a:t>(</a:t>
              </a:r>
              <a:r>
                <a:rPr lang="ja-JP" altLang="en-US" dirty="0">
                  <a:solidFill>
                    <a:schemeClr val="bg1"/>
                  </a:solidFill>
                  <a:latin typeface="Meiryo" panose="020B0604030504040204" pitchFamily="34" charset="-128"/>
                  <a:ea typeface="Meiryo" panose="020B0604030504040204" pitchFamily="34" charset="-128"/>
                </a:rPr>
                <a:t>＝特定の企業の技術に頼らない</a:t>
              </a:r>
              <a:r>
                <a:rPr lang="en-US" altLang="ja-JP" dirty="0">
                  <a:solidFill>
                    <a:schemeClr val="bg1"/>
                  </a:solidFill>
                  <a:latin typeface="Meiryo" panose="020B0604030504040204" pitchFamily="34" charset="-128"/>
                  <a:ea typeface="Meiryo" panose="020B0604030504040204" pitchFamily="34" charset="-128"/>
                </a:rPr>
                <a:t>)</a:t>
              </a:r>
              <a:endParaRPr lang="ja-JP" altLang="en-US" dirty="0">
                <a:solidFill>
                  <a:schemeClr val="bg1"/>
                </a:solidFill>
                <a:latin typeface="Meiryo" panose="020B0604030504040204" pitchFamily="34" charset="-128"/>
                <a:ea typeface="Meiryo" panose="020B0604030504040204" pitchFamily="34" charset="-128"/>
              </a:endParaRPr>
            </a:p>
          </p:txBody>
        </p:sp>
        <p:sp>
          <p:nvSpPr>
            <p:cNvPr id="8" name="右矢印 7"/>
            <p:cNvSpPr/>
            <p:nvPr/>
          </p:nvSpPr>
          <p:spPr bwMode="auto">
            <a:xfrm>
              <a:off x="3500431" y="1643050"/>
              <a:ext cx="500065" cy="928693"/>
            </a:xfrm>
            <a:prstGeom prst="rightArrow">
              <a:avLst/>
            </a:prstGeom>
            <a:solidFill>
              <a:schemeClr val="accent4"/>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a:solidFill>
                  <a:srgbClr val="484848"/>
                </a:solidFill>
                <a:latin typeface="Meiryo" panose="020B0604030504040204" pitchFamily="34" charset="-128"/>
                <a:ea typeface="Meiryo" panose="020B0604030504040204" pitchFamily="34" charset="-128"/>
              </a:endParaRPr>
            </a:p>
          </p:txBody>
        </p:sp>
      </p:grpSp>
      <p:sp>
        <p:nvSpPr>
          <p:cNvPr id="11" name="角丸四角形 10"/>
          <p:cNvSpPr/>
          <p:nvPr/>
        </p:nvSpPr>
        <p:spPr bwMode="auto">
          <a:xfrm>
            <a:off x="4000500" y="4429125"/>
            <a:ext cx="4857750" cy="571500"/>
          </a:xfrm>
          <a:prstGeom prst="roundRect">
            <a:avLst>
              <a:gd name="adj" fmla="val 0"/>
            </a:avLst>
          </a:prstGeom>
          <a:solidFill>
            <a:srgbClr val="00B050"/>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latin typeface="Meiryo" panose="020B0604030504040204" pitchFamily="34" charset="-128"/>
                <a:ea typeface="Meiryo" panose="020B0604030504040204" pitchFamily="34" charset="-128"/>
              </a:rPr>
              <a:t>クラウド コンピューティングへのシフト</a:t>
            </a:r>
          </a:p>
        </p:txBody>
      </p:sp>
      <p:sp>
        <p:nvSpPr>
          <p:cNvPr id="9" name="右矢印 8"/>
          <p:cNvSpPr/>
          <p:nvPr/>
        </p:nvSpPr>
        <p:spPr bwMode="auto">
          <a:xfrm rot="5400000">
            <a:off x="5679280" y="2607470"/>
            <a:ext cx="1500189" cy="2143125"/>
          </a:xfrm>
          <a:prstGeom prst="rightArrow">
            <a:avLst>
              <a:gd name="adj1" fmla="val 50000"/>
              <a:gd name="adj2" fmla="val 23286"/>
            </a:avLst>
          </a:prstGeom>
          <a:solidFill>
            <a:srgbClr val="00B05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a:solidFill>
                <a:srgbClr val="484848"/>
              </a:solidFill>
              <a:latin typeface="Meiryo" panose="020B0604030504040204" pitchFamily="34" charset="-128"/>
              <a:ea typeface="Meiryo" panose="020B0604030504040204" pitchFamily="34" charset="-128"/>
            </a:endParaRPr>
          </a:p>
        </p:txBody>
      </p:sp>
      <p:sp>
        <p:nvSpPr>
          <p:cNvPr id="10" name="角丸四角形 9"/>
          <p:cNvSpPr/>
          <p:nvPr/>
        </p:nvSpPr>
        <p:spPr bwMode="auto">
          <a:xfrm>
            <a:off x="4000500" y="3214686"/>
            <a:ext cx="4857750" cy="785818"/>
          </a:xfrm>
          <a:prstGeom prst="roundRect">
            <a:avLst>
              <a:gd name="adj" fmla="val 0"/>
            </a:avLst>
          </a:prstGeom>
          <a:solidFill>
            <a:schemeClr val="accent4"/>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bg1"/>
                </a:solidFill>
                <a:latin typeface="Meiryo" panose="020B0604030504040204" pitchFamily="34" charset="-128"/>
                <a:ea typeface="Meiryo" panose="020B0604030504040204" pitchFamily="34" charset="-128"/>
              </a:rPr>
              <a:t>Web</a:t>
            </a:r>
            <a:r>
              <a:rPr lang="ja-JP" altLang="en-US" dirty="0">
                <a:solidFill>
                  <a:schemeClr val="bg1"/>
                </a:solidFill>
                <a:latin typeface="Meiryo" panose="020B0604030504040204" pitchFamily="34" charset="-128"/>
                <a:ea typeface="Meiryo" panose="020B0604030504040204" pitchFamily="34" charset="-128"/>
              </a:rPr>
              <a:t>システム</a:t>
            </a:r>
            <a:r>
              <a:rPr lang="en-US" altLang="ja-JP" dirty="0">
                <a:solidFill>
                  <a:schemeClr val="bg1"/>
                </a:solidFill>
                <a:latin typeface="Meiryo" panose="020B0604030504040204" pitchFamily="34" charset="-128"/>
                <a:ea typeface="Meiryo" panose="020B0604030504040204" pitchFamily="34" charset="-128"/>
              </a:rPr>
              <a:t>/Web</a:t>
            </a:r>
            <a:r>
              <a:rPr lang="ja-JP" altLang="en-US" dirty="0">
                <a:solidFill>
                  <a:schemeClr val="bg1"/>
                </a:solidFill>
                <a:latin typeface="Meiryo" panose="020B0604030504040204" pitchFamily="34" charset="-128"/>
                <a:ea typeface="Meiryo" panose="020B0604030504040204" pitchFamily="34" charset="-128"/>
              </a:rPr>
              <a:t>アプリ</a:t>
            </a:r>
            <a:r>
              <a:rPr lang="en-US" altLang="ja-JP" dirty="0">
                <a:solidFill>
                  <a:schemeClr val="bg1"/>
                </a:solidFill>
                <a:latin typeface="Meiryo" panose="020B0604030504040204" pitchFamily="34" charset="-128"/>
                <a:ea typeface="Meiryo" panose="020B0604030504040204" pitchFamily="34" charset="-128"/>
              </a:rPr>
              <a:t>/Web</a:t>
            </a:r>
            <a:r>
              <a:rPr lang="ja-JP" altLang="en-US" dirty="0">
                <a:solidFill>
                  <a:schemeClr val="bg1"/>
                </a:solidFill>
                <a:latin typeface="Meiryo" panose="020B0604030504040204" pitchFamily="34" charset="-128"/>
                <a:ea typeface="Meiryo" panose="020B0604030504040204" pitchFamily="34" charset="-128"/>
              </a:rPr>
              <a:t>サービスの</a:t>
            </a:r>
            <a:r>
              <a:rPr lang="en-US" altLang="ja-JP" dirty="0">
                <a:solidFill>
                  <a:schemeClr val="bg1"/>
                </a:solidFill>
                <a:latin typeface="Meiryo" panose="020B0604030504040204" pitchFamily="34" charset="-128"/>
                <a:ea typeface="Meiryo" panose="020B0604030504040204" pitchFamily="34" charset="-128"/>
              </a:rPr>
              <a:t>UI</a:t>
            </a:r>
            <a:r>
              <a:rPr lang="ja-JP" altLang="en-US" dirty="0">
                <a:solidFill>
                  <a:schemeClr val="bg1"/>
                </a:solidFill>
                <a:latin typeface="Meiryo" panose="020B0604030504040204" pitchFamily="34" charset="-128"/>
                <a:ea typeface="Meiryo" panose="020B0604030504040204" pitchFamily="34" charset="-128"/>
              </a:rPr>
              <a:t>を劇的に改善</a:t>
            </a:r>
          </a:p>
        </p:txBody>
      </p:sp>
      <p:sp>
        <p:nvSpPr>
          <p:cNvPr id="13" name="正方形/長方形 12"/>
          <p:cNvSpPr/>
          <p:nvPr/>
        </p:nvSpPr>
        <p:spPr bwMode="auto">
          <a:xfrm>
            <a:off x="4000500" y="5395911"/>
            <a:ext cx="4857750" cy="74771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latin typeface="Meiryo" panose="020B0604030504040204" pitchFamily="34" charset="-128"/>
                <a:ea typeface="Meiryo" panose="020B0604030504040204" pitchFamily="34" charset="-128"/>
              </a:rPr>
              <a:t>クラウドのクライアントとしての</a:t>
            </a:r>
            <a:endParaRPr lang="en-US" altLang="ja-JP" dirty="0">
              <a:solidFill>
                <a:schemeClr val="bg1"/>
              </a:solidFill>
              <a:latin typeface="Meiryo" panose="020B0604030504040204" pitchFamily="34" charset="-128"/>
              <a:ea typeface="Meiryo" panose="020B0604030504040204" pitchFamily="34" charset="-128"/>
            </a:endParaRPr>
          </a:p>
          <a:p>
            <a:pPr algn="ctr">
              <a:defRPr/>
            </a:pPr>
            <a:r>
              <a:rPr lang="en-US" altLang="ja-JP" dirty="0">
                <a:solidFill>
                  <a:schemeClr val="bg1"/>
                </a:solidFill>
                <a:latin typeface="Meiryo" panose="020B0604030504040204" pitchFamily="34" charset="-128"/>
                <a:ea typeface="Meiryo" panose="020B0604030504040204" pitchFamily="34" charset="-128"/>
              </a:rPr>
              <a:t>Web</a:t>
            </a:r>
            <a:r>
              <a:rPr lang="ja-JP" altLang="en-US" dirty="0">
                <a:solidFill>
                  <a:schemeClr val="bg1"/>
                </a:solidFill>
                <a:latin typeface="Meiryo" panose="020B0604030504040204" pitchFamily="34" charset="-128"/>
                <a:ea typeface="Meiryo" panose="020B0604030504040204" pitchFamily="34" charset="-128"/>
              </a:rPr>
              <a:t> ブラウザーの重要性が増大</a:t>
            </a:r>
          </a:p>
        </p:txBody>
      </p:sp>
      <p:sp>
        <p:nvSpPr>
          <p:cNvPr id="12297" name="下矢印 9"/>
          <p:cNvSpPr>
            <a:spLocks noChangeArrowheads="1"/>
          </p:cNvSpPr>
          <p:nvPr/>
        </p:nvSpPr>
        <p:spPr bwMode="auto">
          <a:xfrm>
            <a:off x="5286382" y="5000622"/>
            <a:ext cx="2286013" cy="395289"/>
          </a:xfrm>
          <a:prstGeom prst="downArrow">
            <a:avLst>
              <a:gd name="adj1" fmla="val 50000"/>
              <a:gd name="adj2" fmla="val 50000"/>
            </a:avLst>
          </a:prstGeom>
          <a:solidFill>
            <a:schemeClr val="accent3"/>
          </a:solidFill>
          <a:ln w="38100" algn="ctr">
            <a:noFill/>
            <a:round/>
            <a:headEnd/>
            <a:tailEn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a:solidFill>
                <a:srgbClr val="484848"/>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41417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wipe(up)">
                                      <p:cBhvr>
                                        <p:cTn id="27" dur="500"/>
                                        <p:tgtEl>
                                          <p:spTgt spid="12297"/>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3" grpId="0" animBg="1"/>
      <p:bldP spid="122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bwMode="auto">
          <a:xfrm>
            <a:off x="532793" y="4310329"/>
            <a:ext cx="8075240" cy="773191"/>
          </a:xfrm>
          <a:prstGeom prst="rect">
            <a:avLst/>
          </a:prstGeom>
          <a:solidFill>
            <a:schemeClr val="accent4"/>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chemeClr val="bg1"/>
                </a:solidFill>
                <a:effectLst/>
                <a:latin typeface="+mn-lt"/>
                <a:ea typeface="+mn-ea"/>
              </a:rPr>
              <a:t>JavaScript</a:t>
            </a:r>
            <a:r>
              <a:rPr kumimoji="0" lang="ja-JP" altLang="en-US" sz="3200" dirty="0">
                <a:solidFill>
                  <a:schemeClr val="bg1"/>
                </a:solidFill>
                <a:latin typeface="+mn-lt"/>
                <a:ea typeface="+mn-ea"/>
              </a:rPr>
              <a:t>実行速度の向上</a:t>
            </a:r>
            <a:endParaRPr kumimoji="0" lang="ja-JP" altLang="en-US" sz="3200" b="0" i="0" u="none" strike="noStrike" cap="none" normalizeH="0" dirty="0">
              <a:ln>
                <a:noFill/>
              </a:ln>
              <a:solidFill>
                <a:schemeClr val="bg1"/>
              </a:solidFill>
              <a:effectLst/>
              <a:latin typeface="+mn-lt"/>
              <a:ea typeface="+mn-ea"/>
            </a:endParaRPr>
          </a:p>
        </p:txBody>
      </p:sp>
      <p:sp>
        <p:nvSpPr>
          <p:cNvPr id="14" name="正方形/長方形 13"/>
          <p:cNvSpPr/>
          <p:nvPr/>
        </p:nvSpPr>
        <p:spPr bwMode="auto">
          <a:xfrm>
            <a:off x="532793" y="1571417"/>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Mozilla Firefox</a:t>
            </a:r>
            <a:endParaRPr kumimoji="0" lang="ja-JP" altLang="en-US" sz="3200" b="0" i="0" u="none" strike="noStrike" cap="none" normalizeH="0" dirty="0">
              <a:ln>
                <a:noFill/>
              </a:ln>
              <a:solidFill>
                <a:srgbClr val="3366FF"/>
              </a:solidFill>
              <a:effectLst/>
              <a:latin typeface="+mn-lt"/>
              <a:ea typeface="+mn-ea"/>
            </a:endParaRPr>
          </a:p>
        </p:txBody>
      </p:sp>
      <p:sp>
        <p:nvSpPr>
          <p:cNvPr id="15" name="正方形/長方形 14"/>
          <p:cNvSpPr/>
          <p:nvPr/>
        </p:nvSpPr>
        <p:spPr bwMode="auto">
          <a:xfrm>
            <a:off x="532793" y="2234186"/>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Apple Safari</a:t>
            </a:r>
            <a:endParaRPr kumimoji="0" lang="ja-JP" altLang="en-US" sz="3200" b="0" i="0" u="none" strike="noStrike" cap="none" normalizeH="0" dirty="0">
              <a:ln>
                <a:noFill/>
              </a:ln>
              <a:solidFill>
                <a:srgbClr val="3366FF"/>
              </a:solidFill>
              <a:effectLst/>
              <a:latin typeface="+mn-lt"/>
              <a:ea typeface="+mn-ea"/>
            </a:endParaRPr>
          </a:p>
        </p:txBody>
      </p:sp>
      <p:sp>
        <p:nvSpPr>
          <p:cNvPr id="16" name="正方形/長方形 15"/>
          <p:cNvSpPr/>
          <p:nvPr/>
        </p:nvSpPr>
        <p:spPr bwMode="auto">
          <a:xfrm>
            <a:off x="532793" y="2896955"/>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Google Chrome</a:t>
            </a:r>
            <a:endParaRPr kumimoji="0" lang="ja-JP" altLang="en-US" sz="3200" b="0" i="0" u="none" strike="noStrike" cap="none" normalizeH="0" dirty="0">
              <a:ln>
                <a:noFill/>
              </a:ln>
              <a:solidFill>
                <a:srgbClr val="3366FF"/>
              </a:solidFill>
              <a:effectLst/>
              <a:latin typeface="+mn-lt"/>
              <a:ea typeface="+mn-ea"/>
            </a:endParaRPr>
          </a:p>
        </p:txBody>
      </p:sp>
      <p:sp>
        <p:nvSpPr>
          <p:cNvPr id="17" name="正方形/長方形 16"/>
          <p:cNvSpPr/>
          <p:nvPr/>
        </p:nvSpPr>
        <p:spPr bwMode="auto">
          <a:xfrm>
            <a:off x="532793" y="3559724"/>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Opera Software OPERA</a:t>
            </a:r>
            <a:endParaRPr kumimoji="0" lang="ja-JP" altLang="en-US" sz="3200" b="0" i="0" u="none" strike="noStrike" cap="none" normalizeH="0" dirty="0">
              <a:ln>
                <a:noFill/>
              </a:ln>
              <a:solidFill>
                <a:srgbClr val="3366FF"/>
              </a:solidFill>
              <a:effectLst/>
              <a:latin typeface="+mn-lt"/>
              <a:ea typeface="+mn-ea"/>
            </a:endParaRPr>
          </a:p>
        </p:txBody>
      </p:sp>
      <p:sp>
        <p:nvSpPr>
          <p:cNvPr id="18" name="正方形/長方形 17"/>
          <p:cNvSpPr/>
          <p:nvPr/>
        </p:nvSpPr>
        <p:spPr bwMode="auto">
          <a:xfrm>
            <a:off x="532793" y="908647"/>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r>
              <a:rPr lang="en-US" altLang="ja-JP" sz="3200" dirty="0">
                <a:solidFill>
                  <a:srgbClr val="3366FF"/>
                </a:solidFill>
              </a:rPr>
              <a:t>  Microsoft IE/Edge</a:t>
            </a:r>
          </a:p>
        </p:txBody>
      </p:sp>
      <p:sp>
        <p:nvSpPr>
          <p:cNvPr id="12" name="正方形/長方形 11"/>
          <p:cNvSpPr/>
          <p:nvPr/>
        </p:nvSpPr>
        <p:spPr bwMode="auto">
          <a:xfrm>
            <a:off x="532793" y="5628206"/>
            <a:ext cx="8075240" cy="773191"/>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3200" dirty="0">
                <a:solidFill>
                  <a:schemeClr val="bg1"/>
                </a:solidFill>
                <a:latin typeface="+mn-lt"/>
                <a:ea typeface="+mn-ea"/>
              </a:rPr>
              <a:t>Ajax</a:t>
            </a:r>
            <a:r>
              <a:rPr kumimoji="0" lang="ja-JP" altLang="en-US" sz="3200" dirty="0">
                <a:solidFill>
                  <a:schemeClr val="bg1"/>
                </a:solidFill>
                <a:latin typeface="+mn-lt"/>
                <a:ea typeface="+mn-ea"/>
              </a:rPr>
              <a:t>の操作性と</a:t>
            </a:r>
            <a:r>
              <a:rPr kumimoji="0" lang="ja-JP" altLang="en-US" sz="3200" b="0" i="0" u="none" strike="noStrike" cap="none" normalizeH="0" dirty="0">
                <a:ln>
                  <a:noFill/>
                </a:ln>
                <a:solidFill>
                  <a:schemeClr val="bg1"/>
                </a:solidFill>
                <a:effectLst/>
                <a:latin typeface="+mn-lt"/>
                <a:ea typeface="+mn-ea"/>
              </a:rPr>
              <a:t>快適さを向上</a:t>
            </a:r>
          </a:p>
        </p:txBody>
      </p:sp>
      <p:sp>
        <p:nvSpPr>
          <p:cNvPr id="13" name="下矢印 12"/>
          <p:cNvSpPr/>
          <p:nvPr/>
        </p:nvSpPr>
        <p:spPr bwMode="auto">
          <a:xfrm>
            <a:off x="3341105" y="5042497"/>
            <a:ext cx="2448272" cy="641350"/>
          </a:xfrm>
          <a:prstGeom prst="downArrow">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n-lt"/>
              <a:ea typeface="+mn-ea"/>
            </a:endParaRPr>
          </a:p>
        </p:txBody>
      </p:sp>
      <p:pic>
        <p:nvPicPr>
          <p:cNvPr id="2" name="図 1" descr="firefox-256.jpg"/>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7588812" y="1613070"/>
            <a:ext cx="480820" cy="480820"/>
          </a:xfrm>
          <a:prstGeom prst="rect">
            <a:avLst/>
          </a:prstGeom>
        </p:spPr>
      </p:pic>
      <p:pic>
        <p:nvPicPr>
          <p:cNvPr id="3" name="図 2" descr="download-internet-explore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877" y="989243"/>
            <a:ext cx="480820" cy="423484"/>
          </a:xfrm>
          <a:prstGeom prst="rect">
            <a:avLst/>
          </a:prstGeom>
        </p:spPr>
      </p:pic>
      <p:pic>
        <p:nvPicPr>
          <p:cNvPr id="19" name="図 18" descr="safari-logo-lg.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88812" y="2265445"/>
            <a:ext cx="491145" cy="542014"/>
          </a:xfrm>
          <a:prstGeom prst="rect">
            <a:avLst/>
          </a:prstGeom>
        </p:spPr>
      </p:pic>
      <p:pic>
        <p:nvPicPr>
          <p:cNvPr id="20" name="図 19" descr="url.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9302" y="3606867"/>
            <a:ext cx="476780" cy="476780"/>
          </a:xfrm>
          <a:prstGeom prst="rect">
            <a:avLst/>
          </a:prstGeom>
        </p:spPr>
      </p:pic>
      <p:pic>
        <p:nvPicPr>
          <p:cNvPr id="21" name="図 20" descr="chrome-logo-2011-04-27.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2455" y="2928706"/>
            <a:ext cx="1028700" cy="514350"/>
          </a:xfrm>
          <a:prstGeom prst="rect">
            <a:avLst/>
          </a:prstGeom>
        </p:spPr>
      </p:pic>
      <p:sp>
        <p:nvSpPr>
          <p:cNvPr id="22" name="タイトル 21"/>
          <p:cNvSpPr>
            <a:spLocks noGrp="1"/>
          </p:cNvSpPr>
          <p:nvPr>
            <p:ph type="title"/>
          </p:nvPr>
        </p:nvSpPr>
        <p:spPr/>
        <p:txBody>
          <a:bodyPr/>
          <a:lstStyle/>
          <a:p>
            <a:r>
              <a:rPr kumimoji="1" lang="ja-JP" altLang="en-US" dirty="0"/>
              <a:t>ブラウザーの進化と</a:t>
            </a:r>
            <a:r>
              <a:rPr kumimoji="1" lang="en-US" altLang="ja-JP" dirty="0"/>
              <a:t>Ajax</a:t>
            </a:r>
            <a:endParaRPr kumimoji="1" lang="ja-JP" altLang="en-US" dirty="0"/>
          </a:p>
        </p:txBody>
      </p:sp>
      <p:pic>
        <p:nvPicPr>
          <p:cNvPr id="5" name="図 4"/>
          <p:cNvPicPr>
            <a:picLocks noChangeAspect="1"/>
          </p:cNvPicPr>
          <p:nvPr/>
        </p:nvPicPr>
        <p:blipFill>
          <a:blip r:embed="rId8"/>
          <a:stretch>
            <a:fillRect/>
          </a:stretch>
        </p:blipFill>
        <p:spPr>
          <a:xfrm>
            <a:off x="7787176" y="989243"/>
            <a:ext cx="657812" cy="423484"/>
          </a:xfrm>
          <a:prstGeom prst="rect">
            <a:avLst/>
          </a:prstGeom>
        </p:spPr>
      </p:pic>
    </p:spTree>
    <p:extLst>
      <p:ext uri="{BB962C8B-B14F-4D97-AF65-F5344CB8AC3E}">
        <p14:creationId xmlns:p14="http://schemas.microsoft.com/office/powerpoint/2010/main" val="89289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P spid="18"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Arial Black" panose="020B0A04020102020204" pitchFamily="34" charset="0"/>
                <a:ea typeface="HGP創英角ｺﾞｼｯｸUB" pitchFamily="50" charset="-128"/>
                <a:cs typeface="Arial"/>
              </a:rPr>
              <a:t>HTML5</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89741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HTML5</a:t>
            </a:r>
            <a:r>
              <a:rPr kumimoji="1" lang="ja-JP" altLang="en-US" dirty="0"/>
              <a:t>（１）</a:t>
            </a:r>
          </a:p>
        </p:txBody>
      </p:sp>
      <p:sp>
        <p:nvSpPr>
          <p:cNvPr id="3" name="スライド番号プレースホルダー 2"/>
          <p:cNvSpPr>
            <a:spLocks noGrp="1"/>
          </p:cNvSpPr>
          <p:nvPr>
            <p:ph type="sldNum" sz="quarter" idx="12"/>
          </p:nvPr>
        </p:nvSpPr>
        <p:spPr>
          <a:xfrm>
            <a:off x="6932246" y="6658052"/>
            <a:ext cx="2133600" cy="217800"/>
          </a:xfrm>
        </p:spPr>
        <p:txBody>
          <a:bodyPr/>
          <a:lstStyle/>
          <a:p>
            <a:fld id="{8FF8CC5D-A65D-5946-99B5-645367A967AD}" type="slidenum">
              <a:rPr kumimoji="1" lang="ja-JP" altLang="en-US" smtClean="0"/>
              <a:t>19</a:t>
            </a:fld>
            <a:endParaRPr kumimoji="1" lang="ja-JP" altLang="en-US"/>
          </a:p>
        </p:txBody>
      </p:sp>
      <p:pic>
        <p:nvPicPr>
          <p:cNvPr id="5" name="図 4" descr="Illustration+of+a+stormy+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472" y="1008358"/>
            <a:ext cx="5233691" cy="5233691"/>
          </a:xfrm>
          <a:prstGeom prst="rect">
            <a:avLst/>
          </a:prstGeom>
        </p:spPr>
      </p:pic>
      <p:sp>
        <p:nvSpPr>
          <p:cNvPr id="6" name="正方形/長方形 5"/>
          <p:cNvSpPr/>
          <p:nvPr/>
        </p:nvSpPr>
        <p:spPr>
          <a:xfrm>
            <a:off x="648494" y="2800350"/>
            <a:ext cx="2484437" cy="6096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ウェブサーバー</a:t>
            </a:r>
          </a:p>
        </p:txBody>
      </p:sp>
      <p:sp>
        <p:nvSpPr>
          <p:cNvPr id="7" name="正方形/長方形 6"/>
          <p:cNvSpPr/>
          <p:nvPr/>
        </p:nvSpPr>
        <p:spPr>
          <a:xfrm>
            <a:off x="648494" y="5092700"/>
            <a:ext cx="2484437" cy="60960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ブラウザー</a:t>
            </a:r>
          </a:p>
        </p:txBody>
      </p:sp>
      <p:sp>
        <p:nvSpPr>
          <p:cNvPr id="9" name="正方形/長方形 8"/>
          <p:cNvSpPr/>
          <p:nvPr/>
        </p:nvSpPr>
        <p:spPr>
          <a:xfrm>
            <a:off x="6010276" y="2800350"/>
            <a:ext cx="2484437" cy="60960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ウェブサーバー</a:t>
            </a:r>
          </a:p>
        </p:txBody>
      </p:sp>
      <p:sp>
        <p:nvSpPr>
          <p:cNvPr id="10" name="正方形/長方形 9"/>
          <p:cNvSpPr/>
          <p:nvPr/>
        </p:nvSpPr>
        <p:spPr>
          <a:xfrm>
            <a:off x="6010276" y="5092700"/>
            <a:ext cx="2484437" cy="60960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ブラウザー</a:t>
            </a:r>
          </a:p>
        </p:txBody>
      </p:sp>
      <p:sp>
        <p:nvSpPr>
          <p:cNvPr id="12" name="上下矢印 11"/>
          <p:cNvSpPr/>
          <p:nvPr/>
        </p:nvSpPr>
        <p:spPr>
          <a:xfrm>
            <a:off x="1458913" y="3308350"/>
            <a:ext cx="863600" cy="1911350"/>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通信プロトコル</a:t>
            </a:r>
          </a:p>
        </p:txBody>
      </p:sp>
      <p:sp>
        <p:nvSpPr>
          <p:cNvPr id="13" name="上下矢印 12"/>
          <p:cNvSpPr/>
          <p:nvPr/>
        </p:nvSpPr>
        <p:spPr>
          <a:xfrm>
            <a:off x="6829059" y="3308350"/>
            <a:ext cx="863600" cy="1911350"/>
          </a:xfrm>
          <a:prstGeom prst="up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通信プロトコル</a:t>
            </a:r>
          </a:p>
        </p:txBody>
      </p:sp>
      <p:sp>
        <p:nvSpPr>
          <p:cNvPr id="14" name="正方形/長方形 13"/>
          <p:cNvSpPr/>
          <p:nvPr/>
        </p:nvSpPr>
        <p:spPr>
          <a:xfrm>
            <a:off x="2322513" y="3898900"/>
            <a:ext cx="1563687" cy="7874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chemeClr val="bg1"/>
                </a:solidFill>
                <a:latin typeface="ＭＳ Ｐゴシック"/>
                <a:ea typeface="ＭＳ Ｐゴシック"/>
                <a:cs typeface="ＭＳ Ｐゴシック"/>
              </a:rPr>
              <a:t>HTML4</a:t>
            </a:r>
          </a:p>
          <a:p>
            <a:pPr algn="ctr"/>
            <a:r>
              <a:rPr lang="ja-JP" altLang="ja-JP" sz="1000" dirty="0">
                <a:solidFill>
                  <a:schemeClr val="bg1"/>
                </a:solidFill>
              </a:rPr>
              <a:t>文字や写真のような</a:t>
            </a:r>
            <a:endParaRPr lang="en-US" altLang="ja-JP" sz="1000" dirty="0">
              <a:solidFill>
                <a:schemeClr val="bg1"/>
              </a:solidFill>
            </a:endParaRPr>
          </a:p>
          <a:p>
            <a:pPr algn="ctr"/>
            <a:r>
              <a:rPr lang="ja-JP" altLang="ja-JP" sz="1000" dirty="0">
                <a:solidFill>
                  <a:schemeClr val="bg1"/>
                </a:solidFill>
              </a:rPr>
              <a:t>動きのない情報</a:t>
            </a:r>
            <a:r>
              <a:rPr lang="ja-JP" altLang="en-US" sz="1000" dirty="0">
                <a:solidFill>
                  <a:schemeClr val="bg1"/>
                </a:solidFill>
                <a:latin typeface="ＭＳ Ｐゴシック"/>
                <a:ea typeface="ＭＳ Ｐゴシック"/>
                <a:cs typeface="ＭＳ Ｐゴシック"/>
              </a:rPr>
              <a:t>を対象</a:t>
            </a:r>
            <a:endParaRPr lang="en-US" altLang="ja-JP" sz="1000" dirty="0">
              <a:solidFill>
                <a:schemeClr val="bg1"/>
              </a:solidFill>
              <a:latin typeface="ＭＳ Ｐゴシック"/>
              <a:ea typeface="ＭＳ Ｐゴシック"/>
              <a:cs typeface="ＭＳ Ｐゴシック"/>
            </a:endParaRPr>
          </a:p>
        </p:txBody>
      </p:sp>
      <p:sp>
        <p:nvSpPr>
          <p:cNvPr id="15" name="正方形/長方形 14"/>
          <p:cNvSpPr/>
          <p:nvPr/>
        </p:nvSpPr>
        <p:spPr>
          <a:xfrm>
            <a:off x="5343526" y="3898900"/>
            <a:ext cx="1563687" cy="7874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chemeClr val="bg1"/>
                </a:solidFill>
                <a:latin typeface="ＭＳ Ｐゴシック"/>
                <a:ea typeface="ＭＳ Ｐゴシック"/>
                <a:cs typeface="ＭＳ Ｐゴシック"/>
              </a:rPr>
              <a:t>HTML5</a:t>
            </a:r>
          </a:p>
          <a:p>
            <a:pPr algn="ctr"/>
            <a:r>
              <a:rPr lang="ja-JP" altLang="en-US" sz="1000" dirty="0">
                <a:solidFill>
                  <a:schemeClr val="bg1"/>
                </a:solidFill>
              </a:rPr>
              <a:t>動画や音声など</a:t>
            </a:r>
            <a:endParaRPr lang="en-US" altLang="ja-JP" sz="1000" dirty="0">
              <a:solidFill>
                <a:schemeClr val="bg1"/>
              </a:solidFill>
            </a:endParaRPr>
          </a:p>
          <a:p>
            <a:pPr algn="ctr"/>
            <a:r>
              <a:rPr lang="ja-JP" altLang="en-US" sz="1000" dirty="0">
                <a:solidFill>
                  <a:schemeClr val="bg1"/>
                </a:solidFill>
              </a:rPr>
              <a:t>次代に即した</a:t>
            </a:r>
            <a:r>
              <a:rPr lang="ja-JP" altLang="ja-JP" sz="1000" dirty="0">
                <a:solidFill>
                  <a:schemeClr val="bg1"/>
                </a:solidFill>
              </a:rPr>
              <a:t>情報</a:t>
            </a:r>
            <a:r>
              <a:rPr lang="ja-JP" altLang="en-US" sz="1000" dirty="0">
                <a:solidFill>
                  <a:schemeClr val="bg1"/>
                </a:solidFill>
                <a:latin typeface="ＭＳ Ｐゴシック"/>
                <a:ea typeface="ＭＳ Ｐゴシック"/>
                <a:cs typeface="ＭＳ Ｐゴシック"/>
              </a:rPr>
              <a:t>を対象</a:t>
            </a:r>
            <a:endParaRPr lang="en-US" altLang="ja-JP" sz="1000" dirty="0">
              <a:solidFill>
                <a:schemeClr val="bg1"/>
              </a:solidFill>
              <a:latin typeface="ＭＳ Ｐゴシック"/>
              <a:ea typeface="ＭＳ Ｐゴシック"/>
              <a:cs typeface="ＭＳ Ｐゴシック"/>
            </a:endParaRPr>
          </a:p>
        </p:txBody>
      </p:sp>
      <p:sp>
        <p:nvSpPr>
          <p:cNvPr id="16" name="右矢印 15"/>
          <p:cNvSpPr/>
          <p:nvPr/>
        </p:nvSpPr>
        <p:spPr>
          <a:xfrm>
            <a:off x="3968750" y="3898900"/>
            <a:ext cx="1374776" cy="787400"/>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現状に即した</a:t>
            </a:r>
          </a:p>
          <a:p>
            <a:pPr algn="ctr"/>
            <a:r>
              <a:rPr kumimoji="1" lang="ja-JP" altLang="en-US" sz="1000" dirty="0">
                <a:solidFill>
                  <a:srgbClr val="FFFFFF"/>
                </a:solidFill>
                <a:latin typeface="ＭＳ Ｐゴシック"/>
                <a:ea typeface="ＭＳ Ｐゴシック"/>
                <a:cs typeface="ＭＳ Ｐゴシック"/>
              </a:rPr>
              <a:t>大幅な改訂</a:t>
            </a:r>
            <a:endParaRPr kumimoji="1" lang="en-US" altLang="ja-JP" sz="1000" dirty="0">
              <a:solidFill>
                <a:srgbClr val="FFFFFF"/>
              </a:solidFill>
              <a:latin typeface="ＭＳ Ｐゴシック"/>
              <a:ea typeface="ＭＳ Ｐゴシック"/>
              <a:cs typeface="ＭＳ Ｐゴシック"/>
            </a:endParaRPr>
          </a:p>
        </p:txBody>
      </p:sp>
      <p:sp>
        <p:nvSpPr>
          <p:cNvPr id="17" name="加算記号 16"/>
          <p:cNvSpPr/>
          <p:nvPr/>
        </p:nvSpPr>
        <p:spPr>
          <a:xfrm>
            <a:off x="3155950" y="4730750"/>
            <a:ext cx="533400" cy="577850"/>
          </a:xfrm>
          <a:prstGeom prst="mathPlus">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36950" y="2507218"/>
            <a:ext cx="2159365" cy="1015663"/>
          </a:xfrm>
          <a:prstGeom prst="rect">
            <a:avLst/>
          </a:prstGeom>
          <a:noFill/>
        </p:spPr>
        <p:txBody>
          <a:bodyPr wrap="none" rtlCol="0">
            <a:spAutoFit/>
          </a:bodyPr>
          <a:lstStyle/>
          <a:p>
            <a:pPr algn="ctr"/>
            <a:r>
              <a:rPr lang="ja-JP" altLang="en-US" sz="6000" dirty="0">
                <a:solidFill>
                  <a:srgbClr val="404040"/>
                </a:solidFill>
              </a:rPr>
              <a:t>ウェブ</a:t>
            </a:r>
            <a:endParaRPr kumimoji="1" lang="ja-JP" altLang="en-US" sz="6000" dirty="0">
              <a:solidFill>
                <a:srgbClr val="404040"/>
              </a:solidFill>
            </a:endParaRPr>
          </a:p>
        </p:txBody>
      </p:sp>
      <p:sp>
        <p:nvSpPr>
          <p:cNvPr id="22" name="正方形/長方形 21"/>
          <p:cNvSpPr/>
          <p:nvPr/>
        </p:nvSpPr>
        <p:spPr>
          <a:xfrm>
            <a:off x="3689350" y="4794250"/>
            <a:ext cx="1439861" cy="4445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chemeClr val="bg1"/>
                </a:solidFill>
                <a:latin typeface="HGP創英角ｺﾞｼｯｸUB"/>
                <a:ea typeface="HGP創英角ｺﾞｼｯｸUB"/>
                <a:cs typeface="HGP創英角ｺﾞｼｯｸUB"/>
              </a:rPr>
              <a:t>プラグイン・ソフトウェア</a:t>
            </a:r>
            <a:endParaRPr lang="en-US" altLang="ja-JP" sz="1000" dirty="0">
              <a:solidFill>
                <a:schemeClr val="bg1"/>
              </a:solidFill>
              <a:latin typeface="HGP創英角ｺﾞｼｯｸUB"/>
              <a:ea typeface="HGP創英角ｺﾞｼｯｸUB"/>
              <a:cs typeface="HGP創英角ｺﾞｼｯｸUB"/>
            </a:endParaRPr>
          </a:p>
          <a:p>
            <a:pPr algn="ctr"/>
            <a:r>
              <a:rPr lang="en-US" altLang="ja-JP" sz="1000" dirty="0">
                <a:solidFill>
                  <a:schemeClr val="bg1"/>
                </a:solidFill>
                <a:latin typeface="ＭＳ Ｐゴシック"/>
                <a:ea typeface="ＭＳ Ｐゴシック"/>
                <a:cs typeface="ＭＳ Ｐゴシック"/>
              </a:rPr>
              <a:t>Flash</a:t>
            </a:r>
            <a:r>
              <a:rPr lang="ja-JP" altLang="en-US" sz="1000" dirty="0">
                <a:solidFill>
                  <a:schemeClr val="bg1"/>
                </a:solidFill>
                <a:latin typeface="ＭＳ Ｐゴシック"/>
                <a:ea typeface="ＭＳ Ｐゴシック"/>
                <a:cs typeface="ＭＳ Ｐゴシック"/>
              </a:rPr>
              <a:t>、</a:t>
            </a:r>
            <a:r>
              <a:rPr lang="en-US" altLang="ja-JP" sz="1000" dirty="0">
                <a:solidFill>
                  <a:schemeClr val="bg1"/>
                </a:solidFill>
                <a:latin typeface="ＭＳ Ｐゴシック"/>
                <a:ea typeface="ＭＳ Ｐゴシック"/>
                <a:cs typeface="ＭＳ Ｐゴシック"/>
              </a:rPr>
              <a:t>Silverlight</a:t>
            </a:r>
            <a:r>
              <a:rPr lang="ja-JP" altLang="en-US" sz="1000" dirty="0">
                <a:solidFill>
                  <a:schemeClr val="bg1"/>
                </a:solidFill>
                <a:latin typeface="ＭＳ Ｐゴシック"/>
                <a:ea typeface="ＭＳ Ｐゴシック"/>
                <a:cs typeface="ＭＳ Ｐゴシック"/>
              </a:rPr>
              <a:t>など</a:t>
            </a:r>
            <a:endParaRPr lang="en-US" altLang="ja-JP" sz="1000" dirty="0">
              <a:solidFill>
                <a:schemeClr val="bg1"/>
              </a:solidFill>
              <a:latin typeface="ＭＳ Ｐゴシック"/>
              <a:ea typeface="ＭＳ Ｐゴシック"/>
              <a:cs typeface="ＭＳ Ｐゴシック"/>
            </a:endParaRPr>
          </a:p>
        </p:txBody>
      </p:sp>
      <p:sp>
        <p:nvSpPr>
          <p:cNvPr id="25" name="テキスト ボックス 24"/>
          <p:cNvSpPr txBox="1"/>
          <p:nvPr/>
        </p:nvSpPr>
        <p:spPr>
          <a:xfrm>
            <a:off x="3712369" y="5268342"/>
            <a:ext cx="1439861" cy="338554"/>
          </a:xfrm>
          <a:prstGeom prst="rect">
            <a:avLst/>
          </a:prstGeom>
          <a:noFill/>
        </p:spPr>
        <p:txBody>
          <a:bodyPr wrap="square" rtlCol="0">
            <a:spAutoFit/>
          </a:bodyPr>
          <a:lstStyle/>
          <a:p>
            <a:pPr algn="ctr"/>
            <a:r>
              <a:rPr kumimoji="1" lang="ja-JP" altLang="en-US" sz="1600" dirty="0">
                <a:solidFill>
                  <a:srgbClr val="FF0000"/>
                </a:solidFill>
                <a:latin typeface="HGP創英角ｺﾞｼｯｸUB"/>
                <a:ea typeface="HGP創英角ｺﾞｼｯｸUB"/>
                <a:cs typeface="HGP創英角ｺﾞｼｯｸUB"/>
              </a:rPr>
              <a:t>もはや限界！</a:t>
            </a:r>
          </a:p>
        </p:txBody>
      </p:sp>
      <p:sp>
        <p:nvSpPr>
          <p:cNvPr id="26" name="テキスト ボックス 25"/>
          <p:cNvSpPr txBox="1"/>
          <p:nvPr/>
        </p:nvSpPr>
        <p:spPr>
          <a:xfrm>
            <a:off x="2322513" y="3529568"/>
            <a:ext cx="1114307" cy="369332"/>
          </a:xfrm>
          <a:prstGeom prst="rect">
            <a:avLst/>
          </a:prstGeom>
          <a:noFill/>
        </p:spPr>
        <p:txBody>
          <a:bodyPr wrap="none" rtlCol="0">
            <a:spAutoFit/>
          </a:bodyPr>
          <a:lstStyle/>
          <a:p>
            <a:r>
              <a:rPr lang="en-US" altLang="ja-JP" dirty="0">
                <a:solidFill>
                  <a:schemeClr val="tx1">
                    <a:lumMod val="75000"/>
                    <a:lumOff val="25000"/>
                  </a:schemeClr>
                </a:solidFill>
              </a:rPr>
              <a:t>1997</a:t>
            </a:r>
            <a:r>
              <a:rPr lang="ja-JP" altLang="en-US" dirty="0">
                <a:solidFill>
                  <a:schemeClr val="tx1">
                    <a:lumMod val="75000"/>
                    <a:lumOff val="25000"/>
                  </a:schemeClr>
                </a:solidFill>
              </a:rPr>
              <a:t>年</a:t>
            </a:r>
            <a:r>
              <a:rPr lang="en-US" altLang="ja-JP" dirty="0">
                <a:solidFill>
                  <a:schemeClr val="tx1">
                    <a:lumMod val="75000"/>
                    <a:lumOff val="25000"/>
                  </a:schemeClr>
                </a:solidFill>
              </a:rPr>
              <a:t>〜</a:t>
            </a:r>
            <a:endParaRPr kumimoji="1" lang="ja-JP" altLang="en-US" dirty="0">
              <a:solidFill>
                <a:schemeClr val="tx1">
                  <a:lumMod val="75000"/>
                  <a:lumOff val="25000"/>
                </a:schemeClr>
              </a:solidFill>
            </a:endParaRPr>
          </a:p>
        </p:txBody>
      </p:sp>
      <p:sp>
        <p:nvSpPr>
          <p:cNvPr id="27" name="テキスト ボックス 26"/>
          <p:cNvSpPr txBox="1"/>
          <p:nvPr/>
        </p:nvSpPr>
        <p:spPr>
          <a:xfrm>
            <a:off x="6010276" y="3515499"/>
            <a:ext cx="883475" cy="369332"/>
          </a:xfrm>
          <a:prstGeom prst="rect">
            <a:avLst/>
          </a:prstGeom>
          <a:noFill/>
        </p:spPr>
        <p:txBody>
          <a:bodyPr wrap="none" rtlCol="0">
            <a:spAutoFit/>
          </a:bodyPr>
          <a:lstStyle/>
          <a:p>
            <a:r>
              <a:rPr lang="en-US" altLang="ja-JP" dirty="0">
                <a:solidFill>
                  <a:srgbClr val="0000FF"/>
                </a:solidFill>
              </a:rPr>
              <a:t>2014〜</a:t>
            </a:r>
            <a:endParaRPr kumimoji="1" lang="ja-JP" altLang="en-US" dirty="0">
              <a:solidFill>
                <a:srgbClr val="0000FF"/>
              </a:solidFill>
            </a:endParaRPr>
          </a:p>
        </p:txBody>
      </p:sp>
    </p:spTree>
    <p:extLst>
      <p:ext uri="{BB962C8B-B14F-4D97-AF65-F5344CB8AC3E}">
        <p14:creationId xmlns:p14="http://schemas.microsoft.com/office/powerpoint/2010/main" val="2765195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グループ化 164"/>
          <p:cNvGrpSpPr/>
          <p:nvPr/>
        </p:nvGrpSpPr>
        <p:grpSpPr>
          <a:xfrm>
            <a:off x="6705601" y="1929947"/>
            <a:ext cx="1816908" cy="989800"/>
            <a:chOff x="6553201" y="1780452"/>
            <a:chExt cx="1816908" cy="989800"/>
          </a:xfrm>
          <a:effectLst>
            <a:outerShdw blurRad="50800" dist="38100" dir="2700000" algn="tl" rotWithShape="0">
              <a:prstClr val="black">
                <a:alpha val="40000"/>
              </a:prstClr>
            </a:outerShdw>
          </a:effectLst>
        </p:grpSpPr>
        <p:sp>
          <p:nvSpPr>
            <p:cNvPr id="166" name="正方形/長方形 165"/>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7" name="直線コネクタ 166"/>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直線コネクタ 167"/>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直線コネクタ 168"/>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0" name="正方形/長方形 169"/>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1" name="直線コネクタ 170"/>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直線コネクタ 171"/>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4" name="正方形/長方形 173"/>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5" name="直線コネクタ 174"/>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直線コネクタ 175"/>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直線コネクタ 176"/>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タイトル 1"/>
          <p:cNvSpPr>
            <a:spLocks noGrp="1"/>
          </p:cNvSpPr>
          <p:nvPr>
            <p:ph type="title"/>
          </p:nvPr>
        </p:nvSpPr>
        <p:spPr/>
        <p:txBody>
          <a:bodyPr/>
          <a:lstStyle/>
          <a:p>
            <a:r>
              <a:rPr kumimoji="1" lang="ja-JP" altLang="en-US" dirty="0"/>
              <a:t>メインフレーム、クライアントサーバー</a:t>
            </a:r>
            <a:r>
              <a:rPr lang="ja-JP" altLang="en-US" dirty="0"/>
              <a:t>、</a:t>
            </a:r>
            <a:r>
              <a:rPr kumimoji="1" lang="ja-JP" altLang="en-US" dirty="0"/>
              <a:t>クラウド</a:t>
            </a:r>
          </a:p>
        </p:txBody>
      </p:sp>
      <p:sp>
        <p:nvSpPr>
          <p:cNvPr id="3" name="正方形/長方形 2"/>
          <p:cNvSpPr/>
          <p:nvPr/>
        </p:nvSpPr>
        <p:spPr>
          <a:xfrm>
            <a:off x="315073" y="1186233"/>
            <a:ext cx="2784297" cy="5137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メインフレーム</a:t>
            </a:r>
          </a:p>
        </p:txBody>
      </p:sp>
      <p:sp>
        <p:nvSpPr>
          <p:cNvPr id="4" name="正方形/長方形 3"/>
          <p:cNvSpPr/>
          <p:nvPr/>
        </p:nvSpPr>
        <p:spPr>
          <a:xfrm>
            <a:off x="3192694" y="1186233"/>
            <a:ext cx="2784297" cy="5137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クライアントサーバー</a:t>
            </a:r>
          </a:p>
        </p:txBody>
      </p:sp>
      <p:sp>
        <p:nvSpPr>
          <p:cNvPr id="5" name="正方形/長方形 4"/>
          <p:cNvSpPr/>
          <p:nvPr/>
        </p:nvSpPr>
        <p:spPr>
          <a:xfrm>
            <a:off x="6070315" y="1186233"/>
            <a:ext cx="2784297" cy="5137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クラウド</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9" name="グループ化 18"/>
          <p:cNvGrpSpPr/>
          <p:nvPr/>
        </p:nvGrpSpPr>
        <p:grpSpPr>
          <a:xfrm>
            <a:off x="797959" y="1970421"/>
            <a:ext cx="1818525" cy="986320"/>
            <a:chOff x="914400" y="2126750"/>
            <a:chExt cx="1818525" cy="986320"/>
          </a:xfrm>
          <a:effectLst>
            <a:outerShdw blurRad="50800" dist="38100" dir="2700000" algn="tl" rotWithShape="0">
              <a:prstClr val="black">
                <a:alpha val="40000"/>
              </a:prstClr>
            </a:outerShdw>
          </a:effectLst>
        </p:grpSpPr>
        <p:sp>
          <p:nvSpPr>
            <p:cNvPr id="6" name="正方形/長方形 5"/>
            <p:cNvSpPr/>
            <p:nvPr/>
          </p:nvSpPr>
          <p:spPr>
            <a:xfrm>
              <a:off x="914400"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 name="直線コネクタ 7"/>
            <p:cNvCxnSpPr/>
            <p:nvPr/>
          </p:nvCxnSpPr>
          <p:spPr>
            <a:xfrm>
              <a:off x="1027416"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1027416"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027416"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1520575"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コネクタ 12"/>
            <p:cNvCxnSpPr/>
            <p:nvPr/>
          </p:nvCxnSpPr>
          <p:spPr>
            <a:xfrm>
              <a:off x="1633591"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1633591"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1633591"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2126750" y="2126750"/>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楕円 16"/>
            <p:cNvSpPr/>
            <p:nvPr/>
          </p:nvSpPr>
          <p:spPr>
            <a:xfrm>
              <a:off x="2229491" y="2340949"/>
              <a:ext cx="188360" cy="188360"/>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楕円 17"/>
            <p:cNvSpPr/>
            <p:nvPr/>
          </p:nvSpPr>
          <p:spPr>
            <a:xfrm>
              <a:off x="2482920" y="2341884"/>
              <a:ext cx="188360" cy="188360"/>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3" name="グループ化 32"/>
          <p:cNvGrpSpPr/>
          <p:nvPr/>
        </p:nvGrpSpPr>
        <p:grpSpPr>
          <a:xfrm>
            <a:off x="656684" y="3986050"/>
            <a:ext cx="2102781" cy="354459"/>
            <a:chOff x="654976" y="4628507"/>
            <a:chExt cx="2102781" cy="354459"/>
          </a:xfrm>
          <a:effectLst>
            <a:outerShdw blurRad="50800" dist="38100" dir="2700000" algn="tl" rotWithShape="0">
              <a:prstClr val="black">
                <a:alpha val="40000"/>
              </a:prstClr>
            </a:outerShdw>
          </a:effectLst>
        </p:grpSpPr>
        <p:grpSp>
          <p:nvGrpSpPr>
            <p:cNvPr id="22" name="グループ化 21"/>
            <p:cNvGrpSpPr/>
            <p:nvPr/>
          </p:nvGrpSpPr>
          <p:grpSpPr>
            <a:xfrm>
              <a:off x="654976" y="4633644"/>
              <a:ext cx="493159" cy="349322"/>
              <a:chOff x="910974" y="4993240"/>
              <a:chExt cx="493159" cy="349322"/>
            </a:xfrm>
          </p:grpSpPr>
          <p:sp>
            <p:nvSpPr>
              <p:cNvPr id="20" name="正方形/長方形 19"/>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四角形: 角を丸くする 20"/>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3" name="グループ化 22"/>
            <p:cNvGrpSpPr/>
            <p:nvPr/>
          </p:nvGrpSpPr>
          <p:grpSpPr>
            <a:xfrm>
              <a:off x="1192656" y="4633644"/>
              <a:ext cx="493159" cy="349322"/>
              <a:chOff x="910974" y="4993240"/>
              <a:chExt cx="493159" cy="349322"/>
            </a:xfrm>
          </p:grpSpPr>
          <p:sp>
            <p:nvSpPr>
              <p:cNvPr id="24" name="正方形/長方形 23"/>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四角形: 角を丸くする 24"/>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6" name="グループ化 25"/>
            <p:cNvGrpSpPr/>
            <p:nvPr/>
          </p:nvGrpSpPr>
          <p:grpSpPr>
            <a:xfrm>
              <a:off x="1728627" y="4633644"/>
              <a:ext cx="493159" cy="349322"/>
              <a:chOff x="910974" y="4993240"/>
              <a:chExt cx="493159" cy="349322"/>
            </a:xfrm>
          </p:grpSpPr>
          <p:sp>
            <p:nvSpPr>
              <p:cNvPr id="27" name="正方形/長方形 26"/>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四角形: 角を丸くする 27"/>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9" name="グループ化 28"/>
            <p:cNvGrpSpPr/>
            <p:nvPr/>
          </p:nvGrpSpPr>
          <p:grpSpPr>
            <a:xfrm>
              <a:off x="2264598" y="4628507"/>
              <a:ext cx="493159" cy="349322"/>
              <a:chOff x="910974" y="4993240"/>
              <a:chExt cx="493159" cy="349322"/>
            </a:xfrm>
          </p:grpSpPr>
          <p:sp>
            <p:nvSpPr>
              <p:cNvPr id="30" name="正方形/長方形 29"/>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四角形: 角を丸くする 30"/>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cxnSp>
        <p:nvCxnSpPr>
          <p:cNvPr id="35" name="直線コネクタ 34"/>
          <p:cNvCxnSpPr>
            <a:stCxn id="12" idx="2"/>
            <a:endCxn id="20" idx="0"/>
          </p:cNvCxnSpPr>
          <p:nvPr/>
        </p:nvCxnSpPr>
        <p:spPr>
          <a:xfrm flipH="1">
            <a:off x="903264" y="2956741"/>
            <a:ext cx="803958" cy="1034446"/>
          </a:xfrm>
          <a:prstGeom prst="line">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stCxn id="12" idx="2"/>
            <a:endCxn id="24" idx="0"/>
          </p:cNvCxnSpPr>
          <p:nvPr/>
        </p:nvCxnSpPr>
        <p:spPr>
          <a:xfrm flipH="1">
            <a:off x="1440944" y="2956741"/>
            <a:ext cx="266278" cy="1034446"/>
          </a:xfrm>
          <a:prstGeom prst="line">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a:stCxn id="12" idx="2"/>
            <a:endCxn id="27" idx="0"/>
          </p:cNvCxnSpPr>
          <p:nvPr/>
        </p:nvCxnSpPr>
        <p:spPr>
          <a:xfrm>
            <a:off x="1707222" y="2956741"/>
            <a:ext cx="269693" cy="1034446"/>
          </a:xfrm>
          <a:prstGeom prst="line">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12" idx="2"/>
            <a:endCxn id="30" idx="0"/>
          </p:cNvCxnSpPr>
          <p:nvPr/>
        </p:nvCxnSpPr>
        <p:spPr>
          <a:xfrm>
            <a:off x="1707222" y="2956741"/>
            <a:ext cx="805664" cy="1029309"/>
          </a:xfrm>
          <a:prstGeom prst="line">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7" name="コネクタ: カギ線 86"/>
          <p:cNvCxnSpPr>
            <a:stCxn id="62" idx="2"/>
            <a:endCxn id="80" idx="0"/>
          </p:cNvCxnSpPr>
          <p:nvPr/>
        </p:nvCxnSpPr>
        <p:spPr>
          <a:xfrm rot="5400000">
            <a:off x="3677720" y="2990293"/>
            <a:ext cx="1013110" cy="803557"/>
          </a:xfrm>
          <a:prstGeom prst="bentConnector3">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8" name="コネクタ: カギ線 87"/>
          <p:cNvCxnSpPr>
            <a:stCxn id="62" idx="2"/>
            <a:endCxn id="78" idx="0"/>
          </p:cNvCxnSpPr>
          <p:nvPr/>
        </p:nvCxnSpPr>
        <p:spPr>
          <a:xfrm rot="5400000">
            <a:off x="3946560" y="3259133"/>
            <a:ext cx="1013110" cy="265877"/>
          </a:xfrm>
          <a:prstGeom prst="bentConnector3">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9" name="コネクタ: カギ線 88"/>
          <p:cNvCxnSpPr>
            <a:stCxn id="62" idx="2"/>
            <a:endCxn id="76" idx="0"/>
          </p:cNvCxnSpPr>
          <p:nvPr/>
        </p:nvCxnSpPr>
        <p:spPr>
          <a:xfrm rot="16200000" flipH="1">
            <a:off x="4214545" y="3257024"/>
            <a:ext cx="1013110" cy="270094"/>
          </a:xfrm>
          <a:prstGeom prst="bentConnector3">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90" name="コネクタ: カギ線 89"/>
          <p:cNvCxnSpPr>
            <a:stCxn id="62" idx="2"/>
            <a:endCxn id="74" idx="0"/>
          </p:cNvCxnSpPr>
          <p:nvPr/>
        </p:nvCxnSpPr>
        <p:spPr>
          <a:xfrm rot="16200000" flipH="1">
            <a:off x="4485099" y="2986469"/>
            <a:ext cx="1007973" cy="806065"/>
          </a:xfrm>
          <a:prstGeom prst="bentConnector3">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03" name="グループ化 102"/>
          <p:cNvGrpSpPr/>
          <p:nvPr/>
        </p:nvGrpSpPr>
        <p:grpSpPr>
          <a:xfrm>
            <a:off x="3533452" y="3893489"/>
            <a:ext cx="2105245" cy="544717"/>
            <a:chOff x="3530988" y="4626046"/>
            <a:chExt cx="2105245" cy="544717"/>
          </a:xfrm>
          <a:effectLst>
            <a:outerShdw blurRad="50800" dist="38100" dir="2700000" algn="tl" rotWithShape="0">
              <a:prstClr val="black">
                <a:alpha val="40000"/>
              </a:prstClr>
            </a:outerShdw>
          </a:effectLst>
        </p:grpSpPr>
        <p:grpSp>
          <p:nvGrpSpPr>
            <p:cNvPr id="70" name="グループ化 69"/>
            <p:cNvGrpSpPr/>
            <p:nvPr/>
          </p:nvGrpSpPr>
          <p:grpSpPr>
            <a:xfrm>
              <a:off x="3533452" y="4631183"/>
              <a:ext cx="493159" cy="349322"/>
              <a:chOff x="910974" y="4993240"/>
              <a:chExt cx="493159" cy="349322"/>
            </a:xfrm>
          </p:grpSpPr>
          <p:sp>
            <p:nvSpPr>
              <p:cNvPr id="80" name="正方形/長方形 79"/>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四角形: 角を丸くする 80"/>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71" name="グループ化 70"/>
            <p:cNvGrpSpPr/>
            <p:nvPr/>
          </p:nvGrpSpPr>
          <p:grpSpPr>
            <a:xfrm>
              <a:off x="4071132" y="4631183"/>
              <a:ext cx="493159" cy="349322"/>
              <a:chOff x="910974" y="4993240"/>
              <a:chExt cx="493159" cy="349322"/>
            </a:xfrm>
          </p:grpSpPr>
          <p:sp>
            <p:nvSpPr>
              <p:cNvPr id="78" name="正方形/長方形 77"/>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四角形: 角を丸くする 78"/>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72" name="グループ化 71"/>
            <p:cNvGrpSpPr/>
            <p:nvPr/>
          </p:nvGrpSpPr>
          <p:grpSpPr>
            <a:xfrm>
              <a:off x="4607103" y="4631183"/>
              <a:ext cx="493159" cy="349322"/>
              <a:chOff x="910974" y="4993240"/>
              <a:chExt cx="493159" cy="349322"/>
            </a:xfrm>
          </p:grpSpPr>
          <p:sp>
            <p:nvSpPr>
              <p:cNvPr id="76" name="正方形/長方形 75"/>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四角形: 角を丸くする 76"/>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73" name="グループ化 72"/>
            <p:cNvGrpSpPr/>
            <p:nvPr/>
          </p:nvGrpSpPr>
          <p:grpSpPr>
            <a:xfrm>
              <a:off x="5143074" y="4626046"/>
              <a:ext cx="493159" cy="349322"/>
              <a:chOff x="910974" y="4993240"/>
              <a:chExt cx="493159" cy="349322"/>
            </a:xfrm>
          </p:grpSpPr>
          <p:sp>
            <p:nvSpPr>
              <p:cNvPr id="74" name="正方形/長方形 73"/>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四角形: 角を丸くする 74"/>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98" name="正方形/長方形 97"/>
            <p:cNvSpPr/>
            <p:nvPr/>
          </p:nvSpPr>
          <p:spPr>
            <a:xfrm>
              <a:off x="3530988" y="5006191"/>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正方形/長方形 99"/>
            <p:cNvSpPr/>
            <p:nvPr/>
          </p:nvSpPr>
          <p:spPr>
            <a:xfrm>
              <a:off x="4071132" y="5006191"/>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1" name="正方形/長方形 100"/>
            <p:cNvSpPr/>
            <p:nvPr/>
          </p:nvSpPr>
          <p:spPr>
            <a:xfrm>
              <a:off x="4607103" y="5006191"/>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p:cNvSpPr/>
            <p:nvPr/>
          </p:nvSpPr>
          <p:spPr>
            <a:xfrm>
              <a:off x="5140610" y="5006191"/>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17" name="グループ化 116"/>
          <p:cNvGrpSpPr/>
          <p:nvPr/>
        </p:nvGrpSpPr>
        <p:grpSpPr>
          <a:xfrm>
            <a:off x="6411073" y="3994113"/>
            <a:ext cx="493159" cy="349322"/>
            <a:chOff x="910974" y="4993240"/>
            <a:chExt cx="493159" cy="349322"/>
          </a:xfrm>
          <a:effectLst>
            <a:outerShdw blurRad="50800" dist="38100" dir="2700000" algn="tl" rotWithShape="0">
              <a:prstClr val="black">
                <a:alpha val="40000"/>
              </a:prstClr>
            </a:outerShdw>
          </a:effectLst>
        </p:grpSpPr>
        <p:sp>
          <p:nvSpPr>
            <p:cNvPr id="127" name="正方形/長方形 126"/>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8" name="四角形: 角を丸くする 127"/>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6" name="グループ化 135"/>
          <p:cNvGrpSpPr/>
          <p:nvPr/>
        </p:nvGrpSpPr>
        <p:grpSpPr>
          <a:xfrm>
            <a:off x="7674526" y="4057970"/>
            <a:ext cx="178085" cy="241776"/>
            <a:chOff x="7484725" y="4291709"/>
            <a:chExt cx="178085" cy="241776"/>
          </a:xfrm>
          <a:effectLst>
            <a:outerShdw blurRad="50800" dist="38100" dir="2700000" algn="tl" rotWithShape="0">
              <a:prstClr val="black">
                <a:alpha val="40000"/>
              </a:prstClr>
            </a:outerShdw>
          </a:effectLst>
        </p:grpSpPr>
        <p:sp>
          <p:nvSpPr>
            <p:cNvPr id="123" name="正方形/長方形 122"/>
            <p:cNvSpPr/>
            <p:nvPr/>
          </p:nvSpPr>
          <p:spPr>
            <a:xfrm>
              <a:off x="7484725" y="4291709"/>
              <a:ext cx="178085" cy="241776"/>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4" name="四角形: 角を丸くする 123"/>
            <p:cNvSpPr/>
            <p:nvPr/>
          </p:nvSpPr>
          <p:spPr>
            <a:xfrm>
              <a:off x="7522346" y="4333139"/>
              <a:ext cx="102842" cy="156483"/>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1" name="グループ化 140"/>
          <p:cNvGrpSpPr/>
          <p:nvPr/>
        </p:nvGrpSpPr>
        <p:grpSpPr>
          <a:xfrm>
            <a:off x="8020695" y="4026340"/>
            <a:ext cx="246580" cy="298711"/>
            <a:chOff x="8020696" y="4286572"/>
            <a:chExt cx="246580" cy="298711"/>
          </a:xfrm>
          <a:effectLst>
            <a:outerShdw blurRad="50800" dist="38100" dir="2700000" algn="tl" rotWithShape="0">
              <a:prstClr val="black">
                <a:alpha val="40000"/>
              </a:prstClr>
            </a:outerShdw>
          </a:effectLst>
        </p:grpSpPr>
        <p:sp>
          <p:nvSpPr>
            <p:cNvPr id="121" name="正方形/長方形 120"/>
            <p:cNvSpPr/>
            <p:nvPr/>
          </p:nvSpPr>
          <p:spPr>
            <a:xfrm>
              <a:off x="8020696" y="4286572"/>
              <a:ext cx="246580" cy="298711"/>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四角形: 角を丸くする 121"/>
            <p:cNvSpPr/>
            <p:nvPr/>
          </p:nvSpPr>
          <p:spPr>
            <a:xfrm>
              <a:off x="8052576" y="4322532"/>
              <a:ext cx="178055" cy="226032"/>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cxnSp>
        <p:nvCxnSpPr>
          <p:cNvPr id="129" name="直線コネクタ 128"/>
          <p:cNvCxnSpPr>
            <a:stCxn id="109" idx="2"/>
            <a:endCxn id="127" idx="0"/>
          </p:cNvCxnSpPr>
          <p:nvPr/>
        </p:nvCxnSpPr>
        <p:spPr>
          <a:xfrm flipH="1">
            <a:off x="6657653" y="3044446"/>
            <a:ext cx="804811" cy="949667"/>
          </a:xfrm>
          <a:prstGeom prst="line">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0" name="直線コネクタ 129"/>
          <p:cNvCxnSpPr>
            <a:stCxn id="109" idx="2"/>
            <a:endCxn id="125" idx="0"/>
          </p:cNvCxnSpPr>
          <p:nvPr/>
        </p:nvCxnSpPr>
        <p:spPr>
          <a:xfrm flipH="1">
            <a:off x="7257715" y="3044446"/>
            <a:ext cx="204749" cy="862336"/>
          </a:xfrm>
          <a:prstGeom prst="line">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09" idx="2"/>
            <a:endCxn id="123" idx="0"/>
          </p:cNvCxnSpPr>
          <p:nvPr/>
        </p:nvCxnSpPr>
        <p:spPr>
          <a:xfrm>
            <a:off x="7462464" y="3044446"/>
            <a:ext cx="301105" cy="1013524"/>
          </a:xfrm>
          <a:prstGeom prst="line">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09" idx="2"/>
            <a:endCxn id="121" idx="0"/>
          </p:cNvCxnSpPr>
          <p:nvPr/>
        </p:nvCxnSpPr>
        <p:spPr>
          <a:xfrm>
            <a:off x="7462464" y="3044446"/>
            <a:ext cx="681521" cy="981894"/>
          </a:xfrm>
          <a:prstGeom prst="line">
            <a:avLst/>
          </a:prstGeom>
          <a:ln cap="rnd">
            <a:solidFill>
              <a:srgbClr val="33ACBD"/>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37" name="グループ化 136"/>
          <p:cNvGrpSpPr/>
          <p:nvPr/>
        </p:nvGrpSpPr>
        <p:grpSpPr>
          <a:xfrm>
            <a:off x="7008568" y="3906782"/>
            <a:ext cx="495726" cy="555210"/>
            <a:chOff x="6946186" y="4291709"/>
            <a:chExt cx="495726" cy="555210"/>
          </a:xfrm>
          <a:effectLst>
            <a:outerShdw blurRad="50800" dist="38100" dir="2700000" algn="tl" rotWithShape="0">
              <a:prstClr val="black">
                <a:alpha val="40000"/>
              </a:prstClr>
            </a:outerShdw>
          </a:effectLst>
        </p:grpSpPr>
        <p:grpSp>
          <p:nvGrpSpPr>
            <p:cNvPr id="118" name="グループ化 117"/>
            <p:cNvGrpSpPr/>
            <p:nvPr/>
          </p:nvGrpSpPr>
          <p:grpSpPr>
            <a:xfrm>
              <a:off x="6948753" y="4291709"/>
              <a:ext cx="493159" cy="349322"/>
              <a:chOff x="910974" y="4993240"/>
              <a:chExt cx="493159" cy="349322"/>
            </a:xfrm>
          </p:grpSpPr>
          <p:sp>
            <p:nvSpPr>
              <p:cNvPr id="125" name="正方形/長方形 124"/>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四角形: 角を丸くする 125"/>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33" name="正方形/長方形 132"/>
            <p:cNvSpPr/>
            <p:nvPr/>
          </p:nvSpPr>
          <p:spPr>
            <a:xfrm>
              <a:off x="6946186" y="4682347"/>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42" name="雲 141"/>
          <p:cNvSpPr/>
          <p:nvPr/>
        </p:nvSpPr>
        <p:spPr>
          <a:xfrm>
            <a:off x="6555344" y="3338235"/>
            <a:ext cx="1816382" cy="358346"/>
          </a:xfrm>
          <a:prstGeom prst="cloud">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正方形/長方形 142"/>
          <p:cNvSpPr/>
          <p:nvPr/>
        </p:nvSpPr>
        <p:spPr>
          <a:xfrm>
            <a:off x="315074" y="5076207"/>
            <a:ext cx="2784297" cy="121795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巨大なサーバーに計算機能・記憶能力の全てのリソースを持たせ、プログラムを実行する。</a:t>
            </a:r>
            <a:endParaRPr kumimoji="1" lang="en-US" altLang="ja-JP" sz="1200">
              <a:solidFill>
                <a:srgbClr val="FFFFFF"/>
              </a:solidFill>
              <a:latin typeface="Meiryo" panose="020B0604030504040204" pitchFamily="34" charset="-128"/>
              <a:ea typeface="Meiryo" panose="020B0604030504040204" pitchFamily="34" charset="-128"/>
              <a:cs typeface="ＭＳ Ｐゴシック"/>
            </a:endParaRPr>
          </a:p>
          <a:p>
            <a:r>
              <a:rPr kumimoji="1" lang="ja-JP" altLang="en-US" sz="1200">
                <a:solidFill>
                  <a:srgbClr val="FFFFFF"/>
                </a:solidFill>
                <a:latin typeface="Meiryo" panose="020B0604030504040204" pitchFamily="34" charset="-128"/>
                <a:ea typeface="Meiryo" panose="020B0604030504040204" pitchFamily="34" charset="-128"/>
                <a:cs typeface="ＭＳ Ｐゴシック"/>
              </a:rPr>
              <a:t>クライアントは文字の入力と結果の表示のみのダム・ターミナル。</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4" name="正方形/長方形 143"/>
          <p:cNvSpPr/>
          <p:nvPr/>
        </p:nvSpPr>
        <p:spPr>
          <a:xfrm>
            <a:off x="3192695" y="5076207"/>
            <a:ext cx="2784297" cy="121795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ある程度の計算機能と記憶能力を持った高機能なクライアント</a:t>
            </a:r>
            <a:r>
              <a:rPr kumimoji="1" lang="en-US" altLang="ja-JP" sz="1200">
                <a:solidFill>
                  <a:srgbClr val="FFFFFF"/>
                </a:solidFill>
                <a:latin typeface="Meiryo" panose="020B0604030504040204" pitchFamily="34" charset="-128"/>
                <a:ea typeface="Meiryo" panose="020B0604030504040204" pitchFamily="34" charset="-128"/>
                <a:cs typeface="ＭＳ Ｐゴシック"/>
              </a:rPr>
              <a: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r>
              <a:rPr kumimoji="1" lang="en-US" altLang="ja-JP" sz="1200">
                <a:solidFill>
                  <a:srgbClr val="FFFFFF"/>
                </a:solidFill>
                <a:latin typeface="Meiryo" panose="020B0604030504040204" pitchFamily="34" charset="-128"/>
                <a:ea typeface="Meiryo" panose="020B0604030504040204" pitchFamily="34" charset="-128"/>
                <a:cs typeface="ＭＳ Ｐゴシック"/>
              </a:rPr>
              <a:t>Windows PC) </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がサーバーと処理を分担し、高度な</a:t>
            </a:r>
            <a:r>
              <a:rPr kumimoji="1" lang="en-US" altLang="ja-JP" sz="1200">
                <a:solidFill>
                  <a:srgbClr val="FFFFFF"/>
                </a:solidFill>
                <a:latin typeface="Meiryo" panose="020B0604030504040204" pitchFamily="34" charset="-128"/>
                <a:ea typeface="Meiryo" panose="020B0604030504040204" pitchFamily="34" charset="-128"/>
                <a:cs typeface="ＭＳ Ｐゴシック"/>
              </a:rPr>
              <a:t>UI</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と操作性を実現。</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正方形/長方形 144"/>
          <p:cNvSpPr/>
          <p:nvPr/>
        </p:nvSpPr>
        <p:spPr>
          <a:xfrm>
            <a:off x="6070316" y="5076207"/>
            <a:ext cx="2784297" cy="121795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サーバー側のプログラムを</a:t>
            </a:r>
            <a:r>
              <a:rPr kumimoji="1" lang="en-US" altLang="ja-JP" sz="120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標準技術をベースに構築 </a:t>
            </a:r>
            <a:r>
              <a:rPr kumimoji="1" lang="en-US" altLang="ja-JP" sz="1200">
                <a:solidFill>
                  <a:schemeClr val="accent6"/>
                </a:solidFill>
                <a:latin typeface="Meiryo" panose="020B0604030504040204" pitchFamily="34" charset="-128"/>
                <a:ea typeface="Meiryo" panose="020B0604030504040204" pitchFamily="34" charset="-128"/>
                <a:cs typeface="ＭＳ Ｐゴシック"/>
              </a:rPr>
              <a:t>(Web</a:t>
            </a:r>
            <a:r>
              <a:rPr kumimoji="1" lang="ja-JP" altLang="en-US" sz="1200">
                <a:solidFill>
                  <a:schemeClr val="accent6"/>
                </a:solidFill>
                <a:latin typeface="Meiryo" panose="020B0604030504040204" pitchFamily="34" charset="-128"/>
                <a:ea typeface="Meiryo" panose="020B0604030504040204" pitchFamily="34" charset="-128"/>
                <a:cs typeface="ＭＳ Ｐゴシック"/>
              </a:rPr>
              <a:t>アプリ</a:t>
            </a:r>
            <a:r>
              <a:rPr kumimoji="1" lang="en-US" altLang="ja-JP" sz="1200">
                <a:solidFill>
                  <a:schemeClr val="accent6"/>
                </a:solidFill>
                <a:latin typeface="Meiryo" panose="020B0604030504040204" pitchFamily="34" charset="-128"/>
                <a:ea typeface="Meiryo" panose="020B0604030504040204" pitchFamily="34" charset="-128"/>
                <a:cs typeface="ＭＳ Ｐゴシック"/>
              </a:rPr>
              <a:t>/Web</a:t>
            </a:r>
            <a:r>
              <a:rPr kumimoji="1" lang="ja-JP" altLang="en-US" sz="1200">
                <a:solidFill>
                  <a:schemeClr val="accent6"/>
                </a:solidFill>
                <a:latin typeface="Meiryo" panose="020B0604030504040204" pitchFamily="34" charset="-128"/>
                <a:ea typeface="Meiryo" panose="020B0604030504040204" pitchFamily="34" charset="-128"/>
                <a:cs typeface="ＭＳ Ｐゴシック"/>
              </a:rPr>
              <a:t>サービス</a:t>
            </a:r>
            <a:r>
              <a:rPr kumimoji="1" lang="en-US" altLang="ja-JP" sz="1200">
                <a:solidFill>
                  <a:schemeClr val="accent6"/>
                </a:solidFill>
                <a:latin typeface="Meiryo" panose="020B0604030504040204" pitchFamily="34" charset="-128"/>
                <a:ea typeface="Meiryo" panose="020B0604030504040204" pitchFamily="34" charset="-128"/>
                <a:cs typeface="ＭＳ Ｐゴシック"/>
              </a:rPr>
              <a:t>)</a:t>
            </a:r>
            <a:r>
              <a:rPr kumimoji="1" lang="en-US" altLang="ja-JP" sz="1200">
                <a:solidFill>
                  <a:srgbClr val="FFFFFF"/>
                </a:solidFill>
                <a:latin typeface="Meiryo" panose="020B0604030504040204" pitchFamily="34" charset="-128"/>
                <a:ea typeface="Meiryo" panose="020B0604030504040204" pitchFamily="34" charset="-128"/>
                <a:cs typeface="ＭＳ Ｐゴシック"/>
              </a:rPr>
              <a:t> </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し、クライアントの</a:t>
            </a:r>
            <a:r>
              <a:rPr kumimoji="1" lang="en-US" altLang="ja-JP" sz="120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ブラウザからアクセスして様々な機能をサービスとして利用。</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正方形/長方形 145"/>
          <p:cNvSpPr/>
          <p:nvPr/>
        </p:nvSpPr>
        <p:spPr>
          <a:xfrm>
            <a:off x="337946" y="3302432"/>
            <a:ext cx="2784297" cy="34857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一社独占技術</a:t>
            </a:r>
          </a:p>
        </p:txBody>
      </p:sp>
      <p:sp>
        <p:nvSpPr>
          <p:cNvPr id="147" name="正方形/長方形 146"/>
          <p:cNvSpPr/>
          <p:nvPr/>
        </p:nvSpPr>
        <p:spPr>
          <a:xfrm>
            <a:off x="3215567" y="3302432"/>
            <a:ext cx="2784297" cy="34857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独占技術＋標準技術</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正方形/長方形 147"/>
          <p:cNvSpPr/>
          <p:nvPr/>
        </p:nvSpPr>
        <p:spPr>
          <a:xfrm>
            <a:off x="6093188" y="3302432"/>
            <a:ext cx="2784297" cy="34857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標準技術</a:t>
            </a:r>
          </a:p>
        </p:txBody>
      </p:sp>
      <p:sp>
        <p:nvSpPr>
          <p:cNvPr id="149" name="正方形/長方形 148"/>
          <p:cNvSpPr/>
          <p:nvPr/>
        </p:nvSpPr>
        <p:spPr>
          <a:xfrm>
            <a:off x="315073" y="4654915"/>
            <a:ext cx="2784297" cy="34857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ダム・ターミナル</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50" name="正方形/長方形 149"/>
          <p:cNvSpPr/>
          <p:nvPr/>
        </p:nvSpPr>
        <p:spPr>
          <a:xfrm>
            <a:off x="3192694" y="4654915"/>
            <a:ext cx="2784297" cy="34857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panose="020B0604030504040204" pitchFamily="34" charset="-128"/>
                <a:ea typeface="Meiryo" panose="020B0604030504040204" pitchFamily="34" charset="-128"/>
                <a:cs typeface="ＭＳ Ｐゴシック"/>
              </a:rPr>
              <a:t>WindowsPC</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正方形/長方形 150"/>
          <p:cNvSpPr/>
          <p:nvPr/>
        </p:nvSpPr>
        <p:spPr>
          <a:xfrm>
            <a:off x="6070315" y="4654915"/>
            <a:ext cx="2784297" cy="34857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panose="020B0604030504040204" pitchFamily="34" charset="-128"/>
                <a:ea typeface="Meiryo" panose="020B0604030504040204" pitchFamily="34" charset="-128"/>
                <a:cs typeface="ＭＳ Ｐゴシック"/>
              </a:rPr>
              <a:t>Web</a:t>
            </a:r>
            <a:r>
              <a:rPr kumimoji="1" lang="ja-JP" altLang="en-US">
                <a:solidFill>
                  <a:srgbClr val="FFFFFF"/>
                </a:solidFill>
                <a:latin typeface="Meiryo" panose="020B0604030504040204" pitchFamily="34" charset="-128"/>
                <a:ea typeface="Meiryo" panose="020B0604030504040204" pitchFamily="34" charset="-128"/>
                <a:cs typeface="ＭＳ Ｐゴシック"/>
              </a:rPr>
              <a:t>ブラウザ</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64" name="グループ化 163"/>
          <p:cNvGrpSpPr/>
          <p:nvPr/>
        </p:nvGrpSpPr>
        <p:grpSpPr>
          <a:xfrm>
            <a:off x="3914983" y="2157576"/>
            <a:ext cx="1338102" cy="729836"/>
            <a:chOff x="3675580" y="1766487"/>
            <a:chExt cx="1813055" cy="988888"/>
          </a:xfrm>
          <a:effectLst>
            <a:outerShdw blurRad="50800" dist="38100" dir="2700000" algn="tl" rotWithShape="0">
              <a:prstClr val="black">
                <a:alpha val="40000"/>
              </a:prstClr>
            </a:outerShdw>
          </a:effectLst>
        </p:grpSpPr>
        <p:sp>
          <p:nvSpPr>
            <p:cNvPr id="58" name="正方形/長方形 57"/>
            <p:cNvSpPr/>
            <p:nvPr/>
          </p:nvSpPr>
          <p:spPr>
            <a:xfrm>
              <a:off x="3675580"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9" name="直線コネクタ 58"/>
            <p:cNvCxnSpPr/>
            <p:nvPr/>
          </p:nvCxnSpPr>
          <p:spPr>
            <a:xfrm>
              <a:off x="3788596"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3788596"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3788596"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4281755"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3" name="直線コネクタ 62"/>
            <p:cNvCxnSpPr/>
            <p:nvPr/>
          </p:nvCxnSpPr>
          <p:spPr>
            <a:xfrm>
              <a:off x="4394771"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4394771"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4394771"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5" name="正方形/長方形 154"/>
            <p:cNvSpPr/>
            <p:nvPr/>
          </p:nvSpPr>
          <p:spPr>
            <a:xfrm>
              <a:off x="4882460" y="1769056"/>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6" name="直線コネクタ 155"/>
            <p:cNvCxnSpPr/>
            <p:nvPr/>
          </p:nvCxnSpPr>
          <p:spPr>
            <a:xfrm>
              <a:off x="4995476" y="194122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p:nvPr/>
          </p:nvCxnSpPr>
          <p:spPr>
            <a:xfrm>
              <a:off x="4995476" y="208942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p:nvPr/>
          </p:nvCxnSpPr>
          <p:spPr>
            <a:xfrm>
              <a:off x="4995476" y="221691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グループ化 162"/>
          <p:cNvGrpSpPr/>
          <p:nvPr/>
        </p:nvGrpSpPr>
        <p:grpSpPr>
          <a:xfrm>
            <a:off x="6553201" y="2054646"/>
            <a:ext cx="1816908" cy="989800"/>
            <a:chOff x="6553201" y="1780452"/>
            <a:chExt cx="1816908" cy="989800"/>
          </a:xfrm>
          <a:effectLst>
            <a:outerShdw blurRad="50800" dist="38100" dir="2700000" algn="tl" rotWithShape="0">
              <a:prstClr val="black">
                <a:alpha val="40000"/>
              </a:prstClr>
            </a:outerShdw>
          </a:effectLst>
        </p:grpSpPr>
        <p:sp>
          <p:nvSpPr>
            <p:cNvPr id="105" name="正方形/長方形 104"/>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6" name="直線コネクタ 105"/>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0" name="直線コネクタ 109"/>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直線コネクタ 110"/>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9" name="正方形/長方形 158"/>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0" name="直線コネクタ 159"/>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直線コネクタ 160"/>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直線コネクタ 161"/>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80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3"/>
                                        </p:tgtEl>
                                        <p:attrNameLst>
                                          <p:attrName>style.visibility</p:attrName>
                                        </p:attrNameLst>
                                      </p:cBhvr>
                                      <p:to>
                                        <p:strVal val="visible"/>
                                      </p:to>
                                    </p:set>
                                    <p:animEffect transition="in" filter="fade">
                                      <p:cBhvr>
                                        <p:cTn id="28" dur="500"/>
                                        <p:tgtEl>
                                          <p:spTgt spid="1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500"/>
                                        <p:tgtEl>
                                          <p:spTgt spid="1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500"/>
                                        <p:tgtEl>
                                          <p:spTgt spid="87"/>
                                        </p:tgtEl>
                                      </p:cBhvr>
                                    </p:animEffect>
                                  </p:childTnLst>
                                </p:cTn>
                              </p:par>
                              <p:par>
                                <p:cTn id="40" presetID="10" presetClass="entr" presetSubtype="0"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fade">
                                      <p:cBhvr>
                                        <p:cTn id="42" dur="500"/>
                                        <p:tgtEl>
                                          <p:spTgt spid="88"/>
                                        </p:tgtEl>
                                      </p:cBhvr>
                                    </p:animEffect>
                                  </p:childTnLst>
                                </p:cTn>
                              </p:par>
                              <p:par>
                                <p:cTn id="43" presetID="10"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500"/>
                                        <p:tgtEl>
                                          <p:spTgt spid="89"/>
                                        </p:tgtEl>
                                      </p:cBhvr>
                                    </p:animEffect>
                                  </p:childTnLst>
                                </p:cTn>
                              </p:par>
                              <p:par>
                                <p:cTn id="46" presetID="10" presetClass="entr" presetSubtype="0" fill="hold"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fade">
                                      <p:cBhvr>
                                        <p:cTn id="48" dur="500"/>
                                        <p:tgtEl>
                                          <p:spTgt spid="90"/>
                                        </p:tgtEl>
                                      </p:cBhvr>
                                    </p:animEffect>
                                  </p:childTnLst>
                                </p:cTn>
                              </p:par>
                              <p:par>
                                <p:cTn id="49" presetID="10" presetClass="entr" presetSubtype="0" fill="hold" nodeType="with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4"/>
                                        </p:tgtEl>
                                        <p:attrNameLst>
                                          <p:attrName>style.visibility</p:attrName>
                                        </p:attrNameLst>
                                      </p:cBhvr>
                                      <p:to>
                                        <p:strVal val="visible"/>
                                      </p:to>
                                    </p:set>
                                    <p:animEffect transition="in" filter="fade">
                                      <p:cBhvr>
                                        <p:cTn id="54" dur="500"/>
                                        <p:tgtEl>
                                          <p:spTgt spid="1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0"/>
                                        </p:tgtEl>
                                        <p:attrNameLst>
                                          <p:attrName>style.visibility</p:attrName>
                                        </p:attrNameLst>
                                      </p:cBhvr>
                                      <p:to>
                                        <p:strVal val="visible"/>
                                      </p:to>
                                    </p:set>
                                    <p:animEffect transition="in" filter="fade">
                                      <p:cBhvr>
                                        <p:cTn id="57" dur="500"/>
                                        <p:tgtEl>
                                          <p:spTgt spid="150"/>
                                        </p:tgtEl>
                                      </p:cBhvr>
                                    </p:animEffect>
                                  </p:childTnLst>
                                </p:cTn>
                              </p:par>
                              <p:par>
                                <p:cTn id="58" presetID="10" presetClass="entr" presetSubtype="0" fill="hold" nodeType="withEffect">
                                  <p:stCondLst>
                                    <p:cond delay="0"/>
                                  </p:stCondLst>
                                  <p:childTnLst>
                                    <p:set>
                                      <p:cBhvr>
                                        <p:cTn id="59" dur="1" fill="hold">
                                          <p:stCondLst>
                                            <p:cond delay="0"/>
                                          </p:stCondLst>
                                        </p:cTn>
                                        <p:tgtEl>
                                          <p:spTgt spid="164"/>
                                        </p:tgtEl>
                                        <p:attrNameLst>
                                          <p:attrName>style.visibility</p:attrName>
                                        </p:attrNameLst>
                                      </p:cBhvr>
                                      <p:to>
                                        <p:strVal val="visible"/>
                                      </p:to>
                                    </p:set>
                                    <p:animEffect transition="in" filter="fade">
                                      <p:cBhvr>
                                        <p:cTn id="60" dur="500"/>
                                        <p:tgtEl>
                                          <p:spTgt spid="16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65"/>
                                        </p:tgtEl>
                                        <p:attrNameLst>
                                          <p:attrName>style.visibility</p:attrName>
                                        </p:attrNameLst>
                                      </p:cBhvr>
                                      <p:to>
                                        <p:strVal val="visible"/>
                                      </p:to>
                                    </p:set>
                                    <p:animEffect transition="in" filter="fade">
                                      <p:cBhvr>
                                        <p:cTn id="65" dur="500"/>
                                        <p:tgtEl>
                                          <p:spTgt spid="16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par>
                                <p:cTn id="69" presetID="10" presetClass="entr" presetSubtype="0" fill="hold" nodeType="withEffect">
                                  <p:stCondLst>
                                    <p:cond delay="0"/>
                                  </p:stCondLst>
                                  <p:childTnLst>
                                    <p:set>
                                      <p:cBhvr>
                                        <p:cTn id="70" dur="1" fill="hold">
                                          <p:stCondLst>
                                            <p:cond delay="0"/>
                                          </p:stCondLst>
                                        </p:cTn>
                                        <p:tgtEl>
                                          <p:spTgt spid="117"/>
                                        </p:tgtEl>
                                        <p:attrNameLst>
                                          <p:attrName>style.visibility</p:attrName>
                                        </p:attrNameLst>
                                      </p:cBhvr>
                                      <p:to>
                                        <p:strVal val="visible"/>
                                      </p:to>
                                    </p:set>
                                    <p:animEffect transition="in" filter="fade">
                                      <p:cBhvr>
                                        <p:cTn id="71" dur="500"/>
                                        <p:tgtEl>
                                          <p:spTgt spid="117"/>
                                        </p:tgtEl>
                                      </p:cBhvr>
                                    </p:animEffect>
                                  </p:childTnLst>
                                </p:cTn>
                              </p:par>
                              <p:par>
                                <p:cTn id="72" presetID="10" presetClass="entr" presetSubtype="0" fill="hold" nodeType="withEffect">
                                  <p:stCondLst>
                                    <p:cond delay="0"/>
                                  </p:stCondLst>
                                  <p:childTnLst>
                                    <p:set>
                                      <p:cBhvr>
                                        <p:cTn id="73" dur="1" fill="hold">
                                          <p:stCondLst>
                                            <p:cond delay="0"/>
                                          </p:stCondLst>
                                        </p:cTn>
                                        <p:tgtEl>
                                          <p:spTgt spid="136"/>
                                        </p:tgtEl>
                                        <p:attrNameLst>
                                          <p:attrName>style.visibility</p:attrName>
                                        </p:attrNameLst>
                                      </p:cBhvr>
                                      <p:to>
                                        <p:strVal val="visible"/>
                                      </p:to>
                                    </p:set>
                                    <p:animEffect transition="in" filter="fade">
                                      <p:cBhvr>
                                        <p:cTn id="74" dur="500"/>
                                        <p:tgtEl>
                                          <p:spTgt spid="136"/>
                                        </p:tgtEl>
                                      </p:cBhvr>
                                    </p:animEffect>
                                  </p:childTnLst>
                                </p:cTn>
                              </p:par>
                              <p:par>
                                <p:cTn id="75" presetID="10" presetClass="entr" presetSubtype="0" fill="hold" nodeType="withEffect">
                                  <p:stCondLst>
                                    <p:cond delay="0"/>
                                  </p:stCondLst>
                                  <p:childTnLst>
                                    <p:set>
                                      <p:cBhvr>
                                        <p:cTn id="76" dur="1" fill="hold">
                                          <p:stCondLst>
                                            <p:cond delay="0"/>
                                          </p:stCondLst>
                                        </p:cTn>
                                        <p:tgtEl>
                                          <p:spTgt spid="141"/>
                                        </p:tgtEl>
                                        <p:attrNameLst>
                                          <p:attrName>style.visibility</p:attrName>
                                        </p:attrNameLst>
                                      </p:cBhvr>
                                      <p:to>
                                        <p:strVal val="visible"/>
                                      </p:to>
                                    </p:set>
                                    <p:animEffect transition="in" filter="fade">
                                      <p:cBhvr>
                                        <p:cTn id="77" dur="500"/>
                                        <p:tgtEl>
                                          <p:spTgt spid="141"/>
                                        </p:tgtEl>
                                      </p:cBhvr>
                                    </p:animEffect>
                                  </p:childTnLst>
                                </p:cTn>
                              </p:par>
                              <p:par>
                                <p:cTn id="78" presetID="10" presetClass="entr" presetSubtype="0" fill="hold" nodeType="withEffect">
                                  <p:stCondLst>
                                    <p:cond delay="0"/>
                                  </p:stCondLst>
                                  <p:childTnLst>
                                    <p:set>
                                      <p:cBhvr>
                                        <p:cTn id="79" dur="1" fill="hold">
                                          <p:stCondLst>
                                            <p:cond delay="0"/>
                                          </p:stCondLst>
                                        </p:cTn>
                                        <p:tgtEl>
                                          <p:spTgt spid="129"/>
                                        </p:tgtEl>
                                        <p:attrNameLst>
                                          <p:attrName>style.visibility</p:attrName>
                                        </p:attrNameLst>
                                      </p:cBhvr>
                                      <p:to>
                                        <p:strVal val="visible"/>
                                      </p:to>
                                    </p:set>
                                    <p:animEffect transition="in" filter="fade">
                                      <p:cBhvr>
                                        <p:cTn id="80" dur="500"/>
                                        <p:tgtEl>
                                          <p:spTgt spid="129"/>
                                        </p:tgtEl>
                                      </p:cBhvr>
                                    </p:animEffect>
                                  </p:childTnLst>
                                </p:cTn>
                              </p:par>
                              <p:par>
                                <p:cTn id="81" presetID="10" presetClass="entr" presetSubtype="0" fill="hold" nodeType="withEffect">
                                  <p:stCondLst>
                                    <p:cond delay="0"/>
                                  </p:stCondLst>
                                  <p:childTnLst>
                                    <p:set>
                                      <p:cBhvr>
                                        <p:cTn id="82" dur="1" fill="hold">
                                          <p:stCondLst>
                                            <p:cond delay="0"/>
                                          </p:stCondLst>
                                        </p:cTn>
                                        <p:tgtEl>
                                          <p:spTgt spid="130"/>
                                        </p:tgtEl>
                                        <p:attrNameLst>
                                          <p:attrName>style.visibility</p:attrName>
                                        </p:attrNameLst>
                                      </p:cBhvr>
                                      <p:to>
                                        <p:strVal val="visible"/>
                                      </p:to>
                                    </p:set>
                                    <p:animEffect transition="in" filter="fade">
                                      <p:cBhvr>
                                        <p:cTn id="83" dur="500"/>
                                        <p:tgtEl>
                                          <p:spTgt spid="130"/>
                                        </p:tgtEl>
                                      </p:cBhvr>
                                    </p:animEffect>
                                  </p:childTnLst>
                                </p:cTn>
                              </p:par>
                              <p:par>
                                <p:cTn id="84" presetID="10" presetClass="entr" presetSubtype="0" fill="hold" nodeType="withEffect">
                                  <p:stCondLst>
                                    <p:cond delay="0"/>
                                  </p:stCondLst>
                                  <p:childTnLst>
                                    <p:set>
                                      <p:cBhvr>
                                        <p:cTn id="85" dur="1" fill="hold">
                                          <p:stCondLst>
                                            <p:cond delay="0"/>
                                          </p:stCondLst>
                                        </p:cTn>
                                        <p:tgtEl>
                                          <p:spTgt spid="131"/>
                                        </p:tgtEl>
                                        <p:attrNameLst>
                                          <p:attrName>style.visibility</p:attrName>
                                        </p:attrNameLst>
                                      </p:cBhvr>
                                      <p:to>
                                        <p:strVal val="visible"/>
                                      </p:to>
                                    </p:set>
                                    <p:animEffect transition="in" filter="fade">
                                      <p:cBhvr>
                                        <p:cTn id="86" dur="500"/>
                                        <p:tgtEl>
                                          <p:spTgt spid="131"/>
                                        </p:tgtEl>
                                      </p:cBhvr>
                                    </p:animEffect>
                                  </p:childTnLst>
                                </p:cTn>
                              </p:par>
                              <p:par>
                                <p:cTn id="87" presetID="10" presetClass="entr" presetSubtype="0" fill="hold" nodeType="withEffect">
                                  <p:stCondLst>
                                    <p:cond delay="0"/>
                                  </p:stCondLst>
                                  <p:childTnLst>
                                    <p:set>
                                      <p:cBhvr>
                                        <p:cTn id="88" dur="1" fill="hold">
                                          <p:stCondLst>
                                            <p:cond delay="0"/>
                                          </p:stCondLst>
                                        </p:cTn>
                                        <p:tgtEl>
                                          <p:spTgt spid="132"/>
                                        </p:tgtEl>
                                        <p:attrNameLst>
                                          <p:attrName>style.visibility</p:attrName>
                                        </p:attrNameLst>
                                      </p:cBhvr>
                                      <p:to>
                                        <p:strVal val="visible"/>
                                      </p:to>
                                    </p:set>
                                    <p:animEffect transition="in" filter="fade">
                                      <p:cBhvr>
                                        <p:cTn id="89" dur="500"/>
                                        <p:tgtEl>
                                          <p:spTgt spid="132"/>
                                        </p:tgtEl>
                                      </p:cBhvr>
                                    </p:animEffect>
                                  </p:childTnLst>
                                </p:cTn>
                              </p:par>
                              <p:par>
                                <p:cTn id="90" presetID="10" presetClass="entr" presetSubtype="0" fill="hold" nodeType="withEffect">
                                  <p:stCondLst>
                                    <p:cond delay="0"/>
                                  </p:stCondLst>
                                  <p:childTnLst>
                                    <p:set>
                                      <p:cBhvr>
                                        <p:cTn id="91" dur="1" fill="hold">
                                          <p:stCondLst>
                                            <p:cond delay="0"/>
                                          </p:stCondLst>
                                        </p:cTn>
                                        <p:tgtEl>
                                          <p:spTgt spid="137"/>
                                        </p:tgtEl>
                                        <p:attrNameLst>
                                          <p:attrName>style.visibility</p:attrName>
                                        </p:attrNameLst>
                                      </p:cBhvr>
                                      <p:to>
                                        <p:strVal val="visible"/>
                                      </p:to>
                                    </p:set>
                                    <p:animEffect transition="in" filter="fade">
                                      <p:cBhvr>
                                        <p:cTn id="92" dur="500"/>
                                        <p:tgtEl>
                                          <p:spTgt spid="13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42"/>
                                        </p:tgtEl>
                                        <p:attrNameLst>
                                          <p:attrName>style.visibility</p:attrName>
                                        </p:attrNameLst>
                                      </p:cBhvr>
                                      <p:to>
                                        <p:strVal val="visible"/>
                                      </p:to>
                                    </p:set>
                                    <p:animEffect transition="in" filter="fade">
                                      <p:cBhvr>
                                        <p:cTn id="95" dur="500"/>
                                        <p:tgtEl>
                                          <p:spTgt spid="14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45"/>
                                        </p:tgtEl>
                                        <p:attrNameLst>
                                          <p:attrName>style.visibility</p:attrName>
                                        </p:attrNameLst>
                                      </p:cBhvr>
                                      <p:to>
                                        <p:strVal val="visible"/>
                                      </p:to>
                                    </p:set>
                                    <p:animEffect transition="in" filter="fade">
                                      <p:cBhvr>
                                        <p:cTn id="98" dur="500"/>
                                        <p:tgtEl>
                                          <p:spTgt spid="14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51"/>
                                        </p:tgtEl>
                                        <p:attrNameLst>
                                          <p:attrName>style.visibility</p:attrName>
                                        </p:attrNameLst>
                                      </p:cBhvr>
                                      <p:to>
                                        <p:strVal val="visible"/>
                                      </p:to>
                                    </p:set>
                                    <p:animEffect transition="in" filter="fade">
                                      <p:cBhvr>
                                        <p:cTn id="101" dur="500"/>
                                        <p:tgtEl>
                                          <p:spTgt spid="151"/>
                                        </p:tgtEl>
                                      </p:cBhvr>
                                    </p:animEffect>
                                  </p:childTnLst>
                                </p:cTn>
                              </p:par>
                              <p:par>
                                <p:cTn id="102" presetID="10" presetClass="entr" presetSubtype="0" fill="hold" nodeType="withEffect">
                                  <p:stCondLst>
                                    <p:cond delay="0"/>
                                  </p:stCondLst>
                                  <p:childTnLst>
                                    <p:set>
                                      <p:cBhvr>
                                        <p:cTn id="103" dur="1" fill="hold">
                                          <p:stCondLst>
                                            <p:cond delay="0"/>
                                          </p:stCondLst>
                                        </p:cTn>
                                        <p:tgtEl>
                                          <p:spTgt spid="163"/>
                                        </p:tgtEl>
                                        <p:attrNameLst>
                                          <p:attrName>style.visibility</p:attrName>
                                        </p:attrNameLst>
                                      </p:cBhvr>
                                      <p:to>
                                        <p:strVal val="visible"/>
                                      </p:to>
                                    </p:set>
                                    <p:animEffect transition="in" filter="fade">
                                      <p:cBhvr>
                                        <p:cTn id="104" dur="500"/>
                                        <p:tgtEl>
                                          <p:spTgt spid="163"/>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46"/>
                                        </p:tgtEl>
                                        <p:attrNameLst>
                                          <p:attrName>style.visibility</p:attrName>
                                        </p:attrNameLst>
                                      </p:cBhvr>
                                      <p:to>
                                        <p:strVal val="visible"/>
                                      </p:to>
                                    </p:set>
                                    <p:anim calcmode="lin" valueType="num">
                                      <p:cBhvr>
                                        <p:cTn id="109" dur="500" fill="hold"/>
                                        <p:tgtEl>
                                          <p:spTgt spid="146"/>
                                        </p:tgtEl>
                                        <p:attrNameLst>
                                          <p:attrName>ppt_w</p:attrName>
                                        </p:attrNameLst>
                                      </p:cBhvr>
                                      <p:tavLst>
                                        <p:tav tm="0">
                                          <p:val>
                                            <p:fltVal val="0"/>
                                          </p:val>
                                        </p:tav>
                                        <p:tav tm="100000">
                                          <p:val>
                                            <p:strVal val="#ppt_w"/>
                                          </p:val>
                                        </p:tav>
                                      </p:tavLst>
                                    </p:anim>
                                    <p:anim calcmode="lin" valueType="num">
                                      <p:cBhvr>
                                        <p:cTn id="110" dur="500" fill="hold"/>
                                        <p:tgtEl>
                                          <p:spTgt spid="146"/>
                                        </p:tgtEl>
                                        <p:attrNameLst>
                                          <p:attrName>ppt_h</p:attrName>
                                        </p:attrNameLst>
                                      </p:cBhvr>
                                      <p:tavLst>
                                        <p:tav tm="0">
                                          <p:val>
                                            <p:fltVal val="0"/>
                                          </p:val>
                                        </p:tav>
                                        <p:tav tm="100000">
                                          <p:val>
                                            <p:strVal val="#ppt_h"/>
                                          </p:val>
                                        </p:tav>
                                      </p:tavLst>
                                    </p:anim>
                                    <p:animEffect transition="in" filter="fade">
                                      <p:cBhvr>
                                        <p:cTn id="111" dur="500"/>
                                        <p:tgtEl>
                                          <p:spTgt spid="146"/>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147"/>
                                        </p:tgtEl>
                                        <p:attrNameLst>
                                          <p:attrName>style.visibility</p:attrName>
                                        </p:attrNameLst>
                                      </p:cBhvr>
                                      <p:to>
                                        <p:strVal val="visible"/>
                                      </p:to>
                                    </p:set>
                                    <p:anim calcmode="lin" valueType="num">
                                      <p:cBhvr>
                                        <p:cTn id="114" dur="500" fill="hold"/>
                                        <p:tgtEl>
                                          <p:spTgt spid="147"/>
                                        </p:tgtEl>
                                        <p:attrNameLst>
                                          <p:attrName>ppt_w</p:attrName>
                                        </p:attrNameLst>
                                      </p:cBhvr>
                                      <p:tavLst>
                                        <p:tav tm="0">
                                          <p:val>
                                            <p:fltVal val="0"/>
                                          </p:val>
                                        </p:tav>
                                        <p:tav tm="100000">
                                          <p:val>
                                            <p:strVal val="#ppt_w"/>
                                          </p:val>
                                        </p:tav>
                                      </p:tavLst>
                                    </p:anim>
                                    <p:anim calcmode="lin" valueType="num">
                                      <p:cBhvr>
                                        <p:cTn id="115" dur="500" fill="hold"/>
                                        <p:tgtEl>
                                          <p:spTgt spid="147"/>
                                        </p:tgtEl>
                                        <p:attrNameLst>
                                          <p:attrName>ppt_h</p:attrName>
                                        </p:attrNameLst>
                                      </p:cBhvr>
                                      <p:tavLst>
                                        <p:tav tm="0">
                                          <p:val>
                                            <p:fltVal val="0"/>
                                          </p:val>
                                        </p:tav>
                                        <p:tav tm="100000">
                                          <p:val>
                                            <p:strVal val="#ppt_h"/>
                                          </p:val>
                                        </p:tav>
                                      </p:tavLst>
                                    </p:anim>
                                    <p:animEffect transition="in" filter="fade">
                                      <p:cBhvr>
                                        <p:cTn id="116" dur="500"/>
                                        <p:tgtEl>
                                          <p:spTgt spid="14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148"/>
                                        </p:tgtEl>
                                        <p:attrNameLst>
                                          <p:attrName>style.visibility</p:attrName>
                                        </p:attrNameLst>
                                      </p:cBhvr>
                                      <p:to>
                                        <p:strVal val="visible"/>
                                      </p:to>
                                    </p:set>
                                    <p:anim calcmode="lin" valueType="num">
                                      <p:cBhvr>
                                        <p:cTn id="119" dur="500" fill="hold"/>
                                        <p:tgtEl>
                                          <p:spTgt spid="148"/>
                                        </p:tgtEl>
                                        <p:attrNameLst>
                                          <p:attrName>ppt_w</p:attrName>
                                        </p:attrNameLst>
                                      </p:cBhvr>
                                      <p:tavLst>
                                        <p:tav tm="0">
                                          <p:val>
                                            <p:fltVal val="0"/>
                                          </p:val>
                                        </p:tav>
                                        <p:tav tm="100000">
                                          <p:val>
                                            <p:strVal val="#ppt_w"/>
                                          </p:val>
                                        </p:tav>
                                      </p:tavLst>
                                    </p:anim>
                                    <p:anim calcmode="lin" valueType="num">
                                      <p:cBhvr>
                                        <p:cTn id="120" dur="500" fill="hold"/>
                                        <p:tgtEl>
                                          <p:spTgt spid="148"/>
                                        </p:tgtEl>
                                        <p:attrNameLst>
                                          <p:attrName>ppt_h</p:attrName>
                                        </p:attrNameLst>
                                      </p:cBhvr>
                                      <p:tavLst>
                                        <p:tav tm="0">
                                          <p:val>
                                            <p:fltVal val="0"/>
                                          </p:val>
                                        </p:tav>
                                        <p:tav tm="100000">
                                          <p:val>
                                            <p:strVal val="#ppt_h"/>
                                          </p:val>
                                        </p:tav>
                                      </p:tavLst>
                                    </p:anim>
                                    <p:animEffect transition="in" filter="fade">
                                      <p:cBhvr>
                                        <p:cTn id="12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1600200" y="1470025"/>
            <a:ext cx="5975349" cy="3994150"/>
          </a:xfrm>
          <a:prstGeom prst="roundRect">
            <a:avLst>
              <a:gd name="adj" fmla="val 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HTML5</a:t>
            </a:r>
            <a:r>
              <a:rPr kumimoji="1" lang="ja-JP" altLang="en-US" dirty="0"/>
              <a:t>（</a:t>
            </a:r>
            <a:r>
              <a:rPr lang="ja-JP" altLang="en-US" dirty="0"/>
              <a:t>２</a:t>
            </a:r>
            <a:r>
              <a:rPr kumimoji="1" lang="ja-JP" altLang="en-US" dirty="0"/>
              <a:t>）</a:t>
            </a:r>
          </a:p>
        </p:txBody>
      </p:sp>
      <p:sp>
        <p:nvSpPr>
          <p:cNvPr id="3" name="スライド番号プレースホルダー 2"/>
          <p:cNvSpPr>
            <a:spLocks noGrp="1"/>
          </p:cNvSpPr>
          <p:nvPr>
            <p:ph type="sldNum" sz="quarter" idx="12"/>
          </p:nvPr>
        </p:nvSpPr>
        <p:spPr>
          <a:xfrm>
            <a:off x="6932246" y="6658052"/>
            <a:ext cx="2133600" cy="217800"/>
          </a:xfrm>
        </p:spPr>
        <p:txBody>
          <a:bodyPr/>
          <a:lstStyle/>
          <a:p>
            <a:fld id="{8FF8CC5D-A65D-5946-99B5-645367A967AD}" type="slidenum">
              <a:rPr kumimoji="1" lang="ja-JP" altLang="en-US" smtClean="0"/>
              <a:t>20</a:t>
            </a:fld>
            <a:endParaRPr kumimoji="1" lang="ja-JP" altLang="en-US"/>
          </a:p>
        </p:txBody>
      </p:sp>
      <p:sp>
        <p:nvSpPr>
          <p:cNvPr id="4" name="角丸四角形 3"/>
          <p:cNvSpPr/>
          <p:nvPr/>
        </p:nvSpPr>
        <p:spPr>
          <a:xfrm>
            <a:off x="2878225" y="2588821"/>
            <a:ext cx="3384376" cy="1756558"/>
          </a:xfrm>
          <a:prstGeom prst="roundRect">
            <a:avLst>
              <a:gd name="adj" fmla="val 0"/>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rgbClr val="FFFFFF"/>
                </a:solidFill>
                <a:latin typeface="ＭＳ Ｐゴシック"/>
                <a:ea typeface="ＭＳ Ｐゴシック"/>
                <a:cs typeface="ＭＳ Ｐゴシック"/>
              </a:rPr>
              <a:t>狭義の</a:t>
            </a:r>
            <a:r>
              <a:rPr lang="en-US" altLang="ja-JP" sz="2400" dirty="0">
                <a:solidFill>
                  <a:srgbClr val="FFFFFF"/>
                </a:solidFill>
                <a:latin typeface="ＭＳ Ｐゴシック"/>
                <a:ea typeface="ＭＳ Ｐゴシック"/>
                <a:cs typeface="ＭＳ Ｐゴシック"/>
              </a:rPr>
              <a:t>HTML5</a:t>
            </a:r>
          </a:p>
          <a:p>
            <a:pPr algn="ctr"/>
            <a:r>
              <a:rPr lang="ja-JP" altLang="en-US" sz="1200" dirty="0">
                <a:solidFill>
                  <a:srgbClr val="FFFFFF"/>
                </a:solidFill>
                <a:latin typeface="ＭＳ Ｐゴシック"/>
                <a:cs typeface="ＭＳ Ｐゴシック"/>
              </a:rPr>
              <a:t>ウェブの標準化団体</a:t>
            </a:r>
            <a:r>
              <a:rPr lang="en-US" altLang="ja-JP" sz="1200" dirty="0">
                <a:solidFill>
                  <a:srgbClr val="FFFFFF"/>
                </a:solidFill>
                <a:latin typeface="ＭＳ Ｐゴシック"/>
                <a:cs typeface="ＭＳ Ｐゴシック"/>
              </a:rPr>
              <a:t>W3C</a:t>
            </a:r>
          </a:p>
          <a:p>
            <a:pPr algn="ctr"/>
            <a:r>
              <a:rPr lang="ja-JP" altLang="en-US" sz="1200" dirty="0">
                <a:solidFill>
                  <a:srgbClr val="FFFFFF"/>
                </a:solidFill>
                <a:latin typeface="ＭＳ Ｐゴシック"/>
                <a:cs typeface="ＭＳ Ｐゴシック"/>
              </a:rPr>
              <a:t>が規格を策定した</a:t>
            </a:r>
            <a:endParaRPr lang="en-US" altLang="ja-JP" sz="1200" dirty="0">
              <a:solidFill>
                <a:srgbClr val="FFFFFF"/>
              </a:solidFill>
              <a:latin typeface="ＭＳ Ｐゴシック"/>
              <a:cs typeface="ＭＳ Ｐゴシック"/>
            </a:endParaRPr>
          </a:p>
          <a:p>
            <a:pPr algn="ctr"/>
            <a:r>
              <a:rPr lang="ja-JP" altLang="en-US" sz="1200" dirty="0">
                <a:solidFill>
                  <a:srgbClr val="FFFFFF"/>
                </a:solidFill>
                <a:latin typeface="ＭＳ Ｐゴシック"/>
                <a:cs typeface="ＭＳ Ｐゴシック"/>
              </a:rPr>
              <a:t>次世代のマークアップ言語</a:t>
            </a:r>
            <a:endParaRPr lang="en-US" altLang="ja-JP" sz="1200" dirty="0">
              <a:solidFill>
                <a:srgbClr val="FFFFFF"/>
              </a:solidFill>
              <a:latin typeface="ＭＳ Ｐゴシック"/>
              <a:ea typeface="ＭＳ Ｐゴシック"/>
              <a:cs typeface="ＭＳ Ｐゴシック"/>
            </a:endParaRPr>
          </a:p>
        </p:txBody>
      </p:sp>
      <p:sp>
        <p:nvSpPr>
          <p:cNvPr id="24" name="角丸四角形 23"/>
          <p:cNvSpPr/>
          <p:nvPr/>
        </p:nvSpPr>
        <p:spPr>
          <a:xfrm>
            <a:off x="1762126" y="1589892"/>
            <a:ext cx="1319212" cy="1229508"/>
          </a:xfrm>
          <a:prstGeom prst="roundRect">
            <a:avLst>
              <a:gd name="adj" fmla="val 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通信</a:t>
            </a:r>
            <a:endParaRPr kumimoji="1" lang="en-US" altLang="ja-JP" sz="1600" dirty="0">
              <a:solidFill>
                <a:srgbClr val="FFFFFF"/>
              </a:solidFill>
              <a:latin typeface="ＭＳ Ｐゴシック"/>
              <a:ea typeface="ＭＳ Ｐゴシック"/>
              <a:cs typeface="ＭＳ Ｐゴシック"/>
            </a:endParaRPr>
          </a:p>
          <a:p>
            <a:pPr algn="ctr"/>
            <a:r>
              <a:rPr kumimoji="1" lang="ja-JP" altLang="en-US" sz="1600" dirty="0">
                <a:solidFill>
                  <a:srgbClr val="FFFFFF"/>
                </a:solidFill>
                <a:latin typeface="ＭＳ Ｐゴシック"/>
                <a:ea typeface="ＭＳ Ｐゴシック"/>
                <a:cs typeface="ＭＳ Ｐゴシック"/>
              </a:rPr>
              <a:t>プロトコル</a:t>
            </a:r>
          </a:p>
        </p:txBody>
      </p:sp>
      <p:sp>
        <p:nvSpPr>
          <p:cNvPr id="28" name="角丸四角形 27"/>
          <p:cNvSpPr/>
          <p:nvPr/>
        </p:nvSpPr>
        <p:spPr>
          <a:xfrm>
            <a:off x="6097588" y="1589892"/>
            <a:ext cx="1319212" cy="1229508"/>
          </a:xfrm>
          <a:prstGeom prst="roundRect">
            <a:avLst>
              <a:gd name="adj" fmla="val 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デバイス</a:t>
            </a:r>
            <a:endParaRPr kumimoji="1" lang="en-US" altLang="ja-JP" sz="1600" dirty="0">
              <a:solidFill>
                <a:srgbClr val="FFFFFF"/>
              </a:solidFill>
              <a:latin typeface="ＭＳ Ｐゴシック"/>
              <a:ea typeface="ＭＳ Ｐゴシック"/>
              <a:cs typeface="ＭＳ Ｐゴシック"/>
            </a:endParaRPr>
          </a:p>
          <a:p>
            <a:pPr algn="ctr"/>
            <a:r>
              <a:rPr kumimoji="1" lang="ja-JP" altLang="en-US" sz="1600" dirty="0">
                <a:solidFill>
                  <a:srgbClr val="FFFFFF"/>
                </a:solidFill>
                <a:latin typeface="ＭＳ Ｐゴシック"/>
                <a:ea typeface="ＭＳ Ｐゴシック"/>
                <a:cs typeface="ＭＳ Ｐゴシック"/>
              </a:rPr>
              <a:t>連携</a:t>
            </a:r>
          </a:p>
        </p:txBody>
      </p:sp>
      <p:sp>
        <p:nvSpPr>
          <p:cNvPr id="29" name="角丸四角形 28"/>
          <p:cNvSpPr/>
          <p:nvPr/>
        </p:nvSpPr>
        <p:spPr>
          <a:xfrm>
            <a:off x="1762126" y="4094967"/>
            <a:ext cx="1319212" cy="1229508"/>
          </a:xfrm>
          <a:prstGeom prst="roundRect">
            <a:avLst>
              <a:gd name="adj" fmla="val 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オフライン</a:t>
            </a:r>
            <a:endParaRPr kumimoji="1"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ストレージ</a:t>
            </a:r>
            <a:endParaRPr kumimoji="1" lang="ja-JP" altLang="en-US" sz="1600" dirty="0">
              <a:solidFill>
                <a:srgbClr val="FFFFFF"/>
              </a:solidFill>
              <a:latin typeface="ＭＳ Ｐゴシック"/>
              <a:ea typeface="ＭＳ Ｐゴシック"/>
              <a:cs typeface="ＭＳ Ｐゴシック"/>
            </a:endParaRPr>
          </a:p>
        </p:txBody>
      </p:sp>
      <p:sp>
        <p:nvSpPr>
          <p:cNvPr id="30" name="角丸四角形 29"/>
          <p:cNvSpPr/>
          <p:nvPr/>
        </p:nvSpPr>
        <p:spPr>
          <a:xfrm>
            <a:off x="6097588" y="4094967"/>
            <a:ext cx="1319212" cy="1229508"/>
          </a:xfrm>
          <a:prstGeom prst="roundRect">
            <a:avLst>
              <a:gd name="adj" fmla="val 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３Ｄ</a:t>
            </a:r>
            <a:endParaRPr kumimoji="1" lang="en-US" altLang="ja-JP" sz="1600" dirty="0">
              <a:solidFill>
                <a:srgbClr val="FFFFFF"/>
              </a:solidFill>
              <a:latin typeface="ＭＳ Ｐゴシック"/>
              <a:ea typeface="ＭＳ Ｐゴシック"/>
              <a:cs typeface="ＭＳ Ｐゴシック"/>
            </a:endParaRPr>
          </a:p>
          <a:p>
            <a:pPr algn="ctr"/>
            <a:r>
              <a:rPr kumimoji="1" lang="ja-JP" altLang="en-US" sz="1400" dirty="0">
                <a:solidFill>
                  <a:srgbClr val="FFFFFF"/>
                </a:solidFill>
                <a:latin typeface="ＭＳ Ｐゴシック"/>
                <a:ea typeface="ＭＳ Ｐゴシック"/>
                <a:cs typeface="ＭＳ Ｐゴシック"/>
              </a:rPr>
              <a:t>グラフィックス</a:t>
            </a:r>
          </a:p>
        </p:txBody>
      </p:sp>
      <p:sp>
        <p:nvSpPr>
          <p:cNvPr id="8" name="テキスト ボックス 7"/>
          <p:cNvSpPr txBox="1"/>
          <p:nvPr/>
        </p:nvSpPr>
        <p:spPr>
          <a:xfrm>
            <a:off x="3175139" y="1866900"/>
            <a:ext cx="2790548" cy="646331"/>
          </a:xfrm>
          <a:prstGeom prst="rect">
            <a:avLst/>
          </a:prstGeom>
          <a:noFill/>
        </p:spPr>
        <p:txBody>
          <a:bodyPr wrap="none" rtlCol="0">
            <a:spAutoFit/>
          </a:bodyPr>
          <a:lstStyle/>
          <a:p>
            <a:pPr algn="ctr"/>
            <a:r>
              <a:rPr lang="ja-JP" altLang="en-US" sz="2400" dirty="0">
                <a:solidFill>
                  <a:schemeClr val="bg1"/>
                </a:solidFill>
              </a:rPr>
              <a:t>広義の</a:t>
            </a:r>
            <a:r>
              <a:rPr lang="en-US" altLang="ja-JP" sz="2400" dirty="0">
                <a:solidFill>
                  <a:schemeClr val="bg1"/>
                </a:solidFill>
              </a:rPr>
              <a:t>HTML5</a:t>
            </a:r>
          </a:p>
          <a:p>
            <a:pPr algn="ctr"/>
            <a:r>
              <a:rPr lang="ja-JP" altLang="ja-JP" sz="1200" dirty="0">
                <a:solidFill>
                  <a:schemeClr val="bg1"/>
                </a:solidFill>
              </a:rPr>
              <a:t>次世代アプリケーション・プラットフォーム </a:t>
            </a:r>
            <a:endParaRPr kumimoji="1" lang="ja-JP" altLang="en-US" sz="1200" dirty="0">
              <a:solidFill>
                <a:schemeClr val="bg1"/>
              </a:solidFill>
            </a:endParaRPr>
          </a:p>
        </p:txBody>
      </p:sp>
    </p:spTree>
    <p:extLst>
      <p:ext uri="{BB962C8B-B14F-4D97-AF65-F5344CB8AC3E}">
        <p14:creationId xmlns:p14="http://schemas.microsoft.com/office/powerpoint/2010/main" val="2033351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HTML</a:t>
            </a:r>
            <a:r>
              <a:rPr kumimoji="1" lang="ja-JP" altLang="en-US"/>
              <a:t>の歴史</a:t>
            </a:r>
            <a:endParaRPr kumimoji="1" lang="ja-JP" altLang="en-US" dirty="0"/>
          </a:p>
        </p:txBody>
      </p:sp>
      <p:sp>
        <p:nvSpPr>
          <p:cNvPr id="4" name="正方形/長方形 3"/>
          <p:cNvSpPr/>
          <p:nvPr/>
        </p:nvSpPr>
        <p:spPr bwMode="auto">
          <a:xfrm>
            <a:off x="467987" y="1124744"/>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HTML 1.0 (1993</a:t>
            </a:r>
            <a:r>
              <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年</a:t>
            </a: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6" name="正方形/長方形 5"/>
          <p:cNvSpPr/>
          <p:nvPr/>
        </p:nvSpPr>
        <p:spPr bwMode="auto">
          <a:xfrm>
            <a:off x="467987" y="1634817"/>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HTML 2.0 (1995</a:t>
            </a:r>
            <a:r>
              <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年</a:t>
            </a: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7" name="正方形/長方形 6"/>
          <p:cNvSpPr/>
          <p:nvPr/>
        </p:nvSpPr>
        <p:spPr bwMode="auto">
          <a:xfrm>
            <a:off x="467544" y="2141240"/>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HTML 3.2 (1997</a:t>
            </a:r>
            <a:r>
              <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年</a:t>
            </a: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8" name="正方形/長方形 7"/>
          <p:cNvSpPr/>
          <p:nvPr/>
        </p:nvSpPr>
        <p:spPr bwMode="auto">
          <a:xfrm>
            <a:off x="467987" y="2636912"/>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HTML 4.0 (1997</a:t>
            </a:r>
            <a:r>
              <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年</a:t>
            </a: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9" name="正方形/長方形 8"/>
          <p:cNvSpPr/>
          <p:nvPr/>
        </p:nvSpPr>
        <p:spPr bwMode="auto">
          <a:xfrm>
            <a:off x="467544" y="3140968"/>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HTML 4.01 (1999</a:t>
            </a:r>
            <a:r>
              <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年</a:t>
            </a: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10" name="正方形/長方形 9"/>
          <p:cNvSpPr/>
          <p:nvPr/>
        </p:nvSpPr>
        <p:spPr bwMode="auto">
          <a:xfrm>
            <a:off x="467544" y="5949280"/>
            <a:ext cx="1944216" cy="43204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HTML 5 (2014</a:t>
            </a:r>
            <a:r>
              <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年</a:t>
            </a: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11" name="正方形/長方形 10"/>
          <p:cNvSpPr/>
          <p:nvPr/>
        </p:nvSpPr>
        <p:spPr bwMode="auto">
          <a:xfrm>
            <a:off x="2492595" y="1124744"/>
            <a:ext cx="6184304" cy="942121"/>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HTML </a:t>
            </a:r>
            <a:r>
              <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は元々インターネット上の情報をレイアウトして見つけやすいようにするために考案されたもので、静的なコンテンツを前提にしている。</a:t>
            </a:r>
          </a:p>
        </p:txBody>
      </p:sp>
      <p:sp>
        <p:nvSpPr>
          <p:cNvPr id="12" name="正方形/長方形 11"/>
          <p:cNvSpPr/>
          <p:nvPr/>
        </p:nvSpPr>
        <p:spPr bwMode="auto">
          <a:xfrm>
            <a:off x="2492595" y="2141240"/>
            <a:ext cx="6184304" cy="927720"/>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HTML </a:t>
            </a:r>
            <a:r>
              <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は</a:t>
            </a:r>
            <a:r>
              <a:rPr kumimoji="0" lang="en-US" altLang="ja-JP"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1999</a:t>
            </a:r>
            <a:r>
              <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年の</a:t>
            </a:r>
            <a:r>
              <a:rPr kumimoji="0" lang="en-US" altLang="ja-JP"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4.01</a:t>
            </a:r>
            <a:r>
              <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以降アップデートされておらず、マルチメディアや</a:t>
            </a:r>
            <a:r>
              <a:rPr kumimoji="0" lang="en-US" altLang="ja-JP"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Web</a:t>
            </a:r>
            <a:r>
              <a:rPr kumimoji="0" lang="ja-JP" altLang="en-US" sz="1400" dirty="0">
                <a:solidFill>
                  <a:schemeClr val="bg1"/>
                </a:solidFill>
                <a:latin typeface="Meiryo" panose="020B0604030504040204" pitchFamily="34" charset="-128"/>
                <a:ea typeface="Meiryo" panose="020B0604030504040204" pitchFamily="34" charset="-128"/>
              </a:rPr>
              <a:t>アプリケーションへの対応が難しい状態が続いてきた。</a:t>
            </a:r>
            <a:endPar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13" name="正方形/長方形 12"/>
          <p:cNvSpPr/>
          <p:nvPr/>
        </p:nvSpPr>
        <p:spPr bwMode="auto">
          <a:xfrm>
            <a:off x="2492595" y="3135731"/>
            <a:ext cx="6184304" cy="792088"/>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このためプラグインを使ってブラウザの機能を拡張する方法</a:t>
            </a:r>
            <a:r>
              <a:rPr kumimoji="0" lang="ja-JP" altLang="en-US" sz="1400" dirty="0">
                <a:solidFill>
                  <a:schemeClr val="bg1"/>
                </a:solidFill>
                <a:latin typeface="Meiryo" panose="020B0604030504040204" pitchFamily="34" charset="-128"/>
                <a:ea typeface="Meiryo" panose="020B0604030504040204" pitchFamily="34" charset="-128"/>
              </a:rPr>
              <a:t>がとられ、</a:t>
            </a:r>
            <a:r>
              <a:rPr kumimoji="0" lang="en-US" altLang="ja-JP" sz="1400" dirty="0">
                <a:solidFill>
                  <a:schemeClr val="bg1"/>
                </a:solidFill>
                <a:latin typeface="Meiryo" panose="020B0604030504040204" pitchFamily="34" charset="-128"/>
                <a:ea typeface="Meiryo" panose="020B0604030504040204" pitchFamily="34" charset="-128"/>
              </a:rPr>
              <a:t>Flash</a:t>
            </a:r>
            <a:r>
              <a:rPr kumimoji="0" lang="ja-JP" altLang="en-US" sz="1400" dirty="0">
                <a:solidFill>
                  <a:schemeClr val="bg1"/>
                </a:solidFill>
                <a:latin typeface="Meiryo" panose="020B0604030504040204" pitchFamily="34" charset="-128"/>
                <a:ea typeface="Meiryo" panose="020B0604030504040204" pitchFamily="34" charset="-128"/>
              </a:rPr>
              <a:t>などが普及した</a:t>
            </a:r>
            <a:r>
              <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a:t>
            </a:r>
          </a:p>
        </p:txBody>
      </p:sp>
      <p:sp>
        <p:nvSpPr>
          <p:cNvPr id="14" name="正方形/長方形 13"/>
          <p:cNvSpPr/>
          <p:nvPr/>
        </p:nvSpPr>
        <p:spPr bwMode="auto">
          <a:xfrm>
            <a:off x="2492595" y="3998776"/>
            <a:ext cx="6184304" cy="1016496"/>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a:ln>
                  <a:noFill/>
                </a:ln>
                <a:solidFill>
                  <a:schemeClr val="bg1"/>
                </a:solidFill>
                <a:effectLst/>
                <a:latin typeface="Meiryo" panose="020B0604030504040204" pitchFamily="34" charset="-128"/>
                <a:ea typeface="Meiryo" panose="020B0604030504040204" pitchFamily="34" charset="-128"/>
              </a:rPr>
              <a:t>Ajax</a:t>
            </a:r>
            <a:r>
              <a:rPr kumimoji="0" lang="ja-JP" altLang="en-US" sz="1400" b="0" i="0" u="none" strike="noStrike" cap="none" normalizeH="0">
                <a:ln>
                  <a:noFill/>
                </a:ln>
                <a:solidFill>
                  <a:schemeClr val="bg1"/>
                </a:solidFill>
                <a:effectLst/>
                <a:latin typeface="Meiryo" panose="020B0604030504040204" pitchFamily="34" charset="-128"/>
                <a:ea typeface="Meiryo" panose="020B0604030504040204" pitchFamily="34" charset="-128"/>
              </a:rPr>
              <a:t>によってブラウザの可能性が示されたが、</a:t>
            </a:r>
            <a:r>
              <a:rPr kumimoji="0" lang="en-US" altLang="ja-JP" sz="1400" b="0" i="0" u="none" strike="noStrike" cap="none" normalizeH="0">
                <a:ln>
                  <a:noFill/>
                </a:ln>
                <a:solidFill>
                  <a:schemeClr val="bg1"/>
                </a:solidFill>
                <a:effectLst/>
                <a:latin typeface="Meiryo" panose="020B0604030504040204" pitchFamily="34" charset="-128"/>
                <a:ea typeface="Meiryo" panose="020B0604030504040204" pitchFamily="34" charset="-128"/>
              </a:rPr>
              <a:t>HTML4</a:t>
            </a:r>
            <a:r>
              <a:rPr kumimoji="0" lang="ja-JP" altLang="en-US" sz="1400" b="0" i="0" u="none" strike="noStrike" cap="none" normalizeH="0">
                <a:ln>
                  <a:noFill/>
                </a:ln>
                <a:solidFill>
                  <a:schemeClr val="bg1"/>
                </a:solidFill>
                <a:effectLst/>
                <a:latin typeface="Meiryo" panose="020B0604030504040204" pitchFamily="34" charset="-128"/>
                <a:ea typeface="Meiryo" panose="020B0604030504040204" pitchFamily="34" charset="-128"/>
              </a:rPr>
              <a:t>ベースの技術ではどうしても機能が不足</a:t>
            </a:r>
            <a:endPar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cxnSp>
        <p:nvCxnSpPr>
          <p:cNvPr id="16" name="直線矢印コネクタ 15"/>
          <p:cNvCxnSpPr/>
          <p:nvPr/>
        </p:nvCxnSpPr>
        <p:spPr bwMode="auto">
          <a:xfrm>
            <a:off x="1439652" y="3645024"/>
            <a:ext cx="0" cy="2232248"/>
          </a:xfrm>
          <a:prstGeom prst="straightConnector1">
            <a:avLst/>
          </a:prstGeom>
          <a:solidFill>
            <a:schemeClr val="bg1"/>
          </a:solidFill>
          <a:ln w="38100" cap="flat" cmpd="sng" algn="ctr">
            <a:solidFill>
              <a:schemeClr val="accent3"/>
            </a:solidFill>
            <a:prstDash val="sysDash"/>
            <a:round/>
            <a:headEnd type="none" w="med" len="med"/>
            <a:tailEnd type="arrow"/>
          </a:ln>
          <a:effectLst/>
        </p:spPr>
      </p:cxnSp>
      <p:sp>
        <p:nvSpPr>
          <p:cNvPr id="17" name="正方形/長方形 16"/>
          <p:cNvSpPr/>
          <p:nvPr/>
        </p:nvSpPr>
        <p:spPr bwMode="auto">
          <a:xfrm>
            <a:off x="2492595" y="5949280"/>
            <a:ext cx="6184304" cy="43204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15</a:t>
            </a:r>
            <a:r>
              <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rPr>
              <a:t>年ぶりの新バージョン</a:t>
            </a:r>
          </a:p>
        </p:txBody>
      </p:sp>
      <p:sp>
        <p:nvSpPr>
          <p:cNvPr id="19" name="正方形/長方形 18"/>
          <p:cNvSpPr/>
          <p:nvPr/>
        </p:nvSpPr>
        <p:spPr bwMode="auto">
          <a:xfrm>
            <a:off x="2492595" y="5085184"/>
            <a:ext cx="6184304" cy="792088"/>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民間ベンダーが共同で</a:t>
            </a:r>
            <a:r>
              <a:rPr kumimoji="0" lang="en-US" altLang="ja-JP" sz="1400" dirty="0">
                <a:solidFill>
                  <a:schemeClr val="bg1"/>
                </a:solidFill>
                <a:latin typeface="Meiryo" panose="020B0604030504040204" pitchFamily="34" charset="-128"/>
                <a:ea typeface="Meiryo" panose="020B0604030504040204" pitchFamily="34" charset="-128"/>
              </a:rPr>
              <a:t>HTML</a:t>
            </a:r>
            <a:r>
              <a:rPr kumimoji="0" lang="ja-JP" altLang="en-US" sz="1400" dirty="0">
                <a:solidFill>
                  <a:schemeClr val="bg1"/>
                </a:solidFill>
                <a:latin typeface="Meiryo" panose="020B0604030504040204" pitchFamily="34" charset="-128"/>
                <a:ea typeface="Meiryo" panose="020B0604030504040204" pitchFamily="34" charset="-128"/>
              </a:rPr>
              <a:t>の拡張を行い、</a:t>
            </a:r>
            <a:r>
              <a:rPr kumimoji="0" lang="en-US" altLang="ja-JP" sz="1400" dirty="0">
                <a:solidFill>
                  <a:schemeClr val="bg1"/>
                </a:solidFill>
                <a:latin typeface="Meiryo" panose="020B0604030504040204" pitchFamily="34" charset="-128"/>
                <a:ea typeface="Meiryo" panose="020B0604030504040204" pitchFamily="34" charset="-128"/>
              </a:rPr>
              <a:t> W3C</a:t>
            </a:r>
            <a:r>
              <a:rPr kumimoji="0" lang="ja-JP" altLang="en-US" sz="1400" dirty="0">
                <a:solidFill>
                  <a:schemeClr val="bg1"/>
                </a:solidFill>
                <a:latin typeface="Meiryo" panose="020B0604030504040204" pitchFamily="34" charset="-128"/>
                <a:ea typeface="Meiryo" panose="020B0604030504040204" pitchFamily="34" charset="-128"/>
              </a:rPr>
              <a:t>に</a:t>
            </a:r>
            <a:r>
              <a:rPr kumimoji="0" lang="en-US" altLang="ja-JP" sz="1400" dirty="0">
                <a:solidFill>
                  <a:schemeClr val="bg1"/>
                </a:solidFill>
                <a:latin typeface="Meiryo" panose="020B0604030504040204" pitchFamily="34" charset="-128"/>
                <a:ea typeface="Meiryo" panose="020B0604030504040204" pitchFamily="34" charset="-128"/>
              </a:rPr>
              <a:t>HTML5</a:t>
            </a:r>
            <a:r>
              <a:rPr kumimoji="0" lang="ja-JP" altLang="en-US" sz="1400" dirty="0">
                <a:solidFill>
                  <a:schemeClr val="bg1"/>
                </a:solidFill>
                <a:latin typeface="Meiryo" panose="020B0604030504040204" pitchFamily="34" charset="-128"/>
                <a:ea typeface="Meiryo" panose="020B0604030504040204" pitchFamily="34" charset="-128"/>
              </a:rPr>
              <a:t>として採用するよう働きかけた。</a:t>
            </a:r>
            <a:r>
              <a:rPr kumimoji="0" lang="en-US" altLang="ja-JP" sz="1400" dirty="0">
                <a:solidFill>
                  <a:schemeClr val="bg1"/>
                </a:solidFill>
                <a:latin typeface="Meiryo" panose="020B0604030504040204" pitchFamily="34" charset="-128"/>
                <a:ea typeface="Meiryo" panose="020B0604030504040204" pitchFamily="34" charset="-128"/>
              </a:rPr>
              <a:t>(WHATWG)</a:t>
            </a:r>
            <a:endParaRPr kumimoji="0" lang="ja-JP" altLang="en-US" sz="14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5753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3000"/>
                                        <p:tgtEl>
                                          <p:spTgt spid="16"/>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2"/>
          <p:cNvSpPr>
            <a:spLocks noGrp="1"/>
          </p:cNvSpPr>
          <p:nvPr>
            <p:ph type="title"/>
          </p:nvPr>
        </p:nvSpPr>
        <p:spPr/>
        <p:txBody>
          <a:bodyPr/>
          <a:lstStyle/>
          <a:p>
            <a:r>
              <a:rPr lang="en-US" altLang="ja-JP" dirty="0"/>
              <a:t>HTML5</a:t>
            </a:r>
            <a:r>
              <a:rPr lang="ja-JP" altLang="en-US" dirty="0"/>
              <a:t>が目指したこと</a:t>
            </a:r>
          </a:p>
        </p:txBody>
      </p:sp>
      <p:sp>
        <p:nvSpPr>
          <p:cNvPr id="4" name="角丸四角形 3"/>
          <p:cNvSpPr/>
          <p:nvPr/>
        </p:nvSpPr>
        <p:spPr>
          <a:xfrm>
            <a:off x="571500" y="1136730"/>
            <a:ext cx="7786688" cy="642937"/>
          </a:xfrm>
          <a:prstGeom prst="roundRect">
            <a:avLst>
              <a:gd name="adj" fmla="val 0"/>
            </a:avLst>
          </a:prstGeom>
          <a:solidFill>
            <a:schemeClr val="accent3">
              <a:lumMod val="75000"/>
            </a:schemeClr>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a:solidFill>
                  <a:schemeClr val="bg1"/>
                </a:solidFill>
                <a:latin typeface="Meiryo" panose="020B0604030504040204" pitchFamily="34" charset="-128"/>
                <a:ea typeface="Meiryo" panose="020B0604030504040204" pitchFamily="34" charset="-128"/>
              </a:rPr>
              <a:t>ブラウザ間の互換性・相互</a:t>
            </a:r>
            <a:r>
              <a:rPr lang="ja-JP" altLang="en-US" sz="2400" dirty="0">
                <a:solidFill>
                  <a:schemeClr val="bg1"/>
                </a:solidFill>
                <a:latin typeface="Meiryo" panose="020B0604030504040204" pitchFamily="34" charset="-128"/>
                <a:ea typeface="Meiryo" panose="020B0604030504040204" pitchFamily="34" charset="-128"/>
              </a:rPr>
              <a:t>運用性の確保</a:t>
            </a:r>
            <a:endParaRPr lang="en-US" altLang="ja-JP" sz="2400" dirty="0">
              <a:solidFill>
                <a:schemeClr val="bg1"/>
              </a:solidFill>
              <a:latin typeface="Meiryo" panose="020B0604030504040204" pitchFamily="34" charset="-128"/>
              <a:ea typeface="Meiryo" panose="020B0604030504040204" pitchFamily="34" charset="-128"/>
            </a:endParaRPr>
          </a:p>
        </p:txBody>
      </p:sp>
      <p:sp>
        <p:nvSpPr>
          <p:cNvPr id="5" name="角丸四角形 4"/>
          <p:cNvSpPr/>
          <p:nvPr/>
        </p:nvSpPr>
        <p:spPr>
          <a:xfrm>
            <a:off x="571500" y="1851105"/>
            <a:ext cx="7786688" cy="785807"/>
          </a:xfrm>
          <a:prstGeom prst="roundRect">
            <a:avLst>
              <a:gd name="adj" fmla="val 0"/>
            </a:avLst>
          </a:prstGeom>
          <a:solidFill>
            <a:schemeClr val="tx2"/>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bg1"/>
                </a:solidFill>
                <a:latin typeface="Meiryo" panose="020B0604030504040204" pitchFamily="34" charset="-128"/>
                <a:ea typeface="Meiryo" panose="020B0604030504040204" pitchFamily="34" charset="-128"/>
              </a:rPr>
              <a:t>Web</a:t>
            </a:r>
            <a:r>
              <a:rPr lang="ja-JP" altLang="en-US" sz="1600" dirty="0">
                <a:solidFill>
                  <a:schemeClr val="bg1"/>
                </a:solidFill>
                <a:latin typeface="Meiryo" panose="020B0604030504040204" pitchFamily="34" charset="-128"/>
                <a:ea typeface="Meiryo" panose="020B0604030504040204" pitchFamily="34" charset="-128"/>
              </a:rPr>
              <a:t>アプリケーションの開発を容易にするための</a:t>
            </a:r>
            <a:endParaRPr lang="en-US" altLang="ja-JP" sz="1600" dirty="0">
              <a:solidFill>
                <a:schemeClr val="bg1"/>
              </a:solidFill>
              <a:latin typeface="Meiryo" panose="020B0604030504040204" pitchFamily="34" charset="-128"/>
              <a:ea typeface="Meiryo" panose="020B0604030504040204" pitchFamily="34" charset="-128"/>
            </a:endParaRPr>
          </a:p>
          <a:p>
            <a:pPr algn="ctr">
              <a:defRPr/>
            </a:pPr>
            <a:r>
              <a:rPr lang="ja-JP" altLang="en-US" sz="1600" dirty="0">
                <a:solidFill>
                  <a:schemeClr val="bg1"/>
                </a:solidFill>
                <a:latin typeface="Meiryo" panose="020B0604030504040204" pitchFamily="34" charset="-128"/>
                <a:ea typeface="Meiryo" panose="020B0604030504040204" pitchFamily="34" charset="-128"/>
              </a:rPr>
              <a:t>新機能や新しい要素を追加 </a:t>
            </a:r>
            <a:r>
              <a:rPr lang="en-US" altLang="ja-JP" sz="1600" dirty="0">
                <a:solidFill>
                  <a:schemeClr val="bg1"/>
                </a:solidFill>
                <a:latin typeface="Meiryo" panose="020B0604030504040204" pitchFamily="34" charset="-128"/>
                <a:ea typeface="Meiryo" panose="020B0604030504040204" pitchFamily="34" charset="-128"/>
              </a:rPr>
              <a:t>(</a:t>
            </a:r>
            <a:r>
              <a:rPr lang="ja-JP" altLang="en-US" sz="1600" dirty="0">
                <a:solidFill>
                  <a:schemeClr val="bg1"/>
                </a:solidFill>
                <a:latin typeface="Meiryo" panose="020B0604030504040204" pitchFamily="34" charset="-128"/>
                <a:ea typeface="Meiryo" panose="020B0604030504040204" pitchFamily="34" charset="-128"/>
              </a:rPr>
              <a:t>クラウド対応</a:t>
            </a:r>
            <a:r>
              <a:rPr lang="en-US" altLang="ja-JP" sz="1600" dirty="0">
                <a:solidFill>
                  <a:schemeClr val="bg1"/>
                </a:solidFill>
                <a:latin typeface="Meiryo" panose="020B0604030504040204" pitchFamily="34" charset="-128"/>
                <a:ea typeface="Meiryo" panose="020B0604030504040204" pitchFamily="34" charset="-128"/>
              </a:rPr>
              <a:t>)</a:t>
            </a:r>
          </a:p>
        </p:txBody>
      </p:sp>
      <p:sp>
        <p:nvSpPr>
          <p:cNvPr id="6" name="角丸四角形 5"/>
          <p:cNvSpPr/>
          <p:nvPr/>
        </p:nvSpPr>
        <p:spPr>
          <a:xfrm>
            <a:off x="571500" y="2713500"/>
            <a:ext cx="3857625" cy="642937"/>
          </a:xfrm>
          <a:prstGeom prst="roundRect">
            <a:avLst>
              <a:gd name="adj" fmla="val 0"/>
            </a:avLst>
          </a:prstGeom>
          <a:solidFill>
            <a:schemeClr val="accent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bg1"/>
                </a:solidFill>
                <a:latin typeface="Meiryo" panose="020B0604030504040204" pitchFamily="34" charset="-128"/>
                <a:ea typeface="Meiryo" panose="020B0604030504040204" pitchFamily="34" charset="-128"/>
              </a:rPr>
              <a:t>フォームの拡張</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7" name="角丸四角形 6"/>
          <p:cNvSpPr/>
          <p:nvPr/>
        </p:nvSpPr>
        <p:spPr>
          <a:xfrm>
            <a:off x="4500563" y="2713500"/>
            <a:ext cx="3857625" cy="642937"/>
          </a:xfrm>
          <a:prstGeom prst="roundRect">
            <a:avLst>
              <a:gd name="adj" fmla="val 0"/>
            </a:avLst>
          </a:prstGeom>
          <a:solidFill>
            <a:schemeClr val="accent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sz="1600">
                <a:solidFill>
                  <a:schemeClr val="bg1"/>
                </a:solidFill>
                <a:latin typeface="Meiryo" panose="020B0604030504040204" pitchFamily="34" charset="-128"/>
                <a:ea typeface="Meiryo" panose="020B0604030504040204" pitchFamily="34" charset="-128"/>
              </a:rPr>
              <a:t>ドラッグ＆ドロップ</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8" name="角丸四角形 7"/>
          <p:cNvSpPr/>
          <p:nvPr/>
        </p:nvSpPr>
        <p:spPr>
          <a:xfrm>
            <a:off x="571500" y="3427875"/>
            <a:ext cx="3857625" cy="642937"/>
          </a:xfrm>
          <a:prstGeom prst="roundRect">
            <a:avLst>
              <a:gd name="adj" fmla="val 0"/>
            </a:avLst>
          </a:prstGeom>
          <a:solidFill>
            <a:schemeClr val="accent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bg1"/>
                </a:solidFill>
                <a:latin typeface="Meiryo" panose="020B0604030504040204" pitchFamily="34" charset="-128"/>
                <a:ea typeface="Meiryo" panose="020B0604030504040204" pitchFamily="34" charset="-128"/>
              </a:rPr>
              <a:t>クライアントサイドストレージ</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9" name="角丸四角形 8"/>
          <p:cNvSpPr/>
          <p:nvPr/>
        </p:nvSpPr>
        <p:spPr>
          <a:xfrm>
            <a:off x="4500563" y="3427875"/>
            <a:ext cx="3857625" cy="642937"/>
          </a:xfrm>
          <a:prstGeom prst="roundRect">
            <a:avLst>
              <a:gd name="adj" fmla="val 0"/>
            </a:avLst>
          </a:prstGeom>
          <a:solidFill>
            <a:schemeClr val="accent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sz="1600" dirty="0">
                <a:solidFill>
                  <a:schemeClr val="bg1"/>
                </a:solidFill>
                <a:latin typeface="Meiryo" panose="020B0604030504040204" pitchFamily="34" charset="-128"/>
                <a:ea typeface="Meiryo" panose="020B0604030504040204" pitchFamily="34" charset="-128"/>
              </a:rPr>
              <a:t>オフラインキャッシュ</a:t>
            </a:r>
            <a:endParaRPr lang="en-US" altLang="ja-JP" sz="1600" dirty="0">
              <a:solidFill>
                <a:schemeClr val="bg1"/>
              </a:solidFill>
              <a:latin typeface="Meiryo" panose="020B0604030504040204" pitchFamily="34" charset="-128"/>
              <a:ea typeface="Meiryo" panose="020B0604030504040204" pitchFamily="34" charset="-128"/>
            </a:endParaRPr>
          </a:p>
          <a:p>
            <a:pPr marL="0" lvl="2" algn="ctr">
              <a:defRPr/>
            </a:pPr>
            <a:r>
              <a:rPr lang="ja-JP" altLang="en-US" sz="1600" dirty="0">
                <a:solidFill>
                  <a:schemeClr val="bg1"/>
                </a:solidFill>
                <a:latin typeface="Meiryo" panose="020B0604030504040204" pitchFamily="34" charset="-128"/>
                <a:ea typeface="Meiryo" panose="020B0604030504040204" pitchFamily="34" charset="-128"/>
              </a:rPr>
              <a:t>（オフライン</a:t>
            </a:r>
            <a:r>
              <a:rPr lang="en-US" altLang="ja-JP" sz="1600" dirty="0">
                <a:solidFill>
                  <a:schemeClr val="bg1"/>
                </a:solidFill>
                <a:latin typeface="Meiryo" panose="020B0604030504040204" pitchFamily="34" charset="-128"/>
                <a:ea typeface="Meiryo" panose="020B0604030504040204" pitchFamily="34" charset="-128"/>
              </a:rPr>
              <a:t>Web</a:t>
            </a:r>
            <a:r>
              <a:rPr lang="ja-JP" altLang="en-US" sz="1600" dirty="0">
                <a:solidFill>
                  <a:schemeClr val="bg1"/>
                </a:solidFill>
                <a:latin typeface="Meiryo" panose="020B0604030504040204" pitchFamily="34" charset="-128"/>
                <a:ea typeface="Meiryo" panose="020B0604030504040204" pitchFamily="34" charset="-128"/>
              </a:rPr>
              <a:t>アプリケーション）</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0" name="角丸四角形 9"/>
          <p:cNvSpPr/>
          <p:nvPr/>
        </p:nvSpPr>
        <p:spPr>
          <a:xfrm>
            <a:off x="571500" y="4142250"/>
            <a:ext cx="3857625" cy="642937"/>
          </a:xfrm>
          <a:prstGeom prst="roundRect">
            <a:avLst>
              <a:gd name="adj" fmla="val 0"/>
            </a:avLst>
          </a:prstGeom>
          <a:solidFill>
            <a:schemeClr val="accent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bg1"/>
                </a:solidFill>
                <a:latin typeface="Meiryo" panose="020B0604030504040204" pitchFamily="34" charset="-128"/>
                <a:ea typeface="Meiryo" panose="020B0604030504040204" pitchFamily="34" charset="-128"/>
              </a:rPr>
              <a:t>ベクターグラフィックス</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1" name="角丸四角形 10"/>
          <p:cNvSpPr/>
          <p:nvPr/>
        </p:nvSpPr>
        <p:spPr>
          <a:xfrm>
            <a:off x="4500563" y="4142250"/>
            <a:ext cx="3857625" cy="642937"/>
          </a:xfrm>
          <a:prstGeom prst="roundRect">
            <a:avLst>
              <a:gd name="adj" fmla="val 0"/>
            </a:avLst>
          </a:prstGeom>
          <a:solidFill>
            <a:schemeClr val="accent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en-US" altLang="ja-JP" sz="1600" dirty="0">
                <a:solidFill>
                  <a:schemeClr val="bg1"/>
                </a:solidFill>
                <a:latin typeface="Meiryo" panose="020B0604030504040204" pitchFamily="34" charset="-128"/>
                <a:ea typeface="Meiryo" panose="020B0604030504040204" pitchFamily="34" charset="-128"/>
              </a:rPr>
              <a:t>3</a:t>
            </a:r>
            <a:r>
              <a:rPr lang="ja-JP" altLang="en-US" sz="1600" dirty="0">
                <a:solidFill>
                  <a:schemeClr val="bg1"/>
                </a:solidFill>
                <a:latin typeface="Meiryo" panose="020B0604030504040204" pitchFamily="34" charset="-128"/>
                <a:ea typeface="Meiryo" panose="020B0604030504040204" pitchFamily="34" charset="-128"/>
              </a:rPr>
              <a:t>次元グラフィックス</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2" name="角丸四角形 11"/>
          <p:cNvSpPr/>
          <p:nvPr/>
        </p:nvSpPr>
        <p:spPr>
          <a:xfrm>
            <a:off x="571500" y="4856625"/>
            <a:ext cx="3857625" cy="642937"/>
          </a:xfrm>
          <a:prstGeom prst="roundRect">
            <a:avLst>
              <a:gd name="adj" fmla="val 0"/>
            </a:avLst>
          </a:prstGeom>
          <a:solidFill>
            <a:schemeClr val="accent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bg1"/>
                </a:solidFill>
                <a:latin typeface="Meiryo" panose="020B0604030504040204" pitchFamily="34" charset="-128"/>
                <a:ea typeface="Meiryo" panose="020B0604030504040204" pitchFamily="34" charset="-128"/>
              </a:rPr>
              <a:t>オーディオ・ビデオ</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3" name="角丸四角形 12"/>
          <p:cNvSpPr/>
          <p:nvPr/>
        </p:nvSpPr>
        <p:spPr>
          <a:xfrm>
            <a:off x="4500563" y="4856625"/>
            <a:ext cx="3857625" cy="642937"/>
          </a:xfrm>
          <a:prstGeom prst="roundRect">
            <a:avLst>
              <a:gd name="adj" fmla="val 0"/>
            </a:avLst>
          </a:prstGeom>
          <a:solidFill>
            <a:schemeClr val="accent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sz="1600" dirty="0">
                <a:solidFill>
                  <a:schemeClr val="bg1"/>
                </a:solidFill>
                <a:latin typeface="Meiryo" panose="020B0604030504040204" pitchFamily="34" charset="-128"/>
                <a:ea typeface="Meiryo" panose="020B0604030504040204" pitchFamily="34" charset="-128"/>
              </a:rPr>
              <a:t>位置情報</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6157" name="角丸四角形 14"/>
          <p:cNvSpPr>
            <a:spLocks noChangeArrowheads="1"/>
          </p:cNvSpPr>
          <p:nvPr/>
        </p:nvSpPr>
        <p:spPr bwMode="auto">
          <a:xfrm>
            <a:off x="571500" y="5589240"/>
            <a:ext cx="7786688" cy="738906"/>
          </a:xfrm>
          <a:prstGeom prst="roundRect">
            <a:avLst>
              <a:gd name="adj" fmla="val 0"/>
            </a:avLst>
          </a:prstGeom>
          <a:solidFill>
            <a:schemeClr val="accent3">
              <a:lumMod val="75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ja-JP" altLang="en-US" dirty="0">
                <a:solidFill>
                  <a:schemeClr val="bg1"/>
                </a:solidFill>
                <a:latin typeface="Meiryo" panose="020B0604030504040204" pitchFamily="34" charset="-128"/>
                <a:ea typeface="Meiryo" panose="020B0604030504040204" pitchFamily="34" charset="-128"/>
              </a:rPr>
              <a:t>これまでプラグインなどを必要としていた処理が</a:t>
            </a:r>
            <a:r>
              <a:rPr kumimoji="0" lang="en-US" altLang="ja-JP" dirty="0" err="1">
                <a:solidFill>
                  <a:schemeClr val="bg1"/>
                </a:solidFill>
                <a:latin typeface="Meiryo" panose="020B0604030504040204" pitchFamily="34" charset="-128"/>
                <a:ea typeface="Meiryo" panose="020B0604030504040204" pitchFamily="34" charset="-128"/>
              </a:rPr>
              <a:t>HTML5</a:t>
            </a:r>
            <a:r>
              <a:rPr kumimoji="0" lang="ja-JP" altLang="en-US" dirty="0">
                <a:solidFill>
                  <a:schemeClr val="bg1"/>
                </a:solidFill>
                <a:latin typeface="Meiryo" panose="020B0604030504040204" pitchFamily="34" charset="-128"/>
                <a:ea typeface="Meiryo" panose="020B0604030504040204" pitchFamily="34" charset="-128"/>
              </a:rPr>
              <a:t>で実現できる</a:t>
            </a:r>
            <a:endParaRPr kumimoji="0" lang="en-US" altLang="ja-JP"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44047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6157"/>
                                        </p:tgtEl>
                                        <p:attrNameLst>
                                          <p:attrName>style.visibility</p:attrName>
                                        </p:attrNameLst>
                                      </p:cBhvr>
                                      <p:to>
                                        <p:strVal val="visible"/>
                                      </p:to>
                                    </p:set>
                                    <p:anim calcmode="lin" valueType="num">
                                      <p:cBhvr>
                                        <p:cTn id="53" dur="500" fill="hold"/>
                                        <p:tgtEl>
                                          <p:spTgt spid="6157"/>
                                        </p:tgtEl>
                                        <p:attrNameLst>
                                          <p:attrName>ppt_w</p:attrName>
                                        </p:attrNameLst>
                                      </p:cBhvr>
                                      <p:tavLst>
                                        <p:tav tm="0">
                                          <p:val>
                                            <p:fltVal val="0"/>
                                          </p:val>
                                        </p:tav>
                                        <p:tav tm="100000">
                                          <p:val>
                                            <p:strVal val="#ppt_w"/>
                                          </p:val>
                                        </p:tav>
                                      </p:tavLst>
                                    </p:anim>
                                    <p:anim calcmode="lin" valueType="num">
                                      <p:cBhvr>
                                        <p:cTn id="54" dur="500" fill="hold"/>
                                        <p:tgtEl>
                                          <p:spTgt spid="61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Flash</a:t>
            </a:r>
            <a:r>
              <a:rPr kumimoji="1" lang="ja-JP" altLang="en-US"/>
              <a:t>の終焉</a:t>
            </a:r>
            <a:endParaRPr kumimoji="1" lang="ja-JP" altLang="en-US" dirty="0"/>
          </a:p>
        </p:txBody>
      </p:sp>
      <p:pic>
        <p:nvPicPr>
          <p:cNvPr id="3" name="図 2"/>
          <p:cNvPicPr>
            <a:picLocks noChangeAspect="1"/>
          </p:cNvPicPr>
          <p:nvPr/>
        </p:nvPicPr>
        <p:blipFill>
          <a:blip r:embed="rId3"/>
          <a:stretch>
            <a:fillRect/>
          </a:stretch>
        </p:blipFill>
        <p:spPr>
          <a:xfrm>
            <a:off x="457200" y="946481"/>
            <a:ext cx="5679405" cy="4680595"/>
          </a:xfrm>
          <a:prstGeom prst="rect">
            <a:avLst/>
          </a:prstGeom>
        </p:spPr>
      </p:pic>
      <p:pic>
        <p:nvPicPr>
          <p:cNvPr id="4" name="図 3"/>
          <p:cNvPicPr>
            <a:picLocks noChangeAspect="1"/>
          </p:cNvPicPr>
          <p:nvPr/>
        </p:nvPicPr>
        <p:blipFill>
          <a:blip r:embed="rId4"/>
          <a:stretch>
            <a:fillRect/>
          </a:stretch>
        </p:blipFill>
        <p:spPr>
          <a:xfrm>
            <a:off x="4382834" y="1353042"/>
            <a:ext cx="4489515" cy="3867474"/>
          </a:xfrm>
          <a:prstGeom prst="rect">
            <a:avLst/>
          </a:prstGeom>
        </p:spPr>
      </p:pic>
      <p:pic>
        <p:nvPicPr>
          <p:cNvPr id="5" name="図 4"/>
          <p:cNvPicPr>
            <a:picLocks noChangeAspect="1"/>
          </p:cNvPicPr>
          <p:nvPr/>
        </p:nvPicPr>
        <p:blipFill>
          <a:blip r:embed="rId5"/>
          <a:stretch>
            <a:fillRect/>
          </a:stretch>
        </p:blipFill>
        <p:spPr>
          <a:xfrm>
            <a:off x="2550064" y="2475258"/>
            <a:ext cx="4077528" cy="3867474"/>
          </a:xfrm>
          <a:prstGeom prst="rect">
            <a:avLst/>
          </a:prstGeom>
        </p:spPr>
      </p:pic>
      <p:pic>
        <p:nvPicPr>
          <p:cNvPr id="6" name="図 5"/>
          <p:cNvPicPr>
            <a:picLocks noChangeAspect="1"/>
          </p:cNvPicPr>
          <p:nvPr/>
        </p:nvPicPr>
        <p:blipFill>
          <a:blip r:embed="rId6"/>
          <a:stretch>
            <a:fillRect/>
          </a:stretch>
        </p:blipFill>
        <p:spPr>
          <a:xfrm>
            <a:off x="1449174" y="821488"/>
            <a:ext cx="6279308" cy="5670741"/>
          </a:xfrm>
          <a:prstGeom prst="rect">
            <a:avLst/>
          </a:prstGeom>
        </p:spPr>
      </p:pic>
    </p:spTree>
    <p:extLst>
      <p:ext uri="{BB962C8B-B14F-4D97-AF65-F5344CB8AC3E}">
        <p14:creationId xmlns:p14="http://schemas.microsoft.com/office/powerpoint/2010/main" val="28990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Arial Black" panose="020B0A04020102020204" pitchFamily="34" charset="0"/>
                <a:ea typeface="HGP創英角ｺﾞｼｯｸUB" pitchFamily="50" charset="-128"/>
                <a:cs typeface="Arial"/>
              </a:rPr>
              <a:t>ウェアラブル</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89409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グラフィックス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829" y="1363253"/>
            <a:ext cx="4441153" cy="4441153"/>
          </a:xfrm>
          <a:prstGeom prst="rect">
            <a:avLst/>
          </a:prstGeom>
        </p:spPr>
      </p:pic>
      <p:sp>
        <p:nvSpPr>
          <p:cNvPr id="2" name="タイトル 1"/>
          <p:cNvSpPr>
            <a:spLocks noGrp="1"/>
          </p:cNvSpPr>
          <p:nvPr>
            <p:ph type="title"/>
          </p:nvPr>
        </p:nvSpPr>
        <p:spPr/>
        <p:txBody>
          <a:bodyPr/>
          <a:lstStyle/>
          <a:p>
            <a:r>
              <a:rPr kumimoji="1" lang="ja-JP" altLang="en-US"/>
              <a:t>ウェアラブル＝身体に密着するデバイス</a:t>
            </a:r>
            <a:endParaRPr kumimoji="1" lang="ja-JP" altLang="en-US" dirty="0"/>
          </a:p>
        </p:txBody>
      </p:sp>
      <p:grpSp>
        <p:nvGrpSpPr>
          <p:cNvPr id="10" name="グループ化 9"/>
          <p:cNvGrpSpPr/>
          <p:nvPr/>
        </p:nvGrpSpPr>
        <p:grpSpPr>
          <a:xfrm>
            <a:off x="6093622" y="1499502"/>
            <a:ext cx="2049740" cy="4207208"/>
            <a:chOff x="6093622" y="1499502"/>
            <a:chExt cx="2049740" cy="4207208"/>
          </a:xfrm>
        </p:grpSpPr>
        <p:sp>
          <p:nvSpPr>
            <p:cNvPr id="47" name="直角三角形 46"/>
            <p:cNvSpPr/>
            <p:nvPr/>
          </p:nvSpPr>
          <p:spPr>
            <a:xfrm flipH="1" flipV="1">
              <a:off x="6093622" y="1499502"/>
              <a:ext cx="2049740" cy="4207208"/>
            </a:xfrm>
            <a:prstGeom prst="rtTriangl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296366" y="1589597"/>
              <a:ext cx="1842171" cy="646331"/>
            </a:xfrm>
            <a:prstGeom prst="rect">
              <a:avLst/>
            </a:prstGeom>
            <a:noFill/>
          </p:spPr>
          <p:txBody>
            <a:bodyPr wrap="none" rtlCol="0">
              <a:spAutoFit/>
            </a:bodyPr>
            <a:lstStyle/>
            <a:p>
              <a:pPr algn="r"/>
              <a:r>
                <a:rPr kumimoji="1" lang="ja-JP" altLang="en-US" sz="1200" dirty="0">
                  <a:solidFill>
                    <a:schemeClr val="bg1"/>
                  </a:solidFill>
                </a:rPr>
                <a:t>ラスト・ワン（１）・フィートを</a:t>
              </a:r>
              <a:endParaRPr kumimoji="1" lang="en-US" altLang="ja-JP" sz="1200" dirty="0">
                <a:solidFill>
                  <a:schemeClr val="bg1"/>
                </a:solidFill>
              </a:endParaRPr>
            </a:p>
            <a:p>
              <a:pPr algn="r"/>
              <a:r>
                <a:rPr kumimoji="1" lang="ja-JP" altLang="en-US" sz="1200" dirty="0">
                  <a:solidFill>
                    <a:schemeClr val="bg1"/>
                  </a:solidFill>
                </a:rPr>
                <a:t>乗り越えることで</a:t>
              </a:r>
              <a:r>
                <a:rPr lang="ja-JP" altLang="en-US" sz="1200" dirty="0">
                  <a:solidFill>
                    <a:schemeClr val="bg1"/>
                  </a:solidFill>
                </a:rPr>
                <a:t>生まれる</a:t>
              </a:r>
              <a:endParaRPr lang="en-US" altLang="ja-JP" sz="1200" dirty="0">
                <a:solidFill>
                  <a:schemeClr val="bg1"/>
                </a:solidFill>
              </a:endParaRPr>
            </a:p>
            <a:p>
              <a:pPr algn="r"/>
              <a:r>
                <a:rPr lang="ja-JP" altLang="en-US" sz="1200" dirty="0">
                  <a:solidFill>
                    <a:schemeClr val="bg1"/>
                  </a:solidFill>
                </a:rPr>
                <a:t>新しい可能性</a:t>
              </a:r>
              <a:endParaRPr kumimoji="1" lang="en-US" altLang="ja-JP" sz="1200" dirty="0">
                <a:solidFill>
                  <a:schemeClr val="bg1"/>
                </a:solidFill>
              </a:endParaRPr>
            </a:p>
          </p:txBody>
        </p:sp>
      </p:grpSp>
      <p:grpSp>
        <p:nvGrpSpPr>
          <p:cNvPr id="12" name="グループ化 11"/>
          <p:cNvGrpSpPr/>
          <p:nvPr/>
        </p:nvGrpSpPr>
        <p:grpSpPr>
          <a:xfrm>
            <a:off x="2718786" y="2771016"/>
            <a:ext cx="5905669" cy="1549400"/>
            <a:chOff x="2718786" y="2771016"/>
            <a:chExt cx="5905669" cy="1549400"/>
          </a:xfrm>
        </p:grpSpPr>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4439004" y="3423290"/>
              <a:ext cx="679541" cy="593816"/>
            </a:xfrm>
            <a:prstGeom prst="rect">
              <a:avLst/>
            </a:prstGeom>
          </p:spPr>
        </p:pic>
        <p:pic>
          <p:nvPicPr>
            <p:cNvPr id="33" name="図 32"/>
            <p:cNvPicPr>
              <a:picLocks noChangeAspect="1"/>
            </p:cNvPicPr>
            <p:nvPr/>
          </p:nvPicPr>
          <p:blipFill>
            <a:blip r:embed="rId6">
              <a:clrChange>
                <a:clrFrom>
                  <a:srgbClr val="FFFFFF"/>
                </a:clrFrom>
                <a:clrTo>
                  <a:srgbClr val="FFFFFF">
                    <a:alpha val="0"/>
                  </a:srgbClr>
                </a:clrTo>
              </a:clrChange>
            </a:blip>
            <a:stretch>
              <a:fillRect/>
            </a:stretch>
          </p:blipFill>
          <p:spPr>
            <a:xfrm>
              <a:off x="4031933" y="3423290"/>
              <a:ext cx="368166" cy="593816"/>
            </a:xfrm>
            <a:prstGeom prst="rect">
              <a:avLst/>
            </a:prstGeom>
          </p:spPr>
        </p:pic>
        <p:sp>
          <p:nvSpPr>
            <p:cNvPr id="39" name="左右矢印 38"/>
            <p:cNvSpPr/>
            <p:nvPr/>
          </p:nvSpPr>
          <p:spPr>
            <a:xfrm>
              <a:off x="3067414" y="3481068"/>
              <a:ext cx="870744" cy="479988"/>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2718786" y="2771016"/>
              <a:ext cx="5905669" cy="1549400"/>
            </a:xfrm>
            <a:prstGeom prst="roundRect">
              <a:avLst/>
            </a:prstGeom>
            <a:noFill/>
            <a:ln>
              <a:solidFill>
                <a:schemeClr val="bg1">
                  <a:lumMod val="6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p:cNvSpPr txBox="1"/>
            <p:nvPr/>
          </p:nvSpPr>
          <p:spPr>
            <a:xfrm>
              <a:off x="5277214" y="3423290"/>
              <a:ext cx="1008584" cy="646331"/>
            </a:xfrm>
            <a:prstGeom prst="rect">
              <a:avLst/>
            </a:prstGeom>
            <a:noFill/>
          </p:spPr>
          <p:txBody>
            <a:bodyPr wrap="none" rtlCol="0">
              <a:spAutoFit/>
            </a:bodyPr>
            <a:lstStyle/>
            <a:p>
              <a:r>
                <a:rPr lang="en-US" altLang="ja-JP" dirty="0">
                  <a:latin typeface="Arial Black"/>
                  <a:ea typeface="HGP創英角ｺﾞｼｯｸUB"/>
                  <a:cs typeface="Arial Black"/>
                </a:rPr>
                <a:t>1</a:t>
              </a:r>
              <a:r>
                <a:rPr lang="ja-JP" altLang="en-US" dirty="0">
                  <a:latin typeface="HGP創英角ｺﾞｼｯｸUB"/>
                  <a:ea typeface="HGP創英角ｺﾞｼｯｸUB"/>
                  <a:cs typeface="HGP創英角ｺﾞｼｯｸUB"/>
                </a:rPr>
                <a:t>フィート</a:t>
              </a:r>
              <a:endParaRPr lang="en-US" altLang="ja-JP" dirty="0">
                <a:latin typeface="HGP創英角ｺﾞｼｯｸUB"/>
                <a:ea typeface="HGP創英角ｺﾞｼｯｸUB"/>
                <a:cs typeface="HGP創英角ｺﾞｼｯｸUB"/>
              </a:endParaRPr>
            </a:p>
            <a:p>
              <a:r>
                <a:rPr kumimoji="1" lang="ja-JP" altLang="en-US" dirty="0">
                  <a:latin typeface="HGP創英角ｺﾞｼｯｸUB"/>
                  <a:ea typeface="HGP創英角ｺﾞｼｯｸUB"/>
                  <a:cs typeface="HGP創英角ｺﾞｼｯｸUB"/>
                </a:rPr>
                <a:t>（</a:t>
              </a:r>
              <a:r>
                <a:rPr kumimoji="1" lang="en-US" altLang="ja-JP" dirty="0">
                  <a:latin typeface="HGP創英角ｺﾞｼｯｸUB"/>
                  <a:ea typeface="HGP創英角ｺﾞｼｯｸUB"/>
                  <a:cs typeface="HGP創英角ｺﾞｼｯｸUB"/>
                </a:rPr>
                <a:t>30cm</a:t>
              </a:r>
              <a:r>
                <a:rPr kumimoji="1" lang="ja-JP" altLang="en-US" dirty="0">
                  <a:latin typeface="HGP創英角ｺﾞｼｯｸUB"/>
                  <a:ea typeface="HGP創英角ｺﾞｼｯｸUB"/>
                  <a:cs typeface="HGP創英角ｺﾞｼｯｸUB"/>
                </a:rPr>
                <a:t>）</a:t>
              </a:r>
            </a:p>
          </p:txBody>
        </p:sp>
        <p:sp>
          <p:nvSpPr>
            <p:cNvPr id="50" name="テキスト ボックス 49"/>
            <p:cNvSpPr txBox="1"/>
            <p:nvPr/>
          </p:nvSpPr>
          <p:spPr>
            <a:xfrm>
              <a:off x="3404760" y="2894999"/>
              <a:ext cx="1005403" cy="369332"/>
            </a:xfrm>
            <a:prstGeom prst="rect">
              <a:avLst/>
            </a:prstGeom>
            <a:noFill/>
          </p:spPr>
          <p:txBody>
            <a:bodyPr wrap="none" rtlCol="0">
              <a:spAutoFit/>
            </a:bodyPr>
            <a:lstStyle/>
            <a:p>
              <a:r>
                <a:rPr kumimoji="1" lang="ja-JP" altLang="en-US" dirty="0">
                  <a:solidFill>
                    <a:schemeClr val="tx1">
                      <a:lumMod val="50000"/>
                      <a:lumOff val="50000"/>
                    </a:schemeClr>
                  </a:solidFill>
                  <a:latin typeface="HGP創英角ｺﾞｼｯｸUB"/>
                  <a:ea typeface="HGP創英角ｺﾞｼｯｸUB"/>
                  <a:cs typeface="HGP創英角ｺﾞｼｯｸUB"/>
                </a:rPr>
                <a:t>モバイル</a:t>
              </a:r>
            </a:p>
          </p:txBody>
        </p:sp>
      </p:grpSp>
      <p:grpSp>
        <p:nvGrpSpPr>
          <p:cNvPr id="11" name="グループ化 10"/>
          <p:cNvGrpSpPr/>
          <p:nvPr/>
        </p:nvGrpSpPr>
        <p:grpSpPr>
          <a:xfrm>
            <a:off x="2718786" y="4406637"/>
            <a:ext cx="5905669" cy="1549400"/>
            <a:chOff x="2718786" y="4406637"/>
            <a:chExt cx="5905669" cy="1549400"/>
          </a:xfrm>
        </p:grpSpPr>
        <p:pic>
          <p:nvPicPr>
            <p:cNvPr id="34" name="図 33"/>
            <p:cNvPicPr>
              <a:picLocks noChangeAspect="1"/>
            </p:cNvPicPr>
            <p:nvPr/>
          </p:nvPicPr>
          <p:blipFill>
            <a:blip r:embed="rId7">
              <a:clrChange>
                <a:clrFrom>
                  <a:srgbClr val="FFFFFF"/>
                </a:clrFrom>
                <a:clrTo>
                  <a:srgbClr val="FFFFFF">
                    <a:alpha val="0"/>
                  </a:srgbClr>
                </a:clrTo>
              </a:clrChange>
            </a:blip>
            <a:stretch>
              <a:fillRect/>
            </a:stretch>
          </p:blipFill>
          <p:spPr>
            <a:xfrm>
              <a:off x="5383617" y="5026070"/>
              <a:ext cx="681672" cy="722281"/>
            </a:xfrm>
            <a:prstGeom prst="rect">
              <a:avLst/>
            </a:prstGeom>
          </p:spPr>
        </p:pic>
        <p:sp>
          <p:nvSpPr>
            <p:cNvPr id="40" name="左右矢印 39"/>
            <p:cNvSpPr/>
            <p:nvPr/>
          </p:nvSpPr>
          <p:spPr>
            <a:xfrm>
              <a:off x="3111865" y="5147217"/>
              <a:ext cx="2165349" cy="479988"/>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p:cNvSpPr/>
            <p:nvPr/>
          </p:nvSpPr>
          <p:spPr>
            <a:xfrm>
              <a:off x="2718786" y="4406637"/>
              <a:ext cx="5905669" cy="1549400"/>
            </a:xfrm>
            <a:prstGeom prst="roundRect">
              <a:avLst/>
            </a:prstGeom>
            <a:noFill/>
            <a:ln>
              <a:solidFill>
                <a:schemeClr val="bg1">
                  <a:lumMod val="6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6285798" y="5076620"/>
              <a:ext cx="1008584" cy="646331"/>
            </a:xfrm>
            <a:prstGeom prst="rect">
              <a:avLst/>
            </a:prstGeom>
            <a:noFill/>
          </p:spPr>
          <p:txBody>
            <a:bodyPr wrap="none" rtlCol="0">
              <a:spAutoFit/>
            </a:bodyPr>
            <a:lstStyle/>
            <a:p>
              <a:r>
                <a:rPr lang="en-US" altLang="ja-JP" dirty="0">
                  <a:latin typeface="Arial Black"/>
                  <a:ea typeface="HGP創英角ｺﾞｼｯｸUB"/>
                  <a:cs typeface="Arial Black"/>
                </a:rPr>
                <a:t>2</a:t>
              </a:r>
              <a:r>
                <a:rPr lang="ja-JP" altLang="en-US" dirty="0">
                  <a:latin typeface="HGP創英角ｺﾞｼｯｸUB"/>
                  <a:ea typeface="HGP創英角ｺﾞｼｯｸUB"/>
                  <a:cs typeface="HGP創英角ｺﾞｼｯｸUB"/>
                </a:rPr>
                <a:t>フィート</a:t>
              </a:r>
              <a:endParaRPr lang="en-US" altLang="ja-JP" dirty="0">
                <a:latin typeface="HGP創英角ｺﾞｼｯｸUB"/>
                <a:ea typeface="HGP創英角ｺﾞｼｯｸUB"/>
                <a:cs typeface="HGP創英角ｺﾞｼｯｸUB"/>
              </a:endParaRPr>
            </a:p>
            <a:p>
              <a:r>
                <a:rPr kumimoji="1" lang="ja-JP" altLang="en-US" dirty="0">
                  <a:latin typeface="HGP創英角ｺﾞｼｯｸUB"/>
                  <a:ea typeface="HGP創英角ｺﾞｼｯｸUB"/>
                  <a:cs typeface="HGP創英角ｺﾞｼｯｸUB"/>
                </a:rPr>
                <a:t>（</a:t>
              </a:r>
              <a:r>
                <a:rPr lang="en-US" altLang="ja-JP" dirty="0">
                  <a:latin typeface="HGP創英角ｺﾞｼｯｸUB"/>
                  <a:ea typeface="HGP創英角ｺﾞｼｯｸUB"/>
                  <a:cs typeface="HGP創英角ｺﾞｼｯｸUB"/>
                </a:rPr>
                <a:t>6</a:t>
              </a:r>
              <a:r>
                <a:rPr kumimoji="1" lang="en-US" altLang="ja-JP" dirty="0">
                  <a:latin typeface="HGP創英角ｺﾞｼｯｸUB"/>
                  <a:ea typeface="HGP創英角ｺﾞｼｯｸUB"/>
                  <a:cs typeface="HGP創英角ｺﾞｼｯｸUB"/>
                </a:rPr>
                <a:t>0cm</a:t>
              </a:r>
              <a:r>
                <a:rPr kumimoji="1" lang="ja-JP" altLang="en-US" dirty="0">
                  <a:latin typeface="HGP創英角ｺﾞｼｯｸUB"/>
                  <a:ea typeface="HGP創英角ｺﾞｼｯｸUB"/>
                  <a:cs typeface="HGP創英角ｺﾞｼｯｸUB"/>
                </a:rPr>
                <a:t>）</a:t>
              </a:r>
            </a:p>
          </p:txBody>
        </p:sp>
        <p:sp>
          <p:nvSpPr>
            <p:cNvPr id="51" name="テキスト ボックス 50"/>
            <p:cNvSpPr txBox="1"/>
            <p:nvPr/>
          </p:nvSpPr>
          <p:spPr>
            <a:xfrm>
              <a:off x="3404760" y="4558699"/>
              <a:ext cx="1326004" cy="369332"/>
            </a:xfrm>
            <a:prstGeom prst="rect">
              <a:avLst/>
            </a:prstGeom>
            <a:noFill/>
          </p:spPr>
          <p:txBody>
            <a:bodyPr wrap="none" rtlCol="0">
              <a:spAutoFit/>
            </a:bodyPr>
            <a:lstStyle/>
            <a:p>
              <a:r>
                <a:rPr kumimoji="1" lang="ja-JP" altLang="en-US" dirty="0">
                  <a:solidFill>
                    <a:schemeClr val="tx1">
                      <a:lumMod val="50000"/>
                      <a:lumOff val="50000"/>
                    </a:schemeClr>
                  </a:solidFill>
                  <a:latin typeface="HGP創英角ｺﾞｼｯｸUB"/>
                  <a:ea typeface="HGP創英角ｺﾞｼｯｸUB"/>
                  <a:cs typeface="HGP創英角ｺﾞｼｯｸUB"/>
                </a:rPr>
                <a:t>デスクトップ</a:t>
              </a:r>
            </a:p>
          </p:txBody>
        </p:sp>
      </p:grpSp>
      <p:grpSp>
        <p:nvGrpSpPr>
          <p:cNvPr id="13" name="グループ化 12"/>
          <p:cNvGrpSpPr/>
          <p:nvPr/>
        </p:nvGrpSpPr>
        <p:grpSpPr>
          <a:xfrm>
            <a:off x="2718786" y="1151766"/>
            <a:ext cx="5905669" cy="1549400"/>
            <a:chOff x="2718786" y="1151766"/>
            <a:chExt cx="5905669" cy="1549400"/>
          </a:xfrm>
        </p:grpSpPr>
        <p:sp>
          <p:nvSpPr>
            <p:cNvPr id="3" name="角丸四角形 2"/>
            <p:cNvSpPr/>
            <p:nvPr/>
          </p:nvSpPr>
          <p:spPr>
            <a:xfrm>
              <a:off x="2718786" y="1151766"/>
              <a:ext cx="5905669" cy="1549400"/>
            </a:xfrm>
            <a:prstGeom prst="roundRect">
              <a:avLst/>
            </a:prstGeom>
            <a:noFill/>
            <a:ln>
              <a:solidFill>
                <a:srgbClr val="FF6600"/>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p:cNvSpPr txBox="1"/>
            <p:nvPr/>
          </p:nvSpPr>
          <p:spPr>
            <a:xfrm>
              <a:off x="4233810" y="1973163"/>
              <a:ext cx="1782572" cy="369332"/>
            </a:xfrm>
            <a:prstGeom prst="rect">
              <a:avLst/>
            </a:prstGeom>
            <a:noFill/>
          </p:spPr>
          <p:txBody>
            <a:bodyPr wrap="none" rtlCol="0">
              <a:spAutoFit/>
            </a:bodyPr>
            <a:lstStyle/>
            <a:p>
              <a:r>
                <a:rPr lang="en-US" altLang="ja-JP" dirty="0">
                  <a:solidFill>
                    <a:srgbClr val="0000FF"/>
                  </a:solidFill>
                  <a:latin typeface="Arial Black"/>
                  <a:ea typeface="HGP創英角ｺﾞｼｯｸUB"/>
                  <a:cs typeface="Arial Black"/>
                </a:rPr>
                <a:t>0 </a:t>
              </a:r>
              <a:r>
                <a:rPr lang="ja-JP" altLang="en-US" dirty="0">
                  <a:solidFill>
                    <a:srgbClr val="0000FF"/>
                  </a:solidFill>
                  <a:latin typeface="Arial Black"/>
                  <a:ea typeface="HGP創英角ｺﾞｼｯｸUB"/>
                  <a:cs typeface="Arial Black"/>
                </a:rPr>
                <a:t>（</a:t>
              </a:r>
              <a:r>
                <a:rPr lang="ja-JP" altLang="en-US" dirty="0">
                  <a:solidFill>
                    <a:srgbClr val="0000FF"/>
                  </a:solidFill>
                  <a:latin typeface="HGP創英角ｺﾞｼｯｸUB"/>
                  <a:ea typeface="HGP創英角ｺﾞｼｯｸUB"/>
                  <a:cs typeface="HGP創英角ｺﾞｼｯｸUB"/>
                </a:rPr>
                <a:t>ゼロ）</a:t>
              </a:r>
              <a:r>
                <a:rPr lang="en-US" altLang="ja-JP" dirty="0">
                  <a:solidFill>
                    <a:srgbClr val="0000FF"/>
                  </a:solidFill>
                  <a:latin typeface="HGP創英角ｺﾞｼｯｸUB"/>
                  <a:ea typeface="HGP創英角ｺﾞｼｯｸUB"/>
                  <a:cs typeface="HGP創英角ｺﾞｼｯｸUB"/>
                </a:rPr>
                <a:t> </a:t>
              </a:r>
              <a:r>
                <a:rPr lang="ja-JP" altLang="en-US" dirty="0">
                  <a:solidFill>
                    <a:srgbClr val="0000FF"/>
                  </a:solidFill>
                  <a:latin typeface="HGP創英角ｺﾞｼｯｸUB"/>
                  <a:ea typeface="HGP創英角ｺﾞｼｯｸUB"/>
                  <a:cs typeface="HGP創英角ｺﾞｼｯｸUB"/>
                </a:rPr>
                <a:t>フィート</a:t>
              </a:r>
              <a:endParaRPr kumimoji="1" lang="ja-JP" altLang="en-US" dirty="0">
                <a:solidFill>
                  <a:srgbClr val="0000FF"/>
                </a:solidFill>
                <a:latin typeface="HGP創英角ｺﾞｼｯｸUB"/>
                <a:ea typeface="HGP創英角ｺﾞｼｯｸUB"/>
                <a:cs typeface="HGP創英角ｺﾞｼｯｸUB"/>
              </a:endParaRPr>
            </a:p>
          </p:txBody>
        </p:sp>
        <p:sp>
          <p:nvSpPr>
            <p:cNvPr id="49" name="テキスト ボックス 48"/>
            <p:cNvSpPr txBox="1"/>
            <p:nvPr/>
          </p:nvSpPr>
          <p:spPr>
            <a:xfrm>
              <a:off x="4257174" y="1629538"/>
              <a:ext cx="1415772" cy="369332"/>
            </a:xfrm>
            <a:prstGeom prst="rect">
              <a:avLst/>
            </a:prstGeom>
            <a:noFill/>
          </p:spPr>
          <p:txBody>
            <a:bodyPr wrap="none" rtlCol="0">
              <a:spAutoFit/>
            </a:bodyPr>
            <a:lstStyle/>
            <a:p>
              <a:r>
                <a:rPr kumimoji="1" lang="ja-JP" altLang="en-US" dirty="0">
                  <a:solidFill>
                    <a:srgbClr val="0000FF"/>
                  </a:solidFill>
                  <a:latin typeface="HGP創英角ｺﾞｼｯｸUB"/>
                  <a:ea typeface="HGP創英角ｺﾞｼｯｸUB"/>
                  <a:cs typeface="HGP創英角ｺﾞｼｯｸUB"/>
                </a:rPr>
                <a:t>ウエアラブル</a:t>
              </a:r>
            </a:p>
          </p:txBody>
        </p:sp>
        <p:pic>
          <p:nvPicPr>
            <p:cNvPr id="54" name="グラフィックス 5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52195" y="1609536"/>
              <a:ext cx="628487" cy="628487"/>
            </a:xfrm>
            <a:prstGeom prst="rect">
              <a:avLst/>
            </a:prstGeom>
          </p:spPr>
        </p:pic>
        <p:pic>
          <p:nvPicPr>
            <p:cNvPr id="55" name="グラフィックス 54"/>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04760" y="2008139"/>
              <a:ext cx="495488" cy="495488"/>
            </a:xfrm>
            <a:prstGeom prst="rect">
              <a:avLst/>
            </a:prstGeom>
          </p:spPr>
        </p:pic>
        <p:pic>
          <p:nvPicPr>
            <p:cNvPr id="7" name="グラフィックス 6"/>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1339" y="1165325"/>
              <a:ext cx="584611" cy="584611"/>
            </a:xfrm>
            <a:prstGeom prst="rect">
              <a:avLst/>
            </a:prstGeom>
          </p:spPr>
        </p:pic>
      </p:grpSp>
    </p:spTree>
    <p:extLst>
      <p:ext uri="{BB962C8B-B14F-4D97-AF65-F5344CB8AC3E}">
        <p14:creationId xmlns:p14="http://schemas.microsoft.com/office/powerpoint/2010/main" val="138140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ウェアラブルデバイスの進化</a:t>
            </a:r>
          </a:p>
        </p:txBody>
      </p:sp>
      <p:sp>
        <p:nvSpPr>
          <p:cNvPr id="2" name="スライド番号プレースホルダー 1"/>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26</a:t>
            </a:fld>
            <a:endParaRPr kumimoji="1" lang="ja-JP" altLang="en-US"/>
          </a:p>
        </p:txBody>
      </p:sp>
      <p:grpSp>
        <p:nvGrpSpPr>
          <p:cNvPr id="4" name="図形グループ 3"/>
          <p:cNvGrpSpPr/>
          <p:nvPr/>
        </p:nvGrpSpPr>
        <p:grpSpPr>
          <a:xfrm>
            <a:off x="554805" y="1064475"/>
            <a:ext cx="8166900" cy="2975078"/>
            <a:chOff x="554805" y="1064475"/>
            <a:chExt cx="8166900" cy="297507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330" y="1555685"/>
              <a:ext cx="2619375" cy="1743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647" y="2220278"/>
              <a:ext cx="2514600" cy="1819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05" y="1064475"/>
              <a:ext cx="1924050" cy="2381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右矢印 5"/>
            <p:cNvSpPr/>
            <p:nvPr/>
          </p:nvSpPr>
          <p:spPr>
            <a:xfrm>
              <a:off x="4690334" y="1709737"/>
              <a:ext cx="946673" cy="1416172"/>
            </a:xfrm>
            <a:prstGeom prst="right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 name="角丸四角形 14"/>
          <p:cNvSpPr>
            <a:spLocks noChangeArrowheads="1"/>
          </p:cNvSpPr>
          <p:nvPr/>
        </p:nvSpPr>
        <p:spPr bwMode="auto">
          <a:xfrm>
            <a:off x="6057571" y="4471674"/>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モバイル通信ネットワークの進化</a:t>
            </a:r>
            <a:endParaRPr lang="en-US" altLang="ja-JP" sz="1400" dirty="0">
              <a:solidFill>
                <a:schemeClr val="bg1"/>
              </a:solidFill>
            </a:endParaRPr>
          </a:p>
        </p:txBody>
      </p:sp>
      <p:sp>
        <p:nvSpPr>
          <p:cNvPr id="17" name="角丸四角形 14"/>
          <p:cNvSpPr>
            <a:spLocks noChangeArrowheads="1"/>
          </p:cNvSpPr>
          <p:nvPr/>
        </p:nvSpPr>
        <p:spPr bwMode="auto">
          <a:xfrm>
            <a:off x="554804" y="4471674"/>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en-US" altLang="ja-JP" sz="1400" dirty="0">
                <a:solidFill>
                  <a:schemeClr val="bg1"/>
                </a:solidFill>
              </a:rPr>
              <a:t>HW</a:t>
            </a:r>
            <a:r>
              <a:rPr lang="ja-JP" altLang="en-US" sz="1400" dirty="0">
                <a:solidFill>
                  <a:schemeClr val="bg1"/>
                </a:solidFill>
              </a:rPr>
              <a:t>技術の進化</a:t>
            </a:r>
            <a:endParaRPr lang="en-US" altLang="ja-JP" sz="1400" dirty="0">
              <a:solidFill>
                <a:schemeClr val="bg1"/>
              </a:solidFill>
            </a:endParaRPr>
          </a:p>
          <a:p>
            <a:pPr algn="ctr"/>
            <a:r>
              <a:rPr lang="ja-JP" altLang="en-US" sz="1400" dirty="0">
                <a:solidFill>
                  <a:schemeClr val="bg1"/>
                </a:solidFill>
              </a:rPr>
              <a:t>（小型化・高機能化・省電力化）</a:t>
            </a:r>
            <a:endParaRPr lang="en-US" altLang="ja-JP" sz="1400" dirty="0">
              <a:solidFill>
                <a:schemeClr val="bg1"/>
              </a:solidFill>
            </a:endParaRPr>
          </a:p>
        </p:txBody>
      </p:sp>
      <p:sp>
        <p:nvSpPr>
          <p:cNvPr id="18" name="角丸四角形 14"/>
          <p:cNvSpPr>
            <a:spLocks noChangeArrowheads="1"/>
          </p:cNvSpPr>
          <p:nvPr/>
        </p:nvSpPr>
        <p:spPr bwMode="auto">
          <a:xfrm>
            <a:off x="3306188" y="4471674"/>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センサー技術の進化</a:t>
            </a:r>
            <a:endParaRPr lang="en-US" altLang="ja-JP" sz="1400" dirty="0">
              <a:solidFill>
                <a:schemeClr val="bg1"/>
              </a:solidFill>
            </a:endParaRPr>
          </a:p>
        </p:txBody>
      </p:sp>
      <p:sp>
        <p:nvSpPr>
          <p:cNvPr id="19" name="角丸四角形 14"/>
          <p:cNvSpPr>
            <a:spLocks noChangeArrowheads="1"/>
          </p:cNvSpPr>
          <p:nvPr/>
        </p:nvSpPr>
        <p:spPr bwMode="auto">
          <a:xfrm>
            <a:off x="6057570" y="5497237"/>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クラウドの進化</a:t>
            </a:r>
            <a:endParaRPr lang="en-US" altLang="ja-JP" sz="1400" dirty="0">
              <a:solidFill>
                <a:schemeClr val="bg1"/>
              </a:solidFill>
            </a:endParaRPr>
          </a:p>
          <a:p>
            <a:pPr algn="ctr"/>
            <a:r>
              <a:rPr lang="ja-JP" altLang="en-US" sz="1400" dirty="0">
                <a:solidFill>
                  <a:schemeClr val="bg1"/>
                </a:solidFill>
              </a:rPr>
              <a:t>（バックエンド処理）</a:t>
            </a:r>
            <a:endParaRPr lang="en-US" altLang="ja-JP" sz="1400" dirty="0">
              <a:solidFill>
                <a:schemeClr val="bg1"/>
              </a:solidFill>
            </a:endParaRPr>
          </a:p>
        </p:txBody>
      </p:sp>
      <p:sp>
        <p:nvSpPr>
          <p:cNvPr id="20" name="角丸四角形 14"/>
          <p:cNvSpPr>
            <a:spLocks noChangeArrowheads="1"/>
          </p:cNvSpPr>
          <p:nvPr/>
        </p:nvSpPr>
        <p:spPr bwMode="auto">
          <a:xfrm>
            <a:off x="554803" y="5497237"/>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入力方法の進化</a:t>
            </a:r>
            <a:endParaRPr lang="en-US" altLang="ja-JP" sz="1400" dirty="0">
              <a:solidFill>
                <a:schemeClr val="bg1"/>
              </a:solidFill>
            </a:endParaRPr>
          </a:p>
          <a:p>
            <a:pPr algn="ctr"/>
            <a:r>
              <a:rPr lang="ja-JP" altLang="en-US" sz="1400" dirty="0">
                <a:solidFill>
                  <a:schemeClr val="bg1"/>
                </a:solidFill>
              </a:rPr>
              <a:t>（音声認識、タッチスクリーン）</a:t>
            </a:r>
            <a:endParaRPr lang="en-US" altLang="ja-JP" sz="1400" dirty="0">
              <a:solidFill>
                <a:schemeClr val="bg1"/>
              </a:solidFill>
            </a:endParaRPr>
          </a:p>
        </p:txBody>
      </p:sp>
      <p:sp>
        <p:nvSpPr>
          <p:cNvPr id="21" name="角丸四角形 14"/>
          <p:cNvSpPr>
            <a:spLocks noChangeArrowheads="1"/>
          </p:cNvSpPr>
          <p:nvPr/>
        </p:nvSpPr>
        <p:spPr bwMode="auto">
          <a:xfrm>
            <a:off x="3306187" y="5497237"/>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lang="ja-JP" altLang="en-US" sz="1400" dirty="0">
                <a:solidFill>
                  <a:schemeClr val="bg1"/>
                </a:solidFill>
              </a:rPr>
              <a:t>スマートフォンの普及</a:t>
            </a:r>
            <a:endParaRPr lang="en-US" altLang="ja-JP" sz="1400" dirty="0">
              <a:solidFill>
                <a:schemeClr val="bg1"/>
              </a:solidFill>
            </a:endParaRPr>
          </a:p>
          <a:p>
            <a:pPr algn="ctr">
              <a:spcBef>
                <a:spcPct val="20000"/>
              </a:spcBef>
              <a:defRPr/>
            </a:pPr>
            <a:r>
              <a:rPr lang="ja-JP" altLang="en-US" sz="1400" dirty="0">
                <a:solidFill>
                  <a:schemeClr val="bg1"/>
                </a:solidFill>
              </a:rPr>
              <a:t>（通信中継デバイスとして）</a:t>
            </a:r>
            <a:endParaRPr kumimoji="0" lang="en-US" altLang="ja-JP" sz="1400" dirty="0">
              <a:solidFill>
                <a:schemeClr val="bg1"/>
              </a:solidFill>
            </a:endParaRPr>
          </a:p>
        </p:txBody>
      </p:sp>
    </p:spTree>
    <p:extLst>
      <p:ext uri="{BB962C8B-B14F-4D97-AF65-F5344CB8AC3E}">
        <p14:creationId xmlns:p14="http://schemas.microsoft.com/office/powerpoint/2010/main" val="30098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グラフィックス 2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1566" y="1074070"/>
            <a:ext cx="4949727" cy="4949727"/>
          </a:xfrm>
          <a:prstGeom prst="rect">
            <a:avLst/>
          </a:prstGeom>
        </p:spPr>
      </p:pic>
      <p:sp>
        <p:nvSpPr>
          <p:cNvPr id="12" name="角丸四角形 11"/>
          <p:cNvSpPr/>
          <p:nvPr/>
        </p:nvSpPr>
        <p:spPr>
          <a:xfrm>
            <a:off x="816423" y="1978107"/>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眼鏡</a:t>
            </a:r>
          </a:p>
        </p:txBody>
      </p:sp>
      <p:sp>
        <p:nvSpPr>
          <p:cNvPr id="13" name="角丸四角形 12"/>
          <p:cNvSpPr/>
          <p:nvPr/>
        </p:nvSpPr>
        <p:spPr>
          <a:xfrm>
            <a:off x="816419" y="3387396"/>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腕時計</a:t>
            </a:r>
          </a:p>
        </p:txBody>
      </p:sp>
      <p:sp>
        <p:nvSpPr>
          <p:cNvPr id="14" name="角丸四角形 13"/>
          <p:cNvSpPr/>
          <p:nvPr/>
        </p:nvSpPr>
        <p:spPr>
          <a:xfrm>
            <a:off x="816419" y="3865387"/>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指輪</a:t>
            </a:r>
          </a:p>
        </p:txBody>
      </p:sp>
      <p:sp>
        <p:nvSpPr>
          <p:cNvPr id="15" name="角丸四角形 14"/>
          <p:cNvSpPr/>
          <p:nvPr/>
        </p:nvSpPr>
        <p:spPr>
          <a:xfrm>
            <a:off x="816424" y="4358499"/>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ベルト</a:t>
            </a:r>
          </a:p>
        </p:txBody>
      </p:sp>
      <p:sp>
        <p:nvSpPr>
          <p:cNvPr id="16" name="角丸四角形 15"/>
          <p:cNvSpPr/>
          <p:nvPr/>
        </p:nvSpPr>
        <p:spPr>
          <a:xfrm>
            <a:off x="816419" y="4833283"/>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靴</a:t>
            </a:r>
          </a:p>
        </p:txBody>
      </p:sp>
      <p:sp>
        <p:nvSpPr>
          <p:cNvPr id="17" name="角丸四角形 16"/>
          <p:cNvSpPr/>
          <p:nvPr/>
        </p:nvSpPr>
        <p:spPr>
          <a:xfrm>
            <a:off x="816424" y="1498067"/>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帽子</a:t>
            </a:r>
          </a:p>
        </p:txBody>
      </p:sp>
      <p:sp>
        <p:nvSpPr>
          <p:cNvPr id="18" name="角丸四角形 17"/>
          <p:cNvSpPr/>
          <p:nvPr/>
        </p:nvSpPr>
        <p:spPr>
          <a:xfrm>
            <a:off x="816421" y="2921072"/>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衣服</a:t>
            </a:r>
          </a:p>
        </p:txBody>
      </p:sp>
      <p:sp>
        <p:nvSpPr>
          <p:cNvPr id="19" name="角丸四角形 18"/>
          <p:cNvSpPr/>
          <p:nvPr/>
        </p:nvSpPr>
        <p:spPr>
          <a:xfrm>
            <a:off x="816424" y="2453444"/>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コンタクトレンズ</a:t>
            </a:r>
          </a:p>
        </p:txBody>
      </p:sp>
      <p:sp>
        <p:nvSpPr>
          <p:cNvPr id="4" name="角丸四角形 3"/>
          <p:cNvSpPr/>
          <p:nvPr/>
        </p:nvSpPr>
        <p:spPr>
          <a:xfrm>
            <a:off x="3371190" y="893399"/>
            <a:ext cx="2919663" cy="2978985"/>
          </a:xfrm>
          <a:prstGeom prst="roundRect">
            <a:avLst>
              <a:gd name="adj" fmla="val 4030"/>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t" anchorCtr="1"/>
          <a:lstStyle/>
          <a:p>
            <a:pPr algn="ctr"/>
            <a:r>
              <a:rPr kumimoji="1" lang="ja-JP" altLang="en-US" sz="2000" dirty="0">
                <a:solidFill>
                  <a:srgbClr val="FFFFFF"/>
                </a:solidFill>
                <a:latin typeface="ＭＳ Ｐゴシック"/>
                <a:ea typeface="ＭＳ Ｐゴシック"/>
                <a:cs typeface="ＭＳ Ｐゴシック"/>
              </a:rPr>
              <a:t>パーソナルアシスタンス</a:t>
            </a:r>
          </a:p>
        </p:txBody>
      </p:sp>
      <p:sp>
        <p:nvSpPr>
          <p:cNvPr id="21" name="左矢印 20"/>
          <p:cNvSpPr/>
          <p:nvPr/>
        </p:nvSpPr>
        <p:spPr>
          <a:xfrm>
            <a:off x="3638161" y="1405597"/>
            <a:ext cx="2333296" cy="2371931"/>
          </a:xfrm>
          <a:prstGeom prst="leftArrow">
            <a:avLst>
              <a:gd name="adj1" fmla="val 76316"/>
              <a:gd name="adj2" fmla="val 2505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a:solidFill>
                  <a:srgbClr val="FFFFFF"/>
                </a:solidFill>
                <a:latin typeface="ＭＳ Ｐゴシック"/>
                <a:ea typeface="ＭＳ Ｐゴシック"/>
                <a:cs typeface="ＭＳ Ｐゴシック"/>
              </a:rPr>
              <a:t>【</a:t>
            </a:r>
            <a:r>
              <a:rPr lang="ja-JP" altLang="en-US" sz="1400">
                <a:solidFill>
                  <a:srgbClr val="FFFFFF"/>
                </a:solidFill>
                <a:latin typeface="ＭＳ Ｐゴシック"/>
                <a:ea typeface="ＭＳ Ｐゴシック"/>
                <a:cs typeface="ＭＳ Ｐゴシック"/>
              </a:rPr>
              <a:t>画像</a:t>
            </a:r>
            <a:r>
              <a:rPr kumimoji="1" lang="en-US" altLang="ja-JP" sz="1400">
                <a:solidFill>
                  <a:srgbClr val="FFFFFF"/>
                </a:solidFill>
                <a:latin typeface="ＭＳ Ｐゴシック"/>
                <a:ea typeface="ＭＳ Ｐゴシック"/>
                <a:cs typeface="ＭＳ Ｐゴシック"/>
              </a:rPr>
              <a:t>】</a:t>
            </a:r>
            <a:endParaRPr kumimoji="1" lang="en-US" altLang="ja-JP" sz="1400" dirty="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メール・メッセージ</a:t>
            </a:r>
            <a:endParaRPr kumimoji="1" lang="en-US" altLang="ja-JP" sz="140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動画・静止画・地図</a:t>
            </a:r>
            <a:endParaRPr kumimoji="1" lang="en-US" altLang="ja-JP" sz="140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設計図・マニュアル</a:t>
            </a:r>
            <a:endParaRPr kumimoji="1" lang="en-US" altLang="ja-JP" sz="1400" dirty="0">
              <a:solidFill>
                <a:srgbClr val="FFFFFF"/>
              </a:solidFill>
              <a:latin typeface="ＭＳ Ｐゴシック"/>
              <a:ea typeface="ＭＳ Ｐゴシック"/>
              <a:cs typeface="ＭＳ Ｐゴシック"/>
            </a:endParaRPr>
          </a:p>
          <a:p>
            <a:r>
              <a:rPr lang="en-US" altLang="ja-JP" sz="1400">
                <a:solidFill>
                  <a:srgbClr val="FFFFFF"/>
                </a:solidFill>
                <a:latin typeface="ＭＳ Ｐゴシック"/>
                <a:ea typeface="ＭＳ Ｐゴシック"/>
                <a:cs typeface="ＭＳ Ｐゴシック"/>
              </a:rPr>
              <a:t>【</a:t>
            </a:r>
            <a:r>
              <a:rPr lang="ja-JP" altLang="en-US" sz="1400">
                <a:solidFill>
                  <a:srgbClr val="FFFFFF"/>
                </a:solidFill>
                <a:latin typeface="ＭＳ Ｐゴシック"/>
                <a:ea typeface="ＭＳ Ｐゴシック"/>
                <a:cs typeface="ＭＳ Ｐゴシック"/>
              </a:rPr>
              <a:t>音声</a:t>
            </a:r>
            <a:r>
              <a:rPr lang="en-US" altLang="ja-JP" sz="1400">
                <a:solidFill>
                  <a:srgbClr val="FFFFFF"/>
                </a:solidFill>
                <a:latin typeface="ＭＳ Ｐゴシック"/>
                <a:ea typeface="ＭＳ Ｐゴシック"/>
                <a:cs typeface="ＭＳ Ｐゴシック"/>
              </a:rPr>
              <a:t>】</a:t>
            </a:r>
            <a:endParaRPr kumimoji="1" lang="en-US" altLang="ja-JP" sz="1400" dirty="0">
              <a:solidFill>
                <a:srgbClr val="FFFFFF"/>
              </a:solidFill>
              <a:latin typeface="ＭＳ Ｐゴシック"/>
              <a:ea typeface="ＭＳ Ｐゴシック"/>
              <a:cs typeface="ＭＳ Ｐゴシック"/>
            </a:endParaRPr>
          </a:p>
          <a:p>
            <a:r>
              <a:rPr lang="ja-JP" altLang="en-US" sz="1400" dirty="0">
                <a:solidFill>
                  <a:srgbClr val="FFFFFF"/>
                </a:solidFill>
                <a:latin typeface="ＭＳ Ｐゴシック"/>
                <a:cs typeface="ＭＳ Ｐゴシック"/>
              </a:rPr>
              <a:t>通話</a:t>
            </a:r>
            <a:r>
              <a:rPr lang="ja-JP" altLang="en-US" sz="1400">
                <a:solidFill>
                  <a:srgbClr val="FFFFFF"/>
                </a:solidFill>
                <a:latin typeface="ＭＳ Ｐゴシック"/>
                <a:cs typeface="ＭＳ Ｐゴシック"/>
              </a:rPr>
              <a:t>・音楽</a:t>
            </a:r>
            <a:endParaRPr lang="en-US" altLang="ja-JP" sz="1400" dirty="0">
              <a:solidFill>
                <a:srgbClr val="FFFFFF"/>
              </a:solidFill>
              <a:latin typeface="ＭＳ Ｐゴシック"/>
              <a:cs typeface="ＭＳ Ｐゴシック"/>
            </a:endParaRPr>
          </a:p>
          <a:p>
            <a:r>
              <a:rPr lang="en-US" altLang="ja-JP" sz="1400">
                <a:solidFill>
                  <a:srgbClr val="FFFFFF"/>
                </a:solidFill>
                <a:latin typeface="ＭＳ Ｐゴシック"/>
                <a:cs typeface="ＭＳ Ｐゴシック"/>
              </a:rPr>
              <a:t>【</a:t>
            </a:r>
            <a:r>
              <a:rPr lang="ja-JP" altLang="en-US" sz="1400">
                <a:solidFill>
                  <a:srgbClr val="FFFFFF"/>
                </a:solidFill>
                <a:latin typeface="ＭＳ Ｐゴシック"/>
                <a:cs typeface="ＭＳ Ｐゴシック"/>
              </a:rPr>
              <a:t>振動</a:t>
            </a:r>
            <a:r>
              <a:rPr lang="en-US" altLang="ja-JP" sz="1400">
                <a:solidFill>
                  <a:srgbClr val="FFFFFF"/>
                </a:solidFill>
                <a:latin typeface="ＭＳ Ｐゴシック"/>
                <a:cs typeface="ＭＳ Ｐゴシック"/>
              </a:rPr>
              <a:t>】</a:t>
            </a:r>
            <a:endParaRPr lang="en-US" altLang="ja-JP" sz="1400" dirty="0">
              <a:solidFill>
                <a:srgbClr val="FFFFFF"/>
              </a:solidFill>
              <a:latin typeface="ＭＳ Ｐゴシック"/>
              <a:cs typeface="ＭＳ Ｐゴシック"/>
            </a:endParaRPr>
          </a:p>
          <a:p>
            <a:r>
              <a:rPr lang="ja-JP" altLang="en-US" sz="1400">
                <a:solidFill>
                  <a:srgbClr val="FFFFFF"/>
                </a:solidFill>
                <a:latin typeface="ＭＳ Ｐゴシック"/>
                <a:cs typeface="ＭＳ Ｐゴシック"/>
              </a:rPr>
              <a:t>通知・ナビ</a:t>
            </a:r>
            <a:endParaRPr lang="en-US" altLang="ja-JP" sz="1400" dirty="0">
              <a:solidFill>
                <a:srgbClr val="FFFFFF"/>
              </a:solidFill>
              <a:latin typeface="ＭＳ Ｐゴシック"/>
              <a:cs typeface="ＭＳ Ｐゴシック"/>
            </a:endParaRPr>
          </a:p>
        </p:txBody>
      </p:sp>
      <p:sp>
        <p:nvSpPr>
          <p:cNvPr id="33" name="角丸四角形 32"/>
          <p:cNvSpPr/>
          <p:nvPr/>
        </p:nvSpPr>
        <p:spPr>
          <a:xfrm>
            <a:off x="816424" y="5315883"/>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a:t>
            </a:r>
            <a:endParaRPr kumimoji="1" lang="en-US" altLang="ja-JP" sz="1600" dirty="0">
              <a:solidFill>
                <a:srgbClr val="FFFFFF"/>
              </a:solidFill>
              <a:latin typeface="ＭＳ Ｐゴシック"/>
              <a:ea typeface="ＭＳ Ｐゴシック"/>
              <a:cs typeface="ＭＳ Ｐゴシック"/>
            </a:endParaRPr>
          </a:p>
        </p:txBody>
      </p:sp>
      <p:sp>
        <p:nvSpPr>
          <p:cNvPr id="35" name="タイトル 34"/>
          <p:cNvSpPr>
            <a:spLocks noGrp="1"/>
          </p:cNvSpPr>
          <p:nvPr>
            <p:ph type="title"/>
          </p:nvPr>
        </p:nvSpPr>
        <p:spPr/>
        <p:txBody>
          <a:bodyPr/>
          <a:lstStyle/>
          <a:p>
            <a:r>
              <a:rPr kumimoji="1" lang="ja-JP" altLang="en-US" dirty="0"/>
              <a:t>ウェアラブル・デバイスの種類と使われ方</a:t>
            </a:r>
          </a:p>
        </p:txBody>
      </p:sp>
      <p:sp>
        <p:nvSpPr>
          <p:cNvPr id="25" name="角丸四角形 24"/>
          <p:cNvSpPr/>
          <p:nvPr/>
        </p:nvSpPr>
        <p:spPr>
          <a:xfrm>
            <a:off x="3371190" y="4053055"/>
            <a:ext cx="2919663" cy="2416060"/>
          </a:xfrm>
          <a:prstGeom prst="roundRect">
            <a:avLst>
              <a:gd name="adj" fmla="val 7876"/>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t" anchorCtr="1"/>
          <a:lstStyle/>
          <a:p>
            <a:pPr algn="ctr"/>
            <a:r>
              <a:rPr kumimoji="1" lang="ja-JP" altLang="en-US" sz="2000" dirty="0">
                <a:solidFill>
                  <a:srgbClr val="FFFFFF"/>
                </a:solidFill>
                <a:latin typeface="ＭＳ Ｐゴシック"/>
                <a:ea typeface="ＭＳ Ｐゴシック"/>
                <a:cs typeface="ＭＳ Ｐゴシック"/>
              </a:rPr>
              <a:t>医療・健康</a:t>
            </a:r>
          </a:p>
        </p:txBody>
      </p:sp>
      <p:sp>
        <p:nvSpPr>
          <p:cNvPr id="24" name="左矢印 23"/>
          <p:cNvSpPr/>
          <p:nvPr/>
        </p:nvSpPr>
        <p:spPr>
          <a:xfrm flipH="1">
            <a:off x="3630865" y="4572180"/>
            <a:ext cx="2333296" cy="1768075"/>
          </a:xfrm>
          <a:prstGeom prst="leftArrow">
            <a:avLst>
              <a:gd name="adj1" fmla="val 70708"/>
              <a:gd name="adj2" fmla="val 32834"/>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ＭＳ Ｐゴシック"/>
                <a:cs typeface="ＭＳ Ｐゴシック"/>
              </a:rPr>
              <a:t>【</a:t>
            </a:r>
            <a:r>
              <a:rPr lang="ja-JP" altLang="en-US" sz="1400" dirty="0">
                <a:solidFill>
                  <a:srgbClr val="FFFFFF"/>
                </a:solidFill>
                <a:latin typeface="ＭＳ Ｐゴシック"/>
                <a:cs typeface="ＭＳ Ｐゴシック"/>
              </a:rPr>
              <a:t>生体情報</a:t>
            </a:r>
            <a:r>
              <a:rPr lang="en-US" altLang="ja-JP" sz="1400" dirty="0">
                <a:solidFill>
                  <a:srgbClr val="FFFFFF"/>
                </a:solidFill>
                <a:latin typeface="ＭＳ Ｐゴシック"/>
                <a:cs typeface="ＭＳ Ｐゴシック"/>
              </a:rPr>
              <a:t>】</a:t>
            </a:r>
            <a:endParaRPr lang="ja-JP" altLang="en-US" sz="1400" dirty="0">
              <a:solidFill>
                <a:srgbClr val="FFFFFF"/>
              </a:solidFill>
              <a:latin typeface="ＭＳ Ｐゴシック"/>
              <a:cs typeface="ＭＳ Ｐゴシック"/>
            </a:endParaRPr>
          </a:p>
          <a:p>
            <a:r>
              <a:rPr lang="ja-JP" altLang="en-US" sz="1400" dirty="0">
                <a:solidFill>
                  <a:srgbClr val="FFFFFF"/>
                </a:solidFill>
                <a:latin typeface="ＭＳ Ｐゴシック"/>
                <a:ea typeface="ＭＳ Ｐゴシック"/>
                <a:cs typeface="ＭＳ Ｐゴシック"/>
              </a:rPr>
              <a:t>血圧・心拍・体温・脳波・呼吸・睡眠</a:t>
            </a:r>
            <a:r>
              <a:rPr lang="ja-JP" altLang="en-US" sz="1400">
                <a:solidFill>
                  <a:srgbClr val="FFFFFF"/>
                </a:solidFill>
                <a:latin typeface="ＭＳ Ｐゴシック"/>
                <a:ea typeface="ＭＳ Ｐゴシック"/>
                <a:cs typeface="ＭＳ Ｐゴシック"/>
              </a:rPr>
              <a:t>状態・疲労度・血糖値</a:t>
            </a:r>
            <a:r>
              <a:rPr lang="ja-JP" altLang="en-US" sz="1400" dirty="0">
                <a:solidFill>
                  <a:srgbClr val="FFFFFF"/>
                </a:solidFill>
                <a:latin typeface="ＭＳ Ｐゴシック"/>
                <a:ea typeface="ＭＳ Ｐゴシック"/>
                <a:cs typeface="ＭＳ Ｐゴシック"/>
              </a:rPr>
              <a:t>・会話量・活動量・</a:t>
            </a:r>
            <a:r>
              <a:rPr lang="ja-JP" altLang="en-US" sz="1400">
                <a:solidFill>
                  <a:srgbClr val="FFFFFF"/>
                </a:solidFill>
                <a:latin typeface="ＭＳ Ｐゴシック"/>
                <a:ea typeface="ＭＳ Ｐゴシック"/>
                <a:cs typeface="ＭＳ Ｐゴシック"/>
              </a:rPr>
              <a:t>紫外線量など</a:t>
            </a:r>
            <a:endParaRPr lang="en-US" altLang="ja-JP" sz="1400" dirty="0">
              <a:solidFill>
                <a:srgbClr val="FFFFFF"/>
              </a:solidFill>
              <a:latin typeface="ＭＳ Ｐゴシック"/>
              <a:ea typeface="ＭＳ Ｐゴシック"/>
              <a:cs typeface="ＭＳ Ｐゴシック"/>
            </a:endParaRPr>
          </a:p>
        </p:txBody>
      </p:sp>
      <p:pic>
        <p:nvPicPr>
          <p:cNvPr id="26" name="図 25"/>
          <p:cNvPicPr>
            <a:picLocks noChangeAspect="1"/>
          </p:cNvPicPr>
          <p:nvPr/>
        </p:nvPicPr>
        <p:blipFill>
          <a:blip r:embed="rId5">
            <a:clrChange>
              <a:clrFrom>
                <a:srgbClr val="FFFFFF"/>
              </a:clrFrom>
              <a:clrTo>
                <a:srgbClr val="FFFFFF">
                  <a:alpha val="0"/>
                </a:srgbClr>
              </a:clrTo>
            </a:clrChange>
          </a:blip>
          <a:stretch>
            <a:fillRect/>
          </a:stretch>
        </p:blipFill>
        <p:spPr>
          <a:xfrm>
            <a:off x="6527217" y="5143702"/>
            <a:ext cx="368166" cy="593816"/>
          </a:xfrm>
          <a:prstGeom prst="rect">
            <a:avLst/>
          </a:prstGeom>
        </p:spPr>
      </p:pic>
      <p:pic>
        <p:nvPicPr>
          <p:cNvPr id="27" name="図 26"/>
          <p:cNvPicPr>
            <a:picLocks noChangeAspect="1"/>
          </p:cNvPicPr>
          <p:nvPr/>
        </p:nvPicPr>
        <p:blipFill>
          <a:blip r:embed="rId5">
            <a:clrChange>
              <a:clrFrom>
                <a:srgbClr val="FFFFFF"/>
              </a:clrFrom>
              <a:clrTo>
                <a:srgbClr val="FFFFFF">
                  <a:alpha val="0"/>
                </a:srgbClr>
              </a:clrTo>
            </a:clrChange>
          </a:blip>
          <a:stretch>
            <a:fillRect/>
          </a:stretch>
        </p:blipFill>
        <p:spPr>
          <a:xfrm>
            <a:off x="6527217" y="2281659"/>
            <a:ext cx="368166" cy="593816"/>
          </a:xfrm>
          <a:prstGeom prst="rect">
            <a:avLst/>
          </a:prstGeom>
        </p:spPr>
      </p:pic>
      <p:cxnSp>
        <p:nvCxnSpPr>
          <p:cNvPr id="9" name="直線コネクタ 8"/>
          <p:cNvCxnSpPr>
            <a:stCxn id="27" idx="3"/>
          </p:cNvCxnSpPr>
          <p:nvPr/>
        </p:nvCxnSpPr>
        <p:spPr>
          <a:xfrm flipV="1">
            <a:off x="6895383" y="1679944"/>
            <a:ext cx="845119" cy="8986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直線コネクタ 10"/>
          <p:cNvCxnSpPr>
            <a:cxnSpLocks/>
            <a:stCxn id="26" idx="3"/>
          </p:cNvCxnSpPr>
          <p:nvPr/>
        </p:nvCxnSpPr>
        <p:spPr>
          <a:xfrm flipV="1">
            <a:off x="6895383" y="1679944"/>
            <a:ext cx="845119" cy="3760666"/>
          </a:xfrm>
          <a:prstGeom prst="line">
            <a:avLst/>
          </a:prstGeom>
        </p:spPr>
        <p:style>
          <a:lnRef idx="2">
            <a:schemeClr val="accent1"/>
          </a:lnRef>
          <a:fillRef idx="0">
            <a:schemeClr val="accent1"/>
          </a:fillRef>
          <a:effectRef idx="1">
            <a:schemeClr val="accent1"/>
          </a:effectRef>
          <a:fontRef idx="minor">
            <a:schemeClr val="tx1"/>
          </a:fontRef>
        </p:style>
      </p:cxnSp>
      <p:sp>
        <p:nvSpPr>
          <p:cNvPr id="5" name="雲 4"/>
          <p:cNvSpPr/>
          <p:nvPr/>
        </p:nvSpPr>
        <p:spPr>
          <a:xfrm>
            <a:off x="6946642" y="906082"/>
            <a:ext cx="1889013" cy="1181762"/>
          </a:xfrm>
          <a:prstGeom prst="cloud">
            <a:avLst/>
          </a:prstGeom>
          <a:solidFill>
            <a:schemeClr val="bg1">
              <a:lumMod val="95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6557823" y="3246279"/>
            <a:ext cx="2277831" cy="1325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b="1" dirty="0">
              <a:solidFill>
                <a:schemeClr val="tx2"/>
              </a:solidFill>
              <a:latin typeface="ＭＳ Ｐゴシック"/>
              <a:ea typeface="ＭＳ Ｐゴシック"/>
              <a:cs typeface="ＭＳ Ｐゴシック"/>
            </a:endParaRPr>
          </a:p>
        </p:txBody>
      </p:sp>
      <p:sp>
        <p:nvSpPr>
          <p:cNvPr id="34" name="テキスト ボックス 33"/>
          <p:cNvSpPr txBox="1"/>
          <p:nvPr/>
        </p:nvSpPr>
        <p:spPr>
          <a:xfrm>
            <a:off x="6847787" y="3352429"/>
            <a:ext cx="1697901" cy="1200328"/>
          </a:xfrm>
          <a:prstGeom prst="rect">
            <a:avLst/>
          </a:prstGeom>
          <a:noFill/>
        </p:spPr>
        <p:txBody>
          <a:bodyPr wrap="none" rtlCol="0">
            <a:spAutoFit/>
          </a:bodyPr>
          <a:lstStyle/>
          <a:p>
            <a:pPr marL="285750" indent="-285750">
              <a:buFont typeface="Wingdings" charset="2"/>
              <a:buChar char="v"/>
            </a:pPr>
            <a:r>
              <a:rPr kumimoji="1" lang="ja-JP" altLang="en-US" sz="2400" dirty="0">
                <a:solidFill>
                  <a:srgbClr val="0000FF"/>
                </a:solidFill>
              </a:rPr>
              <a:t>身体密着</a:t>
            </a:r>
            <a:endParaRPr kumimoji="1" lang="en-US" altLang="ja-JP" sz="2400" dirty="0">
              <a:solidFill>
                <a:srgbClr val="0000FF"/>
              </a:solidFill>
            </a:endParaRPr>
          </a:p>
          <a:p>
            <a:pPr marL="285750" indent="-285750">
              <a:buFont typeface="Wingdings" charset="2"/>
              <a:buChar char="v"/>
            </a:pPr>
            <a:r>
              <a:rPr lang="ja-JP" altLang="en-US" sz="2400" dirty="0">
                <a:solidFill>
                  <a:srgbClr val="0000FF"/>
                </a:solidFill>
              </a:rPr>
              <a:t>常時携帯</a:t>
            </a:r>
            <a:endParaRPr lang="en-US" altLang="ja-JP" sz="2400" dirty="0">
              <a:solidFill>
                <a:srgbClr val="0000FF"/>
              </a:solidFill>
            </a:endParaRPr>
          </a:p>
          <a:p>
            <a:pPr marL="285750" indent="-285750">
              <a:buFont typeface="Wingdings" charset="2"/>
              <a:buChar char="v"/>
            </a:pPr>
            <a:r>
              <a:rPr kumimoji="1" lang="ja-JP" altLang="en-US" sz="2400" dirty="0">
                <a:solidFill>
                  <a:srgbClr val="0000FF"/>
                </a:solidFill>
              </a:rPr>
              <a:t>常時接続</a:t>
            </a:r>
          </a:p>
        </p:txBody>
      </p:sp>
    </p:spTree>
    <p:extLst>
      <p:ext uri="{BB962C8B-B14F-4D97-AF65-F5344CB8AC3E}">
        <p14:creationId xmlns:p14="http://schemas.microsoft.com/office/powerpoint/2010/main" val="1572321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Arial Black" panose="020B0A04020102020204" pitchFamily="34" charset="0"/>
                <a:ea typeface="HGP創英角ｺﾞｼｯｸUB" pitchFamily="50" charset="-128"/>
                <a:cs typeface="Arial"/>
              </a:rPr>
              <a:t>これからのクライアント</a:t>
            </a:r>
            <a:endParaRPr lang="en-US" altLang="ja-JP" sz="2400" dirty="0">
              <a:solidFill>
                <a:srgbClr val="FFFFFF"/>
              </a:solidFill>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47629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正方形/長方形 70"/>
          <p:cNvSpPr/>
          <p:nvPr/>
        </p:nvSpPr>
        <p:spPr>
          <a:xfrm>
            <a:off x="5995583" y="980728"/>
            <a:ext cx="2993582" cy="54006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2" name="図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118" y="5105261"/>
            <a:ext cx="1655770" cy="1106151"/>
          </a:xfrm>
          <a:prstGeom prst="rect">
            <a:avLst/>
          </a:prstGeom>
          <a:ln>
            <a:noFill/>
          </a:ln>
          <a:effectLst>
            <a:softEdge rad="112500"/>
          </a:effectLst>
        </p:spPr>
      </p:pic>
      <p:sp>
        <p:nvSpPr>
          <p:cNvPr id="70" name="正方形/長方形 69"/>
          <p:cNvSpPr/>
          <p:nvPr/>
        </p:nvSpPr>
        <p:spPr>
          <a:xfrm>
            <a:off x="141935" y="980728"/>
            <a:ext cx="3007021" cy="540060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60" y="1655155"/>
            <a:ext cx="2619241" cy="1744338"/>
          </a:xfrm>
          <a:prstGeom prst="rect">
            <a:avLst/>
          </a:prstGeom>
          <a:ln>
            <a:noFill/>
          </a:ln>
          <a:effectLst>
            <a:softEdge rad="112500"/>
          </a:effectLst>
        </p:spPr>
      </p:pic>
      <p:sp>
        <p:nvSpPr>
          <p:cNvPr id="2" name="タイトル 1"/>
          <p:cNvSpPr>
            <a:spLocks noGrp="1"/>
          </p:cNvSpPr>
          <p:nvPr>
            <p:ph type="title"/>
          </p:nvPr>
        </p:nvSpPr>
        <p:spPr/>
        <p:txBody>
          <a:bodyPr/>
          <a:lstStyle/>
          <a:p>
            <a:r>
              <a:rPr kumimoji="1" lang="en-US" altLang="ja-JP" dirty="0">
                <a:latin typeface="Hiragino Kaku Gothic Std W8" charset="-128"/>
                <a:ea typeface="Hiragino Kaku Gothic Std W8" charset="-128"/>
                <a:cs typeface="Hiragino Kaku Gothic Std W8" charset="-128"/>
              </a:rPr>
              <a:t>VR</a:t>
            </a:r>
            <a:r>
              <a:rPr kumimoji="1" lang="ja-JP" altLang="en-US" dirty="0"/>
              <a:t>（</a:t>
            </a:r>
            <a:r>
              <a:rPr lang="ja-JP" altLang="ja-JP" kern="100" dirty="0">
                <a:latin typeface="Meiryo" charset="-128"/>
                <a:ea typeface="Meiryo" charset="-128"/>
                <a:cs typeface="Meiryo" charset="-128"/>
              </a:rPr>
              <a:t>仮想現実</a:t>
            </a:r>
            <a:r>
              <a:rPr kumimoji="1" lang="ja-JP" altLang="en-US" dirty="0"/>
              <a:t>）と</a:t>
            </a:r>
            <a:r>
              <a:rPr kumimoji="1" lang="en-US" altLang="ja-JP" dirty="0">
                <a:latin typeface="Hiragino Kaku Gothic Std W8" charset="-128"/>
                <a:ea typeface="Hiragino Kaku Gothic Std W8" charset="-128"/>
                <a:cs typeface="Hiragino Kaku Gothic Std W8" charset="-128"/>
              </a:rPr>
              <a:t>AR</a:t>
            </a:r>
            <a:r>
              <a:rPr kumimoji="1" lang="ja-JP" altLang="en-US" dirty="0"/>
              <a:t>（拡張現実）と</a:t>
            </a:r>
            <a:r>
              <a:rPr lang="en-US" altLang="ja-JP" dirty="0">
                <a:latin typeface="Hiragino Kaku Gothic Std W8" charset="-128"/>
                <a:ea typeface="Hiragino Kaku Gothic Std W8" charset="-128"/>
                <a:cs typeface="Hiragino Kaku Gothic Std W8" charset="-128"/>
              </a:rPr>
              <a:t>MR</a:t>
            </a:r>
            <a:r>
              <a:rPr lang="ja-JP" altLang="en-US" dirty="0"/>
              <a:t>（複合現実）</a:t>
            </a:r>
            <a:endParaRPr kumimoji="1" lang="ja-JP" altLang="en-US" dirty="0"/>
          </a:p>
        </p:txBody>
      </p:sp>
      <p:sp>
        <p:nvSpPr>
          <p:cNvPr id="3" name="スライド番号プレースホルダー 2"/>
          <p:cNvSpPr>
            <a:spLocks noGrp="1"/>
          </p:cNvSpPr>
          <p:nvPr>
            <p:ph type="sldNum" sz="quarter" idx="12"/>
          </p:nvPr>
        </p:nvSpPr>
        <p:spPr>
          <a:xfrm>
            <a:off x="6932246" y="6811600"/>
            <a:ext cx="2133600" cy="217800"/>
          </a:xfrm>
        </p:spPr>
        <p:txBody>
          <a:bodyPr/>
          <a:lstStyle/>
          <a:p>
            <a:fld id="{8FF8CC5D-A65D-5946-99B5-645367A967AD}" type="slidenum">
              <a:rPr kumimoji="1" lang="ja-JP" altLang="en-US" smtClean="0"/>
              <a:t>29</a:t>
            </a:fld>
            <a:endParaRPr kumimoji="1" lang="ja-JP" altLang="en-US"/>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176" y="1651797"/>
            <a:ext cx="2619241" cy="1749806"/>
          </a:xfrm>
          <a:prstGeom prst="rect">
            <a:avLst/>
          </a:prstGeom>
          <a:ln>
            <a:noFill/>
          </a:ln>
          <a:effectLst>
            <a:softEdge rad="112500"/>
          </a:effectLst>
        </p:spPr>
      </p:pic>
      <p:grpSp>
        <p:nvGrpSpPr>
          <p:cNvPr id="46" name="図形グループ 45"/>
          <p:cNvGrpSpPr/>
          <p:nvPr/>
        </p:nvGrpSpPr>
        <p:grpSpPr>
          <a:xfrm>
            <a:off x="579664" y="4639510"/>
            <a:ext cx="575351" cy="1186096"/>
            <a:chOff x="1684118" y="2708920"/>
            <a:chExt cx="1375714" cy="2957396"/>
          </a:xfrm>
        </p:grpSpPr>
        <p:sp>
          <p:nvSpPr>
            <p:cNvPr id="4" name="円/楕円 3"/>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三角形 4"/>
            <p:cNvSpPr/>
            <p:nvPr/>
          </p:nvSpPr>
          <p:spPr>
            <a:xfrm>
              <a:off x="2231740" y="3278080"/>
              <a:ext cx="288032" cy="360040"/>
            </a:xfrm>
            <a:prstGeom prst="triangl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1つの角を切り取り、1つの角を丸めた四角形 23"/>
            <p:cNvSpPr/>
            <p:nvPr/>
          </p:nvSpPr>
          <p:spPr>
            <a:xfrm rot="10800000" flipH="1">
              <a:off x="1763689" y="3030353"/>
              <a:ext cx="604506" cy="360040"/>
            </a:xfrm>
            <a:prstGeom prst="snipRoundRect">
              <a:avLst/>
            </a:prstGeom>
            <a:solidFill>
              <a:srgbClr val="FF6666"/>
            </a:solidFill>
            <a:ln w="76200">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1つの角を切り取り、1つの角を丸めた四角形 24"/>
            <p:cNvSpPr/>
            <p:nvPr/>
          </p:nvSpPr>
          <p:spPr>
            <a:xfrm rot="10800000">
              <a:off x="2368195" y="3030353"/>
              <a:ext cx="604506" cy="360040"/>
            </a:xfrm>
            <a:prstGeom prst="snipRoundRect">
              <a:avLst/>
            </a:prstGeom>
            <a:solidFill>
              <a:srgbClr val="FF6666"/>
            </a:solidFill>
            <a:ln w="76200">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8237494" y="4632002"/>
            <a:ext cx="575351" cy="1186096"/>
            <a:chOff x="1684118" y="2708920"/>
            <a:chExt cx="1375714" cy="2957396"/>
          </a:xfrm>
        </p:grpSpPr>
        <p:sp>
          <p:nvSpPr>
            <p:cNvPr id="48" name="円/楕円 47"/>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三角形 48"/>
            <p:cNvSpPr/>
            <p:nvPr/>
          </p:nvSpPr>
          <p:spPr>
            <a:xfrm>
              <a:off x="2231740" y="3278080"/>
              <a:ext cx="288032" cy="360040"/>
            </a:xfrm>
            <a:prstGeom prst="triangl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52"/>
          <p:cNvGrpSpPr/>
          <p:nvPr/>
        </p:nvGrpSpPr>
        <p:grpSpPr>
          <a:xfrm>
            <a:off x="6351893" y="4633218"/>
            <a:ext cx="575351" cy="1186096"/>
            <a:chOff x="1684118" y="2708920"/>
            <a:chExt cx="1375714" cy="2957396"/>
          </a:xfrm>
        </p:grpSpPr>
        <p:sp>
          <p:nvSpPr>
            <p:cNvPr id="54" name="円/楕円 53"/>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三角形 54"/>
            <p:cNvSpPr/>
            <p:nvPr/>
          </p:nvSpPr>
          <p:spPr>
            <a:xfrm>
              <a:off x="2231740" y="3278080"/>
              <a:ext cx="288032" cy="360040"/>
            </a:xfrm>
            <a:prstGeom prst="triangl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1つの角を切り取り、1つの角を丸めた四角形 22"/>
          <p:cNvSpPr/>
          <p:nvPr/>
        </p:nvSpPr>
        <p:spPr>
          <a:xfrm rot="10800000" flipH="1">
            <a:off x="8287092" y="4697352"/>
            <a:ext cx="216624" cy="171807"/>
          </a:xfrm>
          <a:prstGeom prst="snipRoundRect">
            <a:avLst/>
          </a:prstGeom>
          <a:noFill/>
          <a:ln w="76200">
            <a:solidFill>
              <a:srgbClr val="FF8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1つの角を切り取り、1つの角を丸めた四角形 21"/>
          <p:cNvSpPr/>
          <p:nvPr/>
        </p:nvSpPr>
        <p:spPr>
          <a:xfrm rot="10800000">
            <a:off x="8531840" y="4697351"/>
            <a:ext cx="216624" cy="171807"/>
          </a:xfrm>
          <a:prstGeom prst="snipRoundRect">
            <a:avLst/>
          </a:prstGeom>
          <a:noFill/>
          <a:ln w="76200">
            <a:solidFill>
              <a:srgbClr val="FF8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 name="直線矢印コネクタ 26"/>
          <p:cNvCxnSpPr/>
          <p:nvPr/>
        </p:nvCxnSpPr>
        <p:spPr>
          <a:xfrm flipH="1">
            <a:off x="7620691" y="4787364"/>
            <a:ext cx="774713" cy="685547"/>
          </a:xfrm>
          <a:prstGeom prst="straightConnector1">
            <a:avLst/>
          </a:prstGeom>
          <a:ln w="57150">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35" name="図 34"/>
          <p:cNvPicPr>
            <a:picLocks noChangeAspect="1"/>
          </p:cNvPicPr>
          <p:nvPr/>
        </p:nvPicPr>
        <p:blipFill>
          <a:blip r:embed="rId5">
            <a:clrChange>
              <a:clrFrom>
                <a:srgbClr val="FFFFFF"/>
              </a:clrFrom>
              <a:clrTo>
                <a:srgbClr val="FFFFFF">
                  <a:alpha val="0"/>
                </a:srgbClr>
              </a:clrTo>
            </a:clrChange>
          </a:blip>
          <a:stretch>
            <a:fillRect/>
          </a:stretch>
        </p:blipFill>
        <p:spPr>
          <a:xfrm>
            <a:off x="6823823" y="4722501"/>
            <a:ext cx="416696" cy="672090"/>
          </a:xfrm>
          <a:prstGeom prst="rect">
            <a:avLst/>
          </a:prstGeom>
        </p:spPr>
      </p:pic>
      <p:cxnSp>
        <p:nvCxnSpPr>
          <p:cNvPr id="42" name="直線矢印コネクタ 41"/>
          <p:cNvCxnSpPr/>
          <p:nvPr/>
        </p:nvCxnSpPr>
        <p:spPr>
          <a:xfrm>
            <a:off x="6724163" y="4787364"/>
            <a:ext cx="728052" cy="687370"/>
          </a:xfrm>
          <a:prstGeom prst="straightConnector1">
            <a:avLst/>
          </a:prstGeom>
          <a:ln w="57150">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9" name="線吹き出し 1 (枠付き) 58"/>
          <p:cNvSpPr/>
          <p:nvPr/>
        </p:nvSpPr>
        <p:spPr>
          <a:xfrm>
            <a:off x="7421845" y="2041747"/>
            <a:ext cx="1185812" cy="797268"/>
          </a:xfrm>
          <a:prstGeom prst="borderCallout1">
            <a:avLst>
              <a:gd name="adj1" fmla="val 19520"/>
              <a:gd name="adj2" fmla="val -151"/>
              <a:gd name="adj3" fmla="val 34756"/>
              <a:gd name="adj4" fmla="val -43744"/>
            </a:avLst>
          </a:prstGeom>
          <a:noFill/>
          <a:ln>
            <a:solidFill>
              <a:schemeClr val="bg1"/>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solidFill>
                  <a:srgbClr val="FFFFFF"/>
                </a:solidFill>
                <a:latin typeface="ＭＳ Ｐゴシック"/>
                <a:ea typeface="ＭＳ Ｐゴシック"/>
                <a:cs typeface="ＭＳ Ｐゴシック"/>
              </a:rPr>
              <a:t>〇〇神社・大鳥居</a:t>
            </a:r>
            <a:endParaRPr kumimoji="1" lang="en-US" altLang="ja-JP" sz="1000" dirty="0">
              <a:solidFill>
                <a:srgbClr val="FFFFFF"/>
              </a:solidFill>
              <a:latin typeface="ＭＳ Ｐゴシック"/>
              <a:ea typeface="ＭＳ Ｐゴシック"/>
              <a:cs typeface="ＭＳ Ｐゴシック"/>
            </a:endParaRPr>
          </a:p>
          <a:p>
            <a:r>
              <a:rPr lang="ja-JP" altLang="en-US" sz="800" dirty="0">
                <a:solidFill>
                  <a:srgbClr val="FFFFFF"/>
                </a:solidFill>
                <a:latin typeface="ＭＳ Ｐゴシック"/>
                <a:ea typeface="ＭＳ Ｐゴシック"/>
                <a:cs typeface="ＭＳ Ｐゴシック"/>
              </a:rPr>
              <a:t>歴史：</a:t>
            </a:r>
            <a:r>
              <a:rPr lang="en-US" altLang="ja-JP" sz="800" dirty="0">
                <a:solidFill>
                  <a:srgbClr val="FFFFFF"/>
                </a:solidFill>
                <a:latin typeface="ＭＳ Ｐゴシック"/>
                <a:ea typeface="ＭＳ Ｐゴシック"/>
                <a:cs typeface="ＭＳ Ｐゴシック"/>
              </a:rPr>
              <a:t>XXXXXXXXXXXXXXXXXXXX</a:t>
            </a:r>
          </a:p>
        </p:txBody>
      </p:sp>
      <p:sp>
        <p:nvSpPr>
          <p:cNvPr id="60" name="テキスト ボックス 59"/>
          <p:cNvSpPr txBox="1"/>
          <p:nvPr/>
        </p:nvSpPr>
        <p:spPr>
          <a:xfrm>
            <a:off x="331927" y="3626440"/>
            <a:ext cx="2611273" cy="646331"/>
          </a:xfrm>
          <a:prstGeom prst="rect">
            <a:avLst/>
          </a:prstGeom>
          <a:noFill/>
        </p:spPr>
        <p:txBody>
          <a:bodyPr wrap="square" rtlCol="0">
            <a:spAutoFit/>
          </a:bodyPr>
          <a:lstStyle/>
          <a:p>
            <a:r>
              <a:rPr kumimoji="1" lang="ja-JP" altLang="en-US" sz="1200" dirty="0">
                <a:solidFill>
                  <a:srgbClr val="0432FF"/>
                </a:solidFill>
                <a:latin typeface="Meiryo" charset="-128"/>
                <a:ea typeface="Meiryo" charset="-128"/>
                <a:cs typeface="Meiryo" charset="-128"/>
              </a:rPr>
              <a:t>コンピューターが描き出した仮想世界の中に入り込み、</a:t>
            </a:r>
            <a:r>
              <a:rPr lang="ja-JP" altLang="ja-JP" sz="1200" dirty="0">
                <a:solidFill>
                  <a:srgbClr val="0432FF"/>
                </a:solidFill>
                <a:latin typeface="Meiryo" charset="-128"/>
                <a:ea typeface="Meiryo" charset="-128"/>
                <a:cs typeface="Meiryo" charset="-128"/>
              </a:rPr>
              <a:t>自分が</a:t>
            </a:r>
            <a:r>
              <a:rPr lang="ja-JP" altLang="en-US" sz="1200" dirty="0">
                <a:solidFill>
                  <a:srgbClr val="0432FF"/>
                </a:solidFill>
                <a:latin typeface="Meiryo" charset="-128"/>
                <a:ea typeface="Meiryo" charset="-128"/>
                <a:cs typeface="Meiryo" charset="-128"/>
              </a:rPr>
              <a:t>そこに</a:t>
            </a:r>
            <a:r>
              <a:rPr lang="ja-JP" altLang="ja-JP" sz="1200" dirty="0">
                <a:solidFill>
                  <a:srgbClr val="0432FF"/>
                </a:solidFill>
                <a:latin typeface="Meiryo" charset="-128"/>
                <a:ea typeface="Meiryo" charset="-128"/>
                <a:cs typeface="Meiryo" charset="-128"/>
              </a:rPr>
              <a:t>いるかのような感覚を体験</a:t>
            </a:r>
            <a:endParaRPr kumimoji="1" lang="ja-JP" altLang="en-US" sz="1200" dirty="0">
              <a:solidFill>
                <a:srgbClr val="0432FF"/>
              </a:solidFill>
              <a:latin typeface="Meiryo" charset="-128"/>
              <a:ea typeface="Meiryo" charset="-128"/>
              <a:cs typeface="Meiryo" charset="-128"/>
            </a:endParaRPr>
          </a:p>
        </p:txBody>
      </p:sp>
      <p:sp>
        <p:nvSpPr>
          <p:cNvPr id="61" name="テキスト ボックス 60"/>
          <p:cNvSpPr txBox="1"/>
          <p:nvPr/>
        </p:nvSpPr>
        <p:spPr>
          <a:xfrm>
            <a:off x="6227989" y="3624936"/>
            <a:ext cx="2583888" cy="646331"/>
          </a:xfrm>
          <a:prstGeom prst="rect">
            <a:avLst/>
          </a:prstGeom>
          <a:noFill/>
        </p:spPr>
        <p:txBody>
          <a:bodyPr wrap="square" rtlCol="0">
            <a:spAutoFit/>
          </a:bodyPr>
          <a:lstStyle>
            <a:defPPr>
              <a:defRPr lang="ja-JP"/>
            </a:defPPr>
            <a:lvl1pPr>
              <a:defRPr sz="1200">
                <a:solidFill>
                  <a:srgbClr val="0432FF"/>
                </a:solidFill>
                <a:latin typeface="Meiryo" charset="-128"/>
                <a:ea typeface="Meiryo" charset="-128"/>
                <a:cs typeface="Meiryo" charset="-128"/>
              </a:defRPr>
            </a:lvl1pPr>
          </a:lstStyle>
          <a:p>
            <a:r>
              <a:rPr lang="ja-JP" altLang="ja-JP" dirty="0"/>
              <a:t>現実に見ている</a:t>
            </a:r>
            <a:r>
              <a:rPr lang="ja-JP" altLang="en-US" dirty="0"/>
              <a:t>視覚</a:t>
            </a:r>
            <a:r>
              <a:rPr lang="ja-JP" altLang="ja-JP" dirty="0"/>
              <a:t>空間に</a:t>
            </a:r>
            <a:r>
              <a:rPr lang="ja-JP" altLang="en-US" dirty="0"/>
              <a:t>コンピューターが作り出した</a:t>
            </a:r>
            <a:r>
              <a:rPr lang="ja-JP" altLang="ja-JP" dirty="0"/>
              <a:t>情報を重ね合わせて表示</a:t>
            </a:r>
            <a:endParaRPr lang="ja-JP" altLang="en-US" dirty="0"/>
          </a:p>
        </p:txBody>
      </p:sp>
      <p:sp>
        <p:nvSpPr>
          <p:cNvPr id="68" name="正方形/長方形 67"/>
          <p:cNvSpPr/>
          <p:nvPr/>
        </p:nvSpPr>
        <p:spPr>
          <a:xfrm>
            <a:off x="6037571" y="1204299"/>
            <a:ext cx="3066224" cy="369332"/>
          </a:xfrm>
          <a:prstGeom prst="rect">
            <a:avLst/>
          </a:prstGeom>
        </p:spPr>
        <p:txBody>
          <a:bodyPr wrap="none">
            <a:spAutoFit/>
          </a:bodyPr>
          <a:lstStyle/>
          <a:p>
            <a:pPr algn="ctr">
              <a:spcAft>
                <a:spcPts val="0"/>
              </a:spcAft>
            </a:pPr>
            <a:r>
              <a:rPr lang="en-US" altLang="ja-JP" b="1" kern="100" dirty="0">
                <a:solidFill>
                  <a:srgbClr val="0432FF"/>
                </a:solidFill>
                <a:latin typeface="Hiragino Kaku Gothic Std W8" charset="-128"/>
                <a:ea typeface="Hiragino Kaku Gothic Std W8" charset="-128"/>
                <a:cs typeface="Hiragino Kaku Gothic Std W8" charset="-128"/>
              </a:rPr>
              <a:t>AR</a:t>
            </a:r>
            <a:r>
              <a:rPr lang="ja-JP" altLang="ja-JP" sz="1200" kern="100" dirty="0">
                <a:solidFill>
                  <a:srgbClr val="0432FF"/>
                </a:solidFill>
                <a:latin typeface="Meiryo" charset="-128"/>
                <a:ea typeface="Meiryo" charset="-128"/>
                <a:cs typeface="Meiryo" charset="-128"/>
              </a:rPr>
              <a:t>（</a:t>
            </a:r>
            <a:r>
              <a:rPr lang="en-US" altLang="ja-JP" sz="1200" kern="100" dirty="0">
                <a:solidFill>
                  <a:srgbClr val="0432FF"/>
                </a:solidFill>
                <a:latin typeface="Meiryo" charset="-128"/>
                <a:ea typeface="Meiryo" charset="-128"/>
                <a:cs typeface="Meiryo" charset="-128"/>
              </a:rPr>
              <a:t>Augmented Reality</a:t>
            </a:r>
            <a:r>
              <a:rPr lang="ja-JP" altLang="ja-JP" sz="1200" kern="100" dirty="0">
                <a:solidFill>
                  <a:srgbClr val="0432FF"/>
                </a:solidFill>
                <a:latin typeface="Meiryo" charset="-128"/>
                <a:ea typeface="Meiryo" charset="-128"/>
                <a:cs typeface="Meiryo" charset="-128"/>
              </a:rPr>
              <a:t>：拡張現実）</a:t>
            </a:r>
            <a:endParaRPr lang="ja-JP" altLang="ja-JP" sz="1200" kern="100" dirty="0">
              <a:solidFill>
                <a:srgbClr val="0432FF"/>
              </a:solidFill>
              <a:effectLst/>
              <a:latin typeface="Meiryo" charset="-128"/>
              <a:ea typeface="Meiryo" charset="-128"/>
              <a:cs typeface="Meiryo" charset="-128"/>
            </a:endParaRPr>
          </a:p>
        </p:txBody>
      </p:sp>
      <p:sp>
        <p:nvSpPr>
          <p:cNvPr id="69" name="正方形/長方形 68"/>
          <p:cNvSpPr/>
          <p:nvPr/>
        </p:nvSpPr>
        <p:spPr>
          <a:xfrm>
            <a:off x="370187" y="1208839"/>
            <a:ext cx="2660087" cy="369332"/>
          </a:xfrm>
          <a:prstGeom prst="rect">
            <a:avLst/>
          </a:prstGeom>
        </p:spPr>
        <p:txBody>
          <a:bodyPr wrap="none">
            <a:spAutoFit/>
          </a:bodyPr>
          <a:lstStyle/>
          <a:p>
            <a:pPr algn="ctr"/>
            <a:r>
              <a:rPr lang="en-US" altLang="ja-JP" b="1" kern="100" dirty="0">
                <a:solidFill>
                  <a:srgbClr val="0432FF"/>
                </a:solidFill>
                <a:latin typeface="Hiragino Kaku Gothic Std W8" charset="-128"/>
                <a:ea typeface="Hiragino Kaku Gothic Std W8" charset="-128"/>
                <a:cs typeface="Hiragino Kaku Gothic Std W8" charset="-128"/>
              </a:rPr>
              <a:t>VR</a:t>
            </a:r>
            <a:r>
              <a:rPr lang="ja-JP" altLang="ja-JP" sz="1200" kern="100" dirty="0">
                <a:solidFill>
                  <a:srgbClr val="0432FF"/>
                </a:solidFill>
                <a:latin typeface="Meiryo" charset="-128"/>
                <a:ea typeface="Meiryo" charset="-128"/>
                <a:cs typeface="Meiryo" charset="-128"/>
              </a:rPr>
              <a:t>（</a:t>
            </a:r>
            <a:r>
              <a:rPr lang="en-US" altLang="ja-JP" sz="1200" kern="100" dirty="0">
                <a:solidFill>
                  <a:srgbClr val="0432FF"/>
                </a:solidFill>
                <a:latin typeface="Meiryo" charset="-128"/>
                <a:ea typeface="Meiryo" charset="-128"/>
                <a:cs typeface="Meiryo" charset="-128"/>
              </a:rPr>
              <a:t>Virtual Reality :</a:t>
            </a:r>
            <a:r>
              <a:rPr lang="ja-JP" altLang="ja-JP" sz="1200" kern="100" dirty="0">
                <a:solidFill>
                  <a:srgbClr val="0432FF"/>
                </a:solidFill>
                <a:latin typeface="Meiryo" charset="-128"/>
                <a:ea typeface="Meiryo" charset="-128"/>
                <a:cs typeface="Meiryo" charset="-128"/>
              </a:rPr>
              <a:t>仮想現実）</a:t>
            </a:r>
          </a:p>
        </p:txBody>
      </p:sp>
      <p:sp>
        <p:nvSpPr>
          <p:cNvPr id="73" name="テキスト ボックス 72"/>
          <p:cNvSpPr txBox="1"/>
          <p:nvPr/>
        </p:nvSpPr>
        <p:spPr>
          <a:xfrm>
            <a:off x="1006708" y="4534631"/>
            <a:ext cx="873957" cy="246221"/>
          </a:xfrm>
          <a:prstGeom prst="rect">
            <a:avLst/>
          </a:prstGeom>
          <a:noFill/>
        </p:spPr>
        <p:txBody>
          <a:bodyPr wrap="none" rtlCol="0">
            <a:spAutoFit/>
          </a:bodyPr>
          <a:lstStyle/>
          <a:p>
            <a:r>
              <a:rPr kumimoji="1" lang="en-US" altLang="ja-JP" sz="1000" dirty="0">
                <a:solidFill>
                  <a:srgbClr val="FF6666"/>
                </a:solidFill>
                <a:latin typeface="Meiryo" charset="-128"/>
                <a:ea typeface="Meiryo" charset="-128"/>
                <a:cs typeface="Meiryo" charset="-128"/>
              </a:rPr>
              <a:t>VR</a:t>
            </a:r>
            <a:r>
              <a:rPr kumimoji="1" lang="ja-JP" altLang="en-US" sz="1000" dirty="0">
                <a:solidFill>
                  <a:srgbClr val="FF6666"/>
                </a:solidFill>
                <a:latin typeface="Meiryo" charset="-128"/>
                <a:ea typeface="Meiryo" charset="-128"/>
                <a:cs typeface="Meiryo" charset="-128"/>
              </a:rPr>
              <a:t>ゴーグル</a:t>
            </a:r>
          </a:p>
        </p:txBody>
      </p:sp>
      <p:sp>
        <p:nvSpPr>
          <p:cNvPr id="74" name="テキスト ボックス 73"/>
          <p:cNvSpPr txBox="1"/>
          <p:nvPr/>
        </p:nvSpPr>
        <p:spPr>
          <a:xfrm>
            <a:off x="6667001" y="4327607"/>
            <a:ext cx="902811"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スマートフォン</a:t>
            </a:r>
            <a:endParaRPr kumimoji="1" lang="en-US" altLang="ja-JP" sz="800" dirty="0">
              <a:latin typeface="Meiryo" charset="-128"/>
              <a:ea typeface="Meiryo" charset="-128"/>
              <a:cs typeface="Meiryo" charset="-128"/>
            </a:endParaRPr>
          </a:p>
          <a:p>
            <a:pPr algn="r"/>
            <a:r>
              <a:rPr lang="en-US" altLang="ja-JP" sz="800" dirty="0">
                <a:latin typeface="Meiryo" charset="-128"/>
                <a:ea typeface="Meiryo" charset="-128"/>
                <a:cs typeface="Meiryo" charset="-128"/>
              </a:rPr>
              <a:t>+</a:t>
            </a:r>
            <a:r>
              <a:rPr lang="ja-JP" altLang="en-US" sz="800" dirty="0">
                <a:latin typeface="Meiryo" charset="-128"/>
                <a:ea typeface="Meiryo" charset="-128"/>
                <a:cs typeface="Meiryo" charset="-128"/>
              </a:rPr>
              <a:t>アプリ</a:t>
            </a:r>
            <a:endParaRPr kumimoji="1" lang="ja-JP" altLang="en-US" sz="800" dirty="0">
              <a:latin typeface="Meiryo" charset="-128"/>
              <a:ea typeface="Meiryo" charset="-128"/>
              <a:cs typeface="Meiryo" charset="-128"/>
            </a:endParaRPr>
          </a:p>
        </p:txBody>
      </p:sp>
      <p:sp>
        <p:nvSpPr>
          <p:cNvPr id="75" name="テキスト ボックス 74"/>
          <p:cNvSpPr txBox="1"/>
          <p:nvPr/>
        </p:nvSpPr>
        <p:spPr>
          <a:xfrm>
            <a:off x="7631766" y="4347820"/>
            <a:ext cx="734560" cy="338554"/>
          </a:xfrm>
          <a:prstGeom prst="rect">
            <a:avLst/>
          </a:prstGeom>
          <a:noFill/>
        </p:spPr>
        <p:txBody>
          <a:bodyPr wrap="none" rtlCol="0">
            <a:spAutoFit/>
          </a:bodyPr>
          <a:lstStyle/>
          <a:p>
            <a:r>
              <a:rPr kumimoji="1" lang="en-US" altLang="ja-JP" sz="800" dirty="0">
                <a:solidFill>
                  <a:schemeClr val="accent6">
                    <a:lumMod val="75000"/>
                  </a:schemeClr>
                </a:solidFill>
                <a:latin typeface="Meiryo" charset="-128"/>
                <a:ea typeface="Meiryo" charset="-128"/>
                <a:cs typeface="Meiryo" charset="-128"/>
              </a:rPr>
              <a:t>AR</a:t>
            </a:r>
            <a:r>
              <a:rPr kumimoji="1" lang="ja-JP" altLang="en-US" sz="800" dirty="0">
                <a:solidFill>
                  <a:schemeClr val="accent6">
                    <a:lumMod val="75000"/>
                  </a:schemeClr>
                </a:solidFill>
                <a:latin typeface="Meiryo" charset="-128"/>
                <a:ea typeface="Meiryo" charset="-128"/>
                <a:cs typeface="Meiryo" charset="-128"/>
              </a:rPr>
              <a:t>ゴーグル</a:t>
            </a:r>
            <a:endParaRPr lang="en-US" altLang="ja-JP" sz="800" dirty="0">
              <a:solidFill>
                <a:schemeClr val="accent6">
                  <a:lumMod val="75000"/>
                </a:schemeClr>
              </a:solidFill>
              <a:latin typeface="Meiryo" charset="-128"/>
              <a:ea typeface="Meiryo" charset="-128"/>
              <a:cs typeface="Meiryo" charset="-128"/>
            </a:endParaRPr>
          </a:p>
          <a:p>
            <a:r>
              <a:rPr kumimoji="1" lang="en-US" altLang="ja-JP" sz="800" dirty="0">
                <a:solidFill>
                  <a:schemeClr val="accent6">
                    <a:lumMod val="75000"/>
                  </a:schemeClr>
                </a:solidFill>
                <a:latin typeface="Meiryo" charset="-128"/>
                <a:ea typeface="Meiryo" charset="-128"/>
                <a:cs typeface="Meiryo" charset="-128"/>
              </a:rPr>
              <a:t>AR</a:t>
            </a:r>
            <a:r>
              <a:rPr kumimoji="1" lang="ja-JP" altLang="en-US" sz="800" dirty="0">
                <a:solidFill>
                  <a:schemeClr val="accent6">
                    <a:lumMod val="75000"/>
                  </a:schemeClr>
                </a:solidFill>
                <a:latin typeface="Meiryo" charset="-128"/>
                <a:ea typeface="Meiryo" charset="-128"/>
                <a:cs typeface="Meiryo" charset="-128"/>
              </a:rPr>
              <a:t>グラス</a:t>
            </a:r>
            <a:endParaRPr kumimoji="1" lang="en-US" altLang="ja-JP" sz="800" dirty="0">
              <a:solidFill>
                <a:schemeClr val="accent6">
                  <a:lumMod val="75000"/>
                </a:schemeClr>
              </a:solidFill>
              <a:latin typeface="Meiryo" charset="-128"/>
              <a:ea typeface="Meiryo" charset="-128"/>
              <a:cs typeface="Meiryo" charset="-128"/>
            </a:endParaRPr>
          </a:p>
        </p:txBody>
      </p:sp>
      <p:sp>
        <p:nvSpPr>
          <p:cNvPr id="76" name="テキスト ボックス 75"/>
          <p:cNvSpPr txBox="1"/>
          <p:nvPr/>
        </p:nvSpPr>
        <p:spPr>
          <a:xfrm>
            <a:off x="7252090" y="5869292"/>
            <a:ext cx="697627" cy="215444"/>
          </a:xfrm>
          <a:prstGeom prst="rect">
            <a:avLst/>
          </a:prstGeom>
          <a:noFill/>
        </p:spPr>
        <p:txBody>
          <a:bodyPr wrap="none" rtlCol="0">
            <a:spAutoFit/>
          </a:bodyPr>
          <a:lstStyle/>
          <a:p>
            <a:r>
              <a:rPr kumimoji="1" lang="ja-JP" altLang="en-US" sz="80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現実の風景</a:t>
            </a:r>
            <a:endParaRPr kumimoji="1" lang="ja-JP" altLang="en-US" sz="8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grpSp>
        <p:nvGrpSpPr>
          <p:cNvPr id="77" name="図形グループ 76"/>
          <p:cNvGrpSpPr/>
          <p:nvPr/>
        </p:nvGrpSpPr>
        <p:grpSpPr>
          <a:xfrm>
            <a:off x="1516341" y="4876723"/>
            <a:ext cx="1243059" cy="1288799"/>
            <a:chOff x="2667295" y="1059799"/>
            <a:chExt cx="681672" cy="722281"/>
          </a:xfrm>
        </p:grpSpPr>
        <p:sp>
          <p:nvSpPr>
            <p:cNvPr id="78" name="角丸四角形 7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9" name="図 78"/>
            <p:cNvPicPr>
              <a:picLocks noChangeAspect="1"/>
            </p:cNvPicPr>
            <p:nvPr/>
          </p:nvPicPr>
          <p:blipFill>
            <a:blip r:embed="rId6">
              <a:clrChange>
                <a:clrFrom>
                  <a:srgbClr val="FFFFFF"/>
                </a:clrFrom>
                <a:clrTo>
                  <a:srgbClr val="FFFFFF">
                    <a:alpha val="0"/>
                  </a:srgbClr>
                </a:clrTo>
              </a:clrChange>
            </a:blip>
            <a:stretch>
              <a:fillRect/>
            </a:stretch>
          </p:blipFill>
          <p:spPr>
            <a:xfrm>
              <a:off x="2667295" y="1059799"/>
              <a:ext cx="681672" cy="722281"/>
            </a:xfrm>
            <a:prstGeom prst="rect">
              <a:avLst/>
            </a:prstGeom>
          </p:spPr>
        </p:pic>
      </p:grpSp>
      <p:pic>
        <p:nvPicPr>
          <p:cNvPr id="80" name="図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341" y="4946165"/>
            <a:ext cx="1255459" cy="836099"/>
          </a:xfrm>
          <a:prstGeom prst="rect">
            <a:avLst/>
          </a:prstGeom>
          <a:ln>
            <a:noFill/>
          </a:ln>
          <a:effectLst>
            <a:softEdge rad="112500"/>
          </a:effectLst>
        </p:spPr>
      </p:pic>
      <p:sp>
        <p:nvSpPr>
          <p:cNvPr id="81" name="テキスト ボックス 80"/>
          <p:cNvSpPr txBox="1"/>
          <p:nvPr/>
        </p:nvSpPr>
        <p:spPr>
          <a:xfrm>
            <a:off x="1781711" y="5118574"/>
            <a:ext cx="902811" cy="461665"/>
          </a:xfrm>
          <a:prstGeom prst="rect">
            <a:avLst/>
          </a:prstGeom>
          <a:noFill/>
        </p:spPr>
        <p:txBody>
          <a:bodyPr wrap="none" rtlCol="0">
            <a:spAutoFit/>
          </a:bodyPr>
          <a:lstStyle/>
          <a:p>
            <a:pPr algn="r"/>
            <a:r>
              <a:rPr kumimoji="1" lang="ja-JP" altLang="en-US" sz="8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コンピューター</a:t>
            </a:r>
            <a:endParaRPr kumimoji="1" lang="en-US" altLang="ja-JP" sz="8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kumimoji="1" lang="ja-JP" altLang="en-US" sz="8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が描き出した</a:t>
            </a:r>
            <a:endParaRPr kumimoji="1" lang="en-US" altLang="ja-JP" sz="8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kumimoji="1" lang="ja-JP" altLang="en-US" sz="8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仮想世界</a:t>
            </a:r>
            <a:endParaRPr kumimoji="1" lang="en-US" altLang="ja-JP" sz="8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82" name="上矢印 81"/>
          <p:cNvSpPr/>
          <p:nvPr/>
        </p:nvSpPr>
        <p:spPr>
          <a:xfrm rot="18206660">
            <a:off x="1222213" y="4657518"/>
            <a:ext cx="334284" cy="723014"/>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3031764" y="1576910"/>
            <a:ext cx="3075089" cy="4576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7"/>
          <a:stretch>
            <a:fillRect/>
          </a:stretch>
        </p:blipFill>
        <p:spPr>
          <a:xfrm>
            <a:off x="3059930" y="2184752"/>
            <a:ext cx="3031709" cy="1700276"/>
          </a:xfrm>
          <a:prstGeom prst="rect">
            <a:avLst/>
          </a:prstGeom>
          <a:ln>
            <a:noFill/>
          </a:ln>
          <a:effectLst>
            <a:softEdge rad="112500"/>
          </a:effectLst>
        </p:spPr>
      </p:pic>
      <p:sp>
        <p:nvSpPr>
          <p:cNvPr id="45" name="正方形/長方形 44"/>
          <p:cNvSpPr/>
          <p:nvPr/>
        </p:nvSpPr>
        <p:spPr>
          <a:xfrm>
            <a:off x="3262450" y="1813781"/>
            <a:ext cx="2638607" cy="369332"/>
          </a:xfrm>
          <a:prstGeom prst="rect">
            <a:avLst/>
          </a:prstGeom>
        </p:spPr>
        <p:txBody>
          <a:bodyPr wrap="none">
            <a:spAutoFit/>
          </a:bodyPr>
          <a:lstStyle/>
          <a:p>
            <a:pPr algn="ctr"/>
            <a:r>
              <a:rPr lang="en-US" altLang="ja-JP" b="1" kern="100" dirty="0">
                <a:solidFill>
                  <a:srgbClr val="009051"/>
                </a:solidFill>
                <a:latin typeface="Hiragino Kaku Gothic Std W8" charset="-128"/>
                <a:ea typeface="Hiragino Kaku Gothic Std W8" charset="-128"/>
                <a:cs typeface="Hiragino Kaku Gothic Std W8" charset="-128"/>
              </a:rPr>
              <a:t>MR</a:t>
            </a:r>
            <a:r>
              <a:rPr lang="ja-JP" altLang="ja-JP" sz="1200" kern="100" dirty="0">
                <a:solidFill>
                  <a:srgbClr val="009051"/>
                </a:solidFill>
                <a:latin typeface="Meiryo" charset="-128"/>
                <a:ea typeface="Meiryo" charset="-128"/>
                <a:cs typeface="Meiryo" charset="-128"/>
              </a:rPr>
              <a:t>（</a:t>
            </a:r>
            <a:r>
              <a:rPr lang="en-US" altLang="ja-JP" sz="1200" kern="100" dirty="0">
                <a:solidFill>
                  <a:srgbClr val="009051"/>
                </a:solidFill>
                <a:latin typeface="Meiryo" charset="-128"/>
                <a:ea typeface="Meiryo" charset="-128"/>
                <a:cs typeface="Meiryo" charset="-128"/>
              </a:rPr>
              <a:t>Mixed Reality :</a:t>
            </a:r>
            <a:r>
              <a:rPr lang="ja-JP" altLang="en-US" sz="1200" kern="100" dirty="0">
                <a:solidFill>
                  <a:srgbClr val="009051"/>
                </a:solidFill>
                <a:latin typeface="Meiryo" charset="-128"/>
                <a:ea typeface="Meiryo" charset="-128"/>
                <a:cs typeface="Meiryo" charset="-128"/>
              </a:rPr>
              <a:t>複合</a:t>
            </a:r>
            <a:r>
              <a:rPr lang="ja-JP" altLang="ja-JP" sz="1200" kern="100" dirty="0">
                <a:solidFill>
                  <a:srgbClr val="009051"/>
                </a:solidFill>
                <a:latin typeface="Meiryo" charset="-128"/>
                <a:ea typeface="Meiryo" charset="-128"/>
                <a:cs typeface="Meiryo" charset="-128"/>
              </a:rPr>
              <a:t>現実）</a:t>
            </a:r>
          </a:p>
        </p:txBody>
      </p:sp>
      <p:sp>
        <p:nvSpPr>
          <p:cNvPr id="7" name="正方形/長方形 6"/>
          <p:cNvSpPr/>
          <p:nvPr/>
        </p:nvSpPr>
        <p:spPr>
          <a:xfrm>
            <a:off x="3129137" y="3866354"/>
            <a:ext cx="2886266" cy="830997"/>
          </a:xfrm>
          <a:prstGeom prst="rect">
            <a:avLst/>
          </a:prstGeom>
          <a:noFill/>
        </p:spPr>
        <p:txBody>
          <a:bodyPr wrap="square" rtlCol="0">
            <a:spAutoFit/>
          </a:bodyPr>
          <a:lstStyle/>
          <a:p>
            <a:r>
              <a:rPr lang="ja-JP" altLang="ja-JP" sz="1200">
                <a:solidFill>
                  <a:srgbClr val="009051"/>
                </a:solidFill>
                <a:latin typeface="Meiryo" charset="-128"/>
                <a:ea typeface="Meiryo" charset="-128"/>
                <a:cs typeface="Meiryo" charset="-128"/>
              </a:rPr>
              <a:t>現実世界とコンピューターで作り出されたデジタル世界を重ね、そのデジタル世界に触れて操作したり作用をおよぼしたりできる </a:t>
            </a:r>
            <a:endParaRPr lang="ja-JP" altLang="en-US" sz="1200">
              <a:solidFill>
                <a:srgbClr val="009051"/>
              </a:solidFill>
              <a:latin typeface="Meiryo" charset="-128"/>
              <a:ea typeface="Meiryo" charset="-128"/>
              <a:cs typeface="Meiryo" charset="-128"/>
            </a:endParaRPr>
          </a:p>
        </p:txBody>
      </p:sp>
      <p:pic>
        <p:nvPicPr>
          <p:cNvPr id="14" name="図 13"/>
          <p:cNvPicPr>
            <a:picLocks noChangeAspect="1"/>
          </p:cNvPicPr>
          <p:nvPr/>
        </p:nvPicPr>
        <p:blipFill>
          <a:blip r:embed="rId8"/>
          <a:stretch>
            <a:fillRect/>
          </a:stretch>
        </p:blipFill>
        <p:spPr>
          <a:xfrm>
            <a:off x="3182031" y="4744339"/>
            <a:ext cx="2804065" cy="1226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7563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矢印: 下 65"/>
          <p:cNvSpPr/>
          <p:nvPr/>
        </p:nvSpPr>
        <p:spPr>
          <a:xfrm>
            <a:off x="2811018" y="3174856"/>
            <a:ext cx="3561588" cy="460768"/>
          </a:xfrm>
          <a:prstGeom prst="downArrow">
            <a:avLst>
              <a:gd name="adj1" fmla="val 50000"/>
              <a:gd name="adj2" fmla="val 52758"/>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タイトル 3"/>
          <p:cNvSpPr>
            <a:spLocks noGrp="1"/>
          </p:cNvSpPr>
          <p:nvPr>
            <p:ph type="title"/>
          </p:nvPr>
        </p:nvSpPr>
        <p:spPr/>
        <p:txBody>
          <a:bodyPr/>
          <a:lstStyle/>
          <a:p>
            <a:r>
              <a:rPr kumimoji="1" lang="ja-JP" altLang="en-US"/>
              <a:t>クラウドとモバイルが変えたこととは</a:t>
            </a:r>
          </a:p>
        </p:txBody>
      </p:sp>
      <p:sp>
        <p:nvSpPr>
          <p:cNvPr id="7" name="正方形/長方形 6"/>
          <p:cNvSpPr/>
          <p:nvPr/>
        </p:nvSpPr>
        <p:spPr>
          <a:xfrm>
            <a:off x="639318" y="130390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p:cNvSpPr/>
          <p:nvPr/>
        </p:nvSpPr>
        <p:spPr>
          <a:xfrm>
            <a:off x="639318" y="189064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p:cNvSpPr/>
          <p:nvPr/>
        </p:nvSpPr>
        <p:spPr>
          <a:xfrm>
            <a:off x="639318" y="247738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p:cNvSpPr/>
          <p:nvPr/>
        </p:nvSpPr>
        <p:spPr>
          <a:xfrm>
            <a:off x="1363218" y="130390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p:cNvSpPr/>
          <p:nvPr/>
        </p:nvSpPr>
        <p:spPr>
          <a:xfrm>
            <a:off x="1363218" y="189064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p:cNvSpPr/>
          <p:nvPr/>
        </p:nvSpPr>
        <p:spPr>
          <a:xfrm>
            <a:off x="1363218" y="247738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p:cNvSpPr/>
          <p:nvPr/>
        </p:nvSpPr>
        <p:spPr>
          <a:xfrm>
            <a:off x="2087118" y="130390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p:cNvSpPr/>
          <p:nvPr/>
        </p:nvSpPr>
        <p:spPr>
          <a:xfrm>
            <a:off x="2087118" y="189064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p:cNvSpPr/>
          <p:nvPr/>
        </p:nvSpPr>
        <p:spPr>
          <a:xfrm>
            <a:off x="2087118" y="247738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p:cNvSpPr/>
          <p:nvPr/>
        </p:nvSpPr>
        <p:spPr>
          <a:xfrm>
            <a:off x="2811018" y="130390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2811018" y="189064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2811018" y="247738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7876794" y="1303903"/>
            <a:ext cx="667512" cy="110794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PC/AT</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p:cNvSpPr/>
          <p:nvPr/>
        </p:nvSpPr>
        <p:spPr>
          <a:xfrm>
            <a:off x="7876794" y="247738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7152894" y="1303903"/>
            <a:ext cx="667512" cy="110794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Meiryo" panose="020B0604030504040204" pitchFamily="34" charset="-128"/>
                <a:ea typeface="Meiryo" panose="020B0604030504040204" pitchFamily="34" charset="-128"/>
                <a:cs typeface="ＭＳ Ｐゴシック"/>
              </a:rPr>
              <a:t>Windows</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7152894" y="247738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p:cNvSpPr/>
          <p:nvPr/>
        </p:nvSpPr>
        <p:spPr>
          <a:xfrm>
            <a:off x="6428994" y="130390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p:cNvSpPr/>
          <p:nvPr/>
        </p:nvSpPr>
        <p:spPr>
          <a:xfrm>
            <a:off x="6428994" y="189064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p:cNvSpPr/>
          <p:nvPr/>
        </p:nvSpPr>
        <p:spPr>
          <a:xfrm>
            <a:off x="6428994" y="247738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正方形/長方形 27"/>
          <p:cNvSpPr/>
          <p:nvPr/>
        </p:nvSpPr>
        <p:spPr>
          <a:xfrm>
            <a:off x="5705094" y="130390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正方形/長方形 28"/>
          <p:cNvSpPr/>
          <p:nvPr/>
        </p:nvSpPr>
        <p:spPr>
          <a:xfrm>
            <a:off x="5705094" y="189064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p:cNvSpPr/>
          <p:nvPr/>
        </p:nvSpPr>
        <p:spPr>
          <a:xfrm>
            <a:off x="5705094" y="2477383"/>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正方形/長方形 30"/>
          <p:cNvSpPr/>
          <p:nvPr/>
        </p:nvSpPr>
        <p:spPr>
          <a:xfrm>
            <a:off x="639318" y="414921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正方形/長方形 31"/>
          <p:cNvSpPr/>
          <p:nvPr/>
        </p:nvSpPr>
        <p:spPr>
          <a:xfrm>
            <a:off x="639318" y="473595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p:cNvSpPr/>
          <p:nvPr/>
        </p:nvSpPr>
        <p:spPr>
          <a:xfrm>
            <a:off x="639318" y="532269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正方形/長方形 33"/>
          <p:cNvSpPr/>
          <p:nvPr/>
        </p:nvSpPr>
        <p:spPr>
          <a:xfrm>
            <a:off x="1363218" y="414921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正方形/長方形 34"/>
          <p:cNvSpPr/>
          <p:nvPr/>
        </p:nvSpPr>
        <p:spPr>
          <a:xfrm>
            <a:off x="1363218" y="473595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正方形/長方形 35"/>
          <p:cNvSpPr/>
          <p:nvPr/>
        </p:nvSpPr>
        <p:spPr>
          <a:xfrm>
            <a:off x="1363218" y="532269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正方形/長方形 36"/>
          <p:cNvSpPr/>
          <p:nvPr/>
        </p:nvSpPr>
        <p:spPr>
          <a:xfrm>
            <a:off x="2087118" y="414921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正方形/長方形 37"/>
          <p:cNvSpPr/>
          <p:nvPr/>
        </p:nvSpPr>
        <p:spPr>
          <a:xfrm>
            <a:off x="2087118" y="473595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正方形/長方形 38"/>
          <p:cNvSpPr/>
          <p:nvPr/>
        </p:nvSpPr>
        <p:spPr>
          <a:xfrm>
            <a:off x="2087118" y="532269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 name="正方形/長方形 39"/>
          <p:cNvSpPr/>
          <p:nvPr/>
        </p:nvSpPr>
        <p:spPr>
          <a:xfrm>
            <a:off x="3163062" y="4149211"/>
            <a:ext cx="315468" cy="169468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正方形/長方形 42"/>
          <p:cNvSpPr/>
          <p:nvPr/>
        </p:nvSpPr>
        <p:spPr>
          <a:xfrm>
            <a:off x="7876794" y="414921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正方形/長方形 43"/>
          <p:cNvSpPr/>
          <p:nvPr/>
        </p:nvSpPr>
        <p:spPr>
          <a:xfrm>
            <a:off x="7876794" y="473595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5" name="正方形/長方形 44"/>
          <p:cNvSpPr/>
          <p:nvPr/>
        </p:nvSpPr>
        <p:spPr>
          <a:xfrm>
            <a:off x="7876794" y="532269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ハードウェア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6" name="正方形/長方形 45"/>
          <p:cNvSpPr/>
          <p:nvPr/>
        </p:nvSpPr>
        <p:spPr>
          <a:xfrm>
            <a:off x="7152894" y="414921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正方形/長方形 46"/>
          <p:cNvSpPr/>
          <p:nvPr/>
        </p:nvSpPr>
        <p:spPr>
          <a:xfrm>
            <a:off x="7152894" y="473595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正方形/長方形 47"/>
          <p:cNvSpPr/>
          <p:nvPr/>
        </p:nvSpPr>
        <p:spPr>
          <a:xfrm>
            <a:off x="7152894" y="532269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OS</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9" name="正方形/長方形 48"/>
          <p:cNvSpPr/>
          <p:nvPr/>
        </p:nvSpPr>
        <p:spPr>
          <a:xfrm>
            <a:off x="6428994" y="414921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正方形/長方形 49"/>
          <p:cNvSpPr/>
          <p:nvPr/>
        </p:nvSpPr>
        <p:spPr>
          <a:xfrm>
            <a:off x="6428994" y="473595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1" name="正方形/長方形 50"/>
          <p:cNvSpPr/>
          <p:nvPr/>
        </p:nvSpPr>
        <p:spPr>
          <a:xfrm>
            <a:off x="6428994" y="5322691"/>
            <a:ext cx="667512" cy="5212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正方形/長方形 54"/>
          <p:cNvSpPr/>
          <p:nvPr/>
        </p:nvSpPr>
        <p:spPr>
          <a:xfrm>
            <a:off x="2811018" y="4149211"/>
            <a:ext cx="315468" cy="169468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技術</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正方形/長方形 56"/>
          <p:cNvSpPr/>
          <p:nvPr/>
        </p:nvSpPr>
        <p:spPr>
          <a:xfrm>
            <a:off x="5705094" y="4149211"/>
            <a:ext cx="667512" cy="169468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ブラウザ</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正方形/長方形 57"/>
          <p:cNvSpPr/>
          <p:nvPr/>
        </p:nvSpPr>
        <p:spPr>
          <a:xfrm>
            <a:off x="639318" y="963897"/>
            <a:ext cx="2839212" cy="28169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サーバー</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正方形/長方形 58"/>
          <p:cNvSpPr/>
          <p:nvPr/>
        </p:nvSpPr>
        <p:spPr>
          <a:xfrm>
            <a:off x="5705094" y="963897"/>
            <a:ext cx="2839212" cy="28169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クライアント</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矢印: 左右 59"/>
          <p:cNvSpPr/>
          <p:nvPr/>
        </p:nvSpPr>
        <p:spPr>
          <a:xfrm>
            <a:off x="3528822" y="1303903"/>
            <a:ext cx="2121408" cy="521208"/>
          </a:xfrm>
          <a:prstGeom prst="leftRight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矢印: 左右 60"/>
          <p:cNvSpPr/>
          <p:nvPr/>
        </p:nvSpPr>
        <p:spPr>
          <a:xfrm>
            <a:off x="3528822" y="1890643"/>
            <a:ext cx="2121408" cy="521208"/>
          </a:xfrm>
          <a:prstGeom prst="leftRight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矢印: 左右 61"/>
          <p:cNvSpPr/>
          <p:nvPr/>
        </p:nvSpPr>
        <p:spPr>
          <a:xfrm>
            <a:off x="3528822" y="2477383"/>
            <a:ext cx="2121408" cy="521208"/>
          </a:xfrm>
          <a:prstGeom prst="leftRight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矢印: 左右 62"/>
          <p:cNvSpPr/>
          <p:nvPr/>
        </p:nvSpPr>
        <p:spPr>
          <a:xfrm>
            <a:off x="3528822" y="4735951"/>
            <a:ext cx="2121408" cy="521208"/>
          </a:xfrm>
          <a:prstGeom prst="leftRightArrow">
            <a:avLst>
              <a:gd name="adj1" fmla="val 52158"/>
              <a:gd name="adj2" fmla="val 1681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プロトコル</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正方形/長方形 63"/>
          <p:cNvSpPr/>
          <p:nvPr/>
        </p:nvSpPr>
        <p:spPr>
          <a:xfrm>
            <a:off x="639318" y="3804390"/>
            <a:ext cx="2839212" cy="28169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クラウド</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正方形/長方形 64"/>
          <p:cNvSpPr/>
          <p:nvPr/>
        </p:nvSpPr>
        <p:spPr>
          <a:xfrm>
            <a:off x="5705094" y="3804390"/>
            <a:ext cx="2839212" cy="28169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クライアント</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7" name="正方形/長方形 66"/>
          <p:cNvSpPr/>
          <p:nvPr/>
        </p:nvSpPr>
        <p:spPr>
          <a:xfrm>
            <a:off x="639318" y="5971032"/>
            <a:ext cx="7904988" cy="49938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ベンダー独自技術を隠蔽し、標準技術で</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I/F</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を実現</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7344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500"/>
                                        <p:tgtEl>
                                          <p:spTgt spid="6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5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wipe(up)">
                                      <p:cBhvr>
                                        <p:cTn id="90" dur="500"/>
                                        <p:tgtEl>
                                          <p:spTgt spid="6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500"/>
                                        <p:tgtEl>
                                          <p:spTgt spid="3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fade">
                                      <p:cBhvr>
                                        <p:cTn id="125" dur="500"/>
                                        <p:tgtEl>
                                          <p:spTgt spid="4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fade">
                                      <p:cBhvr>
                                        <p:cTn id="137" dur="500"/>
                                        <p:tgtEl>
                                          <p:spTgt spid="47"/>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fade">
                                      <p:cBhvr>
                                        <p:cTn id="140" dur="500"/>
                                        <p:tgtEl>
                                          <p:spTgt spid="4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9"/>
                                        </p:tgtEl>
                                        <p:attrNameLst>
                                          <p:attrName>style.visibility</p:attrName>
                                        </p:attrNameLst>
                                      </p:cBhvr>
                                      <p:to>
                                        <p:strVal val="visible"/>
                                      </p:to>
                                    </p:set>
                                    <p:animEffect transition="in" filter="fade">
                                      <p:cBhvr>
                                        <p:cTn id="143" dur="500"/>
                                        <p:tgtEl>
                                          <p:spTgt spid="4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500"/>
                                        <p:tgtEl>
                                          <p:spTgt spid="50"/>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500"/>
                                        <p:tgtEl>
                                          <p:spTgt spid="5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fade">
                                      <p:cBhvr>
                                        <p:cTn id="152" dur="500"/>
                                        <p:tgtEl>
                                          <p:spTgt spid="5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fade">
                                      <p:cBhvr>
                                        <p:cTn id="155" dur="500"/>
                                        <p:tgtEl>
                                          <p:spTgt spid="57"/>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63"/>
                                        </p:tgtEl>
                                        <p:attrNameLst>
                                          <p:attrName>style.visibility</p:attrName>
                                        </p:attrNameLst>
                                      </p:cBhvr>
                                      <p:to>
                                        <p:strVal val="visible"/>
                                      </p:to>
                                    </p:set>
                                    <p:animEffect transition="in" filter="fade">
                                      <p:cBhvr>
                                        <p:cTn id="158" dur="500"/>
                                        <p:tgtEl>
                                          <p:spTgt spid="63"/>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64"/>
                                        </p:tgtEl>
                                        <p:attrNameLst>
                                          <p:attrName>style.visibility</p:attrName>
                                        </p:attrNameLst>
                                      </p:cBhvr>
                                      <p:to>
                                        <p:strVal val="visible"/>
                                      </p:to>
                                    </p:set>
                                    <p:animEffect transition="in" filter="fade">
                                      <p:cBhvr>
                                        <p:cTn id="161" dur="500"/>
                                        <p:tgtEl>
                                          <p:spTgt spid="64"/>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65"/>
                                        </p:tgtEl>
                                        <p:attrNameLst>
                                          <p:attrName>style.visibility</p:attrName>
                                        </p:attrNameLst>
                                      </p:cBhvr>
                                      <p:to>
                                        <p:strVal val="visible"/>
                                      </p:to>
                                    </p:set>
                                    <p:animEffect transition="in" filter="fade">
                                      <p:cBhvr>
                                        <p:cTn id="164" dur="500"/>
                                        <p:tgtEl>
                                          <p:spTgt spid="65"/>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fade">
                                      <p:cBhvr>
                                        <p:cTn id="16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3" grpId="0" animBg="1"/>
      <p:bldP spid="44" grpId="0" animBg="1"/>
      <p:bldP spid="45" grpId="0" animBg="1"/>
      <p:bldP spid="46" grpId="0" animBg="1"/>
      <p:bldP spid="47" grpId="0" animBg="1"/>
      <p:bldP spid="48" grpId="0" animBg="1"/>
      <p:bldP spid="49" grpId="0" animBg="1"/>
      <p:bldP spid="50" grpId="0" animBg="1"/>
      <p:bldP spid="51" grpId="0" animBg="1"/>
      <p:bldP spid="55" grpId="0" animBg="1"/>
      <p:bldP spid="57" grpId="0" animBg="1"/>
      <p:bldP spid="58" grpId="0" animBg="1"/>
      <p:bldP spid="59" grpId="0" animBg="1"/>
      <p:bldP spid="60" grpId="0" animBg="1"/>
      <p:bldP spid="61" grpId="0" animBg="1"/>
      <p:bldP spid="62" grpId="0" animBg="1"/>
      <p:bldP spid="63" grpId="0" animBg="1"/>
      <p:bldP spid="64" grpId="0" animBg="1"/>
      <p:bldP spid="65" grpId="0" animBg="1"/>
      <p:bldP spid="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2"/>
          <a:stretch>
            <a:fillRect/>
          </a:stretch>
        </p:blipFill>
        <p:spPr>
          <a:xfrm>
            <a:off x="6184563" y="5449228"/>
            <a:ext cx="1869695" cy="949686"/>
          </a:xfrm>
          <a:prstGeom prst="rect">
            <a:avLst/>
          </a:prstGeom>
        </p:spPr>
      </p:pic>
      <p:pic>
        <p:nvPicPr>
          <p:cNvPr id="37" name="図 36"/>
          <p:cNvPicPr>
            <a:picLocks noChangeAspect="1"/>
          </p:cNvPicPr>
          <p:nvPr/>
        </p:nvPicPr>
        <p:blipFill>
          <a:blip r:embed="rId3"/>
          <a:stretch>
            <a:fillRect/>
          </a:stretch>
        </p:blipFill>
        <p:spPr>
          <a:xfrm>
            <a:off x="554274" y="849345"/>
            <a:ext cx="2408996" cy="1359917"/>
          </a:xfrm>
          <a:prstGeom prst="rect">
            <a:avLst/>
          </a:prstGeom>
        </p:spPr>
      </p:pic>
      <p:sp>
        <p:nvSpPr>
          <p:cNvPr id="47" name="右カーブ矢印 46"/>
          <p:cNvSpPr/>
          <p:nvPr/>
        </p:nvSpPr>
        <p:spPr>
          <a:xfrm rot="17394653">
            <a:off x="2233337" y="978384"/>
            <a:ext cx="2712066" cy="6474523"/>
          </a:xfrm>
          <a:prstGeom prst="curvedRightArrow">
            <a:avLst>
              <a:gd name="adj1" fmla="val 25000"/>
              <a:gd name="adj2" fmla="val 42591"/>
              <a:gd name="adj3" fmla="val 25000"/>
            </a:avLst>
          </a:prstGeom>
          <a:solidFill>
            <a:srgbClr val="92D050">
              <a:alpha val="4431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IT</a:t>
            </a:r>
            <a:r>
              <a:rPr kumimoji="1" lang="ja-JP" altLang="en-US" dirty="0"/>
              <a:t>と人間との関係の変遷</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5" name="図 4"/>
          <p:cNvPicPr>
            <a:picLocks noChangeAspect="1"/>
          </p:cNvPicPr>
          <p:nvPr/>
        </p:nvPicPr>
        <p:blipFill>
          <a:blip r:embed="rId4"/>
          <a:stretch>
            <a:fillRect/>
          </a:stretch>
        </p:blipFill>
        <p:spPr>
          <a:xfrm>
            <a:off x="7518464" y="5120017"/>
            <a:ext cx="1313363" cy="875575"/>
          </a:xfrm>
          <a:prstGeom prst="rect">
            <a:avLst/>
          </a:prstGeom>
          <a:effectLst>
            <a:outerShdw blurRad="50800" dist="38100" dir="5400000" algn="t" rotWithShape="0">
              <a:prstClr val="black">
                <a:alpha val="40000"/>
              </a:prstClr>
            </a:outerShdw>
          </a:effectLst>
        </p:spPr>
      </p:pic>
      <p:pic>
        <p:nvPicPr>
          <p:cNvPr id="8" name="図 7"/>
          <p:cNvPicPr>
            <a:picLocks noChangeAspect="1"/>
          </p:cNvPicPr>
          <p:nvPr/>
        </p:nvPicPr>
        <p:blipFill>
          <a:blip r:embed="rId5">
            <a:clrChange>
              <a:clrFrom>
                <a:srgbClr val="FFFFFF"/>
              </a:clrFrom>
              <a:clrTo>
                <a:srgbClr val="FFFFFF">
                  <a:alpha val="0"/>
                </a:srgbClr>
              </a:clrTo>
            </a:clrChange>
          </a:blip>
          <a:stretch>
            <a:fillRect/>
          </a:stretch>
        </p:blipFill>
        <p:spPr>
          <a:xfrm>
            <a:off x="582217" y="2460861"/>
            <a:ext cx="1665853" cy="1217771"/>
          </a:xfrm>
          <a:prstGeom prst="rect">
            <a:avLst/>
          </a:prstGeom>
        </p:spPr>
      </p:pic>
      <p:pic>
        <p:nvPicPr>
          <p:cNvPr id="12" name="図 11"/>
          <p:cNvPicPr>
            <a:picLocks noChangeAspect="1"/>
          </p:cNvPicPr>
          <p:nvPr/>
        </p:nvPicPr>
        <p:blipFill>
          <a:blip r:embed="rId6">
            <a:clrChange>
              <a:clrFrom>
                <a:srgbClr val="FFFFFF"/>
              </a:clrFrom>
              <a:clrTo>
                <a:srgbClr val="FFFFFF">
                  <a:alpha val="0"/>
                </a:srgbClr>
              </a:clrTo>
            </a:clrChange>
          </a:blip>
          <a:stretch>
            <a:fillRect/>
          </a:stretch>
        </p:blipFill>
        <p:spPr>
          <a:xfrm>
            <a:off x="759975" y="4897451"/>
            <a:ext cx="1219937" cy="1501462"/>
          </a:xfrm>
          <a:prstGeom prst="rect">
            <a:avLst/>
          </a:prstGeom>
        </p:spPr>
      </p:pic>
      <p:pic>
        <p:nvPicPr>
          <p:cNvPr id="13" name="図 12"/>
          <p:cNvPicPr>
            <a:picLocks noChangeAspect="1"/>
          </p:cNvPicPr>
          <p:nvPr/>
        </p:nvPicPr>
        <p:blipFill>
          <a:blip r:embed="rId7">
            <a:clrChange>
              <a:clrFrom>
                <a:srgbClr val="FFFFFF"/>
              </a:clrFrom>
              <a:clrTo>
                <a:srgbClr val="FFFFFF">
                  <a:alpha val="0"/>
                </a:srgbClr>
              </a:clrTo>
            </a:clrChange>
          </a:blip>
          <a:stretch>
            <a:fillRect/>
          </a:stretch>
        </p:blipFill>
        <p:spPr>
          <a:xfrm>
            <a:off x="2567845" y="5412158"/>
            <a:ext cx="1489160" cy="994329"/>
          </a:xfrm>
          <a:prstGeom prst="rect">
            <a:avLst/>
          </a:prstGeom>
        </p:spPr>
      </p:pic>
      <p:pic>
        <p:nvPicPr>
          <p:cNvPr id="14" name="図 13"/>
          <p:cNvPicPr>
            <a:picLocks noChangeAspect="1"/>
          </p:cNvPicPr>
          <p:nvPr/>
        </p:nvPicPr>
        <p:blipFill>
          <a:blip r:embed="rId8">
            <a:clrChange>
              <a:clrFrom>
                <a:srgbClr val="FFFFFF"/>
              </a:clrFrom>
              <a:clrTo>
                <a:srgbClr val="FFFFFF">
                  <a:alpha val="0"/>
                </a:srgbClr>
              </a:clrTo>
            </a:clrChange>
          </a:blip>
          <a:stretch>
            <a:fillRect/>
          </a:stretch>
        </p:blipFill>
        <p:spPr>
          <a:xfrm>
            <a:off x="2653241" y="4424909"/>
            <a:ext cx="805274" cy="820187"/>
          </a:xfrm>
          <a:prstGeom prst="rect">
            <a:avLst/>
          </a:prstGeom>
        </p:spPr>
      </p:pic>
      <p:pic>
        <p:nvPicPr>
          <p:cNvPr id="15" name="図 14"/>
          <p:cNvPicPr>
            <a:picLocks noChangeAspect="1"/>
          </p:cNvPicPr>
          <p:nvPr/>
        </p:nvPicPr>
        <p:blipFill>
          <a:blip r:embed="rId9"/>
          <a:stretch>
            <a:fillRect/>
          </a:stretch>
        </p:blipFill>
        <p:spPr>
          <a:xfrm>
            <a:off x="3521923" y="4424909"/>
            <a:ext cx="535082" cy="792713"/>
          </a:xfrm>
          <a:prstGeom prst="rect">
            <a:avLst/>
          </a:prstGeom>
        </p:spPr>
      </p:pic>
      <p:pic>
        <p:nvPicPr>
          <p:cNvPr id="17" name="図 16"/>
          <p:cNvPicPr>
            <a:picLocks noChangeAspect="1"/>
          </p:cNvPicPr>
          <p:nvPr/>
        </p:nvPicPr>
        <p:blipFill>
          <a:blip r:embed="rId10"/>
          <a:stretch>
            <a:fillRect/>
          </a:stretch>
        </p:blipFill>
        <p:spPr>
          <a:xfrm>
            <a:off x="7162324" y="3287495"/>
            <a:ext cx="1673444" cy="1369777"/>
          </a:xfrm>
          <a:prstGeom prst="rect">
            <a:avLst/>
          </a:prstGeom>
          <a:effectLst>
            <a:outerShdw blurRad="50800" dist="38100" dir="5400000" algn="t" rotWithShape="0">
              <a:prstClr val="black">
                <a:alpha val="40000"/>
              </a:prstClr>
            </a:outerShdw>
          </a:effectLst>
        </p:spPr>
      </p:pic>
      <p:pic>
        <p:nvPicPr>
          <p:cNvPr id="19" name="図 18"/>
          <p:cNvPicPr>
            <a:picLocks noChangeAspect="1"/>
          </p:cNvPicPr>
          <p:nvPr/>
        </p:nvPicPr>
        <p:blipFill>
          <a:blip r:embed="rId11"/>
          <a:stretch>
            <a:fillRect/>
          </a:stretch>
        </p:blipFill>
        <p:spPr>
          <a:xfrm>
            <a:off x="4920881" y="156772"/>
            <a:ext cx="3275765" cy="3275765"/>
          </a:xfrm>
          <a:prstGeom prst="rect">
            <a:avLst/>
          </a:prstGeom>
        </p:spPr>
      </p:pic>
      <p:cxnSp>
        <p:nvCxnSpPr>
          <p:cNvPr id="21" name="直線コネクタ 20"/>
          <p:cNvCxnSpPr/>
          <p:nvPr/>
        </p:nvCxnSpPr>
        <p:spPr>
          <a:xfrm>
            <a:off x="7579894" y="2674994"/>
            <a:ext cx="160458" cy="612501"/>
          </a:xfrm>
          <a:prstGeom prst="line">
            <a:avLst/>
          </a:prstGeom>
          <a:ln w="7620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7061485" y="4776792"/>
            <a:ext cx="1826141" cy="338554"/>
          </a:xfrm>
          <a:prstGeom prst="rect">
            <a:avLst/>
          </a:prstGeom>
          <a:noFill/>
        </p:spPr>
        <p:txBody>
          <a:bodyPr wrap="none" rtlCol="0">
            <a:spAutoFit/>
          </a:bodyPr>
          <a:lstStyle/>
          <a:p>
            <a:r>
              <a:rPr kumimoji="1" lang="ja-JP" altLang="en-US" sz="1600" b="1">
                <a:solidFill>
                  <a:srgbClr val="0432FF"/>
                </a:solidFill>
                <a:latin typeface="Meiryo" charset="-128"/>
                <a:ea typeface="Meiryo" charset="-128"/>
                <a:cs typeface="Meiryo" charset="-128"/>
              </a:rPr>
              <a:t>インプランタブル</a:t>
            </a:r>
            <a:endParaRPr kumimoji="1" lang="ja-JP" altLang="en-US" sz="1600" b="1" dirty="0">
              <a:solidFill>
                <a:srgbClr val="0432FF"/>
              </a:solidFill>
              <a:latin typeface="Meiryo" charset="-128"/>
              <a:ea typeface="Meiryo" charset="-128"/>
              <a:cs typeface="Meiryo" charset="-128"/>
            </a:endParaRPr>
          </a:p>
        </p:txBody>
      </p:sp>
      <p:sp>
        <p:nvSpPr>
          <p:cNvPr id="23" name="テキスト ボックス 22"/>
          <p:cNvSpPr txBox="1"/>
          <p:nvPr/>
        </p:nvSpPr>
        <p:spPr>
          <a:xfrm>
            <a:off x="2677672" y="5210083"/>
            <a:ext cx="1415772"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ウェアラブル</a:t>
            </a:r>
          </a:p>
        </p:txBody>
      </p:sp>
      <p:sp>
        <p:nvSpPr>
          <p:cNvPr id="24" name="テキスト ボックス 23"/>
          <p:cNvSpPr txBox="1"/>
          <p:nvPr/>
        </p:nvSpPr>
        <p:spPr>
          <a:xfrm>
            <a:off x="866381" y="4488693"/>
            <a:ext cx="1005403"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モバイル</a:t>
            </a:r>
          </a:p>
        </p:txBody>
      </p:sp>
      <p:sp>
        <p:nvSpPr>
          <p:cNvPr id="25" name="テキスト ボックス 24"/>
          <p:cNvSpPr txBox="1"/>
          <p:nvPr/>
        </p:nvSpPr>
        <p:spPr>
          <a:xfrm>
            <a:off x="2215160" y="2798057"/>
            <a:ext cx="1415772"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デスクトップ</a:t>
            </a:r>
          </a:p>
        </p:txBody>
      </p:sp>
      <p:sp>
        <p:nvSpPr>
          <p:cNvPr id="26" name="テキスト ボックス 25"/>
          <p:cNvSpPr txBox="1"/>
          <p:nvPr/>
        </p:nvSpPr>
        <p:spPr>
          <a:xfrm>
            <a:off x="5569628" y="1684396"/>
            <a:ext cx="1800494" cy="646331"/>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インターネット</a:t>
            </a:r>
            <a:endParaRPr kumimoji="1" lang="en-US" altLang="ja-JP" dirty="0">
              <a:solidFill>
                <a:srgbClr val="0432FF"/>
              </a:solidFill>
              <a:latin typeface="Meiryo" charset="-128"/>
              <a:ea typeface="Meiryo" charset="-128"/>
              <a:cs typeface="Meiryo" charset="-128"/>
            </a:endParaRPr>
          </a:p>
          <a:p>
            <a:pPr algn="ctr"/>
            <a:r>
              <a:rPr lang="en-US" altLang="ja-JP" dirty="0">
                <a:solidFill>
                  <a:srgbClr val="0432FF"/>
                </a:solidFill>
                <a:latin typeface="Meiryo" charset="-128"/>
                <a:ea typeface="Meiryo" charset="-128"/>
                <a:cs typeface="Meiryo" charset="-128"/>
              </a:rPr>
              <a:t>&amp; </a:t>
            </a:r>
            <a:r>
              <a:rPr lang="ja-JP" altLang="en-US" dirty="0">
                <a:solidFill>
                  <a:srgbClr val="0432FF"/>
                </a:solidFill>
                <a:latin typeface="Meiryo" charset="-128"/>
                <a:ea typeface="Meiryo" charset="-128"/>
                <a:cs typeface="Meiryo" charset="-128"/>
              </a:rPr>
              <a:t>クラウド</a:t>
            </a:r>
            <a:endParaRPr kumimoji="1" lang="ja-JP" altLang="en-US" dirty="0">
              <a:solidFill>
                <a:srgbClr val="0432FF"/>
              </a:solidFill>
              <a:latin typeface="Meiryo" charset="-128"/>
              <a:ea typeface="Meiryo" charset="-128"/>
              <a:cs typeface="Meiryo" charset="-128"/>
            </a:endParaRPr>
          </a:p>
        </p:txBody>
      </p:sp>
      <p:cxnSp>
        <p:nvCxnSpPr>
          <p:cNvPr id="27" name="直線コネクタ 26"/>
          <p:cNvCxnSpPr/>
          <p:nvPr/>
        </p:nvCxnSpPr>
        <p:spPr>
          <a:xfrm flipH="1">
            <a:off x="2787418" y="2342484"/>
            <a:ext cx="2391512" cy="1165708"/>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H="1">
            <a:off x="3484065" y="2622821"/>
            <a:ext cx="2031282" cy="1848650"/>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6662531" y="2665559"/>
            <a:ext cx="418514" cy="2781452"/>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flipH="1">
            <a:off x="1862180" y="2525206"/>
            <a:ext cx="3466185" cy="2626271"/>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9" name="図 8"/>
          <p:cNvPicPr>
            <a:picLocks noChangeAspect="1"/>
          </p:cNvPicPr>
          <p:nvPr/>
        </p:nvPicPr>
        <p:blipFill>
          <a:blip r:embed="rId12">
            <a:clrChange>
              <a:clrFrom>
                <a:srgbClr val="FFFFFF"/>
              </a:clrFrom>
              <a:clrTo>
                <a:srgbClr val="FFFFFF">
                  <a:alpha val="0"/>
                </a:srgbClr>
              </a:clrTo>
            </a:clrChange>
          </a:blip>
          <a:stretch>
            <a:fillRect/>
          </a:stretch>
        </p:blipFill>
        <p:spPr>
          <a:xfrm>
            <a:off x="1114530" y="3432537"/>
            <a:ext cx="2020654" cy="1010327"/>
          </a:xfrm>
          <a:prstGeom prst="rect">
            <a:avLst/>
          </a:prstGeom>
        </p:spPr>
      </p:pic>
      <p:cxnSp>
        <p:nvCxnSpPr>
          <p:cNvPr id="56" name="直線コネクタ 55"/>
          <p:cNvCxnSpPr/>
          <p:nvPr/>
        </p:nvCxnSpPr>
        <p:spPr>
          <a:xfrm flipH="1">
            <a:off x="2213786" y="2018089"/>
            <a:ext cx="2915087" cy="710374"/>
          </a:xfrm>
          <a:prstGeom prst="line">
            <a:avLst/>
          </a:prstGeom>
          <a:ln w="3175">
            <a:solidFill>
              <a:srgbClr val="00B0F0"/>
            </a:solidFill>
            <a:prstDash val="sysDot"/>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2951043" y="892934"/>
            <a:ext cx="1620957" cy="338554"/>
          </a:xfrm>
          <a:prstGeom prst="rect">
            <a:avLst/>
          </a:prstGeom>
          <a:noFill/>
        </p:spPr>
        <p:txBody>
          <a:bodyPr wrap="none" rtlCol="0">
            <a:spAutoFit/>
          </a:bodyPr>
          <a:lstStyle/>
          <a:p>
            <a:r>
              <a:rPr kumimoji="1" lang="ja-JP" altLang="en-US" sz="1600" b="1">
                <a:solidFill>
                  <a:srgbClr val="0432FF"/>
                </a:solidFill>
                <a:latin typeface="Meiryo" charset="-128"/>
                <a:ea typeface="Meiryo" charset="-128"/>
                <a:cs typeface="Meiryo" charset="-128"/>
              </a:rPr>
              <a:t>メインフレーム</a:t>
            </a:r>
            <a:endParaRPr kumimoji="1" lang="ja-JP" altLang="en-US" sz="1600" b="1" dirty="0">
              <a:solidFill>
                <a:srgbClr val="0432FF"/>
              </a:solidFill>
              <a:latin typeface="Meiryo" charset="-128"/>
              <a:ea typeface="Meiryo" charset="-128"/>
              <a:cs typeface="Meiryo" charset="-128"/>
            </a:endParaRPr>
          </a:p>
        </p:txBody>
      </p:sp>
      <p:pic>
        <p:nvPicPr>
          <p:cNvPr id="11" name="図 10"/>
          <p:cNvPicPr>
            <a:picLocks noChangeAspect="1"/>
          </p:cNvPicPr>
          <p:nvPr/>
        </p:nvPicPr>
        <p:blipFill>
          <a:blip r:embed="rId13"/>
          <a:stretch>
            <a:fillRect/>
          </a:stretch>
        </p:blipFill>
        <p:spPr>
          <a:xfrm>
            <a:off x="4333322" y="4523644"/>
            <a:ext cx="1010280" cy="1010280"/>
          </a:xfrm>
          <a:prstGeom prst="rect">
            <a:avLst/>
          </a:prstGeom>
        </p:spPr>
      </p:pic>
      <p:pic>
        <p:nvPicPr>
          <p:cNvPr id="18" name="図 17"/>
          <p:cNvPicPr>
            <a:picLocks noChangeAspect="1"/>
          </p:cNvPicPr>
          <p:nvPr/>
        </p:nvPicPr>
        <p:blipFill>
          <a:blip r:embed="rId14"/>
          <a:stretch>
            <a:fillRect/>
          </a:stretch>
        </p:blipFill>
        <p:spPr>
          <a:xfrm>
            <a:off x="4649807" y="5251265"/>
            <a:ext cx="1620208" cy="1147648"/>
          </a:xfrm>
          <a:prstGeom prst="rect">
            <a:avLst/>
          </a:prstGeom>
        </p:spPr>
      </p:pic>
      <p:pic>
        <p:nvPicPr>
          <p:cNvPr id="20" name="図 19"/>
          <p:cNvPicPr>
            <a:picLocks noChangeAspect="1"/>
          </p:cNvPicPr>
          <p:nvPr/>
        </p:nvPicPr>
        <p:blipFill>
          <a:blip r:embed="rId15">
            <a:clrChange>
              <a:clrFrom>
                <a:srgbClr val="FFFFFF"/>
              </a:clrFrom>
              <a:clrTo>
                <a:srgbClr val="FFFFFF">
                  <a:alpha val="0"/>
                </a:srgbClr>
              </a:clrTo>
            </a:clrChange>
          </a:blip>
          <a:stretch>
            <a:fillRect/>
          </a:stretch>
        </p:blipFill>
        <p:spPr>
          <a:xfrm>
            <a:off x="4155103" y="5731891"/>
            <a:ext cx="1023827" cy="682551"/>
          </a:xfrm>
          <a:prstGeom prst="rect">
            <a:avLst/>
          </a:prstGeom>
        </p:spPr>
      </p:pic>
      <p:sp>
        <p:nvSpPr>
          <p:cNvPr id="39" name="テキスト ボックス 38"/>
          <p:cNvSpPr txBox="1"/>
          <p:nvPr/>
        </p:nvSpPr>
        <p:spPr>
          <a:xfrm>
            <a:off x="4480542" y="5424046"/>
            <a:ext cx="800219" cy="338554"/>
          </a:xfrm>
          <a:prstGeom prst="rect">
            <a:avLst/>
          </a:prstGeom>
          <a:noFill/>
        </p:spPr>
        <p:txBody>
          <a:bodyPr wrap="none" rtlCol="0">
            <a:spAutoFit/>
          </a:bodyPr>
          <a:lstStyle/>
          <a:p>
            <a:r>
              <a:rPr lang="ja-JP" altLang="en-US" sz="1600" b="1" dirty="0">
                <a:solidFill>
                  <a:srgbClr val="0432FF"/>
                </a:solidFill>
                <a:latin typeface="Meiryo" charset="-128"/>
                <a:ea typeface="Meiryo" charset="-128"/>
                <a:cs typeface="Meiryo" charset="-128"/>
              </a:rPr>
              <a:t>ホーム</a:t>
            </a:r>
            <a:endParaRPr kumimoji="1" lang="ja-JP" altLang="en-US" sz="1600" b="1" dirty="0">
              <a:solidFill>
                <a:srgbClr val="0432FF"/>
              </a:solidFill>
              <a:latin typeface="Meiryo" charset="-128"/>
              <a:ea typeface="Meiryo" charset="-128"/>
              <a:cs typeface="Meiryo" charset="-128"/>
            </a:endParaRPr>
          </a:p>
        </p:txBody>
      </p:sp>
      <p:cxnSp>
        <p:nvCxnSpPr>
          <p:cNvPr id="41" name="直線コネクタ 40"/>
          <p:cNvCxnSpPr/>
          <p:nvPr/>
        </p:nvCxnSpPr>
        <p:spPr>
          <a:xfrm flipH="1">
            <a:off x="5317888" y="2674994"/>
            <a:ext cx="756710" cy="2200565"/>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7802894" y="2871104"/>
            <a:ext cx="1107996" cy="369332"/>
          </a:xfrm>
          <a:prstGeom prst="rect">
            <a:avLst/>
          </a:prstGeom>
          <a:noFill/>
        </p:spPr>
        <p:txBody>
          <a:bodyPr wrap="none" rtlCol="0">
            <a:spAutoFit/>
          </a:bodyPr>
          <a:lstStyle/>
          <a:p>
            <a:r>
              <a:rPr kumimoji="1" lang="ja-JP" altLang="en-US" sz="900" b="1" dirty="0">
                <a:solidFill>
                  <a:srgbClr val="0432FF"/>
                </a:solidFill>
                <a:latin typeface="Meiryo" charset="-128"/>
                <a:ea typeface="Meiryo" charset="-128"/>
                <a:cs typeface="Meiryo" charset="-128"/>
              </a:rPr>
              <a:t>ブレイン・マシン</a:t>
            </a:r>
            <a:endParaRPr kumimoji="1" lang="en-US" altLang="ja-JP" sz="900" b="1" dirty="0">
              <a:solidFill>
                <a:srgbClr val="0432FF"/>
              </a:solidFill>
              <a:latin typeface="Meiryo" charset="-128"/>
              <a:ea typeface="Meiryo" charset="-128"/>
              <a:cs typeface="Meiryo" charset="-128"/>
            </a:endParaRPr>
          </a:p>
          <a:p>
            <a:r>
              <a:rPr lang="ja-JP" altLang="en-US" sz="900" b="1" dirty="0">
                <a:solidFill>
                  <a:srgbClr val="0432FF"/>
                </a:solidFill>
                <a:latin typeface="Meiryo" charset="-128"/>
                <a:ea typeface="Meiryo" charset="-128"/>
                <a:cs typeface="Meiryo" charset="-128"/>
              </a:rPr>
              <a:t>インターフェイス</a:t>
            </a:r>
            <a:endParaRPr kumimoji="1" lang="ja-JP" altLang="en-US" sz="900" b="1" dirty="0">
              <a:solidFill>
                <a:srgbClr val="0432FF"/>
              </a:solidFill>
              <a:latin typeface="Meiryo" charset="-128"/>
              <a:ea typeface="Meiryo" charset="-128"/>
              <a:cs typeface="Meiryo" charset="-128"/>
            </a:endParaRPr>
          </a:p>
        </p:txBody>
      </p:sp>
      <p:sp>
        <p:nvSpPr>
          <p:cNvPr id="43" name="テキスト ボックス 42"/>
          <p:cNvSpPr txBox="1"/>
          <p:nvPr/>
        </p:nvSpPr>
        <p:spPr>
          <a:xfrm>
            <a:off x="3182009" y="2231186"/>
            <a:ext cx="1082348" cy="307777"/>
          </a:xfrm>
          <a:prstGeom prst="rect">
            <a:avLst/>
          </a:prstGeom>
          <a:noFill/>
        </p:spPr>
        <p:txBody>
          <a:bodyPr wrap="none" rtlCol="0">
            <a:spAutoFit/>
          </a:bodyPr>
          <a:lstStyle/>
          <a:p>
            <a:r>
              <a:rPr kumimoji="1" lang="ja-JP" altLang="en-US" sz="1400" dirty="0">
                <a:solidFill>
                  <a:srgbClr val="00B050"/>
                </a:solidFill>
                <a:latin typeface="Meiryo" charset="-128"/>
                <a:ea typeface="Meiryo" charset="-128"/>
                <a:cs typeface="Meiryo" charset="-128"/>
              </a:rPr>
              <a:t>キーボード</a:t>
            </a:r>
          </a:p>
        </p:txBody>
      </p:sp>
      <p:sp>
        <p:nvSpPr>
          <p:cNvPr id="48" name="テキスト ボックス 47"/>
          <p:cNvSpPr txBox="1"/>
          <p:nvPr/>
        </p:nvSpPr>
        <p:spPr>
          <a:xfrm>
            <a:off x="3369907" y="3206205"/>
            <a:ext cx="723275" cy="307777"/>
          </a:xfrm>
          <a:prstGeom prst="rect">
            <a:avLst/>
          </a:prstGeom>
          <a:noFill/>
        </p:spPr>
        <p:txBody>
          <a:bodyPr wrap="none" rtlCol="0">
            <a:spAutoFit/>
          </a:bodyPr>
          <a:lstStyle/>
          <a:p>
            <a:r>
              <a:rPr kumimoji="1" lang="ja-JP" altLang="en-US" sz="1400" dirty="0">
                <a:solidFill>
                  <a:srgbClr val="00B050"/>
                </a:solidFill>
                <a:latin typeface="Meiryo" charset="-128"/>
                <a:ea typeface="Meiryo" charset="-128"/>
                <a:cs typeface="Meiryo" charset="-128"/>
              </a:rPr>
              <a:t>タッチ</a:t>
            </a:r>
          </a:p>
        </p:txBody>
      </p:sp>
      <p:sp>
        <p:nvSpPr>
          <p:cNvPr id="49" name="テキスト ボックス 48"/>
          <p:cNvSpPr txBox="1"/>
          <p:nvPr/>
        </p:nvSpPr>
        <p:spPr>
          <a:xfrm>
            <a:off x="2884233" y="4028008"/>
            <a:ext cx="902811" cy="307777"/>
          </a:xfrm>
          <a:prstGeom prst="rect">
            <a:avLst/>
          </a:prstGeom>
          <a:noFill/>
        </p:spPr>
        <p:txBody>
          <a:bodyPr wrap="none" rtlCol="0">
            <a:spAutoFit/>
          </a:bodyPr>
          <a:lstStyle/>
          <a:p>
            <a:r>
              <a:rPr lang="ja-JP" altLang="en-US" sz="1400">
                <a:solidFill>
                  <a:srgbClr val="00B050"/>
                </a:solidFill>
                <a:latin typeface="Meiryo" charset="-128"/>
                <a:ea typeface="Meiryo" charset="-128"/>
                <a:cs typeface="Meiryo" charset="-128"/>
              </a:rPr>
              <a:t>センサー</a:t>
            </a:r>
            <a:endParaRPr kumimoji="1" lang="ja-JP" altLang="en-US" sz="1400" dirty="0">
              <a:solidFill>
                <a:srgbClr val="00B050"/>
              </a:solidFill>
              <a:latin typeface="Meiryo" charset="-128"/>
              <a:ea typeface="Meiryo" charset="-128"/>
              <a:cs typeface="Meiryo" charset="-128"/>
            </a:endParaRPr>
          </a:p>
        </p:txBody>
      </p:sp>
      <p:sp>
        <p:nvSpPr>
          <p:cNvPr id="50" name="テキスト ボックス 49"/>
          <p:cNvSpPr txBox="1"/>
          <p:nvPr/>
        </p:nvSpPr>
        <p:spPr>
          <a:xfrm>
            <a:off x="4667016" y="4393889"/>
            <a:ext cx="543739" cy="307777"/>
          </a:xfrm>
          <a:prstGeom prst="rect">
            <a:avLst/>
          </a:prstGeom>
          <a:noFill/>
        </p:spPr>
        <p:txBody>
          <a:bodyPr wrap="none" rtlCol="0">
            <a:spAutoFit/>
          </a:bodyPr>
          <a:lstStyle/>
          <a:p>
            <a:r>
              <a:rPr lang="ja-JP" altLang="en-US" sz="1400">
                <a:solidFill>
                  <a:srgbClr val="00B050"/>
                </a:solidFill>
                <a:latin typeface="Meiryo" charset="-128"/>
                <a:ea typeface="Meiryo" charset="-128"/>
                <a:cs typeface="Meiryo" charset="-128"/>
              </a:rPr>
              <a:t>音声</a:t>
            </a:r>
            <a:endParaRPr kumimoji="1" lang="ja-JP" altLang="en-US" sz="1400" dirty="0">
              <a:solidFill>
                <a:srgbClr val="00B050"/>
              </a:solidFill>
              <a:latin typeface="Meiryo" charset="-128"/>
              <a:ea typeface="Meiryo" charset="-128"/>
              <a:cs typeface="Meiryo" charset="-128"/>
            </a:endParaRPr>
          </a:p>
        </p:txBody>
      </p:sp>
      <p:sp>
        <p:nvSpPr>
          <p:cNvPr id="51" name="テキスト ボックス 50"/>
          <p:cNvSpPr txBox="1"/>
          <p:nvPr/>
        </p:nvSpPr>
        <p:spPr>
          <a:xfrm>
            <a:off x="6725642" y="2914557"/>
            <a:ext cx="902811" cy="307777"/>
          </a:xfrm>
          <a:prstGeom prst="rect">
            <a:avLst/>
          </a:prstGeom>
          <a:noFill/>
        </p:spPr>
        <p:txBody>
          <a:bodyPr wrap="none" rtlCol="0">
            <a:spAutoFit/>
          </a:bodyPr>
          <a:lstStyle/>
          <a:p>
            <a:r>
              <a:rPr lang="ja-JP" altLang="en-US" sz="1400" dirty="0">
                <a:solidFill>
                  <a:srgbClr val="00B050"/>
                </a:solidFill>
                <a:latin typeface="Meiryo" charset="-128"/>
                <a:ea typeface="Meiryo" charset="-128"/>
                <a:cs typeface="Meiryo" charset="-128"/>
              </a:rPr>
              <a:t>生体器官</a:t>
            </a:r>
            <a:endParaRPr kumimoji="1" lang="ja-JP" altLang="en-US" sz="1400"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4038753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PC</a:t>
            </a:r>
            <a:r>
              <a:rPr kumimoji="1" lang="ja-JP" altLang="en-US"/>
              <a:t>出荷台数の成長が鈍化</a:t>
            </a:r>
            <a:endParaRPr kumimoji="1" lang="ja-JP" altLang="en-US" dirty="0"/>
          </a:p>
        </p:txBody>
      </p:sp>
      <p:pic>
        <p:nvPicPr>
          <p:cNvPr id="4" name="図 3"/>
          <p:cNvPicPr>
            <a:picLocks noChangeAspect="1"/>
          </p:cNvPicPr>
          <p:nvPr/>
        </p:nvPicPr>
        <p:blipFill>
          <a:blip r:embed="rId3"/>
          <a:stretch>
            <a:fillRect/>
          </a:stretch>
        </p:blipFill>
        <p:spPr>
          <a:xfrm>
            <a:off x="1545974" y="826287"/>
            <a:ext cx="6363232" cy="4772424"/>
          </a:xfrm>
          <a:prstGeom prst="rect">
            <a:avLst/>
          </a:prstGeom>
        </p:spPr>
      </p:pic>
      <p:sp>
        <p:nvSpPr>
          <p:cNvPr id="5" name="正方形/長方形 4"/>
          <p:cNvSpPr/>
          <p:nvPr/>
        </p:nvSpPr>
        <p:spPr>
          <a:xfrm>
            <a:off x="5599105" y="6437274"/>
            <a:ext cx="3544895" cy="276999"/>
          </a:xfrm>
          <a:prstGeom prst="rect">
            <a:avLst/>
          </a:prstGeom>
        </p:spPr>
        <p:txBody>
          <a:bodyPr wrap="square">
            <a:spAutoFit/>
          </a:bodyPr>
          <a:lstStyle/>
          <a:p>
            <a:r>
              <a:rPr lang="ja-JP" altLang="en-US" sz="1200" dirty="0"/>
              <a:t>http://appmarketinglabo.net/metaps-ecseminar/</a:t>
            </a:r>
          </a:p>
        </p:txBody>
      </p:sp>
      <p:sp>
        <p:nvSpPr>
          <p:cNvPr id="9" name="角丸四角形吹き出し 8"/>
          <p:cNvSpPr/>
          <p:nvPr/>
        </p:nvSpPr>
        <p:spPr>
          <a:xfrm>
            <a:off x="1545974" y="5779858"/>
            <a:ext cx="2060590" cy="586918"/>
          </a:xfrm>
          <a:prstGeom prst="wedgeRoundRectCallout">
            <a:avLst>
              <a:gd name="adj1" fmla="val 108699"/>
              <a:gd name="adj2" fmla="val -149690"/>
              <a:gd name="adj3" fmla="val 16667"/>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2007</a:t>
            </a:r>
            <a:r>
              <a:rPr kumimoji="1" lang="ja-JP" altLang="en-US" dirty="0">
                <a:solidFill>
                  <a:srgbClr val="FFFFFF"/>
                </a:solidFill>
                <a:latin typeface="ＭＳ Ｐゴシック"/>
                <a:ea typeface="ＭＳ Ｐゴシック"/>
                <a:cs typeface="ＭＳ Ｐゴシック"/>
              </a:rPr>
              <a:t>年</a:t>
            </a:r>
            <a:endParaRPr kumimoji="1" lang="en-US" altLang="ja-JP" dirty="0">
              <a:solidFill>
                <a:srgbClr val="FFFFFF"/>
              </a:solidFill>
              <a:latin typeface="ＭＳ Ｐゴシック"/>
              <a:ea typeface="ＭＳ Ｐゴシック"/>
              <a:cs typeface="ＭＳ Ｐゴシック"/>
            </a:endParaRPr>
          </a:p>
          <a:p>
            <a:pPr algn="ctr"/>
            <a:r>
              <a:rPr kumimoji="1" lang="en-US" altLang="ja-JP" dirty="0">
                <a:solidFill>
                  <a:srgbClr val="FFFFFF"/>
                </a:solidFill>
                <a:latin typeface="ＭＳ Ｐゴシック"/>
                <a:ea typeface="ＭＳ Ｐゴシック"/>
                <a:cs typeface="ＭＳ Ｐゴシック"/>
              </a:rPr>
              <a:t>iPhone</a:t>
            </a:r>
            <a:r>
              <a:rPr kumimoji="1" lang="ja-JP" altLang="en-US" dirty="0">
                <a:solidFill>
                  <a:srgbClr val="FFFFFF"/>
                </a:solidFill>
                <a:latin typeface="ＭＳ Ｐゴシック"/>
                <a:ea typeface="ＭＳ Ｐゴシック"/>
                <a:cs typeface="ＭＳ Ｐゴシック"/>
              </a:rPr>
              <a:t>発売</a:t>
            </a:r>
          </a:p>
        </p:txBody>
      </p:sp>
      <p:sp>
        <p:nvSpPr>
          <p:cNvPr id="10" name="角丸四角形吹き出し 9"/>
          <p:cNvSpPr/>
          <p:nvPr/>
        </p:nvSpPr>
        <p:spPr>
          <a:xfrm>
            <a:off x="3697295" y="5779858"/>
            <a:ext cx="2060590" cy="586918"/>
          </a:xfrm>
          <a:prstGeom prst="wedgeRoundRectCallout">
            <a:avLst>
              <a:gd name="adj1" fmla="val 19741"/>
              <a:gd name="adj2" fmla="val -149690"/>
              <a:gd name="adj3" fmla="val 16667"/>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2008</a:t>
            </a:r>
            <a:r>
              <a:rPr kumimoji="1" lang="ja-JP" altLang="en-US" dirty="0">
                <a:solidFill>
                  <a:srgbClr val="FFFFFF"/>
                </a:solidFill>
                <a:latin typeface="ＭＳ Ｐゴシック"/>
                <a:ea typeface="ＭＳ Ｐゴシック"/>
                <a:cs typeface="ＭＳ Ｐゴシック"/>
              </a:rPr>
              <a:t>年</a:t>
            </a:r>
            <a:endParaRPr kumimoji="1" lang="en-US" altLang="ja-JP" dirty="0">
              <a:solidFill>
                <a:srgbClr val="FFFFFF"/>
              </a:solidFill>
              <a:latin typeface="ＭＳ Ｐゴシック"/>
              <a:ea typeface="ＭＳ Ｐゴシック"/>
              <a:cs typeface="ＭＳ Ｐゴシック"/>
            </a:endParaRPr>
          </a:p>
          <a:p>
            <a:pPr algn="ctr"/>
            <a:r>
              <a:rPr kumimoji="1" lang="en-US" altLang="ja-JP" dirty="0">
                <a:solidFill>
                  <a:srgbClr val="FFFFFF"/>
                </a:solidFill>
                <a:latin typeface="ＭＳ Ｐゴシック"/>
                <a:ea typeface="ＭＳ Ｐゴシック"/>
                <a:cs typeface="ＭＳ Ｐゴシック"/>
              </a:rPr>
              <a:t>Android</a:t>
            </a:r>
            <a:r>
              <a:rPr kumimoji="1" lang="ja-JP" altLang="en-US" dirty="0">
                <a:solidFill>
                  <a:srgbClr val="FFFFFF"/>
                </a:solidFill>
                <a:latin typeface="ＭＳ Ｐゴシック"/>
                <a:ea typeface="ＭＳ Ｐゴシック"/>
                <a:cs typeface="ＭＳ Ｐゴシック"/>
              </a:rPr>
              <a:t>発売</a:t>
            </a:r>
          </a:p>
        </p:txBody>
      </p:sp>
      <p:sp>
        <p:nvSpPr>
          <p:cNvPr id="11" name="角丸四角形吹き出し 10"/>
          <p:cNvSpPr/>
          <p:nvPr/>
        </p:nvSpPr>
        <p:spPr>
          <a:xfrm>
            <a:off x="5848616" y="5779290"/>
            <a:ext cx="2060590" cy="586918"/>
          </a:xfrm>
          <a:prstGeom prst="wedgeRoundRectCallout">
            <a:avLst>
              <a:gd name="adj1" fmla="val -53530"/>
              <a:gd name="adj2" fmla="val -148241"/>
              <a:gd name="adj3" fmla="val 16667"/>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2010</a:t>
            </a:r>
            <a:r>
              <a:rPr kumimoji="1" lang="ja-JP" altLang="en-US" dirty="0">
                <a:solidFill>
                  <a:srgbClr val="FFFFFF"/>
                </a:solidFill>
                <a:latin typeface="ＭＳ Ｐゴシック"/>
                <a:ea typeface="ＭＳ Ｐゴシック"/>
                <a:cs typeface="ＭＳ Ｐゴシック"/>
              </a:rPr>
              <a:t>年</a:t>
            </a:r>
            <a:endParaRPr kumimoji="1" lang="en-US" altLang="ja-JP" dirty="0">
              <a:solidFill>
                <a:srgbClr val="FFFFFF"/>
              </a:solidFill>
              <a:latin typeface="ＭＳ Ｐゴシック"/>
              <a:ea typeface="ＭＳ Ｐゴシック"/>
              <a:cs typeface="ＭＳ Ｐゴシック"/>
            </a:endParaRPr>
          </a:p>
          <a:p>
            <a:pPr algn="ctr"/>
            <a:r>
              <a:rPr kumimoji="1" lang="en-US" altLang="ja-JP" dirty="0">
                <a:solidFill>
                  <a:srgbClr val="FFFFFF"/>
                </a:solidFill>
                <a:latin typeface="ＭＳ Ｐゴシック"/>
                <a:ea typeface="ＭＳ Ｐゴシック"/>
                <a:cs typeface="ＭＳ Ｐゴシック"/>
              </a:rPr>
              <a:t>iPad</a:t>
            </a:r>
            <a:r>
              <a:rPr kumimoji="1" lang="ja-JP" altLang="en-US" dirty="0">
                <a:solidFill>
                  <a:srgbClr val="FFFFFF"/>
                </a:solidFill>
                <a:latin typeface="ＭＳ Ｐゴシック"/>
                <a:ea typeface="ＭＳ Ｐゴシック"/>
                <a:cs typeface="ＭＳ Ｐゴシック"/>
              </a:rPr>
              <a:t>発売</a:t>
            </a:r>
          </a:p>
        </p:txBody>
      </p:sp>
      <p:sp>
        <p:nvSpPr>
          <p:cNvPr id="3" name="左右矢印 2"/>
          <p:cNvSpPr/>
          <p:nvPr/>
        </p:nvSpPr>
        <p:spPr>
          <a:xfrm>
            <a:off x="2268000" y="4442400"/>
            <a:ext cx="2563200" cy="489600"/>
          </a:xfrm>
          <a:prstGeom prst="leftRightArrow">
            <a:avLst/>
          </a:prstGeom>
          <a:solidFill>
            <a:srgbClr val="FF66FF"/>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ガラケー</a:t>
            </a:r>
          </a:p>
        </p:txBody>
      </p:sp>
    </p:spTree>
    <p:extLst>
      <p:ext uri="{BB962C8B-B14F-4D97-AF65-F5344CB8AC3E}">
        <p14:creationId xmlns:p14="http://schemas.microsoft.com/office/powerpoint/2010/main" val="15813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IoT</a:t>
            </a:r>
            <a:r>
              <a:rPr kumimoji="1" lang="ja-JP" altLang="en-US"/>
              <a:t>でさらに増えるクライアント</a:t>
            </a:r>
          </a:p>
        </p:txBody>
      </p:sp>
      <p:pic>
        <p:nvPicPr>
          <p:cNvPr id="3" name="図 2"/>
          <p:cNvPicPr>
            <a:picLocks noChangeAspect="1"/>
          </p:cNvPicPr>
          <p:nvPr/>
        </p:nvPicPr>
        <p:blipFill>
          <a:blip r:embed="rId3"/>
          <a:stretch>
            <a:fillRect/>
          </a:stretch>
        </p:blipFill>
        <p:spPr>
          <a:xfrm>
            <a:off x="862446" y="1366163"/>
            <a:ext cx="7620000" cy="3409950"/>
          </a:xfrm>
          <a:prstGeom prst="rect">
            <a:avLst/>
          </a:prstGeom>
        </p:spPr>
      </p:pic>
      <p:sp>
        <p:nvSpPr>
          <p:cNvPr id="5" name="四角形: 角を丸くする 4"/>
          <p:cNvSpPr/>
          <p:nvPr/>
        </p:nvSpPr>
        <p:spPr>
          <a:xfrm>
            <a:off x="962892" y="5189220"/>
            <a:ext cx="7028826" cy="973836"/>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panose="020B0604030504040204" pitchFamily="34" charset="-128"/>
                <a:ea typeface="Meiryo" panose="020B0604030504040204" pitchFamily="34" charset="-128"/>
                <a:cs typeface="ＭＳ Ｐゴシック"/>
              </a:rPr>
              <a:t>PC</a:t>
            </a:r>
            <a:r>
              <a:rPr kumimoji="1" lang="ja-JP" altLang="en-US" sz="2400">
                <a:solidFill>
                  <a:srgbClr val="FFFFFF"/>
                </a:solidFill>
                <a:latin typeface="Meiryo" panose="020B0604030504040204" pitchFamily="34" charset="-128"/>
                <a:ea typeface="Meiryo" panose="020B0604030504040204" pitchFamily="34" charset="-128"/>
                <a:cs typeface="ＭＳ Ｐゴシック"/>
              </a:rPr>
              <a:t>の成長は鈍化したが、減ってはいない</a:t>
            </a:r>
            <a:endParaRPr kumimoji="1" lang="en-US" altLang="ja-JP" sz="240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a:solidFill>
                  <a:srgbClr val="FFFFFF"/>
                </a:solidFill>
                <a:latin typeface="Meiryo" panose="020B0604030504040204" pitchFamily="34" charset="-128"/>
                <a:ea typeface="Meiryo" panose="020B0604030504040204" pitchFamily="34" charset="-128"/>
                <a:cs typeface="ＭＳ Ｐゴシック"/>
              </a:rPr>
              <a:t>PC</a:t>
            </a:r>
            <a:r>
              <a:rPr kumimoji="1" lang="ja-JP" altLang="en-US" sz="2400">
                <a:solidFill>
                  <a:srgbClr val="FFFFFF"/>
                </a:solidFill>
                <a:latin typeface="Meiryo" panose="020B0604030504040204" pitchFamily="34" charset="-128"/>
                <a:ea typeface="Meiryo" panose="020B0604030504040204" pitchFamily="34" charset="-128"/>
                <a:cs typeface="ＭＳ Ｐゴシック"/>
              </a:rPr>
              <a:t>以外のデバイスが急激に増加している</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93990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矢印: 右 8"/>
          <p:cNvSpPr/>
          <p:nvPr/>
        </p:nvSpPr>
        <p:spPr>
          <a:xfrm>
            <a:off x="3390268" y="1114970"/>
            <a:ext cx="5701851" cy="728102"/>
          </a:xfrm>
          <a:prstGeom prst="rightArrow">
            <a:avLst>
              <a:gd name="adj1" fmla="val 69980"/>
              <a:gd name="adj2" fmla="val 35729"/>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kumimoji="1" lang="ja-JP" altLang="en-US"/>
              <a:t>新しいクライアントの出現</a:t>
            </a:r>
          </a:p>
        </p:txBody>
      </p:sp>
      <p:sp>
        <p:nvSpPr>
          <p:cNvPr id="3" name="正方形/長方形 2"/>
          <p:cNvSpPr/>
          <p:nvPr/>
        </p:nvSpPr>
        <p:spPr>
          <a:xfrm>
            <a:off x="295233" y="984759"/>
            <a:ext cx="2053719" cy="5137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メインフレーム</a:t>
            </a:r>
          </a:p>
        </p:txBody>
      </p:sp>
      <p:sp>
        <p:nvSpPr>
          <p:cNvPr id="4" name="正方形/長方形 3"/>
          <p:cNvSpPr/>
          <p:nvPr/>
        </p:nvSpPr>
        <p:spPr>
          <a:xfrm>
            <a:off x="2431714" y="984759"/>
            <a:ext cx="2053719" cy="5137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クライアントサーバー</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568195" y="984759"/>
            <a:ext cx="2053719" cy="5137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クラウド</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正方形/長方形 133"/>
          <p:cNvSpPr/>
          <p:nvPr/>
        </p:nvSpPr>
        <p:spPr>
          <a:xfrm>
            <a:off x="6704676" y="984759"/>
            <a:ext cx="2053719" cy="51370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a:solidFill>
                  <a:srgbClr val="FFFFFF"/>
                </a:solidFill>
                <a:latin typeface="Meiryo" panose="020B0604030504040204" pitchFamily="34" charset="-128"/>
                <a:ea typeface="Meiryo" panose="020B0604030504040204" pitchFamily="34" charset="-128"/>
                <a:cs typeface="ＭＳ Ｐゴシック"/>
              </a:rPr>
              <a:t>IoT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二等辺三角形 33"/>
          <p:cNvSpPr/>
          <p:nvPr/>
        </p:nvSpPr>
        <p:spPr>
          <a:xfrm>
            <a:off x="2269787" y="1664445"/>
            <a:ext cx="239949" cy="15812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0" name="二等辺三角形 179"/>
          <p:cNvSpPr/>
          <p:nvPr/>
        </p:nvSpPr>
        <p:spPr>
          <a:xfrm>
            <a:off x="4404631" y="1668434"/>
            <a:ext cx="239949" cy="15812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1" name="二等辺三角形 180"/>
          <p:cNvSpPr/>
          <p:nvPr/>
        </p:nvSpPr>
        <p:spPr>
          <a:xfrm>
            <a:off x="6539475" y="1662272"/>
            <a:ext cx="239949" cy="15812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テキスト ボックス 36"/>
          <p:cNvSpPr txBox="1"/>
          <p:nvPr/>
        </p:nvSpPr>
        <p:spPr>
          <a:xfrm>
            <a:off x="2202215" y="1848509"/>
            <a:ext cx="380233"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dirty="0">
                <a:solidFill>
                  <a:srgbClr val="FF0000"/>
                </a:solidFill>
                <a:latin typeface="Meiryo" panose="020B0604030504040204" pitchFamily="34" charset="-128"/>
                <a:ea typeface="Meiryo" panose="020B0604030504040204" pitchFamily="34" charset="-128"/>
              </a:rPr>
              <a:t>PC</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182" name="テキスト ボックス 181"/>
          <p:cNvSpPr txBox="1"/>
          <p:nvPr/>
        </p:nvSpPr>
        <p:spPr>
          <a:xfrm>
            <a:off x="3942884" y="1847318"/>
            <a:ext cx="1156663"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a:solidFill>
                  <a:srgbClr val="FF0000"/>
                </a:solidFill>
                <a:latin typeface="Meiryo" panose="020B0604030504040204" pitchFamily="34" charset="-128"/>
                <a:ea typeface="Meiryo" panose="020B0604030504040204" pitchFamily="34" charset="-128"/>
              </a:rPr>
              <a:t>Smart Phone</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183" name="テキスト ボックス 182"/>
          <p:cNvSpPr txBox="1"/>
          <p:nvPr/>
        </p:nvSpPr>
        <p:spPr>
          <a:xfrm>
            <a:off x="6440187" y="1844824"/>
            <a:ext cx="433388"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a:solidFill>
                  <a:srgbClr val="FF0000"/>
                </a:solidFill>
                <a:latin typeface="Meiryo" panose="020B0604030504040204" pitchFamily="34" charset="-128"/>
                <a:ea typeface="Meiryo" panose="020B0604030504040204" pitchFamily="34" charset="-128"/>
              </a:rPr>
              <a:t>IoT</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184" name="テキスト ボックス 183"/>
          <p:cNvSpPr txBox="1"/>
          <p:nvPr/>
        </p:nvSpPr>
        <p:spPr>
          <a:xfrm>
            <a:off x="5792082" y="1493393"/>
            <a:ext cx="689612"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Internet</a:t>
            </a:r>
            <a:endParaRPr kumimoji="1" lang="ja-JP" altLang="en-US" sz="1000" dirty="0">
              <a:solidFill>
                <a:schemeClr val="bg1"/>
              </a:solidFill>
              <a:latin typeface="Meiryo" panose="020B0604030504040204" pitchFamily="34" charset="-128"/>
              <a:ea typeface="Meiryo" panose="020B0604030504040204" pitchFamily="34" charset="-128"/>
            </a:endParaRPr>
          </a:p>
        </p:txBody>
      </p:sp>
      <p:sp>
        <p:nvSpPr>
          <p:cNvPr id="185" name="テキスト ボックス 184"/>
          <p:cNvSpPr txBox="1"/>
          <p:nvPr/>
        </p:nvSpPr>
        <p:spPr>
          <a:xfrm>
            <a:off x="1215581" y="713254"/>
            <a:ext cx="498856" cy="276999"/>
          </a:xfrm>
          <a:prstGeom prst="rect">
            <a:avLst/>
          </a:prstGeom>
          <a:noFill/>
        </p:spPr>
        <p:txBody>
          <a:bodyPr wrap="none" rtlCol="0">
            <a:spAutoFit/>
          </a:bodyPr>
          <a:lstStyle/>
          <a:p>
            <a:pPr algn="ctr"/>
            <a:r>
              <a:rPr kumimoji="1" lang="en-US" altLang="ja-JP" sz="1200">
                <a:solidFill>
                  <a:schemeClr val="accent1"/>
                </a:solidFill>
              </a:rPr>
              <a:t>1980</a:t>
            </a:r>
            <a:endParaRPr kumimoji="1" lang="ja-JP" altLang="en-US" sz="1200" dirty="0">
              <a:solidFill>
                <a:schemeClr val="accent1"/>
              </a:solidFill>
            </a:endParaRPr>
          </a:p>
        </p:txBody>
      </p:sp>
      <p:sp>
        <p:nvSpPr>
          <p:cNvPr id="186" name="テキスト ボックス 185"/>
          <p:cNvSpPr txBox="1"/>
          <p:nvPr/>
        </p:nvSpPr>
        <p:spPr>
          <a:xfrm>
            <a:off x="3778530" y="715316"/>
            <a:ext cx="498856" cy="276999"/>
          </a:xfrm>
          <a:prstGeom prst="rect">
            <a:avLst/>
          </a:prstGeom>
          <a:noFill/>
        </p:spPr>
        <p:txBody>
          <a:bodyPr wrap="none" rtlCol="0">
            <a:spAutoFit/>
          </a:bodyPr>
          <a:lstStyle/>
          <a:p>
            <a:pPr algn="ctr"/>
            <a:r>
              <a:rPr kumimoji="1" lang="en-US" altLang="ja-JP" sz="1200">
                <a:solidFill>
                  <a:schemeClr val="accent1"/>
                </a:solidFill>
              </a:rPr>
              <a:t>2000</a:t>
            </a:r>
            <a:endParaRPr kumimoji="1" lang="ja-JP" altLang="en-US" sz="1200" dirty="0">
              <a:solidFill>
                <a:schemeClr val="accent1"/>
              </a:solidFill>
            </a:endParaRPr>
          </a:p>
        </p:txBody>
      </p:sp>
      <p:sp>
        <p:nvSpPr>
          <p:cNvPr id="187" name="テキスト ボックス 186"/>
          <p:cNvSpPr txBox="1"/>
          <p:nvPr/>
        </p:nvSpPr>
        <p:spPr>
          <a:xfrm>
            <a:off x="6909165" y="723974"/>
            <a:ext cx="498856" cy="276999"/>
          </a:xfrm>
          <a:prstGeom prst="rect">
            <a:avLst/>
          </a:prstGeom>
          <a:noFill/>
        </p:spPr>
        <p:txBody>
          <a:bodyPr wrap="none" rtlCol="0">
            <a:spAutoFit/>
          </a:bodyPr>
          <a:lstStyle/>
          <a:p>
            <a:pPr algn="ctr"/>
            <a:r>
              <a:rPr kumimoji="1" lang="en-US" altLang="ja-JP" sz="1200">
                <a:solidFill>
                  <a:schemeClr val="accent1"/>
                </a:solidFill>
              </a:rPr>
              <a:t>2020</a:t>
            </a:r>
            <a:endParaRPr kumimoji="1" lang="ja-JP" altLang="en-US" sz="1200" dirty="0">
              <a:solidFill>
                <a:schemeClr val="accent1"/>
              </a:solidFill>
            </a:endParaRPr>
          </a:p>
        </p:txBody>
      </p:sp>
      <p:grpSp>
        <p:nvGrpSpPr>
          <p:cNvPr id="22" name="グループ化 21"/>
          <p:cNvGrpSpPr/>
          <p:nvPr/>
        </p:nvGrpSpPr>
        <p:grpSpPr>
          <a:xfrm>
            <a:off x="839612" y="2105445"/>
            <a:ext cx="971740" cy="1091735"/>
            <a:chOff x="839612" y="2105445"/>
            <a:chExt cx="971740" cy="1091735"/>
          </a:xfrm>
          <a:effectLst>
            <a:outerShdw blurRad="50800" dist="38100" dir="2700000" algn="tl" rotWithShape="0">
              <a:prstClr val="black">
                <a:alpha val="40000"/>
              </a:prstClr>
            </a:outerShdw>
          </a:effectLst>
        </p:grpSpPr>
        <p:grpSp>
          <p:nvGrpSpPr>
            <p:cNvPr id="19" name="グループ化 18"/>
            <p:cNvGrpSpPr/>
            <p:nvPr/>
          </p:nvGrpSpPr>
          <p:grpSpPr>
            <a:xfrm>
              <a:off x="873451" y="2105445"/>
              <a:ext cx="898399" cy="487268"/>
              <a:chOff x="914400" y="2126750"/>
              <a:chExt cx="1818525" cy="986320"/>
            </a:xfrm>
          </p:grpSpPr>
          <p:sp>
            <p:nvSpPr>
              <p:cNvPr id="6" name="正方形/長方形 5"/>
              <p:cNvSpPr/>
              <p:nvPr/>
            </p:nvSpPr>
            <p:spPr>
              <a:xfrm>
                <a:off x="914400"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 name="直線コネクタ 7"/>
              <p:cNvCxnSpPr/>
              <p:nvPr/>
            </p:nvCxnSpPr>
            <p:spPr>
              <a:xfrm>
                <a:off x="1027416"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1027416"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027416"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1520575"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コネクタ 12"/>
              <p:cNvCxnSpPr/>
              <p:nvPr/>
            </p:nvCxnSpPr>
            <p:spPr>
              <a:xfrm>
                <a:off x="1633591"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1633591"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1633591"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2126750" y="2126750"/>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楕円 16"/>
              <p:cNvSpPr/>
              <p:nvPr/>
            </p:nvSpPr>
            <p:spPr>
              <a:xfrm>
                <a:off x="2229491" y="2340949"/>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楕円 17"/>
              <p:cNvSpPr/>
              <p:nvPr/>
            </p:nvSpPr>
            <p:spPr>
              <a:xfrm>
                <a:off x="2482920" y="2341884"/>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cxnSp>
          <p:nvCxnSpPr>
            <p:cNvPr id="35" name="直線コネクタ 34"/>
            <p:cNvCxnSpPr>
              <a:cxnSpLocks/>
              <a:stCxn id="12" idx="2"/>
              <a:endCxn id="49" idx="0"/>
            </p:cNvCxnSpPr>
            <p:nvPr/>
          </p:nvCxnSpPr>
          <p:spPr>
            <a:xfrm flipH="1">
              <a:off x="945974" y="2592713"/>
              <a:ext cx="376676" cy="391744"/>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cxnSpLocks/>
              <a:stCxn id="12" idx="2"/>
              <a:endCxn id="258" idx="0"/>
            </p:cNvCxnSpPr>
            <p:nvPr/>
          </p:nvCxnSpPr>
          <p:spPr>
            <a:xfrm flipH="1">
              <a:off x="1189600" y="2592713"/>
              <a:ext cx="133050" cy="390460"/>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a:cxnSpLocks/>
              <a:stCxn id="12" idx="2"/>
              <a:endCxn id="259" idx="0"/>
            </p:cNvCxnSpPr>
            <p:nvPr/>
          </p:nvCxnSpPr>
          <p:spPr>
            <a:xfrm>
              <a:off x="1322650" y="2592713"/>
              <a:ext cx="128064" cy="390333"/>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a:cxnSpLocks/>
              <a:stCxn id="12" idx="2"/>
              <a:endCxn id="260" idx="0"/>
            </p:cNvCxnSpPr>
            <p:nvPr/>
          </p:nvCxnSpPr>
          <p:spPr>
            <a:xfrm>
              <a:off x="1322650" y="2592713"/>
              <a:ext cx="382341" cy="390332"/>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pic>
          <p:nvPicPr>
            <p:cNvPr id="49" name="グラフィックス 4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612" y="2984457"/>
              <a:ext cx="212723" cy="212723"/>
            </a:xfrm>
            <a:prstGeom prst="rect">
              <a:avLst/>
            </a:prstGeom>
          </p:spPr>
        </p:pic>
        <p:pic>
          <p:nvPicPr>
            <p:cNvPr id="258" name="グラフィックス 25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3238" y="2983173"/>
              <a:ext cx="212723" cy="212723"/>
            </a:xfrm>
            <a:prstGeom prst="rect">
              <a:avLst/>
            </a:prstGeom>
          </p:spPr>
        </p:pic>
        <p:pic>
          <p:nvPicPr>
            <p:cNvPr id="259" name="グラフィックス 25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4352" y="2983046"/>
              <a:ext cx="212723" cy="212723"/>
            </a:xfrm>
            <a:prstGeom prst="rect">
              <a:avLst/>
            </a:prstGeom>
          </p:spPr>
        </p:pic>
        <p:pic>
          <p:nvPicPr>
            <p:cNvPr id="260" name="グラフィックス 25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8629" y="2983045"/>
              <a:ext cx="212723" cy="212723"/>
            </a:xfrm>
            <a:prstGeom prst="rect">
              <a:avLst/>
            </a:prstGeom>
          </p:spPr>
        </p:pic>
      </p:grpSp>
      <p:grpSp>
        <p:nvGrpSpPr>
          <p:cNvPr id="23" name="グループ化 22"/>
          <p:cNvGrpSpPr/>
          <p:nvPr/>
        </p:nvGrpSpPr>
        <p:grpSpPr>
          <a:xfrm>
            <a:off x="2910992" y="2230540"/>
            <a:ext cx="1100458" cy="943549"/>
            <a:chOff x="2910992" y="2230540"/>
            <a:chExt cx="1100458" cy="943549"/>
          </a:xfrm>
          <a:effectLst>
            <a:outerShdw blurRad="50800" dist="38100" dir="2700000" algn="tl" rotWithShape="0">
              <a:prstClr val="black">
                <a:alpha val="40000"/>
              </a:prstClr>
            </a:outerShdw>
          </a:effectLst>
        </p:grpSpPr>
        <p:cxnSp>
          <p:nvCxnSpPr>
            <p:cNvPr id="87" name="コネクタ: カギ線 86"/>
            <p:cNvCxnSpPr>
              <a:cxnSpLocks/>
              <a:stCxn id="62" idx="2"/>
              <a:endCxn id="46" idx="0"/>
            </p:cNvCxnSpPr>
            <p:nvPr/>
          </p:nvCxnSpPr>
          <p:spPr>
            <a:xfrm rot="5400000">
              <a:off x="3088311" y="2542838"/>
              <a:ext cx="323937" cy="418582"/>
            </a:xfrm>
            <a:prstGeom prst="bentConnector3">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8" name="コネクタ: カギ線 87"/>
            <p:cNvCxnSpPr>
              <a:cxnSpLocks/>
              <a:stCxn id="62" idx="2"/>
              <a:endCxn id="261" idx="0"/>
            </p:cNvCxnSpPr>
            <p:nvPr/>
          </p:nvCxnSpPr>
          <p:spPr>
            <a:xfrm rot="5400000">
              <a:off x="3230326" y="2683219"/>
              <a:ext cx="322302" cy="136187"/>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9" name="コネクタ: カギ線 88"/>
            <p:cNvCxnSpPr>
              <a:cxnSpLocks/>
              <a:stCxn id="62" idx="2"/>
              <a:endCxn id="262" idx="0"/>
            </p:cNvCxnSpPr>
            <p:nvPr/>
          </p:nvCxnSpPr>
          <p:spPr>
            <a:xfrm rot="16200000" flipH="1">
              <a:off x="3369783" y="2679947"/>
              <a:ext cx="322302" cy="142729"/>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90" name="コネクタ: カギ線 89"/>
            <p:cNvCxnSpPr>
              <a:cxnSpLocks/>
              <a:stCxn id="62" idx="2"/>
              <a:endCxn id="263" idx="0"/>
            </p:cNvCxnSpPr>
            <p:nvPr/>
          </p:nvCxnSpPr>
          <p:spPr>
            <a:xfrm rot="16200000" flipH="1">
              <a:off x="3509361" y="2540369"/>
              <a:ext cx="322302" cy="421885"/>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164" name="グループ化 163"/>
            <p:cNvGrpSpPr/>
            <p:nvPr/>
          </p:nvGrpSpPr>
          <p:grpSpPr>
            <a:xfrm>
              <a:off x="3128044" y="2230540"/>
              <a:ext cx="661057" cy="360558"/>
              <a:chOff x="3675580" y="1766487"/>
              <a:chExt cx="1813055" cy="988888"/>
            </a:xfrm>
          </p:grpSpPr>
          <p:sp>
            <p:nvSpPr>
              <p:cNvPr id="58" name="正方形/長方形 57"/>
              <p:cNvSpPr/>
              <p:nvPr/>
            </p:nvSpPr>
            <p:spPr>
              <a:xfrm>
                <a:off x="3675580"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9" name="直線コネクタ 58"/>
              <p:cNvCxnSpPr/>
              <p:nvPr/>
            </p:nvCxnSpPr>
            <p:spPr>
              <a:xfrm>
                <a:off x="3788596"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3788596"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3788596"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4281755"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3" name="直線コネクタ 62"/>
              <p:cNvCxnSpPr/>
              <p:nvPr/>
            </p:nvCxnSpPr>
            <p:spPr>
              <a:xfrm>
                <a:off x="4394771"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4394771"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4394771"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5" name="正方形/長方形 154"/>
              <p:cNvSpPr/>
              <p:nvPr/>
            </p:nvSpPr>
            <p:spPr>
              <a:xfrm>
                <a:off x="4882460" y="1769056"/>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6" name="直線コネクタ 155"/>
              <p:cNvCxnSpPr/>
              <p:nvPr/>
            </p:nvCxnSpPr>
            <p:spPr>
              <a:xfrm>
                <a:off x="4995476" y="194122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p:nvPr/>
            </p:nvCxnSpPr>
            <p:spPr>
              <a:xfrm>
                <a:off x="4995476" y="208942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p:nvPr/>
            </p:nvCxnSpPr>
            <p:spPr>
              <a:xfrm>
                <a:off x="4995476" y="221691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46" name="グラフィックス 4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0992" y="2914098"/>
              <a:ext cx="259991" cy="259991"/>
            </a:xfrm>
            <a:prstGeom prst="rect">
              <a:avLst/>
            </a:prstGeom>
          </p:spPr>
        </p:pic>
        <p:pic>
          <p:nvPicPr>
            <p:cNvPr id="261" name="グラフィックス 26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3387" y="2912463"/>
              <a:ext cx="259991" cy="259991"/>
            </a:xfrm>
            <a:prstGeom prst="rect">
              <a:avLst/>
            </a:prstGeom>
          </p:spPr>
        </p:pic>
        <p:pic>
          <p:nvPicPr>
            <p:cNvPr id="262" name="グラフィックス 26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2303" y="2912463"/>
              <a:ext cx="259991" cy="259991"/>
            </a:xfrm>
            <a:prstGeom prst="rect">
              <a:avLst/>
            </a:prstGeom>
          </p:spPr>
        </p:pic>
        <p:pic>
          <p:nvPicPr>
            <p:cNvPr id="263" name="グラフィックス 26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51459" y="2912463"/>
              <a:ext cx="259991" cy="259991"/>
            </a:xfrm>
            <a:prstGeom prst="rect">
              <a:avLst/>
            </a:prstGeom>
          </p:spPr>
        </p:pic>
      </p:grpSp>
      <p:grpSp>
        <p:nvGrpSpPr>
          <p:cNvPr id="24" name="グループ化 23"/>
          <p:cNvGrpSpPr/>
          <p:nvPr/>
        </p:nvGrpSpPr>
        <p:grpSpPr>
          <a:xfrm>
            <a:off x="4713447" y="2041354"/>
            <a:ext cx="1763216" cy="1407057"/>
            <a:chOff x="4713447" y="2041354"/>
            <a:chExt cx="1763216" cy="1407057"/>
          </a:xfrm>
          <a:effectLst>
            <a:outerShdw blurRad="50800" dist="38100" dir="2700000" algn="tl" rotWithShape="0">
              <a:prstClr val="black">
                <a:alpha val="40000"/>
              </a:prstClr>
            </a:outerShdw>
          </a:effectLst>
        </p:grpSpPr>
        <p:cxnSp>
          <p:nvCxnSpPr>
            <p:cNvPr id="129" name="直線コネクタ 128"/>
            <p:cNvCxnSpPr>
              <a:cxnSpLocks/>
              <a:stCxn id="109" idx="2"/>
              <a:endCxn id="48" idx="0"/>
            </p:cNvCxnSpPr>
            <p:nvPr/>
          </p:nvCxnSpPr>
          <p:spPr>
            <a:xfrm flipH="1">
              <a:off x="5187043" y="2655040"/>
              <a:ext cx="349512" cy="406785"/>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0" name="直線コネクタ 129"/>
            <p:cNvCxnSpPr>
              <a:cxnSpLocks/>
              <a:stCxn id="109" idx="2"/>
              <a:endCxn id="278" idx="0"/>
            </p:cNvCxnSpPr>
            <p:nvPr/>
          </p:nvCxnSpPr>
          <p:spPr>
            <a:xfrm>
              <a:off x="5536555" y="2655040"/>
              <a:ext cx="58500" cy="372199"/>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1" name="直線コネクタ 130"/>
            <p:cNvCxnSpPr>
              <a:cxnSpLocks/>
              <a:stCxn id="109" idx="2"/>
              <a:endCxn id="279" idx="0"/>
            </p:cNvCxnSpPr>
            <p:nvPr/>
          </p:nvCxnSpPr>
          <p:spPr>
            <a:xfrm>
              <a:off x="5536555" y="2655040"/>
              <a:ext cx="448401" cy="697904"/>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2" name="直線コネクタ 131"/>
            <p:cNvCxnSpPr>
              <a:cxnSpLocks/>
              <a:stCxn id="109" idx="2"/>
              <a:endCxn id="47" idx="0"/>
            </p:cNvCxnSpPr>
            <p:nvPr/>
          </p:nvCxnSpPr>
          <p:spPr>
            <a:xfrm>
              <a:off x="5536555" y="2655040"/>
              <a:ext cx="639230" cy="551270"/>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32" name="グループ化 31"/>
            <p:cNvGrpSpPr/>
            <p:nvPr/>
          </p:nvGrpSpPr>
          <p:grpSpPr>
            <a:xfrm>
              <a:off x="4713447" y="2041354"/>
              <a:ext cx="1763216" cy="749813"/>
              <a:chOff x="4520570" y="1793822"/>
              <a:chExt cx="1763216" cy="749813"/>
            </a:xfrm>
          </p:grpSpPr>
          <p:sp>
            <p:nvSpPr>
              <p:cNvPr id="142" name="雲 141"/>
              <p:cNvSpPr/>
              <p:nvPr/>
            </p:nvSpPr>
            <p:spPr>
              <a:xfrm>
                <a:off x="4520570" y="2103665"/>
                <a:ext cx="1763216" cy="439970"/>
              </a:xfrm>
              <a:prstGeom prst="cloud">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65" name="グループ化 164"/>
              <p:cNvGrpSpPr/>
              <p:nvPr/>
            </p:nvGrpSpPr>
            <p:grpSpPr>
              <a:xfrm>
                <a:off x="5046879" y="1793822"/>
                <a:ext cx="897600" cy="488987"/>
                <a:chOff x="6553201" y="1780452"/>
                <a:chExt cx="1816908" cy="989800"/>
              </a:xfrm>
            </p:grpSpPr>
            <p:sp>
              <p:nvSpPr>
                <p:cNvPr id="166" name="正方形/長方形 165"/>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7" name="直線コネクタ 166"/>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直線コネクタ 167"/>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直線コネクタ 168"/>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0" name="正方形/長方形 169"/>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1" name="直線コネクタ 170"/>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直線コネクタ 171"/>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4" name="正方形/長方形 173"/>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5" name="直線コネクタ 174"/>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直線コネクタ 175"/>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直線コネクタ 176"/>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グループ化 162"/>
              <p:cNvGrpSpPr/>
              <p:nvPr/>
            </p:nvGrpSpPr>
            <p:grpSpPr>
              <a:xfrm>
                <a:off x="4894479" y="1920240"/>
                <a:ext cx="897600" cy="487267"/>
                <a:chOff x="6553201" y="1783933"/>
                <a:chExt cx="1816908" cy="986319"/>
              </a:xfrm>
            </p:grpSpPr>
            <p:sp>
              <p:nvSpPr>
                <p:cNvPr id="105" name="正方形/長方形 104"/>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6" name="直線コネクタ 105"/>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0" name="直線コネクタ 109"/>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直線コネクタ 110"/>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9" name="正方形/長方形 158"/>
                <p:cNvSpPr/>
                <p:nvPr/>
              </p:nvSpPr>
              <p:spPr>
                <a:xfrm>
                  <a:off x="7763935" y="1783933"/>
                  <a:ext cx="606174" cy="986317"/>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0" name="直線コネクタ 159"/>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直線コネクタ 160"/>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直線コネクタ 161"/>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pic>
          <p:nvPicPr>
            <p:cNvPr id="47" name="グラフィックス 4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88711" y="3206310"/>
              <a:ext cx="174148" cy="174148"/>
            </a:xfrm>
            <a:prstGeom prst="rect">
              <a:avLst/>
            </a:prstGeom>
          </p:spPr>
        </p:pic>
        <p:pic>
          <p:nvPicPr>
            <p:cNvPr id="48" name="グラフィックス 4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78497" y="3061825"/>
              <a:ext cx="217092" cy="217092"/>
            </a:xfrm>
            <a:prstGeom prst="rect">
              <a:avLst/>
            </a:prstGeom>
          </p:spPr>
        </p:pic>
        <p:pic>
          <p:nvPicPr>
            <p:cNvPr id="278" name="グラフィックス 27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5059" y="3027239"/>
              <a:ext cx="259991" cy="259991"/>
            </a:xfrm>
            <a:prstGeom prst="rect">
              <a:avLst/>
            </a:prstGeom>
          </p:spPr>
        </p:pic>
        <p:pic>
          <p:nvPicPr>
            <p:cNvPr id="279" name="グラフィックス 27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7222" y="3352944"/>
              <a:ext cx="95467" cy="95467"/>
            </a:xfrm>
            <a:prstGeom prst="rect">
              <a:avLst/>
            </a:prstGeom>
          </p:spPr>
        </p:pic>
      </p:grpSp>
      <p:grpSp>
        <p:nvGrpSpPr>
          <p:cNvPr id="25" name="グループ化 24"/>
          <p:cNvGrpSpPr/>
          <p:nvPr/>
        </p:nvGrpSpPr>
        <p:grpSpPr>
          <a:xfrm>
            <a:off x="6855483" y="2041354"/>
            <a:ext cx="1902912" cy="1972646"/>
            <a:chOff x="6855483" y="2041354"/>
            <a:chExt cx="1902912" cy="1972646"/>
          </a:xfrm>
          <a:effectLst>
            <a:outerShdw blurRad="50800" dist="38100" dir="2700000" algn="tl" rotWithShape="0">
              <a:prstClr val="black">
                <a:alpha val="40000"/>
              </a:prstClr>
            </a:outerShdw>
          </a:effectLst>
        </p:grpSpPr>
        <p:grpSp>
          <p:nvGrpSpPr>
            <p:cNvPr id="252" name="グループ化 251"/>
            <p:cNvGrpSpPr/>
            <p:nvPr/>
          </p:nvGrpSpPr>
          <p:grpSpPr>
            <a:xfrm>
              <a:off x="6858976" y="3719013"/>
              <a:ext cx="357471" cy="203263"/>
              <a:chOff x="7218938" y="3988791"/>
              <a:chExt cx="357471" cy="203263"/>
            </a:xfrm>
          </p:grpSpPr>
          <p:sp>
            <p:nvSpPr>
              <p:cNvPr id="248" name="正方形/長方形 247"/>
              <p:cNvSpPr/>
              <p:nvPr/>
            </p:nvSpPr>
            <p:spPr>
              <a:xfrm>
                <a:off x="7218938" y="4070459"/>
                <a:ext cx="357471" cy="121595"/>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9" name="直角三角形 248"/>
              <p:cNvSpPr/>
              <p:nvPr/>
            </p:nvSpPr>
            <p:spPr>
              <a:xfrm>
                <a:off x="7218938" y="3991561"/>
                <a:ext cx="123622" cy="84438"/>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0" name="直角三角形 249"/>
              <p:cNvSpPr/>
              <p:nvPr/>
            </p:nvSpPr>
            <p:spPr>
              <a:xfrm>
                <a:off x="7337256" y="3992391"/>
                <a:ext cx="123622" cy="84438"/>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1" name="直角三角形 250"/>
              <p:cNvSpPr/>
              <p:nvPr/>
            </p:nvSpPr>
            <p:spPr>
              <a:xfrm>
                <a:off x="7452787" y="3988791"/>
                <a:ext cx="123622" cy="84438"/>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pic>
          <p:nvPicPr>
            <p:cNvPr id="41" name="グラフィックス 40"/>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09003" y="3637864"/>
              <a:ext cx="376136" cy="376136"/>
            </a:xfrm>
            <a:prstGeom prst="rect">
              <a:avLst/>
            </a:prstGeom>
          </p:spPr>
        </p:pic>
        <p:pic>
          <p:nvPicPr>
            <p:cNvPr id="43" name="グラフィックス 4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53084" y="3303624"/>
              <a:ext cx="384525" cy="384525"/>
            </a:xfrm>
            <a:prstGeom prst="rect">
              <a:avLst/>
            </a:prstGeom>
          </p:spPr>
        </p:pic>
        <p:pic>
          <p:nvPicPr>
            <p:cNvPr id="44" name="グラフィックス 4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42594" y="3619504"/>
              <a:ext cx="394496" cy="394496"/>
            </a:xfrm>
            <a:prstGeom prst="rect">
              <a:avLst/>
            </a:prstGeom>
          </p:spPr>
        </p:pic>
        <p:pic>
          <p:nvPicPr>
            <p:cNvPr id="45" name="グラフィックス 4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80488" y="3672417"/>
              <a:ext cx="292667" cy="292667"/>
            </a:xfrm>
            <a:prstGeom prst="rect">
              <a:avLst/>
            </a:prstGeom>
          </p:spPr>
        </p:pic>
        <p:cxnSp>
          <p:nvCxnSpPr>
            <p:cNvPr id="288" name="直線コネクタ 287"/>
            <p:cNvCxnSpPr>
              <a:cxnSpLocks/>
              <a:stCxn id="300" idx="2"/>
              <a:endCxn id="321" idx="0"/>
            </p:cNvCxnSpPr>
            <p:nvPr/>
          </p:nvCxnSpPr>
          <p:spPr>
            <a:xfrm flipH="1">
              <a:off x="7329079" y="2655040"/>
              <a:ext cx="349512" cy="406785"/>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289" name="直線コネクタ 288"/>
            <p:cNvCxnSpPr>
              <a:cxnSpLocks/>
              <a:stCxn id="300" idx="2"/>
              <a:endCxn id="322" idx="0"/>
            </p:cNvCxnSpPr>
            <p:nvPr/>
          </p:nvCxnSpPr>
          <p:spPr>
            <a:xfrm>
              <a:off x="7678591" y="2655040"/>
              <a:ext cx="58500" cy="372199"/>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290" name="直線コネクタ 289"/>
            <p:cNvCxnSpPr>
              <a:cxnSpLocks/>
              <a:stCxn id="300" idx="2"/>
              <a:endCxn id="323" idx="0"/>
            </p:cNvCxnSpPr>
            <p:nvPr/>
          </p:nvCxnSpPr>
          <p:spPr>
            <a:xfrm>
              <a:off x="7678591" y="2655040"/>
              <a:ext cx="440756" cy="689352"/>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291" name="直線コネクタ 290"/>
            <p:cNvCxnSpPr>
              <a:cxnSpLocks/>
              <a:stCxn id="300" idx="2"/>
              <a:endCxn id="320" idx="0"/>
            </p:cNvCxnSpPr>
            <p:nvPr/>
          </p:nvCxnSpPr>
          <p:spPr>
            <a:xfrm>
              <a:off x="7678591" y="2655040"/>
              <a:ext cx="660529" cy="546415"/>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292" name="グループ化 291"/>
            <p:cNvGrpSpPr/>
            <p:nvPr/>
          </p:nvGrpSpPr>
          <p:grpSpPr>
            <a:xfrm>
              <a:off x="6855483" y="2041354"/>
              <a:ext cx="1763216" cy="749813"/>
              <a:chOff x="4520570" y="1793822"/>
              <a:chExt cx="1763216" cy="749813"/>
            </a:xfrm>
          </p:grpSpPr>
          <p:sp>
            <p:nvSpPr>
              <p:cNvPr id="293" name="雲 292"/>
              <p:cNvSpPr/>
              <p:nvPr/>
            </p:nvSpPr>
            <p:spPr>
              <a:xfrm>
                <a:off x="4520570" y="2103665"/>
                <a:ext cx="1763216" cy="439970"/>
              </a:xfrm>
              <a:prstGeom prst="cloud">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294" name="グループ化 293"/>
              <p:cNvGrpSpPr/>
              <p:nvPr/>
            </p:nvGrpSpPr>
            <p:grpSpPr>
              <a:xfrm>
                <a:off x="5046879" y="1793822"/>
                <a:ext cx="897600" cy="488987"/>
                <a:chOff x="6553201" y="1780452"/>
                <a:chExt cx="1816908" cy="989800"/>
              </a:xfrm>
            </p:grpSpPr>
            <p:sp>
              <p:nvSpPr>
                <p:cNvPr id="308" name="正方形/長方形 307"/>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9" name="直線コネクタ 308"/>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0" name="直線コネクタ 309"/>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1" name="直線コネクタ 310"/>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2" name="正方形/長方形 311"/>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13" name="直線コネクタ 312"/>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4" name="直線コネクタ 313"/>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5" name="直線コネクタ 314"/>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6" name="正方形/長方形 315"/>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17" name="直線コネクタ 316"/>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8" name="直線コネクタ 317"/>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9" name="直線コネクタ 318"/>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5" name="グループ化 294"/>
              <p:cNvGrpSpPr/>
              <p:nvPr/>
            </p:nvGrpSpPr>
            <p:grpSpPr>
              <a:xfrm>
                <a:off x="4894479" y="1920239"/>
                <a:ext cx="897600" cy="487268"/>
                <a:chOff x="6553201" y="1783931"/>
                <a:chExt cx="1816908" cy="986321"/>
              </a:xfrm>
            </p:grpSpPr>
            <p:sp>
              <p:nvSpPr>
                <p:cNvPr id="296" name="正方形/長方形 295"/>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7" name="直線コネクタ 296"/>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8" name="直線コネクタ 297"/>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9" name="直線コネクタ 298"/>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0" name="正方形/長方形 299"/>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1" name="直線コネクタ 300"/>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2" name="直線コネクタ 301"/>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3" name="直線コネクタ 302"/>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4" name="正方形/長方形 303"/>
                <p:cNvSpPr/>
                <p:nvPr/>
              </p:nvSpPr>
              <p:spPr>
                <a:xfrm>
                  <a:off x="7763935" y="1783931"/>
                  <a:ext cx="606174"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5" name="直線コネクタ 304"/>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6" name="直線コネクタ 305"/>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7" name="直線コネクタ 306"/>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pic>
          <p:nvPicPr>
            <p:cNvPr id="320" name="グラフィックス 31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2046" y="3201455"/>
              <a:ext cx="174148" cy="174148"/>
            </a:xfrm>
            <a:prstGeom prst="rect">
              <a:avLst/>
            </a:prstGeom>
          </p:spPr>
        </p:pic>
        <p:pic>
          <p:nvPicPr>
            <p:cNvPr id="321" name="グラフィックス 32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0533" y="3061825"/>
              <a:ext cx="217092" cy="217092"/>
            </a:xfrm>
            <a:prstGeom prst="rect">
              <a:avLst/>
            </a:prstGeom>
          </p:spPr>
        </p:pic>
        <p:pic>
          <p:nvPicPr>
            <p:cNvPr id="322" name="グラフィックス 32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7095" y="3027239"/>
              <a:ext cx="259991" cy="259991"/>
            </a:xfrm>
            <a:prstGeom prst="rect">
              <a:avLst/>
            </a:prstGeom>
          </p:spPr>
        </p:pic>
        <p:pic>
          <p:nvPicPr>
            <p:cNvPr id="323" name="グラフィックス 32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1613" y="3344392"/>
              <a:ext cx="95467" cy="95467"/>
            </a:xfrm>
            <a:prstGeom prst="rect">
              <a:avLst/>
            </a:prstGeom>
          </p:spPr>
        </p:pic>
        <p:pic>
          <p:nvPicPr>
            <p:cNvPr id="67" name="グラフィックス 66"/>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96693" y="3361758"/>
              <a:ext cx="298114" cy="298114"/>
            </a:xfrm>
            <a:prstGeom prst="rect">
              <a:avLst/>
            </a:prstGeom>
          </p:spPr>
        </p:pic>
        <p:pic>
          <p:nvPicPr>
            <p:cNvPr id="68" name="グラフィックス 67"/>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523367" y="3399897"/>
              <a:ext cx="235028" cy="235028"/>
            </a:xfrm>
            <a:prstGeom prst="rect">
              <a:avLst/>
            </a:prstGeom>
          </p:spPr>
        </p:pic>
      </p:grpSp>
      <p:sp>
        <p:nvSpPr>
          <p:cNvPr id="7" name="矢印: 右 6"/>
          <p:cNvSpPr/>
          <p:nvPr/>
        </p:nvSpPr>
        <p:spPr>
          <a:xfrm>
            <a:off x="297670" y="6007714"/>
            <a:ext cx="8466280" cy="592787"/>
          </a:xfrm>
          <a:prstGeom prst="rightArrow">
            <a:avLst>
              <a:gd name="adj1" fmla="val 68523"/>
              <a:gd name="adj2" fmla="val 32095"/>
            </a:avLst>
          </a:prstGeom>
          <a:gradFill>
            <a:gsLst>
              <a:gs pos="0">
                <a:schemeClr val="accent2">
                  <a:lumMod val="40000"/>
                  <a:lumOff val="60000"/>
                </a:schemeClr>
              </a:gs>
              <a:gs pos="100000">
                <a:schemeClr val="accent2">
                  <a:lumMod val="75000"/>
                </a:schemeClr>
              </a:gs>
            </a:gsLst>
            <a:lin ang="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少　</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sym typeface="Wingdings" panose="05000000000000000000" pitchFamily="2" charset="2"/>
              </a:rPr>
              <a:t></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　クライアント数・種類　</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sym typeface="Wingdings" panose="05000000000000000000" pitchFamily="2" charset="2"/>
              </a:rPr>
              <a:t></a:t>
            </a:r>
            <a:r>
              <a:rPr kumimoji="1" lang="ja-JP" altLang="en-US" sz="2000" dirty="0">
                <a:solidFill>
                  <a:srgbClr val="FFFFFF"/>
                </a:solidFill>
                <a:latin typeface="Meiryo" panose="020B0604030504040204" pitchFamily="34" charset="-128"/>
                <a:ea typeface="Meiryo" panose="020B0604030504040204" pitchFamily="34" charset="-128"/>
                <a:cs typeface="ＭＳ Ｐゴシック"/>
                <a:sym typeface="Wingdings" panose="05000000000000000000" pitchFamily="2" charset="2"/>
              </a:rPr>
              <a:t>　多</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p:cNvSpPr/>
          <p:nvPr/>
        </p:nvSpPr>
        <p:spPr>
          <a:xfrm>
            <a:off x="297670" y="4120685"/>
            <a:ext cx="8466280" cy="299286"/>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ビジネスユーザー</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27" name="グループ化 26"/>
          <p:cNvGrpSpPr/>
          <p:nvPr/>
        </p:nvGrpSpPr>
        <p:grpSpPr>
          <a:xfrm>
            <a:off x="6472317" y="4938580"/>
            <a:ext cx="2297188" cy="1027323"/>
            <a:chOff x="6472317" y="4938580"/>
            <a:chExt cx="2297188" cy="1027323"/>
          </a:xfrm>
          <a:effectLst>
            <a:outerShdw blurRad="50800" dist="38100" dir="2700000" algn="tl" rotWithShape="0">
              <a:prstClr val="black">
                <a:alpha val="40000"/>
              </a:prstClr>
            </a:outerShdw>
          </a:effectLst>
        </p:grpSpPr>
        <p:sp>
          <p:nvSpPr>
            <p:cNvPr id="189" name="正方形/長方形 188"/>
            <p:cNvSpPr/>
            <p:nvPr/>
          </p:nvSpPr>
          <p:spPr>
            <a:xfrm>
              <a:off x="7602248" y="4938580"/>
              <a:ext cx="1167257" cy="1027323"/>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モノ</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直角三角形 20"/>
            <p:cNvSpPr/>
            <p:nvPr/>
          </p:nvSpPr>
          <p:spPr>
            <a:xfrm rot="10800000">
              <a:off x="6472317" y="4938580"/>
              <a:ext cx="1129929" cy="1027322"/>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6" name="グループ化 25"/>
          <p:cNvGrpSpPr/>
          <p:nvPr/>
        </p:nvGrpSpPr>
        <p:grpSpPr>
          <a:xfrm>
            <a:off x="4713447" y="4485503"/>
            <a:ext cx="4050503" cy="367482"/>
            <a:chOff x="4713447" y="4485503"/>
            <a:chExt cx="4050503" cy="367482"/>
          </a:xfrm>
          <a:effectLst>
            <a:outerShdw blurRad="50800" dist="38100" dir="2700000" algn="tl" rotWithShape="0">
              <a:prstClr val="black">
                <a:alpha val="40000"/>
              </a:prstClr>
            </a:outerShdw>
          </a:effectLst>
        </p:grpSpPr>
        <p:sp>
          <p:nvSpPr>
            <p:cNvPr id="188" name="正方形/長方形 187"/>
            <p:cNvSpPr/>
            <p:nvPr/>
          </p:nvSpPr>
          <p:spPr>
            <a:xfrm>
              <a:off x="5205788" y="4485503"/>
              <a:ext cx="3558162" cy="36748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コンシューマ</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直角三角形 146"/>
            <p:cNvSpPr/>
            <p:nvPr/>
          </p:nvSpPr>
          <p:spPr>
            <a:xfrm rot="10800000">
              <a:off x="4713447" y="4485503"/>
              <a:ext cx="492340" cy="367482"/>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Tree>
    <p:extLst>
      <p:ext uri="{BB962C8B-B14F-4D97-AF65-F5344CB8AC3E}">
        <p14:creationId xmlns:p14="http://schemas.microsoft.com/office/powerpoint/2010/main" val="34258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500"/>
                                        <p:tgtEl>
                                          <p:spTgt spid="1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5"/>
                                        </p:tgtEl>
                                        <p:attrNameLst>
                                          <p:attrName>style.visibility</p:attrName>
                                        </p:attrNameLst>
                                      </p:cBhvr>
                                      <p:to>
                                        <p:strVal val="visible"/>
                                      </p:to>
                                    </p:set>
                                    <p:animEffect transition="in" filter="fade">
                                      <p:cBhvr>
                                        <p:cTn id="19" dur="500"/>
                                        <p:tgtEl>
                                          <p:spTgt spid="1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500"/>
                                        <p:tgtEl>
                                          <p:spTgt spid="18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500"/>
                                        <p:tgtEl>
                                          <p:spTgt spid="18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1"/>
                                        </p:tgtEl>
                                        <p:attrNameLst>
                                          <p:attrName>style.visibility</p:attrName>
                                        </p:attrNameLst>
                                      </p:cBhvr>
                                      <p:to>
                                        <p:strVal val="visible"/>
                                      </p:to>
                                    </p:set>
                                    <p:animEffect transition="in" filter="fade">
                                      <p:cBhvr>
                                        <p:cTn id="55" dur="500"/>
                                        <p:tgtEl>
                                          <p:spTgt spid="1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2"/>
                                        </p:tgtEl>
                                        <p:attrNameLst>
                                          <p:attrName>style.visibility</p:attrName>
                                        </p:attrNameLst>
                                      </p:cBhvr>
                                      <p:to>
                                        <p:strVal val="visible"/>
                                      </p:to>
                                    </p:set>
                                    <p:animEffect transition="in" filter="fade">
                                      <p:cBhvr>
                                        <p:cTn id="61" dur="500"/>
                                        <p:tgtEl>
                                          <p:spTgt spid="18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83"/>
                                        </p:tgtEl>
                                        <p:attrNameLst>
                                          <p:attrName>style.visibility</p:attrName>
                                        </p:attrNameLst>
                                      </p:cBhvr>
                                      <p:to>
                                        <p:strVal val="visible"/>
                                      </p:to>
                                    </p:set>
                                    <p:animEffect transition="in" filter="fade">
                                      <p:cBhvr>
                                        <p:cTn id="64" dur="500"/>
                                        <p:tgtEl>
                                          <p:spTgt spid="18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left)">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37"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barn(outVertical)">
                                      <p:cBhvr>
                                        <p:cTn id="8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5" grpId="0" animBg="1"/>
      <p:bldP spid="134" grpId="0" animBg="1"/>
      <p:bldP spid="34" grpId="0" animBg="1"/>
      <p:bldP spid="180" grpId="0" animBg="1"/>
      <p:bldP spid="181" grpId="0" animBg="1"/>
      <p:bldP spid="37" grpId="0"/>
      <p:bldP spid="182" grpId="0"/>
      <p:bldP spid="183" grpId="0"/>
      <p:bldP spid="185" grpId="0"/>
      <p:bldP spid="186" grpId="0"/>
      <p:bldP spid="187" grpId="0"/>
      <p:bldP spid="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Arial Black" panose="020B0A04020102020204" pitchFamily="34" charset="0"/>
                <a:ea typeface="HGP創英角ｺﾞｼｯｸUB" pitchFamily="50" charset="-128"/>
                <a:cs typeface="Arial"/>
              </a:rPr>
              <a:t>クラウドとモバイル</a:t>
            </a:r>
            <a:endParaRPr lang="en-US" altLang="ja-JP" sz="2400">
              <a:solidFill>
                <a:srgbClr val="FFFFFF"/>
              </a:solidFill>
              <a:effectLst/>
              <a:latin typeface="Arial Black" panose="020B0A04020102020204" pitchFamily="34" charset="0"/>
              <a:ea typeface="HGP創英角ｺﾞｼｯｸUB" pitchFamily="50" charset="-128"/>
              <a:cs typeface="Arial"/>
            </a:endParaRPr>
          </a:p>
          <a:p>
            <a:pPr algn="r"/>
            <a:r>
              <a:rPr lang="ja-JP" altLang="en-US" sz="2400">
                <a:solidFill>
                  <a:srgbClr val="FFFFFF"/>
                </a:solidFill>
                <a:effectLst/>
                <a:latin typeface="Arial Black" panose="020B0A04020102020204" pitchFamily="34" charset="0"/>
                <a:ea typeface="HGP創英角ｺﾞｼｯｸUB" pitchFamily="50" charset="-128"/>
                <a:cs typeface="Arial"/>
              </a:rPr>
              <a:t>デバイスの関係</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23584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eric-schmid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39800"/>
            <a:ext cx="4327408" cy="2336800"/>
          </a:xfrm>
          <a:prstGeom prst="rect">
            <a:avLst/>
          </a:prstGeom>
          <a:ln>
            <a:noFill/>
          </a:ln>
          <a:effectLst>
            <a:softEdge rad="112500"/>
          </a:effectLst>
        </p:spPr>
      </p:pic>
      <p:sp>
        <p:nvSpPr>
          <p:cNvPr id="15363" name="Rectangle 38"/>
          <p:cNvSpPr>
            <a:spLocks noGrp="1" noChangeArrowheads="1"/>
          </p:cNvSpPr>
          <p:nvPr>
            <p:ph type="title"/>
          </p:nvPr>
        </p:nvSpPr>
        <p:spPr/>
        <p:txBody>
          <a:bodyPr/>
          <a:lstStyle/>
          <a:p>
            <a:pPr eaLnBrk="1" hangingPunct="1"/>
            <a:r>
              <a:rPr lang="ja-JP" altLang="en-US" dirty="0"/>
              <a:t>クラウド・</a:t>
            </a:r>
            <a:r>
              <a:rPr lang="ja-JP" altLang="en-US"/>
              <a:t>コンピューティングの命名 </a:t>
            </a:r>
            <a:r>
              <a:rPr lang="ja-JP" altLang="en-US" dirty="0"/>
              <a:t>～ </a:t>
            </a:r>
            <a:r>
              <a:rPr lang="ja-JP" altLang="en-US"/>
              <a:t>シュミットの発言</a:t>
            </a:r>
            <a:endParaRPr lang="ja-JP" altLang="en-US" dirty="0"/>
          </a:p>
        </p:txBody>
      </p:sp>
      <p:sp>
        <p:nvSpPr>
          <p:cNvPr id="3" name="テキスト ボックス 2"/>
          <p:cNvSpPr txBox="1"/>
          <p:nvPr/>
        </p:nvSpPr>
        <p:spPr>
          <a:xfrm>
            <a:off x="2517169" y="1029831"/>
            <a:ext cx="6462443" cy="2462213"/>
          </a:xfrm>
          <a:prstGeom prst="rect">
            <a:avLst/>
          </a:prstGeom>
          <a:solidFill>
            <a:schemeClr val="bg1">
              <a:alpha val="75000"/>
            </a:schemeClr>
          </a:solidFill>
        </p:spPr>
        <p:txBody>
          <a:bodyPr wrap="square" rtlCol="0">
            <a:spAutoFit/>
          </a:bodyPr>
          <a:lstStyle/>
          <a:p>
            <a:pPr algn="just"/>
            <a:r>
              <a:rPr lang="en-US" altLang="ja-JP" sz="1400"/>
              <a:t>What's interesting [now] is that there is an emergent new model, and you all are here because you are part of that new model. I don't think people have really understood how big this opportunity really is. It starts with the premise that the data services and architecture should be on servers. </a:t>
            </a:r>
            <a:r>
              <a:rPr lang="en-US" altLang="ja-JP" sz="1400" b="1">
                <a:solidFill>
                  <a:srgbClr val="C00000"/>
                </a:solidFill>
              </a:rPr>
              <a:t>We call it cloud computing </a:t>
            </a:r>
            <a:r>
              <a:rPr lang="en-US" altLang="ja-JP" sz="1400"/>
              <a:t>– they should be in a "cloud" somewhere. And that if you have the </a:t>
            </a:r>
            <a:r>
              <a:rPr lang="en-US" altLang="ja-JP" sz="1400" b="1">
                <a:solidFill>
                  <a:srgbClr val="C00000"/>
                </a:solidFill>
              </a:rPr>
              <a:t>right kind of browser or the right kind of access</a:t>
            </a:r>
            <a:r>
              <a:rPr lang="en-US" altLang="ja-JP" sz="1400"/>
              <a:t>, it doesn't matter whether you have a PC or a Mac or a mobile phone or a BlackBerry or what have you – </a:t>
            </a:r>
            <a:r>
              <a:rPr lang="en-US" altLang="ja-JP" sz="1400" b="1">
                <a:solidFill>
                  <a:srgbClr val="C00000"/>
                </a:solidFill>
              </a:rPr>
              <a:t>or new devices still to be developed</a:t>
            </a:r>
            <a:r>
              <a:rPr lang="en-US" altLang="ja-JP" sz="1400"/>
              <a:t> – you can get access to the cloud. There are a number of companies that have benefited from that. Obviously, Google, Yahoo!, eBay, Amazon come to mind. The computation and the data and so forth are in the servers.</a:t>
            </a:r>
          </a:p>
          <a:p>
            <a:pPr algn="r"/>
            <a:r>
              <a:rPr lang="en-US" altLang="ja-JP" sz="1400"/>
              <a:t>Eric Schmidt, 6.Mar.2006, “Search Engine Strategies Conference @ San Jose, CA</a:t>
            </a:r>
            <a:endParaRPr kumimoji="1" lang="ja-JP" altLang="en-US" sz="1400" dirty="0"/>
          </a:p>
        </p:txBody>
      </p:sp>
      <p:sp>
        <p:nvSpPr>
          <p:cNvPr id="5" name="テキスト ボックス 4"/>
          <p:cNvSpPr txBox="1"/>
          <p:nvPr/>
        </p:nvSpPr>
        <p:spPr>
          <a:xfrm>
            <a:off x="251520" y="3683181"/>
            <a:ext cx="5190163" cy="2585323"/>
          </a:xfrm>
          <a:prstGeom prst="rect">
            <a:avLst/>
          </a:prstGeom>
          <a:noFill/>
        </p:spPr>
        <p:txBody>
          <a:bodyPr wrap="square" rtlCol="0">
            <a:spAutoFit/>
          </a:bodyPr>
          <a:lstStyle/>
          <a:p>
            <a:pPr algn="just"/>
            <a:r>
              <a:rPr kumimoji="1" lang="ja-JP" altLang="en-US" dirty="0">
                <a:latin typeface="Meiryo" panose="020B0604030504040204" pitchFamily="34" charset="-128"/>
                <a:ea typeface="Meiryo" panose="020B0604030504040204" pitchFamily="34" charset="-128"/>
              </a:rPr>
              <a:t>“</a:t>
            </a:r>
            <a:r>
              <a:rPr kumimoji="1" lang="en-US" altLang="ja-JP" dirty="0">
                <a:latin typeface="Meiryo" panose="020B0604030504040204" pitchFamily="34" charset="-128"/>
                <a:ea typeface="Meiryo" panose="020B0604030504040204" pitchFamily="34" charset="-128"/>
              </a:rPr>
              <a:t>(</a:t>
            </a:r>
            <a:r>
              <a:rPr kumimoji="1" lang="ja-JP" altLang="en-US" dirty="0">
                <a:latin typeface="Meiryo" panose="020B0604030504040204" pitchFamily="34" charset="-128"/>
                <a:ea typeface="Meiryo" panose="020B0604030504040204" pitchFamily="34" charset="-128"/>
              </a:rPr>
              <a:t>新しいモデルは</a:t>
            </a:r>
            <a:r>
              <a:rPr kumimoji="1" lang="en-US" altLang="ja-JP" dirty="0">
                <a:latin typeface="Meiryo" panose="020B0604030504040204" pitchFamily="34" charset="-128"/>
                <a:ea typeface="Meiryo" panose="020B0604030504040204" pitchFamily="34" charset="-128"/>
              </a:rPr>
              <a:t>) </a:t>
            </a:r>
            <a:r>
              <a:rPr kumimoji="1" lang="ja-JP" altLang="en-US" dirty="0">
                <a:latin typeface="Meiryo" panose="020B0604030504040204" pitchFamily="34" charset="-128"/>
                <a:ea typeface="Meiryo" panose="020B0604030504040204" pitchFamily="34" charset="-128"/>
              </a:rPr>
              <a:t>データサービスとアーキテクチャはサーバー上にあるべきだという前提から始まる。これを</a:t>
            </a:r>
            <a:r>
              <a:rPr kumimoji="1" lang="ja-JP" altLang="en-US" dirty="0">
                <a:solidFill>
                  <a:srgbClr val="C00000"/>
                </a:solidFill>
                <a:latin typeface="Meiryo" panose="020B0604030504040204" pitchFamily="34" charset="-128"/>
                <a:ea typeface="Meiryo" panose="020B0604030504040204" pitchFamily="34" charset="-128"/>
              </a:rPr>
              <a:t>クラウドコンピューティング</a:t>
            </a:r>
            <a:r>
              <a:rPr kumimoji="1" lang="ja-JP" altLang="en-US" dirty="0">
                <a:latin typeface="Meiryo" panose="020B0604030504040204" pitchFamily="34" charset="-128"/>
                <a:ea typeface="Meiryo" panose="020B0604030504040204" pitchFamily="34" charset="-128"/>
              </a:rPr>
              <a:t>と呼ぼう </a:t>
            </a:r>
            <a:r>
              <a:rPr kumimoji="1" lang="en-US" altLang="ja-JP" dirty="0">
                <a:latin typeface="Meiryo" panose="020B0604030504040204" pitchFamily="34" charset="-128"/>
                <a:ea typeface="Meiryo" panose="020B0604030504040204" pitchFamily="34" charset="-128"/>
              </a:rPr>
              <a:t>-</a:t>
            </a:r>
            <a:r>
              <a:rPr kumimoji="1" lang="ja-JP" altLang="en-US" dirty="0">
                <a:latin typeface="Meiryo" panose="020B0604030504040204" pitchFamily="34" charset="-128"/>
                <a:ea typeface="Meiryo" panose="020B0604030504040204" pitchFamily="34" charset="-128"/>
              </a:rPr>
              <a:t> 「クラウド」のどこかにあるべきなのだ。</a:t>
            </a:r>
            <a:r>
              <a:rPr kumimoji="1" lang="ja-JP" altLang="en-US" dirty="0">
                <a:solidFill>
                  <a:srgbClr val="C00000"/>
                </a:solidFill>
                <a:latin typeface="Meiryo" panose="020B0604030504040204" pitchFamily="34" charset="-128"/>
                <a:ea typeface="Meiryo" panose="020B0604030504040204" pitchFamily="34" charset="-128"/>
              </a:rPr>
              <a:t>適切なブラウザ、あるいは適切なアクセス手段</a:t>
            </a:r>
            <a:r>
              <a:rPr kumimoji="1" lang="ja-JP" altLang="en-US" dirty="0">
                <a:latin typeface="Meiryo" panose="020B0604030504040204" pitchFamily="34" charset="-128"/>
                <a:ea typeface="Meiryo" panose="020B0604030504040204" pitchFamily="34" charset="-128"/>
              </a:rPr>
              <a:t>があれば、</a:t>
            </a:r>
            <a:r>
              <a:rPr kumimoji="1" lang="en-US" altLang="ja-JP" dirty="0">
                <a:latin typeface="Meiryo" panose="020B0604030504040204" pitchFamily="34" charset="-128"/>
                <a:ea typeface="Meiryo" panose="020B0604030504040204" pitchFamily="34" charset="-128"/>
              </a:rPr>
              <a:t>PC</a:t>
            </a:r>
            <a:r>
              <a:rPr kumimoji="1" lang="ja-JP" altLang="en-US" dirty="0">
                <a:latin typeface="Meiryo" panose="020B0604030504040204" pitchFamily="34" charset="-128"/>
                <a:ea typeface="Meiryo" panose="020B0604030504040204" pitchFamily="34" charset="-128"/>
              </a:rPr>
              <a:t>、</a:t>
            </a:r>
            <a:r>
              <a:rPr kumimoji="1" lang="en-US" altLang="ja-JP" dirty="0">
                <a:latin typeface="Meiryo" panose="020B0604030504040204" pitchFamily="34" charset="-128"/>
                <a:ea typeface="Meiryo" panose="020B0604030504040204" pitchFamily="34" charset="-128"/>
              </a:rPr>
              <a:t>Mac</a:t>
            </a:r>
            <a:r>
              <a:rPr kumimoji="1" lang="ja-JP" altLang="en-US" dirty="0">
                <a:latin typeface="Meiryo" panose="020B0604030504040204" pitchFamily="34" charset="-128"/>
                <a:ea typeface="Meiryo" panose="020B0604030504040204" pitchFamily="34" charset="-128"/>
              </a:rPr>
              <a:t>、携帯電話、ブラックベリー、その他あらゆるもの</a:t>
            </a:r>
            <a:r>
              <a:rPr kumimoji="1" lang="en-US" altLang="ja-JP" dirty="0">
                <a:latin typeface="Meiryo" panose="020B0604030504040204" pitchFamily="34" charset="-128"/>
                <a:ea typeface="Meiryo" panose="020B0604030504040204" pitchFamily="34" charset="-128"/>
              </a:rPr>
              <a:t> -</a:t>
            </a:r>
            <a:r>
              <a:rPr kumimoji="1" lang="ja-JP" altLang="en-US" dirty="0">
                <a:latin typeface="Meiryo" panose="020B0604030504040204" pitchFamily="34" charset="-128"/>
                <a:ea typeface="Meiryo" panose="020B0604030504040204" pitchFamily="34" charset="-128"/>
              </a:rPr>
              <a:t> </a:t>
            </a:r>
            <a:r>
              <a:rPr kumimoji="1" lang="ja-JP" altLang="en-US" dirty="0">
                <a:solidFill>
                  <a:srgbClr val="C00000"/>
                </a:solidFill>
                <a:latin typeface="Meiryo" panose="020B0604030504040204" pitchFamily="34" charset="-128"/>
                <a:ea typeface="Meiryo" panose="020B0604030504040204" pitchFamily="34" charset="-128"/>
              </a:rPr>
              <a:t>あるいは、まだ開発されていない新しいデバイス</a:t>
            </a:r>
            <a:r>
              <a:rPr kumimoji="1" lang="ja-JP" altLang="en-US" dirty="0">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からクラウド</a:t>
            </a:r>
            <a:r>
              <a:rPr kumimoji="1" lang="ja-JP" altLang="en-US" dirty="0">
                <a:latin typeface="Meiryo" panose="020B0604030504040204" pitchFamily="34" charset="-128"/>
                <a:ea typeface="Meiryo" panose="020B0604030504040204" pitchFamily="34" charset="-128"/>
              </a:rPr>
              <a:t>にアクセスできる。”</a:t>
            </a:r>
          </a:p>
        </p:txBody>
      </p:sp>
      <p:sp>
        <p:nvSpPr>
          <p:cNvPr id="6" name="正方形/長方形 5"/>
          <p:cNvSpPr/>
          <p:nvPr/>
        </p:nvSpPr>
        <p:spPr>
          <a:xfrm>
            <a:off x="5537769" y="3683181"/>
            <a:ext cx="3349375" cy="863961"/>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bg1"/>
                </a:solidFill>
                <a:latin typeface="Meiryo" panose="020B0604030504040204" pitchFamily="34" charset="-128"/>
                <a:ea typeface="Meiryo" panose="020B0604030504040204" pitchFamily="34" charset="-128"/>
                <a:cs typeface="ＭＳ Ｐゴシック"/>
              </a:rPr>
              <a:t>「クラウド」にあるサーバー</a:t>
            </a:r>
            <a:endParaRPr kumimoji="1" lang="ja-JP" altLang="en-US" dirty="0">
              <a:solidFill>
                <a:schemeClr val="bg1"/>
              </a:solidFill>
              <a:latin typeface="Meiryo" panose="020B0604030504040204" pitchFamily="34" charset="-128"/>
              <a:ea typeface="Meiryo" panose="020B0604030504040204" pitchFamily="34" charset="-128"/>
              <a:cs typeface="ＭＳ Ｐゴシック"/>
            </a:endParaRPr>
          </a:p>
        </p:txBody>
      </p:sp>
      <p:sp>
        <p:nvSpPr>
          <p:cNvPr id="48" name="正方形/長方形 47"/>
          <p:cNvSpPr/>
          <p:nvPr/>
        </p:nvSpPr>
        <p:spPr>
          <a:xfrm>
            <a:off x="5537770" y="4614752"/>
            <a:ext cx="3349375" cy="86396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bg1"/>
                </a:solidFill>
                <a:latin typeface="Meiryo" panose="020B0604030504040204" pitchFamily="34" charset="-128"/>
                <a:ea typeface="Meiryo" panose="020B0604030504040204" pitchFamily="34" charset="-128"/>
                <a:cs typeface="ＭＳ Ｐゴシック"/>
              </a:rPr>
              <a:t>適切なアクセス手段</a:t>
            </a:r>
            <a:endParaRPr kumimoji="1" lang="ja-JP" altLang="en-US" dirty="0">
              <a:solidFill>
                <a:schemeClr val="bg1"/>
              </a:solidFill>
              <a:latin typeface="Meiryo" panose="020B0604030504040204" pitchFamily="34" charset="-128"/>
              <a:ea typeface="Meiryo" panose="020B0604030504040204" pitchFamily="34" charset="-128"/>
              <a:cs typeface="ＭＳ Ｐゴシック"/>
            </a:endParaRPr>
          </a:p>
        </p:txBody>
      </p:sp>
      <p:sp>
        <p:nvSpPr>
          <p:cNvPr id="49" name="正方形/長方形 48"/>
          <p:cNvSpPr/>
          <p:nvPr/>
        </p:nvSpPr>
        <p:spPr>
          <a:xfrm>
            <a:off x="5537771" y="5546323"/>
            <a:ext cx="3349375" cy="86396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bg1"/>
                </a:solidFill>
                <a:latin typeface="Meiryo" panose="020B0604030504040204" pitchFamily="34" charset="-128"/>
                <a:ea typeface="Meiryo" panose="020B0604030504040204" pitchFamily="34" charset="-128"/>
                <a:cs typeface="ＭＳ Ｐゴシック"/>
              </a:rPr>
              <a:t>開発中の新しいデバイス</a:t>
            </a:r>
            <a:endParaRPr kumimoji="1" lang="ja-JP" altLang="en-US" dirty="0">
              <a:solidFill>
                <a:schemeClr val="bg1"/>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5067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ガラケーと </a:t>
            </a:r>
            <a:r>
              <a:rPr kumimoji="1" lang="en-US" altLang="ja-JP" dirty="0"/>
              <a:t>iPhone</a:t>
            </a:r>
            <a:endParaRPr kumimoji="1" lang="ja-JP" altLang="en-US" dirty="0"/>
          </a:p>
        </p:txBody>
      </p:sp>
      <p:pic>
        <p:nvPicPr>
          <p:cNvPr id="3" name="Picture 3"/>
          <p:cNvPicPr>
            <a:picLocks noChangeAspect="1" noChangeArrowheads="1"/>
          </p:cNvPicPr>
          <p:nvPr/>
        </p:nvPicPr>
        <p:blipFill>
          <a:blip r:embed="rId3" cstate="print">
            <a:lum bright="70000" contrast="-70000"/>
          </a:blip>
          <a:srcRect/>
          <a:stretch>
            <a:fillRect/>
          </a:stretch>
        </p:blipFill>
        <p:spPr bwMode="auto">
          <a:xfrm>
            <a:off x="0" y="928670"/>
            <a:ext cx="4786346" cy="5582831"/>
          </a:xfrm>
          <a:prstGeom prst="rect">
            <a:avLst/>
          </a:prstGeom>
          <a:noFill/>
          <a:ln w="9525">
            <a:noFill/>
            <a:miter lim="800000"/>
            <a:headEnd/>
            <a:tailEnd/>
          </a:ln>
        </p:spPr>
      </p:pic>
      <p:sp>
        <p:nvSpPr>
          <p:cNvPr id="15" name="正方形/長方形 14"/>
          <p:cNvSpPr/>
          <p:nvPr/>
        </p:nvSpPr>
        <p:spPr>
          <a:xfrm>
            <a:off x="3314304" y="986015"/>
            <a:ext cx="2568163" cy="57604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ケータイ </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ガラケー</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p:cNvSpPr/>
          <p:nvPr/>
        </p:nvSpPr>
        <p:spPr>
          <a:xfrm>
            <a:off x="6053247" y="986015"/>
            <a:ext cx="2568163" cy="57604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iPhone</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3314304" y="1614846"/>
            <a:ext cx="2568163" cy="57604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1999</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6053247" y="1614846"/>
            <a:ext cx="2568163" cy="57604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2007</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3314304" y="2243677"/>
            <a:ext cx="2568163" cy="57604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日本固有の仕様</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(PDC, CHTML, </a:t>
            </a:r>
            <a:r>
              <a:rPr lang="en-US" altLang="ja-JP" sz="1000" dirty="0" err="1">
                <a:solidFill>
                  <a:srgbClr val="FFFFFF"/>
                </a:solidFill>
                <a:latin typeface="Meiryo" panose="020B0604030504040204" pitchFamily="34" charset="-128"/>
                <a:ea typeface="Meiryo" panose="020B0604030504040204" pitchFamily="34" charset="-128"/>
                <a:cs typeface="ＭＳ Ｐゴシック"/>
              </a:rPr>
              <a:t>iMode</a:t>
            </a:r>
            <a:r>
              <a:rPr lang="en-US" altLang="ja-JP" sz="1000" dirty="0">
                <a:solidFill>
                  <a:srgbClr val="FFFFFF"/>
                </a:solidFill>
                <a:latin typeface="Meiryo" panose="020B0604030504040204" pitchFamily="34" charset="-128"/>
                <a:ea typeface="Meiryo" panose="020B0604030504040204" pitchFamily="34" charset="-128"/>
                <a:cs typeface="ＭＳ Ｐゴシック"/>
              </a:rPr>
              <a:t>..)</a:t>
            </a:r>
            <a:endParaRPr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p:cNvSpPr/>
          <p:nvPr/>
        </p:nvSpPr>
        <p:spPr>
          <a:xfrm>
            <a:off x="6053247" y="2243677"/>
            <a:ext cx="2568163" cy="57604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世界共通仕様</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a:t>
            </a:r>
            <a:r>
              <a:rPr lang="ja-JP" altLang="en-US" sz="1000" dirty="0">
                <a:solidFill>
                  <a:srgbClr val="FFFFFF"/>
                </a:solidFill>
                <a:latin typeface="Meiryo" panose="020B0604030504040204" pitchFamily="34" charset="-128"/>
                <a:ea typeface="Meiryo" panose="020B0604030504040204" pitchFamily="34" charset="-128"/>
                <a:cs typeface="ＭＳ Ｐゴシック"/>
              </a:rPr>
              <a:t>インターネット標準技術</a:t>
            </a:r>
            <a:r>
              <a:rPr lang="en-US" altLang="ja-JP" sz="1000" dirty="0">
                <a:solidFill>
                  <a:srgbClr val="FFFFFF"/>
                </a:solidFill>
                <a:latin typeface="Meiryo" panose="020B0604030504040204" pitchFamily="34" charset="-128"/>
                <a:ea typeface="Meiryo" panose="020B0604030504040204" pitchFamily="34" charset="-128"/>
                <a:cs typeface="ＭＳ Ｐゴシック"/>
              </a:rPr>
              <a:t>)</a:t>
            </a:r>
            <a:endParaRPr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p:cNvSpPr/>
          <p:nvPr/>
        </p:nvSpPr>
        <p:spPr>
          <a:xfrm>
            <a:off x="3314304" y="2872508"/>
            <a:ext cx="5307106" cy="57604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サービスと</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UI</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の一体開発</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徹底した</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UX</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の追求</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p:cNvSpPr/>
          <p:nvPr/>
        </p:nvSpPr>
        <p:spPr>
          <a:xfrm>
            <a:off x="3314304" y="3501339"/>
            <a:ext cx="2568163" cy="57604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キャリアが開発を主導</a:t>
            </a:r>
            <a:endParaRPr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6053247" y="3501339"/>
            <a:ext cx="2568163" cy="57604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a:solidFill>
                  <a:srgbClr val="FFFFFF"/>
                </a:solidFill>
                <a:latin typeface="Meiryo" panose="020B0604030504040204" pitchFamily="34" charset="-128"/>
                <a:ea typeface="Meiryo" panose="020B0604030504040204" pitchFamily="34" charset="-128"/>
                <a:cs typeface="ＭＳ Ｐゴシック"/>
              </a:rPr>
              <a:t>Apple</a:t>
            </a:r>
            <a:r>
              <a:rPr lang="ja-JP" altLang="en-US" sz="1600">
                <a:solidFill>
                  <a:srgbClr val="FFFFFF"/>
                </a:solidFill>
                <a:latin typeface="Meiryo" panose="020B0604030504040204" pitchFamily="34" charset="-128"/>
                <a:ea typeface="Meiryo" panose="020B0604030504040204" pitchFamily="34" charset="-128"/>
                <a:cs typeface="ＭＳ Ｐゴシック"/>
              </a:rPr>
              <a:t>が開発</a:t>
            </a:r>
            <a:endParaRPr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p:cNvSpPr/>
          <p:nvPr/>
        </p:nvSpPr>
        <p:spPr>
          <a:xfrm>
            <a:off x="3314304" y="4130170"/>
            <a:ext cx="2568163" cy="5760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高機能な携帯電話</a:t>
            </a:r>
          </a:p>
        </p:txBody>
      </p:sp>
      <p:sp>
        <p:nvSpPr>
          <p:cNvPr id="26" name="正方形/長方形 25"/>
          <p:cNvSpPr/>
          <p:nvPr/>
        </p:nvSpPr>
        <p:spPr>
          <a:xfrm>
            <a:off x="6053247" y="4130170"/>
            <a:ext cx="2568163" cy="5760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PC</a:t>
            </a:r>
            <a:r>
              <a:rPr lang="ja-JP" altLang="en-US" sz="1600" dirty="0">
                <a:solidFill>
                  <a:srgbClr val="FFFFFF"/>
                </a:solidFill>
                <a:latin typeface="Meiryo" panose="020B0604030504040204" pitchFamily="34" charset="-128"/>
                <a:ea typeface="Meiryo" panose="020B0604030504040204" pitchFamily="34" charset="-128"/>
                <a:cs typeface="ＭＳ Ｐゴシック"/>
              </a:rPr>
              <a:t>の小型化</a:t>
            </a:r>
          </a:p>
        </p:txBody>
      </p:sp>
      <p:sp>
        <p:nvSpPr>
          <p:cNvPr id="27" name="正方形/長方形 26"/>
          <p:cNvSpPr/>
          <p:nvPr/>
        </p:nvSpPr>
        <p:spPr>
          <a:xfrm>
            <a:off x="3314304" y="4759001"/>
            <a:ext cx="2568163" cy="5760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クラウドを想定せず</a:t>
            </a:r>
          </a:p>
        </p:txBody>
      </p:sp>
      <p:sp>
        <p:nvSpPr>
          <p:cNvPr id="28" name="正方形/長方形 27"/>
          <p:cNvSpPr/>
          <p:nvPr/>
        </p:nvSpPr>
        <p:spPr>
          <a:xfrm>
            <a:off x="6053247" y="4759001"/>
            <a:ext cx="2568163" cy="5760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クラウドが前提</a:t>
            </a:r>
          </a:p>
        </p:txBody>
      </p:sp>
      <p:sp>
        <p:nvSpPr>
          <p:cNvPr id="29" name="正方形/長方形 28"/>
          <p:cNvSpPr/>
          <p:nvPr/>
        </p:nvSpPr>
        <p:spPr>
          <a:xfrm>
            <a:off x="3314304" y="5387832"/>
            <a:ext cx="2568163" cy="95810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機能制限付きブラウザ</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000" dirty="0">
                <a:solidFill>
                  <a:srgbClr val="FFFFFF"/>
                </a:solidFill>
                <a:latin typeface="Meiryo" panose="020B0604030504040204" pitchFamily="34" charset="-128"/>
                <a:ea typeface="Meiryo" panose="020B0604030504040204" pitchFamily="34" charset="-128"/>
                <a:cs typeface="ＭＳ Ｐゴシック"/>
              </a:rPr>
              <a:t>(CHTML/JavaScript</a:t>
            </a: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非対応</a:t>
            </a:r>
            <a:r>
              <a:rPr kumimoji="1" lang="en-US" altLang="ja-JP" sz="10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p:cNvSpPr/>
          <p:nvPr/>
        </p:nvSpPr>
        <p:spPr>
          <a:xfrm>
            <a:off x="6053247" y="5387832"/>
            <a:ext cx="2568163" cy="95810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PC</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同等のフル機能ブラウザ</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000" dirty="0">
                <a:solidFill>
                  <a:srgbClr val="FFFFFF"/>
                </a:solidFill>
                <a:latin typeface="Meiryo" panose="020B0604030504040204" pitchFamily="34" charset="-128"/>
                <a:ea typeface="Meiryo" panose="020B0604030504040204" pitchFamily="34" charset="-128"/>
                <a:cs typeface="ＭＳ Ｐゴシック"/>
              </a:rPr>
              <a:t>(HTML/JavaScript)</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08287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0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0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20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0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0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20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20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20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25749</TotalTime>
  <Words>8153</Words>
  <Application>Microsoft Macintosh PowerPoint</Application>
  <PresentationFormat>画面に合わせる (4:3)</PresentationFormat>
  <Paragraphs>651</Paragraphs>
  <Slides>31</Slides>
  <Notes>28</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31</vt:i4>
      </vt:variant>
    </vt:vector>
  </HeadingPairs>
  <TitlesOfParts>
    <vt:vector size="44" baseType="lpstr">
      <vt:lpstr>HGP創英角ｺﾞｼｯｸUB</vt:lpstr>
      <vt:lpstr>HG丸ｺﾞｼｯｸM-PRO</vt:lpstr>
      <vt:lpstr>Hiragino Kaku Gothic Std W8</vt:lpstr>
      <vt:lpstr>Hiragino Kaku Gothic StdN W8</vt:lpstr>
      <vt:lpstr>ＭＳ Ｐゴシック</vt:lpstr>
      <vt:lpstr>Meiryo</vt:lpstr>
      <vt:lpstr>Meiryo</vt:lpstr>
      <vt:lpstr>American Typewriter</vt:lpstr>
      <vt:lpstr>Arial</vt:lpstr>
      <vt:lpstr>Arial Black</vt:lpstr>
      <vt:lpstr>Calibri</vt:lpstr>
      <vt:lpstr>Wingdings</vt:lpstr>
      <vt:lpstr>NC標準テンプレート</vt:lpstr>
      <vt:lpstr>クラウド時代のモバイルデバイスとクライアント Mobile Device and Cloud Client in Cloud Age</vt:lpstr>
      <vt:lpstr>メインフレーム、クライアントサーバー、クラウド</vt:lpstr>
      <vt:lpstr>クラウドとモバイルが変えたこととは</vt:lpstr>
      <vt:lpstr>PC出荷台数の成長が鈍化</vt:lpstr>
      <vt:lpstr>IoTでさらに増えるクライアント</vt:lpstr>
      <vt:lpstr>新しいクライアントの出現</vt:lpstr>
      <vt:lpstr>PowerPoint プレゼンテーション</vt:lpstr>
      <vt:lpstr>クラウド・コンピューティングの命名 ～ シュミットの発言</vt:lpstr>
      <vt:lpstr>ガラケーと iPhone</vt:lpstr>
      <vt:lpstr>PowerPoint プレゼンテーション</vt:lpstr>
      <vt:lpstr>クライアント・プラットフォーム</vt:lpstr>
      <vt:lpstr>クライアントの変遷</vt:lpstr>
      <vt:lpstr>Ajax (エイジャックス) と呼ばれる「標準技術」</vt:lpstr>
      <vt:lpstr>昔の地図サイト</vt:lpstr>
      <vt:lpstr>Ajax を使った地図サイト</vt:lpstr>
      <vt:lpstr>Ajax の意義</vt:lpstr>
      <vt:lpstr>ブラウザーの進化とAjax</vt:lpstr>
      <vt:lpstr>PowerPoint プレゼンテーション</vt:lpstr>
      <vt:lpstr>HTML5（１）</vt:lpstr>
      <vt:lpstr>HTML5（２）</vt:lpstr>
      <vt:lpstr>HTMLの歴史</vt:lpstr>
      <vt:lpstr>HTML5が目指したこと</vt:lpstr>
      <vt:lpstr>Flashの終焉</vt:lpstr>
      <vt:lpstr>PowerPoint プレゼンテーション</vt:lpstr>
      <vt:lpstr>ウェアラブル＝身体に密着するデバイス</vt:lpstr>
      <vt:lpstr>ウェアラブルデバイスの進化</vt:lpstr>
      <vt:lpstr>ウェアラブル・デバイスの種類と使われ方</vt:lpstr>
      <vt:lpstr>PowerPoint プレゼンテーション</vt:lpstr>
      <vt:lpstr>VR（仮想現実）とAR（拡張現実）とMR（複合現実）</vt:lpstr>
      <vt:lpstr>ITと人間との関係の変遷</vt:lpstr>
      <vt:lpstr>PowerPoint プレゼンテーション</vt:lpstr>
    </vt:vector>
  </TitlesOfParts>
  <Company>NetCommerce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896</cp:revision>
  <cp:lastPrinted>2016-03-03T01:04:41Z</cp:lastPrinted>
  <dcterms:created xsi:type="dcterms:W3CDTF">2014-04-30T01:58:06Z</dcterms:created>
  <dcterms:modified xsi:type="dcterms:W3CDTF">2018-08-28T00:02:21Z</dcterms:modified>
</cp:coreProperties>
</file>