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717" r:id="rId2"/>
    <p:sldId id="719" r:id="rId3"/>
    <p:sldId id="1389" r:id="rId4"/>
    <p:sldId id="1388" r:id="rId5"/>
    <p:sldId id="2617" r:id="rId6"/>
    <p:sldId id="1386" r:id="rId7"/>
    <p:sldId id="721" r:id="rId8"/>
    <p:sldId id="722" r:id="rId9"/>
    <p:sldId id="2619" r:id="rId10"/>
    <p:sldId id="723" r:id="rId11"/>
    <p:sldId id="803" r:id="rId12"/>
    <p:sldId id="810" r:id="rId13"/>
    <p:sldId id="804" r:id="rId14"/>
    <p:sldId id="2621" r:id="rId15"/>
    <p:sldId id="809" r:id="rId16"/>
    <p:sldId id="1387" r:id="rId17"/>
    <p:sldId id="1373" r:id="rId18"/>
    <p:sldId id="1283" r:id="rId19"/>
    <p:sldId id="1368" r:id="rId20"/>
    <p:sldId id="1367" r:id="rId21"/>
    <p:sldId id="1285" r:id="rId22"/>
    <p:sldId id="1286" r:id="rId23"/>
    <p:sldId id="1287" r:id="rId24"/>
    <p:sldId id="1376" r:id="rId25"/>
    <p:sldId id="802" r:id="rId26"/>
    <p:sldId id="1377" r:id="rId27"/>
    <p:sldId id="1378" r:id="rId28"/>
    <p:sldId id="1379" r:id="rId29"/>
    <p:sldId id="1380" r:id="rId30"/>
    <p:sldId id="1381" r:id="rId31"/>
    <p:sldId id="1375" r:id="rId32"/>
    <p:sldId id="808" r:id="rId33"/>
    <p:sldId id="732" r:id="rId34"/>
    <p:sldId id="734" r:id="rId35"/>
    <p:sldId id="735" r:id="rId36"/>
    <p:sldId id="733" r:id="rId37"/>
    <p:sldId id="750" r:id="rId38"/>
    <p:sldId id="765" r:id="rId39"/>
    <p:sldId id="747" r:id="rId40"/>
    <p:sldId id="782" r:id="rId41"/>
    <p:sldId id="1383" r:id="rId42"/>
    <p:sldId id="783" r:id="rId43"/>
    <p:sldId id="752" r:id="rId44"/>
    <p:sldId id="776" r:id="rId45"/>
    <p:sldId id="784" r:id="rId46"/>
    <p:sldId id="757" r:id="rId47"/>
    <p:sldId id="758" r:id="rId48"/>
    <p:sldId id="1385" r:id="rId49"/>
    <p:sldId id="1384" r:id="rId50"/>
    <p:sldId id="759" r:id="rId51"/>
    <p:sldId id="785" r:id="rId52"/>
    <p:sldId id="786" r:id="rId53"/>
    <p:sldId id="787" r:id="rId54"/>
    <p:sldId id="788" r:id="rId55"/>
    <p:sldId id="789" r:id="rId56"/>
    <p:sldId id="798" r:id="rId57"/>
    <p:sldId id="797" r:id="rId58"/>
    <p:sldId id="807" r:id="rId5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CC0000"/>
    <a:srgbClr val="FFFBD2"/>
    <a:srgbClr val="33ACBD"/>
    <a:srgbClr val="FF6666"/>
    <a:srgbClr val="66FFCC"/>
    <a:srgbClr val="595959"/>
    <a:srgbClr val="E6D6AF"/>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45"/>
    <p:restoredTop sz="95556" autoAdjust="0"/>
  </p:normalViewPr>
  <p:slideViewPr>
    <p:cSldViewPr snapToGrid="0" snapToObjects="1" showGuides="1">
      <p:cViewPr varScale="1">
        <p:scale>
          <a:sx n="211" d="100"/>
          <a:sy n="211" d="100"/>
        </p:scale>
        <p:origin x="3176" y="192"/>
      </p:cViewPr>
      <p:guideLst>
        <p:guide orient="horz" pos="3884"/>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2018/8/28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2018/8/28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etcommerce.co.jp/blog/2017/01/08/10487"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65272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23</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23</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4081467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10523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仮想化」の手段として、広く使われているのが、ハイパーバイザを使った仮想化です。ハイパーバイザとは、仮想化を実現するソフトウェアのことで、ハードウェアに搭載されているプロセッサーやメモリの使用時間やストレージの容量を細かく分割して複数のユーザーに割り当てる機能を持っています。ユーザーは、割り当てられたシステム資源をそれぞれ占有使用することで、物理的には一台のハードウェアであるにもかかわらず、自分専用の個別サーバーが割り当てられているように見せかけることができるので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「サーバー仮想化」を実現するもうひとつのやり方として、コンテナを使う方法があります。この方法は、ひとつの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コンテナと言われる「独立したサーバーと同様の振る舞いをする区画」を複数作り、それを個別のユーザーやサービスに割り当てます。利用するユーザーやサービスから見れば、あたかも独立した個別サーバーのように、別々のサーバーが動いているように見える点は、ハイパーバイザを使う場合と同様です。しかし、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上で実現するので、全てのコンテナは同じ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しか使えません。ハイパーバイザならそれより一段下のレベル、つまりハードウェアのサーバーと同じ振る舞いをする仮想サーバーを実現しますので、仮想サーバー毎に別々の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を稼働させることができますので、この点は異なります。</a:t>
            </a:r>
          </a:p>
          <a:p>
            <a:r>
              <a:rPr kumimoji="1" lang="ja-JP" altLang="ja-JP" sz="1200" kern="1200" dirty="0">
                <a:solidFill>
                  <a:schemeClr val="tx1"/>
                </a:solidFill>
                <a:effectLst/>
                <a:latin typeface="+mn-lt"/>
                <a:ea typeface="+mn-ea"/>
                <a:cs typeface="+mn-cs"/>
              </a:rPr>
              <a:t>その一方で、コンテナは、ハイパーバイザのように、個別に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割り当てる必要がないためシステム資源のオーバーヘッド（仮想化のために割り当てられる資源や能力）が少なくてすみます。そのため、同じ性能のハードウェアであれば、より多くのコンテナを作ることができます。また、コンテナは、それを起動させるためにハイパーバイザ型のよう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を起動させる手間がかからないため、極めて高速で起動できます。さらにハイパーバイザのように仮想マシンごとに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少なくてすみます。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し、同じコンテナを労せずして自分のサーバー上で実現して、ソフトウェアをインストールできるようになったことです。そのためハイブリッド・クラウドやマルチ・クラウドといった利用形態に於いては、大変便利な仕組みです。</a:t>
            </a:r>
          </a:p>
          <a:p>
            <a:r>
              <a:rPr kumimoji="1" lang="ja-JP" altLang="ja-JP" sz="1200" kern="1200" dirty="0">
                <a:solidFill>
                  <a:schemeClr val="tx1"/>
                </a:solidFill>
                <a:effectLst/>
                <a:latin typeface="+mn-lt"/>
                <a:ea typeface="+mn-ea"/>
                <a:cs typeface="+mn-cs"/>
              </a:rPr>
              <a:t>そのため、</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Dell</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ベンダーが採用を表明しています。また、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Windows Azure Platform</a:t>
            </a:r>
            <a:r>
              <a:rPr kumimoji="1" lang="ja-JP" altLang="ja-JP" sz="1200" kern="1200" dirty="0">
                <a:solidFill>
                  <a:schemeClr val="tx1"/>
                </a:solidFill>
                <a:effectLst/>
                <a:latin typeface="+mn-lt"/>
                <a:ea typeface="+mn-ea"/>
                <a:cs typeface="+mn-cs"/>
              </a:rPr>
              <a:t>や次期</a:t>
            </a:r>
            <a:r>
              <a:rPr kumimoji="1" lang="en-US" altLang="ja-JP" sz="1200" kern="1200" dirty="0">
                <a:solidFill>
                  <a:schemeClr val="tx1"/>
                </a:solidFill>
                <a:effectLst/>
                <a:latin typeface="+mn-lt"/>
                <a:ea typeface="+mn-ea"/>
                <a:cs typeface="+mn-cs"/>
              </a:rPr>
              <a:t>Windows Server</a:t>
            </a:r>
            <a:r>
              <a:rPr kumimoji="1" lang="ja-JP" altLang="ja-JP" sz="1200" kern="1200">
                <a:solidFill>
                  <a:schemeClr val="tx1"/>
                </a:solidFill>
                <a:effectLst/>
                <a:latin typeface="+mn-lt"/>
                <a:ea typeface="+mn-ea"/>
                <a:cs typeface="+mn-cs"/>
              </a:rPr>
              <a:t>での採用を表明しており、コンテナ型仮想化として広く普及してゆくものと思われます。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101315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214102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開発に必要な機能がサービスとして提供されるのが一般的で、開発者はプログラミングに専念できるようになります。</a:t>
            </a:r>
          </a:p>
          <a:p>
            <a:r>
              <a:rPr kumimoji="1" lang="en-US" altLang="ja-JP" sz="1200" b="0" i="0" kern="1200" dirty="0" err="1">
                <a:solidFill>
                  <a:schemeClr val="tx1"/>
                </a:solidFill>
                <a:effectLst/>
                <a:latin typeface="+mn-lt"/>
                <a:ea typeface="+mn-ea"/>
                <a:cs typeface="+mn-cs"/>
              </a:rPr>
              <a:t>FaaS</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Function as a Service</a:t>
            </a:r>
            <a:r>
              <a:rPr kumimoji="1" lang="ja-JP" altLang="en-US" sz="1200" b="0" i="0" kern="1200" dirty="0">
                <a:solidFill>
                  <a:schemeClr val="tx1"/>
                </a:solidFill>
                <a:effectLst/>
                <a:latin typeface="+mn-lt"/>
                <a:ea typeface="+mn-ea"/>
                <a:cs typeface="+mn-cs"/>
              </a:rPr>
              <a:t>）は、この仕組みをさらに進化させたものです。</a:t>
            </a:r>
          </a:p>
          <a:p>
            <a:r>
              <a:rPr kumimoji="1" lang="ja-JP" altLang="en-US" sz="1200" b="0" i="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en-US" sz="1200" b="0" i="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en-US" sz="1200" b="0" i="0" kern="1200" dirty="0">
                <a:solidFill>
                  <a:schemeClr val="tx1"/>
                </a:solidFill>
                <a:effectLst/>
                <a:latin typeface="+mn-lt"/>
                <a:ea typeface="+mn-ea"/>
                <a:cs typeface="+mn-cs"/>
              </a:rPr>
              <a:t>書いたコードはコンテナ上で実行し、終了すると即座に廃棄される。</a:t>
            </a:r>
          </a:p>
          <a:p>
            <a:r>
              <a:rPr kumimoji="1" lang="ja-JP" altLang="en-US" sz="1200" b="0" i="0" kern="1200" dirty="0">
                <a:solidFill>
                  <a:schemeClr val="tx1"/>
                </a:solidFill>
                <a:effectLst/>
                <a:latin typeface="+mn-lt"/>
                <a:ea typeface="+mn-ea"/>
                <a:cs typeface="+mn-cs"/>
              </a:rPr>
              <a:t>コンテナの実行は</a:t>
            </a:r>
            <a:r>
              <a:rPr kumimoji="1" lang="en-US" altLang="ja-JP" sz="1200" b="0" i="0" kern="1200" dirty="0">
                <a:solidFill>
                  <a:schemeClr val="tx1"/>
                </a:solidFill>
                <a:effectLst/>
                <a:latin typeface="+mn-lt"/>
                <a:ea typeface="+mn-ea"/>
                <a:cs typeface="+mn-cs"/>
              </a:rPr>
              <a:t>100ms</a:t>
            </a:r>
            <a:r>
              <a:rPr kumimoji="1" lang="ja-JP" altLang="en-US" sz="1200" b="0" i="0" kern="1200" dirty="0">
                <a:solidFill>
                  <a:schemeClr val="tx1"/>
                </a:solidFill>
                <a:effectLst/>
                <a:latin typeface="+mn-lt"/>
                <a:ea typeface="+mn-ea"/>
                <a:cs typeface="+mn-cs"/>
              </a:rPr>
              <a:t>単位で計測され、使った分のサーバー使用料が課金されるため、一般の</a:t>
            </a:r>
            <a:r>
              <a:rPr kumimoji="1" lang="en-US" altLang="ja-JP" sz="1200" b="0" i="0" kern="1200" dirty="0">
                <a:solidFill>
                  <a:schemeClr val="tx1"/>
                </a:solidFill>
                <a:effectLst/>
                <a:latin typeface="+mn-lt"/>
                <a:ea typeface="+mn-ea"/>
                <a:cs typeface="+mn-cs"/>
              </a:rPr>
              <a:t>IaaS</a:t>
            </a:r>
            <a:r>
              <a:rPr kumimoji="1" lang="ja-JP" altLang="en-US" sz="1200" b="0" i="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en-US" altLang="ja-JP" sz="1200" b="0" i="0" kern="1200" dirty="0" err="1">
                <a:solidFill>
                  <a:schemeClr val="tx1"/>
                </a:solidFill>
                <a:effectLst/>
                <a:latin typeface="+mn-lt"/>
                <a:ea typeface="+mn-ea"/>
                <a:cs typeface="+mn-cs"/>
              </a:rPr>
              <a:t>FaaS</a:t>
            </a:r>
            <a:r>
              <a:rPr kumimoji="1" lang="ja-JP" altLang="en-US" sz="1200" b="0" i="0" kern="1200" dirty="0">
                <a:solidFill>
                  <a:schemeClr val="tx1"/>
                </a:solidFill>
                <a:effectLst/>
                <a:latin typeface="+mn-lt"/>
                <a:ea typeface="+mn-ea"/>
                <a:cs typeface="+mn-cs"/>
              </a:rPr>
              <a:t>を使うことのメリットは、コストの削減、スケーラビリティの確保、インフラの運用管理を不要にすることです。マイクロサービスとも相性が良く、それを実現する手段としても注目されています。</a:t>
            </a:r>
          </a:p>
          <a:p>
            <a:r>
              <a:rPr kumimoji="1" lang="en-US" altLang="ja-JP" sz="1200" b="0" i="0" kern="1200" dirty="0">
                <a:solidFill>
                  <a:schemeClr val="tx1"/>
                </a:solidFill>
                <a:effectLst/>
                <a:latin typeface="+mn-lt"/>
                <a:ea typeface="+mn-ea"/>
                <a:cs typeface="+mn-cs"/>
              </a:rPr>
              <a:t>AWS</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Lambda</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Google</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Cloud Functions</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Microsoft</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Azure Functions</a:t>
            </a:r>
            <a:r>
              <a:rPr kumimoji="1" lang="ja-JP" altLang="en-US" sz="1200" b="0" i="0" kern="1200" dirty="0">
                <a:solidFill>
                  <a:schemeClr val="tx1"/>
                </a:solidFill>
                <a:effectLst/>
                <a:latin typeface="+mn-lt"/>
                <a:ea typeface="+mn-ea"/>
                <a:cs typeface="+mn-cs"/>
              </a:rPr>
              <a:t>、オープンソース</a:t>
            </a:r>
            <a:r>
              <a:rPr kumimoji="1" lang="en-US" altLang="ja-JP" sz="1200" b="0" i="0" kern="1200" dirty="0" err="1">
                <a:solidFill>
                  <a:schemeClr val="tx1"/>
                </a:solidFill>
                <a:effectLst/>
                <a:latin typeface="+mn-lt"/>
                <a:ea typeface="+mn-ea"/>
                <a:cs typeface="+mn-cs"/>
              </a:rPr>
              <a:t>OpenWhisk</a:t>
            </a:r>
            <a:r>
              <a:rPr kumimoji="1" lang="ja-JP" altLang="en-US" sz="1200" b="0" i="0" kern="1200" dirty="0">
                <a:solidFill>
                  <a:schemeClr val="tx1"/>
                </a:solidFill>
                <a:effectLst/>
                <a:latin typeface="+mn-lt"/>
                <a:ea typeface="+mn-ea"/>
                <a:cs typeface="+mn-cs"/>
              </a:rPr>
              <a:t>を使った</a:t>
            </a:r>
            <a:r>
              <a:rPr kumimoji="1" lang="en-US" altLang="ja-JP" sz="1200" b="0" i="0" kern="1200" dirty="0">
                <a:solidFill>
                  <a:schemeClr val="tx1"/>
                </a:solidFill>
                <a:effectLst/>
                <a:latin typeface="+mn-lt"/>
                <a:ea typeface="+mn-ea"/>
                <a:cs typeface="+mn-cs"/>
              </a:rPr>
              <a:t>IBM</a:t>
            </a:r>
            <a:r>
              <a:rPr kumimoji="1" lang="ja-JP" altLang="en-US" sz="1200" b="0" i="0" kern="1200" dirty="0">
                <a:solidFill>
                  <a:schemeClr val="tx1"/>
                </a:solidFill>
                <a:effectLst/>
                <a:latin typeface="+mn-lt"/>
                <a:ea typeface="+mn-ea"/>
                <a:cs typeface="+mn-cs"/>
              </a:rPr>
              <a:t>のサービスなどがあります。</a:t>
            </a:r>
          </a:p>
          <a:p>
            <a:r>
              <a:rPr kumimoji="1" lang="en-US" altLang="ja-JP" sz="1200" b="0" i="0" kern="1200" dirty="0">
                <a:solidFill>
                  <a:schemeClr val="tx1"/>
                </a:solidFill>
                <a:effectLst/>
                <a:latin typeface="+mn-lt"/>
                <a:ea typeface="+mn-ea"/>
                <a:cs typeface="+mn-cs"/>
              </a:rPr>
              <a:t>PaaS</a:t>
            </a:r>
            <a:r>
              <a:rPr kumimoji="1" lang="ja-JP" altLang="en-US" sz="1200" b="0" i="0" kern="1200" dirty="0">
                <a:solidFill>
                  <a:schemeClr val="tx1"/>
                </a:solidFill>
                <a:effectLst/>
                <a:latin typeface="+mn-lt"/>
                <a:ea typeface="+mn-ea"/>
                <a:cs typeface="+mn-cs"/>
              </a:rPr>
              <a:t>との違いは、</a:t>
            </a:r>
            <a:r>
              <a:rPr kumimoji="1" lang="en-US" altLang="ja-JP" sz="1200" b="0" i="0" kern="1200" dirty="0">
                <a:solidFill>
                  <a:schemeClr val="tx1"/>
                </a:solidFill>
                <a:effectLst/>
                <a:latin typeface="+mn-lt"/>
                <a:ea typeface="+mn-ea"/>
                <a:cs typeface="+mn-cs"/>
              </a:rPr>
              <a:t>PaaS</a:t>
            </a:r>
            <a:r>
              <a:rPr kumimoji="1" lang="ja-JP" altLang="en-US" sz="1200" b="0" i="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b="0" i="0" kern="1200" dirty="0" err="1">
                <a:solidFill>
                  <a:schemeClr val="tx1"/>
                </a:solidFill>
                <a:effectLst/>
                <a:latin typeface="+mn-lt"/>
                <a:ea typeface="+mn-ea"/>
                <a:cs typeface="+mn-cs"/>
              </a:rPr>
              <a:t>FaaS</a:t>
            </a:r>
            <a:r>
              <a:rPr kumimoji="1" lang="ja-JP" altLang="en-US" sz="1200" b="0" i="0" kern="1200" dirty="0">
                <a:solidFill>
                  <a:schemeClr val="tx1"/>
                </a:solidFill>
                <a:effectLst/>
                <a:latin typeface="+mn-lt"/>
                <a:ea typeface="+mn-ea"/>
                <a:cs typeface="+mn-cs"/>
              </a:rPr>
              <a:t>は必要なサービス毎に起動・終了させる「イベント・ドリンブン方式」を狙ったものであることです。そのため</a:t>
            </a:r>
            <a:r>
              <a:rPr kumimoji="1" lang="en-US" altLang="ja-JP" sz="1200" b="0" i="0" kern="1200" dirty="0" err="1">
                <a:solidFill>
                  <a:schemeClr val="tx1"/>
                </a:solidFill>
                <a:effectLst/>
                <a:latin typeface="+mn-lt"/>
                <a:ea typeface="+mn-ea"/>
                <a:cs typeface="+mn-cs"/>
              </a:rPr>
              <a:t>FaaS</a:t>
            </a:r>
            <a:r>
              <a:rPr kumimoji="1" lang="ja-JP" altLang="en-US" sz="1200" b="0" i="0" kern="1200" dirty="0">
                <a:solidFill>
                  <a:schemeClr val="tx1"/>
                </a:solidFill>
                <a:effectLst/>
                <a:latin typeface="+mn-lt"/>
                <a:ea typeface="+mn-ea"/>
                <a:cs typeface="+mn-cs"/>
              </a:rPr>
              <a:t>で、あらゆるアプリケーションを作れるわけではなく、</a:t>
            </a:r>
            <a:r>
              <a:rPr kumimoji="1" lang="en-US" altLang="ja-JP" sz="1200" b="0" i="0" kern="1200" dirty="0">
                <a:solidFill>
                  <a:schemeClr val="tx1"/>
                </a:solidFill>
                <a:effectLst/>
                <a:latin typeface="+mn-lt"/>
                <a:ea typeface="+mn-ea"/>
                <a:cs typeface="+mn-cs"/>
              </a:rPr>
              <a:t>EC</a:t>
            </a:r>
            <a:r>
              <a:rPr kumimoji="1" lang="ja-JP" altLang="en-US" sz="1200" b="0" i="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サイトやマーケティング・サイトのように負荷予測が難しく、ダイナミックな負荷の変動に対応しなければならないアプリケーションには向いていると言えるでしょう。。</a:t>
            </a:r>
          </a:p>
          <a:p>
            <a:r>
              <a:rPr kumimoji="1" lang="ja-JP" altLang="en-US" sz="1200" b="0" i="0" kern="1200" dirty="0">
                <a:solidFill>
                  <a:schemeClr val="tx1"/>
                </a:solidFill>
                <a:effectLst/>
                <a:latin typeface="+mn-lt"/>
                <a:ea typeface="+mn-ea"/>
                <a:cs typeface="+mn-cs"/>
              </a:rPr>
              <a:t>参考</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 </a:t>
            </a:r>
            <a:r>
              <a:rPr kumimoji="1" lang="ja-JP" altLang="en-US" sz="1200" b="0" i="0" u="sng" kern="1200" dirty="0">
                <a:solidFill>
                  <a:schemeClr val="tx1"/>
                </a:solidFill>
                <a:effectLst/>
                <a:latin typeface="+mn-lt"/>
                <a:ea typeface="+mn-ea"/>
                <a:cs typeface="+mn-cs"/>
                <a:hlinkClick r:id="rId3"/>
              </a:rPr>
              <a:t>これからの開発と運用：ビジネスの成功に直接貢献すること</a:t>
            </a:r>
            <a:endParaRPr kumimoji="1" lang="ja-JP" altLang="en-US" sz="1200" b="0" i="0" kern="1200" dirty="0">
              <a:solidFill>
                <a:schemeClr val="tx1"/>
              </a:solidFill>
              <a:effectLst/>
              <a:latin typeface="+mn-lt"/>
              <a:ea typeface="+mn-ea"/>
              <a:cs typeface="+mn-cs"/>
            </a:endParaRP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1687869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1547530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【図解】コレ１枚で分かるイベント・ドリブン方式</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a:solidFill>
                  <a:schemeClr val="tx1"/>
                </a:solidFill>
                <a:effectLst/>
                <a:latin typeface="+mn-lt"/>
                <a:ea typeface="+mn-ea"/>
                <a:cs typeface="+mn-cs"/>
              </a:rPr>
              <a:t>Orchestration</a:t>
            </a:r>
            <a:r>
              <a:rPr kumimoji="1" lang="ja-JP" altLang="ja-JP" sz="1200" kern="1200" dirty="0">
                <a:solidFill>
                  <a:schemeClr val="tx1"/>
                </a:solidFill>
                <a:effectLst/>
                <a:latin typeface="+mn-lt"/>
                <a:ea typeface="+mn-ea"/>
                <a:cs typeface="+mn-cs"/>
              </a:rPr>
              <a:t>）とコレオグラフィ（</a:t>
            </a:r>
            <a:r>
              <a:rPr kumimoji="1" lang="en-US" altLang="ja-JP" sz="1200" kern="1200" dirty="0">
                <a:solidFill>
                  <a:schemeClr val="tx1"/>
                </a:solidFill>
                <a:effectLst/>
                <a:latin typeface="+mn-lt"/>
                <a:ea typeface="+mn-ea"/>
                <a:cs typeface="+mn-cs"/>
              </a:rPr>
              <a:t>Choreography</a:t>
            </a:r>
            <a:r>
              <a:rPr kumimoji="1" lang="ja-JP" altLang="ja-JP" sz="1200" kern="1200" dirty="0">
                <a:solidFill>
                  <a:schemeClr val="tx1"/>
                </a:solidFill>
                <a:effectLst/>
                <a:latin typeface="+mn-lt"/>
                <a:ea typeface="+mn-ea"/>
                <a:cs typeface="+mn-cs"/>
              </a:rPr>
              <a:t>）があります。</a:t>
            </a:r>
          </a:p>
          <a:p>
            <a:r>
              <a:rPr kumimoji="1" lang="ja-JP" altLang="ja-JP" sz="1200" kern="1200" dirty="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などがあります。</a:t>
            </a:r>
          </a:p>
          <a:p>
            <a:r>
              <a:rPr kumimoji="1" lang="ja-JP" altLang="ja-JP" sz="1200" kern="1200" dirty="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このサービスを先に紹介したマイクロサービスにしておけば、開発や運用を効率よく行う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34063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77128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32405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事業者が完成責任を負わされるビジネス構造です。</a:t>
            </a:r>
          </a:p>
          <a:p>
            <a:r>
              <a:rPr kumimoji="1" lang="ja-JP" altLang="ja-JP" sz="1200" kern="1200" dirty="0">
                <a:solidFill>
                  <a:schemeClr val="tx1"/>
                </a:solidFill>
                <a:effectLst/>
                <a:latin typeface="+mn-lt"/>
                <a:ea typeface="+mn-ea"/>
                <a:cs typeface="+mn-cs"/>
              </a:rPr>
              <a:t>例えば、システムエンジニアが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万円とすると、システムを作るのに、</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ヶ月ほどかかるシステムであれば、エンジニアの見積もりとしては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人月、</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万円という見積もりになります。これは、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年代になるとメインフレームのテンプレート以外でも</a:t>
            </a:r>
            <a:r>
              <a:rPr kumimoji="1" lang="en-US" altLang="ja-JP" sz="1200" kern="1200" dirty="0">
                <a:solidFill>
                  <a:schemeClr val="tx1"/>
                </a:solidFill>
                <a:effectLst/>
                <a:latin typeface="+mn-lt"/>
                <a:ea typeface="+mn-ea"/>
                <a:cs typeface="+mn-cs"/>
              </a:rPr>
              <a:t>COBOL</a:t>
            </a:r>
            <a:r>
              <a:rPr kumimoji="1" lang="ja-JP" altLang="ja-JP" sz="1200" kern="1200" dirty="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a:solidFill>
                  <a:schemeClr val="tx1"/>
                </a:solidFill>
                <a:effectLst/>
                <a:latin typeface="+mn-lt"/>
                <a:ea typeface="+mn-ea"/>
                <a:cs typeface="+mn-cs"/>
              </a:rPr>
              <a:t>ファンクションポイント法とは、</a:t>
            </a:r>
            <a:r>
              <a:rPr kumimoji="1" lang="en-US" altLang="ja-JP" sz="1200" kern="1200" dirty="0">
                <a:solidFill>
                  <a:schemeClr val="tx1"/>
                </a:solidFill>
                <a:effectLst/>
                <a:latin typeface="+mn-lt"/>
                <a:ea typeface="+mn-ea"/>
                <a:cs typeface="+mn-cs"/>
              </a:rPr>
              <a:t>1979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のアレン・</a:t>
            </a:r>
            <a:r>
              <a:rPr kumimoji="1" lang="en-US" altLang="ja-JP" sz="1200" kern="1200" dirty="0">
                <a:solidFill>
                  <a:schemeClr val="tx1"/>
                </a:solidFill>
                <a:effectLst/>
                <a:latin typeface="+mn-lt"/>
                <a:ea typeface="+mn-ea"/>
                <a:cs typeface="+mn-cs"/>
              </a:rPr>
              <a:t>J</a:t>
            </a:r>
            <a:r>
              <a:rPr kumimoji="1" lang="ja-JP" altLang="ja-JP" sz="1200" kern="1200" dirty="0">
                <a:solidFill>
                  <a:schemeClr val="tx1"/>
                </a:solidFill>
                <a:effectLst/>
                <a:latin typeface="+mn-lt"/>
                <a:ea typeface="+mn-ea"/>
                <a:cs typeface="+mn-cs"/>
              </a:rPr>
              <a:t>・アルブレヒト（</a:t>
            </a:r>
            <a:r>
              <a:rPr kumimoji="1" lang="en-US" altLang="ja-JP" sz="1200" kern="1200" dirty="0" err="1">
                <a:solidFill>
                  <a:schemeClr val="tx1"/>
                </a:solidFill>
                <a:effectLst/>
                <a:latin typeface="+mn-lt"/>
                <a:ea typeface="+mn-ea"/>
                <a:cs typeface="+mn-cs"/>
              </a:rPr>
              <a:t>A.J.Albrecht</a:t>
            </a:r>
            <a:r>
              <a:rPr kumimoji="1" lang="ja-JP" altLang="ja-JP" sz="1200" kern="1200" dirty="0">
                <a:solidFill>
                  <a:schemeClr val="tx1"/>
                </a:solidFill>
                <a:effectLst/>
                <a:latin typeface="+mn-lt"/>
                <a:ea typeface="+mn-ea"/>
                <a:cs typeface="+mn-cs"/>
              </a:rPr>
              <a:t>）が考案したソフトウェアの規模を測定する手法の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言語や</a:t>
            </a:r>
            <a:r>
              <a:rPr kumimoji="1" lang="en-US" altLang="ja-JP" sz="1200" kern="1200" dirty="0">
                <a:solidFill>
                  <a:schemeClr val="tx1"/>
                </a:solidFill>
                <a:effectLst/>
                <a:latin typeface="+mn-lt"/>
                <a:ea typeface="+mn-ea"/>
                <a:cs typeface="+mn-cs"/>
              </a:rPr>
              <a:t>Java</a:t>
            </a:r>
            <a:r>
              <a:rPr kumimoji="1" lang="ja-JP" altLang="ja-JP" sz="1200" kern="1200" dirty="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a:solidFill>
                  <a:schemeClr val="tx1"/>
                </a:solidFill>
                <a:effectLst/>
                <a:latin typeface="+mn-lt"/>
                <a:ea typeface="+mn-ea"/>
                <a:cs typeface="+mn-cs"/>
              </a:rPr>
              <a:t>このような事態に対処するため、</a:t>
            </a:r>
            <a:r>
              <a:rPr kumimoji="1" lang="en-US" altLang="ja-JP" sz="1200" kern="1200" dirty="0">
                <a:solidFill>
                  <a:schemeClr val="tx1"/>
                </a:solidFill>
                <a:effectLst/>
                <a:latin typeface="+mn-lt"/>
                <a:ea typeface="+mn-ea"/>
                <a:cs typeface="+mn-cs"/>
              </a:rPr>
              <a:t>COCOMO</a:t>
            </a:r>
            <a:r>
              <a:rPr kumimoji="1" lang="ja-JP" altLang="ja-JP" sz="1200" kern="1200" dirty="0">
                <a:solidFill>
                  <a:schemeClr val="tx1"/>
                </a:solidFill>
                <a:effectLst/>
                <a:latin typeface="+mn-lt"/>
                <a:ea typeface="+mn-ea"/>
                <a:cs typeface="+mn-cs"/>
              </a:rPr>
              <a:t>法や</a:t>
            </a:r>
            <a:r>
              <a:rPr kumimoji="1" lang="en-US" altLang="ja-JP" sz="1200" kern="1200" dirty="0" err="1">
                <a:solidFill>
                  <a:schemeClr val="tx1"/>
                </a:solidFill>
                <a:effectLst/>
                <a:latin typeface="+mn-lt"/>
                <a:ea typeface="+mn-ea"/>
                <a:cs typeface="+mn-cs"/>
              </a:rPr>
              <a:t>CoBRA</a:t>
            </a:r>
            <a:r>
              <a:rPr kumimoji="1" lang="ja-JP" altLang="ja-JP" sz="1200" kern="1200" dirty="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2077908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マイクロサービス、コンテナ、サーバーレス、イベント・ドリブン、</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この５つの言葉が、これまでの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a:solidFill>
                  <a:schemeClr val="tx1"/>
                </a:solidFill>
                <a:effectLst/>
                <a:latin typeface="+mn-lt"/>
                <a:ea typeface="+mn-ea"/>
                <a:cs typeface="+mn-cs"/>
              </a:rPr>
              <a:t>前者の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の一体化さらには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つの言葉を組み合わせることで実現できます。</a:t>
            </a:r>
          </a:p>
          <a:p>
            <a:r>
              <a:rPr kumimoji="1" lang="ja-JP" altLang="ja-JP" sz="1200" kern="1200" dirty="0">
                <a:solidFill>
                  <a:schemeClr val="tx1"/>
                </a:solidFill>
                <a:effectLst/>
                <a:latin typeface="+mn-lt"/>
                <a:ea typeface="+mn-ea"/>
                <a:cs typeface="+mn-cs"/>
              </a:rPr>
              <a:t>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も同じ文脈の中で捉える必要があるでしょう。つまり、両者は共に、</a:t>
            </a:r>
            <a:r>
              <a:rPr kumimoji="1" lang="ja-JP" altLang="ja-JP" sz="1200" b="1" u="sng" kern="1200" dirty="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a:solidFill>
                  <a:schemeClr val="tx1"/>
                </a:solidFill>
                <a:effectLst/>
                <a:latin typeface="+mn-lt"/>
                <a:ea typeface="+mn-ea"/>
                <a:cs typeface="+mn-cs"/>
              </a:rPr>
              <a:t>だといえるでしょう。</a:t>
            </a:r>
          </a:p>
          <a:p>
            <a:r>
              <a:rPr kumimoji="1" lang="ja-JP" altLang="ja-JP" sz="1200" kern="1200" dirty="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a:solidFill>
                  <a:schemeClr val="tx1"/>
                </a:solidFill>
                <a:effectLst/>
                <a:latin typeface="+mn-lt"/>
                <a:ea typeface="+mn-ea"/>
                <a:cs typeface="+mn-cs"/>
              </a:rPr>
              <a:t>この変化の最前線に立たされているのが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つの言葉やアジャイル開発／</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a:solidFill>
                  <a:schemeClr val="tx1"/>
                </a:solidFill>
                <a:effectLst/>
                <a:latin typeface="+mn-lt"/>
                <a:ea typeface="+mn-ea"/>
                <a:cs typeface="+mn-cs"/>
              </a:rPr>
              <a:t>「いつまで、いままでのやり方が通用するのでしょうか？」</a:t>
            </a:r>
          </a:p>
          <a:p>
            <a:r>
              <a:rPr kumimoji="1" lang="ja-JP" altLang="ja-JP" sz="1200" kern="1200" dirty="0">
                <a:solidFill>
                  <a:schemeClr val="tx1"/>
                </a:solidFill>
                <a:effectLst/>
                <a:latin typeface="+mn-lt"/>
                <a:ea typeface="+mn-ea"/>
                <a:cs typeface="+mn-cs"/>
              </a:rPr>
              <a:t>お客様が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に関わるビジネスは、その変化が極めて速く、また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を提案し構築する仕事は、お客様の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a:solidFill>
                  <a:schemeClr val="tx1"/>
                </a:solidFill>
                <a:effectLst/>
                <a:latin typeface="+mn-lt"/>
                <a:ea typeface="+mn-ea"/>
                <a:cs typeface="+mn-cs"/>
              </a:rPr>
              <a:t>冒頭に示した「</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つの言葉」や「デジタル・トランスフォーメーション」だけではありません。いま</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790247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6293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3538785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307821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は、作るべきシステム要件を「すべて」決めてから開発をスタートする「ウォーターフォール開発」が主流でしたが、このようなやり方では対応できない事態も増えてきました。そこで、注目されているのがアジャイル開発です。</a:t>
            </a:r>
          </a:p>
          <a:p>
            <a:r>
              <a:rPr kumimoji="1" lang="ja-JP" altLang="ja-JP" sz="1200" kern="1200" dirty="0">
                <a:solidFill>
                  <a:schemeClr val="tx1"/>
                </a:solidFill>
                <a:effectLst/>
                <a:latin typeface="+mn-lt"/>
                <a:ea typeface="+mn-ea"/>
                <a:cs typeface="+mn-cs"/>
              </a:rPr>
              <a:t>ウォーターフォールは、「全部作る」を前提とし、ユーザーの要求がすべて決まらなければ開発に着手できません。「かならず使う」、「使いそうだ」、「将来使うかもしれない」など全てを考慮し、推測を交えて仕様を固めてゆきます。</a:t>
            </a:r>
          </a:p>
          <a:p>
            <a:r>
              <a:rPr kumimoji="1" lang="ja-JP" altLang="ja-JP" sz="1200" kern="1200" dirty="0">
                <a:solidFill>
                  <a:schemeClr val="tx1"/>
                </a:solidFill>
                <a:effectLst/>
                <a:latin typeface="+mn-lt"/>
                <a:ea typeface="+mn-ea"/>
                <a:cs typeface="+mn-cs"/>
              </a:rPr>
              <a:t>開発は、機能単位ですすめてゆきます。</a:t>
            </a:r>
            <a:r>
              <a:rPr kumimoji="1" lang="ja-JP" altLang="ja-JP" sz="1200" b="1" u="sng" kern="1200" dirty="0">
                <a:solidFill>
                  <a:schemeClr val="tx1"/>
                </a:solidFill>
                <a:effectLst/>
                <a:latin typeface="+mn-lt"/>
                <a:ea typeface="+mn-ea"/>
                <a:cs typeface="+mn-cs"/>
              </a:rPr>
              <a:t>機能</a:t>
            </a:r>
            <a:r>
              <a:rPr kumimoji="1" lang="ja-JP" altLang="ja-JP" sz="1200" kern="1200" dirty="0">
                <a:solidFill>
                  <a:schemeClr val="tx1"/>
                </a:solidFill>
                <a:effectLst/>
                <a:latin typeface="+mn-lt"/>
                <a:ea typeface="+mn-ea"/>
                <a:cs typeface="+mn-cs"/>
              </a:rPr>
              <a:t>とは、入力画面、帳票印刷、集計など、一連の業務処理を実現する部品です。これらを手分けして作り、あとでつなぎ合わせて処理の流れを作ります。そのため、全ての機能が完成しつなぎ合わせるまでは、現場に使ってもらうことはできません。また、作り始めると途中での変更は難しく、すべてを完成させることが優先されます。変更や品質はコードを全部書き終えた最後に確認し、対応しなければなりません。</a:t>
            </a:r>
          </a:p>
          <a:p>
            <a:r>
              <a:rPr kumimoji="1" lang="ja-JP" altLang="ja-JP" sz="1200" kern="1200" dirty="0">
                <a:solidFill>
                  <a:schemeClr val="tx1"/>
                </a:solidFill>
                <a:effectLst/>
                <a:latin typeface="+mn-lt"/>
                <a:ea typeface="+mn-ea"/>
                <a:cs typeface="+mn-cs"/>
              </a:rPr>
              <a:t>一方、アジャイル開発は、「全部作らない」を前提とします。これが、ウォーターフォール開発と本質的に異なる点です。アジャイル開発は、「業務上必要性が高い</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を選別し、優先順位を決め、本当に使う業務プロセスだけを作る」という考え方です。</a:t>
            </a:r>
          </a:p>
          <a:p>
            <a:r>
              <a:rPr kumimoji="1" lang="ja-JP" altLang="ja-JP" sz="1200" kern="1200" dirty="0">
                <a:solidFill>
                  <a:schemeClr val="tx1"/>
                </a:solidFill>
                <a:effectLst/>
                <a:latin typeface="+mn-lt"/>
                <a:ea typeface="+mn-ea"/>
                <a:cs typeface="+mn-cs"/>
              </a:rPr>
              <a:t>ここでいう</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とは、「出荷指示のボタンを押せば、倉庫に出荷伝票が印刷出力される」、「経費精算帳票にデータを入力すれば、経理部門にデータが受け渡される」といったひとつの完結した業務の流れです。これを「業務を遂行するうえで重要度が高い」順番で優先順位を決め、順次開発してゆきます。「必要かどうかわからない」、「あったほうがいいかもしれない」は作りません。</a:t>
            </a:r>
          </a:p>
          <a:p>
            <a:r>
              <a:rPr kumimoji="1" lang="ja-JP" altLang="ja-JP" sz="1200" kern="1200" dirty="0">
                <a:solidFill>
                  <a:schemeClr val="tx1"/>
                </a:solidFill>
                <a:effectLst/>
                <a:latin typeface="+mn-lt"/>
                <a:ea typeface="+mn-ea"/>
                <a:cs typeface="+mn-cs"/>
              </a:rPr>
              <a:t>ひとつの業務プロセスは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週間程度で開発できる規模とし、おおよその工数と期間の見通しを立てて開発を始めます。そして、「反復型の開発（</a:t>
            </a:r>
            <a:r>
              <a:rPr kumimoji="1" lang="en-US" altLang="ja-JP" sz="1200" kern="1200" dirty="0">
                <a:solidFill>
                  <a:schemeClr val="tx1"/>
                </a:solidFill>
                <a:effectLst/>
                <a:latin typeface="+mn-lt"/>
                <a:ea typeface="+mn-ea"/>
                <a:cs typeface="+mn-cs"/>
              </a:rPr>
              <a:t>Iterative Development</a:t>
            </a:r>
            <a:r>
              <a:rPr kumimoji="1" lang="ja-JP" altLang="ja-JP" sz="1200" kern="1200" dirty="0">
                <a:solidFill>
                  <a:schemeClr val="tx1"/>
                </a:solidFill>
                <a:effectLst/>
                <a:latin typeface="+mn-lt"/>
                <a:ea typeface="+mn-ea"/>
                <a:cs typeface="+mn-cs"/>
              </a:rPr>
              <a:t>）」や「継続的インテグレーション（</a:t>
            </a:r>
            <a:r>
              <a:rPr kumimoji="1" lang="en-US" altLang="ja-JP" sz="1200" kern="1200" dirty="0">
                <a:solidFill>
                  <a:schemeClr val="tx1"/>
                </a:solidFill>
                <a:effectLst/>
                <a:latin typeface="+mn-lt"/>
                <a:ea typeface="+mn-ea"/>
                <a:cs typeface="+mn-cs"/>
              </a:rPr>
              <a:t>Continuous Integration</a:t>
            </a:r>
            <a:r>
              <a:rPr kumimoji="1" lang="ja-JP" altLang="ja-JP" sz="1200" kern="1200" dirty="0">
                <a:solidFill>
                  <a:schemeClr val="tx1"/>
                </a:solidFill>
                <a:effectLst/>
                <a:latin typeface="+mn-lt"/>
                <a:ea typeface="+mn-ea"/>
                <a:cs typeface="+mn-cs"/>
              </a:rPr>
              <a:t>）」という手段を使い、ビジネス・ニーズに即応しようとします。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1164484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22</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r>
              <a:rPr kumimoji="1" lang="ja-JP" altLang="ja-JP" sz="1200" kern="1200" dirty="0">
                <a:solidFill>
                  <a:schemeClr val="tx1"/>
                </a:solidFill>
                <a:effectLst/>
                <a:latin typeface="+mn-lt"/>
                <a:ea typeface="+mn-ea"/>
                <a:cs typeface="+mn-cs"/>
              </a:rPr>
              <a:t>アジャイル開発のメリットは次のようなことです。</a:t>
            </a:r>
          </a:p>
          <a:p>
            <a:pPr lvl="0"/>
            <a:r>
              <a:rPr kumimoji="1" lang="ja-JP" altLang="ja-JP" sz="1200" kern="1200" dirty="0">
                <a:solidFill>
                  <a:schemeClr val="tx1"/>
                </a:solidFill>
                <a:effectLst/>
                <a:latin typeface="+mn-lt"/>
                <a:ea typeface="+mn-ea"/>
                <a:cs typeface="+mn-cs"/>
              </a:rPr>
              <a:t>全て完成しなくても、できあがった業務プロセスから順次現場でデモを行い、実際に操作しながら使い勝手を確認してもらえる。文字や図で描いた紙の仕様書から想像するのではなく、直感的に善し悪しを判断できるので、改善のためのフィードバックが的確、迅速にできる。</a:t>
            </a:r>
          </a:p>
          <a:p>
            <a:pPr lvl="0"/>
            <a:r>
              <a:rPr kumimoji="1" lang="ja-JP" altLang="ja-JP" sz="1200" kern="1200" dirty="0">
                <a:solidFill>
                  <a:schemeClr val="tx1"/>
                </a:solidFill>
                <a:effectLst/>
                <a:latin typeface="+mn-lt"/>
                <a:ea typeface="+mn-ea"/>
                <a:cs typeface="+mn-cs"/>
              </a:rPr>
              <a:t>ビジネス上重要なプロセスから完成させ、</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単位で継続的にユーザーにリリースし検証してもらう。リリースのたびに前リースの修正とテストを重ねてゆくので、重要なところほど早い段階から繰り返し検証されるので、バグは徹底して潰される。開発後期になるほど業務プロセスの重要度が低くなるので、問題が生じても全体への影響は少なく、全体として、高品質なシステムができあがる。</a:t>
            </a:r>
          </a:p>
          <a:p>
            <a:pPr lvl="0"/>
            <a:r>
              <a:rPr kumimoji="1" lang="ja-JP" altLang="ja-JP" sz="1200" kern="1200" dirty="0">
                <a:solidFill>
                  <a:schemeClr val="tx1"/>
                </a:solidFill>
                <a:effectLst/>
                <a:latin typeface="+mn-lt"/>
                <a:ea typeface="+mn-ea"/>
                <a:cs typeface="+mn-cs"/>
              </a:rPr>
              <a:t>業務プロセス単位で作っているので、仕様の凍結は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週間。途中で仕様や優先順位が変わっても、まだ着手していない業務プロセスであれば、入れ替えることができ、変更要求に柔軟に対応できる。</a:t>
            </a:r>
          </a:p>
          <a:p>
            <a:r>
              <a:rPr kumimoji="1" lang="ja-JP" altLang="ja-JP" sz="1200" kern="1200" dirty="0">
                <a:solidFill>
                  <a:schemeClr val="tx1"/>
                </a:solidFill>
                <a:effectLst/>
                <a:latin typeface="+mn-lt"/>
                <a:ea typeface="+mn-ea"/>
                <a:cs typeface="+mn-cs"/>
              </a:rPr>
              <a:t>結果として、短期間、高品質で変更容易な開発が実現するのです。そんなアジャイル開発の狙いを整理すれば、次の３つになるでしょう。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予測できない未来を推測で決めず、本当に使うシステムだけを作ることでムダな開発投資をしない。</a:t>
            </a:r>
          </a:p>
          <a:p>
            <a:pPr lvl="0"/>
            <a:r>
              <a:rPr kumimoji="1" lang="ja-JP" altLang="ja-JP" sz="1200" kern="1200" dirty="0">
                <a:solidFill>
                  <a:schemeClr val="tx1"/>
                </a:solidFill>
                <a:effectLst/>
                <a:latin typeface="+mn-lt"/>
                <a:ea typeface="+mn-ea"/>
                <a:cs typeface="+mn-cs"/>
              </a:rPr>
              <a:t>動く「現物」で確認しながら、現場が納得して使えるシステムを実現する。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納得できる予算と期間の中で最善の機能と最高の品質を実現する。</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と一体化したビジネス」への比重が高まる中、</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のビジネス・ニーズへの即応力はこれまでにも増して重要になります。その意味からもアジャイル開発は注目されているのです。</a:t>
            </a:r>
            <a:r>
              <a:rPr lang="ja-JP" altLang="ja-JP" dirty="0">
                <a:effectLst/>
              </a:rPr>
              <a:t> </a:t>
            </a:r>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22</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904894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5" name="図 14" descr="it_juku_og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pic>
        <p:nvPicPr>
          <p:cNvPr id="17" name="図 16"/>
          <p:cNvPicPr>
            <a:picLocks noChangeAspect="1"/>
          </p:cNvPicPr>
          <p:nvPr userDrawn="1"/>
        </p:nvPicPr>
        <p:blipFill>
          <a:blip r:embed="rId3"/>
          <a:stretch>
            <a:fillRect/>
          </a:stretch>
        </p:blipFill>
        <p:spPr>
          <a:xfrm>
            <a:off x="99885" y="6717943"/>
            <a:ext cx="639634" cy="95299"/>
          </a:xfrm>
          <a:prstGeom prst="rect">
            <a:avLst/>
          </a:prstGeom>
        </p:spPr>
      </p:pic>
      <p:pic>
        <p:nvPicPr>
          <p:cNvPr id="20" name="図 19"/>
          <p:cNvPicPr>
            <a:picLocks noChangeAspect="1"/>
          </p:cNvPicPr>
          <p:nvPr userDrawn="1"/>
        </p:nvPicPr>
        <p:blipFill>
          <a:blip r:embed="rId4"/>
          <a:stretch>
            <a:fillRect/>
          </a:stretch>
        </p:blipFill>
        <p:spPr>
          <a:xfrm>
            <a:off x="742723" y="6719347"/>
            <a:ext cx="401579" cy="103634"/>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pic>
        <p:nvPicPr>
          <p:cNvPr id="13" name="図 12"/>
          <p:cNvPicPr>
            <a:picLocks noChangeAspect="1"/>
          </p:cNvPicPr>
          <p:nvPr userDrawn="1"/>
        </p:nvPicPr>
        <p:blipFill>
          <a:blip r:embed="rId14"/>
          <a:stretch>
            <a:fillRect/>
          </a:stretch>
        </p:blipFill>
        <p:spPr>
          <a:xfrm>
            <a:off x="99885" y="6717943"/>
            <a:ext cx="639634" cy="95299"/>
          </a:xfrm>
          <a:prstGeom prst="rect">
            <a:avLst/>
          </a:prstGeom>
        </p:spPr>
      </p:pic>
      <p:pic>
        <p:nvPicPr>
          <p:cNvPr id="14" name="図 13"/>
          <p:cNvPicPr>
            <a:picLocks noChangeAspect="1"/>
          </p:cNvPicPr>
          <p:nvPr userDrawn="1"/>
        </p:nvPicPr>
        <p:blipFill>
          <a:blip r:embed="rId15"/>
          <a:stretch>
            <a:fillRect/>
          </a:stretch>
        </p:blipFill>
        <p:spPr>
          <a:xfrm>
            <a:off x="742723" y="6719347"/>
            <a:ext cx="401579" cy="103634"/>
          </a:xfrm>
          <a:prstGeom prst="rect">
            <a:avLst/>
          </a:prstGeom>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9.tmp"/></Relationships>
</file>

<file path=ppt/slides/_rels/slide5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6.xml"/><Relationship Id="rId6" Type="http://schemas.openxmlformats.org/officeDocument/2006/relationships/image" Target="../media/image33.tmp"/><Relationship Id="rId5" Type="http://schemas.openxmlformats.org/officeDocument/2006/relationships/image" Target="../media/image32.tmp"/><Relationship Id="rId4" Type="http://schemas.openxmlformats.org/officeDocument/2006/relationships/image" Target="../media/image29.tmp"/></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5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1.png"/><Relationship Id="rId12" Type="http://schemas.openxmlformats.org/officeDocument/2006/relationships/image" Target="../media/image49.png"/><Relationship Id="rId17" Type="http://schemas.openxmlformats.org/officeDocument/2006/relationships/image" Target="../media/image53.png"/><Relationship Id="rId2" Type="http://schemas.openxmlformats.org/officeDocument/2006/relationships/image" Target="../media/image35.png"/><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8.png"/><Relationship Id="rId5" Type="http://schemas.openxmlformats.org/officeDocument/2006/relationships/image" Target="../media/image39.png"/><Relationship Id="rId15" Type="http://schemas.openxmlformats.org/officeDocument/2006/relationships/image" Target="../media/image51.png"/><Relationship Id="rId10" Type="http://schemas.openxmlformats.org/officeDocument/2006/relationships/image" Target="../media/image29.tmp"/><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 Id="rId5" Type="http://schemas.openxmlformats.org/officeDocument/2006/relationships/image" Target="../media/image8.tiff"/><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latin typeface="Meiryo" charset="-128"/>
                <a:ea typeface="Meiryo" charset="-128"/>
                <a:cs typeface="Meiryo" charset="-128"/>
              </a:rPr>
              <a:t>これからの</a:t>
            </a:r>
            <a:r>
              <a:rPr kumimoji="1" lang="ja-JP" altLang="en-US" b="1" dirty="0">
                <a:latin typeface="Meiryo" charset="-128"/>
                <a:ea typeface="Meiryo" charset="-128"/>
                <a:cs typeface="Meiryo" charset="-128"/>
              </a:rPr>
              <a:t>開発</a:t>
            </a:r>
            <a:r>
              <a:rPr lang="ja-JP" altLang="en-US" dirty="0">
                <a:latin typeface="Meiryo" charset="-128"/>
                <a:ea typeface="Meiryo" charset="-128"/>
                <a:cs typeface="Meiryo" charset="-128"/>
              </a:rPr>
              <a:t>と</a:t>
            </a:r>
            <a:r>
              <a:rPr lang="ja-JP" altLang="en-US" b="1" dirty="0">
                <a:latin typeface="Meiryo" charset="-128"/>
                <a:ea typeface="Meiryo" charset="-128"/>
                <a:cs typeface="Meiryo" charset="-128"/>
              </a:rPr>
              <a:t>運用</a:t>
            </a:r>
            <a:br>
              <a:rPr lang="en-US" altLang="ja-JP" b="1" dirty="0">
                <a:latin typeface="Meiryo" charset="-128"/>
                <a:ea typeface="Meiryo" charset="-128"/>
                <a:cs typeface="Meiryo" charset="-128"/>
              </a:rPr>
            </a:br>
            <a:r>
              <a:rPr lang="en-US" altLang="ja-JP" sz="1800" dirty="0">
                <a:latin typeface="Meiryo" charset="-128"/>
                <a:ea typeface="Meiryo" charset="-128"/>
                <a:cs typeface="Meiryo" charset="-128"/>
              </a:rPr>
              <a:t>Development &amp; Operation from now on</a:t>
            </a:r>
            <a:endParaRPr kumimoji="1" lang="ja-JP" altLang="en-US" sz="1800" dirty="0">
              <a:latin typeface="Meiryo" charset="-128"/>
              <a:ea typeface="Meiryo" charset="-128"/>
              <a:cs typeface="Meiryo"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a:latin typeface="Meiryo" charset="-128"/>
                <a:ea typeface="Meiryo" charset="-128"/>
                <a:cs typeface="Meiryo" charset="-128"/>
              </a:rPr>
              <a:t>IT</a:t>
            </a:r>
            <a:r>
              <a:rPr kumimoji="1" lang="ja-JP" altLang="en-US" dirty="0">
                <a:latin typeface="Meiryo" charset="-128"/>
                <a:ea typeface="Meiryo" charset="-128"/>
                <a:cs typeface="Meiryo" charset="-128"/>
              </a:rPr>
              <a:t>ソリューション</a:t>
            </a:r>
            <a:r>
              <a:rPr kumimoji="1" lang="ja-JP" altLang="en-US">
                <a:latin typeface="Meiryo" charset="-128"/>
                <a:ea typeface="Meiryo" charset="-128"/>
                <a:cs typeface="Meiryo" charset="-128"/>
              </a:rPr>
              <a:t>塾・リコージャパン</a:t>
            </a:r>
            <a:endParaRPr kumimoji="1" lang="en-US" altLang="ja-JP" dirty="0">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8</a:t>
            </a:r>
            <a:r>
              <a:rPr kumimoji="1" lang="ja-JP" altLang="en-US">
                <a:latin typeface="Meiryo" charset="-128"/>
                <a:ea typeface="Meiryo" charset="-128"/>
                <a:cs typeface="Meiryo" charset="-128"/>
              </a:rPr>
              <a:t>月</a:t>
            </a:r>
            <a:r>
              <a:rPr lang="en-US" altLang="ja-JP" dirty="0">
                <a:latin typeface="Meiryo" charset="-128"/>
                <a:ea typeface="Meiryo" charset="-128"/>
                <a:cs typeface="Meiryo" charset="-128"/>
              </a:rPr>
              <a:t>28</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700154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a:ea typeface="メイリオ"/>
                <a:cs typeface="メイリオ"/>
              </a:rPr>
              <a:t>ほとんど／決して使われていない：</a:t>
            </a:r>
            <a:r>
              <a:rPr lang="en-US" altLang="ja-JP" sz="2000" dirty="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a:ea typeface="メイリオ"/>
                <a:cs typeface="メイリオ"/>
              </a:rPr>
              <a:t>常に／しばしば使われている：</a:t>
            </a:r>
            <a:r>
              <a:rPr lang="en-US" altLang="ja-JP" sz="2000" dirty="0">
                <a:solidFill>
                  <a:srgbClr val="0000FF"/>
                </a:solidFill>
                <a:latin typeface="メイリオ"/>
                <a:ea typeface="メイリオ"/>
                <a:cs typeface="メイリオ"/>
              </a:rPr>
              <a:t> </a:t>
            </a:r>
            <a:r>
              <a:rPr lang="en-US" altLang="ja-JP" sz="2800" b="1" dirty="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90231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根拠なき「工数見積」と顧客との信頼関係の崩壊</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a:solidFill>
                  <a:srgbClr val="0432FF"/>
                </a:solidFill>
                <a:latin typeface="Meiryo" charset="-128"/>
                <a:ea typeface="Meiryo" charset="-128"/>
                <a:cs typeface="Meiryo" charset="-128"/>
              </a:rPr>
              <a:t>手続き型プログラミング</a:t>
            </a:r>
            <a:endParaRPr kumimoji="1" lang="en-US" altLang="ja-JP" b="1" dirty="0">
              <a:solidFill>
                <a:srgbClr val="0432FF"/>
              </a:solidFill>
              <a:latin typeface="Meiryo" charset="-128"/>
              <a:ea typeface="Meiryo" charset="-128"/>
              <a:cs typeface="Meiryo" charset="-128"/>
            </a:endParaRPr>
          </a:p>
          <a:p>
            <a:pPr algn="ctr"/>
            <a:r>
              <a:rPr lang="en-US" altLang="ja-JP" dirty="0">
                <a:solidFill>
                  <a:srgbClr val="0432FF"/>
                </a:solidFill>
                <a:latin typeface="Meiryo" charset="-128"/>
                <a:ea typeface="Meiryo" charset="-128"/>
                <a:cs typeface="Meiryo" charset="-128"/>
              </a:rPr>
              <a:t>COBOL</a:t>
            </a:r>
            <a:r>
              <a:rPr lang="ja-JP" altLang="en-US" dirty="0">
                <a:solidFill>
                  <a:srgbClr val="0432FF"/>
                </a:solidFill>
                <a:latin typeface="Meiryo" charset="-128"/>
                <a:ea typeface="Meiryo" charset="-128"/>
                <a:cs typeface="Meiryo" charset="-128"/>
              </a:rPr>
              <a:t>や</a:t>
            </a:r>
            <a:r>
              <a:rPr lang="en-US" altLang="ja-JP" dirty="0">
                <a:solidFill>
                  <a:srgbClr val="0432FF"/>
                </a:solidFill>
                <a:latin typeface="Meiryo" charset="-128"/>
                <a:ea typeface="Meiryo" charset="-128"/>
                <a:cs typeface="Meiryo" charset="-128"/>
              </a:rPr>
              <a:t>PL/I</a:t>
            </a:r>
            <a:r>
              <a:rPr lang="ja-JP" altLang="en-US" dirty="0">
                <a:solidFill>
                  <a:srgbClr val="0432FF"/>
                </a:solidFill>
                <a:latin typeface="Meiryo" charset="-128"/>
                <a:ea typeface="Meiryo" charset="-128"/>
                <a:cs typeface="Meiryo" charset="-128"/>
              </a:rPr>
              <a:t>など</a:t>
            </a:r>
            <a:endParaRPr kumimoji="1" lang="ja-JP" altLang="en-US" dirty="0">
              <a:solidFill>
                <a:srgbClr val="0432FF"/>
              </a:solidFill>
              <a:latin typeface="Meiryo" charset="-128"/>
              <a:ea typeface="Meiryo"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シーケンシャル・コーディング</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上から順に書いてゆく</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１ヶ月に</a:t>
            </a:r>
            <a:r>
              <a:rPr lang="ja-JP" altLang="en-US" sz="1200" dirty="0">
                <a:solidFill>
                  <a:srgbClr val="FFFFFF"/>
                </a:solidFill>
                <a:latin typeface="Meiryo" charset="-128"/>
                <a:ea typeface="Meiryo" charset="-128"/>
                <a:cs typeface="Meiryo" charset="-128"/>
              </a:rPr>
              <a:t>書けるステップ数は誰がやっても同じ</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工数算定の根拠／基準が明確でぶれが少ない</a:t>
            </a: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ファンクション・ポイント法</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シーケンシャル・コーディングを前提</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機能数や複雑さに応じて点数化</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点数→ステップ数→工数の一致</a:t>
            </a: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妥当な工数が算定可能</a:t>
            </a:r>
            <a:endParaRPr kumimoji="1" lang="ja-JP" altLang="en-US" sz="2000" dirty="0">
              <a:solidFill>
                <a:srgbClr val="FFFFFF"/>
              </a:solidFill>
              <a:latin typeface="Meiryo" charset="-128"/>
              <a:ea typeface="Meiryo" charset="-128"/>
              <a:cs typeface="Meiryo" charset="-128"/>
            </a:endParaRPr>
          </a:p>
        </p:txBody>
      </p:sp>
      <p:grpSp>
        <p:nvGrpSpPr>
          <p:cNvPr id="11" name="図形グループ 10"/>
          <p:cNvGrpSpPr/>
          <p:nvPr/>
        </p:nvGrpSpPr>
        <p:grpSpPr>
          <a:xfrm>
            <a:off x="4667099" y="936346"/>
            <a:ext cx="4016044" cy="3248304"/>
            <a:chOff x="4667099" y="936346"/>
            <a:chExt cx="4016044" cy="3248304"/>
          </a:xfrm>
        </p:grpSpPr>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a:solidFill>
                    <a:schemeClr val="accent6">
                      <a:lumMod val="75000"/>
                    </a:schemeClr>
                  </a:solidFill>
                  <a:latin typeface="Meiryo" charset="-128"/>
                  <a:ea typeface="Meiryo" charset="-128"/>
                  <a:cs typeface="Meiryo" charset="-128"/>
                </a:rPr>
                <a:t>オブジェクト指向プログラミング</a:t>
              </a:r>
              <a:endParaRPr kumimoji="1" lang="en-US" altLang="ja-JP" b="1" dirty="0">
                <a:solidFill>
                  <a:schemeClr val="accent6">
                    <a:lumMod val="75000"/>
                  </a:schemeClr>
                </a:solidFill>
                <a:latin typeface="Meiryo" charset="-128"/>
                <a:ea typeface="Meiryo" charset="-128"/>
                <a:cs typeface="Meiryo" charset="-128"/>
              </a:endParaRPr>
            </a:p>
            <a:p>
              <a:pPr algn="ctr"/>
              <a:r>
                <a:rPr lang="en-US" altLang="ja-JP" dirty="0">
                  <a:solidFill>
                    <a:schemeClr val="accent6">
                      <a:lumMod val="75000"/>
                    </a:schemeClr>
                  </a:solidFill>
                  <a:latin typeface="Meiryo" charset="-128"/>
                  <a:ea typeface="Meiryo" charset="-128"/>
                  <a:cs typeface="Meiryo" charset="-128"/>
                </a:rPr>
                <a:t>Java</a:t>
              </a:r>
              <a:r>
                <a:rPr lang="ja-JP" altLang="en-US" dirty="0">
                  <a:solidFill>
                    <a:schemeClr val="accent6">
                      <a:lumMod val="75000"/>
                    </a:schemeClr>
                  </a:solidFill>
                  <a:latin typeface="Meiryo" charset="-128"/>
                  <a:ea typeface="Meiryo" charset="-128"/>
                  <a:cs typeface="Meiryo" charset="-128"/>
                </a:rPr>
                <a:t>や</a:t>
              </a:r>
              <a:r>
                <a:rPr lang="en-US" altLang="ja-JP" dirty="0">
                  <a:solidFill>
                    <a:schemeClr val="accent6">
                      <a:lumMod val="75000"/>
                    </a:schemeClr>
                  </a:solidFill>
                  <a:latin typeface="Meiryo" charset="-128"/>
                  <a:ea typeface="Meiryo" charset="-128"/>
                  <a:cs typeface="Meiryo" charset="-128"/>
                </a:rPr>
                <a:t>C++</a:t>
              </a:r>
              <a:r>
                <a:rPr lang="ja-JP" altLang="en-US" dirty="0">
                  <a:solidFill>
                    <a:schemeClr val="accent6">
                      <a:lumMod val="75000"/>
                    </a:schemeClr>
                  </a:solidFill>
                  <a:latin typeface="Meiryo" charset="-128"/>
                  <a:ea typeface="Meiryo" charset="-128"/>
                  <a:cs typeface="Meiryo" charset="-128"/>
                </a:rPr>
                <a:t>など</a:t>
              </a:r>
              <a:endParaRPr kumimoji="1" lang="ja-JP" altLang="en-US" dirty="0">
                <a:solidFill>
                  <a:schemeClr val="accent6">
                    <a:lumMod val="75000"/>
                  </a:schemeClr>
                </a:solidFill>
                <a:latin typeface="Meiryo" charset="-128"/>
                <a:ea typeface="Meiryo"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開発生産性の</a:t>
              </a:r>
              <a:r>
                <a:rPr kumimoji="1" lang="ja-JP" altLang="en-US" sz="1600" b="1">
                  <a:solidFill>
                    <a:srgbClr val="FFFFFF"/>
                  </a:solidFill>
                  <a:latin typeface="Meiryo" charset="-128"/>
                  <a:ea typeface="Meiryo" charset="-128"/>
                  <a:cs typeface="Meiryo" charset="-128"/>
                </a:rPr>
                <a:t>飛躍的向上</a:t>
              </a:r>
              <a:endParaRPr kumimoji="1" lang="en-US" altLang="ja-JP" sz="1600" b="1" dirty="0">
                <a:solidFill>
                  <a:srgbClr val="FFFFFF"/>
                </a:solidFill>
                <a:latin typeface="Meiryo" charset="-128"/>
                <a:ea typeface="Meiryo"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設計次第／エンジニアのスキル次第で</a:t>
              </a:r>
              <a:endParaRPr kumimoji="1" lang="en-US" altLang="ja-JP" sz="1200" dirty="0">
                <a:solidFill>
                  <a:srgbClr val="FFFFFF"/>
                </a:solidFill>
                <a:latin typeface="Meiryo" charset="-128"/>
                <a:ea typeface="Meiryo" charset="-128"/>
                <a:cs typeface="Meiryo" charset="-128"/>
              </a:endParaRPr>
            </a:p>
            <a:p>
              <a:pPr algn="ctr"/>
              <a:r>
                <a:rPr kumimoji="1" lang="ja-JP" altLang="en-US" sz="1600" b="1" dirty="0">
                  <a:solidFill>
                    <a:srgbClr val="FFFFFF"/>
                  </a:solidFill>
                  <a:latin typeface="Meiryo" charset="-128"/>
                  <a:ea typeface="Meiryo" charset="-128"/>
                  <a:cs typeface="Meiryo" charset="-128"/>
                </a:rPr>
                <a:t>工数が大幅に変動</a:t>
              </a:r>
              <a:endParaRPr kumimoji="1" lang="en-US" altLang="ja-JP" sz="1600" b="1" dirty="0">
                <a:solidFill>
                  <a:srgbClr val="FFFFFF"/>
                </a:solidFill>
                <a:latin typeface="Meiryo" charset="-128"/>
                <a:ea typeface="Meiryo" charset="-128"/>
                <a:cs typeface="Meiryo" charset="-128"/>
              </a:endParaRPr>
            </a:p>
          </p:txBody>
        </p:sp>
      </p:gr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a:solidFill>
                  <a:srgbClr val="FFFFFF"/>
                </a:solidFill>
                <a:latin typeface="Meiryo" charset="-128"/>
                <a:ea typeface="Meiryo" charset="-128"/>
                <a:cs typeface="Meiryo" charset="-128"/>
              </a:rPr>
              <a:t>KKD</a:t>
            </a:r>
            <a:r>
              <a:rPr kumimoji="1" lang="ja-JP" altLang="en-US" sz="1600" b="1" dirty="0">
                <a:solidFill>
                  <a:srgbClr val="FFFFFF"/>
                </a:solidFill>
                <a:latin typeface="Meiryo" charset="-128"/>
                <a:ea typeface="Meiryo" charset="-128"/>
                <a:cs typeface="Meiryo" charset="-128"/>
              </a:rPr>
              <a:t>（</a:t>
            </a:r>
            <a:r>
              <a:rPr lang="en-US" altLang="ja-JP" sz="1600" b="1" dirty="0" err="1">
                <a:solidFill>
                  <a:srgbClr val="FFFFFF"/>
                </a:solidFill>
                <a:latin typeface="Meiryo" charset="-128"/>
                <a:ea typeface="Meiryo" charset="-128"/>
                <a:cs typeface="Meiryo" charset="-128"/>
              </a:rPr>
              <a:t>Keiken</a:t>
            </a:r>
            <a:r>
              <a:rPr lang="en-US" altLang="ja-JP" sz="1600" b="1" dirty="0">
                <a:solidFill>
                  <a:srgbClr val="FFFFFF"/>
                </a:solidFill>
                <a:latin typeface="Meiryo" charset="-128"/>
                <a:ea typeface="Meiryo" charset="-128"/>
                <a:cs typeface="Meiryo" charset="-128"/>
              </a:rPr>
              <a:t> + </a:t>
            </a:r>
            <a:r>
              <a:rPr lang="en-US" altLang="ja-JP" sz="1600" b="1" dirty="0" err="1">
                <a:solidFill>
                  <a:srgbClr val="FFFFFF"/>
                </a:solidFill>
                <a:latin typeface="Meiryo" charset="-128"/>
                <a:ea typeface="Meiryo" charset="-128"/>
                <a:cs typeface="Meiryo" charset="-128"/>
              </a:rPr>
              <a:t>Kan</a:t>
            </a:r>
            <a:r>
              <a:rPr lang="en-US" altLang="ja-JP" sz="1600" b="1" dirty="0">
                <a:solidFill>
                  <a:srgbClr val="FFFFFF"/>
                </a:solidFill>
                <a:latin typeface="Meiryo" charset="-128"/>
                <a:ea typeface="Meiryo" charset="-128"/>
                <a:cs typeface="Meiryo" charset="-128"/>
              </a:rPr>
              <a:t> + </a:t>
            </a:r>
            <a:r>
              <a:rPr lang="en-US" altLang="ja-JP" sz="1600" b="1" dirty="0" err="1">
                <a:solidFill>
                  <a:srgbClr val="FFFFFF"/>
                </a:solidFill>
                <a:latin typeface="Meiryo" charset="-128"/>
                <a:ea typeface="Meiryo" charset="-128"/>
                <a:cs typeface="Meiryo" charset="-128"/>
              </a:rPr>
              <a:t>Dokyo</a:t>
            </a:r>
            <a:r>
              <a:rPr kumimoji="1" lang="ja-JP" altLang="en-US" sz="1600" b="1" dirty="0">
                <a:solidFill>
                  <a:srgbClr val="FFFFFF"/>
                </a:solidFill>
                <a:latin typeface="Meiryo" charset="-128"/>
                <a:ea typeface="Meiryo" charset="-128"/>
                <a:cs typeface="Meiryo" charset="-128"/>
              </a:rPr>
              <a:t>）法</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過去の経験と勘にもとづく規模感</a:t>
            </a:r>
            <a:endParaRPr kumimoji="1"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過去に経験が無い場合は類似例を元に推計</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赤字案件が増えコンティンジェンシを上乗せ</a:t>
            </a: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見積工数の積算根拠</a:t>
            </a:r>
            <a:r>
              <a:rPr lang="ja-JP" altLang="en-US" sz="2000" dirty="0">
                <a:solidFill>
                  <a:srgbClr val="FFFFFF"/>
                </a:solidFill>
                <a:latin typeface="Meiryo" charset="-128"/>
                <a:ea typeface="Meiryo" charset="-128"/>
                <a:cs typeface="Meiryo" charset="-128"/>
              </a:rPr>
              <a:t>が曖昧</a:t>
            </a:r>
            <a:endParaRPr kumimoji="1" lang="ja-JP" altLang="en-US" sz="2000" dirty="0">
              <a:solidFill>
                <a:srgbClr val="FFFFFF"/>
              </a:solidFill>
              <a:latin typeface="Meiryo" charset="-128"/>
              <a:ea typeface="Meiryo"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顧客との信頼関係を醸成</a:t>
            </a: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顧客との信頼関係が崩壊</a:t>
            </a: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利益確保と予測が可能</a:t>
            </a: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利益</a:t>
            </a:r>
            <a:r>
              <a:rPr kumimoji="1" lang="ja-JP" altLang="en-US" sz="2000">
                <a:solidFill>
                  <a:srgbClr val="FFFFFF"/>
                </a:solidFill>
                <a:latin typeface="Meiryo" charset="-128"/>
                <a:ea typeface="Meiryo" charset="-128"/>
                <a:cs typeface="Meiryo" charset="-128"/>
              </a:rPr>
              <a:t>確保と予測が困難</a:t>
            </a:r>
            <a:endParaRPr kumimoji="1" lang="ja-JP" altLang="en-US" sz="2000" dirty="0">
              <a:solidFill>
                <a:srgbClr val="FFFFFF"/>
              </a:solidFill>
              <a:latin typeface="Meiryo" charset="-128"/>
              <a:ea typeface="Meiryo"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瑕疵担保</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責任</a:t>
            </a:r>
          </a:p>
        </p:txBody>
      </p:sp>
    </p:spTree>
    <p:extLst>
      <p:ext uri="{BB962C8B-B14F-4D97-AF65-F5344CB8AC3E}">
        <p14:creationId xmlns:p14="http://schemas.microsoft.com/office/powerpoint/2010/main" val="6668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chemeClr val="bg1"/>
                </a:solidFill>
                <a:latin typeface="Meiryo" charset="-128"/>
                <a:ea typeface="Meiryo" charset="-128"/>
                <a:cs typeface="Meiryo" charset="-128"/>
              </a:rPr>
              <a:t>ビジネス</a:t>
            </a:r>
            <a:r>
              <a:rPr kumimoji="1" lang="ja-JP" altLang="en-US" sz="3600" dirty="0">
                <a:solidFill>
                  <a:schemeClr val="bg1"/>
                </a:solidFill>
                <a:latin typeface="Meiryo" charset="-128"/>
                <a:ea typeface="Meiryo" charset="-128"/>
                <a:cs typeface="Meiryo" charset="-128"/>
              </a:rPr>
              <a:t>の</a:t>
            </a:r>
            <a:r>
              <a:rPr kumimoji="1" lang="ja-JP" altLang="en-US" sz="3600" b="1" dirty="0">
                <a:solidFill>
                  <a:schemeClr val="bg1"/>
                </a:solidFill>
                <a:latin typeface="Meiryo" charset="-128"/>
                <a:ea typeface="Meiryo" charset="-128"/>
                <a:cs typeface="Meiryo" charset="-128"/>
              </a:rPr>
              <a:t>成果</a:t>
            </a:r>
            <a:r>
              <a:rPr kumimoji="1" lang="ja-JP" altLang="en-US" sz="3600" dirty="0">
                <a:solidFill>
                  <a:schemeClr val="bg1"/>
                </a:solidFill>
                <a:latin typeface="Meiryo" charset="-128"/>
                <a:ea typeface="Meiryo" charset="-128"/>
                <a:cs typeface="Meiryo" charset="-128"/>
              </a:rPr>
              <a:t>に</a:t>
            </a:r>
            <a:r>
              <a:rPr kumimoji="1" lang="ja-JP" altLang="en-US" sz="3600" b="1" dirty="0">
                <a:solidFill>
                  <a:schemeClr val="bg1"/>
                </a:solidFill>
                <a:latin typeface="Meiryo" charset="-128"/>
                <a:ea typeface="Meiryo" charset="-128"/>
                <a:cs typeface="Meiryo" charset="-128"/>
              </a:rPr>
              <a:t>貢献</a:t>
            </a:r>
            <a:r>
              <a:rPr kumimoji="1" lang="ja-JP" altLang="en-US" sz="3600" dirty="0">
                <a:solidFill>
                  <a:schemeClr val="bg1"/>
                </a:solidFill>
                <a:latin typeface="Meiryo" charset="-128"/>
                <a:ea typeface="Meiryo" charset="-128"/>
                <a:cs typeface="Meiryo" charset="-128"/>
              </a:rPr>
              <a:t>する</a:t>
            </a: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加速するビジネス・スピード</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に</a:t>
            </a:r>
            <a:r>
              <a:rPr kumimoji="1" lang="ja-JP" altLang="en-US" sz="2000" b="1" dirty="0">
                <a:solidFill>
                  <a:srgbClr val="FFFFFF"/>
                </a:solidFill>
                <a:latin typeface="Meiryo" charset="-128"/>
                <a:ea typeface="Meiryo" charset="-128"/>
                <a:cs typeface="Meiryo" charset="-128"/>
              </a:rPr>
              <a:t>即応</a:t>
            </a:r>
            <a:r>
              <a:rPr kumimoji="1" lang="ja-JP" altLang="en-US" sz="2000" dirty="0">
                <a:solidFill>
                  <a:srgbClr val="FFFFFF"/>
                </a:solidFill>
                <a:latin typeface="Meiryo" charset="-128"/>
                <a:ea typeface="Meiryo" charset="-128"/>
                <a:cs typeface="Meiryo" charset="-128"/>
              </a:rPr>
              <a:t>する</a:t>
            </a: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本当に</a:t>
            </a:r>
            <a:r>
              <a:rPr kumimoji="1" lang="ja-JP" altLang="en-US" sz="2000" b="1" dirty="0">
                <a:solidFill>
                  <a:srgbClr val="FFFFFF"/>
                </a:solidFill>
                <a:latin typeface="Meiryo" charset="-128"/>
                <a:ea typeface="Meiryo" charset="-128"/>
                <a:cs typeface="Meiryo" charset="-128"/>
              </a:rPr>
              <a:t>「使う」システム</a:t>
            </a:r>
            <a:r>
              <a:rPr kumimoji="1" lang="ja-JP" altLang="en-US" sz="2000" dirty="0">
                <a:solidFill>
                  <a:srgbClr val="FFFFFF"/>
                </a:solidFill>
                <a:latin typeface="Meiryo" charset="-128"/>
                <a:ea typeface="Meiryo" charset="-128"/>
                <a:cs typeface="Meiryo" charset="-128"/>
              </a:rPr>
              <a:t>だけ</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を</a:t>
            </a:r>
            <a:r>
              <a:rPr lang="ja-JP" altLang="en-US" sz="2000" dirty="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アジャイル開発</a:t>
            </a:r>
            <a:endParaRPr kumimoji="1" lang="en-US" altLang="ja-JP" sz="800" b="1"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 </a:t>
            </a:r>
          </a:p>
          <a:p>
            <a:pPr algn="ctr"/>
            <a:r>
              <a:rPr lang="ja-JP" altLang="en-US" sz="1400" dirty="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Meiryo" charset="-128"/>
                <a:ea typeface="Meiryo" charset="-128"/>
                <a:cs typeface="Meiryo" charset="-128"/>
              </a:rPr>
              <a:t>DevOps</a:t>
            </a:r>
          </a:p>
          <a:p>
            <a:pPr algn="ctr"/>
            <a:endParaRPr lang="en-US" altLang="ja-JP" sz="8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クラウド</a:t>
            </a:r>
            <a:endParaRPr lang="en-US" altLang="ja-JP"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自動化と高速開発</a:t>
            </a: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9464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p:txBody>
          <a:bodyPr/>
          <a:lstStyle/>
          <a:p>
            <a:r>
              <a:rPr lang="ja-JP" altLang="ja-JP"/>
              <a:t>「クラウド・バイ・デフォルト原則」</a:t>
            </a:r>
            <a:endParaRPr kumimoji="1" lang="ja-JP" altLang="en-US"/>
          </a:p>
        </p:txBody>
      </p:sp>
      <p:sp>
        <p:nvSpPr>
          <p:cNvPr id="3" name="スライド番号プレースホルダー 2">
            <a:extLst>
              <a:ext uri="{FF2B5EF4-FFF2-40B4-BE49-F238E27FC236}">
                <a16:creationId xmlns:a16="http://schemas.microsoft.com/office/drawing/2014/main" id="{F378D622-23A8-604F-9FCE-81941E2FD8A8}"/>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80373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a:t>
            </a:r>
            <a:endParaRPr lang="en-US" altLang="ja-JP" sz="2400" dirty="0">
              <a:solidFill>
                <a:srgbClr val="FFFFFF"/>
              </a:solidFill>
              <a:effectLst/>
              <a:latin typeface="メイリオ"/>
              <a:ea typeface="メイリオ"/>
              <a:cs typeface="メイリオ"/>
            </a:endParaRPr>
          </a:p>
          <a:p>
            <a:pPr algn="r"/>
            <a:r>
              <a:rPr lang="ja-JP" altLang="en-US" dirty="0">
                <a:solidFill>
                  <a:srgbClr val="FFFFFF"/>
                </a:solidFill>
                <a:latin typeface="メイリオ"/>
                <a:ea typeface="メイリオ"/>
                <a:cs typeface="メイリオ"/>
              </a:rPr>
              <a:t>変更に柔軟・ビジネス成果に直結</a:t>
            </a:r>
            <a:endParaRPr lang="en-US" altLang="ja-JP" dirty="0">
              <a:solidFill>
                <a:srgbClr val="FFFFFF"/>
              </a:solidFill>
              <a:latin typeface="メイリオ"/>
              <a:ea typeface="メイリオ"/>
              <a:cs typeface="メイリオ"/>
            </a:endParaRPr>
          </a:p>
          <a:p>
            <a:pPr algn="r"/>
            <a:r>
              <a:rPr lang="en-US" altLang="ja-JP" dirty="0">
                <a:solidFill>
                  <a:srgbClr val="FFFFFF"/>
                </a:solidFill>
                <a:latin typeface="メイリオ"/>
                <a:ea typeface="メイリオ"/>
                <a:cs typeface="メイリオ"/>
              </a:rPr>
              <a:t>&amp;</a:t>
            </a:r>
            <a:r>
              <a:rPr lang="ja-JP" altLang="en-US" dirty="0">
                <a:solidFill>
                  <a:srgbClr val="FFFFFF"/>
                </a:solidFill>
                <a:latin typeface="メイリオ"/>
                <a:ea typeface="メイリオ"/>
                <a:cs typeface="メイリオ"/>
              </a:rPr>
              <a:t>バグフリー</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231298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a:duotone>
              <a:schemeClr val="accent1">
                <a:shade val="45000"/>
                <a:satMod val="135000"/>
              </a:schemeClr>
              <a:prstClr val="white"/>
            </a:duotone>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a:stretch>
            <a:fillRect/>
          </a:stretch>
        </p:blipFill>
        <p:spPr>
          <a:xfrm>
            <a:off x="2508397" y="5029086"/>
            <a:ext cx="280572" cy="280572"/>
          </a:xfrm>
          <a:prstGeom prst="rect">
            <a:avLst/>
          </a:prstGeom>
        </p:spPr>
      </p:pic>
      <p:pic>
        <p:nvPicPr>
          <p:cNvPr id="43" name="図 42"/>
          <p:cNvPicPr>
            <a:picLocks noChangeAspect="1"/>
          </p:cNvPicPr>
          <p:nvPr/>
        </p:nvPicPr>
        <p:blipFill>
          <a:blip r:embed="rId2"/>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2">
            <a:duotone>
              <a:schemeClr val="accent6">
                <a:shade val="45000"/>
                <a:satMod val="135000"/>
              </a:schemeClr>
              <a:prstClr val="white"/>
            </a:duotone>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408544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開発と運用</a:t>
            </a:r>
            <a:r>
              <a:rPr kumimoji="1" lang="en-US" altLang="ja-JP" dirty="0"/>
              <a:t>:</a:t>
            </a:r>
            <a:r>
              <a:rPr kumimoji="1" lang="ja-JP" altLang="en-US" dirty="0"/>
              <a:t>従来の方式とこれからの方式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7" name="正方形/長方形 6"/>
          <p:cNvSpPr/>
          <p:nvPr/>
        </p:nvSpPr>
        <p:spPr>
          <a:xfrm>
            <a:off x="440627" y="100485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価値観</a:t>
            </a:r>
          </a:p>
        </p:txBody>
      </p:sp>
      <p:sp>
        <p:nvSpPr>
          <p:cNvPr id="8" name="正方形/長方形 7"/>
          <p:cNvSpPr/>
          <p:nvPr/>
        </p:nvSpPr>
        <p:spPr>
          <a:xfrm>
            <a:off x="440627" y="127151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スピード</a:t>
            </a:r>
          </a:p>
        </p:txBody>
      </p:sp>
      <p:sp>
        <p:nvSpPr>
          <p:cNvPr id="9" name="正方形/長方形 8"/>
          <p:cNvSpPr/>
          <p:nvPr/>
        </p:nvSpPr>
        <p:spPr>
          <a:xfrm>
            <a:off x="440627" y="153817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a:t>
            </a:r>
          </a:p>
        </p:txBody>
      </p:sp>
      <p:sp>
        <p:nvSpPr>
          <p:cNvPr id="10" name="正方形/長方形 9"/>
          <p:cNvSpPr/>
          <p:nvPr/>
        </p:nvSpPr>
        <p:spPr>
          <a:xfrm>
            <a:off x="440627" y="180942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時間の使い方</a:t>
            </a:r>
          </a:p>
        </p:txBody>
      </p:sp>
      <p:sp>
        <p:nvSpPr>
          <p:cNvPr id="11" name="正方形/長方形 10"/>
          <p:cNvSpPr/>
          <p:nvPr/>
        </p:nvSpPr>
        <p:spPr>
          <a:xfrm>
            <a:off x="440627" y="206920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a:t>
            </a:r>
          </a:p>
        </p:txBody>
      </p:sp>
      <p:sp>
        <p:nvSpPr>
          <p:cNvPr id="12" name="正方形/長方形 11"/>
          <p:cNvSpPr/>
          <p:nvPr/>
        </p:nvSpPr>
        <p:spPr>
          <a:xfrm>
            <a:off x="440627" y="233645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a:t>
            </a:r>
          </a:p>
        </p:txBody>
      </p:sp>
      <p:sp>
        <p:nvSpPr>
          <p:cNvPr id="13" name="正方形/長方形 12"/>
          <p:cNvSpPr/>
          <p:nvPr/>
        </p:nvSpPr>
        <p:spPr>
          <a:xfrm>
            <a:off x="440627" y="259358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リスク</a:t>
            </a:r>
          </a:p>
        </p:txBody>
      </p:sp>
      <p:sp>
        <p:nvSpPr>
          <p:cNvPr id="14" name="正方形/長方形 13"/>
          <p:cNvSpPr/>
          <p:nvPr/>
        </p:nvSpPr>
        <p:spPr>
          <a:xfrm>
            <a:off x="440627" y="2863661"/>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役割</a:t>
            </a:r>
          </a:p>
        </p:txBody>
      </p:sp>
      <p:sp>
        <p:nvSpPr>
          <p:cNvPr id="15" name="正方形/長方形 14"/>
          <p:cNvSpPr/>
          <p:nvPr/>
        </p:nvSpPr>
        <p:spPr>
          <a:xfrm>
            <a:off x="440627" y="313152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進捗管理</a:t>
            </a:r>
          </a:p>
        </p:txBody>
      </p:sp>
      <p:sp>
        <p:nvSpPr>
          <p:cNvPr id="16" name="正方形/長方形 15"/>
          <p:cNvSpPr/>
          <p:nvPr/>
        </p:nvSpPr>
        <p:spPr>
          <a:xfrm>
            <a:off x="440627" y="33963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見える化</a:t>
            </a:r>
          </a:p>
        </p:txBody>
      </p:sp>
      <p:sp>
        <p:nvSpPr>
          <p:cNvPr id="17" name="正方形/長方形 16"/>
          <p:cNvSpPr/>
          <p:nvPr/>
        </p:nvSpPr>
        <p:spPr>
          <a:xfrm>
            <a:off x="440627" y="3664234"/>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評価基準</a:t>
            </a:r>
          </a:p>
        </p:txBody>
      </p:sp>
      <p:sp>
        <p:nvSpPr>
          <p:cNvPr id="18" name="正方形/長方形 17"/>
          <p:cNvSpPr/>
          <p:nvPr/>
        </p:nvSpPr>
        <p:spPr>
          <a:xfrm>
            <a:off x="440627" y="393381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要求</a:t>
            </a:r>
          </a:p>
        </p:txBody>
      </p:sp>
      <p:sp>
        <p:nvSpPr>
          <p:cNvPr id="19" name="正方形/長方形 18"/>
          <p:cNvSpPr/>
          <p:nvPr/>
        </p:nvSpPr>
        <p:spPr>
          <a:xfrm>
            <a:off x="440627" y="420295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設計</a:t>
            </a:r>
          </a:p>
        </p:txBody>
      </p:sp>
      <p:sp>
        <p:nvSpPr>
          <p:cNvPr id="22" name="正方形/長方形 21"/>
          <p:cNvSpPr/>
          <p:nvPr/>
        </p:nvSpPr>
        <p:spPr>
          <a:xfrm>
            <a:off x="440627" y="474558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コード</a:t>
            </a:r>
          </a:p>
        </p:txBody>
      </p:sp>
      <p:sp>
        <p:nvSpPr>
          <p:cNvPr id="23" name="正方形/長方形 22"/>
          <p:cNvSpPr/>
          <p:nvPr/>
        </p:nvSpPr>
        <p:spPr>
          <a:xfrm>
            <a:off x="440627" y="4475561"/>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開発</a:t>
            </a:r>
            <a:endParaRPr lang="ja-JP" altLang="en-US" sz="900" dirty="0">
              <a:solidFill>
                <a:schemeClr val="bg1"/>
              </a:solidFill>
              <a:latin typeface="Meiryo" charset="-128"/>
              <a:ea typeface="Meiryo" charset="-128"/>
              <a:cs typeface="Meiryo" charset="-128"/>
            </a:endParaRPr>
          </a:p>
        </p:txBody>
      </p:sp>
      <p:sp>
        <p:nvSpPr>
          <p:cNvPr id="24" name="正方形/長方形 23"/>
          <p:cNvSpPr/>
          <p:nvPr/>
        </p:nvSpPr>
        <p:spPr>
          <a:xfrm>
            <a:off x="440627" y="501795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品質</a:t>
            </a:r>
          </a:p>
        </p:txBody>
      </p:sp>
      <p:sp>
        <p:nvSpPr>
          <p:cNvPr id="25" name="正方形/長方形 24"/>
          <p:cNvSpPr/>
          <p:nvPr/>
        </p:nvSpPr>
        <p:spPr>
          <a:xfrm>
            <a:off x="440627" y="528863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ドキュメント</a:t>
            </a:r>
          </a:p>
        </p:txBody>
      </p:sp>
      <p:sp>
        <p:nvSpPr>
          <p:cNvPr id="26" name="正方形/長方形 25"/>
          <p:cNvSpPr/>
          <p:nvPr/>
        </p:nvSpPr>
        <p:spPr>
          <a:xfrm>
            <a:off x="440627" y="5550092"/>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デプロイ&amp;リリース</a:t>
            </a:r>
          </a:p>
        </p:txBody>
      </p:sp>
      <p:sp>
        <p:nvSpPr>
          <p:cNvPr id="27" name="正方形/長方形 26"/>
          <p:cNvSpPr/>
          <p:nvPr/>
        </p:nvSpPr>
        <p:spPr>
          <a:xfrm>
            <a:off x="440627" y="5811975"/>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運用</a:t>
            </a:r>
          </a:p>
        </p:txBody>
      </p:sp>
      <p:sp>
        <p:nvSpPr>
          <p:cNvPr id="28" name="正方形/長方形 27"/>
          <p:cNvSpPr/>
          <p:nvPr/>
        </p:nvSpPr>
        <p:spPr>
          <a:xfrm>
            <a:off x="440627" y="60815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運用管理</a:t>
            </a:r>
            <a:endParaRPr lang="en-US" altLang="ja-JP" sz="900" dirty="0">
              <a:solidFill>
                <a:schemeClr val="bg1"/>
              </a:solidFill>
              <a:latin typeface="Meiryo" charset="-128"/>
              <a:ea typeface="Meiryo" charset="-128"/>
              <a:cs typeface="Meiryo" charset="-128"/>
            </a:endParaRPr>
          </a:p>
        </p:txBody>
      </p:sp>
      <p:sp>
        <p:nvSpPr>
          <p:cNvPr id="29" name="正方形/長方形 28"/>
          <p:cNvSpPr/>
          <p:nvPr/>
        </p:nvSpPr>
        <p:spPr>
          <a:xfrm>
            <a:off x="440627" y="6351131"/>
            <a:ext cx="1251053" cy="246221"/>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リーダーシップ</a:t>
            </a:r>
            <a:endParaRPr lang="ja-JP" altLang="en-US" sz="900" dirty="0">
              <a:solidFill>
                <a:schemeClr val="bg1"/>
              </a:solidFill>
              <a:latin typeface="Meiryo" charset="-128"/>
              <a:ea typeface="Meiryo" charset="-128"/>
              <a:cs typeface="Meiryo" charset="-128"/>
            </a:endParaRPr>
          </a:p>
        </p:txBody>
      </p:sp>
      <p:sp>
        <p:nvSpPr>
          <p:cNvPr id="30" name="正方形/長方形 29"/>
          <p:cNvSpPr/>
          <p:nvPr/>
        </p:nvSpPr>
        <p:spPr>
          <a:xfrm>
            <a:off x="1763688" y="100485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a:t>
            </a:r>
          </a:p>
        </p:txBody>
      </p:sp>
      <p:sp>
        <p:nvSpPr>
          <p:cNvPr id="31" name="正方形/長方形 30"/>
          <p:cNvSpPr/>
          <p:nvPr/>
        </p:nvSpPr>
        <p:spPr>
          <a:xfrm>
            <a:off x="1763688" y="127151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遅い</a:t>
            </a:r>
          </a:p>
        </p:txBody>
      </p:sp>
      <p:sp>
        <p:nvSpPr>
          <p:cNvPr id="32" name="正方形/長方形 31"/>
          <p:cNvSpPr/>
          <p:nvPr/>
        </p:nvSpPr>
        <p:spPr>
          <a:xfrm>
            <a:off x="1763688" y="153817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働き方仕事はまとめた方が効率が良い</a:t>
            </a:r>
          </a:p>
        </p:txBody>
      </p:sp>
      <p:sp>
        <p:nvSpPr>
          <p:cNvPr id="33" name="正方形/長方形 32"/>
          <p:cNvSpPr/>
          <p:nvPr/>
        </p:nvSpPr>
        <p:spPr>
          <a:xfrm>
            <a:off x="1763688" y="180942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残業を認める仕事の目的を達するまでの時間</a:t>
            </a:r>
            <a:endParaRPr lang="en-US" altLang="ja-JP" sz="900" dirty="0">
              <a:solidFill>
                <a:schemeClr val="bg1"/>
              </a:solidFill>
              <a:latin typeface="Meiryo" charset="-128"/>
              <a:ea typeface="Meiryo" charset="-128"/>
              <a:cs typeface="Meiryo" charset="-128"/>
            </a:endParaRPr>
          </a:p>
        </p:txBody>
      </p:sp>
      <p:sp>
        <p:nvSpPr>
          <p:cNvPr id="34" name="正方形/長方形 33"/>
          <p:cNvSpPr/>
          <p:nvPr/>
        </p:nvSpPr>
        <p:spPr>
          <a:xfrm>
            <a:off x="1763688" y="206920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計画重視、全期間にわたる計画立案（計画通りことは運ぶ）</a:t>
            </a:r>
          </a:p>
        </p:txBody>
      </p:sp>
      <p:sp>
        <p:nvSpPr>
          <p:cNvPr id="35" name="正方形/長方形 34"/>
          <p:cNvSpPr/>
          <p:nvPr/>
        </p:nvSpPr>
        <p:spPr>
          <a:xfrm>
            <a:off x="1763688" y="233645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しっかりと計画を立て、理論的に進める</a:t>
            </a:r>
          </a:p>
        </p:txBody>
      </p:sp>
      <p:sp>
        <p:nvSpPr>
          <p:cNvPr id="36" name="正方形/長方形 35"/>
          <p:cNvSpPr/>
          <p:nvPr/>
        </p:nvSpPr>
        <p:spPr>
          <a:xfrm>
            <a:off x="1763688" y="259358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プロジェクト後半に増大 </a:t>
            </a:r>
          </a:p>
        </p:txBody>
      </p:sp>
      <p:sp>
        <p:nvSpPr>
          <p:cNvPr id="37" name="正方形/長方形 36"/>
          <p:cNvSpPr/>
          <p:nvPr/>
        </p:nvSpPr>
        <p:spPr>
          <a:xfrm>
            <a:off x="1763688" y="28636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専門家による分業</a:t>
            </a:r>
          </a:p>
        </p:txBody>
      </p:sp>
      <p:sp>
        <p:nvSpPr>
          <p:cNvPr id="38" name="正方形/長方形 37"/>
          <p:cNvSpPr/>
          <p:nvPr/>
        </p:nvSpPr>
        <p:spPr>
          <a:xfrm>
            <a:off x="1763688" y="313152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管理指標</a:t>
            </a:r>
          </a:p>
        </p:txBody>
      </p:sp>
      <p:sp>
        <p:nvSpPr>
          <p:cNvPr id="39" name="正方形/長方形 38"/>
          <p:cNvSpPr/>
          <p:nvPr/>
        </p:nvSpPr>
        <p:spPr>
          <a:xfrm>
            <a:off x="1763688" y="339635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作業が終わらないと見えない</a:t>
            </a:r>
          </a:p>
        </p:txBody>
      </p:sp>
      <p:sp>
        <p:nvSpPr>
          <p:cNvPr id="40" name="正方形/長方形 39"/>
          <p:cNvSpPr/>
          <p:nvPr/>
        </p:nvSpPr>
        <p:spPr>
          <a:xfrm>
            <a:off x="1763688" y="3664234"/>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計画に対して</a:t>
            </a:r>
          </a:p>
        </p:txBody>
      </p:sp>
      <p:sp>
        <p:nvSpPr>
          <p:cNvPr id="41" name="正方形/長方形 40"/>
          <p:cNvSpPr/>
          <p:nvPr/>
        </p:nvSpPr>
        <p:spPr>
          <a:xfrm>
            <a:off x="1763688" y="393381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管理可能、</a:t>
            </a:r>
            <a:r>
              <a:rPr lang="en-US" altLang="ja-JP" sz="900" dirty="0">
                <a:solidFill>
                  <a:schemeClr val="bg1"/>
                </a:solidFill>
                <a:latin typeface="Meiryo" charset="-128"/>
                <a:ea typeface="Meiryo" charset="-128"/>
                <a:cs typeface="Meiryo" charset="-128"/>
              </a:rPr>
              <a:t>100%</a:t>
            </a:r>
            <a:r>
              <a:rPr lang="ja-JP" altLang="en-US" sz="900" dirty="0">
                <a:solidFill>
                  <a:schemeClr val="bg1"/>
                </a:solidFill>
                <a:latin typeface="Meiryo" charset="-128"/>
                <a:ea typeface="Meiryo" charset="-128"/>
                <a:cs typeface="Meiryo" charset="-128"/>
              </a:rPr>
              <a:t>定義可能</a:t>
            </a:r>
          </a:p>
        </p:txBody>
      </p:sp>
      <p:sp>
        <p:nvSpPr>
          <p:cNvPr id="42" name="正方形/長方形 41"/>
          <p:cNvSpPr/>
          <p:nvPr/>
        </p:nvSpPr>
        <p:spPr>
          <a:xfrm>
            <a:off x="1763688" y="420295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機能中心設計</a:t>
            </a:r>
          </a:p>
        </p:txBody>
      </p:sp>
      <p:sp>
        <p:nvSpPr>
          <p:cNvPr id="43" name="正方形/長方形 42"/>
          <p:cNvSpPr/>
          <p:nvPr/>
        </p:nvSpPr>
        <p:spPr>
          <a:xfrm>
            <a:off x="1763688" y="474558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属人化する</a:t>
            </a:r>
          </a:p>
        </p:txBody>
      </p:sp>
      <p:sp>
        <p:nvSpPr>
          <p:cNvPr id="44" name="正方形/長方形 43"/>
          <p:cNvSpPr/>
          <p:nvPr/>
        </p:nvSpPr>
        <p:spPr>
          <a:xfrm>
            <a:off x="1763688" y="44755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基本は個人（専門家）</a:t>
            </a:r>
          </a:p>
        </p:txBody>
      </p:sp>
      <p:sp>
        <p:nvSpPr>
          <p:cNvPr id="45" name="正方形/長方形 44"/>
          <p:cNvSpPr/>
          <p:nvPr/>
        </p:nvSpPr>
        <p:spPr>
          <a:xfrm>
            <a:off x="1763688" y="501795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管理強化（当たり前品質）</a:t>
            </a:r>
          </a:p>
        </p:txBody>
      </p:sp>
      <p:sp>
        <p:nvSpPr>
          <p:cNvPr id="46" name="正方形/長方形 45"/>
          <p:cNvSpPr/>
          <p:nvPr/>
        </p:nvSpPr>
        <p:spPr>
          <a:xfrm>
            <a:off x="1763688" y="528863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多種多様、管理基準</a:t>
            </a:r>
          </a:p>
        </p:txBody>
      </p:sp>
      <p:sp>
        <p:nvSpPr>
          <p:cNvPr id="47" name="正方形/長方形 46"/>
          <p:cNvSpPr/>
          <p:nvPr/>
        </p:nvSpPr>
        <p:spPr>
          <a:xfrm>
            <a:off x="1763688" y="5550092"/>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半自動</a:t>
            </a:r>
          </a:p>
        </p:txBody>
      </p:sp>
      <p:sp>
        <p:nvSpPr>
          <p:cNvPr id="48" name="正方形/長方形 47"/>
          <p:cNvSpPr/>
          <p:nvPr/>
        </p:nvSpPr>
        <p:spPr>
          <a:xfrm>
            <a:off x="1763688" y="5811975"/>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分離独立</a:t>
            </a:r>
          </a:p>
        </p:txBody>
      </p:sp>
      <p:sp>
        <p:nvSpPr>
          <p:cNvPr id="49" name="正方形/長方形 48"/>
          <p:cNvSpPr/>
          <p:nvPr/>
        </p:nvSpPr>
        <p:spPr>
          <a:xfrm>
            <a:off x="1763688" y="6081553"/>
            <a:ext cx="3456384" cy="253916"/>
          </a:xfrm>
          <a:prstGeom prst="rect">
            <a:avLst/>
          </a:prstGeom>
          <a:solidFill>
            <a:srgbClr val="0070C0"/>
          </a:solidFill>
        </p:spPr>
        <p:txBody>
          <a:bodyPr wrap="none" anchor="ctr">
            <a:noAutofit/>
          </a:bodyPr>
          <a:lstStyle/>
          <a:p>
            <a:pPr algn="r"/>
            <a:r>
              <a:rPr lang="en-US" altLang="ja-JP" sz="900" dirty="0">
                <a:solidFill>
                  <a:schemeClr val="bg1"/>
                </a:solidFill>
                <a:latin typeface="Meiryo" charset="-128"/>
                <a:ea typeface="Meiryo" charset="-128"/>
                <a:cs typeface="Meiryo" charset="-128"/>
              </a:rPr>
              <a:t>ITIL</a:t>
            </a:r>
          </a:p>
        </p:txBody>
      </p:sp>
      <p:sp>
        <p:nvSpPr>
          <p:cNvPr id="50" name="正方形/長方形 49"/>
          <p:cNvSpPr/>
          <p:nvPr/>
        </p:nvSpPr>
        <p:spPr>
          <a:xfrm>
            <a:off x="1763688" y="6351131"/>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統率型（指示</a:t>
            </a:r>
            <a:r>
              <a:rPr lang="en-US" altLang="ja-JP" sz="900" dirty="0">
                <a:solidFill>
                  <a:schemeClr val="bg1"/>
                </a:solidFill>
                <a:latin typeface="Meiryo" charset="-128"/>
                <a:ea typeface="Meiryo" charset="-128"/>
                <a:cs typeface="Meiryo" charset="-128"/>
              </a:rPr>
              <a:t>&amp;</a:t>
            </a:r>
            <a:r>
              <a:rPr lang="ja-JP" altLang="en-US" sz="900" dirty="0">
                <a:solidFill>
                  <a:schemeClr val="bg1"/>
                </a:solidFill>
                <a:latin typeface="Meiryo" charset="-128"/>
                <a:ea typeface="Meiryo" charset="-128"/>
                <a:cs typeface="Meiryo" charset="-128"/>
              </a:rPr>
              <a:t>命令）</a:t>
            </a:r>
          </a:p>
        </p:txBody>
      </p:sp>
      <p:sp>
        <p:nvSpPr>
          <p:cNvPr id="51" name="正方形/長方形 50"/>
          <p:cNvSpPr/>
          <p:nvPr/>
        </p:nvSpPr>
        <p:spPr>
          <a:xfrm>
            <a:off x="2117144" y="758629"/>
            <a:ext cx="2749471" cy="246221"/>
          </a:xfrm>
          <a:prstGeom prst="rect">
            <a:avLst/>
          </a:prstGeom>
        </p:spPr>
        <p:txBody>
          <a:bodyPr wrap="none">
            <a:spAutoFit/>
          </a:bodyPr>
          <a:lstStyle/>
          <a:p>
            <a:pPr algn="r"/>
            <a:r>
              <a:rPr lang="ja-JP" altLang="en-US" sz="1000" b="1" dirty="0">
                <a:solidFill>
                  <a:srgbClr val="0070C0"/>
                </a:solidFill>
                <a:latin typeface="Meiryo" charset="-128"/>
                <a:ea typeface="Meiryo" charset="-128"/>
                <a:cs typeface="Meiryo" charset="-128"/>
              </a:rPr>
              <a:t>ウォーターフォールを中心とした従来の方式</a:t>
            </a:r>
          </a:p>
        </p:txBody>
      </p:sp>
      <p:sp>
        <p:nvSpPr>
          <p:cNvPr id="52" name="正方形/長方形 51"/>
          <p:cNvSpPr/>
          <p:nvPr/>
        </p:nvSpPr>
        <p:spPr>
          <a:xfrm>
            <a:off x="5292080" y="100485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リソース重視、適応性重視</a:t>
            </a:r>
          </a:p>
        </p:txBody>
      </p:sp>
      <p:sp>
        <p:nvSpPr>
          <p:cNvPr id="53" name="正方形/長方形 52"/>
          <p:cNvSpPr/>
          <p:nvPr/>
        </p:nvSpPr>
        <p:spPr>
          <a:xfrm>
            <a:off x="5292080" y="127151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早い</a:t>
            </a:r>
          </a:p>
        </p:txBody>
      </p:sp>
      <p:sp>
        <p:nvSpPr>
          <p:cNvPr id="54" name="正方形/長方形 53"/>
          <p:cNvSpPr/>
          <p:nvPr/>
        </p:nvSpPr>
        <p:spPr>
          <a:xfrm>
            <a:off x="5292080" y="153817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仕事は</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つ筒こなした方が効率が良い、残業は認めない</a:t>
            </a:r>
          </a:p>
        </p:txBody>
      </p:sp>
      <p:sp>
        <p:nvSpPr>
          <p:cNvPr id="55" name="正方形/長方形 54"/>
          <p:cNvSpPr/>
          <p:nvPr/>
        </p:nvSpPr>
        <p:spPr>
          <a:xfrm>
            <a:off x="5292080" y="180942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区切られた時間内で仕事の目的を達成（タイムボックス）</a:t>
            </a:r>
            <a:endParaRPr lang="en-US" altLang="ja-JP" sz="900" dirty="0">
              <a:solidFill>
                <a:schemeClr val="bg1"/>
              </a:solidFill>
              <a:latin typeface="Meiryo" charset="-128"/>
              <a:ea typeface="Meiryo" charset="-128"/>
              <a:cs typeface="Meiryo" charset="-128"/>
            </a:endParaRPr>
          </a:p>
        </p:txBody>
      </p:sp>
      <p:sp>
        <p:nvSpPr>
          <p:cNvPr id="56" name="正方形/長方形 55"/>
          <p:cNvSpPr/>
          <p:nvPr/>
        </p:nvSpPr>
        <p:spPr>
          <a:xfrm>
            <a:off x="5292080" y="206920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計画作り重視、朝令暮改、詳細</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か月（計画通り事は運ばない）</a:t>
            </a:r>
          </a:p>
        </p:txBody>
      </p:sp>
      <p:sp>
        <p:nvSpPr>
          <p:cNvPr id="57" name="正方形/長方形 56"/>
          <p:cNvSpPr/>
          <p:nvPr/>
        </p:nvSpPr>
        <p:spPr>
          <a:xfrm>
            <a:off x="5292080" y="233645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フィードバック重視、反復的（イタラティブ）に進める</a:t>
            </a:r>
          </a:p>
        </p:txBody>
      </p:sp>
      <p:sp>
        <p:nvSpPr>
          <p:cNvPr id="58" name="正方形/長方形 57"/>
          <p:cNvSpPr/>
          <p:nvPr/>
        </p:nvSpPr>
        <p:spPr>
          <a:xfrm>
            <a:off x="5292080" y="259358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プロジェクト広前半に増大 </a:t>
            </a:r>
          </a:p>
        </p:txBody>
      </p:sp>
      <p:sp>
        <p:nvSpPr>
          <p:cNvPr id="59" name="正方形/長方形 58"/>
          <p:cNvSpPr/>
          <p:nvPr/>
        </p:nvSpPr>
        <p:spPr>
          <a:xfrm>
            <a:off x="5292080" y="28636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多能工型（Ｔ型人材）</a:t>
            </a:r>
          </a:p>
        </p:txBody>
      </p:sp>
      <p:sp>
        <p:nvSpPr>
          <p:cNvPr id="60" name="正方形/長方形 59"/>
          <p:cNvSpPr/>
          <p:nvPr/>
        </p:nvSpPr>
        <p:spPr>
          <a:xfrm>
            <a:off x="5292080" y="313152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現地・現物管理（動くプログラムのみ）</a:t>
            </a:r>
          </a:p>
        </p:txBody>
      </p:sp>
      <p:sp>
        <p:nvSpPr>
          <p:cNvPr id="61" name="正方形/長方形 60"/>
          <p:cNvSpPr/>
          <p:nvPr/>
        </p:nvSpPr>
        <p:spPr>
          <a:xfrm>
            <a:off x="5292080" y="33963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ほぼいつでも見える（徹底した透明性）</a:t>
            </a:r>
          </a:p>
        </p:txBody>
      </p:sp>
      <p:sp>
        <p:nvSpPr>
          <p:cNvPr id="62" name="正方形/長方形 61"/>
          <p:cNvSpPr/>
          <p:nvPr/>
        </p:nvSpPr>
        <p:spPr>
          <a:xfrm>
            <a:off x="5292080" y="3664234"/>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ビジネス価値（ビジネスの成果）に対して</a:t>
            </a:r>
          </a:p>
        </p:txBody>
      </p:sp>
      <p:sp>
        <p:nvSpPr>
          <p:cNvPr id="63" name="正方形/長方形 62"/>
          <p:cNvSpPr/>
          <p:nvPr/>
        </p:nvSpPr>
        <p:spPr>
          <a:xfrm>
            <a:off x="5292080" y="393381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管理不能、定義不能（標的は動くが前提）</a:t>
            </a:r>
          </a:p>
        </p:txBody>
      </p:sp>
      <p:sp>
        <p:nvSpPr>
          <p:cNvPr id="64" name="正方形/長方形 63"/>
          <p:cNvSpPr/>
          <p:nvPr/>
        </p:nvSpPr>
        <p:spPr>
          <a:xfrm>
            <a:off x="5292080" y="420295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プロセス中心設計</a:t>
            </a:r>
          </a:p>
        </p:txBody>
      </p:sp>
      <p:sp>
        <p:nvSpPr>
          <p:cNvPr id="65" name="正方形/長方形 64"/>
          <p:cNvSpPr/>
          <p:nvPr/>
        </p:nvSpPr>
        <p:spPr>
          <a:xfrm>
            <a:off x="5292080" y="474558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属人化排除</a:t>
            </a:r>
          </a:p>
        </p:txBody>
      </p:sp>
      <p:sp>
        <p:nvSpPr>
          <p:cNvPr id="66" name="正方形/長方形 65"/>
          <p:cNvSpPr/>
          <p:nvPr/>
        </p:nvSpPr>
        <p:spPr>
          <a:xfrm>
            <a:off x="5292080" y="44755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チームの連帯責任</a:t>
            </a:r>
          </a:p>
        </p:txBody>
      </p:sp>
      <p:sp>
        <p:nvSpPr>
          <p:cNvPr id="67" name="正方形/長方形 66"/>
          <p:cNvSpPr/>
          <p:nvPr/>
        </p:nvSpPr>
        <p:spPr>
          <a:xfrm>
            <a:off x="5292080" y="501795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向上の可能性あり（魅力的な品質）</a:t>
            </a:r>
          </a:p>
        </p:txBody>
      </p:sp>
      <p:sp>
        <p:nvSpPr>
          <p:cNvPr id="68" name="正方形/長方形 67"/>
          <p:cNvSpPr/>
          <p:nvPr/>
        </p:nvSpPr>
        <p:spPr>
          <a:xfrm>
            <a:off x="5292080" y="5288638"/>
            <a:ext cx="3456384" cy="246221"/>
          </a:xfrm>
          <a:prstGeom prst="rect">
            <a:avLst/>
          </a:prstGeom>
          <a:solidFill>
            <a:schemeClr val="accent3">
              <a:lumMod val="75000"/>
            </a:schemeClr>
          </a:solidFill>
        </p:spPr>
        <p:txBody>
          <a:bodyPr wrap="none" anchor="ctr">
            <a:noAutofit/>
          </a:bodyPr>
          <a:lstStyle/>
          <a:p>
            <a:pPr algn="r"/>
            <a:r>
              <a:rPr lang="en-US" altLang="ja-JP" sz="900" dirty="0">
                <a:solidFill>
                  <a:schemeClr val="bg1"/>
                </a:solidFill>
                <a:latin typeface="Meiryo" charset="-128"/>
                <a:ea typeface="Meiryo" charset="-128"/>
                <a:cs typeface="Meiryo" charset="-128"/>
              </a:rPr>
              <a:t>MRI</a:t>
            </a:r>
            <a:r>
              <a:rPr lang="ja-JP" altLang="en-US" sz="900" dirty="0">
                <a:solidFill>
                  <a:schemeClr val="bg1"/>
                </a:solidFill>
                <a:latin typeface="Meiryo" charset="-128"/>
                <a:ea typeface="Meiryo" charset="-128"/>
                <a:cs typeface="Meiryo" charset="-128"/>
              </a:rPr>
              <a:t>（必要最低限）、使用目的の明確化</a:t>
            </a:r>
          </a:p>
        </p:txBody>
      </p:sp>
      <p:sp>
        <p:nvSpPr>
          <p:cNvPr id="69" name="正方形/長方形 68"/>
          <p:cNvSpPr/>
          <p:nvPr/>
        </p:nvSpPr>
        <p:spPr>
          <a:xfrm>
            <a:off x="5292080" y="5550092"/>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自動（ディプロ医メント･パイプライン）</a:t>
            </a:r>
          </a:p>
        </p:txBody>
      </p:sp>
      <p:sp>
        <p:nvSpPr>
          <p:cNvPr id="70" name="正方形/長方形 69"/>
          <p:cNvSpPr/>
          <p:nvPr/>
        </p:nvSpPr>
        <p:spPr>
          <a:xfrm>
            <a:off x="5292080" y="5811975"/>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オペレーションの一体化</a:t>
            </a:r>
          </a:p>
        </p:txBody>
      </p:sp>
      <p:sp>
        <p:nvSpPr>
          <p:cNvPr id="71" name="正方形/長方形 70"/>
          <p:cNvSpPr/>
          <p:nvPr/>
        </p:nvSpPr>
        <p:spPr>
          <a:xfrm>
            <a:off x="5292080" y="60815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計量化したサービス管理</a:t>
            </a:r>
            <a:r>
              <a:rPr lang="en-US" altLang="ja-JP" sz="900" dirty="0">
                <a:solidFill>
                  <a:schemeClr val="bg1"/>
                </a:solidFill>
                <a:latin typeface="Meiryo" charset="-128"/>
                <a:ea typeface="Meiryo" charset="-128"/>
                <a:cs typeface="Meiryo" charset="-128"/>
              </a:rPr>
              <a:t> &amp; ISO20000</a:t>
            </a:r>
          </a:p>
        </p:txBody>
      </p:sp>
      <p:sp>
        <p:nvSpPr>
          <p:cNvPr id="72" name="正方形/長方形 71"/>
          <p:cNvSpPr/>
          <p:nvPr/>
        </p:nvSpPr>
        <p:spPr>
          <a:xfrm>
            <a:off x="5292080" y="6351131"/>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侍従型（サーバント・リーダーシップ／ファシリテーション）</a:t>
            </a:r>
          </a:p>
        </p:txBody>
      </p:sp>
      <p:sp>
        <p:nvSpPr>
          <p:cNvPr id="73" name="正方形/長方形 72"/>
          <p:cNvSpPr/>
          <p:nvPr/>
        </p:nvSpPr>
        <p:spPr>
          <a:xfrm>
            <a:off x="5502066" y="758628"/>
            <a:ext cx="2988319" cy="246221"/>
          </a:xfrm>
          <a:prstGeom prst="rect">
            <a:avLst/>
          </a:prstGeom>
        </p:spPr>
        <p:txBody>
          <a:bodyPr wrap="none">
            <a:spAutoFit/>
          </a:bodyPr>
          <a:lstStyle/>
          <a:p>
            <a:pPr algn="r"/>
            <a:r>
              <a:rPr lang="ja-JP" altLang="en-US" sz="1000" b="1" dirty="0">
                <a:solidFill>
                  <a:schemeClr val="accent3">
                    <a:lumMod val="75000"/>
                  </a:schemeClr>
                </a:solidFill>
                <a:latin typeface="Meiryo" charset="-128"/>
                <a:ea typeface="Meiryo" charset="-128"/>
                <a:cs typeface="Meiryo" charset="-128"/>
              </a:rPr>
              <a:t>アジャイル開発</a:t>
            </a:r>
            <a:r>
              <a:rPr lang="en-US" altLang="ja-JP" sz="1000" b="1" dirty="0">
                <a:solidFill>
                  <a:schemeClr val="accent3">
                    <a:lumMod val="75000"/>
                  </a:schemeClr>
                </a:solidFill>
                <a:latin typeface="Meiryo" charset="-128"/>
                <a:ea typeface="Meiryo" charset="-128"/>
                <a:cs typeface="Meiryo" charset="-128"/>
              </a:rPr>
              <a:t>&amp;DevOps</a:t>
            </a:r>
            <a:r>
              <a:rPr lang="ja-JP" altLang="en-US" sz="1000" b="1" dirty="0">
                <a:solidFill>
                  <a:schemeClr val="accent3">
                    <a:lumMod val="75000"/>
                  </a:schemeClr>
                </a:solidFill>
                <a:latin typeface="Meiryo" charset="-128"/>
                <a:ea typeface="Meiryo" charset="-128"/>
                <a:cs typeface="Meiryo" charset="-128"/>
              </a:rPr>
              <a:t>によるこれからの方式</a:t>
            </a:r>
          </a:p>
        </p:txBody>
      </p:sp>
    </p:spTree>
    <p:extLst>
      <p:ext uri="{BB962C8B-B14F-4D97-AF65-F5344CB8AC3E}">
        <p14:creationId xmlns:p14="http://schemas.microsoft.com/office/powerpoint/2010/main" val="1137360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要件定義</a:t>
            </a: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テスト</a:t>
            </a:r>
            <a:endParaRPr kumimoji="1" lang="en-US" altLang="ja-JP" sz="2800" dirty="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a:latin typeface="Meiryo" charset="-128"/>
                <a:ea typeface="Meiryo" charset="-128"/>
                <a:cs typeface="Meiryo" charset="-128"/>
              </a:rPr>
              <a:t>膨大なドキュメント</a:t>
            </a: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動くソフトウェア</a:t>
              </a:r>
            </a:p>
          </p:txBody>
        </p:sp>
        <p:pic>
          <p:nvPicPr>
            <p:cNvPr id="34" name="図 33"/>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保守</a:t>
            </a: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納期遅延</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ユーザーは</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2027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ローチャート: 論理積ゲート 15"/>
          <p:cNvSpPr/>
          <p:nvPr/>
        </p:nvSpPr>
        <p:spPr>
          <a:xfrm rot="16200000">
            <a:off x="678312" y="4575905"/>
            <a:ext cx="785970" cy="1224133"/>
          </a:xfrm>
          <a:prstGeom prst="flowChartDelay">
            <a:avLst/>
          </a:prstGeom>
          <a:solidFill>
            <a:schemeClr val="accent1">
              <a:lumMod val="20000"/>
              <a:lumOff val="80000"/>
            </a:scheme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アジャイル開発の進め方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7" name="図 6"/>
          <p:cNvPicPr>
            <a:picLocks noChangeAspect="1"/>
          </p:cNvPicPr>
          <p:nvPr/>
        </p:nvPicPr>
        <p:blipFill>
          <a:blip r:embed="rId2"/>
          <a:stretch>
            <a:fillRect/>
          </a:stretch>
        </p:blipFill>
        <p:spPr>
          <a:xfrm>
            <a:off x="2115412" y="2490731"/>
            <a:ext cx="6372200" cy="3674573"/>
          </a:xfrm>
          <a:prstGeom prst="rect">
            <a:avLst/>
          </a:prstGeom>
        </p:spPr>
      </p:pic>
      <p:sp>
        <p:nvSpPr>
          <p:cNvPr id="9" name="円柱 8"/>
          <p:cNvSpPr/>
          <p:nvPr/>
        </p:nvSpPr>
        <p:spPr>
          <a:xfrm rot="5400000">
            <a:off x="5196000" y="2189636"/>
            <a:ext cx="211021" cy="6372200"/>
          </a:xfrm>
          <a:prstGeom prst="can">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750319" y="4906060"/>
            <a:ext cx="641952" cy="648072"/>
          </a:xfrm>
          <a:prstGeom prst="flowChartDelay">
            <a:avLst/>
          </a:prstGeom>
          <a:solidFill>
            <a:schemeClr val="accent5">
              <a:lumMod val="20000"/>
              <a:lumOff val="8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p:cNvSpPr/>
          <p:nvPr/>
        </p:nvSpPr>
        <p:spPr>
          <a:xfrm rot="5400000">
            <a:off x="4989594" y="2037603"/>
            <a:ext cx="641955" cy="6385183"/>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963283" y="5259980"/>
            <a:ext cx="216024" cy="216024"/>
          </a:xfrm>
          <a:prstGeom prst="flowChartDelay">
            <a:avLst/>
          </a:prstGeom>
          <a:solidFill>
            <a:schemeClr val="accent5">
              <a:lumMod val="40000"/>
              <a:lumOff val="6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p:cNvSpPr/>
          <p:nvPr/>
        </p:nvSpPr>
        <p:spPr>
          <a:xfrm rot="5400000">
            <a:off x="4870288" y="1952993"/>
            <a:ext cx="839793" cy="642595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a:alphaModFix amt="70000"/>
          </a:blip>
          <a:stretch>
            <a:fillRect/>
          </a:stretch>
        </p:blipFill>
        <p:spPr>
          <a:xfrm>
            <a:off x="2123728" y="2490730"/>
            <a:ext cx="6372200" cy="3674573"/>
          </a:xfrm>
          <a:prstGeom prst="rect">
            <a:avLst/>
          </a:prstGeom>
        </p:spPr>
      </p:pic>
      <p:sp>
        <p:nvSpPr>
          <p:cNvPr id="18" name="テキスト ボックス 17"/>
          <p:cNvSpPr txBox="1"/>
          <p:nvPr/>
        </p:nvSpPr>
        <p:spPr>
          <a:xfrm>
            <a:off x="457200" y="1294038"/>
            <a:ext cx="6768752" cy="369332"/>
          </a:xfrm>
          <a:prstGeom prst="rect">
            <a:avLst/>
          </a:prstGeom>
          <a:noFill/>
        </p:spPr>
        <p:txBody>
          <a:bodyPr wrap="square" rtlCol="0">
            <a:spAutoFit/>
          </a:bodyPr>
          <a:lstStyle/>
          <a:p>
            <a:r>
              <a:rPr kumimoji="1" lang="en-US" altLang="ja-JP">
                <a:solidFill>
                  <a:srgbClr val="AB7A79"/>
                </a:solidFill>
                <a:latin typeface="Meiryo" charset="-128"/>
                <a:ea typeface="Meiryo" charset="-128"/>
                <a:cs typeface="Meiryo" charset="-128"/>
              </a:rPr>
              <a:t>1.</a:t>
            </a:r>
            <a:r>
              <a:rPr kumimoji="1" lang="ja-JP" altLang="en-US" dirty="0">
                <a:solidFill>
                  <a:srgbClr val="AB7A79"/>
                </a:solidFill>
                <a:latin typeface="Meiryo" charset="-128"/>
                <a:ea typeface="Meiryo" charset="-128"/>
                <a:cs typeface="Meiryo" charset="-128"/>
              </a:rPr>
              <a:t>まずは人が通れるほどのトンネルを貫通させる。</a:t>
            </a:r>
          </a:p>
        </p:txBody>
      </p:sp>
      <p:sp>
        <p:nvSpPr>
          <p:cNvPr id="19" name="テキスト ボックス 18"/>
          <p:cNvSpPr txBox="1"/>
          <p:nvPr/>
        </p:nvSpPr>
        <p:spPr>
          <a:xfrm>
            <a:off x="457200" y="1673056"/>
            <a:ext cx="6768752" cy="369332"/>
          </a:xfrm>
          <a:prstGeom prst="rect">
            <a:avLst/>
          </a:prstGeom>
          <a:noFill/>
        </p:spPr>
        <p:txBody>
          <a:bodyPr wrap="square" rtlCol="0">
            <a:spAutoFit/>
          </a:bodyPr>
          <a:lstStyle/>
          <a:p>
            <a:r>
              <a:rPr kumimoji="1" lang="en-US" altLang="ja-JP" dirty="0">
                <a:solidFill>
                  <a:schemeClr val="accent6">
                    <a:lumMod val="50000"/>
                  </a:schemeClr>
                </a:solidFill>
                <a:latin typeface="Meiryo" charset="-128"/>
                <a:ea typeface="Meiryo" charset="-128"/>
                <a:cs typeface="Meiryo" charset="-128"/>
              </a:rPr>
              <a:t>2.</a:t>
            </a:r>
            <a:r>
              <a:rPr kumimoji="1" lang="ja-JP" altLang="en-US" dirty="0">
                <a:solidFill>
                  <a:schemeClr val="accent6">
                    <a:lumMod val="50000"/>
                  </a:schemeClr>
                </a:solidFill>
                <a:latin typeface="Meiryo" charset="-128"/>
                <a:ea typeface="Meiryo" charset="-128"/>
                <a:cs typeface="Meiryo" charset="-128"/>
              </a:rPr>
              <a:t>大きな工事機械が入れるように拡げてゆく。</a:t>
            </a:r>
          </a:p>
        </p:txBody>
      </p:sp>
      <p:sp>
        <p:nvSpPr>
          <p:cNvPr id="20" name="テキスト ボックス 19"/>
          <p:cNvSpPr txBox="1"/>
          <p:nvPr/>
        </p:nvSpPr>
        <p:spPr>
          <a:xfrm>
            <a:off x="457200" y="2086703"/>
            <a:ext cx="6768752" cy="369332"/>
          </a:xfrm>
          <a:prstGeom prst="rect">
            <a:avLst/>
          </a:prstGeom>
          <a:noFill/>
        </p:spPr>
        <p:txBody>
          <a:bodyPr wrap="square" rtlCol="0">
            <a:spAutoFit/>
          </a:bodyPr>
          <a:lstStyle/>
          <a:p>
            <a:r>
              <a:rPr kumimoji="1" lang="en-US" altLang="ja-JP" dirty="0">
                <a:solidFill>
                  <a:srgbClr val="7030A0"/>
                </a:solidFill>
                <a:latin typeface="Meiryo" charset="-128"/>
                <a:ea typeface="Meiryo" charset="-128"/>
                <a:cs typeface="Meiryo" charset="-128"/>
              </a:rPr>
              <a:t>3.</a:t>
            </a:r>
            <a:r>
              <a:rPr kumimoji="1" lang="ja-JP" altLang="en-US" dirty="0">
                <a:solidFill>
                  <a:srgbClr val="7030A0"/>
                </a:solidFill>
                <a:latin typeface="Meiryo" charset="-128"/>
                <a:ea typeface="Meiryo" charset="-128"/>
                <a:cs typeface="Meiryo" charset="-128"/>
              </a:rPr>
              <a:t>二車線の道路に拡張し、設備を整備する。</a:t>
            </a:r>
          </a:p>
        </p:txBody>
      </p:sp>
    </p:spTree>
    <p:extLst>
      <p:ext uri="{BB962C8B-B14F-4D97-AF65-F5344CB8AC3E}">
        <p14:creationId xmlns:p14="http://schemas.microsoft.com/office/powerpoint/2010/main" val="26029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animBg="1"/>
      <p:bldP spid="15" grpId="0" animBg="1"/>
      <p:bldP spid="17" grpId="0" animBg="1"/>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これからの開発と運用</a:t>
            </a:r>
            <a:endParaRPr lang="en-US" altLang="ja-JP" sz="2400" dirty="0">
              <a:solidFill>
                <a:srgbClr val="FFFFFF"/>
              </a:solidFill>
              <a:effectLst/>
              <a:latin typeface="メイリオ"/>
              <a:ea typeface="メイリオ"/>
              <a:cs typeface="メイリオ"/>
            </a:endParaRPr>
          </a:p>
          <a:p>
            <a:pPr algn="r"/>
            <a:r>
              <a:rPr lang="ja-JP" altLang="en-US" sz="2400" dirty="0">
                <a:solidFill>
                  <a:srgbClr val="FFFFFF"/>
                </a:solidFill>
                <a:latin typeface="メイリオ"/>
                <a:ea typeface="メイリオ"/>
                <a:cs typeface="メイリオ"/>
              </a:rPr>
              <a:t>その背景</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557374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リソース</a:t>
            </a: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55" name="図 54"/>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04" name="図 10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40" name="図 13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70" name="図 16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動くソフトウェア</a:t>
            </a:r>
            <a:endParaRPr kumimoji="1" lang="en-US" altLang="ja-JP" sz="1600" b="1"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を作り続けるれば</a:t>
            </a: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ユーザーはずっと本気</a:t>
            </a: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Tree>
    <p:extLst>
      <p:ext uri="{BB962C8B-B14F-4D97-AF65-F5344CB8AC3E}">
        <p14:creationId xmlns:p14="http://schemas.microsoft.com/office/powerpoint/2010/main" val="2164013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effectLst/>
              </a:rPr>
              <a:t>全て決めてから開発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開発とアジャイル開発（３）</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a:solidFill>
                  <a:srgbClr val="FF8000"/>
                </a:solidFill>
                <a:latin typeface="Meiryo" charset="-128"/>
                <a:ea typeface="Meiryo" charset="-128"/>
                <a:cs typeface="Meiryo" charset="-128"/>
              </a:rPr>
              <a:t>C</a:t>
            </a:r>
            <a:r>
              <a:rPr kumimoji="1" lang="en-US" altLang="ja-JP" sz="1200" dirty="0">
                <a:solidFill>
                  <a:srgbClr val="FF8000"/>
                </a:solidFill>
                <a:latin typeface="Meiryo" charset="-128"/>
                <a:ea typeface="Meiryo" charset="-128"/>
                <a:cs typeface="Meiryo" charset="-128"/>
              </a:rPr>
              <a:t>ontinues </a:t>
            </a:r>
            <a:r>
              <a:rPr kumimoji="1" lang="en-US" altLang="ja-JP" sz="1200" b="1" u="sng" dirty="0">
                <a:solidFill>
                  <a:srgbClr val="FF8000"/>
                </a:solidFill>
                <a:latin typeface="Meiryo" charset="-128"/>
                <a:ea typeface="Meiryo" charset="-128"/>
                <a:cs typeface="Meiryo" charset="-128"/>
              </a:rPr>
              <a:t>I</a:t>
            </a:r>
            <a:r>
              <a:rPr kumimoji="1" lang="en-US" altLang="ja-JP" sz="1200" dirty="0">
                <a:solidFill>
                  <a:srgbClr val="FF8000"/>
                </a:solidFill>
                <a:latin typeface="Meiryo" charset="-128"/>
                <a:ea typeface="Meiryo" charset="-128"/>
                <a:cs typeface="Meiryo" charset="-128"/>
              </a:rPr>
              <a:t>ntegration</a:t>
            </a:r>
          </a:p>
          <a:p>
            <a:pPr algn="ctr"/>
            <a:r>
              <a:rPr lang="ja-JP" altLang="en-US" b="1" dirty="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36345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開発とアジャイル開発（５）</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〇</a:t>
            </a: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１　ビジネス価値　</a:t>
            </a:r>
            <a:r>
              <a:rPr lang="en-US" altLang="ja-JP" sz="1400" dirty="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２　ビジネス価値　</a:t>
            </a:r>
            <a:r>
              <a:rPr lang="en-US" altLang="ja-JP" sz="1400" dirty="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３　ビジネス価値　</a:t>
            </a:r>
            <a:r>
              <a:rPr lang="en-US" altLang="ja-JP" sz="1400" dirty="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４　ビジネス価値　Ｘ</a:t>
            </a: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：仮説を検証することができる最低限のプロダクト）」かつ、ビジネス価値の高い機能・プロセスを優先して開発する。</a:t>
            </a:r>
          </a:p>
        </p:txBody>
      </p:sp>
    </p:spTree>
    <p:extLst>
      <p:ext uri="{BB962C8B-B14F-4D97-AF65-F5344CB8AC3E}">
        <p14:creationId xmlns:p14="http://schemas.microsoft.com/office/powerpoint/2010/main" val="351186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開発とアジャイル開発（６）</a:t>
            </a: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a:solidFill>
                  <a:srgbClr val="FFFFFF"/>
                </a:solidFill>
                <a:effectLst/>
                <a:latin typeface="メイリオ"/>
                <a:ea typeface="メイリオ"/>
                <a:cs typeface="メイリオ"/>
              </a:rPr>
              <a:t>バリュー</a:t>
            </a:r>
            <a:endParaRPr kumimoji="1" lang="en-US" altLang="ja-JP" sz="1400" dirty="0">
              <a:solidFill>
                <a:srgbClr val="FFFFFF"/>
              </a:solidFill>
              <a:effectLst/>
              <a:latin typeface="メイリオ"/>
              <a:ea typeface="メイリオ"/>
              <a:cs typeface="メイリオ"/>
            </a:endParaRPr>
          </a:p>
          <a:p>
            <a:pPr algn="ctr"/>
            <a:r>
              <a:rPr lang="ja-JP" altLang="en-US" sz="1400" dirty="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a:solidFill>
                  <a:srgbClr val="008000"/>
                </a:solidFill>
                <a:effectLst/>
                <a:latin typeface="メイリオ"/>
                <a:ea typeface="メイリオ"/>
                <a:cs typeface="メイリオ"/>
              </a:rPr>
              <a:t>アジャイル</a:t>
            </a: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a:solidFill>
                  <a:srgbClr val="FF6600"/>
                </a:solidFill>
                <a:effectLst/>
                <a:latin typeface="メイリオ"/>
                <a:ea typeface="メイリオ"/>
                <a:cs typeface="メイリオ"/>
              </a:rPr>
              <a:t>実現仕様</a:t>
            </a: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a:solidFill>
                  <a:srgbClr val="0000FF"/>
                </a:solidFill>
                <a:effectLst/>
                <a:latin typeface="メイリオ"/>
                <a:ea typeface="メイリオ"/>
                <a:cs typeface="メイリオ"/>
              </a:rPr>
              <a:t>ウオーターフォール</a:t>
            </a: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a:solidFill>
                  <a:srgbClr val="0000FF"/>
                </a:solidFill>
                <a:effectLst/>
                <a:latin typeface="メイリオ"/>
                <a:ea typeface="メイリオ"/>
                <a:cs typeface="メイリオ"/>
              </a:rPr>
              <a:t>要求仕様</a:t>
            </a: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a:solidFill>
                  <a:schemeClr val="accent5">
                    <a:lumMod val="50000"/>
                  </a:schemeClr>
                </a:solidFill>
                <a:latin typeface="メイリオ"/>
                <a:ea typeface="メイリオ"/>
                <a:cs typeface="メイリオ"/>
              </a:rPr>
              <a:t>要件</a:t>
            </a: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a:solidFill>
                  <a:srgbClr val="215968"/>
                </a:solidFill>
                <a:latin typeface="メイリオ"/>
                <a:ea typeface="メイリオ"/>
                <a:cs typeface="メイリオ"/>
              </a:rPr>
              <a:t>設計</a:t>
            </a: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a:solidFill>
                  <a:schemeClr val="bg1"/>
                </a:solidFill>
                <a:latin typeface="メイリオ"/>
                <a:ea typeface="メイリオ"/>
                <a:cs typeface="メイリオ"/>
              </a:rPr>
              <a:t>コーディング</a:t>
            </a:r>
            <a:endParaRPr kumimoji="1" lang="en-US" altLang="ja-JP" sz="600" dirty="0">
              <a:solidFill>
                <a:schemeClr val="bg1"/>
              </a:solidFill>
              <a:latin typeface="メイリオ"/>
              <a:ea typeface="メイリオ"/>
              <a:cs typeface="メイリオ"/>
            </a:endParaRPr>
          </a:p>
          <a:p>
            <a:pPr algn="ctr"/>
            <a:r>
              <a:rPr lang="ja-JP" altLang="en-US" sz="600" dirty="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a:solidFill>
                  <a:schemeClr val="bg1"/>
                </a:solidFill>
                <a:latin typeface="メイリオ"/>
                <a:ea typeface="メイリオ"/>
                <a:cs typeface="メイリオ"/>
              </a:rPr>
              <a:t>結合テスト</a:t>
            </a: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前提条件</a:t>
            </a: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原理的に</a:t>
            </a:r>
            <a:endParaRPr kumimoji="1" lang="en-US" altLang="ja-JP" sz="1200" dirty="0">
              <a:solidFill>
                <a:srgbClr val="FFFFFF"/>
              </a:solidFill>
              <a:latin typeface="メイリオ"/>
              <a:ea typeface="メイリオ"/>
              <a:cs typeface="メイリオ"/>
            </a:endParaRPr>
          </a:p>
          <a:p>
            <a:r>
              <a:rPr lang="ja-JP" altLang="en-US" sz="1200" dirty="0">
                <a:solidFill>
                  <a:srgbClr val="FFFFFF"/>
                </a:solidFill>
                <a:latin typeface="メイリオ"/>
                <a:ea typeface="メイリオ"/>
                <a:cs typeface="メイリオ"/>
              </a:rPr>
              <a:t>不良が起きない</a:t>
            </a:r>
            <a:endParaRPr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納期が守られる</a:t>
            </a: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コストと納期を守ること</a:t>
            </a: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機能と品質を実現すること</a:t>
            </a: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75129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516" y="881231"/>
            <a:ext cx="8712968" cy="15432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215516" y="2549384"/>
            <a:ext cx="8712968" cy="19625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215516" y="4636843"/>
            <a:ext cx="8712968" cy="18164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アジャイル開発の目的・理念・手法</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正方形/長方形 3"/>
          <p:cNvSpPr/>
          <p:nvPr/>
        </p:nvSpPr>
        <p:spPr>
          <a:xfrm>
            <a:off x="521125" y="1342901"/>
            <a:ext cx="8047523" cy="1015663"/>
          </a:xfrm>
          <a:prstGeom prst="rect">
            <a:avLst/>
          </a:prstGeom>
        </p:spPr>
        <p:txBody>
          <a:bodyPr wrap="square">
            <a:spAutoFit/>
          </a:bodyPr>
          <a:lstStyle/>
          <a:p>
            <a:r>
              <a:rPr lang="ja-JP" altLang="en-US" dirty="0">
                <a:solidFill>
                  <a:schemeClr val="bg1"/>
                </a:solidFill>
                <a:latin typeface="Meiryo" charset="-128"/>
                <a:ea typeface="Meiryo" charset="-128"/>
                <a:cs typeface="Meiryo" charset="-128"/>
              </a:rPr>
              <a:t>高品質で無駄がなく、変更要求に対応できるきるソフトウエアを作成する為</a:t>
            </a:r>
            <a:endParaRPr lang="en-US" altLang="ja-JP"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適切な一連の手順に従う</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高い協調と自律的なプロジェクト関係者によって実施される</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イタラティブ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反復</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周期)、インクリメンタル（順次増加部分を積み上げていく</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方式</a:t>
            </a:r>
            <a:endParaRPr lang="en-US" altLang="ja-JP" sz="1400" dirty="0">
              <a:solidFill>
                <a:schemeClr val="bg1"/>
              </a:solidFill>
              <a:latin typeface="Meiryo" charset="-128"/>
              <a:ea typeface="Meiryo" charset="-128"/>
              <a:cs typeface="Meiryo" charset="-128"/>
            </a:endParaRPr>
          </a:p>
        </p:txBody>
      </p:sp>
      <p:sp>
        <p:nvSpPr>
          <p:cNvPr id="5" name="正方形/長方形 4"/>
          <p:cNvSpPr/>
          <p:nvPr/>
        </p:nvSpPr>
        <p:spPr>
          <a:xfrm>
            <a:off x="333980" y="2942237"/>
            <a:ext cx="8476040" cy="1569660"/>
          </a:xfrm>
          <a:prstGeom prst="rect">
            <a:avLst/>
          </a:prstGeom>
        </p:spPr>
        <p:txBody>
          <a:bodyPr wrap="square">
            <a:spAutoFit/>
          </a:bodyPr>
          <a:lstStyle/>
          <a:p>
            <a:pPr marL="171450" indent="-171450">
              <a:buFont typeface="Wingdings" charset="2"/>
              <a:buChar char="n"/>
            </a:pPr>
            <a:r>
              <a:rPr lang="ja-JP" altLang="en-US" sz="1200" dirty="0">
                <a:solidFill>
                  <a:schemeClr val="bg1"/>
                </a:solidFill>
                <a:latin typeface="Meiryo" charset="-128"/>
                <a:ea typeface="Meiryo" charset="-128"/>
                <a:cs typeface="Meiryo" charset="-128"/>
              </a:rPr>
              <a:t>ダイナミックシステムズ開発技法(Dynamic Systems Development Method)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Dane Faulknerほか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アダプティブソフトウェア開発(Adaptive Software Development)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Jim Highsmith</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クリスタルメソッド(Crystal Methods)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Alistair Cockburn)</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スクラム(Scrum)</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 Schwaber、Jeff Sutherland</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エクストリームプログラミング</a:t>
            </a:r>
            <a:r>
              <a:rPr lang="en-US" altLang="ja-JP" sz="1200" dirty="0">
                <a:solidFill>
                  <a:schemeClr val="bg1"/>
                </a:solidFill>
                <a:latin typeface="Meiryo" charset="-128"/>
                <a:ea typeface="Meiryo" charset="-128"/>
                <a:cs typeface="Meiryo" charset="-128"/>
              </a:rPr>
              <a:t>(XP/</a:t>
            </a:r>
            <a:r>
              <a:rPr lang="en-US" altLang="ja-JP" sz="1200" dirty="0" err="1">
                <a:solidFill>
                  <a:schemeClr val="bg1"/>
                </a:solidFill>
                <a:latin typeface="Meiryo" charset="-128"/>
                <a:ea typeface="Meiryo" charset="-128"/>
                <a:cs typeface="Meiryo" charset="-128"/>
              </a:rPr>
              <a:t>eXtreme</a:t>
            </a:r>
            <a:r>
              <a:rPr lang="en-US" altLang="ja-JP" sz="1200" dirty="0">
                <a:solidFill>
                  <a:schemeClr val="bg1"/>
                </a:solidFill>
                <a:latin typeface="Meiryo" charset="-128"/>
                <a:ea typeface="Meiryo" charset="-128"/>
                <a:cs typeface="Meiryo" charset="-128"/>
              </a:rPr>
              <a:t> Programing)</a:t>
            </a:r>
            <a:r>
              <a:rPr lang="ja-JP" altLang="en-US" sz="1200" dirty="0">
                <a:solidFill>
                  <a:schemeClr val="bg1"/>
                </a:solidFill>
                <a:latin typeface="Meiryo" charset="-128"/>
                <a:ea typeface="Meiryo" charset="-128"/>
                <a:cs typeface="Meiryo" charset="-128"/>
              </a:rPr>
              <a: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Kent Beck、Eric Gammaほか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リーンソフトウェア開発(Lean Software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Tom and Mary Poppendieck</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フィーチャ駆動開発(Feature-Driven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Peter Code、Jeff DeLuca</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アジャイル統一プロセス(Agile Unified Process)</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Scott Ambler</a:t>
            </a:r>
          </a:p>
        </p:txBody>
      </p:sp>
      <p:sp>
        <p:nvSpPr>
          <p:cNvPr id="6" name="正方形/長方形 5"/>
          <p:cNvSpPr/>
          <p:nvPr/>
        </p:nvSpPr>
        <p:spPr>
          <a:xfrm>
            <a:off x="754328" y="5094647"/>
            <a:ext cx="7581115" cy="1323439"/>
          </a:xfrm>
          <a:prstGeom prst="rect">
            <a:avLst/>
          </a:prstGeom>
        </p:spPr>
        <p:txBody>
          <a:bodyPr wrap="square">
            <a:spAutoFit/>
          </a:bodyPr>
          <a:lstStyle/>
          <a:p>
            <a:pPr marL="285750" indent="-285750">
              <a:buFont typeface="Wingdings" charset="2"/>
              <a:buChar char="l"/>
            </a:pPr>
            <a:r>
              <a:rPr lang="ja-JP" altLang="en-US" sz="1600" dirty="0">
                <a:solidFill>
                  <a:schemeClr val="bg1"/>
                </a:solidFill>
                <a:latin typeface="Meiryo" charset="-128"/>
                <a:ea typeface="Meiryo" charset="-128"/>
                <a:cs typeface="Meiryo" charset="-128"/>
              </a:rPr>
              <a:t>反復(周期)的(Iterative)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定期的なリリース</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漸進的(Incremental)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徐々に機能を増加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適応主義(Adaptive)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変化に対応(即応)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自律的(Self-Organized)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学習する組織</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多能工(Cell Production)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一人多役(SE、プログラマー、テスター)</a:t>
            </a:r>
          </a:p>
        </p:txBody>
      </p:sp>
      <p:sp>
        <p:nvSpPr>
          <p:cNvPr id="10" name="テキスト ボックス 9"/>
          <p:cNvSpPr txBox="1"/>
          <p:nvPr/>
        </p:nvSpPr>
        <p:spPr>
          <a:xfrm>
            <a:off x="3838466" y="956633"/>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目的と理念</a:t>
            </a:r>
          </a:p>
        </p:txBody>
      </p:sp>
      <p:sp>
        <p:nvSpPr>
          <p:cNvPr id="11" name="テキスト ボックス 10"/>
          <p:cNvSpPr txBox="1"/>
          <p:nvPr/>
        </p:nvSpPr>
        <p:spPr>
          <a:xfrm>
            <a:off x="4094948" y="2614810"/>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手　法</a:t>
            </a:r>
          </a:p>
        </p:txBody>
      </p:sp>
      <p:sp>
        <p:nvSpPr>
          <p:cNvPr id="12" name="テキスト ボックス 11"/>
          <p:cNvSpPr txBox="1"/>
          <p:nvPr/>
        </p:nvSpPr>
        <p:spPr>
          <a:xfrm>
            <a:off x="3710229" y="4704695"/>
            <a:ext cx="172354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共通する要素</a:t>
            </a:r>
          </a:p>
        </p:txBody>
      </p:sp>
    </p:spTree>
    <p:extLst>
      <p:ext uri="{BB962C8B-B14F-4D97-AF65-F5344CB8AC3E}">
        <p14:creationId xmlns:p14="http://schemas.microsoft.com/office/powerpoint/2010/main" val="586110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a:t>自律型の組織で変化への柔軟性を担保する</a:t>
            </a:r>
          </a:p>
        </p:txBody>
      </p:sp>
      <p:sp>
        <p:nvSpPr>
          <p:cNvPr id="3" name="スライド番号プレースホルダー 2"/>
          <p:cNvSpPr>
            <a:spLocks noGrp="1"/>
          </p:cNvSpPr>
          <p:nvPr>
            <p:ph type="sldNum" sz="quarter" idx="12"/>
          </p:nvPr>
        </p:nvSpPr>
        <p:spPr>
          <a:xfrm>
            <a:off x="6932246" y="6665343"/>
            <a:ext cx="2133600" cy="217800"/>
          </a:xfrm>
        </p:spPr>
        <p:txBody>
          <a:bodyPr/>
          <a:lstStyle/>
          <a:p>
            <a:fld id="{8FF8CC5D-A65D-5946-99B5-645367A967AD}" type="slidenum">
              <a:rPr kumimoji="1" lang="ja-JP" altLang="en-US" smtClean="0"/>
              <a:t>25</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さまざまな専門性を持った人がチームを組み、最初から最後まで一緒に働く。</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人とチームを重視し、彼らが自律的に働ける環境を与えることでブレークスルーが起こりやすくなり、同時に製品化までの時間が短くなる。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リーダーは、自律するチームの障害を取り除くことが仕事であり管理しない。</a:t>
            </a: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日本で行われている</a:t>
            </a:r>
            <a:endParaRPr lang="en-US" altLang="ja-JP" sz="1000" dirty="0">
              <a:latin typeface="Meiryo" charset="-128"/>
              <a:ea typeface="Meiryo" charset="-128"/>
              <a:cs typeface="Meiryo" charset="-128"/>
            </a:endParaRPr>
          </a:p>
          <a:p>
            <a:r>
              <a:rPr lang="ja-JP" altLang="en-US" sz="1000" b="1" u="sng" dirty="0">
                <a:latin typeface="Meiryo" charset="-128"/>
                <a:ea typeface="Meiryo" charset="-128"/>
                <a:cs typeface="Meiryo" charset="-128"/>
              </a:rPr>
              <a:t>新製品開発</a:t>
            </a:r>
            <a:r>
              <a:rPr lang="ja-JP" altLang="en-US" sz="1000" b="1" dirty="0">
                <a:latin typeface="Meiryo" charset="-128"/>
                <a:ea typeface="Meiryo" charset="-128"/>
                <a:cs typeface="Meiryo" charset="-128"/>
              </a:rPr>
              <a:t>のプロセス</a:t>
            </a:r>
            <a:r>
              <a:rPr lang="ja-JP" altLang="en-US" sz="1000" dirty="0">
                <a:latin typeface="Meiryo" charset="-128"/>
                <a:ea typeface="Meiryo" charset="-128"/>
                <a:cs typeface="Meiryo" charset="-128"/>
              </a:rPr>
              <a:t>を</a:t>
            </a:r>
            <a:endParaRPr lang="en-US" altLang="ja-JP" sz="1000" dirty="0">
              <a:latin typeface="Meiryo" charset="-128"/>
              <a:ea typeface="Meiryo" charset="-128"/>
              <a:cs typeface="Meiryo" charset="-128"/>
            </a:endParaRPr>
          </a:p>
          <a:p>
            <a:r>
              <a:rPr lang="ja-JP" altLang="en-US" sz="1000" dirty="0">
                <a:latin typeface="Meiryo" charset="-128"/>
                <a:ea typeface="Meiryo" charset="-128"/>
                <a:cs typeface="Meiryo" charset="-128"/>
              </a:rPr>
              <a:t>米国のやり方と比較した論文</a:t>
            </a:r>
            <a:endParaRPr lang="en-US" altLang="ja-JP" sz="1000" dirty="0">
              <a:latin typeface="Meiryo" charset="-128"/>
              <a:ea typeface="Meiryo" charset="-128"/>
              <a:cs typeface="Meiryo" charset="-128"/>
            </a:endParaRPr>
          </a:p>
          <a:p>
            <a:r>
              <a:rPr lang="en-US" altLang="ja-JP" sz="800" dirty="0">
                <a:latin typeface="Meiryo" charset="-128"/>
                <a:ea typeface="Meiryo" charset="-128"/>
                <a:cs typeface="Meiryo" charset="-128"/>
              </a:rPr>
              <a:t>1986,Harvard 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a:solidFill>
                  <a:schemeClr val="bg1"/>
                </a:solidFill>
                <a:latin typeface="Meiryo" charset="-128"/>
                <a:ea typeface="Meiryo" charset="-128"/>
                <a:cs typeface="Meiryo" charset="-128"/>
              </a:rPr>
              <a:t>Scrum</a:t>
            </a:r>
            <a:r>
              <a:rPr kumimoji="1" lang="ja-JP" altLang="en-US" sz="2800" dirty="0">
                <a:solidFill>
                  <a:schemeClr val="bg1"/>
                </a:solidFill>
                <a:latin typeface="Meiryo" charset="-128"/>
                <a:ea typeface="Meiryo" charset="-128"/>
                <a:cs typeface="Meiryo" charset="-128"/>
              </a:rPr>
              <a:t>（</a:t>
            </a:r>
            <a:r>
              <a:rPr lang="ja-JP" altLang="en-US" sz="2800" dirty="0">
                <a:solidFill>
                  <a:schemeClr val="bg1"/>
                </a:solidFill>
                <a:latin typeface="Meiryo" charset="-128"/>
                <a:ea typeface="Meiryo" charset="-128"/>
                <a:cs typeface="Meiryo" charset="-128"/>
              </a:rPr>
              <a:t>スクラム</a:t>
            </a:r>
            <a:r>
              <a:rPr kumimoji="1" lang="ja-JP" altLang="en-US" sz="3200" dirty="0">
                <a:solidFill>
                  <a:schemeClr val="bg1"/>
                </a:solidFill>
                <a:latin typeface="Meiryo" charset="-128"/>
                <a:ea typeface="Meiryo" charset="-128"/>
                <a:cs typeface="Meiryo" charset="-128"/>
              </a:rPr>
              <a:t>）</a:t>
            </a: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a:solidFill>
                    <a:schemeClr val="tx1">
                      <a:lumMod val="65000"/>
                      <a:lumOff val="35000"/>
                    </a:schemeClr>
                  </a:solidFill>
                  <a:latin typeface="Meiryo" charset="-128"/>
                  <a:ea typeface="Meiryo" charset="-128"/>
                  <a:cs typeface="Meiryo" charset="-128"/>
                </a:rPr>
                <a:t>1990</a:t>
              </a:r>
              <a:r>
                <a:rPr kumimoji="1" lang="ja-JP" altLang="en-US" sz="1200" dirty="0">
                  <a:solidFill>
                    <a:schemeClr val="tx1">
                      <a:lumMod val="65000"/>
                      <a:lumOff val="35000"/>
                    </a:schemeClr>
                  </a:solidFill>
                  <a:latin typeface="Meiryo" charset="-128"/>
                  <a:ea typeface="Meiryo" charset="-128"/>
                  <a:cs typeface="Meiryo" charset="-128"/>
                </a:rPr>
                <a:t>年代、</a:t>
              </a:r>
              <a:r>
                <a:rPr kumimoji="1" lang="en-US" altLang="ja-JP" sz="1200" dirty="0">
                  <a:solidFill>
                    <a:schemeClr val="tx1">
                      <a:lumMod val="65000"/>
                      <a:lumOff val="35000"/>
                    </a:schemeClr>
                  </a:solidFill>
                  <a:latin typeface="Meiryo" charset="-128"/>
                  <a:ea typeface="Meiryo" charset="-128"/>
                  <a:cs typeface="Meiryo" charset="-128"/>
                </a:rPr>
                <a:t>Jeff Sutherland</a:t>
              </a:r>
              <a:r>
                <a:rPr kumimoji="1" lang="ja-JP" altLang="en-US" sz="1200" dirty="0">
                  <a:solidFill>
                    <a:schemeClr val="tx1">
                      <a:lumMod val="65000"/>
                      <a:lumOff val="35000"/>
                    </a:schemeClr>
                  </a:solidFill>
                  <a:latin typeface="Meiryo" charset="-128"/>
                  <a:ea typeface="Meiryo" charset="-128"/>
                  <a:cs typeface="Meiryo" charset="-128"/>
                </a:rPr>
                <a:t>らが</a:t>
              </a:r>
              <a:endParaRPr kumimoji="1" lang="en-US" altLang="ja-JP" sz="1200" dirty="0">
                <a:solidFill>
                  <a:schemeClr val="tx1">
                    <a:lumMod val="65000"/>
                    <a:lumOff val="35000"/>
                  </a:schemeClr>
                </a:solidFill>
                <a:latin typeface="Meiryo" charset="-128"/>
                <a:ea typeface="Meiryo" charset="-128"/>
                <a:cs typeface="Meiryo" charset="-128"/>
              </a:endParaRPr>
            </a:p>
            <a:p>
              <a:r>
                <a:rPr kumimoji="1" lang="ja-JP" altLang="en-US" sz="1200" dirty="0">
                  <a:solidFill>
                    <a:schemeClr val="tx1">
                      <a:lumMod val="65000"/>
                      <a:lumOff val="35000"/>
                    </a:schemeClr>
                  </a:solidFill>
                  <a:latin typeface="Meiryo" charset="-128"/>
                  <a:ea typeface="Meiryo" charset="-128"/>
                  <a:cs typeface="Meiryo" charset="-128"/>
                </a:rPr>
                <a:t>ソフトウェア開発のに適用</a:t>
              </a: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アジャイル開発</a:t>
              </a: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a:solidFill>
                  <a:srgbClr val="0432FF"/>
                </a:solidFill>
                <a:latin typeface="Meiryo" charset="-128"/>
                <a:ea typeface="Meiryo" charset="-128"/>
                <a:cs typeface="Meiryo" charset="-128"/>
              </a:rPr>
              <a:t>不安定</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高い自由裁量と困難なゴールを持つ</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自己組織化</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情報ゼロから相互交流し自律的に仕組みを作る</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全員多能工</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分業を共有しメンバーがプロジェクトの責任を自覚する</a:t>
            </a: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a:solidFill>
                  <a:schemeClr val="accent6">
                    <a:lumMod val="75000"/>
                  </a:schemeClr>
                </a:solidFill>
                <a:latin typeface="Meiryo" charset="-128"/>
                <a:ea typeface="Meiryo" charset="-128"/>
                <a:cs typeface="Meiryo" charset="-128"/>
              </a:rPr>
              <a:t>イノベーションを</a:t>
            </a:r>
            <a:endParaRPr kumimoji="1" lang="en-US" altLang="ja-JP" sz="2800" b="1" dirty="0">
              <a:solidFill>
                <a:schemeClr val="accent6">
                  <a:lumMod val="75000"/>
                </a:schemeClr>
              </a:solidFill>
              <a:latin typeface="Meiryo" charset="-128"/>
              <a:ea typeface="Meiryo" charset="-128"/>
              <a:cs typeface="Meiryo" charset="-128"/>
            </a:endParaRPr>
          </a:p>
          <a:p>
            <a:pPr algn="ctr"/>
            <a:r>
              <a:rPr kumimoji="1" lang="ja-JP" altLang="en-US" sz="2800" b="1" dirty="0">
                <a:solidFill>
                  <a:schemeClr val="accent6">
                    <a:lumMod val="75000"/>
                  </a:schemeClr>
                </a:solidFill>
                <a:latin typeface="Meiryo" charset="-128"/>
                <a:ea typeface="Meiryo" charset="-128"/>
                <a:cs typeface="Meiryo" charset="-128"/>
              </a:rPr>
              <a:t>生みだす方法論</a:t>
            </a:r>
          </a:p>
        </p:txBody>
      </p:sp>
    </p:spTree>
    <p:extLst>
      <p:ext uri="{BB962C8B-B14F-4D97-AF65-F5344CB8AC3E}">
        <p14:creationId xmlns:p14="http://schemas.microsoft.com/office/powerpoint/2010/main" val="2659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スクラム：</a:t>
            </a:r>
            <a:r>
              <a:rPr lang="ja-JP" altLang="en-US" dirty="0"/>
              <a:t>特徴・</a:t>
            </a:r>
            <a:r>
              <a:rPr lang="en-US" altLang="ja-JP" dirty="0"/>
              <a:t>3</a:t>
            </a:r>
            <a:r>
              <a:rPr lang="ja-JP" altLang="en-US" dirty="0"/>
              <a:t>本の柱・基本的考え方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正方形/長方形 3"/>
          <p:cNvSpPr/>
          <p:nvPr/>
        </p:nvSpPr>
        <p:spPr>
          <a:xfrm>
            <a:off x="323528" y="1154121"/>
            <a:ext cx="8496944" cy="5047536"/>
          </a:xfrm>
          <a:prstGeom prst="rect">
            <a:avLst/>
          </a:prstGeom>
        </p:spPr>
        <p:txBody>
          <a:bodyPr wrap="square">
            <a:spAutoFit/>
          </a:bodyPr>
          <a:lstStyle/>
          <a:p>
            <a:r>
              <a:rPr lang="ja-JP" altLang="en-US" dirty="0">
                <a:latin typeface="Meiryo" charset="-128"/>
                <a:ea typeface="Meiryo" charset="-128"/>
                <a:cs typeface="Meiryo" charset="-128"/>
              </a:rPr>
              <a:t>システム開発のフレームワーク（</a:t>
            </a:r>
            <a:r>
              <a:rPr lang="en-US" altLang="ja-JP" dirty="0">
                <a:latin typeface="Meiryo" charset="-128"/>
                <a:ea typeface="Meiryo" charset="-128"/>
                <a:cs typeface="Meiryo" charset="-128"/>
              </a:rPr>
              <a:t>1995</a:t>
            </a:r>
            <a:r>
              <a:rPr lang="ja-JP" altLang="en-US" dirty="0">
                <a:latin typeface="Meiryo" charset="-128"/>
                <a:ea typeface="Meiryo" charset="-128"/>
                <a:cs typeface="Meiryo" charset="-128"/>
              </a:rPr>
              <a:t>）／ Ken Schwaber &amp; Jeff Sutherland</a:t>
            </a:r>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特徴</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軽量</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理解しやすい（シンプル）</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会得するのは比較的難しい</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三本の柱</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Transparency （透明性）</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Inspection （視察、検査）</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Adaptation （適応、順応、改作）</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基本的考え方</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タイム・ボックス（Time Box）</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時間を区切って、その時間内に目的を果たす仕事を行う仕事の仕方</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機能横断的な固定化されたチーム</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チーム内で役割分担を決めず、全員が必要な仕事をこなす多能工（T型人間のチームでできるだけチームメ ンバーを固定化した方がよい</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持続可能なペース </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徹夜や残業を排除して安定した持続可能な一定のペースで開発し、定期的にリリースを行う</a:t>
            </a:r>
          </a:p>
        </p:txBody>
      </p:sp>
    </p:spTree>
    <p:extLst>
      <p:ext uri="{BB962C8B-B14F-4D97-AF65-F5344CB8AC3E}">
        <p14:creationId xmlns:p14="http://schemas.microsoft.com/office/powerpoint/2010/main" val="179003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正方形/長方形 180"/>
          <p:cNvSpPr/>
          <p:nvPr/>
        </p:nvSpPr>
        <p:spPr>
          <a:xfrm>
            <a:off x="310264" y="4946644"/>
            <a:ext cx="8592954" cy="159527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台形 179"/>
          <p:cNvSpPr/>
          <p:nvPr/>
        </p:nvSpPr>
        <p:spPr>
          <a:xfrm>
            <a:off x="310264" y="2787106"/>
            <a:ext cx="8593366" cy="2162620"/>
          </a:xfrm>
          <a:custGeom>
            <a:avLst/>
            <a:gdLst>
              <a:gd name="connsiteX0" fmla="*/ 0 w 8592954"/>
              <a:gd name="connsiteY0" fmla="*/ 2078821 h 2078821"/>
              <a:gd name="connsiteX1" fmla="*/ 519705 w 8592954"/>
              <a:gd name="connsiteY1" fmla="*/ 0 h 2078821"/>
              <a:gd name="connsiteX2" fmla="*/ 8073249 w 8592954"/>
              <a:gd name="connsiteY2" fmla="*/ 0 h 2078821"/>
              <a:gd name="connsiteX3" fmla="*/ 8592954 w 8592954"/>
              <a:gd name="connsiteY3" fmla="*/ 2078821 h 2078821"/>
              <a:gd name="connsiteX4" fmla="*/ 0 w 8592954"/>
              <a:gd name="connsiteY4" fmla="*/ 2078821 h 2078821"/>
              <a:gd name="connsiteX0" fmla="*/ 0 w 8592954"/>
              <a:gd name="connsiteY0" fmla="*/ 2095599 h 2095599"/>
              <a:gd name="connsiteX1" fmla="*/ 3145459 w 8592954"/>
              <a:gd name="connsiteY1" fmla="*/ 0 h 2095599"/>
              <a:gd name="connsiteX2" fmla="*/ 8073249 w 8592954"/>
              <a:gd name="connsiteY2" fmla="*/ 16778 h 2095599"/>
              <a:gd name="connsiteX3" fmla="*/ 8592954 w 8592954"/>
              <a:gd name="connsiteY3" fmla="*/ 2095599 h 2095599"/>
              <a:gd name="connsiteX4" fmla="*/ 0 w 8592954"/>
              <a:gd name="connsiteY4" fmla="*/ 2095599 h 2095599"/>
              <a:gd name="connsiteX0" fmla="*/ 0 w 8593366"/>
              <a:gd name="connsiteY0" fmla="*/ 2095599 h 2095599"/>
              <a:gd name="connsiteX1" fmla="*/ 3145459 w 8593366"/>
              <a:gd name="connsiteY1" fmla="*/ 0 h 2095599"/>
              <a:gd name="connsiteX2" fmla="*/ 8593366 w 8593366"/>
              <a:gd name="connsiteY2" fmla="*/ 25167 h 2095599"/>
              <a:gd name="connsiteX3" fmla="*/ 8592954 w 8593366"/>
              <a:gd name="connsiteY3" fmla="*/ 2095599 h 2095599"/>
              <a:gd name="connsiteX4" fmla="*/ 0 w 8593366"/>
              <a:gd name="connsiteY4" fmla="*/ 2095599 h 2095599"/>
              <a:gd name="connsiteX0" fmla="*/ 0 w 8593366"/>
              <a:gd name="connsiteY0" fmla="*/ 2095599 h 2095599"/>
              <a:gd name="connsiteX1" fmla="*/ 3145459 w 8593366"/>
              <a:gd name="connsiteY1" fmla="*/ 0 h 2095599"/>
              <a:gd name="connsiteX2" fmla="*/ 8593366 w 8593366"/>
              <a:gd name="connsiteY2" fmla="*/ 8389 h 2095599"/>
              <a:gd name="connsiteX3" fmla="*/ 8592954 w 8593366"/>
              <a:gd name="connsiteY3" fmla="*/ 2095599 h 2095599"/>
              <a:gd name="connsiteX4" fmla="*/ 0 w 8593366"/>
              <a:gd name="connsiteY4" fmla="*/ 2095599 h 209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366" h="2095599">
                <a:moveTo>
                  <a:pt x="0" y="2095599"/>
                </a:moveTo>
                <a:lnTo>
                  <a:pt x="3145459" y="0"/>
                </a:lnTo>
                <a:lnTo>
                  <a:pt x="8593366" y="8389"/>
                </a:lnTo>
                <a:cubicBezTo>
                  <a:pt x="8593229" y="698533"/>
                  <a:pt x="8593091" y="1405455"/>
                  <a:pt x="8592954" y="2095599"/>
                </a:cubicBezTo>
                <a:lnTo>
                  <a:pt x="0" y="2095599"/>
                </a:lnTo>
                <a:close/>
              </a:path>
            </a:pathLst>
          </a:cu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スクラム・プロセス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ホームベース 3"/>
          <p:cNvSpPr/>
          <p:nvPr/>
        </p:nvSpPr>
        <p:spPr>
          <a:xfrm>
            <a:off x="6636696"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4</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5" name="ホームベース 4"/>
          <p:cNvSpPr/>
          <p:nvPr/>
        </p:nvSpPr>
        <p:spPr>
          <a:xfrm>
            <a:off x="4512839"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3</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6" name="ホームベース 5"/>
          <p:cNvSpPr/>
          <p:nvPr/>
        </p:nvSpPr>
        <p:spPr>
          <a:xfrm>
            <a:off x="2411343"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2</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7" name="ホームベース 6"/>
          <p:cNvSpPr/>
          <p:nvPr/>
        </p:nvSpPr>
        <p:spPr>
          <a:xfrm>
            <a:off x="323111"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1</a:t>
            </a:r>
          </a:p>
          <a:p>
            <a:pPr algn="ctr"/>
            <a:r>
              <a:rPr kumimoji="1"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endParaRPr kumimoji="1" lang="ja-JP" altLang="en-US" sz="1200" dirty="0">
              <a:solidFill>
                <a:srgbClr val="FFFFFF"/>
              </a:solidFill>
              <a:latin typeface="Meiryo" charset="-128"/>
              <a:ea typeface="Meiryo" charset="-128"/>
              <a:cs typeface="Meiryo" charset="-128"/>
            </a:endParaRPr>
          </a:p>
        </p:txBody>
      </p:sp>
      <p:sp>
        <p:nvSpPr>
          <p:cNvPr id="8" name="上矢印吹き出し 7"/>
          <p:cNvSpPr/>
          <p:nvPr/>
        </p:nvSpPr>
        <p:spPr>
          <a:xfrm>
            <a:off x="200241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9" name="上矢印吹き出し 8"/>
          <p:cNvSpPr/>
          <p:nvPr/>
        </p:nvSpPr>
        <p:spPr>
          <a:xfrm>
            <a:off x="4090646"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0" name="上矢印吹き出し 9"/>
          <p:cNvSpPr/>
          <p:nvPr/>
        </p:nvSpPr>
        <p:spPr>
          <a:xfrm>
            <a:off x="6192142"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1" name="上矢印吹き出し 10"/>
          <p:cNvSpPr/>
          <p:nvPr/>
        </p:nvSpPr>
        <p:spPr>
          <a:xfrm>
            <a:off x="828037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pic>
        <p:nvPicPr>
          <p:cNvPr id="14" name="図 13"/>
          <p:cNvPicPr>
            <a:picLocks noChangeAspect="1"/>
          </p:cNvPicPr>
          <p:nvPr/>
        </p:nvPicPr>
        <p:blipFill>
          <a:blip r:embed="rId2">
            <a:clrChange>
              <a:clrFrom>
                <a:srgbClr val="FFFFFF"/>
              </a:clrFrom>
              <a:clrTo>
                <a:srgbClr val="FFFFFF">
                  <a:alpha val="0"/>
                </a:srgbClr>
              </a:clrTo>
            </a:clrChange>
          </a:blip>
          <a:stretch>
            <a:fillRect/>
          </a:stretch>
        </p:blipFill>
        <p:spPr>
          <a:xfrm>
            <a:off x="6816732" y="908720"/>
            <a:ext cx="465598" cy="493335"/>
          </a:xfrm>
          <a:prstGeom prst="rect">
            <a:avLst/>
          </a:prstGeom>
        </p:spPr>
      </p:pic>
      <p:grpSp>
        <p:nvGrpSpPr>
          <p:cNvPr id="18" name="図形グループ 17"/>
          <p:cNvGrpSpPr/>
          <p:nvPr/>
        </p:nvGrpSpPr>
        <p:grpSpPr>
          <a:xfrm>
            <a:off x="310264" y="1047311"/>
            <a:ext cx="231924" cy="471366"/>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 name="テキスト ボックス 21"/>
          <p:cNvSpPr txBox="1"/>
          <p:nvPr/>
        </p:nvSpPr>
        <p:spPr>
          <a:xfrm>
            <a:off x="542188" y="1252949"/>
            <a:ext cx="2492990" cy="369332"/>
          </a:xfrm>
          <a:prstGeom prst="rect">
            <a:avLst/>
          </a:prstGeom>
          <a:noFill/>
        </p:spPr>
        <p:txBody>
          <a:bodyPr wrap="none" rtlCol="0">
            <a:spAutoFit/>
          </a:bodyPr>
          <a:lstStyle/>
          <a:p>
            <a:r>
              <a:rPr kumimoji="1" lang="ja-JP" altLang="en-US">
                <a:latin typeface="Meiryo" charset="-128"/>
                <a:ea typeface="Meiryo" charset="-128"/>
                <a:cs typeface="Meiryo" charset="-128"/>
              </a:rPr>
              <a:t>プロダクト・オーナー</a:t>
            </a:r>
          </a:p>
        </p:txBody>
      </p:sp>
      <p:sp>
        <p:nvSpPr>
          <p:cNvPr id="23" name="正方形/長方形 22"/>
          <p:cNvSpPr/>
          <p:nvPr/>
        </p:nvSpPr>
        <p:spPr>
          <a:xfrm>
            <a:off x="310264" y="178045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プロダクト・バックログ</a:t>
            </a:r>
            <a:endParaRPr kumimoji="1"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kumimoji="1" lang="ja-JP" altLang="en-US" sz="800" dirty="0">
              <a:solidFill>
                <a:schemeClr val="tx1"/>
              </a:solidFill>
              <a:latin typeface="Meiryo" charset="-128"/>
              <a:ea typeface="Meiryo" charset="-128"/>
              <a:cs typeface="Meiryo" charset="-128"/>
            </a:endParaRPr>
          </a:p>
        </p:txBody>
      </p:sp>
      <p:sp>
        <p:nvSpPr>
          <p:cNvPr id="24" name="正方形/長方形 23"/>
          <p:cNvSpPr/>
          <p:nvPr/>
        </p:nvSpPr>
        <p:spPr>
          <a:xfrm>
            <a:off x="1810297" y="178479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スプリント･プラン</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イテレーション毎の</a:t>
            </a:r>
            <a:endParaRPr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内容区分</a:t>
            </a:r>
            <a:endParaRPr lang="en-US" altLang="ja-JP" sz="800" dirty="0">
              <a:solidFill>
                <a:schemeClr val="tx1"/>
              </a:solidFill>
              <a:latin typeface="Meiryo" charset="-128"/>
              <a:ea typeface="Meiryo" charset="-128"/>
              <a:cs typeface="Meiryo" charset="-128"/>
            </a:endParaRPr>
          </a:p>
          <a:p>
            <a:pPr algn="ct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a:p>
            <a:pPr algn="ctr"/>
            <a:r>
              <a:rPr lang="en-US" altLang="ja-JP" sz="800" dirty="0">
                <a:solidFill>
                  <a:schemeClr val="tx1"/>
                </a:solidFill>
                <a:latin typeface="Meiryo" charset="-128"/>
                <a:ea typeface="Meiryo" charset="-128"/>
                <a:cs typeface="Meiryo" charset="-128"/>
              </a:rPr>
              <a:t>2</a:t>
            </a:r>
            <a:r>
              <a:rPr lang="ja-JP" altLang="en-US" sz="800" dirty="0">
                <a:solidFill>
                  <a:schemeClr val="tx1"/>
                </a:solidFill>
                <a:latin typeface="Meiryo" charset="-128"/>
                <a:ea typeface="Meiryo" charset="-128"/>
                <a:cs typeface="Meiryo" charset="-128"/>
              </a:rPr>
              <a:t>時間程度の単位</a:t>
            </a: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p:txBody>
      </p:sp>
      <p:grpSp>
        <p:nvGrpSpPr>
          <p:cNvPr id="25" name="図形グループ 24"/>
          <p:cNvGrpSpPr/>
          <p:nvPr/>
        </p:nvGrpSpPr>
        <p:grpSpPr>
          <a:xfrm>
            <a:off x="3461337" y="1047311"/>
            <a:ext cx="231924" cy="47136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テキスト ボックス 27"/>
          <p:cNvSpPr txBox="1"/>
          <p:nvPr/>
        </p:nvSpPr>
        <p:spPr>
          <a:xfrm>
            <a:off x="3693261" y="1252949"/>
            <a:ext cx="2146742" cy="369332"/>
          </a:xfrm>
          <a:prstGeom prst="rect">
            <a:avLst/>
          </a:prstGeom>
          <a:noFill/>
        </p:spPr>
        <p:txBody>
          <a:bodyPr wrap="none" rtlCol="0">
            <a:spAutoFit/>
          </a:bodyPr>
          <a:lstStyle/>
          <a:p>
            <a:r>
              <a:rPr kumimoji="1" lang="ja-JP" altLang="en-US" dirty="0">
                <a:latin typeface="Meiryo" charset="-128"/>
                <a:ea typeface="Meiryo" charset="-128"/>
                <a:cs typeface="Meiryo" charset="-128"/>
              </a:rPr>
              <a:t>スクラム･マスター</a:t>
            </a:r>
          </a:p>
        </p:txBody>
      </p:sp>
      <p:sp>
        <p:nvSpPr>
          <p:cNvPr id="29" name="正方形/長方形 28"/>
          <p:cNvSpPr/>
          <p:nvPr/>
        </p:nvSpPr>
        <p:spPr>
          <a:xfrm>
            <a:off x="3461337" y="1780453"/>
            <a:ext cx="1309408" cy="10088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タスク･リスト</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スプリント・バックログ</a:t>
            </a:r>
            <a:endParaRPr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lang="ja-JP" altLang="en-US" sz="800" dirty="0">
              <a:solidFill>
                <a:schemeClr val="tx1"/>
              </a:solidFill>
              <a:latin typeface="Meiryo" charset="-128"/>
              <a:ea typeface="Meiryo" charset="-128"/>
              <a:cs typeface="Meiryo" charset="-128"/>
            </a:endParaRPr>
          </a:p>
        </p:txBody>
      </p:sp>
      <p:grpSp>
        <p:nvGrpSpPr>
          <p:cNvPr id="30" name="図形グループ 29"/>
          <p:cNvGrpSpPr/>
          <p:nvPr/>
        </p:nvGrpSpPr>
        <p:grpSpPr>
          <a:xfrm>
            <a:off x="6700770" y="1047311"/>
            <a:ext cx="231924" cy="471366"/>
            <a:chOff x="1946324" y="4125162"/>
            <a:chExt cx="969964" cy="2007872"/>
          </a:xfrm>
        </p:grpSpPr>
        <p:sp>
          <p:nvSpPr>
            <p:cNvPr id="31" name="円/楕円 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6959746" y="1046377"/>
            <a:ext cx="231924" cy="471366"/>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テキスト ボックス 35"/>
          <p:cNvSpPr txBox="1"/>
          <p:nvPr/>
        </p:nvSpPr>
        <p:spPr>
          <a:xfrm>
            <a:off x="7282330" y="1252636"/>
            <a:ext cx="1338828" cy="369332"/>
          </a:xfrm>
          <a:prstGeom prst="rect">
            <a:avLst/>
          </a:prstGeom>
          <a:noFill/>
        </p:spPr>
        <p:txBody>
          <a:bodyPr wrap="none" rtlCol="0">
            <a:spAutoFit/>
          </a:bodyPr>
          <a:lstStyle/>
          <a:p>
            <a:r>
              <a:rPr kumimoji="1" lang="ja-JP" altLang="en-US" dirty="0">
                <a:latin typeface="Meiryo" charset="-128"/>
                <a:ea typeface="Meiryo" charset="-128"/>
                <a:cs typeface="Meiryo" charset="-128"/>
              </a:rPr>
              <a:t>開発チーム</a:t>
            </a:r>
          </a:p>
        </p:txBody>
      </p:sp>
      <p:grpSp>
        <p:nvGrpSpPr>
          <p:cNvPr id="38" name="図形グループ 37"/>
          <p:cNvGrpSpPr/>
          <p:nvPr/>
        </p:nvGrpSpPr>
        <p:grpSpPr>
          <a:xfrm>
            <a:off x="6704306" y="1703020"/>
            <a:ext cx="231924" cy="471366"/>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8671294" y="1779497"/>
            <a:ext cx="231924" cy="471366"/>
            <a:chOff x="1946324" y="4125162"/>
            <a:chExt cx="969964" cy="2007872"/>
          </a:xfrm>
        </p:grpSpPr>
        <p:sp>
          <p:nvSpPr>
            <p:cNvPr id="42" name="円/楕円 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6700770" y="2321434"/>
            <a:ext cx="231924" cy="471366"/>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8671294" y="2355984"/>
            <a:ext cx="231924" cy="471366"/>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6764437" y="5025091"/>
            <a:ext cx="1950588" cy="1404348"/>
            <a:chOff x="7501938" y="1797271"/>
            <a:chExt cx="1318534" cy="1008832"/>
          </a:xfrm>
        </p:grpSpPr>
        <p:sp>
          <p:nvSpPr>
            <p:cNvPr id="51" name="正方形/長方形 50"/>
            <p:cNvSpPr/>
            <p:nvPr/>
          </p:nvSpPr>
          <p:spPr>
            <a:xfrm>
              <a:off x="7501938" y="1797271"/>
              <a:ext cx="1309408" cy="10088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rgbClr val="FFFFFF"/>
                </a:solidFill>
                <a:latin typeface="Meiryo" charset="-128"/>
                <a:ea typeface="Meiryo" charset="-128"/>
                <a:cs typeface="Meiryo" charset="-128"/>
              </a:endParaRPr>
            </a:p>
          </p:txBody>
        </p:sp>
        <p:cxnSp>
          <p:nvCxnSpPr>
            <p:cNvPr id="53" name="直線コネクタ 52"/>
            <p:cNvCxnSpPr/>
            <p:nvPr/>
          </p:nvCxnSpPr>
          <p:spPr>
            <a:xfrm>
              <a:off x="7631966" y="1919173"/>
              <a:ext cx="1003078" cy="7460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5" name="フリーフォーム 54"/>
            <p:cNvSpPr/>
            <p:nvPr/>
          </p:nvSpPr>
          <p:spPr>
            <a:xfrm>
              <a:off x="7631966" y="1919173"/>
              <a:ext cx="1026055" cy="749580"/>
            </a:xfrm>
            <a:custGeom>
              <a:avLst/>
              <a:gdLst>
                <a:gd name="connsiteX0" fmla="*/ 0 w 880844"/>
                <a:gd name="connsiteY0" fmla="*/ 0 h 864066"/>
                <a:gd name="connsiteX1" fmla="*/ 302004 w 880844"/>
                <a:gd name="connsiteY1" fmla="*/ 67112 h 864066"/>
                <a:gd name="connsiteX2" fmla="*/ 377505 w 880844"/>
                <a:gd name="connsiteY2" fmla="*/ 151001 h 864066"/>
                <a:gd name="connsiteX3" fmla="*/ 461395 w 880844"/>
                <a:gd name="connsiteY3" fmla="*/ 293614 h 864066"/>
                <a:gd name="connsiteX4" fmla="*/ 587230 w 880844"/>
                <a:gd name="connsiteY4" fmla="*/ 369115 h 864066"/>
                <a:gd name="connsiteX5" fmla="*/ 746620 w 880844"/>
                <a:gd name="connsiteY5" fmla="*/ 427838 h 864066"/>
                <a:gd name="connsiteX6" fmla="*/ 780176 w 880844"/>
                <a:gd name="connsiteY6" fmla="*/ 578840 h 864066"/>
                <a:gd name="connsiteX7" fmla="*/ 796954 w 880844"/>
                <a:gd name="connsiteY7" fmla="*/ 805343 h 864066"/>
                <a:gd name="connsiteX8" fmla="*/ 880844 w 880844"/>
                <a:gd name="connsiteY8" fmla="*/ 864066 h 86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844" h="864066">
                  <a:moveTo>
                    <a:pt x="0" y="0"/>
                  </a:moveTo>
                  <a:lnTo>
                    <a:pt x="302004" y="67112"/>
                  </a:lnTo>
                  <a:lnTo>
                    <a:pt x="377505" y="151001"/>
                  </a:lnTo>
                  <a:lnTo>
                    <a:pt x="461395" y="293614"/>
                  </a:lnTo>
                  <a:lnTo>
                    <a:pt x="587230" y="369115"/>
                  </a:lnTo>
                  <a:lnTo>
                    <a:pt x="746620" y="427838"/>
                  </a:lnTo>
                  <a:lnTo>
                    <a:pt x="780176" y="578840"/>
                  </a:lnTo>
                  <a:lnTo>
                    <a:pt x="796954" y="805343"/>
                  </a:lnTo>
                  <a:lnTo>
                    <a:pt x="880844" y="864066"/>
                  </a:lnTo>
                </a:path>
              </a:pathLst>
            </a:custGeom>
            <a:noFill/>
            <a:ln>
              <a:solidFill>
                <a:schemeClr val="tx2">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7" name="直線コネクタ 56"/>
            <p:cNvCxnSpPr/>
            <p:nvPr/>
          </p:nvCxnSpPr>
          <p:spPr>
            <a:xfrm flipH="1">
              <a:off x="7631966" y="1891342"/>
              <a:ext cx="2" cy="816977"/>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H="1" flipV="1">
              <a:off x="7631966" y="2697334"/>
              <a:ext cx="1026055" cy="10985"/>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8020253" y="1826144"/>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バーンダウン</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チャート</a:t>
              </a:r>
            </a:p>
          </p:txBody>
        </p:sp>
      </p:grpSp>
      <p:sp>
        <p:nvSpPr>
          <p:cNvPr id="65" name="右矢印 64"/>
          <p:cNvSpPr/>
          <p:nvPr/>
        </p:nvSpPr>
        <p:spPr>
          <a:xfrm>
            <a:off x="1590689" y="2040155"/>
            <a:ext cx="245055" cy="504056"/>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矢印 65"/>
          <p:cNvSpPr/>
          <p:nvPr/>
        </p:nvSpPr>
        <p:spPr>
          <a:xfrm>
            <a:off x="3090722" y="2035302"/>
            <a:ext cx="417268" cy="504056"/>
          </a:xfrm>
          <a:prstGeom prst="rightArrow">
            <a:avLst>
              <a:gd name="adj1" fmla="val 50000"/>
              <a:gd name="adj2" fmla="val 2788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右矢印 67"/>
          <p:cNvSpPr/>
          <p:nvPr/>
        </p:nvSpPr>
        <p:spPr>
          <a:xfrm>
            <a:off x="4750399" y="2046780"/>
            <a:ext cx="1878491" cy="504056"/>
          </a:xfrm>
          <a:prstGeom prst="rightArrow">
            <a:avLst>
              <a:gd name="adj1" fmla="val 50000"/>
              <a:gd name="adj2" fmla="val 27885"/>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環状矢印 66"/>
          <p:cNvSpPr/>
          <p:nvPr/>
        </p:nvSpPr>
        <p:spPr>
          <a:xfrm>
            <a:off x="4967786" y="1789827"/>
            <a:ext cx="1380641" cy="1025650"/>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5227038" y="2059824"/>
            <a:ext cx="902811" cy="523220"/>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デイリー</a:t>
            </a:r>
            <a:endParaRPr kumimoji="1" lang="en-US" altLang="ja-JP" sz="1400" dirty="0">
              <a:solidFill>
                <a:schemeClr val="accent3">
                  <a:lumMod val="50000"/>
                </a:schemeClr>
              </a:solidFill>
              <a:latin typeface="Meiryo" charset="-128"/>
              <a:ea typeface="Meiryo" charset="-128"/>
              <a:cs typeface="Meiryo" charset="-128"/>
            </a:endParaRPr>
          </a:p>
          <a:p>
            <a:pPr algn="ctr"/>
            <a:r>
              <a:rPr kumimoji="1" lang="ja-JP" altLang="en-US" sz="1400" dirty="0">
                <a:solidFill>
                  <a:schemeClr val="accent3">
                    <a:lumMod val="50000"/>
                  </a:schemeClr>
                </a:solidFill>
                <a:latin typeface="Meiryo" charset="-128"/>
                <a:ea typeface="Meiryo" charset="-128"/>
                <a:cs typeface="Meiryo" charset="-128"/>
              </a:rPr>
              <a:t>スクラム</a:t>
            </a:r>
          </a:p>
        </p:txBody>
      </p:sp>
      <p:grpSp>
        <p:nvGrpSpPr>
          <p:cNvPr id="71" name="図形グループ 70"/>
          <p:cNvGrpSpPr/>
          <p:nvPr/>
        </p:nvGrpSpPr>
        <p:grpSpPr>
          <a:xfrm>
            <a:off x="6959746" y="2040598"/>
            <a:ext cx="231924" cy="471366"/>
            <a:chOff x="1946324" y="4125162"/>
            <a:chExt cx="969964" cy="2007872"/>
          </a:xfrm>
        </p:grpSpPr>
        <p:sp>
          <p:nvSpPr>
            <p:cNvPr id="72" name="円/楕円 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8413418" y="2037533"/>
            <a:ext cx="231924" cy="471366"/>
            <a:chOff x="1946324" y="4125162"/>
            <a:chExt cx="969964" cy="2007872"/>
          </a:xfrm>
        </p:grpSpPr>
        <p:sp>
          <p:nvSpPr>
            <p:cNvPr id="75" name="円/楕円 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テキスト ボックス 82"/>
          <p:cNvSpPr txBox="1"/>
          <p:nvPr/>
        </p:nvSpPr>
        <p:spPr>
          <a:xfrm>
            <a:off x="7124849" y="2106235"/>
            <a:ext cx="1338828" cy="400110"/>
          </a:xfrm>
          <a:prstGeom prst="rect">
            <a:avLst/>
          </a:prstGeom>
          <a:noFill/>
        </p:spPr>
        <p:txBody>
          <a:bodyPr wrap="none" rtlCol="0">
            <a:spAutoFit/>
          </a:bodyPr>
          <a:lstStyle/>
          <a:p>
            <a:pPr algn="ctr"/>
            <a:r>
              <a:rPr lang="ja-JP" altLang="en-US" sz="1000" dirty="0">
                <a:solidFill>
                  <a:schemeClr val="accent3">
                    <a:lumMod val="50000"/>
                  </a:schemeClr>
                </a:solidFill>
                <a:latin typeface="Meiryo" charset="-128"/>
                <a:ea typeface="Meiryo" charset="-128"/>
                <a:cs typeface="Meiryo" charset="-128"/>
              </a:rPr>
              <a:t>開発・テスト</a:t>
            </a:r>
            <a:endParaRPr lang="en-US" altLang="ja-JP" sz="1000" dirty="0">
              <a:solidFill>
                <a:schemeClr val="accent3">
                  <a:lumMod val="50000"/>
                </a:schemeClr>
              </a:solidFill>
              <a:latin typeface="Meiryo" charset="-128"/>
              <a:ea typeface="Meiryo" charset="-128"/>
              <a:cs typeface="Meiryo" charset="-128"/>
            </a:endParaRPr>
          </a:p>
          <a:p>
            <a:pPr algn="ctr"/>
            <a:r>
              <a:rPr lang="ja-JP" altLang="en-US" sz="1000" dirty="0">
                <a:solidFill>
                  <a:schemeClr val="accent3">
                    <a:lumMod val="50000"/>
                  </a:schemeClr>
                </a:solidFill>
                <a:latin typeface="Meiryo" charset="-128"/>
                <a:ea typeface="Meiryo" charset="-128"/>
                <a:cs typeface="Meiryo" charset="-128"/>
              </a:rPr>
              <a:t>インテグレーション</a:t>
            </a:r>
            <a:endParaRPr kumimoji="1" lang="ja-JP" altLang="en-US" sz="1000" dirty="0">
              <a:solidFill>
                <a:schemeClr val="accent3">
                  <a:lumMod val="50000"/>
                </a:schemeClr>
              </a:solidFill>
              <a:latin typeface="Meiryo" charset="-128"/>
              <a:ea typeface="Meiryo" charset="-128"/>
              <a:cs typeface="Meiryo" charset="-128"/>
            </a:endParaRPr>
          </a:p>
        </p:txBody>
      </p:sp>
      <p:sp>
        <p:nvSpPr>
          <p:cNvPr id="84" name="正方形/長方形 83"/>
          <p:cNvSpPr/>
          <p:nvPr/>
        </p:nvSpPr>
        <p:spPr>
          <a:xfrm>
            <a:off x="430640" y="5015760"/>
            <a:ext cx="802432" cy="142245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1233072" y="5013176"/>
            <a:ext cx="802432" cy="142245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2041376" y="5013176"/>
            <a:ext cx="802432" cy="142245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4211960" y="5030787"/>
            <a:ext cx="1349022" cy="6936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4211960" y="5724403"/>
            <a:ext cx="1355465" cy="726253"/>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5554854" y="5028203"/>
            <a:ext cx="1070274" cy="142245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30640" y="5059510"/>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To Do</a:t>
            </a:r>
            <a:endParaRPr kumimoji="1" lang="ja-JP" altLang="en-US" sz="1000" dirty="0">
              <a:latin typeface="Meiryo" charset="-128"/>
              <a:ea typeface="Meiryo" charset="-128"/>
              <a:cs typeface="Meiryo" charset="-128"/>
            </a:endParaRPr>
          </a:p>
        </p:txBody>
      </p:sp>
      <p:sp>
        <p:nvSpPr>
          <p:cNvPr id="93" name="テキスト ボックス 92"/>
          <p:cNvSpPr txBox="1"/>
          <p:nvPr/>
        </p:nvSpPr>
        <p:spPr>
          <a:xfrm>
            <a:off x="1239823" y="5056926"/>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On Going</a:t>
            </a:r>
            <a:endParaRPr kumimoji="1" lang="ja-JP" altLang="en-US" sz="1000" dirty="0">
              <a:latin typeface="Meiryo" charset="-128"/>
              <a:ea typeface="Meiryo" charset="-128"/>
              <a:cs typeface="Meiryo" charset="-128"/>
            </a:endParaRPr>
          </a:p>
        </p:txBody>
      </p:sp>
      <p:sp>
        <p:nvSpPr>
          <p:cNvPr id="94" name="テキスト ボックス 93"/>
          <p:cNvSpPr txBox="1"/>
          <p:nvPr/>
        </p:nvSpPr>
        <p:spPr>
          <a:xfrm>
            <a:off x="2035504" y="5059510"/>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Done</a:t>
            </a:r>
            <a:endParaRPr kumimoji="1" lang="ja-JP" altLang="en-US" sz="1000" dirty="0">
              <a:latin typeface="Meiryo" charset="-128"/>
              <a:ea typeface="Meiryo" charset="-128"/>
              <a:cs typeface="Meiryo" charset="-128"/>
            </a:endParaRPr>
          </a:p>
        </p:txBody>
      </p:sp>
      <p:sp>
        <p:nvSpPr>
          <p:cNvPr id="95" name="テキスト ボックス 94"/>
          <p:cNvSpPr txBox="1"/>
          <p:nvPr/>
        </p:nvSpPr>
        <p:spPr>
          <a:xfrm>
            <a:off x="448525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Keep</a:t>
            </a:r>
            <a:endParaRPr kumimoji="1" lang="ja-JP" altLang="en-US" sz="1000" dirty="0">
              <a:latin typeface="Meiryo" charset="-128"/>
              <a:ea typeface="Meiryo" charset="-128"/>
              <a:cs typeface="Meiryo" charset="-128"/>
            </a:endParaRPr>
          </a:p>
        </p:txBody>
      </p:sp>
      <p:sp>
        <p:nvSpPr>
          <p:cNvPr id="96" name="テキスト ボックス 95"/>
          <p:cNvSpPr txBox="1"/>
          <p:nvPr/>
        </p:nvSpPr>
        <p:spPr>
          <a:xfrm>
            <a:off x="4493379" y="5764557"/>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Problem</a:t>
            </a:r>
            <a:endParaRPr kumimoji="1" lang="ja-JP" altLang="en-US" sz="1000" dirty="0">
              <a:latin typeface="Meiryo" charset="-128"/>
              <a:ea typeface="Meiryo" charset="-128"/>
              <a:cs typeface="Meiryo" charset="-128"/>
            </a:endParaRPr>
          </a:p>
        </p:txBody>
      </p:sp>
      <p:sp>
        <p:nvSpPr>
          <p:cNvPr id="97" name="テキスト ボックス 96"/>
          <p:cNvSpPr txBox="1"/>
          <p:nvPr/>
        </p:nvSpPr>
        <p:spPr>
          <a:xfrm>
            <a:off x="568877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Try</a:t>
            </a:r>
            <a:endParaRPr kumimoji="1" lang="ja-JP" altLang="en-US" sz="1000" dirty="0">
              <a:latin typeface="Meiryo" charset="-128"/>
              <a:ea typeface="Meiryo" charset="-128"/>
              <a:cs typeface="Meiryo" charset="-128"/>
            </a:endParaRPr>
          </a:p>
        </p:txBody>
      </p:sp>
      <p:sp>
        <p:nvSpPr>
          <p:cNvPr id="98" name="テキスト ボックス 97"/>
          <p:cNvSpPr txBox="1"/>
          <p:nvPr/>
        </p:nvSpPr>
        <p:spPr>
          <a:xfrm>
            <a:off x="4558132" y="4726731"/>
            <a:ext cx="3890809" cy="246221"/>
          </a:xfrm>
          <a:prstGeom prst="rect">
            <a:avLst/>
          </a:prstGeom>
          <a:noFill/>
        </p:spPr>
        <p:txBody>
          <a:bodyPr wrap="none" rtlCol="0">
            <a:spAutoFit/>
          </a:bodyPr>
          <a:lstStyle/>
          <a:p>
            <a:pPr algn="ctr"/>
            <a:r>
              <a:rPr kumimoji="1" lang="ja-JP" altLang="en-US" sz="1000" dirty="0">
                <a:solidFill>
                  <a:schemeClr val="accent3">
                    <a:lumMod val="50000"/>
                  </a:schemeClr>
                </a:solidFill>
                <a:latin typeface="Meiryo" charset="-128"/>
                <a:ea typeface="Meiryo" charset="-128"/>
                <a:cs typeface="Meiryo" charset="-128"/>
              </a:rPr>
              <a:t>スタンドアップミーティング</a:t>
            </a:r>
            <a:r>
              <a:rPr kumimoji="1" lang="en-US" altLang="ja-JP" sz="1000" dirty="0">
                <a:solidFill>
                  <a:schemeClr val="accent3">
                    <a:lumMod val="50000"/>
                  </a:schemeClr>
                </a:solidFill>
                <a:latin typeface="Meiryo" charset="-128"/>
                <a:ea typeface="Meiryo" charset="-128"/>
                <a:cs typeface="Meiryo" charset="-128"/>
              </a:rPr>
              <a:t> </a:t>
            </a:r>
            <a:r>
              <a:rPr lang="en-US" altLang="ja-JP" sz="1000" dirty="0">
                <a:solidFill>
                  <a:schemeClr val="accent3">
                    <a:lumMod val="50000"/>
                  </a:schemeClr>
                </a:solidFill>
                <a:latin typeface="Meiryo" charset="-128"/>
                <a:ea typeface="Meiryo" charset="-128"/>
                <a:cs typeface="Meiryo" charset="-128"/>
              </a:rPr>
              <a:t>&amp; </a:t>
            </a:r>
            <a:r>
              <a:rPr lang="ja-JP" altLang="en-US" sz="1000" dirty="0">
                <a:solidFill>
                  <a:schemeClr val="accent3">
                    <a:lumMod val="50000"/>
                  </a:schemeClr>
                </a:solidFill>
                <a:latin typeface="Meiryo" charset="-128"/>
                <a:ea typeface="Meiryo" charset="-128"/>
                <a:cs typeface="Meiryo" charset="-128"/>
              </a:rPr>
              <a:t>スプリント･レビュー・</a:t>
            </a:r>
            <a:r>
              <a:rPr kumimoji="1" lang="ja-JP" altLang="en-US" sz="1000" dirty="0">
                <a:solidFill>
                  <a:schemeClr val="accent3">
                    <a:lumMod val="50000"/>
                  </a:schemeClr>
                </a:solidFill>
                <a:latin typeface="Meiryo" charset="-128"/>
                <a:ea typeface="Meiryo" charset="-128"/>
                <a:cs typeface="Meiryo" charset="-128"/>
              </a:rPr>
              <a:t>振り返り</a:t>
            </a:r>
          </a:p>
        </p:txBody>
      </p:sp>
      <p:sp>
        <p:nvSpPr>
          <p:cNvPr id="99" name="メモ 98"/>
          <p:cNvSpPr/>
          <p:nvPr/>
        </p:nvSpPr>
        <p:spPr>
          <a:xfrm>
            <a:off x="49380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メモ 101"/>
          <p:cNvSpPr/>
          <p:nvPr/>
        </p:nvSpPr>
        <p:spPr>
          <a:xfrm>
            <a:off x="64468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メモ 102"/>
          <p:cNvSpPr/>
          <p:nvPr/>
        </p:nvSpPr>
        <p:spPr>
          <a:xfrm>
            <a:off x="80314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メモ 103"/>
          <p:cNvSpPr/>
          <p:nvPr/>
        </p:nvSpPr>
        <p:spPr>
          <a:xfrm>
            <a:off x="96159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メモ 104"/>
          <p:cNvSpPr/>
          <p:nvPr/>
        </p:nvSpPr>
        <p:spPr>
          <a:xfrm>
            <a:off x="49061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メモ 105"/>
          <p:cNvSpPr/>
          <p:nvPr/>
        </p:nvSpPr>
        <p:spPr>
          <a:xfrm>
            <a:off x="64149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メモ 106"/>
          <p:cNvSpPr/>
          <p:nvPr/>
        </p:nvSpPr>
        <p:spPr>
          <a:xfrm>
            <a:off x="79995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メモ 107"/>
          <p:cNvSpPr/>
          <p:nvPr/>
        </p:nvSpPr>
        <p:spPr>
          <a:xfrm>
            <a:off x="95840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メモ 108"/>
          <p:cNvSpPr/>
          <p:nvPr/>
        </p:nvSpPr>
        <p:spPr>
          <a:xfrm>
            <a:off x="490612"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メモ 109"/>
          <p:cNvSpPr/>
          <p:nvPr/>
        </p:nvSpPr>
        <p:spPr>
          <a:xfrm>
            <a:off x="641497"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メモ 112"/>
          <p:cNvSpPr/>
          <p:nvPr/>
        </p:nvSpPr>
        <p:spPr>
          <a:xfrm>
            <a:off x="217278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メモ 113"/>
          <p:cNvSpPr/>
          <p:nvPr/>
        </p:nvSpPr>
        <p:spPr>
          <a:xfrm>
            <a:off x="232367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メモ 114"/>
          <p:cNvSpPr/>
          <p:nvPr/>
        </p:nvSpPr>
        <p:spPr>
          <a:xfrm>
            <a:off x="248212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メモ 115"/>
          <p:cNvSpPr/>
          <p:nvPr/>
        </p:nvSpPr>
        <p:spPr>
          <a:xfrm>
            <a:off x="264058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メモ 116"/>
          <p:cNvSpPr/>
          <p:nvPr/>
        </p:nvSpPr>
        <p:spPr>
          <a:xfrm>
            <a:off x="134078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メモ 117"/>
          <p:cNvSpPr/>
          <p:nvPr/>
        </p:nvSpPr>
        <p:spPr>
          <a:xfrm>
            <a:off x="149166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メモ 118"/>
          <p:cNvSpPr/>
          <p:nvPr/>
        </p:nvSpPr>
        <p:spPr>
          <a:xfrm>
            <a:off x="165012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メモ 119"/>
          <p:cNvSpPr/>
          <p:nvPr/>
        </p:nvSpPr>
        <p:spPr>
          <a:xfrm>
            <a:off x="180857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メモ 120"/>
          <p:cNvSpPr/>
          <p:nvPr/>
        </p:nvSpPr>
        <p:spPr>
          <a:xfrm>
            <a:off x="1340783"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メモ 121"/>
          <p:cNvSpPr/>
          <p:nvPr/>
        </p:nvSpPr>
        <p:spPr>
          <a:xfrm>
            <a:off x="1491668"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メモ 122"/>
          <p:cNvSpPr/>
          <p:nvPr/>
        </p:nvSpPr>
        <p:spPr>
          <a:xfrm>
            <a:off x="216959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メモ 123"/>
          <p:cNvSpPr/>
          <p:nvPr/>
        </p:nvSpPr>
        <p:spPr>
          <a:xfrm>
            <a:off x="2320478"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メモ 124"/>
          <p:cNvSpPr/>
          <p:nvPr/>
        </p:nvSpPr>
        <p:spPr>
          <a:xfrm>
            <a:off x="247893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メモ 126"/>
          <p:cNvSpPr/>
          <p:nvPr/>
        </p:nvSpPr>
        <p:spPr>
          <a:xfrm>
            <a:off x="1650980"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メモ 127"/>
          <p:cNvSpPr/>
          <p:nvPr/>
        </p:nvSpPr>
        <p:spPr>
          <a:xfrm>
            <a:off x="218395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メモ 128"/>
          <p:cNvSpPr/>
          <p:nvPr/>
        </p:nvSpPr>
        <p:spPr>
          <a:xfrm>
            <a:off x="233483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メモ 129"/>
          <p:cNvSpPr/>
          <p:nvPr/>
        </p:nvSpPr>
        <p:spPr>
          <a:xfrm>
            <a:off x="249329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メモ 130"/>
          <p:cNvSpPr/>
          <p:nvPr/>
        </p:nvSpPr>
        <p:spPr>
          <a:xfrm>
            <a:off x="265174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メモ 131"/>
          <p:cNvSpPr/>
          <p:nvPr/>
        </p:nvSpPr>
        <p:spPr>
          <a:xfrm>
            <a:off x="218076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メモ 132"/>
          <p:cNvSpPr/>
          <p:nvPr/>
        </p:nvSpPr>
        <p:spPr>
          <a:xfrm>
            <a:off x="233164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メモ 133"/>
          <p:cNvSpPr/>
          <p:nvPr/>
        </p:nvSpPr>
        <p:spPr>
          <a:xfrm>
            <a:off x="249010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メモ 134"/>
          <p:cNvSpPr/>
          <p:nvPr/>
        </p:nvSpPr>
        <p:spPr>
          <a:xfrm>
            <a:off x="264855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メモ 135"/>
          <p:cNvSpPr/>
          <p:nvPr/>
        </p:nvSpPr>
        <p:spPr>
          <a:xfrm>
            <a:off x="442776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メモ 136"/>
          <p:cNvSpPr/>
          <p:nvPr/>
        </p:nvSpPr>
        <p:spPr>
          <a:xfrm>
            <a:off x="457864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メモ 137"/>
          <p:cNvSpPr/>
          <p:nvPr/>
        </p:nvSpPr>
        <p:spPr>
          <a:xfrm>
            <a:off x="473710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メモ 138"/>
          <p:cNvSpPr/>
          <p:nvPr/>
        </p:nvSpPr>
        <p:spPr>
          <a:xfrm>
            <a:off x="489555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メモ 139"/>
          <p:cNvSpPr/>
          <p:nvPr/>
        </p:nvSpPr>
        <p:spPr>
          <a:xfrm>
            <a:off x="4427761"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メモ 140"/>
          <p:cNvSpPr/>
          <p:nvPr/>
        </p:nvSpPr>
        <p:spPr>
          <a:xfrm>
            <a:off x="4578646"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メモ 141"/>
          <p:cNvSpPr/>
          <p:nvPr/>
        </p:nvSpPr>
        <p:spPr>
          <a:xfrm>
            <a:off x="5057211"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メモ 142"/>
          <p:cNvSpPr/>
          <p:nvPr/>
        </p:nvSpPr>
        <p:spPr>
          <a:xfrm>
            <a:off x="5208096"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メモ 143"/>
          <p:cNvSpPr/>
          <p:nvPr/>
        </p:nvSpPr>
        <p:spPr>
          <a:xfrm>
            <a:off x="443273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メモ 144"/>
          <p:cNvSpPr/>
          <p:nvPr/>
        </p:nvSpPr>
        <p:spPr>
          <a:xfrm>
            <a:off x="458362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メモ 145"/>
          <p:cNvSpPr/>
          <p:nvPr/>
        </p:nvSpPr>
        <p:spPr>
          <a:xfrm>
            <a:off x="474207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メモ 146"/>
          <p:cNvSpPr/>
          <p:nvPr/>
        </p:nvSpPr>
        <p:spPr>
          <a:xfrm>
            <a:off x="490053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メモ 147"/>
          <p:cNvSpPr/>
          <p:nvPr/>
        </p:nvSpPr>
        <p:spPr>
          <a:xfrm>
            <a:off x="4432739" y="619364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メモ 149"/>
          <p:cNvSpPr/>
          <p:nvPr/>
        </p:nvSpPr>
        <p:spPr>
          <a:xfrm>
            <a:off x="5062189"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メモ 150"/>
          <p:cNvSpPr/>
          <p:nvPr/>
        </p:nvSpPr>
        <p:spPr>
          <a:xfrm>
            <a:off x="5213074"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メモ 151"/>
          <p:cNvSpPr/>
          <p:nvPr/>
        </p:nvSpPr>
        <p:spPr>
          <a:xfrm>
            <a:off x="564931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メモ 152"/>
          <p:cNvSpPr/>
          <p:nvPr/>
        </p:nvSpPr>
        <p:spPr>
          <a:xfrm>
            <a:off x="580020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メモ 153"/>
          <p:cNvSpPr/>
          <p:nvPr/>
        </p:nvSpPr>
        <p:spPr>
          <a:xfrm>
            <a:off x="595865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メモ 154"/>
          <p:cNvSpPr/>
          <p:nvPr/>
        </p:nvSpPr>
        <p:spPr>
          <a:xfrm>
            <a:off x="611711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メモ 155"/>
          <p:cNvSpPr/>
          <p:nvPr/>
        </p:nvSpPr>
        <p:spPr>
          <a:xfrm>
            <a:off x="6278766"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メモ 156"/>
          <p:cNvSpPr/>
          <p:nvPr/>
        </p:nvSpPr>
        <p:spPr>
          <a:xfrm>
            <a:off x="6429651"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メモ 157"/>
          <p:cNvSpPr/>
          <p:nvPr/>
        </p:nvSpPr>
        <p:spPr>
          <a:xfrm>
            <a:off x="564931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メモ 158"/>
          <p:cNvSpPr/>
          <p:nvPr/>
        </p:nvSpPr>
        <p:spPr>
          <a:xfrm>
            <a:off x="580020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メモ 159"/>
          <p:cNvSpPr/>
          <p:nvPr/>
        </p:nvSpPr>
        <p:spPr>
          <a:xfrm>
            <a:off x="595865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メモ 160"/>
          <p:cNvSpPr/>
          <p:nvPr/>
        </p:nvSpPr>
        <p:spPr>
          <a:xfrm>
            <a:off x="611711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メモ 161"/>
          <p:cNvSpPr/>
          <p:nvPr/>
        </p:nvSpPr>
        <p:spPr>
          <a:xfrm>
            <a:off x="6278766"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メモ 162"/>
          <p:cNvSpPr/>
          <p:nvPr/>
        </p:nvSpPr>
        <p:spPr>
          <a:xfrm>
            <a:off x="6429651"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メモ 163"/>
          <p:cNvSpPr/>
          <p:nvPr/>
        </p:nvSpPr>
        <p:spPr>
          <a:xfrm>
            <a:off x="564674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メモ 164"/>
          <p:cNvSpPr/>
          <p:nvPr/>
        </p:nvSpPr>
        <p:spPr>
          <a:xfrm>
            <a:off x="579763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メモ 165"/>
          <p:cNvSpPr/>
          <p:nvPr/>
        </p:nvSpPr>
        <p:spPr>
          <a:xfrm>
            <a:off x="595608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メモ 166"/>
          <p:cNvSpPr/>
          <p:nvPr/>
        </p:nvSpPr>
        <p:spPr>
          <a:xfrm>
            <a:off x="611454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メモ 167"/>
          <p:cNvSpPr/>
          <p:nvPr/>
        </p:nvSpPr>
        <p:spPr>
          <a:xfrm>
            <a:off x="6276196"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メモ 168"/>
          <p:cNvSpPr/>
          <p:nvPr/>
        </p:nvSpPr>
        <p:spPr>
          <a:xfrm>
            <a:off x="6427081"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メモ 169"/>
          <p:cNvSpPr/>
          <p:nvPr/>
        </p:nvSpPr>
        <p:spPr>
          <a:xfrm>
            <a:off x="564674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メモ 170"/>
          <p:cNvSpPr/>
          <p:nvPr/>
        </p:nvSpPr>
        <p:spPr>
          <a:xfrm>
            <a:off x="579763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メモ 171"/>
          <p:cNvSpPr/>
          <p:nvPr/>
        </p:nvSpPr>
        <p:spPr>
          <a:xfrm>
            <a:off x="595608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メモ 172"/>
          <p:cNvSpPr/>
          <p:nvPr/>
        </p:nvSpPr>
        <p:spPr>
          <a:xfrm>
            <a:off x="611454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右矢印 176"/>
          <p:cNvSpPr/>
          <p:nvPr/>
        </p:nvSpPr>
        <p:spPr>
          <a:xfrm>
            <a:off x="2975217" y="5462344"/>
            <a:ext cx="1115429" cy="504056"/>
          </a:xfrm>
          <a:prstGeom prst="rightArrow">
            <a:avLst>
              <a:gd name="adj1" fmla="val 50000"/>
              <a:gd name="adj2" fmla="val 36206"/>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83150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526" y="3365621"/>
            <a:ext cx="8496946" cy="30265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23528" y="830054"/>
            <a:ext cx="8496944" cy="209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プロダクト・オーナー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正方形/長方形 3"/>
          <p:cNvSpPr/>
          <p:nvPr/>
        </p:nvSpPr>
        <p:spPr>
          <a:xfrm>
            <a:off x="683568" y="965041"/>
            <a:ext cx="7776864" cy="5386090"/>
          </a:xfrm>
          <a:prstGeom prst="rect">
            <a:avLst/>
          </a:prstGeom>
        </p:spPr>
        <p:txBody>
          <a:bodyPr wrap="square">
            <a:spAutoFit/>
          </a:bodyPr>
          <a:lstStyle/>
          <a:p>
            <a:r>
              <a:rPr lang="ja-JP" altLang="en-US" b="1" dirty="0">
                <a:solidFill>
                  <a:schemeClr val="bg1"/>
                </a:solidFill>
                <a:latin typeface="Meiryo" charset="-128"/>
                <a:ea typeface="Meiryo" charset="-128"/>
                <a:cs typeface="Meiryo" charset="-128"/>
              </a:rPr>
              <a:t>ミッションと責任</a:t>
            </a:r>
            <a:endParaRPr lang="en-US" altLang="ja-JP" b="1"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プロダクトの完成図と方向性を示す</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プロダクトに必要な機能の詳細を決める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リリースの内容と日程を決める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市場価値に基づくプロダクト･パックログの優先順位を決める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スプリント毎に優先順位を変更できる権限を持つ</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プロダクトの収益性</a:t>
            </a:r>
            <a:r>
              <a:rPr lang="en-US" altLang="ja-JP" sz="1600" dirty="0">
                <a:solidFill>
                  <a:schemeClr val="bg1"/>
                </a:solidFill>
                <a:latin typeface="Meiryo" charset="-128"/>
                <a:ea typeface="Meiryo" charset="-128"/>
                <a:cs typeface="Meiryo" charset="-128"/>
              </a:rPr>
              <a:t>(ROI)</a:t>
            </a:r>
            <a:r>
              <a:rPr lang="ja-JP" altLang="en-US" sz="1600" dirty="0">
                <a:solidFill>
                  <a:schemeClr val="bg1"/>
                </a:solidFill>
                <a:latin typeface="Meiryo" charset="-128"/>
                <a:ea typeface="Meiryo" charset="-128"/>
                <a:cs typeface="Meiryo" charset="-128"/>
              </a:rPr>
              <a:t>の責任を持つ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endParaRPr lang="en-US" altLang="ja-JP" sz="1600" dirty="0">
              <a:solidFill>
                <a:schemeClr val="bg1"/>
              </a:solidFill>
              <a:latin typeface="Meiryo" charset="-128"/>
              <a:ea typeface="Meiryo" charset="-128"/>
              <a:cs typeface="Meiryo" charset="-128"/>
            </a:endParaRPr>
          </a:p>
          <a:p>
            <a:endParaRPr lang="ja-JP" altLang="en-US" dirty="0">
              <a:solidFill>
                <a:schemeClr val="bg1"/>
              </a:solidFill>
              <a:latin typeface="Meiryo" charset="-128"/>
              <a:ea typeface="Meiryo" charset="-128"/>
              <a:cs typeface="Meiryo" charset="-128"/>
            </a:endParaRPr>
          </a:p>
          <a:p>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プロダクト･オーナーが行う事</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プロダクトのビジョンを作成し、関係者に示し、共有する</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対象プロダクトのビジネス要求</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ビジネス環境</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エピック、ユーザーストーリーの確定とペルソナの作成</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ユーザーストーリー毎の受け入れ基準の承認 </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プロダクト・バックログの優先順位付けとプロジェクト期間中の維持管理</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開発チームへのユーザーストーリーの説明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開発チームの</a:t>
            </a:r>
            <a:r>
              <a:rPr lang="en-US" altLang="ja-JP" sz="1600" dirty="0">
                <a:solidFill>
                  <a:schemeClr val="bg1"/>
                </a:solidFill>
                <a:latin typeface="Meiryo" charset="-128"/>
                <a:ea typeface="Meiryo" charset="-128"/>
                <a:cs typeface="Meiryo" charset="-128"/>
              </a:rPr>
              <a:t>DoD(</a:t>
            </a:r>
            <a:r>
              <a:rPr lang="ja-JP" altLang="en-US" sz="1600" dirty="0">
                <a:solidFill>
                  <a:schemeClr val="bg1"/>
                </a:solidFill>
                <a:latin typeface="Meiryo" charset="-128"/>
                <a:ea typeface="Meiryo" charset="-128"/>
                <a:cs typeface="Meiryo" charset="-128"/>
              </a:rPr>
              <a:t>完了の定義</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作成の支援</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リリース計画の承認 </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稼働環境の定義</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en-US" altLang="ja-JP" sz="1600" dirty="0">
                <a:solidFill>
                  <a:schemeClr val="bg1"/>
                </a:solidFill>
                <a:latin typeface="Meiryo" charset="-128"/>
                <a:ea typeface="Meiryo" charset="-128"/>
                <a:cs typeface="Meiryo" charset="-128"/>
              </a:rPr>
              <a:t>EOL(</a:t>
            </a:r>
            <a:r>
              <a:rPr lang="ja-JP" altLang="en-US" sz="1600" dirty="0">
                <a:solidFill>
                  <a:schemeClr val="bg1"/>
                </a:solidFill>
                <a:latin typeface="Meiryo" charset="-128"/>
                <a:ea typeface="Meiryo" charset="-128"/>
                <a:cs typeface="Meiryo" charset="-128"/>
              </a:rPr>
              <a:t>プロダクトの終焉</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条件の設定 </a:t>
            </a:r>
            <a:endParaRPr lang="ja-JP" altLang="en-US" sz="1600" dirty="0">
              <a:solidFill>
                <a:schemeClr val="bg1"/>
              </a:solidFill>
              <a:effectLst/>
              <a:latin typeface="Meiryo" charset="-128"/>
              <a:ea typeface="Meiryo" charset="-128"/>
              <a:cs typeface="Meiryo" charset="-128"/>
            </a:endParaRPr>
          </a:p>
        </p:txBody>
      </p:sp>
      <p:sp>
        <p:nvSpPr>
          <p:cNvPr id="7" name="上矢印 6"/>
          <p:cNvSpPr/>
          <p:nvPr/>
        </p:nvSpPr>
        <p:spPr>
          <a:xfrm>
            <a:off x="3698903" y="2852738"/>
            <a:ext cx="1746193" cy="5340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87778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23528" y="4256047"/>
            <a:ext cx="4176464" cy="12611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644008" y="4256046"/>
            <a:ext cx="4176464" cy="126118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323528" y="1303718"/>
            <a:ext cx="8496944" cy="158417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スクラム・マスター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5" name="正方形/長方形 4"/>
          <p:cNvSpPr/>
          <p:nvPr/>
        </p:nvSpPr>
        <p:spPr>
          <a:xfrm>
            <a:off x="483711" y="1436007"/>
            <a:ext cx="8176577" cy="1323439"/>
          </a:xfrm>
          <a:prstGeom prst="rect">
            <a:avLst/>
          </a:prstGeom>
        </p:spPr>
        <p:txBody>
          <a:bodyPr wrap="square">
            <a:spAutoFit/>
          </a:bodyPr>
          <a:lstStyle/>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チームの機能や効率化を支援する </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チームが最大パフォーマンスを発揮できる環境を作る</a:t>
            </a:r>
            <a:br>
              <a:rPr lang="en-US" altLang="ja-JP" sz="2000" dirty="0">
                <a:solidFill>
                  <a:schemeClr val="bg1"/>
                </a:solidFill>
                <a:latin typeface="Meiryo" charset="-128"/>
                <a:ea typeface="Meiryo" charset="-128"/>
                <a:cs typeface="Meiryo" charset="-128"/>
              </a:rPr>
            </a:br>
            <a:r>
              <a:rPr lang="ja-JP" altLang="en-US" sz="2000" dirty="0">
                <a:solidFill>
                  <a:schemeClr val="bg1"/>
                </a:solidFill>
                <a:latin typeface="Meiryo" charset="-128"/>
                <a:ea typeface="Meiryo" charset="-128"/>
                <a:cs typeface="Meiryo" charset="-128"/>
              </a:rPr>
              <a:t>＝　妨害からチームを守る</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チームがスクラム・プロセス通りに作業を実施できる様に支援する</a:t>
            </a:r>
            <a:endParaRPr lang="en-US" altLang="ja-JP" sz="2000" dirty="0">
              <a:solidFill>
                <a:schemeClr val="bg1"/>
              </a:solidFill>
              <a:latin typeface="Meiryo" charset="-128"/>
              <a:ea typeface="Meiryo" charset="-128"/>
              <a:cs typeface="Meiryo" charset="-128"/>
            </a:endParaRPr>
          </a:p>
        </p:txBody>
      </p:sp>
      <p:sp>
        <p:nvSpPr>
          <p:cNvPr id="6" name="正方形/長方形 5"/>
          <p:cNvSpPr/>
          <p:nvPr/>
        </p:nvSpPr>
        <p:spPr>
          <a:xfrm>
            <a:off x="476000" y="4432275"/>
            <a:ext cx="3871519"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チームに気付きを与える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チームの自律を支援する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チームの能力をユーザーに売り込む</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プロジェクト関係者間の信頼感を醸成する</a:t>
            </a:r>
            <a:endParaRPr lang="en-US" altLang="ja-JP" sz="1400" dirty="0">
              <a:solidFill>
                <a:schemeClr val="bg1"/>
              </a:solidFill>
              <a:latin typeface="Meiryo" charset="-128"/>
              <a:ea typeface="Meiryo" charset="-128"/>
              <a:cs typeface="Meiryo" charset="-128"/>
            </a:endParaRPr>
          </a:p>
        </p:txBody>
      </p:sp>
      <p:sp>
        <p:nvSpPr>
          <p:cNvPr id="7" name="正方形/長方形 6"/>
          <p:cNvSpPr/>
          <p:nvPr/>
        </p:nvSpPr>
        <p:spPr>
          <a:xfrm>
            <a:off x="5186172" y="4432276"/>
            <a:ext cx="3092135"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お客様(ユーザー)第一の思想</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ジャスト・イン・タイムの徹底 </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カイゼン活動の促進</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チームのモチベーションの向上</a:t>
            </a:r>
          </a:p>
        </p:txBody>
      </p:sp>
      <p:grpSp>
        <p:nvGrpSpPr>
          <p:cNvPr id="12" name="図形グループ 11"/>
          <p:cNvGrpSpPr/>
          <p:nvPr/>
        </p:nvGrpSpPr>
        <p:grpSpPr>
          <a:xfrm>
            <a:off x="3086342" y="3367713"/>
            <a:ext cx="231924" cy="471366"/>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3438730" y="3506349"/>
            <a:ext cx="2800767"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スクラム･マスター</a:t>
            </a:r>
          </a:p>
        </p:txBody>
      </p:sp>
      <p:sp>
        <p:nvSpPr>
          <p:cNvPr id="9" name="上矢印 8"/>
          <p:cNvSpPr/>
          <p:nvPr/>
        </p:nvSpPr>
        <p:spPr>
          <a:xfrm>
            <a:off x="1889700" y="3037945"/>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p:cNvSpPr/>
          <p:nvPr/>
        </p:nvSpPr>
        <p:spPr>
          <a:xfrm>
            <a:off x="6210180" y="3056433"/>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244603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72D9E13-8D9A-354A-AEBE-B0EC4C02A9E5}"/>
              </a:ext>
            </a:extLst>
          </p:cNvPr>
          <p:cNvGrpSpPr/>
          <p:nvPr/>
        </p:nvGrpSpPr>
        <p:grpSpPr>
          <a:xfrm>
            <a:off x="5275107" y="2072246"/>
            <a:ext cx="3371616" cy="4104464"/>
            <a:chOff x="5275107" y="2072246"/>
            <a:chExt cx="3371616" cy="4104464"/>
          </a:xfrm>
        </p:grpSpPr>
        <p:sp>
          <p:nvSpPr>
            <p:cNvPr id="19" name="正方形/長方形 18">
              <a:extLst>
                <a:ext uri="{FF2B5EF4-FFF2-40B4-BE49-F238E27FC236}">
                  <a16:creationId xmlns:a16="http://schemas.microsoft.com/office/drawing/2014/main" id="{1468C760-85EE-B44F-9993-E0ECA0F929D8}"/>
                </a:ext>
              </a:extLst>
            </p:cNvPr>
            <p:cNvSpPr/>
            <p:nvPr/>
          </p:nvSpPr>
          <p:spPr>
            <a:xfrm>
              <a:off x="5275107" y="2072246"/>
              <a:ext cx="3371616" cy="40936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C55847E-FF24-6B4B-9914-AC92194DDDAD}"/>
                </a:ext>
              </a:extLst>
            </p:cNvPr>
            <p:cNvSpPr txBox="1"/>
            <p:nvPr/>
          </p:nvSpPr>
          <p:spPr>
            <a:xfrm>
              <a:off x="5663124" y="5715045"/>
              <a:ext cx="259558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r>
                <a:rPr kumimoji="1"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内製化</a:t>
              </a:r>
              <a:endParaRPr kumimoji="1" lang="ja-JP" altLang="en-US" sz="2400" b="1">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0618EF7F-B5B5-7243-A654-489524D24969}"/>
              </a:ext>
            </a:extLst>
          </p:cNvPr>
          <p:cNvGrpSpPr/>
          <p:nvPr/>
        </p:nvGrpSpPr>
        <p:grpSpPr>
          <a:xfrm>
            <a:off x="4815595" y="1212275"/>
            <a:ext cx="3768414" cy="4449736"/>
            <a:chOff x="4815595" y="1212275"/>
            <a:chExt cx="3768414" cy="4449736"/>
          </a:xfrm>
        </p:grpSpPr>
        <p:sp>
          <p:nvSpPr>
            <p:cNvPr id="16" name="正方形/長方形 15">
              <a:extLst>
                <a:ext uri="{FF2B5EF4-FFF2-40B4-BE49-F238E27FC236}">
                  <a16:creationId xmlns:a16="http://schemas.microsoft.com/office/drawing/2014/main" id="{130FA138-D237-734A-BBD5-0E4F34804C6C}"/>
                </a:ext>
              </a:extLst>
            </p:cNvPr>
            <p:cNvSpPr/>
            <p:nvPr/>
          </p:nvSpPr>
          <p:spPr>
            <a:xfrm>
              <a:off x="4815595" y="1568407"/>
              <a:ext cx="3371616" cy="40936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E1975FD-D802-6542-B214-AA306890CEC7}"/>
                </a:ext>
              </a:extLst>
            </p:cNvPr>
            <p:cNvSpPr txBox="1"/>
            <p:nvPr/>
          </p:nvSpPr>
          <p:spPr>
            <a:xfrm>
              <a:off x="5565327" y="4423289"/>
              <a:ext cx="226215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自動化やクラウド化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適用範囲の拡大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43ED452-B0A1-2342-8E61-F244F7BFCEA6}"/>
                </a:ext>
              </a:extLst>
            </p:cNvPr>
            <p:cNvSpPr txBox="1"/>
            <p:nvPr/>
          </p:nvSpPr>
          <p:spPr>
            <a:xfrm>
              <a:off x="5538703" y="2124566"/>
              <a:ext cx="2262158" cy="923330"/>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IT</a:t>
              </a:r>
              <a:r>
                <a:rPr kumimoji="1" lang="ja-JP" altLang="en-US">
                  <a:solidFill>
                    <a:schemeClr val="bg1"/>
                  </a:solidFill>
                  <a:latin typeface="Meiryo" panose="020B0604030504040204" pitchFamily="34" charset="-128"/>
                  <a:ea typeface="Meiryo" panose="020B0604030504040204" pitchFamily="34" charset="-128"/>
                </a:rPr>
                <a:t>を前提とした</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差別化・競争力強化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取り組み範囲の拡大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C5411AF-1D92-6240-8A60-E0968220217B}"/>
                </a:ext>
              </a:extLst>
            </p:cNvPr>
            <p:cNvSpPr txBox="1"/>
            <p:nvPr/>
          </p:nvSpPr>
          <p:spPr>
            <a:xfrm>
              <a:off x="4870187" y="3453187"/>
              <a:ext cx="326243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ビジネスのデジタル化</a:t>
              </a:r>
            </a:p>
          </p:txBody>
        </p:sp>
        <p:sp>
          <p:nvSpPr>
            <p:cNvPr id="22" name="テキスト ボックス 21">
              <a:extLst>
                <a:ext uri="{FF2B5EF4-FFF2-40B4-BE49-F238E27FC236}">
                  <a16:creationId xmlns:a16="http://schemas.microsoft.com/office/drawing/2014/main" id="{185EB9ED-B4EB-CE44-B4A7-B80C1174D2F6}"/>
                </a:ext>
              </a:extLst>
            </p:cNvPr>
            <p:cNvSpPr txBox="1"/>
            <p:nvPr/>
          </p:nvSpPr>
          <p:spPr>
            <a:xfrm>
              <a:off x="4903193" y="1212275"/>
              <a:ext cx="3680816" cy="338554"/>
            </a:xfrm>
            <a:prstGeom prst="rect">
              <a:avLst/>
            </a:prstGeom>
            <a:noFill/>
          </p:spPr>
          <p:txBody>
            <a:bodyPr wrap="non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「本業＝</a:t>
              </a:r>
              <a:r>
                <a:rPr lang="en-US" altLang="ja-JP" sz="1600" dirty="0">
                  <a:solidFill>
                    <a:schemeClr val="accent6">
                      <a:lumMod val="75000"/>
                    </a:schemeClr>
                  </a:solidFill>
                  <a:latin typeface="Meiryo" panose="020B0604030504040204" pitchFamily="34" charset="-128"/>
                  <a:ea typeface="Meiryo" panose="020B0604030504040204" pitchFamily="34" charset="-128"/>
                </a:rPr>
                <a:t>IT</a:t>
              </a:r>
              <a:r>
                <a:rPr lang="ja-JP" altLang="en-US" sz="1600">
                  <a:solidFill>
                    <a:schemeClr val="accent6">
                      <a:lumMod val="75000"/>
                    </a:schemeClr>
                  </a:solidFill>
                  <a:latin typeface="Meiryo" panose="020B0604030504040204" pitchFamily="34" charset="-128"/>
                  <a:ea typeface="Meiryo" panose="020B0604030504040204" pitchFamily="34" charset="-128"/>
                </a:rPr>
                <a:t>前提」という認識へシフト</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80D8BBAC-79CF-764D-8FF4-67165B5BFB3C}"/>
              </a:ext>
            </a:extLst>
          </p:cNvPr>
          <p:cNvSpPr>
            <a:spLocks noGrp="1"/>
          </p:cNvSpPr>
          <p:nvPr>
            <p:ph type="title"/>
          </p:nvPr>
        </p:nvSpPr>
        <p:spPr/>
        <p:txBody>
          <a:bodyPr/>
          <a:lstStyle/>
          <a:p>
            <a:r>
              <a:rPr kumimoji="1" lang="en-US" altLang="ja-JP" dirty="0"/>
              <a:t>IT</a:t>
            </a:r>
            <a:r>
              <a:rPr lang="ja-JP" altLang="en-US"/>
              <a:t>についての認識の変化が「クラウド</a:t>
            </a:r>
            <a:r>
              <a:rPr lang="en-US" altLang="ja-JP" dirty="0"/>
              <a:t>×</a:t>
            </a:r>
            <a:r>
              <a:rPr lang="ja-JP" altLang="en-US"/>
              <a:t>内製化」を加速</a:t>
            </a:r>
            <a:endParaRPr kumimoji="1" lang="ja-JP" altLang="en-US"/>
          </a:p>
        </p:txBody>
      </p:sp>
      <p:sp>
        <p:nvSpPr>
          <p:cNvPr id="3" name="スライド番号プレースホルダー 2">
            <a:extLst>
              <a:ext uri="{FF2B5EF4-FFF2-40B4-BE49-F238E27FC236}">
                <a16:creationId xmlns:a16="http://schemas.microsoft.com/office/drawing/2014/main" id="{5A95E096-3DC2-E448-BD46-46519C82B653}"/>
              </a:ext>
            </a:extLst>
          </p:cNvPr>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4" name="ホームベース 3">
            <a:extLst>
              <a:ext uri="{FF2B5EF4-FFF2-40B4-BE49-F238E27FC236}">
                <a16:creationId xmlns:a16="http://schemas.microsoft.com/office/drawing/2014/main" id="{9EC97648-5904-3D45-913C-7219BB140CB9}"/>
              </a:ext>
            </a:extLst>
          </p:cNvPr>
          <p:cNvSpPr/>
          <p:nvPr/>
        </p:nvSpPr>
        <p:spPr>
          <a:xfrm>
            <a:off x="920455" y="1568407"/>
            <a:ext cx="4614389" cy="191963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8A999E1F-C0A2-D941-95E0-D411784B5516}"/>
              </a:ext>
            </a:extLst>
          </p:cNvPr>
          <p:cNvSpPr/>
          <p:nvPr/>
        </p:nvSpPr>
        <p:spPr>
          <a:xfrm>
            <a:off x="920455" y="3742377"/>
            <a:ext cx="4614389" cy="191963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B1E089D-2442-2E4D-BB2A-57B529C177D2}"/>
              </a:ext>
            </a:extLst>
          </p:cNvPr>
          <p:cNvSpPr txBox="1"/>
          <p:nvPr/>
        </p:nvSpPr>
        <p:spPr>
          <a:xfrm>
            <a:off x="1493290" y="1912518"/>
            <a:ext cx="2749471" cy="707886"/>
          </a:xfrm>
          <a:prstGeom prst="rect">
            <a:avLst/>
          </a:prstGeom>
          <a:noFill/>
        </p:spPr>
        <p:txBody>
          <a:bodyPr wrap="none" rtlCol="0">
            <a:spAutoFit/>
          </a:bodyPr>
          <a:lstStyle/>
          <a:p>
            <a:r>
              <a:rPr kumimoji="1" lang="ja-JP" altLang="en-US" sz="4000">
                <a:solidFill>
                  <a:schemeClr val="bg1"/>
                </a:solidFill>
                <a:latin typeface="Meiryo" panose="020B0604030504040204" pitchFamily="34" charset="-128"/>
                <a:ea typeface="Meiryo" panose="020B0604030504040204" pitchFamily="34" charset="-128"/>
              </a:rPr>
              <a:t>本業＝社員</a:t>
            </a:r>
          </a:p>
        </p:txBody>
      </p:sp>
      <p:sp>
        <p:nvSpPr>
          <p:cNvPr id="7" name="テキスト ボックス 6">
            <a:extLst>
              <a:ext uri="{FF2B5EF4-FFF2-40B4-BE49-F238E27FC236}">
                <a16:creationId xmlns:a16="http://schemas.microsoft.com/office/drawing/2014/main" id="{7F083A39-D2EC-1B4F-8A41-4F92B8EDF9AA}"/>
              </a:ext>
            </a:extLst>
          </p:cNvPr>
          <p:cNvSpPr txBox="1"/>
          <p:nvPr/>
        </p:nvSpPr>
        <p:spPr>
          <a:xfrm>
            <a:off x="1493290" y="2628641"/>
            <a:ext cx="264687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売上や利益の拡大</a:t>
            </a:r>
          </a:p>
        </p:txBody>
      </p:sp>
      <p:sp>
        <p:nvSpPr>
          <p:cNvPr id="8" name="テキスト ボックス 7">
            <a:extLst>
              <a:ext uri="{FF2B5EF4-FFF2-40B4-BE49-F238E27FC236}">
                <a16:creationId xmlns:a16="http://schemas.microsoft.com/office/drawing/2014/main" id="{DA36591E-9D2D-BB44-A856-D1EF9A91A6DB}"/>
              </a:ext>
            </a:extLst>
          </p:cNvPr>
          <p:cNvSpPr txBox="1"/>
          <p:nvPr/>
        </p:nvSpPr>
        <p:spPr>
          <a:xfrm>
            <a:off x="1525618" y="3868731"/>
            <a:ext cx="2648482" cy="707886"/>
          </a:xfrm>
          <a:prstGeom prst="rect">
            <a:avLst/>
          </a:prstGeom>
          <a:noFill/>
        </p:spPr>
        <p:txBody>
          <a:bodyPr wrap="none" rtlCol="0">
            <a:spAutoFit/>
          </a:bodyPr>
          <a:lstStyle/>
          <a:p>
            <a:r>
              <a:rPr lang="ja-JP" altLang="en-US" sz="4000">
                <a:solidFill>
                  <a:schemeClr val="bg1"/>
                </a:solidFill>
                <a:latin typeface="Meiryo" panose="020B0604030504040204" pitchFamily="34" charset="-128"/>
                <a:ea typeface="Meiryo" panose="020B0604030504040204" pitchFamily="34" charset="-128"/>
              </a:rPr>
              <a:t>支援≈外注</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A43A1E6-E5D2-FA48-BA99-FE85C76A08B8}"/>
              </a:ext>
            </a:extLst>
          </p:cNvPr>
          <p:cNvSpPr txBox="1"/>
          <p:nvPr/>
        </p:nvSpPr>
        <p:spPr>
          <a:xfrm>
            <a:off x="1610860" y="4477010"/>
            <a:ext cx="2069797" cy="1015663"/>
          </a:xfrm>
          <a:prstGeom prst="rect">
            <a:avLst/>
          </a:prstGeom>
          <a:noFill/>
        </p:spPr>
        <p:txBody>
          <a:bodyPr wrap="none" rtlCol="0">
            <a:spAutoFit/>
          </a:bodyPr>
          <a:lstStyle/>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生産性の向上</a:t>
            </a:r>
            <a:endParaRPr kumimoji="1"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2000">
                <a:solidFill>
                  <a:schemeClr val="bg1"/>
                </a:solidFill>
                <a:latin typeface="Meiryo" panose="020B0604030504040204" pitchFamily="34" charset="-128"/>
                <a:ea typeface="Meiryo" panose="020B0604030504040204" pitchFamily="34" charset="-128"/>
              </a:rPr>
              <a:t>コストの削減</a:t>
            </a:r>
            <a:endParaRPr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期間の短縮</a:t>
            </a:r>
          </a:p>
        </p:txBody>
      </p:sp>
      <p:sp>
        <p:nvSpPr>
          <p:cNvPr id="23" name="テキスト ボックス 22">
            <a:extLst>
              <a:ext uri="{FF2B5EF4-FFF2-40B4-BE49-F238E27FC236}">
                <a16:creationId xmlns:a16="http://schemas.microsoft.com/office/drawing/2014/main" id="{4041867A-7D4E-7742-B6D9-500D7C45E30A}"/>
              </a:ext>
            </a:extLst>
          </p:cNvPr>
          <p:cNvSpPr txBox="1"/>
          <p:nvPr/>
        </p:nvSpPr>
        <p:spPr>
          <a:xfrm>
            <a:off x="1214635" y="1210057"/>
            <a:ext cx="3270447" cy="338554"/>
          </a:xfrm>
          <a:prstGeom prst="rect">
            <a:avLst/>
          </a:prstGeom>
          <a:noFill/>
        </p:spPr>
        <p:txBody>
          <a:bodyPr wrap="non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a:t>
            </a:r>
            <a:r>
              <a:rPr lang="en-US" altLang="ja-JP" sz="1600" dirty="0">
                <a:solidFill>
                  <a:schemeClr val="accent3">
                    <a:lumMod val="75000"/>
                  </a:schemeClr>
                </a:solidFill>
                <a:latin typeface="Meiryo" panose="020B0604030504040204" pitchFamily="34" charset="-128"/>
                <a:ea typeface="Meiryo" panose="020B0604030504040204" pitchFamily="34" charset="-128"/>
              </a:rPr>
              <a:t>IT</a:t>
            </a:r>
            <a:r>
              <a:rPr lang="ja-JP" altLang="en-US" sz="1600">
                <a:solidFill>
                  <a:schemeClr val="accent3">
                    <a:lumMod val="75000"/>
                  </a:schemeClr>
                </a:solidFill>
                <a:latin typeface="Meiryo" panose="020B0604030504040204" pitchFamily="34" charset="-128"/>
                <a:ea typeface="Meiryo" panose="020B0604030504040204" pitchFamily="34" charset="-128"/>
              </a:rPr>
              <a:t>は本業ではない」という認識</a:t>
            </a:r>
            <a:endParaRPr kumimoji="1" lang="ja-JP" altLang="en-US" sz="16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872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スクラム：</a:t>
            </a:r>
            <a:r>
              <a:rPr kumimoji="1" lang="ja-JP" altLang="en-US" dirty="0"/>
              <a:t>開発チーム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正方形/長方形 3"/>
          <p:cNvSpPr/>
          <p:nvPr/>
        </p:nvSpPr>
        <p:spPr>
          <a:xfrm>
            <a:off x="179512" y="1026590"/>
            <a:ext cx="8784976" cy="5324535"/>
          </a:xfrm>
          <a:prstGeom prst="rect">
            <a:avLst/>
          </a:prstGeom>
        </p:spPr>
        <p:txBody>
          <a:bodyPr wrap="square">
            <a:spAutoFit/>
          </a:bodyPr>
          <a:lstStyle/>
          <a:p>
            <a:pPr marL="360000" indent="-342900">
              <a:spcBef>
                <a:spcPts val="600"/>
              </a:spcBef>
              <a:buFont typeface="Wingdings" charset="2"/>
              <a:buChar char="l"/>
            </a:pPr>
            <a:r>
              <a:rPr lang="ja-JP" altLang="en-US" sz="2000" b="1" dirty="0">
                <a:latin typeface="Meiryo" charset="-128"/>
                <a:ea typeface="Meiryo" charset="-128"/>
                <a:cs typeface="Meiryo" charset="-128"/>
              </a:rPr>
              <a:t>自己組織的なチーム</a:t>
            </a:r>
            <a:r>
              <a:rPr lang="ja-JP" altLang="en-US" sz="2000" dirty="0">
                <a:latin typeface="Meiryo" charset="-128"/>
                <a:ea typeface="Meiryo" charset="-128"/>
                <a:cs typeface="Meiryo" charset="-128"/>
              </a:rPr>
              <a:t>である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自律性</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メンバーが自ら日々の仕事を管理する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自己超越</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常に目標を達成するように自らを追い込み、常に自身のプラクティスを改善する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相互交換作用</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機能横断的かつ定めた役割がない</a:t>
            </a:r>
            <a:endParaRPr lang="en-US" altLang="ja-JP" sz="16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目標にコミット</a:t>
            </a:r>
            <a:r>
              <a:rPr lang="ja-JP" altLang="en-US" sz="2000" dirty="0">
                <a:latin typeface="Meiryo" charset="-128"/>
                <a:ea typeface="Meiryo" charset="-128"/>
                <a:cs typeface="Meiryo" charset="-128"/>
              </a:rPr>
              <a:t>する義務がある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チームはスプリント計画ミーティングでコミットした目標を達成する責 任を持つ</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目標達成につながるならば</a:t>
            </a:r>
            <a:r>
              <a:rPr lang="ja-JP" altLang="en-US" sz="2000" b="1" dirty="0">
                <a:latin typeface="Meiryo" charset="-128"/>
                <a:ea typeface="Meiryo" charset="-128"/>
                <a:cs typeface="Meiryo" charset="-128"/>
              </a:rPr>
              <a:t>方法を限定しない</a:t>
            </a:r>
            <a:endParaRPr lang="en-US" altLang="ja-JP" sz="2000" b="1"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チームは全ての決断を下す権限、必要なことを何でも行う権限、あらゆる障害の除去を依頼する権限を持つ </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争議は</a:t>
            </a:r>
            <a:r>
              <a:rPr lang="ja-JP" altLang="en-US" sz="2000" b="1" dirty="0">
                <a:latin typeface="Meiryo" charset="-128"/>
                <a:ea typeface="Meiryo" charset="-128"/>
                <a:cs typeface="Meiryo" charset="-128"/>
              </a:rPr>
              <a:t>チーム内で解決</a:t>
            </a:r>
            <a:r>
              <a:rPr lang="ja-JP" altLang="en-US" sz="2000" dirty="0">
                <a:latin typeface="Meiryo" charset="-128"/>
                <a:ea typeface="Meiryo" charset="-128"/>
                <a:cs typeface="Meiryo" charset="-128"/>
              </a:rPr>
              <a:t>する</a:t>
            </a:r>
            <a:endParaRPr lang="en-US" altLang="ja-JP" sz="20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作業規約</a:t>
            </a:r>
            <a:r>
              <a:rPr lang="ja-JP" altLang="en-US" sz="2000" dirty="0">
                <a:latin typeface="Meiryo" charset="-128"/>
                <a:ea typeface="Meiryo" charset="-128"/>
                <a:cs typeface="Meiryo" charset="-128"/>
              </a:rPr>
              <a:t>を作る</a:t>
            </a:r>
          </a:p>
        </p:txBody>
      </p:sp>
    </p:spTree>
    <p:extLst>
      <p:ext uri="{BB962C8B-B14F-4D97-AF65-F5344CB8AC3E}">
        <p14:creationId xmlns:p14="http://schemas.microsoft.com/office/powerpoint/2010/main" val="3551852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エクストリーム･プログラミング（</a:t>
            </a:r>
            <a:r>
              <a:rPr kumimoji="1" lang="en-US" altLang="ja-JP" dirty="0"/>
              <a:t>XP</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128833" y="1484784"/>
            <a:ext cx="8886334" cy="4955203"/>
          </a:xfrm>
          <a:prstGeom prst="rect">
            <a:avLst/>
          </a:prstGeom>
        </p:spPr>
        <p:txBody>
          <a:bodyPr wrap="square">
            <a:spAutoFit/>
          </a:bodyPr>
          <a:lstStyle/>
          <a:p>
            <a:pPr marL="342900" indent="-342900">
              <a:buFont typeface="Wingdings" charset="2"/>
              <a:buChar char="l"/>
            </a:pPr>
            <a:r>
              <a:rPr lang="ja-JP" altLang="en-US" sz="2000" dirty="0">
                <a:latin typeface="Meiryo" charset="-128"/>
                <a:ea typeface="Meiryo" charset="-128"/>
                <a:cs typeface="Meiryo" charset="-128"/>
              </a:rPr>
              <a:t>テスト駆動開発（</a:t>
            </a:r>
            <a:r>
              <a:rPr lang="en-US" altLang="ja-JP" sz="2000" dirty="0">
                <a:latin typeface="Meiryo" charset="-128"/>
                <a:ea typeface="Meiryo" charset="-128"/>
                <a:cs typeface="Meiryo" charset="-128"/>
              </a:rPr>
              <a:t>Test-Driven Development</a:t>
            </a:r>
            <a:r>
              <a:rPr lang="ja-JP" altLang="en-US" sz="2000" dirty="0">
                <a:latin typeface="Meiryo" charset="-128"/>
                <a:ea typeface="Meiryo" charset="-128"/>
                <a:cs typeface="Meiryo" charset="-128"/>
              </a:rPr>
              <a:t>：TDD）＝テストファースト・プログラミング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実装する機能をテストするプログラムを書く</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コードを書いてテストする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デザインを見直す</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信号が青になる（テスト・コードが成功する）まで繰り返す</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リファクタリング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完成したコードの見直し（実装された機能を変えずに、コードをシンプルに、見やすくする）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任意の作業（全員が行う</a:t>
            </a:r>
            <a:r>
              <a:rPr lang="en-US" altLang="ja-JP" dirty="0">
                <a:latin typeface="Meiryo" charset="-128"/>
                <a:ea typeface="Meiryo" charset="-128"/>
                <a:cs typeface="Meiryo" charset="-128"/>
              </a:rPr>
              <a:t>&amp;</a:t>
            </a:r>
            <a:r>
              <a:rPr lang="ja-JP" altLang="en-US" dirty="0">
                <a:latin typeface="Meiryo" charset="-128"/>
                <a:ea typeface="Meiryo" charset="-128"/>
                <a:cs typeface="Meiryo" charset="-128"/>
              </a:rPr>
              <a:t>時間が空いたら行う）</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ペアプログラミング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ドライバー（コードを書く人）</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ナビゲーター（コードをチェックする人、ナビゲーションをする人） </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この役割を1日の中でペア間で、途中で交代する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ペアの組み合わせを毎日替える</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10分間ビルド</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自動的にシステム全体をビルドして、全てのテストを10分以内に実行させる</a:t>
            </a:r>
          </a:p>
        </p:txBody>
      </p:sp>
      <p:sp>
        <p:nvSpPr>
          <p:cNvPr id="5" name="正方形/長方形 4"/>
          <p:cNvSpPr/>
          <p:nvPr/>
        </p:nvSpPr>
        <p:spPr>
          <a:xfrm>
            <a:off x="107504" y="1052736"/>
            <a:ext cx="5569089" cy="369332"/>
          </a:xfrm>
          <a:prstGeom prst="rect">
            <a:avLst/>
          </a:prstGeom>
        </p:spPr>
        <p:txBody>
          <a:bodyPr wrap="none">
            <a:spAutoFit/>
          </a:bodyPr>
          <a:lstStyle/>
          <a:p>
            <a:r>
              <a:rPr lang="ja-JP" altLang="en-US" dirty="0">
                <a:latin typeface="Meiryo" charset="-128"/>
                <a:ea typeface="Meiryo" charset="-128"/>
                <a:cs typeface="Meiryo" charset="-128"/>
              </a:rPr>
              <a:t>Kent Beck（1999年）によって提唱された開発手法</a:t>
            </a:r>
            <a:endParaRPr lang="en-US" altLang="ja-JP" dirty="0">
              <a:latin typeface="Meiryo" charset="-128"/>
              <a:ea typeface="Meiryo" charset="-128"/>
              <a:cs typeface="Meiryo" charset="-128"/>
            </a:endParaRPr>
          </a:p>
        </p:txBody>
      </p:sp>
    </p:spTree>
    <p:extLst>
      <p:ext uri="{BB962C8B-B14F-4D97-AF65-F5344CB8AC3E}">
        <p14:creationId xmlns:p14="http://schemas.microsoft.com/office/powerpoint/2010/main" val="2919536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メイリオ"/>
                <a:ea typeface="メイリオ"/>
                <a:cs typeface="メイリオ"/>
              </a:rPr>
              <a:t>DevOps</a:t>
            </a:r>
          </a:p>
          <a:p>
            <a:pPr algn="r"/>
            <a:r>
              <a:rPr lang="ja-JP" altLang="en-US" dirty="0">
                <a:solidFill>
                  <a:srgbClr val="FFFFFF"/>
                </a:solidFill>
                <a:latin typeface="メイリオ"/>
                <a:ea typeface="メイリオ"/>
                <a:cs typeface="メイリオ"/>
              </a:rPr>
              <a:t>ビジネス・スピードに対応するための</a:t>
            </a:r>
            <a:endParaRPr lang="en-US" altLang="ja-JP" dirty="0">
              <a:solidFill>
                <a:srgbClr val="FFFFFF"/>
              </a:solidFill>
              <a:latin typeface="メイリオ"/>
              <a:ea typeface="メイリオ"/>
              <a:cs typeface="メイリオ"/>
            </a:endParaRPr>
          </a:p>
          <a:p>
            <a:pPr algn="r"/>
            <a:r>
              <a:rPr lang="ja-JP" altLang="en-US" dirty="0">
                <a:solidFill>
                  <a:srgbClr val="FFFFFF"/>
                </a:solidFill>
                <a:latin typeface="メイリオ"/>
                <a:ea typeface="メイリオ"/>
                <a:cs typeface="メイリオ"/>
              </a:rPr>
              <a:t>新たな取り組み</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149444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a:t>DevOps</a:t>
            </a:r>
            <a:r>
              <a:rPr kumimoji="1" lang="ja-JP" altLang="en-US" dirty="0"/>
              <a:t>とは何か？</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581398" y="1144791"/>
            <a:ext cx="7981204" cy="151216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FFFFFF"/>
                </a:solidFill>
                <a:latin typeface="Meiryo" charset="-128"/>
                <a:ea typeface="Meiryo" charset="-128"/>
                <a:cs typeface="Meiryo" charset="-128"/>
              </a:rPr>
              <a:t>情報システムに求められること</a:t>
            </a:r>
            <a:endParaRPr lang="en-US" altLang="ja-JP" sz="2400" b="1"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a:solidFill>
                  <a:srgbClr val="FFFFFF"/>
                </a:solidFill>
                <a:latin typeface="Meiryo" charset="-128"/>
                <a:ea typeface="Meiryo" charset="-128"/>
                <a:cs typeface="Meiryo" charset="-128"/>
              </a:rPr>
              <a:t>システムによってビジネスの成功に貢献すること</a:t>
            </a:r>
            <a:endParaRPr lang="en-US" altLang="ja-JP" sz="1600" dirty="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a:solidFill>
                  <a:srgbClr val="FFFFFF"/>
                </a:solidFill>
                <a:latin typeface="Meiryo" charset="-128"/>
                <a:ea typeface="Meiryo" charset="-128"/>
                <a:cs typeface="Meiryo" charset="-128"/>
              </a:rPr>
              <a:t>ビジネスの成功のための貢献を</a:t>
            </a:r>
            <a:r>
              <a:rPr kumimoji="1" lang="ja-JP" altLang="en-US" sz="1600" dirty="0">
                <a:solidFill>
                  <a:srgbClr val="FFFFFF"/>
                </a:solidFill>
                <a:latin typeface="Meiryo" charset="-128"/>
                <a:ea typeface="Meiryo" charset="-128"/>
                <a:cs typeface="Meiryo" charset="-128"/>
              </a:rPr>
              <a:t>確実、迅速にユーザーに届けること</a:t>
            </a:r>
            <a:endParaRPr kumimoji="1" lang="en-US" altLang="ja-JP" sz="1600" dirty="0">
              <a:solidFill>
                <a:srgbClr val="FFFFFF"/>
              </a:solidFill>
              <a:latin typeface="Meiryo" charset="-128"/>
              <a:ea typeface="Meiryo" charset="-128"/>
              <a:cs typeface="Meiryo" charset="-128"/>
            </a:endParaRPr>
          </a:p>
          <a:p>
            <a:pPr marL="742950" lvl="1" indent="-285750">
              <a:buFont typeface="Wingdings" charset="2"/>
              <a:buChar char="l"/>
            </a:pPr>
            <a:r>
              <a:rPr kumimoji="1" lang="ja-JP" altLang="en-US" sz="1600" dirty="0">
                <a:solidFill>
                  <a:srgbClr val="FFFFFF"/>
                </a:solidFill>
                <a:latin typeface="Meiryo" charset="-128"/>
                <a:ea typeface="Meiryo" charset="-128"/>
                <a:cs typeface="Meiryo" charset="-128"/>
              </a:rPr>
              <a:t>ユーザーの求める貢献の変化に迅速・柔軟に対応すること</a:t>
            </a:r>
          </a:p>
        </p:txBody>
      </p:sp>
      <p:sp>
        <p:nvSpPr>
          <p:cNvPr id="5" name="正方形/長方形 4"/>
          <p:cNvSpPr/>
          <p:nvPr/>
        </p:nvSpPr>
        <p:spPr>
          <a:xfrm>
            <a:off x="581398" y="2909115"/>
            <a:ext cx="3794397" cy="160151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開発チーム（</a:t>
            </a:r>
            <a:r>
              <a:rPr lang="en-US" altLang="ja-JP" sz="2000" b="1" u="sng" dirty="0">
                <a:solidFill>
                  <a:srgbClr val="FFFFFF"/>
                </a:solidFill>
                <a:latin typeface="Meiryo" charset="-128"/>
                <a:ea typeface="Meiryo" charset="-128"/>
                <a:cs typeface="Meiryo" charset="-128"/>
              </a:rPr>
              <a:t>Dev</a:t>
            </a:r>
            <a:r>
              <a:rPr lang="en-US" altLang="ja-JP" sz="2000" dirty="0">
                <a:solidFill>
                  <a:srgbClr val="FFFFFF"/>
                </a:solidFill>
                <a:latin typeface="Meiryo" charset="-128"/>
                <a:ea typeface="Meiryo" charset="-128"/>
                <a:cs typeface="Meiryo" charset="-128"/>
              </a:rPr>
              <a:t>elopment</a:t>
            </a:r>
            <a:r>
              <a:rPr lang="ja-JP" altLang="en-US" sz="2000" dirty="0">
                <a:solidFill>
                  <a:srgbClr val="FFFFFF"/>
                </a:solidFill>
                <a:latin typeface="Meiryo" charset="-128"/>
                <a:ea typeface="Meiryo" charset="-128"/>
                <a:cs typeface="Meiryo" charset="-128"/>
              </a:rPr>
              <a:t>）</a:t>
            </a:r>
            <a:endParaRPr lang="en-US" altLang="ja-JP" sz="2000"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システムに新しい機能を追加すること</a:t>
            </a:r>
            <a:endParaRPr lang="en-US" altLang="ja-JP" sz="1600" dirty="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768205" y="2909115"/>
            <a:ext cx="3794397" cy="16015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運用チーム（</a:t>
            </a:r>
            <a:r>
              <a:rPr lang="en-US" altLang="ja-JP" sz="2000" b="1" u="sng" dirty="0">
                <a:solidFill>
                  <a:srgbClr val="FFFFFF"/>
                </a:solidFill>
                <a:latin typeface="Meiryo" charset="-128"/>
                <a:ea typeface="Meiryo" charset="-128"/>
                <a:cs typeface="Meiryo" charset="-128"/>
              </a:rPr>
              <a:t>Op</a:t>
            </a:r>
            <a:r>
              <a:rPr lang="en-US" altLang="ja-JP" sz="2000" dirty="0">
                <a:solidFill>
                  <a:srgbClr val="FFFFFF"/>
                </a:solidFill>
                <a:latin typeface="Meiryo" charset="-128"/>
                <a:ea typeface="Meiryo" charset="-128"/>
                <a:cs typeface="Meiryo" charset="-128"/>
              </a:rPr>
              <a:t>eration</a:t>
            </a:r>
            <a:r>
              <a:rPr lang="ja-JP" altLang="en-US" sz="2000" dirty="0">
                <a:solidFill>
                  <a:srgbClr val="FFFFFF"/>
                </a:solidFill>
                <a:latin typeface="Meiryo" charset="-128"/>
                <a:ea typeface="Meiryo" charset="-128"/>
                <a:cs typeface="Meiryo" charset="-128"/>
              </a:rPr>
              <a:t>）</a:t>
            </a:r>
            <a:endParaRPr lang="en-US" altLang="ja-JP" sz="2000"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システムを安定稼働させること</a:t>
            </a:r>
            <a:endParaRPr lang="en-US" altLang="ja-JP" sz="1600" dirty="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a:off x="642479" y="3692666"/>
            <a:ext cx="3816424" cy="648073"/>
          </a:xfrm>
          <a:prstGeom prst="rightArrow">
            <a:avLst>
              <a:gd name="adj1" fmla="val 74582"/>
              <a:gd name="adj2" fmla="val 5000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b="1" u="sng" dirty="0">
                <a:solidFill>
                  <a:srgbClr val="FFFFFF"/>
                </a:solidFill>
                <a:latin typeface="Meiryo" charset="-128"/>
                <a:ea typeface="Meiryo" charset="-128"/>
                <a:cs typeface="Meiryo" charset="-128"/>
              </a:rPr>
              <a:t>迅速にアプリケーションを開発・更新</a:t>
            </a:r>
            <a:r>
              <a:rPr kumimoji="1" lang="ja-JP" altLang="en-US" sz="1050" dirty="0">
                <a:solidFill>
                  <a:srgbClr val="FFFFFF"/>
                </a:solidFill>
                <a:latin typeface="Meiryo" charset="-128"/>
                <a:ea typeface="Meiryo" charset="-128"/>
                <a:cs typeface="Meiryo" charset="-128"/>
              </a:rPr>
              <a:t>し</a:t>
            </a:r>
            <a:endParaRPr kumimoji="1" lang="en-US" altLang="ja-JP" sz="1050" dirty="0">
              <a:solidFill>
                <a:srgbClr val="FFFFFF"/>
              </a:solidFill>
              <a:latin typeface="Meiryo" charset="-128"/>
              <a:ea typeface="Meiryo" charset="-128"/>
              <a:cs typeface="Meiryo" charset="-128"/>
            </a:endParaRPr>
          </a:p>
          <a:p>
            <a:r>
              <a:rPr lang="ja-JP" altLang="en-US" sz="1050" dirty="0">
                <a:solidFill>
                  <a:srgbClr val="FFFFFF"/>
                </a:solidFill>
                <a:latin typeface="Meiryo" charset="-128"/>
                <a:ea typeface="Meiryo" charset="-128"/>
                <a:cs typeface="Meiryo" charset="-128"/>
              </a:rPr>
              <a:t>すぐにユーザーに使ってもらいたい</a:t>
            </a:r>
            <a:endParaRPr kumimoji="1" lang="ja-JP" altLang="en-US" sz="1050" dirty="0">
              <a:solidFill>
                <a:srgbClr val="FFFFFF"/>
              </a:solidFill>
              <a:latin typeface="Meiryo" charset="-128"/>
              <a:ea typeface="Meiryo" charset="-128"/>
              <a:cs typeface="Meiryo" charset="-128"/>
            </a:endParaRPr>
          </a:p>
        </p:txBody>
      </p:sp>
      <p:sp>
        <p:nvSpPr>
          <p:cNvPr id="8" name="右矢印 7"/>
          <p:cNvSpPr/>
          <p:nvPr/>
        </p:nvSpPr>
        <p:spPr>
          <a:xfrm flipH="1">
            <a:off x="4675814" y="3692666"/>
            <a:ext cx="3816424" cy="648073"/>
          </a:xfrm>
          <a:prstGeom prst="rightArrow">
            <a:avLst>
              <a:gd name="adj1" fmla="val 74582"/>
              <a:gd name="adj2" fmla="val 50000"/>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050" b="1" u="sng" dirty="0">
                <a:solidFill>
                  <a:srgbClr val="FFFFFF"/>
                </a:solidFill>
                <a:latin typeface="Meiryo" charset="-128"/>
                <a:ea typeface="Meiryo" charset="-128"/>
                <a:cs typeface="Meiryo" charset="-128"/>
              </a:rPr>
              <a:t>確実</a:t>
            </a:r>
            <a:r>
              <a:rPr kumimoji="1" lang="ja-JP" altLang="en-US" sz="1050" b="1" u="sng" dirty="0">
                <a:solidFill>
                  <a:srgbClr val="FFFFFF"/>
                </a:solidFill>
                <a:latin typeface="Meiryo" charset="-128"/>
                <a:ea typeface="Meiryo" charset="-128"/>
                <a:cs typeface="Meiryo" charset="-128"/>
              </a:rPr>
              <a:t>に本番システムに安定させ</a:t>
            </a:r>
            <a:endParaRPr kumimoji="1" lang="en-US" altLang="ja-JP" sz="1050" dirty="0">
              <a:solidFill>
                <a:srgbClr val="FFFFFF"/>
              </a:solidFill>
              <a:latin typeface="Meiryo" charset="-128"/>
              <a:ea typeface="Meiryo" charset="-128"/>
              <a:cs typeface="Meiryo" charset="-128"/>
            </a:endParaRPr>
          </a:p>
          <a:p>
            <a:pPr algn="r"/>
            <a:r>
              <a:rPr lang="ja-JP" altLang="en-US" sz="1050" dirty="0">
                <a:solidFill>
                  <a:srgbClr val="FFFFFF"/>
                </a:solidFill>
                <a:latin typeface="Meiryo" charset="-128"/>
                <a:ea typeface="Meiryo" charset="-128"/>
                <a:cs typeface="Meiryo" charset="-128"/>
              </a:rPr>
              <a:t>安心してユーザーに使ってもらいたい</a:t>
            </a:r>
            <a:endParaRPr kumimoji="1" lang="en-US" altLang="ja-JP" sz="1050" dirty="0">
              <a:solidFill>
                <a:srgbClr val="FFFFFF"/>
              </a:solidFill>
              <a:latin typeface="Meiryo" charset="-128"/>
              <a:ea typeface="Meiryo" charset="-128"/>
              <a:cs typeface="Meiryo" charset="-128"/>
            </a:endParaRPr>
          </a:p>
        </p:txBody>
      </p:sp>
      <p:sp>
        <p:nvSpPr>
          <p:cNvPr id="9" name="星 32 8"/>
          <p:cNvSpPr/>
          <p:nvPr/>
        </p:nvSpPr>
        <p:spPr>
          <a:xfrm>
            <a:off x="4188344" y="3705531"/>
            <a:ext cx="717938" cy="616491"/>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296149" y="3862812"/>
            <a:ext cx="543739" cy="307777"/>
          </a:xfrm>
          <a:prstGeom prst="rect">
            <a:avLst/>
          </a:prstGeom>
          <a:noFill/>
        </p:spPr>
        <p:txBody>
          <a:bodyPr wrap="none" rtlCol="0">
            <a:spAutoFit/>
          </a:bodyPr>
          <a:lstStyle/>
          <a:p>
            <a:pPr algn="ctr"/>
            <a:r>
              <a:rPr kumimoji="1" lang="ja-JP" altLang="en-US" sz="1400">
                <a:solidFill>
                  <a:srgbClr val="FF0000"/>
                </a:solidFill>
                <a:latin typeface="Hiragino Kaku Gothic StdN W8" charset="-128"/>
                <a:ea typeface="Hiragino Kaku Gothic StdN W8" charset="-128"/>
                <a:cs typeface="Hiragino Kaku Gothic StdN W8" charset="-128"/>
              </a:rPr>
              <a:t>対立</a:t>
            </a:r>
          </a:p>
        </p:txBody>
      </p:sp>
      <p:sp>
        <p:nvSpPr>
          <p:cNvPr id="11" name="ホームベース 10"/>
          <p:cNvSpPr/>
          <p:nvPr/>
        </p:nvSpPr>
        <p:spPr>
          <a:xfrm>
            <a:off x="581398" y="4548831"/>
            <a:ext cx="3606946" cy="326248"/>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アジャイル開発</a:t>
            </a:r>
            <a:endParaRPr kumimoji="1" lang="ja-JP" altLang="en-US" sz="1400" dirty="0">
              <a:solidFill>
                <a:srgbClr val="FFFFFF"/>
              </a:solidFill>
              <a:latin typeface="Meiryo" charset="-128"/>
              <a:ea typeface="Meiryo" charset="-128"/>
              <a:cs typeface="Meiryo" charset="-128"/>
            </a:endParaRPr>
          </a:p>
        </p:txBody>
      </p:sp>
      <p:sp>
        <p:nvSpPr>
          <p:cNvPr id="12" name="ホームベース 11"/>
          <p:cNvSpPr/>
          <p:nvPr/>
        </p:nvSpPr>
        <p:spPr>
          <a:xfrm flipH="1">
            <a:off x="4955656" y="4543464"/>
            <a:ext cx="3606946" cy="326248"/>
          </a:xfrm>
          <a:prstGeom prst="homePlate">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charset="-128"/>
                <a:ea typeface="Meiryo" charset="-128"/>
                <a:cs typeface="Meiryo" charset="-128"/>
              </a:rPr>
              <a:t>SDI/IaaS</a:t>
            </a:r>
            <a:r>
              <a:rPr kumimoji="1" lang="ja-JP" altLang="en-US" sz="1400" dirty="0">
                <a:solidFill>
                  <a:srgbClr val="FFFFFF"/>
                </a:solidFill>
                <a:latin typeface="Meiryo" charset="-128"/>
                <a:ea typeface="Meiryo" charset="-128"/>
                <a:cs typeface="Meiryo" charset="-128"/>
              </a:rPr>
              <a:t>（インフラのソフトウエア化）</a:t>
            </a:r>
          </a:p>
        </p:txBody>
      </p:sp>
      <p:sp>
        <p:nvSpPr>
          <p:cNvPr id="13" name="下矢印 12"/>
          <p:cNvSpPr/>
          <p:nvPr/>
        </p:nvSpPr>
        <p:spPr>
          <a:xfrm>
            <a:off x="2113255"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p:cNvSpPr/>
          <p:nvPr/>
        </p:nvSpPr>
        <p:spPr>
          <a:xfrm>
            <a:off x="6305363"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81398" y="5118696"/>
            <a:ext cx="7981204" cy="1033222"/>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u="sng" dirty="0">
                <a:solidFill>
                  <a:schemeClr val="bg1"/>
                </a:solidFill>
                <a:latin typeface="Meiryo" charset="-128"/>
                <a:ea typeface="Meiryo" charset="-128"/>
                <a:cs typeface="Meiryo" charset="-128"/>
              </a:rPr>
              <a:t>ツール</a:t>
            </a:r>
            <a:r>
              <a:rPr kumimoji="1" lang="en-US" altLang="ja-JP" sz="2000" b="1" u="sng" dirty="0">
                <a:solidFill>
                  <a:schemeClr val="bg1"/>
                </a:solidFill>
                <a:latin typeface="Meiryo" charset="-128"/>
                <a:ea typeface="Meiryo" charset="-128"/>
                <a:cs typeface="Meiryo" charset="-128"/>
              </a:rPr>
              <a:t> </a:t>
            </a:r>
            <a:r>
              <a:rPr kumimoji="1" lang="ja-JP" altLang="en-US" sz="2000" dirty="0">
                <a:solidFill>
                  <a:schemeClr val="bg1"/>
                </a:solidFill>
                <a:latin typeface="Meiryo" charset="-128"/>
                <a:ea typeface="Meiryo" charset="-128"/>
                <a:cs typeface="Meiryo" charset="-128"/>
              </a:rPr>
              <a:t>と</a:t>
            </a:r>
            <a:r>
              <a:rPr kumimoji="1" lang="en-US" altLang="ja-JP" sz="2000" dirty="0">
                <a:solidFill>
                  <a:schemeClr val="bg1"/>
                </a:solidFill>
                <a:latin typeface="Meiryo" charset="-128"/>
                <a:ea typeface="Meiryo" charset="-128"/>
                <a:cs typeface="Meiryo" charset="-128"/>
              </a:rPr>
              <a:t> </a:t>
            </a:r>
            <a:r>
              <a:rPr kumimoji="1" lang="ja-JP" altLang="en-US" sz="2000" b="1" u="sng" dirty="0">
                <a:solidFill>
                  <a:schemeClr val="bg1"/>
                </a:solidFill>
                <a:latin typeface="Meiryo" charset="-128"/>
                <a:ea typeface="Meiryo" charset="-128"/>
                <a:cs typeface="Meiryo" charset="-128"/>
              </a:rPr>
              <a:t>組織文化</a:t>
            </a:r>
            <a:r>
              <a:rPr kumimoji="1" lang="en-US" altLang="ja-JP" sz="2000" b="1" u="sng" dirty="0">
                <a:solidFill>
                  <a:schemeClr val="bg1"/>
                </a:solidFill>
                <a:latin typeface="Meiryo" charset="-128"/>
                <a:ea typeface="Meiryo" charset="-128"/>
                <a:cs typeface="Meiryo" charset="-128"/>
              </a:rPr>
              <a:t> </a:t>
            </a:r>
            <a:r>
              <a:rPr kumimoji="1" lang="ja-JP" altLang="en-US" sz="2000" dirty="0">
                <a:solidFill>
                  <a:schemeClr val="bg1"/>
                </a:solidFill>
                <a:latin typeface="Meiryo" charset="-128"/>
                <a:ea typeface="Meiryo" charset="-128"/>
                <a:cs typeface="Meiryo" charset="-128"/>
              </a:rPr>
              <a:t>の融合</a:t>
            </a:r>
            <a:endParaRPr kumimoji="1" lang="en-US" altLang="ja-JP" sz="2000" dirty="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開発チーム（</a:t>
            </a:r>
            <a:r>
              <a:rPr lang="en-US" altLang="ja-JP" sz="1400" b="1" u="sng" dirty="0">
                <a:solidFill>
                  <a:schemeClr val="bg1"/>
                </a:solidFill>
                <a:latin typeface="Meiryo" charset="-128"/>
                <a:ea typeface="Meiryo" charset="-128"/>
                <a:cs typeface="Meiryo" charset="-128"/>
              </a:rPr>
              <a:t>Dev</a:t>
            </a:r>
            <a:r>
              <a:rPr lang="en-US" altLang="ja-JP" sz="1400" dirty="0">
                <a:solidFill>
                  <a:schemeClr val="bg1"/>
                </a:solidFill>
                <a:latin typeface="Meiryo" charset="-128"/>
                <a:ea typeface="Meiryo" charset="-128"/>
                <a:cs typeface="Meiryo" charset="-128"/>
              </a:rPr>
              <a:t>elopment</a:t>
            </a:r>
            <a:r>
              <a:rPr lang="ja-JP" altLang="en-US" sz="1400" dirty="0">
                <a:solidFill>
                  <a:schemeClr val="bg1"/>
                </a:solidFill>
                <a:latin typeface="Meiryo" charset="-128"/>
                <a:ea typeface="Meiryo" charset="-128"/>
                <a:cs typeface="Meiryo" charset="-128"/>
              </a:rPr>
              <a:t>）と運用チーム（</a:t>
            </a:r>
            <a:r>
              <a:rPr lang="en-US" altLang="ja-JP" sz="1400" b="1" u="sng" dirty="0">
                <a:solidFill>
                  <a:schemeClr val="bg1"/>
                </a:solidFill>
                <a:latin typeface="Meiryo" charset="-128"/>
                <a:ea typeface="Meiryo" charset="-128"/>
                <a:cs typeface="Meiryo" charset="-128"/>
              </a:rPr>
              <a:t>Op</a:t>
            </a:r>
            <a:r>
              <a:rPr lang="en-US" altLang="ja-JP" sz="1400" dirty="0">
                <a:solidFill>
                  <a:schemeClr val="bg1"/>
                </a:solidFill>
                <a:latin typeface="Meiryo" charset="-128"/>
                <a:ea typeface="Meiryo" charset="-128"/>
                <a:cs typeface="Meiryo" charset="-128"/>
              </a:rPr>
              <a:t>eration</a:t>
            </a:r>
            <a:r>
              <a:rPr lang="en-US" altLang="ja-JP" sz="1400" b="1" dirty="0">
                <a:solidFill>
                  <a:schemeClr val="bg1"/>
                </a:solidFill>
                <a:latin typeface="Meiryo" charset="-128"/>
                <a:ea typeface="Meiryo" charset="-128"/>
                <a:cs typeface="Meiryo" charset="-128"/>
              </a:rPr>
              <a:t>s</a:t>
            </a:r>
            <a:r>
              <a:rPr lang="ja-JP" altLang="en-US" sz="1400" dirty="0">
                <a:solidFill>
                  <a:schemeClr val="bg1"/>
                </a:solidFill>
                <a:latin typeface="Meiryo" charset="-128"/>
                <a:ea typeface="Meiryo" charset="-128"/>
                <a:cs typeface="Meiryo" charset="-128"/>
              </a:rPr>
              <a:t>）が、お互いに協調し合い</a:t>
            </a:r>
            <a:endParaRPr lang="en-US" altLang="ja-JP" sz="14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「情報システムに求められること」を実現する取り組み</a:t>
            </a:r>
            <a:endParaRPr kumimoji="1" lang="ja-JP" altLang="en-US" sz="1400" dirty="0">
              <a:solidFill>
                <a:schemeClr val="bg1"/>
              </a:solidFill>
              <a:latin typeface="Meiryo" charset="-128"/>
              <a:ea typeface="Meiryo" charset="-128"/>
              <a:cs typeface="Meiryo" charset="-128"/>
            </a:endParaRPr>
          </a:p>
        </p:txBody>
      </p:sp>
      <p:sp>
        <p:nvSpPr>
          <p:cNvPr id="16" name="下矢印 15"/>
          <p:cNvSpPr/>
          <p:nvPr/>
        </p:nvSpPr>
        <p:spPr>
          <a:xfrm>
            <a:off x="4036149" y="4429668"/>
            <a:ext cx="1063738" cy="756567"/>
          </a:xfrm>
          <a:prstGeom prst="downArrow">
            <a:avLst>
              <a:gd name="adj1" fmla="val 50000"/>
              <a:gd name="adj2" fmla="val 293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a:off x="3199867" y="3705531"/>
            <a:ext cx="216024" cy="465058"/>
            <a:chOff x="1946324" y="4125162"/>
            <a:chExt cx="969964" cy="2007872"/>
          </a:xfrm>
          <a:solidFill>
            <a:schemeClr val="bg1">
              <a:lumMod val="95000"/>
            </a:schemeClr>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 name="四角形吹き出し 19"/>
          <p:cNvSpPr/>
          <p:nvPr/>
        </p:nvSpPr>
        <p:spPr>
          <a:xfrm>
            <a:off x="3244371" y="4026439"/>
            <a:ext cx="1022917" cy="334038"/>
          </a:xfrm>
          <a:prstGeom prst="wedgeRectCallout">
            <a:avLst>
              <a:gd name="adj1" fmla="val -36182"/>
              <a:gd name="adj2" fmla="val -102581"/>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いますぐ変更を</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反映したい！</a:t>
            </a:r>
          </a:p>
        </p:txBody>
      </p:sp>
      <p:grpSp>
        <p:nvGrpSpPr>
          <p:cNvPr id="22" name="図形グループ 21"/>
          <p:cNvGrpSpPr/>
          <p:nvPr/>
        </p:nvGrpSpPr>
        <p:grpSpPr>
          <a:xfrm>
            <a:off x="5794177" y="3696085"/>
            <a:ext cx="223606" cy="465058"/>
            <a:chOff x="1912276" y="4125162"/>
            <a:chExt cx="1004010" cy="2007872"/>
          </a:xfrm>
          <a:solidFill>
            <a:schemeClr val="bg1">
              <a:lumMod val="95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53698" y="5104491"/>
              <a:ext cx="1087121" cy="969966"/>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四角形吹き出し 20"/>
          <p:cNvSpPr/>
          <p:nvPr/>
        </p:nvSpPr>
        <p:spPr>
          <a:xfrm>
            <a:off x="4928298" y="4026439"/>
            <a:ext cx="1039256" cy="334038"/>
          </a:xfrm>
          <a:prstGeom prst="wedgeRectCallout">
            <a:avLst>
              <a:gd name="adj1" fmla="val 34906"/>
              <a:gd name="adj2" fmla="val -104394"/>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安定運用したい！</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57874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p:cNvSpPr/>
          <p:nvPr/>
        </p:nvSpPr>
        <p:spPr>
          <a:xfrm>
            <a:off x="683568" y="843298"/>
            <a:ext cx="7776864" cy="43138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0432FF"/>
                </a:solidFill>
                <a:latin typeface="Meiryo" charset="-128"/>
                <a:ea typeface="Meiryo" charset="-128"/>
                <a:cs typeface="Meiryo" charset="-128"/>
              </a:rPr>
              <a:t>「ビジネス</a:t>
            </a:r>
            <a:r>
              <a:rPr kumimoji="1" lang="en-US" altLang="ja-JP" sz="2000" b="1" dirty="0">
                <a:solidFill>
                  <a:srgbClr val="0432FF"/>
                </a:solidFill>
                <a:latin typeface="Meiryo" charset="-128"/>
                <a:ea typeface="Meiryo" charset="-128"/>
                <a:cs typeface="Meiryo" charset="-128"/>
              </a:rPr>
              <a:t>×IT</a:t>
            </a:r>
            <a:r>
              <a:rPr kumimoji="1" lang="ja-JP" altLang="en-US" sz="2000" b="1" dirty="0">
                <a:solidFill>
                  <a:srgbClr val="0432FF"/>
                </a:solidFill>
                <a:latin typeface="Meiryo" charset="-128"/>
                <a:ea typeface="Meiryo" charset="-128"/>
                <a:cs typeface="Meiryo" charset="-128"/>
              </a:rPr>
              <a:t>」環境の変化</a:t>
            </a:r>
            <a:r>
              <a:rPr kumimoji="1" lang="en-US" altLang="ja-JP" sz="2000" b="1" dirty="0">
                <a:solidFill>
                  <a:srgbClr val="0432FF"/>
                </a:solidFill>
                <a:latin typeface="Meiryo" charset="-128"/>
                <a:ea typeface="Meiryo" charset="-128"/>
                <a:cs typeface="Meiryo" charset="-128"/>
              </a:rPr>
              <a:t> </a:t>
            </a:r>
            <a:r>
              <a:rPr kumimoji="1" lang="ja-JP" altLang="en-US" sz="2000" dirty="0">
                <a:solidFill>
                  <a:srgbClr val="0432FF"/>
                </a:solidFill>
                <a:latin typeface="Meiryo" charset="-128"/>
                <a:ea typeface="Meiryo" charset="-128"/>
                <a:cs typeface="Meiryo" charset="-128"/>
              </a:rPr>
              <a:t>＋</a:t>
            </a:r>
            <a:r>
              <a:rPr kumimoji="1" lang="en-US" altLang="ja-JP" sz="2000"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ビジネス・スピードの加速</a:t>
            </a:r>
            <a:endParaRPr kumimoji="1" lang="en-US" altLang="ja-JP" sz="2000" b="1" dirty="0">
              <a:solidFill>
                <a:srgbClr val="0432FF"/>
              </a:solidFill>
              <a:latin typeface="Meiryo" charset="-128"/>
              <a:ea typeface="Meiryo" charset="-128"/>
              <a:cs typeface="Meiryo" charset="-128"/>
            </a:endParaRPr>
          </a:p>
          <a:p>
            <a:pPr marL="180975" lvl="1" algn="ctr"/>
            <a:endParaRPr kumimoji="1" lang="en-US" altLang="ja-JP" sz="800" b="1" dirty="0">
              <a:solidFill>
                <a:srgbClr val="0432FF"/>
              </a:solidFill>
              <a:latin typeface="Meiryo" charset="-128"/>
              <a:ea typeface="Meiryo" charset="-128"/>
              <a:cs typeface="Meiryo" charset="-128"/>
            </a:endParaRPr>
          </a:p>
          <a:p>
            <a:pPr marL="180975" lvl="1">
              <a:buFont typeface="Wingdings" charset="2"/>
              <a:buChar char="l"/>
            </a:pPr>
            <a:r>
              <a:rPr lang="en-US" altLang="ja-JP" sz="1400" dirty="0">
                <a:solidFill>
                  <a:srgbClr val="0432FF"/>
                </a:solidFill>
                <a:latin typeface="Meiryo" charset="-128"/>
                <a:ea typeface="Meiryo" charset="-128"/>
                <a:cs typeface="Meiryo" charset="-128"/>
              </a:rPr>
              <a:t>IT</a:t>
            </a:r>
            <a:r>
              <a:rPr lang="ja-JP" altLang="en-US" sz="1400" dirty="0">
                <a:solidFill>
                  <a:srgbClr val="0432FF"/>
                </a:solidFill>
                <a:latin typeface="Meiryo" charset="-128"/>
                <a:ea typeface="Meiryo" charset="-128"/>
                <a:cs typeface="Meiryo" charset="-128"/>
              </a:rPr>
              <a:t>ニーズの変化：「効率化</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生産性</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低コスト」から「差別化</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競争優位」へのシフト</a:t>
            </a:r>
            <a:endParaRPr lang="en-US" altLang="ja-JP" sz="1400" dirty="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環境の変化　：モバイル、</a:t>
            </a:r>
            <a:r>
              <a:rPr kumimoji="1" lang="en-US" altLang="ja-JP" sz="1400" dirty="0" err="1">
                <a:solidFill>
                  <a:srgbClr val="0432FF"/>
                </a:solidFill>
                <a:latin typeface="Meiryo" charset="-128"/>
                <a:ea typeface="Meiryo" charset="-128"/>
                <a:cs typeface="Meiryo" charset="-128"/>
              </a:rPr>
              <a:t>IoT</a:t>
            </a:r>
            <a:r>
              <a:rPr kumimoji="1" lang="ja-JP" altLang="en-US" sz="1400" dirty="0">
                <a:solidFill>
                  <a:srgbClr val="0432FF"/>
                </a:solidFill>
                <a:latin typeface="Meiryo" charset="-128"/>
                <a:ea typeface="Meiryo" charset="-128"/>
                <a:cs typeface="Meiryo" charset="-128"/>
              </a:rPr>
              <a:t>、ビッグデータなどの新しい</a:t>
            </a:r>
            <a:r>
              <a:rPr lang="ja-JP" altLang="en-US" sz="1400" dirty="0">
                <a:solidFill>
                  <a:srgbClr val="0432FF"/>
                </a:solidFill>
                <a:latin typeface="Meiryo" charset="-128"/>
                <a:ea typeface="Meiryo" charset="-128"/>
                <a:cs typeface="Meiryo" charset="-128"/>
              </a:rPr>
              <a:t>テクノロジーへの対応</a:t>
            </a:r>
            <a:endParaRPr lang="en-US" altLang="ja-JP" sz="1400" dirty="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利用の変化　：</a:t>
            </a: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リテラシーの拡大やデジタル・ビジネス、ビジネスと</a:t>
            </a: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との一体化</a:t>
            </a:r>
            <a:endParaRPr kumimoji="1" lang="en-US" altLang="ja-JP" sz="1400" dirty="0">
              <a:solidFill>
                <a:srgbClr val="0432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a:t>DevOps</a:t>
            </a:r>
            <a:r>
              <a:rPr kumimoji="1" lang="ja-JP" altLang="en-US" dirty="0"/>
              <a:t>とは何か？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grpSp>
        <p:nvGrpSpPr>
          <p:cNvPr id="8" name="図形グループ 7"/>
          <p:cNvGrpSpPr/>
          <p:nvPr/>
        </p:nvGrpSpPr>
        <p:grpSpPr>
          <a:xfrm rot="10800000">
            <a:off x="971600" y="2420888"/>
            <a:ext cx="2561271" cy="2575006"/>
            <a:chOff x="971599" y="2384759"/>
            <a:chExt cx="2561271" cy="2575006"/>
          </a:xfrm>
        </p:grpSpPr>
        <p:sp>
          <p:nvSpPr>
            <p:cNvPr id="4" name="パイ 3"/>
            <p:cNvSpPr/>
            <p:nvPr/>
          </p:nvSpPr>
          <p:spPr>
            <a:xfrm>
              <a:off x="971599" y="2384759"/>
              <a:ext cx="2520280" cy="2520280"/>
            </a:xfrm>
            <a:prstGeom prst="pie">
              <a:avLst>
                <a:gd name="adj1" fmla="val 8850400"/>
                <a:gd name="adj2" fmla="val 16200000"/>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パイ 4"/>
            <p:cNvSpPr/>
            <p:nvPr/>
          </p:nvSpPr>
          <p:spPr>
            <a:xfrm rot="7292574">
              <a:off x="1012590" y="2384759"/>
              <a:ext cx="2520280" cy="2520280"/>
            </a:xfrm>
            <a:prstGeom prst="pie">
              <a:avLst>
                <a:gd name="adj1" fmla="val 8883325"/>
                <a:gd name="adj2" fmla="val 1614630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パイ 5"/>
            <p:cNvSpPr/>
            <p:nvPr/>
          </p:nvSpPr>
          <p:spPr>
            <a:xfrm rot="14505582">
              <a:off x="1002967" y="2439485"/>
              <a:ext cx="2520280" cy="2520280"/>
            </a:xfrm>
            <a:prstGeom prst="pie">
              <a:avLst>
                <a:gd name="adj1" fmla="val 8942817"/>
                <a:gd name="adj2" fmla="val 1598784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円/楕円 6"/>
          <p:cNvSpPr/>
          <p:nvPr/>
        </p:nvSpPr>
        <p:spPr>
          <a:xfrm>
            <a:off x="5559727" y="2457189"/>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2116278" y="2787659"/>
            <a:ext cx="231924" cy="471366"/>
            <a:chOff x="1946324" y="4125162"/>
            <a:chExt cx="969964" cy="2007872"/>
          </a:xfrm>
          <a:solidFill>
            <a:schemeClr val="bg1">
              <a:lumMod val="95000"/>
            </a:schemeClr>
          </a:solidFill>
        </p:grpSpPr>
        <p:sp>
          <p:nvSpPr>
            <p:cNvPr id="10" name="円/楕円 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1331640" y="3822872"/>
            <a:ext cx="231924" cy="471366"/>
            <a:chOff x="1946324" y="4125162"/>
            <a:chExt cx="969964" cy="2007872"/>
          </a:xfrm>
          <a:solidFill>
            <a:schemeClr val="bg1">
              <a:lumMod val="95000"/>
            </a:schemeClr>
          </a:solidFill>
        </p:grpSpPr>
        <p:sp>
          <p:nvSpPr>
            <p:cNvPr id="13" name="円/楕円 1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図形グループ 14"/>
          <p:cNvGrpSpPr/>
          <p:nvPr/>
        </p:nvGrpSpPr>
        <p:grpSpPr>
          <a:xfrm>
            <a:off x="2966830" y="3822872"/>
            <a:ext cx="231924" cy="471366"/>
            <a:chOff x="1946324" y="4125162"/>
            <a:chExt cx="969964" cy="2007872"/>
          </a:xfrm>
          <a:solidFill>
            <a:schemeClr val="bg1">
              <a:lumMod val="95000"/>
            </a:schemeClr>
          </a:solidFill>
        </p:grpSpPr>
        <p:sp>
          <p:nvSpPr>
            <p:cNvPr id="16" name="円/楕円 1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p:cNvSpPr txBox="1"/>
          <p:nvPr/>
        </p:nvSpPr>
        <p:spPr>
          <a:xfrm>
            <a:off x="1780333" y="2539545"/>
            <a:ext cx="902811"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業務部門</a:t>
            </a:r>
          </a:p>
        </p:txBody>
      </p:sp>
      <p:sp>
        <p:nvSpPr>
          <p:cNvPr id="19" name="テキスト ボックス 18"/>
          <p:cNvSpPr txBox="1"/>
          <p:nvPr/>
        </p:nvSpPr>
        <p:spPr>
          <a:xfrm>
            <a:off x="1364933" y="4490517"/>
            <a:ext cx="902811"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開発部門</a:t>
            </a:r>
          </a:p>
        </p:txBody>
      </p:sp>
      <p:sp>
        <p:nvSpPr>
          <p:cNvPr id="20" name="テキスト ボックス 19"/>
          <p:cNvSpPr txBox="1"/>
          <p:nvPr/>
        </p:nvSpPr>
        <p:spPr>
          <a:xfrm>
            <a:off x="2267744" y="4490516"/>
            <a:ext cx="902811"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運用部門</a:t>
            </a:r>
          </a:p>
        </p:txBody>
      </p:sp>
      <p:sp>
        <p:nvSpPr>
          <p:cNvPr id="21" name="左矢印 20"/>
          <p:cNvSpPr/>
          <p:nvPr/>
        </p:nvSpPr>
        <p:spPr>
          <a:xfrm rot="18661509">
            <a:off x="1311264" y="3141225"/>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p:cNvSpPr/>
          <p:nvPr/>
        </p:nvSpPr>
        <p:spPr>
          <a:xfrm rot="10800000">
            <a:off x="1933302" y="4078214"/>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矢印 23"/>
          <p:cNvSpPr/>
          <p:nvPr/>
        </p:nvSpPr>
        <p:spPr>
          <a:xfrm rot="2461509">
            <a:off x="2493556" y="3058629"/>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933301" y="4173524"/>
            <a:ext cx="492443" cy="276999"/>
          </a:xfrm>
          <a:prstGeom prst="rect">
            <a:avLst/>
          </a:prstGeom>
          <a:noFill/>
        </p:spPr>
        <p:txBody>
          <a:bodyPr wrap="none" rtlCol="0">
            <a:spAutoFit/>
          </a:bodyPr>
          <a:lstStyle/>
          <a:p>
            <a:r>
              <a:rPr lang="ja-JP" altLang="en-US" sz="1200" dirty="0">
                <a:solidFill>
                  <a:srgbClr val="00B050"/>
                </a:solidFill>
                <a:latin typeface="Meiryo" charset="-128"/>
                <a:ea typeface="Meiryo" charset="-128"/>
                <a:cs typeface="Meiryo" charset="-128"/>
              </a:rPr>
              <a:t>依頼</a:t>
            </a:r>
            <a:endParaRPr kumimoji="1" lang="ja-JP" altLang="en-US" sz="1200" dirty="0">
              <a:solidFill>
                <a:srgbClr val="00B050"/>
              </a:solidFill>
              <a:latin typeface="Meiryo" charset="-128"/>
              <a:ea typeface="Meiryo" charset="-128"/>
              <a:cs typeface="Meiryo" charset="-128"/>
            </a:endParaRPr>
          </a:p>
        </p:txBody>
      </p:sp>
      <p:sp>
        <p:nvSpPr>
          <p:cNvPr id="26" name="テキスト ボックス 25"/>
          <p:cNvSpPr txBox="1"/>
          <p:nvPr/>
        </p:nvSpPr>
        <p:spPr>
          <a:xfrm rot="18704599">
            <a:off x="1437653" y="3186238"/>
            <a:ext cx="492443" cy="276999"/>
          </a:xfrm>
          <a:prstGeom prst="rect">
            <a:avLst/>
          </a:prstGeom>
          <a:noFill/>
        </p:spPr>
        <p:txBody>
          <a:bodyPr wrap="none" rtlCol="0">
            <a:spAutoFit/>
          </a:bodyPr>
          <a:lstStyle/>
          <a:p>
            <a:r>
              <a:rPr lang="ja-JP" altLang="en-US" sz="1200" dirty="0">
                <a:solidFill>
                  <a:srgbClr val="0070C0"/>
                </a:solidFill>
                <a:latin typeface="Meiryo" charset="-128"/>
                <a:ea typeface="Meiryo" charset="-128"/>
                <a:cs typeface="Meiryo" charset="-128"/>
              </a:rPr>
              <a:t>依頼</a:t>
            </a:r>
            <a:endParaRPr kumimoji="1" lang="ja-JP" altLang="en-US" sz="1200" dirty="0">
              <a:solidFill>
                <a:srgbClr val="0070C0"/>
              </a:solidFill>
              <a:latin typeface="Meiryo" charset="-128"/>
              <a:ea typeface="Meiryo" charset="-128"/>
              <a:cs typeface="Meiryo" charset="-128"/>
            </a:endParaRPr>
          </a:p>
        </p:txBody>
      </p:sp>
      <p:sp>
        <p:nvSpPr>
          <p:cNvPr id="27" name="テキスト ボックス 26"/>
          <p:cNvSpPr txBox="1"/>
          <p:nvPr/>
        </p:nvSpPr>
        <p:spPr>
          <a:xfrm rot="2517505">
            <a:off x="2623778" y="3201739"/>
            <a:ext cx="492443" cy="276999"/>
          </a:xfrm>
          <a:prstGeom prst="rect">
            <a:avLst/>
          </a:prstGeom>
          <a:noFill/>
        </p:spPr>
        <p:txBody>
          <a:bodyPr wrap="none" rtlCol="0">
            <a:spAutoFit/>
          </a:bodyPr>
          <a:lstStyle/>
          <a:p>
            <a:r>
              <a:rPr lang="ja-JP" altLang="en-US" sz="1200">
                <a:solidFill>
                  <a:srgbClr val="953735"/>
                </a:solidFill>
                <a:latin typeface="Meiryo" charset="-128"/>
                <a:ea typeface="Meiryo" charset="-128"/>
                <a:cs typeface="Meiryo" charset="-128"/>
              </a:rPr>
              <a:t>依頼</a:t>
            </a:r>
            <a:endParaRPr kumimoji="1" lang="ja-JP" altLang="en-US" sz="1200" dirty="0">
              <a:solidFill>
                <a:srgbClr val="953735"/>
              </a:solidFill>
              <a:latin typeface="Meiryo" charset="-128"/>
              <a:ea typeface="Meiryo" charset="-128"/>
              <a:cs typeface="Meiryo" charset="-128"/>
            </a:endParaRPr>
          </a:p>
        </p:txBody>
      </p:sp>
      <p:grpSp>
        <p:nvGrpSpPr>
          <p:cNvPr id="28" name="図形グループ 27"/>
          <p:cNvGrpSpPr/>
          <p:nvPr/>
        </p:nvGrpSpPr>
        <p:grpSpPr>
          <a:xfrm>
            <a:off x="6718940" y="2787659"/>
            <a:ext cx="231924" cy="471366"/>
            <a:chOff x="1946324" y="4125162"/>
            <a:chExt cx="969964" cy="2007872"/>
          </a:xfrm>
          <a:solidFill>
            <a:srgbClr val="0070C0"/>
          </a:solidFill>
        </p:grpSpPr>
        <p:sp>
          <p:nvSpPr>
            <p:cNvPr id="29" name="円/楕円 2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5934302" y="3819109"/>
            <a:ext cx="231924" cy="471366"/>
            <a:chOff x="1946324" y="4125162"/>
            <a:chExt cx="969964" cy="2007872"/>
          </a:xfrm>
          <a:solidFill>
            <a:srgbClr val="00B050"/>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7569492" y="3819109"/>
            <a:ext cx="231924" cy="471366"/>
            <a:chOff x="1946324" y="4125162"/>
            <a:chExt cx="969964" cy="2007872"/>
          </a:xfrm>
          <a:solidFill>
            <a:srgbClr val="953735"/>
          </a:solidFill>
        </p:grpSpPr>
        <p:sp>
          <p:nvSpPr>
            <p:cNvPr id="35" name="円/楕円 3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7" name="テキスト ボックス 36"/>
          <p:cNvSpPr txBox="1"/>
          <p:nvPr/>
        </p:nvSpPr>
        <p:spPr>
          <a:xfrm>
            <a:off x="6382995" y="2535782"/>
            <a:ext cx="902811" cy="307777"/>
          </a:xfrm>
          <a:prstGeom prst="rect">
            <a:avLst/>
          </a:prstGeom>
          <a:noFill/>
        </p:spPr>
        <p:txBody>
          <a:bodyPr wrap="none" rtlCol="0">
            <a:spAutoFit/>
          </a:bodyPr>
          <a:lstStyle/>
          <a:p>
            <a:pPr algn="ctr"/>
            <a:r>
              <a:rPr kumimoji="1" lang="ja-JP" altLang="en-US" sz="1400" dirty="0">
                <a:solidFill>
                  <a:srgbClr val="0070C0"/>
                </a:solidFill>
                <a:latin typeface="Meiryo" charset="-128"/>
                <a:ea typeface="Meiryo" charset="-128"/>
                <a:cs typeface="Meiryo" charset="-128"/>
              </a:rPr>
              <a:t>業務部門</a:t>
            </a:r>
          </a:p>
        </p:txBody>
      </p:sp>
      <p:sp>
        <p:nvSpPr>
          <p:cNvPr id="38" name="テキスト ボックス 37"/>
          <p:cNvSpPr txBox="1"/>
          <p:nvPr/>
        </p:nvSpPr>
        <p:spPr>
          <a:xfrm>
            <a:off x="5973445" y="4490517"/>
            <a:ext cx="902811"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開発部門</a:t>
            </a:r>
          </a:p>
        </p:txBody>
      </p:sp>
      <p:sp>
        <p:nvSpPr>
          <p:cNvPr id="39" name="テキスト ボックス 38"/>
          <p:cNvSpPr txBox="1"/>
          <p:nvPr/>
        </p:nvSpPr>
        <p:spPr>
          <a:xfrm>
            <a:off x="6876256" y="4490516"/>
            <a:ext cx="902811" cy="307777"/>
          </a:xfrm>
          <a:prstGeom prst="rect">
            <a:avLst/>
          </a:prstGeom>
          <a:noFill/>
        </p:spPr>
        <p:txBody>
          <a:bodyPr wrap="none" rtlCol="0">
            <a:spAutoFit/>
          </a:bodyPr>
          <a:lstStyle/>
          <a:p>
            <a:pPr algn="ctr"/>
            <a:r>
              <a:rPr kumimoji="1" lang="ja-JP" altLang="en-US" sz="1400" dirty="0">
                <a:solidFill>
                  <a:srgbClr val="953735"/>
                </a:solidFill>
                <a:latin typeface="Meiryo" charset="-128"/>
                <a:ea typeface="Meiryo" charset="-128"/>
                <a:cs typeface="Meiryo" charset="-128"/>
              </a:rPr>
              <a:t>運用部門</a:t>
            </a:r>
          </a:p>
        </p:txBody>
      </p:sp>
      <p:sp>
        <p:nvSpPr>
          <p:cNvPr id="40" name="円/楕円 39"/>
          <p:cNvSpPr/>
          <p:nvPr/>
        </p:nvSpPr>
        <p:spPr>
          <a:xfrm>
            <a:off x="187876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962298" y="3478221"/>
            <a:ext cx="595035" cy="40011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情</a:t>
            </a:r>
            <a:r>
              <a:rPr kumimoji="1" lang="en-US" altLang="ja-JP" sz="1200"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報</a:t>
            </a:r>
            <a:endParaRPr kumimoji="1" lang="en-US" altLang="ja-JP" sz="1200"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システム</a:t>
            </a:r>
          </a:p>
        </p:txBody>
      </p:sp>
      <p:sp>
        <p:nvSpPr>
          <p:cNvPr id="42" name="円/楕円 41"/>
          <p:cNvSpPr/>
          <p:nvPr/>
        </p:nvSpPr>
        <p:spPr>
          <a:xfrm>
            <a:off x="646794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6551478" y="3478221"/>
            <a:ext cx="595035" cy="40011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情</a:t>
            </a:r>
            <a:r>
              <a:rPr kumimoji="1" lang="en-US" altLang="ja-JP" sz="1200"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報</a:t>
            </a:r>
            <a:endParaRPr kumimoji="1" lang="en-US" altLang="ja-JP" sz="1200"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システム</a:t>
            </a:r>
          </a:p>
        </p:txBody>
      </p:sp>
      <p:sp>
        <p:nvSpPr>
          <p:cNvPr id="44" name="左右矢印 43"/>
          <p:cNvSpPr/>
          <p:nvPr/>
        </p:nvSpPr>
        <p:spPr>
          <a:xfrm rot="18598647">
            <a:off x="5870318" y="3105955"/>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右矢印 44"/>
          <p:cNvSpPr/>
          <p:nvPr/>
        </p:nvSpPr>
        <p:spPr>
          <a:xfrm rot="2398647">
            <a:off x="6930407" y="307163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左右矢印 45"/>
          <p:cNvSpPr/>
          <p:nvPr/>
        </p:nvSpPr>
        <p:spPr>
          <a:xfrm>
            <a:off x="6400264" y="403397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rot="18622139">
            <a:off x="5990884" y="3221891"/>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8" name="テキスト ボックス 47"/>
          <p:cNvSpPr txBox="1"/>
          <p:nvPr/>
        </p:nvSpPr>
        <p:spPr>
          <a:xfrm rot="2404527">
            <a:off x="7053454" y="3212557"/>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9" name="テキスト ボックス 48"/>
          <p:cNvSpPr txBox="1"/>
          <p:nvPr/>
        </p:nvSpPr>
        <p:spPr>
          <a:xfrm>
            <a:off x="6517249" y="4142274"/>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51" name="正方形/長方形 50"/>
          <p:cNvSpPr/>
          <p:nvPr/>
        </p:nvSpPr>
        <p:spPr>
          <a:xfrm>
            <a:off x="685903" y="5310769"/>
            <a:ext cx="3742081" cy="1142567"/>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対応に長いリードタイム</a:t>
            </a:r>
            <a:endParaRPr kumimoji="1" lang="en-US" altLang="ja-JP" sz="1600" b="1"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組織の間を隔てる意思疎通の壁</a:t>
            </a:r>
            <a:endParaRPr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a:solidFill>
                  <a:srgbClr val="FFFFFF"/>
                </a:solidFill>
                <a:latin typeface="Meiryo" charset="-128"/>
                <a:ea typeface="Meiryo" charset="-128"/>
                <a:cs typeface="Meiryo" charset="-128"/>
              </a:rPr>
              <a:t>煩雑な業務プロセス</a:t>
            </a:r>
            <a:endParaRPr kumimoji="1"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a:solidFill>
                  <a:srgbClr val="FFFFFF"/>
                </a:solidFill>
                <a:latin typeface="Meiryo" charset="-128"/>
                <a:ea typeface="Meiryo" charset="-128"/>
                <a:cs typeface="Meiryo" charset="-128"/>
              </a:rPr>
              <a:t>手間のかかる構築や確認などの作業</a:t>
            </a:r>
            <a:endParaRPr kumimoji="1" lang="en-US" altLang="ja-JP" sz="1400" dirty="0">
              <a:solidFill>
                <a:srgbClr val="FFFFFF"/>
              </a:solidFill>
              <a:latin typeface="Meiryo" charset="-128"/>
              <a:ea typeface="Meiryo" charset="-128"/>
              <a:cs typeface="Meiryo" charset="-128"/>
            </a:endParaRPr>
          </a:p>
        </p:txBody>
      </p:sp>
      <p:sp>
        <p:nvSpPr>
          <p:cNvPr id="52" name="正方形/長方形 51"/>
          <p:cNvSpPr/>
          <p:nvPr/>
        </p:nvSpPr>
        <p:spPr>
          <a:xfrm>
            <a:off x="4718351" y="5307860"/>
            <a:ext cx="3742081" cy="11425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ビジネス・ニーズに迅速・柔軟な対応</a:t>
            </a:r>
            <a:endParaRPr kumimoji="1" lang="en-US" altLang="ja-JP" sz="1600" b="1"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役割や関係などの組織文化の変革</a:t>
            </a:r>
            <a:endParaRPr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ビジネス・プロセスの変革</a:t>
            </a:r>
            <a:endParaRPr kumimoji="1"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自動化ツールの整備・活用</a:t>
            </a:r>
            <a:endParaRPr kumimoji="1" lang="en-US" altLang="ja-JP" sz="1400" dirty="0">
              <a:solidFill>
                <a:srgbClr val="FFFFFF"/>
              </a:solidFill>
              <a:latin typeface="Meiryo" charset="-128"/>
              <a:ea typeface="Meiryo" charset="-128"/>
              <a:cs typeface="Meiryo" charset="-128"/>
            </a:endParaRPr>
          </a:p>
        </p:txBody>
      </p:sp>
      <p:sp>
        <p:nvSpPr>
          <p:cNvPr id="53" name="右矢印 52"/>
          <p:cNvSpPr/>
          <p:nvPr/>
        </p:nvSpPr>
        <p:spPr>
          <a:xfrm>
            <a:off x="3774820" y="3063178"/>
            <a:ext cx="1584176" cy="13346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a:solidFill>
                  <a:srgbClr val="FFFFFF"/>
                </a:solidFill>
                <a:latin typeface="Meiryo" charset="-128"/>
                <a:ea typeface="Meiryo" charset="-128"/>
                <a:cs typeface="Meiryo" charset="-128"/>
              </a:rPr>
              <a:t>DevOps</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03193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785996" y="3801124"/>
            <a:ext cx="7632848" cy="242342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a:solidFill>
                <a:srgbClr val="FFFFFF"/>
              </a:solidFill>
              <a:latin typeface="Meiryo" charset="-128"/>
              <a:ea typeface="Meiryo" charset="-128"/>
              <a:cs typeface="Meiryo" charset="-128"/>
            </a:endParaRPr>
          </a:p>
        </p:txBody>
      </p:sp>
      <p:sp>
        <p:nvSpPr>
          <p:cNvPr id="36" name="正方形/長方形 35"/>
          <p:cNvSpPr/>
          <p:nvPr/>
        </p:nvSpPr>
        <p:spPr>
          <a:xfrm>
            <a:off x="751118" y="1196752"/>
            <a:ext cx="7632848" cy="16318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a:solidFill>
                <a:srgbClr val="FFFFFF"/>
              </a:solidFill>
              <a:latin typeface="Meiryo" charset="-128"/>
              <a:ea typeface="Meiryo" charset="-128"/>
              <a:cs typeface="Meiryo" charset="-128"/>
            </a:endParaRPr>
          </a:p>
        </p:txBody>
      </p:sp>
      <p:sp>
        <p:nvSpPr>
          <p:cNvPr id="25" name="正方形/長方形 24"/>
          <p:cNvSpPr/>
          <p:nvPr/>
        </p:nvSpPr>
        <p:spPr>
          <a:xfrm>
            <a:off x="755576" y="3290242"/>
            <a:ext cx="7632848" cy="2423426"/>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a:t>DevOps</a:t>
            </a:r>
            <a:r>
              <a:rPr kumimoji="1" lang="ja-JP" altLang="en-US" dirty="0"/>
              <a:t>とは何か？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円/楕円 3"/>
          <p:cNvSpPr/>
          <p:nvPr/>
        </p:nvSpPr>
        <p:spPr>
          <a:xfrm>
            <a:off x="3265663" y="1897244"/>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4"/>
          <p:cNvGrpSpPr/>
          <p:nvPr/>
        </p:nvGrpSpPr>
        <p:grpSpPr>
          <a:xfrm>
            <a:off x="4424876" y="2227714"/>
            <a:ext cx="231924" cy="471366"/>
            <a:chOff x="1946324" y="4125162"/>
            <a:chExt cx="969964" cy="2007872"/>
          </a:xfrm>
          <a:solidFill>
            <a:srgbClr val="0070C0"/>
          </a:solidFill>
        </p:grpSpPr>
        <p:sp>
          <p:nvSpPr>
            <p:cNvPr id="6" name="円/楕円 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 name="図形グループ 7"/>
          <p:cNvGrpSpPr/>
          <p:nvPr/>
        </p:nvGrpSpPr>
        <p:grpSpPr>
          <a:xfrm>
            <a:off x="3640238" y="3259164"/>
            <a:ext cx="231924" cy="471366"/>
            <a:chOff x="1946324" y="4125162"/>
            <a:chExt cx="969964" cy="2007872"/>
          </a:xfrm>
          <a:solidFill>
            <a:srgbClr val="00B050"/>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5275428" y="3259164"/>
            <a:ext cx="231924" cy="471366"/>
            <a:chOff x="1946324" y="4125162"/>
            <a:chExt cx="969964" cy="2007872"/>
          </a:xfrm>
          <a:solidFill>
            <a:srgbClr val="953735"/>
          </a:solidFill>
        </p:grpSpPr>
        <p:sp>
          <p:nvSpPr>
            <p:cNvPr id="12" name="円/楕円 1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p:cNvSpPr txBox="1"/>
          <p:nvPr/>
        </p:nvSpPr>
        <p:spPr>
          <a:xfrm>
            <a:off x="4088931" y="1975837"/>
            <a:ext cx="902811" cy="307777"/>
          </a:xfrm>
          <a:prstGeom prst="rect">
            <a:avLst/>
          </a:prstGeom>
          <a:noFill/>
        </p:spPr>
        <p:txBody>
          <a:bodyPr wrap="none" rtlCol="0">
            <a:spAutoFit/>
          </a:bodyPr>
          <a:lstStyle/>
          <a:p>
            <a:pPr algn="ctr"/>
            <a:r>
              <a:rPr kumimoji="1" lang="ja-JP" altLang="en-US" sz="1400" dirty="0">
                <a:solidFill>
                  <a:srgbClr val="0070C0"/>
                </a:solidFill>
                <a:latin typeface="Meiryo" charset="-128"/>
                <a:ea typeface="Meiryo" charset="-128"/>
                <a:cs typeface="Meiryo" charset="-128"/>
              </a:rPr>
              <a:t>業務部門</a:t>
            </a:r>
          </a:p>
        </p:txBody>
      </p:sp>
      <p:sp>
        <p:nvSpPr>
          <p:cNvPr id="15" name="テキスト ボックス 14"/>
          <p:cNvSpPr txBox="1"/>
          <p:nvPr/>
        </p:nvSpPr>
        <p:spPr>
          <a:xfrm>
            <a:off x="3679381" y="3930572"/>
            <a:ext cx="902811"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開発部門</a:t>
            </a:r>
          </a:p>
        </p:txBody>
      </p:sp>
      <p:sp>
        <p:nvSpPr>
          <p:cNvPr id="16" name="テキスト ボックス 15"/>
          <p:cNvSpPr txBox="1"/>
          <p:nvPr/>
        </p:nvSpPr>
        <p:spPr>
          <a:xfrm>
            <a:off x="4582192" y="3930571"/>
            <a:ext cx="902811" cy="307777"/>
          </a:xfrm>
          <a:prstGeom prst="rect">
            <a:avLst/>
          </a:prstGeom>
          <a:noFill/>
        </p:spPr>
        <p:txBody>
          <a:bodyPr wrap="none" rtlCol="0">
            <a:spAutoFit/>
          </a:bodyPr>
          <a:lstStyle/>
          <a:p>
            <a:pPr algn="ctr"/>
            <a:r>
              <a:rPr kumimoji="1" lang="ja-JP" altLang="en-US" sz="1400" dirty="0">
                <a:solidFill>
                  <a:srgbClr val="953735"/>
                </a:solidFill>
                <a:latin typeface="Meiryo" charset="-128"/>
                <a:ea typeface="Meiryo" charset="-128"/>
                <a:cs typeface="Meiryo" charset="-128"/>
              </a:rPr>
              <a:t>運用部門</a:t>
            </a:r>
          </a:p>
        </p:txBody>
      </p:sp>
      <p:sp>
        <p:nvSpPr>
          <p:cNvPr id="17" name="円/楕円 16"/>
          <p:cNvSpPr/>
          <p:nvPr/>
        </p:nvSpPr>
        <p:spPr>
          <a:xfrm>
            <a:off x="4173885" y="2756352"/>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4257414" y="2918276"/>
            <a:ext cx="595035" cy="40011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情</a:t>
            </a:r>
            <a:r>
              <a:rPr kumimoji="1" lang="en-US" altLang="ja-JP" sz="1200"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報</a:t>
            </a:r>
            <a:endParaRPr kumimoji="1" lang="en-US" altLang="ja-JP" sz="1200"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システム</a:t>
            </a:r>
          </a:p>
        </p:txBody>
      </p:sp>
      <p:sp>
        <p:nvSpPr>
          <p:cNvPr id="19" name="左右矢印 18"/>
          <p:cNvSpPr/>
          <p:nvPr/>
        </p:nvSpPr>
        <p:spPr>
          <a:xfrm rot="18598647">
            <a:off x="3576254" y="2546010"/>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右矢印 19"/>
          <p:cNvSpPr/>
          <p:nvPr/>
        </p:nvSpPr>
        <p:spPr>
          <a:xfrm rot="2398647">
            <a:off x="4636343" y="251169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4106200" y="347402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rot="18622139">
            <a:off x="3696820" y="2661946"/>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3" name="テキスト ボックス 22"/>
          <p:cNvSpPr txBox="1"/>
          <p:nvPr/>
        </p:nvSpPr>
        <p:spPr>
          <a:xfrm rot="2404527">
            <a:off x="4759390" y="2652612"/>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4" name="テキスト ボックス 23"/>
          <p:cNvSpPr txBox="1"/>
          <p:nvPr/>
        </p:nvSpPr>
        <p:spPr>
          <a:xfrm>
            <a:off x="4223185" y="3582329"/>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6" name="テキスト ボックス 25"/>
          <p:cNvSpPr txBox="1"/>
          <p:nvPr/>
        </p:nvSpPr>
        <p:spPr>
          <a:xfrm>
            <a:off x="6396757" y="5125601"/>
            <a:ext cx="1934760" cy="523220"/>
          </a:xfrm>
          <a:prstGeom prst="rect">
            <a:avLst/>
          </a:prstGeom>
          <a:noFill/>
        </p:spPr>
        <p:txBody>
          <a:bodyPr wrap="none" rtlCol="0">
            <a:spAutoFit/>
          </a:bodyPr>
          <a:lstStyle/>
          <a:p>
            <a:pPr algn="r"/>
            <a:r>
              <a:rPr lang="ja-JP" altLang="en-US" sz="1400" b="1" dirty="0">
                <a:solidFill>
                  <a:schemeClr val="bg1"/>
                </a:solidFill>
                <a:latin typeface="Meiryo" charset="-128"/>
                <a:ea typeface="Meiryo" charset="-128"/>
                <a:cs typeface="Meiryo" charset="-128"/>
              </a:rPr>
              <a:t>継続的デリバリー</a:t>
            </a:r>
          </a:p>
          <a:p>
            <a:pPr algn="r"/>
            <a:r>
              <a:rPr kumimoji="1" lang="en-US" altLang="ja-JP" sz="1400" dirty="0">
                <a:solidFill>
                  <a:schemeClr val="bg1"/>
                </a:solidFill>
                <a:latin typeface="Meiryo" charset="-128"/>
                <a:ea typeface="Meiryo" charset="-128"/>
                <a:cs typeface="Meiryo" charset="-128"/>
              </a:rPr>
              <a:t>Continuous Delivery</a:t>
            </a:r>
          </a:p>
        </p:txBody>
      </p:sp>
      <p:sp>
        <p:nvSpPr>
          <p:cNvPr id="27" name="テキスト ボックス 26"/>
          <p:cNvSpPr txBox="1"/>
          <p:nvPr/>
        </p:nvSpPr>
        <p:spPr>
          <a:xfrm>
            <a:off x="801544" y="5125602"/>
            <a:ext cx="2339102" cy="523220"/>
          </a:xfrm>
          <a:prstGeom prst="rect">
            <a:avLst/>
          </a:prstGeom>
          <a:noFill/>
        </p:spPr>
        <p:txBody>
          <a:bodyPr wrap="none" rtlCol="0">
            <a:spAutoFit/>
          </a:bodyPr>
          <a:lstStyle/>
          <a:p>
            <a:r>
              <a:rPr lang="ja-JP" altLang="en-US" sz="1400" b="1" dirty="0">
                <a:solidFill>
                  <a:schemeClr val="bg1"/>
                </a:solidFill>
                <a:latin typeface="Meiryo" charset="-128"/>
                <a:ea typeface="Meiryo" charset="-128"/>
                <a:cs typeface="Meiryo" charset="-128"/>
              </a:rPr>
              <a:t>継続的インテグレーション</a:t>
            </a:r>
            <a:endParaRPr lang="en-US" altLang="ja-JP" sz="1400" b="1" dirty="0">
              <a:solidFill>
                <a:schemeClr val="bg1"/>
              </a:solidFill>
              <a:latin typeface="Meiryo" charset="-128"/>
              <a:ea typeface="Meiryo" charset="-128"/>
              <a:cs typeface="Meiryo" charset="-128"/>
            </a:endParaRPr>
          </a:p>
          <a:p>
            <a:r>
              <a:rPr kumimoji="1" lang="en-US" altLang="ja-JP" sz="1400" dirty="0">
                <a:solidFill>
                  <a:schemeClr val="bg1"/>
                </a:solidFill>
                <a:latin typeface="Meiryo" charset="-128"/>
                <a:ea typeface="Meiryo" charset="-128"/>
                <a:cs typeface="Meiryo" charset="-128"/>
              </a:rPr>
              <a:t>Continuous Integration</a:t>
            </a:r>
          </a:p>
        </p:txBody>
      </p:sp>
      <p:sp>
        <p:nvSpPr>
          <p:cNvPr id="28" name="テキスト ボックス 27"/>
          <p:cNvSpPr txBox="1"/>
          <p:nvPr/>
        </p:nvSpPr>
        <p:spPr>
          <a:xfrm>
            <a:off x="871283" y="3477356"/>
            <a:ext cx="1620957"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バージョン管理</a:t>
            </a:r>
          </a:p>
        </p:txBody>
      </p:sp>
      <p:sp>
        <p:nvSpPr>
          <p:cNvPr id="29" name="テキスト ボックス 28"/>
          <p:cNvSpPr txBox="1"/>
          <p:nvPr/>
        </p:nvSpPr>
        <p:spPr>
          <a:xfrm>
            <a:off x="1179061" y="4059363"/>
            <a:ext cx="1005403"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自動構築</a:t>
            </a:r>
          </a:p>
        </p:txBody>
      </p:sp>
      <p:sp>
        <p:nvSpPr>
          <p:cNvPr id="30" name="テキスト ボックス 29"/>
          <p:cNvSpPr txBox="1"/>
          <p:nvPr/>
        </p:nvSpPr>
        <p:spPr>
          <a:xfrm>
            <a:off x="1914429" y="4622181"/>
            <a:ext cx="1210588"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動的テスト</a:t>
            </a:r>
          </a:p>
        </p:txBody>
      </p:sp>
      <p:sp>
        <p:nvSpPr>
          <p:cNvPr id="31" name="テキスト ボックス 30"/>
          <p:cNvSpPr txBox="1"/>
          <p:nvPr/>
        </p:nvSpPr>
        <p:spPr>
          <a:xfrm>
            <a:off x="3867602" y="5037578"/>
            <a:ext cx="1415772" cy="338554"/>
          </a:xfrm>
          <a:prstGeom prst="rect">
            <a:avLst/>
          </a:prstGeom>
          <a:noFill/>
        </p:spPr>
        <p:txBody>
          <a:bodyPr wrap="none" rtlCol="0">
            <a:spAutoFit/>
          </a:bodyPr>
          <a:lstStyle/>
          <a:p>
            <a:r>
              <a:rPr kumimoji="1" lang="ja-JP" altLang="en-US" sz="1600">
                <a:solidFill>
                  <a:schemeClr val="bg1"/>
                </a:solidFill>
                <a:latin typeface="Meiryo" charset="-128"/>
                <a:ea typeface="Meiryo" charset="-128"/>
                <a:cs typeface="Meiryo" charset="-128"/>
              </a:rPr>
              <a:t>非機能テスト</a:t>
            </a:r>
            <a:endParaRPr kumimoji="1" lang="ja-JP" altLang="en-US" sz="1600" dirty="0">
              <a:solidFill>
                <a:schemeClr val="bg1"/>
              </a:solidFill>
              <a:latin typeface="Meiryo" charset="-128"/>
              <a:ea typeface="Meiryo" charset="-128"/>
              <a:cs typeface="Meiryo" charset="-128"/>
            </a:endParaRPr>
          </a:p>
        </p:txBody>
      </p:sp>
      <p:sp>
        <p:nvSpPr>
          <p:cNvPr id="32" name="テキスト ボックス 31"/>
          <p:cNvSpPr txBox="1"/>
          <p:nvPr/>
        </p:nvSpPr>
        <p:spPr>
          <a:xfrm>
            <a:off x="6047748" y="4622741"/>
            <a:ext cx="1415772" cy="338554"/>
          </a:xfrm>
          <a:prstGeom prst="rect">
            <a:avLst/>
          </a:prstGeom>
          <a:noFill/>
        </p:spPr>
        <p:txBody>
          <a:bodyPr wrap="none" rtlCol="0">
            <a:spAutoFit/>
          </a:bodyPr>
          <a:lstStyle/>
          <a:p>
            <a:r>
              <a:rPr kumimoji="1" lang="ja-JP" altLang="en-US" sz="1600">
                <a:solidFill>
                  <a:schemeClr val="bg1"/>
                </a:solidFill>
                <a:latin typeface="Meiryo" charset="-128"/>
                <a:ea typeface="Meiryo" charset="-128"/>
                <a:cs typeface="Meiryo" charset="-128"/>
              </a:rPr>
              <a:t>サーバー構築</a:t>
            </a:r>
            <a:endParaRPr kumimoji="1" lang="ja-JP" altLang="en-US" sz="1600" dirty="0">
              <a:solidFill>
                <a:schemeClr val="bg1"/>
              </a:solidFill>
              <a:latin typeface="Meiryo" charset="-128"/>
              <a:ea typeface="Meiryo" charset="-128"/>
              <a:cs typeface="Meiryo" charset="-128"/>
            </a:endParaRPr>
          </a:p>
        </p:txBody>
      </p:sp>
      <p:sp>
        <p:nvSpPr>
          <p:cNvPr id="33" name="テキスト ボックス 32"/>
          <p:cNvSpPr txBox="1"/>
          <p:nvPr/>
        </p:nvSpPr>
        <p:spPr>
          <a:xfrm>
            <a:off x="6378089" y="4057484"/>
            <a:ext cx="1620957"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オートスケール</a:t>
            </a:r>
          </a:p>
        </p:txBody>
      </p:sp>
      <p:sp>
        <p:nvSpPr>
          <p:cNvPr id="34" name="テキスト ボックス 33"/>
          <p:cNvSpPr txBox="1"/>
          <p:nvPr/>
        </p:nvSpPr>
        <p:spPr>
          <a:xfrm>
            <a:off x="7214799" y="3486898"/>
            <a:ext cx="1005403"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自動運用</a:t>
            </a:r>
          </a:p>
        </p:txBody>
      </p:sp>
      <p:sp>
        <p:nvSpPr>
          <p:cNvPr id="35" name="左右矢印 34"/>
          <p:cNvSpPr/>
          <p:nvPr/>
        </p:nvSpPr>
        <p:spPr>
          <a:xfrm>
            <a:off x="3106443" y="3937153"/>
            <a:ext cx="2951497" cy="1199971"/>
          </a:xfrm>
          <a:prstGeom prst="leftRightArrow">
            <a:avLst/>
          </a:prstGeom>
          <a:solidFill>
            <a:srgbClr val="00206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コミュニケーション</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ツール</a:t>
            </a:r>
            <a:endParaRPr kumimoji="1" lang="ja-JP" altLang="en-US" sz="1200" dirty="0">
              <a:solidFill>
                <a:srgbClr val="FFFFFF"/>
              </a:solidFill>
              <a:latin typeface="Meiryo" charset="-128"/>
              <a:ea typeface="Meiryo" charset="-128"/>
              <a:cs typeface="Meiryo" charset="-128"/>
            </a:endParaRPr>
          </a:p>
        </p:txBody>
      </p:sp>
      <p:sp>
        <p:nvSpPr>
          <p:cNvPr id="37" name="テキスト ボックス 36"/>
          <p:cNvSpPr txBox="1"/>
          <p:nvPr/>
        </p:nvSpPr>
        <p:spPr>
          <a:xfrm>
            <a:off x="3453745" y="1327408"/>
            <a:ext cx="2236510"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ビジネス・ニーズ</a:t>
            </a:r>
          </a:p>
        </p:txBody>
      </p:sp>
      <p:sp>
        <p:nvSpPr>
          <p:cNvPr id="38" name="下矢印 37"/>
          <p:cNvSpPr/>
          <p:nvPr/>
        </p:nvSpPr>
        <p:spPr>
          <a:xfrm>
            <a:off x="2149136" y="2278929"/>
            <a:ext cx="915115" cy="119041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下矢印 38"/>
          <p:cNvSpPr/>
          <p:nvPr/>
        </p:nvSpPr>
        <p:spPr>
          <a:xfrm rot="10800000">
            <a:off x="6084093" y="2273873"/>
            <a:ext cx="915115" cy="1190413"/>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437311" y="2293897"/>
            <a:ext cx="430887" cy="913070"/>
          </a:xfrm>
          <a:prstGeom prst="rect">
            <a:avLst/>
          </a:prstGeom>
          <a:noFill/>
        </p:spPr>
        <p:txBody>
          <a:bodyPr vert="eaVert" wrap="none" rtlCol="0">
            <a:spAutoFit/>
          </a:bodyPr>
          <a:lstStyle/>
          <a:p>
            <a:r>
              <a:rPr kumimoji="1" lang="ja-JP" altLang="en-US" sz="1600">
                <a:solidFill>
                  <a:schemeClr val="bg1"/>
                </a:solidFill>
                <a:latin typeface="Meiryo" charset="-128"/>
                <a:ea typeface="Meiryo" charset="-128"/>
                <a:cs typeface="Meiryo" charset="-128"/>
              </a:rPr>
              <a:t>開発要望</a:t>
            </a:r>
            <a:endParaRPr kumimoji="1" lang="ja-JP" altLang="en-US" sz="1600" dirty="0">
              <a:solidFill>
                <a:schemeClr val="bg1"/>
              </a:solidFill>
              <a:latin typeface="Meiryo" charset="-128"/>
              <a:ea typeface="Meiryo" charset="-128"/>
              <a:cs typeface="Meiryo" charset="-128"/>
            </a:endParaRPr>
          </a:p>
        </p:txBody>
      </p:sp>
      <p:sp>
        <p:nvSpPr>
          <p:cNvPr id="42" name="テキスト ボックス 41"/>
          <p:cNvSpPr txBox="1"/>
          <p:nvPr/>
        </p:nvSpPr>
        <p:spPr>
          <a:xfrm>
            <a:off x="6401527" y="2365070"/>
            <a:ext cx="346249" cy="1034899"/>
          </a:xfrm>
          <a:prstGeom prst="rect">
            <a:avLst/>
          </a:prstGeom>
          <a:noFill/>
        </p:spPr>
        <p:txBody>
          <a:bodyPr vert="eaVert" wrap="none" rtlCol="0">
            <a:spAutoFit/>
          </a:bodyPr>
          <a:lstStyle/>
          <a:p>
            <a:r>
              <a:rPr kumimoji="1" lang="ja-JP" altLang="en-US" sz="1050">
                <a:solidFill>
                  <a:schemeClr val="bg1"/>
                </a:solidFill>
                <a:latin typeface="Meiryo" charset="-128"/>
                <a:ea typeface="Meiryo" charset="-128"/>
                <a:cs typeface="Meiryo" charset="-128"/>
              </a:rPr>
              <a:t>フィードバック</a:t>
            </a:r>
            <a:endParaRPr kumimoji="1" lang="ja-JP" altLang="en-US" sz="1050" dirty="0">
              <a:solidFill>
                <a:schemeClr val="bg1"/>
              </a:solidFill>
              <a:latin typeface="Meiryo" charset="-128"/>
              <a:ea typeface="Meiryo" charset="-128"/>
              <a:cs typeface="Meiryo" charset="-128"/>
            </a:endParaRPr>
          </a:p>
        </p:txBody>
      </p:sp>
      <p:sp>
        <p:nvSpPr>
          <p:cNvPr id="44" name="テキスト ボックス 43"/>
          <p:cNvSpPr txBox="1"/>
          <p:nvPr/>
        </p:nvSpPr>
        <p:spPr>
          <a:xfrm>
            <a:off x="3321047" y="5796943"/>
            <a:ext cx="249299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ツール</a:t>
            </a:r>
            <a:r>
              <a:rPr kumimoji="1" lang="ja-JP" altLang="en-US" sz="2000" b="1">
                <a:solidFill>
                  <a:schemeClr val="bg1"/>
                </a:solidFill>
                <a:latin typeface="Meiryo" charset="-128"/>
                <a:ea typeface="Meiryo" charset="-128"/>
                <a:cs typeface="Meiryo" charset="-128"/>
              </a:rPr>
              <a:t>による自動化</a:t>
            </a:r>
            <a:endParaRPr kumimoji="1" lang="ja-JP" altLang="en-US" sz="20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79853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DevOps</a:t>
            </a:r>
            <a:r>
              <a:rPr lang="ja-JP" altLang="en-US" dirty="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5" name="正方形/長方形 4"/>
          <p:cNvSpPr/>
          <p:nvPr/>
        </p:nvSpPr>
        <p:spPr>
          <a:xfrm>
            <a:off x="611560" y="4323469"/>
            <a:ext cx="7848872"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dirty="0">
                <a:solidFill>
                  <a:schemeClr val="bg1"/>
                </a:solidFill>
                <a:latin typeface="Meiryo" charset="-128"/>
                <a:ea typeface="Meiryo" charset="-128"/>
                <a:cs typeface="Meiryo" charset="-128"/>
              </a:rPr>
              <a:t>お互いを尊重する（</a:t>
            </a:r>
            <a:r>
              <a:rPr lang="en-US" altLang="ja-JP" sz="1200" b="1" dirty="0">
                <a:solidFill>
                  <a:schemeClr val="bg1"/>
                </a:solidFill>
                <a:latin typeface="Meiryo" charset="-128"/>
                <a:ea typeface="Meiryo" charset="-128"/>
                <a:cs typeface="Meiryo" charset="-128"/>
              </a:rPr>
              <a:t>Respect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　</a:t>
            </a:r>
            <a:r>
              <a:rPr lang="ja-JP" altLang="en-US" sz="1050" dirty="0">
                <a:solidFill>
                  <a:schemeClr val="bg1"/>
                </a:solidFill>
                <a:latin typeface="Meiryo" charset="-128"/>
                <a:ea typeface="Meiryo" charset="-128"/>
                <a:cs typeface="Meiryo" charset="-128"/>
              </a:rPr>
              <a:t>一緒に働く相手のことを心から思いやる、相手を一人の人間として扱い、能力や功績を評価する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お互いを信頼する（</a:t>
            </a:r>
            <a:r>
              <a:rPr lang="en-US" altLang="ja-JP" sz="1200" b="1" dirty="0">
                <a:solidFill>
                  <a:schemeClr val="bg1"/>
                </a:solidFill>
                <a:latin typeface="Meiryo" charset="-128"/>
                <a:ea typeface="Meiryo" charset="-128"/>
                <a:cs typeface="Meiryo" charset="-128"/>
              </a:rPr>
              <a:t>Trust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自分以外の人は優秀で、正しいことをすると信じる。信じて仕事を任せる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失敗に対して健全な態度を取る（</a:t>
            </a:r>
            <a:r>
              <a:rPr lang="en-US" altLang="ja-JP" sz="1200" b="1" dirty="0">
                <a:solidFill>
                  <a:schemeClr val="bg1"/>
                </a:solidFill>
                <a:latin typeface="Meiryo" charset="-128"/>
                <a:ea typeface="Meiryo" charset="-128"/>
                <a:cs typeface="Meiryo" charset="-128"/>
              </a:rPr>
              <a:t>Healthy attitude about failure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新しいことに挑戦すれば自ずと失敗は起こってしまうものであり、相手のミスだと責めない</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相手を非難しない（</a:t>
            </a:r>
            <a:r>
              <a:rPr lang="en-US" altLang="ja-JP" sz="1200" b="1" dirty="0">
                <a:solidFill>
                  <a:schemeClr val="bg1"/>
                </a:solidFill>
                <a:latin typeface="Meiryo" charset="-128"/>
                <a:ea typeface="Meiryo" charset="-128"/>
                <a:cs typeface="Meiryo" charset="-128"/>
              </a:rPr>
              <a:t>Avoiding Blame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相手に非があると断じて言葉で責めるのではなく、次に同じ問題が起こらないように建設的な批判を行う</a:t>
            </a:r>
          </a:p>
        </p:txBody>
      </p:sp>
      <p:sp>
        <p:nvSpPr>
          <p:cNvPr id="6" name="正方形/長方形 5"/>
          <p:cNvSpPr/>
          <p:nvPr/>
        </p:nvSpPr>
        <p:spPr>
          <a:xfrm>
            <a:off x="611560" y="902170"/>
            <a:ext cx="7848872"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0000" rtlCol="0" anchor="ctr"/>
          <a:lstStyle/>
          <a:p>
            <a:r>
              <a:rPr lang="ja-JP" altLang="en-US" sz="1200" b="1" dirty="0">
                <a:solidFill>
                  <a:schemeClr val="bg1"/>
                </a:solidFill>
                <a:latin typeface="Meiryo" charset="-128"/>
                <a:ea typeface="Meiryo" charset="-128"/>
                <a:cs typeface="Meiryo" charset="-128"/>
              </a:rPr>
              <a:t>自動化されたインフラストラクチャ（</a:t>
            </a:r>
            <a:r>
              <a:rPr lang="en-US" altLang="ja-JP" sz="1200" b="1" dirty="0">
                <a:solidFill>
                  <a:schemeClr val="bg1"/>
                </a:solidFill>
                <a:latin typeface="Meiryo" charset="-128"/>
                <a:ea typeface="Meiryo" charset="-128"/>
                <a:cs typeface="Meiryo" charset="-128"/>
              </a:rPr>
              <a:t>Automated infrastructure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インフラの構築を自動化する。よく使われているツールには</a:t>
            </a:r>
            <a:r>
              <a:rPr lang="en-US" altLang="ja-JP" sz="1050" dirty="0" err="1">
                <a:solidFill>
                  <a:schemeClr val="bg1"/>
                </a:solidFill>
                <a:latin typeface="Meiryo" charset="-128"/>
                <a:ea typeface="Meiryo" charset="-128"/>
                <a:cs typeface="Meiryo" charset="-128"/>
              </a:rPr>
              <a:t>Ansible</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Chef</a:t>
            </a:r>
            <a:r>
              <a:rPr lang="ja-JP" altLang="en-US" sz="1050" dirty="0">
                <a:solidFill>
                  <a:schemeClr val="bg1"/>
                </a:solidFill>
                <a:latin typeface="Meiryo" charset="-128"/>
                <a:ea typeface="Meiryo" charset="-128"/>
                <a:cs typeface="Meiryo" charset="-128"/>
              </a:rPr>
              <a:t>、</a:t>
            </a:r>
            <a:r>
              <a:rPr lang="en-US" altLang="ja-JP" sz="1050" dirty="0">
                <a:solidFill>
                  <a:schemeClr val="bg1"/>
                </a:solidFill>
                <a:latin typeface="Meiryo" charset="-128"/>
                <a:ea typeface="Meiryo" charset="-128"/>
                <a:cs typeface="Meiryo" charset="-128"/>
              </a:rPr>
              <a:t>Docker</a:t>
            </a:r>
            <a:r>
              <a:rPr lang="ja-JP" altLang="en-US" sz="1050" dirty="0">
                <a:solidFill>
                  <a:schemeClr val="bg1"/>
                </a:solidFill>
                <a:latin typeface="Meiryo" charset="-128"/>
                <a:ea typeface="Meiryo" charset="-128"/>
                <a:cs typeface="Meiryo" charset="-128"/>
              </a:rPr>
              <a:t>などがある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バージョン管理システムの共有（</a:t>
            </a:r>
            <a:r>
              <a:rPr lang="en-US" altLang="ja-JP" sz="1200" b="1" dirty="0">
                <a:solidFill>
                  <a:schemeClr val="bg1"/>
                </a:solidFill>
                <a:latin typeface="Meiryo" charset="-128"/>
                <a:ea typeface="Meiryo" charset="-128"/>
                <a:cs typeface="Meiryo" charset="-128"/>
              </a:rPr>
              <a:t>Shared version control</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en-US" altLang="ja-JP" sz="1050" dirty="0" err="1">
                <a:solidFill>
                  <a:schemeClr val="bg1"/>
                </a:solidFill>
                <a:latin typeface="Meiryo" charset="-128"/>
                <a:ea typeface="Meiryo" charset="-128"/>
                <a:cs typeface="Meiryo" charset="-128"/>
              </a:rPr>
              <a:t>Git</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Mercurial</a:t>
            </a:r>
            <a:r>
              <a:rPr lang="ja-JP" altLang="en-US" sz="1050" dirty="0">
                <a:solidFill>
                  <a:schemeClr val="bg1"/>
                </a:solidFill>
                <a:latin typeface="Meiryo" charset="-128"/>
                <a:ea typeface="Meiryo" charset="-128"/>
                <a:cs typeface="Meiryo" charset="-128"/>
              </a:rPr>
              <a:t>などの同じバージョン管理システムを</a:t>
            </a:r>
            <a:r>
              <a:rPr lang="en-US" altLang="ja-JP" sz="1050" dirty="0">
                <a:solidFill>
                  <a:schemeClr val="bg1"/>
                </a:solidFill>
                <a:latin typeface="Meiryo" charset="-128"/>
                <a:ea typeface="Meiryo" charset="-128"/>
                <a:cs typeface="Meiryo" charset="-128"/>
              </a:rPr>
              <a:t>Dev</a:t>
            </a:r>
            <a:r>
              <a:rPr lang="ja-JP" altLang="en-US" sz="1050" dirty="0">
                <a:solidFill>
                  <a:schemeClr val="bg1"/>
                </a:solidFill>
                <a:latin typeface="Meiryo" charset="-128"/>
                <a:ea typeface="Meiryo" charset="-128"/>
                <a:cs typeface="Meiryo" charset="-128"/>
              </a:rPr>
              <a:t>と</a:t>
            </a:r>
            <a:r>
              <a:rPr lang="en-US" altLang="ja-JP" sz="1050" dirty="0">
                <a:solidFill>
                  <a:schemeClr val="bg1"/>
                </a:solidFill>
                <a:latin typeface="Meiryo" charset="-128"/>
                <a:ea typeface="Meiryo" charset="-128"/>
                <a:cs typeface="Meiryo" charset="-128"/>
              </a:rPr>
              <a:t>Ops</a:t>
            </a:r>
            <a:r>
              <a:rPr lang="ja-JP" altLang="en-US" sz="1050" dirty="0">
                <a:solidFill>
                  <a:schemeClr val="bg1"/>
                </a:solidFill>
                <a:latin typeface="Meiryo" charset="-128"/>
                <a:ea typeface="Meiryo" charset="-128"/>
                <a:cs typeface="Meiryo" charset="-128"/>
              </a:rPr>
              <a:t>で共有する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ワンステップによるビルドとデプロイ（</a:t>
            </a:r>
            <a:r>
              <a:rPr lang="en-US" altLang="ja-JP" sz="1200" b="1" dirty="0">
                <a:solidFill>
                  <a:schemeClr val="bg1"/>
                </a:solidFill>
                <a:latin typeface="Meiryo" charset="-128"/>
                <a:ea typeface="Meiryo" charset="-128"/>
                <a:cs typeface="Meiryo" charset="-128"/>
              </a:rPr>
              <a:t>One step build and deploy</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手順書などを使い、手動でビルドやデプロイをするのではなく、ビルドやデプロイを自動化する。よく使われているツールや</a:t>
            </a:r>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サービスには</a:t>
            </a:r>
            <a:r>
              <a:rPr lang="en-US" altLang="ja-JP" sz="1050" dirty="0">
                <a:solidFill>
                  <a:schemeClr val="bg1"/>
                </a:solidFill>
                <a:latin typeface="Meiryo" charset="-128"/>
                <a:ea typeface="Meiryo" charset="-128"/>
                <a:cs typeface="Meiryo" charset="-128"/>
              </a:rPr>
              <a:t>Jenkins</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Capistrano</a:t>
            </a:r>
            <a:r>
              <a:rPr lang="ja-JP" altLang="en-US" sz="1050" dirty="0">
                <a:solidFill>
                  <a:schemeClr val="bg1"/>
                </a:solidFill>
                <a:latin typeface="Meiryo" charset="-128"/>
                <a:ea typeface="Meiryo" charset="-128"/>
                <a:cs typeface="Meiryo" charset="-128"/>
              </a:rPr>
              <a:t>などがある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フィーチャーフラグ（</a:t>
            </a:r>
            <a:r>
              <a:rPr lang="en-US" altLang="ja-JP" sz="1200" b="1" dirty="0">
                <a:solidFill>
                  <a:schemeClr val="bg1"/>
                </a:solidFill>
                <a:latin typeface="Meiryo" charset="-128"/>
                <a:ea typeface="Meiryo" charset="-128"/>
                <a:cs typeface="Meiryo" charset="-128"/>
              </a:rPr>
              <a:t>Feature flags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詳細は後述のコラムで説明。コード中の機能の有効／無効を設定ファイルで管理する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メトリクスの共有（</a:t>
            </a:r>
            <a:r>
              <a:rPr lang="en-US" altLang="ja-JP" sz="1200" b="1" dirty="0">
                <a:solidFill>
                  <a:schemeClr val="bg1"/>
                </a:solidFill>
                <a:latin typeface="Meiryo" charset="-128"/>
                <a:ea typeface="Meiryo" charset="-128"/>
                <a:cs typeface="Meiryo" charset="-128"/>
              </a:rPr>
              <a:t>Shared metrics</a:t>
            </a:r>
            <a:r>
              <a:rPr lang="ja-JP" altLang="en-US" sz="1200" b="1"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取得したメトリクスの結果をダッシュボードでお互いに共有する。よく使われているサービスには</a:t>
            </a:r>
            <a:r>
              <a:rPr lang="en-US" altLang="ja-JP" sz="1050" dirty="0">
                <a:solidFill>
                  <a:schemeClr val="bg1"/>
                </a:solidFill>
                <a:latin typeface="Meiryo" charset="-128"/>
                <a:ea typeface="Meiryo" charset="-128"/>
                <a:cs typeface="Meiryo" charset="-128"/>
              </a:rPr>
              <a:t>New Relic</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Application</a:t>
            </a:r>
          </a:p>
          <a:p>
            <a:r>
              <a:rPr lang="ja-JP" altLang="en-US" sz="1050" dirty="0">
                <a:solidFill>
                  <a:schemeClr val="bg1"/>
                </a:solidFill>
                <a:latin typeface="Meiryo" charset="-128"/>
                <a:ea typeface="Meiryo" charset="-128"/>
                <a:cs typeface="Meiryo" charset="-128"/>
              </a:rPr>
              <a:t>　</a:t>
            </a:r>
            <a:r>
              <a:rPr lang="en-US" altLang="ja-JP" sz="1050" dirty="0">
                <a:solidFill>
                  <a:schemeClr val="bg1"/>
                </a:solidFill>
                <a:latin typeface="Meiryo" charset="-128"/>
                <a:ea typeface="Meiryo" charset="-128"/>
                <a:cs typeface="Meiryo" charset="-128"/>
              </a:rPr>
              <a:t>Insights</a:t>
            </a:r>
            <a:r>
              <a:rPr lang="ja-JP" altLang="en-US" sz="1050" dirty="0">
                <a:solidFill>
                  <a:schemeClr val="bg1"/>
                </a:solidFill>
                <a:latin typeface="Meiryo" charset="-128"/>
                <a:ea typeface="Meiryo" charset="-128"/>
                <a:cs typeface="Meiryo" charset="-128"/>
              </a:rPr>
              <a:t>などがある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en-US" altLang="ja-JP" sz="1200" b="1" dirty="0">
                <a:solidFill>
                  <a:schemeClr val="bg1"/>
                </a:solidFill>
                <a:latin typeface="Meiryo" charset="-128"/>
                <a:ea typeface="Meiryo" charset="-128"/>
                <a:cs typeface="Meiryo" charset="-128"/>
              </a:rPr>
              <a:t>IRC</a:t>
            </a:r>
            <a:r>
              <a:rPr lang="ja-JP" altLang="en-US" sz="1200" b="1" dirty="0">
                <a:solidFill>
                  <a:schemeClr val="bg1"/>
                </a:solidFill>
                <a:latin typeface="Meiryo" charset="-128"/>
                <a:ea typeface="Meiryo" charset="-128"/>
                <a:cs typeface="Meiryo" charset="-128"/>
              </a:rPr>
              <a:t>とインスタントメッセンジャーの</a:t>
            </a:r>
            <a:r>
              <a:rPr lang="en-US" altLang="ja-JP" sz="1200" b="1" dirty="0">
                <a:solidFill>
                  <a:schemeClr val="bg1"/>
                </a:solidFill>
                <a:latin typeface="Meiryo" charset="-128"/>
                <a:ea typeface="Meiryo" charset="-128"/>
                <a:cs typeface="Meiryo" charset="-128"/>
              </a:rPr>
              <a:t>Bot</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IRC and IM robots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en-US" altLang="ja-JP" sz="1050" dirty="0">
                <a:solidFill>
                  <a:schemeClr val="bg1"/>
                </a:solidFill>
                <a:latin typeface="Meiryo" charset="-128"/>
                <a:ea typeface="Meiryo" charset="-128"/>
                <a:cs typeface="Meiryo" charset="-128"/>
              </a:rPr>
              <a:t>Slack</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HipChat</a:t>
            </a:r>
            <a:r>
              <a:rPr lang="ja-JP" altLang="en-US" sz="1050" dirty="0">
                <a:solidFill>
                  <a:schemeClr val="bg1"/>
                </a:solidFill>
                <a:latin typeface="Meiryo" charset="-128"/>
                <a:ea typeface="Meiryo" charset="-128"/>
                <a:cs typeface="Meiryo" charset="-128"/>
              </a:rPr>
              <a:t>などのチャットツールに自動的にビルドやデプロイのログ、アラート内容を投稿する仕組みを</a:t>
            </a:r>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作ることで情報をお互いに共有する</a:t>
            </a:r>
          </a:p>
        </p:txBody>
      </p:sp>
      <p:sp>
        <p:nvSpPr>
          <p:cNvPr id="7" name="正方形/長方形 6"/>
          <p:cNvSpPr/>
          <p:nvPr/>
        </p:nvSpPr>
        <p:spPr>
          <a:xfrm>
            <a:off x="179512" y="902170"/>
            <a:ext cx="360040"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a:solidFill>
                  <a:srgbClr val="FFFFFF"/>
                </a:solidFill>
                <a:latin typeface="Hiragino Kaku Gothic StdN W8" charset="-128"/>
                <a:ea typeface="Hiragino Kaku Gothic StdN W8" charset="-128"/>
                <a:cs typeface="Hiragino Kaku Gothic StdN W8" charset="-128"/>
              </a:rPr>
              <a:t>ツール</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sp>
        <p:nvSpPr>
          <p:cNvPr id="8" name="正方形/長方形 7"/>
          <p:cNvSpPr/>
          <p:nvPr/>
        </p:nvSpPr>
        <p:spPr>
          <a:xfrm>
            <a:off x="179512" y="4323469"/>
            <a:ext cx="360040"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a:solidFill>
                  <a:srgbClr val="FFFFFF"/>
                </a:solidFill>
                <a:latin typeface="Hiragino Kaku Gothic StdN W8" charset="-128"/>
                <a:ea typeface="Hiragino Kaku Gothic StdN W8" charset="-128"/>
                <a:cs typeface="Hiragino Kaku Gothic StdN W8" charset="-128"/>
              </a:rPr>
              <a:t>組織文化</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sp>
        <p:nvSpPr>
          <p:cNvPr id="4" name="下カーブ矢印 3">
            <a:extLst>
              <a:ext uri="{FF2B5EF4-FFF2-40B4-BE49-F238E27FC236}">
                <a16:creationId xmlns:a16="http://schemas.microsoft.com/office/drawing/2014/main" id="{ED2FF0FD-E416-3344-816F-A01B2042F3DA}"/>
              </a:ext>
            </a:extLst>
          </p:cNvPr>
          <p:cNvSpPr/>
          <p:nvPr/>
        </p:nvSpPr>
        <p:spPr>
          <a:xfrm>
            <a:off x="7443989" y="3673437"/>
            <a:ext cx="1255877" cy="573908"/>
          </a:xfrm>
          <a:prstGeom prst="curvedDownArrow">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カーブ矢印 10">
            <a:extLst>
              <a:ext uri="{FF2B5EF4-FFF2-40B4-BE49-F238E27FC236}">
                <a16:creationId xmlns:a16="http://schemas.microsoft.com/office/drawing/2014/main" id="{BC7B0E77-5235-A342-90CF-5791E373EB27}"/>
              </a:ext>
            </a:extLst>
          </p:cNvPr>
          <p:cNvSpPr/>
          <p:nvPr/>
        </p:nvSpPr>
        <p:spPr>
          <a:xfrm rot="10800000">
            <a:off x="7407985" y="4290663"/>
            <a:ext cx="1255877" cy="573908"/>
          </a:xfrm>
          <a:prstGeom prst="curvedDownArrow">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7554475" y="3992325"/>
            <a:ext cx="1005403" cy="584775"/>
          </a:xfrm>
          <a:prstGeom prst="rect">
            <a:avLst/>
          </a:prstGeom>
          <a:noFill/>
        </p:spPr>
        <p:txBody>
          <a:bodyPr wrap="none" rtlCol="0">
            <a:spAutoFit/>
          </a:bodyPr>
          <a:lstStyle/>
          <a:p>
            <a:pPr algn="ctr"/>
            <a:r>
              <a:rPr kumimoji="1" lang="ja-JP" altLang="en-US" sz="320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改善</a:t>
            </a:r>
            <a:endParaRPr kumimoji="1" lang="ja-JP" altLang="en-US" sz="3200" dirty="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p:txBody>
      </p:sp>
    </p:spTree>
    <p:extLst>
      <p:ext uri="{BB962C8B-B14F-4D97-AF65-F5344CB8AC3E}">
        <p14:creationId xmlns:p14="http://schemas.microsoft.com/office/powerpoint/2010/main" val="1068579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コンテナ型仮想化</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37</a:t>
            </a:fld>
            <a:endParaRPr kumimoji="1" lang="ja-JP" altLang="en-US"/>
          </a:p>
        </p:txBody>
      </p:sp>
      <p:sp>
        <p:nvSpPr>
          <p:cNvPr id="4" name="正方形/長方形 3"/>
          <p:cNvSpPr/>
          <p:nvPr/>
        </p:nvSpPr>
        <p:spPr>
          <a:xfrm>
            <a:off x="644945"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63478" y="1439935"/>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915879"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92077" y="2375336"/>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775042"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9" name="テキスト ボックス 8"/>
          <p:cNvSpPr txBox="1"/>
          <p:nvPr/>
        </p:nvSpPr>
        <p:spPr>
          <a:xfrm>
            <a:off x="1470242" y="3317722"/>
            <a:ext cx="2159566" cy="400110"/>
          </a:xfrm>
          <a:prstGeom prst="rect">
            <a:avLst/>
          </a:prstGeom>
          <a:noFill/>
        </p:spPr>
        <p:txBody>
          <a:bodyPr wrap="none" rtlCol="0">
            <a:spAutoFit/>
          </a:bodyPr>
          <a:lstStyle/>
          <a:p>
            <a:pPr algn="ctr"/>
            <a:r>
              <a:rPr kumimoji="1" lang="ja-JP" altLang="en-US" sz="2000" dirty="0">
                <a:solidFill>
                  <a:srgbClr val="FFFFFF"/>
                </a:solidFill>
              </a:rPr>
              <a:t>ハイパーバイザー</a:t>
            </a:r>
          </a:p>
        </p:txBody>
      </p:sp>
      <p:sp>
        <p:nvSpPr>
          <p:cNvPr id="10" name="テキスト ボックス 9"/>
          <p:cNvSpPr txBox="1"/>
          <p:nvPr/>
        </p:nvSpPr>
        <p:spPr>
          <a:xfrm>
            <a:off x="945138"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16" name="正方形/長方形 15"/>
          <p:cNvSpPr/>
          <p:nvPr/>
        </p:nvSpPr>
        <p:spPr>
          <a:xfrm>
            <a:off x="992077"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7" name="正方形/長方形 16"/>
          <p:cNvSpPr/>
          <p:nvPr/>
        </p:nvSpPr>
        <p:spPr>
          <a:xfrm>
            <a:off x="992077"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8" name="正方形/長方形 17"/>
          <p:cNvSpPr/>
          <p:nvPr/>
        </p:nvSpPr>
        <p:spPr>
          <a:xfrm>
            <a:off x="2020575"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96773" y="2375336"/>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2049834"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1" name="正方形/長方形 20"/>
          <p:cNvSpPr/>
          <p:nvPr/>
        </p:nvSpPr>
        <p:spPr>
          <a:xfrm>
            <a:off x="2096773"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2" name="正方形/長方形 21"/>
          <p:cNvSpPr/>
          <p:nvPr/>
        </p:nvSpPr>
        <p:spPr>
          <a:xfrm>
            <a:off x="2096773"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23" name="正方形/長方形 22"/>
          <p:cNvSpPr/>
          <p:nvPr/>
        </p:nvSpPr>
        <p:spPr>
          <a:xfrm>
            <a:off x="3127930"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04128" y="2375336"/>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157189"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6" name="正方形/長方形 25"/>
          <p:cNvSpPr/>
          <p:nvPr/>
        </p:nvSpPr>
        <p:spPr>
          <a:xfrm>
            <a:off x="3204128"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7" name="正方形/長方形 26"/>
          <p:cNvSpPr/>
          <p:nvPr/>
        </p:nvSpPr>
        <p:spPr>
          <a:xfrm>
            <a:off x="3204128"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74" name="テキスト ボックス 73"/>
          <p:cNvSpPr txBox="1"/>
          <p:nvPr/>
        </p:nvSpPr>
        <p:spPr>
          <a:xfrm>
            <a:off x="580730" y="843166"/>
            <a:ext cx="3745737" cy="461665"/>
          </a:xfrm>
          <a:prstGeom prst="rect">
            <a:avLst/>
          </a:prstGeom>
          <a:noFill/>
        </p:spPr>
        <p:txBody>
          <a:bodyPr wrap="none" rtlCol="0">
            <a:spAutoFit/>
          </a:bodyPr>
          <a:lstStyle/>
          <a:p>
            <a:pPr algn="ctr"/>
            <a:r>
              <a:rPr kumimoji="1" lang="ja-JP" altLang="en-US" sz="2400" dirty="0">
                <a:solidFill>
                  <a:srgbClr val="3366FF"/>
                </a:solidFill>
              </a:rPr>
              <a:t>ハイパーバイザー型仮想化</a:t>
            </a:r>
          </a:p>
        </p:txBody>
      </p:sp>
      <p:sp>
        <p:nvSpPr>
          <p:cNvPr id="28" name="正方形/長方形 27"/>
          <p:cNvSpPr/>
          <p:nvPr/>
        </p:nvSpPr>
        <p:spPr>
          <a:xfrm>
            <a:off x="4734344"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4852877" y="1499565"/>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005278" y="1397965"/>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5864441"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33" name="テキスト ボックス 32"/>
          <p:cNvSpPr txBox="1"/>
          <p:nvPr/>
        </p:nvSpPr>
        <p:spPr>
          <a:xfrm>
            <a:off x="5171515" y="2798839"/>
            <a:ext cx="2935820" cy="400110"/>
          </a:xfrm>
          <a:prstGeom prst="rect">
            <a:avLst/>
          </a:prstGeom>
          <a:noFill/>
        </p:spPr>
        <p:txBody>
          <a:bodyPr wrap="none" rtlCol="0">
            <a:spAutoFit/>
          </a:bodyPr>
          <a:lstStyle/>
          <a:p>
            <a:pPr algn="ctr"/>
            <a:r>
              <a:rPr kumimoji="1" lang="ja-JP" altLang="en-US" sz="2000" dirty="0">
                <a:solidFill>
                  <a:srgbClr val="FFFFFF"/>
                </a:solidFill>
              </a:rPr>
              <a:t>コンテナ管理ソフトウエア</a:t>
            </a:r>
          </a:p>
        </p:txBody>
      </p:sp>
      <p:sp>
        <p:nvSpPr>
          <p:cNvPr id="47" name="テキスト ボックス 46"/>
          <p:cNvSpPr txBox="1"/>
          <p:nvPr/>
        </p:nvSpPr>
        <p:spPr>
          <a:xfrm>
            <a:off x="6402822" y="3174181"/>
            <a:ext cx="473206" cy="400110"/>
          </a:xfrm>
          <a:prstGeom prst="rect">
            <a:avLst/>
          </a:prstGeom>
          <a:noFill/>
        </p:spPr>
        <p:txBody>
          <a:bodyPr wrap="none" rtlCol="0">
            <a:spAutoFit/>
          </a:bodyPr>
          <a:lstStyle/>
          <a:p>
            <a:pPr algn="ctr"/>
            <a:r>
              <a:rPr kumimoji="1" lang="en-US" altLang="ja-JP" sz="2000">
                <a:solidFill>
                  <a:srgbClr val="FFFFFF"/>
                </a:solidFill>
              </a:rPr>
              <a:t>OS</a:t>
            </a:r>
          </a:p>
        </p:txBody>
      </p:sp>
      <p:sp>
        <p:nvSpPr>
          <p:cNvPr id="48" name="正方形/長方形 47"/>
          <p:cNvSpPr/>
          <p:nvPr/>
        </p:nvSpPr>
        <p:spPr>
          <a:xfrm>
            <a:off x="513671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186581"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723644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213849"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2" name="正方形/長方形 51"/>
          <p:cNvSpPr/>
          <p:nvPr/>
        </p:nvSpPr>
        <p:spPr>
          <a:xfrm>
            <a:off x="5213849"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7" name="正方形/長方形 56"/>
          <p:cNvSpPr/>
          <p:nvPr/>
        </p:nvSpPr>
        <p:spPr>
          <a:xfrm>
            <a:off x="6246783"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8" name="正方形/長方形 57"/>
          <p:cNvSpPr/>
          <p:nvPr/>
        </p:nvSpPr>
        <p:spPr>
          <a:xfrm>
            <a:off x="6246783"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9" name="正方形/長方形 58"/>
          <p:cNvSpPr/>
          <p:nvPr/>
        </p:nvSpPr>
        <p:spPr>
          <a:xfrm>
            <a:off x="7312032" y="1929226"/>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60" name="正方形/長方形 59"/>
          <p:cNvSpPr/>
          <p:nvPr/>
        </p:nvSpPr>
        <p:spPr>
          <a:xfrm>
            <a:off x="7302431" y="1397964"/>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61" name="テキスト ボックス 60"/>
          <p:cNvSpPr txBox="1"/>
          <p:nvPr/>
        </p:nvSpPr>
        <p:spPr>
          <a:xfrm>
            <a:off x="5264747"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2" name="テキスト ボックス 61"/>
          <p:cNvSpPr txBox="1"/>
          <p:nvPr/>
        </p:nvSpPr>
        <p:spPr>
          <a:xfrm>
            <a:off x="6312661"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3" name="テキスト ボックス 62"/>
          <p:cNvSpPr txBox="1"/>
          <p:nvPr/>
        </p:nvSpPr>
        <p:spPr>
          <a:xfrm>
            <a:off x="7375284"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75" name="テキスト ボックス 74"/>
          <p:cNvSpPr txBox="1"/>
          <p:nvPr/>
        </p:nvSpPr>
        <p:spPr>
          <a:xfrm>
            <a:off x="5350712" y="843166"/>
            <a:ext cx="2512226" cy="461665"/>
          </a:xfrm>
          <a:prstGeom prst="rect">
            <a:avLst/>
          </a:prstGeom>
          <a:noFill/>
        </p:spPr>
        <p:txBody>
          <a:bodyPr wrap="none" rtlCol="0">
            <a:spAutoFit/>
          </a:bodyPr>
          <a:lstStyle/>
          <a:p>
            <a:pPr algn="ctr"/>
            <a:r>
              <a:rPr kumimoji="1" lang="ja-JP" altLang="en-US" sz="2400" dirty="0">
                <a:solidFill>
                  <a:srgbClr val="FF6600"/>
                </a:solidFill>
              </a:rPr>
              <a:t>コンテナ型仮想化</a:t>
            </a:r>
          </a:p>
        </p:txBody>
      </p:sp>
      <p:sp>
        <p:nvSpPr>
          <p:cNvPr id="76" name="正方形/長方形 75"/>
          <p:cNvSpPr/>
          <p:nvPr/>
        </p:nvSpPr>
        <p:spPr>
          <a:xfrm>
            <a:off x="5213849" y="2235078"/>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106680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0" name="正方形/長方形 79"/>
          <p:cNvSpPr/>
          <p:nvPr/>
        </p:nvSpPr>
        <p:spPr>
          <a:xfrm>
            <a:off x="1047773" y="2851691"/>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2" name="正方形/長方形 81"/>
          <p:cNvSpPr/>
          <p:nvPr/>
        </p:nvSpPr>
        <p:spPr>
          <a:xfrm>
            <a:off x="2155128"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4" name="正方形/長方形 83"/>
          <p:cNvSpPr/>
          <p:nvPr/>
        </p:nvSpPr>
        <p:spPr>
          <a:xfrm>
            <a:off x="3276435"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5" name="正方形/長方形 84"/>
          <p:cNvSpPr/>
          <p:nvPr/>
        </p:nvSpPr>
        <p:spPr>
          <a:xfrm>
            <a:off x="5136715" y="3534212"/>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ＭＳ Ｐゴシック"/>
                <a:ea typeface="ＭＳ Ｐゴシック"/>
                <a:cs typeface="ＭＳ Ｐゴシック"/>
              </a:rPr>
              <a:t>カーネル</a:t>
            </a:r>
          </a:p>
        </p:txBody>
      </p:sp>
      <p:sp>
        <p:nvSpPr>
          <p:cNvPr id="86" name="正方形/長方形 85"/>
          <p:cNvSpPr/>
          <p:nvPr/>
        </p:nvSpPr>
        <p:spPr>
          <a:xfrm>
            <a:off x="2153968"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7" name="正方形/長方形 86"/>
          <p:cNvSpPr/>
          <p:nvPr/>
        </p:nvSpPr>
        <p:spPr>
          <a:xfrm>
            <a:off x="325904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8" name="正方形/長方形 87"/>
          <p:cNvSpPr/>
          <p:nvPr/>
        </p:nvSpPr>
        <p:spPr>
          <a:xfrm>
            <a:off x="6246783" y="2241281"/>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89" name="正方形/長方形 88"/>
          <p:cNvSpPr/>
          <p:nvPr/>
        </p:nvSpPr>
        <p:spPr>
          <a:xfrm>
            <a:off x="7316024" y="2248149"/>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44944" y="4364833"/>
            <a:ext cx="7865533" cy="3795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2000" kern="100">
                <a:solidFill>
                  <a:schemeClr val="bg1"/>
                </a:solidFill>
                <a:latin typeface="Meiryo" charset="-128"/>
                <a:ea typeface="Meiryo" charset="-128"/>
                <a:cs typeface="Meiryo" charset="-128"/>
              </a:rPr>
              <a:t>隔離</a:t>
            </a:r>
            <a:r>
              <a:rPr lang="ja-JP" altLang="ja-JP" sz="2000" kern="100" dirty="0">
                <a:solidFill>
                  <a:schemeClr val="bg1"/>
                </a:solidFill>
                <a:latin typeface="Meiryo" charset="-128"/>
                <a:ea typeface="Meiryo" charset="-128"/>
                <a:cs typeface="Meiryo" charset="-128"/>
              </a:rPr>
              <a:t>されたアプリケーション実行環境を</a:t>
            </a:r>
            <a:r>
              <a:rPr lang="ja-JP" altLang="ja-JP" sz="2000" kern="100">
                <a:solidFill>
                  <a:schemeClr val="bg1"/>
                </a:solidFill>
                <a:latin typeface="Meiryo" charset="-128"/>
                <a:ea typeface="Meiryo" charset="-128"/>
                <a:cs typeface="Meiryo" charset="-128"/>
              </a:rPr>
              <a:t>提供する</a:t>
            </a:r>
            <a:endParaRPr lang="ja-JP" altLang="ja-JP" sz="2000" kern="100" dirty="0">
              <a:solidFill>
                <a:schemeClr val="bg1"/>
              </a:solidFill>
              <a:latin typeface="Meiryo" charset="-128"/>
              <a:ea typeface="Meiryo" charset="-128"/>
              <a:cs typeface="Meiryo" charset="-128"/>
            </a:endParaRPr>
          </a:p>
        </p:txBody>
      </p:sp>
      <p:sp>
        <p:nvSpPr>
          <p:cNvPr id="77" name="正方形/長方形 76"/>
          <p:cNvSpPr/>
          <p:nvPr/>
        </p:nvSpPr>
        <p:spPr>
          <a:xfrm>
            <a:off x="644944" y="4819611"/>
            <a:ext cx="3776134" cy="400080"/>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ja-JP" sz="1600" dirty="0">
                <a:solidFill>
                  <a:schemeClr val="bg1"/>
                </a:solidFill>
                <a:latin typeface="Meiryo" charset="-128"/>
                <a:ea typeface="Meiryo" charset="-128"/>
                <a:cs typeface="Meiryo" charset="-128"/>
              </a:rPr>
              <a:t>各仮想マシンに</a:t>
            </a:r>
            <a:r>
              <a:rPr kumimoji="0" lang="en-US" altLang="ja-JP" sz="1600" dirty="0">
                <a:solidFill>
                  <a:schemeClr val="bg1"/>
                </a:solidFill>
                <a:latin typeface="Meiryo" charset="-128"/>
                <a:ea typeface="Meiryo" charset="-128"/>
                <a:cs typeface="Meiryo" charset="-128"/>
              </a:rPr>
              <a:t>1</a:t>
            </a:r>
            <a:r>
              <a:rPr kumimoji="0" lang="ja-JP" altLang="ja-JP" sz="1600" dirty="0">
                <a:solidFill>
                  <a:schemeClr val="bg1"/>
                </a:solidFill>
                <a:latin typeface="Meiryo" charset="-128"/>
                <a:ea typeface="Meiryo" charset="-128"/>
                <a:cs typeface="Meiryo" charset="-128"/>
              </a:rPr>
              <a:t>つのゲスト</a:t>
            </a:r>
            <a:r>
              <a:rPr kumimoji="0" lang="en-US" altLang="ja-JP" sz="1600" dirty="0">
                <a:solidFill>
                  <a:schemeClr val="bg1"/>
                </a:solidFill>
                <a:latin typeface="Meiryo" charset="-128"/>
                <a:ea typeface="Meiryo" charset="-128"/>
                <a:cs typeface="Meiryo" charset="-128"/>
              </a:rPr>
              <a:t>OS</a:t>
            </a:r>
            <a:r>
              <a:rPr kumimoji="0" lang="ja-JP" altLang="ja-JP" sz="1600" dirty="0">
                <a:solidFill>
                  <a:schemeClr val="bg1"/>
                </a:solidFill>
                <a:latin typeface="Meiryo" charset="-128"/>
                <a:ea typeface="Meiryo" charset="-128"/>
                <a:cs typeface="Meiryo" charset="-128"/>
              </a:rPr>
              <a:t>が必要 </a:t>
            </a:r>
          </a:p>
        </p:txBody>
      </p:sp>
      <p:sp>
        <p:nvSpPr>
          <p:cNvPr id="78" name="正方形/長方形 77"/>
          <p:cNvSpPr/>
          <p:nvPr/>
        </p:nvSpPr>
        <p:spPr>
          <a:xfrm>
            <a:off x="4734343" y="4819611"/>
            <a:ext cx="3776134" cy="40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en-US" altLang="ja-JP" sz="1600" dirty="0">
                <a:solidFill>
                  <a:schemeClr val="bg1"/>
                </a:solidFill>
                <a:latin typeface="Meiryo" charset="-128"/>
                <a:ea typeface="Meiryo" charset="-128"/>
                <a:cs typeface="Meiryo" charset="-128"/>
              </a:rPr>
              <a:t>1</a:t>
            </a:r>
            <a:r>
              <a:rPr lang="ja-JP" altLang="ja-JP" sz="1600" dirty="0">
                <a:solidFill>
                  <a:schemeClr val="bg1"/>
                </a:solidFill>
                <a:latin typeface="Meiryo" charset="-128"/>
                <a:ea typeface="Meiryo" charset="-128"/>
                <a:cs typeface="Meiryo" charset="-128"/>
              </a:rPr>
              <a:t>つの</a:t>
            </a:r>
            <a:r>
              <a:rPr lang="en-US" altLang="ja-JP" sz="1600" dirty="0">
                <a:solidFill>
                  <a:schemeClr val="bg1"/>
                </a:solidFill>
                <a:latin typeface="Meiryo" charset="-128"/>
                <a:ea typeface="Meiryo" charset="-128"/>
                <a:cs typeface="Meiryo" charset="-128"/>
              </a:rPr>
              <a:t>OS</a:t>
            </a:r>
            <a:r>
              <a:rPr lang="ja-JP" altLang="ja-JP" sz="1600" dirty="0">
                <a:solidFill>
                  <a:schemeClr val="bg1"/>
                </a:solidFill>
                <a:latin typeface="Meiryo" charset="-128"/>
                <a:ea typeface="Meiryo" charset="-128"/>
                <a:cs typeface="Meiryo" charset="-128"/>
              </a:rPr>
              <a:t>上で複数のコンテナを稼働 </a:t>
            </a:r>
            <a:endParaRPr lang="ja-JP" altLang="ja-JP" sz="1600" kern="100" dirty="0">
              <a:solidFill>
                <a:schemeClr val="bg1"/>
              </a:solidFill>
              <a:latin typeface="Meiryo" charset="-128"/>
              <a:ea typeface="Meiryo" charset="-128"/>
              <a:cs typeface="Meiryo" charset="-128"/>
            </a:endParaRPr>
          </a:p>
        </p:txBody>
      </p:sp>
      <p:sp>
        <p:nvSpPr>
          <p:cNvPr id="81" name="正方形/長方形 80"/>
          <p:cNvSpPr/>
          <p:nvPr/>
        </p:nvSpPr>
        <p:spPr>
          <a:xfrm>
            <a:off x="5050679" y="5284901"/>
            <a:ext cx="3459798" cy="11416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ja-JP" sz="1050" dirty="0">
                <a:solidFill>
                  <a:schemeClr val="bg1"/>
                </a:solidFill>
                <a:latin typeface="Meiryo" charset="-128"/>
                <a:ea typeface="Meiryo" charset="-128"/>
                <a:cs typeface="Meiryo" charset="-128"/>
              </a:rPr>
              <a:t>処理のオーバーヘッドが少なくリソース効率が良い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起動・停止が早い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デプロイサイズが小さく軽量</a:t>
            </a:r>
          </a:p>
        </p:txBody>
      </p:sp>
      <p:sp>
        <p:nvSpPr>
          <p:cNvPr id="31" name="ホームベース 30"/>
          <p:cNvSpPr/>
          <p:nvPr/>
        </p:nvSpPr>
        <p:spPr>
          <a:xfrm>
            <a:off x="644944" y="5294947"/>
            <a:ext cx="4405735" cy="1141623"/>
          </a:xfrm>
          <a:prstGeom prst="homePlate">
            <a:avLst>
              <a:gd name="adj" fmla="val 25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テストにおいて実行環境の差異を考慮する必要がない </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開発環境下では</a:t>
            </a:r>
            <a:r>
              <a:rPr lang="en-US" altLang="ja-JP" sz="800" dirty="0">
                <a:solidFill>
                  <a:schemeClr val="bg1"/>
                </a:solidFill>
                <a:latin typeface="Meiryo" charset="-128"/>
                <a:ea typeface="Meiryo" charset="-128"/>
                <a:cs typeface="Meiryo" charset="-128"/>
              </a:rPr>
              <a:t>OS</a:t>
            </a:r>
            <a:r>
              <a:rPr lang="ja-JP" altLang="ja-JP" sz="800" dirty="0">
                <a:solidFill>
                  <a:schemeClr val="bg1"/>
                </a:solidFill>
                <a:latin typeface="Meiryo" charset="-128"/>
                <a:ea typeface="Meiryo" charset="-128"/>
                <a:cs typeface="Meiryo" charset="-128"/>
              </a:rPr>
              <a:t>や</a:t>
            </a:r>
            <a:r>
              <a:rPr lang="en-US" altLang="ja-JP" sz="800" dirty="0">
                <a:solidFill>
                  <a:schemeClr val="bg1"/>
                </a:solidFill>
                <a:latin typeface="Meiryo" charset="-128"/>
                <a:ea typeface="Meiryo" charset="-128"/>
                <a:cs typeface="Meiryo" charset="-128"/>
              </a:rPr>
              <a:t>DB</a:t>
            </a:r>
            <a:r>
              <a:rPr lang="ja-JP" altLang="ja-JP" sz="800" dirty="0">
                <a:solidFill>
                  <a:schemeClr val="bg1"/>
                </a:solidFill>
                <a:latin typeface="Meiryo" charset="-128"/>
                <a:ea typeface="Meiryo" charset="-128"/>
                <a:cs typeface="Meiryo" charset="-128"/>
              </a:rPr>
              <a:t>のバリエ</a:t>
            </a:r>
            <a:r>
              <a:rPr lang="en-US" altLang="ja-JP" sz="800" dirty="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ションが多くツールもさまざまなものが混在</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テスト対象</a:t>
            </a:r>
            <a:r>
              <a:rPr lang="ja-JP" altLang="en-US" sz="800" dirty="0">
                <a:solidFill>
                  <a:schemeClr val="bg1"/>
                </a:solidFill>
                <a:latin typeface="Meiryo" charset="-128"/>
                <a:ea typeface="Meiryo" charset="-128"/>
                <a:cs typeface="Meiryo" charset="-128"/>
              </a:rPr>
              <a:t>は</a:t>
            </a:r>
            <a:r>
              <a:rPr lang="ja-JP" altLang="ja-JP" sz="800" dirty="0">
                <a:solidFill>
                  <a:schemeClr val="bg1"/>
                </a:solidFill>
                <a:latin typeface="Meiryo" charset="-128"/>
                <a:ea typeface="Meiryo" charset="-128"/>
                <a:cs typeface="Meiryo" charset="-128"/>
              </a:rPr>
              <a:t>多岐に</a:t>
            </a:r>
            <a:r>
              <a:rPr lang="ja-JP" altLang="en-US" sz="800" dirty="0">
                <a:solidFill>
                  <a:schemeClr val="bg1"/>
                </a:solidFill>
                <a:latin typeface="Meiryo" charset="-128"/>
                <a:ea typeface="Meiryo" charset="-128"/>
                <a:cs typeface="Meiryo" charset="-128"/>
              </a:rPr>
              <a:t>わたり</a:t>
            </a:r>
            <a:r>
              <a:rPr lang="ja-JP" altLang="ja-JP" sz="800" dirty="0">
                <a:solidFill>
                  <a:schemeClr val="bg1"/>
                </a:solidFill>
                <a:latin typeface="Meiryo" charset="-128"/>
                <a:ea typeface="Meiryo" charset="-128"/>
                <a:cs typeface="Meiryo" charset="-128"/>
              </a:rPr>
              <a:t>、それぞれに対応したテスト環境の準備に</a:t>
            </a:r>
            <a:r>
              <a:rPr lang="ja-JP" altLang="en-US" sz="800" dirty="0">
                <a:solidFill>
                  <a:schemeClr val="bg1"/>
                </a:solidFill>
                <a:latin typeface="Meiryo" charset="-128"/>
                <a:ea typeface="Meiryo" charset="-128"/>
                <a:cs typeface="Meiryo" charset="-128"/>
              </a:rPr>
              <a:t>手間</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各環境を準備するための知識を学ぶ</a:t>
            </a:r>
            <a:r>
              <a:rPr lang="ja-JP" altLang="en-US" sz="800" dirty="0">
                <a:solidFill>
                  <a:schemeClr val="bg1"/>
                </a:solidFill>
                <a:latin typeface="Meiryo" charset="-128"/>
                <a:ea typeface="Meiryo" charset="-128"/>
                <a:cs typeface="Meiryo" charset="-128"/>
              </a:rPr>
              <a:t>ことが</a:t>
            </a:r>
            <a:r>
              <a:rPr lang="ja-JP" altLang="ja-JP" sz="800" dirty="0">
                <a:solidFill>
                  <a:schemeClr val="bg1"/>
                </a:solidFill>
                <a:latin typeface="Meiryo" charset="-128"/>
                <a:ea typeface="Meiryo" charset="-128"/>
                <a:cs typeface="Meiryo" charset="-128"/>
              </a:rPr>
              <a:t>必要</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Docker</a:t>
            </a:r>
            <a:r>
              <a:rPr lang="ja-JP" altLang="ja-JP" sz="800" dirty="0">
                <a:solidFill>
                  <a:schemeClr val="bg1"/>
                </a:solidFill>
                <a:latin typeface="Meiryo" charset="-128"/>
                <a:ea typeface="Meiryo" charset="-128"/>
                <a:cs typeface="Meiryo" charset="-128"/>
              </a:rPr>
              <a:t>によってそうした</a:t>
            </a:r>
            <a:r>
              <a:rPr lang="ja-JP" altLang="en-US" sz="800" dirty="0">
                <a:solidFill>
                  <a:schemeClr val="bg1"/>
                </a:solidFill>
                <a:latin typeface="Meiryo" charset="-128"/>
                <a:ea typeface="Meiryo" charset="-128"/>
                <a:cs typeface="Meiryo" charset="-128"/>
              </a:rPr>
              <a:t>負担から解放され</a:t>
            </a:r>
            <a:r>
              <a:rPr lang="ja-JP" altLang="ja-JP" sz="800" dirty="0">
                <a:solidFill>
                  <a:schemeClr val="bg1"/>
                </a:solidFill>
                <a:latin typeface="Meiryo" charset="-128"/>
                <a:ea typeface="Meiryo" charset="-128"/>
                <a:cs typeface="Meiryo" charset="-128"/>
              </a:rPr>
              <a:t>、テスト環境を簡便に構築できるように</a:t>
            </a:r>
            <a:r>
              <a:rPr lang="ja-JP" altLang="en-US" sz="800" dirty="0">
                <a:solidFill>
                  <a:schemeClr val="bg1"/>
                </a:solidFill>
                <a:latin typeface="Meiryo" charset="-128"/>
                <a:ea typeface="Meiryo" charset="-128"/>
                <a:cs typeface="Meiryo" charset="-128"/>
              </a:rPr>
              <a:t>なり、</a:t>
            </a:r>
            <a:r>
              <a:rPr lang="ja-JP" altLang="ja-JP" sz="800" dirty="0">
                <a:solidFill>
                  <a:schemeClr val="bg1"/>
                </a:solidFill>
                <a:latin typeface="Meiryo" charset="-128"/>
                <a:ea typeface="Meiryo" charset="-128"/>
                <a:cs typeface="Meiryo" charset="-128"/>
              </a:rPr>
              <a:t>時間とコスト</a:t>
            </a:r>
            <a:r>
              <a:rPr lang="ja-JP" altLang="en-US" sz="800" dirty="0">
                <a:solidFill>
                  <a:schemeClr val="bg1"/>
                </a:solidFill>
                <a:latin typeface="Meiryo" charset="-128"/>
                <a:ea typeface="Meiryo" charset="-128"/>
                <a:cs typeface="Meiryo" charset="-128"/>
              </a:rPr>
              <a:t>を</a:t>
            </a:r>
            <a:r>
              <a:rPr lang="ja-JP" altLang="ja-JP" sz="800" dirty="0">
                <a:solidFill>
                  <a:schemeClr val="bg1"/>
                </a:solidFill>
                <a:latin typeface="Meiryo" charset="-128"/>
                <a:ea typeface="Meiryo" charset="-128"/>
                <a:cs typeface="Meiryo" charset="-128"/>
              </a:rPr>
              <a:t>削減</a:t>
            </a:r>
            <a:r>
              <a:rPr lang="ja-JP" altLang="en-US" sz="800" dirty="0">
                <a:solidFill>
                  <a:schemeClr val="bg1"/>
                </a:solidFill>
                <a:latin typeface="Meiryo" charset="-128"/>
                <a:ea typeface="Meiryo" charset="-128"/>
                <a:cs typeface="Meiryo" charset="-128"/>
              </a:rPr>
              <a:t>できる</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74318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仮想マシンとコンテナの稼働効率</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838332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a:t>DevOps</a:t>
            </a:r>
            <a:r>
              <a:rPr kumimoji="1" lang="ja-JP" altLang="en-US" dirty="0"/>
              <a:t>と</a:t>
            </a:r>
            <a:r>
              <a:rPr lang="ja-JP" altLang="en-US" dirty="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pPr algn="ctr"/>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ハイパーバイザー</a:t>
            </a: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a:solidFill>
                  <a:srgbClr val="FF6666"/>
                </a:solidFill>
                <a:latin typeface="メイリオ"/>
                <a:ea typeface="メイリオ"/>
                <a:cs typeface="メイリオ"/>
              </a:rPr>
              <a:t>そのまま本番で動かしたい（動作保証）</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kumimoji="1" lang="ja-JP" altLang="en-US" sz="1400" dirty="0">
                <a:solidFill>
                  <a:srgbClr val="FF6666"/>
                </a:solidFill>
                <a:latin typeface="メイリオ"/>
                <a:ea typeface="メイリオ"/>
                <a:cs typeface="メイリオ"/>
              </a:rPr>
              <a:t>開発から本番以降への時間を短くしたい</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lang="ja-JP" altLang="en-US" sz="1400" dirty="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仮想マシン</a:t>
            </a: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a:solidFill>
                  <a:srgbClr val="008000"/>
                </a:solidFill>
                <a:latin typeface="メイリオ"/>
                <a:ea typeface="メイリオ"/>
                <a:cs typeface="メイリオ"/>
              </a:rPr>
              <a:t>仮想化環境</a:t>
            </a: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rgbClr val="FFFFFF"/>
                </a:solidFill>
                <a:latin typeface="ＭＳ Ｐゴシック"/>
                <a:ea typeface="ＭＳ Ｐゴシック"/>
                <a:cs typeface="ＭＳ Ｐゴシック"/>
              </a:rPr>
              <a:t>動作</a:t>
            </a:r>
            <a:r>
              <a:rPr kumimoji="1" lang="ja-JP" altLang="en-US" sz="800" dirty="0">
                <a:solidFill>
                  <a:srgbClr val="FFFFFF"/>
                </a:solidFill>
                <a:latin typeface="ＭＳ Ｐゴシック"/>
                <a:ea typeface="ＭＳ Ｐゴシック"/>
                <a:cs typeface="ＭＳ Ｐゴシック"/>
              </a:rPr>
              <a:t>保証</a:t>
            </a:r>
          </a:p>
        </p:txBody>
      </p:sp>
      <p:sp>
        <p:nvSpPr>
          <p:cNvPr id="2" name="ホームベース 1"/>
          <p:cNvSpPr/>
          <p:nvPr/>
        </p:nvSpPr>
        <p:spPr>
          <a:xfrm>
            <a:off x="2803304" y="4810693"/>
            <a:ext cx="3769259" cy="48793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メイリオ"/>
                <a:ea typeface="メイリオ"/>
                <a:cs typeface="メイリオ"/>
              </a:rPr>
              <a:t>インフラ</a:t>
            </a:r>
            <a:r>
              <a:rPr lang="ja-JP" altLang="en-US" dirty="0">
                <a:solidFill>
                  <a:srgbClr val="FFFFFF"/>
                </a:solidFill>
                <a:latin typeface="メイリオ"/>
                <a:ea typeface="メイリオ"/>
                <a:cs typeface="メイリオ"/>
              </a:rPr>
              <a:t>や</a:t>
            </a:r>
            <a:r>
              <a:rPr lang="en-US" altLang="ja-JP" dirty="0">
                <a:solidFill>
                  <a:srgbClr val="FFFFFF"/>
                </a:solidFill>
                <a:latin typeface="メイリオ"/>
                <a:ea typeface="メイリオ"/>
                <a:cs typeface="メイリオ"/>
              </a:rPr>
              <a:t>OS</a:t>
            </a:r>
            <a:r>
              <a:rPr lang="ja-JP" altLang="en-US" dirty="0">
                <a:solidFill>
                  <a:srgbClr val="FFFFFF"/>
                </a:solidFill>
                <a:latin typeface="メイリオ"/>
                <a:ea typeface="メイリオ"/>
                <a:cs typeface="メイリオ"/>
              </a:rPr>
              <a:t>の違いを吸収</a:t>
            </a:r>
            <a:endParaRPr lang="en-US" altLang="ja-JP" dirty="0">
              <a:solidFill>
                <a:srgbClr val="FFFFFF"/>
              </a:solidFill>
              <a:latin typeface="メイリオ"/>
              <a:ea typeface="メイリオ"/>
              <a:cs typeface="メイリオ"/>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674" y="3425798"/>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000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これからの開発や運用に求められるもの</a:t>
            </a:r>
          </a:p>
        </p:txBody>
      </p:sp>
      <p:sp>
        <p:nvSpPr>
          <p:cNvPr id="2" name="スライド番号プレースホルダー 1">
            <a:extLst>
              <a:ext uri="{FF2B5EF4-FFF2-40B4-BE49-F238E27FC236}">
                <a16:creationId xmlns:a16="http://schemas.microsoft.com/office/drawing/2014/main" id="{B82D6FA7-49F3-734F-89AE-A56EAF8AD71A}"/>
              </a:ext>
            </a:extLst>
          </p:cNvPr>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クラウド</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4" name="三角形 13">
            <a:extLst>
              <a:ext uri="{FF2B5EF4-FFF2-40B4-BE49-F238E27FC236}">
                <a16:creationId xmlns:a16="http://schemas.microsoft.com/office/drawing/2014/main" id="{9F711FD3-D273-0840-8445-17F650BD30DE}"/>
              </a:ext>
            </a:extLst>
          </p:cNvPr>
          <p:cNvSpPr/>
          <p:nvPr/>
        </p:nvSpPr>
        <p:spPr>
          <a:xfrm flipV="1">
            <a:off x="3300316" y="1501231"/>
            <a:ext cx="2579699" cy="1001218"/>
          </a:xfrm>
          <a:prstGeom prst="triangle">
            <a:avLst>
              <a:gd name="adj" fmla="val 49528"/>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グループ化 27">
            <a:extLst>
              <a:ext uri="{FF2B5EF4-FFF2-40B4-BE49-F238E27FC236}">
                <a16:creationId xmlns:a16="http://schemas.microsoft.com/office/drawing/2014/main" id="{BF2D3D42-81CB-3443-A94A-16AB1190DB1C}"/>
              </a:ext>
            </a:extLst>
          </p:cNvPr>
          <p:cNvGrpSpPr/>
          <p:nvPr/>
        </p:nvGrpSpPr>
        <p:grpSpPr>
          <a:xfrm>
            <a:off x="514728" y="884636"/>
            <a:ext cx="4057272" cy="1195037"/>
            <a:chOff x="514728" y="884636"/>
            <a:chExt cx="4057272" cy="1195037"/>
          </a:xfrm>
        </p:grpSpPr>
        <p:sp>
          <p:nvSpPr>
            <p:cNvPr id="5" name="ホームベース 4">
              <a:extLst>
                <a:ext uri="{FF2B5EF4-FFF2-40B4-BE49-F238E27FC236}">
                  <a16:creationId xmlns:a16="http://schemas.microsoft.com/office/drawing/2014/main" id="{3D8A9EE0-6A95-5C49-9915-8FCF3071660A}"/>
                </a:ext>
              </a:extLst>
            </p:cNvPr>
            <p:cNvSpPr/>
            <p:nvPr/>
          </p:nvSpPr>
          <p:spPr>
            <a:xfrm>
              <a:off x="514728" y="884636"/>
              <a:ext cx="4057272" cy="1195037"/>
            </a:xfrm>
            <a:prstGeom prst="homePlate">
              <a:avLst>
                <a:gd name="adj"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91CE9C7-052F-E843-ABBA-EAB5B591861E}"/>
                </a:ext>
              </a:extLst>
            </p:cNvPr>
            <p:cNvSpPr txBox="1"/>
            <p:nvPr/>
          </p:nvSpPr>
          <p:spPr>
            <a:xfrm>
              <a:off x="890178" y="968899"/>
              <a:ext cx="3057247"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ビジネス環境の不確実性が増大</a:t>
              </a:r>
            </a:p>
          </p:txBody>
        </p:sp>
        <p:sp>
          <p:nvSpPr>
            <p:cNvPr id="9" name="テキスト ボックス 8">
              <a:extLst>
                <a:ext uri="{FF2B5EF4-FFF2-40B4-BE49-F238E27FC236}">
                  <a16:creationId xmlns:a16="http://schemas.microsoft.com/office/drawing/2014/main" id="{48682138-C25F-8B4B-A0AF-AC8018D918C8}"/>
                </a:ext>
              </a:extLst>
            </p:cNvPr>
            <p:cNvSpPr txBox="1"/>
            <p:nvPr/>
          </p:nvSpPr>
          <p:spPr>
            <a:xfrm>
              <a:off x="744005" y="1362730"/>
              <a:ext cx="1569660"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現場のニーズに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ジャストインタイム</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で対応できる</a:t>
              </a:r>
            </a:p>
          </p:txBody>
        </p:sp>
        <p:sp>
          <p:nvSpPr>
            <p:cNvPr id="11" name="テキスト ボックス 10">
              <a:extLst>
                <a:ext uri="{FF2B5EF4-FFF2-40B4-BE49-F238E27FC236}">
                  <a16:creationId xmlns:a16="http://schemas.microsoft.com/office/drawing/2014/main" id="{FC43D615-0C0A-0944-96F7-277746D238CE}"/>
                </a:ext>
              </a:extLst>
            </p:cNvPr>
            <p:cNvSpPr txBox="1"/>
            <p:nvPr/>
          </p:nvSpPr>
          <p:spPr>
            <a:xfrm>
              <a:off x="2503862" y="1362728"/>
              <a:ext cx="1569660" cy="646331"/>
            </a:xfrm>
            <a:prstGeom prst="rect">
              <a:avLst/>
            </a:prstGeom>
            <a:noFill/>
          </p:spPr>
          <p:txBody>
            <a:bodyPr wrap="none" rtlCol="0">
              <a:spAutoFit/>
            </a:bodyPr>
            <a:lstStyle/>
            <a:p>
              <a:pPr algn="r"/>
              <a:r>
                <a:rPr kumimoji="1" lang="ja-JP" altLang="en-US" sz="3600" b="1">
                  <a:solidFill>
                    <a:schemeClr val="bg1"/>
                  </a:solidFill>
                  <a:latin typeface="Meiryo" panose="020B0604030504040204" pitchFamily="34" charset="-128"/>
                  <a:ea typeface="Meiryo" panose="020B0604030504040204" pitchFamily="34" charset="-128"/>
                </a:rPr>
                <a:t>即応力</a:t>
              </a: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4572000" y="884636"/>
            <a:ext cx="4057272"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862672" y="968899"/>
              <a:ext cx="3672800"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デジタル・テクノロジーの劇的な発展</a:t>
              </a:r>
            </a:p>
          </p:txBody>
        </p:sp>
        <p:sp>
          <p:nvSpPr>
            <p:cNvPr id="10" name="テキスト ボックス 9">
              <a:extLst>
                <a:ext uri="{FF2B5EF4-FFF2-40B4-BE49-F238E27FC236}">
                  <a16:creationId xmlns:a16="http://schemas.microsoft.com/office/drawing/2014/main" id="{4C40722D-CFE1-6442-BF71-10406EDA3597}"/>
                </a:ext>
              </a:extLst>
            </p:cNvPr>
            <p:cNvSpPr txBox="1"/>
            <p:nvPr/>
          </p:nvSpPr>
          <p:spPr>
            <a:xfrm>
              <a:off x="6561134" y="1362727"/>
              <a:ext cx="1877437" cy="646331"/>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生産性・価格・期間など</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これまでの常識を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根底から</a:t>
              </a:r>
              <a:r>
                <a:rPr kumimoji="1" lang="ja-JP" altLang="en-US" sz="1200">
                  <a:solidFill>
                    <a:schemeClr val="bg1"/>
                  </a:solidFill>
                  <a:latin typeface="Meiryo" panose="020B0604030504040204" pitchFamily="34" charset="-128"/>
                  <a:ea typeface="Meiryo" panose="020B0604030504040204" pitchFamily="34" charset="-128"/>
                </a:rPr>
                <a:t>覆す</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5030976" y="1368999"/>
              <a:ext cx="1569660" cy="646331"/>
            </a:xfrm>
            <a:prstGeom prst="rect">
              <a:avLst/>
            </a:prstGeom>
            <a:noFill/>
          </p:spPr>
          <p:txBody>
            <a:bodyPr wrap="none" rtlCol="0">
              <a:spAutoFit/>
            </a:bodyPr>
            <a:lstStyle/>
            <a:p>
              <a:r>
                <a:rPr kumimoji="1" lang="ja-JP" altLang="en-US" sz="3600" b="1">
                  <a:solidFill>
                    <a:schemeClr val="bg1"/>
                  </a:solidFill>
                  <a:latin typeface="Meiryo" panose="020B0604030504040204" pitchFamily="34" charset="-128"/>
                  <a:ea typeface="Meiryo" panose="020B0604030504040204" pitchFamily="34" charset="-128"/>
                </a:rPr>
                <a:t>破壊力</a:t>
              </a:r>
            </a:p>
          </p:txBody>
        </p:sp>
      </p:grpSp>
    </p:spTree>
    <p:extLst>
      <p:ext uri="{BB962C8B-B14F-4D97-AF65-F5344CB8AC3E}">
        <p14:creationId xmlns:p14="http://schemas.microsoft.com/office/powerpoint/2010/main" val="94963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1+#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6597312"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a:t>DevOps</a:t>
            </a:r>
            <a:r>
              <a:rPr kumimoji="1" lang="ja-JP" altLang="en-US" dirty="0"/>
              <a:t>と</a:t>
            </a:r>
            <a:r>
              <a:rPr lang="ja-JP" altLang="en-US" dirty="0"/>
              <a:t>コンテナ管理ソフトウエア</a:t>
            </a:r>
            <a:endParaRPr kumimoji="1" lang="ja-JP" altLang="en-US" dirty="0"/>
          </a:p>
        </p:txBody>
      </p:sp>
      <p:sp>
        <p:nvSpPr>
          <p:cNvPr id="29" name="正方形/長方形 28"/>
          <p:cNvSpPr/>
          <p:nvPr/>
        </p:nvSpPr>
        <p:spPr>
          <a:xfrm>
            <a:off x="6701649"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30" name="正方形/長方形 29"/>
          <p:cNvSpPr/>
          <p:nvPr/>
        </p:nvSpPr>
        <p:spPr>
          <a:xfrm>
            <a:off x="6701649"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31" name="正方形/長方形 30"/>
          <p:cNvSpPr/>
          <p:nvPr/>
        </p:nvSpPr>
        <p:spPr>
          <a:xfrm>
            <a:off x="6701649" y="4585004"/>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701649" y="5050913"/>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701649"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43" name="テキスト ボックス 42"/>
          <p:cNvSpPr txBox="1"/>
          <p:nvPr/>
        </p:nvSpPr>
        <p:spPr>
          <a:xfrm>
            <a:off x="6607401" y="3018144"/>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35" name="上下矢印 34"/>
          <p:cNvSpPr/>
          <p:nvPr/>
        </p:nvSpPr>
        <p:spPr>
          <a:xfrm>
            <a:off x="8140171"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3517296"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3621633"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50" name="正方形/長方形 49"/>
          <p:cNvSpPr/>
          <p:nvPr/>
        </p:nvSpPr>
        <p:spPr>
          <a:xfrm>
            <a:off x="3621633"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1" name="正方形/長方形 50"/>
          <p:cNvSpPr/>
          <p:nvPr/>
        </p:nvSpPr>
        <p:spPr>
          <a:xfrm>
            <a:off x="3621633" y="4585004"/>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52" name="正方形/長方形 51"/>
          <p:cNvSpPr/>
          <p:nvPr/>
        </p:nvSpPr>
        <p:spPr>
          <a:xfrm>
            <a:off x="3621633" y="5050913"/>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53" name="正方形/長方形 52"/>
          <p:cNvSpPr/>
          <p:nvPr/>
        </p:nvSpPr>
        <p:spPr>
          <a:xfrm>
            <a:off x="3621633"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4" name="テキスト ボックス 53"/>
          <p:cNvSpPr txBox="1"/>
          <p:nvPr/>
        </p:nvSpPr>
        <p:spPr>
          <a:xfrm>
            <a:off x="3527385" y="3018144"/>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55" name="上下矢印 54"/>
          <p:cNvSpPr/>
          <p:nvPr/>
        </p:nvSpPr>
        <p:spPr>
          <a:xfrm>
            <a:off x="5060155"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437280" y="298497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32306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58" name="正方形/長方形 57"/>
          <p:cNvSpPr/>
          <p:nvPr/>
        </p:nvSpPr>
        <p:spPr>
          <a:xfrm>
            <a:off x="541617" y="376268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9" name="正方形/長方形 58"/>
          <p:cNvSpPr/>
          <p:nvPr/>
        </p:nvSpPr>
        <p:spPr>
          <a:xfrm>
            <a:off x="541617" y="4591354"/>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60" name="正方形/長方形 59"/>
          <p:cNvSpPr/>
          <p:nvPr/>
        </p:nvSpPr>
        <p:spPr>
          <a:xfrm>
            <a:off x="541617" y="5057263"/>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61" name="正方形/長方形 60"/>
          <p:cNvSpPr/>
          <p:nvPr/>
        </p:nvSpPr>
        <p:spPr>
          <a:xfrm>
            <a:off x="541617" y="430433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62" name="テキスト ボックス 61"/>
          <p:cNvSpPr txBox="1"/>
          <p:nvPr/>
        </p:nvSpPr>
        <p:spPr>
          <a:xfrm>
            <a:off x="447369" y="3024494"/>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63" name="上下矢印 62"/>
          <p:cNvSpPr/>
          <p:nvPr/>
        </p:nvSpPr>
        <p:spPr>
          <a:xfrm>
            <a:off x="1980139" y="440244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3" name="曲線コネクタ 2"/>
          <p:cNvCxnSpPr>
            <a:stCxn id="39" idx="0"/>
            <a:endCxn id="56" idx="0"/>
          </p:cNvCxnSpPr>
          <p:nvPr/>
        </p:nvCxnSpPr>
        <p:spPr>
          <a:xfrm rot="16200000" flipH="1" flipV="1">
            <a:off x="3048377" y="1441789"/>
            <a:ext cx="6350" cy="3080016"/>
          </a:xfrm>
          <a:prstGeom prst="curvedConnector3">
            <a:avLst>
              <a:gd name="adj1" fmla="val -7659055"/>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a:stCxn id="36" idx="0"/>
            <a:endCxn id="39" idx="0"/>
          </p:cNvCxnSpPr>
          <p:nvPr/>
        </p:nvCxnSpPr>
        <p:spPr>
          <a:xfrm rot="16200000" flipV="1">
            <a:off x="6131568" y="1438614"/>
            <a:ext cx="12700" cy="3080016"/>
          </a:xfrm>
          <a:prstGeom prst="curvedConnector3">
            <a:avLst>
              <a:gd name="adj1" fmla="val 4167780"/>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4075" y="930644"/>
            <a:ext cx="811765" cy="628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6" name="テキスト ボックス 65"/>
          <p:cNvSpPr txBox="1"/>
          <p:nvPr/>
        </p:nvSpPr>
        <p:spPr>
          <a:xfrm>
            <a:off x="6466186" y="1003082"/>
            <a:ext cx="1611531" cy="461665"/>
          </a:xfrm>
          <a:prstGeom prst="rect">
            <a:avLst/>
          </a:prstGeom>
          <a:noFill/>
        </p:spPr>
        <p:txBody>
          <a:bodyPr wrap="none" rtlCol="0">
            <a:spAutoFit/>
          </a:bodyPr>
          <a:lstStyle/>
          <a:p>
            <a:r>
              <a:rPr kumimoji="1" lang="en-US" altLang="ja-JP" sz="1200" dirty="0" err="1">
                <a:solidFill>
                  <a:srgbClr val="FF6600"/>
                </a:solidFill>
                <a:latin typeface="メイリオ"/>
                <a:ea typeface="メイリオ"/>
                <a:cs typeface="メイリオ"/>
              </a:rPr>
              <a:t>Build,Ship</a:t>
            </a:r>
            <a:r>
              <a:rPr kumimoji="1" lang="en-US" altLang="ja-JP" sz="1200" dirty="0">
                <a:solidFill>
                  <a:srgbClr val="FF6600"/>
                </a:solidFill>
                <a:latin typeface="メイリオ"/>
                <a:ea typeface="メイリオ"/>
                <a:cs typeface="メイリオ"/>
              </a:rPr>
              <a:t> and Run</a:t>
            </a:r>
          </a:p>
          <a:p>
            <a:r>
              <a:rPr lang="en-US" altLang="ja-JP" sz="1200" dirty="0">
                <a:solidFill>
                  <a:srgbClr val="FF6600"/>
                </a:solidFill>
                <a:latin typeface="メイリオ"/>
                <a:ea typeface="メイリオ"/>
                <a:cs typeface="メイリオ"/>
              </a:rPr>
              <a:t>Any </a:t>
            </a:r>
            <a:r>
              <a:rPr lang="en-US" altLang="ja-JP" sz="1200" dirty="0" err="1">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930644"/>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chemeClr val="bg1"/>
                </a:solidFill>
                <a:latin typeface="Meiryo" charset="-128"/>
                <a:ea typeface="Meiryo" charset="-128"/>
                <a:cs typeface="Meiryo" charset="-128"/>
              </a:rPr>
              <a:t>アプリケーション開発者は、</a:t>
            </a:r>
            <a:r>
              <a:rPr kumimoji="1" lang="en-US" altLang="ja-JP" sz="1400" dirty="0">
                <a:solidFill>
                  <a:schemeClr val="bg1"/>
                </a:solidFill>
                <a:latin typeface="Meiryo" charset="-128"/>
                <a:ea typeface="Meiryo" charset="-128"/>
                <a:cs typeface="Meiryo" charset="-128"/>
              </a:rPr>
              <a:t>OS</a:t>
            </a:r>
            <a:r>
              <a:rPr kumimoji="1" lang="ja-JP" altLang="en-US" sz="1400" dirty="0">
                <a:solidFill>
                  <a:schemeClr val="bg1"/>
                </a:solidFill>
                <a:latin typeface="Meiryo" charset="-128"/>
                <a:ea typeface="Meiryo" charset="-128"/>
                <a:cs typeface="Meiryo" charset="-128"/>
              </a:rPr>
              <a:t>やインフラを意識することなくアプリケーションを開発し、どこでも実行できるようになる</a:t>
            </a:r>
          </a:p>
        </p:txBody>
      </p:sp>
      <p:sp>
        <p:nvSpPr>
          <p:cNvPr id="68" name="テキスト ボックス 67"/>
          <p:cNvSpPr txBox="1"/>
          <p:nvPr/>
        </p:nvSpPr>
        <p:spPr>
          <a:xfrm>
            <a:off x="2503296" y="1863886"/>
            <a:ext cx="4137407" cy="584775"/>
          </a:xfrm>
          <a:prstGeom prst="rect">
            <a:avLst/>
          </a:prstGeom>
          <a:noFill/>
        </p:spPr>
        <p:txBody>
          <a:bodyPr wrap="square" rtlCol="0">
            <a:spAutoFit/>
          </a:bodyPr>
          <a:lstStyle/>
          <a:p>
            <a:pPr algn="ctr"/>
            <a:r>
              <a:rPr kumimoji="1" lang="ja-JP" altLang="en-US" sz="1600" b="1" dirty="0">
                <a:solidFill>
                  <a:schemeClr val="accent6">
                    <a:lumMod val="75000"/>
                  </a:schemeClr>
                </a:solidFill>
                <a:latin typeface="メイリオ"/>
                <a:ea typeface="メイリオ"/>
                <a:cs typeface="メイリオ"/>
              </a:rPr>
              <a:t>開発しテストが完了したアプリは</a:t>
            </a:r>
            <a:endParaRPr kumimoji="1" lang="en-US" altLang="ja-JP" sz="1600" b="1" dirty="0">
              <a:solidFill>
                <a:schemeClr val="accent6">
                  <a:lumMod val="75000"/>
                </a:schemeClr>
              </a:solidFill>
              <a:latin typeface="メイリオ"/>
              <a:ea typeface="メイリオ"/>
              <a:cs typeface="メイリオ"/>
            </a:endParaRPr>
          </a:p>
          <a:p>
            <a:pPr algn="ctr"/>
            <a:r>
              <a:rPr kumimoji="1" lang="ja-JP" altLang="en-US" sz="1600" b="1" dirty="0">
                <a:solidFill>
                  <a:schemeClr val="accent6">
                    <a:lumMod val="75000"/>
                  </a:schemeClr>
                </a:solidFill>
                <a:latin typeface="メイリオ"/>
                <a:ea typeface="メイリオ"/>
                <a:cs typeface="メイリオ"/>
              </a:rPr>
              <a:t>すぐに本番環境で実行させることができる</a:t>
            </a:r>
          </a:p>
        </p:txBody>
      </p:sp>
      <p:sp>
        <p:nvSpPr>
          <p:cNvPr id="15" name="テキスト ボックス 14"/>
          <p:cNvSpPr txBox="1"/>
          <p:nvPr/>
        </p:nvSpPr>
        <p:spPr>
          <a:xfrm>
            <a:off x="7175224" y="6231326"/>
            <a:ext cx="1005403" cy="338554"/>
          </a:xfrm>
          <a:prstGeom prst="rect">
            <a:avLst/>
          </a:prstGeom>
          <a:noFill/>
        </p:spPr>
        <p:txBody>
          <a:bodyPr wrap="none" rtlCol="0">
            <a:spAutoFit/>
          </a:bodyPr>
          <a:lstStyle/>
          <a:p>
            <a:pPr algn="ctr"/>
            <a:r>
              <a:rPr kumimoji="1" lang="ja-JP" altLang="en-US" sz="1600">
                <a:solidFill>
                  <a:srgbClr val="00B050"/>
                </a:solidFill>
                <a:latin typeface="Meiryo" charset="-128"/>
                <a:ea typeface="Meiryo" charset="-128"/>
                <a:cs typeface="Meiryo" charset="-128"/>
              </a:rPr>
              <a:t>開発環境</a:t>
            </a:r>
          </a:p>
        </p:txBody>
      </p:sp>
      <p:sp>
        <p:nvSpPr>
          <p:cNvPr id="69" name="テキスト ボックス 68"/>
          <p:cNvSpPr txBox="1"/>
          <p:nvPr/>
        </p:nvSpPr>
        <p:spPr>
          <a:xfrm>
            <a:off x="3986265" y="6231326"/>
            <a:ext cx="1210589"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1015707" y="6234708"/>
            <a:ext cx="1005403" cy="338554"/>
          </a:xfrm>
          <a:prstGeom prst="rect">
            <a:avLst/>
          </a:prstGeom>
          <a:noFill/>
        </p:spPr>
        <p:txBody>
          <a:bodyPr wrap="none" rtlCol="0">
            <a:spAutoFit/>
          </a:bodyPr>
          <a:lstStyle/>
          <a:p>
            <a:pPr algn="ctr"/>
            <a:r>
              <a:rPr kumimoji="1" lang="ja-JP" altLang="en-US" sz="1600" dirty="0">
                <a:solidFill>
                  <a:schemeClr val="accent3">
                    <a:lumMod val="75000"/>
                  </a:schemeClr>
                </a:solidFill>
                <a:latin typeface="Meiryo" charset="-128"/>
                <a:ea typeface="Meiryo" charset="-128"/>
                <a:cs typeface="Meiryo" charset="-128"/>
              </a:rPr>
              <a:t>本番環境</a:t>
            </a: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1211" y="4293760"/>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728" y="4287410"/>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182" y="4302262"/>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948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Docker</a:t>
            </a:r>
            <a:r>
              <a:rPr kumimoji="1" lang="ja-JP" altLang="en-US" dirty="0"/>
              <a:t>と</a:t>
            </a:r>
            <a:r>
              <a:rPr kumimoji="1" lang="en-US" altLang="ja-JP" dirty="0"/>
              <a:t>Kubernetes </a:t>
            </a:r>
            <a:r>
              <a:rPr kumimoji="1" lang="ja-JP" altLang="en-US" dirty="0"/>
              <a:t>の関係</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4" name="正方形/長方形 3"/>
          <p:cNvSpPr/>
          <p:nvPr/>
        </p:nvSpPr>
        <p:spPr>
          <a:xfrm>
            <a:off x="539552" y="1240091"/>
            <a:ext cx="8064896" cy="462989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54150" y="1408431"/>
            <a:ext cx="3672408" cy="32660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6178" y="2231602"/>
            <a:ext cx="3168352" cy="1323439"/>
          </a:xfrm>
          <a:prstGeom prst="rect">
            <a:avLst/>
          </a:prstGeom>
        </p:spPr>
        <p:txBody>
          <a:bodyPr wrap="square">
            <a:spAutoFit/>
          </a:bodyPr>
          <a:lstStyle/>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コンテナの作成</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コンテナの実行</a:t>
            </a:r>
            <a:r>
              <a:rPr lang="en-US" altLang="ja-JP" sz="1600" dirty="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コンテナ内でファイルシステムとして使われるイメージの作成および管理　など</a:t>
            </a:r>
            <a:endParaRPr lang="en-US" altLang="ja-JP" sz="1600" dirty="0">
              <a:solidFill>
                <a:schemeClr val="bg1"/>
              </a:solidFill>
              <a:latin typeface="Meiryo" charset="-128"/>
              <a:ea typeface="Meiryo" charset="-128"/>
              <a:cs typeface="Meiryo" charset="-128"/>
            </a:endParaRPr>
          </a:p>
        </p:txBody>
      </p:sp>
      <p:sp>
        <p:nvSpPr>
          <p:cNvPr id="8" name="正方形/長方形 7"/>
          <p:cNvSpPr/>
          <p:nvPr/>
        </p:nvSpPr>
        <p:spPr>
          <a:xfrm>
            <a:off x="4572000" y="2397756"/>
            <a:ext cx="3963292" cy="1384995"/>
          </a:xfrm>
          <a:prstGeom prst="rect">
            <a:avLst/>
          </a:prstGeom>
        </p:spPr>
        <p:txBody>
          <a:bodyPr wrap="square">
            <a:spAutoFit/>
          </a:bodyPr>
          <a:lstStyle/>
          <a:p>
            <a:pPr marL="285750" indent="-285750">
              <a:buFont typeface="Wingdings" charset="2"/>
              <a:buChar char="ü"/>
            </a:pPr>
            <a:r>
              <a:rPr lang="ja-JP" altLang="en-US" sz="1400" dirty="0">
                <a:solidFill>
                  <a:srgbClr val="0070C0"/>
                </a:solidFill>
                <a:latin typeface="Meiryo" charset="-128"/>
                <a:ea typeface="Meiryo" charset="-128"/>
                <a:cs typeface="Meiryo" charset="-128"/>
              </a:rPr>
              <a:t>関連するコンテナのグルーピング</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コンテナに割り振られる</a:t>
            </a:r>
            <a:r>
              <a:rPr lang="en-US" altLang="ja-JP" sz="1400" dirty="0">
                <a:solidFill>
                  <a:srgbClr val="0070C0"/>
                </a:solidFill>
                <a:latin typeface="Meiryo" charset="-128"/>
                <a:ea typeface="Meiryo" charset="-128"/>
                <a:cs typeface="Meiryo" charset="-128"/>
              </a:rPr>
              <a:t>IP</a:t>
            </a:r>
            <a:r>
              <a:rPr lang="ja-JP" altLang="en-US" sz="1400" dirty="0">
                <a:solidFill>
                  <a:srgbClr val="0070C0"/>
                </a:solidFill>
                <a:latin typeface="Meiryo" charset="-128"/>
                <a:ea typeface="Meiryo" charset="-128"/>
                <a:cs typeface="Meiryo" charset="-128"/>
              </a:rPr>
              <a:t>アドレスの管理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コンテナ間ネットワークルーティング管理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複数のコンテナを利用した負荷分散</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コンテナに割り当てるストレージの管理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コンテナの監視　など</a:t>
            </a:r>
            <a:endParaRPr lang="ja-JP" altLang="en-US" sz="1400" b="0" i="0" dirty="0">
              <a:solidFill>
                <a:srgbClr val="0070C0"/>
              </a:solidFill>
              <a:effectLst/>
              <a:latin typeface="Meiryo" charset="-128"/>
              <a:ea typeface="Meiryo" charset="-128"/>
              <a:cs typeface="Meiryo" charset="-128"/>
            </a:endParaRPr>
          </a:p>
        </p:txBody>
      </p:sp>
      <p:pic>
        <p:nvPicPr>
          <p:cNvPr id="9" name="図 8"/>
          <p:cNvPicPr>
            <a:picLocks noChangeAspect="1"/>
          </p:cNvPicPr>
          <p:nvPr/>
        </p:nvPicPr>
        <p:blipFill>
          <a:blip r:embed="rId2">
            <a:clrChange>
              <a:clrFrom>
                <a:srgbClr val="FFFFFF"/>
              </a:clrFrom>
              <a:clrTo>
                <a:srgbClr val="FFFFFF">
                  <a:alpha val="0"/>
                </a:srgbClr>
              </a:clrTo>
            </a:clrChange>
          </a:blip>
          <a:stretch>
            <a:fillRect/>
          </a:stretch>
        </p:blipFill>
        <p:spPr>
          <a:xfrm>
            <a:off x="4671510" y="1438712"/>
            <a:ext cx="2196546" cy="959158"/>
          </a:xfrm>
          <a:prstGeom prst="rect">
            <a:avLst/>
          </a:prstGeom>
        </p:spPr>
      </p:pic>
      <p:pic>
        <p:nvPicPr>
          <p:cNvPr id="10" name="図 9"/>
          <p:cNvPicPr>
            <a:picLocks noChangeAspect="1"/>
          </p:cNvPicPr>
          <p:nvPr/>
        </p:nvPicPr>
        <p:blipFill>
          <a:blip r:embed="rId3"/>
          <a:stretch>
            <a:fillRect/>
          </a:stretch>
        </p:blipFill>
        <p:spPr>
          <a:xfrm>
            <a:off x="999102" y="1371103"/>
            <a:ext cx="1930303" cy="1094702"/>
          </a:xfrm>
          <a:prstGeom prst="rect">
            <a:avLst/>
          </a:prstGeom>
        </p:spPr>
      </p:pic>
      <p:sp>
        <p:nvSpPr>
          <p:cNvPr id="12" name="正方形/長方形 11"/>
          <p:cNvSpPr/>
          <p:nvPr/>
        </p:nvSpPr>
        <p:spPr>
          <a:xfrm>
            <a:off x="1056646" y="3719077"/>
            <a:ext cx="3067416" cy="577081"/>
          </a:xfrm>
          <a:prstGeom prst="rect">
            <a:avLst/>
          </a:prstGeom>
        </p:spPr>
        <p:txBody>
          <a:bodyPr wrap="square">
            <a:spAutoFit/>
          </a:bodyPr>
          <a:lstStyle/>
          <a:p>
            <a:r>
              <a:rPr lang="ja-JP" altLang="en-US" sz="1050" dirty="0">
                <a:solidFill>
                  <a:schemeClr val="bg1"/>
                </a:solidFill>
                <a:latin typeface="Meiryo" charset="-128"/>
                <a:ea typeface="Meiryo" charset="-128"/>
                <a:cs typeface="Meiryo" charset="-128"/>
              </a:rPr>
              <a:t>ネットワークのルーティングや複数コンテナの連携、複数台のサーバーを対象にコンテナを横断的に管理する機能などは提供されていない。</a:t>
            </a:r>
          </a:p>
        </p:txBody>
      </p:sp>
      <p:sp>
        <p:nvSpPr>
          <p:cNvPr id="13" name="正方形/長方形 12"/>
          <p:cNvSpPr/>
          <p:nvPr/>
        </p:nvSpPr>
        <p:spPr>
          <a:xfrm>
            <a:off x="827584" y="5287353"/>
            <a:ext cx="7488832" cy="307777"/>
          </a:xfrm>
          <a:prstGeom prst="rect">
            <a:avLst/>
          </a:prstGeom>
        </p:spPr>
        <p:txBody>
          <a:bodyPr wrap="square">
            <a:spAutoFit/>
          </a:bodyPr>
          <a:lstStyle/>
          <a:p>
            <a:pPr algn="ctr"/>
            <a:r>
              <a:rPr lang="ja-JP" altLang="en-US" sz="1400" dirty="0">
                <a:solidFill>
                  <a:srgbClr val="0070C0"/>
                </a:solidFill>
                <a:latin typeface="Meiryo" charset="-128"/>
                <a:ea typeface="Meiryo" charset="-128"/>
                <a:cs typeface="Meiryo" charset="-128"/>
              </a:rPr>
              <a:t>クラスタ環境で</a:t>
            </a:r>
            <a:r>
              <a:rPr lang="en-US" altLang="ja-JP" sz="1400" dirty="0">
                <a:solidFill>
                  <a:srgbClr val="0070C0"/>
                </a:solidFill>
                <a:latin typeface="Meiryo" charset="-128"/>
                <a:ea typeface="Meiryo" charset="-128"/>
                <a:cs typeface="Meiryo" charset="-128"/>
              </a:rPr>
              <a:t>Docker</a:t>
            </a:r>
            <a:r>
              <a:rPr lang="ja-JP" altLang="en-US" sz="1400" dirty="0">
                <a:solidFill>
                  <a:srgbClr val="0070C0"/>
                </a:solidFill>
                <a:latin typeface="Meiryo" charset="-128"/>
                <a:ea typeface="Meiryo" charset="-128"/>
                <a:cs typeface="Meiryo" charset="-128"/>
              </a:rPr>
              <a:t>を利用する場合は別途何らかの管理手法を用意する必要がある。</a:t>
            </a:r>
            <a:endParaRPr lang="en-US" altLang="ja-JP" sz="1400" dirty="0">
              <a:solidFill>
                <a:srgbClr val="0070C0"/>
              </a:solidFill>
              <a:latin typeface="Meiryo" charset="-128"/>
              <a:ea typeface="Meiryo" charset="-128"/>
              <a:cs typeface="Meiryo" charset="-128"/>
            </a:endParaRPr>
          </a:p>
        </p:txBody>
      </p:sp>
      <p:sp>
        <p:nvSpPr>
          <p:cNvPr id="14" name="正方形/長方形 13"/>
          <p:cNvSpPr/>
          <p:nvPr/>
        </p:nvSpPr>
        <p:spPr>
          <a:xfrm>
            <a:off x="999102" y="3592369"/>
            <a:ext cx="3175428" cy="785843"/>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73704" y="4940415"/>
            <a:ext cx="7603620" cy="338554"/>
          </a:xfrm>
          <a:prstGeom prst="rect">
            <a:avLst/>
          </a:prstGeom>
        </p:spPr>
        <p:txBody>
          <a:bodyPr wrap="square">
            <a:spAutoFit/>
          </a:bodyPr>
          <a:lstStyle/>
          <a:p>
            <a:pPr algn="ctr"/>
            <a:r>
              <a:rPr lang="en-US" altLang="ja-JP" sz="1600" dirty="0">
                <a:solidFill>
                  <a:srgbClr val="0432FF"/>
                </a:solidFill>
                <a:latin typeface="Meiryo" charset="-128"/>
                <a:ea typeface="Meiryo" charset="-128"/>
                <a:cs typeface="Meiryo" charset="-128"/>
              </a:rPr>
              <a:t>Docker</a:t>
            </a:r>
            <a:r>
              <a:rPr lang="ja-JP" altLang="en-US" sz="1600" dirty="0">
                <a:solidFill>
                  <a:srgbClr val="0432FF"/>
                </a:solidFill>
                <a:latin typeface="Meiryo" charset="-128"/>
                <a:ea typeface="Meiryo" charset="-128"/>
                <a:cs typeface="Meiryo" charset="-128"/>
              </a:rPr>
              <a:t>と連携して利用できるデプロイ</a:t>
            </a:r>
            <a:r>
              <a:rPr lang="en-US" altLang="ja-JP" sz="1600" dirty="0">
                <a:solidFill>
                  <a:srgbClr val="0432FF"/>
                </a:solidFill>
                <a:latin typeface="Meiryo" charset="-128"/>
                <a:ea typeface="Meiryo" charset="-128"/>
                <a:cs typeface="Meiryo" charset="-128"/>
              </a:rPr>
              <a:t>/</a:t>
            </a:r>
            <a:r>
              <a:rPr lang="ja-JP" altLang="en-US" sz="1600" dirty="0">
                <a:solidFill>
                  <a:srgbClr val="0432FF"/>
                </a:solidFill>
                <a:latin typeface="Meiryo" charset="-128"/>
                <a:ea typeface="Meiryo" charset="-128"/>
                <a:cs typeface="Meiryo" charset="-128"/>
              </a:rPr>
              <a:t>オーケストレーションツールのひとつ</a:t>
            </a:r>
          </a:p>
        </p:txBody>
      </p:sp>
      <p:sp>
        <p:nvSpPr>
          <p:cNvPr id="17" name="テキスト ボックス 16"/>
          <p:cNvSpPr txBox="1"/>
          <p:nvPr/>
        </p:nvSpPr>
        <p:spPr>
          <a:xfrm>
            <a:off x="6203830" y="1999873"/>
            <a:ext cx="816442" cy="276999"/>
          </a:xfrm>
          <a:prstGeom prst="rect">
            <a:avLst/>
          </a:prstGeom>
          <a:noFill/>
        </p:spPr>
        <p:txBody>
          <a:bodyPr wrap="none" rtlCol="0">
            <a:spAutoFit/>
          </a:bodyPr>
          <a:lstStyle/>
          <a:p>
            <a:r>
              <a:rPr kumimoji="1" lang="en-US" altLang="ja-JP" sz="1200"/>
              <a:t>By Google</a:t>
            </a:r>
            <a:endParaRPr kumimoji="1" lang="ja-JP" altLang="en-US" sz="1200" dirty="0"/>
          </a:p>
        </p:txBody>
      </p:sp>
      <p:sp>
        <p:nvSpPr>
          <p:cNvPr id="18" name="テキスト ボックス 17"/>
          <p:cNvSpPr txBox="1"/>
          <p:nvPr/>
        </p:nvSpPr>
        <p:spPr>
          <a:xfrm>
            <a:off x="4579491" y="3877799"/>
            <a:ext cx="3948309" cy="461665"/>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Manage a cluster of Linux containers as a single system to accelerate Dev and simplify Ops.</a:t>
            </a:r>
            <a:endParaRPr kumimoji="1" lang="ja-JP" altLang="en-US" sz="1200" dirty="0">
              <a:solidFill>
                <a:srgbClr val="0432FF"/>
              </a:solidFill>
              <a:latin typeface="Meiryo" charset="-128"/>
              <a:ea typeface="Meiryo" charset="-128"/>
              <a:cs typeface="Meiryo" charset="-128"/>
            </a:endParaRPr>
          </a:p>
        </p:txBody>
      </p:sp>
      <p:sp>
        <p:nvSpPr>
          <p:cNvPr id="19" name="正方形/長方形 18"/>
          <p:cNvSpPr/>
          <p:nvPr/>
        </p:nvSpPr>
        <p:spPr>
          <a:xfrm>
            <a:off x="4582056" y="4345804"/>
            <a:ext cx="3945744" cy="430887"/>
          </a:xfrm>
          <a:prstGeom prst="rect">
            <a:avLst/>
          </a:prstGeom>
        </p:spPr>
        <p:txBody>
          <a:bodyPr wrap="square">
            <a:spAutoFit/>
          </a:bodyPr>
          <a:lstStyle/>
          <a:p>
            <a:r>
              <a:rPr lang="ja-JP" altLang="ja-JP" sz="1100" dirty="0">
                <a:solidFill>
                  <a:srgbClr val="0432FF"/>
                </a:solidFill>
                <a:latin typeface="Meiryo" charset="-128"/>
                <a:ea typeface="Meiryo" charset="-128"/>
                <a:cs typeface="Meiryo" charset="-128"/>
              </a:rPr>
              <a:t>Linuxコンテナのクラスタを単一のシステムとして</a:t>
            </a:r>
            <a:r>
              <a:rPr lang="ja-JP" altLang="ja-JP" sz="1100">
                <a:solidFill>
                  <a:srgbClr val="0432FF"/>
                </a:solidFill>
                <a:latin typeface="Meiryo" charset="-128"/>
                <a:ea typeface="Meiryo" charset="-128"/>
                <a:cs typeface="Meiryo" charset="-128"/>
              </a:rPr>
              <a:t>管理し</a:t>
            </a:r>
            <a:r>
              <a:rPr lang="ja-JP" altLang="en-US" sz="1100">
                <a:solidFill>
                  <a:srgbClr val="0432FF"/>
                </a:solidFill>
                <a:latin typeface="Meiryo" charset="-128"/>
                <a:ea typeface="Meiryo" charset="-128"/>
                <a:cs typeface="Meiryo" charset="-128"/>
              </a:rPr>
              <a:t>て</a:t>
            </a:r>
            <a:r>
              <a:rPr lang="ja-JP" altLang="ja-JP" sz="1100">
                <a:solidFill>
                  <a:srgbClr val="0432FF"/>
                </a:solidFill>
                <a:latin typeface="Meiryo" charset="-128"/>
                <a:ea typeface="Meiryo" charset="-128"/>
                <a:cs typeface="Meiryo" charset="-128"/>
              </a:rPr>
              <a:t>開発</a:t>
            </a:r>
            <a:r>
              <a:rPr lang="ja-JP" altLang="ja-JP" sz="1100" dirty="0">
                <a:solidFill>
                  <a:srgbClr val="0432FF"/>
                </a:solidFill>
                <a:latin typeface="Meiryo" charset="-128"/>
                <a:ea typeface="Meiryo" charset="-128"/>
                <a:cs typeface="Meiryo" charset="-128"/>
              </a:rPr>
              <a:t>を加速し、</a:t>
            </a:r>
            <a:r>
              <a:rPr lang="ja-JP" altLang="en-US" sz="1100" dirty="0">
                <a:solidFill>
                  <a:srgbClr val="0432FF"/>
                </a:solidFill>
                <a:latin typeface="Meiryo" charset="-128"/>
                <a:ea typeface="Meiryo" charset="-128"/>
                <a:cs typeface="Meiryo" charset="-128"/>
              </a:rPr>
              <a:t>運用</a:t>
            </a:r>
            <a:r>
              <a:rPr lang="ja-JP" altLang="ja-JP" sz="1100" dirty="0">
                <a:solidFill>
                  <a:srgbClr val="0432FF"/>
                </a:solidFill>
                <a:latin typeface="Meiryo" charset="-128"/>
                <a:ea typeface="Meiryo" charset="-128"/>
                <a:cs typeface="Meiryo" charset="-128"/>
              </a:rPr>
              <a:t>を簡素化します。</a:t>
            </a:r>
            <a:endParaRPr lang="ja-JP" altLang="en-US" sz="1100" dirty="0">
              <a:solidFill>
                <a:srgbClr val="0432FF"/>
              </a:solidFill>
              <a:latin typeface="Meiryo" charset="-128"/>
              <a:ea typeface="Meiryo" charset="-128"/>
              <a:cs typeface="Meiryo" charset="-128"/>
            </a:endParaRPr>
          </a:p>
        </p:txBody>
      </p:sp>
      <p:cxnSp>
        <p:nvCxnSpPr>
          <p:cNvPr id="21" name="直線コネクタ 20"/>
          <p:cNvCxnSpPr/>
          <p:nvPr/>
        </p:nvCxnSpPr>
        <p:spPr>
          <a:xfrm>
            <a:off x="4671510" y="4339464"/>
            <a:ext cx="3705814"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5796136" y="6007510"/>
            <a:ext cx="2870264" cy="369332"/>
          </a:xfrm>
          <a:prstGeom prst="rect">
            <a:avLst/>
          </a:prstGeom>
        </p:spPr>
        <p:txBody>
          <a:bodyPr wrap="square">
            <a:spAutoFit/>
          </a:bodyPr>
          <a:lstStyle/>
          <a:p>
            <a:r>
              <a:rPr lang="ja-JP" altLang="en-US" sz="900" dirty="0">
                <a:solidFill>
                  <a:srgbClr val="4A4A4A"/>
                </a:solidFill>
                <a:latin typeface="Meiryo" charset="-128"/>
                <a:ea typeface="Meiryo" charset="-128"/>
                <a:cs typeface="Meiryo" charset="-128"/>
              </a:rPr>
              <a:t>意味：ギリシャ語で「人生の道標」</a:t>
            </a:r>
            <a:br>
              <a:rPr lang="ja-JP" altLang="en-US" sz="900">
                <a:latin typeface="Meiryo" charset="-128"/>
                <a:ea typeface="Meiryo" charset="-128"/>
                <a:cs typeface="Meiryo" charset="-128"/>
              </a:rPr>
            </a:br>
            <a:r>
              <a:rPr lang="ja-JP" altLang="en-US" sz="900">
                <a:solidFill>
                  <a:srgbClr val="4A4A4A"/>
                </a:solidFill>
                <a:latin typeface="Meiryo" charset="-128"/>
                <a:ea typeface="Meiryo" charset="-128"/>
                <a:cs typeface="Meiryo" charset="-128"/>
              </a:rPr>
              <a:t>読み方</a:t>
            </a:r>
            <a:r>
              <a:rPr lang="ja-JP" altLang="en-US" sz="900" dirty="0">
                <a:solidFill>
                  <a:srgbClr val="4A4A4A"/>
                </a:solidFill>
                <a:latin typeface="Meiryo" charset="-128"/>
                <a:ea typeface="Meiryo" charset="-128"/>
                <a:cs typeface="Meiryo" charset="-128"/>
              </a:rPr>
              <a:t>：クーベルネイテス（</a:t>
            </a:r>
            <a:r>
              <a:rPr lang="en-US" altLang="ja-JP" sz="900" dirty="0" err="1">
                <a:solidFill>
                  <a:srgbClr val="4A4A4A"/>
                </a:solidFill>
                <a:latin typeface="Meiryo" charset="-128"/>
                <a:ea typeface="Meiryo" charset="-128"/>
                <a:cs typeface="Meiryo" charset="-128"/>
              </a:rPr>
              <a:t>koo</a:t>
            </a:r>
            <a:r>
              <a:rPr lang="en-US" altLang="ja-JP" sz="900" dirty="0">
                <a:solidFill>
                  <a:srgbClr val="4A4A4A"/>
                </a:solidFill>
                <a:latin typeface="Meiryo" charset="-128"/>
                <a:ea typeface="Meiryo" charset="-128"/>
                <a:cs typeface="Meiryo" charset="-128"/>
              </a:rPr>
              <a:t>-</a:t>
            </a:r>
            <a:r>
              <a:rPr lang="en-US" altLang="ja-JP" sz="900" dirty="0" err="1">
                <a:solidFill>
                  <a:srgbClr val="4A4A4A"/>
                </a:solidFill>
                <a:latin typeface="Meiryo" charset="-128"/>
                <a:ea typeface="Meiryo" charset="-128"/>
                <a:cs typeface="Meiryo" charset="-128"/>
              </a:rPr>
              <a:t>ber</a:t>
            </a:r>
            <a:r>
              <a:rPr lang="en-US" altLang="ja-JP" sz="900" dirty="0">
                <a:solidFill>
                  <a:srgbClr val="4A4A4A"/>
                </a:solidFill>
                <a:latin typeface="Meiryo" charset="-128"/>
                <a:ea typeface="Meiryo" charset="-128"/>
                <a:cs typeface="Meiryo" charset="-128"/>
              </a:rPr>
              <a:t>-nay'-</a:t>
            </a:r>
            <a:r>
              <a:rPr lang="en-US" altLang="ja-JP" sz="900" dirty="0" err="1">
                <a:solidFill>
                  <a:srgbClr val="4A4A4A"/>
                </a:solidFill>
                <a:latin typeface="Meiryo" charset="-128"/>
                <a:ea typeface="Meiryo" charset="-128"/>
                <a:cs typeface="Meiryo" charset="-128"/>
              </a:rPr>
              <a:t>tace</a:t>
            </a:r>
            <a:r>
              <a:rPr lang="ja-JP" altLang="en-US" sz="900" dirty="0">
                <a:solidFill>
                  <a:srgbClr val="4A4A4A"/>
                </a:solidFill>
                <a:latin typeface="Meiryo" charset="-128"/>
                <a:ea typeface="Meiryo" charset="-128"/>
                <a:cs typeface="Meiryo" charset="-128"/>
              </a:rPr>
              <a:t>）</a:t>
            </a:r>
            <a:endParaRPr lang="ja-JP" altLang="en-US" sz="900" dirty="0">
              <a:latin typeface="Meiryo" charset="-128"/>
              <a:ea typeface="Meiryo" charset="-128"/>
              <a:cs typeface="Meiryo" charset="-128"/>
            </a:endParaRPr>
          </a:p>
        </p:txBody>
      </p:sp>
    </p:spTree>
    <p:extLst>
      <p:ext uri="{BB962C8B-B14F-4D97-AF65-F5344CB8AC3E}">
        <p14:creationId xmlns:p14="http://schemas.microsoft.com/office/powerpoint/2010/main" val="212054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err="1"/>
              <a:t>DevOps</a:t>
            </a:r>
            <a:r>
              <a:rPr kumimoji="1" lang="ja-JP" altLang="en-US" dirty="0"/>
              <a:t>と</a:t>
            </a:r>
            <a:r>
              <a:rPr lang="ja-JP" altLang="en-US" dirty="0"/>
              <a:t>コンテナ管理ソフトウエア</a:t>
            </a:r>
            <a:endParaRPr kumimoji="1" lang="ja-JP" altLang="en-US" dirty="0"/>
          </a:p>
        </p:txBody>
      </p:sp>
      <p:sp>
        <p:nvSpPr>
          <p:cNvPr id="2" name="スライド番号プレースホルダー 1"/>
          <p:cNvSpPr>
            <a:spLocks noGrp="1"/>
          </p:cNvSpPr>
          <p:nvPr>
            <p:ph type="sldNum" sz="quarter" idx="12"/>
          </p:nvPr>
        </p:nvSpPr>
        <p:spPr>
          <a:xfrm>
            <a:off x="6932246" y="6608646"/>
            <a:ext cx="2133600" cy="217800"/>
          </a:xfrm>
        </p:spPr>
        <p:txBody>
          <a:bodyPr/>
          <a:lstStyle/>
          <a:p>
            <a:fld id="{8FF8CC5D-A65D-5946-99B5-645367A967AD}" type="slidenum">
              <a:rPr kumimoji="1" lang="ja-JP" altLang="en-US" smtClean="0"/>
              <a:t>42</a:t>
            </a:fld>
            <a:endParaRPr kumimoji="1" lang="ja-JP" altLang="en-US"/>
          </a:p>
        </p:txBody>
      </p:sp>
      <p:sp>
        <p:nvSpPr>
          <p:cNvPr id="15" name="テキスト ボックス 14"/>
          <p:cNvSpPr txBox="1"/>
          <p:nvPr/>
        </p:nvSpPr>
        <p:spPr>
          <a:xfrm>
            <a:off x="242333" y="4983584"/>
            <a:ext cx="4296392" cy="646331"/>
          </a:xfrm>
          <a:prstGeom prst="rect">
            <a:avLst/>
          </a:prstGeom>
          <a:noFill/>
        </p:spPr>
        <p:txBody>
          <a:bodyPr wrap="square" rtlCol="0">
            <a:spAutoFit/>
          </a:bodyPr>
          <a:lstStyle/>
          <a:p>
            <a:r>
              <a:rPr lang="en-US" altLang="en-US" sz="1200" dirty="0">
                <a:solidFill>
                  <a:srgbClr val="0070C0"/>
                </a:solidFill>
                <a:latin typeface="メイリオ"/>
                <a:ea typeface="メイリオ"/>
                <a:cs typeface="メイリオ"/>
              </a:rPr>
              <a:t>同一のプラットフォームでなくても動作保証される</a:t>
            </a:r>
            <a:r>
              <a:rPr lang="ja-JP" altLang="en-US" sz="1200" dirty="0">
                <a:solidFill>
                  <a:srgbClr val="0070C0"/>
                </a:solidFill>
                <a:latin typeface="メイリオ"/>
                <a:ea typeface="メイリオ"/>
                <a:cs typeface="メイリオ"/>
              </a:rPr>
              <a:t>ので</a:t>
            </a:r>
            <a:endParaRPr lang="en-US" altLang="en-US" sz="1200" dirty="0">
              <a:solidFill>
                <a:srgbClr val="0070C0"/>
              </a:solidFill>
              <a:latin typeface="メイリオ"/>
              <a:ea typeface="メイリオ"/>
              <a:cs typeface="メイリオ"/>
            </a:endParaRPr>
          </a:p>
          <a:p>
            <a:r>
              <a:rPr kumimoji="1" lang="ja-JP" altLang="en-US" sz="1200" dirty="0">
                <a:solidFill>
                  <a:srgbClr val="0070C0"/>
                </a:solidFill>
                <a:latin typeface="メイリオ"/>
                <a:ea typeface="メイリオ"/>
                <a:cs typeface="メイリオ"/>
              </a:rPr>
              <a:t>第三者が作ったコンテナ（アプリケーションと実行環境）</a:t>
            </a:r>
            <a:endParaRPr kumimoji="1" lang="en-US" altLang="ja-JP" sz="1200" dirty="0">
              <a:solidFill>
                <a:srgbClr val="0070C0"/>
              </a:solidFill>
              <a:latin typeface="メイリオ"/>
              <a:ea typeface="メイリオ"/>
              <a:cs typeface="メイリオ"/>
            </a:endParaRPr>
          </a:p>
          <a:p>
            <a:r>
              <a:rPr lang="ja-JP" altLang="en-US" sz="1200" dirty="0">
                <a:solidFill>
                  <a:srgbClr val="0070C0"/>
                </a:solidFill>
                <a:latin typeface="メイリオ"/>
                <a:ea typeface="メイリオ"/>
                <a:cs typeface="メイリオ"/>
              </a:rPr>
              <a:t>を共有することで、開発のスピードアップを実現できる。</a:t>
            </a:r>
            <a:endParaRPr kumimoji="1" lang="ja-JP" altLang="en-US" sz="1200" dirty="0">
              <a:solidFill>
                <a:srgbClr val="0070C0"/>
              </a:solidFill>
              <a:latin typeface="メイリオ"/>
              <a:ea typeface="メイリオ"/>
              <a:cs typeface="メイリオ"/>
            </a:endParaRPr>
          </a:p>
        </p:txBody>
      </p:sp>
      <p:pic>
        <p:nvPicPr>
          <p:cNvPr id="16" name="図 15" descr="docker-1024x3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94" y="3789040"/>
            <a:ext cx="3162339" cy="1071613"/>
          </a:xfrm>
          <a:prstGeom prst="rect">
            <a:avLst/>
          </a:prstGeom>
        </p:spPr>
      </p:pic>
      <p:sp>
        <p:nvSpPr>
          <p:cNvPr id="17" name="テキスト ボックス 16"/>
          <p:cNvSpPr txBox="1"/>
          <p:nvPr/>
        </p:nvSpPr>
        <p:spPr>
          <a:xfrm>
            <a:off x="3059832" y="4069062"/>
            <a:ext cx="1090363" cy="646331"/>
          </a:xfrm>
          <a:prstGeom prst="rect">
            <a:avLst/>
          </a:prstGeom>
          <a:noFill/>
        </p:spPr>
        <p:txBody>
          <a:bodyPr wrap="none" rtlCol="0">
            <a:spAutoFit/>
          </a:bodyPr>
          <a:lstStyle/>
          <a:p>
            <a:r>
              <a:rPr kumimoji="1" lang="en-US" altLang="ja-JP" sz="3600" dirty="0">
                <a:solidFill>
                  <a:schemeClr val="accent3">
                    <a:lumMod val="50000"/>
                  </a:schemeClr>
                </a:solidFill>
                <a:latin typeface="Avenir Black"/>
                <a:cs typeface="Avenir Black"/>
              </a:rPr>
              <a:t>Hub</a:t>
            </a:r>
            <a:endParaRPr kumimoji="1" lang="ja-JP" altLang="en-US" sz="3600" dirty="0">
              <a:solidFill>
                <a:schemeClr val="accent3">
                  <a:lumMod val="50000"/>
                </a:schemeClr>
              </a:solidFill>
              <a:latin typeface="Avenir Black"/>
              <a:cs typeface="Avenir Black"/>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96" y="1385036"/>
            <a:ext cx="4895648" cy="2353816"/>
          </a:xfrm>
          <a:prstGeom prst="rect">
            <a:avLst/>
          </a:prstGeom>
          <a:effectLst>
            <a:outerShdw blurRad="50800" dist="38100" dir="2700000" algn="tl" rotWithShape="0">
              <a:prstClr val="black">
                <a:alpha val="40000"/>
              </a:prstClr>
            </a:outerShdw>
          </a:effec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38" y="1556792"/>
            <a:ext cx="4467866" cy="43924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112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管理運用の範囲</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4" name="正方形/長方形 3"/>
          <p:cNvSpPr/>
          <p:nvPr/>
        </p:nvSpPr>
        <p:spPr>
          <a:xfrm>
            <a:off x="282223" y="1835315"/>
            <a:ext cx="8280400" cy="62991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dirty="0">
                <a:solidFill>
                  <a:srgbClr val="FFFFFF"/>
                </a:solidFill>
                <a:latin typeface="Meiryo" charset="-128"/>
                <a:ea typeface="Meiryo" charset="-128"/>
                <a:cs typeface="Meiryo" charset="-128"/>
              </a:rPr>
              <a:t>アプリケーション</a:t>
            </a:r>
          </a:p>
        </p:txBody>
      </p:sp>
      <p:sp>
        <p:nvSpPr>
          <p:cNvPr id="5" name="正方形/長方形 4"/>
          <p:cNvSpPr/>
          <p:nvPr/>
        </p:nvSpPr>
        <p:spPr>
          <a:xfrm>
            <a:off x="282222" y="2584964"/>
            <a:ext cx="8280400" cy="6299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a:solidFill>
                  <a:srgbClr val="FFFFFF"/>
                </a:solidFill>
                <a:latin typeface="Meiryo" charset="-128"/>
                <a:ea typeface="Meiryo" charset="-128"/>
                <a:cs typeface="Meiryo" charset="-128"/>
              </a:rPr>
              <a:t>ランタイム</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282221" y="3334613"/>
            <a:ext cx="8280400" cy="6299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b="1" dirty="0">
                <a:solidFill>
                  <a:srgbClr val="FFFFFF"/>
                </a:solidFill>
                <a:latin typeface="Meiryo" charset="-128"/>
                <a:ea typeface="Meiryo" charset="-128"/>
                <a:cs typeface="Meiryo" charset="-128"/>
              </a:rPr>
              <a:t>OS</a:t>
            </a:r>
            <a:endParaRPr kumimoji="1" lang="ja-JP" altLang="en-US" sz="1200" b="1" dirty="0">
              <a:solidFill>
                <a:srgbClr val="FFFFFF"/>
              </a:solidFill>
              <a:latin typeface="Meiryo" charset="-128"/>
              <a:ea typeface="Meiryo" charset="-128"/>
              <a:cs typeface="Meiryo" charset="-128"/>
            </a:endParaRPr>
          </a:p>
        </p:txBody>
      </p:sp>
      <p:sp>
        <p:nvSpPr>
          <p:cNvPr id="7" name="正方形/長方形 6"/>
          <p:cNvSpPr/>
          <p:nvPr/>
        </p:nvSpPr>
        <p:spPr>
          <a:xfrm>
            <a:off x="282220" y="4084262"/>
            <a:ext cx="8280400" cy="6299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a:solidFill>
                  <a:srgbClr val="FFFFFF"/>
                </a:solidFill>
                <a:latin typeface="Meiryo" charset="-128"/>
                <a:ea typeface="Meiryo" charset="-128"/>
                <a:cs typeface="Meiryo" charset="-128"/>
              </a:rPr>
              <a:t>仮想マシン</a:t>
            </a: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282219" y="4833911"/>
            <a:ext cx="8280400" cy="62991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a:solidFill>
                  <a:srgbClr val="FFFFFF"/>
                </a:solidFill>
                <a:latin typeface="Meiryo" charset="-128"/>
                <a:ea typeface="Meiryo" charset="-128"/>
                <a:cs typeface="Meiryo" charset="-128"/>
              </a:rPr>
              <a:t>物理マシン</a:t>
            </a:r>
            <a:endParaRPr kumimoji="1" lang="ja-JP" altLang="en-US" sz="1200" b="1" dirty="0">
              <a:solidFill>
                <a:srgbClr val="FFFFFF"/>
              </a:solidFill>
              <a:latin typeface="Meiryo" charset="-128"/>
              <a:ea typeface="Meiryo" charset="-128"/>
              <a:cs typeface="Meiryo" charset="-128"/>
            </a:endParaRPr>
          </a:p>
        </p:txBody>
      </p:sp>
      <p:sp>
        <p:nvSpPr>
          <p:cNvPr id="9" name="正方形/長方形 8"/>
          <p:cNvSpPr/>
          <p:nvPr/>
        </p:nvSpPr>
        <p:spPr>
          <a:xfrm>
            <a:off x="3544711" y="1749777"/>
            <a:ext cx="1546575" cy="302981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181601" y="1749777"/>
            <a:ext cx="1546575" cy="1519418"/>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818491" y="1749777"/>
            <a:ext cx="1546575" cy="780867"/>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849853" y="1749777"/>
            <a:ext cx="1604544" cy="383822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1982458" y="1331940"/>
            <a:ext cx="1338828" cy="369332"/>
          </a:xfrm>
          <a:prstGeom prst="rect">
            <a:avLst/>
          </a:prstGeom>
          <a:noFill/>
        </p:spPr>
        <p:txBody>
          <a:bodyPr wrap="none" rtlCol="0">
            <a:spAutoFit/>
          </a:bodyPr>
          <a:lstStyle/>
          <a:p>
            <a:pPr algn="ctr"/>
            <a:r>
              <a:rPr kumimoji="1" lang="ja-JP" altLang="en-US" dirty="0">
                <a:latin typeface="Meiryo" charset="-128"/>
                <a:ea typeface="Meiryo" charset="-128"/>
                <a:cs typeface="Meiryo" charset="-128"/>
              </a:rPr>
              <a:t>物理マシン</a:t>
            </a:r>
          </a:p>
        </p:txBody>
      </p:sp>
      <p:sp>
        <p:nvSpPr>
          <p:cNvPr id="14" name="テキスト ボックス 13"/>
          <p:cNvSpPr txBox="1"/>
          <p:nvPr/>
        </p:nvSpPr>
        <p:spPr>
          <a:xfrm>
            <a:off x="3648331" y="1331940"/>
            <a:ext cx="1338828"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仮想マシン</a:t>
            </a:r>
          </a:p>
        </p:txBody>
      </p:sp>
      <p:sp>
        <p:nvSpPr>
          <p:cNvPr id="15" name="テキスト ボックス 14"/>
          <p:cNvSpPr txBox="1"/>
          <p:nvPr/>
        </p:nvSpPr>
        <p:spPr>
          <a:xfrm>
            <a:off x="5397268" y="1333007"/>
            <a:ext cx="1107997"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コンテナ</a:t>
            </a:r>
            <a:endParaRPr kumimoji="1" lang="ja-JP" altLang="en-US" dirty="0">
              <a:latin typeface="Meiryo" charset="-128"/>
              <a:ea typeface="Meiryo" charset="-128"/>
              <a:cs typeface="Meiryo" charset="-128"/>
            </a:endParaRPr>
          </a:p>
        </p:txBody>
      </p:sp>
      <p:sp>
        <p:nvSpPr>
          <p:cNvPr id="16" name="テキスト ボックス 15"/>
          <p:cNvSpPr txBox="1"/>
          <p:nvPr/>
        </p:nvSpPr>
        <p:spPr>
          <a:xfrm>
            <a:off x="6806694" y="1331940"/>
            <a:ext cx="1569660" cy="369332"/>
          </a:xfrm>
          <a:prstGeom prst="rect">
            <a:avLst/>
          </a:prstGeom>
          <a:noFill/>
        </p:spPr>
        <p:txBody>
          <a:bodyPr wrap="none" rtlCol="0">
            <a:spAutoFit/>
          </a:bodyPr>
          <a:lstStyle/>
          <a:p>
            <a:pPr algn="ctr"/>
            <a:r>
              <a:rPr kumimoji="1" lang="ja-JP" altLang="en-US" dirty="0">
                <a:latin typeface="Meiryo" charset="-128"/>
                <a:ea typeface="Meiryo" charset="-128"/>
                <a:cs typeface="Meiryo" charset="-128"/>
              </a:rPr>
              <a:t>サーバーレス</a:t>
            </a:r>
          </a:p>
        </p:txBody>
      </p:sp>
      <p:sp>
        <p:nvSpPr>
          <p:cNvPr id="17" name="テキスト ボックス 16"/>
          <p:cNvSpPr txBox="1"/>
          <p:nvPr/>
        </p:nvSpPr>
        <p:spPr>
          <a:xfrm>
            <a:off x="1849853" y="5707738"/>
            <a:ext cx="1604544" cy="369332"/>
          </a:xfrm>
          <a:prstGeom prst="rect">
            <a:avLst/>
          </a:prstGeom>
          <a:noFill/>
        </p:spPr>
        <p:txBody>
          <a:bodyPr wrap="square" rtlCol="0">
            <a:spAutoFit/>
          </a:bodyPr>
          <a:lstStyle/>
          <a:p>
            <a:pPr algn="ctr"/>
            <a:r>
              <a:rPr kumimoji="1" lang="ja-JP" altLang="en-US">
                <a:latin typeface="Meiryo" charset="-128"/>
                <a:ea typeface="Meiryo" charset="-128"/>
                <a:cs typeface="Meiryo" charset="-128"/>
              </a:rPr>
              <a:t>オンプレミス</a:t>
            </a:r>
          </a:p>
        </p:txBody>
      </p:sp>
      <p:sp>
        <p:nvSpPr>
          <p:cNvPr id="18" name="正方形/長方形 17"/>
          <p:cNvSpPr/>
          <p:nvPr/>
        </p:nvSpPr>
        <p:spPr>
          <a:xfrm>
            <a:off x="3544711" y="4792632"/>
            <a:ext cx="1546575" cy="79092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178232" y="3275816"/>
            <a:ext cx="1546575" cy="2307744"/>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818490" y="2553892"/>
            <a:ext cx="1546575" cy="302966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3544711" y="5703298"/>
            <a:ext cx="1604544" cy="369332"/>
          </a:xfrm>
          <a:prstGeom prst="rect">
            <a:avLst/>
          </a:prstGeom>
          <a:noFill/>
        </p:spPr>
        <p:txBody>
          <a:bodyPr wrap="square" rtlCol="0">
            <a:spAutoFit/>
          </a:bodyPr>
          <a:lstStyle/>
          <a:p>
            <a:pPr algn="ctr"/>
            <a:r>
              <a:rPr kumimoji="1" lang="en-US" altLang="ja-JP">
                <a:latin typeface="Meiryo" charset="-128"/>
                <a:ea typeface="Meiryo" charset="-128"/>
                <a:cs typeface="Meiryo" charset="-128"/>
              </a:rPr>
              <a:t>IaaS</a:t>
            </a:r>
            <a:endParaRPr kumimoji="1" lang="ja-JP" altLang="en-US" dirty="0">
              <a:latin typeface="Meiryo" charset="-128"/>
              <a:ea typeface="Meiryo" charset="-128"/>
              <a:cs typeface="Meiryo" charset="-128"/>
            </a:endParaRPr>
          </a:p>
        </p:txBody>
      </p:sp>
      <p:sp>
        <p:nvSpPr>
          <p:cNvPr id="22" name="テキスト ボックス 21"/>
          <p:cNvSpPr txBox="1"/>
          <p:nvPr/>
        </p:nvSpPr>
        <p:spPr>
          <a:xfrm>
            <a:off x="5178232" y="5703298"/>
            <a:ext cx="1604544" cy="492443"/>
          </a:xfrm>
          <a:prstGeom prst="rect">
            <a:avLst/>
          </a:prstGeom>
          <a:noFill/>
        </p:spPr>
        <p:txBody>
          <a:bodyPr wrap="square" rtlCol="0">
            <a:spAutoFit/>
          </a:bodyPr>
          <a:lstStyle/>
          <a:p>
            <a:pPr algn="ctr"/>
            <a:r>
              <a:rPr kumimoji="1" lang="en-US" altLang="ja-JP" dirty="0">
                <a:latin typeface="Meiryo" charset="-128"/>
                <a:ea typeface="Meiryo" charset="-128"/>
                <a:cs typeface="Meiryo" charset="-128"/>
              </a:rPr>
              <a:t>PaaS</a:t>
            </a:r>
          </a:p>
          <a:p>
            <a:pPr algn="ctr"/>
            <a:r>
              <a:rPr lang="ja-JP" altLang="en-US" sz="800" dirty="0">
                <a:latin typeface="Meiryo" charset="-128"/>
                <a:ea typeface="Meiryo" charset="-128"/>
                <a:cs typeface="Meiryo" charset="-128"/>
              </a:rPr>
              <a:t>［コンテナ・サービス］</a:t>
            </a:r>
            <a:endParaRPr kumimoji="1" lang="ja-JP" altLang="en-US" sz="800" dirty="0">
              <a:latin typeface="Meiryo" charset="-128"/>
              <a:ea typeface="Meiryo" charset="-128"/>
              <a:cs typeface="Meiryo" charset="-128"/>
            </a:endParaRPr>
          </a:p>
        </p:txBody>
      </p:sp>
      <p:sp>
        <p:nvSpPr>
          <p:cNvPr id="23" name="テキスト ボックス 22"/>
          <p:cNvSpPr txBox="1"/>
          <p:nvPr/>
        </p:nvSpPr>
        <p:spPr>
          <a:xfrm>
            <a:off x="6818490" y="5703297"/>
            <a:ext cx="1604544" cy="492443"/>
          </a:xfrm>
          <a:prstGeom prst="rect">
            <a:avLst/>
          </a:prstGeom>
          <a:noFill/>
        </p:spPr>
        <p:txBody>
          <a:bodyPr wrap="square" rtlCol="0">
            <a:spAutoFit/>
          </a:bodyPr>
          <a:lstStyle/>
          <a:p>
            <a:pPr algn="ctr"/>
            <a:r>
              <a:rPr kumimoji="1" lang="en-US" altLang="ja-JP" dirty="0" err="1">
                <a:latin typeface="Meiryo" charset="-128"/>
                <a:ea typeface="Meiryo" charset="-128"/>
                <a:cs typeface="Meiryo" charset="-128"/>
              </a:rPr>
              <a:t>FaaS</a:t>
            </a:r>
            <a:endParaRPr kumimoji="1" lang="en-US" altLang="ja-JP" dirty="0">
              <a:latin typeface="Meiryo" charset="-128"/>
              <a:ea typeface="Meiryo" charset="-128"/>
              <a:cs typeface="Meiryo" charset="-128"/>
            </a:endParaRPr>
          </a:p>
          <a:p>
            <a:pPr algn="ctr"/>
            <a:r>
              <a:rPr lang="ja-JP" altLang="en-US" sz="800" dirty="0">
                <a:latin typeface="Meiryo" charset="-128"/>
                <a:ea typeface="Meiryo" charset="-128"/>
                <a:cs typeface="Meiryo" charset="-128"/>
              </a:rPr>
              <a:t>［</a:t>
            </a:r>
            <a:r>
              <a:rPr lang="en-US" altLang="ja-JP" sz="800" dirty="0">
                <a:latin typeface="Meiryo" charset="-128"/>
                <a:ea typeface="Meiryo" charset="-128"/>
                <a:cs typeface="Meiryo" charset="-128"/>
              </a:rPr>
              <a:t>AWS Lambda</a:t>
            </a:r>
            <a:r>
              <a:rPr lang="ja-JP" altLang="en-US" sz="800" dirty="0">
                <a:latin typeface="Meiryo" charset="-128"/>
                <a:ea typeface="Meiryo" charset="-128"/>
                <a:cs typeface="Meiryo" charset="-128"/>
              </a:rPr>
              <a:t>等］</a:t>
            </a:r>
            <a:endParaRPr kumimoji="1" lang="ja-JP" altLang="en-US" sz="800" dirty="0">
              <a:latin typeface="Meiryo" charset="-128"/>
              <a:ea typeface="Meiryo" charset="-128"/>
              <a:cs typeface="Meiryo" charset="-128"/>
            </a:endParaRPr>
          </a:p>
        </p:txBody>
      </p:sp>
      <p:sp>
        <p:nvSpPr>
          <p:cNvPr id="24" name="テキスト ボックス 23"/>
          <p:cNvSpPr txBox="1"/>
          <p:nvPr/>
        </p:nvSpPr>
        <p:spPr>
          <a:xfrm>
            <a:off x="1968478" y="1998257"/>
            <a:ext cx="4339650"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自社で管理運用しなければならない範囲</a:t>
            </a:r>
          </a:p>
        </p:txBody>
      </p:sp>
      <p:sp>
        <p:nvSpPr>
          <p:cNvPr id="25" name="テキスト ボックス 24"/>
          <p:cNvSpPr txBox="1"/>
          <p:nvPr/>
        </p:nvSpPr>
        <p:spPr>
          <a:xfrm>
            <a:off x="3867710" y="4993101"/>
            <a:ext cx="4570482" cy="369332"/>
          </a:xfrm>
          <a:prstGeom prst="rect">
            <a:avLst/>
          </a:prstGeom>
          <a:noFill/>
        </p:spPr>
        <p:txBody>
          <a:bodyPr wrap="none" rtlCol="0">
            <a:spAutoFit/>
          </a:bodyPr>
          <a:lstStyle/>
          <a:p>
            <a:pPr algn="ctr"/>
            <a:r>
              <a:rPr lang="ja-JP" altLang="en-US" b="1" dirty="0">
                <a:solidFill>
                  <a:schemeClr val="bg1"/>
                </a:solidFill>
                <a:latin typeface="Meiryo" charset="-128"/>
                <a:ea typeface="Meiryo" charset="-128"/>
                <a:cs typeface="Meiryo" charset="-128"/>
              </a:rPr>
              <a:t>サービス</a:t>
            </a:r>
            <a:r>
              <a:rPr kumimoji="1" lang="ja-JP" altLang="en-US" b="1" dirty="0">
                <a:solidFill>
                  <a:schemeClr val="bg1"/>
                </a:solidFill>
                <a:latin typeface="Meiryo" charset="-128"/>
                <a:ea typeface="Meiryo" charset="-128"/>
                <a:cs typeface="Meiryo" charset="-128"/>
              </a:rPr>
              <a:t>として管理運用を任せられる範囲</a:t>
            </a:r>
          </a:p>
        </p:txBody>
      </p:sp>
    </p:spTree>
    <p:extLst>
      <p:ext uri="{BB962C8B-B14F-4D97-AF65-F5344CB8AC3E}">
        <p14:creationId xmlns:p14="http://schemas.microsoft.com/office/powerpoint/2010/main" val="2141675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899592" y="980728"/>
            <a:ext cx="7848872"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4" name="正方形/長方形 63"/>
          <p:cNvSpPr/>
          <p:nvPr/>
        </p:nvSpPr>
        <p:spPr>
          <a:xfrm>
            <a:off x="395536" y="980728"/>
            <a:ext cx="504056" cy="52565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198463" y="3610996"/>
            <a:ext cx="1881480" cy="1301885"/>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2195736" y="4890644"/>
            <a:ext cx="6552728" cy="170505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7021953" y="5645754"/>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274167" y="5670296"/>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a:t>
            </a:r>
            <a:r>
              <a:rPr kumimoji="1" lang="en-US" altLang="ja-JP" dirty="0"/>
              <a:t>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5148060" y="566488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7" name="正方形/長方形 6"/>
          <p:cNvSpPr/>
          <p:nvPr/>
        </p:nvSpPr>
        <p:spPr>
          <a:xfrm>
            <a:off x="1400266" y="565244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8" name="正方形/長方形 7"/>
          <p:cNvSpPr/>
          <p:nvPr/>
        </p:nvSpPr>
        <p:spPr>
          <a:xfrm>
            <a:off x="1400266"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5" name="正方形/長方形 14"/>
          <p:cNvSpPr/>
          <p:nvPr/>
        </p:nvSpPr>
        <p:spPr>
          <a:xfrm>
            <a:off x="3274167" y="5029539"/>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2" name="正方形/長方形 21"/>
          <p:cNvSpPr/>
          <p:nvPr/>
        </p:nvSpPr>
        <p:spPr>
          <a:xfrm>
            <a:off x="5148060"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9" name="正方形/長方形 28"/>
          <p:cNvSpPr/>
          <p:nvPr/>
        </p:nvSpPr>
        <p:spPr>
          <a:xfrm>
            <a:off x="7021953" y="5004997"/>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3" name="正方形/長方形 62"/>
          <p:cNvSpPr/>
          <p:nvPr/>
        </p:nvSpPr>
        <p:spPr>
          <a:xfrm>
            <a:off x="395536" y="6225995"/>
            <a:ext cx="1800200" cy="36970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66" name="直線コネクタ 65"/>
          <p:cNvCxnSpPr/>
          <p:nvPr/>
        </p:nvCxnSpPr>
        <p:spPr>
          <a:xfrm flipV="1">
            <a:off x="2195736" y="764704"/>
            <a:ext cx="3220" cy="4199150"/>
          </a:xfrm>
          <a:prstGeom prst="line">
            <a:avLst/>
          </a:prstGeom>
          <a:ln>
            <a:solidFill>
              <a:schemeClr val="accent5">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5076056" y="2323445"/>
            <a:ext cx="3672408" cy="25642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1" name="正方形/長方形 60"/>
          <p:cNvSpPr/>
          <p:nvPr/>
        </p:nvSpPr>
        <p:spPr>
          <a:xfrm>
            <a:off x="6949954" y="1635296"/>
            <a:ext cx="1798510" cy="69938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400266"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1400266"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274166" y="3692278"/>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274167" y="2412631"/>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274167" y="1077278"/>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23" name="正方形/長方形 22"/>
          <p:cNvSpPr/>
          <p:nvPr/>
        </p:nvSpPr>
        <p:spPr>
          <a:xfrm>
            <a:off x="5148060" y="3694507"/>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24" name="正方形/長方形 23"/>
          <p:cNvSpPr/>
          <p:nvPr/>
        </p:nvSpPr>
        <p:spPr>
          <a:xfrm>
            <a:off x="5148060" y="3039956"/>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25" name="正方形/長方形 24"/>
          <p:cNvSpPr/>
          <p:nvPr/>
        </p:nvSpPr>
        <p:spPr>
          <a:xfrm>
            <a:off x="5148060"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5148060"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7021953" y="3687814"/>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31" name="正方形/長方形 30"/>
          <p:cNvSpPr/>
          <p:nvPr/>
        </p:nvSpPr>
        <p:spPr>
          <a:xfrm>
            <a:off x="7021953" y="3033263"/>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32" name="正方形/長方形 31"/>
          <p:cNvSpPr/>
          <p:nvPr/>
        </p:nvSpPr>
        <p:spPr>
          <a:xfrm>
            <a:off x="7021953" y="2388089"/>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3" name="正方形/長方形 32"/>
          <p:cNvSpPr/>
          <p:nvPr/>
        </p:nvSpPr>
        <p:spPr>
          <a:xfrm>
            <a:off x="7021953" y="1720120"/>
            <a:ext cx="1656455"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連携機能</a:t>
            </a:r>
          </a:p>
        </p:txBody>
      </p:sp>
      <p:sp>
        <p:nvSpPr>
          <p:cNvPr id="34" name="正方形/長方形 33"/>
          <p:cNvSpPr/>
          <p:nvPr/>
        </p:nvSpPr>
        <p:spPr>
          <a:xfrm>
            <a:off x="7021953" y="1052736"/>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1400269" y="43581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6" name="正方形/長方形 55"/>
          <p:cNvSpPr/>
          <p:nvPr/>
        </p:nvSpPr>
        <p:spPr>
          <a:xfrm>
            <a:off x="3274166" y="4363517"/>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5148056" y="4351099"/>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7021953" y="43565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67" name="テキスト ボックス 66"/>
          <p:cNvSpPr txBox="1"/>
          <p:nvPr/>
        </p:nvSpPr>
        <p:spPr>
          <a:xfrm>
            <a:off x="1394317" y="731981"/>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330489" y="736640"/>
            <a:ext cx="521874" cy="276999"/>
          </a:xfrm>
          <a:prstGeom prst="rect">
            <a:avLst/>
          </a:prstGeom>
          <a:noFill/>
        </p:spPr>
        <p:txBody>
          <a:bodyPr wrap="none" rtlCol="0">
            <a:spAutoFit/>
          </a:bodyPr>
          <a:lstStyle/>
          <a:p>
            <a:pPr algn="ctr"/>
            <a:r>
              <a:rPr kumimoji="1" lang="en-US" altLang="ja-JP" sz="1200" dirty="0">
                <a:latin typeface="Meiryo" charset="-128"/>
                <a:ea typeface="Meiryo" charset="-128"/>
                <a:cs typeface="Meiryo" charset="-128"/>
              </a:rPr>
              <a:t>IaaS</a:t>
            </a:r>
            <a:endParaRPr kumimoji="1" lang="ja-JP" altLang="en-US" sz="1200" dirty="0">
              <a:latin typeface="Meiryo" charset="-128"/>
              <a:ea typeface="Meiryo" charset="-128"/>
              <a:cs typeface="Meiryo" charset="-128"/>
            </a:endParaRPr>
          </a:p>
        </p:txBody>
      </p:sp>
      <p:sp>
        <p:nvSpPr>
          <p:cNvPr id="69" name="テキスト ボックス 68"/>
          <p:cNvSpPr txBox="1"/>
          <p:nvPr/>
        </p:nvSpPr>
        <p:spPr>
          <a:xfrm>
            <a:off x="3383387" y="731980"/>
            <a:ext cx="1429174"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コンテナ</a:t>
            </a:r>
            <a:r>
              <a:rPr kumimoji="1" lang="en-US" altLang="ja-JP" sz="1200" dirty="0">
                <a:latin typeface="Meiryo" charset="-128"/>
                <a:ea typeface="Meiryo" charset="-128"/>
                <a:cs typeface="Meiryo" charset="-128"/>
              </a:rPr>
              <a:t> on IaaS</a:t>
            </a:r>
            <a:endParaRPr kumimoji="1" lang="ja-JP" altLang="en-US" sz="1200" dirty="0">
              <a:latin typeface="Meiryo" charset="-128"/>
              <a:ea typeface="Meiryo" charset="-128"/>
              <a:cs typeface="Meiryo" charset="-128"/>
            </a:endParaRPr>
          </a:p>
        </p:txBody>
      </p:sp>
      <p:sp>
        <p:nvSpPr>
          <p:cNvPr id="70" name="テキスト ボックス 69"/>
          <p:cNvSpPr txBox="1"/>
          <p:nvPr/>
        </p:nvSpPr>
        <p:spPr>
          <a:xfrm>
            <a:off x="5696949" y="739555"/>
            <a:ext cx="549831" cy="276999"/>
          </a:xfrm>
          <a:prstGeom prst="rect">
            <a:avLst/>
          </a:prstGeom>
          <a:noFill/>
        </p:spPr>
        <p:txBody>
          <a:bodyPr wrap="none" rtlCol="0">
            <a:spAutoFit/>
          </a:bodyPr>
          <a:lstStyle/>
          <a:p>
            <a:pPr algn="ctr"/>
            <a:r>
              <a:rPr kumimoji="1" lang="en-US" altLang="ja-JP" sz="1200">
                <a:latin typeface="Meiryo" charset="-128"/>
                <a:ea typeface="Meiryo" charset="-128"/>
                <a:cs typeface="Meiryo" charset="-128"/>
              </a:rPr>
              <a:t>PaaS</a:t>
            </a:r>
            <a:endParaRPr kumimoji="1" lang="ja-JP" altLang="en-US" sz="1200" dirty="0">
              <a:latin typeface="Meiryo" charset="-128"/>
              <a:ea typeface="Meiryo" charset="-128"/>
              <a:cs typeface="Meiryo" charset="-128"/>
            </a:endParaRPr>
          </a:p>
        </p:txBody>
      </p:sp>
      <p:sp>
        <p:nvSpPr>
          <p:cNvPr id="71" name="テキスト ボックス 70"/>
          <p:cNvSpPr txBox="1"/>
          <p:nvPr/>
        </p:nvSpPr>
        <p:spPr>
          <a:xfrm>
            <a:off x="7572342" y="731980"/>
            <a:ext cx="544894"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F</a:t>
            </a:r>
            <a:r>
              <a:rPr kumimoji="1" lang="en-US" altLang="ja-JP" sz="1200" dirty="0" err="1">
                <a:latin typeface="Meiryo" charset="-128"/>
                <a:ea typeface="Meiryo" charset="-128"/>
                <a:cs typeface="Meiryo" charset="-128"/>
              </a:rPr>
              <a:t>aaS</a:t>
            </a:r>
            <a:endParaRPr kumimoji="1" lang="ja-JP" altLang="en-US" sz="1200" dirty="0">
              <a:latin typeface="Meiryo" charset="-128"/>
              <a:ea typeface="Meiryo" charset="-128"/>
              <a:cs typeface="Meiryo" charset="-128"/>
            </a:endParaRPr>
          </a:p>
        </p:txBody>
      </p:sp>
      <p:sp>
        <p:nvSpPr>
          <p:cNvPr id="72" name="テキスト ボックス 71"/>
          <p:cNvSpPr txBox="1"/>
          <p:nvPr/>
        </p:nvSpPr>
        <p:spPr>
          <a:xfrm>
            <a:off x="967376" y="2135303"/>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ユーザー企業が管理</a:t>
            </a:r>
          </a:p>
        </p:txBody>
      </p:sp>
      <p:sp>
        <p:nvSpPr>
          <p:cNvPr id="73" name="テキスト ボックス 72"/>
          <p:cNvSpPr txBox="1"/>
          <p:nvPr/>
        </p:nvSpPr>
        <p:spPr>
          <a:xfrm>
            <a:off x="467544" y="2130864"/>
            <a:ext cx="430887" cy="2964914"/>
          </a:xfrm>
          <a:prstGeom prst="rect">
            <a:avLst/>
          </a:prstGeom>
          <a:noFill/>
        </p:spPr>
        <p:txBody>
          <a:bodyPr vert="eaVert" wrap="none" rtlCol="0">
            <a:spAutoFit/>
          </a:bodyPr>
          <a:lstStyle/>
          <a:p>
            <a:r>
              <a:rPr kumimoji="1" lang="ja-JP" altLang="en-US" sz="1600" dirty="0">
                <a:solidFill>
                  <a:srgbClr val="0070C0"/>
                </a:solidFill>
                <a:latin typeface="Meiryo" charset="-128"/>
                <a:ea typeface="Meiryo" charset="-128"/>
                <a:cs typeface="Meiryo" charset="-128"/>
              </a:rPr>
              <a:t>クラウドサービス事業者が管理</a:t>
            </a:r>
          </a:p>
        </p:txBody>
      </p:sp>
      <p:sp>
        <p:nvSpPr>
          <p:cNvPr id="76" name="テキスト ボックス 75"/>
          <p:cNvSpPr txBox="1"/>
          <p:nvPr/>
        </p:nvSpPr>
        <p:spPr>
          <a:xfrm>
            <a:off x="6973007" y="6112868"/>
            <a:ext cx="1479892" cy="461665"/>
          </a:xfrm>
          <a:prstGeom prst="rect">
            <a:avLst/>
          </a:prstGeom>
          <a:noFill/>
        </p:spPr>
        <p:txBody>
          <a:bodyPr wrap="none" rtlCol="0">
            <a:spAutoFit/>
          </a:bodyPr>
          <a:lstStyle/>
          <a:p>
            <a:r>
              <a:rPr kumimoji="1" lang="en-US" altLang="ja-JP" sz="800" dirty="0">
                <a:solidFill>
                  <a:srgbClr val="002060"/>
                </a:solidFill>
              </a:rPr>
              <a:t>AWS Lambda</a:t>
            </a:r>
          </a:p>
          <a:p>
            <a:r>
              <a:rPr kumimoji="1" lang="en-US" altLang="ja-JP" sz="800" dirty="0">
                <a:solidFill>
                  <a:srgbClr val="002060"/>
                </a:solidFill>
              </a:rPr>
              <a:t>Google Cloud Functions</a:t>
            </a:r>
          </a:p>
          <a:p>
            <a:r>
              <a:rPr kumimoji="1" lang="en-US" altLang="ja-JP" sz="800" dirty="0">
                <a:solidFill>
                  <a:srgbClr val="002060"/>
                </a:solidFill>
              </a:rPr>
              <a:t>Microsoft Azure Functions etc. </a:t>
            </a:r>
            <a:endParaRPr kumimoji="1" lang="ja-JP" altLang="en-US" sz="800" dirty="0">
              <a:solidFill>
                <a:srgbClr val="002060"/>
              </a:solidFill>
            </a:endParaRPr>
          </a:p>
        </p:txBody>
      </p:sp>
      <p:sp>
        <p:nvSpPr>
          <p:cNvPr id="77" name="テキスト ボックス 76"/>
          <p:cNvSpPr txBox="1"/>
          <p:nvPr/>
        </p:nvSpPr>
        <p:spPr>
          <a:xfrm>
            <a:off x="5110201" y="6135687"/>
            <a:ext cx="1784463" cy="461665"/>
          </a:xfrm>
          <a:prstGeom prst="rect">
            <a:avLst/>
          </a:prstGeom>
          <a:noFill/>
        </p:spPr>
        <p:txBody>
          <a:bodyPr wrap="none" rtlCol="0">
            <a:spAutoFit/>
          </a:bodyPr>
          <a:lstStyle/>
          <a:p>
            <a:r>
              <a:rPr kumimoji="1" lang="en-US" altLang="ja-JP" sz="800" dirty="0">
                <a:solidFill>
                  <a:srgbClr val="002060"/>
                </a:solidFill>
              </a:rPr>
              <a:t>AWS EC2 Container Service</a:t>
            </a:r>
          </a:p>
          <a:p>
            <a:r>
              <a:rPr kumimoji="1" lang="en-US" altLang="ja-JP" sz="800" dirty="0">
                <a:solidFill>
                  <a:srgbClr val="002060"/>
                </a:solidFill>
              </a:rPr>
              <a:t>Google Container Engine</a:t>
            </a:r>
          </a:p>
          <a:p>
            <a:r>
              <a:rPr lang="en-US" altLang="ja-JP" sz="800" dirty="0">
                <a:solidFill>
                  <a:srgbClr val="002060"/>
                </a:solidFill>
              </a:rPr>
              <a:t>Microsoft Azure Container Service etc.</a:t>
            </a:r>
            <a:endParaRPr kumimoji="1" lang="ja-JP" altLang="en-US" sz="800" dirty="0">
              <a:solidFill>
                <a:srgbClr val="002060"/>
              </a:solidFill>
            </a:endParaRPr>
          </a:p>
        </p:txBody>
      </p:sp>
    </p:spTree>
    <p:extLst>
      <p:ext uri="{BB962C8B-B14F-4D97-AF65-F5344CB8AC3E}">
        <p14:creationId xmlns:p14="http://schemas.microsoft.com/office/powerpoint/2010/main" val="1844250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サーバーレスの仕組み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異常</a:t>
            </a:r>
            <a:r>
              <a:rPr lang="ja-JP" altLang="en-US" sz="80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35804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112498" y="2037812"/>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58273" y="2136191"/>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マイクロサービス（</a:t>
            </a:r>
            <a:r>
              <a:rPr kumimoji="1" lang="en-US" altLang="ja-JP" dirty="0"/>
              <a:t>Micro Service</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4" name="正方形/長方形 3"/>
          <p:cNvSpPr/>
          <p:nvPr/>
        </p:nvSpPr>
        <p:spPr>
          <a:xfrm>
            <a:off x="899592" y="2037812"/>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18591" y="2131416"/>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37590" y="2225020"/>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25622" y="264275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025622" y="304557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025622" y="344839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025622" y="3847826"/>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025622" y="4247258"/>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37590"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12419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30894"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50639" y="1804263"/>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43943" y="1801285"/>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524944" y="1804263"/>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37590" y="4875002"/>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312332" y="4688072"/>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5014392" y="2962641"/>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95953" y="366286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59146" y="366226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90321" y="4591485"/>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500404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90656"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97352"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517097" y="1804263"/>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710401" y="1801285"/>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64626" y="1804263"/>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97352" y="5117023"/>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5004048" y="2224969"/>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710401" y="2969224"/>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408641" y="4172503"/>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5005816" y="4185035"/>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34472" y="2554896"/>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716033" y="3292568"/>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34472" y="3292568"/>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716033" y="3992791"/>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710401" y="3992196"/>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420824" y="399219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621353" y="4921412"/>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820950" y="3993325"/>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96220" y="299072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005087" y="904475"/>
            <a:ext cx="2877711" cy="307777"/>
          </a:xfrm>
          <a:prstGeom prst="rect">
            <a:avLst/>
          </a:prstGeom>
          <a:noFill/>
        </p:spPr>
        <p:txBody>
          <a:bodyPr wrap="none" rtlCol="0">
            <a:spAutoFit/>
          </a:bodyPr>
          <a:lstStyle/>
          <a:p>
            <a:pPr algn="ctr"/>
            <a:r>
              <a:rPr lang="ja-JP" altLang="en-US" sz="1400" b="1" dirty="0">
                <a:solidFill>
                  <a:schemeClr val="bg2">
                    <a:lumMod val="50000"/>
                  </a:schemeClr>
                </a:solidFill>
                <a:latin typeface="Meiryo" charset="-128"/>
                <a:ea typeface="Meiryo" charset="-128"/>
                <a:cs typeface="Meiryo" charset="-128"/>
              </a:rPr>
              <a:t>モノシリック</a:t>
            </a:r>
            <a:r>
              <a:rPr lang="ja-JP" altLang="en-US" sz="1400" dirty="0">
                <a:solidFill>
                  <a:schemeClr val="bg2">
                    <a:lumMod val="50000"/>
                  </a:schemeClr>
                </a:solidFill>
                <a:latin typeface="Meiryo" charset="-128"/>
                <a:ea typeface="Meiryo" charset="-128"/>
                <a:cs typeface="Meiryo" charset="-128"/>
              </a:rPr>
              <a:t>なアプリケーション</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813711" y="904453"/>
            <a:ext cx="3775393" cy="307777"/>
          </a:xfrm>
          <a:prstGeom prst="rect">
            <a:avLst/>
          </a:prstGeom>
          <a:noFill/>
        </p:spPr>
        <p:txBody>
          <a:bodyPr wrap="none" rtlCol="0">
            <a:spAutoFit/>
          </a:bodyPr>
          <a:lstStyle/>
          <a:p>
            <a:pPr algn="ctr"/>
            <a:r>
              <a:rPr lang="ja-JP" altLang="en-US" sz="1400" b="1" dirty="0">
                <a:solidFill>
                  <a:schemeClr val="accent6">
                    <a:lumMod val="75000"/>
                  </a:schemeClr>
                </a:solidFill>
                <a:latin typeface="Meiryo" charset="-128"/>
                <a:ea typeface="Meiryo" charset="-128"/>
                <a:cs typeface="Meiryo" charset="-128"/>
              </a:rPr>
              <a:t>マイクロサービス</a:t>
            </a:r>
            <a:r>
              <a:rPr lang="ja-JP" altLang="en-US" sz="1400" dirty="0">
                <a:solidFill>
                  <a:schemeClr val="accent6">
                    <a:lumMod val="75000"/>
                  </a:schemeClr>
                </a:solidFill>
                <a:latin typeface="Meiryo" charset="-128"/>
                <a:ea typeface="Meiryo" charset="-128"/>
                <a:cs typeface="Meiryo" charset="-128"/>
              </a:rPr>
              <a:t>化されたアプリケーション</a:t>
            </a:r>
            <a:endParaRPr kumimoji="1" lang="ja-JP" altLang="en-US" sz="14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96674" y="5154064"/>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025622" y="1092334"/>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128" name="テキスト ボックス 127"/>
          <p:cNvSpPr txBox="1"/>
          <p:nvPr/>
        </p:nvSpPr>
        <p:spPr>
          <a:xfrm>
            <a:off x="631338" y="5655279"/>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a:solidFill>
                  <a:srgbClr val="0070C0"/>
                </a:solidFill>
                <a:latin typeface="Meiryo" charset="-128"/>
                <a:ea typeface="Meiryo" charset="-128"/>
                <a:cs typeface="Meiryo" charset="-128"/>
              </a:rPr>
              <a:t>一連の注文処理は問題なく処理</a:t>
            </a:r>
            <a:endParaRPr kumimoji="1" lang="en-US" altLang="ja-JP" sz="1050" dirty="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注文が増えれば、インスタンスを増やすことで対応</a:t>
            </a:r>
            <a:endParaRPr lang="en-US" altLang="ja-JP" sz="1050" dirty="0">
              <a:solidFill>
                <a:srgbClr val="0070C0"/>
              </a:solidFill>
              <a:latin typeface="Meiryo" charset="-128"/>
              <a:ea typeface="Meiryo" charset="-128"/>
              <a:cs typeface="Meiryo" charset="-128"/>
            </a:endParaRPr>
          </a:p>
          <a:p>
            <a:pPr marL="171450" indent="-171450">
              <a:buFont typeface="Wingdings" charset="2"/>
              <a:buChar char="ü"/>
            </a:pPr>
            <a:r>
              <a:rPr kumimoji="1" lang="ja-JP" altLang="en-US" sz="1050" dirty="0">
                <a:solidFill>
                  <a:srgbClr val="FF0000"/>
                </a:solidFill>
                <a:latin typeface="Meiryo" charset="-128"/>
                <a:ea typeface="Meiryo" charset="-128"/>
                <a:cs typeface="Meiryo" charset="-128"/>
              </a:rPr>
              <a:t>機能変更が生じればアプリケーション全体を再構築</a:t>
            </a:r>
          </a:p>
        </p:txBody>
      </p:sp>
      <p:sp>
        <p:nvSpPr>
          <p:cNvPr id="129" name="テキスト ボックス 128"/>
          <p:cNvSpPr txBox="1"/>
          <p:nvPr/>
        </p:nvSpPr>
        <p:spPr>
          <a:xfrm>
            <a:off x="1788576" y="2301154"/>
            <a:ext cx="2188421" cy="246221"/>
          </a:xfrm>
          <a:prstGeom prst="rect">
            <a:avLst/>
          </a:prstGeom>
          <a:noFill/>
        </p:spPr>
        <p:txBody>
          <a:bodyPr wrap="none" rtlCol="0">
            <a:spAutoFit/>
          </a:bodyPr>
          <a:lstStyle/>
          <a:p>
            <a:pPr algn="ctr"/>
            <a:r>
              <a:rPr kumimoji="1" lang="ja-JP" altLang="en-US" sz="1000" dirty="0">
                <a:solidFill>
                  <a:srgbClr val="953735"/>
                </a:solidFill>
                <a:latin typeface="Meiryo" charset="-128"/>
                <a:ea typeface="Meiryo" charset="-128"/>
                <a:cs typeface="Meiryo" charset="-128"/>
              </a:rPr>
              <a:t>アプリケーション・インスタンス</a:t>
            </a:r>
            <a:r>
              <a:rPr kumimoji="1" lang="en-US" altLang="ja-JP" sz="1000" dirty="0">
                <a:solidFill>
                  <a:srgbClr val="953735"/>
                </a:solidFill>
                <a:latin typeface="Meiryo" charset="-128"/>
                <a:ea typeface="Meiryo" charset="-128"/>
                <a:cs typeface="Meiryo" charset="-128"/>
              </a:rPr>
              <a:t>*</a:t>
            </a:r>
            <a:endParaRPr kumimoji="1" lang="ja-JP" altLang="en-US" sz="1000" dirty="0">
              <a:solidFill>
                <a:srgbClr val="953735"/>
              </a:solidFill>
              <a:latin typeface="Meiryo" charset="-128"/>
              <a:ea typeface="Meiryo" charset="-128"/>
              <a:cs typeface="Meiryo" charset="-128"/>
            </a:endParaRPr>
          </a:p>
        </p:txBody>
      </p:sp>
      <p:sp>
        <p:nvSpPr>
          <p:cNvPr id="130" name="テキスト ボックス 129"/>
          <p:cNvSpPr txBox="1"/>
          <p:nvPr/>
        </p:nvSpPr>
        <p:spPr>
          <a:xfrm>
            <a:off x="4830857" y="5660231"/>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a:solidFill>
                  <a:srgbClr val="0070C0"/>
                </a:solidFill>
                <a:latin typeface="Meiryo" charset="-128"/>
                <a:ea typeface="Meiryo" charset="-128"/>
                <a:cs typeface="Meiryo" charset="-128"/>
              </a:rPr>
              <a:t>各マイクロサービスはインスタンスもデータも独立処理</a:t>
            </a:r>
            <a:endParaRPr kumimoji="1" lang="en-US" altLang="ja-JP" sz="1050" dirty="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各マイクロサービスは個別に変更や置き換えが可能</a:t>
            </a:r>
            <a:endParaRPr lang="en-US" altLang="ja-JP" sz="1050" dirty="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マイクロサービス毎に異なるチームで対応可能</a:t>
            </a:r>
            <a:endParaRPr lang="en-US" altLang="ja-JP" sz="1050" dirty="0">
              <a:solidFill>
                <a:srgbClr val="0070C0"/>
              </a:solidFill>
              <a:latin typeface="Meiryo" charset="-128"/>
              <a:ea typeface="Meiryo" charset="-128"/>
              <a:cs typeface="Meiryo" charset="-128"/>
            </a:endParaRPr>
          </a:p>
        </p:txBody>
      </p:sp>
      <p:sp>
        <p:nvSpPr>
          <p:cNvPr id="131" name="テキスト ボックス 130"/>
          <p:cNvSpPr txBox="1"/>
          <p:nvPr/>
        </p:nvSpPr>
        <p:spPr>
          <a:xfrm>
            <a:off x="4569170" y="6368748"/>
            <a:ext cx="4596130" cy="215444"/>
          </a:xfrm>
          <a:prstGeom prst="rect">
            <a:avLst/>
          </a:prstGeom>
          <a:noFill/>
        </p:spPr>
        <p:txBody>
          <a:bodyPr wrap="none" rtlCol="0">
            <a:spAutoFit/>
          </a:bodyPr>
          <a:lstStyle/>
          <a:p>
            <a:r>
              <a:rPr kumimoji="1" lang="ja-JP" altLang="en-US" sz="800" dirty="0">
                <a:solidFill>
                  <a:schemeClr val="tx1">
                    <a:lumMod val="50000"/>
                    <a:lumOff val="50000"/>
                  </a:schemeClr>
                </a:solidFill>
                <a:latin typeface="Meiryo" charset="-128"/>
                <a:ea typeface="Meiryo" charset="-128"/>
                <a:cs typeface="Meiryo" charset="-128"/>
              </a:rPr>
              <a:t>インスタンス：メモリー上に展開して処理・実行できる状態となっているプログラムやデータ</a:t>
            </a:r>
          </a:p>
        </p:txBody>
      </p:sp>
    </p:spTree>
    <p:extLst>
      <p:ext uri="{BB962C8B-B14F-4D97-AF65-F5344CB8AC3E}">
        <p14:creationId xmlns:p14="http://schemas.microsoft.com/office/powerpoint/2010/main" val="4403984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513723"/>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448088"/>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955616"/>
            <a:ext cx="2133600" cy="217800"/>
          </a:xfrm>
        </p:spPr>
        <p:txBody>
          <a:bodyPr/>
          <a:lstStyle/>
          <a:p>
            <a:fld id="{8FF8CC5D-A65D-5946-99B5-645367A967AD}" type="slidenum">
              <a:rPr kumimoji="1" lang="ja-JP" altLang="en-US" smtClean="0"/>
              <a:t>47</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a:solidFill>
                  <a:schemeClr val="bg2">
                    <a:lumMod val="50000"/>
                  </a:schemeClr>
                </a:solidFill>
                <a:latin typeface="Meiryo" charset="-128"/>
                <a:ea typeface="Meiryo" charset="-128"/>
                <a:cs typeface="Meiryo" charset="-128"/>
              </a:rPr>
              <a:t>オーケストレーション（</a:t>
            </a:r>
            <a:r>
              <a:rPr lang="en-US" altLang="ja-JP" sz="1400" b="1" dirty="0">
                <a:solidFill>
                  <a:schemeClr val="bg2">
                    <a:lumMod val="50000"/>
                  </a:schemeClr>
                </a:solidFill>
                <a:latin typeface="Meiryo" charset="-128"/>
                <a:ea typeface="Meiryo" charset="-128"/>
                <a:cs typeface="Meiryo" charset="-128"/>
              </a:rPr>
              <a:t>Orchestration</a:t>
            </a:r>
            <a:r>
              <a:rPr lang="ja-JP" altLang="en-US" sz="1400" b="1" dirty="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a:solidFill>
                  <a:schemeClr val="accent6">
                    <a:lumMod val="75000"/>
                  </a:schemeClr>
                </a:solidFill>
                <a:latin typeface="Meiryo" charset="-128"/>
                <a:ea typeface="Meiryo" charset="-128"/>
                <a:cs typeface="Meiryo" charset="-128"/>
              </a:rPr>
              <a:t>コレオグラフィ（</a:t>
            </a:r>
            <a:r>
              <a:rPr lang="en-US" altLang="ja-JP" sz="1400" b="1" dirty="0">
                <a:solidFill>
                  <a:schemeClr val="accent6">
                    <a:lumMod val="75000"/>
                  </a:schemeClr>
                </a:solidFill>
                <a:latin typeface="Meiryo" charset="-128"/>
                <a:ea typeface="Meiryo" charset="-128"/>
                <a:cs typeface="Meiryo" charset="-128"/>
              </a:rPr>
              <a:t>Choreography</a:t>
            </a:r>
            <a:r>
              <a:rPr lang="ja-JP" altLang="en-US" sz="1400" b="1" dirty="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377225"/>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453113"/>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155923"/>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2858733"/>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039836"/>
            <a:ext cx="276999" cy="477054"/>
          </a:xfrm>
          <a:prstGeom prst="rect">
            <a:avLst/>
          </a:prstGeom>
          <a:noFill/>
        </p:spPr>
        <p:txBody>
          <a:bodyPr vert="eaVert" wrap="none" rtlCol="0">
            <a:spAutoFit/>
          </a:bodyPr>
          <a:lstStyle/>
          <a:p>
            <a:r>
              <a:rPr kumimoji="1" lang="ja-JP" altLang="en-US" sz="600" dirty="0">
                <a:solidFill>
                  <a:srgbClr val="953735"/>
                </a:solidFill>
                <a:latin typeface="Meiryo" charset="-128"/>
                <a:ea typeface="Meiryo" charset="-128"/>
                <a:cs typeface="Meiryo" charset="-128"/>
              </a:rPr>
              <a:t>リクエスト</a:t>
            </a:r>
          </a:p>
        </p:txBody>
      </p:sp>
      <p:sp>
        <p:nvSpPr>
          <p:cNvPr id="77" name="テキスト ボックス 76"/>
          <p:cNvSpPr txBox="1"/>
          <p:nvPr/>
        </p:nvSpPr>
        <p:spPr>
          <a:xfrm>
            <a:off x="1636937" y="3078308"/>
            <a:ext cx="276999" cy="400110"/>
          </a:xfrm>
          <a:prstGeom prst="rect">
            <a:avLst/>
          </a:prstGeom>
          <a:noFill/>
        </p:spPr>
        <p:txBody>
          <a:bodyPr vert="eaVert" wrap="none" rtlCol="0">
            <a:spAutoFit/>
          </a:bodyPr>
          <a:lstStyle/>
          <a:p>
            <a:r>
              <a:rPr kumimoji="1" lang="ja-JP" altLang="en-US" sz="60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44474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714671"/>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714671"/>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714671"/>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146403"/>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453113"/>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146403"/>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146403"/>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296624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743947"/>
            <a:ext cx="800219" cy="276999"/>
          </a:xfrm>
          <a:prstGeom prst="rect">
            <a:avLst/>
          </a:prstGeom>
          <a:noFill/>
        </p:spPr>
        <p:txBody>
          <a:bodyPr wrap="none" rtlCol="0">
            <a:spAutoFit/>
          </a:bodyPr>
          <a:lstStyle/>
          <a:p>
            <a:pPr algn="ctr"/>
            <a:r>
              <a:rPr lang="ja-JP" altLang="en-US" sz="800" dirty="0">
                <a:solidFill>
                  <a:srgbClr val="0070C0"/>
                </a:solidFill>
                <a:latin typeface="Meiryo" charset="-128"/>
                <a:ea typeface="Meiryo" charset="-128"/>
                <a:cs typeface="Meiryo" charset="-128"/>
              </a:rPr>
              <a:t>サービス</a:t>
            </a:r>
            <a:endParaRPr lang="en-US" altLang="ja-JP" sz="800" dirty="0">
              <a:solidFill>
                <a:srgbClr val="0070C0"/>
              </a:solidFill>
              <a:latin typeface="Meiryo" charset="-128"/>
              <a:ea typeface="Meiryo" charset="-128"/>
              <a:cs typeface="Meiryo" charset="-128"/>
            </a:endParaRPr>
          </a:p>
          <a:p>
            <a:pPr algn="ctr"/>
            <a:r>
              <a:rPr lang="ja-JP" altLang="en-US" sz="400" dirty="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725013"/>
            <a:ext cx="800219" cy="276999"/>
          </a:xfrm>
          <a:prstGeom prst="rect">
            <a:avLst/>
          </a:prstGeom>
          <a:noFill/>
        </p:spPr>
        <p:txBody>
          <a:bodyPr wrap="none" rtlCol="0">
            <a:spAutoFit/>
          </a:bodyPr>
          <a:lstStyle/>
          <a:p>
            <a:pPr algn="ctr"/>
            <a:r>
              <a:rPr lang="ja-JP" altLang="en-US" sz="800" dirty="0">
                <a:solidFill>
                  <a:srgbClr val="0432FF"/>
                </a:solidFill>
                <a:latin typeface="Meiryo" charset="-128"/>
                <a:ea typeface="Meiryo" charset="-128"/>
                <a:cs typeface="Meiryo" charset="-128"/>
              </a:rPr>
              <a:t>サービス</a:t>
            </a:r>
            <a:endParaRPr lang="en-US" altLang="ja-JP" sz="800" dirty="0">
              <a:solidFill>
                <a:srgbClr val="0432FF"/>
              </a:solidFill>
              <a:latin typeface="Meiryo" charset="-128"/>
              <a:ea typeface="Meiryo" charset="-128"/>
              <a:cs typeface="Meiryo" charset="-128"/>
            </a:endParaRPr>
          </a:p>
          <a:p>
            <a:pPr algn="ctr"/>
            <a:r>
              <a:rPr lang="ja-JP" altLang="en-US" sz="400" dirty="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a:solidFill>
                  <a:schemeClr val="accent3">
                    <a:lumMod val="50000"/>
                  </a:schemeClr>
                </a:solidFill>
                <a:latin typeface="Meiryo" charset="-128"/>
                <a:ea typeface="Meiryo" charset="-128"/>
                <a:cs typeface="Meiryo" charset="-128"/>
              </a:rPr>
              <a:t>全体の処理の流れを制御する指揮者にあたるプログラムが存在し、指揮者からのリクエストによってサービスを実行し、実行結果をレスポンスとして指揮者に返して処理を継続させるプログラム実行方式。</a:t>
            </a: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全体の処理の流れやサービスの呼び出しを制御する指揮者は存在せず、個々のサービスに予め与えられた動作条件や次にどのサービスを起動させるかといった</a:t>
            </a:r>
            <a:r>
              <a:rPr lang="ja-JP" altLang="en-US" sz="1050" b="1" dirty="0">
                <a:solidFill>
                  <a:schemeClr val="accent6">
                    <a:lumMod val="75000"/>
                  </a:schemeClr>
                </a:solidFill>
                <a:latin typeface="Meiryo" charset="-128"/>
                <a:ea typeface="Meiryo" charset="-128"/>
                <a:cs typeface="Meiryo" charset="-128"/>
              </a:rPr>
              <a:t>振り付け</a:t>
            </a:r>
            <a:r>
              <a:rPr lang="ja-JP" altLang="en-US" sz="1050" dirty="0">
                <a:solidFill>
                  <a:schemeClr val="accent6">
                    <a:lumMod val="75000"/>
                  </a:schemeClr>
                </a:solidFill>
                <a:latin typeface="Meiryo" charset="-128"/>
                <a:ea typeface="Meiryo" charset="-128"/>
                <a:cs typeface="Meiryo" charset="-128"/>
              </a:rPr>
              <a:t>に従って自律的に動作させるプログラム実行方式。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a:solidFill>
                  <a:schemeClr val="bg2">
                    <a:lumMod val="50000"/>
                  </a:schemeClr>
                </a:solidFill>
                <a:latin typeface="Meiryo" charset="-128"/>
                <a:ea typeface="Meiryo" charset="-128"/>
                <a:cs typeface="Meiryo" charset="-128"/>
              </a:rPr>
              <a:t>指揮者の</a:t>
            </a:r>
            <a:r>
              <a:rPr kumimoji="1" lang="ja-JP" altLang="en-US" sz="80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077072"/>
            <a:ext cx="3641446" cy="1500411"/>
          </a:xfrm>
          <a:prstGeom prst="rect">
            <a:avLst/>
          </a:prstGeom>
        </p:spPr>
        <p:txBody>
          <a:bodyPr wrap="square">
            <a:spAutoFit/>
          </a:bodyPr>
          <a:lstStyle/>
          <a:p>
            <a:r>
              <a:rPr lang="ja-JP" altLang="en-US" sz="1100" b="1" dirty="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利用する全てのサービスは、指揮者であるプログラムが処理の順序や得られた結果に続く処理を制御。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サブルーチン・コールやメソッド・インボケーション（呼び出し）と同様の考え方。</a:t>
            </a:r>
          </a:p>
        </p:txBody>
      </p:sp>
      <p:sp>
        <p:nvSpPr>
          <p:cNvPr id="108" name="正方形/長方形 107"/>
          <p:cNvSpPr/>
          <p:nvPr/>
        </p:nvSpPr>
        <p:spPr>
          <a:xfrm>
            <a:off x="4915967" y="4077072"/>
            <a:ext cx="3574763" cy="1492716"/>
          </a:xfrm>
          <a:prstGeom prst="rect">
            <a:avLst/>
          </a:prstGeom>
        </p:spPr>
        <p:txBody>
          <a:bodyPr wrap="square">
            <a:spAutoFit/>
          </a:bodyPr>
          <a:lstStyle/>
          <a:p>
            <a:r>
              <a:rPr lang="ja-JP" altLang="en-US" sz="1100" b="1" dirty="0">
                <a:solidFill>
                  <a:schemeClr val="accent6">
                    <a:lumMod val="75000"/>
                  </a:schemeClr>
                </a:solidFill>
                <a:latin typeface="Meiryo" charset="-128"/>
                <a:ea typeface="Meiryo" charset="-128"/>
                <a:cs typeface="Meiryo" charset="-128"/>
              </a:rPr>
              <a:t>イベント・ドリブン方式に向いている</a:t>
            </a:r>
            <a:endParaRPr lang="en-US" altLang="ja-JP" sz="1100" b="1" dirty="0">
              <a:solidFill>
                <a:schemeClr val="accent6">
                  <a:lumMod val="75000"/>
                </a:schemeClr>
              </a:solidFill>
              <a:latin typeface="Meiryo" charset="-128"/>
              <a:ea typeface="Meiryo" charset="-128"/>
              <a:cs typeface="Meiryo" charset="-128"/>
            </a:endParaRPr>
          </a:p>
          <a:p>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イベントの発生によって特定の業務処理サービスが駆動される方式。 イベントの例</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新規に注文が入った</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倉庫に商品が入庫した</a:t>
            </a: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新規顧客が登録された　など</a:t>
            </a:r>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発生したイベントを他のサービスに通知することで</a:t>
            </a:r>
            <a:r>
              <a:rPr lang="en-US" altLang="ja-JP" sz="1000" dirty="0">
                <a:solidFill>
                  <a:schemeClr val="accent6">
                    <a:lumMod val="75000"/>
                  </a:schemeClr>
                </a:solidFill>
                <a:latin typeface="Meiryo" charset="-128"/>
                <a:ea typeface="Meiryo" charset="-128"/>
                <a:cs typeface="Meiryo" charset="-128"/>
              </a:rPr>
              <a:t>､</a:t>
            </a:r>
            <a:r>
              <a:rPr lang="ja-JP" altLang="en-US" sz="1000" dirty="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
        <p:nvSpPr>
          <p:cNvPr id="45" name="テキスト ボックス 44"/>
          <p:cNvSpPr txBox="1"/>
          <p:nvPr/>
        </p:nvSpPr>
        <p:spPr>
          <a:xfrm>
            <a:off x="4912095" y="5789712"/>
            <a:ext cx="3908377" cy="738664"/>
          </a:xfrm>
          <a:prstGeom prst="rect">
            <a:avLst/>
          </a:prstGeom>
          <a:noFill/>
          <a:ln>
            <a:solidFill>
              <a:schemeClr val="accent6">
                <a:lumMod val="50000"/>
              </a:schemeClr>
            </a:solidFill>
            <a:prstDash val="sysDot"/>
          </a:ln>
        </p:spPr>
        <p:txBody>
          <a:bodyPr wrap="square" rtlCol="0">
            <a:spAutoFit/>
          </a:bodyPr>
          <a:lstStyle/>
          <a:p>
            <a:r>
              <a:rPr lang="en-US" altLang="ja-JP" sz="1400" b="1" dirty="0" err="1">
                <a:solidFill>
                  <a:schemeClr val="accent6">
                    <a:lumMod val="75000"/>
                  </a:schemeClr>
                </a:solidFill>
                <a:latin typeface="Meiryo" charset="-128"/>
                <a:ea typeface="Meiryo" charset="-128"/>
                <a:cs typeface="Meiryo" charset="-128"/>
              </a:rPr>
              <a:t>FaaS</a:t>
            </a:r>
            <a:r>
              <a:rPr lang="ja-JP" altLang="en-US" sz="1400" b="1" dirty="0">
                <a:solidFill>
                  <a:schemeClr val="accent6">
                    <a:lumMod val="75000"/>
                  </a:schemeClr>
                </a:solidFill>
                <a:latin typeface="Meiryo" charset="-128"/>
                <a:ea typeface="Meiryo" charset="-128"/>
                <a:cs typeface="Meiryo" charset="-128"/>
              </a:rPr>
              <a:t>：</a:t>
            </a:r>
            <a:r>
              <a:rPr lang="en-US" altLang="ja-JP" sz="1400" b="1" dirty="0">
                <a:solidFill>
                  <a:schemeClr val="accent6">
                    <a:lumMod val="75000"/>
                  </a:schemeClr>
                </a:solidFill>
                <a:latin typeface="Meiryo" charset="-128"/>
                <a:ea typeface="Meiryo" charset="-128"/>
                <a:cs typeface="Meiryo" charset="-128"/>
              </a:rPr>
              <a:t>Function as a Service</a:t>
            </a:r>
            <a:endParaRPr lang="en-US" altLang="ja-JP" sz="1000" dirty="0">
              <a:solidFill>
                <a:schemeClr val="accent6">
                  <a:lumMod val="75000"/>
                </a:schemeClr>
              </a:solidFill>
              <a:latin typeface="Meiryo" charset="-128"/>
              <a:ea typeface="Meiryo" charset="-128"/>
              <a:cs typeface="Meiryo" charset="-128"/>
            </a:endParaRPr>
          </a:p>
          <a:p>
            <a:r>
              <a:rPr lang="ja-JP" altLang="en-US" sz="1000" dirty="0">
                <a:solidFill>
                  <a:schemeClr val="accent6">
                    <a:lumMod val="75000"/>
                  </a:schemeClr>
                </a:solidFill>
                <a:latin typeface="Meiryo" charset="-128"/>
                <a:ea typeface="Meiryo" charset="-128"/>
                <a:cs typeface="Meiryo" charset="-128"/>
              </a:rPr>
              <a:t>イベントドリブン方式でアプリケーションを実行させることができるクラウドサービス</a:t>
            </a:r>
            <a:endParaRPr lang="en-US" altLang="ja-JP" sz="1000" dirty="0">
              <a:solidFill>
                <a:schemeClr val="accent6">
                  <a:lumMod val="75000"/>
                </a:schemeClr>
              </a:solidFill>
              <a:latin typeface="Meiryo" charset="-128"/>
              <a:ea typeface="Meiryo" charset="-128"/>
              <a:cs typeface="Meiryo" charset="-128"/>
            </a:endParaRPr>
          </a:p>
          <a:p>
            <a:r>
              <a:rPr lang="en-US" altLang="ja-JP" sz="800" dirty="0">
                <a:solidFill>
                  <a:schemeClr val="accent6">
                    <a:lumMod val="75000"/>
                  </a:schemeClr>
                </a:solidFill>
                <a:latin typeface="Meiryo" charset="-128"/>
                <a:ea typeface="Meiryo" charset="-128"/>
                <a:cs typeface="Meiryo" charset="-128"/>
              </a:rPr>
              <a:t>AWS</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Lambda</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Microsoft</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Azure Functions</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Google</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Cloud Functions</a:t>
            </a:r>
            <a:r>
              <a:rPr lang="ja-JP" altLang="en-US" sz="800" dirty="0">
                <a:solidFill>
                  <a:schemeClr val="accent6">
                    <a:lumMod val="75000"/>
                  </a:schemeClr>
                </a:solidFill>
                <a:latin typeface="Meiryo" charset="-128"/>
                <a:ea typeface="Meiryo" charset="-128"/>
                <a:cs typeface="Meiryo" charset="-128"/>
              </a:rPr>
              <a:t>など</a:t>
            </a:r>
            <a:r>
              <a:rPr lang="en-US" altLang="ja-JP" sz="800" dirty="0">
                <a:solidFill>
                  <a:schemeClr val="accent6">
                    <a:lumMod val="75000"/>
                  </a:schemeClr>
                </a:solidFill>
                <a:latin typeface="Meiryo" charset="-128"/>
                <a:ea typeface="Meiryo" charset="-128"/>
                <a:cs typeface="Meiryo" charset="-128"/>
              </a:rPr>
              <a:t> </a:t>
            </a:r>
            <a:endParaRPr kumimoji="1" lang="ja-JP" altLang="en-US"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164782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49825B8B-40D2-FE4E-9A2C-A33FB43DC625}"/>
              </a:ext>
            </a:extLst>
          </p:cNvPr>
          <p:cNvSpPr/>
          <p:nvPr/>
        </p:nvSpPr>
        <p:spPr>
          <a:xfrm>
            <a:off x="809398" y="5113505"/>
            <a:ext cx="3240360" cy="8004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3384E121-0623-BF49-B746-837383270E2C}"/>
              </a:ext>
            </a:extLst>
          </p:cNvPr>
          <p:cNvSpPr/>
          <p:nvPr/>
        </p:nvSpPr>
        <p:spPr>
          <a:xfrm>
            <a:off x="5099602" y="3810698"/>
            <a:ext cx="3240360" cy="21033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DEEB6D15-5413-8948-962F-392FD650D257}"/>
              </a:ext>
            </a:extLst>
          </p:cNvPr>
          <p:cNvSpPr/>
          <p:nvPr/>
        </p:nvSpPr>
        <p:spPr>
          <a:xfrm>
            <a:off x="5099602" y="832479"/>
            <a:ext cx="3240360" cy="29357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5A8D75D4-5376-6243-B81F-EFB81D8BFCDF}"/>
              </a:ext>
            </a:extLst>
          </p:cNvPr>
          <p:cNvSpPr/>
          <p:nvPr/>
        </p:nvSpPr>
        <p:spPr>
          <a:xfrm>
            <a:off x="796987" y="833358"/>
            <a:ext cx="3240360" cy="4226971"/>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ABFDB4F2-AF15-0140-BCB5-9DD7E89B7CE6}"/>
              </a:ext>
            </a:extLst>
          </p:cNvPr>
          <p:cNvSpPr>
            <a:spLocks noGrp="1"/>
          </p:cNvSpPr>
          <p:nvPr>
            <p:ph type="title"/>
          </p:nvPr>
        </p:nvSpPr>
        <p:spPr/>
        <p:txBody>
          <a:bodyPr/>
          <a:lstStyle/>
          <a:p>
            <a:r>
              <a:rPr kumimoji="1" lang="ja-JP" altLang="en-US" dirty="0"/>
              <a:t>システム開発における役割の変化</a:t>
            </a:r>
          </a:p>
        </p:txBody>
      </p:sp>
      <p:sp>
        <p:nvSpPr>
          <p:cNvPr id="3" name="スライド番号プレースホルダー 2">
            <a:extLst>
              <a:ext uri="{FF2B5EF4-FFF2-40B4-BE49-F238E27FC236}">
                <a16:creationId xmlns:a16="http://schemas.microsoft.com/office/drawing/2014/main" id="{D4805C5C-6B26-8440-8232-41479C1B7160}"/>
              </a:ext>
            </a:extLst>
          </p:cNvPr>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4" name="正方形/長方形 3">
            <a:extLst>
              <a:ext uri="{FF2B5EF4-FFF2-40B4-BE49-F238E27FC236}">
                <a16:creationId xmlns:a16="http://schemas.microsoft.com/office/drawing/2014/main" id="{DE38F971-E2AA-8D43-A788-AA1D19FCD015}"/>
              </a:ext>
            </a:extLst>
          </p:cNvPr>
          <p:cNvSpPr/>
          <p:nvPr/>
        </p:nvSpPr>
        <p:spPr>
          <a:xfrm>
            <a:off x="1115616" y="2379104"/>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アルゴリズムの発見</a:t>
            </a:r>
          </a:p>
        </p:txBody>
      </p:sp>
      <p:sp>
        <p:nvSpPr>
          <p:cNvPr id="5" name="正方形/長方形 4">
            <a:extLst>
              <a:ext uri="{FF2B5EF4-FFF2-40B4-BE49-F238E27FC236}">
                <a16:creationId xmlns:a16="http://schemas.microsoft.com/office/drawing/2014/main" id="{0F5FBCC6-F84B-3A41-A69E-FD465DB69ACA}"/>
              </a:ext>
            </a:extLst>
          </p:cNvPr>
          <p:cNvSpPr/>
          <p:nvPr/>
        </p:nvSpPr>
        <p:spPr>
          <a:xfrm>
            <a:off x="1115616" y="2813381"/>
            <a:ext cx="1224136"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データ構造</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の設計</a:t>
            </a:r>
          </a:p>
        </p:txBody>
      </p:sp>
      <p:sp>
        <p:nvSpPr>
          <p:cNvPr id="6" name="正方形/長方形 5">
            <a:extLst>
              <a:ext uri="{FF2B5EF4-FFF2-40B4-BE49-F238E27FC236}">
                <a16:creationId xmlns:a16="http://schemas.microsoft.com/office/drawing/2014/main" id="{89853893-D4C4-8540-9F9C-924F8ECBD8AE}"/>
              </a:ext>
            </a:extLst>
          </p:cNvPr>
          <p:cNvSpPr/>
          <p:nvPr/>
        </p:nvSpPr>
        <p:spPr>
          <a:xfrm>
            <a:off x="2483768" y="2811916"/>
            <a:ext cx="1224136"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処理フロー</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dirty="0">
                <a:solidFill>
                  <a:srgbClr val="FFFFFF"/>
                </a:solidFill>
                <a:latin typeface="Meiryo" panose="020B0604030504040204" pitchFamily="34" charset="-128"/>
                <a:ea typeface="Meiryo" panose="020B0604030504040204" pitchFamily="34" charset="-128"/>
                <a:cs typeface="ＭＳ Ｐゴシック"/>
              </a:rPr>
              <a:t>の設計</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6911545-00A3-7E44-BBEF-CA78C18D92BE}"/>
              </a:ext>
            </a:extLst>
          </p:cNvPr>
          <p:cNvSpPr/>
          <p:nvPr/>
        </p:nvSpPr>
        <p:spPr>
          <a:xfrm>
            <a:off x="1115616" y="4110443"/>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プログラミング</a:t>
            </a:r>
          </a:p>
        </p:txBody>
      </p:sp>
      <p:sp>
        <p:nvSpPr>
          <p:cNvPr id="8" name="正方形/長方形 7">
            <a:extLst>
              <a:ext uri="{FF2B5EF4-FFF2-40B4-BE49-F238E27FC236}">
                <a16:creationId xmlns:a16="http://schemas.microsoft.com/office/drawing/2014/main" id="{7208F20D-814D-F843-ACE2-4BF8E32CFA7D}"/>
              </a:ext>
            </a:extLst>
          </p:cNvPr>
          <p:cNvSpPr/>
          <p:nvPr/>
        </p:nvSpPr>
        <p:spPr>
          <a:xfrm>
            <a:off x="1115616" y="5382990"/>
            <a:ext cx="2592288" cy="36004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演算</a:t>
            </a:r>
          </a:p>
        </p:txBody>
      </p:sp>
      <p:sp>
        <p:nvSpPr>
          <p:cNvPr id="9" name="正方形/長方形 8">
            <a:extLst>
              <a:ext uri="{FF2B5EF4-FFF2-40B4-BE49-F238E27FC236}">
                <a16:creationId xmlns:a16="http://schemas.microsoft.com/office/drawing/2014/main" id="{FBFACBE9-6893-1142-B9D4-49FADF9E6E3D}"/>
              </a:ext>
            </a:extLst>
          </p:cNvPr>
          <p:cNvSpPr/>
          <p:nvPr/>
        </p:nvSpPr>
        <p:spPr>
          <a:xfrm>
            <a:off x="1120756" y="1792839"/>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要件定義</a:t>
            </a:r>
          </a:p>
        </p:txBody>
      </p:sp>
      <p:sp>
        <p:nvSpPr>
          <p:cNvPr id="11" name="正方形/長方形 10">
            <a:extLst>
              <a:ext uri="{FF2B5EF4-FFF2-40B4-BE49-F238E27FC236}">
                <a16:creationId xmlns:a16="http://schemas.microsoft.com/office/drawing/2014/main" id="{D105D4FF-D99C-9D4C-A624-554B8FA5CEDF}"/>
              </a:ext>
            </a:extLst>
          </p:cNvPr>
          <p:cNvSpPr/>
          <p:nvPr/>
        </p:nvSpPr>
        <p:spPr>
          <a:xfrm>
            <a:off x="5396797" y="2384830"/>
            <a:ext cx="1267214" cy="7905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学習データ</a:t>
            </a:r>
            <a:endParaRPr kumimoji="1" lang="en-US" altLang="ja-JP" sz="11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の準備</a:t>
            </a:r>
          </a:p>
        </p:txBody>
      </p:sp>
      <p:sp>
        <p:nvSpPr>
          <p:cNvPr id="12" name="正方形/長方形 11">
            <a:extLst>
              <a:ext uri="{FF2B5EF4-FFF2-40B4-BE49-F238E27FC236}">
                <a16:creationId xmlns:a16="http://schemas.microsoft.com/office/drawing/2014/main" id="{48C51B10-267B-3544-8E25-69E2F8741F3B}"/>
              </a:ext>
            </a:extLst>
          </p:cNvPr>
          <p:cNvSpPr/>
          <p:nvPr/>
        </p:nvSpPr>
        <p:spPr>
          <a:xfrm>
            <a:off x="6809999" y="2388648"/>
            <a:ext cx="1182358" cy="7905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学習モデル</a:t>
            </a:r>
            <a:endParaRPr kumimoji="1" lang="en-US" altLang="ja-JP" sz="11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の選択</a:t>
            </a:r>
          </a:p>
        </p:txBody>
      </p:sp>
      <p:sp>
        <p:nvSpPr>
          <p:cNvPr id="13" name="正方形/長方形 12">
            <a:extLst>
              <a:ext uri="{FF2B5EF4-FFF2-40B4-BE49-F238E27FC236}">
                <a16:creationId xmlns:a16="http://schemas.microsoft.com/office/drawing/2014/main" id="{88A7F6E6-731F-FC42-A8A5-259098365E3D}"/>
              </a:ext>
            </a:extLst>
          </p:cNvPr>
          <p:cNvSpPr/>
          <p:nvPr/>
        </p:nvSpPr>
        <p:spPr>
          <a:xfrm>
            <a:off x="5406758" y="5382990"/>
            <a:ext cx="2592288"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推論エンジンによる推論</a:t>
            </a:r>
          </a:p>
        </p:txBody>
      </p:sp>
      <p:sp>
        <p:nvSpPr>
          <p:cNvPr id="15" name="正方形/長方形 14">
            <a:extLst>
              <a:ext uri="{FF2B5EF4-FFF2-40B4-BE49-F238E27FC236}">
                <a16:creationId xmlns:a16="http://schemas.microsoft.com/office/drawing/2014/main" id="{B13553A7-A6D6-EB48-875A-3CE7FC73AEDE}"/>
              </a:ext>
            </a:extLst>
          </p:cNvPr>
          <p:cNvSpPr/>
          <p:nvPr/>
        </p:nvSpPr>
        <p:spPr>
          <a:xfrm>
            <a:off x="5405209" y="1789129"/>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要件定義</a:t>
            </a:r>
          </a:p>
        </p:txBody>
      </p:sp>
      <p:sp>
        <p:nvSpPr>
          <p:cNvPr id="16" name="正方形/長方形 15">
            <a:extLst>
              <a:ext uri="{FF2B5EF4-FFF2-40B4-BE49-F238E27FC236}">
                <a16:creationId xmlns:a16="http://schemas.microsoft.com/office/drawing/2014/main" id="{9D21362F-AC39-854A-B42C-8EC8452E6B1D}"/>
              </a:ext>
            </a:extLst>
          </p:cNvPr>
          <p:cNvSpPr/>
          <p:nvPr/>
        </p:nvSpPr>
        <p:spPr>
          <a:xfrm>
            <a:off x="5400069" y="4110443"/>
            <a:ext cx="2592288"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学習モデルによる学習</a:t>
            </a:r>
          </a:p>
        </p:txBody>
      </p:sp>
      <p:grpSp>
        <p:nvGrpSpPr>
          <p:cNvPr id="21" name="グループ化 20">
            <a:extLst>
              <a:ext uri="{FF2B5EF4-FFF2-40B4-BE49-F238E27FC236}">
                <a16:creationId xmlns:a16="http://schemas.microsoft.com/office/drawing/2014/main" id="{05B818BD-AD92-0342-B9DC-E6F97394EF51}"/>
              </a:ext>
            </a:extLst>
          </p:cNvPr>
          <p:cNvGrpSpPr/>
          <p:nvPr/>
        </p:nvGrpSpPr>
        <p:grpSpPr>
          <a:xfrm flipH="1">
            <a:off x="6071508" y="4514691"/>
            <a:ext cx="1285102" cy="853932"/>
            <a:chOff x="5419309" y="2405471"/>
            <a:chExt cx="1949752" cy="2242649"/>
          </a:xfrm>
          <a:solidFill>
            <a:schemeClr val="accent3">
              <a:lumMod val="60000"/>
              <a:lumOff val="40000"/>
            </a:schemeClr>
          </a:solidFill>
        </p:grpSpPr>
        <p:grpSp>
          <p:nvGrpSpPr>
            <p:cNvPr id="22" name="グループ化 21">
              <a:extLst>
                <a:ext uri="{FF2B5EF4-FFF2-40B4-BE49-F238E27FC236}">
                  <a16:creationId xmlns:a16="http://schemas.microsoft.com/office/drawing/2014/main" id="{DD29716F-D9DB-0F4E-9528-D2168A4522F0}"/>
                </a:ext>
              </a:extLst>
            </p:cNvPr>
            <p:cNvGrpSpPr/>
            <p:nvPr/>
          </p:nvGrpSpPr>
          <p:grpSpPr>
            <a:xfrm>
              <a:off x="5740410" y="2802320"/>
              <a:ext cx="1285102" cy="1458386"/>
              <a:chOff x="2125187" y="2577919"/>
              <a:chExt cx="1285102" cy="1458386"/>
            </a:xfrm>
            <a:grpFill/>
          </p:grpSpPr>
          <p:sp>
            <p:nvSpPr>
              <p:cNvPr id="32" name="上カーブ矢印 31">
                <a:extLst>
                  <a:ext uri="{FF2B5EF4-FFF2-40B4-BE49-F238E27FC236}">
                    <a16:creationId xmlns:a16="http://schemas.microsoft.com/office/drawing/2014/main" id="{3ECEBD94-94D8-B843-98E1-897CA6B7095F}"/>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上カーブ矢印 32">
                <a:extLst>
                  <a:ext uri="{FF2B5EF4-FFF2-40B4-BE49-F238E27FC236}">
                    <a16:creationId xmlns:a16="http://schemas.microsoft.com/office/drawing/2014/main" id="{A20BFAAC-7A7F-D543-83B0-0FAEAD64AC7F}"/>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3" name="グループ化 22">
              <a:extLst>
                <a:ext uri="{FF2B5EF4-FFF2-40B4-BE49-F238E27FC236}">
                  <a16:creationId xmlns:a16="http://schemas.microsoft.com/office/drawing/2014/main" id="{EA89E185-32B2-2244-AAC7-CA0EBDFF96CD}"/>
                </a:ext>
              </a:extLst>
            </p:cNvPr>
            <p:cNvGrpSpPr/>
            <p:nvPr/>
          </p:nvGrpSpPr>
          <p:grpSpPr>
            <a:xfrm>
              <a:off x="5937770" y="3023312"/>
              <a:ext cx="913525" cy="999636"/>
              <a:chOff x="2125187" y="2577919"/>
              <a:chExt cx="1285102" cy="1458386"/>
            </a:xfrm>
            <a:grpFill/>
          </p:grpSpPr>
          <p:sp>
            <p:nvSpPr>
              <p:cNvPr id="30" name="上カーブ矢印 29">
                <a:extLst>
                  <a:ext uri="{FF2B5EF4-FFF2-40B4-BE49-F238E27FC236}">
                    <a16:creationId xmlns:a16="http://schemas.microsoft.com/office/drawing/2014/main" id="{FAC3D55F-AD8B-4D4B-B004-288DA0B85FD9}"/>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上カーブ矢印 30">
                <a:extLst>
                  <a:ext uri="{FF2B5EF4-FFF2-40B4-BE49-F238E27FC236}">
                    <a16:creationId xmlns:a16="http://schemas.microsoft.com/office/drawing/2014/main" id="{AE902AAB-CA14-1547-A31A-0495EA2AE492}"/>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4" name="グループ化 23">
              <a:extLst>
                <a:ext uri="{FF2B5EF4-FFF2-40B4-BE49-F238E27FC236}">
                  <a16:creationId xmlns:a16="http://schemas.microsoft.com/office/drawing/2014/main" id="{15231737-1891-114F-9AD4-D63E91712E56}"/>
                </a:ext>
              </a:extLst>
            </p:cNvPr>
            <p:cNvGrpSpPr/>
            <p:nvPr/>
          </p:nvGrpSpPr>
          <p:grpSpPr>
            <a:xfrm>
              <a:off x="6110871" y="3200635"/>
              <a:ext cx="543520" cy="632796"/>
              <a:chOff x="2125187" y="2577919"/>
              <a:chExt cx="1285102" cy="1458386"/>
            </a:xfrm>
            <a:grpFill/>
          </p:grpSpPr>
          <p:sp>
            <p:nvSpPr>
              <p:cNvPr id="28" name="上カーブ矢印 27">
                <a:extLst>
                  <a:ext uri="{FF2B5EF4-FFF2-40B4-BE49-F238E27FC236}">
                    <a16:creationId xmlns:a16="http://schemas.microsoft.com/office/drawing/2014/main" id="{E1755D12-8256-E04D-8198-14516561EA13}"/>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上カーブ矢印 28">
                <a:extLst>
                  <a:ext uri="{FF2B5EF4-FFF2-40B4-BE49-F238E27FC236}">
                    <a16:creationId xmlns:a16="http://schemas.microsoft.com/office/drawing/2014/main" id="{FDF980A4-AC72-644C-8098-BB64C9674ADA}"/>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5" name="グループ化 24">
              <a:extLst>
                <a:ext uri="{FF2B5EF4-FFF2-40B4-BE49-F238E27FC236}">
                  <a16:creationId xmlns:a16="http://schemas.microsoft.com/office/drawing/2014/main" id="{AE762557-9FCC-474A-8403-152CB15DFF5A}"/>
                </a:ext>
              </a:extLst>
            </p:cNvPr>
            <p:cNvGrpSpPr/>
            <p:nvPr/>
          </p:nvGrpSpPr>
          <p:grpSpPr>
            <a:xfrm>
              <a:off x="5419309" y="2405471"/>
              <a:ext cx="1949752" cy="2242649"/>
              <a:chOff x="2125187" y="2577919"/>
              <a:chExt cx="1285102" cy="1458386"/>
            </a:xfrm>
            <a:grpFill/>
          </p:grpSpPr>
          <p:sp>
            <p:nvSpPr>
              <p:cNvPr id="26" name="上カーブ矢印 25">
                <a:extLst>
                  <a:ext uri="{FF2B5EF4-FFF2-40B4-BE49-F238E27FC236}">
                    <a16:creationId xmlns:a16="http://schemas.microsoft.com/office/drawing/2014/main" id="{B57C2E59-BD94-534B-8375-6B6B429DE4BB}"/>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上カーブ矢印 26">
                <a:extLst>
                  <a:ext uri="{FF2B5EF4-FFF2-40B4-BE49-F238E27FC236}">
                    <a16:creationId xmlns:a16="http://schemas.microsoft.com/office/drawing/2014/main" id="{CDC17F32-4314-3547-8546-C0966D1A8794}"/>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grpSp>
        <p:nvGrpSpPr>
          <p:cNvPr id="34" name="グループ化 33">
            <a:extLst>
              <a:ext uri="{FF2B5EF4-FFF2-40B4-BE49-F238E27FC236}">
                <a16:creationId xmlns:a16="http://schemas.microsoft.com/office/drawing/2014/main" id="{58F458F9-4CC8-534D-B79C-DCA429295E0D}"/>
              </a:ext>
            </a:extLst>
          </p:cNvPr>
          <p:cNvGrpSpPr/>
          <p:nvPr/>
        </p:nvGrpSpPr>
        <p:grpSpPr>
          <a:xfrm>
            <a:off x="1769209" y="3210284"/>
            <a:ext cx="1285102" cy="899730"/>
            <a:chOff x="2125187" y="2577919"/>
            <a:chExt cx="1285102" cy="1458386"/>
          </a:xfrm>
          <a:solidFill>
            <a:srgbClr val="92D050"/>
          </a:solidFill>
        </p:grpSpPr>
        <p:sp>
          <p:nvSpPr>
            <p:cNvPr id="35" name="上カーブ矢印 34">
              <a:extLst>
                <a:ext uri="{FF2B5EF4-FFF2-40B4-BE49-F238E27FC236}">
                  <a16:creationId xmlns:a16="http://schemas.microsoft.com/office/drawing/2014/main" id="{A7800E15-65DB-234E-A37A-46F24E4FC206}"/>
                </a:ext>
              </a:extLst>
            </p:cNvPr>
            <p:cNvSpPr/>
            <p:nvPr/>
          </p:nvSpPr>
          <p:spPr>
            <a:xfrm rot="16200000">
              <a:off x="2421420" y="2936943"/>
              <a:ext cx="1347893" cy="629845"/>
            </a:xfrm>
            <a:prstGeom prst="curvedUpArrow">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上カーブ矢印 35">
              <a:extLst>
                <a:ext uri="{FF2B5EF4-FFF2-40B4-BE49-F238E27FC236}">
                  <a16:creationId xmlns:a16="http://schemas.microsoft.com/office/drawing/2014/main" id="{0BDE4F94-45A1-854E-A11C-411467B03804}"/>
                </a:ext>
              </a:extLst>
            </p:cNvPr>
            <p:cNvSpPr/>
            <p:nvPr/>
          </p:nvSpPr>
          <p:spPr>
            <a:xfrm rot="5400000">
              <a:off x="1766163" y="3047436"/>
              <a:ext cx="1347893" cy="629845"/>
            </a:xfrm>
            <a:prstGeom prst="curvedUpArrow">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7" name="グループ化 36">
            <a:extLst>
              <a:ext uri="{FF2B5EF4-FFF2-40B4-BE49-F238E27FC236}">
                <a16:creationId xmlns:a16="http://schemas.microsoft.com/office/drawing/2014/main" id="{3E4A2B75-4479-4A48-B37C-A60AD916C208}"/>
              </a:ext>
            </a:extLst>
          </p:cNvPr>
          <p:cNvGrpSpPr/>
          <p:nvPr/>
        </p:nvGrpSpPr>
        <p:grpSpPr>
          <a:xfrm>
            <a:off x="6071508" y="3207383"/>
            <a:ext cx="1285102" cy="899730"/>
            <a:chOff x="2125187" y="2577919"/>
            <a:chExt cx="1285102" cy="1458386"/>
          </a:xfrm>
          <a:solidFill>
            <a:schemeClr val="accent3">
              <a:lumMod val="60000"/>
              <a:lumOff val="40000"/>
            </a:schemeClr>
          </a:solidFill>
        </p:grpSpPr>
        <p:sp>
          <p:nvSpPr>
            <p:cNvPr id="38" name="上カーブ矢印 37">
              <a:extLst>
                <a:ext uri="{FF2B5EF4-FFF2-40B4-BE49-F238E27FC236}">
                  <a16:creationId xmlns:a16="http://schemas.microsoft.com/office/drawing/2014/main" id="{06598090-57EE-6B48-AFAC-148D644F486E}"/>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上カーブ矢印 38">
              <a:extLst>
                <a:ext uri="{FF2B5EF4-FFF2-40B4-BE49-F238E27FC236}">
                  <a16:creationId xmlns:a16="http://schemas.microsoft.com/office/drawing/2014/main" id="{C603270C-E3E7-8F4B-BE82-062A4B823775}"/>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40" name="テキスト ボックス 39">
            <a:extLst>
              <a:ext uri="{FF2B5EF4-FFF2-40B4-BE49-F238E27FC236}">
                <a16:creationId xmlns:a16="http://schemas.microsoft.com/office/drawing/2014/main" id="{7C3B91F4-DF87-F44F-8798-BA33AE1F93AB}"/>
              </a:ext>
            </a:extLst>
          </p:cNvPr>
          <p:cNvSpPr txBox="1"/>
          <p:nvPr/>
        </p:nvSpPr>
        <p:spPr>
          <a:xfrm>
            <a:off x="1923284" y="3549503"/>
            <a:ext cx="987771" cy="215444"/>
          </a:xfrm>
          <a:prstGeom prst="rect">
            <a:avLst/>
          </a:prstGeom>
          <a:noFill/>
        </p:spPr>
        <p:txBody>
          <a:bodyPr wrap="none" rtlCol="0">
            <a:spAutoFit/>
          </a:bodyPr>
          <a:lstStyle/>
          <a:p>
            <a:pPr algn="ctr"/>
            <a:r>
              <a:rPr lang="ja-JP" altLang="en-US" sz="800" b="1" dirty="0">
                <a:solidFill>
                  <a:srgbClr val="0432FF"/>
                </a:solidFill>
                <a:latin typeface="Meiryo" panose="020B0604030504040204" pitchFamily="34" charset="-128"/>
                <a:ea typeface="Meiryo" panose="020B0604030504040204" pitchFamily="34" charset="-128"/>
              </a:rPr>
              <a:t>デバッグ</a:t>
            </a:r>
            <a:r>
              <a:rPr lang="en-US" altLang="ja-JP" sz="800" b="1" dirty="0">
                <a:solidFill>
                  <a:srgbClr val="0432FF"/>
                </a:solidFill>
                <a:latin typeface="Meiryo" panose="020B0604030504040204" pitchFamily="34" charset="-128"/>
                <a:ea typeface="Meiryo" panose="020B0604030504040204" pitchFamily="34" charset="-128"/>
              </a:rPr>
              <a:t>&amp;</a:t>
            </a:r>
            <a:r>
              <a:rPr lang="ja-JP" altLang="en-US" sz="800" b="1" dirty="0">
                <a:solidFill>
                  <a:srgbClr val="0432FF"/>
                </a:solidFill>
                <a:latin typeface="Meiryo" panose="020B0604030504040204" pitchFamily="34" charset="-128"/>
                <a:ea typeface="Meiryo" panose="020B0604030504040204" pitchFamily="34" charset="-128"/>
              </a:rPr>
              <a:t>テスト</a:t>
            </a:r>
            <a:endParaRPr kumimoji="1" lang="ja-JP" altLang="en-US" sz="800" b="1" dirty="0">
              <a:solidFill>
                <a:srgbClr val="0432FF"/>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49CC7E42-0444-5547-9DAD-64BA14CB33C5}"/>
              </a:ext>
            </a:extLst>
          </p:cNvPr>
          <p:cNvSpPr txBox="1"/>
          <p:nvPr/>
        </p:nvSpPr>
        <p:spPr>
          <a:xfrm>
            <a:off x="6128115" y="3556076"/>
            <a:ext cx="1183336" cy="215444"/>
          </a:xfrm>
          <a:prstGeom prst="rect">
            <a:avLst/>
          </a:prstGeom>
          <a:noFill/>
        </p:spPr>
        <p:txBody>
          <a:bodyPr wrap="none" rtlCol="0">
            <a:spAutoFit/>
          </a:bodyPr>
          <a:lstStyle/>
          <a:p>
            <a:pPr algn="ctr"/>
            <a:r>
              <a:rPr lang="ja-JP" altLang="en-US" sz="800" b="1" dirty="0">
                <a:solidFill>
                  <a:schemeClr val="accent3">
                    <a:lumMod val="50000"/>
                  </a:schemeClr>
                </a:solidFill>
                <a:latin typeface="Meiryo" panose="020B0604030504040204" pitchFamily="34" charset="-128"/>
                <a:ea typeface="Meiryo" panose="020B0604030504040204" pitchFamily="34" charset="-128"/>
              </a:rPr>
              <a:t>チューニング</a:t>
            </a:r>
            <a:r>
              <a:rPr lang="en-US" altLang="ja-JP" sz="800" b="1" dirty="0">
                <a:solidFill>
                  <a:schemeClr val="accent3">
                    <a:lumMod val="50000"/>
                  </a:schemeClr>
                </a:solidFill>
                <a:latin typeface="Meiryo" panose="020B0604030504040204" pitchFamily="34" charset="-128"/>
                <a:ea typeface="Meiryo" panose="020B0604030504040204" pitchFamily="34" charset="-128"/>
              </a:rPr>
              <a:t>&amp;</a:t>
            </a:r>
            <a:r>
              <a:rPr lang="ja-JP" altLang="en-US" sz="800" b="1" dirty="0">
                <a:solidFill>
                  <a:schemeClr val="accent3">
                    <a:lumMod val="50000"/>
                  </a:schemeClr>
                </a:solidFill>
                <a:latin typeface="Meiryo" panose="020B0604030504040204" pitchFamily="34" charset="-128"/>
                <a:ea typeface="Meiryo" panose="020B0604030504040204" pitchFamily="34" charset="-128"/>
              </a:rPr>
              <a:t>テスト</a:t>
            </a:r>
            <a:endParaRPr kumimoji="1" lang="ja-JP" altLang="en-US" sz="800" b="1" dirty="0">
              <a:solidFill>
                <a:schemeClr val="accent3">
                  <a:lumMod val="50000"/>
                </a:schemeClr>
              </a:solidFill>
              <a:latin typeface="Meiryo" panose="020B0604030504040204" pitchFamily="34" charset="-128"/>
              <a:ea typeface="Meiryo" panose="020B0604030504040204" pitchFamily="34" charset="-128"/>
            </a:endParaRPr>
          </a:p>
        </p:txBody>
      </p:sp>
      <p:sp>
        <p:nvSpPr>
          <p:cNvPr id="42" name="フローチャート: 磁気ディスク 41">
            <a:extLst>
              <a:ext uri="{FF2B5EF4-FFF2-40B4-BE49-F238E27FC236}">
                <a16:creationId xmlns:a16="http://schemas.microsoft.com/office/drawing/2014/main" id="{BC7ED510-A225-AA4E-A359-2C36EAA05CA9}"/>
              </a:ext>
            </a:extLst>
          </p:cNvPr>
          <p:cNvSpPr/>
          <p:nvPr/>
        </p:nvSpPr>
        <p:spPr>
          <a:xfrm>
            <a:off x="5414571" y="3487565"/>
            <a:ext cx="561780" cy="550274"/>
          </a:xfrm>
          <a:prstGeom prst="flowChartMagneticDisk">
            <a:avLst/>
          </a:prstGeom>
          <a:solidFill>
            <a:srgbClr val="009051"/>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8" name="グループ化 47">
            <a:extLst>
              <a:ext uri="{FF2B5EF4-FFF2-40B4-BE49-F238E27FC236}">
                <a16:creationId xmlns:a16="http://schemas.microsoft.com/office/drawing/2014/main" id="{D1A80F93-C6C6-3B42-9CDA-2939072E3FF7}"/>
              </a:ext>
            </a:extLst>
          </p:cNvPr>
          <p:cNvGrpSpPr/>
          <p:nvPr/>
        </p:nvGrpSpPr>
        <p:grpSpPr>
          <a:xfrm flipH="1">
            <a:off x="1769209" y="4509608"/>
            <a:ext cx="1285102" cy="853932"/>
            <a:chOff x="2125187" y="2577919"/>
            <a:chExt cx="1285102" cy="1458386"/>
          </a:xfrm>
          <a:solidFill>
            <a:schemeClr val="tx2">
              <a:lumMod val="40000"/>
              <a:lumOff val="60000"/>
            </a:schemeClr>
          </a:solidFill>
        </p:grpSpPr>
        <p:sp>
          <p:nvSpPr>
            <p:cNvPr id="49" name="上カーブ矢印 48">
              <a:extLst>
                <a:ext uri="{FF2B5EF4-FFF2-40B4-BE49-F238E27FC236}">
                  <a16:creationId xmlns:a16="http://schemas.microsoft.com/office/drawing/2014/main" id="{367BDD9E-9E58-6B4C-8C17-4F8A08D28622}"/>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上カーブ矢印 49">
              <a:extLst>
                <a:ext uri="{FF2B5EF4-FFF2-40B4-BE49-F238E27FC236}">
                  <a16:creationId xmlns:a16="http://schemas.microsoft.com/office/drawing/2014/main" id="{89969871-5A7C-8B46-BD68-B9DB15D05A88}"/>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57" name="テキスト ボックス 56">
            <a:extLst>
              <a:ext uri="{FF2B5EF4-FFF2-40B4-BE49-F238E27FC236}">
                <a16:creationId xmlns:a16="http://schemas.microsoft.com/office/drawing/2014/main" id="{BC5717FB-99D5-C940-8454-DDBC22C104AB}"/>
              </a:ext>
            </a:extLst>
          </p:cNvPr>
          <p:cNvSpPr txBox="1"/>
          <p:nvPr/>
        </p:nvSpPr>
        <p:spPr>
          <a:xfrm>
            <a:off x="2210830" y="4835719"/>
            <a:ext cx="389850" cy="215444"/>
          </a:xfrm>
          <a:prstGeom prst="rect">
            <a:avLst/>
          </a:prstGeom>
          <a:noFill/>
        </p:spPr>
        <p:txBody>
          <a:bodyPr wrap="none" rtlCol="0">
            <a:spAutoFit/>
          </a:bodyPr>
          <a:lstStyle/>
          <a:p>
            <a:pPr algn="ctr"/>
            <a:r>
              <a:rPr lang="ja-JP" altLang="en-US" sz="800" b="1" dirty="0">
                <a:solidFill>
                  <a:srgbClr val="0432FF"/>
                </a:solidFill>
                <a:latin typeface="Meiryo" panose="020B0604030504040204" pitchFamily="34" charset="-128"/>
                <a:ea typeface="Meiryo" panose="020B0604030504040204" pitchFamily="34" charset="-128"/>
              </a:rPr>
              <a:t>保守</a:t>
            </a:r>
            <a:endParaRPr kumimoji="1" lang="ja-JP" altLang="en-US" sz="800" b="1" dirty="0">
              <a:solidFill>
                <a:srgbClr val="0432FF"/>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306D0350-0CB7-704F-B16A-612C8A1F9C70}"/>
              </a:ext>
            </a:extLst>
          </p:cNvPr>
          <p:cNvSpPr txBox="1"/>
          <p:nvPr/>
        </p:nvSpPr>
        <p:spPr>
          <a:xfrm>
            <a:off x="6250305" y="4812715"/>
            <a:ext cx="902811" cy="215444"/>
          </a:xfrm>
          <a:prstGeom prst="rect">
            <a:avLst/>
          </a:prstGeom>
          <a:noFill/>
        </p:spPr>
        <p:txBody>
          <a:bodyPr wrap="none" rtlCol="0">
            <a:spAutoFit/>
          </a:bodyPr>
          <a:lstStyle/>
          <a:p>
            <a:pPr algn="ctr"/>
            <a:r>
              <a:rPr kumimoji="1" lang="ja-JP" altLang="en-US" sz="800" b="1" dirty="0">
                <a:solidFill>
                  <a:schemeClr val="accent3">
                    <a:lumMod val="50000"/>
                  </a:schemeClr>
                </a:solidFill>
                <a:latin typeface="Meiryo" panose="020B0604030504040204" pitchFamily="34" charset="-128"/>
                <a:ea typeface="Meiryo" panose="020B0604030504040204" pitchFamily="34" charset="-128"/>
              </a:rPr>
              <a:t>フィードバック</a:t>
            </a:r>
          </a:p>
        </p:txBody>
      </p:sp>
      <p:grpSp>
        <p:nvGrpSpPr>
          <p:cNvPr id="61" name="グループ化 60">
            <a:extLst>
              <a:ext uri="{FF2B5EF4-FFF2-40B4-BE49-F238E27FC236}">
                <a16:creationId xmlns:a16="http://schemas.microsoft.com/office/drawing/2014/main" id="{42E1F661-281A-5443-8B7A-0503A6F81273}"/>
              </a:ext>
            </a:extLst>
          </p:cNvPr>
          <p:cNvGrpSpPr/>
          <p:nvPr/>
        </p:nvGrpSpPr>
        <p:grpSpPr>
          <a:xfrm>
            <a:off x="2276630" y="5972083"/>
            <a:ext cx="281077" cy="544796"/>
            <a:chOff x="1691680" y="4759477"/>
            <a:chExt cx="492436" cy="1068123"/>
          </a:xfrm>
        </p:grpSpPr>
        <p:sp>
          <p:nvSpPr>
            <p:cNvPr id="59" name="円/楕円 58">
              <a:extLst>
                <a:ext uri="{FF2B5EF4-FFF2-40B4-BE49-F238E27FC236}">
                  <a16:creationId xmlns:a16="http://schemas.microsoft.com/office/drawing/2014/main" id="{2EA32EA2-BA8C-5648-9FF2-54C3951F9B91}"/>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フローチャート: 論理積ゲート 59">
              <a:extLst>
                <a:ext uri="{FF2B5EF4-FFF2-40B4-BE49-F238E27FC236}">
                  <a16:creationId xmlns:a16="http://schemas.microsoft.com/office/drawing/2014/main" id="{077CF92E-77E6-4E44-A6CB-A7853BF1BCC7}"/>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2" name="曲折矢印 61">
            <a:extLst>
              <a:ext uri="{FF2B5EF4-FFF2-40B4-BE49-F238E27FC236}">
                <a16:creationId xmlns:a16="http://schemas.microsoft.com/office/drawing/2014/main" id="{5833AE49-0928-0246-8A6E-0CC00FE476B9}"/>
              </a:ext>
            </a:extLst>
          </p:cNvPr>
          <p:cNvSpPr/>
          <p:nvPr/>
        </p:nvSpPr>
        <p:spPr>
          <a:xfrm rot="10800000">
            <a:off x="2626328" y="5815286"/>
            <a:ext cx="504056" cy="576064"/>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曲折矢印 62">
            <a:extLst>
              <a:ext uri="{FF2B5EF4-FFF2-40B4-BE49-F238E27FC236}">
                <a16:creationId xmlns:a16="http://schemas.microsoft.com/office/drawing/2014/main" id="{DDC07C26-DD98-A94E-8D2F-F5B6BC550B2C}"/>
              </a:ext>
            </a:extLst>
          </p:cNvPr>
          <p:cNvSpPr/>
          <p:nvPr/>
        </p:nvSpPr>
        <p:spPr>
          <a:xfrm rot="16200000">
            <a:off x="1635613" y="5799345"/>
            <a:ext cx="533629" cy="565510"/>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4" name="グループ化 63">
            <a:extLst>
              <a:ext uri="{FF2B5EF4-FFF2-40B4-BE49-F238E27FC236}">
                <a16:creationId xmlns:a16="http://schemas.microsoft.com/office/drawing/2014/main" id="{C5FF8386-1C17-2C45-99F6-8104C5B73C0E}"/>
              </a:ext>
            </a:extLst>
          </p:cNvPr>
          <p:cNvGrpSpPr/>
          <p:nvPr/>
        </p:nvGrpSpPr>
        <p:grpSpPr>
          <a:xfrm>
            <a:off x="6577593" y="5972083"/>
            <a:ext cx="281077" cy="544796"/>
            <a:chOff x="1691680" y="4759477"/>
            <a:chExt cx="492436" cy="1068123"/>
          </a:xfrm>
        </p:grpSpPr>
        <p:sp>
          <p:nvSpPr>
            <p:cNvPr id="65" name="円/楕円 64">
              <a:extLst>
                <a:ext uri="{FF2B5EF4-FFF2-40B4-BE49-F238E27FC236}">
                  <a16:creationId xmlns:a16="http://schemas.microsoft.com/office/drawing/2014/main" id="{63BD31EE-AF1F-9C41-BFD3-4FB792BD9E5A}"/>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a:extLst>
                <a:ext uri="{FF2B5EF4-FFF2-40B4-BE49-F238E27FC236}">
                  <a16:creationId xmlns:a16="http://schemas.microsoft.com/office/drawing/2014/main" id="{EDA43996-DAE7-2043-8972-368E14F1973C}"/>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7" name="曲折矢印 66">
            <a:extLst>
              <a:ext uri="{FF2B5EF4-FFF2-40B4-BE49-F238E27FC236}">
                <a16:creationId xmlns:a16="http://schemas.microsoft.com/office/drawing/2014/main" id="{15BB9451-1B60-7241-A19A-1CDE1ADBA3EB}"/>
              </a:ext>
            </a:extLst>
          </p:cNvPr>
          <p:cNvSpPr/>
          <p:nvPr/>
        </p:nvSpPr>
        <p:spPr>
          <a:xfrm rot="10800000">
            <a:off x="6927291" y="5815286"/>
            <a:ext cx="504056" cy="576064"/>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曲折矢印 67">
            <a:extLst>
              <a:ext uri="{FF2B5EF4-FFF2-40B4-BE49-F238E27FC236}">
                <a16:creationId xmlns:a16="http://schemas.microsoft.com/office/drawing/2014/main" id="{01F6A6C4-5C53-7444-9974-ADF84007EEB3}"/>
              </a:ext>
            </a:extLst>
          </p:cNvPr>
          <p:cNvSpPr/>
          <p:nvPr/>
        </p:nvSpPr>
        <p:spPr>
          <a:xfrm rot="16200000">
            <a:off x="5936576" y="5799345"/>
            <a:ext cx="533629" cy="565510"/>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下矢印 68">
            <a:extLst>
              <a:ext uri="{FF2B5EF4-FFF2-40B4-BE49-F238E27FC236}">
                <a16:creationId xmlns:a16="http://schemas.microsoft.com/office/drawing/2014/main" id="{088DC692-03DB-4043-99FD-3C9B58482862}"/>
              </a:ext>
            </a:extLst>
          </p:cNvPr>
          <p:cNvSpPr/>
          <p:nvPr/>
        </p:nvSpPr>
        <p:spPr>
          <a:xfrm>
            <a:off x="2129596" y="219552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下矢印 69">
            <a:extLst>
              <a:ext uri="{FF2B5EF4-FFF2-40B4-BE49-F238E27FC236}">
                <a16:creationId xmlns:a16="http://schemas.microsoft.com/office/drawing/2014/main" id="{8CA698F2-1671-6643-BAF2-9E0CA5B77F75}"/>
              </a:ext>
            </a:extLst>
          </p:cNvPr>
          <p:cNvSpPr/>
          <p:nvPr/>
        </p:nvSpPr>
        <p:spPr>
          <a:xfrm>
            <a:off x="6430827" y="219239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テキスト ボックス 70">
            <a:extLst>
              <a:ext uri="{FF2B5EF4-FFF2-40B4-BE49-F238E27FC236}">
                <a16:creationId xmlns:a16="http://schemas.microsoft.com/office/drawing/2014/main" id="{615F6F8C-F0BD-E149-8646-FDD8B56B8DF7}"/>
              </a:ext>
            </a:extLst>
          </p:cNvPr>
          <p:cNvSpPr txBox="1"/>
          <p:nvPr/>
        </p:nvSpPr>
        <p:spPr>
          <a:xfrm>
            <a:off x="1359546" y="6364409"/>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サービス要求</a:t>
            </a:r>
          </a:p>
        </p:txBody>
      </p:sp>
      <p:sp>
        <p:nvSpPr>
          <p:cNvPr id="72" name="テキスト ボックス 71">
            <a:extLst>
              <a:ext uri="{FF2B5EF4-FFF2-40B4-BE49-F238E27FC236}">
                <a16:creationId xmlns:a16="http://schemas.microsoft.com/office/drawing/2014/main" id="{44757951-CA42-254A-AAA2-5B7C8199744D}"/>
              </a:ext>
            </a:extLst>
          </p:cNvPr>
          <p:cNvSpPr txBox="1"/>
          <p:nvPr/>
        </p:nvSpPr>
        <p:spPr>
          <a:xfrm>
            <a:off x="2534059" y="6364883"/>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サービス提供</a:t>
            </a:r>
          </a:p>
        </p:txBody>
      </p:sp>
      <p:sp>
        <p:nvSpPr>
          <p:cNvPr id="77" name="テキスト ボックス 76">
            <a:extLst>
              <a:ext uri="{FF2B5EF4-FFF2-40B4-BE49-F238E27FC236}">
                <a16:creationId xmlns:a16="http://schemas.microsoft.com/office/drawing/2014/main" id="{B3296EA1-206B-8740-8667-77EC93C5A861}"/>
              </a:ext>
            </a:extLst>
          </p:cNvPr>
          <p:cNvSpPr txBox="1"/>
          <p:nvPr/>
        </p:nvSpPr>
        <p:spPr>
          <a:xfrm>
            <a:off x="5668979" y="6367117"/>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サービス要求</a:t>
            </a:r>
          </a:p>
        </p:txBody>
      </p:sp>
      <p:sp>
        <p:nvSpPr>
          <p:cNvPr id="78" name="テキスト ボックス 77">
            <a:extLst>
              <a:ext uri="{FF2B5EF4-FFF2-40B4-BE49-F238E27FC236}">
                <a16:creationId xmlns:a16="http://schemas.microsoft.com/office/drawing/2014/main" id="{06B479BB-342F-CB4F-8875-6AC9DF051ED7}"/>
              </a:ext>
            </a:extLst>
          </p:cNvPr>
          <p:cNvSpPr txBox="1"/>
          <p:nvPr/>
        </p:nvSpPr>
        <p:spPr>
          <a:xfrm>
            <a:off x="6826633" y="6363530"/>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サービス提供</a:t>
            </a:r>
          </a:p>
        </p:txBody>
      </p:sp>
      <p:sp>
        <p:nvSpPr>
          <p:cNvPr id="79" name="テキスト ボックス 78">
            <a:extLst>
              <a:ext uri="{FF2B5EF4-FFF2-40B4-BE49-F238E27FC236}">
                <a16:creationId xmlns:a16="http://schemas.microsoft.com/office/drawing/2014/main" id="{909C504E-12D9-2C4B-A82B-7937DC37827F}"/>
              </a:ext>
            </a:extLst>
          </p:cNvPr>
          <p:cNvSpPr txBox="1"/>
          <p:nvPr/>
        </p:nvSpPr>
        <p:spPr>
          <a:xfrm>
            <a:off x="5449239" y="3675526"/>
            <a:ext cx="492443" cy="338554"/>
          </a:xfrm>
          <a:prstGeom prst="rect">
            <a:avLst/>
          </a:prstGeom>
          <a:noFill/>
        </p:spPr>
        <p:txBody>
          <a:bodyPr wrap="none" rtlCol="0">
            <a:spAutoFit/>
          </a:bodyPr>
          <a:lstStyle/>
          <a:p>
            <a:pPr algn="ctr"/>
            <a:r>
              <a:rPr kumimoji="1" lang="ja-JP" altLang="en-US" sz="800" dirty="0">
                <a:solidFill>
                  <a:schemeClr val="bg1"/>
                </a:solidFill>
                <a:latin typeface="Meiryo" panose="020B0604030504040204" pitchFamily="34" charset="-128"/>
                <a:ea typeface="Meiryo" panose="020B0604030504040204" pitchFamily="34" charset="-128"/>
              </a:rPr>
              <a:t>学　習</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dirty="0">
                <a:solidFill>
                  <a:schemeClr val="bg1"/>
                </a:solidFill>
                <a:latin typeface="Meiryo" panose="020B0604030504040204" pitchFamily="34" charset="-128"/>
                <a:ea typeface="Meiryo" panose="020B0604030504040204" pitchFamily="34" charset="-128"/>
              </a:rPr>
              <a:t>データ</a:t>
            </a:r>
          </a:p>
        </p:txBody>
      </p:sp>
      <p:sp>
        <p:nvSpPr>
          <p:cNvPr id="80" name="正方形/長方形 79">
            <a:extLst>
              <a:ext uri="{FF2B5EF4-FFF2-40B4-BE49-F238E27FC236}">
                <a16:creationId xmlns:a16="http://schemas.microsoft.com/office/drawing/2014/main" id="{C3BC9C68-471A-E04C-A2CB-1F8C86B676C6}"/>
              </a:ext>
            </a:extLst>
          </p:cNvPr>
          <p:cNvSpPr/>
          <p:nvPr/>
        </p:nvSpPr>
        <p:spPr>
          <a:xfrm>
            <a:off x="1115616" y="1206472"/>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ビジネス課題の明確化</a:t>
            </a:r>
            <a:r>
              <a:rPr lang="ja-JP" altLang="en-US" sz="105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システム企画</a:t>
            </a:r>
          </a:p>
        </p:txBody>
      </p:sp>
      <p:sp>
        <p:nvSpPr>
          <p:cNvPr id="81" name="正方形/長方形 80">
            <a:extLst>
              <a:ext uri="{FF2B5EF4-FFF2-40B4-BE49-F238E27FC236}">
                <a16:creationId xmlns:a16="http://schemas.microsoft.com/office/drawing/2014/main" id="{BA09882D-6C45-EF45-84E4-4B7FCCCB80FF}"/>
              </a:ext>
            </a:extLst>
          </p:cNvPr>
          <p:cNvSpPr/>
          <p:nvPr/>
        </p:nvSpPr>
        <p:spPr>
          <a:xfrm>
            <a:off x="5406758" y="1206018"/>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ビジネス課題の明確化・システム企画</a:t>
            </a:r>
          </a:p>
        </p:txBody>
      </p:sp>
      <p:sp>
        <p:nvSpPr>
          <p:cNvPr id="82" name="下矢印 81">
            <a:extLst>
              <a:ext uri="{FF2B5EF4-FFF2-40B4-BE49-F238E27FC236}">
                <a16:creationId xmlns:a16="http://schemas.microsoft.com/office/drawing/2014/main" id="{5DCDAAA7-7559-E549-A422-FE9CB503214F}"/>
              </a:ext>
            </a:extLst>
          </p:cNvPr>
          <p:cNvSpPr/>
          <p:nvPr/>
        </p:nvSpPr>
        <p:spPr>
          <a:xfrm>
            <a:off x="2118451" y="160483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下矢印 82">
            <a:extLst>
              <a:ext uri="{FF2B5EF4-FFF2-40B4-BE49-F238E27FC236}">
                <a16:creationId xmlns:a16="http://schemas.microsoft.com/office/drawing/2014/main" id="{D31E66DB-0564-484F-9573-64FD2D59C779}"/>
              </a:ext>
            </a:extLst>
          </p:cNvPr>
          <p:cNvSpPr/>
          <p:nvPr/>
        </p:nvSpPr>
        <p:spPr>
          <a:xfrm>
            <a:off x="6432478" y="1602225"/>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4" name="グループ化 83">
            <a:extLst>
              <a:ext uri="{FF2B5EF4-FFF2-40B4-BE49-F238E27FC236}">
                <a16:creationId xmlns:a16="http://schemas.microsoft.com/office/drawing/2014/main" id="{43B1F32D-CBB5-9749-BAC5-5C4CAE553A61}"/>
              </a:ext>
            </a:extLst>
          </p:cNvPr>
          <p:cNvGrpSpPr/>
          <p:nvPr/>
        </p:nvGrpSpPr>
        <p:grpSpPr>
          <a:xfrm>
            <a:off x="4431461" y="1955117"/>
            <a:ext cx="281077" cy="544796"/>
            <a:chOff x="1691680" y="4759477"/>
            <a:chExt cx="492436" cy="1068123"/>
          </a:xfrm>
        </p:grpSpPr>
        <p:sp>
          <p:nvSpPr>
            <p:cNvPr id="85" name="円/楕円 84">
              <a:extLst>
                <a:ext uri="{FF2B5EF4-FFF2-40B4-BE49-F238E27FC236}">
                  <a16:creationId xmlns:a16="http://schemas.microsoft.com/office/drawing/2014/main" id="{DC4A227C-2202-754A-A9A3-9264CE766847}"/>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フローチャート: 論理積ゲート 85">
              <a:extLst>
                <a:ext uri="{FF2B5EF4-FFF2-40B4-BE49-F238E27FC236}">
                  <a16:creationId xmlns:a16="http://schemas.microsoft.com/office/drawing/2014/main" id="{0EB5AB1F-7AF5-6642-BEBC-77557684383B}"/>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pic>
        <p:nvPicPr>
          <p:cNvPr id="87" name="図 86">
            <a:extLst>
              <a:ext uri="{FF2B5EF4-FFF2-40B4-BE49-F238E27FC236}">
                <a16:creationId xmlns:a16="http://schemas.microsoft.com/office/drawing/2014/main" id="{C4C842B7-2991-F840-A5EA-6F512CFC949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71263" y="5185128"/>
            <a:ext cx="658811" cy="658811"/>
          </a:xfrm>
          <a:prstGeom prst="rect">
            <a:avLst/>
          </a:prstGeom>
          <a:effectLst>
            <a:outerShdw blurRad="50800" dist="38100" dir="2700000" algn="tl" rotWithShape="0">
              <a:prstClr val="black">
                <a:alpha val="40000"/>
              </a:prstClr>
            </a:outerShdw>
          </a:effectLst>
        </p:spPr>
      </p:pic>
      <p:cxnSp>
        <p:nvCxnSpPr>
          <p:cNvPr id="89" name="直線矢印コネクタ 88">
            <a:extLst>
              <a:ext uri="{FF2B5EF4-FFF2-40B4-BE49-F238E27FC236}">
                <a16:creationId xmlns:a16="http://schemas.microsoft.com/office/drawing/2014/main" id="{9E5523A8-1B47-E74B-BA95-E9621D90A66A}"/>
              </a:ext>
            </a:extLst>
          </p:cNvPr>
          <p:cNvCxnSpPr>
            <a:cxnSpLocks/>
          </p:cNvCxnSpPr>
          <p:nvPr/>
        </p:nvCxnSpPr>
        <p:spPr>
          <a:xfrm>
            <a:off x="4712537" y="2231494"/>
            <a:ext cx="363519" cy="0"/>
          </a:xfrm>
          <a:prstGeom prst="straightConnector1">
            <a:avLst/>
          </a:prstGeom>
          <a:ln>
            <a:solidFill>
              <a:srgbClr val="AB7A79"/>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3DFD112E-171F-7043-B6FD-E0831FA3338E}"/>
              </a:ext>
            </a:extLst>
          </p:cNvPr>
          <p:cNvCxnSpPr>
            <a:cxnSpLocks/>
          </p:cNvCxnSpPr>
          <p:nvPr/>
        </p:nvCxnSpPr>
        <p:spPr>
          <a:xfrm flipH="1" flipV="1">
            <a:off x="4049758" y="5512969"/>
            <a:ext cx="289171" cy="782"/>
          </a:xfrm>
          <a:prstGeom prst="straightConnector1">
            <a:avLst/>
          </a:prstGeom>
          <a:ln>
            <a:solidFill>
              <a:schemeClr val="accent2">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a:extLst>
              <a:ext uri="{FF2B5EF4-FFF2-40B4-BE49-F238E27FC236}">
                <a16:creationId xmlns:a16="http://schemas.microsoft.com/office/drawing/2014/main" id="{4FDB5674-8A34-4540-BCEF-AAC37723EA90}"/>
              </a:ext>
            </a:extLst>
          </p:cNvPr>
          <p:cNvCxnSpPr>
            <a:cxnSpLocks/>
          </p:cNvCxnSpPr>
          <p:nvPr/>
        </p:nvCxnSpPr>
        <p:spPr>
          <a:xfrm flipH="1">
            <a:off x="4095498" y="2231494"/>
            <a:ext cx="363519" cy="0"/>
          </a:xfrm>
          <a:prstGeom prst="straightConnector1">
            <a:avLst/>
          </a:prstGeom>
          <a:ln>
            <a:solidFill>
              <a:srgbClr val="AB7A79"/>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a:extLst>
              <a:ext uri="{FF2B5EF4-FFF2-40B4-BE49-F238E27FC236}">
                <a16:creationId xmlns:a16="http://schemas.microsoft.com/office/drawing/2014/main" id="{E88C4586-6AFC-544F-A433-F7F62984CF2B}"/>
              </a:ext>
            </a:extLst>
          </p:cNvPr>
          <p:cNvCxnSpPr>
            <a:cxnSpLocks/>
          </p:cNvCxnSpPr>
          <p:nvPr/>
        </p:nvCxnSpPr>
        <p:spPr>
          <a:xfrm flipV="1">
            <a:off x="4843388" y="5501467"/>
            <a:ext cx="289171" cy="782"/>
          </a:xfrm>
          <a:prstGeom prst="straightConnector1">
            <a:avLst/>
          </a:prstGeom>
          <a:ln>
            <a:solidFill>
              <a:schemeClr val="accent2">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3" name="右カーブ矢印 102">
            <a:extLst>
              <a:ext uri="{FF2B5EF4-FFF2-40B4-BE49-F238E27FC236}">
                <a16:creationId xmlns:a16="http://schemas.microsoft.com/office/drawing/2014/main" id="{1335E3DA-BA85-8744-8948-4C25DE5702ED}"/>
              </a:ext>
            </a:extLst>
          </p:cNvPr>
          <p:cNvSpPr/>
          <p:nvPr/>
        </p:nvSpPr>
        <p:spPr>
          <a:xfrm>
            <a:off x="620755" y="4928287"/>
            <a:ext cx="315946" cy="549081"/>
          </a:xfrm>
          <a:prstGeom prst="curv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テキスト ボックス 103">
            <a:extLst>
              <a:ext uri="{FF2B5EF4-FFF2-40B4-BE49-F238E27FC236}">
                <a16:creationId xmlns:a16="http://schemas.microsoft.com/office/drawing/2014/main" id="{9356599F-6C61-3A4D-8FC4-36413BF1E8EA}"/>
              </a:ext>
            </a:extLst>
          </p:cNvPr>
          <p:cNvSpPr txBox="1"/>
          <p:nvPr/>
        </p:nvSpPr>
        <p:spPr>
          <a:xfrm>
            <a:off x="798498" y="5065130"/>
            <a:ext cx="902811" cy="338554"/>
          </a:xfrm>
          <a:prstGeom prst="rect">
            <a:avLst/>
          </a:prstGeom>
          <a:noFill/>
        </p:spPr>
        <p:txBody>
          <a:bodyPr wrap="none" rtlCol="0">
            <a:spAutoFit/>
          </a:bodyPr>
          <a:lstStyle/>
          <a:p>
            <a:r>
              <a:rPr lang="ja-JP" altLang="en-US" sz="800" b="1" dirty="0">
                <a:solidFill>
                  <a:schemeClr val="accent6">
                    <a:lumMod val="75000"/>
                  </a:schemeClr>
                </a:solidFill>
                <a:latin typeface="Meiryo" panose="020B0604030504040204" pitchFamily="34" charset="-128"/>
                <a:ea typeface="Meiryo" panose="020B0604030504040204" pitchFamily="34" charset="-128"/>
              </a:rPr>
              <a:t>本番環境への</a:t>
            </a:r>
            <a:endParaRPr lang="en-US" altLang="ja-JP" sz="800" b="1" dirty="0">
              <a:solidFill>
                <a:schemeClr val="accent6">
                  <a:lumMod val="75000"/>
                </a:schemeClr>
              </a:solidFill>
              <a:latin typeface="Meiryo" panose="020B0604030504040204" pitchFamily="34" charset="-128"/>
              <a:ea typeface="Meiryo" panose="020B0604030504040204" pitchFamily="34" charset="-128"/>
            </a:endParaRPr>
          </a:p>
          <a:p>
            <a:r>
              <a:rPr lang="ja-JP" altLang="en-US" sz="800" b="1" dirty="0">
                <a:solidFill>
                  <a:schemeClr val="accent6">
                    <a:lumMod val="75000"/>
                  </a:schemeClr>
                </a:solidFill>
                <a:latin typeface="Meiryo" panose="020B0604030504040204" pitchFamily="34" charset="-128"/>
                <a:ea typeface="Meiryo" panose="020B0604030504040204" pitchFamily="34" charset="-128"/>
              </a:rPr>
              <a:t>デプロイメント</a:t>
            </a:r>
            <a:endParaRPr kumimoji="1" lang="ja-JP" altLang="en-US" sz="800" b="1" dirty="0">
              <a:solidFill>
                <a:schemeClr val="accent6">
                  <a:lumMod val="75000"/>
                </a:schemeClr>
              </a:solidFill>
              <a:latin typeface="Meiryo" panose="020B0604030504040204" pitchFamily="34" charset="-128"/>
              <a:ea typeface="Meiryo" panose="020B0604030504040204" pitchFamily="34" charset="-128"/>
            </a:endParaRPr>
          </a:p>
        </p:txBody>
      </p:sp>
      <p:sp>
        <p:nvSpPr>
          <p:cNvPr id="105" name="右カーブ矢印 104">
            <a:extLst>
              <a:ext uri="{FF2B5EF4-FFF2-40B4-BE49-F238E27FC236}">
                <a16:creationId xmlns:a16="http://schemas.microsoft.com/office/drawing/2014/main" id="{D449D85D-5E5D-F748-B7C5-90B5D6F4395B}"/>
              </a:ext>
            </a:extLst>
          </p:cNvPr>
          <p:cNvSpPr/>
          <p:nvPr/>
        </p:nvSpPr>
        <p:spPr>
          <a:xfrm flipH="1">
            <a:off x="8202813" y="4917335"/>
            <a:ext cx="315946" cy="549081"/>
          </a:xfrm>
          <a:prstGeom prst="curv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テキスト ボックス 105">
            <a:extLst>
              <a:ext uri="{FF2B5EF4-FFF2-40B4-BE49-F238E27FC236}">
                <a16:creationId xmlns:a16="http://schemas.microsoft.com/office/drawing/2014/main" id="{5FEA880C-09B6-0B45-8258-DA2AB062C881}"/>
              </a:ext>
            </a:extLst>
          </p:cNvPr>
          <p:cNvSpPr txBox="1"/>
          <p:nvPr/>
        </p:nvSpPr>
        <p:spPr>
          <a:xfrm>
            <a:off x="7365364" y="5007209"/>
            <a:ext cx="992579" cy="369332"/>
          </a:xfrm>
          <a:prstGeom prst="rect">
            <a:avLst/>
          </a:prstGeom>
          <a:noFill/>
        </p:spPr>
        <p:txBody>
          <a:bodyPr wrap="none" rtlCol="0">
            <a:spAutoFit/>
          </a:bodyPr>
          <a:lstStyle/>
          <a:p>
            <a:pPr algn="r"/>
            <a:r>
              <a:rPr lang="ja-JP" altLang="en-US" sz="900" b="1" dirty="0">
                <a:solidFill>
                  <a:schemeClr val="accent6">
                    <a:lumMod val="75000"/>
                  </a:schemeClr>
                </a:solidFill>
                <a:latin typeface="Meiryo" panose="020B0604030504040204" pitchFamily="34" charset="-128"/>
                <a:ea typeface="Meiryo" panose="020B0604030504040204" pitchFamily="34" charset="-128"/>
              </a:rPr>
              <a:t>本番環境への</a:t>
            </a:r>
            <a:endParaRPr lang="en-US" altLang="ja-JP" sz="900"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900" b="1" dirty="0">
                <a:solidFill>
                  <a:schemeClr val="accent6">
                    <a:lumMod val="75000"/>
                  </a:schemeClr>
                </a:solidFill>
                <a:latin typeface="Meiryo" panose="020B0604030504040204" pitchFamily="34" charset="-128"/>
                <a:ea typeface="Meiryo" panose="020B0604030504040204" pitchFamily="34" charset="-128"/>
              </a:rPr>
              <a:t>デプロイメント</a:t>
            </a:r>
            <a:endParaRPr kumimoji="1" lang="ja-JP" altLang="en-US" sz="900" b="1" dirty="0">
              <a:solidFill>
                <a:schemeClr val="accent6">
                  <a:lumMod val="75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BF72810E-BD41-394C-9950-155CB5B1D83F}"/>
              </a:ext>
            </a:extLst>
          </p:cNvPr>
          <p:cNvSpPr txBox="1"/>
          <p:nvPr/>
        </p:nvSpPr>
        <p:spPr>
          <a:xfrm>
            <a:off x="1196051" y="868223"/>
            <a:ext cx="2441695" cy="338554"/>
          </a:xfrm>
          <a:prstGeom prst="rect">
            <a:avLst/>
          </a:prstGeom>
          <a:noFill/>
        </p:spPr>
        <p:txBody>
          <a:bodyPr wrap="none" rtlCol="0">
            <a:spAutoFit/>
          </a:bodyPr>
          <a:lstStyle/>
          <a:p>
            <a:pPr algn="ctr"/>
            <a:r>
              <a:rPr kumimoji="1" lang="ja-JP" altLang="en-US" sz="1600" dirty="0">
                <a:solidFill>
                  <a:srgbClr val="0070C0"/>
                </a:solidFill>
                <a:latin typeface="Meiryo" panose="020B0604030504040204" pitchFamily="34" charset="-128"/>
                <a:ea typeface="Meiryo" panose="020B0604030504040204" pitchFamily="34" charset="-128"/>
              </a:rPr>
              <a:t>これまでのシステム開発</a:t>
            </a:r>
          </a:p>
        </p:txBody>
      </p:sp>
      <p:sp>
        <p:nvSpPr>
          <p:cNvPr id="108" name="テキスト ボックス 107">
            <a:extLst>
              <a:ext uri="{FF2B5EF4-FFF2-40B4-BE49-F238E27FC236}">
                <a16:creationId xmlns:a16="http://schemas.microsoft.com/office/drawing/2014/main" id="{3EAB774F-63C5-2B41-9494-06E5F9E23F3B}"/>
              </a:ext>
            </a:extLst>
          </p:cNvPr>
          <p:cNvSpPr txBox="1"/>
          <p:nvPr/>
        </p:nvSpPr>
        <p:spPr>
          <a:xfrm>
            <a:off x="5475367" y="874453"/>
            <a:ext cx="2441695" cy="338554"/>
          </a:xfrm>
          <a:prstGeom prst="rect">
            <a:avLst/>
          </a:prstGeom>
          <a:noFill/>
        </p:spPr>
        <p:txBody>
          <a:bodyPr wrap="none" rtlCol="0">
            <a:spAutoFit/>
          </a:bodyPr>
          <a:lstStyle/>
          <a:p>
            <a:pPr algn="ctr"/>
            <a:r>
              <a:rPr kumimoji="1" lang="ja-JP" altLang="en-US" sz="1600" dirty="0">
                <a:solidFill>
                  <a:srgbClr val="00B050"/>
                </a:solidFill>
                <a:latin typeface="Meiryo" panose="020B0604030504040204" pitchFamily="34" charset="-128"/>
                <a:ea typeface="Meiryo" panose="020B0604030504040204" pitchFamily="34" charset="-128"/>
              </a:rPr>
              <a:t>これからのシステム開発</a:t>
            </a:r>
          </a:p>
        </p:txBody>
      </p:sp>
      <p:cxnSp>
        <p:nvCxnSpPr>
          <p:cNvPr id="110" name="曲線コネクタ 109">
            <a:extLst>
              <a:ext uri="{FF2B5EF4-FFF2-40B4-BE49-F238E27FC236}">
                <a16:creationId xmlns:a16="http://schemas.microsoft.com/office/drawing/2014/main" id="{4D8A486C-0A21-894E-B941-F43AFA267D7F}"/>
              </a:ext>
            </a:extLst>
          </p:cNvPr>
          <p:cNvCxnSpPr>
            <a:cxnSpLocks/>
            <a:stCxn id="11" idx="2"/>
            <a:endCxn id="42" idx="1"/>
          </p:cNvCxnSpPr>
          <p:nvPr/>
        </p:nvCxnSpPr>
        <p:spPr>
          <a:xfrm rot="5400000">
            <a:off x="5706849" y="3164010"/>
            <a:ext cx="312168" cy="334943"/>
          </a:xfrm>
          <a:prstGeom prst="curvedConnector3">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17" name="下矢印 116">
            <a:extLst>
              <a:ext uri="{FF2B5EF4-FFF2-40B4-BE49-F238E27FC236}">
                <a16:creationId xmlns:a16="http://schemas.microsoft.com/office/drawing/2014/main" id="{A6755512-EC15-7A43-801A-3EFEE3008CFE}"/>
              </a:ext>
            </a:extLst>
          </p:cNvPr>
          <p:cNvSpPr/>
          <p:nvPr/>
        </p:nvSpPr>
        <p:spPr>
          <a:xfrm>
            <a:off x="5604580" y="3998585"/>
            <a:ext cx="181759" cy="14182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矢印コネクタ 122">
            <a:extLst>
              <a:ext uri="{FF2B5EF4-FFF2-40B4-BE49-F238E27FC236}">
                <a16:creationId xmlns:a16="http://schemas.microsoft.com/office/drawing/2014/main" id="{C4F69AFE-1881-8D4C-A47D-69F79B3F3E9D}"/>
              </a:ext>
            </a:extLst>
          </p:cNvPr>
          <p:cNvCxnSpPr>
            <a:cxnSpLocks/>
          </p:cNvCxnSpPr>
          <p:nvPr/>
        </p:nvCxnSpPr>
        <p:spPr>
          <a:xfrm>
            <a:off x="7596336" y="3197936"/>
            <a:ext cx="0" cy="942477"/>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527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007A9C-9964-AC48-8188-095064FD79C6}"/>
              </a:ext>
            </a:extLst>
          </p:cNvPr>
          <p:cNvSpPr>
            <a:spLocks noGrp="1"/>
          </p:cNvSpPr>
          <p:nvPr>
            <p:ph type="title"/>
          </p:nvPr>
        </p:nvSpPr>
        <p:spPr/>
        <p:txBody>
          <a:bodyPr/>
          <a:lstStyle/>
          <a:p>
            <a:r>
              <a:rPr kumimoji="1" lang="ja-JP" altLang="en-US"/>
              <a:t>システム開発のこれから</a:t>
            </a:r>
            <a:endParaRPr kumimoji="1" lang="ja-JP" altLang="en-US" dirty="0"/>
          </a:p>
        </p:txBody>
      </p:sp>
      <p:sp>
        <p:nvSpPr>
          <p:cNvPr id="3" name="スライド番号プレースホルダー 2">
            <a:extLst>
              <a:ext uri="{FF2B5EF4-FFF2-40B4-BE49-F238E27FC236}">
                <a16:creationId xmlns:a16="http://schemas.microsoft.com/office/drawing/2014/main" id="{55EE11AC-B860-C643-921A-5A1FDA6F362C}"/>
              </a:ext>
            </a:extLst>
          </p:cNvPr>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5" name="角丸四角形 4">
            <a:extLst>
              <a:ext uri="{FF2B5EF4-FFF2-40B4-BE49-F238E27FC236}">
                <a16:creationId xmlns:a16="http://schemas.microsoft.com/office/drawing/2014/main" id="{B436E59A-A615-EC46-92A6-D2D1036509C4}"/>
              </a:ext>
            </a:extLst>
          </p:cNvPr>
          <p:cNvSpPr/>
          <p:nvPr/>
        </p:nvSpPr>
        <p:spPr>
          <a:xfrm>
            <a:off x="2099775" y="1612657"/>
            <a:ext cx="1310515" cy="617838"/>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仕様を作る</a:t>
            </a:r>
          </a:p>
        </p:txBody>
      </p:sp>
      <p:sp>
        <p:nvSpPr>
          <p:cNvPr id="6" name="角丸四角形 5">
            <a:extLst>
              <a:ext uri="{FF2B5EF4-FFF2-40B4-BE49-F238E27FC236}">
                <a16:creationId xmlns:a16="http://schemas.microsoft.com/office/drawing/2014/main" id="{777A509E-4B0A-8449-9D31-E8AE776ABB34}"/>
              </a:ext>
            </a:extLst>
          </p:cNvPr>
          <p:cNvSpPr/>
          <p:nvPr/>
        </p:nvSpPr>
        <p:spPr>
          <a:xfrm>
            <a:off x="308220" y="3226436"/>
            <a:ext cx="1310515" cy="617838"/>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アルゴリズムを考える</a:t>
            </a:r>
          </a:p>
        </p:txBody>
      </p:sp>
      <p:sp>
        <p:nvSpPr>
          <p:cNvPr id="7" name="角丸四角形 6">
            <a:extLst>
              <a:ext uri="{FF2B5EF4-FFF2-40B4-BE49-F238E27FC236}">
                <a16:creationId xmlns:a16="http://schemas.microsoft.com/office/drawing/2014/main" id="{E1ECB7DA-6A8F-3646-AB1E-68D27499ACCB}"/>
              </a:ext>
            </a:extLst>
          </p:cNvPr>
          <p:cNvSpPr/>
          <p:nvPr/>
        </p:nvSpPr>
        <p:spPr>
          <a:xfrm>
            <a:off x="2099775" y="4840217"/>
            <a:ext cx="1310515" cy="617838"/>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プログラムを書く</a:t>
            </a:r>
          </a:p>
        </p:txBody>
      </p:sp>
      <p:cxnSp>
        <p:nvCxnSpPr>
          <p:cNvPr id="12" name="曲線コネクタ 11">
            <a:extLst>
              <a:ext uri="{FF2B5EF4-FFF2-40B4-BE49-F238E27FC236}">
                <a16:creationId xmlns:a16="http://schemas.microsoft.com/office/drawing/2014/main" id="{0E775886-3278-3C45-BEE2-A1352F36D565}"/>
              </a:ext>
            </a:extLst>
          </p:cNvPr>
          <p:cNvCxnSpPr>
            <a:cxnSpLocks/>
            <a:stCxn id="4" idx="0"/>
            <a:endCxn id="5" idx="3"/>
          </p:cNvCxnSpPr>
          <p:nvPr/>
        </p:nvCxnSpPr>
        <p:spPr>
          <a:xfrm rot="16200000" flipV="1">
            <a:off x="3338715" y="1993151"/>
            <a:ext cx="1304860" cy="1161710"/>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曲線コネクタ 14">
            <a:extLst>
              <a:ext uri="{FF2B5EF4-FFF2-40B4-BE49-F238E27FC236}">
                <a16:creationId xmlns:a16="http://schemas.microsoft.com/office/drawing/2014/main" id="{93F72729-E960-2141-A6D3-7FE01F7F2369}"/>
              </a:ext>
            </a:extLst>
          </p:cNvPr>
          <p:cNvCxnSpPr>
            <a:cxnSpLocks/>
            <a:stCxn id="5" idx="1"/>
            <a:endCxn id="6" idx="0"/>
          </p:cNvCxnSpPr>
          <p:nvPr/>
        </p:nvCxnSpPr>
        <p:spPr>
          <a:xfrm rot="10800000" flipV="1">
            <a:off x="963479" y="1921576"/>
            <a:ext cx="1136297" cy="1304860"/>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曲線コネクタ 17">
            <a:extLst>
              <a:ext uri="{FF2B5EF4-FFF2-40B4-BE49-F238E27FC236}">
                <a16:creationId xmlns:a16="http://schemas.microsoft.com/office/drawing/2014/main" id="{DE9D6778-F046-A74A-9FC0-84B78F665F65}"/>
              </a:ext>
            </a:extLst>
          </p:cNvPr>
          <p:cNvCxnSpPr>
            <a:cxnSpLocks/>
            <a:stCxn id="6" idx="2"/>
            <a:endCxn id="7" idx="1"/>
          </p:cNvCxnSpPr>
          <p:nvPr/>
        </p:nvCxnSpPr>
        <p:spPr>
          <a:xfrm rot="16200000" flipH="1">
            <a:off x="879195" y="3928556"/>
            <a:ext cx="1304862" cy="1136297"/>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曲線コネクタ 21">
            <a:extLst>
              <a:ext uri="{FF2B5EF4-FFF2-40B4-BE49-F238E27FC236}">
                <a16:creationId xmlns:a16="http://schemas.microsoft.com/office/drawing/2014/main" id="{8A5E3111-5C1E-2D4A-B0B4-B874BFD6B334}"/>
              </a:ext>
            </a:extLst>
          </p:cNvPr>
          <p:cNvCxnSpPr>
            <a:cxnSpLocks/>
            <a:stCxn id="7" idx="3"/>
            <a:endCxn id="4" idx="2"/>
          </p:cNvCxnSpPr>
          <p:nvPr/>
        </p:nvCxnSpPr>
        <p:spPr>
          <a:xfrm flipV="1">
            <a:off x="3410290" y="3844275"/>
            <a:ext cx="1161710" cy="1304861"/>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7" name="角丸四角形 46">
            <a:extLst>
              <a:ext uri="{FF2B5EF4-FFF2-40B4-BE49-F238E27FC236}">
                <a16:creationId xmlns:a16="http://schemas.microsoft.com/office/drawing/2014/main" id="{C022B082-160A-4243-9B64-603156C39EAE}"/>
              </a:ext>
            </a:extLst>
          </p:cNvPr>
          <p:cNvSpPr/>
          <p:nvPr/>
        </p:nvSpPr>
        <p:spPr>
          <a:xfrm>
            <a:off x="5733710" y="1612657"/>
            <a:ext cx="1310515" cy="617838"/>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データを</a:t>
            </a:r>
            <a:endParaRPr lang="en-US" altLang="ja-JP" sz="1400" b="1" dirty="0">
              <a:solidFill>
                <a:srgbClr val="FFFFFF"/>
              </a:solidFill>
              <a:latin typeface="Meiryo" panose="020B0604030504040204" pitchFamily="34" charset="-128"/>
              <a:ea typeface="Meiryo" panose="020B0604030504040204" pitchFamily="34" charset="-128"/>
            </a:endParaRPr>
          </a:p>
          <a:p>
            <a:pPr algn="ctr"/>
            <a:r>
              <a:rPr lang="ja-JP" altLang="en-US" sz="1400" b="1" dirty="0">
                <a:solidFill>
                  <a:srgbClr val="FFFFFF"/>
                </a:solidFill>
                <a:latin typeface="Meiryo" panose="020B0604030504040204" pitchFamily="34" charset="-128"/>
                <a:ea typeface="Meiryo" panose="020B0604030504040204" pitchFamily="34" charset="-128"/>
              </a:rPr>
              <a:t>集める</a:t>
            </a:r>
          </a:p>
        </p:txBody>
      </p:sp>
      <p:sp>
        <p:nvSpPr>
          <p:cNvPr id="48" name="角丸四角形 47">
            <a:extLst>
              <a:ext uri="{FF2B5EF4-FFF2-40B4-BE49-F238E27FC236}">
                <a16:creationId xmlns:a16="http://schemas.microsoft.com/office/drawing/2014/main" id="{C4F2EEC6-8AC1-B946-907A-C3E17DA5857C}"/>
              </a:ext>
            </a:extLst>
          </p:cNvPr>
          <p:cNvSpPr/>
          <p:nvPr/>
        </p:nvSpPr>
        <p:spPr>
          <a:xfrm>
            <a:off x="7525265" y="3351328"/>
            <a:ext cx="1310515" cy="617838"/>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データを</a:t>
            </a:r>
            <a:endParaRPr lang="en-US" altLang="ja-JP" sz="1400" b="1" dirty="0">
              <a:solidFill>
                <a:srgbClr val="FFFFFF"/>
              </a:solidFill>
              <a:latin typeface="Meiryo" panose="020B0604030504040204" pitchFamily="34" charset="-128"/>
              <a:ea typeface="Meiryo" panose="020B0604030504040204" pitchFamily="34" charset="-128"/>
            </a:endParaRPr>
          </a:p>
          <a:p>
            <a:pPr algn="ctr"/>
            <a:r>
              <a:rPr lang="ja-JP" altLang="en-US" sz="1400" b="1" dirty="0">
                <a:solidFill>
                  <a:srgbClr val="FFFFFF"/>
                </a:solidFill>
                <a:latin typeface="Meiryo" panose="020B0604030504040204" pitchFamily="34" charset="-128"/>
                <a:ea typeface="Meiryo" panose="020B0604030504040204" pitchFamily="34" charset="-128"/>
              </a:rPr>
              <a:t>分析する</a:t>
            </a:r>
          </a:p>
        </p:txBody>
      </p:sp>
      <p:sp>
        <p:nvSpPr>
          <p:cNvPr id="49" name="角丸四角形 48">
            <a:extLst>
              <a:ext uri="{FF2B5EF4-FFF2-40B4-BE49-F238E27FC236}">
                <a16:creationId xmlns:a16="http://schemas.microsoft.com/office/drawing/2014/main" id="{4DE0EAC9-044C-554B-81D3-A0D7731366DE}"/>
              </a:ext>
            </a:extLst>
          </p:cNvPr>
          <p:cNvSpPr/>
          <p:nvPr/>
        </p:nvSpPr>
        <p:spPr>
          <a:xfrm>
            <a:off x="5733710" y="4840217"/>
            <a:ext cx="1310515" cy="617838"/>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モデルを</a:t>
            </a:r>
            <a:endParaRPr lang="en-US" altLang="ja-JP" sz="1400" b="1" dirty="0">
              <a:solidFill>
                <a:srgbClr val="FFFFFF"/>
              </a:solidFill>
              <a:latin typeface="Meiryo" panose="020B0604030504040204" pitchFamily="34" charset="-128"/>
              <a:ea typeface="Meiryo" panose="020B0604030504040204" pitchFamily="34" charset="-128"/>
            </a:endParaRPr>
          </a:p>
          <a:p>
            <a:pPr algn="ctr"/>
            <a:r>
              <a:rPr lang="ja-JP" altLang="en-US" sz="1400" b="1" dirty="0">
                <a:solidFill>
                  <a:srgbClr val="FFFFFF"/>
                </a:solidFill>
                <a:latin typeface="Meiryo" panose="020B0604030504040204" pitchFamily="34" charset="-128"/>
                <a:ea typeface="Meiryo" panose="020B0604030504040204" pitchFamily="34" charset="-128"/>
              </a:rPr>
              <a:t>創る</a:t>
            </a:r>
          </a:p>
        </p:txBody>
      </p:sp>
      <p:cxnSp>
        <p:nvCxnSpPr>
          <p:cNvPr id="54" name="曲線コネクタ 53">
            <a:extLst>
              <a:ext uri="{FF2B5EF4-FFF2-40B4-BE49-F238E27FC236}">
                <a16:creationId xmlns:a16="http://schemas.microsoft.com/office/drawing/2014/main" id="{717F7110-4586-844D-8B40-43C1FD71B585}"/>
              </a:ext>
            </a:extLst>
          </p:cNvPr>
          <p:cNvCxnSpPr>
            <a:cxnSpLocks/>
            <a:stCxn id="4" idx="0"/>
            <a:endCxn id="47" idx="1"/>
          </p:cNvCxnSpPr>
          <p:nvPr/>
        </p:nvCxnSpPr>
        <p:spPr>
          <a:xfrm rot="5400000" flipH="1" flipV="1">
            <a:off x="4500425" y="1993151"/>
            <a:ext cx="1304860" cy="1161710"/>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58" name="曲線コネクタ 57">
            <a:extLst>
              <a:ext uri="{FF2B5EF4-FFF2-40B4-BE49-F238E27FC236}">
                <a16:creationId xmlns:a16="http://schemas.microsoft.com/office/drawing/2014/main" id="{E30EA04C-815F-9D4C-8DDD-56EDA0C07001}"/>
              </a:ext>
            </a:extLst>
          </p:cNvPr>
          <p:cNvCxnSpPr>
            <a:cxnSpLocks/>
            <a:stCxn id="47" idx="3"/>
            <a:endCxn id="48" idx="0"/>
          </p:cNvCxnSpPr>
          <p:nvPr/>
        </p:nvCxnSpPr>
        <p:spPr>
          <a:xfrm>
            <a:off x="7044225" y="1921576"/>
            <a:ext cx="1136298" cy="1429752"/>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61" name="曲線コネクタ 60">
            <a:extLst>
              <a:ext uri="{FF2B5EF4-FFF2-40B4-BE49-F238E27FC236}">
                <a16:creationId xmlns:a16="http://schemas.microsoft.com/office/drawing/2014/main" id="{395F796B-7857-7644-B972-E58F69F6FD01}"/>
              </a:ext>
            </a:extLst>
          </p:cNvPr>
          <p:cNvCxnSpPr>
            <a:cxnSpLocks/>
            <a:stCxn id="48" idx="2"/>
            <a:endCxn id="49" idx="3"/>
          </p:cNvCxnSpPr>
          <p:nvPr/>
        </p:nvCxnSpPr>
        <p:spPr>
          <a:xfrm rot="5400000">
            <a:off x="7022389" y="3991002"/>
            <a:ext cx="1179970" cy="1136298"/>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a:extLst>
              <a:ext uri="{FF2B5EF4-FFF2-40B4-BE49-F238E27FC236}">
                <a16:creationId xmlns:a16="http://schemas.microsoft.com/office/drawing/2014/main" id="{9A81F539-A6C8-7B4F-BA48-2F1AA78CC89D}"/>
              </a:ext>
            </a:extLst>
          </p:cNvPr>
          <p:cNvCxnSpPr>
            <a:cxnSpLocks/>
            <a:stCxn id="49" idx="1"/>
            <a:endCxn id="4" idx="2"/>
          </p:cNvCxnSpPr>
          <p:nvPr/>
        </p:nvCxnSpPr>
        <p:spPr>
          <a:xfrm rot="10800000">
            <a:off x="4572000" y="3844276"/>
            <a:ext cx="1161710" cy="1304861"/>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grpSp>
        <p:nvGrpSpPr>
          <p:cNvPr id="107" name="グループ化 106">
            <a:extLst>
              <a:ext uri="{FF2B5EF4-FFF2-40B4-BE49-F238E27FC236}">
                <a16:creationId xmlns:a16="http://schemas.microsoft.com/office/drawing/2014/main" id="{400BA571-A386-8540-BE4D-A3E6D497A812}"/>
              </a:ext>
            </a:extLst>
          </p:cNvPr>
          <p:cNvGrpSpPr/>
          <p:nvPr/>
        </p:nvGrpSpPr>
        <p:grpSpPr>
          <a:xfrm flipH="1">
            <a:off x="5419309" y="2405471"/>
            <a:ext cx="1949752" cy="2242649"/>
            <a:chOff x="5419309" y="2405471"/>
            <a:chExt cx="1949752" cy="2242649"/>
          </a:xfrm>
          <a:solidFill>
            <a:schemeClr val="tx2">
              <a:lumMod val="60000"/>
              <a:lumOff val="40000"/>
            </a:schemeClr>
          </a:solidFill>
        </p:grpSpPr>
        <p:grpSp>
          <p:nvGrpSpPr>
            <p:cNvPr id="79" name="グループ化 78">
              <a:extLst>
                <a:ext uri="{FF2B5EF4-FFF2-40B4-BE49-F238E27FC236}">
                  <a16:creationId xmlns:a16="http://schemas.microsoft.com/office/drawing/2014/main" id="{7F06C3EA-31D3-2042-82A7-DB793E65CCD0}"/>
                </a:ext>
              </a:extLst>
            </p:cNvPr>
            <p:cNvGrpSpPr/>
            <p:nvPr/>
          </p:nvGrpSpPr>
          <p:grpSpPr>
            <a:xfrm>
              <a:off x="5740410" y="2802320"/>
              <a:ext cx="1285102" cy="1458386"/>
              <a:chOff x="2125187" y="2577919"/>
              <a:chExt cx="1285102" cy="1458386"/>
            </a:xfrm>
            <a:grpFill/>
          </p:grpSpPr>
          <p:sp>
            <p:nvSpPr>
              <p:cNvPr id="69" name="上カーブ矢印 68">
                <a:extLst>
                  <a:ext uri="{FF2B5EF4-FFF2-40B4-BE49-F238E27FC236}">
                    <a16:creationId xmlns:a16="http://schemas.microsoft.com/office/drawing/2014/main" id="{7E3A580E-4928-774E-81DF-F67CD8CA6034}"/>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カーブ矢印 69">
                <a:extLst>
                  <a:ext uri="{FF2B5EF4-FFF2-40B4-BE49-F238E27FC236}">
                    <a16:creationId xmlns:a16="http://schemas.microsoft.com/office/drawing/2014/main" id="{F6793D41-DC93-0147-81B4-E56A1721FC62}"/>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グループ化 79">
              <a:extLst>
                <a:ext uri="{FF2B5EF4-FFF2-40B4-BE49-F238E27FC236}">
                  <a16:creationId xmlns:a16="http://schemas.microsoft.com/office/drawing/2014/main" id="{A62AECA9-0F53-9E44-8A0E-E693A619342E}"/>
                </a:ext>
              </a:extLst>
            </p:cNvPr>
            <p:cNvGrpSpPr/>
            <p:nvPr/>
          </p:nvGrpSpPr>
          <p:grpSpPr>
            <a:xfrm>
              <a:off x="5937770" y="3023312"/>
              <a:ext cx="913525" cy="999636"/>
              <a:chOff x="2125187" y="2577919"/>
              <a:chExt cx="1285102" cy="1458386"/>
            </a:xfrm>
            <a:grpFill/>
          </p:grpSpPr>
          <p:sp>
            <p:nvSpPr>
              <p:cNvPr id="81" name="上カーブ矢印 80">
                <a:extLst>
                  <a:ext uri="{FF2B5EF4-FFF2-40B4-BE49-F238E27FC236}">
                    <a16:creationId xmlns:a16="http://schemas.microsoft.com/office/drawing/2014/main" id="{C1836962-C32E-6642-ADCD-36763CE89B55}"/>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上カーブ矢印 81">
                <a:extLst>
                  <a:ext uri="{FF2B5EF4-FFF2-40B4-BE49-F238E27FC236}">
                    <a16:creationId xmlns:a16="http://schemas.microsoft.com/office/drawing/2014/main" id="{4B11EB21-7AF8-6749-8F5A-533A35226581}"/>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グループ化 82">
              <a:extLst>
                <a:ext uri="{FF2B5EF4-FFF2-40B4-BE49-F238E27FC236}">
                  <a16:creationId xmlns:a16="http://schemas.microsoft.com/office/drawing/2014/main" id="{22CCF30C-739F-3F47-ADC9-FB4AF2DBCC55}"/>
                </a:ext>
              </a:extLst>
            </p:cNvPr>
            <p:cNvGrpSpPr/>
            <p:nvPr/>
          </p:nvGrpSpPr>
          <p:grpSpPr>
            <a:xfrm>
              <a:off x="6110871" y="3200635"/>
              <a:ext cx="543520" cy="632796"/>
              <a:chOff x="2125187" y="2577919"/>
              <a:chExt cx="1285102" cy="1458386"/>
            </a:xfrm>
            <a:grpFill/>
          </p:grpSpPr>
          <p:sp>
            <p:nvSpPr>
              <p:cNvPr id="84" name="上カーブ矢印 83">
                <a:extLst>
                  <a:ext uri="{FF2B5EF4-FFF2-40B4-BE49-F238E27FC236}">
                    <a16:creationId xmlns:a16="http://schemas.microsoft.com/office/drawing/2014/main" id="{6E7169D9-B1FF-DF4A-A0A7-8EBDC9DAD9CC}"/>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カーブ矢印 84">
                <a:extLst>
                  <a:ext uri="{FF2B5EF4-FFF2-40B4-BE49-F238E27FC236}">
                    <a16:creationId xmlns:a16="http://schemas.microsoft.com/office/drawing/2014/main" id="{AB4A5E2E-A625-EF4A-A3C4-E4A8084A08EA}"/>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グループ化 85">
              <a:extLst>
                <a:ext uri="{FF2B5EF4-FFF2-40B4-BE49-F238E27FC236}">
                  <a16:creationId xmlns:a16="http://schemas.microsoft.com/office/drawing/2014/main" id="{9348C3CA-20D8-3F49-8A78-A1F57E6F46E8}"/>
                </a:ext>
              </a:extLst>
            </p:cNvPr>
            <p:cNvGrpSpPr/>
            <p:nvPr/>
          </p:nvGrpSpPr>
          <p:grpSpPr>
            <a:xfrm>
              <a:off x="5419309" y="2405471"/>
              <a:ext cx="1949752" cy="2242649"/>
              <a:chOff x="2125187" y="2577919"/>
              <a:chExt cx="1285102" cy="1458386"/>
            </a:xfrm>
            <a:grpFill/>
          </p:grpSpPr>
          <p:sp>
            <p:nvSpPr>
              <p:cNvPr id="87" name="上カーブ矢印 86">
                <a:extLst>
                  <a:ext uri="{FF2B5EF4-FFF2-40B4-BE49-F238E27FC236}">
                    <a16:creationId xmlns:a16="http://schemas.microsoft.com/office/drawing/2014/main" id="{C873D9FB-07F2-4D4A-8E4D-FB0B6E143CAB}"/>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上カーブ矢印 87">
                <a:extLst>
                  <a:ext uri="{FF2B5EF4-FFF2-40B4-BE49-F238E27FC236}">
                    <a16:creationId xmlns:a16="http://schemas.microsoft.com/office/drawing/2014/main" id="{F12D526C-B17E-0A49-9D9A-C78E2E10B583}"/>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 name="角丸四角形 3">
            <a:extLst>
              <a:ext uri="{FF2B5EF4-FFF2-40B4-BE49-F238E27FC236}">
                <a16:creationId xmlns:a16="http://schemas.microsoft.com/office/drawing/2014/main" id="{DD8EBB86-AD65-0C43-98A2-A318FCDDC10F}"/>
              </a:ext>
            </a:extLst>
          </p:cNvPr>
          <p:cNvSpPr/>
          <p:nvPr/>
        </p:nvSpPr>
        <p:spPr>
          <a:xfrm>
            <a:off x="3490696" y="3226436"/>
            <a:ext cx="2162607" cy="617839"/>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panose="020B0604030504040204" pitchFamily="34" charset="-128"/>
                <a:ea typeface="Meiryo" panose="020B0604030504040204" pitchFamily="34" charset="-128"/>
                <a:cs typeface="ＭＳ Ｐゴシック"/>
              </a:rPr>
              <a:t>課題・テーマ</a:t>
            </a:r>
          </a:p>
        </p:txBody>
      </p:sp>
      <p:grpSp>
        <p:nvGrpSpPr>
          <p:cNvPr id="89" name="グループ化 88">
            <a:extLst>
              <a:ext uri="{FF2B5EF4-FFF2-40B4-BE49-F238E27FC236}">
                <a16:creationId xmlns:a16="http://schemas.microsoft.com/office/drawing/2014/main" id="{9881FA3A-64B0-1843-A86B-B602711966E1}"/>
              </a:ext>
            </a:extLst>
          </p:cNvPr>
          <p:cNvGrpSpPr/>
          <p:nvPr/>
        </p:nvGrpSpPr>
        <p:grpSpPr>
          <a:xfrm>
            <a:off x="2117570" y="2806162"/>
            <a:ext cx="1285102" cy="1458386"/>
            <a:chOff x="2125187" y="2577919"/>
            <a:chExt cx="1285102" cy="1458386"/>
          </a:xfrm>
          <a:solidFill>
            <a:srgbClr val="92D050"/>
          </a:solidFill>
        </p:grpSpPr>
        <p:sp>
          <p:nvSpPr>
            <p:cNvPr id="90" name="上カーブ矢印 89">
              <a:extLst>
                <a:ext uri="{FF2B5EF4-FFF2-40B4-BE49-F238E27FC236}">
                  <a16:creationId xmlns:a16="http://schemas.microsoft.com/office/drawing/2014/main" id="{2F4D1D22-49FE-E04E-85EA-3D5C06336F17}"/>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上カーブ矢印 90">
              <a:extLst>
                <a:ext uri="{FF2B5EF4-FFF2-40B4-BE49-F238E27FC236}">
                  <a16:creationId xmlns:a16="http://schemas.microsoft.com/office/drawing/2014/main" id="{5C66F78F-D491-FA46-839D-E981B20F3ED2}"/>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4" name="角丸四角形 103">
            <a:extLst>
              <a:ext uri="{FF2B5EF4-FFF2-40B4-BE49-F238E27FC236}">
                <a16:creationId xmlns:a16="http://schemas.microsoft.com/office/drawing/2014/main" id="{C363F895-D665-B94A-8913-46BBF58A6F02}"/>
              </a:ext>
            </a:extLst>
          </p:cNvPr>
          <p:cNvSpPr/>
          <p:nvPr/>
        </p:nvSpPr>
        <p:spPr>
          <a:xfrm>
            <a:off x="3490696" y="4284157"/>
            <a:ext cx="2162607" cy="617839"/>
          </a:xfrm>
          <a:prstGeom prst="roundRect">
            <a:avLst>
              <a:gd name="adj" fmla="val 50000"/>
            </a:avLst>
          </a:prstGeom>
          <a:solidFill>
            <a:srgbClr val="005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ＭＳ Ｐゴシック"/>
              </a:rPr>
              <a:t>課題解決</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b="1" dirty="0">
                <a:solidFill>
                  <a:srgbClr val="FFFFFF"/>
                </a:solidFill>
                <a:latin typeface="Meiryo" panose="020B0604030504040204" pitchFamily="34" charset="-128"/>
                <a:ea typeface="Meiryo" panose="020B0604030504040204" pitchFamily="34" charset="-128"/>
                <a:cs typeface="ＭＳ Ｐゴシック"/>
              </a:rPr>
              <a:t>テーマ実現</a:t>
            </a:r>
          </a:p>
        </p:txBody>
      </p:sp>
      <p:sp>
        <p:nvSpPr>
          <p:cNvPr id="108" name="テキスト ボックス 107">
            <a:extLst>
              <a:ext uri="{FF2B5EF4-FFF2-40B4-BE49-F238E27FC236}">
                <a16:creationId xmlns:a16="http://schemas.microsoft.com/office/drawing/2014/main" id="{7E717762-23EC-8B49-A073-03A3FB5B9575}"/>
              </a:ext>
            </a:extLst>
          </p:cNvPr>
          <p:cNvSpPr txBox="1"/>
          <p:nvPr/>
        </p:nvSpPr>
        <p:spPr>
          <a:xfrm>
            <a:off x="1739369" y="1172775"/>
            <a:ext cx="2031325" cy="369332"/>
          </a:xfrm>
          <a:prstGeom prst="rect">
            <a:avLst/>
          </a:prstGeom>
          <a:noFill/>
        </p:spPr>
        <p:txBody>
          <a:bodyPr wrap="none" rtlCol="0">
            <a:spAutoFit/>
          </a:bodyPr>
          <a:lstStyle/>
          <a:p>
            <a:pPr algn="ctr"/>
            <a:r>
              <a:rPr kumimoji="1" lang="ja-JP" altLang="en-US" b="1" dirty="0">
                <a:solidFill>
                  <a:schemeClr val="accent3">
                    <a:lumMod val="75000"/>
                  </a:schemeClr>
                </a:solidFill>
                <a:latin typeface="Meiryo" panose="020B0604030504040204" pitchFamily="34" charset="-128"/>
                <a:ea typeface="Meiryo" panose="020B0604030504040204" pitchFamily="34" charset="-128"/>
              </a:rPr>
              <a:t>従来のアプローチ</a:t>
            </a:r>
          </a:p>
        </p:txBody>
      </p:sp>
      <p:sp>
        <p:nvSpPr>
          <p:cNvPr id="109" name="テキスト ボックス 108">
            <a:extLst>
              <a:ext uri="{FF2B5EF4-FFF2-40B4-BE49-F238E27FC236}">
                <a16:creationId xmlns:a16="http://schemas.microsoft.com/office/drawing/2014/main" id="{4738F8F0-F2F2-804B-892F-71E7C0DB28DA}"/>
              </a:ext>
            </a:extLst>
          </p:cNvPr>
          <p:cNvSpPr txBox="1"/>
          <p:nvPr/>
        </p:nvSpPr>
        <p:spPr>
          <a:xfrm>
            <a:off x="5125729" y="1172775"/>
            <a:ext cx="2492991"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これからのアプローチ</a:t>
            </a:r>
          </a:p>
        </p:txBody>
      </p:sp>
      <p:sp>
        <p:nvSpPr>
          <p:cNvPr id="110" name="テキスト ボックス 109">
            <a:extLst>
              <a:ext uri="{FF2B5EF4-FFF2-40B4-BE49-F238E27FC236}">
                <a16:creationId xmlns:a16="http://schemas.microsoft.com/office/drawing/2014/main" id="{4456AF78-0D80-DD4C-8B5F-741472E6A86C}"/>
              </a:ext>
            </a:extLst>
          </p:cNvPr>
          <p:cNvSpPr txBox="1"/>
          <p:nvPr/>
        </p:nvSpPr>
        <p:spPr>
          <a:xfrm>
            <a:off x="5069265" y="5673348"/>
            <a:ext cx="2646878" cy="461665"/>
          </a:xfrm>
          <a:prstGeom prst="rect">
            <a:avLst/>
          </a:prstGeom>
          <a:noFill/>
        </p:spPr>
        <p:txBody>
          <a:bodyPr wrap="none" rtlCol="0">
            <a:spAutoFit/>
          </a:bodyPr>
          <a:lstStyle/>
          <a:p>
            <a:pPr algn="ctr"/>
            <a:r>
              <a:rPr lang="ja-JP" altLang="en-US" sz="2400" dirty="0">
                <a:solidFill>
                  <a:srgbClr val="0070C0"/>
                </a:solidFill>
                <a:latin typeface="Meiryo" panose="020B0604030504040204" pitchFamily="34" charset="-128"/>
                <a:ea typeface="Meiryo" panose="020B0604030504040204" pitchFamily="34" charset="-128"/>
              </a:rPr>
              <a:t>高頻度で高速回転</a:t>
            </a:r>
            <a:endParaRPr kumimoji="1" lang="ja-JP" altLang="en-US" sz="2400" dirty="0">
              <a:solidFill>
                <a:srgbClr val="0070C0"/>
              </a:solidFill>
              <a:latin typeface="Meiryo" panose="020B0604030504040204" pitchFamily="34" charset="-128"/>
              <a:ea typeface="Meiryo" panose="020B0604030504040204" pitchFamily="34" charset="-128"/>
            </a:endParaRPr>
          </a:p>
        </p:txBody>
      </p:sp>
      <p:sp>
        <p:nvSpPr>
          <p:cNvPr id="111" name="テキスト ボックス 110">
            <a:extLst>
              <a:ext uri="{FF2B5EF4-FFF2-40B4-BE49-F238E27FC236}">
                <a16:creationId xmlns:a16="http://schemas.microsoft.com/office/drawing/2014/main" id="{62F08984-E927-C84B-B28C-A3E37D4B72D3}"/>
              </a:ext>
            </a:extLst>
          </p:cNvPr>
          <p:cNvSpPr txBox="1"/>
          <p:nvPr/>
        </p:nvSpPr>
        <p:spPr>
          <a:xfrm>
            <a:off x="1270090" y="5667105"/>
            <a:ext cx="2954655" cy="461665"/>
          </a:xfrm>
          <a:prstGeom prst="rect">
            <a:avLst/>
          </a:prstGeom>
          <a:noFill/>
        </p:spPr>
        <p:txBody>
          <a:bodyPr wrap="none" rtlCol="0">
            <a:spAutoFit/>
          </a:bodyPr>
          <a:lstStyle/>
          <a:p>
            <a:pPr algn="ctr"/>
            <a:r>
              <a:rPr kumimoji="1" lang="ja-JP" altLang="en-US" sz="2400" dirty="0">
                <a:solidFill>
                  <a:schemeClr val="accent3">
                    <a:lumMod val="75000"/>
                  </a:schemeClr>
                </a:solidFill>
                <a:latin typeface="Meiryo" panose="020B0604030504040204" pitchFamily="34" charset="-128"/>
                <a:ea typeface="Meiryo" panose="020B0604030504040204" pitchFamily="34" charset="-128"/>
              </a:rPr>
              <a:t>ひとつひとつ確実に</a:t>
            </a:r>
          </a:p>
        </p:txBody>
      </p:sp>
    </p:spTree>
    <p:extLst>
      <p:ext uri="{BB962C8B-B14F-4D97-AF65-F5344CB8AC3E}">
        <p14:creationId xmlns:p14="http://schemas.microsoft.com/office/powerpoint/2010/main" val="3650798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5866210F-D0E5-7642-A89D-C3E3FD808AEB}"/>
              </a:ext>
            </a:extLst>
          </p:cNvPr>
          <p:cNvSpPr/>
          <p:nvPr/>
        </p:nvSpPr>
        <p:spPr>
          <a:xfrm>
            <a:off x="287545" y="878523"/>
            <a:ext cx="8568905" cy="56253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2081C97-B986-3B4E-BFC0-9DECC255B435}"/>
              </a:ext>
            </a:extLst>
          </p:cNvPr>
          <p:cNvSpPr>
            <a:spLocks noGrp="1"/>
          </p:cNvSpPr>
          <p:nvPr>
            <p:ph type="title"/>
          </p:nvPr>
        </p:nvSpPr>
        <p:spPr/>
        <p:txBody>
          <a:bodyPr/>
          <a:lstStyle/>
          <a:p>
            <a:r>
              <a:rPr kumimoji="1" lang="en-US" altLang="ja-JP" dirty="0" err="1"/>
              <a:t>VeriSM</a:t>
            </a:r>
            <a:endParaRPr kumimoji="1" lang="ja-JP" altLang="en-US"/>
          </a:p>
        </p:txBody>
      </p:sp>
      <p:sp>
        <p:nvSpPr>
          <p:cNvPr id="3" name="スライド番号プレースホルダー 2">
            <a:extLst>
              <a:ext uri="{FF2B5EF4-FFF2-40B4-BE49-F238E27FC236}">
                <a16:creationId xmlns:a16="http://schemas.microsoft.com/office/drawing/2014/main" id="{7446997D-D410-DC4D-AB6A-1CC2C1C98F01}"/>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grpSp>
        <p:nvGrpSpPr>
          <p:cNvPr id="4" name="グループ化 3">
            <a:extLst>
              <a:ext uri="{FF2B5EF4-FFF2-40B4-BE49-F238E27FC236}">
                <a16:creationId xmlns:a16="http://schemas.microsoft.com/office/drawing/2014/main" id="{D50778C5-896D-414C-8F5A-AE3A202F75C7}"/>
              </a:ext>
            </a:extLst>
          </p:cNvPr>
          <p:cNvGrpSpPr/>
          <p:nvPr/>
        </p:nvGrpSpPr>
        <p:grpSpPr>
          <a:xfrm>
            <a:off x="514728" y="2420938"/>
            <a:ext cx="8114544" cy="1114039"/>
            <a:chOff x="514728" y="2415669"/>
            <a:chExt cx="8114544" cy="1114039"/>
          </a:xfrm>
        </p:grpSpPr>
        <p:sp>
          <p:nvSpPr>
            <p:cNvPr id="5" name="正方形/長方形 4">
              <a:extLst>
                <a:ext uri="{FF2B5EF4-FFF2-40B4-BE49-F238E27FC236}">
                  <a16:creationId xmlns:a16="http://schemas.microsoft.com/office/drawing/2014/main" id="{49A86F12-5EE8-434B-AE6C-7DC8AED42B66}"/>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6" name="テキスト ボックス 5">
              <a:extLst>
                <a:ext uri="{FF2B5EF4-FFF2-40B4-BE49-F238E27FC236}">
                  <a16:creationId xmlns:a16="http://schemas.microsoft.com/office/drawing/2014/main" id="{EDC2B677-C524-3147-BF24-693B077439AB}"/>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B7D8B6-DCCA-0945-A775-59232D4637A4}"/>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8" name="グループ化 7">
            <a:extLst>
              <a:ext uri="{FF2B5EF4-FFF2-40B4-BE49-F238E27FC236}">
                <a16:creationId xmlns:a16="http://schemas.microsoft.com/office/drawing/2014/main" id="{563EB711-DEB3-AC47-81C7-FD99BA961BCA}"/>
              </a:ext>
            </a:extLst>
          </p:cNvPr>
          <p:cNvGrpSpPr/>
          <p:nvPr/>
        </p:nvGrpSpPr>
        <p:grpSpPr>
          <a:xfrm>
            <a:off x="514728" y="3633396"/>
            <a:ext cx="8114544" cy="1114039"/>
            <a:chOff x="514728" y="3628127"/>
            <a:chExt cx="8114544" cy="1114039"/>
          </a:xfrm>
        </p:grpSpPr>
        <p:sp>
          <p:nvSpPr>
            <p:cNvPr id="9" name="正方形/長方形 8">
              <a:extLst>
                <a:ext uri="{FF2B5EF4-FFF2-40B4-BE49-F238E27FC236}">
                  <a16:creationId xmlns:a16="http://schemas.microsoft.com/office/drawing/2014/main" id="{79D51D10-3FB7-C240-A9A6-C155E33BBD4B}"/>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0" name="テキスト ボックス 9">
              <a:extLst>
                <a:ext uri="{FF2B5EF4-FFF2-40B4-BE49-F238E27FC236}">
                  <a16:creationId xmlns:a16="http://schemas.microsoft.com/office/drawing/2014/main" id="{9BF3BD8C-D964-2B42-BB59-D7B995253C1D}"/>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14044D3-D942-C64D-8A39-150D12B1AA08}"/>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4B1BD6D2-B09C-5D41-BFC6-F53016DBF184}"/>
              </a:ext>
            </a:extLst>
          </p:cNvPr>
          <p:cNvGrpSpPr/>
          <p:nvPr/>
        </p:nvGrpSpPr>
        <p:grpSpPr>
          <a:xfrm>
            <a:off x="514728" y="4845854"/>
            <a:ext cx="8114544" cy="1114039"/>
            <a:chOff x="514728" y="4840585"/>
            <a:chExt cx="8114544" cy="1114039"/>
          </a:xfrm>
        </p:grpSpPr>
        <p:sp>
          <p:nvSpPr>
            <p:cNvPr id="13" name="正方形/長方形 12">
              <a:extLst>
                <a:ext uri="{FF2B5EF4-FFF2-40B4-BE49-F238E27FC236}">
                  <a16:creationId xmlns:a16="http://schemas.microsoft.com/office/drawing/2014/main" id="{647097CE-B31A-F447-906D-BD65BCFA31A3}"/>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4" name="テキスト ボックス 13">
              <a:extLst>
                <a:ext uri="{FF2B5EF4-FFF2-40B4-BE49-F238E27FC236}">
                  <a16:creationId xmlns:a16="http://schemas.microsoft.com/office/drawing/2014/main" id="{888D598E-3B2A-4544-AB0F-660A1A499D1A}"/>
                </a:ext>
              </a:extLst>
            </p:cNvPr>
            <p:cNvSpPr txBox="1"/>
            <p:nvPr/>
          </p:nvSpPr>
          <p:spPr>
            <a:xfrm>
              <a:off x="617674" y="5028105"/>
              <a:ext cx="1688283"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クラウド</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A4DF34-4EF1-984F-BE0E-DDC61EC43BD7}"/>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7" name="テキスト ボックス 16">
            <a:extLst>
              <a:ext uri="{FF2B5EF4-FFF2-40B4-BE49-F238E27FC236}">
                <a16:creationId xmlns:a16="http://schemas.microsoft.com/office/drawing/2014/main" id="{2263C6D8-F7D0-974E-9119-6DC1F8144659}"/>
              </a:ext>
            </a:extLst>
          </p:cNvPr>
          <p:cNvSpPr txBox="1"/>
          <p:nvPr/>
        </p:nvSpPr>
        <p:spPr>
          <a:xfrm>
            <a:off x="2935170" y="6042211"/>
            <a:ext cx="3273653" cy="461665"/>
          </a:xfrm>
          <a:prstGeom prst="rect">
            <a:avLst/>
          </a:prstGeom>
          <a:noFill/>
        </p:spPr>
        <p:txBody>
          <a:bodyPr wrap="none" rtlCol="0">
            <a:spAutoFit/>
          </a:bodyPr>
          <a:lstStyle/>
          <a:p>
            <a:pPr algn="ctr"/>
            <a:r>
              <a:rPr kumimoji="1" lang="en-US" altLang="ja-JP" sz="2400" dirty="0">
                <a:solidFill>
                  <a:srgbClr val="0052FF"/>
                </a:solidFill>
                <a:latin typeface="Meiryo" panose="020B0604030504040204" pitchFamily="34" charset="-128"/>
                <a:ea typeface="Meiryo" panose="020B0604030504040204" pitchFamily="34" charset="-128"/>
              </a:rPr>
              <a:t>IT</a:t>
            </a:r>
            <a:r>
              <a:rPr kumimoji="1" lang="ja-JP" altLang="en-US" sz="2400">
                <a:solidFill>
                  <a:srgbClr val="0052FF"/>
                </a:solidFill>
                <a:latin typeface="Meiryo" panose="020B0604030504040204" pitchFamily="34" charset="-128"/>
                <a:ea typeface="Meiryo" panose="020B0604030504040204" pitchFamily="34" charset="-128"/>
              </a:rPr>
              <a:t>のスピードが高速化</a:t>
            </a:r>
          </a:p>
        </p:txBody>
      </p:sp>
      <p:sp>
        <p:nvSpPr>
          <p:cNvPr id="18" name="コンテンツ プレースホルダー 2">
            <a:extLst>
              <a:ext uri="{FF2B5EF4-FFF2-40B4-BE49-F238E27FC236}">
                <a16:creationId xmlns:a16="http://schemas.microsoft.com/office/drawing/2014/main" id="{77AE1D7C-951D-0E44-B35C-DE713495C8EA}"/>
              </a:ext>
            </a:extLst>
          </p:cNvPr>
          <p:cNvSpPr txBox="1">
            <a:spLocks/>
          </p:cNvSpPr>
          <p:nvPr/>
        </p:nvSpPr>
        <p:spPr>
          <a:xfrm>
            <a:off x="3853250" y="1236356"/>
            <a:ext cx="4711145" cy="724263"/>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l"/>
            </a:pP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のスピードにビジネス・プロセスが追いつかない</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全ての組織がサービス・プロバイダー化する</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どの様に</a:t>
            </a: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サービスを提供し維持するのか</a:t>
            </a:r>
            <a:endParaRPr lang="en-US" altLang="ja-JP" sz="1400" dirty="0">
              <a:solidFill>
                <a:srgbClr val="0052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7AFCCE0-E109-0E49-8AD1-4E11A403332C}"/>
              </a:ext>
            </a:extLst>
          </p:cNvPr>
          <p:cNvSpPr/>
          <p:nvPr/>
        </p:nvSpPr>
        <p:spPr>
          <a:xfrm>
            <a:off x="1576018" y="1185979"/>
            <a:ext cx="2418637" cy="830997"/>
          </a:xfrm>
          <a:prstGeom prst="rect">
            <a:avLst/>
          </a:prstGeom>
        </p:spPr>
        <p:txBody>
          <a:bodyPr wrap="square">
            <a:spAutoFit/>
          </a:bodyPr>
          <a:lstStyle/>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Value-driven (</a:t>
            </a:r>
            <a:r>
              <a:rPr lang="ja-JP" altLang="en-US" sz="800">
                <a:solidFill>
                  <a:srgbClr val="0052FF"/>
                </a:solidFill>
                <a:latin typeface="Meiryo" panose="020B0604030504040204" pitchFamily="34" charset="-128"/>
                <a:ea typeface="Meiryo" panose="020B0604030504040204" pitchFamily="34" charset="-128"/>
              </a:rPr>
              <a:t>価値主導）</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Evolving</a:t>
            </a:r>
            <a:r>
              <a:rPr lang="ja-JP" altLang="en-US" sz="800">
                <a:solidFill>
                  <a:srgbClr val="0052FF"/>
                </a:solidFill>
                <a:latin typeface="Meiryo" panose="020B0604030504040204" pitchFamily="34" charset="-128"/>
                <a:ea typeface="Meiryo" panose="020B0604030504040204" pitchFamily="34" charset="-128"/>
              </a:rPr>
              <a:t>（発展、展開する）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Responsive</a:t>
            </a:r>
            <a:r>
              <a:rPr lang="ja-JP" altLang="en-US" sz="800">
                <a:solidFill>
                  <a:srgbClr val="0052FF"/>
                </a:solidFill>
                <a:latin typeface="Meiryo" panose="020B0604030504040204" pitchFamily="34" charset="-128"/>
                <a:ea typeface="Meiryo" panose="020B0604030504040204" pitchFamily="34" charset="-128"/>
              </a:rPr>
              <a:t>（敏感に反応する）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Integrated</a:t>
            </a:r>
            <a:r>
              <a:rPr lang="ja-JP" altLang="en-US" sz="800">
                <a:solidFill>
                  <a:srgbClr val="0052FF"/>
                </a:solidFill>
                <a:latin typeface="Meiryo" panose="020B0604030504040204" pitchFamily="34" charset="-128"/>
                <a:ea typeface="Meiryo" panose="020B0604030504040204" pitchFamily="34" charset="-128"/>
              </a:rPr>
              <a:t>（統合、結合された）</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Service</a:t>
            </a:r>
            <a:r>
              <a:rPr lang="ja-JP" altLang="en-US" sz="800">
                <a:solidFill>
                  <a:srgbClr val="0052FF"/>
                </a:solidFill>
                <a:latin typeface="Meiryo" panose="020B0604030504040204" pitchFamily="34" charset="-128"/>
                <a:ea typeface="Meiryo" panose="020B0604030504040204" pitchFamily="34" charset="-128"/>
              </a:rPr>
              <a:t>（サービス）</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Management</a:t>
            </a:r>
            <a:r>
              <a:rPr lang="ja-JP" altLang="en-US" sz="800">
                <a:solidFill>
                  <a:srgbClr val="0052FF"/>
                </a:solidFill>
                <a:latin typeface="Meiryo" panose="020B0604030504040204" pitchFamily="34" charset="-128"/>
                <a:ea typeface="Meiryo" panose="020B0604030504040204" pitchFamily="34" charset="-128"/>
              </a:rPr>
              <a:t>（マネジメント）</a:t>
            </a:r>
            <a:endParaRPr lang="ja-JP" altLang="en-US" sz="800">
              <a:solidFill>
                <a:srgbClr val="0052FF"/>
              </a:solidFill>
            </a:endParaRPr>
          </a:p>
        </p:txBody>
      </p:sp>
      <p:pic>
        <p:nvPicPr>
          <p:cNvPr id="23" name="Picture 2">
            <a:extLst>
              <a:ext uri="{FF2B5EF4-FFF2-40B4-BE49-F238E27FC236}">
                <a16:creationId xmlns:a16="http://schemas.microsoft.com/office/drawing/2014/main" id="{4A89D5F9-ED68-B942-BD5B-A72159482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29" y="923237"/>
            <a:ext cx="1377416" cy="1377416"/>
          </a:xfrm>
          <a:prstGeom prst="rect">
            <a:avLst/>
          </a:prstGeom>
        </p:spPr>
      </p:pic>
    </p:spTree>
    <p:extLst>
      <p:ext uri="{BB962C8B-B14F-4D97-AF65-F5344CB8AC3E}">
        <p14:creationId xmlns:p14="http://schemas.microsoft.com/office/powerpoint/2010/main" val="2034726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クラウドによるコスト改善例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728428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評価対象としたアプリケーション</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554369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a:extLst>
              <a:ext uri="{28A0092B-C50C-407E-A947-70E740481C1C}">
                <a14:useLocalDpi xmlns:a14="http://schemas.microsoft.com/office/drawing/2010/main" val="0"/>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1506831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構築事例：従来型の</a:t>
            </a:r>
            <a:r>
              <a:rPr kumimoji="1" lang="en-US" altLang="ja-JP" dirty="0"/>
              <a:t>Web</a:t>
            </a:r>
            <a:r>
              <a:rPr kumimoji="1" lang="ja-JP" altLang="en-US" dirty="0"/>
              <a:t>アプリケーション・アーキテクチャ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254,980</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6421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ＤＢＭＳはインストール不要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ＥＣ２の接続先を変更するだけ</a:t>
            </a:r>
          </a:p>
          <a:p>
            <a:r>
              <a:rPr lang="ja-JP" altLang="en-US" sz="1400" dirty="0">
                <a:solidFill>
                  <a:schemeClr val="accent6">
                    <a:lumMod val="50000"/>
                  </a:schemeClr>
                </a:solidFill>
                <a:latin typeface="Meiryo" charset="-128"/>
                <a:ea typeface="Meiryo" charset="-128"/>
                <a:cs typeface="Meiryo" charset="-128"/>
              </a:rPr>
              <a:t>冗長構成はＭｕｌｔｉ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198,691</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676578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サービスを最大限活かしたアーキテクチャ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907</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26434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お客様が開発と運用に求めていること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3183235"/>
            <a:ext cx="7838563" cy="2010777"/>
            <a:chOff x="611560" y="3183235"/>
            <a:chExt cx="7838563" cy="2010777"/>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grpSp>
      <p:sp>
        <p:nvSpPr>
          <p:cNvPr id="16" name="四角形吹き出し 15"/>
          <p:cNvSpPr/>
          <p:nvPr/>
        </p:nvSpPr>
        <p:spPr>
          <a:xfrm>
            <a:off x="4571997" y="2554341"/>
            <a:ext cx="3878123" cy="657044"/>
          </a:xfrm>
          <a:prstGeom prst="wedgeRectCallout">
            <a:avLst>
              <a:gd name="adj1" fmla="val -33489"/>
              <a:gd name="adj2" fmla="val 8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新しい</a:t>
            </a:r>
            <a:r>
              <a:rPr kumimoji="1" lang="ja-JP" altLang="en-US" sz="1600" b="1" dirty="0">
                <a:solidFill>
                  <a:schemeClr val="bg1"/>
                </a:solidFill>
                <a:latin typeface="Meiryo" charset="-128"/>
                <a:ea typeface="Meiryo" charset="-128"/>
                <a:cs typeface="Meiryo" charset="-128"/>
              </a:rPr>
              <a:t>ビジネス・プロセス</a:t>
            </a:r>
            <a:r>
              <a:rPr kumimoji="1" lang="ja-JP" altLang="en-US" sz="1200" dirty="0">
                <a:solidFill>
                  <a:schemeClr val="bg1"/>
                </a:solidFill>
                <a:latin typeface="Meiryo" charset="-128"/>
                <a:ea typeface="Meiryo" charset="-128"/>
                <a:cs typeface="Meiryo" charset="-128"/>
              </a:rPr>
              <a:t>に対応し</a:t>
            </a:r>
            <a:endParaRPr kumimoji="1" lang="en-US" altLang="ja-JP" sz="1200" dirty="0">
              <a:solidFill>
                <a:schemeClr val="bg1"/>
              </a:solidFill>
              <a:latin typeface="Meiryo" charset="-128"/>
              <a:ea typeface="Meiryo" charset="-128"/>
              <a:cs typeface="Meiryo" charset="-128"/>
            </a:endParaRPr>
          </a:p>
          <a:p>
            <a:pPr algn="ctr"/>
            <a:r>
              <a:rPr kumimoji="1" lang="ja-JP" altLang="en-US" sz="1600" b="1" dirty="0">
                <a:solidFill>
                  <a:schemeClr val="bg1"/>
                </a:solidFill>
                <a:latin typeface="Meiryo" charset="-128"/>
                <a:ea typeface="Meiryo" charset="-128"/>
                <a:cs typeface="Meiryo" charset="-128"/>
              </a:rPr>
              <a:t>データ</a:t>
            </a:r>
            <a:r>
              <a:rPr kumimoji="1" lang="ja-JP" altLang="en-US" sz="1200" dirty="0">
                <a:solidFill>
                  <a:schemeClr val="bg1"/>
                </a:solidFill>
                <a:latin typeface="Meiryo" charset="-128"/>
                <a:ea typeface="Meiryo" charset="-128"/>
                <a:cs typeface="Meiryo" charset="-128"/>
              </a:rPr>
              <a:t>を</a:t>
            </a:r>
            <a:r>
              <a:rPr kumimoji="1" lang="ja-JP" altLang="en-US" sz="1600" b="1" dirty="0">
                <a:solidFill>
                  <a:schemeClr val="bg1"/>
                </a:solidFill>
                <a:latin typeface="Meiryo" charset="-128"/>
                <a:ea typeface="Meiryo" charset="-128"/>
                <a:cs typeface="Meiryo" charset="-128"/>
              </a:rPr>
              <a:t>いち早く生みだす</a:t>
            </a:r>
            <a:r>
              <a:rPr kumimoji="1" lang="ja-JP" altLang="en-US" sz="1200" dirty="0">
                <a:solidFill>
                  <a:schemeClr val="bg1"/>
                </a:solidFill>
                <a:latin typeface="Meiryo" charset="-128"/>
                <a:ea typeface="Meiryo" charset="-128"/>
                <a:cs typeface="Meiryo" charset="-128"/>
              </a:rPr>
              <a:t>ために</a:t>
            </a:r>
          </a:p>
        </p:txBody>
      </p:sp>
      <p:sp>
        <p:nvSpPr>
          <p:cNvPr id="17" name="四角形吹き出し 16"/>
          <p:cNvSpPr/>
          <p:nvPr/>
        </p:nvSpPr>
        <p:spPr>
          <a:xfrm>
            <a:off x="4571998" y="4732347"/>
            <a:ext cx="3878123" cy="584333"/>
          </a:xfrm>
          <a:prstGeom prst="wedgeRectCallout">
            <a:avLst>
              <a:gd name="adj1" fmla="val -7090"/>
              <a:gd name="adj2" fmla="val -1082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できるだけ</a:t>
            </a:r>
            <a:r>
              <a:rPr kumimoji="1" lang="ja-JP" altLang="en-US" sz="1600" b="1" dirty="0">
                <a:solidFill>
                  <a:schemeClr val="bg1"/>
                </a:solidFill>
                <a:latin typeface="Meiryo" charset="-128"/>
                <a:ea typeface="Meiryo" charset="-128"/>
                <a:cs typeface="Meiryo" charset="-128"/>
              </a:rPr>
              <a:t>作らない</a:t>
            </a:r>
            <a:r>
              <a:rPr kumimoji="1" lang="ja-JP" altLang="en-US" sz="1200" dirty="0">
                <a:solidFill>
                  <a:schemeClr val="bg1"/>
                </a:solidFill>
                <a:latin typeface="Meiryo" charset="-128"/>
                <a:ea typeface="Meiryo" charset="-128"/>
                <a:cs typeface="Meiryo" charset="-128"/>
              </a:rPr>
              <a:t>で</a:t>
            </a:r>
            <a:r>
              <a:rPr kumimoji="1" lang="ja-JP" altLang="en-US" sz="1600" b="1" dirty="0">
                <a:solidFill>
                  <a:schemeClr val="bg1"/>
                </a:solidFill>
                <a:latin typeface="Meiryo" charset="-128"/>
                <a:ea typeface="Meiryo" charset="-128"/>
                <a:cs typeface="Meiryo" charset="-128"/>
              </a:rPr>
              <a:t>使用</a:t>
            </a:r>
            <a:r>
              <a:rPr lang="ja-JP" altLang="en-US" sz="1200" dirty="0">
                <a:solidFill>
                  <a:schemeClr val="bg1"/>
                </a:solidFill>
                <a:latin typeface="Meiryo" charset="-128"/>
                <a:ea typeface="Meiryo" charset="-128"/>
                <a:cs typeface="Meiryo" charset="-128"/>
              </a:rPr>
              <a:t>の</a:t>
            </a:r>
            <a:r>
              <a:rPr lang="ja-JP" altLang="en-US" sz="1600" b="1" dirty="0">
                <a:solidFill>
                  <a:schemeClr val="bg1"/>
                </a:solidFill>
                <a:latin typeface="Meiryo" charset="-128"/>
                <a:ea typeface="Meiryo" charset="-128"/>
                <a:cs typeface="Meiryo" charset="-128"/>
              </a:rPr>
              <a:t>拡大</a:t>
            </a:r>
            <a:r>
              <a:rPr kumimoji="1" lang="ja-JP" altLang="en-US" sz="1200" dirty="0">
                <a:solidFill>
                  <a:schemeClr val="bg1"/>
                </a:solidFill>
                <a:latin typeface="Meiryo" charset="-128"/>
                <a:ea typeface="Meiryo" charset="-128"/>
                <a:cs typeface="Meiryo" charset="-128"/>
              </a:rPr>
              <a:t>へシフトする</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16817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893767" y="836713"/>
            <a:ext cx="3140507"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014001" y="4627301"/>
            <a:ext cx="1977374" cy="1523139"/>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991376" y="3613109"/>
            <a:ext cx="1944213" cy="2537331"/>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928908" y="3162208"/>
            <a:ext cx="1623797" cy="2988233"/>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7531721" y="2649873"/>
            <a:ext cx="1502554" cy="3500567"/>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69787" y="836712"/>
            <a:ext cx="1944216" cy="5302758"/>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2014002" y="836712"/>
            <a:ext cx="1977373" cy="379058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964569" y="836713"/>
            <a:ext cx="1971020" cy="2776396"/>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376191" y="836713"/>
            <a:ext cx="155530"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タイトル 40"/>
          <p:cNvSpPr>
            <a:spLocks noGrp="1"/>
          </p:cNvSpPr>
          <p:nvPr>
            <p:ph type="title"/>
          </p:nvPr>
        </p:nvSpPr>
        <p:spPr/>
        <p:txBody>
          <a:bodyPr/>
          <a:lstStyle/>
          <a:p>
            <a:r>
              <a:rPr kumimoji="1" lang="ja-JP" altLang="en-US" dirty="0"/>
              <a:t>お客様と自分たちのビジネス価値を再定義する</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sp>
        <p:nvSpPr>
          <p:cNvPr id="3" name="正方形/長方形 2"/>
          <p:cNvSpPr/>
          <p:nvPr/>
        </p:nvSpPr>
        <p:spPr>
          <a:xfrm>
            <a:off x="121669"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p>
        </p:txBody>
      </p:sp>
      <p:sp>
        <p:nvSpPr>
          <p:cNvPr id="4" name="正方形/長方形 3"/>
          <p:cNvSpPr/>
          <p:nvPr/>
        </p:nvSpPr>
        <p:spPr>
          <a:xfrm>
            <a:off x="121669"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プラットフォーム</a:t>
            </a:r>
          </a:p>
        </p:txBody>
      </p:sp>
      <p:sp>
        <p:nvSpPr>
          <p:cNvPr id="5" name="正方形/長方形 4"/>
          <p:cNvSpPr/>
          <p:nvPr/>
        </p:nvSpPr>
        <p:spPr>
          <a:xfrm>
            <a:off x="121668" y="4721440"/>
            <a:ext cx="1833763" cy="82511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インフラストラクチャ</a:t>
            </a:r>
          </a:p>
        </p:txBody>
      </p:sp>
      <p:sp>
        <p:nvSpPr>
          <p:cNvPr id="6" name="正方形/長方形 5"/>
          <p:cNvSpPr/>
          <p:nvPr/>
        </p:nvSpPr>
        <p:spPr>
          <a:xfrm>
            <a:off x="121669"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8" name="円柱 7"/>
          <p:cNvSpPr/>
          <p:nvPr/>
        </p:nvSpPr>
        <p:spPr>
          <a:xfrm>
            <a:off x="717859" y="2107022"/>
            <a:ext cx="64807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9" name="正方形/長方形 8"/>
          <p:cNvSpPr/>
          <p:nvPr/>
        </p:nvSpPr>
        <p:spPr>
          <a:xfrm>
            <a:off x="2086011"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p>
        </p:txBody>
      </p:sp>
      <p:sp>
        <p:nvSpPr>
          <p:cNvPr id="10" name="正方形/長方形 9"/>
          <p:cNvSpPr/>
          <p:nvPr/>
        </p:nvSpPr>
        <p:spPr>
          <a:xfrm>
            <a:off x="2086011"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プラットフォーム</a:t>
            </a:r>
          </a:p>
        </p:txBody>
      </p:sp>
      <p:sp>
        <p:nvSpPr>
          <p:cNvPr id="11" name="正方形/長方形 10"/>
          <p:cNvSpPr/>
          <p:nvPr/>
        </p:nvSpPr>
        <p:spPr>
          <a:xfrm>
            <a:off x="2086010" y="4721440"/>
            <a:ext cx="1833763" cy="82511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a:solidFill>
                  <a:srgbClr val="FFFFFF"/>
                </a:solidFill>
                <a:latin typeface="Meiryo" charset="-128"/>
                <a:ea typeface="Meiryo" charset="-128"/>
                <a:cs typeface="Meiryo" charset="-128"/>
              </a:rPr>
              <a:t>IaaS</a:t>
            </a:r>
            <a:endParaRPr kumimoji="1" lang="en-US" altLang="ja-JP" sz="2400" b="1" dirty="0">
              <a:solidFill>
                <a:srgbClr val="FFFFFF"/>
              </a:solidFill>
              <a:latin typeface="Meiryo" charset="-128"/>
              <a:ea typeface="Meiryo" charset="-128"/>
              <a:cs typeface="Meiryo" charset="-128"/>
            </a:endParaRPr>
          </a:p>
        </p:txBody>
      </p:sp>
      <p:sp>
        <p:nvSpPr>
          <p:cNvPr id="12" name="正方形/長方形 11"/>
          <p:cNvSpPr/>
          <p:nvPr/>
        </p:nvSpPr>
        <p:spPr>
          <a:xfrm>
            <a:off x="2086011"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3" name="円柱 12"/>
          <p:cNvSpPr/>
          <p:nvPr/>
        </p:nvSpPr>
        <p:spPr>
          <a:xfrm>
            <a:off x="2426828" y="2107099"/>
            <a:ext cx="1152128"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4" name="正方形/長方形 13"/>
          <p:cNvSpPr/>
          <p:nvPr/>
        </p:nvSpPr>
        <p:spPr>
          <a:xfrm>
            <a:off x="4050352"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050352"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8" name="円柱 17"/>
          <p:cNvSpPr/>
          <p:nvPr/>
        </p:nvSpPr>
        <p:spPr>
          <a:xfrm>
            <a:off x="4050350" y="2107099"/>
            <a:ext cx="183376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9" name="正方形/長方形 18"/>
          <p:cNvSpPr/>
          <p:nvPr/>
        </p:nvSpPr>
        <p:spPr>
          <a:xfrm>
            <a:off x="7552705" y="2683088"/>
            <a:ext cx="1407163" cy="287749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a:solidFill>
                  <a:srgbClr val="FFFFFF"/>
                </a:solidFill>
                <a:latin typeface="Meiryo" charset="-128"/>
                <a:ea typeface="Meiryo" charset="-128"/>
                <a:cs typeface="Meiryo" charset="-128"/>
              </a:rPr>
              <a:t>SaaS</a:t>
            </a:r>
            <a:endParaRPr kumimoji="1" lang="ja-JP" altLang="en-US" sz="2400" b="1" dirty="0">
              <a:solidFill>
                <a:srgbClr val="FFFFFF"/>
              </a:solidFill>
              <a:latin typeface="Meiryo" charset="-128"/>
              <a:ea typeface="Meiryo" charset="-128"/>
              <a:cs typeface="Meiryo" charset="-128"/>
            </a:endParaRPr>
          </a:p>
        </p:txBody>
      </p:sp>
      <p:sp>
        <p:nvSpPr>
          <p:cNvPr id="21" name="正方形/長方形 20"/>
          <p:cNvSpPr/>
          <p:nvPr/>
        </p:nvSpPr>
        <p:spPr>
          <a:xfrm>
            <a:off x="6014687" y="1386942"/>
            <a:ext cx="2945180"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22" name="円柱 21"/>
          <p:cNvSpPr/>
          <p:nvPr/>
        </p:nvSpPr>
        <p:spPr>
          <a:xfrm>
            <a:off x="6014688" y="1963007"/>
            <a:ext cx="2945179" cy="613960"/>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5" name="正方形/長方形 14"/>
          <p:cNvSpPr/>
          <p:nvPr/>
        </p:nvSpPr>
        <p:spPr>
          <a:xfrm>
            <a:off x="4050351" y="3701168"/>
            <a:ext cx="1833762"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3" name="正方形/長方形 22"/>
          <p:cNvSpPr/>
          <p:nvPr/>
        </p:nvSpPr>
        <p:spPr>
          <a:xfrm>
            <a:off x="6014689" y="3701168"/>
            <a:ext cx="1491296"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4" name="正方形/長方形 23"/>
          <p:cNvSpPr/>
          <p:nvPr/>
        </p:nvSpPr>
        <p:spPr>
          <a:xfrm>
            <a:off x="6014687" y="2688132"/>
            <a:ext cx="1491297" cy="4253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endParaRPr kumimoji="1" lang="en-US" altLang="ja-JP" sz="1100" b="1" dirty="0">
              <a:solidFill>
                <a:srgbClr val="FFFFFF"/>
              </a:solidFill>
              <a:latin typeface="Meiryo" charset="-128"/>
              <a:ea typeface="Meiryo" charset="-128"/>
              <a:cs typeface="Meiryo" charset="-128"/>
            </a:endParaRPr>
          </a:p>
        </p:txBody>
      </p:sp>
      <p:sp>
        <p:nvSpPr>
          <p:cNvPr id="25" name="正方形/長方形 24"/>
          <p:cNvSpPr/>
          <p:nvPr/>
        </p:nvSpPr>
        <p:spPr>
          <a:xfrm>
            <a:off x="7446622" y="2797609"/>
            <a:ext cx="1232093" cy="24033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a:solidFill>
                  <a:srgbClr val="FFFFFF"/>
                </a:solidFill>
                <a:latin typeface="Meiryo" charset="-128"/>
                <a:ea typeface="Meiryo" charset="-128"/>
                <a:cs typeface="Meiryo" charset="-128"/>
              </a:rPr>
              <a:t>API</a:t>
            </a:r>
            <a:endParaRPr kumimoji="1" lang="ja-JP" altLang="en-US" sz="1100" b="1" dirty="0">
              <a:solidFill>
                <a:srgbClr val="FFFFFF"/>
              </a:solidFill>
              <a:latin typeface="Meiryo" charset="-128"/>
              <a:ea typeface="Meiryo" charset="-128"/>
              <a:cs typeface="Meiryo" charset="-128"/>
            </a:endParaRPr>
          </a:p>
        </p:txBody>
      </p:sp>
      <p:sp>
        <p:nvSpPr>
          <p:cNvPr id="35" name="テキスト ボックス 34"/>
          <p:cNvSpPr txBox="1"/>
          <p:nvPr/>
        </p:nvSpPr>
        <p:spPr>
          <a:xfrm>
            <a:off x="92039" y="939111"/>
            <a:ext cx="2954655" cy="461665"/>
          </a:xfrm>
          <a:prstGeom prst="rect">
            <a:avLst/>
          </a:prstGeom>
          <a:noFill/>
        </p:spPr>
        <p:txBody>
          <a:bodyPr wrap="none" rtlCol="0">
            <a:spAutoFit/>
          </a:bodyPr>
          <a:lstStyle/>
          <a:p>
            <a:r>
              <a:rPr kumimoji="1" lang="ja-JP" altLang="en-US" sz="2400" b="1">
                <a:solidFill>
                  <a:srgbClr val="009051"/>
                </a:solidFill>
                <a:latin typeface="Meiryo" charset="-128"/>
                <a:ea typeface="Meiryo" charset="-128"/>
                <a:cs typeface="Meiryo" charset="-128"/>
              </a:rPr>
              <a:t>自社資産・自社運用</a:t>
            </a:r>
            <a:endParaRPr kumimoji="1" lang="ja-JP" altLang="en-US" sz="2400" b="1" dirty="0">
              <a:solidFill>
                <a:srgbClr val="009051"/>
              </a:solidFill>
              <a:latin typeface="Meiryo" charset="-128"/>
              <a:ea typeface="Meiryo" charset="-128"/>
              <a:cs typeface="Meiryo" charset="-128"/>
            </a:endParaRPr>
          </a:p>
        </p:txBody>
      </p:sp>
      <p:sp>
        <p:nvSpPr>
          <p:cNvPr id="36" name="テキスト ボックス 35"/>
          <p:cNvSpPr txBox="1"/>
          <p:nvPr/>
        </p:nvSpPr>
        <p:spPr>
          <a:xfrm>
            <a:off x="6004071" y="5678315"/>
            <a:ext cx="2954655" cy="461665"/>
          </a:xfrm>
          <a:prstGeom prst="rect">
            <a:avLst/>
          </a:prstGeom>
          <a:noFill/>
        </p:spPr>
        <p:txBody>
          <a:bodyPr wrap="none" rtlCol="0">
            <a:spAutoFit/>
          </a:bodyPr>
          <a:lstStyle/>
          <a:p>
            <a:r>
              <a:rPr kumimoji="1" lang="ja-JP" altLang="en-US" sz="2400" b="1">
                <a:solidFill>
                  <a:srgbClr val="002060"/>
                </a:solidFill>
                <a:latin typeface="Meiryo" charset="-128"/>
                <a:ea typeface="Meiryo" charset="-128"/>
                <a:cs typeface="Meiryo" charset="-128"/>
              </a:rPr>
              <a:t>サービス・運用委託</a:t>
            </a:r>
            <a:endParaRPr kumimoji="1" lang="ja-JP" altLang="en-US" sz="2400" b="1" dirty="0">
              <a:solidFill>
                <a:srgbClr val="002060"/>
              </a:solidFill>
              <a:latin typeface="Meiryo" charset="-128"/>
              <a:ea typeface="Meiryo" charset="-128"/>
              <a:cs typeface="Meiryo" charset="-128"/>
            </a:endParaRPr>
          </a:p>
        </p:txBody>
      </p:sp>
      <p:sp>
        <p:nvSpPr>
          <p:cNvPr id="37" name="テキスト ボックス 36"/>
          <p:cNvSpPr txBox="1"/>
          <p:nvPr/>
        </p:nvSpPr>
        <p:spPr>
          <a:xfrm>
            <a:off x="48842" y="6193189"/>
            <a:ext cx="883575" cy="369332"/>
          </a:xfrm>
          <a:prstGeom prst="rect">
            <a:avLst/>
          </a:prstGeom>
          <a:noFill/>
        </p:spPr>
        <p:txBody>
          <a:bodyPr wrap="none" rtlCol="0">
            <a:spAutoFit/>
          </a:bodyPr>
          <a:lstStyle/>
          <a:p>
            <a:r>
              <a:rPr kumimoji="1" lang="en-US" altLang="ja-JP">
                <a:solidFill>
                  <a:schemeClr val="tx1">
                    <a:lumMod val="50000"/>
                    <a:lumOff val="50000"/>
                  </a:schemeClr>
                </a:solidFill>
              </a:rPr>
              <a:t>1960〜</a:t>
            </a:r>
            <a:endParaRPr kumimoji="1" lang="ja-JP" altLang="en-US" dirty="0">
              <a:solidFill>
                <a:schemeClr val="tx1">
                  <a:lumMod val="50000"/>
                  <a:lumOff val="50000"/>
                </a:schemeClr>
              </a:solidFill>
            </a:endParaRPr>
          </a:p>
        </p:txBody>
      </p:sp>
      <p:sp>
        <p:nvSpPr>
          <p:cNvPr id="38" name="テキスト ボックス 37"/>
          <p:cNvSpPr txBox="1"/>
          <p:nvPr/>
        </p:nvSpPr>
        <p:spPr>
          <a:xfrm>
            <a:off x="1975027" y="6194280"/>
            <a:ext cx="883575" cy="369332"/>
          </a:xfrm>
          <a:prstGeom prst="rect">
            <a:avLst/>
          </a:prstGeom>
          <a:noFill/>
        </p:spPr>
        <p:txBody>
          <a:bodyPr wrap="none" rtlCol="0">
            <a:spAutoFit/>
          </a:bodyPr>
          <a:lstStyle/>
          <a:p>
            <a:r>
              <a:rPr kumimoji="1" lang="en-US" altLang="ja-JP">
                <a:solidFill>
                  <a:schemeClr val="tx1">
                    <a:lumMod val="50000"/>
                    <a:lumOff val="50000"/>
                  </a:schemeClr>
                </a:solidFill>
              </a:rPr>
              <a:t>2010</a:t>
            </a:r>
            <a:r>
              <a:rPr kumimoji="1" lang="en-US" altLang="ja-JP" dirty="0">
                <a:solidFill>
                  <a:schemeClr val="tx1">
                    <a:lumMod val="50000"/>
                    <a:lumOff val="50000"/>
                  </a:schemeClr>
                </a:solidFill>
              </a:rPr>
              <a:t>〜</a:t>
            </a:r>
            <a:endParaRPr kumimoji="1" lang="ja-JP" altLang="en-US" dirty="0">
              <a:solidFill>
                <a:schemeClr val="tx1">
                  <a:lumMod val="50000"/>
                  <a:lumOff val="50000"/>
                </a:schemeClr>
              </a:solidFill>
            </a:endParaRPr>
          </a:p>
        </p:txBody>
      </p:sp>
      <p:sp>
        <p:nvSpPr>
          <p:cNvPr id="39" name="テキスト ボックス 38"/>
          <p:cNvSpPr txBox="1"/>
          <p:nvPr/>
        </p:nvSpPr>
        <p:spPr>
          <a:xfrm>
            <a:off x="3991375" y="6191410"/>
            <a:ext cx="883575" cy="369332"/>
          </a:xfrm>
          <a:prstGeom prst="rect">
            <a:avLst/>
          </a:prstGeom>
          <a:noFill/>
        </p:spPr>
        <p:txBody>
          <a:bodyPr wrap="none" rtlCol="0">
            <a:spAutoFit/>
          </a:bodyPr>
          <a:lstStyle/>
          <a:p>
            <a:r>
              <a:rPr kumimoji="1" lang="en-US" altLang="ja-JP">
                <a:solidFill>
                  <a:schemeClr val="tx1">
                    <a:lumMod val="50000"/>
                    <a:lumOff val="50000"/>
                  </a:schemeClr>
                </a:solidFill>
              </a:rPr>
              <a:t>2015〜</a:t>
            </a:r>
            <a:endParaRPr kumimoji="1" lang="ja-JP" altLang="en-US" dirty="0">
              <a:solidFill>
                <a:schemeClr val="tx1">
                  <a:lumMod val="50000"/>
                  <a:lumOff val="50000"/>
                </a:schemeClr>
              </a:solidFill>
            </a:endParaRPr>
          </a:p>
        </p:txBody>
      </p:sp>
      <p:sp>
        <p:nvSpPr>
          <p:cNvPr id="40" name="テキスト ボックス 39"/>
          <p:cNvSpPr txBox="1"/>
          <p:nvPr/>
        </p:nvSpPr>
        <p:spPr>
          <a:xfrm>
            <a:off x="5956003" y="6198377"/>
            <a:ext cx="883575" cy="369332"/>
          </a:xfrm>
          <a:prstGeom prst="rect">
            <a:avLst/>
          </a:prstGeom>
          <a:noFill/>
        </p:spPr>
        <p:txBody>
          <a:bodyPr wrap="none" rtlCol="0">
            <a:spAutoFit/>
          </a:bodyPr>
          <a:lstStyle/>
          <a:p>
            <a:r>
              <a:rPr kumimoji="1" lang="en-US" altLang="ja-JP" dirty="0">
                <a:solidFill>
                  <a:schemeClr val="tx1">
                    <a:lumMod val="50000"/>
                    <a:lumOff val="50000"/>
                  </a:schemeClr>
                </a:solidFill>
              </a:rPr>
              <a:t>2016〜</a:t>
            </a:r>
            <a:endParaRPr kumimoji="1" lang="ja-JP" altLang="en-US" dirty="0">
              <a:solidFill>
                <a:schemeClr val="tx1">
                  <a:lumMod val="50000"/>
                  <a:lumOff val="50000"/>
                </a:schemeClr>
              </a:solidFill>
            </a:endParaRPr>
          </a:p>
        </p:txBody>
      </p:sp>
      <p:sp>
        <p:nvSpPr>
          <p:cNvPr id="42" name="正方形/長方形 41"/>
          <p:cNvSpPr/>
          <p:nvPr/>
        </p:nvSpPr>
        <p:spPr>
          <a:xfrm>
            <a:off x="6014687" y="3193267"/>
            <a:ext cx="703469" cy="41984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dirty="0" err="1">
                <a:solidFill>
                  <a:srgbClr val="FFFFFF"/>
                </a:solidFill>
                <a:latin typeface="Meiryo" charset="-128"/>
                <a:ea typeface="Meiryo" charset="-128"/>
                <a:cs typeface="Meiryo" charset="-128"/>
              </a:rPr>
              <a:t>FaaS</a:t>
            </a:r>
            <a:endParaRPr kumimoji="1" lang="en-US" altLang="ja-JP" sz="1100" b="1" dirty="0">
              <a:solidFill>
                <a:srgbClr val="FFFFFF"/>
              </a:solidFill>
              <a:latin typeface="Meiryo" charset="-128"/>
              <a:ea typeface="Meiryo" charset="-128"/>
              <a:cs typeface="Meiryo" charset="-128"/>
            </a:endParaRPr>
          </a:p>
        </p:txBody>
      </p:sp>
      <p:sp>
        <p:nvSpPr>
          <p:cNvPr id="43" name="正方形/長方形 42"/>
          <p:cNvSpPr/>
          <p:nvPr/>
        </p:nvSpPr>
        <p:spPr>
          <a:xfrm>
            <a:off x="6743893" y="3198028"/>
            <a:ext cx="762091" cy="4241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超高速</a:t>
            </a:r>
            <a:r>
              <a:rPr lang="ja-JP" altLang="en-US" sz="800" b="1" dirty="0">
                <a:solidFill>
                  <a:srgbClr val="FFFFFF"/>
                </a:solidFill>
                <a:latin typeface="Meiryo" charset="-128"/>
                <a:ea typeface="Meiryo" charset="-128"/>
                <a:cs typeface="Meiryo" charset="-128"/>
              </a:rPr>
              <a:t>開発ツール</a:t>
            </a:r>
            <a:endParaRPr kumimoji="1" lang="en-US" altLang="ja-JP" sz="800" b="1" dirty="0">
              <a:solidFill>
                <a:srgbClr val="FFFFFF"/>
              </a:solidFill>
              <a:latin typeface="Meiryo" charset="-128"/>
              <a:ea typeface="Meiryo" charset="-128"/>
              <a:cs typeface="Meiryo" charset="-128"/>
            </a:endParaRPr>
          </a:p>
        </p:txBody>
      </p:sp>
      <p:sp>
        <p:nvSpPr>
          <p:cNvPr id="7" name="四角形吹き出し 6"/>
          <p:cNvSpPr/>
          <p:nvPr/>
        </p:nvSpPr>
        <p:spPr>
          <a:xfrm>
            <a:off x="4050350" y="775411"/>
            <a:ext cx="5015496" cy="475488"/>
          </a:xfrm>
          <a:prstGeom prst="wedgeRectCallout">
            <a:avLst>
              <a:gd name="adj1" fmla="val -2568"/>
              <a:gd name="adj2" fmla="val 7019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お客様のビジネス価値は</a:t>
            </a:r>
            <a:r>
              <a:rPr lang="en-US" altLang="ja-JP" sz="1200" dirty="0">
                <a:solidFill>
                  <a:schemeClr val="bg1"/>
                </a:solidFill>
                <a:latin typeface="Meiryo" charset="-128"/>
                <a:ea typeface="Meiryo" charset="-128"/>
                <a:cs typeface="Meiryo" charset="-128"/>
              </a:rPr>
              <a:t> </a:t>
            </a:r>
            <a:r>
              <a:rPr kumimoji="1" lang="ja-JP" altLang="en-US" sz="1600" b="1" dirty="0">
                <a:solidFill>
                  <a:schemeClr val="bg1"/>
                </a:solidFill>
                <a:latin typeface="Meiryo" charset="-128"/>
                <a:ea typeface="Meiryo" charset="-128"/>
                <a:cs typeface="Meiryo" charset="-128"/>
              </a:rPr>
              <a:t>ビジネス・プロセス</a:t>
            </a:r>
            <a:r>
              <a:rPr kumimoji="1" lang="ja-JP" altLang="en-US" sz="1200" dirty="0">
                <a:solidFill>
                  <a:schemeClr val="bg1"/>
                </a:solidFill>
                <a:latin typeface="Meiryo" charset="-128"/>
                <a:ea typeface="Meiryo" charset="-128"/>
                <a:cs typeface="Meiryo" charset="-128"/>
              </a:rPr>
              <a:t>と</a:t>
            </a:r>
            <a:r>
              <a:rPr kumimoji="1" lang="ja-JP" altLang="en-US" sz="1600" b="1" dirty="0">
                <a:solidFill>
                  <a:schemeClr val="bg1"/>
                </a:solidFill>
                <a:latin typeface="Meiryo" charset="-128"/>
                <a:ea typeface="Meiryo" charset="-128"/>
                <a:cs typeface="Meiryo" charset="-128"/>
              </a:rPr>
              <a:t>データ</a:t>
            </a:r>
            <a:endParaRPr kumimoji="1" lang="ja-JP" altLang="en-US" sz="1600" dirty="0">
              <a:solidFill>
                <a:schemeClr val="bg1"/>
              </a:solidFill>
              <a:latin typeface="Meiryo" charset="-128"/>
              <a:ea typeface="Meiryo" charset="-128"/>
              <a:cs typeface="Meiryo" charset="-128"/>
            </a:endParaRPr>
          </a:p>
        </p:txBody>
      </p:sp>
      <p:sp>
        <p:nvSpPr>
          <p:cNvPr id="44" name="四角形吹き出し 43"/>
          <p:cNvSpPr/>
          <p:nvPr/>
        </p:nvSpPr>
        <p:spPr>
          <a:xfrm>
            <a:off x="879171" y="5722698"/>
            <a:ext cx="5015496" cy="475488"/>
          </a:xfrm>
          <a:prstGeom prst="wedgeRectCallout">
            <a:avLst>
              <a:gd name="adj1" fmla="val 53439"/>
              <a:gd name="adj2" fmla="val -17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お客様のビジネス価値を実現する手段は</a:t>
            </a:r>
            <a:r>
              <a:rPr kumimoji="1" lang="en-US" altLang="ja-JP" sz="1600" b="1" dirty="0">
                <a:solidFill>
                  <a:schemeClr val="bg1"/>
                </a:solidFill>
                <a:latin typeface="Meiryo" charset="-128"/>
                <a:ea typeface="Meiryo" charset="-128"/>
                <a:cs typeface="Meiryo" charset="-128"/>
              </a:rPr>
              <a:t> </a:t>
            </a:r>
            <a:r>
              <a:rPr kumimoji="1" lang="ja-JP" altLang="en-US" sz="1600" b="1" dirty="0">
                <a:solidFill>
                  <a:schemeClr val="bg1"/>
                </a:solidFill>
                <a:latin typeface="Meiryo" charset="-128"/>
                <a:ea typeface="Meiryo" charset="-128"/>
                <a:cs typeface="Meiryo" charset="-128"/>
              </a:rPr>
              <a:t>使用</a:t>
            </a:r>
            <a:r>
              <a:rPr kumimoji="1" lang="en-US" altLang="ja-JP" sz="1600" b="1"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へシフト</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52812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628396" y="850749"/>
            <a:ext cx="6336705" cy="300195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これからの</a:t>
            </a:r>
            <a:r>
              <a:rPr kumimoji="1" lang="ja-JP" altLang="en-US" dirty="0"/>
              <a:t>開発</a:t>
            </a:r>
            <a:r>
              <a:rPr lang="ja-JP" altLang="en-US" dirty="0"/>
              <a:t>と運用</a:t>
            </a:r>
            <a:endParaRPr kumimoji="1" lang="ja-JP" altLang="en-US" dirty="0"/>
          </a:p>
        </p:txBody>
      </p:sp>
      <p:sp>
        <p:nvSpPr>
          <p:cNvPr id="3" name="スライド番号プレースホルダー 2"/>
          <p:cNvSpPr>
            <a:spLocks noGrp="1"/>
          </p:cNvSpPr>
          <p:nvPr>
            <p:ph type="sldNum" sz="quarter" idx="12"/>
          </p:nvPr>
        </p:nvSpPr>
        <p:spPr>
          <a:xfrm>
            <a:off x="6965101" y="6640200"/>
            <a:ext cx="2133600" cy="217800"/>
          </a:xfrm>
        </p:spPr>
        <p:txBody>
          <a:bodyPr/>
          <a:lstStyle/>
          <a:p>
            <a:fld id="{8FF8CC5D-A65D-5946-99B5-645367A967AD}" type="slidenum">
              <a:rPr kumimoji="1" lang="ja-JP" altLang="en-US" smtClean="0"/>
              <a:t>58</a:t>
            </a:fld>
            <a:endParaRPr kumimoji="1" lang="ja-JP" altLang="en-US"/>
          </a:p>
        </p:txBody>
      </p:sp>
      <p:sp>
        <p:nvSpPr>
          <p:cNvPr id="4" name="正方形/長方形 3"/>
          <p:cNvSpPr/>
          <p:nvPr/>
        </p:nvSpPr>
        <p:spPr>
          <a:xfrm>
            <a:off x="2178899" y="3835232"/>
            <a:ext cx="6336705" cy="266465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403648" y="2227999"/>
            <a:ext cx="6336704" cy="27780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3440921" y="2334334"/>
            <a:ext cx="2262158"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変化する</a:t>
            </a:r>
            <a:endParaRPr kumimoji="1" lang="en-US" altLang="ja-JP" dirty="0">
              <a:solidFill>
                <a:schemeClr val="bg1"/>
              </a:solidFill>
              <a:latin typeface="Meiryo" charset="-128"/>
              <a:ea typeface="Meiryo" charset="-128"/>
              <a:cs typeface="Meiryo" charset="-128"/>
            </a:endParaRPr>
          </a:p>
          <a:p>
            <a:r>
              <a:rPr kumimoji="1" lang="ja-JP" altLang="en-US" b="1" dirty="0">
                <a:solidFill>
                  <a:schemeClr val="bg1"/>
                </a:solidFill>
                <a:latin typeface="Meiryo" charset="-128"/>
                <a:ea typeface="Meiryo" charset="-128"/>
                <a:cs typeface="Meiryo" charset="-128"/>
              </a:rPr>
              <a:t>現場のニーズや課題</a:t>
            </a:r>
          </a:p>
        </p:txBody>
      </p:sp>
      <p:sp>
        <p:nvSpPr>
          <p:cNvPr id="7" name="テキスト ボックス 6"/>
          <p:cNvSpPr txBox="1"/>
          <p:nvPr/>
        </p:nvSpPr>
        <p:spPr>
          <a:xfrm>
            <a:off x="5703079" y="3277855"/>
            <a:ext cx="156966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試行錯誤での</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解決策の発見</a:t>
            </a:r>
            <a:endParaRPr kumimoji="1" lang="ja-JP" altLang="en-US" b="1" dirty="0">
              <a:solidFill>
                <a:schemeClr val="bg1"/>
              </a:solidFill>
              <a:latin typeface="Meiryo" charset="-128"/>
              <a:ea typeface="Meiryo" charset="-128"/>
              <a:cs typeface="Meiryo" charset="-128"/>
            </a:endParaRPr>
          </a:p>
        </p:txBody>
      </p:sp>
      <p:sp>
        <p:nvSpPr>
          <p:cNvPr id="8" name="テキスト ボックス 7"/>
          <p:cNvSpPr txBox="1"/>
          <p:nvPr/>
        </p:nvSpPr>
        <p:spPr>
          <a:xfrm>
            <a:off x="1849341" y="4220606"/>
            <a:ext cx="249299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変化に柔軟な</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アプリケーション開発</a:t>
            </a:r>
            <a:endParaRPr kumimoji="1" lang="ja-JP" altLang="en-US" b="1" dirty="0">
              <a:solidFill>
                <a:schemeClr val="bg1"/>
              </a:solidFill>
              <a:latin typeface="Meiryo" charset="-128"/>
              <a:ea typeface="Meiryo" charset="-128"/>
              <a:cs typeface="Meiryo" charset="-128"/>
            </a:endParaRPr>
          </a:p>
        </p:txBody>
      </p:sp>
      <p:sp>
        <p:nvSpPr>
          <p:cNvPr id="10" name="曲折矢印 9"/>
          <p:cNvSpPr/>
          <p:nvPr/>
        </p:nvSpPr>
        <p:spPr>
          <a:xfrm rot="5400000">
            <a:off x="5972560" y="2409296"/>
            <a:ext cx="670217" cy="84914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p:cNvSpPr/>
          <p:nvPr/>
        </p:nvSpPr>
        <p:spPr>
          <a:xfrm rot="10800000">
            <a:off x="4499992" y="3996192"/>
            <a:ext cx="2088232" cy="612939"/>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p:cNvSpPr/>
          <p:nvPr/>
        </p:nvSpPr>
        <p:spPr>
          <a:xfrm>
            <a:off x="2574611" y="2498757"/>
            <a:ext cx="722728" cy="160465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3099896" y="3370187"/>
            <a:ext cx="2339102" cy="461665"/>
          </a:xfrm>
          <a:prstGeom prst="rect">
            <a:avLst/>
          </a:prstGeom>
          <a:noFill/>
        </p:spPr>
        <p:txBody>
          <a:bodyPr wrap="none" rtlCol="0">
            <a:spAutoFit/>
          </a:bodyPr>
          <a:lstStyle/>
          <a:p>
            <a:r>
              <a:rPr kumimoji="1" lang="ja-JP" altLang="en-US" sz="2400" b="1" u="sng" dirty="0">
                <a:solidFill>
                  <a:schemeClr val="bg1"/>
                </a:solidFill>
                <a:latin typeface="Meiryo" charset="-128"/>
                <a:ea typeface="Meiryo" charset="-128"/>
                <a:cs typeface="Meiryo" charset="-128"/>
              </a:rPr>
              <a:t>アジャイル開発</a:t>
            </a:r>
          </a:p>
        </p:txBody>
      </p:sp>
      <p:sp>
        <p:nvSpPr>
          <p:cNvPr id="14" name="テキスト ボックス 13"/>
          <p:cNvSpPr txBox="1"/>
          <p:nvPr/>
        </p:nvSpPr>
        <p:spPr>
          <a:xfrm>
            <a:off x="2678568" y="5179264"/>
            <a:ext cx="5679760" cy="738664"/>
          </a:xfrm>
          <a:prstGeom prst="rect">
            <a:avLst/>
          </a:prstGeom>
          <a:noFill/>
        </p:spPr>
        <p:txBody>
          <a:bodyPr wrap="none" rtlCol="0">
            <a:spAutoFit/>
          </a:bodyPr>
          <a:lstStyle/>
          <a:p>
            <a:pPr marL="285750" indent="-285750">
              <a:buFont typeface="Wingdings" charset="2"/>
              <a:buChar char="n"/>
            </a:pPr>
            <a:r>
              <a:rPr kumimoji="1" lang="ja-JP" altLang="en-US" sz="1400" dirty="0">
                <a:solidFill>
                  <a:schemeClr val="bg1"/>
                </a:solidFill>
                <a:latin typeface="Meiryo" charset="-128"/>
                <a:ea typeface="Meiryo" charset="-128"/>
                <a:cs typeface="Meiryo" charset="-128"/>
              </a:rPr>
              <a:t>データ量や処理能力の大きな変化に対応できるスケーラビリティ</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開発・実行環境の先進性や</a:t>
            </a:r>
            <a:r>
              <a:rPr kumimoji="1" lang="ja-JP" altLang="en-US" sz="1400" dirty="0">
                <a:solidFill>
                  <a:schemeClr val="bg1"/>
                </a:solidFill>
                <a:latin typeface="Meiryo" charset="-128"/>
                <a:ea typeface="Meiryo" charset="-128"/>
                <a:cs typeface="Meiryo" charset="-128"/>
              </a:rPr>
              <a:t>柔軟性、およびオープン性</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プラットフォームやアプリケーションの相互連携の容易さ</a:t>
            </a:r>
            <a:endParaRPr kumimoji="1" lang="ja-JP" altLang="en-US" sz="1400" dirty="0">
              <a:solidFill>
                <a:schemeClr val="bg1"/>
              </a:solidFill>
              <a:latin typeface="Meiryo" charset="-128"/>
              <a:ea typeface="Meiryo" charset="-128"/>
              <a:cs typeface="Meiryo" charset="-128"/>
            </a:endParaRPr>
          </a:p>
        </p:txBody>
      </p:sp>
      <p:sp>
        <p:nvSpPr>
          <p:cNvPr id="15" name="テキスト ボックス 14"/>
          <p:cNvSpPr txBox="1"/>
          <p:nvPr/>
        </p:nvSpPr>
        <p:spPr>
          <a:xfrm>
            <a:off x="3271679" y="5948699"/>
            <a:ext cx="4493538" cy="461665"/>
          </a:xfrm>
          <a:prstGeom prst="rect">
            <a:avLst/>
          </a:prstGeom>
          <a:noFill/>
        </p:spPr>
        <p:txBody>
          <a:bodyPr wrap="none" rtlCol="0">
            <a:spAutoFit/>
          </a:bodyPr>
          <a:lstStyle/>
          <a:p>
            <a:r>
              <a:rPr kumimoji="1" lang="ja-JP" altLang="en-US" sz="2400" b="1" u="sng" dirty="0">
                <a:solidFill>
                  <a:schemeClr val="bg1"/>
                </a:solidFill>
                <a:latin typeface="Meiryo" charset="-128"/>
                <a:ea typeface="Meiryo" charset="-128"/>
                <a:cs typeface="Meiryo" charset="-128"/>
              </a:rPr>
              <a:t>クラウド･コンピューティング</a:t>
            </a:r>
          </a:p>
        </p:txBody>
      </p:sp>
      <p:sp>
        <p:nvSpPr>
          <p:cNvPr id="17" name="テキスト ボックス 16"/>
          <p:cNvSpPr txBox="1"/>
          <p:nvPr/>
        </p:nvSpPr>
        <p:spPr>
          <a:xfrm>
            <a:off x="1051736" y="1400909"/>
            <a:ext cx="5500224" cy="738664"/>
          </a:xfrm>
          <a:prstGeom prst="rect">
            <a:avLst/>
          </a:prstGeom>
          <a:noFill/>
        </p:spPr>
        <p:txBody>
          <a:bodyPr wrap="none" rtlCol="0">
            <a:spAutoFit/>
          </a:bodyPr>
          <a:lstStyle/>
          <a:p>
            <a:pPr marL="285750" indent="-285750">
              <a:buFont typeface="Wingdings" charset="2"/>
              <a:buChar char="n"/>
            </a:pPr>
            <a:r>
              <a:rPr kumimoji="1" lang="ja-JP" altLang="en-US" sz="1400" dirty="0">
                <a:solidFill>
                  <a:schemeClr val="bg1"/>
                </a:solidFill>
                <a:latin typeface="Meiryo" charset="-128"/>
                <a:ea typeface="Meiryo" charset="-128"/>
                <a:cs typeface="Meiryo" charset="-128"/>
              </a:rPr>
              <a:t>アプリケーションの継続的・連続的デプロイに安定稼働を保証</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トラブルの回避や修復を自動化し、安定運用とスピードを担保</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変更のメリットを現場に直ちに提供</a:t>
            </a:r>
            <a:endParaRPr lang="en-US" altLang="ja-JP" sz="1400" dirty="0">
              <a:solidFill>
                <a:schemeClr val="bg1"/>
              </a:solidFill>
              <a:latin typeface="Meiryo" charset="-128"/>
              <a:ea typeface="Meiryo" charset="-128"/>
              <a:cs typeface="Meiryo" charset="-128"/>
            </a:endParaRPr>
          </a:p>
        </p:txBody>
      </p:sp>
      <p:sp>
        <p:nvSpPr>
          <p:cNvPr id="18" name="テキスト ボックス 17"/>
          <p:cNvSpPr txBox="1"/>
          <p:nvPr/>
        </p:nvSpPr>
        <p:spPr>
          <a:xfrm>
            <a:off x="3082450" y="890983"/>
            <a:ext cx="1428596" cy="461665"/>
          </a:xfrm>
          <a:prstGeom prst="rect">
            <a:avLst/>
          </a:prstGeom>
          <a:noFill/>
        </p:spPr>
        <p:txBody>
          <a:bodyPr wrap="none" rtlCol="0">
            <a:spAutoFit/>
          </a:bodyPr>
          <a:lstStyle/>
          <a:p>
            <a:r>
              <a:rPr kumimoji="1" lang="en-US" altLang="ja-JP" sz="2400" b="1" u="sng" dirty="0">
                <a:solidFill>
                  <a:schemeClr val="bg1"/>
                </a:solidFill>
                <a:latin typeface="Meiryo" charset="-128"/>
                <a:ea typeface="Meiryo" charset="-128"/>
                <a:cs typeface="Meiryo" charset="-128"/>
              </a:rPr>
              <a:t>DevOps</a:t>
            </a:r>
            <a:endParaRPr kumimoji="1" lang="ja-JP" altLang="en-US" sz="2400" b="1" u="sng"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89933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p:txBody>
          <a:bodyPr/>
          <a:lstStyle/>
          <a:p>
            <a:r>
              <a:rPr kumimoji="1" lang="ja-JP" altLang="en-US" dirty="0"/>
              <a:t>変わる情報システムのかたち</a:t>
            </a:r>
          </a:p>
        </p:txBody>
      </p:sp>
      <p:sp>
        <p:nvSpPr>
          <p:cNvPr id="3" name="スライド番号プレースホルダー 2">
            <a:extLst>
              <a:ext uri="{FF2B5EF4-FFF2-40B4-BE49-F238E27FC236}">
                <a16:creationId xmlns:a16="http://schemas.microsoft.com/office/drawing/2014/main" id="{EA04BDDF-0EDC-3E49-AD95-31A33BDC2893}"/>
              </a:ext>
            </a:extLst>
          </p:cNvPr>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95066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84298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8</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基本設計</a:t>
            </a:r>
            <a:endParaRPr kumimoji="1" lang="en-US" altLang="ja-JP"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charset="-128"/>
                <a:ea typeface="Meiryo" charset="-128"/>
                <a:cs typeface="Meiryo" charset="-128"/>
              </a:rPr>
              <a:t>詳細設計</a:t>
            </a:r>
            <a:endParaRPr kumimoji="1" lang="en-US" altLang="ja-JP"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プログラミング</a:t>
            </a:r>
            <a:endParaRPr kumimoji="1" lang="en-US" altLang="ja-JP" sz="1200" dirty="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a:t>1</a:t>
            </a:r>
            <a:r>
              <a:rPr kumimoji="1" lang="en-US" altLang="ja-JP"/>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a:t>0.5</a:t>
            </a:r>
            <a:r>
              <a:rPr kumimoji="1" lang="en-US" altLang="ja-JP"/>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a:t>0.25</a:t>
            </a:r>
            <a:r>
              <a:rPr kumimoji="1" lang="en-US" altLang="ja-JP"/>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初期の</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承認された</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詳細設計</a:t>
            </a: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研修された</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ソフトウエア</a:t>
            </a: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a:latin typeface="Meiryo" charset="-128"/>
                <a:ea typeface="Meiryo" charset="-128"/>
                <a:cs typeface="Meiryo" charset="-128"/>
              </a:rPr>
              <a:t>見積金額の変動幅</a:t>
            </a: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a:t>プロジェクトフェーズ</a:t>
            </a:r>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スティーブ・マコネル著「ソフトウェア見積り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1901817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a:t>
            </a:r>
            <a:r>
              <a:rPr lang="ja-JP" altLang="en-US">
                <a:ea typeface="ＭＳ Ｐゴシック" pitchFamily="50" charset="-128"/>
              </a:rPr>
              <a:t>という迷信</a:t>
            </a:r>
            <a:endParaRPr kumimoji="1" lang="ja-JP" altLang="en-US" dirty="0"/>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387791" y="1484784"/>
            <a:ext cx="8551527" cy="4407481"/>
            <a:chOff x="2698" y="527"/>
            <a:chExt cx="3129" cy="1778"/>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98" y="527"/>
              <a:ext cx="2767" cy="1778"/>
              <a:chOff x="2653" y="572"/>
              <a:chExt cx="2767" cy="1778"/>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590"/>
                <a:chOff x="2608" y="572"/>
                <a:chExt cx="2767" cy="1590"/>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０</a:t>
                  </a: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24" y="2069"/>
                  <a:ext cx="22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３</a:t>
                  </a: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69"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６</a:t>
                  </a: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68"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９</a:t>
                  </a: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12"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１２</a:t>
                  </a: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２５％</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５０％</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53" y="1026"/>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７５％</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１００％</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76200">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42" y="2251"/>
                <a:ext cx="72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696" y="754"/>
                <a:ext cx="124"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515" y="572"/>
                <a:ext cx="1225"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20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1049"/>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0052FF"/>
                  </a:solidFill>
                  <a:latin typeface="Meiryo" panose="020B0604030504040204" pitchFamily="34" charset="-128"/>
                  <a:ea typeface="Meiryo" panose="020B0604030504040204" pitchFamily="34" charset="-128"/>
                </a:rPr>
                <a:t>２４ヶ月後に２５％程度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56" y="970"/>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26" y="1392"/>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FF0000"/>
                  </a:solidFill>
                  <a:latin typeface="Meiryo" panose="020B0604030504040204" pitchFamily="34" charset="-128"/>
                  <a:ea typeface="Meiryo" panose="020B0604030504040204" pitchFamily="34" charset="-128"/>
                </a:rPr>
                <a:t>変化が大きくなっている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9642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7831</TotalTime>
  <Words>10379</Words>
  <Application>Microsoft Macintosh PowerPoint</Application>
  <PresentationFormat>画面に合わせる (4:3)</PresentationFormat>
  <Paragraphs>1542</Paragraphs>
  <Slides>58</Slides>
  <Notes>17</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58</vt:i4>
      </vt:variant>
    </vt:vector>
  </HeadingPairs>
  <TitlesOfParts>
    <vt:vector size="74" baseType="lpstr">
      <vt:lpstr>HGP創英角ｺﾞｼｯｸUB</vt:lpstr>
      <vt:lpstr>HG丸ｺﾞｼｯｸM-PRO</vt:lpstr>
      <vt:lpstr>HG丸ｺﾞｼｯｸM-PRO</vt:lpstr>
      <vt:lpstr>Hiragino Kaku Gothic StdN W8</vt:lpstr>
      <vt:lpstr>MS PGothic</vt:lpstr>
      <vt:lpstr>MS PGothic</vt:lpstr>
      <vt:lpstr>Meiryo</vt:lpstr>
      <vt:lpstr>Meiryo</vt:lpstr>
      <vt:lpstr>American Typewriter</vt:lpstr>
      <vt:lpstr>Arial</vt:lpstr>
      <vt:lpstr>Avenir Black</vt:lpstr>
      <vt:lpstr>Calibri</vt:lpstr>
      <vt:lpstr>Helvetica Neue</vt:lpstr>
      <vt:lpstr>Times New Roman</vt:lpstr>
      <vt:lpstr>Wingdings</vt:lpstr>
      <vt:lpstr>NC標準テンプレート</vt:lpstr>
      <vt:lpstr>これからの開発と運用 Development &amp; Operation from now on</vt:lpstr>
      <vt:lpstr>PowerPoint プレゼンテーション</vt:lpstr>
      <vt:lpstr>ITについての認識の変化が「クラウド×内製化」を加速</vt:lpstr>
      <vt:lpstr>これからの開発や運用に求められるもの</vt:lpstr>
      <vt:lpstr>VeriSM</vt:lpstr>
      <vt:lpstr>変わる情報システムのかたち</vt:lpstr>
      <vt:lpstr>これからの「ITビジネスの方程式」</vt:lpstr>
      <vt:lpstr>不確実性のコーン</vt:lpstr>
      <vt:lpstr>早期の仕様確定がムダを減らすという迷信</vt:lpstr>
      <vt:lpstr>システム開発の理想と現実</vt:lpstr>
      <vt:lpstr>早期の仕様確定がムダを減らすというのは迷信</vt:lpstr>
      <vt:lpstr>根拠なき「工数見積」と顧客との信頼関係の崩壊</vt:lpstr>
      <vt:lpstr>「仕様書通り作る」から「ビジネスの成果への貢献」へ</vt:lpstr>
      <vt:lpstr>「クラウド・バイ・デフォルト原則」</vt:lpstr>
      <vt:lpstr>PowerPoint プレゼンテーション</vt:lpstr>
      <vt:lpstr>アジャイル開発の基本構造</vt:lpstr>
      <vt:lpstr>開発と運用:従来の方式とこれからの方式</vt:lpstr>
      <vt:lpstr>ウォーターフォール開発とアジャイル開発（１）</vt:lpstr>
      <vt:lpstr>アジャイル開発の進め方</vt:lpstr>
      <vt:lpstr>ウォーターフォール開発とアジャイル開発（２）</vt:lpstr>
      <vt:lpstr>ウォーターフォール開発とアジャイル開発（３）</vt:lpstr>
      <vt:lpstr>ウォーターフォール開発とアジャイル開発（５）</vt:lpstr>
      <vt:lpstr>ウォーターフォール開発とアジャイル開発（６）</vt:lpstr>
      <vt:lpstr>アジャイル開発の目的・理念・手法</vt:lpstr>
      <vt:lpstr>自律型の組織で変化への柔軟性を担保する</vt:lpstr>
      <vt:lpstr>スクラム：特徴・3本の柱・基本的考え方</vt:lpstr>
      <vt:lpstr>スクラム：スクラム・プロセス</vt:lpstr>
      <vt:lpstr>スクラム：プロダクト・オーナー</vt:lpstr>
      <vt:lpstr>スクラム：スクラム・マスター</vt:lpstr>
      <vt:lpstr>スクラム：開発チーム</vt:lpstr>
      <vt:lpstr>エクストリーム･プログラミング（XP）</vt:lpstr>
      <vt:lpstr>PowerPoint プレゼンテーション</vt:lpstr>
      <vt:lpstr>DevOpsとは何か？</vt:lpstr>
      <vt:lpstr>DevOpsとは何か？</vt:lpstr>
      <vt:lpstr>DevOpsとは何か？</vt:lpstr>
      <vt:lpstr>DevOpsとは何か？</vt:lpstr>
      <vt:lpstr>コンテナ型仮想化</vt:lpstr>
      <vt:lpstr>仮想マシンとコンテナの稼働効率</vt:lpstr>
      <vt:lpstr>DevOpsとコンテナ管理ソフトウエア</vt:lpstr>
      <vt:lpstr>DevOpsとコンテナ管理ソフトウエア</vt:lpstr>
      <vt:lpstr>DockerとKubernetes の関係</vt:lpstr>
      <vt:lpstr>DevOpsとコンテナ管理ソフトウエア</vt:lpstr>
      <vt:lpstr>管理運用の範囲</vt:lpstr>
      <vt:lpstr>FaaS（Function as a Service） </vt:lpstr>
      <vt:lpstr>サーバーレスの仕組み</vt:lpstr>
      <vt:lpstr>マイクロサービス（Micro Service）</vt:lpstr>
      <vt:lpstr>イベント・ドリブンとコレオグラフィ</vt:lpstr>
      <vt:lpstr>システム開発における役割の変化</vt:lpstr>
      <vt:lpstr>システム開発のこれから</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お客様が開発と運用に求めていること</vt:lpstr>
      <vt:lpstr>お客様と自分たちのビジネス価値を再定義する</vt:lpstr>
      <vt:lpstr>これからの開発と運用</vt:lpstr>
    </vt:vector>
  </TitlesOfParts>
  <Company>NetCommerce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379</cp:revision>
  <dcterms:created xsi:type="dcterms:W3CDTF">2014-04-30T01:58:06Z</dcterms:created>
  <dcterms:modified xsi:type="dcterms:W3CDTF">2018-08-28T00:26:02Z</dcterms:modified>
</cp:coreProperties>
</file>