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handoutMasterIdLst>
    <p:handoutMasterId r:id="rId53"/>
  </p:handoutMasterIdLst>
  <p:sldIdLst>
    <p:sldId id="1201" r:id="rId2"/>
    <p:sldId id="2621" r:id="rId3"/>
    <p:sldId id="948" r:id="rId4"/>
    <p:sldId id="1363" r:id="rId5"/>
    <p:sldId id="1364" r:id="rId6"/>
    <p:sldId id="1365" r:id="rId7"/>
    <p:sldId id="1366" r:id="rId8"/>
    <p:sldId id="1367" r:id="rId9"/>
    <p:sldId id="2651" r:id="rId10"/>
    <p:sldId id="2660" r:id="rId11"/>
    <p:sldId id="2652" r:id="rId12"/>
    <p:sldId id="2961" r:id="rId13"/>
    <p:sldId id="2962" r:id="rId14"/>
    <p:sldId id="2620" r:id="rId15"/>
    <p:sldId id="2681" r:id="rId16"/>
    <p:sldId id="1369" r:id="rId17"/>
    <p:sldId id="2687" r:id="rId18"/>
    <p:sldId id="1438" r:id="rId19"/>
    <p:sldId id="2686" r:id="rId20"/>
    <p:sldId id="1434" r:id="rId21"/>
    <p:sldId id="1219" r:id="rId22"/>
    <p:sldId id="2701" r:id="rId23"/>
    <p:sldId id="1221" r:id="rId24"/>
    <p:sldId id="1398" r:id="rId25"/>
    <p:sldId id="1399" r:id="rId26"/>
    <p:sldId id="1400" r:id="rId27"/>
    <p:sldId id="1401" r:id="rId28"/>
    <p:sldId id="1402" r:id="rId29"/>
    <p:sldId id="880" r:id="rId30"/>
    <p:sldId id="881" r:id="rId31"/>
    <p:sldId id="1406" r:id="rId32"/>
    <p:sldId id="1410" r:id="rId33"/>
    <p:sldId id="1411" r:id="rId34"/>
    <p:sldId id="2678" r:id="rId35"/>
    <p:sldId id="932" r:id="rId36"/>
    <p:sldId id="2680" r:id="rId37"/>
    <p:sldId id="791" r:id="rId38"/>
    <p:sldId id="898" r:id="rId39"/>
    <p:sldId id="2683" r:id="rId40"/>
    <p:sldId id="2920" r:id="rId41"/>
    <p:sldId id="2921" r:id="rId42"/>
    <p:sldId id="2951" r:id="rId43"/>
    <p:sldId id="2684" r:id="rId44"/>
    <p:sldId id="1430" r:id="rId45"/>
    <p:sldId id="1424" r:id="rId46"/>
    <p:sldId id="2591" r:id="rId47"/>
    <p:sldId id="975" r:id="rId48"/>
    <p:sldId id="2530" r:id="rId49"/>
    <p:sldId id="1441" r:id="rId50"/>
    <p:sldId id="718" r:id="rId5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2FF"/>
    <a:srgbClr val="FFFBD2"/>
    <a:srgbClr val="E46C0A"/>
    <a:srgbClr val="FF6666"/>
    <a:srgbClr val="FF7E79"/>
    <a:srgbClr val="984807"/>
    <a:srgbClr val="FF8000"/>
    <a:srgbClr val="00B050"/>
    <a:srgbClr val="558ED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71"/>
    <p:restoredTop sz="79444" autoAdjust="0"/>
  </p:normalViewPr>
  <p:slideViewPr>
    <p:cSldViewPr snapToGrid="0" snapToObjects="1" showGuides="1">
      <p:cViewPr varScale="1">
        <p:scale>
          <a:sx n="173" d="100"/>
          <a:sy n="173" d="100"/>
        </p:scale>
        <p:origin x="4288" y="184"/>
      </p:cViewPr>
      <p:guideLst>
        <p:guide orient="horz" pos="1525"/>
        <p:guide pos="2880"/>
      </p:guideLst>
    </p:cSldViewPr>
  </p:slideViewPr>
  <p:notesTextViewPr>
    <p:cViewPr>
      <p:scale>
        <a:sx n="100" d="100"/>
        <a:sy n="100" d="100"/>
      </p:scale>
      <p:origin x="0" y="0"/>
    </p:cViewPr>
  </p:notesTextViewPr>
  <p:sorterViewPr>
    <p:cViewPr varScale="1">
      <p:scale>
        <a:sx n="100" d="100"/>
        <a:sy n="100" d="100"/>
      </p:scale>
      <p:origin x="0" y="167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2018/9/6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2018/9/6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blog.livedoor.jp/lalha/archives/50524676.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4915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つの役割</a:t>
            </a:r>
          </a:p>
          <a:p>
            <a:r>
              <a:rPr kumimoji="1" lang="ja-JP" altLang="ja-JP" sz="1200" kern="1200" dirty="0">
                <a:solidFill>
                  <a:schemeClr val="tx1"/>
                </a:solidFill>
                <a:effectLst/>
                <a:latin typeface="+mn-lt"/>
                <a:ea typeface="+mn-ea"/>
                <a:cs typeface="+mn-cs"/>
              </a:rPr>
              <a:t>冒頭の事例で紹介したように、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と一体化」しているといってもいいでしょう。しかし、いまだ「</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は道具にすぎない」と言われることも多く、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の本来の役割が正しく伝わっていないようにも思います。</a:t>
            </a:r>
          </a:p>
          <a:p>
            <a:r>
              <a:rPr kumimoji="1" lang="ja-JP" altLang="ja-JP" sz="1200" kern="1200" dirty="0">
                <a:solidFill>
                  <a:schemeClr val="tx1"/>
                </a:solidFill>
                <a:effectLst/>
                <a:latin typeface="+mn-lt"/>
                <a:ea typeface="+mn-ea"/>
                <a:cs typeface="+mn-cs"/>
              </a:rPr>
              <a:t>まずはビジネスにとって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はどのような役割を果たしているのかを整理してゆきましょう。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■■利便性の向上とビジネスの多様性を支える「道具としての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a:solidFill>
                  <a:schemeClr val="tx1"/>
                </a:solidFill>
                <a:effectLst/>
                <a:latin typeface="+mn-lt"/>
                <a:ea typeface="+mn-ea"/>
                <a:cs typeface="+mn-cs"/>
              </a:rPr>
              <a:t>このような「道具としての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の専門家に任せることのできる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」と付き合うには、テクノロジーやトレンドに精通した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の専門家主導ですすめてゆくといいでしょう。</a:t>
            </a:r>
          </a:p>
          <a:p>
            <a:r>
              <a:rPr kumimoji="1" lang="ja-JP" altLang="ja-JP" sz="1200" kern="1200" dirty="0">
                <a:solidFill>
                  <a:schemeClr val="tx1"/>
                </a:solidFill>
                <a:effectLst/>
                <a:latin typeface="+mn-lt"/>
                <a:ea typeface="+mn-ea"/>
                <a:cs typeface="+mn-cs"/>
              </a:rPr>
              <a:t>■■ビジネスの効率化や品質を高める「仕組みとしての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が仕事の流れを円滑にし、効率を高めてくれます。例えば、</a:t>
            </a:r>
          </a:p>
          <a:p>
            <a:pPr lvl="0"/>
            <a:r>
              <a:rPr kumimoji="1" lang="ja-JP" altLang="ja-JP" sz="1200" kern="1200" dirty="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a:solidFill>
                  <a:schemeClr val="tx1"/>
                </a:solidFill>
                <a:effectLst/>
                <a:latin typeface="+mn-lt"/>
                <a:ea typeface="+mn-ea"/>
                <a:cs typeface="+mn-cs"/>
              </a:rPr>
              <a:t>このような「仕組みとしての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」は業務の現場と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の専門家が一緒に取り組んでいかなければならない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a:solidFill>
                  <a:schemeClr val="tx1"/>
                </a:solidFill>
                <a:effectLst/>
                <a:latin typeface="+mn-lt"/>
                <a:ea typeface="+mn-ea"/>
                <a:cs typeface="+mn-cs"/>
              </a:rPr>
              <a:t>一方、そんな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も手直しが必要になります。</a:t>
            </a:r>
          </a:p>
          <a:p>
            <a:r>
              <a:rPr kumimoji="1" lang="ja-JP" altLang="ja-JP" sz="1200" kern="1200" dirty="0">
                <a:solidFill>
                  <a:schemeClr val="tx1"/>
                </a:solidFill>
                <a:effectLst/>
                <a:latin typeface="+mn-lt"/>
                <a:ea typeface="+mn-ea"/>
                <a:cs typeface="+mn-cs"/>
              </a:rPr>
              <a:t>このように「仕組みとしての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a:solidFill>
                  <a:schemeClr val="tx1"/>
                </a:solidFill>
                <a:effectLst/>
                <a:latin typeface="+mn-lt"/>
                <a:ea typeface="+mn-ea"/>
                <a:cs typeface="+mn-cs"/>
              </a:rPr>
              <a:t>そんな「仕組みとしての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」と付き合うには、経営や業務の現場の人たちが、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の常識や可能性、その限界を正しく理解し、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a:solidFill>
                  <a:schemeClr val="tx1"/>
                </a:solidFill>
                <a:effectLst/>
                <a:latin typeface="+mn-lt"/>
                <a:ea typeface="+mn-ea"/>
                <a:cs typeface="+mn-cs"/>
              </a:rPr>
              <a:t>■■ビジネスの変革や新たなビジネスの創出を促す「思想としての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の進化はこれまでの常識を破壊しつつあります。例えば、</a:t>
            </a:r>
          </a:p>
          <a:p>
            <a:pPr lvl="0"/>
            <a:r>
              <a:rPr kumimoji="1" lang="ja-JP" altLang="ja-JP" sz="1200" kern="1200" dirty="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はそんな「思想」という役割を担っているのです。</a:t>
            </a:r>
          </a:p>
          <a:p>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a:solidFill>
                  <a:schemeClr val="tx1"/>
                </a:solidFill>
                <a:effectLst/>
                <a:latin typeface="+mn-lt"/>
                <a:ea typeface="+mn-ea"/>
                <a:cs typeface="+mn-cs"/>
              </a:rPr>
              <a:t>■■収益を拡大させビジネスの成長を支える「商品としての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はそれ自身が商品となって、お金を稼いでくれます。例えば、</a:t>
            </a:r>
          </a:p>
          <a:p>
            <a:pPr lvl="0"/>
            <a:r>
              <a:rPr kumimoji="1" lang="ja-JP" altLang="ja-JP" sz="1200" kern="1200" dirty="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a:solidFill>
                  <a:schemeClr val="tx1"/>
                </a:solidFill>
                <a:effectLst/>
                <a:latin typeface="+mn-lt"/>
                <a:ea typeface="+mn-ea"/>
                <a:cs typeface="+mn-cs"/>
              </a:rPr>
              <a:t>そんな「商品としての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にできること、できないこと、そして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a:solidFill>
                  <a:schemeClr val="tx1"/>
                </a:solidFill>
                <a:effectLst/>
                <a:latin typeface="+mn-lt"/>
                <a:ea typeface="+mn-ea"/>
                <a:cs typeface="+mn-cs"/>
              </a:rPr>
              <a:t>「商品としての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について深く精通し、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a:solidFill>
                  <a:schemeClr val="tx1"/>
                </a:solidFill>
                <a:effectLst/>
                <a:latin typeface="+mn-lt"/>
                <a:ea typeface="+mn-ea"/>
                <a:cs typeface="+mn-cs"/>
              </a:rPr>
              <a:t>また「商品としての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」は、本章で既に紹介した３つの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の総力戦でもあります。つまり、</a:t>
            </a:r>
          </a:p>
          <a:p>
            <a:pPr lvl="0"/>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a:solidFill>
                  <a:schemeClr val="tx1"/>
                </a:solidFill>
                <a:effectLst/>
                <a:latin typeface="+mn-lt"/>
                <a:ea typeface="+mn-ea"/>
                <a:cs typeface="+mn-cs"/>
              </a:rPr>
              <a:t>「仕組みとしての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」で、便利で効率の良いビジネス・プロセスを作る。</a:t>
            </a:r>
          </a:p>
          <a:p>
            <a:pPr lvl="0"/>
            <a:r>
              <a:rPr kumimoji="1" lang="ja-JP" altLang="ja-JP" sz="1200" kern="1200" dirty="0">
                <a:solidFill>
                  <a:schemeClr val="tx1"/>
                </a:solidFill>
                <a:effectLst/>
                <a:latin typeface="+mn-lt"/>
                <a:ea typeface="+mn-ea"/>
                <a:cs typeface="+mn-cs"/>
              </a:rPr>
              <a:t>「道具としての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」で、是非とも使いたいと思わせる使い勝手や見栄えの良さを実現する。</a:t>
            </a:r>
          </a:p>
          <a:p>
            <a:r>
              <a:rPr kumimoji="1" lang="ja-JP" altLang="ja-JP" sz="1200" kern="1200" dirty="0">
                <a:solidFill>
                  <a:schemeClr val="tx1"/>
                </a:solidFill>
                <a:effectLst/>
                <a:latin typeface="+mn-lt"/>
                <a:ea typeface="+mn-ea"/>
                <a:cs typeface="+mn-cs"/>
              </a:rPr>
              <a:t>そんな取り組みが、魅力的な「商品としての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329516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利用の歴史を遡れば「道具としての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」と呼ばれています。一旦、プログラムに置き換えられた「仕組みとしての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」を使わせることで標準化された業務がとても効果的だったので、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需要はさらに拡大してゆきました。</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を利用できるようになり、ソーシャル・メディアや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の専門家たちに任せたほうがいいでしょう。しかし、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ベンダーに相談する必要があります。そのとき、</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1963050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2753620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キャズム</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の著者、</a:t>
            </a:r>
            <a:r>
              <a:rPr kumimoji="1" lang="en-US" altLang="ja-JP" sz="1200" b="0" i="0" kern="1200" dirty="0">
                <a:solidFill>
                  <a:schemeClr val="tx1"/>
                </a:solidFill>
                <a:effectLst/>
                <a:latin typeface="+mn-lt"/>
                <a:ea typeface="+mn-ea"/>
                <a:cs typeface="+mn-cs"/>
              </a:rPr>
              <a:t>Geoffrey A. Moore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年に出版したホワイト･ペーパー</a:t>
            </a:r>
            <a:r>
              <a:rPr kumimoji="1" lang="en-US" altLang="ja-JP" sz="1200" b="0" i="0" kern="1200" dirty="0">
                <a:solidFill>
                  <a:schemeClr val="tx1"/>
                </a:solidFill>
                <a:effectLst/>
                <a:latin typeface="+mn-lt"/>
                <a:ea typeface="+mn-ea"/>
                <a:cs typeface="+mn-cs"/>
              </a:rPr>
              <a:t>『Systems of Engagement and The Future of Enterprise IT』</a:t>
            </a:r>
            <a:r>
              <a:rPr kumimoji="1" lang="ja-JP" altLang="en-US" sz="1200" b="0" i="0" kern="1200" dirty="0">
                <a:solidFill>
                  <a:schemeClr val="tx1"/>
                </a:solidFill>
                <a:effectLst/>
                <a:latin typeface="+mn-lt"/>
                <a:ea typeface="+mn-ea"/>
                <a:cs typeface="+mn-cs"/>
              </a:rPr>
              <a:t>の中で、「</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）」という言葉を使っています。彼はこの中で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を次のように説明しています。</a:t>
            </a:r>
          </a:p>
          <a:p>
            <a:pPr fontAlgn="base"/>
            <a:r>
              <a:rPr kumimoji="1" lang="ja-JP" altLang="en-US" sz="1200" b="0" i="0" kern="1200" dirty="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a:solidFill>
                  <a:schemeClr val="tx1"/>
                </a:solidFill>
                <a:effectLst/>
                <a:latin typeface="+mn-lt"/>
                <a:ea typeface="+mn-ea"/>
                <a:cs typeface="+mn-cs"/>
              </a:rPr>
              <a:t>ビジネスの成否は「</a:t>
            </a:r>
            <a:r>
              <a:rPr kumimoji="1" lang="en-US" altLang="ja-JP" sz="1200" b="0" i="0" kern="1200" dirty="0">
                <a:solidFill>
                  <a:schemeClr val="tx1"/>
                </a:solidFill>
                <a:effectLst/>
                <a:latin typeface="+mn-lt"/>
                <a:ea typeface="+mn-ea"/>
                <a:cs typeface="+mn-cs"/>
              </a:rPr>
              <a:t>Moment of Engagement</a:t>
            </a:r>
            <a:r>
              <a:rPr kumimoji="1" lang="ja-JP" altLang="en-US" sz="1200" b="0" i="0" kern="1200" dirty="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a:solidFill>
                  <a:schemeClr val="tx1"/>
                </a:solidFill>
                <a:effectLst/>
                <a:latin typeface="+mn-lt"/>
                <a:ea typeface="+mn-ea"/>
                <a:cs typeface="+mn-cs"/>
              </a:rPr>
              <a:t>System of Record</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）に関心を持ってきました。</a:t>
            </a:r>
            <a:r>
              <a:rPr kumimoji="1" lang="en-US" altLang="ja-JP" sz="1200" b="0" i="0" kern="1200" dirty="0">
                <a:solidFill>
                  <a:schemeClr val="tx1"/>
                </a:solidFill>
                <a:effectLst/>
                <a:latin typeface="+mn-lt"/>
                <a:ea typeface="+mn-ea"/>
                <a:cs typeface="+mn-cs"/>
              </a:rPr>
              <a:t>ERP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SCM</a:t>
            </a:r>
            <a:r>
              <a:rPr kumimoji="1" lang="ja-JP" altLang="en-US" sz="1200" b="0" i="0" kern="1200" dirty="0">
                <a:solidFill>
                  <a:schemeClr val="tx1"/>
                </a:solidFill>
                <a:effectLst/>
                <a:latin typeface="+mn-lt"/>
                <a:ea typeface="+mn-ea"/>
                <a:cs typeface="+mn-cs"/>
              </a:rPr>
              <a:t>、販売管理などのシステムがそれに該当します。</a:t>
            </a:r>
          </a:p>
          <a:p>
            <a:pPr fontAlgn="base"/>
            <a:r>
              <a:rPr kumimoji="1" lang="ja-JP" altLang="en-US" sz="1200" b="0" i="0" kern="1200" dirty="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a:solidFill>
                  <a:schemeClr val="tx1"/>
                </a:solidFill>
                <a:effectLst/>
                <a:latin typeface="+mn-lt"/>
                <a:ea typeface="+mn-ea"/>
                <a:cs typeface="+mn-cs"/>
              </a:rPr>
              <a:t>CRM</a:t>
            </a:r>
            <a:r>
              <a:rPr kumimoji="1" lang="ja-JP" altLang="en-US" sz="1200" b="0" i="0" kern="1200" dirty="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a:solidFill>
                  <a:schemeClr val="tx1"/>
                </a:solidFill>
                <a:effectLst/>
                <a:latin typeface="+mn-lt"/>
                <a:ea typeface="+mn-ea"/>
                <a:cs typeface="+mn-cs"/>
              </a:rPr>
              <a:t>両者に求められる価値の重心は異なります。</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では手続きがいつでも確実に処理され正確にデータを格納する</a:t>
            </a:r>
            <a:r>
              <a:rPr kumimoji="1" lang="ja-JP" altLang="en-US" sz="1200" b="1" i="0" u="sng" kern="1200" dirty="0">
                <a:solidFill>
                  <a:schemeClr val="tx1"/>
                </a:solidFill>
                <a:effectLst/>
                <a:latin typeface="+mn-lt"/>
                <a:ea typeface="+mn-ea"/>
                <a:cs typeface="+mn-cs"/>
              </a:rPr>
              <a:t>安定性</a:t>
            </a:r>
            <a:r>
              <a:rPr kumimoji="1" lang="ja-JP" altLang="en-US" sz="1200" b="0" i="0" kern="1200" dirty="0">
                <a:solidFill>
                  <a:schemeClr val="tx1"/>
                </a:solidFill>
                <a:effectLst/>
                <a:latin typeface="+mn-lt"/>
                <a:ea typeface="+mn-ea"/>
                <a:cs typeface="+mn-cs"/>
              </a:rPr>
              <a:t>が重要になります。一方</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では、ビジネス環境の変化に柔軟・迅速に適応でできる</a:t>
            </a:r>
            <a:r>
              <a:rPr kumimoji="1" lang="ja-JP" altLang="en-US" sz="1200" b="1" i="0" u="sng" kern="1200" dirty="0">
                <a:solidFill>
                  <a:schemeClr val="tx1"/>
                </a:solidFill>
                <a:effectLst/>
                <a:latin typeface="+mn-lt"/>
                <a:ea typeface="+mn-ea"/>
                <a:cs typeface="+mn-cs"/>
              </a:rPr>
              <a:t>スピード</a:t>
            </a:r>
            <a:r>
              <a:rPr kumimoji="1" lang="ja-JP" altLang="en-US" sz="1200" b="0" i="0" kern="1200" dirty="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a:solidFill>
                  <a:schemeClr val="tx1"/>
                </a:solidFill>
                <a:effectLst/>
                <a:latin typeface="+mn-lt"/>
                <a:ea typeface="+mn-ea"/>
                <a:cs typeface="+mn-cs"/>
              </a:rPr>
              <a:t>デジタルな人間関係が大きな比重を占めるようになったことで、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で顧客にリーチし購買に結びつけ、</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だけでは成り立たず、</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3657292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このモード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の違いについて、セゾン情報システム・</a:t>
            </a:r>
            <a:r>
              <a:rPr kumimoji="1" lang="en-US" altLang="ja-JP" sz="1200" b="0" i="0" kern="1200" dirty="0">
                <a:solidFill>
                  <a:schemeClr val="tx1"/>
                </a:solidFill>
                <a:effectLst/>
                <a:latin typeface="+mn-lt"/>
                <a:ea typeface="+mn-ea"/>
                <a:cs typeface="+mn-cs"/>
              </a:rPr>
              <a:t>CTO</a:t>
            </a:r>
            <a:r>
              <a:rPr kumimoji="1" lang="ja-JP" altLang="en-US" sz="1200" b="0" i="0" kern="1200" dirty="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a:solidFill>
                  <a:schemeClr val="tx1"/>
                </a:solidFill>
                <a:effectLst/>
                <a:latin typeface="+mn-lt"/>
                <a:ea typeface="+mn-ea"/>
                <a:cs typeface="+mn-cs"/>
                <a:hlinkClick r:id="rId3"/>
              </a:rPr>
              <a:t>これを参考に</a:t>
            </a:r>
            <a:r>
              <a:rPr kumimoji="1" lang="ja-JP" altLang="en-US" sz="1200" b="0" i="0" kern="1200" dirty="0">
                <a:solidFill>
                  <a:schemeClr val="tx1"/>
                </a:solidFill>
                <a:effectLst/>
                <a:latin typeface="+mn-lt"/>
                <a:ea typeface="+mn-ea"/>
                <a:cs typeface="+mn-cs"/>
              </a:rPr>
              <a:t>私なりに少し手を加えたのが次のチャートです。</a:t>
            </a:r>
          </a:p>
          <a:p>
            <a:pPr fontAlgn="base"/>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はどちらか一方あればいいということではなく、</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の関係のように、ともに必要な存在です。しかし、「モード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落ち着きなくチャラチャラした無責任で軽い存在だと煙たがる</a:t>
            </a:r>
            <a:r>
              <a:rPr kumimoji="1" lang="ja-JP" altLang="en-US" sz="1200" b="0" i="0" kern="1200" dirty="0">
                <a:solidFill>
                  <a:schemeClr val="tx1"/>
                </a:solidFill>
                <a:effectLst/>
                <a:latin typeface="+mn-lt"/>
                <a:ea typeface="+mn-ea"/>
                <a:cs typeface="+mn-cs"/>
              </a:rPr>
              <a:t>」一方で、「モード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古臭く動きが遅い足手まといの恐竜の化石のように感じてしまう</a:t>
            </a:r>
            <a:r>
              <a:rPr kumimoji="1" lang="ja-JP" altLang="en-US" sz="1200" b="0" i="0" kern="1200" dirty="0">
                <a:solidFill>
                  <a:schemeClr val="tx1"/>
                </a:solidFill>
                <a:effectLst/>
                <a:latin typeface="+mn-lt"/>
                <a:ea typeface="+mn-ea"/>
                <a:cs typeface="+mn-cs"/>
              </a:rPr>
              <a:t>」とも小野氏は指摘しています。</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3325272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いずれにしろ、</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と</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298802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46</a:t>
            </a:fld>
            <a:endParaRPr kumimoji="1" lang="ja-JP" altLang="en-US"/>
          </a:p>
        </p:txBody>
      </p:sp>
    </p:spTree>
    <p:extLst>
      <p:ext uri="{BB962C8B-B14F-4D97-AF65-F5344CB8AC3E}">
        <p14:creationId xmlns:p14="http://schemas.microsoft.com/office/powerpoint/2010/main" val="1808700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261403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139855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446245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br>
              <a:rPr lang="ja-JP" altLang="en-US" b="1" dirty="0">
                <a:effectLst/>
              </a:rPr>
            </a:br>
            <a:r>
              <a:rPr lang="ja-JP" altLang="en-US" b="1" dirty="0">
                <a:effectLst/>
              </a:rPr>
              <a:t>「デジタル・トランスフォーメーション（</a:t>
            </a:r>
            <a:r>
              <a:rPr lang="en-US" altLang="ja-JP" b="1" dirty="0">
                <a:effectLst/>
              </a:rPr>
              <a:t>Digital Transformation</a:t>
            </a:r>
            <a:r>
              <a:rPr lang="ja-JP" altLang="en-US" b="1" dirty="0">
                <a:effectLst/>
              </a:rPr>
              <a:t>／</a:t>
            </a:r>
            <a:r>
              <a:rPr lang="en-US" altLang="ja-JP" b="1" dirty="0">
                <a:effectLst/>
              </a:rPr>
              <a:t>DX</a:t>
            </a:r>
            <a:r>
              <a:rPr lang="ja-JP" altLang="en-US" b="1" dirty="0">
                <a:effectLst/>
              </a:rPr>
              <a:t>）」</a:t>
            </a:r>
            <a:endParaRPr lang="en-US" altLang="ja-JP" dirty="0">
              <a:effectLst/>
            </a:endParaRPr>
          </a:p>
          <a:p>
            <a:pPr fontAlgn="base"/>
            <a:r>
              <a:rPr kumimoji="1" lang="ja-JP" altLang="en-US" sz="1200" b="0" i="0" kern="1200" dirty="0">
                <a:solidFill>
                  <a:schemeClr val="tx1"/>
                </a:solidFill>
                <a:effectLst/>
                <a:latin typeface="+mn-lt"/>
                <a:ea typeface="+mn-ea"/>
                <a:cs typeface="+mn-cs"/>
              </a:rPr>
              <a:t>そんな言葉をあちらこちらで目にするようになりました。これまでのような何パーセント、あるいは十数パーセントの改善ではなく、何倍、何十倍の成果を、</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（デジタル･テクノロジー）を駆使して手にする取り組みが、デジタル・トランスフォーメーションの目指していることです。</a:t>
            </a:r>
          </a:p>
          <a:p>
            <a:pPr fontAlgn="base"/>
            <a:r>
              <a:rPr kumimoji="1" lang="ja-JP" altLang="en-US" sz="1200" b="0" i="0" kern="1200" dirty="0">
                <a:solidFill>
                  <a:schemeClr val="tx1"/>
                </a:solidFill>
                <a:effectLst/>
                <a:latin typeface="+mn-lt"/>
                <a:ea typeface="+mn-ea"/>
                <a:cs typeface="+mn-cs"/>
              </a:rPr>
              <a:t>これによりビジネスの価値基準、例えば、価格、期間、生産性などの常識を劇的に転換し、圧倒的な競争優位を手に入れようというわけです。そのために、</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やロボット、センサーやネットワークなどのデジタル･テクノロジーを駆使しして、ビジネスの仕組みを根本的に作り替えてしまおうというわけです。</a:t>
            </a:r>
          </a:p>
          <a:p>
            <a:pPr fontAlgn="base"/>
            <a:r>
              <a:rPr kumimoji="1" lang="ja-JP" altLang="en-US" sz="1200" b="0" i="0" kern="1200" dirty="0">
                <a:solidFill>
                  <a:schemeClr val="tx1"/>
                </a:solidFill>
                <a:effectLst/>
                <a:latin typeface="+mn-lt"/>
                <a:ea typeface="+mn-ea"/>
                <a:cs typeface="+mn-cs"/>
              </a:rPr>
              <a:t>このようなデジタル・トランスフォーメーションの時代に、旧態依然としたテクノロジーを引きずり、お客様に対するテクノロジー･リーダーシップを発揮できない</a:t>
            </a:r>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事業者は、その存在価値を失ってしまうことを覚悟すべきです。</a:t>
            </a:r>
          </a:p>
          <a:p>
            <a:pPr fontAlgn="base"/>
            <a:r>
              <a:rPr kumimoji="1" lang="ja-JP" altLang="en-US" sz="1200" b="0" i="0" kern="1200" dirty="0">
                <a:solidFill>
                  <a:schemeClr val="tx1"/>
                </a:solidFill>
                <a:effectLst/>
                <a:latin typeface="+mn-lt"/>
                <a:ea typeface="+mn-ea"/>
                <a:cs typeface="+mn-cs"/>
              </a:rPr>
              <a:t>いまだ、オンプレミスの物理システムを仮想化しクラウドの</a:t>
            </a:r>
            <a:r>
              <a:rPr kumimoji="1" lang="en-US" altLang="ja-JP" sz="1200" b="0" i="0" kern="1200" dirty="0">
                <a:solidFill>
                  <a:schemeClr val="tx1"/>
                </a:solidFill>
                <a:effectLst/>
                <a:latin typeface="+mn-lt"/>
                <a:ea typeface="+mn-ea"/>
                <a:cs typeface="+mn-cs"/>
              </a:rPr>
              <a:t>IaaS</a:t>
            </a:r>
            <a:r>
              <a:rPr kumimoji="1" lang="ja-JP" altLang="en-US" sz="1200" b="0" i="0" kern="1200" dirty="0">
                <a:solidFill>
                  <a:schemeClr val="tx1"/>
                </a:solidFill>
                <a:effectLst/>
                <a:latin typeface="+mn-lt"/>
                <a:ea typeface="+mn-ea"/>
                <a:cs typeface="+mn-cs"/>
              </a:rPr>
              <a:t>に移行して工数を稼ぐことを「クラウド･インテグレーション・ビジネス」と言ってはばからず、センサーを組み込んだモノのデータを取得、処理するシステムを受託開発して「</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ビジネス」とアピールしているようでは、テクノロジー･リーダーシップなど、とても無理な話です。</a:t>
            </a:r>
          </a:p>
          <a:p>
            <a:pPr fontAlgn="base"/>
            <a:r>
              <a:rPr kumimoji="1" lang="ja-JP" altLang="en-US" sz="1200" b="0" i="0" kern="1200" dirty="0">
                <a:solidFill>
                  <a:schemeClr val="tx1"/>
                </a:solidFill>
                <a:effectLst/>
                <a:latin typeface="+mn-lt"/>
                <a:ea typeface="+mn-ea"/>
                <a:cs typeface="+mn-cs"/>
              </a:rPr>
              <a:t>テクノロジー･リーダーシップとは、一歩先の未来にお客様を導くために、テクノロジーの価値を正しく理解し、そのビジネスへの実装を支援することです。</a:t>
            </a:r>
          </a:p>
          <a:p>
            <a:pPr fontAlgn="base"/>
            <a:r>
              <a:rPr kumimoji="1" lang="ja-JP" altLang="en-US" sz="1200" b="0" i="0" kern="1200" dirty="0">
                <a:solidFill>
                  <a:schemeClr val="tx1"/>
                </a:solidFill>
                <a:effectLst/>
                <a:latin typeface="+mn-lt"/>
                <a:ea typeface="+mn-ea"/>
                <a:cs typeface="+mn-cs"/>
              </a:rPr>
              <a:t>そのためには、一歩先の未来に求められるテクノロジーを目利きし、見識を持たなければなりません。また、それを実装するノウハウもまた必要になるでしょう。</a:t>
            </a:r>
          </a:p>
          <a:p>
            <a:pPr fontAlgn="base"/>
            <a:r>
              <a:rPr kumimoji="1" lang="ja-JP" altLang="en-US" sz="1200" b="0" i="0" kern="1200" dirty="0">
                <a:solidFill>
                  <a:schemeClr val="tx1"/>
                </a:solidFill>
                <a:effectLst/>
                <a:latin typeface="+mn-lt"/>
                <a:ea typeface="+mn-ea"/>
                <a:cs typeface="+mn-cs"/>
              </a:rPr>
              <a:t>では、どのようなテクノロジーが一歩先の未来を創る力を持つようになるのでしょうか。アプリケーション、プラットフォーム、インフラストラクチャーとデバイスという</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つのカテゴリーに分け、基本となるテクノロジーについて整理してみました。</a:t>
            </a:r>
          </a:p>
          <a:p>
            <a:pPr fontAlgn="base"/>
            <a:r>
              <a:rPr kumimoji="1" lang="ja-JP" altLang="en-US" sz="1200" b="0" i="0" kern="1200" dirty="0">
                <a:solidFill>
                  <a:schemeClr val="tx1"/>
                </a:solidFill>
                <a:effectLst/>
                <a:latin typeface="+mn-lt"/>
                <a:ea typeface="+mn-ea"/>
                <a:cs typeface="+mn-cs"/>
              </a:rPr>
              <a:t>なお、ここに紹介した以外のテクノロジーについても、注目すべきキーワードはまだまだありますが、特にその中でも</a:t>
            </a:r>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ビジネスへの影響が大きいものについて紹介をさせて頂きます。</a:t>
            </a:r>
          </a:p>
          <a:p>
            <a:pPr fontAlgn="base"/>
            <a:r>
              <a:rPr kumimoji="1" lang="ja-JP" altLang="en-US" sz="1200" b="1" i="0" kern="1200" dirty="0">
                <a:solidFill>
                  <a:schemeClr val="tx1"/>
                </a:solidFill>
                <a:effectLst/>
                <a:latin typeface="+mn-lt"/>
                <a:ea typeface="+mn-ea"/>
                <a:cs typeface="+mn-cs"/>
              </a:rPr>
              <a:t>アプリケーション</a:t>
            </a:r>
          </a:p>
          <a:p>
            <a:pPr fontAlgn="base"/>
            <a:r>
              <a:rPr kumimoji="1" lang="en-US" altLang="ja-JP" sz="1200" b="1" i="0" kern="1200" dirty="0">
                <a:solidFill>
                  <a:schemeClr val="tx1"/>
                </a:solidFill>
                <a:effectLst/>
                <a:latin typeface="+mn-lt"/>
                <a:ea typeface="+mn-ea"/>
                <a:cs typeface="+mn-cs"/>
              </a:rPr>
              <a:t>VR</a:t>
            </a:r>
            <a:r>
              <a:rPr kumimoji="1" lang="ja-JP" altLang="en-US" sz="1200" b="1" i="0" kern="1200" dirty="0">
                <a:solidFill>
                  <a:schemeClr val="tx1"/>
                </a:solidFill>
                <a:effectLst/>
                <a:latin typeface="+mn-lt"/>
                <a:ea typeface="+mn-ea"/>
                <a:cs typeface="+mn-cs"/>
              </a:rPr>
              <a:t>（仮想現実）</a:t>
            </a:r>
            <a:r>
              <a:rPr kumimoji="1" lang="en-US" altLang="ja-JP" sz="1200" b="1" i="0" kern="1200" dirty="0">
                <a:solidFill>
                  <a:schemeClr val="tx1"/>
                </a:solidFill>
                <a:effectLst/>
                <a:latin typeface="+mn-lt"/>
                <a:ea typeface="+mn-ea"/>
                <a:cs typeface="+mn-cs"/>
              </a:rPr>
              <a:t>/ AR</a:t>
            </a:r>
            <a:r>
              <a:rPr kumimoji="1" lang="ja-JP" altLang="en-US" sz="1200" b="1" i="0" kern="1200" dirty="0">
                <a:solidFill>
                  <a:schemeClr val="tx1"/>
                </a:solidFill>
                <a:effectLst/>
                <a:latin typeface="+mn-lt"/>
                <a:ea typeface="+mn-ea"/>
                <a:cs typeface="+mn-cs"/>
              </a:rPr>
              <a:t>（拡張現実）</a:t>
            </a:r>
            <a:r>
              <a:rPr kumimoji="1" lang="en-US" altLang="ja-JP" sz="1200" b="1" i="0" kern="1200" dirty="0">
                <a:solidFill>
                  <a:schemeClr val="tx1"/>
                </a:solidFill>
                <a:effectLst/>
                <a:latin typeface="+mn-lt"/>
                <a:ea typeface="+mn-ea"/>
                <a:cs typeface="+mn-cs"/>
              </a:rPr>
              <a:t>/ MR</a:t>
            </a:r>
            <a:r>
              <a:rPr kumimoji="1" lang="ja-JP" altLang="en-US" sz="1200" b="1" i="0" kern="1200" dirty="0">
                <a:solidFill>
                  <a:schemeClr val="tx1"/>
                </a:solidFill>
                <a:effectLst/>
                <a:latin typeface="+mn-lt"/>
                <a:ea typeface="+mn-ea"/>
                <a:cs typeface="+mn-cs"/>
              </a:rPr>
              <a:t>（複合現実）</a:t>
            </a:r>
          </a:p>
          <a:p>
            <a:pPr fontAlgn="base"/>
            <a:r>
              <a:rPr kumimoji="1" lang="ja-JP" altLang="en-US" sz="1200" b="0" i="0" kern="1200" dirty="0">
                <a:solidFill>
                  <a:schemeClr val="tx1"/>
                </a:solidFill>
                <a:effectLst/>
                <a:latin typeface="+mn-lt"/>
                <a:ea typeface="+mn-ea"/>
                <a:cs typeface="+mn-cs"/>
              </a:rPr>
              <a:t>コンピュータと人間が視覚を介してつながる技術です。</a:t>
            </a:r>
          </a:p>
          <a:p>
            <a:pPr fontAlgn="base"/>
            <a:r>
              <a:rPr kumimoji="1" lang="en-US" altLang="ja-JP" sz="1200" b="1" i="0" kern="1200" dirty="0">
                <a:solidFill>
                  <a:schemeClr val="tx1"/>
                </a:solidFill>
                <a:effectLst/>
                <a:latin typeface="+mn-lt"/>
                <a:ea typeface="+mn-ea"/>
                <a:cs typeface="+mn-cs"/>
              </a:rPr>
              <a:t>VR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Virtual Reality :</a:t>
            </a:r>
            <a:r>
              <a:rPr kumimoji="1" lang="ja-JP" altLang="en-US" sz="1200" b="1" i="0" kern="1200" dirty="0">
                <a:solidFill>
                  <a:schemeClr val="tx1"/>
                </a:solidFill>
                <a:effectLst/>
                <a:latin typeface="+mn-lt"/>
                <a:ea typeface="+mn-ea"/>
                <a:cs typeface="+mn-cs"/>
              </a:rPr>
              <a:t>仮想現実）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を被るとコンピュータ・グラフィックスで描かれた世界が目の前に拡がります。顔の動きや身体の動きに合わせて映像も動き、ヘッドフォンを被れば音響効果もそれに加わり、まるで自分がそこにいるかのような感覚を体験できます。これが</a:t>
            </a:r>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です。コンピュータで作られた人工的な世界に自分自身が飛び込み、まるでそれが現実であるかのように体験できる技術です。</a:t>
            </a:r>
          </a:p>
          <a:p>
            <a:pPr fontAlgn="base"/>
            <a:r>
              <a:rPr kumimoji="1" lang="ja-JP" altLang="en-US" sz="1200" b="0" i="0" kern="1200" dirty="0">
                <a:solidFill>
                  <a:schemeClr val="tx1"/>
                </a:solidFill>
                <a:effectLst/>
                <a:latin typeface="+mn-lt"/>
                <a:ea typeface="+mn-ea"/>
                <a:cs typeface="+mn-cs"/>
              </a:rPr>
              <a:t>代表的な製品としては、</a:t>
            </a:r>
            <a:r>
              <a:rPr kumimoji="1" lang="en-US" altLang="ja-JP" sz="1200" b="0" i="0" kern="1200" dirty="0">
                <a:solidFill>
                  <a:schemeClr val="tx1"/>
                </a:solidFill>
                <a:effectLst/>
                <a:latin typeface="+mn-lt"/>
                <a:ea typeface="+mn-ea"/>
                <a:cs typeface="+mn-cs"/>
              </a:rPr>
              <a:t>Oculus Rift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HTC Vive</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PlayStation VR</a:t>
            </a:r>
            <a:r>
              <a:rPr kumimoji="1" lang="ja-JP" altLang="en-US" sz="1200" b="0" i="0" kern="1200" dirty="0">
                <a:solidFill>
                  <a:schemeClr val="tx1"/>
                </a:solidFill>
                <a:effectLst/>
                <a:latin typeface="+mn-lt"/>
                <a:ea typeface="+mn-ea"/>
                <a:cs typeface="+mn-cs"/>
              </a:rPr>
              <a:t>などがあります。次のような用途に使われています。</a:t>
            </a:r>
          </a:p>
          <a:p>
            <a:pPr fontAlgn="base"/>
            <a:r>
              <a:rPr kumimoji="1" lang="ja-JP" altLang="en-US" sz="1200" b="0" i="0" kern="1200" dirty="0">
                <a:solidFill>
                  <a:schemeClr val="tx1"/>
                </a:solidFill>
                <a:effectLst/>
                <a:latin typeface="+mn-lt"/>
                <a:ea typeface="+mn-ea"/>
                <a:cs typeface="+mn-cs"/>
              </a:rPr>
              <a:t>没入感を体感できるゲーム</a:t>
            </a:r>
          </a:p>
          <a:p>
            <a:pPr fontAlgn="base"/>
            <a:r>
              <a:rPr kumimoji="1" lang="ja-JP" altLang="en-US" sz="1200" b="0" i="0" kern="1200" dirty="0">
                <a:solidFill>
                  <a:schemeClr val="tx1"/>
                </a:solidFill>
                <a:effectLst/>
                <a:latin typeface="+mn-lt"/>
                <a:ea typeface="+mn-ea"/>
                <a:cs typeface="+mn-cs"/>
              </a:rPr>
              <a:t>航空機の操縦シミュレーション</a:t>
            </a:r>
          </a:p>
          <a:p>
            <a:pPr fontAlgn="base"/>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映像で作られた住宅の中にシステムキッチンなどの住宅設備を設置してみせるデモンストレーションなど</a:t>
            </a:r>
          </a:p>
          <a:p>
            <a:pPr fontAlgn="base"/>
            <a:r>
              <a:rPr kumimoji="1" lang="en-US" altLang="ja-JP" sz="1200" b="1" i="0" kern="1200" dirty="0">
                <a:solidFill>
                  <a:schemeClr val="tx1"/>
                </a:solidFill>
                <a:effectLst/>
                <a:latin typeface="+mn-lt"/>
                <a:ea typeface="+mn-ea"/>
                <a:cs typeface="+mn-cs"/>
              </a:rPr>
              <a:t>AR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Augmented Reality</a:t>
            </a:r>
            <a:r>
              <a:rPr kumimoji="1" lang="ja-JP" altLang="en-US" sz="1200" b="1" i="0" kern="1200" dirty="0">
                <a:solidFill>
                  <a:schemeClr val="tx1"/>
                </a:solidFill>
                <a:effectLst/>
                <a:latin typeface="+mn-lt"/>
                <a:ea typeface="+mn-ea"/>
                <a:cs typeface="+mn-cs"/>
              </a:rPr>
              <a:t>：拡張現実）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やスマートフォン越しに見ている現実の建物や設備に、それが何かを説明する「別の情報」が重なるように表示されます。自分が見ている室内の光景や風景に、実際にはそこにないモノや建物が表示され、まるでそこに実物があるかのようです。身体を動かしても位置が変わりません。これが</a:t>
            </a:r>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技術です。現実に見ている視覚空間に情報を重ね合わせて表示させ、現実世界を拡張する技術です。</a:t>
            </a:r>
          </a:p>
          <a:p>
            <a:pPr fontAlgn="base"/>
            <a:r>
              <a:rPr kumimoji="1" lang="ja-JP" altLang="en-US" sz="1200" b="0" i="0" kern="1200" dirty="0">
                <a:solidFill>
                  <a:schemeClr val="tx1"/>
                </a:solidFill>
                <a:effectLst/>
                <a:latin typeface="+mn-lt"/>
                <a:ea typeface="+mn-ea"/>
                <a:cs typeface="+mn-cs"/>
              </a:rPr>
              <a:t>ポケモン</a:t>
            </a:r>
            <a:r>
              <a:rPr kumimoji="1" lang="en-US" altLang="ja-JP" sz="1200" b="0" i="0" kern="1200" dirty="0">
                <a:solidFill>
                  <a:schemeClr val="tx1"/>
                </a:solidFill>
                <a:effectLst/>
                <a:latin typeface="+mn-lt"/>
                <a:ea typeface="+mn-ea"/>
                <a:cs typeface="+mn-cs"/>
              </a:rPr>
              <a:t>Go</a:t>
            </a:r>
            <a:r>
              <a:rPr kumimoji="1" lang="ja-JP" altLang="en-US" sz="1200" b="0" i="0" kern="1200" dirty="0">
                <a:solidFill>
                  <a:schemeClr val="tx1"/>
                </a:solidFill>
                <a:effectLst/>
                <a:latin typeface="+mn-lt"/>
                <a:ea typeface="+mn-ea"/>
                <a:cs typeface="+mn-cs"/>
              </a:rPr>
              <a:t>のようにスマートフォンやタブレットを風景にかざし、背面カメラで映し出された映像に情報を付加するソフトウェア製品も数多く登場しています。次のような用途に使われています。</a:t>
            </a:r>
          </a:p>
          <a:p>
            <a:pPr fontAlgn="base"/>
            <a:r>
              <a:rPr kumimoji="1" lang="ja-JP" altLang="en-US" sz="1200" b="0" i="0" kern="1200" dirty="0">
                <a:solidFill>
                  <a:schemeClr val="tx1"/>
                </a:solidFill>
                <a:effectLst/>
                <a:latin typeface="+mn-lt"/>
                <a:ea typeface="+mn-ea"/>
                <a:cs typeface="+mn-cs"/>
              </a:rPr>
              <a:t>設備点検の時に見ている箇所についての情報を表示させる</a:t>
            </a:r>
          </a:p>
          <a:p>
            <a:pPr fontAlgn="base"/>
            <a:r>
              <a:rPr kumimoji="1" lang="ja-JP" altLang="en-US" sz="1200" b="0" i="0" kern="1200" dirty="0">
                <a:solidFill>
                  <a:schemeClr val="tx1"/>
                </a:solidFill>
                <a:effectLst/>
                <a:latin typeface="+mn-lt"/>
                <a:ea typeface="+mn-ea"/>
                <a:cs typeface="+mn-cs"/>
              </a:rPr>
              <a:t>機械の操作パネルの映像上にスイッチやレバーの説明や操作方法を表示させる</a:t>
            </a:r>
          </a:p>
          <a:p>
            <a:pPr fontAlgn="base"/>
            <a:r>
              <a:rPr kumimoji="1" lang="ja-JP" altLang="en-US" sz="1200" b="0" i="0" kern="1200" dirty="0">
                <a:solidFill>
                  <a:schemeClr val="tx1"/>
                </a:solidFill>
                <a:effectLst/>
                <a:latin typeface="+mn-lt"/>
                <a:ea typeface="+mn-ea"/>
                <a:cs typeface="+mn-cs"/>
              </a:rPr>
              <a:t>現実の空間にモノを表示して製品の検討や教育などに使う</a:t>
            </a:r>
          </a:p>
          <a:p>
            <a:pPr fontAlgn="base"/>
            <a:r>
              <a:rPr kumimoji="1" lang="ja-JP" altLang="en-US" sz="1200" b="0" i="0" kern="1200" dirty="0">
                <a:solidFill>
                  <a:schemeClr val="tx1"/>
                </a:solidFill>
                <a:effectLst/>
                <a:latin typeface="+mn-lt"/>
                <a:ea typeface="+mn-ea"/>
                <a:cs typeface="+mn-cs"/>
              </a:rPr>
              <a:t>スマートフォン越しに映し出された建物や風景に説明情報を重ねるように表示して観光案内をする　など</a:t>
            </a:r>
          </a:p>
          <a:p>
            <a:pPr fontAlgn="base"/>
            <a:r>
              <a:rPr kumimoji="1" lang="en-US" altLang="ja-JP" sz="1200" b="1" i="0" kern="1200" dirty="0">
                <a:solidFill>
                  <a:schemeClr val="tx1"/>
                </a:solidFill>
                <a:effectLst/>
                <a:latin typeface="+mn-lt"/>
                <a:ea typeface="+mn-ea"/>
                <a:cs typeface="+mn-cs"/>
              </a:rPr>
              <a:t>MR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Mixed Reality</a:t>
            </a:r>
            <a:r>
              <a:rPr kumimoji="1" lang="ja-JP" altLang="en-US" sz="1200" b="1" i="0" kern="1200" dirty="0">
                <a:solidFill>
                  <a:schemeClr val="tx1"/>
                </a:solidFill>
                <a:effectLst/>
                <a:latin typeface="+mn-lt"/>
                <a:ea typeface="+mn-ea"/>
                <a:cs typeface="+mn-cs"/>
              </a:rPr>
              <a:t>：複合現実）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ゴーグルの向こうに見える現実世界に投影された</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次元映像をさわり、それを動かすことができます。あるいは、現実世界にあるアイテムに触れるとその説明が文字や映像で表示されます。</a:t>
            </a:r>
          </a:p>
          <a:p>
            <a:pPr fontAlgn="base"/>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とも似た概念ですが、</a:t>
            </a:r>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が現実世界にコンピュータの作り出した情報を投影させる技術であるのに対して、</a:t>
            </a:r>
            <a:r>
              <a:rPr kumimoji="1" lang="en-US" altLang="ja-JP" sz="1200" b="0" i="0" kern="1200" dirty="0">
                <a:solidFill>
                  <a:schemeClr val="tx1"/>
                </a:solidFill>
                <a:effectLst/>
                <a:latin typeface="+mn-lt"/>
                <a:ea typeface="+mn-ea"/>
                <a:cs typeface="+mn-cs"/>
              </a:rPr>
              <a:t>MR</a:t>
            </a:r>
            <a:r>
              <a:rPr kumimoji="1" lang="ja-JP" altLang="en-US" sz="1200" b="0" i="0" kern="1200" dirty="0">
                <a:solidFill>
                  <a:schemeClr val="tx1"/>
                </a:solidFill>
                <a:effectLst/>
                <a:latin typeface="+mn-lt"/>
                <a:ea typeface="+mn-ea"/>
                <a:cs typeface="+mn-cs"/>
              </a:rPr>
              <a:t>は現実世界とコンピュータで作り出されたデジタル世界を重ね、そのデジタル世界に触れて操作したり作用をおよぼしたりできる技術です。</a:t>
            </a:r>
          </a:p>
          <a:p>
            <a:pPr fontAlgn="base"/>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ではコンピュータが作り出した</a:t>
            </a:r>
            <a:r>
              <a:rPr kumimoji="1" lang="en-US" altLang="ja-JP" sz="1200" b="0" i="0" kern="1200" dirty="0">
                <a:solidFill>
                  <a:schemeClr val="tx1"/>
                </a:solidFill>
                <a:effectLst/>
                <a:latin typeface="+mn-lt"/>
                <a:ea typeface="+mn-ea"/>
                <a:cs typeface="+mn-cs"/>
              </a:rPr>
              <a:t>CG</a:t>
            </a:r>
            <a:r>
              <a:rPr kumimoji="1" lang="ja-JP" altLang="en-US" sz="1200" b="0" i="0" kern="1200" dirty="0">
                <a:solidFill>
                  <a:schemeClr val="tx1"/>
                </a:solidFill>
                <a:effectLst/>
                <a:latin typeface="+mn-lt"/>
                <a:ea typeface="+mn-ea"/>
                <a:cs typeface="+mn-cs"/>
              </a:rPr>
              <a:t>に没入しその中で動いたり触れたり感じたりする相互作用を得ることができますが、</a:t>
            </a:r>
            <a:r>
              <a:rPr kumimoji="1" lang="en-US" altLang="ja-JP" sz="1200" b="0" i="0" kern="1200" dirty="0">
                <a:solidFill>
                  <a:schemeClr val="tx1"/>
                </a:solidFill>
                <a:effectLst/>
                <a:latin typeface="+mn-lt"/>
                <a:ea typeface="+mn-ea"/>
                <a:cs typeface="+mn-cs"/>
              </a:rPr>
              <a:t>MR</a:t>
            </a:r>
            <a:r>
              <a:rPr kumimoji="1" lang="ja-JP" altLang="en-US" sz="1200" b="0" i="0" kern="1200" dirty="0">
                <a:solidFill>
                  <a:schemeClr val="tx1"/>
                </a:solidFill>
                <a:effectLst/>
                <a:latin typeface="+mn-lt"/>
                <a:ea typeface="+mn-ea"/>
                <a:cs typeface="+mn-cs"/>
              </a:rPr>
              <a:t>はそんな</a:t>
            </a:r>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の世界を現実世界に重ね合わせ、そこに表示された</a:t>
            </a:r>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映像に触れて動かしたり、アイコンに触れて情報を呼び出すなどができるようになります。</a:t>
            </a:r>
          </a:p>
          <a:p>
            <a:pPr fontAlgn="base"/>
            <a:r>
              <a:rPr kumimoji="1" lang="ja-JP" altLang="en-US" sz="1200" b="0" i="0" kern="1200" dirty="0">
                <a:solidFill>
                  <a:schemeClr val="tx1"/>
                </a:solidFill>
                <a:effectLst/>
                <a:latin typeface="+mn-lt"/>
                <a:ea typeface="+mn-ea"/>
                <a:cs typeface="+mn-cs"/>
              </a:rPr>
              <a:t>マイクロソフトの「</a:t>
            </a:r>
            <a:r>
              <a:rPr kumimoji="1" lang="en-US" altLang="ja-JP" sz="1200" b="0" i="0" kern="1200" dirty="0">
                <a:solidFill>
                  <a:schemeClr val="tx1"/>
                </a:solidFill>
                <a:effectLst/>
                <a:latin typeface="+mn-lt"/>
                <a:ea typeface="+mn-ea"/>
                <a:cs typeface="+mn-cs"/>
              </a:rPr>
              <a:t>HoloLens</a:t>
            </a:r>
            <a:r>
              <a:rPr kumimoji="1" lang="ja-JP" altLang="en-US" sz="1200" b="0" i="0" kern="1200" dirty="0">
                <a:solidFill>
                  <a:schemeClr val="tx1"/>
                </a:solidFill>
                <a:effectLst/>
                <a:latin typeface="+mn-lt"/>
                <a:ea typeface="+mn-ea"/>
                <a:cs typeface="+mn-cs"/>
              </a:rPr>
              <a:t>」を含む「</a:t>
            </a:r>
            <a:r>
              <a:rPr kumimoji="1" lang="en-US" altLang="ja-JP" sz="1200" b="0" i="0" kern="1200" dirty="0">
                <a:solidFill>
                  <a:schemeClr val="tx1"/>
                </a:solidFill>
                <a:effectLst/>
                <a:latin typeface="+mn-lt"/>
                <a:ea typeface="+mn-ea"/>
                <a:cs typeface="+mn-cs"/>
              </a:rPr>
              <a:t>Windows Mixed Reality</a:t>
            </a:r>
            <a:r>
              <a:rPr kumimoji="1" lang="ja-JP" altLang="en-US" sz="1200" b="0" i="0" kern="1200" dirty="0">
                <a:solidFill>
                  <a:schemeClr val="tx1"/>
                </a:solidFill>
                <a:effectLst/>
                <a:latin typeface="+mn-lt"/>
                <a:ea typeface="+mn-ea"/>
                <a:cs typeface="+mn-cs"/>
              </a:rPr>
              <a:t>」が代表的な製品と言えるでしょう。</a:t>
            </a:r>
          </a:p>
          <a:p>
            <a:pPr fontAlgn="base"/>
            <a:r>
              <a:rPr kumimoji="1" lang="ja-JP" altLang="en-US" sz="1200" b="0" i="0" kern="1200" dirty="0">
                <a:solidFill>
                  <a:schemeClr val="tx1"/>
                </a:solidFill>
                <a:effectLst/>
                <a:latin typeface="+mn-lt"/>
                <a:ea typeface="+mn-ea"/>
                <a:cs typeface="+mn-cs"/>
              </a:rPr>
              <a:t>世界最大級の投資銀行であるゴールドマン・サックスは、世界の</a:t>
            </a:r>
            <a:r>
              <a:rPr kumimoji="1" lang="en-US" altLang="ja-JP" sz="1200" b="0" i="0" kern="1200" dirty="0">
                <a:solidFill>
                  <a:schemeClr val="tx1"/>
                </a:solidFill>
                <a:effectLst/>
                <a:latin typeface="+mn-lt"/>
                <a:ea typeface="+mn-ea"/>
                <a:cs typeface="+mn-cs"/>
              </a:rPr>
              <a:t>VR/AR</a:t>
            </a:r>
            <a:r>
              <a:rPr kumimoji="1" lang="ja-JP" altLang="en-US" sz="1200" b="0" i="0" kern="1200" dirty="0">
                <a:solidFill>
                  <a:schemeClr val="tx1"/>
                </a:solidFill>
                <a:effectLst/>
                <a:latin typeface="+mn-lt"/>
                <a:ea typeface="+mn-ea"/>
                <a:cs typeface="+mn-cs"/>
              </a:rPr>
              <a:t>に関連した市場は</a:t>
            </a:r>
            <a:r>
              <a:rPr kumimoji="1" lang="en-US" altLang="ja-JP" sz="1200" b="0" i="0" kern="1200" dirty="0">
                <a:solidFill>
                  <a:schemeClr val="tx1"/>
                </a:solidFill>
                <a:effectLst/>
                <a:latin typeface="+mn-lt"/>
                <a:ea typeface="+mn-ea"/>
                <a:cs typeface="+mn-cs"/>
              </a:rPr>
              <a:t>2025</a:t>
            </a:r>
            <a:r>
              <a:rPr kumimoji="1" lang="ja-JP" altLang="en-US" sz="1200" b="0" i="0" kern="1200" dirty="0">
                <a:solidFill>
                  <a:schemeClr val="tx1"/>
                </a:solidFill>
                <a:effectLst/>
                <a:latin typeface="+mn-lt"/>
                <a:ea typeface="+mn-ea"/>
                <a:cs typeface="+mn-cs"/>
              </a:rPr>
              <a:t>年までにおよそ</a:t>
            </a:r>
            <a:r>
              <a:rPr kumimoji="1" lang="en-US" altLang="ja-JP" sz="1200" b="0" i="0" kern="1200" dirty="0">
                <a:solidFill>
                  <a:schemeClr val="tx1"/>
                </a:solidFill>
                <a:effectLst/>
                <a:latin typeface="+mn-lt"/>
                <a:ea typeface="+mn-ea"/>
                <a:cs typeface="+mn-cs"/>
              </a:rPr>
              <a:t>800</a:t>
            </a:r>
            <a:r>
              <a:rPr kumimoji="1" lang="ja-JP" altLang="en-US" sz="1200" b="0" i="0" kern="1200" dirty="0">
                <a:solidFill>
                  <a:schemeClr val="tx1"/>
                </a:solidFill>
                <a:effectLst/>
                <a:latin typeface="+mn-lt"/>
                <a:ea typeface="+mn-ea"/>
                <a:cs typeface="+mn-cs"/>
              </a:rPr>
              <a:t>億ドル（約</a:t>
            </a:r>
            <a:r>
              <a:rPr kumimoji="1" lang="en-US" altLang="ja-JP" sz="1200" b="0" i="0" kern="1200" dirty="0">
                <a:solidFill>
                  <a:schemeClr val="tx1"/>
                </a:solidFill>
                <a:effectLst/>
                <a:latin typeface="+mn-lt"/>
                <a:ea typeface="+mn-ea"/>
                <a:cs typeface="+mn-cs"/>
              </a:rPr>
              <a:t>9</a:t>
            </a:r>
            <a:r>
              <a:rPr kumimoji="1" lang="ja-JP" altLang="en-US" sz="1200" b="0" i="0" kern="1200" dirty="0">
                <a:solidFill>
                  <a:schemeClr val="tx1"/>
                </a:solidFill>
                <a:effectLst/>
                <a:latin typeface="+mn-lt"/>
                <a:ea typeface="+mn-ea"/>
                <a:cs typeface="+mn-cs"/>
              </a:rPr>
              <a:t>兆円）に達すると予測しています。これは、現在のデスクトップ</a:t>
            </a:r>
            <a:r>
              <a:rPr kumimoji="1" lang="en-US" altLang="ja-JP" sz="1200" b="0" i="0" kern="1200" dirty="0">
                <a:solidFill>
                  <a:schemeClr val="tx1"/>
                </a:solidFill>
                <a:effectLst/>
                <a:latin typeface="+mn-lt"/>
                <a:ea typeface="+mn-ea"/>
                <a:cs typeface="+mn-cs"/>
              </a:rPr>
              <a:t>PC</a:t>
            </a:r>
            <a:r>
              <a:rPr kumimoji="1" lang="ja-JP" altLang="en-US" sz="1200" b="0" i="0" kern="1200" dirty="0">
                <a:solidFill>
                  <a:schemeClr val="tx1"/>
                </a:solidFill>
                <a:effectLst/>
                <a:latin typeface="+mn-lt"/>
                <a:ea typeface="+mn-ea"/>
                <a:cs typeface="+mn-cs"/>
              </a:rPr>
              <a:t>市場にほぼ匹敵する規模です。その市場は、現在盛り上がりつつあるゲームやエンターテイメント分野だけではなく、医療分野や産業分野、小売市場など様々な業界で使われるようになるだろうと予測しています。</a:t>
            </a:r>
          </a:p>
          <a:p>
            <a:pPr fontAlgn="base"/>
            <a:r>
              <a:rPr kumimoji="1" lang="ja-JP" altLang="en-US" sz="1200" b="1" i="0" kern="1200" dirty="0">
                <a:solidFill>
                  <a:schemeClr val="tx1"/>
                </a:solidFill>
                <a:effectLst/>
                <a:latin typeface="+mn-lt"/>
                <a:ea typeface="+mn-ea"/>
                <a:cs typeface="+mn-cs"/>
              </a:rPr>
              <a:t>ディープラーニング（深層学習）と関連技術</a:t>
            </a:r>
          </a:p>
          <a:p>
            <a:pPr fontAlgn="base"/>
            <a:r>
              <a:rPr lang="ja-JP" altLang="en-US" b="1" dirty="0">
                <a:effectLst/>
              </a:rPr>
              <a:t>人間が教えなくても森羅万象の中からパターンを見つけ、世界を分類整理する</a:t>
            </a:r>
            <a:endParaRPr lang="ja-JP" altLang="en-US" dirty="0">
              <a:effectLst/>
            </a:endParaRPr>
          </a:p>
          <a:p>
            <a:pPr fontAlgn="base"/>
            <a:r>
              <a:rPr kumimoji="1" lang="ja-JP" altLang="en-US" sz="1200" b="0" i="0" kern="1200" dirty="0">
                <a:solidFill>
                  <a:schemeClr val="tx1"/>
                </a:solidFill>
                <a:effectLst/>
                <a:latin typeface="+mn-lt"/>
                <a:ea typeface="+mn-ea"/>
                <a:cs typeface="+mn-cs"/>
              </a:rPr>
              <a:t>ディープラーニングが注目されるのは、まさにこの点にあります。</a:t>
            </a:r>
          </a:p>
          <a:p>
            <a:pPr fontAlgn="base"/>
            <a:r>
              <a:rPr kumimoji="1" lang="ja-JP" altLang="en-US" sz="1200" b="0" i="0" kern="1200" dirty="0">
                <a:solidFill>
                  <a:schemeClr val="tx1"/>
                </a:solidFill>
                <a:effectLst/>
                <a:latin typeface="+mn-lt"/>
                <a:ea typeface="+mn-ea"/>
                <a:cs typeface="+mn-cs"/>
              </a:rPr>
              <a:t>データを分析し、その中に潜む規則性、すなわち「パターン」を見つけ出すことが機械学習のやろうとしていることです。それを使って、ものごとを分類整理し、推論や判断をおこなうための基準やルールを見つけ出そうというわけです。</a:t>
            </a:r>
          </a:p>
          <a:p>
            <a:pPr fontAlgn="base"/>
            <a:r>
              <a:rPr kumimoji="1" lang="ja-JP" altLang="en-US" sz="1200" b="0" i="0" kern="1200" dirty="0">
                <a:solidFill>
                  <a:schemeClr val="tx1"/>
                </a:solidFill>
                <a:effectLst/>
                <a:latin typeface="+mn-lt"/>
                <a:ea typeface="+mn-ea"/>
                <a:cs typeface="+mn-cs"/>
              </a:rPr>
              <a:t>これまでの機械学習は、このパターンを見つけるために、どのような特徴に基づいてパターンを見つけ出せばいいのかといった着目点、すなわち「特徴量」を予め人間が決めていました。しかし、ディープラーニングには、その必要がありません。データを分析することで特徴量を自ら見つけ出すことができるのです。</a:t>
            </a:r>
          </a:p>
          <a:p>
            <a:pPr fontAlgn="base"/>
            <a:r>
              <a:rPr kumimoji="1" lang="ja-JP" altLang="en-US" sz="1200" b="0" i="0" kern="1200" dirty="0">
                <a:solidFill>
                  <a:schemeClr val="tx1"/>
                </a:solidFill>
                <a:effectLst/>
                <a:latin typeface="+mn-lt"/>
                <a:ea typeface="+mn-ea"/>
                <a:cs typeface="+mn-cs"/>
              </a:rPr>
              <a:t>例えば、ベテランの職人がものづくりをする現場を想像してください。私たちは、道具の使い方、力加減、タイミングといった目に見える道具の使い方に着目し、その匠の技に感動するでしょう。しかし、本当にそれだけでしょうか。たぶん見た目には分からない他の「何か」がもっとあるかもしれません。その職人に、その説明を求めても、たぶんうまく説明することはできないでしょう。そんな説明できない知識のことを「暗黙知」と呼んでいます。</a:t>
            </a:r>
          </a:p>
          <a:p>
            <a:pPr fontAlgn="base"/>
            <a:r>
              <a:rPr kumimoji="1" lang="ja-JP" altLang="en-US" sz="1200" b="0" i="0" kern="1200" dirty="0">
                <a:solidFill>
                  <a:schemeClr val="tx1"/>
                </a:solidFill>
                <a:effectLst/>
                <a:latin typeface="+mn-lt"/>
                <a:ea typeface="+mn-ea"/>
                <a:cs typeface="+mn-cs"/>
              </a:rPr>
              <a:t>ディープラーニングはそんな「暗黙知」をパターンとしてデータの中から見つけ出し再現してくれるかもしれません。それをロボットに搭載すれば、匠の技を持つロボットが実現するかもしれません。他にも、</a:t>
            </a:r>
          </a:p>
          <a:p>
            <a:pPr fontAlgn="base"/>
            <a:r>
              <a:rPr kumimoji="1" lang="ja-JP" altLang="en-US" sz="1200" b="0" i="0" kern="1200" dirty="0">
                <a:solidFill>
                  <a:schemeClr val="tx1"/>
                </a:solidFill>
                <a:effectLst/>
                <a:latin typeface="+mn-lt"/>
                <a:ea typeface="+mn-ea"/>
                <a:cs typeface="+mn-cs"/>
              </a:rPr>
              <a:t>品質検査は、素人には気付か些細な不良を確実に見つけ出す</a:t>
            </a:r>
          </a:p>
          <a:p>
            <a:pPr fontAlgn="base"/>
            <a:r>
              <a:rPr kumimoji="1" lang="ja-JP" altLang="en-US" sz="1200" b="0" i="0" kern="1200" dirty="0">
                <a:solidFill>
                  <a:schemeClr val="tx1"/>
                </a:solidFill>
                <a:effectLst/>
                <a:latin typeface="+mn-lt"/>
                <a:ea typeface="+mn-ea"/>
                <a:cs typeface="+mn-cs"/>
              </a:rPr>
              <a:t>保守技術者は、機械の運転データから異常に気付き故障を未然に防ぐ</a:t>
            </a:r>
          </a:p>
          <a:p>
            <a:pPr fontAlgn="base"/>
            <a:r>
              <a:rPr kumimoji="1" lang="ja-JP" altLang="en-US" sz="1200" b="0" i="0" kern="1200" dirty="0">
                <a:solidFill>
                  <a:schemeClr val="tx1"/>
                </a:solidFill>
                <a:effectLst/>
                <a:latin typeface="+mn-lt"/>
                <a:ea typeface="+mn-ea"/>
                <a:cs typeface="+mn-cs"/>
              </a:rPr>
              <a:t>警察官は、犯罪の発生場所やタイミングを長年の経験や勘で予想する</a:t>
            </a:r>
          </a:p>
          <a:p>
            <a:pPr fontAlgn="base"/>
            <a:r>
              <a:rPr kumimoji="1" lang="ja-JP" altLang="en-US" sz="1200" b="0" i="0" kern="1200" dirty="0">
                <a:solidFill>
                  <a:schemeClr val="tx1"/>
                </a:solidFill>
                <a:effectLst/>
                <a:latin typeface="+mn-lt"/>
                <a:ea typeface="+mn-ea"/>
                <a:cs typeface="+mn-cs"/>
              </a:rPr>
              <a:t>など、世の中にはうまく説明できない「暗黙知」が少なくありません。ディープラーニングは、そんな見た目には分からない、あるいは気付くことの難しいパターンを、人間が特徴量を教えなくてもデータを分析することで自ら見つけ出し、そのパターンを教えてくれるところが、画期的なところなのです。</a:t>
            </a:r>
          </a:p>
          <a:p>
            <a:pPr fontAlgn="base"/>
            <a:r>
              <a:rPr kumimoji="1" lang="ja-JP" altLang="en-US" sz="1200" b="0" i="0" kern="1200" dirty="0">
                <a:solidFill>
                  <a:schemeClr val="tx1"/>
                </a:solidFill>
                <a:effectLst/>
                <a:latin typeface="+mn-lt"/>
                <a:ea typeface="+mn-ea"/>
                <a:cs typeface="+mn-cs"/>
              </a:rPr>
              <a:t>ディープラーニングだけが機械学習というわけではありませんが、その機能や性能は急速に向上し、それに合わせて実用範囲も拡大しつつあります。</a:t>
            </a:r>
          </a:p>
          <a:p>
            <a:pPr fontAlgn="base"/>
            <a:r>
              <a:rPr kumimoji="1" lang="ja-JP" altLang="en-US" sz="1200" b="0" i="0" kern="1200" dirty="0">
                <a:solidFill>
                  <a:schemeClr val="tx1"/>
                </a:solidFill>
                <a:effectLst/>
                <a:latin typeface="+mn-lt"/>
                <a:ea typeface="+mn-ea"/>
                <a:cs typeface="+mn-cs"/>
              </a:rPr>
              <a:t>また、ディープラーニングを発展させた技術も数多く登場しています。例えば、大量の学習データを必要とせず自分で学習し能力を高めてゆく深層強化学習（</a:t>
            </a:r>
            <a:r>
              <a:rPr kumimoji="1" lang="en-US" altLang="ja-JP" sz="1200" b="0" i="0" kern="1200" dirty="0">
                <a:solidFill>
                  <a:schemeClr val="tx1"/>
                </a:solidFill>
                <a:effectLst/>
                <a:latin typeface="+mn-lt"/>
                <a:ea typeface="+mn-ea"/>
                <a:cs typeface="+mn-cs"/>
              </a:rPr>
              <a:t>deep reinforcement learning</a:t>
            </a:r>
            <a:r>
              <a:rPr kumimoji="1" lang="ja-JP" altLang="en-US" sz="1200" b="0" i="0" kern="1200" dirty="0">
                <a:solidFill>
                  <a:schemeClr val="tx1"/>
                </a:solidFill>
                <a:effectLst/>
                <a:latin typeface="+mn-lt"/>
                <a:ea typeface="+mn-ea"/>
                <a:cs typeface="+mn-cs"/>
              </a:rPr>
              <a:t>）や「認識」ではなく「生成」においても大きな進化を遂げつつある敵対的生成ネットワーク（</a:t>
            </a:r>
            <a:r>
              <a:rPr kumimoji="1" lang="en-US" altLang="ja-JP" sz="1200" b="0" i="0" kern="1200" dirty="0">
                <a:solidFill>
                  <a:schemeClr val="tx1"/>
                </a:solidFill>
                <a:effectLst/>
                <a:latin typeface="+mn-lt"/>
                <a:ea typeface="+mn-ea"/>
                <a:cs typeface="+mn-cs"/>
              </a:rPr>
              <a:t>Generative Adversarial Network</a:t>
            </a:r>
            <a:r>
              <a:rPr kumimoji="1" lang="ja-JP" altLang="en-US" sz="1200" b="0" i="0" kern="1200" dirty="0">
                <a:solidFill>
                  <a:schemeClr val="tx1"/>
                </a:solidFill>
                <a:effectLst/>
                <a:latin typeface="+mn-lt"/>
                <a:ea typeface="+mn-ea"/>
                <a:cs typeface="+mn-cs"/>
              </a:rPr>
              <a:t>）にも注目しておくといいでしょう。</a:t>
            </a:r>
          </a:p>
          <a:p>
            <a:pPr fontAlgn="base"/>
            <a:r>
              <a:rPr kumimoji="1" lang="ja-JP" altLang="en-US" sz="1200" b="1" i="0" kern="1200" dirty="0">
                <a:solidFill>
                  <a:schemeClr val="tx1"/>
                </a:solidFill>
                <a:effectLst/>
                <a:latin typeface="+mn-lt"/>
                <a:ea typeface="+mn-ea"/>
                <a:cs typeface="+mn-cs"/>
              </a:rPr>
              <a:t>プラットフォーム</a:t>
            </a:r>
          </a:p>
          <a:p>
            <a:pPr fontAlgn="base"/>
            <a:r>
              <a:rPr kumimoji="1" lang="ja-JP" altLang="en-US" sz="1200" b="1" i="0" kern="1200" dirty="0">
                <a:solidFill>
                  <a:schemeClr val="tx1"/>
                </a:solidFill>
                <a:effectLst/>
                <a:latin typeface="+mn-lt"/>
                <a:ea typeface="+mn-ea"/>
                <a:cs typeface="+mn-cs"/>
              </a:rPr>
              <a:t>ブロックチェーン</a:t>
            </a:r>
          </a:p>
          <a:p>
            <a:pPr fontAlgn="base"/>
            <a:r>
              <a:rPr kumimoji="1" lang="ja-JP" altLang="en-US" sz="1200" b="0" i="0" kern="1200" dirty="0">
                <a:solidFill>
                  <a:schemeClr val="tx1"/>
                </a:solidFill>
                <a:effectLst/>
                <a:latin typeface="+mn-lt"/>
                <a:ea typeface="+mn-ea"/>
                <a:cs typeface="+mn-cs"/>
              </a:rPr>
              <a:t>ブロックチェーン（</a:t>
            </a:r>
            <a:r>
              <a:rPr kumimoji="1" lang="en-US" altLang="ja-JP" sz="1200" b="0" i="0" kern="1200" dirty="0" err="1">
                <a:solidFill>
                  <a:schemeClr val="tx1"/>
                </a:solidFill>
                <a:effectLst/>
                <a:latin typeface="+mn-lt"/>
                <a:ea typeface="+mn-ea"/>
                <a:cs typeface="+mn-cs"/>
              </a:rPr>
              <a:t>blockchain</a:t>
            </a:r>
            <a:r>
              <a:rPr kumimoji="1" lang="ja-JP" altLang="en-US" sz="1200" b="0" i="0" kern="1200" dirty="0">
                <a:solidFill>
                  <a:schemeClr val="tx1"/>
                </a:solidFill>
                <a:effectLst/>
                <a:latin typeface="+mn-lt"/>
                <a:ea typeface="+mn-ea"/>
                <a:cs typeface="+mn-cs"/>
              </a:rPr>
              <a:t>）とは、複数のシステムで取引履歴を分散管理する技術のことです。これには暗号技術と</a:t>
            </a:r>
            <a:r>
              <a:rPr kumimoji="1" lang="en-US" altLang="ja-JP" sz="1200" b="0" i="0" kern="1200" dirty="0">
                <a:solidFill>
                  <a:schemeClr val="tx1"/>
                </a:solidFill>
                <a:effectLst/>
                <a:latin typeface="+mn-lt"/>
                <a:ea typeface="+mn-ea"/>
                <a:cs typeface="+mn-cs"/>
              </a:rPr>
              <a:t>P2P</a:t>
            </a:r>
            <a:r>
              <a:rPr kumimoji="1" lang="ja-JP" altLang="en-US" sz="1200" b="0" i="0" kern="1200" dirty="0">
                <a:solidFill>
                  <a:schemeClr val="tx1"/>
                </a:solidFill>
                <a:effectLst/>
                <a:latin typeface="+mn-lt"/>
                <a:ea typeface="+mn-ea"/>
                <a:cs typeface="+mn-cs"/>
              </a:rPr>
              <a:t>ネットワーク（通信ノード間で中継を介さず直接通信する）技術が使われており、第三者機関による証明がなくても取引の正当性を証明でき、データの改ざんを困難にしています。</a:t>
            </a:r>
          </a:p>
          <a:p>
            <a:pPr fontAlgn="base"/>
            <a:r>
              <a:rPr kumimoji="1" lang="ja-JP" altLang="en-US" sz="1200" b="0" i="0" kern="1200" dirty="0">
                <a:solidFill>
                  <a:schemeClr val="tx1"/>
                </a:solidFill>
                <a:effectLst/>
                <a:latin typeface="+mn-lt"/>
                <a:ea typeface="+mn-ea"/>
                <a:cs typeface="+mn-cs"/>
              </a:rPr>
              <a:t>ブロックチェーンは、もともと「政府や中央銀行による規制や管理を受けることなく、誰もが自由に取引でき、改ざんなどの不正ができないインターネット上の通貨」として開発されたビットコイン（</a:t>
            </a:r>
            <a:r>
              <a:rPr kumimoji="1" lang="en-US" altLang="ja-JP" sz="1200" b="0" i="0" kern="1200" dirty="0">
                <a:solidFill>
                  <a:schemeClr val="tx1"/>
                </a:solidFill>
                <a:effectLst/>
                <a:latin typeface="+mn-lt"/>
                <a:ea typeface="+mn-ea"/>
                <a:cs typeface="+mn-cs"/>
              </a:rPr>
              <a:t>Bitcoin</a:t>
            </a:r>
            <a:r>
              <a:rPr kumimoji="1" lang="ja-JP" altLang="en-US" sz="1200" b="0" i="0" kern="1200" dirty="0">
                <a:solidFill>
                  <a:schemeClr val="tx1"/>
                </a:solidFill>
                <a:effectLst/>
                <a:latin typeface="+mn-lt"/>
                <a:ea typeface="+mn-ea"/>
                <a:cs typeface="+mn-cs"/>
              </a:rPr>
              <a:t>）の信頼性を担保するための基盤技術として、サトシ・ナカモトと名乗る人物が論文中で初めて原理を示したことが誕生の切っ掛けとなっています。</a:t>
            </a:r>
          </a:p>
          <a:p>
            <a:pPr fontAlgn="base"/>
            <a:r>
              <a:rPr kumimoji="1" lang="ja-JP" altLang="en-US" sz="1200" b="0" i="0" kern="1200" dirty="0">
                <a:solidFill>
                  <a:schemeClr val="tx1"/>
                </a:solidFill>
                <a:effectLst/>
                <a:latin typeface="+mn-lt"/>
                <a:ea typeface="+mn-ea"/>
                <a:cs typeface="+mn-cs"/>
              </a:rPr>
              <a:t>この論文に基づいて有志の協力によりオープン・ソース・ソフトウエア（</a:t>
            </a:r>
            <a:r>
              <a:rPr kumimoji="1" lang="en-US" altLang="ja-JP" sz="1200" b="0" i="0" kern="1200" dirty="0">
                <a:solidFill>
                  <a:schemeClr val="tx1"/>
                </a:solidFill>
                <a:effectLst/>
                <a:latin typeface="+mn-lt"/>
                <a:ea typeface="+mn-ea"/>
                <a:cs typeface="+mn-cs"/>
              </a:rPr>
              <a:t>OSS</a:t>
            </a:r>
            <a:r>
              <a:rPr kumimoji="1" lang="ja-JP" altLang="en-US" sz="1200" b="0" i="0" kern="1200" dirty="0">
                <a:solidFill>
                  <a:schemeClr val="tx1"/>
                </a:solidFill>
                <a:effectLst/>
                <a:latin typeface="+mn-lt"/>
                <a:ea typeface="+mn-ea"/>
                <a:cs typeface="+mn-cs"/>
              </a:rPr>
              <a:t>）としてビットコインが開発され、</a:t>
            </a:r>
            <a:r>
              <a:rPr kumimoji="1" lang="en-US" altLang="ja-JP" sz="1200" b="0" i="0" kern="1200" dirty="0">
                <a:solidFill>
                  <a:schemeClr val="tx1"/>
                </a:solidFill>
                <a:effectLst/>
                <a:latin typeface="+mn-lt"/>
                <a:ea typeface="+mn-ea"/>
                <a:cs typeface="+mn-cs"/>
              </a:rPr>
              <a:t>2009</a:t>
            </a:r>
            <a:r>
              <a:rPr kumimoji="1" lang="ja-JP" altLang="en-US" sz="1200" b="0" i="0" kern="1200" dirty="0">
                <a:solidFill>
                  <a:schemeClr val="tx1"/>
                </a:solidFill>
                <a:effectLst/>
                <a:latin typeface="+mn-lt"/>
                <a:ea typeface="+mn-ea"/>
                <a:cs typeface="+mn-cs"/>
              </a:rPr>
              <a:t>年より運用が始まっています。運用が開始されて以降、改ざんなどの被害を受けることなく取引が継続されており、その仕組みの有効性・信頼性については認められつつあります。なお、日本にあったビットコインの取引所</a:t>
            </a:r>
            <a:r>
              <a:rPr kumimoji="1" lang="en-US" altLang="ja-JP" sz="1200" b="0" i="0" kern="1200" dirty="0" err="1">
                <a:solidFill>
                  <a:schemeClr val="tx1"/>
                </a:solidFill>
                <a:effectLst/>
                <a:latin typeface="+mn-lt"/>
                <a:ea typeface="+mn-ea"/>
                <a:cs typeface="+mn-cs"/>
              </a:rPr>
              <a:t>Mt.Gox</a:t>
            </a:r>
            <a:r>
              <a:rPr kumimoji="1" lang="ja-JP" altLang="en-US" sz="1200" b="0" i="0" kern="1200" dirty="0">
                <a:solidFill>
                  <a:schemeClr val="tx1"/>
                </a:solidFill>
                <a:effectLst/>
                <a:latin typeface="+mn-lt"/>
                <a:ea typeface="+mn-ea"/>
                <a:cs typeface="+mn-cs"/>
              </a:rPr>
              <a:t>のシステムが</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に外部からの不正侵害による窃盗行為によるものとして取引が停止され大きな社会問題になりましたが、これはビットコインそのものの問題ではなく、ビットコインの取引を仲介するシステムの問題であり、これによってビットコインそのものの信頼性が侵害されたわけではなく、両者は分けて考えなくてはなりません。</a:t>
            </a:r>
          </a:p>
          <a:p>
            <a:pPr fontAlgn="base"/>
            <a:r>
              <a:rPr kumimoji="1" lang="ja-JP" altLang="en-US" sz="1200" b="0" i="0" kern="1200" dirty="0">
                <a:solidFill>
                  <a:schemeClr val="tx1"/>
                </a:solidFill>
                <a:effectLst/>
                <a:latin typeface="+mn-lt"/>
                <a:ea typeface="+mn-ea"/>
                <a:cs typeface="+mn-cs"/>
              </a:rPr>
              <a:t>さて、このビットコインの信頼性を担保する基盤となったブロックチェーンは、「複数のシステムで取引（トランザクション）の履歴を分散共有し監視し合うことで、取引の正当性を担保する仕組み」といえるでしょう。</a:t>
            </a:r>
          </a:p>
          <a:p>
            <a:pPr fontAlgn="base"/>
            <a:r>
              <a:rPr kumimoji="1" lang="ja-JP" altLang="en-US" sz="1200" b="0" i="0" kern="1200" dirty="0">
                <a:solidFill>
                  <a:schemeClr val="tx1"/>
                </a:solidFill>
                <a:effectLst/>
                <a:latin typeface="+mn-lt"/>
                <a:ea typeface="+mn-ea"/>
                <a:cs typeface="+mn-cs"/>
              </a:rPr>
              <a:t>一般的な取引では、法律や規制、あるいは実績によって信頼される第三者機関／組織が取引の正当性を保証し、その取引の履歴を一元的に管理することで、信頼性が担保されていました。</a:t>
            </a:r>
          </a:p>
          <a:p>
            <a:pPr fontAlgn="base"/>
            <a:r>
              <a:rPr kumimoji="1" lang="ja-JP" altLang="en-US" sz="1200" b="0" i="0" kern="1200" dirty="0">
                <a:solidFill>
                  <a:schemeClr val="tx1"/>
                </a:solidFill>
                <a:effectLst/>
                <a:latin typeface="+mn-lt"/>
                <a:ea typeface="+mn-ea"/>
                <a:cs typeface="+mn-cs"/>
              </a:rPr>
              <a:t>ブロックチェーンの技術を使うと、</a:t>
            </a:r>
          </a:p>
          <a:p>
            <a:pPr fontAlgn="base"/>
            <a:r>
              <a:rPr kumimoji="1" lang="ja-JP" altLang="en-US" sz="1200" b="0" i="0" kern="1200" dirty="0">
                <a:solidFill>
                  <a:schemeClr val="tx1"/>
                </a:solidFill>
                <a:effectLst/>
                <a:latin typeface="+mn-lt"/>
                <a:ea typeface="+mn-ea"/>
                <a:cs typeface="+mn-cs"/>
              </a:rPr>
              <a:t>ブロックチェーンのネットワークに参加する全てのノードに取引が通知され、だれもがその取引の内容を知ることができます。</a:t>
            </a:r>
          </a:p>
          <a:p>
            <a:pPr fontAlgn="base"/>
            <a:r>
              <a:rPr kumimoji="1" lang="ja-JP" altLang="en-US" sz="1200" b="0" i="0" kern="1200" dirty="0">
                <a:solidFill>
                  <a:schemeClr val="tx1"/>
                </a:solidFill>
                <a:effectLst/>
                <a:latin typeface="+mn-lt"/>
                <a:ea typeface="+mn-ea"/>
                <a:cs typeface="+mn-cs"/>
              </a:rPr>
              <a:t>定められたルール（コンセンサス</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合意</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するための手順）に従って特定のノードが取引のまとまりである「ブロック」を分散共有された台帳に登録することが許され、登録します。ここでいう台帳とは、取引のまとまりである「ブロック」を時間軸に沿ってチェーンのようにつないだもので、これが「ブロックチェーン」と呼ばれる所以です。</a:t>
            </a:r>
          </a:p>
          <a:p>
            <a:pPr fontAlgn="base"/>
            <a:r>
              <a:rPr kumimoji="1" lang="ja-JP" altLang="en-US" sz="1200" b="0" i="0" kern="1200" dirty="0">
                <a:solidFill>
                  <a:schemeClr val="tx1"/>
                </a:solidFill>
                <a:effectLst/>
                <a:latin typeface="+mn-lt"/>
                <a:ea typeface="+mn-ea"/>
                <a:cs typeface="+mn-cs"/>
              </a:rPr>
              <a:t>この台帳に取引記録が追加されると（＝ブロックチェーンに新たなブロックが追加されると）、これに参加する全てのノードで新しいブロックチェーンが共有されます。</a:t>
            </a:r>
          </a:p>
          <a:p>
            <a:pPr fontAlgn="base"/>
            <a:r>
              <a:rPr kumimoji="1" lang="ja-JP" altLang="en-US" sz="1200" b="0" i="0" kern="1200" dirty="0">
                <a:solidFill>
                  <a:schemeClr val="tx1"/>
                </a:solidFill>
                <a:effectLst/>
                <a:latin typeface="+mn-lt"/>
                <a:ea typeface="+mn-ea"/>
                <a:cs typeface="+mn-cs"/>
              </a:rPr>
              <a:t>この一連の仕組みにより、膨大な複数のノードにより取引の履歴は分散共有され、取引の存在と正当性が特定の第三者に頼らなくても証明されるのです。また改ざんしようとしても、分散共有された膨大な数のブロックチェーンの特定のブロックをほぼ同時に改ざんしなければならず、結果として改ざんが不可能になっているのです。例えば、ビットコインの場合は、膨大な数のノードが四六時中ブロックチェーンの更新を行っており、この全てのノードの</a:t>
            </a:r>
            <a:r>
              <a:rPr kumimoji="1" lang="en-US" altLang="ja-JP" sz="1200" b="0" i="0" kern="1200" dirty="0">
                <a:solidFill>
                  <a:schemeClr val="tx1"/>
                </a:solidFill>
                <a:effectLst/>
                <a:latin typeface="+mn-lt"/>
                <a:ea typeface="+mn-ea"/>
                <a:cs typeface="+mn-cs"/>
              </a:rPr>
              <a:t>51%</a:t>
            </a:r>
            <a:r>
              <a:rPr kumimoji="1" lang="ja-JP" altLang="en-US" sz="1200" b="0" i="0" kern="1200" dirty="0">
                <a:solidFill>
                  <a:schemeClr val="tx1"/>
                </a:solidFill>
                <a:effectLst/>
                <a:latin typeface="+mn-lt"/>
                <a:ea typeface="+mn-ea"/>
                <a:cs typeface="+mn-cs"/>
              </a:rPr>
              <a:t>以上を改ざんしなければ、改ざんは成立しません。これは、強力なスパーコンピュータを駆使しても改ざんができない規模となっており、現実的には改ざんができないようになっているのです。</a:t>
            </a:r>
          </a:p>
          <a:p>
            <a:pPr fontAlgn="base"/>
            <a:r>
              <a:rPr kumimoji="1" lang="ja-JP" altLang="en-US" sz="1200" b="0" i="0" kern="1200" dirty="0">
                <a:solidFill>
                  <a:schemeClr val="tx1"/>
                </a:solidFill>
                <a:effectLst/>
                <a:latin typeface="+mn-lt"/>
                <a:ea typeface="+mn-ea"/>
                <a:cs typeface="+mn-cs"/>
              </a:rPr>
              <a:t>また、ブロックチェーンでは取引者の情報は暗号化されているため、取引の内容は公開されても取引者の具体的な情報に紐付けされていないので匿名性は担保されています。</a:t>
            </a:r>
          </a:p>
          <a:p>
            <a:pPr fontAlgn="base"/>
            <a:r>
              <a:rPr kumimoji="1" lang="ja-JP" altLang="en-US" sz="1200" b="0" i="0" kern="1200" dirty="0">
                <a:solidFill>
                  <a:schemeClr val="tx1"/>
                </a:solidFill>
                <a:effectLst/>
                <a:latin typeface="+mn-lt"/>
                <a:ea typeface="+mn-ea"/>
                <a:cs typeface="+mn-cs"/>
              </a:rPr>
              <a:t>ブロックチェーンは、ビットコインに代表されるパブリックな取引への適用ばかりではありません。改ざんを困難にする仕組みや、低性能なシステムを分散ノードとして使用し無停止で運用可能なことから、銀行取引や契約などの中核となっている元帳管理に適しているとして、プライベートなシステムでの適用にも注目されるようになってきました。例えば、銀行の預金や為替、決済などの勘定系業務、証券取引、不動産登記、契約管理などへの適用についての検討や研究が進められています。</a:t>
            </a:r>
          </a:p>
          <a:p>
            <a:pPr fontAlgn="base"/>
            <a:r>
              <a:rPr kumimoji="1" lang="ja-JP" altLang="en-US" sz="1200" b="0" i="0" kern="1200" dirty="0">
                <a:solidFill>
                  <a:schemeClr val="tx1"/>
                </a:solidFill>
                <a:effectLst/>
                <a:latin typeface="+mn-lt"/>
                <a:ea typeface="+mn-ea"/>
                <a:cs typeface="+mn-cs"/>
              </a:rPr>
              <a:t>このようにブロックチェーン技術は、実用に向けた様々な取り組みが積極的にすすめられており、今後ますます注目されるようになってゆくでしょう。</a:t>
            </a:r>
          </a:p>
          <a:p>
            <a:pPr fontAlgn="base"/>
            <a:r>
              <a:rPr kumimoji="1" lang="en-US" altLang="ja-JP" sz="1200" b="1" i="0" kern="1200" dirty="0">
                <a:solidFill>
                  <a:schemeClr val="tx1"/>
                </a:solidFill>
                <a:effectLst/>
                <a:latin typeface="+mn-lt"/>
                <a:ea typeface="+mn-ea"/>
                <a:cs typeface="+mn-cs"/>
              </a:rPr>
              <a:t>HTAP</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OLTP/</a:t>
            </a:r>
            <a:r>
              <a:rPr kumimoji="1" lang="ja-JP" altLang="en-US" sz="1200" b="1" i="0" kern="1200" dirty="0">
                <a:solidFill>
                  <a:schemeClr val="tx1"/>
                </a:solidFill>
                <a:effectLst/>
                <a:latin typeface="+mn-lt"/>
                <a:ea typeface="+mn-ea"/>
                <a:cs typeface="+mn-cs"/>
              </a:rPr>
              <a:t>業務系と</a:t>
            </a:r>
            <a:r>
              <a:rPr kumimoji="1" lang="en-US" altLang="ja-JP" sz="1200" b="1" i="0" kern="1200" dirty="0">
                <a:solidFill>
                  <a:schemeClr val="tx1"/>
                </a:solidFill>
                <a:effectLst/>
                <a:latin typeface="+mn-lt"/>
                <a:ea typeface="+mn-ea"/>
                <a:cs typeface="+mn-cs"/>
              </a:rPr>
              <a:t>OLAP/</a:t>
            </a:r>
            <a:r>
              <a:rPr kumimoji="1" lang="ja-JP" altLang="en-US" sz="1200" b="1" i="0" kern="1200" dirty="0">
                <a:solidFill>
                  <a:schemeClr val="tx1"/>
                </a:solidFill>
                <a:effectLst/>
                <a:latin typeface="+mn-lt"/>
                <a:ea typeface="+mn-ea"/>
                <a:cs typeface="+mn-cs"/>
              </a:rPr>
              <a:t>分析系の実行基盤を統合）</a:t>
            </a:r>
          </a:p>
          <a:p>
            <a:pPr fontAlgn="base"/>
            <a:r>
              <a:rPr kumimoji="1" lang="en-US" altLang="ja-JP" sz="1200" b="0" i="0" kern="1200" dirty="0">
                <a:solidFill>
                  <a:schemeClr val="tx1"/>
                </a:solidFill>
                <a:effectLst/>
                <a:latin typeface="+mn-lt"/>
                <a:ea typeface="+mn-ea"/>
                <a:cs typeface="+mn-cs"/>
              </a:rPr>
              <a:t>Hybrid Transactional and Analytical Processing</a:t>
            </a:r>
            <a:r>
              <a:rPr kumimoji="1" lang="ja-JP" altLang="en-US" sz="1200" b="0" i="0" kern="1200" dirty="0">
                <a:solidFill>
                  <a:schemeClr val="tx1"/>
                </a:solidFill>
                <a:effectLst/>
                <a:latin typeface="+mn-lt"/>
                <a:ea typeface="+mn-ea"/>
                <a:cs typeface="+mn-cs"/>
              </a:rPr>
              <a:t>の略で、業務系の</a:t>
            </a:r>
            <a:r>
              <a:rPr kumimoji="1" lang="en-US" altLang="ja-JP" sz="1200" b="0" i="0" kern="1200" dirty="0">
                <a:solidFill>
                  <a:schemeClr val="tx1"/>
                </a:solidFill>
                <a:effectLst/>
                <a:latin typeface="+mn-lt"/>
                <a:ea typeface="+mn-ea"/>
                <a:cs typeface="+mn-cs"/>
              </a:rPr>
              <a:t>OLTP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Online Transaction Processing</a:t>
            </a:r>
            <a:r>
              <a:rPr kumimoji="1" lang="ja-JP" altLang="en-US" sz="1200" b="0" i="0" kern="1200" dirty="0">
                <a:solidFill>
                  <a:schemeClr val="tx1"/>
                </a:solidFill>
                <a:effectLst/>
                <a:latin typeface="+mn-lt"/>
                <a:ea typeface="+mn-ea"/>
                <a:cs typeface="+mn-cs"/>
              </a:rPr>
              <a:t>）と分析系の</a:t>
            </a:r>
            <a:r>
              <a:rPr kumimoji="1" lang="en-US" altLang="ja-JP" sz="1200" b="0" i="0" kern="1200" dirty="0">
                <a:solidFill>
                  <a:schemeClr val="tx1"/>
                </a:solidFill>
                <a:effectLst/>
                <a:latin typeface="+mn-lt"/>
                <a:ea typeface="+mn-ea"/>
                <a:cs typeface="+mn-cs"/>
              </a:rPr>
              <a:t>OLAP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Online Analytical Processing</a:t>
            </a:r>
            <a:r>
              <a:rPr kumimoji="1" lang="ja-JP" altLang="en-US" sz="1200" b="0" i="0" kern="1200" dirty="0">
                <a:solidFill>
                  <a:schemeClr val="tx1"/>
                </a:solidFill>
                <a:effectLst/>
                <a:latin typeface="+mn-lt"/>
                <a:ea typeface="+mn-ea"/>
                <a:cs typeface="+mn-cs"/>
              </a:rPr>
              <a:t>）を統合しようという流れです。</a:t>
            </a:r>
          </a:p>
          <a:p>
            <a:pPr fontAlgn="base"/>
            <a:r>
              <a:rPr kumimoji="1" lang="ja-JP" altLang="en-US" sz="1200" b="0" i="0" kern="1200" dirty="0">
                <a:solidFill>
                  <a:schemeClr val="tx1"/>
                </a:solidFill>
                <a:effectLst/>
                <a:latin typeface="+mn-lt"/>
                <a:ea typeface="+mn-ea"/>
                <a:cs typeface="+mn-cs"/>
              </a:rPr>
              <a:t>その要となるのがデータベースとなるわけですが、</a:t>
            </a:r>
            <a:r>
              <a:rPr kumimoji="1" lang="en-US" altLang="ja-JP" sz="1200" b="0" i="0" kern="1200" dirty="0">
                <a:solidFill>
                  <a:schemeClr val="tx1"/>
                </a:solidFill>
                <a:effectLst/>
                <a:latin typeface="+mn-lt"/>
                <a:ea typeface="+mn-ea"/>
                <a:cs typeface="+mn-cs"/>
              </a:rPr>
              <a:t>SAP HANA</a:t>
            </a:r>
            <a:r>
              <a:rPr kumimoji="1" lang="ja-JP" altLang="en-US" sz="1200" b="0" i="0" kern="1200" dirty="0">
                <a:solidFill>
                  <a:schemeClr val="tx1"/>
                </a:solidFill>
                <a:effectLst/>
                <a:latin typeface="+mn-lt"/>
                <a:ea typeface="+mn-ea"/>
                <a:cs typeface="+mn-cs"/>
              </a:rPr>
              <a:t>が先行し、それに続いて</a:t>
            </a:r>
            <a:r>
              <a:rPr kumimoji="1" lang="en-US" altLang="ja-JP" sz="1200" b="0" i="0" kern="1200" dirty="0">
                <a:solidFill>
                  <a:schemeClr val="tx1"/>
                </a:solidFill>
                <a:effectLst/>
                <a:latin typeface="+mn-lt"/>
                <a:ea typeface="+mn-ea"/>
                <a:cs typeface="+mn-cs"/>
              </a:rPr>
              <a:t>Oracle Database</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Microsoft SQL Server</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IBM DB2</a:t>
            </a:r>
            <a:r>
              <a:rPr kumimoji="1" lang="ja-JP" altLang="en-US" sz="1200" b="0" i="0" kern="1200" dirty="0">
                <a:solidFill>
                  <a:schemeClr val="tx1"/>
                </a:solidFill>
                <a:effectLst/>
                <a:latin typeface="+mn-lt"/>
                <a:ea typeface="+mn-ea"/>
                <a:cs typeface="+mn-cs"/>
              </a:rPr>
              <a:t>などは、既にその機能を実装しています。</a:t>
            </a:r>
          </a:p>
          <a:p>
            <a:pPr fontAlgn="base"/>
            <a:r>
              <a:rPr kumimoji="1" lang="ja-JP" altLang="en-US" sz="1200" b="0" i="0" kern="1200" dirty="0">
                <a:solidFill>
                  <a:schemeClr val="tx1"/>
                </a:solidFill>
                <a:effectLst/>
                <a:latin typeface="+mn-lt"/>
                <a:ea typeface="+mn-ea"/>
                <a:cs typeface="+mn-cs"/>
              </a:rPr>
              <a:t>実際のところ</a:t>
            </a:r>
            <a:r>
              <a:rPr kumimoji="1" lang="en-US" altLang="ja-JP" sz="1200" b="0" i="0" kern="1200" dirty="0">
                <a:solidFill>
                  <a:schemeClr val="tx1"/>
                </a:solidFill>
                <a:effectLst/>
                <a:latin typeface="+mn-lt"/>
                <a:ea typeface="+mn-ea"/>
                <a:cs typeface="+mn-cs"/>
              </a:rPr>
              <a:t>OLTP</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OLAP</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が物理的にひとつであるとは限らず、それぞれの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がインメモリーで高速に連係し、わずかな遅延で</a:t>
            </a:r>
            <a:r>
              <a:rPr kumimoji="1" lang="en-US" altLang="ja-JP" sz="1200" b="0" i="0" kern="1200" dirty="0">
                <a:solidFill>
                  <a:schemeClr val="tx1"/>
                </a:solidFill>
                <a:effectLst/>
                <a:latin typeface="+mn-lt"/>
                <a:ea typeface="+mn-ea"/>
                <a:cs typeface="+mn-cs"/>
              </a:rPr>
              <a:t>OLTP DB</a:t>
            </a:r>
            <a:r>
              <a:rPr kumimoji="1" lang="ja-JP" altLang="en-US" sz="1200" b="0" i="0" kern="1200" dirty="0">
                <a:solidFill>
                  <a:schemeClr val="tx1"/>
                </a:solidFill>
                <a:effectLst/>
                <a:latin typeface="+mn-lt"/>
                <a:ea typeface="+mn-ea"/>
                <a:cs typeface="+mn-cs"/>
              </a:rPr>
              <a:t>から</a:t>
            </a:r>
            <a:r>
              <a:rPr kumimoji="1" lang="en-US" altLang="ja-JP" sz="1200" b="0" i="0" kern="1200" dirty="0">
                <a:solidFill>
                  <a:schemeClr val="tx1"/>
                </a:solidFill>
                <a:effectLst/>
                <a:latin typeface="+mn-lt"/>
                <a:ea typeface="+mn-ea"/>
                <a:cs typeface="+mn-cs"/>
              </a:rPr>
              <a:t>OLAP DB</a:t>
            </a:r>
            <a:r>
              <a:rPr kumimoji="1" lang="ja-JP" altLang="en-US" sz="1200" b="0" i="0" kern="1200" dirty="0">
                <a:solidFill>
                  <a:schemeClr val="tx1"/>
                </a:solidFill>
                <a:effectLst/>
                <a:latin typeface="+mn-lt"/>
                <a:ea typeface="+mn-ea"/>
                <a:cs typeface="+mn-cs"/>
              </a:rPr>
              <a:t>が生成されることにより、見かけ上ひとつの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に見えるものもあります。今後、オープン・ソース系</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でも同様の仕組みが登場してくるかもしれませんし、</a:t>
            </a:r>
            <a:r>
              <a:rPr kumimoji="1" lang="en-US" altLang="ja-JP" sz="1200" b="0" i="0" kern="1200" dirty="0">
                <a:solidFill>
                  <a:schemeClr val="tx1"/>
                </a:solidFill>
                <a:effectLst/>
                <a:latin typeface="+mn-lt"/>
                <a:ea typeface="+mn-ea"/>
                <a:cs typeface="+mn-cs"/>
              </a:rPr>
              <a:t>Apache Spark</a:t>
            </a:r>
            <a:r>
              <a:rPr kumimoji="1" lang="ja-JP" altLang="en-US" sz="1200" b="0" i="0" kern="1200" dirty="0">
                <a:solidFill>
                  <a:schemeClr val="tx1"/>
                </a:solidFill>
                <a:effectLst/>
                <a:latin typeface="+mn-lt"/>
                <a:ea typeface="+mn-ea"/>
                <a:cs typeface="+mn-cs"/>
              </a:rPr>
              <a:t>などを活用することで、</a:t>
            </a:r>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環境を構築する動きも出てくるでしょう。</a:t>
            </a:r>
          </a:p>
          <a:p>
            <a:pPr fontAlgn="base"/>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の仕組みを使えば、「業務系」と「分析系」にシステムを分ける必要はなくなります。今後は需要が高まると考えられる</a:t>
            </a:r>
            <a:r>
              <a:rPr kumimoji="1" lang="en-US" altLang="ja-JP" sz="1200" b="0" i="0" kern="1200" dirty="0" err="1">
                <a:solidFill>
                  <a:schemeClr val="tx1"/>
                </a:solidFill>
                <a:effectLst/>
                <a:latin typeface="+mn-lt"/>
                <a:ea typeface="+mn-ea"/>
                <a:cs typeface="+mn-cs"/>
              </a:rPr>
              <a:t>IoT</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ビックデータ→</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業務アプリケーションといった連係、すなわち、現場の状況を直ちにアプリーションに反映させるようなシステム･ニーズに於いては、自ずと</a:t>
            </a:r>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が必要とされることになると考えられます。</a:t>
            </a:r>
          </a:p>
          <a:p>
            <a:pPr fontAlgn="base"/>
            <a:r>
              <a:rPr kumimoji="1" lang="ja-JP" altLang="en-US" sz="1200" b="1" i="0" kern="1200" dirty="0">
                <a:solidFill>
                  <a:schemeClr val="tx1"/>
                </a:solidFill>
                <a:effectLst/>
                <a:latin typeface="+mn-lt"/>
                <a:ea typeface="+mn-ea"/>
                <a:cs typeface="+mn-cs"/>
              </a:rPr>
              <a:t>コンテナとマイクロサービス</a:t>
            </a:r>
          </a:p>
          <a:p>
            <a:pPr fontAlgn="base"/>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リシック（巨大な一枚岩のような）と呼びます。</a:t>
            </a:r>
          </a:p>
          <a:p>
            <a:pPr fontAlgn="base"/>
            <a:r>
              <a:rPr kumimoji="1" lang="ja-JP" altLang="en-US" sz="1200" b="0" i="0" kern="1200" dirty="0">
                <a:solidFill>
                  <a:schemeClr val="tx1"/>
                </a:solidFill>
                <a:effectLst/>
                <a:latin typeface="+mn-lt"/>
                <a:ea typeface="+mn-ea"/>
                <a:cs typeface="+mn-cs"/>
              </a:rPr>
              <a:t>ただ、このやり方では、</a:t>
            </a:r>
          </a:p>
          <a:p>
            <a:pPr fontAlgn="base"/>
            <a:r>
              <a:rPr kumimoji="1" lang="ja-JP" altLang="en-US" sz="1200" b="0" i="0" kern="1200" dirty="0">
                <a:solidFill>
                  <a:schemeClr val="tx1"/>
                </a:solidFill>
                <a:effectLst/>
                <a:latin typeface="+mn-lt"/>
                <a:ea typeface="+mn-ea"/>
                <a:cs typeface="+mn-cs"/>
              </a:rPr>
              <a:t>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a:t>
            </a:r>
          </a:p>
          <a:p>
            <a:pPr fontAlgn="base"/>
            <a:r>
              <a:rPr kumimoji="1" lang="ja-JP" altLang="en-US" sz="1200" b="0" i="0" kern="1200" dirty="0">
                <a:solidFill>
                  <a:schemeClr val="tx1"/>
                </a:solidFill>
                <a:effectLst/>
                <a:latin typeface="+mn-lt"/>
                <a:ea typeface="+mn-ea"/>
                <a:cs typeface="+mn-cs"/>
              </a:rPr>
              <a:t>変更を重ねるにつれて、当初きれいに分かれていた各ロジックの役割分担が曖昧かつ複雑になり、処理効率を低下させ、保守管理を難しいものにしてゆきます。</a:t>
            </a:r>
          </a:p>
          <a:p>
            <a:pPr fontAlgn="base"/>
            <a:r>
              <a:rPr kumimoji="1" lang="ja-JP" altLang="en-US" sz="1200" b="0" i="0" kern="1200" dirty="0">
                <a:solidFill>
                  <a:schemeClr val="tx1"/>
                </a:solidFill>
                <a:effectLst/>
                <a:latin typeface="+mn-lt"/>
                <a:ea typeface="+mn-ea"/>
                <a:cs typeface="+mn-cs"/>
              </a:rPr>
              <a:t>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pPr fontAlgn="base"/>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pPr fontAlgn="base"/>
            <a:r>
              <a:rPr kumimoji="1" lang="ja-JP" altLang="en-US" sz="1200" b="0" i="0" kern="1200" dirty="0">
                <a:solidFill>
                  <a:schemeClr val="tx1"/>
                </a:solidFill>
                <a:effectLst/>
                <a:latin typeface="+mn-lt"/>
                <a:ea typeface="+mn-ea"/>
                <a:cs typeface="+mn-cs"/>
              </a:rPr>
              <a:t>この課題に対応しようというのが、マイクロサービスです。このやり方は、ソフトウェアを互いに独立した単一機能の部品に分割し、それらを連結させることで、全体の機能を実現しようとするもので、この「単一機能の部品」をマイクロサービスと呼びます。</a:t>
            </a:r>
          </a:p>
          <a:p>
            <a:pPr fontAlgn="base"/>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pPr fontAlgn="base"/>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pPr fontAlgn="base"/>
            <a:r>
              <a:rPr kumimoji="1" lang="ja-JP" altLang="en-US" sz="1200" b="0" i="0" kern="1200" dirty="0">
                <a:solidFill>
                  <a:schemeClr val="tx1"/>
                </a:solidFill>
                <a:effectLst/>
                <a:latin typeface="+mn-lt"/>
                <a:ea typeface="+mn-ea"/>
                <a:cs typeface="+mn-cs"/>
              </a:rPr>
              <a:t>マイクロサービスと相性がいいのが、コンテナです。コンテナは仮想マシンと同様に「隔離されたアプリケーション実行環境」を作る技術です。ただ、仮想マシンとは異なり</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上で稼働するため、仮想マシンのようにそれぞれ個別に</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を稼働させる必要がなく、</a:t>
            </a:r>
            <a:r>
              <a:rPr kumimoji="1" lang="en-US" altLang="ja-JP" sz="1200" b="0" i="0" kern="1200" dirty="0">
                <a:solidFill>
                  <a:schemeClr val="tx1"/>
                </a:solidFill>
                <a:effectLst/>
                <a:latin typeface="+mn-lt"/>
                <a:ea typeface="+mn-ea"/>
                <a:cs typeface="+mn-cs"/>
              </a:rPr>
              <a:t>CPU</a:t>
            </a:r>
            <a:r>
              <a:rPr kumimoji="1" lang="ja-JP" altLang="en-US" sz="1200" b="0" i="0" kern="1200" dirty="0">
                <a:solidFill>
                  <a:schemeClr val="tx1"/>
                </a:solidFill>
                <a:effectLst/>
                <a:latin typeface="+mn-lt"/>
                <a:ea typeface="+mn-ea"/>
                <a:cs typeface="+mn-cs"/>
              </a:rPr>
              <a:t>やメモリ、ストレージなどのシステム資源の消費が少なくてすみます。そのため、極めて高速で起動できるのが特徴です。</a:t>
            </a:r>
          </a:p>
          <a:p>
            <a:pPr fontAlgn="base"/>
            <a:r>
              <a:rPr kumimoji="1" lang="ja-JP" altLang="en-US" sz="1200" b="0" i="0" kern="1200" dirty="0">
                <a:solidFill>
                  <a:schemeClr val="tx1"/>
                </a:solidFill>
                <a:effectLst/>
                <a:latin typeface="+mn-lt"/>
                <a:ea typeface="+mn-ea"/>
                <a:cs typeface="+mn-cs"/>
              </a:rPr>
              <a:t>ひとつのコンテナは、</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から見るとひとつのプロセスとみなされます。そのため、他のサーバーにコンテナを移動させて動かすにも、</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a:t>
            </a:r>
          </a:p>
          <a:p>
            <a:pPr fontAlgn="base"/>
            <a:r>
              <a:rPr kumimoji="1" lang="ja-JP" altLang="en-US" sz="1200" b="0" i="0" kern="1200" dirty="0">
                <a:solidFill>
                  <a:schemeClr val="tx1"/>
                </a:solidFill>
                <a:effectLst/>
                <a:latin typeface="+mn-lt"/>
                <a:ea typeface="+mn-ea"/>
                <a:cs typeface="+mn-cs"/>
              </a:rPr>
              <a:t>開発</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テスト</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本番を異なるシステムで行う場合でも、上記のように異なるシステム環境でも稼働が保証されていることや起動が速いことで、そのプロセスを迅速に行うことができるようになります。</a:t>
            </a:r>
          </a:p>
          <a:p>
            <a:pPr fontAlgn="base"/>
            <a:r>
              <a:rPr kumimoji="1" lang="ja-JP" altLang="en-US" sz="1200" b="0" i="0" kern="1200" dirty="0">
                <a:solidFill>
                  <a:schemeClr val="tx1"/>
                </a:solidFill>
                <a:effectLst/>
                <a:latin typeface="+mn-lt"/>
                <a:ea typeface="+mn-ea"/>
                <a:cs typeface="+mn-cs"/>
              </a:rPr>
              <a:t>このコンテナを使ってマイクロサービスを構成すれば、開発からテスト、本番移行のサイクルを短縮でき、ビジネス・スピードとシステム対応のスピードを同期させる取り組み「</a:t>
            </a:r>
            <a:r>
              <a:rPr kumimoji="1" lang="en-US" altLang="ja-JP" sz="1200" b="0" i="0" kern="1200" dirty="0">
                <a:solidFill>
                  <a:schemeClr val="tx1"/>
                </a:solidFill>
                <a:effectLst/>
                <a:latin typeface="+mn-lt"/>
                <a:ea typeface="+mn-ea"/>
                <a:cs typeface="+mn-cs"/>
              </a:rPr>
              <a:t>DevOps</a:t>
            </a:r>
            <a:r>
              <a:rPr kumimoji="1" lang="ja-JP" altLang="en-US" sz="1200" b="0" i="0" kern="1200" dirty="0">
                <a:solidFill>
                  <a:schemeClr val="tx1"/>
                </a:solidFill>
                <a:effectLst/>
                <a:latin typeface="+mn-lt"/>
                <a:ea typeface="+mn-ea"/>
                <a:cs typeface="+mn-cs"/>
              </a:rPr>
              <a:t>」を効果的に運用することが可能になるのです。</a:t>
            </a:r>
          </a:p>
          <a:p>
            <a:pPr fontAlgn="base"/>
            <a:r>
              <a:rPr kumimoji="1" lang="ja-JP" altLang="en-US" sz="1200" b="1" i="0" kern="1200" dirty="0">
                <a:solidFill>
                  <a:schemeClr val="tx1"/>
                </a:solidFill>
                <a:effectLst/>
                <a:latin typeface="+mn-lt"/>
                <a:ea typeface="+mn-ea"/>
                <a:cs typeface="+mn-cs"/>
              </a:rPr>
              <a:t>インフラストラクチャーとデバイス</a:t>
            </a:r>
          </a:p>
          <a:p>
            <a:pPr fontAlgn="base"/>
            <a:r>
              <a:rPr kumimoji="1" lang="ja-JP" altLang="en-US" sz="1200" b="1" i="0" kern="1200" dirty="0">
                <a:solidFill>
                  <a:schemeClr val="tx1"/>
                </a:solidFill>
                <a:effectLst/>
                <a:latin typeface="+mn-lt"/>
                <a:ea typeface="+mn-ea"/>
                <a:cs typeface="+mn-cs"/>
              </a:rPr>
              <a:t> </a:t>
            </a:r>
            <a:r>
              <a:rPr kumimoji="1" lang="en-US" altLang="ja-JP" sz="1200" b="1" i="0" kern="1200" dirty="0">
                <a:solidFill>
                  <a:schemeClr val="tx1"/>
                </a:solidFill>
                <a:effectLst/>
                <a:latin typeface="+mn-lt"/>
                <a:ea typeface="+mn-ea"/>
                <a:cs typeface="+mn-cs"/>
              </a:rPr>
              <a:t>LPWA</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Internet of Things</a:t>
            </a:r>
            <a:r>
              <a:rPr kumimoji="1" lang="ja-JP" altLang="en-US" sz="1200" b="0" i="0" kern="1200" dirty="0">
                <a:solidFill>
                  <a:schemeClr val="tx1"/>
                </a:solidFill>
                <a:effectLst/>
                <a:latin typeface="+mn-lt"/>
                <a:ea typeface="+mn-ea"/>
                <a:cs typeface="+mn-cs"/>
              </a:rPr>
              <a:t>／モノのインターネット）が本格的に普及するとデバイス数は爆発的に増加するとみられており、その数は数年のうちには数百億個にも達すると言われています。これらデバイスに求められる無線通信として期待されているのが</a:t>
            </a:r>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Low Power, Wide Area</a:t>
            </a:r>
            <a:r>
              <a:rPr kumimoji="1" lang="ja-JP" altLang="en-US" sz="1200" b="0" i="0" kern="1200" dirty="0">
                <a:solidFill>
                  <a:schemeClr val="tx1"/>
                </a:solidFill>
                <a:effectLst/>
                <a:latin typeface="+mn-lt"/>
                <a:ea typeface="+mn-ea"/>
                <a:cs typeface="+mn-cs"/>
              </a:rPr>
              <a:t>：省電力広域無線ネットワーク）」です。</a:t>
            </a:r>
          </a:p>
          <a:p>
            <a:pPr fontAlgn="base"/>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とは、低速ですが低消費電力で半径数キロ～数十キロの通信が可能な無線通信技術の総称です。</a:t>
            </a:r>
          </a:p>
          <a:p>
            <a:pPr fontAlgn="base"/>
            <a:r>
              <a:rPr kumimoji="1" lang="ja-JP" altLang="en-US" sz="1200" b="0" i="0" kern="1200" dirty="0">
                <a:solidFill>
                  <a:schemeClr val="tx1"/>
                </a:solidFill>
                <a:effectLst/>
                <a:latin typeface="+mn-lt"/>
                <a:ea typeface="+mn-ea"/>
                <a:cs typeface="+mn-cs"/>
              </a:rPr>
              <a:t>低消費電力の無線ネットワークには、</a:t>
            </a:r>
            <a:r>
              <a:rPr kumimoji="1" lang="en-US" altLang="ja-JP" sz="1200" b="0" i="0" kern="1200" dirty="0">
                <a:solidFill>
                  <a:schemeClr val="tx1"/>
                </a:solidFill>
                <a:effectLst/>
                <a:latin typeface="+mn-lt"/>
                <a:ea typeface="+mn-ea"/>
                <a:cs typeface="+mn-cs"/>
              </a:rPr>
              <a:t>Bluetooth</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ZigBee</a:t>
            </a:r>
            <a:r>
              <a:rPr kumimoji="1" lang="ja-JP" altLang="en-US" sz="1200" b="0" i="0" kern="1200" dirty="0">
                <a:solidFill>
                  <a:schemeClr val="tx1"/>
                </a:solidFill>
                <a:effectLst/>
                <a:latin typeface="+mn-lt"/>
                <a:ea typeface="+mn-ea"/>
                <a:cs typeface="+mn-cs"/>
              </a:rPr>
              <a:t>などがありますが、これらは電波を遠くまで飛ばすことはできず、</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つの中継器でカバーできる範囲は限られてしまいます。広域に大量のモノを配置し、センサーデータを取得しなければならない場合には、多数の中継器を設置する必要があり、</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用途には向きません。</a:t>
            </a:r>
          </a:p>
          <a:p>
            <a:pPr fontAlgn="base"/>
            <a:r>
              <a:rPr kumimoji="1" lang="ja-JP" altLang="en-US" sz="1200" b="0" i="0" kern="1200" dirty="0">
                <a:solidFill>
                  <a:schemeClr val="tx1"/>
                </a:solidFill>
                <a:effectLst/>
                <a:latin typeface="+mn-lt"/>
                <a:ea typeface="+mn-ea"/>
                <a:cs typeface="+mn-cs"/>
              </a:rPr>
              <a:t>また、広域をカバーできる</a:t>
            </a:r>
            <a:r>
              <a:rPr kumimoji="1" lang="en-US" altLang="ja-JP" sz="1200" b="0" i="0" kern="1200" dirty="0">
                <a:solidFill>
                  <a:schemeClr val="tx1"/>
                </a:solidFill>
                <a:effectLst/>
                <a:latin typeface="+mn-lt"/>
                <a:ea typeface="+mn-ea"/>
                <a:cs typeface="+mn-cs"/>
              </a:rPr>
              <a:t>3G/LTE</a:t>
            </a:r>
            <a:r>
              <a:rPr kumimoji="1" lang="ja-JP" altLang="en-US" sz="1200" b="0" i="0" kern="1200" dirty="0">
                <a:solidFill>
                  <a:schemeClr val="tx1"/>
                </a:solidFill>
                <a:effectLst/>
                <a:latin typeface="+mn-lt"/>
                <a:ea typeface="+mn-ea"/>
                <a:cs typeface="+mn-cs"/>
              </a:rPr>
              <a:t>の携帯電話のネットワークでは、</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回線あたり月々数百円</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数千円の通信料金が必要となることに加えて、モノに組み込む通信モジュールも高額になり、消費電力も大きいことから、これもまた</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用途には向きません。</a:t>
            </a:r>
          </a:p>
          <a:p>
            <a:pPr fontAlgn="base"/>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は、こうした課題を解決する通信手段として登場しました。通信速度は</a:t>
            </a:r>
            <a:r>
              <a:rPr kumimoji="1" lang="en-US" altLang="ja-JP" sz="1200" b="0" i="0" kern="1200" dirty="0">
                <a:solidFill>
                  <a:schemeClr val="tx1"/>
                </a:solidFill>
                <a:effectLst/>
                <a:latin typeface="+mn-lt"/>
                <a:ea typeface="+mn-ea"/>
                <a:cs typeface="+mn-cs"/>
              </a:rPr>
              <a:t>100bps</a:t>
            </a:r>
            <a:r>
              <a:rPr kumimoji="1" lang="ja-JP" altLang="en-US" sz="1200" b="0" i="0" kern="1200" dirty="0">
                <a:solidFill>
                  <a:schemeClr val="tx1"/>
                </a:solidFill>
                <a:effectLst/>
                <a:latin typeface="+mn-lt"/>
                <a:ea typeface="+mn-ea"/>
                <a:cs typeface="+mn-cs"/>
              </a:rPr>
              <a:t>～数十</a:t>
            </a:r>
            <a:r>
              <a:rPr kumimoji="1" lang="en-US" altLang="ja-JP" sz="1200" b="0" i="0" kern="1200" dirty="0">
                <a:solidFill>
                  <a:schemeClr val="tx1"/>
                </a:solidFill>
                <a:effectLst/>
                <a:latin typeface="+mn-lt"/>
                <a:ea typeface="+mn-ea"/>
                <a:cs typeface="+mn-cs"/>
              </a:rPr>
              <a:t>kbps</a:t>
            </a:r>
            <a:r>
              <a:rPr kumimoji="1" lang="ja-JP" altLang="en-US" sz="1200" b="0" i="0" kern="1200" dirty="0">
                <a:solidFill>
                  <a:schemeClr val="tx1"/>
                </a:solidFill>
                <a:effectLst/>
                <a:latin typeface="+mn-lt"/>
                <a:ea typeface="+mn-ea"/>
                <a:cs typeface="+mn-cs"/>
              </a:rPr>
              <a:t>程度であり、</a:t>
            </a:r>
            <a:r>
              <a:rPr kumimoji="1" lang="en-US" altLang="ja-JP" sz="1200" b="0" i="0" kern="1200" dirty="0">
                <a:solidFill>
                  <a:schemeClr val="tx1"/>
                </a:solidFill>
                <a:effectLst/>
                <a:latin typeface="+mn-lt"/>
                <a:ea typeface="+mn-ea"/>
                <a:cs typeface="+mn-cs"/>
              </a:rPr>
              <a:t>3G</a:t>
            </a:r>
            <a:r>
              <a:rPr kumimoji="1" lang="ja-JP" altLang="en-US" sz="1200" b="0" i="0" kern="1200" dirty="0">
                <a:solidFill>
                  <a:schemeClr val="tx1"/>
                </a:solidFill>
                <a:effectLst/>
                <a:latin typeface="+mn-lt"/>
                <a:ea typeface="+mn-ea"/>
                <a:cs typeface="+mn-cs"/>
              </a:rPr>
              <a:t>（下り最大</a:t>
            </a:r>
            <a:r>
              <a:rPr kumimoji="1" lang="en-US" altLang="ja-JP" sz="1200" b="0" i="0" kern="1200" dirty="0">
                <a:solidFill>
                  <a:schemeClr val="tx1"/>
                </a:solidFill>
                <a:effectLst/>
                <a:latin typeface="+mn-lt"/>
                <a:ea typeface="+mn-ea"/>
                <a:cs typeface="+mn-cs"/>
              </a:rPr>
              <a:t>14.4Mbps</a:t>
            </a:r>
            <a:r>
              <a:rPr kumimoji="1" lang="ja-JP" altLang="en-US" sz="1200" b="0" i="0" kern="1200" dirty="0">
                <a:solidFill>
                  <a:schemeClr val="tx1"/>
                </a:solidFill>
                <a:effectLst/>
                <a:latin typeface="+mn-lt"/>
                <a:ea typeface="+mn-ea"/>
                <a:cs typeface="+mn-cs"/>
              </a:rPr>
              <a:t>／上り最大</a:t>
            </a:r>
            <a:r>
              <a:rPr kumimoji="1" lang="en-US" altLang="ja-JP" sz="1200" b="0" i="0" kern="1200" dirty="0">
                <a:solidFill>
                  <a:schemeClr val="tx1"/>
                </a:solidFill>
                <a:effectLst/>
                <a:latin typeface="+mn-lt"/>
                <a:ea typeface="+mn-ea"/>
                <a:cs typeface="+mn-cs"/>
              </a:rPr>
              <a:t>5.76Mbps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LTE</a:t>
            </a:r>
            <a:r>
              <a:rPr kumimoji="1" lang="ja-JP" altLang="en-US" sz="1200" b="0" i="0" kern="1200" dirty="0">
                <a:solidFill>
                  <a:schemeClr val="tx1"/>
                </a:solidFill>
                <a:effectLst/>
                <a:latin typeface="+mn-lt"/>
                <a:ea typeface="+mn-ea"/>
                <a:cs typeface="+mn-cs"/>
              </a:rPr>
              <a:t>（下り最大</a:t>
            </a:r>
            <a:r>
              <a:rPr kumimoji="1" lang="en-US" altLang="ja-JP" sz="1200" b="0" i="0" kern="1200" dirty="0">
                <a:solidFill>
                  <a:schemeClr val="tx1"/>
                </a:solidFill>
                <a:effectLst/>
                <a:latin typeface="+mn-lt"/>
                <a:ea typeface="+mn-ea"/>
                <a:cs typeface="+mn-cs"/>
              </a:rPr>
              <a:t>150Mbps</a:t>
            </a:r>
            <a:r>
              <a:rPr kumimoji="1" lang="ja-JP" altLang="en-US" sz="1200" b="0" i="0" kern="1200" dirty="0">
                <a:solidFill>
                  <a:schemeClr val="tx1"/>
                </a:solidFill>
                <a:effectLst/>
                <a:latin typeface="+mn-lt"/>
                <a:ea typeface="+mn-ea"/>
                <a:cs typeface="+mn-cs"/>
              </a:rPr>
              <a:t>／上り最大</a:t>
            </a:r>
            <a:r>
              <a:rPr kumimoji="1" lang="en-US" altLang="ja-JP" sz="1200" b="0" i="0" kern="1200" dirty="0">
                <a:solidFill>
                  <a:schemeClr val="tx1"/>
                </a:solidFill>
                <a:effectLst/>
                <a:latin typeface="+mn-lt"/>
                <a:ea typeface="+mn-ea"/>
                <a:cs typeface="+mn-cs"/>
              </a:rPr>
              <a:t>50Mbps</a:t>
            </a:r>
            <a:r>
              <a:rPr kumimoji="1" lang="ja-JP" altLang="en-US" sz="1200" b="0" i="0" kern="1200" dirty="0">
                <a:solidFill>
                  <a:schemeClr val="tx1"/>
                </a:solidFill>
                <a:effectLst/>
                <a:latin typeface="+mn-lt"/>
                <a:ea typeface="+mn-ea"/>
                <a:cs typeface="+mn-cs"/>
              </a:rPr>
              <a:t>）と比較すると桁違いに遅い通信速度ですが、用途を絞り込めば圧倒的な低消費電力で広域での通信が可能です。通信モジュールが低価格であることからも、</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のための無線ネットワークとして期待されています。</a:t>
            </a:r>
          </a:p>
          <a:p>
            <a:pPr fontAlgn="base"/>
            <a:r>
              <a:rPr kumimoji="1" lang="ja-JP" altLang="en-US" sz="1200" b="0" i="0" kern="1200" dirty="0">
                <a:solidFill>
                  <a:schemeClr val="tx1"/>
                </a:solidFill>
                <a:effectLst/>
                <a:latin typeface="+mn-lt"/>
                <a:ea typeface="+mn-ea"/>
                <a:cs typeface="+mn-cs"/>
              </a:rPr>
              <a:t>主要な方式として、「</a:t>
            </a:r>
            <a:r>
              <a:rPr kumimoji="1" lang="en-US" altLang="ja-JP" sz="1200" b="0" i="0" kern="1200" dirty="0" err="1">
                <a:solidFill>
                  <a:schemeClr val="tx1"/>
                </a:solidFill>
                <a:effectLst/>
                <a:latin typeface="+mn-lt"/>
                <a:ea typeface="+mn-ea"/>
                <a:cs typeface="+mn-cs"/>
              </a:rPr>
              <a:t>LoRaWAN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NB-</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SIGFOX</a:t>
            </a:r>
            <a:r>
              <a:rPr kumimoji="1" lang="ja-JP" altLang="en-US" sz="1200" b="0" i="0" kern="1200" dirty="0">
                <a:solidFill>
                  <a:schemeClr val="tx1"/>
                </a:solidFill>
                <a:effectLst/>
                <a:latin typeface="+mn-lt"/>
                <a:ea typeface="+mn-ea"/>
                <a:cs typeface="+mn-cs"/>
              </a:rPr>
              <a:t>」があります。</a:t>
            </a:r>
          </a:p>
          <a:p>
            <a:pPr fontAlgn="base"/>
            <a:r>
              <a:rPr kumimoji="1" lang="en-US" altLang="ja-JP" sz="1200" b="1" i="0" kern="1200" dirty="0">
                <a:solidFill>
                  <a:schemeClr val="tx1"/>
                </a:solidFill>
                <a:effectLst/>
                <a:latin typeface="+mn-lt"/>
                <a:ea typeface="+mn-ea"/>
                <a:cs typeface="+mn-cs"/>
              </a:rPr>
              <a:t>5G</a:t>
            </a:r>
            <a:r>
              <a:rPr kumimoji="1" lang="ja-JP" altLang="en-US" sz="1200" b="1" i="0" kern="1200" dirty="0">
                <a:solidFill>
                  <a:schemeClr val="tx1"/>
                </a:solidFill>
                <a:effectLst/>
                <a:latin typeface="+mn-lt"/>
                <a:ea typeface="+mn-ea"/>
                <a:cs typeface="+mn-cs"/>
              </a:rPr>
              <a:t>（第５世代移動体通信）</a:t>
            </a:r>
          </a:p>
          <a:p>
            <a:pPr fontAlgn="base"/>
            <a:r>
              <a:rPr kumimoji="1" lang="ja-JP" altLang="en-US" sz="1200" b="0" i="0" kern="1200" dirty="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世代移動体通信方式」すなわち</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は現在の</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に続く次世代のモバイル通信として、</a:t>
            </a:r>
            <a:r>
              <a:rPr kumimoji="1" lang="en-US" altLang="ja-JP" sz="1200" b="0" i="0" kern="1200" dirty="0">
                <a:solidFill>
                  <a:schemeClr val="tx1"/>
                </a:solidFill>
                <a:effectLst/>
                <a:latin typeface="+mn-lt"/>
                <a:ea typeface="+mn-ea"/>
                <a:cs typeface="+mn-cs"/>
              </a:rPr>
              <a:t>2020</a:t>
            </a:r>
            <a:r>
              <a:rPr kumimoji="1" lang="ja-JP" altLang="en-US" sz="1200" b="0" i="0" kern="1200" dirty="0">
                <a:solidFill>
                  <a:schemeClr val="tx1"/>
                </a:solidFill>
                <a:effectLst/>
                <a:latin typeface="+mn-lt"/>
                <a:ea typeface="+mn-ea"/>
                <a:cs typeface="+mn-cs"/>
              </a:rPr>
              <a:t>年頃の利用開始を目指し開発が進められています。</a:t>
            </a:r>
          </a:p>
          <a:p>
            <a:pPr fontAlgn="base"/>
            <a:r>
              <a:rPr kumimoji="1" lang="en-US" altLang="ja-JP" sz="1200" b="0" i="0" kern="1200" dirty="0">
                <a:solidFill>
                  <a:schemeClr val="tx1"/>
                </a:solidFill>
                <a:effectLst/>
                <a:latin typeface="+mn-lt"/>
                <a:ea typeface="+mn-ea"/>
                <a:cs typeface="+mn-cs"/>
              </a:rPr>
              <a:t>1980</a:t>
            </a:r>
            <a:r>
              <a:rPr kumimoji="1" lang="ja-JP" altLang="en-US" sz="1200" b="0" i="0" kern="1200" dirty="0">
                <a:solidFill>
                  <a:schemeClr val="tx1"/>
                </a:solidFill>
                <a:effectLst/>
                <a:latin typeface="+mn-lt"/>
                <a:ea typeface="+mn-ea"/>
                <a:cs typeface="+mn-cs"/>
              </a:rPr>
              <a:t>年代までの「</a:t>
            </a:r>
            <a:r>
              <a:rPr kumimoji="1" lang="en-US" altLang="ja-JP" sz="1200" b="0" i="0" kern="1200" dirty="0">
                <a:solidFill>
                  <a:schemeClr val="tx1"/>
                </a:solidFill>
                <a:effectLst/>
                <a:latin typeface="+mn-lt"/>
                <a:ea typeface="+mn-ea"/>
                <a:cs typeface="+mn-cs"/>
              </a:rPr>
              <a:t>1G</a:t>
            </a:r>
            <a:r>
              <a:rPr kumimoji="1" lang="ja-JP" altLang="en-US" sz="1200" b="0" i="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b="0" i="0" kern="1200" dirty="0">
                <a:solidFill>
                  <a:schemeClr val="tx1"/>
                </a:solidFill>
                <a:effectLst/>
                <a:latin typeface="+mn-lt"/>
                <a:ea typeface="+mn-ea"/>
                <a:cs typeface="+mn-cs"/>
              </a:rPr>
              <a:t>1990</a:t>
            </a:r>
            <a:r>
              <a:rPr kumimoji="1" lang="ja-JP" altLang="en-US" sz="1200" b="0" i="0" kern="1200" dirty="0">
                <a:solidFill>
                  <a:schemeClr val="tx1"/>
                </a:solidFill>
                <a:effectLst/>
                <a:latin typeface="+mn-lt"/>
                <a:ea typeface="+mn-ea"/>
                <a:cs typeface="+mn-cs"/>
              </a:rPr>
              <a:t>年代の「</a:t>
            </a:r>
            <a:r>
              <a:rPr kumimoji="1" lang="en-US" altLang="ja-JP" sz="1200" b="0" i="0" kern="1200" dirty="0">
                <a:solidFill>
                  <a:schemeClr val="tx1"/>
                </a:solidFill>
                <a:effectLst/>
                <a:latin typeface="+mn-lt"/>
                <a:ea typeface="+mn-ea"/>
                <a:cs typeface="+mn-cs"/>
              </a:rPr>
              <a:t>2G</a:t>
            </a:r>
            <a:r>
              <a:rPr kumimoji="1" lang="ja-JP" altLang="en-US" sz="1200" b="0" i="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b="0" i="0" kern="1200" dirty="0">
                <a:solidFill>
                  <a:schemeClr val="tx1"/>
                </a:solidFill>
                <a:effectLst/>
                <a:latin typeface="+mn-lt"/>
                <a:ea typeface="+mn-ea"/>
                <a:cs typeface="+mn-cs"/>
              </a:rPr>
              <a:t>2000</a:t>
            </a:r>
            <a:r>
              <a:rPr kumimoji="1" lang="ja-JP" altLang="en-US" sz="1200" b="0" i="0" kern="1200" dirty="0">
                <a:solidFill>
                  <a:schemeClr val="tx1"/>
                </a:solidFill>
                <a:effectLst/>
                <a:latin typeface="+mn-lt"/>
                <a:ea typeface="+mn-ea"/>
                <a:cs typeface="+mn-cs"/>
              </a:rPr>
              <a:t>年代には「</a:t>
            </a:r>
            <a:r>
              <a:rPr kumimoji="1" lang="en-US" altLang="ja-JP" sz="1200" b="0" i="0" kern="1200" dirty="0">
                <a:solidFill>
                  <a:schemeClr val="tx1"/>
                </a:solidFill>
                <a:effectLst/>
                <a:latin typeface="+mn-lt"/>
                <a:ea typeface="+mn-ea"/>
                <a:cs typeface="+mn-cs"/>
              </a:rPr>
              <a:t>3G</a:t>
            </a:r>
            <a:r>
              <a:rPr kumimoji="1" lang="ja-JP" altLang="en-US" sz="1200" b="0" i="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b="0" i="0" kern="1200" dirty="0">
                <a:solidFill>
                  <a:schemeClr val="tx1"/>
                </a:solidFill>
                <a:effectLst/>
                <a:latin typeface="+mn-lt"/>
                <a:ea typeface="+mn-ea"/>
                <a:cs typeface="+mn-cs"/>
              </a:rPr>
              <a:t>2010</a:t>
            </a:r>
            <a:r>
              <a:rPr kumimoji="1" lang="ja-JP" altLang="en-US" sz="1200" b="0" i="0" kern="1200" dirty="0">
                <a:solidFill>
                  <a:schemeClr val="tx1"/>
                </a:solidFill>
                <a:effectLst/>
                <a:latin typeface="+mn-lt"/>
                <a:ea typeface="+mn-ea"/>
                <a:cs typeface="+mn-cs"/>
              </a:rPr>
              <a:t>年代には「</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」では、</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までの機能や性能をさらに高めることに加え、新たに「</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」への対応が期待されています。</a:t>
            </a:r>
          </a:p>
          <a:p>
            <a:pPr fontAlgn="base"/>
            <a:r>
              <a:rPr kumimoji="1" lang="ja-JP" altLang="en-US" sz="1200" b="0" i="0" kern="1200" dirty="0">
                <a:solidFill>
                  <a:schemeClr val="tx1"/>
                </a:solidFill>
                <a:effectLst/>
                <a:latin typeface="+mn-lt"/>
                <a:ea typeface="+mn-ea"/>
                <a:cs typeface="+mn-cs"/>
              </a:rPr>
              <a:t>このような需要に応えるため、</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pPr fontAlgn="base"/>
            <a:r>
              <a:rPr kumimoji="1" lang="ja-JP" altLang="en-US" sz="1200" b="0" i="0" kern="1200" dirty="0">
                <a:solidFill>
                  <a:schemeClr val="tx1"/>
                </a:solidFill>
                <a:effectLst/>
                <a:latin typeface="+mn-lt"/>
                <a:ea typeface="+mn-ea"/>
                <a:cs typeface="+mn-cs"/>
              </a:rPr>
              <a:t>「高速・大容量データ通信」とは、現在の</a:t>
            </a:r>
            <a:r>
              <a:rPr kumimoji="1" lang="en-US" altLang="ja-JP" sz="1200" b="0" i="0" kern="1200" dirty="0">
                <a:solidFill>
                  <a:schemeClr val="tx1"/>
                </a:solidFill>
                <a:effectLst/>
                <a:latin typeface="+mn-lt"/>
                <a:ea typeface="+mn-ea"/>
                <a:cs typeface="+mn-cs"/>
              </a:rPr>
              <a:t>LTE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100</a:t>
            </a:r>
            <a:r>
              <a:rPr kumimoji="1" lang="ja-JP" altLang="en-US" sz="1200" b="0" i="0" kern="1200" dirty="0">
                <a:solidFill>
                  <a:schemeClr val="tx1"/>
                </a:solidFill>
                <a:effectLst/>
                <a:latin typeface="+mn-lt"/>
                <a:ea typeface="+mn-ea"/>
                <a:cs typeface="+mn-cs"/>
              </a:rPr>
              <a:t>倍の高速化・大容量化したデータ通信で、</a:t>
            </a:r>
            <a:r>
              <a:rPr kumimoji="1" lang="en-US" altLang="ja-JP" sz="1200" b="0" i="0" kern="1200" dirty="0">
                <a:solidFill>
                  <a:schemeClr val="tx1"/>
                </a:solidFill>
                <a:effectLst/>
                <a:latin typeface="+mn-lt"/>
                <a:ea typeface="+mn-ea"/>
                <a:cs typeface="+mn-cs"/>
              </a:rPr>
              <a:t>10G</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20Gbps</a:t>
            </a:r>
            <a:r>
              <a:rPr kumimoji="1" lang="ja-JP" altLang="en-US" sz="1200" b="0" i="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b="0" i="0" kern="1200" dirty="0">
                <a:solidFill>
                  <a:schemeClr val="tx1"/>
                </a:solidFill>
                <a:effectLst/>
                <a:latin typeface="+mn-lt"/>
                <a:ea typeface="+mn-ea"/>
                <a:cs typeface="+mn-cs"/>
              </a:rPr>
              <a:t>100Mbps</a:t>
            </a:r>
            <a:r>
              <a:rPr kumimoji="1" lang="ja-JP" altLang="en-US" sz="1200" b="0" i="0" kern="1200" dirty="0">
                <a:solidFill>
                  <a:schemeClr val="tx1"/>
                </a:solidFill>
                <a:effectLst/>
                <a:latin typeface="+mn-lt"/>
                <a:ea typeface="+mn-ea"/>
                <a:cs typeface="+mn-cs"/>
              </a:rPr>
              <a:t>程度の高速通信が可能となります。</a:t>
            </a:r>
          </a:p>
          <a:p>
            <a:pPr fontAlgn="base"/>
            <a:r>
              <a:rPr kumimoji="1" lang="ja-JP" altLang="en-US" sz="1200" b="0" i="0" kern="1200" dirty="0">
                <a:solidFill>
                  <a:schemeClr val="tx1"/>
                </a:solidFill>
                <a:effectLst/>
                <a:latin typeface="+mn-lt"/>
                <a:ea typeface="+mn-ea"/>
                <a:cs typeface="+mn-cs"/>
              </a:rPr>
              <a:t>「大量端末の接続」とは、現在の</a:t>
            </a:r>
            <a:r>
              <a:rPr kumimoji="1" lang="en-US" altLang="ja-JP" sz="1200" b="0" i="0" kern="1200" dirty="0">
                <a:solidFill>
                  <a:schemeClr val="tx1"/>
                </a:solidFill>
                <a:effectLst/>
                <a:latin typeface="+mn-lt"/>
                <a:ea typeface="+mn-ea"/>
                <a:cs typeface="+mn-cs"/>
              </a:rPr>
              <a:t>100</a:t>
            </a:r>
            <a:r>
              <a:rPr kumimoji="1" lang="ja-JP" altLang="en-US" sz="1200" b="0" i="0" kern="1200" dirty="0">
                <a:solidFill>
                  <a:schemeClr val="tx1"/>
                </a:solidFill>
                <a:effectLst/>
                <a:latin typeface="+mn-lt"/>
                <a:ea typeface="+mn-ea"/>
                <a:cs typeface="+mn-cs"/>
              </a:rPr>
              <a:t>倍といった端末数への対応や省電力性能の実現をめざします。</a:t>
            </a:r>
          </a:p>
          <a:p>
            <a:pPr fontAlgn="base"/>
            <a:r>
              <a:rPr kumimoji="1" lang="ja-JP" altLang="en-US" sz="1200" b="0" i="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pPr fontAlgn="base"/>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は、こうした異なる要件をすべて</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の中核的技術の１つとして位置付けられています。</a:t>
            </a:r>
          </a:p>
          <a:p>
            <a:pPr fontAlgn="base"/>
            <a:r>
              <a:rPr kumimoji="1" lang="ja-JP" altLang="en-US" sz="1200" b="0" i="0" kern="1200" dirty="0">
                <a:solidFill>
                  <a:schemeClr val="tx1"/>
                </a:solidFill>
                <a:effectLst/>
                <a:latin typeface="+mn-lt"/>
                <a:ea typeface="+mn-ea"/>
                <a:cs typeface="+mn-cs"/>
              </a:rPr>
              <a:t>さらに企業や組織が独自のネットワークを</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pPr fontAlgn="base"/>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の登場は、このようにこれまでのネットワークのあり方を大きく変える可能性を持っているのです。</a:t>
            </a:r>
          </a:p>
          <a:p>
            <a:pPr fontAlgn="base"/>
            <a:r>
              <a:rPr kumimoji="1" lang="ja-JP" altLang="en-US" sz="1200" b="1" i="0" kern="1200" dirty="0">
                <a:solidFill>
                  <a:schemeClr val="tx1"/>
                </a:solidFill>
                <a:effectLst/>
                <a:latin typeface="+mn-lt"/>
                <a:ea typeface="+mn-ea"/>
                <a:cs typeface="+mn-cs"/>
              </a:rPr>
              <a:t>エッジ・コンピューティング</a:t>
            </a:r>
          </a:p>
          <a:p>
            <a:pPr fontAlgn="base"/>
            <a:r>
              <a:rPr kumimoji="1" lang="ja-JP" altLang="en-US" sz="1200" b="0" i="0" kern="1200" dirty="0">
                <a:solidFill>
                  <a:schemeClr val="tx1"/>
                </a:solidFill>
                <a:effectLst/>
                <a:latin typeface="+mn-lt"/>
                <a:ea typeface="+mn-ea"/>
                <a:cs typeface="+mn-cs"/>
              </a:rPr>
              <a:t>インターネットにつながるデバイスは、自動車や家電製品、ビルの設備や日用品にまで広がり、そこに組み込まれたセンサーが大量のデータを送り出すようになりました。そのため、大量のデータが通信回線、主にはモバイル通信回線に送り出されるようになり、回線の帯域を圧迫してしまう状況も出てきました。</a:t>
            </a:r>
          </a:p>
          <a:p>
            <a:pPr fontAlgn="base"/>
            <a:r>
              <a:rPr kumimoji="1" lang="ja-JP" altLang="en-US" sz="1200" b="0" i="0" kern="1200" dirty="0">
                <a:solidFill>
                  <a:schemeClr val="tx1"/>
                </a:solidFill>
                <a:effectLst/>
                <a:latin typeface="+mn-lt"/>
                <a:ea typeface="+mn-ea"/>
                <a:cs typeface="+mn-cs"/>
              </a:rPr>
              <a:t>そこで、デバイスの周辺にサーバーを配置し、中間処理して必要なデータのみを回線に送り出す「エッジサーバ」が普及の兆しを見せ始めています。エッジサーバはデータの集約だけではなく、デバイスを利用する現場での即時処理・即時応答が必要な業務や、きめ細かなセンサーデータを大量に集めるための仕組みとしても使われています。このようなエッジサーバは、空に浮かぶ雲に見立てた「クラウドコンピューティング」に対して、地面に漂うように広がる霧に見立てて「フォグコンピューティング」と呼ばれる場合もあります。</a:t>
            </a:r>
          </a:p>
          <a:p>
            <a:pPr fontAlgn="base"/>
            <a:r>
              <a:rPr kumimoji="1" lang="ja-JP" altLang="en-US" sz="1200" b="0" i="0" kern="1200" dirty="0">
                <a:solidFill>
                  <a:schemeClr val="tx1"/>
                </a:solidFill>
                <a:effectLst/>
                <a:latin typeface="+mn-lt"/>
                <a:ea typeface="+mn-ea"/>
                <a:cs typeface="+mn-cs"/>
              </a:rPr>
              <a:t>エッジサーバは、デバイスが置かれるローカルばかりでなく、より広い地域をカバーするために通信回線の経路上に置かれるケースも想定されています。</a:t>
            </a:r>
          </a:p>
          <a:p>
            <a:pPr fontAlgn="base"/>
            <a:r>
              <a:rPr kumimoji="1" lang="ja-JP" altLang="en-US" sz="1200" b="0" i="0" kern="1200" dirty="0">
                <a:solidFill>
                  <a:schemeClr val="tx1"/>
                </a:solidFill>
                <a:effectLst/>
                <a:latin typeface="+mn-lt"/>
                <a:ea typeface="+mn-ea"/>
                <a:cs typeface="+mn-cs"/>
              </a:rPr>
              <a:t>それとは反対に、デバイスに搭載するコンピュータの処理能力や機能を高めようというアプローチもあります。例えば、</a:t>
            </a:r>
            <a:r>
              <a:rPr kumimoji="1" lang="en-US" altLang="ja-JP" sz="1200" b="0" i="0" kern="1200" dirty="0">
                <a:solidFill>
                  <a:schemeClr val="tx1"/>
                </a:solidFill>
                <a:effectLst/>
                <a:latin typeface="+mn-lt"/>
                <a:ea typeface="+mn-ea"/>
                <a:cs typeface="+mn-cs"/>
              </a:rPr>
              <a:t>Apple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A11 Bionic</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Huawei</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Kirin 970</a:t>
            </a:r>
            <a:r>
              <a:rPr kumimoji="1" lang="ja-JP" altLang="en-US" sz="1200" b="0" i="0" kern="1200" dirty="0">
                <a:solidFill>
                  <a:schemeClr val="tx1"/>
                </a:solidFill>
                <a:effectLst/>
                <a:latin typeface="+mn-lt"/>
                <a:ea typeface="+mn-ea"/>
                <a:cs typeface="+mn-cs"/>
              </a:rPr>
              <a:t>など、機械学習の機能をデバイスに搭載するプロセッサーに持たせようというものです。</a:t>
            </a:r>
          </a:p>
          <a:p>
            <a:pPr fontAlgn="base"/>
            <a:r>
              <a:rPr kumimoji="1" lang="ja-JP" altLang="en-US" sz="1200" b="0" i="0" kern="1200" dirty="0">
                <a:solidFill>
                  <a:schemeClr val="tx1"/>
                </a:solidFill>
                <a:effectLst/>
                <a:latin typeface="+mn-lt"/>
                <a:ea typeface="+mn-ea"/>
                <a:cs typeface="+mn-cs"/>
              </a:rPr>
              <a:t>これらエッジ・コンピューティングのメリットは、データを広域のネットワークに送り出さないことで、次の３点を実現することにあります。</a:t>
            </a:r>
          </a:p>
          <a:p>
            <a:pPr fontAlgn="base"/>
            <a:r>
              <a:rPr kumimoji="1" lang="ja-JP" altLang="en-US" sz="1200" b="0" i="0" kern="1200" dirty="0">
                <a:solidFill>
                  <a:schemeClr val="tx1"/>
                </a:solidFill>
                <a:effectLst/>
                <a:latin typeface="+mn-lt"/>
                <a:ea typeface="+mn-ea"/>
                <a:cs typeface="+mn-cs"/>
              </a:rPr>
              <a:t>通信量の削減</a:t>
            </a:r>
          </a:p>
          <a:p>
            <a:pPr fontAlgn="base"/>
            <a:r>
              <a:rPr kumimoji="1" lang="ja-JP" altLang="en-US" sz="1200" b="0" i="0" kern="1200" dirty="0">
                <a:solidFill>
                  <a:schemeClr val="tx1"/>
                </a:solidFill>
                <a:effectLst/>
                <a:latin typeface="+mn-lt"/>
                <a:ea typeface="+mn-ea"/>
                <a:cs typeface="+mn-cs"/>
              </a:rPr>
              <a:t>セキュリティの強化</a:t>
            </a:r>
          </a:p>
          <a:p>
            <a:pPr fontAlgn="base"/>
            <a:r>
              <a:rPr kumimoji="1" lang="ja-JP" altLang="en-US" sz="1200" b="0" i="0" kern="1200" dirty="0">
                <a:solidFill>
                  <a:schemeClr val="tx1"/>
                </a:solidFill>
                <a:effectLst/>
                <a:latin typeface="+mn-lt"/>
                <a:ea typeface="+mn-ea"/>
                <a:cs typeface="+mn-cs"/>
              </a:rPr>
              <a:t>低遅延の実現</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普及やアプリケーション・ニーズの高度化に伴い、クラウドだけではできない大量データの処理や高速応答を受け持つ役割として、エッジによる超分散コンピューティングの需要は、拡大してゆくことになるでしょう。</a:t>
            </a:r>
          </a:p>
          <a:p>
            <a:pPr fontAlgn="base"/>
            <a:r>
              <a:rPr kumimoji="1" lang="ja-JP" altLang="en-US" sz="1200" b="1" i="0" kern="1200" dirty="0">
                <a:solidFill>
                  <a:schemeClr val="tx1"/>
                </a:solidFill>
                <a:effectLst/>
                <a:latin typeface="+mn-lt"/>
                <a:ea typeface="+mn-ea"/>
                <a:cs typeface="+mn-cs"/>
              </a:rPr>
              <a:t>量子コンピュータ</a:t>
            </a:r>
          </a:p>
          <a:p>
            <a:pPr fontAlgn="base"/>
            <a:r>
              <a:rPr kumimoji="1" lang="ja-JP" altLang="en-US" sz="1200" b="0" i="0" kern="1200" dirty="0">
                <a:solidFill>
                  <a:schemeClr val="tx1"/>
                </a:solidFill>
                <a:effectLst/>
                <a:latin typeface="+mn-lt"/>
                <a:ea typeface="+mn-ea"/>
                <a:cs typeface="+mn-cs"/>
              </a:rPr>
              <a:t>「ムーアの法則」が限界を迎えつつあります。一方で、</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の普及と共に、データ量や計算需要は爆発的に増大し、必要とされる演算能力もまた増大しています。この状況に対応すべく、プロセッサー・コアの並列化や</a:t>
            </a:r>
            <a:r>
              <a:rPr kumimoji="1" lang="en-US" altLang="ja-JP" sz="1200" b="0" i="0" kern="1200" dirty="0">
                <a:solidFill>
                  <a:schemeClr val="tx1"/>
                </a:solidFill>
                <a:effectLst/>
                <a:latin typeface="+mn-lt"/>
                <a:ea typeface="+mn-ea"/>
                <a:cs typeface="+mn-cs"/>
              </a:rPr>
              <a:t>ASIC</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FPGA</a:t>
            </a:r>
            <a:r>
              <a:rPr kumimoji="1" lang="ja-JP" altLang="en-US" sz="1200" b="0" i="0" kern="1200" dirty="0">
                <a:solidFill>
                  <a:schemeClr val="tx1"/>
                </a:solidFill>
                <a:effectLst/>
                <a:latin typeface="+mn-lt"/>
                <a:ea typeface="+mn-ea"/>
                <a:cs typeface="+mn-cs"/>
              </a:rPr>
              <a:t>などの特定の処理目的に最適化された半導体、スパーコンピュータを使うというという解決策が採られていますが、必ずしも十分なものとは言えません。量子コンピュータは、このような状況に対応する新たな解決策として注目されています。</a:t>
            </a:r>
          </a:p>
          <a:p>
            <a:pPr fontAlgn="base"/>
            <a:r>
              <a:rPr kumimoji="1" lang="ja-JP" altLang="en-US" sz="1200" b="0" i="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pPr fontAlgn="base"/>
            <a:r>
              <a:rPr kumimoji="1" lang="ja-JP" altLang="en-US" sz="1200" b="0" i="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その意味でも、いち早くそのノウハウを持つことの意義は大きい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850095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210085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26607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将来にわたって継続的に拡大するでしょうが、工数そのものを喪失させる動きもまた加速します。そうなれば、工数需要は減少に転じます。また、工数需要の内容が変わります。例えば、「コードを書く」や「テストする」といったことの多くは自動化されてゆくでしょう。一方で、戦略の策定や企画、テクノロジーの目利きや組合せ、全体設計などの上流工程に関わる人材は、これまでにもまして需要は拡大します。</a:t>
            </a:r>
          </a:p>
          <a:p>
            <a:r>
              <a:rPr kumimoji="1" lang="ja-JP" altLang="ja-JP" sz="1200" kern="1200" dirty="0">
                <a:solidFill>
                  <a:schemeClr val="tx1"/>
                </a:solidFill>
                <a:effectLst/>
                <a:latin typeface="+mn-lt"/>
                <a:ea typeface="+mn-ea"/>
                <a:cs typeface="+mn-cs"/>
              </a:rPr>
              <a:t>その意味で、人の需要がなくなるわけではありません。ただ、作業工数に応じた労働力に対価を支払うというやり方は、自動化やクラウドとの競合や人口の減少もあり、収益拡大は期待できません。ならば、お客様のビジネスの成果への貢献に対価を頂くビジネス・モデルを拡大してゆかなければなりません。</a:t>
            </a:r>
          </a:p>
          <a:p>
            <a:r>
              <a:rPr kumimoji="1" lang="ja-JP" altLang="ja-JP" sz="1200" b="1" kern="1200" dirty="0">
                <a:solidFill>
                  <a:schemeClr val="tx1"/>
                </a:solidFill>
                <a:effectLst/>
                <a:latin typeface="+mn-lt"/>
                <a:ea typeface="+mn-ea"/>
                <a:cs typeface="+mn-cs"/>
              </a:rPr>
              <a:t>「工数」の提供から「顧客価値実現」に貢献することへ、収益の源泉を変えてゆくための</a:t>
            </a:r>
            <a:r>
              <a:rPr kumimoji="1" lang="ja-JP" altLang="ja-JP" sz="1200" kern="1200" dirty="0">
                <a:solidFill>
                  <a:schemeClr val="tx1"/>
                </a:solidFill>
                <a:effectLst/>
                <a:latin typeface="+mn-lt"/>
                <a:ea typeface="+mn-ea"/>
                <a:cs typeface="+mn-cs"/>
              </a:rPr>
              <a:t>取り組みが求められています。これは、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業界全般に関わる課題となっています。</a:t>
            </a:r>
            <a:r>
              <a:rPr lang="ja-JP" altLang="ja-JP" dirty="0">
                <a:effectLst/>
              </a:rPr>
              <a:t> </a:t>
            </a:r>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889561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への取り組みを主導するのは既存の情報システム部門から経営者や事業部門へとシフトしてゆくでしょう。そのためには、経営者や事業部門のデマンドを掘り起こし、情報システム部門がデジタル・トランスフォーメーションに取り組める環境を作り、情報システム部門の変革も合わせて、その実現に取り組んでゆく必要があります。</a:t>
            </a:r>
          </a:p>
          <a:p>
            <a:r>
              <a:rPr kumimoji="1" lang="ja-JP" altLang="ja-JP" sz="1200" kern="1200" dirty="0">
                <a:solidFill>
                  <a:schemeClr val="tx1"/>
                </a:solidFill>
                <a:effectLst/>
                <a:latin typeface="+mn-lt"/>
                <a:ea typeface="+mn-ea"/>
                <a:cs typeface="+mn-cs"/>
              </a:rPr>
              <a:t>またこの取り組みは、既存の業務プロセスの改善ではなく、新しいビジネスの仕組みを作り出すことです。これまでのようにユーザーにどうしたいのか、何が正解なのかを教えてもらうことができません。お客様と一緒になって新しい正解を創り出してゆく、「共創」が必要となります。</a:t>
            </a:r>
          </a:p>
          <a:p>
            <a:r>
              <a:rPr kumimoji="1" lang="ja-JP" altLang="ja-JP" sz="1200" kern="1200" dirty="0">
                <a:solidFill>
                  <a:schemeClr val="tx1"/>
                </a:solidFill>
                <a:effectLst/>
                <a:latin typeface="+mn-lt"/>
                <a:ea typeface="+mn-ea"/>
                <a:cs typeface="+mn-cs"/>
              </a:rPr>
              <a:t>「共創」とは、絶対的な正解のないところで最善の正解を生みだす取り組みです。その前提は、既存の発想にとらわれないオープンさと最新テクノロジーの活用であり、それを効率よく創り出すフレームワークが必要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3164528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7.tiff"/><Relationship Id="rId13" Type="http://schemas.openxmlformats.org/officeDocument/2006/relationships/image" Target="../media/image42.tiff"/><Relationship Id="rId3" Type="http://schemas.openxmlformats.org/officeDocument/2006/relationships/image" Target="../media/image32.tiff"/><Relationship Id="rId7" Type="http://schemas.openxmlformats.org/officeDocument/2006/relationships/image" Target="../media/image36.tiff"/><Relationship Id="rId12" Type="http://schemas.openxmlformats.org/officeDocument/2006/relationships/image" Target="../media/image41.tiff"/><Relationship Id="rId2" Type="http://schemas.openxmlformats.org/officeDocument/2006/relationships/image" Target="../media/image31.tiff"/><Relationship Id="rId1" Type="http://schemas.openxmlformats.org/officeDocument/2006/relationships/slideLayout" Target="../slideLayouts/slideLayout6.xml"/><Relationship Id="rId6" Type="http://schemas.openxmlformats.org/officeDocument/2006/relationships/image" Target="../media/image35.tiff"/><Relationship Id="rId11" Type="http://schemas.openxmlformats.org/officeDocument/2006/relationships/image" Target="../media/image40.tiff"/><Relationship Id="rId5" Type="http://schemas.openxmlformats.org/officeDocument/2006/relationships/image" Target="../media/image34.tiff"/><Relationship Id="rId10" Type="http://schemas.openxmlformats.org/officeDocument/2006/relationships/image" Target="../media/image39.png"/><Relationship Id="rId4" Type="http://schemas.openxmlformats.org/officeDocument/2006/relationships/image" Target="../media/image33.tiff"/><Relationship Id="rId9" Type="http://schemas.openxmlformats.org/officeDocument/2006/relationships/image" Target="../media/image38.tiff"/></Relationships>
</file>

<file path=ppt/slides/_rels/slide16.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amzn.to/1QViFJ1" TargetMode="External"/><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62.tiff"/><Relationship Id="rId4" Type="http://schemas.openxmlformats.org/officeDocument/2006/relationships/image" Target="../media/image61.tiff"/></Relationships>
</file>

<file path=ppt/slides/_rels/slide4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6.xml"/><Relationship Id="rId4" Type="http://schemas.openxmlformats.org/officeDocument/2006/relationships/image" Target="../media/image65.tiff"/></Relationships>
</file>

<file path=ppt/slides/_rels/slide4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tiff"/><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6.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2800" dirty="0">
                <a:latin typeface="Meiryo" panose="020B0604030504040204" pitchFamily="34" charset="-128"/>
                <a:ea typeface="Meiryo" panose="020B0604030504040204" pitchFamily="34" charset="-128"/>
              </a:rPr>
              <a:t>これからのビジネス戦略</a:t>
            </a:r>
          </a:p>
        </p:txBody>
      </p:sp>
      <p:sp>
        <p:nvSpPr>
          <p:cNvPr id="4" name="サブタイトル 3"/>
          <p:cNvSpPr>
            <a:spLocks noGrp="1"/>
          </p:cNvSpPr>
          <p:nvPr>
            <p:ph type="subTitle" idx="1"/>
          </p:nvPr>
        </p:nvSpPr>
        <p:spPr>
          <a:xfrm>
            <a:off x="685800" y="3391244"/>
            <a:ext cx="7772400" cy="1264162"/>
          </a:xfrm>
        </p:spPr>
        <p:txBody>
          <a:bodyPr>
            <a:normAutofit/>
          </a:bodyPr>
          <a:lstStyle/>
          <a:p>
            <a:r>
              <a:rPr kumimoji="1" lang="en-US" altLang="ja-JP" dirty="0">
                <a:latin typeface="Meiryo" panose="020B0604030504040204" pitchFamily="34" charset="-128"/>
                <a:ea typeface="Meiryo" panose="020B0604030504040204" pitchFamily="34" charset="-128"/>
              </a:rPr>
              <a:t>IT</a:t>
            </a:r>
            <a:r>
              <a:rPr kumimoji="1" lang="ja-JP" altLang="en-US" dirty="0">
                <a:latin typeface="Meiryo" panose="020B0604030504040204" pitchFamily="34" charset="-128"/>
                <a:ea typeface="Meiryo" panose="020B0604030504040204" pitchFamily="34" charset="-128"/>
              </a:rPr>
              <a:t>ソリューション</a:t>
            </a:r>
            <a:r>
              <a:rPr kumimoji="1" lang="ja-JP" altLang="en-US">
                <a:latin typeface="Meiryo" panose="020B0604030504040204" pitchFamily="34" charset="-128"/>
                <a:ea typeface="Meiryo" panose="020B0604030504040204" pitchFamily="34" charset="-128"/>
              </a:rPr>
              <a:t>塾・</a:t>
            </a:r>
            <a:r>
              <a:rPr lang="ja-JP" altLang="en-US">
                <a:latin typeface="Meiryo" charset="-128"/>
                <a:ea typeface="Meiryo" charset="-128"/>
                <a:cs typeface="Meiryo" charset="-128"/>
              </a:rPr>
              <a:t>リコージャパン</a:t>
            </a:r>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2018</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9</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6</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5187435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p:txBody>
          <a:bodyPr/>
          <a:lstStyle/>
          <a:p>
            <a:r>
              <a:rPr kumimoji="1" lang="ja-JP" altLang="en-US"/>
              <a:t>デジタル･ディスラプターの創出する新しい価値</a:t>
            </a:r>
          </a:p>
        </p:txBody>
      </p:sp>
      <p:sp>
        <p:nvSpPr>
          <p:cNvPr id="3" name="スライド番号プレースホルダー 2">
            <a:extLst>
              <a:ext uri="{FF2B5EF4-FFF2-40B4-BE49-F238E27FC236}">
                <a16:creationId xmlns:a16="http://schemas.microsoft.com/office/drawing/2014/main" id="{CDA6B847-1EE3-A745-94EA-01388F206CB2}"/>
              </a:ext>
            </a:extLst>
          </p:cNvPr>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58998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C6B8903-609B-5749-8A91-F7AC632EB4D6}"/>
              </a:ext>
            </a:extLst>
          </p:cNvPr>
          <p:cNvSpPr/>
          <p:nvPr/>
        </p:nvSpPr>
        <p:spPr>
          <a:xfrm>
            <a:off x="1141561" y="4025558"/>
            <a:ext cx="6616462" cy="20713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14A2BD-0FA8-BB49-9368-17DA533BC34F}"/>
              </a:ext>
            </a:extLst>
          </p:cNvPr>
          <p:cNvSpPr/>
          <p:nvPr/>
        </p:nvSpPr>
        <p:spPr>
          <a:xfrm>
            <a:off x="1148749" y="4256062"/>
            <a:ext cx="6616462" cy="2071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もし、変わることができなければ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sp>
        <p:nvSpPr>
          <p:cNvPr id="12" name="Rectangle 9">
            <a:extLst>
              <a:ext uri="{FF2B5EF4-FFF2-40B4-BE49-F238E27FC236}">
                <a16:creationId xmlns:a16="http://schemas.microsoft.com/office/drawing/2014/main" id="{D0226853-C658-724A-BF9D-1D4DF8CBB178}"/>
              </a:ext>
            </a:extLst>
          </p:cNvPr>
          <p:cNvSpPr/>
          <p:nvPr/>
        </p:nvSpPr>
        <p:spPr>
          <a:xfrm>
            <a:off x="2555766" y="3687379"/>
            <a:ext cx="1320769"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1996</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$ 28 billion</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13" name="Picture 2" descr="Image result for kodak icon">
            <a:extLst>
              <a:ext uri="{FF2B5EF4-FFF2-40B4-BE49-F238E27FC236}">
                <a16:creationId xmlns:a16="http://schemas.microsoft.com/office/drawing/2014/main" id="{0B332645-7CC0-EC4E-8CE4-7C7CCB86B75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72805" y="2229607"/>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kodak icon">
            <a:extLst>
              <a:ext uri="{FF2B5EF4-FFF2-40B4-BE49-F238E27FC236}">
                <a16:creationId xmlns:a16="http://schemas.microsoft.com/office/drawing/2014/main" id="{7972C2DB-F8F6-1746-A3D2-11E05931E658}"/>
              </a:ext>
            </a:extLst>
          </p:cNvPr>
          <p:cNvPicPr>
            <a:picLocks noChangeAspect="1" noChangeArrowheads="1"/>
          </p:cNvPicPr>
          <p:nvPr/>
        </p:nvPicPr>
        <p:blipFill>
          <a:blip r:embed="rId2">
            <a:biLevel thresh="50000"/>
            <a:extLst>
              <a:ext uri="{28A0092B-C50C-407E-A947-70E740481C1C}">
                <a14:useLocalDpi xmlns:a14="http://schemas.microsoft.com/office/drawing/2010/main"/>
              </a:ext>
            </a:extLst>
          </a:blip>
          <a:srcRect/>
          <a:stretch>
            <a:fillRect/>
          </a:stretch>
        </p:blipFill>
        <p:spPr bwMode="auto">
          <a:xfrm>
            <a:off x="3928653" y="2229609"/>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nstagram icon">
            <a:extLst>
              <a:ext uri="{FF2B5EF4-FFF2-40B4-BE49-F238E27FC236}">
                <a16:creationId xmlns:a16="http://schemas.microsoft.com/office/drawing/2014/main" id="{D4746249-B783-5B4E-A95E-43850FA6C11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88439" y="2365225"/>
            <a:ext cx="1087613" cy="10876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0">
            <a:extLst>
              <a:ext uri="{FF2B5EF4-FFF2-40B4-BE49-F238E27FC236}">
                <a16:creationId xmlns:a16="http://schemas.microsoft.com/office/drawing/2014/main" id="{E6377D4F-0553-714C-92F9-D7AF07A1C085}"/>
              </a:ext>
            </a:extLst>
          </p:cNvPr>
          <p:cNvSpPr/>
          <p:nvPr/>
        </p:nvSpPr>
        <p:spPr>
          <a:xfrm>
            <a:off x="4140572" y="3687379"/>
            <a:ext cx="86285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2012</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$ 0</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17" name="Rectangle 21">
            <a:extLst>
              <a:ext uri="{FF2B5EF4-FFF2-40B4-BE49-F238E27FC236}">
                <a16:creationId xmlns:a16="http://schemas.microsoft.com/office/drawing/2014/main" id="{5A6D1178-084E-A244-9A02-31D485688A22}"/>
              </a:ext>
            </a:extLst>
          </p:cNvPr>
          <p:cNvSpPr/>
          <p:nvPr/>
        </p:nvSpPr>
        <p:spPr>
          <a:xfrm>
            <a:off x="6357589" y="3687379"/>
            <a:ext cx="111230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2012</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$ 1 billion</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13</a:t>
            </a:r>
          </a:p>
        </p:txBody>
      </p:sp>
      <p:sp>
        <p:nvSpPr>
          <p:cNvPr id="4" name="正方形/長方形 3">
            <a:extLst>
              <a:ext uri="{FF2B5EF4-FFF2-40B4-BE49-F238E27FC236}">
                <a16:creationId xmlns:a16="http://schemas.microsoft.com/office/drawing/2014/main" id="{2A2457E1-86B5-9344-BA7C-C402C52FF12F}"/>
              </a:ext>
            </a:extLst>
          </p:cNvPr>
          <p:cNvSpPr/>
          <p:nvPr/>
        </p:nvSpPr>
        <p:spPr>
          <a:xfrm>
            <a:off x="1201602" y="3980639"/>
            <a:ext cx="1975448" cy="523220"/>
          </a:xfrm>
          <a:prstGeom prst="rect">
            <a:avLst/>
          </a:prstGeom>
        </p:spPr>
        <p:txBody>
          <a:bodyPr wrap="square">
            <a:spAutoFit/>
          </a:bodyPr>
          <a:lstStyle/>
          <a:p>
            <a:r>
              <a:rPr lang="ja-JP" altLang="en-US" sz="140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企業評価額</a:t>
            </a:r>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a:t>
            </a:r>
            <a:endParaRPr lang="en-US" altLang="ja-JP"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endParaRPr>
          </a:p>
          <a:p>
            <a:r>
              <a:rPr lang="ja-JP" altLang="en-US" sz="140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従業員数　</a:t>
            </a:r>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a:t>
            </a:r>
            <a:r>
              <a:rPr lang="ja-JP" altLang="en-US" sz="140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　</a:t>
            </a:r>
            <a:endParaRPr lang="ja-JP" altLang="en-US" sz="1400"/>
          </a:p>
        </p:txBody>
      </p:sp>
      <p:sp>
        <p:nvSpPr>
          <p:cNvPr id="5" name="右矢印 4">
            <a:extLst>
              <a:ext uri="{FF2B5EF4-FFF2-40B4-BE49-F238E27FC236}">
                <a16:creationId xmlns:a16="http://schemas.microsoft.com/office/drawing/2014/main" id="{3FF83D13-F08A-8E45-BB39-9EB161424CB2}"/>
              </a:ext>
            </a:extLst>
          </p:cNvPr>
          <p:cNvSpPr/>
          <p:nvPr/>
        </p:nvSpPr>
        <p:spPr>
          <a:xfrm>
            <a:off x="3859498" y="3864634"/>
            <a:ext cx="281074" cy="51758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6CB5C8-8288-4B48-A8E6-0A43DE8761A5}"/>
              </a:ext>
            </a:extLst>
          </p:cNvPr>
          <p:cNvSpPr txBox="1"/>
          <p:nvPr/>
        </p:nvSpPr>
        <p:spPr>
          <a:xfrm>
            <a:off x="5537332" y="2616643"/>
            <a:ext cx="529120" cy="584775"/>
          </a:xfrm>
          <a:prstGeom prst="rect">
            <a:avLst/>
          </a:prstGeom>
          <a:noFill/>
        </p:spPr>
        <p:txBody>
          <a:bodyPr wrap="none" rtlCol="0">
            <a:spAutoFit/>
          </a:bodyPr>
          <a:lstStyle/>
          <a:p>
            <a:pPr algn="ctr"/>
            <a:r>
              <a:rPr kumimoji="1" lang="en-US" altLang="ja-JP" sz="3200" dirty="0">
                <a:solidFill>
                  <a:schemeClr val="accent6">
                    <a:lumMod val="50000"/>
                  </a:schemeClr>
                </a:solidFill>
              </a:rPr>
              <a:t>vs</a:t>
            </a:r>
            <a:endParaRPr kumimoji="1" lang="ja-JP" altLang="en-US" sz="3200">
              <a:solidFill>
                <a:schemeClr val="accent6">
                  <a:lumMod val="50000"/>
                </a:schemeClr>
              </a:solidFill>
            </a:endParaRPr>
          </a:p>
        </p:txBody>
      </p:sp>
    </p:spTree>
    <p:extLst>
      <p:ext uri="{BB962C8B-B14F-4D97-AF65-F5344CB8AC3E}">
        <p14:creationId xmlns:p14="http://schemas.microsoft.com/office/powerpoint/2010/main" val="3371250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F51EE-85EC-F547-AAA3-39B4FAB78B5A}"/>
              </a:ext>
            </a:extLst>
          </p:cNvPr>
          <p:cNvSpPr>
            <a:spLocks noGrp="1"/>
          </p:cNvSpPr>
          <p:nvPr>
            <p:ph type="title"/>
          </p:nvPr>
        </p:nvSpPr>
        <p:spPr/>
        <p:txBody>
          <a:bodyPr/>
          <a:lstStyle/>
          <a:p>
            <a:r>
              <a:rPr kumimoji="1" lang="ja-JP" altLang="en-US"/>
              <a:t>世界時価総額ランキング</a:t>
            </a:r>
          </a:p>
        </p:txBody>
      </p:sp>
      <p:sp>
        <p:nvSpPr>
          <p:cNvPr id="3" name="スライド番号プレースホルダー 2">
            <a:extLst>
              <a:ext uri="{FF2B5EF4-FFF2-40B4-BE49-F238E27FC236}">
                <a16:creationId xmlns:a16="http://schemas.microsoft.com/office/drawing/2014/main" id="{29280B0E-A9DA-4642-A5B5-5F740BB14D23}"/>
              </a:ext>
            </a:extLst>
          </p:cNvPr>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6" name="図 5">
            <a:extLst>
              <a:ext uri="{FF2B5EF4-FFF2-40B4-BE49-F238E27FC236}">
                <a16:creationId xmlns:a16="http://schemas.microsoft.com/office/drawing/2014/main" id="{38FEDBFB-0147-2F49-8879-CE887DDB95FF}"/>
              </a:ext>
            </a:extLst>
          </p:cNvPr>
          <p:cNvPicPr>
            <a:picLocks noChangeAspect="1"/>
          </p:cNvPicPr>
          <p:nvPr/>
        </p:nvPicPr>
        <p:blipFill>
          <a:blip r:embed="rId2"/>
          <a:stretch>
            <a:fillRect/>
          </a:stretch>
        </p:blipFill>
        <p:spPr>
          <a:xfrm>
            <a:off x="1915485" y="847614"/>
            <a:ext cx="5313030" cy="5647333"/>
          </a:xfrm>
          <a:prstGeom prst="rect">
            <a:avLst/>
          </a:prstGeom>
        </p:spPr>
      </p:pic>
      <p:sp>
        <p:nvSpPr>
          <p:cNvPr id="7" name="テキスト ボックス 6">
            <a:extLst>
              <a:ext uri="{FF2B5EF4-FFF2-40B4-BE49-F238E27FC236}">
                <a16:creationId xmlns:a16="http://schemas.microsoft.com/office/drawing/2014/main" id="{13998B4C-D1C8-D84E-8BA1-D47EA8A9C8DA}"/>
              </a:ext>
            </a:extLst>
          </p:cNvPr>
          <p:cNvSpPr txBox="1"/>
          <p:nvPr/>
        </p:nvSpPr>
        <p:spPr>
          <a:xfrm>
            <a:off x="300940" y="3378893"/>
            <a:ext cx="1614545" cy="584775"/>
          </a:xfrm>
          <a:prstGeom prst="rect">
            <a:avLst/>
          </a:prstGeom>
          <a:noFill/>
        </p:spPr>
        <p:txBody>
          <a:bodyPr wrap="none" rtlCol="0">
            <a:spAutoFit/>
          </a:bodyPr>
          <a:lstStyle/>
          <a:p>
            <a:r>
              <a:rPr lang="en-US" altLang="ja-JP" sz="3200" dirty="0">
                <a:latin typeface="Meiryo" panose="020B0604030504040204" pitchFamily="34" charset="-128"/>
                <a:ea typeface="Meiryo" panose="020B0604030504040204" pitchFamily="34" charset="-128"/>
              </a:rPr>
              <a:t>1989</a:t>
            </a:r>
            <a:r>
              <a:rPr lang="ja-JP" altLang="en-US" sz="3200">
                <a:latin typeface="Meiryo" panose="020B0604030504040204" pitchFamily="34" charset="-128"/>
                <a:ea typeface="Meiryo" panose="020B0604030504040204" pitchFamily="34" charset="-128"/>
              </a:rPr>
              <a:t>年</a:t>
            </a:r>
            <a:endParaRPr kumimoji="1" lang="ja-JP" altLang="en-US" sz="320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E8885D3C-789B-5047-8292-8AB80180FBC5}"/>
              </a:ext>
            </a:extLst>
          </p:cNvPr>
          <p:cNvSpPr txBox="1"/>
          <p:nvPr/>
        </p:nvSpPr>
        <p:spPr>
          <a:xfrm>
            <a:off x="7337844" y="3378893"/>
            <a:ext cx="1614545" cy="584775"/>
          </a:xfrm>
          <a:prstGeom prst="rect">
            <a:avLst/>
          </a:prstGeom>
          <a:noFill/>
        </p:spPr>
        <p:txBody>
          <a:bodyPr wrap="none" rtlCol="0">
            <a:spAutoFit/>
          </a:bodyPr>
          <a:lstStyle/>
          <a:p>
            <a:r>
              <a:rPr lang="en-US" altLang="ja-JP" sz="3200" dirty="0">
                <a:latin typeface="Meiryo" panose="020B0604030504040204" pitchFamily="34" charset="-128"/>
                <a:ea typeface="Meiryo" panose="020B0604030504040204" pitchFamily="34" charset="-128"/>
              </a:rPr>
              <a:t>2018</a:t>
            </a:r>
            <a:r>
              <a:rPr lang="ja-JP" altLang="en-US" sz="3200">
                <a:latin typeface="Meiryo" panose="020B0604030504040204" pitchFamily="34" charset="-128"/>
                <a:ea typeface="Meiryo" panose="020B0604030504040204" pitchFamily="34" charset="-128"/>
              </a:rPr>
              <a:t>年</a:t>
            </a:r>
            <a:endParaRPr kumimoji="1" lang="ja-JP" altLang="en-US" sz="32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73542907-5F4E-8845-AA4F-EF80FEACE631}"/>
              </a:ext>
            </a:extLst>
          </p:cNvPr>
          <p:cNvSpPr txBox="1"/>
          <p:nvPr/>
        </p:nvSpPr>
        <p:spPr>
          <a:xfrm>
            <a:off x="7264747" y="6248726"/>
            <a:ext cx="880369" cy="246221"/>
          </a:xfrm>
          <a:prstGeom prst="rect">
            <a:avLst/>
          </a:prstGeom>
          <a:noFill/>
        </p:spPr>
        <p:txBody>
          <a:bodyPr wrap="none" rtlCol="0">
            <a:spAutoFit/>
          </a:bodyPr>
          <a:lstStyle/>
          <a:p>
            <a:r>
              <a:rPr lang="ja-JP" altLang="en-US" sz="1000">
                <a:solidFill>
                  <a:srgbClr val="0432FF"/>
                </a:solidFill>
                <a:latin typeface="Meiryo" panose="020B0604030504040204" pitchFamily="34" charset="-128"/>
                <a:ea typeface="Meiryo" panose="020B0604030504040204" pitchFamily="34" charset="-128"/>
              </a:rPr>
              <a:t>単位</a:t>
            </a:r>
            <a:r>
              <a:rPr lang="en-US" altLang="ja-JP" sz="1000" dirty="0">
                <a:solidFill>
                  <a:srgbClr val="0432FF"/>
                </a:solidFill>
                <a:latin typeface="Meiryo" panose="020B0604030504040204" pitchFamily="34" charset="-128"/>
                <a:ea typeface="Meiryo" panose="020B0604030504040204" pitchFamily="34" charset="-128"/>
              </a:rPr>
              <a:t>:</a:t>
            </a:r>
            <a:r>
              <a:rPr lang="ja-JP" altLang="en-US" sz="1000">
                <a:solidFill>
                  <a:srgbClr val="0432FF"/>
                </a:solidFill>
                <a:latin typeface="Meiryo" panose="020B0604030504040204" pitchFamily="34" charset="-128"/>
                <a:ea typeface="Meiryo" panose="020B0604030504040204" pitchFamily="34" charset="-128"/>
              </a:rPr>
              <a:t>億ドル</a:t>
            </a:r>
            <a:endParaRPr kumimoji="1" lang="ja-JP" altLang="en-US" sz="1000">
              <a:solidFill>
                <a:srgbClr val="0432FF"/>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1608E821-4714-D04A-AA87-E603163AFBDE}"/>
              </a:ext>
            </a:extLst>
          </p:cNvPr>
          <p:cNvSpPr/>
          <p:nvPr/>
        </p:nvSpPr>
        <p:spPr>
          <a:xfrm>
            <a:off x="5790590" y="145610"/>
            <a:ext cx="3275256" cy="276999"/>
          </a:xfrm>
          <a:prstGeom prst="rect">
            <a:avLst/>
          </a:prstGeom>
        </p:spPr>
        <p:txBody>
          <a:bodyPr wrap="none">
            <a:spAutoFit/>
          </a:bodyPr>
          <a:lstStyle/>
          <a:p>
            <a:r>
              <a:rPr lang="ja-JP" altLang="en-US" sz="1200">
                <a:latin typeface="Meiryo" panose="020B0604030504040204" pitchFamily="34" charset="-128"/>
                <a:ea typeface="Meiryo" panose="020B0604030504040204" pitchFamily="34" charset="-128"/>
              </a:rPr>
              <a:t>ダイヤモンド・オンライン・</a:t>
            </a:r>
            <a:r>
              <a:rPr lang="en-US" altLang="ja-JP" sz="1200" dirty="0">
                <a:latin typeface="Meiryo" panose="020B0604030504040204" pitchFamily="34" charset="-128"/>
                <a:ea typeface="Meiryo" panose="020B0604030504040204" pitchFamily="34" charset="-128"/>
              </a:rPr>
              <a:t>2018.8.20</a:t>
            </a:r>
            <a:r>
              <a:rPr lang="ja-JP" altLang="en-US" sz="1200">
                <a:latin typeface="Meiryo" panose="020B0604030504040204" pitchFamily="34" charset="-128"/>
                <a:ea typeface="Meiryo" panose="020B0604030504040204" pitchFamily="34" charset="-128"/>
              </a:rPr>
              <a:t>より</a:t>
            </a:r>
          </a:p>
        </p:txBody>
      </p:sp>
      <p:sp>
        <p:nvSpPr>
          <p:cNvPr id="11" name="正方形/長方形 10">
            <a:extLst>
              <a:ext uri="{FF2B5EF4-FFF2-40B4-BE49-F238E27FC236}">
                <a16:creationId xmlns:a16="http://schemas.microsoft.com/office/drawing/2014/main" id="{0E034B00-8B99-A740-B5DC-598F52B36382}"/>
              </a:ext>
            </a:extLst>
          </p:cNvPr>
          <p:cNvSpPr/>
          <p:nvPr/>
        </p:nvSpPr>
        <p:spPr>
          <a:xfrm>
            <a:off x="6043993" y="362487"/>
            <a:ext cx="3021853" cy="276999"/>
          </a:xfrm>
          <a:prstGeom prst="rect">
            <a:avLst/>
          </a:prstGeom>
        </p:spPr>
        <p:txBody>
          <a:bodyPr wrap="none">
            <a:spAutoFit/>
          </a:bodyPr>
          <a:lstStyle/>
          <a:p>
            <a:r>
              <a:rPr lang="ja-JP" altLang="en-US" sz="1200">
                <a:latin typeface="Meiryo" panose="020B0604030504040204" pitchFamily="34" charset="-128"/>
                <a:ea typeface="Meiryo" panose="020B0604030504040204" pitchFamily="34" charset="-128"/>
              </a:rPr>
              <a:t>https://diamond.jp/articles/-/177641</a:t>
            </a:r>
          </a:p>
        </p:txBody>
      </p:sp>
    </p:spTree>
    <p:extLst>
      <p:ext uri="{BB962C8B-B14F-4D97-AF65-F5344CB8AC3E}">
        <p14:creationId xmlns:p14="http://schemas.microsoft.com/office/powerpoint/2010/main" val="2061366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AD361B-1E36-4940-99E1-5552A70A3BA8}"/>
              </a:ext>
            </a:extLst>
          </p:cNvPr>
          <p:cNvSpPr>
            <a:spLocks noGrp="1"/>
          </p:cNvSpPr>
          <p:nvPr>
            <p:ph type="title"/>
          </p:nvPr>
        </p:nvSpPr>
        <p:spPr/>
        <p:txBody>
          <a:bodyPr/>
          <a:lstStyle/>
          <a:p>
            <a:r>
              <a:rPr kumimoji="1" lang="en-US" altLang="ja-JP" dirty="0"/>
              <a:t>GDP</a:t>
            </a:r>
            <a:r>
              <a:rPr lang="ja-JP" altLang="en-US"/>
              <a:t>成長率の比較</a:t>
            </a:r>
            <a:endParaRPr kumimoji="1" lang="ja-JP" altLang="en-US"/>
          </a:p>
        </p:txBody>
      </p:sp>
      <p:sp>
        <p:nvSpPr>
          <p:cNvPr id="3" name="スライド番号プレースホルダー 2">
            <a:extLst>
              <a:ext uri="{FF2B5EF4-FFF2-40B4-BE49-F238E27FC236}">
                <a16:creationId xmlns:a16="http://schemas.microsoft.com/office/drawing/2014/main" id="{7E8F5D7F-80DA-2C41-ABBA-C136414C223A}"/>
              </a:ext>
            </a:extLst>
          </p:cNvPr>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pic>
        <p:nvPicPr>
          <p:cNvPr id="4" name="図 3">
            <a:extLst>
              <a:ext uri="{FF2B5EF4-FFF2-40B4-BE49-F238E27FC236}">
                <a16:creationId xmlns:a16="http://schemas.microsoft.com/office/drawing/2014/main" id="{E21139AC-E437-E242-87CC-24928A4BC541}"/>
              </a:ext>
            </a:extLst>
          </p:cNvPr>
          <p:cNvPicPr>
            <a:picLocks noChangeAspect="1"/>
          </p:cNvPicPr>
          <p:nvPr/>
        </p:nvPicPr>
        <p:blipFill>
          <a:blip r:embed="rId2"/>
          <a:stretch>
            <a:fillRect/>
          </a:stretch>
        </p:blipFill>
        <p:spPr>
          <a:xfrm>
            <a:off x="947057" y="784389"/>
            <a:ext cx="3624943" cy="5773783"/>
          </a:xfrm>
          <a:prstGeom prst="rect">
            <a:avLst/>
          </a:prstGeom>
        </p:spPr>
      </p:pic>
      <p:sp>
        <p:nvSpPr>
          <p:cNvPr id="5" name="テキスト ボックス 4">
            <a:extLst>
              <a:ext uri="{FF2B5EF4-FFF2-40B4-BE49-F238E27FC236}">
                <a16:creationId xmlns:a16="http://schemas.microsoft.com/office/drawing/2014/main" id="{A15DA291-C3BC-2F4F-A887-768C9C398395}"/>
              </a:ext>
            </a:extLst>
          </p:cNvPr>
          <p:cNvSpPr txBox="1"/>
          <p:nvPr/>
        </p:nvSpPr>
        <p:spPr>
          <a:xfrm>
            <a:off x="4800600" y="1053737"/>
            <a:ext cx="3852052" cy="1569660"/>
          </a:xfrm>
          <a:prstGeom prst="rect">
            <a:avLst/>
          </a:prstGeom>
          <a:noFill/>
        </p:spPr>
        <p:txBody>
          <a:bodyPr wrap="square" rtlCol="0">
            <a:spAutoFit/>
          </a:bodyPr>
          <a:lstStyle/>
          <a:p>
            <a:pPr algn="ctr"/>
            <a:r>
              <a:rPr kumimoji="1" lang="en-US" altLang="ja-JP" sz="2400" u="sng" dirty="0">
                <a:solidFill>
                  <a:schemeClr val="accent2"/>
                </a:solidFill>
                <a:latin typeface="Meiryo" panose="020B0604030504040204" pitchFamily="34" charset="-128"/>
                <a:ea typeface="Meiryo" panose="020B0604030504040204" pitchFamily="34" charset="-128"/>
              </a:rPr>
              <a:t>1997-2017 </a:t>
            </a:r>
            <a:r>
              <a:rPr kumimoji="1" lang="ja-JP" altLang="en-US" sz="2400" u="sng">
                <a:solidFill>
                  <a:schemeClr val="accent2"/>
                </a:solidFill>
                <a:latin typeface="Meiryo" panose="020B0604030504040204" pitchFamily="34" charset="-128"/>
                <a:ea typeface="Meiryo" panose="020B0604030504040204" pitchFamily="34" charset="-128"/>
              </a:rPr>
              <a:t>平均との比較</a:t>
            </a:r>
            <a:endParaRPr kumimoji="1" lang="en-US" altLang="ja-JP" sz="2400" u="sng" dirty="0">
              <a:solidFill>
                <a:schemeClr val="accent2"/>
              </a:solidFill>
              <a:latin typeface="Meiryo" panose="020B0604030504040204" pitchFamily="34" charset="-128"/>
              <a:ea typeface="Meiryo" panose="020B0604030504040204" pitchFamily="34" charset="-128"/>
            </a:endParaRPr>
          </a:p>
          <a:p>
            <a:r>
              <a:rPr kumimoji="1" lang="en-US" altLang="ja-JP" sz="2400" dirty="0">
                <a:solidFill>
                  <a:srgbClr val="0070C0"/>
                </a:solidFill>
                <a:latin typeface="Meiryo" panose="020B0604030504040204" pitchFamily="34" charset="-128"/>
                <a:ea typeface="Meiryo" panose="020B0604030504040204" pitchFamily="34" charset="-128"/>
              </a:rPr>
              <a:t>OECD</a:t>
            </a:r>
            <a:r>
              <a:rPr kumimoji="1" lang="ja-JP" altLang="en-US" sz="2400">
                <a:solidFill>
                  <a:srgbClr val="0070C0"/>
                </a:solidFill>
                <a:latin typeface="Meiryo" panose="020B0604030504040204" pitchFamily="34" charset="-128"/>
                <a:ea typeface="Meiryo" panose="020B0604030504040204" pitchFamily="34" charset="-128"/>
              </a:rPr>
              <a:t>平均</a:t>
            </a:r>
            <a:r>
              <a:rPr kumimoji="1" lang="en-US" altLang="ja-JP" sz="2400" dirty="0">
                <a:solidFill>
                  <a:srgbClr val="0070C0"/>
                </a:solidFill>
                <a:latin typeface="Meiryo" panose="020B0604030504040204" pitchFamily="34" charset="-128"/>
                <a:ea typeface="Meiryo" panose="020B0604030504040204" pitchFamily="34" charset="-128"/>
              </a:rPr>
              <a:t>		</a:t>
            </a:r>
            <a:r>
              <a:rPr kumimoji="1" lang="ja-JP" altLang="en-US" sz="2400">
                <a:solidFill>
                  <a:srgbClr val="0070C0"/>
                </a:solidFill>
                <a:latin typeface="Meiryo" panose="020B0604030504040204" pitchFamily="34" charset="-128"/>
                <a:ea typeface="Meiryo" panose="020B0604030504040204" pitchFamily="34" charset="-128"/>
              </a:rPr>
              <a:t>：</a:t>
            </a:r>
            <a:r>
              <a:rPr kumimoji="1" lang="en-US" altLang="ja-JP" sz="2400" dirty="0">
                <a:solidFill>
                  <a:srgbClr val="0070C0"/>
                </a:solidFill>
                <a:latin typeface="Meiryo" panose="020B0604030504040204" pitchFamily="34" charset="-128"/>
                <a:ea typeface="Meiryo" panose="020B0604030504040204" pitchFamily="34" charset="-128"/>
              </a:rPr>
              <a:t>57.3%</a:t>
            </a:r>
          </a:p>
          <a:p>
            <a:r>
              <a:rPr kumimoji="1" lang="en-US" altLang="ja-JP" sz="2400" dirty="0">
                <a:latin typeface="Meiryo" panose="020B0604030504040204" pitchFamily="34" charset="-128"/>
                <a:ea typeface="Meiryo" panose="020B0604030504040204" pitchFamily="34" charset="-128"/>
              </a:rPr>
              <a:t>OECD+43</a:t>
            </a:r>
            <a:r>
              <a:rPr kumimoji="1" lang="ja-JP" altLang="en-US" sz="2400">
                <a:latin typeface="Meiryo" panose="020B0604030504040204" pitchFamily="34" charset="-128"/>
                <a:ea typeface="Meiryo" panose="020B0604030504040204" pitchFamily="34" charset="-128"/>
              </a:rPr>
              <a:t>カ国</a:t>
            </a:r>
            <a:r>
              <a:rPr kumimoji="1" lang="en-US" altLang="ja-JP" sz="2400" dirty="0">
                <a:latin typeface="Meiryo" panose="020B0604030504040204" pitchFamily="34" charset="-128"/>
                <a:ea typeface="Meiryo" panose="020B0604030504040204" pitchFamily="34" charset="-128"/>
              </a:rPr>
              <a:t>	</a:t>
            </a:r>
            <a:r>
              <a:rPr kumimoji="1" lang="ja-JP" altLang="en-US" sz="2400">
                <a:latin typeface="Meiryo" panose="020B0604030504040204" pitchFamily="34" charset="-128"/>
                <a:ea typeface="Meiryo" panose="020B0604030504040204" pitchFamily="34" charset="-128"/>
              </a:rPr>
              <a:t>：</a:t>
            </a:r>
            <a:r>
              <a:rPr kumimoji="1" lang="en-US" altLang="ja-JP" sz="2400" dirty="0">
                <a:latin typeface="Meiryo" panose="020B0604030504040204" pitchFamily="34" charset="-128"/>
                <a:ea typeface="Meiryo" panose="020B0604030504040204" pitchFamily="34" charset="-128"/>
              </a:rPr>
              <a:t>59.7%</a:t>
            </a:r>
          </a:p>
          <a:p>
            <a:r>
              <a:rPr kumimoji="1" lang="ja-JP" altLang="en-US" sz="2400">
                <a:solidFill>
                  <a:schemeClr val="accent6">
                    <a:lumMod val="75000"/>
                  </a:schemeClr>
                </a:solidFill>
                <a:latin typeface="Meiryo" panose="020B0604030504040204" pitchFamily="34" charset="-128"/>
                <a:ea typeface="Meiryo" panose="020B0604030504040204" pitchFamily="34" charset="-128"/>
              </a:rPr>
              <a:t>日本</a:t>
            </a:r>
            <a:r>
              <a:rPr kumimoji="1" lang="en-US" altLang="ja-JP" sz="2400" dirty="0">
                <a:solidFill>
                  <a:schemeClr val="accent6">
                    <a:lumMod val="75000"/>
                  </a:schemeClr>
                </a:solidFill>
                <a:latin typeface="Meiryo" panose="020B0604030504040204" pitchFamily="34" charset="-128"/>
                <a:ea typeface="Meiryo" panose="020B0604030504040204" pitchFamily="34" charset="-128"/>
              </a:rPr>
              <a:t>				</a:t>
            </a:r>
            <a:r>
              <a:rPr kumimoji="1" lang="ja-JP" altLang="en-US" sz="2400">
                <a:solidFill>
                  <a:schemeClr val="accent6">
                    <a:lumMod val="75000"/>
                  </a:schemeClr>
                </a:solidFill>
                <a:latin typeface="Meiryo" panose="020B0604030504040204" pitchFamily="34" charset="-128"/>
                <a:ea typeface="Meiryo" panose="020B0604030504040204" pitchFamily="34" charset="-128"/>
              </a:rPr>
              <a:t>：</a:t>
            </a:r>
            <a:r>
              <a:rPr lang="en-US" altLang="ja-JP" sz="2400" dirty="0">
                <a:solidFill>
                  <a:schemeClr val="bg1"/>
                </a:solidFill>
                <a:latin typeface="Meiryo" panose="020B0604030504040204" pitchFamily="34" charset="-128"/>
                <a:ea typeface="Meiryo" panose="020B0604030504040204" pitchFamily="34" charset="-128"/>
              </a:rPr>
              <a:t>0</a:t>
            </a:r>
            <a:r>
              <a:rPr kumimoji="1" lang="en-US" altLang="ja-JP" sz="2400" dirty="0">
                <a:solidFill>
                  <a:schemeClr val="accent6">
                    <a:lumMod val="75000"/>
                  </a:schemeClr>
                </a:solidFill>
                <a:latin typeface="Meiryo" panose="020B0604030504040204" pitchFamily="34" charset="-128"/>
                <a:ea typeface="Meiryo" panose="020B0604030504040204" pitchFamily="34" charset="-128"/>
              </a:rPr>
              <a:t>9.4%</a:t>
            </a:r>
            <a:endParaRPr kumimoji="1" lang="ja-JP" altLang="en-US" sz="240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02513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p:txBody>
          <a:bodyPr>
            <a:normAutofit fontScale="90000"/>
          </a:bodyPr>
          <a:lstStyle/>
          <a:p>
            <a:r>
              <a:rPr lang="ja-JP" altLang="en-US" dirty="0"/>
              <a:t>デジタル・トランスフォーメーションの定義</a:t>
            </a:r>
            <a:endParaRPr kumimoji="1" lang="ja-JP" altLang="en-US"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dirty="0">
                <a:solidFill>
                  <a:schemeClr val="bg1"/>
                </a:solidFill>
                <a:latin typeface="Meiryo" panose="020B0604030504040204" pitchFamily="34" charset="-128"/>
                <a:ea typeface="Meiryo" panose="020B0604030504040204" pitchFamily="34" charset="-128"/>
                <a:cs typeface="Meiryo" charset="-128"/>
              </a:rPr>
              <a:t>による業務</a:t>
            </a:r>
            <a:r>
              <a:rPr lang="ja-JP" altLang="en-US" sz="1400" b="1">
                <a:solidFill>
                  <a:schemeClr val="bg1"/>
                </a:solidFill>
                <a:latin typeface="Meiryo" panose="020B0604030504040204" pitchFamily="34" charset="-128"/>
                <a:ea typeface="Meiryo" panose="020B0604030504040204" pitchFamily="34" charset="-128"/>
                <a:cs typeface="Meiryo" charset="-128"/>
              </a:rPr>
              <a:t>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400" b="1" dirty="0">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dirty="0">
                <a:solidFill>
                  <a:schemeClr val="bg1"/>
                </a:solidFill>
                <a:latin typeface="Meiryo" panose="020B0604030504040204" pitchFamily="34" charset="-128"/>
                <a:ea typeface="Meiryo" panose="020B0604030504040204" pitchFamily="34" charset="-128"/>
              </a:rPr>
              <a:t>が業務</a:t>
            </a:r>
            <a:r>
              <a:rPr lang="ja-JP" altLang="ja-JP" sz="1400" b="1">
                <a:solidFill>
                  <a:schemeClr val="bg1"/>
                </a:solidFill>
                <a:latin typeface="Meiryo" panose="020B0604030504040204" pitchFamily="34" charset="-128"/>
                <a:ea typeface="Meiryo" panose="020B0604030504040204" pitchFamily="34" charset="-128"/>
              </a:rPr>
              <a:t>へとシームレス</a:t>
            </a:r>
            <a:r>
              <a:rPr lang="ja-JP" altLang="ja-JP" sz="1400" b="1" dirty="0">
                <a:solidFill>
                  <a:schemeClr val="bg1"/>
                </a:solidFill>
                <a:latin typeface="Meiryo" panose="020B0604030504040204" pitchFamily="34" charset="-128"/>
                <a:ea typeface="Meiryo" panose="020B0604030504040204" pitchFamily="34" charset="-128"/>
              </a:rPr>
              <a:t>に変換</a:t>
            </a:r>
            <a:r>
              <a:rPr lang="ja-JP" altLang="ja-JP" sz="1400" b="1">
                <a:solidFill>
                  <a:schemeClr val="bg1"/>
                </a:solidFill>
                <a:latin typeface="Meiryo" panose="020B0604030504040204" pitchFamily="34" charset="-128"/>
                <a:ea typeface="Meiryo" panose="020B0604030504040204" pitchFamily="34" charset="-128"/>
              </a:rPr>
              <a:t>される状態</a:t>
            </a:r>
            <a:endParaRPr lang="en-US" altLang="ja-JP" sz="1400" b="1"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われわれ人間の生活に何らかの影響を与え、</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進化し続けるテクノロジーであり</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000" b="1" dirty="0">
                <a:solidFill>
                  <a:schemeClr val="bg1"/>
                </a:solidFill>
                <a:latin typeface="Meiryo" panose="020B0604030504040204" pitchFamily="34" charset="-128"/>
                <a:ea typeface="Meiryo" panose="020B0604030504040204" pitchFamily="34" charset="-128"/>
                <a:cs typeface="Meiryo" charset="-128"/>
              </a:rPr>
              <a:t>その結果、人々の生活をより良い方向に変化させる</a:t>
            </a:r>
            <a:endParaRPr lang="en-US" altLang="ja-JP" sz="20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860561" y="2345307"/>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16" name="正方形/長方形 15">
            <a:extLst>
              <a:ext uri="{FF2B5EF4-FFF2-40B4-BE49-F238E27FC236}">
                <a16:creationId xmlns:a16="http://schemas.microsoft.com/office/drawing/2014/main" id="{95628989-4640-4149-AAE4-B037FA25B668}"/>
              </a:ext>
            </a:extLst>
          </p:cNvPr>
          <p:cNvSpPr/>
          <p:nvPr/>
        </p:nvSpPr>
        <p:spPr>
          <a:xfrm>
            <a:off x="4251053" y="2709659"/>
            <a:ext cx="4103143" cy="738664"/>
          </a:xfrm>
          <a:prstGeom prst="rect">
            <a:avLst/>
          </a:prstGeom>
        </p:spPr>
        <p:txBody>
          <a:bodyPr wrap="square">
            <a:spAutoFit/>
          </a:bodyPr>
          <a:lstStyle/>
          <a:p>
            <a:pPr marL="152400" algn="just">
              <a:spcAft>
                <a:spcPts val="0"/>
              </a:spcAft>
            </a:pPr>
            <a:r>
              <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紙の伝票の受け渡しや伝言で成り立っていた仕事の流れを情報システムに置き換える</a:t>
            </a:r>
            <a:r>
              <a:rPr lang="ja-JP" altLang="en-US"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。業務の標準化と効率化を徹底する。</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B8827B3-D42B-9E48-86A1-81925A1F1F24}"/>
              </a:ext>
            </a:extLst>
          </p:cNvPr>
          <p:cNvSpPr/>
          <p:nvPr/>
        </p:nvSpPr>
        <p:spPr>
          <a:xfrm>
            <a:off x="4420609" y="3956839"/>
            <a:ext cx="3933587" cy="954107"/>
          </a:xfrm>
          <a:prstGeom prst="rect">
            <a:avLst/>
          </a:prstGeom>
        </p:spPr>
        <p:txBody>
          <a:bodyPr wrap="square">
            <a:spAutoFit/>
          </a:bodyPr>
          <a:lstStyle/>
          <a:p>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第</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1</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フェーズ</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の</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業務プロセスを踏襲しつつも、</a:t>
            </a: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に仕事を代替させ自動化</a:t>
            </a: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400">
                <a:solidFill>
                  <a:schemeClr val="bg1"/>
                </a:solidFill>
                <a:latin typeface="Meiryo" panose="020B0604030504040204" pitchFamily="34" charset="-128"/>
                <a:ea typeface="Meiryo" panose="020B0604030504040204" pitchFamily="34" charset="-128"/>
                <a:cs typeface="Times New Roman" panose="02020603050405020304" pitchFamily="18" charset="0"/>
              </a:rPr>
              <a:t>人間が働くことに伴う労働時間や安全管理、人的ミスなどの制約を減らし、効率や品質をさらに高める。</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9344A824-7DD6-3447-83B2-642D4F4F3F4A}"/>
              </a:ext>
            </a:extLst>
          </p:cNvPr>
          <p:cNvSpPr/>
          <p:nvPr/>
        </p:nvSpPr>
        <p:spPr>
          <a:xfrm>
            <a:off x="4404189" y="5373856"/>
            <a:ext cx="3933587"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全てのプロセスをデジタル化。</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による現場のデータ把握と</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による最適解の提供により、アナログとデジタルの両プロセスの劇的な効率化や最適化を実現する。</a:t>
            </a:r>
          </a:p>
        </p:txBody>
      </p:sp>
    </p:spTree>
    <p:extLst>
      <p:ext uri="{BB962C8B-B14F-4D97-AF65-F5344CB8AC3E}">
        <p14:creationId xmlns:p14="http://schemas.microsoft.com/office/powerpoint/2010/main" val="33754624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p:txBody>
          <a:bodyPr/>
          <a:lstStyle/>
          <a:p>
            <a:r>
              <a:rPr lang="ja-JP" altLang="en-US"/>
              <a:t>業務が</a:t>
            </a:r>
            <a:r>
              <a:rPr lang="en-US" altLang="ja-JP" dirty="0"/>
              <a:t>IT</a:t>
            </a:r>
            <a:r>
              <a:rPr lang="ja-JP" altLang="en-US"/>
              <a:t>へ</a:t>
            </a:r>
            <a:r>
              <a:rPr lang="en-US" altLang="ja-JP" dirty="0"/>
              <a:t>IT</a:t>
            </a:r>
            <a:r>
              <a:rPr lang="ja-JP" altLang="en-US"/>
              <a:t>が業務へとシームレスに変換される状態</a:t>
            </a:r>
            <a:endParaRPr kumimoji="1" lang="ja-JP" altLang="en-US"/>
          </a:p>
        </p:txBody>
      </p:sp>
      <p:sp>
        <p:nvSpPr>
          <p:cNvPr id="3" name="スライド番号プレースホルダー 2">
            <a:extLst>
              <a:ext uri="{FF2B5EF4-FFF2-40B4-BE49-F238E27FC236}">
                <a16:creationId xmlns:a16="http://schemas.microsoft.com/office/drawing/2014/main" id="{E785F2E5-646D-E043-9A6B-0919F375AA83}"/>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373596"/>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706960" y="2490110"/>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8364" y="3109248"/>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994058"/>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spTree>
    <p:extLst>
      <p:ext uri="{BB962C8B-B14F-4D97-AF65-F5344CB8AC3E}">
        <p14:creationId xmlns:p14="http://schemas.microsoft.com/office/powerpoint/2010/main" val="1833420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3451634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デジタル・トランスフォーメーションを支えるテクノロジー</a:t>
            </a:r>
            <a:r>
              <a:rPr kumimoji="1" lang="en-US" altLang="ja-JP" dirty="0"/>
              <a:t> </a:t>
            </a:r>
            <a:r>
              <a:rPr kumimoji="1" lang="ja-JP" altLang="en-US"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737063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SI</a:t>
            </a:r>
            <a:r>
              <a:rPr kumimoji="1" lang="ja-JP" altLang="en-US" dirty="0"/>
              <a:t>ビジネス</a:t>
            </a:r>
            <a:r>
              <a:rPr kumimoji="1" lang="ja-JP" altLang="en-US"/>
              <a:t>として今後注力</a:t>
            </a:r>
            <a:r>
              <a:rPr kumimoji="1" lang="ja-JP" altLang="en-US" dirty="0"/>
              <a:t>すべきテクノロジー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sp>
        <p:nvSpPr>
          <p:cNvPr id="4" name="ホームベース 3"/>
          <p:cNvSpPr/>
          <p:nvPr/>
        </p:nvSpPr>
        <p:spPr>
          <a:xfrm>
            <a:off x="457200" y="851647"/>
            <a:ext cx="8265459" cy="1384586"/>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268447"/>
            <a:ext cx="8265459" cy="1901923"/>
          </a:xfrm>
          <a:prstGeom prst="homePlate">
            <a:avLst>
              <a:gd name="adj" fmla="val 35184"/>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4199651"/>
            <a:ext cx="8265459" cy="2014252"/>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855675"/>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914400"/>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35916"/>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66364" y="4304479"/>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209866"/>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2" y="1690315"/>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2714445" y="3130144"/>
            <a:ext cx="531792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55" y="360766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78072" y="5164363"/>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77198" y="4829590"/>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83508" y="5671343"/>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（デバイス側での機械学習や推論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91481" y="4322610"/>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282370"/>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282370"/>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282370"/>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
        <p:nvSpPr>
          <p:cNvPr id="32" name="ホームベース 31">
            <a:extLst>
              <a:ext uri="{FF2B5EF4-FFF2-40B4-BE49-F238E27FC236}">
                <a16:creationId xmlns:a16="http://schemas.microsoft.com/office/drawing/2014/main" id="{02007321-5780-4F40-957F-292A9AF66BB8}"/>
              </a:ext>
            </a:extLst>
          </p:cNvPr>
          <p:cNvSpPr/>
          <p:nvPr/>
        </p:nvSpPr>
        <p:spPr>
          <a:xfrm>
            <a:off x="806817" y="2649176"/>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コンテナ</a:t>
            </a:r>
            <a:r>
              <a:rPr lang="ja-JP" altLang="en-US" sz="1600" dirty="0">
                <a:solidFill>
                  <a:srgbClr val="FFFFFF"/>
                </a:solidFill>
                <a:latin typeface="Meiryo" charset="-128"/>
                <a:ea typeface="Meiryo" charset="-128"/>
                <a:cs typeface="Meiryo" charset="-128"/>
              </a:rPr>
              <a:t>とマイクロサービス</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Container &amp; Micro Service </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488589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デザイン思考・リーン・アジャイル・</a:t>
            </a:r>
            <a:r>
              <a:rPr kumimoji="1" lang="en-US" altLang="ja-JP" dirty="0"/>
              <a:t>DevOps</a:t>
            </a:r>
            <a:r>
              <a:rPr kumimoji="1" lang="ja-JP" altLang="en-US" dirty="0"/>
              <a:t>の関係</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2184575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effectLst/>
                <a:latin typeface="Arial"/>
                <a:ea typeface="HGP創英角ｺﾞｼｯｸUB" pitchFamily="50" charset="-128"/>
                <a:cs typeface="Arial"/>
              </a:rPr>
              <a:t>IT</a:t>
            </a:r>
            <a:r>
              <a:rPr lang="ja-JP" altLang="en-US" sz="2400">
                <a:solidFill>
                  <a:srgbClr val="FFFFFF"/>
                </a:solidFill>
                <a:effectLst/>
                <a:latin typeface="Arial"/>
                <a:ea typeface="HGP創英角ｺﾞｼｯｸUB" pitchFamily="50" charset="-128"/>
                <a:cs typeface="Arial"/>
              </a:rPr>
              <a:t>の役割と向き合い方</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9937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effectLst/>
                <a:latin typeface="Meiryo" charset="-128"/>
                <a:ea typeface="Meiryo" charset="-128"/>
                <a:cs typeface="Meiryo" charset="-128"/>
              </a:rPr>
              <a:t>SI</a:t>
            </a:r>
            <a:r>
              <a:rPr lang="ja-JP" altLang="en-US">
                <a:solidFill>
                  <a:srgbClr val="FFFFFF"/>
                </a:solidFill>
                <a:effectLst/>
                <a:latin typeface="Meiryo" charset="-128"/>
                <a:ea typeface="Meiryo" charset="-128"/>
                <a:cs typeface="Meiryo" charset="-128"/>
              </a:rPr>
              <a:t>ビジネスの</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デジタル・トランスフォーメーション</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0528362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91F3B4-A09A-364A-BFE1-7C6169788760}"/>
              </a:ext>
            </a:extLst>
          </p:cNvPr>
          <p:cNvSpPr>
            <a:spLocks noGrp="1"/>
          </p:cNvSpPr>
          <p:nvPr>
            <p:ph type="title"/>
          </p:nvPr>
        </p:nvSpPr>
        <p:spPr/>
        <p:txBody>
          <a:bodyPr>
            <a:normAutofit fontScale="90000"/>
          </a:bodyPr>
          <a:lstStyle/>
          <a:p>
            <a:r>
              <a:rPr lang="en-US" altLang="ja-JP" dirty="0"/>
              <a:t>IT</a:t>
            </a:r>
            <a:r>
              <a:rPr lang="ja-JP" altLang="en-US" dirty="0"/>
              <a:t>に求められる需要は“工数提供”から“価値実現”へ</a:t>
            </a:r>
            <a:endParaRPr kumimoji="1" lang="ja-JP" altLang="en-US" dirty="0"/>
          </a:p>
        </p:txBody>
      </p:sp>
      <p:sp>
        <p:nvSpPr>
          <p:cNvPr id="3" name="正方形/長方形 2">
            <a:extLst>
              <a:ext uri="{FF2B5EF4-FFF2-40B4-BE49-F238E27FC236}">
                <a16:creationId xmlns:a16="http://schemas.microsoft.com/office/drawing/2014/main" id="{2F176F0F-E146-2D49-B81C-F88408EE0C24}"/>
              </a:ext>
            </a:extLst>
          </p:cNvPr>
          <p:cNvSpPr/>
          <p:nvPr/>
        </p:nvSpPr>
        <p:spPr>
          <a:xfrm>
            <a:off x="4576107" y="1324442"/>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E6C8361-5224-9E42-B51F-590514FB7A51}"/>
              </a:ext>
            </a:extLst>
          </p:cNvPr>
          <p:cNvSpPr/>
          <p:nvPr/>
        </p:nvSpPr>
        <p:spPr>
          <a:xfrm>
            <a:off x="694664" y="1324442"/>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D02D35E-87C0-0F44-8283-284DAFE4E0D2}"/>
              </a:ext>
            </a:extLst>
          </p:cNvPr>
          <p:cNvSpPr/>
          <p:nvPr/>
        </p:nvSpPr>
        <p:spPr>
          <a:xfrm>
            <a:off x="749243" y="1321666"/>
            <a:ext cx="7682863" cy="4569143"/>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76200" cmpd="sng">
            <a:solidFill>
              <a:srgbClr val="0000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6" name="フリーフォーム 5">
            <a:extLst>
              <a:ext uri="{FF2B5EF4-FFF2-40B4-BE49-F238E27FC236}">
                <a16:creationId xmlns:a16="http://schemas.microsoft.com/office/drawing/2014/main" id="{E55818C4-1E32-344C-98B6-9F67AF67254B}"/>
              </a:ext>
            </a:extLst>
          </p:cNvPr>
          <p:cNvSpPr/>
          <p:nvPr/>
        </p:nvSpPr>
        <p:spPr>
          <a:xfrm>
            <a:off x="680441" y="2928154"/>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7" name="上矢印 6">
            <a:extLst>
              <a:ext uri="{FF2B5EF4-FFF2-40B4-BE49-F238E27FC236}">
                <a16:creationId xmlns:a16="http://schemas.microsoft.com/office/drawing/2014/main" id="{4D4979E0-BB26-7E4A-B252-33D90323A416}"/>
              </a:ext>
            </a:extLst>
          </p:cNvPr>
          <p:cNvSpPr/>
          <p:nvPr/>
        </p:nvSpPr>
        <p:spPr>
          <a:xfrm>
            <a:off x="6559692" y="4422486"/>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上矢印 7">
            <a:extLst>
              <a:ext uri="{FF2B5EF4-FFF2-40B4-BE49-F238E27FC236}">
                <a16:creationId xmlns:a16="http://schemas.microsoft.com/office/drawing/2014/main" id="{0CF6DB33-C6B0-A445-B107-155A02046E04}"/>
              </a:ext>
            </a:extLst>
          </p:cNvPr>
          <p:cNvSpPr/>
          <p:nvPr/>
        </p:nvSpPr>
        <p:spPr>
          <a:xfrm flipV="1">
            <a:off x="6352752" y="3130951"/>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007E93D-D692-C24B-A13D-69F19FD028A9}"/>
              </a:ext>
            </a:extLst>
          </p:cNvPr>
          <p:cNvSpPr txBox="1"/>
          <p:nvPr/>
        </p:nvSpPr>
        <p:spPr>
          <a:xfrm>
            <a:off x="3962565" y="3404705"/>
            <a:ext cx="1210588" cy="523220"/>
          </a:xfrm>
          <a:prstGeom prst="rect">
            <a:avLst/>
          </a:prstGeom>
          <a:noFill/>
        </p:spPr>
        <p:txBody>
          <a:bodyPr wrap="none" rtlCol="0">
            <a:spAutoFit/>
          </a:bodyPr>
          <a:lstStyle/>
          <a:p>
            <a:pPr algn="ctr"/>
            <a:r>
              <a:rPr lang="ja-JP" altLang="en-US" sz="2000" b="1" dirty="0">
                <a:solidFill>
                  <a:srgbClr val="008000"/>
                </a:solidFill>
                <a:latin typeface="メイリオ"/>
                <a:ea typeface="メイリオ"/>
                <a:cs typeface="メイリオ"/>
              </a:rPr>
              <a:t>工数需要</a:t>
            </a:r>
            <a:endParaRPr lang="en-US" altLang="ja-JP" sz="2000" b="1" dirty="0">
              <a:solidFill>
                <a:srgbClr val="008000"/>
              </a:solidFill>
              <a:latin typeface="メイリオ"/>
              <a:ea typeface="メイリオ"/>
              <a:cs typeface="メイリオ"/>
            </a:endParaRPr>
          </a:p>
          <a:p>
            <a:pPr algn="ctr"/>
            <a:r>
              <a:rPr kumimoji="1" lang="en-US" altLang="ja-JP" sz="800" dirty="0">
                <a:solidFill>
                  <a:srgbClr val="008000"/>
                </a:solidFill>
                <a:latin typeface="メイリオ"/>
                <a:ea typeface="メイリオ"/>
                <a:cs typeface="メイリオ"/>
              </a:rPr>
              <a:t>&lt;</a:t>
            </a:r>
            <a:r>
              <a:rPr kumimoji="1" lang="ja-JP" altLang="en-US" sz="800" dirty="0">
                <a:solidFill>
                  <a:srgbClr val="008000"/>
                </a:solidFill>
                <a:latin typeface="メイリオ"/>
                <a:ea typeface="メイリオ"/>
                <a:cs typeface="メイリオ"/>
              </a:rPr>
              <a:t>人月による貢献</a:t>
            </a:r>
            <a:r>
              <a:rPr kumimoji="1" lang="en-US" altLang="ja-JP" sz="800" dirty="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F257DD06-73BD-3345-8965-32ACA14AF73E}"/>
              </a:ext>
            </a:extLst>
          </p:cNvPr>
          <p:cNvSpPr txBox="1"/>
          <p:nvPr/>
        </p:nvSpPr>
        <p:spPr>
          <a:xfrm>
            <a:off x="749243" y="4409482"/>
            <a:ext cx="1826141"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作る工数の削減</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a:solidFill>
                <a:srgbClr val="CC0000"/>
              </a:solidFill>
              <a:latin typeface="メイリオ"/>
              <a:ea typeface="メイリオ"/>
              <a:cs typeface="メイリオ"/>
            </a:endParaRPr>
          </a:p>
        </p:txBody>
      </p:sp>
      <p:sp>
        <p:nvSpPr>
          <p:cNvPr id="11" name="テキスト ボックス 10">
            <a:extLst>
              <a:ext uri="{FF2B5EF4-FFF2-40B4-BE49-F238E27FC236}">
                <a16:creationId xmlns:a16="http://schemas.microsoft.com/office/drawing/2014/main" id="{903B0229-F14A-D548-86D0-64C1D12D847D}"/>
              </a:ext>
            </a:extLst>
          </p:cNvPr>
          <p:cNvSpPr txBox="1"/>
          <p:nvPr/>
        </p:nvSpPr>
        <p:spPr>
          <a:xfrm>
            <a:off x="854300" y="5467382"/>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endParaRPr lang="en-US" altLang="ja-JP" sz="1400" u="sng" dirty="0">
              <a:solidFill>
                <a:srgbClr val="0000FF"/>
              </a:solidFill>
              <a:latin typeface="メイリオ"/>
              <a:ea typeface="メイリオ"/>
              <a:cs typeface="メイリオ"/>
            </a:endParaRPr>
          </a:p>
          <a:p>
            <a:pPr algn="ctr"/>
            <a:r>
              <a:rPr lang="ja-JP" altLang="en-US" sz="800" dirty="0">
                <a:solidFill>
                  <a:srgbClr val="0000FF"/>
                </a:solidFill>
                <a:latin typeface="メイリオ"/>
                <a:ea typeface="メイリオ"/>
                <a:cs typeface="メイリオ"/>
              </a:rPr>
              <a:t>コスト：生産性・期間・利便性</a:t>
            </a:r>
            <a:endParaRPr lang="en-US" altLang="ja-JP" sz="800" dirty="0">
              <a:solidFill>
                <a:srgbClr val="0000FF"/>
              </a:solidFill>
              <a:latin typeface="メイリオ"/>
              <a:ea typeface="メイリオ"/>
              <a:cs typeface="メイリオ"/>
            </a:endParaRPr>
          </a:p>
        </p:txBody>
      </p:sp>
      <p:sp>
        <p:nvSpPr>
          <p:cNvPr id="12" name="テキスト ボックス 11">
            <a:extLst>
              <a:ext uri="{FF2B5EF4-FFF2-40B4-BE49-F238E27FC236}">
                <a16:creationId xmlns:a16="http://schemas.microsoft.com/office/drawing/2014/main" id="{D357BE34-7D84-C446-BDE7-796E5A9FCC5C}"/>
              </a:ext>
            </a:extLst>
          </p:cNvPr>
          <p:cNvSpPr txBox="1"/>
          <p:nvPr/>
        </p:nvSpPr>
        <p:spPr>
          <a:xfrm>
            <a:off x="6447446" y="5470357"/>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p>
          <a:p>
            <a:pPr algn="ctr"/>
            <a:r>
              <a:rPr lang="ja-JP" altLang="en-US" sz="800" dirty="0">
                <a:solidFill>
                  <a:srgbClr val="0000FF"/>
                </a:solidFill>
                <a:latin typeface="メイリオ"/>
                <a:ea typeface="メイリオ"/>
                <a:cs typeface="メイリオ"/>
              </a:rPr>
              <a:t>投資：スピード・変革・差別化</a:t>
            </a:r>
            <a:endParaRPr lang="en-US" altLang="ja-JP" sz="800" dirty="0">
              <a:solidFill>
                <a:srgbClr val="0000FF"/>
              </a:solidFill>
              <a:latin typeface="メイリオ"/>
              <a:ea typeface="メイリオ"/>
              <a:cs typeface="メイリオ"/>
            </a:endParaRPr>
          </a:p>
        </p:txBody>
      </p:sp>
      <p:sp>
        <p:nvSpPr>
          <p:cNvPr id="13" name="テキスト ボックス 12">
            <a:extLst>
              <a:ext uri="{FF2B5EF4-FFF2-40B4-BE49-F238E27FC236}">
                <a16:creationId xmlns:a16="http://schemas.microsoft.com/office/drawing/2014/main" id="{F5CFDEAA-CF57-134B-883E-D0C5281C5AFC}"/>
              </a:ext>
            </a:extLst>
          </p:cNvPr>
          <p:cNvSpPr txBox="1"/>
          <p:nvPr/>
        </p:nvSpPr>
        <p:spPr>
          <a:xfrm>
            <a:off x="6324694" y="2558678"/>
            <a:ext cx="1800493"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作らない手段の充実</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自動化・自律化・サービス化</a:t>
            </a:r>
            <a:endParaRPr kumimoji="1" lang="ja-JP" altLang="en-US" sz="800" dirty="0">
              <a:solidFill>
                <a:srgbClr val="CC0000"/>
              </a:solidFill>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CB8F7CC2-88BB-E546-92CC-74141D9DFA77}"/>
              </a:ext>
            </a:extLst>
          </p:cNvPr>
          <p:cNvSpPr txBox="1"/>
          <p:nvPr/>
        </p:nvSpPr>
        <p:spPr>
          <a:xfrm>
            <a:off x="4533819" y="1473646"/>
            <a:ext cx="1790875" cy="523220"/>
          </a:xfrm>
          <a:prstGeom prst="rect">
            <a:avLst/>
          </a:prstGeom>
          <a:noFill/>
        </p:spPr>
        <p:txBody>
          <a:bodyPr wrap="none" rtlCol="0">
            <a:spAutoFit/>
          </a:bodyPr>
          <a:lstStyle/>
          <a:p>
            <a:pPr algn="ctr"/>
            <a:r>
              <a:rPr kumimoji="1" lang="ja-JP" altLang="en-US" sz="2000" b="1" dirty="0">
                <a:solidFill>
                  <a:srgbClr val="0000FF"/>
                </a:solidFill>
                <a:latin typeface="メイリオ"/>
                <a:ea typeface="メイリオ"/>
                <a:cs typeface="メイリオ"/>
              </a:rPr>
              <a:t>価値実現需要</a:t>
            </a:r>
            <a:endParaRPr kumimoji="1" lang="en-US" altLang="ja-JP" sz="2000" b="1" dirty="0">
              <a:solidFill>
                <a:srgbClr val="0000FF"/>
              </a:solidFill>
              <a:latin typeface="メイリオ"/>
              <a:ea typeface="メイリオ"/>
              <a:cs typeface="メイリオ"/>
            </a:endParaRPr>
          </a:p>
          <a:p>
            <a:pPr algn="ctr"/>
            <a:r>
              <a:rPr lang="en-US" altLang="ja-JP" sz="800" dirty="0">
                <a:solidFill>
                  <a:srgbClr val="0000FF"/>
                </a:solidFill>
                <a:latin typeface="メイリオ"/>
                <a:ea typeface="メイリオ"/>
                <a:cs typeface="メイリオ"/>
              </a:rPr>
              <a:t>&lt;</a:t>
            </a:r>
            <a:r>
              <a:rPr lang="ja-JP" altLang="en-US" sz="800" dirty="0">
                <a:solidFill>
                  <a:srgbClr val="0000FF"/>
                </a:solidFill>
                <a:latin typeface="メイリオ"/>
                <a:ea typeface="メイリオ"/>
                <a:cs typeface="メイリオ"/>
              </a:rPr>
              <a:t>お客様のビジネスの成果に貢献</a:t>
            </a:r>
            <a:r>
              <a:rPr lang="en-US" altLang="ja-JP" sz="800" dirty="0">
                <a:solidFill>
                  <a:srgbClr val="0000FF"/>
                </a:solidFill>
                <a:latin typeface="メイリオ"/>
                <a:ea typeface="メイリオ"/>
                <a:cs typeface="メイリオ"/>
              </a:rPr>
              <a:t>&gt;</a:t>
            </a:r>
          </a:p>
        </p:txBody>
      </p:sp>
      <p:sp>
        <p:nvSpPr>
          <p:cNvPr id="15" name="テキスト ボックス 14">
            <a:extLst>
              <a:ext uri="{FF2B5EF4-FFF2-40B4-BE49-F238E27FC236}">
                <a16:creationId xmlns:a16="http://schemas.microsoft.com/office/drawing/2014/main" id="{7C8CCAB5-2642-674A-ADA5-5D958E546C0C}"/>
              </a:ext>
            </a:extLst>
          </p:cNvPr>
          <p:cNvSpPr txBox="1"/>
          <p:nvPr/>
        </p:nvSpPr>
        <p:spPr>
          <a:xfrm>
            <a:off x="1270066" y="1923574"/>
            <a:ext cx="2492990" cy="584775"/>
          </a:xfrm>
          <a:prstGeom prst="rect">
            <a:avLst/>
          </a:prstGeom>
          <a:noFill/>
        </p:spPr>
        <p:txBody>
          <a:bodyPr wrap="none" rtlCol="0">
            <a:spAutoFit/>
          </a:bodyPr>
          <a:lstStyle/>
          <a:p>
            <a:pPr algn="ctr"/>
            <a:r>
              <a:rPr lang="en-US" altLang="ja-JP" sz="1200" dirty="0">
                <a:solidFill>
                  <a:srgbClr val="FF6666"/>
                </a:solidFill>
                <a:latin typeface="メイリオ"/>
                <a:ea typeface="メイリオ"/>
                <a:cs typeface="メイリオ"/>
              </a:rPr>
              <a:t>IT</a:t>
            </a:r>
            <a:r>
              <a:rPr lang="ja-JP" altLang="en-US" sz="1200" dirty="0">
                <a:solidFill>
                  <a:srgbClr val="FF6666"/>
                </a:solidFill>
                <a:latin typeface="メイリオ"/>
                <a:ea typeface="メイリオ"/>
                <a:cs typeface="メイリオ"/>
              </a:rPr>
              <a:t>ビジネスに求められる</a:t>
            </a:r>
            <a:r>
              <a:rPr kumimoji="1" lang="ja-JP" altLang="en-US" sz="1200" dirty="0">
                <a:solidFill>
                  <a:srgbClr val="FF6666"/>
                </a:solidFill>
                <a:latin typeface="メイリオ"/>
                <a:ea typeface="メイリオ"/>
                <a:cs typeface="メイリオ"/>
              </a:rPr>
              <a:t>価値の</a:t>
            </a:r>
            <a:endParaRPr kumimoji="1" lang="en-US" altLang="ja-JP" sz="1200" dirty="0">
              <a:solidFill>
                <a:srgbClr val="FF6666"/>
              </a:solidFill>
              <a:latin typeface="メイリオ"/>
              <a:ea typeface="メイリオ"/>
              <a:cs typeface="メイリオ"/>
            </a:endParaRPr>
          </a:p>
          <a:p>
            <a:pPr algn="ctr"/>
            <a:r>
              <a:rPr lang="ja-JP" altLang="en-US" sz="2000" b="1" dirty="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16" name="環状矢印 31">
            <a:extLst>
              <a:ext uri="{FF2B5EF4-FFF2-40B4-BE49-F238E27FC236}">
                <a16:creationId xmlns:a16="http://schemas.microsoft.com/office/drawing/2014/main" id="{B865C625-28E2-DC4C-943C-6255D4539D3E}"/>
              </a:ext>
            </a:extLst>
          </p:cNvPr>
          <p:cNvSpPr/>
          <p:nvPr/>
        </p:nvSpPr>
        <p:spPr>
          <a:xfrm rot="16005517">
            <a:off x="3388765" y="1812430"/>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E72C3CC-9562-C148-A542-A6CEAE946076}"/>
              </a:ext>
            </a:extLst>
          </p:cNvPr>
          <p:cNvSpPr txBox="1"/>
          <p:nvPr/>
        </p:nvSpPr>
        <p:spPr>
          <a:xfrm>
            <a:off x="3610857" y="4737010"/>
            <a:ext cx="2237512" cy="276999"/>
          </a:xfrm>
          <a:prstGeom prst="rect">
            <a:avLst/>
          </a:prstGeom>
          <a:noFill/>
        </p:spPr>
        <p:txBody>
          <a:bodyPr wrap="none" rtlCol="0">
            <a:spAutoFit/>
          </a:bodyPr>
          <a:lstStyle/>
          <a:p>
            <a:pPr algn="ctr"/>
            <a:r>
              <a:rPr kumimoji="1" lang="ja-JP" altLang="en-US" sz="1200" dirty="0">
                <a:solidFill>
                  <a:srgbClr val="FF0000"/>
                </a:solidFill>
                <a:latin typeface="メイリオ"/>
                <a:ea typeface="メイリオ"/>
                <a:cs typeface="メイリオ"/>
              </a:rPr>
              <a:t>工数削減</a:t>
            </a:r>
            <a:r>
              <a:rPr kumimoji="1" lang="ja-JP" altLang="en-US" sz="1200" dirty="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a:solidFill>
                  <a:srgbClr val="0000FF"/>
                </a:solidFill>
                <a:latin typeface="メイリオ"/>
                <a:ea typeface="メイリオ"/>
                <a:cs typeface="メイリオ"/>
              </a:rPr>
              <a:t>需要拡大</a:t>
            </a:r>
            <a:r>
              <a:rPr kumimoji="1" lang="ja-JP" altLang="en-US" sz="1200" dirty="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18" name="上矢印 17">
            <a:extLst>
              <a:ext uri="{FF2B5EF4-FFF2-40B4-BE49-F238E27FC236}">
                <a16:creationId xmlns:a16="http://schemas.microsoft.com/office/drawing/2014/main" id="{15BA5402-5008-D949-AB90-50303CCDB336}"/>
              </a:ext>
            </a:extLst>
          </p:cNvPr>
          <p:cNvSpPr/>
          <p:nvPr/>
        </p:nvSpPr>
        <p:spPr>
          <a:xfrm>
            <a:off x="1301720" y="5171368"/>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a:extLst>
              <a:ext uri="{FF2B5EF4-FFF2-40B4-BE49-F238E27FC236}">
                <a16:creationId xmlns:a16="http://schemas.microsoft.com/office/drawing/2014/main" id="{38319886-2A5F-544C-92F9-C4057DF4E834}"/>
              </a:ext>
            </a:extLst>
          </p:cNvPr>
          <p:cNvSpPr/>
          <p:nvPr/>
        </p:nvSpPr>
        <p:spPr>
          <a:xfrm flipV="1">
            <a:off x="1492422" y="5003384"/>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CA702289-61C5-D044-B2C9-F3A5D7DDA41C}"/>
              </a:ext>
            </a:extLst>
          </p:cNvPr>
          <p:cNvSpPr/>
          <p:nvPr/>
        </p:nvSpPr>
        <p:spPr>
          <a:xfrm>
            <a:off x="4101056" y="4875510"/>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725FF154-0DAB-3348-9E17-193A91BF8BC6}"/>
              </a:ext>
            </a:extLst>
          </p:cNvPr>
          <p:cNvSpPr/>
          <p:nvPr/>
        </p:nvSpPr>
        <p:spPr>
          <a:xfrm flipV="1">
            <a:off x="4101056" y="4245351"/>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82631716-341A-EC4A-AAAF-8AD2D14C5916}"/>
              </a:ext>
            </a:extLst>
          </p:cNvPr>
          <p:cNvSpPr txBox="1"/>
          <p:nvPr/>
        </p:nvSpPr>
        <p:spPr>
          <a:xfrm rot="20387850">
            <a:off x="4768828" y="2110859"/>
            <a:ext cx="3236785" cy="307777"/>
          </a:xfrm>
          <a:prstGeom prst="rect">
            <a:avLst/>
          </a:prstGeom>
          <a:noFill/>
        </p:spPr>
        <p:txBody>
          <a:bodyPr wrap="none" rtlCol="0">
            <a:spAutoFit/>
          </a:bodyPr>
          <a:lstStyle/>
          <a:p>
            <a:pPr algn="ctr"/>
            <a:r>
              <a:rPr kumimoji="1" lang="ja-JP" altLang="en-US" sz="1400" b="1" dirty="0">
                <a:solidFill>
                  <a:srgbClr val="0000FF"/>
                </a:solidFill>
                <a:latin typeface="メイリオ"/>
                <a:ea typeface="メイリオ"/>
                <a:cs typeface="メイリオ"/>
              </a:rPr>
              <a:t>デジタル・トランスフォーメーション</a:t>
            </a:r>
            <a:endParaRPr kumimoji="1" lang="en-US" altLang="ja-JP" sz="1400" dirty="0">
              <a:solidFill>
                <a:srgbClr val="0000FF"/>
              </a:solidFill>
              <a:latin typeface="メイリオ"/>
              <a:ea typeface="メイリオ"/>
              <a:cs typeface="メイリオ"/>
            </a:endParaRPr>
          </a:p>
        </p:txBody>
      </p:sp>
      <p:sp>
        <p:nvSpPr>
          <p:cNvPr id="24" name="テキスト ボックス 23">
            <a:extLst>
              <a:ext uri="{FF2B5EF4-FFF2-40B4-BE49-F238E27FC236}">
                <a16:creationId xmlns:a16="http://schemas.microsoft.com/office/drawing/2014/main" id="{B5986724-717A-E442-860F-3FB2840FD3A6}"/>
              </a:ext>
            </a:extLst>
          </p:cNvPr>
          <p:cNvSpPr txBox="1"/>
          <p:nvPr/>
        </p:nvSpPr>
        <p:spPr>
          <a:xfrm rot="20495778">
            <a:off x="6381484" y="1501785"/>
            <a:ext cx="1415772" cy="276999"/>
          </a:xfrm>
          <a:prstGeom prst="rect">
            <a:avLst/>
          </a:prstGeom>
          <a:noFill/>
        </p:spPr>
        <p:txBody>
          <a:bodyPr wrap="none" rtlCol="0">
            <a:spAutoFit/>
          </a:bodyPr>
          <a:lstStyle/>
          <a:p>
            <a:pPr algn="ctr"/>
            <a:r>
              <a:rPr kumimoji="1" lang="ja-JP" altLang="en-US" sz="1200" b="1" dirty="0">
                <a:solidFill>
                  <a:srgbClr val="0000FF"/>
                </a:solidFill>
                <a:latin typeface="メイリオ"/>
                <a:ea typeface="メイリオ"/>
                <a:cs typeface="メイリオ"/>
              </a:rPr>
              <a:t>限界利益ゼロ社会</a:t>
            </a:r>
            <a:endParaRPr lang="en-US" altLang="ja-JP" sz="1200" dirty="0">
              <a:solidFill>
                <a:srgbClr val="0000FF"/>
              </a:solidFill>
              <a:latin typeface="メイリオ"/>
              <a:ea typeface="メイリオ"/>
              <a:cs typeface="メイリオ"/>
            </a:endParaRPr>
          </a:p>
        </p:txBody>
      </p:sp>
      <p:sp>
        <p:nvSpPr>
          <p:cNvPr id="25" name="テキスト ボックス 24">
            <a:extLst>
              <a:ext uri="{FF2B5EF4-FFF2-40B4-BE49-F238E27FC236}">
                <a16:creationId xmlns:a16="http://schemas.microsoft.com/office/drawing/2014/main" id="{9E64874B-D3A2-FF42-A7CF-5565A6356579}"/>
              </a:ext>
            </a:extLst>
          </p:cNvPr>
          <p:cNvSpPr txBox="1"/>
          <p:nvPr/>
        </p:nvSpPr>
        <p:spPr>
          <a:xfrm>
            <a:off x="3949536" y="2108239"/>
            <a:ext cx="697627" cy="400110"/>
          </a:xfrm>
          <a:prstGeom prst="rect">
            <a:avLst/>
          </a:prstGeom>
          <a:noFill/>
        </p:spPr>
        <p:txBody>
          <a:bodyPr wrap="none" rtlCol="0">
            <a:spAutoFit/>
          </a:bodyPr>
          <a:lstStyle/>
          <a:p>
            <a:pPr algn="ctr"/>
            <a:r>
              <a:rPr kumimoji="1" lang="ja-JP" altLang="en-US" sz="2000" b="1" dirty="0">
                <a:solidFill>
                  <a:srgbClr val="FF6666"/>
                </a:solidFill>
                <a:latin typeface="メイリオ"/>
                <a:ea typeface="メイリオ"/>
                <a:cs typeface="メイリオ"/>
              </a:rPr>
              <a:t>共創</a:t>
            </a:r>
            <a:endParaRPr lang="en-US" altLang="ja-JP" sz="2000" dirty="0">
              <a:solidFill>
                <a:srgbClr val="FF6666"/>
              </a:solidFill>
              <a:latin typeface="メイリオ"/>
              <a:ea typeface="メイリオ"/>
              <a:cs typeface="メイリオ"/>
            </a:endParaRPr>
          </a:p>
        </p:txBody>
      </p:sp>
      <p:cxnSp>
        <p:nvCxnSpPr>
          <p:cNvPr id="26" name="直線矢印コネクタ 25">
            <a:extLst>
              <a:ext uri="{FF2B5EF4-FFF2-40B4-BE49-F238E27FC236}">
                <a16:creationId xmlns:a16="http://schemas.microsoft.com/office/drawing/2014/main" id="{34921FF0-575C-3946-9B4E-C94DBA0FA899}"/>
              </a:ext>
            </a:extLst>
          </p:cNvPr>
          <p:cNvCxnSpPr>
            <a:cxnSpLocks/>
          </p:cNvCxnSpPr>
          <p:nvPr/>
        </p:nvCxnSpPr>
        <p:spPr>
          <a:xfrm>
            <a:off x="684581" y="6204419"/>
            <a:ext cx="78831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29BD589-3055-834A-8AD1-3EF5CAA28F02}"/>
              </a:ext>
            </a:extLst>
          </p:cNvPr>
          <p:cNvCxnSpPr>
            <a:cxnSpLocks/>
          </p:cNvCxnSpPr>
          <p:nvPr/>
        </p:nvCxnSpPr>
        <p:spPr>
          <a:xfrm flipV="1">
            <a:off x="398899" y="1321666"/>
            <a:ext cx="0" cy="46190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9F3ED63-1402-6A49-8382-4F86AB6E4B7D}"/>
              </a:ext>
            </a:extLst>
          </p:cNvPr>
          <p:cNvSpPr txBox="1"/>
          <p:nvPr/>
        </p:nvSpPr>
        <p:spPr>
          <a:xfrm>
            <a:off x="256241" y="938062"/>
            <a:ext cx="830677" cy="400110"/>
          </a:xfrm>
          <a:prstGeom prst="rect">
            <a:avLst/>
          </a:prstGeom>
          <a:noFill/>
        </p:spPr>
        <p:txBody>
          <a:bodyPr wrap="none" rtlCol="0">
            <a:spAutoFit/>
          </a:bodyPr>
          <a:lstStyle/>
          <a:p>
            <a:r>
              <a:rPr lang="en-US" altLang="ja-JP" sz="1000" dirty="0">
                <a:solidFill>
                  <a:srgbClr val="0052FF"/>
                </a:solidFill>
                <a:latin typeface="Meiryo" panose="020B0604030504040204" pitchFamily="34" charset="-128"/>
                <a:ea typeface="Meiryo" panose="020B0604030504040204" pitchFamily="34" charset="-128"/>
              </a:rPr>
              <a:t>IT</a:t>
            </a:r>
            <a:r>
              <a:rPr lang="ja-JP" altLang="en-US" sz="800" dirty="0">
                <a:solidFill>
                  <a:srgbClr val="0052FF"/>
                </a:solidFill>
                <a:latin typeface="Meiryo" panose="020B0604030504040204" pitchFamily="34" charset="-128"/>
                <a:ea typeface="Meiryo" panose="020B0604030504040204" pitchFamily="34" charset="-128"/>
              </a:rPr>
              <a:t>がもたらす</a:t>
            </a:r>
            <a:endParaRPr lang="en-US" altLang="ja-JP" sz="800" dirty="0">
              <a:solidFill>
                <a:srgbClr val="0052FF"/>
              </a:solidFill>
              <a:latin typeface="Meiryo" panose="020B0604030504040204" pitchFamily="34" charset="-128"/>
              <a:ea typeface="Meiryo" panose="020B0604030504040204" pitchFamily="34" charset="-128"/>
            </a:endParaRPr>
          </a:p>
          <a:p>
            <a:r>
              <a:rPr lang="ja-JP" altLang="en-US" sz="1000" dirty="0">
                <a:solidFill>
                  <a:srgbClr val="0052FF"/>
                </a:solidFill>
                <a:latin typeface="Meiryo" panose="020B0604030504040204" pitchFamily="34" charset="-128"/>
                <a:ea typeface="Meiryo" panose="020B0604030504040204" pitchFamily="34" charset="-128"/>
              </a:rPr>
              <a:t>顧客価値</a:t>
            </a:r>
            <a:endParaRPr kumimoji="1" lang="ja-JP" altLang="en-US" sz="1000" dirty="0">
              <a:solidFill>
                <a:srgbClr val="005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DF5818B-B856-2047-866C-39FF74C0428F}"/>
              </a:ext>
            </a:extLst>
          </p:cNvPr>
          <p:cNvSpPr txBox="1"/>
          <p:nvPr/>
        </p:nvSpPr>
        <p:spPr>
          <a:xfrm>
            <a:off x="8516526" y="6081308"/>
            <a:ext cx="441146" cy="246221"/>
          </a:xfrm>
          <a:prstGeom prst="rect">
            <a:avLst/>
          </a:prstGeom>
          <a:noFill/>
        </p:spPr>
        <p:txBody>
          <a:bodyPr wrap="none" rtlCol="0">
            <a:spAutoFit/>
          </a:bodyPr>
          <a:lstStyle/>
          <a:p>
            <a:r>
              <a:rPr lang="ja-JP" altLang="en-US" sz="1000" dirty="0">
                <a:solidFill>
                  <a:srgbClr val="0052FF"/>
                </a:solidFill>
                <a:latin typeface="Meiryo" panose="020B0604030504040204" pitchFamily="34" charset="-128"/>
                <a:ea typeface="Meiryo" panose="020B0604030504040204" pitchFamily="34" charset="-128"/>
              </a:rPr>
              <a:t>時間</a:t>
            </a:r>
            <a:endParaRPr kumimoji="1" lang="ja-JP" altLang="en-US" sz="1000" dirty="0">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82387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D6607A2-9FF8-744F-9358-60DF2B6CFC68}"/>
              </a:ext>
            </a:extLst>
          </p:cNvPr>
          <p:cNvSpPr/>
          <p:nvPr/>
        </p:nvSpPr>
        <p:spPr>
          <a:xfrm>
            <a:off x="2891935" y="2823903"/>
            <a:ext cx="3354860" cy="14023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panose="020B0604030504040204" pitchFamily="34" charset="-128"/>
                <a:ea typeface="Meiryo" panose="020B0604030504040204" pitchFamily="34" charset="-128"/>
                <a:cs typeface="ＭＳ Ｐゴシック"/>
              </a:rPr>
              <a:t>売上・利益の拡大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タイトル 37">
            <a:extLst>
              <a:ext uri="{FF2B5EF4-FFF2-40B4-BE49-F238E27FC236}">
                <a16:creationId xmlns:a16="http://schemas.microsoft.com/office/drawing/2014/main" id="{32513654-9556-0546-BAEB-BB7D9EAA054C}"/>
              </a:ext>
            </a:extLst>
          </p:cNvPr>
          <p:cNvSpPr>
            <a:spLocks noGrp="1"/>
          </p:cNvSpPr>
          <p:nvPr>
            <p:ph type="title"/>
          </p:nvPr>
        </p:nvSpPr>
        <p:spPr/>
        <p:txBody>
          <a:bodyPr/>
          <a:lstStyle/>
          <a:p>
            <a:r>
              <a:rPr kumimoji="1" lang="en-US" altLang="ja-JP" dirty="0"/>
              <a:t>SI</a:t>
            </a:r>
            <a:r>
              <a:rPr kumimoji="1" lang="ja-JP" altLang="en-US"/>
              <a:t>ビジネスに取り憑く</a:t>
            </a:r>
            <a:r>
              <a:rPr kumimoji="1" lang="en-US" altLang="ja-JP" dirty="0"/>
              <a:t>3</a:t>
            </a:r>
            <a:r>
              <a:rPr kumimoji="1" lang="ja-JP" altLang="en-US"/>
              <a:t>匹の</a:t>
            </a:r>
            <a:r>
              <a:rPr lang="en-US" altLang="ja-JP" dirty="0"/>
              <a:t>“</a:t>
            </a:r>
            <a:r>
              <a:rPr lang="ja-JP" altLang="en-US"/>
              <a:t>お化け</a:t>
            </a:r>
            <a:r>
              <a:rPr lang="en-US" altLang="ja-JP" dirty="0"/>
              <a:t>”</a:t>
            </a:r>
            <a:endParaRPr kumimoji="1" lang="ja-JP" altLang="en-US"/>
          </a:p>
        </p:txBody>
      </p:sp>
      <p:sp>
        <p:nvSpPr>
          <p:cNvPr id="2" name="スライド番号プレースホルダー 1">
            <a:extLst>
              <a:ext uri="{FF2B5EF4-FFF2-40B4-BE49-F238E27FC236}">
                <a16:creationId xmlns:a16="http://schemas.microsoft.com/office/drawing/2014/main" id="{E6F31D93-0EB8-F54C-BFBE-B7C5AA50F0E8}"/>
              </a:ext>
            </a:extLst>
          </p:cNvPr>
          <p:cNvSpPr>
            <a:spLocks noGrp="1"/>
          </p:cNvSpPr>
          <p:nvPr>
            <p:ph type="sldNum" sz="quarter" idx="12"/>
          </p:nvPr>
        </p:nvSpPr>
        <p:spPr>
          <a:effectLst>
            <a:outerShdw blurRad="50800" dist="38100" dir="2700000" algn="tl" rotWithShape="0">
              <a:prstClr val="black">
                <a:alpha val="40000"/>
              </a:prstClr>
            </a:outerShdw>
          </a:effectLst>
        </p:spPr>
        <p:txBody>
          <a:bodyPr/>
          <a:lstStyle/>
          <a:p>
            <a:fld id="{8FF8CC5D-A65D-5946-99B5-645367A967AD}" type="slidenum">
              <a:rPr kumimoji="1" lang="ja-JP" altLang="en-US" smtClean="0"/>
              <a:t>22</a:t>
            </a:fld>
            <a:endParaRPr kumimoji="1" lang="ja-JP" altLang="en-US"/>
          </a:p>
        </p:txBody>
      </p:sp>
      <p:sp>
        <p:nvSpPr>
          <p:cNvPr id="3" name="正方形/長方形 2">
            <a:extLst>
              <a:ext uri="{FF2B5EF4-FFF2-40B4-BE49-F238E27FC236}">
                <a16:creationId xmlns:a16="http://schemas.microsoft.com/office/drawing/2014/main" id="{F634666B-B74B-BA45-BADC-E0940B63F04E}"/>
              </a:ext>
            </a:extLst>
          </p:cNvPr>
          <p:cNvSpPr/>
          <p:nvPr/>
        </p:nvSpPr>
        <p:spPr>
          <a:xfrm>
            <a:off x="3175683" y="3339607"/>
            <a:ext cx="2787363" cy="791819"/>
          </a:xfrm>
          <a:prstGeom prst="rect">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panose="020B0604030504040204" pitchFamily="34" charset="-128"/>
                <a:ea typeface="Meiryo" panose="020B0604030504040204" pitchFamily="34" charset="-128"/>
                <a:cs typeface="ＭＳ Ｐゴシック"/>
              </a:rPr>
              <a:t>稼働率の向上</a:t>
            </a:r>
            <a:endParaRPr kumimoji="1" lang="ja-JP" altLang="en-US" sz="3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41A4D6A-EF85-0941-AE5C-60E1F0370E1E}"/>
              </a:ext>
            </a:extLst>
          </p:cNvPr>
          <p:cNvSpPr/>
          <p:nvPr/>
        </p:nvSpPr>
        <p:spPr>
          <a:xfrm>
            <a:off x="3518584" y="1989534"/>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人材不足</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72B70230-ECE9-9C49-9D5E-EDC87A83DB5A}"/>
              </a:ext>
            </a:extLst>
          </p:cNvPr>
          <p:cNvSpPr/>
          <p:nvPr/>
        </p:nvSpPr>
        <p:spPr>
          <a:xfrm>
            <a:off x="1130641" y="1989533"/>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人材育成の停滞</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B528221-81A1-BB4C-9E19-9C40A2DAB50C}"/>
              </a:ext>
            </a:extLst>
          </p:cNvPr>
          <p:cNvSpPr/>
          <p:nvPr/>
        </p:nvSpPr>
        <p:spPr>
          <a:xfrm>
            <a:off x="5929290" y="1989532"/>
            <a:ext cx="2106827" cy="43544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新規事業開発の休止</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A7307F07-EC57-BA46-BF44-3894E064206A}"/>
              </a:ext>
            </a:extLst>
          </p:cNvPr>
          <p:cNvSpPr/>
          <p:nvPr/>
        </p:nvSpPr>
        <p:spPr>
          <a:xfrm>
            <a:off x="4681257" y="4389582"/>
            <a:ext cx="3354860" cy="16907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新事業・新顧客</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からの売上拡大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BD2CFD23-2311-E247-9ED0-260906214E41}"/>
              </a:ext>
            </a:extLst>
          </p:cNvPr>
          <p:cNvSpPr/>
          <p:nvPr/>
        </p:nvSpPr>
        <p:spPr>
          <a:xfrm>
            <a:off x="5006093" y="5189091"/>
            <a:ext cx="2705188" cy="822257"/>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景気に関わらず成長できる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創り出せる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9BB88BBC-5730-0444-944E-2453938A81D7}"/>
              </a:ext>
            </a:extLst>
          </p:cNvPr>
          <p:cNvSpPr/>
          <p:nvPr/>
        </p:nvSpPr>
        <p:spPr>
          <a:xfrm>
            <a:off x="1130640" y="6126184"/>
            <a:ext cx="3354861" cy="36218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商品＝労働力と</a:t>
            </a:r>
            <a:r>
              <a:rPr lang="ja-JP" altLang="en-US">
                <a:solidFill>
                  <a:srgbClr val="FFFFFF"/>
                </a:solidFill>
                <a:latin typeface="Meiryo" panose="020B0604030504040204" pitchFamily="34" charset="-128"/>
                <a:ea typeface="Meiryo" panose="020B0604030504040204" pitchFamily="34" charset="-128"/>
                <a:cs typeface="ＭＳ Ｐゴシック"/>
              </a:rPr>
              <a:t>調達能力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5505F9-98FD-4742-BEDE-A2DAAB397A67}"/>
              </a:ext>
            </a:extLst>
          </p:cNvPr>
          <p:cNvSpPr/>
          <p:nvPr/>
        </p:nvSpPr>
        <p:spPr>
          <a:xfrm>
            <a:off x="4681257" y="6126183"/>
            <a:ext cx="3354860" cy="362186"/>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商品＝技術力と</a:t>
            </a:r>
            <a:r>
              <a:rPr lang="ja-JP" altLang="en-US">
                <a:solidFill>
                  <a:srgbClr val="FFFFFF"/>
                </a:solidFill>
                <a:latin typeface="Meiryo" panose="020B0604030504040204" pitchFamily="34" charset="-128"/>
                <a:ea typeface="Meiryo" panose="020B0604030504040204" pitchFamily="34" charset="-128"/>
                <a:cs typeface="ＭＳ Ｐゴシック"/>
              </a:rPr>
              <a:t>チャレンジ力</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58" name="グループ化 57">
            <a:extLst>
              <a:ext uri="{FF2B5EF4-FFF2-40B4-BE49-F238E27FC236}">
                <a16:creationId xmlns:a16="http://schemas.microsoft.com/office/drawing/2014/main" id="{1EE5632F-FC59-9C4C-B565-C1A29D484BA8}"/>
              </a:ext>
            </a:extLst>
          </p:cNvPr>
          <p:cNvGrpSpPr/>
          <p:nvPr/>
        </p:nvGrpSpPr>
        <p:grpSpPr>
          <a:xfrm>
            <a:off x="1130642" y="4131426"/>
            <a:ext cx="3354860" cy="1948932"/>
            <a:chOff x="1130642" y="4131426"/>
            <a:chExt cx="3354860" cy="1948932"/>
          </a:xfrm>
        </p:grpSpPr>
        <p:sp>
          <p:nvSpPr>
            <p:cNvPr id="9" name="正方形/長方形 8">
              <a:extLst>
                <a:ext uri="{FF2B5EF4-FFF2-40B4-BE49-F238E27FC236}">
                  <a16:creationId xmlns:a16="http://schemas.microsoft.com/office/drawing/2014/main" id="{FE8F7604-DEBB-F640-A38A-3364BE0E7B90}"/>
                </a:ext>
              </a:extLst>
            </p:cNvPr>
            <p:cNvSpPr/>
            <p:nvPr/>
          </p:nvSpPr>
          <p:spPr>
            <a:xfrm>
              <a:off x="1130642" y="4389582"/>
              <a:ext cx="3354860" cy="169077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景気の拡大</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119F0285-A495-B64C-BD3D-6BEB39BA105F}"/>
                </a:ext>
              </a:extLst>
            </p:cNvPr>
            <p:cNvSpPr/>
            <p:nvPr/>
          </p:nvSpPr>
          <p:spPr>
            <a:xfrm>
              <a:off x="1455478" y="5189091"/>
              <a:ext cx="2705188" cy="822257"/>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景気の変動に左右される</a:t>
              </a:r>
              <a:endParaRPr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自分で自分の未来を</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描くことができない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 name="直線矢印コネクタ 14">
              <a:extLst>
                <a:ext uri="{FF2B5EF4-FFF2-40B4-BE49-F238E27FC236}">
                  <a16:creationId xmlns:a16="http://schemas.microsoft.com/office/drawing/2014/main" id="{B6012F46-D567-524D-B996-967DBD2C43B4}"/>
                </a:ext>
              </a:extLst>
            </p:cNvPr>
            <p:cNvCxnSpPr>
              <a:cxnSpLocks/>
              <a:stCxn id="9" idx="0"/>
            </p:cNvCxnSpPr>
            <p:nvPr/>
          </p:nvCxnSpPr>
          <p:spPr>
            <a:xfrm flipV="1">
              <a:off x="2808072" y="4131426"/>
              <a:ext cx="367611" cy="258156"/>
            </a:xfrm>
            <a:prstGeom prst="straightConnector1">
              <a:avLst/>
            </a:prstGeom>
            <a:ln w="57150">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cxnSp>
        <p:nvCxnSpPr>
          <p:cNvPr id="16" name="直線矢印コネクタ 15">
            <a:extLst>
              <a:ext uri="{FF2B5EF4-FFF2-40B4-BE49-F238E27FC236}">
                <a16:creationId xmlns:a16="http://schemas.microsoft.com/office/drawing/2014/main" id="{178D48BD-9627-C547-BD29-897EB89F20DE}"/>
              </a:ext>
            </a:extLst>
          </p:cNvPr>
          <p:cNvCxnSpPr>
            <a:cxnSpLocks/>
            <a:stCxn id="8" idx="0"/>
          </p:cNvCxnSpPr>
          <p:nvPr/>
        </p:nvCxnSpPr>
        <p:spPr>
          <a:xfrm flipH="1" flipV="1">
            <a:off x="5963046" y="4131426"/>
            <a:ext cx="395641" cy="258156"/>
          </a:xfrm>
          <a:prstGeom prst="straightConnector1">
            <a:avLst/>
          </a:prstGeom>
          <a:ln w="57150">
            <a:solidFill>
              <a:schemeClr val="accent3">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F0E16959-9BAC-8047-ADF2-AD4DCC08ACA9}"/>
              </a:ext>
            </a:extLst>
          </p:cNvPr>
          <p:cNvCxnSpPr>
            <a:cxnSpLocks/>
            <a:stCxn id="4" idx="0"/>
            <a:endCxn id="6" idx="2"/>
          </p:cNvCxnSpPr>
          <p:nvPr/>
        </p:nvCxnSpPr>
        <p:spPr>
          <a:xfrm flipH="1" flipV="1">
            <a:off x="2184055" y="2424978"/>
            <a:ext cx="2385310" cy="398925"/>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378752BF-04F4-C94A-ABC2-585228F3ED20}"/>
              </a:ext>
            </a:extLst>
          </p:cNvPr>
          <p:cNvCxnSpPr>
            <a:cxnSpLocks/>
            <a:stCxn id="4" idx="0"/>
            <a:endCxn id="5" idx="2"/>
          </p:cNvCxnSpPr>
          <p:nvPr/>
        </p:nvCxnSpPr>
        <p:spPr>
          <a:xfrm flipV="1">
            <a:off x="4569365" y="2424979"/>
            <a:ext cx="2633" cy="398924"/>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C7439950-9628-F149-A015-3866BB6D3A83}"/>
              </a:ext>
            </a:extLst>
          </p:cNvPr>
          <p:cNvCxnSpPr>
            <a:cxnSpLocks/>
            <a:stCxn id="4" idx="0"/>
            <a:endCxn id="7" idx="2"/>
          </p:cNvCxnSpPr>
          <p:nvPr/>
        </p:nvCxnSpPr>
        <p:spPr>
          <a:xfrm flipV="1">
            <a:off x="4569365" y="2424977"/>
            <a:ext cx="2413339" cy="398926"/>
          </a:xfrm>
          <a:prstGeom prst="straightConnector1">
            <a:avLst/>
          </a:prstGeom>
          <a:ln w="28575">
            <a:solidFill>
              <a:schemeClr val="accent6">
                <a:lumMod val="75000"/>
              </a:schemeClr>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39" name="グループ化 38">
            <a:extLst>
              <a:ext uri="{FF2B5EF4-FFF2-40B4-BE49-F238E27FC236}">
                <a16:creationId xmlns:a16="http://schemas.microsoft.com/office/drawing/2014/main" id="{483D3B5A-B301-E94C-8A6E-BFECF81316F9}"/>
              </a:ext>
            </a:extLst>
          </p:cNvPr>
          <p:cNvGrpSpPr/>
          <p:nvPr/>
        </p:nvGrpSpPr>
        <p:grpSpPr>
          <a:xfrm>
            <a:off x="572438" y="2984765"/>
            <a:ext cx="1966874" cy="787014"/>
            <a:chOff x="275664" y="1475753"/>
            <a:chExt cx="1966874" cy="787014"/>
          </a:xfrm>
        </p:grpSpPr>
        <p:pic>
          <p:nvPicPr>
            <p:cNvPr id="32" name="図 31">
              <a:extLst>
                <a:ext uri="{FF2B5EF4-FFF2-40B4-BE49-F238E27FC236}">
                  <a16:creationId xmlns:a16="http://schemas.microsoft.com/office/drawing/2014/main" id="{9237D81F-BB1B-994D-845A-BAF4A4695A58}"/>
                </a:ext>
              </a:extLst>
            </p:cNvPr>
            <p:cNvPicPr>
              <a:picLocks noChangeAspect="1"/>
            </p:cNvPicPr>
            <p:nvPr/>
          </p:nvPicPr>
          <p:blipFill>
            <a:blip r:embed="rId2" cstate="print">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5664" y="1475753"/>
              <a:ext cx="787014" cy="787014"/>
            </a:xfrm>
            <a:prstGeom prst="rect">
              <a:avLst/>
            </a:prstGeom>
          </p:spPr>
        </p:pic>
        <p:sp>
          <p:nvSpPr>
            <p:cNvPr id="35" name="テキスト ボックス 34">
              <a:extLst>
                <a:ext uri="{FF2B5EF4-FFF2-40B4-BE49-F238E27FC236}">
                  <a16:creationId xmlns:a16="http://schemas.microsoft.com/office/drawing/2014/main" id="{78D1DADC-46BD-5741-9FE6-FBD6EB08E14A}"/>
                </a:ext>
              </a:extLst>
            </p:cNvPr>
            <p:cNvSpPr txBox="1"/>
            <p:nvPr/>
          </p:nvSpPr>
          <p:spPr>
            <a:xfrm>
              <a:off x="826766" y="1515286"/>
              <a:ext cx="1415772" cy="584775"/>
            </a:xfrm>
            <a:prstGeom prst="rect">
              <a:avLst/>
            </a:prstGeom>
            <a:noFill/>
          </p:spPr>
          <p:txBody>
            <a:bodyPr wrap="none" rtlCol="0">
              <a:spAutoFit/>
            </a:bodyPr>
            <a:lstStyle/>
            <a:p>
              <a:r>
                <a:rPr kumimoji="1" lang="ja-JP" altLang="en-US" sz="3200" b="1">
                  <a:solidFill>
                    <a:schemeClr val="accent6">
                      <a:lumMod val="50000"/>
                    </a:schemeClr>
                  </a:solidFill>
                  <a:latin typeface="YuKyokasho Yoko" panose="02000500000000000000" pitchFamily="2" charset="-128"/>
                  <a:ea typeface="YuKyokasho Yoko" panose="02000500000000000000" pitchFamily="2" charset="-128"/>
                </a:rPr>
                <a:t>自動化</a:t>
              </a:r>
            </a:p>
          </p:txBody>
        </p:sp>
      </p:grpSp>
      <p:grpSp>
        <p:nvGrpSpPr>
          <p:cNvPr id="40" name="グループ化 39">
            <a:extLst>
              <a:ext uri="{FF2B5EF4-FFF2-40B4-BE49-F238E27FC236}">
                <a16:creationId xmlns:a16="http://schemas.microsoft.com/office/drawing/2014/main" id="{C2E0F090-DE30-744D-9B3D-3BFBB8030C01}"/>
              </a:ext>
            </a:extLst>
          </p:cNvPr>
          <p:cNvGrpSpPr/>
          <p:nvPr/>
        </p:nvGrpSpPr>
        <p:grpSpPr>
          <a:xfrm>
            <a:off x="3185427" y="965507"/>
            <a:ext cx="2795904" cy="787014"/>
            <a:chOff x="681936" y="2260647"/>
            <a:chExt cx="2795904" cy="787014"/>
          </a:xfrm>
        </p:grpSpPr>
        <p:pic>
          <p:nvPicPr>
            <p:cNvPr id="33" name="図 32">
              <a:extLst>
                <a:ext uri="{FF2B5EF4-FFF2-40B4-BE49-F238E27FC236}">
                  <a16:creationId xmlns:a16="http://schemas.microsoft.com/office/drawing/2014/main" id="{A18A2A4C-2EAB-5E49-A075-13FCCFCAE58D}"/>
                </a:ext>
              </a:extLst>
            </p:cNvPr>
            <p:cNvPicPr>
              <a:picLocks noChangeAspect="1"/>
            </p:cNvPicPr>
            <p:nvPr/>
          </p:nvPicPr>
          <p:blipFill>
            <a:blip r:embed="rId2"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81936" y="2260647"/>
              <a:ext cx="787014" cy="787014"/>
            </a:xfrm>
            <a:prstGeom prst="rect">
              <a:avLst/>
            </a:prstGeom>
          </p:spPr>
        </p:pic>
        <p:sp>
          <p:nvSpPr>
            <p:cNvPr id="36" name="テキスト ボックス 35">
              <a:extLst>
                <a:ext uri="{FF2B5EF4-FFF2-40B4-BE49-F238E27FC236}">
                  <a16:creationId xmlns:a16="http://schemas.microsoft.com/office/drawing/2014/main" id="{FC59EC1A-E38B-3149-9414-A52C13B139A3}"/>
                </a:ext>
              </a:extLst>
            </p:cNvPr>
            <p:cNvSpPr txBox="1"/>
            <p:nvPr/>
          </p:nvSpPr>
          <p:spPr>
            <a:xfrm>
              <a:off x="1241330" y="2309737"/>
              <a:ext cx="2236510" cy="584775"/>
            </a:xfrm>
            <a:prstGeom prst="rect">
              <a:avLst/>
            </a:prstGeom>
            <a:noFill/>
          </p:spPr>
          <p:txBody>
            <a:bodyPr wrap="none" rtlCol="0">
              <a:spAutoFit/>
            </a:bodyPr>
            <a:lstStyle/>
            <a:p>
              <a:r>
                <a:rPr kumimoji="1" lang="ja-JP" altLang="en-US" sz="3200" b="1">
                  <a:solidFill>
                    <a:srgbClr val="0070C0"/>
                  </a:solidFill>
                  <a:latin typeface="YuKyokasho Yoko" panose="02000500000000000000" pitchFamily="2" charset="-128"/>
                  <a:ea typeface="YuKyokasho Yoko" panose="02000500000000000000" pitchFamily="2" charset="-128"/>
                </a:rPr>
                <a:t>クラウド化</a:t>
              </a:r>
            </a:p>
          </p:txBody>
        </p:sp>
      </p:grpSp>
      <p:grpSp>
        <p:nvGrpSpPr>
          <p:cNvPr id="41" name="グループ化 40">
            <a:extLst>
              <a:ext uri="{FF2B5EF4-FFF2-40B4-BE49-F238E27FC236}">
                <a16:creationId xmlns:a16="http://schemas.microsoft.com/office/drawing/2014/main" id="{08831B79-4C8A-A244-8F39-1B33E21B2AFA}"/>
              </a:ext>
            </a:extLst>
          </p:cNvPr>
          <p:cNvGrpSpPr/>
          <p:nvPr/>
        </p:nvGrpSpPr>
        <p:grpSpPr>
          <a:xfrm>
            <a:off x="6748461" y="2984765"/>
            <a:ext cx="1965682" cy="787014"/>
            <a:chOff x="6789223" y="1984848"/>
            <a:chExt cx="1965682" cy="787014"/>
          </a:xfrm>
        </p:grpSpPr>
        <p:pic>
          <p:nvPicPr>
            <p:cNvPr id="34" name="図 33">
              <a:extLst>
                <a:ext uri="{FF2B5EF4-FFF2-40B4-BE49-F238E27FC236}">
                  <a16:creationId xmlns:a16="http://schemas.microsoft.com/office/drawing/2014/main" id="{6C8123A3-CD86-F14D-AFDB-B5CB43AACDBD}"/>
                </a:ext>
              </a:extLst>
            </p:cNvPr>
            <p:cNvPicPr>
              <a:picLocks noChangeAspect="1"/>
            </p:cNvPicPr>
            <p:nvPr/>
          </p:nvPicPr>
          <p:blipFill>
            <a:blip r:embed="rId2"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789223" y="1984848"/>
              <a:ext cx="787014" cy="787014"/>
            </a:xfrm>
            <a:prstGeom prst="rect">
              <a:avLst/>
            </a:prstGeom>
          </p:spPr>
        </p:pic>
        <p:sp>
          <p:nvSpPr>
            <p:cNvPr id="37" name="テキスト ボックス 36">
              <a:extLst>
                <a:ext uri="{FF2B5EF4-FFF2-40B4-BE49-F238E27FC236}">
                  <a16:creationId xmlns:a16="http://schemas.microsoft.com/office/drawing/2014/main" id="{A2AE2138-DB36-C14D-A57A-CAD3E4005C4C}"/>
                </a:ext>
              </a:extLst>
            </p:cNvPr>
            <p:cNvSpPr txBox="1"/>
            <p:nvPr/>
          </p:nvSpPr>
          <p:spPr>
            <a:xfrm>
              <a:off x="7339133" y="2024381"/>
              <a:ext cx="1415772" cy="584775"/>
            </a:xfrm>
            <a:prstGeom prst="rect">
              <a:avLst/>
            </a:prstGeom>
            <a:noFill/>
          </p:spPr>
          <p:txBody>
            <a:bodyPr wrap="none" rtlCol="0">
              <a:spAutoFit/>
            </a:bodyPr>
            <a:lstStyle/>
            <a:p>
              <a:r>
                <a:rPr kumimoji="1" lang="ja-JP" altLang="en-US" sz="3200" b="1">
                  <a:solidFill>
                    <a:schemeClr val="accent3">
                      <a:lumMod val="75000"/>
                    </a:schemeClr>
                  </a:solidFill>
                  <a:latin typeface="YuKyokasho Yoko" panose="02000500000000000000" pitchFamily="2" charset="-128"/>
                  <a:ea typeface="YuKyokasho Yoko" panose="02000500000000000000" pitchFamily="2" charset="-128"/>
                </a:rPr>
                <a:t>内製化</a:t>
              </a:r>
            </a:p>
          </p:txBody>
        </p:sp>
      </p:grpSp>
    </p:spTree>
    <p:extLst>
      <p:ext uri="{BB962C8B-B14F-4D97-AF65-F5344CB8AC3E}">
        <p14:creationId xmlns:p14="http://schemas.microsoft.com/office/powerpoint/2010/main" val="222745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par>
                                <p:cTn id="40" presetID="22" presetClass="entr" presetSubtype="4"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par>
                                <p:cTn id="43" presetID="22" presetClass="entr" presetSubtype="4"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p:tgtEl>
                                          <p:spTgt spid="12"/>
                                        </p:tgtEl>
                                        <p:attrNameLst>
                                          <p:attrName>ppt_y</p:attrName>
                                        </p:attrNameLst>
                                      </p:cBhvr>
                                      <p:tavLst>
                                        <p:tav tm="0">
                                          <p:val>
                                            <p:strVal val="#ppt_y+#ppt_h*1.125000"/>
                                          </p:val>
                                        </p:tav>
                                        <p:tav tm="100000">
                                          <p:val>
                                            <p:strVal val="#ppt_y"/>
                                          </p:val>
                                        </p:tav>
                                      </p:tavLst>
                                    </p:anim>
                                    <p:animEffect transition="in" filter="wipe(up)">
                                      <p:cBhvr>
                                        <p:cTn id="51" dur="500"/>
                                        <p:tgtEl>
                                          <p:spTgt spid="12"/>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p:tgtEl>
                                          <p:spTgt spid="13"/>
                                        </p:tgtEl>
                                        <p:attrNameLst>
                                          <p:attrName>ppt_y</p:attrName>
                                        </p:attrNameLst>
                                      </p:cBhvr>
                                      <p:tavLst>
                                        <p:tav tm="0">
                                          <p:val>
                                            <p:strVal val="#ppt_y+#ppt_h*1.125000"/>
                                          </p:val>
                                        </p:tav>
                                        <p:tav tm="100000">
                                          <p:val>
                                            <p:strVal val="#ppt_y"/>
                                          </p:val>
                                        </p:tav>
                                      </p:tavLst>
                                    </p:anim>
                                    <p:animEffect transition="in" filter="wipe(up)">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3000"/>
                                        <p:tgtEl>
                                          <p:spTgt spid="40"/>
                                        </p:tgtEl>
                                      </p:cBhvr>
                                    </p:animEffect>
                                    <p:anim calcmode="lin" valueType="num">
                                      <p:cBhvr>
                                        <p:cTn id="61" dur="3000" fill="hold"/>
                                        <p:tgtEl>
                                          <p:spTgt spid="40"/>
                                        </p:tgtEl>
                                        <p:attrNameLst>
                                          <p:attrName>ppt_x</p:attrName>
                                        </p:attrNameLst>
                                      </p:cBhvr>
                                      <p:tavLst>
                                        <p:tav tm="0">
                                          <p:val>
                                            <p:strVal val="#ppt_x"/>
                                          </p:val>
                                        </p:tav>
                                        <p:tav tm="100000">
                                          <p:val>
                                            <p:strVal val="#ppt_x"/>
                                          </p:val>
                                        </p:tav>
                                      </p:tavLst>
                                    </p:anim>
                                    <p:anim calcmode="lin" valueType="num">
                                      <p:cBhvr>
                                        <p:cTn id="62" dur="3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3000"/>
                                        <p:tgtEl>
                                          <p:spTgt spid="39"/>
                                        </p:tgtEl>
                                      </p:cBhvr>
                                    </p:animEffect>
                                    <p:anim calcmode="lin" valueType="num">
                                      <p:cBhvr>
                                        <p:cTn id="66" dur="3000" fill="hold"/>
                                        <p:tgtEl>
                                          <p:spTgt spid="39"/>
                                        </p:tgtEl>
                                        <p:attrNameLst>
                                          <p:attrName>ppt_x</p:attrName>
                                        </p:attrNameLst>
                                      </p:cBhvr>
                                      <p:tavLst>
                                        <p:tav tm="0">
                                          <p:val>
                                            <p:strVal val="#ppt_x"/>
                                          </p:val>
                                        </p:tav>
                                        <p:tav tm="100000">
                                          <p:val>
                                            <p:strVal val="#ppt_x"/>
                                          </p:val>
                                        </p:tav>
                                      </p:tavLst>
                                    </p:anim>
                                    <p:anim calcmode="lin" valueType="num">
                                      <p:cBhvr>
                                        <p:cTn id="67" dur="3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3000"/>
                                        <p:tgtEl>
                                          <p:spTgt spid="41"/>
                                        </p:tgtEl>
                                      </p:cBhvr>
                                    </p:animEffect>
                                    <p:anim calcmode="lin" valueType="num">
                                      <p:cBhvr>
                                        <p:cTn id="71" dur="3000" fill="hold"/>
                                        <p:tgtEl>
                                          <p:spTgt spid="41"/>
                                        </p:tgtEl>
                                        <p:attrNameLst>
                                          <p:attrName>ppt_x</p:attrName>
                                        </p:attrNameLst>
                                      </p:cBhvr>
                                      <p:tavLst>
                                        <p:tav tm="0">
                                          <p:val>
                                            <p:strVal val="#ppt_x"/>
                                          </p:val>
                                        </p:tav>
                                        <p:tav tm="100000">
                                          <p:val>
                                            <p:strVal val="#ppt_x"/>
                                          </p:val>
                                        </p:tav>
                                      </p:tavLst>
                                    </p:anim>
                                    <p:anim calcmode="lin" valueType="num">
                                      <p:cBhvr>
                                        <p:cTn id="72" dur="3000" fill="hold"/>
                                        <p:tgtEl>
                                          <p:spTgt spid="41"/>
                                        </p:tgtEl>
                                        <p:attrNameLst>
                                          <p:attrName>ppt_y</p:attrName>
                                        </p:attrNameLst>
                                      </p:cBhvr>
                                      <p:tavLst>
                                        <p:tav tm="0">
                                          <p:val>
                                            <p:strVal val="#ppt_y+.1"/>
                                          </p:val>
                                        </p:tav>
                                        <p:tav tm="100000">
                                          <p:val>
                                            <p:strVal val="#ppt_y"/>
                                          </p:val>
                                        </p:tav>
                                      </p:tavLst>
                                    </p:anim>
                                  </p:childTnLst>
                                </p:cTn>
                              </p:par>
                            </p:childTnLst>
                          </p:cTn>
                        </p:par>
                        <p:par>
                          <p:cTn id="73" fill="hold">
                            <p:stCondLst>
                              <p:cond delay="3000"/>
                            </p:stCondLst>
                            <p:childTnLst>
                              <p:par>
                                <p:cTn id="74" presetID="6" presetClass="emph" presetSubtype="0" fill="hold" nodeType="afterEffect">
                                  <p:stCondLst>
                                    <p:cond delay="0"/>
                                  </p:stCondLst>
                                  <p:childTnLst>
                                    <p:animScale>
                                      <p:cBhvr>
                                        <p:cTn id="75" dur="2000" fill="hold"/>
                                        <p:tgtEl>
                                          <p:spTgt spid="39"/>
                                        </p:tgtEl>
                                      </p:cBhvr>
                                      <p:by x="150000" y="150000"/>
                                    </p:animScale>
                                  </p:childTnLst>
                                </p:cTn>
                              </p:par>
                            </p:childTnLst>
                          </p:cTn>
                        </p:par>
                        <p:par>
                          <p:cTn id="76" fill="hold">
                            <p:stCondLst>
                              <p:cond delay="5000"/>
                            </p:stCondLst>
                            <p:childTnLst>
                              <p:par>
                                <p:cTn id="77" presetID="6" presetClass="emph" presetSubtype="0" fill="hold" nodeType="afterEffect">
                                  <p:stCondLst>
                                    <p:cond delay="0"/>
                                  </p:stCondLst>
                                  <p:childTnLst>
                                    <p:animScale>
                                      <p:cBhvr>
                                        <p:cTn id="78" dur="2000" fill="hold"/>
                                        <p:tgtEl>
                                          <p:spTgt spid="40"/>
                                        </p:tgtEl>
                                      </p:cBhvr>
                                      <p:by x="150000" y="150000"/>
                                    </p:animScale>
                                  </p:childTnLst>
                                </p:cTn>
                              </p:par>
                            </p:childTnLst>
                          </p:cTn>
                        </p:par>
                        <p:par>
                          <p:cTn id="79" fill="hold">
                            <p:stCondLst>
                              <p:cond delay="7000"/>
                            </p:stCondLst>
                            <p:childTnLst>
                              <p:par>
                                <p:cTn id="80" presetID="6" presetClass="emph" presetSubtype="0" fill="hold" nodeType="afterEffect">
                                  <p:stCondLst>
                                    <p:cond delay="0"/>
                                  </p:stCondLst>
                                  <p:childTnLst>
                                    <p:animScale>
                                      <p:cBhvr>
                                        <p:cTn id="81"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図形グループ 67"/>
          <p:cNvGrpSpPr/>
          <p:nvPr/>
        </p:nvGrpSpPr>
        <p:grpSpPr>
          <a:xfrm>
            <a:off x="4558748" y="842338"/>
            <a:ext cx="3983635" cy="5607841"/>
            <a:chOff x="4558748" y="842338"/>
            <a:chExt cx="3983635" cy="5607841"/>
          </a:xfrm>
        </p:grpSpPr>
        <p:grpSp>
          <p:nvGrpSpPr>
            <p:cNvPr id="67" name="図形グループ 66"/>
            <p:cNvGrpSpPr/>
            <p:nvPr/>
          </p:nvGrpSpPr>
          <p:grpSpPr>
            <a:xfrm>
              <a:off x="4558748" y="842338"/>
              <a:ext cx="3983635" cy="5607841"/>
              <a:chOff x="4558748" y="842338"/>
              <a:chExt cx="3983635" cy="5607841"/>
            </a:xfrm>
          </p:grpSpPr>
          <p:sp>
            <p:nvSpPr>
              <p:cNvPr id="4" name="正方形/長方形 3"/>
              <p:cNvSpPr/>
              <p:nvPr/>
            </p:nvSpPr>
            <p:spPr>
              <a:xfrm>
                <a:off x="4572000" y="842338"/>
                <a:ext cx="3955774" cy="80838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803122"/>
                <a:ext cx="3955774" cy="36907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7901956" y="916886"/>
                <a:ext cx="259370" cy="530087"/>
                <a:chOff x="1946324" y="4125162"/>
                <a:chExt cx="969964" cy="2007872"/>
              </a:xfrm>
              <a:solidFill>
                <a:schemeClr val="accent6">
                  <a:lumMod val="50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テキスト ボックス 25"/>
              <p:cNvSpPr txBox="1"/>
              <p:nvPr/>
            </p:nvSpPr>
            <p:spPr>
              <a:xfrm>
                <a:off x="7665189" y="146680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sp>
            <p:nvSpPr>
              <p:cNvPr id="39" name="テキスト ボックス 38"/>
              <p:cNvSpPr txBox="1"/>
              <p:nvPr/>
            </p:nvSpPr>
            <p:spPr>
              <a:xfrm>
                <a:off x="4892192" y="956493"/>
                <a:ext cx="1569660"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共創</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デザイン思考</a:t>
                </a:r>
                <a:endParaRPr kumimoji="1" lang="ja-JP" altLang="en-US" b="1" dirty="0">
                  <a:solidFill>
                    <a:schemeClr val="bg1"/>
                  </a:solidFill>
                  <a:latin typeface="Meiryo" charset="-128"/>
                  <a:ea typeface="Meiryo" charset="-128"/>
                  <a:cs typeface="Meiryo" charset="-128"/>
                </a:endParaRPr>
              </a:p>
            </p:txBody>
          </p:sp>
          <p:grpSp>
            <p:nvGrpSpPr>
              <p:cNvPr id="40" name="図形グループ 39"/>
              <p:cNvGrpSpPr/>
              <p:nvPr/>
            </p:nvGrpSpPr>
            <p:grpSpPr>
              <a:xfrm>
                <a:off x="7432873" y="913181"/>
                <a:ext cx="259370" cy="530087"/>
                <a:chOff x="1946324" y="4125162"/>
                <a:chExt cx="969964" cy="2007872"/>
              </a:xfrm>
              <a:solidFill>
                <a:srgbClr val="0070C0"/>
              </a:solidFill>
            </p:grpSpPr>
            <p:sp>
              <p:nvSpPr>
                <p:cNvPr id="41" name="円/楕円 4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テキスト ボックス 42"/>
              <p:cNvSpPr txBox="1"/>
              <p:nvPr/>
            </p:nvSpPr>
            <p:spPr>
              <a:xfrm>
                <a:off x="7265885" y="147018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48" name="テキスト ボックス 47"/>
              <p:cNvSpPr txBox="1"/>
              <p:nvPr/>
            </p:nvSpPr>
            <p:spPr>
              <a:xfrm>
                <a:off x="4892192" y="2222451"/>
                <a:ext cx="2245808"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アジャイル開発</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PaaS/</a:t>
                </a:r>
                <a:r>
                  <a:rPr lang="en-US" altLang="ja-JP" b="1" dirty="0" err="1">
                    <a:solidFill>
                      <a:schemeClr val="bg1"/>
                    </a:solidFill>
                    <a:latin typeface="Meiryo" charset="-128"/>
                    <a:ea typeface="Meiryo" charset="-128"/>
                    <a:cs typeface="Meiryo" charset="-128"/>
                  </a:rPr>
                  <a:t>FaaS</a:t>
                </a:r>
                <a:r>
                  <a:rPr lang="en-US" altLang="ja-JP" b="1" dirty="0">
                    <a:solidFill>
                      <a:schemeClr val="bg1"/>
                    </a:solidFill>
                    <a:latin typeface="Meiryo" charset="-128"/>
                    <a:ea typeface="Meiryo" charset="-128"/>
                    <a:cs typeface="Meiryo" charset="-128"/>
                  </a:rPr>
                  <a:t>/SaaS</a:t>
                </a:r>
              </a:p>
              <a:p>
                <a:r>
                  <a:rPr kumimoji="1" lang="ja-JP" altLang="en-US" b="1" dirty="0">
                    <a:solidFill>
                      <a:schemeClr val="bg1"/>
                    </a:solidFill>
                    <a:latin typeface="Meiryo" charset="-128"/>
                    <a:ea typeface="Meiryo" charset="-128"/>
                    <a:cs typeface="Meiryo" charset="-128"/>
                  </a:rPr>
                  <a:t>超高速開発ツール</a:t>
                </a:r>
              </a:p>
            </p:txBody>
          </p:sp>
          <p:grpSp>
            <p:nvGrpSpPr>
              <p:cNvPr id="49" name="図形グループ 48"/>
              <p:cNvGrpSpPr/>
              <p:nvPr/>
            </p:nvGrpSpPr>
            <p:grpSpPr>
              <a:xfrm>
                <a:off x="7904754" y="2274306"/>
                <a:ext cx="259370" cy="530087"/>
                <a:chOff x="1946324" y="4125162"/>
                <a:chExt cx="969964" cy="2007872"/>
              </a:xfrm>
              <a:solidFill>
                <a:schemeClr val="accent6">
                  <a:lumMod val="50000"/>
                </a:schemeClr>
              </a:solidFill>
            </p:grpSpPr>
            <p:sp>
              <p:nvSpPr>
                <p:cNvPr id="50" name="円/楕円 4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フローチャート: 論理積ゲート 5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2" name="テキスト ボックス 51"/>
              <p:cNvSpPr txBox="1"/>
              <p:nvPr/>
            </p:nvSpPr>
            <p:spPr>
              <a:xfrm>
                <a:off x="7667987" y="282422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grpSp>
            <p:nvGrpSpPr>
              <p:cNvPr id="53" name="図形グループ 52"/>
              <p:cNvGrpSpPr/>
              <p:nvPr/>
            </p:nvGrpSpPr>
            <p:grpSpPr>
              <a:xfrm>
                <a:off x="7435671" y="2270601"/>
                <a:ext cx="259370" cy="530087"/>
                <a:chOff x="1946324" y="4125162"/>
                <a:chExt cx="969964" cy="2007872"/>
              </a:xfrm>
              <a:solidFill>
                <a:srgbClr val="0070C0"/>
              </a:solidFill>
            </p:grpSpPr>
            <p:sp>
              <p:nvSpPr>
                <p:cNvPr id="54" name="円/楕円 5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7268683" y="282760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57" name="テキスト ボックス 56"/>
              <p:cNvSpPr txBox="1"/>
              <p:nvPr/>
            </p:nvSpPr>
            <p:spPr>
              <a:xfrm>
                <a:off x="5459968" y="3882930"/>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クラウド</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DevOps</a:t>
                </a:r>
              </a:p>
              <a:p>
                <a:r>
                  <a:rPr lang="ja-JP" altLang="en-US" b="1" dirty="0">
                    <a:solidFill>
                      <a:schemeClr val="bg1"/>
                    </a:solidFill>
                    <a:latin typeface="Meiryo" charset="-128"/>
                    <a:ea typeface="Meiryo" charset="-128"/>
                    <a:cs typeface="Meiryo" charset="-128"/>
                  </a:rPr>
                  <a:t>自動化ツール</a:t>
                </a:r>
              </a:p>
            </p:txBody>
          </p:sp>
          <p:sp>
            <p:nvSpPr>
              <p:cNvPr id="59" name="正方形/長方形 58"/>
              <p:cNvSpPr/>
              <p:nvPr/>
            </p:nvSpPr>
            <p:spPr>
              <a:xfrm>
                <a:off x="4558748" y="5641797"/>
                <a:ext cx="3955774" cy="8083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619514" y="5751248"/>
                <a:ext cx="3922869"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変更への柔軟性とスピード</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シェア</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サブスクリプション</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利益</a:t>
                </a:r>
                <a:r>
                  <a:rPr lang="ja-JP" altLang="en-US" sz="1400" dirty="0">
                    <a:solidFill>
                      <a:schemeClr val="bg1"/>
                    </a:solidFill>
                    <a:latin typeface="Meiryo" charset="-128"/>
                    <a:ea typeface="Meiryo" charset="-128"/>
                    <a:cs typeface="Meiryo" charset="-128"/>
                  </a:rPr>
                  <a:t>と売上</a:t>
                </a:r>
                <a:endParaRPr kumimoji="1" lang="ja-JP" altLang="en-US" sz="1400" dirty="0">
                  <a:solidFill>
                    <a:schemeClr val="bg1"/>
                  </a:solidFill>
                  <a:latin typeface="Meiryo" charset="-128"/>
                  <a:ea typeface="Meiryo" charset="-128"/>
                  <a:cs typeface="Meiryo" charset="-128"/>
                </a:endParaRPr>
              </a:p>
            </p:txBody>
          </p:sp>
          <p:pic>
            <p:nvPicPr>
              <p:cNvPr id="63" name="図 62"/>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208068" y="4086012"/>
                <a:ext cx="552806" cy="517166"/>
              </a:xfrm>
              <a:prstGeom prst="rect">
                <a:avLst/>
              </a:prstGeom>
              <a:effectLst>
                <a:outerShdw blurRad="50800" dist="38100" dir="2700000" algn="tl" rotWithShape="0">
                  <a:prstClr val="black">
                    <a:alpha val="40000"/>
                  </a:prstClr>
                </a:outerShdw>
              </a:effectLst>
            </p:spPr>
          </p:pic>
        </p:grpSp>
        <p:sp>
          <p:nvSpPr>
            <p:cNvPr id="6" name="正方形/長方形 5"/>
            <p:cNvSpPr/>
            <p:nvPr/>
          </p:nvSpPr>
          <p:spPr>
            <a:xfrm>
              <a:off x="4969544" y="3592182"/>
              <a:ext cx="3191781" cy="1417447"/>
            </a:xfrm>
            <a:prstGeom prst="rect">
              <a:avLst/>
            </a:prstGeom>
            <a:noFill/>
            <a:ln w="3810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en-US" altLang="ja-JP" dirty="0"/>
              <a:t>SI</a:t>
            </a:r>
            <a:r>
              <a:rPr kumimoji="1" lang="ja-JP" altLang="en-US" dirty="0"/>
              <a:t>ビジネスのデジタル・トランスフォーメーション</a:t>
            </a:r>
          </a:p>
        </p:txBody>
      </p:sp>
      <p:sp>
        <p:nvSpPr>
          <p:cNvPr id="9" name="ホームベース 8"/>
          <p:cNvSpPr/>
          <p:nvPr/>
        </p:nvSpPr>
        <p:spPr>
          <a:xfrm>
            <a:off x="543338" y="842338"/>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543338" y="1803122"/>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543337" y="2763906"/>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543338" y="3724690"/>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543337" y="4685474"/>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82489" y="956494"/>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ビジネス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5" name="テキスト ボックス 14"/>
          <p:cNvSpPr txBox="1"/>
          <p:nvPr/>
        </p:nvSpPr>
        <p:spPr>
          <a:xfrm>
            <a:off x="682489" y="1936748"/>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システム</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6" name="テキスト ボックス 15"/>
          <p:cNvSpPr txBox="1"/>
          <p:nvPr/>
        </p:nvSpPr>
        <p:spPr>
          <a:xfrm>
            <a:off x="682488" y="2897532"/>
            <a:ext cx="2031325"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アプリケーション</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開発・運用</a:t>
            </a:r>
            <a:endParaRPr kumimoji="1" lang="ja-JP" altLang="en-US" b="1" dirty="0">
              <a:solidFill>
                <a:schemeClr val="bg1"/>
              </a:solidFill>
              <a:latin typeface="Meiryo" charset="-128"/>
              <a:ea typeface="Meiryo" charset="-128"/>
              <a:cs typeface="Meiryo" charset="-128"/>
            </a:endParaRPr>
          </a:p>
        </p:txBody>
      </p:sp>
      <p:sp>
        <p:nvSpPr>
          <p:cNvPr id="17" name="テキスト ボックス 16"/>
          <p:cNvSpPr txBox="1"/>
          <p:nvPr/>
        </p:nvSpPr>
        <p:spPr>
          <a:xfrm>
            <a:off x="682487" y="3858316"/>
            <a:ext cx="2428870" cy="584775"/>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インフラ･プラットフォーム</a:t>
            </a:r>
            <a:endParaRPr kumimoji="1" lang="en-US" altLang="ja-JP" sz="1400"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構築・保守</a:t>
            </a:r>
            <a:endParaRPr kumimoji="1" lang="ja-JP" altLang="en-US" b="1" dirty="0">
              <a:solidFill>
                <a:schemeClr val="bg1"/>
              </a:solidFill>
              <a:latin typeface="Meiryo" charset="-128"/>
              <a:ea typeface="Meiryo" charset="-128"/>
              <a:cs typeface="Meiryo" charset="-128"/>
            </a:endParaRPr>
          </a:p>
        </p:txBody>
      </p:sp>
      <p:sp>
        <p:nvSpPr>
          <p:cNvPr id="18" name="テキスト ボックス 17"/>
          <p:cNvSpPr txBox="1"/>
          <p:nvPr/>
        </p:nvSpPr>
        <p:spPr>
          <a:xfrm>
            <a:off x="682487" y="4922740"/>
            <a:ext cx="1107996" cy="369332"/>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運用管理</a:t>
            </a:r>
            <a:endParaRPr kumimoji="1" lang="ja-JP" altLang="en-US" b="1" dirty="0">
              <a:solidFill>
                <a:schemeClr val="bg1"/>
              </a:solidFill>
              <a:latin typeface="Meiryo" charset="-128"/>
              <a:ea typeface="Meiryo" charset="-128"/>
              <a:cs typeface="Meiryo" charset="-128"/>
            </a:endParaRPr>
          </a:p>
        </p:txBody>
      </p:sp>
      <p:grpSp>
        <p:nvGrpSpPr>
          <p:cNvPr id="19" name="図形グループ 18"/>
          <p:cNvGrpSpPr/>
          <p:nvPr/>
        </p:nvGrpSpPr>
        <p:grpSpPr>
          <a:xfrm>
            <a:off x="3365099" y="905189"/>
            <a:ext cx="259370" cy="530087"/>
            <a:chOff x="1946324" y="4125162"/>
            <a:chExt cx="969964" cy="2007872"/>
          </a:xfrm>
          <a:solidFill>
            <a:srgbClr val="0070C0"/>
          </a:solidFill>
        </p:grpSpPr>
        <p:sp>
          <p:nvSpPr>
            <p:cNvPr id="20" name="円/楕円 1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5" name="テキスト ボックス 24"/>
          <p:cNvSpPr txBox="1"/>
          <p:nvPr/>
        </p:nvSpPr>
        <p:spPr>
          <a:xfrm>
            <a:off x="2871776" y="1468396"/>
            <a:ext cx="1246013" cy="215444"/>
          </a:xfrm>
          <a:prstGeom prst="rect">
            <a:avLst/>
          </a:prstGeom>
          <a:noFill/>
        </p:spPr>
        <p:txBody>
          <a:bodyPr wrap="square" rtlCol="0">
            <a:spAutoFit/>
          </a:bodyPr>
          <a:lstStyle/>
          <a:p>
            <a:pPr algn="ctr"/>
            <a:r>
              <a:rPr kumimoji="1" lang="ja-JP" altLang="en-US" sz="800">
                <a:solidFill>
                  <a:srgbClr val="0070C0"/>
                </a:solidFill>
                <a:latin typeface="Meiryo" charset="-128"/>
                <a:ea typeface="Meiryo" charset="-128"/>
                <a:cs typeface="Meiryo" charset="-128"/>
              </a:rPr>
              <a:t>お客様</a:t>
            </a:r>
          </a:p>
        </p:txBody>
      </p:sp>
      <p:grpSp>
        <p:nvGrpSpPr>
          <p:cNvPr id="27" name="図形グループ 26"/>
          <p:cNvGrpSpPr/>
          <p:nvPr/>
        </p:nvGrpSpPr>
        <p:grpSpPr>
          <a:xfrm>
            <a:off x="3357584" y="2858725"/>
            <a:ext cx="259370" cy="530087"/>
            <a:chOff x="1946324" y="4125162"/>
            <a:chExt cx="969964" cy="2007872"/>
          </a:xfrm>
          <a:solidFill>
            <a:schemeClr val="accent6">
              <a:lumMod val="50000"/>
            </a:schemeClr>
          </a:solidFill>
        </p:grpSpPr>
        <p:sp>
          <p:nvSpPr>
            <p:cNvPr id="28" name="円/楕円 2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0" name="テキスト ボックス 29"/>
          <p:cNvSpPr txBox="1"/>
          <p:nvPr/>
        </p:nvSpPr>
        <p:spPr>
          <a:xfrm>
            <a:off x="3120817" y="3408647"/>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1" name="図形グループ 30"/>
          <p:cNvGrpSpPr/>
          <p:nvPr/>
        </p:nvGrpSpPr>
        <p:grpSpPr>
          <a:xfrm>
            <a:off x="3352137" y="3794673"/>
            <a:ext cx="259370" cy="530087"/>
            <a:chOff x="1946324" y="4125162"/>
            <a:chExt cx="969964" cy="2007872"/>
          </a:xfrm>
          <a:solidFill>
            <a:schemeClr val="accent6">
              <a:lumMod val="50000"/>
            </a:schemeClr>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4" name="テキスト ボックス 33"/>
          <p:cNvSpPr txBox="1"/>
          <p:nvPr/>
        </p:nvSpPr>
        <p:spPr>
          <a:xfrm>
            <a:off x="3115370" y="4344595"/>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5" name="図形グループ 34"/>
          <p:cNvGrpSpPr/>
          <p:nvPr/>
        </p:nvGrpSpPr>
        <p:grpSpPr>
          <a:xfrm>
            <a:off x="3344622" y="4767449"/>
            <a:ext cx="259370" cy="530087"/>
            <a:chOff x="1946324" y="4125162"/>
            <a:chExt cx="969964" cy="2007872"/>
          </a:xfrm>
          <a:solidFill>
            <a:schemeClr val="accent6">
              <a:lumMod val="50000"/>
            </a:schemeClr>
          </a:solidFill>
        </p:grpSpPr>
        <p:sp>
          <p:nvSpPr>
            <p:cNvPr id="36" name="円/楕円 3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テキスト ボックス 37"/>
          <p:cNvSpPr txBox="1"/>
          <p:nvPr/>
        </p:nvSpPr>
        <p:spPr>
          <a:xfrm>
            <a:off x="3107855" y="5317371"/>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44" name="図形グループ 43"/>
          <p:cNvGrpSpPr/>
          <p:nvPr/>
        </p:nvGrpSpPr>
        <p:grpSpPr>
          <a:xfrm>
            <a:off x="3352136" y="1879686"/>
            <a:ext cx="259370" cy="530087"/>
            <a:chOff x="1946324" y="4125162"/>
            <a:chExt cx="969964" cy="2007872"/>
          </a:xfrm>
          <a:solidFill>
            <a:schemeClr val="accent6">
              <a:lumMod val="50000"/>
            </a:schemeClr>
          </a:solidFill>
        </p:grpSpPr>
        <p:sp>
          <p:nvSpPr>
            <p:cNvPr id="45" name="円/楕円 4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115369" y="2429608"/>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60" name="ホームベース 59"/>
          <p:cNvSpPr/>
          <p:nvPr/>
        </p:nvSpPr>
        <p:spPr>
          <a:xfrm>
            <a:off x="543337" y="5641797"/>
            <a:ext cx="4167809" cy="80838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111001" y="5751248"/>
            <a:ext cx="2492990"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絶対的な安定と品質</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物販</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工数</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売上</a:t>
            </a:r>
            <a:r>
              <a:rPr lang="ja-JP" altLang="en-US" sz="1400" dirty="0">
                <a:solidFill>
                  <a:schemeClr val="bg1"/>
                </a:solidFill>
                <a:latin typeface="Meiryo" charset="-128"/>
                <a:ea typeface="Meiryo" charset="-128"/>
                <a:cs typeface="Meiryo" charset="-128"/>
              </a:rPr>
              <a:t>と利益</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38577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a:t>IT</a:t>
            </a:r>
            <a:r>
              <a:rPr kumimoji="1" lang="ja-JP" altLang="en-US" dirty="0"/>
              <a:t>との正しい付き合い方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2627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a:t>商品としての</a:t>
            </a:r>
            <a:r>
              <a:rPr kumimoji="1" lang="en-US" altLang="ja-JP" dirty="0"/>
              <a:t>IT</a:t>
            </a:r>
            <a:r>
              <a:rPr kumimoji="1" lang="ja-JP" altLang="en-US" dirty="0"/>
              <a:t>の作り方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思想としての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ビジネスの変革と創造</a:t>
            </a:r>
            <a:endParaRPr lang="en-US" altLang="ja-JP" sz="12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　仕組みとしての</a:t>
            </a:r>
            <a:r>
              <a:rPr kumimoji="1" lang="en-US" altLang="ja-JP" sz="2000" b="1" dirty="0">
                <a:solidFill>
                  <a:srgbClr val="FFFFFF"/>
                </a:solidFill>
                <a:latin typeface="Meiryo" charset="-128"/>
                <a:ea typeface="Meiryo" charset="-128"/>
                <a:cs typeface="Meiryo" charset="-128"/>
              </a:rPr>
              <a:t>IT</a:t>
            </a:r>
          </a:p>
          <a:p>
            <a:r>
              <a:rPr lang="ja-JP" altLang="en-US" sz="1200" dirty="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a:solidFill>
                <a:srgbClr val="FFFFFF"/>
              </a:solidFill>
              <a:latin typeface="Meiryo" charset="-128"/>
              <a:ea typeface="Meiryo" charset="-128"/>
              <a:cs typeface="Meiryo" charset="-128"/>
            </a:endParaRPr>
          </a:p>
          <a:p>
            <a:pPr algn="ctr"/>
            <a:r>
              <a:rPr kumimoji="1" lang="ja-JP" altLang="en-US" sz="2000" b="1" dirty="0">
                <a:solidFill>
                  <a:srgbClr val="FFFFFF"/>
                </a:solidFill>
                <a:latin typeface="Meiryo" charset="-128"/>
                <a:ea typeface="Meiryo" charset="-128"/>
                <a:cs typeface="Meiryo" charset="-128"/>
              </a:rPr>
              <a:t>道具としての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400" dirty="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ビジネス・モデル</a:t>
            </a: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使い勝手や見栄えの良さ</a:t>
            </a: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a:solidFill>
                  <a:schemeClr val="bg1"/>
                </a:solidFill>
                <a:latin typeface="Meiryo" charset="-128"/>
                <a:ea typeface="Meiryo" charset="-128"/>
                <a:cs typeface="Meiryo" charset="-128"/>
              </a:rPr>
              <a:t>ビジネス・プロセス</a:t>
            </a:r>
          </a:p>
        </p:txBody>
      </p:sp>
      <p:pic>
        <p:nvPicPr>
          <p:cNvPr id="30" name="図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3033805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「道具としての</a:t>
            </a:r>
            <a:r>
              <a:rPr lang="en-US" altLang="ja-JP" dirty="0"/>
              <a:t>IT</a:t>
            </a:r>
            <a:r>
              <a:rPr lang="ja-JP" altLang="en-US" dirty="0"/>
              <a:t>」から「思想としての</a:t>
            </a:r>
            <a:r>
              <a:rPr lang="en-US" altLang="ja-JP" dirty="0"/>
              <a:t>IT</a:t>
            </a:r>
            <a:r>
              <a:rPr lang="ja-JP" altLang="en-US" dirty="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道具としての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仕組みとしての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思想としての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238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Record</a:t>
            </a:r>
          </a:p>
          <a:p>
            <a:pPr algn="ctr"/>
            <a:r>
              <a:rPr kumimoji="1"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Engagement</a:t>
            </a:r>
          </a:p>
          <a:p>
            <a:pPr algn="ctr"/>
            <a:r>
              <a:rPr kumimoji="1" lang="ja-JP" altLang="en-US" sz="1400" dirty="0">
                <a:solidFill>
                  <a:srgbClr val="FFFFFF"/>
                </a:solidFill>
                <a:latin typeface="Meiryo" charset="-128"/>
                <a:ea typeface="Meiryo" charset="-128"/>
                <a:cs typeface="Meiryo" charset="-128"/>
              </a:rPr>
              <a:t>結果を創出するシステム</a:t>
            </a: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p>
          </p:txBody>
        </p:sp>
      </p:grpSp>
    </p:spTree>
    <p:extLst>
      <p:ext uri="{BB962C8B-B14F-4D97-AF65-F5344CB8AC3E}">
        <p14:creationId xmlns:p14="http://schemas.microsoft.com/office/powerpoint/2010/main" val="23668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ビジネス価値と文化の違い</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endParaRPr lang="en-US" altLang="ja-JP" sz="3600" b="1" dirty="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
        <p:nvSpPr>
          <p:cNvPr id="9" name="テキスト ボックス 8"/>
          <p:cNvSpPr txBox="1"/>
          <p:nvPr/>
        </p:nvSpPr>
        <p:spPr>
          <a:xfrm>
            <a:off x="5921385" y="2877097"/>
            <a:ext cx="2803993"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a:t>
            </a:r>
            <a:r>
              <a:rPr lang="en-US" altLang="ja-JP" dirty="0"/>
              <a:t> </a:t>
            </a:r>
            <a:r>
              <a:rPr lang="ja-JP" altLang="en-US" dirty="0"/>
              <a:t>モード</a:t>
            </a:r>
            <a:r>
              <a:rPr lang="en-US" altLang="ja-JP" dirty="0"/>
              <a:t>2</a:t>
            </a:r>
            <a:endParaRPr lang="ja-JP" altLang="en-US" dirty="0"/>
          </a:p>
        </p:txBody>
      </p:sp>
      <p:sp>
        <p:nvSpPr>
          <p:cNvPr id="27" name="テキスト ボックス 26"/>
          <p:cNvSpPr txBox="1"/>
          <p:nvPr/>
        </p:nvSpPr>
        <p:spPr>
          <a:xfrm>
            <a:off x="363217" y="4230369"/>
            <a:ext cx="2528862"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モード</a:t>
            </a:r>
            <a:r>
              <a:rPr lang="en-US" altLang="ja-JP" dirty="0"/>
              <a:t>1</a:t>
            </a:r>
            <a:r>
              <a:rPr lang="ja-JP" altLang="en-US" dirty="0"/>
              <a:t> ≈</a:t>
            </a:r>
          </a:p>
        </p:txBody>
      </p:sp>
    </p:spTree>
    <p:extLst>
      <p:ext uri="{BB962C8B-B14F-4D97-AF65-F5344CB8AC3E}">
        <p14:creationId xmlns:p14="http://schemas.microsoft.com/office/powerpoint/2010/main" val="30143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の特性</a:t>
            </a:r>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IT部門が集中管理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武士:領地や報酬を死守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効率性や</a:t>
            </a:r>
            <a:r>
              <a:rPr lang="en-US" altLang="ja-JP" dirty="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月次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日次</a:t>
            </a:r>
            <a:r>
              <a:rPr lang="en-US" altLang="ja-JP" dirty="0">
                <a:solidFill>
                  <a:schemeClr val="bg1"/>
                </a:solidFill>
                <a:latin typeface="Meiryo" charset="-128"/>
                <a:ea typeface="Meiryo" charset="-128"/>
                <a:cs typeface="Meiryo" charset="-128"/>
              </a:rPr>
              <a:t>(or </a:t>
            </a:r>
            <a:r>
              <a:rPr lang="ja-JP" altLang="en-US" dirty="0">
                <a:solidFill>
                  <a:schemeClr val="bg1"/>
                </a:solidFill>
                <a:latin typeface="Meiryo" charset="-128"/>
                <a:ea typeface="Meiryo" charset="-128"/>
                <a:cs typeface="Meiryo" charset="-128"/>
              </a:rPr>
              <a:t>時次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業務</a:t>
            </a: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例え</a:t>
            </a: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対象</a:t>
            </a: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期待</a:t>
            </a: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実践</a:t>
            </a: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期間</a:t>
            </a: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経営</a:t>
            </a: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524005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a:solidFill>
                  <a:srgbClr val="FFFFFF"/>
                </a:solidFill>
                <a:effectLst/>
                <a:latin typeface="Meiryo" charset="-128"/>
                <a:ea typeface="Meiryo" charset="-128"/>
                <a:cs typeface="Meiryo" charset="-128"/>
              </a:rPr>
              <a:t>デジタル・トランスフォーメーション時代の</a:t>
            </a:r>
            <a:endParaRPr lang="en-US" altLang="ja-JP" sz="1600" dirty="0">
              <a:solidFill>
                <a:srgbClr val="FFFFFF"/>
              </a:solidFill>
              <a:effectLst/>
              <a:latin typeface="Meiryo" charset="-128"/>
              <a:ea typeface="Meiryo" charset="-128"/>
              <a:cs typeface="Meiryo" charset="-128"/>
            </a:endParaRPr>
          </a:p>
          <a:p>
            <a:pPr algn="r"/>
            <a:r>
              <a:rPr lang="ja-JP" altLang="en-US" sz="2400" dirty="0">
                <a:solidFill>
                  <a:srgbClr val="FFFFFF"/>
                </a:solidFill>
                <a:effectLst/>
                <a:latin typeface="Meiryo" charset="-128"/>
                <a:ea typeface="Meiryo" charset="-128"/>
                <a:cs typeface="Meiryo" charset="-128"/>
              </a:rPr>
              <a:t>ビジネス戦略</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5388951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を取り持つガーディアン</a:t>
            </a:r>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落ち着きなくチャラチャラした</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無責任で軽い存在だと煙たがる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古臭く動きが遅い足手まといの</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恐竜の化石のように感じる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がありながらも</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文化的対立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a:solidFill>
                  <a:schemeClr val="accent6">
                    <a:lumMod val="75000"/>
                  </a:schemeClr>
                </a:solidFill>
                <a:latin typeface="Meiryo" charset="-128"/>
                <a:ea typeface="Meiryo" charset="-128"/>
                <a:cs typeface="Meiryo" charset="-128"/>
              </a:rPr>
              <a:t>させるために</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双方に敬意を払いつつ間を取り持ち調整</a:t>
            </a:r>
            <a:r>
              <a:rPr lang="ja-JP" altLang="en-US" sz="1200" dirty="0">
                <a:solidFill>
                  <a:schemeClr val="accent6">
                    <a:lumMod val="75000"/>
                  </a:schemeClr>
                </a:solidFill>
                <a:latin typeface="Meiryo" charset="-128"/>
                <a:ea typeface="Meiryo" charset="-128"/>
                <a:cs typeface="Meiryo" charset="-128"/>
              </a:rPr>
              <a:t>を行う</a:t>
            </a: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a:solidFill>
                  <a:schemeClr val="accent6">
                    <a:lumMod val="75000"/>
                  </a:schemeClr>
                </a:solidFill>
                <a:latin typeface="Meiryo" charset="-128"/>
                <a:ea typeface="Meiryo" charset="-128"/>
                <a:cs typeface="Meiryo" charset="-128"/>
              </a:rPr>
              <a:t>ガーディアン</a:t>
            </a: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40419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３つの</a:t>
            </a:r>
            <a:r>
              <a:rPr kumimoji="1" lang="en-US" altLang="ja-JP" dirty="0"/>
              <a:t>IT</a:t>
            </a:r>
            <a:r>
              <a:rPr kumimoji="1" lang="ja-JP" altLang="en-US" dirty="0"/>
              <a:t>：従来の</a:t>
            </a:r>
            <a:r>
              <a:rPr kumimoji="1" lang="en-US" altLang="ja-JP" dirty="0"/>
              <a:t>IT</a:t>
            </a:r>
            <a:r>
              <a:rPr kumimoji="1" lang="ja-JP" altLang="en-US" dirty="0"/>
              <a:t>／シャドー</a:t>
            </a:r>
            <a:r>
              <a:rPr kumimoji="1" lang="en-US" altLang="ja-JP" dirty="0"/>
              <a:t>IT</a:t>
            </a:r>
            <a:r>
              <a:rPr kumimoji="1" lang="ja-JP" altLang="en-US" dirty="0"/>
              <a:t>／バイモーダル</a:t>
            </a:r>
            <a:r>
              <a:rPr kumimoji="1" lang="en-US" altLang="ja-JP" dirty="0"/>
              <a:t>IT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SIer</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IT</a:t>
            </a:r>
            <a:r>
              <a:rPr kumimoji="1" lang="ja-JP" altLang="en-US" dirty="0">
                <a:solidFill>
                  <a:srgbClr val="FFFFFF"/>
                </a:solidFill>
                <a:latin typeface="Meiryo" charset="-128"/>
                <a:ea typeface="Meiryo" charset="-128"/>
                <a:cs typeface="Meiryo" charset="-128"/>
              </a:rPr>
              <a:t>ベンダー</a:t>
            </a: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kumimoji="1"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情報システム部門</a:t>
            </a: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a:solidFill>
                  <a:schemeClr val="bg1">
                    <a:lumMod val="50000"/>
                  </a:schemeClr>
                </a:solidFill>
                <a:latin typeface="Meiryo" charset="-128"/>
                <a:ea typeface="Meiryo" charset="-128"/>
                <a:cs typeface="Meiryo" charset="-128"/>
              </a:rPr>
              <a:t>従来の</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シャドー</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バイモーダル</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171058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a:t>SI</a:t>
            </a:r>
            <a:r>
              <a:rPr lang="ja-JP" altLang="en-US" dirty="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特化型</a:t>
            </a:r>
            <a:endParaRPr kumimoji="1"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ビジネス</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サービス</a:t>
            </a: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業種・業務特化</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インテグレーション</a:t>
            </a: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a:solidFill>
                  <a:srgbClr val="008000"/>
                </a:solidFill>
              </a:rPr>
              <a:t>アプリケーション</a:t>
            </a: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コンサルテーション</a:t>
            </a: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インフラ構築</a:t>
            </a: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クラウド運用管理</a:t>
            </a: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内製化支援</a:t>
            </a: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シチズン</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デベロッパー支援</a:t>
            </a: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アジャイル型</a:t>
            </a:r>
            <a:endParaRPr lang="en-US" altLang="ja-JP" dirty="0">
              <a:solidFill>
                <a:srgbClr val="FFFFFF"/>
              </a:solidFill>
              <a:latin typeface="メイリオ"/>
              <a:ea typeface="メイリオ"/>
              <a:cs typeface="メイリオ"/>
            </a:endParaRPr>
          </a:p>
          <a:p>
            <a:pPr algn="ctr"/>
            <a:r>
              <a:rPr lang="ja-JP" altLang="en-US" dirty="0">
                <a:solidFill>
                  <a:srgbClr val="FFFFFF"/>
                </a:solidFill>
                <a:latin typeface="メイリオ"/>
                <a:ea typeface="メイリオ"/>
                <a:cs typeface="メイリオ"/>
              </a:rPr>
              <a:t>受託開発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汎用型</a:t>
            </a:r>
            <a:endParaRPr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kumimoji="1"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データセンター</a:t>
            </a: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a:solidFill>
                  <a:srgbClr val="008000"/>
                </a:solidFill>
                <a:latin typeface="メイリオ"/>
                <a:ea typeface="メイリオ"/>
                <a:cs typeface="メイリオ"/>
              </a:rPr>
              <a:t>インフラ</a:t>
            </a:r>
            <a:endParaRPr kumimoji="1" lang="en-US" altLang="ja-JP" sz="1600" dirty="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a:solidFill>
                  <a:srgbClr val="000090"/>
                </a:solidFill>
                <a:latin typeface="メイリオ"/>
                <a:ea typeface="メイリオ"/>
                <a:cs typeface="メイリオ"/>
              </a:rPr>
              <a:t>専門特化</a:t>
            </a: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a:solidFill>
                  <a:srgbClr val="000090"/>
                </a:solidFill>
                <a:latin typeface="メイリオ"/>
                <a:ea typeface="メイリオ"/>
                <a:cs typeface="メイリオ"/>
              </a:rPr>
              <a:t>スピード</a:t>
            </a: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アプリケーション</a:t>
            </a:r>
            <a:endParaRPr kumimoji="1" lang="en-US" altLang="ja-JP" sz="1000" dirty="0">
              <a:solidFill>
                <a:srgbClr val="FF6600"/>
              </a:solidFill>
              <a:latin typeface="メイリオ"/>
              <a:ea typeface="メイリオ"/>
              <a:cs typeface="メイリオ"/>
            </a:endParaRPr>
          </a:p>
          <a:p>
            <a:r>
              <a:rPr kumimoji="1" lang="ja-JP" altLang="en-US" sz="1000" dirty="0">
                <a:solidFill>
                  <a:srgbClr val="FF6600"/>
                </a:solidFill>
                <a:latin typeface="メイリオ"/>
                <a:ea typeface="メイリオ"/>
                <a:cs typeface="メイリオ"/>
              </a:rPr>
              <a:t>　　　　　プロフェッショナル</a:t>
            </a: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a:t>
            </a: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a:solidFill>
                  <a:srgbClr val="FF6600"/>
                </a:solidFill>
                <a:latin typeface="メイリオ"/>
                <a:ea typeface="メイリオ"/>
                <a:cs typeface="メイリオ"/>
              </a:rPr>
              <a:t>プロフェッショナル</a:t>
            </a: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インフラ提供戦略</a:t>
            </a: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374227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詳細はこちらをご覧下さい　</a:t>
            </a:r>
            <a:r>
              <a:rPr lang="en-US" altLang="ja-JP" dirty="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歴史的事実や数字的裏付けに基づき現状を整理し、その具体的な対策を示すこと。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身の丈に合った事例を紹介し、具体的なビジネスのイメージを描きやすくすること。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新規事業を立ち上げるための課題や成功させるための実践的なノウハウを解説すること。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a:latin typeface="Meiryo" charset="-128"/>
                <a:ea typeface="Meiryo" charset="-128"/>
                <a:cs typeface="Meiryo" charset="-128"/>
              </a:rPr>
              <a:t>新しいステージに立つためにどうすればいいのか</a:t>
            </a:r>
            <a:endParaRPr lang="en-US" altLang="ja-JP" sz="1400" b="1" dirty="0">
              <a:latin typeface="Meiryo" charset="-128"/>
              <a:ea typeface="Meiryo" charset="-128"/>
              <a:cs typeface="Meiryo" charset="-128"/>
            </a:endParaRPr>
          </a:p>
          <a:p>
            <a:endParaRPr kumimoji="1" lang="ja-JP" altLang="en-US" sz="1400" dirty="0">
              <a:latin typeface="Meiryo" charset="-128"/>
              <a:ea typeface="Meiryo" charset="-128"/>
              <a:cs typeface="Meiryo" charset="-128"/>
            </a:endParaRPr>
          </a:p>
          <a:p>
            <a:r>
              <a:rPr kumimoji="1" lang="ja-JP" altLang="en-US" sz="1200" dirty="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a:latin typeface="Meiryo" charset="-128"/>
                <a:ea typeface="Meiryo" charset="-128"/>
                <a:cs typeface="Meiryo" charset="-128"/>
              </a:rPr>
              <a:t>SI</a:t>
            </a:r>
            <a:r>
              <a:rPr kumimoji="1" lang="ja-JP" altLang="en-US" sz="1200" dirty="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a:solidFill>
                  <a:schemeClr val="accent6">
                    <a:lumMod val="75000"/>
                  </a:schemeClr>
                </a:solidFill>
                <a:latin typeface="Meiryo" charset="-128"/>
                <a:ea typeface="Meiryo" charset="-128"/>
                <a:cs typeface="Meiryo" charset="-128"/>
              </a:rPr>
              <a:t>本書に掲載している全</a:t>
            </a:r>
            <a:r>
              <a:rPr lang="en-US" altLang="ja-JP" sz="1200" dirty="0">
                <a:solidFill>
                  <a:schemeClr val="accent6">
                    <a:lumMod val="75000"/>
                  </a:schemeClr>
                </a:solidFill>
                <a:latin typeface="Meiryo" charset="-128"/>
                <a:ea typeface="Meiryo" charset="-128"/>
                <a:cs typeface="Meiryo" charset="-128"/>
              </a:rPr>
              <a:t>60</a:t>
            </a:r>
            <a:r>
              <a:rPr lang="ja-JP" altLang="en-US" sz="1200" dirty="0">
                <a:solidFill>
                  <a:schemeClr val="accent6">
                    <a:lumMod val="75000"/>
                  </a:schemeClr>
                </a:solidFill>
                <a:latin typeface="Meiryo" charset="-128"/>
                <a:ea typeface="Meiryo" charset="-128"/>
                <a:cs typeface="Meiryo" charset="-128"/>
              </a:rPr>
              <a:t>枚の図表は、ロイヤリティ・フリーのパワーポイントでダウンロードできます。経営会議や企画書の資料として、ご使用下さい。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a:latin typeface="Meiryo" charset="-128"/>
                <a:ea typeface="Meiryo" charset="-128"/>
                <a:cs typeface="Meiryo" charset="-128"/>
              </a:rPr>
              <a:t>発売日：</a:t>
            </a:r>
            <a:r>
              <a:rPr lang="en-US" altLang="ja-JP" sz="1200" dirty="0">
                <a:latin typeface="Meiryo" charset="-128"/>
                <a:ea typeface="Meiryo" charset="-128"/>
                <a:cs typeface="Meiryo" charset="-128"/>
              </a:rPr>
              <a:t>2016</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25</a:t>
            </a:r>
            <a:r>
              <a:rPr lang="ja-JP" altLang="en-US" sz="1200" dirty="0">
                <a:latin typeface="Meiryo" charset="-128"/>
                <a:ea typeface="Meiryo" charset="-128"/>
                <a:cs typeface="Meiryo" charset="-128"/>
              </a:rPr>
              <a:t>日</a:t>
            </a:r>
          </a:p>
          <a:p>
            <a:r>
              <a:rPr lang="ja-JP" altLang="en-US" sz="1200" dirty="0">
                <a:latin typeface="Meiryo" charset="-128"/>
                <a:ea typeface="Meiryo" charset="-128"/>
                <a:cs typeface="Meiryo" charset="-128"/>
              </a:rPr>
              <a:t>著書：斎藤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昌義＋後藤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晃</a:t>
            </a:r>
          </a:p>
          <a:p>
            <a:r>
              <a:rPr lang="ja-JP" altLang="en-US" sz="1200" dirty="0">
                <a:latin typeface="Meiryo" charset="-128"/>
                <a:ea typeface="Meiryo" charset="-128"/>
                <a:cs typeface="Meiryo" charset="-128"/>
              </a:rPr>
              <a:t>体裁：A5判／本文2色／240ページ</a:t>
            </a:r>
          </a:p>
          <a:p>
            <a:r>
              <a:rPr lang="ja-JP" altLang="en-US" sz="1200" dirty="0">
                <a:latin typeface="Meiryo" charset="-128"/>
                <a:ea typeface="Meiryo" charset="-128"/>
                <a:cs typeface="Meiryo" charset="-128"/>
              </a:rPr>
              <a:t>ISBN：978-4-7741-7872-1</a:t>
            </a:r>
          </a:p>
          <a:p>
            <a:r>
              <a:rPr lang="ja-JP" altLang="en-US" sz="1200" dirty="0">
                <a:latin typeface="Meiryo" charset="-128"/>
                <a:ea typeface="Meiryo" charset="-128"/>
                <a:cs typeface="Meiryo" charset="-128"/>
              </a:rPr>
              <a:t>価格：1,880円（＋税）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1704877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B7EE9-07D9-344A-91E2-D699072D97AD}"/>
              </a:ext>
            </a:extLst>
          </p:cNvPr>
          <p:cNvSpPr>
            <a:spLocks noGrp="1"/>
          </p:cNvSpPr>
          <p:nvPr>
            <p:ph type="title"/>
          </p:nvPr>
        </p:nvSpPr>
        <p:spPr/>
        <p:txBody>
          <a:bodyPr/>
          <a:lstStyle/>
          <a:p>
            <a:r>
              <a:rPr kumimoji="1" lang="en-US" altLang="ja-JP" dirty="0"/>
              <a:t>SI</a:t>
            </a:r>
            <a:r>
              <a:rPr kumimoji="1" lang="ja-JP" altLang="en-US"/>
              <a:t>ビジネス変革のステップ</a:t>
            </a:r>
          </a:p>
        </p:txBody>
      </p:sp>
      <p:sp>
        <p:nvSpPr>
          <p:cNvPr id="3" name="スライド番号プレースホルダー 2">
            <a:extLst>
              <a:ext uri="{FF2B5EF4-FFF2-40B4-BE49-F238E27FC236}">
                <a16:creationId xmlns:a16="http://schemas.microsoft.com/office/drawing/2014/main" id="{162638C1-1E5B-E14D-9F74-A0FC815B51B2}"/>
              </a:ext>
            </a:extLst>
          </p:cNvPr>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4" name="正方形/長方形 3">
            <a:extLst>
              <a:ext uri="{FF2B5EF4-FFF2-40B4-BE49-F238E27FC236}">
                <a16:creationId xmlns:a16="http://schemas.microsoft.com/office/drawing/2014/main" id="{1FFB0089-C04F-1345-9EBC-D7898F611D63}"/>
              </a:ext>
            </a:extLst>
          </p:cNvPr>
          <p:cNvSpPr/>
          <p:nvPr/>
        </p:nvSpPr>
        <p:spPr>
          <a:xfrm>
            <a:off x="427286" y="1835868"/>
            <a:ext cx="362876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1/</a:t>
            </a:r>
            <a:r>
              <a:rPr kumimoji="1" lang="en-US" altLang="ja-JP" sz="1400" dirty="0" err="1">
                <a:solidFill>
                  <a:srgbClr val="FFFFFF"/>
                </a:solidFill>
                <a:latin typeface="Meiryo" charset="-128"/>
                <a:ea typeface="Meiryo" charset="-128"/>
                <a:cs typeface="Meiryo" charset="-128"/>
              </a:rPr>
              <a:t>SoR</a:t>
            </a:r>
            <a:r>
              <a:rPr kumimoji="1" lang="ja-JP" altLang="en-US" sz="1400">
                <a:solidFill>
                  <a:srgbClr val="FFFFFF"/>
                </a:solidFill>
                <a:latin typeface="Meiryo" charset="-128"/>
                <a:ea typeface="Meiryo" charset="-128"/>
                <a:cs typeface="Meiryo" charset="-128"/>
              </a:rPr>
              <a:t>を対象とした</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伝統的な</a:t>
            </a:r>
            <a:r>
              <a:rPr lang="en-US" altLang="ja-JP" sz="2000" b="1" dirty="0">
                <a:solidFill>
                  <a:srgbClr val="FFFFFF"/>
                </a:solidFill>
                <a:latin typeface="Meiryo" charset="-128"/>
                <a:ea typeface="Meiryo" charset="-128"/>
                <a:cs typeface="Meiryo" charset="-128"/>
              </a:rPr>
              <a:t>SI</a:t>
            </a:r>
            <a:r>
              <a:rPr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6F825D89-865A-E34C-A613-BC52A66E1486}"/>
              </a:ext>
            </a:extLst>
          </p:cNvPr>
          <p:cNvSpPr/>
          <p:nvPr/>
        </p:nvSpPr>
        <p:spPr>
          <a:xfrm>
            <a:off x="5087951" y="1835868"/>
            <a:ext cx="3628762"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2/</a:t>
            </a:r>
            <a:r>
              <a:rPr lang="en-US" altLang="ja-JP" sz="1400" dirty="0" err="1">
                <a:solidFill>
                  <a:srgbClr val="FFFFFF"/>
                </a:solidFill>
                <a:latin typeface="Meiryo" charset="-128"/>
                <a:ea typeface="Meiryo" charset="-128"/>
                <a:cs typeface="Meiryo" charset="-128"/>
              </a:rPr>
              <a:t>SoE</a:t>
            </a:r>
            <a:r>
              <a:rPr lang="ja-JP" altLang="en-US" sz="1400">
                <a:solidFill>
                  <a:srgbClr val="FFFFFF"/>
                </a:solidFill>
                <a:latin typeface="Meiryo" charset="-128"/>
                <a:ea typeface="Meiryo" charset="-128"/>
                <a:cs typeface="Meiryo" charset="-128"/>
              </a:rPr>
              <a:t>を対象とした</a:t>
            </a:r>
            <a:endParaRPr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新しい</a:t>
            </a:r>
            <a:r>
              <a:rPr kumimoji="1" lang="en-US" altLang="ja-JP" sz="2000" b="1" dirty="0">
                <a:solidFill>
                  <a:srgbClr val="FFFFFF"/>
                </a:solidFill>
                <a:latin typeface="Meiryo" charset="-128"/>
                <a:ea typeface="Meiryo" charset="-128"/>
                <a:cs typeface="Meiryo" charset="-128"/>
              </a:rPr>
              <a:t>SI</a:t>
            </a:r>
            <a:r>
              <a:rPr kumimoji="1"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44D58FD-7C04-B242-BF9A-95540351FD2F}"/>
              </a:ext>
            </a:extLst>
          </p:cNvPr>
          <p:cNvSpPr/>
          <p:nvPr/>
        </p:nvSpPr>
        <p:spPr>
          <a:xfrm>
            <a:off x="427286" y="3133328"/>
            <a:ext cx="3628762" cy="9538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徹底した</a:t>
            </a:r>
            <a:r>
              <a:rPr kumimoji="1" lang="ja-JP" altLang="en-US" sz="1400">
                <a:solidFill>
                  <a:srgbClr val="FFFFFF"/>
                </a:solidFill>
                <a:latin typeface="Meiryo" charset="-128"/>
                <a:ea typeface="Meiryo" charset="-128"/>
                <a:cs typeface="Meiryo" charset="-128"/>
              </a:rPr>
              <a:t>効率化</a:t>
            </a:r>
            <a:endParaRPr kumimoji="1" lang="en-US" altLang="ja-JP" sz="1400" dirty="0">
              <a:solidFill>
                <a:srgbClr val="FFFFFF"/>
              </a:solidFill>
              <a:latin typeface="Meiryo" charset="-128"/>
              <a:ea typeface="Meiryo" charset="-128"/>
              <a:cs typeface="Meiryo" charset="-128"/>
            </a:endParaRPr>
          </a:p>
          <a:p>
            <a:pPr algn="ctr"/>
            <a:r>
              <a:rPr lang="ja-JP" altLang="en-US" sz="2000" b="1">
                <a:solidFill>
                  <a:srgbClr val="FFFFFF"/>
                </a:solidFill>
                <a:latin typeface="Meiryo" charset="-128"/>
                <a:ea typeface="Meiryo" charset="-128"/>
                <a:cs typeface="Meiryo" charset="-128"/>
              </a:rPr>
              <a:t>クラウドと自動化</a:t>
            </a:r>
            <a:endParaRPr kumimoji="1" lang="ja-JP" altLang="en-US" sz="2000" b="1"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3F914C4B-5487-AA42-B7F8-C93623B87EF8}"/>
              </a:ext>
            </a:extLst>
          </p:cNvPr>
          <p:cNvSpPr/>
          <p:nvPr/>
        </p:nvSpPr>
        <p:spPr>
          <a:xfrm>
            <a:off x="5087951" y="3133328"/>
            <a:ext cx="3628762" cy="9538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新しい</a:t>
            </a:r>
            <a:r>
              <a:rPr kumimoji="1" lang="en-US" altLang="ja-JP" sz="1400" dirty="0">
                <a:solidFill>
                  <a:srgbClr val="FFFFFF"/>
                </a:solidFill>
                <a:latin typeface="Meiryo" charset="-128"/>
                <a:ea typeface="Meiryo" charset="-128"/>
                <a:cs typeface="Meiryo" charset="-128"/>
              </a:rPr>
              <a:t>SI</a:t>
            </a:r>
            <a:r>
              <a:rPr kumimoji="1" lang="ja-JP" altLang="en-US" sz="1400">
                <a:solidFill>
                  <a:srgbClr val="FFFFFF"/>
                </a:solidFill>
                <a:latin typeface="Meiryo" charset="-128"/>
                <a:ea typeface="Meiryo" charset="-128"/>
                <a:cs typeface="Meiryo" charset="-128"/>
              </a:rPr>
              <a:t>手法の熟成</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アジャイルと</a:t>
            </a:r>
            <a:r>
              <a:rPr kumimoji="1" lang="en-US" altLang="ja-JP" sz="2000" b="1" dirty="0">
                <a:solidFill>
                  <a:srgbClr val="FFFFFF"/>
                </a:solidFill>
                <a:latin typeface="Meiryo" charset="-128"/>
                <a:ea typeface="Meiryo" charset="-128"/>
                <a:cs typeface="Meiryo" charset="-128"/>
              </a:rPr>
              <a:t>DevOps</a:t>
            </a:r>
          </a:p>
        </p:txBody>
      </p:sp>
      <p:sp>
        <p:nvSpPr>
          <p:cNvPr id="8" name="正方形/長方形 7">
            <a:extLst>
              <a:ext uri="{FF2B5EF4-FFF2-40B4-BE49-F238E27FC236}">
                <a16:creationId xmlns:a16="http://schemas.microsoft.com/office/drawing/2014/main" id="{3AA51D27-A569-CB40-A70B-148A912450DB}"/>
              </a:ext>
            </a:extLst>
          </p:cNvPr>
          <p:cNvSpPr/>
          <p:nvPr/>
        </p:nvSpPr>
        <p:spPr>
          <a:xfrm>
            <a:off x="427286" y="4903328"/>
            <a:ext cx="8289427" cy="106503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お客様のデジタル・トランスフォーメーションの実現を支援</a:t>
            </a:r>
            <a:endParaRPr kumimoji="1" lang="en-US" altLang="ja-JP" dirty="0">
              <a:solidFill>
                <a:srgbClr val="FFFFFF"/>
              </a:solidFill>
              <a:latin typeface="Meiryo" charset="-128"/>
              <a:ea typeface="Meiryo" charset="-128"/>
              <a:cs typeface="Meiryo" charset="-128"/>
            </a:endParaRPr>
          </a:p>
          <a:p>
            <a:pPr algn="ctr"/>
            <a:r>
              <a:rPr kumimoji="1" lang="ja-JP" altLang="en-US" sz="2800" b="1">
                <a:solidFill>
                  <a:srgbClr val="FFFFFF"/>
                </a:solidFill>
                <a:latin typeface="Meiryo" charset="-128"/>
                <a:ea typeface="Meiryo" charset="-128"/>
                <a:cs typeface="Meiryo" charset="-128"/>
              </a:rPr>
              <a:t>共創と内製化</a:t>
            </a:r>
            <a:endParaRPr kumimoji="1" lang="ja-JP" altLang="en-US" sz="2800" b="1"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3A918497-E37B-754A-8CAF-E6A82248F7ED}"/>
              </a:ext>
            </a:extLst>
          </p:cNvPr>
          <p:cNvSpPr/>
          <p:nvPr/>
        </p:nvSpPr>
        <p:spPr>
          <a:xfrm>
            <a:off x="1906950" y="2672764"/>
            <a:ext cx="669433" cy="580619"/>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2541505-BDCC-C049-AF18-3D3A0A0F17C5}"/>
              </a:ext>
            </a:extLst>
          </p:cNvPr>
          <p:cNvSpPr/>
          <p:nvPr/>
        </p:nvSpPr>
        <p:spPr>
          <a:xfrm>
            <a:off x="6567615" y="2671199"/>
            <a:ext cx="669433" cy="580619"/>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D9A5A44E-0751-1E46-B685-15E23C297B54}"/>
              </a:ext>
            </a:extLst>
          </p:cNvPr>
          <p:cNvSpPr/>
          <p:nvPr/>
        </p:nvSpPr>
        <p:spPr>
          <a:xfrm>
            <a:off x="1906950" y="3971008"/>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377F23A4-635E-7C49-9D1D-9BC9A55CC49A}"/>
              </a:ext>
            </a:extLst>
          </p:cNvPr>
          <p:cNvSpPr/>
          <p:nvPr/>
        </p:nvSpPr>
        <p:spPr>
          <a:xfrm>
            <a:off x="6567615" y="3969443"/>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ADB86AE-13FF-C44E-97CA-2D5478D8D9F1}"/>
              </a:ext>
            </a:extLst>
          </p:cNvPr>
          <p:cNvSpPr txBox="1"/>
          <p:nvPr/>
        </p:nvSpPr>
        <p:spPr>
          <a:xfrm>
            <a:off x="1379891" y="1374203"/>
            <a:ext cx="1723550"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ステージ１</a:t>
            </a:r>
          </a:p>
        </p:txBody>
      </p:sp>
      <p:sp>
        <p:nvSpPr>
          <p:cNvPr id="14" name="テキスト ボックス 13">
            <a:extLst>
              <a:ext uri="{FF2B5EF4-FFF2-40B4-BE49-F238E27FC236}">
                <a16:creationId xmlns:a16="http://schemas.microsoft.com/office/drawing/2014/main" id="{2CF70121-FD74-FB45-A54E-7AC6BEE3338B}"/>
              </a:ext>
            </a:extLst>
          </p:cNvPr>
          <p:cNvSpPr txBox="1"/>
          <p:nvPr/>
        </p:nvSpPr>
        <p:spPr>
          <a:xfrm>
            <a:off x="6040556" y="1374202"/>
            <a:ext cx="1723550"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ステージ２</a:t>
            </a:r>
          </a:p>
        </p:txBody>
      </p:sp>
      <p:sp>
        <p:nvSpPr>
          <p:cNvPr id="15" name="テキスト ボックス 14">
            <a:extLst>
              <a:ext uri="{FF2B5EF4-FFF2-40B4-BE49-F238E27FC236}">
                <a16:creationId xmlns:a16="http://schemas.microsoft.com/office/drawing/2014/main" id="{25AC65B4-6E83-1D4D-89B7-33B0E2BD8B20}"/>
              </a:ext>
            </a:extLst>
          </p:cNvPr>
          <p:cNvSpPr txBox="1"/>
          <p:nvPr/>
        </p:nvSpPr>
        <p:spPr>
          <a:xfrm>
            <a:off x="3710224" y="4430788"/>
            <a:ext cx="1723549"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ステージ３</a:t>
            </a:r>
          </a:p>
        </p:txBody>
      </p:sp>
    </p:spTree>
    <p:extLst>
      <p:ext uri="{BB962C8B-B14F-4D97-AF65-F5344CB8AC3E}">
        <p14:creationId xmlns:p14="http://schemas.microsoft.com/office/powerpoint/2010/main" val="321277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角丸四角形 25">
            <a:extLst>
              <a:ext uri="{FF2B5EF4-FFF2-40B4-BE49-F238E27FC236}">
                <a16:creationId xmlns:a16="http://schemas.microsoft.com/office/drawing/2014/main" id="{A6F661DB-5A18-104E-B23D-4A65BA541831}"/>
              </a:ext>
            </a:extLst>
          </p:cNvPr>
          <p:cNvSpPr/>
          <p:nvPr/>
        </p:nvSpPr>
        <p:spPr>
          <a:xfrm>
            <a:off x="269799" y="1269289"/>
            <a:ext cx="8647619" cy="1097928"/>
          </a:xfrm>
          <a:prstGeom prst="round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BA8F56B-D5A4-3A41-AD10-F481860CB712}"/>
              </a:ext>
            </a:extLst>
          </p:cNvPr>
          <p:cNvSpPr/>
          <p:nvPr/>
        </p:nvSpPr>
        <p:spPr>
          <a:xfrm>
            <a:off x="487806" y="3465016"/>
            <a:ext cx="3684455" cy="2922375"/>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185D45A-4B97-A745-B95D-AE0D3675D8DD}"/>
              </a:ext>
            </a:extLst>
          </p:cNvPr>
          <p:cNvSpPr>
            <a:spLocks noGrp="1"/>
          </p:cNvSpPr>
          <p:nvPr>
            <p:ph type="title"/>
          </p:nvPr>
        </p:nvSpPr>
        <p:spPr/>
        <p:txBody>
          <a:bodyPr/>
          <a:lstStyle/>
          <a:p>
            <a:r>
              <a:rPr lang="ja-JP" altLang="en-US" dirty="0"/>
              <a:t>「共創」</a:t>
            </a:r>
            <a:r>
              <a:rPr lang="ja-JP" altLang="en-US"/>
              <a:t>　役割のパラダイムシフト</a:t>
            </a:r>
            <a:endParaRPr kumimoji="1" lang="ja-JP" altLang="en-US" dirty="0"/>
          </a:p>
        </p:txBody>
      </p:sp>
      <p:sp>
        <p:nvSpPr>
          <p:cNvPr id="3" name="スライド番号プレースホルダー 2">
            <a:extLst>
              <a:ext uri="{FF2B5EF4-FFF2-40B4-BE49-F238E27FC236}">
                <a16:creationId xmlns:a16="http://schemas.microsoft.com/office/drawing/2014/main" id="{D7924F77-6BD3-F14F-A7A4-10F2CC3A0453}"/>
              </a:ext>
            </a:extLst>
          </p:cNvPr>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a:extLst>
              <a:ext uri="{FF2B5EF4-FFF2-40B4-BE49-F238E27FC236}">
                <a16:creationId xmlns:a16="http://schemas.microsoft.com/office/drawing/2014/main" id="{3236C5AD-4FE8-314C-BF8D-65BC1115C00C}"/>
              </a:ext>
            </a:extLst>
          </p:cNvPr>
          <p:cNvSpPr/>
          <p:nvPr/>
        </p:nvSpPr>
        <p:spPr>
          <a:xfrm>
            <a:off x="667254" y="2928551"/>
            <a:ext cx="3336324" cy="95147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アプリケーション</a:t>
            </a:r>
          </a:p>
        </p:txBody>
      </p:sp>
      <p:sp>
        <p:nvSpPr>
          <p:cNvPr id="5" name="正方形/長方形 4">
            <a:extLst>
              <a:ext uri="{FF2B5EF4-FFF2-40B4-BE49-F238E27FC236}">
                <a16:creationId xmlns:a16="http://schemas.microsoft.com/office/drawing/2014/main" id="{23FE7498-C2A1-A044-B5B9-AE0997B0E81D}"/>
              </a:ext>
            </a:extLst>
          </p:cNvPr>
          <p:cNvSpPr/>
          <p:nvPr/>
        </p:nvSpPr>
        <p:spPr>
          <a:xfrm>
            <a:off x="667254" y="3914003"/>
            <a:ext cx="3336324" cy="95147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プラットフォーム</a:t>
            </a:r>
          </a:p>
        </p:txBody>
      </p:sp>
      <p:sp>
        <p:nvSpPr>
          <p:cNvPr id="6" name="正方形/長方形 5">
            <a:extLst>
              <a:ext uri="{FF2B5EF4-FFF2-40B4-BE49-F238E27FC236}">
                <a16:creationId xmlns:a16="http://schemas.microsoft.com/office/drawing/2014/main" id="{D2002EFC-887E-6546-831B-F1D14E48B0B1}"/>
              </a:ext>
            </a:extLst>
          </p:cNvPr>
          <p:cNvSpPr/>
          <p:nvPr/>
        </p:nvSpPr>
        <p:spPr>
          <a:xfrm>
            <a:off x="667254" y="4899455"/>
            <a:ext cx="3336324" cy="951471"/>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ＭＳ Ｐゴシック"/>
              </a:rPr>
              <a:t>インフラストラクチャー</a:t>
            </a:r>
          </a:p>
        </p:txBody>
      </p:sp>
      <p:grpSp>
        <p:nvGrpSpPr>
          <p:cNvPr id="7" name="図形グループ 69">
            <a:extLst>
              <a:ext uri="{FF2B5EF4-FFF2-40B4-BE49-F238E27FC236}">
                <a16:creationId xmlns:a16="http://schemas.microsoft.com/office/drawing/2014/main" id="{D9BCA02B-A33D-3442-9405-6B0D0D7F918D}"/>
              </a:ext>
            </a:extLst>
          </p:cNvPr>
          <p:cNvGrpSpPr/>
          <p:nvPr/>
        </p:nvGrpSpPr>
        <p:grpSpPr>
          <a:xfrm>
            <a:off x="650851" y="941872"/>
            <a:ext cx="514701" cy="1171939"/>
            <a:chOff x="1946324" y="4125162"/>
            <a:chExt cx="969964" cy="2007872"/>
          </a:xfrm>
        </p:grpSpPr>
        <p:sp>
          <p:nvSpPr>
            <p:cNvPr id="8" name="円/楕円 7">
              <a:extLst>
                <a:ext uri="{FF2B5EF4-FFF2-40B4-BE49-F238E27FC236}">
                  <a16:creationId xmlns:a16="http://schemas.microsoft.com/office/drawing/2014/main" id="{AD4132E0-A614-1D40-AE59-7E32642A6816}"/>
                </a:ext>
              </a:extLst>
            </p:cNvPr>
            <p:cNvSpPr/>
            <p:nvPr/>
          </p:nvSpPr>
          <p:spPr>
            <a:xfrm>
              <a:off x="1946324" y="4125162"/>
              <a:ext cx="969962" cy="920750"/>
            </a:xfrm>
            <a:prstGeom prst="ellipse">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5D5F40B3-30D9-C54E-A691-376BC58FB019}"/>
                </a:ext>
              </a:extLst>
            </p:cNvPr>
            <p:cNvSpPr/>
            <p:nvPr/>
          </p:nvSpPr>
          <p:spPr>
            <a:xfrm rot="16200000">
              <a:off x="1887746" y="5104491"/>
              <a:ext cx="1087122" cy="969963"/>
            </a:xfrm>
            <a:prstGeom prst="flowChartDela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69">
            <a:extLst>
              <a:ext uri="{FF2B5EF4-FFF2-40B4-BE49-F238E27FC236}">
                <a16:creationId xmlns:a16="http://schemas.microsoft.com/office/drawing/2014/main" id="{0D85BD81-8856-8E45-998B-12E42D66ED66}"/>
              </a:ext>
            </a:extLst>
          </p:cNvPr>
          <p:cNvGrpSpPr/>
          <p:nvPr/>
        </p:nvGrpSpPr>
        <p:grpSpPr>
          <a:xfrm>
            <a:off x="8023881" y="5177803"/>
            <a:ext cx="514701" cy="1171939"/>
            <a:chOff x="1946324" y="4125162"/>
            <a:chExt cx="969964" cy="2007872"/>
          </a:xfrm>
        </p:grpSpPr>
        <p:sp>
          <p:nvSpPr>
            <p:cNvPr id="12" name="円/楕円 11">
              <a:extLst>
                <a:ext uri="{FF2B5EF4-FFF2-40B4-BE49-F238E27FC236}">
                  <a16:creationId xmlns:a16="http://schemas.microsoft.com/office/drawing/2014/main" id="{A6CF2B3C-AC08-1742-AB1C-F3D17AF24E2F}"/>
                </a:ext>
              </a:extLst>
            </p:cNvPr>
            <p:cNvSpPr/>
            <p:nvPr/>
          </p:nvSpPr>
          <p:spPr>
            <a:xfrm>
              <a:off x="1946324" y="4125162"/>
              <a:ext cx="969962" cy="920750"/>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a:extLst>
                <a:ext uri="{FF2B5EF4-FFF2-40B4-BE49-F238E27FC236}">
                  <a16:creationId xmlns:a16="http://schemas.microsoft.com/office/drawing/2014/main" id="{858FFC6F-6CC4-DE46-BCC2-4E579329D623}"/>
                </a:ext>
              </a:extLst>
            </p:cNvPr>
            <p:cNvSpPr/>
            <p:nvPr/>
          </p:nvSpPr>
          <p:spPr>
            <a:xfrm rot="16200000">
              <a:off x="1887746" y="5104491"/>
              <a:ext cx="1087122" cy="969963"/>
            </a:xfrm>
            <a:prstGeom prst="flowChartDelay">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4" name="テキスト ボックス 13">
            <a:extLst>
              <a:ext uri="{FF2B5EF4-FFF2-40B4-BE49-F238E27FC236}">
                <a16:creationId xmlns:a16="http://schemas.microsoft.com/office/drawing/2014/main" id="{0FAD0EE2-D104-7149-8FC3-D115C0FC2FC1}"/>
              </a:ext>
            </a:extLst>
          </p:cNvPr>
          <p:cNvSpPr txBox="1"/>
          <p:nvPr/>
        </p:nvSpPr>
        <p:spPr>
          <a:xfrm>
            <a:off x="1256274" y="938392"/>
            <a:ext cx="1107996" cy="369332"/>
          </a:xfrm>
          <a:prstGeom prst="rect">
            <a:avLst/>
          </a:prstGeom>
          <a:noFill/>
        </p:spPr>
        <p:txBody>
          <a:bodyPr wrap="none" rtlCol="0">
            <a:spAutoFit/>
          </a:bodyPr>
          <a:lstStyle/>
          <a:p>
            <a:r>
              <a:rPr kumimoji="1" lang="ja-JP" altLang="en-US" dirty="0">
                <a:solidFill>
                  <a:srgbClr val="C00000"/>
                </a:solidFill>
                <a:latin typeface="Meiryo" panose="020B0604030504040204" pitchFamily="34" charset="-128"/>
                <a:ea typeface="Meiryo" panose="020B0604030504040204" pitchFamily="34" charset="-128"/>
              </a:rPr>
              <a:t>ユーザー</a:t>
            </a:r>
          </a:p>
        </p:txBody>
      </p:sp>
      <p:sp>
        <p:nvSpPr>
          <p:cNvPr id="15" name="テキスト ボックス 14">
            <a:extLst>
              <a:ext uri="{FF2B5EF4-FFF2-40B4-BE49-F238E27FC236}">
                <a16:creationId xmlns:a16="http://schemas.microsoft.com/office/drawing/2014/main" id="{8BF53BCF-1926-944B-9495-466195266776}"/>
              </a:ext>
            </a:extLst>
          </p:cNvPr>
          <p:cNvSpPr txBox="1"/>
          <p:nvPr/>
        </p:nvSpPr>
        <p:spPr>
          <a:xfrm>
            <a:off x="6881432" y="6018059"/>
            <a:ext cx="1117614" cy="369332"/>
          </a:xfrm>
          <a:prstGeom prst="rect">
            <a:avLst/>
          </a:prstGeom>
          <a:noFill/>
        </p:spPr>
        <p:txBody>
          <a:bodyPr wrap="none" rtlCol="0">
            <a:spAutoFit/>
          </a:bodyPr>
          <a:lstStyle/>
          <a:p>
            <a:r>
              <a:rPr kumimoji="1" lang="en-US" altLang="ja-JP" dirty="0">
                <a:solidFill>
                  <a:srgbClr val="0052FF"/>
                </a:solidFill>
                <a:latin typeface="Meiryo" panose="020B0604030504040204" pitchFamily="34" charset="-128"/>
                <a:ea typeface="Meiryo" panose="020B0604030504040204" pitchFamily="34" charset="-128"/>
              </a:rPr>
              <a:t>IT</a:t>
            </a:r>
            <a:r>
              <a:rPr kumimoji="1" lang="ja-JP" altLang="en-US" dirty="0">
                <a:solidFill>
                  <a:srgbClr val="0052FF"/>
                </a:solidFill>
                <a:latin typeface="Meiryo" panose="020B0604030504040204" pitchFamily="34" charset="-128"/>
                <a:ea typeface="Meiryo" panose="020B0604030504040204" pitchFamily="34" charset="-128"/>
              </a:rPr>
              <a:t>事業者</a:t>
            </a:r>
          </a:p>
        </p:txBody>
      </p:sp>
      <p:sp>
        <p:nvSpPr>
          <p:cNvPr id="16" name="テキスト ボックス 15">
            <a:extLst>
              <a:ext uri="{FF2B5EF4-FFF2-40B4-BE49-F238E27FC236}">
                <a16:creationId xmlns:a16="http://schemas.microsoft.com/office/drawing/2014/main" id="{07373E9A-8234-B74F-9694-F5CB7BA7D693}"/>
              </a:ext>
            </a:extLst>
          </p:cNvPr>
          <p:cNvSpPr txBox="1"/>
          <p:nvPr/>
        </p:nvSpPr>
        <p:spPr>
          <a:xfrm>
            <a:off x="1256274" y="1466337"/>
            <a:ext cx="2236510" cy="707886"/>
          </a:xfrm>
          <a:prstGeom prst="rect">
            <a:avLst/>
          </a:prstGeom>
          <a:noFill/>
        </p:spPr>
        <p:txBody>
          <a:bodyPr wrap="none" rtlCol="0">
            <a:spAutoFit/>
          </a:bodyPr>
          <a:lstStyle/>
          <a:p>
            <a:r>
              <a:rPr kumimoji="1" lang="ja-JP" altLang="en-US" sz="2000" dirty="0">
                <a:solidFill>
                  <a:srgbClr val="C00000"/>
                </a:solidFill>
                <a:latin typeface="Meiryo" panose="020B0604030504040204" pitchFamily="34" charset="-128"/>
                <a:ea typeface="Meiryo" panose="020B0604030504040204" pitchFamily="34" charset="-128"/>
              </a:rPr>
              <a:t>何ができるのか？</a:t>
            </a:r>
            <a:endParaRPr kumimoji="1" lang="en-US" altLang="ja-JP" sz="2000" dirty="0">
              <a:solidFill>
                <a:srgbClr val="C00000"/>
              </a:solidFill>
              <a:latin typeface="Meiryo" panose="020B0604030504040204" pitchFamily="34" charset="-128"/>
              <a:ea typeface="Meiryo" panose="020B0604030504040204" pitchFamily="34" charset="-128"/>
            </a:endParaRPr>
          </a:p>
          <a:p>
            <a:r>
              <a:rPr lang="ja-JP" altLang="en-US" sz="2000" dirty="0">
                <a:solidFill>
                  <a:srgbClr val="C00000"/>
                </a:solidFill>
                <a:latin typeface="Meiryo" panose="020B0604030504040204" pitchFamily="34" charset="-128"/>
                <a:ea typeface="Meiryo" panose="020B0604030504040204" pitchFamily="34" charset="-128"/>
              </a:rPr>
              <a:t>ビジネスの成果？</a:t>
            </a:r>
            <a:endParaRPr kumimoji="1" lang="ja-JP" altLang="en-US" sz="20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7E3299C1-ECBF-CC41-B4BA-C6CDB406A54C}"/>
              </a:ext>
            </a:extLst>
          </p:cNvPr>
          <p:cNvSpPr txBox="1"/>
          <p:nvPr/>
        </p:nvSpPr>
        <p:spPr>
          <a:xfrm>
            <a:off x="5278552" y="5168642"/>
            <a:ext cx="2749471" cy="707886"/>
          </a:xfrm>
          <a:prstGeom prst="rect">
            <a:avLst/>
          </a:prstGeom>
          <a:noFill/>
        </p:spPr>
        <p:txBody>
          <a:bodyPr wrap="none" rtlCol="0">
            <a:spAutoFit/>
          </a:bodyPr>
          <a:lstStyle/>
          <a:p>
            <a:r>
              <a:rPr lang="ja-JP" altLang="en-US" sz="2000" dirty="0">
                <a:solidFill>
                  <a:srgbClr val="0052FF"/>
                </a:solidFill>
                <a:latin typeface="Meiryo" panose="020B0604030504040204" pitchFamily="34" charset="-128"/>
                <a:ea typeface="Meiryo" panose="020B0604030504040204" pitchFamily="34" charset="-128"/>
              </a:rPr>
              <a:t>どうやってシステムを</a:t>
            </a:r>
            <a:endParaRPr lang="en-US" altLang="ja-JP" sz="2000" dirty="0">
              <a:solidFill>
                <a:srgbClr val="0052FF"/>
              </a:solidFill>
              <a:latin typeface="Meiryo" panose="020B0604030504040204" pitchFamily="34" charset="-128"/>
              <a:ea typeface="Meiryo" panose="020B0604030504040204" pitchFamily="34" charset="-128"/>
            </a:endParaRPr>
          </a:p>
          <a:p>
            <a:r>
              <a:rPr kumimoji="1" lang="ja-JP" altLang="en-US" sz="2000" dirty="0">
                <a:solidFill>
                  <a:srgbClr val="0052FF"/>
                </a:solidFill>
                <a:latin typeface="Meiryo" panose="020B0604030504040204" pitchFamily="34" charset="-128"/>
                <a:ea typeface="Meiryo" panose="020B0604030504040204" pitchFamily="34" charset="-128"/>
              </a:rPr>
              <a:t>実現すればいいのか？</a:t>
            </a:r>
          </a:p>
        </p:txBody>
      </p:sp>
      <p:sp>
        <p:nvSpPr>
          <p:cNvPr id="18" name="テキスト ボックス 17">
            <a:extLst>
              <a:ext uri="{FF2B5EF4-FFF2-40B4-BE49-F238E27FC236}">
                <a16:creationId xmlns:a16="http://schemas.microsoft.com/office/drawing/2014/main" id="{B2429D53-BE91-0243-AFE8-F074D1722503}"/>
              </a:ext>
            </a:extLst>
          </p:cNvPr>
          <p:cNvSpPr txBox="1"/>
          <p:nvPr/>
        </p:nvSpPr>
        <p:spPr>
          <a:xfrm>
            <a:off x="1660619" y="5977938"/>
            <a:ext cx="1338828" cy="400110"/>
          </a:xfrm>
          <a:prstGeom prst="rect">
            <a:avLst/>
          </a:prstGeom>
          <a:noFill/>
        </p:spPr>
        <p:txBody>
          <a:bodyPr wrap="none" rtlCol="0">
            <a:spAutoFit/>
          </a:bodyPr>
          <a:lstStyle/>
          <a:p>
            <a:r>
              <a:rPr kumimoji="1" lang="ja-JP" altLang="en-US" sz="2000" dirty="0">
                <a:solidFill>
                  <a:srgbClr val="002060"/>
                </a:solidFill>
                <a:latin typeface="Meiryo" panose="020B0604030504040204" pitchFamily="34" charset="-128"/>
                <a:ea typeface="Meiryo" panose="020B0604030504040204" pitchFamily="34" charset="-128"/>
              </a:rPr>
              <a:t>運用･管理</a:t>
            </a:r>
          </a:p>
        </p:txBody>
      </p:sp>
      <p:sp>
        <p:nvSpPr>
          <p:cNvPr id="19" name="正方形/長方形 18">
            <a:extLst>
              <a:ext uri="{FF2B5EF4-FFF2-40B4-BE49-F238E27FC236}">
                <a16:creationId xmlns:a16="http://schemas.microsoft.com/office/drawing/2014/main" id="{872917F4-6149-0044-AA5B-68E2EB2F5053}"/>
              </a:ext>
            </a:extLst>
          </p:cNvPr>
          <p:cNvSpPr/>
          <p:nvPr/>
        </p:nvSpPr>
        <p:spPr>
          <a:xfrm>
            <a:off x="269799" y="3447546"/>
            <a:ext cx="4188941" cy="3041420"/>
          </a:xfrm>
          <a:prstGeom prst="rect">
            <a:avLst/>
          </a:prstGeom>
          <a:gradFill>
            <a:gsLst>
              <a:gs pos="0">
                <a:schemeClr val="accent1">
                  <a:lumMod val="5000"/>
                  <a:lumOff val="95000"/>
                  <a:alpha val="0"/>
                </a:schemeClr>
              </a:gs>
              <a:gs pos="80000">
                <a:schemeClr val="accent6">
                  <a:lumMod val="50000"/>
                </a:schemeClr>
              </a:gs>
            </a:gsLst>
            <a:lin ang="5400000" scaled="1"/>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b="1" dirty="0">
                <a:solidFill>
                  <a:srgbClr val="FFFFFF"/>
                </a:solidFill>
                <a:latin typeface="ＭＳ Ｐゴシック"/>
                <a:ea typeface="ＭＳ Ｐゴシック"/>
                <a:cs typeface="ＭＳ Ｐゴシック"/>
              </a:rPr>
              <a:t>自動化</a:t>
            </a:r>
            <a:r>
              <a:rPr lang="ja-JP" altLang="en-US" sz="3200" b="1" dirty="0">
                <a:solidFill>
                  <a:srgbClr val="FFFFFF"/>
                </a:solidFill>
                <a:latin typeface="ＭＳ Ｐゴシック"/>
                <a:ea typeface="ＭＳ Ｐゴシック"/>
                <a:cs typeface="ＭＳ Ｐゴシック"/>
              </a:rPr>
              <a:t>・サービス化</a:t>
            </a:r>
            <a:endParaRPr lang="en-US" altLang="ja-JP" sz="3200" b="1" dirty="0">
              <a:solidFill>
                <a:srgbClr val="FFFFFF"/>
              </a:solidFill>
              <a:latin typeface="ＭＳ Ｐゴシック"/>
              <a:ea typeface="ＭＳ Ｐゴシック"/>
              <a:cs typeface="ＭＳ Ｐゴシック"/>
            </a:endParaRPr>
          </a:p>
          <a:p>
            <a:pPr algn="ctr"/>
            <a:endParaRPr kumimoji="1" lang="ja-JP" altLang="en-US" sz="28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3E258947-A4CC-D341-B3FE-87BE45449CA2}"/>
              </a:ext>
            </a:extLst>
          </p:cNvPr>
          <p:cNvSpPr txBox="1"/>
          <p:nvPr/>
        </p:nvSpPr>
        <p:spPr>
          <a:xfrm>
            <a:off x="3966706" y="1400678"/>
            <a:ext cx="1210588" cy="892552"/>
          </a:xfrm>
          <a:prstGeom prst="rect">
            <a:avLst/>
          </a:prstGeom>
          <a:noFill/>
        </p:spPr>
        <p:txBody>
          <a:bodyPr wrap="none" rtlCol="0">
            <a:spAutoFit/>
          </a:bodyPr>
          <a:lstStyle/>
          <a:p>
            <a:pPr algn="ctr"/>
            <a:r>
              <a:rPr kumimoji="1" lang="ja-JP" altLang="en-US" sz="4000" b="1" dirty="0">
                <a:solidFill>
                  <a:srgbClr val="7030A0"/>
                </a:solidFill>
                <a:latin typeface="Meiryo" panose="020B0604030504040204" pitchFamily="34" charset="-128"/>
                <a:ea typeface="Meiryo" panose="020B0604030504040204" pitchFamily="34" charset="-128"/>
              </a:rPr>
              <a:t>共創</a:t>
            </a:r>
            <a:endParaRPr kumimoji="1" lang="en-US" altLang="ja-JP" sz="4000" b="1" dirty="0">
              <a:solidFill>
                <a:srgbClr val="7030A0"/>
              </a:solidFill>
              <a:latin typeface="Meiryo" panose="020B0604030504040204" pitchFamily="34" charset="-128"/>
              <a:ea typeface="Meiryo" panose="020B0604030504040204" pitchFamily="34" charset="-128"/>
            </a:endParaRPr>
          </a:p>
          <a:p>
            <a:pPr algn="ctr"/>
            <a:r>
              <a:rPr lang="en-US" altLang="ja-JP" sz="1200" b="1" dirty="0">
                <a:solidFill>
                  <a:srgbClr val="7030A0"/>
                </a:solidFill>
                <a:latin typeface="Meiryo" panose="020B0604030504040204" pitchFamily="34" charset="-128"/>
                <a:ea typeface="Meiryo" panose="020B0604030504040204" pitchFamily="34" charset="-128"/>
              </a:rPr>
              <a:t>co-creation</a:t>
            </a:r>
            <a:endParaRPr kumimoji="1" lang="ja-JP" altLang="en-US" sz="1200" b="1" dirty="0">
              <a:solidFill>
                <a:srgbClr val="7030A0"/>
              </a:solidFill>
              <a:latin typeface="Meiryo" panose="020B0604030504040204" pitchFamily="34" charset="-128"/>
              <a:ea typeface="Meiryo" panose="020B0604030504040204" pitchFamily="34" charset="-128"/>
            </a:endParaRPr>
          </a:p>
        </p:txBody>
      </p:sp>
      <p:sp>
        <p:nvSpPr>
          <p:cNvPr id="29" name="下矢印 28">
            <a:extLst>
              <a:ext uri="{FF2B5EF4-FFF2-40B4-BE49-F238E27FC236}">
                <a16:creationId xmlns:a16="http://schemas.microsoft.com/office/drawing/2014/main" id="{E4D8629B-0050-1D4D-8834-A2AB38EA3E98}"/>
              </a:ext>
            </a:extLst>
          </p:cNvPr>
          <p:cNvSpPr/>
          <p:nvPr/>
        </p:nvSpPr>
        <p:spPr>
          <a:xfrm>
            <a:off x="1601363" y="2222255"/>
            <a:ext cx="1525812" cy="663957"/>
          </a:xfrm>
          <a:prstGeom prst="down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ADF73A08-D258-2946-8517-922C00DE5FDC}"/>
              </a:ext>
            </a:extLst>
          </p:cNvPr>
          <p:cNvSpPr/>
          <p:nvPr/>
        </p:nvSpPr>
        <p:spPr>
          <a:xfrm rot="5400000">
            <a:off x="4104138" y="5182227"/>
            <a:ext cx="1512574" cy="631932"/>
          </a:xfrm>
          <a:prstGeom prst="down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屈折矢印 31">
            <a:extLst>
              <a:ext uri="{FF2B5EF4-FFF2-40B4-BE49-F238E27FC236}">
                <a16:creationId xmlns:a16="http://schemas.microsoft.com/office/drawing/2014/main" id="{4DFEA62F-2C54-7C4F-9669-FFFE88471F48}"/>
              </a:ext>
            </a:extLst>
          </p:cNvPr>
          <p:cNvSpPr/>
          <p:nvPr/>
        </p:nvSpPr>
        <p:spPr>
          <a:xfrm rot="16200000" flipH="1">
            <a:off x="4058722" y="2582347"/>
            <a:ext cx="1192448" cy="965370"/>
          </a:xfrm>
          <a:prstGeom prst="bentUpArrow">
            <a:avLst>
              <a:gd name="adj1" fmla="val 41304"/>
              <a:gd name="adj2" fmla="val 48370"/>
              <a:gd name="adj3" fmla="val 34783"/>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grpSp>
        <p:nvGrpSpPr>
          <p:cNvPr id="34" name="グループ化 33">
            <a:extLst>
              <a:ext uri="{FF2B5EF4-FFF2-40B4-BE49-F238E27FC236}">
                <a16:creationId xmlns:a16="http://schemas.microsoft.com/office/drawing/2014/main" id="{D79E965A-5E8F-0C4E-AE7E-90656CBC9978}"/>
              </a:ext>
            </a:extLst>
          </p:cNvPr>
          <p:cNvGrpSpPr/>
          <p:nvPr/>
        </p:nvGrpSpPr>
        <p:grpSpPr>
          <a:xfrm>
            <a:off x="5270266" y="938392"/>
            <a:ext cx="3647152" cy="4037066"/>
            <a:chOff x="5270266" y="938392"/>
            <a:chExt cx="3647152" cy="4037066"/>
          </a:xfrm>
        </p:grpSpPr>
        <p:grpSp>
          <p:nvGrpSpPr>
            <p:cNvPr id="20" name="図形グループ 69">
              <a:extLst>
                <a:ext uri="{FF2B5EF4-FFF2-40B4-BE49-F238E27FC236}">
                  <a16:creationId xmlns:a16="http://schemas.microsoft.com/office/drawing/2014/main" id="{0CF72CFB-9B6B-9E44-A3BD-5C6FA5EAD873}"/>
                </a:ext>
              </a:extLst>
            </p:cNvPr>
            <p:cNvGrpSpPr/>
            <p:nvPr/>
          </p:nvGrpSpPr>
          <p:grpSpPr>
            <a:xfrm>
              <a:off x="8023882" y="941872"/>
              <a:ext cx="514701" cy="1171939"/>
              <a:chOff x="1946324" y="4125162"/>
              <a:chExt cx="969964" cy="2007872"/>
            </a:xfrm>
          </p:grpSpPr>
          <p:sp>
            <p:nvSpPr>
              <p:cNvPr id="21" name="円/楕円 20">
                <a:extLst>
                  <a:ext uri="{FF2B5EF4-FFF2-40B4-BE49-F238E27FC236}">
                    <a16:creationId xmlns:a16="http://schemas.microsoft.com/office/drawing/2014/main" id="{B94EE5D8-E3E4-2D4F-BCDB-DB5833F78D39}"/>
                  </a:ext>
                </a:extLst>
              </p:cNvPr>
              <p:cNvSpPr/>
              <p:nvPr/>
            </p:nvSpPr>
            <p:spPr>
              <a:xfrm>
                <a:off x="1946324" y="4125162"/>
                <a:ext cx="969962" cy="920750"/>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2" name="フローチャート: 論理積ゲート 21">
                <a:extLst>
                  <a:ext uri="{FF2B5EF4-FFF2-40B4-BE49-F238E27FC236}">
                    <a16:creationId xmlns:a16="http://schemas.microsoft.com/office/drawing/2014/main" id="{82F7679E-1A20-0E4F-9AD9-CAFC578B3069}"/>
                  </a:ext>
                </a:extLst>
              </p:cNvPr>
              <p:cNvSpPr/>
              <p:nvPr/>
            </p:nvSpPr>
            <p:spPr>
              <a:xfrm rot="16200000">
                <a:off x="1887746" y="5104491"/>
                <a:ext cx="1087122" cy="969963"/>
              </a:xfrm>
              <a:prstGeom prst="flowChartDelay">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3" name="テキスト ボックス 22">
              <a:extLst>
                <a:ext uri="{FF2B5EF4-FFF2-40B4-BE49-F238E27FC236}">
                  <a16:creationId xmlns:a16="http://schemas.microsoft.com/office/drawing/2014/main" id="{0ECA5BE5-4F81-3146-8198-7F185CD828ED}"/>
                </a:ext>
              </a:extLst>
            </p:cNvPr>
            <p:cNvSpPr txBox="1"/>
            <p:nvPr/>
          </p:nvSpPr>
          <p:spPr>
            <a:xfrm>
              <a:off x="6773087" y="938392"/>
              <a:ext cx="1117614" cy="369332"/>
            </a:xfrm>
            <a:prstGeom prst="rect">
              <a:avLst/>
            </a:prstGeom>
            <a:noFill/>
          </p:spPr>
          <p:txBody>
            <a:bodyPr wrap="none" rtlCol="0">
              <a:spAutoFit/>
            </a:bodyPr>
            <a:lstStyle/>
            <a:p>
              <a:r>
                <a:rPr kumimoji="1" lang="en-US" altLang="ja-JP" dirty="0">
                  <a:solidFill>
                    <a:srgbClr val="0052FF"/>
                  </a:solidFill>
                  <a:latin typeface="Meiryo" panose="020B0604030504040204" pitchFamily="34" charset="-128"/>
                  <a:ea typeface="Meiryo" panose="020B0604030504040204" pitchFamily="34" charset="-128"/>
                </a:rPr>
                <a:t>IT</a:t>
              </a:r>
              <a:r>
                <a:rPr kumimoji="1" lang="ja-JP" altLang="en-US" dirty="0">
                  <a:solidFill>
                    <a:srgbClr val="0052FF"/>
                  </a:solidFill>
                  <a:latin typeface="Meiryo" panose="020B0604030504040204" pitchFamily="34" charset="-128"/>
                  <a:ea typeface="Meiryo" panose="020B0604030504040204" pitchFamily="34" charset="-128"/>
                </a:rPr>
                <a:t>事業者</a:t>
              </a:r>
            </a:p>
          </p:txBody>
        </p:sp>
        <p:sp>
          <p:nvSpPr>
            <p:cNvPr id="24" name="テキスト ボックス 23">
              <a:extLst>
                <a:ext uri="{FF2B5EF4-FFF2-40B4-BE49-F238E27FC236}">
                  <a16:creationId xmlns:a16="http://schemas.microsoft.com/office/drawing/2014/main" id="{C7FA94DA-F5EF-7443-8F43-0AF77DA23C14}"/>
                </a:ext>
              </a:extLst>
            </p:cNvPr>
            <p:cNvSpPr txBox="1"/>
            <p:nvPr/>
          </p:nvSpPr>
          <p:spPr>
            <a:xfrm>
              <a:off x="5741939" y="1412594"/>
              <a:ext cx="2236510" cy="830997"/>
            </a:xfrm>
            <a:prstGeom prst="rect">
              <a:avLst/>
            </a:prstGeom>
            <a:noFill/>
          </p:spPr>
          <p:txBody>
            <a:bodyPr wrap="none" rtlCol="0">
              <a:spAutoFit/>
            </a:bodyPr>
            <a:lstStyle/>
            <a:p>
              <a:r>
                <a:rPr lang="ja-JP" altLang="en-US" sz="1600" dirty="0">
                  <a:solidFill>
                    <a:srgbClr val="0052FF"/>
                  </a:solidFill>
                  <a:latin typeface="Meiryo" panose="020B0604030504040204" pitchFamily="34" charset="-128"/>
                  <a:ea typeface="Meiryo" panose="020B0604030504040204" pitchFamily="34" charset="-128"/>
                </a:rPr>
                <a:t>ビジネスの成果に</a:t>
              </a:r>
              <a:endParaRPr lang="en-US" altLang="ja-JP" sz="1600" dirty="0">
                <a:solidFill>
                  <a:srgbClr val="0052FF"/>
                </a:solidFill>
                <a:latin typeface="Meiryo" panose="020B0604030504040204" pitchFamily="34" charset="-128"/>
                <a:ea typeface="Meiryo" panose="020B0604030504040204" pitchFamily="34" charset="-128"/>
              </a:endParaRPr>
            </a:p>
            <a:p>
              <a:r>
                <a:rPr lang="ja-JP" altLang="en-US" sz="1600" dirty="0">
                  <a:solidFill>
                    <a:srgbClr val="0052FF"/>
                  </a:solidFill>
                  <a:latin typeface="Meiryo" panose="020B0604030504040204" pitchFamily="34" charset="-128"/>
                  <a:ea typeface="Meiryo" panose="020B0604030504040204" pitchFamily="34" charset="-128"/>
                </a:rPr>
                <a:t>貢献するためには</a:t>
              </a:r>
              <a:endParaRPr lang="en-US" altLang="ja-JP" sz="1600" dirty="0">
                <a:solidFill>
                  <a:srgbClr val="0052FF"/>
                </a:solidFill>
                <a:latin typeface="Meiryo" panose="020B0604030504040204" pitchFamily="34" charset="-128"/>
                <a:ea typeface="Meiryo" panose="020B0604030504040204" pitchFamily="34" charset="-128"/>
              </a:endParaRPr>
            </a:p>
            <a:p>
              <a:r>
                <a:rPr lang="ja-JP" altLang="en-US" sz="1600" dirty="0">
                  <a:solidFill>
                    <a:srgbClr val="0052FF"/>
                  </a:solidFill>
                  <a:latin typeface="Meiryo" panose="020B0604030504040204" pitchFamily="34" charset="-128"/>
                  <a:ea typeface="Meiryo" panose="020B0604030504040204" pitchFamily="34" charset="-128"/>
                </a:rPr>
                <a:t>どう</a:t>
              </a:r>
              <a:r>
                <a:rPr kumimoji="1" lang="ja-JP" altLang="en-US" sz="1600" dirty="0">
                  <a:solidFill>
                    <a:srgbClr val="0052FF"/>
                  </a:solidFill>
                  <a:latin typeface="Meiryo" panose="020B0604030504040204" pitchFamily="34" charset="-128"/>
                  <a:ea typeface="Meiryo" panose="020B0604030504040204" pitchFamily="34" charset="-128"/>
                </a:rPr>
                <a:t>すればいいのか？</a:t>
              </a:r>
            </a:p>
          </p:txBody>
        </p:sp>
        <p:sp>
          <p:nvSpPr>
            <p:cNvPr id="25" name="ストライプ矢印 24">
              <a:extLst>
                <a:ext uri="{FF2B5EF4-FFF2-40B4-BE49-F238E27FC236}">
                  <a16:creationId xmlns:a16="http://schemas.microsoft.com/office/drawing/2014/main" id="{628EC523-123C-994F-B13E-AEB58B8620D3}"/>
                </a:ext>
              </a:extLst>
            </p:cNvPr>
            <p:cNvSpPr/>
            <p:nvPr/>
          </p:nvSpPr>
          <p:spPr>
            <a:xfrm rot="16200000">
              <a:off x="7131537" y="3298638"/>
              <a:ext cx="2299387" cy="1054253"/>
            </a:xfrm>
            <a:prstGeom prst="stripedRight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8855317E-9C69-5447-A945-091AF4F2066C}"/>
                </a:ext>
              </a:extLst>
            </p:cNvPr>
            <p:cNvSpPr txBox="1"/>
            <p:nvPr/>
          </p:nvSpPr>
          <p:spPr>
            <a:xfrm>
              <a:off x="5270266" y="3730904"/>
              <a:ext cx="3647152" cy="646331"/>
            </a:xfrm>
            <a:prstGeom prst="rect">
              <a:avLst/>
            </a:prstGeom>
            <a:noFill/>
          </p:spPr>
          <p:txBody>
            <a:bodyPr wrap="none" rtlCol="0">
              <a:spAutoFit/>
            </a:bodyPr>
            <a:lstStyle/>
            <a:p>
              <a:pPr algn="r"/>
              <a:r>
                <a:rPr kumimoji="1" lang="ja-JP" altLang="en-US" dirty="0">
                  <a:solidFill>
                    <a:schemeClr val="accent3">
                      <a:lumMod val="50000"/>
                    </a:schemeClr>
                  </a:solidFill>
                  <a:latin typeface="Meiryo" panose="020B0604030504040204" pitchFamily="34" charset="-128"/>
                  <a:ea typeface="Meiryo" panose="020B0604030504040204" pitchFamily="34" charset="-128"/>
                </a:rPr>
                <a:t>「システムを実現する」から</a:t>
              </a:r>
              <a:endParaRPr kumimoji="1" lang="en-US" altLang="ja-JP" dirty="0">
                <a:solidFill>
                  <a:schemeClr val="accent3">
                    <a:lumMod val="50000"/>
                  </a:schemeClr>
                </a:solidFill>
                <a:latin typeface="Meiryo" panose="020B0604030504040204" pitchFamily="34" charset="-128"/>
                <a:ea typeface="Meiryo" panose="020B0604030504040204" pitchFamily="34" charset="-128"/>
              </a:endParaRPr>
            </a:p>
            <a:p>
              <a:pPr algn="r"/>
              <a:r>
                <a:rPr lang="ja-JP" altLang="en-US" dirty="0">
                  <a:solidFill>
                    <a:schemeClr val="accent3">
                      <a:lumMod val="50000"/>
                    </a:schemeClr>
                  </a:solidFill>
                  <a:latin typeface="Meiryo" panose="020B0604030504040204" pitchFamily="34" charset="-128"/>
                  <a:ea typeface="Meiryo" panose="020B0604030504040204" pitchFamily="34" charset="-128"/>
                </a:rPr>
                <a:t>「ビジネスの成果に貢献する」へ</a:t>
              </a:r>
              <a:endParaRPr kumimoji="1" lang="ja-JP" altLang="en-US" dirty="0">
                <a:solidFill>
                  <a:schemeClr val="accent3">
                    <a:lumMod val="50000"/>
                  </a:schemeClr>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98121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p:tgtEl>
                                          <p:spTgt spid="19"/>
                                        </p:tgtEl>
                                        <p:attrNameLst>
                                          <p:attrName>ppt_y</p:attrName>
                                        </p:attrNameLst>
                                      </p:cBhvr>
                                      <p:tavLst>
                                        <p:tav tm="0">
                                          <p:val>
                                            <p:strVal val="#ppt_y+#ppt_h*1.125000"/>
                                          </p:val>
                                        </p:tav>
                                        <p:tav tm="100000">
                                          <p:val>
                                            <p:strVal val="#ppt_y"/>
                                          </p:val>
                                        </p:tav>
                                      </p:tavLst>
                                    </p:anim>
                                    <p:animEffect transition="in" filter="wipe(up)">
                                      <p:cBhvr>
                                        <p:cTn id="8" dur="500"/>
                                        <p:tgtEl>
                                          <p:spTgt spid="1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p:tgtEl>
                                          <p:spTgt spid="34"/>
                                        </p:tgtEl>
                                        <p:attrNameLst>
                                          <p:attrName>ppt_y</p:attrName>
                                        </p:attrNameLst>
                                      </p:cBhvr>
                                      <p:tavLst>
                                        <p:tav tm="0">
                                          <p:val>
                                            <p:strVal val="#ppt_y+#ppt_h*1.125000"/>
                                          </p:val>
                                        </p:tav>
                                        <p:tav tm="100000">
                                          <p:val>
                                            <p:strVal val="#ppt_y"/>
                                          </p:val>
                                        </p:tav>
                                      </p:tavLst>
                                    </p:anim>
                                    <p:animEffect transition="in" filter="wipe(up)">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500" fill="hold"/>
                                        <p:tgtEl>
                                          <p:spTgt spid="27"/>
                                        </p:tgtEl>
                                        <p:attrNameLst>
                                          <p:attrName>ppt_w</p:attrName>
                                        </p:attrNameLst>
                                      </p:cBhvr>
                                      <p:tavLst>
                                        <p:tav tm="0">
                                          <p:val>
                                            <p:fltVal val="0"/>
                                          </p:val>
                                        </p:tav>
                                        <p:tav tm="100000">
                                          <p:val>
                                            <p:strVal val="#ppt_w"/>
                                          </p:val>
                                        </p:tav>
                                      </p:tavLst>
                                    </p:anim>
                                    <p:anim calcmode="lin" valueType="num">
                                      <p:cBhvr>
                                        <p:cTn id="25" dur="500" fill="hold"/>
                                        <p:tgtEl>
                                          <p:spTgt spid="27"/>
                                        </p:tgtEl>
                                        <p:attrNameLst>
                                          <p:attrName>ppt_h</p:attrName>
                                        </p:attrNameLst>
                                      </p:cBhvr>
                                      <p:tavLst>
                                        <p:tav tm="0">
                                          <p:val>
                                            <p:fltVal val="0"/>
                                          </p:val>
                                        </p:tav>
                                        <p:tav tm="100000">
                                          <p:val>
                                            <p:strVal val="#ppt_h"/>
                                          </p:val>
                                        </p:tav>
                                      </p:tavLst>
                                    </p:anim>
                                    <p:animEffect transition="in" filter="fade">
                                      <p:cBhvr>
                                        <p:cTn id="26" dur="500"/>
                                        <p:tgtEl>
                                          <p:spTgt spid="2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9" grpId="0" animBg="1"/>
      <p:bldP spid="27" grpId="0"/>
      <p:bldP spid="3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spTree>
    <p:extLst>
      <p:ext uri="{BB962C8B-B14F-4D97-AF65-F5344CB8AC3E}">
        <p14:creationId xmlns:p14="http://schemas.microsoft.com/office/powerpoint/2010/main" val="2111397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538295_318434858231457_193045375_n-e13478716803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0194" y="3776807"/>
            <a:ext cx="1922640" cy="1320213"/>
          </a:xfrm>
          <a:prstGeom prst="rect">
            <a:avLst/>
          </a:prstGeom>
        </p:spPr>
      </p:pic>
      <p:sp>
        <p:nvSpPr>
          <p:cNvPr id="26" name="正方形/長方形 25"/>
          <p:cNvSpPr/>
          <p:nvPr/>
        </p:nvSpPr>
        <p:spPr>
          <a:xfrm>
            <a:off x="803190" y="5450701"/>
            <a:ext cx="7684981"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2400" dirty="0">
                <a:solidFill>
                  <a:srgbClr val="FFFFFF"/>
                </a:solidFill>
                <a:latin typeface="メイリオ"/>
                <a:ea typeface="メイリオ"/>
                <a:cs typeface="メイリオ"/>
              </a:rPr>
              <a:t>　</a:t>
            </a:r>
            <a:r>
              <a:rPr lang="ja-JP" altLang="en-US" sz="2000" dirty="0">
                <a:solidFill>
                  <a:srgbClr val="FFFFFF"/>
                </a:solidFill>
                <a:latin typeface="メイリオ"/>
                <a:ea typeface="メイリオ"/>
                <a:cs typeface="メイリオ"/>
              </a:rPr>
              <a:t>自分たちには、</a:t>
            </a:r>
            <a:r>
              <a:rPr kumimoji="1" lang="ja-JP" altLang="en-US" sz="2000" b="1" dirty="0">
                <a:solidFill>
                  <a:srgbClr val="FFFFFF"/>
                </a:solidFill>
                <a:latin typeface="メイリオ"/>
                <a:ea typeface="メイリオ"/>
                <a:cs typeface="メイリオ"/>
              </a:rPr>
              <a:t>何ができるか</a:t>
            </a:r>
            <a:r>
              <a:rPr kumimoji="1" lang="ja-JP" altLang="en-US" sz="2000" dirty="0">
                <a:solidFill>
                  <a:srgbClr val="FFFFFF"/>
                </a:solidFill>
                <a:latin typeface="メイリオ"/>
                <a:ea typeface="メイリオ"/>
                <a:cs typeface="メイリオ"/>
              </a:rPr>
              <a:t>？</a:t>
            </a:r>
            <a:endParaRPr kumimoji="1" lang="en-US" altLang="ja-JP" sz="2000" dirty="0">
              <a:solidFill>
                <a:srgbClr val="FFFFFF"/>
              </a:solidFill>
              <a:latin typeface="メイリオ"/>
              <a:ea typeface="メイリオ"/>
              <a:cs typeface="メイリオ"/>
            </a:endParaRPr>
          </a:p>
          <a:p>
            <a:r>
              <a:rPr lang="ja-JP" altLang="en-US" sz="2400" b="1" dirty="0">
                <a:solidFill>
                  <a:srgbClr val="FFFFFF"/>
                </a:solidFill>
                <a:latin typeface="メイリオ"/>
                <a:ea typeface="メイリオ"/>
                <a:cs typeface="メイリオ"/>
              </a:rPr>
              <a:t>　　　＝　既存の事業資産</a:t>
            </a:r>
            <a:r>
              <a:rPr lang="ja-JP" altLang="en-US" sz="2400" dirty="0">
                <a:solidFill>
                  <a:srgbClr val="FFFFFF"/>
                </a:solidFill>
                <a:latin typeface="メイリオ"/>
                <a:ea typeface="メイリオ"/>
                <a:cs typeface="メイリオ"/>
              </a:rPr>
              <a:t>をどのように</a:t>
            </a:r>
            <a:r>
              <a:rPr lang="ja-JP" altLang="en-US" sz="2400" b="1" dirty="0">
                <a:solidFill>
                  <a:srgbClr val="FFFFFF"/>
                </a:solidFill>
                <a:latin typeface="メイリオ"/>
                <a:ea typeface="メイリオ"/>
                <a:cs typeface="メイリオ"/>
              </a:rPr>
              <a:t>守る</a:t>
            </a:r>
            <a:r>
              <a:rPr lang="ja-JP" altLang="en-US" sz="2400" dirty="0">
                <a:solidFill>
                  <a:srgbClr val="FFFFFF"/>
                </a:solidFill>
                <a:latin typeface="メイリオ"/>
                <a:ea typeface="メイリオ"/>
                <a:cs typeface="メイリオ"/>
              </a:rPr>
              <a:t>か？</a:t>
            </a:r>
            <a:endParaRPr kumimoji="1" lang="ja-JP" altLang="en-US" sz="2400" dirty="0">
              <a:solidFill>
                <a:srgbClr val="FFFFFF"/>
              </a:solidFill>
              <a:latin typeface="メイリオ"/>
              <a:ea typeface="メイリオ"/>
              <a:cs typeface="メイリオ"/>
            </a:endParaRPr>
          </a:p>
        </p:txBody>
      </p:sp>
      <p:sp>
        <p:nvSpPr>
          <p:cNvPr id="4" name="テキスト ボックス 3"/>
          <p:cNvSpPr txBox="1"/>
          <p:nvPr/>
        </p:nvSpPr>
        <p:spPr>
          <a:xfrm>
            <a:off x="439123" y="169540"/>
            <a:ext cx="4134465" cy="523220"/>
          </a:xfrm>
          <a:prstGeom prst="rect">
            <a:avLst/>
          </a:prstGeom>
          <a:noFill/>
        </p:spPr>
        <p:txBody>
          <a:bodyPr wrap="none" rtlCol="0">
            <a:spAutoFit/>
          </a:bodyPr>
          <a:lstStyle/>
          <a:p>
            <a:r>
              <a:rPr kumimoji="1" lang="ja-JP" altLang="en-US" sz="2800" dirty="0">
                <a:solidFill>
                  <a:srgbClr val="7F7F7F"/>
                </a:solidFill>
                <a:latin typeface="メイリオ"/>
                <a:ea typeface="メイリオ"/>
                <a:cs typeface="メイリオ"/>
              </a:rPr>
              <a:t>未来から今を逆引きする</a:t>
            </a:r>
          </a:p>
        </p:txBody>
      </p:sp>
      <p:sp>
        <p:nvSpPr>
          <p:cNvPr id="28" name="正方形/長方形 27"/>
          <p:cNvSpPr/>
          <p:nvPr/>
        </p:nvSpPr>
        <p:spPr>
          <a:xfrm>
            <a:off x="1027853" y="1707314"/>
            <a:ext cx="7684981" cy="1022865"/>
          </a:xfrm>
          <a:prstGeom prst="rect">
            <a:avLst/>
          </a:prstGeom>
          <a:solidFill>
            <a:srgbClr val="00009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2800" dirty="0">
                <a:solidFill>
                  <a:srgbClr val="FFFFFF"/>
                </a:solidFill>
                <a:latin typeface="メイリオ"/>
                <a:ea typeface="メイリオ"/>
                <a:cs typeface="メイリオ"/>
              </a:rPr>
              <a:t>　</a:t>
            </a:r>
            <a:endParaRPr lang="en-US" altLang="ja-JP" sz="2800" dirty="0">
              <a:solidFill>
                <a:srgbClr val="FFFFFF"/>
              </a:solidFill>
              <a:latin typeface="メイリオ"/>
              <a:ea typeface="メイリオ"/>
              <a:cs typeface="メイリオ"/>
            </a:endParaRPr>
          </a:p>
          <a:p>
            <a:pPr algn="ctr"/>
            <a:r>
              <a:rPr lang="ja-JP" altLang="en-US" sz="2800" dirty="0">
                <a:solidFill>
                  <a:srgbClr val="FFFFFF"/>
                </a:solidFill>
                <a:latin typeface="メイリオ"/>
                <a:ea typeface="メイリオ"/>
                <a:cs typeface="メイリオ"/>
              </a:rPr>
              <a:t>自分たちは未来をどのようにしたいのか？</a:t>
            </a:r>
            <a:endParaRPr kumimoji="1" lang="ja-JP" altLang="en-US" sz="2800" dirty="0">
              <a:solidFill>
                <a:srgbClr val="FFFFFF"/>
              </a:solidFill>
              <a:latin typeface="メイリオ"/>
              <a:ea typeface="メイリオ"/>
              <a:cs typeface="メイリオ"/>
            </a:endParaRPr>
          </a:p>
        </p:txBody>
      </p:sp>
      <p:sp>
        <p:nvSpPr>
          <p:cNvPr id="21" name="正方形/長方形 20"/>
          <p:cNvSpPr/>
          <p:nvPr/>
        </p:nvSpPr>
        <p:spPr>
          <a:xfrm>
            <a:off x="803190" y="988718"/>
            <a:ext cx="7684981"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3200" dirty="0">
                <a:solidFill>
                  <a:srgbClr val="FFFFFF"/>
                </a:solidFill>
                <a:latin typeface="メイリオ"/>
                <a:ea typeface="メイリオ"/>
                <a:cs typeface="メイリオ"/>
              </a:rPr>
              <a:t>　未来はどうなっているのか？</a:t>
            </a:r>
            <a:endParaRPr kumimoji="1" lang="ja-JP" altLang="en-US" sz="3200" dirty="0">
              <a:solidFill>
                <a:srgbClr val="FFFFFF"/>
              </a:solidFill>
              <a:latin typeface="メイリオ"/>
              <a:ea typeface="メイリオ"/>
              <a:cs typeface="メイリオ"/>
            </a:endParaRPr>
          </a:p>
        </p:txBody>
      </p:sp>
      <p:cxnSp>
        <p:nvCxnSpPr>
          <p:cNvPr id="6" name="直線矢印コネクタ 5"/>
          <p:cNvCxnSpPr>
            <a:stCxn id="21" idx="2"/>
            <a:endCxn id="26" idx="0"/>
          </p:cNvCxnSpPr>
          <p:nvPr/>
        </p:nvCxnSpPr>
        <p:spPr>
          <a:xfrm>
            <a:off x="4645681" y="2011583"/>
            <a:ext cx="0" cy="3439118"/>
          </a:xfrm>
          <a:prstGeom prst="straightConnector1">
            <a:avLst/>
          </a:prstGeom>
          <a:ln w="57150" cmpd="sng">
            <a:solidFill>
              <a:srgbClr val="FF66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 name="ホームベース 6"/>
          <p:cNvSpPr/>
          <p:nvPr/>
        </p:nvSpPr>
        <p:spPr>
          <a:xfrm>
            <a:off x="803190" y="4528827"/>
            <a:ext cx="3390769" cy="568193"/>
          </a:xfrm>
          <a:prstGeom prst="homePlate">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マイルストーン</a:t>
            </a:r>
          </a:p>
        </p:txBody>
      </p:sp>
      <p:sp>
        <p:nvSpPr>
          <p:cNvPr id="29" name="ホームベース 28"/>
          <p:cNvSpPr/>
          <p:nvPr/>
        </p:nvSpPr>
        <p:spPr>
          <a:xfrm>
            <a:off x="2950296" y="3793519"/>
            <a:ext cx="3390769" cy="568193"/>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マイルストーン</a:t>
            </a:r>
          </a:p>
        </p:txBody>
      </p:sp>
      <p:sp>
        <p:nvSpPr>
          <p:cNvPr id="30" name="ホームベース 29"/>
          <p:cNvSpPr/>
          <p:nvPr/>
        </p:nvSpPr>
        <p:spPr>
          <a:xfrm>
            <a:off x="5322065" y="3074923"/>
            <a:ext cx="3390769" cy="568193"/>
          </a:xfrm>
          <a:prstGeom prst="homePlate">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メイリオ"/>
                <a:ea typeface="メイリオ"/>
                <a:cs typeface="メイリオ"/>
              </a:rPr>
              <a:t>マイルストーン</a:t>
            </a:r>
          </a:p>
        </p:txBody>
      </p:sp>
    </p:spTree>
    <p:extLst>
      <p:ext uri="{BB962C8B-B14F-4D97-AF65-F5344CB8AC3E}">
        <p14:creationId xmlns:p14="http://schemas.microsoft.com/office/powerpoint/2010/main" val="645561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47" presetClass="exit" presetSubtype="0" fill="hold" grpId="0" nodeType="afterEffect">
                                  <p:stCondLst>
                                    <p:cond delay="0"/>
                                  </p:stCondLst>
                                  <p:childTnLst>
                                    <p:animEffect transition="out" filter="fade">
                                      <p:cBhvr>
                                        <p:cTn id="12" dur="1000"/>
                                        <p:tgtEl>
                                          <p:spTgt spid="26"/>
                                        </p:tgtEl>
                                      </p:cBhvr>
                                    </p:animEffect>
                                    <p:anim calcmode="lin" valueType="num">
                                      <p:cBhvr>
                                        <p:cTn id="13" dur="1000"/>
                                        <p:tgtEl>
                                          <p:spTgt spid="26"/>
                                        </p:tgtEl>
                                        <p:attrNameLst>
                                          <p:attrName>ppt_x</p:attrName>
                                        </p:attrNameLst>
                                      </p:cBhvr>
                                      <p:tavLst>
                                        <p:tav tm="0">
                                          <p:val>
                                            <p:strVal val="ppt_x"/>
                                          </p:val>
                                        </p:tav>
                                        <p:tav tm="100000">
                                          <p:val>
                                            <p:strVal val="ppt_x"/>
                                          </p:val>
                                        </p:tav>
                                      </p:tavLst>
                                    </p:anim>
                                    <p:anim calcmode="lin" valueType="num">
                                      <p:cBhvr>
                                        <p:cTn id="14" dur="1000"/>
                                        <p:tgtEl>
                                          <p:spTgt spid="26"/>
                                        </p:tgtEl>
                                        <p:attrNameLst>
                                          <p:attrName>ppt_y</p:attrName>
                                        </p:attrNameLst>
                                      </p:cBhvr>
                                      <p:tavLst>
                                        <p:tav tm="0">
                                          <p:val>
                                            <p:strVal val="ppt_y"/>
                                          </p:val>
                                        </p:tav>
                                        <p:tav tm="100000">
                                          <p:val>
                                            <p:strVal val="ppt_y-.1"/>
                                          </p:val>
                                        </p:tav>
                                      </p:tavLst>
                                    </p:anim>
                                    <p:set>
                                      <p:cBhvr>
                                        <p:cTn id="15" dur="1" fill="hold">
                                          <p:stCondLst>
                                            <p:cond delay="999"/>
                                          </p:stCondLst>
                                        </p:cTn>
                                        <p:tgtEl>
                                          <p:spTgt spid="2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7" presetClass="entr" presetSubtype="0" fill="hold" grpId="1"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up)">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0-#ppt_w/2"/>
                                          </p:val>
                                        </p:tav>
                                        <p:tav tm="100000">
                                          <p:val>
                                            <p:strVal val="#ppt_x"/>
                                          </p:val>
                                        </p:tav>
                                      </p:tavLst>
                                    </p:anim>
                                    <p:anim calcmode="lin" valueType="num">
                                      <p:cBhvr additive="base">
                                        <p:cTn id="47" dur="500" fill="hold"/>
                                        <p:tgtEl>
                                          <p:spTgt spid="7"/>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 calcmode="lin" valueType="num">
                                      <p:cBhvr additive="base">
                                        <p:cTn id="51" dur="500" fill="hold"/>
                                        <p:tgtEl>
                                          <p:spTgt spid="29"/>
                                        </p:tgtEl>
                                        <p:attrNameLst>
                                          <p:attrName>ppt_x</p:attrName>
                                        </p:attrNameLst>
                                      </p:cBhvr>
                                      <p:tavLst>
                                        <p:tav tm="0">
                                          <p:val>
                                            <p:strVal val="0-#ppt_w/2"/>
                                          </p:val>
                                        </p:tav>
                                        <p:tav tm="100000">
                                          <p:val>
                                            <p:strVal val="#ppt_x"/>
                                          </p:val>
                                        </p:tav>
                                      </p:tavLst>
                                    </p:anim>
                                    <p:anim calcmode="lin" valueType="num">
                                      <p:cBhvr additive="base">
                                        <p:cTn id="52" dur="500" fill="hold"/>
                                        <p:tgtEl>
                                          <p:spTgt spid="29"/>
                                        </p:tgtEl>
                                        <p:attrNameLst>
                                          <p:attrName>ppt_y</p:attrName>
                                        </p:attrNameLst>
                                      </p:cBhvr>
                                      <p:tavLst>
                                        <p:tav tm="0">
                                          <p:val>
                                            <p:strVal val="#ppt_y"/>
                                          </p:val>
                                        </p:tav>
                                        <p:tav tm="100000">
                                          <p:val>
                                            <p:strVal val="#ppt_y"/>
                                          </p:val>
                                        </p:tav>
                                      </p:tavLst>
                                    </p:anim>
                                  </p:childTnLst>
                                </p:cTn>
                              </p:par>
                            </p:childTnLst>
                          </p:cTn>
                        </p:par>
                        <p:par>
                          <p:cTn id="53" fill="hold">
                            <p:stCondLst>
                              <p:cond delay="1000"/>
                            </p:stCondLst>
                            <p:childTnLst>
                              <p:par>
                                <p:cTn id="54" presetID="2" presetClass="entr" presetSubtype="8"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additive="base">
                                        <p:cTn id="56" dur="500" fill="hold"/>
                                        <p:tgtEl>
                                          <p:spTgt spid="30"/>
                                        </p:tgtEl>
                                        <p:attrNameLst>
                                          <p:attrName>ppt_x</p:attrName>
                                        </p:attrNameLst>
                                      </p:cBhvr>
                                      <p:tavLst>
                                        <p:tav tm="0">
                                          <p:val>
                                            <p:strVal val="0-#ppt_w/2"/>
                                          </p:val>
                                        </p:tav>
                                        <p:tav tm="100000">
                                          <p:val>
                                            <p:strVal val="#ppt_x"/>
                                          </p:val>
                                        </p:tav>
                                      </p:tavLst>
                                    </p:anim>
                                    <p:anim calcmode="lin" valueType="num">
                                      <p:cBhvr additive="base">
                                        <p:cTn id="57"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8" grpId="0" animBg="1"/>
      <p:bldP spid="21" grpId="0" animBg="1"/>
      <p:bldP spid="7"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114356" y="2681371"/>
            <a:ext cx="3312368" cy="377196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704406" y="2681372"/>
            <a:ext cx="3312368" cy="37719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タイトル 3"/>
          <p:cNvSpPr>
            <a:spLocks noGrp="1"/>
          </p:cNvSpPr>
          <p:nvPr>
            <p:ph type="title"/>
          </p:nvPr>
        </p:nvSpPr>
        <p:spPr/>
        <p:txBody>
          <a:bodyPr/>
          <a:lstStyle/>
          <a:p>
            <a:r>
              <a:rPr kumimoji="1" lang="ja-JP" altLang="en-US" dirty="0"/>
              <a:t>新規事業のふたつのタイプ</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3" name="正方形/長方形 2"/>
          <p:cNvSpPr/>
          <p:nvPr/>
        </p:nvSpPr>
        <p:spPr>
          <a:xfrm>
            <a:off x="1160762" y="1005101"/>
            <a:ext cx="6805364" cy="1569660"/>
          </a:xfrm>
          <a:prstGeom prst="rect">
            <a:avLst/>
          </a:prstGeom>
        </p:spPr>
        <p:txBody>
          <a:bodyPr wrap="square">
            <a:spAutoFit/>
          </a:bodyPr>
          <a:lstStyle/>
          <a:p>
            <a:pPr marL="285750" indent="-285750" fontAlgn="base">
              <a:buFont typeface="Wingdings" charset="2"/>
              <a:buChar char="l"/>
            </a:pPr>
            <a:r>
              <a:rPr lang="ja-JP" altLang="en-US" sz="3200" dirty="0">
                <a:solidFill>
                  <a:srgbClr val="4B4B4B"/>
                </a:solidFill>
                <a:latin typeface="Meiryo" charset="-128"/>
                <a:ea typeface="Meiryo" charset="-128"/>
                <a:cs typeface="Meiryo" charset="-128"/>
              </a:rPr>
              <a:t>実施するチームを分ける</a:t>
            </a:r>
            <a:endParaRPr lang="en-US" altLang="ja-JP" sz="3200"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3200" dirty="0">
                <a:solidFill>
                  <a:srgbClr val="4B4B4B"/>
                </a:solidFill>
                <a:latin typeface="Meiryo" charset="-128"/>
                <a:ea typeface="Meiryo" charset="-128"/>
                <a:cs typeface="Meiryo" charset="-128"/>
              </a:rPr>
              <a:t>異なる業績評価基準で評価する</a:t>
            </a:r>
            <a:endParaRPr lang="en-US" altLang="ja-JP" sz="3200" dirty="0">
              <a:solidFill>
                <a:srgbClr val="4B4B4B"/>
              </a:solidFill>
              <a:latin typeface="Meiryo" charset="-128"/>
              <a:ea typeface="Meiryo" charset="-128"/>
              <a:cs typeface="Meiryo" charset="-128"/>
            </a:endParaRPr>
          </a:p>
          <a:p>
            <a:pPr marL="285750" indent="-285750" fontAlgn="base">
              <a:buFont typeface="Wingdings" charset="2"/>
              <a:buChar char="l"/>
            </a:pPr>
            <a:r>
              <a:rPr lang="ja-JP" altLang="en-US" sz="3200" b="0" i="0" dirty="0">
                <a:solidFill>
                  <a:srgbClr val="4B4B4B"/>
                </a:solidFill>
                <a:effectLst/>
                <a:latin typeface="Meiryo" charset="-128"/>
                <a:ea typeface="Meiryo" charset="-128"/>
                <a:cs typeface="Meiryo" charset="-128"/>
              </a:rPr>
              <a:t>スポンサーシップを明確にする</a:t>
            </a:r>
          </a:p>
        </p:txBody>
      </p:sp>
      <p:sp>
        <p:nvSpPr>
          <p:cNvPr id="9" name="フリーフォーム 8"/>
          <p:cNvSpPr/>
          <p:nvPr/>
        </p:nvSpPr>
        <p:spPr>
          <a:xfrm>
            <a:off x="1652451" y="4293096"/>
            <a:ext cx="2176210" cy="1745627"/>
          </a:xfrm>
          <a:custGeom>
            <a:avLst/>
            <a:gdLst>
              <a:gd name="connsiteX0" fmla="*/ 0 w 2853665"/>
              <a:gd name="connsiteY0" fmla="*/ 1638592 h 1638592"/>
              <a:gd name="connsiteX1" fmla="*/ 1853348 w 2853665"/>
              <a:gd name="connsiteY1" fmla="*/ 263924 h 1638592"/>
              <a:gd name="connsiteX2" fmla="*/ 2853665 w 2853665"/>
              <a:gd name="connsiteY2" fmla="*/ 36 h 1638592"/>
              <a:gd name="connsiteX0" fmla="*/ 0 w 2853665"/>
              <a:gd name="connsiteY0" fmla="*/ 1638556 h 1638556"/>
              <a:gd name="connsiteX1" fmla="*/ 1423764 w 2853665"/>
              <a:gd name="connsiteY1" fmla="*/ 546186 h 1638556"/>
              <a:gd name="connsiteX2" fmla="*/ 2853665 w 2853665"/>
              <a:gd name="connsiteY2" fmla="*/ 0 h 1638556"/>
              <a:gd name="connsiteX0" fmla="*/ 0 w 2755474"/>
              <a:gd name="connsiteY0" fmla="*/ 1350121 h 1350121"/>
              <a:gd name="connsiteX1" fmla="*/ 1423764 w 2755474"/>
              <a:gd name="connsiteY1" fmla="*/ 257751 h 1350121"/>
              <a:gd name="connsiteX2" fmla="*/ 2755474 w 2755474"/>
              <a:gd name="connsiteY2" fmla="*/ 0 h 1350121"/>
              <a:gd name="connsiteX0" fmla="*/ 0 w 2755474"/>
              <a:gd name="connsiteY0" fmla="*/ 1350121 h 1350121"/>
              <a:gd name="connsiteX1" fmla="*/ 1178287 w 2755474"/>
              <a:gd name="connsiteY1" fmla="*/ 447995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61611"/>
              <a:gd name="connsiteY0" fmla="*/ 1273158 h 1273158"/>
              <a:gd name="connsiteX1" fmla="*/ 1601734 w 2761611"/>
              <a:gd name="connsiteY1" fmla="*/ 156240 h 1273158"/>
              <a:gd name="connsiteX2" fmla="*/ 2761611 w 2761611"/>
              <a:gd name="connsiteY2" fmla="*/ 8954 h 1273158"/>
            </a:gdLst>
            <a:ahLst/>
            <a:cxnLst>
              <a:cxn ang="0">
                <a:pos x="connsiteX0" y="connsiteY0"/>
              </a:cxn>
              <a:cxn ang="0">
                <a:pos x="connsiteX1" y="connsiteY1"/>
              </a:cxn>
              <a:cxn ang="0">
                <a:pos x="connsiteX2" y="connsiteY2"/>
              </a:cxn>
            </a:cxnLst>
            <a:rect l="l" t="t" r="r" b="b"/>
            <a:pathLst>
              <a:path w="2761611" h="1273158">
                <a:moveTo>
                  <a:pt x="0" y="1273158"/>
                </a:moveTo>
                <a:cubicBezTo>
                  <a:pt x="688868" y="722370"/>
                  <a:pt x="1141466" y="366941"/>
                  <a:pt x="1601734" y="156240"/>
                </a:cubicBezTo>
                <a:cubicBezTo>
                  <a:pt x="2062003" y="-54461"/>
                  <a:pt x="2761611" y="8954"/>
                  <a:pt x="2761611" y="8954"/>
                </a:cubicBezTo>
              </a:path>
            </a:pathLst>
          </a:custGeom>
          <a:noFill/>
          <a:ln w="57150">
            <a:solidFill>
              <a:schemeClr val="tx1">
                <a:lumMod val="50000"/>
                <a:lumOff val="50000"/>
              </a:schemeClr>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12" name="直線コネクタ 11"/>
          <p:cNvCxnSpPr/>
          <p:nvPr/>
        </p:nvCxnSpPr>
        <p:spPr>
          <a:xfrm flipV="1">
            <a:off x="3020603" y="3356992"/>
            <a:ext cx="808058" cy="1008112"/>
          </a:xfrm>
          <a:prstGeom prst="line">
            <a:avLst/>
          </a:prstGeom>
          <a:ln w="76200">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3" name="上矢印 22"/>
          <p:cNvSpPr/>
          <p:nvPr/>
        </p:nvSpPr>
        <p:spPr>
          <a:xfrm>
            <a:off x="3856680" y="3357104"/>
            <a:ext cx="288032" cy="905423"/>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リーフォーム 23"/>
          <p:cNvSpPr/>
          <p:nvPr/>
        </p:nvSpPr>
        <p:spPr>
          <a:xfrm>
            <a:off x="4978718" y="4293096"/>
            <a:ext cx="2176210" cy="1745627"/>
          </a:xfrm>
          <a:custGeom>
            <a:avLst/>
            <a:gdLst>
              <a:gd name="connsiteX0" fmla="*/ 0 w 2853665"/>
              <a:gd name="connsiteY0" fmla="*/ 1638592 h 1638592"/>
              <a:gd name="connsiteX1" fmla="*/ 1853348 w 2853665"/>
              <a:gd name="connsiteY1" fmla="*/ 263924 h 1638592"/>
              <a:gd name="connsiteX2" fmla="*/ 2853665 w 2853665"/>
              <a:gd name="connsiteY2" fmla="*/ 36 h 1638592"/>
              <a:gd name="connsiteX0" fmla="*/ 0 w 2853665"/>
              <a:gd name="connsiteY0" fmla="*/ 1638556 h 1638556"/>
              <a:gd name="connsiteX1" fmla="*/ 1423764 w 2853665"/>
              <a:gd name="connsiteY1" fmla="*/ 546186 h 1638556"/>
              <a:gd name="connsiteX2" fmla="*/ 2853665 w 2853665"/>
              <a:gd name="connsiteY2" fmla="*/ 0 h 1638556"/>
              <a:gd name="connsiteX0" fmla="*/ 0 w 2755474"/>
              <a:gd name="connsiteY0" fmla="*/ 1350121 h 1350121"/>
              <a:gd name="connsiteX1" fmla="*/ 1423764 w 2755474"/>
              <a:gd name="connsiteY1" fmla="*/ 257751 h 1350121"/>
              <a:gd name="connsiteX2" fmla="*/ 2755474 w 2755474"/>
              <a:gd name="connsiteY2" fmla="*/ 0 h 1350121"/>
              <a:gd name="connsiteX0" fmla="*/ 0 w 2755474"/>
              <a:gd name="connsiteY0" fmla="*/ 1350121 h 1350121"/>
              <a:gd name="connsiteX1" fmla="*/ 1178287 w 2755474"/>
              <a:gd name="connsiteY1" fmla="*/ 447995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55474"/>
              <a:gd name="connsiteY0" fmla="*/ 1350121 h 1350121"/>
              <a:gd name="connsiteX1" fmla="*/ 1601734 w 2755474"/>
              <a:gd name="connsiteY1" fmla="*/ 233203 h 1350121"/>
              <a:gd name="connsiteX2" fmla="*/ 2755474 w 2755474"/>
              <a:gd name="connsiteY2" fmla="*/ 0 h 1350121"/>
              <a:gd name="connsiteX0" fmla="*/ 0 w 2761611"/>
              <a:gd name="connsiteY0" fmla="*/ 1273158 h 1273158"/>
              <a:gd name="connsiteX1" fmla="*/ 1601734 w 2761611"/>
              <a:gd name="connsiteY1" fmla="*/ 156240 h 1273158"/>
              <a:gd name="connsiteX2" fmla="*/ 2761611 w 2761611"/>
              <a:gd name="connsiteY2" fmla="*/ 8954 h 1273158"/>
            </a:gdLst>
            <a:ahLst/>
            <a:cxnLst>
              <a:cxn ang="0">
                <a:pos x="connsiteX0" y="connsiteY0"/>
              </a:cxn>
              <a:cxn ang="0">
                <a:pos x="connsiteX1" y="connsiteY1"/>
              </a:cxn>
              <a:cxn ang="0">
                <a:pos x="connsiteX2" y="connsiteY2"/>
              </a:cxn>
            </a:cxnLst>
            <a:rect l="l" t="t" r="r" b="b"/>
            <a:pathLst>
              <a:path w="2761611" h="1273158">
                <a:moveTo>
                  <a:pt x="0" y="1273158"/>
                </a:moveTo>
                <a:cubicBezTo>
                  <a:pt x="688868" y="722370"/>
                  <a:pt x="1141466" y="366941"/>
                  <a:pt x="1601734" y="156240"/>
                </a:cubicBezTo>
                <a:cubicBezTo>
                  <a:pt x="2062003" y="-54461"/>
                  <a:pt x="2761611" y="8954"/>
                  <a:pt x="2761611" y="8954"/>
                </a:cubicBezTo>
              </a:path>
            </a:pathLst>
          </a:custGeom>
          <a:noFill/>
          <a:ln w="57150">
            <a:solidFill>
              <a:schemeClr val="tx1">
                <a:lumMod val="50000"/>
                <a:lumOff val="50000"/>
              </a:schemeClr>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フリーフォーム 24"/>
          <p:cNvSpPr/>
          <p:nvPr/>
        </p:nvSpPr>
        <p:spPr>
          <a:xfrm>
            <a:off x="6046108" y="3355728"/>
            <a:ext cx="1584177" cy="2376264"/>
          </a:xfrm>
          <a:custGeom>
            <a:avLst/>
            <a:gdLst>
              <a:gd name="connsiteX0" fmla="*/ 0 w 1207821"/>
              <a:gd name="connsiteY0" fmla="*/ 2683273 h 2683273"/>
              <a:gd name="connsiteX1" fmla="*/ 754840 w 1207821"/>
              <a:gd name="connsiteY1" fmla="*/ 2020486 h 2683273"/>
              <a:gd name="connsiteX2" fmla="*/ 1159876 w 1207821"/>
              <a:gd name="connsiteY2" fmla="*/ 326698 h 2683273"/>
              <a:gd name="connsiteX3" fmla="*/ 1184424 w 1207821"/>
              <a:gd name="connsiteY3" fmla="*/ 1442 h 2683273"/>
              <a:gd name="connsiteX0" fmla="*/ 0 w 1226291"/>
              <a:gd name="connsiteY0" fmla="*/ 2681986 h 2681986"/>
              <a:gd name="connsiteX1" fmla="*/ 754840 w 1226291"/>
              <a:gd name="connsiteY1" fmla="*/ 2019199 h 2681986"/>
              <a:gd name="connsiteX2" fmla="*/ 1190561 w 1226291"/>
              <a:gd name="connsiteY2" fmla="*/ 478834 h 2681986"/>
              <a:gd name="connsiteX3" fmla="*/ 1184424 w 1226291"/>
              <a:gd name="connsiteY3" fmla="*/ 155 h 2681986"/>
              <a:gd name="connsiteX0" fmla="*/ 0 w 1296129"/>
              <a:gd name="connsiteY0" fmla="*/ 2706515 h 2706515"/>
              <a:gd name="connsiteX1" fmla="*/ 754840 w 1296129"/>
              <a:gd name="connsiteY1" fmla="*/ 2043728 h 2706515"/>
              <a:gd name="connsiteX2" fmla="*/ 1190561 w 1296129"/>
              <a:gd name="connsiteY2" fmla="*/ 503363 h 2706515"/>
              <a:gd name="connsiteX3" fmla="*/ 1288752 w 1296129"/>
              <a:gd name="connsiteY3" fmla="*/ 136 h 2706515"/>
              <a:gd name="connsiteX0" fmla="*/ 0 w 1295488"/>
              <a:gd name="connsiteY0" fmla="*/ 2706429 h 2706429"/>
              <a:gd name="connsiteX1" fmla="*/ 754840 w 1295488"/>
              <a:gd name="connsiteY1" fmla="*/ 2043642 h 2706429"/>
              <a:gd name="connsiteX2" fmla="*/ 1184424 w 1295488"/>
              <a:gd name="connsiteY2" fmla="*/ 810123 h 2706429"/>
              <a:gd name="connsiteX3" fmla="*/ 1288752 w 1295488"/>
              <a:gd name="connsiteY3" fmla="*/ 50 h 2706429"/>
              <a:gd name="connsiteX0" fmla="*/ 0 w 1296740"/>
              <a:gd name="connsiteY0" fmla="*/ 2706428 h 2706428"/>
              <a:gd name="connsiteX1" fmla="*/ 754840 w 1296740"/>
              <a:gd name="connsiteY1" fmla="*/ 2043641 h 2706428"/>
              <a:gd name="connsiteX2" fmla="*/ 1184424 w 1296740"/>
              <a:gd name="connsiteY2" fmla="*/ 810122 h 2706428"/>
              <a:gd name="connsiteX3" fmla="*/ 1288752 w 1296740"/>
              <a:gd name="connsiteY3" fmla="*/ 49 h 2706428"/>
              <a:gd name="connsiteX0" fmla="*/ 0 w 1377869"/>
              <a:gd name="connsiteY0" fmla="*/ 2706428 h 2706428"/>
              <a:gd name="connsiteX1" fmla="*/ 754840 w 1377869"/>
              <a:gd name="connsiteY1" fmla="*/ 2043641 h 2706428"/>
              <a:gd name="connsiteX2" fmla="*/ 1184424 w 1377869"/>
              <a:gd name="connsiteY2" fmla="*/ 810122 h 2706428"/>
              <a:gd name="connsiteX3" fmla="*/ 1374669 w 1377869"/>
              <a:gd name="connsiteY3" fmla="*/ 49 h 2706428"/>
              <a:gd name="connsiteX0" fmla="*/ 0 w 1419078"/>
              <a:gd name="connsiteY0" fmla="*/ 2706379 h 2706379"/>
              <a:gd name="connsiteX1" fmla="*/ 754840 w 1419078"/>
              <a:gd name="connsiteY1" fmla="*/ 2043592 h 2706379"/>
              <a:gd name="connsiteX2" fmla="*/ 1184424 w 1419078"/>
              <a:gd name="connsiteY2" fmla="*/ 810073 h 2706379"/>
              <a:gd name="connsiteX3" fmla="*/ 1374669 w 1419078"/>
              <a:gd name="connsiteY3" fmla="*/ 0 h 2706379"/>
              <a:gd name="connsiteX0" fmla="*/ 0 w 1374669"/>
              <a:gd name="connsiteY0" fmla="*/ 2706379 h 2706379"/>
              <a:gd name="connsiteX1" fmla="*/ 754840 w 1374669"/>
              <a:gd name="connsiteY1" fmla="*/ 2043592 h 2706379"/>
              <a:gd name="connsiteX2" fmla="*/ 1184424 w 1374669"/>
              <a:gd name="connsiteY2" fmla="*/ 810073 h 2706379"/>
              <a:gd name="connsiteX3" fmla="*/ 1374669 w 1374669"/>
              <a:gd name="connsiteY3" fmla="*/ 0 h 2706379"/>
              <a:gd name="connsiteX0" fmla="*/ 0 w 1374669"/>
              <a:gd name="connsiteY0" fmla="*/ 2706379 h 2706379"/>
              <a:gd name="connsiteX1" fmla="*/ 754840 w 1374669"/>
              <a:gd name="connsiteY1" fmla="*/ 2043592 h 2706379"/>
              <a:gd name="connsiteX2" fmla="*/ 1184424 w 1374669"/>
              <a:gd name="connsiteY2" fmla="*/ 810073 h 2706379"/>
              <a:gd name="connsiteX3" fmla="*/ 1374669 w 1374669"/>
              <a:gd name="connsiteY3" fmla="*/ 0 h 2706379"/>
              <a:gd name="connsiteX0" fmla="*/ 0 w 1374669"/>
              <a:gd name="connsiteY0" fmla="*/ 2706379 h 2706379"/>
              <a:gd name="connsiteX1" fmla="*/ 754840 w 1374669"/>
              <a:gd name="connsiteY1" fmla="*/ 2043592 h 2706379"/>
              <a:gd name="connsiteX2" fmla="*/ 1227383 w 1374669"/>
              <a:gd name="connsiteY2" fmla="*/ 859168 h 2706379"/>
              <a:gd name="connsiteX3" fmla="*/ 1374669 w 1374669"/>
              <a:gd name="connsiteY3" fmla="*/ 0 h 2706379"/>
              <a:gd name="connsiteX0" fmla="*/ 0 w 1374669"/>
              <a:gd name="connsiteY0" fmla="*/ 2706379 h 2706379"/>
              <a:gd name="connsiteX1" fmla="*/ 754840 w 1374669"/>
              <a:gd name="connsiteY1" fmla="*/ 2043592 h 2706379"/>
              <a:gd name="connsiteX2" fmla="*/ 1227383 w 1374669"/>
              <a:gd name="connsiteY2" fmla="*/ 859168 h 2706379"/>
              <a:gd name="connsiteX3" fmla="*/ 1374669 w 1374669"/>
              <a:gd name="connsiteY3" fmla="*/ 0 h 2706379"/>
            </a:gdLst>
            <a:ahLst/>
            <a:cxnLst>
              <a:cxn ang="0">
                <a:pos x="connsiteX0" y="connsiteY0"/>
              </a:cxn>
              <a:cxn ang="0">
                <a:pos x="connsiteX1" y="connsiteY1"/>
              </a:cxn>
              <a:cxn ang="0">
                <a:pos x="connsiteX2" y="connsiteY2"/>
              </a:cxn>
              <a:cxn ang="0">
                <a:pos x="connsiteX3" y="connsiteY3"/>
              </a:cxn>
            </a:cxnLst>
            <a:rect l="l" t="t" r="r" b="b"/>
            <a:pathLst>
              <a:path w="1374669" h="2706379">
                <a:moveTo>
                  <a:pt x="0" y="2706379"/>
                </a:moveTo>
                <a:cubicBezTo>
                  <a:pt x="280763" y="2571367"/>
                  <a:pt x="550276" y="2351461"/>
                  <a:pt x="754840" y="2043592"/>
                </a:cubicBezTo>
                <a:cubicBezTo>
                  <a:pt x="959404" y="1735723"/>
                  <a:pt x="1142489" y="1230451"/>
                  <a:pt x="1227383" y="859168"/>
                </a:cubicBezTo>
                <a:cubicBezTo>
                  <a:pt x="1312277" y="487885"/>
                  <a:pt x="1349098" y="258262"/>
                  <a:pt x="1374669" y="0"/>
                </a:cubicBezTo>
              </a:path>
            </a:pathLst>
          </a:custGeom>
          <a:noFill/>
          <a:ln w="76200">
            <a:solidFill>
              <a:srgbClr val="0432FF"/>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 name="上矢印 26"/>
          <p:cNvSpPr/>
          <p:nvPr/>
        </p:nvSpPr>
        <p:spPr>
          <a:xfrm rot="10800000">
            <a:off x="6360883" y="4506423"/>
            <a:ext cx="288032" cy="86409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1114356" y="2835129"/>
            <a:ext cx="3312368" cy="461665"/>
          </a:xfrm>
          <a:prstGeom prst="rect">
            <a:avLst/>
          </a:prstGeom>
          <a:noFill/>
        </p:spPr>
        <p:txBody>
          <a:bodyPr wrap="square" rtlCol="0">
            <a:spAutoFit/>
          </a:bodyPr>
          <a:lstStyle/>
          <a:p>
            <a:pPr algn="ctr"/>
            <a:r>
              <a:rPr kumimoji="1" lang="ja-JP" altLang="en-US" sz="24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持続的イノベーション</a:t>
            </a:r>
          </a:p>
        </p:txBody>
      </p:sp>
      <p:sp>
        <p:nvSpPr>
          <p:cNvPr id="30" name="テキスト ボックス 29"/>
          <p:cNvSpPr txBox="1"/>
          <p:nvPr/>
        </p:nvSpPr>
        <p:spPr>
          <a:xfrm>
            <a:off x="4704346" y="2838327"/>
            <a:ext cx="3312368" cy="461665"/>
          </a:xfrm>
          <a:prstGeom prst="rect">
            <a:avLst/>
          </a:prstGeom>
          <a:noFill/>
        </p:spPr>
        <p:txBody>
          <a:bodyPr wrap="square" rtlCol="0">
            <a:spAutoFit/>
          </a:bodyPr>
          <a:lstStyle/>
          <a:p>
            <a:pPr algn="ctr"/>
            <a:r>
              <a:rPr kumimoji="1" lang="ja-JP" altLang="en-US" sz="2400" b="1"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破壊的イノベーション</a:t>
            </a:r>
          </a:p>
        </p:txBody>
      </p:sp>
      <p:sp>
        <p:nvSpPr>
          <p:cNvPr id="33" name="正方形/長方形 32"/>
          <p:cNvSpPr/>
          <p:nvPr/>
        </p:nvSpPr>
        <p:spPr>
          <a:xfrm>
            <a:off x="6657005" y="5471782"/>
            <a:ext cx="1261884" cy="615553"/>
          </a:xfrm>
          <a:prstGeom prst="rect">
            <a:avLst/>
          </a:prstGeom>
        </p:spPr>
        <p:txBody>
          <a:bodyPr wrap="none">
            <a:spAutoFit/>
          </a:bodyPr>
          <a:lstStyle/>
          <a:p>
            <a:pPr algn="r"/>
            <a:r>
              <a:rPr lang="ja-JP" altLang="en-US" sz="2000" b="1"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新規市場</a:t>
            </a:r>
            <a:endParaRPr lang="en-US" altLang="ja-JP" sz="2000" b="1"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lang="ja-JP" altLang="en-US" sz="1400" dirty="0">
                <a:solidFill>
                  <a:srgbClr val="0432FF"/>
                </a:solidFill>
                <a:effectLst>
                  <a:outerShdw blurRad="50800" dist="38100" dir="2700000" algn="tl" rotWithShape="0">
                    <a:prstClr val="black">
                      <a:alpha val="40000"/>
                    </a:prstClr>
                  </a:outerShdw>
                </a:effectLst>
                <a:latin typeface="Meiryo" charset="-128"/>
                <a:ea typeface="Meiryo" charset="-128"/>
                <a:cs typeface="Meiryo" charset="-128"/>
              </a:rPr>
              <a:t>での事業拡大</a:t>
            </a:r>
          </a:p>
        </p:txBody>
      </p:sp>
      <p:sp>
        <p:nvSpPr>
          <p:cNvPr id="36" name="正方形/長方形 35"/>
          <p:cNvSpPr/>
          <p:nvPr/>
        </p:nvSpPr>
        <p:spPr>
          <a:xfrm>
            <a:off x="3070146" y="5471782"/>
            <a:ext cx="1261884" cy="615553"/>
          </a:xfrm>
          <a:prstGeom prst="rect">
            <a:avLst/>
          </a:prstGeom>
        </p:spPr>
        <p:txBody>
          <a:bodyPr wrap="none">
            <a:spAutoFit/>
          </a:bodyPr>
          <a:lstStyle/>
          <a:p>
            <a:pPr algn="r"/>
            <a:r>
              <a:rPr lang="ja-JP" altLang="en-US" sz="20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既存市場</a:t>
            </a:r>
            <a:endParaRPr lang="en-US" altLang="ja-JP" sz="2000" b="1"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lang="ja-JP" altLang="en-US" sz="1400" dirty="0">
                <a:solidFill>
                  <a:srgbClr val="0070C0"/>
                </a:solidFill>
                <a:effectLst>
                  <a:outerShdw blurRad="50800" dist="38100" dir="2700000" algn="tl" rotWithShape="0">
                    <a:prstClr val="black">
                      <a:alpha val="40000"/>
                    </a:prstClr>
                  </a:outerShdw>
                </a:effectLst>
                <a:latin typeface="Meiryo" charset="-128"/>
                <a:ea typeface="Meiryo" charset="-128"/>
                <a:cs typeface="Meiryo" charset="-128"/>
              </a:rPr>
              <a:t>での事業拡大</a:t>
            </a:r>
          </a:p>
        </p:txBody>
      </p:sp>
      <p:sp>
        <p:nvSpPr>
          <p:cNvPr id="5" name="正方形/長方形 4"/>
          <p:cNvSpPr/>
          <p:nvPr/>
        </p:nvSpPr>
        <p:spPr>
          <a:xfrm>
            <a:off x="1081390" y="3416497"/>
            <a:ext cx="1800493" cy="523220"/>
          </a:xfrm>
          <a:prstGeom prst="rect">
            <a:avLst/>
          </a:prstGeom>
        </p:spPr>
        <p:txBody>
          <a:bodyPr wrap="none">
            <a:spAutoFit/>
          </a:bodyPr>
          <a:lstStyle/>
          <a:p>
            <a:pPr algn="ctr"/>
            <a:r>
              <a:rPr lang="ja-JP" altLang="en-US" sz="1400" dirty="0">
                <a:solidFill>
                  <a:srgbClr val="0070C0"/>
                </a:solidFill>
                <a:latin typeface="Meiryo" charset="-128"/>
                <a:ea typeface="Meiryo" charset="-128"/>
                <a:cs typeface="Meiryo" charset="-128"/>
              </a:rPr>
              <a:t>性能指標の</a:t>
            </a:r>
            <a:r>
              <a:rPr lang="ja-JP" altLang="en-US" sz="1400" b="1" dirty="0">
                <a:solidFill>
                  <a:srgbClr val="0070C0"/>
                </a:solidFill>
                <a:latin typeface="Meiryo" charset="-128"/>
                <a:ea typeface="Meiryo" charset="-128"/>
                <a:cs typeface="Meiryo" charset="-128"/>
              </a:rPr>
              <a:t>連続性</a:t>
            </a:r>
            <a:endParaRPr lang="en-US" altLang="ja-JP" sz="1400" b="1" dirty="0">
              <a:solidFill>
                <a:srgbClr val="0070C0"/>
              </a:solidFill>
              <a:latin typeface="Meiryo" charset="-128"/>
              <a:ea typeface="Meiryo" charset="-128"/>
              <a:cs typeface="Meiryo" charset="-128"/>
            </a:endParaRPr>
          </a:p>
          <a:p>
            <a:pPr algn="ctr"/>
            <a:r>
              <a:rPr lang="en-US" altLang="ja-JP" sz="1400" dirty="0">
                <a:solidFill>
                  <a:srgbClr val="0070C0"/>
                </a:solidFill>
                <a:latin typeface="Meiryo" charset="-128"/>
                <a:ea typeface="Meiryo" charset="-128"/>
                <a:cs typeface="Meiryo" charset="-128"/>
              </a:rPr>
              <a:t>〜</a:t>
            </a:r>
            <a:r>
              <a:rPr lang="ja-JP" altLang="en-US" sz="1400" dirty="0">
                <a:solidFill>
                  <a:srgbClr val="0070C0"/>
                </a:solidFill>
                <a:latin typeface="Meiryo" charset="-128"/>
                <a:ea typeface="Meiryo" charset="-128"/>
                <a:cs typeface="Meiryo" charset="-128"/>
              </a:rPr>
              <a:t>価値指標の継続</a:t>
            </a:r>
            <a:r>
              <a:rPr lang="en-US" altLang="ja-JP" sz="1400" dirty="0">
                <a:solidFill>
                  <a:srgbClr val="0070C0"/>
                </a:solidFill>
                <a:latin typeface="Meiryo" charset="-128"/>
                <a:ea typeface="Meiryo" charset="-128"/>
                <a:cs typeface="Meiryo" charset="-128"/>
              </a:rPr>
              <a:t>〜</a:t>
            </a:r>
            <a:endParaRPr lang="ja-JP" altLang="en-US" sz="1400" dirty="0">
              <a:solidFill>
                <a:srgbClr val="0070C0"/>
              </a:solidFill>
              <a:latin typeface="Meiryo" charset="-128"/>
              <a:ea typeface="Meiryo" charset="-128"/>
              <a:cs typeface="Meiryo" charset="-128"/>
            </a:endParaRPr>
          </a:p>
        </p:txBody>
      </p:sp>
      <p:sp>
        <p:nvSpPr>
          <p:cNvPr id="6" name="正方形/長方形 5"/>
          <p:cNvSpPr/>
          <p:nvPr/>
        </p:nvSpPr>
        <p:spPr>
          <a:xfrm>
            <a:off x="4704406" y="3384566"/>
            <a:ext cx="1800493" cy="523220"/>
          </a:xfrm>
          <a:prstGeom prst="rect">
            <a:avLst/>
          </a:prstGeom>
        </p:spPr>
        <p:txBody>
          <a:bodyPr wrap="none">
            <a:spAutoFit/>
          </a:bodyPr>
          <a:lstStyle/>
          <a:p>
            <a:pPr algn="ctr"/>
            <a:r>
              <a:rPr lang="ja-JP" altLang="en-US" sz="1400" dirty="0">
                <a:solidFill>
                  <a:srgbClr val="0432FF"/>
                </a:solidFill>
                <a:latin typeface="Meiryo" charset="-128"/>
                <a:ea typeface="Meiryo" charset="-128"/>
                <a:cs typeface="Meiryo" charset="-128"/>
              </a:rPr>
              <a:t>性能指標の</a:t>
            </a:r>
            <a:r>
              <a:rPr lang="ja-JP" altLang="en-US" sz="1400" b="1" dirty="0">
                <a:solidFill>
                  <a:srgbClr val="0432FF"/>
                </a:solidFill>
                <a:latin typeface="Meiryo" charset="-128"/>
                <a:ea typeface="Meiryo" charset="-128"/>
                <a:cs typeface="Meiryo" charset="-128"/>
              </a:rPr>
              <a:t>非連続性</a:t>
            </a:r>
            <a:endParaRPr lang="en-US" altLang="ja-JP" sz="1400" b="1" dirty="0">
              <a:solidFill>
                <a:srgbClr val="0432FF"/>
              </a:solidFill>
              <a:latin typeface="Meiryo" charset="-128"/>
              <a:ea typeface="Meiryo" charset="-128"/>
              <a:cs typeface="Meiryo" charset="-128"/>
            </a:endParaRPr>
          </a:p>
          <a:p>
            <a:pPr algn="ct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価値指標の転換</a:t>
            </a:r>
            <a:r>
              <a:rPr lang="en-US" altLang="ja-JP" sz="1400" dirty="0">
                <a:solidFill>
                  <a:srgbClr val="0432FF"/>
                </a:solidFill>
                <a:latin typeface="Meiryo" charset="-128"/>
                <a:ea typeface="Meiryo" charset="-128"/>
                <a:cs typeface="Meiryo" charset="-128"/>
              </a:rPr>
              <a:t>〜</a:t>
            </a:r>
            <a:endParaRPr lang="ja-JP" altLang="en-US" sz="1400" dirty="0">
              <a:solidFill>
                <a:srgbClr val="0432FF"/>
              </a:solidFill>
              <a:latin typeface="Meiryo" charset="-128"/>
              <a:ea typeface="Meiryo" charset="-128"/>
              <a:cs typeface="Meiryo" charset="-128"/>
            </a:endParaRPr>
          </a:p>
        </p:txBody>
      </p:sp>
      <p:cxnSp>
        <p:nvCxnSpPr>
          <p:cNvPr id="8" name="直線矢印コネクタ 7"/>
          <p:cNvCxnSpPr/>
          <p:nvPr/>
        </p:nvCxnSpPr>
        <p:spPr>
          <a:xfrm flipV="1">
            <a:off x="1259632" y="5445224"/>
            <a:ext cx="0" cy="654859"/>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1408081" y="6332446"/>
            <a:ext cx="649996" cy="2966"/>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114356" y="4238964"/>
            <a:ext cx="369332" cy="1169551"/>
          </a:xfrm>
          <a:prstGeom prst="rect">
            <a:avLst/>
          </a:prstGeom>
          <a:noFill/>
        </p:spPr>
        <p:txBody>
          <a:bodyPr vert="eaVert" wrap="none" rtlCol="0">
            <a:spAutoFit/>
          </a:bodyPr>
          <a:lstStyle/>
          <a:p>
            <a:r>
              <a:rPr kumimoji="1" lang="ja-JP" altLang="en-US" sz="1200">
                <a:solidFill>
                  <a:schemeClr val="accent6">
                    <a:lumMod val="50000"/>
                  </a:schemeClr>
                </a:solidFill>
                <a:latin typeface="Meiryo" charset="-128"/>
                <a:ea typeface="Meiryo" charset="-128"/>
                <a:cs typeface="Meiryo" charset="-128"/>
              </a:rPr>
              <a:t>性能指標の向上</a:t>
            </a:r>
          </a:p>
        </p:txBody>
      </p:sp>
      <p:sp>
        <p:nvSpPr>
          <p:cNvPr id="18" name="テキスト ボックス 17"/>
          <p:cNvSpPr txBox="1"/>
          <p:nvPr/>
        </p:nvSpPr>
        <p:spPr>
          <a:xfrm>
            <a:off x="2056837" y="6193946"/>
            <a:ext cx="1569660" cy="276999"/>
          </a:xfrm>
          <a:prstGeom prst="rect">
            <a:avLst/>
          </a:prstGeom>
          <a:noFill/>
        </p:spPr>
        <p:txBody>
          <a:bodyPr wrap="none" rtlCol="0">
            <a:spAutoFit/>
          </a:bodyPr>
          <a:lstStyle/>
          <a:p>
            <a:r>
              <a:rPr kumimoji="1" lang="ja-JP" altLang="en-US" sz="1200">
                <a:solidFill>
                  <a:schemeClr val="accent6">
                    <a:lumMod val="50000"/>
                  </a:schemeClr>
                </a:solidFill>
                <a:latin typeface="Meiryo" charset="-128"/>
                <a:ea typeface="Meiryo" charset="-128"/>
                <a:cs typeface="Meiryo" charset="-128"/>
              </a:rPr>
              <a:t>投入する労力や時間</a:t>
            </a:r>
          </a:p>
        </p:txBody>
      </p:sp>
      <p:cxnSp>
        <p:nvCxnSpPr>
          <p:cNvPr id="31" name="直線矢印コネクタ 30"/>
          <p:cNvCxnSpPr/>
          <p:nvPr/>
        </p:nvCxnSpPr>
        <p:spPr>
          <a:xfrm flipV="1">
            <a:off x="4865725" y="5445224"/>
            <a:ext cx="0" cy="654859"/>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a:off x="5014174" y="6332446"/>
            <a:ext cx="649996" cy="2966"/>
          </a:xfrm>
          <a:prstGeom prst="straightConnector1">
            <a:avLst/>
          </a:prstGeom>
          <a:ln>
            <a:solidFill>
              <a:schemeClr val="accent6">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7" name="テキスト ボックス 36"/>
          <p:cNvSpPr txBox="1"/>
          <p:nvPr/>
        </p:nvSpPr>
        <p:spPr>
          <a:xfrm>
            <a:off x="4720449" y="4238964"/>
            <a:ext cx="369332" cy="1169551"/>
          </a:xfrm>
          <a:prstGeom prst="rect">
            <a:avLst/>
          </a:prstGeom>
          <a:noFill/>
        </p:spPr>
        <p:txBody>
          <a:bodyPr vert="eaVert" wrap="none" rtlCol="0">
            <a:spAutoFit/>
          </a:bodyPr>
          <a:lstStyle/>
          <a:p>
            <a:r>
              <a:rPr kumimoji="1" lang="ja-JP" altLang="en-US" sz="1200">
                <a:solidFill>
                  <a:schemeClr val="accent6">
                    <a:lumMod val="50000"/>
                  </a:schemeClr>
                </a:solidFill>
                <a:latin typeface="Meiryo" charset="-128"/>
                <a:ea typeface="Meiryo" charset="-128"/>
                <a:cs typeface="Meiryo" charset="-128"/>
              </a:rPr>
              <a:t>性能指標の向上</a:t>
            </a:r>
          </a:p>
        </p:txBody>
      </p:sp>
      <p:sp>
        <p:nvSpPr>
          <p:cNvPr id="38" name="テキスト ボックス 37"/>
          <p:cNvSpPr txBox="1"/>
          <p:nvPr/>
        </p:nvSpPr>
        <p:spPr>
          <a:xfrm>
            <a:off x="5662930" y="6193946"/>
            <a:ext cx="1569660" cy="276999"/>
          </a:xfrm>
          <a:prstGeom prst="rect">
            <a:avLst/>
          </a:prstGeom>
          <a:noFill/>
        </p:spPr>
        <p:txBody>
          <a:bodyPr wrap="none" rtlCol="0">
            <a:spAutoFit/>
          </a:bodyPr>
          <a:lstStyle/>
          <a:p>
            <a:r>
              <a:rPr kumimoji="1" lang="ja-JP" altLang="en-US" sz="1200">
                <a:solidFill>
                  <a:schemeClr val="accent6">
                    <a:lumMod val="50000"/>
                  </a:schemeClr>
                </a:solidFill>
                <a:latin typeface="Meiryo" charset="-128"/>
                <a:ea typeface="Meiryo" charset="-128"/>
                <a:cs typeface="Meiryo" charset="-128"/>
              </a:rPr>
              <a:t>投入する労力や時間</a:t>
            </a:r>
          </a:p>
        </p:txBody>
      </p:sp>
      <p:sp>
        <p:nvSpPr>
          <p:cNvPr id="19" name="テキスト ボックス 18"/>
          <p:cNvSpPr txBox="1"/>
          <p:nvPr/>
        </p:nvSpPr>
        <p:spPr>
          <a:xfrm>
            <a:off x="3871916" y="3452049"/>
            <a:ext cx="307777" cy="810478"/>
          </a:xfrm>
          <a:prstGeom prst="rect">
            <a:avLst/>
          </a:prstGeom>
          <a:noFill/>
        </p:spPr>
        <p:txBody>
          <a:bodyPr vert="eaVert" wrap="none" rtlCol="0">
            <a:spAutoFit/>
          </a:bodyPr>
          <a:lstStyle/>
          <a:p>
            <a:r>
              <a:rPr kumimoji="1" lang="ja-JP" altLang="en-US" sz="800">
                <a:solidFill>
                  <a:schemeClr val="bg1"/>
                </a:solidFill>
                <a:latin typeface="Meiryo" charset="-128"/>
                <a:ea typeface="Meiryo" charset="-128"/>
                <a:cs typeface="Meiryo" charset="-128"/>
              </a:rPr>
              <a:t>性能指標の向上</a:t>
            </a:r>
          </a:p>
        </p:txBody>
      </p:sp>
      <p:sp>
        <p:nvSpPr>
          <p:cNvPr id="39" name="テキスト ボックス 38"/>
          <p:cNvSpPr txBox="1"/>
          <p:nvPr/>
        </p:nvSpPr>
        <p:spPr>
          <a:xfrm>
            <a:off x="6380494" y="4495286"/>
            <a:ext cx="307777" cy="810478"/>
          </a:xfrm>
          <a:prstGeom prst="rect">
            <a:avLst/>
          </a:prstGeom>
          <a:noFill/>
        </p:spPr>
        <p:txBody>
          <a:bodyPr vert="eaVert" wrap="none" rtlCol="0">
            <a:spAutoFit/>
          </a:bodyPr>
          <a:lstStyle/>
          <a:p>
            <a:r>
              <a:rPr kumimoji="1" lang="ja-JP" altLang="en-US" sz="800" dirty="0">
                <a:solidFill>
                  <a:schemeClr val="bg1"/>
                </a:solidFill>
                <a:latin typeface="Meiryo" charset="-128"/>
                <a:ea typeface="Meiryo" charset="-128"/>
                <a:cs typeface="Meiryo" charset="-128"/>
              </a:rPr>
              <a:t>性能指標の低下</a:t>
            </a:r>
          </a:p>
        </p:txBody>
      </p:sp>
    </p:spTree>
    <p:extLst>
      <p:ext uri="{BB962C8B-B14F-4D97-AF65-F5344CB8AC3E}">
        <p14:creationId xmlns:p14="http://schemas.microsoft.com/office/powerpoint/2010/main" val="1559005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求められる人材</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8166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804154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24A716E-70C0-7440-9D85-10190DBE5E9A}"/>
              </a:ext>
            </a:extLst>
          </p:cNvPr>
          <p:cNvSpPr>
            <a:spLocks noGrp="1"/>
          </p:cNvSpPr>
          <p:nvPr>
            <p:ph type="title"/>
          </p:nvPr>
        </p:nvSpPr>
        <p:spPr/>
        <p:txBody>
          <a:bodyPr/>
          <a:lstStyle/>
          <a:p>
            <a:r>
              <a:rPr kumimoji="1" lang="en-US" altLang="ja-JP" dirty="0"/>
              <a:t>IT</a:t>
            </a:r>
            <a:r>
              <a:rPr kumimoji="1" lang="ja-JP" altLang="en-US" dirty="0"/>
              <a:t>をビジネスの成果に結びつける考え方</a:t>
            </a:r>
          </a:p>
        </p:txBody>
      </p:sp>
      <p:sp>
        <p:nvSpPr>
          <p:cNvPr id="2" name="スライド番号プレースホルダー 1">
            <a:extLst>
              <a:ext uri="{FF2B5EF4-FFF2-40B4-BE49-F238E27FC236}">
                <a16:creationId xmlns:a16="http://schemas.microsoft.com/office/drawing/2014/main" id="{569352C0-2564-7145-B1EC-29EF4E39402B}"/>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正方形/長方形 3">
            <a:extLst>
              <a:ext uri="{FF2B5EF4-FFF2-40B4-BE49-F238E27FC236}">
                <a16:creationId xmlns:a16="http://schemas.microsoft.com/office/drawing/2014/main" id="{9E624A7E-D7BD-004F-850D-D850ECEEC072}"/>
              </a:ext>
            </a:extLst>
          </p:cNvPr>
          <p:cNvSpPr/>
          <p:nvPr/>
        </p:nvSpPr>
        <p:spPr>
          <a:xfrm>
            <a:off x="450112" y="1176670"/>
            <a:ext cx="4022651" cy="39694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ＭＳ Ｐゴシック"/>
              </a:rPr>
              <a:t>ビジネスの成果に結びつかないアプローチ</a:t>
            </a:r>
          </a:p>
        </p:txBody>
      </p:sp>
      <p:sp>
        <p:nvSpPr>
          <p:cNvPr id="6" name="正方形/長方形 5">
            <a:extLst>
              <a:ext uri="{FF2B5EF4-FFF2-40B4-BE49-F238E27FC236}">
                <a16:creationId xmlns:a16="http://schemas.microsoft.com/office/drawing/2014/main" id="{562DEFD9-6FEB-7044-AA41-EFCD9BAB190C}"/>
              </a:ext>
            </a:extLst>
          </p:cNvPr>
          <p:cNvSpPr/>
          <p:nvPr/>
        </p:nvSpPr>
        <p:spPr>
          <a:xfrm>
            <a:off x="450112" y="1817910"/>
            <a:ext cx="4022651" cy="65213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で</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b="1" dirty="0">
                <a:solidFill>
                  <a:srgbClr val="FFFFFF"/>
                </a:solidFill>
                <a:latin typeface="Meiryo" panose="020B0604030504040204" pitchFamily="34" charset="-128"/>
                <a:ea typeface="Meiryo" panose="020B0604030504040204" pitchFamily="34" charset="-128"/>
                <a:cs typeface="ＭＳ Ｐゴシック"/>
              </a:rPr>
              <a:t>何か</a:t>
            </a:r>
            <a:r>
              <a:rPr kumimoji="1" lang="en-US" altLang="ja-JP" sz="1400" b="1"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できないだろうか？</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（使えるビジネスはないのか？）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1C42DC4-03EB-B94D-9FBB-15E3CA38BAC6}"/>
              </a:ext>
            </a:extLst>
          </p:cNvPr>
          <p:cNvSpPr/>
          <p:nvPr/>
        </p:nvSpPr>
        <p:spPr>
          <a:xfrm>
            <a:off x="457200" y="2709401"/>
            <a:ext cx="4022651" cy="65213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err="1">
                <a:solidFill>
                  <a:srgbClr val="FFFFFF"/>
                </a:solidFill>
                <a:latin typeface="Meiryo" panose="020B0604030504040204" pitchFamily="34" charset="-128"/>
                <a:ea typeface="Meiryo" panose="020B0604030504040204" pitchFamily="34" charset="-128"/>
                <a:cs typeface="ＭＳ Ｐゴシック"/>
              </a:rPr>
              <a:t>IoT</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で</a:t>
            </a: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a:t>
            </a:r>
            <a:r>
              <a:rPr lang="ja-JP" altLang="en-US" sz="1400" b="1" dirty="0">
                <a:solidFill>
                  <a:srgbClr val="FFFFFF"/>
                </a:solidFill>
                <a:latin typeface="Meiryo" panose="020B0604030504040204" pitchFamily="34" charset="-128"/>
                <a:ea typeface="Meiryo" panose="020B0604030504040204" pitchFamily="34" charset="-128"/>
                <a:cs typeface="ＭＳ Ｐゴシック"/>
              </a:rPr>
              <a:t>何が</a:t>
            </a:r>
            <a:r>
              <a:rPr lang="en-US" altLang="ja-JP" sz="1400" b="1" dirty="0">
                <a:solidFill>
                  <a:srgbClr val="FFFFFF"/>
                </a:solidFill>
                <a:latin typeface="Meiryo" panose="020B0604030504040204" pitchFamily="34" charset="-128"/>
                <a:ea typeface="Meiryo" panose="020B0604030504040204" pitchFamily="34" charset="-128"/>
                <a:cs typeface="ＭＳ Ｐゴシック"/>
              </a:rPr>
              <a:t>”</a:t>
            </a:r>
            <a:r>
              <a:rPr lang="ja-JP" altLang="en-US" sz="1400" dirty="0">
                <a:solidFill>
                  <a:srgbClr val="FFFFFF"/>
                </a:solidFill>
                <a:latin typeface="Meiryo" panose="020B0604030504040204" pitchFamily="34" charset="-128"/>
                <a:ea typeface="Meiryo" panose="020B0604030504040204" pitchFamily="34" charset="-128"/>
                <a:cs typeface="ＭＳ Ｐゴシック"/>
              </a:rPr>
              <a:t>できるのだろうか？</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（どんな機能や性能が期待できるのか？）</a:t>
            </a:r>
          </a:p>
        </p:txBody>
      </p:sp>
      <p:sp>
        <p:nvSpPr>
          <p:cNvPr id="8" name="正方形/長方形 7">
            <a:extLst>
              <a:ext uri="{FF2B5EF4-FFF2-40B4-BE49-F238E27FC236}">
                <a16:creationId xmlns:a16="http://schemas.microsoft.com/office/drawing/2014/main" id="{DA63F286-4204-4840-A2DF-0921DCC3F68B}"/>
              </a:ext>
            </a:extLst>
          </p:cNvPr>
          <p:cNvSpPr/>
          <p:nvPr/>
        </p:nvSpPr>
        <p:spPr>
          <a:xfrm>
            <a:off x="457200" y="3600892"/>
            <a:ext cx="4022651" cy="65213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自分たちの業務で</a:t>
            </a:r>
            <a:r>
              <a:rPr lang="ja-JP" altLang="en-US" sz="1400" b="1" dirty="0">
                <a:solidFill>
                  <a:srgbClr val="FFFFFF"/>
                </a:solidFill>
                <a:latin typeface="Meiryo" panose="020B0604030504040204" pitchFamily="34" charset="-128"/>
                <a:ea typeface="Meiryo" panose="020B0604030504040204" pitchFamily="34" charset="-128"/>
                <a:cs typeface="ＭＳ Ｐゴシック"/>
              </a:rPr>
              <a:t>どこか使えるところ</a:t>
            </a:r>
            <a:r>
              <a:rPr lang="ja-JP" altLang="en-US" sz="1400" dirty="0">
                <a:solidFill>
                  <a:srgbClr val="FFFFFF"/>
                </a:solidFill>
                <a:latin typeface="Meiryo" panose="020B0604030504040204" pitchFamily="34" charset="-128"/>
                <a:ea typeface="Meiryo" panose="020B0604030504040204" pitchFamily="34" charset="-128"/>
                <a:cs typeface="ＭＳ Ｐゴシック"/>
              </a:rPr>
              <a:t>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ないだろうか？</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794C434D-1553-6940-BD30-6F6B89239CE5}"/>
              </a:ext>
            </a:extLst>
          </p:cNvPr>
          <p:cNvSpPr/>
          <p:nvPr/>
        </p:nvSpPr>
        <p:spPr>
          <a:xfrm>
            <a:off x="457200" y="4492383"/>
            <a:ext cx="4022651" cy="65213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なんとか使えるところを見つけて使ってみたが</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十分な</a:t>
            </a:r>
            <a:r>
              <a:rPr lang="ja-JP" altLang="en-US" sz="1400" b="1" dirty="0">
                <a:solidFill>
                  <a:srgbClr val="FFFFFF"/>
                </a:solidFill>
                <a:latin typeface="Meiryo" panose="020B0604030504040204" pitchFamily="34" charset="-128"/>
                <a:ea typeface="Meiryo" panose="020B0604030504040204" pitchFamily="34" charset="-128"/>
                <a:cs typeface="ＭＳ Ｐゴシック"/>
              </a:rPr>
              <a:t>ビジネスの成果はあげられなかった</a:t>
            </a:r>
            <a:r>
              <a:rPr lang="ja-JP" altLang="en-US" sz="14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FA9190E0-2897-A140-8DE6-76AA33B7E9AA}"/>
              </a:ext>
            </a:extLst>
          </p:cNvPr>
          <p:cNvSpPr/>
          <p:nvPr/>
        </p:nvSpPr>
        <p:spPr>
          <a:xfrm>
            <a:off x="457200" y="5383874"/>
            <a:ext cx="4022651" cy="65213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panose="020B0604030504040204" pitchFamily="34" charset="-128"/>
                <a:ea typeface="Meiryo" panose="020B0604030504040204" pitchFamily="34" charset="-128"/>
                <a:cs typeface="ＭＳ Ｐゴシック"/>
              </a:rPr>
              <a:t>使ってみたという成果だけ</a:t>
            </a:r>
            <a:r>
              <a:rPr lang="ja-JP" altLang="en-US" sz="1400" dirty="0">
                <a:solidFill>
                  <a:srgbClr val="FFFFFF"/>
                </a:solidFill>
                <a:latin typeface="Meiryo" panose="020B0604030504040204" pitchFamily="34" charset="-128"/>
                <a:ea typeface="Meiryo" panose="020B0604030504040204" pitchFamily="34" charset="-128"/>
                <a:cs typeface="ＭＳ Ｐゴシック"/>
              </a:rPr>
              <a:t>が残り、</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次に続かない。</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2E3481B4-2F2B-4948-94AB-23836874CF41}"/>
              </a:ext>
            </a:extLst>
          </p:cNvPr>
          <p:cNvSpPr/>
          <p:nvPr/>
        </p:nvSpPr>
        <p:spPr>
          <a:xfrm>
            <a:off x="2156637" y="1515832"/>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下矢印 17">
            <a:extLst>
              <a:ext uri="{FF2B5EF4-FFF2-40B4-BE49-F238E27FC236}">
                <a16:creationId xmlns:a16="http://schemas.microsoft.com/office/drawing/2014/main" id="{C93752A3-1E50-C745-8D1A-D2EC56BB4F04}"/>
              </a:ext>
            </a:extLst>
          </p:cNvPr>
          <p:cNvSpPr/>
          <p:nvPr/>
        </p:nvSpPr>
        <p:spPr>
          <a:xfrm>
            <a:off x="2163725" y="2407323"/>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B72403BE-9C6C-6549-ACF8-D6365B85525C}"/>
              </a:ext>
            </a:extLst>
          </p:cNvPr>
          <p:cNvSpPr/>
          <p:nvPr/>
        </p:nvSpPr>
        <p:spPr>
          <a:xfrm>
            <a:off x="2163725" y="3296914"/>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下矢印 19">
            <a:extLst>
              <a:ext uri="{FF2B5EF4-FFF2-40B4-BE49-F238E27FC236}">
                <a16:creationId xmlns:a16="http://schemas.microsoft.com/office/drawing/2014/main" id="{CF84216D-7896-B441-A708-C46195A997AC}"/>
              </a:ext>
            </a:extLst>
          </p:cNvPr>
          <p:cNvSpPr/>
          <p:nvPr/>
        </p:nvSpPr>
        <p:spPr>
          <a:xfrm>
            <a:off x="2170813" y="4188405"/>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D0DAEB61-215F-0C43-9EA3-E394F9432D2D}"/>
              </a:ext>
            </a:extLst>
          </p:cNvPr>
          <p:cNvSpPr/>
          <p:nvPr/>
        </p:nvSpPr>
        <p:spPr>
          <a:xfrm>
            <a:off x="2170813" y="5079896"/>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カギ線コネクタ 27">
            <a:extLst>
              <a:ext uri="{FF2B5EF4-FFF2-40B4-BE49-F238E27FC236}">
                <a16:creationId xmlns:a16="http://schemas.microsoft.com/office/drawing/2014/main" id="{E46AF18E-9537-B44C-AEE8-6B1576CCFAC5}"/>
              </a:ext>
            </a:extLst>
          </p:cNvPr>
          <p:cNvCxnSpPr>
            <a:stCxn id="10" idx="1"/>
            <a:endCxn id="6" idx="1"/>
          </p:cNvCxnSpPr>
          <p:nvPr/>
        </p:nvCxnSpPr>
        <p:spPr>
          <a:xfrm rot="10800000">
            <a:off x="450112" y="2143976"/>
            <a:ext cx="7088" cy="3565964"/>
          </a:xfrm>
          <a:prstGeom prst="bentConnector3">
            <a:avLst>
              <a:gd name="adj1" fmla="val 3325169"/>
            </a:avLst>
          </a:prstGeom>
          <a:ln w="127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5" name="グループ化 4">
            <a:extLst>
              <a:ext uri="{FF2B5EF4-FFF2-40B4-BE49-F238E27FC236}">
                <a16:creationId xmlns:a16="http://schemas.microsoft.com/office/drawing/2014/main" id="{D1D96E6C-DEE0-3642-BAAA-DFCF8C020C02}"/>
              </a:ext>
            </a:extLst>
          </p:cNvPr>
          <p:cNvGrpSpPr/>
          <p:nvPr/>
        </p:nvGrpSpPr>
        <p:grpSpPr>
          <a:xfrm>
            <a:off x="4674781" y="1176670"/>
            <a:ext cx="4029739" cy="4859335"/>
            <a:chOff x="4674781" y="1176670"/>
            <a:chExt cx="4029739" cy="4859335"/>
          </a:xfrm>
        </p:grpSpPr>
        <p:sp>
          <p:nvSpPr>
            <p:cNvPr id="11" name="正方形/長方形 10">
              <a:extLst>
                <a:ext uri="{FF2B5EF4-FFF2-40B4-BE49-F238E27FC236}">
                  <a16:creationId xmlns:a16="http://schemas.microsoft.com/office/drawing/2014/main" id="{92CB3FD4-E7A1-DE46-B40B-80FB659DF708}"/>
                </a:ext>
              </a:extLst>
            </p:cNvPr>
            <p:cNvSpPr/>
            <p:nvPr/>
          </p:nvSpPr>
          <p:spPr>
            <a:xfrm>
              <a:off x="4674781" y="1176670"/>
              <a:ext cx="4022651" cy="396949"/>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ＭＳ Ｐゴシック"/>
                </a:rPr>
                <a:t>ビジネスの成果に結びつくアプローチ</a:t>
              </a:r>
            </a:p>
          </p:txBody>
        </p:sp>
        <p:sp>
          <p:nvSpPr>
            <p:cNvPr id="12" name="正方形/長方形 11">
              <a:extLst>
                <a:ext uri="{FF2B5EF4-FFF2-40B4-BE49-F238E27FC236}">
                  <a16:creationId xmlns:a16="http://schemas.microsoft.com/office/drawing/2014/main" id="{522BA52F-CD31-2A41-925B-9F417281ECF3}"/>
                </a:ext>
              </a:extLst>
            </p:cNvPr>
            <p:cNvSpPr/>
            <p:nvPr/>
          </p:nvSpPr>
          <p:spPr>
            <a:xfrm>
              <a:off x="4674781" y="1817910"/>
              <a:ext cx="4022651" cy="65213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ＭＳ Ｐゴシック"/>
                </a:rPr>
                <a:t>この課題</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をブレークスルーできれば</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劇的な改善や圧倒的競争力が</a:t>
              </a:r>
              <a:r>
                <a:rPr lang="ja-JP" altLang="en-US" sz="1400" b="1" dirty="0">
                  <a:solidFill>
                    <a:srgbClr val="FFFFFF"/>
                  </a:solidFill>
                  <a:latin typeface="Meiryo" panose="020B0604030504040204" pitchFamily="34" charset="-128"/>
                  <a:ea typeface="Meiryo" panose="020B0604030504040204" pitchFamily="34" charset="-128"/>
                  <a:cs typeface="ＭＳ Ｐゴシック"/>
                </a:rPr>
                <a:t>手に入るはずだ</a:t>
              </a:r>
              <a:r>
                <a:rPr lang="ja-JP" altLang="en-US" sz="14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18DB8901-E8BD-3840-8D3D-76BA4B0D146B}"/>
                </a:ext>
              </a:extLst>
            </p:cNvPr>
            <p:cNvSpPr/>
            <p:nvPr/>
          </p:nvSpPr>
          <p:spPr>
            <a:xfrm>
              <a:off x="4681869" y="2709401"/>
              <a:ext cx="4022651" cy="65213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panose="020B0604030504040204" pitchFamily="34" charset="-128"/>
                  <a:ea typeface="Meiryo" panose="020B0604030504040204" pitchFamily="34" charset="-128"/>
                  <a:cs typeface="ＭＳ Ｐゴシック"/>
                </a:rPr>
                <a:t>課題を解決するための</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ビジネス・モデルや</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ビジネス・プロセスは何がいいだろう？</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68A0524B-ACC8-A34D-8C56-7945013AD591}"/>
                </a:ext>
              </a:extLst>
            </p:cNvPr>
            <p:cNvSpPr/>
            <p:nvPr/>
          </p:nvSpPr>
          <p:spPr>
            <a:xfrm>
              <a:off x="4681869" y="3600892"/>
              <a:ext cx="4022651" cy="65213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使える方法論やテクノロジーには</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何があるのだろう（</a:t>
              </a:r>
              <a:r>
                <a:rPr kumimoji="1" lang="ja-JP" altLang="en-US" sz="1400" b="1" dirty="0">
                  <a:solidFill>
                    <a:srgbClr val="FFFFFF"/>
                  </a:solidFill>
                  <a:latin typeface="Meiryo" panose="020B0604030504040204" pitchFamily="34" charset="-128"/>
                  <a:ea typeface="Meiryo" panose="020B0604030504040204" pitchFamily="34" charset="-128"/>
                  <a:cs typeface="ＭＳ Ｐゴシック"/>
                </a:rPr>
                <a:t>新旧にかかわらず</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a:t>
              </a:r>
            </a:p>
          </p:txBody>
        </p:sp>
        <p:sp>
          <p:nvSpPr>
            <p:cNvPr id="15" name="正方形/長方形 14">
              <a:extLst>
                <a:ext uri="{FF2B5EF4-FFF2-40B4-BE49-F238E27FC236}">
                  <a16:creationId xmlns:a16="http://schemas.microsoft.com/office/drawing/2014/main" id="{394C3DC0-BE7A-A743-8168-4023356CACC2}"/>
                </a:ext>
              </a:extLst>
            </p:cNvPr>
            <p:cNvSpPr/>
            <p:nvPr/>
          </p:nvSpPr>
          <p:spPr>
            <a:xfrm>
              <a:off x="4681869" y="4492383"/>
              <a:ext cx="4022651" cy="65213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rgbClr val="FFFFFF"/>
                  </a:solidFill>
                  <a:latin typeface="Meiryo" panose="020B0604030504040204" pitchFamily="34" charset="-128"/>
                  <a:ea typeface="Meiryo" panose="020B0604030504040204" pitchFamily="34" charset="-128"/>
                  <a:cs typeface="ＭＳ Ｐゴシック"/>
                </a:rPr>
                <a:t>ビジネスの成果</a:t>
              </a:r>
              <a:r>
                <a:rPr lang="ja-JP" altLang="en-US" sz="1400" dirty="0">
                  <a:solidFill>
                    <a:srgbClr val="FFFFFF"/>
                  </a:solidFill>
                  <a:latin typeface="Meiryo" panose="020B0604030504040204" pitchFamily="34" charset="-128"/>
                  <a:ea typeface="Meiryo" panose="020B0604030504040204" pitchFamily="34" charset="-128"/>
                  <a:cs typeface="ＭＳ Ｐゴシック"/>
                </a:rPr>
                <a:t>があげられたかどうかで</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当初の仮説や方法論、テクノロジーを</a:t>
              </a:r>
              <a:r>
                <a:rPr lang="ja-JP" altLang="en-US" sz="1400" b="1" dirty="0">
                  <a:solidFill>
                    <a:srgbClr val="FFFFFF"/>
                  </a:solidFill>
                  <a:latin typeface="Meiryo" panose="020B0604030504040204" pitchFamily="34" charset="-128"/>
                  <a:ea typeface="Meiryo" panose="020B0604030504040204" pitchFamily="34" charset="-128"/>
                  <a:cs typeface="ＭＳ Ｐゴシック"/>
                </a:rPr>
                <a:t>評価する</a:t>
              </a:r>
              <a:r>
                <a:rPr lang="ja-JP" altLang="en-US" sz="14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B374920-C06A-824A-95E4-0A8BB9FF3654}"/>
                </a:ext>
              </a:extLst>
            </p:cNvPr>
            <p:cNvSpPr/>
            <p:nvPr/>
          </p:nvSpPr>
          <p:spPr>
            <a:xfrm>
              <a:off x="4681869" y="5383874"/>
              <a:ext cx="4022651" cy="65213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結果から改善点を見つけ、</a:t>
              </a:r>
              <a:r>
                <a:rPr kumimoji="1" lang="ja-JP" altLang="en-US" sz="1400" b="1" dirty="0">
                  <a:solidFill>
                    <a:srgbClr val="FFFFFF"/>
                  </a:solidFill>
                  <a:latin typeface="Meiryo" panose="020B0604030504040204" pitchFamily="34" charset="-128"/>
                  <a:ea typeface="Meiryo" panose="020B0604030504040204" pitchFamily="34" charset="-128"/>
                  <a:cs typeface="ＭＳ Ｐゴシック"/>
                </a:rPr>
                <a:t>再びやってみる</a:t>
              </a:r>
              <a:r>
                <a:rPr kumimoji="1" lang="ja-JP" altLang="en-US" sz="1400" dirty="0">
                  <a:solidFill>
                    <a:srgbClr val="FFFFFF"/>
                  </a:solidFill>
                  <a:latin typeface="Meiryo" panose="020B0604030504040204" pitchFamily="34" charset="-128"/>
                  <a:ea typeface="Meiryo" panose="020B0604030504040204" pitchFamily="34" charset="-128"/>
                  <a:cs typeface="ＭＳ Ｐゴシック"/>
                </a:rPr>
                <a:t>。</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dirty="0">
                  <a:solidFill>
                    <a:srgbClr val="FFFFFF"/>
                  </a:solidFill>
                  <a:latin typeface="Meiryo" panose="020B0604030504040204" pitchFamily="34" charset="-128"/>
                  <a:ea typeface="Meiryo" panose="020B0604030504040204" pitchFamily="34" charset="-128"/>
                  <a:cs typeface="ＭＳ Ｐゴシック"/>
                </a:rPr>
                <a:t>ダメなら、</a:t>
              </a:r>
              <a:r>
                <a:rPr lang="ja-JP" altLang="en-US" sz="1400" b="1" dirty="0">
                  <a:solidFill>
                    <a:srgbClr val="FFFFFF"/>
                  </a:solidFill>
                  <a:latin typeface="Meiryo" panose="020B0604030504040204" pitchFamily="34" charset="-128"/>
                  <a:ea typeface="Meiryo" panose="020B0604030504040204" pitchFamily="34" charset="-128"/>
                  <a:cs typeface="ＭＳ Ｐゴシック"/>
                </a:rPr>
                <a:t>やり方を変えることも辞さない</a:t>
              </a:r>
              <a:r>
                <a:rPr lang="ja-JP" altLang="en-US" sz="14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下矢印 21">
              <a:extLst>
                <a:ext uri="{FF2B5EF4-FFF2-40B4-BE49-F238E27FC236}">
                  <a16:creationId xmlns:a16="http://schemas.microsoft.com/office/drawing/2014/main" id="{B557A494-5FB4-D94F-9C9B-B44418C760E1}"/>
                </a:ext>
              </a:extLst>
            </p:cNvPr>
            <p:cNvSpPr/>
            <p:nvPr/>
          </p:nvSpPr>
          <p:spPr>
            <a:xfrm>
              <a:off x="6381307" y="1515832"/>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CFD9CBB2-5FF4-094A-ADC7-83339929B9D5}"/>
                </a:ext>
              </a:extLst>
            </p:cNvPr>
            <p:cNvSpPr/>
            <p:nvPr/>
          </p:nvSpPr>
          <p:spPr>
            <a:xfrm>
              <a:off x="6388395" y="2407323"/>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a:extLst>
                <a:ext uri="{FF2B5EF4-FFF2-40B4-BE49-F238E27FC236}">
                  <a16:creationId xmlns:a16="http://schemas.microsoft.com/office/drawing/2014/main" id="{40601CE8-286D-5642-AC45-A31E3156AB0F}"/>
                </a:ext>
              </a:extLst>
            </p:cNvPr>
            <p:cNvSpPr/>
            <p:nvPr/>
          </p:nvSpPr>
          <p:spPr>
            <a:xfrm>
              <a:off x="6388395" y="3296914"/>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下矢印 24">
              <a:extLst>
                <a:ext uri="{FF2B5EF4-FFF2-40B4-BE49-F238E27FC236}">
                  <a16:creationId xmlns:a16="http://schemas.microsoft.com/office/drawing/2014/main" id="{9F888F48-C5BB-DE4A-9657-FE58D4C122D6}"/>
                </a:ext>
              </a:extLst>
            </p:cNvPr>
            <p:cNvSpPr/>
            <p:nvPr/>
          </p:nvSpPr>
          <p:spPr>
            <a:xfrm>
              <a:off x="6395483" y="4188405"/>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下矢印 25">
              <a:extLst>
                <a:ext uri="{FF2B5EF4-FFF2-40B4-BE49-F238E27FC236}">
                  <a16:creationId xmlns:a16="http://schemas.microsoft.com/office/drawing/2014/main" id="{BF04F48B-C25A-904E-A8A4-B0ECD84F4404}"/>
                </a:ext>
              </a:extLst>
            </p:cNvPr>
            <p:cNvSpPr/>
            <p:nvPr/>
          </p:nvSpPr>
          <p:spPr>
            <a:xfrm>
              <a:off x="6395483" y="5079896"/>
              <a:ext cx="609600" cy="36859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 name="カギ線コネクタ 28">
              <a:extLst>
                <a:ext uri="{FF2B5EF4-FFF2-40B4-BE49-F238E27FC236}">
                  <a16:creationId xmlns:a16="http://schemas.microsoft.com/office/drawing/2014/main" id="{D36A3C38-F24A-7B49-A17F-8C0D5C23082F}"/>
                </a:ext>
              </a:extLst>
            </p:cNvPr>
            <p:cNvCxnSpPr>
              <a:cxnSpLocks/>
              <a:stCxn id="16" idx="3"/>
              <a:endCxn id="12" idx="3"/>
            </p:cNvCxnSpPr>
            <p:nvPr/>
          </p:nvCxnSpPr>
          <p:spPr>
            <a:xfrm flipH="1" flipV="1">
              <a:off x="8697432" y="2143976"/>
              <a:ext cx="7088" cy="3565964"/>
            </a:xfrm>
            <a:prstGeom prst="bentConnector3">
              <a:avLst>
                <a:gd name="adj1" fmla="val -3225169"/>
              </a:avLst>
            </a:prstGeom>
            <a:ln w="57150">
              <a:solidFill>
                <a:schemeClr val="accent6"/>
              </a:solidFill>
              <a:prstDash val="solid"/>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6032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lstStyle/>
          <a:p>
            <a:r>
              <a:rPr lang="ja-JP" altLang="en-US" dirty="0"/>
              <a:t>注意すべき</a:t>
            </a:r>
            <a:r>
              <a:rPr lang="en-US" altLang="ja-JP" dirty="0"/>
              <a:t>IT</a:t>
            </a:r>
            <a:r>
              <a:rPr lang="ja-JP" altLang="en-US" dirty="0"/>
              <a:t>ベンダー・</a:t>
            </a:r>
            <a:r>
              <a:rPr lang="en-US" altLang="ja-JP" dirty="0"/>
              <a:t>SI</a:t>
            </a:r>
            <a:r>
              <a:rPr lang="ja-JP" altLang="en-US" dirty="0"/>
              <a:t>事業者の行動特性</a:t>
            </a:r>
            <a:endParaRPr kumimoji="1" lang="ja-JP" altLang="en-US" dirty="0"/>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p:txBody>
          <a:bodyPr/>
          <a:lstStyle/>
          <a:p>
            <a:fld id="{8FF8CC5D-A65D-5946-99B5-645367A967AD}" type="slidenum">
              <a:rPr kumimoji="1" lang="ja-JP" altLang="en-US" sz="1200" smtClean="0"/>
              <a:pPr/>
              <a:t>41</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注意すべき</a:t>
            </a:r>
            <a:r>
              <a:rPr kumimoji="1" lang="en-US" altLang="ja-JP" sz="1400" b="1" dirty="0">
                <a:solidFill>
                  <a:schemeClr val="bg1"/>
                </a:solidFill>
                <a:latin typeface="Meiryo" panose="020B0604030504040204" pitchFamily="34" charset="-128"/>
                <a:ea typeface="Meiryo" panose="020B0604030504040204" pitchFamily="34" charset="-128"/>
              </a:rPr>
              <a:t>IT</a:t>
            </a:r>
            <a:r>
              <a:rPr kumimoji="1" lang="ja-JP" altLang="en-US" sz="1400" b="1" dirty="0">
                <a:solidFill>
                  <a:schemeClr val="bg1"/>
                </a:solidFill>
                <a:latin typeface="Meiryo" panose="020B0604030504040204" pitchFamily="34" charset="-128"/>
                <a:ea typeface="Meiryo" panose="020B0604030504040204" pitchFamily="34" charset="-128"/>
              </a:rPr>
              <a:t>ベンダー・</a:t>
            </a:r>
            <a:r>
              <a:rPr kumimoji="1" lang="en-US" altLang="ja-JP" sz="1400" b="1" dirty="0">
                <a:solidFill>
                  <a:schemeClr val="bg1"/>
                </a:solidFill>
                <a:latin typeface="Meiryo" panose="020B0604030504040204" pitchFamily="34" charset="-128"/>
                <a:ea typeface="Meiryo" panose="020B0604030504040204" pitchFamily="34" charset="-128"/>
              </a:rPr>
              <a:t>SI</a:t>
            </a:r>
            <a:r>
              <a:rPr kumimoji="1" lang="ja-JP" altLang="en-US" sz="1400" b="1" dirty="0">
                <a:solidFill>
                  <a:schemeClr val="bg1"/>
                </a:solidFill>
                <a:latin typeface="Meiryo" panose="020B0604030504040204" pitchFamily="34" charset="-128"/>
                <a:ea typeface="Meiryo" panose="020B0604030504040204" pitchFamily="34" charset="-128"/>
              </a:rPr>
              <a:t>事業者の行動特性</a:t>
            </a:r>
            <a:endParaRPr kumimoji="1" lang="en-US" altLang="ja-JP" sz="1400"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新しいコトへチャレンジする意欲がない。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このような行動特性を示す理由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3964701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3CF73A-79C9-964E-8A64-2144152968C5}"/>
              </a:ext>
            </a:extLst>
          </p:cNvPr>
          <p:cNvSpPr>
            <a:spLocks noGrp="1"/>
          </p:cNvSpPr>
          <p:nvPr>
            <p:ph type="title"/>
          </p:nvPr>
        </p:nvSpPr>
        <p:spPr/>
        <p:txBody>
          <a:bodyPr/>
          <a:lstStyle/>
          <a:p>
            <a:r>
              <a:rPr lang="ja-JP" altLang="en-US"/>
              <a:t>一緒に仕事をしたい</a:t>
            </a:r>
            <a:r>
              <a:rPr lang="en-US" altLang="ja-JP" dirty="0"/>
              <a:t>IT</a:t>
            </a:r>
            <a:r>
              <a:rPr lang="ja-JP" altLang="en-US"/>
              <a:t>ベンダー・</a:t>
            </a:r>
            <a:r>
              <a:rPr lang="en-US" altLang="ja-JP" dirty="0"/>
              <a:t>SI</a:t>
            </a:r>
            <a:r>
              <a:rPr lang="ja-JP" altLang="en-US"/>
              <a:t>事業者</a:t>
            </a:r>
            <a:endParaRPr kumimoji="1" lang="ja-JP" altLang="en-US"/>
          </a:p>
        </p:txBody>
      </p:sp>
      <p:sp>
        <p:nvSpPr>
          <p:cNvPr id="3" name="スライド番号プレースホルダー 2">
            <a:extLst>
              <a:ext uri="{FF2B5EF4-FFF2-40B4-BE49-F238E27FC236}">
                <a16:creationId xmlns:a16="http://schemas.microsoft.com/office/drawing/2014/main" id="{3DE0712C-74F2-7545-BF8E-045C682DB28A}"/>
              </a:ext>
            </a:extLst>
          </p:cNvPr>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a:extLst>
              <a:ext uri="{FF2B5EF4-FFF2-40B4-BE49-F238E27FC236}">
                <a16:creationId xmlns:a16="http://schemas.microsoft.com/office/drawing/2014/main" id="{656E6257-3910-4543-A80E-657D5B28E07F}"/>
              </a:ext>
            </a:extLst>
          </p:cNvPr>
          <p:cNvSpPr/>
          <p:nvPr/>
        </p:nvSpPr>
        <p:spPr>
          <a:xfrm>
            <a:off x="478824" y="1132124"/>
            <a:ext cx="8186351" cy="5078313"/>
          </a:xfrm>
          <a:prstGeom prst="rect">
            <a:avLst/>
          </a:prstGeom>
        </p:spPr>
        <p:txBody>
          <a:bodyPr wrap="square" lIns="90000">
            <a:spAutoFit/>
          </a:bodyPr>
          <a:lstStyle/>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自分たちの事業や経営の価値を意識しているか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ITが自分たちの事業や経営にどのような価値を提供してくれるのかを具体的に説明してくれる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売上増やコスト削減と</a:t>
            </a:r>
            <a:r>
              <a:rPr lang="en-US" altLang="ja-JP" sz="1400" dirty="0">
                <a:solidFill>
                  <a:srgbClr val="0070C0"/>
                </a:solidFill>
                <a:latin typeface="Meiryo" panose="020B0604030504040204" pitchFamily="34" charset="-128"/>
                <a:ea typeface="Meiryo" panose="020B0604030504040204" pitchFamily="34" charset="-128"/>
              </a:rPr>
              <a:t>IT</a:t>
            </a:r>
            <a:r>
              <a:rPr lang="ja-JP" altLang="en-US" sz="1400">
                <a:solidFill>
                  <a:srgbClr val="0070C0"/>
                </a:solidFill>
                <a:latin typeface="Meiryo" panose="020B0604030504040204" pitchFamily="34" charset="-128"/>
                <a:ea typeface="Meiryo" panose="020B0604030504040204" pitchFamily="34" charset="-128"/>
              </a:rPr>
              <a:t>活用をロジカルに分かりやすく結びつけて説明してくれる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自分たちにできることだけではなく、他社も含めた「世の中常識」を客観的に説明してくれる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自分たちの個別の事情に配慮してくれているか</a:t>
            </a:r>
            <a:endParaRPr lang="en-US" altLang="ja-JP" sz="1600" b="1" u="sng" dirty="0">
              <a:solidFill>
                <a:srgbClr val="0432FF"/>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自社の業種や規模などの個別事情を考慮した説明をしてくれる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自社の個別の事情や課題、要件について理解し、営業やエンジニアの誰もが共有できている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自社の業種や業態に関連した専門的知識やスキルを持った人が担当してくれる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endParaRPr lang="en-US" altLang="ja-JP" sz="1400" dirty="0">
              <a:latin typeface="Meiryo" panose="020B0604030504040204" pitchFamily="34" charset="-128"/>
              <a:ea typeface="Meiryo" panose="020B0604030504040204" pitchFamily="34" charset="-128"/>
            </a:endParaRPr>
          </a:p>
          <a:p>
            <a:pPr>
              <a:spcAft>
                <a:spcPts val="600"/>
              </a:spcAft>
            </a:pPr>
            <a:r>
              <a:rPr lang="ja-JP" altLang="en-US" sz="1600" b="1" u="sng">
                <a:solidFill>
                  <a:srgbClr val="0432FF"/>
                </a:solidFill>
                <a:latin typeface="Meiryo" panose="020B0604030504040204" pitchFamily="34" charset="-128"/>
                <a:ea typeface="Meiryo" panose="020B0604030504040204" pitchFamily="34" charset="-128"/>
              </a:rPr>
              <a:t>一緒になって成功しようという意欲を持っているか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専門用語を乱発することなく、難しいことでも理解できるようにわかりやすく説明してくれる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ヒアリングシートなどが体系化されており、人に依存しない品質維持が確保されている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標準の提案書を手直しするのではなく、自社向けに作る提案書を提示してくれる</a:t>
            </a: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初期段階から技術や業務のわかるエンジニアが同席し、生産性の高い議論ができる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自らのリスク・テイクする覚悟でコミットしてくれる</a:t>
            </a:r>
            <a:endParaRPr lang="en-US" altLang="ja-JP" sz="1400" dirty="0">
              <a:solidFill>
                <a:srgbClr val="0070C0"/>
              </a:solidFill>
              <a:latin typeface="Meiryo" panose="020B0604030504040204" pitchFamily="34" charset="-128"/>
              <a:ea typeface="Meiryo" panose="020B0604030504040204" pitchFamily="34" charset="-128"/>
            </a:endParaRPr>
          </a:p>
          <a:p>
            <a:pPr indent="-285750">
              <a:spcAft>
                <a:spcPts val="600"/>
              </a:spcAft>
              <a:buFont typeface="Wingdings" pitchFamily="2" charset="2"/>
              <a:buChar char="ü"/>
            </a:pPr>
            <a:r>
              <a:rPr lang="ja-JP" altLang="en-US" sz="1400">
                <a:solidFill>
                  <a:srgbClr val="0070C0"/>
                </a:solidFill>
                <a:latin typeface="Meiryo" panose="020B0604030504040204" pitchFamily="34" charset="-128"/>
                <a:ea typeface="Meiryo" panose="020B0604030504040204" pitchFamily="34" charset="-128"/>
              </a:rPr>
              <a:t>「教師」あるいは「良き相談相手」となれるひとが、参加してくれている</a:t>
            </a:r>
            <a:endParaRPr lang="en-US" altLang="ja-JP" sz="1400"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92566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95512B7-BFAC-5743-89DF-B93B61E4F8F0}"/>
              </a:ext>
            </a:extLst>
          </p:cNvPr>
          <p:cNvSpPr>
            <a:spLocks noGrp="1"/>
          </p:cNvSpPr>
          <p:nvPr>
            <p:ph type="title"/>
          </p:nvPr>
        </p:nvSpPr>
        <p:spPr/>
        <p:txBody>
          <a:bodyPr/>
          <a:lstStyle/>
          <a:p>
            <a:r>
              <a:rPr kumimoji="1" lang="en-US" altLang="ja-JP" dirty="0"/>
              <a:t>IT</a:t>
            </a:r>
            <a:r>
              <a:rPr lang="ja-JP" altLang="en-US"/>
              <a:t>ビジネス・プロフェッショナルの条件</a:t>
            </a:r>
            <a:endParaRPr kumimoji="1" lang="ja-JP" altLang="en-US"/>
          </a:p>
        </p:txBody>
      </p:sp>
      <p:sp>
        <p:nvSpPr>
          <p:cNvPr id="3" name="スライド番号プレースホルダー 2">
            <a:extLst>
              <a:ext uri="{FF2B5EF4-FFF2-40B4-BE49-F238E27FC236}">
                <a16:creationId xmlns:a16="http://schemas.microsoft.com/office/drawing/2014/main" id="{6BAE1764-6FF9-544E-AC4E-128006F5D37C}"/>
              </a:ext>
            </a:extLst>
          </p:cNvPr>
          <p:cNvSpPr>
            <a:spLocks noGrp="1"/>
          </p:cNvSpPr>
          <p:nvPr>
            <p:ph type="sldNum" sz="quarter" idx="12"/>
          </p:nvPr>
        </p:nvSpPr>
        <p:spPr/>
        <p:txBody>
          <a:bodyPr/>
          <a:lstStyle/>
          <a:p>
            <a:fld id="{8FF8CC5D-A65D-5946-99B5-645367A967AD}" type="slidenum">
              <a:rPr kumimoji="1" lang="ja-JP" altLang="en-US" smtClean="0"/>
              <a:t>43</a:t>
            </a:fld>
            <a:endParaRPr kumimoji="1" lang="ja-JP" altLang="en-US"/>
          </a:p>
        </p:txBody>
      </p:sp>
      <p:grpSp>
        <p:nvGrpSpPr>
          <p:cNvPr id="20" name="グループ化 19">
            <a:extLst>
              <a:ext uri="{FF2B5EF4-FFF2-40B4-BE49-F238E27FC236}">
                <a16:creationId xmlns:a16="http://schemas.microsoft.com/office/drawing/2014/main" id="{411DB42B-EAE1-2C47-9B19-2623D2E4E098}"/>
              </a:ext>
            </a:extLst>
          </p:cNvPr>
          <p:cNvGrpSpPr/>
          <p:nvPr/>
        </p:nvGrpSpPr>
        <p:grpSpPr>
          <a:xfrm>
            <a:off x="1037965" y="1056506"/>
            <a:ext cx="3459892" cy="2564027"/>
            <a:chOff x="1037965" y="1056506"/>
            <a:chExt cx="3459892" cy="2564027"/>
          </a:xfrm>
        </p:grpSpPr>
        <p:sp>
          <p:nvSpPr>
            <p:cNvPr id="5" name="正方形/長方形 4">
              <a:extLst>
                <a:ext uri="{FF2B5EF4-FFF2-40B4-BE49-F238E27FC236}">
                  <a16:creationId xmlns:a16="http://schemas.microsoft.com/office/drawing/2014/main" id="{220747CF-7941-B34E-BE75-EBE5C84876E5}"/>
                </a:ext>
              </a:extLst>
            </p:cNvPr>
            <p:cNvSpPr/>
            <p:nvPr/>
          </p:nvSpPr>
          <p:spPr>
            <a:xfrm>
              <a:off x="1037965"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F26F9A68-2B24-F54E-AAEA-A47A2E1DBEF4}"/>
                </a:ext>
              </a:extLst>
            </p:cNvPr>
            <p:cNvSpPr txBox="1"/>
            <p:nvPr/>
          </p:nvSpPr>
          <p:spPr>
            <a:xfrm>
              <a:off x="1037965" y="1170572"/>
              <a:ext cx="2300630" cy="369332"/>
            </a:xfrm>
            <a:prstGeom prst="rect">
              <a:avLst/>
            </a:prstGeom>
            <a:noFill/>
          </p:spPr>
          <p:txBody>
            <a:bodyPr wrap="none" rtlCol="0">
              <a:spAutoFit/>
            </a:bodyPr>
            <a:lstStyle/>
            <a:p>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についての専門性</a:t>
              </a:r>
            </a:p>
          </p:txBody>
        </p:sp>
        <p:sp>
          <p:nvSpPr>
            <p:cNvPr id="10" name="テキスト ボックス 9">
              <a:extLst>
                <a:ext uri="{FF2B5EF4-FFF2-40B4-BE49-F238E27FC236}">
                  <a16:creationId xmlns:a16="http://schemas.microsoft.com/office/drawing/2014/main" id="{C9C5A2F4-B57C-2E46-9C7A-C243EAAF3F0A}"/>
                </a:ext>
              </a:extLst>
            </p:cNvPr>
            <p:cNvSpPr txBox="1"/>
            <p:nvPr/>
          </p:nvSpPr>
          <p:spPr>
            <a:xfrm>
              <a:off x="1105926"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言葉を知っているかどうかではない。日々進化するテクノロジーを顧客価値に結びつけて、それを</a:t>
              </a:r>
              <a:r>
                <a:rPr lang="ja-JP" altLang="en-US" sz="1200">
                  <a:solidFill>
                    <a:schemeClr val="bg1"/>
                  </a:solidFill>
                  <a:latin typeface="Meiryo" panose="020B0604030504040204" pitchFamily="34" charset="-128"/>
                  <a:ea typeface="Meiryo" panose="020B0604030504040204" pitchFamily="34" charset="-128"/>
                </a:rPr>
                <a:t>説明でき、解決策の相談に応え、</a:t>
              </a:r>
              <a:r>
                <a:rPr kumimoji="1" lang="ja-JP" altLang="en-US" sz="1200">
                  <a:solidFill>
                    <a:schemeClr val="bg1"/>
                  </a:solidFill>
                  <a:latin typeface="Meiryo" panose="020B0604030504040204" pitchFamily="34" charset="-128"/>
                  <a:ea typeface="Meiryo" panose="020B0604030504040204" pitchFamily="34" charset="-128"/>
                </a:rPr>
                <a:t>実現できること。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1" name="グループ化 20">
            <a:extLst>
              <a:ext uri="{FF2B5EF4-FFF2-40B4-BE49-F238E27FC236}">
                <a16:creationId xmlns:a16="http://schemas.microsoft.com/office/drawing/2014/main" id="{930DD512-977F-FF4C-A828-74F744BAA7AB}"/>
              </a:ext>
            </a:extLst>
          </p:cNvPr>
          <p:cNvGrpSpPr/>
          <p:nvPr/>
        </p:nvGrpSpPr>
        <p:grpSpPr>
          <a:xfrm>
            <a:off x="4652321" y="1056506"/>
            <a:ext cx="3459892" cy="2564027"/>
            <a:chOff x="4652321" y="1056506"/>
            <a:chExt cx="3459892" cy="2564027"/>
          </a:xfrm>
        </p:grpSpPr>
        <p:sp>
          <p:nvSpPr>
            <p:cNvPr id="6" name="正方形/長方形 5">
              <a:extLst>
                <a:ext uri="{FF2B5EF4-FFF2-40B4-BE49-F238E27FC236}">
                  <a16:creationId xmlns:a16="http://schemas.microsoft.com/office/drawing/2014/main" id="{799F7ECB-9657-F04E-8259-E33692E1F79E}"/>
                </a:ext>
              </a:extLst>
            </p:cNvPr>
            <p:cNvSpPr/>
            <p:nvPr/>
          </p:nvSpPr>
          <p:spPr>
            <a:xfrm>
              <a:off x="4652321" y="1056506"/>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E6DAF1B9-71DB-8C4D-8505-FA22E4104C66}"/>
                </a:ext>
              </a:extLst>
            </p:cNvPr>
            <p:cNvSpPr txBox="1"/>
            <p:nvPr/>
          </p:nvSpPr>
          <p:spPr>
            <a:xfrm>
              <a:off x="4926726" y="1178349"/>
              <a:ext cx="3185487" cy="369332"/>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経営や業務についての専門性</a:t>
              </a:r>
            </a:p>
          </p:txBody>
        </p:sp>
        <p:sp>
          <p:nvSpPr>
            <p:cNvPr id="12" name="テキスト ボックス 11">
              <a:extLst>
                <a:ext uri="{FF2B5EF4-FFF2-40B4-BE49-F238E27FC236}">
                  <a16:creationId xmlns:a16="http://schemas.microsoft.com/office/drawing/2014/main" id="{6FD4176D-915E-394C-836E-7255D18AA69F}"/>
                </a:ext>
              </a:extLst>
            </p:cNvPr>
            <p:cNvSpPr txBox="1"/>
            <p:nvPr/>
          </p:nvSpPr>
          <p:spPr>
            <a:xfrm>
              <a:off x="4738818" y="1561408"/>
              <a:ext cx="3311611" cy="830997"/>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経営や業務についてお客様以上に考察し、どこに課題があるかを見つけ、その課題を解決するためにテクノロジーをどのように使えばいいかを考え、デザインできること。</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3" name="グループ化 22">
            <a:extLst>
              <a:ext uri="{FF2B5EF4-FFF2-40B4-BE49-F238E27FC236}">
                <a16:creationId xmlns:a16="http://schemas.microsoft.com/office/drawing/2014/main" id="{E8A536D5-FE4F-294B-B462-9674CEEC52F9}"/>
              </a:ext>
            </a:extLst>
          </p:cNvPr>
          <p:cNvGrpSpPr/>
          <p:nvPr/>
        </p:nvGrpSpPr>
        <p:grpSpPr>
          <a:xfrm>
            <a:off x="4652321" y="3768812"/>
            <a:ext cx="3459892" cy="2564027"/>
            <a:chOff x="4652321" y="3768812"/>
            <a:chExt cx="3459892" cy="2564027"/>
          </a:xfrm>
        </p:grpSpPr>
        <p:sp>
          <p:nvSpPr>
            <p:cNvPr id="8" name="正方形/長方形 7">
              <a:extLst>
                <a:ext uri="{FF2B5EF4-FFF2-40B4-BE49-F238E27FC236}">
                  <a16:creationId xmlns:a16="http://schemas.microsoft.com/office/drawing/2014/main" id="{FB00DC71-AE87-8D4E-99FB-B730AB18CFAB}"/>
                </a:ext>
              </a:extLst>
            </p:cNvPr>
            <p:cNvSpPr/>
            <p:nvPr/>
          </p:nvSpPr>
          <p:spPr>
            <a:xfrm>
              <a:off x="4652321"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944EC1DE-2CC2-2448-8446-3B335E5CAF03}"/>
                </a:ext>
              </a:extLst>
            </p:cNvPr>
            <p:cNvSpPr txBox="1"/>
            <p:nvPr/>
          </p:nvSpPr>
          <p:spPr>
            <a:xfrm>
              <a:off x="4920547" y="5632627"/>
              <a:ext cx="3185487" cy="646331"/>
            </a:xfrm>
            <a:prstGeom prst="rect">
              <a:avLst/>
            </a:prstGeom>
            <a:noFill/>
          </p:spPr>
          <p:txBody>
            <a:bodyPr wrap="none" rtlCol="0">
              <a:spAutoFit/>
            </a:bodyPr>
            <a:lstStyle/>
            <a:p>
              <a:pPr algn="r"/>
              <a:r>
                <a:rPr kumimoji="1" lang="ja-JP" altLang="en-US" b="1">
                  <a:solidFill>
                    <a:schemeClr val="bg1"/>
                  </a:solidFill>
                  <a:latin typeface="Meiryo" panose="020B0604030504040204" pitchFamily="34" charset="-128"/>
                  <a:ea typeface="Meiryo" panose="020B0604030504040204" pitchFamily="34" charset="-128"/>
                </a:rPr>
                <a:t>世のため人のために役立とう</a:t>
              </a:r>
              <a:endParaRPr kumimoji="1" lang="en-US" altLang="ja-JP" b="1" dirty="0">
                <a:solidFill>
                  <a:schemeClr val="bg1"/>
                </a:solidFill>
                <a:latin typeface="Meiryo" panose="020B0604030504040204" pitchFamily="34" charset="-128"/>
                <a:ea typeface="Meiryo" panose="020B0604030504040204" pitchFamily="34" charset="-128"/>
              </a:endParaRPr>
            </a:p>
            <a:p>
              <a:pPr algn="r"/>
              <a:r>
                <a:rPr kumimoji="1" lang="ja-JP" altLang="en-US" b="1">
                  <a:solidFill>
                    <a:schemeClr val="bg1"/>
                  </a:solidFill>
                  <a:latin typeface="Meiryo" panose="020B0604030504040204" pitchFamily="34" charset="-128"/>
                  <a:ea typeface="Meiryo" panose="020B0604030504040204" pitchFamily="34" charset="-128"/>
                </a:rPr>
                <a:t>というパッション</a:t>
              </a:r>
            </a:p>
          </p:txBody>
        </p:sp>
        <p:sp>
          <p:nvSpPr>
            <p:cNvPr id="14" name="テキスト ボックス 13">
              <a:extLst>
                <a:ext uri="{FF2B5EF4-FFF2-40B4-BE49-F238E27FC236}">
                  <a16:creationId xmlns:a16="http://schemas.microsoft.com/office/drawing/2014/main" id="{211A224E-6209-C943-9EE2-C35468B63A21}"/>
                </a:ext>
              </a:extLst>
            </p:cNvPr>
            <p:cNvSpPr txBox="1"/>
            <p:nvPr/>
          </p:nvSpPr>
          <p:spPr>
            <a:xfrm>
              <a:off x="4794423"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自分の会社のためではない。世のため人のために役立つために、自分は何をすべきかを考え、ぶれずに行動する情熱。</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E5C7B20F-4DF3-6E49-AD14-3C22C968870B}"/>
              </a:ext>
            </a:extLst>
          </p:cNvPr>
          <p:cNvGrpSpPr/>
          <p:nvPr/>
        </p:nvGrpSpPr>
        <p:grpSpPr>
          <a:xfrm>
            <a:off x="1037965" y="3768812"/>
            <a:ext cx="3459892" cy="2564027"/>
            <a:chOff x="1037965" y="3768812"/>
            <a:chExt cx="3459892" cy="2564027"/>
          </a:xfrm>
        </p:grpSpPr>
        <p:sp>
          <p:nvSpPr>
            <p:cNvPr id="7" name="正方形/長方形 6">
              <a:extLst>
                <a:ext uri="{FF2B5EF4-FFF2-40B4-BE49-F238E27FC236}">
                  <a16:creationId xmlns:a16="http://schemas.microsoft.com/office/drawing/2014/main" id="{F4CC6531-60ED-F44D-B4CC-CE1A3B10704C}"/>
                </a:ext>
              </a:extLst>
            </p:cNvPr>
            <p:cNvSpPr/>
            <p:nvPr/>
          </p:nvSpPr>
          <p:spPr>
            <a:xfrm>
              <a:off x="1037965" y="3768812"/>
              <a:ext cx="3459892" cy="256402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5026F6BF-DCDC-2848-8A34-2BE8447E79C6}"/>
                </a:ext>
              </a:extLst>
            </p:cNvPr>
            <p:cNvSpPr txBox="1"/>
            <p:nvPr/>
          </p:nvSpPr>
          <p:spPr>
            <a:xfrm>
              <a:off x="1037965" y="5632627"/>
              <a:ext cx="3416320" cy="646331"/>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同僚や遊び仲間だけではない</a:t>
              </a:r>
              <a:endParaRPr kumimoji="1" lang="en-US" altLang="ja-JP" b="1" dirty="0">
                <a:solidFill>
                  <a:schemeClr val="bg1"/>
                </a:solidFill>
                <a:latin typeface="Meiryo" panose="020B0604030504040204" pitchFamily="34" charset="-128"/>
                <a:ea typeface="Meiryo" panose="020B0604030504040204" pitchFamily="34" charset="-128"/>
              </a:endParaRPr>
            </a:p>
            <a:p>
              <a:r>
                <a:rPr kumimoji="1" lang="ja-JP" altLang="en-US" b="1">
                  <a:solidFill>
                    <a:schemeClr val="bg1"/>
                  </a:solidFill>
                  <a:latin typeface="Meiryo" panose="020B0604030504040204" pitchFamily="34" charset="-128"/>
                  <a:ea typeface="Meiryo" panose="020B0604030504040204" pitchFamily="34" charset="-128"/>
                </a:rPr>
                <a:t>人のつながりとイニシアティブ</a:t>
              </a:r>
            </a:p>
          </p:txBody>
        </p:sp>
        <p:sp>
          <p:nvSpPr>
            <p:cNvPr id="16" name="テキスト ボックス 15">
              <a:extLst>
                <a:ext uri="{FF2B5EF4-FFF2-40B4-BE49-F238E27FC236}">
                  <a16:creationId xmlns:a16="http://schemas.microsoft.com/office/drawing/2014/main" id="{F6F08C44-AAD1-1249-807C-A6E9E1A60070}"/>
                </a:ext>
              </a:extLst>
            </p:cNvPr>
            <p:cNvSpPr txBox="1"/>
            <p:nvPr/>
          </p:nvSpPr>
          <p:spPr>
            <a:xfrm>
              <a:off x="1105926" y="4986296"/>
              <a:ext cx="3311611" cy="646331"/>
            </a:xfrm>
            <a:prstGeom prst="rect">
              <a:avLst/>
            </a:prstGeom>
            <a:noFill/>
          </p:spPr>
          <p:txBody>
            <a:bodyPr wrap="squar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発信者になれ、起点になれ。そうすればそこに同じようなヒトたちが集まってくる。そういう人たちが知識をもたらし成長を支える。</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4" name="角丸四角形 3">
            <a:extLst>
              <a:ext uri="{FF2B5EF4-FFF2-40B4-BE49-F238E27FC236}">
                <a16:creationId xmlns:a16="http://schemas.microsoft.com/office/drawing/2014/main" id="{790CF5FA-A615-964F-9347-FBDF7E6BEEC6}"/>
              </a:ext>
            </a:extLst>
          </p:cNvPr>
          <p:cNvSpPr/>
          <p:nvPr/>
        </p:nvSpPr>
        <p:spPr>
          <a:xfrm>
            <a:off x="2587968" y="2472725"/>
            <a:ext cx="3974242" cy="2459690"/>
          </a:xfrm>
          <a:prstGeom prst="roundRect">
            <a:avLst>
              <a:gd name="adj" fmla="val 1381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お客様の成功に貢献すること</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売上や利益の拡大</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事業の変革や改革</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新規事業・顧客の創出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DFF51A54-E66F-6545-B555-A4987957398F}"/>
              </a:ext>
            </a:extLst>
          </p:cNvPr>
          <p:cNvSpPr txBox="1"/>
          <p:nvPr/>
        </p:nvSpPr>
        <p:spPr>
          <a:xfrm>
            <a:off x="2866929" y="4171953"/>
            <a:ext cx="3416320" cy="646331"/>
          </a:xfrm>
          <a:prstGeom prst="rect">
            <a:avLst/>
          </a:prstGeom>
          <a:noFill/>
        </p:spPr>
        <p:txBody>
          <a:bodyPr wrap="none" rtlCol="0">
            <a:spAutoFit/>
          </a:bodyPr>
          <a:lstStyle/>
          <a:p>
            <a:pPr algn="ctr"/>
            <a:r>
              <a:rPr kumimoji="1" lang="ja-JP" altLang="en-US" b="1">
                <a:solidFill>
                  <a:schemeClr val="bg1"/>
                </a:solidFill>
                <a:latin typeface="DFPKanTeiRyu-XB" panose="03000800010101010101" pitchFamily="66" charset="-128"/>
                <a:ea typeface="DFPKanTeiRyu-XB" panose="03000800010101010101" pitchFamily="66" charset="-128"/>
              </a:rPr>
              <a:t>人を幸せにし成長させることで</a:t>
            </a:r>
            <a:endParaRPr kumimoji="1" lang="en-US" altLang="ja-JP" b="1" dirty="0">
              <a:solidFill>
                <a:schemeClr val="bg1"/>
              </a:solidFill>
              <a:latin typeface="DFPKanTeiRyu-XB" panose="03000800010101010101" pitchFamily="66" charset="-128"/>
              <a:ea typeface="DFPKanTeiRyu-XB" panose="03000800010101010101" pitchFamily="66" charset="-128"/>
            </a:endParaRPr>
          </a:p>
          <a:p>
            <a:pPr algn="ctr"/>
            <a:r>
              <a:rPr lang="ja-JP" altLang="en-US" b="1">
                <a:solidFill>
                  <a:schemeClr val="bg1"/>
                </a:solidFill>
                <a:latin typeface="DFPKanTeiRyu-XB" panose="03000800010101010101" pitchFamily="66" charset="-128"/>
                <a:ea typeface="DFPKanTeiRyu-XB" panose="03000800010101010101" pitchFamily="66" charset="-128"/>
              </a:rPr>
              <a:t>自分を幸せにし成長させる</a:t>
            </a:r>
            <a:endParaRPr kumimoji="1" lang="ja-JP" altLang="en-US" b="1">
              <a:solidFill>
                <a:schemeClr val="bg1"/>
              </a:solidFill>
              <a:latin typeface="DFPKanTeiRyu-XB" panose="03000800010101010101" pitchFamily="66" charset="-128"/>
              <a:ea typeface="DFPKanTeiRyu-XB" panose="03000800010101010101" pitchFamily="66" charset="-128"/>
            </a:endParaRPr>
          </a:p>
        </p:txBody>
      </p:sp>
      <p:pic>
        <p:nvPicPr>
          <p:cNvPr id="18" name="図 17">
            <a:extLst>
              <a:ext uri="{FF2B5EF4-FFF2-40B4-BE49-F238E27FC236}">
                <a16:creationId xmlns:a16="http://schemas.microsoft.com/office/drawing/2014/main" id="{070F9595-4137-7042-B4CD-0FED77564696}"/>
              </a:ext>
            </a:extLst>
          </p:cNvPr>
          <p:cNvPicPr>
            <a:picLocks noChangeAspect="1"/>
          </p:cNvPicPr>
          <p:nvPr/>
        </p:nvPicPr>
        <p:blipFill>
          <a:blip r:embed="rId2"/>
          <a:stretch>
            <a:fillRect/>
          </a:stretch>
        </p:blipFill>
        <p:spPr>
          <a:xfrm>
            <a:off x="432077" y="2418844"/>
            <a:ext cx="2434852" cy="2474443"/>
          </a:xfrm>
          <a:prstGeom prst="rect">
            <a:avLst/>
          </a:prstGeom>
        </p:spPr>
      </p:pic>
      <p:pic>
        <p:nvPicPr>
          <p:cNvPr id="19" name="図 18">
            <a:extLst>
              <a:ext uri="{FF2B5EF4-FFF2-40B4-BE49-F238E27FC236}">
                <a16:creationId xmlns:a16="http://schemas.microsoft.com/office/drawing/2014/main" id="{534F6998-C925-0A4C-8C0C-85400242080C}"/>
              </a:ext>
            </a:extLst>
          </p:cNvPr>
          <p:cNvPicPr>
            <a:picLocks noChangeAspect="1"/>
          </p:cNvPicPr>
          <p:nvPr/>
        </p:nvPicPr>
        <p:blipFill>
          <a:blip r:embed="rId3"/>
          <a:stretch>
            <a:fillRect/>
          </a:stretch>
        </p:blipFill>
        <p:spPr>
          <a:xfrm>
            <a:off x="6283249" y="2637279"/>
            <a:ext cx="2323232" cy="2230303"/>
          </a:xfrm>
          <a:prstGeom prst="rect">
            <a:avLst/>
          </a:prstGeom>
        </p:spPr>
      </p:pic>
    </p:spTree>
    <p:extLst>
      <p:ext uri="{BB962C8B-B14F-4D97-AF65-F5344CB8AC3E}">
        <p14:creationId xmlns:p14="http://schemas.microsoft.com/office/powerpoint/2010/main" val="115529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1+#ppt_w/2"/>
                                          </p:val>
                                        </p:tav>
                                        <p:tav tm="100000">
                                          <p:val>
                                            <p:strVal val="#ppt_x"/>
                                          </p:val>
                                        </p:tav>
                                      </p:tavLst>
                                    </p:anim>
                                    <p:anim calcmode="lin" valueType="num">
                                      <p:cBhvr additive="base">
                                        <p:cTn id="14"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0-#ppt_w/2"/>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ppt_x</p:attrName>
                                        </p:attrNameLst>
                                      </p:cBhvr>
                                      <p:tavLst>
                                        <p:tav tm="0">
                                          <p:val>
                                            <p:strVal val="#ppt_x-#ppt_w*1.125000"/>
                                          </p:val>
                                        </p:tav>
                                        <p:tav tm="100000">
                                          <p:val>
                                            <p:strVal val="#ppt_x"/>
                                          </p:val>
                                        </p:tav>
                                      </p:tavLst>
                                    </p:anim>
                                    <p:animEffect transition="in" filter="wipe(right)">
                                      <p:cBhvr>
                                        <p:cTn id="39" dur="500"/>
                                        <p:tgtEl>
                                          <p:spTgt spid="18"/>
                                        </p:tgtEl>
                                      </p:cBhvr>
                                    </p:animEffect>
                                  </p:childTnLst>
                                </p:cTn>
                              </p:par>
                              <p:par>
                                <p:cTn id="40" presetID="1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p:tgtEl>
                                          <p:spTgt spid="19"/>
                                        </p:tgtEl>
                                        <p:attrNameLst>
                                          <p:attrName>ppt_x</p:attrName>
                                        </p:attrNameLst>
                                      </p:cBhvr>
                                      <p:tavLst>
                                        <p:tav tm="0">
                                          <p:val>
                                            <p:strVal val="#ppt_x+#ppt_w*1.125000"/>
                                          </p:val>
                                        </p:tav>
                                        <p:tav tm="100000">
                                          <p:val>
                                            <p:strVal val="#ppt_x"/>
                                          </p:val>
                                        </p:tav>
                                      </p:tavLst>
                                    </p:anim>
                                    <p:animEffect transition="in" filter="wipe(left)">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変革のリーダーたるよき抵抗勢力とは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342915" y="3560337"/>
            <a:ext cx="8458169" cy="2554545"/>
          </a:xfrm>
          <a:prstGeom prst="rect">
            <a:avLst/>
          </a:prstGeom>
        </p:spPr>
        <p:txBody>
          <a:bodyPr wrap="square" spcCol="36000">
            <a:spAutoFit/>
          </a:bodyPr>
          <a:lstStyle/>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ビジネスやテクノロジーのトレンドについて好奇心を絶やさず、情報収集や勉強を怠らない。</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分析的に物事を捉え、自分の理屈を語れる。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人の意見に耳を傾け、それについて自分の意見を示すことができる。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社内外に人的なネットワークを持ち、特にコミュニティや勉強会などで、社外との広い緩い繋がりを持っている。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自分の職掌範囲を自覚し、その達成に誠実に向きあっている。</a:t>
            </a:r>
          </a:p>
        </p:txBody>
      </p:sp>
      <p:pic>
        <p:nvPicPr>
          <p:cNvPr id="5" name="図 4"/>
          <p:cNvPicPr>
            <a:picLocks noChangeAspect="1"/>
          </p:cNvPicPr>
          <p:nvPr/>
        </p:nvPicPr>
        <p:blipFill>
          <a:blip r:embed="rId2"/>
          <a:stretch>
            <a:fillRect/>
          </a:stretch>
        </p:blipFill>
        <p:spPr>
          <a:xfrm>
            <a:off x="374359" y="764704"/>
            <a:ext cx="2520280" cy="2520280"/>
          </a:xfrm>
          <a:prstGeom prst="rect">
            <a:avLst/>
          </a:prstGeom>
        </p:spPr>
      </p:pic>
      <p:sp>
        <p:nvSpPr>
          <p:cNvPr id="6" name="正方形/長方形 5"/>
          <p:cNvSpPr/>
          <p:nvPr/>
        </p:nvSpPr>
        <p:spPr>
          <a:xfrm>
            <a:off x="2987824" y="1340768"/>
            <a:ext cx="5813260" cy="1569660"/>
          </a:xfrm>
          <a:prstGeom prst="rect">
            <a:avLst/>
          </a:prstGeom>
        </p:spPr>
        <p:txBody>
          <a:bodyPr wrap="square">
            <a:spAutoFit/>
          </a:bodyPr>
          <a:lstStyle/>
          <a:p>
            <a:r>
              <a:rPr lang="ja-JP" altLang="en-US" sz="2400" dirty="0">
                <a:solidFill>
                  <a:schemeClr val="accent6">
                    <a:lumMod val="75000"/>
                  </a:schemeClr>
                </a:solidFill>
                <a:latin typeface="Meiryo" charset="-128"/>
                <a:ea typeface="Meiryo" charset="-128"/>
                <a:cs typeface="Meiryo" charset="-128"/>
              </a:rPr>
              <a:t>評論家</a:t>
            </a:r>
            <a:r>
              <a:rPr lang="ja-JP" altLang="en-US" sz="2400">
                <a:solidFill>
                  <a:schemeClr val="accent6">
                    <a:lumMod val="75000"/>
                  </a:schemeClr>
                </a:solidFill>
                <a:latin typeface="Meiryo" charset="-128"/>
                <a:ea typeface="Meiryo" charset="-128"/>
                <a:cs typeface="Meiryo" charset="-128"/>
              </a:rPr>
              <a:t>やアウトロー、あるいは単</a:t>
            </a:r>
            <a:r>
              <a:rPr lang="ja-JP" altLang="en-US" sz="2400" dirty="0">
                <a:solidFill>
                  <a:schemeClr val="accent6">
                    <a:lumMod val="75000"/>
                  </a:schemeClr>
                </a:solidFill>
                <a:latin typeface="Meiryo" charset="-128"/>
                <a:ea typeface="Meiryo" charset="-128"/>
                <a:cs typeface="Meiryo" charset="-128"/>
              </a:rPr>
              <a:t>なる批判者ではなく、自分の与えられた職務の</a:t>
            </a:r>
            <a:r>
              <a:rPr lang="ja-JP" altLang="en-US" sz="2400">
                <a:solidFill>
                  <a:schemeClr val="accent6">
                    <a:lumMod val="75000"/>
                  </a:schemeClr>
                </a:solidFill>
                <a:latin typeface="Meiryo" charset="-128"/>
                <a:ea typeface="Meiryo" charset="-128"/>
                <a:cs typeface="Meiryo" charset="-128"/>
              </a:rPr>
              <a:t>中で批判的</a:t>
            </a:r>
            <a:r>
              <a:rPr lang="ja-JP" altLang="en-US" sz="2400" dirty="0">
                <a:solidFill>
                  <a:schemeClr val="accent6">
                    <a:lumMod val="75000"/>
                  </a:schemeClr>
                </a:solidFill>
                <a:latin typeface="Meiryo" charset="-128"/>
                <a:ea typeface="Meiryo" charset="-128"/>
                <a:cs typeface="Meiryo" charset="-128"/>
              </a:rPr>
              <a:t>な精神を持ち、改善策を探し、これを実践する人。</a:t>
            </a:r>
          </a:p>
        </p:txBody>
      </p:sp>
    </p:spTree>
    <p:extLst>
      <p:ext uri="{BB962C8B-B14F-4D97-AF65-F5344CB8AC3E}">
        <p14:creationId xmlns:p14="http://schemas.microsoft.com/office/powerpoint/2010/main" val="2215079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chemeClr val="tx1">
                    <a:lumMod val="50000"/>
                    <a:lumOff val="50000"/>
                  </a:schemeClr>
                </a:solidFill>
              </a:rPr>
              <a:t>45</a:t>
            </a:fld>
            <a:endParaRPr kumimoji="1" lang="ja-JP" altLang="en-US">
              <a:solidFill>
                <a:schemeClr val="tx1">
                  <a:lumMod val="50000"/>
                  <a:lumOff val="50000"/>
                </a:schemeClr>
              </a:solidFill>
            </a:endParaRPr>
          </a:p>
        </p:txBody>
      </p:sp>
      <p:sp>
        <p:nvSpPr>
          <p:cNvPr id="4" name="テキスト ボックス 3"/>
          <p:cNvSpPr txBox="1"/>
          <p:nvPr/>
        </p:nvSpPr>
        <p:spPr>
          <a:xfrm>
            <a:off x="147959" y="1609270"/>
            <a:ext cx="8848081" cy="707886"/>
          </a:xfrm>
          <a:prstGeom prst="rect">
            <a:avLst/>
          </a:prstGeom>
          <a:noFill/>
        </p:spPr>
        <p:txBody>
          <a:bodyPr wrap="square" rtlCol="0">
            <a:spAutoFit/>
          </a:bodyPr>
          <a:lstStyle/>
          <a:p>
            <a:pPr algn="ctr"/>
            <a:r>
              <a:rPr lang="en-US" altLang="ja-JP" sz="4000" dirty="0">
                <a:solidFill>
                  <a:schemeClr val="tx1">
                    <a:lumMod val="50000"/>
                    <a:lumOff val="50000"/>
                  </a:schemeClr>
                </a:solidFill>
              </a:rPr>
              <a:t>100</a:t>
            </a:r>
            <a:r>
              <a:rPr lang="ja-JP" altLang="en-US" sz="4000" dirty="0">
                <a:solidFill>
                  <a:schemeClr val="tx1">
                    <a:lumMod val="50000"/>
                    <a:lumOff val="50000"/>
                  </a:schemeClr>
                </a:solidFill>
              </a:rPr>
              <a:t>年人生を生き抜くために</a:t>
            </a:r>
            <a:r>
              <a:rPr kumimoji="1" lang="ja-JP" altLang="en-US" sz="4000" dirty="0">
                <a:solidFill>
                  <a:schemeClr val="tx1">
                    <a:lumMod val="50000"/>
                    <a:lumOff val="50000"/>
                  </a:schemeClr>
                </a:solidFill>
                <a:latin typeface="Meiryo" charset="-128"/>
                <a:ea typeface="Meiryo" charset="-128"/>
                <a:cs typeface="Meiryo" charset="-128"/>
              </a:rPr>
              <a:t>！</a:t>
            </a:r>
          </a:p>
        </p:txBody>
      </p:sp>
      <p:pic>
        <p:nvPicPr>
          <p:cNvPr id="6" name="図 5"/>
          <p:cNvPicPr>
            <a:picLocks noChangeAspect="1"/>
          </p:cNvPicPr>
          <p:nvPr/>
        </p:nvPicPr>
        <p:blipFill>
          <a:blip r:embed="rId2"/>
          <a:stretch>
            <a:fillRect/>
          </a:stretch>
        </p:blipFill>
        <p:spPr>
          <a:xfrm>
            <a:off x="4248835" y="2631817"/>
            <a:ext cx="4249109" cy="3705223"/>
          </a:xfrm>
          <a:prstGeom prst="rect">
            <a:avLst/>
          </a:prstGeom>
          <a:noFill/>
        </p:spPr>
      </p:pic>
    </p:spTree>
    <p:extLst>
      <p:ext uri="{BB962C8B-B14F-4D97-AF65-F5344CB8AC3E}">
        <p14:creationId xmlns:p14="http://schemas.microsoft.com/office/powerpoint/2010/main" val="3536911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415772"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一人前</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意識せずに仕事がこなせる段階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278"/>
              <a:gd name="adj2" fmla="val 7183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564350" y="4566018"/>
              <a:ext cx="2015295" cy="461665"/>
            </a:xfrm>
            <a:prstGeom prst="rect">
              <a:avLst/>
            </a:prstGeom>
            <a:noFill/>
          </p:spPr>
          <p:txBody>
            <a:bodyPr wrap="none" rtlCol="0">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素人</a:t>
              </a:r>
              <a:r>
                <a:rPr lang="en-US" altLang="ja-JP" sz="1200" dirty="0">
                  <a:solidFill>
                    <a:schemeClr val="bg1"/>
                  </a:solidFill>
                  <a:latin typeface="Meiryo" panose="020B0604030504040204" pitchFamily="34" charset="-128"/>
                  <a:ea typeface="Meiryo" panose="020B0604030504040204" pitchFamily="34" charset="-128"/>
                </a:rPr>
                <a:t>”</a:t>
              </a:r>
              <a:r>
                <a:rPr lang="ja-JP" altLang="en-US" sz="1200">
                  <a:solidFill>
                    <a:schemeClr val="bg1"/>
                  </a:solidFill>
                  <a:latin typeface="Meiryo" panose="020B0604030504040204" pitchFamily="34" charset="-128"/>
                  <a:ea typeface="Meiryo" panose="020B0604030504040204" pitchFamily="34" charset="-128"/>
                </a:rPr>
                <a:t>である自分を自覚し</a:t>
              </a:r>
              <a:endParaRPr lang="en-US" altLang="ja-JP" sz="1200" dirty="0">
                <a:solidFill>
                  <a:schemeClr val="bg1"/>
                </a:solidFill>
                <a:latin typeface="Meiryo" panose="020B0604030504040204" pitchFamily="34" charset="-128"/>
                <a:ea typeface="Meiryo" panose="020B0604030504040204" pitchFamily="34" charset="-128"/>
              </a:endParaRPr>
            </a:p>
            <a:p>
              <a:pPr algn="ct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素人</a:t>
              </a:r>
              <a:r>
                <a:rPr kumimoji="1" lang="en-US" altLang="ja-JP" sz="1200" dirty="0">
                  <a:solidFill>
                    <a:schemeClr val="bg1"/>
                  </a:solidFill>
                  <a:latin typeface="Meiryo" panose="020B0604030504040204" pitchFamily="34" charset="-128"/>
                  <a:ea typeface="Meiryo" panose="020B0604030504040204" pitchFamily="34" charset="-128"/>
                </a:rPr>
                <a:t>”</a:t>
              </a:r>
              <a:r>
                <a:rPr kumimoji="1" lang="ja-JP" altLang="en-US" sz="1200">
                  <a:solidFill>
                    <a:schemeClr val="bg1"/>
                  </a:solidFill>
                  <a:latin typeface="Meiryo" panose="020B0604030504040204" pitchFamily="34" charset="-128"/>
                  <a:ea typeface="Meiryo" panose="020B0604030504040204" pitchFamily="34" charset="-128"/>
                </a:rPr>
                <a:t>からの脱出を目指す</a:t>
              </a:r>
              <a:endParaRPr kumimoji="1" lang="en-US" altLang="ja-JP" sz="12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16627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2771800" y="1756308"/>
            <a:ext cx="3600400" cy="3528392"/>
          </a:xfrm>
          <a:prstGeom prst="ellipse">
            <a:avLst/>
          </a:prstGeom>
          <a:gradFill flip="none" rotWithShape="1">
            <a:gsLst>
              <a:gs pos="0">
                <a:schemeClr val="accent1">
                  <a:lumMod val="20000"/>
                  <a:lumOff val="80000"/>
                </a:schemeClr>
              </a:gs>
              <a:gs pos="46000">
                <a:schemeClr val="accent1">
                  <a:lumMod val="0"/>
                  <a:lumOff val="100000"/>
                </a:schemeClr>
              </a:gs>
              <a:gs pos="100000">
                <a:schemeClr val="tx2">
                  <a:lumMod val="60000"/>
                  <a:lumOff val="40000"/>
                </a:schemeClr>
              </a:gs>
            </a:gsLst>
            <a:path path="circle">
              <a:fillToRect l="50000" t="-80000" r="50000" b="180000"/>
            </a:path>
            <a:tileRect/>
          </a:gradFill>
          <a:ln>
            <a:noFill/>
          </a:ln>
          <a:effectLst>
            <a:outerShdw blurRad="50800" dist="50800" dir="5400000" algn="ctr" rotWithShape="0">
              <a:schemeClr val="bg1">
                <a:lumMod val="9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学び続ける習慣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468" y="795978"/>
            <a:ext cx="2192239" cy="193465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0421" y="752736"/>
            <a:ext cx="2330882" cy="1989019"/>
          </a:xfrm>
          <a:prstGeom prst="rect">
            <a:avLst/>
          </a:prstGeom>
        </p:spPr>
      </p:pic>
      <p:sp>
        <p:nvSpPr>
          <p:cNvPr id="8" name="テキスト ボックス 7"/>
          <p:cNvSpPr txBox="1"/>
          <p:nvPr/>
        </p:nvSpPr>
        <p:spPr>
          <a:xfrm>
            <a:off x="2361589" y="2596178"/>
            <a:ext cx="1107996"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独学力</a:t>
            </a:r>
          </a:p>
        </p:txBody>
      </p:sp>
      <p:sp>
        <p:nvSpPr>
          <p:cNvPr id="9" name="テキスト ボックス 8"/>
          <p:cNvSpPr txBox="1"/>
          <p:nvPr/>
        </p:nvSpPr>
        <p:spPr>
          <a:xfrm>
            <a:off x="5364088" y="2592722"/>
            <a:ext cx="1723549"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つながり力</a:t>
            </a:r>
            <a:endParaRPr kumimoji="1" lang="ja-JP" altLang="en-US" sz="2400" b="1" dirty="0">
              <a:solidFill>
                <a:srgbClr val="0432FF"/>
              </a:solidFill>
              <a:latin typeface="Meiryo" charset="-128"/>
              <a:ea typeface="Meiryo" charset="-128"/>
              <a:cs typeface="Meiryo" charset="-128"/>
            </a:endParaRPr>
          </a:p>
        </p:txBody>
      </p:sp>
      <p:sp>
        <p:nvSpPr>
          <p:cNvPr id="10" name="テキスト ボックス 9"/>
          <p:cNvSpPr txBox="1"/>
          <p:nvPr/>
        </p:nvSpPr>
        <p:spPr>
          <a:xfrm>
            <a:off x="3402449" y="6176845"/>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アウトプット力</a:t>
            </a: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016" y="3890801"/>
            <a:ext cx="2359098" cy="2376925"/>
          </a:xfrm>
          <a:prstGeom prst="rect">
            <a:avLst/>
          </a:prstGeom>
        </p:spPr>
      </p:pic>
      <p:sp>
        <p:nvSpPr>
          <p:cNvPr id="14" name="テキスト ボックス 13"/>
          <p:cNvSpPr txBox="1"/>
          <p:nvPr/>
        </p:nvSpPr>
        <p:spPr>
          <a:xfrm>
            <a:off x="3905122" y="1469608"/>
            <a:ext cx="1261884" cy="738664"/>
          </a:xfrm>
          <a:prstGeom prst="rect">
            <a:avLst/>
          </a:prstGeom>
          <a:noFill/>
        </p:spPr>
        <p:txBody>
          <a:bodyPr wrap="none" rtlCol="0">
            <a:spAutoFit/>
          </a:bodyPr>
          <a:lstStyle/>
          <a:p>
            <a:pPr algn="ctr"/>
            <a:r>
              <a:rPr kumimoji="1" lang="en-US" altLang="ja-JP" sz="1400" dirty="0">
                <a:solidFill>
                  <a:srgbClr val="0070C0"/>
                </a:solidFill>
                <a:latin typeface="Meiryo" charset="-128"/>
                <a:ea typeface="Meiryo" charset="-128"/>
                <a:cs typeface="Meiryo" charset="-128"/>
              </a:rPr>
              <a:t>SNS</a:t>
            </a:r>
          </a:p>
          <a:p>
            <a:pPr algn="ctr"/>
            <a:r>
              <a:rPr lang="ja-JP" altLang="en-US" sz="1400" dirty="0">
                <a:solidFill>
                  <a:srgbClr val="0070C0"/>
                </a:solidFill>
                <a:latin typeface="Meiryo" charset="-128"/>
                <a:ea typeface="Meiryo" charset="-128"/>
                <a:cs typeface="Meiryo" charset="-128"/>
              </a:rPr>
              <a:t>勉強会</a:t>
            </a:r>
            <a:endParaRPr lang="en-US" altLang="ja-JP" sz="1400" dirty="0">
              <a:solidFill>
                <a:srgbClr val="0070C0"/>
              </a:solidFill>
              <a:latin typeface="Meiryo" charset="-128"/>
              <a:ea typeface="Meiryo" charset="-128"/>
              <a:cs typeface="Meiryo" charset="-128"/>
            </a:endParaRPr>
          </a:p>
          <a:p>
            <a:pPr algn="ctr"/>
            <a:r>
              <a:rPr kumimoji="1" lang="ja-JP" altLang="en-US" sz="1400" dirty="0">
                <a:solidFill>
                  <a:srgbClr val="0070C0"/>
                </a:solidFill>
                <a:latin typeface="Meiryo" charset="-128"/>
                <a:ea typeface="Meiryo" charset="-128"/>
                <a:cs typeface="Meiryo" charset="-128"/>
              </a:rPr>
              <a:t>コミュニティ</a:t>
            </a:r>
          </a:p>
        </p:txBody>
      </p:sp>
      <p:sp>
        <p:nvSpPr>
          <p:cNvPr id="15" name="テキスト ボックス 14"/>
          <p:cNvSpPr txBox="1"/>
          <p:nvPr/>
        </p:nvSpPr>
        <p:spPr>
          <a:xfrm>
            <a:off x="7376726" y="1469608"/>
            <a:ext cx="1261884" cy="738664"/>
          </a:xfrm>
          <a:prstGeom prst="rect">
            <a:avLst/>
          </a:prstGeom>
          <a:noFill/>
        </p:spPr>
        <p:txBody>
          <a:bodyPr wrap="none" rtlCol="0">
            <a:spAutoFit/>
          </a:bodyPr>
          <a:lstStyle/>
          <a:p>
            <a:r>
              <a:rPr kumimoji="1" lang="ja-JP" altLang="en-US" sz="1400" dirty="0">
                <a:solidFill>
                  <a:srgbClr val="0070C0"/>
                </a:solidFill>
                <a:latin typeface="Meiryo" charset="-128"/>
                <a:ea typeface="Meiryo" charset="-128"/>
                <a:cs typeface="Meiryo" charset="-128"/>
              </a:rPr>
              <a:t>ボランティア</a:t>
            </a:r>
            <a:endParaRPr kumimoji="1"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イベント</a:t>
            </a:r>
            <a:endParaRPr lang="en-US" altLang="ja-JP" sz="1400" dirty="0">
              <a:solidFill>
                <a:srgbClr val="0070C0"/>
              </a:solidFill>
              <a:latin typeface="Meiryo" charset="-128"/>
              <a:ea typeface="Meiryo" charset="-128"/>
              <a:cs typeface="Meiryo" charset="-128"/>
            </a:endParaRPr>
          </a:p>
          <a:p>
            <a:r>
              <a:rPr kumimoji="1" lang="ja-JP" altLang="en-US" sz="1400" dirty="0">
                <a:solidFill>
                  <a:srgbClr val="0070C0"/>
                </a:solidFill>
                <a:latin typeface="Meiryo" charset="-128"/>
                <a:ea typeface="Meiryo" charset="-128"/>
                <a:cs typeface="Meiryo" charset="-128"/>
              </a:rPr>
              <a:t>呑み会</a:t>
            </a:r>
          </a:p>
        </p:txBody>
      </p:sp>
      <p:sp>
        <p:nvSpPr>
          <p:cNvPr id="16" name="テキスト ボックス 15"/>
          <p:cNvSpPr txBox="1"/>
          <p:nvPr/>
        </p:nvSpPr>
        <p:spPr>
          <a:xfrm>
            <a:off x="1073571" y="1469608"/>
            <a:ext cx="902811"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読書</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社外研修</a:t>
            </a:r>
            <a:endParaRPr lang="en-US" altLang="ja-JP" sz="1400" dirty="0">
              <a:solidFill>
                <a:srgbClr val="0070C0"/>
              </a:solidFill>
              <a:latin typeface="Meiryo" charset="-128"/>
              <a:ea typeface="Meiryo" charset="-128"/>
              <a:cs typeface="Meiryo" charset="-128"/>
            </a:endParaRPr>
          </a:p>
          <a:p>
            <a:pPr algn="r"/>
            <a:r>
              <a:rPr kumimoji="1" lang="en-US" altLang="ja-JP" sz="1400" dirty="0">
                <a:solidFill>
                  <a:srgbClr val="0070C0"/>
                </a:solidFill>
                <a:latin typeface="Meiryo" charset="-128"/>
                <a:ea typeface="Meiryo" charset="-128"/>
                <a:cs typeface="Meiryo" charset="-128"/>
              </a:rPr>
              <a:t>Web</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3094672" y="3154012"/>
            <a:ext cx="2954655"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変身資産</a:t>
            </a:r>
            <a:r>
              <a:rPr kumimoji="1" lang="ja-JP" altLang="en-US" sz="2400" dirty="0">
                <a:solidFill>
                  <a:srgbClr val="0432FF"/>
                </a:solidFill>
                <a:latin typeface="Meiryo" charset="-128"/>
                <a:ea typeface="Meiryo" charset="-128"/>
                <a:cs typeface="Meiryo" charset="-128"/>
              </a:rPr>
              <a:t>の蓄積</a:t>
            </a:r>
          </a:p>
        </p:txBody>
      </p:sp>
      <p:sp>
        <p:nvSpPr>
          <p:cNvPr id="19" name="テキスト ボックス 18"/>
          <p:cNvSpPr txBox="1"/>
          <p:nvPr/>
        </p:nvSpPr>
        <p:spPr>
          <a:xfrm>
            <a:off x="6444208" y="3054387"/>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20" name="テキスト ボックス 19"/>
          <p:cNvSpPr txBox="1"/>
          <p:nvPr/>
        </p:nvSpPr>
        <p:spPr>
          <a:xfrm>
            <a:off x="764647" y="3094199"/>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21" name="テキスト ボックス 20"/>
          <p:cNvSpPr txBox="1"/>
          <p:nvPr/>
        </p:nvSpPr>
        <p:spPr>
          <a:xfrm>
            <a:off x="2156608" y="5278382"/>
            <a:ext cx="2473754"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パターン化・ストーリー化能力の強化</a:t>
            </a:r>
            <a:endParaRPr kumimoji="1" lang="en-US" altLang="ja-JP" sz="105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362188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100</a:t>
            </a:r>
            <a:r>
              <a:rPr kumimoji="1" lang="ja-JP" altLang="en-US" dirty="0"/>
              <a:t>年人生を生き抜くための</a:t>
            </a:r>
            <a:r>
              <a:rPr kumimoji="1" lang="en-US" altLang="ja-JP" dirty="0"/>
              <a:t>5</a:t>
            </a:r>
            <a:r>
              <a:rPr kumimoji="1" lang="ja-JP" altLang="en-US" dirty="0"/>
              <a:t>つの原則</a:t>
            </a:r>
          </a:p>
        </p:txBody>
      </p:sp>
      <p:sp>
        <p:nvSpPr>
          <p:cNvPr id="3" name="スライド番号プレースホルダー 2"/>
          <p:cNvSpPr>
            <a:spLocks noGrp="1"/>
          </p:cNvSpPr>
          <p:nvPr>
            <p:ph type="sldNum" sz="quarter" idx="12"/>
          </p:nvPr>
        </p:nvSpPr>
        <p:spPr>
          <a:xfrm>
            <a:off x="6932246" y="7201667"/>
            <a:ext cx="2133600" cy="217800"/>
          </a:xfrm>
        </p:spPr>
        <p:txBody>
          <a:bodyPr/>
          <a:lstStyle/>
          <a:p>
            <a:fld id="{8FF8CC5D-A65D-5946-99B5-645367A967AD}" type="slidenum">
              <a:rPr kumimoji="1" lang="ja-JP" altLang="en-US" smtClean="0"/>
              <a:t>48</a:t>
            </a:fld>
            <a:endParaRPr kumimoji="1" lang="ja-JP" altLang="en-US"/>
          </a:p>
        </p:txBody>
      </p:sp>
      <p:sp>
        <p:nvSpPr>
          <p:cNvPr id="5" name="テキスト ボックス 4"/>
          <p:cNvSpPr txBox="1"/>
          <p:nvPr/>
        </p:nvSpPr>
        <p:spPr>
          <a:xfrm>
            <a:off x="501014" y="1277353"/>
            <a:ext cx="8141972" cy="5262979"/>
          </a:xfrm>
          <a:prstGeom prst="rect">
            <a:avLst/>
          </a:prstGeom>
          <a:noFill/>
        </p:spPr>
        <p:txBody>
          <a:bodyPr wrap="none" rtlCol="0">
            <a:spAutoFit/>
          </a:bodyPr>
          <a:lstStyle/>
          <a:p>
            <a:r>
              <a:rPr lang="ja-JP" altLang="en-US" sz="2000" b="1" dirty="0">
                <a:solidFill>
                  <a:srgbClr val="0432FF"/>
                </a:solidFill>
                <a:latin typeface="Meiryo" charset="-128"/>
                <a:ea typeface="Meiryo" charset="-128"/>
                <a:cs typeface="Meiryo" charset="-128"/>
              </a:rPr>
              <a:t>１．</a:t>
            </a:r>
            <a:r>
              <a:rPr kumimoji="1" lang="ja-JP" altLang="en-US" sz="2000" b="1" dirty="0">
                <a:solidFill>
                  <a:srgbClr val="0432FF"/>
                </a:solidFill>
                <a:latin typeface="Meiryo" charset="-128"/>
                <a:ea typeface="Meiryo" charset="-128"/>
                <a:cs typeface="Meiryo" charset="-128"/>
              </a:rPr>
              <a:t>時間を作る</a:t>
            </a:r>
            <a:endParaRPr kumimoji="1" lang="en-US" altLang="ja-JP" sz="2000" b="1" dirty="0">
              <a:solidFill>
                <a:srgbClr val="0432FF"/>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「何をやろうかと考え、決心してから行動する」</a:t>
            </a:r>
            <a:r>
              <a:rPr lang="ja-JP" altLang="en-US" sz="1600" dirty="0">
                <a:solidFill>
                  <a:srgbClr val="0070C0"/>
                </a:solidFill>
                <a:latin typeface="Meiryo" charset="-128"/>
                <a:ea typeface="Meiryo" charset="-128"/>
                <a:cs typeface="Meiryo" charset="-128"/>
              </a:rPr>
              <a:t>は失敗する。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dirty="0">
                <a:solidFill>
                  <a:srgbClr val="0070C0"/>
                </a:solidFill>
                <a:latin typeface="Meiryo" charset="-128"/>
                <a:ea typeface="Meiryo" charset="-128"/>
                <a:cs typeface="Meiryo" charset="-128"/>
              </a:rPr>
              <a:t>まずは「時間を作る」ことから始める。やってるうちに決心は固まる。</a:t>
            </a:r>
            <a:endParaRPr kumimoji="1"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kumimoji="1" lang="ja-JP" altLang="en-US" sz="1600" b="1" u="sng" dirty="0">
                <a:solidFill>
                  <a:srgbClr val="0070C0"/>
                </a:solidFill>
                <a:latin typeface="Meiryo" charset="-128"/>
                <a:ea typeface="Meiryo" charset="-128"/>
                <a:cs typeface="Meiryo" charset="-128"/>
              </a:rPr>
              <a:t>朝の１時間</a:t>
            </a:r>
            <a:r>
              <a:rPr kumimoji="1" lang="ja-JP" altLang="en-US" sz="1600" b="1" dirty="0">
                <a:solidFill>
                  <a:srgbClr val="0070C0"/>
                </a:solidFill>
                <a:latin typeface="Meiryo" charset="-128"/>
                <a:ea typeface="Meiryo" charset="-128"/>
                <a:cs typeface="Meiryo" charset="-128"/>
              </a:rPr>
              <a:t>を征すれば、人生を征す</a:t>
            </a:r>
            <a:r>
              <a:rPr kumimoji="1" lang="ja-JP" altLang="en-US" sz="1600" dirty="0">
                <a:solidFill>
                  <a:srgbClr val="0070C0"/>
                </a:solidFill>
                <a:latin typeface="Meiryo" charset="-128"/>
                <a:ea typeface="Meiryo" charset="-128"/>
                <a:cs typeface="Meiryo" charset="-128"/>
              </a:rPr>
              <a:t>。</a:t>
            </a:r>
            <a:endParaRPr kumimoji="1" lang="en-US" altLang="ja-JP" sz="1600" dirty="0">
              <a:solidFill>
                <a:srgbClr val="0070C0"/>
              </a:solidFill>
              <a:latin typeface="Meiryo" charset="-128"/>
              <a:ea typeface="Meiryo" charset="-128"/>
              <a:cs typeface="Meiryo" charset="-128"/>
            </a:endParaRPr>
          </a:p>
          <a:p>
            <a:r>
              <a:rPr lang="ja-JP" altLang="en-US" sz="2000" b="1" dirty="0">
                <a:solidFill>
                  <a:srgbClr val="0432FF"/>
                </a:solidFill>
                <a:latin typeface="Meiryo" charset="-128"/>
                <a:ea typeface="Meiryo" charset="-128"/>
                <a:cs typeface="Meiryo" charset="-128"/>
              </a:rPr>
              <a:t>２．人的ネットワークを築く</a:t>
            </a:r>
            <a:endParaRPr lang="en-US" altLang="ja-JP" sz="2000"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似たもの同士や同じ職場だけではなく、生き方の違う人たちとつき合う。</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多様な価値観や生き方、ロールモデル</a:t>
            </a:r>
            <a:r>
              <a:rPr lang="ja-JP" altLang="en-US" sz="1600">
                <a:solidFill>
                  <a:srgbClr val="0070C0"/>
                </a:solidFill>
                <a:latin typeface="Meiryo" charset="-128"/>
                <a:ea typeface="Meiryo" charset="-128"/>
                <a:cs typeface="Meiryo" charset="-128"/>
              </a:rPr>
              <a:t>を知る。人生</a:t>
            </a:r>
            <a:r>
              <a:rPr lang="ja-JP" altLang="en-US" sz="1600" dirty="0">
                <a:solidFill>
                  <a:srgbClr val="0070C0"/>
                </a:solidFill>
                <a:latin typeface="Meiryo" charset="-128"/>
                <a:ea typeface="Meiryo" charset="-128"/>
                <a:cs typeface="Meiryo" charset="-128"/>
              </a:rPr>
              <a:t>に沢山の</a:t>
            </a:r>
            <a:r>
              <a:rPr lang="ja-JP" altLang="en-US" sz="1600">
                <a:solidFill>
                  <a:srgbClr val="0070C0"/>
                </a:solidFill>
                <a:latin typeface="Meiryo" charset="-128"/>
                <a:ea typeface="Meiryo" charset="-128"/>
                <a:cs typeface="Meiryo" charset="-128"/>
              </a:rPr>
              <a:t>選択肢を増やす。</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a:solidFill>
                  <a:srgbClr val="0070C0"/>
                </a:solidFill>
                <a:latin typeface="Meiryo" charset="-128"/>
                <a:ea typeface="Meiryo" charset="-128"/>
                <a:cs typeface="Meiryo" charset="-128"/>
              </a:rPr>
              <a:t>自分が「起点」になれ！そこに良き仲間や知恵が集まる。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３．失敗を積み重ねる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「若気の至り」という一生に一度の時期に沢山失敗せよ。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失敗しても殺されない。怒られるだけで終わる。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成功は人様のおかげ、失敗は自分の責任と心得よ。</a:t>
            </a:r>
            <a:endParaRPr lang="en-US" altLang="ja-JP" sz="1600" dirty="0">
              <a:solidFill>
                <a:srgbClr val="0070C0"/>
              </a:solidFill>
              <a:latin typeface="Meiryo" charset="-128"/>
              <a:ea typeface="Meiryo" charset="-128"/>
              <a:cs typeface="Meiryo" charset="-128"/>
            </a:endParaRPr>
          </a:p>
          <a:p>
            <a:r>
              <a:rPr lang="ja-JP" altLang="en-US" b="1" dirty="0">
                <a:solidFill>
                  <a:srgbClr val="0432FF"/>
                </a:solidFill>
                <a:latin typeface="Meiryo" charset="-128"/>
                <a:ea typeface="Meiryo" charset="-128"/>
                <a:cs typeface="Meiryo" charset="-128"/>
              </a:rPr>
              <a:t>４．丁寧な仕事をする</a:t>
            </a:r>
            <a:endParaRPr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「要領よく」は考えるな。</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いまの自分にできる精一杯で最高の仕事をせよ。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限界を知れば、自ずと要領は見えてくる。</a:t>
            </a:r>
            <a:endParaRPr lang="en-US" altLang="ja-JP" sz="1600" dirty="0">
              <a:solidFill>
                <a:srgbClr val="0070C0"/>
              </a:solidFill>
              <a:latin typeface="Meiryo" charset="-128"/>
              <a:ea typeface="Meiryo" charset="-128"/>
              <a:cs typeface="Meiryo" charset="-128"/>
            </a:endParaRPr>
          </a:p>
          <a:p>
            <a:r>
              <a:rPr kumimoji="1" lang="ja-JP" altLang="en-US" b="1" dirty="0">
                <a:solidFill>
                  <a:srgbClr val="0432FF"/>
                </a:solidFill>
                <a:latin typeface="Meiryo" charset="-128"/>
                <a:ea typeface="Meiryo" charset="-128"/>
                <a:cs typeface="Meiryo" charset="-128"/>
              </a:rPr>
              <a:t>５．想像力を働かせる</a:t>
            </a:r>
            <a:endParaRPr kumimoji="1" lang="en-US" altLang="ja-JP" b="1" dirty="0">
              <a:solidFill>
                <a:srgbClr val="0432FF"/>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相手の幸せのために働け。そうすれば自分も幸せになれる。</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相手の立場だったら自分はどのように考え、行動するかを想像せよ。</a:t>
            </a:r>
            <a:endParaRPr lang="en-US" altLang="ja-JP" sz="1600" dirty="0">
              <a:solidFill>
                <a:srgbClr val="0070C0"/>
              </a:solidFill>
              <a:latin typeface="Meiryo" charset="-128"/>
              <a:ea typeface="Meiryo" charset="-128"/>
              <a:cs typeface="Meiryo" charset="-128"/>
            </a:endParaRPr>
          </a:p>
          <a:p>
            <a:pPr marL="742950" lvl="1" indent="-285750">
              <a:buFont typeface="Wingdings" charset="2"/>
              <a:buChar char="ü"/>
            </a:pPr>
            <a:r>
              <a:rPr lang="ja-JP" altLang="en-US" sz="1600" dirty="0">
                <a:solidFill>
                  <a:srgbClr val="0070C0"/>
                </a:solidFill>
                <a:latin typeface="Meiryo" charset="-128"/>
                <a:ea typeface="Meiryo" charset="-128"/>
                <a:cs typeface="Meiryo" charset="-128"/>
              </a:rPr>
              <a:t>相手のやりたいこと、でも自分にはできないことこそ、やるべき価値がある</a:t>
            </a:r>
            <a:r>
              <a:rPr lang="ja-JP" altLang="en-US" dirty="0">
                <a:solidFill>
                  <a:srgbClr val="0070C0"/>
                </a:solidFill>
                <a:latin typeface="Meiryo" charset="-128"/>
                <a:ea typeface="Meiryo" charset="-128"/>
                <a:cs typeface="Meiryo" charset="-128"/>
              </a:rPr>
              <a:t>。</a:t>
            </a:r>
            <a:endParaRPr kumimoji="1" lang="ja-JP" altLang="en-US" dirty="0">
              <a:solidFill>
                <a:srgbClr val="0070C0"/>
              </a:solidFill>
              <a:latin typeface="Meiryo" charset="-128"/>
              <a:ea typeface="Meiryo" charset="-128"/>
              <a:cs typeface="Meiryo" charset="-128"/>
            </a:endParaRPr>
          </a:p>
        </p:txBody>
      </p:sp>
      <p:pic>
        <p:nvPicPr>
          <p:cNvPr id="4" name="図 3"/>
          <p:cNvPicPr>
            <a:picLocks noChangeAspect="1"/>
          </p:cNvPicPr>
          <p:nvPr/>
        </p:nvPicPr>
        <p:blipFill>
          <a:blip r:embed="rId2"/>
          <a:stretch>
            <a:fillRect/>
          </a:stretch>
        </p:blipFill>
        <p:spPr>
          <a:xfrm>
            <a:off x="6178864" y="3108304"/>
            <a:ext cx="2699515" cy="2551043"/>
          </a:xfrm>
          <a:prstGeom prst="rect">
            <a:avLst/>
          </a:prstGeom>
        </p:spPr>
      </p:pic>
      <p:sp>
        <p:nvSpPr>
          <p:cNvPr id="6" name="テキスト ボックス 5"/>
          <p:cNvSpPr txBox="1"/>
          <p:nvPr/>
        </p:nvSpPr>
        <p:spPr>
          <a:xfrm>
            <a:off x="553111" y="908021"/>
            <a:ext cx="8037778" cy="369332"/>
          </a:xfrm>
          <a:prstGeom prst="rect">
            <a:avLst/>
          </a:prstGeom>
          <a:noFill/>
        </p:spPr>
        <p:txBody>
          <a:bodyPr wrap="none" rtlCol="0">
            <a:spAutoFit/>
          </a:bodyPr>
          <a:lstStyle/>
          <a:p>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年人生</a:t>
            </a:r>
            <a:r>
              <a:rPr kumimoji="1" lang="ja-JP" altLang="en-US" dirty="0">
                <a:solidFill>
                  <a:schemeClr val="accent6">
                    <a:lumMod val="75000"/>
                  </a:schemeClr>
                </a:solidFill>
                <a:latin typeface="Meiryo" charset="-128"/>
                <a:ea typeface="Meiryo" charset="-128"/>
                <a:cs typeface="Meiryo" charset="-128"/>
              </a:rPr>
              <a:t>を生き抜くためには、</a:t>
            </a:r>
            <a:r>
              <a:rPr kumimoji="1" lang="ja-JP" altLang="en-US" b="1" dirty="0">
                <a:solidFill>
                  <a:schemeClr val="accent6">
                    <a:lumMod val="75000"/>
                  </a:schemeClr>
                </a:solidFill>
                <a:latin typeface="Meiryo" charset="-128"/>
                <a:ea typeface="Meiryo" charset="-128"/>
                <a:cs typeface="Meiryo" charset="-128"/>
              </a:rPr>
              <a:t>マルチステージ／マルチキャリア</a:t>
            </a:r>
            <a:r>
              <a:rPr kumimoji="1" lang="ja-JP" altLang="en-US" dirty="0">
                <a:solidFill>
                  <a:schemeClr val="accent6">
                    <a:lumMod val="75000"/>
                  </a:schemeClr>
                </a:solidFill>
                <a:latin typeface="Meiryo" charset="-128"/>
                <a:ea typeface="Meiryo" charset="-128"/>
                <a:cs typeface="Meiryo" charset="-128"/>
              </a:rPr>
              <a:t>しかない</a:t>
            </a:r>
          </a:p>
        </p:txBody>
      </p:sp>
    </p:spTree>
    <p:extLst>
      <p:ext uri="{BB962C8B-B14F-4D97-AF65-F5344CB8AC3E}">
        <p14:creationId xmlns:p14="http://schemas.microsoft.com/office/powerpoint/2010/main" val="8466538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a:t>変革のステージに立てるかどうかの３つの問いかけ</a:t>
            </a:r>
          </a:p>
        </p:txBody>
      </p:sp>
      <p:sp>
        <p:nvSpPr>
          <p:cNvPr id="3" name="スライド番号プレースホルダー 2">
            <a:extLst>
              <a:ext uri="{FF2B5EF4-FFF2-40B4-BE49-F238E27FC236}">
                <a16:creationId xmlns:a16="http://schemas.microsoft.com/office/drawing/2014/main" id="{569356EC-77F5-CF42-BC39-0AFDFDE467FA}"/>
              </a:ext>
            </a:extLst>
          </p:cNvPr>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7782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2194382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8999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207427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55573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9</a:t>
            </a:fld>
            <a:endParaRPr kumimoji="1" lang="ja-JP" altLang="en-US"/>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747420665"/>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21055</TotalTime>
  <Words>7345</Words>
  <Application>Microsoft Macintosh PowerPoint</Application>
  <PresentationFormat>画面に合わせる (4:3)</PresentationFormat>
  <Paragraphs>1126</Paragraphs>
  <Slides>50</Slides>
  <Notes>16</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50</vt:i4>
      </vt:variant>
    </vt:vector>
  </HeadingPairs>
  <TitlesOfParts>
    <vt:vector size="66" baseType="lpstr">
      <vt:lpstr>Arial Unicode MS</vt:lpstr>
      <vt:lpstr>DFPKanTeiRyu-XB</vt:lpstr>
      <vt:lpstr>HGP創英角ｺﾞｼｯｸUB</vt:lpstr>
      <vt:lpstr>HGSSoeiKakugothicUB</vt:lpstr>
      <vt:lpstr>Hiragino Kaku Gothic StdN W8</vt:lpstr>
      <vt:lpstr>ＭＳ Ｐゴシック</vt:lpstr>
      <vt:lpstr>YuKyokasho Yoko</vt:lpstr>
      <vt:lpstr>Meiryo</vt:lpstr>
      <vt:lpstr>Meiryo</vt:lpstr>
      <vt:lpstr>American Typewriter</vt:lpstr>
      <vt:lpstr>Arial</vt:lpstr>
      <vt:lpstr>Calibri</vt:lpstr>
      <vt:lpstr>Helvetica</vt:lpstr>
      <vt:lpstr>Times New Roman</vt:lpstr>
      <vt:lpstr>Wingdings</vt:lpstr>
      <vt:lpstr>NC標準テンプレート</vt:lpstr>
      <vt:lpstr>これからのビジネス戦略</vt:lpstr>
      <vt:lpstr>PowerPoint プレゼンテーション</vt:lpstr>
      <vt:lpstr>PowerPoint プレゼンテーション</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デジタル･ディスラプターの創出する新しい価値</vt:lpstr>
      <vt:lpstr>もし、変わることができなければ</vt:lpstr>
      <vt:lpstr>世界時価総額ランキング</vt:lpstr>
      <vt:lpstr>GDP成長率の比較</vt:lpstr>
      <vt:lpstr>デジタル・トランスフォーメーションの定義</vt:lpstr>
      <vt:lpstr>業務がITへITが業務へとシームレスに変換される状態</vt:lpstr>
      <vt:lpstr>「限界費用ゼロ社会」を引き寄せるデジタル・トランスフォーメーション</vt:lpstr>
      <vt:lpstr>デジタル・トランスフォーメーションを支えるテクノロジー 　</vt:lpstr>
      <vt:lpstr>SIビジネスとして今後注力すべきテクノロジー</vt:lpstr>
      <vt:lpstr>デザイン思考・リーン・アジャイル・DevOpsの関係</vt:lpstr>
      <vt:lpstr>PowerPoint プレゼンテーション</vt:lpstr>
      <vt:lpstr>ITに求められる需要は“工数提供”から“価値実現”へ</vt:lpstr>
      <vt:lpstr>SIビジネスに取り憑く3匹の“お化け”</vt:lpstr>
      <vt:lpstr>SIビジネスのデジタル・トランスフォーメーション</vt:lpstr>
      <vt:lpstr>ITとの正しい付き合い方</vt:lpstr>
      <vt:lpstr>商品としてのITの作り方</vt:lpstr>
      <vt:lpstr>「道具としてのIT」から「思想としてのIT」への進化</vt:lpstr>
      <vt:lpstr>ビジネスのデジタル化</vt:lpstr>
      <vt:lpstr>ビジネス価値と文化の違い</vt:lpstr>
      <vt:lpstr>モード1とモード2の特性</vt:lpstr>
      <vt:lpstr>モード1とモード2を取り持つガーディアン</vt:lpstr>
      <vt:lpstr>３つのIT：従来のIT／シャドーIT／バイモーダルIT</vt:lpstr>
      <vt:lpstr>ポストSIの４つの戦略と９つのシナリオ</vt:lpstr>
      <vt:lpstr>詳細はこちらをご覧下さい　m(_ _)m</vt:lpstr>
      <vt:lpstr>SIビジネス変革のステップ</vt:lpstr>
      <vt:lpstr>「共創」　役割のパラダイムシフト</vt:lpstr>
      <vt:lpstr>PowerPoint プレゼンテーション</vt:lpstr>
      <vt:lpstr>PowerPoint プレゼンテーション</vt:lpstr>
      <vt:lpstr>新規事業のふたつのタイプ</vt:lpstr>
      <vt:lpstr>PowerPoint プレゼンテーション</vt:lpstr>
      <vt:lpstr>ITをビジネスの成果に結びつける考え方</vt:lpstr>
      <vt:lpstr>注意すべきITベンダー・SI事業者の行動特性</vt:lpstr>
      <vt:lpstr>一緒に仕事をしたいITベンダー・SI事業者</vt:lpstr>
      <vt:lpstr>ITビジネス・プロフェッショナルの条件</vt:lpstr>
      <vt:lpstr>変革のリーダーたるよき抵抗勢力とは</vt:lpstr>
      <vt:lpstr>PowerPoint プレゼンテーション</vt:lpstr>
      <vt:lpstr>社会人における「学び」の３段階</vt:lpstr>
      <vt:lpstr>学び続ける習慣</vt:lpstr>
      <vt:lpstr>100年人生を生き抜くための5つの原則</vt:lpstr>
      <vt:lpstr>変革のステージに立てるかどうかの３つの問いかけ</vt:lpstr>
      <vt:lpstr>PowerPoint プレゼンテーション</vt:lpstr>
    </vt:vector>
  </TitlesOfParts>
  <Company>NetCommerce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765</cp:revision>
  <cp:lastPrinted>2016-07-30T01:46:33Z</cp:lastPrinted>
  <dcterms:created xsi:type="dcterms:W3CDTF">2014-04-30T01:58:06Z</dcterms:created>
  <dcterms:modified xsi:type="dcterms:W3CDTF">2018-09-05T21:57:29Z</dcterms:modified>
</cp:coreProperties>
</file>