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1201" r:id="rId2"/>
    <p:sldId id="1370" r:id="rId3"/>
    <p:sldId id="2959" r:id="rId4"/>
    <p:sldId id="1310" r:id="rId5"/>
    <p:sldId id="1363" r:id="rId6"/>
    <p:sldId id="1364" r:id="rId7"/>
    <p:sldId id="1365" r:id="rId8"/>
    <p:sldId id="1366" r:id="rId9"/>
    <p:sldId id="1367" r:id="rId10"/>
    <p:sldId id="2651" r:id="rId11"/>
    <p:sldId id="2660" r:id="rId12"/>
    <p:sldId id="2652" r:id="rId13"/>
    <p:sldId id="2620" r:id="rId14"/>
    <p:sldId id="2681" r:id="rId15"/>
    <p:sldId id="1369" r:id="rId16"/>
    <p:sldId id="2971" r:id="rId17"/>
    <p:sldId id="2715" r:id="rId18"/>
    <p:sldId id="2684" r:id="rId19"/>
    <p:sldId id="1212" r:id="rId20"/>
    <p:sldId id="1315" r:id="rId21"/>
    <p:sldId id="1316" r:id="rId22"/>
    <p:sldId id="1317" r:id="rId23"/>
    <p:sldId id="2974" r:id="rId24"/>
    <p:sldId id="1319" r:id="rId25"/>
    <p:sldId id="1320" r:id="rId26"/>
    <p:sldId id="2975" r:id="rId27"/>
    <p:sldId id="939" r:id="rId28"/>
    <p:sldId id="971" r:id="rId29"/>
    <p:sldId id="2976" r:id="rId30"/>
    <p:sldId id="2977" r:id="rId31"/>
    <p:sldId id="1351" r:id="rId32"/>
    <p:sldId id="1342" r:id="rId33"/>
    <p:sldId id="1343" r:id="rId34"/>
    <p:sldId id="1344" r:id="rId35"/>
    <p:sldId id="1345" r:id="rId36"/>
    <p:sldId id="1346" r:id="rId37"/>
    <p:sldId id="2952" r:id="rId38"/>
    <p:sldId id="2953" r:id="rId39"/>
    <p:sldId id="2954" r:id="rId40"/>
    <p:sldId id="1386" r:id="rId41"/>
    <p:sldId id="2004" r:id="rId42"/>
    <p:sldId id="719" r:id="rId43"/>
    <p:sldId id="2709" r:id="rId44"/>
    <p:sldId id="2710" r:id="rId45"/>
    <p:sldId id="2688" r:id="rId46"/>
    <p:sldId id="2702" r:id="rId47"/>
    <p:sldId id="721" r:id="rId48"/>
    <p:sldId id="2711" r:id="rId49"/>
    <p:sldId id="2712" r:id="rId50"/>
    <p:sldId id="2713" r:id="rId51"/>
    <p:sldId id="2714" r:id="rId52"/>
    <p:sldId id="2703" r:id="rId53"/>
    <p:sldId id="1387" r:id="rId54"/>
    <p:sldId id="750" r:id="rId55"/>
    <p:sldId id="765" r:id="rId56"/>
    <p:sldId id="747" r:id="rId57"/>
    <p:sldId id="782" r:id="rId58"/>
    <p:sldId id="1383" r:id="rId59"/>
    <p:sldId id="2716" r:id="rId60"/>
    <p:sldId id="776" r:id="rId61"/>
    <p:sldId id="784" r:id="rId62"/>
    <p:sldId id="715" r:id="rId6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FBD2"/>
    <a:srgbClr val="FF6666"/>
    <a:srgbClr val="0432FF"/>
    <a:srgbClr val="FF0000"/>
    <a:srgbClr val="FFD579"/>
    <a:srgbClr val="D7A800"/>
    <a:srgbClr val="0070C0"/>
    <a:srgbClr val="E46C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0"/>
    <p:restoredTop sz="93540" autoAdjust="0"/>
  </p:normalViewPr>
  <p:slideViewPr>
    <p:cSldViewPr snapToGrid="0" snapToObjects="1" showGuides="1">
      <p:cViewPr varScale="1">
        <p:scale>
          <a:sx n="91" d="100"/>
          <a:sy n="91" d="100"/>
        </p:scale>
        <p:origin x="584" y="176"/>
      </p:cViewPr>
      <p:guideLst>
        <p:guide orient="horz" pos="3952"/>
        <p:guide pos="2880"/>
      </p:guideLst>
    </p:cSldViewPr>
  </p:slideViewPr>
  <p:notesTextViewPr>
    <p:cViewPr>
      <p:scale>
        <a:sx n="100" d="100"/>
        <a:sy n="100" d="100"/>
      </p:scale>
      <p:origin x="0" y="0"/>
    </p:cViewPr>
  </p:notesTextViewPr>
  <p:sorterViewPr>
    <p:cViewPr>
      <p:scale>
        <a:sx n="120" d="100"/>
        <a:sy n="120" d="100"/>
      </p:scale>
      <p:origin x="0" y="99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2018/9/10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2018/9/10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etcommerce.co.jp/blog/2017/01/08/10487"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97591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0047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48</a:t>
            </a:fld>
            <a:endParaRPr kumimoji="1" lang="ja-JP" altLang="en-US"/>
          </a:p>
        </p:txBody>
      </p:sp>
    </p:spTree>
    <p:extLst>
      <p:ext uri="{BB962C8B-B14F-4D97-AF65-F5344CB8AC3E}">
        <p14:creationId xmlns:p14="http://schemas.microsoft.com/office/powerpoint/2010/main" val="353954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ESXi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Hyper-V</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上で実現するので、全てのコンテナは同じ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を稼働させることができますので、この点は異なります。</a:t>
            </a:r>
          </a:p>
          <a:p>
            <a:r>
              <a:rPr kumimoji="1" lang="ja-JP" altLang="ja-JP" sz="1200" kern="1200" dirty="0">
                <a:solidFill>
                  <a:schemeClr val="tx1"/>
                </a:solidFill>
                <a:effectLst/>
                <a:latin typeface="+mn-lt"/>
                <a:ea typeface="+mn-ea"/>
                <a:cs typeface="+mn-cs"/>
              </a:rPr>
              <a:t>その一方で、コンテナは、ハイパーバイザのように、個別に</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を用意する必要がないのでディスク使用量も少なくて済みます。</a:t>
            </a:r>
          </a:p>
          <a:p>
            <a:r>
              <a:rPr kumimoji="1" lang="ja-JP" altLang="ja-JP" sz="1200" kern="1200" dirty="0">
                <a:solidFill>
                  <a:schemeClr val="tx1"/>
                </a:solidFill>
                <a:effectLst/>
                <a:latin typeface="+mn-lt"/>
                <a:ea typeface="+mn-ea"/>
                <a:cs typeface="+mn-cs"/>
              </a:rPr>
              <a:t>ひとつのコンテナは、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が注目されています。</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とは、</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社が提供する</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用のコンテナ管理ソフトウェアです。</a:t>
            </a:r>
          </a:p>
          <a:p>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が注目されるようになったのは、そのコンテナを生成する設定を「</a:t>
            </a:r>
            <a:r>
              <a:rPr kumimoji="1" lang="en-US" altLang="ja-JP" sz="1200" kern="1200" dirty="0" err="1">
                <a:solidFill>
                  <a:schemeClr val="tx1"/>
                </a:solidFill>
                <a:effectLst/>
                <a:latin typeface="+mn-lt"/>
                <a:ea typeface="+mn-ea"/>
                <a:cs typeface="+mn-cs"/>
              </a:rPr>
              <a:t>Dockerfile</a:t>
            </a:r>
            <a:r>
              <a:rPr kumimoji="1" lang="ja-JP" altLang="ja-JP" sz="1200" kern="1200" dirty="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a:solidFill>
                  <a:schemeClr val="tx1"/>
                </a:solidFill>
                <a:effectLst/>
                <a:latin typeface="+mn-lt"/>
                <a:ea typeface="+mn-ea"/>
                <a:cs typeface="+mn-cs"/>
              </a:rPr>
              <a:t>そのため、</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などのクラウド・サービス・プロバイダーをはじめ、</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Dell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RedHat</a:t>
            </a:r>
            <a:r>
              <a:rPr kumimoji="1" lang="ja-JP" altLang="ja-JP" sz="1200" kern="1200" dirty="0">
                <a:solidFill>
                  <a:schemeClr val="tx1"/>
                </a:solidFill>
                <a:effectLst/>
                <a:latin typeface="+mn-lt"/>
                <a:ea typeface="+mn-ea"/>
                <a:cs typeface="+mn-cs"/>
              </a:rPr>
              <a:t>などの大手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ベンダーが採用を表明しています。また、</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も自社のクラウド・サービスである</a:t>
            </a:r>
            <a:r>
              <a:rPr kumimoji="1" lang="en-US" altLang="ja-JP" sz="1200" kern="1200" dirty="0">
                <a:solidFill>
                  <a:schemeClr val="tx1"/>
                </a:solidFill>
                <a:effectLst/>
                <a:latin typeface="+mn-lt"/>
                <a:ea typeface="+mn-ea"/>
                <a:cs typeface="+mn-cs"/>
              </a:rPr>
              <a:t>Windows Azure Platform</a:t>
            </a:r>
            <a:r>
              <a:rPr kumimoji="1" lang="ja-JP" altLang="ja-JP" sz="1200" kern="1200" dirty="0">
                <a:solidFill>
                  <a:schemeClr val="tx1"/>
                </a:solidFill>
                <a:effectLst/>
                <a:latin typeface="+mn-lt"/>
                <a:ea typeface="+mn-ea"/>
                <a:cs typeface="+mn-cs"/>
              </a:rPr>
              <a:t>や次期</a:t>
            </a:r>
            <a:r>
              <a:rPr kumimoji="1" lang="en-US" altLang="ja-JP" sz="1200" kern="1200" dirty="0">
                <a:solidFill>
                  <a:schemeClr val="tx1"/>
                </a:solidFill>
                <a:effectLst/>
                <a:latin typeface="+mn-lt"/>
                <a:ea typeface="+mn-ea"/>
                <a:cs typeface="+mn-cs"/>
              </a:rPr>
              <a:t>Windows Server</a:t>
            </a:r>
            <a:r>
              <a:rPr kumimoji="1" lang="ja-JP" altLang="ja-JP" sz="1200" kern="120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54</a:t>
            </a:fld>
            <a:endParaRPr kumimoji="1" lang="ja-JP" altLang="en-US"/>
          </a:p>
        </p:txBody>
      </p:sp>
    </p:spTree>
    <p:extLst>
      <p:ext uri="{BB962C8B-B14F-4D97-AF65-F5344CB8AC3E}">
        <p14:creationId xmlns:p14="http://schemas.microsoft.com/office/powerpoint/2010/main" val="132663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55</a:t>
            </a:fld>
            <a:endParaRPr kumimoji="1" lang="ja-JP" altLang="en-US"/>
          </a:p>
        </p:txBody>
      </p:sp>
    </p:spTree>
    <p:extLst>
      <p:ext uri="{BB962C8B-B14F-4D97-AF65-F5344CB8AC3E}">
        <p14:creationId xmlns:p14="http://schemas.microsoft.com/office/powerpoint/2010/main" val="245950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サーバーレス」とは、アプリケーションの実行に必要なサーバーのセットアップと管理を気にせず開発できることを意味する言葉で、サーバーを必要としないわけではありません。必要なサーバーなどのインフラはクラウドに管理を任せ、データベース、メッセージング、認証など、開発に必要な機能がサービスとして提供されるのが一般的で、開発者はプログラミングに専念できるようになります。</a:t>
            </a:r>
          </a:p>
          <a:p>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Function as a Service</a:t>
            </a:r>
            <a:r>
              <a:rPr kumimoji="1" lang="ja-JP" altLang="en-US" sz="1200" b="0" i="0" kern="1200" dirty="0">
                <a:solidFill>
                  <a:schemeClr val="tx1"/>
                </a:solidFill>
                <a:effectLst/>
                <a:latin typeface="+mn-lt"/>
                <a:ea typeface="+mn-ea"/>
                <a:cs typeface="+mn-cs"/>
              </a:rPr>
              <a:t>）は、この仕組みをさらに進化させたものです。</a:t>
            </a:r>
          </a:p>
          <a:p>
            <a:r>
              <a:rPr kumimoji="1" lang="ja-JP" altLang="en-US" sz="1200" b="0" i="0" kern="1200" dirty="0">
                <a:solidFill>
                  <a:schemeClr val="tx1"/>
                </a:solidFill>
                <a:effectLst/>
                <a:latin typeface="+mn-lt"/>
                <a:ea typeface="+mn-ea"/>
                <a:cs typeface="+mn-cs"/>
              </a:rPr>
              <a:t>イベント・ドリブン方式でサービス（ある機能を実現するプログラム）のコードを書き、それを連係させるだけで、一連の業務処理を実行できる。</a:t>
            </a:r>
          </a:p>
          <a:p>
            <a:r>
              <a:rPr kumimoji="1" lang="ja-JP" altLang="en-US" sz="1200" b="0" i="0" kern="1200" dirty="0">
                <a:solidFill>
                  <a:schemeClr val="tx1"/>
                </a:solidFill>
                <a:effectLst/>
                <a:latin typeface="+mn-lt"/>
                <a:ea typeface="+mn-ea"/>
                <a:cs typeface="+mn-cs"/>
              </a:rPr>
              <a:t>実行に必要なサーバーは、このサービスが自動で割り当て、必要に応じてスケールしてくれる。</a:t>
            </a:r>
          </a:p>
          <a:p>
            <a:r>
              <a:rPr kumimoji="1" lang="ja-JP" altLang="en-US" sz="1200" b="0" i="0" kern="1200" dirty="0">
                <a:solidFill>
                  <a:schemeClr val="tx1"/>
                </a:solidFill>
                <a:effectLst/>
                <a:latin typeface="+mn-lt"/>
                <a:ea typeface="+mn-ea"/>
                <a:cs typeface="+mn-cs"/>
              </a:rPr>
              <a:t>書いたコードはコンテナ上で実行し、終了すると即座に廃棄される。</a:t>
            </a:r>
          </a:p>
          <a:p>
            <a:r>
              <a:rPr kumimoji="1" lang="ja-JP" altLang="en-US" sz="1200" b="0" i="0" kern="1200" dirty="0">
                <a:solidFill>
                  <a:schemeClr val="tx1"/>
                </a:solidFill>
                <a:effectLst/>
                <a:latin typeface="+mn-lt"/>
                <a:ea typeface="+mn-ea"/>
                <a:cs typeface="+mn-cs"/>
              </a:rPr>
              <a:t>コンテナの実行は</a:t>
            </a:r>
            <a:r>
              <a:rPr kumimoji="1" lang="en-US" altLang="ja-JP" sz="1200" b="0" i="0" kern="1200" dirty="0">
                <a:solidFill>
                  <a:schemeClr val="tx1"/>
                </a:solidFill>
                <a:effectLst/>
                <a:latin typeface="+mn-lt"/>
                <a:ea typeface="+mn-ea"/>
                <a:cs typeface="+mn-cs"/>
              </a:rPr>
              <a:t>100ms</a:t>
            </a:r>
            <a:r>
              <a:rPr kumimoji="1" lang="ja-JP" altLang="en-US" sz="1200" b="0" i="0" kern="1200" dirty="0">
                <a:solidFill>
                  <a:schemeClr val="tx1"/>
                </a:solidFill>
                <a:effectLst/>
                <a:latin typeface="+mn-lt"/>
                <a:ea typeface="+mn-ea"/>
                <a:cs typeface="+mn-cs"/>
              </a:rPr>
              <a:t>単位で計測され、使った分のサーバー使用料が課金されるため、一般の</a:t>
            </a:r>
            <a:r>
              <a:rPr kumimoji="1" lang="en-US" altLang="ja-JP" sz="1200" b="0" i="0" kern="1200" dirty="0">
                <a:solidFill>
                  <a:schemeClr val="tx1"/>
                </a:solidFill>
                <a:effectLst/>
                <a:latin typeface="+mn-lt"/>
                <a:ea typeface="+mn-ea"/>
                <a:cs typeface="+mn-cs"/>
              </a:rPr>
              <a:t>IaaS</a:t>
            </a:r>
            <a:r>
              <a:rPr kumimoji="1" lang="ja-JP" altLang="en-US" sz="1200" b="0" i="0" kern="1200" dirty="0">
                <a:solidFill>
                  <a:schemeClr val="tx1"/>
                </a:solidFill>
                <a:effectLst/>
                <a:latin typeface="+mn-lt"/>
                <a:ea typeface="+mn-ea"/>
                <a:cs typeface="+mn-cs"/>
              </a:rPr>
              <a:t>のように使う使わないにかかわらずサーバーを立ち上げている時間に課金されるのと異なり、コスト削減が期待できる。</a:t>
            </a:r>
          </a:p>
          <a:p>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を使うことのメリットは、コストの削減、スケーラビリティの確保、インフラの運用管理を不要にすることです。マイクロサービスとも相性が良く、それを実現する手段としても注目されています。</a:t>
            </a:r>
          </a:p>
          <a:p>
            <a:r>
              <a:rPr kumimoji="1" lang="en-US" altLang="ja-JP" sz="1200" b="0" i="0" kern="1200" dirty="0">
                <a:solidFill>
                  <a:schemeClr val="tx1"/>
                </a:solidFill>
                <a:effectLst/>
                <a:latin typeface="+mn-lt"/>
                <a:ea typeface="+mn-ea"/>
                <a:cs typeface="+mn-cs"/>
              </a:rPr>
              <a:t>AWS</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Lambda</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Google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Cloud Functions</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Microsoft</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Azure Functions</a:t>
            </a:r>
            <a:r>
              <a:rPr kumimoji="1" lang="ja-JP" altLang="en-US" sz="1200" b="0" i="0" kern="1200" dirty="0">
                <a:solidFill>
                  <a:schemeClr val="tx1"/>
                </a:solidFill>
                <a:effectLst/>
                <a:latin typeface="+mn-lt"/>
                <a:ea typeface="+mn-ea"/>
                <a:cs typeface="+mn-cs"/>
              </a:rPr>
              <a:t>、オープンソース</a:t>
            </a:r>
            <a:r>
              <a:rPr kumimoji="1" lang="en-US" altLang="ja-JP" sz="1200" b="0" i="0" kern="1200" dirty="0" err="1">
                <a:solidFill>
                  <a:schemeClr val="tx1"/>
                </a:solidFill>
                <a:effectLst/>
                <a:latin typeface="+mn-lt"/>
                <a:ea typeface="+mn-ea"/>
                <a:cs typeface="+mn-cs"/>
              </a:rPr>
              <a:t>OpenWhisk</a:t>
            </a:r>
            <a:r>
              <a:rPr kumimoji="1" lang="ja-JP" altLang="en-US" sz="1200" b="0" i="0" kern="1200" dirty="0">
                <a:solidFill>
                  <a:schemeClr val="tx1"/>
                </a:solidFill>
                <a:effectLst/>
                <a:latin typeface="+mn-lt"/>
                <a:ea typeface="+mn-ea"/>
                <a:cs typeface="+mn-cs"/>
              </a:rPr>
              <a:t>を使った</a:t>
            </a:r>
            <a:r>
              <a:rPr kumimoji="1" lang="en-US" altLang="ja-JP" sz="1200" b="0" i="0" kern="1200" dirty="0">
                <a:solidFill>
                  <a:schemeClr val="tx1"/>
                </a:solidFill>
                <a:effectLst/>
                <a:latin typeface="+mn-lt"/>
                <a:ea typeface="+mn-ea"/>
                <a:cs typeface="+mn-cs"/>
              </a:rPr>
              <a:t>IBM</a:t>
            </a:r>
            <a:r>
              <a:rPr kumimoji="1" lang="ja-JP" altLang="en-US" sz="1200" b="0" i="0" kern="1200" dirty="0">
                <a:solidFill>
                  <a:schemeClr val="tx1"/>
                </a:solidFill>
                <a:effectLst/>
                <a:latin typeface="+mn-lt"/>
                <a:ea typeface="+mn-ea"/>
                <a:cs typeface="+mn-cs"/>
              </a:rPr>
              <a:t>のサービスなどがあります。</a:t>
            </a:r>
          </a:p>
          <a:p>
            <a:r>
              <a:rPr kumimoji="1" lang="en-US" altLang="ja-JP" sz="1200" b="0" i="0" kern="1200" dirty="0">
                <a:solidFill>
                  <a:schemeClr val="tx1"/>
                </a:solidFill>
                <a:effectLst/>
                <a:latin typeface="+mn-lt"/>
                <a:ea typeface="+mn-ea"/>
                <a:cs typeface="+mn-cs"/>
              </a:rPr>
              <a:t>PaaS</a:t>
            </a:r>
            <a:r>
              <a:rPr kumimoji="1" lang="ja-JP" altLang="en-US" sz="1200" b="0" i="0" kern="1200" dirty="0">
                <a:solidFill>
                  <a:schemeClr val="tx1"/>
                </a:solidFill>
                <a:effectLst/>
                <a:latin typeface="+mn-lt"/>
                <a:ea typeface="+mn-ea"/>
                <a:cs typeface="+mn-cs"/>
              </a:rPr>
              <a:t>との違いは、</a:t>
            </a:r>
            <a:r>
              <a:rPr kumimoji="1" lang="en-US" altLang="ja-JP" sz="1200" b="0" i="0" kern="1200" dirty="0">
                <a:solidFill>
                  <a:schemeClr val="tx1"/>
                </a:solidFill>
                <a:effectLst/>
                <a:latin typeface="+mn-lt"/>
                <a:ea typeface="+mn-ea"/>
                <a:cs typeface="+mn-cs"/>
              </a:rPr>
              <a:t>PaaS</a:t>
            </a:r>
            <a:r>
              <a:rPr kumimoji="1" lang="ja-JP" altLang="en-US" sz="1200" b="0" i="0" kern="1200" dirty="0">
                <a:solidFill>
                  <a:schemeClr val="tx1"/>
                </a:solidFill>
                <a:effectLst/>
                <a:latin typeface="+mn-lt"/>
                <a:ea typeface="+mn-ea"/>
                <a:cs typeface="+mn-cs"/>
              </a:rPr>
              <a:t>がリクエストごとにアプリケーション全体を起動・終了させる「リクエスト・リプライ方式」を、</a:t>
            </a:r>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は必要なサービス毎に起動・終了させる「イベント・ドリンブン方式」を狙ったものであることです。そのため</a:t>
            </a:r>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で、あらゆるアプリケーションを作れるわけではなく、</a:t>
            </a:r>
            <a:r>
              <a:rPr kumimoji="1" lang="en-US" altLang="ja-JP" sz="1200" b="0" i="0" kern="1200" dirty="0">
                <a:solidFill>
                  <a:schemeClr val="tx1"/>
                </a:solidFill>
                <a:effectLst/>
                <a:latin typeface="+mn-lt"/>
                <a:ea typeface="+mn-ea"/>
                <a:cs typeface="+mn-cs"/>
              </a:rPr>
              <a:t>EC</a:t>
            </a:r>
            <a:r>
              <a:rPr kumimoji="1" lang="ja-JP" altLang="en-US" sz="1200" b="0" i="0" kern="1200" dirty="0">
                <a:solidFill>
                  <a:schemeClr val="tx1"/>
                </a:solidFill>
                <a:effectLst/>
                <a:latin typeface="+mn-lt"/>
                <a:ea typeface="+mn-ea"/>
                <a:cs typeface="+mn-cs"/>
              </a:rPr>
              <a:t>サイトやマーケティング・サイトのように負荷予測が難しく、ダイナミックな負荷の変動に対応しなければならないアプリケーションには向いていると言えるでしょう。。</a:t>
            </a:r>
          </a:p>
          <a:p>
            <a:r>
              <a:rPr kumimoji="1" lang="ja-JP" altLang="en-US" sz="1200" b="0" i="0" kern="1200" dirty="0">
                <a:solidFill>
                  <a:schemeClr val="tx1"/>
                </a:solidFill>
                <a:effectLst/>
                <a:latin typeface="+mn-lt"/>
                <a:ea typeface="+mn-ea"/>
                <a:cs typeface="+mn-cs"/>
              </a:rPr>
              <a:t>参考</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 </a:t>
            </a:r>
            <a:r>
              <a:rPr kumimoji="1" lang="ja-JP" altLang="en-US" sz="1200" b="0" i="0" u="sng" kern="1200" dirty="0">
                <a:solidFill>
                  <a:schemeClr val="tx1"/>
                </a:solidFill>
                <a:effectLst/>
                <a:latin typeface="+mn-lt"/>
                <a:ea typeface="+mn-ea"/>
                <a:cs typeface="+mn-cs"/>
                <a:hlinkClick r:id="rId3"/>
              </a:rPr>
              <a:t>これからの開発と運用：ビジネスの成功に直接貢献すること</a:t>
            </a:r>
            <a:endParaRPr kumimoji="1" lang="ja-JP" altLang="en-US" sz="1200" b="0" i="0" kern="1200" dirty="0">
              <a:solidFill>
                <a:schemeClr val="tx1"/>
              </a:solidFill>
              <a:effectLst/>
              <a:latin typeface="+mn-lt"/>
              <a:ea typeface="+mn-ea"/>
              <a:cs typeface="+mn-cs"/>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60</a:t>
            </a:fld>
            <a:endParaRPr kumimoji="1" lang="ja-JP" altLang="en-US"/>
          </a:p>
        </p:txBody>
      </p:sp>
    </p:spTree>
    <p:extLst>
      <p:ext uri="{BB962C8B-B14F-4D97-AF65-F5344CB8AC3E}">
        <p14:creationId xmlns:p14="http://schemas.microsoft.com/office/powerpoint/2010/main" val="161599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49887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デジタルトランスフォーメーションとは、</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IT</a:t>
            </a:r>
            <a:r>
              <a:rPr kumimoji="1" lang="ja-JP" altLang="ja-JP" sz="1200" b="1" kern="1200" dirty="0">
                <a:solidFill>
                  <a:schemeClr val="tx1"/>
                </a:solidFill>
                <a:effectLst/>
                <a:latin typeface="+mn-lt"/>
                <a:ea typeface="+mn-ea"/>
                <a:cs typeface="+mn-cs"/>
              </a:rPr>
              <a:t>の浸透が、人々の生活をあらゆる面でより良い方向に変化させる」</a:t>
            </a:r>
            <a:r>
              <a:rPr kumimoji="1" lang="ja-JP" altLang="ja-JP" sz="1200" kern="1200" dirty="0">
                <a:solidFill>
                  <a:schemeClr val="tx1"/>
                </a:solidFill>
                <a:effectLst/>
                <a:latin typeface="+mn-lt"/>
                <a:ea typeface="+mn-ea"/>
                <a:cs typeface="+mn-cs"/>
              </a:rPr>
              <a:t>という概念で、</a:t>
            </a:r>
            <a:r>
              <a:rPr kumimoji="1" lang="en-US" altLang="ja-JP" sz="1200" kern="1200" dirty="0">
                <a:solidFill>
                  <a:schemeClr val="tx1"/>
                </a:solidFill>
                <a:effectLst/>
                <a:latin typeface="+mn-lt"/>
                <a:ea typeface="+mn-ea"/>
                <a:cs typeface="+mn-cs"/>
              </a:rPr>
              <a:t>2004</a:t>
            </a:r>
            <a:r>
              <a:rPr kumimoji="1" lang="ja-JP" altLang="ja-JP" sz="1200" kern="1200" dirty="0">
                <a:solidFill>
                  <a:schemeClr val="tx1"/>
                </a:solidFill>
                <a:effectLst/>
                <a:latin typeface="+mn-lt"/>
                <a:ea typeface="+mn-ea"/>
                <a:cs typeface="+mn-cs"/>
              </a:rPr>
              <a:t>年にスウェーデンのウメオ大学のエリック・ストルターマン教授が提唱したとされています。彼は、そこに至る段階を</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つのフェーズに分けて説明しています。</a:t>
            </a:r>
          </a:p>
          <a:p>
            <a:pPr lvl="0"/>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フェーズ：</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利用による業務プロセスの強化</a:t>
            </a:r>
          </a:p>
          <a:p>
            <a:pPr lvl="0"/>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フェーズ：</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による業務の置き換え</a:t>
            </a:r>
          </a:p>
          <a:p>
            <a:pPr lvl="0"/>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フェーズ：業務が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へ、</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が業務へとシームレスに変換される状態</a:t>
            </a:r>
          </a:p>
          <a:p>
            <a:r>
              <a:rPr kumimoji="1" lang="ja-JP" altLang="ja-JP" sz="1200" kern="1200" dirty="0">
                <a:solidFill>
                  <a:schemeClr val="tx1"/>
                </a:solidFill>
                <a:effectLst/>
                <a:latin typeface="+mn-lt"/>
                <a:ea typeface="+mn-ea"/>
                <a:cs typeface="+mn-cs"/>
              </a:rPr>
              <a:t>また、調査会社</a:t>
            </a:r>
            <a:r>
              <a:rPr kumimoji="1" lang="en-US" altLang="ja-JP" sz="1200" kern="1200" dirty="0">
                <a:solidFill>
                  <a:schemeClr val="tx1"/>
                </a:solidFill>
                <a:effectLst/>
                <a:latin typeface="+mn-lt"/>
                <a:ea typeface="+mn-ea"/>
                <a:cs typeface="+mn-cs"/>
              </a:rPr>
              <a:t>IDC</a:t>
            </a:r>
            <a:r>
              <a:rPr kumimoji="1" lang="ja-JP" altLang="ja-JP" sz="1200" kern="1200" dirty="0">
                <a:solidFill>
                  <a:schemeClr val="tx1"/>
                </a:solidFill>
                <a:effectLst/>
                <a:latin typeface="+mn-lt"/>
                <a:ea typeface="+mn-ea"/>
                <a:cs typeface="+mn-cs"/>
              </a:rPr>
              <a:t>は、第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のプラットフォーム（クラウド・ビッグデータ</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アナリティクス・ソーシャル技術・モビリティーなど）がこれを支えるとし、ここに投資することが、今後の企業の成長にとって重要であるとしています。ただ、「第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のプラットフォーム」を導入するだけで実現できるものではなく、テクノロジーによって、従来のビジネス・モデルの変革をしなければ、実現する事はないとも述べています。</a:t>
            </a:r>
            <a:r>
              <a:rPr lang="ja-JP" altLang="ja-JP" dirty="0">
                <a:effectLst/>
              </a:rPr>
              <a:t> </a:t>
            </a:r>
            <a:endParaRPr lang="en-US" altLang="ja-JP" dirty="0">
              <a:effectLst/>
            </a:endParaRPr>
          </a:p>
          <a:p>
            <a:endParaRPr kumimoji="1" lang="en-US" altLang="ja-JP" dirty="0"/>
          </a:p>
          <a:p>
            <a:r>
              <a:rPr kumimoji="1" lang="en-US" altLang="ja-JP" dirty="0"/>
              <a:t>【</a:t>
            </a:r>
            <a:r>
              <a:rPr kumimoji="1" lang="ja-JP" altLang="en-US" dirty="0"/>
              <a:t>出典・関連図書</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INFORMATION TECHNOLOGY AND THE GOOD LIFE</a:t>
            </a:r>
            <a:r>
              <a:rPr kumimoji="1" lang="ja-JP" altLang="en-US" dirty="0"/>
              <a:t>　</a:t>
            </a:r>
            <a:r>
              <a:rPr kumimoji="1" lang="en-US" altLang="ja-JP" dirty="0"/>
              <a:t>Erik </a:t>
            </a:r>
            <a:r>
              <a:rPr kumimoji="1" lang="en-US" altLang="ja-JP" dirty="0" err="1"/>
              <a:t>Stolterman</a:t>
            </a:r>
            <a:r>
              <a:rPr kumimoji="1" lang="en-US" altLang="ja-JP" dirty="0"/>
              <a:t> &amp; Anna Croon </a:t>
            </a:r>
            <a:r>
              <a:rPr kumimoji="1" lang="en-US" altLang="ja-JP" dirty="0" err="1"/>
              <a:t>Fors</a:t>
            </a:r>
            <a:r>
              <a:rPr kumimoji="1" lang="ja-JP" altLang="en-US" dirty="0"/>
              <a:t>　</a:t>
            </a:r>
            <a:r>
              <a:rPr kumimoji="1" lang="en-US" altLang="ja-JP" sz="1200" b="0" i="0" kern="1200" dirty="0" err="1">
                <a:solidFill>
                  <a:schemeClr val="tx1"/>
                </a:solidFill>
                <a:effectLst/>
                <a:latin typeface="+mn-lt"/>
                <a:ea typeface="+mn-ea"/>
                <a:cs typeface="+mn-cs"/>
              </a:rPr>
              <a:t>Umeå</a:t>
            </a:r>
            <a:r>
              <a:rPr kumimoji="1" lang="en-US" altLang="ja-JP" sz="1200" b="0" i="0" kern="1200" dirty="0">
                <a:solidFill>
                  <a:schemeClr val="tx1"/>
                </a:solidFill>
                <a:effectLst/>
                <a:latin typeface="+mn-lt"/>
                <a:ea typeface="+mn-ea"/>
                <a:cs typeface="+mn-cs"/>
              </a:rPr>
              <a:t> University /2004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rPr>
              <a:t>http://www8.informatik.umu.se/~</a:t>
            </a:r>
            <a:r>
              <a:rPr kumimoji="1" lang="en-US" altLang="ja-JP" sz="1200" b="0" i="0" kern="1200" dirty="0" err="1">
                <a:solidFill>
                  <a:schemeClr val="tx1"/>
                </a:solidFill>
                <a:effectLst/>
                <a:latin typeface="+mn-lt"/>
                <a:ea typeface="+mn-ea"/>
                <a:cs typeface="+mn-cs"/>
              </a:rPr>
              <a:t>acroon</a:t>
            </a:r>
            <a:r>
              <a:rPr kumimoji="1" lang="en-US" altLang="ja-JP" sz="1200" b="0" i="0" kern="1200" dirty="0">
                <a:solidFill>
                  <a:schemeClr val="tx1"/>
                </a:solidFill>
                <a:effectLst/>
                <a:latin typeface="+mn-lt"/>
                <a:ea typeface="+mn-ea"/>
                <a:cs typeface="+mn-cs"/>
              </a:rPr>
              <a:t>/Publikationer%20Anna/</a:t>
            </a:r>
            <a:r>
              <a:rPr kumimoji="1" lang="en-US" altLang="ja-JP" sz="1200" b="0" i="0" kern="1200" dirty="0" err="1">
                <a:solidFill>
                  <a:schemeClr val="tx1"/>
                </a:solidFill>
                <a:effectLst/>
                <a:latin typeface="+mn-lt"/>
                <a:ea typeface="+mn-ea"/>
                <a:cs typeface="+mn-cs"/>
              </a:rPr>
              <a:t>Stolterman.pdf</a:t>
            </a:r>
            <a:endParaRPr kumimoji="1" lang="en-US" altLang="ja-JP"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lt"/>
                <a:ea typeface="+mn-ea"/>
                <a:cs typeface="+mn-cs"/>
              </a:rPr>
              <a:t>国内デジタルトランスフォーメーション（</a:t>
            </a:r>
            <a:r>
              <a:rPr kumimoji="1" lang="en-US" altLang="ja-JP" sz="1200" b="0" kern="1200" dirty="0">
                <a:solidFill>
                  <a:schemeClr val="tx1"/>
                </a:solidFill>
                <a:effectLst/>
                <a:latin typeface="+mn-lt"/>
                <a:ea typeface="+mn-ea"/>
                <a:cs typeface="+mn-cs"/>
              </a:rPr>
              <a:t>DX</a:t>
            </a:r>
            <a:r>
              <a:rPr kumimoji="1" lang="ja-JP" altLang="en-US" sz="1200" b="0" kern="1200" dirty="0">
                <a:solidFill>
                  <a:schemeClr val="tx1"/>
                </a:solidFill>
                <a:effectLst/>
                <a:latin typeface="+mn-lt"/>
                <a:ea typeface="+mn-ea"/>
                <a:cs typeface="+mn-cs"/>
              </a:rPr>
              <a:t>）成熟度に関するユーザー調査結果を発表</a:t>
            </a:r>
            <a:endParaRPr kumimoji="1" lang="en-US" altLang="ja-JP"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https://</a:t>
            </a:r>
            <a:r>
              <a:rPr kumimoji="1" lang="en-US" altLang="ja-JP" dirty="0" err="1"/>
              <a:t>www.idcjapan.co.jp</a:t>
            </a:r>
            <a:r>
              <a:rPr kumimoji="1" lang="en-US" altLang="ja-JP" dirty="0"/>
              <a:t>/Press/Current/20170406Apr.html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249010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デジタル・トランスフォーメーションを支える</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にとって重要なテクノロジーについて整理しておきましょう。</a:t>
            </a:r>
          </a:p>
          <a:p>
            <a:r>
              <a:rPr kumimoji="1" lang="en-US" altLang="ja-JP" sz="1200" b="1" u="sng"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：あらゆる「ものごと」がインターネットに接続しデータを生みだす仕組み。</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と同義で使われることもある。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マイクロ･サービスとコンテナ</a:t>
            </a:r>
            <a:r>
              <a:rPr kumimoji="1" lang="ja-JP" altLang="ja-JP" sz="1200" kern="1200" dirty="0">
                <a:solidFill>
                  <a:schemeClr val="tx1"/>
                </a:solidFill>
                <a:effectLst/>
                <a:latin typeface="+mn-lt"/>
                <a:ea typeface="+mn-ea"/>
                <a:cs typeface="+mn-cs"/>
              </a:rPr>
              <a:t>：プログラムを独立した単一機能の部品に分割し、それらを連結させることで、全体の機能を実現しようとする仕組み。これを実装する技術としてコンテナが注目されている。追加や変更の即応性を実現。</a:t>
            </a:r>
          </a:p>
          <a:p>
            <a:r>
              <a:rPr kumimoji="1" lang="ja-JP" altLang="ja-JP" sz="1200" b="1" u="sng" kern="1200" dirty="0">
                <a:solidFill>
                  <a:schemeClr val="tx1"/>
                </a:solidFill>
                <a:effectLst/>
                <a:latin typeface="+mn-lt"/>
                <a:ea typeface="+mn-ea"/>
                <a:cs typeface="+mn-cs"/>
              </a:rPr>
              <a:t>クラウド・コンピューティング</a:t>
            </a:r>
            <a:r>
              <a:rPr kumimoji="1" lang="ja-JP" altLang="ja-JP" sz="1200" kern="1200" dirty="0">
                <a:solidFill>
                  <a:schemeClr val="tx1"/>
                </a:solidFill>
                <a:effectLst/>
                <a:latin typeface="+mn-lt"/>
                <a:ea typeface="+mn-ea"/>
                <a:cs typeface="+mn-cs"/>
              </a:rPr>
              <a:t>：システム機能のサービス化、構築や運用の自動化、セキュリティのアウトソーシングを提供し、システム開発や運用の負担から人的リソースをビジネスやアプリケーションにシフトすることを支援する。</a:t>
            </a:r>
          </a:p>
          <a:p>
            <a:r>
              <a:rPr kumimoji="1" lang="ja-JP" altLang="ja-JP" sz="1200" b="1" u="sng" kern="1200" dirty="0">
                <a:solidFill>
                  <a:schemeClr val="tx1"/>
                </a:solidFill>
                <a:effectLst/>
                <a:latin typeface="+mn-lt"/>
                <a:ea typeface="+mn-ea"/>
                <a:cs typeface="+mn-cs"/>
              </a:rPr>
              <a:t>サイバー・セキュリティ</a:t>
            </a:r>
            <a:r>
              <a:rPr kumimoji="1" lang="ja-JP" altLang="ja-JP" sz="1200" kern="1200" dirty="0">
                <a:solidFill>
                  <a:schemeClr val="tx1"/>
                </a:solidFill>
                <a:effectLst/>
                <a:latin typeface="+mn-lt"/>
                <a:ea typeface="+mn-ea"/>
                <a:cs typeface="+mn-cs"/>
              </a:rPr>
              <a:t>：ビジネスがデジタル化すれば、サイバー･セキュリティは、もはやシステム課題ではなく経営課題として取り組まなければならない。デジタル･トランスフォーメーションを実現する上での優先テーマ。</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補足説明</a:t>
            </a:r>
            <a:r>
              <a:rPr kumimoji="1" lang="en-US" altLang="ja-JP" sz="1200" kern="1200" dirty="0">
                <a:solidFill>
                  <a:schemeClr val="tx1"/>
                </a:solidFill>
                <a:effectLst/>
                <a:latin typeface="+mn-lt"/>
                <a:ea typeface="+mn-ea"/>
                <a:cs typeface="+mn-cs"/>
              </a:rPr>
              <a:t>】</a:t>
            </a:r>
          </a:p>
          <a:p>
            <a:pPr lvl="0"/>
            <a:r>
              <a:rPr kumimoji="1" lang="en-US" altLang="ja-JP" sz="1200" kern="1200" dirty="0" err="1">
                <a:solidFill>
                  <a:schemeClr val="tx1"/>
                </a:solidFill>
                <a:effectLst/>
                <a:latin typeface="+mn-lt"/>
                <a:ea typeface="+mn-ea"/>
                <a:cs typeface="+mn-cs"/>
              </a:rPr>
              <a:t>FaaS</a:t>
            </a:r>
            <a:r>
              <a:rPr kumimoji="1" lang="en-US" altLang="ja-JP" sz="1200" kern="1200" dirty="0">
                <a:solidFill>
                  <a:schemeClr val="tx1"/>
                </a:solidFill>
                <a:effectLst/>
                <a:latin typeface="+mn-lt"/>
                <a:ea typeface="+mn-ea"/>
                <a:cs typeface="+mn-cs"/>
              </a:rPr>
              <a:t>: Function as a Service </a:t>
            </a:r>
            <a:r>
              <a:rPr kumimoji="1" lang="ja-JP" altLang="ja-JP" sz="1200" kern="1200" dirty="0">
                <a:solidFill>
                  <a:schemeClr val="tx1"/>
                </a:solidFill>
                <a:effectLst/>
                <a:latin typeface="+mn-lt"/>
                <a:ea typeface="+mn-ea"/>
                <a:cs typeface="+mn-cs"/>
              </a:rPr>
              <a:t>イベント・ドリブン方式でサービス（ある機能を実現するプログラム）のコードを書き、それを連携させるだけで、一連の業務処理を実行できるクラウド･サービス。</a:t>
            </a:r>
            <a:r>
              <a:rPr kumimoji="1" lang="en-US" altLang="ja-JP" sz="1200" kern="1200" dirty="0">
                <a:solidFill>
                  <a:schemeClr val="tx1"/>
                </a:solidFill>
                <a:effectLst/>
                <a:latin typeface="+mn-lt"/>
                <a:ea typeface="+mn-ea"/>
                <a:cs typeface="+mn-cs"/>
              </a:rPr>
              <a:t>AWS </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Lambda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Azure Cloud Functions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Google Cloud Functions</a:t>
            </a:r>
            <a:r>
              <a:rPr kumimoji="1" lang="ja-JP" altLang="ja-JP" sz="1200" kern="1200" dirty="0">
                <a:solidFill>
                  <a:schemeClr val="tx1"/>
                </a:solidFill>
                <a:effectLst/>
                <a:latin typeface="+mn-lt"/>
                <a:ea typeface="+mn-ea"/>
                <a:cs typeface="+mn-cs"/>
              </a:rPr>
              <a:t>などがある。</a:t>
            </a:r>
          </a:p>
          <a:p>
            <a:pPr lvl="0"/>
            <a:r>
              <a:rPr kumimoji="1" lang="en-US" altLang="ja-JP" sz="1200" kern="1200" dirty="0">
                <a:solidFill>
                  <a:schemeClr val="tx1"/>
                </a:solidFill>
                <a:effectLst/>
                <a:latin typeface="+mn-lt"/>
                <a:ea typeface="+mn-ea"/>
                <a:cs typeface="+mn-cs"/>
              </a:rPr>
              <a:t>SaaS: Software as a Service </a:t>
            </a:r>
            <a:r>
              <a:rPr kumimoji="1" lang="ja-JP" altLang="ja-JP" sz="1200" kern="1200" dirty="0">
                <a:solidFill>
                  <a:schemeClr val="tx1"/>
                </a:solidFill>
                <a:effectLst/>
                <a:latin typeface="+mn-lt"/>
                <a:ea typeface="+mn-ea"/>
                <a:cs typeface="+mn-cs"/>
              </a:rPr>
              <a:t>アプリケメーションを提供するクラウド･サービス。</a:t>
            </a:r>
          </a:p>
          <a:p>
            <a:pPr lvl="0"/>
            <a:r>
              <a:rPr kumimoji="1" lang="en-US" altLang="ja-JP" sz="1200" kern="1200" dirty="0">
                <a:solidFill>
                  <a:schemeClr val="tx1"/>
                </a:solidFill>
                <a:effectLst/>
                <a:latin typeface="+mn-lt"/>
                <a:ea typeface="+mn-ea"/>
                <a:cs typeface="+mn-cs"/>
              </a:rPr>
              <a:t>PaaS: Platform as a Service OS</a:t>
            </a:r>
            <a:r>
              <a:rPr kumimoji="1" lang="ja-JP" altLang="ja-JP" sz="1200" kern="1200" dirty="0">
                <a:solidFill>
                  <a:schemeClr val="tx1"/>
                </a:solidFill>
                <a:effectLst/>
                <a:latin typeface="+mn-lt"/>
                <a:ea typeface="+mn-ea"/>
                <a:cs typeface="+mn-cs"/>
              </a:rPr>
              <a:t>やミドルウェアなどのプラットフォーム機能を提供するクラウド・サービス。</a:t>
            </a:r>
          </a:p>
          <a:p>
            <a:pPr lvl="0"/>
            <a:r>
              <a:rPr kumimoji="1" lang="en-US" altLang="ja-JP" sz="1200" kern="1200" dirty="0">
                <a:solidFill>
                  <a:schemeClr val="tx1"/>
                </a:solidFill>
                <a:effectLst/>
                <a:latin typeface="+mn-lt"/>
                <a:ea typeface="+mn-ea"/>
                <a:cs typeface="+mn-cs"/>
              </a:rPr>
              <a:t>API: Application Program Interface </a:t>
            </a:r>
            <a:r>
              <a:rPr kumimoji="1" lang="ja-JP" altLang="ja-JP" sz="1200" kern="1200" dirty="0">
                <a:solidFill>
                  <a:schemeClr val="tx1"/>
                </a:solidFill>
                <a:effectLst/>
                <a:latin typeface="+mn-lt"/>
                <a:ea typeface="+mn-ea"/>
                <a:cs typeface="+mn-cs"/>
              </a:rPr>
              <a:t>クラウド・サービスの提供する機能を他のアプリケーション･サービスから利用するためのインターフェース機能。</a:t>
            </a:r>
          </a:p>
          <a:p>
            <a:endParaRPr kumimoji="1"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33689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さらに次のようなテクノロジーについても注目しておくといいでしょう。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■アプリケーション</a:t>
            </a:r>
          </a:p>
          <a:p>
            <a:pPr lvl="0"/>
            <a:r>
              <a:rPr kumimoji="1" lang="en-US" altLang="ja-JP" sz="1200" kern="1200" dirty="0">
                <a:solidFill>
                  <a:schemeClr val="tx1"/>
                </a:solidFill>
                <a:effectLst/>
                <a:latin typeface="+mn-lt"/>
                <a:ea typeface="+mn-ea"/>
                <a:cs typeface="+mn-cs"/>
              </a:rPr>
              <a:t>VR</a:t>
            </a:r>
            <a:r>
              <a:rPr kumimoji="1" lang="ja-JP" altLang="ja-JP" sz="1200" kern="1200" dirty="0">
                <a:solidFill>
                  <a:schemeClr val="tx1"/>
                </a:solidFill>
                <a:effectLst/>
                <a:latin typeface="+mn-lt"/>
                <a:ea typeface="+mn-ea"/>
                <a:cs typeface="+mn-cs"/>
              </a:rPr>
              <a:t>（仮想現実）</a:t>
            </a:r>
            <a:r>
              <a:rPr kumimoji="1" lang="en-US" altLang="ja-JP" sz="1200" kern="1200" dirty="0">
                <a:solidFill>
                  <a:schemeClr val="tx1"/>
                </a:solidFill>
                <a:effectLst/>
                <a:latin typeface="+mn-lt"/>
                <a:ea typeface="+mn-ea"/>
                <a:cs typeface="+mn-cs"/>
              </a:rPr>
              <a:t>/ AR</a:t>
            </a:r>
            <a:r>
              <a:rPr kumimoji="1" lang="ja-JP" altLang="ja-JP" sz="1200" kern="1200" dirty="0">
                <a:solidFill>
                  <a:schemeClr val="tx1"/>
                </a:solidFill>
                <a:effectLst/>
                <a:latin typeface="+mn-lt"/>
                <a:ea typeface="+mn-ea"/>
                <a:cs typeface="+mn-cs"/>
              </a:rPr>
              <a:t>（拡張現実）</a:t>
            </a:r>
            <a:r>
              <a:rPr kumimoji="1" lang="en-US" altLang="ja-JP" sz="1200" kern="1200" dirty="0">
                <a:solidFill>
                  <a:schemeClr val="tx1"/>
                </a:solidFill>
                <a:effectLst/>
                <a:latin typeface="+mn-lt"/>
                <a:ea typeface="+mn-ea"/>
                <a:cs typeface="+mn-cs"/>
              </a:rPr>
              <a:t>/ MR</a:t>
            </a:r>
            <a:r>
              <a:rPr kumimoji="1" lang="ja-JP" altLang="ja-JP" sz="1200" kern="1200" dirty="0">
                <a:solidFill>
                  <a:schemeClr val="tx1"/>
                </a:solidFill>
                <a:effectLst/>
                <a:latin typeface="+mn-lt"/>
                <a:ea typeface="+mn-ea"/>
                <a:cs typeface="+mn-cs"/>
              </a:rPr>
              <a:t>（複合現実）</a:t>
            </a:r>
          </a:p>
          <a:p>
            <a:pPr lvl="0"/>
            <a:r>
              <a:rPr kumimoji="1" lang="ja-JP" altLang="ja-JP" sz="1200" kern="1200" dirty="0">
                <a:solidFill>
                  <a:schemeClr val="tx1"/>
                </a:solidFill>
                <a:effectLst/>
                <a:latin typeface="+mn-lt"/>
                <a:ea typeface="+mn-ea"/>
                <a:cs typeface="+mn-cs"/>
              </a:rPr>
              <a:t>ディープラーニング（深層学習）と関連技術</a:t>
            </a:r>
          </a:p>
          <a:p>
            <a:r>
              <a:rPr kumimoji="1" lang="ja-JP" altLang="ja-JP" sz="1200" kern="1200" dirty="0">
                <a:solidFill>
                  <a:schemeClr val="tx1"/>
                </a:solidFill>
                <a:effectLst/>
                <a:latin typeface="+mn-lt"/>
                <a:ea typeface="+mn-ea"/>
                <a:cs typeface="+mn-cs"/>
              </a:rPr>
              <a:t>■プラットフォーム</a:t>
            </a:r>
          </a:p>
          <a:p>
            <a:pPr lvl="0"/>
            <a:r>
              <a:rPr kumimoji="1" lang="ja-JP" altLang="ja-JP" sz="1200" kern="1200" dirty="0">
                <a:solidFill>
                  <a:schemeClr val="tx1"/>
                </a:solidFill>
                <a:effectLst/>
                <a:latin typeface="+mn-lt"/>
                <a:ea typeface="+mn-ea"/>
                <a:cs typeface="+mn-cs"/>
              </a:rPr>
              <a:t>ブロックチェーン</a:t>
            </a:r>
          </a:p>
          <a:p>
            <a:pPr lvl="0"/>
            <a:r>
              <a:rPr kumimoji="1" lang="en-US" altLang="ja-JP" sz="1200" kern="1200" dirty="0">
                <a:solidFill>
                  <a:schemeClr val="tx1"/>
                </a:solidFill>
                <a:effectLst/>
                <a:latin typeface="+mn-lt"/>
                <a:ea typeface="+mn-ea"/>
                <a:cs typeface="+mn-cs"/>
              </a:rPr>
              <a:t>HTAP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OLTP/</a:t>
            </a:r>
            <a:r>
              <a:rPr kumimoji="1" lang="ja-JP" altLang="ja-JP" sz="1200" kern="1200" dirty="0">
                <a:solidFill>
                  <a:schemeClr val="tx1"/>
                </a:solidFill>
                <a:effectLst/>
                <a:latin typeface="+mn-lt"/>
                <a:ea typeface="+mn-ea"/>
                <a:cs typeface="+mn-cs"/>
              </a:rPr>
              <a:t>業務系と</a:t>
            </a:r>
            <a:r>
              <a:rPr kumimoji="1" lang="en-US" altLang="ja-JP" sz="1200" kern="1200" dirty="0">
                <a:solidFill>
                  <a:schemeClr val="tx1"/>
                </a:solidFill>
                <a:effectLst/>
                <a:latin typeface="+mn-lt"/>
                <a:ea typeface="+mn-ea"/>
                <a:cs typeface="+mn-cs"/>
              </a:rPr>
              <a:t>OLAP/</a:t>
            </a:r>
            <a:r>
              <a:rPr kumimoji="1" lang="ja-JP" altLang="ja-JP" sz="1200" kern="1200" dirty="0">
                <a:solidFill>
                  <a:schemeClr val="tx1"/>
                </a:solidFill>
                <a:effectLst/>
                <a:latin typeface="+mn-lt"/>
                <a:ea typeface="+mn-ea"/>
                <a:cs typeface="+mn-cs"/>
              </a:rPr>
              <a:t>分析系の実行基盤を統合）</a:t>
            </a:r>
          </a:p>
          <a:p>
            <a:r>
              <a:rPr kumimoji="1" lang="ja-JP" altLang="ja-JP" sz="1200" kern="1200" dirty="0">
                <a:solidFill>
                  <a:schemeClr val="tx1"/>
                </a:solidFill>
                <a:effectLst/>
                <a:latin typeface="+mn-lt"/>
                <a:ea typeface="+mn-ea"/>
                <a:cs typeface="+mn-cs"/>
              </a:rPr>
              <a:t>■インフラストラクチャーとデバイス</a:t>
            </a:r>
          </a:p>
          <a:p>
            <a:pPr lvl="0"/>
            <a:r>
              <a:rPr kumimoji="1" lang="en-US" altLang="ja-JP" sz="1200" kern="1200" dirty="0">
                <a:solidFill>
                  <a:schemeClr val="tx1"/>
                </a:solidFill>
                <a:effectLst/>
                <a:latin typeface="+mn-lt"/>
                <a:ea typeface="+mn-ea"/>
                <a:cs typeface="+mn-cs"/>
              </a:rPr>
              <a:t>LPWA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Low Power, Wide Area</a:t>
            </a:r>
            <a:r>
              <a:rPr kumimoji="1" lang="ja-JP" altLang="ja-JP" sz="1200" kern="1200" dirty="0">
                <a:solidFill>
                  <a:schemeClr val="tx1"/>
                </a:solidFill>
                <a:effectLst/>
                <a:latin typeface="+mn-lt"/>
                <a:ea typeface="+mn-ea"/>
                <a:cs typeface="+mn-cs"/>
              </a:rPr>
              <a:t>：省電力広域無線ネットワーク）</a:t>
            </a:r>
          </a:p>
          <a:p>
            <a:pPr lvl="0"/>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（第５世代移動体通信）</a:t>
            </a:r>
          </a:p>
          <a:p>
            <a:pPr lvl="0"/>
            <a:r>
              <a:rPr kumimoji="1" lang="ja-JP" altLang="ja-JP" sz="1200" kern="1200" dirty="0">
                <a:solidFill>
                  <a:schemeClr val="tx1"/>
                </a:solidFill>
                <a:effectLst/>
                <a:latin typeface="+mn-lt"/>
                <a:ea typeface="+mn-ea"/>
                <a:cs typeface="+mn-cs"/>
              </a:rPr>
              <a:t>エッジ・コンピューティング</a:t>
            </a:r>
          </a:p>
          <a:p>
            <a:pPr lvl="0"/>
            <a:r>
              <a:rPr kumimoji="1" lang="ja-JP" altLang="ja-JP" sz="1200" kern="1200" dirty="0">
                <a:solidFill>
                  <a:schemeClr val="tx1"/>
                </a:solidFill>
                <a:effectLst/>
                <a:latin typeface="+mn-lt"/>
                <a:ea typeface="+mn-ea"/>
                <a:cs typeface="+mn-cs"/>
              </a:rPr>
              <a:t>量子コンピュータ</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71888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実現するには、イノベーションを加速させ、ジャスト・イン･タイムでビジネス･サービスを提供できなくてはなりません。これを実現するための考え方や手法として、次の４つが注目さ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デザイン思考</a:t>
            </a:r>
            <a:r>
              <a:rPr kumimoji="1" lang="ja-JP" altLang="ja-JP" sz="1200" kern="1200" dirty="0">
                <a:solidFill>
                  <a:schemeClr val="tx1"/>
                </a:solidFill>
                <a:effectLst/>
                <a:latin typeface="+mn-lt"/>
                <a:ea typeface="+mn-ea"/>
                <a:cs typeface="+mn-cs"/>
              </a:rPr>
              <a:t>：デザイナー的なクリエイティブな視点で、ビジネス上の課題を解決するための方法</a:t>
            </a:r>
          </a:p>
          <a:p>
            <a:r>
              <a:rPr kumimoji="1" lang="ja-JP" altLang="ja-JP" sz="1200" b="1" u="sng" kern="1200" dirty="0">
                <a:solidFill>
                  <a:schemeClr val="tx1"/>
                </a:solidFill>
                <a:effectLst/>
                <a:latin typeface="+mn-lt"/>
                <a:ea typeface="+mn-ea"/>
                <a:cs typeface="+mn-cs"/>
              </a:rPr>
              <a:t>リーン･スタートアップ</a:t>
            </a:r>
            <a:r>
              <a:rPr kumimoji="1" lang="ja-JP" altLang="ja-JP" sz="1200" kern="1200" dirty="0">
                <a:solidFill>
                  <a:schemeClr val="tx1"/>
                </a:solidFill>
                <a:effectLst/>
                <a:latin typeface="+mn-lt"/>
                <a:ea typeface="+mn-ea"/>
                <a:cs typeface="+mn-cs"/>
              </a:rPr>
              <a:t>：最小限の機能に絞って短期間で開発しフィードバックをうけて完成度を高める取り組み</a:t>
            </a:r>
          </a:p>
          <a:p>
            <a:r>
              <a:rPr kumimoji="1" lang="ja-JP" altLang="ja-JP" sz="1200" b="1" u="sng" kern="1200" dirty="0">
                <a:solidFill>
                  <a:schemeClr val="tx1"/>
                </a:solidFill>
                <a:effectLst/>
                <a:latin typeface="+mn-lt"/>
                <a:ea typeface="+mn-ea"/>
                <a:cs typeface="+mn-cs"/>
              </a:rPr>
              <a:t>アジャイル開発</a:t>
            </a:r>
            <a:r>
              <a:rPr kumimoji="1" lang="ja-JP" altLang="ja-JP" sz="1200" kern="1200" dirty="0">
                <a:solidFill>
                  <a:schemeClr val="tx1"/>
                </a:solidFill>
                <a:effectLst/>
                <a:latin typeface="+mn-lt"/>
                <a:ea typeface="+mn-ea"/>
                <a:cs typeface="+mn-cs"/>
              </a:rPr>
              <a:t>：ビジネス環境の不確実性に適応することを前提に、ビジネスの成果に貢献するシステムをバグフリーで開発する考え方と手法</a:t>
            </a:r>
          </a:p>
          <a:p>
            <a:r>
              <a:rPr kumimoji="1" lang="en-US" altLang="ja-JP" sz="1200" b="1" u="sng"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：安定稼働を維持しながら、開発されたシステムを直ちに・頻繁に本番環境に移行するための取り組み</a:t>
            </a:r>
            <a:r>
              <a:rPr lang="ja-JP" altLang="ja-JP" dirty="0">
                <a:effectLst/>
              </a:rPr>
              <a:t> </a:t>
            </a:r>
            <a:endParaRPr lang="en-US" altLang="ja-JP" dirty="0">
              <a:effectLst/>
            </a:endParaRPr>
          </a:p>
          <a:p>
            <a:endParaRPr kumimoji="1"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313927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51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26</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399870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81858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8" name="図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eiryo" panose="020B0604030504040204" pitchFamily="34" charset="-128"/>
          <a:ea typeface="Meiryo" panose="020B0604030504040204" pitchFamily="34" charset="-128"/>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6.tiff"/><Relationship Id="rId13" Type="http://schemas.openxmlformats.org/officeDocument/2006/relationships/image" Target="../media/image41.tiff"/><Relationship Id="rId3" Type="http://schemas.openxmlformats.org/officeDocument/2006/relationships/image" Target="../media/image31.tiff"/><Relationship Id="rId7" Type="http://schemas.openxmlformats.org/officeDocument/2006/relationships/image" Target="../media/image35.tiff"/><Relationship Id="rId12" Type="http://schemas.openxmlformats.org/officeDocument/2006/relationships/image" Target="../media/image40.tiff"/><Relationship Id="rId2" Type="http://schemas.openxmlformats.org/officeDocument/2006/relationships/image" Target="../media/image30.tiff"/><Relationship Id="rId1" Type="http://schemas.openxmlformats.org/officeDocument/2006/relationships/slideLayout" Target="../slideLayouts/slideLayout6.xml"/><Relationship Id="rId6" Type="http://schemas.openxmlformats.org/officeDocument/2006/relationships/image" Target="../media/image34.tiff"/><Relationship Id="rId11" Type="http://schemas.openxmlformats.org/officeDocument/2006/relationships/image" Target="../media/image39.tiff"/><Relationship Id="rId5" Type="http://schemas.openxmlformats.org/officeDocument/2006/relationships/image" Target="../media/image33.tiff"/><Relationship Id="rId10" Type="http://schemas.openxmlformats.org/officeDocument/2006/relationships/image" Target="../media/image38.png"/><Relationship Id="rId4" Type="http://schemas.openxmlformats.org/officeDocument/2006/relationships/image" Target="../media/image32.tiff"/><Relationship Id="rId9" Type="http://schemas.openxmlformats.org/officeDocument/2006/relationships/image" Target="../media/image37.tiff"/></Relationships>
</file>

<file path=ppt/slides/_rels/slide15.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tmp"/></Relationships>
</file>

<file path=ppt/slides/_rels/slide22.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6.xml"/><Relationship Id="rId6" Type="http://schemas.openxmlformats.org/officeDocument/2006/relationships/image" Target="../media/image49.tmp"/><Relationship Id="rId5" Type="http://schemas.openxmlformats.org/officeDocument/2006/relationships/image" Target="../media/image48.tmp"/><Relationship Id="rId4" Type="http://schemas.openxmlformats.org/officeDocument/2006/relationships/image" Target="../media/image45.tmp"/></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57.png"/><Relationship Id="rId12" Type="http://schemas.openxmlformats.org/officeDocument/2006/relationships/image" Target="../media/image65.png"/><Relationship Id="rId17" Type="http://schemas.openxmlformats.org/officeDocument/2006/relationships/image" Target="../media/image69.png"/><Relationship Id="rId2" Type="http://schemas.openxmlformats.org/officeDocument/2006/relationships/image" Target="../media/image51.png"/><Relationship Id="rId16"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4.png"/><Relationship Id="rId5" Type="http://schemas.openxmlformats.org/officeDocument/2006/relationships/image" Target="../media/image55.png"/><Relationship Id="rId15" Type="http://schemas.openxmlformats.org/officeDocument/2006/relationships/image" Target="../media/image67.png"/><Relationship Id="rId10" Type="http://schemas.openxmlformats.org/officeDocument/2006/relationships/image" Target="../media/image45.tmp"/><Relationship Id="rId4" Type="http://schemas.openxmlformats.org/officeDocument/2006/relationships/image" Target="../media/image54.png"/><Relationship Id="rId9" Type="http://schemas.openxmlformats.org/officeDocument/2006/relationships/image" Target="../media/image63.png"/><Relationship Id="rId1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tiff"/><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1.tiff"/><Relationship Id="rId2" Type="http://schemas.openxmlformats.org/officeDocument/2006/relationships/image" Target="../media/image80.tiff"/><Relationship Id="rId1" Type="http://schemas.openxmlformats.org/officeDocument/2006/relationships/slideLayout" Target="../slideLayouts/slideLayout6.xml"/><Relationship Id="rId5" Type="http://schemas.openxmlformats.org/officeDocument/2006/relationships/image" Target="../media/image83.tiff"/><Relationship Id="rId4" Type="http://schemas.openxmlformats.org/officeDocument/2006/relationships/image" Target="../media/image82.tiff"/></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7.tiff"/><Relationship Id="rId2" Type="http://schemas.openxmlformats.org/officeDocument/2006/relationships/image" Target="../media/image86.tif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6.tif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90.tiff"/><Relationship Id="rId2" Type="http://schemas.openxmlformats.org/officeDocument/2006/relationships/image" Target="../media/image89.tif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4.tiff"/><Relationship Id="rId2" Type="http://schemas.openxmlformats.org/officeDocument/2006/relationships/image" Target="../media/image93.tif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5.tiff"/><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02.tiff"/><Relationship Id="rId3" Type="http://schemas.openxmlformats.org/officeDocument/2006/relationships/image" Target="../media/image97.tiff"/><Relationship Id="rId7" Type="http://schemas.openxmlformats.org/officeDocument/2006/relationships/image" Target="../media/image101.tiff"/><Relationship Id="rId2"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100.tiff"/><Relationship Id="rId5" Type="http://schemas.openxmlformats.org/officeDocument/2006/relationships/image" Target="../media/image99.tiff"/><Relationship Id="rId4" Type="http://schemas.openxmlformats.org/officeDocument/2006/relationships/image" Target="../media/image98.tiff"/></Relationships>
</file>

<file path=ppt/slides/_rels/slide62.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tif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6.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2D4458-93A2-FB47-B17B-1B5BE2EA4F4F}"/>
              </a:ext>
            </a:extLst>
          </p:cNvPr>
          <p:cNvSpPr/>
          <p:nvPr/>
        </p:nvSpPr>
        <p:spPr>
          <a:xfrm>
            <a:off x="-43249" y="0"/>
            <a:ext cx="9230497" cy="6956854"/>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ctrTitle"/>
          </p:nvPr>
        </p:nvSpPr>
        <p:spPr>
          <a:xfrm>
            <a:off x="1093574" y="4280369"/>
            <a:ext cx="7276769" cy="1230243"/>
          </a:xfrm>
        </p:spPr>
        <p:txBody>
          <a:bodyPr/>
          <a:lstStyle/>
          <a:p>
            <a:r>
              <a:rPr lang="en-US" altLang="ja-JP" sz="3200" b="1" dirty="0">
                <a:latin typeface="Meiryo" panose="020B0604030504040204" pitchFamily="34" charset="-128"/>
                <a:ea typeface="Meiryo" panose="020B0604030504040204" pitchFamily="34" charset="-128"/>
                <a:cs typeface="Hiragino Kaku Gothic StdN W8" charset="-128"/>
              </a:rPr>
              <a:t>SI</a:t>
            </a:r>
            <a:r>
              <a:rPr lang="ja-JP" altLang="en-US" sz="3200" b="1">
                <a:latin typeface="Meiryo" panose="020B0604030504040204" pitchFamily="34" charset="-128"/>
                <a:ea typeface="Meiryo" panose="020B0604030504040204" pitchFamily="34" charset="-128"/>
                <a:cs typeface="Hiragino Kaku Gothic StdN W8" charset="-128"/>
              </a:rPr>
              <a:t>ビジネスの</a:t>
            </a:r>
            <a:br>
              <a:rPr lang="en-US" altLang="ja-JP" sz="3200" b="1" dirty="0">
                <a:latin typeface="Meiryo" panose="020B0604030504040204" pitchFamily="34" charset="-128"/>
                <a:ea typeface="Meiryo" panose="020B0604030504040204" pitchFamily="34" charset="-128"/>
                <a:cs typeface="Hiragino Kaku Gothic StdN W8" charset="-128"/>
              </a:rPr>
            </a:br>
            <a:r>
              <a:rPr lang="ja-JP" altLang="en-US" sz="3200" b="1">
                <a:latin typeface="Meiryo" panose="020B0604030504040204" pitchFamily="34" charset="-128"/>
                <a:ea typeface="Meiryo" panose="020B0604030504040204" pitchFamily="34" charset="-128"/>
                <a:cs typeface="Hiragino Kaku Gothic StdN W8" charset="-128"/>
              </a:rPr>
              <a:t>デジタル・トランスフォーメーション</a:t>
            </a:r>
            <a:endParaRPr kumimoji="1" lang="ja-JP" altLang="en-US" sz="3200" b="1" dirty="0">
              <a:latin typeface="Meiryo" panose="020B0604030504040204" pitchFamily="34" charset="-128"/>
              <a:ea typeface="Meiryo" panose="020B0604030504040204" pitchFamily="34" charset="-128"/>
              <a:cs typeface="Hiragino Kaku Gothic Std W8" charset="-128"/>
            </a:endParaRPr>
          </a:p>
        </p:txBody>
      </p:sp>
      <p:sp>
        <p:nvSpPr>
          <p:cNvPr id="4" name="サブタイトル 3"/>
          <p:cNvSpPr>
            <a:spLocks noGrp="1"/>
          </p:cNvSpPr>
          <p:nvPr>
            <p:ph type="subTitle" idx="1"/>
          </p:nvPr>
        </p:nvSpPr>
        <p:spPr>
          <a:xfrm>
            <a:off x="5313405" y="501274"/>
            <a:ext cx="3456385" cy="571466"/>
          </a:xfrm>
        </p:spPr>
        <p:txBody>
          <a:bodyPr>
            <a:normAutofit/>
          </a:bodyPr>
          <a:lstStyle/>
          <a:p>
            <a:r>
              <a:rPr kumimoji="1" lang="en-US" altLang="ja-JP" sz="2000" dirty="0">
                <a:solidFill>
                  <a:schemeClr val="bg1"/>
                </a:solidFill>
                <a:latin typeface="Meiryo" panose="020B0604030504040204" pitchFamily="34" charset="-128"/>
                <a:ea typeface="Meiryo" panose="020B0604030504040204" pitchFamily="34" charset="-128"/>
                <a:cs typeface="Meiryo" charset="-128"/>
              </a:rPr>
              <a:t>2018</a:t>
            </a:r>
            <a:r>
              <a:rPr kumimoji="1" lang="ja-JP" altLang="en-US" sz="2000">
                <a:solidFill>
                  <a:schemeClr val="bg1"/>
                </a:solidFill>
                <a:latin typeface="Meiryo" panose="020B0604030504040204" pitchFamily="34" charset="-128"/>
                <a:ea typeface="Meiryo" panose="020B0604030504040204" pitchFamily="34" charset="-128"/>
                <a:cs typeface="Meiryo" charset="-128"/>
              </a:rPr>
              <a:t>年</a:t>
            </a:r>
            <a:r>
              <a:rPr kumimoji="1" lang="en-US" altLang="ja-JP" sz="2000" dirty="0">
                <a:solidFill>
                  <a:schemeClr val="bg1"/>
                </a:solidFill>
                <a:latin typeface="Meiryo" panose="020B0604030504040204" pitchFamily="34" charset="-128"/>
                <a:ea typeface="Meiryo" panose="020B0604030504040204" pitchFamily="34" charset="-128"/>
                <a:cs typeface="Meiryo" charset="-128"/>
              </a:rPr>
              <a:t>9</a:t>
            </a:r>
            <a:r>
              <a:rPr kumimoji="1" lang="ja-JP" altLang="en-US" sz="2000">
                <a:solidFill>
                  <a:schemeClr val="bg1"/>
                </a:solidFill>
                <a:latin typeface="Meiryo" panose="020B0604030504040204" pitchFamily="34" charset="-128"/>
                <a:ea typeface="Meiryo" panose="020B0604030504040204" pitchFamily="34" charset="-128"/>
                <a:cs typeface="Meiryo" charset="-128"/>
              </a:rPr>
              <a:t>月</a:t>
            </a:r>
            <a:r>
              <a:rPr kumimoji="1" lang="en-US" altLang="ja-JP" sz="2000" dirty="0">
                <a:solidFill>
                  <a:schemeClr val="bg1"/>
                </a:solidFill>
                <a:latin typeface="Meiryo" panose="020B0604030504040204" pitchFamily="34" charset="-128"/>
                <a:ea typeface="Meiryo" panose="020B0604030504040204" pitchFamily="34" charset="-128"/>
                <a:cs typeface="Meiryo" charset="-128"/>
              </a:rPr>
              <a:t>10</a:t>
            </a:r>
            <a:r>
              <a:rPr kumimoji="1" lang="ja-JP" altLang="en-US" sz="2000">
                <a:solidFill>
                  <a:schemeClr val="bg1"/>
                </a:solidFill>
                <a:latin typeface="Meiryo" panose="020B0604030504040204" pitchFamily="34" charset="-128"/>
                <a:ea typeface="Meiryo" panose="020B0604030504040204" pitchFamily="34" charset="-128"/>
                <a:cs typeface="Meiryo" charset="-128"/>
              </a:rPr>
              <a:t>日</a:t>
            </a:r>
            <a:endParaRPr kumimoji="1" lang="ja-JP" altLang="en-US" sz="2000" dirty="0">
              <a:solidFill>
                <a:schemeClr val="bg1"/>
              </a:solidFill>
              <a:latin typeface="Meiryo" panose="020B0604030504040204" pitchFamily="34" charset="-128"/>
              <a:ea typeface="Meiryo" panose="020B0604030504040204" pitchFamily="34" charset="-128"/>
              <a:cs typeface="Meiryo" charset="-128"/>
            </a:endParaRPr>
          </a:p>
        </p:txBody>
      </p:sp>
      <p:pic>
        <p:nvPicPr>
          <p:cNvPr id="8" name="図 7">
            <a:extLst>
              <a:ext uri="{FF2B5EF4-FFF2-40B4-BE49-F238E27FC236}">
                <a16:creationId xmlns:a16="http://schemas.microsoft.com/office/drawing/2014/main" id="{C7CDCC50-DB35-7B41-B23A-1D1837B9F2C7}"/>
              </a:ext>
            </a:extLst>
          </p:cNvPr>
          <p:cNvPicPr>
            <a:picLocks noChangeAspect="1"/>
          </p:cNvPicPr>
          <p:nvPr/>
        </p:nvPicPr>
        <p:blipFill>
          <a:blip r:embed="rId2"/>
          <a:stretch>
            <a:fillRect/>
          </a:stretch>
        </p:blipFill>
        <p:spPr>
          <a:xfrm>
            <a:off x="1273466" y="1070943"/>
            <a:ext cx="4379749" cy="3901958"/>
          </a:xfrm>
          <a:prstGeom prst="rect">
            <a:avLst/>
          </a:prstGeom>
        </p:spPr>
      </p:pic>
      <p:sp>
        <p:nvSpPr>
          <p:cNvPr id="10" name="サブタイトル 3">
            <a:extLst>
              <a:ext uri="{FF2B5EF4-FFF2-40B4-BE49-F238E27FC236}">
                <a16:creationId xmlns:a16="http://schemas.microsoft.com/office/drawing/2014/main" id="{41C98033-70F8-4E4D-BA69-BEF1D9E6B16D}"/>
              </a:ext>
            </a:extLst>
          </p:cNvPr>
          <p:cNvSpPr txBox="1">
            <a:spLocks/>
          </p:cNvSpPr>
          <p:nvPr/>
        </p:nvSpPr>
        <p:spPr>
          <a:xfrm>
            <a:off x="4250724" y="5578574"/>
            <a:ext cx="4036086" cy="695226"/>
          </a:xfrm>
          <a:prstGeom prst="rect">
            <a:avLst/>
          </a:prstGeom>
        </p:spPr>
        <p:txBody>
          <a:bodyPr vert="horz" lIns="91440" tIns="45720" rIns="91440" bIns="45720" rtlCol="0">
            <a:noAutofit/>
          </a:bodyPr>
          <a:lstStyle>
            <a:lvl1pPr marL="0" indent="0" algn="r" defTabSz="457200" rtl="0" eaLnBrk="1" latinLnBrk="0" hangingPunct="1">
              <a:spcBef>
                <a:spcPct val="20000"/>
              </a:spcBef>
              <a:buFont typeface="Arial"/>
              <a:buNone/>
              <a:defRPr kumimoji="1" sz="2400" kern="1200">
                <a:solidFill>
                  <a:schemeClr val="tx1">
                    <a:lumMod val="50000"/>
                    <a:lumOff val="50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b="1">
                <a:solidFill>
                  <a:schemeClr val="bg1"/>
                </a:solidFill>
                <a:latin typeface="Meiryo" panose="020B0604030504040204" pitchFamily="34" charset="-128"/>
                <a:ea typeface="Meiryo" panose="020B0604030504040204" pitchFamily="34" charset="-128"/>
                <a:cs typeface="Meiryo" charset="-128"/>
              </a:rPr>
              <a:t>その</a:t>
            </a:r>
            <a:r>
              <a:rPr lang="en-US" altLang="ja-JP" b="1" dirty="0">
                <a:solidFill>
                  <a:schemeClr val="bg1"/>
                </a:solidFill>
                <a:latin typeface="Meiryo" panose="020B0604030504040204" pitchFamily="34" charset="-128"/>
                <a:ea typeface="Meiryo" panose="020B0604030504040204" pitchFamily="34" charset="-128"/>
                <a:cs typeface="Meiryo" charset="-128"/>
              </a:rPr>
              <a:t>1</a:t>
            </a:r>
            <a:endParaRPr lang="ja-JP" altLang="en-US"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8901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D8D2295-D873-9546-AD90-B291218ACC8A}"/>
              </a:ext>
            </a:extLst>
          </p:cNvPr>
          <p:cNvSpPr/>
          <p:nvPr/>
        </p:nvSpPr>
        <p:spPr>
          <a:xfrm>
            <a:off x="342744" y="1346886"/>
            <a:ext cx="8458512" cy="4457597"/>
          </a:xfrm>
          <a:prstGeom prst="rect">
            <a:avLst/>
          </a:prstGeom>
          <a:noFill/>
          <a:ln>
            <a:solidFill>
              <a:srgbClr val="0070C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26" name="Rectangle 3">
            <a:extLst>
              <a:ext uri="{FF2B5EF4-FFF2-40B4-BE49-F238E27FC236}">
                <a16:creationId xmlns:a16="http://schemas.microsoft.com/office/drawing/2014/main" id="{C3DBCF7F-1FB1-F349-9A71-F0328E8E6EE6}"/>
              </a:ext>
            </a:extLst>
          </p:cNvPr>
          <p:cNvSpPr/>
          <p:nvPr/>
        </p:nvSpPr>
        <p:spPr>
          <a:xfrm>
            <a:off x="457200" y="3328621"/>
            <a:ext cx="1980220"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taxi company,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Owns no vehicles.</a:t>
            </a:r>
          </a:p>
        </p:txBody>
      </p:sp>
      <p:sp>
        <p:nvSpPr>
          <p:cNvPr id="27" name="Rectangle 4">
            <a:extLst>
              <a:ext uri="{FF2B5EF4-FFF2-40B4-BE49-F238E27FC236}">
                <a16:creationId xmlns:a16="http://schemas.microsoft.com/office/drawing/2014/main" id="{CEFA52CC-48BF-0C4E-B111-78F717A78842}"/>
              </a:ext>
            </a:extLst>
          </p:cNvPr>
          <p:cNvSpPr/>
          <p:nvPr/>
        </p:nvSpPr>
        <p:spPr>
          <a:xfrm>
            <a:off x="2444755" y="3328621"/>
            <a:ext cx="2196244"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popular media owner,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Creates no content.</a:t>
            </a:r>
          </a:p>
        </p:txBody>
      </p:sp>
      <p:sp>
        <p:nvSpPr>
          <p:cNvPr id="28" name="Rectangle 5">
            <a:extLst>
              <a:ext uri="{FF2B5EF4-FFF2-40B4-BE49-F238E27FC236}">
                <a16:creationId xmlns:a16="http://schemas.microsoft.com/office/drawing/2014/main" id="{CCDFFC35-6B23-1E4F-A5A4-2DA785AFDBC1}"/>
              </a:ext>
            </a:extLst>
          </p:cNvPr>
          <p:cNvSpPr/>
          <p:nvPr/>
        </p:nvSpPr>
        <p:spPr>
          <a:xfrm>
            <a:off x="4452530" y="3328622"/>
            <a:ext cx="2183360"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valuable retailer,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Has no inventory.</a:t>
            </a:r>
          </a:p>
        </p:txBody>
      </p:sp>
      <p:sp>
        <p:nvSpPr>
          <p:cNvPr id="29" name="Rectangle 6">
            <a:extLst>
              <a:ext uri="{FF2B5EF4-FFF2-40B4-BE49-F238E27FC236}">
                <a16:creationId xmlns:a16="http://schemas.microsoft.com/office/drawing/2014/main" id="{833CCB0F-DB4D-1540-AE8F-9F9E4B69809C}"/>
              </a:ext>
            </a:extLst>
          </p:cNvPr>
          <p:cNvSpPr/>
          <p:nvPr/>
        </p:nvSpPr>
        <p:spPr>
          <a:xfrm>
            <a:off x="6635890" y="3328621"/>
            <a:ext cx="2275877"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accommodation provider,</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 no real estate.</a:t>
            </a:r>
          </a:p>
        </p:txBody>
      </p:sp>
      <p:pic>
        <p:nvPicPr>
          <p:cNvPr id="30" name="Picture 4" descr="Resultado de imagem para uber icon">
            <a:extLst>
              <a:ext uri="{FF2B5EF4-FFF2-40B4-BE49-F238E27FC236}">
                <a16:creationId xmlns:a16="http://schemas.microsoft.com/office/drawing/2014/main" id="{7677A3D8-CB14-8347-ACD8-A70822F378F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5851" y="2110347"/>
            <a:ext cx="1091050" cy="109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a:extLst>
              <a:ext uri="{FF2B5EF4-FFF2-40B4-BE49-F238E27FC236}">
                <a16:creationId xmlns:a16="http://schemas.microsoft.com/office/drawing/2014/main" id="{EABF3405-2ECA-B144-B91B-549C51F4870E}"/>
              </a:ext>
            </a:extLst>
          </p:cNvPr>
          <p:cNvPicPr>
            <a:picLocks noChangeAspect="1"/>
          </p:cNvPicPr>
          <p:nvPr/>
        </p:nvPicPr>
        <p:blipFill>
          <a:blip r:embed="rId3"/>
          <a:stretch>
            <a:fillRect/>
          </a:stretch>
        </p:blipFill>
        <p:spPr>
          <a:xfrm>
            <a:off x="3007094" y="2110347"/>
            <a:ext cx="1071567" cy="1091050"/>
          </a:xfrm>
          <a:prstGeom prst="rect">
            <a:avLst/>
          </a:prstGeom>
        </p:spPr>
      </p:pic>
      <p:pic>
        <p:nvPicPr>
          <p:cNvPr id="33" name="Picture 8">
            <a:extLst>
              <a:ext uri="{FF2B5EF4-FFF2-40B4-BE49-F238E27FC236}">
                <a16:creationId xmlns:a16="http://schemas.microsoft.com/office/drawing/2014/main" id="{15DAFA92-8AD3-784F-8E2E-E95504631AF6}"/>
              </a:ext>
            </a:extLst>
          </p:cNvPr>
          <p:cNvPicPr>
            <a:picLocks noChangeAspect="1"/>
          </p:cNvPicPr>
          <p:nvPr/>
        </p:nvPicPr>
        <p:blipFill>
          <a:blip r:embed="rId4"/>
          <a:stretch>
            <a:fillRect/>
          </a:stretch>
        </p:blipFill>
        <p:spPr>
          <a:xfrm>
            <a:off x="5127886" y="2110347"/>
            <a:ext cx="1091050" cy="1091050"/>
          </a:xfrm>
          <a:prstGeom prst="rect">
            <a:avLst/>
          </a:prstGeom>
        </p:spPr>
      </p:pic>
      <p:pic>
        <p:nvPicPr>
          <p:cNvPr id="34" name="Picture 9">
            <a:extLst>
              <a:ext uri="{FF2B5EF4-FFF2-40B4-BE49-F238E27FC236}">
                <a16:creationId xmlns:a16="http://schemas.microsoft.com/office/drawing/2014/main" id="{C42130E5-F97E-534E-AC2F-ECCD4232E07D}"/>
              </a:ext>
            </a:extLst>
          </p:cNvPr>
          <p:cNvPicPr>
            <a:picLocks noChangeAspect="1"/>
          </p:cNvPicPr>
          <p:nvPr/>
        </p:nvPicPr>
        <p:blipFill>
          <a:blip r:embed="rId5"/>
          <a:stretch>
            <a:fillRect/>
          </a:stretch>
        </p:blipFill>
        <p:spPr>
          <a:xfrm>
            <a:off x="7239129" y="2131997"/>
            <a:ext cx="1069400" cy="1069400"/>
          </a:xfrm>
          <a:prstGeom prst="rect">
            <a:avLst/>
          </a:prstGeom>
        </p:spPr>
      </p:pic>
      <p:sp>
        <p:nvSpPr>
          <p:cNvPr id="4" name="テキスト ボックス 3">
            <a:extLst>
              <a:ext uri="{FF2B5EF4-FFF2-40B4-BE49-F238E27FC236}">
                <a16:creationId xmlns:a16="http://schemas.microsoft.com/office/drawing/2014/main" id="{EFE95F8D-244F-164A-9C75-BEFBE91BA7DC}"/>
              </a:ext>
            </a:extLst>
          </p:cNvPr>
          <p:cNvSpPr txBox="1"/>
          <p:nvPr/>
        </p:nvSpPr>
        <p:spPr>
          <a:xfrm>
            <a:off x="387241" y="4185896"/>
            <a:ext cx="210826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世界最大のタクシー会社ですが、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車両は一台も所有していません。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02A50318-FD32-FE4D-B636-771A4FEF0E8C}"/>
              </a:ext>
            </a:extLst>
          </p:cNvPr>
          <p:cNvSpPr txBox="1"/>
          <p:nvPr/>
        </p:nvSpPr>
        <p:spPr>
          <a:xfrm>
            <a:off x="2552862" y="4185896"/>
            <a:ext cx="198002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世界一有名なメディアですが、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コンテンツは作りません。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27CB3E2D-461A-4D4E-9002-53FAC472913A}"/>
              </a:ext>
            </a:extLst>
          </p:cNvPr>
          <p:cNvSpPr txBox="1"/>
          <p:nvPr/>
        </p:nvSpPr>
        <p:spPr>
          <a:xfrm>
            <a:off x="4498229" y="4198253"/>
            <a:ext cx="2364750"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世界で最も種類が豊富な商店ですが、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在庫は一切ありません。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B6DE2F-F2E9-C344-9D0D-8B33A45A0C92}"/>
              </a:ext>
            </a:extLst>
          </p:cNvPr>
          <p:cNvSpPr txBox="1"/>
          <p:nvPr/>
        </p:nvSpPr>
        <p:spPr>
          <a:xfrm>
            <a:off x="6727124" y="4185896"/>
            <a:ext cx="210826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世界最大の旅行代理店ですが、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不動産は一切所有していません。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CA226056-77D0-5849-88D9-980B81BB93E1}"/>
              </a:ext>
            </a:extLst>
          </p:cNvPr>
          <p:cNvSpPr/>
          <p:nvPr/>
        </p:nvSpPr>
        <p:spPr>
          <a:xfrm>
            <a:off x="457200"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自前の資産を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持たない／小さい</a:t>
            </a:r>
            <a:endParaRPr lang="en-US" altLang="ja-JP" dirty="0">
              <a:solidFill>
                <a:schemeClr val="bg1"/>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B58A811D-2099-554E-9DA8-698359593C9E}"/>
              </a:ext>
            </a:extLst>
          </p:cNvPr>
          <p:cNvSpPr/>
          <p:nvPr/>
        </p:nvSpPr>
        <p:spPr>
          <a:xfrm>
            <a:off x="3252916"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対象とする市場は</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最初からグローバル</a:t>
            </a:r>
            <a:endParaRPr lang="en-US" altLang="ja-JP" dirty="0">
              <a:solidFill>
                <a:schemeClr val="bg1"/>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DCFCEF60-294F-3949-8E77-76284C466692}"/>
              </a:ext>
            </a:extLst>
          </p:cNvPr>
          <p:cNvSpPr/>
          <p:nvPr/>
        </p:nvSpPr>
        <p:spPr>
          <a:xfrm>
            <a:off x="6048632"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サービスが</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プラットフォーム</a:t>
            </a:r>
            <a:endParaRPr lang="ja-JP" altLang="en-US"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4FE377C1-BEA6-4C42-B86A-CB6F2D8F8793}"/>
              </a:ext>
            </a:extLst>
          </p:cNvPr>
          <p:cNvSpPr txBox="1"/>
          <p:nvPr/>
        </p:nvSpPr>
        <p:spPr>
          <a:xfrm>
            <a:off x="670932" y="1463627"/>
            <a:ext cx="7802136"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デジタル・ディスラプター</a:t>
            </a:r>
            <a:r>
              <a:rPr kumimoji="1" lang="ja-JP" altLang="en-US">
                <a:solidFill>
                  <a:srgbClr val="0070C0"/>
                </a:solidFill>
                <a:latin typeface="Meiryo" panose="020B0604030504040204" pitchFamily="34" charset="-128"/>
                <a:ea typeface="Meiryo" panose="020B0604030504040204" pitchFamily="34" charset="-128"/>
              </a:rPr>
              <a:t>（デジタル・テクノロジーを駆使した破壊者）</a:t>
            </a:r>
          </a:p>
        </p:txBody>
      </p:sp>
    </p:spTree>
    <p:extLst>
      <p:ext uri="{BB962C8B-B14F-4D97-AF65-F5344CB8AC3E}">
        <p14:creationId xmlns:p14="http://schemas.microsoft.com/office/powerpoint/2010/main" val="226248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14F8B842-4D13-184C-9841-C685B2D967E3}"/>
              </a:ext>
            </a:extLst>
          </p:cNvPr>
          <p:cNvSpPr/>
          <p:nvPr/>
        </p:nvSpPr>
        <p:spPr>
          <a:xfrm>
            <a:off x="457200" y="2661284"/>
            <a:ext cx="8229600" cy="136623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7E4F2FF-6122-7D44-ACB8-7B52383F5FF1}"/>
              </a:ext>
            </a:extLst>
          </p:cNvPr>
          <p:cNvSpPr>
            <a:spLocks noGrp="1"/>
          </p:cNvSpPr>
          <p:nvPr>
            <p:ph type="title"/>
          </p:nvPr>
        </p:nvSpPr>
        <p:spPr/>
        <p:txBody>
          <a:bodyPr/>
          <a:lstStyle/>
          <a:p>
            <a:r>
              <a:rPr kumimoji="1" lang="ja-JP" altLang="en-US"/>
              <a:t>デジタル･ディスラプターの創出する新しい価値</a:t>
            </a:r>
          </a:p>
        </p:txBody>
      </p:sp>
      <p:sp>
        <p:nvSpPr>
          <p:cNvPr id="3" name="スライド番号プレースホルダー 2">
            <a:extLst>
              <a:ext uri="{FF2B5EF4-FFF2-40B4-BE49-F238E27FC236}">
                <a16:creationId xmlns:a16="http://schemas.microsoft.com/office/drawing/2014/main" id="{CDA6B847-1EE3-A745-94EA-01388F206CB2}"/>
              </a:ext>
            </a:extLst>
          </p:cNvPr>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テキスト ボックス 3">
            <a:extLst>
              <a:ext uri="{FF2B5EF4-FFF2-40B4-BE49-F238E27FC236}">
                <a16:creationId xmlns:a16="http://schemas.microsoft.com/office/drawing/2014/main" id="{7C7C4759-7D20-4847-8204-DDE6933C161B}"/>
              </a:ext>
            </a:extLst>
          </p:cNvPr>
          <p:cNvSpPr txBox="1"/>
          <p:nvPr/>
        </p:nvSpPr>
        <p:spPr>
          <a:xfrm>
            <a:off x="670932" y="2777597"/>
            <a:ext cx="2795138" cy="1115690"/>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コスト・バリュー</a:t>
            </a:r>
            <a:endParaRPr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無料</a:t>
            </a:r>
            <a:r>
              <a:rPr kumimoji="1" lang="ja-JP" altLang="en-US" sz="1050" dirty="0">
                <a:solidFill>
                  <a:schemeClr val="bg1"/>
                </a:solidFill>
                <a:latin typeface="Meiryo" panose="020B0604030504040204" pitchFamily="34" charset="-128"/>
                <a:ea typeface="Meiryo" panose="020B0604030504040204" pitchFamily="34" charset="-128"/>
              </a:rPr>
              <a:t>／</a:t>
            </a:r>
            <a:r>
              <a:rPr lang="ja-JP" altLang="en-US" sz="1050" dirty="0">
                <a:solidFill>
                  <a:schemeClr val="bg1"/>
                </a:solidFill>
                <a:latin typeface="Meiryo" panose="020B0604030504040204" pitchFamily="34" charset="-128"/>
                <a:ea typeface="Meiryo" panose="020B0604030504040204" pitchFamily="34" charset="-128"/>
              </a:rPr>
              <a:t>超</a:t>
            </a:r>
            <a:r>
              <a:rPr kumimoji="1" lang="ja-JP" altLang="en-US" sz="1050" dirty="0">
                <a:solidFill>
                  <a:schemeClr val="bg1"/>
                </a:solidFill>
                <a:latin typeface="Meiryo" panose="020B0604030504040204" pitchFamily="34" charset="-128"/>
                <a:ea typeface="Meiryo" panose="020B0604030504040204" pitchFamily="34" charset="-128"/>
              </a:rPr>
              <a:t>低価格</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購入者</a:t>
            </a:r>
            <a:r>
              <a:rPr lang="ja-JP" altLang="en-US" sz="1050" dirty="0">
                <a:solidFill>
                  <a:schemeClr val="bg1"/>
                </a:solidFill>
                <a:latin typeface="Meiryo" panose="020B0604030504040204" pitchFamily="34" charset="-128"/>
                <a:ea typeface="Meiryo" panose="020B0604030504040204" pitchFamily="34" charset="-128"/>
              </a:rPr>
              <a:t>集約</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価格</a:t>
            </a:r>
            <a:r>
              <a:rPr kumimoji="1" lang="ja-JP" altLang="en-US" sz="1050" dirty="0">
                <a:solidFill>
                  <a:schemeClr val="bg1"/>
                </a:solidFill>
                <a:latin typeface="Meiryo" panose="020B0604030504040204" pitchFamily="34" charset="-128"/>
                <a:ea typeface="Meiryo" panose="020B0604030504040204" pitchFamily="34" charset="-128"/>
              </a:rPr>
              <a:t>透明性</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リバース</a:t>
            </a:r>
            <a:r>
              <a:rPr lang="ja-JP" altLang="en-US" sz="1050" dirty="0">
                <a:solidFill>
                  <a:schemeClr val="bg1"/>
                </a:solidFill>
                <a:latin typeface="Meiryo" panose="020B0604030504040204" pitchFamily="34" charset="-128"/>
                <a:ea typeface="Meiryo" panose="020B0604030504040204" pitchFamily="34" charset="-128"/>
              </a:rPr>
              <a:t>・オークション</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従量</a:t>
            </a:r>
            <a:r>
              <a:rPr lang="ja-JP" altLang="en-US" sz="1050" dirty="0">
                <a:solidFill>
                  <a:schemeClr val="bg1"/>
                </a:solidFill>
                <a:latin typeface="Meiryo" panose="020B0604030504040204" pitchFamily="34" charset="-128"/>
                <a:ea typeface="Meiryo" panose="020B0604030504040204" pitchFamily="34" charset="-128"/>
              </a:rPr>
              <a:t>課金制（サブスクリプション）</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3CC3940-C502-6548-B667-5648D58B2FF7}"/>
              </a:ext>
            </a:extLst>
          </p:cNvPr>
          <p:cNvSpPr txBox="1"/>
          <p:nvPr/>
        </p:nvSpPr>
        <p:spPr>
          <a:xfrm>
            <a:off x="3228945" y="2777597"/>
            <a:ext cx="2686109" cy="1115690"/>
          </a:xfrm>
          <a:prstGeom prst="rect">
            <a:avLst/>
          </a:prstGeom>
          <a:noFill/>
        </p:spPr>
        <p:txBody>
          <a:bodyPr wrap="square" rtlCol="0">
            <a:spAutoFit/>
          </a:bodyPr>
          <a:lstStyle/>
          <a:p>
            <a:r>
              <a:rPr kumimoji="1" lang="ja-JP" altLang="en-US" sz="1400" b="1" dirty="0">
                <a:solidFill>
                  <a:schemeClr val="bg1"/>
                </a:solidFill>
                <a:latin typeface="Meiryo" panose="020B0604030504040204" pitchFamily="34" charset="-128"/>
                <a:ea typeface="Meiryo" panose="020B0604030504040204" pitchFamily="34" charset="-128"/>
              </a:rPr>
              <a:t>エクスペリエンス・バリュー</a:t>
            </a:r>
            <a:endParaRPr kumimoji="1"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カストマー・エンパワーメント</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カストマイズ</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即時的</a:t>
            </a:r>
            <a:r>
              <a:rPr lang="ja-JP" altLang="en-US" sz="1050" dirty="0">
                <a:solidFill>
                  <a:schemeClr val="bg1"/>
                </a:solidFill>
                <a:latin typeface="Meiryo" panose="020B0604030504040204" pitchFamily="34" charset="-128"/>
                <a:ea typeface="Meiryo" panose="020B0604030504040204" pitchFamily="34" charset="-128"/>
              </a:rPr>
              <a:t>な満足感</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摩擦</a:t>
            </a:r>
            <a:r>
              <a:rPr kumimoji="1" lang="ja-JP" altLang="en-US" sz="1050" dirty="0">
                <a:solidFill>
                  <a:schemeClr val="bg1"/>
                </a:solidFill>
                <a:latin typeface="Meiryo" panose="020B0604030504040204" pitchFamily="34" charset="-128"/>
                <a:ea typeface="Meiryo" panose="020B0604030504040204" pitchFamily="34" charset="-128"/>
              </a:rPr>
              <a:t>軽減</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自動化</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EDD6B873-FA49-624F-BB1D-A7FE25425A9E}"/>
              </a:ext>
            </a:extLst>
          </p:cNvPr>
          <p:cNvSpPr txBox="1"/>
          <p:nvPr/>
        </p:nvSpPr>
        <p:spPr>
          <a:xfrm>
            <a:off x="5915054" y="2777597"/>
            <a:ext cx="2606224" cy="1115690"/>
          </a:xfrm>
          <a:prstGeom prst="rect">
            <a:avLst/>
          </a:prstGeom>
          <a:noFill/>
        </p:spPr>
        <p:txBody>
          <a:bodyPr wrap="square" rtlCol="0">
            <a:spAutoFit/>
          </a:bodyPr>
          <a:lstStyle/>
          <a:p>
            <a:r>
              <a:rPr kumimoji="1" lang="ja-JP" altLang="en-US" sz="1400" b="1" dirty="0">
                <a:solidFill>
                  <a:schemeClr val="bg1"/>
                </a:solidFill>
                <a:latin typeface="Meiryo" panose="020B0604030504040204" pitchFamily="34" charset="-128"/>
                <a:ea typeface="Meiryo" panose="020B0604030504040204" pitchFamily="34" charset="-128"/>
              </a:rPr>
              <a:t>プラットフォーム・バリュー</a:t>
            </a:r>
            <a:endParaRPr kumimoji="1"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エコシステム</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クラウド・ソーシング</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コミュニティ</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デジタル・マーケットプレイス</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データ・オーケストレーター</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1F64C1AB-3FB3-9846-8849-ACD5C4B2B6C0}"/>
              </a:ext>
            </a:extLst>
          </p:cNvPr>
          <p:cNvSpPr/>
          <p:nvPr/>
        </p:nvSpPr>
        <p:spPr>
          <a:xfrm>
            <a:off x="342744" y="1346886"/>
            <a:ext cx="8458512" cy="4457597"/>
          </a:xfrm>
          <a:prstGeom prst="rect">
            <a:avLst/>
          </a:prstGeom>
          <a:noFill/>
          <a:ln>
            <a:solidFill>
              <a:srgbClr val="0070C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6F5379FD-AA6A-024E-91B2-B8D320C662FB}"/>
              </a:ext>
            </a:extLst>
          </p:cNvPr>
          <p:cNvSpPr/>
          <p:nvPr/>
        </p:nvSpPr>
        <p:spPr>
          <a:xfrm>
            <a:off x="457200"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自前の資産を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持たない／小さい</a:t>
            </a:r>
            <a:endParaRPr lang="en-US" altLang="ja-JP"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5539D807-343A-324B-A8A0-BEE182CA7EB9}"/>
              </a:ext>
            </a:extLst>
          </p:cNvPr>
          <p:cNvSpPr/>
          <p:nvPr/>
        </p:nvSpPr>
        <p:spPr>
          <a:xfrm>
            <a:off x="3252916"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対象とする市場は</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最初からグローバル</a:t>
            </a:r>
            <a:endParaRPr lang="en-US" altLang="ja-JP"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393AF6DD-A278-2A43-AFE3-198AB208E2E6}"/>
              </a:ext>
            </a:extLst>
          </p:cNvPr>
          <p:cNvSpPr/>
          <p:nvPr/>
        </p:nvSpPr>
        <p:spPr>
          <a:xfrm>
            <a:off x="6048632"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サービスが</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プラットフォーム</a:t>
            </a:r>
            <a:endParaRPr lang="ja-JP" altLang="en-US"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887AA9E8-9563-8C45-99E1-9FDC55A60372}"/>
              </a:ext>
            </a:extLst>
          </p:cNvPr>
          <p:cNvSpPr txBox="1"/>
          <p:nvPr/>
        </p:nvSpPr>
        <p:spPr>
          <a:xfrm>
            <a:off x="670932" y="1463627"/>
            <a:ext cx="7802136"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デジタル・ディスラプター</a:t>
            </a:r>
            <a:r>
              <a:rPr kumimoji="1" lang="ja-JP" altLang="en-US">
                <a:solidFill>
                  <a:srgbClr val="0070C0"/>
                </a:solidFill>
                <a:latin typeface="Meiryo" panose="020B0604030504040204" pitchFamily="34" charset="-128"/>
                <a:ea typeface="Meiryo" panose="020B0604030504040204" pitchFamily="34" charset="-128"/>
              </a:rPr>
              <a:t>（デジタル・テクノロジーを駆使した破壊者）</a:t>
            </a:r>
          </a:p>
        </p:txBody>
      </p:sp>
      <p:sp>
        <p:nvSpPr>
          <p:cNvPr id="13" name="三角形 12">
            <a:extLst>
              <a:ext uri="{FF2B5EF4-FFF2-40B4-BE49-F238E27FC236}">
                <a16:creationId xmlns:a16="http://schemas.microsoft.com/office/drawing/2014/main" id="{D7685E6A-F631-4A42-90F0-71E1A8C4AC0C}"/>
              </a:ext>
            </a:extLst>
          </p:cNvPr>
          <p:cNvSpPr/>
          <p:nvPr/>
        </p:nvSpPr>
        <p:spPr>
          <a:xfrm>
            <a:off x="457200" y="1832959"/>
            <a:ext cx="8229600" cy="828325"/>
          </a:xfrm>
          <a:prstGeom prst="triangle">
            <a:avLst/>
          </a:prstGeom>
          <a:solidFill>
            <a:schemeClr val="accent6">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05B87631-52D8-6746-8C91-3B4251E6FD44}"/>
              </a:ext>
            </a:extLst>
          </p:cNvPr>
          <p:cNvSpPr/>
          <p:nvPr/>
        </p:nvSpPr>
        <p:spPr>
          <a:xfrm>
            <a:off x="1232586"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B5752A48-F89C-E34D-A563-CB1347D7C68B}"/>
              </a:ext>
            </a:extLst>
          </p:cNvPr>
          <p:cNvSpPr/>
          <p:nvPr/>
        </p:nvSpPr>
        <p:spPr>
          <a:xfrm>
            <a:off x="4028301"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a:extLst>
              <a:ext uri="{FF2B5EF4-FFF2-40B4-BE49-F238E27FC236}">
                <a16:creationId xmlns:a16="http://schemas.microsoft.com/office/drawing/2014/main" id="{0CC1D4F8-0C5D-924C-A3B3-8795503D0239}"/>
              </a:ext>
            </a:extLst>
          </p:cNvPr>
          <p:cNvSpPr/>
          <p:nvPr/>
        </p:nvSpPr>
        <p:spPr>
          <a:xfrm>
            <a:off x="6802393"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39612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C6B8903-609B-5749-8A91-F7AC632EB4D6}"/>
              </a:ext>
            </a:extLst>
          </p:cNvPr>
          <p:cNvSpPr/>
          <p:nvPr/>
        </p:nvSpPr>
        <p:spPr>
          <a:xfrm>
            <a:off x="1141561" y="4025558"/>
            <a:ext cx="6616462" cy="207136"/>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A414A2BD-0FA8-BB49-9368-17DA533BC34F}"/>
              </a:ext>
            </a:extLst>
          </p:cNvPr>
          <p:cNvSpPr/>
          <p:nvPr/>
        </p:nvSpPr>
        <p:spPr>
          <a:xfrm>
            <a:off x="1148749" y="4256062"/>
            <a:ext cx="6616462" cy="2071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a:t>もし、変わることができなければ</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12" name="Rectangle 9">
            <a:extLst>
              <a:ext uri="{FF2B5EF4-FFF2-40B4-BE49-F238E27FC236}">
                <a16:creationId xmlns:a16="http://schemas.microsoft.com/office/drawing/2014/main" id="{D0226853-C658-724A-BF9D-1D4DF8CBB178}"/>
              </a:ext>
            </a:extLst>
          </p:cNvPr>
          <p:cNvSpPr/>
          <p:nvPr/>
        </p:nvSpPr>
        <p:spPr>
          <a:xfrm>
            <a:off x="2555766" y="3687379"/>
            <a:ext cx="1320769" cy="830997"/>
          </a:xfrm>
          <a:prstGeom prst="rect">
            <a:avLst/>
          </a:prstGeom>
        </p:spPr>
        <p:txBody>
          <a:bodyPr wrap="square">
            <a:spAutoFit/>
          </a:bodyPr>
          <a:lstStyle/>
          <a:p>
            <a:pPr algn="ctr"/>
            <a:r>
              <a:rPr lang="en-US" sz="20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1996</a:t>
            </a:r>
          </a:p>
          <a:p>
            <a:pPr algn="ctr"/>
            <a:r>
              <a:rPr lang="en-US" sz="1400" b="1" dirty="0">
                <a:solidFill>
                  <a:srgbClr val="FF0000"/>
                </a:solidFill>
                <a:latin typeface="Arial Unicode MS" panose="020B0604020202020204" pitchFamily="34" charset="-128"/>
                <a:ea typeface="Calibri" panose="020F0502020204030204" pitchFamily="34" charset="0"/>
                <a:cs typeface="Times New Roman" panose="02020603050405020304" pitchFamily="18" charset="0"/>
              </a:rPr>
              <a:t>$ 28 billion</a:t>
            </a:r>
          </a:p>
          <a:p>
            <a:pPr algn="ctr"/>
            <a:r>
              <a:rPr lang="en-US" sz="14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145,000</a:t>
            </a:r>
          </a:p>
        </p:txBody>
      </p:sp>
      <p:pic>
        <p:nvPicPr>
          <p:cNvPr id="13" name="Picture 2" descr="Image result for kodak icon">
            <a:extLst>
              <a:ext uri="{FF2B5EF4-FFF2-40B4-BE49-F238E27FC236}">
                <a16:creationId xmlns:a16="http://schemas.microsoft.com/office/drawing/2014/main" id="{0B332645-7CC0-EC4E-8CE4-7C7CCB86B7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2805" y="2229607"/>
            <a:ext cx="1286693" cy="12866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kodak icon">
            <a:extLst>
              <a:ext uri="{FF2B5EF4-FFF2-40B4-BE49-F238E27FC236}">
                <a16:creationId xmlns:a16="http://schemas.microsoft.com/office/drawing/2014/main" id="{7972C2DB-F8F6-1746-A3D2-11E05931E658}"/>
              </a:ext>
            </a:extLst>
          </p:cNvPr>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3928653" y="2229609"/>
            <a:ext cx="1286693" cy="12866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instagram icon">
            <a:extLst>
              <a:ext uri="{FF2B5EF4-FFF2-40B4-BE49-F238E27FC236}">
                <a16:creationId xmlns:a16="http://schemas.microsoft.com/office/drawing/2014/main" id="{D4746249-B783-5B4E-A95E-43850FA6C11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88439" y="2365225"/>
            <a:ext cx="1087613" cy="10876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0">
            <a:extLst>
              <a:ext uri="{FF2B5EF4-FFF2-40B4-BE49-F238E27FC236}">
                <a16:creationId xmlns:a16="http://schemas.microsoft.com/office/drawing/2014/main" id="{E6377D4F-0553-714C-92F9-D7AF07A1C085}"/>
              </a:ext>
            </a:extLst>
          </p:cNvPr>
          <p:cNvSpPr/>
          <p:nvPr/>
        </p:nvSpPr>
        <p:spPr>
          <a:xfrm>
            <a:off x="4140572" y="3687379"/>
            <a:ext cx="862853" cy="830997"/>
          </a:xfrm>
          <a:prstGeom prst="rect">
            <a:avLst/>
          </a:prstGeom>
        </p:spPr>
        <p:txBody>
          <a:bodyPr wrap="square">
            <a:spAutoFit/>
          </a:bodyPr>
          <a:lstStyle/>
          <a:p>
            <a:pPr algn="ctr"/>
            <a:r>
              <a:rPr lang="en-US" sz="20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2012</a:t>
            </a:r>
          </a:p>
          <a:p>
            <a:pPr algn="ctr"/>
            <a:r>
              <a:rPr lang="en-US" sz="1400" b="1" dirty="0">
                <a:solidFill>
                  <a:srgbClr val="FF0000"/>
                </a:solidFill>
                <a:latin typeface="Arial Unicode MS" panose="020B0604020202020204" pitchFamily="34" charset="-128"/>
                <a:ea typeface="Calibri" panose="020F0502020204030204" pitchFamily="34" charset="0"/>
                <a:cs typeface="Times New Roman" panose="02020603050405020304" pitchFamily="18" charset="0"/>
              </a:rPr>
              <a:t>$ 0</a:t>
            </a:r>
          </a:p>
          <a:p>
            <a:pPr algn="ctr"/>
            <a:r>
              <a:rPr lang="en-US" sz="14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17,000</a:t>
            </a:r>
          </a:p>
        </p:txBody>
      </p:sp>
      <p:sp>
        <p:nvSpPr>
          <p:cNvPr id="17" name="Rectangle 21">
            <a:extLst>
              <a:ext uri="{FF2B5EF4-FFF2-40B4-BE49-F238E27FC236}">
                <a16:creationId xmlns:a16="http://schemas.microsoft.com/office/drawing/2014/main" id="{5A6D1178-084E-A244-9A02-31D485688A22}"/>
              </a:ext>
            </a:extLst>
          </p:cNvPr>
          <p:cNvSpPr/>
          <p:nvPr/>
        </p:nvSpPr>
        <p:spPr>
          <a:xfrm>
            <a:off x="6357589" y="3687379"/>
            <a:ext cx="1112303" cy="830997"/>
          </a:xfrm>
          <a:prstGeom prst="rect">
            <a:avLst/>
          </a:prstGeom>
        </p:spPr>
        <p:txBody>
          <a:bodyPr wrap="square">
            <a:spAutoFit/>
          </a:bodyPr>
          <a:lstStyle/>
          <a:p>
            <a:pPr algn="ctr"/>
            <a:r>
              <a:rPr lang="en-US" sz="20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2012</a:t>
            </a:r>
          </a:p>
          <a:p>
            <a:pPr algn="ctr"/>
            <a:r>
              <a:rPr lang="en-US" sz="1400" b="1" dirty="0">
                <a:solidFill>
                  <a:srgbClr val="0052FF"/>
                </a:solidFill>
                <a:latin typeface="Arial Unicode MS" panose="020B0604020202020204" pitchFamily="34" charset="-128"/>
                <a:ea typeface="Calibri" panose="020F0502020204030204" pitchFamily="34" charset="0"/>
                <a:cs typeface="Times New Roman" panose="02020603050405020304" pitchFamily="18" charset="0"/>
              </a:rPr>
              <a:t>$ 1 billion</a:t>
            </a:r>
          </a:p>
          <a:p>
            <a:pPr algn="ctr"/>
            <a:r>
              <a:rPr lang="en-US" sz="1400" b="1" dirty="0">
                <a:solidFill>
                  <a:srgbClr val="0052FF"/>
                </a:solidFill>
                <a:latin typeface="Arial Unicode MS" panose="020B0604020202020204" pitchFamily="34" charset="-128"/>
                <a:ea typeface="Calibri" panose="020F0502020204030204" pitchFamily="34" charset="0"/>
                <a:cs typeface="Times New Roman" panose="02020603050405020304" pitchFamily="18" charset="0"/>
              </a:rPr>
              <a:t>13</a:t>
            </a:r>
          </a:p>
        </p:txBody>
      </p:sp>
      <p:sp>
        <p:nvSpPr>
          <p:cNvPr id="4" name="正方形/長方形 3">
            <a:extLst>
              <a:ext uri="{FF2B5EF4-FFF2-40B4-BE49-F238E27FC236}">
                <a16:creationId xmlns:a16="http://schemas.microsoft.com/office/drawing/2014/main" id="{2A2457E1-86B5-9344-BA7C-C402C52FF12F}"/>
              </a:ext>
            </a:extLst>
          </p:cNvPr>
          <p:cNvSpPr/>
          <p:nvPr/>
        </p:nvSpPr>
        <p:spPr>
          <a:xfrm>
            <a:off x="1201602" y="3980639"/>
            <a:ext cx="1975448" cy="523220"/>
          </a:xfrm>
          <a:prstGeom prst="rect">
            <a:avLst/>
          </a:prstGeom>
        </p:spPr>
        <p:txBody>
          <a:bodyPr wrap="square">
            <a:spAutoFit/>
          </a:bodyPr>
          <a:lstStyle/>
          <a:p>
            <a:r>
              <a:rPr lang="ja-JP" altLang="en-US" sz="140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企業評価額</a:t>
            </a:r>
            <a:r>
              <a:rPr lang="en-US" altLang="ja-JP"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a:t>
            </a:r>
            <a:endParaRPr lang="en-US" altLang="ja-JP" sz="1400" b="1" dirty="0">
              <a:solidFill>
                <a:srgbClr val="FF0000"/>
              </a:solidFill>
              <a:latin typeface="Arial Unicode MS" panose="020B0604020202020204" pitchFamily="34" charset="-128"/>
              <a:ea typeface="Calibri" panose="020F0502020204030204" pitchFamily="34" charset="0"/>
              <a:cs typeface="Times New Roman" panose="02020603050405020304" pitchFamily="18" charset="0"/>
            </a:endParaRPr>
          </a:p>
          <a:p>
            <a:r>
              <a:rPr lang="ja-JP" altLang="en-US" sz="140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従業員数　</a:t>
            </a:r>
            <a:r>
              <a:rPr lang="en-US" altLang="ja-JP"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a:t>
            </a:r>
            <a:r>
              <a:rPr lang="ja-JP" altLang="en-US" sz="140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a:t>
            </a:r>
            <a:endParaRPr lang="ja-JP" altLang="en-US" sz="1400"/>
          </a:p>
        </p:txBody>
      </p:sp>
      <p:sp>
        <p:nvSpPr>
          <p:cNvPr id="5" name="右矢印 4">
            <a:extLst>
              <a:ext uri="{FF2B5EF4-FFF2-40B4-BE49-F238E27FC236}">
                <a16:creationId xmlns:a16="http://schemas.microsoft.com/office/drawing/2014/main" id="{3FF83D13-F08A-8E45-BB39-9EB161424CB2}"/>
              </a:ext>
            </a:extLst>
          </p:cNvPr>
          <p:cNvSpPr/>
          <p:nvPr/>
        </p:nvSpPr>
        <p:spPr>
          <a:xfrm>
            <a:off x="3859498" y="3864634"/>
            <a:ext cx="281074" cy="517585"/>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CD6CB5C8-8288-4B48-A8E6-0A43DE8761A5}"/>
              </a:ext>
            </a:extLst>
          </p:cNvPr>
          <p:cNvSpPr txBox="1"/>
          <p:nvPr/>
        </p:nvSpPr>
        <p:spPr>
          <a:xfrm>
            <a:off x="5537332" y="2616643"/>
            <a:ext cx="529120" cy="584775"/>
          </a:xfrm>
          <a:prstGeom prst="rect">
            <a:avLst/>
          </a:prstGeom>
          <a:noFill/>
        </p:spPr>
        <p:txBody>
          <a:bodyPr wrap="none" rtlCol="0">
            <a:spAutoFit/>
          </a:bodyPr>
          <a:lstStyle/>
          <a:p>
            <a:pPr algn="ctr"/>
            <a:r>
              <a:rPr kumimoji="1" lang="en-US" altLang="ja-JP" sz="3200" dirty="0">
                <a:solidFill>
                  <a:schemeClr val="accent6">
                    <a:lumMod val="50000"/>
                  </a:schemeClr>
                </a:solidFill>
              </a:rPr>
              <a:t>vs</a:t>
            </a:r>
            <a:endParaRPr kumimoji="1" lang="ja-JP" altLang="en-US" sz="3200">
              <a:solidFill>
                <a:schemeClr val="accent6">
                  <a:lumMod val="50000"/>
                </a:schemeClr>
              </a:solidFill>
            </a:endParaRPr>
          </a:p>
        </p:txBody>
      </p:sp>
    </p:spTree>
    <p:extLst>
      <p:ext uri="{BB962C8B-B14F-4D97-AF65-F5344CB8AC3E}">
        <p14:creationId xmlns:p14="http://schemas.microsoft.com/office/powerpoint/2010/main" val="163553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46D50953-2DF3-3949-8390-9B9AE14BBD8A}"/>
              </a:ext>
            </a:extLst>
          </p:cNvPr>
          <p:cNvSpPr/>
          <p:nvPr/>
        </p:nvSpPr>
        <p:spPr>
          <a:xfrm>
            <a:off x="2983713" y="2204864"/>
            <a:ext cx="5673270" cy="426240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2" name="タイトル 1"/>
          <p:cNvSpPr>
            <a:spLocks noGrp="1"/>
          </p:cNvSpPr>
          <p:nvPr>
            <p:ph type="title"/>
          </p:nvPr>
        </p:nvSpPr>
        <p:spPr/>
        <p:txBody>
          <a:bodyPr>
            <a:normAutofit fontScale="90000"/>
          </a:bodyPr>
          <a:lstStyle/>
          <a:p>
            <a:r>
              <a:rPr lang="ja-JP" altLang="en-US" dirty="0"/>
              <a:t>デジタル・トランスフォーメーションの定義</a:t>
            </a:r>
            <a:endParaRPr kumimoji="1" lang="ja-JP" altLang="en-US" dirty="0"/>
          </a:p>
        </p:txBody>
      </p:sp>
      <p:sp>
        <p:nvSpPr>
          <p:cNvPr id="4" name="正方形/長方形 3"/>
          <p:cNvSpPr/>
          <p:nvPr/>
        </p:nvSpPr>
        <p:spPr>
          <a:xfrm>
            <a:off x="4039262" y="2313301"/>
            <a:ext cx="4528476" cy="134168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5" name="正方形/長方形 4"/>
          <p:cNvSpPr/>
          <p:nvPr/>
        </p:nvSpPr>
        <p:spPr>
          <a:xfrm>
            <a:off x="4039262" y="3678471"/>
            <a:ext cx="4528476" cy="134168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a:solidFill>
                  <a:schemeClr val="bg1"/>
                </a:solidFill>
                <a:latin typeface="Meiryo" panose="020B0604030504040204" pitchFamily="34" charset="-128"/>
                <a:ea typeface="Meiryo" panose="020B0604030504040204" pitchFamily="34" charset="-128"/>
                <a:cs typeface="Meiryo" charset="-128"/>
              </a:rPr>
              <a:t>IT</a:t>
            </a:r>
            <a:r>
              <a:rPr lang="ja-JP" altLang="en-US" sz="1400" b="1" dirty="0">
                <a:solidFill>
                  <a:schemeClr val="bg1"/>
                </a:solidFill>
                <a:latin typeface="Meiryo" panose="020B0604030504040204" pitchFamily="34" charset="-128"/>
                <a:ea typeface="Meiryo" panose="020B0604030504040204" pitchFamily="34" charset="-128"/>
                <a:cs typeface="Meiryo" charset="-128"/>
              </a:rPr>
              <a:t>による業務</a:t>
            </a:r>
            <a:r>
              <a:rPr lang="ja-JP" altLang="en-US" sz="1400" b="1">
                <a:solidFill>
                  <a:schemeClr val="bg1"/>
                </a:solidFill>
                <a:latin typeface="Meiryo" panose="020B0604030504040204" pitchFamily="34" charset="-128"/>
                <a:ea typeface="Meiryo" panose="020B0604030504040204" pitchFamily="34" charset="-128"/>
                <a:cs typeface="Meiryo" charset="-128"/>
              </a:rPr>
              <a:t>の置き換え</a:t>
            </a:r>
            <a:endParaRPr lang="en-US" altLang="ja-JP" sz="1400" b="1"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sz="1400" b="1" dirty="0">
              <a:solidFill>
                <a:schemeClr val="bg1"/>
              </a:solidFill>
              <a:latin typeface="Meiryo" panose="020B0604030504040204" pitchFamily="34" charset="-128"/>
              <a:ea typeface="Meiryo" panose="020B0604030504040204" pitchFamily="34" charset="-128"/>
              <a:cs typeface="Meiryo" charset="-128"/>
            </a:endParaRPr>
          </a:p>
          <a:p>
            <a:pPr algn="ctr"/>
            <a:endParaRPr kumimoji="1"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6" name="正方形/長方形 5"/>
          <p:cNvSpPr/>
          <p:nvPr/>
        </p:nvSpPr>
        <p:spPr>
          <a:xfrm>
            <a:off x="4039262" y="5041862"/>
            <a:ext cx="4528476" cy="13348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400" b="1" dirty="0">
                <a:solidFill>
                  <a:schemeClr val="bg1"/>
                </a:solidFill>
                <a:latin typeface="Meiryo" panose="020B0604030504040204" pitchFamily="34" charset="-128"/>
                <a:ea typeface="Meiryo" panose="020B0604030504040204" pitchFamily="34" charset="-128"/>
              </a:rPr>
              <a:t>業務が</a:t>
            </a:r>
            <a:r>
              <a:rPr lang="en-US" altLang="ja-JP" sz="1400" b="1" dirty="0">
                <a:solidFill>
                  <a:schemeClr val="bg1"/>
                </a:solidFill>
                <a:latin typeface="Meiryo" panose="020B0604030504040204" pitchFamily="34" charset="-128"/>
                <a:ea typeface="Meiryo" panose="020B0604030504040204" pitchFamily="34" charset="-128"/>
              </a:rPr>
              <a:t>IT</a:t>
            </a:r>
            <a:r>
              <a:rPr lang="ja-JP" altLang="ja-JP" sz="1400" b="1">
                <a:solidFill>
                  <a:schemeClr val="bg1"/>
                </a:solidFill>
                <a:latin typeface="Meiryo" panose="020B0604030504040204" pitchFamily="34" charset="-128"/>
                <a:ea typeface="Meiryo" panose="020B0604030504040204" pitchFamily="34" charset="-128"/>
              </a:rPr>
              <a:t>へ</a:t>
            </a:r>
            <a:r>
              <a:rPr lang="en-US" altLang="ja-JP" sz="1400" b="1" dirty="0">
                <a:solidFill>
                  <a:schemeClr val="bg1"/>
                </a:solidFill>
                <a:latin typeface="Meiryo" panose="020B0604030504040204" pitchFamily="34" charset="-128"/>
                <a:ea typeface="Meiryo" panose="020B0604030504040204" pitchFamily="34" charset="-128"/>
              </a:rPr>
              <a:t>IT</a:t>
            </a:r>
            <a:r>
              <a:rPr lang="ja-JP" altLang="ja-JP" sz="1400" b="1" dirty="0">
                <a:solidFill>
                  <a:schemeClr val="bg1"/>
                </a:solidFill>
                <a:latin typeface="Meiryo" panose="020B0604030504040204" pitchFamily="34" charset="-128"/>
                <a:ea typeface="Meiryo" panose="020B0604030504040204" pitchFamily="34" charset="-128"/>
              </a:rPr>
              <a:t>が業務</a:t>
            </a:r>
            <a:r>
              <a:rPr lang="ja-JP" altLang="ja-JP" sz="1400" b="1">
                <a:solidFill>
                  <a:schemeClr val="bg1"/>
                </a:solidFill>
                <a:latin typeface="Meiryo" panose="020B0604030504040204" pitchFamily="34" charset="-128"/>
                <a:ea typeface="Meiryo" panose="020B0604030504040204" pitchFamily="34" charset="-128"/>
              </a:rPr>
              <a:t>へとシームレス</a:t>
            </a:r>
            <a:r>
              <a:rPr lang="ja-JP" altLang="ja-JP" sz="1400" b="1" dirty="0">
                <a:solidFill>
                  <a:schemeClr val="bg1"/>
                </a:solidFill>
                <a:latin typeface="Meiryo" panose="020B0604030504040204" pitchFamily="34" charset="-128"/>
                <a:ea typeface="Meiryo" panose="020B0604030504040204" pitchFamily="34" charset="-128"/>
              </a:rPr>
              <a:t>に変換</a:t>
            </a:r>
            <a:r>
              <a:rPr lang="ja-JP" altLang="ja-JP" sz="1400" b="1">
                <a:solidFill>
                  <a:schemeClr val="bg1"/>
                </a:solidFill>
                <a:latin typeface="Meiryo" panose="020B0604030504040204" pitchFamily="34" charset="-128"/>
                <a:ea typeface="Meiryo" panose="020B0604030504040204" pitchFamily="34" charset="-128"/>
              </a:rPr>
              <a:t>される状態</a:t>
            </a:r>
            <a:endParaRPr lang="en-US" altLang="ja-JP" sz="1400" b="1" dirty="0">
              <a:solidFill>
                <a:schemeClr val="bg1"/>
              </a:solidFill>
              <a:latin typeface="Meiryo" panose="020B0604030504040204" pitchFamily="34" charset="-128"/>
              <a:ea typeface="Meiryo" panose="020B0604030504040204" pitchFamily="34" charset="-128"/>
            </a:endParaRPr>
          </a:p>
          <a:p>
            <a:pPr algn="ctr"/>
            <a:endParaRPr lang="en-US" altLang="ja-JP" sz="1400" dirty="0">
              <a:solidFill>
                <a:schemeClr val="bg1"/>
              </a:solidFill>
              <a:latin typeface="Meiryo" panose="020B0604030504040204" pitchFamily="34" charset="-128"/>
              <a:ea typeface="Meiryo" panose="020B0604030504040204" pitchFamily="34" charset="-128"/>
            </a:endParaRPr>
          </a:p>
          <a:p>
            <a:pPr algn="ctr"/>
            <a:endParaRPr lang="en-US" altLang="ja-JP" sz="1400" dirty="0">
              <a:solidFill>
                <a:schemeClr val="bg1"/>
              </a:solidFill>
              <a:latin typeface="Meiryo" panose="020B0604030504040204" pitchFamily="34" charset="-128"/>
              <a:ea typeface="Meiryo" panose="020B0604030504040204" pitchFamily="34" charset="-128"/>
            </a:endParaRPr>
          </a:p>
          <a:p>
            <a:pPr algn="ctr"/>
            <a:endParaRPr kumimoji="1"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dirty="0">
              <a:solidFill>
                <a:schemeClr val="bg1"/>
              </a:solidFill>
              <a:latin typeface="Meiryo" panose="020B0604030504040204" pitchFamily="34" charset="-128"/>
              <a:ea typeface="Meiryo" panose="020B0604030504040204" pitchFamily="34" charset="-128"/>
              <a:cs typeface="Meiryo" charset="-128"/>
            </a:endParaRPr>
          </a:p>
        </p:txBody>
      </p:sp>
      <p:sp>
        <p:nvSpPr>
          <p:cNvPr id="7" name="直角三角形 6"/>
          <p:cNvSpPr/>
          <p:nvPr/>
        </p:nvSpPr>
        <p:spPr>
          <a:xfrm rot="10800000">
            <a:off x="522574" y="2204861"/>
            <a:ext cx="2344892" cy="4274659"/>
          </a:xfrm>
          <a:prstGeom prst="rtTriangl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直角三角形 8"/>
          <p:cNvSpPr/>
          <p:nvPr/>
        </p:nvSpPr>
        <p:spPr>
          <a:xfrm>
            <a:off x="463907" y="2204864"/>
            <a:ext cx="2344892" cy="4274659"/>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a:off x="3056667" y="2313301"/>
            <a:ext cx="1117559" cy="1341688"/>
          </a:xfrm>
          <a:prstGeom prst="homePlate">
            <a:avLst>
              <a:gd name="adj" fmla="val 33333"/>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第</a:t>
            </a:r>
            <a:r>
              <a:rPr kumimoji="1" lang="en-US" altLang="ja-JP" sz="2000" dirty="0">
                <a:solidFill>
                  <a:srgbClr val="FFFFFF"/>
                </a:solidFill>
                <a:latin typeface="Meiryo" charset="-128"/>
                <a:ea typeface="Meiryo" charset="-128"/>
                <a:cs typeface="Meiryo" charset="-128"/>
              </a:rPr>
              <a:t>1</a:t>
            </a:r>
            <a:endParaRPr lang="en-US" altLang="ja-JP" sz="20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フェーズ</a:t>
            </a:r>
          </a:p>
        </p:txBody>
      </p:sp>
      <p:sp>
        <p:nvSpPr>
          <p:cNvPr id="12" name="ホームベース 11"/>
          <p:cNvSpPr/>
          <p:nvPr/>
        </p:nvSpPr>
        <p:spPr>
          <a:xfrm>
            <a:off x="3056667" y="3676692"/>
            <a:ext cx="1117559" cy="1341688"/>
          </a:xfrm>
          <a:prstGeom prst="homePlate">
            <a:avLst>
              <a:gd name="adj" fmla="val 33333"/>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第</a:t>
            </a:r>
            <a:r>
              <a:rPr kumimoji="1" lang="en-US" altLang="ja-JP" sz="2000" dirty="0">
                <a:solidFill>
                  <a:srgbClr val="FFFFFF"/>
                </a:solidFill>
                <a:latin typeface="Meiryo" charset="-128"/>
                <a:ea typeface="Meiryo" charset="-128"/>
                <a:cs typeface="Meiryo" charset="-128"/>
              </a:rPr>
              <a:t>2</a:t>
            </a:r>
            <a:endParaRPr lang="en-US" altLang="ja-JP" sz="20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フェーズ</a:t>
            </a:r>
          </a:p>
        </p:txBody>
      </p:sp>
      <p:sp>
        <p:nvSpPr>
          <p:cNvPr id="13" name="ホームベース 12"/>
          <p:cNvSpPr/>
          <p:nvPr/>
        </p:nvSpPr>
        <p:spPr>
          <a:xfrm>
            <a:off x="3056668" y="5041862"/>
            <a:ext cx="1117559" cy="1334889"/>
          </a:xfrm>
          <a:prstGeom prst="homePlate">
            <a:avLst>
              <a:gd name="adj" fmla="val 33333"/>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第</a:t>
            </a:r>
            <a:r>
              <a:rPr lang="en-US" altLang="ja-JP" sz="2000" dirty="0">
                <a:solidFill>
                  <a:srgbClr val="FFFFFF"/>
                </a:solidFill>
                <a:latin typeface="Meiryo" charset="-128"/>
                <a:ea typeface="Meiryo" charset="-128"/>
                <a:cs typeface="Meiryo" charset="-128"/>
              </a:rPr>
              <a:t>3</a:t>
            </a:r>
          </a:p>
          <a:p>
            <a:pPr algn="ctr"/>
            <a:r>
              <a:rPr kumimoji="1" lang="ja-JP" altLang="en-US" sz="800" dirty="0">
                <a:solidFill>
                  <a:srgbClr val="FFFFFF"/>
                </a:solidFill>
                <a:latin typeface="Meiryo" charset="-128"/>
                <a:ea typeface="Meiryo" charset="-128"/>
                <a:cs typeface="Meiryo" charset="-128"/>
              </a:rPr>
              <a:t>フェーズ</a:t>
            </a:r>
          </a:p>
        </p:txBody>
      </p:sp>
      <p:sp>
        <p:nvSpPr>
          <p:cNvPr id="18" name="正方形/長方形 17">
            <a:extLst>
              <a:ext uri="{FF2B5EF4-FFF2-40B4-BE49-F238E27FC236}">
                <a16:creationId xmlns:a16="http://schemas.microsoft.com/office/drawing/2014/main" id="{0CAABFA5-DA70-2A4F-918B-86ABB909AEBD}"/>
              </a:ext>
            </a:extLst>
          </p:cNvPr>
          <p:cNvSpPr/>
          <p:nvPr/>
        </p:nvSpPr>
        <p:spPr>
          <a:xfrm>
            <a:off x="457200" y="791662"/>
            <a:ext cx="8199783" cy="1291761"/>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われわれ人間の生活に何らかの影響を与え、</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進化し続けるテクノロジーであり</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その結果、人々の生活をより良い方向に変化させる</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p:txBody>
      </p:sp>
      <p:sp>
        <p:nvSpPr>
          <p:cNvPr id="8" name="テキスト ボックス 7"/>
          <p:cNvSpPr txBox="1"/>
          <p:nvPr/>
        </p:nvSpPr>
        <p:spPr>
          <a:xfrm>
            <a:off x="1598212" y="2270104"/>
            <a:ext cx="1210588" cy="830997"/>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生産性向上</a:t>
            </a:r>
            <a:endParaRPr kumimoji="1" lang="en-US" altLang="ja-JP" sz="1600" dirty="0">
              <a:solidFill>
                <a:schemeClr val="bg1"/>
              </a:solidFill>
              <a:latin typeface="Meiryo" charset="-128"/>
              <a:ea typeface="Meiryo" charset="-128"/>
              <a:cs typeface="Meiryo" charset="-128"/>
            </a:endParaRPr>
          </a:p>
          <a:p>
            <a:pPr algn="r"/>
            <a:r>
              <a:rPr lang="ja-JP" altLang="en-US" sz="1600" dirty="0">
                <a:solidFill>
                  <a:schemeClr val="bg1"/>
                </a:solidFill>
                <a:latin typeface="Meiryo" charset="-128"/>
                <a:ea typeface="Meiryo" charset="-128"/>
                <a:cs typeface="Meiryo" charset="-128"/>
              </a:rPr>
              <a:t>コスト削減</a:t>
            </a:r>
            <a:endParaRPr lang="en-US" altLang="ja-JP" sz="1600" dirty="0">
              <a:solidFill>
                <a:schemeClr val="bg1"/>
              </a:solidFill>
              <a:latin typeface="Meiryo" charset="-128"/>
              <a:ea typeface="Meiryo" charset="-128"/>
              <a:cs typeface="Meiryo" charset="-128"/>
            </a:endParaRPr>
          </a:p>
          <a:p>
            <a:pPr algn="r"/>
            <a:r>
              <a:rPr kumimoji="1" lang="ja-JP" altLang="en-US" sz="1600">
                <a:solidFill>
                  <a:schemeClr val="bg1"/>
                </a:solidFill>
                <a:latin typeface="Meiryo" charset="-128"/>
                <a:ea typeface="Meiryo" charset="-128"/>
                <a:cs typeface="Meiryo" charset="-128"/>
              </a:rPr>
              <a:t>納期の短縮</a:t>
            </a:r>
            <a:endParaRPr kumimoji="1" lang="ja-JP" altLang="en-US" sz="1600" dirty="0">
              <a:solidFill>
                <a:schemeClr val="bg1"/>
              </a:solidFill>
              <a:latin typeface="Meiryo" charset="-128"/>
              <a:ea typeface="Meiryo" charset="-128"/>
              <a:cs typeface="Meiryo" charset="-128"/>
            </a:endParaRPr>
          </a:p>
        </p:txBody>
      </p:sp>
      <p:sp>
        <p:nvSpPr>
          <p:cNvPr id="10" name="テキスト ボックス 9"/>
          <p:cNvSpPr txBox="1"/>
          <p:nvPr/>
        </p:nvSpPr>
        <p:spPr>
          <a:xfrm>
            <a:off x="463906" y="5636267"/>
            <a:ext cx="1620957" cy="830997"/>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スピードの加速</a:t>
            </a:r>
            <a:endParaRPr kumimoji="1" lang="en-US" altLang="ja-JP" sz="1600" dirty="0">
              <a:solidFill>
                <a:schemeClr val="bg1"/>
              </a:solidFill>
              <a:latin typeface="Meiryo" charset="-128"/>
              <a:ea typeface="Meiryo" charset="-128"/>
              <a:cs typeface="Meiryo" charset="-128"/>
            </a:endParaRPr>
          </a:p>
          <a:p>
            <a:r>
              <a:rPr lang="ja-JP" altLang="en-US" sz="1600" dirty="0">
                <a:solidFill>
                  <a:schemeClr val="bg1"/>
                </a:solidFill>
                <a:latin typeface="Meiryo" charset="-128"/>
                <a:ea typeface="Meiryo" charset="-128"/>
                <a:cs typeface="Meiryo" charset="-128"/>
              </a:rPr>
              <a:t>価値基準の転換</a:t>
            </a:r>
            <a:endParaRPr lang="en-US" altLang="ja-JP" sz="1600" dirty="0">
              <a:solidFill>
                <a:schemeClr val="bg1"/>
              </a:solidFill>
              <a:latin typeface="Meiryo" charset="-128"/>
              <a:ea typeface="Meiryo" charset="-128"/>
              <a:cs typeface="Meiryo" charset="-128"/>
            </a:endParaRPr>
          </a:p>
          <a:p>
            <a:r>
              <a:rPr lang="ja-JP" altLang="en-US" sz="1600" dirty="0">
                <a:solidFill>
                  <a:schemeClr val="bg1"/>
                </a:solidFill>
                <a:latin typeface="Meiryo" charset="-128"/>
                <a:ea typeface="Meiryo" charset="-128"/>
                <a:cs typeface="Meiryo" charset="-128"/>
              </a:rPr>
              <a:t>新ビジネス創出</a:t>
            </a:r>
            <a:endParaRPr lang="en-US" altLang="ja-JP" sz="1600" dirty="0">
              <a:solidFill>
                <a:schemeClr val="bg1"/>
              </a:solidFill>
              <a:latin typeface="Meiryo" charset="-128"/>
              <a:ea typeface="Meiryo" charset="-128"/>
              <a:cs typeface="Meiryo" charset="-128"/>
            </a:endParaRPr>
          </a:p>
        </p:txBody>
      </p:sp>
      <p:sp>
        <p:nvSpPr>
          <p:cNvPr id="14" name="正方形/長方形 13">
            <a:extLst>
              <a:ext uri="{FF2B5EF4-FFF2-40B4-BE49-F238E27FC236}">
                <a16:creationId xmlns:a16="http://schemas.microsoft.com/office/drawing/2014/main" id="{B8CEB33D-5B8E-6E43-BDE8-44E7EF07B896}"/>
              </a:ext>
            </a:extLst>
          </p:cNvPr>
          <p:cNvSpPr/>
          <p:nvPr/>
        </p:nvSpPr>
        <p:spPr>
          <a:xfrm>
            <a:off x="4084983" y="1873542"/>
            <a:ext cx="4572000" cy="215444"/>
          </a:xfrm>
          <a:prstGeom prst="rect">
            <a:avLst/>
          </a:prstGeom>
        </p:spPr>
        <p:txBody>
          <a:bodyPr>
            <a:spAutoFit/>
          </a:bodyPr>
          <a:lstStyle/>
          <a:p>
            <a:pPr algn="r"/>
            <a:r>
              <a:rPr lang="en-US" altLang="ja-JP" sz="800" dirty="0">
                <a:solidFill>
                  <a:schemeClr val="bg1"/>
                </a:solidFill>
                <a:latin typeface="Meiryo" panose="020B0604030504040204" pitchFamily="34" charset="-128"/>
                <a:ea typeface="Meiryo" panose="020B0604030504040204" pitchFamily="34" charset="-128"/>
              </a:rPr>
              <a:t>2004</a:t>
            </a:r>
            <a:r>
              <a:rPr lang="ja-JP" altLang="en-US" sz="800" dirty="0">
                <a:solidFill>
                  <a:schemeClr val="bg1"/>
                </a:solidFill>
                <a:latin typeface="Meiryo" panose="020B0604030504040204" pitchFamily="34" charset="-128"/>
                <a:ea typeface="Meiryo" panose="020B0604030504040204" pitchFamily="34" charset="-128"/>
              </a:rPr>
              <a:t>年にスウェーデンのウメオ大学のエリック・ストルターマン教授が提唱</a:t>
            </a:r>
          </a:p>
        </p:txBody>
      </p:sp>
      <p:sp>
        <p:nvSpPr>
          <p:cNvPr id="15" name="正方形/長方形 14">
            <a:extLst>
              <a:ext uri="{FF2B5EF4-FFF2-40B4-BE49-F238E27FC236}">
                <a16:creationId xmlns:a16="http://schemas.microsoft.com/office/drawing/2014/main" id="{6666130E-0B00-C24B-9717-B1B89C8D972E}"/>
              </a:ext>
            </a:extLst>
          </p:cNvPr>
          <p:cNvSpPr/>
          <p:nvPr/>
        </p:nvSpPr>
        <p:spPr>
          <a:xfrm>
            <a:off x="4860561" y="2345307"/>
            <a:ext cx="2884123" cy="307777"/>
          </a:xfrm>
          <a:prstGeom prst="rect">
            <a:avLst/>
          </a:prstGeom>
        </p:spPr>
        <p:txBody>
          <a:bodyPr wrap="none">
            <a:spAutoFit/>
          </a:bodyPr>
          <a:lstStyle/>
          <a:p>
            <a:pPr algn="ctr"/>
            <a:r>
              <a:rPr lang="en-US" altLang="ja-JP" sz="1400" b="1" dirty="0">
                <a:solidFill>
                  <a:schemeClr val="bg1"/>
                </a:solidFill>
                <a:latin typeface="Meiryo" panose="020B0604030504040204" pitchFamily="34" charset="-128"/>
                <a:ea typeface="Meiryo" panose="020B0604030504040204" pitchFamily="34" charset="-128"/>
                <a:cs typeface="Meiryo" charset="-128"/>
              </a:rPr>
              <a:t>IT</a:t>
            </a:r>
            <a:r>
              <a:rPr lang="ja-JP" altLang="en-US" sz="1400" b="1">
                <a:solidFill>
                  <a:schemeClr val="bg1"/>
                </a:solidFill>
                <a:latin typeface="Meiryo" panose="020B0604030504040204" pitchFamily="34" charset="-128"/>
                <a:ea typeface="Meiryo" panose="020B0604030504040204" pitchFamily="34" charset="-128"/>
                <a:cs typeface="Meiryo" charset="-128"/>
              </a:rPr>
              <a:t>利用による業務プロセスの強化</a:t>
            </a:r>
            <a:endParaRPr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16" name="正方形/長方形 15">
            <a:extLst>
              <a:ext uri="{FF2B5EF4-FFF2-40B4-BE49-F238E27FC236}">
                <a16:creationId xmlns:a16="http://schemas.microsoft.com/office/drawing/2014/main" id="{95628989-4640-4149-AAE4-B037FA25B668}"/>
              </a:ext>
            </a:extLst>
          </p:cNvPr>
          <p:cNvSpPr/>
          <p:nvPr/>
        </p:nvSpPr>
        <p:spPr>
          <a:xfrm>
            <a:off x="4251053" y="2709659"/>
            <a:ext cx="4103143" cy="738664"/>
          </a:xfrm>
          <a:prstGeom prst="rect">
            <a:avLst/>
          </a:prstGeom>
        </p:spPr>
        <p:txBody>
          <a:bodyPr wrap="square">
            <a:spAutoFit/>
          </a:bodyPr>
          <a:lstStyle/>
          <a:p>
            <a:pPr marL="152400" algn="just">
              <a:spcAft>
                <a:spcPts val="0"/>
              </a:spcAft>
            </a:pPr>
            <a:r>
              <a:rPr lang="ja-JP" altLang="ja-JP"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紙の伝票の受け渡しや伝言で成り立っていた仕事の流れを情報システムに置き換える</a:t>
            </a:r>
            <a:r>
              <a:rPr lang="ja-JP" altLang="en-US"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。業務の標準化と効率化を徹底する。</a:t>
            </a:r>
            <a:endParaRPr lang="ja-JP" altLang="ja-JP"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AB8827B3-D42B-9E48-86A1-81925A1F1F24}"/>
              </a:ext>
            </a:extLst>
          </p:cNvPr>
          <p:cNvSpPr/>
          <p:nvPr/>
        </p:nvSpPr>
        <p:spPr>
          <a:xfrm>
            <a:off x="4420609" y="3956839"/>
            <a:ext cx="3933587" cy="954107"/>
          </a:xfrm>
          <a:prstGeom prst="rect">
            <a:avLst/>
          </a:prstGeom>
        </p:spPr>
        <p:txBody>
          <a:bodyPr wrap="square">
            <a:spAutoFit/>
          </a:bodyPr>
          <a:lstStyle/>
          <a:p>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第</a:t>
            </a:r>
            <a:r>
              <a:rPr lang="en-US" altLang="ja-JP" sz="14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1</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フェーズ</a:t>
            </a:r>
            <a:r>
              <a:rPr lang="ja-JP" altLang="en-US" sz="1400">
                <a:solidFill>
                  <a:schemeClr val="bg1"/>
                </a:solidFill>
                <a:latin typeface="Meiryo" panose="020B0604030504040204" pitchFamily="34" charset="-128"/>
                <a:ea typeface="Meiryo" panose="020B0604030504040204" pitchFamily="34" charset="-128"/>
                <a:cs typeface="Times New Roman" panose="02020603050405020304" pitchFamily="18" charset="0"/>
              </a:rPr>
              <a:t>の</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業務プロセスを踏襲しつつも、</a:t>
            </a:r>
            <a:r>
              <a:rPr lang="en-US" altLang="ja-JP" sz="14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IT</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に仕事を代替させ自動化</a:t>
            </a:r>
            <a:r>
              <a:rPr lang="ja-JP" altLang="en-US" sz="14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人間が働くことに伴う労働時間や安全管理、人的ミスなどの制約を減らし、効率や品質をさらに高める。</a:t>
            </a:r>
            <a:r>
              <a:rPr lang="ja-JP" altLang="ja-JP" sz="1400">
                <a:solidFill>
                  <a:schemeClr val="bg1"/>
                </a:solidFill>
                <a:latin typeface="Meiryo" panose="020B0604030504040204" pitchFamily="34" charset="-128"/>
                <a:ea typeface="Meiryo" panose="020B0604030504040204" pitchFamily="34" charset="-128"/>
              </a:rPr>
              <a:t> </a:t>
            </a:r>
            <a:endParaRPr lang="ja-JP" altLang="en-US" sz="140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9344A824-7DD6-3447-83B2-642D4F4F3F4A}"/>
              </a:ext>
            </a:extLst>
          </p:cNvPr>
          <p:cNvSpPr/>
          <p:nvPr/>
        </p:nvSpPr>
        <p:spPr>
          <a:xfrm>
            <a:off x="4404189" y="5373856"/>
            <a:ext cx="3933587" cy="954107"/>
          </a:xfrm>
          <a:prstGeom prst="rect">
            <a:avLst/>
          </a:prstGeom>
        </p:spPr>
        <p:txBody>
          <a:bodyPr wrap="square">
            <a:spAutoFit/>
          </a:bodyPr>
          <a:lstStyle/>
          <a:p>
            <a:r>
              <a:rPr lang="ja-JP" altLang="en-US" sz="1400">
                <a:solidFill>
                  <a:schemeClr val="bg1"/>
                </a:solidFill>
                <a:latin typeface="Meiryo" panose="020B0604030504040204" pitchFamily="34" charset="-128"/>
                <a:ea typeface="Meiryo" panose="020B0604030504040204" pitchFamily="34" charset="-128"/>
              </a:rPr>
              <a:t>全てのプロセスをデジタル化。</a:t>
            </a:r>
            <a:r>
              <a:rPr lang="en-US" altLang="ja-JP" sz="1400" dirty="0">
                <a:solidFill>
                  <a:schemeClr val="bg1"/>
                </a:solidFill>
                <a:latin typeface="Meiryo" panose="020B0604030504040204" pitchFamily="34" charset="-128"/>
                <a:ea typeface="Meiryo" panose="020B0604030504040204" pitchFamily="34" charset="-128"/>
              </a:rPr>
              <a:t>IoT</a:t>
            </a:r>
            <a:r>
              <a:rPr lang="ja-JP" altLang="en-US" sz="1400">
                <a:solidFill>
                  <a:schemeClr val="bg1"/>
                </a:solidFill>
                <a:latin typeface="Meiryo" panose="020B0604030504040204" pitchFamily="34" charset="-128"/>
                <a:ea typeface="Meiryo" panose="020B0604030504040204" pitchFamily="34" charset="-128"/>
              </a:rPr>
              <a:t>による現場のデータ把握と</a:t>
            </a:r>
            <a:r>
              <a:rPr lang="en-US" altLang="ja-JP" sz="1400" dirty="0">
                <a:solidFill>
                  <a:schemeClr val="bg1"/>
                </a:solidFill>
                <a:latin typeface="Meiryo" panose="020B0604030504040204" pitchFamily="34" charset="-128"/>
                <a:ea typeface="Meiryo" panose="020B0604030504040204" pitchFamily="34" charset="-128"/>
              </a:rPr>
              <a:t>AI</a:t>
            </a:r>
            <a:r>
              <a:rPr lang="ja-JP" altLang="en-US" sz="1400">
                <a:solidFill>
                  <a:schemeClr val="bg1"/>
                </a:solidFill>
                <a:latin typeface="Meiryo" panose="020B0604030504040204" pitchFamily="34" charset="-128"/>
                <a:ea typeface="Meiryo" panose="020B0604030504040204" pitchFamily="34" charset="-128"/>
              </a:rPr>
              <a:t>による最適解の提供により、アナログとデジタルの両プロセスの劇的な効率化や最適化を実現する。</a:t>
            </a:r>
          </a:p>
        </p:txBody>
      </p:sp>
    </p:spTree>
    <p:extLst>
      <p:ext uri="{BB962C8B-B14F-4D97-AF65-F5344CB8AC3E}">
        <p14:creationId xmlns:p14="http://schemas.microsoft.com/office/powerpoint/2010/main" val="28360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DB63E0C-F1F2-E749-B8D9-F36A386EA9B3}"/>
              </a:ext>
            </a:extLst>
          </p:cNvPr>
          <p:cNvSpPr/>
          <p:nvPr/>
        </p:nvSpPr>
        <p:spPr>
          <a:xfrm>
            <a:off x="1031164" y="5176554"/>
            <a:ext cx="7069721" cy="1404209"/>
          </a:xfrm>
          <a:prstGeom prst="rect">
            <a:avLst/>
          </a:pr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50000"/>
                </a:schemeClr>
              </a:solidFill>
              <a:latin typeface="ＭＳ Ｐゴシック"/>
              <a:ea typeface="ＭＳ Ｐゴシック"/>
              <a:cs typeface="ＭＳ Ｐゴシック"/>
            </a:endParaRPr>
          </a:p>
        </p:txBody>
      </p:sp>
      <p:sp>
        <p:nvSpPr>
          <p:cNvPr id="19" name="正方形/長方形 18">
            <a:extLst>
              <a:ext uri="{FF2B5EF4-FFF2-40B4-BE49-F238E27FC236}">
                <a16:creationId xmlns:a16="http://schemas.microsoft.com/office/drawing/2014/main" id="{895C9D46-F820-C144-A614-F5F9C5F73525}"/>
              </a:ext>
            </a:extLst>
          </p:cNvPr>
          <p:cNvSpPr/>
          <p:nvPr/>
        </p:nvSpPr>
        <p:spPr>
          <a:xfrm>
            <a:off x="4560049" y="847372"/>
            <a:ext cx="3540836" cy="433668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47ABE1D7-22D6-8544-BF3A-00AD8C2918C1}"/>
              </a:ext>
            </a:extLst>
          </p:cNvPr>
          <p:cNvSpPr/>
          <p:nvPr/>
        </p:nvSpPr>
        <p:spPr>
          <a:xfrm>
            <a:off x="1031164" y="847372"/>
            <a:ext cx="3540836" cy="4336686"/>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BE088A1D-762E-8241-9B47-AC81C50FF94E}"/>
              </a:ext>
            </a:extLst>
          </p:cNvPr>
          <p:cNvSpPr/>
          <p:nvPr/>
        </p:nvSpPr>
        <p:spPr>
          <a:xfrm>
            <a:off x="3013809" y="904540"/>
            <a:ext cx="3110242" cy="5437266"/>
          </a:xfrm>
          <a:prstGeom prst="downArrow">
            <a:avLst>
              <a:gd name="adj1" fmla="val 50000"/>
              <a:gd name="adj2" fmla="val 18595"/>
            </a:avLst>
          </a:prstGeom>
          <a:solidFill>
            <a:schemeClr val="tx2">
              <a:lumMod val="40000"/>
              <a:lumOff val="60000"/>
              <a:alpha val="38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463FDCA2-284A-FD4F-845F-67A74537BC0E}"/>
              </a:ext>
            </a:extLst>
          </p:cNvPr>
          <p:cNvSpPr>
            <a:spLocks noGrp="1"/>
          </p:cNvSpPr>
          <p:nvPr>
            <p:ph type="title"/>
          </p:nvPr>
        </p:nvSpPr>
        <p:spPr/>
        <p:txBody>
          <a:bodyPr/>
          <a:lstStyle/>
          <a:p>
            <a:r>
              <a:rPr lang="ja-JP" altLang="en-US"/>
              <a:t>アマゾンのデジタル・トランスフォーメーション</a:t>
            </a:r>
            <a:endParaRPr kumimoji="1" lang="ja-JP" altLang="en-US"/>
          </a:p>
        </p:txBody>
      </p:sp>
      <p:sp>
        <p:nvSpPr>
          <p:cNvPr id="3" name="スライド番号プレースホルダー 2">
            <a:extLst>
              <a:ext uri="{FF2B5EF4-FFF2-40B4-BE49-F238E27FC236}">
                <a16:creationId xmlns:a16="http://schemas.microsoft.com/office/drawing/2014/main" id="{E785F2E5-646D-E043-9A6B-0919F375AA83}"/>
              </a:ext>
            </a:extLst>
          </p:cNvPr>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E5CC7F5B-DAC8-ED4B-AB2A-EF9F93057EFB}"/>
              </a:ext>
            </a:extLst>
          </p:cNvPr>
          <p:cNvPicPr>
            <a:picLocks noChangeAspect="1"/>
          </p:cNvPicPr>
          <p:nvPr/>
        </p:nvPicPr>
        <p:blipFill>
          <a:blip r:embed="rId2"/>
          <a:stretch>
            <a:fillRect/>
          </a:stretch>
        </p:blipFill>
        <p:spPr>
          <a:xfrm>
            <a:off x="1874977" y="1500902"/>
            <a:ext cx="822374" cy="751632"/>
          </a:xfrm>
          <a:prstGeom prst="rect">
            <a:avLst/>
          </a:prstGeom>
        </p:spPr>
      </p:pic>
      <p:pic>
        <p:nvPicPr>
          <p:cNvPr id="5" name="図 4">
            <a:extLst>
              <a:ext uri="{FF2B5EF4-FFF2-40B4-BE49-F238E27FC236}">
                <a16:creationId xmlns:a16="http://schemas.microsoft.com/office/drawing/2014/main" id="{7FA928E0-404B-1E40-9874-8B557890BE69}"/>
              </a:ext>
            </a:extLst>
          </p:cNvPr>
          <p:cNvPicPr>
            <a:picLocks noChangeAspect="1"/>
          </p:cNvPicPr>
          <p:nvPr/>
        </p:nvPicPr>
        <p:blipFill>
          <a:blip r:embed="rId3"/>
          <a:stretch>
            <a:fillRect/>
          </a:stretch>
        </p:blipFill>
        <p:spPr>
          <a:xfrm>
            <a:off x="4099118" y="3386947"/>
            <a:ext cx="939625" cy="575281"/>
          </a:xfrm>
          <a:prstGeom prst="rect">
            <a:avLst/>
          </a:prstGeom>
        </p:spPr>
      </p:pic>
      <p:pic>
        <p:nvPicPr>
          <p:cNvPr id="6" name="図 5">
            <a:extLst>
              <a:ext uri="{FF2B5EF4-FFF2-40B4-BE49-F238E27FC236}">
                <a16:creationId xmlns:a16="http://schemas.microsoft.com/office/drawing/2014/main" id="{D2C207B8-6381-E84D-B7EE-E6AAE8CE7D84}"/>
              </a:ext>
            </a:extLst>
          </p:cNvPr>
          <p:cNvPicPr>
            <a:picLocks noChangeAspect="1"/>
          </p:cNvPicPr>
          <p:nvPr/>
        </p:nvPicPr>
        <p:blipFill>
          <a:blip r:embed="rId4"/>
          <a:stretch>
            <a:fillRect/>
          </a:stretch>
        </p:blipFill>
        <p:spPr>
          <a:xfrm>
            <a:off x="6160123" y="1669842"/>
            <a:ext cx="1235587" cy="582692"/>
          </a:xfrm>
          <a:prstGeom prst="rect">
            <a:avLst/>
          </a:prstGeom>
        </p:spPr>
      </p:pic>
      <p:pic>
        <p:nvPicPr>
          <p:cNvPr id="7" name="図 6">
            <a:extLst>
              <a:ext uri="{FF2B5EF4-FFF2-40B4-BE49-F238E27FC236}">
                <a16:creationId xmlns:a16="http://schemas.microsoft.com/office/drawing/2014/main" id="{F4A8ACE6-8608-6D41-9F43-3D06E1401CE2}"/>
              </a:ext>
            </a:extLst>
          </p:cNvPr>
          <p:cNvPicPr>
            <a:picLocks noChangeAspect="1"/>
          </p:cNvPicPr>
          <p:nvPr/>
        </p:nvPicPr>
        <p:blipFill>
          <a:blip r:embed="rId5"/>
          <a:stretch>
            <a:fillRect/>
          </a:stretch>
        </p:blipFill>
        <p:spPr>
          <a:xfrm>
            <a:off x="6160122" y="2373596"/>
            <a:ext cx="1235587" cy="503152"/>
          </a:xfrm>
          <a:prstGeom prst="rect">
            <a:avLst/>
          </a:prstGeom>
        </p:spPr>
      </p:pic>
      <p:pic>
        <p:nvPicPr>
          <p:cNvPr id="8" name="図 7">
            <a:extLst>
              <a:ext uri="{FF2B5EF4-FFF2-40B4-BE49-F238E27FC236}">
                <a16:creationId xmlns:a16="http://schemas.microsoft.com/office/drawing/2014/main" id="{D773A51B-6C28-234B-B843-98C6BD1CC1B6}"/>
              </a:ext>
            </a:extLst>
          </p:cNvPr>
          <p:cNvPicPr>
            <a:picLocks noChangeAspect="1"/>
          </p:cNvPicPr>
          <p:nvPr/>
        </p:nvPicPr>
        <p:blipFill>
          <a:blip r:embed="rId6"/>
          <a:stretch>
            <a:fillRect/>
          </a:stretch>
        </p:blipFill>
        <p:spPr>
          <a:xfrm>
            <a:off x="1706960" y="2490110"/>
            <a:ext cx="1203976" cy="583176"/>
          </a:xfrm>
          <a:prstGeom prst="rect">
            <a:avLst/>
          </a:prstGeom>
        </p:spPr>
      </p:pic>
      <p:pic>
        <p:nvPicPr>
          <p:cNvPr id="9" name="図 8">
            <a:extLst>
              <a:ext uri="{FF2B5EF4-FFF2-40B4-BE49-F238E27FC236}">
                <a16:creationId xmlns:a16="http://schemas.microsoft.com/office/drawing/2014/main" id="{293C0358-D895-4D42-BF0E-A825D47E051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04571" y="1577440"/>
            <a:ext cx="814143" cy="582671"/>
          </a:xfrm>
          <a:prstGeom prst="rect">
            <a:avLst/>
          </a:prstGeom>
        </p:spPr>
      </p:pic>
      <p:pic>
        <p:nvPicPr>
          <p:cNvPr id="10" name="図 9">
            <a:extLst>
              <a:ext uri="{FF2B5EF4-FFF2-40B4-BE49-F238E27FC236}">
                <a16:creationId xmlns:a16="http://schemas.microsoft.com/office/drawing/2014/main" id="{DD040025-B00B-7145-9952-9FAD3D98D3B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8471" y="2235426"/>
            <a:ext cx="774448" cy="547385"/>
          </a:xfrm>
          <a:prstGeom prst="rect">
            <a:avLst/>
          </a:prstGeom>
        </p:spPr>
      </p:pic>
      <p:pic>
        <p:nvPicPr>
          <p:cNvPr id="11" name="図 10">
            <a:extLst>
              <a:ext uri="{FF2B5EF4-FFF2-40B4-BE49-F238E27FC236}">
                <a16:creationId xmlns:a16="http://schemas.microsoft.com/office/drawing/2014/main" id="{029B5991-6735-E340-B021-EA8562EC80FE}"/>
              </a:ext>
            </a:extLst>
          </p:cNvPr>
          <p:cNvPicPr>
            <a:picLocks noChangeAspect="1"/>
          </p:cNvPicPr>
          <p:nvPr/>
        </p:nvPicPr>
        <p:blipFill>
          <a:blip r:embed="rId9"/>
          <a:stretch>
            <a:fillRect/>
          </a:stretch>
        </p:blipFill>
        <p:spPr>
          <a:xfrm>
            <a:off x="4127606" y="2775546"/>
            <a:ext cx="864886" cy="559632"/>
          </a:xfrm>
          <a:prstGeom prst="rect">
            <a:avLst/>
          </a:prstGeom>
        </p:spPr>
      </p:pic>
      <p:pic>
        <p:nvPicPr>
          <p:cNvPr id="14" name="図 13">
            <a:extLst>
              <a:ext uri="{FF2B5EF4-FFF2-40B4-BE49-F238E27FC236}">
                <a16:creationId xmlns:a16="http://schemas.microsoft.com/office/drawing/2014/main" id="{B61A559F-5E28-824A-AE3A-00D2831B4C1C}"/>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8714" y="1502124"/>
            <a:ext cx="755126" cy="733302"/>
          </a:xfrm>
          <a:prstGeom prst="rect">
            <a:avLst/>
          </a:prstGeom>
        </p:spPr>
      </p:pic>
      <p:pic>
        <p:nvPicPr>
          <p:cNvPr id="15" name="図 14">
            <a:extLst>
              <a:ext uri="{FF2B5EF4-FFF2-40B4-BE49-F238E27FC236}">
                <a16:creationId xmlns:a16="http://schemas.microsoft.com/office/drawing/2014/main" id="{784E99A4-2EE5-504B-A723-0E54077798E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88364" y="3109248"/>
            <a:ext cx="1641168" cy="922336"/>
          </a:xfrm>
          <a:prstGeom prst="rect">
            <a:avLst/>
          </a:prstGeom>
        </p:spPr>
      </p:pic>
      <p:sp>
        <p:nvSpPr>
          <p:cNvPr id="17" name="フローチャート: 磁気ディスク 16">
            <a:extLst>
              <a:ext uri="{FF2B5EF4-FFF2-40B4-BE49-F238E27FC236}">
                <a16:creationId xmlns:a16="http://schemas.microsoft.com/office/drawing/2014/main" id="{9970BACA-9FC3-A04B-A109-4886378D345C}"/>
              </a:ext>
            </a:extLst>
          </p:cNvPr>
          <p:cNvSpPr/>
          <p:nvPr/>
        </p:nvSpPr>
        <p:spPr>
          <a:xfrm>
            <a:off x="2945990" y="4681167"/>
            <a:ext cx="3252019" cy="956967"/>
          </a:xfrm>
          <a:prstGeom prst="flowChartMagneticDisk">
            <a:avLst/>
          </a:prstGeom>
          <a:solidFill>
            <a:srgbClr val="0070C0"/>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15BAF7B4-129B-CE47-B4D8-0D9CB0FC5370}"/>
              </a:ext>
            </a:extLst>
          </p:cNvPr>
          <p:cNvSpPr txBox="1"/>
          <p:nvPr/>
        </p:nvSpPr>
        <p:spPr>
          <a:xfrm>
            <a:off x="3402449" y="4082501"/>
            <a:ext cx="2339102" cy="461665"/>
          </a:xfrm>
          <a:prstGeom prst="rect">
            <a:avLst/>
          </a:prstGeom>
          <a:noFill/>
        </p:spPr>
        <p:txBody>
          <a:bodyPr wrap="none" rtlCol="0">
            <a:spAutoFit/>
          </a:bodyPr>
          <a:lstStyle/>
          <a:p>
            <a:pPr algn="ctr"/>
            <a:r>
              <a:rPr kumimoji="1" lang="ja-JP" altLang="en-US" sz="2400">
                <a:solidFill>
                  <a:srgbClr val="0052FF"/>
                </a:solidFill>
                <a:latin typeface="Meiryo" panose="020B0604030504040204" pitchFamily="34" charset="-128"/>
                <a:ea typeface="Meiryo" panose="020B0604030504040204" pitchFamily="34" charset="-128"/>
              </a:rPr>
              <a:t>広範な顧客接点</a:t>
            </a:r>
          </a:p>
        </p:txBody>
      </p:sp>
      <p:sp>
        <p:nvSpPr>
          <p:cNvPr id="21" name="テキスト ボックス 20">
            <a:extLst>
              <a:ext uri="{FF2B5EF4-FFF2-40B4-BE49-F238E27FC236}">
                <a16:creationId xmlns:a16="http://schemas.microsoft.com/office/drawing/2014/main" id="{F019E713-FA46-634F-9166-2C66F9D276F3}"/>
              </a:ext>
            </a:extLst>
          </p:cNvPr>
          <p:cNvSpPr txBox="1"/>
          <p:nvPr/>
        </p:nvSpPr>
        <p:spPr>
          <a:xfrm>
            <a:off x="3544386" y="5090226"/>
            <a:ext cx="2031326"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ビッグデータ</a:t>
            </a:r>
          </a:p>
        </p:txBody>
      </p:sp>
      <p:sp>
        <p:nvSpPr>
          <p:cNvPr id="22" name="テキスト ボックス 21">
            <a:extLst>
              <a:ext uri="{FF2B5EF4-FFF2-40B4-BE49-F238E27FC236}">
                <a16:creationId xmlns:a16="http://schemas.microsoft.com/office/drawing/2014/main" id="{1218E41C-8626-6E46-8044-9AE1BE45FCC0}"/>
              </a:ext>
            </a:extLst>
          </p:cNvPr>
          <p:cNvSpPr txBox="1"/>
          <p:nvPr/>
        </p:nvSpPr>
        <p:spPr>
          <a:xfrm>
            <a:off x="3452858" y="904540"/>
            <a:ext cx="2339102" cy="461665"/>
          </a:xfrm>
          <a:prstGeom prst="rect">
            <a:avLst/>
          </a:prstGeom>
          <a:noFill/>
        </p:spPr>
        <p:txBody>
          <a:bodyPr wrap="none" rtlCol="0">
            <a:spAutoFit/>
          </a:bodyPr>
          <a:lstStyle/>
          <a:p>
            <a:pPr algn="ctr"/>
            <a:r>
              <a:rPr kumimoji="1" lang="ja-JP" altLang="en-US" sz="2400">
                <a:solidFill>
                  <a:srgbClr val="0052FF"/>
                </a:solidFill>
                <a:latin typeface="Meiryo" panose="020B0604030504040204" pitchFamily="34" charset="-128"/>
                <a:ea typeface="Meiryo" panose="020B0604030504040204" pitchFamily="34" charset="-128"/>
              </a:rPr>
              <a:t>最高の顧客体験</a:t>
            </a:r>
          </a:p>
        </p:txBody>
      </p:sp>
      <p:sp>
        <p:nvSpPr>
          <p:cNvPr id="24" name="テキスト ボックス 23">
            <a:extLst>
              <a:ext uri="{FF2B5EF4-FFF2-40B4-BE49-F238E27FC236}">
                <a16:creationId xmlns:a16="http://schemas.microsoft.com/office/drawing/2014/main" id="{F2C86E15-C4E6-1F4E-A01B-389609C10837}"/>
              </a:ext>
            </a:extLst>
          </p:cNvPr>
          <p:cNvSpPr txBox="1"/>
          <p:nvPr/>
        </p:nvSpPr>
        <p:spPr>
          <a:xfrm>
            <a:off x="3201653" y="5925432"/>
            <a:ext cx="2749471" cy="400110"/>
          </a:xfrm>
          <a:prstGeom prst="rect">
            <a:avLst/>
          </a:prstGeom>
          <a:noFill/>
        </p:spPr>
        <p:txBody>
          <a:bodyPr wrap="none" rtlCol="0">
            <a:spAutoFit/>
          </a:bodyPr>
          <a:lstStyle/>
          <a:p>
            <a:r>
              <a:rPr kumimoji="1" lang="ja-JP" altLang="en-US" sz="2000">
                <a:solidFill>
                  <a:schemeClr val="accent3">
                    <a:lumMod val="50000"/>
                  </a:schemeClr>
                </a:solidFill>
                <a:latin typeface="Meiryo" panose="020B0604030504040204" pitchFamily="34" charset="-128"/>
                <a:ea typeface="Meiryo" panose="020B0604030504040204" pitchFamily="34" charset="-128"/>
              </a:rPr>
              <a:t>機械学習による最適解</a:t>
            </a:r>
          </a:p>
        </p:txBody>
      </p:sp>
      <p:sp>
        <p:nvSpPr>
          <p:cNvPr id="25" name="正方形/長方形 24">
            <a:extLst>
              <a:ext uri="{FF2B5EF4-FFF2-40B4-BE49-F238E27FC236}">
                <a16:creationId xmlns:a16="http://schemas.microsoft.com/office/drawing/2014/main" id="{A60A03DB-E481-0443-9698-44458A3B0337}"/>
              </a:ext>
            </a:extLst>
          </p:cNvPr>
          <p:cNvSpPr/>
          <p:nvPr/>
        </p:nvSpPr>
        <p:spPr>
          <a:xfrm>
            <a:off x="1041529" y="6276477"/>
            <a:ext cx="7069721" cy="276999"/>
          </a:xfrm>
          <a:prstGeom prst="rect">
            <a:avLst/>
          </a:prstGeom>
        </p:spPr>
        <p:txBody>
          <a:bodyPr wrap="square">
            <a:spAutoFit/>
          </a:bodyPr>
          <a:lstStyle/>
          <a:p>
            <a:pPr algn="ctr"/>
            <a:r>
              <a:rPr lang="ja-JP" altLang="en-US" sz="1200">
                <a:solidFill>
                  <a:schemeClr val="accent3">
                    <a:lumMod val="50000"/>
                  </a:schemeClr>
                </a:solidFill>
                <a:latin typeface="Meiryo" panose="020B0604030504040204" pitchFamily="34" charset="-128"/>
                <a:ea typeface="Meiryo" panose="020B0604030504040204" pitchFamily="34" charset="-128"/>
              </a:rPr>
              <a:t>経営戦略･製品／サービス戦略 </a:t>
            </a:r>
            <a:r>
              <a:rPr lang="en-US" altLang="ja-JP" sz="1200" dirty="0">
                <a:solidFill>
                  <a:schemeClr val="accent3">
                    <a:lumMod val="50000"/>
                  </a:schemeClr>
                </a:solidFill>
                <a:latin typeface="Meiryo" panose="020B0604030504040204" pitchFamily="34" charset="-128"/>
                <a:ea typeface="Meiryo" panose="020B0604030504040204" pitchFamily="34" charset="-128"/>
              </a:rPr>
              <a:t>&amp; 0.1 to One </a:t>
            </a:r>
            <a:r>
              <a:rPr lang="ja-JP" altLang="en-US" sz="1200">
                <a:solidFill>
                  <a:schemeClr val="accent3">
                    <a:lumMod val="50000"/>
                  </a:schemeClr>
                </a:solidFill>
                <a:latin typeface="Meiryo" panose="020B0604030504040204" pitchFamily="34" charset="-128"/>
                <a:ea typeface="Meiryo" panose="020B0604030504040204" pitchFamily="34" charset="-128"/>
              </a:rPr>
              <a:t>マーケティング</a:t>
            </a:r>
            <a:endParaRPr lang="ja-JP" altLang="en-US" sz="1200" dirty="0">
              <a:solidFill>
                <a:schemeClr val="accent3">
                  <a:lumMod val="50000"/>
                </a:schemeClr>
              </a:solidFill>
              <a:latin typeface="Meiryo" panose="020B0604030504040204" pitchFamily="34" charset="-128"/>
              <a:ea typeface="Meiryo" panose="020B0604030504040204" pitchFamily="34" charset="-128"/>
            </a:endParaRPr>
          </a:p>
        </p:txBody>
      </p:sp>
      <p:sp>
        <p:nvSpPr>
          <p:cNvPr id="26" name="上矢印 25">
            <a:extLst>
              <a:ext uri="{FF2B5EF4-FFF2-40B4-BE49-F238E27FC236}">
                <a16:creationId xmlns:a16="http://schemas.microsoft.com/office/drawing/2014/main" id="{2B582C4D-8C18-1740-AABB-B37E816BE370}"/>
              </a:ext>
            </a:extLst>
          </p:cNvPr>
          <p:cNvSpPr/>
          <p:nvPr/>
        </p:nvSpPr>
        <p:spPr>
          <a:xfrm>
            <a:off x="1675294" y="4824016"/>
            <a:ext cx="951271" cy="492833"/>
          </a:xfrm>
          <a:prstGeom prst="up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上矢印 26">
            <a:extLst>
              <a:ext uri="{FF2B5EF4-FFF2-40B4-BE49-F238E27FC236}">
                <a16:creationId xmlns:a16="http://schemas.microsoft.com/office/drawing/2014/main" id="{AA7DC7F6-A2E5-A545-8966-4F780197A51E}"/>
              </a:ext>
            </a:extLst>
          </p:cNvPr>
          <p:cNvSpPr/>
          <p:nvPr/>
        </p:nvSpPr>
        <p:spPr>
          <a:xfrm>
            <a:off x="6573282" y="4824017"/>
            <a:ext cx="951271" cy="492833"/>
          </a:xfrm>
          <a:prstGeom prst="up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D56936CD-147C-C744-9EB2-F19E54532A17}"/>
              </a:ext>
            </a:extLst>
          </p:cNvPr>
          <p:cNvSpPr/>
          <p:nvPr/>
        </p:nvSpPr>
        <p:spPr>
          <a:xfrm>
            <a:off x="2359357" y="1248820"/>
            <a:ext cx="4572000" cy="276999"/>
          </a:xfrm>
          <a:prstGeom prst="rect">
            <a:avLst/>
          </a:prstGeom>
        </p:spPr>
        <p:txBody>
          <a:bodyPr>
            <a:spAutoFit/>
          </a:bodyPr>
          <a:lstStyle/>
          <a:p>
            <a:pPr algn="ctr"/>
            <a:r>
              <a:rPr lang="ja-JP" altLang="en-US" sz="1200">
                <a:solidFill>
                  <a:srgbClr val="0052FF"/>
                </a:solidFill>
                <a:latin typeface="Meiryo" panose="020B0604030504040204" pitchFamily="34" charset="-128"/>
                <a:ea typeface="Meiryo" panose="020B0604030504040204" pitchFamily="34" charset="-128"/>
              </a:rPr>
              <a:t>テクノロジーを駆使して徹底した利便性を追求</a:t>
            </a:r>
            <a:endParaRPr lang="ja-JP" altLang="en-US" sz="1200" dirty="0">
              <a:solidFill>
                <a:srgbClr val="0052FF"/>
              </a:solidFill>
              <a:latin typeface="Meiryo" panose="020B0604030504040204" pitchFamily="34" charset="-128"/>
              <a:ea typeface="Meiryo" panose="020B0604030504040204" pitchFamily="34" charset="-128"/>
            </a:endParaRPr>
          </a:p>
        </p:txBody>
      </p:sp>
      <p:sp>
        <p:nvSpPr>
          <p:cNvPr id="29" name="正方形/長方形 28">
            <a:extLst>
              <a:ext uri="{FF2B5EF4-FFF2-40B4-BE49-F238E27FC236}">
                <a16:creationId xmlns:a16="http://schemas.microsoft.com/office/drawing/2014/main" id="{05C42EF6-EAD5-EC4F-8515-678CA7CE269D}"/>
              </a:ext>
            </a:extLst>
          </p:cNvPr>
          <p:cNvSpPr/>
          <p:nvPr/>
        </p:nvSpPr>
        <p:spPr>
          <a:xfrm>
            <a:off x="2837044" y="4433007"/>
            <a:ext cx="3469912" cy="276999"/>
          </a:xfrm>
          <a:prstGeom prst="rect">
            <a:avLst/>
          </a:prstGeom>
        </p:spPr>
        <p:txBody>
          <a:bodyPr wrap="square">
            <a:spAutoFit/>
          </a:bodyPr>
          <a:lstStyle/>
          <a:p>
            <a:pPr algn="ctr"/>
            <a:r>
              <a:rPr lang="ja-JP" altLang="en-US" sz="1200">
                <a:solidFill>
                  <a:srgbClr val="0052FF"/>
                </a:solidFill>
                <a:latin typeface="Meiryo" panose="020B0604030504040204" pitchFamily="34" charset="-128"/>
                <a:ea typeface="Meiryo" panose="020B0604030504040204" pitchFamily="34" charset="-128"/>
              </a:rPr>
              <a:t>顧客理解のための情報を徹底して収集する</a:t>
            </a:r>
            <a:endParaRPr lang="ja-JP" altLang="en-US" sz="1200">
              <a:solidFill>
                <a:srgbClr val="0052FF"/>
              </a:solidFill>
            </a:endParaRPr>
          </a:p>
        </p:txBody>
      </p:sp>
      <p:sp>
        <p:nvSpPr>
          <p:cNvPr id="31" name="テキスト ボックス 30">
            <a:extLst>
              <a:ext uri="{FF2B5EF4-FFF2-40B4-BE49-F238E27FC236}">
                <a16:creationId xmlns:a16="http://schemas.microsoft.com/office/drawing/2014/main" id="{44B2C22D-AA53-DA43-966B-E2448D12745C}"/>
              </a:ext>
            </a:extLst>
          </p:cNvPr>
          <p:cNvSpPr txBox="1"/>
          <p:nvPr/>
        </p:nvSpPr>
        <p:spPr>
          <a:xfrm>
            <a:off x="1041656" y="903875"/>
            <a:ext cx="1415772" cy="276999"/>
          </a:xfrm>
          <a:prstGeom prst="rect">
            <a:avLst/>
          </a:prstGeom>
          <a:noFill/>
        </p:spPr>
        <p:txBody>
          <a:bodyPr wrap="none" rtlCol="0">
            <a:spAutoFit/>
          </a:bodyPr>
          <a:lstStyle/>
          <a:p>
            <a:r>
              <a:rPr kumimoji="1" lang="ja-JP" altLang="en-US" sz="1200">
                <a:solidFill>
                  <a:schemeClr val="accent6">
                    <a:lumMod val="75000"/>
                  </a:schemeClr>
                </a:solidFill>
                <a:latin typeface="Meiryo" panose="020B0604030504040204" pitchFamily="34" charset="-128"/>
                <a:ea typeface="Meiryo" panose="020B0604030504040204" pitchFamily="34" charset="-128"/>
              </a:rPr>
              <a:t>業務（デジタル）</a:t>
            </a:r>
          </a:p>
        </p:txBody>
      </p:sp>
      <p:sp>
        <p:nvSpPr>
          <p:cNvPr id="32" name="テキスト ボックス 31">
            <a:extLst>
              <a:ext uri="{FF2B5EF4-FFF2-40B4-BE49-F238E27FC236}">
                <a16:creationId xmlns:a16="http://schemas.microsoft.com/office/drawing/2014/main" id="{5AE88F44-AB6B-B74F-8C2C-21861E3FCB24}"/>
              </a:ext>
            </a:extLst>
          </p:cNvPr>
          <p:cNvSpPr txBox="1"/>
          <p:nvPr/>
        </p:nvSpPr>
        <p:spPr>
          <a:xfrm>
            <a:off x="6687824" y="910571"/>
            <a:ext cx="1415772" cy="276999"/>
          </a:xfrm>
          <a:prstGeom prst="rect">
            <a:avLst/>
          </a:prstGeom>
          <a:noFill/>
        </p:spPr>
        <p:txBody>
          <a:bodyPr wrap="none" rtlCol="0">
            <a:spAutoFit/>
          </a:bodyPr>
          <a:lstStyle/>
          <a:p>
            <a:pPr algn="r"/>
            <a:r>
              <a:rPr kumimoji="1" lang="ja-JP" altLang="en-US" sz="1200">
                <a:solidFill>
                  <a:schemeClr val="accent6">
                    <a:lumMod val="50000"/>
                  </a:schemeClr>
                </a:solidFill>
                <a:latin typeface="Meiryo" panose="020B0604030504040204" pitchFamily="34" charset="-128"/>
                <a:ea typeface="Meiryo" panose="020B0604030504040204" pitchFamily="34" charset="-128"/>
              </a:rPr>
              <a:t>業務（アナログ）</a:t>
            </a:r>
          </a:p>
        </p:txBody>
      </p:sp>
      <p:sp>
        <p:nvSpPr>
          <p:cNvPr id="33" name="テキスト ボックス 32">
            <a:extLst>
              <a:ext uri="{FF2B5EF4-FFF2-40B4-BE49-F238E27FC236}">
                <a16:creationId xmlns:a16="http://schemas.microsoft.com/office/drawing/2014/main" id="{EF15A826-C0DE-684D-A44B-E2FC4D0298FB}"/>
              </a:ext>
            </a:extLst>
          </p:cNvPr>
          <p:cNvSpPr txBox="1"/>
          <p:nvPr/>
        </p:nvSpPr>
        <p:spPr>
          <a:xfrm>
            <a:off x="1041529" y="6294946"/>
            <a:ext cx="344966" cy="276999"/>
          </a:xfrm>
          <a:prstGeom prst="rect">
            <a:avLst/>
          </a:prstGeom>
          <a:noFill/>
        </p:spPr>
        <p:txBody>
          <a:bodyPr wrap="none" rtlCol="0">
            <a:spAutoFit/>
          </a:bodyPr>
          <a:lstStyle/>
          <a:p>
            <a:r>
              <a:rPr kumimoji="1" lang="en-US" altLang="ja-JP" sz="1200" dirty="0">
                <a:solidFill>
                  <a:schemeClr val="accent4">
                    <a:lumMod val="50000"/>
                  </a:schemeClr>
                </a:solidFill>
                <a:latin typeface="Meiryo" panose="020B0604030504040204" pitchFamily="34" charset="-128"/>
                <a:ea typeface="Meiryo" panose="020B0604030504040204" pitchFamily="34" charset="-128"/>
              </a:rPr>
              <a:t>IT</a:t>
            </a:r>
            <a:endParaRPr kumimoji="1" lang="ja-JP" altLang="en-US" sz="1200">
              <a:solidFill>
                <a:schemeClr val="accent4">
                  <a:lumMod val="50000"/>
                </a:schemeClr>
              </a:solidFill>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E2C9EB06-AC86-A54C-8510-8C5BD418E22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60122" y="2994058"/>
            <a:ext cx="1235587" cy="856673"/>
          </a:xfrm>
          <a:prstGeom prst="rect">
            <a:avLst/>
          </a:prstGeom>
        </p:spPr>
      </p:pic>
      <p:sp>
        <p:nvSpPr>
          <p:cNvPr id="34" name="正方形/長方形 33">
            <a:extLst>
              <a:ext uri="{FF2B5EF4-FFF2-40B4-BE49-F238E27FC236}">
                <a16:creationId xmlns:a16="http://schemas.microsoft.com/office/drawing/2014/main" id="{88B1C4FC-6597-A94B-A18A-070C4CED85EE}"/>
              </a:ext>
            </a:extLst>
          </p:cNvPr>
          <p:cNvSpPr/>
          <p:nvPr/>
        </p:nvSpPr>
        <p:spPr>
          <a:xfrm>
            <a:off x="6157972" y="3609550"/>
            <a:ext cx="1237738" cy="249160"/>
          </a:xfrm>
          <a:prstGeom prst="rect">
            <a:avLst/>
          </a:prstGeom>
          <a:solidFill>
            <a:srgbClr val="FFFFFF">
              <a:alpha val="92941"/>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5" name="図 34">
            <a:extLst>
              <a:ext uri="{FF2B5EF4-FFF2-40B4-BE49-F238E27FC236}">
                <a16:creationId xmlns:a16="http://schemas.microsoft.com/office/drawing/2014/main" id="{CF0C65F8-D55C-4A4E-A717-AB959B595C5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20111" y="3492087"/>
            <a:ext cx="975598" cy="487799"/>
          </a:xfrm>
          <a:prstGeom prst="rect">
            <a:avLst/>
          </a:prstGeom>
        </p:spPr>
      </p:pic>
    </p:spTree>
    <p:extLst>
      <p:ext uri="{BB962C8B-B14F-4D97-AF65-F5344CB8AC3E}">
        <p14:creationId xmlns:p14="http://schemas.microsoft.com/office/powerpoint/2010/main" val="306814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1A6BEEC-C4FE-D54B-AA01-00CAF819D499}"/>
              </a:ext>
            </a:extLst>
          </p:cNvPr>
          <p:cNvSpPr/>
          <p:nvPr/>
        </p:nvSpPr>
        <p:spPr>
          <a:xfrm>
            <a:off x="140197" y="4553616"/>
            <a:ext cx="4259274" cy="186305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EB478D72-1A5F-794D-98B9-4C991CC1C2A4}"/>
              </a:ext>
            </a:extLst>
          </p:cNvPr>
          <p:cNvSpPr/>
          <p:nvPr/>
        </p:nvSpPr>
        <p:spPr>
          <a:xfrm>
            <a:off x="4744526" y="4553616"/>
            <a:ext cx="4259274" cy="1863059"/>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a:extLst>
              <a:ext uri="{FF2B5EF4-FFF2-40B4-BE49-F238E27FC236}">
                <a16:creationId xmlns:a16="http://schemas.microsoft.com/office/drawing/2014/main" id="{10DF58F7-5BC5-6A48-A5AE-E7A80017DBB2}"/>
              </a:ext>
            </a:extLst>
          </p:cNvPr>
          <p:cNvSpPr/>
          <p:nvPr/>
        </p:nvSpPr>
        <p:spPr>
          <a:xfrm>
            <a:off x="140198" y="3875541"/>
            <a:ext cx="8863602" cy="58821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2E2141AC-73D6-1B4C-A9D0-C193F274EC21}"/>
              </a:ext>
            </a:extLst>
          </p:cNvPr>
          <p:cNvSpPr/>
          <p:nvPr/>
        </p:nvSpPr>
        <p:spPr>
          <a:xfrm>
            <a:off x="140198" y="765888"/>
            <a:ext cx="8863602" cy="301979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E4B8C961-9FD9-004F-9FA0-97AF715BCB1C}"/>
              </a:ext>
            </a:extLst>
          </p:cNvPr>
          <p:cNvSpPr>
            <a:spLocks noGrp="1"/>
          </p:cNvSpPr>
          <p:nvPr>
            <p:ph type="title"/>
          </p:nvPr>
        </p:nvSpPr>
        <p:spPr/>
        <p:txBody>
          <a:bodyPr/>
          <a:lstStyle/>
          <a:p>
            <a:r>
              <a:rPr kumimoji="1" lang="ja-JP" altLang="en-US"/>
              <a:t>限界</a:t>
            </a:r>
            <a:r>
              <a:rPr kumimoji="1" lang="ja-JP" altLang="en-US" dirty="0"/>
              <a:t>費用</a:t>
            </a:r>
            <a:r>
              <a:rPr kumimoji="1" lang="ja-JP" altLang="en-US"/>
              <a:t>ゼロ社会を惹き寄せる</a:t>
            </a:r>
            <a:r>
              <a:rPr kumimoji="1" lang="en-US" altLang="ja-JP" dirty="0"/>
              <a:t>DX</a:t>
            </a:r>
            <a:endParaRPr kumimoji="1" lang="ja-JP" altLang="en-US" dirty="0"/>
          </a:p>
        </p:txBody>
      </p:sp>
      <p:sp>
        <p:nvSpPr>
          <p:cNvPr id="4" name="正方形/長方形 3">
            <a:extLst>
              <a:ext uri="{FF2B5EF4-FFF2-40B4-BE49-F238E27FC236}">
                <a16:creationId xmlns:a16="http://schemas.microsoft.com/office/drawing/2014/main" id="{4CD2AC4F-BCAA-4E42-8C9A-E1E8DD8020FD}"/>
              </a:ext>
            </a:extLst>
          </p:cNvPr>
          <p:cNvSpPr/>
          <p:nvPr/>
        </p:nvSpPr>
        <p:spPr>
          <a:xfrm>
            <a:off x="179926" y="1303539"/>
            <a:ext cx="8342972"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経済活動をより効率的に管理する新しい</a:t>
            </a:r>
            <a:r>
              <a:rPr lang="ja-JP" altLang="en-US" b="1" u="sng" dirty="0">
                <a:solidFill>
                  <a:srgbClr val="0070C0"/>
                </a:solidFill>
                <a:latin typeface="Meiryo" panose="020B0604030504040204" pitchFamily="34" charset="-128"/>
                <a:ea typeface="Meiryo" panose="020B0604030504040204" pitchFamily="34" charset="-128"/>
              </a:rPr>
              <a:t>コミュニケーション・テクノロジー</a:t>
            </a:r>
            <a:endParaRPr lang="en-US" altLang="ja-JP" b="1" u="sng" dirty="0">
              <a:solidFill>
                <a:srgbClr val="0070C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C9151EE-2E78-7D4E-A48D-4AC9DA5652C0}"/>
              </a:ext>
            </a:extLst>
          </p:cNvPr>
          <p:cNvSpPr txBox="1"/>
          <p:nvPr/>
        </p:nvSpPr>
        <p:spPr>
          <a:xfrm>
            <a:off x="1598498" y="1669516"/>
            <a:ext cx="2698175"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郵便制度、電信・電話</a:t>
            </a:r>
            <a:r>
              <a:rPr lang="ja-JP" altLang="en-US"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管理型</a:t>
            </a:r>
          </a:p>
        </p:txBody>
      </p:sp>
      <p:sp>
        <p:nvSpPr>
          <p:cNvPr id="6" name="テキスト ボックス 5">
            <a:extLst>
              <a:ext uri="{FF2B5EF4-FFF2-40B4-BE49-F238E27FC236}">
                <a16:creationId xmlns:a16="http://schemas.microsoft.com/office/drawing/2014/main" id="{1C565E3C-90B9-C349-9465-8049997A827C}"/>
              </a:ext>
            </a:extLst>
          </p:cNvPr>
          <p:cNvSpPr txBox="1"/>
          <p:nvPr/>
        </p:nvSpPr>
        <p:spPr>
          <a:xfrm>
            <a:off x="1778035" y="2469921"/>
            <a:ext cx="2518638"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水力、蒸気、原子力／集中型</a:t>
            </a:r>
          </a:p>
        </p:txBody>
      </p:sp>
      <p:sp>
        <p:nvSpPr>
          <p:cNvPr id="7" name="テキスト ボックス 6">
            <a:extLst>
              <a:ext uri="{FF2B5EF4-FFF2-40B4-BE49-F238E27FC236}">
                <a16:creationId xmlns:a16="http://schemas.microsoft.com/office/drawing/2014/main" id="{27DB2DB6-28C5-984F-9E79-EE0913249749}"/>
              </a:ext>
            </a:extLst>
          </p:cNvPr>
          <p:cNvSpPr txBox="1"/>
          <p:nvPr/>
        </p:nvSpPr>
        <p:spPr>
          <a:xfrm>
            <a:off x="521280" y="3376458"/>
            <a:ext cx="3775393"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蒸気船、鉄道、自動車、航空機</a:t>
            </a:r>
            <a:r>
              <a:rPr lang="ja-JP" altLang="en-US" sz="1400" dirty="0">
                <a:solidFill>
                  <a:srgbClr val="0070C0"/>
                </a:solidFill>
                <a:latin typeface="Meiryo" panose="020B0604030504040204" pitchFamily="34" charset="-128"/>
                <a:ea typeface="Meiryo" panose="020B0604030504040204" pitchFamily="34" charset="-128"/>
              </a:rPr>
              <a:t>／人間制御型</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C01BD13-8312-C74B-AA04-984FFDA697FF}"/>
              </a:ext>
            </a:extLst>
          </p:cNvPr>
          <p:cNvSpPr txBox="1"/>
          <p:nvPr/>
        </p:nvSpPr>
        <p:spPr>
          <a:xfrm>
            <a:off x="4847326" y="2461831"/>
            <a:ext cx="2518638"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再生可能エネルギー／分散型</a:t>
            </a:r>
          </a:p>
        </p:txBody>
      </p:sp>
      <p:sp>
        <p:nvSpPr>
          <p:cNvPr id="9" name="テキスト ボックス 8">
            <a:extLst>
              <a:ext uri="{FF2B5EF4-FFF2-40B4-BE49-F238E27FC236}">
                <a16:creationId xmlns:a16="http://schemas.microsoft.com/office/drawing/2014/main" id="{665BF412-B607-8D4C-B2C9-A4BEDECF9595}"/>
              </a:ext>
            </a:extLst>
          </p:cNvPr>
          <p:cNvSpPr txBox="1"/>
          <p:nvPr/>
        </p:nvSpPr>
        <p:spPr>
          <a:xfrm>
            <a:off x="4847326" y="1645233"/>
            <a:ext cx="2159566"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インターネット</a:t>
            </a:r>
            <a:r>
              <a:rPr lang="ja-JP" altLang="en-US"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自律型</a:t>
            </a:r>
          </a:p>
        </p:txBody>
      </p:sp>
      <p:sp>
        <p:nvSpPr>
          <p:cNvPr id="10" name="テキスト ボックス 9">
            <a:extLst>
              <a:ext uri="{FF2B5EF4-FFF2-40B4-BE49-F238E27FC236}">
                <a16:creationId xmlns:a16="http://schemas.microsoft.com/office/drawing/2014/main" id="{3C4DC558-4824-034A-8EF0-13ECEDCE31F8}"/>
              </a:ext>
            </a:extLst>
          </p:cNvPr>
          <p:cNvSpPr txBox="1"/>
          <p:nvPr/>
        </p:nvSpPr>
        <p:spPr>
          <a:xfrm>
            <a:off x="4847326" y="3374778"/>
            <a:ext cx="3416320"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様々な輸送手段の自動運転</a:t>
            </a:r>
            <a:r>
              <a:rPr lang="ja-JP" altLang="en-US" sz="1400" dirty="0">
                <a:solidFill>
                  <a:srgbClr val="0070C0"/>
                </a:solidFill>
                <a:latin typeface="Meiryo" panose="020B0604030504040204" pitchFamily="34" charset="-128"/>
                <a:ea typeface="Meiryo" panose="020B0604030504040204" pitchFamily="34" charset="-128"/>
              </a:rPr>
              <a:t>／自律制御型</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A1DE26D3-211C-544C-84A5-79DC5DDE3D53}"/>
              </a:ext>
            </a:extLst>
          </p:cNvPr>
          <p:cNvSpPr txBox="1"/>
          <p:nvPr/>
        </p:nvSpPr>
        <p:spPr>
          <a:xfrm>
            <a:off x="5106579" y="4703802"/>
            <a:ext cx="3570208" cy="830997"/>
          </a:xfrm>
          <a:prstGeom prst="rect">
            <a:avLst/>
          </a:prstGeom>
          <a:noFill/>
        </p:spPr>
        <p:txBody>
          <a:bodyPr wrap="none" rtlCol="0">
            <a:spAutoFit/>
          </a:bodyPr>
          <a:lstStyle/>
          <a:p>
            <a:pPr algn="ctr"/>
            <a:r>
              <a:rPr kumimoji="1" lang="en-US" altLang="ja-JP" sz="2400" b="1" dirty="0" err="1">
                <a:solidFill>
                  <a:schemeClr val="bg1"/>
                </a:solidFill>
                <a:latin typeface="Meiryo" panose="020B0604030504040204" pitchFamily="34" charset="-128"/>
                <a:ea typeface="Meiryo" panose="020B0604030504040204" pitchFamily="34" charset="-128"/>
              </a:rPr>
              <a:t>IoT</a:t>
            </a:r>
            <a:r>
              <a:rPr kumimoji="1" lang="ja-JP" altLang="en-US" sz="2400" b="1" dirty="0">
                <a:solidFill>
                  <a:schemeClr val="bg1"/>
                </a:solidFill>
                <a:latin typeface="Meiryo" panose="020B0604030504040204" pitchFamily="34" charset="-128"/>
                <a:ea typeface="Meiryo" panose="020B0604030504040204" pitchFamily="34" charset="-128"/>
              </a:rPr>
              <a:t>＝ビッグデータ</a:t>
            </a:r>
            <a:r>
              <a:rPr kumimoji="1" lang="en-US" altLang="ja-JP" sz="2400" b="1" dirty="0">
                <a:solidFill>
                  <a:schemeClr val="bg1"/>
                </a:solidFill>
                <a:latin typeface="Meiryo" panose="020B0604030504040204" pitchFamily="34" charset="-128"/>
                <a:ea typeface="Meiryo" panose="020B0604030504040204" pitchFamily="34" charset="-128"/>
              </a:rPr>
              <a:t>×AI</a:t>
            </a:r>
          </a:p>
          <a:p>
            <a:pPr algn="ctr"/>
            <a:r>
              <a:rPr lang="ja-JP" altLang="en-US" sz="2400" dirty="0">
                <a:solidFill>
                  <a:schemeClr val="bg1"/>
                </a:solidFill>
                <a:latin typeface="Meiryo" panose="020B0604030504040204" pitchFamily="34" charset="-128"/>
                <a:ea typeface="Meiryo" panose="020B0604030504040204" pitchFamily="34" charset="-128"/>
              </a:rPr>
              <a:t>効率・自律・分散の追求</a:t>
            </a:r>
            <a:endParaRPr kumimoji="1" lang="en-US" altLang="ja-JP" sz="2400" dirty="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2046E6FC-764E-1046-BA49-959EFCA20763}"/>
              </a:ext>
            </a:extLst>
          </p:cNvPr>
          <p:cNvSpPr txBox="1"/>
          <p:nvPr/>
        </p:nvSpPr>
        <p:spPr>
          <a:xfrm>
            <a:off x="489930" y="3969227"/>
            <a:ext cx="8186857" cy="461665"/>
          </a:xfrm>
          <a:prstGeom prst="rect">
            <a:avLst/>
          </a:prstGeom>
          <a:noFill/>
        </p:spPr>
        <p:txBody>
          <a:bodyPr wrap="none" rtlCol="0">
            <a:spAutoFit/>
          </a:bodyPr>
          <a:lstStyle/>
          <a:p>
            <a:pPr algn="ctr"/>
            <a:r>
              <a:rPr kumimoji="1" lang="ja-JP" altLang="en-US" sz="2400" dirty="0">
                <a:solidFill>
                  <a:schemeClr val="bg1"/>
                </a:solidFill>
                <a:latin typeface="Meiryo" panose="020B0604030504040204" pitchFamily="34" charset="-128"/>
                <a:ea typeface="Meiryo" panose="020B0604030504040204" pitchFamily="34" charset="-128"/>
              </a:rPr>
              <a:t>垂直階層型／管理制御型　　　　水平分散型／自律連係型</a:t>
            </a:r>
            <a:endParaRPr kumimoji="1" lang="en-US" altLang="ja-JP" sz="2400" dirty="0">
              <a:solidFill>
                <a:schemeClr val="bg1"/>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C13AAB05-4CBE-EE49-A6A6-FBFDB4C213A8}"/>
              </a:ext>
            </a:extLst>
          </p:cNvPr>
          <p:cNvSpPr/>
          <p:nvPr/>
        </p:nvSpPr>
        <p:spPr>
          <a:xfrm>
            <a:off x="179926" y="922815"/>
            <a:ext cx="8885920" cy="369332"/>
          </a:xfrm>
          <a:prstGeom prst="rect">
            <a:avLst/>
          </a:prstGeom>
        </p:spPr>
        <p:txBody>
          <a:bodyPr wrap="square">
            <a:spAutoFit/>
          </a:bodyPr>
          <a:lstStyle/>
          <a:p>
            <a:r>
              <a:rPr lang="ja-JP" altLang="en-US" dirty="0">
                <a:solidFill>
                  <a:srgbClr val="0070C0"/>
                </a:solidFill>
                <a:latin typeface="Meiryo" panose="020B0604030504040204" pitchFamily="34" charset="-128"/>
                <a:ea typeface="Meiryo" panose="020B0604030504040204" pitchFamily="34" charset="-128"/>
              </a:rPr>
              <a:t>経済革命を特徴づけてきた三つの決定的に重要な要素から成り立っている。</a:t>
            </a:r>
          </a:p>
        </p:txBody>
      </p:sp>
      <p:sp>
        <p:nvSpPr>
          <p:cNvPr id="14" name="正方形/長方形 13">
            <a:extLst>
              <a:ext uri="{FF2B5EF4-FFF2-40B4-BE49-F238E27FC236}">
                <a16:creationId xmlns:a16="http://schemas.microsoft.com/office/drawing/2014/main" id="{1E2377C0-A538-A044-A6CF-3B2422E40717}"/>
              </a:ext>
            </a:extLst>
          </p:cNvPr>
          <p:cNvSpPr/>
          <p:nvPr/>
        </p:nvSpPr>
        <p:spPr>
          <a:xfrm>
            <a:off x="179926" y="2130727"/>
            <a:ext cx="8885920"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経済活動により効率的に動力を提供する新しい</a:t>
            </a:r>
            <a:r>
              <a:rPr lang="ja-JP" altLang="en-US" b="1" u="sng" dirty="0">
                <a:solidFill>
                  <a:srgbClr val="0070C0"/>
                </a:solidFill>
                <a:latin typeface="Meiryo" panose="020B0604030504040204" pitchFamily="34" charset="-128"/>
                <a:ea typeface="Meiryo" panose="020B0604030504040204" pitchFamily="34" charset="-128"/>
              </a:rPr>
              <a:t>エネルギー源</a:t>
            </a:r>
            <a:endParaRPr lang="en-US" altLang="ja-JP" b="1" u="sng" dirty="0">
              <a:solidFill>
                <a:srgbClr val="0070C0"/>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0591BA23-4A06-324F-A970-0BC18BAEABA1}"/>
              </a:ext>
            </a:extLst>
          </p:cNvPr>
          <p:cNvSpPr/>
          <p:nvPr/>
        </p:nvSpPr>
        <p:spPr>
          <a:xfrm>
            <a:off x="179926" y="3005446"/>
            <a:ext cx="8466826"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経済活動をより効率的に動かす新しい</a:t>
            </a:r>
            <a:r>
              <a:rPr lang="ja-JP" altLang="en-US" b="1" u="sng" dirty="0">
                <a:solidFill>
                  <a:srgbClr val="0070C0"/>
                </a:solidFill>
                <a:latin typeface="Meiryo" panose="020B0604030504040204" pitchFamily="34" charset="-128"/>
                <a:ea typeface="Meiryo" panose="020B0604030504040204" pitchFamily="34" charset="-128"/>
              </a:rPr>
              <a:t>輸送手段</a:t>
            </a:r>
          </a:p>
        </p:txBody>
      </p:sp>
      <p:sp>
        <p:nvSpPr>
          <p:cNvPr id="16" name="右矢印 15">
            <a:extLst>
              <a:ext uri="{FF2B5EF4-FFF2-40B4-BE49-F238E27FC236}">
                <a16:creationId xmlns:a16="http://schemas.microsoft.com/office/drawing/2014/main" id="{C712AA0D-D066-0847-8E09-6837EE4BEC16}"/>
              </a:ext>
            </a:extLst>
          </p:cNvPr>
          <p:cNvSpPr/>
          <p:nvPr/>
        </p:nvSpPr>
        <p:spPr>
          <a:xfrm>
            <a:off x="4296673" y="1686638"/>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9D5033F5-6480-504C-804A-2CA2B94E7927}"/>
              </a:ext>
            </a:extLst>
          </p:cNvPr>
          <p:cNvSpPr/>
          <p:nvPr/>
        </p:nvSpPr>
        <p:spPr>
          <a:xfrm>
            <a:off x="4296673" y="2511622"/>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18" name="右矢印 17">
            <a:extLst>
              <a:ext uri="{FF2B5EF4-FFF2-40B4-BE49-F238E27FC236}">
                <a16:creationId xmlns:a16="http://schemas.microsoft.com/office/drawing/2014/main" id="{910590D2-D33A-034A-BAAA-C1D1362876D5}"/>
              </a:ext>
            </a:extLst>
          </p:cNvPr>
          <p:cNvSpPr/>
          <p:nvPr/>
        </p:nvSpPr>
        <p:spPr>
          <a:xfrm>
            <a:off x="4296673" y="3386341"/>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EC61846F-C2BB-3249-985E-9F4D2CB4AB04}"/>
              </a:ext>
            </a:extLst>
          </p:cNvPr>
          <p:cNvSpPr txBox="1"/>
          <p:nvPr/>
        </p:nvSpPr>
        <p:spPr>
          <a:xfrm>
            <a:off x="382137" y="4900369"/>
            <a:ext cx="3775393" cy="1169551"/>
          </a:xfrm>
          <a:prstGeom prst="rect">
            <a:avLst/>
          </a:prstGeom>
          <a:noFill/>
        </p:spPr>
        <p:txBody>
          <a:bodyPr wrap="none" rtlCol="0">
            <a:spAutoFit/>
          </a:bodyPr>
          <a:lstStyle/>
          <a:p>
            <a:pPr algn="ctr"/>
            <a:r>
              <a:rPr kumimoji="1" lang="ja-JP" altLang="en-US" sz="2800" b="1" dirty="0">
                <a:solidFill>
                  <a:schemeClr val="bg1"/>
                </a:solidFill>
                <a:latin typeface="Meiryo" panose="020B0604030504040204" pitchFamily="34" charset="-128"/>
                <a:ea typeface="Meiryo" panose="020B0604030504040204" pitchFamily="34" charset="-128"/>
              </a:rPr>
              <a:t>「限界費用ゼロ」社会</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適切な初期投資を行えば</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生産にともなう増加分の新たな費用が</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限りなく「ゼロ」になる社会</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CBB527E-0ED7-094F-A10E-2F90BAFED4EA}"/>
              </a:ext>
            </a:extLst>
          </p:cNvPr>
          <p:cNvSpPr txBox="1"/>
          <p:nvPr/>
        </p:nvSpPr>
        <p:spPr>
          <a:xfrm>
            <a:off x="5095846" y="5730596"/>
            <a:ext cx="3672800" cy="584775"/>
          </a:xfrm>
          <a:prstGeom prst="rect">
            <a:avLst/>
          </a:prstGeom>
          <a:noFill/>
        </p:spPr>
        <p:txBody>
          <a:bodyPr wrap="none" rtlCol="0">
            <a:spAutoFit/>
          </a:bodyPr>
          <a:lstStyle/>
          <a:p>
            <a:pPr algn="ctr"/>
            <a:r>
              <a:rPr kumimoji="1" lang="ja-JP" altLang="en-US" sz="1600" b="1" dirty="0">
                <a:solidFill>
                  <a:schemeClr val="bg1"/>
                </a:solidFill>
                <a:latin typeface="Meiryo" panose="020B0604030504040204" pitchFamily="34" charset="-128"/>
                <a:ea typeface="Meiryo" panose="020B0604030504040204" pitchFamily="34" charset="-128"/>
              </a:rPr>
              <a:t>デジタル･トランスフォーメーション</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600" dirty="0">
                <a:solidFill>
                  <a:schemeClr val="bg1"/>
                </a:solidFill>
                <a:latin typeface="Meiryo" panose="020B0604030504040204" pitchFamily="34" charset="-128"/>
                <a:ea typeface="Meiryo" panose="020B0604030504040204" pitchFamily="34" charset="-128"/>
              </a:rPr>
              <a:t>により実現される社会やビジネスの姿</a:t>
            </a:r>
            <a:endParaRPr kumimoji="1" lang="en-US" altLang="ja-JP" sz="1600" dirty="0">
              <a:solidFill>
                <a:schemeClr val="bg1"/>
              </a:solidFill>
              <a:latin typeface="Meiryo" panose="020B0604030504040204" pitchFamily="34" charset="-128"/>
              <a:ea typeface="Meiryo" panose="020B0604030504040204" pitchFamily="34" charset="-128"/>
            </a:endParaRPr>
          </a:p>
        </p:txBody>
      </p:sp>
      <p:sp>
        <p:nvSpPr>
          <p:cNvPr id="24" name="右矢印 23">
            <a:extLst>
              <a:ext uri="{FF2B5EF4-FFF2-40B4-BE49-F238E27FC236}">
                <a16:creationId xmlns:a16="http://schemas.microsoft.com/office/drawing/2014/main" id="{5D8758BF-D789-5E48-9DD1-3F9F986A17E9}"/>
              </a:ext>
            </a:extLst>
          </p:cNvPr>
          <p:cNvSpPr/>
          <p:nvPr/>
        </p:nvSpPr>
        <p:spPr>
          <a:xfrm>
            <a:off x="4296673" y="4043780"/>
            <a:ext cx="550653" cy="215754"/>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7" name="右矢印 26">
            <a:extLst>
              <a:ext uri="{FF2B5EF4-FFF2-40B4-BE49-F238E27FC236}">
                <a16:creationId xmlns:a16="http://schemas.microsoft.com/office/drawing/2014/main" id="{62A1ABA4-BDAC-1949-8B3A-6C229E39FC02}"/>
              </a:ext>
            </a:extLst>
          </p:cNvPr>
          <p:cNvSpPr/>
          <p:nvPr/>
        </p:nvSpPr>
        <p:spPr>
          <a:xfrm rot="10800000">
            <a:off x="4308031" y="5073820"/>
            <a:ext cx="550653" cy="8226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下矢印 27">
            <a:extLst>
              <a:ext uri="{FF2B5EF4-FFF2-40B4-BE49-F238E27FC236}">
                <a16:creationId xmlns:a16="http://schemas.microsoft.com/office/drawing/2014/main" id="{F46E4C84-7042-C541-B4F5-D08AB9448D1B}"/>
              </a:ext>
            </a:extLst>
          </p:cNvPr>
          <p:cNvSpPr/>
          <p:nvPr/>
        </p:nvSpPr>
        <p:spPr>
          <a:xfrm>
            <a:off x="6537733" y="5509973"/>
            <a:ext cx="672860" cy="195797"/>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chemeClr val="bg1"/>
              </a:solidFill>
              <a:latin typeface="ＭＳ Ｐゴシック"/>
              <a:ea typeface="ＭＳ Ｐゴシック"/>
            </a:endParaRPr>
          </a:p>
        </p:txBody>
      </p:sp>
      <p:pic>
        <p:nvPicPr>
          <p:cNvPr id="29" name="図 28">
            <a:extLst>
              <a:ext uri="{FF2B5EF4-FFF2-40B4-BE49-F238E27FC236}">
                <a16:creationId xmlns:a16="http://schemas.microsoft.com/office/drawing/2014/main" id="{57FA9332-2966-A84C-98FF-A457A3D7FE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9029" y="1690930"/>
            <a:ext cx="1005081" cy="1444699"/>
          </a:xfrm>
          <a:prstGeom prst="rect">
            <a:avLst/>
          </a:prstGeom>
          <a:effectLst>
            <a:outerShdw blurRad="50800" dist="38100" dir="2700000" algn="tl" rotWithShape="0">
              <a:prstClr val="black">
                <a:alpha val="40000"/>
              </a:prstClr>
            </a:outerShdw>
          </a:effectLst>
        </p:spPr>
      </p:pic>
      <p:sp>
        <p:nvSpPr>
          <p:cNvPr id="30" name="正方形/長方形 29">
            <a:extLst>
              <a:ext uri="{FF2B5EF4-FFF2-40B4-BE49-F238E27FC236}">
                <a16:creationId xmlns:a16="http://schemas.microsoft.com/office/drawing/2014/main" id="{57CA6A53-C963-A64C-9681-591B5CAAB8CB}"/>
              </a:ext>
            </a:extLst>
          </p:cNvPr>
          <p:cNvSpPr/>
          <p:nvPr/>
        </p:nvSpPr>
        <p:spPr>
          <a:xfrm>
            <a:off x="7606928" y="3160276"/>
            <a:ext cx="1210588" cy="215444"/>
          </a:xfrm>
          <a:prstGeom prst="rect">
            <a:avLst/>
          </a:prstGeom>
        </p:spPr>
        <p:txBody>
          <a:bodyPr wrap="none">
            <a:spAutoFit/>
          </a:bodyPr>
          <a:lstStyle/>
          <a:p>
            <a:r>
              <a:rPr lang="ja-JP" altLang="en-US" sz="800" dirty="0">
                <a:solidFill>
                  <a:srgbClr val="0070C0"/>
                </a:solidFill>
                <a:latin typeface="Meiryo" panose="020B0604030504040204" pitchFamily="34" charset="-128"/>
                <a:ea typeface="Meiryo" panose="020B0604030504040204" pitchFamily="34" charset="-128"/>
              </a:rPr>
              <a:t>ジェレミー・リフキン</a:t>
            </a:r>
          </a:p>
        </p:txBody>
      </p:sp>
    </p:spTree>
    <p:extLst>
      <p:ext uri="{BB962C8B-B14F-4D97-AF65-F5344CB8AC3E}">
        <p14:creationId xmlns:p14="http://schemas.microsoft.com/office/powerpoint/2010/main" val="323524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4468" y="3026336"/>
            <a:ext cx="8555064" cy="342685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444501" y="3078703"/>
            <a:ext cx="8246782" cy="297239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a:xfrm>
            <a:off x="444501" y="277397"/>
            <a:ext cx="8699499" cy="416221"/>
          </a:xfrm>
          <a:prstGeom prst="rect">
            <a:avLst/>
          </a:prstGeom>
        </p:spPr>
        <p:txBody>
          <a:bodyPr>
            <a:noAutofit/>
          </a:bodyPr>
          <a:lstStyle/>
          <a:p>
            <a:r>
              <a:rPr kumimoji="1" lang="en-US" altLang="ja-JP" dirty="0"/>
              <a:t>DX</a:t>
            </a:r>
            <a:r>
              <a:rPr kumimoji="1" lang="ja-JP" altLang="en-US"/>
              <a:t>を</a:t>
            </a:r>
            <a:r>
              <a:rPr kumimoji="1" lang="ja-JP" altLang="en-US" dirty="0"/>
              <a:t>支えるテクノロジー</a:t>
            </a:r>
            <a:r>
              <a:rPr kumimoji="1" lang="en-US" altLang="ja-JP" dirty="0"/>
              <a:t> </a:t>
            </a:r>
            <a:r>
              <a:rPr kumimoji="1" lang="ja-JP" altLang="en-US" dirty="0"/>
              <a:t>　</a:t>
            </a:r>
          </a:p>
        </p:txBody>
      </p:sp>
      <p:sp>
        <p:nvSpPr>
          <p:cNvPr id="30" name="ホームベース 29"/>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ホームベース 30"/>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33" name="テキスト ボックス 32"/>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34" name="テキスト ボックス 33"/>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35" name="テキスト ボックス 34"/>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36" name="テキスト ボックス 35"/>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37" name="テキスト ボックス 36"/>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38" name="円/楕円 37"/>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39" name="テキスト ボックス 38"/>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40" name="上矢印 39"/>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800100" y="3181769"/>
            <a:ext cx="7538588" cy="1926079"/>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p:txBody>
      </p:sp>
      <p:sp>
        <p:nvSpPr>
          <p:cNvPr id="44" name="正方形/長方形 43"/>
          <p:cNvSpPr/>
          <p:nvPr/>
        </p:nvSpPr>
        <p:spPr>
          <a:xfrm>
            <a:off x="941689" y="3278413"/>
            <a:ext cx="7260621" cy="600987"/>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Meiryo" charset="-128"/>
              <a:ea typeface="Meiryo" charset="-128"/>
              <a:cs typeface="Meiryo" charset="-128"/>
            </a:endParaRPr>
          </a:p>
        </p:txBody>
      </p:sp>
      <p:sp>
        <p:nvSpPr>
          <p:cNvPr id="45" name="正方形/長方形 44"/>
          <p:cNvSpPr/>
          <p:nvPr/>
        </p:nvSpPr>
        <p:spPr>
          <a:xfrm>
            <a:off x="941434" y="3943145"/>
            <a:ext cx="7257972" cy="4097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Meiryo" charset="-128"/>
                <a:ea typeface="Meiryo" charset="-128"/>
                <a:cs typeface="Meiryo" charset="-128"/>
              </a:rPr>
              <a:t>IoT</a:t>
            </a:r>
            <a:r>
              <a:rPr kumimoji="1" lang="ja-JP" altLang="en-US" dirty="0">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Internet of Things</a:t>
            </a:r>
            <a:r>
              <a:rPr kumimoji="1" lang="ja-JP" altLang="en-US">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 CPS</a:t>
            </a:r>
            <a:r>
              <a:rPr kumimoji="1" lang="ja-JP" altLang="en-US">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 Cyber-physical System </a:t>
            </a:r>
            <a:r>
              <a:rPr kumimoji="1" lang="ja-JP" altLang="en-US">
                <a:solidFill>
                  <a:srgbClr val="FFFFFF"/>
                </a:solidFill>
                <a:latin typeface="Meiryo" charset="-128"/>
                <a:ea typeface="Meiryo" charset="-128"/>
                <a:cs typeface="Meiryo" charset="-128"/>
              </a:rPr>
              <a:t>）</a:t>
            </a:r>
            <a:endParaRPr kumimoji="1" lang="ja-JP" altLang="en-US" dirty="0">
              <a:solidFill>
                <a:srgbClr val="FFFFFF"/>
              </a:solidFill>
              <a:latin typeface="Meiryo" charset="-128"/>
              <a:ea typeface="Meiryo" charset="-128"/>
              <a:cs typeface="Meiryo" charset="-128"/>
            </a:endParaRPr>
          </a:p>
        </p:txBody>
      </p:sp>
      <p:sp>
        <p:nvSpPr>
          <p:cNvPr id="46" name="正方形/長方形 45"/>
          <p:cNvSpPr/>
          <p:nvPr/>
        </p:nvSpPr>
        <p:spPr>
          <a:xfrm>
            <a:off x="798598" y="5122187"/>
            <a:ext cx="7538587" cy="4097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コンテナ</a:t>
            </a:r>
            <a:r>
              <a:rPr kumimoji="1" lang="en-US" altLang="ja-JP" sz="2000" dirty="0">
                <a:solidFill>
                  <a:srgbClr val="FFFFFF"/>
                </a:solidFill>
                <a:latin typeface="Meiryo" charset="-128"/>
                <a:ea typeface="Meiryo" charset="-128"/>
                <a:cs typeface="Meiryo" charset="-128"/>
              </a:rPr>
              <a:t>  ×  </a:t>
            </a:r>
            <a:r>
              <a:rPr kumimoji="1" lang="ja-JP" altLang="en-US" sz="2000" dirty="0">
                <a:solidFill>
                  <a:srgbClr val="FFFFFF"/>
                </a:solidFill>
                <a:latin typeface="Meiryo" charset="-128"/>
                <a:ea typeface="Meiryo" charset="-128"/>
                <a:cs typeface="Meiryo" charset="-128"/>
              </a:rPr>
              <a:t>マイクロサービス</a:t>
            </a:r>
          </a:p>
        </p:txBody>
      </p:sp>
      <p:sp>
        <p:nvSpPr>
          <p:cNvPr id="49" name="テキスト ボックス 48"/>
          <p:cNvSpPr txBox="1"/>
          <p:nvPr/>
        </p:nvSpPr>
        <p:spPr>
          <a:xfrm>
            <a:off x="3149537" y="6099064"/>
            <a:ext cx="2877711" cy="400110"/>
          </a:xfrm>
          <a:prstGeom prst="rect">
            <a:avLst/>
          </a:prstGeom>
          <a:noFill/>
        </p:spPr>
        <p:txBody>
          <a:bodyPr wrap="none" rtlCol="0">
            <a:spAutoFit/>
          </a:bodyPr>
          <a:lstStyle/>
          <a:p>
            <a:r>
              <a:rPr kumimoji="1" lang="ja-JP" altLang="en-US" sz="2000" b="1">
                <a:solidFill>
                  <a:srgbClr val="FF6666"/>
                </a:solidFill>
                <a:latin typeface="Meiryo" charset="-128"/>
                <a:ea typeface="Meiryo" charset="-128"/>
                <a:cs typeface="Meiryo" charset="-128"/>
              </a:rPr>
              <a:t>サイバー･セキュリティ</a:t>
            </a:r>
          </a:p>
        </p:txBody>
      </p:sp>
      <p:sp>
        <p:nvSpPr>
          <p:cNvPr id="50" name="正方形/長方形 49"/>
          <p:cNvSpPr/>
          <p:nvPr/>
        </p:nvSpPr>
        <p:spPr>
          <a:xfrm>
            <a:off x="1515779" y="4388324"/>
            <a:ext cx="6112439" cy="738664"/>
          </a:xfrm>
          <a:prstGeom prst="rect">
            <a:avLst/>
          </a:prstGeom>
        </p:spPr>
        <p:txBody>
          <a:bodyPr wrap="square">
            <a:spAutoFit/>
          </a:bodyPr>
          <a:lstStyle/>
          <a:p>
            <a:pPr algn="ctr"/>
            <a:r>
              <a:rPr lang="ja-JP" altLang="en-US" sz="2400" b="1">
                <a:solidFill>
                  <a:srgbClr val="FFFFFF"/>
                </a:solidFill>
                <a:latin typeface="Meiryo" charset="-128"/>
                <a:ea typeface="Meiryo" charset="-128"/>
                <a:cs typeface="Meiryo" charset="-128"/>
              </a:rPr>
              <a:t>デジタル・ビジネス・プラットフォーム</a:t>
            </a:r>
            <a:endParaRPr lang="en-US" altLang="ja-JP" sz="2400" b="1"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Digital Business Platform</a:t>
            </a:r>
            <a:endParaRPr lang="ja-JP" altLang="en-US" dirty="0">
              <a:solidFill>
                <a:srgbClr val="FFFFFF"/>
              </a:solidFill>
              <a:latin typeface="Meiryo" charset="-128"/>
              <a:ea typeface="Meiryo" charset="-128"/>
              <a:cs typeface="Meiryo" charset="-128"/>
            </a:endParaRPr>
          </a:p>
        </p:txBody>
      </p:sp>
      <p:sp>
        <p:nvSpPr>
          <p:cNvPr id="51" name="正方形/長方形 50"/>
          <p:cNvSpPr/>
          <p:nvPr/>
        </p:nvSpPr>
        <p:spPr>
          <a:xfrm>
            <a:off x="2909528" y="3348350"/>
            <a:ext cx="3324948" cy="523220"/>
          </a:xfrm>
          <a:prstGeom prst="rect">
            <a:avLst/>
          </a:prstGeom>
        </p:spPr>
        <p:txBody>
          <a:bodyPr wrap="none">
            <a:spAutoFit/>
          </a:bodyPr>
          <a:lstStyle/>
          <a:p>
            <a:pPr algn="ctr"/>
            <a:r>
              <a:rPr lang="ja-JP" altLang="en-US" sz="2800" b="1" dirty="0">
                <a:solidFill>
                  <a:srgbClr val="FFFFFF"/>
                </a:solidFill>
                <a:latin typeface="Meiryo" charset="-128"/>
                <a:ea typeface="Meiryo" charset="-128"/>
                <a:cs typeface="Meiryo" charset="-128"/>
              </a:rPr>
              <a:t>ビッグデータ</a:t>
            </a:r>
            <a:r>
              <a:rPr lang="en-US" altLang="ja-JP" sz="2800" b="1" dirty="0">
                <a:solidFill>
                  <a:srgbClr val="FFFFFF"/>
                </a:solidFill>
                <a:latin typeface="Meiryo" charset="-128"/>
                <a:ea typeface="Meiryo" charset="-128"/>
                <a:cs typeface="Meiryo" charset="-128"/>
              </a:rPr>
              <a:t> × AI</a:t>
            </a:r>
            <a:endParaRPr lang="ja-JP" altLang="en-US" sz="2800" b="1" dirty="0">
              <a:solidFill>
                <a:srgbClr val="FFFFFF"/>
              </a:solidFill>
              <a:latin typeface="Meiryo" charset="-128"/>
              <a:ea typeface="Meiryo" charset="-128"/>
              <a:cs typeface="Meiryo" charset="-128"/>
            </a:endParaRPr>
          </a:p>
        </p:txBody>
      </p:sp>
      <p:sp>
        <p:nvSpPr>
          <p:cNvPr id="52" name="テキスト ボックス 51"/>
          <p:cNvSpPr txBox="1"/>
          <p:nvPr/>
        </p:nvSpPr>
        <p:spPr>
          <a:xfrm>
            <a:off x="905219" y="5716472"/>
            <a:ext cx="1110112" cy="307777"/>
          </a:xfrm>
          <a:prstGeom prst="rect">
            <a:avLst/>
          </a:prstGeom>
          <a:noFill/>
        </p:spPr>
        <p:txBody>
          <a:bodyPr wrap="none" rtlCol="0">
            <a:spAutoFit/>
          </a:bodyPr>
          <a:lstStyle/>
          <a:p>
            <a:r>
              <a:rPr kumimoji="1" lang="en-US" altLang="ja-JP" sz="1400" b="1">
                <a:solidFill>
                  <a:schemeClr val="bg1"/>
                </a:solidFill>
                <a:latin typeface="Meiryo" charset="-128"/>
                <a:ea typeface="Meiryo" charset="-128"/>
                <a:cs typeface="Meiryo" charset="-128"/>
              </a:rPr>
              <a:t>SaaS/API</a:t>
            </a:r>
            <a:endParaRPr kumimoji="1" lang="ja-JP" altLang="en-US" sz="1400" b="1" dirty="0">
              <a:solidFill>
                <a:schemeClr val="bg1"/>
              </a:solidFill>
              <a:latin typeface="Meiryo" charset="-128"/>
              <a:ea typeface="Meiryo" charset="-128"/>
              <a:cs typeface="Meiryo" charset="-128"/>
            </a:endParaRPr>
          </a:p>
        </p:txBody>
      </p:sp>
      <p:sp>
        <p:nvSpPr>
          <p:cNvPr id="53" name="テキスト ボックス 52"/>
          <p:cNvSpPr txBox="1"/>
          <p:nvPr/>
        </p:nvSpPr>
        <p:spPr>
          <a:xfrm>
            <a:off x="7123867" y="5716473"/>
            <a:ext cx="1214820" cy="307777"/>
          </a:xfrm>
          <a:prstGeom prst="rect">
            <a:avLst/>
          </a:prstGeom>
          <a:noFill/>
        </p:spPr>
        <p:txBody>
          <a:bodyPr wrap="none" rtlCol="0">
            <a:spAutoFit/>
          </a:bodyPr>
          <a:lstStyle/>
          <a:p>
            <a:r>
              <a:rPr kumimoji="1" lang="en-US" altLang="ja-JP" sz="1400" b="1" dirty="0">
                <a:solidFill>
                  <a:schemeClr val="bg1"/>
                </a:solidFill>
                <a:latin typeface="Meiryo" charset="-128"/>
                <a:ea typeface="Meiryo" charset="-128"/>
                <a:cs typeface="Meiryo" charset="-128"/>
              </a:rPr>
              <a:t>PaaS/</a:t>
            </a:r>
            <a:r>
              <a:rPr kumimoji="1" lang="en-US" altLang="ja-JP" sz="1400" b="1" dirty="0" err="1">
                <a:solidFill>
                  <a:schemeClr val="bg1"/>
                </a:solidFill>
                <a:latin typeface="Meiryo" charset="-128"/>
                <a:ea typeface="Meiryo" charset="-128"/>
                <a:cs typeface="Meiryo" charset="-128"/>
              </a:rPr>
              <a:t>FaaS</a:t>
            </a:r>
            <a:endParaRPr kumimoji="1" lang="ja-JP" altLang="en-US" sz="1400" b="1" dirty="0">
              <a:solidFill>
                <a:schemeClr val="bg1"/>
              </a:solidFill>
              <a:latin typeface="Meiryo" charset="-128"/>
              <a:ea typeface="Meiryo" charset="-128"/>
              <a:cs typeface="Meiryo" charset="-128"/>
            </a:endParaRPr>
          </a:p>
        </p:txBody>
      </p:sp>
      <p:sp>
        <p:nvSpPr>
          <p:cNvPr id="3" name="正方形/長方形 2">
            <a:extLst>
              <a:ext uri="{FF2B5EF4-FFF2-40B4-BE49-F238E27FC236}">
                <a16:creationId xmlns:a16="http://schemas.microsoft.com/office/drawing/2014/main" id="{4974F314-59D2-1248-9456-76969BE11977}"/>
              </a:ext>
            </a:extLst>
          </p:cNvPr>
          <p:cNvSpPr/>
          <p:nvPr/>
        </p:nvSpPr>
        <p:spPr>
          <a:xfrm>
            <a:off x="2700696" y="5640480"/>
            <a:ext cx="3775393" cy="400110"/>
          </a:xfrm>
          <a:prstGeom prst="rect">
            <a:avLst/>
          </a:prstGeom>
        </p:spPr>
        <p:txBody>
          <a:bodyPr wrap="none">
            <a:spAutoFit/>
          </a:bodyPr>
          <a:lstStyle/>
          <a:p>
            <a:pPr algn="ctr"/>
            <a:r>
              <a:rPr lang="ja-JP" altLang="en-US" sz="2000">
                <a:solidFill>
                  <a:srgbClr val="FFFFFF"/>
                </a:solidFill>
                <a:latin typeface="Meiryo" charset="-128"/>
                <a:ea typeface="Meiryo" charset="-128"/>
                <a:cs typeface="Meiryo" charset="-128"/>
              </a:rPr>
              <a:t>クラウド・コンピューティング</a:t>
            </a:r>
            <a:endParaRPr lang="ja-JP" altLang="en-US" sz="2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370506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8" y="258954"/>
            <a:ext cx="8686801" cy="451168"/>
          </a:xfrm>
        </p:spPr>
        <p:txBody>
          <a:bodyPr>
            <a:noAutofit/>
          </a:bodyPr>
          <a:lstStyle/>
          <a:p>
            <a:r>
              <a:rPr lang="en-US" altLang="ja-JP" dirty="0"/>
              <a:t>DX</a:t>
            </a:r>
            <a:r>
              <a:rPr lang="ja-JP" altLang="en-US"/>
              <a:t>を支えるテクノロジー</a:t>
            </a:r>
            <a:r>
              <a:rPr lang="en-US" altLang="ja-JP" dirty="0"/>
              <a:t> </a:t>
            </a:r>
            <a:r>
              <a:rPr lang="ja-JP" altLang="en-US"/>
              <a:t>　</a:t>
            </a:r>
            <a:endParaRPr kumimoji="1" lang="ja-JP" altLang="en-US" dirty="0"/>
          </a:p>
        </p:txBody>
      </p:sp>
      <p:sp>
        <p:nvSpPr>
          <p:cNvPr id="4" name="ホームベース 3"/>
          <p:cNvSpPr/>
          <p:nvPr/>
        </p:nvSpPr>
        <p:spPr>
          <a:xfrm>
            <a:off x="457200" y="759592"/>
            <a:ext cx="8265459" cy="1497864"/>
          </a:xfrm>
          <a:prstGeom prst="homePlate">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p:cNvSpPr/>
          <p:nvPr/>
        </p:nvSpPr>
        <p:spPr>
          <a:xfrm>
            <a:off x="457199" y="2301626"/>
            <a:ext cx="8265459" cy="1497864"/>
          </a:xfrm>
          <a:prstGeom prst="homePlate">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457199" y="3820431"/>
            <a:ext cx="8265459" cy="2312968"/>
          </a:xfrm>
          <a:prstGeom prst="homePlate">
            <a:avLst>
              <a:gd name="adj" fmla="val 31396"/>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1872972"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657601"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442230" y="763620"/>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57200" y="822345"/>
            <a:ext cx="1415772" cy="276999"/>
          </a:xfrm>
          <a:prstGeom prst="rect">
            <a:avLst/>
          </a:prstGeom>
          <a:noFill/>
        </p:spPr>
        <p:txBody>
          <a:bodyPr wrap="none" rtlCol="0">
            <a:spAutoFit/>
          </a:bodyPr>
          <a:lstStyle/>
          <a:p>
            <a:r>
              <a:rPr kumimoji="1" lang="ja-JP" altLang="en-US" sz="1200" b="1" dirty="0">
                <a:solidFill>
                  <a:schemeClr val="accent6">
                    <a:lumMod val="50000"/>
                  </a:schemeClr>
                </a:solidFill>
                <a:latin typeface="Meiryo" charset="-128"/>
                <a:ea typeface="Meiryo" charset="-128"/>
                <a:cs typeface="Meiryo" charset="-128"/>
              </a:rPr>
              <a:t>アプリケーション</a:t>
            </a:r>
          </a:p>
        </p:txBody>
      </p:sp>
      <p:sp>
        <p:nvSpPr>
          <p:cNvPr id="15" name="テキスト ボックス 14"/>
          <p:cNvSpPr txBox="1"/>
          <p:nvPr/>
        </p:nvSpPr>
        <p:spPr>
          <a:xfrm>
            <a:off x="457200" y="2364380"/>
            <a:ext cx="1415772" cy="276999"/>
          </a:xfrm>
          <a:prstGeom prst="rect">
            <a:avLst/>
          </a:prstGeom>
          <a:noFill/>
        </p:spPr>
        <p:txBody>
          <a:bodyPr wrap="none" rtlCol="0">
            <a:spAutoFit/>
          </a:bodyPr>
          <a:lstStyle/>
          <a:p>
            <a:r>
              <a:rPr kumimoji="1" lang="ja-JP" altLang="en-US" sz="1200" b="1">
                <a:solidFill>
                  <a:srgbClr val="00B050"/>
                </a:solidFill>
                <a:latin typeface="Meiryo" charset="-128"/>
                <a:ea typeface="Meiryo" charset="-128"/>
                <a:cs typeface="Meiryo" charset="-128"/>
              </a:rPr>
              <a:t>プラットフォーム</a:t>
            </a:r>
            <a:endParaRPr kumimoji="1" lang="ja-JP" altLang="en-US" sz="1200" b="1" dirty="0">
              <a:solidFill>
                <a:srgbClr val="00B050"/>
              </a:solidFill>
              <a:latin typeface="Meiryo" charset="-128"/>
              <a:ea typeface="Meiryo" charset="-128"/>
              <a:cs typeface="Meiryo" charset="-128"/>
            </a:endParaRPr>
          </a:p>
        </p:txBody>
      </p:sp>
      <p:sp>
        <p:nvSpPr>
          <p:cNvPr id="16" name="テキスト ボックス 15"/>
          <p:cNvSpPr txBox="1"/>
          <p:nvPr/>
        </p:nvSpPr>
        <p:spPr>
          <a:xfrm>
            <a:off x="457200" y="3862244"/>
            <a:ext cx="1877437" cy="461665"/>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インフラストラクチャー</a:t>
            </a:r>
            <a:endParaRPr kumimoji="1" lang="en-US" altLang="ja-JP" sz="1200" b="1" dirty="0">
              <a:solidFill>
                <a:srgbClr val="0052FF"/>
              </a:solidFill>
              <a:latin typeface="Meiryo" charset="-128"/>
              <a:ea typeface="Meiryo" charset="-128"/>
              <a:cs typeface="Meiryo" charset="-128"/>
            </a:endParaRPr>
          </a:p>
          <a:p>
            <a:r>
              <a:rPr lang="ja-JP" altLang="en-US" sz="1200" b="1" dirty="0">
                <a:solidFill>
                  <a:srgbClr val="0052FF"/>
                </a:solidFill>
                <a:latin typeface="Meiryo" charset="-128"/>
                <a:ea typeface="Meiryo" charset="-128"/>
                <a:cs typeface="Meiryo" charset="-128"/>
              </a:rPr>
              <a:t>デバイス</a:t>
            </a:r>
            <a:endParaRPr kumimoji="1" lang="ja-JP" altLang="en-US" sz="1200" b="1" dirty="0">
              <a:solidFill>
                <a:srgbClr val="0052FF"/>
              </a:solidFill>
              <a:latin typeface="Meiryo" charset="-128"/>
              <a:ea typeface="Meiryo" charset="-128"/>
              <a:cs typeface="Meiryo" charset="-128"/>
            </a:endParaRPr>
          </a:p>
        </p:txBody>
      </p:sp>
      <p:sp>
        <p:nvSpPr>
          <p:cNvPr id="17" name="ホームベース 16"/>
          <p:cNvSpPr/>
          <p:nvPr/>
        </p:nvSpPr>
        <p:spPr>
          <a:xfrm>
            <a:off x="806824" y="1117811"/>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AR</a:t>
            </a:r>
            <a:r>
              <a:rPr kumimoji="1" lang="ja-JP" altLang="en-US" sz="1600" dirty="0">
                <a:solidFill>
                  <a:srgbClr val="FFFFFF"/>
                </a:solidFill>
                <a:latin typeface="Meiryo" charset="-128"/>
                <a:ea typeface="Meiryo" charset="-128"/>
                <a:cs typeface="Meiryo" charset="-128"/>
              </a:rPr>
              <a:t>（拡張現実）</a:t>
            </a:r>
            <a:r>
              <a:rPr kumimoji="1" lang="en-US" altLang="ja-JP" sz="1600" dirty="0">
                <a:solidFill>
                  <a:srgbClr val="FFFFFF"/>
                </a:solidFill>
                <a:latin typeface="Meiryo" charset="-128"/>
                <a:ea typeface="Meiryo" charset="-128"/>
                <a:cs typeface="Meiryo" charset="-128"/>
              </a:rPr>
              <a:t> / VR</a:t>
            </a:r>
            <a:r>
              <a:rPr kumimoji="1" lang="ja-JP" altLang="en-US" sz="1600" dirty="0">
                <a:solidFill>
                  <a:srgbClr val="FFFFFF"/>
                </a:solidFill>
                <a:latin typeface="Meiryo" charset="-128"/>
                <a:ea typeface="Meiryo" charset="-128"/>
                <a:cs typeface="Meiryo" charset="-128"/>
              </a:rPr>
              <a:t>（仮想現実）</a:t>
            </a:r>
            <a:r>
              <a:rPr kumimoji="1" lang="en-US" altLang="ja-JP" sz="1600" dirty="0">
                <a:solidFill>
                  <a:srgbClr val="FFFFFF"/>
                </a:solidFill>
                <a:latin typeface="Meiryo" charset="-128"/>
                <a:ea typeface="Meiryo" charset="-128"/>
                <a:cs typeface="Meiryo" charset="-128"/>
              </a:rPr>
              <a:t> / MR</a:t>
            </a:r>
            <a:r>
              <a:rPr kumimoji="1" lang="ja-JP" altLang="en-US" sz="1600" dirty="0">
                <a:solidFill>
                  <a:srgbClr val="FFFFFF"/>
                </a:solidFill>
                <a:latin typeface="Meiryo" charset="-128"/>
                <a:ea typeface="Meiryo" charset="-128"/>
                <a:cs typeface="Meiryo" charset="-128"/>
              </a:rPr>
              <a:t>（複合現実）</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Augmented Reality / Virtual Reality / Mixed Reality</a:t>
            </a:r>
            <a:endParaRPr kumimoji="1" lang="ja-JP" altLang="en-US" sz="800" dirty="0">
              <a:solidFill>
                <a:srgbClr val="FFFFFF"/>
              </a:solidFill>
              <a:latin typeface="Meiryo" charset="-128"/>
              <a:ea typeface="Meiryo" charset="-128"/>
              <a:cs typeface="Meiryo" charset="-128"/>
            </a:endParaRPr>
          </a:p>
        </p:txBody>
      </p:sp>
      <p:sp>
        <p:nvSpPr>
          <p:cNvPr id="18" name="ホームベース 17"/>
          <p:cNvSpPr/>
          <p:nvPr/>
        </p:nvSpPr>
        <p:spPr>
          <a:xfrm>
            <a:off x="806824" y="1673043"/>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charset="-128"/>
                <a:ea typeface="Meiryo" charset="-128"/>
                <a:cs typeface="Meiryo" charset="-128"/>
              </a:rPr>
              <a:t>ディープラーニング（深層学習）と関連技術</a:t>
            </a:r>
            <a:r>
              <a:rPr lang="ja-JP" altLang="en-US" sz="800" dirty="0">
                <a:solidFill>
                  <a:srgbClr val="FFFFFF"/>
                </a:solidFill>
                <a:latin typeface="Meiryo" charset="-128"/>
                <a:ea typeface="Meiryo" charset="-128"/>
                <a:cs typeface="Meiryo" charset="-128"/>
              </a:rPr>
              <a:t>（深層強化学習</a:t>
            </a:r>
            <a:r>
              <a:rPr lang="en-US" altLang="ja-JP" sz="800" dirty="0">
                <a:solidFill>
                  <a:srgbClr val="FFFFFF"/>
                </a:solidFill>
                <a:latin typeface="Meiryo" charset="-128"/>
                <a:ea typeface="Meiryo" charset="-128"/>
                <a:cs typeface="Meiryo" charset="-128"/>
              </a:rPr>
              <a:t>/DQN</a:t>
            </a:r>
            <a:r>
              <a:rPr lang="ja-JP" altLang="en-US" sz="800" dirty="0">
                <a:solidFill>
                  <a:srgbClr val="FFFFFF"/>
                </a:solidFill>
                <a:latin typeface="Meiryo" charset="-128"/>
                <a:ea typeface="Meiryo" charset="-128"/>
                <a:cs typeface="Meiryo" charset="-128"/>
              </a:rPr>
              <a:t>、敵対的ネットワーク</a:t>
            </a:r>
            <a:r>
              <a:rPr lang="en-US" altLang="ja-JP" sz="800" dirty="0">
                <a:solidFill>
                  <a:srgbClr val="FFFFFF"/>
                </a:solidFill>
                <a:latin typeface="Meiryo" charset="-128"/>
                <a:ea typeface="Meiryo" charset="-128"/>
                <a:cs typeface="Meiryo" charset="-128"/>
              </a:rPr>
              <a:t>/GAN</a:t>
            </a:r>
            <a:r>
              <a:rPr lang="ja-JP" altLang="en-US" sz="800" dirty="0">
                <a:solidFill>
                  <a:srgbClr val="FFFFFF"/>
                </a:solidFill>
                <a:latin typeface="Meiryo" charset="-128"/>
                <a:ea typeface="Meiryo" charset="-128"/>
                <a:cs typeface="Meiryo" charset="-128"/>
              </a:rPr>
              <a:t>など）</a:t>
            </a:r>
            <a:endParaRPr lang="en-US" altLang="ja-JP" sz="8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Deep Learning</a:t>
            </a:r>
            <a:endParaRPr kumimoji="1" lang="ja-JP" altLang="en-US" sz="800" dirty="0">
              <a:solidFill>
                <a:srgbClr val="FFFFFF"/>
              </a:solidFill>
              <a:latin typeface="Meiryo" charset="-128"/>
              <a:ea typeface="Meiryo" charset="-128"/>
              <a:cs typeface="Meiryo" charset="-128"/>
            </a:endParaRPr>
          </a:p>
        </p:txBody>
      </p:sp>
      <p:sp>
        <p:nvSpPr>
          <p:cNvPr id="19" name="ホームベース 18"/>
          <p:cNvSpPr/>
          <p:nvPr/>
        </p:nvSpPr>
        <p:spPr>
          <a:xfrm>
            <a:off x="806822" y="2655912"/>
            <a:ext cx="7225552"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ブロックチェーン</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Block Chain</a:t>
            </a:r>
            <a:endParaRPr kumimoji="1" lang="ja-JP" altLang="en-US" sz="800" dirty="0">
              <a:solidFill>
                <a:srgbClr val="FFFFFF"/>
              </a:solidFill>
              <a:latin typeface="Meiryo" charset="-128"/>
              <a:ea typeface="Meiryo" charset="-128"/>
              <a:cs typeface="Meiryo" charset="-128"/>
            </a:endParaRPr>
          </a:p>
        </p:txBody>
      </p:sp>
      <p:sp>
        <p:nvSpPr>
          <p:cNvPr id="20" name="ホームベース 19"/>
          <p:cNvSpPr/>
          <p:nvPr/>
        </p:nvSpPr>
        <p:spPr>
          <a:xfrm>
            <a:off x="1712260" y="3215940"/>
            <a:ext cx="624886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HTAP</a:t>
            </a:r>
            <a:r>
              <a:rPr lang="ja-JP" altLang="en-US" sz="1050" dirty="0">
                <a:solidFill>
                  <a:srgbClr val="FFFFFF"/>
                </a:solidFill>
                <a:latin typeface="Meiryo" charset="-128"/>
                <a:ea typeface="Meiryo" charset="-128"/>
                <a:cs typeface="Meiryo" charset="-128"/>
              </a:rPr>
              <a:t>（</a:t>
            </a:r>
            <a:r>
              <a:rPr lang="en-US" altLang="ja-JP" sz="1050" dirty="0">
                <a:solidFill>
                  <a:srgbClr val="FFFFFF"/>
                </a:solidFill>
                <a:latin typeface="Meiryo" charset="-128"/>
                <a:ea typeface="Meiryo" charset="-128"/>
                <a:cs typeface="Meiryo" charset="-128"/>
              </a:rPr>
              <a:t>OLTP/</a:t>
            </a:r>
            <a:r>
              <a:rPr lang="ja-JP" altLang="en-US" sz="1050" dirty="0">
                <a:solidFill>
                  <a:srgbClr val="FFFFFF"/>
                </a:solidFill>
                <a:latin typeface="Meiryo" charset="-128"/>
                <a:ea typeface="Meiryo" charset="-128"/>
                <a:cs typeface="Meiryo" charset="-128"/>
              </a:rPr>
              <a:t>業務系・基幹系と</a:t>
            </a:r>
            <a:r>
              <a:rPr lang="en-US" altLang="ja-JP" sz="1050" dirty="0">
                <a:solidFill>
                  <a:srgbClr val="FFFFFF"/>
                </a:solidFill>
                <a:latin typeface="Meiryo" charset="-128"/>
                <a:ea typeface="Meiryo" charset="-128"/>
                <a:cs typeface="Meiryo" charset="-128"/>
              </a:rPr>
              <a:t>OLAP/</a:t>
            </a:r>
            <a:r>
              <a:rPr lang="ja-JP" altLang="en-US" sz="1050" dirty="0">
                <a:solidFill>
                  <a:srgbClr val="FFFFFF"/>
                </a:solidFill>
                <a:latin typeface="Meiryo" charset="-128"/>
                <a:ea typeface="Meiryo" charset="-128"/>
                <a:cs typeface="Meiryo" charset="-128"/>
              </a:rPr>
              <a:t>分析系の実行基盤を統合）</a:t>
            </a:r>
            <a:endParaRPr lang="en-US" altLang="ja-JP" sz="105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Hybrid Transaction and Analytics Processing</a:t>
            </a:r>
            <a:endParaRPr kumimoji="1" lang="ja-JP" altLang="en-US" sz="800" dirty="0">
              <a:solidFill>
                <a:srgbClr val="FFFFFF"/>
              </a:solidFill>
              <a:latin typeface="Meiryo" charset="-128"/>
              <a:ea typeface="Meiryo" charset="-128"/>
              <a:cs typeface="Meiryo" charset="-128"/>
            </a:endParaRPr>
          </a:p>
        </p:txBody>
      </p:sp>
      <p:sp>
        <p:nvSpPr>
          <p:cNvPr id="21" name="ホームベース 20"/>
          <p:cNvSpPr/>
          <p:nvPr/>
        </p:nvSpPr>
        <p:spPr>
          <a:xfrm>
            <a:off x="806823" y="4913262"/>
            <a:ext cx="6468702"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LPWA</a:t>
            </a:r>
            <a:r>
              <a:rPr kumimoji="1" lang="ja-JP" altLang="en-US" sz="1600" dirty="0">
                <a:solidFill>
                  <a:srgbClr val="FFFFFF"/>
                </a:solidFill>
                <a:latin typeface="Meiryo" charset="-128"/>
                <a:ea typeface="Meiryo" charset="-128"/>
                <a:cs typeface="Meiryo" charset="-128"/>
              </a:rPr>
              <a:t>ネットワーク</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Low </a:t>
            </a:r>
            <a:r>
              <a:rPr lang="en-US" altLang="ja-JP" sz="800" dirty="0" err="1">
                <a:solidFill>
                  <a:srgbClr val="FFFFFF"/>
                </a:solidFill>
                <a:latin typeface="Meiryo" charset="-128"/>
                <a:ea typeface="Meiryo" charset="-128"/>
                <a:cs typeface="Meiryo" charset="-128"/>
              </a:rPr>
              <a:t>Power,Wide</a:t>
            </a:r>
            <a:r>
              <a:rPr lang="en-US" altLang="ja-JP" sz="800" dirty="0">
                <a:solidFill>
                  <a:srgbClr val="FFFFFF"/>
                </a:solidFill>
                <a:latin typeface="Meiryo" charset="-128"/>
                <a:ea typeface="Meiryo" charset="-128"/>
                <a:cs typeface="Meiryo" charset="-128"/>
              </a:rPr>
              <a:t> Area Network</a:t>
            </a:r>
            <a:endParaRPr kumimoji="1" lang="ja-JP" altLang="en-US" sz="800" dirty="0">
              <a:solidFill>
                <a:srgbClr val="FFFFFF"/>
              </a:solidFill>
              <a:latin typeface="Meiryo" charset="-128"/>
              <a:ea typeface="Meiryo" charset="-128"/>
              <a:cs typeface="Meiryo" charset="-128"/>
            </a:endParaRPr>
          </a:p>
        </p:txBody>
      </p:sp>
      <p:sp>
        <p:nvSpPr>
          <p:cNvPr id="22" name="ホームベース 21"/>
          <p:cNvSpPr/>
          <p:nvPr/>
        </p:nvSpPr>
        <p:spPr>
          <a:xfrm>
            <a:off x="6405949" y="4578489"/>
            <a:ext cx="1555170"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5G</a:t>
            </a:r>
            <a:r>
              <a:rPr lang="ja-JP" altLang="en-US" sz="1600" dirty="0">
                <a:solidFill>
                  <a:srgbClr val="FFFFFF"/>
                </a:solidFill>
                <a:latin typeface="Meiryo" charset="-128"/>
                <a:ea typeface="Meiryo" charset="-128"/>
                <a:cs typeface="Meiryo" charset="-128"/>
              </a:rPr>
              <a:t>通信</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5th Generation</a:t>
            </a:r>
          </a:p>
        </p:txBody>
      </p:sp>
      <p:sp>
        <p:nvSpPr>
          <p:cNvPr id="23" name="ホームベース 22"/>
          <p:cNvSpPr/>
          <p:nvPr/>
        </p:nvSpPr>
        <p:spPr>
          <a:xfrm>
            <a:off x="1712259" y="5506474"/>
            <a:ext cx="6248861"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エッジ・コンピューティング</a:t>
            </a:r>
            <a:r>
              <a:rPr kumimoji="1" lang="ja-JP" altLang="en-US" sz="800" dirty="0">
                <a:solidFill>
                  <a:srgbClr val="FFFFFF"/>
                </a:solidFill>
                <a:latin typeface="Meiryo" charset="-128"/>
                <a:ea typeface="Meiryo" charset="-128"/>
                <a:cs typeface="Meiryo" charset="-128"/>
              </a:rPr>
              <a:t>（デバイス側での学習や推論</a:t>
            </a:r>
            <a:r>
              <a:rPr kumimoji="1" lang="en-US" altLang="ja-JP" sz="800" dirty="0">
                <a:solidFill>
                  <a:srgbClr val="FFFFFF"/>
                </a:solidFill>
                <a:latin typeface="Meiryo" charset="-128"/>
                <a:ea typeface="Meiryo" charset="-128"/>
                <a:cs typeface="Meiryo" charset="-128"/>
              </a:rPr>
              <a:t>/</a:t>
            </a:r>
            <a:r>
              <a:rPr kumimoji="1" lang="ja-JP" altLang="en-US" sz="800" dirty="0">
                <a:solidFill>
                  <a:srgbClr val="FFFFFF"/>
                </a:solidFill>
                <a:latin typeface="Meiryo" charset="-128"/>
                <a:ea typeface="Meiryo" charset="-128"/>
                <a:cs typeface="Meiryo" charset="-128"/>
              </a:rPr>
              <a:t>高機能演算）</a:t>
            </a:r>
            <a:endParaRPr kumimoji="1" lang="en-US" altLang="ja-JP" sz="8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Edge Computing</a:t>
            </a:r>
            <a:endParaRPr kumimoji="1" lang="ja-JP" altLang="en-US" sz="800" dirty="0">
              <a:solidFill>
                <a:srgbClr val="FFFFFF"/>
              </a:solidFill>
              <a:latin typeface="Meiryo" charset="-128"/>
              <a:ea typeface="Meiryo" charset="-128"/>
              <a:cs typeface="Meiryo" charset="-128"/>
            </a:endParaRPr>
          </a:p>
        </p:txBody>
      </p:sp>
      <p:sp>
        <p:nvSpPr>
          <p:cNvPr id="24" name="ホームベース 23"/>
          <p:cNvSpPr/>
          <p:nvPr/>
        </p:nvSpPr>
        <p:spPr>
          <a:xfrm>
            <a:off x="5020232" y="3998772"/>
            <a:ext cx="2940887"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量子コンピュータ</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Quantum Computer</a:t>
            </a:r>
            <a:endParaRPr kumimoji="1" lang="ja-JP" altLang="en-US" sz="800" dirty="0">
              <a:solidFill>
                <a:srgbClr val="FFFFFF"/>
              </a:solidFill>
              <a:latin typeface="Meiryo" charset="-128"/>
              <a:ea typeface="Meiryo" charset="-128"/>
              <a:cs typeface="Meiryo" charset="-128"/>
            </a:endParaRPr>
          </a:p>
        </p:txBody>
      </p:sp>
      <p:cxnSp>
        <p:nvCxnSpPr>
          <p:cNvPr id="25" name="直線コネクタ 24"/>
          <p:cNvCxnSpPr/>
          <p:nvPr/>
        </p:nvCxnSpPr>
        <p:spPr>
          <a:xfrm>
            <a:off x="7275525"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4059" y="6190315"/>
            <a:ext cx="986168"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〜2017</a:t>
            </a:r>
            <a:endParaRPr kumimoji="1" lang="ja-JP" altLang="en-US" dirty="0">
              <a:solidFill>
                <a:schemeClr val="bg1">
                  <a:lumMod val="50000"/>
                </a:schemeClr>
              </a:solidFill>
              <a:latin typeface="Meiryo" charset="-128"/>
              <a:ea typeface="Meiryo" charset="-128"/>
              <a:cs typeface="Meiryo" charset="-128"/>
            </a:endParaRPr>
          </a:p>
        </p:txBody>
      </p:sp>
      <p:sp>
        <p:nvSpPr>
          <p:cNvPr id="28" name="テキスト ボックス 27"/>
          <p:cNvSpPr txBox="1"/>
          <p:nvPr/>
        </p:nvSpPr>
        <p:spPr>
          <a:xfrm>
            <a:off x="2387619" y="6190315"/>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2018</a:t>
            </a:r>
            <a:endParaRPr kumimoji="1" lang="ja-JP" altLang="en-US" dirty="0">
              <a:solidFill>
                <a:schemeClr val="bg1">
                  <a:lumMod val="50000"/>
                </a:schemeClr>
              </a:solidFill>
              <a:latin typeface="Meiryo" charset="-128"/>
              <a:ea typeface="Meiryo" charset="-128"/>
              <a:cs typeface="Meiryo" charset="-128"/>
            </a:endParaRPr>
          </a:p>
        </p:txBody>
      </p:sp>
      <p:sp>
        <p:nvSpPr>
          <p:cNvPr id="29" name="テキスト ボックス 28"/>
          <p:cNvSpPr txBox="1"/>
          <p:nvPr/>
        </p:nvSpPr>
        <p:spPr>
          <a:xfrm>
            <a:off x="4196581" y="6190315"/>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2019</a:t>
            </a:r>
            <a:endParaRPr kumimoji="1" lang="ja-JP" altLang="en-US" dirty="0">
              <a:solidFill>
                <a:schemeClr val="bg1">
                  <a:lumMod val="50000"/>
                </a:schemeClr>
              </a:solidFill>
              <a:latin typeface="Meiryo" charset="-128"/>
              <a:ea typeface="Meiryo" charset="-128"/>
              <a:cs typeface="Meiryo" charset="-128"/>
            </a:endParaRPr>
          </a:p>
        </p:txBody>
      </p:sp>
      <p:sp>
        <p:nvSpPr>
          <p:cNvPr id="30" name="テキスト ボックス 29"/>
          <p:cNvSpPr txBox="1"/>
          <p:nvPr/>
        </p:nvSpPr>
        <p:spPr>
          <a:xfrm>
            <a:off x="5977393" y="6190315"/>
            <a:ext cx="755336"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2020</a:t>
            </a:r>
            <a:endParaRPr kumimoji="1" lang="ja-JP" altLang="en-US" dirty="0">
              <a:solidFill>
                <a:schemeClr val="bg1">
                  <a:lumMod val="50000"/>
                </a:schemeClr>
              </a:solidFill>
              <a:latin typeface="Meiryo" charset="-128"/>
              <a:ea typeface="Meiryo" charset="-128"/>
              <a:cs typeface="Meiryo" charset="-128"/>
            </a:endParaRPr>
          </a:p>
        </p:txBody>
      </p:sp>
      <p:sp>
        <p:nvSpPr>
          <p:cNvPr id="31" name="テキスト ボックス 30"/>
          <p:cNvSpPr txBox="1"/>
          <p:nvPr/>
        </p:nvSpPr>
        <p:spPr>
          <a:xfrm>
            <a:off x="7422559" y="6190315"/>
            <a:ext cx="986167"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2021〜</a:t>
            </a:r>
            <a:endParaRPr kumimoji="1" lang="ja-JP" altLang="en-US"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272224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2404" y="274384"/>
            <a:ext cx="8686800" cy="416221"/>
          </a:xfrm>
          <a:prstGeom prst="rect">
            <a:avLst/>
          </a:prstGeom>
        </p:spPr>
        <p:txBody>
          <a:bodyPr>
            <a:normAutofit fontScale="90000"/>
          </a:bodyPr>
          <a:lstStyle/>
          <a:p>
            <a:r>
              <a:rPr kumimoji="1" lang="en-US" altLang="ja-JP" dirty="0"/>
              <a:t>DX</a:t>
            </a:r>
            <a:r>
              <a:rPr kumimoji="1" lang="ja-JP" altLang="en-US"/>
              <a:t>を実現する</a:t>
            </a:r>
            <a:r>
              <a:rPr kumimoji="1" lang="en-US" altLang="ja-JP" dirty="0"/>
              <a:t>4</a:t>
            </a:r>
            <a:r>
              <a:rPr kumimoji="1" lang="ja-JP" altLang="en-US"/>
              <a:t>つの手法と考え方</a:t>
            </a:r>
            <a:endParaRPr kumimoji="1" lang="ja-JP" altLang="en-US" dirty="0"/>
          </a:p>
        </p:txBody>
      </p:sp>
      <p:sp>
        <p:nvSpPr>
          <p:cNvPr id="4" name="正方形/長方形 3"/>
          <p:cNvSpPr/>
          <p:nvPr/>
        </p:nvSpPr>
        <p:spPr>
          <a:xfrm>
            <a:off x="452717" y="1090028"/>
            <a:ext cx="8238566" cy="6249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solidFill>
                  <a:srgbClr val="FFFFFF"/>
                </a:solidFill>
                <a:latin typeface="Meiryo" charset="-128"/>
                <a:ea typeface="Meiryo" charset="-128"/>
                <a:cs typeface="Meiryo" charset="-128"/>
              </a:rPr>
              <a:t>現場</a:t>
            </a:r>
            <a:r>
              <a:rPr kumimoji="1" lang="ja-JP" altLang="en-US" sz="1200" dirty="0">
                <a:solidFill>
                  <a:srgbClr val="FFFFFF"/>
                </a:solidFill>
                <a:latin typeface="Meiryo" charset="-128"/>
                <a:ea typeface="Meiryo" charset="-128"/>
                <a:cs typeface="Meiryo" charset="-128"/>
              </a:rPr>
              <a:t>に足を運ぶ　</a:t>
            </a:r>
            <a:r>
              <a:rPr kumimoji="1" lang="ja-JP" altLang="en-US" sz="3200" dirty="0">
                <a:solidFill>
                  <a:srgbClr val="FFFFFF"/>
                </a:solidFill>
                <a:latin typeface="Meiryo" charset="-128"/>
                <a:ea typeface="Meiryo" charset="-128"/>
                <a:cs typeface="Meiryo" charset="-128"/>
              </a:rPr>
              <a:t>現物</a:t>
            </a:r>
            <a:r>
              <a:rPr kumimoji="1" lang="ja-JP" altLang="en-US" sz="1200" dirty="0">
                <a:solidFill>
                  <a:srgbClr val="FFFFFF"/>
                </a:solidFill>
                <a:latin typeface="Meiryo" charset="-128"/>
                <a:ea typeface="Meiryo" charset="-128"/>
                <a:cs typeface="Meiryo" charset="-128"/>
              </a:rPr>
              <a:t>を手に取る　</a:t>
            </a:r>
            <a:r>
              <a:rPr kumimoji="1" lang="ja-JP" altLang="en-US" sz="3200" dirty="0">
                <a:solidFill>
                  <a:srgbClr val="FFFFFF"/>
                </a:solidFill>
                <a:latin typeface="Meiryo" charset="-128"/>
                <a:ea typeface="Meiryo" charset="-128"/>
                <a:cs typeface="Meiryo" charset="-128"/>
              </a:rPr>
              <a:t>現実</a:t>
            </a:r>
            <a:r>
              <a:rPr kumimoji="1" lang="ja-JP" altLang="en-US" sz="1200" dirty="0">
                <a:solidFill>
                  <a:srgbClr val="FFFFFF"/>
                </a:solidFill>
                <a:latin typeface="Meiryo" charset="-128"/>
                <a:ea typeface="Meiryo" charset="-128"/>
                <a:cs typeface="Meiryo" charset="-128"/>
              </a:rPr>
              <a:t>を自分で確認する</a:t>
            </a:r>
            <a:endParaRPr kumimoji="1" lang="en-US" altLang="ja-JP" sz="1200" dirty="0">
              <a:solidFill>
                <a:srgbClr val="FFFFFF"/>
              </a:solidFill>
              <a:latin typeface="Meiryo" charset="-128"/>
              <a:ea typeface="Meiryo" charset="-128"/>
              <a:cs typeface="Meiryo" charset="-128"/>
            </a:endParaRPr>
          </a:p>
        </p:txBody>
      </p:sp>
      <p:sp>
        <p:nvSpPr>
          <p:cNvPr id="11" name="正方形/長方形 10"/>
          <p:cNvSpPr/>
          <p:nvPr/>
        </p:nvSpPr>
        <p:spPr>
          <a:xfrm>
            <a:off x="497869" y="1867177"/>
            <a:ext cx="1964271" cy="37634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2561764"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4610524" y="186717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4" name="正方形/長方形 13"/>
          <p:cNvSpPr/>
          <p:nvPr/>
        </p:nvSpPr>
        <p:spPr>
          <a:xfrm>
            <a:off x="6670572"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 name="テキスト ボックス 14"/>
          <p:cNvSpPr txBox="1"/>
          <p:nvPr/>
        </p:nvSpPr>
        <p:spPr>
          <a:xfrm>
            <a:off x="736049" y="2941192"/>
            <a:ext cx="1487908" cy="369332"/>
          </a:xfrm>
          <a:prstGeom prst="rect">
            <a:avLst/>
          </a:prstGeom>
          <a:solidFill>
            <a:srgbClr val="00B050"/>
          </a:solidFill>
        </p:spPr>
        <p:txBody>
          <a:bodyPr wrap="none" rtlCol="0">
            <a:spAutoFit/>
          </a:bodyPr>
          <a:lstStyle/>
          <a:p>
            <a:pPr algn="ctr"/>
            <a:r>
              <a:rPr kumimoji="1" lang="ja-JP" altLang="en-US" dirty="0">
                <a:solidFill>
                  <a:schemeClr val="bg1"/>
                </a:solidFill>
              </a:rPr>
              <a:t>デザイン思考</a:t>
            </a:r>
          </a:p>
        </p:txBody>
      </p:sp>
      <p:sp>
        <p:nvSpPr>
          <p:cNvPr id="16" name="テキスト ボックス 15"/>
          <p:cNvSpPr txBox="1"/>
          <p:nvPr/>
        </p:nvSpPr>
        <p:spPr>
          <a:xfrm>
            <a:off x="2657793" y="2971969"/>
            <a:ext cx="1779654" cy="307777"/>
          </a:xfrm>
          <a:prstGeom prst="rect">
            <a:avLst/>
          </a:prstGeom>
          <a:solidFill>
            <a:srgbClr val="00B050"/>
          </a:solidFill>
        </p:spPr>
        <p:txBody>
          <a:bodyPr wrap="none" rtlCol="0">
            <a:spAutoFit/>
          </a:bodyPr>
          <a:lstStyle/>
          <a:p>
            <a:pPr algn="ctr"/>
            <a:r>
              <a:rPr kumimoji="1" lang="ja-JP" altLang="en-US" sz="1400" dirty="0">
                <a:solidFill>
                  <a:schemeClr val="bg1"/>
                </a:solidFill>
              </a:rPr>
              <a:t>リーン・スタートアップ</a:t>
            </a:r>
          </a:p>
        </p:txBody>
      </p:sp>
      <p:sp>
        <p:nvSpPr>
          <p:cNvPr id="17" name="テキスト ボックス 16"/>
          <p:cNvSpPr txBox="1"/>
          <p:nvPr/>
        </p:nvSpPr>
        <p:spPr>
          <a:xfrm>
            <a:off x="4758940" y="2941192"/>
            <a:ext cx="1667444" cy="369332"/>
          </a:xfrm>
          <a:prstGeom prst="rect">
            <a:avLst/>
          </a:prstGeom>
          <a:solidFill>
            <a:srgbClr val="00B050"/>
          </a:solidFill>
        </p:spPr>
        <p:txBody>
          <a:bodyPr wrap="none" rtlCol="0">
            <a:spAutoFit/>
          </a:bodyPr>
          <a:lstStyle/>
          <a:p>
            <a:pPr algn="ctr"/>
            <a:r>
              <a:rPr kumimoji="1" lang="ja-JP" altLang="en-US">
                <a:solidFill>
                  <a:schemeClr val="bg1"/>
                </a:solidFill>
              </a:rPr>
              <a:t>アジャイル開発</a:t>
            </a:r>
            <a:endParaRPr kumimoji="1" lang="ja-JP" altLang="en-US" dirty="0">
              <a:solidFill>
                <a:schemeClr val="bg1"/>
              </a:solidFill>
            </a:endParaRPr>
          </a:p>
        </p:txBody>
      </p:sp>
      <p:sp>
        <p:nvSpPr>
          <p:cNvPr id="18" name="テキスト ボックス 17"/>
          <p:cNvSpPr txBox="1"/>
          <p:nvPr/>
        </p:nvSpPr>
        <p:spPr>
          <a:xfrm>
            <a:off x="7198192" y="2941192"/>
            <a:ext cx="909031" cy="369332"/>
          </a:xfrm>
          <a:prstGeom prst="rect">
            <a:avLst/>
          </a:prstGeom>
          <a:solidFill>
            <a:srgbClr val="00B050"/>
          </a:solidFill>
        </p:spPr>
        <p:txBody>
          <a:bodyPr wrap="none" rtlCol="0">
            <a:spAutoFit/>
          </a:bodyPr>
          <a:lstStyle/>
          <a:p>
            <a:pPr algn="ctr"/>
            <a:r>
              <a:rPr kumimoji="1" lang="en-US" altLang="ja-JP" dirty="0">
                <a:solidFill>
                  <a:schemeClr val="bg1"/>
                </a:solidFill>
              </a:rPr>
              <a:t>DevOps</a:t>
            </a:r>
            <a:endParaRPr kumimoji="1" lang="ja-JP" altLang="en-US" dirty="0">
              <a:solidFill>
                <a:schemeClr val="bg1"/>
              </a:solidFill>
            </a:endParaRPr>
          </a:p>
        </p:txBody>
      </p:sp>
      <p:sp>
        <p:nvSpPr>
          <p:cNvPr id="19" name="テキスト ボックス 18"/>
          <p:cNvSpPr txBox="1"/>
          <p:nvPr/>
        </p:nvSpPr>
        <p:spPr>
          <a:xfrm>
            <a:off x="497869" y="3364926"/>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050" dirty="0">
              <a:solidFill>
                <a:schemeClr val="bg1"/>
              </a:solidFill>
              <a:latin typeface="Meiryo" charset="-128"/>
              <a:ea typeface="Meiryo" charset="-128"/>
              <a:cs typeface="Meiryo" charset="-128"/>
            </a:endParaRPr>
          </a:p>
        </p:txBody>
      </p:sp>
      <p:sp>
        <p:nvSpPr>
          <p:cNvPr id="20" name="テキスト ボックス 19"/>
          <p:cNvSpPr txBox="1"/>
          <p:nvPr/>
        </p:nvSpPr>
        <p:spPr>
          <a:xfrm>
            <a:off x="2569205" y="3364926"/>
            <a:ext cx="1964271" cy="577081"/>
          </a:xfrm>
          <a:prstGeom prst="rect">
            <a:avLst/>
          </a:prstGeom>
          <a:noFill/>
        </p:spPr>
        <p:txBody>
          <a:bodyPr wrap="square" rtlCol="0">
            <a:spAutoFit/>
          </a:bodyPr>
          <a:lstStyle/>
          <a:p>
            <a:r>
              <a:rPr kumimoji="1" lang="ja-JP" altLang="en-US" sz="1050" dirty="0">
                <a:solidFill>
                  <a:schemeClr val="bg1"/>
                </a:solidFill>
                <a:latin typeface="Meiryo" charset="-128"/>
                <a:ea typeface="Meiryo" charset="-128"/>
                <a:cs typeface="Meiryo" charset="-128"/>
              </a:rPr>
              <a:t>最小限の機能に絞って</a:t>
            </a:r>
            <a:r>
              <a:rPr lang="ja-JP" altLang="en-US" sz="1050" dirty="0">
                <a:solidFill>
                  <a:schemeClr val="bg1"/>
                </a:solidFill>
                <a:latin typeface="Meiryo" charset="-128"/>
                <a:ea typeface="Meiryo" charset="-128"/>
                <a:cs typeface="Meiryo" charset="-128"/>
              </a:rPr>
              <a:t>短期間で開発しフィードバックをうけて完成度を高める</a:t>
            </a:r>
            <a:endParaRPr lang="en-US" altLang="ja-JP" sz="1050" dirty="0">
              <a:solidFill>
                <a:schemeClr val="bg1"/>
              </a:solidFill>
              <a:latin typeface="Meiryo" charset="-128"/>
              <a:ea typeface="Meiryo" charset="-128"/>
              <a:cs typeface="Meiryo" charset="-128"/>
            </a:endParaRPr>
          </a:p>
        </p:txBody>
      </p:sp>
      <p:sp>
        <p:nvSpPr>
          <p:cNvPr id="21" name="テキスト ボックス 20"/>
          <p:cNvSpPr txBox="1"/>
          <p:nvPr/>
        </p:nvSpPr>
        <p:spPr>
          <a:xfrm>
            <a:off x="4610524"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ビジネスの成果に貢献するシステムを、バグフリーで変更にも柔軟に開発する</a:t>
            </a:r>
            <a:endParaRPr kumimoji="1" lang="ja-JP" altLang="en-US" sz="1050" dirty="0">
              <a:solidFill>
                <a:schemeClr val="bg1"/>
              </a:solidFill>
              <a:latin typeface="Meiryo" charset="-128"/>
              <a:ea typeface="Meiryo" charset="-128"/>
              <a:cs typeface="Meiryo" charset="-128"/>
            </a:endParaRPr>
          </a:p>
        </p:txBody>
      </p:sp>
      <p:sp>
        <p:nvSpPr>
          <p:cNvPr id="22" name="テキスト ボックス 21"/>
          <p:cNvSpPr txBox="1"/>
          <p:nvPr/>
        </p:nvSpPr>
        <p:spPr>
          <a:xfrm>
            <a:off x="6670572"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charset="-128"/>
              <a:ea typeface="Meiryo" charset="-128"/>
              <a:cs typeface="Meiryo" charset="-128"/>
            </a:endParaRPr>
          </a:p>
        </p:txBody>
      </p:sp>
      <p:sp>
        <p:nvSpPr>
          <p:cNvPr id="23" name="右矢印 22"/>
          <p:cNvSpPr/>
          <p:nvPr/>
        </p:nvSpPr>
        <p:spPr>
          <a:xfrm>
            <a:off x="2239908" y="3906779"/>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4321548" y="3903176"/>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389164" y="3905945"/>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597840" y="4442768"/>
            <a:ext cx="1967205" cy="1015663"/>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共感</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Emphasize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問題定義</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Define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創造</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Ideate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プロトタイプ</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Prototype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検証</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Test</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27" name="テキスト ボックス 26"/>
          <p:cNvSpPr txBox="1"/>
          <p:nvPr/>
        </p:nvSpPr>
        <p:spPr>
          <a:xfrm>
            <a:off x="2748356" y="4624801"/>
            <a:ext cx="1290738" cy="646331"/>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構築</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Build</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計測</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Measure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学習</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Learn</a:t>
            </a:r>
            <a:r>
              <a:rPr kumimoji="1" lang="ja-JP" altLang="en-US" sz="800" dirty="0">
                <a:solidFill>
                  <a:schemeClr val="bg1"/>
                </a:solidFill>
                <a:latin typeface="Meiryo" charset="-128"/>
                <a:ea typeface="Meiryo" charset="-128"/>
                <a:cs typeface="Meiryo" charset="-128"/>
              </a:rPr>
              <a:t>）</a:t>
            </a:r>
          </a:p>
        </p:txBody>
      </p:sp>
      <p:sp>
        <p:nvSpPr>
          <p:cNvPr id="29" name="テキスト ボックス 28"/>
          <p:cNvSpPr txBox="1"/>
          <p:nvPr/>
        </p:nvSpPr>
        <p:spPr>
          <a:xfrm>
            <a:off x="6690750" y="4627433"/>
            <a:ext cx="1858201" cy="769441"/>
          </a:xfrm>
          <a:prstGeom prst="rect">
            <a:avLst/>
          </a:prstGeom>
          <a:noFill/>
        </p:spPr>
        <p:txBody>
          <a:bodyPr wrap="none" rtlCol="0">
            <a:spAutoFit/>
          </a:bodyPr>
          <a:lstStyle/>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開発と運用の協調</a:t>
            </a:r>
            <a:endParaRPr kumimoji="1" lang="en-US" altLang="ja-JP" sz="12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自動化ツールの整備</a:t>
            </a:r>
            <a:endParaRPr lang="en-US" altLang="ja-JP" sz="1200" dirty="0">
              <a:solidFill>
                <a:schemeClr val="bg1"/>
              </a:solidFill>
              <a:latin typeface="Meiryo" charset="-128"/>
              <a:ea typeface="Meiryo" charset="-128"/>
              <a:cs typeface="Meiryo" charset="-128"/>
            </a:endParaRPr>
          </a:p>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継続的デリバリー</a:t>
            </a:r>
            <a:endParaRPr kumimoji="1" lang="en-US" altLang="ja-JP" sz="12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Continuous Delivery</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30" name="正方形/長方形 29"/>
          <p:cNvSpPr/>
          <p:nvPr/>
        </p:nvSpPr>
        <p:spPr>
          <a:xfrm>
            <a:off x="4667475" y="4442768"/>
            <a:ext cx="2908916" cy="1015663"/>
          </a:xfrm>
          <a:prstGeom prst="rect">
            <a:avLst/>
          </a:prstGeom>
        </p:spPr>
        <p:txBody>
          <a:bodyPr wrap="square">
            <a:spAutoFit/>
          </a:bodyPr>
          <a:lstStyle/>
          <a:p>
            <a:pPr marL="285750" indent="-285750">
              <a:buFont typeface="Wingdings" charset="2"/>
              <a:buChar char="l"/>
            </a:pPr>
            <a:r>
              <a:rPr lang="ja-JP" altLang="en-US" sz="1200" dirty="0">
                <a:solidFill>
                  <a:schemeClr val="bg1"/>
                </a:solidFill>
                <a:latin typeface="Meiryo" charset="-128"/>
                <a:ea typeface="Meiryo" charset="-128"/>
                <a:cs typeface="Meiryo" charset="-128"/>
              </a:rPr>
              <a:t>反復／周期的</a:t>
            </a:r>
            <a:r>
              <a:rPr lang="ja-JP" altLang="en-US" sz="800" dirty="0">
                <a:solidFill>
                  <a:schemeClr val="bg1"/>
                </a:solidFill>
                <a:latin typeface="Meiryo" charset="-128"/>
                <a:ea typeface="Meiryo" charset="-128"/>
                <a:cs typeface="Meiryo" charset="-128"/>
              </a:rPr>
              <a:t>(Iterative)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漸進的</a:t>
            </a:r>
            <a:r>
              <a:rPr lang="ja-JP" altLang="en-US" sz="800" dirty="0">
                <a:solidFill>
                  <a:schemeClr val="bg1"/>
                </a:solidFill>
                <a:latin typeface="Meiryo" charset="-128"/>
                <a:ea typeface="Meiryo" charset="-128"/>
                <a:cs typeface="Meiryo" charset="-128"/>
              </a:rPr>
              <a:t>(Incremental）</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適応主義</a:t>
            </a:r>
            <a:r>
              <a:rPr lang="ja-JP" altLang="en-US" sz="800" dirty="0">
                <a:solidFill>
                  <a:schemeClr val="bg1"/>
                </a:solidFill>
                <a:latin typeface="Meiryo" charset="-128"/>
                <a:ea typeface="Meiryo" charset="-128"/>
                <a:cs typeface="Meiryo" charset="-128"/>
              </a:rPr>
              <a:t>(Adaptive)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自律的</a:t>
            </a:r>
            <a:r>
              <a:rPr lang="ja-JP" altLang="en-US" sz="800" dirty="0">
                <a:solidFill>
                  <a:schemeClr val="bg1"/>
                </a:solidFill>
                <a:latin typeface="Meiryo" charset="-128"/>
                <a:ea typeface="Meiryo" charset="-128"/>
                <a:cs typeface="Meiryo" charset="-128"/>
              </a:rPr>
              <a:t>(Self-Organized)</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多能工</a:t>
            </a:r>
            <a:r>
              <a:rPr lang="ja-JP" altLang="en-US" sz="800" dirty="0">
                <a:solidFill>
                  <a:schemeClr val="bg1"/>
                </a:solidFill>
                <a:latin typeface="Meiryo" charset="-128"/>
                <a:ea typeface="Meiryo" charset="-128"/>
                <a:cs typeface="Meiryo" charset="-128"/>
              </a:rPr>
              <a:t>(Cell Production）</a:t>
            </a:r>
          </a:p>
        </p:txBody>
      </p:sp>
      <p:sp>
        <p:nvSpPr>
          <p:cNvPr id="32" name="ホームベース 31"/>
          <p:cNvSpPr/>
          <p:nvPr/>
        </p:nvSpPr>
        <p:spPr>
          <a:xfrm>
            <a:off x="452717" y="5785564"/>
            <a:ext cx="8238566" cy="529519"/>
          </a:xfrm>
          <a:prstGeom prst="homePlate">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イノベーションと</a:t>
            </a:r>
            <a:r>
              <a:rPr kumimoji="1" lang="ja-JP" altLang="en-US" sz="2000">
                <a:solidFill>
                  <a:srgbClr val="FFFFFF"/>
                </a:solidFill>
                <a:latin typeface="Meiryo" charset="-128"/>
                <a:ea typeface="Meiryo" charset="-128"/>
                <a:cs typeface="Meiryo" charset="-128"/>
              </a:rPr>
              <a:t>ビジネス・スピードの融合</a:t>
            </a:r>
            <a:endParaRPr kumimoji="1" lang="ja-JP" altLang="en-US" sz="2000" dirty="0">
              <a:solidFill>
                <a:srgbClr val="FFFFFF"/>
              </a:solidFill>
              <a:latin typeface="Meiryo" charset="-128"/>
              <a:ea typeface="Meiryo" charset="-128"/>
              <a:cs typeface="Meiryo" charset="-128"/>
            </a:endParaRPr>
          </a:p>
        </p:txBody>
      </p:sp>
      <p:sp>
        <p:nvSpPr>
          <p:cNvPr id="7" name="フリーフォーム 6"/>
          <p:cNvSpPr/>
          <p:nvPr/>
        </p:nvSpPr>
        <p:spPr>
          <a:xfrm>
            <a:off x="444040"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7030A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リーフォーム 7"/>
          <p:cNvSpPr/>
          <p:nvPr/>
        </p:nvSpPr>
        <p:spPr>
          <a:xfrm rot="10800000">
            <a:off x="4022166"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889536" y="2190251"/>
            <a:ext cx="2904962" cy="461665"/>
          </a:xfrm>
          <a:prstGeom prst="rect">
            <a:avLst/>
          </a:prstGeom>
          <a:noFill/>
        </p:spPr>
        <p:txBody>
          <a:bodyPr wrap="none" rtlCol="0">
            <a:spAutoFit/>
          </a:bodyPr>
          <a:lstStyle/>
          <a:p>
            <a:r>
              <a:rPr kumimoji="1" lang="ja-JP" altLang="en-US" sz="2400">
                <a:solidFill>
                  <a:schemeClr val="bg1"/>
                </a:solidFill>
              </a:rPr>
              <a:t>イノベーションの創発</a:t>
            </a:r>
            <a:endParaRPr kumimoji="1" lang="ja-JP" altLang="en-US" sz="2400" dirty="0">
              <a:solidFill>
                <a:schemeClr val="bg1"/>
              </a:solidFill>
            </a:endParaRPr>
          </a:p>
        </p:txBody>
      </p:sp>
      <p:sp>
        <p:nvSpPr>
          <p:cNvPr id="10" name="テキスト ボックス 9"/>
          <p:cNvSpPr txBox="1"/>
          <p:nvPr/>
        </p:nvSpPr>
        <p:spPr>
          <a:xfrm>
            <a:off x="4843598" y="2180743"/>
            <a:ext cx="3698448" cy="461665"/>
          </a:xfrm>
          <a:prstGeom prst="rect">
            <a:avLst/>
          </a:prstGeom>
          <a:noFill/>
        </p:spPr>
        <p:txBody>
          <a:bodyPr wrap="none" rtlCol="0">
            <a:spAutoFit/>
          </a:bodyPr>
          <a:lstStyle/>
          <a:p>
            <a:pPr algn="r"/>
            <a:r>
              <a:rPr kumimoji="1" lang="ja-JP" altLang="en-US" sz="2400" dirty="0">
                <a:solidFill>
                  <a:schemeClr val="bg1"/>
                </a:solidFill>
              </a:rPr>
              <a:t>ジャスト・イン・タイムで提供</a:t>
            </a:r>
          </a:p>
        </p:txBody>
      </p:sp>
    </p:spTree>
    <p:extLst>
      <p:ext uri="{BB962C8B-B14F-4D97-AF65-F5344CB8AC3E}">
        <p14:creationId xmlns:p14="http://schemas.microsoft.com/office/powerpoint/2010/main" val="1059775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19</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Meiryo" panose="020B0604030504040204" pitchFamily="34" charset="-128"/>
                <a:ea typeface="Meiryo" panose="020B0604030504040204" pitchFamily="34" charset="-128"/>
                <a:cs typeface="Arial"/>
              </a:rPr>
              <a:t>IT</a:t>
            </a:r>
            <a:r>
              <a:rPr lang="ja-JP" altLang="en-US" sz="2800">
                <a:solidFill>
                  <a:srgbClr val="FFFFFF"/>
                </a:solidFill>
                <a:effectLst/>
                <a:latin typeface="Meiryo" panose="020B0604030504040204" pitchFamily="34" charset="-128"/>
                <a:ea typeface="Meiryo" panose="020B0604030504040204" pitchFamily="34" charset="-128"/>
                <a:cs typeface="Arial"/>
              </a:rPr>
              <a:t>利用の常識を変える</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ja-JP" altLang="en-US" sz="280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latin typeface="Meiryo" panose="020B0604030504040204" pitchFamily="34" charset="-128"/>
                <a:ea typeface="Meiryo" panose="020B0604030504040204" pitchFamily="34" charset="-128"/>
                <a:cs typeface="Arial"/>
              </a:rPr>
              <a:t>Cloud Computing</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999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Meiryo" panose="020B0604030504040204" pitchFamily="34" charset="-128"/>
                <a:ea typeface="Meiryo" panose="020B0604030504040204" pitchFamily="34" charset="-128"/>
                <a:cs typeface="Arial"/>
              </a:rPr>
              <a:t>ビジネスの大変革を迫る</a:t>
            </a:r>
            <a:endParaRPr lang="en-US" altLang="ja-JP" sz="2800" dirty="0">
              <a:solidFill>
                <a:srgbClr val="FFFFFF"/>
              </a:solidFill>
              <a:latin typeface="Meiryo" panose="020B0604030504040204" pitchFamily="34" charset="-128"/>
              <a:ea typeface="Meiryo" panose="020B0604030504040204" pitchFamily="34" charset="-128"/>
              <a:cs typeface="Arial"/>
            </a:endParaRPr>
          </a:p>
          <a:p>
            <a:pPr algn="ctr"/>
            <a:r>
              <a:rPr lang="ja-JP" altLang="en-US" sz="2800">
                <a:solidFill>
                  <a:srgbClr val="FFFFFF"/>
                </a:solidFill>
                <a:latin typeface="Meiryo" panose="020B0604030504040204" pitchFamily="34" charset="-128"/>
                <a:ea typeface="Meiryo" panose="020B0604030504040204" pitchFamily="34" charset="-128"/>
                <a:cs typeface="Arial"/>
              </a:rPr>
              <a:t>デジタル</a:t>
            </a:r>
            <a:r>
              <a:rPr lang="ja-JP" altLang="en-US" sz="2800" dirty="0">
                <a:solidFill>
                  <a:srgbClr val="FFFFFF"/>
                </a:solidFill>
                <a:latin typeface="Meiryo" panose="020B0604030504040204" pitchFamily="34" charset="-128"/>
                <a:ea typeface="Meiryo" panose="020B0604030504040204" pitchFamily="34" charset="-128"/>
                <a:cs typeface="Arial"/>
              </a:rPr>
              <a:t>・トランスフォーメーション</a:t>
            </a:r>
            <a:endParaRPr lang="en-US" altLang="ja-JP" sz="2800" dirty="0">
              <a:solidFill>
                <a:srgbClr val="FFFFFF"/>
              </a:solidFill>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effectLst/>
                <a:latin typeface="Meiryo" panose="020B0604030504040204" pitchFamily="34" charset="-128"/>
                <a:ea typeface="Meiryo" panose="020B0604030504040204" pitchFamily="34" charset="-128"/>
                <a:cs typeface="Arial"/>
              </a:rPr>
              <a:t>Digital Transformation / DX</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9820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クラウドによるコスト改善例</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25126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評価対象としたアプリケーション</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pic>
        <p:nvPicPr>
          <p:cNvPr id="4" name="図 3" descr="画面の領域"/>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53264" y="1255028"/>
            <a:ext cx="3723592" cy="5013657"/>
          </a:xfrm>
          <a:prstGeom prst="rect">
            <a:avLst/>
          </a:prstGeom>
          <a:ln>
            <a:noFill/>
          </a:ln>
          <a:effectLst>
            <a:outerShdw blurRad="50800" dist="38100" dir="2700000" algn="tl" rotWithShape="0">
              <a:prstClr val="black">
                <a:alpha val="40000"/>
              </a:prstClr>
            </a:outerShdw>
          </a:effectLst>
        </p:spPr>
      </p:pic>
      <p:pic>
        <p:nvPicPr>
          <p:cNvPr id="5" name="図 4"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255029"/>
            <a:ext cx="4347029" cy="2979340"/>
          </a:xfrm>
          <a:prstGeom prst="rect">
            <a:avLst/>
          </a:prstGeom>
          <a:ln>
            <a:noFill/>
          </a:ln>
          <a:effectLst>
            <a:outerShdw blurRad="50800" dist="38100" dir="2700000" algn="tl" rotWithShape="0">
              <a:prstClr val="black">
                <a:alpha val="40000"/>
              </a:prstClr>
            </a:outerShdw>
          </a:effectLst>
        </p:spPr>
      </p:pic>
      <p:sp>
        <p:nvSpPr>
          <p:cNvPr id="6" name="曲折矢印 5"/>
          <p:cNvSpPr/>
          <p:nvPr/>
        </p:nvSpPr>
        <p:spPr>
          <a:xfrm rot="10800000" flipH="1">
            <a:off x="2310064" y="4389119"/>
            <a:ext cx="2494165" cy="1292810"/>
          </a:xfrm>
          <a:prstGeom prst="bentArrow">
            <a:avLst>
              <a:gd name="adj1" fmla="val 34435"/>
              <a:gd name="adj2" fmla="val 34435"/>
              <a:gd name="adj3" fmla="val 25000"/>
              <a:gd name="adj4" fmla="val 4375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22554" y="5899353"/>
            <a:ext cx="3416320" cy="369332"/>
          </a:xfrm>
          <a:prstGeom prst="rect">
            <a:avLst/>
          </a:prstGeom>
          <a:noFill/>
        </p:spPr>
        <p:txBody>
          <a:bodyPr wrap="none" rtlCol="0">
            <a:spAutoFit/>
          </a:bodyPr>
          <a:lstStyle/>
          <a:p>
            <a:r>
              <a:rPr kumimoji="1" lang="ja-JP" altLang="en-US">
                <a:solidFill>
                  <a:srgbClr val="0432FF"/>
                </a:solidFill>
                <a:latin typeface="Meiryo" charset="-128"/>
                <a:ea typeface="Meiryo" charset="-128"/>
                <a:cs typeface="Meiryo" charset="-128"/>
              </a:rPr>
              <a:t>アンケート登録</a:t>
            </a:r>
            <a:r>
              <a:rPr lang="ja-JP" altLang="en-US">
                <a:solidFill>
                  <a:srgbClr val="0432FF"/>
                </a:solidFill>
                <a:latin typeface="Meiryo" charset="-128"/>
                <a:ea typeface="Meiryo" charset="-128"/>
                <a:cs typeface="Meiryo" charset="-128"/>
              </a:rPr>
              <a:t>／集計システム</a:t>
            </a:r>
            <a:endParaRPr kumimoji="1" lang="ja-JP" altLang="en-US">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227090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676" y="911392"/>
            <a:ext cx="2138815" cy="1742580"/>
          </a:xfrm>
          <a:prstGeom prst="rect">
            <a:avLst/>
          </a:prstGeom>
          <a:ln>
            <a:solidFill>
              <a:schemeClr val="bg1">
                <a:lumMod val="50000"/>
              </a:schemeClr>
            </a:solidFill>
          </a:ln>
        </p:spPr>
      </p:pic>
      <p:sp>
        <p:nvSpPr>
          <p:cNvPr id="5" name="角丸四角形 4"/>
          <p:cNvSpPr/>
          <p:nvPr/>
        </p:nvSpPr>
        <p:spPr>
          <a:xfrm>
            <a:off x="273676" y="2866590"/>
            <a:ext cx="2180758" cy="150702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descr="画面の領域"/>
          <p:cNvPicPr>
            <a:picLocks noChangeAspect="1"/>
          </p:cNvPicPr>
          <p:nvPr/>
        </p:nvPicPr>
        <p:blipFill rotWithShape="1">
          <a:blip r:embed="rId3" cstate="print">
            <a:extLst>
              <a:ext uri="{28A0092B-C50C-407E-A947-70E740481C1C}">
                <a14:useLocalDpi xmlns:a14="http://schemas.microsoft.com/office/drawing/2010/main"/>
              </a:ext>
            </a:extLst>
          </a:blip>
          <a:srcRect b="51037"/>
          <a:stretch/>
        </p:blipFill>
        <p:spPr>
          <a:xfrm>
            <a:off x="3200266" y="911392"/>
            <a:ext cx="2736729" cy="1510643"/>
          </a:xfrm>
          <a:prstGeom prst="rect">
            <a:avLst/>
          </a:prstGeom>
          <a:ln>
            <a:solidFill>
              <a:schemeClr val="bg1">
                <a:lumMod val="50000"/>
              </a:schemeClr>
            </a:solidFill>
          </a:ln>
        </p:spPr>
      </p:pic>
      <p:pic>
        <p:nvPicPr>
          <p:cNvPr id="7" name="図 6" descr="画面の領域"/>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3676" y="4894405"/>
            <a:ext cx="2180758" cy="1494636"/>
          </a:xfrm>
          <a:prstGeom prst="rect">
            <a:avLst/>
          </a:prstGeom>
          <a:ln>
            <a:solidFill>
              <a:schemeClr val="bg1">
                <a:lumMod val="50000"/>
              </a:schemeClr>
            </a:solidFill>
          </a:ln>
        </p:spPr>
      </p:pic>
      <p:pic>
        <p:nvPicPr>
          <p:cNvPr id="8" name="図 7" descr="画面の領域"/>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0265" y="4710914"/>
            <a:ext cx="2736729" cy="1678127"/>
          </a:xfrm>
          <a:prstGeom prst="rect">
            <a:avLst/>
          </a:prstGeom>
          <a:ln>
            <a:solidFill>
              <a:schemeClr val="bg1">
                <a:lumMod val="50000"/>
              </a:schemeClr>
            </a:solidFill>
          </a:ln>
        </p:spPr>
      </p:pic>
      <p:pic>
        <p:nvPicPr>
          <p:cNvPr id="9" name="図 8" descr="画面の領域"/>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987" y="2058754"/>
            <a:ext cx="2318032" cy="3121131"/>
          </a:xfrm>
          <a:prstGeom prst="rect">
            <a:avLst/>
          </a:prstGeom>
          <a:ln>
            <a:solidFill>
              <a:schemeClr val="bg1">
                <a:lumMod val="50000"/>
              </a:schemeClr>
            </a:solidFill>
          </a:ln>
        </p:spPr>
      </p:pic>
      <p:sp>
        <p:nvSpPr>
          <p:cNvPr id="10" name="テキスト ボックス 9"/>
          <p:cNvSpPr txBox="1"/>
          <p:nvPr/>
        </p:nvSpPr>
        <p:spPr>
          <a:xfrm>
            <a:off x="385012" y="3061351"/>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店舗入力</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9776" y="3505534"/>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ダウンロード</a:t>
            </a:r>
          </a:p>
        </p:txBody>
      </p:sp>
      <p:sp>
        <p:nvSpPr>
          <p:cNvPr id="12" name="テキスト ボックス 11"/>
          <p:cNvSpPr txBox="1"/>
          <p:nvPr/>
        </p:nvSpPr>
        <p:spPr>
          <a:xfrm>
            <a:off x="399776" y="3967969"/>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77423" y="1048084"/>
            <a:ext cx="1069049"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ログイン画面</a:t>
            </a:r>
          </a:p>
        </p:txBody>
      </p:sp>
      <p:sp>
        <p:nvSpPr>
          <p:cNvPr id="19" name="テキスト ボックス 18"/>
          <p:cNvSpPr txBox="1"/>
          <p:nvPr/>
        </p:nvSpPr>
        <p:spPr>
          <a:xfrm>
            <a:off x="4940933" y="1779444"/>
            <a:ext cx="906050" cy="215444"/>
          </a:xfrm>
          <a:prstGeom prst="rect">
            <a:avLst/>
          </a:prstGeom>
          <a:noFill/>
        </p:spPr>
        <p:txBody>
          <a:bodyPr wrap="square" rtlCol="0">
            <a:spAutoFit/>
          </a:bodyPr>
          <a:lstStyle>
            <a:defPPr>
              <a:defRPr lang="ja-JP"/>
            </a:defPPr>
            <a:lvl1pPr algn="ctr">
              <a:defRPr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店頭用入力画面</a:t>
            </a:r>
          </a:p>
        </p:txBody>
      </p:sp>
      <p:sp>
        <p:nvSpPr>
          <p:cNvPr id="20" name="テキスト ボックス 19"/>
          <p:cNvSpPr txBox="1"/>
          <p:nvPr/>
        </p:nvSpPr>
        <p:spPr>
          <a:xfrm>
            <a:off x="3328725" y="5743238"/>
            <a:ext cx="2479807"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集計ファイル作成画面</a:t>
            </a:r>
          </a:p>
        </p:txBody>
      </p:sp>
      <p:sp>
        <p:nvSpPr>
          <p:cNvPr id="21" name="テキスト ボックス 20"/>
          <p:cNvSpPr txBox="1"/>
          <p:nvPr/>
        </p:nvSpPr>
        <p:spPr>
          <a:xfrm>
            <a:off x="7727280" y="4158403"/>
            <a:ext cx="1124525" cy="215444"/>
          </a:xfrm>
          <a:prstGeom prst="rect">
            <a:avLst/>
          </a:prstGeom>
          <a:noFill/>
        </p:spPr>
        <p:txBody>
          <a:bodyPr wrap="square" rtlCol="0">
            <a:spAutoFit/>
          </a:bodyPr>
          <a:lstStyle/>
          <a:p>
            <a:pPr algn="ctr"/>
            <a:r>
              <a:rPr kumimoji="1" lang="ja-JP" altLang="en-US"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ダッシュボード画面</a:t>
            </a:r>
            <a:endPar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2821" y="5739527"/>
            <a:ext cx="1499808" cy="219155"/>
          </a:xfrm>
          <a:prstGeom prst="rect">
            <a:avLst/>
          </a:prstGeom>
          <a:noFill/>
        </p:spPr>
        <p:txBody>
          <a:bodyPr wrap="square" rtlCol="0">
            <a:spAutoFit/>
          </a:bodyPr>
          <a:lstStyle/>
          <a:p>
            <a:pPr algn="ctr"/>
            <a:r>
              <a:rPr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用入力画面</a:t>
            </a:r>
          </a:p>
        </p:txBody>
      </p:sp>
      <p:sp>
        <p:nvSpPr>
          <p:cNvPr id="28" name="テキスト ボックス 27"/>
          <p:cNvSpPr txBox="1"/>
          <p:nvPr/>
        </p:nvSpPr>
        <p:spPr>
          <a:xfrm>
            <a:off x="1908710" y="4552401"/>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335516" y="2528628"/>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692637" y="3365174"/>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806295" y="4415307"/>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600841" y="1152869"/>
            <a:ext cx="2411073" cy="523220"/>
          </a:xfrm>
          <a:prstGeom prst="rect">
            <a:avLst/>
          </a:prstGeom>
          <a:solidFill>
            <a:srgbClr val="FFC000">
              <a:alpha val="26000"/>
            </a:srgbClr>
          </a:solid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認証されたユーザのみ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アクセス可能なページ</a:t>
            </a:r>
          </a:p>
        </p:txBody>
      </p:sp>
      <p:sp>
        <p:nvSpPr>
          <p:cNvPr id="39" name="フローチャート: 磁気ディスク 38"/>
          <p:cNvSpPr/>
          <p:nvPr/>
        </p:nvSpPr>
        <p:spPr>
          <a:xfrm>
            <a:off x="3203636" y="2865024"/>
            <a:ext cx="2736728" cy="1508593"/>
          </a:xfrm>
          <a:prstGeom prst="flowChartMagneticDisk">
            <a:avLst/>
          </a:prstGeom>
          <a:solidFill>
            <a:schemeClr val="tx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カギ線コネクタ 42"/>
          <p:cNvCxnSpPr>
            <a:stCxn id="11" idx="3"/>
            <a:endCxn id="4" idx="2"/>
          </p:cNvCxnSpPr>
          <p:nvPr/>
        </p:nvCxnSpPr>
        <p:spPr>
          <a:xfrm flipH="1" flipV="1">
            <a:off x="1343084" y="2653972"/>
            <a:ext cx="972118" cy="1005451"/>
          </a:xfrm>
          <a:prstGeom prst="bentConnector4">
            <a:avLst>
              <a:gd name="adj1" fmla="val -23516"/>
              <a:gd name="adj2" fmla="val 6914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0" idx="0"/>
            <a:endCxn id="4" idx="2"/>
          </p:cNvCxnSpPr>
          <p:nvPr/>
        </p:nvCxnSpPr>
        <p:spPr>
          <a:xfrm flipV="1">
            <a:off x="1342725" y="2653972"/>
            <a:ext cx="359" cy="4073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2" idx="2"/>
            <a:endCxn id="7" idx="0"/>
          </p:cNvCxnSpPr>
          <p:nvPr/>
        </p:nvCxnSpPr>
        <p:spPr>
          <a:xfrm>
            <a:off x="1357489" y="4275746"/>
            <a:ext cx="6566" cy="61865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V="1">
            <a:off x="2441302" y="4136961"/>
            <a:ext cx="758963" cy="7983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39" idx="3"/>
            <a:endCxn id="8" idx="0"/>
          </p:cNvCxnSpPr>
          <p:nvPr/>
        </p:nvCxnSpPr>
        <p:spPr>
          <a:xfrm flipH="1">
            <a:off x="4568630" y="4373617"/>
            <a:ext cx="3370" cy="3372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4" idx="3"/>
          </p:cNvCxnSpPr>
          <p:nvPr/>
        </p:nvCxnSpPr>
        <p:spPr>
          <a:xfrm>
            <a:off x="2412491" y="1782682"/>
            <a:ext cx="787774" cy="0"/>
          </a:xfrm>
          <a:prstGeom prst="straightConnector1">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6" idx="2"/>
            <a:endCxn id="39" idx="1"/>
          </p:cNvCxnSpPr>
          <p:nvPr/>
        </p:nvCxnSpPr>
        <p:spPr>
          <a:xfrm>
            <a:off x="4568631" y="2422035"/>
            <a:ext cx="3369" cy="44298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39" idx="4"/>
            <a:endCxn id="9" idx="1"/>
          </p:cNvCxnSpPr>
          <p:nvPr/>
        </p:nvCxnSpPr>
        <p:spPr>
          <a:xfrm flipV="1">
            <a:off x="5940364" y="3619320"/>
            <a:ext cx="60962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a:stCxn id="4" idx="3"/>
            <a:endCxn id="8" idx="1"/>
          </p:cNvCxnSpPr>
          <p:nvPr/>
        </p:nvCxnSpPr>
        <p:spPr>
          <a:xfrm>
            <a:off x="2412491" y="1782682"/>
            <a:ext cx="787774" cy="3767296"/>
          </a:xfrm>
          <a:prstGeom prst="bentConnector3">
            <a:avLst>
              <a:gd name="adj1" fmla="val 50000"/>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0" name="タイトル 2"/>
          <p:cNvSpPr>
            <a:spLocks noGrp="1"/>
          </p:cNvSpPr>
          <p:nvPr>
            <p:ph type="title"/>
          </p:nvPr>
        </p:nvSpPr>
        <p:spPr/>
        <p:txBody>
          <a:bodyPr/>
          <a:lstStyle/>
          <a:p>
            <a:r>
              <a:rPr kumimoji="1" lang="ja-JP" altLang="en-US" dirty="0"/>
              <a:t>評価対象としたアプリケーション／処理フロー</a:t>
            </a:r>
          </a:p>
        </p:txBody>
      </p:sp>
      <p:sp>
        <p:nvSpPr>
          <p:cNvPr id="101" name="テキスト ボックス 100"/>
          <p:cNvSpPr txBox="1"/>
          <p:nvPr/>
        </p:nvSpPr>
        <p:spPr>
          <a:xfrm>
            <a:off x="6549988" y="5549977"/>
            <a:ext cx="2318032" cy="769441"/>
          </a:xfrm>
          <a:prstGeom prst="rect">
            <a:avLst/>
          </a:prstGeom>
          <a:noFill/>
        </p:spPr>
        <p:txBody>
          <a:bodyPr wrap="square" rtlCol="0">
            <a:spAutoFit/>
          </a:bodyPr>
          <a:lstStyle/>
          <a:p>
            <a:pPr algn="dist"/>
            <a:r>
              <a:rPr kumimoji="1" lang="ja-JP" altLang="en-US" sz="2000" dirty="0">
                <a:solidFill>
                  <a:schemeClr val="tx1">
                    <a:lumMod val="50000"/>
                    <a:lumOff val="50000"/>
                  </a:schemeClr>
                </a:solidFill>
                <a:latin typeface="Meiryo" charset="-128"/>
                <a:ea typeface="Meiryo" charset="-128"/>
                <a:cs typeface="Meiryo" charset="-128"/>
              </a:rPr>
              <a:t>よくありがちな</a:t>
            </a:r>
            <a:endParaRPr kumimoji="1" lang="en-US" altLang="ja-JP" sz="2000" dirty="0">
              <a:solidFill>
                <a:schemeClr val="tx1">
                  <a:lumMod val="50000"/>
                  <a:lumOff val="50000"/>
                </a:schemeClr>
              </a:solidFill>
              <a:latin typeface="Meiryo" charset="-128"/>
              <a:ea typeface="Meiryo" charset="-128"/>
              <a:cs typeface="Meiryo" charset="-128"/>
            </a:endParaRPr>
          </a:p>
          <a:p>
            <a:pPr algn="dist"/>
            <a:r>
              <a:rPr kumimoji="1" lang="en-US" altLang="ja-JP" sz="2400" b="1" dirty="0">
                <a:solidFill>
                  <a:schemeClr val="tx1">
                    <a:lumMod val="50000"/>
                    <a:lumOff val="50000"/>
                  </a:schemeClr>
                </a:solidFill>
                <a:latin typeface="Meiryo" charset="-128"/>
                <a:ea typeface="Meiryo" charset="-128"/>
                <a:cs typeface="Meiryo" charset="-128"/>
              </a:rPr>
              <a:t>web</a:t>
            </a:r>
            <a:r>
              <a:rPr kumimoji="1" lang="ja-JP" altLang="en-US" sz="2400" b="1" dirty="0">
                <a:solidFill>
                  <a:schemeClr val="tx1">
                    <a:lumMod val="50000"/>
                    <a:lumOff val="50000"/>
                  </a:schemeClr>
                </a:solidFill>
                <a:latin typeface="Meiryo" charset="-128"/>
                <a:ea typeface="Meiryo" charset="-128"/>
                <a:cs typeface="Meiryo" charset="-128"/>
              </a:rPr>
              <a:t>システム</a:t>
            </a:r>
          </a:p>
        </p:txBody>
      </p:sp>
    </p:spTree>
    <p:extLst>
      <p:ext uri="{BB962C8B-B14F-4D97-AF65-F5344CB8AC3E}">
        <p14:creationId xmlns:p14="http://schemas.microsoft.com/office/powerpoint/2010/main" val="338912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9" name="正方形/長方形 738"/>
          <p:cNvSpPr/>
          <p:nvPr/>
        </p:nvSpPr>
        <p:spPr>
          <a:xfrm>
            <a:off x="7995107"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構築事例：従来型の</a:t>
            </a:r>
            <a:r>
              <a:rPr kumimoji="1" lang="en-US" altLang="ja-JP" dirty="0"/>
              <a:t>Web</a:t>
            </a:r>
            <a:r>
              <a:rPr kumimoji="1" lang="ja-JP" altLang="en-US" dirty="0"/>
              <a:t>アプリケーション・アーキテクチャ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a:endCxn id="25" idx="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5"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60468" y="3872816"/>
            <a:ext cx="780958" cy="680684"/>
          </a:xfrm>
          <a:prstGeom prst="rect">
            <a:avLst/>
          </a:prstGeom>
          <a:effectLst/>
        </p:spPr>
      </p:pic>
      <p:sp>
        <p:nvSpPr>
          <p:cNvPr id="26" name="TextBox 27"/>
          <p:cNvSpPr txBox="1"/>
          <p:nvPr/>
        </p:nvSpPr>
        <p:spPr>
          <a:xfrm>
            <a:off x="4201758" y="444956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28"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68290" y="2947113"/>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2"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396" y="2292879"/>
            <a:ext cx="780958" cy="680684"/>
          </a:xfrm>
          <a:prstGeom prst="rect">
            <a:avLst/>
          </a:prstGeom>
          <a:effectLst/>
        </p:spPr>
      </p:pic>
      <p:sp>
        <p:nvSpPr>
          <p:cNvPr id="33" name="TextBox 27"/>
          <p:cNvSpPr txBox="1"/>
          <p:nvPr/>
        </p:nvSpPr>
        <p:spPr>
          <a:xfrm>
            <a:off x="7698719" y="287651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4"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396" y="3849805"/>
            <a:ext cx="780958" cy="680684"/>
          </a:xfrm>
          <a:prstGeom prst="rect">
            <a:avLst/>
          </a:prstGeom>
          <a:effectLst/>
        </p:spPr>
      </p:pic>
      <p:sp>
        <p:nvSpPr>
          <p:cNvPr id="35" name="TextBox 27"/>
          <p:cNvSpPr txBox="1"/>
          <p:nvPr/>
        </p:nvSpPr>
        <p:spPr>
          <a:xfrm>
            <a:off x="7731969" y="444163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39" name="左中かっこ 38"/>
          <p:cNvSpPr/>
          <p:nvPr/>
        </p:nvSpPr>
        <p:spPr>
          <a:xfrm rot="16200000">
            <a:off x="8195253" y="4608310"/>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sp>
        <p:nvSpPr>
          <p:cNvPr id="41" name="テキスト ボックス 40"/>
          <p:cNvSpPr txBox="1"/>
          <p:nvPr/>
        </p:nvSpPr>
        <p:spPr>
          <a:xfrm>
            <a:off x="7931632" y="5139406"/>
            <a:ext cx="877163" cy="369332"/>
          </a:xfrm>
          <a:prstGeom prst="rect">
            <a:avLst/>
          </a:prstGeom>
          <a:noFill/>
          <a:effectLst/>
        </p:spPr>
        <p:txBody>
          <a:bodyPr wrap="none" rtlCol="0" anchor="ctr">
            <a:noAutofit/>
          </a:bodyPr>
          <a:lstStyle>
            <a:defPPr>
              <a:defRPr lang="ja-JP"/>
            </a:defPPr>
            <a:lvl1pPr algn="ctr">
              <a:defRPr sz="1200">
                <a:latin typeface="Meiryo" charset="-128"/>
                <a:ea typeface="Meiryo" charset="-128"/>
                <a:cs typeface="Meiryo" charset="-128"/>
              </a:defRPr>
            </a:lvl1pPr>
          </a:lstStyle>
          <a:p>
            <a:r>
              <a:rPr lang="ja-JP" altLang="en-US" dirty="0"/>
              <a:t>冗長化</a:t>
            </a:r>
          </a:p>
        </p:txBody>
      </p:sp>
      <p:pic>
        <p:nvPicPr>
          <p:cNvPr id="42"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57279" y="4637755"/>
            <a:ext cx="780958" cy="680684"/>
          </a:xfrm>
          <a:prstGeom prst="rect">
            <a:avLst/>
          </a:prstGeom>
          <a:effectLst/>
        </p:spPr>
      </p:pic>
      <p:sp>
        <p:nvSpPr>
          <p:cNvPr id="43" name="TextBox 27"/>
          <p:cNvSpPr txBox="1"/>
          <p:nvPr/>
        </p:nvSpPr>
        <p:spPr>
          <a:xfrm>
            <a:off x="4197258" y="5203221"/>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45"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6836" y="2288674"/>
            <a:ext cx="780958" cy="680684"/>
          </a:xfrm>
          <a:prstGeom prst="rect">
            <a:avLst/>
          </a:prstGeom>
          <a:effectLst/>
        </p:spPr>
      </p:pic>
      <p:sp>
        <p:nvSpPr>
          <p:cNvPr id="46" name="TextBox 27"/>
          <p:cNvSpPr txBox="1"/>
          <p:nvPr/>
        </p:nvSpPr>
        <p:spPr>
          <a:xfrm>
            <a:off x="4262721" y="2871946"/>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49" name="直線コネクタ 48"/>
          <p:cNvCxnSpPr>
            <a:stCxn id="32" idx="1"/>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2" idx="1"/>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34" idx="1"/>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4" idx="1"/>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5" name="テキスト ボックス 734"/>
          <p:cNvSpPr txBox="1"/>
          <p:nvPr/>
        </p:nvSpPr>
        <p:spPr>
          <a:xfrm flipH="1">
            <a:off x="4307505" y="1971228"/>
            <a:ext cx="1179619" cy="276999"/>
          </a:xfrm>
          <a:prstGeom prst="rect">
            <a:avLst/>
          </a:prstGeom>
          <a:noFill/>
          <a:effectLst/>
        </p:spPr>
        <p:txBody>
          <a:bodyPr wrap="square" rtlCol="0">
            <a:spAutoFit/>
          </a:bodyPr>
          <a:lstStyle/>
          <a:p>
            <a:pPr algn="ctr"/>
            <a:r>
              <a:rPr kumimoji="1" lang="ja-JP" altLang="en-US" sz="1200" b="1" dirty="0">
                <a:solidFill>
                  <a:srgbClr val="0432FF"/>
                </a:solidFill>
                <a:latin typeface="Meiryo" charset="-128"/>
                <a:ea typeface="Meiryo" charset="-128"/>
                <a:cs typeface="Meiryo" charset="-128"/>
              </a:rPr>
              <a:t>死活監視</a:t>
            </a:r>
          </a:p>
        </p:txBody>
      </p:sp>
      <p:sp>
        <p:nvSpPr>
          <p:cNvPr id="736" name="テキスト ボックス 735"/>
          <p:cNvSpPr txBox="1"/>
          <p:nvPr/>
        </p:nvSpPr>
        <p:spPr>
          <a:xfrm flipH="1">
            <a:off x="4536869" y="4468723"/>
            <a:ext cx="1179619"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804001" y="5661331"/>
            <a:ext cx="3027408" cy="29452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DNS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4" name="角丸四角形 743"/>
          <p:cNvSpPr/>
          <p:nvPr/>
        </p:nvSpPr>
        <p:spPr>
          <a:xfrm>
            <a:off x="3866612" y="1107873"/>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AP</a:t>
            </a:r>
            <a:r>
              <a:rPr lang="ja-JP" altLang="en-US" sz="1400" dirty="0">
                <a:solidFill>
                  <a:schemeClr val="accent6">
                    <a:lumMod val="50000"/>
                  </a:schemeClr>
                </a:solidFill>
                <a:latin typeface="Meiryo" charset="-128"/>
                <a:ea typeface="Meiryo" charset="-128"/>
                <a:cs typeface="Meiryo" charset="-128"/>
              </a:rPr>
              <a:t>はそのまま移行。ただし、セッション管理等、一部改修が必要な場合がある。</a:t>
            </a:r>
          </a:p>
        </p:txBody>
      </p:sp>
      <p:sp>
        <p:nvSpPr>
          <p:cNvPr id="745" name="角丸四角形 744"/>
          <p:cNvSpPr/>
          <p:nvPr/>
        </p:nvSpPr>
        <p:spPr>
          <a:xfrm>
            <a:off x="6324263" y="5602264"/>
            <a:ext cx="2741583"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ミドルウェアが必要</a:t>
            </a:r>
            <a:endParaRPr lang="en-US" altLang="ja-JP" sz="1400" dirty="0">
              <a:solidFill>
                <a:schemeClr val="accent6">
                  <a:lumMod val="50000"/>
                </a:schemeClr>
              </a:solidFill>
              <a:latin typeface="Meiryo" charset="-128"/>
              <a:ea typeface="Meiryo" charset="-128"/>
              <a:cs typeface="Meiryo" charset="-128"/>
            </a:endParaRPr>
          </a:p>
          <a:p>
            <a:r>
              <a:rPr lang="ja-JP" altLang="en-US" sz="800" dirty="0">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 </a:t>
            </a:r>
            <a:r>
              <a:rPr lang="en-US" altLang="ja-JP" sz="800" dirty="0" err="1">
                <a:solidFill>
                  <a:schemeClr val="accent6">
                    <a:lumMod val="50000"/>
                  </a:schemeClr>
                </a:solidFill>
                <a:latin typeface="Meiryo" charset="-128"/>
                <a:ea typeface="Meiryo" charset="-128"/>
                <a:cs typeface="Meiryo" charset="-128"/>
              </a:rPr>
              <a:t>SQLServer</a:t>
            </a:r>
            <a:r>
              <a:rPr lang="ja-JP" altLang="en-US" sz="800" dirty="0">
                <a:solidFill>
                  <a:schemeClr val="accent6">
                    <a:lumMod val="50000"/>
                  </a:schemeClr>
                </a:solidFill>
                <a:latin typeface="Meiryo" charset="-128"/>
                <a:ea typeface="Meiryo" charset="-128"/>
                <a:cs typeface="Meiryo" charset="-128"/>
              </a:rPr>
              <a:t>、死活監視ソフト等の購入）</a:t>
            </a:r>
            <a:endParaRPr lang="en-US" altLang="ja-JP" sz="800" dirty="0">
              <a:solidFill>
                <a:schemeClr val="accent6">
                  <a:lumMod val="50000"/>
                </a:schemeClr>
              </a:solidFill>
              <a:latin typeface="Meiryo" charset="-128"/>
              <a:ea typeface="Meiryo" charset="-128"/>
              <a:cs typeface="Meiryo" charset="-128"/>
            </a:endParaRPr>
          </a:p>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$175.2</a:t>
            </a:r>
          </a:p>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9</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$1576.8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$236.52+α</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p:txBody>
      </p:sp>
      <p:sp>
        <p:nvSpPr>
          <p:cNvPr id="747" name="正方形/長方形 746"/>
          <p:cNvSpPr/>
          <p:nvPr/>
        </p:nvSpPr>
        <p:spPr>
          <a:xfrm>
            <a:off x="273809" y="1177438"/>
            <a:ext cx="2244407" cy="2002285"/>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chemeClr val="bg1"/>
                </a:solidFill>
                <a:latin typeface="Meiryo" charset="-128"/>
                <a:ea typeface="Meiryo" charset="-128"/>
                <a:cs typeface="Meiryo" charset="-128"/>
              </a:rPr>
              <a:t>年間：</a:t>
            </a:r>
            <a:r>
              <a:rPr lang="ja-JP" altLang="en-US" sz="1050" b="1" dirty="0">
                <a:solidFill>
                  <a:schemeClr val="bg1"/>
                </a:solidFill>
                <a:latin typeface="Meiryo" charset="-128"/>
                <a:ea typeface="Meiryo" charset="-128"/>
                <a:cs typeface="Meiryo" charset="-128"/>
              </a:rPr>
              <a:t>約</a:t>
            </a:r>
            <a:r>
              <a:rPr lang="en-US" altLang="ja-JP" sz="1050" b="1" dirty="0">
                <a:solidFill>
                  <a:schemeClr val="bg1"/>
                </a:solidFill>
                <a:latin typeface="Meiryo" charset="-128"/>
                <a:ea typeface="Meiryo" charset="-128"/>
                <a:cs typeface="Meiryo" charset="-128"/>
              </a:rPr>
              <a:t>$2049.84</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254,980</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sp>
        <p:nvSpPr>
          <p:cNvPr id="749" name="下矢印 748"/>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0" name="正方形/長方形 749"/>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888011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8"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76037" y="2929574"/>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cxnSp>
        <p:nvCxnSpPr>
          <p:cNvPr id="49" name="直線コネクタ 48"/>
          <p:cNvCxnSpPr>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6" name="テキスト ボックス 735"/>
          <p:cNvSpPr txBox="1"/>
          <p:nvPr/>
        </p:nvSpPr>
        <p:spPr>
          <a:xfrm flipH="1">
            <a:off x="4757980" y="4468723"/>
            <a:ext cx="594430"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762048" y="5626019"/>
            <a:ext cx="1359501" cy="46097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Route 53</a:t>
            </a:r>
            <a:r>
              <a:rPr lang="ja-JP" altLang="en-US" sz="1400" dirty="0">
                <a:solidFill>
                  <a:schemeClr val="accent6">
                    <a:lumMod val="50000"/>
                  </a:schemeClr>
                </a:solidFill>
                <a:latin typeface="Meiryo" charset="-128"/>
                <a:ea typeface="Meiryo" charset="-128"/>
                <a:cs typeface="Meiryo" charset="-128"/>
              </a:rPr>
              <a:t>に</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設定するのみ</a:t>
            </a:r>
          </a:p>
        </p:txBody>
      </p:sp>
      <p:sp>
        <p:nvSpPr>
          <p:cNvPr id="744" name="角丸四角形 743"/>
          <p:cNvSpPr/>
          <p:nvPr/>
        </p:nvSpPr>
        <p:spPr>
          <a:xfrm>
            <a:off x="3804001" y="1178054"/>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死活監視のソフトウェア不要</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基本的に無料／アラーム設定でメール通知</a:t>
            </a:r>
          </a:p>
        </p:txBody>
      </p:sp>
      <p:sp>
        <p:nvSpPr>
          <p:cNvPr id="745" name="角丸四角形 744"/>
          <p:cNvSpPr/>
          <p:nvPr/>
        </p:nvSpPr>
        <p:spPr>
          <a:xfrm>
            <a:off x="5236313" y="5624921"/>
            <a:ext cx="3766922"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ＤＢＭＳはインストール不要</a:t>
            </a:r>
            <a:endParaRPr lang="en-US" altLang="ja-JP" sz="1400" dirty="0">
              <a:solidFill>
                <a:schemeClr val="accent6">
                  <a:lumMod val="50000"/>
                </a:schemeClr>
              </a:solidFill>
              <a:latin typeface="Meiryo" charset="-128"/>
              <a:ea typeface="Meiryo" charset="-128"/>
              <a:cs typeface="Meiryo" charset="-128"/>
            </a:endParaRP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Ｏｒａｃｌｅ、ＳＱＬＳｅｒｖｅｒ等のライセンス料込</a:t>
            </a: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ＥＣ２の接続先を変更するだけ</a:t>
            </a:r>
          </a:p>
          <a:p>
            <a:r>
              <a:rPr lang="ja-JP" altLang="en-US" sz="1400" dirty="0">
                <a:solidFill>
                  <a:schemeClr val="accent6">
                    <a:lumMod val="50000"/>
                  </a:schemeClr>
                </a:solidFill>
                <a:latin typeface="Meiryo" charset="-128"/>
                <a:ea typeface="Meiryo" charset="-128"/>
                <a:cs typeface="Meiryo" charset="-128"/>
              </a:rPr>
              <a:t>冗長構成はＭｕｌｔｉ</a:t>
            </a:r>
            <a:r>
              <a:rPr lang="en-US" altLang="ja-JP" sz="1400" dirty="0">
                <a:solidFill>
                  <a:schemeClr val="accent6">
                    <a:lumMod val="50000"/>
                  </a:schemeClr>
                </a:solidFill>
                <a:latin typeface="Meiryo" charset="-128"/>
                <a:ea typeface="Meiryo" charset="-128"/>
                <a:cs typeface="Meiryo" charset="-128"/>
              </a:rPr>
              <a:t>-</a:t>
            </a:r>
            <a:r>
              <a:rPr lang="ja-JP" altLang="en-US" sz="1400" dirty="0">
                <a:solidFill>
                  <a:schemeClr val="accent6">
                    <a:lumMod val="50000"/>
                  </a:schemeClr>
                </a:solidFill>
                <a:latin typeface="Meiryo" charset="-128"/>
                <a:ea typeface="Meiryo" charset="-128"/>
                <a:cs typeface="Meiryo" charset="-128"/>
              </a:rPr>
              <a:t>ＡＺを選択するのみ</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4</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$700.8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a:p>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$455.52</a:t>
            </a:r>
          </a:p>
          <a:p>
            <a:r>
              <a:rPr lang="en-US" altLang="ja-JP" sz="1050" dirty="0">
                <a:latin typeface="Meiryo" charset="-128"/>
                <a:ea typeface="Meiryo" charset="-128"/>
                <a:cs typeface="Meiryo" charset="-128"/>
              </a:rPr>
              <a:t>Route53</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年間：</a:t>
            </a:r>
            <a:r>
              <a:rPr lang="en-US" altLang="ja-JP" sz="1050" dirty="0">
                <a:latin typeface="Meiryo" charset="-128"/>
                <a:ea typeface="Meiryo" charset="-128"/>
                <a:cs typeface="Meiryo" charset="-128"/>
              </a:rPr>
              <a:t>$26.4</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 </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$1655.76</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198,691</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pic>
        <p:nvPicPr>
          <p:cNvPr id="74" name="Picture 8" descr="Route-5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18518" y="3928801"/>
            <a:ext cx="483936" cy="483936"/>
          </a:xfrm>
          <a:prstGeom prst="rect">
            <a:avLst/>
          </a:prstGeom>
        </p:spPr>
      </p:pic>
      <p:sp>
        <p:nvSpPr>
          <p:cNvPr id="75" name="TextBox 27"/>
          <p:cNvSpPr txBox="1"/>
          <p:nvPr/>
        </p:nvSpPr>
        <p:spPr>
          <a:xfrm>
            <a:off x="4270750" y="4268590"/>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Route 53</a:t>
            </a:r>
            <a:endParaRPr lang="en-US" dirty="0"/>
          </a:p>
        </p:txBody>
      </p:sp>
      <p:sp>
        <p:nvSpPr>
          <p:cNvPr id="76" name="TextBox 24"/>
          <p:cNvSpPr txBox="1"/>
          <p:nvPr/>
        </p:nvSpPr>
        <p:spPr>
          <a:xfrm>
            <a:off x="8033328" y="293204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(Master)</a:t>
            </a:r>
          </a:p>
        </p:txBody>
      </p:sp>
      <p:pic>
        <p:nvPicPr>
          <p:cNvPr id="77" name="Picture 11" descr="RDS-DB-Instace-tandby-Multi-AZ-.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067250" y="3829602"/>
            <a:ext cx="719466" cy="719466"/>
          </a:xfrm>
          <a:prstGeom prst="rect">
            <a:avLst/>
          </a:prstGeom>
        </p:spPr>
      </p:pic>
      <p:pic>
        <p:nvPicPr>
          <p:cNvPr id="78" name="Picture 12" descr="RDS-DB-Instac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068861" y="2248132"/>
            <a:ext cx="731520" cy="731520"/>
          </a:xfrm>
          <a:prstGeom prst="rect">
            <a:avLst/>
          </a:prstGeom>
        </p:spPr>
      </p:pic>
      <p:sp>
        <p:nvSpPr>
          <p:cNvPr id="79" name="TextBox 24"/>
          <p:cNvSpPr txBox="1"/>
          <p:nvPr/>
        </p:nvSpPr>
        <p:spPr>
          <a:xfrm>
            <a:off x="8043134" y="447325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(Slave)</a:t>
            </a:r>
          </a:p>
        </p:txBody>
      </p:sp>
      <p:pic>
        <p:nvPicPr>
          <p:cNvPr id="80" name="Picture 4" descr="DynamoD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95061" y="4695823"/>
            <a:ext cx="492035" cy="492035"/>
          </a:xfrm>
          <a:prstGeom prst="rect">
            <a:avLst/>
          </a:prstGeom>
        </p:spPr>
      </p:pic>
      <p:sp>
        <p:nvSpPr>
          <p:cNvPr id="81" name="TextBox 19"/>
          <p:cNvSpPr txBox="1"/>
          <p:nvPr/>
        </p:nvSpPr>
        <p:spPr>
          <a:xfrm>
            <a:off x="7798257" y="5232587"/>
            <a:ext cx="124953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DynamoDB</a:t>
            </a:r>
            <a:endParaRPr lang="en-US" sz="1200" dirty="0">
              <a:latin typeface="Meiryo" charset="-128"/>
              <a:ea typeface="Meiryo" charset="-128"/>
              <a:cs typeface="Meiryo" charset="-128"/>
            </a:endParaRPr>
          </a:p>
        </p:txBody>
      </p:sp>
      <p:sp>
        <p:nvSpPr>
          <p:cNvPr id="82" name="テキスト ボックス 81"/>
          <p:cNvSpPr txBox="1"/>
          <p:nvPr/>
        </p:nvSpPr>
        <p:spPr>
          <a:xfrm flipH="1">
            <a:off x="7256234" y="4782872"/>
            <a:ext cx="1026858" cy="338554"/>
          </a:xfrm>
          <a:prstGeom prst="rect">
            <a:avLst/>
          </a:prstGeom>
          <a:noFill/>
          <a:effectLst/>
        </p:spPr>
        <p:txBody>
          <a:bodyPr wrap="square" rtlCol="0">
            <a:spAutoFit/>
          </a:bodyPr>
          <a:lstStyle/>
          <a:p>
            <a:pPr algn="r"/>
            <a:r>
              <a:rPr kumimoji="1" lang="ja-JP" altLang="en-US" sz="800" b="1" dirty="0">
                <a:solidFill>
                  <a:srgbClr val="0432FF"/>
                </a:solidFill>
                <a:latin typeface="Meiryo" charset="-128"/>
                <a:ea typeface="Meiryo" charset="-128"/>
                <a:cs typeface="Meiryo" charset="-128"/>
              </a:rPr>
              <a:t>セッション</a:t>
            </a:r>
            <a:endParaRPr kumimoji="1" lang="en-US" altLang="ja-JP" sz="800" b="1" dirty="0">
              <a:solidFill>
                <a:srgbClr val="0432FF"/>
              </a:solidFill>
              <a:latin typeface="Meiryo" charset="-128"/>
              <a:ea typeface="Meiryo" charset="-128"/>
              <a:cs typeface="Meiryo" charset="-128"/>
            </a:endParaRPr>
          </a:p>
          <a:p>
            <a:pPr algn="r"/>
            <a:r>
              <a:rPr kumimoji="1" lang="ja-JP" altLang="en-US" sz="800" b="1" dirty="0">
                <a:solidFill>
                  <a:srgbClr val="0432FF"/>
                </a:solidFill>
                <a:latin typeface="Meiryo" charset="-128"/>
                <a:ea typeface="Meiryo" charset="-128"/>
                <a:cs typeface="Meiryo" charset="-128"/>
              </a:rPr>
              <a:t>管理</a:t>
            </a:r>
          </a:p>
        </p:txBody>
      </p:sp>
      <p:sp>
        <p:nvSpPr>
          <p:cNvPr id="83" name="下矢印 82"/>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288619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サービスを最大限活かしたアーキテクチャ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pic>
        <p:nvPicPr>
          <p:cNvPr id="9" name="Picture 9" descr="Intern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sp>
        <p:nvSpPr>
          <p:cNvPr id="16" name="TextBox 39"/>
          <p:cNvSpPr txBox="1">
            <a:spLocks noChangeArrowheads="1"/>
          </p:cNvSpPr>
          <p:nvPr/>
        </p:nvSpPr>
        <p:spPr bwMode="auto">
          <a:xfrm>
            <a:off x="4211873" y="3086705"/>
            <a:ext cx="395929" cy="324979"/>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Cloud </a:t>
            </a:r>
          </a:p>
          <a:p>
            <a:r>
              <a:rPr lang="en-US" sz="800" dirty="0">
                <a:latin typeface="Meiryo" charset="-128"/>
                <a:ea typeface="Meiryo" charset="-128"/>
                <a:cs typeface="Meiryo" charset="-128"/>
              </a:rPr>
              <a:t>Front</a:t>
            </a:r>
          </a:p>
        </p:txBody>
      </p:sp>
      <p:cxnSp>
        <p:nvCxnSpPr>
          <p:cNvPr id="326" name="直線コネクタ 325"/>
          <p:cNvCxnSpPr>
            <a:stCxn id="66" idx="1"/>
            <a:endCxn id="9" idx="3"/>
          </p:cNvCxnSpPr>
          <p:nvPr/>
        </p:nvCxnSpPr>
        <p:spPr>
          <a:xfrm flipH="1">
            <a:off x="3712419" y="3440308"/>
            <a:ext cx="744052" cy="2483"/>
          </a:xfrm>
          <a:prstGeom prst="line">
            <a:avLst/>
          </a:prstGeom>
          <a:effectLst/>
        </p:spPr>
        <p:style>
          <a:lnRef idx="2">
            <a:schemeClr val="dk1"/>
          </a:lnRef>
          <a:fillRef idx="0">
            <a:schemeClr val="dk1"/>
          </a:fillRef>
          <a:effectRef idx="1">
            <a:schemeClr val="dk1"/>
          </a:effectRef>
          <a:fontRef idx="minor">
            <a:schemeClr val="tx1"/>
          </a:fontRef>
        </p:style>
      </p:cxnSp>
      <p:pic>
        <p:nvPicPr>
          <p:cNvPr id="742" name="Picture 14" descr="AWS-Clou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2700703" y="5645790"/>
            <a:ext cx="2252912" cy="65842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画面表示は、</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クライアント側</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アプリ</a:t>
            </a:r>
          </a:p>
        </p:txBody>
      </p:sp>
      <p:sp>
        <p:nvSpPr>
          <p:cNvPr id="744" name="角丸四角形 743"/>
          <p:cNvSpPr/>
          <p:nvPr/>
        </p:nvSpPr>
        <p:spPr>
          <a:xfrm>
            <a:off x="3792196" y="1256487"/>
            <a:ext cx="1807720"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メールサーバー不要</a:t>
            </a:r>
          </a:p>
        </p:txBody>
      </p:sp>
      <p:sp>
        <p:nvSpPr>
          <p:cNvPr id="745" name="角丸四角形 744"/>
          <p:cNvSpPr/>
          <p:nvPr/>
        </p:nvSpPr>
        <p:spPr>
          <a:xfrm>
            <a:off x="6593470" y="5697763"/>
            <a:ext cx="2369868"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冗長構成、拡張・データ再配置</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S3</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$0.0330/GB</a:t>
            </a:r>
          </a:p>
          <a:p>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リクエスト数</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データ転送量</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CloudFront</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$7.2/</a:t>
            </a:r>
            <a:r>
              <a:rPr lang="ja-JP" altLang="en-US" sz="1050" dirty="0">
                <a:latin typeface="Meiryo" charset="-128"/>
                <a:ea typeface="Meiryo" charset="-128"/>
                <a:cs typeface="Meiryo" charset="-128"/>
              </a:rPr>
              <a:t>年 （試算した結果）</a:t>
            </a:r>
          </a:p>
          <a:p>
            <a:r>
              <a:rPr lang="en-US" altLang="ja-JP" sz="1050" dirty="0">
                <a:latin typeface="Meiryo" charset="-128"/>
                <a:ea typeface="Meiryo" charset="-128"/>
                <a:cs typeface="Meiryo" charset="-128"/>
              </a:rPr>
              <a:t>&lt;Lambda&gt;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DynamoDB</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r>
              <a:rPr lang="ja-JP" altLang="en-US" sz="1050" dirty="0">
                <a:latin typeface="Meiryo" charset="-128"/>
                <a:ea typeface="Meiryo" charset="-128"/>
                <a:cs typeface="Meiryo" charset="-128"/>
              </a:rPr>
              <a:t>　（試算した結果）</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$7.56</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907</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sp>
        <p:nvSpPr>
          <p:cNvPr id="83" name="下矢印 82"/>
          <p:cNvSpPr/>
          <p:nvPr/>
        </p:nvSpPr>
        <p:spPr>
          <a:xfrm>
            <a:off x="1078147" y="3126935"/>
            <a:ext cx="639937" cy="222354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6" name="Picture 7" descr="CloudFron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56471" y="3086705"/>
            <a:ext cx="707206" cy="707206"/>
          </a:xfrm>
          <a:prstGeom prst="rect">
            <a:avLst/>
          </a:prstGeom>
        </p:spPr>
      </p:pic>
      <p:pic>
        <p:nvPicPr>
          <p:cNvPr id="68" name="Picture 29" descr="Javascript.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19657" y="4805327"/>
            <a:ext cx="581419" cy="581419"/>
          </a:xfrm>
          <a:prstGeom prst="rect">
            <a:avLst/>
          </a:prstGeom>
        </p:spPr>
      </p:pic>
      <p:sp>
        <p:nvSpPr>
          <p:cNvPr id="69" name="TextBox 22"/>
          <p:cNvSpPr txBox="1"/>
          <p:nvPr/>
        </p:nvSpPr>
        <p:spPr>
          <a:xfrm>
            <a:off x="2554741" y="5386746"/>
            <a:ext cx="1293595"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Helvetica Neue"/>
                <a:cs typeface="Helvetica Neue"/>
              </a:rPr>
              <a:t>JavaScript</a:t>
            </a:r>
          </a:p>
        </p:txBody>
      </p:sp>
      <p:sp>
        <p:nvSpPr>
          <p:cNvPr id="70" name="正方形/長方形 69"/>
          <p:cNvSpPr/>
          <p:nvPr/>
        </p:nvSpPr>
        <p:spPr>
          <a:xfrm>
            <a:off x="7090475" y="1774600"/>
            <a:ext cx="1637415" cy="16370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pic>
        <p:nvPicPr>
          <p:cNvPr id="71" name="図 70" descr="画面の領域"/>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94650" y="2038884"/>
            <a:ext cx="947150" cy="649152"/>
          </a:xfrm>
          <a:prstGeom prst="rect">
            <a:avLst/>
          </a:prstGeom>
          <a:ln>
            <a:solidFill>
              <a:schemeClr val="bg1">
                <a:lumMod val="50000"/>
              </a:schemeClr>
            </a:solidFill>
          </a:ln>
        </p:spPr>
      </p:pic>
      <p:pic>
        <p:nvPicPr>
          <p:cNvPr id="85" name="Picture 3" descr="S3-Bucket-with-objects.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9357" y="2112125"/>
            <a:ext cx="482317" cy="482317"/>
          </a:xfrm>
          <a:prstGeom prst="rect">
            <a:avLst/>
          </a:prstGeom>
        </p:spPr>
      </p:pic>
      <p:sp>
        <p:nvSpPr>
          <p:cNvPr id="86" name="TextBox 22"/>
          <p:cNvSpPr txBox="1"/>
          <p:nvPr/>
        </p:nvSpPr>
        <p:spPr>
          <a:xfrm>
            <a:off x="7588489" y="2773227"/>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入力ページ（</a:t>
            </a:r>
            <a:r>
              <a:rPr lang="en-US" sz="800" dirty="0">
                <a:latin typeface="Meiryo" charset="-128"/>
                <a:ea typeface="Meiryo" charset="-128"/>
                <a:cs typeface="Meiryo" charset="-128"/>
              </a:rPr>
              <a:t>HTML</a:t>
            </a:r>
            <a:r>
              <a:rPr lang="ja-JP" altLang="en-US" sz="800" dirty="0">
                <a:latin typeface="Meiryo" charset="-128"/>
                <a:ea typeface="Meiryo" charset="-128"/>
                <a:cs typeface="Meiryo" charset="-128"/>
              </a:rPr>
              <a:t>）</a:t>
            </a:r>
            <a:endParaRPr lang="en-US" sz="800" dirty="0">
              <a:latin typeface="Meiryo" charset="-128"/>
              <a:ea typeface="Meiryo" charset="-128"/>
              <a:cs typeface="Meiryo" charset="-128"/>
            </a:endParaRPr>
          </a:p>
        </p:txBody>
      </p:sp>
      <p:sp>
        <p:nvSpPr>
          <p:cNvPr id="87" name="TextBox 22"/>
          <p:cNvSpPr txBox="1"/>
          <p:nvPr/>
        </p:nvSpPr>
        <p:spPr>
          <a:xfrm>
            <a:off x="7521427" y="1865345"/>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コンテンツ</a:t>
            </a:r>
            <a:endParaRPr lang="en-US" altLang="ja-JP" sz="800" dirty="0">
              <a:latin typeface="Meiryo" charset="-128"/>
              <a:ea typeface="Meiryo" charset="-128"/>
              <a:cs typeface="Meiryo" charset="-128"/>
            </a:endParaRPr>
          </a:p>
        </p:txBody>
      </p:sp>
      <p:pic>
        <p:nvPicPr>
          <p:cNvPr id="88" name="Picture 3" descr="S3-Bucket-with-objects.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9357" y="2870068"/>
            <a:ext cx="482317" cy="482317"/>
          </a:xfrm>
          <a:prstGeom prst="rect">
            <a:avLst/>
          </a:prstGeom>
        </p:spPr>
      </p:pic>
      <p:sp>
        <p:nvSpPr>
          <p:cNvPr id="89" name="TextBox 22"/>
          <p:cNvSpPr txBox="1"/>
          <p:nvPr/>
        </p:nvSpPr>
        <p:spPr>
          <a:xfrm>
            <a:off x="7724429" y="3184063"/>
            <a:ext cx="1018102"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非公開コンテンツ</a:t>
            </a:r>
            <a:endParaRPr lang="en-US" altLang="ja-JP" sz="800" dirty="0">
              <a:latin typeface="Meiryo" charset="-128"/>
              <a:ea typeface="Meiryo" charset="-128"/>
              <a:cs typeface="Meiryo" charset="-128"/>
            </a:endParaRPr>
          </a:p>
        </p:txBody>
      </p:sp>
      <p:sp>
        <p:nvSpPr>
          <p:cNvPr id="90" name="TextBox 22"/>
          <p:cNvSpPr txBox="1"/>
          <p:nvPr/>
        </p:nvSpPr>
        <p:spPr>
          <a:xfrm>
            <a:off x="7479415" y="3003823"/>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800" dirty="0">
                <a:latin typeface="Meiryo" charset="-128"/>
                <a:ea typeface="Meiryo" charset="-128"/>
                <a:cs typeface="Meiryo" charset="-128"/>
              </a:rPr>
              <a:t>Log</a:t>
            </a:r>
            <a:r>
              <a:rPr lang="ja-JP" altLang="en-US" sz="800" dirty="0">
                <a:latin typeface="Meiryo" charset="-128"/>
                <a:ea typeface="Meiryo" charset="-128"/>
                <a:cs typeface="Meiryo" charset="-128"/>
              </a:rPr>
              <a:t>等</a:t>
            </a:r>
            <a:endParaRPr lang="en-US" sz="800" dirty="0">
              <a:latin typeface="Meiryo" charset="-128"/>
              <a:ea typeface="Meiryo" charset="-128"/>
              <a:cs typeface="Meiryo" charset="-128"/>
            </a:endParaRPr>
          </a:p>
        </p:txBody>
      </p:sp>
      <p:pic>
        <p:nvPicPr>
          <p:cNvPr id="91" name="Picture 6" descr="S3.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5371" y="1748116"/>
            <a:ext cx="456942" cy="456942"/>
          </a:xfrm>
          <a:prstGeom prst="rect">
            <a:avLst/>
          </a:prstGeom>
        </p:spPr>
      </p:pic>
      <p:sp>
        <p:nvSpPr>
          <p:cNvPr id="92" name="TextBox 22"/>
          <p:cNvSpPr txBox="1"/>
          <p:nvPr/>
        </p:nvSpPr>
        <p:spPr>
          <a:xfrm>
            <a:off x="7162043" y="1813460"/>
            <a:ext cx="646797"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S3</a:t>
            </a:r>
          </a:p>
        </p:txBody>
      </p:sp>
      <p:pic>
        <p:nvPicPr>
          <p:cNvPr id="93" name="Picture 4" descr="DynamoD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05371" y="4906479"/>
            <a:ext cx="456942" cy="456942"/>
          </a:xfrm>
          <a:prstGeom prst="rect">
            <a:avLst/>
          </a:prstGeom>
        </p:spPr>
      </p:pic>
      <p:sp>
        <p:nvSpPr>
          <p:cNvPr id="94" name="TextBox 19"/>
          <p:cNvSpPr txBox="1"/>
          <p:nvPr/>
        </p:nvSpPr>
        <p:spPr>
          <a:xfrm>
            <a:off x="6495007" y="5354612"/>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err="1">
                <a:latin typeface="Meiryo" charset="-128"/>
                <a:ea typeface="Meiryo" charset="-128"/>
                <a:cs typeface="Meiryo" charset="-128"/>
              </a:rPr>
              <a:t>DynamoDB</a:t>
            </a:r>
            <a:endParaRPr lang="en-US" sz="1000" dirty="0">
              <a:latin typeface="Meiryo" charset="-128"/>
              <a:ea typeface="Meiryo" charset="-128"/>
              <a:cs typeface="Meiryo" charset="-128"/>
            </a:endParaRPr>
          </a:p>
        </p:txBody>
      </p:sp>
      <p:pic>
        <p:nvPicPr>
          <p:cNvPr id="95" name="Picture 9" descr="Tabl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657084" y="4916438"/>
            <a:ext cx="428735" cy="428735"/>
          </a:xfrm>
          <a:prstGeom prst="rect">
            <a:avLst/>
          </a:prstGeom>
        </p:spPr>
      </p:pic>
      <p:pic>
        <p:nvPicPr>
          <p:cNvPr id="96" name="Picture 6"/>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905371" y="3433973"/>
            <a:ext cx="460319" cy="460319"/>
          </a:xfrm>
          <a:prstGeom prst="rect">
            <a:avLst/>
          </a:prstGeom>
        </p:spPr>
      </p:pic>
      <p:pic>
        <p:nvPicPr>
          <p:cNvPr id="97" name="Picture 7" descr="nodeJS.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657084" y="4220394"/>
            <a:ext cx="428735" cy="428735"/>
          </a:xfrm>
          <a:prstGeom prst="rect">
            <a:avLst/>
          </a:prstGeom>
        </p:spPr>
      </p:pic>
      <p:pic>
        <p:nvPicPr>
          <p:cNvPr id="98" name="Picture 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824742" y="4124511"/>
            <a:ext cx="618199" cy="618199"/>
          </a:xfrm>
          <a:prstGeom prst="rect">
            <a:avLst/>
          </a:prstGeom>
        </p:spPr>
      </p:pic>
      <p:sp>
        <p:nvSpPr>
          <p:cNvPr id="99" name="TextBox 22"/>
          <p:cNvSpPr txBox="1"/>
          <p:nvPr/>
        </p:nvSpPr>
        <p:spPr>
          <a:xfrm>
            <a:off x="6515245" y="4649967"/>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Lambda</a:t>
            </a:r>
          </a:p>
        </p:txBody>
      </p:sp>
      <p:sp>
        <p:nvSpPr>
          <p:cNvPr id="100" name="TextBox 19"/>
          <p:cNvSpPr txBox="1"/>
          <p:nvPr/>
        </p:nvSpPr>
        <p:spPr>
          <a:xfrm>
            <a:off x="7570422" y="4669257"/>
            <a:ext cx="635240"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Meiryo" charset="-128"/>
                <a:ea typeface="Meiryo" charset="-128"/>
                <a:cs typeface="Meiryo" charset="-128"/>
              </a:rPr>
              <a:t>Node.js</a:t>
            </a:r>
          </a:p>
        </p:txBody>
      </p:sp>
      <p:sp>
        <p:nvSpPr>
          <p:cNvPr id="101" name="TextBox 19"/>
          <p:cNvSpPr txBox="1"/>
          <p:nvPr/>
        </p:nvSpPr>
        <p:spPr>
          <a:xfrm>
            <a:off x="7246684" y="5361809"/>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charset="-128"/>
                <a:ea typeface="Meiryo" charset="-128"/>
                <a:cs typeface="Meiryo" charset="-128"/>
              </a:rPr>
              <a:t>テーブル</a:t>
            </a:r>
            <a:endParaRPr lang="en-US" sz="1000" dirty="0">
              <a:latin typeface="Meiryo" charset="-128"/>
              <a:ea typeface="Meiryo" charset="-128"/>
              <a:cs typeface="Meiryo" charset="-128"/>
            </a:endParaRPr>
          </a:p>
        </p:txBody>
      </p:sp>
      <p:cxnSp>
        <p:nvCxnSpPr>
          <p:cNvPr id="102" name="直線コネクタ 101"/>
          <p:cNvCxnSpPr>
            <a:stCxn id="85" idx="1"/>
            <a:endCxn id="66" idx="3"/>
          </p:cNvCxnSpPr>
          <p:nvPr/>
        </p:nvCxnSpPr>
        <p:spPr>
          <a:xfrm flipH="1">
            <a:off x="5163677" y="2353284"/>
            <a:ext cx="2225680" cy="1087024"/>
          </a:xfrm>
          <a:prstGeom prst="line">
            <a:avLst/>
          </a:prstGeom>
          <a:effectLst/>
        </p:spPr>
        <p:style>
          <a:lnRef idx="2">
            <a:schemeClr val="dk1"/>
          </a:lnRef>
          <a:fillRef idx="0">
            <a:schemeClr val="dk1"/>
          </a:fillRef>
          <a:effectRef idx="1">
            <a:schemeClr val="dk1"/>
          </a:effectRef>
          <a:fontRef idx="minor">
            <a:schemeClr val="tx1"/>
          </a:fontRef>
        </p:style>
      </p:cxnSp>
      <p:cxnSp>
        <p:nvCxnSpPr>
          <p:cNvPr id="103" name="直線コネクタ 102"/>
          <p:cNvCxnSpPr>
            <a:stCxn id="66" idx="3"/>
            <a:endCxn id="88" idx="1"/>
          </p:cNvCxnSpPr>
          <p:nvPr/>
        </p:nvCxnSpPr>
        <p:spPr>
          <a:xfrm flipV="1">
            <a:off x="5163677" y="3111227"/>
            <a:ext cx="2225680" cy="329081"/>
          </a:xfrm>
          <a:prstGeom prst="line">
            <a:avLst/>
          </a:prstGeom>
          <a:ln>
            <a:prstDash val="sysDot"/>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1" idx="3"/>
            <a:endCxn id="96" idx="1"/>
          </p:cNvCxnSpPr>
          <p:nvPr/>
        </p:nvCxnSpPr>
        <p:spPr>
          <a:xfrm flipV="1">
            <a:off x="3644668" y="3664133"/>
            <a:ext cx="3260703" cy="767123"/>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4" name="直線矢印コネクタ 103"/>
          <p:cNvCxnSpPr>
            <a:stCxn id="11" idx="3"/>
            <a:endCxn id="98" idx="1"/>
          </p:cNvCxnSpPr>
          <p:nvPr/>
        </p:nvCxnSpPr>
        <p:spPr>
          <a:xfrm>
            <a:off x="3644668" y="4431256"/>
            <a:ext cx="3180074" cy="2355"/>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5" name="直線矢印コネクタ 104"/>
          <p:cNvCxnSpPr>
            <a:stCxn id="11" idx="3"/>
            <a:endCxn id="93" idx="1"/>
          </p:cNvCxnSpPr>
          <p:nvPr/>
        </p:nvCxnSpPr>
        <p:spPr>
          <a:xfrm>
            <a:off x="3644668" y="4431256"/>
            <a:ext cx="3260703" cy="703694"/>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106" name="TextBox 22"/>
          <p:cNvSpPr txBox="1"/>
          <p:nvPr/>
        </p:nvSpPr>
        <p:spPr>
          <a:xfrm>
            <a:off x="6476495" y="3843914"/>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Cognito</a:t>
            </a:r>
            <a:endParaRPr lang="en-US" sz="1200" dirty="0">
              <a:latin typeface="Meiryo" charset="-128"/>
              <a:ea typeface="Meiryo" charset="-128"/>
              <a:cs typeface="Meiryo" charset="-128"/>
            </a:endParaRPr>
          </a:p>
        </p:txBody>
      </p:sp>
      <p:sp>
        <p:nvSpPr>
          <p:cNvPr id="107" name="角丸四角形 106"/>
          <p:cNvSpPr/>
          <p:nvPr/>
        </p:nvSpPr>
        <p:spPr>
          <a:xfrm>
            <a:off x="6347290" y="1071807"/>
            <a:ext cx="2694720" cy="70620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Web</a:t>
            </a:r>
            <a:r>
              <a:rPr lang="ja-JP" altLang="en-US" sz="1200" dirty="0">
                <a:solidFill>
                  <a:schemeClr val="accent6">
                    <a:lumMod val="50000"/>
                  </a:schemeClr>
                </a:solidFill>
                <a:latin typeface="Meiryo" charset="-128"/>
                <a:ea typeface="Meiryo" charset="-128"/>
                <a:cs typeface="Meiryo" charset="-128"/>
              </a:rPr>
              <a:t>サーバー機能</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3</a:t>
            </a:r>
            <a:r>
              <a:rPr lang="ja-JP" altLang="en-US" sz="1200" dirty="0">
                <a:solidFill>
                  <a:schemeClr val="accent6">
                    <a:lumMod val="50000"/>
                  </a:schemeClr>
                </a:solidFill>
                <a:latin typeface="Meiryo" charset="-128"/>
                <a:ea typeface="Meiryo" charset="-128"/>
                <a:cs typeface="Meiryo" charset="-128"/>
              </a:rPr>
              <a:t>箇所以上で自動複製、容量無制限</a:t>
            </a:r>
          </a:p>
        </p:txBody>
      </p:sp>
      <p:sp>
        <p:nvSpPr>
          <p:cNvPr id="108" name="角丸四角形 107"/>
          <p:cNvSpPr/>
          <p:nvPr/>
        </p:nvSpPr>
        <p:spPr>
          <a:xfrm>
            <a:off x="3810190" y="3715928"/>
            <a:ext cx="1326398" cy="45074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キャッシュ</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SSL</a:t>
            </a:r>
            <a:r>
              <a:rPr lang="ja-JP" altLang="en-US" sz="1200" dirty="0">
                <a:solidFill>
                  <a:schemeClr val="accent6">
                    <a:lumMod val="50000"/>
                  </a:schemeClr>
                </a:solidFill>
                <a:latin typeface="Meiryo" charset="-128"/>
                <a:ea typeface="Meiryo" charset="-128"/>
                <a:cs typeface="Meiryo" charset="-128"/>
              </a:rPr>
              <a:t>証明書</a:t>
            </a:r>
          </a:p>
        </p:txBody>
      </p:sp>
      <p:sp>
        <p:nvSpPr>
          <p:cNvPr id="109" name="角丸四角形 108"/>
          <p:cNvSpPr/>
          <p:nvPr/>
        </p:nvSpPr>
        <p:spPr>
          <a:xfrm>
            <a:off x="4409837" y="4179562"/>
            <a:ext cx="2963967" cy="55008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任意のタイミングで処理実行</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負荷分散、障害対策は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110" name="角丸四角形 109"/>
          <p:cNvSpPr/>
          <p:nvPr/>
        </p:nvSpPr>
        <p:spPr>
          <a:xfrm>
            <a:off x="6194046" y="3369207"/>
            <a:ext cx="952484"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認証</a:t>
            </a:r>
          </a:p>
        </p:txBody>
      </p:sp>
      <p:sp>
        <p:nvSpPr>
          <p:cNvPr id="111" name="角丸四角形 110"/>
          <p:cNvSpPr/>
          <p:nvPr/>
        </p:nvSpPr>
        <p:spPr>
          <a:xfrm>
            <a:off x="7536036" y="3577692"/>
            <a:ext cx="1401741" cy="72652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アプリ認証</a:t>
            </a:r>
          </a:p>
          <a:p>
            <a:r>
              <a:rPr lang="en-US" altLang="ja-JP" sz="1200" dirty="0" err="1">
                <a:solidFill>
                  <a:schemeClr val="accent6">
                    <a:lumMod val="50000"/>
                  </a:schemeClr>
                </a:solidFill>
                <a:latin typeface="Meiryo" charset="-128"/>
                <a:ea typeface="Meiryo" charset="-128"/>
                <a:cs typeface="Meiryo" charset="-128"/>
              </a:rPr>
              <a:t>SignedURL</a:t>
            </a:r>
            <a:r>
              <a:rPr lang="ja-JP" altLang="en-US" sz="1200" dirty="0">
                <a:solidFill>
                  <a:schemeClr val="accent6">
                    <a:lumMod val="50000"/>
                  </a:schemeClr>
                </a:solidFill>
                <a:latin typeface="Meiryo" charset="-128"/>
                <a:ea typeface="Meiryo" charset="-128"/>
                <a:cs typeface="Meiryo" charset="-128"/>
              </a:rPr>
              <a:t>発行</a:t>
            </a:r>
          </a:p>
          <a:p>
            <a:r>
              <a:rPr lang="ja-JP" altLang="en-US" sz="1200" dirty="0">
                <a:solidFill>
                  <a:schemeClr val="accent6">
                    <a:lumMod val="50000"/>
                  </a:schemeClr>
                </a:solidFill>
                <a:latin typeface="Meiryo" charset="-128"/>
                <a:ea typeface="Meiryo" charset="-128"/>
                <a:cs typeface="Meiryo" charset="-128"/>
              </a:rPr>
              <a:t>サーバ側アプリ</a:t>
            </a:r>
          </a:p>
        </p:txBody>
      </p:sp>
      <p:sp>
        <p:nvSpPr>
          <p:cNvPr id="112" name="正方形/長方形 111"/>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
        <p:nvSpPr>
          <p:cNvPr id="42" name="正方形/長方形 41"/>
          <p:cNvSpPr/>
          <p:nvPr/>
        </p:nvSpPr>
        <p:spPr>
          <a:xfrm>
            <a:off x="872867" y="6197600"/>
            <a:ext cx="1723549" cy="215444"/>
          </a:xfrm>
          <a:prstGeom prst="rect">
            <a:avLst/>
          </a:prstGeom>
        </p:spPr>
        <p:txBody>
          <a:bodyPr wrap="none">
            <a:spAutoFit/>
          </a:bodyPr>
          <a:lstStyle/>
          <a:p>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条件によって料金は異なります</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368034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50"/>
          <p:cNvSpPr>
            <a:spLocks noChangeArrowheads="1"/>
          </p:cNvSpPr>
          <p:nvPr/>
        </p:nvSpPr>
        <p:spPr bwMode="auto">
          <a:xfrm>
            <a:off x="3481390" y="821487"/>
            <a:ext cx="2259595" cy="5741310"/>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92" name="AutoShape 49"/>
          <p:cNvSpPr>
            <a:spLocks noChangeArrowheads="1"/>
          </p:cNvSpPr>
          <p:nvPr/>
        </p:nvSpPr>
        <p:spPr bwMode="auto">
          <a:xfrm>
            <a:off x="1071153" y="821487"/>
            <a:ext cx="2259595" cy="5741310"/>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p:txBody>
      </p:sp>
      <p:sp>
        <p:nvSpPr>
          <p:cNvPr id="31" name="AutoShape 50"/>
          <p:cNvSpPr>
            <a:spLocks noChangeArrowheads="1"/>
          </p:cNvSpPr>
          <p:nvPr/>
        </p:nvSpPr>
        <p:spPr bwMode="auto">
          <a:xfrm>
            <a:off x="5891627" y="821487"/>
            <a:ext cx="2259595" cy="574131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63" name="正方形/長方形 62"/>
          <p:cNvSpPr/>
          <p:nvPr/>
        </p:nvSpPr>
        <p:spPr>
          <a:xfrm>
            <a:off x="522513" y="1162706"/>
            <a:ext cx="2875865" cy="3059128"/>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3398380" y="1176788"/>
            <a:ext cx="2438960" cy="1354956"/>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5837339" y="1158240"/>
            <a:ext cx="2368170" cy="382540"/>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528821" y="4230760"/>
            <a:ext cx="2882904" cy="2248417"/>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3385035" y="2506894"/>
            <a:ext cx="2423582" cy="3972283"/>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5808617" y="1531589"/>
            <a:ext cx="2396892" cy="4955039"/>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クラウドは</a:t>
            </a:r>
            <a:r>
              <a:rPr lang="ja-JP" altLang="en-US" sz="2800" b="1" dirty="0">
                <a:ea typeface="ＭＳ Ｐゴシック" charset="-128"/>
              </a:rPr>
              <a:t>手段</a:t>
            </a:r>
            <a:r>
              <a:rPr lang="ja-JP" altLang="en-US" sz="2800" dirty="0">
                <a:ea typeface="ＭＳ Ｐゴシック" charset="-128"/>
              </a:rPr>
              <a:t>の負担を減らす仕組み</a:t>
            </a:r>
          </a:p>
        </p:txBody>
      </p:sp>
      <p:sp>
        <p:nvSpPr>
          <p:cNvPr id="2" name="正方形/長方形 1"/>
          <p:cNvSpPr/>
          <p:nvPr/>
        </p:nvSpPr>
        <p:spPr>
          <a:xfrm>
            <a:off x="1310001"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34" name="正方形/長方形 33"/>
          <p:cNvSpPr/>
          <p:nvPr/>
        </p:nvSpPr>
        <p:spPr>
          <a:xfrm>
            <a:off x="1310001"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35" name="正方形/長方形 34"/>
          <p:cNvSpPr/>
          <p:nvPr/>
        </p:nvSpPr>
        <p:spPr>
          <a:xfrm>
            <a:off x="1310001"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36" name="正方形/長方形 35"/>
          <p:cNvSpPr/>
          <p:nvPr/>
        </p:nvSpPr>
        <p:spPr>
          <a:xfrm>
            <a:off x="1310001"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7" name="正方形/長方形 36"/>
          <p:cNvSpPr/>
          <p:nvPr/>
        </p:nvSpPr>
        <p:spPr>
          <a:xfrm>
            <a:off x="1310001"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38" name="正方形/長方形 37"/>
          <p:cNvSpPr/>
          <p:nvPr/>
        </p:nvSpPr>
        <p:spPr>
          <a:xfrm>
            <a:off x="1310001" y="4308920"/>
            <a:ext cx="1776548" cy="41844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仮想化</a:t>
            </a:r>
          </a:p>
        </p:txBody>
      </p:sp>
      <p:sp>
        <p:nvSpPr>
          <p:cNvPr id="39" name="正方形/長方形 38"/>
          <p:cNvSpPr/>
          <p:nvPr/>
        </p:nvSpPr>
        <p:spPr>
          <a:xfrm>
            <a:off x="1310001"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0" name="正方形/長方形 39"/>
          <p:cNvSpPr/>
          <p:nvPr/>
        </p:nvSpPr>
        <p:spPr>
          <a:xfrm>
            <a:off x="1310001"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41" name="正方形/長方形 40"/>
          <p:cNvSpPr/>
          <p:nvPr/>
        </p:nvSpPr>
        <p:spPr>
          <a:xfrm>
            <a:off x="1310001"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42" name="正方形/長方形 41"/>
          <p:cNvSpPr/>
          <p:nvPr/>
        </p:nvSpPr>
        <p:spPr>
          <a:xfrm>
            <a:off x="3720239"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43" name="正方形/長方形 42"/>
          <p:cNvSpPr/>
          <p:nvPr/>
        </p:nvSpPr>
        <p:spPr>
          <a:xfrm>
            <a:off x="3720239"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44" name="正方形/長方形 43"/>
          <p:cNvSpPr/>
          <p:nvPr/>
        </p:nvSpPr>
        <p:spPr>
          <a:xfrm>
            <a:off x="3720239"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45" name="正方形/長方形 44"/>
          <p:cNvSpPr/>
          <p:nvPr/>
        </p:nvSpPr>
        <p:spPr>
          <a:xfrm>
            <a:off x="3720239"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46" name="正方形/長方形 45"/>
          <p:cNvSpPr/>
          <p:nvPr/>
        </p:nvSpPr>
        <p:spPr>
          <a:xfrm>
            <a:off x="3720239"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47" name="正方形/長方形 46"/>
          <p:cNvSpPr/>
          <p:nvPr/>
        </p:nvSpPr>
        <p:spPr>
          <a:xfrm>
            <a:off x="3720239"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kumimoji="1" lang="ja-JP" altLang="en-US" sz="800" dirty="0">
              <a:solidFill>
                <a:schemeClr val="bg1">
                  <a:lumMod val="95000"/>
                </a:schemeClr>
              </a:solidFill>
              <a:latin typeface="Meiryo" charset="-128"/>
              <a:ea typeface="Meiryo" charset="-128"/>
              <a:cs typeface="Meiryo" charset="-128"/>
            </a:endParaRPr>
          </a:p>
        </p:txBody>
      </p:sp>
      <p:sp>
        <p:nvSpPr>
          <p:cNvPr id="48" name="正方形/長方形 47"/>
          <p:cNvSpPr/>
          <p:nvPr/>
        </p:nvSpPr>
        <p:spPr>
          <a:xfrm>
            <a:off x="3720239"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9" name="正方形/長方形 48"/>
          <p:cNvSpPr/>
          <p:nvPr/>
        </p:nvSpPr>
        <p:spPr>
          <a:xfrm>
            <a:off x="3720239"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0" name="正方形/長方形 49"/>
          <p:cNvSpPr/>
          <p:nvPr/>
        </p:nvSpPr>
        <p:spPr>
          <a:xfrm>
            <a:off x="3720239"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51" name="正方形/長方形 50"/>
          <p:cNvSpPr/>
          <p:nvPr/>
        </p:nvSpPr>
        <p:spPr>
          <a:xfrm>
            <a:off x="6132513" y="1593669"/>
            <a:ext cx="1776548" cy="31394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52" name="正方形/長方形 51"/>
          <p:cNvSpPr/>
          <p:nvPr/>
        </p:nvSpPr>
        <p:spPr>
          <a:xfrm>
            <a:off x="6132513"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53" name="正方形/長方形 52"/>
          <p:cNvSpPr/>
          <p:nvPr/>
        </p:nvSpPr>
        <p:spPr>
          <a:xfrm>
            <a:off x="6132513"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54" name="正方形/長方形 53"/>
          <p:cNvSpPr/>
          <p:nvPr/>
        </p:nvSpPr>
        <p:spPr>
          <a:xfrm>
            <a:off x="6132513"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55" name="正方形/長方形 54"/>
          <p:cNvSpPr/>
          <p:nvPr/>
        </p:nvSpPr>
        <p:spPr>
          <a:xfrm>
            <a:off x="6132513"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56" name="正方形/長方形 55"/>
          <p:cNvSpPr/>
          <p:nvPr/>
        </p:nvSpPr>
        <p:spPr>
          <a:xfrm>
            <a:off x="6132513"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lang="ja-JP" altLang="en-US" sz="800" dirty="0">
              <a:solidFill>
                <a:schemeClr val="bg1">
                  <a:lumMod val="95000"/>
                </a:schemeClr>
              </a:solidFill>
              <a:latin typeface="Meiryo" charset="-128"/>
              <a:ea typeface="Meiryo" charset="-128"/>
              <a:cs typeface="Meiryo" charset="-128"/>
            </a:endParaRPr>
          </a:p>
        </p:txBody>
      </p:sp>
      <p:sp>
        <p:nvSpPr>
          <p:cNvPr id="57" name="正方形/長方形 56"/>
          <p:cNvSpPr/>
          <p:nvPr/>
        </p:nvSpPr>
        <p:spPr>
          <a:xfrm>
            <a:off x="6132513"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58" name="正方形/長方形 57"/>
          <p:cNvSpPr/>
          <p:nvPr/>
        </p:nvSpPr>
        <p:spPr>
          <a:xfrm>
            <a:off x="6132513"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9" name="正方形/長方形 58"/>
          <p:cNvSpPr/>
          <p:nvPr/>
        </p:nvSpPr>
        <p:spPr>
          <a:xfrm>
            <a:off x="6132513"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62" name="正方形/長方形 61"/>
          <p:cNvSpPr/>
          <p:nvPr/>
        </p:nvSpPr>
        <p:spPr>
          <a:xfrm>
            <a:off x="6132513" y="1232277"/>
            <a:ext cx="1776548" cy="2307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0070C0"/>
                </a:solidFill>
                <a:latin typeface="Meiryo" charset="-128"/>
                <a:ea typeface="Meiryo" charset="-128"/>
                <a:cs typeface="Meiryo" charset="-128"/>
              </a:rPr>
              <a:t>アプリケーション（アドオン）</a:t>
            </a:r>
            <a:endParaRPr kumimoji="1" lang="ja-JP" altLang="en-US" sz="800" dirty="0">
              <a:solidFill>
                <a:srgbClr val="0070C0"/>
              </a:solidFill>
              <a:latin typeface="Meiryo" charset="-128"/>
              <a:ea typeface="Meiryo" charset="-128"/>
              <a:cs typeface="Meiryo" charset="-128"/>
            </a:endParaRPr>
          </a:p>
        </p:txBody>
      </p:sp>
      <p:cxnSp>
        <p:nvCxnSpPr>
          <p:cNvPr id="5" name="直線コネクタ 4"/>
          <p:cNvCxnSpPr/>
          <p:nvPr/>
        </p:nvCxnSpPr>
        <p:spPr>
          <a:xfrm>
            <a:off x="522513" y="4230760"/>
            <a:ext cx="288355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398380" y="2506894"/>
            <a:ext cx="2493247" cy="248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808617" y="1539998"/>
            <a:ext cx="2396892" cy="78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H="1" flipV="1">
            <a:off x="3385035" y="2506893"/>
            <a:ext cx="13344" cy="172902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H="1" flipV="1">
            <a:off x="5823992" y="1521316"/>
            <a:ext cx="3" cy="102451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826699" y="841579"/>
            <a:ext cx="743152"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IaaS</a:t>
            </a:r>
            <a:endParaRPr kumimoji="1" lang="ja-JP" altLang="en-US" b="1" dirty="0">
              <a:solidFill>
                <a:schemeClr val="bg1"/>
              </a:solidFill>
              <a:latin typeface="Meiryo" charset="-128"/>
              <a:ea typeface="Meiryo" charset="-128"/>
              <a:cs typeface="Meiryo" charset="-128"/>
            </a:endParaRPr>
          </a:p>
        </p:txBody>
      </p:sp>
      <p:sp>
        <p:nvSpPr>
          <p:cNvPr id="86" name="テキスト ボックス 85"/>
          <p:cNvSpPr txBox="1"/>
          <p:nvPr/>
        </p:nvSpPr>
        <p:spPr>
          <a:xfrm>
            <a:off x="4204186" y="857282"/>
            <a:ext cx="785280"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PaaS</a:t>
            </a:r>
            <a:endParaRPr kumimoji="1" lang="ja-JP" altLang="en-US" b="1" dirty="0">
              <a:solidFill>
                <a:schemeClr val="bg1"/>
              </a:solidFill>
              <a:latin typeface="Meiryo" charset="-128"/>
              <a:ea typeface="Meiryo" charset="-128"/>
              <a:cs typeface="Meiryo" charset="-128"/>
            </a:endParaRPr>
          </a:p>
        </p:txBody>
      </p:sp>
      <p:sp>
        <p:nvSpPr>
          <p:cNvPr id="88" name="テキスト ボックス 87"/>
          <p:cNvSpPr txBox="1"/>
          <p:nvPr/>
        </p:nvSpPr>
        <p:spPr>
          <a:xfrm>
            <a:off x="6662600" y="819991"/>
            <a:ext cx="785280" cy="369332"/>
          </a:xfrm>
          <a:prstGeom prst="rect">
            <a:avLst/>
          </a:prstGeom>
          <a:noFill/>
        </p:spPr>
        <p:txBody>
          <a:bodyPr wrap="none" rtlCol="0">
            <a:spAutoFit/>
          </a:bodyPr>
          <a:lstStyle/>
          <a:p>
            <a:pPr algn="ctr"/>
            <a:r>
              <a:rPr kumimoji="1" lang="en-US" altLang="ja-JP" b="1" dirty="0">
                <a:solidFill>
                  <a:schemeClr val="bg1"/>
                </a:solidFill>
                <a:latin typeface="Meiryo" charset="-128"/>
                <a:ea typeface="Meiryo" charset="-128"/>
                <a:cs typeface="Meiryo" charset="-128"/>
              </a:rPr>
              <a:t>SaaS</a:t>
            </a:r>
            <a:endParaRPr kumimoji="1" lang="ja-JP" altLang="en-US" b="1" dirty="0">
              <a:solidFill>
                <a:schemeClr val="bg1"/>
              </a:solidFill>
              <a:latin typeface="Meiryo" charset="-128"/>
              <a:ea typeface="Meiryo" charset="-128"/>
              <a:cs typeface="Meiryo" charset="-128"/>
            </a:endParaRPr>
          </a:p>
        </p:txBody>
      </p:sp>
      <p:sp>
        <p:nvSpPr>
          <p:cNvPr id="98" name="AutoShape 43"/>
          <p:cNvSpPr>
            <a:spLocks noChangeArrowheads="1"/>
          </p:cNvSpPr>
          <p:nvPr/>
        </p:nvSpPr>
        <p:spPr bwMode="auto">
          <a:xfrm>
            <a:off x="8253802" y="1167777"/>
            <a:ext cx="377099" cy="1339116"/>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アプリケーション</a:t>
            </a:r>
            <a:endParaRPr lang="ja-JP" altLang="en-US" sz="1200" dirty="0">
              <a:solidFill>
                <a:srgbClr val="0070C0"/>
              </a:solidFill>
              <a:latin typeface="HGMaruGothicMPRO" charset="-128"/>
              <a:ea typeface="HGMaruGothicMPRO" charset="-128"/>
              <a:cs typeface="HGMaruGothicMPRO" charset="-128"/>
            </a:endParaRPr>
          </a:p>
        </p:txBody>
      </p:sp>
      <p:sp>
        <p:nvSpPr>
          <p:cNvPr id="18" name="テキスト ボックス 17"/>
          <p:cNvSpPr txBox="1"/>
          <p:nvPr/>
        </p:nvSpPr>
        <p:spPr>
          <a:xfrm>
            <a:off x="632576" y="1722774"/>
            <a:ext cx="430887" cy="1938992"/>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利用する企業の責任</a:t>
            </a:r>
          </a:p>
        </p:txBody>
      </p:sp>
      <p:sp>
        <p:nvSpPr>
          <p:cNvPr id="104" name="テキスト ボックス 103"/>
          <p:cNvSpPr txBox="1"/>
          <p:nvPr/>
        </p:nvSpPr>
        <p:spPr>
          <a:xfrm>
            <a:off x="632576" y="4284883"/>
            <a:ext cx="430887" cy="2144177"/>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クラウド事業者の責任</a:t>
            </a:r>
          </a:p>
        </p:txBody>
      </p:sp>
      <p:sp>
        <p:nvSpPr>
          <p:cNvPr id="94" name="AutoShape 43"/>
          <p:cNvSpPr>
            <a:spLocks noChangeArrowheads="1"/>
          </p:cNvSpPr>
          <p:nvPr/>
        </p:nvSpPr>
        <p:spPr bwMode="auto">
          <a:xfrm>
            <a:off x="8253802" y="2545826"/>
            <a:ext cx="377099" cy="1690704"/>
          </a:xfrm>
          <a:prstGeom prst="roundRect">
            <a:avLst>
              <a:gd name="adj" fmla="val 0"/>
            </a:avLst>
          </a:prstGeom>
          <a:solidFill>
            <a:srgbClr val="92D05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dirty="0">
                <a:solidFill>
                  <a:schemeClr val="bg1"/>
                </a:solidFill>
                <a:latin typeface="HGMaruGothicMPRO" charset="-128"/>
                <a:ea typeface="HGMaruGothicMPRO" charset="-128"/>
                <a:cs typeface="HGMaruGothicMPRO" charset="-128"/>
              </a:rPr>
              <a:t>プラットフォーム</a:t>
            </a:r>
          </a:p>
        </p:txBody>
      </p:sp>
      <p:sp>
        <p:nvSpPr>
          <p:cNvPr id="99" name="AutoShape 43"/>
          <p:cNvSpPr>
            <a:spLocks noChangeArrowheads="1"/>
          </p:cNvSpPr>
          <p:nvPr/>
        </p:nvSpPr>
        <p:spPr bwMode="auto">
          <a:xfrm>
            <a:off x="8253802" y="4282940"/>
            <a:ext cx="377099" cy="2203688"/>
          </a:xfrm>
          <a:prstGeom prst="roundRect">
            <a:avLst>
              <a:gd name="adj" fmla="val 0"/>
            </a:avLst>
          </a:prstGeom>
          <a:solidFill>
            <a:srgbClr val="DBEEF4"/>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インフラストラクチャー</a:t>
            </a:r>
            <a:endParaRPr lang="ja-JP" altLang="en-US" sz="1200" dirty="0">
              <a:solidFill>
                <a:srgbClr val="0070C0"/>
              </a:solidFill>
              <a:latin typeface="HGMaruGothicMPRO" charset="-128"/>
              <a:ea typeface="HGMaruGothicMPRO" charset="-128"/>
              <a:cs typeface="HGMaruGothicMPRO" charset="-128"/>
            </a:endParaRPr>
          </a:p>
        </p:txBody>
      </p:sp>
      <p:grpSp>
        <p:nvGrpSpPr>
          <p:cNvPr id="7" name="図形グループ 6"/>
          <p:cNvGrpSpPr/>
          <p:nvPr/>
        </p:nvGrpSpPr>
        <p:grpSpPr>
          <a:xfrm>
            <a:off x="822959" y="2066405"/>
            <a:ext cx="7547734" cy="1400307"/>
            <a:chOff x="804633" y="2070827"/>
            <a:chExt cx="7547734" cy="1400307"/>
          </a:xfrm>
        </p:grpSpPr>
        <p:sp>
          <p:nvSpPr>
            <p:cNvPr id="4" name="右矢印 3"/>
            <p:cNvSpPr/>
            <p:nvPr/>
          </p:nvSpPr>
          <p:spPr>
            <a:xfrm rot="20347284">
              <a:off x="804633" y="2323982"/>
              <a:ext cx="7547734" cy="1147152"/>
            </a:xfrm>
            <a:custGeom>
              <a:avLst/>
              <a:gdLst>
                <a:gd name="connsiteX0" fmla="*/ 0 w 7525713"/>
                <a:gd name="connsiteY0" fmla="*/ 227649 h 910597"/>
                <a:gd name="connsiteX1" fmla="*/ 7070415 w 7525713"/>
                <a:gd name="connsiteY1" fmla="*/ 227649 h 910597"/>
                <a:gd name="connsiteX2" fmla="*/ 7070415 w 7525713"/>
                <a:gd name="connsiteY2" fmla="*/ 0 h 910597"/>
                <a:gd name="connsiteX3" fmla="*/ 7525713 w 7525713"/>
                <a:gd name="connsiteY3" fmla="*/ 455299 h 910597"/>
                <a:gd name="connsiteX4" fmla="*/ 7070415 w 7525713"/>
                <a:gd name="connsiteY4" fmla="*/ 910597 h 910597"/>
                <a:gd name="connsiteX5" fmla="*/ 7070415 w 7525713"/>
                <a:gd name="connsiteY5" fmla="*/ 682948 h 910597"/>
                <a:gd name="connsiteX6" fmla="*/ 0 w 7525713"/>
                <a:gd name="connsiteY6" fmla="*/ 682948 h 910597"/>
                <a:gd name="connsiteX7" fmla="*/ 0 w 7525713"/>
                <a:gd name="connsiteY7" fmla="*/ 227649 h 910597"/>
                <a:gd name="connsiteX0" fmla="*/ 0 w 7537902"/>
                <a:gd name="connsiteY0" fmla="*/ 464119 h 910597"/>
                <a:gd name="connsiteX1" fmla="*/ 7082604 w 7537902"/>
                <a:gd name="connsiteY1" fmla="*/ 227649 h 910597"/>
                <a:gd name="connsiteX2" fmla="*/ 7082604 w 7537902"/>
                <a:gd name="connsiteY2" fmla="*/ 0 h 910597"/>
                <a:gd name="connsiteX3" fmla="*/ 7537902 w 7537902"/>
                <a:gd name="connsiteY3" fmla="*/ 455299 h 910597"/>
                <a:gd name="connsiteX4" fmla="*/ 7082604 w 7537902"/>
                <a:gd name="connsiteY4" fmla="*/ 910597 h 910597"/>
                <a:gd name="connsiteX5" fmla="*/ 7082604 w 7537902"/>
                <a:gd name="connsiteY5" fmla="*/ 682948 h 910597"/>
                <a:gd name="connsiteX6" fmla="*/ 12189 w 7537902"/>
                <a:gd name="connsiteY6" fmla="*/ 682948 h 910597"/>
                <a:gd name="connsiteX7" fmla="*/ 0 w 7537902"/>
                <a:gd name="connsiteY7" fmla="*/ 464119 h 910597"/>
                <a:gd name="connsiteX0" fmla="*/ 9832 w 7547734"/>
                <a:gd name="connsiteY0" fmla="*/ 464119 h 910597"/>
                <a:gd name="connsiteX1" fmla="*/ 7092436 w 7547734"/>
                <a:gd name="connsiteY1" fmla="*/ 227649 h 910597"/>
                <a:gd name="connsiteX2" fmla="*/ 7092436 w 7547734"/>
                <a:gd name="connsiteY2" fmla="*/ 0 h 910597"/>
                <a:gd name="connsiteX3" fmla="*/ 7547734 w 7547734"/>
                <a:gd name="connsiteY3" fmla="*/ 455299 h 910597"/>
                <a:gd name="connsiteX4" fmla="*/ 7092436 w 7547734"/>
                <a:gd name="connsiteY4" fmla="*/ 910597 h 910597"/>
                <a:gd name="connsiteX5" fmla="*/ 7092436 w 7547734"/>
                <a:gd name="connsiteY5" fmla="*/ 682948 h 910597"/>
                <a:gd name="connsiteX6" fmla="*/ 0 w 7547734"/>
                <a:gd name="connsiteY6" fmla="*/ 461795 h 910597"/>
                <a:gd name="connsiteX7" fmla="*/ 9832 w 7547734"/>
                <a:gd name="connsiteY7" fmla="*/ 464119 h 9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34" h="910597">
                  <a:moveTo>
                    <a:pt x="9832" y="464119"/>
                  </a:moveTo>
                  <a:lnTo>
                    <a:pt x="7092436" y="227649"/>
                  </a:lnTo>
                  <a:lnTo>
                    <a:pt x="7092436" y="0"/>
                  </a:lnTo>
                  <a:lnTo>
                    <a:pt x="7547734" y="455299"/>
                  </a:lnTo>
                  <a:lnTo>
                    <a:pt x="7092436" y="910597"/>
                  </a:lnTo>
                  <a:lnTo>
                    <a:pt x="7092436" y="682948"/>
                  </a:lnTo>
                  <a:lnTo>
                    <a:pt x="0" y="461795"/>
                  </a:lnTo>
                  <a:lnTo>
                    <a:pt x="9832" y="464119"/>
                  </a:lnTo>
                  <a:close/>
                </a:path>
              </a:pathLst>
            </a:custGeom>
            <a:solidFill>
              <a:srgbClr val="0432FF">
                <a:alpha val="4902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rot="20308907">
              <a:off x="5199194" y="2070827"/>
              <a:ext cx="2262158" cy="369332"/>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手段</a:t>
              </a:r>
              <a:r>
                <a:rPr kumimoji="1" lang="ja-JP" altLang="en-US" dirty="0">
                  <a:solidFill>
                    <a:schemeClr val="bg1"/>
                  </a:solidFill>
                  <a:latin typeface="Meiryo" charset="-128"/>
                  <a:ea typeface="Meiryo" charset="-128"/>
                  <a:cs typeface="Meiryo" charset="-128"/>
                </a:rPr>
                <a:t>の負担を減らす</a:t>
              </a:r>
            </a:p>
          </p:txBody>
        </p:sp>
      </p:grpSp>
    </p:spTree>
    <p:extLst>
      <p:ext uri="{BB962C8B-B14F-4D97-AF65-F5344CB8AC3E}">
        <p14:creationId xmlns:p14="http://schemas.microsoft.com/office/powerpoint/2010/main" val="397500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クラウド活用の狙い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sp>
        <p:nvSpPr>
          <p:cNvPr id="4" name="テキスト ボックス 3"/>
          <p:cNvSpPr txBox="1"/>
          <p:nvPr/>
        </p:nvSpPr>
        <p:spPr>
          <a:xfrm>
            <a:off x="323528" y="1426822"/>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28309" y="2895560"/>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最新テクノロジーの早期実装</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23528" y="4504241"/>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539552" y="1916832"/>
            <a:ext cx="6244017"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アプリケーションの質的向上にリソースをシフトできる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ビジネス・スピードの加速に迅速柔軟に対応できる</a:t>
            </a:r>
            <a:endParaRPr lang="en-US" altLang="ja-JP" dirty="0">
              <a:solidFill>
                <a:srgbClr val="0070C0"/>
              </a:solidFill>
              <a:latin typeface="Meiryo" charset="-128"/>
              <a:ea typeface="Meiryo" charset="-128"/>
              <a:cs typeface="Meiryo" charset="-128"/>
            </a:endParaRPr>
          </a:p>
        </p:txBody>
      </p:sp>
      <p:sp>
        <p:nvSpPr>
          <p:cNvPr id="8" name="テキスト ボックス 7"/>
          <p:cNvSpPr txBox="1"/>
          <p:nvPr/>
        </p:nvSpPr>
        <p:spPr>
          <a:xfrm>
            <a:off x="539552" y="3385570"/>
            <a:ext cx="601318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試行錯誤が容易になってイノベーションを加速する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539552" y="4978411"/>
            <a:ext cx="625363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初期投資リスクが削減でき、</a:t>
            </a: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活用範囲を拡大できる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ビジネス環境の変化に柔軟に対応できる</a:t>
            </a:r>
            <a:endParaRPr kumimoji="1" lang="en-US" altLang="ja-JP" dirty="0">
              <a:solidFill>
                <a:srgbClr val="0070C0"/>
              </a:solidFill>
              <a:latin typeface="Meiryo" charset="-128"/>
              <a:ea typeface="Meiryo" charset="-128"/>
              <a:cs typeface="Meiryo" charset="-128"/>
            </a:endParaRPr>
          </a:p>
        </p:txBody>
      </p:sp>
      <p:sp>
        <p:nvSpPr>
          <p:cNvPr id="11" name="正方形/長方形 10"/>
          <p:cNvSpPr/>
          <p:nvPr/>
        </p:nvSpPr>
        <p:spPr>
          <a:xfrm>
            <a:off x="7164288" y="1268760"/>
            <a:ext cx="1368152"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3200" dirty="0">
                <a:solidFill>
                  <a:srgbClr val="FFFFFF"/>
                </a:solidFill>
                <a:latin typeface="HGPSoeiKakugothicUB" charset="-128"/>
                <a:ea typeface="HGPSoeiKakugothicUB" charset="-128"/>
                <a:cs typeface="HGPSoeiKakugothicUB" charset="-128"/>
              </a:rPr>
              <a:t>　ビジネスの成果に</a:t>
            </a:r>
            <a:endParaRPr kumimoji="1" lang="en-US" altLang="ja-JP" sz="3200" dirty="0">
              <a:solidFill>
                <a:srgbClr val="FFFFFF"/>
              </a:solidFill>
              <a:latin typeface="HGPSoeiKakugothicUB" charset="-128"/>
              <a:ea typeface="HGPSoeiKakugothicUB" charset="-128"/>
              <a:cs typeface="HGPSoeiKakugothicUB" charset="-128"/>
            </a:endParaRPr>
          </a:p>
          <a:p>
            <a:r>
              <a:rPr kumimoji="1" lang="ja-JP" altLang="en-US" sz="3200" dirty="0">
                <a:solidFill>
                  <a:srgbClr val="FFFFFF"/>
                </a:solidFill>
                <a:latin typeface="HGPSoeiKakugothicUB" charset="-128"/>
                <a:ea typeface="HGPSoeiKakugothicUB" charset="-128"/>
                <a:cs typeface="HGPSoeiKakugothicUB" charset="-128"/>
              </a:rPr>
              <a:t>　　　　　　直接貢献する</a:t>
            </a:r>
          </a:p>
        </p:txBody>
      </p:sp>
      <p:sp>
        <p:nvSpPr>
          <p:cNvPr id="12" name="右矢印 11"/>
          <p:cNvSpPr/>
          <p:nvPr/>
        </p:nvSpPr>
        <p:spPr>
          <a:xfrm>
            <a:off x="6730913" y="1679107"/>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右矢印 12"/>
          <p:cNvSpPr/>
          <p:nvPr/>
        </p:nvSpPr>
        <p:spPr>
          <a:xfrm>
            <a:off x="6730913" y="3116289"/>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6730913" y="4689698"/>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5999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4D291-2074-6042-B643-73CF98B18DBD}"/>
              </a:ext>
            </a:extLst>
          </p:cNvPr>
          <p:cNvSpPr>
            <a:spLocks noGrp="1"/>
          </p:cNvSpPr>
          <p:nvPr>
            <p:ph type="title"/>
          </p:nvPr>
        </p:nvSpPr>
        <p:spPr/>
        <p:txBody>
          <a:bodyPr/>
          <a:lstStyle/>
          <a:p>
            <a:r>
              <a:rPr kumimoji="1" lang="ja-JP" altLang="en-US" dirty="0"/>
              <a:t>クラウドへ移行することに伴うビジネスの変化</a:t>
            </a:r>
          </a:p>
        </p:txBody>
      </p:sp>
      <p:sp>
        <p:nvSpPr>
          <p:cNvPr id="3" name="スライド番号プレースホルダー 2">
            <a:extLst>
              <a:ext uri="{FF2B5EF4-FFF2-40B4-BE49-F238E27FC236}">
                <a16:creationId xmlns:a16="http://schemas.microsoft.com/office/drawing/2014/main" id="{12FA0CCC-3069-C14D-8350-72452FFC882B}"/>
              </a:ext>
            </a:extLst>
          </p:cNvPr>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4" name="角丸四角形 3">
            <a:extLst>
              <a:ext uri="{FF2B5EF4-FFF2-40B4-BE49-F238E27FC236}">
                <a16:creationId xmlns:a16="http://schemas.microsoft.com/office/drawing/2014/main" id="{46149D94-C943-4E43-A3A9-FB4726EDCCC7}"/>
              </a:ext>
            </a:extLst>
          </p:cNvPr>
          <p:cNvSpPr/>
          <p:nvPr/>
        </p:nvSpPr>
        <p:spPr>
          <a:xfrm>
            <a:off x="3211690" y="2534493"/>
            <a:ext cx="2720620" cy="2110154"/>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自社所有から</a:t>
            </a:r>
            <a:endParaRPr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b="1" dirty="0">
                <a:solidFill>
                  <a:srgbClr val="FFFFFF"/>
                </a:solidFill>
                <a:latin typeface="Meiryo" panose="020B0604030504040204" pitchFamily="34" charset="-128"/>
                <a:ea typeface="Meiryo" panose="020B0604030504040204" pitchFamily="34" charset="-128"/>
                <a:cs typeface="ＭＳ Ｐゴシック"/>
              </a:rPr>
              <a:t>パブリック・クラウド</a:t>
            </a:r>
            <a:endParaRPr kumimoji="1"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への移管</a:t>
            </a:r>
            <a:endParaRPr kumimoji="1" lang="ja-JP" altLang="en-US" b="1"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25" name="グループ化 24">
            <a:extLst>
              <a:ext uri="{FF2B5EF4-FFF2-40B4-BE49-F238E27FC236}">
                <a16:creationId xmlns:a16="http://schemas.microsoft.com/office/drawing/2014/main" id="{F2AD725B-394B-8847-A35B-597C5EB42705}"/>
              </a:ext>
            </a:extLst>
          </p:cNvPr>
          <p:cNvGrpSpPr/>
          <p:nvPr/>
        </p:nvGrpSpPr>
        <p:grpSpPr>
          <a:xfrm>
            <a:off x="830317" y="1076648"/>
            <a:ext cx="7514898" cy="5025844"/>
            <a:chOff x="830317" y="1076648"/>
            <a:chExt cx="7514898" cy="5025844"/>
          </a:xfrm>
        </p:grpSpPr>
        <p:sp>
          <p:nvSpPr>
            <p:cNvPr id="5" name="正方形/長方形 4">
              <a:extLst>
                <a:ext uri="{FF2B5EF4-FFF2-40B4-BE49-F238E27FC236}">
                  <a16:creationId xmlns:a16="http://schemas.microsoft.com/office/drawing/2014/main" id="{33BA0FB7-165C-E948-9D1E-7CA40FA1614F}"/>
                </a:ext>
              </a:extLst>
            </p:cNvPr>
            <p:cNvSpPr/>
            <p:nvPr/>
          </p:nvSpPr>
          <p:spPr>
            <a:xfrm>
              <a:off x="3211690" y="1076648"/>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５年毎のリース更改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がなくなる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41D766F4-70E4-0F4F-AE1F-DA4DF3815EB5}"/>
                </a:ext>
              </a:extLst>
            </p:cNvPr>
            <p:cNvSpPr/>
            <p:nvPr/>
          </p:nvSpPr>
          <p:spPr>
            <a:xfrm>
              <a:off x="3211690" y="5030436"/>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運用自動化の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範囲が拡大する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3A185892-804A-8645-9EF6-F2DE09A83FF2}"/>
                </a:ext>
              </a:extLst>
            </p:cNvPr>
            <p:cNvSpPr/>
            <p:nvPr/>
          </p:nvSpPr>
          <p:spPr>
            <a:xfrm>
              <a:off x="6400801"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情報システム部門</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の役割が変わる</a:t>
              </a:r>
            </a:p>
          </p:txBody>
        </p:sp>
        <p:sp>
          <p:nvSpPr>
            <p:cNvPr id="8" name="正方形/長方形 7">
              <a:extLst>
                <a:ext uri="{FF2B5EF4-FFF2-40B4-BE49-F238E27FC236}">
                  <a16:creationId xmlns:a16="http://schemas.microsoft.com/office/drawing/2014/main" id="{BE9DED64-6511-9D45-BE57-F68A200E5B57}"/>
                </a:ext>
              </a:extLst>
            </p:cNvPr>
            <p:cNvSpPr/>
            <p:nvPr/>
          </p:nvSpPr>
          <p:spPr>
            <a:xfrm>
              <a:off x="830317"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panose="020B0604030504040204" pitchFamily="34" charset="-128"/>
                  <a:ea typeface="Meiryo" panose="020B0604030504040204" pitchFamily="34" charset="-128"/>
                  <a:cs typeface="ＭＳ Ｐゴシック"/>
                </a:rPr>
                <a:t>SaaS/PaaS</a:t>
              </a: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サーバーレス</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の適用範囲</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が</a:t>
              </a:r>
              <a:r>
                <a:rPr lang="ja-JP" altLang="en-US" sz="1600" dirty="0">
                  <a:solidFill>
                    <a:srgbClr val="FFFFFF"/>
                  </a:solidFill>
                  <a:latin typeface="Meiryo" panose="020B0604030504040204" pitchFamily="34" charset="-128"/>
                  <a:ea typeface="Meiryo" panose="020B0604030504040204" pitchFamily="34" charset="-128"/>
                  <a:cs typeface="ＭＳ Ｐゴシック"/>
                </a:rPr>
                <a:t>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上矢印 12">
              <a:extLst>
                <a:ext uri="{FF2B5EF4-FFF2-40B4-BE49-F238E27FC236}">
                  <a16:creationId xmlns:a16="http://schemas.microsoft.com/office/drawing/2014/main" id="{47909D9E-11D7-A249-82B1-E6CC31CF67BE}"/>
                </a:ext>
              </a:extLst>
            </p:cNvPr>
            <p:cNvSpPr/>
            <p:nvPr/>
          </p:nvSpPr>
          <p:spPr>
            <a:xfrm>
              <a:off x="4158155" y="2026288"/>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a:extLst>
                <a:ext uri="{FF2B5EF4-FFF2-40B4-BE49-F238E27FC236}">
                  <a16:creationId xmlns:a16="http://schemas.microsoft.com/office/drawing/2014/main" id="{EF52E8D9-C4EB-6B46-9401-3434F703F684}"/>
                </a:ext>
              </a:extLst>
            </p:cNvPr>
            <p:cNvSpPr/>
            <p:nvPr/>
          </p:nvSpPr>
          <p:spPr>
            <a:xfrm rot="10800000">
              <a:off x="4142389" y="4522231"/>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A2D6AD92-851B-D34F-A8FC-97D594FDEFF0}"/>
                </a:ext>
              </a:extLst>
            </p:cNvPr>
            <p:cNvSpPr/>
            <p:nvPr/>
          </p:nvSpPr>
          <p:spPr>
            <a:xfrm rot="16200000">
              <a:off x="2579366"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891549E4-AEDF-0640-B81F-D42F4E37B61C}"/>
                </a:ext>
              </a:extLst>
            </p:cNvPr>
            <p:cNvSpPr/>
            <p:nvPr/>
          </p:nvSpPr>
          <p:spPr>
            <a:xfrm rot="5400000">
              <a:off x="5736945"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グループ化 26">
            <a:extLst>
              <a:ext uri="{FF2B5EF4-FFF2-40B4-BE49-F238E27FC236}">
                <a16:creationId xmlns:a16="http://schemas.microsoft.com/office/drawing/2014/main" id="{70424BCF-B9AC-614C-9B13-E920477E29DB}"/>
              </a:ext>
            </a:extLst>
          </p:cNvPr>
          <p:cNvGrpSpPr/>
          <p:nvPr/>
        </p:nvGrpSpPr>
        <p:grpSpPr>
          <a:xfrm>
            <a:off x="798786" y="1076648"/>
            <a:ext cx="7546428" cy="5087007"/>
            <a:chOff x="798786" y="1076648"/>
            <a:chExt cx="7546428" cy="5087007"/>
          </a:xfrm>
        </p:grpSpPr>
        <p:sp>
          <p:nvSpPr>
            <p:cNvPr id="19" name="上矢印 18">
              <a:extLst>
                <a:ext uri="{FF2B5EF4-FFF2-40B4-BE49-F238E27FC236}">
                  <a16:creationId xmlns:a16="http://schemas.microsoft.com/office/drawing/2014/main" id="{EBFFAD9D-5D3B-3D40-A877-7135962D20EF}"/>
                </a:ext>
              </a:extLst>
            </p:cNvPr>
            <p:cNvSpPr/>
            <p:nvPr/>
          </p:nvSpPr>
          <p:spPr>
            <a:xfrm rot="5400000" flipH="1">
              <a:off x="5965522" y="1386428"/>
              <a:ext cx="387857" cy="419635"/>
            </a:xfrm>
            <a:prstGeom prst="up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グループ化 25">
              <a:extLst>
                <a:ext uri="{FF2B5EF4-FFF2-40B4-BE49-F238E27FC236}">
                  <a16:creationId xmlns:a16="http://schemas.microsoft.com/office/drawing/2014/main" id="{304B6919-510F-8842-B67C-BFC5001AE980}"/>
                </a:ext>
              </a:extLst>
            </p:cNvPr>
            <p:cNvGrpSpPr/>
            <p:nvPr/>
          </p:nvGrpSpPr>
          <p:grpSpPr>
            <a:xfrm>
              <a:off x="798786" y="1076648"/>
              <a:ext cx="7546428" cy="5087007"/>
              <a:chOff x="798786" y="1076648"/>
              <a:chExt cx="7546428" cy="5087007"/>
            </a:xfrm>
          </p:grpSpPr>
          <p:sp>
            <p:nvSpPr>
              <p:cNvPr id="9" name="正方形/長方形 8">
                <a:extLst>
                  <a:ext uri="{FF2B5EF4-FFF2-40B4-BE49-F238E27FC236}">
                    <a16:creationId xmlns:a16="http://schemas.microsoft.com/office/drawing/2014/main" id="{AD4E3DBF-D423-BA4B-B02E-CB260479F404}"/>
                  </a:ext>
                </a:extLst>
              </p:cNvPr>
              <p:cNvSpPr/>
              <p:nvPr/>
            </p:nvSpPr>
            <p:spPr>
              <a:xfrm>
                <a:off x="830317"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更新ビジネス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消滅</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5D7B546D-C286-1A4A-AB73-60C4D47509BB}"/>
                  </a:ext>
                </a:extLst>
              </p:cNvPr>
              <p:cNvSpPr/>
              <p:nvPr/>
            </p:nvSpPr>
            <p:spPr>
              <a:xfrm>
                <a:off x="798786" y="5091599"/>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アジャイル開発</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en-US" altLang="ja-JP" sz="1600" dirty="0">
                    <a:solidFill>
                      <a:srgbClr val="FFFFFF"/>
                    </a:solidFill>
                    <a:latin typeface="Meiryo" panose="020B0604030504040204" pitchFamily="34" charset="-128"/>
                    <a:ea typeface="Meiryo" panose="020B0604030504040204" pitchFamily="34" charset="-128"/>
                    <a:cs typeface="ＭＳ Ｐゴシック"/>
                  </a:rPr>
                  <a:t>DevOps</a:t>
                </a:r>
                <a:r>
                  <a:rPr lang="ja-JP" altLang="en-US" sz="1600" dirty="0">
                    <a:solidFill>
                      <a:srgbClr val="FFFFFF"/>
                    </a:solidFill>
                    <a:latin typeface="Meiryo" panose="020B0604030504040204" pitchFamily="34" charset="-128"/>
                    <a:ea typeface="Meiryo" panose="020B0604030504040204" pitchFamily="34" charset="-128"/>
                    <a:cs typeface="ＭＳ Ｐゴシック"/>
                  </a:rPr>
                  <a:t>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適用拡大</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EF9F7061-239A-9C41-913B-13B9135C04FA}"/>
                  </a:ext>
                </a:extLst>
              </p:cNvPr>
              <p:cNvSpPr/>
              <p:nvPr/>
            </p:nvSpPr>
            <p:spPr>
              <a:xfrm>
                <a:off x="6400800"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テクノロジー</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を駆使した</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改革提案が</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00F99F0C-93C6-104D-8CBA-7154F85611F1}"/>
                  </a:ext>
                </a:extLst>
              </p:cNvPr>
              <p:cNvSpPr/>
              <p:nvPr/>
            </p:nvSpPr>
            <p:spPr>
              <a:xfrm>
                <a:off x="6400800" y="5030436"/>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企画・目利き</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デザインなどの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上流スキルが</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上矢印 16">
                <a:extLst>
                  <a:ext uri="{FF2B5EF4-FFF2-40B4-BE49-F238E27FC236}">
                    <a16:creationId xmlns:a16="http://schemas.microsoft.com/office/drawing/2014/main" id="{28DFB4FE-68F2-B540-86D9-1408CEE8B73A}"/>
                  </a:ext>
                </a:extLst>
              </p:cNvPr>
              <p:cNvSpPr/>
              <p:nvPr/>
            </p:nvSpPr>
            <p:spPr>
              <a:xfrm rot="16200000">
                <a:off x="2787261" y="1402857"/>
                <a:ext cx="387857" cy="419637"/>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a:extLst>
                  <a:ext uri="{FF2B5EF4-FFF2-40B4-BE49-F238E27FC236}">
                    <a16:creationId xmlns:a16="http://schemas.microsoft.com/office/drawing/2014/main" id="{4D896547-4D54-2B4C-A82C-AF527ED0FC80}"/>
                  </a:ext>
                </a:extLst>
              </p:cNvPr>
              <p:cNvSpPr/>
              <p:nvPr/>
            </p:nvSpPr>
            <p:spPr>
              <a:xfrm rot="16200000">
                <a:off x="2790620" y="5344236"/>
                <a:ext cx="387857" cy="419636"/>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2EDF4219-8A4E-0740-B3A2-02D7E1E4AA77}"/>
                  </a:ext>
                </a:extLst>
              </p:cNvPr>
              <p:cNvSpPr/>
              <p:nvPr/>
            </p:nvSpPr>
            <p:spPr>
              <a:xfrm rot="5400000" flipH="1">
                <a:off x="5965522" y="5344236"/>
                <a:ext cx="387857" cy="41963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F3EB3337-AADE-9349-B4DC-CF93E70BB1E5}"/>
                  </a:ext>
                </a:extLst>
              </p:cNvPr>
              <p:cNvSpPr/>
              <p:nvPr/>
            </p:nvSpPr>
            <p:spPr>
              <a:xfrm>
                <a:off x="1619102"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上矢印 21">
                <a:extLst>
                  <a:ext uri="{FF2B5EF4-FFF2-40B4-BE49-F238E27FC236}">
                    <a16:creationId xmlns:a16="http://schemas.microsoft.com/office/drawing/2014/main" id="{A2754462-0990-6F41-80FE-51705CADD895}"/>
                  </a:ext>
                </a:extLst>
              </p:cNvPr>
              <p:cNvSpPr/>
              <p:nvPr/>
            </p:nvSpPr>
            <p:spPr>
              <a:xfrm>
                <a:off x="7173825"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上矢印 22">
                <a:extLst>
                  <a:ext uri="{FF2B5EF4-FFF2-40B4-BE49-F238E27FC236}">
                    <a16:creationId xmlns:a16="http://schemas.microsoft.com/office/drawing/2014/main" id="{CCB2281A-E35A-D74D-834F-3875261DDEB8}"/>
                  </a:ext>
                </a:extLst>
              </p:cNvPr>
              <p:cNvSpPr/>
              <p:nvPr/>
            </p:nvSpPr>
            <p:spPr>
              <a:xfrm flipH="1" flipV="1">
                <a:off x="1608595" y="4712241"/>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上矢印 23">
                <a:extLst>
                  <a:ext uri="{FF2B5EF4-FFF2-40B4-BE49-F238E27FC236}">
                    <a16:creationId xmlns:a16="http://schemas.microsoft.com/office/drawing/2014/main" id="{41397BBD-77FF-3444-8C63-8C888E958B73}"/>
                  </a:ext>
                </a:extLst>
              </p:cNvPr>
              <p:cNvSpPr/>
              <p:nvPr/>
            </p:nvSpPr>
            <p:spPr>
              <a:xfrm flipH="1" flipV="1">
                <a:off x="7179078" y="467106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17345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08851-46AA-3D47-B76C-C33301C40C2B}"/>
              </a:ext>
            </a:extLst>
          </p:cNvPr>
          <p:cNvSpPr>
            <a:spLocks noGrp="1"/>
          </p:cNvSpPr>
          <p:nvPr>
            <p:ph type="title"/>
          </p:nvPr>
        </p:nvSpPr>
        <p:spPr/>
        <p:txBody>
          <a:bodyPr/>
          <a:lstStyle/>
          <a:p>
            <a:r>
              <a:rPr kumimoji="1" lang="ja-JP" altLang="en-US"/>
              <a:t>銀行システムにおけるクラウド活用の動き</a:t>
            </a:r>
          </a:p>
        </p:txBody>
      </p:sp>
      <p:sp>
        <p:nvSpPr>
          <p:cNvPr id="3" name="スライド番号プレースホルダー 2">
            <a:extLst>
              <a:ext uri="{FF2B5EF4-FFF2-40B4-BE49-F238E27FC236}">
                <a16:creationId xmlns:a16="http://schemas.microsoft.com/office/drawing/2014/main" id="{31343F23-0E1C-8B49-87BE-7DA534FCCF91}"/>
              </a:ext>
            </a:extLst>
          </p:cNvPr>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4" name="正方形/長方形 3">
            <a:extLst>
              <a:ext uri="{FF2B5EF4-FFF2-40B4-BE49-F238E27FC236}">
                <a16:creationId xmlns:a16="http://schemas.microsoft.com/office/drawing/2014/main" id="{E46F4A9D-D82E-3B4A-BD3E-740939C66081}"/>
              </a:ext>
            </a:extLst>
          </p:cNvPr>
          <p:cNvSpPr/>
          <p:nvPr/>
        </p:nvSpPr>
        <p:spPr>
          <a:xfrm>
            <a:off x="307412" y="914243"/>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2E2C0EEB-5CE3-304E-8C5A-54DD2FD9F368}"/>
              </a:ext>
            </a:extLst>
          </p:cNvPr>
          <p:cNvSpPr/>
          <p:nvPr/>
        </p:nvSpPr>
        <p:spPr>
          <a:xfrm>
            <a:off x="4692286"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3B8BCC43-5AD0-254E-8434-980BC4E95518}"/>
              </a:ext>
            </a:extLst>
          </p:cNvPr>
          <p:cNvSpPr/>
          <p:nvPr/>
        </p:nvSpPr>
        <p:spPr>
          <a:xfrm>
            <a:off x="4704908" y="1192502"/>
            <a:ext cx="4102443" cy="523220"/>
          </a:xfrm>
          <a:prstGeom prst="rect">
            <a:avLst/>
          </a:prstGeom>
        </p:spPr>
        <p:txBody>
          <a:bodyPr wrap="square">
            <a:spAutoFit/>
          </a:bodyPr>
          <a:lstStyle/>
          <a:p>
            <a:r>
              <a:rPr lang="ja-JP" altLang="en-US" sz="1400" b="1">
                <a:solidFill>
                  <a:srgbClr val="333333"/>
                </a:solidFill>
                <a:latin typeface="Meiryo" panose="020B0604030504040204" pitchFamily="34" charset="-128"/>
                <a:ea typeface="Meiryo" panose="020B0604030504040204" pitchFamily="34" charset="-128"/>
              </a:rPr>
              <a:t>日本ユニシスとマイクロソフト、「</a:t>
            </a:r>
            <a:r>
              <a:rPr lang="en" altLang="ja-JP" sz="1400" b="1" dirty="0" err="1">
                <a:solidFill>
                  <a:srgbClr val="333333"/>
                </a:solidFill>
                <a:latin typeface="Meiryo" panose="020B0604030504040204" pitchFamily="34" charset="-128"/>
                <a:ea typeface="Meiryo" panose="020B0604030504040204" pitchFamily="34" charset="-128"/>
              </a:rPr>
              <a:t>BankVision</a:t>
            </a:r>
            <a:r>
              <a:rPr lang="en" altLang="ja-JP" sz="1400" b="1" dirty="0">
                <a:solidFill>
                  <a:srgbClr val="333333"/>
                </a:solidFill>
                <a:latin typeface="Meiryo" panose="020B0604030504040204" pitchFamily="34" charset="-128"/>
                <a:ea typeface="Meiryo" panose="020B0604030504040204" pitchFamily="34" charset="-128"/>
              </a:rPr>
              <a:t> on Azure</a:t>
            </a:r>
            <a:r>
              <a:rPr lang="ja-JP" altLang="en" sz="1400" b="1">
                <a:solidFill>
                  <a:srgbClr val="333333"/>
                </a:solidFill>
                <a:latin typeface="Meiryo" panose="020B0604030504040204" pitchFamily="34" charset="-128"/>
                <a:ea typeface="Meiryo" panose="020B0604030504040204" pitchFamily="34" charset="-128"/>
              </a:rPr>
              <a:t>」</a:t>
            </a:r>
            <a:r>
              <a:rPr lang="ja-JP" altLang="en-US" sz="1400" b="1">
                <a:solidFill>
                  <a:srgbClr val="333333"/>
                </a:solidFill>
                <a:latin typeface="Meiryo" panose="020B0604030504040204" pitchFamily="34" charset="-128"/>
                <a:ea typeface="Meiryo" panose="020B0604030504040204" pitchFamily="34" charset="-128"/>
              </a:rPr>
              <a:t>実現に向け共同プロジェクトを開始</a:t>
            </a:r>
            <a:endParaRPr lang="ja-JP" altLang="en-US" sz="1400" b="1" i="0">
              <a:solidFill>
                <a:srgbClr val="333333"/>
              </a:solidFill>
              <a:effectLst/>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7FE3FD01-094B-794E-899B-E3BEC4127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7584" y="2222569"/>
            <a:ext cx="3891848" cy="2239554"/>
          </a:xfrm>
          <a:prstGeom prst="rect">
            <a:avLst/>
          </a:prstGeom>
        </p:spPr>
      </p:pic>
      <p:sp>
        <p:nvSpPr>
          <p:cNvPr id="11" name="正方形/長方形 10">
            <a:extLst>
              <a:ext uri="{FF2B5EF4-FFF2-40B4-BE49-F238E27FC236}">
                <a16:creationId xmlns:a16="http://schemas.microsoft.com/office/drawing/2014/main" id="{09968E03-443E-B543-B1EC-DBA86A3B6AA4}"/>
              </a:ext>
            </a:extLst>
          </p:cNvPr>
          <p:cNvSpPr/>
          <p:nvPr/>
        </p:nvSpPr>
        <p:spPr>
          <a:xfrm>
            <a:off x="7487759" y="1929383"/>
            <a:ext cx="1319592" cy="276999"/>
          </a:xfrm>
          <a:prstGeom prst="rect">
            <a:avLst/>
          </a:prstGeom>
        </p:spPr>
        <p:txBody>
          <a:bodyPr wrap="none">
            <a:spAutoFit/>
          </a:bodyPr>
          <a:lstStyle/>
          <a:p>
            <a:r>
              <a:rPr lang="en-US" altLang="ja-JP" sz="1200" dirty="0">
                <a:solidFill>
                  <a:srgbClr val="333333"/>
                </a:solidFill>
                <a:latin typeface="メイリオ" panose="020B0604030504040204" pitchFamily="34" charset="-128"/>
                <a:ea typeface="メイリオ" panose="020B0604030504040204" pitchFamily="34" charset="-128"/>
              </a:rPr>
              <a:t>2018</a:t>
            </a:r>
            <a:r>
              <a:rPr lang="ja-JP" altLang="en-US" sz="1200">
                <a:solidFill>
                  <a:srgbClr val="333333"/>
                </a:solidFill>
                <a:latin typeface="メイリオ" panose="020B0604030504040204" pitchFamily="34" charset="-128"/>
                <a:ea typeface="メイリオ" panose="020B0604030504040204" pitchFamily="34" charset="-128"/>
              </a:rPr>
              <a:t>年</a:t>
            </a:r>
            <a:r>
              <a:rPr lang="en-US" altLang="ja-JP" sz="1200" dirty="0">
                <a:solidFill>
                  <a:srgbClr val="333333"/>
                </a:solidFill>
                <a:latin typeface="メイリオ" panose="020B0604030504040204" pitchFamily="34" charset="-128"/>
                <a:ea typeface="メイリオ" panose="020B0604030504040204" pitchFamily="34" charset="-128"/>
              </a:rPr>
              <a:t>3</a:t>
            </a:r>
            <a:r>
              <a:rPr lang="ja-JP" altLang="en-US" sz="1200">
                <a:solidFill>
                  <a:srgbClr val="333333"/>
                </a:solidFill>
                <a:latin typeface="メイリオ" panose="020B0604030504040204" pitchFamily="34" charset="-128"/>
                <a:ea typeface="メイリオ" panose="020B0604030504040204" pitchFamily="34" charset="-128"/>
              </a:rPr>
              <a:t>月</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a:t>
            </a:r>
            <a:endParaRPr lang="ja-JP" altLang="en-US" sz="1200"/>
          </a:p>
        </p:txBody>
      </p:sp>
      <p:sp>
        <p:nvSpPr>
          <p:cNvPr id="12" name="正方形/長方形 11">
            <a:extLst>
              <a:ext uri="{FF2B5EF4-FFF2-40B4-BE49-F238E27FC236}">
                <a16:creationId xmlns:a16="http://schemas.microsoft.com/office/drawing/2014/main" id="{DD3E364B-BC11-C045-ABA3-AB4440A2046B}"/>
              </a:ext>
            </a:extLst>
          </p:cNvPr>
          <p:cNvSpPr/>
          <p:nvPr/>
        </p:nvSpPr>
        <p:spPr>
          <a:xfrm>
            <a:off x="4704908" y="4597481"/>
            <a:ext cx="3984524" cy="1015663"/>
          </a:xfrm>
          <a:prstGeom prst="rect">
            <a:avLst/>
          </a:prstGeom>
        </p:spPr>
        <p:txBody>
          <a:bodyPr wrap="square">
            <a:spAutoFit/>
          </a:bodyPr>
          <a:lstStyle/>
          <a:p>
            <a:r>
              <a:rPr lang="ja-JP" altLang="en-US" sz="1200">
                <a:solidFill>
                  <a:srgbClr val="333333"/>
                </a:solidFill>
                <a:latin typeface="メイリオ" panose="020B0604030504040204" pitchFamily="34" charset="-128"/>
                <a:ea typeface="メイリオ" panose="020B0604030504040204" pitchFamily="34" charset="-128"/>
              </a:rPr>
              <a:t>日本ユニシス株式会社と日本マイクロソフト株式会社は</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日、日本ユニシスのオープン</a:t>
            </a:r>
            <a:r>
              <a:rPr lang="ja-JP" altLang="en-US" sz="1200" b="1" u="sng">
                <a:solidFill>
                  <a:srgbClr val="333333"/>
                </a:solidFill>
                <a:latin typeface="メイリオ" panose="020B0604030504040204" pitchFamily="34" charset="-128"/>
                <a:ea typeface="メイリオ" panose="020B0604030504040204" pitchFamily="34" charset="-128"/>
              </a:rPr>
              <a:t>勘定系システム</a:t>
            </a:r>
            <a:r>
              <a:rPr lang="ja-JP" altLang="en-US" sz="1200">
                <a:solidFill>
                  <a:srgbClr val="333333"/>
                </a:solidFill>
                <a:latin typeface="メイリオ" panose="020B0604030504040204" pitchFamily="34" charset="-128"/>
                <a:ea typeface="メイリオ" panose="020B0604030504040204" pitchFamily="34" charset="-128"/>
              </a:rPr>
              <a:t>「</a:t>
            </a:r>
            <a:r>
              <a:rPr lang="en" altLang="ja-JP" sz="1200" dirty="0" err="1">
                <a:solidFill>
                  <a:srgbClr val="333333"/>
                </a:solidFill>
                <a:latin typeface="メイリオ" panose="020B0604030504040204" pitchFamily="34" charset="-128"/>
                <a:ea typeface="メイリオ" panose="020B0604030504040204" pitchFamily="34" charset="-128"/>
              </a:rPr>
              <a:t>BankVision</a:t>
            </a:r>
            <a:r>
              <a:rPr lang="ja-JP" altLang="en" sz="1200">
                <a:solidFill>
                  <a:srgbClr val="333333"/>
                </a:solidFill>
                <a:latin typeface="メイリオ" panose="020B0604030504040204" pitchFamily="34" charset="-128"/>
                <a:ea typeface="メイリオ" panose="020B0604030504040204" pitchFamily="34" charset="-128"/>
              </a:rPr>
              <a:t>」</a:t>
            </a:r>
            <a:r>
              <a:rPr lang="ja-JP" altLang="en-US" sz="1200">
                <a:solidFill>
                  <a:srgbClr val="333333"/>
                </a:solidFill>
                <a:latin typeface="メイリオ" panose="020B0604030504040204" pitchFamily="34" charset="-128"/>
                <a:ea typeface="メイリオ" panose="020B0604030504040204" pitchFamily="34" charset="-128"/>
              </a:rPr>
              <a:t>の稼働基盤として、</a:t>
            </a:r>
            <a:r>
              <a:rPr lang="en" altLang="ja-JP" sz="1200" dirty="0">
                <a:solidFill>
                  <a:srgbClr val="333333"/>
                </a:solidFill>
                <a:latin typeface="メイリオ" panose="020B0604030504040204" pitchFamily="34" charset="-128"/>
                <a:ea typeface="メイリオ" panose="020B0604030504040204" pitchFamily="34" charset="-128"/>
              </a:rPr>
              <a:t>Microsoft Azure</a:t>
            </a:r>
            <a:r>
              <a:rPr lang="ja-JP" altLang="en-US" sz="1200">
                <a:solidFill>
                  <a:srgbClr val="333333"/>
                </a:solidFill>
                <a:latin typeface="メイリオ" panose="020B0604030504040204" pitchFamily="34" charset="-128"/>
                <a:ea typeface="メイリオ" panose="020B0604030504040204" pitchFamily="34" charset="-128"/>
              </a:rPr>
              <a:t>を採用するための取り組みを推進するため、共同プロジェクトを</a:t>
            </a:r>
            <a:r>
              <a:rPr lang="en-US" altLang="ja-JP" sz="1200" dirty="0">
                <a:solidFill>
                  <a:srgbClr val="333333"/>
                </a:solidFill>
                <a:latin typeface="メイリオ" panose="020B0604030504040204" pitchFamily="34" charset="-128"/>
                <a:ea typeface="メイリオ" panose="020B0604030504040204" pitchFamily="34" charset="-128"/>
              </a:rPr>
              <a:t>4</a:t>
            </a:r>
            <a:r>
              <a:rPr lang="ja-JP" altLang="en-US" sz="1200">
                <a:solidFill>
                  <a:srgbClr val="333333"/>
                </a:solidFill>
                <a:latin typeface="メイリオ" panose="020B0604030504040204" pitchFamily="34" charset="-128"/>
                <a:ea typeface="メイリオ" panose="020B0604030504040204" pitchFamily="34" charset="-128"/>
              </a:rPr>
              <a:t>月から開始すると発表した。</a:t>
            </a:r>
            <a:endParaRPr lang="ja-JP" altLang="en-US" sz="1200"/>
          </a:p>
        </p:txBody>
      </p:sp>
      <p:sp>
        <p:nvSpPr>
          <p:cNvPr id="13" name="正方形/長方形 12">
            <a:extLst>
              <a:ext uri="{FF2B5EF4-FFF2-40B4-BE49-F238E27FC236}">
                <a16:creationId xmlns:a16="http://schemas.microsoft.com/office/drawing/2014/main" id="{1D47BE46-4520-7246-8AC3-F35FBA35C2DA}"/>
              </a:ext>
            </a:extLst>
          </p:cNvPr>
          <p:cNvSpPr/>
          <p:nvPr/>
        </p:nvSpPr>
        <p:spPr>
          <a:xfrm>
            <a:off x="364719" y="5105312"/>
            <a:ext cx="3976556" cy="1015663"/>
          </a:xfrm>
          <a:prstGeom prst="rect">
            <a:avLst/>
          </a:prstGeom>
        </p:spPr>
        <p:txBody>
          <a:bodyPr wrap="square">
            <a:spAutoFit/>
          </a:bodyPr>
          <a:lstStyle/>
          <a:p>
            <a:pPr fontAlgn="base"/>
            <a:r>
              <a:rPr lang="ja-JP" altLang="en-US" sz="1200">
                <a:solidFill>
                  <a:srgbClr val="131313"/>
                </a:solidFill>
                <a:latin typeface="Meiryo" panose="020B0604030504040204" pitchFamily="34" charset="-128"/>
                <a:ea typeface="Meiryo" panose="020B0604030504040204" pitchFamily="34" charset="-128"/>
              </a:rPr>
              <a:t>いかに費用を抑え、最新技術も取り入れた上で短期間でのシステム開発を行うかという課題に対応するため、クラウドを選択。現在はクラウド最大手の米アマゾンウェブサービスと組み、業務システムの一部から移行を進めている。</a:t>
            </a:r>
            <a:endParaRPr lang="ja-JP" altLang="en-US" sz="1200" b="0" i="0">
              <a:solidFill>
                <a:srgbClr val="131313"/>
              </a:solidFill>
              <a:effectLst/>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42133362-33DA-4749-8891-F3C6CE965012}"/>
              </a:ext>
            </a:extLst>
          </p:cNvPr>
          <p:cNvSpPr/>
          <p:nvPr/>
        </p:nvSpPr>
        <p:spPr>
          <a:xfrm>
            <a:off x="457200" y="1192502"/>
            <a:ext cx="3812059" cy="523220"/>
          </a:xfrm>
          <a:prstGeom prst="rect">
            <a:avLst/>
          </a:prstGeom>
        </p:spPr>
        <p:txBody>
          <a:bodyPr wrap="square">
            <a:spAutoFit/>
          </a:bodyPr>
          <a:lstStyle/>
          <a:p>
            <a:r>
              <a:rPr lang="en-US" altLang="ja-JP" sz="1400" b="1" dirty="0">
                <a:solidFill>
                  <a:srgbClr val="131313"/>
                </a:solidFill>
                <a:latin typeface="Meiryo" panose="020B0604030504040204" pitchFamily="34" charset="-128"/>
                <a:ea typeface="Meiryo" panose="020B0604030504040204" pitchFamily="34" charset="-128"/>
              </a:rPr>
              <a:t>5</a:t>
            </a:r>
            <a:r>
              <a:rPr lang="ja-JP" altLang="en-US" sz="1400" b="1">
                <a:solidFill>
                  <a:srgbClr val="131313"/>
                </a:solidFill>
                <a:latin typeface="Meiryo" panose="020B0604030504040204" pitchFamily="34" charset="-128"/>
                <a:ea typeface="Meiryo" panose="020B0604030504040204" pitchFamily="34" charset="-128"/>
              </a:rPr>
              <a:t>年間で</a:t>
            </a:r>
            <a:r>
              <a:rPr lang="en-US" altLang="ja-JP" sz="1400" b="1" dirty="0">
                <a:solidFill>
                  <a:srgbClr val="131313"/>
                </a:solidFill>
                <a:latin typeface="Meiryo" panose="020B0604030504040204" pitchFamily="34" charset="-128"/>
                <a:ea typeface="Meiryo" panose="020B0604030504040204" pitchFamily="34" charset="-128"/>
              </a:rPr>
              <a:t>100</a:t>
            </a:r>
            <a:r>
              <a:rPr lang="ja-JP" altLang="en-US" sz="1400" b="1">
                <a:solidFill>
                  <a:srgbClr val="131313"/>
                </a:solidFill>
                <a:latin typeface="Meiryo" panose="020B0604030504040204" pitchFamily="34" charset="-128"/>
                <a:ea typeface="Meiryo" panose="020B0604030504040204" pitchFamily="34" charset="-128"/>
              </a:rPr>
              <a:t>億円のコスト削減</a:t>
            </a:r>
            <a:endParaRPr lang="en-US" altLang="ja-JP" sz="1400" b="1" dirty="0">
              <a:solidFill>
                <a:srgbClr val="131313"/>
              </a:solidFill>
              <a:latin typeface="Meiryo" panose="020B0604030504040204" pitchFamily="34" charset="-128"/>
              <a:ea typeface="Meiryo" panose="020B0604030504040204" pitchFamily="34" charset="-128"/>
            </a:endParaRPr>
          </a:p>
          <a:p>
            <a:r>
              <a:rPr lang="ja-JP" altLang="en-US" sz="1400" b="1">
                <a:solidFill>
                  <a:srgbClr val="131313"/>
                </a:solidFill>
                <a:latin typeface="Meiryo" panose="020B0604030504040204" pitchFamily="34" charset="-128"/>
                <a:ea typeface="Meiryo" panose="020B0604030504040204" pitchFamily="34" charset="-128"/>
              </a:rPr>
              <a:t>　</a:t>
            </a:r>
            <a:r>
              <a:rPr lang="en-US" altLang="ja-JP" sz="1400" b="1" dirty="0">
                <a:solidFill>
                  <a:srgbClr val="131313"/>
                </a:solidFill>
                <a:latin typeface="Meiryo" panose="020B0604030504040204" pitchFamily="34" charset="-128"/>
                <a:ea typeface="Meiryo" panose="020B0604030504040204" pitchFamily="34" charset="-128"/>
              </a:rPr>
              <a:t>1000</a:t>
            </a:r>
            <a:r>
              <a:rPr lang="ja-JP" altLang="en-US" sz="1400" b="1">
                <a:solidFill>
                  <a:srgbClr val="131313"/>
                </a:solidFill>
                <a:latin typeface="Meiryo" panose="020B0604030504040204" pitchFamily="34" charset="-128"/>
                <a:ea typeface="Meiryo" panose="020B0604030504040204" pitchFamily="34" charset="-128"/>
              </a:rPr>
              <a:t>超のシステムの約半分をクラウド化</a:t>
            </a:r>
            <a:endParaRPr lang="ja-JP" altLang="en-US" sz="1400" b="1">
              <a:latin typeface="Meiryo" panose="020B0604030504040204" pitchFamily="34" charset="-128"/>
              <a:ea typeface="Meiryo" panose="020B0604030504040204" pitchFamily="34" charset="-128"/>
            </a:endParaRPr>
          </a:p>
        </p:txBody>
      </p:sp>
      <p:pic>
        <p:nvPicPr>
          <p:cNvPr id="6" name="図 5">
            <a:extLst>
              <a:ext uri="{FF2B5EF4-FFF2-40B4-BE49-F238E27FC236}">
                <a16:creationId xmlns:a16="http://schemas.microsoft.com/office/drawing/2014/main" id="{FAD13E83-B9FB-B64F-A7AB-5B882688CE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35" y="2222568"/>
            <a:ext cx="3832524" cy="2693403"/>
          </a:xfrm>
          <a:prstGeom prst="rect">
            <a:avLst/>
          </a:prstGeom>
        </p:spPr>
      </p:pic>
      <p:sp>
        <p:nvSpPr>
          <p:cNvPr id="7" name="正方形/長方形 6">
            <a:extLst>
              <a:ext uri="{FF2B5EF4-FFF2-40B4-BE49-F238E27FC236}">
                <a16:creationId xmlns:a16="http://schemas.microsoft.com/office/drawing/2014/main" id="{2C6C1F49-D450-6D45-8DED-0769F7A18264}"/>
              </a:ext>
            </a:extLst>
          </p:cNvPr>
          <p:cNvSpPr/>
          <p:nvPr/>
        </p:nvSpPr>
        <p:spPr>
          <a:xfrm>
            <a:off x="1850953" y="1769090"/>
            <a:ext cx="2351926" cy="400110"/>
          </a:xfrm>
          <a:prstGeom prst="rect">
            <a:avLst/>
          </a:prstGeom>
        </p:spPr>
        <p:txBody>
          <a:bodyPr wrap="none">
            <a:spAutoFit/>
          </a:bodyPr>
          <a:lstStyle/>
          <a:p>
            <a:pPr algn="r"/>
            <a:r>
              <a:rPr lang="ja-JP" altLang="en-US" sz="1200">
                <a:latin typeface="Meiryo" panose="020B0604030504040204" pitchFamily="34" charset="-128"/>
                <a:ea typeface="Meiryo" panose="020B0604030504040204" pitchFamily="34" charset="-128"/>
              </a:rPr>
              <a:t>週刊ダイヤモンド　</a:t>
            </a:r>
            <a:r>
              <a:rPr lang="en-US" altLang="ja-JP" sz="1200" dirty="0">
                <a:latin typeface="Meiryo" panose="020B0604030504040204" pitchFamily="34" charset="-128"/>
                <a:ea typeface="Meiryo" panose="020B0604030504040204" pitchFamily="34" charset="-128"/>
              </a:rPr>
              <a:t>2017.5.17</a:t>
            </a:r>
          </a:p>
          <a:p>
            <a:pPr algn="r"/>
            <a:r>
              <a:rPr lang="ja-JP" altLang="en-US" sz="800">
                <a:latin typeface="Meiryo" panose="020B0604030504040204" pitchFamily="34" charset="-128"/>
                <a:ea typeface="Meiryo" panose="020B0604030504040204" pitchFamily="34" charset="-128"/>
              </a:rPr>
              <a:t>https://diamond.jp/articles/-/128045</a:t>
            </a:r>
          </a:p>
        </p:txBody>
      </p:sp>
    </p:spTree>
    <p:extLst>
      <p:ext uri="{BB962C8B-B14F-4D97-AF65-F5344CB8AC3E}">
        <p14:creationId xmlns:p14="http://schemas.microsoft.com/office/powerpoint/2010/main" val="385226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970F9A1F-8ECD-994A-AFC1-955F1B5091E9}"/>
              </a:ext>
            </a:extLst>
          </p:cNvPr>
          <p:cNvSpPr/>
          <p:nvPr/>
        </p:nvSpPr>
        <p:spPr>
          <a:xfrm>
            <a:off x="349224" y="1859042"/>
            <a:ext cx="8602903" cy="1255386"/>
          </a:xfrm>
          <a:prstGeom prst="rect">
            <a:avLst/>
          </a:prstGeom>
          <a:solidFill>
            <a:srgbClr val="F4F4D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a:extLst>
              <a:ext uri="{FF2B5EF4-FFF2-40B4-BE49-F238E27FC236}">
                <a16:creationId xmlns:a16="http://schemas.microsoft.com/office/drawing/2014/main" id="{A1463688-92D3-8941-BFBF-D4F13A4A2518}"/>
              </a:ext>
            </a:extLst>
          </p:cNvPr>
          <p:cNvSpPr/>
          <p:nvPr/>
        </p:nvSpPr>
        <p:spPr>
          <a:xfrm>
            <a:off x="367141" y="3237426"/>
            <a:ext cx="8602903" cy="1255386"/>
          </a:xfrm>
          <a:prstGeom prst="rect">
            <a:avLst/>
          </a:prstGeom>
          <a:solidFill>
            <a:srgbClr val="F4F4D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a:extLst>
              <a:ext uri="{FF2B5EF4-FFF2-40B4-BE49-F238E27FC236}">
                <a16:creationId xmlns:a16="http://schemas.microsoft.com/office/drawing/2014/main" id="{19826511-F472-7444-A6F4-DCC9AED56C46}"/>
              </a:ext>
            </a:extLst>
          </p:cNvPr>
          <p:cNvSpPr/>
          <p:nvPr/>
        </p:nvSpPr>
        <p:spPr>
          <a:xfrm>
            <a:off x="367140" y="4629266"/>
            <a:ext cx="8602903" cy="1255386"/>
          </a:xfrm>
          <a:prstGeom prst="rect">
            <a:avLst/>
          </a:prstGeom>
          <a:solidFill>
            <a:srgbClr val="F4F4D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a:extLst>
              <a:ext uri="{FF2B5EF4-FFF2-40B4-BE49-F238E27FC236}">
                <a16:creationId xmlns:a16="http://schemas.microsoft.com/office/drawing/2014/main" id="{3025FEB7-B38F-D746-AA81-9867BA8820B1}"/>
              </a:ext>
            </a:extLst>
          </p:cNvPr>
          <p:cNvSpPr/>
          <p:nvPr/>
        </p:nvSpPr>
        <p:spPr>
          <a:xfrm>
            <a:off x="6362729" y="1052736"/>
            <a:ext cx="1409281" cy="536576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a:extLst>
              <a:ext uri="{FF2B5EF4-FFF2-40B4-BE49-F238E27FC236}">
                <a16:creationId xmlns:a16="http://schemas.microsoft.com/office/drawing/2014/main" id="{6088D961-8B2F-8A4C-B6B7-1873C097AEF8}"/>
              </a:ext>
            </a:extLst>
          </p:cNvPr>
          <p:cNvSpPr/>
          <p:nvPr/>
        </p:nvSpPr>
        <p:spPr>
          <a:xfrm>
            <a:off x="4787386" y="1063013"/>
            <a:ext cx="1409281" cy="53657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a:extLst>
              <a:ext uri="{FF2B5EF4-FFF2-40B4-BE49-F238E27FC236}">
                <a16:creationId xmlns:a16="http://schemas.microsoft.com/office/drawing/2014/main" id="{8D31D65E-8B7B-4744-A8EC-687749ECDDB8}"/>
              </a:ext>
            </a:extLst>
          </p:cNvPr>
          <p:cNvSpPr/>
          <p:nvPr/>
        </p:nvSpPr>
        <p:spPr>
          <a:xfrm>
            <a:off x="3212043" y="1067543"/>
            <a:ext cx="1409281" cy="536576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a:extLst>
              <a:ext uri="{FF2B5EF4-FFF2-40B4-BE49-F238E27FC236}">
                <a16:creationId xmlns:a16="http://schemas.microsoft.com/office/drawing/2014/main" id="{98EDD579-14D0-834C-A724-F8ABCBC16DC7}"/>
              </a:ext>
            </a:extLst>
          </p:cNvPr>
          <p:cNvSpPr/>
          <p:nvPr/>
        </p:nvSpPr>
        <p:spPr>
          <a:xfrm>
            <a:off x="1636700" y="1063013"/>
            <a:ext cx="1409281" cy="536576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3470D8B-9118-1E49-9A4F-829BE8171867}"/>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インターネットに接続されるデバイス数の推移</a:t>
            </a:r>
          </a:p>
        </p:txBody>
      </p:sp>
      <p:sp>
        <p:nvSpPr>
          <p:cNvPr id="3" name="スライド番号プレースホルダー 2">
            <a:extLst>
              <a:ext uri="{FF2B5EF4-FFF2-40B4-BE49-F238E27FC236}">
                <a16:creationId xmlns:a16="http://schemas.microsoft.com/office/drawing/2014/main" id="{EEC429D5-F3B5-CF41-B99B-9C015D3AB287}"/>
              </a:ext>
            </a:extLst>
          </p:cNvPr>
          <p:cNvSpPr>
            <a:spLocks noGrp="1"/>
          </p:cNvSpPr>
          <p:nvPr>
            <p:ph type="sldNum" sz="quarter" idx="12"/>
          </p:nvPr>
        </p:nvSpPr>
        <p:spPr>
          <a:xfrm>
            <a:off x="6948264" y="6651702"/>
            <a:ext cx="2133600" cy="217800"/>
          </a:xfrm>
        </p:spPr>
        <p:txBody>
          <a:bodyPr/>
          <a:lstStyle/>
          <a:p>
            <a:fld id="{8FF8CC5D-A65D-5946-99B5-645367A967AD}" type="slidenum">
              <a:rPr kumimoji="1" lang="ja-JP" altLang="en-US" smtClean="0"/>
              <a:t>3</a:t>
            </a:fld>
            <a:endParaRPr kumimoji="1" lang="ja-JP" altLang="en-US"/>
          </a:p>
        </p:txBody>
      </p:sp>
      <p:grpSp>
        <p:nvGrpSpPr>
          <p:cNvPr id="4" name="図形グループ 281">
            <a:extLst>
              <a:ext uri="{FF2B5EF4-FFF2-40B4-BE49-F238E27FC236}">
                <a16:creationId xmlns:a16="http://schemas.microsoft.com/office/drawing/2014/main" id="{35A2165A-F7FF-8949-AB1B-4B3CA67D8DD0}"/>
              </a:ext>
            </a:extLst>
          </p:cNvPr>
          <p:cNvGrpSpPr/>
          <p:nvPr/>
        </p:nvGrpSpPr>
        <p:grpSpPr>
          <a:xfrm>
            <a:off x="592383" y="2152963"/>
            <a:ext cx="228599" cy="443927"/>
            <a:chOff x="1946324" y="4125162"/>
            <a:chExt cx="969964" cy="2007872"/>
          </a:xfrm>
        </p:grpSpPr>
        <p:sp>
          <p:nvSpPr>
            <p:cNvPr id="5" name="円/楕円 4">
              <a:extLst>
                <a:ext uri="{FF2B5EF4-FFF2-40B4-BE49-F238E27FC236}">
                  <a16:creationId xmlns:a16="http://schemas.microsoft.com/office/drawing/2014/main" id="{0578D2A6-6F25-504B-BC7C-E2D0F50BA3C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a:extLst>
                <a:ext uri="{FF2B5EF4-FFF2-40B4-BE49-F238E27FC236}">
                  <a16:creationId xmlns:a16="http://schemas.microsoft.com/office/drawing/2014/main" id="{474B6673-B0D3-E74B-8C65-D20C1CE173E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284">
            <a:extLst>
              <a:ext uri="{FF2B5EF4-FFF2-40B4-BE49-F238E27FC236}">
                <a16:creationId xmlns:a16="http://schemas.microsoft.com/office/drawing/2014/main" id="{794D5D1C-A632-1344-8423-B38E6AD3B0A2}"/>
              </a:ext>
            </a:extLst>
          </p:cNvPr>
          <p:cNvGrpSpPr/>
          <p:nvPr/>
        </p:nvGrpSpPr>
        <p:grpSpPr>
          <a:xfrm>
            <a:off x="1103041" y="2152963"/>
            <a:ext cx="228599" cy="443927"/>
            <a:chOff x="1946324" y="4125162"/>
            <a:chExt cx="969964" cy="2007872"/>
          </a:xfrm>
        </p:grpSpPr>
        <p:sp>
          <p:nvSpPr>
            <p:cNvPr id="8" name="円/楕円 7">
              <a:extLst>
                <a:ext uri="{FF2B5EF4-FFF2-40B4-BE49-F238E27FC236}">
                  <a16:creationId xmlns:a16="http://schemas.microsoft.com/office/drawing/2014/main" id="{D72BC591-9E40-4540-9DC1-5BE953A61C4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a:extLst>
                <a:ext uri="{FF2B5EF4-FFF2-40B4-BE49-F238E27FC236}">
                  <a16:creationId xmlns:a16="http://schemas.microsoft.com/office/drawing/2014/main" id="{33A8B2C1-163A-B045-8BBB-57665450FC0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287">
            <a:extLst>
              <a:ext uri="{FF2B5EF4-FFF2-40B4-BE49-F238E27FC236}">
                <a16:creationId xmlns:a16="http://schemas.microsoft.com/office/drawing/2014/main" id="{F3594799-6BCA-1249-B1CE-6D25708E998E}"/>
              </a:ext>
            </a:extLst>
          </p:cNvPr>
          <p:cNvGrpSpPr/>
          <p:nvPr/>
        </p:nvGrpSpPr>
        <p:grpSpPr>
          <a:xfrm>
            <a:off x="874442" y="2083113"/>
            <a:ext cx="228599" cy="443927"/>
            <a:chOff x="1946324" y="4125162"/>
            <a:chExt cx="969964" cy="2007872"/>
          </a:xfrm>
        </p:grpSpPr>
        <p:sp>
          <p:nvSpPr>
            <p:cNvPr id="11" name="円/楕円 10">
              <a:extLst>
                <a:ext uri="{FF2B5EF4-FFF2-40B4-BE49-F238E27FC236}">
                  <a16:creationId xmlns:a16="http://schemas.microsoft.com/office/drawing/2014/main" id="{F54A1D44-7B51-B845-9EE0-81E6C46BDBDE}"/>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a:extLst>
                <a:ext uri="{FF2B5EF4-FFF2-40B4-BE49-F238E27FC236}">
                  <a16:creationId xmlns:a16="http://schemas.microsoft.com/office/drawing/2014/main" id="{F24EDA24-13D8-0C4E-ADDD-7CD4D7FC92D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123">
            <a:extLst>
              <a:ext uri="{FF2B5EF4-FFF2-40B4-BE49-F238E27FC236}">
                <a16:creationId xmlns:a16="http://schemas.microsoft.com/office/drawing/2014/main" id="{0404607B-FF8A-D749-A6AB-D6C07C7940FB}"/>
              </a:ext>
            </a:extLst>
          </p:cNvPr>
          <p:cNvGrpSpPr/>
          <p:nvPr/>
        </p:nvGrpSpPr>
        <p:grpSpPr>
          <a:xfrm>
            <a:off x="592381" y="3441262"/>
            <a:ext cx="214641" cy="357340"/>
            <a:chOff x="1140657" y="4229811"/>
            <a:chExt cx="341289" cy="550466"/>
          </a:xfrm>
        </p:grpSpPr>
        <p:sp>
          <p:nvSpPr>
            <p:cNvPr id="24" name="角丸四角形 23">
              <a:extLst>
                <a:ext uri="{FF2B5EF4-FFF2-40B4-BE49-F238E27FC236}">
                  <a16:creationId xmlns:a16="http://schemas.microsoft.com/office/drawing/2014/main" id="{3524BBA1-3ABB-FB47-85D9-DA16861077D2}"/>
                </a:ext>
              </a:extLst>
            </p:cNvPr>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 name="図 24">
              <a:extLst>
                <a:ext uri="{FF2B5EF4-FFF2-40B4-BE49-F238E27FC236}">
                  <a16:creationId xmlns:a16="http://schemas.microsoft.com/office/drawing/2014/main" id="{65270E83-9773-8B4F-9356-BE29FF4F299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0657" y="4229811"/>
              <a:ext cx="341289" cy="550466"/>
            </a:xfrm>
            <a:prstGeom prst="rect">
              <a:avLst/>
            </a:prstGeom>
          </p:spPr>
        </p:pic>
      </p:grpSp>
      <p:grpSp>
        <p:nvGrpSpPr>
          <p:cNvPr id="26" name="図形グループ 131">
            <a:extLst>
              <a:ext uri="{FF2B5EF4-FFF2-40B4-BE49-F238E27FC236}">
                <a16:creationId xmlns:a16="http://schemas.microsoft.com/office/drawing/2014/main" id="{B7BFAD91-FFD9-624E-AB25-3DB9355E2440}"/>
              </a:ext>
            </a:extLst>
          </p:cNvPr>
          <p:cNvGrpSpPr/>
          <p:nvPr/>
        </p:nvGrpSpPr>
        <p:grpSpPr>
          <a:xfrm>
            <a:off x="884308" y="3356992"/>
            <a:ext cx="447332" cy="482023"/>
            <a:chOff x="6373788" y="4940591"/>
            <a:chExt cx="499492" cy="545661"/>
          </a:xfrm>
        </p:grpSpPr>
        <p:sp>
          <p:nvSpPr>
            <p:cNvPr id="27" name="角丸四角形 26">
              <a:extLst>
                <a:ext uri="{FF2B5EF4-FFF2-40B4-BE49-F238E27FC236}">
                  <a16:creationId xmlns:a16="http://schemas.microsoft.com/office/drawing/2014/main" id="{DBBFA831-228F-CC4C-983F-F312E423885B}"/>
                </a:ext>
              </a:extLst>
            </p:cNvPr>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a:extLst>
                <a:ext uri="{FF2B5EF4-FFF2-40B4-BE49-F238E27FC236}">
                  <a16:creationId xmlns:a16="http://schemas.microsoft.com/office/drawing/2014/main" id="{19614D48-2C8C-DD42-9A70-9FD2DE34485F}"/>
                </a:ext>
              </a:extLst>
            </p:cNvPr>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a:extLst>
                <a:ext uri="{FF2B5EF4-FFF2-40B4-BE49-F238E27FC236}">
                  <a16:creationId xmlns:a16="http://schemas.microsoft.com/office/drawing/2014/main" id="{14C09181-C208-1148-891F-B9CF4A1F1587}"/>
                </a:ext>
              </a:extLst>
            </p:cNvPr>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0" name="図 29" descr="imgres.jpg">
            <a:extLst>
              <a:ext uri="{FF2B5EF4-FFF2-40B4-BE49-F238E27FC236}">
                <a16:creationId xmlns:a16="http://schemas.microsoft.com/office/drawing/2014/main" id="{40DEA03A-CE15-8847-BB1E-0C2D439C40B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8230" y="3892966"/>
            <a:ext cx="617000" cy="423476"/>
          </a:xfrm>
          <a:prstGeom prst="rect">
            <a:avLst/>
          </a:prstGeom>
          <a:effectLst>
            <a:outerShdw blurRad="50800" dist="76200" dir="2700000" algn="tl" rotWithShape="0">
              <a:prstClr val="black">
                <a:alpha val="40000"/>
              </a:prstClr>
            </a:outerShdw>
          </a:effectLst>
        </p:spPr>
      </p:pic>
      <p:grpSp>
        <p:nvGrpSpPr>
          <p:cNvPr id="31" name="図形グループ 284">
            <a:extLst>
              <a:ext uri="{FF2B5EF4-FFF2-40B4-BE49-F238E27FC236}">
                <a16:creationId xmlns:a16="http://schemas.microsoft.com/office/drawing/2014/main" id="{2D7FB490-A8E4-D648-8083-D5B6E308D447}"/>
              </a:ext>
            </a:extLst>
          </p:cNvPr>
          <p:cNvGrpSpPr/>
          <p:nvPr/>
        </p:nvGrpSpPr>
        <p:grpSpPr>
          <a:xfrm>
            <a:off x="1023528" y="2418007"/>
            <a:ext cx="228599" cy="443927"/>
            <a:chOff x="1946324" y="4125162"/>
            <a:chExt cx="969964" cy="2007872"/>
          </a:xfrm>
        </p:grpSpPr>
        <p:sp>
          <p:nvSpPr>
            <p:cNvPr id="32" name="円/楕円 31">
              <a:extLst>
                <a:ext uri="{FF2B5EF4-FFF2-40B4-BE49-F238E27FC236}">
                  <a16:creationId xmlns:a16="http://schemas.microsoft.com/office/drawing/2014/main" id="{01E4ACA8-7157-9345-8A60-4A915E3C3A4F}"/>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論理積ゲート 32">
              <a:extLst>
                <a:ext uri="{FF2B5EF4-FFF2-40B4-BE49-F238E27FC236}">
                  <a16:creationId xmlns:a16="http://schemas.microsoft.com/office/drawing/2014/main" id="{EE3E2E7A-98FA-AB4F-B972-6804E44D0A8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284">
            <a:extLst>
              <a:ext uri="{FF2B5EF4-FFF2-40B4-BE49-F238E27FC236}">
                <a16:creationId xmlns:a16="http://schemas.microsoft.com/office/drawing/2014/main" id="{11550856-7EEA-9745-85AC-4E357505B30D}"/>
              </a:ext>
            </a:extLst>
          </p:cNvPr>
          <p:cNvGrpSpPr/>
          <p:nvPr/>
        </p:nvGrpSpPr>
        <p:grpSpPr>
          <a:xfrm>
            <a:off x="760142" y="2497880"/>
            <a:ext cx="228599" cy="443927"/>
            <a:chOff x="1946324" y="4125162"/>
            <a:chExt cx="969964" cy="2007872"/>
          </a:xfrm>
        </p:grpSpPr>
        <p:sp>
          <p:nvSpPr>
            <p:cNvPr id="35" name="円/楕円 34">
              <a:extLst>
                <a:ext uri="{FF2B5EF4-FFF2-40B4-BE49-F238E27FC236}">
                  <a16:creationId xmlns:a16="http://schemas.microsoft.com/office/drawing/2014/main" id="{09A7ADCC-593F-3C46-ACAC-C06A446A5925}"/>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a:extLst>
                <a:ext uri="{FF2B5EF4-FFF2-40B4-BE49-F238E27FC236}">
                  <a16:creationId xmlns:a16="http://schemas.microsoft.com/office/drawing/2014/main" id="{2DACACB2-335E-744A-845A-8F5C3A3C06F5}"/>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131">
            <a:extLst>
              <a:ext uri="{FF2B5EF4-FFF2-40B4-BE49-F238E27FC236}">
                <a16:creationId xmlns:a16="http://schemas.microsoft.com/office/drawing/2014/main" id="{E73F50DE-F9C7-394B-B680-6F0791180D8A}"/>
              </a:ext>
            </a:extLst>
          </p:cNvPr>
          <p:cNvGrpSpPr/>
          <p:nvPr/>
        </p:nvGrpSpPr>
        <p:grpSpPr>
          <a:xfrm>
            <a:off x="927675" y="4941168"/>
            <a:ext cx="377685" cy="425671"/>
            <a:chOff x="6373788" y="4940591"/>
            <a:chExt cx="499492" cy="545661"/>
          </a:xfrm>
        </p:grpSpPr>
        <p:sp>
          <p:nvSpPr>
            <p:cNvPr id="49" name="角丸四角形 48">
              <a:extLst>
                <a:ext uri="{FF2B5EF4-FFF2-40B4-BE49-F238E27FC236}">
                  <a16:creationId xmlns:a16="http://schemas.microsoft.com/office/drawing/2014/main" id="{E760A6E2-8F9C-7E41-A7F8-9EF88C5D131A}"/>
                </a:ext>
              </a:extLst>
            </p:cNvPr>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a:extLst>
                <a:ext uri="{FF2B5EF4-FFF2-40B4-BE49-F238E27FC236}">
                  <a16:creationId xmlns:a16="http://schemas.microsoft.com/office/drawing/2014/main" id="{6EB0EED4-40A9-014A-89B6-3817822113B5}"/>
                </a:ext>
              </a:extLst>
            </p:cNvPr>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角丸四角形 50">
              <a:extLst>
                <a:ext uri="{FF2B5EF4-FFF2-40B4-BE49-F238E27FC236}">
                  <a16:creationId xmlns:a16="http://schemas.microsoft.com/office/drawing/2014/main" id="{092CAA9E-3ED6-C14B-8CD2-2EEAC77FCEA7}"/>
                </a:ext>
              </a:extLst>
            </p:cNvPr>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52" name="図 51" descr="imgres.jpg">
            <a:extLst>
              <a:ext uri="{FF2B5EF4-FFF2-40B4-BE49-F238E27FC236}">
                <a16:creationId xmlns:a16="http://schemas.microsoft.com/office/drawing/2014/main" id="{A7C6FA41-8A65-674A-9347-BA1F8A06EBE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5858" y="5377208"/>
            <a:ext cx="464052" cy="318501"/>
          </a:xfrm>
          <a:prstGeom prst="rect">
            <a:avLst/>
          </a:prstGeom>
          <a:effectLst>
            <a:outerShdw blurRad="50800" dist="76200" dir="2700000" algn="tl" rotWithShape="0">
              <a:prstClr val="black">
                <a:alpha val="40000"/>
              </a:prstClr>
            </a:outerShdw>
          </a:effectLst>
        </p:spPr>
      </p:pic>
      <p:grpSp>
        <p:nvGrpSpPr>
          <p:cNvPr id="45" name="図形グループ 284">
            <a:extLst>
              <a:ext uri="{FF2B5EF4-FFF2-40B4-BE49-F238E27FC236}">
                <a16:creationId xmlns:a16="http://schemas.microsoft.com/office/drawing/2014/main" id="{E74D8008-A2D1-4B42-ADB4-6E758620CF07}"/>
              </a:ext>
            </a:extLst>
          </p:cNvPr>
          <p:cNvGrpSpPr/>
          <p:nvPr/>
        </p:nvGrpSpPr>
        <p:grpSpPr>
          <a:xfrm>
            <a:off x="1103041" y="5194190"/>
            <a:ext cx="228599" cy="443927"/>
            <a:chOff x="1946324" y="4125162"/>
            <a:chExt cx="969964" cy="2007872"/>
          </a:xfrm>
        </p:grpSpPr>
        <p:sp>
          <p:nvSpPr>
            <p:cNvPr id="46" name="円/楕円 45">
              <a:extLst>
                <a:ext uri="{FF2B5EF4-FFF2-40B4-BE49-F238E27FC236}">
                  <a16:creationId xmlns:a16="http://schemas.microsoft.com/office/drawing/2014/main" id="{DF85DD47-80DC-9A4D-8584-DABEBEF45138}"/>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a:extLst>
                <a:ext uri="{FF2B5EF4-FFF2-40B4-BE49-F238E27FC236}">
                  <a16:creationId xmlns:a16="http://schemas.microsoft.com/office/drawing/2014/main" id="{684E1518-B4AF-DA4A-B4E1-0E20020F52E7}"/>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3" name="図形グループ 284">
            <a:extLst>
              <a:ext uri="{FF2B5EF4-FFF2-40B4-BE49-F238E27FC236}">
                <a16:creationId xmlns:a16="http://schemas.microsoft.com/office/drawing/2014/main" id="{5D5C9A62-A705-8641-9D12-14C72B988246}"/>
              </a:ext>
            </a:extLst>
          </p:cNvPr>
          <p:cNvGrpSpPr/>
          <p:nvPr/>
        </p:nvGrpSpPr>
        <p:grpSpPr>
          <a:xfrm>
            <a:off x="626188" y="5052775"/>
            <a:ext cx="228599" cy="443927"/>
            <a:chOff x="1946324" y="4125162"/>
            <a:chExt cx="969964" cy="2007872"/>
          </a:xfrm>
        </p:grpSpPr>
        <p:sp>
          <p:nvSpPr>
            <p:cNvPr id="54" name="円/楕円 53">
              <a:extLst>
                <a:ext uri="{FF2B5EF4-FFF2-40B4-BE49-F238E27FC236}">
                  <a16:creationId xmlns:a16="http://schemas.microsoft.com/office/drawing/2014/main" id="{F7F55571-BFE4-D346-9428-8D3DE26C14F0}"/>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a:extLst>
                <a:ext uri="{FF2B5EF4-FFF2-40B4-BE49-F238E27FC236}">
                  <a16:creationId xmlns:a16="http://schemas.microsoft.com/office/drawing/2014/main" id="{38C39093-8F5D-9B4D-8655-611E38593900}"/>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2" name="テキスト ボックス 71">
            <a:extLst>
              <a:ext uri="{FF2B5EF4-FFF2-40B4-BE49-F238E27FC236}">
                <a16:creationId xmlns:a16="http://schemas.microsoft.com/office/drawing/2014/main" id="{7357A2DF-78BE-8A44-9960-50BE94EF5614}"/>
              </a:ext>
            </a:extLst>
          </p:cNvPr>
          <p:cNvSpPr txBox="1"/>
          <p:nvPr/>
        </p:nvSpPr>
        <p:spPr>
          <a:xfrm>
            <a:off x="7917703" y="2408310"/>
            <a:ext cx="902811" cy="523220"/>
          </a:xfrm>
          <a:prstGeom prst="rect">
            <a:avLst/>
          </a:prstGeom>
          <a:noFill/>
        </p:spPr>
        <p:txBody>
          <a:bodyPr wrap="none" rtlCol="0">
            <a:spAutoFit/>
          </a:bodyPr>
          <a:lstStyle/>
          <a:p>
            <a:pPr algn="ctr"/>
            <a:r>
              <a:rPr lang="ja-JP" altLang="en-US" sz="2800">
                <a:solidFill>
                  <a:srgbClr val="0432FF"/>
                </a:solidFill>
                <a:latin typeface="Meiryo" panose="020B0604030504040204" pitchFamily="34" charset="-128"/>
                <a:ea typeface="Meiryo" panose="020B0604030504040204" pitchFamily="34" charset="-128"/>
              </a:rPr>
              <a:t>億人</a:t>
            </a:r>
            <a:endParaRPr kumimoji="1" lang="ja-JP" altLang="en-US" sz="2800">
              <a:solidFill>
                <a:srgbClr val="0432FF"/>
              </a:solidFill>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D6B00B9E-22A3-E045-A8B7-8718C43DD198}"/>
              </a:ext>
            </a:extLst>
          </p:cNvPr>
          <p:cNvSpPr txBox="1"/>
          <p:nvPr/>
        </p:nvSpPr>
        <p:spPr>
          <a:xfrm>
            <a:off x="7917703" y="3782436"/>
            <a:ext cx="902811" cy="523220"/>
          </a:xfrm>
          <a:prstGeom prst="rect">
            <a:avLst/>
          </a:prstGeom>
          <a:noFill/>
        </p:spPr>
        <p:txBody>
          <a:bodyPr wrap="none" rtlCol="0">
            <a:spAutoFit/>
          </a:bodyPr>
          <a:lstStyle/>
          <a:p>
            <a:pPr algn="ctr"/>
            <a:r>
              <a:rPr lang="ja-JP" altLang="en-US" sz="2800">
                <a:solidFill>
                  <a:srgbClr val="0432FF"/>
                </a:solidFill>
                <a:latin typeface="Meiryo" panose="020B0604030504040204" pitchFamily="34" charset="-128"/>
                <a:ea typeface="Meiryo" panose="020B0604030504040204" pitchFamily="34" charset="-128"/>
              </a:rPr>
              <a:t>億台</a:t>
            </a:r>
            <a:endParaRPr kumimoji="1" lang="ja-JP" altLang="en-US" sz="2800">
              <a:solidFill>
                <a:srgbClr val="0432FF"/>
              </a:solidFill>
              <a:latin typeface="Meiryo" panose="020B0604030504040204" pitchFamily="34" charset="-128"/>
              <a:ea typeface="Meiryo" panose="020B0604030504040204" pitchFamily="34" charset="-128"/>
            </a:endParaRPr>
          </a:p>
        </p:txBody>
      </p:sp>
      <p:sp>
        <p:nvSpPr>
          <p:cNvPr id="74" name="テキスト ボックス 73">
            <a:extLst>
              <a:ext uri="{FF2B5EF4-FFF2-40B4-BE49-F238E27FC236}">
                <a16:creationId xmlns:a16="http://schemas.microsoft.com/office/drawing/2014/main" id="{E1815F37-D8BB-6B4D-A608-AEC8A6A0F179}"/>
              </a:ext>
            </a:extLst>
          </p:cNvPr>
          <p:cNvSpPr txBox="1"/>
          <p:nvPr/>
        </p:nvSpPr>
        <p:spPr>
          <a:xfrm>
            <a:off x="7887412" y="5202024"/>
            <a:ext cx="1064715" cy="523220"/>
          </a:xfrm>
          <a:prstGeom prst="rect">
            <a:avLst/>
          </a:prstGeom>
          <a:noFill/>
        </p:spPr>
        <p:txBody>
          <a:bodyPr wrap="none" rtlCol="0">
            <a:spAutoFit/>
          </a:bodyPr>
          <a:lstStyle/>
          <a:p>
            <a:pPr algn="ctr"/>
            <a:r>
              <a:rPr lang="ja-JP" altLang="en-US" sz="2800">
                <a:solidFill>
                  <a:srgbClr val="0432FF"/>
                </a:solidFill>
                <a:latin typeface="Meiryo" panose="020B0604030504040204" pitchFamily="34" charset="-128"/>
                <a:ea typeface="Meiryo" panose="020B0604030504040204" pitchFamily="34" charset="-128"/>
              </a:rPr>
              <a:t>台</a:t>
            </a:r>
            <a:r>
              <a:rPr lang="en-US" altLang="ja-JP" sz="2800" dirty="0">
                <a:solidFill>
                  <a:srgbClr val="0432FF"/>
                </a:solidFill>
                <a:latin typeface="Meiryo" panose="020B0604030504040204" pitchFamily="34" charset="-128"/>
                <a:ea typeface="Meiryo" panose="020B0604030504040204" pitchFamily="34" charset="-128"/>
              </a:rPr>
              <a:t>/</a:t>
            </a:r>
            <a:r>
              <a:rPr lang="ja-JP" altLang="en-US" sz="2800">
                <a:solidFill>
                  <a:srgbClr val="0432FF"/>
                </a:solidFill>
                <a:latin typeface="Meiryo" panose="020B0604030504040204" pitchFamily="34" charset="-128"/>
                <a:ea typeface="Meiryo" panose="020B0604030504040204" pitchFamily="34" charset="-128"/>
              </a:rPr>
              <a:t>人</a:t>
            </a:r>
            <a:endParaRPr kumimoji="1" lang="ja-JP" altLang="en-US" sz="2800">
              <a:solidFill>
                <a:srgbClr val="0432FF"/>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B29D27F2-003C-6A4D-AF62-82A02E461F5D}"/>
              </a:ext>
            </a:extLst>
          </p:cNvPr>
          <p:cNvSpPr txBox="1"/>
          <p:nvPr/>
        </p:nvSpPr>
        <p:spPr>
          <a:xfrm>
            <a:off x="1753359" y="1272639"/>
            <a:ext cx="1255472" cy="461665"/>
          </a:xfrm>
          <a:prstGeom prst="rect">
            <a:avLst/>
          </a:prstGeom>
          <a:noFill/>
        </p:spPr>
        <p:txBody>
          <a:bodyPr wrap="none" rtlCol="0">
            <a:spAutoFit/>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2003</a:t>
            </a:r>
            <a:r>
              <a:rPr kumimoji="1" lang="ja-JP" altLang="en-US" sz="2400">
                <a:solidFill>
                  <a:schemeClr val="bg1"/>
                </a:solidFill>
                <a:latin typeface="Meiryo" panose="020B0604030504040204" pitchFamily="34" charset="-128"/>
                <a:ea typeface="Meiryo" panose="020B0604030504040204" pitchFamily="34" charset="-128"/>
              </a:rPr>
              <a:t>年</a:t>
            </a:r>
          </a:p>
        </p:txBody>
      </p:sp>
      <p:sp>
        <p:nvSpPr>
          <p:cNvPr id="76" name="テキスト ボックス 75">
            <a:extLst>
              <a:ext uri="{FF2B5EF4-FFF2-40B4-BE49-F238E27FC236}">
                <a16:creationId xmlns:a16="http://schemas.microsoft.com/office/drawing/2014/main" id="{F6888D20-3163-1D44-B70F-76041796C6CC}"/>
              </a:ext>
            </a:extLst>
          </p:cNvPr>
          <p:cNvSpPr txBox="1"/>
          <p:nvPr/>
        </p:nvSpPr>
        <p:spPr>
          <a:xfrm>
            <a:off x="3290552" y="1292883"/>
            <a:ext cx="1255472" cy="461665"/>
          </a:xfrm>
          <a:prstGeom prst="rect">
            <a:avLst/>
          </a:prstGeom>
          <a:noFill/>
        </p:spPr>
        <p:txBody>
          <a:bodyPr wrap="none" rtlCol="0">
            <a:spAutoFit/>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2010</a:t>
            </a:r>
            <a:r>
              <a:rPr kumimoji="1" lang="ja-JP" altLang="en-US" sz="2400">
                <a:solidFill>
                  <a:schemeClr val="bg1"/>
                </a:solidFill>
                <a:latin typeface="Meiryo" panose="020B0604030504040204" pitchFamily="34" charset="-128"/>
                <a:ea typeface="Meiryo" panose="020B0604030504040204" pitchFamily="34" charset="-128"/>
              </a:rPr>
              <a:t>年</a:t>
            </a:r>
          </a:p>
        </p:txBody>
      </p:sp>
      <p:sp>
        <p:nvSpPr>
          <p:cNvPr id="77" name="テキスト ボックス 76">
            <a:extLst>
              <a:ext uri="{FF2B5EF4-FFF2-40B4-BE49-F238E27FC236}">
                <a16:creationId xmlns:a16="http://schemas.microsoft.com/office/drawing/2014/main" id="{CDD16484-73F3-A441-90BB-AC944660C106}"/>
              </a:ext>
            </a:extLst>
          </p:cNvPr>
          <p:cNvSpPr txBox="1"/>
          <p:nvPr/>
        </p:nvSpPr>
        <p:spPr>
          <a:xfrm>
            <a:off x="4865895" y="1292883"/>
            <a:ext cx="1255472" cy="461665"/>
          </a:xfrm>
          <a:prstGeom prst="rect">
            <a:avLst/>
          </a:prstGeom>
          <a:noFill/>
        </p:spPr>
        <p:txBody>
          <a:bodyPr wrap="none" rtlCol="0">
            <a:spAutoFit/>
          </a:bodyPr>
          <a:lstStyle/>
          <a:p>
            <a:pPr algn="ctr"/>
            <a:r>
              <a:rPr lang="en-US" altLang="ja-JP" sz="2400" dirty="0">
                <a:solidFill>
                  <a:schemeClr val="bg1"/>
                </a:solidFill>
                <a:latin typeface="Meiryo" panose="020B0604030504040204" pitchFamily="34" charset="-128"/>
                <a:ea typeface="Meiryo" panose="020B0604030504040204" pitchFamily="34" charset="-128"/>
              </a:rPr>
              <a:t>2015</a:t>
            </a:r>
            <a:r>
              <a:rPr lang="ja-JP" altLang="en-US" sz="2400">
                <a:solidFill>
                  <a:schemeClr val="bg1"/>
                </a:solidFill>
                <a:latin typeface="Meiryo" panose="020B0604030504040204" pitchFamily="34" charset="-128"/>
                <a:ea typeface="Meiryo" panose="020B0604030504040204" pitchFamily="34" charset="-128"/>
              </a:rPr>
              <a:t>年</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78" name="テキスト ボックス 77">
            <a:extLst>
              <a:ext uri="{FF2B5EF4-FFF2-40B4-BE49-F238E27FC236}">
                <a16:creationId xmlns:a16="http://schemas.microsoft.com/office/drawing/2014/main" id="{4CDCD105-C7DD-1E4B-A073-93ACB4515432}"/>
              </a:ext>
            </a:extLst>
          </p:cNvPr>
          <p:cNvSpPr txBox="1"/>
          <p:nvPr/>
        </p:nvSpPr>
        <p:spPr>
          <a:xfrm>
            <a:off x="6441238" y="1292883"/>
            <a:ext cx="1255472" cy="461665"/>
          </a:xfrm>
          <a:prstGeom prst="rect">
            <a:avLst/>
          </a:prstGeom>
          <a:noFill/>
        </p:spPr>
        <p:txBody>
          <a:bodyPr wrap="none" rtlCol="0">
            <a:spAutoFit/>
          </a:bodyPr>
          <a:lstStyle/>
          <a:p>
            <a:pPr algn="ctr"/>
            <a:r>
              <a:rPr lang="en-US" altLang="ja-JP" sz="2400" dirty="0">
                <a:solidFill>
                  <a:schemeClr val="bg1"/>
                </a:solidFill>
                <a:latin typeface="Meiryo" panose="020B0604030504040204" pitchFamily="34" charset="-128"/>
                <a:ea typeface="Meiryo" panose="020B0604030504040204" pitchFamily="34" charset="-128"/>
              </a:rPr>
              <a:t>2020</a:t>
            </a:r>
            <a:r>
              <a:rPr lang="ja-JP" altLang="en-US" sz="2400">
                <a:solidFill>
                  <a:schemeClr val="bg1"/>
                </a:solidFill>
                <a:latin typeface="Meiryo" panose="020B0604030504040204" pitchFamily="34" charset="-128"/>
                <a:ea typeface="Meiryo" panose="020B0604030504040204" pitchFamily="34" charset="-128"/>
              </a:rPr>
              <a:t>年</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82" name="テキスト ボックス 81">
            <a:extLst>
              <a:ext uri="{FF2B5EF4-FFF2-40B4-BE49-F238E27FC236}">
                <a16:creationId xmlns:a16="http://schemas.microsoft.com/office/drawing/2014/main" id="{5AAB0EA9-CAB6-FD4F-A9A5-6AADE311A7B4}"/>
              </a:ext>
            </a:extLst>
          </p:cNvPr>
          <p:cNvSpPr txBox="1"/>
          <p:nvPr/>
        </p:nvSpPr>
        <p:spPr>
          <a:xfrm>
            <a:off x="7866406" y="2060848"/>
            <a:ext cx="1005403" cy="338554"/>
          </a:xfrm>
          <a:prstGeom prst="rect">
            <a:avLst/>
          </a:prstGeom>
          <a:noFill/>
        </p:spPr>
        <p:txBody>
          <a:bodyPr wrap="none" rtlCol="0">
            <a:spAutoFit/>
          </a:bodyPr>
          <a:lstStyle/>
          <a:p>
            <a:pPr algn="ctr"/>
            <a:r>
              <a:rPr lang="ja-JP" altLang="en-US" sz="1600">
                <a:solidFill>
                  <a:srgbClr val="0432FF"/>
                </a:solidFill>
                <a:latin typeface="Meiryo" panose="020B0604030504040204" pitchFamily="34" charset="-128"/>
                <a:ea typeface="Meiryo" panose="020B0604030504040204" pitchFamily="34" charset="-128"/>
              </a:rPr>
              <a:t>世界人口</a:t>
            </a:r>
            <a:endParaRPr kumimoji="1" lang="ja-JP" altLang="en-US" sz="1600">
              <a:solidFill>
                <a:srgbClr val="0432FF"/>
              </a:solidFill>
              <a:latin typeface="Meiryo" panose="020B0604030504040204" pitchFamily="34" charset="-128"/>
              <a:ea typeface="Meiryo" panose="020B0604030504040204" pitchFamily="34" charset="-128"/>
            </a:endParaRPr>
          </a:p>
        </p:txBody>
      </p:sp>
      <p:sp>
        <p:nvSpPr>
          <p:cNvPr id="83" name="テキスト ボックス 82">
            <a:extLst>
              <a:ext uri="{FF2B5EF4-FFF2-40B4-BE49-F238E27FC236}">
                <a16:creationId xmlns:a16="http://schemas.microsoft.com/office/drawing/2014/main" id="{7A38E630-3B03-7944-82DF-9BBDD347DAB9}"/>
              </a:ext>
            </a:extLst>
          </p:cNvPr>
          <p:cNvSpPr txBox="1"/>
          <p:nvPr/>
        </p:nvSpPr>
        <p:spPr>
          <a:xfrm>
            <a:off x="7837792" y="3412817"/>
            <a:ext cx="1082348" cy="400110"/>
          </a:xfrm>
          <a:prstGeom prst="rect">
            <a:avLst/>
          </a:prstGeom>
          <a:noFill/>
        </p:spPr>
        <p:txBody>
          <a:bodyPr wrap="none" rtlCol="0">
            <a:spAutoFit/>
          </a:bodyPr>
          <a:lstStyle/>
          <a:p>
            <a:pPr algn="ctr"/>
            <a:r>
              <a:rPr lang="ja-JP" altLang="en-US" sz="1000">
                <a:solidFill>
                  <a:srgbClr val="0432FF"/>
                </a:solidFill>
                <a:latin typeface="Meiryo" panose="020B0604030504040204" pitchFamily="34" charset="-128"/>
                <a:ea typeface="Meiryo" panose="020B0604030504040204" pitchFamily="34" charset="-128"/>
              </a:rPr>
              <a:t>インターネット</a:t>
            </a:r>
            <a:endParaRPr lang="en-US" altLang="ja-JP" sz="1000" dirty="0">
              <a:solidFill>
                <a:srgbClr val="0432FF"/>
              </a:solidFill>
              <a:latin typeface="Meiryo" panose="020B0604030504040204" pitchFamily="34" charset="-128"/>
              <a:ea typeface="Meiryo" panose="020B0604030504040204" pitchFamily="34" charset="-128"/>
            </a:endParaRPr>
          </a:p>
          <a:p>
            <a:pPr algn="ctr"/>
            <a:r>
              <a:rPr kumimoji="1" lang="ja-JP" altLang="en-US" sz="1000">
                <a:solidFill>
                  <a:srgbClr val="0432FF"/>
                </a:solidFill>
                <a:latin typeface="Meiryo" panose="020B0604030504040204" pitchFamily="34" charset="-128"/>
                <a:ea typeface="Meiryo" panose="020B0604030504040204" pitchFamily="34" charset="-128"/>
              </a:rPr>
              <a:t>接続デバイス数</a:t>
            </a:r>
          </a:p>
        </p:txBody>
      </p:sp>
      <p:sp>
        <p:nvSpPr>
          <p:cNvPr id="84" name="テキスト ボックス 83">
            <a:extLst>
              <a:ext uri="{FF2B5EF4-FFF2-40B4-BE49-F238E27FC236}">
                <a16:creationId xmlns:a16="http://schemas.microsoft.com/office/drawing/2014/main" id="{9FF6595B-BA73-ED45-878F-64ACA63D79C6}"/>
              </a:ext>
            </a:extLst>
          </p:cNvPr>
          <p:cNvSpPr txBox="1"/>
          <p:nvPr/>
        </p:nvSpPr>
        <p:spPr>
          <a:xfrm>
            <a:off x="7976508" y="4830800"/>
            <a:ext cx="857927" cy="415498"/>
          </a:xfrm>
          <a:prstGeom prst="rect">
            <a:avLst/>
          </a:prstGeom>
          <a:noFill/>
        </p:spPr>
        <p:txBody>
          <a:bodyPr wrap="none" rtlCol="0">
            <a:spAutoFit/>
          </a:bodyPr>
          <a:lstStyle/>
          <a:p>
            <a:pPr algn="ctr"/>
            <a:r>
              <a:rPr lang="ja-JP" altLang="en-US" sz="1000">
                <a:solidFill>
                  <a:srgbClr val="0432FF"/>
                </a:solidFill>
                <a:latin typeface="Meiryo" panose="020B0604030504040204" pitchFamily="34" charset="-128"/>
                <a:ea typeface="Meiryo" panose="020B0604030504040204" pitchFamily="34" charset="-128"/>
              </a:rPr>
              <a:t>一人当りの</a:t>
            </a:r>
            <a:endParaRPr lang="en-US" altLang="ja-JP" sz="1000" dirty="0">
              <a:solidFill>
                <a:srgbClr val="0432FF"/>
              </a:solidFill>
              <a:latin typeface="Meiryo" panose="020B0604030504040204" pitchFamily="34" charset="-128"/>
              <a:ea typeface="Meiryo" panose="020B0604030504040204" pitchFamily="34" charset="-128"/>
            </a:endParaRPr>
          </a:p>
          <a:p>
            <a:pPr algn="ctr"/>
            <a:r>
              <a:rPr kumimoji="1" lang="ja-JP" altLang="en-US" sz="1000">
                <a:solidFill>
                  <a:srgbClr val="0432FF"/>
                </a:solidFill>
                <a:latin typeface="Meiryo" panose="020B0604030504040204" pitchFamily="34" charset="-128"/>
                <a:ea typeface="Meiryo" panose="020B0604030504040204" pitchFamily="34" charset="-128"/>
              </a:rPr>
              <a:t>デバイス数</a:t>
            </a:r>
          </a:p>
        </p:txBody>
      </p:sp>
      <p:sp>
        <p:nvSpPr>
          <p:cNvPr id="85" name="フリーフォーム 84">
            <a:extLst>
              <a:ext uri="{FF2B5EF4-FFF2-40B4-BE49-F238E27FC236}">
                <a16:creationId xmlns:a16="http://schemas.microsoft.com/office/drawing/2014/main" id="{6EE375C7-5BDD-FD47-B067-FDD3BCFF935E}"/>
              </a:ext>
            </a:extLst>
          </p:cNvPr>
          <p:cNvSpPr/>
          <p:nvPr/>
        </p:nvSpPr>
        <p:spPr>
          <a:xfrm>
            <a:off x="1872150" y="3237426"/>
            <a:ext cx="5816112" cy="2955386"/>
          </a:xfrm>
          <a:custGeom>
            <a:avLst/>
            <a:gdLst>
              <a:gd name="connsiteX0" fmla="*/ 0 w 5221357"/>
              <a:gd name="connsiteY0" fmla="*/ 4558748 h 4558748"/>
              <a:gd name="connsiteX1" fmla="*/ 2107096 w 5221357"/>
              <a:gd name="connsiteY1" fmla="*/ 4081669 h 4558748"/>
              <a:gd name="connsiteX2" fmla="*/ 3816626 w 5221357"/>
              <a:gd name="connsiteY2" fmla="*/ 2319130 h 4558748"/>
              <a:gd name="connsiteX3" fmla="*/ 5221357 w 5221357"/>
              <a:gd name="connsiteY3" fmla="*/ 0 h 4558748"/>
            </a:gdLst>
            <a:ahLst/>
            <a:cxnLst>
              <a:cxn ang="0">
                <a:pos x="connsiteX0" y="connsiteY0"/>
              </a:cxn>
              <a:cxn ang="0">
                <a:pos x="connsiteX1" y="connsiteY1"/>
              </a:cxn>
              <a:cxn ang="0">
                <a:pos x="connsiteX2" y="connsiteY2"/>
              </a:cxn>
              <a:cxn ang="0">
                <a:pos x="connsiteX3" y="connsiteY3"/>
              </a:cxn>
            </a:cxnLst>
            <a:rect l="l" t="t" r="r" b="b"/>
            <a:pathLst>
              <a:path w="5221357" h="4558748">
                <a:moveTo>
                  <a:pt x="0" y="4558748"/>
                </a:moveTo>
                <a:cubicBezTo>
                  <a:pt x="735496" y="4506843"/>
                  <a:pt x="1470992" y="4454939"/>
                  <a:pt x="2107096" y="4081669"/>
                </a:cubicBezTo>
                <a:cubicBezTo>
                  <a:pt x="2743200" y="3708399"/>
                  <a:pt x="3297582" y="2999408"/>
                  <a:pt x="3816626" y="2319130"/>
                </a:cubicBezTo>
                <a:cubicBezTo>
                  <a:pt x="4335670" y="1638852"/>
                  <a:pt x="4778513" y="819426"/>
                  <a:pt x="5221357" y="0"/>
                </a:cubicBezTo>
              </a:path>
            </a:pathLst>
          </a:custGeom>
          <a:noFill/>
          <a:ln w="203200">
            <a:solidFill>
              <a:srgbClr val="00B0F0"/>
            </a:solidFill>
            <a:headEnd type="none"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340A0BD5-49EB-3B47-A1D3-B06740BDF739}"/>
              </a:ext>
            </a:extLst>
          </p:cNvPr>
          <p:cNvSpPr txBox="1"/>
          <p:nvPr/>
        </p:nvSpPr>
        <p:spPr>
          <a:xfrm>
            <a:off x="1904041" y="2075495"/>
            <a:ext cx="950901"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63</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D48B5735-16CF-F34E-8F7F-9E67DCAFCDCD}"/>
              </a:ext>
            </a:extLst>
          </p:cNvPr>
          <p:cNvSpPr txBox="1"/>
          <p:nvPr/>
        </p:nvSpPr>
        <p:spPr>
          <a:xfrm>
            <a:off x="3441234" y="2095739"/>
            <a:ext cx="950901"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68</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718A09EA-D42B-034C-8C22-885AEB7BE8DC}"/>
              </a:ext>
            </a:extLst>
          </p:cNvPr>
          <p:cNvSpPr txBox="1"/>
          <p:nvPr/>
        </p:nvSpPr>
        <p:spPr>
          <a:xfrm>
            <a:off x="5016577" y="2095739"/>
            <a:ext cx="950901"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72</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id="{76C06EAB-0900-5245-B9E7-5804BA86127B}"/>
              </a:ext>
            </a:extLst>
          </p:cNvPr>
          <p:cNvSpPr txBox="1"/>
          <p:nvPr/>
        </p:nvSpPr>
        <p:spPr>
          <a:xfrm>
            <a:off x="6591920" y="2095739"/>
            <a:ext cx="950901"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76</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0" name="テキスト ボックス 59">
            <a:extLst>
              <a:ext uri="{FF2B5EF4-FFF2-40B4-BE49-F238E27FC236}">
                <a16:creationId xmlns:a16="http://schemas.microsoft.com/office/drawing/2014/main" id="{F0C3F831-4269-3241-BA80-C0D2A8DE690D}"/>
              </a:ext>
            </a:extLst>
          </p:cNvPr>
          <p:cNvSpPr txBox="1"/>
          <p:nvPr/>
        </p:nvSpPr>
        <p:spPr>
          <a:xfrm>
            <a:off x="2082406" y="3488391"/>
            <a:ext cx="567784"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5</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1" name="テキスト ボックス 60">
            <a:extLst>
              <a:ext uri="{FF2B5EF4-FFF2-40B4-BE49-F238E27FC236}">
                <a16:creationId xmlns:a16="http://schemas.microsoft.com/office/drawing/2014/main" id="{CA95FE51-FFE2-BD43-AEDD-C9F369B7246A}"/>
              </a:ext>
            </a:extLst>
          </p:cNvPr>
          <p:cNvSpPr txBox="1"/>
          <p:nvPr/>
        </p:nvSpPr>
        <p:spPr>
          <a:xfrm>
            <a:off x="3249675" y="3454686"/>
            <a:ext cx="1334020"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125</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48231BBE-FD20-054B-834A-7B2D1075C51F}"/>
              </a:ext>
            </a:extLst>
          </p:cNvPr>
          <p:cNvSpPr txBox="1"/>
          <p:nvPr/>
        </p:nvSpPr>
        <p:spPr>
          <a:xfrm>
            <a:off x="4825018" y="3454686"/>
            <a:ext cx="1334020"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250</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3" name="テキスト ボックス 62">
            <a:extLst>
              <a:ext uri="{FF2B5EF4-FFF2-40B4-BE49-F238E27FC236}">
                <a16:creationId xmlns:a16="http://schemas.microsoft.com/office/drawing/2014/main" id="{6FF4617F-3A2F-344C-A48C-D6CA37CBBCAD}"/>
              </a:ext>
            </a:extLst>
          </p:cNvPr>
          <p:cNvSpPr txBox="1"/>
          <p:nvPr/>
        </p:nvSpPr>
        <p:spPr>
          <a:xfrm>
            <a:off x="6400361" y="3454686"/>
            <a:ext cx="1334020"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500</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4" name="テキスト ボックス 63">
            <a:extLst>
              <a:ext uri="{FF2B5EF4-FFF2-40B4-BE49-F238E27FC236}">
                <a16:creationId xmlns:a16="http://schemas.microsoft.com/office/drawing/2014/main" id="{E5843099-4BE3-814C-8CB1-504598EBDA5E}"/>
              </a:ext>
            </a:extLst>
          </p:cNvPr>
          <p:cNvSpPr txBox="1"/>
          <p:nvPr/>
        </p:nvSpPr>
        <p:spPr>
          <a:xfrm>
            <a:off x="1705703" y="4974873"/>
            <a:ext cx="1321195" cy="707886"/>
          </a:xfrm>
          <a:prstGeom prst="rect">
            <a:avLst/>
          </a:prstGeom>
          <a:noFill/>
        </p:spPr>
        <p:txBody>
          <a:bodyPr wrap="none" rtlCol="0">
            <a:spAutoFit/>
          </a:bodyPr>
          <a:lstStyle/>
          <a:p>
            <a:pPr algn="ctr"/>
            <a:r>
              <a:rPr kumimoji="1" lang="en-US" altLang="ja-JP" sz="4000" dirty="0">
                <a:solidFill>
                  <a:schemeClr val="bg1"/>
                </a:solidFill>
                <a:latin typeface="Meiryo" panose="020B0604030504040204" pitchFamily="34" charset="-128"/>
                <a:ea typeface="Meiryo" panose="020B0604030504040204" pitchFamily="34" charset="-128"/>
              </a:rPr>
              <a:t>0.08</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65" name="テキスト ボックス 64">
            <a:extLst>
              <a:ext uri="{FF2B5EF4-FFF2-40B4-BE49-F238E27FC236}">
                <a16:creationId xmlns:a16="http://schemas.microsoft.com/office/drawing/2014/main" id="{904496C7-13FB-C347-AD06-7F5BEAC32336}"/>
              </a:ext>
            </a:extLst>
          </p:cNvPr>
          <p:cNvSpPr txBox="1"/>
          <p:nvPr/>
        </p:nvSpPr>
        <p:spPr>
          <a:xfrm>
            <a:off x="3256087" y="4941168"/>
            <a:ext cx="1321195" cy="707886"/>
          </a:xfrm>
          <a:prstGeom prst="rect">
            <a:avLst/>
          </a:prstGeom>
          <a:noFill/>
        </p:spPr>
        <p:txBody>
          <a:bodyPr wrap="none" rtlCol="0">
            <a:spAutoFit/>
          </a:bodyPr>
          <a:lstStyle/>
          <a:p>
            <a:pPr algn="ctr"/>
            <a:r>
              <a:rPr lang="en-US" altLang="ja-JP" sz="4000" dirty="0">
                <a:solidFill>
                  <a:schemeClr val="bg1"/>
                </a:solidFill>
                <a:latin typeface="Meiryo" panose="020B0604030504040204" pitchFamily="34" charset="-128"/>
                <a:ea typeface="Meiryo" panose="020B0604030504040204" pitchFamily="34" charset="-128"/>
              </a:rPr>
              <a:t>1</a:t>
            </a:r>
            <a:r>
              <a:rPr kumimoji="1" lang="en-US" altLang="ja-JP" sz="4000" dirty="0">
                <a:solidFill>
                  <a:schemeClr val="bg1"/>
                </a:solidFill>
                <a:latin typeface="Meiryo" panose="020B0604030504040204" pitchFamily="34" charset="-128"/>
                <a:ea typeface="Meiryo" panose="020B0604030504040204" pitchFamily="34" charset="-128"/>
              </a:rPr>
              <a:t>.84</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66" name="テキスト ボックス 65">
            <a:extLst>
              <a:ext uri="{FF2B5EF4-FFF2-40B4-BE49-F238E27FC236}">
                <a16:creationId xmlns:a16="http://schemas.microsoft.com/office/drawing/2014/main" id="{D0C2A74C-A444-CB4A-91C2-0A682ED234C2}"/>
              </a:ext>
            </a:extLst>
          </p:cNvPr>
          <p:cNvSpPr txBox="1"/>
          <p:nvPr/>
        </p:nvSpPr>
        <p:spPr>
          <a:xfrm>
            <a:off x="4831430" y="4941168"/>
            <a:ext cx="1321195" cy="707886"/>
          </a:xfrm>
          <a:prstGeom prst="rect">
            <a:avLst/>
          </a:prstGeom>
          <a:noFill/>
        </p:spPr>
        <p:txBody>
          <a:bodyPr wrap="none" rtlCol="0">
            <a:spAutoFit/>
          </a:bodyPr>
          <a:lstStyle/>
          <a:p>
            <a:pPr algn="ctr"/>
            <a:r>
              <a:rPr lang="en-US" altLang="ja-JP" sz="4000" dirty="0">
                <a:solidFill>
                  <a:schemeClr val="bg1"/>
                </a:solidFill>
                <a:latin typeface="Meiryo" panose="020B0604030504040204" pitchFamily="34" charset="-128"/>
                <a:ea typeface="Meiryo" panose="020B0604030504040204" pitchFamily="34" charset="-128"/>
              </a:rPr>
              <a:t>3.47</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80BD5F39-5D5F-D64D-8471-2BEB9695FA68}"/>
              </a:ext>
            </a:extLst>
          </p:cNvPr>
          <p:cNvSpPr txBox="1"/>
          <p:nvPr/>
        </p:nvSpPr>
        <p:spPr>
          <a:xfrm>
            <a:off x="6406773" y="4941168"/>
            <a:ext cx="1321195" cy="707886"/>
          </a:xfrm>
          <a:prstGeom prst="rect">
            <a:avLst/>
          </a:prstGeom>
          <a:noFill/>
        </p:spPr>
        <p:txBody>
          <a:bodyPr wrap="none" rtlCol="0">
            <a:spAutoFit/>
          </a:bodyPr>
          <a:lstStyle/>
          <a:p>
            <a:pPr algn="ctr"/>
            <a:r>
              <a:rPr lang="en-US" altLang="ja-JP" sz="4000" dirty="0">
                <a:solidFill>
                  <a:schemeClr val="bg1"/>
                </a:solidFill>
                <a:latin typeface="Meiryo" panose="020B0604030504040204" pitchFamily="34" charset="-128"/>
                <a:ea typeface="Meiryo" panose="020B0604030504040204" pitchFamily="34" charset="-128"/>
              </a:rPr>
              <a:t>6.50</a:t>
            </a:r>
            <a:endParaRPr kumimoji="1" lang="ja-JP" altLang="en-US" sz="400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56571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14A95-9589-D648-98EA-F87C7ACEE079}"/>
              </a:ext>
            </a:extLst>
          </p:cNvPr>
          <p:cNvSpPr>
            <a:spLocks noGrp="1"/>
          </p:cNvSpPr>
          <p:nvPr>
            <p:ph type="title"/>
          </p:nvPr>
        </p:nvSpPr>
        <p:spPr/>
        <p:txBody>
          <a:bodyPr/>
          <a:lstStyle/>
          <a:p>
            <a:r>
              <a:rPr lang="ja-JP" altLang="ja-JP"/>
              <a:t>クラウド・バイ・デフォルト原則</a:t>
            </a:r>
            <a:endParaRPr kumimoji="1" lang="ja-JP" altLang="en-US"/>
          </a:p>
        </p:txBody>
      </p:sp>
      <p:sp>
        <p:nvSpPr>
          <p:cNvPr id="3" name="スライド番号プレースホルダー 2">
            <a:extLst>
              <a:ext uri="{FF2B5EF4-FFF2-40B4-BE49-F238E27FC236}">
                <a16:creationId xmlns:a16="http://schemas.microsoft.com/office/drawing/2014/main" id="{F378D622-23A8-604F-9FCE-81941E2FD8A8}"/>
              </a:ext>
            </a:extLst>
          </p:cNvPr>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sp>
        <p:nvSpPr>
          <p:cNvPr id="4" name="正方形/長方形 3">
            <a:extLst>
              <a:ext uri="{FF2B5EF4-FFF2-40B4-BE49-F238E27FC236}">
                <a16:creationId xmlns:a16="http://schemas.microsoft.com/office/drawing/2014/main" id="{C1D81A98-9C3A-1642-86BD-7493792DB6F8}"/>
              </a:ext>
            </a:extLst>
          </p:cNvPr>
          <p:cNvSpPr/>
          <p:nvPr/>
        </p:nvSpPr>
        <p:spPr>
          <a:xfrm>
            <a:off x="457200" y="804696"/>
            <a:ext cx="8635327" cy="276999"/>
          </a:xfrm>
          <a:prstGeom prst="rect">
            <a:avLst/>
          </a:prstGeom>
        </p:spPr>
        <p:txBody>
          <a:bodyPr wrap="square">
            <a:spAutoFit/>
          </a:bodyPr>
          <a:lstStyle/>
          <a:p>
            <a:r>
              <a:rPr lang="ja-JP" altLang="en-US" sz="1200">
                <a:latin typeface="Meiryo" panose="020B0604030504040204" pitchFamily="34" charset="-128"/>
                <a:ea typeface="Meiryo" panose="020B0604030504040204" pitchFamily="34" charset="-128"/>
              </a:rPr>
              <a:t>政府情報システムにおけるクラウドサービスの利用に係る基本方針（案）</a:t>
            </a:r>
          </a:p>
        </p:txBody>
      </p:sp>
      <p:sp>
        <p:nvSpPr>
          <p:cNvPr id="5" name="正方形/長方形 4">
            <a:extLst>
              <a:ext uri="{FF2B5EF4-FFF2-40B4-BE49-F238E27FC236}">
                <a16:creationId xmlns:a16="http://schemas.microsoft.com/office/drawing/2014/main" id="{0F51EB81-4DA7-B94A-8059-8CE93B148814}"/>
              </a:ext>
            </a:extLst>
          </p:cNvPr>
          <p:cNvSpPr/>
          <p:nvPr/>
        </p:nvSpPr>
        <p:spPr>
          <a:xfrm>
            <a:off x="569873" y="1056183"/>
            <a:ext cx="7969207" cy="8533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b="1">
                <a:solidFill>
                  <a:schemeClr val="bg1"/>
                </a:solidFill>
                <a:latin typeface="Meiryo" panose="020B0604030504040204" pitchFamily="34" charset="-128"/>
                <a:ea typeface="Meiryo" panose="020B0604030504040204" pitchFamily="34" charset="-128"/>
              </a:rPr>
              <a:t>クラウド・バイ・デフォルト原則（クラウドサービスの利用を第一候補）</a:t>
            </a:r>
          </a:p>
          <a:p>
            <a:pPr marL="742950" lvl="1" indent="-285750">
              <a:buFont typeface="Wingdings" pitchFamily="2" charset="2"/>
              <a:buChar char="Ø"/>
            </a:pPr>
            <a:r>
              <a:rPr lang="ja-JP" altLang="ja-JP" sz="900">
                <a:solidFill>
                  <a:schemeClr val="bg1"/>
                </a:solidFill>
                <a:latin typeface="Meiryo" panose="020B0604030504040204" pitchFamily="34" charset="-128"/>
                <a:ea typeface="Meiryo" panose="020B0604030504040204" pitchFamily="34" charset="-128"/>
              </a:rPr>
              <a:t>政府情報システムは、クラウドサービスの利用を第一候補として、その検討を行う</a:t>
            </a:r>
          </a:p>
          <a:p>
            <a:pPr marL="742950" lvl="1" indent="-285750">
              <a:buFont typeface="Wingdings" pitchFamily="2" charset="2"/>
              <a:buChar char="Ø"/>
            </a:pPr>
            <a:r>
              <a:rPr lang="ja-JP" altLang="ja-JP" sz="900">
                <a:solidFill>
                  <a:schemeClr val="bg1"/>
                </a:solidFill>
                <a:latin typeface="Meiryo" panose="020B0604030504040204" pitchFamily="34" charset="-128"/>
                <a:ea typeface="Meiryo" panose="020B0604030504040204" pitchFamily="34" charset="-128"/>
              </a:rPr>
              <a:t>情報システム化の対象となるサービス・業務、取扱う情報等を明確化した上で、メリット、開発の規模及び経費等を基に検討を行う</a:t>
            </a:r>
          </a:p>
        </p:txBody>
      </p:sp>
      <p:sp>
        <p:nvSpPr>
          <p:cNvPr id="6" name="正方形/長方形 5">
            <a:extLst>
              <a:ext uri="{FF2B5EF4-FFF2-40B4-BE49-F238E27FC236}">
                <a16:creationId xmlns:a16="http://schemas.microsoft.com/office/drawing/2014/main" id="{0053F5DA-8D47-D24C-8D18-DD7EA490137D}"/>
              </a:ext>
            </a:extLst>
          </p:cNvPr>
          <p:cNvSpPr/>
          <p:nvPr/>
        </p:nvSpPr>
        <p:spPr>
          <a:xfrm>
            <a:off x="4030021" y="812139"/>
            <a:ext cx="4572000" cy="215444"/>
          </a:xfrm>
          <a:prstGeom prst="rect">
            <a:avLst/>
          </a:prstGeom>
        </p:spPr>
        <p:txBody>
          <a:bodyPr>
            <a:spAutoFit/>
          </a:bodyPr>
          <a:lstStyle/>
          <a:p>
            <a:pPr algn="r"/>
            <a:r>
              <a:rPr lang="ja-JP" altLang="en-US" sz="800"/>
              <a:t>https://www.kantei.go.jp/jp/singi/it2/cio/dai77/siryou.html</a:t>
            </a:r>
          </a:p>
        </p:txBody>
      </p:sp>
      <p:sp>
        <p:nvSpPr>
          <p:cNvPr id="7" name="正方形/長方形 6">
            <a:extLst>
              <a:ext uri="{FF2B5EF4-FFF2-40B4-BE49-F238E27FC236}">
                <a16:creationId xmlns:a16="http://schemas.microsoft.com/office/drawing/2014/main" id="{C430D22D-53A8-804B-A524-6E00A3FC4B2B}"/>
              </a:ext>
            </a:extLst>
          </p:cNvPr>
          <p:cNvSpPr/>
          <p:nvPr/>
        </p:nvSpPr>
        <p:spPr>
          <a:xfrm>
            <a:off x="575281" y="2021219"/>
            <a:ext cx="7969212" cy="652806"/>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EAD15288-AE17-D84C-9684-0F7B18CEAD93}"/>
              </a:ext>
            </a:extLst>
          </p:cNvPr>
          <p:cNvSpPr/>
          <p:nvPr/>
        </p:nvSpPr>
        <p:spPr>
          <a:xfrm>
            <a:off x="575281" y="2708702"/>
            <a:ext cx="7969212" cy="89762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8D06B53B-2BB6-B646-A1E0-804A8A5EA78A}"/>
              </a:ext>
            </a:extLst>
          </p:cNvPr>
          <p:cNvSpPr/>
          <p:nvPr/>
        </p:nvSpPr>
        <p:spPr>
          <a:xfrm>
            <a:off x="577444" y="3659874"/>
            <a:ext cx="7969212" cy="89232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75166C94-83FC-AD42-BABD-F3767A399B61}"/>
              </a:ext>
            </a:extLst>
          </p:cNvPr>
          <p:cNvSpPr/>
          <p:nvPr/>
        </p:nvSpPr>
        <p:spPr>
          <a:xfrm>
            <a:off x="577444" y="4597006"/>
            <a:ext cx="7969212" cy="76220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58A9EC1A-F43D-004F-A403-6EE7D9C8E705}"/>
              </a:ext>
            </a:extLst>
          </p:cNvPr>
          <p:cNvSpPr/>
          <p:nvPr/>
        </p:nvSpPr>
        <p:spPr>
          <a:xfrm>
            <a:off x="547785" y="2096614"/>
            <a:ext cx="1633076" cy="307777"/>
          </a:xfrm>
          <a:prstGeom prst="rect">
            <a:avLst/>
          </a:prstGeom>
        </p:spPr>
        <p:txBody>
          <a:bodyPr wrap="non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Step0</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：検討準備</a:t>
            </a:r>
          </a:p>
        </p:txBody>
      </p:sp>
      <p:sp>
        <p:nvSpPr>
          <p:cNvPr id="12" name="正方形/長方形 11">
            <a:extLst>
              <a:ext uri="{FF2B5EF4-FFF2-40B4-BE49-F238E27FC236}">
                <a16:creationId xmlns:a16="http://schemas.microsoft.com/office/drawing/2014/main" id="{49C6E72F-5217-214B-AE3C-46B2FCFFD341}"/>
              </a:ext>
            </a:extLst>
          </p:cNvPr>
          <p:cNvSpPr/>
          <p:nvPr/>
        </p:nvSpPr>
        <p:spPr>
          <a:xfrm>
            <a:off x="569875" y="2367684"/>
            <a:ext cx="7940322" cy="246221"/>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クラウドサービスの利用検討に先立ち、対象となるサービス・業務及び情報といった事項を可能な限り明確化する。</a:t>
            </a:r>
          </a:p>
        </p:txBody>
      </p:sp>
      <p:sp>
        <p:nvSpPr>
          <p:cNvPr id="13" name="正方形/長方形 12">
            <a:extLst>
              <a:ext uri="{FF2B5EF4-FFF2-40B4-BE49-F238E27FC236}">
                <a16:creationId xmlns:a16="http://schemas.microsoft.com/office/drawing/2014/main" id="{7DBEB56D-2B0A-7B4C-A347-DEDBB73D87B2}"/>
              </a:ext>
            </a:extLst>
          </p:cNvPr>
          <p:cNvSpPr/>
          <p:nvPr/>
        </p:nvSpPr>
        <p:spPr>
          <a:xfrm>
            <a:off x="553191" y="2744278"/>
            <a:ext cx="6282719"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Step1</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4" name="正方形/長方形 13">
            <a:extLst>
              <a:ext uri="{FF2B5EF4-FFF2-40B4-BE49-F238E27FC236}">
                <a16:creationId xmlns:a16="http://schemas.microsoft.com/office/drawing/2014/main" id="{DE86CA6A-A761-BE44-BCC2-A729DCE1850A}"/>
              </a:ext>
            </a:extLst>
          </p:cNvPr>
          <p:cNvSpPr/>
          <p:nvPr/>
        </p:nvSpPr>
        <p:spPr>
          <a:xfrm>
            <a:off x="575279" y="2997053"/>
            <a:ext cx="7962335" cy="553998"/>
          </a:xfrm>
          <a:prstGeom prst="rect">
            <a:avLst/>
          </a:prstGeom>
        </p:spPr>
        <p:txBody>
          <a:bodyPr wrap="square">
            <a:spAutoFit/>
          </a:bodyPr>
          <a:lstStyle/>
          <a:p>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（パブリック・クラウド）により提供されている場合（</a:t>
            </a:r>
            <a:r>
              <a:rPr lang="en-US" altLang="ja-JP" sz="1000" b="1" u="sng"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000" b="1" u="sng">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（パブリック・クラウド）の仕様に合わせ、サービス・業務内容を見直す場合も含まれる</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。）には、クラウドサービス提供者が提供する</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2928D594-8992-124E-A7AD-BECE992EE08E}"/>
              </a:ext>
            </a:extLst>
          </p:cNvPr>
          <p:cNvSpPr/>
          <p:nvPr/>
        </p:nvSpPr>
        <p:spPr>
          <a:xfrm>
            <a:off x="553191" y="3707668"/>
            <a:ext cx="5762830"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Step2</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8F0862D1-0116-5C4E-AE26-95544C0D882B}"/>
              </a:ext>
            </a:extLst>
          </p:cNvPr>
          <p:cNvSpPr/>
          <p:nvPr/>
        </p:nvSpPr>
        <p:spPr>
          <a:xfrm>
            <a:off x="553191" y="3953388"/>
            <a:ext cx="7962331" cy="553998"/>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府省共通システムの諸機能、政府共通プラットフォーム、各府省の共通基盤等で提供されるコミュニケーション系のサービスや業務系のサービスを</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 </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en-US"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 </a:t>
            </a:r>
          </a:p>
        </p:txBody>
      </p:sp>
      <p:sp>
        <p:nvSpPr>
          <p:cNvPr id="17" name="正方形/長方形 16">
            <a:extLst>
              <a:ext uri="{FF2B5EF4-FFF2-40B4-BE49-F238E27FC236}">
                <a16:creationId xmlns:a16="http://schemas.microsoft.com/office/drawing/2014/main" id="{DC3EB09C-467B-8347-824E-61923BD07FA0}"/>
              </a:ext>
            </a:extLst>
          </p:cNvPr>
          <p:cNvSpPr/>
          <p:nvPr/>
        </p:nvSpPr>
        <p:spPr>
          <a:xfrm>
            <a:off x="569875" y="4597006"/>
            <a:ext cx="7151703"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Step3</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8" name="正方形/長方形 17">
            <a:extLst>
              <a:ext uri="{FF2B5EF4-FFF2-40B4-BE49-F238E27FC236}">
                <a16:creationId xmlns:a16="http://schemas.microsoft.com/office/drawing/2014/main" id="{6E423925-ED29-614D-8CCA-B09364D0B0F0}"/>
              </a:ext>
            </a:extLst>
          </p:cNvPr>
          <p:cNvSpPr/>
          <p:nvPr/>
        </p:nvSpPr>
        <p:spPr>
          <a:xfrm>
            <a:off x="569873" y="4865668"/>
            <a:ext cx="7940323" cy="415498"/>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 </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、又は経費面の優位性その他利用メリットがない場合については、民間事業者が提供する</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en-US"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endPar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68FB413B-B9F6-4546-9254-DDB6D837527E}"/>
              </a:ext>
            </a:extLst>
          </p:cNvPr>
          <p:cNvSpPr/>
          <p:nvPr/>
        </p:nvSpPr>
        <p:spPr>
          <a:xfrm>
            <a:off x="570492" y="5404019"/>
            <a:ext cx="7969212" cy="70103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E29BD49E-3B27-8748-A473-70F1E902CE57}"/>
              </a:ext>
            </a:extLst>
          </p:cNvPr>
          <p:cNvSpPr/>
          <p:nvPr/>
        </p:nvSpPr>
        <p:spPr>
          <a:xfrm>
            <a:off x="569873" y="5430602"/>
            <a:ext cx="5870936"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Step4</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2DD4545C-E8EC-9C4D-968F-45BDA106ACE9}"/>
              </a:ext>
            </a:extLst>
          </p:cNvPr>
          <p:cNvSpPr/>
          <p:nvPr/>
        </p:nvSpPr>
        <p:spPr>
          <a:xfrm>
            <a:off x="569873" y="5637810"/>
            <a:ext cx="7960170" cy="400110"/>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、又は経費面の優位性その他利用メリットがない場合については、サーバ構築ができる政府共通プラットフォーム、各府省独自の共</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通基盤等を</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 </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AB0A7265-92EF-6D4F-8BC1-5CB34F000A14}"/>
              </a:ext>
            </a:extLst>
          </p:cNvPr>
          <p:cNvSpPr/>
          <p:nvPr/>
        </p:nvSpPr>
        <p:spPr>
          <a:xfrm>
            <a:off x="577444" y="6149799"/>
            <a:ext cx="7969212" cy="3781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6" name="正方形/長方形 25">
            <a:extLst>
              <a:ext uri="{FF2B5EF4-FFF2-40B4-BE49-F238E27FC236}">
                <a16:creationId xmlns:a16="http://schemas.microsoft.com/office/drawing/2014/main" id="{CE98B3D3-B35B-CA47-B61C-9B85D8CEF50B}"/>
              </a:ext>
            </a:extLst>
          </p:cNvPr>
          <p:cNvSpPr/>
          <p:nvPr/>
        </p:nvSpPr>
        <p:spPr>
          <a:xfrm>
            <a:off x="2616353" y="6220122"/>
            <a:ext cx="3911293" cy="307777"/>
          </a:xfrm>
          <a:prstGeom prst="rect">
            <a:avLst/>
          </a:prstGeom>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オンプレミス・システム</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8" name="下矢印 27">
            <a:extLst>
              <a:ext uri="{FF2B5EF4-FFF2-40B4-BE49-F238E27FC236}">
                <a16:creationId xmlns:a16="http://schemas.microsoft.com/office/drawing/2014/main" id="{18D06260-6F21-E049-A087-D30B7C9E9755}"/>
              </a:ext>
            </a:extLst>
          </p:cNvPr>
          <p:cNvSpPr/>
          <p:nvPr/>
        </p:nvSpPr>
        <p:spPr>
          <a:xfrm>
            <a:off x="4359638" y="2591141"/>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下矢印 28">
            <a:extLst>
              <a:ext uri="{FF2B5EF4-FFF2-40B4-BE49-F238E27FC236}">
                <a16:creationId xmlns:a16="http://schemas.microsoft.com/office/drawing/2014/main" id="{F41AC4BC-468E-1B4E-BE2C-4A8F9107CE51}"/>
              </a:ext>
            </a:extLst>
          </p:cNvPr>
          <p:cNvSpPr/>
          <p:nvPr/>
        </p:nvSpPr>
        <p:spPr>
          <a:xfrm>
            <a:off x="4359638" y="3560042"/>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FDA98592-8C1F-064D-AFC6-80763DFBB7C5}"/>
              </a:ext>
            </a:extLst>
          </p:cNvPr>
          <p:cNvSpPr/>
          <p:nvPr/>
        </p:nvSpPr>
        <p:spPr>
          <a:xfrm>
            <a:off x="4377805" y="4486553"/>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3E286C98-1380-4C45-94A3-047DDEE33A15}"/>
              </a:ext>
            </a:extLst>
          </p:cNvPr>
          <p:cNvSpPr/>
          <p:nvPr/>
        </p:nvSpPr>
        <p:spPr>
          <a:xfrm>
            <a:off x="4383861" y="5298007"/>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下矢印 31">
            <a:extLst>
              <a:ext uri="{FF2B5EF4-FFF2-40B4-BE49-F238E27FC236}">
                <a16:creationId xmlns:a16="http://schemas.microsoft.com/office/drawing/2014/main" id="{B50358C1-C625-F34A-BE34-0C21BB349883}"/>
              </a:ext>
            </a:extLst>
          </p:cNvPr>
          <p:cNvSpPr/>
          <p:nvPr/>
        </p:nvSpPr>
        <p:spPr>
          <a:xfrm>
            <a:off x="4389917" y="6036794"/>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3522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クラウドがもたらすビジネス価値</a:t>
            </a:r>
          </a:p>
        </p:txBody>
      </p:sp>
      <p:sp>
        <p:nvSpPr>
          <p:cNvPr id="4" name="テキスト ボックス 3"/>
          <p:cNvSpPr txBox="1"/>
          <p:nvPr/>
        </p:nvSpPr>
        <p:spPr>
          <a:xfrm>
            <a:off x="3377687" y="1632230"/>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382468" y="3100968"/>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最新テクノロジーの早期利用</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377687" y="4543997"/>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3408662" y="2109735"/>
            <a:ext cx="5602816"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アプリケーションの質的向上にリソースをシフトできる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lang="ja-JP" altLang="en-US" sz="1600" dirty="0">
                <a:solidFill>
                  <a:srgbClr val="0070C0"/>
                </a:solidFill>
                <a:latin typeface="Meiryo" charset="-128"/>
                <a:ea typeface="Meiryo" charset="-128"/>
                <a:cs typeface="Meiryo" charset="-128"/>
              </a:rPr>
              <a:t>ビジネス・スピードの加速に迅速柔軟に対応できる</a:t>
            </a:r>
            <a:endParaRPr lang="en-US" altLang="ja-JP" sz="1600" dirty="0">
              <a:solidFill>
                <a:srgbClr val="0070C0"/>
              </a:solidFill>
              <a:latin typeface="Meiryo" charset="-128"/>
              <a:ea typeface="Meiryo" charset="-128"/>
              <a:cs typeface="Meiryo" charset="-128"/>
            </a:endParaRPr>
          </a:p>
        </p:txBody>
      </p:sp>
      <p:sp>
        <p:nvSpPr>
          <p:cNvPr id="8" name="テキスト ボックス 7"/>
          <p:cNvSpPr txBox="1"/>
          <p:nvPr/>
        </p:nvSpPr>
        <p:spPr>
          <a:xfrm>
            <a:off x="3408662" y="3578473"/>
            <a:ext cx="5397631"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試行錯誤が容易になってイノベーションを加速する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3408662" y="5005662"/>
            <a:ext cx="5405647"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初期投資リスクが削減でき、</a:t>
            </a:r>
            <a:r>
              <a:rPr kumimoji="1" lang="en-US" altLang="ja-JP" sz="1600" dirty="0">
                <a:solidFill>
                  <a:srgbClr val="0070C0"/>
                </a:solidFill>
                <a:latin typeface="Meiryo" charset="-128"/>
                <a:ea typeface="Meiryo" charset="-128"/>
                <a:cs typeface="Meiryo" charset="-128"/>
              </a:rPr>
              <a:t>IT</a:t>
            </a:r>
            <a:r>
              <a:rPr kumimoji="1" lang="ja-JP" altLang="en-US" sz="1600" dirty="0">
                <a:solidFill>
                  <a:srgbClr val="0070C0"/>
                </a:solidFill>
                <a:latin typeface="Meiryo" charset="-128"/>
                <a:ea typeface="Meiryo" charset="-128"/>
                <a:cs typeface="Meiryo" charset="-128"/>
              </a:rPr>
              <a:t>活用範囲を拡大できる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lang="ja-JP" altLang="en-US" sz="1600" dirty="0">
                <a:solidFill>
                  <a:srgbClr val="0070C0"/>
                </a:solidFill>
                <a:latin typeface="Meiryo" charset="-128"/>
                <a:ea typeface="Meiryo" charset="-128"/>
                <a:cs typeface="Meiryo" charset="-128"/>
              </a:rPr>
              <a:t>ビジネス環境の変化に柔軟に対応できる</a:t>
            </a:r>
            <a:endParaRPr kumimoji="1" lang="en-US" altLang="ja-JP" sz="1600" dirty="0">
              <a:solidFill>
                <a:srgbClr val="0070C0"/>
              </a:solidFill>
              <a:latin typeface="Meiryo" charset="-128"/>
              <a:ea typeface="Meiryo" charset="-128"/>
              <a:cs typeface="Meiryo" charset="-128"/>
            </a:endParaRPr>
          </a:p>
        </p:txBody>
      </p:sp>
      <p:pic>
        <p:nvPicPr>
          <p:cNvPr id="10" name="図 9">
            <a:extLst>
              <a:ext uri="{FF2B5EF4-FFF2-40B4-BE49-F238E27FC236}">
                <a16:creationId xmlns:a16="http://schemas.microsoft.com/office/drawing/2014/main" id="{1F87BB17-CF2C-9243-A4BF-E0B1D1450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426" y="2694510"/>
            <a:ext cx="2254020" cy="1495507"/>
          </a:xfrm>
          <a:prstGeom prst="rect">
            <a:avLst/>
          </a:prstGeom>
        </p:spPr>
      </p:pic>
      <p:sp>
        <p:nvSpPr>
          <p:cNvPr id="15" name="右矢印 14">
            <a:extLst>
              <a:ext uri="{FF2B5EF4-FFF2-40B4-BE49-F238E27FC236}">
                <a16:creationId xmlns:a16="http://schemas.microsoft.com/office/drawing/2014/main" id="{07250EAA-EB12-BD4D-BF83-4FBF3E836F0B}"/>
              </a:ext>
            </a:extLst>
          </p:cNvPr>
          <p:cNvSpPr/>
          <p:nvPr/>
        </p:nvSpPr>
        <p:spPr>
          <a:xfrm>
            <a:off x="2565446" y="3216125"/>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a:extLst>
              <a:ext uri="{FF2B5EF4-FFF2-40B4-BE49-F238E27FC236}">
                <a16:creationId xmlns:a16="http://schemas.microsoft.com/office/drawing/2014/main" id="{1BE126D4-E978-374F-8BCB-EEF22B973F2E}"/>
              </a:ext>
            </a:extLst>
          </p:cNvPr>
          <p:cNvSpPr/>
          <p:nvPr/>
        </p:nvSpPr>
        <p:spPr>
          <a:xfrm rot="19516425">
            <a:off x="2454671" y="2366728"/>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2E7D5FAB-1060-6941-8667-942BFAF7C2FA}"/>
              </a:ext>
            </a:extLst>
          </p:cNvPr>
          <p:cNvSpPr/>
          <p:nvPr/>
        </p:nvSpPr>
        <p:spPr>
          <a:xfrm rot="2083575" flipV="1">
            <a:off x="2447752" y="4065522"/>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a:extLst>
              <a:ext uri="{FF2B5EF4-FFF2-40B4-BE49-F238E27FC236}">
                <a16:creationId xmlns:a16="http://schemas.microsoft.com/office/drawing/2014/main" id="{2AA0D986-84E2-4940-8C89-424CBF904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58" y="3705191"/>
            <a:ext cx="123199" cy="206374"/>
          </a:xfrm>
          <a:prstGeom prst="rect">
            <a:avLst/>
          </a:prstGeom>
        </p:spPr>
      </p:pic>
      <p:pic>
        <p:nvPicPr>
          <p:cNvPr id="21" name="図 20">
            <a:extLst>
              <a:ext uri="{FF2B5EF4-FFF2-40B4-BE49-F238E27FC236}">
                <a16:creationId xmlns:a16="http://schemas.microsoft.com/office/drawing/2014/main" id="{C6D8B287-4B5A-EE4F-B857-E26939130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58" y="3498237"/>
            <a:ext cx="123199" cy="206374"/>
          </a:xfrm>
          <a:prstGeom prst="rect">
            <a:avLst/>
          </a:prstGeom>
        </p:spPr>
      </p:pic>
      <p:pic>
        <p:nvPicPr>
          <p:cNvPr id="22" name="図 21">
            <a:extLst>
              <a:ext uri="{FF2B5EF4-FFF2-40B4-BE49-F238E27FC236}">
                <a16:creationId xmlns:a16="http://schemas.microsoft.com/office/drawing/2014/main" id="{DF894A21-E381-8F4F-A402-41A22BF15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002" y="3291283"/>
            <a:ext cx="123199" cy="206374"/>
          </a:xfrm>
          <a:prstGeom prst="rect">
            <a:avLst/>
          </a:prstGeom>
        </p:spPr>
      </p:pic>
      <p:pic>
        <p:nvPicPr>
          <p:cNvPr id="23" name="図 22">
            <a:extLst>
              <a:ext uri="{FF2B5EF4-FFF2-40B4-BE49-F238E27FC236}">
                <a16:creationId xmlns:a16="http://schemas.microsoft.com/office/drawing/2014/main" id="{3ECD6240-88DE-9241-AE97-7A800E927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607" y="3705191"/>
            <a:ext cx="123199" cy="206374"/>
          </a:xfrm>
          <a:prstGeom prst="rect">
            <a:avLst/>
          </a:prstGeom>
        </p:spPr>
      </p:pic>
      <p:pic>
        <p:nvPicPr>
          <p:cNvPr id="24" name="図 23">
            <a:extLst>
              <a:ext uri="{FF2B5EF4-FFF2-40B4-BE49-F238E27FC236}">
                <a16:creationId xmlns:a16="http://schemas.microsoft.com/office/drawing/2014/main" id="{A455D6C5-27D2-DB4F-96C1-5548D3799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607" y="3498237"/>
            <a:ext cx="123199" cy="206374"/>
          </a:xfrm>
          <a:prstGeom prst="rect">
            <a:avLst/>
          </a:prstGeom>
        </p:spPr>
      </p:pic>
      <p:pic>
        <p:nvPicPr>
          <p:cNvPr id="25" name="図 24">
            <a:extLst>
              <a:ext uri="{FF2B5EF4-FFF2-40B4-BE49-F238E27FC236}">
                <a16:creationId xmlns:a16="http://schemas.microsoft.com/office/drawing/2014/main" id="{B4843EAA-7EF9-9740-BE48-5FED1BAFA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 y="3291283"/>
            <a:ext cx="123199" cy="206374"/>
          </a:xfrm>
          <a:prstGeom prst="rect">
            <a:avLst/>
          </a:prstGeom>
        </p:spPr>
      </p:pic>
      <p:pic>
        <p:nvPicPr>
          <p:cNvPr id="26" name="図 25">
            <a:extLst>
              <a:ext uri="{FF2B5EF4-FFF2-40B4-BE49-F238E27FC236}">
                <a16:creationId xmlns:a16="http://schemas.microsoft.com/office/drawing/2014/main" id="{98768CD9-4CAE-4148-9EFF-CF36C6D9C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101" y="3705481"/>
            <a:ext cx="123199" cy="206374"/>
          </a:xfrm>
          <a:prstGeom prst="rect">
            <a:avLst/>
          </a:prstGeom>
        </p:spPr>
      </p:pic>
      <p:pic>
        <p:nvPicPr>
          <p:cNvPr id="27" name="図 26">
            <a:extLst>
              <a:ext uri="{FF2B5EF4-FFF2-40B4-BE49-F238E27FC236}">
                <a16:creationId xmlns:a16="http://schemas.microsoft.com/office/drawing/2014/main" id="{B1FC3D88-C215-744B-BE46-9D1F8EFCD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101" y="3498527"/>
            <a:ext cx="123199" cy="206374"/>
          </a:xfrm>
          <a:prstGeom prst="rect">
            <a:avLst/>
          </a:prstGeom>
        </p:spPr>
      </p:pic>
      <p:pic>
        <p:nvPicPr>
          <p:cNvPr id="28" name="図 27">
            <a:extLst>
              <a:ext uri="{FF2B5EF4-FFF2-40B4-BE49-F238E27FC236}">
                <a16:creationId xmlns:a16="http://schemas.microsoft.com/office/drawing/2014/main" id="{95324BC6-0EF0-3648-8824-CAC81EE3C8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0445" y="3291573"/>
            <a:ext cx="123199" cy="206374"/>
          </a:xfrm>
          <a:prstGeom prst="rect">
            <a:avLst/>
          </a:prstGeom>
        </p:spPr>
      </p:pic>
      <p:pic>
        <p:nvPicPr>
          <p:cNvPr id="31" name="図 30">
            <a:extLst>
              <a:ext uri="{FF2B5EF4-FFF2-40B4-BE49-F238E27FC236}">
                <a16:creationId xmlns:a16="http://schemas.microsoft.com/office/drawing/2014/main" id="{9C1F462A-0CA5-804E-80F6-CCEAE244B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323" y="3709046"/>
            <a:ext cx="180749" cy="206954"/>
          </a:xfrm>
          <a:prstGeom prst="rect">
            <a:avLst/>
          </a:prstGeom>
        </p:spPr>
      </p:pic>
      <p:pic>
        <p:nvPicPr>
          <p:cNvPr id="32" name="図 31">
            <a:extLst>
              <a:ext uri="{FF2B5EF4-FFF2-40B4-BE49-F238E27FC236}">
                <a16:creationId xmlns:a16="http://schemas.microsoft.com/office/drawing/2014/main" id="{B81FC858-7D3A-8141-BE49-613AD2DE6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488" y="3497947"/>
            <a:ext cx="180749" cy="206954"/>
          </a:xfrm>
          <a:prstGeom prst="rect">
            <a:avLst/>
          </a:prstGeom>
        </p:spPr>
      </p:pic>
      <p:pic>
        <p:nvPicPr>
          <p:cNvPr id="33" name="図 32">
            <a:extLst>
              <a:ext uri="{FF2B5EF4-FFF2-40B4-BE49-F238E27FC236}">
                <a16:creationId xmlns:a16="http://schemas.microsoft.com/office/drawing/2014/main" id="{1A754359-0A13-8B4B-A17A-FBC31F914F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324" y="3288810"/>
            <a:ext cx="180749" cy="206954"/>
          </a:xfrm>
          <a:prstGeom prst="rect">
            <a:avLst/>
          </a:prstGeom>
        </p:spPr>
      </p:pic>
      <p:pic>
        <p:nvPicPr>
          <p:cNvPr id="34" name="図 33">
            <a:extLst>
              <a:ext uri="{FF2B5EF4-FFF2-40B4-BE49-F238E27FC236}">
                <a16:creationId xmlns:a16="http://schemas.microsoft.com/office/drawing/2014/main" id="{CD6C8E95-C672-6641-AAD7-BA5E390A00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722" y="3709046"/>
            <a:ext cx="180749" cy="206954"/>
          </a:xfrm>
          <a:prstGeom prst="rect">
            <a:avLst/>
          </a:prstGeom>
        </p:spPr>
      </p:pic>
      <p:pic>
        <p:nvPicPr>
          <p:cNvPr id="35" name="図 34">
            <a:extLst>
              <a:ext uri="{FF2B5EF4-FFF2-40B4-BE49-F238E27FC236}">
                <a16:creationId xmlns:a16="http://schemas.microsoft.com/office/drawing/2014/main" id="{2482A971-9847-824D-9D62-E01DEC873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887" y="3497947"/>
            <a:ext cx="180749" cy="206954"/>
          </a:xfrm>
          <a:prstGeom prst="rect">
            <a:avLst/>
          </a:prstGeom>
        </p:spPr>
      </p:pic>
      <p:pic>
        <p:nvPicPr>
          <p:cNvPr id="36" name="図 35">
            <a:extLst>
              <a:ext uri="{FF2B5EF4-FFF2-40B4-BE49-F238E27FC236}">
                <a16:creationId xmlns:a16="http://schemas.microsoft.com/office/drawing/2014/main" id="{1D62D2C1-5CC6-114B-A171-94AB41FFF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723" y="3288810"/>
            <a:ext cx="180749" cy="206954"/>
          </a:xfrm>
          <a:prstGeom prst="rect">
            <a:avLst/>
          </a:prstGeom>
        </p:spPr>
      </p:pic>
      <p:pic>
        <p:nvPicPr>
          <p:cNvPr id="37" name="図 36">
            <a:extLst>
              <a:ext uri="{FF2B5EF4-FFF2-40B4-BE49-F238E27FC236}">
                <a16:creationId xmlns:a16="http://schemas.microsoft.com/office/drawing/2014/main" id="{83A73EC7-37B8-1A4D-9C4B-FBBA415A8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426" y="3709046"/>
            <a:ext cx="180749" cy="206954"/>
          </a:xfrm>
          <a:prstGeom prst="rect">
            <a:avLst/>
          </a:prstGeom>
        </p:spPr>
      </p:pic>
      <p:pic>
        <p:nvPicPr>
          <p:cNvPr id="38" name="図 37">
            <a:extLst>
              <a:ext uri="{FF2B5EF4-FFF2-40B4-BE49-F238E27FC236}">
                <a16:creationId xmlns:a16="http://schemas.microsoft.com/office/drawing/2014/main" id="{EB512AED-B38D-7048-90B9-CA79FDDF77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8937" y="3498527"/>
            <a:ext cx="180749" cy="206954"/>
          </a:xfrm>
          <a:prstGeom prst="rect">
            <a:avLst/>
          </a:prstGeom>
        </p:spPr>
      </p:pic>
      <p:pic>
        <p:nvPicPr>
          <p:cNvPr id="39" name="図 38">
            <a:extLst>
              <a:ext uri="{FF2B5EF4-FFF2-40B4-BE49-F238E27FC236}">
                <a16:creationId xmlns:a16="http://schemas.microsoft.com/office/drawing/2014/main" id="{57C39C22-9616-0148-9537-8FD9F6174B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9286" y="3288810"/>
            <a:ext cx="180749" cy="206954"/>
          </a:xfrm>
          <a:prstGeom prst="rect">
            <a:avLst/>
          </a:prstGeom>
        </p:spPr>
      </p:pic>
    </p:spTree>
    <p:extLst>
      <p:ext uri="{BB962C8B-B14F-4D97-AF65-F5344CB8AC3E}">
        <p14:creationId xmlns:p14="http://schemas.microsoft.com/office/powerpoint/2010/main" val="229980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0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a:p>
            <a:pPr algn="r"/>
            <a:r>
              <a:rPr lang="en-US" altLang="ja-JP" sz="2400" dirty="0">
                <a:solidFill>
                  <a:srgbClr val="FFFFFF"/>
                </a:solidFill>
                <a:effectLst/>
                <a:latin typeface="Meiryo" panose="020B0604030504040204" pitchFamily="34" charset="-128"/>
                <a:ea typeface="Meiryo" panose="020B0604030504040204" pitchFamily="34" charset="-128"/>
                <a:cs typeface="Arial"/>
              </a:rPr>
              <a:t>3</a:t>
            </a:r>
            <a:r>
              <a:rPr lang="ja-JP" altLang="en-US" sz="2400" dirty="0">
                <a:solidFill>
                  <a:srgbClr val="FFFFFF"/>
                </a:solidFill>
                <a:effectLst/>
                <a:latin typeface="Meiryo" panose="020B0604030504040204" pitchFamily="34" charset="-128"/>
                <a:ea typeface="Meiryo" panose="020B0604030504040204" pitchFamily="34" charset="-128"/>
                <a:cs typeface="Arial"/>
              </a:rPr>
              <a:t>つの誤解</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632738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クラウドにまつわる</a:t>
            </a:r>
            <a:r>
              <a:rPr kumimoji="1" lang="en-US" altLang="ja-JP" dirty="0"/>
              <a:t>3</a:t>
            </a:r>
            <a:r>
              <a:rPr kumimoji="1" lang="ja-JP" altLang="en-US" dirty="0"/>
              <a:t>つの誤解</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4" name="テキスト ボックス 3"/>
          <p:cNvSpPr txBox="1"/>
          <p:nvPr/>
        </p:nvSpPr>
        <p:spPr>
          <a:xfrm>
            <a:off x="2195736" y="3317016"/>
            <a:ext cx="6363949" cy="707886"/>
          </a:xfrm>
          <a:prstGeom prst="rect">
            <a:avLst/>
          </a:prstGeom>
          <a:noFill/>
        </p:spPr>
        <p:txBody>
          <a:bodyPr wrap="square" rtlCol="0">
            <a:spAutoFit/>
          </a:bodyPr>
          <a:lstStyle/>
          <a:p>
            <a:r>
              <a:rPr lang="ja-JP" altLang="en-US" sz="2000" b="1">
                <a:solidFill>
                  <a:srgbClr val="C00000"/>
                </a:solidFill>
                <a:latin typeface="Meiryo" charset="-128"/>
                <a:ea typeface="Meiryo" charset="-128"/>
                <a:cs typeface="Meiryo" charset="-128"/>
              </a:rPr>
              <a:t>ガバナンスが効かない、セキュリティが心配だから使えない。</a:t>
            </a:r>
            <a:r>
              <a:rPr lang="ja-JP" altLang="en-US" sz="2000">
                <a:solidFill>
                  <a:schemeClr val="accent6">
                    <a:lumMod val="50000"/>
                  </a:schemeClr>
                </a:solidFill>
                <a:latin typeface="Meiryo" charset="-128"/>
                <a:ea typeface="Meiryo" charset="-128"/>
                <a:cs typeface="Meiryo" charset="-128"/>
              </a:rPr>
              <a:t>自分で所有した方が安心だ。</a:t>
            </a:r>
            <a:endParaRPr kumimoji="1" lang="ja-JP" altLang="en-US" sz="2000" dirty="0">
              <a:solidFill>
                <a:schemeClr val="accent6">
                  <a:lumMod val="50000"/>
                </a:schemeClr>
              </a:solidFill>
              <a:latin typeface="Meiryo" charset="-128"/>
              <a:ea typeface="Meiryo" charset="-128"/>
              <a:cs typeface="Meiryo" charset="-128"/>
            </a:endParaRPr>
          </a:p>
        </p:txBody>
      </p:sp>
      <p:sp>
        <p:nvSpPr>
          <p:cNvPr id="5" name="テキスト ボックス 4"/>
          <p:cNvSpPr txBox="1"/>
          <p:nvPr/>
        </p:nvSpPr>
        <p:spPr>
          <a:xfrm>
            <a:off x="2195736" y="2125472"/>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調達の手段が変わるだけ。</a:t>
            </a:r>
            <a:r>
              <a:rPr lang="ja-JP" altLang="en-US" sz="2000" dirty="0">
                <a:solidFill>
                  <a:schemeClr val="accent6">
                    <a:lumMod val="50000"/>
                  </a:schemeClr>
                </a:solidFill>
                <a:latin typeface="Meiryo" charset="-128"/>
                <a:ea typeface="Meiryo" charset="-128"/>
                <a:cs typeface="Meiryo" charset="-128"/>
              </a:rPr>
              <a:t>自分たちのやることは実質変わらない。運用がある程度は任せられる程度。</a:t>
            </a:r>
            <a:endParaRPr kumimoji="1" lang="ja-JP" altLang="en-US" sz="2000" dirty="0">
              <a:solidFill>
                <a:schemeClr val="accent6">
                  <a:lumMod val="50000"/>
                </a:schemeClr>
              </a:solidFill>
              <a:latin typeface="Meiryo" charset="-128"/>
              <a:ea typeface="Meiryo" charset="-128"/>
              <a:cs typeface="Meiryo" charset="-128"/>
            </a:endParaRPr>
          </a:p>
        </p:txBody>
      </p:sp>
      <p:sp>
        <p:nvSpPr>
          <p:cNvPr id="6" name="テキスト ボックス 5"/>
          <p:cNvSpPr txBox="1"/>
          <p:nvPr/>
        </p:nvSpPr>
        <p:spPr>
          <a:xfrm>
            <a:off x="2195736" y="4501736"/>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コスト・メリットは期待できない。</a:t>
            </a:r>
            <a:r>
              <a:rPr lang="ja-JP" altLang="en-US" sz="2000" dirty="0">
                <a:solidFill>
                  <a:schemeClr val="accent6">
                    <a:lumMod val="50000"/>
                  </a:schemeClr>
                </a:solidFill>
                <a:latin typeface="Meiryo" charset="-128"/>
                <a:ea typeface="Meiryo" charset="-128"/>
                <a:cs typeface="Meiryo" charset="-128"/>
              </a:rPr>
              <a:t>クラウド</a:t>
            </a:r>
            <a:r>
              <a:rPr lang="ja-JP" altLang="en-US" sz="2000">
                <a:solidFill>
                  <a:schemeClr val="accent6">
                    <a:lumMod val="50000"/>
                  </a:schemeClr>
                </a:solidFill>
                <a:latin typeface="Meiryo" charset="-128"/>
                <a:ea typeface="Meiryo" charset="-128"/>
                <a:cs typeface="Meiryo" charset="-128"/>
              </a:rPr>
              <a:t>だって、使用料を支払い続けるの</a:t>
            </a:r>
            <a:r>
              <a:rPr lang="ja-JP" altLang="en-US" sz="2000" dirty="0">
                <a:solidFill>
                  <a:schemeClr val="accent6">
                    <a:lumMod val="50000"/>
                  </a:schemeClr>
                </a:solidFill>
                <a:latin typeface="Meiryo" charset="-128"/>
                <a:ea typeface="Meiryo" charset="-128"/>
                <a:cs typeface="Meiryo" charset="-128"/>
              </a:rPr>
              <a:t>だから結局は同じ。</a:t>
            </a:r>
            <a:endParaRPr kumimoji="1" lang="ja-JP" altLang="en-US" sz="2000" dirty="0">
              <a:solidFill>
                <a:schemeClr val="accent6">
                  <a:lumMod val="50000"/>
                </a:schemeClr>
              </a:solidFill>
              <a:latin typeface="Meiryo" charset="-128"/>
              <a:ea typeface="Meiryo" charset="-128"/>
              <a:cs typeface="Meiryo" charset="-128"/>
            </a:endParaRPr>
          </a:p>
        </p:txBody>
      </p:sp>
      <p:sp>
        <p:nvSpPr>
          <p:cNvPr id="7" name="テキスト ボックス 6"/>
          <p:cNvSpPr txBox="1"/>
          <p:nvPr/>
        </p:nvSpPr>
        <p:spPr>
          <a:xfrm>
            <a:off x="800802" y="2153658"/>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1</a:t>
            </a:r>
            <a:endParaRPr kumimoji="1" lang="ja-JP" altLang="en-US" sz="3600" dirty="0">
              <a:solidFill>
                <a:srgbClr val="C00000"/>
              </a:solidFill>
              <a:latin typeface="Meiryo" charset="-128"/>
              <a:ea typeface="Meiryo" charset="-128"/>
              <a:cs typeface="Meiryo" charset="-128"/>
            </a:endParaRPr>
          </a:p>
        </p:txBody>
      </p:sp>
      <p:sp>
        <p:nvSpPr>
          <p:cNvPr id="8" name="テキスト ボックス 7"/>
          <p:cNvSpPr txBox="1"/>
          <p:nvPr/>
        </p:nvSpPr>
        <p:spPr>
          <a:xfrm>
            <a:off x="800802" y="3347793"/>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2</a:t>
            </a:r>
            <a:endParaRPr kumimoji="1" lang="ja-JP" altLang="en-US" sz="3600" dirty="0">
              <a:solidFill>
                <a:srgbClr val="C00000"/>
              </a:solidFill>
              <a:latin typeface="Meiryo" charset="-128"/>
              <a:ea typeface="Meiryo" charset="-128"/>
              <a:cs typeface="Meiryo" charset="-128"/>
            </a:endParaRPr>
          </a:p>
        </p:txBody>
      </p:sp>
      <p:sp>
        <p:nvSpPr>
          <p:cNvPr id="9" name="テキスト ボックス 8"/>
          <p:cNvSpPr txBox="1"/>
          <p:nvPr/>
        </p:nvSpPr>
        <p:spPr>
          <a:xfrm>
            <a:off x="800802" y="4534668"/>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3</a:t>
            </a:r>
            <a:endParaRPr kumimoji="1" lang="ja-JP" altLang="en-US" sz="3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1022589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ホームベース 246"/>
          <p:cNvSpPr/>
          <p:nvPr/>
        </p:nvSpPr>
        <p:spPr>
          <a:xfrm>
            <a:off x="7740352" y="5733256"/>
            <a:ext cx="1104322" cy="792088"/>
          </a:xfrm>
          <a:prstGeom prst="homePlat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49" name="タイトル 248"/>
          <p:cNvSpPr>
            <a:spLocks noGrp="1"/>
          </p:cNvSpPr>
          <p:nvPr>
            <p:ph type="title"/>
          </p:nvPr>
        </p:nvSpPr>
        <p:spPr/>
        <p:txBody>
          <a:bodyPr/>
          <a:lstStyle/>
          <a:p>
            <a:r>
              <a:rPr kumimoji="1" lang="ja-JP" altLang="en-US" dirty="0">
                <a:solidFill>
                  <a:srgbClr val="C00000"/>
                </a:solidFill>
              </a:rPr>
              <a:t>誤解１</a:t>
            </a:r>
            <a:r>
              <a:rPr kumimoji="1" lang="ja-JP" altLang="en-US" dirty="0"/>
              <a:t>：調達の手段が変わるだけ？</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3" name="ホームベース 2"/>
          <p:cNvSpPr/>
          <p:nvPr/>
        </p:nvSpPr>
        <p:spPr>
          <a:xfrm>
            <a:off x="5204211" y="5717872"/>
            <a:ext cx="2936310" cy="792088"/>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4" name="ホームベース 3"/>
          <p:cNvSpPr/>
          <p:nvPr/>
        </p:nvSpPr>
        <p:spPr>
          <a:xfrm>
            <a:off x="2750601" y="5731091"/>
            <a:ext cx="2936310" cy="79208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5" name="ホームベース 4"/>
          <p:cNvSpPr/>
          <p:nvPr/>
        </p:nvSpPr>
        <p:spPr>
          <a:xfrm>
            <a:off x="296990" y="5731091"/>
            <a:ext cx="2936310" cy="79208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241" name="ホームベース 240"/>
          <p:cNvSpPr/>
          <p:nvPr/>
        </p:nvSpPr>
        <p:spPr>
          <a:xfrm>
            <a:off x="296990" y="4296430"/>
            <a:ext cx="8550391" cy="459738"/>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アプリケーション</a:t>
            </a:r>
            <a:r>
              <a:rPr kumimoji="1" lang="en-US" altLang="ja-JP" sz="1200" dirty="0">
                <a:solidFill>
                  <a:srgbClr val="FFFFFF"/>
                </a:solidFill>
                <a:latin typeface="Meiryo" charset="-128"/>
                <a:ea typeface="Meiryo" charset="-128"/>
                <a:cs typeface="Meiryo" charset="-128"/>
              </a:rPr>
              <a:t>+</a:t>
            </a:r>
            <a:r>
              <a:rPr kumimoji="1" lang="ja-JP" altLang="en-US" sz="1200" dirty="0">
                <a:solidFill>
                  <a:srgbClr val="FFFFFF"/>
                </a:solidFill>
                <a:latin typeface="Meiryo" charset="-128"/>
                <a:ea typeface="Meiryo" charset="-128"/>
                <a:cs typeface="Meiryo" charset="-128"/>
              </a:rPr>
              <a:t>業務対応</a:t>
            </a:r>
          </a:p>
        </p:txBody>
      </p:sp>
      <p:sp>
        <p:nvSpPr>
          <p:cNvPr id="242" name="ホームベース 241"/>
          <p:cNvSpPr/>
          <p:nvPr/>
        </p:nvSpPr>
        <p:spPr>
          <a:xfrm>
            <a:off x="294283" y="4839305"/>
            <a:ext cx="8550391" cy="498856"/>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latin typeface="Meiryo" charset="-128"/>
                <a:ea typeface="Meiryo" charset="-128"/>
                <a:cs typeface="Meiryo" charset="-128"/>
              </a:rPr>
              <a:t>運用管理</a:t>
            </a:r>
          </a:p>
        </p:txBody>
      </p:sp>
      <p:sp>
        <p:nvSpPr>
          <p:cNvPr id="35" name="ホームベース 34"/>
          <p:cNvSpPr/>
          <p:nvPr/>
        </p:nvSpPr>
        <p:spPr>
          <a:xfrm>
            <a:off x="2475917"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sp>
        <p:nvSpPr>
          <p:cNvPr id="243" name="ホームベース 242"/>
          <p:cNvSpPr/>
          <p:nvPr/>
        </p:nvSpPr>
        <p:spPr>
          <a:xfrm>
            <a:off x="4877986" y="4434009"/>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sp>
        <p:nvSpPr>
          <p:cNvPr id="244" name="ホームベース 243"/>
          <p:cNvSpPr/>
          <p:nvPr/>
        </p:nvSpPr>
        <p:spPr>
          <a:xfrm>
            <a:off x="7324811"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grpSp>
        <p:nvGrpSpPr>
          <p:cNvPr id="64" name="図形グループ 63"/>
          <p:cNvGrpSpPr/>
          <p:nvPr/>
        </p:nvGrpSpPr>
        <p:grpSpPr>
          <a:xfrm>
            <a:off x="1781044" y="4567598"/>
            <a:ext cx="1438620" cy="935979"/>
            <a:chOff x="1558166" y="3846312"/>
            <a:chExt cx="1438620" cy="935979"/>
          </a:xfrm>
        </p:grpSpPr>
        <p:grpSp>
          <p:nvGrpSpPr>
            <p:cNvPr id="8" name="図形グループ 7"/>
            <p:cNvGrpSpPr/>
            <p:nvPr/>
          </p:nvGrpSpPr>
          <p:grpSpPr>
            <a:xfrm>
              <a:off x="2016229" y="3998744"/>
              <a:ext cx="150692" cy="345179"/>
              <a:chOff x="1946324" y="4125162"/>
              <a:chExt cx="969964" cy="2007872"/>
            </a:xfrm>
          </p:grpSpPr>
          <p:sp>
            <p:nvSpPr>
              <p:cNvPr id="9" name="円/楕円 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2650062" y="3945476"/>
              <a:ext cx="150692" cy="345179"/>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1561783" y="3931192"/>
              <a:ext cx="150692" cy="345179"/>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1808018" y="4345703"/>
              <a:ext cx="150692" cy="345179"/>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558166" y="4362433"/>
              <a:ext cx="150692" cy="345179"/>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2230390" y="386633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2846094" y="3942355"/>
              <a:ext cx="150692" cy="345179"/>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244988" y="4375507"/>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2046668" y="443711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1794615" y="3866588"/>
              <a:ext cx="150692" cy="345179"/>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2444551" y="3846312"/>
              <a:ext cx="150692" cy="345179"/>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5" name="図形グループ 64"/>
          <p:cNvGrpSpPr/>
          <p:nvPr/>
        </p:nvGrpSpPr>
        <p:grpSpPr>
          <a:xfrm>
            <a:off x="4240849" y="4494068"/>
            <a:ext cx="1438620" cy="935979"/>
            <a:chOff x="1558166" y="3846312"/>
            <a:chExt cx="1438620" cy="935979"/>
          </a:xfrm>
        </p:grpSpPr>
        <p:grpSp>
          <p:nvGrpSpPr>
            <p:cNvPr id="66" name="図形グループ 65"/>
            <p:cNvGrpSpPr/>
            <p:nvPr/>
          </p:nvGrpSpPr>
          <p:grpSpPr>
            <a:xfrm>
              <a:off x="2016229" y="3998744"/>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2650062" y="3945476"/>
              <a:ext cx="150692" cy="345179"/>
              <a:chOff x="1946324" y="4125162"/>
              <a:chExt cx="969964" cy="2007872"/>
            </a:xfrm>
          </p:grpSpPr>
          <p:sp>
            <p:nvSpPr>
              <p:cNvPr id="95" name="円/楕円 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フローチャート: 論理積ゲート 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8" name="図形グループ 67"/>
            <p:cNvGrpSpPr/>
            <p:nvPr/>
          </p:nvGrpSpPr>
          <p:grpSpPr>
            <a:xfrm>
              <a:off x="1561783" y="3931192"/>
              <a:ext cx="150692" cy="345179"/>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9" name="図形グループ 68"/>
            <p:cNvGrpSpPr/>
            <p:nvPr/>
          </p:nvGrpSpPr>
          <p:grpSpPr>
            <a:xfrm>
              <a:off x="1808018" y="4345703"/>
              <a:ext cx="150692" cy="345179"/>
              <a:chOff x="1946324" y="4125162"/>
              <a:chExt cx="969964" cy="2007872"/>
            </a:xfrm>
          </p:grpSpPr>
          <p:sp>
            <p:nvSpPr>
              <p:cNvPr id="91" name="円/楕円 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図形グループ 69"/>
            <p:cNvGrpSpPr/>
            <p:nvPr/>
          </p:nvGrpSpPr>
          <p:grpSpPr>
            <a:xfrm>
              <a:off x="1558166" y="4362433"/>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図形グループ 70"/>
            <p:cNvGrpSpPr/>
            <p:nvPr/>
          </p:nvGrpSpPr>
          <p:grpSpPr>
            <a:xfrm>
              <a:off x="2230390" y="3866332"/>
              <a:ext cx="150692" cy="345179"/>
              <a:chOff x="1946324" y="4125162"/>
              <a:chExt cx="969964" cy="2007872"/>
            </a:xfrm>
          </p:grpSpPr>
          <p:sp>
            <p:nvSpPr>
              <p:cNvPr id="87" name="円/楕円 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図形グループ 71"/>
            <p:cNvGrpSpPr/>
            <p:nvPr/>
          </p:nvGrpSpPr>
          <p:grpSpPr>
            <a:xfrm>
              <a:off x="2846094" y="3942355"/>
              <a:ext cx="150692" cy="345179"/>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図形グループ 72"/>
            <p:cNvGrpSpPr/>
            <p:nvPr/>
          </p:nvGrpSpPr>
          <p:grpSpPr>
            <a:xfrm>
              <a:off x="2244988" y="4375507"/>
              <a:ext cx="150692" cy="345179"/>
              <a:chOff x="1946324" y="4125162"/>
              <a:chExt cx="969964" cy="2007872"/>
            </a:xfrm>
          </p:grpSpPr>
          <p:sp>
            <p:nvSpPr>
              <p:cNvPr id="83" name="円/楕円 8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フローチャート: 論理積ゲート 8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73"/>
            <p:cNvGrpSpPr/>
            <p:nvPr/>
          </p:nvGrpSpPr>
          <p:grpSpPr>
            <a:xfrm>
              <a:off x="2046668" y="4437112"/>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1794615" y="3866588"/>
              <a:ext cx="150692" cy="345179"/>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6" name="図形グループ 75"/>
            <p:cNvGrpSpPr/>
            <p:nvPr/>
          </p:nvGrpSpPr>
          <p:grpSpPr>
            <a:xfrm>
              <a:off x="2444551" y="3846312"/>
              <a:ext cx="150692" cy="345179"/>
              <a:chOff x="1946324" y="4125162"/>
              <a:chExt cx="969964" cy="2007872"/>
            </a:xfrm>
          </p:grpSpPr>
          <p:sp>
            <p:nvSpPr>
              <p:cNvPr id="77" name="円/楕円 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論理積ゲート 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9" name="図形グループ 98"/>
          <p:cNvGrpSpPr/>
          <p:nvPr/>
        </p:nvGrpSpPr>
        <p:grpSpPr>
          <a:xfrm>
            <a:off x="6648456" y="4494164"/>
            <a:ext cx="1438620" cy="935979"/>
            <a:chOff x="1558166" y="3846312"/>
            <a:chExt cx="1438620" cy="935979"/>
          </a:xfrm>
        </p:grpSpPr>
        <p:grpSp>
          <p:nvGrpSpPr>
            <p:cNvPr id="100" name="図形グループ 99"/>
            <p:cNvGrpSpPr/>
            <p:nvPr/>
          </p:nvGrpSpPr>
          <p:grpSpPr>
            <a:xfrm>
              <a:off x="2016229" y="3998744"/>
              <a:ext cx="150692" cy="345179"/>
              <a:chOff x="1946324" y="4125162"/>
              <a:chExt cx="969964" cy="2007872"/>
            </a:xfrm>
          </p:grpSpPr>
          <p:sp>
            <p:nvSpPr>
              <p:cNvPr id="131" name="円/楕円 1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フローチャート: 論理積ゲート 1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2650062" y="3945476"/>
              <a:ext cx="150692" cy="345179"/>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2" name="図形グループ 101"/>
            <p:cNvGrpSpPr/>
            <p:nvPr/>
          </p:nvGrpSpPr>
          <p:grpSpPr>
            <a:xfrm>
              <a:off x="1561783" y="3931192"/>
              <a:ext cx="150692" cy="345179"/>
              <a:chOff x="1946324" y="4125162"/>
              <a:chExt cx="969964" cy="2007872"/>
            </a:xfrm>
          </p:grpSpPr>
          <p:sp>
            <p:nvSpPr>
              <p:cNvPr id="127" name="円/楕円 1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フローチャート: 論理積ゲート 1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3" name="図形グループ 102"/>
            <p:cNvGrpSpPr/>
            <p:nvPr/>
          </p:nvGrpSpPr>
          <p:grpSpPr>
            <a:xfrm>
              <a:off x="1808018" y="4345703"/>
              <a:ext cx="150692" cy="345179"/>
              <a:chOff x="1946324" y="4125162"/>
              <a:chExt cx="969964" cy="2007872"/>
            </a:xfrm>
          </p:grpSpPr>
          <p:sp>
            <p:nvSpPr>
              <p:cNvPr id="125" name="円/楕円 1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4" name="図形グループ 103"/>
            <p:cNvGrpSpPr/>
            <p:nvPr/>
          </p:nvGrpSpPr>
          <p:grpSpPr>
            <a:xfrm>
              <a:off x="1558166" y="4362433"/>
              <a:ext cx="150692" cy="345179"/>
              <a:chOff x="1946324" y="4125162"/>
              <a:chExt cx="969964" cy="2007872"/>
            </a:xfrm>
          </p:grpSpPr>
          <p:sp>
            <p:nvSpPr>
              <p:cNvPr id="123" name="円/楕円 1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フローチャート: 論理積ゲート 1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2230390" y="3866332"/>
              <a:ext cx="150692" cy="345179"/>
              <a:chOff x="1946324" y="4125162"/>
              <a:chExt cx="969964" cy="2007872"/>
            </a:xfrm>
          </p:grpSpPr>
          <p:sp>
            <p:nvSpPr>
              <p:cNvPr id="121" name="円/楕円 12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フローチャート: 論理積ゲート 12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 name="図形グループ 105"/>
            <p:cNvGrpSpPr/>
            <p:nvPr/>
          </p:nvGrpSpPr>
          <p:grpSpPr>
            <a:xfrm>
              <a:off x="2846094" y="3942355"/>
              <a:ext cx="150692" cy="345179"/>
              <a:chOff x="1946324" y="4125162"/>
              <a:chExt cx="969964" cy="2007872"/>
            </a:xfrm>
          </p:grpSpPr>
          <p:sp>
            <p:nvSpPr>
              <p:cNvPr id="119" name="円/楕円 1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フローチャート: 論理積ゲート 1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7" name="図形グループ 106"/>
            <p:cNvGrpSpPr/>
            <p:nvPr/>
          </p:nvGrpSpPr>
          <p:grpSpPr>
            <a:xfrm>
              <a:off x="2244988" y="4375507"/>
              <a:ext cx="150692" cy="345179"/>
              <a:chOff x="1946324" y="4125162"/>
              <a:chExt cx="969964" cy="2007872"/>
            </a:xfrm>
          </p:grpSpPr>
          <p:sp>
            <p:nvSpPr>
              <p:cNvPr id="117" name="円/楕円 1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フローチャート: 論理積ゲート 1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046668" y="4437112"/>
              <a:ext cx="150692" cy="345179"/>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9" name="図形グループ 108"/>
            <p:cNvGrpSpPr/>
            <p:nvPr/>
          </p:nvGrpSpPr>
          <p:grpSpPr>
            <a:xfrm>
              <a:off x="1794615" y="3866588"/>
              <a:ext cx="150692" cy="345179"/>
              <a:chOff x="1946324" y="4125162"/>
              <a:chExt cx="969964" cy="2007872"/>
            </a:xfrm>
          </p:grpSpPr>
          <p:sp>
            <p:nvSpPr>
              <p:cNvPr id="113" name="円/楕円 1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フローチャート: 論理積ゲート 1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0" name="図形グループ 109"/>
            <p:cNvGrpSpPr/>
            <p:nvPr/>
          </p:nvGrpSpPr>
          <p:grpSpPr>
            <a:xfrm>
              <a:off x="2444551" y="3846312"/>
              <a:ext cx="150692" cy="345179"/>
              <a:chOff x="1946324" y="4125162"/>
              <a:chExt cx="969964" cy="2007872"/>
            </a:xfrm>
          </p:grpSpPr>
          <p:sp>
            <p:nvSpPr>
              <p:cNvPr id="111" name="円/楕円 1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フローチャート: 論理積ゲート 1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50" name="図形グループ 249"/>
          <p:cNvGrpSpPr/>
          <p:nvPr/>
        </p:nvGrpSpPr>
        <p:grpSpPr>
          <a:xfrm>
            <a:off x="294283" y="1380035"/>
            <a:ext cx="8550391" cy="2852431"/>
            <a:chOff x="251520" y="1050924"/>
            <a:chExt cx="8550391" cy="2852431"/>
          </a:xfrm>
        </p:grpSpPr>
        <p:sp>
          <p:nvSpPr>
            <p:cNvPr id="245" name="ホームベース 244"/>
            <p:cNvSpPr/>
            <p:nvPr/>
          </p:nvSpPr>
          <p:spPr>
            <a:xfrm>
              <a:off x="251520" y="1050924"/>
              <a:ext cx="8550391" cy="1308560"/>
            </a:xfrm>
            <a:prstGeom prst="homePlate">
              <a:avLst>
                <a:gd name="adj" fmla="val 28681"/>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FFFF"/>
                  </a:solidFill>
                  <a:latin typeface="Meiryo" charset="-128"/>
                  <a:ea typeface="Meiryo" charset="-128"/>
                  <a:cs typeface="Meiryo" charset="-128"/>
                </a:rPr>
                <a:t>アプリケーション</a:t>
              </a:r>
              <a:r>
                <a:rPr kumimoji="1" lang="en-US" altLang="ja-JP" sz="2000" b="1" dirty="0">
                  <a:solidFill>
                    <a:srgbClr val="FFFFFF"/>
                  </a:solidFill>
                  <a:latin typeface="Meiryo" charset="-128"/>
                  <a:ea typeface="Meiryo" charset="-128"/>
                  <a:cs typeface="Meiryo" charset="-128"/>
                </a:rPr>
                <a:t>+</a:t>
              </a:r>
              <a:r>
                <a:rPr kumimoji="1" lang="ja-JP" altLang="en-US" sz="2000" b="1" dirty="0">
                  <a:solidFill>
                    <a:srgbClr val="FFFFFF"/>
                  </a:solidFill>
                  <a:latin typeface="Meiryo" charset="-128"/>
                  <a:ea typeface="Meiryo" charset="-128"/>
                  <a:cs typeface="Meiryo" charset="-128"/>
                </a:rPr>
                <a:t>業務対応</a:t>
              </a:r>
            </a:p>
          </p:txBody>
        </p:sp>
        <p:sp>
          <p:nvSpPr>
            <p:cNvPr id="246" name="ホームベース 245"/>
            <p:cNvSpPr/>
            <p:nvPr/>
          </p:nvSpPr>
          <p:spPr>
            <a:xfrm>
              <a:off x="251520" y="2434421"/>
              <a:ext cx="8550391" cy="136593"/>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運用管理</a:t>
              </a:r>
            </a:p>
          </p:txBody>
        </p:sp>
        <p:sp>
          <p:nvSpPr>
            <p:cNvPr id="135" name="ホームベース 134"/>
            <p:cNvSpPr/>
            <p:nvPr/>
          </p:nvSpPr>
          <p:spPr>
            <a:xfrm>
              <a:off x="251520" y="2664203"/>
              <a:ext cx="8545360" cy="792088"/>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クラウド</a:t>
              </a:r>
            </a:p>
          </p:txBody>
        </p:sp>
        <p:grpSp>
          <p:nvGrpSpPr>
            <p:cNvPr id="139" name="図形グループ 138"/>
            <p:cNvGrpSpPr/>
            <p:nvPr/>
          </p:nvGrpSpPr>
          <p:grpSpPr>
            <a:xfrm>
              <a:off x="3959862" y="1323775"/>
              <a:ext cx="1438620" cy="935979"/>
              <a:chOff x="1558166" y="3846312"/>
              <a:chExt cx="1438620" cy="935979"/>
            </a:xfrm>
          </p:grpSpPr>
          <p:grpSp>
            <p:nvGrpSpPr>
              <p:cNvPr id="140" name="図形グループ 139"/>
              <p:cNvGrpSpPr/>
              <p:nvPr/>
            </p:nvGrpSpPr>
            <p:grpSpPr>
              <a:xfrm>
                <a:off x="2016229" y="3998744"/>
                <a:ext cx="150692" cy="345179"/>
                <a:chOff x="1946324" y="4125162"/>
                <a:chExt cx="969964" cy="2007872"/>
              </a:xfrm>
            </p:grpSpPr>
            <p:sp>
              <p:nvSpPr>
                <p:cNvPr id="171" name="円/楕円 1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フローチャート: 論理積ゲート 1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650062" y="3945476"/>
                <a:ext cx="150692" cy="345179"/>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1561783" y="3931192"/>
                <a:ext cx="150692" cy="345179"/>
                <a:chOff x="1946324" y="4125162"/>
                <a:chExt cx="969964" cy="2007872"/>
              </a:xfrm>
            </p:grpSpPr>
            <p:sp>
              <p:nvSpPr>
                <p:cNvPr id="167" name="円/楕円 1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フローチャート: 論理積ゲート 1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3" name="図形グループ 142"/>
              <p:cNvGrpSpPr/>
              <p:nvPr/>
            </p:nvGrpSpPr>
            <p:grpSpPr>
              <a:xfrm>
                <a:off x="1808018" y="4345703"/>
                <a:ext cx="150692" cy="345179"/>
                <a:chOff x="1946324" y="4125162"/>
                <a:chExt cx="969964" cy="2007872"/>
              </a:xfrm>
            </p:grpSpPr>
            <p:sp>
              <p:nvSpPr>
                <p:cNvPr id="165" name="円/楕円 16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a:off x="1558166" y="4362433"/>
                <a:ext cx="150692" cy="345179"/>
                <a:chOff x="1946324" y="4125162"/>
                <a:chExt cx="969964" cy="2007872"/>
              </a:xfrm>
            </p:grpSpPr>
            <p:sp>
              <p:nvSpPr>
                <p:cNvPr id="163" name="円/楕円 1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フローチャート: 論理積ゲート 1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2230390" y="3866332"/>
                <a:ext cx="150692" cy="345179"/>
                <a:chOff x="1946324" y="4125162"/>
                <a:chExt cx="969964" cy="2007872"/>
              </a:xfrm>
            </p:grpSpPr>
            <p:sp>
              <p:nvSpPr>
                <p:cNvPr id="161" name="円/楕円 1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6" name="図形グループ 145"/>
              <p:cNvGrpSpPr/>
              <p:nvPr/>
            </p:nvGrpSpPr>
            <p:grpSpPr>
              <a:xfrm>
                <a:off x="2846094" y="3942355"/>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a:off x="2244988" y="4375507"/>
                <a:ext cx="150692" cy="345179"/>
                <a:chOff x="1946324" y="4125162"/>
                <a:chExt cx="969964" cy="2007872"/>
              </a:xfrm>
            </p:grpSpPr>
            <p:sp>
              <p:nvSpPr>
                <p:cNvPr id="157" name="円/楕円 1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フローチャート: 論理積ゲート 1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8" name="図形グループ 147"/>
              <p:cNvGrpSpPr/>
              <p:nvPr/>
            </p:nvGrpSpPr>
            <p:grpSpPr>
              <a:xfrm>
                <a:off x="2046668" y="4437112"/>
                <a:ext cx="150692" cy="345179"/>
                <a:chOff x="1946324" y="4125162"/>
                <a:chExt cx="969964" cy="2007872"/>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9" name="図形グループ 148"/>
              <p:cNvGrpSpPr/>
              <p:nvPr/>
            </p:nvGrpSpPr>
            <p:grpSpPr>
              <a:xfrm>
                <a:off x="1794615" y="3866588"/>
                <a:ext cx="150692" cy="345179"/>
                <a:chOff x="1946324" y="4125162"/>
                <a:chExt cx="969964" cy="2007872"/>
              </a:xfrm>
            </p:grpSpPr>
            <p:sp>
              <p:nvSpPr>
                <p:cNvPr id="153" name="円/楕円 1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フローチャート: 論理積ゲート 1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2444551" y="3846312"/>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248" name="上矢印 247"/>
            <p:cNvSpPr/>
            <p:nvPr/>
          </p:nvSpPr>
          <p:spPr>
            <a:xfrm>
              <a:off x="3263182" y="3467110"/>
              <a:ext cx="2559298" cy="43624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 name="正方形/長方形 6"/>
          <p:cNvSpPr/>
          <p:nvPr/>
        </p:nvSpPr>
        <p:spPr>
          <a:xfrm>
            <a:off x="294283" y="918370"/>
            <a:ext cx="8532017" cy="461665"/>
          </a:xfrm>
          <a:prstGeom prst="rect">
            <a:avLst/>
          </a:prstGeom>
        </p:spPr>
        <p:txBody>
          <a:bodyPr wrap="square">
            <a:spAutoFit/>
          </a:bodyPr>
          <a:lstStyle/>
          <a:p>
            <a:pPr algn="ctr"/>
            <a:r>
              <a:rPr lang="ja-JP" altLang="en-US" sz="2400" b="1">
                <a:solidFill>
                  <a:srgbClr val="0432FF"/>
                </a:solidFill>
                <a:latin typeface="Meiryo" charset="-128"/>
                <a:ea typeface="Meiryo" charset="-128"/>
                <a:cs typeface="Meiryo" charset="-128"/>
              </a:rPr>
              <a:t>アプリケーションや業務対応に人的資源を集中できる</a:t>
            </a:r>
          </a:p>
        </p:txBody>
      </p:sp>
    </p:spTree>
    <p:extLst>
      <p:ext uri="{BB962C8B-B14F-4D97-AF65-F5344CB8AC3E}">
        <p14:creationId xmlns:p14="http://schemas.microsoft.com/office/powerpoint/2010/main" val="3672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wipe(down)">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rPr>
              <a:t>誤解２</a:t>
            </a:r>
            <a:r>
              <a:rPr lang="ja-JP" altLang="en-US" dirty="0"/>
              <a:t>：ガバナンスが効かない？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4" name="正方形/長方形 3"/>
          <p:cNvSpPr/>
          <p:nvPr/>
        </p:nvSpPr>
        <p:spPr>
          <a:xfrm>
            <a:off x="467544"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544" y="3698893"/>
            <a:ext cx="3816424" cy="2178379"/>
          </a:xfrm>
          <a:prstGeom prst="rect">
            <a:avLst/>
          </a:prstGeom>
          <a:solidFill>
            <a:schemeClr val="accent3">
              <a:lumMod val="20000"/>
              <a:lumOff val="80000"/>
            </a:schemeClr>
          </a:solidFill>
          <a:ln w="76200">
            <a:solidFill>
              <a:schemeClr val="accent6">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角丸四角形 31"/>
          <p:cNvSpPr/>
          <p:nvPr/>
        </p:nvSpPr>
        <p:spPr>
          <a:xfrm>
            <a:off x="1070234" y="4725144"/>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36" name="図形グループ 35"/>
          <p:cNvGrpSpPr/>
          <p:nvPr/>
        </p:nvGrpSpPr>
        <p:grpSpPr>
          <a:xfrm>
            <a:off x="1161967" y="4430833"/>
            <a:ext cx="317500" cy="15748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161967" y="4624295"/>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2822248" y="4434821"/>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2822248" y="4610051"/>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フローチャート: 磁気ディスク 51"/>
          <p:cNvSpPr/>
          <p:nvPr/>
        </p:nvSpPr>
        <p:spPr>
          <a:xfrm>
            <a:off x="3195635" y="4603257"/>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 name="フローチャート: 磁気ディスク 52"/>
          <p:cNvSpPr/>
          <p:nvPr/>
        </p:nvSpPr>
        <p:spPr>
          <a:xfrm>
            <a:off x="3199926" y="443862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フローチャート: 磁気ディスク 53"/>
          <p:cNvSpPr/>
          <p:nvPr/>
        </p:nvSpPr>
        <p:spPr>
          <a:xfrm>
            <a:off x="1536945" y="460078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p:cNvSpPr/>
          <p:nvPr/>
        </p:nvSpPr>
        <p:spPr>
          <a:xfrm>
            <a:off x="1541236" y="4436151"/>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正方形/長方形 55"/>
          <p:cNvSpPr/>
          <p:nvPr/>
        </p:nvSpPr>
        <p:spPr>
          <a:xfrm>
            <a:off x="2001076" y="3917131"/>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ファイヤー</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ウォール</a:t>
            </a:r>
          </a:p>
        </p:txBody>
      </p:sp>
      <p:grpSp>
        <p:nvGrpSpPr>
          <p:cNvPr id="8" name="図形グループ 7"/>
          <p:cNvGrpSpPr/>
          <p:nvPr/>
        </p:nvGrpSpPr>
        <p:grpSpPr>
          <a:xfrm>
            <a:off x="1388316" y="5165988"/>
            <a:ext cx="398531" cy="455164"/>
            <a:chOff x="565484" y="2886304"/>
            <a:chExt cx="398531" cy="455164"/>
          </a:xfrm>
        </p:grpSpPr>
        <p:grpSp>
          <p:nvGrpSpPr>
            <p:cNvPr id="9" name="図形グループ 8"/>
            <p:cNvGrpSpPr/>
            <p:nvPr/>
          </p:nvGrpSpPr>
          <p:grpSpPr>
            <a:xfrm>
              <a:off x="565484" y="2886304"/>
              <a:ext cx="398531" cy="387786"/>
              <a:chOff x="758730" y="3198675"/>
              <a:chExt cx="702795" cy="688305"/>
            </a:xfrm>
          </p:grpSpPr>
          <p:sp>
            <p:nvSpPr>
              <p:cNvPr id="13" name="角丸四角形 1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台形 1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a:off x="695604" y="2996289"/>
              <a:ext cx="150692" cy="345179"/>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 name="図形グループ 15"/>
          <p:cNvGrpSpPr/>
          <p:nvPr/>
        </p:nvGrpSpPr>
        <p:grpSpPr>
          <a:xfrm>
            <a:off x="2176490" y="5165988"/>
            <a:ext cx="398531" cy="455164"/>
            <a:chOff x="565484" y="2886304"/>
            <a:chExt cx="398531" cy="455164"/>
          </a:xfrm>
        </p:grpSpPr>
        <p:grpSp>
          <p:nvGrpSpPr>
            <p:cNvPr id="17" name="図形グループ 16"/>
            <p:cNvGrpSpPr/>
            <p:nvPr/>
          </p:nvGrpSpPr>
          <p:grpSpPr>
            <a:xfrm>
              <a:off x="565484" y="2886304"/>
              <a:ext cx="398531" cy="387786"/>
              <a:chOff x="758730" y="3198675"/>
              <a:chExt cx="702795" cy="688305"/>
            </a:xfrm>
          </p:grpSpPr>
          <p:sp>
            <p:nvSpPr>
              <p:cNvPr id="21" name="角丸四角形 2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台形 2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図形グループ 17"/>
            <p:cNvGrpSpPr/>
            <p:nvPr/>
          </p:nvGrpSpPr>
          <p:grpSpPr>
            <a:xfrm>
              <a:off x="695604" y="2996289"/>
              <a:ext cx="150692" cy="345179"/>
              <a:chOff x="1946324" y="4125162"/>
              <a:chExt cx="969964" cy="2007872"/>
            </a:xfrm>
          </p:grpSpPr>
          <p:sp>
            <p:nvSpPr>
              <p:cNvPr id="19" name="円/楕円 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 name="図形グループ 23"/>
          <p:cNvGrpSpPr/>
          <p:nvPr/>
        </p:nvGrpSpPr>
        <p:grpSpPr>
          <a:xfrm>
            <a:off x="3023876" y="5163391"/>
            <a:ext cx="398531" cy="455164"/>
            <a:chOff x="565484" y="2886304"/>
            <a:chExt cx="398531" cy="455164"/>
          </a:xfrm>
        </p:grpSpPr>
        <p:grpSp>
          <p:nvGrpSpPr>
            <p:cNvPr id="25" name="図形グループ 24"/>
            <p:cNvGrpSpPr/>
            <p:nvPr/>
          </p:nvGrpSpPr>
          <p:grpSpPr>
            <a:xfrm>
              <a:off x="565484" y="2886304"/>
              <a:ext cx="398531" cy="387786"/>
              <a:chOff x="758730" y="3198675"/>
              <a:chExt cx="702795" cy="688305"/>
            </a:xfrm>
          </p:grpSpPr>
          <p:sp>
            <p:nvSpPr>
              <p:cNvPr id="29" name="角丸四角形 2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台形 3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695604" y="2996289"/>
              <a:ext cx="150692" cy="345179"/>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9" name="直線矢印コネクタ 108"/>
          <p:cNvCxnSpPr>
            <a:stCxn id="56" idx="2"/>
            <a:endCxn id="32" idx="0"/>
          </p:cNvCxnSpPr>
          <p:nvPr/>
        </p:nvCxnSpPr>
        <p:spPr>
          <a:xfrm>
            <a:off x="2397120" y="4212018"/>
            <a:ext cx="1" cy="513126"/>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3213089" y="2060705"/>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p:cNvSpPr/>
          <p:nvPr/>
        </p:nvSpPr>
        <p:spPr>
          <a:xfrm>
            <a:off x="2114083" y="2060705"/>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02775" y="2067615"/>
            <a:ext cx="549867" cy="54716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矢印コネクタ 190"/>
          <p:cNvCxnSpPr>
            <a:stCxn id="190" idx="2"/>
            <a:endCxn id="56" idx="0"/>
          </p:cNvCxnSpPr>
          <p:nvPr/>
        </p:nvCxnSpPr>
        <p:spPr>
          <a:xfrm>
            <a:off x="1277709" y="2614783"/>
            <a:ext cx="1119411" cy="130234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4" name="直線矢印コネクタ 193"/>
          <p:cNvCxnSpPr>
            <a:stCxn id="189" idx="2"/>
            <a:endCxn id="56" idx="0"/>
          </p:cNvCxnSpPr>
          <p:nvPr/>
        </p:nvCxnSpPr>
        <p:spPr>
          <a:xfrm flipH="1">
            <a:off x="2397120" y="2607873"/>
            <a:ext cx="1855"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88" idx="2"/>
            <a:endCxn id="56" idx="0"/>
          </p:cNvCxnSpPr>
          <p:nvPr/>
        </p:nvCxnSpPr>
        <p:spPr>
          <a:xfrm flipH="1">
            <a:off x="2397120" y="2607873"/>
            <a:ext cx="1100861"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9" name="テキスト ボックス 218"/>
          <p:cNvSpPr txBox="1"/>
          <p:nvPr/>
        </p:nvSpPr>
        <p:spPr>
          <a:xfrm>
            <a:off x="1028046" y="1106175"/>
            <a:ext cx="2678938" cy="400110"/>
          </a:xfrm>
          <a:prstGeom prst="rect">
            <a:avLst/>
          </a:prstGeom>
          <a:noFill/>
        </p:spPr>
        <p:txBody>
          <a:bodyPr wrap="none" rtlCol="0">
            <a:spAutoFit/>
          </a:bodyPr>
          <a:lstStyle/>
          <a:p>
            <a:pPr algn="ctr"/>
            <a:r>
              <a:rPr kumimoji="1" lang="ja-JP" altLang="en-US" sz="2000" dirty="0">
                <a:solidFill>
                  <a:srgbClr val="0432FF"/>
                </a:solidFill>
                <a:latin typeface="Meiryo" charset="-128"/>
                <a:ea typeface="Meiryo" charset="-128"/>
                <a:cs typeface="Meiryo" charset="-128"/>
              </a:rPr>
              <a:t>特定</a:t>
            </a:r>
            <a:r>
              <a:rPr kumimoji="1" lang="en-US" altLang="ja-JP" sz="2000" dirty="0">
                <a:solidFill>
                  <a:srgbClr val="0432FF"/>
                </a:solidFill>
                <a:latin typeface="Meiryo" charset="-128"/>
                <a:ea typeface="Meiryo" charset="-128"/>
                <a:cs typeface="Meiryo" charset="-128"/>
              </a:rPr>
              <a:t>&amp;</a:t>
            </a:r>
            <a:r>
              <a:rPr kumimoji="1" lang="ja-JP" altLang="en-US" sz="2000" dirty="0">
                <a:solidFill>
                  <a:srgbClr val="0432FF"/>
                </a:solidFill>
                <a:latin typeface="Meiryo" charset="-128"/>
                <a:ea typeface="Meiryo" charset="-128"/>
                <a:cs typeface="Meiryo" charset="-128"/>
              </a:rPr>
              <a:t>少数の通信相手</a:t>
            </a:r>
          </a:p>
        </p:txBody>
      </p:sp>
      <p:sp>
        <p:nvSpPr>
          <p:cNvPr id="221" name="テキスト ボックス 220"/>
          <p:cNvSpPr txBox="1"/>
          <p:nvPr/>
        </p:nvSpPr>
        <p:spPr>
          <a:xfrm>
            <a:off x="659355" y="6014100"/>
            <a:ext cx="3416320" cy="461665"/>
          </a:xfrm>
          <a:prstGeom prst="rect">
            <a:avLst/>
          </a:prstGeom>
          <a:noFill/>
        </p:spPr>
        <p:txBody>
          <a:bodyPr wrap="none" rtlCol="0">
            <a:spAutoFit/>
          </a:bodyPr>
          <a:lstStyle/>
          <a:p>
            <a:pPr algn="ctr"/>
            <a:r>
              <a:rPr kumimoji="1" lang="ja-JP" altLang="en-US" sz="1200" dirty="0">
                <a:solidFill>
                  <a:schemeClr val="accent6">
                    <a:lumMod val="75000"/>
                  </a:schemeClr>
                </a:solidFill>
                <a:latin typeface="Meiryo" charset="-128"/>
                <a:ea typeface="Meiryo" charset="-128"/>
                <a:cs typeface="Meiryo" charset="-128"/>
              </a:rPr>
              <a:t>自社の所有するシステム資産を守ることにより</a:t>
            </a:r>
            <a:endParaRPr kumimoji="1" lang="en-US" altLang="ja-JP" sz="1200" dirty="0">
              <a:solidFill>
                <a:schemeClr val="accent6">
                  <a:lumMod val="75000"/>
                </a:schemeClr>
              </a:solidFill>
              <a:latin typeface="Meiryo" charset="-128"/>
              <a:ea typeface="Meiryo" charset="-128"/>
              <a:cs typeface="Meiryo" charset="-128"/>
            </a:endParaRPr>
          </a:p>
          <a:p>
            <a:pPr algn="ctr"/>
            <a:r>
              <a:rPr lang="ja-JP" altLang="en-US" sz="1200" dirty="0">
                <a:solidFill>
                  <a:schemeClr val="accent6">
                    <a:lumMod val="75000"/>
                  </a:schemeClr>
                </a:solidFill>
                <a:latin typeface="Meiryo" charset="-128"/>
                <a:ea typeface="Meiryo" charset="-128"/>
                <a:cs typeface="Meiryo" charset="-128"/>
              </a:rPr>
              <a:t>経営、業務、データ、個人を守ることができた</a:t>
            </a:r>
            <a:endParaRPr lang="en-US" altLang="ja-JP" sz="1200" dirty="0">
              <a:solidFill>
                <a:schemeClr val="accent6">
                  <a:lumMod val="75000"/>
                </a:schemeClr>
              </a:solidFill>
              <a:latin typeface="Meiryo" charset="-128"/>
              <a:ea typeface="Meiryo" charset="-128"/>
              <a:cs typeface="Meiryo" charset="-128"/>
            </a:endParaRPr>
          </a:p>
        </p:txBody>
      </p:sp>
      <p:grpSp>
        <p:nvGrpSpPr>
          <p:cNvPr id="35" name="図形グループ 34"/>
          <p:cNvGrpSpPr/>
          <p:nvPr/>
        </p:nvGrpSpPr>
        <p:grpSpPr>
          <a:xfrm>
            <a:off x="4200845" y="1045260"/>
            <a:ext cx="4497784" cy="5415564"/>
            <a:chOff x="4200845" y="1045260"/>
            <a:chExt cx="4497784" cy="5415564"/>
          </a:xfrm>
        </p:grpSpPr>
        <p:sp>
          <p:nvSpPr>
            <p:cNvPr id="5" name="正方形/長方形 4"/>
            <p:cNvSpPr/>
            <p:nvPr/>
          </p:nvSpPr>
          <p:spPr>
            <a:xfrm>
              <a:off x="4860032"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860032" y="3698893"/>
              <a:ext cx="3816424" cy="21783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角丸四角形 56"/>
            <p:cNvSpPr/>
            <p:nvPr/>
          </p:nvSpPr>
          <p:spPr>
            <a:xfrm>
              <a:off x="5441357" y="4720855"/>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58" name="図形グループ 57"/>
            <p:cNvGrpSpPr/>
            <p:nvPr/>
          </p:nvGrpSpPr>
          <p:grpSpPr>
            <a:xfrm>
              <a:off x="5533090" y="4426544"/>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5533090" y="4620006"/>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7193371" y="4430532"/>
              <a:ext cx="317500" cy="157483"/>
              <a:chOff x="6769100" y="1390650"/>
              <a:chExt cx="317500" cy="157483"/>
            </a:xfrm>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7193371" y="4605762"/>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4" name="フローチャート: 磁気ディスク 73"/>
            <p:cNvSpPr/>
            <p:nvPr/>
          </p:nvSpPr>
          <p:spPr>
            <a:xfrm>
              <a:off x="7566758" y="4598968"/>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磁気ディスク 74"/>
            <p:cNvSpPr/>
            <p:nvPr/>
          </p:nvSpPr>
          <p:spPr>
            <a:xfrm>
              <a:off x="7571049" y="443433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磁気ディスク 75"/>
            <p:cNvSpPr/>
            <p:nvPr/>
          </p:nvSpPr>
          <p:spPr>
            <a:xfrm>
              <a:off x="5908068" y="459649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磁気ディスク 76"/>
            <p:cNvSpPr/>
            <p:nvPr/>
          </p:nvSpPr>
          <p:spPr>
            <a:xfrm>
              <a:off x="5912359" y="4431862"/>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 name="図形グループ 77"/>
            <p:cNvGrpSpPr/>
            <p:nvPr/>
          </p:nvGrpSpPr>
          <p:grpSpPr>
            <a:xfrm>
              <a:off x="5486410" y="5145190"/>
              <a:ext cx="398531" cy="455164"/>
              <a:chOff x="565484" y="2886304"/>
              <a:chExt cx="398531" cy="455164"/>
            </a:xfrm>
          </p:grpSpPr>
          <p:grpSp>
            <p:nvGrpSpPr>
              <p:cNvPr id="79" name="図形グループ 78"/>
              <p:cNvGrpSpPr/>
              <p:nvPr/>
            </p:nvGrpSpPr>
            <p:grpSpPr>
              <a:xfrm>
                <a:off x="565484" y="2886304"/>
                <a:ext cx="398531" cy="387786"/>
                <a:chOff x="758730" y="3198675"/>
                <a:chExt cx="702795" cy="688305"/>
              </a:xfrm>
            </p:grpSpPr>
            <p:sp>
              <p:nvSpPr>
                <p:cNvPr id="83" name="角丸四角形 8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95604" y="2996289"/>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6" name="図形グループ 85"/>
            <p:cNvGrpSpPr/>
            <p:nvPr/>
          </p:nvGrpSpPr>
          <p:grpSpPr>
            <a:xfrm>
              <a:off x="6568602" y="5161699"/>
              <a:ext cx="398531" cy="455164"/>
              <a:chOff x="565484" y="2886304"/>
              <a:chExt cx="398531" cy="455164"/>
            </a:xfrm>
          </p:grpSpPr>
          <p:grpSp>
            <p:nvGrpSpPr>
              <p:cNvPr id="87" name="図形グループ 86"/>
              <p:cNvGrpSpPr/>
              <p:nvPr/>
            </p:nvGrpSpPr>
            <p:grpSpPr>
              <a:xfrm>
                <a:off x="565484" y="2886304"/>
                <a:ext cx="398531" cy="387786"/>
                <a:chOff x="758730" y="3198675"/>
                <a:chExt cx="702795" cy="688305"/>
              </a:xfrm>
            </p:grpSpPr>
            <p:sp>
              <p:nvSpPr>
                <p:cNvPr id="91" name="角丸四角形 9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角丸四角形 9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695604" y="2996289"/>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4" name="図形グループ 93"/>
            <p:cNvGrpSpPr/>
            <p:nvPr/>
          </p:nvGrpSpPr>
          <p:grpSpPr>
            <a:xfrm>
              <a:off x="7110549" y="5159199"/>
              <a:ext cx="398531" cy="455164"/>
              <a:chOff x="565484" y="2886304"/>
              <a:chExt cx="398531" cy="455164"/>
            </a:xfrm>
          </p:grpSpPr>
          <p:grpSp>
            <p:nvGrpSpPr>
              <p:cNvPr id="95" name="図形グループ 94"/>
              <p:cNvGrpSpPr/>
              <p:nvPr/>
            </p:nvGrpSpPr>
            <p:grpSpPr>
              <a:xfrm>
                <a:off x="565484" y="2886304"/>
                <a:ext cx="398531" cy="387786"/>
                <a:chOff x="758730" y="3198675"/>
                <a:chExt cx="702795" cy="688305"/>
              </a:xfrm>
            </p:grpSpPr>
            <p:sp>
              <p:nvSpPr>
                <p:cNvPr id="99" name="角丸四角形 9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台形 10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695604" y="2996289"/>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3" name="図 3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02409" y="5140107"/>
              <a:ext cx="406935" cy="368744"/>
            </a:xfrm>
            <a:prstGeom prst="rect">
              <a:avLst/>
            </a:prstGeom>
          </p:spPr>
        </p:pic>
        <p:pic>
          <p:nvPicPr>
            <p:cNvPr id="34" name="図 3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5508" y="5145190"/>
              <a:ext cx="204377" cy="329640"/>
            </a:xfrm>
            <a:prstGeom prst="rect">
              <a:avLst/>
            </a:prstGeom>
          </p:spPr>
        </p:pic>
        <p:sp>
          <p:nvSpPr>
            <p:cNvPr id="102" name="円/楕円 101"/>
            <p:cNvSpPr/>
            <p:nvPr/>
          </p:nvSpPr>
          <p:spPr>
            <a:xfrm>
              <a:off x="7805684" y="5265271"/>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7787585" y="5441659"/>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119349" y="5260653"/>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6101250" y="5437041"/>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388624" y="3919089"/>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ファイヤー</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ウォール</a:t>
              </a:r>
            </a:p>
          </p:txBody>
        </p:sp>
        <p:sp>
          <p:nvSpPr>
            <p:cNvPr id="110" name="上下矢印 109"/>
            <p:cNvSpPr/>
            <p:nvPr/>
          </p:nvSpPr>
          <p:spPr>
            <a:xfrm>
              <a:off x="6442124" y="4212018"/>
              <a:ext cx="661297" cy="521122"/>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角丸四角形 110"/>
            <p:cNvSpPr/>
            <p:nvPr/>
          </p:nvSpPr>
          <p:spPr>
            <a:xfrm>
              <a:off x="5495290" y="2222556"/>
              <a:ext cx="2544688" cy="1127596"/>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charset="-128"/>
                  <a:ea typeface="Meiryo" charset="-128"/>
                  <a:cs typeface="Meiryo" charset="-128"/>
                </a:rPr>
                <a:t>インターネット</a:t>
              </a:r>
              <a:endParaRPr kumimoji="1" lang="ja-JP" altLang="en-US" sz="1600" dirty="0">
                <a:solidFill>
                  <a:srgbClr val="FFFFFF"/>
                </a:solidFill>
                <a:latin typeface="Meiryo" charset="-128"/>
                <a:ea typeface="Meiryo" charset="-128"/>
                <a:cs typeface="Meiryo" charset="-128"/>
              </a:endParaRPr>
            </a:p>
          </p:txBody>
        </p:sp>
        <p:pic>
          <p:nvPicPr>
            <p:cNvPr id="112" name="図 111" descr="clou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7568" y="1484784"/>
              <a:ext cx="1104859" cy="1104859"/>
            </a:xfrm>
            <a:prstGeom prst="rect">
              <a:avLst/>
            </a:prstGeom>
            <a:effectLst>
              <a:outerShdw blurRad="50800" dist="38100" dir="2700000" algn="tl" rotWithShape="0">
                <a:prstClr val="black">
                  <a:alpha val="40000"/>
                </a:prstClr>
              </a:outerShdw>
            </a:effectLst>
          </p:spPr>
        </p:pic>
        <p:sp>
          <p:nvSpPr>
            <p:cNvPr id="113" name="正方形/長方形 112"/>
            <p:cNvSpPr/>
            <p:nvPr/>
          </p:nvSpPr>
          <p:spPr>
            <a:xfrm>
              <a:off x="6312420" y="1784629"/>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256091" y="1754024"/>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212858" y="1753017"/>
              <a:ext cx="549867" cy="53142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 name="図形グループ 126"/>
            <p:cNvGrpSpPr/>
            <p:nvPr/>
          </p:nvGrpSpPr>
          <p:grpSpPr>
            <a:xfrm>
              <a:off x="5928305" y="1995684"/>
              <a:ext cx="150692" cy="345179"/>
              <a:chOff x="5885071" y="1508917"/>
              <a:chExt cx="150692" cy="345179"/>
            </a:xfrm>
          </p:grpSpPr>
          <p:sp>
            <p:nvSpPr>
              <p:cNvPr id="125" name="円/楕円 12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5624728" y="1963546"/>
              <a:ext cx="150692" cy="345179"/>
              <a:chOff x="5885071" y="1508917"/>
              <a:chExt cx="150692" cy="345179"/>
            </a:xfrm>
          </p:grpSpPr>
          <p:sp>
            <p:nvSpPr>
              <p:cNvPr id="132" name="円/楕円 131"/>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5693089" y="1753017"/>
              <a:ext cx="150692" cy="345179"/>
              <a:chOff x="5885071" y="1508917"/>
              <a:chExt cx="150692" cy="345179"/>
            </a:xfrm>
          </p:grpSpPr>
          <p:sp>
            <p:nvSpPr>
              <p:cNvPr id="135" name="円/楕円 13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5865414" y="1778428"/>
              <a:ext cx="150692" cy="345179"/>
              <a:chOff x="5885071" y="1508917"/>
              <a:chExt cx="150692" cy="345179"/>
            </a:xfrm>
          </p:grpSpPr>
          <p:sp>
            <p:nvSpPr>
              <p:cNvPr id="138" name="円/楕円 137"/>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5756077" y="1946625"/>
              <a:ext cx="150692" cy="345179"/>
              <a:chOff x="5885071" y="1508917"/>
              <a:chExt cx="150692" cy="345179"/>
            </a:xfrm>
          </p:grpSpPr>
          <p:sp>
            <p:nvSpPr>
              <p:cNvPr id="129" name="円/楕円 128"/>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5191294" y="2524674"/>
              <a:ext cx="266802" cy="281800"/>
              <a:chOff x="2667295" y="1059799"/>
              <a:chExt cx="681672" cy="722281"/>
            </a:xfrm>
          </p:grpSpPr>
          <p:sp>
            <p:nvSpPr>
              <p:cNvPr id="141" name="角丸四角形 14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2" name="図 14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43" name="図形グループ 142"/>
            <p:cNvGrpSpPr/>
            <p:nvPr/>
          </p:nvGrpSpPr>
          <p:grpSpPr>
            <a:xfrm>
              <a:off x="5180512" y="2618632"/>
              <a:ext cx="131025" cy="265860"/>
              <a:chOff x="1946324" y="4125162"/>
              <a:chExt cx="969964" cy="2007872"/>
            </a:xfrm>
          </p:grpSpPr>
          <p:sp>
            <p:nvSpPr>
              <p:cNvPr id="144" name="円/楕円 1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5" name="フローチャート: 論理積ゲート 1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6" name="図形グループ 145"/>
            <p:cNvGrpSpPr/>
            <p:nvPr/>
          </p:nvGrpSpPr>
          <p:grpSpPr>
            <a:xfrm>
              <a:off x="5307609" y="2748467"/>
              <a:ext cx="266802" cy="281800"/>
              <a:chOff x="2667295" y="1059799"/>
              <a:chExt cx="681672" cy="722281"/>
            </a:xfrm>
          </p:grpSpPr>
          <p:sp>
            <p:nvSpPr>
              <p:cNvPr id="147" name="角丸四角形 1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8" name="図 14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49" name="図形グループ 148"/>
            <p:cNvGrpSpPr/>
            <p:nvPr/>
          </p:nvGrpSpPr>
          <p:grpSpPr>
            <a:xfrm>
              <a:off x="5296827" y="2842425"/>
              <a:ext cx="131025" cy="265860"/>
              <a:chOff x="1946324" y="4125162"/>
              <a:chExt cx="969964" cy="2007872"/>
            </a:xfrm>
          </p:grpSpPr>
          <p:sp>
            <p:nvSpPr>
              <p:cNvPr id="150" name="円/楕円 1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1" name="フローチャート: 論理積ゲート 1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2" name="図形グループ 151"/>
            <p:cNvGrpSpPr/>
            <p:nvPr/>
          </p:nvGrpSpPr>
          <p:grpSpPr>
            <a:xfrm>
              <a:off x="5118993" y="2993891"/>
              <a:ext cx="266802" cy="281800"/>
              <a:chOff x="2667295" y="1059799"/>
              <a:chExt cx="681672" cy="722281"/>
            </a:xfrm>
          </p:grpSpPr>
          <p:sp>
            <p:nvSpPr>
              <p:cNvPr id="153" name="角丸四角形 15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54" name="図 15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55" name="図形グループ 154"/>
            <p:cNvGrpSpPr/>
            <p:nvPr/>
          </p:nvGrpSpPr>
          <p:grpSpPr>
            <a:xfrm>
              <a:off x="5108211" y="3087849"/>
              <a:ext cx="131025" cy="265860"/>
              <a:chOff x="1946324" y="4125162"/>
              <a:chExt cx="969964" cy="2007872"/>
            </a:xfrm>
          </p:grpSpPr>
          <p:sp>
            <p:nvSpPr>
              <p:cNvPr id="156" name="円/楕円 1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7" name="フローチャート: 論理積ゲート 1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158" name="図 157" descr="imgres.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92380" y="2812238"/>
              <a:ext cx="392874" cy="269648"/>
            </a:xfrm>
            <a:prstGeom prst="rect">
              <a:avLst/>
            </a:prstGeom>
            <a:effectLst>
              <a:outerShdw blurRad="50800" dist="38100" dir="2700000" algn="tl" rotWithShape="0">
                <a:prstClr val="black">
                  <a:alpha val="40000"/>
                </a:prstClr>
              </a:outerShdw>
            </a:effectLst>
          </p:spPr>
        </p:pic>
        <p:grpSp>
          <p:nvGrpSpPr>
            <p:cNvPr id="163" name="図形グループ 162"/>
            <p:cNvGrpSpPr/>
            <p:nvPr/>
          </p:nvGrpSpPr>
          <p:grpSpPr>
            <a:xfrm>
              <a:off x="8174330" y="3081886"/>
              <a:ext cx="246492" cy="270647"/>
              <a:chOff x="6373788" y="4940591"/>
              <a:chExt cx="499492" cy="545661"/>
            </a:xfrm>
          </p:grpSpPr>
          <p:sp>
            <p:nvSpPr>
              <p:cNvPr id="164" name="角丸四角形 163"/>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角丸四角形 165"/>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7" name="図形グループ 166"/>
            <p:cNvGrpSpPr/>
            <p:nvPr/>
          </p:nvGrpSpPr>
          <p:grpSpPr>
            <a:xfrm>
              <a:off x="7995880" y="2493888"/>
              <a:ext cx="443296" cy="317353"/>
              <a:chOff x="4256600" y="3356991"/>
              <a:chExt cx="3409410" cy="1039312"/>
            </a:xfrm>
          </p:grpSpPr>
          <p:sp>
            <p:nvSpPr>
              <p:cNvPr id="168" name="正方形/長方形 167"/>
              <p:cNvSpPr/>
              <p:nvPr/>
            </p:nvSpPr>
            <p:spPr>
              <a:xfrm>
                <a:off x="5618678" y="3506863"/>
                <a:ext cx="681513" cy="10009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リーフォーム 168"/>
              <p:cNvSpPr/>
              <p:nvPr/>
            </p:nvSpPr>
            <p:spPr>
              <a:xfrm rot="14082756">
                <a:off x="6143232" y="4043986"/>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リーフォーム 169"/>
              <p:cNvSpPr/>
              <p:nvPr/>
            </p:nvSpPr>
            <p:spPr>
              <a:xfrm rot="7517244" flipH="1">
                <a:off x="5333051" y="4043987"/>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5784685" y="4077072"/>
                <a:ext cx="365764" cy="234239"/>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2" name="図形グループ 171"/>
              <p:cNvGrpSpPr/>
              <p:nvPr/>
            </p:nvGrpSpPr>
            <p:grpSpPr>
              <a:xfrm>
                <a:off x="4256600"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81" name="フリーフォーム 180"/>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フリーフォーム 181"/>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フローチャート: 手作業 182"/>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フローチャート: 論理積ゲート 183"/>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リーフォーム 184"/>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flipH="1">
                <a:off x="6198482"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76" name="フリーフォーム 175"/>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リーフォーム 176"/>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手作業 177"/>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フリーフォーム 179"/>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4" name="正方形/長方形 173"/>
              <p:cNvSpPr/>
              <p:nvPr/>
            </p:nvSpPr>
            <p:spPr>
              <a:xfrm>
                <a:off x="5580112" y="3573016"/>
                <a:ext cx="792088" cy="50405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5891499" y="413384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6" name="上下矢印 185"/>
            <p:cNvSpPr/>
            <p:nvPr/>
          </p:nvSpPr>
          <p:spPr>
            <a:xfrm>
              <a:off x="6442124" y="3289923"/>
              <a:ext cx="661297" cy="632039"/>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0" name="図形グループ 199"/>
            <p:cNvGrpSpPr/>
            <p:nvPr/>
          </p:nvGrpSpPr>
          <p:grpSpPr>
            <a:xfrm>
              <a:off x="8003305" y="4720831"/>
              <a:ext cx="395849" cy="510276"/>
              <a:chOff x="921147" y="2673903"/>
              <a:chExt cx="2035043" cy="2195257"/>
            </a:xfrm>
          </p:grpSpPr>
          <p:sp>
            <p:nvSpPr>
              <p:cNvPr id="201" name="台形 200"/>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3" name="図形グループ 202"/>
              <p:cNvGrpSpPr/>
              <p:nvPr/>
            </p:nvGrpSpPr>
            <p:grpSpPr>
              <a:xfrm rot="18523230">
                <a:off x="289583" y="3305467"/>
                <a:ext cx="1602719" cy="339591"/>
                <a:chOff x="1084045" y="2295821"/>
                <a:chExt cx="1399064" cy="288032"/>
              </a:xfrm>
            </p:grpSpPr>
            <p:grpSp>
              <p:nvGrpSpPr>
                <p:cNvPr id="208" name="図形グループ 207"/>
                <p:cNvGrpSpPr/>
                <p:nvPr/>
              </p:nvGrpSpPr>
              <p:grpSpPr>
                <a:xfrm>
                  <a:off x="1084045" y="2295821"/>
                  <a:ext cx="1399064" cy="288032"/>
                  <a:chOff x="531457" y="2456892"/>
                  <a:chExt cx="1399064" cy="288032"/>
                </a:xfrm>
              </p:grpSpPr>
              <p:sp>
                <p:nvSpPr>
                  <p:cNvPr id="210" name="正方形/長方形 209"/>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9" name="円/楕円 208"/>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円/楕円 203"/>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2" name="図形グループ 211"/>
            <p:cNvGrpSpPr/>
            <p:nvPr/>
          </p:nvGrpSpPr>
          <p:grpSpPr>
            <a:xfrm>
              <a:off x="5173565" y="4803760"/>
              <a:ext cx="363824" cy="409204"/>
              <a:chOff x="6373788" y="4940591"/>
              <a:chExt cx="499492" cy="545661"/>
            </a:xfrm>
          </p:grpSpPr>
          <p:sp>
            <p:nvSpPr>
              <p:cNvPr id="213" name="角丸四角形 212"/>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角丸四角形 214"/>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20" name="テキスト ボックス 219"/>
            <p:cNvSpPr txBox="1"/>
            <p:nvPr/>
          </p:nvSpPr>
          <p:spPr>
            <a:xfrm>
              <a:off x="4907196" y="1104310"/>
              <a:ext cx="3704860" cy="400110"/>
            </a:xfrm>
            <a:prstGeom prst="rect">
              <a:avLst/>
            </a:prstGeom>
            <a:noFill/>
          </p:spPr>
          <p:txBody>
            <a:bodyPr wrap="none" rtlCol="0">
              <a:spAutoFit/>
            </a:bodyPr>
            <a:lstStyle/>
            <a:p>
              <a:pPr algn="ctr"/>
              <a:r>
                <a:rPr kumimoji="1" lang="ja-JP" altLang="en-US" sz="2000" dirty="0">
                  <a:solidFill>
                    <a:srgbClr val="FF0000"/>
                  </a:solidFill>
                  <a:latin typeface="Meiryo" charset="-128"/>
                  <a:ea typeface="Meiryo" charset="-128"/>
                  <a:cs typeface="Meiryo" charset="-128"/>
                </a:rPr>
                <a:t>特定・不特定</a:t>
              </a:r>
              <a:r>
                <a:rPr kumimoji="1" lang="en-US" altLang="ja-JP" sz="2000" dirty="0">
                  <a:solidFill>
                    <a:srgbClr val="FF0000"/>
                  </a:solidFill>
                  <a:latin typeface="Meiryo" charset="-128"/>
                  <a:ea typeface="Meiryo" charset="-128"/>
                  <a:cs typeface="Meiryo" charset="-128"/>
                </a:rPr>
                <a:t>&amp;</a:t>
              </a:r>
              <a:r>
                <a:rPr kumimoji="1" lang="ja-JP" altLang="en-US" sz="2000" dirty="0">
                  <a:solidFill>
                    <a:srgbClr val="FF0000"/>
                  </a:solidFill>
                  <a:latin typeface="Meiryo" charset="-128"/>
                  <a:ea typeface="Meiryo" charset="-128"/>
                  <a:cs typeface="Meiryo" charset="-128"/>
                </a:rPr>
                <a:t>多数の通信相手</a:t>
              </a:r>
            </a:p>
          </p:txBody>
        </p:sp>
        <p:sp>
          <p:nvSpPr>
            <p:cNvPr id="222" name="テキスト ボックス 221"/>
            <p:cNvSpPr txBox="1"/>
            <p:nvPr/>
          </p:nvSpPr>
          <p:spPr>
            <a:xfrm>
              <a:off x="4820644" y="5999159"/>
              <a:ext cx="3877985" cy="461665"/>
            </a:xfrm>
            <a:prstGeom prst="rect">
              <a:avLst/>
            </a:prstGeom>
            <a:noFill/>
          </p:spPr>
          <p:txBody>
            <a:bodyPr wrap="none" rtlCol="0">
              <a:spAutoFit/>
            </a:bodyPr>
            <a:lstStyle/>
            <a:p>
              <a:pPr algn="ctr"/>
              <a:r>
                <a:rPr kumimoji="1" lang="ja-JP" altLang="en-US" sz="1200" dirty="0">
                  <a:solidFill>
                    <a:schemeClr val="accent6">
                      <a:lumMod val="75000"/>
                    </a:schemeClr>
                  </a:solidFill>
                  <a:latin typeface="Meiryo" charset="-128"/>
                  <a:ea typeface="Meiryo" charset="-128"/>
                  <a:cs typeface="Meiryo" charset="-128"/>
                </a:rPr>
                <a:t>ユーザー認証や暗号化、セキュアなプログラムなどで</a:t>
              </a:r>
              <a:endParaRPr kumimoji="1" lang="en-US" altLang="ja-JP" sz="1200" dirty="0">
                <a:solidFill>
                  <a:schemeClr val="accent6">
                    <a:lumMod val="75000"/>
                  </a:schemeClr>
                </a:solidFill>
                <a:latin typeface="Meiryo" charset="-128"/>
                <a:ea typeface="Meiryo" charset="-128"/>
                <a:cs typeface="Meiryo" charset="-128"/>
              </a:endParaRPr>
            </a:p>
            <a:p>
              <a:pPr algn="ctr"/>
              <a:r>
                <a:rPr lang="ja-JP" altLang="en-US" sz="1200" dirty="0">
                  <a:solidFill>
                    <a:schemeClr val="accent6">
                      <a:lumMod val="75000"/>
                    </a:schemeClr>
                  </a:solidFill>
                  <a:latin typeface="Meiryo" charset="-128"/>
                  <a:ea typeface="Meiryo" charset="-128"/>
                  <a:cs typeface="Meiryo" charset="-128"/>
                </a:rPr>
                <a:t>経営、業務、データ、個人を守らなくてはならない</a:t>
              </a:r>
              <a:endParaRPr lang="en-US" altLang="ja-JP" sz="1200" dirty="0">
                <a:solidFill>
                  <a:schemeClr val="accent6">
                    <a:lumMod val="75000"/>
                  </a:schemeClr>
                </a:solidFill>
                <a:latin typeface="Meiryo" charset="-128"/>
                <a:ea typeface="Meiryo" charset="-128"/>
                <a:cs typeface="Meiryo" charset="-128"/>
              </a:endParaRPr>
            </a:p>
          </p:txBody>
        </p:sp>
        <p:sp>
          <p:nvSpPr>
            <p:cNvPr id="223" name="正方形/長方形 222"/>
            <p:cNvSpPr/>
            <p:nvPr/>
          </p:nvSpPr>
          <p:spPr>
            <a:xfrm>
              <a:off x="4865856" y="1045260"/>
              <a:ext cx="3816424" cy="4832012"/>
            </a:xfrm>
            <a:prstGeom prst="rect">
              <a:avLst/>
            </a:prstGeom>
            <a:noFill/>
            <a:ln w="57150">
              <a:solidFill>
                <a:schemeClr val="accent6">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右矢印 224"/>
            <p:cNvSpPr/>
            <p:nvPr/>
          </p:nvSpPr>
          <p:spPr>
            <a:xfrm>
              <a:off x="4200845" y="2989938"/>
              <a:ext cx="833094" cy="117421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テキスト ボックス 223"/>
            <p:cNvSpPr txBox="1"/>
            <p:nvPr/>
          </p:nvSpPr>
          <p:spPr>
            <a:xfrm>
              <a:off x="4396220" y="2530778"/>
              <a:ext cx="492443" cy="2400657"/>
            </a:xfrm>
            <a:prstGeom prst="rect">
              <a:avLst/>
            </a:prstGeom>
            <a:noFill/>
          </p:spPr>
          <p:txBody>
            <a:bodyPr vert="eaVert" wrap="none" rtlCol="0">
              <a:spAutoFit/>
            </a:bodyPr>
            <a:lstStyle/>
            <a:p>
              <a:r>
                <a:rPr kumimoji="1" lang="ja-JP" altLang="en-US" sz="2000" dirty="0">
                  <a:solidFill>
                    <a:srgbClr val="FF0000"/>
                  </a:solidFill>
                  <a:latin typeface="Meiryo" charset="-128"/>
                  <a:ea typeface="Meiryo" charset="-128"/>
                  <a:cs typeface="Meiryo" charset="-128"/>
                </a:rPr>
                <a:t>複雑さと範囲の拡大</a:t>
              </a:r>
            </a:p>
          </p:txBody>
        </p:sp>
      </p:grpSp>
    </p:spTree>
    <p:extLst>
      <p:ext uri="{BB962C8B-B14F-4D97-AF65-F5344CB8AC3E}">
        <p14:creationId xmlns:p14="http://schemas.microsoft.com/office/powerpoint/2010/main" val="20066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rPr>
              <a:t>誤解２</a:t>
            </a:r>
            <a:r>
              <a:rPr kumimoji="1" lang="ja-JP" altLang="en-US" dirty="0"/>
              <a:t>：ガバナンスが効かない？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z="1800" b="1" smtClean="0"/>
              <a:t>36</a:t>
            </a:fld>
            <a:endParaRPr kumimoji="1" lang="ja-JP" altLang="en-US" sz="1800" b="1"/>
          </a:p>
        </p:txBody>
      </p:sp>
      <p:sp>
        <p:nvSpPr>
          <p:cNvPr id="5" name="正方形/長方形 4"/>
          <p:cNvSpPr/>
          <p:nvPr/>
        </p:nvSpPr>
        <p:spPr>
          <a:xfrm>
            <a:off x="323528" y="4797152"/>
            <a:ext cx="8496944" cy="72008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インフラ</a:t>
            </a:r>
          </a:p>
        </p:txBody>
      </p:sp>
      <p:sp>
        <p:nvSpPr>
          <p:cNvPr id="6" name="正方形/長方形 5"/>
          <p:cNvSpPr/>
          <p:nvPr/>
        </p:nvSpPr>
        <p:spPr>
          <a:xfrm>
            <a:off x="323528" y="3933056"/>
            <a:ext cx="8496944" cy="720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プラットフォーム</a:t>
            </a:r>
          </a:p>
        </p:txBody>
      </p:sp>
      <p:sp>
        <p:nvSpPr>
          <p:cNvPr id="7" name="正方形/長方形 6"/>
          <p:cNvSpPr/>
          <p:nvPr/>
        </p:nvSpPr>
        <p:spPr>
          <a:xfrm>
            <a:off x="323528" y="5661248"/>
            <a:ext cx="8496944" cy="7200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a:solidFill>
                  <a:srgbClr val="FFFFFF"/>
                </a:solidFill>
                <a:latin typeface="Meiryo" charset="-128"/>
                <a:ea typeface="Meiryo" charset="-128"/>
                <a:cs typeface="Meiryo" charset="-128"/>
              </a:rPr>
              <a:t>運用管理</a:t>
            </a:r>
            <a:endParaRPr kumimoji="1" lang="ja-JP" altLang="en-US" sz="1400" b="1" dirty="0">
              <a:solidFill>
                <a:srgbClr val="FFFFFF"/>
              </a:solidFill>
              <a:latin typeface="Meiryo" charset="-128"/>
              <a:ea typeface="Meiryo" charset="-128"/>
              <a:cs typeface="Meiryo" charset="-128"/>
            </a:endParaRPr>
          </a:p>
        </p:txBody>
      </p:sp>
      <p:sp>
        <p:nvSpPr>
          <p:cNvPr id="8" name="正方形/長方形 7"/>
          <p:cNvSpPr/>
          <p:nvPr/>
        </p:nvSpPr>
        <p:spPr>
          <a:xfrm>
            <a:off x="323528" y="3068960"/>
            <a:ext cx="8496944" cy="72008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アプリケーション</a:t>
            </a:r>
          </a:p>
        </p:txBody>
      </p:sp>
      <p:sp>
        <p:nvSpPr>
          <p:cNvPr id="13" name="正方形/長方形 12"/>
          <p:cNvSpPr/>
          <p:nvPr/>
        </p:nvSpPr>
        <p:spPr>
          <a:xfrm>
            <a:off x="323528" y="2204864"/>
            <a:ext cx="8496944" cy="7200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業務対応</a:t>
            </a:r>
          </a:p>
        </p:txBody>
      </p:sp>
      <p:sp>
        <p:nvSpPr>
          <p:cNvPr id="14" name="正方形/長方形 13"/>
          <p:cNvSpPr/>
          <p:nvPr/>
        </p:nvSpPr>
        <p:spPr>
          <a:xfrm>
            <a:off x="2123728" y="2060848"/>
            <a:ext cx="1584176" cy="4464496"/>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809480" y="4725145"/>
            <a:ext cx="1584176" cy="1080120"/>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5508104" y="3913561"/>
            <a:ext cx="1584176" cy="21797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7200292" y="3023208"/>
            <a:ext cx="1584176" cy="35021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3815916" y="5877272"/>
            <a:ext cx="1584176" cy="6480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5916" y="2060848"/>
            <a:ext cx="1584176" cy="26319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508104" y="2060848"/>
            <a:ext cx="1584176" cy="1800200"/>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508104" y="6129300"/>
            <a:ext cx="1584176" cy="396043"/>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7198633" y="2060848"/>
            <a:ext cx="1584176" cy="916608"/>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2310522" y="4072813"/>
            <a:ext cx="1210589"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自社対応</a:t>
            </a:r>
          </a:p>
        </p:txBody>
      </p:sp>
      <p:sp>
        <p:nvSpPr>
          <p:cNvPr id="24" name="テキスト ボックス 23"/>
          <p:cNvSpPr txBox="1"/>
          <p:nvPr/>
        </p:nvSpPr>
        <p:spPr>
          <a:xfrm>
            <a:off x="7393751" y="4542082"/>
            <a:ext cx="1210589"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クラウド</a:t>
            </a:r>
          </a:p>
        </p:txBody>
      </p:sp>
      <p:sp>
        <p:nvSpPr>
          <p:cNvPr id="25" name="テキスト ボックス 24"/>
          <p:cNvSpPr txBox="1"/>
          <p:nvPr/>
        </p:nvSpPr>
        <p:spPr>
          <a:xfrm>
            <a:off x="2310522" y="1660738"/>
            <a:ext cx="1210588" cy="400110"/>
          </a:xfrm>
          <a:prstGeom prst="rect">
            <a:avLst/>
          </a:prstGeom>
          <a:noFill/>
        </p:spPr>
        <p:txBody>
          <a:bodyPr wrap="none" rtlCol="0">
            <a:spAutoFit/>
          </a:bodyPr>
          <a:lstStyle/>
          <a:p>
            <a:pPr algn="ctr"/>
            <a:r>
              <a:rPr kumimoji="1" lang="ja-JP" altLang="en-US" sz="2000" b="1">
                <a:solidFill>
                  <a:schemeClr val="accent6">
                    <a:lumMod val="50000"/>
                  </a:schemeClr>
                </a:solidFill>
                <a:latin typeface="Meiryo" charset="-128"/>
                <a:ea typeface="Meiryo" charset="-128"/>
                <a:cs typeface="Meiryo" charset="-128"/>
              </a:rPr>
              <a:t>自社所有</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6" name="テキスト ボックス 25"/>
          <p:cNvSpPr txBox="1"/>
          <p:nvPr/>
        </p:nvSpPr>
        <p:spPr>
          <a:xfrm>
            <a:off x="4205490" y="1660738"/>
            <a:ext cx="805029" cy="400110"/>
          </a:xfrm>
          <a:prstGeom prst="rect">
            <a:avLst/>
          </a:prstGeom>
          <a:noFill/>
        </p:spPr>
        <p:txBody>
          <a:bodyPr wrap="none" rtlCol="0">
            <a:spAutoFit/>
          </a:bodyPr>
          <a:lstStyle/>
          <a:p>
            <a:pPr algn="ctr"/>
            <a:r>
              <a:rPr kumimoji="1" lang="en-US" altLang="ja-JP" sz="2000" b="1">
                <a:solidFill>
                  <a:schemeClr val="accent6">
                    <a:lumMod val="50000"/>
                  </a:schemeClr>
                </a:solidFill>
                <a:latin typeface="Meiryo" charset="-128"/>
                <a:ea typeface="Meiryo" charset="-128"/>
                <a:cs typeface="Meiryo" charset="-128"/>
              </a:rPr>
              <a:t>IaaS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7" name="テキスト ボックス 26"/>
          <p:cNvSpPr txBox="1"/>
          <p:nvPr/>
        </p:nvSpPr>
        <p:spPr>
          <a:xfrm>
            <a:off x="5877510" y="1660738"/>
            <a:ext cx="852029"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P</a:t>
            </a:r>
            <a:r>
              <a:rPr kumimoji="1" lang="en-US" altLang="ja-JP" sz="2000" b="1" dirty="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8" name="テキスト ボックス 27"/>
          <p:cNvSpPr txBox="1"/>
          <p:nvPr/>
        </p:nvSpPr>
        <p:spPr>
          <a:xfrm>
            <a:off x="7563360" y="1660738"/>
            <a:ext cx="854721"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S</a:t>
            </a:r>
            <a:r>
              <a:rPr kumimoji="1" lang="en-US" altLang="ja-JP" sz="2000" b="1" dirty="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9" name="テキスト ボックス 28"/>
          <p:cNvSpPr txBox="1"/>
          <p:nvPr/>
        </p:nvSpPr>
        <p:spPr>
          <a:xfrm>
            <a:off x="867299" y="1031948"/>
            <a:ext cx="7409401" cy="461665"/>
          </a:xfrm>
          <a:prstGeom prst="rect">
            <a:avLst/>
          </a:prstGeom>
          <a:noFill/>
        </p:spPr>
        <p:txBody>
          <a:bodyPr wrap="none" rtlCol="0">
            <a:spAutoFit/>
          </a:bodyPr>
          <a:lstStyle/>
          <a:p>
            <a:pPr algn="ctr"/>
            <a:r>
              <a:rPr kumimoji="1" lang="ja-JP" altLang="en-US" sz="2400" b="1" dirty="0">
                <a:solidFill>
                  <a:srgbClr val="0432FF"/>
                </a:solidFill>
                <a:latin typeface="Meiryo" charset="-128"/>
                <a:ea typeface="Meiryo" charset="-128"/>
                <a:cs typeface="Meiryo" charset="-128"/>
              </a:rPr>
              <a:t>責任分界点が変わる：運用管理</a:t>
            </a:r>
            <a:r>
              <a:rPr kumimoji="1" lang="en-US" altLang="ja-JP" sz="2400" b="1" dirty="0">
                <a:solidFill>
                  <a:srgbClr val="0432FF"/>
                </a:solidFill>
                <a:latin typeface="Meiryo" charset="-128"/>
                <a:ea typeface="Meiryo" charset="-128"/>
                <a:cs typeface="Meiryo" charset="-128"/>
              </a:rPr>
              <a:t> </a:t>
            </a:r>
            <a:r>
              <a:rPr kumimoji="1" lang="en-US" altLang="ja-JP" sz="2400" dirty="0">
                <a:solidFill>
                  <a:srgbClr val="0432FF"/>
                </a:solidFill>
                <a:latin typeface="Meiryo" charset="-128"/>
                <a:ea typeface="Meiryo" charset="-128"/>
                <a:cs typeface="Meiryo" charset="-128"/>
              </a:rPr>
              <a:t>× </a:t>
            </a:r>
            <a:r>
              <a:rPr kumimoji="1" lang="ja-JP" altLang="en-US" sz="2400" b="1" dirty="0">
                <a:solidFill>
                  <a:srgbClr val="0432FF"/>
                </a:solidFill>
                <a:latin typeface="Meiryo" charset="-128"/>
                <a:ea typeface="Meiryo" charset="-128"/>
                <a:cs typeface="Meiryo" charset="-128"/>
              </a:rPr>
              <a:t>セキュリティ対応</a:t>
            </a:r>
          </a:p>
        </p:txBody>
      </p:sp>
    </p:spTree>
    <p:extLst>
      <p:ext uri="{BB962C8B-B14F-4D97-AF65-F5344CB8AC3E}">
        <p14:creationId xmlns:p14="http://schemas.microsoft.com/office/powerpoint/2010/main" val="280371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074246" y="1554487"/>
            <a:ext cx="3690026" cy="4465423"/>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5276062" y="2399040"/>
            <a:ext cx="3286395" cy="178812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ソフトウェア</a:t>
            </a:r>
            <a:endParaRPr kumimoji="1" lang="ja-JP" altLang="en-US" sz="2000" b="1" dirty="0">
              <a:solidFill>
                <a:srgbClr val="FFFFFF"/>
              </a:solidFill>
              <a:latin typeface="Meiryo" charset="-128"/>
              <a:ea typeface="Meiryo" charset="-128"/>
              <a:cs typeface="Meiryo" charset="-128"/>
            </a:endParaRPr>
          </a:p>
        </p:txBody>
      </p:sp>
      <p:sp>
        <p:nvSpPr>
          <p:cNvPr id="21" name="正方形/長方形 20"/>
          <p:cNvSpPr/>
          <p:nvPr/>
        </p:nvSpPr>
        <p:spPr>
          <a:xfrm>
            <a:off x="5276062" y="4312860"/>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ハードウェア</a:t>
            </a:r>
            <a:endParaRPr kumimoji="1" lang="en-US" altLang="ja-JP" sz="2400" b="1"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4" name="正方形/長方形 3"/>
          <p:cNvSpPr/>
          <p:nvPr/>
        </p:nvSpPr>
        <p:spPr>
          <a:xfrm>
            <a:off x="457200" y="3343958"/>
            <a:ext cx="3690026" cy="266939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 y="1529366"/>
            <a:ext cx="3690026" cy="1729999"/>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35996" y="4418429"/>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ハードウェア</a:t>
            </a:r>
            <a:endParaRPr kumimoji="1" lang="en-US" altLang="ja-JP" sz="2400" b="1"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8" name="正方形/長方形 7"/>
          <p:cNvSpPr/>
          <p:nvPr/>
        </p:nvSpPr>
        <p:spPr>
          <a:xfrm>
            <a:off x="635996" y="2430351"/>
            <a:ext cx="3286395" cy="178812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ソフトウェア</a:t>
            </a:r>
            <a:endParaRPr kumimoji="1" lang="ja-JP" altLang="en-US" sz="2000" b="1" dirty="0">
              <a:solidFill>
                <a:srgbClr val="FFFFFF"/>
              </a:solidFill>
              <a:latin typeface="Meiryo" charset="-128"/>
              <a:ea typeface="Meiryo" charset="-128"/>
              <a:cs typeface="Meiryo" charset="-128"/>
            </a:endParaRPr>
          </a:p>
        </p:txBody>
      </p:sp>
      <p:sp>
        <p:nvSpPr>
          <p:cNvPr id="9" name="正方形/長方形 8"/>
          <p:cNvSpPr/>
          <p:nvPr/>
        </p:nvSpPr>
        <p:spPr>
          <a:xfrm>
            <a:off x="648983" y="1756684"/>
            <a:ext cx="3286395" cy="48150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業務対応</a:t>
            </a:r>
          </a:p>
        </p:txBody>
      </p:sp>
      <p:sp>
        <p:nvSpPr>
          <p:cNvPr id="11" name="正方形/長方形 10"/>
          <p:cNvSpPr/>
          <p:nvPr/>
        </p:nvSpPr>
        <p:spPr>
          <a:xfrm>
            <a:off x="5276063" y="1791835"/>
            <a:ext cx="3286395" cy="48150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業務対応</a:t>
            </a:r>
          </a:p>
        </p:txBody>
      </p:sp>
      <p:sp>
        <p:nvSpPr>
          <p:cNvPr id="14" name="テキスト ボックス 13"/>
          <p:cNvSpPr txBox="1"/>
          <p:nvPr/>
        </p:nvSpPr>
        <p:spPr>
          <a:xfrm>
            <a:off x="5416284" y="1114773"/>
            <a:ext cx="3005951" cy="400110"/>
          </a:xfrm>
          <a:prstGeom prst="rect">
            <a:avLst/>
          </a:prstGeom>
          <a:noFill/>
        </p:spPr>
        <p:txBody>
          <a:bodyPr wrap="none" rtlCol="0">
            <a:spAutoFit/>
          </a:bodyPr>
          <a:lstStyle/>
          <a:p>
            <a:pPr algn="ctr"/>
            <a:r>
              <a:rPr kumimoji="1" lang="ja-JP" altLang="en-US" sz="2000" dirty="0">
                <a:solidFill>
                  <a:schemeClr val="accent6">
                    <a:lumMod val="75000"/>
                  </a:schemeClr>
                </a:solidFill>
                <a:latin typeface="Meiryo" charset="-128"/>
                <a:ea typeface="Meiryo" charset="-128"/>
                <a:cs typeface="Meiryo" charset="-128"/>
              </a:rPr>
              <a:t>クラウドを使用する場合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15" name="テキスト ボックス 14"/>
          <p:cNvSpPr txBox="1"/>
          <p:nvPr/>
        </p:nvSpPr>
        <p:spPr>
          <a:xfrm>
            <a:off x="1032697" y="6145345"/>
            <a:ext cx="2492990" cy="369332"/>
          </a:xfrm>
          <a:prstGeom prst="rect">
            <a:avLst/>
          </a:prstGeom>
          <a:noFill/>
        </p:spPr>
        <p:txBody>
          <a:bodyPr wrap="none" rtlCol="0">
            <a:spAutoFit/>
          </a:bodyPr>
          <a:lstStyle/>
          <a:p>
            <a:pPr algn="ctr"/>
            <a:r>
              <a:rPr kumimoji="1" lang="ja-JP" altLang="en-US" b="1" dirty="0">
                <a:latin typeface="Meiryo" charset="-128"/>
                <a:ea typeface="Meiryo" charset="-128"/>
                <a:cs typeface="Meiryo" charset="-128"/>
              </a:rPr>
              <a:t>固定資産の割合が高い</a:t>
            </a:r>
          </a:p>
        </p:txBody>
      </p:sp>
      <p:sp>
        <p:nvSpPr>
          <p:cNvPr id="16" name="四角形吹き出し 15"/>
          <p:cNvSpPr/>
          <p:nvPr/>
        </p:nvSpPr>
        <p:spPr>
          <a:xfrm>
            <a:off x="3336336" y="2513212"/>
            <a:ext cx="2952432" cy="469468"/>
          </a:xfrm>
          <a:prstGeom prst="wedgeRectCallout">
            <a:avLst>
              <a:gd name="adj1" fmla="val 11391"/>
              <a:gd name="adj2" fmla="val 10576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ビジネス環境の変化に柔軟対応</a:t>
            </a:r>
            <a:endParaRPr lang="en-US" altLang="ja-JP" sz="1400" dirty="0">
              <a:solidFill>
                <a:srgbClr val="FFFFFF"/>
              </a:solidFill>
              <a:latin typeface="Meiryo" charset="-128"/>
              <a:ea typeface="Meiryo" charset="-128"/>
              <a:cs typeface="Meiryo" charset="-128"/>
            </a:endParaRPr>
          </a:p>
          <a:p>
            <a:pPr algn="ctr"/>
            <a:r>
              <a:rPr lang="ja-JP" altLang="en-US" sz="1400" dirty="0">
                <a:solidFill>
                  <a:srgbClr val="FFFFFF"/>
                </a:solidFill>
                <a:latin typeface="Meiryo" charset="-128"/>
                <a:ea typeface="Meiryo" charset="-128"/>
                <a:cs typeface="Meiryo" charset="-128"/>
              </a:rPr>
              <a:t>リスクヘッジ効果が高い</a:t>
            </a:r>
            <a:endParaRPr kumimoji="1" lang="ja-JP" altLang="en-US" sz="1400" dirty="0">
              <a:solidFill>
                <a:srgbClr val="FFFFFF"/>
              </a:solidFill>
              <a:latin typeface="Meiryo" charset="-128"/>
              <a:ea typeface="Meiryo" charset="-128"/>
              <a:cs typeface="Meiryo" charset="-128"/>
            </a:endParaRPr>
          </a:p>
        </p:txBody>
      </p:sp>
      <p:cxnSp>
        <p:nvCxnSpPr>
          <p:cNvPr id="22" name="直線コネクタ 21"/>
          <p:cNvCxnSpPr/>
          <p:nvPr/>
        </p:nvCxnSpPr>
        <p:spPr>
          <a:xfrm>
            <a:off x="4147226" y="1548353"/>
            <a:ext cx="927020" cy="12765"/>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4236625" y="3293101"/>
            <a:ext cx="837621" cy="2720254"/>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1312198" y="1117738"/>
            <a:ext cx="1980030" cy="400110"/>
          </a:xfrm>
          <a:prstGeom prst="rect">
            <a:avLst/>
          </a:prstGeom>
          <a:noFill/>
        </p:spPr>
        <p:txBody>
          <a:bodyPr wrap="none" rtlCol="0">
            <a:spAutoFit/>
          </a:bodyPr>
          <a:lstStyle/>
          <a:p>
            <a:pPr algn="ctr"/>
            <a:r>
              <a:rPr kumimoji="1" lang="ja-JP" altLang="en-US" sz="2000">
                <a:latin typeface="Meiryo" charset="-128"/>
                <a:ea typeface="Meiryo" charset="-128"/>
                <a:cs typeface="Meiryo" charset="-128"/>
              </a:rPr>
              <a:t>自社所有の場合</a:t>
            </a:r>
            <a:endParaRPr kumimoji="1" lang="ja-JP" altLang="en-US" sz="2000" b="1" dirty="0">
              <a:latin typeface="Meiryo" charset="-128"/>
              <a:ea typeface="Meiryo" charset="-128"/>
              <a:cs typeface="Meiryo" charset="-128"/>
            </a:endParaRPr>
          </a:p>
        </p:txBody>
      </p:sp>
      <p:sp>
        <p:nvSpPr>
          <p:cNvPr id="27" name="テキスト ボックス 26"/>
          <p:cNvSpPr txBox="1"/>
          <p:nvPr/>
        </p:nvSpPr>
        <p:spPr>
          <a:xfrm>
            <a:off x="5929247" y="6145345"/>
            <a:ext cx="2031325" cy="369332"/>
          </a:xfrm>
          <a:prstGeom prst="rect">
            <a:avLst/>
          </a:prstGeom>
          <a:noFill/>
        </p:spPr>
        <p:txBody>
          <a:bodyPr wrap="none" rtlCol="0">
            <a:spAutoFit/>
          </a:bodyPr>
          <a:lstStyle/>
          <a:p>
            <a:pPr algn="ctr"/>
            <a:r>
              <a:rPr kumimoji="1" lang="ja-JP" altLang="en-US" b="1" dirty="0">
                <a:solidFill>
                  <a:schemeClr val="accent6">
                    <a:lumMod val="75000"/>
                  </a:schemeClr>
                </a:solidFill>
                <a:latin typeface="Meiryo" charset="-128"/>
                <a:ea typeface="Meiryo" charset="-128"/>
                <a:cs typeface="Meiryo" charset="-128"/>
              </a:rPr>
              <a:t>経費の割合が高い</a:t>
            </a:r>
          </a:p>
        </p:txBody>
      </p:sp>
    </p:spTree>
    <p:extLst>
      <p:ext uri="{BB962C8B-B14F-4D97-AF65-F5344CB8AC3E}">
        <p14:creationId xmlns:p14="http://schemas.microsoft.com/office/powerpoint/2010/main" val="2315268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5" name="正方形/長方形 4"/>
          <p:cNvSpPr/>
          <p:nvPr/>
        </p:nvSpPr>
        <p:spPr>
          <a:xfrm>
            <a:off x="316393" y="2018021"/>
            <a:ext cx="2951855" cy="447994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78466" y="2619437"/>
            <a:ext cx="2227699" cy="219310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03728" y="3711808"/>
            <a:ext cx="1521954" cy="101102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678469" y="4871684"/>
            <a:ext cx="2227699" cy="154225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170959" y="422889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802289" y="423600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175558"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792315"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170959" y="5445326"/>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802289" y="5452441"/>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1210708" y="4936453"/>
            <a:ext cx="1107996"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必要だと思う</a:t>
            </a:r>
            <a:endParaRPr kumimoji="1" lang="en-US" altLang="ja-JP" sz="1200" dirty="0">
              <a:solidFill>
                <a:schemeClr val="bg1"/>
              </a:solidFill>
              <a:latin typeface="Meiryo" charset="-128"/>
              <a:ea typeface="Meiryo" charset="-128"/>
              <a:cs typeface="Meiryo" charset="-128"/>
            </a:endParaRPr>
          </a:p>
          <a:p>
            <a:pPr algn="ctr"/>
            <a:r>
              <a:rPr lang="en-US" altLang="ja-JP" sz="1600" b="1" dirty="0">
                <a:solidFill>
                  <a:schemeClr val="bg1"/>
                </a:solidFill>
                <a:latin typeface="Meiryo" charset="-128"/>
                <a:ea typeface="Meiryo" charset="-128"/>
                <a:cs typeface="Meiryo" charset="-128"/>
              </a:rPr>
              <a:t>4</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6" name="テキスト ボックス 15"/>
          <p:cNvSpPr txBox="1"/>
          <p:nvPr/>
        </p:nvSpPr>
        <p:spPr>
          <a:xfrm>
            <a:off x="1102504" y="3729427"/>
            <a:ext cx="1324402"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リスク係数</a:t>
            </a:r>
            <a:r>
              <a:rPr kumimoji="1" lang="en-US" altLang="ja-JP" sz="1200" dirty="0">
                <a:solidFill>
                  <a:schemeClr val="bg1"/>
                </a:solidFill>
                <a:latin typeface="Meiryo" charset="-128"/>
                <a:ea typeface="Meiryo" charset="-128"/>
                <a:cs typeface="Meiryo" charset="-128"/>
              </a:rPr>
              <a:t>×1.5</a:t>
            </a:r>
          </a:p>
          <a:p>
            <a:pPr algn="ctr"/>
            <a:r>
              <a:rPr lang="ja-JP" altLang="en-US" sz="1600" b="1" dirty="0">
                <a:solidFill>
                  <a:schemeClr val="bg1"/>
                </a:solidFill>
                <a:latin typeface="Meiryo" charset="-128"/>
                <a:ea typeface="Meiryo" charset="-128"/>
                <a:cs typeface="Meiryo" charset="-128"/>
              </a:rPr>
              <a:t>＋</a:t>
            </a:r>
            <a:r>
              <a:rPr lang="en-US" altLang="ja-JP" sz="1600" b="1" dirty="0">
                <a:solidFill>
                  <a:schemeClr val="bg1"/>
                </a:solidFill>
                <a:latin typeface="Meiryo" charset="-128"/>
                <a:ea typeface="Meiryo" charset="-128"/>
                <a:cs typeface="Meiryo" charset="-128"/>
              </a:rPr>
              <a:t>2</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864164" y="2773930"/>
            <a:ext cx="1797287" cy="523220"/>
          </a:xfrm>
          <a:prstGeom prst="rect">
            <a:avLst/>
          </a:prstGeom>
          <a:noFill/>
        </p:spPr>
        <p:txBody>
          <a:bodyPr wrap="none" rtlCol="0">
            <a:spAutoFit/>
          </a:bodyPr>
          <a:lstStyle/>
          <a:p>
            <a:pPr algn="ctr"/>
            <a:r>
              <a:rPr kumimoji="1" lang="en-US" altLang="ja-JP" sz="1200" dirty="0">
                <a:solidFill>
                  <a:schemeClr val="tx1">
                    <a:lumMod val="50000"/>
                    <a:lumOff val="50000"/>
                  </a:schemeClr>
                </a:solidFill>
                <a:latin typeface="Meiryo" charset="-128"/>
                <a:ea typeface="Meiryo" charset="-128"/>
                <a:cs typeface="Meiryo" charset="-128"/>
              </a:rPr>
              <a:t>4+2=6</a:t>
            </a:r>
            <a:r>
              <a:rPr kumimoji="1" lang="ja-JP" altLang="en-US" sz="1200" dirty="0">
                <a:solidFill>
                  <a:schemeClr val="tx1">
                    <a:lumMod val="50000"/>
                    <a:lumOff val="50000"/>
                  </a:schemeClr>
                </a:solidFill>
                <a:latin typeface="Meiryo" charset="-128"/>
                <a:ea typeface="Meiryo" charset="-128"/>
                <a:cs typeface="Meiryo" charset="-128"/>
              </a:rPr>
              <a:t>コアはないので</a:t>
            </a:r>
            <a:endParaRPr kumimoji="1" lang="en-US" altLang="ja-JP" sz="1200" dirty="0">
              <a:solidFill>
                <a:schemeClr val="tx1">
                  <a:lumMod val="50000"/>
                  <a:lumOff val="50000"/>
                </a:schemeClr>
              </a:solidFill>
              <a:latin typeface="Meiryo" charset="-128"/>
              <a:ea typeface="Meiryo" charset="-128"/>
              <a:cs typeface="Meiryo" charset="-128"/>
            </a:endParaRPr>
          </a:p>
          <a:p>
            <a:pPr algn="ctr"/>
            <a:r>
              <a:rPr kumimoji="1" lang="ja-JP" altLang="en-US" sz="1200" dirty="0">
                <a:solidFill>
                  <a:schemeClr val="tx1">
                    <a:lumMod val="50000"/>
                    <a:lumOff val="50000"/>
                  </a:schemeClr>
                </a:solidFill>
                <a:latin typeface="Meiryo" charset="-128"/>
                <a:ea typeface="Meiryo" charset="-128"/>
                <a:cs typeface="Meiryo" charset="-128"/>
              </a:rPr>
              <a:t>仕方なく</a:t>
            </a:r>
            <a:r>
              <a:rPr lang="ja-JP" altLang="en-US" sz="1600" b="1" dirty="0">
                <a:solidFill>
                  <a:schemeClr val="tx1">
                    <a:lumMod val="50000"/>
                    <a:lumOff val="50000"/>
                  </a:schemeClr>
                </a:solidFill>
                <a:latin typeface="Meiryo" charset="-128"/>
                <a:ea typeface="Meiryo" charset="-128"/>
                <a:cs typeface="Meiryo" charset="-128"/>
              </a:rPr>
              <a:t>＋</a:t>
            </a:r>
            <a:r>
              <a:rPr lang="en-US" altLang="ja-JP" sz="1600" b="1" dirty="0">
                <a:solidFill>
                  <a:schemeClr val="tx1">
                    <a:lumMod val="50000"/>
                    <a:lumOff val="50000"/>
                  </a:schemeClr>
                </a:solidFill>
                <a:latin typeface="Meiryo" charset="-128"/>
                <a:ea typeface="Meiryo" charset="-128"/>
                <a:cs typeface="Meiryo" charset="-128"/>
              </a:rPr>
              <a:t>2</a:t>
            </a:r>
            <a:r>
              <a:rPr lang="ja-JP" altLang="en-US" sz="1600" b="1" dirty="0">
                <a:solidFill>
                  <a:schemeClr val="tx1">
                    <a:lumMod val="50000"/>
                    <a:lumOff val="50000"/>
                  </a:schemeClr>
                </a:solidFill>
                <a:latin typeface="Meiryo" charset="-128"/>
                <a:ea typeface="Meiryo" charset="-128"/>
                <a:cs typeface="Meiryo" charset="-128"/>
              </a:rPr>
              <a:t>コア</a:t>
            </a:r>
            <a:endParaRPr kumimoji="1" lang="ja-JP" altLang="en-US" sz="1600" b="1" dirty="0">
              <a:solidFill>
                <a:schemeClr val="tx1">
                  <a:lumMod val="50000"/>
                  <a:lumOff val="50000"/>
                </a:schemeClr>
              </a:solidFill>
              <a:latin typeface="Meiryo" charset="-128"/>
              <a:ea typeface="Meiryo" charset="-128"/>
              <a:cs typeface="Meiryo" charset="-128"/>
            </a:endParaRPr>
          </a:p>
        </p:txBody>
      </p:sp>
      <p:sp>
        <p:nvSpPr>
          <p:cNvPr id="18" name="正方形/長方形 17"/>
          <p:cNvSpPr/>
          <p:nvPr/>
        </p:nvSpPr>
        <p:spPr>
          <a:xfrm>
            <a:off x="1172116" y="325213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803446" y="325924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32640" y="2159111"/>
            <a:ext cx="2464137" cy="338554"/>
          </a:xfrm>
          <a:prstGeom prst="rect">
            <a:avLst/>
          </a:prstGeom>
          <a:noFill/>
        </p:spPr>
        <p:txBody>
          <a:bodyPr wrap="none" rtlCol="0">
            <a:spAutoFit/>
          </a:bodyPr>
          <a:lstStyle/>
          <a:p>
            <a:pPr algn="ctr"/>
            <a:r>
              <a:rPr lang="en-US" altLang="ja-JP" sz="1600" b="1" dirty="0">
                <a:solidFill>
                  <a:schemeClr val="bg1"/>
                </a:solidFill>
                <a:latin typeface="Meiryo" charset="-128"/>
                <a:ea typeface="Meiryo" charset="-128"/>
                <a:cs typeface="Meiryo" charset="-128"/>
              </a:rPr>
              <a:t>8</a:t>
            </a:r>
            <a:r>
              <a:rPr lang="ja-JP" altLang="en-US" sz="1600" b="1" dirty="0">
                <a:solidFill>
                  <a:schemeClr val="bg1"/>
                </a:solidFill>
                <a:latin typeface="Meiryo" charset="-128"/>
                <a:ea typeface="Meiryo" charset="-128"/>
                <a:cs typeface="Meiryo" charset="-128"/>
              </a:rPr>
              <a:t>コア</a:t>
            </a:r>
            <a:r>
              <a:rPr lang="en-US" altLang="ja-JP" sz="1600" b="1" dirty="0">
                <a:solidFill>
                  <a:schemeClr val="bg1"/>
                </a:solidFill>
                <a:latin typeface="Meiryo" charset="-128"/>
                <a:ea typeface="Meiryo" charset="-128"/>
                <a:cs typeface="Meiryo" charset="-128"/>
              </a:rPr>
              <a:t>/1</a:t>
            </a:r>
            <a:r>
              <a:rPr lang="ja-JP" altLang="en-US" sz="1600" b="1" dirty="0">
                <a:solidFill>
                  <a:schemeClr val="bg1"/>
                </a:solidFill>
                <a:latin typeface="Meiryo" charset="-128"/>
                <a:ea typeface="Meiryo" charset="-128"/>
                <a:cs typeface="Meiryo" charset="-128"/>
              </a:rPr>
              <a:t>ソケットの</a:t>
            </a:r>
            <a:r>
              <a:rPr lang="en-US" altLang="ja-JP" sz="1600" b="1" dirty="0">
                <a:solidFill>
                  <a:schemeClr val="bg1"/>
                </a:solidFill>
                <a:latin typeface="Meiryo" charset="-128"/>
                <a:ea typeface="Meiryo" charset="-128"/>
                <a:cs typeface="Meiryo" charset="-128"/>
              </a:rPr>
              <a:t>CPU</a:t>
            </a:r>
            <a:endParaRPr kumimoji="1" lang="ja-JP" altLang="en-US" sz="1600" b="1" dirty="0">
              <a:solidFill>
                <a:schemeClr val="bg1"/>
              </a:solidFill>
              <a:latin typeface="Meiryo" charset="-128"/>
              <a:ea typeface="Meiryo" charset="-128"/>
              <a:cs typeface="Meiryo" charset="-128"/>
            </a:endParaRPr>
          </a:p>
        </p:txBody>
      </p:sp>
      <p:sp>
        <p:nvSpPr>
          <p:cNvPr id="40" name="テキスト ボックス 39"/>
          <p:cNvSpPr txBox="1"/>
          <p:nvPr/>
        </p:nvSpPr>
        <p:spPr>
          <a:xfrm>
            <a:off x="413719" y="1531937"/>
            <a:ext cx="2698175" cy="307777"/>
          </a:xfrm>
          <a:prstGeom prst="rect">
            <a:avLst/>
          </a:prstGeom>
          <a:noFill/>
        </p:spPr>
        <p:txBody>
          <a:bodyPr wrap="none" rtlCol="0">
            <a:spAutoFit/>
          </a:bodyPr>
          <a:lstStyle/>
          <a:p>
            <a:pPr algn="ctr"/>
            <a:r>
              <a:rPr lang="ja-JP" altLang="en-US" sz="1400" dirty="0">
                <a:latin typeface="Meiryo" charset="-128"/>
                <a:ea typeface="Meiryo" charset="-128"/>
                <a:cs typeface="Meiryo" charset="-128"/>
              </a:rPr>
              <a:t>オンプレで調達する場合の構成</a:t>
            </a:r>
            <a:endParaRPr kumimoji="1" lang="ja-JP" altLang="en-US" sz="1400" dirty="0">
              <a:latin typeface="Meiryo" charset="-128"/>
              <a:ea typeface="Meiryo" charset="-128"/>
              <a:cs typeface="Meiryo" charset="-128"/>
            </a:endParaRPr>
          </a:p>
        </p:txBody>
      </p:sp>
      <p:sp>
        <p:nvSpPr>
          <p:cNvPr id="45" name="ホームベース 44"/>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CPU</a:t>
            </a:r>
            <a:r>
              <a:rPr kumimoji="1" lang="ja-JP" altLang="en-US" sz="2400" dirty="0">
                <a:solidFill>
                  <a:srgbClr val="FFFFFF"/>
                </a:solidFill>
                <a:latin typeface="Meiryo" charset="-128"/>
                <a:ea typeface="Meiryo" charset="-128"/>
                <a:cs typeface="Meiryo" charset="-128"/>
              </a:rPr>
              <a:t>コア数の削減で</a:t>
            </a:r>
            <a:r>
              <a:rPr kumimoji="1" lang="en-US" altLang="ja-JP" sz="2400" dirty="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grpSp>
        <p:nvGrpSpPr>
          <p:cNvPr id="23" name="図形グループ 22"/>
          <p:cNvGrpSpPr/>
          <p:nvPr/>
        </p:nvGrpSpPr>
        <p:grpSpPr>
          <a:xfrm>
            <a:off x="3496291" y="2019840"/>
            <a:ext cx="5301069" cy="4479946"/>
            <a:chOff x="3496291" y="2019840"/>
            <a:chExt cx="5301069" cy="4479946"/>
          </a:xfrm>
        </p:grpSpPr>
        <p:sp>
          <p:nvSpPr>
            <p:cNvPr id="33" name="正方形/長方形 32"/>
            <p:cNvSpPr/>
            <p:nvPr/>
          </p:nvSpPr>
          <p:spPr>
            <a:xfrm>
              <a:off x="5845505" y="2019840"/>
              <a:ext cx="2951855" cy="447994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845505" y="4871684"/>
              <a:ext cx="2951855" cy="162628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6207581" y="5331955"/>
              <a:ext cx="2227699" cy="108198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704670"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321427"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6585934" y="5396780"/>
              <a:ext cx="1415772"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本当に必要だった</a:t>
              </a:r>
              <a:endParaRPr kumimoji="1" lang="en-US" altLang="ja-JP" sz="1200" dirty="0">
                <a:solidFill>
                  <a:schemeClr val="bg1"/>
                </a:solidFill>
                <a:latin typeface="Meiryo" charset="-128"/>
                <a:ea typeface="Meiryo" charset="-128"/>
                <a:cs typeface="Meiryo" charset="-128"/>
              </a:endParaRPr>
            </a:p>
            <a:p>
              <a:pPr algn="ctr"/>
              <a:r>
                <a:rPr lang="en-US" altLang="ja-JP" sz="1600" b="1" dirty="0">
                  <a:solidFill>
                    <a:schemeClr val="bg1"/>
                  </a:solidFill>
                  <a:latin typeface="Meiryo" charset="-128"/>
                  <a:ea typeface="Meiryo" charset="-128"/>
                  <a:cs typeface="Meiryo" charset="-128"/>
                </a:rPr>
                <a:t>2</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36" name="テキスト ボックス 35"/>
            <p:cNvSpPr txBox="1"/>
            <p:nvPr/>
          </p:nvSpPr>
          <p:spPr>
            <a:xfrm>
              <a:off x="6278157" y="4974653"/>
              <a:ext cx="2031325" cy="338554"/>
            </a:xfrm>
            <a:prstGeom prst="rect">
              <a:avLst/>
            </a:prstGeom>
            <a:noFill/>
          </p:spPr>
          <p:txBody>
            <a:bodyPr wrap="none" rtlCol="0">
              <a:spAutoFit/>
            </a:bodyPr>
            <a:lstStyle/>
            <a:p>
              <a:pPr algn="ctr"/>
              <a:r>
                <a:rPr lang="ja-JP" altLang="en-US" sz="1600" b="1">
                  <a:solidFill>
                    <a:schemeClr val="bg1"/>
                  </a:solidFill>
                  <a:latin typeface="Meiryo" charset="-128"/>
                  <a:ea typeface="Meiryo" charset="-128"/>
                  <a:cs typeface="Meiryo" charset="-128"/>
                </a:rPr>
                <a:t>クラウド・サービス</a:t>
              </a:r>
              <a:endParaRPr kumimoji="1" lang="ja-JP" altLang="en-US" sz="1600" b="1" dirty="0">
                <a:solidFill>
                  <a:schemeClr val="bg1"/>
                </a:solidFill>
                <a:latin typeface="Meiryo" charset="-128"/>
                <a:ea typeface="Meiryo" charset="-128"/>
                <a:cs typeface="Meiryo" charset="-128"/>
              </a:endParaRPr>
            </a:p>
          </p:txBody>
        </p:sp>
        <p:sp>
          <p:nvSpPr>
            <p:cNvPr id="41" name="テキスト ボックス 40"/>
            <p:cNvSpPr txBox="1"/>
            <p:nvPr/>
          </p:nvSpPr>
          <p:spPr>
            <a:xfrm>
              <a:off x="5972339" y="4546713"/>
              <a:ext cx="2698175" cy="307777"/>
            </a:xfrm>
            <a:prstGeom prst="rect">
              <a:avLst/>
            </a:prstGeom>
            <a:noFill/>
          </p:spPr>
          <p:txBody>
            <a:bodyPr wrap="none" rtlCol="0">
              <a:spAutoFit/>
            </a:bodyPr>
            <a:lstStyle/>
            <a:p>
              <a:pPr algn="ctr"/>
              <a:r>
                <a:rPr lang="ja-JP" altLang="en-US" sz="1400" dirty="0">
                  <a:latin typeface="Meiryo" charset="-128"/>
                  <a:ea typeface="Meiryo" charset="-128"/>
                  <a:cs typeface="Meiryo" charset="-128"/>
                </a:rPr>
                <a:t>クラウドで調達する場合の構成</a:t>
              </a:r>
              <a:endParaRPr kumimoji="1" lang="ja-JP" altLang="en-US" sz="1400" dirty="0">
                <a:latin typeface="Meiryo" charset="-128"/>
                <a:ea typeface="Meiryo" charset="-128"/>
                <a:cs typeface="Meiryo" charset="-128"/>
              </a:endParaRPr>
            </a:p>
          </p:txBody>
        </p:sp>
        <p:grpSp>
          <p:nvGrpSpPr>
            <p:cNvPr id="22" name="図形グループ 21"/>
            <p:cNvGrpSpPr/>
            <p:nvPr/>
          </p:nvGrpSpPr>
          <p:grpSpPr>
            <a:xfrm>
              <a:off x="3496291" y="3456363"/>
              <a:ext cx="2192443" cy="1606900"/>
              <a:chOff x="3496291" y="4009088"/>
              <a:chExt cx="2192443" cy="1606900"/>
            </a:xfrm>
          </p:grpSpPr>
          <p:sp>
            <p:nvSpPr>
              <p:cNvPr id="38" name="右矢印 37"/>
              <p:cNvSpPr/>
              <p:nvPr/>
            </p:nvSpPr>
            <p:spPr>
              <a:xfrm>
                <a:off x="3496291" y="4009088"/>
                <a:ext cx="2192443" cy="1606900"/>
              </a:xfrm>
              <a:prstGeom prst="rightArrow">
                <a:avLst>
                  <a:gd name="adj1" fmla="val 76263"/>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テキスト ボックス 42"/>
              <p:cNvSpPr txBox="1"/>
              <p:nvPr/>
            </p:nvSpPr>
            <p:spPr>
              <a:xfrm>
                <a:off x="3596209" y="4830049"/>
                <a:ext cx="1665841" cy="415498"/>
              </a:xfrm>
              <a:prstGeom prst="rect">
                <a:avLst/>
              </a:prstGeom>
              <a:noFill/>
            </p:spPr>
            <p:txBody>
              <a:bodyPr wrap="none" rtlCol="0">
                <a:spAutoFit/>
              </a:bodyPr>
              <a:lstStyle/>
              <a:p>
                <a:r>
                  <a:rPr lang="ja-JP" altLang="en-US" sz="1050" dirty="0">
                    <a:solidFill>
                      <a:schemeClr val="bg1"/>
                    </a:solidFill>
                    <a:latin typeface="Meiryo" charset="-128"/>
                    <a:ea typeface="Meiryo" charset="-128"/>
                    <a:cs typeface="Meiryo" charset="-128"/>
                  </a:rPr>
                  <a:t>実需に応じ</a:t>
                </a:r>
                <a:r>
                  <a:rPr kumimoji="1" lang="ja-JP" altLang="en-US" sz="1050" dirty="0">
                    <a:solidFill>
                      <a:schemeClr val="bg1"/>
                    </a:solidFill>
                    <a:latin typeface="Meiryo" charset="-128"/>
                    <a:ea typeface="Meiryo" charset="-128"/>
                    <a:cs typeface="Meiryo" charset="-128"/>
                  </a:rPr>
                  <a:t>必要な能力を</a:t>
                </a:r>
                <a:endParaRPr kumimoji="1" lang="en-US" altLang="ja-JP" sz="1050" dirty="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調達すればいい</a:t>
                </a:r>
                <a:endParaRPr kumimoji="1" lang="ja-JP" altLang="en-US" sz="1050" dirty="0">
                  <a:solidFill>
                    <a:schemeClr val="bg1"/>
                  </a:solidFill>
                  <a:latin typeface="Meiryo" charset="-128"/>
                  <a:ea typeface="Meiryo" charset="-128"/>
                  <a:cs typeface="Meiryo" charset="-128"/>
                </a:endParaRPr>
              </a:p>
            </p:txBody>
          </p:sp>
          <p:sp>
            <p:nvSpPr>
              <p:cNvPr id="44" name="テキスト ボックス 43"/>
              <p:cNvSpPr txBox="1"/>
              <p:nvPr/>
            </p:nvSpPr>
            <p:spPr>
              <a:xfrm>
                <a:off x="3582643" y="4396485"/>
                <a:ext cx="1877437" cy="461665"/>
              </a:xfrm>
              <a:prstGeom prst="rect">
                <a:avLst/>
              </a:prstGeom>
              <a:noFill/>
            </p:spPr>
            <p:txBody>
              <a:bodyPr wrap="none" rtlCol="0">
                <a:spAutoFit/>
              </a:bodyPr>
              <a:lstStyle/>
              <a:p>
                <a:r>
                  <a:rPr lang="ja-JP" altLang="en-US" sz="1200" b="1" dirty="0">
                    <a:solidFill>
                      <a:schemeClr val="bg1"/>
                    </a:solidFill>
                    <a:latin typeface="Meiryo" charset="-128"/>
                    <a:ea typeface="Meiryo" charset="-128"/>
                    <a:cs typeface="Meiryo" charset="-128"/>
                  </a:rPr>
                  <a:t>オンプレと同じ</a:t>
                </a:r>
                <a:endParaRPr lang="en-US" altLang="ja-JP" sz="1200" b="1" dirty="0">
                  <a:solidFill>
                    <a:schemeClr val="bg1"/>
                  </a:solidFill>
                  <a:latin typeface="Meiryo" charset="-128"/>
                  <a:ea typeface="Meiryo" charset="-128"/>
                  <a:cs typeface="Meiryo" charset="-128"/>
                </a:endParaRPr>
              </a:p>
              <a:p>
                <a:r>
                  <a:rPr lang="ja-JP" altLang="en-US" sz="1200" b="1" dirty="0">
                    <a:solidFill>
                      <a:schemeClr val="bg1"/>
                    </a:solidFill>
                    <a:latin typeface="Meiryo" charset="-128"/>
                    <a:ea typeface="Meiryo" charset="-128"/>
                    <a:cs typeface="Meiryo" charset="-128"/>
                  </a:rPr>
                  <a:t>構成・見積は意味が無い</a:t>
                </a:r>
                <a:endParaRPr kumimoji="1" lang="ja-JP" altLang="en-US" sz="1200" b="1" dirty="0">
                  <a:solidFill>
                    <a:schemeClr val="bg1"/>
                  </a:solidFill>
                  <a:latin typeface="Meiryo" charset="-128"/>
                  <a:ea typeface="Meiryo" charset="-128"/>
                  <a:cs typeface="Meiryo" charset="-128"/>
                </a:endParaRPr>
              </a:p>
            </p:txBody>
          </p:sp>
        </p:grpSp>
        <p:sp>
          <p:nvSpPr>
            <p:cNvPr id="4" name="下矢印 3"/>
            <p:cNvSpPr/>
            <p:nvPr/>
          </p:nvSpPr>
          <p:spPr>
            <a:xfrm>
              <a:off x="6412714" y="2159111"/>
              <a:ext cx="1817423" cy="2185494"/>
            </a:xfrm>
            <a:prstGeom prst="down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削減</a:t>
              </a:r>
              <a:endParaRPr kumimoji="1" lang="ja-JP" altLang="en-US" sz="2000" b="1"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33738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sp>
        <p:nvSpPr>
          <p:cNvPr id="45" name="ホームベース 44"/>
          <p:cNvSpPr/>
          <p:nvPr/>
        </p:nvSpPr>
        <p:spPr>
          <a:xfrm>
            <a:off x="312800" y="149484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夜間は使用しないので</a:t>
            </a:r>
            <a:r>
              <a:rPr kumimoji="1" lang="en-US" altLang="ja-JP" sz="2400" dirty="0">
                <a:solidFill>
                  <a:srgbClr val="FFFFFF"/>
                </a:solidFill>
                <a:latin typeface="Meiryo" charset="-128"/>
                <a:ea typeface="Meiryo" charset="-128"/>
                <a:cs typeface="Meiryo" charset="-128"/>
              </a:rPr>
              <a:t>24</a:t>
            </a:r>
            <a:r>
              <a:rPr kumimoji="1" lang="ja-JP" altLang="en-US" sz="2400" dirty="0">
                <a:solidFill>
                  <a:srgbClr val="FFFFFF"/>
                </a:solidFill>
                <a:latin typeface="Meiryo" charset="-128"/>
                <a:ea typeface="Meiryo" charset="-128"/>
                <a:cs typeface="Meiryo" charset="-128"/>
              </a:rPr>
              <a:t>時間→</a:t>
            </a:r>
            <a:r>
              <a:rPr lang="en-US" altLang="ja-JP" sz="2400" dirty="0">
                <a:solidFill>
                  <a:srgbClr val="FFFFFF"/>
                </a:solidFill>
                <a:latin typeface="Meiryo" charset="-128"/>
                <a:ea typeface="Meiryo" charset="-128"/>
                <a:cs typeface="Meiryo" charset="-128"/>
              </a:rPr>
              <a:t>18</a:t>
            </a:r>
            <a:r>
              <a:rPr lang="ja-JP" altLang="en-US" sz="2400" dirty="0">
                <a:solidFill>
                  <a:srgbClr val="FFFFFF"/>
                </a:solidFill>
                <a:latin typeface="Meiryo" charset="-128"/>
                <a:ea typeface="Meiryo" charset="-128"/>
                <a:cs typeface="Meiryo" charset="-128"/>
              </a:rPr>
              <a:t>時間でさらに</a:t>
            </a:r>
            <a:r>
              <a:rPr kumimoji="1" lang="en-US" altLang="ja-JP" sz="2400" dirty="0">
                <a:solidFill>
                  <a:srgbClr val="FFFFFF"/>
                </a:solidFill>
                <a:latin typeface="Meiryo" charset="-128"/>
                <a:ea typeface="Meiryo" charset="-128"/>
                <a:cs typeface="Meiryo" charset="-128"/>
              </a:rPr>
              <a:t>2/3</a:t>
            </a:r>
            <a:endParaRPr kumimoji="1" lang="ja-JP" altLang="en-US" sz="2400" dirty="0">
              <a:solidFill>
                <a:srgbClr val="FFFFFF"/>
              </a:solidFill>
              <a:latin typeface="Meiryo" charset="-128"/>
              <a:ea typeface="Meiryo" charset="-128"/>
              <a:cs typeface="Meiryo" charset="-128"/>
            </a:endParaRPr>
          </a:p>
        </p:txBody>
      </p:sp>
      <p:sp>
        <p:nvSpPr>
          <p:cNvPr id="4" name="テキスト ボックス 3"/>
          <p:cNvSpPr txBox="1"/>
          <p:nvPr/>
        </p:nvSpPr>
        <p:spPr>
          <a:xfrm>
            <a:off x="457200" y="2026273"/>
            <a:ext cx="7856638" cy="369332"/>
          </a:xfrm>
          <a:prstGeom prst="rect">
            <a:avLst/>
          </a:prstGeom>
          <a:noFill/>
        </p:spPr>
        <p:txBody>
          <a:bodyPr wrap="none" rtlCol="0">
            <a:spAutoFit/>
          </a:bodyPr>
          <a:lstStyle/>
          <a:p>
            <a:r>
              <a:rPr kumimoji="1" lang="ja-JP" altLang="en-US" dirty="0">
                <a:latin typeface="Meiryo" charset="-128"/>
                <a:ea typeface="Meiryo" charset="-128"/>
                <a:cs typeface="Meiryo" charset="-128"/>
              </a:rPr>
              <a:t>「所有」では</a:t>
            </a:r>
            <a:r>
              <a:rPr kumimoji="1" lang="en-US" altLang="ja-JP" dirty="0">
                <a:latin typeface="Meiryo" charset="-128"/>
                <a:ea typeface="Meiryo" charset="-128"/>
                <a:cs typeface="Meiryo" charset="-128"/>
              </a:rPr>
              <a:t>24</a:t>
            </a:r>
            <a:r>
              <a:rPr kumimoji="1" lang="ja-JP" altLang="en-US" dirty="0">
                <a:latin typeface="Meiryo" charset="-128"/>
                <a:ea typeface="Meiryo" charset="-128"/>
                <a:cs typeface="Meiryo" charset="-128"/>
              </a:rPr>
              <a:t>時間が前提。これ稼働時間単位に変更（分単位で課金）　</a:t>
            </a:r>
          </a:p>
        </p:txBody>
      </p:sp>
      <p:grpSp>
        <p:nvGrpSpPr>
          <p:cNvPr id="5" name="図形グループ 4"/>
          <p:cNvGrpSpPr/>
          <p:nvPr/>
        </p:nvGrpSpPr>
        <p:grpSpPr>
          <a:xfrm>
            <a:off x="312800" y="2329717"/>
            <a:ext cx="8392180" cy="1541224"/>
            <a:chOff x="312800" y="2329717"/>
            <a:chExt cx="8392180" cy="1541224"/>
          </a:xfrm>
        </p:grpSpPr>
        <p:sp>
          <p:nvSpPr>
            <p:cNvPr id="35" name="ホームベース 34"/>
            <p:cNvSpPr/>
            <p:nvPr/>
          </p:nvSpPr>
          <p:spPr>
            <a:xfrm>
              <a:off x="312800" y="2797961"/>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データセンター使用料</a:t>
              </a:r>
              <a:r>
                <a:rPr lang="ja-JP" altLang="en-US" sz="2400" dirty="0">
                  <a:solidFill>
                    <a:srgbClr val="FFFFFF"/>
                  </a:solidFill>
                  <a:latin typeface="Meiryo" charset="-128"/>
                  <a:ea typeface="Meiryo" charset="-128"/>
                  <a:cs typeface="Meiryo" charset="-128"/>
                </a:rPr>
                <a:t>は無料</a:t>
              </a:r>
              <a:endParaRPr kumimoji="1" lang="ja-JP" altLang="en-US" sz="2400" dirty="0">
                <a:solidFill>
                  <a:srgbClr val="FFFFFF"/>
                </a:solidFill>
                <a:latin typeface="Meiryo" charset="-128"/>
                <a:ea typeface="Meiryo" charset="-128"/>
                <a:cs typeface="Meiryo" charset="-128"/>
              </a:endParaRPr>
            </a:p>
          </p:txBody>
        </p:sp>
        <p:sp>
          <p:nvSpPr>
            <p:cNvPr id="46" name="ホームベース 45"/>
            <p:cNvSpPr/>
            <p:nvPr/>
          </p:nvSpPr>
          <p:spPr>
            <a:xfrm>
              <a:off x="312800" y="336157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インフラの運用管理は自動化</a:t>
              </a:r>
              <a:r>
                <a:rPr kumimoji="1" lang="en-US" altLang="ja-JP" sz="2400" dirty="0">
                  <a:solidFill>
                    <a:srgbClr val="FFFFFF"/>
                  </a:solidFill>
                  <a:latin typeface="Meiryo" charset="-128"/>
                  <a:ea typeface="Meiryo" charset="-128"/>
                  <a:cs typeface="Meiryo" charset="-128"/>
                </a:rPr>
                <a:t>+</a:t>
              </a:r>
              <a:r>
                <a:rPr kumimoji="1" lang="ja-JP" altLang="en-US" sz="2400" dirty="0">
                  <a:solidFill>
                    <a:srgbClr val="FFFFFF"/>
                  </a:solidFill>
                  <a:latin typeface="Meiryo" charset="-128"/>
                  <a:ea typeface="Meiryo" charset="-128"/>
                  <a:cs typeface="Meiryo" charset="-128"/>
                </a:rPr>
                <a:t>お任せ</a:t>
              </a:r>
            </a:p>
          </p:txBody>
        </p:sp>
        <p:sp>
          <p:nvSpPr>
            <p:cNvPr id="22" name="加算記号 21"/>
            <p:cNvSpPr/>
            <p:nvPr/>
          </p:nvSpPr>
          <p:spPr>
            <a:xfrm>
              <a:off x="4351071" y="2329717"/>
              <a:ext cx="441858" cy="435721"/>
            </a:xfrm>
            <a:prstGeom prst="mathPl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a:off x="312800" y="5208561"/>
            <a:ext cx="8392180" cy="1043566"/>
            <a:chOff x="312800" y="5208561"/>
            <a:chExt cx="8392180" cy="1043566"/>
          </a:xfrm>
        </p:grpSpPr>
        <p:sp>
          <p:nvSpPr>
            <p:cNvPr id="23" name="等号 22"/>
            <p:cNvSpPr/>
            <p:nvPr/>
          </p:nvSpPr>
          <p:spPr>
            <a:xfrm rot="5400000">
              <a:off x="4349648" y="5194953"/>
              <a:ext cx="414641" cy="441858"/>
            </a:xfrm>
            <a:prstGeom prst="mathEqual">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312800" y="5730490"/>
              <a:ext cx="8392180" cy="521637"/>
            </a:xfrm>
            <a:prstGeom prst="roundRect">
              <a:avLst>
                <a:gd name="adj" fmla="val 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オンプレ前提の見積</a:t>
              </a:r>
              <a:r>
                <a:rPr kumimoji="1" lang="ja-JP" altLang="en-US" sz="1400" dirty="0">
                  <a:solidFill>
                    <a:srgbClr val="FFFFFF"/>
                  </a:solidFill>
                  <a:latin typeface="Meiryo" charset="-128"/>
                  <a:ea typeface="Meiryo" charset="-128"/>
                  <a:cs typeface="Meiryo" charset="-128"/>
                </a:rPr>
                <a:t>ではなく、クラウドの特性を活かした見積でコストを下げられる可能性</a:t>
              </a:r>
            </a:p>
          </p:txBody>
        </p:sp>
      </p:grpSp>
      <p:grpSp>
        <p:nvGrpSpPr>
          <p:cNvPr id="6" name="図形グループ 5"/>
          <p:cNvGrpSpPr/>
          <p:nvPr/>
        </p:nvGrpSpPr>
        <p:grpSpPr>
          <a:xfrm>
            <a:off x="312801" y="4042264"/>
            <a:ext cx="8392179" cy="997390"/>
            <a:chOff x="312801" y="4042264"/>
            <a:chExt cx="8392179" cy="997390"/>
          </a:xfrm>
        </p:grpSpPr>
        <p:sp>
          <p:nvSpPr>
            <p:cNvPr id="47" name="ホームベース 46"/>
            <p:cNvSpPr/>
            <p:nvPr/>
          </p:nvSpPr>
          <p:spPr>
            <a:xfrm flipH="1">
              <a:off x="312801" y="4530290"/>
              <a:ext cx="8392179" cy="509364"/>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クラウドならではのボトルネックや制約事項</a:t>
              </a:r>
              <a:endParaRPr kumimoji="1" lang="ja-JP" altLang="en-US" sz="2400" dirty="0">
                <a:solidFill>
                  <a:srgbClr val="FFFFFF"/>
                </a:solidFill>
                <a:latin typeface="Meiryo" charset="-128"/>
                <a:ea typeface="Meiryo" charset="-128"/>
                <a:cs typeface="Meiryo" charset="-128"/>
              </a:endParaRPr>
            </a:p>
          </p:txBody>
        </p:sp>
        <p:sp>
          <p:nvSpPr>
            <p:cNvPr id="26" name="減算記号 25"/>
            <p:cNvSpPr/>
            <p:nvPr/>
          </p:nvSpPr>
          <p:spPr>
            <a:xfrm>
              <a:off x="4351071" y="4042264"/>
              <a:ext cx="435721" cy="319119"/>
            </a:xfrm>
            <a:prstGeom prst="mathMin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 name="ホームベース 47"/>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CPU</a:t>
            </a:r>
            <a:r>
              <a:rPr kumimoji="1" lang="ja-JP" altLang="en-US" sz="2400" dirty="0">
                <a:solidFill>
                  <a:srgbClr val="FFFFFF"/>
                </a:solidFill>
                <a:latin typeface="Meiryo" charset="-128"/>
                <a:ea typeface="Meiryo" charset="-128"/>
                <a:cs typeface="Meiryo" charset="-128"/>
              </a:rPr>
              <a:t>コア数の削減で</a:t>
            </a:r>
            <a:r>
              <a:rPr kumimoji="1" lang="en-US" altLang="ja-JP" sz="2400" dirty="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5508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latin typeface="Meiryo" panose="020B0604030504040204" pitchFamily="34" charset="-128"/>
                <a:ea typeface="Meiryo" panose="020B0604030504040204" pitchFamily="34" charset="-128"/>
              </a:rPr>
              <a:t>コレ一枚でわかる最新の</a:t>
            </a:r>
            <a:r>
              <a:rPr lang="en-US" altLang="ja-JP" dirty="0">
                <a:solidFill>
                  <a:schemeClr val="tx1">
                    <a:lumMod val="50000"/>
                    <a:lumOff val="50000"/>
                  </a:schemeClr>
                </a:solidFill>
                <a:latin typeface="Meiryo" panose="020B0604030504040204" pitchFamily="34" charset="-128"/>
                <a:ea typeface="Meiryo" panose="020B0604030504040204" pitchFamily="34" charset="-128"/>
              </a:rPr>
              <a:t>IT</a:t>
            </a:r>
            <a:r>
              <a:rPr lang="ja-JP" altLang="en-US" dirty="0">
                <a:solidFill>
                  <a:schemeClr val="tx1">
                    <a:lumMod val="50000"/>
                    <a:lumOff val="50000"/>
                  </a:schemeClr>
                </a:solidFill>
                <a:latin typeface="Meiryo" panose="020B0604030504040204" pitchFamily="34" charset="-128"/>
                <a:ea typeface="Meiryo" panose="020B0604030504040204" pitchFamily="34" charset="-128"/>
              </a:rPr>
              <a:t>トレンド</a:t>
            </a:r>
            <a:endParaRPr kumimoji="1" lang="ja-JP" altLang="en-US" dirty="0">
              <a:latin typeface="Meiryo" panose="020B0604030504040204" pitchFamily="34" charset="-128"/>
              <a:ea typeface="Meiryo" panose="020B0604030504040204" pitchFamily="34"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latin typeface="Meiryo" panose="020B0604030504040204" pitchFamily="34" charset="-128"/>
                <a:ea typeface="Meiryo" panose="020B0604030504040204" pitchFamily="34" charset="-128"/>
              </a:rPr>
              <a:t>4</a:t>
            </a:fld>
            <a:endParaRPr kumimoji="1" lang="ja-JP" altLang="en-US">
              <a:latin typeface="Meiryo" panose="020B0604030504040204" pitchFamily="34" charset="-128"/>
              <a:ea typeface="Meiryo" panose="020B0604030504040204" pitchFamily="34" charset="-128"/>
            </a:endParaRPr>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データ収集</a:t>
            </a:r>
          </a:p>
          <a:p>
            <a:pPr algn="ctr"/>
            <a:r>
              <a:rPr lang="ja-JP" altLang="en-US" sz="1200" b="1" dirty="0">
                <a:solidFill>
                  <a:schemeClr val="bg1"/>
                </a:solidFill>
                <a:latin typeface="Meiryo" panose="020B0604030504040204" pitchFamily="34" charset="-128"/>
                <a:ea typeface="Meiryo" panose="020B0604030504040204" pitchFamily="34" charset="-128"/>
                <a:cs typeface="Meiryo" charset="-128"/>
              </a:rPr>
              <a:t>モニタリング</a:t>
            </a:r>
            <a:endParaRPr kumimoji="1" lang="ja-JP" altLang="en-US" sz="1200" b="1" dirty="0">
              <a:solidFill>
                <a:schemeClr val="bg1"/>
              </a:solidFill>
              <a:latin typeface="Meiryo" panose="020B0604030504040204" pitchFamily="34" charset="-128"/>
              <a:ea typeface="Meiryo" panose="020B0604030504040204" pitchFamily="34"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データ解析</a:t>
            </a:r>
            <a:endParaRPr kumimoji="1"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原因解明・発見</a:t>
            </a:r>
            <a:r>
              <a:rPr kumimoji="1" lang="en-US" altLang="ja-JP" sz="1200" b="1" dirty="0">
                <a:solidFill>
                  <a:schemeClr val="bg1"/>
                </a:solidFill>
                <a:latin typeface="Meiryo" panose="020B0604030504040204" pitchFamily="34" charset="-128"/>
                <a:ea typeface="Meiryo" panose="020B0604030504040204" pitchFamily="34" charset="-128"/>
                <a:cs typeface="Meiryo" charset="-128"/>
              </a:rPr>
              <a:t>/</a:t>
            </a: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洞察</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計画の最適化</a:t>
            </a: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データ活用</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業務処理・情報提供</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機器制御</a:t>
            </a: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Meiryo" panose="020B0604030504040204" pitchFamily="34" charset="-128"/>
                <a:ea typeface="Meiryo" panose="020B0604030504040204" pitchFamily="34" charset="-128"/>
                <a:cs typeface="メイリオ"/>
              </a:rPr>
              <a:t>ヒト・モノ</a:t>
            </a: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rgbClr val="FFFFFF"/>
                </a:solidFill>
                <a:latin typeface="Meiryo" panose="020B0604030504040204" pitchFamily="34" charset="-128"/>
                <a:ea typeface="Meiryo" panose="020B0604030504040204" pitchFamily="34" charset="-128"/>
                <a:cs typeface="メイリオ"/>
              </a:rPr>
              <a:t>クラウド・コンピューティング</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Meiryo" panose="020B0604030504040204" pitchFamily="34" charset="-128"/>
                <a:ea typeface="Meiryo" panose="020B0604030504040204" pitchFamily="34" charset="-128"/>
                <a:cs typeface="メイリオ"/>
              </a:rPr>
              <a:t>日常生活・社会活動</a:t>
            </a:r>
            <a:endParaRPr kumimoji="1" lang="ja-JP" altLang="en-US" b="1" dirty="0">
              <a:solidFill>
                <a:srgbClr val="FFFFFF"/>
              </a:solidFill>
              <a:latin typeface="Meiryo" panose="020B0604030504040204" pitchFamily="34" charset="-128"/>
              <a:ea typeface="Meiryo" panose="020B0604030504040204" pitchFamily="34" charset="-128"/>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Meiryo" panose="020B0604030504040204" pitchFamily="34" charset="-128"/>
                <a:ea typeface="Meiryo" panose="020B0604030504040204" pitchFamily="34" charset="-128"/>
                <a:cs typeface="メイリオ"/>
              </a:rPr>
              <a:t>環境変化・産業活動</a:t>
            </a: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cs typeface="メイリオ"/>
              </a:rPr>
              <a:t>現実世界／</a:t>
            </a:r>
            <a:r>
              <a:rPr kumimoji="1" lang="en-US" altLang="ja-JP" sz="1400" b="1" dirty="0">
                <a:solidFill>
                  <a:schemeClr val="bg1"/>
                </a:solidFill>
                <a:latin typeface="Meiryo" panose="020B0604030504040204" pitchFamily="34" charset="-128"/>
                <a:ea typeface="Meiryo" panose="020B0604030504040204" pitchFamily="34" charset="-128"/>
                <a:cs typeface="メイリオ"/>
              </a:rPr>
              <a:t>Physical World</a:t>
            </a:r>
            <a:endParaRPr kumimoji="1" lang="ja-JP" altLang="en-US" sz="1400" b="1" dirty="0">
              <a:solidFill>
                <a:schemeClr val="bg1"/>
              </a:solidFill>
              <a:latin typeface="Meiryo" panose="020B0604030504040204" pitchFamily="34" charset="-128"/>
              <a:ea typeface="Meiryo" panose="020B0604030504040204" pitchFamily="34" charset="-128"/>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Meiryo" panose="020B0604030504040204" pitchFamily="34" charset="-128"/>
                <a:ea typeface="Meiryo" panose="020B0604030504040204" pitchFamily="34" charset="-128"/>
                <a:cs typeface="メイリオ"/>
              </a:rPr>
              <a:t>サイバー世界／</a:t>
            </a:r>
            <a:r>
              <a:rPr kumimoji="1" lang="en-US" altLang="ja-JP" sz="1400" b="1" dirty="0">
                <a:solidFill>
                  <a:srgbClr val="FFFFFF"/>
                </a:solidFill>
                <a:latin typeface="Meiryo" panose="020B0604030504040204" pitchFamily="34" charset="-128"/>
                <a:ea typeface="Meiryo" panose="020B0604030504040204" pitchFamily="34" charset="-128"/>
                <a:cs typeface="メイリオ"/>
              </a:rPr>
              <a:t>Cyber World</a:t>
            </a:r>
            <a:endParaRPr kumimoji="1" lang="ja-JP" altLang="en-US" sz="1400" b="1" dirty="0">
              <a:solidFill>
                <a:srgbClr val="FFFFFF"/>
              </a:solidFill>
              <a:latin typeface="Meiryo" panose="020B0604030504040204" pitchFamily="34" charset="-128"/>
              <a:ea typeface="Meiryo" panose="020B0604030504040204" pitchFamily="34" charset="-128"/>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Meiryo" panose="020B0604030504040204" pitchFamily="34" charset="-128"/>
                <a:ea typeface="Meiryo" panose="020B0604030504040204" pitchFamily="34" charset="-128"/>
                <a:cs typeface="メイリオ"/>
              </a:rPr>
              <a:t>Cyber Physical System</a:t>
            </a:r>
            <a:r>
              <a:rPr lang="ja-JP" altLang="en-US" sz="1400" dirty="0">
                <a:solidFill>
                  <a:srgbClr val="0000FF"/>
                </a:solidFill>
                <a:latin typeface="Meiryo" panose="020B0604030504040204" pitchFamily="34" charset="-128"/>
                <a:ea typeface="Meiryo" panose="020B0604030504040204" pitchFamily="34" charset="-128"/>
                <a:cs typeface="メイリオ"/>
              </a:rPr>
              <a:t>／現実世界とサイバー世界が緊密に結合されたシステム</a:t>
            </a:r>
            <a:endParaRPr kumimoji="1" lang="ja-JP" altLang="en-US" sz="1400" dirty="0">
              <a:solidFill>
                <a:srgbClr val="0000FF"/>
              </a:solidFill>
              <a:latin typeface="Meiryo" panose="020B0604030504040204" pitchFamily="34" charset="-128"/>
              <a:ea typeface="Meiryo" panose="020B0604030504040204" pitchFamily="34" charset="-128"/>
              <a:cs typeface="メイリオ"/>
            </a:endParaRPr>
          </a:p>
        </p:txBody>
      </p:sp>
    </p:spTree>
    <p:extLst>
      <p:ext uri="{BB962C8B-B14F-4D97-AF65-F5344CB8AC3E}">
        <p14:creationId xmlns:p14="http://schemas.microsoft.com/office/powerpoint/2010/main" val="320265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5CE9CBB-FAE6-104F-B828-D2CD6E4609B4}"/>
              </a:ext>
            </a:extLst>
          </p:cNvPr>
          <p:cNvSpPr/>
          <p:nvPr/>
        </p:nvSpPr>
        <p:spPr>
          <a:xfrm>
            <a:off x="652282" y="1008992"/>
            <a:ext cx="3723290" cy="52761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C7961F3-9316-C44D-A8D7-1DD08D834FB9}"/>
              </a:ext>
            </a:extLst>
          </p:cNvPr>
          <p:cNvSpPr>
            <a:spLocks noGrp="1"/>
          </p:cNvSpPr>
          <p:nvPr>
            <p:ph type="title"/>
          </p:nvPr>
        </p:nvSpPr>
        <p:spPr/>
        <p:txBody>
          <a:bodyPr/>
          <a:lstStyle/>
          <a:p>
            <a:r>
              <a:rPr kumimoji="1" lang="ja-JP" altLang="en-US" dirty="0"/>
              <a:t>変わる情報システムのかたち</a:t>
            </a:r>
          </a:p>
        </p:txBody>
      </p:sp>
      <p:sp>
        <p:nvSpPr>
          <p:cNvPr id="3" name="スライド番号プレースホルダー 2">
            <a:extLst>
              <a:ext uri="{FF2B5EF4-FFF2-40B4-BE49-F238E27FC236}">
                <a16:creationId xmlns:a16="http://schemas.microsoft.com/office/drawing/2014/main" id="{EA04BDDF-0EDC-3E49-AD95-31A33BDC2893}"/>
              </a:ext>
            </a:extLst>
          </p:cNvPr>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pic>
        <p:nvPicPr>
          <p:cNvPr id="4" name="図 3">
            <a:extLst>
              <a:ext uri="{FF2B5EF4-FFF2-40B4-BE49-F238E27FC236}">
                <a16:creationId xmlns:a16="http://schemas.microsoft.com/office/drawing/2014/main" id="{A18D4D37-9E59-A54A-89C8-9419E185C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038" y="1088013"/>
            <a:ext cx="1855075" cy="1328234"/>
          </a:xfrm>
          <a:prstGeom prst="rect">
            <a:avLst/>
          </a:prstGeom>
        </p:spPr>
      </p:pic>
      <p:sp>
        <p:nvSpPr>
          <p:cNvPr id="9" name="テキスト ボックス 8">
            <a:extLst>
              <a:ext uri="{FF2B5EF4-FFF2-40B4-BE49-F238E27FC236}">
                <a16:creationId xmlns:a16="http://schemas.microsoft.com/office/drawing/2014/main" id="{2C7BD0EA-A538-1B45-8717-FC7517175F9A}"/>
              </a:ext>
            </a:extLst>
          </p:cNvPr>
          <p:cNvSpPr txBox="1"/>
          <p:nvPr/>
        </p:nvSpPr>
        <p:spPr>
          <a:xfrm>
            <a:off x="1400452" y="2694268"/>
            <a:ext cx="2236510" cy="1569660"/>
          </a:xfrm>
          <a:prstGeom prst="rect">
            <a:avLst/>
          </a:prstGeom>
          <a:noFill/>
        </p:spPr>
        <p:txBody>
          <a:bodyPr wrap="none" rtlCol="0">
            <a:spAutoFit/>
          </a:bodyPr>
          <a:lstStyle/>
          <a:p>
            <a:pPr algn="ctr"/>
            <a:r>
              <a:rPr kumimoji="1" lang="ja-JP" altLang="en-US" sz="3200" dirty="0">
                <a:latin typeface="Meiryo" panose="020B0604030504040204" pitchFamily="34" charset="-128"/>
                <a:ea typeface="Meiryo" panose="020B0604030504040204" pitchFamily="34" charset="-128"/>
              </a:rPr>
              <a:t>戸建・定住</a:t>
            </a:r>
            <a:endParaRPr kumimoji="1"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新築</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建売り</a:t>
            </a:r>
          </a:p>
        </p:txBody>
      </p:sp>
      <p:sp>
        <p:nvSpPr>
          <p:cNvPr id="13" name="正方形/長方形 12">
            <a:extLst>
              <a:ext uri="{FF2B5EF4-FFF2-40B4-BE49-F238E27FC236}">
                <a16:creationId xmlns:a16="http://schemas.microsoft.com/office/drawing/2014/main" id="{FB78D6CA-4980-0842-ABCD-4BD4839D9408}"/>
              </a:ext>
            </a:extLst>
          </p:cNvPr>
          <p:cNvSpPr/>
          <p:nvPr/>
        </p:nvSpPr>
        <p:spPr>
          <a:xfrm>
            <a:off x="759019" y="4541949"/>
            <a:ext cx="3509815" cy="7867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chemeClr val="bg1"/>
                </a:solidFill>
                <a:latin typeface="Meiryo" panose="020B0604030504040204" pitchFamily="34" charset="-128"/>
                <a:ea typeface="Meiryo" panose="020B0604030504040204" pitchFamily="34" charset="-128"/>
                <a:cs typeface="ＭＳ Ｐゴシック"/>
              </a:rPr>
              <a:t>建設業</a:t>
            </a:r>
          </a:p>
        </p:txBody>
      </p:sp>
      <p:sp>
        <p:nvSpPr>
          <p:cNvPr id="15" name="テキスト ボックス 14">
            <a:extLst>
              <a:ext uri="{FF2B5EF4-FFF2-40B4-BE49-F238E27FC236}">
                <a16:creationId xmlns:a16="http://schemas.microsoft.com/office/drawing/2014/main" id="{4136A8ED-4119-6C4D-9270-03068751A6E2}"/>
              </a:ext>
            </a:extLst>
          </p:cNvPr>
          <p:cNvSpPr txBox="1"/>
          <p:nvPr/>
        </p:nvSpPr>
        <p:spPr>
          <a:xfrm>
            <a:off x="1326024" y="5579872"/>
            <a:ext cx="2339103" cy="523220"/>
          </a:xfrm>
          <a:prstGeom prst="rect">
            <a:avLst/>
          </a:prstGeom>
          <a:noFill/>
        </p:spPr>
        <p:txBody>
          <a:bodyPr wrap="none" rtlCol="0">
            <a:spAutoFit/>
          </a:bodyPr>
          <a:lstStyle/>
          <a:p>
            <a:pPr algn="ctr"/>
            <a:r>
              <a:rPr kumimoji="1" lang="ja-JP" altLang="en-US" sz="2800" dirty="0">
                <a:solidFill>
                  <a:schemeClr val="accent3">
                    <a:lumMod val="75000"/>
                  </a:schemeClr>
                </a:solidFill>
                <a:latin typeface="Meiryo" panose="020B0604030504040204" pitchFamily="34" charset="-128"/>
                <a:ea typeface="Meiryo" panose="020B0604030504040204" pitchFamily="34" charset="-128"/>
              </a:rPr>
              <a:t>一括売り切り</a:t>
            </a:r>
          </a:p>
        </p:txBody>
      </p:sp>
      <p:grpSp>
        <p:nvGrpSpPr>
          <p:cNvPr id="6" name="グループ化 5">
            <a:extLst>
              <a:ext uri="{FF2B5EF4-FFF2-40B4-BE49-F238E27FC236}">
                <a16:creationId xmlns:a16="http://schemas.microsoft.com/office/drawing/2014/main" id="{42AFD95B-07F1-2746-8686-F7130AA95142}"/>
              </a:ext>
            </a:extLst>
          </p:cNvPr>
          <p:cNvGrpSpPr/>
          <p:nvPr/>
        </p:nvGrpSpPr>
        <p:grpSpPr>
          <a:xfrm>
            <a:off x="4183117" y="1008992"/>
            <a:ext cx="4340773" cy="5276193"/>
            <a:chOff x="4183117" y="1008992"/>
            <a:chExt cx="4340773" cy="5276193"/>
          </a:xfrm>
        </p:grpSpPr>
        <p:sp>
          <p:nvSpPr>
            <p:cNvPr id="11" name="正方形/長方形 10">
              <a:extLst>
                <a:ext uri="{FF2B5EF4-FFF2-40B4-BE49-F238E27FC236}">
                  <a16:creationId xmlns:a16="http://schemas.microsoft.com/office/drawing/2014/main" id="{61692D45-C9E1-7140-A7C2-05490056AC8A}"/>
                </a:ext>
              </a:extLst>
            </p:cNvPr>
            <p:cNvSpPr/>
            <p:nvPr/>
          </p:nvSpPr>
          <p:spPr>
            <a:xfrm>
              <a:off x="4800600" y="1008992"/>
              <a:ext cx="3723290" cy="52761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30A482DA-8155-CE41-BBD5-AFBE439F0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326" y="1245425"/>
              <a:ext cx="1127437" cy="1127437"/>
            </a:xfrm>
            <a:prstGeom prst="rect">
              <a:avLst/>
            </a:prstGeom>
          </p:spPr>
        </p:pic>
        <p:pic>
          <p:nvPicPr>
            <p:cNvPr id="7" name="図 6">
              <a:extLst>
                <a:ext uri="{FF2B5EF4-FFF2-40B4-BE49-F238E27FC236}">
                  <a16:creationId xmlns:a16="http://schemas.microsoft.com/office/drawing/2014/main" id="{9EEE3C1C-99F1-554E-BB0A-EA0BCAC93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0271" y="1245424"/>
              <a:ext cx="1127437" cy="1127437"/>
            </a:xfrm>
            <a:prstGeom prst="rect">
              <a:avLst/>
            </a:prstGeom>
          </p:spPr>
        </p:pic>
        <p:pic>
          <p:nvPicPr>
            <p:cNvPr id="8" name="図 7">
              <a:extLst>
                <a:ext uri="{FF2B5EF4-FFF2-40B4-BE49-F238E27FC236}">
                  <a16:creationId xmlns:a16="http://schemas.microsoft.com/office/drawing/2014/main" id="{61E049B1-2C4D-4B4B-A51A-57D019C0E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763" y="1245425"/>
              <a:ext cx="1003419" cy="1127437"/>
            </a:xfrm>
            <a:prstGeom prst="rect">
              <a:avLst/>
            </a:prstGeom>
          </p:spPr>
        </p:pic>
        <p:sp>
          <p:nvSpPr>
            <p:cNvPr id="10" name="テキスト ボックス 9">
              <a:extLst>
                <a:ext uri="{FF2B5EF4-FFF2-40B4-BE49-F238E27FC236}">
                  <a16:creationId xmlns:a16="http://schemas.microsoft.com/office/drawing/2014/main" id="{D88C7B2C-CB1B-7949-92EF-00D87D692735}"/>
                </a:ext>
              </a:extLst>
            </p:cNvPr>
            <p:cNvSpPr txBox="1"/>
            <p:nvPr/>
          </p:nvSpPr>
          <p:spPr>
            <a:xfrm>
              <a:off x="5543990" y="2690996"/>
              <a:ext cx="2236510" cy="1569660"/>
            </a:xfrm>
            <a:prstGeom prst="rect">
              <a:avLst/>
            </a:prstGeom>
            <a:noFill/>
          </p:spPr>
          <p:txBody>
            <a:bodyPr wrap="none" rtlCol="0">
              <a:spAutoFit/>
            </a:bodyPr>
            <a:lstStyle/>
            <a:p>
              <a:pPr algn="ctr"/>
              <a:r>
                <a:rPr lang="ja-JP" altLang="en-US" sz="3200" dirty="0">
                  <a:latin typeface="Meiryo" panose="020B0604030504040204" pitchFamily="34" charset="-128"/>
                  <a:ea typeface="Meiryo" panose="020B0604030504040204" pitchFamily="34" charset="-128"/>
                </a:rPr>
                <a:t>住み替え</a:t>
              </a:r>
              <a:endParaRPr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リフォーム</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賃貸</a:t>
              </a:r>
            </a:p>
          </p:txBody>
        </p:sp>
        <p:sp>
          <p:nvSpPr>
            <p:cNvPr id="14" name="正方形/長方形 13">
              <a:extLst>
                <a:ext uri="{FF2B5EF4-FFF2-40B4-BE49-F238E27FC236}">
                  <a16:creationId xmlns:a16="http://schemas.microsoft.com/office/drawing/2014/main" id="{B752EAA6-D455-444A-8BB2-6AC325F1F070}"/>
                </a:ext>
              </a:extLst>
            </p:cNvPr>
            <p:cNvSpPr/>
            <p:nvPr/>
          </p:nvSpPr>
          <p:spPr>
            <a:xfrm>
              <a:off x="4907337" y="4541949"/>
              <a:ext cx="3509815" cy="7867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Meiryo" panose="020B0604030504040204" pitchFamily="34" charset="-128"/>
                  <a:ea typeface="Meiryo" panose="020B0604030504040204" pitchFamily="34" charset="-128"/>
                  <a:cs typeface="ＭＳ Ｐゴシック"/>
                </a:rPr>
                <a:t>サービス業</a:t>
              </a:r>
            </a:p>
          </p:txBody>
        </p:sp>
        <p:sp>
          <p:nvSpPr>
            <p:cNvPr id="16" name="テキスト ボックス 15">
              <a:extLst>
                <a:ext uri="{FF2B5EF4-FFF2-40B4-BE49-F238E27FC236}">
                  <a16:creationId xmlns:a16="http://schemas.microsoft.com/office/drawing/2014/main" id="{2D0290B9-0E51-6640-8A0D-428EB41C31CD}"/>
                </a:ext>
              </a:extLst>
            </p:cNvPr>
            <p:cNvSpPr txBox="1"/>
            <p:nvPr/>
          </p:nvSpPr>
          <p:spPr>
            <a:xfrm>
              <a:off x="5672230" y="5577386"/>
              <a:ext cx="1980029" cy="523220"/>
            </a:xfrm>
            <a:prstGeom prst="rect">
              <a:avLst/>
            </a:prstGeom>
            <a:noFill/>
          </p:spPr>
          <p:txBody>
            <a:bodyPr wrap="none" rtlCol="0">
              <a:spAutoFit/>
            </a:bodyPr>
            <a:lstStyle/>
            <a:p>
              <a:pPr algn="ctr"/>
              <a:r>
                <a:rPr kumimoji="1" lang="ja-JP" altLang="en-US" sz="2800" dirty="0">
                  <a:solidFill>
                    <a:schemeClr val="accent6">
                      <a:lumMod val="75000"/>
                    </a:schemeClr>
                  </a:solidFill>
                  <a:latin typeface="Meiryo" panose="020B0604030504040204" pitchFamily="34" charset="-128"/>
                  <a:ea typeface="Meiryo" panose="020B0604030504040204" pitchFamily="34" charset="-128"/>
                </a:rPr>
                <a:t>継続支払い</a:t>
              </a:r>
            </a:p>
          </p:txBody>
        </p:sp>
        <p:sp>
          <p:nvSpPr>
            <p:cNvPr id="17" name="右矢印 16">
              <a:extLst>
                <a:ext uri="{FF2B5EF4-FFF2-40B4-BE49-F238E27FC236}">
                  <a16:creationId xmlns:a16="http://schemas.microsoft.com/office/drawing/2014/main" id="{B1A4C6B9-4526-2A42-A50F-FED29C42ED26}"/>
                </a:ext>
              </a:extLst>
            </p:cNvPr>
            <p:cNvSpPr/>
            <p:nvPr/>
          </p:nvSpPr>
          <p:spPr>
            <a:xfrm>
              <a:off x="4183117" y="3121572"/>
              <a:ext cx="797154" cy="87235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1132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effectLst/>
                <a:latin typeface="Meiryo" panose="020B0604030504040204" pitchFamily="34" charset="-128"/>
                <a:ea typeface="Meiryo" panose="020B0604030504040204" pitchFamily="34" charset="-128"/>
                <a:cs typeface="Arial"/>
              </a:rPr>
              <a:t>ビジネス・スピードの加速に対応する</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ja-JP" altLang="en-US" sz="2800">
                <a:solidFill>
                  <a:srgbClr val="FFFFFF"/>
                </a:solidFill>
                <a:effectLst/>
                <a:latin typeface="Meiryo" panose="020B0604030504040204" pitchFamily="34" charset="-128"/>
                <a:ea typeface="Meiryo" panose="020B0604030504040204" pitchFamily="34" charset="-128"/>
                <a:cs typeface="Arial"/>
              </a:rPr>
              <a:t>開発</a:t>
            </a:r>
            <a:r>
              <a:rPr lang="ja-JP" altLang="en-US" sz="2800" dirty="0">
                <a:solidFill>
                  <a:srgbClr val="FFFFFF"/>
                </a:solidFill>
                <a:effectLst/>
                <a:latin typeface="Meiryo" panose="020B0604030504040204" pitchFamily="34" charset="-128"/>
                <a:ea typeface="Meiryo" panose="020B0604030504040204" pitchFamily="34" charset="-128"/>
                <a:cs typeface="Arial"/>
              </a:rPr>
              <a:t>と運用</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latin typeface="Meiryo" panose="020B0604030504040204" pitchFamily="34" charset="-128"/>
                <a:ea typeface="Meiryo" panose="020B0604030504040204" pitchFamily="34" charset="-128"/>
                <a:cs typeface="Arial"/>
              </a:rPr>
              <a:t>Development &amp; Operation</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7030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これからの開発と運用</a:t>
            </a:r>
            <a:endParaRPr lang="en-US" altLang="ja-JP" sz="2400" dirty="0">
              <a:solidFill>
                <a:srgbClr val="FFFFFF"/>
              </a:solidFill>
              <a:effectLst/>
              <a:latin typeface="メイリオ"/>
              <a:ea typeface="メイリオ"/>
              <a:cs typeface="メイリオ"/>
            </a:endParaRPr>
          </a:p>
          <a:p>
            <a:pPr algn="r"/>
            <a:r>
              <a:rPr lang="ja-JP" altLang="en-US" sz="2400" dirty="0">
                <a:solidFill>
                  <a:srgbClr val="FFFFFF"/>
                </a:solidFill>
                <a:latin typeface="メイリオ"/>
                <a:ea typeface="メイリオ"/>
                <a:cs typeface="メイリオ"/>
              </a:rPr>
              <a:t>その背景</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76411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072D9E13-8D9A-354A-AEBE-B0EC4C02A9E5}"/>
              </a:ext>
            </a:extLst>
          </p:cNvPr>
          <p:cNvGrpSpPr/>
          <p:nvPr/>
        </p:nvGrpSpPr>
        <p:grpSpPr>
          <a:xfrm>
            <a:off x="5275107" y="2072246"/>
            <a:ext cx="3371616" cy="4104464"/>
            <a:chOff x="5275107" y="2072246"/>
            <a:chExt cx="3371616" cy="4104464"/>
          </a:xfrm>
        </p:grpSpPr>
        <p:sp>
          <p:nvSpPr>
            <p:cNvPr id="19" name="正方形/長方形 18">
              <a:extLst>
                <a:ext uri="{FF2B5EF4-FFF2-40B4-BE49-F238E27FC236}">
                  <a16:creationId xmlns:a16="http://schemas.microsoft.com/office/drawing/2014/main" id="{1468C760-85EE-B44F-9993-E0ECA0F929D8}"/>
                </a:ext>
              </a:extLst>
            </p:cNvPr>
            <p:cNvSpPr/>
            <p:nvPr/>
          </p:nvSpPr>
          <p:spPr>
            <a:xfrm>
              <a:off x="5275107" y="2072246"/>
              <a:ext cx="3371616" cy="40936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EC55847E-FF24-6B4B-9914-AC92194DDDAD}"/>
                </a:ext>
              </a:extLst>
            </p:cNvPr>
            <p:cNvSpPr txBox="1"/>
            <p:nvPr/>
          </p:nvSpPr>
          <p:spPr>
            <a:xfrm>
              <a:off x="5663124" y="5715045"/>
              <a:ext cx="259558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r>
                <a:rPr kumimoji="1" lang="en-US" altLang="ja-JP" sz="2400" b="1" dirty="0">
                  <a:solidFill>
                    <a:schemeClr val="bg1"/>
                  </a:solidFill>
                  <a:latin typeface="Meiryo" panose="020B0604030504040204" pitchFamily="34" charset="-128"/>
                  <a:ea typeface="Meiryo" panose="020B0604030504040204" pitchFamily="34" charset="-128"/>
                </a:rPr>
                <a:t>×</a:t>
              </a:r>
              <a:r>
                <a:rPr lang="ja-JP" altLang="en-US" sz="2400" b="1">
                  <a:solidFill>
                    <a:schemeClr val="bg1"/>
                  </a:solidFill>
                  <a:latin typeface="Meiryo" panose="020B0604030504040204" pitchFamily="34" charset="-128"/>
                  <a:ea typeface="Meiryo" panose="020B0604030504040204" pitchFamily="34" charset="-128"/>
                </a:rPr>
                <a:t>内製化</a:t>
              </a:r>
              <a:endParaRPr kumimoji="1" lang="ja-JP" altLang="en-US" sz="2400" b="1">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0618EF7F-B5B5-7243-A654-489524D24969}"/>
              </a:ext>
            </a:extLst>
          </p:cNvPr>
          <p:cNvGrpSpPr/>
          <p:nvPr/>
        </p:nvGrpSpPr>
        <p:grpSpPr>
          <a:xfrm>
            <a:off x="4815595" y="1212275"/>
            <a:ext cx="3768414" cy="4449736"/>
            <a:chOff x="4815595" y="1212275"/>
            <a:chExt cx="3768414" cy="4449736"/>
          </a:xfrm>
        </p:grpSpPr>
        <p:sp>
          <p:nvSpPr>
            <p:cNvPr id="16" name="正方形/長方形 15">
              <a:extLst>
                <a:ext uri="{FF2B5EF4-FFF2-40B4-BE49-F238E27FC236}">
                  <a16:creationId xmlns:a16="http://schemas.microsoft.com/office/drawing/2014/main" id="{130FA138-D237-734A-BBD5-0E4F34804C6C}"/>
                </a:ext>
              </a:extLst>
            </p:cNvPr>
            <p:cNvSpPr/>
            <p:nvPr/>
          </p:nvSpPr>
          <p:spPr>
            <a:xfrm>
              <a:off x="4815595" y="1568407"/>
              <a:ext cx="3371616" cy="4093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EE1975FD-D802-6542-B214-AA306890CEC7}"/>
                </a:ext>
              </a:extLst>
            </p:cNvPr>
            <p:cNvSpPr txBox="1"/>
            <p:nvPr/>
          </p:nvSpPr>
          <p:spPr>
            <a:xfrm>
              <a:off x="5565327" y="4423289"/>
              <a:ext cx="2262158" cy="646331"/>
            </a:xfrm>
            <a:prstGeom prst="rect">
              <a:avLst/>
            </a:prstGeom>
            <a:noFill/>
          </p:spPr>
          <p:txBody>
            <a:bodyPr wrap="none" rtlCol="0">
              <a:spAutoFit/>
            </a:bodyPr>
            <a:lstStyle/>
            <a:p>
              <a:r>
                <a:rPr kumimoji="1" lang="ja-JP" altLang="en-US">
                  <a:solidFill>
                    <a:schemeClr val="bg1"/>
                  </a:solidFill>
                  <a:latin typeface="Meiryo" panose="020B0604030504040204" pitchFamily="34" charset="-128"/>
                  <a:ea typeface="Meiryo" panose="020B0604030504040204" pitchFamily="34" charset="-128"/>
                </a:rPr>
                <a:t>自動化やクラウド化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適用範囲の拡大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843ED452-B0A1-2342-8E61-F244F7BFCEA6}"/>
                </a:ext>
              </a:extLst>
            </p:cNvPr>
            <p:cNvSpPr txBox="1"/>
            <p:nvPr/>
          </p:nvSpPr>
          <p:spPr>
            <a:xfrm>
              <a:off x="5538703" y="2124566"/>
              <a:ext cx="2262158" cy="923330"/>
            </a:xfrm>
            <a:prstGeom prst="rect">
              <a:avLst/>
            </a:prstGeom>
            <a:noFill/>
          </p:spPr>
          <p:txBody>
            <a:bodyPr wrap="none" rtlCol="0">
              <a:spAutoFit/>
            </a:bodyPr>
            <a:lstStyle/>
            <a:p>
              <a:r>
                <a:rPr kumimoji="1" lang="en-US" altLang="ja-JP" dirty="0">
                  <a:solidFill>
                    <a:schemeClr val="bg1"/>
                  </a:solidFill>
                  <a:latin typeface="Meiryo" panose="020B0604030504040204" pitchFamily="34" charset="-128"/>
                  <a:ea typeface="Meiryo" panose="020B0604030504040204" pitchFamily="34" charset="-128"/>
                </a:rPr>
                <a:t>IT</a:t>
              </a:r>
              <a:r>
                <a:rPr kumimoji="1" lang="ja-JP" altLang="en-US">
                  <a:solidFill>
                    <a:schemeClr val="bg1"/>
                  </a:solidFill>
                  <a:latin typeface="Meiryo" panose="020B0604030504040204" pitchFamily="34" charset="-128"/>
                  <a:ea typeface="Meiryo" panose="020B0604030504040204" pitchFamily="34" charset="-128"/>
                </a:rPr>
                <a:t>を前提とした</a:t>
              </a:r>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差別化・競争力強化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取り組み範囲の拡大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C5411AF-1D92-6240-8A60-E0968220217B}"/>
                </a:ext>
              </a:extLst>
            </p:cNvPr>
            <p:cNvSpPr txBox="1"/>
            <p:nvPr/>
          </p:nvSpPr>
          <p:spPr>
            <a:xfrm>
              <a:off x="4870187" y="3453187"/>
              <a:ext cx="326243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ビジネスのデジタル化</a:t>
              </a:r>
            </a:p>
          </p:txBody>
        </p:sp>
        <p:sp>
          <p:nvSpPr>
            <p:cNvPr id="22" name="テキスト ボックス 21">
              <a:extLst>
                <a:ext uri="{FF2B5EF4-FFF2-40B4-BE49-F238E27FC236}">
                  <a16:creationId xmlns:a16="http://schemas.microsoft.com/office/drawing/2014/main" id="{185EB9ED-B4EB-CE44-B4A7-B80C1174D2F6}"/>
                </a:ext>
              </a:extLst>
            </p:cNvPr>
            <p:cNvSpPr txBox="1"/>
            <p:nvPr/>
          </p:nvSpPr>
          <p:spPr>
            <a:xfrm>
              <a:off x="4903193" y="1212275"/>
              <a:ext cx="3680816" cy="338554"/>
            </a:xfrm>
            <a:prstGeom prst="rect">
              <a:avLst/>
            </a:prstGeom>
            <a:noFill/>
          </p:spPr>
          <p:txBody>
            <a:bodyPr wrap="none" rtlCol="0">
              <a:spAutoFit/>
            </a:bodyPr>
            <a:lstStyle/>
            <a:p>
              <a:pPr algn="ctr"/>
              <a:r>
                <a:rPr lang="ja-JP" altLang="en-US" sz="1600">
                  <a:solidFill>
                    <a:schemeClr val="accent6">
                      <a:lumMod val="75000"/>
                    </a:schemeClr>
                  </a:solidFill>
                  <a:latin typeface="Meiryo" panose="020B0604030504040204" pitchFamily="34" charset="-128"/>
                  <a:ea typeface="Meiryo" panose="020B0604030504040204" pitchFamily="34" charset="-128"/>
                </a:rPr>
                <a:t>「本業＝</a:t>
              </a:r>
              <a:r>
                <a:rPr lang="en-US" altLang="ja-JP" sz="1600" dirty="0">
                  <a:solidFill>
                    <a:schemeClr val="accent6">
                      <a:lumMod val="75000"/>
                    </a:schemeClr>
                  </a:solidFill>
                  <a:latin typeface="Meiryo" panose="020B0604030504040204" pitchFamily="34" charset="-128"/>
                  <a:ea typeface="Meiryo" panose="020B0604030504040204" pitchFamily="34" charset="-128"/>
                </a:rPr>
                <a:t>IT</a:t>
              </a:r>
              <a:r>
                <a:rPr lang="ja-JP" altLang="en-US" sz="1600">
                  <a:solidFill>
                    <a:schemeClr val="accent6">
                      <a:lumMod val="75000"/>
                    </a:schemeClr>
                  </a:solidFill>
                  <a:latin typeface="Meiryo" panose="020B0604030504040204" pitchFamily="34" charset="-128"/>
                  <a:ea typeface="Meiryo" panose="020B0604030504040204" pitchFamily="34" charset="-128"/>
                </a:rPr>
                <a:t>前提」という認識へシフト</a:t>
              </a:r>
              <a:endParaRPr kumimoji="1" lang="ja-JP" altLang="en-US" sz="1600">
                <a:solidFill>
                  <a:schemeClr val="accent6">
                    <a:lumMod val="75000"/>
                  </a:schemeClr>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80D8BBAC-79CF-764D-8FF4-67165B5BFB3C}"/>
              </a:ext>
            </a:extLst>
          </p:cNvPr>
          <p:cNvSpPr>
            <a:spLocks noGrp="1"/>
          </p:cNvSpPr>
          <p:nvPr>
            <p:ph type="title"/>
          </p:nvPr>
        </p:nvSpPr>
        <p:spPr/>
        <p:txBody>
          <a:bodyPr/>
          <a:lstStyle/>
          <a:p>
            <a:r>
              <a:rPr lang="ja-JP" altLang="en-US"/>
              <a:t>「クラウド</a:t>
            </a:r>
            <a:r>
              <a:rPr lang="en-US" altLang="ja-JP" dirty="0"/>
              <a:t>×</a:t>
            </a:r>
            <a:r>
              <a:rPr lang="ja-JP" altLang="en-US"/>
              <a:t>内製化」が加速</a:t>
            </a:r>
            <a:endParaRPr kumimoji="1" lang="ja-JP" altLang="en-US"/>
          </a:p>
        </p:txBody>
      </p:sp>
      <p:sp>
        <p:nvSpPr>
          <p:cNvPr id="3" name="スライド番号プレースホルダー 2">
            <a:extLst>
              <a:ext uri="{FF2B5EF4-FFF2-40B4-BE49-F238E27FC236}">
                <a16:creationId xmlns:a16="http://schemas.microsoft.com/office/drawing/2014/main" id="{5A95E096-3DC2-E448-BD46-46519C82B653}"/>
              </a:ext>
            </a:extLst>
          </p:cNvPr>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sp>
        <p:nvSpPr>
          <p:cNvPr id="4" name="ホームベース 3">
            <a:extLst>
              <a:ext uri="{FF2B5EF4-FFF2-40B4-BE49-F238E27FC236}">
                <a16:creationId xmlns:a16="http://schemas.microsoft.com/office/drawing/2014/main" id="{9EC97648-5904-3D45-913C-7219BB140CB9}"/>
              </a:ext>
            </a:extLst>
          </p:cNvPr>
          <p:cNvSpPr/>
          <p:nvPr/>
        </p:nvSpPr>
        <p:spPr>
          <a:xfrm>
            <a:off x="920455" y="1568407"/>
            <a:ext cx="4614389" cy="1919634"/>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a:extLst>
              <a:ext uri="{FF2B5EF4-FFF2-40B4-BE49-F238E27FC236}">
                <a16:creationId xmlns:a16="http://schemas.microsoft.com/office/drawing/2014/main" id="{8A999E1F-C0A2-D941-95E0-D411784B5516}"/>
              </a:ext>
            </a:extLst>
          </p:cNvPr>
          <p:cNvSpPr/>
          <p:nvPr/>
        </p:nvSpPr>
        <p:spPr>
          <a:xfrm>
            <a:off x="920455" y="3742377"/>
            <a:ext cx="4614389" cy="191963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B1E089D-2442-2E4D-BB2A-57B529C177D2}"/>
              </a:ext>
            </a:extLst>
          </p:cNvPr>
          <p:cNvSpPr txBox="1"/>
          <p:nvPr/>
        </p:nvSpPr>
        <p:spPr>
          <a:xfrm>
            <a:off x="1493290" y="1912518"/>
            <a:ext cx="2749471" cy="707886"/>
          </a:xfrm>
          <a:prstGeom prst="rect">
            <a:avLst/>
          </a:prstGeom>
          <a:noFill/>
        </p:spPr>
        <p:txBody>
          <a:bodyPr wrap="none" rtlCol="0">
            <a:spAutoFit/>
          </a:bodyPr>
          <a:lstStyle/>
          <a:p>
            <a:r>
              <a:rPr kumimoji="1" lang="ja-JP" altLang="en-US" sz="4000">
                <a:solidFill>
                  <a:schemeClr val="bg1"/>
                </a:solidFill>
                <a:latin typeface="Meiryo" panose="020B0604030504040204" pitchFamily="34" charset="-128"/>
                <a:ea typeface="Meiryo" panose="020B0604030504040204" pitchFamily="34" charset="-128"/>
              </a:rPr>
              <a:t>本業＝社員</a:t>
            </a:r>
          </a:p>
        </p:txBody>
      </p:sp>
      <p:sp>
        <p:nvSpPr>
          <p:cNvPr id="7" name="テキスト ボックス 6">
            <a:extLst>
              <a:ext uri="{FF2B5EF4-FFF2-40B4-BE49-F238E27FC236}">
                <a16:creationId xmlns:a16="http://schemas.microsoft.com/office/drawing/2014/main" id="{7F083A39-D2EC-1B4F-8A41-4F92B8EDF9AA}"/>
              </a:ext>
            </a:extLst>
          </p:cNvPr>
          <p:cNvSpPr txBox="1"/>
          <p:nvPr/>
        </p:nvSpPr>
        <p:spPr>
          <a:xfrm>
            <a:off x="1493290" y="2628641"/>
            <a:ext cx="2646879"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売上や利益の拡大</a:t>
            </a:r>
          </a:p>
        </p:txBody>
      </p:sp>
      <p:sp>
        <p:nvSpPr>
          <p:cNvPr id="8" name="テキスト ボックス 7">
            <a:extLst>
              <a:ext uri="{FF2B5EF4-FFF2-40B4-BE49-F238E27FC236}">
                <a16:creationId xmlns:a16="http://schemas.microsoft.com/office/drawing/2014/main" id="{DA36591E-9D2D-BB44-A856-D1EF9A91A6DB}"/>
              </a:ext>
            </a:extLst>
          </p:cNvPr>
          <p:cNvSpPr txBox="1"/>
          <p:nvPr/>
        </p:nvSpPr>
        <p:spPr>
          <a:xfrm>
            <a:off x="1525618" y="3868731"/>
            <a:ext cx="2648482" cy="707886"/>
          </a:xfrm>
          <a:prstGeom prst="rect">
            <a:avLst/>
          </a:prstGeom>
          <a:noFill/>
        </p:spPr>
        <p:txBody>
          <a:bodyPr wrap="none" rtlCol="0">
            <a:spAutoFit/>
          </a:bodyPr>
          <a:lstStyle/>
          <a:p>
            <a:r>
              <a:rPr lang="ja-JP" altLang="en-US" sz="4000">
                <a:solidFill>
                  <a:schemeClr val="bg1"/>
                </a:solidFill>
                <a:latin typeface="Meiryo" panose="020B0604030504040204" pitchFamily="34" charset="-128"/>
                <a:ea typeface="Meiryo" panose="020B0604030504040204" pitchFamily="34" charset="-128"/>
              </a:rPr>
              <a:t>支援≈外注</a:t>
            </a:r>
            <a:endParaRPr lang="en-US" altLang="ja-JP" sz="4000"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A43A1E6-E5D2-FA48-BA99-FE85C76A08B8}"/>
              </a:ext>
            </a:extLst>
          </p:cNvPr>
          <p:cNvSpPr txBox="1"/>
          <p:nvPr/>
        </p:nvSpPr>
        <p:spPr>
          <a:xfrm>
            <a:off x="1610860" y="4477010"/>
            <a:ext cx="2069797" cy="1015663"/>
          </a:xfrm>
          <a:prstGeom prst="rect">
            <a:avLst/>
          </a:prstGeom>
          <a:noFill/>
        </p:spPr>
        <p:txBody>
          <a:bodyPr wrap="none" rtlCol="0">
            <a:spAutoFit/>
          </a:bodyPr>
          <a:lstStyle/>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生産性の向上</a:t>
            </a:r>
            <a:endParaRPr kumimoji="1"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lang="ja-JP" altLang="en-US" sz="2000">
                <a:solidFill>
                  <a:schemeClr val="bg1"/>
                </a:solidFill>
                <a:latin typeface="Meiryo" panose="020B0604030504040204" pitchFamily="34" charset="-128"/>
                <a:ea typeface="Meiryo" panose="020B0604030504040204" pitchFamily="34" charset="-128"/>
              </a:rPr>
              <a:t>コストの削減</a:t>
            </a:r>
            <a:endParaRPr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期間の短縮</a:t>
            </a:r>
          </a:p>
        </p:txBody>
      </p:sp>
      <p:sp>
        <p:nvSpPr>
          <p:cNvPr id="23" name="テキスト ボックス 22">
            <a:extLst>
              <a:ext uri="{FF2B5EF4-FFF2-40B4-BE49-F238E27FC236}">
                <a16:creationId xmlns:a16="http://schemas.microsoft.com/office/drawing/2014/main" id="{4041867A-7D4E-7742-B6D9-500D7C45E30A}"/>
              </a:ext>
            </a:extLst>
          </p:cNvPr>
          <p:cNvSpPr txBox="1"/>
          <p:nvPr/>
        </p:nvSpPr>
        <p:spPr>
          <a:xfrm>
            <a:off x="1214635" y="1210057"/>
            <a:ext cx="3270447" cy="338554"/>
          </a:xfrm>
          <a:prstGeom prst="rect">
            <a:avLst/>
          </a:prstGeom>
          <a:noFill/>
        </p:spPr>
        <p:txBody>
          <a:bodyPr wrap="none" rtlCol="0">
            <a:spAutoFit/>
          </a:bodyPr>
          <a:lstStyle/>
          <a:p>
            <a:r>
              <a:rPr lang="ja-JP" altLang="en-US" sz="1600">
                <a:solidFill>
                  <a:schemeClr val="accent3">
                    <a:lumMod val="75000"/>
                  </a:schemeClr>
                </a:solidFill>
                <a:latin typeface="Meiryo" panose="020B0604030504040204" pitchFamily="34" charset="-128"/>
                <a:ea typeface="Meiryo" panose="020B0604030504040204" pitchFamily="34" charset="-128"/>
              </a:rPr>
              <a:t>「</a:t>
            </a:r>
            <a:r>
              <a:rPr lang="en-US" altLang="ja-JP" sz="1600" dirty="0">
                <a:solidFill>
                  <a:schemeClr val="accent3">
                    <a:lumMod val="75000"/>
                  </a:schemeClr>
                </a:solidFill>
                <a:latin typeface="Meiryo" panose="020B0604030504040204" pitchFamily="34" charset="-128"/>
                <a:ea typeface="Meiryo" panose="020B0604030504040204" pitchFamily="34" charset="-128"/>
              </a:rPr>
              <a:t>IT</a:t>
            </a:r>
            <a:r>
              <a:rPr lang="ja-JP" altLang="en-US" sz="1600">
                <a:solidFill>
                  <a:schemeClr val="accent3">
                    <a:lumMod val="75000"/>
                  </a:schemeClr>
                </a:solidFill>
                <a:latin typeface="Meiryo" panose="020B0604030504040204" pitchFamily="34" charset="-128"/>
                <a:ea typeface="Meiryo" panose="020B0604030504040204" pitchFamily="34" charset="-128"/>
              </a:rPr>
              <a:t>は本業ではない」という認識</a:t>
            </a:r>
            <a:endParaRPr kumimoji="1" lang="ja-JP" altLang="en-US" sz="1600">
              <a:solidFill>
                <a:schemeClr val="accent3">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97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B20E13AD-CA91-944F-A2B7-7AEBAEFCA8F4}"/>
              </a:ext>
            </a:extLst>
          </p:cNvPr>
          <p:cNvGrpSpPr/>
          <p:nvPr/>
        </p:nvGrpSpPr>
        <p:grpSpPr>
          <a:xfrm>
            <a:off x="617674" y="2925059"/>
            <a:ext cx="8136062" cy="3538955"/>
            <a:chOff x="617674" y="2925059"/>
            <a:chExt cx="8136062" cy="3538955"/>
          </a:xfrm>
        </p:grpSpPr>
        <p:sp>
          <p:nvSpPr>
            <p:cNvPr id="24" name="正方形/長方形 23">
              <a:extLst>
                <a:ext uri="{FF2B5EF4-FFF2-40B4-BE49-F238E27FC236}">
                  <a16:creationId xmlns:a16="http://schemas.microsoft.com/office/drawing/2014/main" id="{166AC9C5-9B37-0A4D-98EB-A0B01D5597F8}"/>
                </a:ext>
              </a:extLst>
            </p:cNvPr>
            <p:cNvSpPr/>
            <p:nvPr/>
          </p:nvSpPr>
          <p:spPr>
            <a:xfrm>
              <a:off x="617674" y="2925059"/>
              <a:ext cx="8114544" cy="35389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5" name="テキスト ボックス 24">
              <a:extLst>
                <a:ext uri="{FF2B5EF4-FFF2-40B4-BE49-F238E27FC236}">
                  <a16:creationId xmlns:a16="http://schemas.microsoft.com/office/drawing/2014/main" id="{6BFE79F8-D57D-BA4A-809D-DCBACC194CEC}"/>
                </a:ext>
              </a:extLst>
            </p:cNvPr>
            <p:cNvSpPr txBox="1"/>
            <p:nvPr/>
          </p:nvSpPr>
          <p:spPr>
            <a:xfrm>
              <a:off x="2275681" y="6078097"/>
              <a:ext cx="6478055"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ウォーターフォール開発</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オンプレミス</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開発・運用業務委託の限界</a:t>
              </a:r>
            </a:p>
          </p:txBody>
        </p:sp>
      </p:grpSp>
      <p:sp>
        <p:nvSpPr>
          <p:cNvPr id="3" name="タイトル 2">
            <a:extLst>
              <a:ext uri="{FF2B5EF4-FFF2-40B4-BE49-F238E27FC236}">
                <a16:creationId xmlns:a16="http://schemas.microsoft.com/office/drawing/2014/main" id="{CBDC9082-A64C-3443-B0AC-3E427F5D2EAC}"/>
              </a:ext>
            </a:extLst>
          </p:cNvPr>
          <p:cNvSpPr>
            <a:spLocks noGrp="1"/>
          </p:cNvSpPr>
          <p:nvPr>
            <p:ph type="title"/>
          </p:nvPr>
        </p:nvSpPr>
        <p:spPr/>
        <p:txBody>
          <a:bodyPr/>
          <a:lstStyle/>
          <a:p>
            <a:r>
              <a:rPr kumimoji="1" lang="ja-JP" altLang="en-US"/>
              <a:t>これからの開発や運用に求められるもの</a:t>
            </a:r>
          </a:p>
        </p:txBody>
      </p:sp>
      <p:sp>
        <p:nvSpPr>
          <p:cNvPr id="2" name="スライド番号プレースホルダー 1">
            <a:extLst>
              <a:ext uri="{FF2B5EF4-FFF2-40B4-BE49-F238E27FC236}">
                <a16:creationId xmlns:a16="http://schemas.microsoft.com/office/drawing/2014/main" id="{B82D6FA7-49F3-734F-89AE-A56EAF8AD71A}"/>
              </a:ext>
            </a:extLst>
          </p:cNvPr>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grpSp>
        <p:nvGrpSpPr>
          <p:cNvPr id="4" name="グループ化 3">
            <a:extLst>
              <a:ext uri="{FF2B5EF4-FFF2-40B4-BE49-F238E27FC236}">
                <a16:creationId xmlns:a16="http://schemas.microsoft.com/office/drawing/2014/main" id="{2791F38D-FD3E-4141-A5DE-C5DF3584CAD0}"/>
              </a:ext>
            </a:extLst>
          </p:cNvPr>
          <p:cNvGrpSpPr/>
          <p:nvPr/>
        </p:nvGrpSpPr>
        <p:grpSpPr>
          <a:xfrm>
            <a:off x="514728" y="2415669"/>
            <a:ext cx="8114544" cy="1114039"/>
            <a:chOff x="514728" y="2415669"/>
            <a:chExt cx="8114544" cy="1114039"/>
          </a:xfrm>
        </p:grpSpPr>
        <p:sp>
          <p:nvSpPr>
            <p:cNvPr id="15" name="正方形/長方形 14">
              <a:extLst>
                <a:ext uri="{FF2B5EF4-FFF2-40B4-BE49-F238E27FC236}">
                  <a16:creationId xmlns:a16="http://schemas.microsoft.com/office/drawing/2014/main" id="{66801948-0DB8-8E43-949A-31A88117DD67}"/>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6" name="テキスト ボックス 15">
              <a:extLst>
                <a:ext uri="{FF2B5EF4-FFF2-40B4-BE49-F238E27FC236}">
                  <a16:creationId xmlns:a16="http://schemas.microsoft.com/office/drawing/2014/main" id="{3954CB3A-6A00-F945-82D0-020160685725}"/>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0F0637-E77D-C240-9EF1-4E2809399986}"/>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13" name="グループ化 12">
            <a:extLst>
              <a:ext uri="{FF2B5EF4-FFF2-40B4-BE49-F238E27FC236}">
                <a16:creationId xmlns:a16="http://schemas.microsoft.com/office/drawing/2014/main" id="{F65117FD-D6D3-0141-A704-861EFE580E88}"/>
              </a:ext>
            </a:extLst>
          </p:cNvPr>
          <p:cNvGrpSpPr/>
          <p:nvPr/>
        </p:nvGrpSpPr>
        <p:grpSpPr>
          <a:xfrm>
            <a:off x="514728" y="3628127"/>
            <a:ext cx="8114544" cy="1114039"/>
            <a:chOff x="514728" y="3628127"/>
            <a:chExt cx="8114544" cy="1114039"/>
          </a:xfrm>
        </p:grpSpPr>
        <p:sp>
          <p:nvSpPr>
            <p:cNvPr id="18" name="正方形/長方形 17">
              <a:extLst>
                <a:ext uri="{FF2B5EF4-FFF2-40B4-BE49-F238E27FC236}">
                  <a16:creationId xmlns:a16="http://schemas.microsoft.com/office/drawing/2014/main" id="{28855FBC-C1BE-FB4A-80AD-E30F60F31D81}"/>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9" name="テキスト ボックス 18">
              <a:extLst>
                <a:ext uri="{FF2B5EF4-FFF2-40B4-BE49-F238E27FC236}">
                  <a16:creationId xmlns:a16="http://schemas.microsoft.com/office/drawing/2014/main" id="{0A750096-7D79-A445-B193-938B94D1DF35}"/>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B99988A7-281C-C14A-A0FD-6BD0C79ED1CE}"/>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26" name="グループ化 25">
            <a:extLst>
              <a:ext uri="{FF2B5EF4-FFF2-40B4-BE49-F238E27FC236}">
                <a16:creationId xmlns:a16="http://schemas.microsoft.com/office/drawing/2014/main" id="{C89112E2-7E69-594B-B2C6-41CC3AF69554}"/>
              </a:ext>
            </a:extLst>
          </p:cNvPr>
          <p:cNvGrpSpPr/>
          <p:nvPr/>
        </p:nvGrpSpPr>
        <p:grpSpPr>
          <a:xfrm>
            <a:off x="514728" y="4840585"/>
            <a:ext cx="8114544" cy="1114039"/>
            <a:chOff x="514728" y="4840585"/>
            <a:chExt cx="8114544" cy="1114039"/>
          </a:xfrm>
        </p:grpSpPr>
        <p:sp>
          <p:nvSpPr>
            <p:cNvPr id="21" name="正方形/長方形 20">
              <a:extLst>
                <a:ext uri="{FF2B5EF4-FFF2-40B4-BE49-F238E27FC236}">
                  <a16:creationId xmlns:a16="http://schemas.microsoft.com/office/drawing/2014/main" id="{B8C57DE0-30C0-FC40-B565-21F38DDD5438}"/>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2" name="テキスト ボックス 21">
              <a:extLst>
                <a:ext uri="{FF2B5EF4-FFF2-40B4-BE49-F238E27FC236}">
                  <a16:creationId xmlns:a16="http://schemas.microsoft.com/office/drawing/2014/main" id="{AEC78960-5947-BB41-85D2-05F16CB59580}"/>
                </a:ext>
              </a:extLst>
            </p:cNvPr>
            <p:cNvSpPr txBox="1"/>
            <p:nvPr/>
          </p:nvSpPr>
          <p:spPr>
            <a:xfrm>
              <a:off x="617674" y="5028105"/>
              <a:ext cx="1688283" cy="677108"/>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endParaRPr kumimoji="1" lang="en-US" altLang="ja-JP" sz="24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AEF0F577-643E-3645-B92F-6E2194C6BAC3}"/>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4" name="三角形 13">
            <a:extLst>
              <a:ext uri="{FF2B5EF4-FFF2-40B4-BE49-F238E27FC236}">
                <a16:creationId xmlns:a16="http://schemas.microsoft.com/office/drawing/2014/main" id="{9F711FD3-D273-0840-8445-17F650BD30DE}"/>
              </a:ext>
            </a:extLst>
          </p:cNvPr>
          <p:cNvSpPr/>
          <p:nvPr/>
        </p:nvSpPr>
        <p:spPr>
          <a:xfrm flipV="1">
            <a:off x="3300316" y="1501231"/>
            <a:ext cx="2579699" cy="1001218"/>
          </a:xfrm>
          <a:prstGeom prst="triangle">
            <a:avLst>
              <a:gd name="adj" fmla="val 49528"/>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グループ化 27">
            <a:extLst>
              <a:ext uri="{FF2B5EF4-FFF2-40B4-BE49-F238E27FC236}">
                <a16:creationId xmlns:a16="http://schemas.microsoft.com/office/drawing/2014/main" id="{BF2D3D42-81CB-3443-A94A-16AB1190DB1C}"/>
              </a:ext>
            </a:extLst>
          </p:cNvPr>
          <p:cNvGrpSpPr/>
          <p:nvPr/>
        </p:nvGrpSpPr>
        <p:grpSpPr>
          <a:xfrm>
            <a:off x="514728" y="884636"/>
            <a:ext cx="4057272" cy="1195037"/>
            <a:chOff x="514728" y="884636"/>
            <a:chExt cx="4057272" cy="1195037"/>
          </a:xfrm>
        </p:grpSpPr>
        <p:sp>
          <p:nvSpPr>
            <p:cNvPr id="5" name="ホームベース 4">
              <a:extLst>
                <a:ext uri="{FF2B5EF4-FFF2-40B4-BE49-F238E27FC236}">
                  <a16:creationId xmlns:a16="http://schemas.microsoft.com/office/drawing/2014/main" id="{3D8A9EE0-6A95-5C49-9915-8FCF3071660A}"/>
                </a:ext>
              </a:extLst>
            </p:cNvPr>
            <p:cNvSpPr/>
            <p:nvPr/>
          </p:nvSpPr>
          <p:spPr>
            <a:xfrm>
              <a:off x="514728" y="884636"/>
              <a:ext cx="4057272" cy="1195037"/>
            </a:xfrm>
            <a:prstGeom prst="homePlate">
              <a:avLst>
                <a:gd name="adj" fmla="val 25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791CE9C7-052F-E843-ABBA-EAB5B591861E}"/>
                </a:ext>
              </a:extLst>
            </p:cNvPr>
            <p:cNvSpPr txBox="1"/>
            <p:nvPr/>
          </p:nvSpPr>
          <p:spPr>
            <a:xfrm>
              <a:off x="890178" y="968899"/>
              <a:ext cx="3057247"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ビジネス環境の不確実性が増大</a:t>
              </a:r>
            </a:p>
          </p:txBody>
        </p:sp>
        <p:sp>
          <p:nvSpPr>
            <p:cNvPr id="9" name="テキスト ボックス 8">
              <a:extLst>
                <a:ext uri="{FF2B5EF4-FFF2-40B4-BE49-F238E27FC236}">
                  <a16:creationId xmlns:a16="http://schemas.microsoft.com/office/drawing/2014/main" id="{48682138-C25F-8B4B-A0AF-AC8018D918C8}"/>
                </a:ext>
              </a:extLst>
            </p:cNvPr>
            <p:cNvSpPr txBox="1"/>
            <p:nvPr/>
          </p:nvSpPr>
          <p:spPr>
            <a:xfrm>
              <a:off x="744005" y="1362730"/>
              <a:ext cx="1569660" cy="646331"/>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現場のニーズに</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ジャストインタイム</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で対応できる</a:t>
              </a:r>
            </a:p>
          </p:txBody>
        </p:sp>
        <p:sp>
          <p:nvSpPr>
            <p:cNvPr id="11" name="テキスト ボックス 10">
              <a:extLst>
                <a:ext uri="{FF2B5EF4-FFF2-40B4-BE49-F238E27FC236}">
                  <a16:creationId xmlns:a16="http://schemas.microsoft.com/office/drawing/2014/main" id="{FC43D615-0C0A-0944-96F7-277746D238CE}"/>
                </a:ext>
              </a:extLst>
            </p:cNvPr>
            <p:cNvSpPr txBox="1"/>
            <p:nvPr/>
          </p:nvSpPr>
          <p:spPr>
            <a:xfrm>
              <a:off x="2503862" y="1362728"/>
              <a:ext cx="1569660" cy="646331"/>
            </a:xfrm>
            <a:prstGeom prst="rect">
              <a:avLst/>
            </a:prstGeom>
            <a:noFill/>
          </p:spPr>
          <p:txBody>
            <a:bodyPr wrap="none" rtlCol="0">
              <a:spAutoFit/>
            </a:bodyPr>
            <a:lstStyle/>
            <a:p>
              <a:pPr algn="r"/>
              <a:r>
                <a:rPr kumimoji="1" lang="ja-JP" altLang="en-US" sz="3600" b="1">
                  <a:solidFill>
                    <a:schemeClr val="bg1"/>
                  </a:solidFill>
                  <a:latin typeface="Meiryo" panose="020B0604030504040204" pitchFamily="34" charset="-128"/>
                  <a:ea typeface="Meiryo" panose="020B0604030504040204" pitchFamily="34" charset="-128"/>
                </a:rPr>
                <a:t>即応力</a:t>
              </a:r>
            </a:p>
          </p:txBody>
        </p:sp>
      </p:grpSp>
      <p:grpSp>
        <p:nvGrpSpPr>
          <p:cNvPr id="29" name="グループ化 28">
            <a:extLst>
              <a:ext uri="{FF2B5EF4-FFF2-40B4-BE49-F238E27FC236}">
                <a16:creationId xmlns:a16="http://schemas.microsoft.com/office/drawing/2014/main" id="{2AAA97AF-C54C-DC48-877A-2324B95AADBA}"/>
              </a:ext>
            </a:extLst>
          </p:cNvPr>
          <p:cNvGrpSpPr/>
          <p:nvPr/>
        </p:nvGrpSpPr>
        <p:grpSpPr>
          <a:xfrm>
            <a:off x="4572000" y="884636"/>
            <a:ext cx="4057272" cy="1195037"/>
            <a:chOff x="4572000" y="884636"/>
            <a:chExt cx="4057272" cy="1195037"/>
          </a:xfrm>
        </p:grpSpPr>
        <p:sp>
          <p:nvSpPr>
            <p:cNvPr id="6" name="ホームベース 5">
              <a:extLst>
                <a:ext uri="{FF2B5EF4-FFF2-40B4-BE49-F238E27FC236}">
                  <a16:creationId xmlns:a16="http://schemas.microsoft.com/office/drawing/2014/main" id="{11335F56-D954-594F-A416-5BC7943749FB}"/>
                </a:ext>
              </a:extLst>
            </p:cNvPr>
            <p:cNvSpPr/>
            <p:nvPr/>
          </p:nvSpPr>
          <p:spPr>
            <a:xfrm rot="10800000">
              <a:off x="4572000" y="884636"/>
              <a:ext cx="4057272" cy="1195037"/>
            </a:xfrm>
            <a:prstGeom prst="homePlate">
              <a:avLst>
                <a:gd name="adj" fmla="val 25417"/>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6E183EF7-1437-984D-93FE-D43E9DCC3100}"/>
                </a:ext>
              </a:extLst>
            </p:cNvPr>
            <p:cNvSpPr txBox="1"/>
            <p:nvPr/>
          </p:nvSpPr>
          <p:spPr>
            <a:xfrm>
              <a:off x="4862672" y="968899"/>
              <a:ext cx="3672800"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デジタル・テクノロジーの劇的な発展</a:t>
              </a:r>
            </a:p>
          </p:txBody>
        </p:sp>
        <p:sp>
          <p:nvSpPr>
            <p:cNvPr id="10" name="テキスト ボックス 9">
              <a:extLst>
                <a:ext uri="{FF2B5EF4-FFF2-40B4-BE49-F238E27FC236}">
                  <a16:creationId xmlns:a16="http://schemas.microsoft.com/office/drawing/2014/main" id="{4C40722D-CFE1-6442-BF71-10406EDA3597}"/>
                </a:ext>
              </a:extLst>
            </p:cNvPr>
            <p:cNvSpPr txBox="1"/>
            <p:nvPr/>
          </p:nvSpPr>
          <p:spPr>
            <a:xfrm>
              <a:off x="6561134" y="1362727"/>
              <a:ext cx="1877437" cy="646331"/>
            </a:xfrm>
            <a:prstGeom prst="rect">
              <a:avLst/>
            </a:prstGeom>
            <a:noFill/>
          </p:spPr>
          <p:txBody>
            <a:bodyPr wrap="none" rtlCol="0">
              <a:spAutoFit/>
            </a:bodyPr>
            <a:lstStyle/>
            <a:p>
              <a:pPr algn="r"/>
              <a:r>
                <a:rPr kumimoji="1" lang="ja-JP" altLang="en-US" sz="1200">
                  <a:solidFill>
                    <a:schemeClr val="bg1"/>
                  </a:solidFill>
                  <a:latin typeface="Meiryo" panose="020B0604030504040204" pitchFamily="34" charset="-128"/>
                  <a:ea typeface="Meiryo" panose="020B0604030504040204" pitchFamily="34" charset="-128"/>
                </a:rPr>
                <a:t>生産性・価格・期間など</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kumimoji="1" lang="ja-JP" altLang="en-US" sz="1200">
                  <a:solidFill>
                    <a:schemeClr val="bg1"/>
                  </a:solidFill>
                  <a:latin typeface="Meiryo" panose="020B0604030504040204" pitchFamily="34" charset="-128"/>
                  <a:ea typeface="Meiryo" panose="020B0604030504040204" pitchFamily="34" charset="-128"/>
                </a:rPr>
                <a:t>これまでの常識を</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根底から</a:t>
              </a:r>
              <a:r>
                <a:rPr kumimoji="1" lang="ja-JP" altLang="en-US" sz="1200">
                  <a:solidFill>
                    <a:schemeClr val="bg1"/>
                  </a:solidFill>
                  <a:latin typeface="Meiryo" panose="020B0604030504040204" pitchFamily="34" charset="-128"/>
                  <a:ea typeface="Meiryo" panose="020B0604030504040204" pitchFamily="34" charset="-128"/>
                </a:rPr>
                <a:t>覆す</a:t>
              </a:r>
            </a:p>
          </p:txBody>
        </p:sp>
        <p:sp>
          <p:nvSpPr>
            <p:cNvPr id="12" name="テキスト ボックス 11">
              <a:extLst>
                <a:ext uri="{FF2B5EF4-FFF2-40B4-BE49-F238E27FC236}">
                  <a16:creationId xmlns:a16="http://schemas.microsoft.com/office/drawing/2014/main" id="{BC9B08DB-D54C-3E40-A1C2-32B2BDDFE7FE}"/>
                </a:ext>
              </a:extLst>
            </p:cNvPr>
            <p:cNvSpPr txBox="1"/>
            <p:nvPr/>
          </p:nvSpPr>
          <p:spPr>
            <a:xfrm>
              <a:off x="5030976" y="1368999"/>
              <a:ext cx="1569660" cy="646331"/>
            </a:xfrm>
            <a:prstGeom prst="rect">
              <a:avLst/>
            </a:prstGeom>
            <a:noFill/>
          </p:spPr>
          <p:txBody>
            <a:bodyPr wrap="none" rtlCol="0">
              <a:spAutoFit/>
            </a:bodyPr>
            <a:lstStyle/>
            <a:p>
              <a:r>
                <a:rPr kumimoji="1" lang="ja-JP" altLang="en-US" sz="3600" b="1">
                  <a:solidFill>
                    <a:schemeClr val="bg1"/>
                  </a:solidFill>
                  <a:latin typeface="Meiryo" panose="020B0604030504040204" pitchFamily="34" charset="-128"/>
                  <a:ea typeface="Meiryo" panose="020B0604030504040204" pitchFamily="34" charset="-128"/>
                </a:rPr>
                <a:t>破壊力</a:t>
              </a:r>
            </a:p>
          </p:txBody>
        </p:sp>
      </p:grpSp>
    </p:spTree>
    <p:extLst>
      <p:ext uri="{BB962C8B-B14F-4D97-AF65-F5344CB8AC3E}">
        <p14:creationId xmlns:p14="http://schemas.microsoft.com/office/powerpoint/2010/main" val="12950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866210F-D0E5-7642-A89D-C3E3FD808AEB}"/>
              </a:ext>
            </a:extLst>
          </p:cNvPr>
          <p:cNvSpPr/>
          <p:nvPr/>
        </p:nvSpPr>
        <p:spPr>
          <a:xfrm>
            <a:off x="287545" y="878523"/>
            <a:ext cx="8568905" cy="562535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92081C97-B986-3B4E-BFC0-9DECC255B435}"/>
              </a:ext>
            </a:extLst>
          </p:cNvPr>
          <p:cNvSpPr>
            <a:spLocks noGrp="1"/>
          </p:cNvSpPr>
          <p:nvPr>
            <p:ph type="title"/>
          </p:nvPr>
        </p:nvSpPr>
        <p:spPr/>
        <p:txBody>
          <a:bodyPr/>
          <a:lstStyle/>
          <a:p>
            <a:r>
              <a:rPr kumimoji="1" lang="en-US" altLang="ja-JP" dirty="0" err="1"/>
              <a:t>VeriSM</a:t>
            </a:r>
            <a:endParaRPr kumimoji="1" lang="ja-JP" altLang="en-US"/>
          </a:p>
        </p:txBody>
      </p:sp>
      <p:sp>
        <p:nvSpPr>
          <p:cNvPr id="3" name="スライド番号プレースホルダー 2">
            <a:extLst>
              <a:ext uri="{FF2B5EF4-FFF2-40B4-BE49-F238E27FC236}">
                <a16:creationId xmlns:a16="http://schemas.microsoft.com/office/drawing/2014/main" id="{7446997D-D410-DC4D-AB6A-1CC2C1C98F01}"/>
              </a:ext>
            </a:extLst>
          </p:cNvPr>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grpSp>
        <p:nvGrpSpPr>
          <p:cNvPr id="4" name="グループ化 3">
            <a:extLst>
              <a:ext uri="{FF2B5EF4-FFF2-40B4-BE49-F238E27FC236}">
                <a16:creationId xmlns:a16="http://schemas.microsoft.com/office/drawing/2014/main" id="{D50778C5-896D-414C-8F5A-AE3A202F75C7}"/>
              </a:ext>
            </a:extLst>
          </p:cNvPr>
          <p:cNvGrpSpPr/>
          <p:nvPr/>
        </p:nvGrpSpPr>
        <p:grpSpPr>
          <a:xfrm>
            <a:off x="514728" y="2420938"/>
            <a:ext cx="8114544" cy="1114039"/>
            <a:chOff x="514728" y="2415669"/>
            <a:chExt cx="8114544" cy="1114039"/>
          </a:xfrm>
        </p:grpSpPr>
        <p:sp>
          <p:nvSpPr>
            <p:cNvPr id="5" name="正方形/長方形 4">
              <a:extLst>
                <a:ext uri="{FF2B5EF4-FFF2-40B4-BE49-F238E27FC236}">
                  <a16:creationId xmlns:a16="http://schemas.microsoft.com/office/drawing/2014/main" id="{49A86F12-5EE8-434B-AE6C-7DC8AED42B66}"/>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6" name="テキスト ボックス 5">
              <a:extLst>
                <a:ext uri="{FF2B5EF4-FFF2-40B4-BE49-F238E27FC236}">
                  <a16:creationId xmlns:a16="http://schemas.microsoft.com/office/drawing/2014/main" id="{EDC2B677-C524-3147-BF24-693B077439AB}"/>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C5B7D8B6-DCCA-0945-A775-59232D4637A4}"/>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8" name="グループ化 7">
            <a:extLst>
              <a:ext uri="{FF2B5EF4-FFF2-40B4-BE49-F238E27FC236}">
                <a16:creationId xmlns:a16="http://schemas.microsoft.com/office/drawing/2014/main" id="{563EB711-DEB3-AC47-81C7-FD99BA961BCA}"/>
              </a:ext>
            </a:extLst>
          </p:cNvPr>
          <p:cNvGrpSpPr/>
          <p:nvPr/>
        </p:nvGrpSpPr>
        <p:grpSpPr>
          <a:xfrm>
            <a:off x="514728" y="3633396"/>
            <a:ext cx="8114544" cy="1114039"/>
            <a:chOff x="514728" y="3628127"/>
            <a:chExt cx="8114544" cy="1114039"/>
          </a:xfrm>
        </p:grpSpPr>
        <p:sp>
          <p:nvSpPr>
            <p:cNvPr id="9" name="正方形/長方形 8">
              <a:extLst>
                <a:ext uri="{FF2B5EF4-FFF2-40B4-BE49-F238E27FC236}">
                  <a16:creationId xmlns:a16="http://schemas.microsoft.com/office/drawing/2014/main" id="{79D51D10-3FB7-C240-A9A6-C155E33BBD4B}"/>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0" name="テキスト ボックス 9">
              <a:extLst>
                <a:ext uri="{FF2B5EF4-FFF2-40B4-BE49-F238E27FC236}">
                  <a16:creationId xmlns:a16="http://schemas.microsoft.com/office/drawing/2014/main" id="{9BF3BD8C-D964-2B42-BB59-D7B995253C1D}"/>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14044D3-D942-C64D-8A39-150D12B1AA08}"/>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4B1BD6D2-B09C-5D41-BFC6-F53016DBF184}"/>
              </a:ext>
            </a:extLst>
          </p:cNvPr>
          <p:cNvGrpSpPr/>
          <p:nvPr/>
        </p:nvGrpSpPr>
        <p:grpSpPr>
          <a:xfrm>
            <a:off x="514728" y="4845854"/>
            <a:ext cx="8114544" cy="1114039"/>
            <a:chOff x="514728" y="4840585"/>
            <a:chExt cx="8114544" cy="1114039"/>
          </a:xfrm>
        </p:grpSpPr>
        <p:sp>
          <p:nvSpPr>
            <p:cNvPr id="13" name="正方形/長方形 12">
              <a:extLst>
                <a:ext uri="{FF2B5EF4-FFF2-40B4-BE49-F238E27FC236}">
                  <a16:creationId xmlns:a16="http://schemas.microsoft.com/office/drawing/2014/main" id="{647097CE-B31A-F447-906D-BD65BCFA31A3}"/>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4" name="テキスト ボックス 13">
              <a:extLst>
                <a:ext uri="{FF2B5EF4-FFF2-40B4-BE49-F238E27FC236}">
                  <a16:creationId xmlns:a16="http://schemas.microsoft.com/office/drawing/2014/main" id="{888D598E-3B2A-4544-AB0F-660A1A499D1A}"/>
                </a:ext>
              </a:extLst>
            </p:cNvPr>
            <p:cNvSpPr txBox="1"/>
            <p:nvPr/>
          </p:nvSpPr>
          <p:spPr>
            <a:xfrm>
              <a:off x="617674" y="5028105"/>
              <a:ext cx="1688283" cy="677108"/>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endParaRPr kumimoji="1" lang="en-US" altLang="ja-JP" sz="24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A4DF34-4EF1-984F-BE0E-DDC61EC43BD7}"/>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7" name="テキスト ボックス 16">
            <a:extLst>
              <a:ext uri="{FF2B5EF4-FFF2-40B4-BE49-F238E27FC236}">
                <a16:creationId xmlns:a16="http://schemas.microsoft.com/office/drawing/2014/main" id="{2263C6D8-F7D0-974E-9119-6DC1F8144659}"/>
              </a:ext>
            </a:extLst>
          </p:cNvPr>
          <p:cNvSpPr txBox="1"/>
          <p:nvPr/>
        </p:nvSpPr>
        <p:spPr>
          <a:xfrm>
            <a:off x="2935170" y="6042211"/>
            <a:ext cx="3273653" cy="461665"/>
          </a:xfrm>
          <a:prstGeom prst="rect">
            <a:avLst/>
          </a:prstGeom>
          <a:noFill/>
        </p:spPr>
        <p:txBody>
          <a:bodyPr wrap="none" rtlCol="0">
            <a:spAutoFit/>
          </a:bodyPr>
          <a:lstStyle/>
          <a:p>
            <a:pPr algn="ctr"/>
            <a:r>
              <a:rPr kumimoji="1" lang="en-US" altLang="ja-JP" sz="2400" dirty="0">
                <a:solidFill>
                  <a:srgbClr val="0052FF"/>
                </a:solidFill>
                <a:latin typeface="Meiryo" panose="020B0604030504040204" pitchFamily="34" charset="-128"/>
                <a:ea typeface="Meiryo" panose="020B0604030504040204" pitchFamily="34" charset="-128"/>
              </a:rPr>
              <a:t>IT</a:t>
            </a:r>
            <a:r>
              <a:rPr kumimoji="1" lang="ja-JP" altLang="en-US" sz="2400">
                <a:solidFill>
                  <a:srgbClr val="0052FF"/>
                </a:solidFill>
                <a:latin typeface="Meiryo" panose="020B0604030504040204" pitchFamily="34" charset="-128"/>
                <a:ea typeface="Meiryo" panose="020B0604030504040204" pitchFamily="34" charset="-128"/>
              </a:rPr>
              <a:t>のスピードが高速化</a:t>
            </a:r>
          </a:p>
        </p:txBody>
      </p:sp>
      <p:sp>
        <p:nvSpPr>
          <p:cNvPr id="18" name="コンテンツ プレースホルダー 2">
            <a:extLst>
              <a:ext uri="{FF2B5EF4-FFF2-40B4-BE49-F238E27FC236}">
                <a16:creationId xmlns:a16="http://schemas.microsoft.com/office/drawing/2014/main" id="{77AE1D7C-951D-0E44-B35C-DE713495C8EA}"/>
              </a:ext>
            </a:extLst>
          </p:cNvPr>
          <p:cNvSpPr txBox="1">
            <a:spLocks/>
          </p:cNvSpPr>
          <p:nvPr/>
        </p:nvSpPr>
        <p:spPr>
          <a:xfrm>
            <a:off x="3853250" y="1236356"/>
            <a:ext cx="4711145" cy="724263"/>
          </a:xfrm>
          <a:prstGeom prst="rect">
            <a:avLst/>
          </a:prstGeom>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Wingdings" pitchFamily="2" charset="2"/>
              <a:buChar char="l"/>
            </a:pPr>
            <a:r>
              <a:rPr lang="en-US" altLang="ja-JP" sz="1400" dirty="0">
                <a:solidFill>
                  <a:srgbClr val="0052FF"/>
                </a:solidFill>
                <a:latin typeface="Meiryo" panose="020B0604030504040204" pitchFamily="34" charset="-128"/>
                <a:ea typeface="Meiryo" panose="020B0604030504040204" pitchFamily="34" charset="-128"/>
              </a:rPr>
              <a:t>IT</a:t>
            </a:r>
            <a:r>
              <a:rPr lang="ja-JP" altLang="en-US" sz="1400">
                <a:solidFill>
                  <a:srgbClr val="0052FF"/>
                </a:solidFill>
                <a:latin typeface="Meiryo" panose="020B0604030504040204" pitchFamily="34" charset="-128"/>
                <a:ea typeface="Meiryo" panose="020B0604030504040204" pitchFamily="34" charset="-128"/>
              </a:rPr>
              <a:t>のスピードにビジネス・プロセスが追いつかない</a:t>
            </a:r>
            <a:endParaRPr lang="en-US" altLang="ja-JP" sz="1400" dirty="0">
              <a:solidFill>
                <a:srgbClr val="0052FF"/>
              </a:solidFill>
              <a:latin typeface="Meiryo" panose="020B0604030504040204" pitchFamily="34" charset="-128"/>
              <a:ea typeface="Meiryo" panose="020B0604030504040204" pitchFamily="34" charset="-128"/>
            </a:endParaRPr>
          </a:p>
          <a:p>
            <a:pPr>
              <a:buFont typeface="Wingdings" pitchFamily="2" charset="2"/>
              <a:buChar char="l"/>
            </a:pPr>
            <a:r>
              <a:rPr lang="ja-JP" altLang="en-US" sz="1400">
                <a:solidFill>
                  <a:srgbClr val="0052FF"/>
                </a:solidFill>
                <a:latin typeface="Meiryo" panose="020B0604030504040204" pitchFamily="34" charset="-128"/>
                <a:ea typeface="Meiryo" panose="020B0604030504040204" pitchFamily="34" charset="-128"/>
              </a:rPr>
              <a:t>全ての組織がサービス・プロバイダー化する</a:t>
            </a:r>
            <a:endParaRPr lang="en-US" altLang="ja-JP" sz="1400" dirty="0">
              <a:solidFill>
                <a:srgbClr val="0052FF"/>
              </a:solidFill>
              <a:latin typeface="Meiryo" panose="020B0604030504040204" pitchFamily="34" charset="-128"/>
              <a:ea typeface="Meiryo" panose="020B0604030504040204" pitchFamily="34" charset="-128"/>
            </a:endParaRPr>
          </a:p>
          <a:p>
            <a:pPr>
              <a:buFont typeface="Wingdings" pitchFamily="2" charset="2"/>
              <a:buChar char="l"/>
            </a:pPr>
            <a:r>
              <a:rPr lang="ja-JP" altLang="en-US" sz="1400">
                <a:solidFill>
                  <a:srgbClr val="0052FF"/>
                </a:solidFill>
                <a:latin typeface="Meiryo" panose="020B0604030504040204" pitchFamily="34" charset="-128"/>
                <a:ea typeface="Meiryo" panose="020B0604030504040204" pitchFamily="34" charset="-128"/>
              </a:rPr>
              <a:t>どの様に</a:t>
            </a:r>
            <a:r>
              <a:rPr lang="en-US" altLang="ja-JP" sz="1400" dirty="0">
                <a:solidFill>
                  <a:srgbClr val="0052FF"/>
                </a:solidFill>
                <a:latin typeface="Meiryo" panose="020B0604030504040204" pitchFamily="34" charset="-128"/>
                <a:ea typeface="Meiryo" panose="020B0604030504040204" pitchFamily="34" charset="-128"/>
              </a:rPr>
              <a:t>IT</a:t>
            </a:r>
            <a:r>
              <a:rPr lang="ja-JP" altLang="en-US" sz="1400">
                <a:solidFill>
                  <a:srgbClr val="0052FF"/>
                </a:solidFill>
                <a:latin typeface="Meiryo" panose="020B0604030504040204" pitchFamily="34" charset="-128"/>
                <a:ea typeface="Meiryo" panose="020B0604030504040204" pitchFamily="34" charset="-128"/>
              </a:rPr>
              <a:t>サービスを提供し維持するのか</a:t>
            </a:r>
            <a:endParaRPr lang="en-US" altLang="ja-JP" sz="1400" dirty="0">
              <a:solidFill>
                <a:srgbClr val="0052FF"/>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67AFCCE0-E109-0E49-8AD1-4E11A403332C}"/>
              </a:ext>
            </a:extLst>
          </p:cNvPr>
          <p:cNvSpPr/>
          <p:nvPr/>
        </p:nvSpPr>
        <p:spPr>
          <a:xfrm>
            <a:off x="1576018" y="1185979"/>
            <a:ext cx="2418637" cy="830997"/>
          </a:xfrm>
          <a:prstGeom prst="rect">
            <a:avLst/>
          </a:prstGeom>
        </p:spPr>
        <p:txBody>
          <a:bodyPr wrap="square">
            <a:spAutoFit/>
          </a:bodyPr>
          <a:lstStyle/>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Value-driven (</a:t>
            </a:r>
            <a:r>
              <a:rPr lang="ja-JP" altLang="en-US" sz="800">
                <a:solidFill>
                  <a:srgbClr val="0052FF"/>
                </a:solidFill>
                <a:latin typeface="Meiryo" panose="020B0604030504040204" pitchFamily="34" charset="-128"/>
                <a:ea typeface="Meiryo" panose="020B0604030504040204" pitchFamily="34" charset="-128"/>
              </a:rPr>
              <a:t>価値主導）</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Evolving</a:t>
            </a:r>
            <a:r>
              <a:rPr lang="ja-JP" altLang="en-US" sz="800">
                <a:solidFill>
                  <a:srgbClr val="0052FF"/>
                </a:solidFill>
                <a:latin typeface="Meiryo" panose="020B0604030504040204" pitchFamily="34" charset="-128"/>
                <a:ea typeface="Meiryo" panose="020B0604030504040204" pitchFamily="34" charset="-128"/>
              </a:rPr>
              <a:t>（発展、展開する）</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Responsive</a:t>
            </a:r>
            <a:r>
              <a:rPr lang="ja-JP" altLang="en-US" sz="800">
                <a:solidFill>
                  <a:srgbClr val="0052FF"/>
                </a:solidFill>
                <a:latin typeface="Meiryo" panose="020B0604030504040204" pitchFamily="34" charset="-128"/>
                <a:ea typeface="Meiryo" panose="020B0604030504040204" pitchFamily="34" charset="-128"/>
              </a:rPr>
              <a:t>（敏感に反応する）</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Integrated</a:t>
            </a:r>
            <a:r>
              <a:rPr lang="ja-JP" altLang="en-US" sz="800">
                <a:solidFill>
                  <a:srgbClr val="0052FF"/>
                </a:solidFill>
                <a:latin typeface="Meiryo" panose="020B0604030504040204" pitchFamily="34" charset="-128"/>
                <a:ea typeface="Meiryo" panose="020B0604030504040204" pitchFamily="34" charset="-128"/>
              </a:rPr>
              <a:t>（統合、結合された）</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Service</a:t>
            </a:r>
            <a:r>
              <a:rPr lang="ja-JP" altLang="en-US" sz="800">
                <a:solidFill>
                  <a:srgbClr val="0052FF"/>
                </a:solidFill>
                <a:latin typeface="Meiryo" panose="020B0604030504040204" pitchFamily="34" charset="-128"/>
                <a:ea typeface="Meiryo" panose="020B0604030504040204" pitchFamily="34" charset="-128"/>
              </a:rPr>
              <a:t>（サービス）</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Management</a:t>
            </a:r>
            <a:r>
              <a:rPr lang="ja-JP" altLang="en-US" sz="800">
                <a:solidFill>
                  <a:srgbClr val="0052FF"/>
                </a:solidFill>
                <a:latin typeface="Meiryo" panose="020B0604030504040204" pitchFamily="34" charset="-128"/>
                <a:ea typeface="Meiryo" panose="020B0604030504040204" pitchFamily="34" charset="-128"/>
              </a:rPr>
              <a:t>（マネジメント）</a:t>
            </a:r>
            <a:endParaRPr lang="ja-JP" altLang="en-US" sz="800">
              <a:solidFill>
                <a:srgbClr val="0052FF"/>
              </a:solidFill>
            </a:endParaRPr>
          </a:p>
        </p:txBody>
      </p:sp>
      <p:pic>
        <p:nvPicPr>
          <p:cNvPr id="23" name="Picture 2">
            <a:extLst>
              <a:ext uri="{FF2B5EF4-FFF2-40B4-BE49-F238E27FC236}">
                <a16:creationId xmlns:a16="http://schemas.microsoft.com/office/drawing/2014/main" id="{4A89D5F9-ED68-B942-BD5B-A721594823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629" y="923237"/>
            <a:ext cx="1377416" cy="1377416"/>
          </a:xfrm>
          <a:prstGeom prst="rect">
            <a:avLst/>
          </a:prstGeom>
        </p:spPr>
      </p:pic>
    </p:spTree>
    <p:extLst>
      <p:ext uri="{BB962C8B-B14F-4D97-AF65-F5344CB8AC3E}">
        <p14:creationId xmlns:p14="http://schemas.microsoft.com/office/powerpoint/2010/main" val="45104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11F05-3BA9-FA47-8ADC-7CFB32296653}"/>
              </a:ext>
            </a:extLst>
          </p:cNvPr>
          <p:cNvSpPr>
            <a:spLocks noGrp="1"/>
          </p:cNvSpPr>
          <p:nvPr>
            <p:ph type="title"/>
          </p:nvPr>
        </p:nvSpPr>
        <p:spPr/>
        <p:txBody>
          <a:bodyPr/>
          <a:lstStyle/>
          <a:p>
            <a:r>
              <a:rPr kumimoji="1" lang="ja-JP" altLang="en-US"/>
              <a:t>イノベーションとスピードの融合</a:t>
            </a:r>
          </a:p>
        </p:txBody>
      </p:sp>
      <p:sp>
        <p:nvSpPr>
          <p:cNvPr id="3" name="スライド番号プレースホルダー 2">
            <a:extLst>
              <a:ext uri="{FF2B5EF4-FFF2-40B4-BE49-F238E27FC236}">
                <a16:creationId xmlns:a16="http://schemas.microsoft.com/office/drawing/2014/main" id="{A3EDB5D5-2E84-7842-B3E5-675C81A1603C}"/>
              </a:ext>
            </a:extLst>
          </p:cNvPr>
          <p:cNvSpPr>
            <a:spLocks noGrp="1"/>
          </p:cNvSpPr>
          <p:nvPr>
            <p:ph type="sldNum" sz="quarter" idx="12"/>
          </p:nvPr>
        </p:nvSpPr>
        <p:spPr/>
        <p:txBody>
          <a:bodyPr/>
          <a:lstStyle/>
          <a:p>
            <a:fld id="{8FF8CC5D-A65D-5946-99B5-645367A967AD}" type="slidenum">
              <a:rPr kumimoji="1" lang="ja-JP" altLang="en-US" smtClean="0"/>
              <a:t>46</a:t>
            </a:fld>
            <a:endParaRPr kumimoji="1" lang="ja-JP" altLang="en-US"/>
          </a:p>
        </p:txBody>
      </p:sp>
      <p:grpSp>
        <p:nvGrpSpPr>
          <p:cNvPr id="12" name="グループ化 11">
            <a:extLst>
              <a:ext uri="{FF2B5EF4-FFF2-40B4-BE49-F238E27FC236}">
                <a16:creationId xmlns:a16="http://schemas.microsoft.com/office/drawing/2014/main" id="{54776D5D-45AB-4F4A-B784-B08DC5C0263A}"/>
              </a:ext>
            </a:extLst>
          </p:cNvPr>
          <p:cNvGrpSpPr/>
          <p:nvPr/>
        </p:nvGrpSpPr>
        <p:grpSpPr>
          <a:xfrm>
            <a:off x="1149035" y="814792"/>
            <a:ext cx="6840760" cy="2686216"/>
            <a:chOff x="1149035" y="814792"/>
            <a:chExt cx="6840760" cy="2686216"/>
          </a:xfrm>
        </p:grpSpPr>
        <p:sp>
          <p:nvSpPr>
            <p:cNvPr id="4" name="正方形/長方形 3">
              <a:extLst>
                <a:ext uri="{FF2B5EF4-FFF2-40B4-BE49-F238E27FC236}">
                  <a16:creationId xmlns:a16="http://schemas.microsoft.com/office/drawing/2014/main" id="{DAF068C6-399F-034A-B8B2-F741F241B25E}"/>
                </a:ext>
              </a:extLst>
            </p:cNvPr>
            <p:cNvSpPr/>
            <p:nvPr/>
          </p:nvSpPr>
          <p:spPr>
            <a:xfrm>
              <a:off x="1149035" y="814792"/>
              <a:ext cx="6840760" cy="2686216"/>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30833EC-AA2E-7447-8384-96949EDAA807}"/>
                </a:ext>
              </a:extLst>
            </p:cNvPr>
            <p:cNvSpPr/>
            <p:nvPr/>
          </p:nvSpPr>
          <p:spPr>
            <a:xfrm>
              <a:off x="1331640" y="2228204"/>
              <a:ext cx="6475551" cy="8133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4197DCDE-B6E7-6A42-994E-6602F05D629F}"/>
                </a:ext>
              </a:extLst>
            </p:cNvPr>
            <p:cNvSpPr/>
            <p:nvPr/>
          </p:nvSpPr>
          <p:spPr>
            <a:xfrm>
              <a:off x="1331640" y="1268760"/>
              <a:ext cx="6475551" cy="8133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65471073-53EC-804B-A7D5-F1A30038A181}"/>
                </a:ext>
              </a:extLst>
            </p:cNvPr>
            <p:cNvSpPr txBox="1"/>
            <p:nvPr/>
          </p:nvSpPr>
          <p:spPr>
            <a:xfrm>
              <a:off x="3787170" y="1329525"/>
              <a:ext cx="1569661" cy="369332"/>
            </a:xfrm>
            <a:prstGeom prst="rect">
              <a:avLst/>
            </a:prstGeom>
            <a:noFill/>
          </p:spPr>
          <p:txBody>
            <a:bodyPr wrap="non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デザイン思考</a:t>
              </a:r>
            </a:p>
          </p:txBody>
        </p:sp>
        <p:sp>
          <p:nvSpPr>
            <p:cNvPr id="15" name="テキスト ボックス 14">
              <a:extLst>
                <a:ext uri="{FF2B5EF4-FFF2-40B4-BE49-F238E27FC236}">
                  <a16:creationId xmlns:a16="http://schemas.microsoft.com/office/drawing/2014/main" id="{4728D1C3-5517-8E41-A8A7-F97FFF3E2886}"/>
                </a:ext>
              </a:extLst>
            </p:cNvPr>
            <p:cNvSpPr txBox="1"/>
            <p:nvPr/>
          </p:nvSpPr>
          <p:spPr>
            <a:xfrm>
              <a:off x="3232331" y="2320611"/>
              <a:ext cx="2723823" cy="369332"/>
            </a:xfrm>
            <a:prstGeom prst="rect">
              <a:avLst/>
            </a:prstGeom>
            <a:noFill/>
          </p:spPr>
          <p:txBody>
            <a:bodyPr wrap="non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リーン・スタートアップ</a:t>
              </a:r>
            </a:p>
          </p:txBody>
        </p:sp>
        <p:sp>
          <p:nvSpPr>
            <p:cNvPr id="16" name="テキスト ボックス 15">
              <a:extLst>
                <a:ext uri="{FF2B5EF4-FFF2-40B4-BE49-F238E27FC236}">
                  <a16:creationId xmlns:a16="http://schemas.microsoft.com/office/drawing/2014/main" id="{E118FAE5-D52D-AE4D-8E7E-04DA8795FDAC}"/>
                </a:ext>
              </a:extLst>
            </p:cNvPr>
            <p:cNvSpPr txBox="1"/>
            <p:nvPr/>
          </p:nvSpPr>
          <p:spPr>
            <a:xfrm>
              <a:off x="1437067" y="1724974"/>
              <a:ext cx="6264696" cy="307777"/>
            </a:xfrm>
            <a:prstGeom prst="rect">
              <a:avLst/>
            </a:prstGeom>
            <a:noFill/>
          </p:spPr>
          <p:txBody>
            <a:bodyPr wrap="square" rtlCol="0">
              <a:spAutoFit/>
            </a:bodyPr>
            <a:lstStyle/>
            <a:p>
              <a:pPr algn="ctr"/>
              <a:r>
                <a:rPr lang="ja-JP" altLang="en-US" sz="140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400" dirty="0">
                <a:solidFill>
                  <a:schemeClr val="bg1"/>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50E32D15-3183-424E-8B5B-6CD6CF98AC00}"/>
                </a:ext>
              </a:extLst>
            </p:cNvPr>
            <p:cNvSpPr txBox="1"/>
            <p:nvPr/>
          </p:nvSpPr>
          <p:spPr>
            <a:xfrm>
              <a:off x="1331640" y="2692392"/>
              <a:ext cx="6475551"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最小限の機能に絞って</a:t>
              </a:r>
              <a:r>
                <a:rPr lang="ja-JP" altLang="en-US" sz="1400" dirty="0">
                  <a:solidFill>
                    <a:schemeClr val="bg1"/>
                  </a:solidFill>
                  <a:latin typeface="Meiryo" charset="-128"/>
                  <a:ea typeface="Meiryo" charset="-128"/>
                  <a:cs typeface="Meiryo" charset="-128"/>
                </a:rPr>
                <a:t>短期間で開発しフィードバックをうけて完成度を高める</a:t>
              </a:r>
              <a:endParaRPr lang="en-US" altLang="ja-JP" sz="1400" dirty="0">
                <a:solidFill>
                  <a:schemeClr val="bg1"/>
                </a:solidFill>
                <a:latin typeface="Meiryo" charset="-128"/>
                <a:ea typeface="Meiryo" charset="-128"/>
                <a:cs typeface="Meiryo" charset="-128"/>
              </a:endParaRPr>
            </a:p>
          </p:txBody>
        </p:sp>
        <p:sp>
          <p:nvSpPr>
            <p:cNvPr id="28" name="テキスト ボックス 27">
              <a:extLst>
                <a:ext uri="{FF2B5EF4-FFF2-40B4-BE49-F238E27FC236}">
                  <a16:creationId xmlns:a16="http://schemas.microsoft.com/office/drawing/2014/main" id="{3E2A6EF8-5A96-7D47-9D01-224EB9CBFA8A}"/>
                </a:ext>
              </a:extLst>
            </p:cNvPr>
            <p:cNvSpPr txBox="1"/>
            <p:nvPr/>
          </p:nvSpPr>
          <p:spPr>
            <a:xfrm>
              <a:off x="2940784" y="836712"/>
              <a:ext cx="3262432" cy="461665"/>
            </a:xfrm>
            <a:prstGeom prst="rect">
              <a:avLst/>
            </a:prstGeom>
            <a:noFill/>
          </p:spPr>
          <p:txBody>
            <a:bodyPr wrap="none" rtlCol="0">
              <a:spAutoFit/>
            </a:bodyPr>
            <a:lstStyle/>
            <a:p>
              <a:pPr algn="ctr"/>
              <a:r>
                <a:rPr kumimoji="1" lang="ja-JP" altLang="en-US" sz="2400" b="1">
                  <a:solidFill>
                    <a:schemeClr val="accent3">
                      <a:lumMod val="75000"/>
                    </a:schemeClr>
                  </a:solidFill>
                  <a:latin typeface="Meiryo" panose="020B0604030504040204" pitchFamily="34" charset="-128"/>
                  <a:ea typeface="Meiryo" panose="020B0604030504040204" pitchFamily="34" charset="-128"/>
                </a:rPr>
                <a:t>イノベーションの創発</a:t>
              </a:r>
              <a:endParaRPr kumimoji="1" lang="ja-JP" altLang="en-US" sz="2400" b="1" dirty="0">
                <a:solidFill>
                  <a:schemeClr val="accent3">
                    <a:lumMod val="75000"/>
                  </a:schemeClr>
                </a:solidFill>
                <a:latin typeface="Meiryo" panose="020B0604030504040204" pitchFamily="34" charset="-128"/>
                <a:ea typeface="Meiryo" panose="020B0604030504040204" pitchFamily="34" charset="-128"/>
              </a:endParaRPr>
            </a:p>
          </p:txBody>
        </p:sp>
        <p:sp>
          <p:nvSpPr>
            <p:cNvPr id="31" name="下矢印 30">
              <a:extLst>
                <a:ext uri="{FF2B5EF4-FFF2-40B4-BE49-F238E27FC236}">
                  <a16:creationId xmlns:a16="http://schemas.microsoft.com/office/drawing/2014/main" id="{EE471EFE-B9E8-5242-AB48-F5BA1C3BD110}"/>
                </a:ext>
              </a:extLst>
            </p:cNvPr>
            <p:cNvSpPr/>
            <p:nvPr/>
          </p:nvSpPr>
          <p:spPr>
            <a:xfrm>
              <a:off x="4195499" y="2020717"/>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グループ化 12">
            <a:extLst>
              <a:ext uri="{FF2B5EF4-FFF2-40B4-BE49-F238E27FC236}">
                <a16:creationId xmlns:a16="http://schemas.microsoft.com/office/drawing/2014/main" id="{EB756471-3FC3-6741-B009-E157E7AAD29D}"/>
              </a:ext>
            </a:extLst>
          </p:cNvPr>
          <p:cNvGrpSpPr/>
          <p:nvPr/>
        </p:nvGrpSpPr>
        <p:grpSpPr>
          <a:xfrm>
            <a:off x="1151620" y="3057330"/>
            <a:ext cx="6840760" cy="3540022"/>
            <a:chOff x="1151620" y="3057330"/>
            <a:chExt cx="6840760" cy="3540022"/>
          </a:xfrm>
        </p:grpSpPr>
        <p:sp>
          <p:nvSpPr>
            <p:cNvPr id="5" name="正方形/長方形 4">
              <a:extLst>
                <a:ext uri="{FF2B5EF4-FFF2-40B4-BE49-F238E27FC236}">
                  <a16:creationId xmlns:a16="http://schemas.microsoft.com/office/drawing/2014/main" id="{829A03FF-5C73-2645-A70D-DD670AFF9168}"/>
                </a:ext>
              </a:extLst>
            </p:cNvPr>
            <p:cNvSpPr/>
            <p:nvPr/>
          </p:nvSpPr>
          <p:spPr>
            <a:xfrm>
              <a:off x="1151620" y="3839128"/>
              <a:ext cx="6840760" cy="2686216"/>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6F1C48C-330E-204C-8C5F-DAA2CCCE36A7}"/>
                </a:ext>
              </a:extLst>
            </p:cNvPr>
            <p:cNvSpPr/>
            <p:nvPr/>
          </p:nvSpPr>
          <p:spPr>
            <a:xfrm>
              <a:off x="3187845" y="4253350"/>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7711AFE-C5DE-FC49-BC3E-1A9278945E37}"/>
                </a:ext>
              </a:extLst>
            </p:cNvPr>
            <p:cNvSpPr/>
            <p:nvPr/>
          </p:nvSpPr>
          <p:spPr>
            <a:xfrm>
              <a:off x="3187845" y="5207926"/>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913BD22E-810B-6242-A1C8-CDB3569E3AF0}"/>
                </a:ext>
              </a:extLst>
            </p:cNvPr>
            <p:cNvSpPr/>
            <p:nvPr/>
          </p:nvSpPr>
          <p:spPr>
            <a:xfrm>
              <a:off x="1331640" y="4253350"/>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08F2A2C8-F8E7-A844-96AB-F2B9F49B50D1}"/>
                </a:ext>
              </a:extLst>
            </p:cNvPr>
            <p:cNvSpPr/>
            <p:nvPr/>
          </p:nvSpPr>
          <p:spPr>
            <a:xfrm>
              <a:off x="6141342" y="4253350"/>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0F791D9F-D5EA-F84B-8A3F-C30E39A54FC4}"/>
                </a:ext>
              </a:extLst>
            </p:cNvPr>
            <p:cNvSpPr txBox="1"/>
            <p:nvPr/>
          </p:nvSpPr>
          <p:spPr>
            <a:xfrm>
              <a:off x="3693995" y="4317753"/>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アジャイル開発</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7D4B7AB-1F95-B149-98D6-2E07475FEFF1}"/>
                </a:ext>
              </a:extLst>
            </p:cNvPr>
            <p:cNvSpPr txBox="1"/>
            <p:nvPr/>
          </p:nvSpPr>
          <p:spPr>
            <a:xfrm>
              <a:off x="4011410" y="5225724"/>
              <a:ext cx="1116011"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DevOps</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85598B5-0A0F-B349-B5D4-4D7C5FBCCDE9}"/>
                </a:ext>
              </a:extLst>
            </p:cNvPr>
            <p:cNvSpPr txBox="1"/>
            <p:nvPr/>
          </p:nvSpPr>
          <p:spPr>
            <a:xfrm>
              <a:off x="3187844" y="4594314"/>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ビジネスの成果に貢献するシステムを、バグフリーで変更にも柔軟に開発する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1" name="テキスト ボックス 20">
              <a:extLst>
                <a:ext uri="{FF2B5EF4-FFF2-40B4-BE49-F238E27FC236}">
                  <a16:creationId xmlns:a16="http://schemas.microsoft.com/office/drawing/2014/main" id="{6C58E181-6066-3541-877D-7B43AE6D16AA}"/>
                </a:ext>
              </a:extLst>
            </p:cNvPr>
            <p:cNvSpPr txBox="1"/>
            <p:nvPr/>
          </p:nvSpPr>
          <p:spPr>
            <a:xfrm>
              <a:off x="3187845" y="5585421"/>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a:extLst>
                <a:ext uri="{FF2B5EF4-FFF2-40B4-BE49-F238E27FC236}">
                  <a16:creationId xmlns:a16="http://schemas.microsoft.com/office/drawing/2014/main" id="{9C37CBFE-DED7-7B4A-B843-979BCE76DE69}"/>
                </a:ext>
              </a:extLst>
            </p:cNvPr>
            <p:cNvSpPr txBox="1"/>
            <p:nvPr/>
          </p:nvSpPr>
          <p:spPr>
            <a:xfrm>
              <a:off x="6459541" y="4331411"/>
              <a:ext cx="1029449" cy="369332"/>
            </a:xfrm>
            <a:prstGeom prst="rect">
              <a:avLst/>
            </a:prstGeom>
            <a:noFill/>
          </p:spPr>
          <p:txBody>
            <a:bodyPr wrap="none" rtlCol="0">
              <a:spAutoFit/>
            </a:bodyPr>
            <a:lstStyle/>
            <a:p>
              <a:pPr algn="ctr"/>
              <a:r>
                <a:rPr kumimoji="1" lang="en-US" altLang="ja-JP" b="1" dirty="0" err="1">
                  <a:solidFill>
                    <a:schemeClr val="bg1"/>
                  </a:solidFill>
                  <a:latin typeface="Meiryo" panose="020B0604030504040204" pitchFamily="34" charset="-128"/>
                  <a:ea typeface="Meiryo" panose="020B0604030504040204" pitchFamily="34" charset="-128"/>
                </a:rPr>
                <a:t>VeriSM</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9FBA9780-5D44-064E-90EE-721037BEE351}"/>
                </a:ext>
              </a:extLst>
            </p:cNvPr>
            <p:cNvSpPr txBox="1"/>
            <p:nvPr/>
          </p:nvSpPr>
          <p:spPr>
            <a:xfrm>
              <a:off x="1610565" y="4317753"/>
              <a:ext cx="1107997"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クラウド</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6B921F0D-BB20-B64E-8306-BFF4AF716966}"/>
                </a:ext>
              </a:extLst>
            </p:cNvPr>
            <p:cNvSpPr txBox="1"/>
            <p:nvPr/>
          </p:nvSpPr>
          <p:spPr>
            <a:xfrm>
              <a:off x="6370517" y="4907275"/>
              <a:ext cx="1436673" cy="738664"/>
            </a:xfrm>
            <a:prstGeom prst="rect">
              <a:avLst/>
            </a:prstGeom>
            <a:noFill/>
          </p:spPr>
          <p:txBody>
            <a:bodyPr wrap="square" rtlCol="0">
              <a:spAutoFit/>
            </a:bodyPr>
            <a:lstStyle/>
            <a:p>
              <a:r>
                <a:rPr lang="en-US" altLang="ja-JP" sz="1050" dirty="0">
                  <a:solidFill>
                    <a:schemeClr val="bg1"/>
                  </a:solidFill>
                  <a:latin typeface="Meiryo" panose="020B0604030504040204" pitchFamily="34" charset="-128"/>
                  <a:ea typeface="Meiryo" panose="020B0604030504040204" pitchFamily="34" charset="-128"/>
                  <a:cs typeface="Meiryo" charset="-128"/>
                </a:rPr>
                <a:t>IT</a:t>
              </a:r>
              <a:r>
                <a:rPr lang="ja-JP" altLang="en-US" sz="1050">
                  <a:solidFill>
                    <a:schemeClr val="bg1"/>
                  </a:solidFill>
                  <a:latin typeface="Meiryo" panose="020B0604030504040204" pitchFamily="34" charset="-128"/>
                  <a:ea typeface="Meiryo" panose="020B0604030504040204" pitchFamily="34" charset="-128"/>
                  <a:cs typeface="Meiryo" charset="-128"/>
                </a:rPr>
                <a:t>とビジネスを同期化させ、ビジネス・スピードを向上させる取り組み。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5" name="テキスト ボックス 24">
              <a:extLst>
                <a:ext uri="{FF2B5EF4-FFF2-40B4-BE49-F238E27FC236}">
                  <a16:creationId xmlns:a16="http://schemas.microsoft.com/office/drawing/2014/main" id="{6F87538C-7738-DE4D-92B0-36E60694E9D7}"/>
                </a:ext>
              </a:extLst>
            </p:cNvPr>
            <p:cNvSpPr txBox="1"/>
            <p:nvPr/>
          </p:nvSpPr>
          <p:spPr>
            <a:xfrm>
              <a:off x="1331639" y="4907275"/>
              <a:ext cx="1386923" cy="738664"/>
            </a:xfrm>
            <a:prstGeom prst="rect">
              <a:avLst/>
            </a:prstGeom>
            <a:noFill/>
          </p:spPr>
          <p:txBody>
            <a:bodyPr wrap="square" rtlCol="0">
              <a:spAutoFit/>
            </a:bodyPr>
            <a:lstStyle/>
            <a:p>
              <a:r>
                <a:rPr kumimoji="1" lang="ja-JP" altLang="en-US" sz="1050">
                  <a:solidFill>
                    <a:schemeClr val="bg1"/>
                  </a:solidFill>
                  <a:latin typeface="Meiryo" panose="020B0604030504040204" pitchFamily="34" charset="-128"/>
                  <a:ea typeface="Meiryo" panose="020B0604030504040204" pitchFamily="34" charset="-128"/>
                  <a:cs typeface="Meiryo" charset="-128"/>
                </a:rPr>
                <a:t>オンデマンドで必要なシステムの機能や性能を手に入れるための仕組み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pic>
          <p:nvPicPr>
            <p:cNvPr id="26" name="図 25">
              <a:extLst>
                <a:ext uri="{FF2B5EF4-FFF2-40B4-BE49-F238E27FC236}">
                  <a16:creationId xmlns:a16="http://schemas.microsoft.com/office/drawing/2014/main" id="{97ABDEEA-A56B-674B-86A3-1D9E60212879}"/>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659051" y="4826695"/>
              <a:ext cx="752804" cy="752804"/>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CBFBC3-C48C-1647-B82D-DC68E1FBDE0F}"/>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617714" y="4836461"/>
              <a:ext cx="752804" cy="752804"/>
            </a:xfrm>
            <a:prstGeom prst="rect">
              <a:avLst/>
            </a:prstGeom>
            <a:effectLst>
              <a:outerShdw blurRad="50800" dist="381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9A6CE9AC-64C0-1948-9439-7DEDB179C364}"/>
                </a:ext>
              </a:extLst>
            </p:cNvPr>
            <p:cNvSpPr txBox="1"/>
            <p:nvPr/>
          </p:nvSpPr>
          <p:spPr>
            <a:xfrm>
              <a:off x="3270802" y="6135687"/>
              <a:ext cx="2646878" cy="461665"/>
            </a:xfrm>
            <a:prstGeom prst="rect">
              <a:avLst/>
            </a:prstGeom>
            <a:noFill/>
          </p:spPr>
          <p:txBody>
            <a:bodyPr wrap="none" rtlCol="0">
              <a:spAutoFit/>
            </a:bodyPr>
            <a:lstStyle/>
            <a:p>
              <a:pPr algn="ctr"/>
              <a:r>
                <a:rPr kumimoji="1" lang="ja-JP" altLang="en-US" sz="2400" b="1">
                  <a:solidFill>
                    <a:srgbClr val="0070C0"/>
                  </a:solidFill>
                  <a:latin typeface="Meiryo" panose="020B0604030504040204" pitchFamily="34" charset="-128"/>
                  <a:ea typeface="Meiryo" panose="020B0604030504040204" pitchFamily="34" charset="-128"/>
                </a:rPr>
                <a:t>ビジネスへの実装</a:t>
              </a:r>
              <a:endParaRPr kumimoji="1" lang="ja-JP" altLang="en-US" sz="2400" b="1" dirty="0">
                <a:solidFill>
                  <a:srgbClr val="0070C0"/>
                </a:solidFill>
                <a:latin typeface="Meiryo" panose="020B0604030504040204" pitchFamily="34" charset="-128"/>
                <a:ea typeface="Meiryo" panose="020B0604030504040204" pitchFamily="34" charset="-128"/>
              </a:endParaRPr>
            </a:p>
          </p:txBody>
        </p:sp>
        <p:sp>
          <p:nvSpPr>
            <p:cNvPr id="30" name="下矢印 29">
              <a:extLst>
                <a:ext uri="{FF2B5EF4-FFF2-40B4-BE49-F238E27FC236}">
                  <a16:creationId xmlns:a16="http://schemas.microsoft.com/office/drawing/2014/main" id="{65746504-1257-5246-BB85-B2FC6EAA8001}"/>
                </a:ext>
              </a:extLst>
            </p:cNvPr>
            <p:cNvSpPr/>
            <p:nvPr/>
          </p:nvSpPr>
          <p:spPr>
            <a:xfrm>
              <a:off x="4170786" y="5003458"/>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a:extLst>
                <a:ext uri="{FF2B5EF4-FFF2-40B4-BE49-F238E27FC236}">
                  <a16:creationId xmlns:a16="http://schemas.microsoft.com/office/drawing/2014/main" id="{3DF7E985-1417-4C41-B85D-77171714F1C2}"/>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3983621" y="3057330"/>
              <a:ext cx="1171587" cy="117158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0354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a:t>
            </a:r>
            <a:r>
              <a:rPr kumimoji="1" lang="ja-JP" altLang="en-US" dirty="0"/>
              <a:t>からの「</a:t>
            </a:r>
            <a:r>
              <a:rPr kumimoji="1" lang="en-US" altLang="ja-JP" dirty="0"/>
              <a:t>IT</a:t>
            </a:r>
            <a:r>
              <a:rPr kumimoji="1" lang="ja-JP" altLang="en-US" dirty="0"/>
              <a:t>ビジネスの方程式」</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a:solidFill>
                  <a:schemeClr val="accent5">
                    <a:lumMod val="75000"/>
                  </a:schemeClr>
                </a:solidFill>
                <a:latin typeface="Meiryo" charset="-128"/>
                <a:ea typeface="Meiryo" charset="-128"/>
                <a:cs typeface="Meiryo" charset="-128"/>
              </a:rPr>
              <a:t>情報システムの</a:t>
            </a:r>
            <a:endParaRPr kumimoji="1" lang="en-US" altLang="ja-JP" sz="1600" dirty="0">
              <a:solidFill>
                <a:schemeClr val="accent5">
                  <a:lumMod val="75000"/>
                </a:schemeClr>
              </a:solidFill>
              <a:latin typeface="Meiryo" charset="-128"/>
              <a:ea typeface="Meiryo" charset="-128"/>
              <a:cs typeface="Meiryo" charset="-128"/>
            </a:endParaRPr>
          </a:p>
          <a:p>
            <a:pPr algn="dist"/>
            <a:r>
              <a:rPr kumimoji="1" lang="ja-JP" altLang="en-US" sz="5400" b="1" dirty="0">
                <a:solidFill>
                  <a:schemeClr val="accent5">
                    <a:lumMod val="75000"/>
                  </a:schemeClr>
                </a:solidFill>
                <a:latin typeface="Meiryo" charset="-128"/>
                <a:ea typeface="Meiryo" charset="-128"/>
                <a:cs typeface="Meiryo" charset="-128"/>
              </a:rPr>
              <a:t>品</a:t>
            </a:r>
            <a:r>
              <a:rPr kumimoji="1" lang="en-US" altLang="ja-JP" sz="2000" b="1" dirty="0">
                <a:solidFill>
                  <a:schemeClr val="accent5">
                    <a:lumMod val="75000"/>
                  </a:schemeClr>
                </a:solidFill>
                <a:latin typeface="Meiryo" charset="-128"/>
                <a:ea typeface="Meiryo" charset="-128"/>
                <a:cs typeface="Meiryo" charset="-128"/>
              </a:rPr>
              <a:t> </a:t>
            </a:r>
            <a:r>
              <a:rPr kumimoji="1" lang="ja-JP" altLang="en-US" sz="5400" b="1" dirty="0">
                <a:solidFill>
                  <a:schemeClr val="accent5">
                    <a:lumMod val="75000"/>
                  </a:schemeClr>
                </a:solidFill>
                <a:latin typeface="Meiryo" charset="-128"/>
                <a:ea typeface="Meiryo" charset="-128"/>
                <a:cs typeface="Meiryo" charset="-128"/>
              </a:rPr>
              <a:t>質</a:t>
            </a: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成　果</a:t>
              </a: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生産量</a:t>
              </a: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a:solidFill>
                    <a:srgbClr val="008000"/>
                  </a:solidFill>
                  <a:latin typeface="Meiryo" charset="-128"/>
                  <a:ea typeface="Meiryo" charset="-128"/>
                  <a:cs typeface="Meiryo" charset="-128"/>
                </a:rPr>
                <a:t>スピード</a:t>
              </a: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40094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a:t>
            </a:r>
            <a:r>
              <a:rPr lang="ja-JP" altLang="en-US">
                <a:ea typeface="ＭＳ Ｐゴシック" pitchFamily="50" charset="-128"/>
              </a:rPr>
              <a:t>という迷信</a:t>
            </a:r>
            <a:endParaRPr kumimoji="1" lang="ja-JP" altLang="en-US" dirty="0"/>
          </a:p>
        </p:txBody>
      </p:sp>
      <p:grpSp>
        <p:nvGrpSpPr>
          <p:cNvPr id="15" name="Group 28">
            <a:extLst>
              <a:ext uri="{FF2B5EF4-FFF2-40B4-BE49-F238E27FC236}">
                <a16:creationId xmlns:a16="http://schemas.microsoft.com/office/drawing/2014/main" id="{0B3A4100-663E-374B-84EE-42134A9A198C}"/>
              </a:ext>
            </a:extLst>
          </p:cNvPr>
          <p:cNvGrpSpPr>
            <a:grpSpLocks/>
          </p:cNvGrpSpPr>
          <p:nvPr/>
        </p:nvGrpSpPr>
        <p:grpSpPr bwMode="auto">
          <a:xfrm>
            <a:off x="152753" y="1445122"/>
            <a:ext cx="8786564" cy="4501679"/>
            <a:chOff x="2612" y="511"/>
            <a:chExt cx="3215" cy="1816"/>
          </a:xfrm>
        </p:grpSpPr>
        <p:grpSp>
          <p:nvGrpSpPr>
            <p:cNvPr id="16" name="Group 29">
              <a:extLst>
                <a:ext uri="{FF2B5EF4-FFF2-40B4-BE49-F238E27FC236}">
                  <a16:creationId xmlns:a16="http://schemas.microsoft.com/office/drawing/2014/main" id="{BF8B7EEA-482B-2E4D-9A2E-C78B9B49664A}"/>
                </a:ext>
              </a:extLst>
            </p:cNvPr>
            <p:cNvGrpSpPr>
              <a:grpSpLocks/>
            </p:cNvGrpSpPr>
            <p:nvPr/>
          </p:nvGrpSpPr>
          <p:grpSpPr bwMode="auto">
            <a:xfrm>
              <a:off x="2612" y="511"/>
              <a:ext cx="2853" cy="1816"/>
              <a:chOff x="2567" y="556"/>
              <a:chExt cx="2853" cy="1816"/>
            </a:xfrm>
          </p:grpSpPr>
          <p:grpSp>
            <p:nvGrpSpPr>
              <p:cNvPr id="20" name="Group 30">
                <a:extLst>
                  <a:ext uri="{FF2B5EF4-FFF2-40B4-BE49-F238E27FC236}">
                    <a16:creationId xmlns:a16="http://schemas.microsoft.com/office/drawing/2014/main" id="{A605EC25-9124-A143-BC03-108B900722D7}"/>
                  </a:ext>
                </a:extLst>
              </p:cNvPr>
              <p:cNvGrpSpPr>
                <a:grpSpLocks/>
              </p:cNvGrpSpPr>
              <p:nvPr/>
            </p:nvGrpSpPr>
            <p:grpSpPr bwMode="auto">
              <a:xfrm>
                <a:off x="2653" y="618"/>
                <a:ext cx="2767" cy="1621"/>
                <a:chOff x="2608" y="572"/>
                <a:chExt cx="2767" cy="1621"/>
              </a:xfrm>
            </p:grpSpPr>
            <p:sp>
              <p:nvSpPr>
                <p:cNvPr id="24" name="Line 31">
                  <a:extLst>
                    <a:ext uri="{FF2B5EF4-FFF2-40B4-BE49-F238E27FC236}">
                      <a16:creationId xmlns:a16="http://schemas.microsoft.com/office/drawing/2014/main" id="{312D54F5-6591-4F46-AD0B-E0D102A6C56C}"/>
                    </a:ext>
                  </a:extLst>
                </p:cNvPr>
                <p:cNvSpPr>
                  <a:spLocks noChangeShapeType="1"/>
                </p:cNvSpPr>
                <p:nvPr/>
              </p:nvSpPr>
              <p:spPr bwMode="auto">
                <a:xfrm>
                  <a:off x="3515"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7" name="Line 32">
                  <a:extLst>
                    <a:ext uri="{FF2B5EF4-FFF2-40B4-BE49-F238E27FC236}">
                      <a16:creationId xmlns:a16="http://schemas.microsoft.com/office/drawing/2014/main" id="{3CFE3DAA-A3C4-354B-B427-6A463C940EA5}"/>
                    </a:ext>
                  </a:extLst>
                </p:cNvPr>
                <p:cNvSpPr>
                  <a:spLocks noChangeShapeType="1"/>
                </p:cNvSpPr>
                <p:nvPr/>
              </p:nvSpPr>
              <p:spPr bwMode="auto">
                <a:xfrm>
                  <a:off x="4059"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8" name="Line 33">
                  <a:extLst>
                    <a:ext uri="{FF2B5EF4-FFF2-40B4-BE49-F238E27FC236}">
                      <a16:creationId xmlns:a16="http://schemas.microsoft.com/office/drawing/2014/main" id="{CD1DACE0-CE8B-5848-97F5-A2DA1A062D03}"/>
                    </a:ext>
                  </a:extLst>
                </p:cNvPr>
                <p:cNvSpPr>
                  <a:spLocks noChangeShapeType="1"/>
                </p:cNvSpPr>
                <p:nvPr/>
              </p:nvSpPr>
              <p:spPr bwMode="auto">
                <a:xfrm>
                  <a:off x="4604"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9" name="Line 34">
                  <a:extLst>
                    <a:ext uri="{FF2B5EF4-FFF2-40B4-BE49-F238E27FC236}">
                      <a16:creationId xmlns:a16="http://schemas.microsoft.com/office/drawing/2014/main" id="{81A13BC7-73B8-FC44-851D-68450A3E0E27}"/>
                    </a:ext>
                  </a:extLst>
                </p:cNvPr>
                <p:cNvSpPr>
                  <a:spLocks noChangeShapeType="1"/>
                </p:cNvSpPr>
                <p:nvPr/>
              </p:nvSpPr>
              <p:spPr bwMode="auto">
                <a:xfrm>
                  <a:off x="5148"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30" name="Line 35">
                  <a:extLst>
                    <a:ext uri="{FF2B5EF4-FFF2-40B4-BE49-F238E27FC236}">
                      <a16:creationId xmlns:a16="http://schemas.microsoft.com/office/drawing/2014/main" id="{6CE1BE07-11D8-894F-B627-FE64AFC28AC5}"/>
                    </a:ext>
                  </a:extLst>
                </p:cNvPr>
                <p:cNvSpPr>
                  <a:spLocks noChangeShapeType="1"/>
                </p:cNvSpPr>
                <p:nvPr/>
              </p:nvSpPr>
              <p:spPr bwMode="auto">
                <a:xfrm flipV="1">
                  <a:off x="2971" y="572"/>
                  <a:ext cx="0" cy="1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cxnSp>
              <p:nvCxnSpPr>
                <p:cNvPr id="31" name="AutoShape 36">
                  <a:extLst>
                    <a:ext uri="{FF2B5EF4-FFF2-40B4-BE49-F238E27FC236}">
                      <a16:creationId xmlns:a16="http://schemas.microsoft.com/office/drawing/2014/main" id="{366F6100-95BC-3B4F-A598-F0220F29620D}"/>
                    </a:ext>
                  </a:extLst>
                </p:cNvPr>
                <p:cNvCxnSpPr>
                  <a:cxnSpLocks noChangeShapeType="1"/>
                </p:cNvCxnSpPr>
                <p:nvPr/>
              </p:nvCxnSpPr>
              <p:spPr bwMode="auto">
                <a:xfrm>
                  <a:off x="2971" y="2069"/>
                  <a:ext cx="240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 Box 37">
                  <a:extLst>
                    <a:ext uri="{FF2B5EF4-FFF2-40B4-BE49-F238E27FC236}">
                      <a16:creationId xmlns:a16="http://schemas.microsoft.com/office/drawing/2014/main" id="{EB5896B6-C83F-1542-87C0-0E3D9B81ACD9}"/>
                    </a:ext>
                  </a:extLst>
                </p:cNvPr>
                <p:cNvSpPr txBox="1">
                  <a:spLocks noChangeArrowheads="1"/>
                </p:cNvSpPr>
                <p:nvPr/>
              </p:nvSpPr>
              <p:spPr bwMode="auto">
                <a:xfrm>
                  <a:off x="2880"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０</a:t>
                  </a:r>
                </a:p>
              </p:txBody>
            </p:sp>
            <p:sp>
              <p:nvSpPr>
                <p:cNvPr id="33" name="Text Box 38">
                  <a:extLst>
                    <a:ext uri="{FF2B5EF4-FFF2-40B4-BE49-F238E27FC236}">
                      <a16:creationId xmlns:a16="http://schemas.microsoft.com/office/drawing/2014/main" id="{B8843C64-3718-BB48-AD98-EC00FAC793DC}"/>
                    </a:ext>
                  </a:extLst>
                </p:cNvPr>
                <p:cNvSpPr txBox="1">
                  <a:spLocks noChangeArrowheads="1"/>
                </p:cNvSpPr>
                <p:nvPr/>
              </p:nvSpPr>
              <p:spPr bwMode="auto">
                <a:xfrm>
                  <a:off x="3404" y="2069"/>
                  <a:ext cx="226"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３</a:t>
                  </a:r>
                </a:p>
              </p:txBody>
            </p:sp>
            <p:sp>
              <p:nvSpPr>
                <p:cNvPr id="34" name="Text Box 39">
                  <a:extLst>
                    <a:ext uri="{FF2B5EF4-FFF2-40B4-BE49-F238E27FC236}">
                      <a16:creationId xmlns:a16="http://schemas.microsoft.com/office/drawing/2014/main" id="{F3F44D7A-360A-8549-AAB7-847B99CCE73F}"/>
                    </a:ext>
                  </a:extLst>
                </p:cNvPr>
                <p:cNvSpPr txBox="1">
                  <a:spLocks noChangeArrowheads="1"/>
                </p:cNvSpPr>
                <p:nvPr/>
              </p:nvSpPr>
              <p:spPr bwMode="auto">
                <a:xfrm>
                  <a:off x="3954"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６</a:t>
                  </a:r>
                </a:p>
              </p:txBody>
            </p:sp>
            <p:sp>
              <p:nvSpPr>
                <p:cNvPr id="35" name="Text Box 40">
                  <a:extLst>
                    <a:ext uri="{FF2B5EF4-FFF2-40B4-BE49-F238E27FC236}">
                      <a16:creationId xmlns:a16="http://schemas.microsoft.com/office/drawing/2014/main" id="{0D36733D-2DEF-1649-A3D0-267A4720422B}"/>
                    </a:ext>
                  </a:extLst>
                </p:cNvPr>
                <p:cNvSpPr txBox="1">
                  <a:spLocks noChangeArrowheads="1"/>
                </p:cNvSpPr>
                <p:nvPr/>
              </p:nvSpPr>
              <p:spPr bwMode="auto">
                <a:xfrm>
                  <a:off x="4493"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９</a:t>
                  </a:r>
                </a:p>
              </p:txBody>
            </p:sp>
            <p:sp>
              <p:nvSpPr>
                <p:cNvPr id="36" name="Text Box 41">
                  <a:extLst>
                    <a:ext uri="{FF2B5EF4-FFF2-40B4-BE49-F238E27FC236}">
                      <a16:creationId xmlns:a16="http://schemas.microsoft.com/office/drawing/2014/main" id="{CB96C875-8D88-FB43-95B2-148DB95B63D7}"/>
                    </a:ext>
                  </a:extLst>
                </p:cNvPr>
                <p:cNvSpPr txBox="1">
                  <a:spLocks noChangeArrowheads="1"/>
                </p:cNvSpPr>
                <p:nvPr/>
              </p:nvSpPr>
              <p:spPr bwMode="auto">
                <a:xfrm>
                  <a:off x="5037"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１２</a:t>
                  </a:r>
                </a:p>
              </p:txBody>
            </p:sp>
            <p:sp>
              <p:nvSpPr>
                <p:cNvPr id="37" name="Text Box 42">
                  <a:extLst>
                    <a:ext uri="{FF2B5EF4-FFF2-40B4-BE49-F238E27FC236}">
                      <a16:creationId xmlns:a16="http://schemas.microsoft.com/office/drawing/2014/main" id="{0D3A5285-1934-C04E-A19D-F914C596862E}"/>
                    </a:ext>
                  </a:extLst>
                </p:cNvPr>
                <p:cNvSpPr txBox="1">
                  <a:spLocks noChangeArrowheads="1"/>
                </p:cNvSpPr>
                <p:nvPr/>
              </p:nvSpPr>
              <p:spPr bwMode="auto">
                <a:xfrm>
                  <a:off x="2699" y="1661"/>
                  <a:ext cx="318"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２５％</a:t>
                  </a:r>
                </a:p>
              </p:txBody>
            </p:sp>
            <p:sp>
              <p:nvSpPr>
                <p:cNvPr id="38" name="Text Box 43">
                  <a:extLst>
                    <a:ext uri="{FF2B5EF4-FFF2-40B4-BE49-F238E27FC236}">
                      <a16:creationId xmlns:a16="http://schemas.microsoft.com/office/drawing/2014/main" id="{103DC0C1-EF6F-9449-BC91-2C449AA061D4}"/>
                    </a:ext>
                  </a:extLst>
                </p:cNvPr>
                <p:cNvSpPr txBox="1">
                  <a:spLocks noChangeArrowheads="1"/>
                </p:cNvSpPr>
                <p:nvPr/>
              </p:nvSpPr>
              <p:spPr bwMode="auto">
                <a:xfrm>
                  <a:off x="2699" y="1344"/>
                  <a:ext cx="318"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５０％</a:t>
                  </a:r>
                </a:p>
              </p:txBody>
            </p:sp>
            <p:sp>
              <p:nvSpPr>
                <p:cNvPr id="39" name="Text Box 44">
                  <a:extLst>
                    <a:ext uri="{FF2B5EF4-FFF2-40B4-BE49-F238E27FC236}">
                      <a16:creationId xmlns:a16="http://schemas.microsoft.com/office/drawing/2014/main" id="{B3EA9EEF-D7D1-EB4E-B7A9-9F0A632FF25B}"/>
                    </a:ext>
                  </a:extLst>
                </p:cNvPr>
                <p:cNvSpPr txBox="1">
                  <a:spLocks noChangeArrowheads="1"/>
                </p:cNvSpPr>
                <p:nvPr/>
              </p:nvSpPr>
              <p:spPr bwMode="auto">
                <a:xfrm>
                  <a:off x="2699" y="1026"/>
                  <a:ext cx="318"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７５％</a:t>
                  </a:r>
                </a:p>
              </p:txBody>
            </p:sp>
            <p:sp>
              <p:nvSpPr>
                <p:cNvPr id="40" name="Text Box 45">
                  <a:extLst>
                    <a:ext uri="{FF2B5EF4-FFF2-40B4-BE49-F238E27FC236}">
                      <a16:creationId xmlns:a16="http://schemas.microsoft.com/office/drawing/2014/main" id="{7E858BA1-0BA3-6B4A-AA4D-E1AECDA1ED45}"/>
                    </a:ext>
                  </a:extLst>
                </p:cNvPr>
                <p:cNvSpPr txBox="1">
                  <a:spLocks noChangeArrowheads="1"/>
                </p:cNvSpPr>
                <p:nvPr/>
              </p:nvSpPr>
              <p:spPr bwMode="auto">
                <a:xfrm>
                  <a:off x="2608" y="709"/>
                  <a:ext cx="409"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１００％</a:t>
                  </a:r>
                </a:p>
              </p:txBody>
            </p:sp>
            <p:sp>
              <p:nvSpPr>
                <p:cNvPr id="41" name="Line 46">
                  <a:extLst>
                    <a:ext uri="{FF2B5EF4-FFF2-40B4-BE49-F238E27FC236}">
                      <a16:creationId xmlns:a16="http://schemas.microsoft.com/office/drawing/2014/main" id="{678B1E6E-E7EE-CC4E-9170-88A262250C7D}"/>
                    </a:ext>
                  </a:extLst>
                </p:cNvPr>
                <p:cNvSpPr>
                  <a:spLocks noChangeShapeType="1"/>
                </p:cNvSpPr>
                <p:nvPr/>
              </p:nvSpPr>
              <p:spPr bwMode="auto">
                <a:xfrm>
                  <a:off x="2971" y="799"/>
                  <a:ext cx="2177" cy="296"/>
                </a:xfrm>
                <a:prstGeom prst="line">
                  <a:avLst/>
                </a:prstGeom>
                <a:noFill/>
                <a:ln w="9525">
                  <a:solidFill>
                    <a:srgbClr val="005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43" name="Line 48">
                  <a:extLst>
                    <a:ext uri="{FF2B5EF4-FFF2-40B4-BE49-F238E27FC236}">
                      <a16:creationId xmlns:a16="http://schemas.microsoft.com/office/drawing/2014/main" id="{41FABFB1-72C3-F047-9B36-062F8116D252}"/>
                    </a:ext>
                  </a:extLst>
                </p:cNvPr>
                <p:cNvSpPr>
                  <a:spLocks noChangeShapeType="1"/>
                </p:cNvSpPr>
                <p:nvPr/>
              </p:nvSpPr>
              <p:spPr bwMode="auto">
                <a:xfrm>
                  <a:off x="2971" y="799"/>
                  <a:ext cx="2177" cy="63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grpSp>
          <p:sp>
            <p:nvSpPr>
              <p:cNvPr id="21" name="Text Box 49">
                <a:extLst>
                  <a:ext uri="{FF2B5EF4-FFF2-40B4-BE49-F238E27FC236}">
                    <a16:creationId xmlns:a16="http://schemas.microsoft.com/office/drawing/2014/main" id="{8062C10C-BA9D-6E4A-BEDE-8FCDEF52C613}"/>
                  </a:ext>
                </a:extLst>
              </p:cNvPr>
              <p:cNvSpPr txBox="1">
                <a:spLocks noChangeArrowheads="1"/>
              </p:cNvSpPr>
              <p:nvPr/>
            </p:nvSpPr>
            <p:spPr bwMode="auto">
              <a:xfrm>
                <a:off x="3718" y="2235"/>
                <a:ext cx="726"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時間経過（月）</a:t>
                </a:r>
              </a:p>
            </p:txBody>
          </p:sp>
          <p:sp>
            <p:nvSpPr>
              <p:cNvPr id="22" name="Text Box 50">
                <a:extLst>
                  <a:ext uri="{FF2B5EF4-FFF2-40B4-BE49-F238E27FC236}">
                    <a16:creationId xmlns:a16="http://schemas.microsoft.com/office/drawing/2014/main" id="{A47E5C5D-C8B8-E849-B688-05E54FC8AA9A}"/>
                  </a:ext>
                </a:extLst>
              </p:cNvPr>
              <p:cNvSpPr txBox="1">
                <a:spLocks noChangeArrowheads="1"/>
              </p:cNvSpPr>
              <p:nvPr/>
            </p:nvSpPr>
            <p:spPr bwMode="auto">
              <a:xfrm>
                <a:off x="2567" y="573"/>
                <a:ext cx="158"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要求の信憑性</a:t>
                </a:r>
              </a:p>
            </p:txBody>
          </p:sp>
          <p:sp>
            <p:nvSpPr>
              <p:cNvPr id="23" name="Text Box 51">
                <a:extLst>
                  <a:ext uri="{FF2B5EF4-FFF2-40B4-BE49-F238E27FC236}">
                    <a16:creationId xmlns:a16="http://schemas.microsoft.com/office/drawing/2014/main" id="{83D419D2-6174-2047-9192-6338725994FE}"/>
                  </a:ext>
                </a:extLst>
              </p:cNvPr>
              <p:cNvSpPr txBox="1">
                <a:spLocks noChangeArrowheads="1"/>
              </p:cNvSpPr>
              <p:nvPr/>
            </p:nvSpPr>
            <p:spPr bwMode="auto">
              <a:xfrm>
                <a:off x="3491" y="556"/>
                <a:ext cx="1225"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要求の時間的変質</a:t>
                </a:r>
              </a:p>
            </p:txBody>
          </p:sp>
        </p:grpSp>
        <p:sp>
          <p:nvSpPr>
            <p:cNvPr id="17" name="Text Box 52">
              <a:extLst>
                <a:ext uri="{FF2B5EF4-FFF2-40B4-BE49-F238E27FC236}">
                  <a16:creationId xmlns:a16="http://schemas.microsoft.com/office/drawing/2014/main" id="{F1F3E9DB-FED1-D447-AF06-A963288533A5}"/>
                </a:ext>
              </a:extLst>
            </p:cNvPr>
            <p:cNvSpPr txBox="1">
              <a:spLocks noChangeArrowheads="1"/>
            </p:cNvSpPr>
            <p:nvPr/>
          </p:nvSpPr>
          <p:spPr bwMode="auto">
            <a:xfrm>
              <a:off x="5238" y="999"/>
              <a:ext cx="58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a:solidFill>
                    <a:srgbClr val="0052FF"/>
                  </a:solidFill>
                  <a:latin typeface="Meiryo" panose="020B0604030504040204" pitchFamily="34" charset="-128"/>
                  <a:ea typeface="Meiryo" panose="020B0604030504040204" pitchFamily="34" charset="-128"/>
                </a:rPr>
                <a:t>２４ヶ月後に</a:t>
              </a:r>
              <a:endParaRPr lang="en-US" altLang="ja-JP" sz="1400" dirty="0">
                <a:solidFill>
                  <a:srgbClr val="0052FF"/>
                </a:solidFill>
                <a:latin typeface="Meiryo" panose="020B0604030504040204" pitchFamily="34" charset="-128"/>
                <a:ea typeface="Meiryo" panose="020B0604030504040204" pitchFamily="34" charset="-128"/>
              </a:endParaRPr>
            </a:p>
            <a:p>
              <a:r>
                <a:rPr lang="ja-JP" altLang="en-US" sz="1400">
                  <a:solidFill>
                    <a:srgbClr val="0052FF"/>
                  </a:solidFill>
                  <a:latin typeface="Meiryo" panose="020B0604030504040204" pitchFamily="34" charset="-128"/>
                  <a:ea typeface="Meiryo" panose="020B0604030504040204" pitchFamily="34" charset="-128"/>
                </a:rPr>
                <a:t>２５％程度</a:t>
              </a:r>
            </a:p>
          </p:txBody>
        </p:sp>
        <p:sp>
          <p:nvSpPr>
            <p:cNvPr id="18" name="Text Box 53">
              <a:extLst>
                <a:ext uri="{FF2B5EF4-FFF2-40B4-BE49-F238E27FC236}">
                  <a16:creationId xmlns:a16="http://schemas.microsoft.com/office/drawing/2014/main" id="{5DACFF4F-4CCC-4849-A241-A2C4366FB73F}"/>
                </a:ext>
              </a:extLst>
            </p:cNvPr>
            <p:cNvSpPr txBox="1">
              <a:spLocks noChangeArrowheads="1"/>
            </p:cNvSpPr>
            <p:nvPr/>
          </p:nvSpPr>
          <p:spPr bwMode="auto">
            <a:xfrm>
              <a:off x="4716" y="908"/>
              <a:ext cx="589"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平均的な値</a:t>
              </a:r>
            </a:p>
          </p:txBody>
        </p:sp>
        <p:sp>
          <p:nvSpPr>
            <p:cNvPr id="44" name="Text Box 52">
              <a:extLst>
                <a:ext uri="{FF2B5EF4-FFF2-40B4-BE49-F238E27FC236}">
                  <a16:creationId xmlns:a16="http://schemas.microsoft.com/office/drawing/2014/main" id="{726355C6-2544-0942-B761-017A2C58C1B7}"/>
                </a:ext>
              </a:extLst>
            </p:cNvPr>
            <p:cNvSpPr txBox="1">
              <a:spLocks noChangeArrowheads="1"/>
            </p:cNvSpPr>
            <p:nvPr/>
          </p:nvSpPr>
          <p:spPr bwMode="auto">
            <a:xfrm>
              <a:off x="5238" y="1336"/>
              <a:ext cx="58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a:solidFill>
                    <a:srgbClr val="FF0000"/>
                  </a:solidFill>
                  <a:latin typeface="Meiryo" panose="020B0604030504040204" pitchFamily="34" charset="-128"/>
                  <a:ea typeface="Meiryo" panose="020B0604030504040204" pitchFamily="34" charset="-128"/>
                </a:rPr>
                <a:t>変化が</a:t>
              </a:r>
              <a:endParaRPr lang="en-US" altLang="ja-JP" sz="1400" dirty="0">
                <a:solidFill>
                  <a:srgbClr val="FF0000"/>
                </a:solidFill>
                <a:latin typeface="Meiryo" panose="020B0604030504040204" pitchFamily="34" charset="-128"/>
                <a:ea typeface="Meiryo" panose="020B0604030504040204" pitchFamily="34" charset="-128"/>
              </a:endParaRPr>
            </a:p>
            <a:p>
              <a:r>
                <a:rPr lang="ja-JP" altLang="en-US" sz="1400">
                  <a:solidFill>
                    <a:srgbClr val="FF0000"/>
                  </a:solidFill>
                  <a:latin typeface="Meiryo" panose="020B0604030504040204" pitchFamily="34" charset="-128"/>
                  <a:ea typeface="Meiryo" panose="020B0604030504040204" pitchFamily="34" charset="-128"/>
                </a:rPr>
                <a:t>大きくなっている</a:t>
              </a:r>
            </a:p>
          </p:txBody>
        </p:sp>
      </p:grpSp>
      <p:sp>
        <p:nvSpPr>
          <p:cNvPr id="6" name="下矢印 5">
            <a:extLst>
              <a:ext uri="{FF2B5EF4-FFF2-40B4-BE49-F238E27FC236}">
                <a16:creationId xmlns:a16="http://schemas.microsoft.com/office/drawing/2014/main" id="{AA932DD8-921C-3147-ADFD-C5FCA32E7C5D}"/>
              </a:ext>
            </a:extLst>
          </p:cNvPr>
          <p:cNvSpPr/>
          <p:nvPr/>
        </p:nvSpPr>
        <p:spPr>
          <a:xfrm>
            <a:off x="6660232" y="2954771"/>
            <a:ext cx="297668" cy="43628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0981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solidFill>
                  <a:schemeClr val="tx1">
                    <a:lumMod val="50000"/>
                    <a:lumOff val="50000"/>
                  </a:schemeClr>
                </a:solidFill>
              </a:rPr>
              <a:t>不確実性のコーン</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49</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a:latin typeface="Meiryo" panose="020B0604030504040204" pitchFamily="34" charset="-128"/>
                <a:ea typeface="Meiryo" panose="020B0604030504040204" pitchFamily="34" charset="-128"/>
                <a:cs typeface="Meiryo" charset="-128"/>
              </a:rPr>
              <a:t>システム企画</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a:latin typeface="Meiryo" panose="020B0604030504040204" pitchFamily="34" charset="-128"/>
                <a:ea typeface="Meiryo" panose="020B0604030504040204" pitchFamily="34" charset="-128"/>
                <a:cs typeface="Meiryo" charset="-128"/>
              </a:rPr>
              <a:t>要件定義</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a:solidFill>
                  <a:schemeClr val="bg1"/>
                </a:solidFill>
                <a:latin typeface="Meiryo" panose="020B0604030504040204" pitchFamily="34" charset="-128"/>
                <a:ea typeface="Meiryo" panose="020B0604030504040204" pitchFamily="34" charset="-128"/>
                <a:cs typeface="Meiryo" charset="-128"/>
              </a:rPr>
              <a:t>基本設計</a:t>
            </a:r>
            <a:endParaRPr kumimoji="1" lang="en-US" altLang="ja-JP" sz="1200" dirty="0">
              <a:solidFill>
                <a:schemeClr val="bg1"/>
              </a:solidFill>
              <a:latin typeface="Meiryo" panose="020B0604030504040204" pitchFamily="34" charset="-128"/>
              <a:ea typeface="Meiryo" panose="020B0604030504040204" pitchFamily="34"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cs typeface="Meiryo" charset="-128"/>
              </a:rPr>
              <a:t>詳細設計</a:t>
            </a:r>
            <a:endParaRPr kumimoji="1" lang="en-US" altLang="ja-JP" sz="1200" dirty="0">
              <a:solidFill>
                <a:schemeClr val="bg1"/>
              </a:solidFill>
              <a:latin typeface="Meiryo" panose="020B0604030504040204" pitchFamily="34" charset="-128"/>
              <a:ea typeface="Meiryo" panose="020B0604030504040204" pitchFamily="34"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a:solidFill>
                  <a:schemeClr val="bg1"/>
                </a:solidFill>
                <a:latin typeface="Meiryo" panose="020B0604030504040204" pitchFamily="34" charset="-128"/>
                <a:ea typeface="Meiryo" panose="020B0604030504040204" pitchFamily="34" charset="-128"/>
                <a:cs typeface="Meiryo" charset="-128"/>
              </a:rPr>
              <a:t>プログラミング</a:t>
            </a:r>
            <a:endParaRPr kumimoji="1" lang="en-US" altLang="ja-JP" sz="1200" dirty="0">
              <a:solidFill>
                <a:schemeClr val="bg1"/>
              </a:solidFill>
              <a:latin typeface="Meiryo" panose="020B0604030504040204" pitchFamily="34" charset="-128"/>
              <a:ea typeface="Meiryo" panose="020B0604030504040204" pitchFamily="34" charset="-128"/>
              <a:cs typeface="Meiryo" charset="-128"/>
            </a:endParaRPr>
          </a:p>
        </p:txBody>
      </p:sp>
      <p:sp>
        <p:nvSpPr>
          <p:cNvPr id="6" name="テキスト ボックス 5"/>
          <p:cNvSpPr txBox="1"/>
          <p:nvPr/>
        </p:nvSpPr>
        <p:spPr>
          <a:xfrm>
            <a:off x="648683" y="1853621"/>
            <a:ext cx="678391" cy="369332"/>
          </a:xfrm>
          <a:prstGeom prst="rect">
            <a:avLst/>
          </a:prstGeom>
          <a:noFill/>
        </p:spPr>
        <p:txBody>
          <a:bodyPr wrap="none" rtlCol="0">
            <a:spAutoFit/>
          </a:bodyPr>
          <a:lstStyle/>
          <a:p>
            <a:r>
              <a:rPr kumimoji="1" lang="en-US" altLang="ja-JP">
                <a:latin typeface="Meiryo" panose="020B0604030504040204" pitchFamily="34" charset="-128"/>
                <a:ea typeface="Meiryo" panose="020B0604030504040204" pitchFamily="34" charset="-128"/>
              </a:rPr>
              <a:t>4.0x</a:t>
            </a:r>
            <a:endParaRPr kumimoji="1" lang="ja-JP" altLang="en-US" dirty="0">
              <a:latin typeface="Meiryo" panose="020B0604030504040204" pitchFamily="34" charset="-128"/>
              <a:ea typeface="Meiryo" panose="020B0604030504040204" pitchFamily="34" charset="-128"/>
            </a:endParaRPr>
          </a:p>
        </p:txBody>
      </p:sp>
      <p:sp>
        <p:nvSpPr>
          <p:cNvPr id="21" name="テキスト ボックス 20"/>
          <p:cNvSpPr txBox="1"/>
          <p:nvPr/>
        </p:nvSpPr>
        <p:spPr>
          <a:xfrm>
            <a:off x="648683" y="2681260"/>
            <a:ext cx="678391"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2</a:t>
            </a:r>
            <a:r>
              <a:rPr kumimoji="1" lang="en-US" altLang="ja-JP">
                <a:latin typeface="Meiryo" panose="020B0604030504040204" pitchFamily="34" charset="-128"/>
                <a:ea typeface="Meiryo" panose="020B0604030504040204" pitchFamily="34" charset="-128"/>
              </a:rPr>
              <a:t>.0x</a:t>
            </a:r>
            <a:endParaRPr kumimoji="1" lang="ja-JP" altLang="en-US" dirty="0">
              <a:latin typeface="Meiryo" panose="020B0604030504040204" pitchFamily="34" charset="-128"/>
              <a:ea typeface="Meiryo" panose="020B0604030504040204" pitchFamily="34" charset="-128"/>
            </a:endParaRPr>
          </a:p>
        </p:txBody>
      </p:sp>
      <p:sp>
        <p:nvSpPr>
          <p:cNvPr id="22" name="テキスト ボックス 21"/>
          <p:cNvSpPr txBox="1"/>
          <p:nvPr/>
        </p:nvSpPr>
        <p:spPr>
          <a:xfrm>
            <a:off x="648683" y="3521246"/>
            <a:ext cx="678391"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1</a:t>
            </a:r>
            <a:r>
              <a:rPr kumimoji="1" lang="en-US" altLang="ja-JP">
                <a:latin typeface="Meiryo" panose="020B0604030504040204" pitchFamily="34" charset="-128"/>
                <a:ea typeface="Meiryo" panose="020B0604030504040204" pitchFamily="34" charset="-128"/>
              </a:rPr>
              <a:t>.0x</a:t>
            </a:r>
            <a:endParaRPr kumimoji="1" lang="ja-JP" altLang="en-US" dirty="0">
              <a:latin typeface="Meiryo" panose="020B0604030504040204" pitchFamily="34" charset="-128"/>
              <a:ea typeface="Meiryo" panose="020B0604030504040204" pitchFamily="34" charset="-128"/>
            </a:endParaRPr>
          </a:p>
        </p:txBody>
      </p:sp>
      <p:sp>
        <p:nvSpPr>
          <p:cNvPr id="23" name="テキスト ボックス 22"/>
          <p:cNvSpPr txBox="1"/>
          <p:nvPr/>
        </p:nvSpPr>
        <p:spPr>
          <a:xfrm>
            <a:off x="647553" y="4353350"/>
            <a:ext cx="678391"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0.5</a:t>
            </a:r>
            <a:r>
              <a:rPr kumimoji="1" lang="en-US" altLang="ja-JP">
                <a:latin typeface="Meiryo" panose="020B0604030504040204" pitchFamily="34" charset="-128"/>
                <a:ea typeface="Meiryo" panose="020B0604030504040204" pitchFamily="34" charset="-128"/>
              </a:rPr>
              <a:t>x</a:t>
            </a:r>
            <a:endParaRPr kumimoji="1" lang="ja-JP" altLang="en-US" dirty="0">
              <a:latin typeface="Meiryo" panose="020B0604030504040204" pitchFamily="34" charset="-128"/>
              <a:ea typeface="Meiryo" panose="020B0604030504040204" pitchFamily="34" charset="-128"/>
            </a:endParaRPr>
          </a:p>
        </p:txBody>
      </p:sp>
      <p:sp>
        <p:nvSpPr>
          <p:cNvPr id="24" name="テキスト ボックス 23"/>
          <p:cNvSpPr txBox="1"/>
          <p:nvPr/>
        </p:nvSpPr>
        <p:spPr>
          <a:xfrm>
            <a:off x="552467" y="5165273"/>
            <a:ext cx="821059"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0.25</a:t>
            </a:r>
            <a:r>
              <a:rPr kumimoji="1" lang="en-US" altLang="ja-JP">
                <a:latin typeface="Meiryo" panose="020B0604030504040204" pitchFamily="34" charset="-128"/>
                <a:ea typeface="Meiryo" panose="020B0604030504040204" pitchFamily="34" charset="-128"/>
              </a:rPr>
              <a:t>x</a:t>
            </a:r>
            <a:endParaRPr kumimoji="1" lang="ja-JP" altLang="en-US" dirty="0">
              <a:latin typeface="Meiryo" panose="020B0604030504040204" pitchFamily="34" charset="-128"/>
              <a:ea typeface="Meiryo" panose="020B0604030504040204" pitchFamily="34" charset="-128"/>
            </a:endParaRPr>
          </a:p>
        </p:txBody>
      </p:sp>
      <p:cxnSp>
        <p:nvCxnSpPr>
          <p:cNvPr id="9" name="直線コネクタ 8"/>
          <p:cNvCxnSpPr>
            <a:stCxn id="22" idx="3"/>
          </p:cNvCxnSpPr>
          <p:nvPr/>
        </p:nvCxnSpPr>
        <p:spPr>
          <a:xfrm>
            <a:off x="1327074" y="3705912"/>
            <a:ext cx="7056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 name="テキスト ボックス 26"/>
          <p:cNvSpPr txBox="1"/>
          <p:nvPr/>
        </p:nvSpPr>
        <p:spPr>
          <a:xfrm>
            <a:off x="1232632" y="5409262"/>
            <a:ext cx="1261884" cy="461665"/>
          </a:xfrm>
          <a:prstGeom prst="rect">
            <a:avLst/>
          </a:prstGeom>
          <a:noFill/>
        </p:spPr>
        <p:txBody>
          <a:bodyPr wrap="none" rtlCol="0">
            <a:spAutoFit/>
          </a:bodyPr>
          <a:lstStyle/>
          <a:p>
            <a:r>
              <a:rPr lang="ja-JP" altLang="en-US" sz="1200" dirty="0">
                <a:latin typeface="Meiryo" panose="020B0604030504040204" pitchFamily="34" charset="-128"/>
                <a:ea typeface="Meiryo" panose="020B0604030504040204" pitchFamily="34" charset="-128"/>
                <a:cs typeface="Meiryo" charset="-128"/>
              </a:rPr>
              <a:t>初期の</a:t>
            </a:r>
            <a:endParaRPr lang="en-US" altLang="ja-JP" sz="1200" dirty="0">
              <a:latin typeface="Meiryo" panose="020B0604030504040204" pitchFamily="34" charset="-128"/>
              <a:ea typeface="Meiryo" panose="020B0604030504040204" pitchFamily="34" charset="-128"/>
              <a:cs typeface="Meiryo" charset="-128"/>
            </a:endParaRPr>
          </a:p>
          <a:p>
            <a:r>
              <a:rPr lang="ja-JP" altLang="en-US" sz="1200" dirty="0">
                <a:latin typeface="Meiryo" panose="020B0604030504040204" pitchFamily="34" charset="-128"/>
                <a:ea typeface="Meiryo" panose="020B0604030504040204" pitchFamily="34" charset="-128"/>
                <a:cs typeface="Meiryo" charset="-128"/>
              </a:rPr>
              <a:t>プロダクト定義</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29" name="テキスト ボックス 28"/>
          <p:cNvSpPr txBox="1"/>
          <p:nvPr/>
        </p:nvSpPr>
        <p:spPr>
          <a:xfrm>
            <a:off x="2482290" y="5409262"/>
            <a:ext cx="1261884" cy="461665"/>
          </a:xfrm>
          <a:prstGeom prst="rect">
            <a:avLst/>
          </a:prstGeom>
          <a:noFill/>
        </p:spPr>
        <p:txBody>
          <a:bodyPr wrap="none" rtlCol="0">
            <a:spAutoFit/>
          </a:bodyPr>
          <a:lstStyle/>
          <a:p>
            <a:r>
              <a:rPr lang="ja-JP" altLang="en-US" sz="1200" dirty="0">
                <a:latin typeface="Meiryo" panose="020B0604030504040204" pitchFamily="34" charset="-128"/>
                <a:ea typeface="Meiryo" panose="020B0604030504040204" pitchFamily="34" charset="-128"/>
                <a:cs typeface="Meiryo" charset="-128"/>
              </a:rPr>
              <a:t>承認された</a:t>
            </a:r>
            <a:endParaRPr lang="en-US" altLang="ja-JP" sz="1200" dirty="0">
              <a:latin typeface="Meiryo" panose="020B0604030504040204" pitchFamily="34" charset="-128"/>
              <a:ea typeface="Meiryo" panose="020B0604030504040204" pitchFamily="34" charset="-128"/>
              <a:cs typeface="Meiryo" charset="-128"/>
            </a:endParaRPr>
          </a:p>
          <a:p>
            <a:r>
              <a:rPr lang="ja-JP" altLang="en-US" sz="1200" dirty="0">
                <a:latin typeface="Meiryo" panose="020B0604030504040204" pitchFamily="34" charset="-128"/>
                <a:ea typeface="Meiryo" panose="020B0604030504040204" pitchFamily="34" charset="-128"/>
                <a:cs typeface="Meiryo" charset="-128"/>
              </a:rPr>
              <a:t>プロダクト定義</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30" name="テキスト ボックス 29"/>
          <p:cNvSpPr txBox="1"/>
          <p:nvPr/>
        </p:nvSpPr>
        <p:spPr>
          <a:xfrm>
            <a:off x="4929327" y="5409262"/>
            <a:ext cx="800219"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cs typeface="Meiryo" charset="-128"/>
              </a:rPr>
              <a:t>設計仕様</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31" name="テキスト ボックス 30"/>
          <p:cNvSpPr txBox="1"/>
          <p:nvPr/>
        </p:nvSpPr>
        <p:spPr>
          <a:xfrm>
            <a:off x="6427081" y="5409262"/>
            <a:ext cx="800219" cy="276999"/>
          </a:xfrm>
          <a:prstGeom prst="rect">
            <a:avLst/>
          </a:prstGeom>
          <a:noFill/>
        </p:spPr>
        <p:txBody>
          <a:bodyPr wrap="none" rtlCol="0">
            <a:spAutoFit/>
          </a:bodyPr>
          <a:lstStyle/>
          <a:p>
            <a:r>
              <a:rPr kumimoji="1" lang="ja-JP" altLang="en-US" sz="1200" dirty="0">
                <a:latin typeface="Meiryo" panose="020B0604030504040204" pitchFamily="34" charset="-128"/>
                <a:ea typeface="Meiryo" panose="020B0604030504040204" pitchFamily="34" charset="-128"/>
                <a:cs typeface="Meiryo" charset="-128"/>
              </a:rPr>
              <a:t>詳細設計</a:t>
            </a:r>
          </a:p>
        </p:txBody>
      </p:sp>
      <p:sp>
        <p:nvSpPr>
          <p:cNvPr id="32" name="テキスト ボックス 31"/>
          <p:cNvSpPr txBox="1"/>
          <p:nvPr/>
        </p:nvSpPr>
        <p:spPr>
          <a:xfrm>
            <a:off x="7503315" y="5409262"/>
            <a:ext cx="1107996" cy="461665"/>
          </a:xfrm>
          <a:prstGeom prst="rect">
            <a:avLst/>
          </a:prstGeom>
          <a:noFill/>
        </p:spPr>
        <p:txBody>
          <a:bodyPr wrap="none" rtlCol="0">
            <a:spAutoFit/>
          </a:bodyPr>
          <a:lstStyle/>
          <a:p>
            <a:pPr algn="r"/>
            <a:r>
              <a:rPr kumimoji="1" lang="ja-JP" altLang="en-US" sz="1200">
                <a:latin typeface="Meiryo" panose="020B0604030504040204" pitchFamily="34" charset="-128"/>
                <a:ea typeface="Meiryo" panose="020B0604030504040204" pitchFamily="34" charset="-128"/>
                <a:cs typeface="Meiryo" charset="-128"/>
              </a:rPr>
              <a:t>検収された</a:t>
            </a:r>
            <a:endParaRPr kumimoji="1" lang="en-US" altLang="ja-JP" sz="1200" dirty="0">
              <a:latin typeface="Meiryo" panose="020B0604030504040204" pitchFamily="34" charset="-128"/>
              <a:ea typeface="Meiryo" panose="020B0604030504040204" pitchFamily="34" charset="-128"/>
              <a:cs typeface="Meiryo" charset="-128"/>
            </a:endParaRPr>
          </a:p>
          <a:p>
            <a:pPr algn="r"/>
            <a:r>
              <a:rPr kumimoji="1" lang="ja-JP" altLang="en-US" sz="1200" dirty="0">
                <a:latin typeface="Meiryo" panose="020B0604030504040204" pitchFamily="34" charset="-128"/>
                <a:ea typeface="Meiryo" panose="020B0604030504040204" pitchFamily="34" charset="-128"/>
                <a:cs typeface="Meiryo" charset="-128"/>
              </a:rPr>
              <a:t>ソフトウエア</a:t>
            </a:r>
          </a:p>
        </p:txBody>
      </p:sp>
      <p:sp>
        <p:nvSpPr>
          <p:cNvPr id="33" name="テキスト ボックス 32"/>
          <p:cNvSpPr txBox="1"/>
          <p:nvPr/>
        </p:nvSpPr>
        <p:spPr>
          <a:xfrm>
            <a:off x="3740607" y="5409262"/>
            <a:ext cx="800219" cy="276999"/>
          </a:xfrm>
          <a:prstGeom prst="rect">
            <a:avLst/>
          </a:prstGeom>
          <a:noFill/>
        </p:spPr>
        <p:txBody>
          <a:bodyPr wrap="none" rtlCol="0">
            <a:spAutoFit/>
          </a:bodyPr>
          <a:lstStyle/>
          <a:p>
            <a:r>
              <a:rPr lang="ja-JP" altLang="en-US" sz="1200" dirty="0">
                <a:latin typeface="Meiryo" panose="020B0604030504040204" pitchFamily="34" charset="-128"/>
                <a:ea typeface="Meiryo" panose="020B0604030504040204" pitchFamily="34" charset="-128"/>
                <a:cs typeface="Meiryo" charset="-128"/>
              </a:rPr>
              <a:t>要求仕様</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28" name="テキスト ボックス 27"/>
          <p:cNvSpPr txBox="1"/>
          <p:nvPr/>
        </p:nvSpPr>
        <p:spPr>
          <a:xfrm>
            <a:off x="301689" y="1794328"/>
            <a:ext cx="400110" cy="1528624"/>
          </a:xfrm>
          <a:prstGeom prst="rect">
            <a:avLst/>
          </a:prstGeom>
          <a:noFill/>
        </p:spPr>
        <p:txBody>
          <a:bodyPr vert="eaVert" wrap="none" rtlCol="0">
            <a:spAutoFit/>
          </a:bodyPr>
          <a:lstStyle/>
          <a:p>
            <a:r>
              <a:rPr kumimoji="1" lang="ja-JP" altLang="en-US" sz="1400">
                <a:latin typeface="Meiryo" panose="020B0604030504040204" pitchFamily="34" charset="-128"/>
                <a:ea typeface="Meiryo" panose="020B0604030504040204" pitchFamily="34" charset="-128"/>
                <a:cs typeface="Meiryo" charset="-128"/>
              </a:rPr>
              <a:t>見積金額の変動幅</a:t>
            </a:r>
          </a:p>
        </p:txBody>
      </p:sp>
      <p:sp>
        <p:nvSpPr>
          <p:cNvPr id="34" name="テキスト ボックス 33"/>
          <p:cNvSpPr txBox="1"/>
          <p:nvPr/>
        </p:nvSpPr>
        <p:spPr>
          <a:xfrm>
            <a:off x="1186016" y="1211606"/>
            <a:ext cx="1723550"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プロジェクトフェーズ</a:t>
            </a:r>
          </a:p>
        </p:txBody>
      </p:sp>
      <p:sp>
        <p:nvSpPr>
          <p:cNvPr id="35" name="正方形/長方形 34"/>
          <p:cNvSpPr/>
          <p:nvPr/>
        </p:nvSpPr>
        <p:spPr>
          <a:xfrm>
            <a:off x="3276801" y="5984315"/>
            <a:ext cx="5469767" cy="276999"/>
          </a:xfrm>
          <a:prstGeom prst="rect">
            <a:avLst/>
          </a:prstGeom>
        </p:spPr>
        <p:txBody>
          <a:bodyPr wrap="none">
            <a:spAutoFit/>
          </a:bodyPr>
          <a:lstStyle/>
          <a:p>
            <a:r>
              <a:rPr lang="ja-JP" altLang="en-US" sz="1200">
                <a:solidFill>
                  <a:srgbClr val="333333"/>
                </a:solidFill>
                <a:latin typeface="Meiryo" panose="020B0604030504040204" pitchFamily="34" charset="-128"/>
                <a:ea typeface="Meiryo" panose="020B0604030504040204" pitchFamily="34" charset="-128"/>
                <a:cs typeface="Meiryo" charset="-128"/>
              </a:rPr>
              <a:t>スティーブ・マコネル著「ソフトウェア見積り 人月の暗黙知を解き明かす」</a:t>
            </a:r>
            <a:endParaRPr lang="ja-JP" altLang="en-US" sz="1200">
              <a:latin typeface="Meiryo" panose="020B0604030504040204" pitchFamily="34" charset="-128"/>
              <a:ea typeface="Meiryo" panose="020B0604030504040204" pitchFamily="34"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latin typeface="Meiryo" panose="020B0604030504040204" pitchFamily="34" charset="-128"/>
                <a:ea typeface="Meiryo" panose="020B0604030504040204" pitchFamily="34" charset="-128"/>
              </a:rPr>
              <a:t>　倍の振れ幅</a:t>
            </a:r>
            <a:endParaRPr kumimoji="1" lang="ja-JP" altLang="en-US" dirty="0">
              <a:latin typeface="Meiryo" panose="020B0604030504040204" pitchFamily="34" charset="-128"/>
              <a:ea typeface="Meiryo" panose="020B0604030504040204" pitchFamily="34" charset="-128"/>
            </a:endParaRPr>
          </a:p>
        </p:txBody>
      </p:sp>
      <p:sp>
        <p:nvSpPr>
          <p:cNvPr id="37" name="テキスト ボックス 36"/>
          <p:cNvSpPr txBox="1"/>
          <p:nvPr/>
        </p:nvSpPr>
        <p:spPr>
          <a:xfrm>
            <a:off x="1483686" y="2903614"/>
            <a:ext cx="470000" cy="369332"/>
          </a:xfrm>
          <a:prstGeom prst="rect">
            <a:avLst/>
          </a:prstGeom>
          <a:noFill/>
        </p:spPr>
        <p:txBody>
          <a:bodyPr wrap="none" rtlCol="0">
            <a:spAutoFit/>
          </a:bodyPr>
          <a:lstStyle/>
          <a:p>
            <a:r>
              <a:rPr kumimoji="1" lang="en-US" altLang="ja-JP">
                <a:solidFill>
                  <a:schemeClr val="bg1"/>
                </a:solidFill>
                <a:latin typeface="Meiryo" panose="020B0604030504040204" pitchFamily="34" charset="-128"/>
                <a:ea typeface="Meiryo" panose="020B0604030504040204" pitchFamily="34" charset="-128"/>
              </a:rPr>
              <a:t>16</a:t>
            </a:r>
            <a:endParaRPr kumimoji="1" lang="ja-JP" altLang="en-US"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1396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a:xfrm>
            <a:off x="451236" y="270960"/>
            <a:ext cx="8550661" cy="416221"/>
          </a:xfrm>
          <a:prstGeom prst="rect">
            <a:avLst/>
          </a:prstGeom>
        </p:spPr>
        <p:txBody>
          <a:bodyPr>
            <a:noAutofit/>
          </a:bodyPr>
          <a:lstStyle/>
          <a:p>
            <a:r>
              <a:rPr lang="ja-JP" altLang="en-US" dirty="0">
                <a:latin typeface="Meiryo" panose="020B0604030504040204" pitchFamily="34" charset="-128"/>
                <a:ea typeface="Meiryo" panose="020B0604030504040204" pitchFamily="34" charset="-128"/>
              </a:rPr>
              <a:t>デジタル・</a:t>
            </a:r>
            <a:r>
              <a:rPr lang="ja-JP" altLang="en-US">
                <a:latin typeface="Meiryo" panose="020B0604030504040204" pitchFamily="34" charset="-128"/>
                <a:ea typeface="Meiryo" panose="020B0604030504040204" pitchFamily="34" charset="-128"/>
              </a:rPr>
              <a:t>トランスフォーメーションと</a:t>
            </a:r>
            <a:r>
              <a:rPr lang="en-US" altLang="ja-JP" dirty="0">
                <a:latin typeface="Meiryo" panose="020B0604030504040204" pitchFamily="34" charset="-128"/>
                <a:ea typeface="Meiryo" panose="020B0604030504040204" pitchFamily="34" charset="-128"/>
              </a:rPr>
              <a:t>CPS</a:t>
            </a:r>
            <a:endParaRPr kumimoji="1" lang="ja-JP" altLang="en-US" dirty="0">
              <a:latin typeface="Meiryo" panose="020B0604030504040204" pitchFamily="34" charset="-128"/>
              <a:ea typeface="Meiryo" panose="020B0604030504040204" pitchFamily="34" charset="-128"/>
            </a:endParaRPr>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18" name="上矢印 17"/>
          <p:cNvSpPr/>
          <p:nvPr/>
        </p:nvSpPr>
        <p:spPr>
          <a:xfrm rot="12599028">
            <a:off x="4921295" y="3306894"/>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01544"/>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データ収集</a:t>
            </a:r>
            <a:endParaRPr kumimoji="1" lang="en-US" altLang="ja-JP" sz="2000" b="1" dirty="0">
              <a:solidFill>
                <a:schemeClr val="bg1"/>
              </a:solidFill>
              <a:latin typeface="Meiryo" charset="-128"/>
              <a:ea typeface="Meiryo" charset="-128"/>
              <a:cs typeface="Meiryo" charset="-128"/>
            </a:endParaRPr>
          </a:p>
          <a:p>
            <a:pPr algn="ctr"/>
            <a:r>
              <a:rPr lang="en-US" altLang="ja-JP" sz="1400" dirty="0" err="1">
                <a:solidFill>
                  <a:schemeClr val="bg1"/>
                </a:solidFill>
                <a:latin typeface="Meiryo" charset="-128"/>
                <a:ea typeface="Meiryo" charset="-128"/>
                <a:cs typeface="Meiryo" charset="-128"/>
              </a:rPr>
              <a:t>IoT</a:t>
            </a:r>
            <a:r>
              <a:rPr lang="en-US" altLang="ja-JP" sz="1400" dirty="0">
                <a:solidFill>
                  <a:schemeClr val="bg1"/>
                </a:solidFill>
                <a:latin typeface="Meiryo" charset="-128"/>
                <a:ea typeface="Meiryo" charset="-128"/>
                <a:cs typeface="Meiryo" charset="-128"/>
              </a:rPr>
              <a:t>/Mobile/Web</a:t>
            </a:r>
            <a:endParaRPr kumimoji="1" lang="ja-JP" altLang="en-US" sz="1400" dirty="0">
              <a:solidFill>
                <a:schemeClr val="bg1"/>
              </a:solidFill>
              <a:latin typeface="Meiryo" charset="-128"/>
              <a:ea typeface="Meiryo" charset="-128"/>
              <a:cs typeface="Meiryo" charset="-128"/>
            </a:endParaRPr>
          </a:p>
        </p:txBody>
      </p:sp>
      <p:sp>
        <p:nvSpPr>
          <p:cNvPr id="23" name="テキスト ボックス 22"/>
          <p:cNvSpPr txBox="1"/>
          <p:nvPr/>
        </p:nvSpPr>
        <p:spPr>
          <a:xfrm>
            <a:off x="1886709" y="2244860"/>
            <a:ext cx="1898455" cy="400110"/>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データ解析</a:t>
            </a:r>
            <a:endParaRPr kumimoji="1" lang="en-US" altLang="ja-JP" sz="20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148003"/>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データ活用</a:t>
            </a:r>
            <a:endParaRPr kumimoji="1" lang="en-US" altLang="ja-JP" sz="2000" b="1" dirty="0">
              <a:solidFill>
                <a:schemeClr val="bg1"/>
              </a:solidFill>
              <a:latin typeface="Meiryo" charset="-128"/>
              <a:ea typeface="Meiryo" charset="-128"/>
              <a:cs typeface="Meiryo" charset="-128"/>
            </a:endParaRPr>
          </a:p>
          <a:p>
            <a:pPr algn="ct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サービス</a:t>
            </a:r>
            <a:endParaRPr kumimoji="1" lang="ja-JP" altLang="en-US" sz="1400"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メイリオ"/>
                <a:ea typeface="メイリオ"/>
                <a:cs typeface="メイリオ"/>
              </a:rPr>
              <a:t>ヒト・モノ</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メイリオ"/>
                <a:ea typeface="メイリオ"/>
                <a:cs typeface="メイリオ"/>
              </a:rPr>
              <a:t>環境変化・産業活動</a:t>
            </a:r>
          </a:p>
        </p:txBody>
      </p:sp>
      <p:sp>
        <p:nvSpPr>
          <p:cNvPr id="63" name="テキスト ボックス 62"/>
          <p:cNvSpPr txBox="1"/>
          <p:nvPr/>
        </p:nvSpPr>
        <p:spPr>
          <a:xfrm>
            <a:off x="1111567" y="613061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メイリオ"/>
                <a:ea typeface="メイリオ"/>
                <a:cs typeface="メイリオ"/>
              </a:rPr>
              <a:t>現実世界／</a:t>
            </a:r>
            <a:r>
              <a:rPr kumimoji="1" lang="en-US" altLang="ja-JP" sz="1400" b="1" dirty="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8737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4768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20493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メイリオ"/>
                <a:ea typeface="メイリオ"/>
                <a:cs typeface="メイリオ"/>
              </a:rPr>
              <a:t>サイバー世界／</a:t>
            </a:r>
            <a:r>
              <a:rPr kumimoji="1" lang="en-US" altLang="ja-JP" sz="1400" b="1" dirty="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メイリオ"/>
                <a:ea typeface="メイリオ"/>
                <a:cs typeface="メイリオ"/>
              </a:rPr>
              <a:t>Cyber Physical System</a:t>
            </a:r>
            <a:r>
              <a:rPr lang="ja-JP" altLang="en-US" sz="1400" dirty="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grpSp>
        <p:nvGrpSpPr>
          <p:cNvPr id="10" name="図形グループ 9"/>
          <p:cNvGrpSpPr/>
          <p:nvPr/>
        </p:nvGrpSpPr>
        <p:grpSpPr>
          <a:xfrm>
            <a:off x="2277038" y="2102224"/>
            <a:ext cx="4572000" cy="2750959"/>
            <a:chOff x="2277038" y="2078176"/>
            <a:chExt cx="4572000" cy="2750959"/>
          </a:xfrm>
        </p:grpSpPr>
        <p:sp>
          <p:nvSpPr>
            <p:cNvPr id="48" name="円/楕円 47"/>
            <p:cNvSpPr/>
            <p:nvPr/>
          </p:nvSpPr>
          <p:spPr>
            <a:xfrm>
              <a:off x="3197675" y="2078176"/>
              <a:ext cx="2748649" cy="2750959"/>
            </a:xfrm>
            <a:prstGeom prst="ellipse">
              <a:avLst/>
            </a:prstGeom>
            <a:solidFill>
              <a:srgbClr val="FF7E79">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6" name="正方形/長方形 5"/>
            <p:cNvSpPr/>
            <p:nvPr/>
          </p:nvSpPr>
          <p:spPr>
            <a:xfrm>
              <a:off x="2277038" y="3048970"/>
              <a:ext cx="4572000" cy="923330"/>
            </a:xfrm>
            <a:prstGeom prst="rect">
              <a:avLst/>
            </a:prstGeom>
          </p:spPr>
          <p:txBody>
            <a:bodyPr>
              <a:spAutoFit/>
            </a:bodyPr>
            <a:lstStyle/>
            <a:p>
              <a:pPr algn="ctr"/>
              <a:r>
                <a:rPr lang="ja-JP" altLang="en-US" sz="4000" b="1" dirty="0">
                  <a:solidFill>
                    <a:srgbClr val="FFFFFF"/>
                  </a:solidFill>
                  <a:latin typeface="Meiryo" charset="-128"/>
                  <a:ea typeface="Meiryo" charset="-128"/>
                  <a:cs typeface="Meiryo" charset="-128"/>
                </a:rPr>
                <a:t>デジタル</a:t>
              </a:r>
              <a:endParaRPr lang="en-US" altLang="ja-JP" sz="4000" b="1" dirty="0">
                <a:solidFill>
                  <a:srgbClr val="FFFFFF"/>
                </a:solidFill>
                <a:latin typeface="Meiryo" charset="-128"/>
                <a:ea typeface="Meiryo" charset="-128"/>
                <a:cs typeface="Meiryo" charset="-128"/>
              </a:endParaRPr>
            </a:p>
            <a:p>
              <a:pPr algn="ctr"/>
              <a:r>
                <a:rPr lang="ja-JP" altLang="en-US" sz="1400" b="1" dirty="0">
                  <a:solidFill>
                    <a:srgbClr val="FFFFFF"/>
                  </a:solidFill>
                  <a:latin typeface="Meiryo" charset="-128"/>
                  <a:ea typeface="Meiryo" charset="-128"/>
                  <a:cs typeface="Meiryo" charset="-128"/>
                </a:rPr>
                <a:t>トランスフォーメーション</a:t>
              </a:r>
            </a:p>
          </p:txBody>
        </p:sp>
      </p:grpSp>
    </p:spTree>
    <p:extLst>
      <p:ext uri="{BB962C8B-B14F-4D97-AF65-F5344CB8AC3E}">
        <p14:creationId xmlns:p14="http://schemas.microsoft.com/office/powerpoint/2010/main" val="2586393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システム開発の理想と現実</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a:solidFill>
                  <a:srgbClr val="FF0000"/>
                </a:solidFill>
                <a:latin typeface="Meiryo" charset="-128"/>
                <a:ea typeface="Meiryo" charset="-128"/>
                <a:cs typeface="Meiryo" charset="-128"/>
              </a:rPr>
              <a:t>実際の</a:t>
            </a:r>
            <a:r>
              <a:rPr kumimoji="1" lang="ja-JP" altLang="en-US" sz="3200" dirty="0">
                <a:solidFill>
                  <a:srgbClr val="FF0000"/>
                </a:solidFill>
                <a:latin typeface="Meiryo" charset="-128"/>
                <a:ea typeface="Meiryo" charset="-128"/>
                <a:cs typeface="Meiryo" charset="-128"/>
              </a:rPr>
              <a:t>結果</a:t>
            </a:r>
          </a:p>
        </p:txBody>
      </p:sp>
    </p:spTree>
    <p:extLst>
      <p:ext uri="{BB962C8B-B14F-4D97-AF65-F5344CB8AC3E}">
        <p14:creationId xmlns:p14="http://schemas.microsoft.com/office/powerpoint/2010/main" val="3298409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a:solidFill>
                  <a:srgbClr val="FF6600"/>
                </a:solidFill>
                <a:latin typeface="メイリオ"/>
                <a:ea typeface="メイリオ"/>
                <a:cs typeface="メイリオ"/>
              </a:rPr>
              <a:t>ほとんど／決して使われていない：</a:t>
            </a:r>
            <a:r>
              <a:rPr lang="en-US" altLang="ja-JP" sz="2000" dirty="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a:solidFill>
                  <a:srgbClr val="0000FF"/>
                </a:solidFill>
                <a:latin typeface="メイリオ"/>
                <a:ea typeface="メイリオ"/>
                <a:cs typeface="メイリオ"/>
              </a:rPr>
              <a:t>常に／しばしば使われている：</a:t>
            </a:r>
            <a:r>
              <a:rPr lang="en-US" altLang="ja-JP" sz="2000" dirty="0">
                <a:solidFill>
                  <a:srgbClr val="0000FF"/>
                </a:solidFill>
                <a:latin typeface="メイリオ"/>
                <a:ea typeface="メイリオ"/>
                <a:cs typeface="メイリオ"/>
              </a:rPr>
              <a:t> </a:t>
            </a:r>
            <a:r>
              <a:rPr lang="en-US" altLang="ja-JP" sz="2800" b="1" dirty="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3030786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E9D13E88-A771-B142-A1E2-235ACF33311B}"/>
              </a:ext>
            </a:extLst>
          </p:cNvPr>
          <p:cNvGrpSpPr/>
          <p:nvPr/>
        </p:nvGrpSpPr>
        <p:grpSpPr>
          <a:xfrm>
            <a:off x="1283851" y="3975198"/>
            <a:ext cx="6840760" cy="2557174"/>
            <a:chOff x="1283851" y="3975198"/>
            <a:chExt cx="6840760" cy="2557174"/>
          </a:xfrm>
        </p:grpSpPr>
        <p:sp>
          <p:nvSpPr>
            <p:cNvPr id="37" name="正方形/長方形 36">
              <a:extLst>
                <a:ext uri="{FF2B5EF4-FFF2-40B4-BE49-F238E27FC236}">
                  <a16:creationId xmlns:a16="http://schemas.microsoft.com/office/drawing/2014/main" id="{C85E2A98-6AED-AD46-B63A-C4131D1B6C1C}"/>
                </a:ext>
              </a:extLst>
            </p:cNvPr>
            <p:cNvSpPr/>
            <p:nvPr/>
          </p:nvSpPr>
          <p:spPr>
            <a:xfrm>
              <a:off x="1283851" y="3975198"/>
              <a:ext cx="6840760" cy="255717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a:extLst>
                <a:ext uri="{FF2B5EF4-FFF2-40B4-BE49-F238E27FC236}">
                  <a16:creationId xmlns:a16="http://schemas.microsoft.com/office/drawing/2014/main" id="{799BC0F8-5902-8247-91E2-ED3C5D70E34D}"/>
                </a:ext>
              </a:extLst>
            </p:cNvPr>
            <p:cNvSpPr txBox="1"/>
            <p:nvPr/>
          </p:nvSpPr>
          <p:spPr>
            <a:xfrm>
              <a:off x="2885673" y="6163040"/>
              <a:ext cx="3647152"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テクノロジーを戦略的に活用する</a:t>
              </a:r>
              <a:endParaRPr kumimoji="1" lang="ja-JP" altLang="en-US" b="1" dirty="0">
                <a:solidFill>
                  <a:schemeClr val="bg1"/>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19C11F05-3BA9-FA47-8ADC-7CFB32296653}"/>
              </a:ext>
            </a:extLst>
          </p:cNvPr>
          <p:cNvSpPr>
            <a:spLocks noGrp="1"/>
          </p:cNvSpPr>
          <p:nvPr>
            <p:ph type="title"/>
          </p:nvPr>
        </p:nvSpPr>
        <p:spPr/>
        <p:txBody>
          <a:bodyPr/>
          <a:lstStyle/>
          <a:p>
            <a:r>
              <a:rPr kumimoji="1" lang="ja-JP" altLang="en-US"/>
              <a:t>イノベーションとスピードの融合</a:t>
            </a:r>
          </a:p>
        </p:txBody>
      </p:sp>
      <p:sp>
        <p:nvSpPr>
          <p:cNvPr id="3" name="スライド番号プレースホルダー 2">
            <a:extLst>
              <a:ext uri="{FF2B5EF4-FFF2-40B4-BE49-F238E27FC236}">
                <a16:creationId xmlns:a16="http://schemas.microsoft.com/office/drawing/2014/main" id="{A3EDB5D5-2E84-7842-B3E5-675C81A1603C}"/>
              </a:ext>
            </a:extLst>
          </p:cNvPr>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sp>
        <p:nvSpPr>
          <p:cNvPr id="4" name="正方形/長方形 3">
            <a:extLst>
              <a:ext uri="{FF2B5EF4-FFF2-40B4-BE49-F238E27FC236}">
                <a16:creationId xmlns:a16="http://schemas.microsoft.com/office/drawing/2014/main" id="{DAF068C6-399F-034A-B8B2-F741F241B25E}"/>
              </a:ext>
            </a:extLst>
          </p:cNvPr>
          <p:cNvSpPr/>
          <p:nvPr/>
        </p:nvSpPr>
        <p:spPr>
          <a:xfrm>
            <a:off x="1149035" y="814792"/>
            <a:ext cx="6840760" cy="2453943"/>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30833EC-AA2E-7447-8384-96949EDAA807}"/>
              </a:ext>
            </a:extLst>
          </p:cNvPr>
          <p:cNvSpPr/>
          <p:nvPr/>
        </p:nvSpPr>
        <p:spPr>
          <a:xfrm>
            <a:off x="1331640" y="2228204"/>
            <a:ext cx="6475551" cy="8133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latin typeface="Meiryo" panose="020B0604030504040204" pitchFamily="34" charset="-128"/>
                <a:ea typeface="Meiryo" panose="020B0604030504040204" pitchFamily="34" charset="-128"/>
                <a:cs typeface="ＭＳ Ｐゴシック"/>
              </a:rPr>
              <a:t>「計画通り」は実現不可能</a:t>
            </a:r>
            <a:endParaRPr kumimoji="1" lang="ja-JP" altLang="en-US" sz="2400" dirty="0">
              <a:solidFill>
                <a:schemeClr val="bg1"/>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4197DCDE-B6E7-6A42-994E-6602F05D629F}"/>
              </a:ext>
            </a:extLst>
          </p:cNvPr>
          <p:cNvSpPr/>
          <p:nvPr/>
        </p:nvSpPr>
        <p:spPr>
          <a:xfrm>
            <a:off x="1331640" y="1268760"/>
            <a:ext cx="6475551" cy="8133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latin typeface="Meiryo" panose="020B0604030504040204" pitchFamily="34" charset="-128"/>
                <a:ea typeface="Meiryo" panose="020B0604030504040204" pitchFamily="34" charset="-128"/>
                <a:cs typeface="ＭＳ Ｐゴシック"/>
              </a:rPr>
              <a:t>不確実性の増大とスピードの加速</a:t>
            </a:r>
            <a:endParaRPr kumimoji="1" lang="ja-JP" altLang="en-US" sz="2400" dirty="0">
              <a:solidFill>
                <a:schemeClr val="bg1"/>
              </a:solidFill>
              <a:latin typeface="Meiryo" panose="020B0604030504040204" pitchFamily="34" charset="-128"/>
              <a:ea typeface="Meiryo" panose="020B0604030504040204" pitchFamily="34" charset="-128"/>
              <a:cs typeface="ＭＳ Ｐゴシック"/>
            </a:endParaRPr>
          </a:p>
        </p:txBody>
      </p:sp>
      <p:sp>
        <p:nvSpPr>
          <p:cNvPr id="34" name="テキスト ボックス 33">
            <a:extLst>
              <a:ext uri="{FF2B5EF4-FFF2-40B4-BE49-F238E27FC236}">
                <a16:creationId xmlns:a16="http://schemas.microsoft.com/office/drawing/2014/main" id="{54E14A3C-7A4F-4C41-BC03-614D9BBD6093}"/>
              </a:ext>
            </a:extLst>
          </p:cNvPr>
          <p:cNvSpPr txBox="1"/>
          <p:nvPr/>
        </p:nvSpPr>
        <p:spPr>
          <a:xfrm>
            <a:off x="2858670" y="870956"/>
            <a:ext cx="3416320" cy="369332"/>
          </a:xfrm>
          <a:prstGeom prst="rect">
            <a:avLst/>
          </a:prstGeom>
          <a:noFill/>
        </p:spPr>
        <p:txBody>
          <a:bodyPr wrap="none" rtlCol="0">
            <a:spAutoFit/>
          </a:bodyPr>
          <a:lstStyle/>
          <a:p>
            <a:pPr algn="ctr"/>
            <a:r>
              <a:rPr kumimoji="1" lang="ja-JP" altLang="en-US" b="1">
                <a:solidFill>
                  <a:schemeClr val="accent6">
                    <a:lumMod val="50000"/>
                  </a:schemeClr>
                </a:solidFill>
                <a:latin typeface="Meiryo" panose="020B0604030504040204" pitchFamily="34" charset="-128"/>
                <a:ea typeface="Meiryo" panose="020B0604030504040204" pitchFamily="34" charset="-128"/>
              </a:rPr>
              <a:t>ビジネスを取り巻く環境の変化</a:t>
            </a:r>
            <a:endParaRPr kumimoji="1" lang="ja-JP" altLang="en-US" b="1" dirty="0">
              <a:solidFill>
                <a:schemeClr val="accent6">
                  <a:lumMod val="50000"/>
                </a:schemeClr>
              </a:solidFill>
              <a:latin typeface="Meiryo" panose="020B0604030504040204" pitchFamily="34" charset="-128"/>
              <a:ea typeface="Meiryo" panose="020B0604030504040204" pitchFamily="34" charset="-128"/>
            </a:endParaRPr>
          </a:p>
        </p:txBody>
      </p:sp>
      <p:sp>
        <p:nvSpPr>
          <p:cNvPr id="35" name="下矢印 34">
            <a:extLst>
              <a:ext uri="{FF2B5EF4-FFF2-40B4-BE49-F238E27FC236}">
                <a16:creationId xmlns:a16="http://schemas.microsoft.com/office/drawing/2014/main" id="{357800C4-A3CB-8149-9287-90F20C5FB5F9}"/>
              </a:ext>
            </a:extLst>
          </p:cNvPr>
          <p:cNvSpPr/>
          <p:nvPr/>
        </p:nvSpPr>
        <p:spPr>
          <a:xfrm>
            <a:off x="4195500" y="2030089"/>
            <a:ext cx="797258" cy="328593"/>
          </a:xfrm>
          <a:prstGeom prst="downArrow">
            <a:avLst>
              <a:gd name="adj1" fmla="val 50000"/>
              <a:gd name="adj2" fmla="val 65607"/>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グループ化 31">
            <a:extLst>
              <a:ext uri="{FF2B5EF4-FFF2-40B4-BE49-F238E27FC236}">
                <a16:creationId xmlns:a16="http://schemas.microsoft.com/office/drawing/2014/main" id="{F03EF2AF-1465-6943-945F-A45415319830}"/>
              </a:ext>
            </a:extLst>
          </p:cNvPr>
          <p:cNvGrpSpPr/>
          <p:nvPr/>
        </p:nvGrpSpPr>
        <p:grpSpPr>
          <a:xfrm>
            <a:off x="1149035" y="2934667"/>
            <a:ext cx="6840760" cy="3120144"/>
            <a:chOff x="1149035" y="2934667"/>
            <a:chExt cx="6840760" cy="3120144"/>
          </a:xfrm>
        </p:grpSpPr>
        <p:sp>
          <p:nvSpPr>
            <p:cNvPr id="5" name="正方形/長方形 4">
              <a:extLst>
                <a:ext uri="{FF2B5EF4-FFF2-40B4-BE49-F238E27FC236}">
                  <a16:creationId xmlns:a16="http://schemas.microsoft.com/office/drawing/2014/main" id="{829A03FF-5C73-2645-A70D-DD670AFF9168}"/>
                </a:ext>
              </a:extLst>
            </p:cNvPr>
            <p:cNvSpPr/>
            <p:nvPr/>
          </p:nvSpPr>
          <p:spPr>
            <a:xfrm>
              <a:off x="1149035" y="3497637"/>
              <a:ext cx="6840760" cy="2557174"/>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6F1C48C-330E-204C-8C5F-DAA2CCCE36A7}"/>
                </a:ext>
              </a:extLst>
            </p:cNvPr>
            <p:cNvSpPr/>
            <p:nvPr/>
          </p:nvSpPr>
          <p:spPr>
            <a:xfrm>
              <a:off x="3185260" y="3671347"/>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7711AFE-C5DE-FC49-BC3E-1A9278945E37}"/>
                </a:ext>
              </a:extLst>
            </p:cNvPr>
            <p:cNvSpPr/>
            <p:nvPr/>
          </p:nvSpPr>
          <p:spPr>
            <a:xfrm>
              <a:off x="3185260" y="4625923"/>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913BD22E-810B-6242-A1C8-CDB3569E3AF0}"/>
                </a:ext>
              </a:extLst>
            </p:cNvPr>
            <p:cNvSpPr/>
            <p:nvPr/>
          </p:nvSpPr>
          <p:spPr>
            <a:xfrm>
              <a:off x="1329055" y="3671347"/>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08F2A2C8-F8E7-A844-96AB-F2B9F49B50D1}"/>
                </a:ext>
              </a:extLst>
            </p:cNvPr>
            <p:cNvSpPr/>
            <p:nvPr/>
          </p:nvSpPr>
          <p:spPr>
            <a:xfrm>
              <a:off x="6138757" y="3671347"/>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0F791D9F-D5EA-F84B-8A3F-C30E39A54FC4}"/>
                </a:ext>
              </a:extLst>
            </p:cNvPr>
            <p:cNvSpPr txBox="1"/>
            <p:nvPr/>
          </p:nvSpPr>
          <p:spPr>
            <a:xfrm>
              <a:off x="3691410" y="3735750"/>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アジャイル開発</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7D4B7AB-1F95-B149-98D6-2E07475FEFF1}"/>
                </a:ext>
              </a:extLst>
            </p:cNvPr>
            <p:cNvSpPr txBox="1"/>
            <p:nvPr/>
          </p:nvSpPr>
          <p:spPr>
            <a:xfrm>
              <a:off x="4008825" y="4643721"/>
              <a:ext cx="1116011"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DevOps</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85598B5-0A0F-B349-B5D4-4D7C5FBCCDE9}"/>
                </a:ext>
              </a:extLst>
            </p:cNvPr>
            <p:cNvSpPr txBox="1"/>
            <p:nvPr/>
          </p:nvSpPr>
          <p:spPr>
            <a:xfrm>
              <a:off x="3185259" y="4012311"/>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ビジネスの成果に貢献するシステムを、バグフリーで変更にも柔軟に開発する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1" name="テキスト ボックス 20">
              <a:extLst>
                <a:ext uri="{FF2B5EF4-FFF2-40B4-BE49-F238E27FC236}">
                  <a16:creationId xmlns:a16="http://schemas.microsoft.com/office/drawing/2014/main" id="{6C58E181-6066-3541-877D-7B43AE6D16AA}"/>
                </a:ext>
              </a:extLst>
            </p:cNvPr>
            <p:cNvSpPr txBox="1"/>
            <p:nvPr/>
          </p:nvSpPr>
          <p:spPr>
            <a:xfrm>
              <a:off x="3185260" y="5003418"/>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a:extLst>
                <a:ext uri="{FF2B5EF4-FFF2-40B4-BE49-F238E27FC236}">
                  <a16:creationId xmlns:a16="http://schemas.microsoft.com/office/drawing/2014/main" id="{9C37CBFE-DED7-7B4A-B843-979BCE76DE69}"/>
                </a:ext>
              </a:extLst>
            </p:cNvPr>
            <p:cNvSpPr txBox="1"/>
            <p:nvPr/>
          </p:nvSpPr>
          <p:spPr>
            <a:xfrm>
              <a:off x="6456956" y="3749408"/>
              <a:ext cx="1029449" cy="369332"/>
            </a:xfrm>
            <a:prstGeom prst="rect">
              <a:avLst/>
            </a:prstGeom>
            <a:noFill/>
          </p:spPr>
          <p:txBody>
            <a:bodyPr wrap="none" rtlCol="0">
              <a:spAutoFit/>
            </a:bodyPr>
            <a:lstStyle/>
            <a:p>
              <a:pPr algn="ctr"/>
              <a:r>
                <a:rPr kumimoji="1" lang="en-US" altLang="ja-JP" b="1" dirty="0" err="1">
                  <a:solidFill>
                    <a:schemeClr val="bg1"/>
                  </a:solidFill>
                  <a:latin typeface="Meiryo" panose="020B0604030504040204" pitchFamily="34" charset="-128"/>
                  <a:ea typeface="Meiryo" panose="020B0604030504040204" pitchFamily="34" charset="-128"/>
                </a:rPr>
                <a:t>VeriSM</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9FBA9780-5D44-064E-90EE-721037BEE351}"/>
                </a:ext>
              </a:extLst>
            </p:cNvPr>
            <p:cNvSpPr txBox="1"/>
            <p:nvPr/>
          </p:nvSpPr>
          <p:spPr>
            <a:xfrm>
              <a:off x="1607980" y="3735750"/>
              <a:ext cx="1107997"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クラウド</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6B921F0D-BB20-B64E-8306-BFF4AF716966}"/>
                </a:ext>
              </a:extLst>
            </p:cNvPr>
            <p:cNvSpPr txBox="1"/>
            <p:nvPr/>
          </p:nvSpPr>
          <p:spPr>
            <a:xfrm>
              <a:off x="6367932" y="4325272"/>
              <a:ext cx="1436673" cy="738664"/>
            </a:xfrm>
            <a:prstGeom prst="rect">
              <a:avLst/>
            </a:prstGeom>
            <a:noFill/>
          </p:spPr>
          <p:txBody>
            <a:bodyPr wrap="square" rtlCol="0">
              <a:spAutoFit/>
            </a:bodyPr>
            <a:lstStyle/>
            <a:p>
              <a:r>
                <a:rPr lang="en-US" altLang="ja-JP" sz="1050" dirty="0">
                  <a:solidFill>
                    <a:schemeClr val="bg1"/>
                  </a:solidFill>
                  <a:latin typeface="Meiryo" panose="020B0604030504040204" pitchFamily="34" charset="-128"/>
                  <a:ea typeface="Meiryo" panose="020B0604030504040204" pitchFamily="34" charset="-128"/>
                  <a:cs typeface="Meiryo" charset="-128"/>
                </a:rPr>
                <a:t>IT</a:t>
              </a:r>
              <a:r>
                <a:rPr lang="ja-JP" altLang="en-US" sz="1050">
                  <a:solidFill>
                    <a:schemeClr val="bg1"/>
                  </a:solidFill>
                  <a:latin typeface="Meiryo" panose="020B0604030504040204" pitchFamily="34" charset="-128"/>
                  <a:ea typeface="Meiryo" panose="020B0604030504040204" pitchFamily="34" charset="-128"/>
                  <a:cs typeface="Meiryo" charset="-128"/>
                </a:rPr>
                <a:t>とビジネスを同期化させ、ビジネス・スピードを向上させる取り組み。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5" name="テキスト ボックス 24">
              <a:extLst>
                <a:ext uri="{FF2B5EF4-FFF2-40B4-BE49-F238E27FC236}">
                  <a16:creationId xmlns:a16="http://schemas.microsoft.com/office/drawing/2014/main" id="{6F87538C-7738-DE4D-92B0-36E60694E9D7}"/>
                </a:ext>
              </a:extLst>
            </p:cNvPr>
            <p:cNvSpPr txBox="1"/>
            <p:nvPr/>
          </p:nvSpPr>
          <p:spPr>
            <a:xfrm>
              <a:off x="1329054" y="4325272"/>
              <a:ext cx="1386923" cy="738664"/>
            </a:xfrm>
            <a:prstGeom prst="rect">
              <a:avLst/>
            </a:prstGeom>
            <a:noFill/>
          </p:spPr>
          <p:txBody>
            <a:bodyPr wrap="square" rtlCol="0">
              <a:spAutoFit/>
            </a:bodyPr>
            <a:lstStyle/>
            <a:p>
              <a:r>
                <a:rPr kumimoji="1" lang="ja-JP" altLang="en-US" sz="1050">
                  <a:solidFill>
                    <a:schemeClr val="bg1"/>
                  </a:solidFill>
                  <a:latin typeface="Meiryo" panose="020B0604030504040204" pitchFamily="34" charset="-128"/>
                  <a:ea typeface="Meiryo" panose="020B0604030504040204" pitchFamily="34" charset="-128"/>
                  <a:cs typeface="Meiryo" charset="-128"/>
                </a:rPr>
                <a:t>オンデマンドで必要なシステムの機能や性能を手に入れるための仕組み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pic>
          <p:nvPicPr>
            <p:cNvPr id="26" name="図 25">
              <a:extLst>
                <a:ext uri="{FF2B5EF4-FFF2-40B4-BE49-F238E27FC236}">
                  <a16:creationId xmlns:a16="http://schemas.microsoft.com/office/drawing/2014/main" id="{97ABDEEA-A56B-674B-86A3-1D9E60212879}"/>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656466" y="4244692"/>
              <a:ext cx="752804" cy="752804"/>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CBFBC3-C48C-1647-B82D-DC68E1FBDE0F}"/>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615129" y="4254458"/>
              <a:ext cx="752804" cy="752804"/>
            </a:xfrm>
            <a:prstGeom prst="rect">
              <a:avLst/>
            </a:prstGeom>
            <a:effectLst>
              <a:outerShdw blurRad="50800" dist="38100" dir="2700000" algn="tl" rotWithShape="0">
                <a:prstClr val="black">
                  <a:alpha val="40000"/>
                </a:prstClr>
              </a:outerShdw>
            </a:effectLst>
          </p:spPr>
        </p:pic>
        <p:sp>
          <p:nvSpPr>
            <p:cNvPr id="30" name="下矢印 29">
              <a:extLst>
                <a:ext uri="{FF2B5EF4-FFF2-40B4-BE49-F238E27FC236}">
                  <a16:creationId xmlns:a16="http://schemas.microsoft.com/office/drawing/2014/main" id="{65746504-1257-5246-BB85-B2FC6EAA8001}"/>
                </a:ext>
              </a:extLst>
            </p:cNvPr>
            <p:cNvSpPr/>
            <p:nvPr/>
          </p:nvSpPr>
          <p:spPr>
            <a:xfrm>
              <a:off x="4168201" y="4421455"/>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EE471EFE-B9E8-5242-AB48-F5BA1C3BD110}"/>
                </a:ext>
              </a:extLst>
            </p:cNvPr>
            <p:cNvSpPr/>
            <p:nvPr/>
          </p:nvSpPr>
          <p:spPr>
            <a:xfrm>
              <a:off x="4170786" y="2934667"/>
              <a:ext cx="797258" cy="685199"/>
            </a:xfrm>
            <a:prstGeom prst="downArrow">
              <a:avLst>
                <a:gd name="adj1" fmla="val 50000"/>
                <a:gd name="adj2" fmla="val 31401"/>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a:extLst>
                <a:ext uri="{FF2B5EF4-FFF2-40B4-BE49-F238E27FC236}">
                  <a16:creationId xmlns:a16="http://schemas.microsoft.com/office/drawing/2014/main" id="{42398D85-FFB2-D549-A468-2D8D2EFE05A3}"/>
                </a:ext>
              </a:extLst>
            </p:cNvPr>
            <p:cNvSpPr txBox="1"/>
            <p:nvPr/>
          </p:nvSpPr>
          <p:spPr>
            <a:xfrm>
              <a:off x="2645701" y="5632114"/>
              <a:ext cx="3877985"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変化への即応力を競争の武器にする</a:t>
              </a:r>
              <a:endParaRPr kumimoji="1" lang="ja-JP" altLang="en-US" b="1" dirty="0">
                <a:solidFill>
                  <a:srgbClr val="0070C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40717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455636" y="5581966"/>
            <a:ext cx="7668852" cy="0"/>
          </a:xfrm>
          <a:prstGeom prst="line">
            <a:avLst/>
          </a:prstGeom>
          <a:ln>
            <a:solidFill>
              <a:schemeClr val="bg2">
                <a:lumMod val="9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455783" y="4958007"/>
            <a:ext cx="7668852" cy="0"/>
          </a:xfrm>
          <a:prstGeom prst="line">
            <a:avLst/>
          </a:prstGeom>
          <a:ln>
            <a:solidFill>
              <a:schemeClr val="bg2">
                <a:lumMod val="9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447569" y="4532000"/>
            <a:ext cx="7668852" cy="0"/>
          </a:xfrm>
          <a:prstGeom prst="line">
            <a:avLst/>
          </a:prstGeom>
          <a:ln>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アジャイル開発</a:t>
            </a:r>
            <a:r>
              <a:rPr kumimoji="1" lang="ja-JP" altLang="en-US"/>
              <a:t>の基本構造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cxnSp>
        <p:nvCxnSpPr>
          <p:cNvPr id="5" name="直線コネクタ 4"/>
          <p:cNvCxnSpPr/>
          <p:nvPr/>
        </p:nvCxnSpPr>
        <p:spPr>
          <a:xfrm>
            <a:off x="455857" y="3279469"/>
            <a:ext cx="7668852" cy="0"/>
          </a:xfrm>
          <a:prstGeom prst="line">
            <a:avLst/>
          </a:prstGeom>
          <a:ln>
            <a:solidFill>
              <a:schemeClr val="accent3">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55857" y="1119229"/>
            <a:ext cx="7668852" cy="216024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8124635" y="1119229"/>
            <a:ext cx="0" cy="2160240"/>
          </a:xfrm>
          <a:prstGeom prst="line">
            <a:avLst/>
          </a:prstGeom>
          <a:ln>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8072398" y="980728"/>
            <a:ext cx="631904" cy="276999"/>
          </a:xfrm>
          <a:prstGeom prst="rect">
            <a:avLst/>
          </a:prstGeom>
          <a:noFill/>
        </p:spPr>
        <p:txBody>
          <a:bodyPr wrap="none" rtlCol="0">
            <a:spAutoFit/>
          </a:bodyPr>
          <a:lstStyle/>
          <a:p>
            <a:r>
              <a:rPr kumimoji="1" lang="en-US" altLang="ja-JP" sz="1200" dirty="0">
                <a:solidFill>
                  <a:schemeClr val="accent4">
                    <a:lumMod val="75000"/>
                  </a:schemeClr>
                </a:solidFill>
                <a:latin typeface="Meiryo" charset="-128"/>
                <a:ea typeface="Meiryo" charset="-128"/>
                <a:cs typeface="Meiryo" charset="-128"/>
              </a:rPr>
              <a:t>100%</a:t>
            </a:r>
            <a:endParaRPr kumimoji="1" lang="ja-JP" altLang="en-US" sz="1200" dirty="0">
              <a:solidFill>
                <a:schemeClr val="accent4">
                  <a:lumMod val="75000"/>
                </a:schemeClr>
              </a:solidFill>
              <a:latin typeface="Meiryo" charset="-128"/>
              <a:ea typeface="Meiryo" charset="-128"/>
              <a:cs typeface="Meiryo" charset="-128"/>
            </a:endParaRPr>
          </a:p>
        </p:txBody>
      </p:sp>
      <p:sp>
        <p:nvSpPr>
          <p:cNvPr id="13" name="テキスト ボックス 12"/>
          <p:cNvSpPr txBox="1"/>
          <p:nvPr/>
        </p:nvSpPr>
        <p:spPr>
          <a:xfrm>
            <a:off x="8168578" y="3140969"/>
            <a:ext cx="439544" cy="276999"/>
          </a:xfrm>
          <a:prstGeom prst="rect">
            <a:avLst/>
          </a:prstGeom>
          <a:noFill/>
        </p:spPr>
        <p:txBody>
          <a:bodyPr wrap="none" rtlCol="0">
            <a:spAutoFit/>
          </a:bodyPr>
          <a:lstStyle/>
          <a:p>
            <a:r>
              <a:rPr kumimoji="1" lang="en-US" altLang="ja-JP" sz="1200">
                <a:solidFill>
                  <a:schemeClr val="accent4">
                    <a:lumMod val="75000"/>
                  </a:schemeClr>
                </a:solidFill>
                <a:latin typeface="Meiryo" charset="-128"/>
                <a:ea typeface="Meiryo" charset="-128"/>
                <a:cs typeface="Meiryo" charset="-128"/>
              </a:rPr>
              <a:t>0%</a:t>
            </a:r>
            <a:endParaRPr kumimoji="1" lang="ja-JP" altLang="en-US" sz="1200" dirty="0">
              <a:solidFill>
                <a:schemeClr val="accent4">
                  <a:lumMod val="75000"/>
                </a:schemeClr>
              </a:solidFill>
              <a:latin typeface="Meiryo" charset="-128"/>
              <a:ea typeface="Meiryo" charset="-128"/>
              <a:cs typeface="Meiryo" charset="-128"/>
            </a:endParaRPr>
          </a:p>
        </p:txBody>
      </p:sp>
      <p:sp>
        <p:nvSpPr>
          <p:cNvPr id="14" name="テキスト ボックス 13"/>
          <p:cNvSpPr txBox="1"/>
          <p:nvPr/>
        </p:nvSpPr>
        <p:spPr>
          <a:xfrm>
            <a:off x="7752824" y="3356992"/>
            <a:ext cx="492443" cy="276999"/>
          </a:xfrm>
          <a:prstGeom prst="rect">
            <a:avLst/>
          </a:prstGeom>
          <a:noFill/>
        </p:spPr>
        <p:txBody>
          <a:bodyPr wrap="none" rtlCol="0">
            <a:spAutoFit/>
          </a:bodyPr>
          <a:lstStyle/>
          <a:p>
            <a:r>
              <a:rPr kumimoji="1" lang="ja-JP" altLang="en-US" sz="1200">
                <a:solidFill>
                  <a:schemeClr val="accent3">
                    <a:lumMod val="75000"/>
                  </a:schemeClr>
                </a:solidFill>
                <a:latin typeface="Meiryo" charset="-128"/>
                <a:ea typeface="Meiryo" charset="-128"/>
                <a:cs typeface="Meiryo" charset="-128"/>
              </a:rPr>
              <a:t>時間</a:t>
            </a:r>
          </a:p>
        </p:txBody>
      </p:sp>
      <p:sp>
        <p:nvSpPr>
          <p:cNvPr id="15" name="テキスト ボックス 14"/>
          <p:cNvSpPr txBox="1"/>
          <p:nvPr/>
        </p:nvSpPr>
        <p:spPr>
          <a:xfrm>
            <a:off x="6439128" y="836712"/>
            <a:ext cx="1620957" cy="523220"/>
          </a:xfrm>
          <a:prstGeom prst="rect">
            <a:avLst/>
          </a:prstGeom>
          <a:noFill/>
        </p:spPr>
        <p:txBody>
          <a:bodyPr wrap="none" rtlCol="0">
            <a:spAutoFit/>
          </a:bodyPr>
          <a:lstStyle/>
          <a:p>
            <a:r>
              <a:rPr kumimoji="1" lang="ja-JP" altLang="en-US" sz="1400" dirty="0">
                <a:solidFill>
                  <a:srgbClr val="FF8000"/>
                </a:solidFill>
                <a:latin typeface="Meiryo" charset="-128"/>
                <a:ea typeface="Meiryo" charset="-128"/>
                <a:cs typeface="Meiryo" charset="-128"/>
              </a:rPr>
              <a:t>仕様書に記載した</a:t>
            </a:r>
            <a:endParaRPr kumimoji="1" lang="en-US" altLang="ja-JP" sz="1400" dirty="0">
              <a:solidFill>
                <a:srgbClr val="FF8000"/>
              </a:solidFill>
              <a:latin typeface="Meiryo" charset="-128"/>
              <a:ea typeface="Meiryo" charset="-128"/>
              <a:cs typeface="Meiryo" charset="-128"/>
            </a:endParaRPr>
          </a:p>
          <a:p>
            <a:r>
              <a:rPr kumimoji="1" lang="ja-JP" altLang="en-US" sz="1400" dirty="0">
                <a:solidFill>
                  <a:srgbClr val="FF8000"/>
                </a:solidFill>
                <a:latin typeface="Meiryo" charset="-128"/>
                <a:ea typeface="Meiryo" charset="-128"/>
                <a:cs typeface="Meiryo" charset="-128"/>
              </a:rPr>
              <a:t>全ての機能</a:t>
            </a:r>
            <a:endParaRPr kumimoji="1" lang="en-US" altLang="ja-JP" sz="1400" dirty="0">
              <a:solidFill>
                <a:srgbClr val="FF8000"/>
              </a:solidFill>
              <a:latin typeface="Meiryo" charset="-128"/>
              <a:ea typeface="Meiryo" charset="-128"/>
              <a:cs typeface="Meiryo" charset="-128"/>
            </a:endParaRPr>
          </a:p>
        </p:txBody>
      </p:sp>
      <p:cxnSp>
        <p:nvCxnSpPr>
          <p:cNvPr id="16" name="直線コネクタ 15"/>
          <p:cNvCxnSpPr/>
          <p:nvPr/>
        </p:nvCxnSpPr>
        <p:spPr>
          <a:xfrm>
            <a:off x="455783" y="6228617"/>
            <a:ext cx="7668852" cy="0"/>
          </a:xfrm>
          <a:prstGeom prst="line">
            <a:avLst/>
          </a:prstGeom>
          <a:ln>
            <a:solidFill>
              <a:schemeClr val="accent3">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8124561" y="4068377"/>
            <a:ext cx="0" cy="2160240"/>
          </a:xfrm>
          <a:prstGeom prst="line">
            <a:avLst/>
          </a:prstGeom>
          <a:ln>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8072324" y="3929876"/>
            <a:ext cx="631904" cy="276999"/>
          </a:xfrm>
          <a:prstGeom prst="rect">
            <a:avLst/>
          </a:prstGeom>
          <a:noFill/>
        </p:spPr>
        <p:txBody>
          <a:bodyPr wrap="none" rtlCol="0">
            <a:spAutoFit/>
          </a:bodyPr>
          <a:lstStyle/>
          <a:p>
            <a:r>
              <a:rPr kumimoji="1" lang="en-US" altLang="ja-JP" sz="1200" dirty="0">
                <a:solidFill>
                  <a:schemeClr val="accent4">
                    <a:lumMod val="75000"/>
                  </a:schemeClr>
                </a:solidFill>
                <a:latin typeface="Meiryo" charset="-128"/>
                <a:ea typeface="Meiryo" charset="-128"/>
                <a:cs typeface="Meiryo" charset="-128"/>
              </a:rPr>
              <a:t>100%</a:t>
            </a:r>
            <a:endParaRPr kumimoji="1" lang="ja-JP" altLang="en-US" sz="1200" dirty="0">
              <a:solidFill>
                <a:schemeClr val="accent4">
                  <a:lumMod val="75000"/>
                </a:schemeClr>
              </a:solidFill>
              <a:latin typeface="Meiryo" charset="-128"/>
              <a:ea typeface="Meiryo" charset="-128"/>
              <a:cs typeface="Meiryo" charset="-128"/>
            </a:endParaRPr>
          </a:p>
        </p:txBody>
      </p:sp>
      <p:sp>
        <p:nvSpPr>
          <p:cNvPr id="20" name="テキスト ボックス 19"/>
          <p:cNvSpPr txBox="1"/>
          <p:nvPr/>
        </p:nvSpPr>
        <p:spPr>
          <a:xfrm>
            <a:off x="8168504" y="6090117"/>
            <a:ext cx="439544" cy="276999"/>
          </a:xfrm>
          <a:prstGeom prst="rect">
            <a:avLst/>
          </a:prstGeom>
          <a:noFill/>
        </p:spPr>
        <p:txBody>
          <a:bodyPr wrap="none" rtlCol="0">
            <a:spAutoFit/>
          </a:bodyPr>
          <a:lstStyle/>
          <a:p>
            <a:r>
              <a:rPr kumimoji="1" lang="en-US" altLang="ja-JP" sz="1200">
                <a:solidFill>
                  <a:schemeClr val="accent4">
                    <a:lumMod val="75000"/>
                  </a:schemeClr>
                </a:solidFill>
                <a:latin typeface="Meiryo" charset="-128"/>
                <a:ea typeface="Meiryo" charset="-128"/>
                <a:cs typeface="Meiryo" charset="-128"/>
              </a:rPr>
              <a:t>0%</a:t>
            </a:r>
            <a:endParaRPr kumimoji="1" lang="ja-JP" altLang="en-US" sz="1200" dirty="0">
              <a:solidFill>
                <a:schemeClr val="accent4">
                  <a:lumMod val="75000"/>
                </a:schemeClr>
              </a:solidFill>
              <a:latin typeface="Meiryo" charset="-128"/>
              <a:ea typeface="Meiryo" charset="-128"/>
              <a:cs typeface="Meiryo" charset="-128"/>
            </a:endParaRPr>
          </a:p>
        </p:txBody>
      </p:sp>
      <p:sp>
        <p:nvSpPr>
          <p:cNvPr id="21" name="テキスト ボックス 20"/>
          <p:cNvSpPr txBox="1"/>
          <p:nvPr/>
        </p:nvSpPr>
        <p:spPr>
          <a:xfrm>
            <a:off x="7752750" y="6286645"/>
            <a:ext cx="492443" cy="276999"/>
          </a:xfrm>
          <a:prstGeom prst="rect">
            <a:avLst/>
          </a:prstGeom>
          <a:noFill/>
        </p:spPr>
        <p:txBody>
          <a:bodyPr wrap="none" rtlCol="0">
            <a:spAutoFit/>
          </a:bodyPr>
          <a:lstStyle/>
          <a:p>
            <a:r>
              <a:rPr kumimoji="1" lang="ja-JP" altLang="en-US" sz="1200">
                <a:solidFill>
                  <a:schemeClr val="accent3">
                    <a:lumMod val="75000"/>
                  </a:schemeClr>
                </a:solidFill>
                <a:latin typeface="Meiryo" charset="-128"/>
                <a:ea typeface="Meiryo" charset="-128"/>
                <a:cs typeface="Meiryo" charset="-128"/>
              </a:rPr>
              <a:t>時間</a:t>
            </a:r>
          </a:p>
        </p:txBody>
      </p:sp>
      <p:sp>
        <p:nvSpPr>
          <p:cNvPr id="22" name="テキスト ボックス 21"/>
          <p:cNvSpPr txBox="1"/>
          <p:nvPr/>
        </p:nvSpPr>
        <p:spPr>
          <a:xfrm>
            <a:off x="6758144" y="3846639"/>
            <a:ext cx="1107996" cy="461665"/>
          </a:xfrm>
          <a:prstGeom prst="rect">
            <a:avLst/>
          </a:prstGeom>
          <a:noFill/>
        </p:spPr>
        <p:txBody>
          <a:bodyPr wrap="none" rtlCol="0">
            <a:spAutoFit/>
          </a:bodyPr>
          <a:lstStyle/>
          <a:p>
            <a:r>
              <a:rPr kumimoji="1" lang="ja-JP" altLang="en-US" sz="1200" dirty="0">
                <a:solidFill>
                  <a:srgbClr val="0432FF"/>
                </a:solidFill>
                <a:latin typeface="Meiryo" charset="-128"/>
                <a:ea typeface="Meiryo" charset="-128"/>
                <a:cs typeface="Meiryo" charset="-128"/>
              </a:rPr>
              <a:t>予定していた</a:t>
            </a:r>
            <a:endParaRPr kumimoji="1" lang="en-US" altLang="ja-JP" sz="1200" dirty="0">
              <a:solidFill>
                <a:srgbClr val="0432FF"/>
              </a:solidFill>
              <a:latin typeface="Meiryo" charset="-128"/>
              <a:ea typeface="Meiryo" charset="-128"/>
              <a:cs typeface="Meiryo" charset="-128"/>
            </a:endParaRPr>
          </a:p>
          <a:p>
            <a:r>
              <a:rPr kumimoji="1" lang="ja-JP" altLang="en-US" sz="1200" dirty="0">
                <a:solidFill>
                  <a:srgbClr val="0432FF"/>
                </a:solidFill>
                <a:latin typeface="Meiryo" charset="-128"/>
                <a:ea typeface="Meiryo" charset="-128"/>
                <a:cs typeface="Meiryo" charset="-128"/>
              </a:rPr>
              <a:t>全体仕様</a:t>
            </a:r>
            <a:endParaRPr kumimoji="1" lang="en-US" altLang="ja-JP" sz="1200" dirty="0">
              <a:solidFill>
                <a:srgbClr val="0432FF"/>
              </a:solidFill>
              <a:latin typeface="Meiryo" charset="-128"/>
              <a:ea typeface="Meiryo" charset="-128"/>
              <a:cs typeface="Meiryo" charset="-128"/>
            </a:endParaRPr>
          </a:p>
        </p:txBody>
      </p:sp>
      <p:cxnSp>
        <p:nvCxnSpPr>
          <p:cNvPr id="23" name="直線矢印コネクタ 22"/>
          <p:cNvCxnSpPr/>
          <p:nvPr/>
        </p:nvCxnSpPr>
        <p:spPr>
          <a:xfrm flipV="1">
            <a:off x="455636" y="5594758"/>
            <a:ext cx="2244156" cy="636751"/>
          </a:xfrm>
          <a:prstGeom prst="straightConnector1">
            <a:avLst/>
          </a:prstGeom>
          <a:ln w="5715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V="1">
            <a:off x="2699792" y="4958007"/>
            <a:ext cx="2244156" cy="636751"/>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V="1">
            <a:off x="4907197" y="4512017"/>
            <a:ext cx="1693629" cy="460694"/>
          </a:xfrm>
          <a:prstGeom prst="straightConnector1">
            <a:avLst/>
          </a:prstGeom>
          <a:ln w="57150">
            <a:solidFill>
              <a:schemeClr val="tx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V="1">
            <a:off x="6600826" y="4068375"/>
            <a:ext cx="1567678" cy="443350"/>
          </a:xfrm>
          <a:prstGeom prst="straightConnector1">
            <a:avLst/>
          </a:prstGeom>
          <a:ln w="5715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8147980" y="5443466"/>
            <a:ext cx="535724" cy="276999"/>
          </a:xfrm>
          <a:prstGeom prst="rect">
            <a:avLst/>
          </a:prstGeom>
          <a:noFill/>
        </p:spPr>
        <p:txBody>
          <a:bodyPr wrap="none" rtlCol="0">
            <a:spAutoFit/>
          </a:bodyPr>
          <a:lstStyle/>
          <a:p>
            <a:r>
              <a:rPr kumimoji="1" lang="en-US" altLang="ja-JP" sz="1200">
                <a:solidFill>
                  <a:srgbClr val="953735"/>
                </a:solidFill>
                <a:latin typeface="Meiryo" charset="-128"/>
                <a:ea typeface="Meiryo" charset="-128"/>
                <a:cs typeface="Meiryo" charset="-128"/>
              </a:rPr>
              <a:t>30%</a:t>
            </a:r>
            <a:endParaRPr kumimoji="1" lang="ja-JP" altLang="en-US" sz="1200" dirty="0">
              <a:solidFill>
                <a:srgbClr val="953735"/>
              </a:solidFill>
              <a:latin typeface="Meiryo" charset="-128"/>
              <a:ea typeface="Meiryo" charset="-128"/>
              <a:cs typeface="Meiryo" charset="-128"/>
            </a:endParaRPr>
          </a:p>
        </p:txBody>
      </p:sp>
      <p:sp>
        <p:nvSpPr>
          <p:cNvPr id="33" name="テキスト ボックス 32"/>
          <p:cNvSpPr txBox="1"/>
          <p:nvPr/>
        </p:nvSpPr>
        <p:spPr>
          <a:xfrm>
            <a:off x="8125324" y="4828325"/>
            <a:ext cx="535724" cy="276999"/>
          </a:xfrm>
          <a:prstGeom prst="rect">
            <a:avLst/>
          </a:prstGeom>
          <a:noFill/>
        </p:spPr>
        <p:txBody>
          <a:bodyPr wrap="none" rtlCol="0">
            <a:spAutoFit/>
          </a:bodyPr>
          <a:lstStyle/>
          <a:p>
            <a:r>
              <a:rPr kumimoji="1" lang="en-US" altLang="ja-JP" sz="1200">
                <a:solidFill>
                  <a:srgbClr val="953735"/>
                </a:solidFill>
                <a:latin typeface="Meiryo" charset="-128"/>
                <a:ea typeface="Meiryo" charset="-128"/>
                <a:cs typeface="Meiryo" charset="-128"/>
              </a:rPr>
              <a:t>60%</a:t>
            </a:r>
            <a:endParaRPr kumimoji="1" lang="ja-JP" altLang="en-US" sz="1200" dirty="0">
              <a:solidFill>
                <a:srgbClr val="953735"/>
              </a:solidFill>
              <a:latin typeface="Meiryo" charset="-128"/>
              <a:ea typeface="Meiryo" charset="-128"/>
              <a:cs typeface="Meiryo" charset="-128"/>
            </a:endParaRPr>
          </a:p>
        </p:txBody>
      </p:sp>
      <p:sp>
        <p:nvSpPr>
          <p:cNvPr id="34" name="テキスト ボックス 33"/>
          <p:cNvSpPr txBox="1"/>
          <p:nvPr/>
        </p:nvSpPr>
        <p:spPr>
          <a:xfrm>
            <a:off x="8116421" y="4393501"/>
            <a:ext cx="569387" cy="276999"/>
          </a:xfrm>
          <a:prstGeom prst="rect">
            <a:avLst/>
          </a:prstGeom>
          <a:noFill/>
        </p:spPr>
        <p:txBody>
          <a:bodyPr wrap="none" rtlCol="0">
            <a:spAutoFit/>
          </a:bodyPr>
          <a:lstStyle/>
          <a:p>
            <a:r>
              <a:rPr kumimoji="1" lang="en-US" altLang="ja-JP" sz="1200" b="1">
                <a:solidFill>
                  <a:srgbClr val="0432FF"/>
                </a:solidFill>
                <a:latin typeface="Meiryo" charset="-128"/>
                <a:ea typeface="Meiryo" charset="-128"/>
                <a:cs typeface="Meiryo" charset="-128"/>
              </a:rPr>
              <a:t>80%</a:t>
            </a:r>
            <a:endParaRPr kumimoji="1" lang="ja-JP" altLang="en-US" sz="1200" b="1" dirty="0">
              <a:solidFill>
                <a:srgbClr val="0432FF"/>
              </a:solidFill>
              <a:latin typeface="Meiryo" charset="-128"/>
              <a:ea typeface="Meiryo" charset="-128"/>
              <a:cs typeface="Meiryo" charset="-128"/>
            </a:endParaRPr>
          </a:p>
        </p:txBody>
      </p:sp>
      <p:pic>
        <p:nvPicPr>
          <p:cNvPr id="37" name="図 3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07973" y="4009478"/>
            <a:ext cx="280572" cy="280572"/>
          </a:xfrm>
          <a:prstGeom prst="rect">
            <a:avLst/>
          </a:prstGeom>
        </p:spPr>
      </p:pic>
      <p:sp>
        <p:nvSpPr>
          <p:cNvPr id="39" name="環状矢印 38"/>
          <p:cNvSpPr/>
          <p:nvPr/>
        </p:nvSpPr>
        <p:spPr>
          <a:xfrm flipH="1">
            <a:off x="2297393" y="4885950"/>
            <a:ext cx="673173"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環状矢印 39"/>
          <p:cNvSpPr/>
          <p:nvPr/>
        </p:nvSpPr>
        <p:spPr>
          <a:xfrm flipH="1">
            <a:off x="4451525" y="4265512"/>
            <a:ext cx="673173"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環状矢印 40"/>
          <p:cNvSpPr/>
          <p:nvPr/>
        </p:nvSpPr>
        <p:spPr>
          <a:xfrm flipH="1">
            <a:off x="6101278" y="3846645"/>
            <a:ext cx="655350"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2" name="図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8397" y="5029086"/>
            <a:ext cx="280572" cy="280572"/>
          </a:xfrm>
          <a:prstGeom prst="rect">
            <a:avLst/>
          </a:prstGeom>
        </p:spPr>
      </p:pic>
      <p:pic>
        <p:nvPicPr>
          <p:cNvPr id="43" name="図 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6404" y="4429669"/>
            <a:ext cx="280572" cy="280572"/>
          </a:xfrm>
          <a:prstGeom prst="rect">
            <a:avLst/>
          </a:prstGeom>
        </p:spPr>
      </p:pic>
      <p:sp>
        <p:nvSpPr>
          <p:cNvPr id="44" name="テキスト ボックス 43"/>
          <p:cNvSpPr txBox="1"/>
          <p:nvPr/>
        </p:nvSpPr>
        <p:spPr>
          <a:xfrm>
            <a:off x="1440158" y="5239654"/>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sp>
        <p:nvSpPr>
          <p:cNvPr id="45" name="テキスト ボックス 44"/>
          <p:cNvSpPr txBox="1"/>
          <p:nvPr/>
        </p:nvSpPr>
        <p:spPr>
          <a:xfrm>
            <a:off x="3603834" y="4582746"/>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sp>
        <p:nvSpPr>
          <p:cNvPr id="46" name="テキスト ボックス 45"/>
          <p:cNvSpPr txBox="1"/>
          <p:nvPr/>
        </p:nvSpPr>
        <p:spPr>
          <a:xfrm>
            <a:off x="5238335" y="4173629"/>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pic>
        <p:nvPicPr>
          <p:cNvPr id="48" name="図 47"/>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879777" y="1488828"/>
            <a:ext cx="511440" cy="511440"/>
          </a:xfrm>
          <a:prstGeom prst="rect">
            <a:avLst/>
          </a:prstGeom>
        </p:spPr>
      </p:pic>
      <p:sp>
        <p:nvSpPr>
          <p:cNvPr id="49" name="テキスト ボックス 48"/>
          <p:cNvSpPr txBox="1"/>
          <p:nvPr/>
        </p:nvSpPr>
        <p:spPr>
          <a:xfrm>
            <a:off x="7927748" y="1627209"/>
            <a:ext cx="415498" cy="369332"/>
          </a:xfrm>
          <a:prstGeom prst="rect">
            <a:avLst/>
          </a:prstGeom>
          <a:noFill/>
        </p:spPr>
        <p:txBody>
          <a:bodyPr wrap="none" rtlCol="0">
            <a:spAutoFit/>
          </a:bodyPr>
          <a:lstStyle/>
          <a:p>
            <a:r>
              <a:rPr kumimoji="1" lang="ja-JP" altLang="en-US">
                <a:solidFill>
                  <a:schemeClr val="accent6">
                    <a:lumMod val="75000"/>
                  </a:schemeClr>
                </a:solidFill>
              </a:rPr>
              <a:t>？</a:t>
            </a:r>
          </a:p>
        </p:txBody>
      </p:sp>
      <p:sp>
        <p:nvSpPr>
          <p:cNvPr id="50" name="テキスト ボックス 49"/>
          <p:cNvSpPr txBox="1"/>
          <p:nvPr/>
        </p:nvSpPr>
        <p:spPr>
          <a:xfrm>
            <a:off x="5062878" y="2830972"/>
            <a:ext cx="2959465" cy="369332"/>
          </a:xfrm>
          <a:prstGeom prst="rect">
            <a:avLst/>
          </a:prstGeom>
          <a:noFill/>
        </p:spPr>
        <p:txBody>
          <a:bodyPr wrap="none" rtlCol="0">
            <a:spAutoFit/>
          </a:bodyPr>
          <a:lstStyle/>
          <a:p>
            <a:pPr algn="r"/>
            <a:r>
              <a:rPr kumimoji="1" lang="ja-JP" altLang="en-US" b="1" u="sng" dirty="0">
                <a:solidFill>
                  <a:schemeClr val="accent6">
                    <a:lumMod val="75000"/>
                  </a:schemeClr>
                </a:solidFill>
                <a:latin typeface="Meiryo" charset="-128"/>
                <a:ea typeface="Meiryo" charset="-128"/>
                <a:cs typeface="Meiryo" charset="-128"/>
              </a:rPr>
              <a:t>仕様書</a:t>
            </a:r>
            <a:r>
              <a:rPr kumimoji="1" lang="ja-JP" altLang="en-US" sz="1200" dirty="0">
                <a:solidFill>
                  <a:schemeClr val="accent6">
                    <a:lumMod val="75000"/>
                  </a:schemeClr>
                </a:solidFill>
                <a:latin typeface="Meiryo" charset="-128"/>
                <a:ea typeface="Meiryo" charset="-128"/>
                <a:cs typeface="Meiryo" charset="-128"/>
              </a:rPr>
              <a:t>に対して</a:t>
            </a:r>
            <a:r>
              <a:rPr kumimoji="1" lang="en-US" altLang="ja-JP" b="1" dirty="0">
                <a:solidFill>
                  <a:schemeClr val="accent6">
                    <a:lumMod val="75000"/>
                  </a:schemeClr>
                </a:solidFill>
                <a:latin typeface="Meiryo" charset="-128"/>
                <a:ea typeface="Meiryo" charset="-128"/>
                <a:cs typeface="Meiryo" charset="-128"/>
              </a:rPr>
              <a:t>100</a:t>
            </a:r>
            <a:r>
              <a:rPr kumimoji="1" lang="ja-JP" altLang="en-US" b="1" dirty="0">
                <a:solidFill>
                  <a:schemeClr val="accent6">
                    <a:lumMod val="75000"/>
                  </a:schemeClr>
                </a:solidFill>
                <a:latin typeface="Meiryo" charset="-128"/>
                <a:ea typeface="Meiryo" charset="-128"/>
                <a:cs typeface="Meiryo" charset="-128"/>
              </a:rPr>
              <a:t>点満点</a:t>
            </a:r>
            <a:r>
              <a:rPr kumimoji="1" lang="ja-JP" altLang="en-US" sz="1200" dirty="0">
                <a:solidFill>
                  <a:schemeClr val="accent6">
                    <a:lumMod val="75000"/>
                  </a:schemeClr>
                </a:solidFill>
                <a:latin typeface="Meiryo" charset="-128"/>
                <a:ea typeface="Meiryo" charset="-128"/>
                <a:cs typeface="Meiryo" charset="-128"/>
              </a:rPr>
              <a:t>狙い</a:t>
            </a:r>
          </a:p>
        </p:txBody>
      </p:sp>
      <p:sp>
        <p:nvSpPr>
          <p:cNvPr id="51" name="テキスト ボックス 50"/>
          <p:cNvSpPr txBox="1"/>
          <p:nvPr/>
        </p:nvSpPr>
        <p:spPr>
          <a:xfrm>
            <a:off x="4606022" y="5845746"/>
            <a:ext cx="3416321" cy="369332"/>
          </a:xfrm>
          <a:prstGeom prst="rect">
            <a:avLst/>
          </a:prstGeom>
          <a:noFill/>
        </p:spPr>
        <p:txBody>
          <a:bodyPr wrap="none" rtlCol="0">
            <a:spAutoFit/>
          </a:bodyPr>
          <a:lstStyle/>
          <a:p>
            <a:pPr algn="r"/>
            <a:r>
              <a:rPr kumimoji="1" lang="ja-JP" altLang="en-US" b="1" u="sng" dirty="0">
                <a:solidFill>
                  <a:srgbClr val="0432FF"/>
                </a:solidFill>
                <a:latin typeface="Meiryo" charset="-128"/>
                <a:ea typeface="Meiryo" charset="-128"/>
                <a:cs typeface="Meiryo" charset="-128"/>
              </a:rPr>
              <a:t>ビジネスの成果</a:t>
            </a:r>
            <a:r>
              <a:rPr kumimoji="1" lang="ja-JP" altLang="en-US" sz="1200" dirty="0">
                <a:solidFill>
                  <a:srgbClr val="0432FF"/>
                </a:solidFill>
                <a:latin typeface="Meiryo" charset="-128"/>
                <a:ea typeface="Meiryo" charset="-128"/>
                <a:cs typeface="Meiryo" charset="-128"/>
              </a:rPr>
              <a:t>に対して</a:t>
            </a:r>
            <a:r>
              <a:rPr lang="ja-JP" altLang="en-US" b="1" dirty="0">
                <a:solidFill>
                  <a:srgbClr val="0432FF"/>
                </a:solidFill>
                <a:latin typeface="Meiryo" charset="-128"/>
                <a:ea typeface="Meiryo" charset="-128"/>
                <a:cs typeface="Meiryo" charset="-128"/>
              </a:rPr>
              <a:t>合格点</a:t>
            </a:r>
            <a:r>
              <a:rPr kumimoji="1" lang="ja-JP" altLang="en-US" sz="1200" dirty="0">
                <a:solidFill>
                  <a:srgbClr val="0432FF"/>
                </a:solidFill>
                <a:latin typeface="Meiryo" charset="-128"/>
                <a:ea typeface="Meiryo" charset="-128"/>
                <a:cs typeface="Meiryo" charset="-128"/>
              </a:rPr>
              <a:t>狙い</a:t>
            </a:r>
          </a:p>
        </p:txBody>
      </p:sp>
      <p:sp>
        <p:nvSpPr>
          <p:cNvPr id="52" name="テキスト ボックス 51"/>
          <p:cNvSpPr txBox="1"/>
          <p:nvPr/>
        </p:nvSpPr>
        <p:spPr>
          <a:xfrm>
            <a:off x="453600" y="4514210"/>
            <a:ext cx="2954655" cy="461665"/>
          </a:xfrm>
          <a:prstGeom prst="rect">
            <a:avLst/>
          </a:prstGeom>
          <a:noFill/>
        </p:spPr>
        <p:txBody>
          <a:bodyPr wrap="none" rtlCol="0">
            <a:spAutoFit/>
          </a:bodyPr>
          <a:lstStyle/>
          <a:p>
            <a:r>
              <a:rPr kumimoji="1" lang="ja-JP" altLang="en-US" sz="1200" dirty="0">
                <a:solidFill>
                  <a:srgbClr val="0432FF"/>
                </a:solidFill>
                <a:latin typeface="Meiryo" charset="-128"/>
                <a:ea typeface="Meiryo" charset="-128"/>
                <a:cs typeface="Meiryo" charset="-128"/>
              </a:rPr>
              <a:t>途中の成果からフィードバックを得て、</a:t>
            </a:r>
            <a:endParaRPr kumimoji="1" lang="en-US" altLang="ja-JP" sz="1200" dirty="0">
              <a:solidFill>
                <a:srgbClr val="0432FF"/>
              </a:solidFill>
              <a:latin typeface="Meiryo" charset="-128"/>
              <a:ea typeface="Meiryo" charset="-128"/>
              <a:cs typeface="Meiryo" charset="-128"/>
            </a:endParaRPr>
          </a:p>
          <a:p>
            <a:r>
              <a:rPr kumimoji="1" lang="ja-JP" altLang="en-US" sz="1200" dirty="0">
                <a:solidFill>
                  <a:srgbClr val="0432FF"/>
                </a:solidFill>
                <a:latin typeface="Meiryo" charset="-128"/>
                <a:ea typeface="Meiryo" charset="-128"/>
                <a:cs typeface="Meiryo" charset="-128"/>
              </a:rPr>
              <a:t>仕様や優先順位の変更を許容する。</a:t>
            </a:r>
          </a:p>
        </p:txBody>
      </p:sp>
      <p:sp>
        <p:nvSpPr>
          <p:cNvPr id="53" name="テキスト ボックス 52"/>
          <p:cNvSpPr txBox="1"/>
          <p:nvPr/>
        </p:nvSpPr>
        <p:spPr>
          <a:xfrm>
            <a:off x="455636" y="832362"/>
            <a:ext cx="3647152" cy="369332"/>
          </a:xfrm>
          <a:prstGeom prst="rect">
            <a:avLst/>
          </a:prstGeom>
          <a:noFill/>
        </p:spPr>
        <p:txBody>
          <a:bodyPr wrap="none" rtlCol="0">
            <a:spAutoFit/>
          </a:bodyPr>
          <a:lstStyle/>
          <a:p>
            <a:r>
              <a:rPr lang="ja-JP" altLang="en-US" b="1" dirty="0">
                <a:solidFill>
                  <a:schemeClr val="accent6">
                    <a:lumMod val="75000"/>
                  </a:schemeClr>
                </a:solidFill>
                <a:latin typeface="Meiryo" charset="-128"/>
                <a:ea typeface="Meiryo" charset="-128"/>
                <a:cs typeface="Meiryo" charset="-128"/>
              </a:rPr>
              <a:t>ウォーターフォール開発</a:t>
            </a:r>
            <a:r>
              <a:rPr kumimoji="1" lang="ja-JP" altLang="en-US" dirty="0">
                <a:solidFill>
                  <a:schemeClr val="accent6">
                    <a:lumMod val="75000"/>
                  </a:schemeClr>
                </a:solidFill>
                <a:latin typeface="Meiryo" charset="-128"/>
                <a:ea typeface="Meiryo" charset="-128"/>
                <a:cs typeface="Meiryo" charset="-128"/>
              </a:rPr>
              <a:t>の考え方</a:t>
            </a:r>
          </a:p>
        </p:txBody>
      </p:sp>
      <p:sp>
        <p:nvSpPr>
          <p:cNvPr id="54" name="テキスト ボックス 53"/>
          <p:cNvSpPr txBox="1"/>
          <p:nvPr/>
        </p:nvSpPr>
        <p:spPr>
          <a:xfrm>
            <a:off x="457896" y="3836434"/>
            <a:ext cx="2723823" cy="369332"/>
          </a:xfrm>
          <a:prstGeom prst="rect">
            <a:avLst/>
          </a:prstGeom>
          <a:noFill/>
        </p:spPr>
        <p:txBody>
          <a:bodyPr wrap="none" rtlCol="0">
            <a:spAutoFit/>
          </a:bodyPr>
          <a:lstStyle/>
          <a:p>
            <a:r>
              <a:rPr lang="ja-JP" altLang="en-US" b="1" dirty="0">
                <a:solidFill>
                  <a:srgbClr val="0432FF"/>
                </a:solidFill>
                <a:latin typeface="Meiryo" charset="-128"/>
                <a:ea typeface="Meiryo" charset="-128"/>
                <a:cs typeface="Meiryo" charset="-128"/>
              </a:rPr>
              <a:t>アジャイル開発</a:t>
            </a:r>
            <a:r>
              <a:rPr kumimoji="1" lang="ja-JP" altLang="en-US" dirty="0">
                <a:solidFill>
                  <a:srgbClr val="0432FF"/>
                </a:solidFill>
                <a:latin typeface="Meiryo" charset="-128"/>
                <a:ea typeface="Meiryo" charset="-128"/>
                <a:cs typeface="Meiryo" charset="-128"/>
              </a:rPr>
              <a:t>の考え方</a:t>
            </a:r>
          </a:p>
        </p:txBody>
      </p:sp>
      <p:sp>
        <p:nvSpPr>
          <p:cNvPr id="55" name="環状矢印 54"/>
          <p:cNvSpPr/>
          <p:nvPr/>
        </p:nvSpPr>
        <p:spPr>
          <a:xfrm rot="10800000" flipH="1">
            <a:off x="7580143" y="1264673"/>
            <a:ext cx="1080905" cy="1037441"/>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p:cNvSpPr txBox="1"/>
          <p:nvPr/>
        </p:nvSpPr>
        <p:spPr>
          <a:xfrm>
            <a:off x="5499766" y="2059125"/>
            <a:ext cx="2646878" cy="461665"/>
          </a:xfrm>
          <a:prstGeom prst="rect">
            <a:avLst/>
          </a:prstGeom>
          <a:noFill/>
        </p:spPr>
        <p:txBody>
          <a:bodyPr wrap="none" rtlCol="0">
            <a:spAutoFit/>
          </a:bodyPr>
          <a:lstStyle/>
          <a:p>
            <a:r>
              <a:rPr kumimoji="1" lang="ja-JP" altLang="en-US" sz="1200" dirty="0">
                <a:solidFill>
                  <a:srgbClr val="FF6666"/>
                </a:solidFill>
                <a:latin typeface="Meiryo" charset="-128"/>
                <a:ea typeface="Meiryo" charset="-128"/>
                <a:cs typeface="Meiryo" charset="-128"/>
              </a:rPr>
              <a:t>現場からのフィードバック</a:t>
            </a:r>
            <a:endParaRPr kumimoji="1" lang="en-US" altLang="ja-JP" sz="1200" dirty="0">
              <a:solidFill>
                <a:srgbClr val="FF6666"/>
              </a:solidFill>
              <a:latin typeface="Meiryo" charset="-128"/>
              <a:ea typeface="Meiryo" charset="-128"/>
              <a:cs typeface="Meiryo" charset="-128"/>
            </a:endParaRPr>
          </a:p>
          <a:p>
            <a:r>
              <a:rPr lang="ja-JP" altLang="en-US" sz="1200" dirty="0">
                <a:solidFill>
                  <a:srgbClr val="FF6666"/>
                </a:solidFill>
                <a:latin typeface="Meiryo" charset="-128"/>
                <a:ea typeface="Meiryo" charset="-128"/>
                <a:cs typeface="Meiryo" charset="-128"/>
              </a:rPr>
              <a:t>最後になって訂正・追加などが集中</a:t>
            </a:r>
            <a:endParaRPr kumimoji="1" lang="ja-JP" altLang="en-US" sz="1200" dirty="0">
              <a:solidFill>
                <a:srgbClr val="FF6666"/>
              </a:solidFill>
              <a:latin typeface="Meiryo" charset="-128"/>
              <a:ea typeface="Meiryo" charset="-128"/>
              <a:cs typeface="Meiryo" charset="-128"/>
            </a:endParaRPr>
          </a:p>
        </p:txBody>
      </p:sp>
      <p:sp>
        <p:nvSpPr>
          <p:cNvPr id="57" name="テキスト ボックス 56"/>
          <p:cNvSpPr txBox="1"/>
          <p:nvPr/>
        </p:nvSpPr>
        <p:spPr>
          <a:xfrm>
            <a:off x="5144301" y="5091457"/>
            <a:ext cx="2877712" cy="523220"/>
          </a:xfrm>
          <a:prstGeom prst="rect">
            <a:avLst/>
          </a:prstGeom>
          <a:noFill/>
        </p:spPr>
        <p:txBody>
          <a:bodyPr wrap="none" rtlCol="0">
            <a:spAutoFit/>
          </a:bodyPr>
          <a:lstStyle/>
          <a:p>
            <a:pPr algn="r"/>
            <a:r>
              <a:rPr kumimoji="1" lang="ja-JP" altLang="en-US" sz="1400" dirty="0">
                <a:solidFill>
                  <a:srgbClr val="0432FF"/>
                </a:solidFill>
                <a:latin typeface="Meiryo" charset="-128"/>
                <a:ea typeface="Meiryo" charset="-128"/>
                <a:cs typeface="Meiryo" charset="-128"/>
              </a:rPr>
              <a:t>目標としていたビジネスの成果が</a:t>
            </a:r>
            <a:endParaRPr kumimoji="1" lang="en-US" altLang="ja-JP" sz="1400" dirty="0">
              <a:solidFill>
                <a:srgbClr val="0432FF"/>
              </a:solidFill>
              <a:latin typeface="Meiryo" charset="-128"/>
              <a:ea typeface="Meiryo" charset="-128"/>
              <a:cs typeface="Meiryo" charset="-128"/>
            </a:endParaRPr>
          </a:p>
          <a:p>
            <a:pPr algn="r"/>
            <a:r>
              <a:rPr kumimoji="1" lang="ja-JP" altLang="en-US" sz="1400" dirty="0">
                <a:solidFill>
                  <a:srgbClr val="0432FF"/>
                </a:solidFill>
                <a:latin typeface="Meiryo" charset="-128"/>
                <a:ea typeface="Meiryo" charset="-128"/>
                <a:cs typeface="Meiryo" charset="-128"/>
              </a:rPr>
              <a:t>達成できていれば完了</a:t>
            </a:r>
          </a:p>
        </p:txBody>
      </p:sp>
      <p:cxnSp>
        <p:nvCxnSpPr>
          <p:cNvPr id="59" name="直線矢印コネクタ 58"/>
          <p:cNvCxnSpPr/>
          <p:nvPr/>
        </p:nvCxnSpPr>
        <p:spPr>
          <a:xfrm flipV="1">
            <a:off x="6586830" y="4573739"/>
            <a:ext cx="0" cy="454250"/>
          </a:xfrm>
          <a:prstGeom prst="straightConnector1">
            <a:avLst/>
          </a:prstGeom>
          <a:ln>
            <a:solidFill>
              <a:srgbClr val="0432FF"/>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53036" y="1597126"/>
            <a:ext cx="4633000" cy="461665"/>
          </a:xfrm>
          <a:prstGeom prst="rect">
            <a:avLst/>
          </a:prstGeom>
          <a:noFill/>
        </p:spPr>
        <p:txBody>
          <a:bodyPr wrap="none" rtlCol="0">
            <a:spAutoFit/>
          </a:bodyPr>
          <a:lstStyle/>
          <a:p>
            <a:r>
              <a:rPr kumimoji="1" lang="ja-JP" altLang="en-US" sz="1200" dirty="0">
                <a:solidFill>
                  <a:schemeClr val="accent6">
                    <a:lumMod val="75000"/>
                  </a:schemeClr>
                </a:solidFill>
                <a:latin typeface="Meiryo" charset="-128"/>
                <a:ea typeface="Meiryo" charset="-128"/>
                <a:cs typeface="Meiryo" charset="-128"/>
              </a:rPr>
              <a:t>仕様凍結（確定）させて仕様書通りに開発が</a:t>
            </a:r>
            <a:r>
              <a:rPr kumimoji="1" lang="en-US" altLang="ja-JP" sz="1200" dirty="0">
                <a:solidFill>
                  <a:schemeClr val="accent6">
                    <a:lumMod val="75000"/>
                  </a:schemeClr>
                </a:solidFill>
                <a:latin typeface="Meiryo" charset="-128"/>
                <a:ea typeface="Meiryo" charset="-128"/>
                <a:cs typeface="Meiryo" charset="-128"/>
              </a:rPr>
              <a:t>100%</a:t>
            </a:r>
            <a:r>
              <a:rPr kumimoji="1" lang="ja-JP" altLang="en-US" sz="1200" dirty="0">
                <a:solidFill>
                  <a:schemeClr val="accent6">
                    <a:lumMod val="75000"/>
                  </a:schemeClr>
                </a:solidFill>
                <a:latin typeface="Meiryo" charset="-128"/>
                <a:ea typeface="Meiryo" charset="-128"/>
                <a:cs typeface="Meiryo" charset="-128"/>
              </a:rPr>
              <a:t>完了したら、</a:t>
            </a:r>
            <a:endParaRPr kumimoji="1" lang="en-US" altLang="ja-JP" sz="1200" dirty="0">
              <a:solidFill>
                <a:schemeClr val="accent6">
                  <a:lumMod val="75000"/>
                </a:schemeClr>
              </a:solidFill>
              <a:latin typeface="Meiryo" charset="-128"/>
              <a:ea typeface="Meiryo" charset="-128"/>
              <a:cs typeface="Meiryo" charset="-128"/>
            </a:endParaRPr>
          </a:p>
          <a:p>
            <a:r>
              <a:rPr kumimoji="1" lang="ja-JP" altLang="en-US" sz="1200" dirty="0">
                <a:solidFill>
                  <a:schemeClr val="accent6">
                    <a:lumMod val="75000"/>
                  </a:schemeClr>
                </a:solidFill>
                <a:latin typeface="Meiryo" charset="-128"/>
                <a:ea typeface="Meiryo" charset="-128"/>
                <a:cs typeface="Meiryo" charset="-128"/>
              </a:rPr>
              <a:t>現場からのフィードバックを求める。</a:t>
            </a:r>
          </a:p>
        </p:txBody>
      </p:sp>
      <p:sp>
        <p:nvSpPr>
          <p:cNvPr id="58" name="テキスト ボックス 57">
            <a:extLst>
              <a:ext uri="{FF2B5EF4-FFF2-40B4-BE49-F238E27FC236}">
                <a16:creationId xmlns:a16="http://schemas.microsoft.com/office/drawing/2014/main" id="{5670CA71-1222-FC4D-A6B2-E41394D3527B}"/>
              </a:ext>
            </a:extLst>
          </p:cNvPr>
          <p:cNvSpPr txBox="1"/>
          <p:nvPr/>
        </p:nvSpPr>
        <p:spPr>
          <a:xfrm>
            <a:off x="455563" y="1152749"/>
            <a:ext cx="2954655" cy="369332"/>
          </a:xfrm>
          <a:prstGeom prst="rect">
            <a:avLst/>
          </a:prstGeom>
          <a:noFill/>
        </p:spPr>
        <p:txBody>
          <a:bodyPr wrap="none" rtlCol="0">
            <a:spAutoFit/>
          </a:bodyPr>
          <a:lstStyle/>
          <a:p>
            <a:r>
              <a:rPr kumimoji="1" lang="ja-JP" altLang="en-US" b="1" u="sng" dirty="0">
                <a:solidFill>
                  <a:schemeClr val="accent6">
                    <a:lumMod val="75000"/>
                  </a:schemeClr>
                </a:solidFill>
                <a:latin typeface="Meiryo" charset="-128"/>
                <a:ea typeface="Meiryo" charset="-128"/>
                <a:cs typeface="Meiryo" charset="-128"/>
              </a:rPr>
              <a:t>仕事の</a:t>
            </a:r>
            <a:r>
              <a:rPr lang="ja-JP" altLang="en-US" b="1" u="sng" dirty="0">
                <a:solidFill>
                  <a:schemeClr val="accent6">
                    <a:lumMod val="75000"/>
                  </a:schemeClr>
                </a:solidFill>
                <a:latin typeface="Meiryo" charset="-128"/>
                <a:ea typeface="Meiryo" charset="-128"/>
                <a:cs typeface="Meiryo" charset="-128"/>
              </a:rPr>
              <a:t>仕組み</a:t>
            </a:r>
            <a:r>
              <a:rPr kumimoji="1" lang="ja-JP" altLang="en-US" b="1" u="sng" dirty="0">
                <a:solidFill>
                  <a:schemeClr val="accent6">
                    <a:lumMod val="75000"/>
                  </a:schemeClr>
                </a:solidFill>
                <a:latin typeface="Meiryo" charset="-128"/>
                <a:ea typeface="Meiryo" charset="-128"/>
                <a:cs typeface="Meiryo" charset="-128"/>
              </a:rPr>
              <a:t>は</a:t>
            </a:r>
            <a:r>
              <a:rPr kumimoji="1" lang="ja-JP" altLang="en-US" b="1" u="sng">
                <a:solidFill>
                  <a:schemeClr val="accent6">
                    <a:lumMod val="75000"/>
                  </a:schemeClr>
                </a:solidFill>
                <a:latin typeface="Meiryo" charset="-128"/>
                <a:ea typeface="Meiryo" charset="-128"/>
                <a:cs typeface="Meiryo" charset="-128"/>
              </a:rPr>
              <a:t>確定できる</a:t>
            </a:r>
            <a:endParaRPr kumimoji="1" lang="ja-JP" altLang="en-US" dirty="0">
              <a:solidFill>
                <a:schemeClr val="accent6">
                  <a:lumMod val="75000"/>
                </a:schemeClr>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6E156691-FCED-3B4A-8689-A01ED95D4268}"/>
              </a:ext>
            </a:extLst>
          </p:cNvPr>
          <p:cNvSpPr txBox="1"/>
          <p:nvPr/>
        </p:nvSpPr>
        <p:spPr>
          <a:xfrm>
            <a:off x="465056" y="4134239"/>
            <a:ext cx="2723823" cy="369332"/>
          </a:xfrm>
          <a:prstGeom prst="rect">
            <a:avLst/>
          </a:prstGeom>
          <a:noFill/>
        </p:spPr>
        <p:txBody>
          <a:bodyPr wrap="none" rtlCol="0">
            <a:spAutoFit/>
          </a:bodyPr>
          <a:lstStyle/>
          <a:p>
            <a:r>
              <a:rPr kumimoji="1" lang="ja-JP" altLang="en-US" b="1" u="sng" dirty="0">
                <a:solidFill>
                  <a:srgbClr val="0432FF"/>
                </a:solidFill>
                <a:latin typeface="Meiryo" charset="-128"/>
                <a:ea typeface="Meiryo" charset="-128"/>
                <a:cs typeface="Meiryo" charset="-128"/>
              </a:rPr>
              <a:t>仕事の仕組みは</a:t>
            </a:r>
            <a:r>
              <a:rPr kumimoji="1" lang="ja-JP" altLang="en-US" b="1" u="sng">
                <a:solidFill>
                  <a:srgbClr val="0432FF"/>
                </a:solidFill>
                <a:latin typeface="Meiryo" charset="-128"/>
                <a:ea typeface="Meiryo" charset="-128"/>
                <a:cs typeface="Meiryo" charset="-128"/>
              </a:rPr>
              <a:t>変化する</a:t>
            </a:r>
            <a:endParaRPr kumimoji="1" lang="ja-JP" altLang="en-US"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1169981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コンテナ型仮想化</a:t>
            </a:r>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a:solidFill>
                  <a:srgbClr val="FFFFFF"/>
                </a:solidFill>
              </a:rPr>
              <a:t>ハイパーバイザー</a:t>
            </a: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a:solidFill>
                  <a:srgbClr val="3366FF"/>
                </a:solidFill>
              </a:rPr>
              <a:t>ハイパーバイザー型仮想化</a:t>
            </a: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a:solidFill>
                  <a:srgbClr val="FFFFFF"/>
                </a:solidFill>
              </a:rPr>
              <a:t>コンテナ管理ソフトウエア</a:t>
            </a: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a:solidFill>
                  <a:srgbClr val="FF6600"/>
                </a:solidFill>
              </a:rPr>
              <a:t>コンテナ型仮想化</a:t>
            </a: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ＭＳ Ｐゴシック"/>
                <a:ea typeface="ＭＳ Ｐゴシック"/>
                <a:cs typeface="ＭＳ Ｐゴシック"/>
              </a:rPr>
              <a:t>カーネル</a:t>
            </a: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 </a:t>
            </a: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つの</a:t>
            </a:r>
            <a:r>
              <a:rPr lang="en-US" altLang="ja-JP" sz="1600" dirty="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a:solidFill>
                  <a:schemeClr val="bg1"/>
                </a:solidFill>
                <a:latin typeface="Meiryo" charset="-128"/>
                <a:ea typeface="Meiryo" charset="-128"/>
                <a:cs typeface="Meiryo" charset="-128"/>
              </a:rPr>
              <a:t>処理のオーバーヘッドが少なくリソース効率が良い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起動・停止が早い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デプロイサイズが小さく軽量</a:t>
            </a: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テストにおいて実行環境の差異を考慮する必要がない </a:t>
            </a:r>
            <a:endParaRPr lang="en-US" altLang="ja-JP" sz="12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開発環境下では</a:t>
            </a:r>
            <a:r>
              <a:rPr lang="en-US" altLang="ja-JP" sz="800" dirty="0">
                <a:solidFill>
                  <a:schemeClr val="bg1"/>
                </a:solidFill>
                <a:latin typeface="Meiryo" charset="-128"/>
                <a:ea typeface="Meiryo" charset="-128"/>
                <a:cs typeface="Meiryo" charset="-128"/>
              </a:rPr>
              <a:t>OS</a:t>
            </a:r>
            <a:r>
              <a:rPr lang="ja-JP" altLang="ja-JP" sz="800" dirty="0">
                <a:solidFill>
                  <a:schemeClr val="bg1"/>
                </a:solidFill>
                <a:latin typeface="Meiryo" charset="-128"/>
                <a:ea typeface="Meiryo" charset="-128"/>
                <a:cs typeface="Meiryo" charset="-128"/>
              </a:rPr>
              <a:t>や</a:t>
            </a:r>
            <a:r>
              <a:rPr lang="en-US" altLang="ja-JP" sz="800" dirty="0">
                <a:solidFill>
                  <a:schemeClr val="bg1"/>
                </a:solidFill>
                <a:latin typeface="Meiryo" charset="-128"/>
                <a:ea typeface="Meiryo" charset="-128"/>
                <a:cs typeface="Meiryo" charset="-128"/>
              </a:rPr>
              <a:t>DB</a:t>
            </a:r>
            <a:r>
              <a:rPr lang="ja-JP" altLang="ja-JP" sz="800" dirty="0">
                <a:solidFill>
                  <a:schemeClr val="bg1"/>
                </a:solidFill>
                <a:latin typeface="Meiryo" charset="-128"/>
                <a:ea typeface="Meiryo" charset="-128"/>
                <a:cs typeface="Meiryo" charset="-128"/>
              </a:rPr>
              <a:t>のバリエ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ションが多くツールもさまざまなものが混在</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テスト対象</a:t>
            </a:r>
            <a:r>
              <a:rPr lang="ja-JP" altLang="en-US" sz="800" dirty="0">
                <a:solidFill>
                  <a:schemeClr val="bg1"/>
                </a:solidFill>
                <a:latin typeface="Meiryo" charset="-128"/>
                <a:ea typeface="Meiryo" charset="-128"/>
                <a:cs typeface="Meiryo" charset="-128"/>
              </a:rPr>
              <a:t>は</a:t>
            </a:r>
            <a:r>
              <a:rPr lang="ja-JP" altLang="ja-JP" sz="800" dirty="0">
                <a:solidFill>
                  <a:schemeClr val="bg1"/>
                </a:solidFill>
                <a:latin typeface="Meiryo" charset="-128"/>
                <a:ea typeface="Meiryo" charset="-128"/>
                <a:cs typeface="Meiryo" charset="-128"/>
              </a:rPr>
              <a:t>多岐に</a:t>
            </a:r>
            <a:r>
              <a:rPr lang="ja-JP" altLang="en-US" sz="800" dirty="0">
                <a:solidFill>
                  <a:schemeClr val="bg1"/>
                </a:solidFill>
                <a:latin typeface="Meiryo" charset="-128"/>
                <a:ea typeface="Meiryo" charset="-128"/>
                <a:cs typeface="Meiryo" charset="-128"/>
              </a:rPr>
              <a:t>わたり</a:t>
            </a:r>
            <a:r>
              <a:rPr lang="ja-JP" altLang="ja-JP" sz="800" dirty="0">
                <a:solidFill>
                  <a:schemeClr val="bg1"/>
                </a:solidFill>
                <a:latin typeface="Meiryo" charset="-128"/>
                <a:ea typeface="Meiryo" charset="-128"/>
                <a:cs typeface="Meiryo" charset="-128"/>
              </a:rPr>
              <a:t>、それぞれに対応したテスト環境の準備に</a:t>
            </a:r>
            <a:r>
              <a:rPr lang="ja-JP" altLang="en-US" sz="800" dirty="0">
                <a:solidFill>
                  <a:schemeClr val="bg1"/>
                </a:solidFill>
                <a:latin typeface="Meiryo" charset="-128"/>
                <a:ea typeface="Meiryo" charset="-128"/>
                <a:cs typeface="Meiryo" charset="-128"/>
              </a:rPr>
              <a:t>手間</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各環境を準備するための知識を学ぶ</a:t>
            </a:r>
            <a:r>
              <a:rPr lang="ja-JP" altLang="en-US" sz="800" dirty="0">
                <a:solidFill>
                  <a:schemeClr val="bg1"/>
                </a:solidFill>
                <a:latin typeface="Meiryo" charset="-128"/>
                <a:ea typeface="Meiryo" charset="-128"/>
                <a:cs typeface="Meiryo" charset="-128"/>
              </a:rPr>
              <a:t>ことが</a:t>
            </a:r>
            <a:r>
              <a:rPr lang="ja-JP" altLang="ja-JP" sz="800" dirty="0">
                <a:solidFill>
                  <a:schemeClr val="bg1"/>
                </a:solidFill>
                <a:latin typeface="Meiryo" charset="-128"/>
                <a:ea typeface="Meiryo" charset="-128"/>
                <a:cs typeface="Meiryo" charset="-128"/>
              </a:rPr>
              <a:t>必要</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によってそうした</a:t>
            </a:r>
            <a:r>
              <a:rPr lang="ja-JP" altLang="en-US" sz="800" dirty="0">
                <a:solidFill>
                  <a:schemeClr val="bg1"/>
                </a:solidFill>
                <a:latin typeface="Meiryo" charset="-128"/>
                <a:ea typeface="Meiryo" charset="-128"/>
                <a:cs typeface="Meiryo" charset="-128"/>
              </a:rPr>
              <a:t>負担から解放され</a:t>
            </a:r>
            <a:r>
              <a:rPr lang="ja-JP" altLang="ja-JP" sz="800" dirty="0">
                <a:solidFill>
                  <a:schemeClr val="bg1"/>
                </a:solidFill>
                <a:latin typeface="Meiryo" charset="-128"/>
                <a:ea typeface="Meiryo" charset="-128"/>
                <a:cs typeface="Meiryo" charset="-128"/>
              </a:rPr>
              <a:t>、テスト環境を簡便に構築できるように</a:t>
            </a:r>
            <a:r>
              <a:rPr lang="ja-JP" altLang="en-US" sz="800" dirty="0">
                <a:solidFill>
                  <a:schemeClr val="bg1"/>
                </a:solidFill>
                <a:latin typeface="Meiryo" charset="-128"/>
                <a:ea typeface="Meiryo" charset="-128"/>
                <a:cs typeface="Meiryo" charset="-128"/>
              </a:rPr>
              <a:t>なり、</a:t>
            </a:r>
            <a:r>
              <a:rPr lang="ja-JP" altLang="ja-JP" sz="800" dirty="0">
                <a:solidFill>
                  <a:schemeClr val="bg1"/>
                </a:solidFill>
                <a:latin typeface="Meiryo" charset="-128"/>
                <a:ea typeface="Meiryo" charset="-128"/>
                <a:cs typeface="Meiryo" charset="-128"/>
              </a:rPr>
              <a:t>時間とコスト</a:t>
            </a:r>
            <a:r>
              <a:rPr lang="ja-JP" altLang="en-US" sz="800" dirty="0">
                <a:solidFill>
                  <a:schemeClr val="bg1"/>
                </a:solidFill>
                <a:latin typeface="Meiryo" charset="-128"/>
                <a:ea typeface="Meiryo" charset="-128"/>
                <a:cs typeface="Meiryo" charset="-128"/>
              </a:rPr>
              <a:t>を</a:t>
            </a:r>
            <a:r>
              <a:rPr lang="ja-JP" altLang="ja-JP" sz="800" dirty="0">
                <a:solidFill>
                  <a:schemeClr val="bg1"/>
                </a:solidFill>
                <a:latin typeface="Meiryo" charset="-128"/>
                <a:ea typeface="Meiryo" charset="-128"/>
                <a:cs typeface="Meiryo" charset="-128"/>
              </a:rPr>
              <a:t>削減</a:t>
            </a:r>
            <a:r>
              <a:rPr lang="ja-JP" altLang="en-US" sz="800" dirty="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885030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仮想マシンとコンテナの稼働効率</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sp>
        <p:nvSpPr>
          <p:cNvPr id="4" name="正方形/長方形 3"/>
          <p:cNvSpPr/>
          <p:nvPr/>
        </p:nvSpPr>
        <p:spPr>
          <a:xfrm>
            <a:off x="457200"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5" name="正方形/長方形 4"/>
          <p:cNvSpPr/>
          <p:nvPr/>
        </p:nvSpPr>
        <p:spPr>
          <a:xfrm>
            <a:off x="457200"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 name="正方形/長方形 5"/>
          <p:cNvSpPr/>
          <p:nvPr/>
        </p:nvSpPr>
        <p:spPr>
          <a:xfrm>
            <a:off x="449664"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7" name="正方形/長方形 6"/>
          <p:cNvSpPr/>
          <p:nvPr/>
        </p:nvSpPr>
        <p:spPr>
          <a:xfrm>
            <a:off x="451760"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8" name="正方形/長方形 7"/>
          <p:cNvSpPr/>
          <p:nvPr/>
        </p:nvSpPr>
        <p:spPr>
          <a:xfrm>
            <a:off x="449664"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049491"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0" name="正方形/長方形 9"/>
          <p:cNvSpPr/>
          <p:nvPr/>
        </p:nvSpPr>
        <p:spPr>
          <a:xfrm>
            <a:off x="3041952"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748817"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2" name="正方形/長方形 11"/>
          <p:cNvSpPr/>
          <p:nvPr/>
        </p:nvSpPr>
        <p:spPr>
          <a:xfrm>
            <a:off x="1741278"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1736883"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4" name="正方形/長方形 13"/>
          <p:cNvSpPr/>
          <p:nvPr/>
        </p:nvSpPr>
        <p:spPr>
          <a:xfrm>
            <a:off x="1738979"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5" name="正方形/長方形 14"/>
          <p:cNvSpPr/>
          <p:nvPr/>
        </p:nvSpPr>
        <p:spPr>
          <a:xfrm>
            <a:off x="3041952"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6" name="正方形/長方形 15"/>
          <p:cNvSpPr/>
          <p:nvPr/>
        </p:nvSpPr>
        <p:spPr>
          <a:xfrm>
            <a:off x="3044048"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7" name="正方形/長方形 16"/>
          <p:cNvSpPr/>
          <p:nvPr/>
        </p:nvSpPr>
        <p:spPr>
          <a:xfrm>
            <a:off x="4936567"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1" name="正方形/長方形 20"/>
          <p:cNvSpPr/>
          <p:nvPr/>
        </p:nvSpPr>
        <p:spPr>
          <a:xfrm>
            <a:off x="4936567" y="4722158"/>
            <a:ext cx="3754757" cy="7778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p>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4936567" y="4284600"/>
            <a:ext cx="3754757" cy="365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コンテナ管理機能</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5004048" y="5249606"/>
            <a:ext cx="360040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grpSp>
        <p:nvGrpSpPr>
          <p:cNvPr id="36" name="図形グループ 35"/>
          <p:cNvGrpSpPr/>
          <p:nvPr/>
        </p:nvGrpSpPr>
        <p:grpSpPr>
          <a:xfrm>
            <a:off x="4930414" y="3293861"/>
            <a:ext cx="715550" cy="904465"/>
            <a:chOff x="4936567" y="2924944"/>
            <a:chExt cx="715550" cy="904465"/>
          </a:xfrm>
        </p:grpSpPr>
        <p:sp>
          <p:nvSpPr>
            <p:cNvPr id="31" name="正方形/長方形 30"/>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9" name="正方形/長方形 1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20" name="正方形/長方形 1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35" name="テキスト ボックス 34"/>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37" name="図形グループ 36"/>
          <p:cNvGrpSpPr/>
          <p:nvPr/>
        </p:nvGrpSpPr>
        <p:grpSpPr>
          <a:xfrm>
            <a:off x="7208203" y="3292819"/>
            <a:ext cx="715550" cy="904465"/>
            <a:chOff x="4936567" y="2924944"/>
            <a:chExt cx="715550" cy="904465"/>
          </a:xfrm>
        </p:grpSpPr>
        <p:sp>
          <p:nvSpPr>
            <p:cNvPr id="38" name="正方形/長方形 3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39" name="正方形/長方形 3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0" name="正方形/長方形 3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1" name="正方形/長方形 4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2" name="テキスト ボックス 4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3" name="図形グループ 42"/>
          <p:cNvGrpSpPr/>
          <p:nvPr/>
        </p:nvGrpSpPr>
        <p:grpSpPr>
          <a:xfrm>
            <a:off x="5687547" y="3292819"/>
            <a:ext cx="715550" cy="904465"/>
            <a:chOff x="4936567" y="2924944"/>
            <a:chExt cx="715550" cy="904465"/>
          </a:xfrm>
        </p:grpSpPr>
        <p:sp>
          <p:nvSpPr>
            <p:cNvPr id="44" name="正方形/長方形 4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45" name="正方形/長方形 4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6" name="正方形/長方形 4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47" name="正方形/長方形 4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8" name="テキスト ボックス 4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9" name="図形グループ 48"/>
          <p:cNvGrpSpPr/>
          <p:nvPr/>
        </p:nvGrpSpPr>
        <p:grpSpPr>
          <a:xfrm>
            <a:off x="7969932" y="3291992"/>
            <a:ext cx="715550" cy="904465"/>
            <a:chOff x="4936567" y="2924944"/>
            <a:chExt cx="715550" cy="904465"/>
          </a:xfrm>
        </p:grpSpPr>
        <p:sp>
          <p:nvSpPr>
            <p:cNvPr id="50" name="正方形/長方形 4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1" name="正方形/長方形 5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2" name="正方形/長方形 5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3" name="正方形/長方形 5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54" name="テキスト ボックス 5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55" name="図形グループ 54"/>
          <p:cNvGrpSpPr/>
          <p:nvPr/>
        </p:nvGrpSpPr>
        <p:grpSpPr>
          <a:xfrm>
            <a:off x="6446473" y="3292819"/>
            <a:ext cx="715550" cy="904465"/>
            <a:chOff x="4936567" y="2924944"/>
            <a:chExt cx="715550" cy="904465"/>
          </a:xfrm>
        </p:grpSpPr>
        <p:sp>
          <p:nvSpPr>
            <p:cNvPr id="56" name="正方形/長方形 5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7" name="正方形/長方形 5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8" name="正方形/長方形 5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9" name="正方形/長方形 5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0" name="テキスト ボックス 5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1" name="図形グループ 60"/>
          <p:cNvGrpSpPr/>
          <p:nvPr/>
        </p:nvGrpSpPr>
        <p:grpSpPr>
          <a:xfrm>
            <a:off x="4930413" y="2353512"/>
            <a:ext cx="715550" cy="904465"/>
            <a:chOff x="4936567" y="2924944"/>
            <a:chExt cx="715550" cy="904465"/>
          </a:xfrm>
        </p:grpSpPr>
        <p:sp>
          <p:nvSpPr>
            <p:cNvPr id="62" name="正方形/長方形 6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3" name="正方形/長方形 6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64" name="正方形/長方形 6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65" name="正方形/長方形 6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6" name="テキスト ボックス 6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7" name="図形グループ 66"/>
          <p:cNvGrpSpPr/>
          <p:nvPr/>
        </p:nvGrpSpPr>
        <p:grpSpPr>
          <a:xfrm>
            <a:off x="7208202" y="2352470"/>
            <a:ext cx="715550" cy="904465"/>
            <a:chOff x="4936567" y="2924944"/>
            <a:chExt cx="715550" cy="904465"/>
          </a:xfrm>
        </p:grpSpPr>
        <p:sp>
          <p:nvSpPr>
            <p:cNvPr id="68" name="正方形/長方形 6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9" name="正方形/長方形 6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0" name="正方形/長方形 6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1" name="正方形/長方形 7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2" name="テキスト ボックス 7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3" name="図形グループ 72"/>
          <p:cNvGrpSpPr/>
          <p:nvPr/>
        </p:nvGrpSpPr>
        <p:grpSpPr>
          <a:xfrm>
            <a:off x="5687546" y="2352470"/>
            <a:ext cx="715550" cy="904465"/>
            <a:chOff x="4936567" y="2924944"/>
            <a:chExt cx="715550" cy="904465"/>
          </a:xfrm>
        </p:grpSpPr>
        <p:sp>
          <p:nvSpPr>
            <p:cNvPr id="74" name="正方形/長方形 7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75" name="正方形/長方形 7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6" name="正方形/長方形 7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77" name="正方形/長方形 7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8" name="テキスト ボックス 7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9" name="図形グループ 78"/>
          <p:cNvGrpSpPr/>
          <p:nvPr/>
        </p:nvGrpSpPr>
        <p:grpSpPr>
          <a:xfrm>
            <a:off x="7969931" y="2351643"/>
            <a:ext cx="715550" cy="904465"/>
            <a:chOff x="4936567" y="2924944"/>
            <a:chExt cx="715550" cy="904465"/>
          </a:xfrm>
        </p:grpSpPr>
        <p:sp>
          <p:nvSpPr>
            <p:cNvPr id="80" name="正方形/長方形 7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1" name="正方形/長方形 8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2" name="正方形/長方形 8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3" name="正方形/長方形 8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84" name="テキスト ボックス 8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85" name="図形グループ 84"/>
          <p:cNvGrpSpPr/>
          <p:nvPr/>
        </p:nvGrpSpPr>
        <p:grpSpPr>
          <a:xfrm>
            <a:off x="6446472" y="2352470"/>
            <a:ext cx="715550" cy="904465"/>
            <a:chOff x="4936567" y="2924944"/>
            <a:chExt cx="715550" cy="904465"/>
          </a:xfrm>
        </p:grpSpPr>
        <p:sp>
          <p:nvSpPr>
            <p:cNvPr id="86" name="正方形/長方形 8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7" name="正方形/長方形 8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8" name="正方形/長方形 8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9" name="正方形/長方形 8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0" name="テキスト ボックス 8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1" name="図形グループ 90"/>
          <p:cNvGrpSpPr/>
          <p:nvPr/>
        </p:nvGrpSpPr>
        <p:grpSpPr>
          <a:xfrm>
            <a:off x="4930412" y="1414645"/>
            <a:ext cx="715550" cy="904465"/>
            <a:chOff x="4936567" y="2924944"/>
            <a:chExt cx="715550" cy="904465"/>
          </a:xfrm>
        </p:grpSpPr>
        <p:sp>
          <p:nvSpPr>
            <p:cNvPr id="92" name="正方形/長方形 9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3" name="正方形/長方形 9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94" name="正方形/長方形 9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95" name="正方形/長方形 9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6" name="テキスト ボックス 9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7" name="図形グループ 96"/>
          <p:cNvGrpSpPr/>
          <p:nvPr/>
        </p:nvGrpSpPr>
        <p:grpSpPr>
          <a:xfrm>
            <a:off x="7208201" y="1413603"/>
            <a:ext cx="715550" cy="904465"/>
            <a:chOff x="4936567" y="2924944"/>
            <a:chExt cx="715550" cy="904465"/>
          </a:xfrm>
        </p:grpSpPr>
        <p:sp>
          <p:nvSpPr>
            <p:cNvPr id="98" name="正方形/長方形 9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9" name="正方形/長方形 9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0" name="正方形/長方形 9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1" name="正方形/長方形 10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2" name="テキスト ボックス 10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3" name="図形グループ 102"/>
          <p:cNvGrpSpPr/>
          <p:nvPr/>
        </p:nvGrpSpPr>
        <p:grpSpPr>
          <a:xfrm>
            <a:off x="5687545" y="1413603"/>
            <a:ext cx="715550" cy="904465"/>
            <a:chOff x="4936567" y="2924944"/>
            <a:chExt cx="715550" cy="904465"/>
          </a:xfrm>
        </p:grpSpPr>
        <p:sp>
          <p:nvSpPr>
            <p:cNvPr id="104" name="正方形/長方形 10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05" name="正方形/長方形 10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6" name="正方形/長方形 10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107" name="正方形/長方形 10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8" name="テキスト ボックス 10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9" name="図形グループ 108"/>
          <p:cNvGrpSpPr/>
          <p:nvPr/>
        </p:nvGrpSpPr>
        <p:grpSpPr>
          <a:xfrm>
            <a:off x="7969930" y="1412776"/>
            <a:ext cx="715550" cy="904465"/>
            <a:chOff x="4936567" y="2924944"/>
            <a:chExt cx="715550" cy="904465"/>
          </a:xfrm>
        </p:grpSpPr>
        <p:sp>
          <p:nvSpPr>
            <p:cNvPr id="110" name="正方形/長方形 10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1" name="正方形/長方形 11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2" name="正方形/長方形 11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3" name="正方形/長方形 11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14" name="テキスト ボックス 11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15" name="図形グループ 114"/>
          <p:cNvGrpSpPr/>
          <p:nvPr/>
        </p:nvGrpSpPr>
        <p:grpSpPr>
          <a:xfrm>
            <a:off x="6446471" y="1413603"/>
            <a:ext cx="715550" cy="904465"/>
            <a:chOff x="4936567" y="2924944"/>
            <a:chExt cx="715550" cy="904465"/>
          </a:xfrm>
        </p:grpSpPr>
        <p:sp>
          <p:nvSpPr>
            <p:cNvPr id="116" name="正方形/長方形 11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7" name="正方形/長方形 11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8" name="正方形/長方形 11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9" name="正方形/長方形 11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0" name="テキスト ボックス 11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sp>
        <p:nvSpPr>
          <p:cNvPr id="121" name="正方形/長方形 120"/>
          <p:cNvSpPr/>
          <p:nvPr/>
        </p:nvSpPr>
        <p:spPr>
          <a:xfrm>
            <a:off x="520797" y="3609978"/>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2" name="正方形/長方形 121"/>
          <p:cNvSpPr/>
          <p:nvPr/>
        </p:nvSpPr>
        <p:spPr>
          <a:xfrm>
            <a:off x="1821461"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3" name="正方形/長方形 122"/>
          <p:cNvSpPr/>
          <p:nvPr/>
        </p:nvSpPr>
        <p:spPr>
          <a:xfrm>
            <a:off x="3122135"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5" name="正方形/長方形 124"/>
          <p:cNvSpPr/>
          <p:nvPr/>
        </p:nvSpPr>
        <p:spPr>
          <a:xfrm>
            <a:off x="520797"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6" name="正方形/長方形 125"/>
          <p:cNvSpPr/>
          <p:nvPr/>
        </p:nvSpPr>
        <p:spPr>
          <a:xfrm>
            <a:off x="3112724"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7" name="正方形/長方形 126"/>
          <p:cNvSpPr/>
          <p:nvPr/>
        </p:nvSpPr>
        <p:spPr>
          <a:xfrm>
            <a:off x="1831628"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9" name="テキスト ボックス 128"/>
          <p:cNvSpPr txBox="1"/>
          <p:nvPr/>
        </p:nvSpPr>
        <p:spPr>
          <a:xfrm>
            <a:off x="6269857" y="949665"/>
            <a:ext cx="1107997" cy="369332"/>
          </a:xfrm>
          <a:prstGeom prst="rect">
            <a:avLst/>
          </a:prstGeom>
          <a:noFill/>
        </p:spPr>
        <p:txBody>
          <a:bodyPr wrap="none" rtlCol="0">
            <a:spAutoFit/>
          </a:bodyPr>
          <a:lstStyle/>
          <a:p>
            <a:pPr algn="ctr"/>
            <a:r>
              <a:rPr lang="ja-JP" altLang="en-US">
                <a:solidFill>
                  <a:schemeClr val="accent6">
                    <a:lumMod val="75000"/>
                  </a:schemeClr>
                </a:solidFill>
                <a:latin typeface="Meiryo" charset="-128"/>
                <a:ea typeface="Meiryo" charset="-128"/>
                <a:cs typeface="Meiryo" charset="-128"/>
              </a:rPr>
              <a:t>コンテナ</a:t>
            </a:r>
            <a:endParaRPr kumimoji="1" lang="ja-JP" altLang="en-US" dirty="0">
              <a:solidFill>
                <a:schemeClr val="accent6">
                  <a:lumMod val="75000"/>
                </a:schemeClr>
              </a:solidFill>
              <a:latin typeface="Meiryo" charset="-128"/>
              <a:ea typeface="Meiryo" charset="-128"/>
              <a:cs typeface="Meiryo" charset="-128"/>
            </a:endParaRPr>
          </a:p>
        </p:txBody>
      </p:sp>
      <p:sp>
        <p:nvSpPr>
          <p:cNvPr id="130" name="テキスト ボックス 129"/>
          <p:cNvSpPr txBox="1"/>
          <p:nvPr/>
        </p:nvSpPr>
        <p:spPr>
          <a:xfrm>
            <a:off x="1670803" y="949884"/>
            <a:ext cx="1338829" cy="369332"/>
          </a:xfrm>
          <a:prstGeom prst="rect">
            <a:avLst/>
          </a:prstGeom>
          <a:noFill/>
        </p:spPr>
        <p:txBody>
          <a:bodyPr wrap="none" rtlCol="0">
            <a:spAutoFit/>
          </a:bodyPr>
          <a:lstStyle/>
          <a:p>
            <a:pPr algn="ctr"/>
            <a:r>
              <a:rPr lang="ja-JP" altLang="en-US">
                <a:solidFill>
                  <a:srgbClr val="009051"/>
                </a:solidFill>
                <a:latin typeface="Meiryo" charset="-128"/>
                <a:ea typeface="Meiryo" charset="-128"/>
                <a:cs typeface="Meiryo" charset="-128"/>
              </a:rPr>
              <a:t>仮想マシン</a:t>
            </a:r>
            <a:endParaRPr kumimoji="1" lang="ja-JP" altLang="en-US">
              <a:solidFill>
                <a:srgbClr val="009051"/>
              </a:solidFill>
              <a:latin typeface="Meiryo" charset="-128"/>
              <a:ea typeface="Meiryo" charset="-128"/>
              <a:cs typeface="Meiryo" charset="-128"/>
            </a:endParaRPr>
          </a:p>
        </p:txBody>
      </p:sp>
    </p:spTree>
    <p:extLst>
      <p:ext uri="{BB962C8B-B14F-4D97-AF65-F5344CB8AC3E}">
        <p14:creationId xmlns:p14="http://schemas.microsoft.com/office/powerpoint/2010/main" val="1229038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コネクタ 46"/>
          <p:cNvCxnSpPr/>
          <p:nvPr/>
        </p:nvCxnSpPr>
        <p:spPr>
          <a:xfrm flipV="1">
            <a:off x="2597270" y="3379681"/>
            <a:ext cx="3975293" cy="1088543"/>
          </a:xfrm>
          <a:prstGeom prst="line">
            <a:avLst/>
          </a:prstGeom>
          <a:ln>
            <a:solidFill>
              <a:srgbClr val="00905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457200" y="2113643"/>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2474" y="2113643"/>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a:t>DevOps</a:t>
            </a:r>
            <a:r>
              <a:rPr kumimoji="1" lang="ja-JP" altLang="en-US" dirty="0"/>
              <a:t>と</a:t>
            </a:r>
            <a:r>
              <a:rPr lang="ja-JP" altLang="en-US" dirty="0"/>
              <a:t>コンテナ管理ソフトウエア</a:t>
            </a:r>
            <a:endParaRPr kumimoji="1" lang="ja-JP" altLang="en-US" dirty="0"/>
          </a:p>
        </p:txBody>
      </p:sp>
      <p:sp>
        <p:nvSpPr>
          <p:cNvPr id="24" name="正方形/長方形 23"/>
          <p:cNvSpPr/>
          <p:nvPr/>
        </p:nvSpPr>
        <p:spPr>
          <a:xfrm>
            <a:off x="550443" y="2451734"/>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25" name="正方形/長方形 24"/>
          <p:cNvSpPr/>
          <p:nvPr/>
        </p:nvSpPr>
        <p:spPr>
          <a:xfrm>
            <a:off x="550443" y="2891357"/>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26" name="正方形/長方形 25"/>
          <p:cNvSpPr/>
          <p:nvPr/>
        </p:nvSpPr>
        <p:spPr>
          <a:xfrm>
            <a:off x="550443" y="3433004"/>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システム</a:t>
            </a:r>
          </a:p>
        </p:txBody>
      </p:sp>
      <p:sp>
        <p:nvSpPr>
          <p:cNvPr id="27" name="正方形/長方形 26"/>
          <p:cNvSpPr/>
          <p:nvPr/>
        </p:nvSpPr>
        <p:spPr>
          <a:xfrm>
            <a:off x="550443" y="4810693"/>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28" name="正方形/長方形 27"/>
          <p:cNvSpPr/>
          <p:nvPr/>
        </p:nvSpPr>
        <p:spPr>
          <a:xfrm>
            <a:off x="550443" y="4528405"/>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ハイパーバイザー</a:t>
            </a:r>
          </a:p>
        </p:txBody>
      </p:sp>
      <p:sp>
        <p:nvSpPr>
          <p:cNvPr id="29" name="正方形/長方形 28"/>
          <p:cNvSpPr/>
          <p:nvPr/>
        </p:nvSpPr>
        <p:spPr>
          <a:xfrm>
            <a:off x="6666811" y="245173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30" name="正方形/長方形 29"/>
          <p:cNvSpPr/>
          <p:nvPr/>
        </p:nvSpPr>
        <p:spPr>
          <a:xfrm>
            <a:off x="6666811" y="289135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31" name="正方形/長方形 30"/>
          <p:cNvSpPr/>
          <p:nvPr/>
        </p:nvSpPr>
        <p:spPr>
          <a:xfrm>
            <a:off x="6666811" y="3720025"/>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32" name="正方形/長方形 31"/>
          <p:cNvSpPr/>
          <p:nvPr/>
        </p:nvSpPr>
        <p:spPr>
          <a:xfrm>
            <a:off x="6666811" y="4185934"/>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33" name="正方形/長方形 32"/>
          <p:cNvSpPr/>
          <p:nvPr/>
        </p:nvSpPr>
        <p:spPr>
          <a:xfrm>
            <a:off x="6666811" y="3433002"/>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34" name="テキスト ボックス 33"/>
          <p:cNvSpPr txBox="1"/>
          <p:nvPr/>
        </p:nvSpPr>
        <p:spPr>
          <a:xfrm>
            <a:off x="2729045" y="2381434"/>
            <a:ext cx="3589444" cy="738664"/>
          </a:xfrm>
          <a:prstGeom prst="rect">
            <a:avLst/>
          </a:prstGeom>
          <a:noFill/>
        </p:spPr>
        <p:txBody>
          <a:bodyPr wrap="none" rtlCol="0">
            <a:spAutoFit/>
          </a:bodyPr>
          <a:lstStyle/>
          <a:p>
            <a:pPr marL="171450" indent="-171450">
              <a:buFont typeface="Wingdings" charset="2"/>
              <a:buChar char="v"/>
            </a:pPr>
            <a:r>
              <a:rPr kumimoji="1" lang="ja-JP" altLang="en-US" sz="1400" dirty="0">
                <a:solidFill>
                  <a:srgbClr val="FF6666"/>
                </a:solidFill>
                <a:latin typeface="メイリオ"/>
                <a:ea typeface="メイリオ"/>
                <a:cs typeface="メイリオ"/>
              </a:rPr>
              <a:t>そのまま本番で動かしたい（動作保証）</a:t>
            </a:r>
            <a:endParaRPr kumimoji="1" lang="en-US" altLang="ja-JP" sz="1400" dirty="0">
              <a:solidFill>
                <a:srgbClr val="FF6666"/>
              </a:solidFill>
              <a:latin typeface="メイリオ"/>
              <a:ea typeface="メイリオ"/>
              <a:cs typeface="メイリオ"/>
            </a:endParaRPr>
          </a:p>
          <a:p>
            <a:pPr marL="171450" indent="-171450">
              <a:buFont typeface="Wingdings" charset="2"/>
              <a:buChar char="v"/>
            </a:pPr>
            <a:r>
              <a:rPr kumimoji="1" lang="ja-JP" altLang="en-US" sz="1400" dirty="0">
                <a:solidFill>
                  <a:srgbClr val="FF6666"/>
                </a:solidFill>
                <a:latin typeface="メイリオ"/>
                <a:ea typeface="メイリオ"/>
                <a:cs typeface="メイリオ"/>
              </a:rPr>
              <a:t>開発から本番以降への時間を短くしたい</a:t>
            </a:r>
            <a:endParaRPr kumimoji="1" lang="en-US" altLang="ja-JP" sz="1400" dirty="0">
              <a:solidFill>
                <a:srgbClr val="FF6666"/>
              </a:solidFill>
              <a:latin typeface="メイリオ"/>
              <a:ea typeface="メイリオ"/>
              <a:cs typeface="メイリオ"/>
            </a:endParaRPr>
          </a:p>
          <a:p>
            <a:pPr marL="171450" indent="-171450">
              <a:buFont typeface="Wingdings" charset="2"/>
              <a:buChar char="v"/>
            </a:pPr>
            <a:r>
              <a:rPr lang="ja-JP" altLang="en-US" sz="1400" dirty="0">
                <a:solidFill>
                  <a:srgbClr val="FF6666"/>
                </a:solidFill>
                <a:latin typeface="メイリオ"/>
                <a:ea typeface="メイリオ"/>
                <a:cs typeface="メイリオ"/>
              </a:rPr>
              <a:t>実行に必要な最小のサイズで移行したい</a:t>
            </a:r>
            <a:endParaRPr kumimoji="1" lang="ja-JP" altLang="en-US" sz="1400" dirty="0">
              <a:solidFill>
                <a:srgbClr val="FF6666"/>
              </a:solidFill>
              <a:latin typeface="メイリオ"/>
              <a:ea typeface="メイリオ"/>
              <a:cs typeface="メイリオ"/>
            </a:endParaRPr>
          </a:p>
        </p:txBody>
      </p:sp>
      <p:sp>
        <p:nvSpPr>
          <p:cNvPr id="37" name="正方形/長方形 36"/>
          <p:cNvSpPr/>
          <p:nvPr/>
        </p:nvSpPr>
        <p:spPr>
          <a:xfrm>
            <a:off x="550443" y="4185936"/>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仮想マシン</a:t>
            </a:r>
          </a:p>
        </p:txBody>
      </p:sp>
      <p:sp>
        <p:nvSpPr>
          <p:cNvPr id="43" name="テキスト ボックス 42"/>
          <p:cNvSpPr txBox="1"/>
          <p:nvPr/>
        </p:nvSpPr>
        <p:spPr>
          <a:xfrm>
            <a:off x="6572563" y="2153165"/>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sp>
        <p:nvSpPr>
          <p:cNvPr id="44" name="テキスト ボックス 43"/>
          <p:cNvSpPr txBox="1"/>
          <p:nvPr/>
        </p:nvSpPr>
        <p:spPr>
          <a:xfrm>
            <a:off x="467289" y="2153165"/>
            <a:ext cx="2138439" cy="276999"/>
          </a:xfrm>
          <a:prstGeom prst="rect">
            <a:avLst/>
          </a:prstGeom>
          <a:noFill/>
        </p:spPr>
        <p:txBody>
          <a:bodyPr wrap="square" rtlCol="0">
            <a:spAutoFit/>
          </a:bodyPr>
          <a:lstStyle/>
          <a:p>
            <a:pPr algn="ctr"/>
            <a:r>
              <a:rPr kumimoji="1" lang="ja-JP" altLang="en-US" sz="1200" dirty="0">
                <a:solidFill>
                  <a:srgbClr val="008000"/>
                </a:solidFill>
                <a:latin typeface="メイリオ"/>
                <a:ea typeface="メイリオ"/>
                <a:cs typeface="メイリオ"/>
              </a:rPr>
              <a:t>仮想化環境</a:t>
            </a:r>
          </a:p>
        </p:txBody>
      </p:sp>
      <p:sp>
        <p:nvSpPr>
          <p:cNvPr id="35" name="上下矢印 34"/>
          <p:cNvSpPr/>
          <p:nvPr/>
        </p:nvSpPr>
        <p:spPr>
          <a:xfrm>
            <a:off x="8105333" y="3531115"/>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4" name="直線コネクタ 3"/>
          <p:cNvCxnSpPr/>
          <p:nvPr/>
        </p:nvCxnSpPr>
        <p:spPr>
          <a:xfrm flipV="1">
            <a:off x="550443" y="3374402"/>
            <a:ext cx="6022120" cy="1192"/>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V="1">
            <a:off x="2605728" y="2126847"/>
            <a:ext cx="3966835" cy="4748"/>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上下矢印 47"/>
          <p:cNvSpPr/>
          <p:nvPr/>
        </p:nvSpPr>
        <p:spPr>
          <a:xfrm>
            <a:off x="2077721" y="4554167"/>
            <a:ext cx="406001" cy="744460"/>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a:solidFill>
                  <a:srgbClr val="FFFFFF"/>
                </a:solidFill>
                <a:latin typeface="ＭＳ Ｐゴシック"/>
                <a:ea typeface="ＭＳ Ｐゴシック"/>
                <a:cs typeface="ＭＳ Ｐゴシック"/>
              </a:rPr>
              <a:t>動作</a:t>
            </a:r>
            <a:r>
              <a:rPr kumimoji="1" lang="ja-JP" altLang="en-US" sz="800" dirty="0">
                <a:solidFill>
                  <a:srgbClr val="FFFFFF"/>
                </a:solidFill>
                <a:latin typeface="ＭＳ Ｐゴシック"/>
                <a:ea typeface="ＭＳ Ｐゴシック"/>
                <a:cs typeface="ＭＳ Ｐゴシック"/>
              </a:rPr>
              <a:t>保証</a:t>
            </a:r>
          </a:p>
        </p:txBody>
      </p:sp>
      <p:pic>
        <p:nvPicPr>
          <p:cNvPr id="40" name="Picture 2">
            <a:extLst>
              <a:ext uri="{FF2B5EF4-FFF2-40B4-BE49-F238E27FC236}">
                <a16:creationId xmlns:a16="http://schemas.microsoft.com/office/drawing/2014/main" id="{81D32685-013F-D445-9447-CFCC802F8B4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61080" y="3433002"/>
            <a:ext cx="344253" cy="266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テキスト ボックス 40">
            <a:extLst>
              <a:ext uri="{FF2B5EF4-FFF2-40B4-BE49-F238E27FC236}">
                <a16:creationId xmlns:a16="http://schemas.microsoft.com/office/drawing/2014/main" id="{9928ACF0-2DD5-794F-A374-FA020544BEAE}"/>
              </a:ext>
            </a:extLst>
          </p:cNvPr>
          <p:cNvSpPr txBox="1"/>
          <p:nvPr/>
        </p:nvSpPr>
        <p:spPr>
          <a:xfrm>
            <a:off x="2729045" y="3661685"/>
            <a:ext cx="1261884" cy="523220"/>
          </a:xfrm>
          <a:prstGeom prst="rect">
            <a:avLst/>
          </a:prstGeom>
          <a:noFill/>
        </p:spPr>
        <p:txBody>
          <a:bodyPr wrap="none" rtlCol="0">
            <a:spAutoFit/>
          </a:bodyPr>
          <a:lstStyle/>
          <a:p>
            <a:r>
              <a:rPr kumimoji="1" lang="ja-JP" altLang="en-US" sz="1400">
                <a:solidFill>
                  <a:srgbClr val="FF0000"/>
                </a:solidFill>
                <a:latin typeface="メイリオ"/>
                <a:ea typeface="メイリオ"/>
                <a:cs typeface="メイリオ"/>
              </a:rPr>
              <a:t>設定やテスト</a:t>
            </a:r>
            <a:endParaRPr kumimoji="1" lang="en-US" altLang="ja-JP" sz="1400" dirty="0">
              <a:solidFill>
                <a:srgbClr val="FF0000"/>
              </a:solidFill>
              <a:latin typeface="メイリオ"/>
              <a:ea typeface="メイリオ"/>
              <a:cs typeface="メイリオ"/>
            </a:endParaRPr>
          </a:p>
          <a:p>
            <a:r>
              <a:rPr kumimoji="1" lang="ja-JP" altLang="en-US" sz="1400">
                <a:solidFill>
                  <a:srgbClr val="FF0000"/>
                </a:solidFill>
                <a:latin typeface="メイリオ"/>
                <a:ea typeface="メイリオ"/>
                <a:cs typeface="メイリオ"/>
              </a:rPr>
              <a:t>が必要</a:t>
            </a:r>
            <a:endParaRPr kumimoji="1" lang="ja-JP" altLang="en-US" sz="1400" dirty="0">
              <a:solidFill>
                <a:srgbClr val="FF0000"/>
              </a:solidFill>
              <a:latin typeface="メイリオ"/>
              <a:ea typeface="メイリオ"/>
              <a:cs typeface="メイリオ"/>
            </a:endParaRPr>
          </a:p>
        </p:txBody>
      </p:sp>
      <p:cxnSp>
        <p:nvCxnSpPr>
          <p:cNvPr id="6" name="直線矢印コネクタ 5">
            <a:extLst>
              <a:ext uri="{FF2B5EF4-FFF2-40B4-BE49-F238E27FC236}">
                <a16:creationId xmlns:a16="http://schemas.microsoft.com/office/drawing/2014/main" id="{FEB5638A-58F7-C947-AC8B-A0292E6A0862}"/>
              </a:ext>
            </a:extLst>
          </p:cNvPr>
          <p:cNvCxnSpPr>
            <a:cxnSpLocks/>
          </p:cNvCxnSpPr>
          <p:nvPr/>
        </p:nvCxnSpPr>
        <p:spPr>
          <a:xfrm>
            <a:off x="2710511" y="3459146"/>
            <a:ext cx="0" cy="928298"/>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BE438474-797C-924D-BE1C-176E9BC030EF}"/>
              </a:ext>
            </a:extLst>
          </p:cNvPr>
          <p:cNvCxnSpPr>
            <a:cxnSpLocks/>
          </p:cNvCxnSpPr>
          <p:nvPr/>
        </p:nvCxnSpPr>
        <p:spPr>
          <a:xfrm>
            <a:off x="6541107" y="3459146"/>
            <a:ext cx="0" cy="1839481"/>
          </a:xfrm>
          <a:prstGeom prst="straightConnector1">
            <a:avLst/>
          </a:prstGeom>
          <a:ln w="38100">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D540E001-5824-0D4B-87C0-13D148CF41DE}"/>
              </a:ext>
            </a:extLst>
          </p:cNvPr>
          <p:cNvSpPr txBox="1"/>
          <p:nvPr/>
        </p:nvSpPr>
        <p:spPr>
          <a:xfrm>
            <a:off x="4789496" y="4111770"/>
            <a:ext cx="1678665" cy="646331"/>
          </a:xfrm>
          <a:prstGeom prst="rect">
            <a:avLst/>
          </a:prstGeom>
          <a:noFill/>
        </p:spPr>
        <p:txBody>
          <a:bodyPr wrap="none" rtlCol="0">
            <a:spAutoFit/>
          </a:bodyPr>
          <a:lstStyle/>
          <a:p>
            <a:pPr algn="r"/>
            <a:r>
              <a:rPr kumimoji="1" lang="ja-JP" altLang="en-US" b="1">
                <a:solidFill>
                  <a:srgbClr val="0432FF"/>
                </a:solidFill>
                <a:latin typeface="メイリオ"/>
                <a:ea typeface="メイリオ"/>
                <a:cs typeface="メイリオ"/>
              </a:rPr>
              <a:t>サーバーや</a:t>
            </a:r>
            <a:r>
              <a:rPr lang="en-US" altLang="ja-JP" b="1" dirty="0">
                <a:solidFill>
                  <a:srgbClr val="0432FF"/>
                </a:solidFill>
                <a:latin typeface="メイリオ"/>
                <a:ea typeface="メイリオ"/>
                <a:cs typeface="メイリオ"/>
              </a:rPr>
              <a:t>OS</a:t>
            </a:r>
          </a:p>
          <a:p>
            <a:pPr algn="r"/>
            <a:r>
              <a:rPr kumimoji="1" lang="ja-JP" altLang="en-US" b="1">
                <a:solidFill>
                  <a:srgbClr val="0432FF"/>
                </a:solidFill>
                <a:latin typeface="メイリオ"/>
                <a:ea typeface="メイリオ"/>
                <a:cs typeface="メイリオ"/>
              </a:rPr>
              <a:t>の違いを吸収</a:t>
            </a:r>
            <a:endParaRPr kumimoji="1" lang="en-US" altLang="ja-JP" b="1" dirty="0">
              <a:solidFill>
                <a:srgbClr val="0432FF"/>
              </a:solidFill>
              <a:latin typeface="メイリオ"/>
              <a:ea typeface="メイリオ"/>
              <a:cs typeface="メイリオ"/>
            </a:endParaRPr>
          </a:p>
        </p:txBody>
      </p:sp>
    </p:spTree>
    <p:extLst>
      <p:ext uri="{BB962C8B-B14F-4D97-AF65-F5344CB8AC3E}">
        <p14:creationId xmlns:p14="http://schemas.microsoft.com/office/powerpoint/2010/main" val="785499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p:cNvSpPr>
            <a:spLocks noGrp="1"/>
          </p:cNvSpPr>
          <p:nvPr>
            <p:ph type="title"/>
          </p:nvPr>
        </p:nvSpPr>
        <p:spPr/>
        <p:txBody>
          <a:bodyPr/>
          <a:lstStyle/>
          <a:p>
            <a:r>
              <a:rPr kumimoji="1" lang="en-US" altLang="ja-JP" dirty="0" err="1"/>
              <a:t>DevOps</a:t>
            </a:r>
            <a:r>
              <a:rPr kumimoji="1" lang="ja-JP" altLang="en-US" dirty="0"/>
              <a:t>と</a:t>
            </a:r>
            <a:r>
              <a:rPr lang="ja-JP" altLang="en-US" dirty="0"/>
              <a:t>コンテナ管理ソフトウエア</a:t>
            </a:r>
            <a:endParaRPr kumimoji="1" lang="ja-JP" altLang="en-US" dirty="0"/>
          </a:p>
        </p:txBody>
      </p:sp>
      <p:sp>
        <p:nvSpPr>
          <p:cNvPr id="31" name="正方形/長方形 30"/>
          <p:cNvSpPr/>
          <p:nvPr/>
        </p:nvSpPr>
        <p:spPr>
          <a:xfrm>
            <a:off x="6701649" y="4436723"/>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32" name="正方形/長方形 31"/>
          <p:cNvSpPr/>
          <p:nvPr/>
        </p:nvSpPr>
        <p:spPr>
          <a:xfrm>
            <a:off x="6701649" y="4902632"/>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33" name="正方形/長方形 32"/>
          <p:cNvSpPr/>
          <p:nvPr/>
        </p:nvSpPr>
        <p:spPr>
          <a:xfrm>
            <a:off x="6701649" y="414970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35" name="上下矢印 34"/>
          <p:cNvSpPr/>
          <p:nvPr/>
        </p:nvSpPr>
        <p:spPr>
          <a:xfrm>
            <a:off x="8140171" y="424781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3621633" y="4436723"/>
            <a:ext cx="1953584" cy="4134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52" name="正方形/長方形 51"/>
          <p:cNvSpPr/>
          <p:nvPr/>
        </p:nvSpPr>
        <p:spPr>
          <a:xfrm>
            <a:off x="3621633" y="4902632"/>
            <a:ext cx="1953584" cy="111269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53" name="正方形/長方形 52"/>
          <p:cNvSpPr/>
          <p:nvPr/>
        </p:nvSpPr>
        <p:spPr>
          <a:xfrm>
            <a:off x="3621633" y="414970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55" name="上下矢印 54"/>
          <p:cNvSpPr/>
          <p:nvPr/>
        </p:nvSpPr>
        <p:spPr>
          <a:xfrm>
            <a:off x="5060155" y="424781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541617" y="4443073"/>
            <a:ext cx="1953584" cy="41341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60" name="正方形/長方形 59"/>
          <p:cNvSpPr/>
          <p:nvPr/>
        </p:nvSpPr>
        <p:spPr>
          <a:xfrm>
            <a:off x="541617" y="4908982"/>
            <a:ext cx="1953584" cy="111269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61" name="正方形/長方形 60"/>
          <p:cNvSpPr/>
          <p:nvPr/>
        </p:nvSpPr>
        <p:spPr>
          <a:xfrm>
            <a:off x="541617" y="415605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grpSp>
        <p:nvGrpSpPr>
          <p:cNvPr id="2" name="グループ化 1">
            <a:extLst>
              <a:ext uri="{FF2B5EF4-FFF2-40B4-BE49-F238E27FC236}">
                <a16:creationId xmlns:a16="http://schemas.microsoft.com/office/drawing/2014/main" id="{F91AD9EE-83BE-004D-9CEF-51E4C9F3115E}"/>
              </a:ext>
            </a:extLst>
          </p:cNvPr>
          <p:cNvGrpSpPr/>
          <p:nvPr/>
        </p:nvGrpSpPr>
        <p:grpSpPr>
          <a:xfrm>
            <a:off x="437280" y="2836691"/>
            <a:ext cx="2148528" cy="1256294"/>
            <a:chOff x="437280" y="2836691"/>
            <a:chExt cx="2148528" cy="1256294"/>
          </a:xfrm>
        </p:grpSpPr>
        <p:sp>
          <p:nvSpPr>
            <p:cNvPr id="56" name="正方形/長方形 55"/>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58" name="正方形/長方形 57"/>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62" name="テキスト ボックス 61"/>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sp>
        <p:nvSpPr>
          <p:cNvPr id="63" name="上下矢印 62"/>
          <p:cNvSpPr/>
          <p:nvPr/>
        </p:nvSpPr>
        <p:spPr>
          <a:xfrm>
            <a:off x="1980139" y="425416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pic>
        <p:nvPicPr>
          <p:cNvPr id="6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4075" y="1183942"/>
            <a:ext cx="811765" cy="628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 name="テキスト ボックス 65"/>
          <p:cNvSpPr txBox="1"/>
          <p:nvPr/>
        </p:nvSpPr>
        <p:spPr>
          <a:xfrm>
            <a:off x="6466186" y="1256380"/>
            <a:ext cx="1611531" cy="461665"/>
          </a:xfrm>
          <a:prstGeom prst="rect">
            <a:avLst/>
          </a:prstGeom>
          <a:noFill/>
        </p:spPr>
        <p:txBody>
          <a:bodyPr wrap="none" rtlCol="0">
            <a:spAutoFit/>
          </a:bodyPr>
          <a:lstStyle/>
          <a:p>
            <a:r>
              <a:rPr kumimoji="1" lang="en-US" altLang="ja-JP" sz="1200" dirty="0" err="1">
                <a:solidFill>
                  <a:srgbClr val="FF6600"/>
                </a:solidFill>
                <a:latin typeface="メイリオ"/>
                <a:ea typeface="メイリオ"/>
                <a:cs typeface="メイリオ"/>
              </a:rPr>
              <a:t>Build,Ship</a:t>
            </a:r>
            <a:r>
              <a:rPr kumimoji="1" lang="en-US" altLang="ja-JP" sz="1200" dirty="0">
                <a:solidFill>
                  <a:srgbClr val="FF6600"/>
                </a:solidFill>
                <a:latin typeface="メイリオ"/>
                <a:ea typeface="メイリオ"/>
                <a:cs typeface="メイリオ"/>
              </a:rPr>
              <a:t> and Run</a:t>
            </a:r>
          </a:p>
          <a:p>
            <a:r>
              <a:rPr lang="en-US" altLang="ja-JP" sz="1200" dirty="0">
                <a:solidFill>
                  <a:srgbClr val="FF6600"/>
                </a:solidFill>
                <a:latin typeface="メイリオ"/>
                <a:ea typeface="メイリオ"/>
                <a:cs typeface="メイリオ"/>
              </a:rPr>
              <a:t>Any </a:t>
            </a:r>
            <a:r>
              <a:rPr lang="en-US" altLang="ja-JP" sz="1200" dirty="0" err="1">
                <a:solidFill>
                  <a:srgbClr val="FF6600"/>
                </a:solidFill>
                <a:latin typeface="メイリオ"/>
                <a:ea typeface="メイリオ"/>
                <a:cs typeface="メイリオ"/>
              </a:rPr>
              <a:t>App,Anywhere</a:t>
            </a:r>
            <a:endParaRPr kumimoji="1" lang="ja-JP" altLang="en-US" sz="1200" dirty="0">
              <a:solidFill>
                <a:srgbClr val="FF6600"/>
              </a:solidFill>
              <a:latin typeface="メイリオ"/>
              <a:ea typeface="メイリオ"/>
              <a:cs typeface="メイリオ"/>
            </a:endParaRPr>
          </a:p>
        </p:txBody>
      </p:sp>
      <p:sp>
        <p:nvSpPr>
          <p:cNvPr id="67" name="四角形吹き出し 66"/>
          <p:cNvSpPr/>
          <p:nvPr/>
        </p:nvSpPr>
        <p:spPr>
          <a:xfrm>
            <a:off x="405538" y="1183942"/>
            <a:ext cx="6016370" cy="558129"/>
          </a:xfrm>
          <a:prstGeom prst="wedgeRectCallout">
            <a:avLst>
              <a:gd name="adj1" fmla="val 6798"/>
              <a:gd name="adj2" fmla="val 989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chemeClr val="bg1"/>
                </a:solidFill>
                <a:latin typeface="Meiryo" charset="-128"/>
                <a:ea typeface="Meiryo" charset="-128"/>
                <a:cs typeface="Meiryo" charset="-128"/>
              </a:rPr>
              <a:t>アプリケーション開発者は、</a:t>
            </a:r>
            <a:r>
              <a:rPr kumimoji="1" lang="en-US" altLang="ja-JP" sz="1400" dirty="0">
                <a:solidFill>
                  <a:schemeClr val="bg1"/>
                </a:solidFill>
                <a:latin typeface="Meiryo" charset="-128"/>
                <a:ea typeface="Meiryo" charset="-128"/>
                <a:cs typeface="Meiryo" charset="-128"/>
              </a:rPr>
              <a:t>OS</a:t>
            </a:r>
            <a:r>
              <a:rPr kumimoji="1" lang="ja-JP" altLang="en-US" sz="1400" dirty="0">
                <a:solidFill>
                  <a:schemeClr val="bg1"/>
                </a:solidFill>
                <a:latin typeface="Meiryo" charset="-128"/>
                <a:ea typeface="Meiryo" charset="-128"/>
                <a:cs typeface="Meiryo" charset="-128"/>
              </a:rPr>
              <a:t>やインフラを意識することなくアプリケーションを開発し、どこでも実行できるようになる</a:t>
            </a:r>
          </a:p>
        </p:txBody>
      </p:sp>
      <p:sp>
        <p:nvSpPr>
          <p:cNvPr id="68" name="テキスト ボックス 67"/>
          <p:cNvSpPr txBox="1"/>
          <p:nvPr/>
        </p:nvSpPr>
        <p:spPr>
          <a:xfrm>
            <a:off x="437280" y="2323575"/>
            <a:ext cx="8249695" cy="369332"/>
          </a:xfrm>
          <a:prstGeom prst="rect">
            <a:avLst/>
          </a:prstGeom>
          <a:noFill/>
        </p:spPr>
        <p:txBody>
          <a:bodyPr wrap="square" rtlCol="0">
            <a:spAutoFit/>
          </a:bodyPr>
          <a:lstStyle/>
          <a:p>
            <a:pPr algn="ctr"/>
            <a:r>
              <a:rPr kumimoji="1" lang="ja-JP" altLang="en-US" b="1" dirty="0">
                <a:solidFill>
                  <a:schemeClr val="accent6">
                    <a:lumMod val="75000"/>
                  </a:schemeClr>
                </a:solidFill>
                <a:latin typeface="メイリオ"/>
                <a:ea typeface="メイリオ"/>
                <a:cs typeface="メイリオ"/>
              </a:rPr>
              <a:t>開発しテストが完了した</a:t>
            </a:r>
            <a:r>
              <a:rPr kumimoji="1" lang="ja-JP" altLang="en-US" b="1">
                <a:solidFill>
                  <a:schemeClr val="accent6">
                    <a:lumMod val="75000"/>
                  </a:schemeClr>
                </a:solidFill>
                <a:latin typeface="メイリオ"/>
                <a:ea typeface="メイリオ"/>
                <a:cs typeface="メイリオ"/>
              </a:rPr>
              <a:t>アプリは、すぐ</a:t>
            </a:r>
            <a:r>
              <a:rPr kumimoji="1" lang="ja-JP" altLang="en-US" b="1" dirty="0">
                <a:solidFill>
                  <a:schemeClr val="accent6">
                    <a:lumMod val="75000"/>
                  </a:schemeClr>
                </a:solidFill>
                <a:latin typeface="メイリオ"/>
                <a:ea typeface="メイリオ"/>
                <a:cs typeface="メイリオ"/>
              </a:rPr>
              <a:t>に本番環境で実行させることができる</a:t>
            </a:r>
          </a:p>
        </p:txBody>
      </p:sp>
      <p:sp>
        <p:nvSpPr>
          <p:cNvPr id="15" name="テキスト ボックス 14"/>
          <p:cNvSpPr txBox="1"/>
          <p:nvPr/>
        </p:nvSpPr>
        <p:spPr>
          <a:xfrm>
            <a:off x="7175224" y="6052146"/>
            <a:ext cx="1005403" cy="338554"/>
          </a:xfrm>
          <a:prstGeom prst="rect">
            <a:avLst/>
          </a:prstGeom>
          <a:noFill/>
        </p:spPr>
        <p:txBody>
          <a:bodyPr wrap="none" rtlCol="0">
            <a:spAutoFit/>
          </a:bodyPr>
          <a:lstStyle/>
          <a:p>
            <a:pPr algn="ctr"/>
            <a:r>
              <a:rPr kumimoji="1" lang="ja-JP" altLang="en-US" sz="1600">
                <a:solidFill>
                  <a:srgbClr val="00B050"/>
                </a:solidFill>
                <a:latin typeface="Meiryo" charset="-128"/>
                <a:ea typeface="Meiryo" charset="-128"/>
                <a:cs typeface="Meiryo" charset="-128"/>
              </a:rPr>
              <a:t>開発環境</a:t>
            </a:r>
          </a:p>
        </p:txBody>
      </p:sp>
      <p:sp>
        <p:nvSpPr>
          <p:cNvPr id="69" name="テキスト ボックス 68"/>
          <p:cNvSpPr txBox="1"/>
          <p:nvPr/>
        </p:nvSpPr>
        <p:spPr>
          <a:xfrm>
            <a:off x="3986265" y="6052146"/>
            <a:ext cx="1210589" cy="338554"/>
          </a:xfrm>
          <a:prstGeom prst="rect">
            <a:avLst/>
          </a:prstGeom>
          <a:noFill/>
        </p:spPr>
        <p:txBody>
          <a:bodyPr wrap="none" rtlCol="0">
            <a:spAutoFit/>
          </a:bodyPr>
          <a:lstStyle/>
          <a:p>
            <a:pPr algn="ctr"/>
            <a:r>
              <a:rPr kumimoji="1" lang="ja-JP" altLang="en-US" sz="1600">
                <a:solidFill>
                  <a:schemeClr val="accent3">
                    <a:lumMod val="75000"/>
                  </a:schemeClr>
                </a:solidFill>
                <a:latin typeface="Meiryo" charset="-128"/>
                <a:ea typeface="Meiryo" charset="-128"/>
                <a:cs typeface="Meiryo" charset="-128"/>
              </a:rPr>
              <a:t>テスト環境</a:t>
            </a:r>
            <a:endParaRPr kumimoji="1" lang="ja-JP" altLang="en-US" sz="1600" dirty="0">
              <a:solidFill>
                <a:schemeClr val="accent3">
                  <a:lumMod val="75000"/>
                </a:schemeClr>
              </a:solidFill>
              <a:latin typeface="Meiryo" charset="-128"/>
              <a:ea typeface="Meiryo" charset="-128"/>
              <a:cs typeface="Meiryo" charset="-128"/>
            </a:endParaRPr>
          </a:p>
        </p:txBody>
      </p:sp>
      <p:sp>
        <p:nvSpPr>
          <p:cNvPr id="70" name="テキスト ボックス 69"/>
          <p:cNvSpPr txBox="1"/>
          <p:nvPr/>
        </p:nvSpPr>
        <p:spPr>
          <a:xfrm>
            <a:off x="1015707" y="6055528"/>
            <a:ext cx="1005403" cy="338554"/>
          </a:xfrm>
          <a:prstGeom prst="rect">
            <a:avLst/>
          </a:prstGeom>
          <a:noFill/>
        </p:spPr>
        <p:txBody>
          <a:bodyPr wrap="none" rtlCol="0">
            <a:spAutoFit/>
          </a:bodyPr>
          <a:lstStyle/>
          <a:p>
            <a:pPr algn="ctr"/>
            <a:r>
              <a:rPr kumimoji="1" lang="ja-JP" altLang="en-US" sz="1600" dirty="0">
                <a:solidFill>
                  <a:schemeClr val="accent3">
                    <a:lumMod val="75000"/>
                  </a:schemeClr>
                </a:solidFill>
                <a:latin typeface="Meiryo" charset="-128"/>
                <a:ea typeface="Meiryo" charset="-128"/>
                <a:cs typeface="Meiryo" charset="-128"/>
              </a:rPr>
              <a:t>本番環境</a:t>
            </a:r>
          </a:p>
        </p:txBody>
      </p:sp>
      <p:pic>
        <p:nvPicPr>
          <p:cNvPr id="7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8027" y="4145479"/>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23544" y="4139129"/>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00998" y="4153981"/>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2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07407E-6 L 0.33472 -0.00069 " pathEditMode="relative" rAng="0" ptsTypes="AA">
                                      <p:cBhvr>
                                        <p:cTn id="6" dur="2000" fill="hold"/>
                                        <p:tgtEl>
                                          <p:spTgt spid="2"/>
                                        </p:tgtEl>
                                        <p:attrNameLst>
                                          <p:attrName>ppt_x</p:attrName>
                                          <p:attrName>ppt_y</p:attrName>
                                        </p:attrNameLst>
                                      </p:cBhvr>
                                      <p:rCtr x="16753" y="16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33472 -0.00324 L 0.67257 -0.00416 " pathEditMode="relative" rAng="0" ptsTypes="AA">
                                      <p:cBhvr>
                                        <p:cTn id="10" dur="2000" fill="hold"/>
                                        <p:tgtEl>
                                          <p:spTgt spid="2"/>
                                        </p:tgtEl>
                                        <p:attrNameLst>
                                          <p:attrName>ppt_x</p:attrName>
                                          <p:attrName>ppt_y</p:attrName>
                                        </p:attrNameLst>
                                      </p:cBhvr>
                                      <p:rCtr x="1689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Docker</a:t>
            </a:r>
            <a:r>
              <a:rPr kumimoji="1" lang="ja-JP" altLang="en-US" dirty="0"/>
              <a:t>と</a:t>
            </a:r>
            <a:r>
              <a:rPr kumimoji="1" lang="en-US" altLang="ja-JP" dirty="0"/>
              <a:t>Kubernetes </a:t>
            </a:r>
            <a:r>
              <a:rPr kumimoji="1" lang="ja-JP" altLang="en-US" dirty="0"/>
              <a:t>の関係</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sp>
        <p:nvSpPr>
          <p:cNvPr id="4" name="正方形/長方形 3"/>
          <p:cNvSpPr/>
          <p:nvPr/>
        </p:nvSpPr>
        <p:spPr>
          <a:xfrm>
            <a:off x="539552" y="1240091"/>
            <a:ext cx="8064896" cy="462989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54150" y="1408431"/>
            <a:ext cx="3672408" cy="326609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06178" y="2231602"/>
            <a:ext cx="3168352" cy="1323439"/>
          </a:xfrm>
          <a:prstGeom prst="rect">
            <a:avLst/>
          </a:prstGeom>
        </p:spPr>
        <p:txBody>
          <a:bodyPr wrap="square">
            <a:spAutoFit/>
          </a:bodyPr>
          <a:lstStyle/>
          <a:p>
            <a:pPr marL="285750" indent="-285750">
              <a:buFont typeface="Wingdings" charset="2"/>
              <a:buChar char="ü"/>
            </a:pPr>
            <a:r>
              <a:rPr lang="ja-JP" altLang="en-US" sz="1600" dirty="0">
                <a:solidFill>
                  <a:schemeClr val="bg1"/>
                </a:solidFill>
                <a:latin typeface="Meiryo" charset="-128"/>
                <a:ea typeface="Meiryo" charset="-128"/>
                <a:cs typeface="Meiryo" charset="-128"/>
              </a:rPr>
              <a:t>コンテナの作成</a:t>
            </a:r>
            <a:endParaRPr lang="en-US" altLang="ja-JP" sz="1600" dirty="0">
              <a:solidFill>
                <a:schemeClr val="bg1"/>
              </a:solidFill>
              <a:latin typeface="Meiryo" charset="-128"/>
              <a:ea typeface="Meiryo" charset="-128"/>
              <a:cs typeface="Meiryo" charset="-128"/>
            </a:endParaRPr>
          </a:p>
          <a:p>
            <a:pPr marL="285750" indent="-285750">
              <a:buFont typeface="Wingdings" charset="2"/>
              <a:buChar char="ü"/>
            </a:pPr>
            <a:r>
              <a:rPr lang="ja-JP" altLang="en-US" sz="1600" dirty="0">
                <a:solidFill>
                  <a:schemeClr val="bg1"/>
                </a:solidFill>
                <a:latin typeface="Meiryo" charset="-128"/>
                <a:ea typeface="Meiryo" charset="-128"/>
                <a:cs typeface="Meiryo" charset="-128"/>
              </a:rPr>
              <a:t>コンテナの実行</a:t>
            </a:r>
            <a:r>
              <a:rPr lang="en-US" altLang="ja-JP" sz="1600" dirty="0">
                <a:solidFill>
                  <a:schemeClr val="bg1"/>
                </a:solidFill>
                <a:latin typeface="Meiryo" charset="-128"/>
                <a:ea typeface="Meiryo" charset="-128"/>
                <a:cs typeface="Meiryo" charset="-128"/>
              </a:rPr>
              <a:t> </a:t>
            </a:r>
            <a:endParaRPr lang="ja-JP" altLang="en-US" sz="1600" dirty="0">
              <a:solidFill>
                <a:schemeClr val="bg1"/>
              </a:solidFill>
              <a:latin typeface="Meiryo" charset="-128"/>
              <a:ea typeface="Meiryo" charset="-128"/>
              <a:cs typeface="Meiryo" charset="-128"/>
            </a:endParaRPr>
          </a:p>
          <a:p>
            <a:pPr marL="285750" indent="-285750">
              <a:buFont typeface="Wingdings" charset="2"/>
              <a:buChar char="ü"/>
            </a:pPr>
            <a:r>
              <a:rPr lang="ja-JP" altLang="en-US" sz="1600" dirty="0">
                <a:solidFill>
                  <a:schemeClr val="bg1"/>
                </a:solidFill>
                <a:latin typeface="Meiryo" charset="-128"/>
                <a:ea typeface="Meiryo" charset="-128"/>
                <a:cs typeface="Meiryo" charset="-128"/>
              </a:rPr>
              <a:t>コンテナ内でファイルシステムとして使われるイメージの作成および管理　など</a:t>
            </a:r>
            <a:endParaRPr lang="en-US" altLang="ja-JP" sz="1600" dirty="0">
              <a:solidFill>
                <a:schemeClr val="bg1"/>
              </a:solidFill>
              <a:latin typeface="Meiryo" charset="-128"/>
              <a:ea typeface="Meiryo" charset="-128"/>
              <a:cs typeface="Meiryo" charset="-128"/>
            </a:endParaRPr>
          </a:p>
        </p:txBody>
      </p:sp>
      <p:sp>
        <p:nvSpPr>
          <p:cNvPr id="8" name="正方形/長方形 7"/>
          <p:cNvSpPr/>
          <p:nvPr/>
        </p:nvSpPr>
        <p:spPr>
          <a:xfrm>
            <a:off x="4572000" y="2397756"/>
            <a:ext cx="3963292" cy="1384995"/>
          </a:xfrm>
          <a:prstGeom prst="rect">
            <a:avLst/>
          </a:prstGeom>
        </p:spPr>
        <p:txBody>
          <a:bodyPr wrap="square">
            <a:spAutoFit/>
          </a:bodyPr>
          <a:lstStyle/>
          <a:p>
            <a:pPr marL="285750" indent="-285750">
              <a:buFont typeface="Wingdings" charset="2"/>
              <a:buChar char="ü"/>
            </a:pPr>
            <a:r>
              <a:rPr lang="ja-JP" altLang="en-US" sz="1400" dirty="0">
                <a:solidFill>
                  <a:srgbClr val="0070C0"/>
                </a:solidFill>
                <a:latin typeface="Meiryo" charset="-128"/>
                <a:ea typeface="Meiryo" charset="-128"/>
                <a:cs typeface="Meiryo" charset="-128"/>
              </a:rPr>
              <a:t>関連するコンテナのグルーピング</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コンテナに割り振られる</a:t>
            </a:r>
            <a:r>
              <a:rPr lang="en-US" altLang="ja-JP" sz="1400" dirty="0">
                <a:solidFill>
                  <a:srgbClr val="0070C0"/>
                </a:solidFill>
                <a:latin typeface="Meiryo" charset="-128"/>
                <a:ea typeface="Meiryo" charset="-128"/>
                <a:cs typeface="Meiryo" charset="-128"/>
              </a:rPr>
              <a:t>IP</a:t>
            </a:r>
            <a:r>
              <a:rPr lang="ja-JP" altLang="en-US" sz="1400" dirty="0">
                <a:solidFill>
                  <a:srgbClr val="0070C0"/>
                </a:solidFill>
                <a:latin typeface="Meiryo" charset="-128"/>
                <a:ea typeface="Meiryo" charset="-128"/>
                <a:cs typeface="Meiryo" charset="-128"/>
              </a:rPr>
              <a:t>アドレスの管理</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コンテナ間ネットワークルーティング管理</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複数のコンテナを利用した負荷分散</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コンテナに割り当てるストレージの管理</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コンテナの監視　など</a:t>
            </a:r>
            <a:endParaRPr lang="ja-JP" altLang="en-US" sz="1400" b="0" i="0" dirty="0">
              <a:solidFill>
                <a:srgbClr val="0070C0"/>
              </a:solidFill>
              <a:effectLst/>
              <a:latin typeface="Meiryo" charset="-128"/>
              <a:ea typeface="Meiryo" charset="-128"/>
              <a:cs typeface="Meiryo" charset="-128"/>
            </a:endParaRP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671510" y="1438712"/>
            <a:ext cx="2196546" cy="959158"/>
          </a:xfrm>
          <a:prstGeom prst="rect">
            <a:avLst/>
          </a:prstGeom>
        </p:spPr>
      </p:pic>
      <p:pic>
        <p:nvPicPr>
          <p:cNvPr id="10" name="図 9"/>
          <p:cNvPicPr>
            <a:picLocks noChangeAspect="1"/>
          </p:cNvPicPr>
          <p:nvPr/>
        </p:nvPicPr>
        <p:blipFill>
          <a:blip r:embed="rId3"/>
          <a:stretch>
            <a:fillRect/>
          </a:stretch>
        </p:blipFill>
        <p:spPr>
          <a:xfrm>
            <a:off x="999102" y="1371103"/>
            <a:ext cx="1930303" cy="1094702"/>
          </a:xfrm>
          <a:prstGeom prst="rect">
            <a:avLst/>
          </a:prstGeom>
        </p:spPr>
      </p:pic>
      <p:sp>
        <p:nvSpPr>
          <p:cNvPr id="12" name="正方形/長方形 11"/>
          <p:cNvSpPr/>
          <p:nvPr/>
        </p:nvSpPr>
        <p:spPr>
          <a:xfrm>
            <a:off x="1056646" y="3719077"/>
            <a:ext cx="3067416" cy="577081"/>
          </a:xfrm>
          <a:prstGeom prst="rect">
            <a:avLst/>
          </a:prstGeom>
        </p:spPr>
        <p:txBody>
          <a:bodyPr wrap="square">
            <a:spAutoFit/>
          </a:bodyPr>
          <a:lstStyle/>
          <a:p>
            <a:r>
              <a:rPr lang="ja-JP" altLang="en-US" sz="1050" dirty="0">
                <a:solidFill>
                  <a:schemeClr val="bg1"/>
                </a:solidFill>
                <a:latin typeface="Meiryo" charset="-128"/>
                <a:ea typeface="Meiryo" charset="-128"/>
                <a:cs typeface="Meiryo" charset="-128"/>
              </a:rPr>
              <a:t>ネットワークのルーティングや複数コンテナの連携、複数台のサーバーを対象にコンテナを横断的に管理する機能などは提供されていない。</a:t>
            </a:r>
          </a:p>
        </p:txBody>
      </p:sp>
      <p:sp>
        <p:nvSpPr>
          <p:cNvPr id="13" name="正方形/長方形 12"/>
          <p:cNvSpPr/>
          <p:nvPr/>
        </p:nvSpPr>
        <p:spPr>
          <a:xfrm>
            <a:off x="827584" y="5287353"/>
            <a:ext cx="7488832" cy="307777"/>
          </a:xfrm>
          <a:prstGeom prst="rect">
            <a:avLst/>
          </a:prstGeom>
        </p:spPr>
        <p:txBody>
          <a:bodyPr wrap="square">
            <a:spAutoFit/>
          </a:bodyPr>
          <a:lstStyle/>
          <a:p>
            <a:pPr algn="ctr"/>
            <a:r>
              <a:rPr lang="ja-JP" altLang="en-US" sz="1400" dirty="0">
                <a:solidFill>
                  <a:srgbClr val="0070C0"/>
                </a:solidFill>
                <a:latin typeface="Meiryo" charset="-128"/>
                <a:ea typeface="Meiryo" charset="-128"/>
                <a:cs typeface="Meiryo" charset="-128"/>
              </a:rPr>
              <a:t>クラスタ環境で</a:t>
            </a:r>
            <a:r>
              <a:rPr lang="en-US" altLang="ja-JP" sz="1400" dirty="0">
                <a:solidFill>
                  <a:srgbClr val="0070C0"/>
                </a:solidFill>
                <a:latin typeface="Meiryo" charset="-128"/>
                <a:ea typeface="Meiryo" charset="-128"/>
                <a:cs typeface="Meiryo" charset="-128"/>
              </a:rPr>
              <a:t>Docker</a:t>
            </a:r>
            <a:r>
              <a:rPr lang="ja-JP" altLang="en-US" sz="1400" dirty="0">
                <a:solidFill>
                  <a:srgbClr val="0070C0"/>
                </a:solidFill>
                <a:latin typeface="Meiryo" charset="-128"/>
                <a:ea typeface="Meiryo" charset="-128"/>
                <a:cs typeface="Meiryo" charset="-128"/>
              </a:rPr>
              <a:t>を利用する場合は別途何らかの管理手法を用意する必要がある。</a:t>
            </a:r>
            <a:endParaRPr lang="en-US" altLang="ja-JP" sz="1400" dirty="0">
              <a:solidFill>
                <a:srgbClr val="0070C0"/>
              </a:solidFill>
              <a:latin typeface="Meiryo" charset="-128"/>
              <a:ea typeface="Meiryo" charset="-128"/>
              <a:cs typeface="Meiryo" charset="-128"/>
            </a:endParaRPr>
          </a:p>
        </p:txBody>
      </p:sp>
      <p:sp>
        <p:nvSpPr>
          <p:cNvPr id="14" name="正方形/長方形 13"/>
          <p:cNvSpPr/>
          <p:nvPr/>
        </p:nvSpPr>
        <p:spPr>
          <a:xfrm>
            <a:off x="999102" y="3592369"/>
            <a:ext cx="3175428" cy="785843"/>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773704" y="4940415"/>
            <a:ext cx="7603620" cy="338554"/>
          </a:xfrm>
          <a:prstGeom prst="rect">
            <a:avLst/>
          </a:prstGeom>
        </p:spPr>
        <p:txBody>
          <a:bodyPr wrap="square">
            <a:spAutoFit/>
          </a:bodyPr>
          <a:lstStyle/>
          <a:p>
            <a:pPr algn="ctr"/>
            <a:r>
              <a:rPr lang="en-US" altLang="ja-JP" sz="1600" dirty="0">
                <a:solidFill>
                  <a:srgbClr val="0432FF"/>
                </a:solidFill>
                <a:latin typeface="Meiryo" charset="-128"/>
                <a:ea typeface="Meiryo" charset="-128"/>
                <a:cs typeface="Meiryo" charset="-128"/>
              </a:rPr>
              <a:t>Docker</a:t>
            </a:r>
            <a:r>
              <a:rPr lang="ja-JP" altLang="en-US" sz="1600" dirty="0">
                <a:solidFill>
                  <a:srgbClr val="0432FF"/>
                </a:solidFill>
                <a:latin typeface="Meiryo" charset="-128"/>
                <a:ea typeface="Meiryo" charset="-128"/>
                <a:cs typeface="Meiryo" charset="-128"/>
              </a:rPr>
              <a:t>と連携して利用できるデプロイ</a:t>
            </a:r>
            <a:r>
              <a:rPr lang="en-US" altLang="ja-JP" sz="1600" dirty="0">
                <a:solidFill>
                  <a:srgbClr val="0432FF"/>
                </a:solidFill>
                <a:latin typeface="Meiryo" charset="-128"/>
                <a:ea typeface="Meiryo" charset="-128"/>
                <a:cs typeface="Meiryo" charset="-128"/>
              </a:rPr>
              <a:t>/</a:t>
            </a:r>
            <a:r>
              <a:rPr lang="ja-JP" altLang="en-US" sz="1600" dirty="0">
                <a:solidFill>
                  <a:srgbClr val="0432FF"/>
                </a:solidFill>
                <a:latin typeface="Meiryo" charset="-128"/>
                <a:ea typeface="Meiryo" charset="-128"/>
                <a:cs typeface="Meiryo" charset="-128"/>
              </a:rPr>
              <a:t>オーケストレーションツールのひとつ</a:t>
            </a:r>
          </a:p>
        </p:txBody>
      </p:sp>
      <p:sp>
        <p:nvSpPr>
          <p:cNvPr id="17" name="テキスト ボックス 16"/>
          <p:cNvSpPr txBox="1"/>
          <p:nvPr/>
        </p:nvSpPr>
        <p:spPr>
          <a:xfrm>
            <a:off x="6203830" y="1999873"/>
            <a:ext cx="816442" cy="276999"/>
          </a:xfrm>
          <a:prstGeom prst="rect">
            <a:avLst/>
          </a:prstGeom>
          <a:noFill/>
        </p:spPr>
        <p:txBody>
          <a:bodyPr wrap="none" rtlCol="0">
            <a:spAutoFit/>
          </a:bodyPr>
          <a:lstStyle/>
          <a:p>
            <a:r>
              <a:rPr kumimoji="1" lang="en-US" altLang="ja-JP" sz="1200"/>
              <a:t>By Google</a:t>
            </a:r>
            <a:endParaRPr kumimoji="1" lang="ja-JP" altLang="en-US" sz="1200" dirty="0"/>
          </a:p>
        </p:txBody>
      </p:sp>
      <p:sp>
        <p:nvSpPr>
          <p:cNvPr id="18" name="テキスト ボックス 17"/>
          <p:cNvSpPr txBox="1"/>
          <p:nvPr/>
        </p:nvSpPr>
        <p:spPr>
          <a:xfrm>
            <a:off x="4579491" y="3877799"/>
            <a:ext cx="3948309" cy="461665"/>
          </a:xfrm>
          <a:prstGeom prst="rect">
            <a:avLst/>
          </a:prstGeom>
          <a:noFill/>
        </p:spPr>
        <p:txBody>
          <a:bodyPr wrap="square" rtlCol="0">
            <a:spAutoFit/>
          </a:bodyPr>
          <a:lstStyle/>
          <a:p>
            <a:r>
              <a:rPr kumimoji="1" lang="en-US" altLang="ja-JP" sz="1200" dirty="0">
                <a:solidFill>
                  <a:srgbClr val="0432FF"/>
                </a:solidFill>
                <a:latin typeface="Meiryo" charset="-128"/>
                <a:ea typeface="Meiryo" charset="-128"/>
                <a:cs typeface="Meiryo" charset="-128"/>
              </a:rPr>
              <a:t>Manage a cluster of Linux containers as a single system to accelerate Dev and simplify Ops.</a:t>
            </a:r>
            <a:endParaRPr kumimoji="1" lang="ja-JP" altLang="en-US" sz="1200" dirty="0">
              <a:solidFill>
                <a:srgbClr val="0432FF"/>
              </a:solidFill>
              <a:latin typeface="Meiryo" charset="-128"/>
              <a:ea typeface="Meiryo" charset="-128"/>
              <a:cs typeface="Meiryo" charset="-128"/>
            </a:endParaRPr>
          </a:p>
        </p:txBody>
      </p:sp>
      <p:sp>
        <p:nvSpPr>
          <p:cNvPr id="19" name="正方形/長方形 18"/>
          <p:cNvSpPr/>
          <p:nvPr/>
        </p:nvSpPr>
        <p:spPr>
          <a:xfrm>
            <a:off x="4582056" y="4345804"/>
            <a:ext cx="3945744" cy="430887"/>
          </a:xfrm>
          <a:prstGeom prst="rect">
            <a:avLst/>
          </a:prstGeom>
        </p:spPr>
        <p:txBody>
          <a:bodyPr wrap="square">
            <a:spAutoFit/>
          </a:bodyPr>
          <a:lstStyle/>
          <a:p>
            <a:r>
              <a:rPr lang="ja-JP" altLang="ja-JP" sz="1100" dirty="0">
                <a:solidFill>
                  <a:srgbClr val="0432FF"/>
                </a:solidFill>
                <a:latin typeface="Meiryo" charset="-128"/>
                <a:ea typeface="Meiryo" charset="-128"/>
                <a:cs typeface="Meiryo" charset="-128"/>
              </a:rPr>
              <a:t>Linuxコンテナのクラスタを単一のシステムとして</a:t>
            </a:r>
            <a:r>
              <a:rPr lang="ja-JP" altLang="ja-JP" sz="1100">
                <a:solidFill>
                  <a:srgbClr val="0432FF"/>
                </a:solidFill>
                <a:latin typeface="Meiryo" charset="-128"/>
                <a:ea typeface="Meiryo" charset="-128"/>
                <a:cs typeface="Meiryo" charset="-128"/>
              </a:rPr>
              <a:t>管理し</a:t>
            </a:r>
            <a:r>
              <a:rPr lang="ja-JP" altLang="en-US" sz="1100">
                <a:solidFill>
                  <a:srgbClr val="0432FF"/>
                </a:solidFill>
                <a:latin typeface="Meiryo" charset="-128"/>
                <a:ea typeface="Meiryo" charset="-128"/>
                <a:cs typeface="Meiryo" charset="-128"/>
              </a:rPr>
              <a:t>て</a:t>
            </a:r>
            <a:r>
              <a:rPr lang="ja-JP" altLang="ja-JP" sz="1100">
                <a:solidFill>
                  <a:srgbClr val="0432FF"/>
                </a:solidFill>
                <a:latin typeface="Meiryo" charset="-128"/>
                <a:ea typeface="Meiryo" charset="-128"/>
                <a:cs typeface="Meiryo" charset="-128"/>
              </a:rPr>
              <a:t>開発</a:t>
            </a:r>
            <a:r>
              <a:rPr lang="ja-JP" altLang="ja-JP" sz="1100" dirty="0">
                <a:solidFill>
                  <a:srgbClr val="0432FF"/>
                </a:solidFill>
                <a:latin typeface="Meiryo" charset="-128"/>
                <a:ea typeface="Meiryo" charset="-128"/>
                <a:cs typeface="Meiryo" charset="-128"/>
              </a:rPr>
              <a:t>を加速し、</a:t>
            </a:r>
            <a:r>
              <a:rPr lang="ja-JP" altLang="en-US" sz="1100" dirty="0">
                <a:solidFill>
                  <a:srgbClr val="0432FF"/>
                </a:solidFill>
                <a:latin typeface="Meiryo" charset="-128"/>
                <a:ea typeface="Meiryo" charset="-128"/>
                <a:cs typeface="Meiryo" charset="-128"/>
              </a:rPr>
              <a:t>運用</a:t>
            </a:r>
            <a:r>
              <a:rPr lang="ja-JP" altLang="ja-JP" sz="1100" dirty="0">
                <a:solidFill>
                  <a:srgbClr val="0432FF"/>
                </a:solidFill>
                <a:latin typeface="Meiryo" charset="-128"/>
                <a:ea typeface="Meiryo" charset="-128"/>
                <a:cs typeface="Meiryo" charset="-128"/>
              </a:rPr>
              <a:t>を簡素化します。</a:t>
            </a:r>
            <a:endParaRPr lang="ja-JP" altLang="en-US" sz="1100" dirty="0">
              <a:solidFill>
                <a:srgbClr val="0432FF"/>
              </a:solidFill>
              <a:latin typeface="Meiryo" charset="-128"/>
              <a:ea typeface="Meiryo" charset="-128"/>
              <a:cs typeface="Meiryo" charset="-128"/>
            </a:endParaRPr>
          </a:p>
        </p:txBody>
      </p:sp>
      <p:cxnSp>
        <p:nvCxnSpPr>
          <p:cNvPr id="21" name="直線コネクタ 20"/>
          <p:cNvCxnSpPr/>
          <p:nvPr/>
        </p:nvCxnSpPr>
        <p:spPr>
          <a:xfrm>
            <a:off x="4671510" y="4339464"/>
            <a:ext cx="3705814" cy="0"/>
          </a:xfrm>
          <a:prstGeom prst="line">
            <a:avLst/>
          </a:prstGeom>
          <a:ln w="6350">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5796136" y="6007510"/>
            <a:ext cx="2870264" cy="369332"/>
          </a:xfrm>
          <a:prstGeom prst="rect">
            <a:avLst/>
          </a:prstGeom>
        </p:spPr>
        <p:txBody>
          <a:bodyPr wrap="square">
            <a:spAutoFit/>
          </a:bodyPr>
          <a:lstStyle/>
          <a:p>
            <a:r>
              <a:rPr lang="ja-JP" altLang="en-US" sz="900" dirty="0">
                <a:solidFill>
                  <a:srgbClr val="4A4A4A"/>
                </a:solidFill>
                <a:latin typeface="Meiryo" charset="-128"/>
                <a:ea typeface="Meiryo" charset="-128"/>
                <a:cs typeface="Meiryo" charset="-128"/>
              </a:rPr>
              <a:t>意味：ギリシャ語で「人生の道標」</a:t>
            </a:r>
            <a:br>
              <a:rPr lang="ja-JP" altLang="en-US" sz="900">
                <a:latin typeface="Meiryo" charset="-128"/>
                <a:ea typeface="Meiryo" charset="-128"/>
                <a:cs typeface="Meiryo" charset="-128"/>
              </a:rPr>
            </a:br>
            <a:r>
              <a:rPr lang="ja-JP" altLang="en-US" sz="900">
                <a:solidFill>
                  <a:srgbClr val="4A4A4A"/>
                </a:solidFill>
                <a:latin typeface="Meiryo" charset="-128"/>
                <a:ea typeface="Meiryo" charset="-128"/>
                <a:cs typeface="Meiryo" charset="-128"/>
              </a:rPr>
              <a:t>読み方</a:t>
            </a:r>
            <a:r>
              <a:rPr lang="ja-JP" altLang="en-US" sz="900" dirty="0">
                <a:solidFill>
                  <a:srgbClr val="4A4A4A"/>
                </a:solidFill>
                <a:latin typeface="Meiryo" charset="-128"/>
                <a:ea typeface="Meiryo" charset="-128"/>
                <a:cs typeface="Meiryo" charset="-128"/>
              </a:rPr>
              <a:t>：クーベルネイテス（</a:t>
            </a:r>
            <a:r>
              <a:rPr lang="en-US" altLang="ja-JP" sz="900" dirty="0" err="1">
                <a:solidFill>
                  <a:srgbClr val="4A4A4A"/>
                </a:solidFill>
                <a:latin typeface="Meiryo" charset="-128"/>
                <a:ea typeface="Meiryo" charset="-128"/>
                <a:cs typeface="Meiryo" charset="-128"/>
              </a:rPr>
              <a:t>koo</a:t>
            </a:r>
            <a:r>
              <a:rPr lang="en-US" altLang="ja-JP" sz="900" dirty="0">
                <a:solidFill>
                  <a:srgbClr val="4A4A4A"/>
                </a:solidFill>
                <a:latin typeface="Meiryo" charset="-128"/>
                <a:ea typeface="Meiryo" charset="-128"/>
                <a:cs typeface="Meiryo" charset="-128"/>
              </a:rPr>
              <a:t>-</a:t>
            </a:r>
            <a:r>
              <a:rPr lang="en-US" altLang="ja-JP" sz="900" dirty="0" err="1">
                <a:solidFill>
                  <a:srgbClr val="4A4A4A"/>
                </a:solidFill>
                <a:latin typeface="Meiryo" charset="-128"/>
                <a:ea typeface="Meiryo" charset="-128"/>
                <a:cs typeface="Meiryo" charset="-128"/>
              </a:rPr>
              <a:t>ber</a:t>
            </a:r>
            <a:r>
              <a:rPr lang="en-US" altLang="ja-JP" sz="900" dirty="0">
                <a:solidFill>
                  <a:srgbClr val="4A4A4A"/>
                </a:solidFill>
                <a:latin typeface="Meiryo" charset="-128"/>
                <a:ea typeface="Meiryo" charset="-128"/>
                <a:cs typeface="Meiryo" charset="-128"/>
              </a:rPr>
              <a:t>-nay'-</a:t>
            </a:r>
            <a:r>
              <a:rPr lang="en-US" altLang="ja-JP" sz="900" dirty="0" err="1">
                <a:solidFill>
                  <a:srgbClr val="4A4A4A"/>
                </a:solidFill>
                <a:latin typeface="Meiryo" charset="-128"/>
                <a:ea typeface="Meiryo" charset="-128"/>
                <a:cs typeface="Meiryo" charset="-128"/>
              </a:rPr>
              <a:t>tace</a:t>
            </a:r>
            <a:r>
              <a:rPr lang="ja-JP" altLang="en-US" sz="900" dirty="0">
                <a:solidFill>
                  <a:srgbClr val="4A4A4A"/>
                </a:solidFill>
                <a:latin typeface="Meiryo" charset="-128"/>
                <a:ea typeface="Meiryo" charset="-128"/>
                <a:cs typeface="Meiryo" charset="-128"/>
              </a:rPr>
              <a:t>）</a:t>
            </a:r>
            <a:endParaRPr lang="ja-JP" altLang="en-US" sz="900" dirty="0">
              <a:latin typeface="Meiryo" charset="-128"/>
              <a:ea typeface="Meiryo" charset="-128"/>
              <a:cs typeface="Meiryo" charset="-128"/>
            </a:endParaRPr>
          </a:p>
        </p:txBody>
      </p:sp>
    </p:spTree>
    <p:extLst>
      <p:ext uri="{BB962C8B-B14F-4D97-AF65-F5344CB8AC3E}">
        <p14:creationId xmlns:p14="http://schemas.microsoft.com/office/powerpoint/2010/main" val="1495597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a:extLst>
              <a:ext uri="{FF2B5EF4-FFF2-40B4-BE49-F238E27FC236}">
                <a16:creationId xmlns:a16="http://schemas.microsoft.com/office/drawing/2014/main" id="{5BC3343B-77FE-144A-8F26-27DF9B099567}"/>
              </a:ext>
            </a:extLst>
          </p:cNvPr>
          <p:cNvSpPr/>
          <p:nvPr/>
        </p:nvSpPr>
        <p:spPr>
          <a:xfrm>
            <a:off x="3422683" y="2174805"/>
            <a:ext cx="2335427" cy="316332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a:extLst>
              <a:ext uri="{FF2B5EF4-FFF2-40B4-BE49-F238E27FC236}">
                <a16:creationId xmlns:a16="http://schemas.microsoft.com/office/drawing/2014/main" id="{FEF88CF4-4067-A54B-9DB9-786BBBDFBBAD}"/>
              </a:ext>
            </a:extLst>
          </p:cNvPr>
          <p:cNvSpPr/>
          <p:nvPr/>
        </p:nvSpPr>
        <p:spPr>
          <a:xfrm>
            <a:off x="6510213" y="2174805"/>
            <a:ext cx="2335427" cy="316332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79F85A75-6708-B746-A0A6-BAE2F7F295ED}"/>
              </a:ext>
            </a:extLst>
          </p:cNvPr>
          <p:cNvSpPr/>
          <p:nvPr/>
        </p:nvSpPr>
        <p:spPr>
          <a:xfrm>
            <a:off x="302741" y="2174805"/>
            <a:ext cx="2335427" cy="316332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a:extLst>
              <a:ext uri="{FF2B5EF4-FFF2-40B4-BE49-F238E27FC236}">
                <a16:creationId xmlns:a16="http://schemas.microsoft.com/office/drawing/2014/main" id="{E9A04408-6C10-A748-BCE9-B01D116E6852}"/>
              </a:ext>
            </a:extLst>
          </p:cNvPr>
          <p:cNvSpPr/>
          <p:nvPr/>
        </p:nvSpPr>
        <p:spPr>
          <a:xfrm>
            <a:off x="510726" y="4242613"/>
            <a:ext cx="1953584" cy="50862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a:solidFill>
                  <a:srgbClr val="0432FF"/>
                </a:solidFill>
                <a:latin typeface="メイリオ"/>
                <a:ea typeface="メイリオ"/>
                <a:cs typeface="メイリオ"/>
              </a:rPr>
              <a:t>コンテナ連係</a:t>
            </a:r>
            <a:endParaRPr kumimoji="1" lang="en-US" altLang="ja-JP" sz="1200" dirty="0">
              <a:solidFill>
                <a:srgbClr val="0432FF"/>
              </a:solidFill>
              <a:latin typeface="メイリオ"/>
              <a:ea typeface="メイリオ"/>
              <a:cs typeface="メイリオ"/>
            </a:endParaRPr>
          </a:p>
          <a:p>
            <a:r>
              <a:rPr lang="ja-JP" altLang="en-US" sz="1200">
                <a:solidFill>
                  <a:srgbClr val="0432FF"/>
                </a:solidFill>
                <a:latin typeface="メイリオ"/>
                <a:ea typeface="メイリオ"/>
                <a:cs typeface="メイリオ"/>
              </a:rPr>
              <a:t>その運用管理</a:t>
            </a:r>
            <a:endParaRPr kumimoji="1" lang="ja-JP" altLang="en-US" sz="1200" dirty="0">
              <a:solidFill>
                <a:srgbClr val="0432FF"/>
              </a:solidFill>
              <a:latin typeface="メイリオ"/>
              <a:ea typeface="メイリオ"/>
              <a:cs typeface="メイリオ"/>
            </a:endParaRPr>
          </a:p>
        </p:txBody>
      </p:sp>
      <p:sp>
        <p:nvSpPr>
          <p:cNvPr id="45" name="タイトル 44"/>
          <p:cNvSpPr>
            <a:spLocks noGrp="1"/>
          </p:cNvSpPr>
          <p:nvPr>
            <p:ph type="title"/>
          </p:nvPr>
        </p:nvSpPr>
        <p:spPr/>
        <p:txBody>
          <a:bodyPr/>
          <a:lstStyle/>
          <a:p>
            <a:r>
              <a:rPr lang="ja-JP" altLang="en-US"/>
              <a:t>コンテナとハイブリッド・クラウド／マルチ・クラウド</a:t>
            </a:r>
            <a:endParaRPr kumimoji="1" lang="ja-JP" altLang="en-US" dirty="0"/>
          </a:p>
        </p:txBody>
      </p:sp>
      <p:sp>
        <p:nvSpPr>
          <p:cNvPr id="33" name="正方形/長方形 32"/>
          <p:cNvSpPr/>
          <p:nvPr/>
        </p:nvSpPr>
        <p:spPr>
          <a:xfrm>
            <a:off x="6676936" y="3884095"/>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53" name="正方形/長方形 52"/>
          <p:cNvSpPr/>
          <p:nvPr/>
        </p:nvSpPr>
        <p:spPr>
          <a:xfrm>
            <a:off x="3596920" y="3884095"/>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61" name="正方形/長方形 60"/>
          <p:cNvSpPr/>
          <p:nvPr/>
        </p:nvSpPr>
        <p:spPr>
          <a:xfrm>
            <a:off x="516904" y="3890445"/>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15" name="テキスト ボックス 14"/>
          <p:cNvSpPr txBox="1"/>
          <p:nvPr/>
        </p:nvSpPr>
        <p:spPr>
          <a:xfrm>
            <a:off x="6808587" y="4921567"/>
            <a:ext cx="1738681" cy="338554"/>
          </a:xfrm>
          <a:prstGeom prst="rect">
            <a:avLst/>
          </a:prstGeom>
          <a:noFill/>
        </p:spPr>
        <p:txBody>
          <a:bodyPr wrap="none" rtlCol="0">
            <a:spAutoFit/>
          </a:bodyPr>
          <a:lstStyle/>
          <a:p>
            <a:pPr algn="ctr"/>
            <a:r>
              <a:rPr kumimoji="1" lang="en-US" altLang="ja-JP" sz="1600" dirty="0">
                <a:solidFill>
                  <a:srgbClr val="0070C0"/>
                </a:solidFill>
                <a:latin typeface="Meiryo" charset="-128"/>
                <a:ea typeface="Meiryo" charset="-128"/>
                <a:cs typeface="Meiryo" charset="-128"/>
              </a:rPr>
              <a:t>Microsoft Azure</a:t>
            </a:r>
            <a:endParaRPr kumimoji="1" lang="ja-JP" altLang="en-US" sz="1600">
              <a:solidFill>
                <a:srgbClr val="0070C0"/>
              </a:solidFill>
              <a:latin typeface="Meiryo" charset="-128"/>
              <a:ea typeface="Meiryo" charset="-128"/>
              <a:cs typeface="Meiryo" charset="-128"/>
            </a:endParaRPr>
          </a:p>
        </p:txBody>
      </p:sp>
      <p:sp>
        <p:nvSpPr>
          <p:cNvPr id="69" name="テキスト ボックス 68"/>
          <p:cNvSpPr txBox="1"/>
          <p:nvPr/>
        </p:nvSpPr>
        <p:spPr>
          <a:xfrm>
            <a:off x="3678491" y="4921567"/>
            <a:ext cx="1826141" cy="338554"/>
          </a:xfrm>
          <a:prstGeom prst="rect">
            <a:avLst/>
          </a:prstGeom>
          <a:noFill/>
        </p:spPr>
        <p:txBody>
          <a:bodyPr wrap="none" rtlCol="0">
            <a:spAutoFit/>
          </a:bodyPr>
          <a:lstStyle/>
          <a:p>
            <a:pPr algn="ctr"/>
            <a:r>
              <a:rPr kumimoji="1" lang="ja-JP" altLang="en-US" sz="1600">
                <a:solidFill>
                  <a:srgbClr val="009051"/>
                </a:solidFill>
                <a:latin typeface="Meiryo" charset="-128"/>
                <a:ea typeface="Meiryo" charset="-128"/>
                <a:cs typeface="Meiryo" charset="-128"/>
              </a:rPr>
              <a:t>自社所有システム</a:t>
            </a:r>
            <a:endParaRPr kumimoji="1" lang="ja-JP" altLang="en-US" sz="1600" dirty="0">
              <a:solidFill>
                <a:srgbClr val="009051"/>
              </a:solidFill>
              <a:latin typeface="Meiryo" charset="-128"/>
              <a:ea typeface="Meiryo" charset="-128"/>
              <a:cs typeface="Meiryo" charset="-128"/>
            </a:endParaRPr>
          </a:p>
        </p:txBody>
      </p:sp>
      <p:sp>
        <p:nvSpPr>
          <p:cNvPr id="70" name="テキスト ボックス 69"/>
          <p:cNvSpPr txBox="1"/>
          <p:nvPr/>
        </p:nvSpPr>
        <p:spPr>
          <a:xfrm>
            <a:off x="1191302" y="4924949"/>
            <a:ext cx="654218" cy="338554"/>
          </a:xfrm>
          <a:prstGeom prst="rect">
            <a:avLst/>
          </a:prstGeom>
          <a:noFill/>
        </p:spPr>
        <p:txBody>
          <a:bodyPr wrap="none" rtlCol="0">
            <a:spAutoFit/>
          </a:bodyPr>
          <a:lstStyle/>
          <a:p>
            <a:pPr algn="ctr"/>
            <a:r>
              <a:rPr kumimoji="1" lang="en-US" altLang="ja-JP" sz="1600" dirty="0">
                <a:solidFill>
                  <a:schemeClr val="accent6">
                    <a:lumMod val="50000"/>
                  </a:schemeClr>
                </a:solidFill>
                <a:latin typeface="Meiryo" charset="-128"/>
                <a:ea typeface="Meiryo" charset="-128"/>
                <a:cs typeface="Meiryo" charset="-128"/>
              </a:rPr>
              <a:t>AWS</a:t>
            </a:r>
            <a:endParaRPr kumimoji="1" lang="ja-JP" altLang="en-US" sz="1600" dirty="0">
              <a:solidFill>
                <a:schemeClr val="accent6">
                  <a:lumMod val="50000"/>
                </a:schemeClr>
              </a:solidFill>
              <a:latin typeface="Meiryo" charset="-128"/>
              <a:ea typeface="Meiryo" charset="-128"/>
              <a:cs typeface="Meiryo" charset="-128"/>
            </a:endParaRPr>
          </a:p>
        </p:txBody>
      </p:sp>
      <p:pic>
        <p:nvPicPr>
          <p:cNvPr id="7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55096" y="3879874"/>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60613" y="3873524"/>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8067" y="3888376"/>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図 29">
            <a:extLst>
              <a:ext uri="{FF2B5EF4-FFF2-40B4-BE49-F238E27FC236}">
                <a16:creationId xmlns:a16="http://schemas.microsoft.com/office/drawing/2014/main" id="{5514B790-201C-CC4C-9E96-55AD6E66630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06812" y="4316709"/>
            <a:ext cx="802751" cy="350535"/>
          </a:xfrm>
          <a:prstGeom prst="rect">
            <a:avLst/>
          </a:prstGeom>
        </p:spPr>
      </p:pic>
      <p:sp>
        <p:nvSpPr>
          <p:cNvPr id="36" name="正方形/長方形 35">
            <a:extLst>
              <a:ext uri="{FF2B5EF4-FFF2-40B4-BE49-F238E27FC236}">
                <a16:creationId xmlns:a16="http://schemas.microsoft.com/office/drawing/2014/main" id="{763BD859-4A89-7E42-90FB-CBA3BDA0FF55}"/>
              </a:ext>
            </a:extLst>
          </p:cNvPr>
          <p:cNvSpPr/>
          <p:nvPr/>
        </p:nvSpPr>
        <p:spPr>
          <a:xfrm>
            <a:off x="3596920" y="4242613"/>
            <a:ext cx="1953584" cy="50862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a:solidFill>
                  <a:srgbClr val="0432FF"/>
                </a:solidFill>
                <a:latin typeface="メイリオ"/>
                <a:ea typeface="メイリオ"/>
                <a:cs typeface="メイリオ"/>
              </a:rPr>
              <a:t>コンテナ連係</a:t>
            </a:r>
            <a:endParaRPr kumimoji="1" lang="en-US" altLang="ja-JP" sz="1200" dirty="0">
              <a:solidFill>
                <a:srgbClr val="0432FF"/>
              </a:solidFill>
              <a:latin typeface="メイリオ"/>
              <a:ea typeface="メイリオ"/>
              <a:cs typeface="メイリオ"/>
            </a:endParaRPr>
          </a:p>
          <a:p>
            <a:r>
              <a:rPr lang="ja-JP" altLang="en-US" sz="1200">
                <a:solidFill>
                  <a:srgbClr val="0432FF"/>
                </a:solidFill>
                <a:latin typeface="メイリオ"/>
                <a:ea typeface="メイリオ"/>
                <a:cs typeface="メイリオ"/>
              </a:rPr>
              <a:t>その運用管理</a:t>
            </a:r>
            <a:endParaRPr kumimoji="1" lang="ja-JP" altLang="en-US" sz="1200" dirty="0">
              <a:solidFill>
                <a:srgbClr val="0432FF"/>
              </a:solidFill>
              <a:latin typeface="メイリオ"/>
              <a:ea typeface="メイリオ"/>
              <a:cs typeface="メイリオ"/>
            </a:endParaRPr>
          </a:p>
        </p:txBody>
      </p:sp>
      <p:pic>
        <p:nvPicPr>
          <p:cNvPr id="37" name="図 36">
            <a:extLst>
              <a:ext uri="{FF2B5EF4-FFF2-40B4-BE49-F238E27FC236}">
                <a16:creationId xmlns:a16="http://schemas.microsoft.com/office/drawing/2014/main" id="{48463C88-2AC1-CB46-9263-3A64DC4BA12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93006" y="4316709"/>
            <a:ext cx="802751" cy="350535"/>
          </a:xfrm>
          <a:prstGeom prst="rect">
            <a:avLst/>
          </a:prstGeom>
        </p:spPr>
      </p:pic>
      <p:sp>
        <p:nvSpPr>
          <p:cNvPr id="38" name="正方形/長方形 37">
            <a:extLst>
              <a:ext uri="{FF2B5EF4-FFF2-40B4-BE49-F238E27FC236}">
                <a16:creationId xmlns:a16="http://schemas.microsoft.com/office/drawing/2014/main" id="{3E967BDF-09E3-D94C-B010-38C81D617919}"/>
              </a:ext>
            </a:extLst>
          </p:cNvPr>
          <p:cNvSpPr/>
          <p:nvPr/>
        </p:nvSpPr>
        <p:spPr>
          <a:xfrm>
            <a:off x="6676936" y="4242613"/>
            <a:ext cx="1953584" cy="50862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a:solidFill>
                  <a:srgbClr val="0432FF"/>
                </a:solidFill>
                <a:latin typeface="メイリオ"/>
                <a:ea typeface="メイリオ"/>
                <a:cs typeface="メイリオ"/>
              </a:rPr>
              <a:t>コンテナ連係</a:t>
            </a:r>
            <a:endParaRPr kumimoji="1" lang="en-US" altLang="ja-JP" sz="1200" dirty="0">
              <a:solidFill>
                <a:srgbClr val="0432FF"/>
              </a:solidFill>
              <a:latin typeface="メイリオ"/>
              <a:ea typeface="メイリオ"/>
              <a:cs typeface="メイリオ"/>
            </a:endParaRPr>
          </a:p>
          <a:p>
            <a:r>
              <a:rPr lang="ja-JP" altLang="en-US" sz="1200">
                <a:solidFill>
                  <a:srgbClr val="0432FF"/>
                </a:solidFill>
                <a:latin typeface="メイリオ"/>
                <a:ea typeface="メイリオ"/>
                <a:cs typeface="メイリオ"/>
              </a:rPr>
              <a:t>その運用管理</a:t>
            </a:r>
            <a:endParaRPr kumimoji="1" lang="ja-JP" altLang="en-US" sz="1200" dirty="0">
              <a:solidFill>
                <a:srgbClr val="0432FF"/>
              </a:solidFill>
              <a:latin typeface="メイリオ"/>
              <a:ea typeface="メイリオ"/>
              <a:cs typeface="メイリオ"/>
            </a:endParaRPr>
          </a:p>
        </p:txBody>
      </p:sp>
      <p:pic>
        <p:nvPicPr>
          <p:cNvPr id="39" name="図 38">
            <a:extLst>
              <a:ext uri="{FF2B5EF4-FFF2-40B4-BE49-F238E27FC236}">
                <a16:creationId xmlns:a16="http://schemas.microsoft.com/office/drawing/2014/main" id="{3E194E3D-F898-F545-8A8A-C3FAFF0D6BB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73022" y="4316709"/>
            <a:ext cx="802751" cy="350535"/>
          </a:xfrm>
          <a:prstGeom prst="rect">
            <a:avLst/>
          </a:prstGeom>
        </p:spPr>
      </p:pic>
      <p:grpSp>
        <p:nvGrpSpPr>
          <p:cNvPr id="40" name="グループ化 39">
            <a:extLst>
              <a:ext uri="{FF2B5EF4-FFF2-40B4-BE49-F238E27FC236}">
                <a16:creationId xmlns:a16="http://schemas.microsoft.com/office/drawing/2014/main" id="{32D44F17-8D2D-774F-8B8E-D376FECE4EB8}"/>
              </a:ext>
            </a:extLst>
          </p:cNvPr>
          <p:cNvGrpSpPr/>
          <p:nvPr/>
        </p:nvGrpSpPr>
        <p:grpSpPr>
          <a:xfrm>
            <a:off x="3497736" y="2530751"/>
            <a:ext cx="2148528" cy="1256294"/>
            <a:chOff x="437280" y="2836691"/>
            <a:chExt cx="2148528" cy="1256294"/>
          </a:xfrm>
        </p:grpSpPr>
        <p:sp>
          <p:nvSpPr>
            <p:cNvPr id="41" name="正方形/長方形 40">
              <a:extLst>
                <a:ext uri="{FF2B5EF4-FFF2-40B4-BE49-F238E27FC236}">
                  <a16:creationId xmlns:a16="http://schemas.microsoft.com/office/drawing/2014/main" id="{5FC10705-0940-9640-9DF3-7F8FDD7516D6}"/>
                </a:ext>
              </a:extLst>
            </p:cNvPr>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7CC5860B-D7B9-284B-8702-F2553F32C12D}"/>
                </a:ext>
              </a:extLst>
            </p:cNvPr>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43" name="正方形/長方形 42">
              <a:extLst>
                <a:ext uri="{FF2B5EF4-FFF2-40B4-BE49-F238E27FC236}">
                  <a16:creationId xmlns:a16="http://schemas.microsoft.com/office/drawing/2014/main" id="{C6945C3A-2CB6-234C-B432-EEE1FF8C9B24}"/>
                </a:ext>
              </a:extLst>
            </p:cNvPr>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44" name="テキスト ボックス 43">
              <a:extLst>
                <a:ext uri="{FF2B5EF4-FFF2-40B4-BE49-F238E27FC236}">
                  <a16:creationId xmlns:a16="http://schemas.microsoft.com/office/drawing/2014/main" id="{8313B9CB-38F8-1A4E-B5D9-436E2C809690}"/>
                </a:ext>
              </a:extLst>
            </p:cNvPr>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grpSp>
        <p:nvGrpSpPr>
          <p:cNvPr id="46" name="グループ化 45">
            <a:extLst>
              <a:ext uri="{FF2B5EF4-FFF2-40B4-BE49-F238E27FC236}">
                <a16:creationId xmlns:a16="http://schemas.microsoft.com/office/drawing/2014/main" id="{0AD711E9-5CCA-3A4F-BFB5-5C000E346B6F}"/>
              </a:ext>
            </a:extLst>
          </p:cNvPr>
          <p:cNvGrpSpPr/>
          <p:nvPr/>
        </p:nvGrpSpPr>
        <p:grpSpPr>
          <a:xfrm>
            <a:off x="3497736" y="2526792"/>
            <a:ext cx="2148528" cy="1256294"/>
            <a:chOff x="437280" y="2836691"/>
            <a:chExt cx="2148528" cy="1256294"/>
          </a:xfrm>
        </p:grpSpPr>
        <p:sp>
          <p:nvSpPr>
            <p:cNvPr id="47" name="正方形/長方形 46">
              <a:extLst>
                <a:ext uri="{FF2B5EF4-FFF2-40B4-BE49-F238E27FC236}">
                  <a16:creationId xmlns:a16="http://schemas.microsoft.com/office/drawing/2014/main" id="{B5B5EE0C-6EC4-EA48-A7A1-B522F1920FB5}"/>
                </a:ext>
              </a:extLst>
            </p:cNvPr>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749C2827-CC92-8949-872F-1D6DAFD988CB}"/>
                </a:ext>
              </a:extLst>
            </p:cNvPr>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49" name="正方形/長方形 48">
              <a:extLst>
                <a:ext uri="{FF2B5EF4-FFF2-40B4-BE49-F238E27FC236}">
                  <a16:creationId xmlns:a16="http://schemas.microsoft.com/office/drawing/2014/main" id="{5B73CCED-B466-3E4F-9A10-FE51B4451DE7}"/>
                </a:ext>
              </a:extLst>
            </p:cNvPr>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50" name="テキスト ボックス 49">
              <a:extLst>
                <a:ext uri="{FF2B5EF4-FFF2-40B4-BE49-F238E27FC236}">
                  <a16:creationId xmlns:a16="http://schemas.microsoft.com/office/drawing/2014/main" id="{B61B0427-ED35-D143-928B-25A78D66D923}"/>
                </a:ext>
              </a:extLst>
            </p:cNvPr>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grpSp>
        <p:nvGrpSpPr>
          <p:cNvPr id="54" name="グループ化 53">
            <a:extLst>
              <a:ext uri="{FF2B5EF4-FFF2-40B4-BE49-F238E27FC236}">
                <a16:creationId xmlns:a16="http://schemas.microsoft.com/office/drawing/2014/main" id="{85C5D57D-60F8-C942-A038-9B0384AC0EDE}"/>
              </a:ext>
            </a:extLst>
          </p:cNvPr>
          <p:cNvGrpSpPr/>
          <p:nvPr/>
        </p:nvGrpSpPr>
        <p:grpSpPr>
          <a:xfrm>
            <a:off x="3497736" y="2522833"/>
            <a:ext cx="2148528" cy="1256294"/>
            <a:chOff x="437280" y="2836691"/>
            <a:chExt cx="2148528" cy="1256294"/>
          </a:xfrm>
        </p:grpSpPr>
        <p:sp>
          <p:nvSpPr>
            <p:cNvPr id="64" name="正方形/長方形 63">
              <a:extLst>
                <a:ext uri="{FF2B5EF4-FFF2-40B4-BE49-F238E27FC236}">
                  <a16:creationId xmlns:a16="http://schemas.microsoft.com/office/drawing/2014/main" id="{F784BD6E-B595-2245-911E-5B8B36BE85E1}"/>
                </a:ext>
              </a:extLst>
            </p:cNvPr>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a:extLst>
                <a:ext uri="{FF2B5EF4-FFF2-40B4-BE49-F238E27FC236}">
                  <a16:creationId xmlns:a16="http://schemas.microsoft.com/office/drawing/2014/main" id="{D9A069B9-55FD-EA45-9F68-646255B4ABAF}"/>
                </a:ext>
              </a:extLst>
            </p:cNvPr>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75" name="正方形/長方形 74">
              <a:extLst>
                <a:ext uri="{FF2B5EF4-FFF2-40B4-BE49-F238E27FC236}">
                  <a16:creationId xmlns:a16="http://schemas.microsoft.com/office/drawing/2014/main" id="{61AE7A85-3CEE-1448-A320-FB01D4F4E92D}"/>
                </a:ext>
              </a:extLst>
            </p:cNvPr>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76" name="テキスト ボックス 75">
              <a:extLst>
                <a:ext uri="{FF2B5EF4-FFF2-40B4-BE49-F238E27FC236}">
                  <a16:creationId xmlns:a16="http://schemas.microsoft.com/office/drawing/2014/main" id="{3414D3BE-DCB8-1E49-A833-DCB84CED87BC}"/>
                </a:ext>
              </a:extLst>
            </p:cNvPr>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spTree>
    <p:extLst>
      <p:ext uri="{BB962C8B-B14F-4D97-AF65-F5344CB8AC3E}">
        <p14:creationId xmlns:p14="http://schemas.microsoft.com/office/powerpoint/2010/main" val="27596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3.7037E-6 L -0.33733 -3.7037E-6 " pathEditMode="relative" rAng="0" ptsTypes="AA">
                                      <p:cBhvr>
                                        <p:cTn id="6" dur="2000" fill="hold"/>
                                        <p:tgtEl>
                                          <p:spTgt spid="46"/>
                                        </p:tgtEl>
                                        <p:attrNameLst>
                                          <p:attrName>ppt_x</p:attrName>
                                          <p:attrName>ppt_y</p:attrName>
                                        </p:attrNameLst>
                                      </p:cBhvr>
                                      <p:rCtr x="-16875"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0.0007 L 0.34063 0.00509 " pathEditMode="relative" rAng="0" ptsTypes="AA">
                                      <p:cBhvr>
                                        <p:cTn id="10" dur="2000" fill="hold"/>
                                        <p:tgtEl>
                                          <p:spTgt spid="54"/>
                                        </p:tgtEl>
                                        <p:attrNameLst>
                                          <p:attrName>ppt_x</p:attrName>
                                          <p:attrName>ppt_y</p:attrName>
                                        </p:attrNameLst>
                                      </p:cBhvr>
                                      <p:rCtr x="17031"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1656"/>
            <a:ext cx="8686800" cy="416221"/>
          </a:xfrm>
          <a:prstGeom prst="rect">
            <a:avLst/>
          </a:prstGeom>
        </p:spPr>
        <p:txBody>
          <a:bodyPr>
            <a:noAutofit/>
          </a:bodyPr>
          <a:lstStyle/>
          <a:p>
            <a:r>
              <a:rPr kumimoji="1" lang="ja-JP" altLang="en-US" dirty="0">
                <a:latin typeface="Meiryo" panose="020B0604030504040204" pitchFamily="34" charset="-128"/>
                <a:ea typeface="Meiryo" panose="020B0604030504040204" pitchFamily="34" charset="-128"/>
              </a:rPr>
              <a:t>デジタル</a:t>
            </a:r>
            <a:r>
              <a:rPr kumimoji="1" lang="ja-JP" altLang="en-US">
                <a:latin typeface="Meiryo" panose="020B0604030504040204" pitchFamily="34" charset="-128"/>
                <a:ea typeface="Meiryo" panose="020B0604030504040204" pitchFamily="34" charset="-128"/>
              </a:rPr>
              <a:t>・トランスフォーメーションと</a:t>
            </a:r>
            <a:r>
              <a:rPr kumimoji="1" lang="ja-JP" altLang="en-US" dirty="0">
                <a:latin typeface="Meiryo" panose="020B0604030504040204" pitchFamily="34" charset="-128"/>
                <a:ea typeface="Meiryo" panose="020B0604030504040204" pitchFamily="34" charset="-128"/>
              </a:rPr>
              <a:t>は何か</a:t>
            </a:r>
          </a:p>
        </p:txBody>
      </p:sp>
      <p:sp>
        <p:nvSpPr>
          <p:cNvPr id="22" name="正方形/長方形 21"/>
          <p:cNvSpPr/>
          <p:nvPr/>
        </p:nvSpPr>
        <p:spPr>
          <a:xfrm>
            <a:off x="675298" y="780596"/>
            <a:ext cx="7793404" cy="200809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75297" y="3758717"/>
            <a:ext cx="7793403" cy="2008094"/>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2122104" y="946758"/>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人間</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7" name="テキスト ボックス 26"/>
          <p:cNvSpPr txBox="1"/>
          <p:nvPr/>
        </p:nvSpPr>
        <p:spPr>
          <a:xfrm>
            <a:off x="2122104" y="3924462"/>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機械</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8" name="テキスト ボックス 27"/>
          <p:cNvSpPr txBox="1"/>
          <p:nvPr/>
        </p:nvSpPr>
        <p:spPr>
          <a:xfrm>
            <a:off x="2564346" y="1553810"/>
            <a:ext cx="5416868" cy="461665"/>
          </a:xfrm>
          <a:prstGeom prst="rect">
            <a:avLst/>
          </a:prstGeom>
          <a:noFill/>
        </p:spPr>
        <p:txBody>
          <a:bodyPr wrap="none" rtlCol="0">
            <a:spAutoFit/>
          </a:bodyPr>
          <a:lstStyle/>
          <a:p>
            <a:pPr algn="ctr"/>
            <a:r>
              <a:rPr kumimoji="1" lang="ja-JP" altLang="en-US" sz="2400" b="1" dirty="0">
                <a:solidFill>
                  <a:schemeClr val="bg1"/>
                </a:solidFill>
                <a:latin typeface="Meiryo" charset="-128"/>
                <a:ea typeface="Meiryo" charset="-128"/>
                <a:cs typeface="Meiryo" charset="-128"/>
              </a:rPr>
              <a:t>観察</a:t>
            </a:r>
            <a:r>
              <a:rPr kumimoji="1" lang="ja-JP" altLang="en-US" sz="2400" dirty="0">
                <a:solidFill>
                  <a:schemeClr val="bg1"/>
                </a:solidFill>
                <a:latin typeface="Meiryo" charset="-128"/>
                <a:ea typeface="Meiryo" charset="-128"/>
                <a:cs typeface="Meiryo" charset="-128"/>
              </a:rPr>
              <a:t>と</a:t>
            </a:r>
            <a:r>
              <a:rPr kumimoji="1" lang="ja-JP" altLang="en-US" sz="2400" b="1" dirty="0">
                <a:solidFill>
                  <a:schemeClr val="bg1"/>
                </a:solidFill>
                <a:latin typeface="Meiryo" charset="-128"/>
                <a:ea typeface="Meiryo" charset="-128"/>
                <a:cs typeface="Meiryo" charset="-128"/>
              </a:rPr>
              <a:t>経験値</a:t>
            </a:r>
            <a:r>
              <a:rPr kumimoji="1" lang="ja-JP" altLang="en-US" sz="2400" dirty="0">
                <a:solidFill>
                  <a:schemeClr val="bg1"/>
                </a:solidFill>
                <a:latin typeface="Meiryo" charset="-128"/>
                <a:ea typeface="Meiryo" charset="-128"/>
                <a:cs typeface="Meiryo" charset="-128"/>
              </a:rPr>
              <a:t>に基づく判断と意志決定</a:t>
            </a:r>
          </a:p>
        </p:txBody>
      </p:sp>
      <p:sp>
        <p:nvSpPr>
          <p:cNvPr id="29" name="テキスト ボックス 28"/>
          <p:cNvSpPr txBox="1"/>
          <p:nvPr/>
        </p:nvSpPr>
        <p:spPr>
          <a:xfrm>
            <a:off x="2545297" y="4479935"/>
            <a:ext cx="5186035" cy="461665"/>
          </a:xfrm>
          <a:prstGeom prst="rect">
            <a:avLst/>
          </a:prstGeom>
          <a:noFill/>
        </p:spPr>
        <p:txBody>
          <a:bodyPr wrap="none" rtlCol="0">
            <a:spAutoFit/>
          </a:bodyPr>
          <a:lstStyle/>
          <a:p>
            <a:pPr algn="ctr"/>
            <a:r>
              <a:rPr lang="ja-JP" altLang="en-US" sz="2400" b="1" dirty="0">
                <a:solidFill>
                  <a:schemeClr val="bg1"/>
                </a:solidFill>
                <a:latin typeface="Meiryo" charset="-128"/>
                <a:ea typeface="Meiryo" charset="-128"/>
                <a:cs typeface="Meiryo" charset="-128"/>
              </a:rPr>
              <a:t>データ</a:t>
            </a:r>
            <a:r>
              <a:rPr kumimoji="1" lang="ja-JP" altLang="en-US" sz="2400" dirty="0">
                <a:solidFill>
                  <a:schemeClr val="bg1"/>
                </a:solidFill>
                <a:latin typeface="Meiryo" charset="-128"/>
                <a:ea typeface="Meiryo" charset="-128"/>
                <a:cs typeface="Meiryo" charset="-128"/>
              </a:rPr>
              <a:t>と</a:t>
            </a:r>
            <a:r>
              <a:rPr kumimoji="1" lang="en-US" altLang="ja-JP" sz="2400" b="1" dirty="0">
                <a:solidFill>
                  <a:schemeClr val="bg1"/>
                </a:solidFill>
                <a:latin typeface="Meiryo" charset="-128"/>
                <a:ea typeface="Meiryo" charset="-128"/>
                <a:cs typeface="Meiryo" charset="-128"/>
              </a:rPr>
              <a:t>AI</a:t>
            </a:r>
            <a:r>
              <a:rPr kumimoji="1" lang="ja-JP" altLang="en-US" sz="2400" dirty="0">
                <a:solidFill>
                  <a:schemeClr val="bg1"/>
                </a:solidFill>
                <a:latin typeface="Meiryo" charset="-128"/>
                <a:ea typeface="Meiryo" charset="-128"/>
                <a:cs typeface="Meiryo" charset="-128"/>
              </a:rPr>
              <a:t>に基づく判断と意志決定</a:t>
            </a:r>
          </a:p>
        </p:txBody>
      </p:sp>
      <p:sp>
        <p:nvSpPr>
          <p:cNvPr id="33" name="テキスト ボックス 32"/>
          <p:cNvSpPr txBox="1"/>
          <p:nvPr/>
        </p:nvSpPr>
        <p:spPr>
          <a:xfrm>
            <a:off x="3254423" y="5128740"/>
            <a:ext cx="3501278"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ビッグデータ</a:t>
            </a:r>
            <a:r>
              <a:rPr lang="en-US" altLang="ja-JP" sz="3200" b="1" dirty="0">
                <a:solidFill>
                  <a:schemeClr val="bg1"/>
                </a:solidFill>
                <a:latin typeface="Meiryo" charset="-128"/>
                <a:ea typeface="Meiryo" charset="-128"/>
                <a:cs typeface="Meiryo" charset="-128"/>
              </a:rPr>
              <a:t>×AI</a:t>
            </a:r>
            <a:endParaRPr kumimoji="1" lang="ja-JP" altLang="en-US" sz="2000" dirty="0">
              <a:solidFill>
                <a:schemeClr val="bg1"/>
              </a:solidFill>
              <a:latin typeface="Meiryo" charset="-128"/>
              <a:ea typeface="Meiryo" charset="-128"/>
              <a:cs typeface="Meiryo" charset="-128"/>
            </a:endParaRPr>
          </a:p>
        </p:txBody>
      </p:sp>
      <p:sp>
        <p:nvSpPr>
          <p:cNvPr id="34" name="テキスト ボックス 33"/>
          <p:cNvSpPr txBox="1"/>
          <p:nvPr/>
        </p:nvSpPr>
        <p:spPr>
          <a:xfrm>
            <a:off x="3489737" y="2115947"/>
            <a:ext cx="2167581"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経験</a:t>
            </a:r>
            <a:r>
              <a:rPr lang="en-US" altLang="ja-JP" sz="3200" b="1" dirty="0">
                <a:solidFill>
                  <a:schemeClr val="bg1"/>
                </a:solidFill>
                <a:latin typeface="Meiryo" charset="-128"/>
                <a:ea typeface="Meiryo" charset="-128"/>
                <a:cs typeface="Meiryo" charset="-128"/>
              </a:rPr>
              <a:t>×</a:t>
            </a:r>
            <a:r>
              <a:rPr lang="ja-JP" altLang="en-US" sz="3200" b="1" dirty="0">
                <a:solidFill>
                  <a:schemeClr val="bg1"/>
                </a:solidFill>
                <a:latin typeface="Meiryo" charset="-128"/>
                <a:ea typeface="Meiryo" charset="-128"/>
                <a:cs typeface="Meiryo" charset="-128"/>
              </a:rPr>
              <a:t>思考</a:t>
            </a:r>
            <a:endParaRPr kumimoji="1" lang="ja-JP" altLang="en-US" sz="3200" dirty="0">
              <a:solidFill>
                <a:schemeClr val="bg1"/>
              </a:solidFill>
              <a:latin typeface="Meiryo" charset="-128"/>
              <a:ea typeface="Meiryo" charset="-128"/>
              <a:cs typeface="Meiryo" charset="-128"/>
            </a:endParaRPr>
          </a:p>
        </p:txBody>
      </p:sp>
      <p:sp>
        <p:nvSpPr>
          <p:cNvPr id="35" name="下矢印 34"/>
          <p:cNvSpPr/>
          <p:nvPr/>
        </p:nvSpPr>
        <p:spPr>
          <a:xfrm>
            <a:off x="3316072" y="2752800"/>
            <a:ext cx="2510043" cy="1124521"/>
          </a:xfrm>
          <a:prstGeom prst="downArrow">
            <a:avLst>
              <a:gd name="adj1" fmla="val 80324"/>
              <a:gd name="adj2" fmla="val 2904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3020200" y="3051867"/>
            <a:ext cx="3101788" cy="438582"/>
          </a:xfrm>
          <a:prstGeom prst="rect">
            <a:avLst/>
          </a:prstGeom>
          <a:noFill/>
        </p:spPr>
        <p:txBody>
          <a:bodyPr wrap="square" rtlCol="0">
            <a:spAutoFit/>
          </a:bodyPr>
          <a:lstStyle/>
          <a:p>
            <a:pPr algn="ctr"/>
            <a:r>
              <a:rPr kumimoji="1" lang="ja-JP" altLang="en-US" sz="1200" b="1" dirty="0">
                <a:solidFill>
                  <a:schemeClr val="bg1"/>
                </a:solidFill>
                <a:latin typeface="Meiryo" charset="-128"/>
                <a:ea typeface="Meiryo" charset="-128"/>
                <a:cs typeface="Meiryo" charset="-128"/>
              </a:rPr>
              <a:t>トランスフォーメーション</a:t>
            </a:r>
            <a:endParaRPr kumimoji="1" lang="en-US" altLang="ja-JP" sz="1200" b="1" dirty="0">
              <a:solidFill>
                <a:schemeClr val="bg1"/>
              </a:solidFill>
              <a:latin typeface="Meiryo" charset="-128"/>
              <a:ea typeface="Meiryo" charset="-128"/>
              <a:cs typeface="Meiryo" charset="-128"/>
            </a:endParaRPr>
          </a:p>
          <a:p>
            <a:pPr algn="ctr"/>
            <a:r>
              <a:rPr lang="en-US" altLang="ja-JP" sz="1050" dirty="0">
                <a:solidFill>
                  <a:schemeClr val="bg1"/>
                </a:solidFill>
                <a:latin typeface="Meiryo" charset="-128"/>
                <a:ea typeface="Meiryo" charset="-128"/>
                <a:cs typeface="Meiryo" charset="-128"/>
              </a:rPr>
              <a:t>Transformation</a:t>
            </a:r>
            <a:r>
              <a:rPr lang="ja-JP" altLang="en-US" sz="1050" dirty="0">
                <a:solidFill>
                  <a:schemeClr val="bg1"/>
                </a:solidFill>
                <a:latin typeface="Meiryo" charset="-128"/>
                <a:ea typeface="Meiryo" charset="-128"/>
                <a:cs typeface="Meiryo" charset="-128"/>
              </a:rPr>
              <a:t>／置き換える</a:t>
            </a:r>
            <a:endParaRPr kumimoji="1" lang="ja-JP" altLang="en-US" sz="1050" dirty="0">
              <a:solidFill>
                <a:schemeClr val="bg1"/>
              </a:solidFill>
              <a:latin typeface="Meiryo" charset="-128"/>
              <a:ea typeface="Meiryo" charset="-128"/>
              <a:cs typeface="Meiryo" charset="-128"/>
            </a:endParaRPr>
          </a:p>
        </p:txBody>
      </p:sp>
      <p:sp>
        <p:nvSpPr>
          <p:cNvPr id="37" name="ホームベース 36"/>
          <p:cNvSpPr/>
          <p:nvPr/>
        </p:nvSpPr>
        <p:spPr>
          <a:xfrm>
            <a:off x="675298" y="2883374"/>
            <a:ext cx="2891400" cy="7946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ホームベース 37"/>
          <p:cNvSpPr/>
          <p:nvPr/>
        </p:nvSpPr>
        <p:spPr>
          <a:xfrm rot="10800000">
            <a:off x="5593523" y="2882498"/>
            <a:ext cx="2875177" cy="79638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702972" y="2997956"/>
            <a:ext cx="239756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ビジネス環境への対応</a:t>
            </a:r>
          </a:p>
        </p:txBody>
      </p:sp>
      <p:sp>
        <p:nvSpPr>
          <p:cNvPr id="40" name="テキスト ボックス 39"/>
          <p:cNvSpPr txBox="1"/>
          <p:nvPr/>
        </p:nvSpPr>
        <p:spPr>
          <a:xfrm>
            <a:off x="6398575" y="2992491"/>
            <a:ext cx="175595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競争優位の確立</a:t>
            </a:r>
          </a:p>
        </p:txBody>
      </p:sp>
      <p:sp>
        <p:nvSpPr>
          <p:cNvPr id="41" name="テキスト ボックス 40"/>
          <p:cNvSpPr txBox="1"/>
          <p:nvPr/>
        </p:nvSpPr>
        <p:spPr>
          <a:xfrm>
            <a:off x="702972" y="3317485"/>
            <a:ext cx="2492990" cy="276999"/>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不確実性の増大・スピードの加速</a:t>
            </a:r>
          </a:p>
        </p:txBody>
      </p:sp>
      <p:sp>
        <p:nvSpPr>
          <p:cNvPr id="43" name="テキスト ボックス 42"/>
          <p:cNvSpPr txBox="1"/>
          <p:nvPr/>
        </p:nvSpPr>
        <p:spPr>
          <a:xfrm>
            <a:off x="6414775" y="3319028"/>
            <a:ext cx="1723549" cy="276999"/>
          </a:xfrm>
          <a:prstGeom prst="rect">
            <a:avLst/>
          </a:prstGeom>
          <a:noFill/>
        </p:spPr>
        <p:txBody>
          <a:bodyPr wrap="none" rtlCol="0">
            <a:spAutoFit/>
          </a:bodyPr>
          <a:lstStyle/>
          <a:p>
            <a:pPr algn="r"/>
            <a:r>
              <a:rPr kumimoji="1" lang="ja-JP" altLang="en-US" sz="1200" dirty="0">
                <a:solidFill>
                  <a:schemeClr val="bg1"/>
                </a:solidFill>
                <a:latin typeface="Meiryo" charset="-128"/>
                <a:ea typeface="Meiryo" charset="-128"/>
                <a:cs typeface="Meiryo" charset="-128"/>
              </a:rPr>
              <a:t>常識や価値基準の転換</a:t>
            </a:r>
          </a:p>
        </p:txBody>
      </p:sp>
      <p:pic>
        <p:nvPicPr>
          <p:cNvPr id="20" name="図 19" descr="brain-illustration-1940x900_35269.jpg"/>
          <p:cNvPicPr>
            <a:picLocks noChangeAspect="1"/>
          </p:cNvPicPr>
          <p:nvPr/>
        </p:nvPicPr>
        <p:blipFill>
          <a:blip r:embed="rId2" cstate="screen">
            <a:clrChange>
              <a:clrFrom>
                <a:srgbClr val="FFEBCF"/>
              </a:clrFrom>
              <a:clrTo>
                <a:srgbClr val="FFEBC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0525" y="3848367"/>
            <a:ext cx="1251025" cy="624402"/>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0692" y="4280889"/>
            <a:ext cx="701830" cy="656581"/>
          </a:xfrm>
          <a:prstGeom prst="rect">
            <a:avLst/>
          </a:prstGeom>
          <a:effectLst>
            <a:outerShdw blurRad="50800" dist="38100" dir="2700000" algn="tl" rotWithShape="0">
              <a:prstClr val="black">
                <a:alpha val="40000"/>
              </a:prstClr>
            </a:outerShdw>
          </a:effectLst>
        </p:spPr>
      </p:pic>
      <p:grpSp>
        <p:nvGrpSpPr>
          <p:cNvPr id="4" name="図形グループ 3"/>
          <p:cNvGrpSpPr/>
          <p:nvPr/>
        </p:nvGrpSpPr>
        <p:grpSpPr>
          <a:xfrm>
            <a:off x="978676" y="963801"/>
            <a:ext cx="425859" cy="883356"/>
            <a:chOff x="1946324" y="4125162"/>
            <a:chExt cx="969964" cy="2007872"/>
          </a:xfrm>
          <a:solidFill>
            <a:schemeClr val="bg1">
              <a:lumMod val="75000"/>
            </a:schemeClr>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sp>
        <p:nvSpPr>
          <p:cNvPr id="24" name="テキスト ボックス 23"/>
          <p:cNvSpPr txBox="1"/>
          <p:nvPr/>
        </p:nvSpPr>
        <p:spPr>
          <a:xfrm>
            <a:off x="827701" y="213637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ヒトが主体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機械が支援</a:t>
            </a:r>
          </a:p>
        </p:txBody>
      </p:sp>
      <p:sp>
        <p:nvSpPr>
          <p:cNvPr id="25" name="テキスト ボックス 24"/>
          <p:cNvSpPr txBox="1"/>
          <p:nvPr/>
        </p:nvSpPr>
        <p:spPr>
          <a:xfrm>
            <a:off x="827701" y="512874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機械が主体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ヒトが支援</a:t>
            </a:r>
          </a:p>
        </p:txBody>
      </p:sp>
      <p:grpSp>
        <p:nvGrpSpPr>
          <p:cNvPr id="30" name="図形グループ 29"/>
          <p:cNvGrpSpPr/>
          <p:nvPr/>
        </p:nvGrpSpPr>
        <p:grpSpPr>
          <a:xfrm>
            <a:off x="966184" y="4405449"/>
            <a:ext cx="288287" cy="534166"/>
            <a:chOff x="1946324" y="4125162"/>
            <a:chExt cx="969964" cy="2007872"/>
          </a:xfrm>
          <a:solidFill>
            <a:schemeClr val="bg1">
              <a:lumMod val="75000"/>
            </a:schemeClr>
          </a:solidFill>
        </p:grpSpPr>
        <p:sp>
          <p:nvSpPr>
            <p:cNvPr id="31" name="円/楕円 3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32" name="フローチャート: 論理積ゲート 3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grpSp>
        <p:nvGrpSpPr>
          <p:cNvPr id="8" name="図形グループ 7"/>
          <p:cNvGrpSpPr/>
          <p:nvPr/>
        </p:nvGrpSpPr>
        <p:grpSpPr>
          <a:xfrm>
            <a:off x="1404534" y="1339813"/>
            <a:ext cx="663464" cy="675661"/>
            <a:chOff x="921147" y="2673903"/>
            <a:chExt cx="2035043" cy="2195257"/>
          </a:xfrm>
        </p:grpSpPr>
        <p:sp>
          <p:nvSpPr>
            <p:cNvPr id="9" name="台形 8"/>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0" name="正方形/長方形 9"/>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nvGrpSpPr>
            <p:cNvPr id="11" name="図形グループ 10"/>
            <p:cNvGrpSpPr/>
            <p:nvPr/>
          </p:nvGrpSpPr>
          <p:grpSpPr>
            <a:xfrm rot="18523230">
              <a:off x="289583" y="3305467"/>
              <a:ext cx="1602719" cy="339591"/>
              <a:chOff x="1084045" y="2295821"/>
              <a:chExt cx="1399064" cy="288032"/>
            </a:xfrm>
          </p:grpSpPr>
          <p:grpSp>
            <p:nvGrpSpPr>
              <p:cNvPr id="16" name="図形グループ 15"/>
              <p:cNvGrpSpPr/>
              <p:nvPr/>
            </p:nvGrpSpPr>
            <p:grpSpPr>
              <a:xfrm>
                <a:off x="1084045" y="2295821"/>
                <a:ext cx="1399064" cy="288032"/>
                <a:chOff x="531457" y="2456892"/>
                <a:chExt cx="1399064" cy="288032"/>
              </a:xfrm>
            </p:grpSpPr>
            <p:sp>
              <p:nvSpPr>
                <p:cNvPr id="18" name="正方形/長方形 17"/>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9" name="円/楕円 18"/>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7" name="円/楕円 16"/>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2" name="円/楕円 11"/>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3" name="正方形/長方形 12"/>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4" name="正方形/長方形 13"/>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5" name="台形 14"/>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42" name="正方形/長方形 41"/>
          <p:cNvSpPr/>
          <p:nvPr/>
        </p:nvSpPr>
        <p:spPr>
          <a:xfrm>
            <a:off x="675297" y="5822360"/>
            <a:ext cx="7793403" cy="60281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徹底した効率化と無駄の排除により</a:t>
            </a:r>
            <a:endParaRPr kumimoji="1" lang="en-US" altLang="ja-JP" sz="14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サスティナブルな社会の実現に貢献</a:t>
            </a:r>
          </a:p>
        </p:txBody>
      </p:sp>
    </p:spTree>
    <p:extLst>
      <p:ext uri="{BB962C8B-B14F-4D97-AF65-F5344CB8AC3E}">
        <p14:creationId xmlns:p14="http://schemas.microsoft.com/office/powerpoint/2010/main" val="20601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899592" y="980728"/>
            <a:ext cx="7848872" cy="5256584"/>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4" name="正方形/長方形 63"/>
          <p:cNvSpPr/>
          <p:nvPr/>
        </p:nvSpPr>
        <p:spPr>
          <a:xfrm>
            <a:off x="395536" y="980728"/>
            <a:ext cx="504056" cy="52565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3198463" y="3610996"/>
            <a:ext cx="1881480" cy="1301885"/>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9" name="正方形/長方形 58"/>
          <p:cNvSpPr/>
          <p:nvPr/>
        </p:nvSpPr>
        <p:spPr>
          <a:xfrm>
            <a:off x="2195736" y="4890644"/>
            <a:ext cx="6552728" cy="170505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 name="正方形/長方形 27"/>
          <p:cNvSpPr/>
          <p:nvPr/>
        </p:nvSpPr>
        <p:spPr>
          <a:xfrm>
            <a:off x="7021953" y="5645754"/>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14" name="正方形/長方形 13"/>
          <p:cNvSpPr/>
          <p:nvPr/>
        </p:nvSpPr>
        <p:spPr>
          <a:xfrm>
            <a:off x="3274167" y="5670296"/>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 name="タイトル 1"/>
          <p:cNvSpPr>
            <a:spLocks noGrp="1"/>
          </p:cNvSpPr>
          <p:nvPr>
            <p:ph type="title"/>
          </p:nvPr>
        </p:nvSpPr>
        <p:spPr/>
        <p:txBody>
          <a:bodyPr/>
          <a:lstStyle/>
          <a:p>
            <a:r>
              <a:rPr kumimoji="1" lang="ja-JP" altLang="en-US"/>
              <a:t>サーバーレス／</a:t>
            </a:r>
            <a:r>
              <a:rPr kumimoji="1" lang="en-US" altLang="ja-JP" dirty="0" err="1"/>
              <a:t>FaaS</a:t>
            </a:r>
            <a:r>
              <a:rPr lang="ja-JP" altLang="en-US" dirty="0"/>
              <a:t>（</a:t>
            </a:r>
            <a:r>
              <a:rPr lang="en-US" altLang="ja-JP" dirty="0"/>
              <a:t>Function as a Service</a:t>
            </a:r>
            <a:r>
              <a:rPr lang="ja-JP" altLang="en-US" dirty="0"/>
              <a:t>）</a:t>
            </a:r>
            <a:r>
              <a:rPr kumimoji="1"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60</a:t>
            </a:fld>
            <a:endParaRPr kumimoji="1" lang="ja-JP" altLang="en-US"/>
          </a:p>
        </p:txBody>
      </p:sp>
      <p:sp>
        <p:nvSpPr>
          <p:cNvPr id="4" name="正方形/長方形 3"/>
          <p:cNvSpPr/>
          <p:nvPr/>
        </p:nvSpPr>
        <p:spPr>
          <a:xfrm>
            <a:off x="5148060" y="5664887"/>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7" name="正方形/長方形 6"/>
          <p:cNvSpPr/>
          <p:nvPr/>
        </p:nvSpPr>
        <p:spPr>
          <a:xfrm>
            <a:off x="1400266" y="5652447"/>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8" name="正方形/長方形 7"/>
          <p:cNvSpPr/>
          <p:nvPr/>
        </p:nvSpPr>
        <p:spPr>
          <a:xfrm>
            <a:off x="1400266" y="5011690"/>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5" name="正方形/長方形 14"/>
          <p:cNvSpPr/>
          <p:nvPr/>
        </p:nvSpPr>
        <p:spPr>
          <a:xfrm>
            <a:off x="3274167" y="5029539"/>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22" name="正方形/長方形 21"/>
          <p:cNvSpPr/>
          <p:nvPr/>
        </p:nvSpPr>
        <p:spPr>
          <a:xfrm>
            <a:off x="5148060" y="5011690"/>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29" name="正方形/長方形 28"/>
          <p:cNvSpPr/>
          <p:nvPr/>
        </p:nvSpPr>
        <p:spPr>
          <a:xfrm>
            <a:off x="7021953" y="5004997"/>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3" name="正方形/長方形 62"/>
          <p:cNvSpPr/>
          <p:nvPr/>
        </p:nvSpPr>
        <p:spPr>
          <a:xfrm>
            <a:off x="395536" y="6225995"/>
            <a:ext cx="1800200" cy="369703"/>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66" name="直線コネクタ 65"/>
          <p:cNvCxnSpPr/>
          <p:nvPr/>
        </p:nvCxnSpPr>
        <p:spPr>
          <a:xfrm flipV="1">
            <a:off x="2195736" y="764704"/>
            <a:ext cx="3220" cy="4199150"/>
          </a:xfrm>
          <a:prstGeom prst="line">
            <a:avLst/>
          </a:prstGeom>
          <a:ln>
            <a:solidFill>
              <a:schemeClr val="accent5">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0" name="正方形/長方形 59"/>
          <p:cNvSpPr/>
          <p:nvPr/>
        </p:nvSpPr>
        <p:spPr>
          <a:xfrm>
            <a:off x="5076056" y="2323445"/>
            <a:ext cx="3672408" cy="25642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1" name="正方形/長方形 60"/>
          <p:cNvSpPr/>
          <p:nvPr/>
        </p:nvSpPr>
        <p:spPr>
          <a:xfrm>
            <a:off x="6949954" y="1635296"/>
            <a:ext cx="1798510" cy="699387"/>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400266" y="2394782"/>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3" name="正方形/長方形 12"/>
          <p:cNvSpPr/>
          <p:nvPr/>
        </p:nvSpPr>
        <p:spPr>
          <a:xfrm>
            <a:off x="1400266" y="1059429"/>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16" name="正方形/長方形 15"/>
          <p:cNvSpPr/>
          <p:nvPr/>
        </p:nvSpPr>
        <p:spPr>
          <a:xfrm>
            <a:off x="3274166" y="3692278"/>
            <a:ext cx="1656455"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コンテナ管理機能</a:t>
            </a:r>
          </a:p>
        </p:txBody>
      </p:sp>
      <p:sp>
        <p:nvSpPr>
          <p:cNvPr id="18" name="正方形/長方形 17"/>
          <p:cNvSpPr/>
          <p:nvPr/>
        </p:nvSpPr>
        <p:spPr>
          <a:xfrm>
            <a:off x="3274167" y="2412631"/>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20" name="正方形/長方形 19"/>
          <p:cNvSpPr/>
          <p:nvPr/>
        </p:nvSpPr>
        <p:spPr>
          <a:xfrm>
            <a:off x="3274167" y="1077278"/>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23" name="正方形/長方形 22"/>
          <p:cNvSpPr/>
          <p:nvPr/>
        </p:nvSpPr>
        <p:spPr>
          <a:xfrm>
            <a:off x="5148060" y="3694507"/>
            <a:ext cx="1656455"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コンテナ管理機能</a:t>
            </a:r>
          </a:p>
        </p:txBody>
      </p:sp>
      <p:sp>
        <p:nvSpPr>
          <p:cNvPr id="24" name="正方形/長方形 23"/>
          <p:cNvSpPr/>
          <p:nvPr/>
        </p:nvSpPr>
        <p:spPr>
          <a:xfrm>
            <a:off x="5148060" y="3039956"/>
            <a:ext cx="1656455" cy="46820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自動運用機能</a:t>
            </a:r>
          </a:p>
        </p:txBody>
      </p:sp>
      <p:sp>
        <p:nvSpPr>
          <p:cNvPr id="25" name="正方形/長方形 24"/>
          <p:cNvSpPr/>
          <p:nvPr/>
        </p:nvSpPr>
        <p:spPr>
          <a:xfrm>
            <a:off x="5148060" y="2394782"/>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27" name="正方形/長方形 26"/>
          <p:cNvSpPr/>
          <p:nvPr/>
        </p:nvSpPr>
        <p:spPr>
          <a:xfrm>
            <a:off x="5148060" y="1059429"/>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30" name="正方形/長方形 29"/>
          <p:cNvSpPr/>
          <p:nvPr/>
        </p:nvSpPr>
        <p:spPr>
          <a:xfrm>
            <a:off x="7021953" y="3687814"/>
            <a:ext cx="1656455"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コンテナ管理機能</a:t>
            </a:r>
          </a:p>
        </p:txBody>
      </p:sp>
      <p:sp>
        <p:nvSpPr>
          <p:cNvPr id="31" name="正方形/長方形 30"/>
          <p:cNvSpPr/>
          <p:nvPr/>
        </p:nvSpPr>
        <p:spPr>
          <a:xfrm>
            <a:off x="7021953" y="3033263"/>
            <a:ext cx="1656455" cy="46820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自動運用機能</a:t>
            </a:r>
          </a:p>
        </p:txBody>
      </p:sp>
      <p:sp>
        <p:nvSpPr>
          <p:cNvPr id="32" name="正方形/長方形 31"/>
          <p:cNvSpPr/>
          <p:nvPr/>
        </p:nvSpPr>
        <p:spPr>
          <a:xfrm>
            <a:off x="7021953" y="2388089"/>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3" name="正方形/長方形 32"/>
          <p:cNvSpPr/>
          <p:nvPr/>
        </p:nvSpPr>
        <p:spPr>
          <a:xfrm>
            <a:off x="7021953" y="1720120"/>
            <a:ext cx="1656455"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連携機能</a:t>
            </a:r>
          </a:p>
        </p:txBody>
      </p:sp>
      <p:sp>
        <p:nvSpPr>
          <p:cNvPr id="34" name="正方形/長方形 33"/>
          <p:cNvSpPr/>
          <p:nvPr/>
        </p:nvSpPr>
        <p:spPr>
          <a:xfrm>
            <a:off x="7021953" y="1052736"/>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55" name="正方形/長方形 54"/>
          <p:cNvSpPr/>
          <p:nvPr/>
        </p:nvSpPr>
        <p:spPr>
          <a:xfrm>
            <a:off x="1400269" y="4358108"/>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56" name="正方形/長方形 55"/>
          <p:cNvSpPr/>
          <p:nvPr/>
        </p:nvSpPr>
        <p:spPr>
          <a:xfrm>
            <a:off x="3274166" y="4363517"/>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57" name="正方形/長方形 56"/>
          <p:cNvSpPr/>
          <p:nvPr/>
        </p:nvSpPr>
        <p:spPr>
          <a:xfrm>
            <a:off x="5148056" y="4351099"/>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58" name="正方形/長方形 57"/>
          <p:cNvSpPr/>
          <p:nvPr/>
        </p:nvSpPr>
        <p:spPr>
          <a:xfrm>
            <a:off x="7021953" y="4356508"/>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67" name="テキスト ボックス 66"/>
          <p:cNvSpPr txBox="1"/>
          <p:nvPr/>
        </p:nvSpPr>
        <p:spPr>
          <a:xfrm>
            <a:off x="1394317" y="731981"/>
            <a:ext cx="800219" cy="276999"/>
          </a:xfrm>
          <a:prstGeom prst="rect">
            <a:avLst/>
          </a:prstGeom>
          <a:noFill/>
        </p:spPr>
        <p:txBody>
          <a:bodyPr wrap="none" rtlCol="0">
            <a:spAutoFit/>
          </a:bodyPr>
          <a:lstStyle/>
          <a:p>
            <a:pPr algn="ctr"/>
            <a:r>
              <a:rPr kumimoji="1" lang="ja-JP" altLang="en-US" sz="1200">
                <a:latin typeface="Meiryo" charset="-128"/>
                <a:ea typeface="Meiryo" charset="-128"/>
                <a:cs typeface="Meiryo" charset="-128"/>
              </a:rPr>
              <a:t>自社所有</a:t>
            </a:r>
          </a:p>
        </p:txBody>
      </p:sp>
      <p:sp>
        <p:nvSpPr>
          <p:cNvPr id="68" name="テキスト ボックス 67"/>
          <p:cNvSpPr txBox="1"/>
          <p:nvPr/>
        </p:nvSpPr>
        <p:spPr>
          <a:xfrm>
            <a:off x="2330489" y="736640"/>
            <a:ext cx="521874" cy="276999"/>
          </a:xfrm>
          <a:prstGeom prst="rect">
            <a:avLst/>
          </a:prstGeom>
          <a:noFill/>
        </p:spPr>
        <p:txBody>
          <a:bodyPr wrap="none" rtlCol="0">
            <a:spAutoFit/>
          </a:bodyPr>
          <a:lstStyle/>
          <a:p>
            <a:pPr algn="ctr"/>
            <a:r>
              <a:rPr kumimoji="1" lang="en-US" altLang="ja-JP" sz="1200" dirty="0">
                <a:latin typeface="Meiryo" charset="-128"/>
                <a:ea typeface="Meiryo" charset="-128"/>
                <a:cs typeface="Meiryo" charset="-128"/>
              </a:rPr>
              <a:t>IaaS</a:t>
            </a:r>
            <a:endParaRPr kumimoji="1" lang="ja-JP" altLang="en-US" sz="1200" dirty="0">
              <a:latin typeface="Meiryo" charset="-128"/>
              <a:ea typeface="Meiryo" charset="-128"/>
              <a:cs typeface="Meiryo" charset="-128"/>
            </a:endParaRPr>
          </a:p>
        </p:txBody>
      </p:sp>
      <p:sp>
        <p:nvSpPr>
          <p:cNvPr id="69" name="テキスト ボックス 68"/>
          <p:cNvSpPr txBox="1"/>
          <p:nvPr/>
        </p:nvSpPr>
        <p:spPr>
          <a:xfrm>
            <a:off x="3383387" y="731980"/>
            <a:ext cx="1429174"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コンテナ</a:t>
            </a:r>
            <a:r>
              <a:rPr kumimoji="1" lang="en-US" altLang="ja-JP" sz="1200" dirty="0">
                <a:latin typeface="Meiryo" charset="-128"/>
                <a:ea typeface="Meiryo" charset="-128"/>
                <a:cs typeface="Meiryo" charset="-128"/>
              </a:rPr>
              <a:t> on IaaS</a:t>
            </a:r>
            <a:endParaRPr kumimoji="1" lang="ja-JP" altLang="en-US" sz="1200" dirty="0">
              <a:latin typeface="Meiryo" charset="-128"/>
              <a:ea typeface="Meiryo" charset="-128"/>
              <a:cs typeface="Meiryo" charset="-128"/>
            </a:endParaRPr>
          </a:p>
        </p:txBody>
      </p:sp>
      <p:sp>
        <p:nvSpPr>
          <p:cNvPr id="70" name="テキスト ボックス 69"/>
          <p:cNvSpPr txBox="1"/>
          <p:nvPr/>
        </p:nvSpPr>
        <p:spPr>
          <a:xfrm>
            <a:off x="5696949" y="739555"/>
            <a:ext cx="549831" cy="276999"/>
          </a:xfrm>
          <a:prstGeom prst="rect">
            <a:avLst/>
          </a:prstGeom>
          <a:noFill/>
        </p:spPr>
        <p:txBody>
          <a:bodyPr wrap="none" rtlCol="0">
            <a:spAutoFit/>
          </a:bodyPr>
          <a:lstStyle/>
          <a:p>
            <a:pPr algn="ctr"/>
            <a:r>
              <a:rPr kumimoji="1" lang="en-US" altLang="ja-JP" sz="1200">
                <a:latin typeface="Meiryo" charset="-128"/>
                <a:ea typeface="Meiryo" charset="-128"/>
                <a:cs typeface="Meiryo" charset="-128"/>
              </a:rPr>
              <a:t>PaaS</a:t>
            </a:r>
            <a:endParaRPr kumimoji="1" lang="ja-JP" altLang="en-US" sz="1200" dirty="0">
              <a:latin typeface="Meiryo" charset="-128"/>
              <a:ea typeface="Meiryo" charset="-128"/>
              <a:cs typeface="Meiryo" charset="-128"/>
            </a:endParaRPr>
          </a:p>
        </p:txBody>
      </p:sp>
      <p:sp>
        <p:nvSpPr>
          <p:cNvPr id="71" name="テキスト ボックス 70"/>
          <p:cNvSpPr txBox="1"/>
          <p:nvPr/>
        </p:nvSpPr>
        <p:spPr>
          <a:xfrm>
            <a:off x="7572342" y="731980"/>
            <a:ext cx="544894" cy="276999"/>
          </a:xfrm>
          <a:prstGeom prst="rect">
            <a:avLst/>
          </a:prstGeom>
          <a:noFill/>
        </p:spPr>
        <p:txBody>
          <a:bodyPr wrap="none" rtlCol="0">
            <a:spAutoFit/>
          </a:bodyPr>
          <a:lstStyle/>
          <a:p>
            <a:pPr algn="ctr"/>
            <a:r>
              <a:rPr lang="en-US" altLang="ja-JP" sz="1200" dirty="0" err="1">
                <a:latin typeface="Meiryo" charset="-128"/>
                <a:ea typeface="Meiryo" charset="-128"/>
                <a:cs typeface="Meiryo" charset="-128"/>
              </a:rPr>
              <a:t>F</a:t>
            </a:r>
            <a:r>
              <a:rPr kumimoji="1" lang="en-US" altLang="ja-JP" sz="1200" dirty="0" err="1">
                <a:latin typeface="Meiryo" charset="-128"/>
                <a:ea typeface="Meiryo" charset="-128"/>
                <a:cs typeface="Meiryo" charset="-128"/>
              </a:rPr>
              <a:t>aaS</a:t>
            </a:r>
            <a:endParaRPr kumimoji="1" lang="ja-JP" altLang="en-US" sz="1200" dirty="0">
              <a:latin typeface="Meiryo" charset="-128"/>
              <a:ea typeface="Meiryo" charset="-128"/>
              <a:cs typeface="Meiryo" charset="-128"/>
            </a:endParaRPr>
          </a:p>
        </p:txBody>
      </p:sp>
      <p:sp>
        <p:nvSpPr>
          <p:cNvPr id="72" name="テキスト ボックス 71"/>
          <p:cNvSpPr txBox="1"/>
          <p:nvPr/>
        </p:nvSpPr>
        <p:spPr>
          <a:xfrm>
            <a:off x="967376" y="2135303"/>
            <a:ext cx="430887" cy="1938992"/>
          </a:xfrm>
          <a:prstGeom prst="rect">
            <a:avLst/>
          </a:prstGeom>
          <a:noFill/>
        </p:spPr>
        <p:txBody>
          <a:bodyPr vert="eaVert" wrap="none" rtlCol="0">
            <a:spAutoFit/>
          </a:bodyPr>
          <a:lstStyle/>
          <a:p>
            <a:r>
              <a:rPr kumimoji="1" lang="ja-JP" altLang="en-US" sz="1600" dirty="0">
                <a:solidFill>
                  <a:schemeClr val="accent6">
                    <a:lumMod val="50000"/>
                  </a:schemeClr>
                </a:solidFill>
                <a:latin typeface="Meiryo" charset="-128"/>
                <a:ea typeface="Meiryo" charset="-128"/>
                <a:cs typeface="Meiryo" charset="-128"/>
              </a:rPr>
              <a:t>ユーザー企業が管理</a:t>
            </a:r>
          </a:p>
        </p:txBody>
      </p:sp>
      <p:sp>
        <p:nvSpPr>
          <p:cNvPr id="73" name="テキスト ボックス 72"/>
          <p:cNvSpPr txBox="1"/>
          <p:nvPr/>
        </p:nvSpPr>
        <p:spPr>
          <a:xfrm>
            <a:off x="467544" y="2130864"/>
            <a:ext cx="430887" cy="2964914"/>
          </a:xfrm>
          <a:prstGeom prst="rect">
            <a:avLst/>
          </a:prstGeom>
          <a:noFill/>
        </p:spPr>
        <p:txBody>
          <a:bodyPr vert="eaVert" wrap="none" rtlCol="0">
            <a:spAutoFit/>
          </a:bodyPr>
          <a:lstStyle/>
          <a:p>
            <a:r>
              <a:rPr kumimoji="1" lang="ja-JP" altLang="en-US" sz="1600" dirty="0">
                <a:solidFill>
                  <a:srgbClr val="0070C0"/>
                </a:solidFill>
                <a:latin typeface="Meiryo" charset="-128"/>
                <a:ea typeface="Meiryo" charset="-128"/>
                <a:cs typeface="Meiryo" charset="-128"/>
              </a:rPr>
              <a:t>クラウドサービス事業者が管理</a:t>
            </a:r>
          </a:p>
        </p:txBody>
      </p:sp>
      <p:sp>
        <p:nvSpPr>
          <p:cNvPr id="76" name="テキスト ボックス 75"/>
          <p:cNvSpPr txBox="1"/>
          <p:nvPr/>
        </p:nvSpPr>
        <p:spPr>
          <a:xfrm>
            <a:off x="6973007" y="6112868"/>
            <a:ext cx="1479892" cy="461665"/>
          </a:xfrm>
          <a:prstGeom prst="rect">
            <a:avLst/>
          </a:prstGeom>
          <a:noFill/>
        </p:spPr>
        <p:txBody>
          <a:bodyPr wrap="none" rtlCol="0">
            <a:spAutoFit/>
          </a:bodyPr>
          <a:lstStyle/>
          <a:p>
            <a:r>
              <a:rPr kumimoji="1" lang="en-US" altLang="ja-JP" sz="800" dirty="0">
                <a:solidFill>
                  <a:srgbClr val="002060"/>
                </a:solidFill>
              </a:rPr>
              <a:t>AWS Lambda</a:t>
            </a:r>
          </a:p>
          <a:p>
            <a:r>
              <a:rPr kumimoji="1" lang="en-US" altLang="ja-JP" sz="800" dirty="0">
                <a:solidFill>
                  <a:srgbClr val="002060"/>
                </a:solidFill>
              </a:rPr>
              <a:t>Google Cloud Functions</a:t>
            </a:r>
          </a:p>
          <a:p>
            <a:r>
              <a:rPr kumimoji="1" lang="en-US" altLang="ja-JP" sz="800" dirty="0">
                <a:solidFill>
                  <a:srgbClr val="002060"/>
                </a:solidFill>
              </a:rPr>
              <a:t>Microsoft Azure Functions etc. </a:t>
            </a:r>
            <a:endParaRPr kumimoji="1" lang="ja-JP" altLang="en-US" sz="800" dirty="0">
              <a:solidFill>
                <a:srgbClr val="002060"/>
              </a:solidFill>
            </a:endParaRPr>
          </a:p>
        </p:txBody>
      </p:sp>
      <p:sp>
        <p:nvSpPr>
          <p:cNvPr id="77" name="テキスト ボックス 76"/>
          <p:cNvSpPr txBox="1"/>
          <p:nvPr/>
        </p:nvSpPr>
        <p:spPr>
          <a:xfrm>
            <a:off x="5110201" y="6135687"/>
            <a:ext cx="1784463" cy="461665"/>
          </a:xfrm>
          <a:prstGeom prst="rect">
            <a:avLst/>
          </a:prstGeom>
          <a:noFill/>
        </p:spPr>
        <p:txBody>
          <a:bodyPr wrap="none" rtlCol="0">
            <a:spAutoFit/>
          </a:bodyPr>
          <a:lstStyle/>
          <a:p>
            <a:r>
              <a:rPr kumimoji="1" lang="en-US" altLang="ja-JP" sz="800" dirty="0">
                <a:solidFill>
                  <a:srgbClr val="002060"/>
                </a:solidFill>
              </a:rPr>
              <a:t>AWS EC2 Container Service</a:t>
            </a:r>
          </a:p>
          <a:p>
            <a:r>
              <a:rPr kumimoji="1" lang="en-US" altLang="ja-JP" sz="800" dirty="0">
                <a:solidFill>
                  <a:srgbClr val="002060"/>
                </a:solidFill>
              </a:rPr>
              <a:t>Google Container Engine</a:t>
            </a:r>
          </a:p>
          <a:p>
            <a:r>
              <a:rPr lang="en-US" altLang="ja-JP" sz="800" dirty="0">
                <a:solidFill>
                  <a:srgbClr val="002060"/>
                </a:solidFill>
              </a:rPr>
              <a:t>Microsoft Azure Container Service etc.</a:t>
            </a:r>
            <a:endParaRPr kumimoji="1" lang="ja-JP" altLang="en-US" sz="800" dirty="0">
              <a:solidFill>
                <a:srgbClr val="002060"/>
              </a:solidFill>
            </a:endParaRPr>
          </a:p>
        </p:txBody>
      </p:sp>
    </p:spTree>
    <p:extLst>
      <p:ext uri="{BB962C8B-B14F-4D97-AF65-F5344CB8AC3E}">
        <p14:creationId xmlns:p14="http://schemas.microsoft.com/office/powerpoint/2010/main" val="2364094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a:off x="7141087" y="1168502"/>
            <a:ext cx="1600895" cy="513046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6989222" y="1057341"/>
            <a:ext cx="1600895" cy="513046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2208572" y="946180"/>
            <a:ext cx="4124722" cy="5130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4479150" y="1370371"/>
            <a:ext cx="1600895" cy="440016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2435656" y="1370371"/>
            <a:ext cx="1600895" cy="440016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87237" y="946180"/>
            <a:ext cx="1600895" cy="51304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a:t>サーバーレス</a:t>
            </a:r>
            <a:r>
              <a:rPr lang="ja-JP" altLang="en-US"/>
              <a:t>／</a:t>
            </a:r>
            <a:r>
              <a:rPr kumimoji="1" lang="en-US" altLang="ja-JP" dirty="0" err="1"/>
              <a:t>FaaS</a:t>
            </a:r>
            <a:r>
              <a:rPr kumimoji="1" lang="ja-JP" altLang="en-US"/>
              <a:t>の</a:t>
            </a:r>
            <a:r>
              <a:rPr kumimoji="1" lang="ja-JP" altLang="en-US" dirty="0"/>
              <a:t>仕組み</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grpSp>
        <p:nvGrpSpPr>
          <p:cNvPr id="33" name="図形グループ 32"/>
          <p:cNvGrpSpPr/>
          <p:nvPr/>
        </p:nvGrpSpPr>
        <p:grpSpPr>
          <a:xfrm>
            <a:off x="902759" y="1904160"/>
            <a:ext cx="553726" cy="619702"/>
            <a:chOff x="957992" y="2072921"/>
            <a:chExt cx="370254" cy="436950"/>
          </a:xfrm>
        </p:grpSpPr>
        <p:grpSp>
          <p:nvGrpSpPr>
            <p:cNvPr id="26" name="図形グループ 25"/>
            <p:cNvGrpSpPr/>
            <p:nvPr/>
          </p:nvGrpSpPr>
          <p:grpSpPr>
            <a:xfrm>
              <a:off x="957992" y="2072921"/>
              <a:ext cx="370254" cy="367267"/>
              <a:chOff x="2667295" y="1059799"/>
              <a:chExt cx="681672" cy="722281"/>
            </a:xfrm>
          </p:grpSpPr>
          <p:sp>
            <p:nvSpPr>
              <p:cNvPr id="27" name="角丸四角形 2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8" name="図 2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 name="図形グループ 28"/>
            <p:cNvGrpSpPr/>
            <p:nvPr/>
          </p:nvGrpSpPr>
          <p:grpSpPr>
            <a:xfrm>
              <a:off x="1069293" y="2164692"/>
              <a:ext cx="150692" cy="345179"/>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2" name="図 3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8632" y="2948797"/>
            <a:ext cx="511025" cy="511025"/>
          </a:xfrm>
          <a:prstGeom prst="rect">
            <a:avLst/>
          </a:prstGeom>
          <a:effectLst>
            <a:outerShdw blurRad="50800" dist="38100" dir="2700000" algn="tl" rotWithShape="0">
              <a:prstClr val="black">
                <a:alpha val="40000"/>
              </a:prstClr>
            </a:outerShdw>
          </a:effectLst>
        </p:spPr>
      </p:pic>
      <p:pic>
        <p:nvPicPr>
          <p:cNvPr id="35" name="図 3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0215" y="3858807"/>
            <a:ext cx="658811" cy="658811"/>
          </a:xfrm>
          <a:prstGeom prst="rect">
            <a:avLst/>
          </a:prstGeom>
          <a:effectLst>
            <a:outerShdw blurRad="50800" dist="38100" dir="2700000" algn="tl" rotWithShape="0">
              <a:prstClr val="black">
                <a:alpha val="40000"/>
              </a:prstClr>
            </a:outerShdw>
          </a:effectLst>
        </p:spPr>
      </p:pic>
      <p:pic>
        <p:nvPicPr>
          <p:cNvPr id="36" name="図 3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349" y="4880685"/>
            <a:ext cx="502545" cy="502545"/>
          </a:xfrm>
          <a:prstGeom prst="rect">
            <a:avLst/>
          </a:prstGeom>
          <a:effectLst>
            <a:outerShdw blurRad="50800" dist="38100" dir="2700000" algn="tl" rotWithShape="0">
              <a:prstClr val="black">
                <a:alpha val="40000"/>
              </a:prstClr>
            </a:outerShdw>
          </a:effectLst>
        </p:spPr>
      </p:pic>
      <p:sp>
        <p:nvSpPr>
          <p:cNvPr id="37" name="テキスト ボックス 36"/>
          <p:cNvSpPr txBox="1"/>
          <p:nvPr/>
        </p:nvSpPr>
        <p:spPr>
          <a:xfrm>
            <a:off x="522970" y="2534931"/>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ブラウザからのアクセス</a:t>
            </a:r>
            <a:endParaRPr kumimoji="1" lang="ja-JP" altLang="en-US" sz="800" dirty="0">
              <a:solidFill>
                <a:srgbClr val="0432FF"/>
              </a:solidFill>
              <a:latin typeface="Meiryo" charset="-128"/>
              <a:ea typeface="Meiryo" charset="-128"/>
              <a:cs typeface="Meiryo" charset="-128"/>
            </a:endParaRPr>
          </a:p>
        </p:txBody>
      </p:sp>
      <p:sp>
        <p:nvSpPr>
          <p:cNvPr id="38" name="テキスト ボックス 37"/>
          <p:cNvSpPr txBox="1"/>
          <p:nvPr/>
        </p:nvSpPr>
        <p:spPr>
          <a:xfrm>
            <a:off x="522970" y="3462733"/>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センサーからの発信</a:t>
            </a:r>
            <a:endParaRPr kumimoji="1" lang="ja-JP" altLang="en-US" sz="800" dirty="0">
              <a:solidFill>
                <a:srgbClr val="0432FF"/>
              </a:solidFill>
              <a:latin typeface="Meiryo" charset="-128"/>
              <a:ea typeface="Meiryo" charset="-128"/>
              <a:cs typeface="Meiryo" charset="-128"/>
            </a:endParaRPr>
          </a:p>
        </p:txBody>
      </p:sp>
      <p:sp>
        <p:nvSpPr>
          <p:cNvPr id="39" name="テキスト ボックス 38"/>
          <p:cNvSpPr txBox="1"/>
          <p:nvPr/>
        </p:nvSpPr>
        <p:spPr>
          <a:xfrm>
            <a:off x="522969" y="4562422"/>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異常</a:t>
            </a:r>
            <a:r>
              <a:rPr lang="ja-JP" altLang="en-US" sz="800">
                <a:solidFill>
                  <a:srgbClr val="0432FF"/>
                </a:solidFill>
                <a:latin typeface="Meiryo" charset="-128"/>
                <a:ea typeface="Meiryo" charset="-128"/>
                <a:cs typeface="Meiryo" charset="-128"/>
              </a:rPr>
              <a:t>データの送信</a:t>
            </a:r>
            <a:endParaRPr kumimoji="1" lang="ja-JP" altLang="en-US" sz="800" dirty="0">
              <a:solidFill>
                <a:srgbClr val="0432FF"/>
              </a:solidFill>
              <a:latin typeface="Meiryo" charset="-128"/>
              <a:ea typeface="Meiryo" charset="-128"/>
              <a:cs typeface="Meiryo" charset="-128"/>
            </a:endParaRPr>
          </a:p>
        </p:txBody>
      </p:sp>
      <p:sp>
        <p:nvSpPr>
          <p:cNvPr id="40" name="テキスト ボックス 39"/>
          <p:cNvSpPr txBox="1"/>
          <p:nvPr/>
        </p:nvSpPr>
        <p:spPr>
          <a:xfrm>
            <a:off x="522968" y="5416580"/>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タイマーによる起動</a:t>
            </a:r>
            <a:endParaRPr kumimoji="1" lang="ja-JP" altLang="en-US" sz="800" dirty="0">
              <a:solidFill>
                <a:srgbClr val="0432FF"/>
              </a:solidFill>
              <a:latin typeface="Meiryo" charset="-128"/>
              <a:ea typeface="Meiryo" charset="-128"/>
              <a:cs typeface="Meiryo" charset="-128"/>
            </a:endParaRPr>
          </a:p>
        </p:txBody>
      </p:sp>
      <p:pic>
        <p:nvPicPr>
          <p:cNvPr id="42" name="図 4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93639" y="3204309"/>
            <a:ext cx="684927" cy="684927"/>
          </a:xfrm>
          <a:prstGeom prst="rect">
            <a:avLst/>
          </a:prstGeom>
          <a:effectLst>
            <a:outerShdw blurRad="50800" dist="38100" dir="2700000" algn="tl" rotWithShape="0">
              <a:prstClr val="black">
                <a:alpha val="40000"/>
              </a:prstClr>
            </a:outerShdw>
          </a:effectLst>
        </p:spPr>
      </p:pic>
      <p:sp>
        <p:nvSpPr>
          <p:cNvPr id="43" name="テキスト ボックス 42"/>
          <p:cNvSpPr txBox="1"/>
          <p:nvPr/>
        </p:nvSpPr>
        <p:spPr>
          <a:xfrm>
            <a:off x="2579452" y="3949085"/>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プログラムの実行</a:t>
            </a:r>
            <a:endParaRPr kumimoji="1" lang="ja-JP" altLang="en-US" sz="800" dirty="0">
              <a:latin typeface="Meiryo" charset="-128"/>
              <a:ea typeface="Meiryo" charset="-128"/>
              <a:cs typeface="Meiryo" charset="-128"/>
            </a:endParaRPr>
          </a:p>
        </p:txBody>
      </p:sp>
      <p:sp>
        <p:nvSpPr>
          <p:cNvPr id="44" name="フローチャート: 磁気ディスク 43"/>
          <p:cNvSpPr/>
          <p:nvPr/>
        </p:nvSpPr>
        <p:spPr>
          <a:xfrm>
            <a:off x="5049504" y="1954233"/>
            <a:ext cx="514440" cy="569629"/>
          </a:xfrm>
          <a:prstGeom prst="flowChartMagneticDisk">
            <a:avLst/>
          </a:prstGeom>
          <a:solidFill>
            <a:schemeClr val="tx1">
              <a:lumMod val="50000"/>
              <a:lumOff val="50000"/>
            </a:schemeClr>
          </a:solidFill>
          <a:ln w="63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5" name="図 4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51211" y="3930992"/>
            <a:ext cx="514439" cy="514439"/>
          </a:xfrm>
          <a:prstGeom prst="rect">
            <a:avLst/>
          </a:prstGeom>
          <a:effectLst>
            <a:outerShdw blurRad="50800" dist="38100" dir="2700000" algn="tl" rotWithShape="0">
              <a:prstClr val="black">
                <a:alpha val="40000"/>
              </a:prstClr>
            </a:outerShdw>
          </a:effectLst>
        </p:spPr>
      </p:pic>
      <p:pic>
        <p:nvPicPr>
          <p:cNvPr id="46" name="図 4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24086" y="2948796"/>
            <a:ext cx="511025" cy="511025"/>
          </a:xfrm>
          <a:prstGeom prst="rect">
            <a:avLst/>
          </a:prstGeom>
          <a:effectLst>
            <a:outerShdw blurRad="50800" dist="38100" dir="2700000" algn="tl" rotWithShape="0">
              <a:prstClr val="black">
                <a:alpha val="40000"/>
              </a:prstClr>
            </a:outerShdw>
          </a:effectLst>
        </p:spPr>
      </p:pic>
      <p:pic>
        <p:nvPicPr>
          <p:cNvPr id="47" name="図 4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49504" y="4874950"/>
            <a:ext cx="514440" cy="514440"/>
          </a:xfrm>
          <a:prstGeom prst="rect">
            <a:avLst/>
          </a:prstGeom>
          <a:effectLst>
            <a:outerShdw blurRad="50800" dist="38100" dir="2700000" algn="tl" rotWithShape="0">
              <a:prstClr val="black">
                <a:alpha val="40000"/>
              </a:prstClr>
            </a:outerShdw>
          </a:effectLst>
        </p:spPr>
      </p:pic>
      <p:sp>
        <p:nvSpPr>
          <p:cNvPr id="48" name="テキスト ボックス 47"/>
          <p:cNvSpPr txBox="1"/>
          <p:nvPr/>
        </p:nvSpPr>
        <p:spPr>
          <a:xfrm>
            <a:off x="4651781" y="2534931"/>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データベース・アクセス</a:t>
            </a:r>
            <a:endParaRPr kumimoji="1" lang="ja-JP" altLang="en-US" sz="800" dirty="0">
              <a:latin typeface="Meiryo" charset="-128"/>
              <a:ea typeface="Meiryo" charset="-128"/>
              <a:cs typeface="Meiryo" charset="-128"/>
            </a:endParaRPr>
          </a:p>
        </p:txBody>
      </p:sp>
      <p:sp>
        <p:nvSpPr>
          <p:cNvPr id="49" name="テキスト ボックス 48"/>
          <p:cNvSpPr txBox="1"/>
          <p:nvPr/>
        </p:nvSpPr>
        <p:spPr>
          <a:xfrm>
            <a:off x="4651781" y="3462733"/>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機器の制御</a:t>
            </a:r>
            <a:endParaRPr kumimoji="1" lang="ja-JP" altLang="en-US" sz="800" dirty="0">
              <a:latin typeface="Meiryo" charset="-128"/>
              <a:ea typeface="Meiryo" charset="-128"/>
              <a:cs typeface="Meiryo" charset="-128"/>
            </a:endParaRPr>
          </a:p>
        </p:txBody>
      </p:sp>
      <p:sp>
        <p:nvSpPr>
          <p:cNvPr id="50" name="テキスト ボックス 49"/>
          <p:cNvSpPr txBox="1"/>
          <p:nvPr/>
        </p:nvSpPr>
        <p:spPr>
          <a:xfrm>
            <a:off x="4651780" y="4562422"/>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レポートの作成</a:t>
            </a:r>
            <a:endParaRPr kumimoji="1" lang="ja-JP" altLang="en-US" sz="800" dirty="0">
              <a:latin typeface="Meiryo" charset="-128"/>
              <a:ea typeface="Meiryo" charset="-128"/>
              <a:cs typeface="Meiryo" charset="-128"/>
            </a:endParaRPr>
          </a:p>
        </p:txBody>
      </p:sp>
      <p:sp>
        <p:nvSpPr>
          <p:cNvPr id="51" name="テキスト ボックス 50"/>
          <p:cNvSpPr txBox="1"/>
          <p:nvPr/>
        </p:nvSpPr>
        <p:spPr>
          <a:xfrm>
            <a:off x="4651779" y="5416580"/>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メールによる通知</a:t>
            </a:r>
            <a:endParaRPr kumimoji="1" lang="ja-JP" altLang="en-US" sz="800" dirty="0">
              <a:latin typeface="Meiryo" charset="-128"/>
              <a:ea typeface="Meiryo" charset="-128"/>
              <a:cs typeface="Meiryo" charset="-128"/>
            </a:endParaRPr>
          </a:p>
        </p:txBody>
      </p:sp>
      <p:sp>
        <p:nvSpPr>
          <p:cNvPr id="53" name="テキスト ボックス 52"/>
          <p:cNvSpPr txBox="1"/>
          <p:nvPr/>
        </p:nvSpPr>
        <p:spPr>
          <a:xfrm>
            <a:off x="387237" y="997044"/>
            <a:ext cx="1600895" cy="338554"/>
          </a:xfrm>
          <a:prstGeom prst="rect">
            <a:avLst/>
          </a:prstGeom>
          <a:noFill/>
        </p:spPr>
        <p:txBody>
          <a:bodyPr wrap="square" rtlCol="0">
            <a:spAutoFit/>
          </a:bodyPr>
          <a:lstStyle/>
          <a:p>
            <a:pPr algn="ctr"/>
            <a:r>
              <a:rPr lang="ja-JP" altLang="en-US" sz="1600" b="1" dirty="0">
                <a:solidFill>
                  <a:srgbClr val="0432FF"/>
                </a:solidFill>
                <a:latin typeface="Meiryo" charset="-128"/>
                <a:ea typeface="Meiryo" charset="-128"/>
                <a:cs typeface="Meiryo" charset="-128"/>
              </a:rPr>
              <a:t>イベント</a:t>
            </a:r>
            <a:endParaRPr kumimoji="1" lang="ja-JP" altLang="en-US" sz="1600" b="1" dirty="0">
              <a:solidFill>
                <a:srgbClr val="0432FF"/>
              </a:solidFill>
              <a:latin typeface="Meiryo" charset="-128"/>
              <a:ea typeface="Meiryo" charset="-128"/>
              <a:cs typeface="Meiryo" charset="-128"/>
            </a:endParaRPr>
          </a:p>
        </p:txBody>
      </p:sp>
      <p:sp>
        <p:nvSpPr>
          <p:cNvPr id="56" name="テキスト ボックス 55"/>
          <p:cNvSpPr txBox="1"/>
          <p:nvPr/>
        </p:nvSpPr>
        <p:spPr>
          <a:xfrm>
            <a:off x="2435656" y="1453143"/>
            <a:ext cx="1600895" cy="338554"/>
          </a:xfrm>
          <a:prstGeom prst="rect">
            <a:avLst/>
          </a:prstGeom>
          <a:noFill/>
        </p:spPr>
        <p:txBody>
          <a:bodyPr wrap="square" rtlCol="0">
            <a:spAutoFit/>
          </a:bodyPr>
          <a:lstStyle/>
          <a:p>
            <a:pPr algn="ctr"/>
            <a:r>
              <a:rPr lang="ja-JP" altLang="en-US" sz="1600" b="1" dirty="0">
                <a:solidFill>
                  <a:schemeClr val="accent3">
                    <a:lumMod val="50000"/>
                  </a:schemeClr>
                </a:solidFill>
                <a:latin typeface="Meiryo" charset="-128"/>
                <a:ea typeface="Meiryo" charset="-128"/>
                <a:cs typeface="Meiryo" charset="-128"/>
              </a:rPr>
              <a:t>処理</a:t>
            </a:r>
            <a:endParaRPr kumimoji="1" lang="ja-JP" altLang="en-US" sz="1600" b="1" dirty="0">
              <a:solidFill>
                <a:schemeClr val="accent3">
                  <a:lumMod val="50000"/>
                </a:schemeClr>
              </a:solidFill>
              <a:latin typeface="Meiryo" charset="-128"/>
              <a:ea typeface="Meiryo" charset="-128"/>
              <a:cs typeface="Meiryo" charset="-128"/>
            </a:endParaRPr>
          </a:p>
        </p:txBody>
      </p:sp>
      <p:sp>
        <p:nvSpPr>
          <p:cNvPr id="57" name="テキスト ボックス 56"/>
          <p:cNvSpPr txBox="1"/>
          <p:nvPr/>
        </p:nvSpPr>
        <p:spPr>
          <a:xfrm>
            <a:off x="4516768" y="1457538"/>
            <a:ext cx="1600895" cy="338554"/>
          </a:xfrm>
          <a:prstGeom prst="rect">
            <a:avLst/>
          </a:prstGeom>
          <a:noFill/>
        </p:spPr>
        <p:txBody>
          <a:bodyPr wrap="square" rtlCol="0">
            <a:spAutoFit/>
          </a:bodyPr>
          <a:lstStyle/>
          <a:p>
            <a:pPr algn="ctr"/>
            <a:r>
              <a:rPr lang="ja-JP" altLang="en-US" sz="1600" b="1" dirty="0">
                <a:solidFill>
                  <a:schemeClr val="accent3">
                    <a:lumMod val="50000"/>
                  </a:schemeClr>
                </a:solidFill>
                <a:latin typeface="Meiryo" charset="-128"/>
                <a:ea typeface="Meiryo" charset="-128"/>
                <a:cs typeface="Meiryo" charset="-128"/>
              </a:rPr>
              <a:t>リソース</a:t>
            </a:r>
            <a:endParaRPr kumimoji="1" lang="ja-JP" altLang="en-US" sz="1600" b="1" dirty="0">
              <a:solidFill>
                <a:schemeClr val="accent3">
                  <a:lumMod val="50000"/>
                </a:schemeClr>
              </a:solidFill>
              <a:latin typeface="Meiryo" charset="-128"/>
              <a:ea typeface="Meiryo" charset="-128"/>
              <a:cs typeface="Meiryo" charset="-128"/>
            </a:endParaRPr>
          </a:p>
        </p:txBody>
      </p:sp>
      <p:sp>
        <p:nvSpPr>
          <p:cNvPr id="59" name="テキスト ボックス 58"/>
          <p:cNvSpPr txBox="1"/>
          <p:nvPr/>
        </p:nvSpPr>
        <p:spPr>
          <a:xfrm>
            <a:off x="3470485" y="997044"/>
            <a:ext cx="1600895" cy="338554"/>
          </a:xfrm>
          <a:prstGeom prst="rect">
            <a:avLst/>
          </a:prstGeom>
          <a:noFill/>
        </p:spPr>
        <p:txBody>
          <a:bodyPr wrap="square" rtlCol="0">
            <a:spAutoFit/>
          </a:bodyPr>
          <a:lstStyle/>
          <a:p>
            <a:pPr algn="ctr"/>
            <a:r>
              <a:rPr lang="ja-JP" altLang="en-US" sz="1600" b="1">
                <a:solidFill>
                  <a:srgbClr val="0070C0"/>
                </a:solidFill>
                <a:latin typeface="Meiryo" charset="-128"/>
                <a:ea typeface="Meiryo" charset="-128"/>
                <a:cs typeface="Meiryo" charset="-128"/>
              </a:rPr>
              <a:t>サービス</a:t>
            </a:r>
            <a:endParaRPr kumimoji="1" lang="ja-JP" altLang="en-US" sz="1600" b="1" dirty="0">
              <a:solidFill>
                <a:srgbClr val="0070C0"/>
              </a:solidFill>
              <a:latin typeface="Meiryo" charset="-128"/>
              <a:ea typeface="Meiryo" charset="-128"/>
              <a:cs typeface="Meiryo" charset="-128"/>
            </a:endParaRPr>
          </a:p>
        </p:txBody>
      </p:sp>
      <p:sp>
        <p:nvSpPr>
          <p:cNvPr id="60" name="右矢印 59"/>
          <p:cNvSpPr/>
          <p:nvPr/>
        </p:nvSpPr>
        <p:spPr>
          <a:xfrm>
            <a:off x="1819103" y="3218662"/>
            <a:ext cx="760349" cy="585496"/>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イベント</a:t>
            </a:r>
          </a:p>
        </p:txBody>
      </p:sp>
      <p:cxnSp>
        <p:nvCxnSpPr>
          <p:cNvPr id="62" name="直線矢印コネクタ 61"/>
          <p:cNvCxnSpPr>
            <a:stCxn id="42" idx="3"/>
            <a:endCxn id="44" idx="2"/>
          </p:cNvCxnSpPr>
          <p:nvPr/>
        </p:nvCxnSpPr>
        <p:spPr>
          <a:xfrm flipV="1">
            <a:off x="3578566" y="2239048"/>
            <a:ext cx="1470938" cy="1307725"/>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42" idx="3"/>
            <a:endCxn id="46" idx="1"/>
          </p:cNvCxnSpPr>
          <p:nvPr/>
        </p:nvCxnSpPr>
        <p:spPr>
          <a:xfrm flipV="1">
            <a:off x="3578566" y="3204309"/>
            <a:ext cx="1445520" cy="342464"/>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2" idx="3"/>
            <a:endCxn id="45" idx="1"/>
          </p:cNvCxnSpPr>
          <p:nvPr/>
        </p:nvCxnSpPr>
        <p:spPr>
          <a:xfrm>
            <a:off x="3578566" y="3546773"/>
            <a:ext cx="1472645" cy="641439"/>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42" idx="3"/>
            <a:endCxn id="47" idx="1"/>
          </p:cNvCxnSpPr>
          <p:nvPr/>
        </p:nvCxnSpPr>
        <p:spPr>
          <a:xfrm>
            <a:off x="3578566" y="3546773"/>
            <a:ext cx="1470938" cy="1585397"/>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2" name="正方形/長方形 71"/>
          <p:cNvSpPr/>
          <p:nvPr/>
        </p:nvSpPr>
        <p:spPr>
          <a:xfrm>
            <a:off x="6824637" y="946180"/>
            <a:ext cx="1600895" cy="5130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6818912" y="997044"/>
            <a:ext cx="1600895" cy="338554"/>
          </a:xfrm>
          <a:prstGeom prst="rect">
            <a:avLst/>
          </a:prstGeom>
          <a:noFill/>
        </p:spPr>
        <p:txBody>
          <a:bodyPr wrap="square" rtlCol="0">
            <a:spAutoFit/>
          </a:bodyPr>
          <a:lstStyle/>
          <a:p>
            <a:pPr algn="ctr"/>
            <a:r>
              <a:rPr lang="ja-JP" altLang="en-US" sz="1600" b="1">
                <a:solidFill>
                  <a:srgbClr val="0070C0"/>
                </a:solidFill>
                <a:latin typeface="Meiryo" charset="-128"/>
                <a:ea typeface="Meiryo" charset="-128"/>
                <a:cs typeface="Meiryo" charset="-128"/>
              </a:rPr>
              <a:t>サービス</a:t>
            </a:r>
            <a:endParaRPr kumimoji="1" lang="ja-JP" altLang="en-US" sz="1600" b="1" dirty="0">
              <a:solidFill>
                <a:srgbClr val="0070C0"/>
              </a:solidFill>
              <a:latin typeface="Meiryo" charset="-128"/>
              <a:ea typeface="Meiryo" charset="-128"/>
              <a:cs typeface="Meiryo" charset="-128"/>
            </a:endParaRPr>
          </a:p>
        </p:txBody>
      </p:sp>
      <p:sp>
        <p:nvSpPr>
          <p:cNvPr id="75" name="右矢印 74"/>
          <p:cNvSpPr/>
          <p:nvPr/>
        </p:nvSpPr>
        <p:spPr>
          <a:xfrm>
            <a:off x="6212252" y="3223815"/>
            <a:ext cx="804720" cy="585496"/>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イベント</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223736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62</a:t>
            </a:fld>
            <a:endParaRPr kumimoji="1" lang="ja-JP" altLang="en-US"/>
          </a:p>
        </p:txBody>
      </p:sp>
      <p:pic>
        <p:nvPicPr>
          <p:cNvPr id="4" name="図 3" descr="単独LOGO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77426" y="986118"/>
            <a:ext cx="8522276" cy="28866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デジタル・トランスフォーメーションとは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テキスト ボックス 3"/>
          <p:cNvSpPr txBox="1"/>
          <p:nvPr/>
        </p:nvSpPr>
        <p:spPr>
          <a:xfrm>
            <a:off x="4910797" y="1447597"/>
            <a:ext cx="3888905" cy="1938992"/>
          </a:xfrm>
          <a:prstGeom prst="rect">
            <a:avLst/>
          </a:prstGeom>
          <a:noFill/>
        </p:spPr>
        <p:txBody>
          <a:bodyPr wrap="square" rtlCol="0">
            <a:spAutoFit/>
          </a:bodyPr>
          <a:lstStyle/>
          <a:p>
            <a:pPr marL="342900" indent="-342900">
              <a:buFont typeface="Wingdings" charset="2"/>
              <a:buChar char="ü"/>
            </a:pPr>
            <a:r>
              <a:rPr kumimoji="1" lang="ja-JP" altLang="en-US" sz="2000" dirty="0">
                <a:solidFill>
                  <a:srgbClr val="0432FF"/>
                </a:solidFill>
                <a:latin typeface="Meiryo" charset="-128"/>
                <a:ea typeface="Meiryo" charset="-128"/>
                <a:cs typeface="Meiryo" charset="-128"/>
              </a:rPr>
              <a:t>ビジネス･プロセスに関わる</a:t>
            </a:r>
            <a:endParaRPr kumimoji="1" lang="en-US" altLang="ja-JP" sz="2000" dirty="0">
              <a:solidFill>
                <a:srgbClr val="0432FF"/>
              </a:solidFill>
              <a:latin typeface="Meiryo" charset="-128"/>
              <a:ea typeface="Meiryo" charset="-128"/>
              <a:cs typeface="Meiryo" charset="-128"/>
            </a:endParaRPr>
          </a:p>
          <a:p>
            <a:r>
              <a:rPr lang="en-US" altLang="ja-JP" sz="2000" b="1" dirty="0">
                <a:solidFill>
                  <a:srgbClr val="0432FF"/>
                </a:solidFill>
                <a:latin typeface="Meiryo" charset="-128"/>
                <a:ea typeface="Meiryo" charset="-128"/>
                <a:cs typeface="Meiryo" charset="-128"/>
              </a:rPr>
              <a:t>	</a:t>
            </a:r>
            <a:r>
              <a:rPr kumimoji="1" lang="ja-JP" altLang="en-US" sz="2000" b="1" dirty="0">
                <a:solidFill>
                  <a:srgbClr val="0432FF"/>
                </a:solidFill>
                <a:latin typeface="Meiryo" charset="-128"/>
                <a:ea typeface="Meiryo" charset="-128"/>
                <a:cs typeface="Meiryo" charset="-128"/>
              </a:rPr>
              <a:t>人間の制約を排除</a:t>
            </a:r>
            <a:r>
              <a:rPr kumimoji="1" lang="ja-JP" altLang="en-US" sz="2000" dirty="0">
                <a:solidFill>
                  <a:srgbClr val="0432FF"/>
                </a:solidFill>
                <a:latin typeface="Meiryo" charset="-128"/>
                <a:ea typeface="Meiryo" charset="-128"/>
                <a:cs typeface="Meiryo" charset="-128"/>
              </a:rPr>
              <a:t>し</a:t>
            </a:r>
            <a:endParaRPr kumimoji="1"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品質・コスト・期間などの</a:t>
            </a:r>
            <a:endParaRPr lang="en-US" altLang="ja-JP" sz="2000"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b="1" dirty="0">
                <a:solidFill>
                  <a:srgbClr val="0432FF"/>
                </a:solidFill>
                <a:latin typeface="Meiryo" charset="-128"/>
                <a:ea typeface="Meiryo" charset="-128"/>
                <a:cs typeface="Meiryo" charset="-128"/>
              </a:rPr>
              <a:t>限界をブレークスルー</a:t>
            </a:r>
            <a:r>
              <a:rPr lang="ja-JP" altLang="en-US" sz="2000" dirty="0">
                <a:solidFill>
                  <a:srgbClr val="0432FF"/>
                </a:solidFill>
                <a:latin typeface="Meiryo" charset="-128"/>
                <a:ea typeface="Meiryo" charset="-128"/>
                <a:cs typeface="Meiryo" charset="-128"/>
              </a:rPr>
              <a:t>して</a:t>
            </a:r>
            <a:endParaRPr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ビジネスに</a:t>
            </a:r>
            <a:r>
              <a:rPr lang="ja-JP" altLang="en-US" sz="2000" b="1" u="sng" dirty="0">
                <a:solidFill>
                  <a:srgbClr val="0432FF"/>
                </a:solidFill>
                <a:latin typeface="Meiryo" charset="-128"/>
                <a:ea typeface="Meiryo" charset="-128"/>
                <a:cs typeface="Meiryo" charset="-128"/>
              </a:rPr>
              <a:t>新しい価値基準</a:t>
            </a:r>
            <a:endParaRPr lang="en-US" altLang="ja-JP" sz="2000" b="1" u="sng"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dirty="0">
                <a:solidFill>
                  <a:srgbClr val="0432FF"/>
                </a:solidFill>
                <a:latin typeface="Meiryo" charset="-128"/>
                <a:ea typeface="Meiryo" charset="-128"/>
                <a:cs typeface="Meiryo" charset="-128"/>
              </a:rPr>
              <a:t>をもたらす取り組み</a:t>
            </a:r>
            <a:endParaRPr lang="en-US" altLang="ja-JP" sz="2000" dirty="0">
              <a:solidFill>
                <a:srgbClr val="0432FF"/>
              </a:solidFill>
              <a:latin typeface="Meiryo" charset="-128"/>
              <a:ea typeface="Meiryo" charset="-128"/>
              <a:cs typeface="Meiryo" charset="-128"/>
            </a:endParaRPr>
          </a:p>
        </p:txBody>
      </p:sp>
      <p:sp>
        <p:nvSpPr>
          <p:cNvPr id="6" name="テキスト ボックス 5"/>
          <p:cNvSpPr txBox="1"/>
          <p:nvPr/>
        </p:nvSpPr>
        <p:spPr>
          <a:xfrm>
            <a:off x="358108" y="1284386"/>
            <a:ext cx="3922651" cy="2369880"/>
          </a:xfrm>
          <a:prstGeom prst="rect">
            <a:avLst/>
          </a:prstGeom>
          <a:noFill/>
        </p:spPr>
        <p:txBody>
          <a:bodyPr wrap="square" rtlCol="0">
            <a:spAutoFit/>
          </a:bodyPr>
          <a:lstStyle/>
          <a:p>
            <a:pPr algn="ctr"/>
            <a:r>
              <a:rPr kumimoji="1" lang="ja-JP" altLang="en-US" sz="2400" b="1" u="sng" dirty="0">
                <a:latin typeface="Meiryo" charset="-128"/>
                <a:ea typeface="Meiryo" charset="-128"/>
                <a:cs typeface="Meiryo" charset="-128"/>
              </a:rPr>
              <a:t>人間</a:t>
            </a:r>
            <a:r>
              <a:rPr kumimoji="1" lang="ja-JP" altLang="en-US" sz="2400" dirty="0">
                <a:latin typeface="Meiryo" charset="-128"/>
                <a:ea typeface="Meiryo" charset="-128"/>
                <a:cs typeface="Meiryo" charset="-128"/>
              </a:rPr>
              <a:t>を前提に最適化された</a:t>
            </a:r>
            <a:endParaRPr kumimoji="1" lang="en-US" altLang="ja-JP" sz="2400" dirty="0">
              <a:latin typeface="Meiryo" charset="-128"/>
              <a:ea typeface="Meiryo" charset="-128"/>
              <a:cs typeface="Meiryo" charset="-128"/>
            </a:endParaRPr>
          </a:p>
          <a:p>
            <a:pPr algn="ctr"/>
            <a:r>
              <a:rPr kumimoji="1" lang="ja-JP" altLang="en-US" sz="2400" dirty="0">
                <a:latin typeface="Meiryo" charset="-128"/>
                <a:ea typeface="Meiryo" charset="-128"/>
                <a:cs typeface="Meiryo" charset="-128"/>
              </a:rPr>
              <a:t>ビジネスの仕組み</a:t>
            </a:r>
            <a:endParaRPr kumimoji="1" lang="en-US" altLang="ja-JP" sz="2400" dirty="0">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から</a:t>
            </a:r>
            <a:endParaRPr lang="en-US" altLang="ja-JP" dirty="0">
              <a:solidFill>
                <a:schemeClr val="accent6">
                  <a:lumMod val="75000"/>
                </a:schemeClr>
              </a:solidFill>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sz="2400" b="1" u="sng" dirty="0">
                <a:solidFill>
                  <a:srgbClr val="0432FF"/>
                </a:solidFill>
                <a:latin typeface="Meiryo" charset="-128"/>
                <a:ea typeface="Meiryo" charset="-128"/>
                <a:cs typeface="Meiryo" charset="-128"/>
              </a:rPr>
              <a:t>機械</a:t>
            </a:r>
            <a:r>
              <a:rPr lang="ja-JP" altLang="en-US" sz="2400" dirty="0">
                <a:solidFill>
                  <a:srgbClr val="0432FF"/>
                </a:solidFill>
                <a:latin typeface="Meiryo" charset="-128"/>
                <a:ea typeface="Meiryo" charset="-128"/>
                <a:cs typeface="Meiryo" charset="-128"/>
              </a:rPr>
              <a:t>を前提に最適化された</a:t>
            </a:r>
            <a:endParaRPr lang="en-US" altLang="ja-JP" sz="2400" dirty="0">
              <a:solidFill>
                <a:srgbClr val="0432FF"/>
              </a:solidFill>
              <a:latin typeface="Meiryo" charset="-128"/>
              <a:ea typeface="Meiryo" charset="-128"/>
              <a:cs typeface="Meiryo" charset="-128"/>
            </a:endParaRPr>
          </a:p>
          <a:p>
            <a:pPr algn="ctr"/>
            <a:r>
              <a:rPr lang="ja-JP" altLang="en-US" sz="2400" dirty="0">
                <a:solidFill>
                  <a:srgbClr val="0432FF"/>
                </a:solidFill>
                <a:latin typeface="Meiryo" charset="-128"/>
                <a:ea typeface="Meiryo" charset="-128"/>
                <a:cs typeface="Meiryo" charset="-128"/>
              </a:rPr>
              <a:t>ビジネスの仕組み</a:t>
            </a:r>
            <a:endParaRPr lang="en-US" altLang="ja-JP" sz="2400" dirty="0">
              <a:solidFill>
                <a:srgbClr val="0432FF"/>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への転換</a:t>
            </a:r>
            <a:endParaRPr lang="en-US" altLang="ja-JP" dirty="0">
              <a:solidFill>
                <a:schemeClr val="accent6">
                  <a:lumMod val="75000"/>
                </a:schemeClr>
              </a:solidFill>
              <a:latin typeface="Meiryo" charset="-128"/>
              <a:ea typeface="Meiryo" charset="-128"/>
              <a:cs typeface="Meiryo" charset="-128"/>
            </a:endParaRPr>
          </a:p>
        </p:txBody>
      </p:sp>
      <p:sp>
        <p:nvSpPr>
          <p:cNvPr id="7" name="ホームベース 6"/>
          <p:cNvSpPr/>
          <p:nvPr/>
        </p:nvSpPr>
        <p:spPr>
          <a:xfrm>
            <a:off x="277426" y="4230032"/>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10800000">
            <a:off x="4554958" y="4230034"/>
            <a:ext cx="4244744"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277426" y="4423764"/>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10" name="テキスト ボックス 9"/>
          <p:cNvSpPr txBox="1"/>
          <p:nvPr/>
        </p:nvSpPr>
        <p:spPr>
          <a:xfrm>
            <a:off x="6447749" y="4425253"/>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11" name="テキスト ボックス 10"/>
          <p:cNvSpPr txBox="1"/>
          <p:nvPr/>
        </p:nvSpPr>
        <p:spPr>
          <a:xfrm>
            <a:off x="277426" y="4885429"/>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2" name="テキスト ボックス 11"/>
          <p:cNvSpPr txBox="1"/>
          <p:nvPr/>
        </p:nvSpPr>
        <p:spPr>
          <a:xfrm>
            <a:off x="277426" y="5448377"/>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3" name="テキスト ボックス 12"/>
          <p:cNvSpPr txBox="1"/>
          <p:nvPr/>
        </p:nvSpPr>
        <p:spPr>
          <a:xfrm>
            <a:off x="6569085" y="4885428"/>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4" name="テキスト ボックス 13"/>
          <p:cNvSpPr txBox="1"/>
          <p:nvPr/>
        </p:nvSpPr>
        <p:spPr>
          <a:xfrm>
            <a:off x="5618863" y="5443604"/>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5" name="円/楕円 14"/>
          <p:cNvSpPr/>
          <p:nvPr/>
        </p:nvSpPr>
        <p:spPr>
          <a:xfrm>
            <a:off x="3531029" y="4230034"/>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6" name="テキスト ボックス 15"/>
          <p:cNvSpPr txBox="1"/>
          <p:nvPr/>
        </p:nvSpPr>
        <p:spPr>
          <a:xfrm>
            <a:off x="3658426" y="4766495"/>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8" name="右矢印 17"/>
          <p:cNvSpPr/>
          <p:nvPr/>
        </p:nvSpPr>
        <p:spPr>
          <a:xfrm>
            <a:off x="4357735" y="1784096"/>
            <a:ext cx="434788" cy="10040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10800000">
            <a:off x="3709154" y="3743868"/>
            <a:ext cx="1725691" cy="54467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53011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79210" y="5398679"/>
            <a:ext cx="1615440" cy="1109472"/>
          </a:xfrm>
          <a:prstGeom prst="rect">
            <a:avLst/>
          </a:prstGeom>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a:latin typeface="Meiryo" panose="020B0604030504040204" pitchFamily="34" charset="-128"/>
                <a:ea typeface="Meiryo" panose="020B0604030504040204" pitchFamily="34" charset="-128"/>
              </a:rPr>
              <a:t>UBER</a:t>
            </a:r>
            <a:r>
              <a:rPr kumimoji="1" lang="ja-JP" altLang="en-US" dirty="0">
                <a:latin typeface="Meiryo" panose="020B0604030504040204" pitchFamily="34" charset="-128"/>
                <a:ea typeface="Meiryo" panose="020B0604030504040204" pitchFamily="34" charset="-128"/>
              </a:rPr>
              <a:t>と</a:t>
            </a:r>
            <a:r>
              <a:rPr kumimoji="1" lang="en-US" altLang="ja-JP" dirty="0">
                <a:latin typeface="Meiryo" panose="020B0604030504040204" pitchFamily="34" charset="-128"/>
                <a:ea typeface="Meiryo" panose="020B0604030504040204" pitchFamily="34" charset="-128"/>
              </a:rPr>
              <a:t>Taxi</a:t>
            </a:r>
            <a:endParaRPr kumimoji="1" lang="ja-JP" altLang="en-US" dirty="0">
              <a:latin typeface="Meiryo" panose="020B0604030504040204" pitchFamily="34" charset="-128"/>
              <a:ea typeface="Meiryo" panose="020B0604030504040204" pitchFamily="34"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タクシー資産</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コールセンター運営経費</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施設維持管理</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a:solidFill>
                  <a:schemeClr val="bg1"/>
                </a:solidFill>
                <a:latin typeface="Meiryo" charset="-128"/>
                <a:ea typeface="Meiryo" charset="-128"/>
                <a:cs typeface="Meiryo" charset="-128"/>
              </a:rPr>
              <a:t>事務・管理経費　など</a:t>
            </a: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アプリ開発・保守費</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a:solidFill>
                    <a:srgbClr val="0432FF"/>
                  </a:solidFill>
                  <a:latin typeface="Meiryo" charset="-128"/>
                  <a:ea typeface="Meiryo" charset="-128"/>
                  <a:cs typeface="Meiryo" charset="-128"/>
                </a:rPr>
                <a:t>機械を前提</a:t>
              </a:r>
              <a:r>
                <a:rPr lang="ja-JP" altLang="en-US" sz="1400" dirty="0">
                  <a:solidFill>
                    <a:srgbClr val="0432FF"/>
                  </a:solidFill>
                  <a:latin typeface="Meiryo" charset="-128"/>
                  <a:ea typeface="Meiryo" charset="-128"/>
                  <a:cs typeface="Meiryo" charset="-128"/>
                </a:rPr>
                <a:t>とした</a:t>
              </a:r>
              <a:endParaRPr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ビジネスプロセス</a:t>
              </a:r>
              <a:endParaRPr kumimoji="1"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の最適化</a:t>
              </a: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a:solidFill>
                  <a:srgbClr val="C00000"/>
                </a:solidFill>
                <a:latin typeface="Meiryo" charset="-128"/>
                <a:ea typeface="Meiryo" charset="-128"/>
                <a:cs typeface="Meiryo" charset="-128"/>
              </a:rPr>
              <a:t>人間を前提</a:t>
            </a:r>
            <a:r>
              <a:rPr lang="ja-JP" altLang="en-US" sz="1400" dirty="0">
                <a:solidFill>
                  <a:srgbClr val="C00000"/>
                </a:solidFill>
                <a:latin typeface="Meiryo" charset="-128"/>
                <a:ea typeface="Meiryo" charset="-128"/>
                <a:cs typeface="Meiryo" charset="-128"/>
              </a:rPr>
              <a:t>とした</a:t>
            </a:r>
            <a:endParaRPr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ビジネスプロセス</a:t>
            </a:r>
            <a:endParaRPr kumimoji="1"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の最適化</a:t>
            </a: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75247" y="2087345"/>
            <a:ext cx="1780032" cy="1365504"/>
          </a:xfrm>
          <a:prstGeom prst="rect">
            <a:avLst/>
          </a:prstGeom>
        </p:spPr>
      </p:pic>
    </p:spTree>
    <p:extLst>
      <p:ext uri="{BB962C8B-B14F-4D97-AF65-F5344CB8AC3E}">
        <p14:creationId xmlns:p14="http://schemas.microsoft.com/office/powerpoint/2010/main" val="41067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053352"/>
            <a:ext cx="963706" cy="963706"/>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150035"/>
            <a:ext cx="969683" cy="969683"/>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252695"/>
            <a:ext cx="963706" cy="963706"/>
          </a:xfrm>
          <a:prstGeom prst="rect">
            <a:avLst/>
          </a:prstGeo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5446061"/>
            <a:ext cx="963706" cy="963706"/>
          </a:xfrm>
          <a:prstGeom prst="rect">
            <a:avLst/>
          </a:prstGeom>
        </p:spPr>
      </p:pic>
      <p:sp>
        <p:nvSpPr>
          <p:cNvPr id="10" name="テキスト ボックス 9"/>
          <p:cNvSpPr txBox="1"/>
          <p:nvPr/>
        </p:nvSpPr>
        <p:spPr>
          <a:xfrm>
            <a:off x="1613647" y="1212039"/>
            <a:ext cx="1433406" cy="646331"/>
          </a:xfrm>
          <a:prstGeom prst="rect">
            <a:avLst/>
          </a:prstGeom>
          <a:noFill/>
        </p:spPr>
        <p:txBody>
          <a:bodyPr wrap="none" rtlCol="0">
            <a:spAutoFit/>
          </a:bodyPr>
          <a:lstStyle/>
          <a:p>
            <a:r>
              <a:rPr kumimoji="1" lang="en-US" altLang="ja-JP" sz="360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311710"/>
            <a:ext cx="1606530" cy="646331"/>
          </a:xfrm>
          <a:prstGeom prst="rect">
            <a:avLst/>
          </a:prstGeom>
          <a:noFill/>
        </p:spPr>
        <p:txBody>
          <a:bodyPr wrap="none" rtlCol="0">
            <a:spAutoFit/>
          </a:bodyPr>
          <a:lstStyle/>
          <a:p>
            <a:r>
              <a:rPr kumimoji="1" lang="en-US" altLang="ja-JP" sz="3600">
                <a:latin typeface="Meiryo" charset="-128"/>
                <a:ea typeface="Meiryo" charset="-128"/>
                <a:cs typeface="Meiryo" charset="-128"/>
              </a:rPr>
              <a:t>airbnb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411382"/>
            <a:ext cx="2116028" cy="646331"/>
          </a:xfrm>
          <a:prstGeom prst="rect">
            <a:avLst/>
          </a:prstGeom>
          <a:noFill/>
        </p:spPr>
        <p:txBody>
          <a:bodyPr wrap="none" rtlCol="0">
            <a:spAutoFit/>
          </a:bodyPr>
          <a:lstStyle/>
          <a:p>
            <a:r>
              <a:rPr kumimoji="1" lang="en-US" altLang="ja-JP" sz="360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511054"/>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604748"/>
            <a:ext cx="1625766" cy="646331"/>
          </a:xfrm>
          <a:prstGeom prst="rect">
            <a:avLst/>
          </a:prstGeom>
          <a:noFill/>
        </p:spPr>
        <p:txBody>
          <a:bodyPr wrap="none" rtlCol="0">
            <a:spAutoFit/>
          </a:bodyPr>
          <a:lstStyle/>
          <a:p>
            <a:r>
              <a:rPr kumimoji="1" lang="en-US" altLang="ja-JP" sz="360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4011706" y="1260286"/>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4011706" y="2359957"/>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4011706" y="3459629"/>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011706" y="4556313"/>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011706" y="5652995"/>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304370"/>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501070"/>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402720"/>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600397"/>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4286591"/>
            <a:ext cx="963706" cy="1177681"/>
          </a:xfrm>
          <a:prstGeom prst="rect">
            <a:avLst/>
          </a:prstGeom>
        </p:spPr>
      </p:pic>
      <p:sp>
        <p:nvSpPr>
          <p:cNvPr id="25" name="テキスト ボックス 24"/>
          <p:cNvSpPr txBox="1"/>
          <p:nvPr/>
        </p:nvSpPr>
        <p:spPr>
          <a:xfrm>
            <a:off x="5050536" y="5697079"/>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spTree>
    <p:extLst>
      <p:ext uri="{BB962C8B-B14F-4D97-AF65-F5344CB8AC3E}">
        <p14:creationId xmlns:p14="http://schemas.microsoft.com/office/powerpoint/2010/main" val="3944821206"/>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40004</TotalTime>
  <Words>7118</Words>
  <Application>Microsoft Macintosh PowerPoint</Application>
  <PresentationFormat>画面に合わせる (4:3)</PresentationFormat>
  <Paragraphs>1389</Paragraphs>
  <Slides>62</Slides>
  <Notes>14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62</vt:i4>
      </vt:variant>
    </vt:vector>
  </HeadingPairs>
  <TitlesOfParts>
    <vt:vector size="78" baseType="lpstr">
      <vt:lpstr>Arial Unicode MS</vt:lpstr>
      <vt:lpstr>HGP創英角ｺﾞｼｯｸUB</vt:lpstr>
      <vt:lpstr>HGP創英角ｺﾞｼｯｸUB</vt:lpstr>
      <vt:lpstr>HGMaruGothicMPRO</vt:lpstr>
      <vt:lpstr>Hiragino Kaku Gothic Std W8</vt:lpstr>
      <vt:lpstr>Hiragino Kaku Gothic StdN W8</vt:lpstr>
      <vt:lpstr>ＭＳ Ｐゴシック</vt:lpstr>
      <vt:lpstr>Meiryo</vt:lpstr>
      <vt:lpstr>Meiryo</vt:lpstr>
      <vt:lpstr>American Typewriter</vt:lpstr>
      <vt:lpstr>Arial</vt:lpstr>
      <vt:lpstr>Calibri</vt:lpstr>
      <vt:lpstr>Helvetica Neue</vt:lpstr>
      <vt:lpstr>Times New Roman</vt:lpstr>
      <vt:lpstr>Wingdings</vt:lpstr>
      <vt:lpstr>NC標準テンプレート</vt:lpstr>
      <vt:lpstr>SIビジネスの デジタル・トランスフォーメーション</vt:lpstr>
      <vt:lpstr>PowerPoint プレゼンテーション</vt:lpstr>
      <vt:lpstr>インターネットに接続されるデバイス数の推移</vt:lpstr>
      <vt:lpstr>コレ一枚でわかる最新のITトレンド</vt:lpstr>
      <vt:lpstr>デジタル・トランスフォーメーションとCPS</vt:lpstr>
      <vt:lpstr>デジタル・トランスフォーメーションとは何か</vt:lpstr>
      <vt:lpstr>デジタル・トランスフォーメーションとは</vt:lpstr>
      <vt:lpstr>UBERとTaxi</vt:lpstr>
      <vt:lpstr>デジタル・トランスフォーメーションの実際</vt:lpstr>
      <vt:lpstr>デジタル・トランスフォーメーションの実際</vt:lpstr>
      <vt:lpstr>デジタル･ディスラプターの創出する新しい価値</vt:lpstr>
      <vt:lpstr>もし、変わることができなければ</vt:lpstr>
      <vt:lpstr>デジタル・トランスフォーメーションの定義</vt:lpstr>
      <vt:lpstr>アマゾンのデジタル・トランスフォーメーション</vt:lpstr>
      <vt:lpstr>限界費用ゼロ社会を惹き寄せるDX</vt:lpstr>
      <vt:lpstr>DXを支えるテクノロジー 　</vt:lpstr>
      <vt:lpstr>DXを支えるテクノロジー 　</vt:lpstr>
      <vt:lpstr>DXを実現する4つの手法と考え方</vt:lpstr>
      <vt:lpstr>PowerPoint プレゼンテーション</vt:lpstr>
      <vt:lpstr>PowerPoint プレゼンテーション</vt:lpstr>
      <vt:lpstr>評価対象としたアプリケーション</vt:lpstr>
      <vt:lpstr>評価対象としたアプリケーション／処理フロー</vt:lpstr>
      <vt:lpstr>構築事例：従来型のWebアプリケーション・アーキテクチャ</vt:lpstr>
      <vt:lpstr>構築事例：AWSサービスを活かしたアーキテクチャ</vt:lpstr>
      <vt:lpstr>構築事例：AWSサービスを最大限活かしたアーキテクチャ</vt:lpstr>
      <vt:lpstr>クラウドは手段の負担を減らす仕組み</vt:lpstr>
      <vt:lpstr>クラウド活用の狙い</vt:lpstr>
      <vt:lpstr>クラウドへ移行することに伴うビジネスの変化</vt:lpstr>
      <vt:lpstr>銀行システムにおけるクラウド活用の動き</vt:lpstr>
      <vt:lpstr>クラウド・バイ・デフォルト原則</vt:lpstr>
      <vt:lpstr>クラウドがもたらすビジネス価値</vt:lpstr>
      <vt:lpstr>PowerPoint プレゼンテーション</vt:lpstr>
      <vt:lpstr>クラウドにまつわる3つの誤解</vt:lpstr>
      <vt:lpstr>誤解１：調達の手段が変わるだけ？</vt:lpstr>
      <vt:lpstr>誤解２：ガバナンスが効かない？</vt:lpstr>
      <vt:lpstr>誤解２：ガバナンスが効かない？</vt:lpstr>
      <vt:lpstr>誤解３：コストは下がらない？</vt:lpstr>
      <vt:lpstr>誤解３：コストは下がらない？</vt:lpstr>
      <vt:lpstr>誤解３：コストは下がらない？</vt:lpstr>
      <vt:lpstr>変わる情報システムのかたち</vt:lpstr>
      <vt:lpstr>PowerPoint プレゼンテーション</vt:lpstr>
      <vt:lpstr>PowerPoint プレゼンテーション</vt:lpstr>
      <vt:lpstr>「クラウド×内製化」が加速</vt:lpstr>
      <vt:lpstr>これからの開発や運用に求められるもの</vt:lpstr>
      <vt:lpstr>VeriSM</vt:lpstr>
      <vt:lpstr>イノベーションとスピードの融合</vt:lpstr>
      <vt:lpstr>これからの「ITビジネスの方程式」</vt:lpstr>
      <vt:lpstr>早期の仕様確定がムダを減らすという迷信</vt:lpstr>
      <vt:lpstr>不確実性のコーン</vt:lpstr>
      <vt:lpstr>システム開発の理想と現実</vt:lpstr>
      <vt:lpstr>早期の仕様確定がムダを減らすというのは迷信</vt:lpstr>
      <vt:lpstr>イノベーションとスピードの融合</vt:lpstr>
      <vt:lpstr>アジャイル開発の基本構造</vt:lpstr>
      <vt:lpstr>コンテナ型仮想化</vt:lpstr>
      <vt:lpstr>仮想マシンとコンテナの稼働効率</vt:lpstr>
      <vt:lpstr>DevOpsとコンテナ管理ソフトウエア</vt:lpstr>
      <vt:lpstr>DevOpsとコンテナ管理ソフトウエア</vt:lpstr>
      <vt:lpstr>DockerとKubernetes の関係</vt:lpstr>
      <vt:lpstr>コンテナとハイブリッド・クラウド／マルチ・クラウド</vt:lpstr>
      <vt:lpstr>サーバーレス／FaaS（Function as a Service） </vt:lpstr>
      <vt:lpstr>サーバーレス／FaaSの仕組み</vt:lpstr>
      <vt:lpstr>PowerPoint プレゼンテーション</vt:lpstr>
    </vt:vector>
  </TitlesOfParts>
  <Manager/>
  <Company>NetCommerce</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斎藤 昌義</dc:creator>
  <cp:keywords/>
  <dc:description/>
  <cp:lastModifiedBy>斎藤昌義</cp:lastModifiedBy>
  <cp:revision>1387</cp:revision>
  <cp:lastPrinted>2016-09-01T22:55:14Z</cp:lastPrinted>
  <dcterms:created xsi:type="dcterms:W3CDTF">2014-04-30T01:58:06Z</dcterms:created>
  <dcterms:modified xsi:type="dcterms:W3CDTF">2018-09-10T04:57:03Z</dcterms:modified>
  <cp:category/>
</cp:coreProperties>
</file>