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handoutMasterIdLst>
    <p:handoutMasterId r:id="rId93"/>
  </p:handoutMasterIdLst>
  <p:sldIdLst>
    <p:sldId id="1201" r:id="rId2"/>
    <p:sldId id="2926" r:id="rId3"/>
    <p:sldId id="1370" r:id="rId4"/>
    <p:sldId id="2959" r:id="rId5"/>
    <p:sldId id="1310" r:id="rId6"/>
    <p:sldId id="1363" r:id="rId7"/>
    <p:sldId id="1364" r:id="rId8"/>
    <p:sldId id="1365" r:id="rId9"/>
    <p:sldId id="1366" r:id="rId10"/>
    <p:sldId id="1367" r:id="rId11"/>
    <p:sldId id="2651" r:id="rId12"/>
    <p:sldId id="2660" r:id="rId13"/>
    <p:sldId id="2652" r:id="rId14"/>
    <p:sldId id="2620" r:id="rId15"/>
    <p:sldId id="2681" r:id="rId16"/>
    <p:sldId id="1369" r:id="rId17"/>
    <p:sldId id="2971" r:id="rId18"/>
    <p:sldId id="2715" r:id="rId19"/>
    <p:sldId id="2684" r:id="rId20"/>
    <p:sldId id="1212" r:id="rId21"/>
    <p:sldId id="1315" r:id="rId22"/>
    <p:sldId id="1316" r:id="rId23"/>
    <p:sldId id="1317" r:id="rId24"/>
    <p:sldId id="2974" r:id="rId25"/>
    <p:sldId id="1319" r:id="rId26"/>
    <p:sldId id="1320" r:id="rId27"/>
    <p:sldId id="2975" r:id="rId28"/>
    <p:sldId id="939" r:id="rId29"/>
    <p:sldId id="971" r:id="rId30"/>
    <p:sldId id="2976" r:id="rId31"/>
    <p:sldId id="2977" r:id="rId32"/>
    <p:sldId id="1351" r:id="rId33"/>
    <p:sldId id="1342" r:id="rId34"/>
    <p:sldId id="1343" r:id="rId35"/>
    <p:sldId id="1344" r:id="rId36"/>
    <p:sldId id="1345" r:id="rId37"/>
    <p:sldId id="1346" r:id="rId38"/>
    <p:sldId id="2952" r:id="rId39"/>
    <p:sldId id="2953" r:id="rId40"/>
    <p:sldId id="2954" r:id="rId41"/>
    <p:sldId id="1386" r:id="rId42"/>
    <p:sldId id="2004" r:id="rId43"/>
    <p:sldId id="719" r:id="rId44"/>
    <p:sldId id="2709" r:id="rId45"/>
    <p:sldId id="2710" r:id="rId46"/>
    <p:sldId id="2688" r:id="rId47"/>
    <p:sldId id="2702" r:id="rId48"/>
    <p:sldId id="721" r:id="rId49"/>
    <p:sldId id="2711" r:id="rId50"/>
    <p:sldId id="2712" r:id="rId51"/>
    <p:sldId id="2713" r:id="rId52"/>
    <p:sldId id="2714" r:id="rId53"/>
    <p:sldId id="2703" r:id="rId54"/>
    <p:sldId id="1387" r:id="rId55"/>
    <p:sldId id="750" r:id="rId56"/>
    <p:sldId id="765" r:id="rId57"/>
    <p:sldId id="747" r:id="rId58"/>
    <p:sldId id="782" r:id="rId59"/>
    <p:sldId id="1383" r:id="rId60"/>
    <p:sldId id="2716" r:id="rId61"/>
    <p:sldId id="776" r:id="rId62"/>
    <p:sldId id="784" r:id="rId63"/>
    <p:sldId id="2979" r:id="rId64"/>
    <p:sldId id="259" r:id="rId65"/>
    <p:sldId id="2984" r:id="rId66"/>
    <p:sldId id="2972" r:id="rId67"/>
    <p:sldId id="1219" r:id="rId68"/>
    <p:sldId id="2701" r:id="rId69"/>
    <p:sldId id="794" r:id="rId70"/>
    <p:sldId id="1398" r:id="rId71"/>
    <p:sldId id="1399" r:id="rId72"/>
    <p:sldId id="1400" r:id="rId73"/>
    <p:sldId id="1401" r:id="rId74"/>
    <p:sldId id="1402" r:id="rId75"/>
    <p:sldId id="1406" r:id="rId76"/>
    <p:sldId id="1410" r:id="rId77"/>
    <p:sldId id="1411" r:id="rId78"/>
    <p:sldId id="2678" r:id="rId79"/>
    <p:sldId id="936" r:id="rId80"/>
    <p:sldId id="869" r:id="rId81"/>
    <p:sldId id="2680" r:id="rId82"/>
    <p:sldId id="2683" r:id="rId83"/>
    <p:sldId id="1225" r:id="rId84"/>
    <p:sldId id="2951" r:id="rId85"/>
    <p:sldId id="268" r:id="rId86"/>
    <p:sldId id="269" r:id="rId87"/>
    <p:sldId id="270" r:id="rId88"/>
    <p:sldId id="272" r:id="rId89"/>
    <p:sldId id="275" r:id="rId90"/>
    <p:sldId id="715" r:id="rId9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FBD2"/>
    <a:srgbClr val="FF6666"/>
    <a:srgbClr val="0432FF"/>
    <a:srgbClr val="FF0000"/>
    <a:srgbClr val="FFD579"/>
    <a:srgbClr val="D7A800"/>
    <a:srgbClr val="0070C0"/>
    <a:srgbClr val="E46C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p:restoredTop sz="93540" autoAdjust="0"/>
  </p:normalViewPr>
  <p:slideViewPr>
    <p:cSldViewPr snapToGrid="0" snapToObjects="1" showGuides="1">
      <p:cViewPr varScale="1">
        <p:scale>
          <a:sx n="91" d="100"/>
          <a:sy n="91" d="100"/>
        </p:scale>
        <p:origin x="680" y="176"/>
      </p:cViewPr>
      <p:guideLst>
        <p:guide orient="horz" pos="3952"/>
        <p:guide pos="2880"/>
      </p:guideLst>
    </p:cSldViewPr>
  </p:slideViewPr>
  <p:notesTextViewPr>
    <p:cViewPr>
      <p:scale>
        <a:sx n="100" d="100"/>
        <a:sy n="100" d="100"/>
      </p:scale>
      <p:origin x="0" y="0"/>
    </p:cViewPr>
  </p:notesTextViewPr>
  <p:sorterViewPr>
    <p:cViewPr>
      <p:scale>
        <a:sx n="120" d="100"/>
        <a:sy n="120" d="100"/>
      </p:scale>
      <p:origin x="0" y="99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4771A-A68E-8547-8D1D-AE8E4F1740D1}" type="doc">
      <dgm:prSet loTypeId="urn:microsoft.com/office/officeart/2005/8/layout/hChevron3" loCatId="" qsTypeId="urn:microsoft.com/office/officeart/2005/8/quickstyle/simple1" qsCatId="simple" csTypeId="urn:microsoft.com/office/officeart/2005/8/colors/colorful4" csCatId="colorful" phldr="1"/>
      <dgm:spPr/>
    </dgm:pt>
    <dgm:pt modelId="{949351C7-F686-BB4F-A7C1-090449319540}">
      <dgm:prSet phldrT="[テキスト]" custT="1"/>
      <dgm:spPr>
        <a:effectLst>
          <a:outerShdw blurRad="50800" dist="38100" dir="2700000" algn="tl" rotWithShape="0">
            <a:prstClr val="black">
              <a:alpha val="40000"/>
            </a:prstClr>
          </a:outerShdw>
        </a:effectLst>
      </dgm:spPr>
      <dgm:t>
        <a:bodyPr/>
        <a:lstStyle/>
        <a:p>
          <a:r>
            <a:rPr kumimoji="1" lang="ja-JP" altLang="en-US" sz="1400" dirty="0">
              <a:ln>
                <a:noFill/>
              </a:ln>
            </a:rPr>
            <a:t>業務要件</a:t>
          </a:r>
        </a:p>
      </dgm:t>
    </dgm:pt>
    <dgm:pt modelId="{16E1B186-C866-DB44-9A0E-4367068E3E96}" type="parTrans" cxnId="{A91A7816-895E-4549-BBC8-8462B7741DC3}">
      <dgm:prSet/>
      <dgm:spPr/>
      <dgm:t>
        <a:bodyPr/>
        <a:lstStyle/>
        <a:p>
          <a:endParaRPr kumimoji="1" lang="ja-JP" altLang="en-US"/>
        </a:p>
      </dgm:t>
    </dgm:pt>
    <dgm:pt modelId="{E1E9CD14-3673-0447-A20B-31A8B35038A5}" type="sibTrans" cxnId="{A91A7816-895E-4549-BBC8-8462B7741DC3}">
      <dgm:prSet/>
      <dgm:spPr/>
      <dgm:t>
        <a:bodyPr/>
        <a:lstStyle/>
        <a:p>
          <a:endParaRPr kumimoji="1" lang="ja-JP" altLang="en-US"/>
        </a:p>
      </dgm:t>
    </dgm:pt>
    <dgm:pt modelId="{F71E84A9-F8D5-8D4E-B732-3AD076AA23D4}">
      <dgm:prSet phldrT="[テキスト]" custT="1"/>
      <dgm:spPr>
        <a:effectLst>
          <a:outerShdw blurRad="50800" dist="38100" dir="2700000" algn="tl" rotWithShape="0">
            <a:prstClr val="black">
              <a:alpha val="40000"/>
            </a:prstClr>
          </a:outerShdw>
        </a:effectLst>
      </dgm:spPr>
      <dgm:t>
        <a:bodyPr/>
        <a:lstStyle/>
        <a:p>
          <a:r>
            <a:rPr kumimoji="1" lang="ja-JP" altLang="en-US" sz="1400" dirty="0">
              <a:ln>
                <a:noFill/>
              </a:ln>
            </a:rPr>
            <a:t>基本計画</a:t>
          </a:r>
        </a:p>
      </dgm:t>
    </dgm:pt>
    <dgm:pt modelId="{170CF19D-6158-1945-9E62-FBA71F1E892A}" type="parTrans" cxnId="{88D083A8-96B5-F44A-9977-964A23501E3A}">
      <dgm:prSet/>
      <dgm:spPr/>
      <dgm:t>
        <a:bodyPr/>
        <a:lstStyle/>
        <a:p>
          <a:endParaRPr kumimoji="1" lang="ja-JP" altLang="en-US"/>
        </a:p>
      </dgm:t>
    </dgm:pt>
    <dgm:pt modelId="{3E81DACE-6FC8-E64A-8DDD-118F337D098E}" type="sibTrans" cxnId="{88D083A8-96B5-F44A-9977-964A23501E3A}">
      <dgm:prSet/>
      <dgm:spPr/>
      <dgm:t>
        <a:bodyPr/>
        <a:lstStyle/>
        <a:p>
          <a:endParaRPr kumimoji="1" lang="ja-JP" altLang="en-US"/>
        </a:p>
      </dgm:t>
    </dgm:pt>
    <dgm:pt modelId="{FD197ECC-56F5-D341-BDDD-606C538F0886}">
      <dgm:prSet phldrT="[テキスト]" custT="1"/>
      <dgm:spPr>
        <a:effectLst>
          <a:outerShdw blurRad="50800" dist="38100" dir="2700000" algn="tl" rotWithShape="0">
            <a:prstClr val="black">
              <a:alpha val="40000"/>
            </a:prstClr>
          </a:outerShdw>
        </a:effectLst>
      </dgm:spPr>
      <dgm:t>
        <a:bodyPr/>
        <a:lstStyle/>
        <a:p>
          <a:r>
            <a:rPr kumimoji="1" lang="ja-JP" altLang="en-US" sz="1400" dirty="0">
              <a:ln>
                <a:noFill/>
              </a:ln>
            </a:rPr>
            <a:t>システム</a:t>
          </a:r>
        </a:p>
        <a:p>
          <a:r>
            <a:rPr kumimoji="1" lang="ja-JP" altLang="en-US" sz="1400" dirty="0">
              <a:ln>
                <a:noFill/>
              </a:ln>
            </a:rPr>
            <a:t>要件定義</a:t>
          </a:r>
        </a:p>
      </dgm:t>
    </dgm:pt>
    <dgm:pt modelId="{C7159D62-1C37-6446-B9E7-4440B662A375}" type="parTrans" cxnId="{2608F2BB-7460-1B40-8EBE-2581DA0F9D67}">
      <dgm:prSet/>
      <dgm:spPr/>
      <dgm:t>
        <a:bodyPr/>
        <a:lstStyle/>
        <a:p>
          <a:endParaRPr kumimoji="1" lang="ja-JP" altLang="en-US"/>
        </a:p>
      </dgm:t>
    </dgm:pt>
    <dgm:pt modelId="{AFBE1FCB-A745-AD49-8D21-E5227F2F6800}" type="sibTrans" cxnId="{2608F2BB-7460-1B40-8EBE-2581DA0F9D67}">
      <dgm:prSet/>
      <dgm:spPr/>
      <dgm:t>
        <a:bodyPr/>
        <a:lstStyle/>
        <a:p>
          <a:endParaRPr kumimoji="1" lang="ja-JP" altLang="en-US"/>
        </a:p>
      </dgm:t>
    </dgm:pt>
    <dgm:pt modelId="{44E0186C-45C5-2144-BD72-830376FE38F3}">
      <dgm:prSet phldrT="[テキスト]" custT="1"/>
      <dgm:spPr>
        <a:effectLst>
          <a:outerShdw blurRad="50800" dist="38100" dir="2700000" algn="tl" rotWithShape="0">
            <a:prstClr val="black">
              <a:alpha val="40000"/>
            </a:prstClr>
          </a:outerShdw>
        </a:effectLst>
      </dgm:spPr>
      <dgm:t>
        <a:bodyPr/>
        <a:lstStyle/>
        <a:p>
          <a:r>
            <a:rPr kumimoji="1" lang="ja-JP" altLang="en-US" sz="1400" dirty="0">
              <a:ln>
                <a:noFill/>
              </a:ln>
            </a:rPr>
            <a:t>設計</a:t>
          </a:r>
        </a:p>
      </dgm:t>
    </dgm:pt>
    <dgm:pt modelId="{0614706A-C320-E040-A356-B2E70DE07EF8}" type="parTrans" cxnId="{ACC72B5A-FC3B-7F42-B77D-3F07BD34F8D5}">
      <dgm:prSet/>
      <dgm:spPr/>
      <dgm:t>
        <a:bodyPr/>
        <a:lstStyle/>
        <a:p>
          <a:endParaRPr kumimoji="1" lang="ja-JP" altLang="en-US"/>
        </a:p>
      </dgm:t>
    </dgm:pt>
    <dgm:pt modelId="{06B58CAA-E2CE-7942-B5B9-B8DB0C092DC9}" type="sibTrans" cxnId="{ACC72B5A-FC3B-7F42-B77D-3F07BD34F8D5}">
      <dgm:prSet/>
      <dgm:spPr/>
      <dgm:t>
        <a:bodyPr/>
        <a:lstStyle/>
        <a:p>
          <a:endParaRPr kumimoji="1" lang="ja-JP" altLang="en-US"/>
        </a:p>
      </dgm:t>
    </dgm:pt>
    <dgm:pt modelId="{18A64134-01D6-1D47-9D0B-061ED89779A3}">
      <dgm:prSet phldrT="[テキスト]" custT="1"/>
      <dgm:spPr>
        <a:effectLst>
          <a:outerShdw blurRad="50800" dist="38100" dir="2700000" algn="tl" rotWithShape="0">
            <a:prstClr val="black">
              <a:alpha val="40000"/>
            </a:prstClr>
          </a:outerShdw>
        </a:effectLst>
      </dgm:spPr>
      <dgm:t>
        <a:bodyPr/>
        <a:lstStyle/>
        <a:p>
          <a:r>
            <a:rPr kumimoji="1" lang="ja-JP" altLang="en-US" sz="1400" dirty="0">
              <a:ln>
                <a:noFill/>
              </a:ln>
            </a:rPr>
            <a:t>構築・開発</a:t>
          </a:r>
        </a:p>
      </dgm:t>
    </dgm:pt>
    <dgm:pt modelId="{DBE69E83-5435-3B4A-985E-5FB5163F9676}" type="parTrans" cxnId="{3556618C-4B32-4641-BF18-A6787E107C59}">
      <dgm:prSet/>
      <dgm:spPr/>
      <dgm:t>
        <a:bodyPr/>
        <a:lstStyle/>
        <a:p>
          <a:endParaRPr kumimoji="1" lang="ja-JP" altLang="en-US"/>
        </a:p>
      </dgm:t>
    </dgm:pt>
    <dgm:pt modelId="{DABAD548-8E8E-934C-AEAE-A220E70FA968}" type="sibTrans" cxnId="{3556618C-4B32-4641-BF18-A6787E107C59}">
      <dgm:prSet/>
      <dgm:spPr/>
      <dgm:t>
        <a:bodyPr/>
        <a:lstStyle/>
        <a:p>
          <a:endParaRPr kumimoji="1" lang="ja-JP" altLang="en-US"/>
        </a:p>
      </dgm:t>
    </dgm:pt>
    <dgm:pt modelId="{D372E961-9E6B-0C43-879B-59E05FAB2CBD}">
      <dgm:prSet phldrT="[テキスト]" custT="1"/>
      <dgm:spPr>
        <a:effectLst>
          <a:outerShdw blurRad="50800" dist="38100" dir="2700000" algn="tl" rotWithShape="0">
            <a:prstClr val="black">
              <a:alpha val="40000"/>
            </a:prstClr>
          </a:outerShdw>
        </a:effectLst>
      </dgm:spPr>
      <dgm:t>
        <a:bodyPr/>
        <a:lstStyle/>
        <a:p>
          <a:r>
            <a:rPr kumimoji="1" lang="ja-JP" altLang="en-US" sz="1400" dirty="0">
              <a:ln>
                <a:noFill/>
              </a:ln>
            </a:rPr>
            <a:t>保守・</a:t>
          </a:r>
        </a:p>
        <a:p>
          <a:r>
            <a:rPr kumimoji="1" lang="ja-JP" altLang="en-US" sz="1400" dirty="0">
              <a:ln>
                <a:noFill/>
              </a:ln>
            </a:rPr>
            <a:t>サポート</a:t>
          </a:r>
        </a:p>
      </dgm:t>
    </dgm:pt>
    <dgm:pt modelId="{0B052086-4FFA-2741-8123-15A7F4D8AE11}" type="parTrans" cxnId="{24A2C815-F608-D747-805C-FB80E0FC0003}">
      <dgm:prSet/>
      <dgm:spPr/>
      <dgm:t>
        <a:bodyPr/>
        <a:lstStyle/>
        <a:p>
          <a:endParaRPr kumimoji="1" lang="ja-JP" altLang="en-US"/>
        </a:p>
      </dgm:t>
    </dgm:pt>
    <dgm:pt modelId="{A1804327-2C13-9A40-8C75-0BB44D166BE2}" type="sibTrans" cxnId="{24A2C815-F608-D747-805C-FB80E0FC0003}">
      <dgm:prSet/>
      <dgm:spPr/>
      <dgm:t>
        <a:bodyPr/>
        <a:lstStyle/>
        <a:p>
          <a:endParaRPr kumimoji="1" lang="ja-JP" altLang="en-US"/>
        </a:p>
      </dgm:t>
    </dgm:pt>
    <dgm:pt modelId="{48F34809-E3A7-884E-A978-438937FCE33C}" type="pres">
      <dgm:prSet presAssocID="{4BE4771A-A68E-8547-8D1D-AE8E4F1740D1}" presName="Name0" presStyleCnt="0">
        <dgm:presLayoutVars>
          <dgm:dir/>
          <dgm:resizeHandles val="exact"/>
        </dgm:presLayoutVars>
      </dgm:prSet>
      <dgm:spPr/>
    </dgm:pt>
    <dgm:pt modelId="{14BD931F-BF8A-9A40-B5E7-0D93B96672AF}" type="pres">
      <dgm:prSet presAssocID="{949351C7-F686-BB4F-A7C1-090449319540}" presName="parTxOnly" presStyleLbl="node1" presStyleIdx="0" presStyleCnt="6" custLinFactNeighborX="-2742">
        <dgm:presLayoutVars>
          <dgm:bulletEnabled val="1"/>
        </dgm:presLayoutVars>
      </dgm:prSet>
      <dgm:spPr/>
    </dgm:pt>
    <dgm:pt modelId="{11993EDA-2736-EA44-96F1-8F5895D79823}" type="pres">
      <dgm:prSet presAssocID="{E1E9CD14-3673-0447-A20B-31A8B35038A5}" presName="parSpace" presStyleCnt="0"/>
      <dgm:spPr/>
    </dgm:pt>
    <dgm:pt modelId="{10DFB976-665A-604D-AAE7-CD4F2409D6F8}" type="pres">
      <dgm:prSet presAssocID="{F71E84A9-F8D5-8D4E-B732-3AD076AA23D4}" presName="parTxOnly" presStyleLbl="node1" presStyleIdx="1" presStyleCnt="6">
        <dgm:presLayoutVars>
          <dgm:bulletEnabled val="1"/>
        </dgm:presLayoutVars>
      </dgm:prSet>
      <dgm:spPr/>
    </dgm:pt>
    <dgm:pt modelId="{9D3AA5B8-16DC-3C46-9010-B0DD1AE150F3}" type="pres">
      <dgm:prSet presAssocID="{3E81DACE-6FC8-E64A-8DDD-118F337D098E}" presName="parSpace" presStyleCnt="0"/>
      <dgm:spPr/>
    </dgm:pt>
    <dgm:pt modelId="{78CAAAB2-43FB-C242-A35F-FF3381471482}" type="pres">
      <dgm:prSet presAssocID="{FD197ECC-56F5-D341-BDDD-606C538F0886}" presName="parTxOnly" presStyleLbl="node1" presStyleIdx="2" presStyleCnt="6">
        <dgm:presLayoutVars>
          <dgm:bulletEnabled val="1"/>
        </dgm:presLayoutVars>
      </dgm:prSet>
      <dgm:spPr/>
    </dgm:pt>
    <dgm:pt modelId="{F909D6C4-08A0-5B44-98E1-B3B16C232ED9}" type="pres">
      <dgm:prSet presAssocID="{AFBE1FCB-A745-AD49-8D21-E5227F2F6800}" presName="parSpace" presStyleCnt="0"/>
      <dgm:spPr/>
    </dgm:pt>
    <dgm:pt modelId="{44CA1EFF-B4AC-6844-B0CB-6037777E0A64}" type="pres">
      <dgm:prSet presAssocID="{44E0186C-45C5-2144-BD72-830376FE38F3}" presName="parTxOnly" presStyleLbl="node1" presStyleIdx="3" presStyleCnt="6">
        <dgm:presLayoutVars>
          <dgm:bulletEnabled val="1"/>
        </dgm:presLayoutVars>
      </dgm:prSet>
      <dgm:spPr/>
    </dgm:pt>
    <dgm:pt modelId="{DD35D31D-6E0D-364E-A20E-478C81898861}" type="pres">
      <dgm:prSet presAssocID="{06B58CAA-E2CE-7942-B5B9-B8DB0C092DC9}" presName="parSpace" presStyleCnt="0"/>
      <dgm:spPr/>
    </dgm:pt>
    <dgm:pt modelId="{264D3EDA-D479-E949-9033-6A9E1AB91DC1}" type="pres">
      <dgm:prSet presAssocID="{18A64134-01D6-1D47-9D0B-061ED89779A3}" presName="parTxOnly" presStyleLbl="node1" presStyleIdx="4" presStyleCnt="6">
        <dgm:presLayoutVars>
          <dgm:bulletEnabled val="1"/>
        </dgm:presLayoutVars>
      </dgm:prSet>
      <dgm:spPr/>
    </dgm:pt>
    <dgm:pt modelId="{F2DCDC74-F7D8-1A43-8717-86EAD2EEFF73}" type="pres">
      <dgm:prSet presAssocID="{DABAD548-8E8E-934C-AEAE-A220E70FA968}" presName="parSpace" presStyleCnt="0"/>
      <dgm:spPr/>
    </dgm:pt>
    <dgm:pt modelId="{F4B115BB-1D34-844D-9FB4-1CD089CCB16C}" type="pres">
      <dgm:prSet presAssocID="{D372E961-9E6B-0C43-879B-59E05FAB2CBD}" presName="parTxOnly" presStyleLbl="node1" presStyleIdx="5" presStyleCnt="6">
        <dgm:presLayoutVars>
          <dgm:bulletEnabled val="1"/>
        </dgm:presLayoutVars>
      </dgm:prSet>
      <dgm:spPr/>
    </dgm:pt>
  </dgm:ptLst>
  <dgm:cxnLst>
    <dgm:cxn modelId="{24A2C815-F608-D747-805C-FB80E0FC0003}" srcId="{4BE4771A-A68E-8547-8D1D-AE8E4F1740D1}" destId="{D372E961-9E6B-0C43-879B-59E05FAB2CBD}" srcOrd="5" destOrd="0" parTransId="{0B052086-4FFA-2741-8123-15A7F4D8AE11}" sibTransId="{A1804327-2C13-9A40-8C75-0BB44D166BE2}"/>
    <dgm:cxn modelId="{A91A7816-895E-4549-BBC8-8462B7741DC3}" srcId="{4BE4771A-A68E-8547-8D1D-AE8E4F1740D1}" destId="{949351C7-F686-BB4F-A7C1-090449319540}" srcOrd="0" destOrd="0" parTransId="{16E1B186-C866-DB44-9A0E-4367068E3E96}" sibTransId="{E1E9CD14-3673-0447-A20B-31A8B35038A5}"/>
    <dgm:cxn modelId="{9C05F922-E572-C246-A9B7-CC8042FA963F}" type="presOf" srcId="{D372E961-9E6B-0C43-879B-59E05FAB2CBD}" destId="{F4B115BB-1D34-844D-9FB4-1CD089CCB16C}" srcOrd="0" destOrd="0" presId="urn:microsoft.com/office/officeart/2005/8/layout/hChevron3"/>
    <dgm:cxn modelId="{357DC93D-9173-A343-A4DB-B3C3684A2AFD}" type="presOf" srcId="{4BE4771A-A68E-8547-8D1D-AE8E4F1740D1}" destId="{48F34809-E3A7-884E-A978-438937FCE33C}" srcOrd="0" destOrd="0" presId="urn:microsoft.com/office/officeart/2005/8/layout/hChevron3"/>
    <dgm:cxn modelId="{ACC72B5A-FC3B-7F42-B77D-3F07BD34F8D5}" srcId="{4BE4771A-A68E-8547-8D1D-AE8E4F1740D1}" destId="{44E0186C-45C5-2144-BD72-830376FE38F3}" srcOrd="3" destOrd="0" parTransId="{0614706A-C320-E040-A356-B2E70DE07EF8}" sibTransId="{06B58CAA-E2CE-7942-B5B9-B8DB0C092DC9}"/>
    <dgm:cxn modelId="{3556618C-4B32-4641-BF18-A6787E107C59}" srcId="{4BE4771A-A68E-8547-8D1D-AE8E4F1740D1}" destId="{18A64134-01D6-1D47-9D0B-061ED89779A3}" srcOrd="4" destOrd="0" parTransId="{DBE69E83-5435-3B4A-985E-5FB5163F9676}" sibTransId="{DABAD548-8E8E-934C-AEAE-A220E70FA968}"/>
    <dgm:cxn modelId="{5EE9008F-1E32-A44F-BE6E-42AFED3D6727}" type="presOf" srcId="{F71E84A9-F8D5-8D4E-B732-3AD076AA23D4}" destId="{10DFB976-665A-604D-AAE7-CD4F2409D6F8}" srcOrd="0" destOrd="0" presId="urn:microsoft.com/office/officeart/2005/8/layout/hChevron3"/>
    <dgm:cxn modelId="{4F075D9D-BF54-7B42-8F45-9B55ACE22A42}" type="presOf" srcId="{44E0186C-45C5-2144-BD72-830376FE38F3}" destId="{44CA1EFF-B4AC-6844-B0CB-6037777E0A64}" srcOrd="0" destOrd="0" presId="urn:microsoft.com/office/officeart/2005/8/layout/hChevron3"/>
    <dgm:cxn modelId="{88D083A8-96B5-F44A-9977-964A23501E3A}" srcId="{4BE4771A-A68E-8547-8D1D-AE8E4F1740D1}" destId="{F71E84A9-F8D5-8D4E-B732-3AD076AA23D4}" srcOrd="1" destOrd="0" parTransId="{170CF19D-6158-1945-9E62-FBA71F1E892A}" sibTransId="{3E81DACE-6FC8-E64A-8DDD-118F337D098E}"/>
    <dgm:cxn modelId="{2608F2BB-7460-1B40-8EBE-2581DA0F9D67}" srcId="{4BE4771A-A68E-8547-8D1D-AE8E4F1740D1}" destId="{FD197ECC-56F5-D341-BDDD-606C538F0886}" srcOrd="2" destOrd="0" parTransId="{C7159D62-1C37-6446-B9E7-4440B662A375}" sibTransId="{AFBE1FCB-A745-AD49-8D21-E5227F2F6800}"/>
    <dgm:cxn modelId="{BADF77CC-E68F-CA41-913E-86DB7257FEE1}" type="presOf" srcId="{949351C7-F686-BB4F-A7C1-090449319540}" destId="{14BD931F-BF8A-9A40-B5E7-0D93B96672AF}" srcOrd="0" destOrd="0" presId="urn:microsoft.com/office/officeart/2005/8/layout/hChevron3"/>
    <dgm:cxn modelId="{BFC9D2D4-F87A-6047-95ED-35D1C10E5EE6}" type="presOf" srcId="{FD197ECC-56F5-D341-BDDD-606C538F0886}" destId="{78CAAAB2-43FB-C242-A35F-FF3381471482}" srcOrd="0" destOrd="0" presId="urn:microsoft.com/office/officeart/2005/8/layout/hChevron3"/>
    <dgm:cxn modelId="{C4F03AF2-B438-A34F-AFA8-12F104576526}" type="presOf" srcId="{18A64134-01D6-1D47-9D0B-061ED89779A3}" destId="{264D3EDA-D479-E949-9033-6A9E1AB91DC1}" srcOrd="0" destOrd="0" presId="urn:microsoft.com/office/officeart/2005/8/layout/hChevron3"/>
    <dgm:cxn modelId="{56E70232-4592-4444-A6AF-9B3AE8F60891}" type="presParOf" srcId="{48F34809-E3A7-884E-A978-438937FCE33C}" destId="{14BD931F-BF8A-9A40-B5E7-0D93B96672AF}" srcOrd="0" destOrd="0" presId="urn:microsoft.com/office/officeart/2005/8/layout/hChevron3"/>
    <dgm:cxn modelId="{03F9895B-03B9-E44E-BA11-5B7D45351CA2}" type="presParOf" srcId="{48F34809-E3A7-884E-A978-438937FCE33C}" destId="{11993EDA-2736-EA44-96F1-8F5895D79823}" srcOrd="1" destOrd="0" presId="urn:microsoft.com/office/officeart/2005/8/layout/hChevron3"/>
    <dgm:cxn modelId="{F21A6904-0767-1844-BB47-5316A155FC39}" type="presParOf" srcId="{48F34809-E3A7-884E-A978-438937FCE33C}" destId="{10DFB976-665A-604D-AAE7-CD4F2409D6F8}" srcOrd="2" destOrd="0" presId="urn:microsoft.com/office/officeart/2005/8/layout/hChevron3"/>
    <dgm:cxn modelId="{420BA3D1-0054-884C-9D7B-007B4234CBE0}" type="presParOf" srcId="{48F34809-E3A7-884E-A978-438937FCE33C}" destId="{9D3AA5B8-16DC-3C46-9010-B0DD1AE150F3}" srcOrd="3" destOrd="0" presId="urn:microsoft.com/office/officeart/2005/8/layout/hChevron3"/>
    <dgm:cxn modelId="{0FDABA28-7C6B-7249-B1C2-2537F8902CC7}" type="presParOf" srcId="{48F34809-E3A7-884E-A978-438937FCE33C}" destId="{78CAAAB2-43FB-C242-A35F-FF3381471482}" srcOrd="4" destOrd="0" presId="urn:microsoft.com/office/officeart/2005/8/layout/hChevron3"/>
    <dgm:cxn modelId="{4441E70E-985E-7640-8637-D3BBA444EF9D}" type="presParOf" srcId="{48F34809-E3A7-884E-A978-438937FCE33C}" destId="{F909D6C4-08A0-5B44-98E1-B3B16C232ED9}" srcOrd="5" destOrd="0" presId="urn:microsoft.com/office/officeart/2005/8/layout/hChevron3"/>
    <dgm:cxn modelId="{59991B78-6523-9241-8DCE-269E72196D1F}" type="presParOf" srcId="{48F34809-E3A7-884E-A978-438937FCE33C}" destId="{44CA1EFF-B4AC-6844-B0CB-6037777E0A64}" srcOrd="6" destOrd="0" presId="urn:microsoft.com/office/officeart/2005/8/layout/hChevron3"/>
    <dgm:cxn modelId="{2F4C8101-2A66-F04C-B293-5BCF838D45D9}" type="presParOf" srcId="{48F34809-E3A7-884E-A978-438937FCE33C}" destId="{DD35D31D-6E0D-364E-A20E-478C81898861}" srcOrd="7" destOrd="0" presId="urn:microsoft.com/office/officeart/2005/8/layout/hChevron3"/>
    <dgm:cxn modelId="{D9CF7896-9D53-6B42-AB98-34EBB744BBFA}" type="presParOf" srcId="{48F34809-E3A7-884E-A978-438937FCE33C}" destId="{264D3EDA-D479-E949-9033-6A9E1AB91DC1}" srcOrd="8" destOrd="0" presId="urn:microsoft.com/office/officeart/2005/8/layout/hChevron3"/>
    <dgm:cxn modelId="{9A1FCF5F-EBAE-D249-834E-A22EE23885E8}" type="presParOf" srcId="{48F34809-E3A7-884E-A978-438937FCE33C}" destId="{F2DCDC74-F7D8-1A43-8717-86EAD2EEFF73}" srcOrd="9" destOrd="0" presId="urn:microsoft.com/office/officeart/2005/8/layout/hChevron3"/>
    <dgm:cxn modelId="{AF8DDB94-289F-3442-A388-7A480B0CB78A}" type="presParOf" srcId="{48F34809-E3A7-884E-A978-438937FCE33C}" destId="{F4B115BB-1D34-844D-9FB4-1CD089CCB16C}"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931F-BF8A-9A40-B5E7-0D93B96672AF}">
      <dsp:nvSpPr>
        <dsp:cNvPr id="0" name=""/>
        <dsp:cNvSpPr/>
      </dsp:nvSpPr>
      <dsp:spPr>
        <a:xfrm>
          <a:off x="0" y="1450382"/>
          <a:ext cx="1749087" cy="6996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n>
                <a:noFill/>
              </a:ln>
            </a:rPr>
            <a:t>業務要件</a:t>
          </a:r>
        </a:p>
      </dsp:txBody>
      <dsp:txXfrm>
        <a:off x="0" y="1450382"/>
        <a:ext cx="1574178" cy="699635"/>
      </dsp:txXfrm>
    </dsp:sp>
    <dsp:sp modelId="{10DFB976-665A-604D-AAE7-CD4F2409D6F8}">
      <dsp:nvSpPr>
        <dsp:cNvPr id="0" name=""/>
        <dsp:cNvSpPr/>
      </dsp:nvSpPr>
      <dsp:spPr>
        <a:xfrm>
          <a:off x="1400337" y="1450382"/>
          <a:ext cx="1749087" cy="699635"/>
        </a:xfrm>
        <a:prstGeom prst="chevron">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n>
                <a:noFill/>
              </a:ln>
            </a:rPr>
            <a:t>基本計画</a:t>
          </a:r>
        </a:p>
      </dsp:txBody>
      <dsp:txXfrm>
        <a:off x="1750155" y="1450382"/>
        <a:ext cx="1049452" cy="699635"/>
      </dsp:txXfrm>
    </dsp:sp>
    <dsp:sp modelId="{78CAAAB2-43FB-C242-A35F-FF3381471482}">
      <dsp:nvSpPr>
        <dsp:cNvPr id="0" name=""/>
        <dsp:cNvSpPr/>
      </dsp:nvSpPr>
      <dsp:spPr>
        <a:xfrm>
          <a:off x="2799608" y="1450382"/>
          <a:ext cx="1749087" cy="699635"/>
        </a:xfrm>
        <a:prstGeom prst="chevron">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n>
                <a:noFill/>
              </a:ln>
            </a:rPr>
            <a:t>システム</a:t>
          </a:r>
        </a:p>
        <a:p>
          <a:pPr marL="0" lvl="0" indent="0" algn="ctr" defTabSz="622300">
            <a:lnSpc>
              <a:spcPct val="90000"/>
            </a:lnSpc>
            <a:spcBef>
              <a:spcPct val="0"/>
            </a:spcBef>
            <a:spcAft>
              <a:spcPct val="35000"/>
            </a:spcAft>
            <a:buNone/>
          </a:pPr>
          <a:r>
            <a:rPr kumimoji="1" lang="ja-JP" altLang="en-US" sz="1400" kern="1200" dirty="0">
              <a:ln>
                <a:noFill/>
              </a:ln>
            </a:rPr>
            <a:t>要件定義</a:t>
          </a:r>
        </a:p>
      </dsp:txBody>
      <dsp:txXfrm>
        <a:off x="3149426" y="1450382"/>
        <a:ext cx="1049452" cy="699635"/>
      </dsp:txXfrm>
    </dsp:sp>
    <dsp:sp modelId="{44CA1EFF-B4AC-6844-B0CB-6037777E0A64}">
      <dsp:nvSpPr>
        <dsp:cNvPr id="0" name=""/>
        <dsp:cNvSpPr/>
      </dsp:nvSpPr>
      <dsp:spPr>
        <a:xfrm>
          <a:off x="4198878" y="1450382"/>
          <a:ext cx="1749087" cy="699635"/>
        </a:xfrm>
        <a:prstGeom prst="chevron">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n>
                <a:noFill/>
              </a:ln>
            </a:rPr>
            <a:t>設計</a:t>
          </a:r>
        </a:p>
      </dsp:txBody>
      <dsp:txXfrm>
        <a:off x="4548696" y="1450382"/>
        <a:ext cx="1049452" cy="699635"/>
      </dsp:txXfrm>
    </dsp:sp>
    <dsp:sp modelId="{264D3EDA-D479-E949-9033-6A9E1AB91DC1}">
      <dsp:nvSpPr>
        <dsp:cNvPr id="0" name=""/>
        <dsp:cNvSpPr/>
      </dsp:nvSpPr>
      <dsp:spPr>
        <a:xfrm>
          <a:off x="5598148" y="1450382"/>
          <a:ext cx="1749087" cy="699635"/>
        </a:xfrm>
        <a:prstGeom prst="chevron">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n>
                <a:noFill/>
              </a:ln>
            </a:rPr>
            <a:t>構築・開発</a:t>
          </a:r>
        </a:p>
      </dsp:txBody>
      <dsp:txXfrm>
        <a:off x="5947966" y="1450382"/>
        <a:ext cx="1049452" cy="699635"/>
      </dsp:txXfrm>
    </dsp:sp>
    <dsp:sp modelId="{F4B115BB-1D34-844D-9FB4-1CD089CCB16C}">
      <dsp:nvSpPr>
        <dsp:cNvPr id="0" name=""/>
        <dsp:cNvSpPr/>
      </dsp:nvSpPr>
      <dsp:spPr>
        <a:xfrm>
          <a:off x="6997418" y="1450382"/>
          <a:ext cx="1749087" cy="699635"/>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n>
                <a:noFill/>
              </a:ln>
            </a:rPr>
            <a:t>保守・</a:t>
          </a:r>
        </a:p>
        <a:p>
          <a:pPr marL="0" lvl="0" indent="0" algn="ctr" defTabSz="622300">
            <a:lnSpc>
              <a:spcPct val="90000"/>
            </a:lnSpc>
            <a:spcBef>
              <a:spcPct val="0"/>
            </a:spcBef>
            <a:spcAft>
              <a:spcPct val="35000"/>
            </a:spcAft>
            <a:buNone/>
          </a:pPr>
          <a:r>
            <a:rPr kumimoji="1" lang="ja-JP" altLang="en-US" sz="1400" kern="1200" dirty="0">
              <a:ln>
                <a:noFill/>
              </a:ln>
            </a:rPr>
            <a:t>サポート</a:t>
          </a:r>
        </a:p>
      </dsp:txBody>
      <dsp:txXfrm>
        <a:off x="7347236" y="1450382"/>
        <a:ext cx="1049452" cy="6996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2018/10/10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2018/10/10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etcommerce.co.jp/blog/2017/01/08/10487"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97591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0047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49</a:t>
            </a:fld>
            <a:endParaRPr kumimoji="1" lang="ja-JP" altLang="en-US"/>
          </a:p>
        </p:txBody>
      </p:sp>
    </p:spTree>
    <p:extLst>
      <p:ext uri="{BB962C8B-B14F-4D97-AF65-F5344CB8AC3E}">
        <p14:creationId xmlns:p14="http://schemas.microsoft.com/office/powerpoint/2010/main" val="353954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ESXi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Citrix</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Xen</a:t>
            </a:r>
            <a:r>
              <a:rPr kumimoji="1" lang="en-US" altLang="ja-JP" sz="1200" kern="1200" dirty="0">
                <a:solidFill>
                  <a:schemeClr val="tx1"/>
                </a:solidFill>
                <a:effectLst/>
                <a:latin typeface="+mn-lt"/>
                <a:ea typeface="+mn-ea"/>
                <a:cs typeface="+mn-cs"/>
              </a:rPr>
              <a:t> Server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Hyper-V</a:t>
            </a:r>
            <a:r>
              <a:rPr kumimoji="1" lang="ja-JP" altLang="ja-JP" sz="1200" kern="1200" dirty="0">
                <a:solidFill>
                  <a:schemeClr val="tx1"/>
                </a:solidFill>
                <a:effectLst/>
                <a:latin typeface="+mn-lt"/>
                <a:ea typeface="+mn-ea"/>
                <a:cs typeface="+mn-cs"/>
              </a:rPr>
              <a:t>などがあります。</a:t>
            </a:r>
          </a:p>
          <a:p>
            <a:r>
              <a:rPr kumimoji="1" lang="ja-JP" altLang="ja-JP" sz="1200" kern="1200" dirty="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上で実現するので、全てのコンテナは同じ</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を稼働させることができますので、この点は異なります。</a:t>
            </a:r>
          </a:p>
          <a:p>
            <a:r>
              <a:rPr kumimoji="1" lang="ja-JP" altLang="ja-JP" sz="1200" kern="1200" dirty="0">
                <a:solidFill>
                  <a:schemeClr val="tx1"/>
                </a:solidFill>
                <a:effectLst/>
                <a:latin typeface="+mn-lt"/>
                <a:ea typeface="+mn-ea"/>
                <a:cs typeface="+mn-cs"/>
              </a:rPr>
              <a:t>その一方で、コンテナは、ハイパーバイザのように、個別に</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を用意する必要がないのでディスク使用量も少なくて済みます。</a:t>
            </a:r>
          </a:p>
          <a:p>
            <a:r>
              <a:rPr kumimoji="1" lang="ja-JP" altLang="ja-JP" sz="1200" kern="1200" dirty="0">
                <a:solidFill>
                  <a:schemeClr val="tx1"/>
                </a:solidFill>
                <a:effectLst/>
                <a:latin typeface="+mn-lt"/>
                <a:ea typeface="+mn-ea"/>
                <a:cs typeface="+mn-cs"/>
              </a:rPr>
              <a:t>ひとつのコンテナは、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が注目されています。</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とは、</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社が提供する</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用のコンテナ管理ソフトウェアです。</a:t>
            </a:r>
          </a:p>
          <a:p>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が注目されるようになったのは、そのコンテナを生成する設定を「</a:t>
            </a:r>
            <a:r>
              <a:rPr kumimoji="1" lang="en-US" altLang="ja-JP" sz="1200" kern="1200" dirty="0" err="1">
                <a:solidFill>
                  <a:schemeClr val="tx1"/>
                </a:solidFill>
                <a:effectLst/>
                <a:latin typeface="+mn-lt"/>
                <a:ea typeface="+mn-ea"/>
                <a:cs typeface="+mn-cs"/>
              </a:rPr>
              <a:t>Dockerfile</a:t>
            </a:r>
            <a:r>
              <a:rPr kumimoji="1" lang="ja-JP" altLang="ja-JP" sz="1200" kern="1200" dirty="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a:solidFill>
                  <a:schemeClr val="tx1"/>
                </a:solidFill>
                <a:effectLst/>
                <a:latin typeface="+mn-lt"/>
                <a:ea typeface="+mn-ea"/>
                <a:cs typeface="+mn-cs"/>
              </a:rPr>
              <a:t>そのため、</a:t>
            </a:r>
            <a:r>
              <a:rPr kumimoji="1" lang="en-US" altLang="ja-JP" sz="1200" kern="1200" dirty="0" err="1">
                <a:solidFill>
                  <a:schemeClr val="tx1"/>
                </a:solidFill>
                <a:effectLst/>
                <a:latin typeface="+mn-lt"/>
                <a:ea typeface="+mn-ea"/>
                <a:cs typeface="+mn-cs"/>
              </a:rPr>
              <a:t>Docker</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AWS</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などのクラウド・サービス・プロバイダーをはじめ、</a:t>
            </a:r>
            <a:r>
              <a:rPr kumimoji="1" lang="en-US" altLang="ja-JP" sz="1200" kern="1200" dirty="0">
                <a:solidFill>
                  <a:schemeClr val="tx1"/>
                </a:solidFill>
                <a:effectLst/>
                <a:latin typeface="+mn-lt"/>
                <a:ea typeface="+mn-ea"/>
                <a:cs typeface="+mn-cs"/>
              </a:rPr>
              <a:t>VMware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Dell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RedHat</a:t>
            </a:r>
            <a:r>
              <a:rPr kumimoji="1" lang="ja-JP" altLang="ja-JP" sz="1200" kern="1200" dirty="0">
                <a:solidFill>
                  <a:schemeClr val="tx1"/>
                </a:solidFill>
                <a:effectLst/>
                <a:latin typeface="+mn-lt"/>
                <a:ea typeface="+mn-ea"/>
                <a:cs typeface="+mn-cs"/>
              </a:rPr>
              <a:t>などの大手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ベンダーが採用を表明しています。また、</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も自社のクラウド・サービスである</a:t>
            </a:r>
            <a:r>
              <a:rPr kumimoji="1" lang="en-US" altLang="ja-JP" sz="1200" kern="1200" dirty="0">
                <a:solidFill>
                  <a:schemeClr val="tx1"/>
                </a:solidFill>
                <a:effectLst/>
                <a:latin typeface="+mn-lt"/>
                <a:ea typeface="+mn-ea"/>
                <a:cs typeface="+mn-cs"/>
              </a:rPr>
              <a:t>Windows Azure Platform</a:t>
            </a:r>
            <a:r>
              <a:rPr kumimoji="1" lang="ja-JP" altLang="ja-JP" sz="1200" kern="1200" dirty="0">
                <a:solidFill>
                  <a:schemeClr val="tx1"/>
                </a:solidFill>
                <a:effectLst/>
                <a:latin typeface="+mn-lt"/>
                <a:ea typeface="+mn-ea"/>
                <a:cs typeface="+mn-cs"/>
              </a:rPr>
              <a:t>や次期</a:t>
            </a:r>
            <a:r>
              <a:rPr kumimoji="1" lang="en-US" altLang="ja-JP" sz="1200" kern="1200" dirty="0">
                <a:solidFill>
                  <a:schemeClr val="tx1"/>
                </a:solidFill>
                <a:effectLst/>
                <a:latin typeface="+mn-lt"/>
                <a:ea typeface="+mn-ea"/>
                <a:cs typeface="+mn-cs"/>
              </a:rPr>
              <a:t>Windows Server</a:t>
            </a:r>
            <a:r>
              <a:rPr kumimoji="1" lang="ja-JP" altLang="ja-JP" sz="1200" kern="120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55</a:t>
            </a:fld>
            <a:endParaRPr kumimoji="1" lang="ja-JP" altLang="en-US"/>
          </a:p>
        </p:txBody>
      </p:sp>
    </p:spTree>
    <p:extLst>
      <p:ext uri="{BB962C8B-B14F-4D97-AF65-F5344CB8AC3E}">
        <p14:creationId xmlns:p14="http://schemas.microsoft.com/office/powerpoint/2010/main" val="132663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56</a:t>
            </a:fld>
            <a:endParaRPr kumimoji="1" lang="ja-JP" altLang="en-US"/>
          </a:p>
        </p:txBody>
      </p:sp>
    </p:spTree>
    <p:extLst>
      <p:ext uri="{BB962C8B-B14F-4D97-AF65-F5344CB8AC3E}">
        <p14:creationId xmlns:p14="http://schemas.microsoft.com/office/powerpoint/2010/main" val="245950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サーバーレス」とは、アプリケーションの実行に必要なサーバーのセットアップと管理を気にせず開発できることを意味する言葉で、サーバーを必要としないわけではありません。必要なサーバーなどのインフラはクラウドに管理を任せ、データベース、メッセージング、認証など、開発に必要な機能がサービスとして提供されるのが一般的で、開発者はプログラミングに専念できるようになります。</a:t>
            </a:r>
          </a:p>
          <a:p>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Function as a Service</a:t>
            </a:r>
            <a:r>
              <a:rPr kumimoji="1" lang="ja-JP" altLang="en-US" sz="1200" b="0" i="0" kern="1200" dirty="0">
                <a:solidFill>
                  <a:schemeClr val="tx1"/>
                </a:solidFill>
                <a:effectLst/>
                <a:latin typeface="+mn-lt"/>
                <a:ea typeface="+mn-ea"/>
                <a:cs typeface="+mn-cs"/>
              </a:rPr>
              <a:t>）は、この仕組みをさらに進化させたものです。</a:t>
            </a:r>
          </a:p>
          <a:p>
            <a:r>
              <a:rPr kumimoji="1" lang="ja-JP" altLang="en-US" sz="1200" b="0" i="0" kern="1200" dirty="0">
                <a:solidFill>
                  <a:schemeClr val="tx1"/>
                </a:solidFill>
                <a:effectLst/>
                <a:latin typeface="+mn-lt"/>
                <a:ea typeface="+mn-ea"/>
                <a:cs typeface="+mn-cs"/>
              </a:rPr>
              <a:t>イベント・ドリブン方式でサービス（ある機能を実現するプログラム）のコードを書き、それを連係させるだけで、一連の業務処理を実行できる。</a:t>
            </a:r>
          </a:p>
          <a:p>
            <a:r>
              <a:rPr kumimoji="1" lang="ja-JP" altLang="en-US" sz="1200" b="0" i="0" kern="1200" dirty="0">
                <a:solidFill>
                  <a:schemeClr val="tx1"/>
                </a:solidFill>
                <a:effectLst/>
                <a:latin typeface="+mn-lt"/>
                <a:ea typeface="+mn-ea"/>
                <a:cs typeface="+mn-cs"/>
              </a:rPr>
              <a:t>実行に必要なサーバーは、このサービスが自動で割り当て、必要に応じてスケールしてくれる。</a:t>
            </a:r>
          </a:p>
          <a:p>
            <a:r>
              <a:rPr kumimoji="1" lang="ja-JP" altLang="en-US" sz="1200" b="0" i="0" kern="1200" dirty="0">
                <a:solidFill>
                  <a:schemeClr val="tx1"/>
                </a:solidFill>
                <a:effectLst/>
                <a:latin typeface="+mn-lt"/>
                <a:ea typeface="+mn-ea"/>
                <a:cs typeface="+mn-cs"/>
              </a:rPr>
              <a:t>書いたコードはコンテナ上で実行し、終了すると即座に廃棄される。</a:t>
            </a:r>
          </a:p>
          <a:p>
            <a:r>
              <a:rPr kumimoji="1" lang="ja-JP" altLang="en-US" sz="1200" b="0" i="0" kern="1200" dirty="0">
                <a:solidFill>
                  <a:schemeClr val="tx1"/>
                </a:solidFill>
                <a:effectLst/>
                <a:latin typeface="+mn-lt"/>
                <a:ea typeface="+mn-ea"/>
                <a:cs typeface="+mn-cs"/>
              </a:rPr>
              <a:t>コンテナの実行は</a:t>
            </a:r>
            <a:r>
              <a:rPr kumimoji="1" lang="en-US" altLang="ja-JP" sz="1200" b="0" i="0" kern="1200" dirty="0">
                <a:solidFill>
                  <a:schemeClr val="tx1"/>
                </a:solidFill>
                <a:effectLst/>
                <a:latin typeface="+mn-lt"/>
                <a:ea typeface="+mn-ea"/>
                <a:cs typeface="+mn-cs"/>
              </a:rPr>
              <a:t>100ms</a:t>
            </a:r>
            <a:r>
              <a:rPr kumimoji="1" lang="ja-JP" altLang="en-US" sz="1200" b="0" i="0" kern="1200" dirty="0">
                <a:solidFill>
                  <a:schemeClr val="tx1"/>
                </a:solidFill>
                <a:effectLst/>
                <a:latin typeface="+mn-lt"/>
                <a:ea typeface="+mn-ea"/>
                <a:cs typeface="+mn-cs"/>
              </a:rPr>
              <a:t>単位で計測され、使った分のサーバー使用料が課金されるため、一般の</a:t>
            </a:r>
            <a:r>
              <a:rPr kumimoji="1" lang="en-US" altLang="ja-JP" sz="1200" b="0" i="0" kern="1200" dirty="0">
                <a:solidFill>
                  <a:schemeClr val="tx1"/>
                </a:solidFill>
                <a:effectLst/>
                <a:latin typeface="+mn-lt"/>
                <a:ea typeface="+mn-ea"/>
                <a:cs typeface="+mn-cs"/>
              </a:rPr>
              <a:t>IaaS</a:t>
            </a:r>
            <a:r>
              <a:rPr kumimoji="1" lang="ja-JP" altLang="en-US" sz="1200" b="0" i="0" kern="1200" dirty="0">
                <a:solidFill>
                  <a:schemeClr val="tx1"/>
                </a:solidFill>
                <a:effectLst/>
                <a:latin typeface="+mn-lt"/>
                <a:ea typeface="+mn-ea"/>
                <a:cs typeface="+mn-cs"/>
              </a:rPr>
              <a:t>のように使う使わないにかかわらずサーバーを立ち上げている時間に課金されるのと異なり、コスト削減が期待できる。</a:t>
            </a:r>
          </a:p>
          <a:p>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を使うことのメリットは、コストの削減、スケーラビリティの確保、インフラの運用管理を不要にすることです。マイクロサービスとも相性が良く、それを実現する手段としても注目されています。</a:t>
            </a:r>
          </a:p>
          <a:p>
            <a:r>
              <a:rPr kumimoji="1" lang="en-US" altLang="ja-JP" sz="1200" b="0" i="0" kern="1200" dirty="0">
                <a:solidFill>
                  <a:schemeClr val="tx1"/>
                </a:solidFill>
                <a:effectLst/>
                <a:latin typeface="+mn-lt"/>
                <a:ea typeface="+mn-ea"/>
                <a:cs typeface="+mn-cs"/>
              </a:rPr>
              <a:t>AWS</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Lambda</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Google</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Cloud Functions</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Microsoft</a:t>
            </a:r>
            <a:r>
              <a:rPr kumimoji="1" lang="ja-JP" altLang="en-US" sz="1200" b="0" i="0" kern="1200" dirty="0">
                <a:solidFill>
                  <a:schemeClr val="tx1"/>
                </a:solidFill>
                <a:effectLst/>
                <a:latin typeface="+mn-lt"/>
                <a:ea typeface="+mn-ea"/>
                <a:cs typeface="+mn-cs"/>
              </a:rPr>
              <a:t>の</a:t>
            </a:r>
            <a:r>
              <a:rPr kumimoji="1" lang="en-US" altLang="ja-JP" sz="1200" b="0" i="0" kern="1200" dirty="0">
                <a:solidFill>
                  <a:schemeClr val="tx1"/>
                </a:solidFill>
                <a:effectLst/>
                <a:latin typeface="+mn-lt"/>
                <a:ea typeface="+mn-ea"/>
                <a:cs typeface="+mn-cs"/>
              </a:rPr>
              <a:t>Azure Functions</a:t>
            </a:r>
            <a:r>
              <a:rPr kumimoji="1" lang="ja-JP" altLang="en-US" sz="1200" b="0" i="0" kern="1200" dirty="0">
                <a:solidFill>
                  <a:schemeClr val="tx1"/>
                </a:solidFill>
                <a:effectLst/>
                <a:latin typeface="+mn-lt"/>
                <a:ea typeface="+mn-ea"/>
                <a:cs typeface="+mn-cs"/>
              </a:rPr>
              <a:t>、オープンソース</a:t>
            </a:r>
            <a:r>
              <a:rPr kumimoji="1" lang="en-US" altLang="ja-JP" sz="1200" b="0" i="0" kern="1200" dirty="0" err="1">
                <a:solidFill>
                  <a:schemeClr val="tx1"/>
                </a:solidFill>
                <a:effectLst/>
                <a:latin typeface="+mn-lt"/>
                <a:ea typeface="+mn-ea"/>
                <a:cs typeface="+mn-cs"/>
              </a:rPr>
              <a:t>OpenWhisk</a:t>
            </a:r>
            <a:r>
              <a:rPr kumimoji="1" lang="ja-JP" altLang="en-US" sz="1200" b="0" i="0" kern="1200" dirty="0">
                <a:solidFill>
                  <a:schemeClr val="tx1"/>
                </a:solidFill>
                <a:effectLst/>
                <a:latin typeface="+mn-lt"/>
                <a:ea typeface="+mn-ea"/>
                <a:cs typeface="+mn-cs"/>
              </a:rPr>
              <a:t>を使った</a:t>
            </a:r>
            <a:r>
              <a:rPr kumimoji="1" lang="en-US" altLang="ja-JP" sz="1200" b="0" i="0" kern="1200" dirty="0">
                <a:solidFill>
                  <a:schemeClr val="tx1"/>
                </a:solidFill>
                <a:effectLst/>
                <a:latin typeface="+mn-lt"/>
                <a:ea typeface="+mn-ea"/>
                <a:cs typeface="+mn-cs"/>
              </a:rPr>
              <a:t>IBM</a:t>
            </a:r>
            <a:r>
              <a:rPr kumimoji="1" lang="ja-JP" altLang="en-US" sz="1200" b="0" i="0" kern="1200" dirty="0">
                <a:solidFill>
                  <a:schemeClr val="tx1"/>
                </a:solidFill>
                <a:effectLst/>
                <a:latin typeface="+mn-lt"/>
                <a:ea typeface="+mn-ea"/>
                <a:cs typeface="+mn-cs"/>
              </a:rPr>
              <a:t>のサービスなどがあります。</a:t>
            </a:r>
          </a:p>
          <a:p>
            <a:r>
              <a:rPr kumimoji="1" lang="en-US" altLang="ja-JP" sz="1200" b="0" i="0" kern="1200" dirty="0">
                <a:solidFill>
                  <a:schemeClr val="tx1"/>
                </a:solidFill>
                <a:effectLst/>
                <a:latin typeface="+mn-lt"/>
                <a:ea typeface="+mn-ea"/>
                <a:cs typeface="+mn-cs"/>
              </a:rPr>
              <a:t>PaaS</a:t>
            </a:r>
            <a:r>
              <a:rPr kumimoji="1" lang="ja-JP" altLang="en-US" sz="1200" b="0" i="0" kern="1200" dirty="0">
                <a:solidFill>
                  <a:schemeClr val="tx1"/>
                </a:solidFill>
                <a:effectLst/>
                <a:latin typeface="+mn-lt"/>
                <a:ea typeface="+mn-ea"/>
                <a:cs typeface="+mn-cs"/>
              </a:rPr>
              <a:t>との違いは、</a:t>
            </a:r>
            <a:r>
              <a:rPr kumimoji="1" lang="en-US" altLang="ja-JP" sz="1200" b="0" i="0" kern="1200" dirty="0">
                <a:solidFill>
                  <a:schemeClr val="tx1"/>
                </a:solidFill>
                <a:effectLst/>
                <a:latin typeface="+mn-lt"/>
                <a:ea typeface="+mn-ea"/>
                <a:cs typeface="+mn-cs"/>
              </a:rPr>
              <a:t>PaaS</a:t>
            </a:r>
            <a:r>
              <a:rPr kumimoji="1" lang="ja-JP" altLang="en-US" sz="1200" b="0" i="0" kern="1200" dirty="0">
                <a:solidFill>
                  <a:schemeClr val="tx1"/>
                </a:solidFill>
                <a:effectLst/>
                <a:latin typeface="+mn-lt"/>
                <a:ea typeface="+mn-ea"/>
                <a:cs typeface="+mn-cs"/>
              </a:rPr>
              <a:t>がリクエストごとにアプリケーション全体を起動・終了させる「リクエスト・リプライ方式」を、</a:t>
            </a:r>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は必要なサービス毎に起動・終了させる「イベント・ドリンブン方式」を狙ったものであることです。そのため</a:t>
            </a:r>
            <a:r>
              <a:rPr kumimoji="1" lang="en-US" altLang="ja-JP" sz="1200" b="0" i="0" kern="1200" dirty="0" err="1">
                <a:solidFill>
                  <a:schemeClr val="tx1"/>
                </a:solidFill>
                <a:effectLst/>
                <a:latin typeface="+mn-lt"/>
                <a:ea typeface="+mn-ea"/>
                <a:cs typeface="+mn-cs"/>
              </a:rPr>
              <a:t>FaaS</a:t>
            </a:r>
            <a:r>
              <a:rPr kumimoji="1" lang="ja-JP" altLang="en-US" sz="1200" b="0" i="0" kern="1200" dirty="0">
                <a:solidFill>
                  <a:schemeClr val="tx1"/>
                </a:solidFill>
                <a:effectLst/>
                <a:latin typeface="+mn-lt"/>
                <a:ea typeface="+mn-ea"/>
                <a:cs typeface="+mn-cs"/>
              </a:rPr>
              <a:t>で、あらゆるアプリケーションを作れるわけではなく、</a:t>
            </a:r>
            <a:r>
              <a:rPr kumimoji="1" lang="en-US" altLang="ja-JP" sz="1200" b="0" i="0" kern="1200" dirty="0">
                <a:solidFill>
                  <a:schemeClr val="tx1"/>
                </a:solidFill>
                <a:effectLst/>
                <a:latin typeface="+mn-lt"/>
                <a:ea typeface="+mn-ea"/>
                <a:cs typeface="+mn-cs"/>
              </a:rPr>
              <a:t>EC</a:t>
            </a:r>
            <a:r>
              <a:rPr kumimoji="1" lang="ja-JP" altLang="en-US" sz="1200" b="0" i="0" kern="1200" dirty="0">
                <a:solidFill>
                  <a:schemeClr val="tx1"/>
                </a:solidFill>
                <a:effectLst/>
                <a:latin typeface="+mn-lt"/>
                <a:ea typeface="+mn-ea"/>
                <a:cs typeface="+mn-cs"/>
              </a:rPr>
              <a:t>サイトやマーケティング・サイトのように負荷予測が難しく、ダイナミックな負荷の変動に対応しなければならないアプリケーションには向いていると言えるでしょう。。</a:t>
            </a:r>
          </a:p>
          <a:p>
            <a:r>
              <a:rPr kumimoji="1" lang="ja-JP" altLang="en-US" sz="1200" b="0" i="0" kern="1200" dirty="0">
                <a:solidFill>
                  <a:schemeClr val="tx1"/>
                </a:solidFill>
                <a:effectLst/>
                <a:latin typeface="+mn-lt"/>
                <a:ea typeface="+mn-ea"/>
                <a:cs typeface="+mn-cs"/>
              </a:rPr>
              <a:t>参考</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 </a:t>
            </a:r>
            <a:r>
              <a:rPr kumimoji="1" lang="ja-JP" altLang="en-US" sz="1200" b="0" i="0" u="sng" kern="1200" dirty="0">
                <a:solidFill>
                  <a:schemeClr val="tx1"/>
                </a:solidFill>
                <a:effectLst/>
                <a:latin typeface="+mn-lt"/>
                <a:ea typeface="+mn-ea"/>
                <a:cs typeface="+mn-cs"/>
                <a:hlinkClick r:id="rId3"/>
              </a:rPr>
              <a:t>これからの開発と運用：ビジネスの成功に直接貢献すること</a:t>
            </a:r>
            <a:endParaRPr kumimoji="1" lang="ja-JP" altLang="en-US" sz="1200" b="0" i="0" kern="1200" dirty="0">
              <a:solidFill>
                <a:schemeClr val="tx1"/>
              </a:solidFill>
              <a:effectLst/>
              <a:latin typeface="+mn-lt"/>
              <a:ea typeface="+mn-ea"/>
              <a:cs typeface="+mn-cs"/>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61</a:t>
            </a:fld>
            <a:endParaRPr kumimoji="1" lang="ja-JP" altLang="en-US"/>
          </a:p>
        </p:txBody>
      </p:sp>
    </p:spTree>
    <p:extLst>
      <p:ext uri="{BB962C8B-B14F-4D97-AF65-F5344CB8AC3E}">
        <p14:creationId xmlns:p14="http://schemas.microsoft.com/office/powerpoint/2010/main" val="161599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は、将来にわたって継続的に拡大するでしょうが、工数そのものを喪失させる動きもまた加速します。そうなれば、工数需要は減少に転じます。また、工数需要の内容が変わります。例えば、「コードを書く」や「テストする」といったことの多くは自動化されてゆくでしょう。一方で、戦略の策定や企画、テクノロジーの目利きや組合せ、全体設計などの上流工程に関わる人材は、これまでにもまして需要は拡大します。</a:t>
            </a:r>
          </a:p>
          <a:p>
            <a:r>
              <a:rPr kumimoji="1" lang="ja-JP" altLang="ja-JP" sz="1200" kern="1200" dirty="0">
                <a:solidFill>
                  <a:schemeClr val="tx1"/>
                </a:solidFill>
                <a:effectLst/>
                <a:latin typeface="+mn-lt"/>
                <a:ea typeface="+mn-ea"/>
                <a:cs typeface="+mn-cs"/>
              </a:rPr>
              <a:t>その意味で、人の需要がなくなるわけではありません。ただ、作業工数に応じた労働力に対価を支払うというやり方は、自動化やクラウドとの競合や人口の減少もあり、収益拡大は期待できません。ならば、お客様のビジネスの成果への貢献に対価を頂くビジネス・モデルを拡大してゆかなければなりません。</a:t>
            </a:r>
          </a:p>
          <a:p>
            <a:r>
              <a:rPr kumimoji="1" lang="ja-JP" altLang="ja-JP" sz="1200" b="1" kern="1200" dirty="0">
                <a:solidFill>
                  <a:schemeClr val="tx1"/>
                </a:solidFill>
                <a:effectLst/>
                <a:latin typeface="+mn-lt"/>
                <a:ea typeface="+mn-ea"/>
                <a:cs typeface="+mn-cs"/>
              </a:rPr>
              <a:t>「工数」の提供から「顧客価値実現」に貢献することへ、収益の源泉を変えてゆくための</a:t>
            </a:r>
            <a:r>
              <a:rPr kumimoji="1" lang="ja-JP" altLang="ja-JP" sz="1200" kern="1200" dirty="0">
                <a:solidFill>
                  <a:schemeClr val="tx1"/>
                </a:solidFill>
                <a:effectLst/>
                <a:latin typeface="+mn-lt"/>
                <a:ea typeface="+mn-ea"/>
                <a:cs typeface="+mn-cs"/>
              </a:rPr>
              <a:t>取り組みが求められています。これは、</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業界全般に関わる課題となっています。</a:t>
            </a:r>
            <a:r>
              <a:rPr lang="ja-JP" altLang="ja-JP" dirty="0">
                <a:effectLst/>
              </a:rPr>
              <a:t> </a:t>
            </a:r>
            <a:br>
              <a:rPr kumimoji="1" lang="en-US" altLang="ja-JP" sz="1200" kern="1200" dirty="0">
                <a:solidFill>
                  <a:schemeClr val="tx1"/>
                </a:solidFill>
                <a:effectLst/>
                <a:latin typeface="+mn-lt"/>
                <a:ea typeface="+mn-ea"/>
                <a:cs typeface="+mn-cs"/>
              </a:rPr>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67</a:t>
            </a:fld>
            <a:endParaRPr kumimoji="1" lang="ja-JP" altLang="en-US"/>
          </a:p>
        </p:txBody>
      </p:sp>
    </p:spTree>
    <p:extLst>
      <p:ext uri="{BB962C8B-B14F-4D97-AF65-F5344CB8AC3E}">
        <p14:creationId xmlns:p14="http://schemas.microsoft.com/office/powerpoint/2010/main" val="68702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つの役割</a:t>
            </a:r>
          </a:p>
          <a:p>
            <a:r>
              <a:rPr kumimoji="1" lang="ja-JP" altLang="ja-JP" sz="1200" kern="1200" dirty="0">
                <a:solidFill>
                  <a:schemeClr val="tx1"/>
                </a:solidFill>
                <a:effectLst/>
                <a:latin typeface="+mn-lt"/>
                <a:ea typeface="+mn-ea"/>
                <a:cs typeface="+mn-cs"/>
              </a:rPr>
              <a:t>冒頭の事例で紹介したように、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は経営や業務の実践を支える基盤として欠かすことのできないものとなっています。「ビジネスは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と一体化」しているといってもいいでしょう。しかし、いまだ「</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は道具にすぎない」と言われることも多く、</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の本来の役割が正しく伝わっていないようにも思います。</a:t>
            </a:r>
          </a:p>
          <a:p>
            <a:r>
              <a:rPr kumimoji="1" lang="ja-JP" altLang="ja-JP" sz="1200" kern="1200" dirty="0">
                <a:solidFill>
                  <a:schemeClr val="tx1"/>
                </a:solidFill>
                <a:effectLst/>
                <a:latin typeface="+mn-lt"/>
                <a:ea typeface="+mn-ea"/>
                <a:cs typeface="+mn-cs"/>
              </a:rPr>
              <a:t>まずはビジネスにとって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はどのような役割を果たしているのかを整理してゆきましょう。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■■利便性の向上とビジネスの多様性を支える「道具としての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は仕事や生活を便利にしてくれる道具として使われています。例えば、</a:t>
            </a:r>
          </a:p>
          <a:p>
            <a:pPr lvl="0"/>
            <a:r>
              <a:rPr kumimoji="1" lang="ja-JP" altLang="ja-JP" sz="1200" kern="1200" dirty="0">
                <a:solidFill>
                  <a:schemeClr val="tx1"/>
                </a:solidFill>
                <a:effectLst/>
                <a:latin typeface="+mn-lt"/>
                <a:ea typeface="+mn-ea"/>
                <a:cs typeface="+mn-cs"/>
              </a:rPr>
              <a:t>スマートフォンやタブレットを使えば、どこからでも連絡がとれます。また、地図や乗り換え案内のアプリを使えば、無駄なくスムーズに目的地に移動できます。</a:t>
            </a:r>
          </a:p>
          <a:p>
            <a:pPr lvl="0"/>
            <a:r>
              <a:rPr kumimoji="1" lang="ja-JP" altLang="ja-JP" sz="1200" kern="1200" dirty="0">
                <a:solidFill>
                  <a:schemeClr val="tx1"/>
                </a:solidFill>
                <a:effectLst/>
                <a:latin typeface="+mn-lt"/>
                <a:ea typeface="+mn-ea"/>
                <a:cs typeface="+mn-cs"/>
              </a:rPr>
              <a:t>表計算ソフトやワープロ、電子メールなどのオフィース・ソフトは、仕事の効率や質を高めてくれます。</a:t>
            </a:r>
          </a:p>
          <a:p>
            <a:pPr lvl="0"/>
            <a:r>
              <a:rPr kumimoji="1" lang="ja-JP" altLang="ja-JP" sz="1200" kern="1200" dirty="0">
                <a:solidFill>
                  <a:schemeClr val="tx1"/>
                </a:solidFill>
                <a:effectLst/>
                <a:latin typeface="+mn-lt"/>
                <a:ea typeface="+mn-ea"/>
                <a:cs typeface="+mn-cs"/>
              </a:rPr>
              <a:t>帳票や表示画面のレイアウトを画面に描いてゆくと自動的にプログラムを書いてくれる開発支援ツールを使えば、プログラミングを知らない業務担当者が、情報システムを開発することができます。</a:t>
            </a:r>
          </a:p>
          <a:p>
            <a:r>
              <a:rPr kumimoji="1" lang="ja-JP" altLang="ja-JP" sz="1200" kern="1200" dirty="0">
                <a:solidFill>
                  <a:schemeClr val="tx1"/>
                </a:solidFill>
                <a:effectLst/>
                <a:latin typeface="+mn-lt"/>
                <a:ea typeface="+mn-ea"/>
                <a:cs typeface="+mn-cs"/>
              </a:rPr>
              <a:t>このような「道具としての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の専門家に任せることのできる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もちろん、ビジネスの現場でどのように使われるか、あるいは使い勝手や機能などは、それを利用する業務の現場の人たちの評価に耳を傾けなければなりません。しかし、先々の技術動向や他の製品やサービスと比較したコストパフォーマンスなど、専門家でなければ判断できないことも少なくありません。「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」と付き合うには、テクノロジーやトレンドに精通した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の専門家主導ですすめてゆくといいでしょう。</a:t>
            </a:r>
          </a:p>
          <a:p>
            <a:r>
              <a:rPr kumimoji="1" lang="ja-JP" altLang="ja-JP" sz="1200" kern="1200" dirty="0">
                <a:solidFill>
                  <a:schemeClr val="tx1"/>
                </a:solidFill>
                <a:effectLst/>
                <a:latin typeface="+mn-lt"/>
                <a:ea typeface="+mn-ea"/>
                <a:cs typeface="+mn-cs"/>
              </a:rPr>
              <a:t>■■ビジネスの効率化や品質を高める「仕組みとしての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が仕事の流れを円滑にし、効率を高めてくれます。例えば、</a:t>
            </a:r>
          </a:p>
          <a:p>
            <a:pPr lvl="0"/>
            <a:r>
              <a:rPr kumimoji="1" lang="ja-JP" altLang="ja-JP" sz="1200" kern="1200" dirty="0">
                <a:solidFill>
                  <a:schemeClr val="tx1"/>
                </a:solidFill>
                <a:effectLst/>
                <a:latin typeface="+mn-lt"/>
                <a:ea typeface="+mn-ea"/>
                <a:cs typeface="+mn-cs"/>
              </a:rPr>
              <a:t>業務の手順を知らなくても、注文データを入力すれば手続きは自動的に進んでゆき、関係する人に通知され、倉庫から荷物が出荷されます。請求書も自動で発行されます。</a:t>
            </a:r>
          </a:p>
          <a:p>
            <a:pPr lvl="0"/>
            <a:r>
              <a:rPr kumimoji="1" lang="ja-JP" altLang="ja-JP" sz="1200" kern="1200" dirty="0">
                <a:solidFill>
                  <a:schemeClr val="tx1"/>
                </a:solidFill>
                <a:effectLst/>
                <a:latin typeface="+mn-lt"/>
                <a:ea typeface="+mn-ea"/>
                <a:cs typeface="+mn-cs"/>
              </a:rPr>
              <a:t>コールセンターでお客様からの問い合わせを請ければ、かかってきた電話番号からそのお客様の名前、過去のお問い合わせや購買の履歴が表示されます。電話で応対する人はその情報を見ながらお客様に迅速で適切な応対ができます。</a:t>
            </a:r>
          </a:p>
          <a:p>
            <a:pPr lvl="0"/>
            <a:r>
              <a:rPr kumimoji="1" lang="ja-JP" altLang="ja-JP" sz="1200" kern="1200" dirty="0">
                <a:solidFill>
                  <a:schemeClr val="tx1"/>
                </a:solidFill>
                <a:effectLst/>
                <a:latin typeface="+mn-lt"/>
                <a:ea typeface="+mn-ea"/>
                <a:cs typeface="+mn-cs"/>
              </a:rPr>
              <a:t>誰がどのように手続きをしているかを知らなくても、交通費や経費をパソコンの画面に表示された書式に従って入力してゆけば、承認手続きから銀行口座への振込まで自動で処理されます。</a:t>
            </a:r>
          </a:p>
          <a:p>
            <a:r>
              <a:rPr kumimoji="1" lang="ja-JP" altLang="ja-JP" sz="1200" kern="1200" dirty="0">
                <a:solidFill>
                  <a:schemeClr val="tx1"/>
                </a:solidFill>
                <a:effectLst/>
                <a:latin typeface="+mn-lt"/>
                <a:ea typeface="+mn-ea"/>
                <a:cs typeface="+mn-cs"/>
              </a:rPr>
              <a:t>このような「仕組みとしての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」は業務の現場と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の専門家が一緒に取り組んでいかなければならない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a:t>
            </a:r>
          </a:p>
          <a:p>
            <a:r>
              <a:rPr kumimoji="1" lang="ja-JP" altLang="ja-JP" sz="1200" kern="1200" dirty="0">
                <a:solidFill>
                  <a:schemeClr val="tx1"/>
                </a:solidFill>
                <a:effectLst/>
                <a:latin typeface="+mn-lt"/>
                <a:ea typeface="+mn-ea"/>
                <a:cs typeface="+mn-cs"/>
              </a:rPr>
              <a:t>そもそも「仕組み」とは、業務の手順を作業単位、すなわち「プロセス」という要素に分解し、時間軸に沿って並べたものです。無駄なプロセスを省き、効率の良いプロセスの順序を決め、誰もが使えるように標準化します。それをコンピューター・プログラムに置き換えることで、誰もが間違えることなく仕事を進められるようにしたのが「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」です。経理や人事、受注、調達、生産、販売など、様々な業務プロセスがプログラムに置き換えられてきました。一旦、プログラムに置き換えられた「仕組みとしての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」を使わせることで標準化された業務プロセスを業務の現場に徹底させ、コストの削減や品質の安定、作業時間の短縮を実現しています。</a:t>
            </a:r>
          </a:p>
          <a:p>
            <a:r>
              <a:rPr kumimoji="1" lang="ja-JP" altLang="ja-JP" sz="1200" kern="1200" dirty="0">
                <a:solidFill>
                  <a:schemeClr val="tx1"/>
                </a:solidFill>
                <a:effectLst/>
                <a:latin typeface="+mn-lt"/>
                <a:ea typeface="+mn-ea"/>
                <a:cs typeface="+mn-cs"/>
              </a:rPr>
              <a:t>一方、そんな</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停まってしまえば、仕事ができなくなってしまいます。時には経営や収益、社会に大きな影響を与えかねません。例えば、航空会社の座席予約システムが停まれば飛行機をとばすことができず社会問題になります。月末に銀行の決済システムが停止すれば、入金をうけられない企業が社員に給与を払えなくなるかもしれません。</a:t>
            </a:r>
          </a:p>
          <a:p>
            <a:r>
              <a:rPr kumimoji="1" lang="ja-JP" altLang="ja-JP" sz="1200" kern="1200" dirty="0">
                <a:solidFill>
                  <a:schemeClr val="tx1"/>
                </a:solidFill>
                <a:effectLst/>
                <a:latin typeface="+mn-lt"/>
                <a:ea typeface="+mn-ea"/>
                <a:cs typeface="+mn-cs"/>
              </a:rPr>
              <a:t>もし、仕事の効率を高めたい、ミスを無くして仕事の品質を高めたいのであれば、その業務プロセスを改善すると同時に、それを動かしている</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も手直しが必要になります。</a:t>
            </a:r>
          </a:p>
          <a:p>
            <a:r>
              <a:rPr kumimoji="1" lang="ja-JP" altLang="ja-JP" sz="1200" kern="1200" dirty="0">
                <a:solidFill>
                  <a:schemeClr val="tx1"/>
                </a:solidFill>
                <a:effectLst/>
                <a:latin typeface="+mn-lt"/>
                <a:ea typeface="+mn-ea"/>
                <a:cs typeface="+mn-cs"/>
              </a:rPr>
              <a:t>このように「仕組みとしての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」は業務の「仕組み」を実現し、ビジネスの効率や品質を高める役割を果たしています。</a:t>
            </a:r>
          </a:p>
          <a:p>
            <a:r>
              <a:rPr kumimoji="1" lang="ja-JP" altLang="ja-JP" sz="1200" kern="1200" dirty="0">
                <a:solidFill>
                  <a:schemeClr val="tx1"/>
                </a:solidFill>
                <a:effectLst/>
                <a:latin typeface="+mn-lt"/>
                <a:ea typeface="+mn-ea"/>
                <a:cs typeface="+mn-cs"/>
              </a:rPr>
              <a:t>そんな「仕組みとしての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」と付き合うには、経営や業務の現場の人たちが、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の常識や可能性、その限界を正しく理解し、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の専門家と議論しながら最適な仕組みを作り上げてゆくことが大切です。</a:t>
            </a:r>
          </a:p>
          <a:p>
            <a:r>
              <a:rPr kumimoji="1" lang="ja-JP" altLang="ja-JP" sz="1200" kern="1200" dirty="0">
                <a:solidFill>
                  <a:schemeClr val="tx1"/>
                </a:solidFill>
                <a:effectLst/>
                <a:latin typeface="+mn-lt"/>
                <a:ea typeface="+mn-ea"/>
                <a:cs typeface="+mn-cs"/>
              </a:rPr>
              <a:t>■■ビジネスの変革や新たなビジネスの創出を促す「思想としての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の進化はこれまでの常識を破壊しつつあります。例えば、</a:t>
            </a:r>
          </a:p>
          <a:p>
            <a:pPr lvl="0"/>
            <a:r>
              <a:rPr kumimoji="1" lang="ja-JP" altLang="ja-JP" sz="1200" kern="1200" dirty="0">
                <a:solidFill>
                  <a:schemeClr val="tx1"/>
                </a:solidFill>
                <a:effectLst/>
                <a:latin typeface="+mn-lt"/>
                <a:ea typeface="+mn-ea"/>
                <a:cs typeface="+mn-cs"/>
              </a:rPr>
              <a:t>高額な機器を購入し専門的なスキルを持つエンジニアいなければ扱えなかったコンピューターは、クラウドの登場で月額数百円や数千円から簡単に使えるようになりました。</a:t>
            </a:r>
          </a:p>
          <a:p>
            <a:pPr lvl="0"/>
            <a:r>
              <a:rPr kumimoji="1" lang="ja-JP" altLang="ja-JP" sz="1200" kern="1200" dirty="0">
                <a:solidFill>
                  <a:schemeClr val="tx1"/>
                </a:solidFill>
                <a:effectLst/>
                <a:latin typeface="+mn-lt"/>
                <a:ea typeface="+mn-ea"/>
                <a:cs typeface="+mn-cs"/>
              </a:rPr>
              <a:t>機器の動作や状態を把握するには数万円から数十万円はする高価で大きなセンサーを取り付け、大きなコンピューターを横に置き、月額数十万円もする通信回線でつながなくてはなりませんでした。いまでは、数円から数百円のセンサーをワイシャツのボタンサイズのコンピューターにつなぎ、月額数百円の携帯電話の回線を使って世界中につながるインターネットを介して、様々なモノの動作や状態をどこからでも把握できるようになりました。</a:t>
            </a:r>
          </a:p>
          <a:p>
            <a:pPr lvl="0"/>
            <a:r>
              <a:rPr kumimoji="1" lang="ja-JP" altLang="ja-JP" sz="1200" kern="1200" dirty="0">
                <a:solidFill>
                  <a:schemeClr val="tx1"/>
                </a:solidFill>
                <a:effectLst/>
                <a:latin typeface="+mn-lt"/>
                <a:ea typeface="+mn-ea"/>
                <a:cs typeface="+mn-cs"/>
              </a:rPr>
              <a:t>専門家の経験やノウハウは人工知能に置き換えられ、誰もがインターネットを介して利用できるようになりました。専門家に引けをとらない内容や精度でアドバイスしてくれたり、未来を予測し正確な判断を下してくれたりできる分野も増えつつあります。</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が既存の常識を破壊し、「以前はまったく夢物語だったけど、いまでは簡単にできること」を増やし続けています。その新しい常識でものごとを考えるとき、これまでとは違う解釈や発想が生まれてきます。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はそんな「思想」という役割を担っているのです。</a:t>
            </a:r>
          </a:p>
          <a:p>
            <a:r>
              <a:rPr kumimoji="1" lang="ja-JP" altLang="ja-JP" sz="1200" kern="1200" dirty="0">
                <a:solidFill>
                  <a:schemeClr val="tx1"/>
                </a:solidFill>
                <a:effectLst/>
                <a:latin typeface="+mn-lt"/>
                <a:ea typeface="+mn-ea"/>
                <a:cs typeface="+mn-cs"/>
              </a:rPr>
              <a:t>「思想としての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」は、ビジネスの変革や新たなビジネスを創出する原動力となります。「思想としての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のトレンドを探り、その価値や世の中に与える影響を知ろうとすることが大切です。</a:t>
            </a:r>
          </a:p>
          <a:p>
            <a:r>
              <a:rPr kumimoji="1" lang="ja-JP" altLang="ja-JP" sz="1200" kern="1200" dirty="0">
                <a:solidFill>
                  <a:schemeClr val="tx1"/>
                </a:solidFill>
                <a:effectLst/>
                <a:latin typeface="+mn-lt"/>
                <a:ea typeface="+mn-ea"/>
                <a:cs typeface="+mn-cs"/>
              </a:rPr>
              <a:t>■■収益を拡大させビジネスの成長を支える「商品としての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はそれ自身が商品となって、お金を稼いでくれます。例えば、</a:t>
            </a:r>
          </a:p>
          <a:p>
            <a:pPr lvl="0"/>
            <a:r>
              <a:rPr kumimoji="1" lang="ja-JP" altLang="ja-JP" sz="1200" kern="1200" dirty="0">
                <a:solidFill>
                  <a:schemeClr val="tx1"/>
                </a:solidFill>
                <a:effectLst/>
                <a:latin typeface="+mn-lt"/>
                <a:ea typeface="+mn-ea"/>
                <a:cs typeface="+mn-cs"/>
              </a:rPr>
              <a:t>スマートフォンやパソコンから楽しめるオンライン・ゲームは、ネットの世界で武器やアイテムを販売し、より難しいシナリオへの挑戦を有償で提供しています。</a:t>
            </a:r>
          </a:p>
          <a:p>
            <a:pPr lvl="0"/>
            <a:r>
              <a:rPr kumimoji="1" lang="ja-JP" altLang="ja-JP" sz="1200" kern="1200" dirty="0">
                <a:solidFill>
                  <a:schemeClr val="tx1"/>
                </a:solidFill>
                <a:effectLst/>
                <a:latin typeface="+mn-lt"/>
                <a:ea typeface="+mn-ea"/>
                <a:cs typeface="+mn-cs"/>
              </a:rPr>
              <a:t>オンライン・ショッピング・サイトは、商品の品揃えばかりでなく、利用者のこれまでの購買履歴や趣味嗜好を分析し、最適な商品を推奨し、売上を拡大させています。</a:t>
            </a:r>
          </a:p>
          <a:p>
            <a:pPr lvl="0"/>
            <a:r>
              <a:rPr kumimoji="1" lang="ja-JP" altLang="ja-JP" sz="1200" kern="1200" dirty="0">
                <a:solidFill>
                  <a:schemeClr val="tx1"/>
                </a:solidFill>
                <a:effectLst/>
                <a:latin typeface="+mn-lt"/>
                <a:ea typeface="+mn-ea"/>
                <a:cs typeface="+mn-cs"/>
              </a:rPr>
              <a:t>銀行の預貯金や決済、融資といった業務は、実際の現金の移動ではなく、台帳データを書き換えることでおこなわれています。そのデータを書き換える毎に手数料が発生し、銀行に収益をもたらします。</a:t>
            </a:r>
          </a:p>
          <a:p>
            <a:r>
              <a:rPr kumimoji="1" lang="ja-JP" altLang="ja-JP" sz="1200" kern="1200" dirty="0">
                <a:solidFill>
                  <a:schemeClr val="tx1"/>
                </a:solidFill>
                <a:effectLst/>
                <a:latin typeface="+mn-lt"/>
                <a:ea typeface="+mn-ea"/>
                <a:cs typeface="+mn-cs"/>
              </a:rPr>
              <a:t>このように</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を駆使して作った情報システムが商品となってお金を稼ぎ、ビジネスの成長を支えています。そのため、その出来の善し悪しが収益を大きく左右することになります。</a:t>
            </a:r>
          </a:p>
          <a:p>
            <a:r>
              <a:rPr kumimoji="1" lang="ja-JP" altLang="ja-JP" sz="1200" kern="1200" dirty="0">
                <a:solidFill>
                  <a:schemeClr val="tx1"/>
                </a:solidFill>
                <a:effectLst/>
                <a:latin typeface="+mn-lt"/>
                <a:ea typeface="+mn-ea"/>
                <a:cs typeface="+mn-cs"/>
              </a:rPr>
              <a:t>そんな「商品としての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」はその事業を担う人たちが責任を持って設計、構築、運用をしなくてはなりません。マーケティングや営業も深く関わってくるでしょう。当然、</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にできること、できないこと、そして</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がもたらす価値や可能性を深く理解しておく必要があります。設計、構築、運用の実務は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の専門家に任せることはできますが、その成果については事業を担う人たちが責任を担わなくてはなりません。</a:t>
            </a:r>
          </a:p>
          <a:p>
            <a:r>
              <a:rPr kumimoji="1" lang="ja-JP" altLang="ja-JP" sz="1200" kern="1200" dirty="0">
                <a:solidFill>
                  <a:schemeClr val="tx1"/>
                </a:solidFill>
                <a:effectLst/>
                <a:latin typeface="+mn-lt"/>
                <a:ea typeface="+mn-ea"/>
                <a:cs typeface="+mn-cs"/>
              </a:rPr>
              <a:t>「商品としての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」と付き合うには、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について深く精通し、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の専門家とどのような商品を作るかを、技術的なことにまで踏み込んで議論ができなくてはなりません。</a:t>
            </a:r>
          </a:p>
          <a:p>
            <a:r>
              <a:rPr kumimoji="1" lang="ja-JP" altLang="ja-JP" sz="1200" kern="1200" dirty="0">
                <a:solidFill>
                  <a:schemeClr val="tx1"/>
                </a:solidFill>
                <a:effectLst/>
                <a:latin typeface="+mn-lt"/>
                <a:ea typeface="+mn-ea"/>
                <a:cs typeface="+mn-cs"/>
              </a:rPr>
              <a:t>また「商品としての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」は、本章で既に紹介した３つの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の総力戦でもあります。つまり、</a:t>
            </a:r>
          </a:p>
          <a:p>
            <a:pPr lvl="0"/>
            <a:r>
              <a:rPr kumimoji="1" lang="ja-JP" altLang="ja-JP" sz="1200" kern="1200" dirty="0">
                <a:solidFill>
                  <a:schemeClr val="tx1"/>
                </a:solidFill>
                <a:effectLst/>
                <a:latin typeface="+mn-lt"/>
                <a:ea typeface="+mn-ea"/>
                <a:cs typeface="+mn-cs"/>
              </a:rPr>
              <a:t>「思想としての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」が教えてくれる「これからの常識」で、新しいビジネス・モデルを描く。</a:t>
            </a:r>
          </a:p>
          <a:p>
            <a:pPr lvl="0"/>
            <a:r>
              <a:rPr kumimoji="1" lang="ja-JP" altLang="ja-JP" sz="1200" kern="1200" dirty="0">
                <a:solidFill>
                  <a:schemeClr val="tx1"/>
                </a:solidFill>
                <a:effectLst/>
                <a:latin typeface="+mn-lt"/>
                <a:ea typeface="+mn-ea"/>
                <a:cs typeface="+mn-cs"/>
              </a:rPr>
              <a:t>「仕組みとしての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」で、便利で効率の良いビジネス・プロセスを作る。</a:t>
            </a:r>
          </a:p>
          <a:p>
            <a:pPr lvl="0"/>
            <a:r>
              <a:rPr kumimoji="1" lang="ja-JP" altLang="ja-JP" sz="1200" kern="1200" dirty="0">
                <a:solidFill>
                  <a:schemeClr val="tx1"/>
                </a:solidFill>
                <a:effectLst/>
                <a:latin typeface="+mn-lt"/>
                <a:ea typeface="+mn-ea"/>
                <a:cs typeface="+mn-cs"/>
              </a:rPr>
              <a:t>「道具としての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」で、是非とも使いたいと思わせる使い勝手や見栄えの良さを実現する。</a:t>
            </a:r>
          </a:p>
          <a:p>
            <a:r>
              <a:rPr kumimoji="1" lang="ja-JP" altLang="ja-JP" sz="1200" kern="1200" dirty="0">
                <a:solidFill>
                  <a:schemeClr val="tx1"/>
                </a:solidFill>
                <a:effectLst/>
                <a:latin typeface="+mn-lt"/>
                <a:ea typeface="+mn-ea"/>
                <a:cs typeface="+mn-cs"/>
              </a:rPr>
              <a:t>そんな取り組みが、魅力的な「商品としての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」を実現するのです。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70</a:t>
            </a:fld>
            <a:endParaRPr kumimoji="1" lang="ja-JP" altLang="en-US"/>
          </a:p>
        </p:txBody>
      </p:sp>
    </p:spTree>
    <p:extLst>
      <p:ext uri="{BB962C8B-B14F-4D97-AF65-F5344CB8AC3E}">
        <p14:creationId xmlns:p14="http://schemas.microsoft.com/office/powerpoint/2010/main" val="242020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利用の歴史を遡れば「道具としての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」が始まりでした。給与計算や製造業における部品表展開など、それまで人間がそろばんを弾いていた手間のかかる計算をプログラムに置き換えることで劇的な効率改善を実現したのです。</a:t>
            </a:r>
          </a:p>
          <a:p>
            <a:r>
              <a:rPr kumimoji="1" lang="ja-JP" altLang="ja-JP" sz="1200" kern="1200" dirty="0">
                <a:solidFill>
                  <a:schemeClr val="tx1"/>
                </a:solidFill>
                <a:effectLst/>
                <a:latin typeface="+mn-lt"/>
                <a:ea typeface="+mn-ea"/>
                <a:cs typeface="+mn-cs"/>
              </a:rPr>
              <a:t>その後、請求書の発行や工場の組み立て作業などのルーチンワーク、書類や伝票の受け渡し、情報の共有や伝達などに適用範囲は広がりました。そのやり方は、人間が行う業務をプロセスに分解し、それぞれの無駄を省いて標準化し、プログラムに置き換えコンピューターで処理するというやり方で、「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」と呼ばれています。一旦、プログラムに置き換えられた「仕組みとしての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」は、人間のように融通を利かせることはできません。それを逆に利用して、「仕組みとしての</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」を使わせることで標準化された業務がとても効果的だったので、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需要はさらに拡大してゆきました。</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需要の拡大は、テクノロジーの進化を促しました。インターネットやクラウドにより、いつでもどこでも僅かな費用でだれもが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を利用できるようになり、ソーシャル・メディアや</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の普及により、ヒトやモノのつながり、その関係も大きく変ろうしています。また人工知能やロボットの進化は、これまで人間にしかできなかったことを機械でもできるようにし、人間と機械の役割分担を変えようとしています。</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と一体化したビジネス」が当たり前の時代を迎えようとしています。そうなると、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である情報システム部門やシステム・ベンダーに任せておけばいいという考えは通用しません。もちろん、どんなデータベースを使うか、どのクラウド・サービスがふさわしいか、どの開発ツールを使えばいいのかと言ったこと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の専門家たちに任せたほうがいいでしょう。しかし、</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がもたらす新しい常識や可能性を正しく理解し、自社の経営戦略や事業施策に結びつけ、事業の革新を実現するのは経営者や事業部門、すなわちビジネス・オーナーの責任です。</a:t>
            </a:r>
          </a:p>
          <a:p>
            <a:r>
              <a:rPr kumimoji="1" lang="ja-JP" altLang="ja-JP" sz="1200" kern="1200" dirty="0">
                <a:solidFill>
                  <a:schemeClr val="tx1"/>
                </a:solidFill>
                <a:effectLst/>
                <a:latin typeface="+mn-lt"/>
                <a:ea typeface="+mn-ea"/>
                <a:cs typeface="+mn-cs"/>
              </a:rPr>
              <a:t>例えば、新しく家を建てるとき、「なんでもいいから、格安で住み心地のいい家を作ってくれ」と建築会社に頼み、出来上がった家を見て「こんな家を頼んだつもりはない」と文句を言っても後の祭りです。どんな家を建てたいかは施主が考えるべきことです。自分のライフスタイルや家族構成、予算などを考え、建築会社に相談するのが普通ではないでしょうか。</a:t>
            </a:r>
          </a:p>
          <a:p>
            <a:r>
              <a:rPr kumimoji="1" lang="ja-JP" altLang="ja-JP" sz="1200" kern="1200" dirty="0">
                <a:solidFill>
                  <a:schemeClr val="tx1"/>
                </a:solidFill>
                <a:effectLst/>
                <a:latin typeface="+mn-lt"/>
                <a:ea typeface="+mn-ea"/>
                <a:cs typeface="+mn-cs"/>
              </a:rPr>
              <a:t>建築デザインの雑誌などを読んで、こんな家にしたい、こんな家具を置きたいとこちらの想いを伝えるでしょう。建築会社は、そんなあなたの意向を請けて、専門家として、デザインや工法、設備を提案してくれるはずです。そして、ああしよう、こうしようとやり取りを繰り返しながら、待望の家が完成します。出来上がった家は、施主に引き渡されます。施主は、必要に応じて設備の追加や改修を専門家に頼みながら、自分たちの生活になじませ、より快適な生活ができるようにしてゆくものです。</a:t>
            </a:r>
          </a:p>
          <a:p>
            <a:r>
              <a:rPr kumimoji="1" lang="ja-JP" altLang="ja-JP" sz="1200" kern="1200" dirty="0">
                <a:solidFill>
                  <a:schemeClr val="tx1"/>
                </a:solidFill>
                <a:effectLst/>
                <a:latin typeface="+mn-lt"/>
                <a:ea typeface="+mn-ea"/>
                <a:cs typeface="+mn-cs"/>
              </a:rPr>
              <a:t>どうしたいのかは施主の責任です。それは情報システムも同じです。ビジネス・オーナーは自分たちのビジネスにふさわしい情報システムは何かを考え、</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の専門家である情報システム部門や</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ベンダーに相談する必要があります。そのとき、</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についてはなにも知らないでは、「なんでもいいから、格安で使い勝手のいい情報システムを作ってくれ」というしかありません。そんなことでは、いいシステムなど作れるはずはありません。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72</a:t>
            </a:fld>
            <a:endParaRPr kumimoji="1" lang="ja-JP" altLang="en-US"/>
          </a:p>
        </p:txBody>
      </p:sp>
    </p:spTree>
    <p:extLst>
      <p:ext uri="{BB962C8B-B14F-4D97-AF65-F5344CB8AC3E}">
        <p14:creationId xmlns:p14="http://schemas.microsoft.com/office/powerpoint/2010/main" val="195332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73</a:t>
            </a:fld>
            <a:endParaRPr kumimoji="1" lang="ja-JP" altLang="en-US"/>
          </a:p>
        </p:txBody>
      </p:sp>
    </p:spTree>
    <p:extLst>
      <p:ext uri="{BB962C8B-B14F-4D97-AF65-F5344CB8AC3E}">
        <p14:creationId xmlns:p14="http://schemas.microsoft.com/office/powerpoint/2010/main" val="553547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キャズム</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の著者、</a:t>
            </a:r>
            <a:r>
              <a:rPr kumimoji="1" lang="en-US" altLang="ja-JP" sz="1200" b="0" i="0" kern="1200" dirty="0">
                <a:solidFill>
                  <a:schemeClr val="tx1"/>
                </a:solidFill>
                <a:effectLst/>
                <a:latin typeface="+mn-lt"/>
                <a:ea typeface="+mn-ea"/>
                <a:cs typeface="+mn-cs"/>
              </a:rPr>
              <a:t>Geoffrey A. Moore</a:t>
            </a:r>
            <a:r>
              <a:rPr kumimoji="1" lang="ja-JP" altLang="en-US" sz="1200" b="0" i="0" kern="1200" dirty="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2011</a:t>
            </a:r>
            <a:r>
              <a:rPr kumimoji="1" lang="ja-JP" altLang="en-US" sz="1200" b="0" i="0" kern="1200" dirty="0">
                <a:solidFill>
                  <a:schemeClr val="tx1"/>
                </a:solidFill>
                <a:effectLst/>
                <a:latin typeface="+mn-lt"/>
                <a:ea typeface="+mn-ea"/>
                <a:cs typeface="+mn-cs"/>
              </a:rPr>
              <a:t>年に出版したホワイト･ペーパー</a:t>
            </a:r>
            <a:r>
              <a:rPr kumimoji="1" lang="en-US" altLang="ja-JP" sz="1200" b="0" i="0" kern="1200" dirty="0">
                <a:solidFill>
                  <a:schemeClr val="tx1"/>
                </a:solidFill>
                <a:effectLst/>
                <a:latin typeface="+mn-lt"/>
                <a:ea typeface="+mn-ea"/>
                <a:cs typeface="+mn-cs"/>
              </a:rPr>
              <a:t>『Systems of Engagement and The Future of Enterprise IT』</a:t>
            </a:r>
            <a:r>
              <a:rPr kumimoji="1" lang="ja-JP" altLang="en-US" sz="1200" b="0" i="0" kern="1200" dirty="0">
                <a:solidFill>
                  <a:schemeClr val="tx1"/>
                </a:solidFill>
                <a:effectLst/>
                <a:latin typeface="+mn-lt"/>
                <a:ea typeface="+mn-ea"/>
                <a:cs typeface="+mn-cs"/>
              </a:rPr>
              <a:t>の中で、「</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）」という言葉を使っています。彼はこの中で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を次のように説明しています。</a:t>
            </a:r>
          </a:p>
          <a:p>
            <a:pPr fontAlgn="base"/>
            <a:r>
              <a:rPr kumimoji="1" lang="ja-JP" altLang="en-US" sz="1200" b="0" i="0" kern="1200" dirty="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a:solidFill>
                  <a:schemeClr val="tx1"/>
                </a:solidFill>
                <a:effectLst/>
                <a:latin typeface="+mn-lt"/>
                <a:ea typeface="+mn-ea"/>
                <a:cs typeface="+mn-cs"/>
              </a:rPr>
              <a:t>ビジネスの成否は「</a:t>
            </a:r>
            <a:r>
              <a:rPr kumimoji="1" lang="en-US" altLang="ja-JP" sz="1200" b="0" i="0" kern="1200" dirty="0">
                <a:solidFill>
                  <a:schemeClr val="tx1"/>
                </a:solidFill>
                <a:effectLst/>
                <a:latin typeface="+mn-lt"/>
                <a:ea typeface="+mn-ea"/>
                <a:cs typeface="+mn-cs"/>
              </a:rPr>
              <a:t>Moment of Engagement</a:t>
            </a:r>
            <a:r>
              <a:rPr kumimoji="1" lang="ja-JP" altLang="en-US" sz="1200" b="0" i="0" kern="1200" dirty="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a:solidFill>
                  <a:schemeClr val="tx1"/>
                </a:solidFill>
                <a:effectLst/>
                <a:latin typeface="+mn-lt"/>
                <a:ea typeface="+mn-ea"/>
                <a:cs typeface="+mn-cs"/>
              </a:rPr>
              <a:t>System of Record</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）に関心を持ってきました。</a:t>
            </a:r>
            <a:r>
              <a:rPr kumimoji="1" lang="en-US" altLang="ja-JP" sz="1200" b="0" i="0" kern="1200" dirty="0">
                <a:solidFill>
                  <a:schemeClr val="tx1"/>
                </a:solidFill>
                <a:effectLst/>
                <a:latin typeface="+mn-lt"/>
                <a:ea typeface="+mn-ea"/>
                <a:cs typeface="+mn-cs"/>
              </a:rPr>
              <a:t>ERP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SCM</a:t>
            </a:r>
            <a:r>
              <a:rPr kumimoji="1" lang="ja-JP" altLang="en-US" sz="1200" b="0" i="0" kern="1200" dirty="0">
                <a:solidFill>
                  <a:schemeClr val="tx1"/>
                </a:solidFill>
                <a:effectLst/>
                <a:latin typeface="+mn-lt"/>
                <a:ea typeface="+mn-ea"/>
                <a:cs typeface="+mn-cs"/>
              </a:rPr>
              <a:t>、販売管理などのシステムがそれに該当します。</a:t>
            </a:r>
          </a:p>
          <a:p>
            <a:pPr fontAlgn="base"/>
            <a:r>
              <a:rPr kumimoji="1" lang="ja-JP" altLang="en-US" sz="1200" b="0" i="0" kern="1200" dirty="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a:solidFill>
                  <a:schemeClr val="tx1"/>
                </a:solidFill>
                <a:effectLst/>
                <a:latin typeface="+mn-lt"/>
                <a:ea typeface="+mn-ea"/>
                <a:cs typeface="+mn-cs"/>
              </a:rPr>
              <a:t>CRM</a:t>
            </a:r>
            <a:r>
              <a:rPr kumimoji="1" lang="ja-JP" altLang="en-US" sz="1200" b="0" i="0" kern="1200" dirty="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a:solidFill>
                  <a:schemeClr val="tx1"/>
                </a:solidFill>
                <a:effectLst/>
                <a:latin typeface="+mn-lt"/>
                <a:ea typeface="+mn-ea"/>
                <a:cs typeface="+mn-cs"/>
              </a:rPr>
              <a:t>両者に求められる価値の重心は異なります。</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では手続きがいつでも確実に処理され正確にデータを格納する</a:t>
            </a:r>
            <a:r>
              <a:rPr kumimoji="1" lang="ja-JP" altLang="en-US" sz="1200" b="1" i="0" u="sng" kern="1200" dirty="0">
                <a:solidFill>
                  <a:schemeClr val="tx1"/>
                </a:solidFill>
                <a:effectLst/>
                <a:latin typeface="+mn-lt"/>
                <a:ea typeface="+mn-ea"/>
                <a:cs typeface="+mn-cs"/>
              </a:rPr>
              <a:t>安定性</a:t>
            </a:r>
            <a:r>
              <a:rPr kumimoji="1" lang="ja-JP" altLang="en-US" sz="1200" b="0" i="0" kern="1200" dirty="0">
                <a:solidFill>
                  <a:schemeClr val="tx1"/>
                </a:solidFill>
                <a:effectLst/>
                <a:latin typeface="+mn-lt"/>
                <a:ea typeface="+mn-ea"/>
                <a:cs typeface="+mn-cs"/>
              </a:rPr>
              <a:t>が重要になります。一方</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では、ビジネス環境の変化に柔軟・迅速に適応でできる</a:t>
            </a:r>
            <a:r>
              <a:rPr kumimoji="1" lang="ja-JP" altLang="en-US" sz="1200" b="1" i="0" u="sng" kern="1200" dirty="0">
                <a:solidFill>
                  <a:schemeClr val="tx1"/>
                </a:solidFill>
                <a:effectLst/>
                <a:latin typeface="+mn-lt"/>
                <a:ea typeface="+mn-ea"/>
                <a:cs typeface="+mn-cs"/>
              </a:rPr>
              <a:t>スピード</a:t>
            </a:r>
            <a:r>
              <a:rPr kumimoji="1" lang="ja-JP" altLang="en-US" sz="1200" b="0" i="0" kern="1200" dirty="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a:solidFill>
                  <a:schemeClr val="tx1"/>
                </a:solidFill>
                <a:effectLst/>
                <a:latin typeface="+mn-lt"/>
                <a:ea typeface="+mn-ea"/>
                <a:cs typeface="+mn-cs"/>
              </a:rPr>
              <a:t>デジタルな人間関係が大きな比重を占めるようになったことで、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で顧客にリーチし購買に結びつけ、</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だけでは成り立たず、</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74</a:t>
            </a:fld>
            <a:endParaRPr kumimoji="1" lang="ja-JP" altLang="en-US"/>
          </a:p>
        </p:txBody>
      </p:sp>
    </p:spTree>
    <p:extLst>
      <p:ext uri="{BB962C8B-B14F-4D97-AF65-F5344CB8AC3E}">
        <p14:creationId xmlns:p14="http://schemas.microsoft.com/office/powerpoint/2010/main" val="20025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498870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b="1" dirty="0">
                <a:effectLst/>
              </a:rPr>
              <a:t>こちらをご覧下さい</a:t>
            </a:r>
            <a:endParaRPr lang="en-US" altLang="ja-JP" b="1" dirty="0">
              <a:effectLst/>
            </a:endParaRPr>
          </a:p>
          <a:p>
            <a:pPr fontAlgn="base"/>
            <a:r>
              <a:rPr lang="en-US" altLang="ja-JP" b="1" dirty="0">
                <a:effectLst/>
              </a:rPr>
              <a:t>http://</a:t>
            </a:r>
            <a:r>
              <a:rPr lang="en-US" altLang="ja-JP" b="1" dirty="0" err="1">
                <a:effectLst/>
              </a:rPr>
              <a:t>www.netcommerce.co.jp</a:t>
            </a:r>
            <a:r>
              <a:rPr lang="en-US" altLang="ja-JP" b="1" dirty="0">
                <a:effectLst/>
              </a:rPr>
              <a:t>/blog/2016/09/10/10157</a:t>
            </a:r>
          </a:p>
          <a:p>
            <a:pPr fontAlgn="base"/>
            <a:endParaRPr lang="en-US" altLang="ja-JP" b="1" dirty="0">
              <a:effectLst/>
            </a:endParaRPr>
          </a:p>
          <a:p>
            <a:pPr fontAlgn="base"/>
            <a:r>
              <a:rPr lang="ja-JP" altLang="en-US" b="1" dirty="0">
                <a:effectLst/>
              </a:rPr>
              <a:t>「共創」</a:t>
            </a:r>
            <a:endParaRPr lang="ja-JP" altLang="en-US" dirty="0">
              <a:effectLst/>
            </a:endParaRPr>
          </a:p>
          <a:p>
            <a:pPr fontAlgn="base"/>
            <a:r>
              <a:rPr kumimoji="1" lang="ja-JP" altLang="en-US" sz="1200" b="0" i="0" kern="1200" dirty="0">
                <a:solidFill>
                  <a:schemeClr val="tx1"/>
                </a:solidFill>
                <a:effectLst/>
                <a:latin typeface="+mn-lt"/>
                <a:ea typeface="+mn-ea"/>
                <a:cs typeface="+mn-cs"/>
              </a:rPr>
              <a:t>最近、この言葉をよく目にするようになりました。特にデザインやマーケティングの界隈で使われているようですが、</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企業でも「顧客との共創」を掲げ、お客様との関係を深化させてゆこうという想いから、経営方針としているところや、「共創サービスの体系化」を発表し、ブランドとして広めて行こうというところもあるようです。</a:t>
            </a:r>
          </a:p>
          <a:p>
            <a:pPr fontAlgn="base"/>
            <a:r>
              <a:rPr kumimoji="1" lang="ja-JP" altLang="en-US" sz="1200" b="0" i="0" kern="1200" dirty="0">
                <a:solidFill>
                  <a:schemeClr val="tx1"/>
                </a:solidFill>
                <a:effectLst/>
                <a:latin typeface="+mn-lt"/>
                <a:ea typeface="+mn-ea"/>
                <a:cs typeface="+mn-cs"/>
              </a:rPr>
              <a:t>この言葉は、</a:t>
            </a:r>
            <a:r>
              <a:rPr kumimoji="1" lang="en-US" altLang="ja-JP" sz="1200" b="0" i="0" kern="1200" dirty="0">
                <a:solidFill>
                  <a:schemeClr val="tx1"/>
                </a:solidFill>
                <a:effectLst/>
                <a:latin typeface="+mn-lt"/>
                <a:ea typeface="+mn-ea"/>
                <a:cs typeface="+mn-cs"/>
              </a:rPr>
              <a:t>2004</a:t>
            </a:r>
            <a:r>
              <a:rPr kumimoji="1" lang="ja-JP" altLang="en-US" sz="1200" b="0" i="0" kern="1200" dirty="0">
                <a:solidFill>
                  <a:schemeClr val="tx1"/>
                </a:solidFill>
                <a:effectLst/>
                <a:latin typeface="+mn-lt"/>
                <a:ea typeface="+mn-ea"/>
                <a:cs typeface="+mn-cs"/>
              </a:rPr>
              <a:t>年、米ミシガン大学ビジネススクール教授、</a:t>
            </a:r>
            <a:r>
              <a:rPr kumimoji="1" lang="en-US" altLang="ja-JP" sz="1200" b="0" i="0" kern="1200" dirty="0">
                <a:solidFill>
                  <a:schemeClr val="tx1"/>
                </a:solidFill>
                <a:effectLst/>
                <a:latin typeface="+mn-lt"/>
                <a:ea typeface="+mn-ea"/>
                <a:cs typeface="+mn-cs"/>
              </a:rPr>
              <a:t>C.K.</a:t>
            </a:r>
            <a:r>
              <a:rPr kumimoji="1" lang="ja-JP" altLang="en-US" sz="1200" b="0" i="0" kern="1200" dirty="0">
                <a:solidFill>
                  <a:schemeClr val="tx1"/>
                </a:solidFill>
                <a:effectLst/>
                <a:latin typeface="+mn-lt"/>
                <a:ea typeface="+mn-ea"/>
                <a:cs typeface="+mn-cs"/>
              </a:rPr>
              <a:t>プラハラードとベンカト・ラマスワミが、共著</a:t>
            </a:r>
            <a:r>
              <a:rPr kumimoji="1" lang="en-US" altLang="ja-JP" sz="1200" b="0" i="0" kern="1200" dirty="0">
                <a:solidFill>
                  <a:schemeClr val="tx1"/>
                </a:solidFill>
                <a:effectLst/>
                <a:latin typeface="+mn-lt"/>
                <a:ea typeface="+mn-ea"/>
                <a:cs typeface="+mn-cs"/>
              </a:rPr>
              <a:t>『The Future of Competition: Co-Creating Unique Value With Customers</a:t>
            </a:r>
            <a:r>
              <a:rPr kumimoji="1" lang="ja-JP" altLang="en-US" sz="1200" b="0" i="0" kern="1200" dirty="0">
                <a:solidFill>
                  <a:schemeClr val="tx1"/>
                </a:solidFill>
                <a:effectLst/>
                <a:latin typeface="+mn-lt"/>
                <a:ea typeface="+mn-ea"/>
                <a:cs typeface="+mn-cs"/>
              </a:rPr>
              <a:t>（邦訳：価値共創の未来へ</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顧客と企業の</a:t>
            </a:r>
            <a:r>
              <a:rPr kumimoji="1" lang="en-US" altLang="ja-JP" sz="1200" b="0" i="0" kern="1200" dirty="0">
                <a:solidFill>
                  <a:schemeClr val="tx1"/>
                </a:solidFill>
                <a:effectLst/>
                <a:latin typeface="+mn-lt"/>
                <a:ea typeface="+mn-ea"/>
                <a:cs typeface="+mn-cs"/>
              </a:rPr>
              <a:t>Co-Creation</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で提起した概念と言われています。企業が、様々なステークホルダーと協働して共に新たな価値を創造するとという概念「</a:t>
            </a:r>
            <a:r>
              <a:rPr kumimoji="1" lang="en-US" altLang="ja-JP" sz="1200" b="0" i="0" kern="1200" dirty="0">
                <a:solidFill>
                  <a:schemeClr val="tx1"/>
                </a:solidFill>
                <a:effectLst/>
                <a:latin typeface="+mn-lt"/>
                <a:ea typeface="+mn-ea"/>
                <a:cs typeface="+mn-cs"/>
              </a:rPr>
              <a:t>Co-Creation</a:t>
            </a:r>
            <a:r>
              <a:rPr kumimoji="1" lang="ja-JP" altLang="en-US" sz="1200" b="0" i="0" kern="1200" dirty="0">
                <a:solidFill>
                  <a:schemeClr val="tx1"/>
                </a:solidFill>
                <a:effectLst/>
                <a:latin typeface="+mn-lt"/>
                <a:ea typeface="+mn-ea"/>
                <a:cs typeface="+mn-cs"/>
              </a:rPr>
              <a:t>」の日本語訳です。</a:t>
            </a:r>
          </a:p>
          <a:p>
            <a:pPr fontAlgn="base"/>
            <a:r>
              <a:rPr kumimoji="1" lang="ja-JP" altLang="en-US" sz="1200" b="0" i="0" kern="1200" dirty="0">
                <a:solidFill>
                  <a:schemeClr val="tx1"/>
                </a:solidFill>
                <a:effectLst/>
                <a:latin typeface="+mn-lt"/>
                <a:ea typeface="+mn-ea"/>
                <a:cs typeface="+mn-cs"/>
              </a:rPr>
              <a:t>この言葉が、いま注目されるようになったのは、ビジネスのスピードが加速し、その変化へ即応の如何が企業の死命を制する時代になった、という意識が高まったことが背景にあるようです。</a:t>
            </a:r>
          </a:p>
          <a:p>
            <a:pPr fontAlgn="base"/>
            <a:r>
              <a:rPr kumimoji="1" lang="ja-JP" altLang="en-US" sz="1200" b="0" i="0" kern="1200" dirty="0">
                <a:solidFill>
                  <a:schemeClr val="tx1"/>
                </a:solidFill>
                <a:effectLst/>
                <a:latin typeface="+mn-lt"/>
                <a:ea typeface="+mn-ea"/>
                <a:cs typeface="+mn-cs"/>
              </a:rPr>
              <a:t>苦労して築き上げた競争優位であっても、ビジネス環境の変化は急激で、ひとつの競合優位を長期継続的に維持することができなくなりました。連続的に競合優位を生みだし続けることができなければ、生き残れない時代となったのです。</a:t>
            </a:r>
          </a:p>
          <a:p>
            <a:pPr fontAlgn="base"/>
            <a:r>
              <a:rPr lang="ja-JP" altLang="en-US" dirty="0">
                <a:effectLst/>
              </a:rPr>
              <a:t>「市場の変化に合わせて。戦略を動かし続ける」</a:t>
            </a:r>
          </a:p>
          <a:p>
            <a:pPr fontAlgn="base"/>
            <a:r>
              <a:rPr kumimoji="1" lang="ja-JP" altLang="en-US" sz="1200" b="0" i="0" kern="1200" dirty="0">
                <a:solidFill>
                  <a:schemeClr val="tx1"/>
                </a:solidFill>
                <a:effectLst/>
                <a:latin typeface="+mn-lt"/>
                <a:ea typeface="+mn-ea"/>
                <a:cs typeface="+mn-cs"/>
              </a:rPr>
              <a:t>米コロンビア大学ビジネススクール教授、リタ・マグレイスの著「</a:t>
            </a:r>
            <a:r>
              <a:rPr kumimoji="1" lang="en-US" altLang="ja-JP" sz="1200" b="0" i="0" kern="1200" dirty="0">
                <a:solidFill>
                  <a:schemeClr val="tx1"/>
                </a:solidFill>
                <a:effectLst/>
                <a:latin typeface="+mn-lt"/>
                <a:ea typeface="+mn-ea"/>
                <a:cs typeface="+mn-cs"/>
              </a:rPr>
              <a:t>The End of Competitive Advantage</a:t>
            </a:r>
            <a:r>
              <a:rPr kumimoji="1" lang="ja-JP" altLang="en-US" sz="1200" b="0" i="0" kern="1200" dirty="0">
                <a:solidFill>
                  <a:schemeClr val="tx1"/>
                </a:solidFill>
                <a:effectLst/>
                <a:latin typeface="+mn-lt"/>
                <a:ea typeface="+mn-ea"/>
                <a:cs typeface="+mn-cs"/>
              </a:rPr>
              <a:t>（邦訳：競争優位の終焉）」にこのように書かれています。また、企業のもつ競争優位性が競争を通じてあっという間に消えてしまう市場の特性を「ハイパーコンペティション」といい、いままさにそんな時代にあることを、事例を示しながら紹介しています。</a:t>
            </a:r>
            <a:r>
              <a:rPr kumimoji="1" lang="en-US" altLang="ja-JP" sz="1200" b="0" i="0" kern="1200" dirty="0">
                <a:solidFill>
                  <a:schemeClr val="tx1"/>
                </a:solidFill>
                <a:effectLst/>
                <a:latin typeface="+mn-lt"/>
                <a:ea typeface="+mn-ea"/>
                <a:cs typeface="+mn-cs"/>
              </a:rPr>
              <a:t>IT</a:t>
            </a:r>
            <a:r>
              <a:rPr kumimoji="1" lang="ja-JP" altLang="en-US" sz="1200" b="0" i="0" kern="1200" dirty="0">
                <a:solidFill>
                  <a:schemeClr val="tx1"/>
                </a:solidFill>
                <a:effectLst/>
                <a:latin typeface="+mn-lt"/>
                <a:ea typeface="+mn-ea"/>
                <a:cs typeface="+mn-cs"/>
              </a:rPr>
              <a:t>業界など、まさに「ハイパーコンペティション」な状況にあると言えるでしょう。</a:t>
            </a:r>
          </a:p>
          <a:p>
            <a:pPr fontAlgn="base"/>
            <a:r>
              <a:rPr kumimoji="1" lang="ja-JP" altLang="en-US" sz="1200" b="0" i="0" kern="1200" dirty="0">
                <a:solidFill>
                  <a:schemeClr val="tx1"/>
                </a:solidFill>
                <a:effectLst/>
                <a:latin typeface="+mn-lt"/>
                <a:ea typeface="+mn-ea"/>
                <a:cs typeface="+mn-cs"/>
              </a:rPr>
              <a:t>こういう時代にあっては、一企業だけで連続して競争優位を生みだし続けることは困難です。そこで、「共創」によって競争優位を生みだし続けようという考え方に期待が寄せられているのかもしれません。</a:t>
            </a:r>
          </a:p>
          <a:p>
            <a:pPr fontAlgn="base"/>
            <a:r>
              <a:rPr kumimoji="1" lang="ja-JP" altLang="en-US" sz="1200" b="0" i="0" kern="1200" dirty="0">
                <a:solidFill>
                  <a:schemeClr val="tx1"/>
                </a:solidFill>
                <a:effectLst/>
                <a:latin typeface="+mn-lt"/>
                <a:ea typeface="+mn-ea"/>
                <a:cs typeface="+mn-cs"/>
              </a:rPr>
              <a:t>「共創」は、その相手やその組み方によって、３つのタイプに分けることができそうです。</a:t>
            </a:r>
          </a:p>
          <a:p>
            <a:pPr fontAlgn="base"/>
            <a:r>
              <a:rPr kumimoji="1" lang="ja-JP" altLang="en-US" sz="1200" b="1" i="0" kern="1200" dirty="0">
                <a:solidFill>
                  <a:schemeClr val="tx1"/>
                </a:solidFill>
                <a:effectLst/>
                <a:latin typeface="+mn-lt"/>
                <a:ea typeface="+mn-ea"/>
                <a:cs typeface="+mn-cs"/>
              </a:rPr>
              <a:t>双方向の関係</a:t>
            </a:r>
          </a:p>
          <a:p>
            <a:pPr fontAlgn="base"/>
            <a:r>
              <a:rPr kumimoji="1" lang="ja-JP" altLang="en-US" sz="1200" b="0" i="0" kern="1200" dirty="0">
                <a:solidFill>
                  <a:schemeClr val="tx1"/>
                </a:solidFill>
                <a:effectLst/>
                <a:latin typeface="+mn-lt"/>
                <a:ea typeface="+mn-ea"/>
                <a:cs typeface="+mn-cs"/>
              </a:rPr>
              <a:t>価値の提供者である企業が、お客様と一緒になって、価値を産み出してゆこうという取り組みです。既存の商品やサービスを売り込むことではなく、お客様と共に課題と向き合い解決方法を考えてゆくことや、新たなビジネス・モデルを作ってゆこうという取り組みです。</a:t>
            </a:r>
          </a:p>
          <a:p>
            <a:pPr fontAlgn="base"/>
            <a:r>
              <a:rPr kumimoji="1" lang="ja-JP" altLang="en-US" sz="1200" b="0" i="0" kern="1200" dirty="0">
                <a:solidFill>
                  <a:schemeClr val="tx1"/>
                </a:solidFill>
                <a:effectLst/>
                <a:latin typeface="+mn-lt"/>
                <a:ea typeface="+mn-ea"/>
                <a:cs typeface="+mn-cs"/>
              </a:rPr>
              <a:t>お客様を駆け引きや交渉の相手と捉えるのではなく、課題を解決したい当事者としての視点を持ち、対等な立場で議論を進め、新たな価値を生みだしてゆくことが大切になります。</a:t>
            </a:r>
          </a:p>
          <a:p>
            <a:pPr fontAlgn="base"/>
            <a:r>
              <a:rPr kumimoji="1" lang="ja-JP" altLang="en-US" sz="1200" b="1" i="0" kern="1200" dirty="0">
                <a:solidFill>
                  <a:schemeClr val="tx1"/>
                </a:solidFill>
                <a:effectLst/>
                <a:latin typeface="+mn-lt"/>
                <a:ea typeface="+mn-ea"/>
                <a:cs typeface="+mn-cs"/>
              </a:rPr>
              <a:t>オープンな関係</a:t>
            </a:r>
          </a:p>
          <a:p>
            <a:pPr fontAlgn="base"/>
            <a:r>
              <a:rPr kumimoji="1" lang="ja-JP" altLang="en-US" sz="1200" b="0" i="0" kern="1200" dirty="0">
                <a:solidFill>
                  <a:schemeClr val="tx1"/>
                </a:solidFill>
                <a:effectLst/>
                <a:latin typeface="+mn-lt"/>
                <a:ea typeface="+mn-ea"/>
                <a:cs typeface="+mn-cs"/>
              </a:rPr>
              <a:t>コンソーシアムやコミュニティのようなオープンな関係を築き、同じテーマを共有して、知恵を出し合い、議論してゆこうという取り組みです。誰かに依存し、成果の一方的な受容者となるのではなく、そこに参加する誰もが、それぞれの役割を果たし、自律的にリーダーシップを発揮して、新たな価値を生みだしてゆこうというものです。</a:t>
            </a:r>
          </a:p>
          <a:p>
            <a:pPr fontAlgn="base"/>
            <a:r>
              <a:rPr kumimoji="1" lang="ja-JP" altLang="en-US" sz="1200" b="1" i="0" kern="1200" dirty="0">
                <a:solidFill>
                  <a:schemeClr val="tx1"/>
                </a:solidFill>
                <a:effectLst/>
                <a:latin typeface="+mn-lt"/>
                <a:ea typeface="+mn-ea"/>
                <a:cs typeface="+mn-cs"/>
              </a:rPr>
              <a:t>連携の関係</a:t>
            </a:r>
          </a:p>
          <a:p>
            <a:pPr fontAlgn="base"/>
            <a:r>
              <a:rPr kumimoji="1" lang="ja-JP" altLang="en-US" sz="1200" b="0" i="0" kern="1200" dirty="0">
                <a:solidFill>
                  <a:schemeClr val="tx1"/>
                </a:solidFill>
                <a:effectLst/>
                <a:latin typeface="+mn-lt"/>
                <a:ea typeface="+mn-ea"/>
                <a:cs typeface="+mn-cs"/>
              </a:rPr>
              <a:t>価値を生みだしたい主体となる企業が、自社だけでは満たすことのできない不足を他社と連携、協力して解決してゆこうという取り組みです。この関係は、発注者と提供する業者という関係ではなく、一緒になって課題に向き合い、アイデアを出し合って新たな価値を生みだしてゆこうというパートナーシップの意識がなくてはなりません。企業の格が違う、業界が違うという理由で上下関係を意識しての取り組みは、成果をあげることはできません。</a:t>
            </a:r>
          </a:p>
          <a:p>
            <a:pPr fontAlgn="base"/>
            <a:r>
              <a:rPr kumimoji="1" lang="ja-JP" altLang="en-US" sz="1200" b="0" i="0" kern="1200" dirty="0">
                <a:solidFill>
                  <a:schemeClr val="tx1"/>
                </a:solidFill>
                <a:effectLst/>
                <a:latin typeface="+mn-lt"/>
                <a:ea typeface="+mn-ea"/>
                <a:cs typeface="+mn-cs"/>
              </a:rPr>
              <a:t>これら３つのタイプに共通し、欠かすことのできない思想が「オープン」です。「オープン」とは、「他人の成果を自分の成果として自由に使えること」と考えることができます。</a:t>
            </a:r>
          </a:p>
          <a:p>
            <a:pPr fontAlgn="base"/>
            <a:r>
              <a:rPr kumimoji="1" lang="ja-JP" altLang="en-US" sz="1200" b="0" i="0" kern="1200" dirty="0">
                <a:solidFill>
                  <a:schemeClr val="tx1"/>
                </a:solidFill>
                <a:effectLst/>
                <a:latin typeface="+mn-lt"/>
                <a:ea typeface="+mn-ea"/>
                <a:cs typeface="+mn-cs"/>
              </a:rPr>
              <a:t>成果を共有する</a:t>
            </a:r>
          </a:p>
          <a:p>
            <a:pPr fontAlgn="base"/>
            <a:r>
              <a:rPr kumimoji="1" lang="ja-JP" altLang="en-US" sz="1200" b="0" i="0" kern="1200" dirty="0">
                <a:solidFill>
                  <a:schemeClr val="tx1"/>
                </a:solidFill>
                <a:effectLst/>
                <a:latin typeface="+mn-lt"/>
                <a:ea typeface="+mn-ea"/>
                <a:cs typeface="+mn-cs"/>
              </a:rPr>
              <a:t>その成果を加工、追加し価値を高める</a:t>
            </a:r>
          </a:p>
          <a:p>
            <a:pPr fontAlgn="base"/>
            <a:r>
              <a:rPr kumimoji="1" lang="ja-JP" altLang="en-US" sz="1200" b="0" i="0" kern="1200" dirty="0">
                <a:solidFill>
                  <a:schemeClr val="tx1"/>
                </a:solidFill>
                <a:effectLst/>
                <a:latin typeface="+mn-lt"/>
                <a:ea typeface="+mn-ea"/>
                <a:cs typeface="+mn-cs"/>
              </a:rPr>
              <a:t>その結果を共有し、このサイクルを維持、拡大してゆく</a:t>
            </a:r>
          </a:p>
          <a:p>
            <a:pPr fontAlgn="base"/>
            <a:r>
              <a:rPr kumimoji="1" lang="ja-JP" altLang="en-US" sz="1200" b="0" i="0" kern="1200" dirty="0">
                <a:solidFill>
                  <a:schemeClr val="tx1"/>
                </a:solidFill>
                <a:effectLst/>
                <a:latin typeface="+mn-lt"/>
                <a:ea typeface="+mn-ea"/>
                <a:cs typeface="+mn-cs"/>
              </a:rPr>
              <a:t>そんな取り組みと言えるでしょう。こうやって、新しい組合せを作り出し、これまでに無い新しい価値を生みだすこと、すなわち「イノベーション」を生みだしてゆく取り組みです。</a:t>
            </a:r>
          </a:p>
          <a:p>
            <a:pPr fontAlgn="base"/>
            <a:r>
              <a:rPr kumimoji="1" lang="en-US" altLang="ja-JP" sz="1200" b="0" i="0" kern="1200" dirty="0">
                <a:solidFill>
                  <a:schemeClr val="tx1"/>
                </a:solidFill>
                <a:effectLst/>
                <a:latin typeface="+mn-lt"/>
                <a:ea typeface="+mn-ea"/>
                <a:cs typeface="+mn-cs"/>
              </a:rPr>
              <a:t>20</a:t>
            </a:r>
            <a:r>
              <a:rPr kumimoji="1" lang="ja-JP" altLang="en-US" sz="1200" b="0" i="0" kern="1200" dirty="0">
                <a:solidFill>
                  <a:schemeClr val="tx1"/>
                </a:solidFill>
                <a:effectLst/>
                <a:latin typeface="+mn-lt"/>
                <a:ea typeface="+mn-ea"/>
                <a:cs typeface="+mn-cs"/>
              </a:rPr>
              <a:t>世紀初頭に活躍したオーストリア・ハンガリー帝国生まれの経済学者シュンペーターは、初期の著書</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経済発展の理論</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の中で、イノベーションについて「新結合</a:t>
            </a:r>
            <a:r>
              <a:rPr kumimoji="1" lang="en-US" altLang="ja-JP"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neue</a:t>
            </a:r>
            <a:r>
              <a:rPr kumimoji="1" lang="en-US" altLang="ja-JP" sz="1200" b="0" i="0" kern="1200" dirty="0">
                <a:solidFill>
                  <a:schemeClr val="tx1"/>
                </a:solidFill>
                <a:effectLst/>
                <a:latin typeface="+mn-lt"/>
                <a:ea typeface="+mn-ea"/>
                <a:cs typeface="+mn-cs"/>
              </a:rPr>
              <a:t> </a:t>
            </a:r>
            <a:r>
              <a:rPr kumimoji="1" lang="en-US" altLang="ja-JP" sz="1200" b="0" i="0" kern="1200" dirty="0" err="1">
                <a:solidFill>
                  <a:schemeClr val="tx1"/>
                </a:solidFill>
                <a:effectLst/>
                <a:latin typeface="+mn-lt"/>
                <a:ea typeface="+mn-ea"/>
                <a:cs typeface="+mn-cs"/>
              </a:rPr>
              <a:t>Kombination</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」という言葉を使っています。これは、クレイトン・クリステンセンによる「一見、関係なさそうな事柄を結びつける思考」というイノベーションの定義とも符合するものです（</a:t>
            </a:r>
            <a:r>
              <a:rPr kumimoji="1" lang="en-US" altLang="ja-JP" sz="1200" b="0" i="0" kern="1200" dirty="0">
                <a:solidFill>
                  <a:schemeClr val="tx1"/>
                </a:solidFill>
                <a:effectLst/>
                <a:latin typeface="+mn-lt"/>
                <a:ea typeface="+mn-ea"/>
                <a:cs typeface="+mn-cs"/>
              </a:rPr>
              <a:t>Wikipedia</a:t>
            </a:r>
            <a:r>
              <a:rPr kumimoji="1" lang="ja-JP" altLang="en-US" sz="1200" b="0" i="0" kern="1200" dirty="0">
                <a:solidFill>
                  <a:schemeClr val="tx1"/>
                </a:solidFill>
                <a:effectLst/>
                <a:latin typeface="+mn-lt"/>
                <a:ea typeface="+mn-ea"/>
                <a:cs typeface="+mn-cs"/>
              </a:rPr>
              <a:t>参照）。つまり、それまでのモノ・仕組みなどのこれまでに無い新しい組合せを実現し、新たな価値を生み出して社会的に大きな変化を起こすことを意味する言葉です。</a:t>
            </a:r>
          </a:p>
          <a:p>
            <a:pPr fontAlgn="base"/>
            <a:r>
              <a:rPr kumimoji="1" lang="ja-JP" altLang="en-US" sz="1200" b="0" i="0" kern="1200" dirty="0">
                <a:solidFill>
                  <a:schemeClr val="tx1"/>
                </a:solidFill>
                <a:effectLst/>
                <a:latin typeface="+mn-lt"/>
                <a:ea typeface="+mn-ea"/>
                <a:cs typeface="+mn-cs"/>
              </a:rPr>
              <a:t>この「オープン」の思想が、イノベーションを生みだす源泉となり、共創を支えることになるのです。</a:t>
            </a:r>
          </a:p>
          <a:p>
            <a:pPr fontAlgn="base"/>
            <a:r>
              <a:rPr kumimoji="1" lang="ja-JP" altLang="en-US" sz="1200" b="0" i="0" kern="1200" dirty="0">
                <a:solidFill>
                  <a:schemeClr val="tx1"/>
                </a:solidFill>
                <a:effectLst/>
                <a:latin typeface="+mn-lt"/>
                <a:ea typeface="+mn-ea"/>
                <a:cs typeface="+mn-cs"/>
              </a:rPr>
              <a:t>また、「共創」における「双方向の関係」が、</a:t>
            </a:r>
            <a:r>
              <a:rPr kumimoji="1" lang="en-US" altLang="ja-JP" sz="1200" b="0" i="0" kern="1200" dirty="0" err="1">
                <a:solidFill>
                  <a:schemeClr val="tx1"/>
                </a:solidFill>
                <a:effectLst/>
                <a:latin typeface="+mn-lt"/>
                <a:ea typeface="+mn-ea"/>
                <a:cs typeface="+mn-cs"/>
              </a:rPr>
              <a:t>IoT</a:t>
            </a:r>
            <a:r>
              <a:rPr kumimoji="1" lang="ja-JP" altLang="en-US" sz="1200" b="0" i="0" kern="1200" dirty="0">
                <a:solidFill>
                  <a:schemeClr val="tx1"/>
                </a:solidFill>
                <a:effectLst/>
                <a:latin typeface="+mn-lt"/>
                <a:ea typeface="+mn-ea"/>
                <a:cs typeface="+mn-cs"/>
              </a:rPr>
              <a:t>によって、これから大きな進化を遂げてゆくことについても考えておく必要があります。</a:t>
            </a:r>
          </a:p>
          <a:p>
            <a:pPr fontAlgn="base"/>
            <a:r>
              <a:rPr kumimoji="1" lang="ja-JP" altLang="en-US" sz="1200" b="0" i="0" kern="1200" dirty="0">
                <a:solidFill>
                  <a:schemeClr val="tx1"/>
                </a:solidFill>
                <a:effectLst/>
                <a:latin typeface="+mn-lt"/>
                <a:ea typeface="+mn-ea"/>
                <a:cs typeface="+mn-cs"/>
              </a:rPr>
              <a:t>これまで、製造業のビジネスは、メーカーが価値を創造し、それを顧客が購入して価値を消費することで成り立っていました。そのため、魅力的な価値をモノに作り込み、その価値で顧客の購買意欲をかき立てる「</a:t>
            </a:r>
            <a:r>
              <a:rPr kumimoji="1" lang="en-US" altLang="ja-JP" sz="1200" b="0" i="0" kern="1200" dirty="0">
                <a:solidFill>
                  <a:schemeClr val="tx1"/>
                </a:solidFill>
                <a:effectLst/>
                <a:latin typeface="+mn-lt"/>
                <a:ea typeface="+mn-ea"/>
                <a:cs typeface="+mn-cs"/>
              </a:rPr>
              <a:t>Good’s Dominant Logic</a:t>
            </a:r>
            <a:r>
              <a:rPr kumimoji="1" lang="ja-JP" altLang="en-US" sz="1200" b="0" i="0" kern="1200" dirty="0">
                <a:solidFill>
                  <a:schemeClr val="tx1"/>
                </a:solidFill>
                <a:effectLst/>
                <a:latin typeface="+mn-lt"/>
                <a:ea typeface="+mn-ea"/>
                <a:cs typeface="+mn-cs"/>
              </a:rPr>
              <a:t>」を前提としていました。しかし、モノにセンサーが組み込まれ、使用者の使用状況が逐次把握できるようになれば、</a:t>
            </a:r>
          </a:p>
          <a:p>
            <a:pPr fontAlgn="base"/>
            <a:r>
              <a:rPr kumimoji="1" lang="ja-JP" altLang="en-US" sz="1200" b="0" i="0" kern="1200" dirty="0">
                <a:solidFill>
                  <a:schemeClr val="tx1"/>
                </a:solidFill>
                <a:effectLst/>
                <a:latin typeface="+mn-lt"/>
                <a:ea typeface="+mn-ea"/>
                <a:cs typeface="+mn-cs"/>
              </a:rPr>
              <a:t>その使用状況に合わせて製品の機能や性能をそこに組み込まれたソフトウェアをアップデートさせることで向上させる</a:t>
            </a:r>
          </a:p>
          <a:p>
            <a:pPr fontAlgn="base"/>
            <a:r>
              <a:rPr kumimoji="1" lang="ja-JP" altLang="en-US" sz="1200" b="0" i="0" kern="1200" dirty="0">
                <a:solidFill>
                  <a:schemeClr val="tx1"/>
                </a:solidFill>
                <a:effectLst/>
                <a:latin typeface="+mn-lt"/>
                <a:ea typeface="+mn-ea"/>
                <a:cs typeface="+mn-cs"/>
              </a:rPr>
              <a:t>使用状況から、故障やトラブルを予見し、事前に対処して使用者の安全、安心を担保する</a:t>
            </a:r>
          </a:p>
          <a:p>
            <a:pPr fontAlgn="base"/>
            <a:r>
              <a:rPr kumimoji="1" lang="ja-JP" altLang="en-US" sz="1200" b="0" i="0" kern="1200" dirty="0">
                <a:solidFill>
                  <a:schemeClr val="tx1"/>
                </a:solidFill>
                <a:effectLst/>
                <a:latin typeface="+mn-lt"/>
                <a:ea typeface="+mn-ea"/>
                <a:cs typeface="+mn-cs"/>
              </a:rPr>
              <a:t>実際の使用状況をデータとして、それに基づき、よりよいよい製品を開発を行う</a:t>
            </a:r>
          </a:p>
          <a:p>
            <a:pPr fontAlgn="base"/>
            <a:r>
              <a:rPr kumimoji="1" lang="ja-JP" altLang="en-US" sz="1200" b="0" i="0" kern="1200" dirty="0">
                <a:solidFill>
                  <a:schemeClr val="tx1"/>
                </a:solidFill>
                <a:effectLst/>
                <a:latin typeface="+mn-lt"/>
                <a:ea typeface="+mn-ea"/>
                <a:cs typeface="+mn-cs"/>
              </a:rPr>
              <a:t>モノを作って提供するだけではなく、提供した後の使用の段階でも継続的につながりサービスを提供し続ける、そんなモノとサービスが一体となったところに価値を生みだし、それを商品の魅力としてゆこうという「</a:t>
            </a:r>
            <a:r>
              <a:rPr kumimoji="1" lang="en-US" altLang="ja-JP" sz="1200" b="0" i="0" kern="1200" dirty="0">
                <a:solidFill>
                  <a:schemeClr val="tx1"/>
                </a:solidFill>
                <a:effectLst/>
                <a:latin typeface="+mn-lt"/>
                <a:ea typeface="+mn-ea"/>
                <a:cs typeface="+mn-cs"/>
              </a:rPr>
              <a:t>Service Dominant Logic</a:t>
            </a:r>
            <a:r>
              <a:rPr kumimoji="1" lang="ja-JP" altLang="en-US" sz="1200" b="0" i="0" kern="1200" dirty="0">
                <a:solidFill>
                  <a:schemeClr val="tx1"/>
                </a:solidFill>
                <a:effectLst/>
                <a:latin typeface="+mn-lt"/>
                <a:ea typeface="+mn-ea"/>
                <a:cs typeface="+mn-cs"/>
              </a:rPr>
              <a:t>」が優位になってゆくでしょう。そんな共創のあり方が生まれつつあります。</a:t>
            </a:r>
          </a:p>
          <a:p>
            <a:pPr fontAlgn="base"/>
            <a:r>
              <a:rPr kumimoji="1" lang="ja-JP" altLang="en-US" sz="1200" b="0" i="0" kern="1200" dirty="0">
                <a:solidFill>
                  <a:schemeClr val="tx1"/>
                </a:solidFill>
                <a:effectLst/>
                <a:latin typeface="+mn-lt"/>
                <a:ea typeface="+mn-ea"/>
                <a:cs typeface="+mn-cs"/>
              </a:rPr>
              <a:t>お客様との関係を深化させてゆこうという想いから、「共創」という言葉を掲げることは、すばらしいことです。しかし、それが、「お客様の立場で物事を考えよう！」や「顧客目線で考えよう！」といった、これまで幾度となく唱えられてきた「お題目」と同じであるとすれば、何とも残念なことです。</a:t>
            </a:r>
          </a:p>
          <a:p>
            <a:pPr fontAlgn="base"/>
            <a:r>
              <a:rPr kumimoji="1" lang="ja-JP" altLang="en-US" sz="1200" b="0" i="0" kern="1200" dirty="0">
                <a:solidFill>
                  <a:schemeClr val="tx1"/>
                </a:solidFill>
                <a:effectLst/>
                <a:latin typeface="+mn-lt"/>
                <a:ea typeface="+mn-ea"/>
                <a:cs typeface="+mn-cs"/>
              </a:rPr>
              <a:t>ビジネスにイノベーションを生みだす原動力としての「共創」の意味に真摯に向き合い、具体的な施策に結びつけてゆくことが大切ではないでしょうか。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80</a:t>
            </a:fld>
            <a:endParaRPr kumimoji="1" lang="ja-JP" altLang="en-US"/>
          </a:p>
        </p:txBody>
      </p:sp>
    </p:spTree>
    <p:extLst>
      <p:ext uri="{BB962C8B-B14F-4D97-AF65-F5344CB8AC3E}">
        <p14:creationId xmlns:p14="http://schemas.microsoft.com/office/powerpoint/2010/main" val="2328742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は、お客様の課題やニーズを先取りし、お客様の未来を具体的に描き、お客様の取り組みを主導できなくてはなりません。そのためには、私たちの持つ技術や取り組みのどこに強みがあるのかをまずはしっかりと把握することです。その強みやノウハウをビジネスの価値に置き換え変えて、お客様に提供できなくてはなりません。また、お客様が求めているのは私たちの技術やノウハウではなく「共創」で描いた「あるべき姿」を実現することです。ならば足りないところは、社外にも優れた技術やノウハウを求め、それらを組み合わせることで、顧客価値の最大化に全力を尽くさなくてはなりません。</a:t>
            </a:r>
          </a:p>
          <a:p>
            <a:r>
              <a:rPr kumimoji="1" lang="ja-JP" altLang="ja-JP" sz="1200" kern="1200" dirty="0">
                <a:solidFill>
                  <a:schemeClr val="tx1"/>
                </a:solidFill>
                <a:effectLst/>
                <a:latin typeface="+mn-lt"/>
                <a:ea typeface="+mn-ea"/>
                <a:cs typeface="+mn-cs"/>
              </a:rPr>
              <a:t>このチャートにあるような対応は厳に慎むべきでしょう。それは、私たちが取り組もうとしている「顧客価値の創造」と逆行することだからです。</a:t>
            </a:r>
          </a:p>
          <a:p>
            <a:r>
              <a:rPr kumimoji="1" lang="ja-JP" altLang="ja-JP" sz="1200" kern="1200" dirty="0">
                <a:solidFill>
                  <a:schemeClr val="tx1"/>
                </a:solidFill>
                <a:effectLst/>
                <a:latin typeface="+mn-lt"/>
                <a:ea typeface="+mn-ea"/>
                <a:cs typeface="+mn-cs"/>
              </a:rPr>
              <a:t>また、何が正解か分からないわけですから、ある程度で踏ん切りを付けて、やってみることです。やってみることで学び、それが新たなノウハウとなって、自分たちの価値を高めてゆくのです。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83</a:t>
            </a:fld>
            <a:endParaRPr kumimoji="1" lang="ja-JP" altLang="en-US"/>
          </a:p>
        </p:txBody>
      </p:sp>
    </p:spTree>
    <p:extLst>
      <p:ext uri="{BB962C8B-B14F-4D97-AF65-F5344CB8AC3E}">
        <p14:creationId xmlns:p14="http://schemas.microsoft.com/office/powerpoint/2010/main" val="1015150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88</a:t>
            </a:fld>
            <a:endParaRPr kumimoji="1" lang="ja-JP" altLang="en-US"/>
          </a:p>
        </p:txBody>
      </p:sp>
    </p:spTree>
    <p:extLst>
      <p:ext uri="{BB962C8B-B14F-4D97-AF65-F5344CB8AC3E}">
        <p14:creationId xmlns:p14="http://schemas.microsoft.com/office/powerpoint/2010/main" val="304637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デジタルトランスフォーメーションとは、</a:t>
            </a:r>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IT</a:t>
            </a:r>
            <a:r>
              <a:rPr kumimoji="1" lang="ja-JP" altLang="ja-JP" sz="1200" b="1" kern="1200" dirty="0">
                <a:solidFill>
                  <a:schemeClr val="tx1"/>
                </a:solidFill>
                <a:effectLst/>
                <a:latin typeface="+mn-lt"/>
                <a:ea typeface="+mn-ea"/>
                <a:cs typeface="+mn-cs"/>
              </a:rPr>
              <a:t>の浸透が、人々の生活をあらゆる面でより良い方向に変化させる」</a:t>
            </a:r>
            <a:r>
              <a:rPr kumimoji="1" lang="ja-JP" altLang="ja-JP" sz="1200" kern="1200" dirty="0">
                <a:solidFill>
                  <a:schemeClr val="tx1"/>
                </a:solidFill>
                <a:effectLst/>
                <a:latin typeface="+mn-lt"/>
                <a:ea typeface="+mn-ea"/>
                <a:cs typeface="+mn-cs"/>
              </a:rPr>
              <a:t>という概念で、</a:t>
            </a:r>
            <a:r>
              <a:rPr kumimoji="1" lang="en-US" altLang="ja-JP" sz="1200" kern="1200" dirty="0">
                <a:solidFill>
                  <a:schemeClr val="tx1"/>
                </a:solidFill>
                <a:effectLst/>
                <a:latin typeface="+mn-lt"/>
                <a:ea typeface="+mn-ea"/>
                <a:cs typeface="+mn-cs"/>
              </a:rPr>
              <a:t>2004</a:t>
            </a:r>
            <a:r>
              <a:rPr kumimoji="1" lang="ja-JP" altLang="ja-JP" sz="1200" kern="1200" dirty="0">
                <a:solidFill>
                  <a:schemeClr val="tx1"/>
                </a:solidFill>
                <a:effectLst/>
                <a:latin typeface="+mn-lt"/>
                <a:ea typeface="+mn-ea"/>
                <a:cs typeface="+mn-cs"/>
              </a:rPr>
              <a:t>年にスウェーデンのウメオ大学のエリック・ストルターマン教授が提唱したとされています。彼は、そこに至る段階を</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つのフェーズに分けて説明しています。</a:t>
            </a:r>
          </a:p>
          <a:p>
            <a:pPr lvl="0"/>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フェーズ：</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利用による業務プロセスの強化</a:t>
            </a:r>
          </a:p>
          <a:p>
            <a:pPr lvl="0"/>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フェーズ：</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による業務の置き換え</a:t>
            </a:r>
          </a:p>
          <a:p>
            <a:pPr lvl="0"/>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フェーズ：業務が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へ、</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が業務へとシームレスに変換される状態</a:t>
            </a:r>
          </a:p>
          <a:p>
            <a:r>
              <a:rPr kumimoji="1" lang="ja-JP" altLang="ja-JP" sz="1200" kern="1200" dirty="0">
                <a:solidFill>
                  <a:schemeClr val="tx1"/>
                </a:solidFill>
                <a:effectLst/>
                <a:latin typeface="+mn-lt"/>
                <a:ea typeface="+mn-ea"/>
                <a:cs typeface="+mn-cs"/>
              </a:rPr>
              <a:t>また、調査会社</a:t>
            </a:r>
            <a:r>
              <a:rPr kumimoji="1" lang="en-US" altLang="ja-JP" sz="1200" kern="1200" dirty="0">
                <a:solidFill>
                  <a:schemeClr val="tx1"/>
                </a:solidFill>
                <a:effectLst/>
                <a:latin typeface="+mn-lt"/>
                <a:ea typeface="+mn-ea"/>
                <a:cs typeface="+mn-cs"/>
              </a:rPr>
              <a:t>IDC</a:t>
            </a:r>
            <a:r>
              <a:rPr kumimoji="1" lang="ja-JP" altLang="ja-JP" sz="1200" kern="1200" dirty="0">
                <a:solidFill>
                  <a:schemeClr val="tx1"/>
                </a:solidFill>
                <a:effectLst/>
                <a:latin typeface="+mn-lt"/>
                <a:ea typeface="+mn-ea"/>
                <a:cs typeface="+mn-cs"/>
              </a:rPr>
              <a:t>は、第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のプラットフォーム（クラウド・ビッグデータ</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アナリティクス・ソーシャル技術・モビリティーなど）がこれを支えるとし、ここに投資することが、今後の企業の成長にとって重要であるとしています。ただ、「第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のプラットフォーム」を導入するだけで実現できるものではなく、テクノロジーによって、従来のビジネス・モデルの変革をしなければ、実現する事はないとも述べています。</a:t>
            </a:r>
            <a:r>
              <a:rPr lang="ja-JP" altLang="ja-JP" dirty="0">
                <a:effectLst/>
              </a:rPr>
              <a:t> </a:t>
            </a:r>
            <a:endParaRPr lang="en-US" altLang="ja-JP" dirty="0">
              <a:effectLst/>
            </a:endParaRPr>
          </a:p>
          <a:p>
            <a:endParaRPr kumimoji="1" lang="en-US" altLang="ja-JP" dirty="0"/>
          </a:p>
          <a:p>
            <a:r>
              <a:rPr kumimoji="1" lang="en-US" altLang="ja-JP" dirty="0"/>
              <a:t>【</a:t>
            </a:r>
            <a:r>
              <a:rPr kumimoji="1" lang="ja-JP" altLang="en-US" dirty="0"/>
              <a:t>出典・関連図書</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INFORMATION TECHNOLOGY AND THE GOOD LIFE</a:t>
            </a:r>
            <a:r>
              <a:rPr kumimoji="1" lang="ja-JP" altLang="en-US" dirty="0"/>
              <a:t>　</a:t>
            </a:r>
            <a:r>
              <a:rPr kumimoji="1" lang="en-US" altLang="ja-JP" dirty="0"/>
              <a:t>Erik </a:t>
            </a:r>
            <a:r>
              <a:rPr kumimoji="1" lang="en-US" altLang="ja-JP" dirty="0" err="1"/>
              <a:t>Stolterman</a:t>
            </a:r>
            <a:r>
              <a:rPr kumimoji="1" lang="en-US" altLang="ja-JP" dirty="0"/>
              <a:t> &amp; Anna Croon </a:t>
            </a:r>
            <a:r>
              <a:rPr kumimoji="1" lang="en-US" altLang="ja-JP" dirty="0" err="1"/>
              <a:t>Fors</a:t>
            </a:r>
            <a:r>
              <a:rPr kumimoji="1" lang="ja-JP" altLang="en-US" dirty="0"/>
              <a:t>　</a:t>
            </a:r>
            <a:r>
              <a:rPr kumimoji="1" lang="en-US" altLang="ja-JP" sz="1200" b="0" i="0" kern="1200" dirty="0" err="1">
                <a:solidFill>
                  <a:schemeClr val="tx1"/>
                </a:solidFill>
                <a:effectLst/>
                <a:latin typeface="+mn-lt"/>
                <a:ea typeface="+mn-ea"/>
                <a:cs typeface="+mn-cs"/>
              </a:rPr>
              <a:t>Umeå</a:t>
            </a:r>
            <a:r>
              <a:rPr kumimoji="1" lang="en-US" altLang="ja-JP" sz="1200" b="0" i="0" kern="1200" dirty="0">
                <a:solidFill>
                  <a:schemeClr val="tx1"/>
                </a:solidFill>
                <a:effectLst/>
                <a:latin typeface="+mn-lt"/>
                <a:ea typeface="+mn-ea"/>
                <a:cs typeface="+mn-cs"/>
              </a:rPr>
              <a:t> University /2004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rPr>
              <a:t>http://www8.informatik.umu.se/~</a:t>
            </a:r>
            <a:r>
              <a:rPr kumimoji="1" lang="en-US" altLang="ja-JP" sz="1200" b="0" i="0" kern="1200" dirty="0" err="1">
                <a:solidFill>
                  <a:schemeClr val="tx1"/>
                </a:solidFill>
                <a:effectLst/>
                <a:latin typeface="+mn-lt"/>
                <a:ea typeface="+mn-ea"/>
                <a:cs typeface="+mn-cs"/>
              </a:rPr>
              <a:t>acroon</a:t>
            </a:r>
            <a:r>
              <a:rPr kumimoji="1" lang="en-US" altLang="ja-JP" sz="1200" b="0" i="0" kern="1200" dirty="0">
                <a:solidFill>
                  <a:schemeClr val="tx1"/>
                </a:solidFill>
                <a:effectLst/>
                <a:latin typeface="+mn-lt"/>
                <a:ea typeface="+mn-ea"/>
                <a:cs typeface="+mn-cs"/>
              </a:rPr>
              <a:t>/Publikationer%20Anna/</a:t>
            </a:r>
            <a:r>
              <a:rPr kumimoji="1" lang="en-US" altLang="ja-JP" sz="1200" b="0" i="0" kern="1200" dirty="0" err="1">
                <a:solidFill>
                  <a:schemeClr val="tx1"/>
                </a:solidFill>
                <a:effectLst/>
                <a:latin typeface="+mn-lt"/>
                <a:ea typeface="+mn-ea"/>
                <a:cs typeface="+mn-cs"/>
              </a:rPr>
              <a:t>Stolterman.pdf</a:t>
            </a:r>
            <a:endParaRPr kumimoji="1" lang="en-US" altLang="ja-JP"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lt"/>
                <a:ea typeface="+mn-ea"/>
                <a:cs typeface="+mn-cs"/>
              </a:rPr>
              <a:t>国内デジタルトランスフォーメーション（</a:t>
            </a:r>
            <a:r>
              <a:rPr kumimoji="1" lang="en-US" altLang="ja-JP" sz="1200" b="0" kern="1200" dirty="0">
                <a:solidFill>
                  <a:schemeClr val="tx1"/>
                </a:solidFill>
                <a:effectLst/>
                <a:latin typeface="+mn-lt"/>
                <a:ea typeface="+mn-ea"/>
                <a:cs typeface="+mn-cs"/>
              </a:rPr>
              <a:t>DX</a:t>
            </a:r>
            <a:r>
              <a:rPr kumimoji="1" lang="ja-JP" altLang="en-US" sz="1200" b="0" kern="1200" dirty="0">
                <a:solidFill>
                  <a:schemeClr val="tx1"/>
                </a:solidFill>
                <a:effectLst/>
                <a:latin typeface="+mn-lt"/>
                <a:ea typeface="+mn-ea"/>
                <a:cs typeface="+mn-cs"/>
              </a:rPr>
              <a:t>）成熟度に関するユーザー調査結果を発表</a:t>
            </a:r>
            <a:endParaRPr kumimoji="1" lang="en-US" altLang="ja-JP"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https://</a:t>
            </a:r>
            <a:r>
              <a:rPr kumimoji="1" lang="en-US" altLang="ja-JP" dirty="0" err="1"/>
              <a:t>www.idcjapan.co.jp</a:t>
            </a:r>
            <a:r>
              <a:rPr kumimoji="1" lang="en-US" altLang="ja-JP" dirty="0"/>
              <a:t>/Press/Current/20170406Apr.html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249010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デジタル・トランスフォーメーションを支える</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にとって重要なテクノロジーについて整理しておきましょう。</a:t>
            </a:r>
          </a:p>
          <a:p>
            <a:r>
              <a:rPr kumimoji="1" lang="en-US" altLang="ja-JP" sz="1200" b="1" u="sng"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：あらゆる「ものごと」がインターネットに接続しデータを生みだす仕組み。</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と同義で使われることもある。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マイクロ･サービスとコンテナ</a:t>
            </a:r>
            <a:r>
              <a:rPr kumimoji="1" lang="ja-JP" altLang="ja-JP" sz="1200" kern="1200" dirty="0">
                <a:solidFill>
                  <a:schemeClr val="tx1"/>
                </a:solidFill>
                <a:effectLst/>
                <a:latin typeface="+mn-lt"/>
                <a:ea typeface="+mn-ea"/>
                <a:cs typeface="+mn-cs"/>
              </a:rPr>
              <a:t>：プログラムを独立した単一機能の部品に分割し、それらを連結させることで、全体の機能を実現しようとする仕組み。これを実装する技術としてコンテナが注目されている。追加や変更の即応性を実現。</a:t>
            </a:r>
          </a:p>
          <a:p>
            <a:r>
              <a:rPr kumimoji="1" lang="ja-JP" altLang="ja-JP" sz="1200" b="1" u="sng" kern="1200" dirty="0">
                <a:solidFill>
                  <a:schemeClr val="tx1"/>
                </a:solidFill>
                <a:effectLst/>
                <a:latin typeface="+mn-lt"/>
                <a:ea typeface="+mn-ea"/>
                <a:cs typeface="+mn-cs"/>
              </a:rPr>
              <a:t>クラウド・コンピューティング</a:t>
            </a:r>
            <a:r>
              <a:rPr kumimoji="1" lang="ja-JP" altLang="ja-JP" sz="1200" kern="1200" dirty="0">
                <a:solidFill>
                  <a:schemeClr val="tx1"/>
                </a:solidFill>
                <a:effectLst/>
                <a:latin typeface="+mn-lt"/>
                <a:ea typeface="+mn-ea"/>
                <a:cs typeface="+mn-cs"/>
              </a:rPr>
              <a:t>：システム機能のサービス化、構築や運用の自動化、セキュリティのアウトソーシングを提供し、システム開発や運用の負担から人的リソースをビジネスやアプリケーションにシフトすることを支援する。</a:t>
            </a:r>
          </a:p>
          <a:p>
            <a:r>
              <a:rPr kumimoji="1" lang="ja-JP" altLang="ja-JP" sz="1200" b="1" u="sng" kern="1200" dirty="0">
                <a:solidFill>
                  <a:schemeClr val="tx1"/>
                </a:solidFill>
                <a:effectLst/>
                <a:latin typeface="+mn-lt"/>
                <a:ea typeface="+mn-ea"/>
                <a:cs typeface="+mn-cs"/>
              </a:rPr>
              <a:t>サイバー・セキュリティ</a:t>
            </a:r>
            <a:r>
              <a:rPr kumimoji="1" lang="ja-JP" altLang="ja-JP" sz="1200" kern="1200" dirty="0">
                <a:solidFill>
                  <a:schemeClr val="tx1"/>
                </a:solidFill>
                <a:effectLst/>
                <a:latin typeface="+mn-lt"/>
                <a:ea typeface="+mn-ea"/>
                <a:cs typeface="+mn-cs"/>
              </a:rPr>
              <a:t>：ビジネスがデジタル化すれば、サイバー･セキュリティは、もはやシステム課題ではなく経営課題として取り組まなければならない。デジタル･トランスフォーメーションを実現する上での優先テーマ。</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補足説明</a:t>
            </a:r>
            <a:r>
              <a:rPr kumimoji="1" lang="en-US" altLang="ja-JP" sz="1200" kern="1200" dirty="0">
                <a:solidFill>
                  <a:schemeClr val="tx1"/>
                </a:solidFill>
                <a:effectLst/>
                <a:latin typeface="+mn-lt"/>
                <a:ea typeface="+mn-ea"/>
                <a:cs typeface="+mn-cs"/>
              </a:rPr>
              <a:t>】</a:t>
            </a:r>
          </a:p>
          <a:p>
            <a:pPr lvl="0"/>
            <a:r>
              <a:rPr kumimoji="1" lang="en-US" altLang="ja-JP" sz="1200" kern="1200" dirty="0" err="1">
                <a:solidFill>
                  <a:schemeClr val="tx1"/>
                </a:solidFill>
                <a:effectLst/>
                <a:latin typeface="+mn-lt"/>
                <a:ea typeface="+mn-ea"/>
                <a:cs typeface="+mn-cs"/>
              </a:rPr>
              <a:t>FaaS</a:t>
            </a:r>
            <a:r>
              <a:rPr kumimoji="1" lang="en-US" altLang="ja-JP" sz="1200" kern="1200" dirty="0">
                <a:solidFill>
                  <a:schemeClr val="tx1"/>
                </a:solidFill>
                <a:effectLst/>
                <a:latin typeface="+mn-lt"/>
                <a:ea typeface="+mn-ea"/>
                <a:cs typeface="+mn-cs"/>
              </a:rPr>
              <a:t>: Function as a Service </a:t>
            </a:r>
            <a:r>
              <a:rPr kumimoji="1" lang="ja-JP" altLang="ja-JP" sz="1200" kern="1200" dirty="0">
                <a:solidFill>
                  <a:schemeClr val="tx1"/>
                </a:solidFill>
                <a:effectLst/>
                <a:latin typeface="+mn-lt"/>
                <a:ea typeface="+mn-ea"/>
                <a:cs typeface="+mn-cs"/>
              </a:rPr>
              <a:t>イベント・ドリブン方式でサービス（ある機能を実現するプログラム）のコードを書き、それを連携させるだけで、一連の業務処理を実行できるクラウド･サービス。</a:t>
            </a:r>
            <a:r>
              <a:rPr kumimoji="1" lang="en-US" altLang="ja-JP" sz="1200" kern="1200" dirty="0">
                <a:solidFill>
                  <a:schemeClr val="tx1"/>
                </a:solidFill>
                <a:effectLst/>
                <a:latin typeface="+mn-lt"/>
                <a:ea typeface="+mn-ea"/>
                <a:cs typeface="+mn-cs"/>
              </a:rPr>
              <a:t>AWS </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Lambda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Azure Cloud Functions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Google Cloud Functions</a:t>
            </a:r>
            <a:r>
              <a:rPr kumimoji="1" lang="ja-JP" altLang="ja-JP" sz="1200" kern="1200" dirty="0">
                <a:solidFill>
                  <a:schemeClr val="tx1"/>
                </a:solidFill>
                <a:effectLst/>
                <a:latin typeface="+mn-lt"/>
                <a:ea typeface="+mn-ea"/>
                <a:cs typeface="+mn-cs"/>
              </a:rPr>
              <a:t>などがある。</a:t>
            </a:r>
          </a:p>
          <a:p>
            <a:pPr lvl="0"/>
            <a:r>
              <a:rPr kumimoji="1" lang="en-US" altLang="ja-JP" sz="1200" kern="1200" dirty="0">
                <a:solidFill>
                  <a:schemeClr val="tx1"/>
                </a:solidFill>
                <a:effectLst/>
                <a:latin typeface="+mn-lt"/>
                <a:ea typeface="+mn-ea"/>
                <a:cs typeface="+mn-cs"/>
              </a:rPr>
              <a:t>SaaS: Software as a Service </a:t>
            </a:r>
            <a:r>
              <a:rPr kumimoji="1" lang="ja-JP" altLang="ja-JP" sz="1200" kern="1200" dirty="0">
                <a:solidFill>
                  <a:schemeClr val="tx1"/>
                </a:solidFill>
                <a:effectLst/>
                <a:latin typeface="+mn-lt"/>
                <a:ea typeface="+mn-ea"/>
                <a:cs typeface="+mn-cs"/>
              </a:rPr>
              <a:t>アプリケメーションを提供するクラウド･サービス。</a:t>
            </a:r>
          </a:p>
          <a:p>
            <a:pPr lvl="0"/>
            <a:r>
              <a:rPr kumimoji="1" lang="en-US" altLang="ja-JP" sz="1200" kern="1200" dirty="0">
                <a:solidFill>
                  <a:schemeClr val="tx1"/>
                </a:solidFill>
                <a:effectLst/>
                <a:latin typeface="+mn-lt"/>
                <a:ea typeface="+mn-ea"/>
                <a:cs typeface="+mn-cs"/>
              </a:rPr>
              <a:t>PaaS: Platform as a Service OS</a:t>
            </a:r>
            <a:r>
              <a:rPr kumimoji="1" lang="ja-JP" altLang="ja-JP" sz="1200" kern="1200" dirty="0">
                <a:solidFill>
                  <a:schemeClr val="tx1"/>
                </a:solidFill>
                <a:effectLst/>
                <a:latin typeface="+mn-lt"/>
                <a:ea typeface="+mn-ea"/>
                <a:cs typeface="+mn-cs"/>
              </a:rPr>
              <a:t>やミドルウェアなどのプラットフォーム機能を提供するクラウド・サービス。</a:t>
            </a:r>
          </a:p>
          <a:p>
            <a:pPr lvl="0"/>
            <a:r>
              <a:rPr kumimoji="1" lang="en-US" altLang="ja-JP" sz="1200" kern="1200" dirty="0">
                <a:solidFill>
                  <a:schemeClr val="tx1"/>
                </a:solidFill>
                <a:effectLst/>
                <a:latin typeface="+mn-lt"/>
                <a:ea typeface="+mn-ea"/>
                <a:cs typeface="+mn-cs"/>
              </a:rPr>
              <a:t>API: Application Program Interface </a:t>
            </a:r>
            <a:r>
              <a:rPr kumimoji="1" lang="ja-JP" altLang="ja-JP" sz="1200" kern="1200" dirty="0">
                <a:solidFill>
                  <a:schemeClr val="tx1"/>
                </a:solidFill>
                <a:effectLst/>
                <a:latin typeface="+mn-lt"/>
                <a:ea typeface="+mn-ea"/>
                <a:cs typeface="+mn-cs"/>
              </a:rPr>
              <a:t>クラウド・サービスの提供する機能を他のアプリケーション･サービスから利用するためのインターフェース機能。</a:t>
            </a:r>
          </a:p>
          <a:p>
            <a:endParaRPr kumimoji="1"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233689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さらに次のようなテクノロジーについても注目しておくといいでしょう。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■アプリケーション</a:t>
            </a:r>
          </a:p>
          <a:p>
            <a:pPr lvl="0"/>
            <a:r>
              <a:rPr kumimoji="1" lang="en-US" altLang="ja-JP" sz="1200" kern="1200" dirty="0">
                <a:solidFill>
                  <a:schemeClr val="tx1"/>
                </a:solidFill>
                <a:effectLst/>
                <a:latin typeface="+mn-lt"/>
                <a:ea typeface="+mn-ea"/>
                <a:cs typeface="+mn-cs"/>
              </a:rPr>
              <a:t>VR</a:t>
            </a:r>
            <a:r>
              <a:rPr kumimoji="1" lang="ja-JP" altLang="ja-JP" sz="1200" kern="1200" dirty="0">
                <a:solidFill>
                  <a:schemeClr val="tx1"/>
                </a:solidFill>
                <a:effectLst/>
                <a:latin typeface="+mn-lt"/>
                <a:ea typeface="+mn-ea"/>
                <a:cs typeface="+mn-cs"/>
              </a:rPr>
              <a:t>（仮想現実）</a:t>
            </a:r>
            <a:r>
              <a:rPr kumimoji="1" lang="en-US" altLang="ja-JP" sz="1200" kern="1200" dirty="0">
                <a:solidFill>
                  <a:schemeClr val="tx1"/>
                </a:solidFill>
                <a:effectLst/>
                <a:latin typeface="+mn-lt"/>
                <a:ea typeface="+mn-ea"/>
                <a:cs typeface="+mn-cs"/>
              </a:rPr>
              <a:t>/ AR</a:t>
            </a:r>
            <a:r>
              <a:rPr kumimoji="1" lang="ja-JP" altLang="ja-JP" sz="1200" kern="1200" dirty="0">
                <a:solidFill>
                  <a:schemeClr val="tx1"/>
                </a:solidFill>
                <a:effectLst/>
                <a:latin typeface="+mn-lt"/>
                <a:ea typeface="+mn-ea"/>
                <a:cs typeface="+mn-cs"/>
              </a:rPr>
              <a:t>（拡張現実）</a:t>
            </a:r>
            <a:r>
              <a:rPr kumimoji="1" lang="en-US" altLang="ja-JP" sz="1200" kern="1200" dirty="0">
                <a:solidFill>
                  <a:schemeClr val="tx1"/>
                </a:solidFill>
                <a:effectLst/>
                <a:latin typeface="+mn-lt"/>
                <a:ea typeface="+mn-ea"/>
                <a:cs typeface="+mn-cs"/>
              </a:rPr>
              <a:t>/ MR</a:t>
            </a:r>
            <a:r>
              <a:rPr kumimoji="1" lang="ja-JP" altLang="ja-JP" sz="1200" kern="1200" dirty="0">
                <a:solidFill>
                  <a:schemeClr val="tx1"/>
                </a:solidFill>
                <a:effectLst/>
                <a:latin typeface="+mn-lt"/>
                <a:ea typeface="+mn-ea"/>
                <a:cs typeface="+mn-cs"/>
              </a:rPr>
              <a:t>（複合現実）</a:t>
            </a:r>
          </a:p>
          <a:p>
            <a:pPr lvl="0"/>
            <a:r>
              <a:rPr kumimoji="1" lang="ja-JP" altLang="ja-JP" sz="1200" kern="1200" dirty="0">
                <a:solidFill>
                  <a:schemeClr val="tx1"/>
                </a:solidFill>
                <a:effectLst/>
                <a:latin typeface="+mn-lt"/>
                <a:ea typeface="+mn-ea"/>
                <a:cs typeface="+mn-cs"/>
              </a:rPr>
              <a:t>ディープラーニング（深層学習）と関連技術</a:t>
            </a:r>
          </a:p>
          <a:p>
            <a:r>
              <a:rPr kumimoji="1" lang="ja-JP" altLang="ja-JP" sz="1200" kern="1200" dirty="0">
                <a:solidFill>
                  <a:schemeClr val="tx1"/>
                </a:solidFill>
                <a:effectLst/>
                <a:latin typeface="+mn-lt"/>
                <a:ea typeface="+mn-ea"/>
                <a:cs typeface="+mn-cs"/>
              </a:rPr>
              <a:t>■プラットフォーム</a:t>
            </a:r>
          </a:p>
          <a:p>
            <a:pPr lvl="0"/>
            <a:r>
              <a:rPr kumimoji="1" lang="ja-JP" altLang="ja-JP" sz="1200" kern="1200" dirty="0">
                <a:solidFill>
                  <a:schemeClr val="tx1"/>
                </a:solidFill>
                <a:effectLst/>
                <a:latin typeface="+mn-lt"/>
                <a:ea typeface="+mn-ea"/>
                <a:cs typeface="+mn-cs"/>
              </a:rPr>
              <a:t>ブロックチェーン</a:t>
            </a:r>
          </a:p>
          <a:p>
            <a:pPr lvl="0"/>
            <a:r>
              <a:rPr kumimoji="1" lang="en-US" altLang="ja-JP" sz="1200" kern="1200" dirty="0">
                <a:solidFill>
                  <a:schemeClr val="tx1"/>
                </a:solidFill>
                <a:effectLst/>
                <a:latin typeface="+mn-lt"/>
                <a:ea typeface="+mn-ea"/>
                <a:cs typeface="+mn-cs"/>
              </a:rPr>
              <a:t>HTAP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OLTP/</a:t>
            </a:r>
            <a:r>
              <a:rPr kumimoji="1" lang="ja-JP" altLang="ja-JP" sz="1200" kern="1200" dirty="0">
                <a:solidFill>
                  <a:schemeClr val="tx1"/>
                </a:solidFill>
                <a:effectLst/>
                <a:latin typeface="+mn-lt"/>
                <a:ea typeface="+mn-ea"/>
                <a:cs typeface="+mn-cs"/>
              </a:rPr>
              <a:t>業務系と</a:t>
            </a:r>
            <a:r>
              <a:rPr kumimoji="1" lang="en-US" altLang="ja-JP" sz="1200" kern="1200" dirty="0">
                <a:solidFill>
                  <a:schemeClr val="tx1"/>
                </a:solidFill>
                <a:effectLst/>
                <a:latin typeface="+mn-lt"/>
                <a:ea typeface="+mn-ea"/>
                <a:cs typeface="+mn-cs"/>
              </a:rPr>
              <a:t>OLAP/</a:t>
            </a:r>
            <a:r>
              <a:rPr kumimoji="1" lang="ja-JP" altLang="ja-JP" sz="1200" kern="1200" dirty="0">
                <a:solidFill>
                  <a:schemeClr val="tx1"/>
                </a:solidFill>
                <a:effectLst/>
                <a:latin typeface="+mn-lt"/>
                <a:ea typeface="+mn-ea"/>
                <a:cs typeface="+mn-cs"/>
              </a:rPr>
              <a:t>分析系の実行基盤を統合）</a:t>
            </a:r>
          </a:p>
          <a:p>
            <a:r>
              <a:rPr kumimoji="1" lang="ja-JP" altLang="ja-JP" sz="1200" kern="1200" dirty="0">
                <a:solidFill>
                  <a:schemeClr val="tx1"/>
                </a:solidFill>
                <a:effectLst/>
                <a:latin typeface="+mn-lt"/>
                <a:ea typeface="+mn-ea"/>
                <a:cs typeface="+mn-cs"/>
              </a:rPr>
              <a:t>■インフラストラクチャーとデバイス</a:t>
            </a:r>
          </a:p>
          <a:p>
            <a:pPr lvl="0"/>
            <a:r>
              <a:rPr kumimoji="1" lang="en-US" altLang="ja-JP" sz="1200" kern="1200" dirty="0">
                <a:solidFill>
                  <a:schemeClr val="tx1"/>
                </a:solidFill>
                <a:effectLst/>
                <a:latin typeface="+mn-lt"/>
                <a:ea typeface="+mn-ea"/>
                <a:cs typeface="+mn-cs"/>
              </a:rPr>
              <a:t>LPWA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Low Power, Wide Area</a:t>
            </a:r>
            <a:r>
              <a:rPr kumimoji="1" lang="ja-JP" altLang="ja-JP" sz="1200" kern="1200" dirty="0">
                <a:solidFill>
                  <a:schemeClr val="tx1"/>
                </a:solidFill>
                <a:effectLst/>
                <a:latin typeface="+mn-lt"/>
                <a:ea typeface="+mn-ea"/>
                <a:cs typeface="+mn-cs"/>
              </a:rPr>
              <a:t>：省電力広域無線ネットワーク）</a:t>
            </a:r>
          </a:p>
          <a:p>
            <a:pPr lvl="0"/>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（第５世代移動体通信）</a:t>
            </a:r>
          </a:p>
          <a:p>
            <a:pPr lvl="0"/>
            <a:r>
              <a:rPr kumimoji="1" lang="ja-JP" altLang="ja-JP" sz="1200" kern="1200" dirty="0">
                <a:solidFill>
                  <a:schemeClr val="tx1"/>
                </a:solidFill>
                <a:effectLst/>
                <a:latin typeface="+mn-lt"/>
                <a:ea typeface="+mn-ea"/>
                <a:cs typeface="+mn-cs"/>
              </a:rPr>
              <a:t>エッジ・コンピューティング</a:t>
            </a:r>
          </a:p>
          <a:p>
            <a:pPr lvl="0"/>
            <a:r>
              <a:rPr kumimoji="1" lang="ja-JP" altLang="ja-JP" sz="1200" kern="1200" dirty="0">
                <a:solidFill>
                  <a:schemeClr val="tx1"/>
                </a:solidFill>
                <a:effectLst/>
                <a:latin typeface="+mn-lt"/>
                <a:ea typeface="+mn-ea"/>
                <a:cs typeface="+mn-cs"/>
              </a:rPr>
              <a:t>量子コンピュータ</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71888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実現するには、イノベーションを加速させ、ジャスト・イン･タイムでビジネス･サービスを提供できなくてはなりません。これを実現するための考え方や手法として、次の４つが注目され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デザイン思考</a:t>
            </a:r>
            <a:r>
              <a:rPr kumimoji="1" lang="ja-JP" altLang="ja-JP" sz="1200" kern="1200" dirty="0">
                <a:solidFill>
                  <a:schemeClr val="tx1"/>
                </a:solidFill>
                <a:effectLst/>
                <a:latin typeface="+mn-lt"/>
                <a:ea typeface="+mn-ea"/>
                <a:cs typeface="+mn-cs"/>
              </a:rPr>
              <a:t>：デザイナー的なクリエイティブな視点で、ビジネス上の課題を解決するための方法</a:t>
            </a:r>
          </a:p>
          <a:p>
            <a:r>
              <a:rPr kumimoji="1" lang="ja-JP" altLang="ja-JP" sz="1200" b="1" u="sng" kern="1200" dirty="0">
                <a:solidFill>
                  <a:schemeClr val="tx1"/>
                </a:solidFill>
                <a:effectLst/>
                <a:latin typeface="+mn-lt"/>
                <a:ea typeface="+mn-ea"/>
                <a:cs typeface="+mn-cs"/>
              </a:rPr>
              <a:t>リーン･スタートアップ</a:t>
            </a:r>
            <a:r>
              <a:rPr kumimoji="1" lang="ja-JP" altLang="ja-JP" sz="1200" kern="1200" dirty="0">
                <a:solidFill>
                  <a:schemeClr val="tx1"/>
                </a:solidFill>
                <a:effectLst/>
                <a:latin typeface="+mn-lt"/>
                <a:ea typeface="+mn-ea"/>
                <a:cs typeface="+mn-cs"/>
              </a:rPr>
              <a:t>：最小限の機能に絞って短期間で開発しフィードバックをうけて完成度を高める取り組み</a:t>
            </a:r>
          </a:p>
          <a:p>
            <a:r>
              <a:rPr kumimoji="1" lang="ja-JP" altLang="ja-JP" sz="1200" b="1" u="sng" kern="1200" dirty="0">
                <a:solidFill>
                  <a:schemeClr val="tx1"/>
                </a:solidFill>
                <a:effectLst/>
                <a:latin typeface="+mn-lt"/>
                <a:ea typeface="+mn-ea"/>
                <a:cs typeface="+mn-cs"/>
              </a:rPr>
              <a:t>アジャイル開発</a:t>
            </a:r>
            <a:r>
              <a:rPr kumimoji="1" lang="ja-JP" altLang="ja-JP" sz="1200" kern="1200" dirty="0">
                <a:solidFill>
                  <a:schemeClr val="tx1"/>
                </a:solidFill>
                <a:effectLst/>
                <a:latin typeface="+mn-lt"/>
                <a:ea typeface="+mn-ea"/>
                <a:cs typeface="+mn-cs"/>
              </a:rPr>
              <a:t>：ビジネス環境の不確実性に適応することを前提に、ビジネスの成果に貢献するシステムをバグフリーで開発する考え方と手法</a:t>
            </a:r>
          </a:p>
          <a:p>
            <a:r>
              <a:rPr kumimoji="1" lang="en-US" altLang="ja-JP" sz="1200" b="1" u="sng"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：安定稼働を維持しながら、開発されたシステムを直ちに・頻繁に本番環境に移行するための取り組み</a:t>
            </a:r>
            <a:r>
              <a:rPr lang="ja-JP" altLang="ja-JP" dirty="0">
                <a:effectLst/>
              </a:rPr>
              <a:t> </a:t>
            </a:r>
            <a:endParaRPr lang="en-US" altLang="ja-JP" dirty="0">
              <a:effectLst/>
            </a:endParaRPr>
          </a:p>
          <a:p>
            <a:endParaRPr kumimoji="1" lang="en-US" altLang="ja-JP" dirty="0">
              <a:effectLst/>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313927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51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27</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399870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81858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8" name="図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eiryo" panose="020B0604030504040204" pitchFamily="34" charset="-128"/>
          <a:ea typeface="Meiryo" panose="020B0604030504040204" pitchFamily="34" charset="-128"/>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7.tiff"/><Relationship Id="rId13" Type="http://schemas.openxmlformats.org/officeDocument/2006/relationships/image" Target="../media/image42.tiff"/><Relationship Id="rId3" Type="http://schemas.openxmlformats.org/officeDocument/2006/relationships/image" Target="../media/image32.tiff"/><Relationship Id="rId7" Type="http://schemas.openxmlformats.org/officeDocument/2006/relationships/image" Target="../media/image36.tiff"/><Relationship Id="rId12" Type="http://schemas.openxmlformats.org/officeDocument/2006/relationships/image" Target="../media/image41.tiff"/><Relationship Id="rId2" Type="http://schemas.openxmlformats.org/officeDocument/2006/relationships/image" Target="../media/image31.tiff"/><Relationship Id="rId1" Type="http://schemas.openxmlformats.org/officeDocument/2006/relationships/slideLayout" Target="../slideLayouts/slideLayout6.xml"/><Relationship Id="rId6" Type="http://schemas.openxmlformats.org/officeDocument/2006/relationships/image" Target="../media/image35.tiff"/><Relationship Id="rId11" Type="http://schemas.openxmlformats.org/officeDocument/2006/relationships/image" Target="../media/image40.tiff"/><Relationship Id="rId5" Type="http://schemas.openxmlformats.org/officeDocument/2006/relationships/image" Target="../media/image34.tiff"/><Relationship Id="rId10" Type="http://schemas.openxmlformats.org/officeDocument/2006/relationships/image" Target="../media/image39.png"/><Relationship Id="rId4" Type="http://schemas.openxmlformats.org/officeDocument/2006/relationships/image" Target="../media/image33.tiff"/><Relationship Id="rId9" Type="http://schemas.openxmlformats.org/officeDocument/2006/relationships/image" Target="../media/image38.tiff"/></Relationships>
</file>

<file path=ppt/slides/_rels/slide16.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tmp"/></Relationships>
</file>

<file path=ppt/slides/_rels/slide23.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6.xml"/><Relationship Id="rId6" Type="http://schemas.openxmlformats.org/officeDocument/2006/relationships/image" Target="../media/image50.tmp"/><Relationship Id="rId5" Type="http://schemas.openxmlformats.org/officeDocument/2006/relationships/image" Target="../media/image49.tmp"/><Relationship Id="rId4" Type="http://schemas.openxmlformats.org/officeDocument/2006/relationships/image" Target="../media/image46.tmp"/></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2.png"/><Relationship Id="rId3" Type="http://schemas.openxmlformats.org/officeDocument/2006/relationships/image" Target="../media/image53.png"/><Relationship Id="rId7" Type="http://schemas.openxmlformats.org/officeDocument/2006/relationships/image" Target="../media/image58.png"/><Relationship Id="rId12" Type="http://schemas.openxmlformats.org/officeDocument/2006/relationships/image" Target="../media/image66.png"/><Relationship Id="rId17" Type="http://schemas.openxmlformats.org/officeDocument/2006/relationships/image" Target="../media/image70.png"/><Relationship Id="rId2" Type="http://schemas.openxmlformats.org/officeDocument/2006/relationships/image" Target="../media/image52.png"/><Relationship Id="rId16"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57.png"/><Relationship Id="rId11" Type="http://schemas.openxmlformats.org/officeDocument/2006/relationships/image" Target="../media/image65.png"/><Relationship Id="rId5" Type="http://schemas.openxmlformats.org/officeDocument/2006/relationships/image" Target="../media/image56.png"/><Relationship Id="rId15" Type="http://schemas.openxmlformats.org/officeDocument/2006/relationships/image" Target="../media/image68.png"/><Relationship Id="rId10" Type="http://schemas.openxmlformats.org/officeDocument/2006/relationships/image" Target="../media/image46.tmp"/><Relationship Id="rId4" Type="http://schemas.openxmlformats.org/officeDocument/2006/relationships/image" Target="../media/image55.png"/><Relationship Id="rId9" Type="http://schemas.openxmlformats.org/officeDocument/2006/relationships/image" Target="../media/image64.png"/><Relationship Id="rId1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tif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tiff"/><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image" Target="../media/image81.tiff"/><Relationship Id="rId1" Type="http://schemas.openxmlformats.org/officeDocument/2006/relationships/slideLayout" Target="../slideLayouts/slideLayout6.xml"/><Relationship Id="rId5" Type="http://schemas.openxmlformats.org/officeDocument/2006/relationships/image" Target="../media/image84.tiff"/><Relationship Id="rId4" Type="http://schemas.openxmlformats.org/officeDocument/2006/relationships/image" Target="../media/image83.tiff"/></Relationships>
</file>

<file path=ppt/slides/_rels/slide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8.tiff"/><Relationship Id="rId2" Type="http://schemas.openxmlformats.org/officeDocument/2006/relationships/image" Target="../media/image87.tif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7.tif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1.tiff"/><Relationship Id="rId2" Type="http://schemas.openxmlformats.org/officeDocument/2006/relationships/image" Target="../media/image90.tif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5.tiff"/><Relationship Id="rId2" Type="http://schemas.openxmlformats.org/officeDocument/2006/relationships/image" Target="../media/image94.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6.tiff"/><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103.tiff"/><Relationship Id="rId3" Type="http://schemas.openxmlformats.org/officeDocument/2006/relationships/image" Target="../media/image98.tiff"/><Relationship Id="rId7" Type="http://schemas.openxmlformats.org/officeDocument/2006/relationships/image" Target="../media/image102.tiff"/><Relationship Id="rId2" Type="http://schemas.openxmlformats.org/officeDocument/2006/relationships/image" Target="../media/image97.png"/><Relationship Id="rId1" Type="http://schemas.openxmlformats.org/officeDocument/2006/relationships/slideLayout" Target="../slideLayouts/slideLayout6.xml"/><Relationship Id="rId6" Type="http://schemas.openxmlformats.org/officeDocument/2006/relationships/image" Target="../media/image101.tiff"/><Relationship Id="rId5" Type="http://schemas.openxmlformats.org/officeDocument/2006/relationships/image" Target="../media/image100.tiff"/><Relationship Id="rId4" Type="http://schemas.openxmlformats.org/officeDocument/2006/relationships/image" Target="../media/image99.tif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04.tif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amzn.to/1QViFJ1" TargetMode="External"/><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tiff"/><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1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2D4458-93A2-FB47-B17B-1B5BE2EA4F4F}"/>
              </a:ext>
            </a:extLst>
          </p:cNvPr>
          <p:cNvSpPr/>
          <p:nvPr/>
        </p:nvSpPr>
        <p:spPr>
          <a:xfrm>
            <a:off x="-43249" y="0"/>
            <a:ext cx="9230497" cy="6956854"/>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ctrTitle"/>
          </p:nvPr>
        </p:nvSpPr>
        <p:spPr>
          <a:xfrm>
            <a:off x="1093574" y="4280369"/>
            <a:ext cx="7276769" cy="1230243"/>
          </a:xfrm>
        </p:spPr>
        <p:txBody>
          <a:bodyPr/>
          <a:lstStyle/>
          <a:p>
            <a:r>
              <a:rPr lang="en-US" altLang="ja-JP" sz="3200" b="1" dirty="0">
                <a:latin typeface="Meiryo" panose="020B0604030504040204" pitchFamily="34" charset="-128"/>
                <a:ea typeface="Meiryo" panose="020B0604030504040204" pitchFamily="34" charset="-128"/>
                <a:cs typeface="Hiragino Kaku Gothic StdN W8" charset="-128"/>
              </a:rPr>
              <a:t>SI</a:t>
            </a:r>
            <a:r>
              <a:rPr lang="ja-JP" altLang="en-US" sz="3200" b="1">
                <a:latin typeface="Meiryo" panose="020B0604030504040204" pitchFamily="34" charset="-128"/>
                <a:ea typeface="Meiryo" panose="020B0604030504040204" pitchFamily="34" charset="-128"/>
                <a:cs typeface="Hiragino Kaku Gothic StdN W8" charset="-128"/>
              </a:rPr>
              <a:t>ビジネスの</a:t>
            </a:r>
            <a:br>
              <a:rPr lang="en-US" altLang="ja-JP" sz="3200" b="1" dirty="0">
                <a:latin typeface="Meiryo" panose="020B0604030504040204" pitchFamily="34" charset="-128"/>
                <a:ea typeface="Meiryo" panose="020B0604030504040204" pitchFamily="34" charset="-128"/>
                <a:cs typeface="Hiragino Kaku Gothic StdN W8" charset="-128"/>
              </a:rPr>
            </a:br>
            <a:r>
              <a:rPr lang="ja-JP" altLang="en-US" sz="3200" b="1">
                <a:latin typeface="Meiryo" panose="020B0604030504040204" pitchFamily="34" charset="-128"/>
                <a:ea typeface="Meiryo" panose="020B0604030504040204" pitchFamily="34" charset="-128"/>
                <a:cs typeface="Hiragino Kaku Gothic StdN W8" charset="-128"/>
              </a:rPr>
              <a:t>デジタル・トランスフォーメーション</a:t>
            </a:r>
            <a:endParaRPr kumimoji="1" lang="ja-JP" altLang="en-US" sz="3200" b="1" dirty="0">
              <a:latin typeface="Meiryo" panose="020B0604030504040204" pitchFamily="34" charset="-128"/>
              <a:ea typeface="Meiryo" panose="020B0604030504040204" pitchFamily="34" charset="-128"/>
              <a:cs typeface="Hiragino Kaku Gothic Std W8" charset="-128"/>
            </a:endParaRPr>
          </a:p>
        </p:txBody>
      </p:sp>
      <p:sp>
        <p:nvSpPr>
          <p:cNvPr id="4" name="サブタイトル 3"/>
          <p:cNvSpPr>
            <a:spLocks noGrp="1"/>
          </p:cNvSpPr>
          <p:nvPr>
            <p:ph type="subTitle" idx="1"/>
          </p:nvPr>
        </p:nvSpPr>
        <p:spPr>
          <a:xfrm>
            <a:off x="5313405" y="501274"/>
            <a:ext cx="3456385" cy="571466"/>
          </a:xfrm>
        </p:spPr>
        <p:txBody>
          <a:bodyPr>
            <a:normAutofit/>
          </a:bodyPr>
          <a:lstStyle/>
          <a:p>
            <a:r>
              <a:rPr kumimoji="1" lang="en-US" altLang="ja-JP" sz="2000" dirty="0">
                <a:solidFill>
                  <a:schemeClr val="bg1"/>
                </a:solidFill>
                <a:latin typeface="Meiryo" panose="020B0604030504040204" pitchFamily="34" charset="-128"/>
                <a:ea typeface="Meiryo" panose="020B0604030504040204" pitchFamily="34" charset="-128"/>
                <a:cs typeface="Meiryo" charset="-128"/>
              </a:rPr>
              <a:t>2018</a:t>
            </a:r>
            <a:r>
              <a:rPr kumimoji="1" lang="ja-JP" altLang="en-US" sz="2000">
                <a:solidFill>
                  <a:schemeClr val="bg1"/>
                </a:solidFill>
                <a:latin typeface="Meiryo" panose="020B0604030504040204" pitchFamily="34" charset="-128"/>
                <a:ea typeface="Meiryo" panose="020B0604030504040204" pitchFamily="34" charset="-128"/>
                <a:cs typeface="Meiryo" charset="-128"/>
              </a:rPr>
              <a:t>年</a:t>
            </a:r>
            <a:r>
              <a:rPr kumimoji="1" lang="en-US" altLang="ja-JP" sz="2000" dirty="0">
                <a:solidFill>
                  <a:schemeClr val="bg1"/>
                </a:solidFill>
                <a:latin typeface="Meiryo" panose="020B0604030504040204" pitchFamily="34" charset="-128"/>
                <a:ea typeface="Meiryo" panose="020B0604030504040204" pitchFamily="34" charset="-128"/>
                <a:cs typeface="Meiryo" charset="-128"/>
              </a:rPr>
              <a:t>9</a:t>
            </a:r>
            <a:r>
              <a:rPr kumimoji="1" lang="ja-JP" altLang="en-US" sz="2000">
                <a:solidFill>
                  <a:schemeClr val="bg1"/>
                </a:solidFill>
                <a:latin typeface="Meiryo" panose="020B0604030504040204" pitchFamily="34" charset="-128"/>
                <a:ea typeface="Meiryo" panose="020B0604030504040204" pitchFamily="34" charset="-128"/>
                <a:cs typeface="Meiryo" charset="-128"/>
              </a:rPr>
              <a:t>月</a:t>
            </a:r>
            <a:r>
              <a:rPr kumimoji="1" lang="en-US" altLang="ja-JP" sz="2000" dirty="0">
                <a:solidFill>
                  <a:schemeClr val="bg1"/>
                </a:solidFill>
                <a:latin typeface="Meiryo" panose="020B0604030504040204" pitchFamily="34" charset="-128"/>
                <a:ea typeface="Meiryo" panose="020B0604030504040204" pitchFamily="34" charset="-128"/>
                <a:cs typeface="Meiryo" charset="-128"/>
              </a:rPr>
              <a:t>10</a:t>
            </a:r>
            <a:r>
              <a:rPr kumimoji="1" lang="ja-JP" altLang="en-US" sz="2000">
                <a:solidFill>
                  <a:schemeClr val="bg1"/>
                </a:solidFill>
                <a:latin typeface="Meiryo" panose="020B0604030504040204" pitchFamily="34" charset="-128"/>
                <a:ea typeface="Meiryo" panose="020B0604030504040204" pitchFamily="34" charset="-128"/>
                <a:cs typeface="Meiryo" charset="-128"/>
              </a:rPr>
              <a:t>日</a:t>
            </a:r>
            <a:endParaRPr kumimoji="1" lang="ja-JP" altLang="en-US" sz="2000" dirty="0">
              <a:solidFill>
                <a:schemeClr val="bg1"/>
              </a:solidFill>
              <a:latin typeface="Meiryo" panose="020B0604030504040204" pitchFamily="34" charset="-128"/>
              <a:ea typeface="Meiryo" panose="020B0604030504040204" pitchFamily="34" charset="-128"/>
              <a:cs typeface="Meiryo" charset="-128"/>
            </a:endParaRPr>
          </a:p>
        </p:txBody>
      </p:sp>
      <p:pic>
        <p:nvPicPr>
          <p:cNvPr id="8" name="図 7">
            <a:extLst>
              <a:ext uri="{FF2B5EF4-FFF2-40B4-BE49-F238E27FC236}">
                <a16:creationId xmlns:a16="http://schemas.microsoft.com/office/drawing/2014/main" id="{C7CDCC50-DB35-7B41-B23A-1D1837B9F2C7}"/>
              </a:ext>
            </a:extLst>
          </p:cNvPr>
          <p:cNvPicPr>
            <a:picLocks noChangeAspect="1"/>
          </p:cNvPicPr>
          <p:nvPr/>
        </p:nvPicPr>
        <p:blipFill>
          <a:blip r:embed="rId2"/>
          <a:stretch>
            <a:fillRect/>
          </a:stretch>
        </p:blipFill>
        <p:spPr>
          <a:xfrm>
            <a:off x="1273466" y="1070943"/>
            <a:ext cx="4379749" cy="3901958"/>
          </a:xfrm>
          <a:prstGeom prst="rect">
            <a:avLst/>
          </a:prstGeom>
        </p:spPr>
      </p:pic>
      <p:sp>
        <p:nvSpPr>
          <p:cNvPr id="10" name="サブタイトル 3">
            <a:extLst>
              <a:ext uri="{FF2B5EF4-FFF2-40B4-BE49-F238E27FC236}">
                <a16:creationId xmlns:a16="http://schemas.microsoft.com/office/drawing/2014/main" id="{41C98033-70F8-4E4D-BA69-BEF1D9E6B16D}"/>
              </a:ext>
            </a:extLst>
          </p:cNvPr>
          <p:cNvSpPr txBox="1">
            <a:spLocks/>
          </p:cNvSpPr>
          <p:nvPr/>
        </p:nvSpPr>
        <p:spPr>
          <a:xfrm>
            <a:off x="4250724" y="5578574"/>
            <a:ext cx="4036086" cy="695226"/>
          </a:xfrm>
          <a:prstGeom prst="rect">
            <a:avLst/>
          </a:prstGeom>
        </p:spPr>
        <p:txBody>
          <a:bodyPr vert="horz" lIns="91440" tIns="45720" rIns="91440" bIns="45720" rtlCol="0">
            <a:noAutofit/>
          </a:bodyPr>
          <a:lstStyle>
            <a:lvl1pPr marL="0" indent="0" algn="r" defTabSz="457200" rtl="0" eaLnBrk="1" latinLnBrk="0" hangingPunct="1">
              <a:spcBef>
                <a:spcPct val="20000"/>
              </a:spcBef>
              <a:buFont typeface="Arial"/>
              <a:buNone/>
              <a:defRPr kumimoji="1" sz="2400" kern="1200">
                <a:solidFill>
                  <a:schemeClr val="tx1">
                    <a:lumMod val="50000"/>
                    <a:lumOff val="50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b="1">
                <a:solidFill>
                  <a:schemeClr val="bg1"/>
                </a:solidFill>
                <a:latin typeface="Meiryo" panose="020B0604030504040204" pitchFamily="34" charset="-128"/>
                <a:ea typeface="Meiryo" panose="020B0604030504040204" pitchFamily="34" charset="-128"/>
                <a:cs typeface="Meiryo" charset="-128"/>
              </a:rPr>
              <a:t>その</a:t>
            </a:r>
            <a:r>
              <a:rPr lang="en-US" altLang="ja-JP" b="1" dirty="0">
                <a:solidFill>
                  <a:schemeClr val="bg1"/>
                </a:solidFill>
                <a:latin typeface="Meiryo" panose="020B0604030504040204" pitchFamily="34" charset="-128"/>
                <a:ea typeface="Meiryo" panose="020B0604030504040204" pitchFamily="34" charset="-128"/>
                <a:cs typeface="Meiryo" charset="-128"/>
              </a:rPr>
              <a:t>1</a:t>
            </a:r>
            <a:endParaRPr lang="ja-JP" altLang="en-US"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8901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053352"/>
            <a:ext cx="963706" cy="963706"/>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150035"/>
            <a:ext cx="969683" cy="969683"/>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252695"/>
            <a:ext cx="963706" cy="963706"/>
          </a:xfrm>
          <a:prstGeom prst="rect">
            <a:avLst/>
          </a:prstGeo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5446061"/>
            <a:ext cx="963706" cy="963706"/>
          </a:xfrm>
          <a:prstGeom prst="rect">
            <a:avLst/>
          </a:prstGeom>
        </p:spPr>
      </p:pic>
      <p:sp>
        <p:nvSpPr>
          <p:cNvPr id="10" name="テキスト ボックス 9"/>
          <p:cNvSpPr txBox="1"/>
          <p:nvPr/>
        </p:nvSpPr>
        <p:spPr>
          <a:xfrm>
            <a:off x="1613647" y="1212039"/>
            <a:ext cx="1433406" cy="646331"/>
          </a:xfrm>
          <a:prstGeom prst="rect">
            <a:avLst/>
          </a:prstGeom>
          <a:noFill/>
        </p:spPr>
        <p:txBody>
          <a:bodyPr wrap="none" rtlCol="0">
            <a:spAutoFit/>
          </a:bodyPr>
          <a:lstStyle/>
          <a:p>
            <a:r>
              <a:rPr kumimoji="1" lang="en-US" altLang="ja-JP" sz="360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311710"/>
            <a:ext cx="1606530" cy="646331"/>
          </a:xfrm>
          <a:prstGeom prst="rect">
            <a:avLst/>
          </a:prstGeom>
          <a:noFill/>
        </p:spPr>
        <p:txBody>
          <a:bodyPr wrap="none" rtlCol="0">
            <a:spAutoFit/>
          </a:bodyPr>
          <a:lstStyle/>
          <a:p>
            <a:r>
              <a:rPr kumimoji="1" lang="en-US" altLang="ja-JP" sz="3600">
                <a:latin typeface="Meiryo" charset="-128"/>
                <a:ea typeface="Meiryo" charset="-128"/>
                <a:cs typeface="Meiryo" charset="-128"/>
              </a:rPr>
              <a:t>airbnb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411382"/>
            <a:ext cx="2116028" cy="646331"/>
          </a:xfrm>
          <a:prstGeom prst="rect">
            <a:avLst/>
          </a:prstGeom>
          <a:noFill/>
        </p:spPr>
        <p:txBody>
          <a:bodyPr wrap="none" rtlCol="0">
            <a:spAutoFit/>
          </a:bodyPr>
          <a:lstStyle/>
          <a:p>
            <a:r>
              <a:rPr kumimoji="1" lang="en-US" altLang="ja-JP" sz="360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511054"/>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604748"/>
            <a:ext cx="1625766" cy="646331"/>
          </a:xfrm>
          <a:prstGeom prst="rect">
            <a:avLst/>
          </a:prstGeom>
          <a:noFill/>
        </p:spPr>
        <p:txBody>
          <a:bodyPr wrap="none" rtlCol="0">
            <a:spAutoFit/>
          </a:bodyPr>
          <a:lstStyle/>
          <a:p>
            <a:r>
              <a:rPr kumimoji="1" lang="en-US" altLang="ja-JP" sz="360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4011706" y="1260286"/>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4011706" y="2359957"/>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4011706" y="3459629"/>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011706" y="4556313"/>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011706" y="5652995"/>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304370"/>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501070"/>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402720"/>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600397"/>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4286591"/>
            <a:ext cx="963706" cy="1177681"/>
          </a:xfrm>
          <a:prstGeom prst="rect">
            <a:avLst/>
          </a:prstGeom>
        </p:spPr>
      </p:pic>
      <p:sp>
        <p:nvSpPr>
          <p:cNvPr id="25" name="テキスト ボックス 24"/>
          <p:cNvSpPr txBox="1"/>
          <p:nvPr/>
        </p:nvSpPr>
        <p:spPr>
          <a:xfrm>
            <a:off x="5050536" y="5697079"/>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spTree>
    <p:extLst>
      <p:ext uri="{BB962C8B-B14F-4D97-AF65-F5344CB8AC3E}">
        <p14:creationId xmlns:p14="http://schemas.microsoft.com/office/powerpoint/2010/main" val="394482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D8D2295-D873-9546-AD90-B291218ACC8A}"/>
              </a:ext>
            </a:extLst>
          </p:cNvPr>
          <p:cNvSpPr/>
          <p:nvPr/>
        </p:nvSpPr>
        <p:spPr>
          <a:xfrm>
            <a:off x="342744" y="1346886"/>
            <a:ext cx="8458512" cy="4457597"/>
          </a:xfrm>
          <a:prstGeom prst="rect">
            <a:avLst/>
          </a:prstGeom>
          <a:noFill/>
          <a:ln>
            <a:solidFill>
              <a:srgbClr val="0070C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26" name="Rectangle 3">
            <a:extLst>
              <a:ext uri="{FF2B5EF4-FFF2-40B4-BE49-F238E27FC236}">
                <a16:creationId xmlns:a16="http://schemas.microsoft.com/office/drawing/2014/main" id="{C3DBCF7F-1FB1-F349-9A71-F0328E8E6EE6}"/>
              </a:ext>
            </a:extLst>
          </p:cNvPr>
          <p:cNvSpPr/>
          <p:nvPr/>
        </p:nvSpPr>
        <p:spPr>
          <a:xfrm>
            <a:off x="457200" y="3328621"/>
            <a:ext cx="1980220"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taxi company,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Owns no vehicles.</a:t>
            </a:r>
          </a:p>
        </p:txBody>
      </p:sp>
      <p:sp>
        <p:nvSpPr>
          <p:cNvPr id="27" name="Rectangle 4">
            <a:extLst>
              <a:ext uri="{FF2B5EF4-FFF2-40B4-BE49-F238E27FC236}">
                <a16:creationId xmlns:a16="http://schemas.microsoft.com/office/drawing/2014/main" id="{CEFA52CC-48BF-0C4E-B111-78F717A78842}"/>
              </a:ext>
            </a:extLst>
          </p:cNvPr>
          <p:cNvSpPr/>
          <p:nvPr/>
        </p:nvSpPr>
        <p:spPr>
          <a:xfrm>
            <a:off x="2444755" y="3328621"/>
            <a:ext cx="2196244"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popular media owner,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Creates no content.</a:t>
            </a:r>
          </a:p>
        </p:txBody>
      </p:sp>
      <p:sp>
        <p:nvSpPr>
          <p:cNvPr id="28" name="Rectangle 5">
            <a:extLst>
              <a:ext uri="{FF2B5EF4-FFF2-40B4-BE49-F238E27FC236}">
                <a16:creationId xmlns:a16="http://schemas.microsoft.com/office/drawing/2014/main" id="{CCDFFC35-6B23-1E4F-A5A4-2DA785AFDBC1}"/>
              </a:ext>
            </a:extLst>
          </p:cNvPr>
          <p:cNvSpPr/>
          <p:nvPr/>
        </p:nvSpPr>
        <p:spPr>
          <a:xfrm>
            <a:off x="4452530" y="3328622"/>
            <a:ext cx="2183360"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valuable retailer,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Has no inventory.</a:t>
            </a:r>
          </a:p>
        </p:txBody>
      </p:sp>
      <p:sp>
        <p:nvSpPr>
          <p:cNvPr id="29" name="Rectangle 6">
            <a:extLst>
              <a:ext uri="{FF2B5EF4-FFF2-40B4-BE49-F238E27FC236}">
                <a16:creationId xmlns:a16="http://schemas.microsoft.com/office/drawing/2014/main" id="{833CCB0F-DB4D-1540-AE8F-9F9E4B69809C}"/>
              </a:ext>
            </a:extLst>
          </p:cNvPr>
          <p:cNvSpPr/>
          <p:nvPr/>
        </p:nvSpPr>
        <p:spPr>
          <a:xfrm>
            <a:off x="6635890" y="3328621"/>
            <a:ext cx="2275877"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accommodation provider,</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 no real estate.</a:t>
            </a:r>
          </a:p>
        </p:txBody>
      </p:sp>
      <p:pic>
        <p:nvPicPr>
          <p:cNvPr id="30" name="Picture 4" descr="Resultado de imagem para uber icon">
            <a:extLst>
              <a:ext uri="{FF2B5EF4-FFF2-40B4-BE49-F238E27FC236}">
                <a16:creationId xmlns:a16="http://schemas.microsoft.com/office/drawing/2014/main" id="{7677A3D8-CB14-8347-ACD8-A70822F378F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5851" y="2110347"/>
            <a:ext cx="1091050" cy="109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a:extLst>
              <a:ext uri="{FF2B5EF4-FFF2-40B4-BE49-F238E27FC236}">
                <a16:creationId xmlns:a16="http://schemas.microsoft.com/office/drawing/2014/main" id="{EABF3405-2ECA-B144-B91B-549C51F4870E}"/>
              </a:ext>
            </a:extLst>
          </p:cNvPr>
          <p:cNvPicPr>
            <a:picLocks noChangeAspect="1"/>
          </p:cNvPicPr>
          <p:nvPr/>
        </p:nvPicPr>
        <p:blipFill>
          <a:blip r:embed="rId3"/>
          <a:stretch>
            <a:fillRect/>
          </a:stretch>
        </p:blipFill>
        <p:spPr>
          <a:xfrm>
            <a:off x="3007094" y="2110347"/>
            <a:ext cx="1071567" cy="1091050"/>
          </a:xfrm>
          <a:prstGeom prst="rect">
            <a:avLst/>
          </a:prstGeom>
        </p:spPr>
      </p:pic>
      <p:pic>
        <p:nvPicPr>
          <p:cNvPr id="33" name="Picture 8">
            <a:extLst>
              <a:ext uri="{FF2B5EF4-FFF2-40B4-BE49-F238E27FC236}">
                <a16:creationId xmlns:a16="http://schemas.microsoft.com/office/drawing/2014/main" id="{15DAFA92-8AD3-784F-8E2E-E95504631AF6}"/>
              </a:ext>
            </a:extLst>
          </p:cNvPr>
          <p:cNvPicPr>
            <a:picLocks noChangeAspect="1"/>
          </p:cNvPicPr>
          <p:nvPr/>
        </p:nvPicPr>
        <p:blipFill>
          <a:blip r:embed="rId4"/>
          <a:stretch>
            <a:fillRect/>
          </a:stretch>
        </p:blipFill>
        <p:spPr>
          <a:xfrm>
            <a:off x="5127886" y="2110347"/>
            <a:ext cx="1091050" cy="1091050"/>
          </a:xfrm>
          <a:prstGeom prst="rect">
            <a:avLst/>
          </a:prstGeom>
        </p:spPr>
      </p:pic>
      <p:pic>
        <p:nvPicPr>
          <p:cNvPr id="34" name="Picture 9">
            <a:extLst>
              <a:ext uri="{FF2B5EF4-FFF2-40B4-BE49-F238E27FC236}">
                <a16:creationId xmlns:a16="http://schemas.microsoft.com/office/drawing/2014/main" id="{C42130E5-F97E-534E-AC2F-ECCD4232E07D}"/>
              </a:ext>
            </a:extLst>
          </p:cNvPr>
          <p:cNvPicPr>
            <a:picLocks noChangeAspect="1"/>
          </p:cNvPicPr>
          <p:nvPr/>
        </p:nvPicPr>
        <p:blipFill>
          <a:blip r:embed="rId5"/>
          <a:stretch>
            <a:fillRect/>
          </a:stretch>
        </p:blipFill>
        <p:spPr>
          <a:xfrm>
            <a:off x="7239129" y="2131997"/>
            <a:ext cx="1069400" cy="1069400"/>
          </a:xfrm>
          <a:prstGeom prst="rect">
            <a:avLst/>
          </a:prstGeom>
        </p:spPr>
      </p:pic>
      <p:sp>
        <p:nvSpPr>
          <p:cNvPr id="4" name="テキスト ボックス 3">
            <a:extLst>
              <a:ext uri="{FF2B5EF4-FFF2-40B4-BE49-F238E27FC236}">
                <a16:creationId xmlns:a16="http://schemas.microsoft.com/office/drawing/2014/main" id="{EFE95F8D-244F-164A-9C75-BEFBE91BA7DC}"/>
              </a:ext>
            </a:extLst>
          </p:cNvPr>
          <p:cNvSpPr txBox="1"/>
          <p:nvPr/>
        </p:nvSpPr>
        <p:spPr>
          <a:xfrm>
            <a:off x="387241" y="4185896"/>
            <a:ext cx="210826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世界最大のタクシー会社ですが、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車両は一台も所有していません。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02A50318-FD32-FE4D-B636-771A4FEF0E8C}"/>
              </a:ext>
            </a:extLst>
          </p:cNvPr>
          <p:cNvSpPr txBox="1"/>
          <p:nvPr/>
        </p:nvSpPr>
        <p:spPr>
          <a:xfrm>
            <a:off x="2552862" y="4185896"/>
            <a:ext cx="198002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世界一有名なメディアですが、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コンテンツは作りません。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27CB3E2D-461A-4D4E-9002-53FAC472913A}"/>
              </a:ext>
            </a:extLst>
          </p:cNvPr>
          <p:cNvSpPr txBox="1"/>
          <p:nvPr/>
        </p:nvSpPr>
        <p:spPr>
          <a:xfrm>
            <a:off x="4498229" y="4198253"/>
            <a:ext cx="2364750"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世界で最も種類が豊富な商店ですが、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在庫は一切ありません。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B6DE2F-F2E9-C344-9D0D-8B33A45A0C92}"/>
              </a:ext>
            </a:extLst>
          </p:cNvPr>
          <p:cNvSpPr txBox="1"/>
          <p:nvPr/>
        </p:nvSpPr>
        <p:spPr>
          <a:xfrm>
            <a:off x="6727124" y="4185896"/>
            <a:ext cx="210826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世界最大の旅行代理店ですが、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不動産は一切所有していません。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CA226056-77D0-5849-88D9-980B81BB93E1}"/>
              </a:ext>
            </a:extLst>
          </p:cNvPr>
          <p:cNvSpPr/>
          <p:nvPr/>
        </p:nvSpPr>
        <p:spPr>
          <a:xfrm>
            <a:off x="457200"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自前の資産を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持たない／小さい</a:t>
            </a:r>
            <a:endParaRPr lang="en-US" altLang="ja-JP" dirty="0">
              <a:solidFill>
                <a:schemeClr val="bg1"/>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B58A811D-2099-554E-9DA8-698359593C9E}"/>
              </a:ext>
            </a:extLst>
          </p:cNvPr>
          <p:cNvSpPr/>
          <p:nvPr/>
        </p:nvSpPr>
        <p:spPr>
          <a:xfrm>
            <a:off x="3252916"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対象とする市場は</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最初からグローバル</a:t>
            </a:r>
            <a:endParaRPr lang="en-US" altLang="ja-JP" dirty="0">
              <a:solidFill>
                <a:schemeClr val="bg1"/>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DCFCEF60-294F-3949-8E77-76284C466692}"/>
              </a:ext>
            </a:extLst>
          </p:cNvPr>
          <p:cNvSpPr/>
          <p:nvPr/>
        </p:nvSpPr>
        <p:spPr>
          <a:xfrm>
            <a:off x="6048632"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サービスが</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プラットフォーム</a:t>
            </a:r>
            <a:endParaRPr lang="ja-JP" altLang="en-US"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4FE377C1-BEA6-4C42-B86A-CB6F2D8F8793}"/>
              </a:ext>
            </a:extLst>
          </p:cNvPr>
          <p:cNvSpPr txBox="1"/>
          <p:nvPr/>
        </p:nvSpPr>
        <p:spPr>
          <a:xfrm>
            <a:off x="670932" y="1463627"/>
            <a:ext cx="7802136"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デジタル・ディスラプター</a:t>
            </a:r>
            <a:r>
              <a:rPr kumimoji="1" lang="ja-JP" altLang="en-US">
                <a:solidFill>
                  <a:srgbClr val="0070C0"/>
                </a:solidFill>
                <a:latin typeface="Meiryo" panose="020B0604030504040204" pitchFamily="34" charset="-128"/>
                <a:ea typeface="Meiryo" panose="020B0604030504040204" pitchFamily="34" charset="-128"/>
              </a:rPr>
              <a:t>（デジタル・テクノロジーを駆使した破壊者）</a:t>
            </a:r>
          </a:p>
        </p:txBody>
      </p:sp>
    </p:spTree>
    <p:extLst>
      <p:ext uri="{BB962C8B-B14F-4D97-AF65-F5344CB8AC3E}">
        <p14:creationId xmlns:p14="http://schemas.microsoft.com/office/powerpoint/2010/main" val="226248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14F8B842-4D13-184C-9841-C685B2D967E3}"/>
              </a:ext>
            </a:extLst>
          </p:cNvPr>
          <p:cNvSpPr/>
          <p:nvPr/>
        </p:nvSpPr>
        <p:spPr>
          <a:xfrm>
            <a:off x="457200" y="2661284"/>
            <a:ext cx="8229600" cy="136623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7E4F2FF-6122-7D44-ACB8-7B52383F5FF1}"/>
              </a:ext>
            </a:extLst>
          </p:cNvPr>
          <p:cNvSpPr>
            <a:spLocks noGrp="1"/>
          </p:cNvSpPr>
          <p:nvPr>
            <p:ph type="title"/>
          </p:nvPr>
        </p:nvSpPr>
        <p:spPr/>
        <p:txBody>
          <a:bodyPr/>
          <a:lstStyle/>
          <a:p>
            <a:r>
              <a:rPr kumimoji="1" lang="ja-JP" altLang="en-US"/>
              <a:t>デジタル･ディスラプターの創出する新しい価値</a:t>
            </a:r>
          </a:p>
        </p:txBody>
      </p:sp>
      <p:sp>
        <p:nvSpPr>
          <p:cNvPr id="3" name="スライド番号プレースホルダー 2">
            <a:extLst>
              <a:ext uri="{FF2B5EF4-FFF2-40B4-BE49-F238E27FC236}">
                <a16:creationId xmlns:a16="http://schemas.microsoft.com/office/drawing/2014/main" id="{CDA6B847-1EE3-A745-94EA-01388F206CB2}"/>
              </a:ext>
            </a:extLst>
          </p:cNvPr>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 name="テキスト ボックス 3">
            <a:extLst>
              <a:ext uri="{FF2B5EF4-FFF2-40B4-BE49-F238E27FC236}">
                <a16:creationId xmlns:a16="http://schemas.microsoft.com/office/drawing/2014/main" id="{7C7C4759-7D20-4847-8204-DDE6933C161B}"/>
              </a:ext>
            </a:extLst>
          </p:cNvPr>
          <p:cNvSpPr txBox="1"/>
          <p:nvPr/>
        </p:nvSpPr>
        <p:spPr>
          <a:xfrm>
            <a:off x="670932" y="2777597"/>
            <a:ext cx="2795138" cy="1115690"/>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コスト・バリュー</a:t>
            </a:r>
            <a:endParaRPr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無料</a:t>
            </a:r>
            <a:r>
              <a:rPr kumimoji="1" lang="ja-JP" altLang="en-US" sz="1050" dirty="0">
                <a:solidFill>
                  <a:schemeClr val="bg1"/>
                </a:solidFill>
                <a:latin typeface="Meiryo" panose="020B0604030504040204" pitchFamily="34" charset="-128"/>
                <a:ea typeface="Meiryo" panose="020B0604030504040204" pitchFamily="34" charset="-128"/>
              </a:rPr>
              <a:t>／</a:t>
            </a:r>
            <a:r>
              <a:rPr lang="ja-JP" altLang="en-US" sz="1050" dirty="0">
                <a:solidFill>
                  <a:schemeClr val="bg1"/>
                </a:solidFill>
                <a:latin typeface="Meiryo" panose="020B0604030504040204" pitchFamily="34" charset="-128"/>
                <a:ea typeface="Meiryo" panose="020B0604030504040204" pitchFamily="34" charset="-128"/>
              </a:rPr>
              <a:t>超</a:t>
            </a:r>
            <a:r>
              <a:rPr kumimoji="1" lang="ja-JP" altLang="en-US" sz="1050" dirty="0">
                <a:solidFill>
                  <a:schemeClr val="bg1"/>
                </a:solidFill>
                <a:latin typeface="Meiryo" panose="020B0604030504040204" pitchFamily="34" charset="-128"/>
                <a:ea typeface="Meiryo" panose="020B0604030504040204" pitchFamily="34" charset="-128"/>
              </a:rPr>
              <a:t>低価格</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購入者</a:t>
            </a:r>
            <a:r>
              <a:rPr lang="ja-JP" altLang="en-US" sz="1050" dirty="0">
                <a:solidFill>
                  <a:schemeClr val="bg1"/>
                </a:solidFill>
                <a:latin typeface="Meiryo" panose="020B0604030504040204" pitchFamily="34" charset="-128"/>
                <a:ea typeface="Meiryo" panose="020B0604030504040204" pitchFamily="34" charset="-128"/>
              </a:rPr>
              <a:t>集約</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価格</a:t>
            </a:r>
            <a:r>
              <a:rPr kumimoji="1" lang="ja-JP" altLang="en-US" sz="1050" dirty="0">
                <a:solidFill>
                  <a:schemeClr val="bg1"/>
                </a:solidFill>
                <a:latin typeface="Meiryo" panose="020B0604030504040204" pitchFamily="34" charset="-128"/>
                <a:ea typeface="Meiryo" panose="020B0604030504040204" pitchFamily="34" charset="-128"/>
              </a:rPr>
              <a:t>透明性</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リバース</a:t>
            </a:r>
            <a:r>
              <a:rPr lang="ja-JP" altLang="en-US" sz="1050" dirty="0">
                <a:solidFill>
                  <a:schemeClr val="bg1"/>
                </a:solidFill>
                <a:latin typeface="Meiryo" panose="020B0604030504040204" pitchFamily="34" charset="-128"/>
                <a:ea typeface="Meiryo" panose="020B0604030504040204" pitchFamily="34" charset="-128"/>
              </a:rPr>
              <a:t>・オークション</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従量</a:t>
            </a:r>
            <a:r>
              <a:rPr lang="ja-JP" altLang="en-US" sz="1050" dirty="0">
                <a:solidFill>
                  <a:schemeClr val="bg1"/>
                </a:solidFill>
                <a:latin typeface="Meiryo" panose="020B0604030504040204" pitchFamily="34" charset="-128"/>
                <a:ea typeface="Meiryo" panose="020B0604030504040204" pitchFamily="34" charset="-128"/>
              </a:rPr>
              <a:t>課金制（サブスクリプション）</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3CC3940-C502-6548-B667-5648D58B2FF7}"/>
              </a:ext>
            </a:extLst>
          </p:cNvPr>
          <p:cNvSpPr txBox="1"/>
          <p:nvPr/>
        </p:nvSpPr>
        <p:spPr>
          <a:xfrm>
            <a:off x="3228945" y="2777597"/>
            <a:ext cx="2686109" cy="1115690"/>
          </a:xfrm>
          <a:prstGeom prst="rect">
            <a:avLst/>
          </a:prstGeom>
          <a:noFill/>
        </p:spPr>
        <p:txBody>
          <a:bodyPr wrap="square" rtlCol="0">
            <a:spAutoFit/>
          </a:bodyPr>
          <a:lstStyle/>
          <a:p>
            <a:r>
              <a:rPr kumimoji="1" lang="ja-JP" altLang="en-US" sz="1400" b="1" dirty="0">
                <a:solidFill>
                  <a:schemeClr val="bg1"/>
                </a:solidFill>
                <a:latin typeface="Meiryo" panose="020B0604030504040204" pitchFamily="34" charset="-128"/>
                <a:ea typeface="Meiryo" panose="020B0604030504040204" pitchFamily="34" charset="-128"/>
              </a:rPr>
              <a:t>エクスペリエンス・バリュー</a:t>
            </a:r>
            <a:endParaRPr kumimoji="1"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カストマー・エンパワーメント</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カストマイズ</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即時的</a:t>
            </a:r>
            <a:r>
              <a:rPr lang="ja-JP" altLang="en-US" sz="1050" dirty="0">
                <a:solidFill>
                  <a:schemeClr val="bg1"/>
                </a:solidFill>
                <a:latin typeface="Meiryo" panose="020B0604030504040204" pitchFamily="34" charset="-128"/>
                <a:ea typeface="Meiryo" panose="020B0604030504040204" pitchFamily="34" charset="-128"/>
              </a:rPr>
              <a:t>な満足感</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摩擦</a:t>
            </a:r>
            <a:r>
              <a:rPr kumimoji="1" lang="ja-JP" altLang="en-US" sz="1050" dirty="0">
                <a:solidFill>
                  <a:schemeClr val="bg1"/>
                </a:solidFill>
                <a:latin typeface="Meiryo" panose="020B0604030504040204" pitchFamily="34" charset="-128"/>
                <a:ea typeface="Meiryo" panose="020B0604030504040204" pitchFamily="34" charset="-128"/>
              </a:rPr>
              <a:t>軽減</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自動化</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EDD6B873-FA49-624F-BB1D-A7FE25425A9E}"/>
              </a:ext>
            </a:extLst>
          </p:cNvPr>
          <p:cNvSpPr txBox="1"/>
          <p:nvPr/>
        </p:nvSpPr>
        <p:spPr>
          <a:xfrm>
            <a:off x="5915054" y="2777597"/>
            <a:ext cx="2606224" cy="1115690"/>
          </a:xfrm>
          <a:prstGeom prst="rect">
            <a:avLst/>
          </a:prstGeom>
          <a:noFill/>
        </p:spPr>
        <p:txBody>
          <a:bodyPr wrap="square" rtlCol="0">
            <a:spAutoFit/>
          </a:bodyPr>
          <a:lstStyle/>
          <a:p>
            <a:r>
              <a:rPr kumimoji="1" lang="ja-JP" altLang="en-US" sz="1400" b="1" dirty="0">
                <a:solidFill>
                  <a:schemeClr val="bg1"/>
                </a:solidFill>
                <a:latin typeface="Meiryo" panose="020B0604030504040204" pitchFamily="34" charset="-128"/>
                <a:ea typeface="Meiryo" panose="020B0604030504040204" pitchFamily="34" charset="-128"/>
              </a:rPr>
              <a:t>プラットフォーム・バリュー</a:t>
            </a:r>
            <a:endParaRPr kumimoji="1"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エコシステム</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クラウド・ソーシング</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コミュニティ</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デジタル・マーケットプレイス</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データ・オーケストレーター</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1F64C1AB-3FB3-9846-8849-ACD5C4B2B6C0}"/>
              </a:ext>
            </a:extLst>
          </p:cNvPr>
          <p:cNvSpPr/>
          <p:nvPr/>
        </p:nvSpPr>
        <p:spPr>
          <a:xfrm>
            <a:off x="342744" y="1346886"/>
            <a:ext cx="8458512" cy="4457597"/>
          </a:xfrm>
          <a:prstGeom prst="rect">
            <a:avLst/>
          </a:prstGeom>
          <a:noFill/>
          <a:ln>
            <a:solidFill>
              <a:srgbClr val="0070C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6F5379FD-AA6A-024E-91B2-B8D320C662FB}"/>
              </a:ext>
            </a:extLst>
          </p:cNvPr>
          <p:cNvSpPr/>
          <p:nvPr/>
        </p:nvSpPr>
        <p:spPr>
          <a:xfrm>
            <a:off x="457200"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自前の資産を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持たない／小さい</a:t>
            </a:r>
            <a:endParaRPr lang="en-US" altLang="ja-JP"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5539D807-343A-324B-A8A0-BEE182CA7EB9}"/>
              </a:ext>
            </a:extLst>
          </p:cNvPr>
          <p:cNvSpPr/>
          <p:nvPr/>
        </p:nvSpPr>
        <p:spPr>
          <a:xfrm>
            <a:off x="3252916"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対象とする市場は</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最初からグローバル</a:t>
            </a:r>
            <a:endParaRPr lang="en-US" altLang="ja-JP"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393AF6DD-A278-2A43-AFE3-198AB208E2E6}"/>
              </a:ext>
            </a:extLst>
          </p:cNvPr>
          <p:cNvSpPr/>
          <p:nvPr/>
        </p:nvSpPr>
        <p:spPr>
          <a:xfrm>
            <a:off x="6048632"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サービスが</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プラットフォーム</a:t>
            </a:r>
            <a:endParaRPr lang="ja-JP" altLang="en-US"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887AA9E8-9563-8C45-99E1-9FDC55A60372}"/>
              </a:ext>
            </a:extLst>
          </p:cNvPr>
          <p:cNvSpPr txBox="1"/>
          <p:nvPr/>
        </p:nvSpPr>
        <p:spPr>
          <a:xfrm>
            <a:off x="670932" y="1463627"/>
            <a:ext cx="7802136"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デジタル・ディスラプター</a:t>
            </a:r>
            <a:r>
              <a:rPr kumimoji="1" lang="ja-JP" altLang="en-US">
                <a:solidFill>
                  <a:srgbClr val="0070C0"/>
                </a:solidFill>
                <a:latin typeface="Meiryo" panose="020B0604030504040204" pitchFamily="34" charset="-128"/>
                <a:ea typeface="Meiryo" panose="020B0604030504040204" pitchFamily="34" charset="-128"/>
              </a:rPr>
              <a:t>（デジタル・テクノロジーを駆使した破壊者）</a:t>
            </a:r>
          </a:p>
        </p:txBody>
      </p:sp>
      <p:sp>
        <p:nvSpPr>
          <p:cNvPr id="13" name="三角形 12">
            <a:extLst>
              <a:ext uri="{FF2B5EF4-FFF2-40B4-BE49-F238E27FC236}">
                <a16:creationId xmlns:a16="http://schemas.microsoft.com/office/drawing/2014/main" id="{D7685E6A-F631-4A42-90F0-71E1A8C4AC0C}"/>
              </a:ext>
            </a:extLst>
          </p:cNvPr>
          <p:cNvSpPr/>
          <p:nvPr/>
        </p:nvSpPr>
        <p:spPr>
          <a:xfrm>
            <a:off x="457200" y="1832959"/>
            <a:ext cx="8229600" cy="828325"/>
          </a:xfrm>
          <a:prstGeom prst="triangle">
            <a:avLst/>
          </a:prstGeom>
          <a:solidFill>
            <a:schemeClr val="accent6">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05B87631-52D8-6746-8C91-3B4251E6FD44}"/>
              </a:ext>
            </a:extLst>
          </p:cNvPr>
          <p:cNvSpPr/>
          <p:nvPr/>
        </p:nvSpPr>
        <p:spPr>
          <a:xfrm>
            <a:off x="1232586"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B5752A48-F89C-E34D-A563-CB1347D7C68B}"/>
              </a:ext>
            </a:extLst>
          </p:cNvPr>
          <p:cNvSpPr/>
          <p:nvPr/>
        </p:nvSpPr>
        <p:spPr>
          <a:xfrm>
            <a:off x="4028301"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a:extLst>
              <a:ext uri="{FF2B5EF4-FFF2-40B4-BE49-F238E27FC236}">
                <a16:creationId xmlns:a16="http://schemas.microsoft.com/office/drawing/2014/main" id="{0CC1D4F8-0C5D-924C-A3B3-8795503D0239}"/>
              </a:ext>
            </a:extLst>
          </p:cNvPr>
          <p:cNvSpPr/>
          <p:nvPr/>
        </p:nvSpPr>
        <p:spPr>
          <a:xfrm>
            <a:off x="6802393"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39612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C6B8903-609B-5749-8A91-F7AC632EB4D6}"/>
              </a:ext>
            </a:extLst>
          </p:cNvPr>
          <p:cNvSpPr/>
          <p:nvPr/>
        </p:nvSpPr>
        <p:spPr>
          <a:xfrm>
            <a:off x="1141561" y="4025558"/>
            <a:ext cx="6616462" cy="207136"/>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A414A2BD-0FA8-BB49-9368-17DA533BC34F}"/>
              </a:ext>
            </a:extLst>
          </p:cNvPr>
          <p:cNvSpPr/>
          <p:nvPr/>
        </p:nvSpPr>
        <p:spPr>
          <a:xfrm>
            <a:off x="1148749" y="4256062"/>
            <a:ext cx="6616462" cy="2071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a:t>もし、変わることができなければ</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12" name="Rectangle 9">
            <a:extLst>
              <a:ext uri="{FF2B5EF4-FFF2-40B4-BE49-F238E27FC236}">
                <a16:creationId xmlns:a16="http://schemas.microsoft.com/office/drawing/2014/main" id="{D0226853-C658-724A-BF9D-1D4DF8CBB178}"/>
              </a:ext>
            </a:extLst>
          </p:cNvPr>
          <p:cNvSpPr/>
          <p:nvPr/>
        </p:nvSpPr>
        <p:spPr>
          <a:xfrm>
            <a:off x="2555766" y="3687379"/>
            <a:ext cx="1320769" cy="830997"/>
          </a:xfrm>
          <a:prstGeom prst="rect">
            <a:avLst/>
          </a:prstGeom>
        </p:spPr>
        <p:txBody>
          <a:bodyPr wrap="square">
            <a:spAutoFit/>
          </a:bodyPr>
          <a:lstStyle/>
          <a:p>
            <a:pPr algn="ctr"/>
            <a:r>
              <a:rPr lang="en-US" sz="20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1996</a:t>
            </a:r>
          </a:p>
          <a:p>
            <a:pPr algn="ctr"/>
            <a:r>
              <a:rPr lang="en-US" sz="1400" b="1" dirty="0">
                <a:solidFill>
                  <a:srgbClr val="FF0000"/>
                </a:solidFill>
                <a:latin typeface="Arial Unicode MS" panose="020B0604020202020204" pitchFamily="34" charset="-128"/>
                <a:ea typeface="Calibri" panose="020F0502020204030204" pitchFamily="34" charset="0"/>
                <a:cs typeface="Times New Roman" panose="02020603050405020304" pitchFamily="18" charset="0"/>
              </a:rPr>
              <a:t>$ 28 billion</a:t>
            </a:r>
          </a:p>
          <a:p>
            <a:pPr algn="ctr"/>
            <a:r>
              <a:rPr lang="en-US" sz="14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145,000</a:t>
            </a:r>
          </a:p>
        </p:txBody>
      </p:sp>
      <p:pic>
        <p:nvPicPr>
          <p:cNvPr id="13" name="Picture 2" descr="Image result for kodak icon">
            <a:extLst>
              <a:ext uri="{FF2B5EF4-FFF2-40B4-BE49-F238E27FC236}">
                <a16:creationId xmlns:a16="http://schemas.microsoft.com/office/drawing/2014/main" id="{0B332645-7CC0-EC4E-8CE4-7C7CCB86B7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2805" y="2229607"/>
            <a:ext cx="1286693" cy="12866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kodak icon">
            <a:extLst>
              <a:ext uri="{FF2B5EF4-FFF2-40B4-BE49-F238E27FC236}">
                <a16:creationId xmlns:a16="http://schemas.microsoft.com/office/drawing/2014/main" id="{7972C2DB-F8F6-1746-A3D2-11E05931E658}"/>
              </a:ext>
            </a:extLst>
          </p:cNvPr>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3928653" y="2229609"/>
            <a:ext cx="1286693" cy="12866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instagram icon">
            <a:extLst>
              <a:ext uri="{FF2B5EF4-FFF2-40B4-BE49-F238E27FC236}">
                <a16:creationId xmlns:a16="http://schemas.microsoft.com/office/drawing/2014/main" id="{D4746249-B783-5B4E-A95E-43850FA6C11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88439" y="2365225"/>
            <a:ext cx="1087613" cy="10876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0">
            <a:extLst>
              <a:ext uri="{FF2B5EF4-FFF2-40B4-BE49-F238E27FC236}">
                <a16:creationId xmlns:a16="http://schemas.microsoft.com/office/drawing/2014/main" id="{E6377D4F-0553-714C-92F9-D7AF07A1C085}"/>
              </a:ext>
            </a:extLst>
          </p:cNvPr>
          <p:cNvSpPr/>
          <p:nvPr/>
        </p:nvSpPr>
        <p:spPr>
          <a:xfrm>
            <a:off x="4140572" y="3687379"/>
            <a:ext cx="862853" cy="830997"/>
          </a:xfrm>
          <a:prstGeom prst="rect">
            <a:avLst/>
          </a:prstGeom>
        </p:spPr>
        <p:txBody>
          <a:bodyPr wrap="square">
            <a:spAutoFit/>
          </a:bodyPr>
          <a:lstStyle/>
          <a:p>
            <a:pPr algn="ctr"/>
            <a:r>
              <a:rPr lang="en-US" sz="20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2012</a:t>
            </a:r>
          </a:p>
          <a:p>
            <a:pPr algn="ctr"/>
            <a:r>
              <a:rPr lang="en-US" sz="1400" b="1" dirty="0">
                <a:solidFill>
                  <a:srgbClr val="FF0000"/>
                </a:solidFill>
                <a:latin typeface="Arial Unicode MS" panose="020B0604020202020204" pitchFamily="34" charset="-128"/>
                <a:ea typeface="Calibri" panose="020F0502020204030204" pitchFamily="34" charset="0"/>
                <a:cs typeface="Times New Roman" panose="02020603050405020304" pitchFamily="18" charset="0"/>
              </a:rPr>
              <a:t>$ 0</a:t>
            </a:r>
          </a:p>
          <a:p>
            <a:pPr algn="ctr"/>
            <a:r>
              <a:rPr lang="en-US" sz="1400" b="1"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17,000</a:t>
            </a:r>
          </a:p>
        </p:txBody>
      </p:sp>
      <p:sp>
        <p:nvSpPr>
          <p:cNvPr id="17" name="Rectangle 21">
            <a:extLst>
              <a:ext uri="{FF2B5EF4-FFF2-40B4-BE49-F238E27FC236}">
                <a16:creationId xmlns:a16="http://schemas.microsoft.com/office/drawing/2014/main" id="{5A6D1178-084E-A244-9A02-31D485688A22}"/>
              </a:ext>
            </a:extLst>
          </p:cNvPr>
          <p:cNvSpPr/>
          <p:nvPr/>
        </p:nvSpPr>
        <p:spPr>
          <a:xfrm>
            <a:off x="6357589" y="3687379"/>
            <a:ext cx="1112303" cy="830997"/>
          </a:xfrm>
          <a:prstGeom prst="rect">
            <a:avLst/>
          </a:prstGeom>
        </p:spPr>
        <p:txBody>
          <a:bodyPr wrap="square">
            <a:spAutoFit/>
          </a:bodyPr>
          <a:lstStyle/>
          <a:p>
            <a:pPr algn="ctr"/>
            <a:r>
              <a:rPr lang="en-US" sz="20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2012</a:t>
            </a:r>
          </a:p>
          <a:p>
            <a:pPr algn="ctr"/>
            <a:r>
              <a:rPr lang="en-US" sz="1400" b="1" dirty="0">
                <a:solidFill>
                  <a:srgbClr val="0052FF"/>
                </a:solidFill>
                <a:latin typeface="Arial Unicode MS" panose="020B0604020202020204" pitchFamily="34" charset="-128"/>
                <a:ea typeface="Calibri" panose="020F0502020204030204" pitchFamily="34" charset="0"/>
                <a:cs typeface="Times New Roman" panose="02020603050405020304" pitchFamily="18" charset="0"/>
              </a:rPr>
              <a:t>$ 1 billion</a:t>
            </a:r>
          </a:p>
          <a:p>
            <a:pPr algn="ctr"/>
            <a:r>
              <a:rPr lang="en-US" sz="1400" b="1" dirty="0">
                <a:solidFill>
                  <a:srgbClr val="0052FF"/>
                </a:solidFill>
                <a:latin typeface="Arial Unicode MS" panose="020B0604020202020204" pitchFamily="34" charset="-128"/>
                <a:ea typeface="Calibri" panose="020F0502020204030204" pitchFamily="34" charset="0"/>
                <a:cs typeface="Times New Roman" panose="02020603050405020304" pitchFamily="18" charset="0"/>
              </a:rPr>
              <a:t>13</a:t>
            </a:r>
          </a:p>
        </p:txBody>
      </p:sp>
      <p:sp>
        <p:nvSpPr>
          <p:cNvPr id="4" name="正方形/長方形 3">
            <a:extLst>
              <a:ext uri="{FF2B5EF4-FFF2-40B4-BE49-F238E27FC236}">
                <a16:creationId xmlns:a16="http://schemas.microsoft.com/office/drawing/2014/main" id="{2A2457E1-86B5-9344-BA7C-C402C52FF12F}"/>
              </a:ext>
            </a:extLst>
          </p:cNvPr>
          <p:cNvSpPr/>
          <p:nvPr/>
        </p:nvSpPr>
        <p:spPr>
          <a:xfrm>
            <a:off x="1201602" y="3980639"/>
            <a:ext cx="1975448" cy="523220"/>
          </a:xfrm>
          <a:prstGeom prst="rect">
            <a:avLst/>
          </a:prstGeom>
        </p:spPr>
        <p:txBody>
          <a:bodyPr wrap="square">
            <a:spAutoFit/>
          </a:bodyPr>
          <a:lstStyle/>
          <a:p>
            <a:r>
              <a:rPr lang="ja-JP" altLang="en-US" sz="140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企業評価額</a:t>
            </a:r>
            <a:r>
              <a:rPr lang="en-US" altLang="ja-JP"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a:t>
            </a:r>
            <a:endParaRPr lang="en-US" altLang="ja-JP" sz="1400" b="1" dirty="0">
              <a:solidFill>
                <a:srgbClr val="FF0000"/>
              </a:solidFill>
              <a:latin typeface="Arial Unicode MS" panose="020B0604020202020204" pitchFamily="34" charset="-128"/>
              <a:ea typeface="Calibri" panose="020F0502020204030204" pitchFamily="34" charset="0"/>
              <a:cs typeface="Times New Roman" panose="02020603050405020304" pitchFamily="18" charset="0"/>
            </a:endParaRPr>
          </a:p>
          <a:p>
            <a:r>
              <a:rPr lang="ja-JP" altLang="en-US" sz="140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従業員数　</a:t>
            </a:r>
            <a:r>
              <a:rPr lang="en-US" altLang="ja-JP"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a:t>
            </a:r>
            <a:r>
              <a:rPr lang="ja-JP" altLang="en-US" sz="140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　</a:t>
            </a:r>
            <a:endParaRPr lang="ja-JP" altLang="en-US" sz="1400"/>
          </a:p>
        </p:txBody>
      </p:sp>
      <p:sp>
        <p:nvSpPr>
          <p:cNvPr id="5" name="右矢印 4">
            <a:extLst>
              <a:ext uri="{FF2B5EF4-FFF2-40B4-BE49-F238E27FC236}">
                <a16:creationId xmlns:a16="http://schemas.microsoft.com/office/drawing/2014/main" id="{3FF83D13-F08A-8E45-BB39-9EB161424CB2}"/>
              </a:ext>
            </a:extLst>
          </p:cNvPr>
          <p:cNvSpPr/>
          <p:nvPr/>
        </p:nvSpPr>
        <p:spPr>
          <a:xfrm>
            <a:off x="3859498" y="3864634"/>
            <a:ext cx="281074" cy="517585"/>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CD6CB5C8-8288-4B48-A8E6-0A43DE8761A5}"/>
              </a:ext>
            </a:extLst>
          </p:cNvPr>
          <p:cNvSpPr txBox="1"/>
          <p:nvPr/>
        </p:nvSpPr>
        <p:spPr>
          <a:xfrm>
            <a:off x="5537332" y="2616643"/>
            <a:ext cx="529120" cy="584775"/>
          </a:xfrm>
          <a:prstGeom prst="rect">
            <a:avLst/>
          </a:prstGeom>
          <a:noFill/>
        </p:spPr>
        <p:txBody>
          <a:bodyPr wrap="none" rtlCol="0">
            <a:spAutoFit/>
          </a:bodyPr>
          <a:lstStyle/>
          <a:p>
            <a:pPr algn="ctr"/>
            <a:r>
              <a:rPr kumimoji="1" lang="en-US" altLang="ja-JP" sz="3200" dirty="0">
                <a:solidFill>
                  <a:schemeClr val="accent6">
                    <a:lumMod val="50000"/>
                  </a:schemeClr>
                </a:solidFill>
              </a:rPr>
              <a:t>vs</a:t>
            </a:r>
            <a:endParaRPr kumimoji="1" lang="ja-JP" altLang="en-US" sz="3200">
              <a:solidFill>
                <a:schemeClr val="accent6">
                  <a:lumMod val="50000"/>
                </a:schemeClr>
              </a:solidFill>
            </a:endParaRPr>
          </a:p>
        </p:txBody>
      </p:sp>
    </p:spTree>
    <p:extLst>
      <p:ext uri="{BB962C8B-B14F-4D97-AF65-F5344CB8AC3E}">
        <p14:creationId xmlns:p14="http://schemas.microsoft.com/office/powerpoint/2010/main" val="163553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46D50953-2DF3-3949-8390-9B9AE14BBD8A}"/>
              </a:ext>
            </a:extLst>
          </p:cNvPr>
          <p:cNvSpPr/>
          <p:nvPr/>
        </p:nvSpPr>
        <p:spPr>
          <a:xfrm>
            <a:off x="2983713" y="2204864"/>
            <a:ext cx="5673270" cy="426240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2" name="タイトル 1"/>
          <p:cNvSpPr>
            <a:spLocks noGrp="1"/>
          </p:cNvSpPr>
          <p:nvPr>
            <p:ph type="title"/>
          </p:nvPr>
        </p:nvSpPr>
        <p:spPr/>
        <p:txBody>
          <a:bodyPr>
            <a:normAutofit fontScale="90000"/>
          </a:bodyPr>
          <a:lstStyle/>
          <a:p>
            <a:r>
              <a:rPr lang="ja-JP" altLang="en-US" dirty="0"/>
              <a:t>デジタル・トランスフォーメーションの定義</a:t>
            </a:r>
            <a:endParaRPr kumimoji="1" lang="ja-JP" altLang="en-US" dirty="0"/>
          </a:p>
        </p:txBody>
      </p:sp>
      <p:sp>
        <p:nvSpPr>
          <p:cNvPr id="4" name="正方形/長方形 3"/>
          <p:cNvSpPr/>
          <p:nvPr/>
        </p:nvSpPr>
        <p:spPr>
          <a:xfrm>
            <a:off x="4039262" y="2313301"/>
            <a:ext cx="4528476" cy="134168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5" name="正方形/長方形 4"/>
          <p:cNvSpPr/>
          <p:nvPr/>
        </p:nvSpPr>
        <p:spPr>
          <a:xfrm>
            <a:off x="4039262" y="3678471"/>
            <a:ext cx="4528476" cy="134168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a:solidFill>
                  <a:schemeClr val="bg1"/>
                </a:solidFill>
                <a:latin typeface="Meiryo" panose="020B0604030504040204" pitchFamily="34" charset="-128"/>
                <a:ea typeface="Meiryo" panose="020B0604030504040204" pitchFamily="34" charset="-128"/>
                <a:cs typeface="Meiryo" charset="-128"/>
              </a:rPr>
              <a:t>IT</a:t>
            </a:r>
            <a:r>
              <a:rPr lang="ja-JP" altLang="en-US" sz="1400" b="1" dirty="0">
                <a:solidFill>
                  <a:schemeClr val="bg1"/>
                </a:solidFill>
                <a:latin typeface="Meiryo" panose="020B0604030504040204" pitchFamily="34" charset="-128"/>
                <a:ea typeface="Meiryo" panose="020B0604030504040204" pitchFamily="34" charset="-128"/>
                <a:cs typeface="Meiryo" charset="-128"/>
              </a:rPr>
              <a:t>による業務</a:t>
            </a:r>
            <a:r>
              <a:rPr lang="ja-JP" altLang="en-US" sz="1400" b="1">
                <a:solidFill>
                  <a:schemeClr val="bg1"/>
                </a:solidFill>
                <a:latin typeface="Meiryo" panose="020B0604030504040204" pitchFamily="34" charset="-128"/>
                <a:ea typeface="Meiryo" panose="020B0604030504040204" pitchFamily="34" charset="-128"/>
                <a:cs typeface="Meiryo" charset="-128"/>
              </a:rPr>
              <a:t>の置き換え</a:t>
            </a:r>
            <a:endParaRPr lang="en-US" altLang="ja-JP" sz="1400" b="1"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sz="1400" b="1" dirty="0">
              <a:solidFill>
                <a:schemeClr val="bg1"/>
              </a:solidFill>
              <a:latin typeface="Meiryo" panose="020B0604030504040204" pitchFamily="34" charset="-128"/>
              <a:ea typeface="Meiryo" panose="020B0604030504040204" pitchFamily="34" charset="-128"/>
              <a:cs typeface="Meiryo" charset="-128"/>
            </a:endParaRPr>
          </a:p>
          <a:p>
            <a:pPr algn="ctr"/>
            <a:endParaRPr kumimoji="1"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6" name="正方形/長方形 5"/>
          <p:cNvSpPr/>
          <p:nvPr/>
        </p:nvSpPr>
        <p:spPr>
          <a:xfrm>
            <a:off x="4039262" y="5041862"/>
            <a:ext cx="4528476" cy="13348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400" b="1" dirty="0">
                <a:solidFill>
                  <a:schemeClr val="bg1"/>
                </a:solidFill>
                <a:latin typeface="Meiryo" panose="020B0604030504040204" pitchFamily="34" charset="-128"/>
                <a:ea typeface="Meiryo" panose="020B0604030504040204" pitchFamily="34" charset="-128"/>
              </a:rPr>
              <a:t>業務が</a:t>
            </a:r>
            <a:r>
              <a:rPr lang="en-US" altLang="ja-JP" sz="1400" b="1" dirty="0">
                <a:solidFill>
                  <a:schemeClr val="bg1"/>
                </a:solidFill>
                <a:latin typeface="Meiryo" panose="020B0604030504040204" pitchFamily="34" charset="-128"/>
                <a:ea typeface="Meiryo" panose="020B0604030504040204" pitchFamily="34" charset="-128"/>
              </a:rPr>
              <a:t>IT</a:t>
            </a:r>
            <a:r>
              <a:rPr lang="ja-JP" altLang="ja-JP" sz="1400" b="1">
                <a:solidFill>
                  <a:schemeClr val="bg1"/>
                </a:solidFill>
                <a:latin typeface="Meiryo" panose="020B0604030504040204" pitchFamily="34" charset="-128"/>
                <a:ea typeface="Meiryo" panose="020B0604030504040204" pitchFamily="34" charset="-128"/>
              </a:rPr>
              <a:t>へ</a:t>
            </a:r>
            <a:r>
              <a:rPr lang="en-US" altLang="ja-JP" sz="1400" b="1" dirty="0">
                <a:solidFill>
                  <a:schemeClr val="bg1"/>
                </a:solidFill>
                <a:latin typeface="Meiryo" panose="020B0604030504040204" pitchFamily="34" charset="-128"/>
                <a:ea typeface="Meiryo" panose="020B0604030504040204" pitchFamily="34" charset="-128"/>
              </a:rPr>
              <a:t>IT</a:t>
            </a:r>
            <a:r>
              <a:rPr lang="ja-JP" altLang="ja-JP" sz="1400" b="1" dirty="0">
                <a:solidFill>
                  <a:schemeClr val="bg1"/>
                </a:solidFill>
                <a:latin typeface="Meiryo" panose="020B0604030504040204" pitchFamily="34" charset="-128"/>
                <a:ea typeface="Meiryo" panose="020B0604030504040204" pitchFamily="34" charset="-128"/>
              </a:rPr>
              <a:t>が業務</a:t>
            </a:r>
            <a:r>
              <a:rPr lang="ja-JP" altLang="ja-JP" sz="1400" b="1">
                <a:solidFill>
                  <a:schemeClr val="bg1"/>
                </a:solidFill>
                <a:latin typeface="Meiryo" panose="020B0604030504040204" pitchFamily="34" charset="-128"/>
                <a:ea typeface="Meiryo" panose="020B0604030504040204" pitchFamily="34" charset="-128"/>
              </a:rPr>
              <a:t>へとシームレス</a:t>
            </a:r>
            <a:r>
              <a:rPr lang="ja-JP" altLang="ja-JP" sz="1400" b="1" dirty="0">
                <a:solidFill>
                  <a:schemeClr val="bg1"/>
                </a:solidFill>
                <a:latin typeface="Meiryo" panose="020B0604030504040204" pitchFamily="34" charset="-128"/>
                <a:ea typeface="Meiryo" panose="020B0604030504040204" pitchFamily="34" charset="-128"/>
              </a:rPr>
              <a:t>に変換</a:t>
            </a:r>
            <a:r>
              <a:rPr lang="ja-JP" altLang="ja-JP" sz="1400" b="1">
                <a:solidFill>
                  <a:schemeClr val="bg1"/>
                </a:solidFill>
                <a:latin typeface="Meiryo" panose="020B0604030504040204" pitchFamily="34" charset="-128"/>
                <a:ea typeface="Meiryo" panose="020B0604030504040204" pitchFamily="34" charset="-128"/>
              </a:rPr>
              <a:t>される状態</a:t>
            </a:r>
            <a:endParaRPr lang="en-US" altLang="ja-JP" sz="1400" b="1" dirty="0">
              <a:solidFill>
                <a:schemeClr val="bg1"/>
              </a:solidFill>
              <a:latin typeface="Meiryo" panose="020B0604030504040204" pitchFamily="34" charset="-128"/>
              <a:ea typeface="Meiryo" panose="020B0604030504040204" pitchFamily="34" charset="-128"/>
            </a:endParaRPr>
          </a:p>
          <a:p>
            <a:pPr algn="ctr"/>
            <a:endParaRPr lang="en-US" altLang="ja-JP" sz="1400" dirty="0">
              <a:solidFill>
                <a:schemeClr val="bg1"/>
              </a:solidFill>
              <a:latin typeface="Meiryo" panose="020B0604030504040204" pitchFamily="34" charset="-128"/>
              <a:ea typeface="Meiryo" panose="020B0604030504040204" pitchFamily="34" charset="-128"/>
            </a:endParaRPr>
          </a:p>
          <a:p>
            <a:pPr algn="ctr"/>
            <a:endParaRPr lang="en-US" altLang="ja-JP" sz="1400" dirty="0">
              <a:solidFill>
                <a:schemeClr val="bg1"/>
              </a:solidFill>
              <a:latin typeface="Meiryo" panose="020B0604030504040204" pitchFamily="34" charset="-128"/>
              <a:ea typeface="Meiryo" panose="020B0604030504040204" pitchFamily="34" charset="-128"/>
            </a:endParaRPr>
          </a:p>
          <a:p>
            <a:pPr algn="ctr"/>
            <a:endParaRPr kumimoji="1"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dirty="0">
              <a:solidFill>
                <a:schemeClr val="bg1"/>
              </a:solidFill>
              <a:latin typeface="Meiryo" panose="020B0604030504040204" pitchFamily="34" charset="-128"/>
              <a:ea typeface="Meiryo" panose="020B0604030504040204" pitchFamily="34" charset="-128"/>
              <a:cs typeface="Meiryo" charset="-128"/>
            </a:endParaRPr>
          </a:p>
        </p:txBody>
      </p:sp>
      <p:sp>
        <p:nvSpPr>
          <p:cNvPr id="7" name="直角三角形 6"/>
          <p:cNvSpPr/>
          <p:nvPr/>
        </p:nvSpPr>
        <p:spPr>
          <a:xfrm rot="10800000">
            <a:off x="522574" y="2204861"/>
            <a:ext cx="2344892" cy="4274659"/>
          </a:xfrm>
          <a:prstGeom prst="rtTriangl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直角三角形 8"/>
          <p:cNvSpPr/>
          <p:nvPr/>
        </p:nvSpPr>
        <p:spPr>
          <a:xfrm>
            <a:off x="463907" y="2204864"/>
            <a:ext cx="2344892" cy="4274659"/>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a:off x="3056667" y="2313301"/>
            <a:ext cx="1117559" cy="1341688"/>
          </a:xfrm>
          <a:prstGeom prst="homePlate">
            <a:avLst>
              <a:gd name="adj" fmla="val 33333"/>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第</a:t>
            </a:r>
            <a:r>
              <a:rPr kumimoji="1" lang="en-US" altLang="ja-JP" sz="2000" dirty="0">
                <a:solidFill>
                  <a:srgbClr val="FFFFFF"/>
                </a:solidFill>
                <a:latin typeface="Meiryo" charset="-128"/>
                <a:ea typeface="Meiryo" charset="-128"/>
                <a:cs typeface="Meiryo" charset="-128"/>
              </a:rPr>
              <a:t>1</a:t>
            </a:r>
            <a:endParaRPr lang="en-US" altLang="ja-JP" sz="20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フェーズ</a:t>
            </a:r>
          </a:p>
        </p:txBody>
      </p:sp>
      <p:sp>
        <p:nvSpPr>
          <p:cNvPr id="12" name="ホームベース 11"/>
          <p:cNvSpPr/>
          <p:nvPr/>
        </p:nvSpPr>
        <p:spPr>
          <a:xfrm>
            <a:off x="3056667" y="3676692"/>
            <a:ext cx="1117559" cy="1341688"/>
          </a:xfrm>
          <a:prstGeom prst="homePlate">
            <a:avLst>
              <a:gd name="adj" fmla="val 33333"/>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第</a:t>
            </a:r>
            <a:r>
              <a:rPr kumimoji="1" lang="en-US" altLang="ja-JP" sz="2000" dirty="0">
                <a:solidFill>
                  <a:srgbClr val="FFFFFF"/>
                </a:solidFill>
                <a:latin typeface="Meiryo" charset="-128"/>
                <a:ea typeface="Meiryo" charset="-128"/>
                <a:cs typeface="Meiryo" charset="-128"/>
              </a:rPr>
              <a:t>2</a:t>
            </a:r>
            <a:endParaRPr lang="en-US" altLang="ja-JP" sz="20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フェーズ</a:t>
            </a:r>
          </a:p>
        </p:txBody>
      </p:sp>
      <p:sp>
        <p:nvSpPr>
          <p:cNvPr id="13" name="ホームベース 12"/>
          <p:cNvSpPr/>
          <p:nvPr/>
        </p:nvSpPr>
        <p:spPr>
          <a:xfrm>
            <a:off x="3056668" y="5041862"/>
            <a:ext cx="1117559" cy="1334889"/>
          </a:xfrm>
          <a:prstGeom prst="homePlate">
            <a:avLst>
              <a:gd name="adj" fmla="val 33333"/>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第</a:t>
            </a:r>
            <a:r>
              <a:rPr lang="en-US" altLang="ja-JP" sz="2000" dirty="0">
                <a:solidFill>
                  <a:srgbClr val="FFFFFF"/>
                </a:solidFill>
                <a:latin typeface="Meiryo" charset="-128"/>
                <a:ea typeface="Meiryo" charset="-128"/>
                <a:cs typeface="Meiryo" charset="-128"/>
              </a:rPr>
              <a:t>3</a:t>
            </a:r>
          </a:p>
          <a:p>
            <a:pPr algn="ctr"/>
            <a:r>
              <a:rPr kumimoji="1" lang="ja-JP" altLang="en-US" sz="800" dirty="0">
                <a:solidFill>
                  <a:srgbClr val="FFFFFF"/>
                </a:solidFill>
                <a:latin typeface="Meiryo" charset="-128"/>
                <a:ea typeface="Meiryo" charset="-128"/>
                <a:cs typeface="Meiryo" charset="-128"/>
              </a:rPr>
              <a:t>フェーズ</a:t>
            </a:r>
          </a:p>
        </p:txBody>
      </p:sp>
      <p:sp>
        <p:nvSpPr>
          <p:cNvPr id="18" name="正方形/長方形 17">
            <a:extLst>
              <a:ext uri="{FF2B5EF4-FFF2-40B4-BE49-F238E27FC236}">
                <a16:creationId xmlns:a16="http://schemas.microsoft.com/office/drawing/2014/main" id="{0CAABFA5-DA70-2A4F-918B-86ABB909AEBD}"/>
              </a:ext>
            </a:extLst>
          </p:cNvPr>
          <p:cNvSpPr/>
          <p:nvPr/>
        </p:nvSpPr>
        <p:spPr>
          <a:xfrm>
            <a:off x="457200" y="791662"/>
            <a:ext cx="8199783" cy="1291761"/>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われわれ人間の生活に何らかの影響を与え、</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進化し続けるテクノロジーであり</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その結果、人々の生活をより良い方向に変化させる</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p:txBody>
      </p:sp>
      <p:sp>
        <p:nvSpPr>
          <p:cNvPr id="8" name="テキスト ボックス 7"/>
          <p:cNvSpPr txBox="1"/>
          <p:nvPr/>
        </p:nvSpPr>
        <p:spPr>
          <a:xfrm>
            <a:off x="1598212" y="2270104"/>
            <a:ext cx="1210588" cy="830997"/>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生産性向上</a:t>
            </a:r>
            <a:endParaRPr kumimoji="1" lang="en-US" altLang="ja-JP" sz="1600" dirty="0">
              <a:solidFill>
                <a:schemeClr val="bg1"/>
              </a:solidFill>
              <a:latin typeface="Meiryo" charset="-128"/>
              <a:ea typeface="Meiryo" charset="-128"/>
              <a:cs typeface="Meiryo" charset="-128"/>
            </a:endParaRPr>
          </a:p>
          <a:p>
            <a:pPr algn="r"/>
            <a:r>
              <a:rPr lang="ja-JP" altLang="en-US" sz="1600" dirty="0">
                <a:solidFill>
                  <a:schemeClr val="bg1"/>
                </a:solidFill>
                <a:latin typeface="Meiryo" charset="-128"/>
                <a:ea typeface="Meiryo" charset="-128"/>
                <a:cs typeface="Meiryo" charset="-128"/>
              </a:rPr>
              <a:t>コスト削減</a:t>
            </a:r>
            <a:endParaRPr lang="en-US" altLang="ja-JP" sz="1600" dirty="0">
              <a:solidFill>
                <a:schemeClr val="bg1"/>
              </a:solidFill>
              <a:latin typeface="Meiryo" charset="-128"/>
              <a:ea typeface="Meiryo" charset="-128"/>
              <a:cs typeface="Meiryo" charset="-128"/>
            </a:endParaRPr>
          </a:p>
          <a:p>
            <a:pPr algn="r"/>
            <a:r>
              <a:rPr kumimoji="1" lang="ja-JP" altLang="en-US" sz="1600">
                <a:solidFill>
                  <a:schemeClr val="bg1"/>
                </a:solidFill>
                <a:latin typeface="Meiryo" charset="-128"/>
                <a:ea typeface="Meiryo" charset="-128"/>
                <a:cs typeface="Meiryo" charset="-128"/>
              </a:rPr>
              <a:t>納期の短縮</a:t>
            </a:r>
            <a:endParaRPr kumimoji="1" lang="ja-JP" altLang="en-US" sz="1600" dirty="0">
              <a:solidFill>
                <a:schemeClr val="bg1"/>
              </a:solidFill>
              <a:latin typeface="Meiryo" charset="-128"/>
              <a:ea typeface="Meiryo" charset="-128"/>
              <a:cs typeface="Meiryo" charset="-128"/>
            </a:endParaRPr>
          </a:p>
        </p:txBody>
      </p:sp>
      <p:sp>
        <p:nvSpPr>
          <p:cNvPr id="10" name="テキスト ボックス 9"/>
          <p:cNvSpPr txBox="1"/>
          <p:nvPr/>
        </p:nvSpPr>
        <p:spPr>
          <a:xfrm>
            <a:off x="463906" y="5636267"/>
            <a:ext cx="1620957" cy="830997"/>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スピードの加速</a:t>
            </a:r>
            <a:endParaRPr kumimoji="1" lang="en-US" altLang="ja-JP" sz="1600" dirty="0">
              <a:solidFill>
                <a:schemeClr val="bg1"/>
              </a:solidFill>
              <a:latin typeface="Meiryo" charset="-128"/>
              <a:ea typeface="Meiryo" charset="-128"/>
              <a:cs typeface="Meiryo" charset="-128"/>
            </a:endParaRPr>
          </a:p>
          <a:p>
            <a:r>
              <a:rPr lang="ja-JP" altLang="en-US" sz="1600" dirty="0">
                <a:solidFill>
                  <a:schemeClr val="bg1"/>
                </a:solidFill>
                <a:latin typeface="Meiryo" charset="-128"/>
                <a:ea typeface="Meiryo" charset="-128"/>
                <a:cs typeface="Meiryo" charset="-128"/>
              </a:rPr>
              <a:t>価値基準の転換</a:t>
            </a:r>
            <a:endParaRPr lang="en-US" altLang="ja-JP" sz="1600" dirty="0">
              <a:solidFill>
                <a:schemeClr val="bg1"/>
              </a:solidFill>
              <a:latin typeface="Meiryo" charset="-128"/>
              <a:ea typeface="Meiryo" charset="-128"/>
              <a:cs typeface="Meiryo" charset="-128"/>
            </a:endParaRPr>
          </a:p>
          <a:p>
            <a:r>
              <a:rPr lang="ja-JP" altLang="en-US" sz="1600" dirty="0">
                <a:solidFill>
                  <a:schemeClr val="bg1"/>
                </a:solidFill>
                <a:latin typeface="Meiryo" charset="-128"/>
                <a:ea typeface="Meiryo" charset="-128"/>
                <a:cs typeface="Meiryo" charset="-128"/>
              </a:rPr>
              <a:t>新ビジネス創出</a:t>
            </a:r>
            <a:endParaRPr lang="en-US" altLang="ja-JP" sz="1600" dirty="0">
              <a:solidFill>
                <a:schemeClr val="bg1"/>
              </a:solidFill>
              <a:latin typeface="Meiryo" charset="-128"/>
              <a:ea typeface="Meiryo" charset="-128"/>
              <a:cs typeface="Meiryo" charset="-128"/>
            </a:endParaRPr>
          </a:p>
        </p:txBody>
      </p:sp>
      <p:sp>
        <p:nvSpPr>
          <p:cNvPr id="14" name="正方形/長方形 13">
            <a:extLst>
              <a:ext uri="{FF2B5EF4-FFF2-40B4-BE49-F238E27FC236}">
                <a16:creationId xmlns:a16="http://schemas.microsoft.com/office/drawing/2014/main" id="{B8CEB33D-5B8E-6E43-BDE8-44E7EF07B896}"/>
              </a:ext>
            </a:extLst>
          </p:cNvPr>
          <p:cNvSpPr/>
          <p:nvPr/>
        </p:nvSpPr>
        <p:spPr>
          <a:xfrm>
            <a:off x="4084983" y="1873542"/>
            <a:ext cx="4572000" cy="215444"/>
          </a:xfrm>
          <a:prstGeom prst="rect">
            <a:avLst/>
          </a:prstGeom>
        </p:spPr>
        <p:txBody>
          <a:bodyPr>
            <a:spAutoFit/>
          </a:bodyPr>
          <a:lstStyle/>
          <a:p>
            <a:pPr algn="r"/>
            <a:r>
              <a:rPr lang="en-US" altLang="ja-JP" sz="800" dirty="0">
                <a:solidFill>
                  <a:schemeClr val="bg1"/>
                </a:solidFill>
                <a:latin typeface="Meiryo" panose="020B0604030504040204" pitchFamily="34" charset="-128"/>
                <a:ea typeface="Meiryo" panose="020B0604030504040204" pitchFamily="34" charset="-128"/>
              </a:rPr>
              <a:t>2004</a:t>
            </a:r>
            <a:r>
              <a:rPr lang="ja-JP" altLang="en-US" sz="800" dirty="0">
                <a:solidFill>
                  <a:schemeClr val="bg1"/>
                </a:solidFill>
                <a:latin typeface="Meiryo" panose="020B0604030504040204" pitchFamily="34" charset="-128"/>
                <a:ea typeface="Meiryo" panose="020B0604030504040204" pitchFamily="34" charset="-128"/>
              </a:rPr>
              <a:t>年にスウェーデンのウメオ大学のエリック・ストルターマン教授が提唱</a:t>
            </a:r>
          </a:p>
        </p:txBody>
      </p:sp>
      <p:sp>
        <p:nvSpPr>
          <p:cNvPr id="15" name="正方形/長方形 14">
            <a:extLst>
              <a:ext uri="{FF2B5EF4-FFF2-40B4-BE49-F238E27FC236}">
                <a16:creationId xmlns:a16="http://schemas.microsoft.com/office/drawing/2014/main" id="{6666130E-0B00-C24B-9717-B1B89C8D972E}"/>
              </a:ext>
            </a:extLst>
          </p:cNvPr>
          <p:cNvSpPr/>
          <p:nvPr/>
        </p:nvSpPr>
        <p:spPr>
          <a:xfrm>
            <a:off x="4860561" y="2345307"/>
            <a:ext cx="2884123" cy="307777"/>
          </a:xfrm>
          <a:prstGeom prst="rect">
            <a:avLst/>
          </a:prstGeom>
        </p:spPr>
        <p:txBody>
          <a:bodyPr wrap="none">
            <a:spAutoFit/>
          </a:bodyPr>
          <a:lstStyle/>
          <a:p>
            <a:pPr algn="ctr"/>
            <a:r>
              <a:rPr lang="en-US" altLang="ja-JP" sz="1400" b="1" dirty="0">
                <a:solidFill>
                  <a:schemeClr val="bg1"/>
                </a:solidFill>
                <a:latin typeface="Meiryo" panose="020B0604030504040204" pitchFamily="34" charset="-128"/>
                <a:ea typeface="Meiryo" panose="020B0604030504040204" pitchFamily="34" charset="-128"/>
                <a:cs typeface="Meiryo" charset="-128"/>
              </a:rPr>
              <a:t>IT</a:t>
            </a:r>
            <a:r>
              <a:rPr lang="ja-JP" altLang="en-US" sz="1400" b="1">
                <a:solidFill>
                  <a:schemeClr val="bg1"/>
                </a:solidFill>
                <a:latin typeface="Meiryo" panose="020B0604030504040204" pitchFamily="34" charset="-128"/>
                <a:ea typeface="Meiryo" panose="020B0604030504040204" pitchFamily="34" charset="-128"/>
                <a:cs typeface="Meiryo" charset="-128"/>
              </a:rPr>
              <a:t>利用による業務プロセスの強化</a:t>
            </a:r>
            <a:endParaRPr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16" name="正方形/長方形 15">
            <a:extLst>
              <a:ext uri="{FF2B5EF4-FFF2-40B4-BE49-F238E27FC236}">
                <a16:creationId xmlns:a16="http://schemas.microsoft.com/office/drawing/2014/main" id="{95628989-4640-4149-AAE4-B037FA25B668}"/>
              </a:ext>
            </a:extLst>
          </p:cNvPr>
          <p:cNvSpPr/>
          <p:nvPr/>
        </p:nvSpPr>
        <p:spPr>
          <a:xfrm>
            <a:off x="4251053" y="2709659"/>
            <a:ext cx="4103143" cy="738664"/>
          </a:xfrm>
          <a:prstGeom prst="rect">
            <a:avLst/>
          </a:prstGeom>
        </p:spPr>
        <p:txBody>
          <a:bodyPr wrap="square">
            <a:spAutoFit/>
          </a:bodyPr>
          <a:lstStyle/>
          <a:p>
            <a:pPr marL="152400" algn="just">
              <a:spcAft>
                <a:spcPts val="0"/>
              </a:spcAft>
            </a:pPr>
            <a:r>
              <a:rPr lang="ja-JP" altLang="ja-JP"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紙の伝票の受け渡しや伝言で成り立っていた仕事の流れを情報システムに置き換える</a:t>
            </a:r>
            <a:r>
              <a:rPr lang="ja-JP" altLang="en-US"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。業務の標準化と効率化を徹底する。</a:t>
            </a:r>
            <a:endParaRPr lang="ja-JP" altLang="ja-JP"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AB8827B3-D42B-9E48-86A1-81925A1F1F24}"/>
              </a:ext>
            </a:extLst>
          </p:cNvPr>
          <p:cNvSpPr/>
          <p:nvPr/>
        </p:nvSpPr>
        <p:spPr>
          <a:xfrm>
            <a:off x="4420609" y="3956839"/>
            <a:ext cx="3933587" cy="954107"/>
          </a:xfrm>
          <a:prstGeom prst="rect">
            <a:avLst/>
          </a:prstGeom>
        </p:spPr>
        <p:txBody>
          <a:bodyPr wrap="square">
            <a:spAutoFit/>
          </a:bodyPr>
          <a:lstStyle/>
          <a:p>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第</a:t>
            </a:r>
            <a:r>
              <a:rPr lang="en-US" altLang="ja-JP" sz="14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1</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フェーズ</a:t>
            </a:r>
            <a:r>
              <a:rPr lang="ja-JP" altLang="en-US" sz="1400">
                <a:solidFill>
                  <a:schemeClr val="bg1"/>
                </a:solidFill>
                <a:latin typeface="Meiryo" panose="020B0604030504040204" pitchFamily="34" charset="-128"/>
                <a:ea typeface="Meiryo" panose="020B0604030504040204" pitchFamily="34" charset="-128"/>
                <a:cs typeface="Times New Roman" panose="02020603050405020304" pitchFamily="18" charset="0"/>
              </a:rPr>
              <a:t>の</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業務プロセスを踏襲しつつも、</a:t>
            </a:r>
            <a:r>
              <a:rPr lang="en-US" altLang="ja-JP" sz="14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IT</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に仕事を代替させ自動化</a:t>
            </a:r>
            <a:r>
              <a:rPr lang="ja-JP" altLang="en-US" sz="14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人間が働くことに伴う労働時間や安全管理、人的ミスなどの制約を減らし、効率や品質をさらに高める。</a:t>
            </a:r>
            <a:r>
              <a:rPr lang="ja-JP" altLang="ja-JP" sz="1400">
                <a:solidFill>
                  <a:schemeClr val="bg1"/>
                </a:solidFill>
                <a:latin typeface="Meiryo" panose="020B0604030504040204" pitchFamily="34" charset="-128"/>
                <a:ea typeface="Meiryo" panose="020B0604030504040204" pitchFamily="34" charset="-128"/>
              </a:rPr>
              <a:t> </a:t>
            </a:r>
            <a:endParaRPr lang="ja-JP" altLang="en-US" sz="140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9344A824-7DD6-3447-83B2-642D4F4F3F4A}"/>
              </a:ext>
            </a:extLst>
          </p:cNvPr>
          <p:cNvSpPr/>
          <p:nvPr/>
        </p:nvSpPr>
        <p:spPr>
          <a:xfrm>
            <a:off x="4404189" y="5373856"/>
            <a:ext cx="3933587" cy="954107"/>
          </a:xfrm>
          <a:prstGeom prst="rect">
            <a:avLst/>
          </a:prstGeom>
        </p:spPr>
        <p:txBody>
          <a:bodyPr wrap="square">
            <a:spAutoFit/>
          </a:bodyPr>
          <a:lstStyle/>
          <a:p>
            <a:r>
              <a:rPr lang="ja-JP" altLang="en-US" sz="1400">
                <a:solidFill>
                  <a:schemeClr val="bg1"/>
                </a:solidFill>
                <a:latin typeface="Meiryo" panose="020B0604030504040204" pitchFamily="34" charset="-128"/>
                <a:ea typeface="Meiryo" panose="020B0604030504040204" pitchFamily="34" charset="-128"/>
              </a:rPr>
              <a:t>全てのプロセスをデジタル化。</a:t>
            </a:r>
            <a:r>
              <a:rPr lang="en-US" altLang="ja-JP" sz="1400" dirty="0">
                <a:solidFill>
                  <a:schemeClr val="bg1"/>
                </a:solidFill>
                <a:latin typeface="Meiryo" panose="020B0604030504040204" pitchFamily="34" charset="-128"/>
                <a:ea typeface="Meiryo" panose="020B0604030504040204" pitchFamily="34" charset="-128"/>
              </a:rPr>
              <a:t>IoT</a:t>
            </a:r>
            <a:r>
              <a:rPr lang="ja-JP" altLang="en-US" sz="1400">
                <a:solidFill>
                  <a:schemeClr val="bg1"/>
                </a:solidFill>
                <a:latin typeface="Meiryo" panose="020B0604030504040204" pitchFamily="34" charset="-128"/>
                <a:ea typeface="Meiryo" panose="020B0604030504040204" pitchFamily="34" charset="-128"/>
              </a:rPr>
              <a:t>による現場のデータ把握と</a:t>
            </a:r>
            <a:r>
              <a:rPr lang="en-US" altLang="ja-JP" sz="1400" dirty="0">
                <a:solidFill>
                  <a:schemeClr val="bg1"/>
                </a:solidFill>
                <a:latin typeface="Meiryo" panose="020B0604030504040204" pitchFamily="34" charset="-128"/>
                <a:ea typeface="Meiryo" panose="020B0604030504040204" pitchFamily="34" charset="-128"/>
              </a:rPr>
              <a:t>AI</a:t>
            </a:r>
            <a:r>
              <a:rPr lang="ja-JP" altLang="en-US" sz="1400">
                <a:solidFill>
                  <a:schemeClr val="bg1"/>
                </a:solidFill>
                <a:latin typeface="Meiryo" panose="020B0604030504040204" pitchFamily="34" charset="-128"/>
                <a:ea typeface="Meiryo" panose="020B0604030504040204" pitchFamily="34" charset="-128"/>
              </a:rPr>
              <a:t>による最適解の提供により、アナログとデジタルの両プロセスの劇的な効率化や最適化を実現する。</a:t>
            </a:r>
          </a:p>
        </p:txBody>
      </p:sp>
    </p:spTree>
    <p:extLst>
      <p:ext uri="{BB962C8B-B14F-4D97-AF65-F5344CB8AC3E}">
        <p14:creationId xmlns:p14="http://schemas.microsoft.com/office/powerpoint/2010/main" val="28360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DB63E0C-F1F2-E749-B8D9-F36A386EA9B3}"/>
              </a:ext>
            </a:extLst>
          </p:cNvPr>
          <p:cNvSpPr/>
          <p:nvPr/>
        </p:nvSpPr>
        <p:spPr>
          <a:xfrm>
            <a:off x="1031164" y="5176554"/>
            <a:ext cx="7069721" cy="1404209"/>
          </a:xfrm>
          <a:prstGeom prst="rect">
            <a:avLst/>
          </a:pr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50000"/>
                </a:schemeClr>
              </a:solidFill>
              <a:latin typeface="ＭＳ Ｐゴシック"/>
              <a:ea typeface="ＭＳ Ｐゴシック"/>
              <a:cs typeface="ＭＳ Ｐゴシック"/>
            </a:endParaRPr>
          </a:p>
        </p:txBody>
      </p:sp>
      <p:sp>
        <p:nvSpPr>
          <p:cNvPr id="19" name="正方形/長方形 18">
            <a:extLst>
              <a:ext uri="{FF2B5EF4-FFF2-40B4-BE49-F238E27FC236}">
                <a16:creationId xmlns:a16="http://schemas.microsoft.com/office/drawing/2014/main" id="{895C9D46-F820-C144-A614-F5F9C5F73525}"/>
              </a:ext>
            </a:extLst>
          </p:cNvPr>
          <p:cNvSpPr/>
          <p:nvPr/>
        </p:nvSpPr>
        <p:spPr>
          <a:xfrm>
            <a:off x="4560049" y="847372"/>
            <a:ext cx="3540836" cy="433668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47ABE1D7-22D6-8544-BF3A-00AD8C2918C1}"/>
              </a:ext>
            </a:extLst>
          </p:cNvPr>
          <p:cNvSpPr/>
          <p:nvPr/>
        </p:nvSpPr>
        <p:spPr>
          <a:xfrm>
            <a:off x="1031164" y="847372"/>
            <a:ext cx="3540836" cy="4336686"/>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BE088A1D-762E-8241-9B47-AC81C50FF94E}"/>
              </a:ext>
            </a:extLst>
          </p:cNvPr>
          <p:cNvSpPr/>
          <p:nvPr/>
        </p:nvSpPr>
        <p:spPr>
          <a:xfrm>
            <a:off x="3013809" y="904540"/>
            <a:ext cx="3110242" cy="5437266"/>
          </a:xfrm>
          <a:prstGeom prst="downArrow">
            <a:avLst>
              <a:gd name="adj1" fmla="val 50000"/>
              <a:gd name="adj2" fmla="val 18595"/>
            </a:avLst>
          </a:prstGeom>
          <a:solidFill>
            <a:schemeClr val="tx2">
              <a:lumMod val="40000"/>
              <a:lumOff val="60000"/>
              <a:alpha val="38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463FDCA2-284A-FD4F-845F-67A74537BC0E}"/>
              </a:ext>
            </a:extLst>
          </p:cNvPr>
          <p:cNvSpPr>
            <a:spLocks noGrp="1"/>
          </p:cNvSpPr>
          <p:nvPr>
            <p:ph type="title"/>
          </p:nvPr>
        </p:nvSpPr>
        <p:spPr/>
        <p:txBody>
          <a:bodyPr/>
          <a:lstStyle/>
          <a:p>
            <a:r>
              <a:rPr lang="ja-JP" altLang="en-US"/>
              <a:t>アマゾンのデジタル・トランスフォーメーション</a:t>
            </a:r>
            <a:endParaRPr kumimoji="1" lang="ja-JP" altLang="en-US"/>
          </a:p>
        </p:txBody>
      </p:sp>
      <p:sp>
        <p:nvSpPr>
          <p:cNvPr id="3" name="スライド番号プレースホルダー 2">
            <a:extLst>
              <a:ext uri="{FF2B5EF4-FFF2-40B4-BE49-F238E27FC236}">
                <a16:creationId xmlns:a16="http://schemas.microsoft.com/office/drawing/2014/main" id="{E785F2E5-646D-E043-9A6B-0919F375AA83}"/>
              </a:ext>
            </a:extLst>
          </p:cNvPr>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E5CC7F5B-DAC8-ED4B-AB2A-EF9F93057EFB}"/>
              </a:ext>
            </a:extLst>
          </p:cNvPr>
          <p:cNvPicPr>
            <a:picLocks noChangeAspect="1"/>
          </p:cNvPicPr>
          <p:nvPr/>
        </p:nvPicPr>
        <p:blipFill>
          <a:blip r:embed="rId2"/>
          <a:stretch>
            <a:fillRect/>
          </a:stretch>
        </p:blipFill>
        <p:spPr>
          <a:xfrm>
            <a:off x="1874977" y="1500902"/>
            <a:ext cx="822374" cy="751632"/>
          </a:xfrm>
          <a:prstGeom prst="rect">
            <a:avLst/>
          </a:prstGeom>
        </p:spPr>
      </p:pic>
      <p:pic>
        <p:nvPicPr>
          <p:cNvPr id="5" name="図 4">
            <a:extLst>
              <a:ext uri="{FF2B5EF4-FFF2-40B4-BE49-F238E27FC236}">
                <a16:creationId xmlns:a16="http://schemas.microsoft.com/office/drawing/2014/main" id="{7FA928E0-404B-1E40-9874-8B557890BE69}"/>
              </a:ext>
            </a:extLst>
          </p:cNvPr>
          <p:cNvPicPr>
            <a:picLocks noChangeAspect="1"/>
          </p:cNvPicPr>
          <p:nvPr/>
        </p:nvPicPr>
        <p:blipFill>
          <a:blip r:embed="rId3"/>
          <a:stretch>
            <a:fillRect/>
          </a:stretch>
        </p:blipFill>
        <p:spPr>
          <a:xfrm>
            <a:off x="4099118" y="3386947"/>
            <a:ext cx="939625" cy="575281"/>
          </a:xfrm>
          <a:prstGeom prst="rect">
            <a:avLst/>
          </a:prstGeom>
        </p:spPr>
      </p:pic>
      <p:pic>
        <p:nvPicPr>
          <p:cNvPr id="6" name="図 5">
            <a:extLst>
              <a:ext uri="{FF2B5EF4-FFF2-40B4-BE49-F238E27FC236}">
                <a16:creationId xmlns:a16="http://schemas.microsoft.com/office/drawing/2014/main" id="{D2C207B8-6381-E84D-B7EE-E6AAE8CE7D84}"/>
              </a:ext>
            </a:extLst>
          </p:cNvPr>
          <p:cNvPicPr>
            <a:picLocks noChangeAspect="1"/>
          </p:cNvPicPr>
          <p:nvPr/>
        </p:nvPicPr>
        <p:blipFill>
          <a:blip r:embed="rId4"/>
          <a:stretch>
            <a:fillRect/>
          </a:stretch>
        </p:blipFill>
        <p:spPr>
          <a:xfrm>
            <a:off x="6160123" y="1669842"/>
            <a:ext cx="1235587" cy="582692"/>
          </a:xfrm>
          <a:prstGeom prst="rect">
            <a:avLst/>
          </a:prstGeom>
        </p:spPr>
      </p:pic>
      <p:pic>
        <p:nvPicPr>
          <p:cNvPr id="7" name="図 6">
            <a:extLst>
              <a:ext uri="{FF2B5EF4-FFF2-40B4-BE49-F238E27FC236}">
                <a16:creationId xmlns:a16="http://schemas.microsoft.com/office/drawing/2014/main" id="{F4A8ACE6-8608-6D41-9F43-3D06E1401CE2}"/>
              </a:ext>
            </a:extLst>
          </p:cNvPr>
          <p:cNvPicPr>
            <a:picLocks noChangeAspect="1"/>
          </p:cNvPicPr>
          <p:nvPr/>
        </p:nvPicPr>
        <p:blipFill>
          <a:blip r:embed="rId5"/>
          <a:stretch>
            <a:fillRect/>
          </a:stretch>
        </p:blipFill>
        <p:spPr>
          <a:xfrm>
            <a:off x="6160122" y="2373596"/>
            <a:ext cx="1235587" cy="503152"/>
          </a:xfrm>
          <a:prstGeom prst="rect">
            <a:avLst/>
          </a:prstGeom>
        </p:spPr>
      </p:pic>
      <p:pic>
        <p:nvPicPr>
          <p:cNvPr id="8" name="図 7">
            <a:extLst>
              <a:ext uri="{FF2B5EF4-FFF2-40B4-BE49-F238E27FC236}">
                <a16:creationId xmlns:a16="http://schemas.microsoft.com/office/drawing/2014/main" id="{D773A51B-6C28-234B-B843-98C6BD1CC1B6}"/>
              </a:ext>
            </a:extLst>
          </p:cNvPr>
          <p:cNvPicPr>
            <a:picLocks noChangeAspect="1"/>
          </p:cNvPicPr>
          <p:nvPr/>
        </p:nvPicPr>
        <p:blipFill>
          <a:blip r:embed="rId6"/>
          <a:stretch>
            <a:fillRect/>
          </a:stretch>
        </p:blipFill>
        <p:spPr>
          <a:xfrm>
            <a:off x="1706960" y="2490110"/>
            <a:ext cx="1203976" cy="583176"/>
          </a:xfrm>
          <a:prstGeom prst="rect">
            <a:avLst/>
          </a:prstGeom>
        </p:spPr>
      </p:pic>
      <p:pic>
        <p:nvPicPr>
          <p:cNvPr id="9" name="図 8">
            <a:extLst>
              <a:ext uri="{FF2B5EF4-FFF2-40B4-BE49-F238E27FC236}">
                <a16:creationId xmlns:a16="http://schemas.microsoft.com/office/drawing/2014/main" id="{293C0358-D895-4D42-BF0E-A825D47E051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04571" y="1577440"/>
            <a:ext cx="814143" cy="582671"/>
          </a:xfrm>
          <a:prstGeom prst="rect">
            <a:avLst/>
          </a:prstGeom>
        </p:spPr>
      </p:pic>
      <p:pic>
        <p:nvPicPr>
          <p:cNvPr id="10" name="図 9">
            <a:extLst>
              <a:ext uri="{FF2B5EF4-FFF2-40B4-BE49-F238E27FC236}">
                <a16:creationId xmlns:a16="http://schemas.microsoft.com/office/drawing/2014/main" id="{DD040025-B00B-7145-9952-9FAD3D98D3B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8471" y="2235426"/>
            <a:ext cx="774448" cy="547385"/>
          </a:xfrm>
          <a:prstGeom prst="rect">
            <a:avLst/>
          </a:prstGeom>
        </p:spPr>
      </p:pic>
      <p:pic>
        <p:nvPicPr>
          <p:cNvPr id="11" name="図 10">
            <a:extLst>
              <a:ext uri="{FF2B5EF4-FFF2-40B4-BE49-F238E27FC236}">
                <a16:creationId xmlns:a16="http://schemas.microsoft.com/office/drawing/2014/main" id="{029B5991-6735-E340-B021-EA8562EC80FE}"/>
              </a:ext>
            </a:extLst>
          </p:cNvPr>
          <p:cNvPicPr>
            <a:picLocks noChangeAspect="1"/>
          </p:cNvPicPr>
          <p:nvPr/>
        </p:nvPicPr>
        <p:blipFill>
          <a:blip r:embed="rId9"/>
          <a:stretch>
            <a:fillRect/>
          </a:stretch>
        </p:blipFill>
        <p:spPr>
          <a:xfrm>
            <a:off x="4127606" y="2775546"/>
            <a:ext cx="864886" cy="559632"/>
          </a:xfrm>
          <a:prstGeom prst="rect">
            <a:avLst/>
          </a:prstGeom>
        </p:spPr>
      </p:pic>
      <p:pic>
        <p:nvPicPr>
          <p:cNvPr id="14" name="図 13">
            <a:extLst>
              <a:ext uri="{FF2B5EF4-FFF2-40B4-BE49-F238E27FC236}">
                <a16:creationId xmlns:a16="http://schemas.microsoft.com/office/drawing/2014/main" id="{B61A559F-5E28-824A-AE3A-00D2831B4C1C}"/>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8714" y="1502124"/>
            <a:ext cx="755126" cy="733302"/>
          </a:xfrm>
          <a:prstGeom prst="rect">
            <a:avLst/>
          </a:prstGeom>
        </p:spPr>
      </p:pic>
      <p:pic>
        <p:nvPicPr>
          <p:cNvPr id="15" name="図 14">
            <a:extLst>
              <a:ext uri="{FF2B5EF4-FFF2-40B4-BE49-F238E27FC236}">
                <a16:creationId xmlns:a16="http://schemas.microsoft.com/office/drawing/2014/main" id="{784E99A4-2EE5-504B-A723-0E54077798E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88364" y="3109248"/>
            <a:ext cx="1641168" cy="922336"/>
          </a:xfrm>
          <a:prstGeom prst="rect">
            <a:avLst/>
          </a:prstGeom>
        </p:spPr>
      </p:pic>
      <p:sp>
        <p:nvSpPr>
          <p:cNvPr id="17" name="フローチャート: 磁気ディスク 16">
            <a:extLst>
              <a:ext uri="{FF2B5EF4-FFF2-40B4-BE49-F238E27FC236}">
                <a16:creationId xmlns:a16="http://schemas.microsoft.com/office/drawing/2014/main" id="{9970BACA-9FC3-A04B-A109-4886378D345C}"/>
              </a:ext>
            </a:extLst>
          </p:cNvPr>
          <p:cNvSpPr/>
          <p:nvPr/>
        </p:nvSpPr>
        <p:spPr>
          <a:xfrm>
            <a:off x="2945990" y="4681167"/>
            <a:ext cx="3252019" cy="956967"/>
          </a:xfrm>
          <a:prstGeom prst="flowChartMagneticDisk">
            <a:avLst/>
          </a:prstGeom>
          <a:solidFill>
            <a:srgbClr val="0070C0"/>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15BAF7B4-129B-CE47-B4D8-0D9CB0FC5370}"/>
              </a:ext>
            </a:extLst>
          </p:cNvPr>
          <p:cNvSpPr txBox="1"/>
          <p:nvPr/>
        </p:nvSpPr>
        <p:spPr>
          <a:xfrm>
            <a:off x="3402449" y="4082501"/>
            <a:ext cx="2339102" cy="461665"/>
          </a:xfrm>
          <a:prstGeom prst="rect">
            <a:avLst/>
          </a:prstGeom>
          <a:noFill/>
        </p:spPr>
        <p:txBody>
          <a:bodyPr wrap="none" rtlCol="0">
            <a:spAutoFit/>
          </a:bodyPr>
          <a:lstStyle/>
          <a:p>
            <a:pPr algn="ctr"/>
            <a:r>
              <a:rPr kumimoji="1" lang="ja-JP" altLang="en-US" sz="2400">
                <a:solidFill>
                  <a:srgbClr val="0052FF"/>
                </a:solidFill>
                <a:latin typeface="Meiryo" panose="020B0604030504040204" pitchFamily="34" charset="-128"/>
                <a:ea typeface="Meiryo" panose="020B0604030504040204" pitchFamily="34" charset="-128"/>
              </a:rPr>
              <a:t>広範な顧客接点</a:t>
            </a:r>
          </a:p>
        </p:txBody>
      </p:sp>
      <p:sp>
        <p:nvSpPr>
          <p:cNvPr id="21" name="テキスト ボックス 20">
            <a:extLst>
              <a:ext uri="{FF2B5EF4-FFF2-40B4-BE49-F238E27FC236}">
                <a16:creationId xmlns:a16="http://schemas.microsoft.com/office/drawing/2014/main" id="{F019E713-FA46-634F-9166-2C66F9D276F3}"/>
              </a:ext>
            </a:extLst>
          </p:cNvPr>
          <p:cNvSpPr txBox="1"/>
          <p:nvPr/>
        </p:nvSpPr>
        <p:spPr>
          <a:xfrm>
            <a:off x="3544386" y="5090226"/>
            <a:ext cx="2031326"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ビッグデータ</a:t>
            </a:r>
          </a:p>
        </p:txBody>
      </p:sp>
      <p:sp>
        <p:nvSpPr>
          <p:cNvPr id="22" name="テキスト ボックス 21">
            <a:extLst>
              <a:ext uri="{FF2B5EF4-FFF2-40B4-BE49-F238E27FC236}">
                <a16:creationId xmlns:a16="http://schemas.microsoft.com/office/drawing/2014/main" id="{1218E41C-8626-6E46-8044-9AE1BE45FCC0}"/>
              </a:ext>
            </a:extLst>
          </p:cNvPr>
          <p:cNvSpPr txBox="1"/>
          <p:nvPr/>
        </p:nvSpPr>
        <p:spPr>
          <a:xfrm>
            <a:off x="3452858" y="904540"/>
            <a:ext cx="2339102" cy="461665"/>
          </a:xfrm>
          <a:prstGeom prst="rect">
            <a:avLst/>
          </a:prstGeom>
          <a:noFill/>
        </p:spPr>
        <p:txBody>
          <a:bodyPr wrap="none" rtlCol="0">
            <a:spAutoFit/>
          </a:bodyPr>
          <a:lstStyle/>
          <a:p>
            <a:pPr algn="ctr"/>
            <a:r>
              <a:rPr kumimoji="1" lang="ja-JP" altLang="en-US" sz="2400">
                <a:solidFill>
                  <a:srgbClr val="0052FF"/>
                </a:solidFill>
                <a:latin typeface="Meiryo" panose="020B0604030504040204" pitchFamily="34" charset="-128"/>
                <a:ea typeface="Meiryo" panose="020B0604030504040204" pitchFamily="34" charset="-128"/>
              </a:rPr>
              <a:t>最高の顧客体験</a:t>
            </a:r>
          </a:p>
        </p:txBody>
      </p:sp>
      <p:sp>
        <p:nvSpPr>
          <p:cNvPr id="24" name="テキスト ボックス 23">
            <a:extLst>
              <a:ext uri="{FF2B5EF4-FFF2-40B4-BE49-F238E27FC236}">
                <a16:creationId xmlns:a16="http://schemas.microsoft.com/office/drawing/2014/main" id="{F2C86E15-C4E6-1F4E-A01B-389609C10837}"/>
              </a:ext>
            </a:extLst>
          </p:cNvPr>
          <p:cNvSpPr txBox="1"/>
          <p:nvPr/>
        </p:nvSpPr>
        <p:spPr>
          <a:xfrm>
            <a:off x="3201653" y="5925432"/>
            <a:ext cx="2749471" cy="400110"/>
          </a:xfrm>
          <a:prstGeom prst="rect">
            <a:avLst/>
          </a:prstGeom>
          <a:noFill/>
        </p:spPr>
        <p:txBody>
          <a:bodyPr wrap="none" rtlCol="0">
            <a:spAutoFit/>
          </a:bodyPr>
          <a:lstStyle/>
          <a:p>
            <a:r>
              <a:rPr kumimoji="1" lang="ja-JP" altLang="en-US" sz="2000">
                <a:solidFill>
                  <a:schemeClr val="accent3">
                    <a:lumMod val="50000"/>
                  </a:schemeClr>
                </a:solidFill>
                <a:latin typeface="Meiryo" panose="020B0604030504040204" pitchFamily="34" charset="-128"/>
                <a:ea typeface="Meiryo" panose="020B0604030504040204" pitchFamily="34" charset="-128"/>
              </a:rPr>
              <a:t>機械学習による最適解</a:t>
            </a:r>
          </a:p>
        </p:txBody>
      </p:sp>
      <p:sp>
        <p:nvSpPr>
          <p:cNvPr id="25" name="正方形/長方形 24">
            <a:extLst>
              <a:ext uri="{FF2B5EF4-FFF2-40B4-BE49-F238E27FC236}">
                <a16:creationId xmlns:a16="http://schemas.microsoft.com/office/drawing/2014/main" id="{A60A03DB-E481-0443-9698-44458A3B0337}"/>
              </a:ext>
            </a:extLst>
          </p:cNvPr>
          <p:cNvSpPr/>
          <p:nvPr/>
        </p:nvSpPr>
        <p:spPr>
          <a:xfrm>
            <a:off x="1041529" y="6276477"/>
            <a:ext cx="7069721" cy="276999"/>
          </a:xfrm>
          <a:prstGeom prst="rect">
            <a:avLst/>
          </a:prstGeom>
        </p:spPr>
        <p:txBody>
          <a:bodyPr wrap="square">
            <a:spAutoFit/>
          </a:bodyPr>
          <a:lstStyle/>
          <a:p>
            <a:pPr algn="ctr"/>
            <a:r>
              <a:rPr lang="ja-JP" altLang="en-US" sz="1200">
                <a:solidFill>
                  <a:schemeClr val="accent3">
                    <a:lumMod val="50000"/>
                  </a:schemeClr>
                </a:solidFill>
                <a:latin typeface="Meiryo" panose="020B0604030504040204" pitchFamily="34" charset="-128"/>
                <a:ea typeface="Meiryo" panose="020B0604030504040204" pitchFamily="34" charset="-128"/>
              </a:rPr>
              <a:t>経営戦略･製品／サービス戦略 </a:t>
            </a:r>
            <a:r>
              <a:rPr lang="en-US" altLang="ja-JP" sz="1200" dirty="0">
                <a:solidFill>
                  <a:schemeClr val="accent3">
                    <a:lumMod val="50000"/>
                  </a:schemeClr>
                </a:solidFill>
                <a:latin typeface="Meiryo" panose="020B0604030504040204" pitchFamily="34" charset="-128"/>
                <a:ea typeface="Meiryo" panose="020B0604030504040204" pitchFamily="34" charset="-128"/>
              </a:rPr>
              <a:t>&amp; 0.1 to One </a:t>
            </a:r>
            <a:r>
              <a:rPr lang="ja-JP" altLang="en-US" sz="1200">
                <a:solidFill>
                  <a:schemeClr val="accent3">
                    <a:lumMod val="50000"/>
                  </a:schemeClr>
                </a:solidFill>
                <a:latin typeface="Meiryo" panose="020B0604030504040204" pitchFamily="34" charset="-128"/>
                <a:ea typeface="Meiryo" panose="020B0604030504040204" pitchFamily="34" charset="-128"/>
              </a:rPr>
              <a:t>マーケティング</a:t>
            </a:r>
            <a:endParaRPr lang="ja-JP" altLang="en-US" sz="1200" dirty="0">
              <a:solidFill>
                <a:schemeClr val="accent3">
                  <a:lumMod val="50000"/>
                </a:schemeClr>
              </a:solidFill>
              <a:latin typeface="Meiryo" panose="020B0604030504040204" pitchFamily="34" charset="-128"/>
              <a:ea typeface="Meiryo" panose="020B0604030504040204" pitchFamily="34" charset="-128"/>
            </a:endParaRPr>
          </a:p>
        </p:txBody>
      </p:sp>
      <p:sp>
        <p:nvSpPr>
          <p:cNvPr id="26" name="上矢印 25">
            <a:extLst>
              <a:ext uri="{FF2B5EF4-FFF2-40B4-BE49-F238E27FC236}">
                <a16:creationId xmlns:a16="http://schemas.microsoft.com/office/drawing/2014/main" id="{2B582C4D-8C18-1740-AABB-B37E816BE370}"/>
              </a:ext>
            </a:extLst>
          </p:cNvPr>
          <p:cNvSpPr/>
          <p:nvPr/>
        </p:nvSpPr>
        <p:spPr>
          <a:xfrm>
            <a:off x="1675294" y="4824016"/>
            <a:ext cx="951271" cy="492833"/>
          </a:xfrm>
          <a:prstGeom prst="up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上矢印 26">
            <a:extLst>
              <a:ext uri="{FF2B5EF4-FFF2-40B4-BE49-F238E27FC236}">
                <a16:creationId xmlns:a16="http://schemas.microsoft.com/office/drawing/2014/main" id="{AA7DC7F6-A2E5-A545-8966-4F780197A51E}"/>
              </a:ext>
            </a:extLst>
          </p:cNvPr>
          <p:cNvSpPr/>
          <p:nvPr/>
        </p:nvSpPr>
        <p:spPr>
          <a:xfrm>
            <a:off x="6573282" y="4824017"/>
            <a:ext cx="951271" cy="492833"/>
          </a:xfrm>
          <a:prstGeom prst="up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D56936CD-147C-C744-9EB2-F19E54532A17}"/>
              </a:ext>
            </a:extLst>
          </p:cNvPr>
          <p:cNvSpPr/>
          <p:nvPr/>
        </p:nvSpPr>
        <p:spPr>
          <a:xfrm>
            <a:off x="2359357" y="1248820"/>
            <a:ext cx="4572000" cy="276999"/>
          </a:xfrm>
          <a:prstGeom prst="rect">
            <a:avLst/>
          </a:prstGeom>
        </p:spPr>
        <p:txBody>
          <a:bodyPr>
            <a:spAutoFit/>
          </a:bodyPr>
          <a:lstStyle/>
          <a:p>
            <a:pPr algn="ctr"/>
            <a:r>
              <a:rPr lang="ja-JP" altLang="en-US" sz="1200">
                <a:solidFill>
                  <a:srgbClr val="0052FF"/>
                </a:solidFill>
                <a:latin typeface="Meiryo" panose="020B0604030504040204" pitchFamily="34" charset="-128"/>
                <a:ea typeface="Meiryo" panose="020B0604030504040204" pitchFamily="34" charset="-128"/>
              </a:rPr>
              <a:t>テクノロジーを駆使して徹底した利便性を追求</a:t>
            </a:r>
            <a:endParaRPr lang="ja-JP" altLang="en-US" sz="1200" dirty="0">
              <a:solidFill>
                <a:srgbClr val="0052FF"/>
              </a:solidFill>
              <a:latin typeface="Meiryo" panose="020B0604030504040204" pitchFamily="34" charset="-128"/>
              <a:ea typeface="Meiryo" panose="020B0604030504040204" pitchFamily="34" charset="-128"/>
            </a:endParaRPr>
          </a:p>
        </p:txBody>
      </p:sp>
      <p:sp>
        <p:nvSpPr>
          <p:cNvPr id="29" name="正方形/長方形 28">
            <a:extLst>
              <a:ext uri="{FF2B5EF4-FFF2-40B4-BE49-F238E27FC236}">
                <a16:creationId xmlns:a16="http://schemas.microsoft.com/office/drawing/2014/main" id="{05C42EF6-EAD5-EC4F-8515-678CA7CE269D}"/>
              </a:ext>
            </a:extLst>
          </p:cNvPr>
          <p:cNvSpPr/>
          <p:nvPr/>
        </p:nvSpPr>
        <p:spPr>
          <a:xfrm>
            <a:off x="2837044" y="4433007"/>
            <a:ext cx="3469912" cy="276999"/>
          </a:xfrm>
          <a:prstGeom prst="rect">
            <a:avLst/>
          </a:prstGeom>
        </p:spPr>
        <p:txBody>
          <a:bodyPr wrap="square">
            <a:spAutoFit/>
          </a:bodyPr>
          <a:lstStyle/>
          <a:p>
            <a:pPr algn="ctr"/>
            <a:r>
              <a:rPr lang="ja-JP" altLang="en-US" sz="1200">
                <a:solidFill>
                  <a:srgbClr val="0052FF"/>
                </a:solidFill>
                <a:latin typeface="Meiryo" panose="020B0604030504040204" pitchFamily="34" charset="-128"/>
                <a:ea typeface="Meiryo" panose="020B0604030504040204" pitchFamily="34" charset="-128"/>
              </a:rPr>
              <a:t>顧客理解のための情報を徹底して収集する</a:t>
            </a:r>
            <a:endParaRPr lang="ja-JP" altLang="en-US" sz="1200">
              <a:solidFill>
                <a:srgbClr val="0052FF"/>
              </a:solidFill>
            </a:endParaRPr>
          </a:p>
        </p:txBody>
      </p:sp>
      <p:sp>
        <p:nvSpPr>
          <p:cNvPr id="31" name="テキスト ボックス 30">
            <a:extLst>
              <a:ext uri="{FF2B5EF4-FFF2-40B4-BE49-F238E27FC236}">
                <a16:creationId xmlns:a16="http://schemas.microsoft.com/office/drawing/2014/main" id="{44B2C22D-AA53-DA43-966B-E2448D12745C}"/>
              </a:ext>
            </a:extLst>
          </p:cNvPr>
          <p:cNvSpPr txBox="1"/>
          <p:nvPr/>
        </p:nvSpPr>
        <p:spPr>
          <a:xfrm>
            <a:off x="1041656" y="903875"/>
            <a:ext cx="1415772" cy="276999"/>
          </a:xfrm>
          <a:prstGeom prst="rect">
            <a:avLst/>
          </a:prstGeom>
          <a:noFill/>
        </p:spPr>
        <p:txBody>
          <a:bodyPr wrap="none" rtlCol="0">
            <a:spAutoFit/>
          </a:bodyPr>
          <a:lstStyle/>
          <a:p>
            <a:r>
              <a:rPr kumimoji="1" lang="ja-JP" altLang="en-US" sz="1200">
                <a:solidFill>
                  <a:schemeClr val="accent6">
                    <a:lumMod val="75000"/>
                  </a:schemeClr>
                </a:solidFill>
                <a:latin typeface="Meiryo" panose="020B0604030504040204" pitchFamily="34" charset="-128"/>
                <a:ea typeface="Meiryo" panose="020B0604030504040204" pitchFamily="34" charset="-128"/>
              </a:rPr>
              <a:t>業務（デジタル）</a:t>
            </a:r>
          </a:p>
        </p:txBody>
      </p:sp>
      <p:sp>
        <p:nvSpPr>
          <p:cNvPr id="32" name="テキスト ボックス 31">
            <a:extLst>
              <a:ext uri="{FF2B5EF4-FFF2-40B4-BE49-F238E27FC236}">
                <a16:creationId xmlns:a16="http://schemas.microsoft.com/office/drawing/2014/main" id="{5AE88F44-AB6B-B74F-8C2C-21861E3FCB24}"/>
              </a:ext>
            </a:extLst>
          </p:cNvPr>
          <p:cNvSpPr txBox="1"/>
          <p:nvPr/>
        </p:nvSpPr>
        <p:spPr>
          <a:xfrm>
            <a:off x="6687824" y="910571"/>
            <a:ext cx="1415772" cy="276999"/>
          </a:xfrm>
          <a:prstGeom prst="rect">
            <a:avLst/>
          </a:prstGeom>
          <a:noFill/>
        </p:spPr>
        <p:txBody>
          <a:bodyPr wrap="none" rtlCol="0">
            <a:spAutoFit/>
          </a:bodyPr>
          <a:lstStyle/>
          <a:p>
            <a:pPr algn="r"/>
            <a:r>
              <a:rPr kumimoji="1" lang="ja-JP" altLang="en-US" sz="1200">
                <a:solidFill>
                  <a:schemeClr val="accent6">
                    <a:lumMod val="50000"/>
                  </a:schemeClr>
                </a:solidFill>
                <a:latin typeface="Meiryo" panose="020B0604030504040204" pitchFamily="34" charset="-128"/>
                <a:ea typeface="Meiryo" panose="020B0604030504040204" pitchFamily="34" charset="-128"/>
              </a:rPr>
              <a:t>業務（アナログ）</a:t>
            </a:r>
          </a:p>
        </p:txBody>
      </p:sp>
      <p:sp>
        <p:nvSpPr>
          <p:cNvPr id="33" name="テキスト ボックス 32">
            <a:extLst>
              <a:ext uri="{FF2B5EF4-FFF2-40B4-BE49-F238E27FC236}">
                <a16:creationId xmlns:a16="http://schemas.microsoft.com/office/drawing/2014/main" id="{EF15A826-C0DE-684D-A44B-E2FC4D0298FB}"/>
              </a:ext>
            </a:extLst>
          </p:cNvPr>
          <p:cNvSpPr txBox="1"/>
          <p:nvPr/>
        </p:nvSpPr>
        <p:spPr>
          <a:xfrm>
            <a:off x="1041529" y="6294946"/>
            <a:ext cx="344966" cy="276999"/>
          </a:xfrm>
          <a:prstGeom prst="rect">
            <a:avLst/>
          </a:prstGeom>
          <a:noFill/>
        </p:spPr>
        <p:txBody>
          <a:bodyPr wrap="none" rtlCol="0">
            <a:spAutoFit/>
          </a:bodyPr>
          <a:lstStyle/>
          <a:p>
            <a:r>
              <a:rPr kumimoji="1" lang="en-US" altLang="ja-JP" sz="1200" dirty="0">
                <a:solidFill>
                  <a:schemeClr val="accent4">
                    <a:lumMod val="50000"/>
                  </a:schemeClr>
                </a:solidFill>
                <a:latin typeface="Meiryo" panose="020B0604030504040204" pitchFamily="34" charset="-128"/>
                <a:ea typeface="Meiryo" panose="020B0604030504040204" pitchFamily="34" charset="-128"/>
              </a:rPr>
              <a:t>IT</a:t>
            </a:r>
            <a:endParaRPr kumimoji="1" lang="ja-JP" altLang="en-US" sz="1200">
              <a:solidFill>
                <a:schemeClr val="accent4">
                  <a:lumMod val="50000"/>
                </a:schemeClr>
              </a:solidFill>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E2C9EB06-AC86-A54C-8510-8C5BD418E22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60122" y="2994058"/>
            <a:ext cx="1235587" cy="856673"/>
          </a:xfrm>
          <a:prstGeom prst="rect">
            <a:avLst/>
          </a:prstGeom>
        </p:spPr>
      </p:pic>
      <p:sp>
        <p:nvSpPr>
          <p:cNvPr id="34" name="正方形/長方形 33">
            <a:extLst>
              <a:ext uri="{FF2B5EF4-FFF2-40B4-BE49-F238E27FC236}">
                <a16:creationId xmlns:a16="http://schemas.microsoft.com/office/drawing/2014/main" id="{88B1C4FC-6597-A94B-A18A-070C4CED85EE}"/>
              </a:ext>
            </a:extLst>
          </p:cNvPr>
          <p:cNvSpPr/>
          <p:nvPr/>
        </p:nvSpPr>
        <p:spPr>
          <a:xfrm>
            <a:off x="6157972" y="3609550"/>
            <a:ext cx="1237738" cy="249160"/>
          </a:xfrm>
          <a:prstGeom prst="rect">
            <a:avLst/>
          </a:prstGeom>
          <a:solidFill>
            <a:srgbClr val="FFFFFF">
              <a:alpha val="92941"/>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5" name="図 34">
            <a:extLst>
              <a:ext uri="{FF2B5EF4-FFF2-40B4-BE49-F238E27FC236}">
                <a16:creationId xmlns:a16="http://schemas.microsoft.com/office/drawing/2014/main" id="{CF0C65F8-D55C-4A4E-A717-AB959B595C5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20111" y="3492087"/>
            <a:ext cx="975598" cy="487799"/>
          </a:xfrm>
          <a:prstGeom prst="rect">
            <a:avLst/>
          </a:prstGeom>
        </p:spPr>
      </p:pic>
    </p:spTree>
    <p:extLst>
      <p:ext uri="{BB962C8B-B14F-4D97-AF65-F5344CB8AC3E}">
        <p14:creationId xmlns:p14="http://schemas.microsoft.com/office/powerpoint/2010/main" val="306814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1A6BEEC-C4FE-D54B-AA01-00CAF819D499}"/>
              </a:ext>
            </a:extLst>
          </p:cNvPr>
          <p:cNvSpPr/>
          <p:nvPr/>
        </p:nvSpPr>
        <p:spPr>
          <a:xfrm>
            <a:off x="140197" y="4553616"/>
            <a:ext cx="4259274" cy="186305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EB478D72-1A5F-794D-98B9-4C991CC1C2A4}"/>
              </a:ext>
            </a:extLst>
          </p:cNvPr>
          <p:cNvSpPr/>
          <p:nvPr/>
        </p:nvSpPr>
        <p:spPr>
          <a:xfrm>
            <a:off x="4744526" y="4553616"/>
            <a:ext cx="4259274" cy="1863059"/>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a:extLst>
              <a:ext uri="{FF2B5EF4-FFF2-40B4-BE49-F238E27FC236}">
                <a16:creationId xmlns:a16="http://schemas.microsoft.com/office/drawing/2014/main" id="{10DF58F7-5BC5-6A48-A5AE-E7A80017DBB2}"/>
              </a:ext>
            </a:extLst>
          </p:cNvPr>
          <p:cNvSpPr/>
          <p:nvPr/>
        </p:nvSpPr>
        <p:spPr>
          <a:xfrm>
            <a:off x="140198" y="3875541"/>
            <a:ext cx="8863602" cy="58821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2E2141AC-73D6-1B4C-A9D0-C193F274EC21}"/>
              </a:ext>
            </a:extLst>
          </p:cNvPr>
          <p:cNvSpPr/>
          <p:nvPr/>
        </p:nvSpPr>
        <p:spPr>
          <a:xfrm>
            <a:off x="140198" y="765888"/>
            <a:ext cx="8863602" cy="301979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E4B8C961-9FD9-004F-9FA0-97AF715BCB1C}"/>
              </a:ext>
            </a:extLst>
          </p:cNvPr>
          <p:cNvSpPr>
            <a:spLocks noGrp="1"/>
          </p:cNvSpPr>
          <p:nvPr>
            <p:ph type="title"/>
          </p:nvPr>
        </p:nvSpPr>
        <p:spPr/>
        <p:txBody>
          <a:bodyPr/>
          <a:lstStyle/>
          <a:p>
            <a:r>
              <a:rPr kumimoji="1" lang="ja-JP" altLang="en-US"/>
              <a:t>限界</a:t>
            </a:r>
            <a:r>
              <a:rPr kumimoji="1" lang="ja-JP" altLang="en-US" dirty="0"/>
              <a:t>費用</a:t>
            </a:r>
            <a:r>
              <a:rPr kumimoji="1" lang="ja-JP" altLang="en-US"/>
              <a:t>ゼロ社会を惹き寄せる</a:t>
            </a:r>
            <a:r>
              <a:rPr kumimoji="1" lang="en-US" altLang="ja-JP" dirty="0"/>
              <a:t>DX</a:t>
            </a:r>
            <a:endParaRPr kumimoji="1" lang="ja-JP" altLang="en-US" dirty="0"/>
          </a:p>
        </p:txBody>
      </p:sp>
      <p:sp>
        <p:nvSpPr>
          <p:cNvPr id="4" name="正方形/長方形 3">
            <a:extLst>
              <a:ext uri="{FF2B5EF4-FFF2-40B4-BE49-F238E27FC236}">
                <a16:creationId xmlns:a16="http://schemas.microsoft.com/office/drawing/2014/main" id="{4CD2AC4F-BCAA-4E42-8C9A-E1E8DD8020FD}"/>
              </a:ext>
            </a:extLst>
          </p:cNvPr>
          <p:cNvSpPr/>
          <p:nvPr/>
        </p:nvSpPr>
        <p:spPr>
          <a:xfrm>
            <a:off x="179926" y="1303539"/>
            <a:ext cx="8342972"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経済活動をより効率的に管理する新しい</a:t>
            </a:r>
            <a:r>
              <a:rPr lang="ja-JP" altLang="en-US" b="1" u="sng" dirty="0">
                <a:solidFill>
                  <a:srgbClr val="0070C0"/>
                </a:solidFill>
                <a:latin typeface="Meiryo" panose="020B0604030504040204" pitchFamily="34" charset="-128"/>
                <a:ea typeface="Meiryo" panose="020B0604030504040204" pitchFamily="34" charset="-128"/>
              </a:rPr>
              <a:t>コミュニケーション・テクノロジー</a:t>
            </a:r>
            <a:endParaRPr lang="en-US" altLang="ja-JP" b="1" u="sng" dirty="0">
              <a:solidFill>
                <a:srgbClr val="0070C0"/>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5C9151EE-2E78-7D4E-A48D-4AC9DA5652C0}"/>
              </a:ext>
            </a:extLst>
          </p:cNvPr>
          <p:cNvSpPr txBox="1"/>
          <p:nvPr/>
        </p:nvSpPr>
        <p:spPr>
          <a:xfrm>
            <a:off x="1598498" y="1669516"/>
            <a:ext cx="2698175"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郵便制度、電信・電話</a:t>
            </a:r>
            <a:r>
              <a:rPr lang="ja-JP" altLang="en-US"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管理型</a:t>
            </a:r>
          </a:p>
        </p:txBody>
      </p:sp>
      <p:sp>
        <p:nvSpPr>
          <p:cNvPr id="6" name="テキスト ボックス 5">
            <a:extLst>
              <a:ext uri="{FF2B5EF4-FFF2-40B4-BE49-F238E27FC236}">
                <a16:creationId xmlns:a16="http://schemas.microsoft.com/office/drawing/2014/main" id="{1C565E3C-90B9-C349-9465-8049997A827C}"/>
              </a:ext>
            </a:extLst>
          </p:cNvPr>
          <p:cNvSpPr txBox="1"/>
          <p:nvPr/>
        </p:nvSpPr>
        <p:spPr>
          <a:xfrm>
            <a:off x="1778035" y="2469921"/>
            <a:ext cx="2518638"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水力、蒸気、原子力／集中型</a:t>
            </a:r>
          </a:p>
        </p:txBody>
      </p:sp>
      <p:sp>
        <p:nvSpPr>
          <p:cNvPr id="7" name="テキスト ボックス 6">
            <a:extLst>
              <a:ext uri="{FF2B5EF4-FFF2-40B4-BE49-F238E27FC236}">
                <a16:creationId xmlns:a16="http://schemas.microsoft.com/office/drawing/2014/main" id="{27DB2DB6-28C5-984F-9E79-EE0913249749}"/>
              </a:ext>
            </a:extLst>
          </p:cNvPr>
          <p:cNvSpPr txBox="1"/>
          <p:nvPr/>
        </p:nvSpPr>
        <p:spPr>
          <a:xfrm>
            <a:off x="521280" y="3376458"/>
            <a:ext cx="3775393"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蒸気船、鉄道、自動車、航空機</a:t>
            </a:r>
            <a:r>
              <a:rPr lang="ja-JP" altLang="en-US" sz="1400" dirty="0">
                <a:solidFill>
                  <a:srgbClr val="0070C0"/>
                </a:solidFill>
                <a:latin typeface="Meiryo" panose="020B0604030504040204" pitchFamily="34" charset="-128"/>
                <a:ea typeface="Meiryo" panose="020B0604030504040204" pitchFamily="34" charset="-128"/>
              </a:rPr>
              <a:t>／人間制御型</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C01BD13-8312-C74B-AA04-984FFDA697FF}"/>
              </a:ext>
            </a:extLst>
          </p:cNvPr>
          <p:cNvSpPr txBox="1"/>
          <p:nvPr/>
        </p:nvSpPr>
        <p:spPr>
          <a:xfrm>
            <a:off x="4847326" y="2461831"/>
            <a:ext cx="2518638"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再生可能エネルギー／分散型</a:t>
            </a:r>
          </a:p>
        </p:txBody>
      </p:sp>
      <p:sp>
        <p:nvSpPr>
          <p:cNvPr id="9" name="テキスト ボックス 8">
            <a:extLst>
              <a:ext uri="{FF2B5EF4-FFF2-40B4-BE49-F238E27FC236}">
                <a16:creationId xmlns:a16="http://schemas.microsoft.com/office/drawing/2014/main" id="{665BF412-B607-8D4C-B2C9-A4BEDECF9595}"/>
              </a:ext>
            </a:extLst>
          </p:cNvPr>
          <p:cNvSpPr txBox="1"/>
          <p:nvPr/>
        </p:nvSpPr>
        <p:spPr>
          <a:xfrm>
            <a:off x="4847326" y="1645233"/>
            <a:ext cx="2159566"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インターネット</a:t>
            </a:r>
            <a:r>
              <a:rPr lang="ja-JP" altLang="en-US"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自律型</a:t>
            </a:r>
          </a:p>
        </p:txBody>
      </p:sp>
      <p:sp>
        <p:nvSpPr>
          <p:cNvPr id="10" name="テキスト ボックス 9">
            <a:extLst>
              <a:ext uri="{FF2B5EF4-FFF2-40B4-BE49-F238E27FC236}">
                <a16:creationId xmlns:a16="http://schemas.microsoft.com/office/drawing/2014/main" id="{3C4DC558-4824-034A-8EF0-13ECEDCE31F8}"/>
              </a:ext>
            </a:extLst>
          </p:cNvPr>
          <p:cNvSpPr txBox="1"/>
          <p:nvPr/>
        </p:nvSpPr>
        <p:spPr>
          <a:xfrm>
            <a:off x="4847326" y="3374778"/>
            <a:ext cx="3416320" cy="307777"/>
          </a:xfrm>
          <a:prstGeom prst="rect">
            <a:avLst/>
          </a:prstGeom>
          <a:noFill/>
        </p:spPr>
        <p:txBody>
          <a:bodyPr wrap="none" rtlCol="0">
            <a:spAutoFit/>
          </a:bodyPr>
          <a:lstStyle/>
          <a:p>
            <a:r>
              <a:rPr kumimoji="1" lang="ja-JP" altLang="en-US" sz="1400" dirty="0">
                <a:solidFill>
                  <a:srgbClr val="0070C0"/>
                </a:solidFill>
                <a:latin typeface="Meiryo" panose="020B0604030504040204" pitchFamily="34" charset="-128"/>
                <a:ea typeface="Meiryo" panose="020B0604030504040204" pitchFamily="34" charset="-128"/>
              </a:rPr>
              <a:t>様々な輸送手段の自動運転</a:t>
            </a:r>
            <a:r>
              <a:rPr lang="ja-JP" altLang="en-US" sz="1400" dirty="0">
                <a:solidFill>
                  <a:srgbClr val="0070C0"/>
                </a:solidFill>
                <a:latin typeface="Meiryo" panose="020B0604030504040204" pitchFamily="34" charset="-128"/>
                <a:ea typeface="Meiryo" panose="020B0604030504040204" pitchFamily="34" charset="-128"/>
              </a:rPr>
              <a:t>／自律制御型</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A1DE26D3-211C-544C-84A5-79DC5DDE3D53}"/>
              </a:ext>
            </a:extLst>
          </p:cNvPr>
          <p:cNvSpPr txBox="1"/>
          <p:nvPr/>
        </p:nvSpPr>
        <p:spPr>
          <a:xfrm>
            <a:off x="5106579" y="4703802"/>
            <a:ext cx="3570208" cy="830997"/>
          </a:xfrm>
          <a:prstGeom prst="rect">
            <a:avLst/>
          </a:prstGeom>
          <a:noFill/>
        </p:spPr>
        <p:txBody>
          <a:bodyPr wrap="none" rtlCol="0">
            <a:spAutoFit/>
          </a:bodyPr>
          <a:lstStyle/>
          <a:p>
            <a:pPr algn="ctr"/>
            <a:r>
              <a:rPr kumimoji="1" lang="en-US" altLang="ja-JP" sz="2400" b="1" dirty="0" err="1">
                <a:solidFill>
                  <a:schemeClr val="bg1"/>
                </a:solidFill>
                <a:latin typeface="Meiryo" panose="020B0604030504040204" pitchFamily="34" charset="-128"/>
                <a:ea typeface="Meiryo" panose="020B0604030504040204" pitchFamily="34" charset="-128"/>
              </a:rPr>
              <a:t>IoT</a:t>
            </a:r>
            <a:r>
              <a:rPr kumimoji="1" lang="ja-JP" altLang="en-US" sz="2400" b="1" dirty="0">
                <a:solidFill>
                  <a:schemeClr val="bg1"/>
                </a:solidFill>
                <a:latin typeface="Meiryo" panose="020B0604030504040204" pitchFamily="34" charset="-128"/>
                <a:ea typeface="Meiryo" panose="020B0604030504040204" pitchFamily="34" charset="-128"/>
              </a:rPr>
              <a:t>＝ビッグデータ</a:t>
            </a:r>
            <a:r>
              <a:rPr kumimoji="1" lang="en-US" altLang="ja-JP" sz="2400" b="1" dirty="0">
                <a:solidFill>
                  <a:schemeClr val="bg1"/>
                </a:solidFill>
                <a:latin typeface="Meiryo" panose="020B0604030504040204" pitchFamily="34" charset="-128"/>
                <a:ea typeface="Meiryo" panose="020B0604030504040204" pitchFamily="34" charset="-128"/>
              </a:rPr>
              <a:t>×AI</a:t>
            </a:r>
          </a:p>
          <a:p>
            <a:pPr algn="ctr"/>
            <a:r>
              <a:rPr lang="ja-JP" altLang="en-US" sz="2400" dirty="0">
                <a:solidFill>
                  <a:schemeClr val="bg1"/>
                </a:solidFill>
                <a:latin typeface="Meiryo" panose="020B0604030504040204" pitchFamily="34" charset="-128"/>
                <a:ea typeface="Meiryo" panose="020B0604030504040204" pitchFamily="34" charset="-128"/>
              </a:rPr>
              <a:t>効率・自律・分散の追求</a:t>
            </a:r>
            <a:endParaRPr kumimoji="1" lang="en-US" altLang="ja-JP" sz="2400" dirty="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2046E6FC-764E-1046-BA49-959EFCA20763}"/>
              </a:ext>
            </a:extLst>
          </p:cNvPr>
          <p:cNvSpPr txBox="1"/>
          <p:nvPr/>
        </p:nvSpPr>
        <p:spPr>
          <a:xfrm>
            <a:off x="489930" y="3969227"/>
            <a:ext cx="8186857" cy="461665"/>
          </a:xfrm>
          <a:prstGeom prst="rect">
            <a:avLst/>
          </a:prstGeom>
          <a:noFill/>
        </p:spPr>
        <p:txBody>
          <a:bodyPr wrap="none" rtlCol="0">
            <a:spAutoFit/>
          </a:bodyPr>
          <a:lstStyle/>
          <a:p>
            <a:pPr algn="ctr"/>
            <a:r>
              <a:rPr kumimoji="1" lang="ja-JP" altLang="en-US" sz="2400" dirty="0">
                <a:solidFill>
                  <a:schemeClr val="bg1"/>
                </a:solidFill>
                <a:latin typeface="Meiryo" panose="020B0604030504040204" pitchFamily="34" charset="-128"/>
                <a:ea typeface="Meiryo" panose="020B0604030504040204" pitchFamily="34" charset="-128"/>
              </a:rPr>
              <a:t>垂直階層型／管理制御型　　　　水平分散型／自律連係型</a:t>
            </a:r>
            <a:endParaRPr kumimoji="1" lang="en-US" altLang="ja-JP" sz="2400" dirty="0">
              <a:solidFill>
                <a:schemeClr val="bg1"/>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C13AAB05-4CBE-EE49-A6A6-FBFDB4C213A8}"/>
              </a:ext>
            </a:extLst>
          </p:cNvPr>
          <p:cNvSpPr/>
          <p:nvPr/>
        </p:nvSpPr>
        <p:spPr>
          <a:xfrm>
            <a:off x="179926" y="922815"/>
            <a:ext cx="8885920" cy="369332"/>
          </a:xfrm>
          <a:prstGeom prst="rect">
            <a:avLst/>
          </a:prstGeom>
        </p:spPr>
        <p:txBody>
          <a:bodyPr wrap="square">
            <a:spAutoFit/>
          </a:bodyPr>
          <a:lstStyle/>
          <a:p>
            <a:r>
              <a:rPr lang="ja-JP" altLang="en-US" dirty="0">
                <a:solidFill>
                  <a:srgbClr val="0070C0"/>
                </a:solidFill>
                <a:latin typeface="Meiryo" panose="020B0604030504040204" pitchFamily="34" charset="-128"/>
                <a:ea typeface="Meiryo" panose="020B0604030504040204" pitchFamily="34" charset="-128"/>
              </a:rPr>
              <a:t>経済革命を特徴づけてきた三つの決定的に重要な要素から成り立っている。</a:t>
            </a:r>
          </a:p>
        </p:txBody>
      </p:sp>
      <p:sp>
        <p:nvSpPr>
          <p:cNvPr id="14" name="正方形/長方形 13">
            <a:extLst>
              <a:ext uri="{FF2B5EF4-FFF2-40B4-BE49-F238E27FC236}">
                <a16:creationId xmlns:a16="http://schemas.microsoft.com/office/drawing/2014/main" id="{1E2377C0-A538-A044-A6CF-3B2422E40717}"/>
              </a:ext>
            </a:extLst>
          </p:cNvPr>
          <p:cNvSpPr/>
          <p:nvPr/>
        </p:nvSpPr>
        <p:spPr>
          <a:xfrm>
            <a:off x="179926" y="2130727"/>
            <a:ext cx="8885920"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経済活動により効率的に動力を提供する新しい</a:t>
            </a:r>
            <a:r>
              <a:rPr lang="ja-JP" altLang="en-US" b="1" u="sng" dirty="0">
                <a:solidFill>
                  <a:srgbClr val="0070C0"/>
                </a:solidFill>
                <a:latin typeface="Meiryo" panose="020B0604030504040204" pitchFamily="34" charset="-128"/>
                <a:ea typeface="Meiryo" panose="020B0604030504040204" pitchFamily="34" charset="-128"/>
              </a:rPr>
              <a:t>エネルギー源</a:t>
            </a:r>
            <a:endParaRPr lang="en-US" altLang="ja-JP" b="1" u="sng" dirty="0">
              <a:solidFill>
                <a:srgbClr val="0070C0"/>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0591BA23-4A06-324F-A970-0BC18BAEABA1}"/>
              </a:ext>
            </a:extLst>
          </p:cNvPr>
          <p:cNvSpPr/>
          <p:nvPr/>
        </p:nvSpPr>
        <p:spPr>
          <a:xfrm>
            <a:off x="179926" y="3005446"/>
            <a:ext cx="8466826" cy="369332"/>
          </a:xfrm>
          <a:prstGeom prst="rect">
            <a:avLst/>
          </a:prstGeom>
        </p:spPr>
        <p:txBody>
          <a:bodyPr wrap="square">
            <a:spAutoFit/>
          </a:bodyPr>
          <a:lstStyle/>
          <a:p>
            <a:pPr marL="285750" indent="-285750">
              <a:buFont typeface="Wingdings" pitchFamily="2" charset="2"/>
              <a:buChar char="l"/>
            </a:pPr>
            <a:r>
              <a:rPr lang="ja-JP" altLang="en-US" dirty="0">
                <a:solidFill>
                  <a:srgbClr val="0070C0"/>
                </a:solidFill>
                <a:latin typeface="Meiryo" panose="020B0604030504040204" pitchFamily="34" charset="-128"/>
                <a:ea typeface="Meiryo" panose="020B0604030504040204" pitchFamily="34" charset="-128"/>
              </a:rPr>
              <a:t>経済活動をより効率的に動かす新しい</a:t>
            </a:r>
            <a:r>
              <a:rPr lang="ja-JP" altLang="en-US" b="1" u="sng" dirty="0">
                <a:solidFill>
                  <a:srgbClr val="0070C0"/>
                </a:solidFill>
                <a:latin typeface="Meiryo" panose="020B0604030504040204" pitchFamily="34" charset="-128"/>
                <a:ea typeface="Meiryo" panose="020B0604030504040204" pitchFamily="34" charset="-128"/>
              </a:rPr>
              <a:t>輸送手段</a:t>
            </a:r>
          </a:p>
        </p:txBody>
      </p:sp>
      <p:sp>
        <p:nvSpPr>
          <p:cNvPr id="16" name="右矢印 15">
            <a:extLst>
              <a:ext uri="{FF2B5EF4-FFF2-40B4-BE49-F238E27FC236}">
                <a16:creationId xmlns:a16="http://schemas.microsoft.com/office/drawing/2014/main" id="{C712AA0D-D066-0847-8E09-6837EE4BEC16}"/>
              </a:ext>
            </a:extLst>
          </p:cNvPr>
          <p:cNvSpPr/>
          <p:nvPr/>
        </p:nvSpPr>
        <p:spPr>
          <a:xfrm>
            <a:off x="4296673" y="1686638"/>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9D5033F5-6480-504C-804A-2CA2B94E7927}"/>
              </a:ext>
            </a:extLst>
          </p:cNvPr>
          <p:cNvSpPr/>
          <p:nvPr/>
        </p:nvSpPr>
        <p:spPr>
          <a:xfrm>
            <a:off x="4296673" y="2511622"/>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18" name="右矢印 17">
            <a:extLst>
              <a:ext uri="{FF2B5EF4-FFF2-40B4-BE49-F238E27FC236}">
                <a16:creationId xmlns:a16="http://schemas.microsoft.com/office/drawing/2014/main" id="{910590D2-D33A-034A-BAAA-C1D1362876D5}"/>
              </a:ext>
            </a:extLst>
          </p:cNvPr>
          <p:cNvSpPr/>
          <p:nvPr/>
        </p:nvSpPr>
        <p:spPr>
          <a:xfrm>
            <a:off x="4296673" y="3386341"/>
            <a:ext cx="550653" cy="215754"/>
          </a:xfrm>
          <a:prstGeom prs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70C0"/>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EC61846F-C2BB-3249-985E-9F4D2CB4AB04}"/>
              </a:ext>
            </a:extLst>
          </p:cNvPr>
          <p:cNvSpPr txBox="1"/>
          <p:nvPr/>
        </p:nvSpPr>
        <p:spPr>
          <a:xfrm>
            <a:off x="382137" y="4900369"/>
            <a:ext cx="3775393" cy="1169551"/>
          </a:xfrm>
          <a:prstGeom prst="rect">
            <a:avLst/>
          </a:prstGeom>
          <a:noFill/>
        </p:spPr>
        <p:txBody>
          <a:bodyPr wrap="none" rtlCol="0">
            <a:spAutoFit/>
          </a:bodyPr>
          <a:lstStyle/>
          <a:p>
            <a:pPr algn="ctr"/>
            <a:r>
              <a:rPr kumimoji="1" lang="ja-JP" altLang="en-US" sz="2800" b="1" dirty="0">
                <a:solidFill>
                  <a:schemeClr val="bg1"/>
                </a:solidFill>
                <a:latin typeface="Meiryo" panose="020B0604030504040204" pitchFamily="34" charset="-128"/>
                <a:ea typeface="Meiryo" panose="020B0604030504040204" pitchFamily="34" charset="-128"/>
              </a:rPr>
              <a:t>「限界費用ゼロ」社会</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適切な初期投資を行えば</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生産にともなう増加分の新たな費用が</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限りなく「ゼロ」になる社会</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CBB527E-0ED7-094F-A10E-2F90BAFED4EA}"/>
              </a:ext>
            </a:extLst>
          </p:cNvPr>
          <p:cNvSpPr txBox="1"/>
          <p:nvPr/>
        </p:nvSpPr>
        <p:spPr>
          <a:xfrm>
            <a:off x="5095846" y="5730596"/>
            <a:ext cx="3672800" cy="584775"/>
          </a:xfrm>
          <a:prstGeom prst="rect">
            <a:avLst/>
          </a:prstGeom>
          <a:noFill/>
        </p:spPr>
        <p:txBody>
          <a:bodyPr wrap="none" rtlCol="0">
            <a:spAutoFit/>
          </a:bodyPr>
          <a:lstStyle/>
          <a:p>
            <a:pPr algn="ctr"/>
            <a:r>
              <a:rPr kumimoji="1" lang="ja-JP" altLang="en-US" sz="1600" b="1" dirty="0">
                <a:solidFill>
                  <a:schemeClr val="bg1"/>
                </a:solidFill>
                <a:latin typeface="Meiryo" panose="020B0604030504040204" pitchFamily="34" charset="-128"/>
                <a:ea typeface="Meiryo" panose="020B0604030504040204" pitchFamily="34" charset="-128"/>
              </a:rPr>
              <a:t>デジタル･トランスフォーメーション</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600" dirty="0">
                <a:solidFill>
                  <a:schemeClr val="bg1"/>
                </a:solidFill>
                <a:latin typeface="Meiryo" panose="020B0604030504040204" pitchFamily="34" charset="-128"/>
                <a:ea typeface="Meiryo" panose="020B0604030504040204" pitchFamily="34" charset="-128"/>
              </a:rPr>
              <a:t>により実現される社会やビジネスの姿</a:t>
            </a:r>
            <a:endParaRPr kumimoji="1" lang="en-US" altLang="ja-JP" sz="1600" dirty="0">
              <a:solidFill>
                <a:schemeClr val="bg1"/>
              </a:solidFill>
              <a:latin typeface="Meiryo" panose="020B0604030504040204" pitchFamily="34" charset="-128"/>
              <a:ea typeface="Meiryo" panose="020B0604030504040204" pitchFamily="34" charset="-128"/>
            </a:endParaRPr>
          </a:p>
        </p:txBody>
      </p:sp>
      <p:sp>
        <p:nvSpPr>
          <p:cNvPr id="24" name="右矢印 23">
            <a:extLst>
              <a:ext uri="{FF2B5EF4-FFF2-40B4-BE49-F238E27FC236}">
                <a16:creationId xmlns:a16="http://schemas.microsoft.com/office/drawing/2014/main" id="{5D8758BF-D789-5E48-9DD1-3F9F986A17E9}"/>
              </a:ext>
            </a:extLst>
          </p:cNvPr>
          <p:cNvSpPr/>
          <p:nvPr/>
        </p:nvSpPr>
        <p:spPr>
          <a:xfrm>
            <a:off x="4296673" y="4043780"/>
            <a:ext cx="550653" cy="215754"/>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7" name="右矢印 26">
            <a:extLst>
              <a:ext uri="{FF2B5EF4-FFF2-40B4-BE49-F238E27FC236}">
                <a16:creationId xmlns:a16="http://schemas.microsoft.com/office/drawing/2014/main" id="{62A1ABA4-BDAC-1949-8B3A-6C229E39FC02}"/>
              </a:ext>
            </a:extLst>
          </p:cNvPr>
          <p:cNvSpPr/>
          <p:nvPr/>
        </p:nvSpPr>
        <p:spPr>
          <a:xfrm rot="10800000">
            <a:off x="4308031" y="5073820"/>
            <a:ext cx="550653" cy="8226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下矢印 27">
            <a:extLst>
              <a:ext uri="{FF2B5EF4-FFF2-40B4-BE49-F238E27FC236}">
                <a16:creationId xmlns:a16="http://schemas.microsoft.com/office/drawing/2014/main" id="{F46E4C84-7042-C541-B4F5-D08AB9448D1B}"/>
              </a:ext>
            </a:extLst>
          </p:cNvPr>
          <p:cNvSpPr/>
          <p:nvPr/>
        </p:nvSpPr>
        <p:spPr>
          <a:xfrm>
            <a:off x="6537733" y="5509973"/>
            <a:ext cx="672860" cy="195797"/>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chemeClr val="bg1"/>
              </a:solidFill>
              <a:latin typeface="ＭＳ Ｐゴシック"/>
              <a:ea typeface="ＭＳ Ｐゴシック"/>
            </a:endParaRPr>
          </a:p>
        </p:txBody>
      </p:sp>
      <p:pic>
        <p:nvPicPr>
          <p:cNvPr id="29" name="図 28">
            <a:extLst>
              <a:ext uri="{FF2B5EF4-FFF2-40B4-BE49-F238E27FC236}">
                <a16:creationId xmlns:a16="http://schemas.microsoft.com/office/drawing/2014/main" id="{57FA9332-2966-A84C-98FF-A457A3D7FE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9029" y="1690930"/>
            <a:ext cx="1005081" cy="1444699"/>
          </a:xfrm>
          <a:prstGeom prst="rect">
            <a:avLst/>
          </a:prstGeom>
          <a:effectLst>
            <a:outerShdw blurRad="50800" dist="38100" dir="2700000" algn="tl" rotWithShape="0">
              <a:prstClr val="black">
                <a:alpha val="40000"/>
              </a:prstClr>
            </a:outerShdw>
          </a:effectLst>
        </p:spPr>
      </p:pic>
      <p:sp>
        <p:nvSpPr>
          <p:cNvPr id="30" name="正方形/長方形 29">
            <a:extLst>
              <a:ext uri="{FF2B5EF4-FFF2-40B4-BE49-F238E27FC236}">
                <a16:creationId xmlns:a16="http://schemas.microsoft.com/office/drawing/2014/main" id="{57CA6A53-C963-A64C-9681-591B5CAAB8CB}"/>
              </a:ext>
            </a:extLst>
          </p:cNvPr>
          <p:cNvSpPr/>
          <p:nvPr/>
        </p:nvSpPr>
        <p:spPr>
          <a:xfrm>
            <a:off x="7606928" y="3160276"/>
            <a:ext cx="1210588" cy="215444"/>
          </a:xfrm>
          <a:prstGeom prst="rect">
            <a:avLst/>
          </a:prstGeom>
        </p:spPr>
        <p:txBody>
          <a:bodyPr wrap="none">
            <a:spAutoFit/>
          </a:bodyPr>
          <a:lstStyle/>
          <a:p>
            <a:r>
              <a:rPr lang="ja-JP" altLang="en-US" sz="800" dirty="0">
                <a:solidFill>
                  <a:srgbClr val="0070C0"/>
                </a:solidFill>
                <a:latin typeface="Meiryo" panose="020B0604030504040204" pitchFamily="34" charset="-128"/>
                <a:ea typeface="Meiryo" panose="020B0604030504040204" pitchFamily="34" charset="-128"/>
              </a:rPr>
              <a:t>ジェレミー・リフキン</a:t>
            </a:r>
          </a:p>
        </p:txBody>
      </p:sp>
    </p:spTree>
    <p:extLst>
      <p:ext uri="{BB962C8B-B14F-4D97-AF65-F5344CB8AC3E}">
        <p14:creationId xmlns:p14="http://schemas.microsoft.com/office/powerpoint/2010/main" val="323524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4468" y="3026336"/>
            <a:ext cx="8555064" cy="342685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444501" y="3078703"/>
            <a:ext cx="8246782" cy="297239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a:xfrm>
            <a:off x="444501" y="277397"/>
            <a:ext cx="8699499" cy="416221"/>
          </a:xfrm>
          <a:prstGeom prst="rect">
            <a:avLst/>
          </a:prstGeom>
        </p:spPr>
        <p:txBody>
          <a:bodyPr>
            <a:noAutofit/>
          </a:bodyPr>
          <a:lstStyle/>
          <a:p>
            <a:r>
              <a:rPr kumimoji="1" lang="en-US" altLang="ja-JP" dirty="0"/>
              <a:t>DX</a:t>
            </a:r>
            <a:r>
              <a:rPr kumimoji="1" lang="ja-JP" altLang="en-US"/>
              <a:t>を</a:t>
            </a:r>
            <a:r>
              <a:rPr kumimoji="1" lang="ja-JP" altLang="en-US" dirty="0"/>
              <a:t>支えるテクノロジー</a:t>
            </a:r>
            <a:r>
              <a:rPr kumimoji="1" lang="en-US" altLang="ja-JP" dirty="0"/>
              <a:t> </a:t>
            </a:r>
            <a:r>
              <a:rPr kumimoji="1" lang="ja-JP" altLang="en-US" dirty="0"/>
              <a:t>　</a:t>
            </a:r>
          </a:p>
        </p:txBody>
      </p:sp>
      <p:sp>
        <p:nvSpPr>
          <p:cNvPr id="30" name="ホームベース 29"/>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ホームベース 30"/>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33" name="テキスト ボックス 32"/>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34" name="テキスト ボックス 33"/>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35" name="テキスト ボックス 34"/>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36" name="テキスト ボックス 35"/>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37" name="テキスト ボックス 36"/>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38" name="円/楕円 37"/>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39" name="テキスト ボックス 38"/>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40" name="上矢印 39"/>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800100" y="3181769"/>
            <a:ext cx="7538588" cy="1926079"/>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p:txBody>
      </p:sp>
      <p:sp>
        <p:nvSpPr>
          <p:cNvPr id="44" name="正方形/長方形 43"/>
          <p:cNvSpPr/>
          <p:nvPr/>
        </p:nvSpPr>
        <p:spPr>
          <a:xfrm>
            <a:off x="941689" y="3278413"/>
            <a:ext cx="7260621" cy="600987"/>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Meiryo" charset="-128"/>
              <a:ea typeface="Meiryo" charset="-128"/>
              <a:cs typeface="Meiryo" charset="-128"/>
            </a:endParaRPr>
          </a:p>
        </p:txBody>
      </p:sp>
      <p:sp>
        <p:nvSpPr>
          <p:cNvPr id="45" name="正方形/長方形 44"/>
          <p:cNvSpPr/>
          <p:nvPr/>
        </p:nvSpPr>
        <p:spPr>
          <a:xfrm>
            <a:off x="941434" y="3943145"/>
            <a:ext cx="7257972" cy="4097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Meiryo" charset="-128"/>
                <a:ea typeface="Meiryo" charset="-128"/>
                <a:cs typeface="Meiryo" charset="-128"/>
              </a:rPr>
              <a:t>IoT</a:t>
            </a:r>
            <a:r>
              <a:rPr kumimoji="1" lang="ja-JP" altLang="en-US" dirty="0">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Internet of Things</a:t>
            </a:r>
            <a:r>
              <a:rPr kumimoji="1" lang="ja-JP" altLang="en-US">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 CPS</a:t>
            </a:r>
            <a:r>
              <a:rPr kumimoji="1" lang="ja-JP" altLang="en-US">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 Cyber-physical System </a:t>
            </a:r>
            <a:r>
              <a:rPr kumimoji="1" lang="ja-JP" altLang="en-US">
                <a:solidFill>
                  <a:srgbClr val="FFFFFF"/>
                </a:solidFill>
                <a:latin typeface="Meiryo" charset="-128"/>
                <a:ea typeface="Meiryo" charset="-128"/>
                <a:cs typeface="Meiryo" charset="-128"/>
              </a:rPr>
              <a:t>）</a:t>
            </a:r>
            <a:endParaRPr kumimoji="1" lang="ja-JP" altLang="en-US" dirty="0">
              <a:solidFill>
                <a:srgbClr val="FFFFFF"/>
              </a:solidFill>
              <a:latin typeface="Meiryo" charset="-128"/>
              <a:ea typeface="Meiryo" charset="-128"/>
              <a:cs typeface="Meiryo" charset="-128"/>
            </a:endParaRPr>
          </a:p>
        </p:txBody>
      </p:sp>
      <p:sp>
        <p:nvSpPr>
          <p:cNvPr id="46" name="正方形/長方形 45"/>
          <p:cNvSpPr/>
          <p:nvPr/>
        </p:nvSpPr>
        <p:spPr>
          <a:xfrm>
            <a:off x="798598" y="5122187"/>
            <a:ext cx="7538587" cy="4097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コンテナ</a:t>
            </a:r>
            <a:r>
              <a:rPr kumimoji="1" lang="en-US" altLang="ja-JP" sz="2000" dirty="0">
                <a:solidFill>
                  <a:srgbClr val="FFFFFF"/>
                </a:solidFill>
                <a:latin typeface="Meiryo" charset="-128"/>
                <a:ea typeface="Meiryo" charset="-128"/>
                <a:cs typeface="Meiryo" charset="-128"/>
              </a:rPr>
              <a:t>  ×  </a:t>
            </a:r>
            <a:r>
              <a:rPr kumimoji="1" lang="ja-JP" altLang="en-US" sz="2000" dirty="0">
                <a:solidFill>
                  <a:srgbClr val="FFFFFF"/>
                </a:solidFill>
                <a:latin typeface="Meiryo" charset="-128"/>
                <a:ea typeface="Meiryo" charset="-128"/>
                <a:cs typeface="Meiryo" charset="-128"/>
              </a:rPr>
              <a:t>マイクロサービス</a:t>
            </a:r>
          </a:p>
        </p:txBody>
      </p:sp>
      <p:sp>
        <p:nvSpPr>
          <p:cNvPr id="49" name="テキスト ボックス 48"/>
          <p:cNvSpPr txBox="1"/>
          <p:nvPr/>
        </p:nvSpPr>
        <p:spPr>
          <a:xfrm>
            <a:off x="3149537" y="6099064"/>
            <a:ext cx="2877711" cy="400110"/>
          </a:xfrm>
          <a:prstGeom prst="rect">
            <a:avLst/>
          </a:prstGeom>
          <a:noFill/>
        </p:spPr>
        <p:txBody>
          <a:bodyPr wrap="none" rtlCol="0">
            <a:spAutoFit/>
          </a:bodyPr>
          <a:lstStyle/>
          <a:p>
            <a:r>
              <a:rPr kumimoji="1" lang="ja-JP" altLang="en-US" sz="2000" b="1">
                <a:solidFill>
                  <a:srgbClr val="FF6666"/>
                </a:solidFill>
                <a:latin typeface="Meiryo" charset="-128"/>
                <a:ea typeface="Meiryo" charset="-128"/>
                <a:cs typeface="Meiryo" charset="-128"/>
              </a:rPr>
              <a:t>サイバー･セキュリティ</a:t>
            </a:r>
          </a:p>
        </p:txBody>
      </p:sp>
      <p:sp>
        <p:nvSpPr>
          <p:cNvPr id="50" name="正方形/長方形 49"/>
          <p:cNvSpPr/>
          <p:nvPr/>
        </p:nvSpPr>
        <p:spPr>
          <a:xfrm>
            <a:off x="1515779" y="4388324"/>
            <a:ext cx="6112439" cy="738664"/>
          </a:xfrm>
          <a:prstGeom prst="rect">
            <a:avLst/>
          </a:prstGeom>
        </p:spPr>
        <p:txBody>
          <a:bodyPr wrap="square">
            <a:spAutoFit/>
          </a:bodyPr>
          <a:lstStyle/>
          <a:p>
            <a:pPr algn="ctr"/>
            <a:r>
              <a:rPr lang="ja-JP" altLang="en-US" sz="2400" b="1">
                <a:solidFill>
                  <a:srgbClr val="FFFFFF"/>
                </a:solidFill>
                <a:latin typeface="Meiryo" charset="-128"/>
                <a:ea typeface="Meiryo" charset="-128"/>
                <a:cs typeface="Meiryo" charset="-128"/>
              </a:rPr>
              <a:t>デジタル・ビジネス・プラットフォーム</a:t>
            </a:r>
            <a:endParaRPr lang="en-US" altLang="ja-JP" sz="2400" b="1"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Digital Business Platform</a:t>
            </a:r>
            <a:endParaRPr lang="ja-JP" altLang="en-US" dirty="0">
              <a:solidFill>
                <a:srgbClr val="FFFFFF"/>
              </a:solidFill>
              <a:latin typeface="Meiryo" charset="-128"/>
              <a:ea typeface="Meiryo" charset="-128"/>
              <a:cs typeface="Meiryo" charset="-128"/>
            </a:endParaRPr>
          </a:p>
        </p:txBody>
      </p:sp>
      <p:sp>
        <p:nvSpPr>
          <p:cNvPr id="51" name="正方形/長方形 50"/>
          <p:cNvSpPr/>
          <p:nvPr/>
        </p:nvSpPr>
        <p:spPr>
          <a:xfrm>
            <a:off x="2909528" y="3348350"/>
            <a:ext cx="3324948" cy="523220"/>
          </a:xfrm>
          <a:prstGeom prst="rect">
            <a:avLst/>
          </a:prstGeom>
        </p:spPr>
        <p:txBody>
          <a:bodyPr wrap="none">
            <a:spAutoFit/>
          </a:bodyPr>
          <a:lstStyle/>
          <a:p>
            <a:pPr algn="ctr"/>
            <a:r>
              <a:rPr lang="ja-JP" altLang="en-US" sz="2800" b="1" dirty="0">
                <a:solidFill>
                  <a:srgbClr val="FFFFFF"/>
                </a:solidFill>
                <a:latin typeface="Meiryo" charset="-128"/>
                <a:ea typeface="Meiryo" charset="-128"/>
                <a:cs typeface="Meiryo" charset="-128"/>
              </a:rPr>
              <a:t>ビッグデータ</a:t>
            </a:r>
            <a:r>
              <a:rPr lang="en-US" altLang="ja-JP" sz="2800" b="1" dirty="0">
                <a:solidFill>
                  <a:srgbClr val="FFFFFF"/>
                </a:solidFill>
                <a:latin typeface="Meiryo" charset="-128"/>
                <a:ea typeface="Meiryo" charset="-128"/>
                <a:cs typeface="Meiryo" charset="-128"/>
              </a:rPr>
              <a:t> × AI</a:t>
            </a:r>
            <a:endParaRPr lang="ja-JP" altLang="en-US" sz="2800" b="1" dirty="0">
              <a:solidFill>
                <a:srgbClr val="FFFFFF"/>
              </a:solidFill>
              <a:latin typeface="Meiryo" charset="-128"/>
              <a:ea typeface="Meiryo" charset="-128"/>
              <a:cs typeface="Meiryo" charset="-128"/>
            </a:endParaRPr>
          </a:p>
        </p:txBody>
      </p:sp>
      <p:sp>
        <p:nvSpPr>
          <p:cNvPr id="52" name="テキスト ボックス 51"/>
          <p:cNvSpPr txBox="1"/>
          <p:nvPr/>
        </p:nvSpPr>
        <p:spPr>
          <a:xfrm>
            <a:off x="905219" y="5716472"/>
            <a:ext cx="1110112" cy="307777"/>
          </a:xfrm>
          <a:prstGeom prst="rect">
            <a:avLst/>
          </a:prstGeom>
          <a:noFill/>
        </p:spPr>
        <p:txBody>
          <a:bodyPr wrap="none" rtlCol="0">
            <a:spAutoFit/>
          </a:bodyPr>
          <a:lstStyle/>
          <a:p>
            <a:r>
              <a:rPr kumimoji="1" lang="en-US" altLang="ja-JP" sz="1400" b="1">
                <a:solidFill>
                  <a:schemeClr val="bg1"/>
                </a:solidFill>
                <a:latin typeface="Meiryo" charset="-128"/>
                <a:ea typeface="Meiryo" charset="-128"/>
                <a:cs typeface="Meiryo" charset="-128"/>
              </a:rPr>
              <a:t>SaaS/API</a:t>
            </a:r>
            <a:endParaRPr kumimoji="1" lang="ja-JP" altLang="en-US" sz="1400" b="1" dirty="0">
              <a:solidFill>
                <a:schemeClr val="bg1"/>
              </a:solidFill>
              <a:latin typeface="Meiryo" charset="-128"/>
              <a:ea typeface="Meiryo" charset="-128"/>
              <a:cs typeface="Meiryo" charset="-128"/>
            </a:endParaRPr>
          </a:p>
        </p:txBody>
      </p:sp>
      <p:sp>
        <p:nvSpPr>
          <p:cNvPr id="53" name="テキスト ボックス 52"/>
          <p:cNvSpPr txBox="1"/>
          <p:nvPr/>
        </p:nvSpPr>
        <p:spPr>
          <a:xfrm>
            <a:off x="7123867" y="5716473"/>
            <a:ext cx="1214820" cy="307777"/>
          </a:xfrm>
          <a:prstGeom prst="rect">
            <a:avLst/>
          </a:prstGeom>
          <a:noFill/>
        </p:spPr>
        <p:txBody>
          <a:bodyPr wrap="none" rtlCol="0">
            <a:spAutoFit/>
          </a:bodyPr>
          <a:lstStyle/>
          <a:p>
            <a:r>
              <a:rPr kumimoji="1" lang="en-US" altLang="ja-JP" sz="1400" b="1" dirty="0">
                <a:solidFill>
                  <a:schemeClr val="bg1"/>
                </a:solidFill>
                <a:latin typeface="Meiryo" charset="-128"/>
                <a:ea typeface="Meiryo" charset="-128"/>
                <a:cs typeface="Meiryo" charset="-128"/>
              </a:rPr>
              <a:t>PaaS/</a:t>
            </a:r>
            <a:r>
              <a:rPr kumimoji="1" lang="en-US" altLang="ja-JP" sz="1400" b="1" dirty="0" err="1">
                <a:solidFill>
                  <a:schemeClr val="bg1"/>
                </a:solidFill>
                <a:latin typeface="Meiryo" charset="-128"/>
                <a:ea typeface="Meiryo" charset="-128"/>
                <a:cs typeface="Meiryo" charset="-128"/>
              </a:rPr>
              <a:t>FaaS</a:t>
            </a:r>
            <a:endParaRPr kumimoji="1" lang="ja-JP" altLang="en-US" sz="1400" b="1" dirty="0">
              <a:solidFill>
                <a:schemeClr val="bg1"/>
              </a:solidFill>
              <a:latin typeface="Meiryo" charset="-128"/>
              <a:ea typeface="Meiryo" charset="-128"/>
              <a:cs typeface="Meiryo" charset="-128"/>
            </a:endParaRPr>
          </a:p>
        </p:txBody>
      </p:sp>
      <p:sp>
        <p:nvSpPr>
          <p:cNvPr id="3" name="正方形/長方形 2">
            <a:extLst>
              <a:ext uri="{FF2B5EF4-FFF2-40B4-BE49-F238E27FC236}">
                <a16:creationId xmlns:a16="http://schemas.microsoft.com/office/drawing/2014/main" id="{4974F314-59D2-1248-9456-76969BE11977}"/>
              </a:ext>
            </a:extLst>
          </p:cNvPr>
          <p:cNvSpPr/>
          <p:nvPr/>
        </p:nvSpPr>
        <p:spPr>
          <a:xfrm>
            <a:off x="2700696" y="5640480"/>
            <a:ext cx="3775393" cy="400110"/>
          </a:xfrm>
          <a:prstGeom prst="rect">
            <a:avLst/>
          </a:prstGeom>
        </p:spPr>
        <p:txBody>
          <a:bodyPr wrap="none">
            <a:spAutoFit/>
          </a:bodyPr>
          <a:lstStyle/>
          <a:p>
            <a:pPr algn="ctr"/>
            <a:r>
              <a:rPr lang="ja-JP" altLang="en-US" sz="2000">
                <a:solidFill>
                  <a:srgbClr val="FFFFFF"/>
                </a:solidFill>
                <a:latin typeface="Meiryo" charset="-128"/>
                <a:ea typeface="Meiryo" charset="-128"/>
                <a:cs typeface="Meiryo" charset="-128"/>
              </a:rPr>
              <a:t>クラウド・コンピューティング</a:t>
            </a:r>
            <a:endParaRPr lang="ja-JP" altLang="en-US" sz="2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370506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8" y="258954"/>
            <a:ext cx="8686801" cy="451168"/>
          </a:xfrm>
        </p:spPr>
        <p:txBody>
          <a:bodyPr>
            <a:noAutofit/>
          </a:bodyPr>
          <a:lstStyle/>
          <a:p>
            <a:r>
              <a:rPr lang="en-US" altLang="ja-JP" dirty="0"/>
              <a:t>DX</a:t>
            </a:r>
            <a:r>
              <a:rPr lang="ja-JP" altLang="en-US"/>
              <a:t>を支えるテクノロジー</a:t>
            </a:r>
            <a:r>
              <a:rPr lang="en-US" altLang="ja-JP" dirty="0"/>
              <a:t> </a:t>
            </a:r>
            <a:r>
              <a:rPr lang="ja-JP" altLang="en-US"/>
              <a:t>　</a:t>
            </a:r>
            <a:endParaRPr kumimoji="1" lang="ja-JP" altLang="en-US" dirty="0"/>
          </a:p>
        </p:txBody>
      </p:sp>
      <p:sp>
        <p:nvSpPr>
          <p:cNvPr id="4" name="ホームベース 3"/>
          <p:cNvSpPr/>
          <p:nvPr/>
        </p:nvSpPr>
        <p:spPr>
          <a:xfrm>
            <a:off x="457200" y="759592"/>
            <a:ext cx="8265459" cy="1497864"/>
          </a:xfrm>
          <a:prstGeom prst="homePlate">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p:cNvSpPr/>
          <p:nvPr/>
        </p:nvSpPr>
        <p:spPr>
          <a:xfrm>
            <a:off x="457199" y="2301626"/>
            <a:ext cx="8265459" cy="1497864"/>
          </a:xfrm>
          <a:prstGeom prst="homePlate">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457199" y="3820431"/>
            <a:ext cx="8265459" cy="2312968"/>
          </a:xfrm>
          <a:prstGeom prst="homePlate">
            <a:avLst>
              <a:gd name="adj" fmla="val 31396"/>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1872972"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657601"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442230" y="763620"/>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57200" y="822345"/>
            <a:ext cx="1415772" cy="276999"/>
          </a:xfrm>
          <a:prstGeom prst="rect">
            <a:avLst/>
          </a:prstGeom>
          <a:noFill/>
        </p:spPr>
        <p:txBody>
          <a:bodyPr wrap="none" rtlCol="0">
            <a:spAutoFit/>
          </a:bodyPr>
          <a:lstStyle/>
          <a:p>
            <a:r>
              <a:rPr kumimoji="1" lang="ja-JP" altLang="en-US" sz="1200" b="1" dirty="0">
                <a:solidFill>
                  <a:schemeClr val="accent6">
                    <a:lumMod val="50000"/>
                  </a:schemeClr>
                </a:solidFill>
                <a:latin typeface="Meiryo" charset="-128"/>
                <a:ea typeface="Meiryo" charset="-128"/>
                <a:cs typeface="Meiryo" charset="-128"/>
              </a:rPr>
              <a:t>アプリケーション</a:t>
            </a:r>
          </a:p>
        </p:txBody>
      </p:sp>
      <p:sp>
        <p:nvSpPr>
          <p:cNvPr id="15" name="テキスト ボックス 14"/>
          <p:cNvSpPr txBox="1"/>
          <p:nvPr/>
        </p:nvSpPr>
        <p:spPr>
          <a:xfrm>
            <a:off x="457200" y="2364380"/>
            <a:ext cx="1415772" cy="276999"/>
          </a:xfrm>
          <a:prstGeom prst="rect">
            <a:avLst/>
          </a:prstGeom>
          <a:noFill/>
        </p:spPr>
        <p:txBody>
          <a:bodyPr wrap="none" rtlCol="0">
            <a:spAutoFit/>
          </a:bodyPr>
          <a:lstStyle/>
          <a:p>
            <a:r>
              <a:rPr kumimoji="1" lang="ja-JP" altLang="en-US" sz="1200" b="1">
                <a:solidFill>
                  <a:srgbClr val="00B050"/>
                </a:solidFill>
                <a:latin typeface="Meiryo" charset="-128"/>
                <a:ea typeface="Meiryo" charset="-128"/>
                <a:cs typeface="Meiryo" charset="-128"/>
              </a:rPr>
              <a:t>プラットフォーム</a:t>
            </a:r>
            <a:endParaRPr kumimoji="1" lang="ja-JP" altLang="en-US" sz="1200" b="1" dirty="0">
              <a:solidFill>
                <a:srgbClr val="00B050"/>
              </a:solidFill>
              <a:latin typeface="Meiryo" charset="-128"/>
              <a:ea typeface="Meiryo" charset="-128"/>
              <a:cs typeface="Meiryo" charset="-128"/>
            </a:endParaRPr>
          </a:p>
        </p:txBody>
      </p:sp>
      <p:sp>
        <p:nvSpPr>
          <p:cNvPr id="16" name="テキスト ボックス 15"/>
          <p:cNvSpPr txBox="1"/>
          <p:nvPr/>
        </p:nvSpPr>
        <p:spPr>
          <a:xfrm>
            <a:off x="457200" y="3862244"/>
            <a:ext cx="1877437" cy="461665"/>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インフラストラクチャー</a:t>
            </a:r>
            <a:endParaRPr kumimoji="1" lang="en-US" altLang="ja-JP" sz="1200" b="1" dirty="0">
              <a:solidFill>
                <a:srgbClr val="0052FF"/>
              </a:solidFill>
              <a:latin typeface="Meiryo" charset="-128"/>
              <a:ea typeface="Meiryo" charset="-128"/>
              <a:cs typeface="Meiryo" charset="-128"/>
            </a:endParaRPr>
          </a:p>
          <a:p>
            <a:r>
              <a:rPr lang="ja-JP" altLang="en-US" sz="1200" b="1" dirty="0">
                <a:solidFill>
                  <a:srgbClr val="0052FF"/>
                </a:solidFill>
                <a:latin typeface="Meiryo" charset="-128"/>
                <a:ea typeface="Meiryo" charset="-128"/>
                <a:cs typeface="Meiryo" charset="-128"/>
              </a:rPr>
              <a:t>デバイス</a:t>
            </a:r>
            <a:endParaRPr kumimoji="1" lang="ja-JP" altLang="en-US" sz="1200" b="1" dirty="0">
              <a:solidFill>
                <a:srgbClr val="0052FF"/>
              </a:solidFill>
              <a:latin typeface="Meiryo" charset="-128"/>
              <a:ea typeface="Meiryo" charset="-128"/>
              <a:cs typeface="Meiryo" charset="-128"/>
            </a:endParaRPr>
          </a:p>
        </p:txBody>
      </p:sp>
      <p:sp>
        <p:nvSpPr>
          <p:cNvPr id="17" name="ホームベース 16"/>
          <p:cNvSpPr/>
          <p:nvPr/>
        </p:nvSpPr>
        <p:spPr>
          <a:xfrm>
            <a:off x="806824" y="1117811"/>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AR</a:t>
            </a:r>
            <a:r>
              <a:rPr kumimoji="1" lang="ja-JP" altLang="en-US" sz="1600" dirty="0">
                <a:solidFill>
                  <a:srgbClr val="FFFFFF"/>
                </a:solidFill>
                <a:latin typeface="Meiryo" charset="-128"/>
                <a:ea typeface="Meiryo" charset="-128"/>
                <a:cs typeface="Meiryo" charset="-128"/>
              </a:rPr>
              <a:t>（拡張現実）</a:t>
            </a:r>
            <a:r>
              <a:rPr kumimoji="1" lang="en-US" altLang="ja-JP" sz="1600" dirty="0">
                <a:solidFill>
                  <a:srgbClr val="FFFFFF"/>
                </a:solidFill>
                <a:latin typeface="Meiryo" charset="-128"/>
                <a:ea typeface="Meiryo" charset="-128"/>
                <a:cs typeface="Meiryo" charset="-128"/>
              </a:rPr>
              <a:t> / VR</a:t>
            </a:r>
            <a:r>
              <a:rPr kumimoji="1" lang="ja-JP" altLang="en-US" sz="1600" dirty="0">
                <a:solidFill>
                  <a:srgbClr val="FFFFFF"/>
                </a:solidFill>
                <a:latin typeface="Meiryo" charset="-128"/>
                <a:ea typeface="Meiryo" charset="-128"/>
                <a:cs typeface="Meiryo" charset="-128"/>
              </a:rPr>
              <a:t>（仮想現実）</a:t>
            </a:r>
            <a:r>
              <a:rPr kumimoji="1" lang="en-US" altLang="ja-JP" sz="1600" dirty="0">
                <a:solidFill>
                  <a:srgbClr val="FFFFFF"/>
                </a:solidFill>
                <a:latin typeface="Meiryo" charset="-128"/>
                <a:ea typeface="Meiryo" charset="-128"/>
                <a:cs typeface="Meiryo" charset="-128"/>
              </a:rPr>
              <a:t> / MR</a:t>
            </a:r>
            <a:r>
              <a:rPr kumimoji="1" lang="ja-JP" altLang="en-US" sz="1600" dirty="0">
                <a:solidFill>
                  <a:srgbClr val="FFFFFF"/>
                </a:solidFill>
                <a:latin typeface="Meiryo" charset="-128"/>
                <a:ea typeface="Meiryo" charset="-128"/>
                <a:cs typeface="Meiryo" charset="-128"/>
              </a:rPr>
              <a:t>（複合現実）</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Augmented Reality / Virtual Reality / Mixed Reality</a:t>
            </a:r>
            <a:endParaRPr kumimoji="1" lang="ja-JP" altLang="en-US" sz="800" dirty="0">
              <a:solidFill>
                <a:srgbClr val="FFFFFF"/>
              </a:solidFill>
              <a:latin typeface="Meiryo" charset="-128"/>
              <a:ea typeface="Meiryo" charset="-128"/>
              <a:cs typeface="Meiryo" charset="-128"/>
            </a:endParaRPr>
          </a:p>
        </p:txBody>
      </p:sp>
      <p:sp>
        <p:nvSpPr>
          <p:cNvPr id="18" name="ホームベース 17"/>
          <p:cNvSpPr/>
          <p:nvPr/>
        </p:nvSpPr>
        <p:spPr>
          <a:xfrm>
            <a:off x="806824" y="1673043"/>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charset="-128"/>
                <a:ea typeface="Meiryo" charset="-128"/>
                <a:cs typeface="Meiryo" charset="-128"/>
              </a:rPr>
              <a:t>ディープラーニング（深層学習）と関連技術</a:t>
            </a:r>
            <a:r>
              <a:rPr lang="ja-JP" altLang="en-US" sz="800" dirty="0">
                <a:solidFill>
                  <a:srgbClr val="FFFFFF"/>
                </a:solidFill>
                <a:latin typeface="Meiryo" charset="-128"/>
                <a:ea typeface="Meiryo" charset="-128"/>
                <a:cs typeface="Meiryo" charset="-128"/>
              </a:rPr>
              <a:t>（深層強化学習</a:t>
            </a:r>
            <a:r>
              <a:rPr lang="en-US" altLang="ja-JP" sz="800" dirty="0">
                <a:solidFill>
                  <a:srgbClr val="FFFFFF"/>
                </a:solidFill>
                <a:latin typeface="Meiryo" charset="-128"/>
                <a:ea typeface="Meiryo" charset="-128"/>
                <a:cs typeface="Meiryo" charset="-128"/>
              </a:rPr>
              <a:t>/DQN</a:t>
            </a:r>
            <a:r>
              <a:rPr lang="ja-JP" altLang="en-US" sz="800" dirty="0">
                <a:solidFill>
                  <a:srgbClr val="FFFFFF"/>
                </a:solidFill>
                <a:latin typeface="Meiryo" charset="-128"/>
                <a:ea typeface="Meiryo" charset="-128"/>
                <a:cs typeface="Meiryo" charset="-128"/>
              </a:rPr>
              <a:t>、敵対的ネットワーク</a:t>
            </a:r>
            <a:r>
              <a:rPr lang="en-US" altLang="ja-JP" sz="800" dirty="0">
                <a:solidFill>
                  <a:srgbClr val="FFFFFF"/>
                </a:solidFill>
                <a:latin typeface="Meiryo" charset="-128"/>
                <a:ea typeface="Meiryo" charset="-128"/>
                <a:cs typeface="Meiryo" charset="-128"/>
              </a:rPr>
              <a:t>/GAN</a:t>
            </a:r>
            <a:r>
              <a:rPr lang="ja-JP" altLang="en-US" sz="800" dirty="0">
                <a:solidFill>
                  <a:srgbClr val="FFFFFF"/>
                </a:solidFill>
                <a:latin typeface="Meiryo" charset="-128"/>
                <a:ea typeface="Meiryo" charset="-128"/>
                <a:cs typeface="Meiryo" charset="-128"/>
              </a:rPr>
              <a:t>など）</a:t>
            </a:r>
            <a:endParaRPr lang="en-US" altLang="ja-JP" sz="8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Deep Learning</a:t>
            </a:r>
            <a:endParaRPr kumimoji="1" lang="ja-JP" altLang="en-US" sz="800" dirty="0">
              <a:solidFill>
                <a:srgbClr val="FFFFFF"/>
              </a:solidFill>
              <a:latin typeface="Meiryo" charset="-128"/>
              <a:ea typeface="Meiryo" charset="-128"/>
              <a:cs typeface="Meiryo" charset="-128"/>
            </a:endParaRPr>
          </a:p>
        </p:txBody>
      </p:sp>
      <p:sp>
        <p:nvSpPr>
          <p:cNvPr id="19" name="ホームベース 18"/>
          <p:cNvSpPr/>
          <p:nvPr/>
        </p:nvSpPr>
        <p:spPr>
          <a:xfrm>
            <a:off x="806822" y="2655912"/>
            <a:ext cx="7225552"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ブロックチェーン</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Block Chain</a:t>
            </a:r>
            <a:endParaRPr kumimoji="1" lang="ja-JP" altLang="en-US" sz="800" dirty="0">
              <a:solidFill>
                <a:srgbClr val="FFFFFF"/>
              </a:solidFill>
              <a:latin typeface="Meiryo" charset="-128"/>
              <a:ea typeface="Meiryo" charset="-128"/>
              <a:cs typeface="Meiryo" charset="-128"/>
            </a:endParaRPr>
          </a:p>
        </p:txBody>
      </p:sp>
      <p:sp>
        <p:nvSpPr>
          <p:cNvPr id="20" name="ホームベース 19"/>
          <p:cNvSpPr/>
          <p:nvPr/>
        </p:nvSpPr>
        <p:spPr>
          <a:xfrm>
            <a:off x="1712260" y="3215940"/>
            <a:ext cx="624886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HTAP</a:t>
            </a:r>
            <a:r>
              <a:rPr lang="ja-JP" altLang="en-US" sz="1050" dirty="0">
                <a:solidFill>
                  <a:srgbClr val="FFFFFF"/>
                </a:solidFill>
                <a:latin typeface="Meiryo" charset="-128"/>
                <a:ea typeface="Meiryo" charset="-128"/>
                <a:cs typeface="Meiryo" charset="-128"/>
              </a:rPr>
              <a:t>（</a:t>
            </a:r>
            <a:r>
              <a:rPr lang="en-US" altLang="ja-JP" sz="1050" dirty="0">
                <a:solidFill>
                  <a:srgbClr val="FFFFFF"/>
                </a:solidFill>
                <a:latin typeface="Meiryo" charset="-128"/>
                <a:ea typeface="Meiryo" charset="-128"/>
                <a:cs typeface="Meiryo" charset="-128"/>
              </a:rPr>
              <a:t>OLTP/</a:t>
            </a:r>
            <a:r>
              <a:rPr lang="ja-JP" altLang="en-US" sz="1050" dirty="0">
                <a:solidFill>
                  <a:srgbClr val="FFFFFF"/>
                </a:solidFill>
                <a:latin typeface="Meiryo" charset="-128"/>
                <a:ea typeface="Meiryo" charset="-128"/>
                <a:cs typeface="Meiryo" charset="-128"/>
              </a:rPr>
              <a:t>業務系・基幹系と</a:t>
            </a:r>
            <a:r>
              <a:rPr lang="en-US" altLang="ja-JP" sz="1050" dirty="0">
                <a:solidFill>
                  <a:srgbClr val="FFFFFF"/>
                </a:solidFill>
                <a:latin typeface="Meiryo" charset="-128"/>
                <a:ea typeface="Meiryo" charset="-128"/>
                <a:cs typeface="Meiryo" charset="-128"/>
              </a:rPr>
              <a:t>OLAP/</a:t>
            </a:r>
            <a:r>
              <a:rPr lang="ja-JP" altLang="en-US" sz="1050" dirty="0">
                <a:solidFill>
                  <a:srgbClr val="FFFFFF"/>
                </a:solidFill>
                <a:latin typeface="Meiryo" charset="-128"/>
                <a:ea typeface="Meiryo" charset="-128"/>
                <a:cs typeface="Meiryo" charset="-128"/>
              </a:rPr>
              <a:t>分析系の実行基盤を統合）</a:t>
            </a:r>
            <a:endParaRPr lang="en-US" altLang="ja-JP" sz="105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Hybrid Transaction and Analytics Processing</a:t>
            </a:r>
            <a:endParaRPr kumimoji="1" lang="ja-JP" altLang="en-US" sz="800" dirty="0">
              <a:solidFill>
                <a:srgbClr val="FFFFFF"/>
              </a:solidFill>
              <a:latin typeface="Meiryo" charset="-128"/>
              <a:ea typeface="Meiryo" charset="-128"/>
              <a:cs typeface="Meiryo" charset="-128"/>
            </a:endParaRPr>
          </a:p>
        </p:txBody>
      </p:sp>
      <p:sp>
        <p:nvSpPr>
          <p:cNvPr id="21" name="ホームベース 20"/>
          <p:cNvSpPr/>
          <p:nvPr/>
        </p:nvSpPr>
        <p:spPr>
          <a:xfrm>
            <a:off x="806823" y="4913262"/>
            <a:ext cx="6468702"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LPWA</a:t>
            </a:r>
            <a:r>
              <a:rPr kumimoji="1" lang="ja-JP" altLang="en-US" sz="1600" dirty="0">
                <a:solidFill>
                  <a:srgbClr val="FFFFFF"/>
                </a:solidFill>
                <a:latin typeface="Meiryo" charset="-128"/>
                <a:ea typeface="Meiryo" charset="-128"/>
                <a:cs typeface="Meiryo" charset="-128"/>
              </a:rPr>
              <a:t>ネットワーク</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Low </a:t>
            </a:r>
            <a:r>
              <a:rPr lang="en-US" altLang="ja-JP" sz="800" dirty="0" err="1">
                <a:solidFill>
                  <a:srgbClr val="FFFFFF"/>
                </a:solidFill>
                <a:latin typeface="Meiryo" charset="-128"/>
                <a:ea typeface="Meiryo" charset="-128"/>
                <a:cs typeface="Meiryo" charset="-128"/>
              </a:rPr>
              <a:t>Power,Wide</a:t>
            </a:r>
            <a:r>
              <a:rPr lang="en-US" altLang="ja-JP" sz="800" dirty="0">
                <a:solidFill>
                  <a:srgbClr val="FFFFFF"/>
                </a:solidFill>
                <a:latin typeface="Meiryo" charset="-128"/>
                <a:ea typeface="Meiryo" charset="-128"/>
                <a:cs typeface="Meiryo" charset="-128"/>
              </a:rPr>
              <a:t> Area Network</a:t>
            </a:r>
            <a:endParaRPr kumimoji="1" lang="ja-JP" altLang="en-US" sz="800" dirty="0">
              <a:solidFill>
                <a:srgbClr val="FFFFFF"/>
              </a:solidFill>
              <a:latin typeface="Meiryo" charset="-128"/>
              <a:ea typeface="Meiryo" charset="-128"/>
              <a:cs typeface="Meiryo" charset="-128"/>
            </a:endParaRPr>
          </a:p>
        </p:txBody>
      </p:sp>
      <p:sp>
        <p:nvSpPr>
          <p:cNvPr id="22" name="ホームベース 21"/>
          <p:cNvSpPr/>
          <p:nvPr/>
        </p:nvSpPr>
        <p:spPr>
          <a:xfrm>
            <a:off x="6405949" y="4578489"/>
            <a:ext cx="1555170"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5G</a:t>
            </a:r>
            <a:r>
              <a:rPr lang="ja-JP" altLang="en-US" sz="1600" dirty="0">
                <a:solidFill>
                  <a:srgbClr val="FFFFFF"/>
                </a:solidFill>
                <a:latin typeface="Meiryo" charset="-128"/>
                <a:ea typeface="Meiryo" charset="-128"/>
                <a:cs typeface="Meiryo" charset="-128"/>
              </a:rPr>
              <a:t>通信</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5th Generation</a:t>
            </a:r>
          </a:p>
        </p:txBody>
      </p:sp>
      <p:sp>
        <p:nvSpPr>
          <p:cNvPr id="23" name="ホームベース 22"/>
          <p:cNvSpPr/>
          <p:nvPr/>
        </p:nvSpPr>
        <p:spPr>
          <a:xfrm>
            <a:off x="1712259" y="5506474"/>
            <a:ext cx="6248861"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エッジ・コンピューティング</a:t>
            </a:r>
            <a:r>
              <a:rPr kumimoji="1" lang="ja-JP" altLang="en-US" sz="800" dirty="0">
                <a:solidFill>
                  <a:srgbClr val="FFFFFF"/>
                </a:solidFill>
                <a:latin typeface="Meiryo" charset="-128"/>
                <a:ea typeface="Meiryo" charset="-128"/>
                <a:cs typeface="Meiryo" charset="-128"/>
              </a:rPr>
              <a:t>（デバイス側での学習や推論</a:t>
            </a:r>
            <a:r>
              <a:rPr kumimoji="1" lang="en-US" altLang="ja-JP" sz="800" dirty="0">
                <a:solidFill>
                  <a:srgbClr val="FFFFFF"/>
                </a:solidFill>
                <a:latin typeface="Meiryo" charset="-128"/>
                <a:ea typeface="Meiryo" charset="-128"/>
                <a:cs typeface="Meiryo" charset="-128"/>
              </a:rPr>
              <a:t>/</a:t>
            </a:r>
            <a:r>
              <a:rPr kumimoji="1" lang="ja-JP" altLang="en-US" sz="800" dirty="0">
                <a:solidFill>
                  <a:srgbClr val="FFFFFF"/>
                </a:solidFill>
                <a:latin typeface="Meiryo" charset="-128"/>
                <a:ea typeface="Meiryo" charset="-128"/>
                <a:cs typeface="Meiryo" charset="-128"/>
              </a:rPr>
              <a:t>高機能演算）</a:t>
            </a:r>
            <a:endParaRPr kumimoji="1" lang="en-US" altLang="ja-JP" sz="8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Edge Computing</a:t>
            </a:r>
            <a:endParaRPr kumimoji="1" lang="ja-JP" altLang="en-US" sz="800" dirty="0">
              <a:solidFill>
                <a:srgbClr val="FFFFFF"/>
              </a:solidFill>
              <a:latin typeface="Meiryo" charset="-128"/>
              <a:ea typeface="Meiryo" charset="-128"/>
              <a:cs typeface="Meiryo" charset="-128"/>
            </a:endParaRPr>
          </a:p>
        </p:txBody>
      </p:sp>
      <p:sp>
        <p:nvSpPr>
          <p:cNvPr id="24" name="ホームベース 23"/>
          <p:cNvSpPr/>
          <p:nvPr/>
        </p:nvSpPr>
        <p:spPr>
          <a:xfrm>
            <a:off x="5020232" y="3998772"/>
            <a:ext cx="2940887"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量子コンピュータ</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Quantum Computer</a:t>
            </a:r>
            <a:endParaRPr kumimoji="1" lang="ja-JP" altLang="en-US" sz="800" dirty="0">
              <a:solidFill>
                <a:srgbClr val="FFFFFF"/>
              </a:solidFill>
              <a:latin typeface="Meiryo" charset="-128"/>
              <a:ea typeface="Meiryo" charset="-128"/>
              <a:cs typeface="Meiryo" charset="-128"/>
            </a:endParaRPr>
          </a:p>
        </p:txBody>
      </p:sp>
      <p:cxnSp>
        <p:nvCxnSpPr>
          <p:cNvPr id="25" name="直線コネクタ 24"/>
          <p:cNvCxnSpPr/>
          <p:nvPr/>
        </p:nvCxnSpPr>
        <p:spPr>
          <a:xfrm>
            <a:off x="7275525"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4059" y="6190315"/>
            <a:ext cx="986168"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〜2017</a:t>
            </a:r>
            <a:endParaRPr kumimoji="1" lang="ja-JP" altLang="en-US" dirty="0">
              <a:solidFill>
                <a:schemeClr val="bg1">
                  <a:lumMod val="50000"/>
                </a:schemeClr>
              </a:solidFill>
              <a:latin typeface="Meiryo" charset="-128"/>
              <a:ea typeface="Meiryo" charset="-128"/>
              <a:cs typeface="Meiryo" charset="-128"/>
            </a:endParaRPr>
          </a:p>
        </p:txBody>
      </p:sp>
      <p:sp>
        <p:nvSpPr>
          <p:cNvPr id="28" name="テキスト ボックス 27"/>
          <p:cNvSpPr txBox="1"/>
          <p:nvPr/>
        </p:nvSpPr>
        <p:spPr>
          <a:xfrm>
            <a:off x="2387619" y="6190315"/>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2018</a:t>
            </a:r>
            <a:endParaRPr kumimoji="1" lang="ja-JP" altLang="en-US" dirty="0">
              <a:solidFill>
                <a:schemeClr val="bg1">
                  <a:lumMod val="50000"/>
                </a:schemeClr>
              </a:solidFill>
              <a:latin typeface="Meiryo" charset="-128"/>
              <a:ea typeface="Meiryo" charset="-128"/>
              <a:cs typeface="Meiryo" charset="-128"/>
            </a:endParaRPr>
          </a:p>
        </p:txBody>
      </p:sp>
      <p:sp>
        <p:nvSpPr>
          <p:cNvPr id="29" name="テキスト ボックス 28"/>
          <p:cNvSpPr txBox="1"/>
          <p:nvPr/>
        </p:nvSpPr>
        <p:spPr>
          <a:xfrm>
            <a:off x="4196581" y="6190315"/>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2019</a:t>
            </a:r>
            <a:endParaRPr kumimoji="1" lang="ja-JP" altLang="en-US" dirty="0">
              <a:solidFill>
                <a:schemeClr val="bg1">
                  <a:lumMod val="50000"/>
                </a:schemeClr>
              </a:solidFill>
              <a:latin typeface="Meiryo" charset="-128"/>
              <a:ea typeface="Meiryo" charset="-128"/>
              <a:cs typeface="Meiryo" charset="-128"/>
            </a:endParaRPr>
          </a:p>
        </p:txBody>
      </p:sp>
      <p:sp>
        <p:nvSpPr>
          <p:cNvPr id="30" name="テキスト ボックス 29"/>
          <p:cNvSpPr txBox="1"/>
          <p:nvPr/>
        </p:nvSpPr>
        <p:spPr>
          <a:xfrm>
            <a:off x="5977393" y="6190315"/>
            <a:ext cx="755336"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2020</a:t>
            </a:r>
            <a:endParaRPr kumimoji="1" lang="ja-JP" altLang="en-US" dirty="0">
              <a:solidFill>
                <a:schemeClr val="bg1">
                  <a:lumMod val="50000"/>
                </a:schemeClr>
              </a:solidFill>
              <a:latin typeface="Meiryo" charset="-128"/>
              <a:ea typeface="Meiryo" charset="-128"/>
              <a:cs typeface="Meiryo" charset="-128"/>
            </a:endParaRPr>
          </a:p>
        </p:txBody>
      </p:sp>
      <p:sp>
        <p:nvSpPr>
          <p:cNvPr id="31" name="テキスト ボックス 30"/>
          <p:cNvSpPr txBox="1"/>
          <p:nvPr/>
        </p:nvSpPr>
        <p:spPr>
          <a:xfrm>
            <a:off x="7422559" y="6190315"/>
            <a:ext cx="986167"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2021〜</a:t>
            </a:r>
            <a:endParaRPr kumimoji="1" lang="ja-JP" altLang="en-US"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272224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2404" y="274384"/>
            <a:ext cx="8686800" cy="416221"/>
          </a:xfrm>
          <a:prstGeom prst="rect">
            <a:avLst/>
          </a:prstGeom>
        </p:spPr>
        <p:txBody>
          <a:bodyPr>
            <a:normAutofit fontScale="90000"/>
          </a:bodyPr>
          <a:lstStyle/>
          <a:p>
            <a:r>
              <a:rPr kumimoji="1" lang="en-US" altLang="ja-JP" dirty="0"/>
              <a:t>DX</a:t>
            </a:r>
            <a:r>
              <a:rPr kumimoji="1" lang="ja-JP" altLang="en-US"/>
              <a:t>を実現する</a:t>
            </a:r>
            <a:r>
              <a:rPr kumimoji="1" lang="en-US" altLang="ja-JP" dirty="0"/>
              <a:t>4</a:t>
            </a:r>
            <a:r>
              <a:rPr kumimoji="1" lang="ja-JP" altLang="en-US"/>
              <a:t>つの手法と考え方</a:t>
            </a:r>
            <a:endParaRPr kumimoji="1" lang="ja-JP" altLang="en-US" dirty="0"/>
          </a:p>
        </p:txBody>
      </p:sp>
      <p:sp>
        <p:nvSpPr>
          <p:cNvPr id="4" name="正方形/長方形 3"/>
          <p:cNvSpPr/>
          <p:nvPr/>
        </p:nvSpPr>
        <p:spPr>
          <a:xfrm>
            <a:off x="452717" y="1090028"/>
            <a:ext cx="8238566" cy="6249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solidFill>
                  <a:srgbClr val="FFFFFF"/>
                </a:solidFill>
                <a:latin typeface="Meiryo" charset="-128"/>
                <a:ea typeface="Meiryo" charset="-128"/>
                <a:cs typeface="Meiryo" charset="-128"/>
              </a:rPr>
              <a:t>現場</a:t>
            </a:r>
            <a:r>
              <a:rPr kumimoji="1" lang="ja-JP" altLang="en-US" sz="1200" dirty="0">
                <a:solidFill>
                  <a:srgbClr val="FFFFFF"/>
                </a:solidFill>
                <a:latin typeface="Meiryo" charset="-128"/>
                <a:ea typeface="Meiryo" charset="-128"/>
                <a:cs typeface="Meiryo" charset="-128"/>
              </a:rPr>
              <a:t>に足を運ぶ　</a:t>
            </a:r>
            <a:r>
              <a:rPr kumimoji="1" lang="ja-JP" altLang="en-US" sz="3200" dirty="0">
                <a:solidFill>
                  <a:srgbClr val="FFFFFF"/>
                </a:solidFill>
                <a:latin typeface="Meiryo" charset="-128"/>
                <a:ea typeface="Meiryo" charset="-128"/>
                <a:cs typeface="Meiryo" charset="-128"/>
              </a:rPr>
              <a:t>現物</a:t>
            </a:r>
            <a:r>
              <a:rPr kumimoji="1" lang="ja-JP" altLang="en-US" sz="1200" dirty="0">
                <a:solidFill>
                  <a:srgbClr val="FFFFFF"/>
                </a:solidFill>
                <a:latin typeface="Meiryo" charset="-128"/>
                <a:ea typeface="Meiryo" charset="-128"/>
                <a:cs typeface="Meiryo" charset="-128"/>
              </a:rPr>
              <a:t>を手に取る　</a:t>
            </a:r>
            <a:r>
              <a:rPr kumimoji="1" lang="ja-JP" altLang="en-US" sz="3200" dirty="0">
                <a:solidFill>
                  <a:srgbClr val="FFFFFF"/>
                </a:solidFill>
                <a:latin typeface="Meiryo" charset="-128"/>
                <a:ea typeface="Meiryo" charset="-128"/>
                <a:cs typeface="Meiryo" charset="-128"/>
              </a:rPr>
              <a:t>現実</a:t>
            </a:r>
            <a:r>
              <a:rPr kumimoji="1" lang="ja-JP" altLang="en-US" sz="1200" dirty="0">
                <a:solidFill>
                  <a:srgbClr val="FFFFFF"/>
                </a:solidFill>
                <a:latin typeface="Meiryo" charset="-128"/>
                <a:ea typeface="Meiryo" charset="-128"/>
                <a:cs typeface="Meiryo" charset="-128"/>
              </a:rPr>
              <a:t>を自分で確認する</a:t>
            </a:r>
            <a:endParaRPr kumimoji="1" lang="en-US" altLang="ja-JP" sz="1200" dirty="0">
              <a:solidFill>
                <a:srgbClr val="FFFFFF"/>
              </a:solidFill>
              <a:latin typeface="Meiryo" charset="-128"/>
              <a:ea typeface="Meiryo" charset="-128"/>
              <a:cs typeface="Meiryo" charset="-128"/>
            </a:endParaRPr>
          </a:p>
        </p:txBody>
      </p:sp>
      <p:sp>
        <p:nvSpPr>
          <p:cNvPr id="11" name="正方形/長方形 10"/>
          <p:cNvSpPr/>
          <p:nvPr/>
        </p:nvSpPr>
        <p:spPr>
          <a:xfrm>
            <a:off x="497869" y="1867177"/>
            <a:ext cx="1964271" cy="37634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2561764"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4610524" y="186717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4" name="正方形/長方形 13"/>
          <p:cNvSpPr/>
          <p:nvPr/>
        </p:nvSpPr>
        <p:spPr>
          <a:xfrm>
            <a:off x="6670572" y="1869946"/>
            <a:ext cx="1964271" cy="375757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 name="テキスト ボックス 14"/>
          <p:cNvSpPr txBox="1"/>
          <p:nvPr/>
        </p:nvSpPr>
        <p:spPr>
          <a:xfrm>
            <a:off x="736049" y="2941192"/>
            <a:ext cx="1487908" cy="369332"/>
          </a:xfrm>
          <a:prstGeom prst="rect">
            <a:avLst/>
          </a:prstGeom>
          <a:solidFill>
            <a:srgbClr val="00B050"/>
          </a:solidFill>
        </p:spPr>
        <p:txBody>
          <a:bodyPr wrap="none" rtlCol="0">
            <a:spAutoFit/>
          </a:bodyPr>
          <a:lstStyle/>
          <a:p>
            <a:pPr algn="ctr"/>
            <a:r>
              <a:rPr kumimoji="1" lang="ja-JP" altLang="en-US" dirty="0">
                <a:solidFill>
                  <a:schemeClr val="bg1"/>
                </a:solidFill>
              </a:rPr>
              <a:t>デザイン思考</a:t>
            </a:r>
          </a:p>
        </p:txBody>
      </p:sp>
      <p:sp>
        <p:nvSpPr>
          <p:cNvPr id="16" name="テキスト ボックス 15"/>
          <p:cNvSpPr txBox="1"/>
          <p:nvPr/>
        </p:nvSpPr>
        <p:spPr>
          <a:xfrm>
            <a:off x="2657793" y="2971969"/>
            <a:ext cx="1779654" cy="307777"/>
          </a:xfrm>
          <a:prstGeom prst="rect">
            <a:avLst/>
          </a:prstGeom>
          <a:solidFill>
            <a:srgbClr val="00B050"/>
          </a:solidFill>
        </p:spPr>
        <p:txBody>
          <a:bodyPr wrap="none" rtlCol="0">
            <a:spAutoFit/>
          </a:bodyPr>
          <a:lstStyle/>
          <a:p>
            <a:pPr algn="ctr"/>
            <a:r>
              <a:rPr kumimoji="1" lang="ja-JP" altLang="en-US" sz="1400" dirty="0">
                <a:solidFill>
                  <a:schemeClr val="bg1"/>
                </a:solidFill>
              </a:rPr>
              <a:t>リーン・スタートアップ</a:t>
            </a:r>
          </a:p>
        </p:txBody>
      </p:sp>
      <p:sp>
        <p:nvSpPr>
          <p:cNvPr id="17" name="テキスト ボックス 16"/>
          <p:cNvSpPr txBox="1"/>
          <p:nvPr/>
        </p:nvSpPr>
        <p:spPr>
          <a:xfrm>
            <a:off x="4758940" y="2941192"/>
            <a:ext cx="1667444" cy="369332"/>
          </a:xfrm>
          <a:prstGeom prst="rect">
            <a:avLst/>
          </a:prstGeom>
          <a:solidFill>
            <a:srgbClr val="00B050"/>
          </a:solidFill>
        </p:spPr>
        <p:txBody>
          <a:bodyPr wrap="none" rtlCol="0">
            <a:spAutoFit/>
          </a:bodyPr>
          <a:lstStyle/>
          <a:p>
            <a:pPr algn="ctr"/>
            <a:r>
              <a:rPr kumimoji="1" lang="ja-JP" altLang="en-US">
                <a:solidFill>
                  <a:schemeClr val="bg1"/>
                </a:solidFill>
              </a:rPr>
              <a:t>アジャイル開発</a:t>
            </a:r>
            <a:endParaRPr kumimoji="1" lang="ja-JP" altLang="en-US" dirty="0">
              <a:solidFill>
                <a:schemeClr val="bg1"/>
              </a:solidFill>
            </a:endParaRPr>
          </a:p>
        </p:txBody>
      </p:sp>
      <p:sp>
        <p:nvSpPr>
          <p:cNvPr id="18" name="テキスト ボックス 17"/>
          <p:cNvSpPr txBox="1"/>
          <p:nvPr/>
        </p:nvSpPr>
        <p:spPr>
          <a:xfrm>
            <a:off x="7198192" y="2941192"/>
            <a:ext cx="909031" cy="369332"/>
          </a:xfrm>
          <a:prstGeom prst="rect">
            <a:avLst/>
          </a:prstGeom>
          <a:solidFill>
            <a:srgbClr val="00B050"/>
          </a:solidFill>
        </p:spPr>
        <p:txBody>
          <a:bodyPr wrap="none" rtlCol="0">
            <a:spAutoFit/>
          </a:bodyPr>
          <a:lstStyle/>
          <a:p>
            <a:pPr algn="ctr"/>
            <a:r>
              <a:rPr kumimoji="1" lang="en-US" altLang="ja-JP" dirty="0">
                <a:solidFill>
                  <a:schemeClr val="bg1"/>
                </a:solidFill>
              </a:rPr>
              <a:t>DevOps</a:t>
            </a:r>
            <a:endParaRPr kumimoji="1" lang="ja-JP" altLang="en-US" dirty="0">
              <a:solidFill>
                <a:schemeClr val="bg1"/>
              </a:solidFill>
            </a:endParaRPr>
          </a:p>
        </p:txBody>
      </p:sp>
      <p:sp>
        <p:nvSpPr>
          <p:cNvPr id="19" name="テキスト ボックス 18"/>
          <p:cNvSpPr txBox="1"/>
          <p:nvPr/>
        </p:nvSpPr>
        <p:spPr>
          <a:xfrm>
            <a:off x="497869" y="3364926"/>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050" dirty="0">
              <a:solidFill>
                <a:schemeClr val="bg1"/>
              </a:solidFill>
              <a:latin typeface="Meiryo" charset="-128"/>
              <a:ea typeface="Meiryo" charset="-128"/>
              <a:cs typeface="Meiryo" charset="-128"/>
            </a:endParaRPr>
          </a:p>
        </p:txBody>
      </p:sp>
      <p:sp>
        <p:nvSpPr>
          <p:cNvPr id="20" name="テキスト ボックス 19"/>
          <p:cNvSpPr txBox="1"/>
          <p:nvPr/>
        </p:nvSpPr>
        <p:spPr>
          <a:xfrm>
            <a:off x="2569205" y="3364926"/>
            <a:ext cx="1964271" cy="577081"/>
          </a:xfrm>
          <a:prstGeom prst="rect">
            <a:avLst/>
          </a:prstGeom>
          <a:noFill/>
        </p:spPr>
        <p:txBody>
          <a:bodyPr wrap="square" rtlCol="0">
            <a:spAutoFit/>
          </a:bodyPr>
          <a:lstStyle/>
          <a:p>
            <a:r>
              <a:rPr kumimoji="1" lang="ja-JP" altLang="en-US" sz="1050" dirty="0">
                <a:solidFill>
                  <a:schemeClr val="bg1"/>
                </a:solidFill>
                <a:latin typeface="Meiryo" charset="-128"/>
                <a:ea typeface="Meiryo" charset="-128"/>
                <a:cs typeface="Meiryo" charset="-128"/>
              </a:rPr>
              <a:t>最小限の機能に絞って</a:t>
            </a:r>
            <a:r>
              <a:rPr lang="ja-JP" altLang="en-US" sz="1050" dirty="0">
                <a:solidFill>
                  <a:schemeClr val="bg1"/>
                </a:solidFill>
                <a:latin typeface="Meiryo" charset="-128"/>
                <a:ea typeface="Meiryo" charset="-128"/>
                <a:cs typeface="Meiryo" charset="-128"/>
              </a:rPr>
              <a:t>短期間で開発しフィードバックをうけて完成度を高める</a:t>
            </a:r>
            <a:endParaRPr lang="en-US" altLang="ja-JP" sz="1050" dirty="0">
              <a:solidFill>
                <a:schemeClr val="bg1"/>
              </a:solidFill>
              <a:latin typeface="Meiryo" charset="-128"/>
              <a:ea typeface="Meiryo" charset="-128"/>
              <a:cs typeface="Meiryo" charset="-128"/>
            </a:endParaRPr>
          </a:p>
        </p:txBody>
      </p:sp>
      <p:sp>
        <p:nvSpPr>
          <p:cNvPr id="21" name="テキスト ボックス 20"/>
          <p:cNvSpPr txBox="1"/>
          <p:nvPr/>
        </p:nvSpPr>
        <p:spPr>
          <a:xfrm>
            <a:off x="4610524"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ビジネスの成果に貢献するシステムを、バグフリーで変更にも柔軟に開発する</a:t>
            </a:r>
            <a:endParaRPr kumimoji="1" lang="ja-JP" altLang="en-US" sz="1050" dirty="0">
              <a:solidFill>
                <a:schemeClr val="bg1"/>
              </a:solidFill>
              <a:latin typeface="Meiryo" charset="-128"/>
              <a:ea typeface="Meiryo" charset="-128"/>
              <a:cs typeface="Meiryo" charset="-128"/>
            </a:endParaRPr>
          </a:p>
        </p:txBody>
      </p:sp>
      <p:sp>
        <p:nvSpPr>
          <p:cNvPr id="22" name="テキスト ボックス 21"/>
          <p:cNvSpPr txBox="1"/>
          <p:nvPr/>
        </p:nvSpPr>
        <p:spPr>
          <a:xfrm>
            <a:off x="6670572" y="3364925"/>
            <a:ext cx="1964271" cy="577081"/>
          </a:xfrm>
          <a:prstGeom prst="rect">
            <a:avLst/>
          </a:prstGeom>
          <a:noFill/>
        </p:spPr>
        <p:txBody>
          <a:bodyPr wrap="square" rtlCol="0">
            <a:spAutoFit/>
          </a:bodyPr>
          <a:lstStyle/>
          <a:p>
            <a:r>
              <a:rPr lang="ja-JP" altLang="en-US" sz="1050" dirty="0">
                <a:solidFill>
                  <a:schemeClr val="bg1"/>
                </a:solidFill>
                <a:latin typeface="Meiryo" charset="-128"/>
                <a:ea typeface="Meiryo"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charset="-128"/>
              <a:ea typeface="Meiryo" charset="-128"/>
              <a:cs typeface="Meiryo" charset="-128"/>
            </a:endParaRPr>
          </a:p>
        </p:txBody>
      </p:sp>
      <p:sp>
        <p:nvSpPr>
          <p:cNvPr id="23" name="右矢印 22"/>
          <p:cNvSpPr/>
          <p:nvPr/>
        </p:nvSpPr>
        <p:spPr>
          <a:xfrm>
            <a:off x="2239908" y="3906779"/>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4321548" y="3903176"/>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a:off x="6389164" y="3905945"/>
            <a:ext cx="484256" cy="649111"/>
          </a:xfrm>
          <a:prstGeom prst="right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597840" y="4442768"/>
            <a:ext cx="1967205" cy="1015663"/>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共感</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Emphasize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問題定義</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Define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創造</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Ideate</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プロトタイプ</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Prototype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検証</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Test</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27" name="テキスト ボックス 26"/>
          <p:cNvSpPr txBox="1"/>
          <p:nvPr/>
        </p:nvSpPr>
        <p:spPr>
          <a:xfrm>
            <a:off x="2748356" y="4624801"/>
            <a:ext cx="1290738" cy="646331"/>
          </a:xfrm>
          <a:prstGeom prst="rect">
            <a:avLst/>
          </a:prstGeom>
          <a:noFill/>
        </p:spPr>
        <p:txBody>
          <a:bodyPr wrap="none" rtlCol="0">
            <a:spAutoFit/>
          </a:bodyPr>
          <a:lstStyle/>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構築</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Build</a:t>
            </a:r>
            <a:r>
              <a:rPr kumimoji="1" lang="ja-JP" altLang="en-US" sz="800" dirty="0">
                <a:solidFill>
                  <a:schemeClr val="bg1"/>
                </a:solidFill>
                <a:latin typeface="Meiryo" charset="-128"/>
                <a:ea typeface="Meiryo" charset="-128"/>
                <a:cs typeface="Meiryo" charset="-128"/>
              </a:rPr>
              <a:t>）</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1200" dirty="0">
                <a:solidFill>
                  <a:schemeClr val="bg1"/>
                </a:solidFill>
                <a:latin typeface="Meiryo" charset="-128"/>
                <a:ea typeface="Meiryo" charset="-128"/>
                <a:cs typeface="Meiryo" charset="-128"/>
              </a:rPr>
              <a:t>計測</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Measure</a:t>
            </a:r>
            <a:r>
              <a:rPr lang="ja-JP" altLang="en-US" sz="800" dirty="0">
                <a:solidFill>
                  <a:schemeClr val="bg1"/>
                </a:solidFill>
                <a:latin typeface="Meiryo" charset="-128"/>
                <a:ea typeface="Meiryo" charset="-128"/>
                <a:cs typeface="Meiryo" charset="-128"/>
              </a:rPr>
              <a:t>）</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1200" dirty="0">
                <a:solidFill>
                  <a:schemeClr val="bg1"/>
                </a:solidFill>
                <a:latin typeface="Meiryo" charset="-128"/>
                <a:ea typeface="Meiryo" charset="-128"/>
                <a:cs typeface="Meiryo" charset="-128"/>
              </a:rPr>
              <a:t>学習</a:t>
            </a:r>
            <a:r>
              <a:rPr kumimoji="1" lang="ja-JP" altLang="en-US" sz="800" dirty="0">
                <a:solidFill>
                  <a:schemeClr val="bg1"/>
                </a:solidFill>
                <a:latin typeface="Meiryo" charset="-128"/>
                <a:ea typeface="Meiryo" charset="-128"/>
                <a:cs typeface="Meiryo" charset="-128"/>
              </a:rPr>
              <a:t>（</a:t>
            </a:r>
            <a:r>
              <a:rPr kumimoji="1" lang="en-US" altLang="ja-JP" sz="800" dirty="0">
                <a:solidFill>
                  <a:schemeClr val="bg1"/>
                </a:solidFill>
                <a:latin typeface="Meiryo" charset="-128"/>
                <a:ea typeface="Meiryo" charset="-128"/>
                <a:cs typeface="Meiryo" charset="-128"/>
              </a:rPr>
              <a:t>Learn</a:t>
            </a:r>
            <a:r>
              <a:rPr kumimoji="1" lang="ja-JP" altLang="en-US" sz="800" dirty="0">
                <a:solidFill>
                  <a:schemeClr val="bg1"/>
                </a:solidFill>
                <a:latin typeface="Meiryo" charset="-128"/>
                <a:ea typeface="Meiryo" charset="-128"/>
                <a:cs typeface="Meiryo" charset="-128"/>
              </a:rPr>
              <a:t>）</a:t>
            </a:r>
          </a:p>
        </p:txBody>
      </p:sp>
      <p:sp>
        <p:nvSpPr>
          <p:cNvPr id="29" name="テキスト ボックス 28"/>
          <p:cNvSpPr txBox="1"/>
          <p:nvPr/>
        </p:nvSpPr>
        <p:spPr>
          <a:xfrm>
            <a:off x="6690750" y="4627433"/>
            <a:ext cx="1858201" cy="769441"/>
          </a:xfrm>
          <a:prstGeom prst="rect">
            <a:avLst/>
          </a:prstGeom>
          <a:noFill/>
        </p:spPr>
        <p:txBody>
          <a:bodyPr wrap="none" rtlCol="0">
            <a:spAutoFit/>
          </a:bodyPr>
          <a:lstStyle/>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開発と運用の協調</a:t>
            </a:r>
            <a:endParaRPr kumimoji="1" lang="en-US" altLang="ja-JP" sz="12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自動化ツールの整備</a:t>
            </a:r>
            <a:endParaRPr lang="en-US" altLang="ja-JP" sz="1200" dirty="0">
              <a:solidFill>
                <a:schemeClr val="bg1"/>
              </a:solidFill>
              <a:latin typeface="Meiryo" charset="-128"/>
              <a:ea typeface="Meiryo" charset="-128"/>
              <a:cs typeface="Meiryo" charset="-128"/>
            </a:endParaRPr>
          </a:p>
          <a:p>
            <a:pPr marL="285750" indent="-285750">
              <a:buFont typeface="Wingdings" charset="2"/>
              <a:buChar char="l"/>
            </a:pPr>
            <a:r>
              <a:rPr kumimoji="1" lang="ja-JP" altLang="en-US" sz="1200" dirty="0">
                <a:solidFill>
                  <a:schemeClr val="bg1"/>
                </a:solidFill>
                <a:latin typeface="Meiryo" charset="-128"/>
                <a:ea typeface="Meiryo" charset="-128"/>
                <a:cs typeface="Meiryo" charset="-128"/>
              </a:rPr>
              <a:t>継続的デリバリー</a:t>
            </a:r>
            <a:endParaRPr kumimoji="1" lang="en-US" altLang="ja-JP" sz="12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       </a:t>
            </a:r>
            <a:r>
              <a:rPr lang="ja-JP" altLang="en-US" sz="800" dirty="0">
                <a:solidFill>
                  <a:schemeClr val="bg1"/>
                </a:solidFill>
                <a:latin typeface="Meiryo" charset="-128"/>
                <a:ea typeface="Meiryo" charset="-128"/>
                <a:cs typeface="Meiryo" charset="-128"/>
              </a:rPr>
              <a:t>（</a:t>
            </a:r>
            <a:r>
              <a:rPr lang="en-US" altLang="ja-JP" sz="800" dirty="0">
                <a:solidFill>
                  <a:schemeClr val="bg1"/>
                </a:solidFill>
                <a:latin typeface="Meiryo" charset="-128"/>
                <a:ea typeface="Meiryo" charset="-128"/>
                <a:cs typeface="Meiryo" charset="-128"/>
              </a:rPr>
              <a:t>Continuous Delivery</a:t>
            </a:r>
            <a:r>
              <a:rPr lang="ja-JP" altLang="en-US" sz="800" dirty="0">
                <a:solidFill>
                  <a:schemeClr val="bg1"/>
                </a:solidFill>
                <a:latin typeface="Meiryo" charset="-128"/>
                <a:ea typeface="Meiryo" charset="-128"/>
                <a:cs typeface="Meiryo" charset="-128"/>
              </a:rPr>
              <a:t>）</a:t>
            </a:r>
            <a:endParaRPr kumimoji="1" lang="ja-JP" altLang="en-US" sz="800" dirty="0">
              <a:solidFill>
                <a:schemeClr val="bg1"/>
              </a:solidFill>
              <a:latin typeface="Meiryo" charset="-128"/>
              <a:ea typeface="Meiryo" charset="-128"/>
              <a:cs typeface="Meiryo" charset="-128"/>
            </a:endParaRPr>
          </a:p>
        </p:txBody>
      </p:sp>
      <p:sp>
        <p:nvSpPr>
          <p:cNvPr id="30" name="正方形/長方形 29"/>
          <p:cNvSpPr/>
          <p:nvPr/>
        </p:nvSpPr>
        <p:spPr>
          <a:xfrm>
            <a:off x="4667475" y="4442768"/>
            <a:ext cx="2908916" cy="1015663"/>
          </a:xfrm>
          <a:prstGeom prst="rect">
            <a:avLst/>
          </a:prstGeom>
        </p:spPr>
        <p:txBody>
          <a:bodyPr wrap="square">
            <a:spAutoFit/>
          </a:bodyPr>
          <a:lstStyle/>
          <a:p>
            <a:pPr marL="285750" indent="-285750">
              <a:buFont typeface="Wingdings" charset="2"/>
              <a:buChar char="l"/>
            </a:pPr>
            <a:r>
              <a:rPr lang="ja-JP" altLang="en-US" sz="1200" dirty="0">
                <a:solidFill>
                  <a:schemeClr val="bg1"/>
                </a:solidFill>
                <a:latin typeface="Meiryo" charset="-128"/>
                <a:ea typeface="Meiryo" charset="-128"/>
                <a:cs typeface="Meiryo" charset="-128"/>
              </a:rPr>
              <a:t>反復／周期的</a:t>
            </a:r>
            <a:r>
              <a:rPr lang="ja-JP" altLang="en-US" sz="800" dirty="0">
                <a:solidFill>
                  <a:schemeClr val="bg1"/>
                </a:solidFill>
                <a:latin typeface="Meiryo" charset="-128"/>
                <a:ea typeface="Meiryo" charset="-128"/>
                <a:cs typeface="Meiryo" charset="-128"/>
              </a:rPr>
              <a:t>(Iterative)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漸進的</a:t>
            </a:r>
            <a:r>
              <a:rPr lang="ja-JP" altLang="en-US" sz="800" dirty="0">
                <a:solidFill>
                  <a:schemeClr val="bg1"/>
                </a:solidFill>
                <a:latin typeface="Meiryo" charset="-128"/>
                <a:ea typeface="Meiryo" charset="-128"/>
                <a:cs typeface="Meiryo" charset="-128"/>
              </a:rPr>
              <a:t>(Incremental）</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適応主義</a:t>
            </a:r>
            <a:r>
              <a:rPr lang="ja-JP" altLang="en-US" sz="800" dirty="0">
                <a:solidFill>
                  <a:schemeClr val="bg1"/>
                </a:solidFill>
                <a:latin typeface="Meiryo" charset="-128"/>
                <a:ea typeface="Meiryo" charset="-128"/>
                <a:cs typeface="Meiryo" charset="-128"/>
              </a:rPr>
              <a:t>(Adaptive)</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自律的</a:t>
            </a:r>
            <a:r>
              <a:rPr lang="ja-JP" altLang="en-US" sz="800" dirty="0">
                <a:solidFill>
                  <a:schemeClr val="bg1"/>
                </a:solidFill>
                <a:latin typeface="Meiryo" charset="-128"/>
                <a:ea typeface="Meiryo" charset="-128"/>
                <a:cs typeface="Meiryo" charset="-128"/>
              </a:rPr>
              <a:t>(Self-Organized)</a:t>
            </a:r>
            <a:endParaRPr lang="en-US" altLang="ja-JP" sz="800" dirty="0">
              <a:solidFill>
                <a:schemeClr val="bg1"/>
              </a:solidFill>
              <a:latin typeface="Meiryo" charset="-128"/>
              <a:ea typeface="Meiryo" charset="-128"/>
              <a:cs typeface="Meiryo" charset="-128"/>
            </a:endParaRPr>
          </a:p>
          <a:p>
            <a:pPr marL="285750" indent="-285750">
              <a:buFont typeface="Wingdings" charset="2"/>
              <a:buChar char="l"/>
            </a:pPr>
            <a:r>
              <a:rPr lang="ja-JP" altLang="en-US" sz="1200" dirty="0">
                <a:solidFill>
                  <a:schemeClr val="bg1"/>
                </a:solidFill>
                <a:latin typeface="Meiryo" charset="-128"/>
                <a:ea typeface="Meiryo" charset="-128"/>
                <a:cs typeface="Meiryo" charset="-128"/>
              </a:rPr>
              <a:t>多能工</a:t>
            </a:r>
            <a:r>
              <a:rPr lang="ja-JP" altLang="en-US" sz="800" dirty="0">
                <a:solidFill>
                  <a:schemeClr val="bg1"/>
                </a:solidFill>
                <a:latin typeface="Meiryo" charset="-128"/>
                <a:ea typeface="Meiryo" charset="-128"/>
                <a:cs typeface="Meiryo" charset="-128"/>
              </a:rPr>
              <a:t>(Cell Production）</a:t>
            </a:r>
          </a:p>
        </p:txBody>
      </p:sp>
      <p:sp>
        <p:nvSpPr>
          <p:cNvPr id="32" name="ホームベース 31"/>
          <p:cNvSpPr/>
          <p:nvPr/>
        </p:nvSpPr>
        <p:spPr>
          <a:xfrm>
            <a:off x="452717" y="5785564"/>
            <a:ext cx="8238566" cy="529519"/>
          </a:xfrm>
          <a:prstGeom prst="homePlate">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イノベーションと</a:t>
            </a:r>
            <a:r>
              <a:rPr kumimoji="1" lang="ja-JP" altLang="en-US" sz="2000">
                <a:solidFill>
                  <a:srgbClr val="FFFFFF"/>
                </a:solidFill>
                <a:latin typeface="Meiryo" charset="-128"/>
                <a:ea typeface="Meiryo" charset="-128"/>
                <a:cs typeface="Meiryo" charset="-128"/>
              </a:rPr>
              <a:t>ビジネス・スピードの融合</a:t>
            </a:r>
            <a:endParaRPr kumimoji="1" lang="ja-JP" altLang="en-US" sz="2000" dirty="0">
              <a:solidFill>
                <a:srgbClr val="FFFFFF"/>
              </a:solidFill>
              <a:latin typeface="Meiryo" charset="-128"/>
              <a:ea typeface="Meiryo" charset="-128"/>
              <a:cs typeface="Meiryo" charset="-128"/>
            </a:endParaRPr>
          </a:p>
        </p:txBody>
      </p:sp>
      <p:sp>
        <p:nvSpPr>
          <p:cNvPr id="7" name="フリーフォーム 6"/>
          <p:cNvSpPr/>
          <p:nvPr/>
        </p:nvSpPr>
        <p:spPr>
          <a:xfrm>
            <a:off x="444040"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7030A0">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フリーフォーム 7"/>
          <p:cNvSpPr/>
          <p:nvPr/>
        </p:nvSpPr>
        <p:spPr>
          <a:xfrm rot="10800000">
            <a:off x="4022166" y="2020711"/>
            <a:ext cx="4669117" cy="784578"/>
          </a:xfrm>
          <a:custGeom>
            <a:avLst/>
            <a:gdLst>
              <a:gd name="connsiteX0" fmla="*/ 5645 w 4724400"/>
              <a:gd name="connsiteY0" fmla="*/ 5645 h 784578"/>
              <a:gd name="connsiteX1" fmla="*/ 3539067 w 4724400"/>
              <a:gd name="connsiteY1" fmla="*/ 0 h 784578"/>
              <a:gd name="connsiteX2" fmla="*/ 4724400 w 4724400"/>
              <a:gd name="connsiteY2" fmla="*/ 784578 h 784578"/>
              <a:gd name="connsiteX3" fmla="*/ 0 w 4724400"/>
              <a:gd name="connsiteY3" fmla="*/ 784578 h 784578"/>
              <a:gd name="connsiteX4" fmla="*/ 5645 w 4724400"/>
              <a:gd name="connsiteY4" fmla="*/ 5645 h 78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84578">
                <a:moveTo>
                  <a:pt x="5645" y="5645"/>
                </a:moveTo>
                <a:lnTo>
                  <a:pt x="3539067" y="0"/>
                </a:lnTo>
                <a:lnTo>
                  <a:pt x="4724400" y="784578"/>
                </a:lnTo>
                <a:lnTo>
                  <a:pt x="0" y="784578"/>
                </a:lnTo>
                <a:cubicBezTo>
                  <a:pt x="1882" y="524934"/>
                  <a:pt x="3763" y="265289"/>
                  <a:pt x="5645" y="5645"/>
                </a:cubicBezTo>
                <a:close/>
              </a:path>
            </a:pathLst>
          </a:custGeom>
          <a:solidFill>
            <a:srgbClr val="0052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889536" y="2190251"/>
            <a:ext cx="2904962" cy="461665"/>
          </a:xfrm>
          <a:prstGeom prst="rect">
            <a:avLst/>
          </a:prstGeom>
          <a:noFill/>
        </p:spPr>
        <p:txBody>
          <a:bodyPr wrap="none" rtlCol="0">
            <a:spAutoFit/>
          </a:bodyPr>
          <a:lstStyle/>
          <a:p>
            <a:r>
              <a:rPr kumimoji="1" lang="ja-JP" altLang="en-US" sz="2400">
                <a:solidFill>
                  <a:schemeClr val="bg1"/>
                </a:solidFill>
              </a:rPr>
              <a:t>イノベーションの創発</a:t>
            </a:r>
            <a:endParaRPr kumimoji="1" lang="ja-JP" altLang="en-US" sz="2400" dirty="0">
              <a:solidFill>
                <a:schemeClr val="bg1"/>
              </a:solidFill>
            </a:endParaRPr>
          </a:p>
        </p:txBody>
      </p:sp>
      <p:sp>
        <p:nvSpPr>
          <p:cNvPr id="10" name="テキスト ボックス 9"/>
          <p:cNvSpPr txBox="1"/>
          <p:nvPr/>
        </p:nvSpPr>
        <p:spPr>
          <a:xfrm>
            <a:off x="4843598" y="2180743"/>
            <a:ext cx="3698448" cy="461665"/>
          </a:xfrm>
          <a:prstGeom prst="rect">
            <a:avLst/>
          </a:prstGeom>
          <a:noFill/>
        </p:spPr>
        <p:txBody>
          <a:bodyPr wrap="none" rtlCol="0">
            <a:spAutoFit/>
          </a:bodyPr>
          <a:lstStyle/>
          <a:p>
            <a:pPr algn="r"/>
            <a:r>
              <a:rPr kumimoji="1" lang="ja-JP" altLang="en-US" sz="2400" dirty="0">
                <a:solidFill>
                  <a:schemeClr val="bg1"/>
                </a:solidFill>
              </a:rPr>
              <a:t>ジャスト・イン・タイムで提供</a:t>
            </a:r>
          </a:p>
        </p:txBody>
      </p:sp>
    </p:spTree>
    <p:extLst>
      <p:ext uri="{BB962C8B-B14F-4D97-AF65-F5344CB8AC3E}">
        <p14:creationId xmlns:p14="http://schemas.microsoft.com/office/powerpoint/2010/main" val="105977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3" name="正方形/長方形 2"/>
          <p:cNvSpPr/>
          <p:nvPr/>
        </p:nvSpPr>
        <p:spPr>
          <a:xfrm>
            <a:off x="999323" y="3125337"/>
            <a:ext cx="5417445" cy="461665"/>
          </a:xfrm>
          <a:prstGeom prst="rect">
            <a:avLst/>
          </a:prstGeom>
        </p:spPr>
        <p:txBody>
          <a:bodyPr wrap="none">
            <a:spAutoFit/>
          </a:bodyPr>
          <a:lstStyle/>
          <a:p>
            <a:r>
              <a:rPr lang="ja-JP" altLang="en-US" sz="2400" dirty="0">
                <a:solidFill>
                  <a:schemeClr val="tx1">
                    <a:lumMod val="50000"/>
                    <a:lumOff val="50000"/>
                  </a:schemeClr>
                </a:solidFill>
                <a:latin typeface="Meiryo" charset="-128"/>
                <a:ea typeface="Meiryo" charset="-128"/>
                <a:cs typeface="Meiryo" charset="-128"/>
              </a:rPr>
              <a:t>http://www.netcommerce.co.</a:t>
            </a:r>
            <a:r>
              <a:rPr lang="ja-JP" altLang="en-US" sz="2400">
                <a:solidFill>
                  <a:schemeClr val="tx1">
                    <a:lumMod val="50000"/>
                    <a:lumOff val="50000"/>
                  </a:schemeClr>
                </a:solidFill>
                <a:latin typeface="Meiryo" charset="-128"/>
                <a:ea typeface="Meiryo" charset="-128"/>
                <a:cs typeface="Meiryo" charset="-128"/>
              </a:rPr>
              <a:t>jp/</a:t>
            </a:r>
            <a:r>
              <a:rPr lang="en-US" altLang="ja-JP" sz="2400" b="1" dirty="0" err="1">
                <a:solidFill>
                  <a:srgbClr val="FF8000"/>
                </a:solidFill>
                <a:latin typeface="Meiryo" charset="-128"/>
                <a:ea typeface="Meiryo" charset="-128"/>
                <a:cs typeface="Meiryo" charset="-128"/>
              </a:rPr>
              <a:t>tc</a:t>
            </a:r>
            <a:endParaRPr lang="ja-JP" altLang="en-US" sz="2400" b="1" dirty="0">
              <a:solidFill>
                <a:srgbClr val="FF8000"/>
              </a:solidFill>
              <a:latin typeface="Meiryo" charset="-128"/>
              <a:ea typeface="Meiryo" charset="-128"/>
              <a:cs typeface="Meiryo"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3759" y="2169060"/>
            <a:ext cx="632913" cy="632913"/>
          </a:xfrm>
          <a:prstGeom prst="rect">
            <a:avLst/>
          </a:prstGeom>
          <a:ln>
            <a:noFill/>
          </a:ln>
          <a:effectLst/>
        </p:spPr>
      </p:pic>
      <p:sp>
        <p:nvSpPr>
          <p:cNvPr id="5" name="テキスト ボックス 4"/>
          <p:cNvSpPr txBox="1"/>
          <p:nvPr/>
        </p:nvSpPr>
        <p:spPr>
          <a:xfrm>
            <a:off x="1753645" y="2217198"/>
            <a:ext cx="6135013" cy="584775"/>
          </a:xfrm>
          <a:prstGeom prst="rect">
            <a:avLst/>
          </a:prstGeom>
          <a:noFill/>
        </p:spPr>
        <p:txBody>
          <a:bodyPr wrap="none" rtlCol="0">
            <a:spAutoFit/>
          </a:bodyPr>
          <a:lstStyle/>
          <a:p>
            <a:r>
              <a:rPr kumimoji="1" lang="en-US" altLang="ja-JP" sz="3200" dirty="0">
                <a:solidFill>
                  <a:srgbClr val="00B0F0"/>
                </a:solidFill>
                <a:latin typeface="Meiryo" charset="-128"/>
                <a:ea typeface="Meiryo" charset="-128"/>
                <a:cs typeface="Meiryo" charset="-128"/>
              </a:rPr>
              <a:t>PPTX</a:t>
            </a:r>
            <a:r>
              <a:rPr kumimoji="1" lang="ja-JP" altLang="en-US" sz="3200" dirty="0">
                <a:solidFill>
                  <a:srgbClr val="00B0F0"/>
                </a:solidFill>
                <a:latin typeface="Meiryo" charset="-128"/>
                <a:ea typeface="Meiryo" charset="-128"/>
                <a:cs typeface="Meiryo" charset="-128"/>
              </a:rPr>
              <a:t>形式／ロイヤリティフリー</a:t>
            </a:r>
          </a:p>
        </p:txBody>
      </p:sp>
      <p:sp>
        <p:nvSpPr>
          <p:cNvPr id="6" name="正方形/長方形 5"/>
          <p:cNvSpPr/>
          <p:nvPr/>
        </p:nvSpPr>
        <p:spPr>
          <a:xfrm>
            <a:off x="2119248" y="4524011"/>
            <a:ext cx="4905510" cy="461665"/>
          </a:xfrm>
          <a:prstGeom prst="rect">
            <a:avLst/>
          </a:prstGeom>
        </p:spPr>
        <p:txBody>
          <a:bodyPr wrap="none">
            <a:spAutoFit/>
          </a:bodyPr>
          <a:lstStyle/>
          <a:p>
            <a:pPr algn="ctr"/>
            <a:r>
              <a:rPr lang="ja-JP" altLang="en-US" sz="2400" dirty="0">
                <a:solidFill>
                  <a:srgbClr val="FF0000"/>
                </a:solidFill>
                <a:latin typeface="Meiryo" charset="-128"/>
                <a:ea typeface="Meiryo" charset="-128"/>
                <a:cs typeface="Meiryo" charset="-128"/>
              </a:rPr>
              <a:t>有効期限：201</a:t>
            </a:r>
            <a:r>
              <a:rPr lang="en-US" altLang="ja-JP" sz="2400" dirty="0">
                <a:solidFill>
                  <a:srgbClr val="FF0000"/>
                </a:solidFill>
                <a:latin typeface="Meiryo" charset="-128"/>
                <a:ea typeface="Meiryo" charset="-128"/>
                <a:cs typeface="Meiryo" charset="-128"/>
              </a:rPr>
              <a:t>8</a:t>
            </a:r>
            <a:r>
              <a:rPr lang="ja-JP" altLang="en-US" sz="2400">
                <a:solidFill>
                  <a:srgbClr val="FF0000"/>
                </a:solidFill>
                <a:latin typeface="Meiryo" charset="-128"/>
                <a:ea typeface="Meiryo" charset="-128"/>
                <a:cs typeface="Meiryo" charset="-128"/>
              </a:rPr>
              <a:t>年</a:t>
            </a:r>
            <a:r>
              <a:rPr lang="en-US" altLang="ja-JP" sz="2400" dirty="0">
                <a:solidFill>
                  <a:srgbClr val="FF0000"/>
                </a:solidFill>
                <a:latin typeface="Meiryo" charset="-128"/>
                <a:ea typeface="Meiryo" charset="-128"/>
                <a:cs typeface="Meiryo" charset="-128"/>
              </a:rPr>
              <a:t>9</a:t>
            </a:r>
            <a:r>
              <a:rPr lang="ja-JP" altLang="en-US" sz="2400">
                <a:solidFill>
                  <a:srgbClr val="FF0000"/>
                </a:solidFill>
                <a:latin typeface="Meiryo" charset="-128"/>
                <a:ea typeface="Meiryo" charset="-128"/>
                <a:cs typeface="Meiryo" charset="-128"/>
              </a:rPr>
              <a:t>月</a:t>
            </a:r>
            <a:r>
              <a:rPr lang="en-US" altLang="ja-JP" sz="2400">
                <a:solidFill>
                  <a:srgbClr val="FF0000"/>
                </a:solidFill>
                <a:latin typeface="Meiryo" charset="-128"/>
                <a:ea typeface="Meiryo" charset="-128"/>
                <a:cs typeface="Meiryo" charset="-128"/>
              </a:rPr>
              <a:t>14</a:t>
            </a:r>
            <a:r>
              <a:rPr lang="ja-JP" altLang="en-US" sz="2400">
                <a:solidFill>
                  <a:srgbClr val="FF0000"/>
                </a:solidFill>
                <a:latin typeface="Meiryo" charset="-128"/>
                <a:ea typeface="Meiryo" charset="-128"/>
                <a:cs typeface="Meiryo" charset="-128"/>
              </a:rPr>
              <a:t>日</a:t>
            </a:r>
            <a:r>
              <a:rPr lang="ja-JP" altLang="en-US" sz="2400" dirty="0">
                <a:solidFill>
                  <a:srgbClr val="FF0000"/>
                </a:solidFill>
                <a:latin typeface="Meiryo" charset="-128"/>
                <a:ea typeface="Meiryo" charset="-128"/>
                <a:cs typeface="Meiryo" charset="-128"/>
              </a:rPr>
              <a:t>（金）</a:t>
            </a:r>
          </a:p>
        </p:txBody>
      </p:sp>
      <p:sp>
        <p:nvSpPr>
          <p:cNvPr id="7" name="正方形/長方形 6"/>
          <p:cNvSpPr/>
          <p:nvPr/>
        </p:nvSpPr>
        <p:spPr>
          <a:xfrm>
            <a:off x="3139555" y="3824674"/>
            <a:ext cx="2864887" cy="461665"/>
          </a:xfrm>
          <a:prstGeom prst="rect">
            <a:avLst/>
          </a:prstGeom>
        </p:spPr>
        <p:txBody>
          <a:bodyPr wrap="none">
            <a:spAutoFit/>
          </a:bodyPr>
          <a:lstStyle/>
          <a:p>
            <a:r>
              <a:rPr lang="ja-JP" altLang="en-US" sz="2400" b="1" dirty="0">
                <a:solidFill>
                  <a:schemeClr val="tx1">
                    <a:lumMod val="50000"/>
                    <a:lumOff val="50000"/>
                  </a:schemeClr>
                </a:solidFill>
                <a:latin typeface="Meiryo" charset="-128"/>
                <a:ea typeface="Meiryo" charset="-128"/>
                <a:cs typeface="Meiryo" charset="-128"/>
              </a:rPr>
              <a:t>パスワード</a:t>
            </a:r>
            <a:r>
              <a:rPr lang="ja-JP" altLang="en-US" sz="2400" b="1">
                <a:solidFill>
                  <a:srgbClr val="FF8000"/>
                </a:solidFill>
                <a:latin typeface="Meiryo" charset="-128"/>
                <a:ea typeface="Meiryo" charset="-128"/>
                <a:cs typeface="Meiryo" charset="-128"/>
              </a:rPr>
              <a:t>　</a:t>
            </a:r>
            <a:r>
              <a:rPr lang="en-US" altLang="ja-JP" sz="2400" b="1" dirty="0">
                <a:solidFill>
                  <a:srgbClr val="FF8000"/>
                </a:solidFill>
                <a:latin typeface="Meiryo" charset="-128"/>
                <a:ea typeface="Meiryo" charset="-128"/>
                <a:cs typeface="Meiryo" charset="-128"/>
              </a:rPr>
              <a:t>0910</a:t>
            </a:r>
            <a:endParaRPr lang="ja-JP" altLang="en-US" sz="2400" b="1" dirty="0">
              <a:solidFill>
                <a:srgbClr val="FF8000"/>
              </a:solidFill>
              <a:latin typeface="Meiryo" charset="-128"/>
              <a:ea typeface="Meiryo" charset="-128"/>
              <a:cs typeface="Meiryo" charset="-128"/>
            </a:endParaRPr>
          </a:p>
        </p:txBody>
      </p:sp>
    </p:spTree>
    <p:extLst>
      <p:ext uri="{BB962C8B-B14F-4D97-AF65-F5344CB8AC3E}">
        <p14:creationId xmlns:p14="http://schemas.microsoft.com/office/powerpoint/2010/main" val="252884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20</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Meiryo" panose="020B0604030504040204" pitchFamily="34" charset="-128"/>
                <a:ea typeface="Meiryo" panose="020B0604030504040204" pitchFamily="34" charset="-128"/>
                <a:cs typeface="Arial"/>
              </a:rPr>
              <a:t>IT</a:t>
            </a:r>
            <a:r>
              <a:rPr lang="ja-JP" altLang="en-US" sz="2800">
                <a:solidFill>
                  <a:srgbClr val="FFFFFF"/>
                </a:solidFill>
                <a:effectLst/>
                <a:latin typeface="Meiryo" panose="020B0604030504040204" pitchFamily="34" charset="-128"/>
                <a:ea typeface="Meiryo" panose="020B0604030504040204" pitchFamily="34" charset="-128"/>
                <a:cs typeface="Arial"/>
              </a:rPr>
              <a:t>利用の常識を変える</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ja-JP" altLang="en-US" sz="280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latin typeface="Meiryo" panose="020B0604030504040204" pitchFamily="34" charset="-128"/>
                <a:ea typeface="Meiryo" panose="020B0604030504040204" pitchFamily="34" charset="-128"/>
                <a:cs typeface="Arial"/>
              </a:rPr>
              <a:t>Cloud Computing</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999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Meiryo" panose="020B0604030504040204" pitchFamily="34" charset="-128"/>
                <a:ea typeface="Meiryo" panose="020B0604030504040204" pitchFamily="34" charset="-128"/>
                <a:cs typeface="Arial"/>
              </a:rPr>
              <a:t>クラウドによるコスト改善例</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25126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評価対象としたアプリケーション</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pic>
        <p:nvPicPr>
          <p:cNvPr id="4" name="図 3" descr="画面の領域"/>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53264" y="1255028"/>
            <a:ext cx="3723592" cy="5013657"/>
          </a:xfrm>
          <a:prstGeom prst="rect">
            <a:avLst/>
          </a:prstGeom>
          <a:ln>
            <a:noFill/>
          </a:ln>
          <a:effectLst>
            <a:outerShdw blurRad="50800" dist="38100" dir="2700000" algn="tl" rotWithShape="0">
              <a:prstClr val="black">
                <a:alpha val="40000"/>
              </a:prstClr>
            </a:outerShdw>
          </a:effectLst>
        </p:spPr>
      </p:pic>
      <p:pic>
        <p:nvPicPr>
          <p:cNvPr id="5" name="図 4"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255029"/>
            <a:ext cx="4347029" cy="2979340"/>
          </a:xfrm>
          <a:prstGeom prst="rect">
            <a:avLst/>
          </a:prstGeom>
          <a:ln>
            <a:noFill/>
          </a:ln>
          <a:effectLst>
            <a:outerShdw blurRad="50800" dist="38100" dir="2700000" algn="tl" rotWithShape="0">
              <a:prstClr val="black">
                <a:alpha val="40000"/>
              </a:prstClr>
            </a:outerShdw>
          </a:effectLst>
        </p:spPr>
      </p:pic>
      <p:sp>
        <p:nvSpPr>
          <p:cNvPr id="6" name="曲折矢印 5"/>
          <p:cNvSpPr/>
          <p:nvPr/>
        </p:nvSpPr>
        <p:spPr>
          <a:xfrm rot="10800000" flipH="1">
            <a:off x="2310064" y="4389119"/>
            <a:ext cx="2494165" cy="1292810"/>
          </a:xfrm>
          <a:prstGeom prst="bentArrow">
            <a:avLst>
              <a:gd name="adj1" fmla="val 34435"/>
              <a:gd name="adj2" fmla="val 34435"/>
              <a:gd name="adj3" fmla="val 25000"/>
              <a:gd name="adj4" fmla="val 4375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22554" y="5899353"/>
            <a:ext cx="3416320" cy="369332"/>
          </a:xfrm>
          <a:prstGeom prst="rect">
            <a:avLst/>
          </a:prstGeom>
          <a:noFill/>
        </p:spPr>
        <p:txBody>
          <a:bodyPr wrap="none" rtlCol="0">
            <a:spAutoFit/>
          </a:bodyPr>
          <a:lstStyle/>
          <a:p>
            <a:r>
              <a:rPr kumimoji="1" lang="ja-JP" altLang="en-US">
                <a:solidFill>
                  <a:srgbClr val="0432FF"/>
                </a:solidFill>
                <a:latin typeface="Meiryo" charset="-128"/>
                <a:ea typeface="Meiryo" charset="-128"/>
                <a:cs typeface="Meiryo" charset="-128"/>
              </a:rPr>
              <a:t>アンケート登録</a:t>
            </a:r>
            <a:r>
              <a:rPr lang="ja-JP" altLang="en-US">
                <a:solidFill>
                  <a:srgbClr val="0432FF"/>
                </a:solidFill>
                <a:latin typeface="Meiryo" charset="-128"/>
                <a:ea typeface="Meiryo" charset="-128"/>
                <a:cs typeface="Meiryo" charset="-128"/>
              </a:rPr>
              <a:t>／集計システム</a:t>
            </a:r>
            <a:endParaRPr kumimoji="1" lang="ja-JP" altLang="en-US">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227090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676" y="911392"/>
            <a:ext cx="2138815" cy="1742580"/>
          </a:xfrm>
          <a:prstGeom prst="rect">
            <a:avLst/>
          </a:prstGeom>
          <a:ln>
            <a:solidFill>
              <a:schemeClr val="bg1">
                <a:lumMod val="50000"/>
              </a:schemeClr>
            </a:solidFill>
          </a:ln>
        </p:spPr>
      </p:pic>
      <p:sp>
        <p:nvSpPr>
          <p:cNvPr id="5" name="角丸四角形 4"/>
          <p:cNvSpPr/>
          <p:nvPr/>
        </p:nvSpPr>
        <p:spPr>
          <a:xfrm>
            <a:off x="273676" y="2866590"/>
            <a:ext cx="2180758" cy="150702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descr="画面の領域"/>
          <p:cNvPicPr>
            <a:picLocks noChangeAspect="1"/>
          </p:cNvPicPr>
          <p:nvPr/>
        </p:nvPicPr>
        <p:blipFill rotWithShape="1">
          <a:blip r:embed="rId3" cstate="print">
            <a:extLst>
              <a:ext uri="{28A0092B-C50C-407E-A947-70E740481C1C}">
                <a14:useLocalDpi xmlns:a14="http://schemas.microsoft.com/office/drawing/2010/main"/>
              </a:ext>
            </a:extLst>
          </a:blip>
          <a:srcRect b="51037"/>
          <a:stretch/>
        </p:blipFill>
        <p:spPr>
          <a:xfrm>
            <a:off x="3200266" y="911392"/>
            <a:ext cx="2736729" cy="1510643"/>
          </a:xfrm>
          <a:prstGeom prst="rect">
            <a:avLst/>
          </a:prstGeom>
          <a:ln>
            <a:solidFill>
              <a:schemeClr val="bg1">
                <a:lumMod val="50000"/>
              </a:schemeClr>
            </a:solidFill>
          </a:ln>
        </p:spPr>
      </p:pic>
      <p:pic>
        <p:nvPicPr>
          <p:cNvPr id="7" name="図 6" descr="画面の領域"/>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3676" y="4894405"/>
            <a:ext cx="2180758" cy="1494636"/>
          </a:xfrm>
          <a:prstGeom prst="rect">
            <a:avLst/>
          </a:prstGeom>
          <a:ln>
            <a:solidFill>
              <a:schemeClr val="bg1">
                <a:lumMod val="50000"/>
              </a:schemeClr>
            </a:solidFill>
          </a:ln>
        </p:spPr>
      </p:pic>
      <p:pic>
        <p:nvPicPr>
          <p:cNvPr id="8" name="図 7" descr="画面の領域"/>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0265" y="4710914"/>
            <a:ext cx="2736729" cy="1678127"/>
          </a:xfrm>
          <a:prstGeom prst="rect">
            <a:avLst/>
          </a:prstGeom>
          <a:ln>
            <a:solidFill>
              <a:schemeClr val="bg1">
                <a:lumMod val="50000"/>
              </a:schemeClr>
            </a:solidFill>
          </a:ln>
        </p:spPr>
      </p:pic>
      <p:pic>
        <p:nvPicPr>
          <p:cNvPr id="9" name="図 8" descr="画面の領域"/>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9987" y="2058754"/>
            <a:ext cx="2318032" cy="3121131"/>
          </a:xfrm>
          <a:prstGeom prst="rect">
            <a:avLst/>
          </a:prstGeom>
          <a:ln>
            <a:solidFill>
              <a:schemeClr val="bg1">
                <a:lumMod val="50000"/>
              </a:schemeClr>
            </a:solidFill>
          </a:ln>
        </p:spPr>
      </p:pic>
      <p:sp>
        <p:nvSpPr>
          <p:cNvPr id="10" name="テキスト ボックス 9"/>
          <p:cNvSpPr txBox="1"/>
          <p:nvPr/>
        </p:nvSpPr>
        <p:spPr>
          <a:xfrm>
            <a:off x="385012" y="3061351"/>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店舗入力</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9776" y="3505534"/>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ダウンロード</a:t>
            </a:r>
          </a:p>
        </p:txBody>
      </p:sp>
      <p:sp>
        <p:nvSpPr>
          <p:cNvPr id="12" name="テキスト ボックス 11"/>
          <p:cNvSpPr txBox="1"/>
          <p:nvPr/>
        </p:nvSpPr>
        <p:spPr>
          <a:xfrm>
            <a:off x="399776" y="3967969"/>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77423" y="1048084"/>
            <a:ext cx="1069049"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ログイン画面</a:t>
            </a:r>
          </a:p>
        </p:txBody>
      </p:sp>
      <p:sp>
        <p:nvSpPr>
          <p:cNvPr id="19" name="テキスト ボックス 18"/>
          <p:cNvSpPr txBox="1"/>
          <p:nvPr/>
        </p:nvSpPr>
        <p:spPr>
          <a:xfrm>
            <a:off x="4940933" y="1779444"/>
            <a:ext cx="906050" cy="215444"/>
          </a:xfrm>
          <a:prstGeom prst="rect">
            <a:avLst/>
          </a:prstGeom>
          <a:noFill/>
        </p:spPr>
        <p:txBody>
          <a:bodyPr wrap="square" rtlCol="0">
            <a:spAutoFit/>
          </a:bodyPr>
          <a:lstStyle>
            <a:defPPr>
              <a:defRPr lang="ja-JP"/>
            </a:defPPr>
            <a:lvl1pPr algn="ctr">
              <a:defRPr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店頭用入力画面</a:t>
            </a:r>
          </a:p>
        </p:txBody>
      </p:sp>
      <p:sp>
        <p:nvSpPr>
          <p:cNvPr id="20" name="テキスト ボックス 19"/>
          <p:cNvSpPr txBox="1"/>
          <p:nvPr/>
        </p:nvSpPr>
        <p:spPr>
          <a:xfrm>
            <a:off x="3328725" y="5743238"/>
            <a:ext cx="2479807"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集計ファイル作成画面</a:t>
            </a:r>
          </a:p>
        </p:txBody>
      </p:sp>
      <p:sp>
        <p:nvSpPr>
          <p:cNvPr id="21" name="テキスト ボックス 20"/>
          <p:cNvSpPr txBox="1"/>
          <p:nvPr/>
        </p:nvSpPr>
        <p:spPr>
          <a:xfrm>
            <a:off x="7727280" y="4158403"/>
            <a:ext cx="1124525" cy="215444"/>
          </a:xfrm>
          <a:prstGeom prst="rect">
            <a:avLst/>
          </a:prstGeom>
          <a:noFill/>
        </p:spPr>
        <p:txBody>
          <a:bodyPr wrap="square" rtlCol="0">
            <a:spAutoFit/>
          </a:bodyPr>
          <a:lstStyle/>
          <a:p>
            <a:pPr algn="ctr"/>
            <a:r>
              <a:rPr kumimoji="1" lang="ja-JP" altLang="en-US"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ダッシュボード画面</a:t>
            </a:r>
            <a:endPar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2821" y="5739527"/>
            <a:ext cx="1499808" cy="219155"/>
          </a:xfrm>
          <a:prstGeom prst="rect">
            <a:avLst/>
          </a:prstGeom>
          <a:noFill/>
        </p:spPr>
        <p:txBody>
          <a:bodyPr wrap="square" rtlCol="0">
            <a:spAutoFit/>
          </a:bodyPr>
          <a:lstStyle/>
          <a:p>
            <a:pPr algn="ctr"/>
            <a:r>
              <a:rPr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用入力画面</a:t>
            </a:r>
          </a:p>
        </p:txBody>
      </p:sp>
      <p:sp>
        <p:nvSpPr>
          <p:cNvPr id="28" name="テキスト ボックス 27"/>
          <p:cNvSpPr txBox="1"/>
          <p:nvPr/>
        </p:nvSpPr>
        <p:spPr>
          <a:xfrm>
            <a:off x="1908710" y="4552401"/>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335516" y="2528628"/>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692637" y="3365174"/>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806295" y="4415307"/>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600841" y="1152869"/>
            <a:ext cx="2411073" cy="523220"/>
          </a:xfrm>
          <a:prstGeom prst="rect">
            <a:avLst/>
          </a:prstGeom>
          <a:solidFill>
            <a:srgbClr val="FFC000">
              <a:alpha val="26000"/>
            </a:srgbClr>
          </a:solid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認証されたユーザのみ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アクセス可能なページ</a:t>
            </a:r>
          </a:p>
        </p:txBody>
      </p:sp>
      <p:sp>
        <p:nvSpPr>
          <p:cNvPr id="39" name="フローチャート: 磁気ディスク 38"/>
          <p:cNvSpPr/>
          <p:nvPr/>
        </p:nvSpPr>
        <p:spPr>
          <a:xfrm>
            <a:off x="3203636" y="2865024"/>
            <a:ext cx="2736728" cy="1508593"/>
          </a:xfrm>
          <a:prstGeom prst="flowChartMagneticDisk">
            <a:avLst/>
          </a:prstGeom>
          <a:solidFill>
            <a:schemeClr val="tx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カギ線コネクタ 42"/>
          <p:cNvCxnSpPr>
            <a:stCxn id="11" idx="3"/>
            <a:endCxn id="4" idx="2"/>
          </p:cNvCxnSpPr>
          <p:nvPr/>
        </p:nvCxnSpPr>
        <p:spPr>
          <a:xfrm flipH="1" flipV="1">
            <a:off x="1343084" y="2653972"/>
            <a:ext cx="972118" cy="1005451"/>
          </a:xfrm>
          <a:prstGeom prst="bentConnector4">
            <a:avLst>
              <a:gd name="adj1" fmla="val -23516"/>
              <a:gd name="adj2" fmla="val 6914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0" idx="0"/>
            <a:endCxn id="4" idx="2"/>
          </p:cNvCxnSpPr>
          <p:nvPr/>
        </p:nvCxnSpPr>
        <p:spPr>
          <a:xfrm flipV="1">
            <a:off x="1342725" y="2653972"/>
            <a:ext cx="359" cy="4073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2" idx="2"/>
            <a:endCxn id="7" idx="0"/>
          </p:cNvCxnSpPr>
          <p:nvPr/>
        </p:nvCxnSpPr>
        <p:spPr>
          <a:xfrm>
            <a:off x="1357489" y="4275746"/>
            <a:ext cx="6566" cy="61865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V="1">
            <a:off x="2441302" y="4136961"/>
            <a:ext cx="758963" cy="7983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39" idx="3"/>
            <a:endCxn id="8" idx="0"/>
          </p:cNvCxnSpPr>
          <p:nvPr/>
        </p:nvCxnSpPr>
        <p:spPr>
          <a:xfrm flipH="1">
            <a:off x="4568630" y="4373617"/>
            <a:ext cx="3370" cy="3372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4" idx="3"/>
          </p:cNvCxnSpPr>
          <p:nvPr/>
        </p:nvCxnSpPr>
        <p:spPr>
          <a:xfrm>
            <a:off x="2412491" y="1782682"/>
            <a:ext cx="787774" cy="0"/>
          </a:xfrm>
          <a:prstGeom prst="straightConnector1">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6" idx="2"/>
            <a:endCxn id="39" idx="1"/>
          </p:cNvCxnSpPr>
          <p:nvPr/>
        </p:nvCxnSpPr>
        <p:spPr>
          <a:xfrm>
            <a:off x="4568631" y="2422035"/>
            <a:ext cx="3369" cy="44298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39" idx="4"/>
            <a:endCxn id="9" idx="1"/>
          </p:cNvCxnSpPr>
          <p:nvPr/>
        </p:nvCxnSpPr>
        <p:spPr>
          <a:xfrm flipV="1">
            <a:off x="5940364" y="3619320"/>
            <a:ext cx="60962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a:stCxn id="4" idx="3"/>
            <a:endCxn id="8" idx="1"/>
          </p:cNvCxnSpPr>
          <p:nvPr/>
        </p:nvCxnSpPr>
        <p:spPr>
          <a:xfrm>
            <a:off x="2412491" y="1782682"/>
            <a:ext cx="787774" cy="3767296"/>
          </a:xfrm>
          <a:prstGeom prst="bentConnector3">
            <a:avLst>
              <a:gd name="adj1" fmla="val 50000"/>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0" name="タイトル 2"/>
          <p:cNvSpPr>
            <a:spLocks noGrp="1"/>
          </p:cNvSpPr>
          <p:nvPr>
            <p:ph type="title"/>
          </p:nvPr>
        </p:nvSpPr>
        <p:spPr/>
        <p:txBody>
          <a:bodyPr/>
          <a:lstStyle/>
          <a:p>
            <a:r>
              <a:rPr kumimoji="1" lang="ja-JP" altLang="en-US" dirty="0"/>
              <a:t>評価対象としたアプリケーション／処理フロー</a:t>
            </a:r>
          </a:p>
        </p:txBody>
      </p:sp>
      <p:sp>
        <p:nvSpPr>
          <p:cNvPr id="101" name="テキスト ボックス 100"/>
          <p:cNvSpPr txBox="1"/>
          <p:nvPr/>
        </p:nvSpPr>
        <p:spPr>
          <a:xfrm>
            <a:off x="6549988" y="5549977"/>
            <a:ext cx="2318032" cy="769441"/>
          </a:xfrm>
          <a:prstGeom prst="rect">
            <a:avLst/>
          </a:prstGeom>
          <a:noFill/>
        </p:spPr>
        <p:txBody>
          <a:bodyPr wrap="square" rtlCol="0">
            <a:spAutoFit/>
          </a:bodyPr>
          <a:lstStyle/>
          <a:p>
            <a:pPr algn="dist"/>
            <a:r>
              <a:rPr kumimoji="1" lang="ja-JP" altLang="en-US" sz="2000" dirty="0">
                <a:solidFill>
                  <a:schemeClr val="tx1">
                    <a:lumMod val="50000"/>
                    <a:lumOff val="50000"/>
                  </a:schemeClr>
                </a:solidFill>
                <a:latin typeface="Meiryo" charset="-128"/>
                <a:ea typeface="Meiryo" charset="-128"/>
                <a:cs typeface="Meiryo" charset="-128"/>
              </a:rPr>
              <a:t>よくありがちな</a:t>
            </a:r>
            <a:endParaRPr kumimoji="1" lang="en-US" altLang="ja-JP" sz="2000" dirty="0">
              <a:solidFill>
                <a:schemeClr val="tx1">
                  <a:lumMod val="50000"/>
                  <a:lumOff val="50000"/>
                </a:schemeClr>
              </a:solidFill>
              <a:latin typeface="Meiryo" charset="-128"/>
              <a:ea typeface="Meiryo" charset="-128"/>
              <a:cs typeface="Meiryo" charset="-128"/>
            </a:endParaRPr>
          </a:p>
          <a:p>
            <a:pPr algn="dist"/>
            <a:r>
              <a:rPr kumimoji="1" lang="en-US" altLang="ja-JP" sz="2400" b="1" dirty="0">
                <a:solidFill>
                  <a:schemeClr val="tx1">
                    <a:lumMod val="50000"/>
                    <a:lumOff val="50000"/>
                  </a:schemeClr>
                </a:solidFill>
                <a:latin typeface="Meiryo" charset="-128"/>
                <a:ea typeface="Meiryo" charset="-128"/>
                <a:cs typeface="Meiryo" charset="-128"/>
              </a:rPr>
              <a:t>web</a:t>
            </a:r>
            <a:r>
              <a:rPr kumimoji="1" lang="ja-JP" altLang="en-US" sz="2400" b="1" dirty="0">
                <a:solidFill>
                  <a:schemeClr val="tx1">
                    <a:lumMod val="50000"/>
                    <a:lumOff val="50000"/>
                  </a:schemeClr>
                </a:solidFill>
                <a:latin typeface="Meiryo" charset="-128"/>
                <a:ea typeface="Meiryo" charset="-128"/>
                <a:cs typeface="Meiryo" charset="-128"/>
              </a:rPr>
              <a:t>システム</a:t>
            </a:r>
          </a:p>
        </p:txBody>
      </p:sp>
    </p:spTree>
    <p:extLst>
      <p:ext uri="{BB962C8B-B14F-4D97-AF65-F5344CB8AC3E}">
        <p14:creationId xmlns:p14="http://schemas.microsoft.com/office/powerpoint/2010/main" val="338912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9" name="正方形/長方形 738"/>
          <p:cNvSpPr/>
          <p:nvPr/>
        </p:nvSpPr>
        <p:spPr>
          <a:xfrm>
            <a:off x="7995107"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構築事例：従来型の</a:t>
            </a:r>
            <a:r>
              <a:rPr kumimoji="1" lang="en-US" altLang="ja-JP" dirty="0"/>
              <a:t>Web</a:t>
            </a:r>
            <a:r>
              <a:rPr kumimoji="1" lang="ja-JP" altLang="en-US" dirty="0"/>
              <a:t>アプリケーション・アーキテクチャ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a:endCxn id="25" idx="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5"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60468" y="3872816"/>
            <a:ext cx="780958" cy="680684"/>
          </a:xfrm>
          <a:prstGeom prst="rect">
            <a:avLst/>
          </a:prstGeom>
          <a:effectLst/>
        </p:spPr>
      </p:pic>
      <p:sp>
        <p:nvSpPr>
          <p:cNvPr id="26" name="TextBox 27"/>
          <p:cNvSpPr txBox="1"/>
          <p:nvPr/>
        </p:nvSpPr>
        <p:spPr>
          <a:xfrm>
            <a:off x="4201758" y="444956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28"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68290" y="2947113"/>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2"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396" y="2292879"/>
            <a:ext cx="780958" cy="680684"/>
          </a:xfrm>
          <a:prstGeom prst="rect">
            <a:avLst/>
          </a:prstGeom>
          <a:effectLst/>
        </p:spPr>
      </p:pic>
      <p:sp>
        <p:nvSpPr>
          <p:cNvPr id="33" name="TextBox 27"/>
          <p:cNvSpPr txBox="1"/>
          <p:nvPr/>
        </p:nvSpPr>
        <p:spPr>
          <a:xfrm>
            <a:off x="7698719" y="287651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4"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6396" y="3849805"/>
            <a:ext cx="780958" cy="680684"/>
          </a:xfrm>
          <a:prstGeom prst="rect">
            <a:avLst/>
          </a:prstGeom>
          <a:effectLst/>
        </p:spPr>
      </p:pic>
      <p:sp>
        <p:nvSpPr>
          <p:cNvPr id="35" name="TextBox 27"/>
          <p:cNvSpPr txBox="1"/>
          <p:nvPr/>
        </p:nvSpPr>
        <p:spPr>
          <a:xfrm>
            <a:off x="7731969" y="444163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39" name="左中かっこ 38"/>
          <p:cNvSpPr/>
          <p:nvPr/>
        </p:nvSpPr>
        <p:spPr>
          <a:xfrm rot="16200000">
            <a:off x="8195253" y="4608310"/>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sp>
        <p:nvSpPr>
          <p:cNvPr id="41" name="テキスト ボックス 40"/>
          <p:cNvSpPr txBox="1"/>
          <p:nvPr/>
        </p:nvSpPr>
        <p:spPr>
          <a:xfrm>
            <a:off x="7931632" y="5139406"/>
            <a:ext cx="877163" cy="369332"/>
          </a:xfrm>
          <a:prstGeom prst="rect">
            <a:avLst/>
          </a:prstGeom>
          <a:noFill/>
          <a:effectLst/>
        </p:spPr>
        <p:txBody>
          <a:bodyPr wrap="none" rtlCol="0" anchor="ctr">
            <a:noAutofit/>
          </a:bodyPr>
          <a:lstStyle>
            <a:defPPr>
              <a:defRPr lang="ja-JP"/>
            </a:defPPr>
            <a:lvl1pPr algn="ctr">
              <a:defRPr sz="1200">
                <a:latin typeface="Meiryo" charset="-128"/>
                <a:ea typeface="Meiryo" charset="-128"/>
                <a:cs typeface="Meiryo" charset="-128"/>
              </a:defRPr>
            </a:lvl1pPr>
          </a:lstStyle>
          <a:p>
            <a:r>
              <a:rPr lang="ja-JP" altLang="en-US" dirty="0"/>
              <a:t>冗長化</a:t>
            </a:r>
          </a:p>
        </p:txBody>
      </p:sp>
      <p:pic>
        <p:nvPicPr>
          <p:cNvPr id="42"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57279" y="4637755"/>
            <a:ext cx="780958" cy="680684"/>
          </a:xfrm>
          <a:prstGeom prst="rect">
            <a:avLst/>
          </a:prstGeom>
          <a:effectLst/>
        </p:spPr>
      </p:pic>
      <p:sp>
        <p:nvSpPr>
          <p:cNvPr id="43" name="TextBox 27"/>
          <p:cNvSpPr txBox="1"/>
          <p:nvPr/>
        </p:nvSpPr>
        <p:spPr>
          <a:xfrm>
            <a:off x="4197258" y="5203221"/>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45"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6836" y="2288674"/>
            <a:ext cx="780958" cy="680684"/>
          </a:xfrm>
          <a:prstGeom prst="rect">
            <a:avLst/>
          </a:prstGeom>
          <a:effectLst/>
        </p:spPr>
      </p:pic>
      <p:sp>
        <p:nvSpPr>
          <p:cNvPr id="46" name="TextBox 27"/>
          <p:cNvSpPr txBox="1"/>
          <p:nvPr/>
        </p:nvSpPr>
        <p:spPr>
          <a:xfrm>
            <a:off x="4262721" y="2871946"/>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49" name="直線コネクタ 48"/>
          <p:cNvCxnSpPr>
            <a:stCxn id="32" idx="1"/>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2" idx="1"/>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34" idx="1"/>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4" idx="1"/>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5" name="テキスト ボックス 734"/>
          <p:cNvSpPr txBox="1"/>
          <p:nvPr/>
        </p:nvSpPr>
        <p:spPr>
          <a:xfrm flipH="1">
            <a:off x="4307505" y="1971228"/>
            <a:ext cx="1179619" cy="276999"/>
          </a:xfrm>
          <a:prstGeom prst="rect">
            <a:avLst/>
          </a:prstGeom>
          <a:noFill/>
          <a:effectLst/>
        </p:spPr>
        <p:txBody>
          <a:bodyPr wrap="square" rtlCol="0">
            <a:spAutoFit/>
          </a:bodyPr>
          <a:lstStyle/>
          <a:p>
            <a:pPr algn="ctr"/>
            <a:r>
              <a:rPr kumimoji="1" lang="ja-JP" altLang="en-US" sz="1200" b="1" dirty="0">
                <a:solidFill>
                  <a:srgbClr val="0432FF"/>
                </a:solidFill>
                <a:latin typeface="Meiryo" charset="-128"/>
                <a:ea typeface="Meiryo" charset="-128"/>
                <a:cs typeface="Meiryo" charset="-128"/>
              </a:rPr>
              <a:t>死活監視</a:t>
            </a:r>
          </a:p>
        </p:txBody>
      </p:sp>
      <p:sp>
        <p:nvSpPr>
          <p:cNvPr id="736" name="テキスト ボックス 735"/>
          <p:cNvSpPr txBox="1"/>
          <p:nvPr/>
        </p:nvSpPr>
        <p:spPr>
          <a:xfrm flipH="1">
            <a:off x="4536869" y="4468723"/>
            <a:ext cx="1179619"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804001" y="5661331"/>
            <a:ext cx="3027408" cy="29452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DNS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4" name="角丸四角形 743"/>
          <p:cNvSpPr/>
          <p:nvPr/>
        </p:nvSpPr>
        <p:spPr>
          <a:xfrm>
            <a:off x="3866612" y="1107873"/>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AP</a:t>
            </a:r>
            <a:r>
              <a:rPr lang="ja-JP" altLang="en-US" sz="1400" dirty="0">
                <a:solidFill>
                  <a:schemeClr val="accent6">
                    <a:lumMod val="50000"/>
                  </a:schemeClr>
                </a:solidFill>
                <a:latin typeface="Meiryo" charset="-128"/>
                <a:ea typeface="Meiryo" charset="-128"/>
                <a:cs typeface="Meiryo" charset="-128"/>
              </a:rPr>
              <a:t>はそのまま移行。ただし、セッション管理等、一部改修が必要な場合がある。</a:t>
            </a:r>
          </a:p>
        </p:txBody>
      </p:sp>
      <p:sp>
        <p:nvSpPr>
          <p:cNvPr id="745" name="角丸四角形 744"/>
          <p:cNvSpPr/>
          <p:nvPr/>
        </p:nvSpPr>
        <p:spPr>
          <a:xfrm>
            <a:off x="6324263" y="5602264"/>
            <a:ext cx="2741583"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ミドルウェアが必要</a:t>
            </a:r>
            <a:endParaRPr lang="en-US" altLang="ja-JP" sz="1400" dirty="0">
              <a:solidFill>
                <a:schemeClr val="accent6">
                  <a:lumMod val="50000"/>
                </a:schemeClr>
              </a:solidFill>
              <a:latin typeface="Meiryo" charset="-128"/>
              <a:ea typeface="Meiryo" charset="-128"/>
              <a:cs typeface="Meiryo" charset="-128"/>
            </a:endParaRPr>
          </a:p>
          <a:p>
            <a:r>
              <a:rPr lang="ja-JP" altLang="en-US" sz="800" dirty="0">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 </a:t>
            </a:r>
            <a:r>
              <a:rPr lang="en-US" altLang="ja-JP" sz="800" dirty="0" err="1">
                <a:solidFill>
                  <a:schemeClr val="accent6">
                    <a:lumMod val="50000"/>
                  </a:schemeClr>
                </a:solidFill>
                <a:latin typeface="Meiryo" charset="-128"/>
                <a:ea typeface="Meiryo" charset="-128"/>
                <a:cs typeface="Meiryo" charset="-128"/>
              </a:rPr>
              <a:t>SQLServer</a:t>
            </a:r>
            <a:r>
              <a:rPr lang="ja-JP" altLang="en-US" sz="800" dirty="0">
                <a:solidFill>
                  <a:schemeClr val="accent6">
                    <a:lumMod val="50000"/>
                  </a:schemeClr>
                </a:solidFill>
                <a:latin typeface="Meiryo" charset="-128"/>
                <a:ea typeface="Meiryo" charset="-128"/>
                <a:cs typeface="Meiryo" charset="-128"/>
              </a:rPr>
              <a:t>、死活監視ソフト等の購入）</a:t>
            </a:r>
            <a:endParaRPr lang="en-US" altLang="ja-JP" sz="800" dirty="0">
              <a:solidFill>
                <a:schemeClr val="accent6">
                  <a:lumMod val="50000"/>
                </a:schemeClr>
              </a:solidFill>
              <a:latin typeface="Meiryo" charset="-128"/>
              <a:ea typeface="Meiryo" charset="-128"/>
              <a:cs typeface="Meiryo" charset="-128"/>
            </a:endParaRPr>
          </a:p>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$175.2</a:t>
            </a:r>
          </a:p>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9</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$1576.8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$236.52+α</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p:txBody>
      </p:sp>
      <p:sp>
        <p:nvSpPr>
          <p:cNvPr id="747" name="正方形/長方形 746"/>
          <p:cNvSpPr/>
          <p:nvPr/>
        </p:nvSpPr>
        <p:spPr>
          <a:xfrm>
            <a:off x="273809" y="1177438"/>
            <a:ext cx="2244407" cy="2002285"/>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chemeClr val="bg1"/>
                </a:solidFill>
                <a:latin typeface="Meiryo" charset="-128"/>
                <a:ea typeface="Meiryo" charset="-128"/>
                <a:cs typeface="Meiryo" charset="-128"/>
              </a:rPr>
              <a:t>年間：</a:t>
            </a:r>
            <a:r>
              <a:rPr lang="ja-JP" altLang="en-US" sz="1050" b="1" dirty="0">
                <a:solidFill>
                  <a:schemeClr val="bg1"/>
                </a:solidFill>
                <a:latin typeface="Meiryo" charset="-128"/>
                <a:ea typeface="Meiryo" charset="-128"/>
                <a:cs typeface="Meiryo" charset="-128"/>
              </a:rPr>
              <a:t>約</a:t>
            </a:r>
            <a:r>
              <a:rPr lang="en-US" altLang="ja-JP" sz="1050" b="1" dirty="0">
                <a:solidFill>
                  <a:schemeClr val="bg1"/>
                </a:solidFill>
                <a:latin typeface="Meiryo" charset="-128"/>
                <a:ea typeface="Meiryo" charset="-128"/>
                <a:cs typeface="Meiryo" charset="-128"/>
              </a:rPr>
              <a:t>$2049.84</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254,980</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sp>
        <p:nvSpPr>
          <p:cNvPr id="749" name="下矢印 748"/>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0" name="正方形/長方形 749"/>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88801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8"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76037" y="2929574"/>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cxnSp>
        <p:nvCxnSpPr>
          <p:cNvPr id="49" name="直線コネクタ 48"/>
          <p:cNvCxnSpPr>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6" name="テキスト ボックス 735"/>
          <p:cNvSpPr txBox="1"/>
          <p:nvPr/>
        </p:nvSpPr>
        <p:spPr>
          <a:xfrm flipH="1">
            <a:off x="4757980" y="4468723"/>
            <a:ext cx="594430"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762048" y="5626019"/>
            <a:ext cx="1359501" cy="46097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Route 53</a:t>
            </a:r>
            <a:r>
              <a:rPr lang="ja-JP" altLang="en-US" sz="1400" dirty="0">
                <a:solidFill>
                  <a:schemeClr val="accent6">
                    <a:lumMod val="50000"/>
                  </a:schemeClr>
                </a:solidFill>
                <a:latin typeface="Meiryo" charset="-128"/>
                <a:ea typeface="Meiryo" charset="-128"/>
                <a:cs typeface="Meiryo" charset="-128"/>
              </a:rPr>
              <a:t>に</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設定するのみ</a:t>
            </a:r>
          </a:p>
        </p:txBody>
      </p:sp>
      <p:sp>
        <p:nvSpPr>
          <p:cNvPr id="744" name="角丸四角形 743"/>
          <p:cNvSpPr/>
          <p:nvPr/>
        </p:nvSpPr>
        <p:spPr>
          <a:xfrm>
            <a:off x="3804001" y="1178054"/>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死活監視のソフトウェア不要</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基本的に無料／アラーム設定でメール通知</a:t>
            </a:r>
          </a:p>
        </p:txBody>
      </p:sp>
      <p:sp>
        <p:nvSpPr>
          <p:cNvPr id="745" name="角丸四角形 744"/>
          <p:cNvSpPr/>
          <p:nvPr/>
        </p:nvSpPr>
        <p:spPr>
          <a:xfrm>
            <a:off x="5236313" y="5624921"/>
            <a:ext cx="3766922"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ＤＢＭＳはインストール不要</a:t>
            </a:r>
            <a:endParaRPr lang="en-US" altLang="ja-JP" sz="1400" dirty="0">
              <a:solidFill>
                <a:schemeClr val="accent6">
                  <a:lumMod val="50000"/>
                </a:schemeClr>
              </a:solidFill>
              <a:latin typeface="Meiryo" charset="-128"/>
              <a:ea typeface="Meiryo" charset="-128"/>
              <a:cs typeface="Meiryo" charset="-128"/>
            </a:endParaRP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Ｏｒａｃｌｅ、ＳＱＬＳｅｒｖｅｒ等のライセンス料込</a:t>
            </a: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ＥＣ２の接続先を変更するだけ</a:t>
            </a:r>
          </a:p>
          <a:p>
            <a:r>
              <a:rPr lang="ja-JP" altLang="en-US" sz="1400" dirty="0">
                <a:solidFill>
                  <a:schemeClr val="accent6">
                    <a:lumMod val="50000"/>
                  </a:schemeClr>
                </a:solidFill>
                <a:latin typeface="Meiryo" charset="-128"/>
                <a:ea typeface="Meiryo" charset="-128"/>
                <a:cs typeface="Meiryo" charset="-128"/>
              </a:rPr>
              <a:t>冗長構成はＭｕｌｔｉ</a:t>
            </a:r>
            <a:r>
              <a:rPr lang="en-US" altLang="ja-JP" sz="1400" dirty="0">
                <a:solidFill>
                  <a:schemeClr val="accent6">
                    <a:lumMod val="50000"/>
                  </a:schemeClr>
                </a:solidFill>
                <a:latin typeface="Meiryo" charset="-128"/>
                <a:ea typeface="Meiryo" charset="-128"/>
                <a:cs typeface="Meiryo" charset="-128"/>
              </a:rPr>
              <a:t>-</a:t>
            </a:r>
            <a:r>
              <a:rPr lang="ja-JP" altLang="en-US" sz="1400" dirty="0">
                <a:solidFill>
                  <a:schemeClr val="accent6">
                    <a:lumMod val="50000"/>
                  </a:schemeClr>
                </a:solidFill>
                <a:latin typeface="Meiryo" charset="-128"/>
                <a:ea typeface="Meiryo" charset="-128"/>
                <a:cs typeface="Meiryo" charset="-128"/>
              </a:rPr>
              <a:t>ＡＺを選択するのみ</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4</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$700.8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a:p>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$455.52</a:t>
            </a:r>
          </a:p>
          <a:p>
            <a:r>
              <a:rPr lang="en-US" altLang="ja-JP" sz="1050" dirty="0">
                <a:latin typeface="Meiryo" charset="-128"/>
                <a:ea typeface="Meiryo" charset="-128"/>
                <a:cs typeface="Meiryo" charset="-128"/>
              </a:rPr>
              <a:t>Route53</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年間：</a:t>
            </a:r>
            <a:r>
              <a:rPr lang="en-US" altLang="ja-JP" sz="1050" dirty="0">
                <a:latin typeface="Meiryo" charset="-128"/>
                <a:ea typeface="Meiryo" charset="-128"/>
                <a:cs typeface="Meiryo" charset="-128"/>
              </a:rPr>
              <a:t>$26.4</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 </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$1655.76</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198,691</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pic>
        <p:nvPicPr>
          <p:cNvPr id="74" name="Picture 8" descr="Route-53.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18518" y="3928801"/>
            <a:ext cx="483936" cy="483936"/>
          </a:xfrm>
          <a:prstGeom prst="rect">
            <a:avLst/>
          </a:prstGeom>
        </p:spPr>
      </p:pic>
      <p:sp>
        <p:nvSpPr>
          <p:cNvPr id="75" name="TextBox 27"/>
          <p:cNvSpPr txBox="1"/>
          <p:nvPr/>
        </p:nvSpPr>
        <p:spPr>
          <a:xfrm>
            <a:off x="4270750" y="4268590"/>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Route 53</a:t>
            </a:r>
            <a:endParaRPr lang="en-US" dirty="0"/>
          </a:p>
        </p:txBody>
      </p:sp>
      <p:sp>
        <p:nvSpPr>
          <p:cNvPr id="76" name="TextBox 24"/>
          <p:cNvSpPr txBox="1"/>
          <p:nvPr/>
        </p:nvSpPr>
        <p:spPr>
          <a:xfrm>
            <a:off x="8033328" y="293204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(Master)</a:t>
            </a:r>
          </a:p>
        </p:txBody>
      </p:sp>
      <p:pic>
        <p:nvPicPr>
          <p:cNvPr id="77" name="Picture 11" descr="RDS-DB-Instace-tandby-Multi-AZ-.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067250" y="3829602"/>
            <a:ext cx="719466" cy="719466"/>
          </a:xfrm>
          <a:prstGeom prst="rect">
            <a:avLst/>
          </a:prstGeom>
        </p:spPr>
      </p:pic>
      <p:pic>
        <p:nvPicPr>
          <p:cNvPr id="78" name="Picture 12" descr="RDS-DB-Instac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068861" y="2248132"/>
            <a:ext cx="731520" cy="731520"/>
          </a:xfrm>
          <a:prstGeom prst="rect">
            <a:avLst/>
          </a:prstGeom>
        </p:spPr>
      </p:pic>
      <p:sp>
        <p:nvSpPr>
          <p:cNvPr id="79" name="TextBox 24"/>
          <p:cNvSpPr txBox="1"/>
          <p:nvPr/>
        </p:nvSpPr>
        <p:spPr>
          <a:xfrm>
            <a:off x="8043134" y="447325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(Slave)</a:t>
            </a:r>
          </a:p>
        </p:txBody>
      </p:sp>
      <p:pic>
        <p:nvPicPr>
          <p:cNvPr id="80" name="Picture 4" descr="DynamoD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95061" y="4695823"/>
            <a:ext cx="492035" cy="492035"/>
          </a:xfrm>
          <a:prstGeom prst="rect">
            <a:avLst/>
          </a:prstGeom>
        </p:spPr>
      </p:pic>
      <p:sp>
        <p:nvSpPr>
          <p:cNvPr id="81" name="TextBox 19"/>
          <p:cNvSpPr txBox="1"/>
          <p:nvPr/>
        </p:nvSpPr>
        <p:spPr>
          <a:xfrm>
            <a:off x="7798257" y="5232587"/>
            <a:ext cx="124953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DynamoDB</a:t>
            </a:r>
            <a:endParaRPr lang="en-US" sz="1200" dirty="0">
              <a:latin typeface="Meiryo" charset="-128"/>
              <a:ea typeface="Meiryo" charset="-128"/>
              <a:cs typeface="Meiryo" charset="-128"/>
            </a:endParaRPr>
          </a:p>
        </p:txBody>
      </p:sp>
      <p:sp>
        <p:nvSpPr>
          <p:cNvPr id="82" name="テキスト ボックス 81"/>
          <p:cNvSpPr txBox="1"/>
          <p:nvPr/>
        </p:nvSpPr>
        <p:spPr>
          <a:xfrm flipH="1">
            <a:off x="7256234" y="4782872"/>
            <a:ext cx="1026858" cy="338554"/>
          </a:xfrm>
          <a:prstGeom prst="rect">
            <a:avLst/>
          </a:prstGeom>
          <a:noFill/>
          <a:effectLst/>
        </p:spPr>
        <p:txBody>
          <a:bodyPr wrap="square" rtlCol="0">
            <a:spAutoFit/>
          </a:bodyPr>
          <a:lstStyle/>
          <a:p>
            <a:pPr algn="r"/>
            <a:r>
              <a:rPr kumimoji="1" lang="ja-JP" altLang="en-US" sz="800" b="1" dirty="0">
                <a:solidFill>
                  <a:srgbClr val="0432FF"/>
                </a:solidFill>
                <a:latin typeface="Meiryo" charset="-128"/>
                <a:ea typeface="Meiryo" charset="-128"/>
                <a:cs typeface="Meiryo" charset="-128"/>
              </a:rPr>
              <a:t>セッション</a:t>
            </a:r>
            <a:endParaRPr kumimoji="1" lang="en-US" altLang="ja-JP" sz="800" b="1" dirty="0">
              <a:solidFill>
                <a:srgbClr val="0432FF"/>
              </a:solidFill>
              <a:latin typeface="Meiryo" charset="-128"/>
              <a:ea typeface="Meiryo" charset="-128"/>
              <a:cs typeface="Meiryo" charset="-128"/>
            </a:endParaRPr>
          </a:p>
          <a:p>
            <a:pPr algn="r"/>
            <a:r>
              <a:rPr kumimoji="1" lang="ja-JP" altLang="en-US" sz="800" b="1" dirty="0">
                <a:solidFill>
                  <a:srgbClr val="0432FF"/>
                </a:solidFill>
                <a:latin typeface="Meiryo" charset="-128"/>
                <a:ea typeface="Meiryo" charset="-128"/>
                <a:cs typeface="Meiryo" charset="-128"/>
              </a:rPr>
              <a:t>管理</a:t>
            </a:r>
          </a:p>
        </p:txBody>
      </p:sp>
      <p:sp>
        <p:nvSpPr>
          <p:cNvPr id="83" name="下矢印 82"/>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288619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サービスを最大限活かしたアーキテクチャ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pic>
        <p:nvPicPr>
          <p:cNvPr id="9" name="Picture 9" descr="Intern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sp>
        <p:nvSpPr>
          <p:cNvPr id="16" name="TextBox 39"/>
          <p:cNvSpPr txBox="1">
            <a:spLocks noChangeArrowheads="1"/>
          </p:cNvSpPr>
          <p:nvPr/>
        </p:nvSpPr>
        <p:spPr bwMode="auto">
          <a:xfrm>
            <a:off x="4211873" y="3086705"/>
            <a:ext cx="395929" cy="324979"/>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Cloud </a:t>
            </a:r>
          </a:p>
          <a:p>
            <a:r>
              <a:rPr lang="en-US" sz="800" dirty="0">
                <a:latin typeface="Meiryo" charset="-128"/>
                <a:ea typeface="Meiryo" charset="-128"/>
                <a:cs typeface="Meiryo" charset="-128"/>
              </a:rPr>
              <a:t>Front</a:t>
            </a:r>
          </a:p>
        </p:txBody>
      </p:sp>
      <p:cxnSp>
        <p:nvCxnSpPr>
          <p:cNvPr id="326" name="直線コネクタ 325"/>
          <p:cNvCxnSpPr>
            <a:stCxn id="66" idx="1"/>
            <a:endCxn id="9" idx="3"/>
          </p:cNvCxnSpPr>
          <p:nvPr/>
        </p:nvCxnSpPr>
        <p:spPr>
          <a:xfrm flipH="1">
            <a:off x="3712419" y="3440308"/>
            <a:ext cx="744052" cy="2483"/>
          </a:xfrm>
          <a:prstGeom prst="line">
            <a:avLst/>
          </a:prstGeom>
          <a:effectLst/>
        </p:spPr>
        <p:style>
          <a:lnRef idx="2">
            <a:schemeClr val="dk1"/>
          </a:lnRef>
          <a:fillRef idx="0">
            <a:schemeClr val="dk1"/>
          </a:fillRef>
          <a:effectRef idx="1">
            <a:schemeClr val="dk1"/>
          </a:effectRef>
          <a:fontRef idx="minor">
            <a:schemeClr val="tx1"/>
          </a:fontRef>
        </p:style>
      </p:cxnSp>
      <p:pic>
        <p:nvPicPr>
          <p:cNvPr id="742" name="Picture 14" descr="AWS-Clou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2700703" y="5645790"/>
            <a:ext cx="2252912" cy="65842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画面表示は、</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クライアント側</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アプリ</a:t>
            </a:r>
          </a:p>
        </p:txBody>
      </p:sp>
      <p:sp>
        <p:nvSpPr>
          <p:cNvPr id="744" name="角丸四角形 743"/>
          <p:cNvSpPr/>
          <p:nvPr/>
        </p:nvSpPr>
        <p:spPr>
          <a:xfrm>
            <a:off x="3792196" y="1256487"/>
            <a:ext cx="1807720"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メールサーバー不要</a:t>
            </a:r>
          </a:p>
        </p:txBody>
      </p:sp>
      <p:sp>
        <p:nvSpPr>
          <p:cNvPr id="745" name="角丸四角形 744"/>
          <p:cNvSpPr/>
          <p:nvPr/>
        </p:nvSpPr>
        <p:spPr>
          <a:xfrm>
            <a:off x="6593470" y="5697763"/>
            <a:ext cx="2369868"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冗長構成、拡張・データ再配置</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S3</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$0.0330/GB</a:t>
            </a:r>
          </a:p>
          <a:p>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リクエスト数</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データ転送量</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CloudFront</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$7.2/</a:t>
            </a:r>
            <a:r>
              <a:rPr lang="ja-JP" altLang="en-US" sz="1050" dirty="0">
                <a:latin typeface="Meiryo" charset="-128"/>
                <a:ea typeface="Meiryo" charset="-128"/>
                <a:cs typeface="Meiryo" charset="-128"/>
              </a:rPr>
              <a:t>年 （試算した結果）</a:t>
            </a:r>
          </a:p>
          <a:p>
            <a:r>
              <a:rPr lang="en-US" altLang="ja-JP" sz="1050" dirty="0">
                <a:latin typeface="Meiryo" charset="-128"/>
                <a:ea typeface="Meiryo" charset="-128"/>
                <a:cs typeface="Meiryo" charset="-128"/>
              </a:rPr>
              <a:t>&lt;Lambda&gt;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DynamoDB</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r>
              <a:rPr lang="ja-JP" altLang="en-US" sz="1050" dirty="0">
                <a:latin typeface="Meiryo" charset="-128"/>
                <a:ea typeface="Meiryo" charset="-128"/>
                <a:cs typeface="Meiryo" charset="-128"/>
              </a:rPr>
              <a:t>　（試算した結果）</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$7.56</a:t>
            </a:r>
          </a:p>
          <a:p>
            <a:endParaRPr lang="en-US" altLang="ja-JP" sz="1050" b="1" dirty="0">
              <a:solidFill>
                <a:schemeClr val="bg1"/>
              </a:solidFill>
              <a:latin typeface="Meiryo" charset="-128"/>
              <a:ea typeface="Meiryo" charset="-128"/>
              <a:cs typeface="Meiryo" charset="-128"/>
            </a:endParaRPr>
          </a:p>
          <a:p>
            <a:pPr algn="r"/>
            <a:r>
              <a:rPr lang="ja-JP" altLang="en-US" sz="1600" b="1" dirty="0">
                <a:solidFill>
                  <a:schemeClr val="bg1"/>
                </a:solidFill>
                <a:latin typeface="Meiryo" charset="-128"/>
                <a:ea typeface="Meiryo" charset="-128"/>
                <a:cs typeface="Meiryo" charset="-128"/>
              </a:rPr>
              <a:t>約</a:t>
            </a:r>
            <a:r>
              <a:rPr lang="en-US" altLang="ja-JP" sz="1600" b="1" dirty="0">
                <a:solidFill>
                  <a:schemeClr val="bg1"/>
                </a:solidFill>
                <a:latin typeface="Meiryo" charset="-128"/>
                <a:ea typeface="Meiryo" charset="-128"/>
                <a:cs typeface="Meiryo" charset="-128"/>
              </a:rPr>
              <a:t>907</a:t>
            </a:r>
            <a:r>
              <a:rPr lang="ja-JP" altLang="en-US" sz="1600" b="1" dirty="0">
                <a:solidFill>
                  <a:schemeClr val="bg1"/>
                </a:solidFill>
                <a:latin typeface="Meiryo" charset="-128"/>
                <a:ea typeface="Meiryo" charset="-128"/>
                <a:cs typeface="Meiryo" charset="-128"/>
              </a:rPr>
              <a:t>円</a:t>
            </a:r>
            <a:endParaRPr lang="en-US" altLang="ja-JP" sz="1600" b="1"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sp>
        <p:nvSpPr>
          <p:cNvPr id="83" name="下矢印 82"/>
          <p:cNvSpPr/>
          <p:nvPr/>
        </p:nvSpPr>
        <p:spPr>
          <a:xfrm>
            <a:off x="1078147" y="3126935"/>
            <a:ext cx="639937" cy="222354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6" name="Picture 7" descr="CloudFron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56471" y="3086705"/>
            <a:ext cx="707206" cy="707206"/>
          </a:xfrm>
          <a:prstGeom prst="rect">
            <a:avLst/>
          </a:prstGeom>
        </p:spPr>
      </p:pic>
      <p:pic>
        <p:nvPicPr>
          <p:cNvPr id="68" name="Picture 29" descr="Javascript.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19657" y="4805327"/>
            <a:ext cx="581419" cy="581419"/>
          </a:xfrm>
          <a:prstGeom prst="rect">
            <a:avLst/>
          </a:prstGeom>
        </p:spPr>
      </p:pic>
      <p:sp>
        <p:nvSpPr>
          <p:cNvPr id="69" name="TextBox 22"/>
          <p:cNvSpPr txBox="1"/>
          <p:nvPr/>
        </p:nvSpPr>
        <p:spPr>
          <a:xfrm>
            <a:off x="2554741" y="5386746"/>
            <a:ext cx="1293595"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Helvetica Neue"/>
                <a:cs typeface="Helvetica Neue"/>
              </a:rPr>
              <a:t>JavaScript</a:t>
            </a:r>
          </a:p>
        </p:txBody>
      </p:sp>
      <p:sp>
        <p:nvSpPr>
          <p:cNvPr id="70" name="正方形/長方形 69"/>
          <p:cNvSpPr/>
          <p:nvPr/>
        </p:nvSpPr>
        <p:spPr>
          <a:xfrm>
            <a:off x="7090475" y="1774600"/>
            <a:ext cx="1637415" cy="16370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pic>
        <p:nvPicPr>
          <p:cNvPr id="71" name="図 70" descr="画面の領域"/>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94650" y="2038884"/>
            <a:ext cx="947150" cy="649152"/>
          </a:xfrm>
          <a:prstGeom prst="rect">
            <a:avLst/>
          </a:prstGeom>
          <a:ln>
            <a:solidFill>
              <a:schemeClr val="bg1">
                <a:lumMod val="50000"/>
              </a:schemeClr>
            </a:solidFill>
          </a:ln>
        </p:spPr>
      </p:pic>
      <p:pic>
        <p:nvPicPr>
          <p:cNvPr id="85" name="Picture 3" descr="S3-Bucket-with-objects.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9357" y="2112125"/>
            <a:ext cx="482317" cy="482317"/>
          </a:xfrm>
          <a:prstGeom prst="rect">
            <a:avLst/>
          </a:prstGeom>
        </p:spPr>
      </p:pic>
      <p:sp>
        <p:nvSpPr>
          <p:cNvPr id="86" name="TextBox 22"/>
          <p:cNvSpPr txBox="1"/>
          <p:nvPr/>
        </p:nvSpPr>
        <p:spPr>
          <a:xfrm>
            <a:off x="7588489" y="2773227"/>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入力ページ（</a:t>
            </a:r>
            <a:r>
              <a:rPr lang="en-US" sz="800" dirty="0">
                <a:latin typeface="Meiryo" charset="-128"/>
                <a:ea typeface="Meiryo" charset="-128"/>
                <a:cs typeface="Meiryo" charset="-128"/>
              </a:rPr>
              <a:t>HTML</a:t>
            </a:r>
            <a:r>
              <a:rPr lang="ja-JP" altLang="en-US" sz="800" dirty="0">
                <a:latin typeface="Meiryo" charset="-128"/>
                <a:ea typeface="Meiryo" charset="-128"/>
                <a:cs typeface="Meiryo" charset="-128"/>
              </a:rPr>
              <a:t>）</a:t>
            </a:r>
            <a:endParaRPr lang="en-US" sz="800" dirty="0">
              <a:latin typeface="Meiryo" charset="-128"/>
              <a:ea typeface="Meiryo" charset="-128"/>
              <a:cs typeface="Meiryo" charset="-128"/>
            </a:endParaRPr>
          </a:p>
        </p:txBody>
      </p:sp>
      <p:sp>
        <p:nvSpPr>
          <p:cNvPr id="87" name="TextBox 22"/>
          <p:cNvSpPr txBox="1"/>
          <p:nvPr/>
        </p:nvSpPr>
        <p:spPr>
          <a:xfrm>
            <a:off x="7521427" y="1865345"/>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コンテンツ</a:t>
            </a:r>
            <a:endParaRPr lang="en-US" altLang="ja-JP" sz="800" dirty="0">
              <a:latin typeface="Meiryo" charset="-128"/>
              <a:ea typeface="Meiryo" charset="-128"/>
              <a:cs typeface="Meiryo" charset="-128"/>
            </a:endParaRPr>
          </a:p>
        </p:txBody>
      </p:sp>
      <p:pic>
        <p:nvPicPr>
          <p:cNvPr id="88" name="Picture 3" descr="S3-Bucket-with-objects.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9357" y="2870068"/>
            <a:ext cx="482317" cy="482317"/>
          </a:xfrm>
          <a:prstGeom prst="rect">
            <a:avLst/>
          </a:prstGeom>
        </p:spPr>
      </p:pic>
      <p:sp>
        <p:nvSpPr>
          <p:cNvPr id="89" name="TextBox 22"/>
          <p:cNvSpPr txBox="1"/>
          <p:nvPr/>
        </p:nvSpPr>
        <p:spPr>
          <a:xfrm>
            <a:off x="7724429" y="3184063"/>
            <a:ext cx="1018102"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非公開コンテンツ</a:t>
            </a:r>
            <a:endParaRPr lang="en-US" altLang="ja-JP" sz="800" dirty="0">
              <a:latin typeface="Meiryo" charset="-128"/>
              <a:ea typeface="Meiryo" charset="-128"/>
              <a:cs typeface="Meiryo" charset="-128"/>
            </a:endParaRPr>
          </a:p>
        </p:txBody>
      </p:sp>
      <p:sp>
        <p:nvSpPr>
          <p:cNvPr id="90" name="TextBox 22"/>
          <p:cNvSpPr txBox="1"/>
          <p:nvPr/>
        </p:nvSpPr>
        <p:spPr>
          <a:xfrm>
            <a:off x="7479415" y="3003823"/>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800" dirty="0">
                <a:latin typeface="Meiryo" charset="-128"/>
                <a:ea typeface="Meiryo" charset="-128"/>
                <a:cs typeface="Meiryo" charset="-128"/>
              </a:rPr>
              <a:t>Log</a:t>
            </a:r>
            <a:r>
              <a:rPr lang="ja-JP" altLang="en-US" sz="800" dirty="0">
                <a:latin typeface="Meiryo" charset="-128"/>
                <a:ea typeface="Meiryo" charset="-128"/>
                <a:cs typeface="Meiryo" charset="-128"/>
              </a:rPr>
              <a:t>等</a:t>
            </a:r>
            <a:endParaRPr lang="en-US" sz="800" dirty="0">
              <a:latin typeface="Meiryo" charset="-128"/>
              <a:ea typeface="Meiryo" charset="-128"/>
              <a:cs typeface="Meiryo" charset="-128"/>
            </a:endParaRPr>
          </a:p>
        </p:txBody>
      </p:sp>
      <p:pic>
        <p:nvPicPr>
          <p:cNvPr id="91" name="Picture 6" descr="S3.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5371" y="1748116"/>
            <a:ext cx="456942" cy="456942"/>
          </a:xfrm>
          <a:prstGeom prst="rect">
            <a:avLst/>
          </a:prstGeom>
        </p:spPr>
      </p:pic>
      <p:sp>
        <p:nvSpPr>
          <p:cNvPr id="92" name="TextBox 22"/>
          <p:cNvSpPr txBox="1"/>
          <p:nvPr/>
        </p:nvSpPr>
        <p:spPr>
          <a:xfrm>
            <a:off x="7162043" y="1813460"/>
            <a:ext cx="646797"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S3</a:t>
            </a:r>
          </a:p>
        </p:txBody>
      </p:sp>
      <p:pic>
        <p:nvPicPr>
          <p:cNvPr id="93" name="Picture 4" descr="DynamoD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905371" y="4906479"/>
            <a:ext cx="456942" cy="456942"/>
          </a:xfrm>
          <a:prstGeom prst="rect">
            <a:avLst/>
          </a:prstGeom>
        </p:spPr>
      </p:pic>
      <p:sp>
        <p:nvSpPr>
          <p:cNvPr id="94" name="TextBox 19"/>
          <p:cNvSpPr txBox="1"/>
          <p:nvPr/>
        </p:nvSpPr>
        <p:spPr>
          <a:xfrm>
            <a:off x="6495007" y="5354612"/>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err="1">
                <a:latin typeface="Meiryo" charset="-128"/>
                <a:ea typeface="Meiryo" charset="-128"/>
                <a:cs typeface="Meiryo" charset="-128"/>
              </a:rPr>
              <a:t>DynamoDB</a:t>
            </a:r>
            <a:endParaRPr lang="en-US" sz="1000" dirty="0">
              <a:latin typeface="Meiryo" charset="-128"/>
              <a:ea typeface="Meiryo" charset="-128"/>
              <a:cs typeface="Meiryo" charset="-128"/>
            </a:endParaRPr>
          </a:p>
        </p:txBody>
      </p:sp>
      <p:pic>
        <p:nvPicPr>
          <p:cNvPr id="95" name="Picture 9" descr="Tabl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657084" y="4916438"/>
            <a:ext cx="428735" cy="428735"/>
          </a:xfrm>
          <a:prstGeom prst="rect">
            <a:avLst/>
          </a:prstGeom>
        </p:spPr>
      </p:pic>
      <p:pic>
        <p:nvPicPr>
          <p:cNvPr id="96" name="Picture 6"/>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905371" y="3433973"/>
            <a:ext cx="460319" cy="460319"/>
          </a:xfrm>
          <a:prstGeom prst="rect">
            <a:avLst/>
          </a:prstGeom>
        </p:spPr>
      </p:pic>
      <p:pic>
        <p:nvPicPr>
          <p:cNvPr id="97" name="Picture 7" descr="nodeJS.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657084" y="4220394"/>
            <a:ext cx="428735" cy="428735"/>
          </a:xfrm>
          <a:prstGeom prst="rect">
            <a:avLst/>
          </a:prstGeom>
        </p:spPr>
      </p:pic>
      <p:pic>
        <p:nvPicPr>
          <p:cNvPr id="98" name="Picture 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824742" y="4124511"/>
            <a:ext cx="618199" cy="618199"/>
          </a:xfrm>
          <a:prstGeom prst="rect">
            <a:avLst/>
          </a:prstGeom>
        </p:spPr>
      </p:pic>
      <p:sp>
        <p:nvSpPr>
          <p:cNvPr id="99" name="TextBox 22"/>
          <p:cNvSpPr txBox="1"/>
          <p:nvPr/>
        </p:nvSpPr>
        <p:spPr>
          <a:xfrm>
            <a:off x="6515245" y="4649967"/>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Lambda</a:t>
            </a:r>
          </a:p>
        </p:txBody>
      </p:sp>
      <p:sp>
        <p:nvSpPr>
          <p:cNvPr id="100" name="TextBox 19"/>
          <p:cNvSpPr txBox="1"/>
          <p:nvPr/>
        </p:nvSpPr>
        <p:spPr>
          <a:xfrm>
            <a:off x="7570422" y="4669257"/>
            <a:ext cx="635240"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Meiryo" charset="-128"/>
                <a:ea typeface="Meiryo" charset="-128"/>
                <a:cs typeface="Meiryo" charset="-128"/>
              </a:rPr>
              <a:t>Node.js</a:t>
            </a:r>
          </a:p>
        </p:txBody>
      </p:sp>
      <p:sp>
        <p:nvSpPr>
          <p:cNvPr id="101" name="TextBox 19"/>
          <p:cNvSpPr txBox="1"/>
          <p:nvPr/>
        </p:nvSpPr>
        <p:spPr>
          <a:xfrm>
            <a:off x="7246684" y="5361809"/>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charset="-128"/>
                <a:ea typeface="Meiryo" charset="-128"/>
                <a:cs typeface="Meiryo" charset="-128"/>
              </a:rPr>
              <a:t>テーブル</a:t>
            </a:r>
            <a:endParaRPr lang="en-US" sz="1000" dirty="0">
              <a:latin typeface="Meiryo" charset="-128"/>
              <a:ea typeface="Meiryo" charset="-128"/>
              <a:cs typeface="Meiryo" charset="-128"/>
            </a:endParaRPr>
          </a:p>
        </p:txBody>
      </p:sp>
      <p:cxnSp>
        <p:nvCxnSpPr>
          <p:cNvPr id="102" name="直線コネクタ 101"/>
          <p:cNvCxnSpPr>
            <a:stCxn id="85" idx="1"/>
            <a:endCxn id="66" idx="3"/>
          </p:cNvCxnSpPr>
          <p:nvPr/>
        </p:nvCxnSpPr>
        <p:spPr>
          <a:xfrm flipH="1">
            <a:off x="5163677" y="2353284"/>
            <a:ext cx="2225680" cy="1087024"/>
          </a:xfrm>
          <a:prstGeom prst="line">
            <a:avLst/>
          </a:prstGeom>
          <a:effectLst/>
        </p:spPr>
        <p:style>
          <a:lnRef idx="2">
            <a:schemeClr val="dk1"/>
          </a:lnRef>
          <a:fillRef idx="0">
            <a:schemeClr val="dk1"/>
          </a:fillRef>
          <a:effectRef idx="1">
            <a:schemeClr val="dk1"/>
          </a:effectRef>
          <a:fontRef idx="minor">
            <a:schemeClr val="tx1"/>
          </a:fontRef>
        </p:style>
      </p:cxnSp>
      <p:cxnSp>
        <p:nvCxnSpPr>
          <p:cNvPr id="103" name="直線コネクタ 102"/>
          <p:cNvCxnSpPr>
            <a:stCxn id="66" idx="3"/>
            <a:endCxn id="88" idx="1"/>
          </p:cNvCxnSpPr>
          <p:nvPr/>
        </p:nvCxnSpPr>
        <p:spPr>
          <a:xfrm flipV="1">
            <a:off x="5163677" y="3111227"/>
            <a:ext cx="2225680" cy="329081"/>
          </a:xfrm>
          <a:prstGeom prst="line">
            <a:avLst/>
          </a:prstGeom>
          <a:ln>
            <a:prstDash val="sysDot"/>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1" idx="3"/>
            <a:endCxn id="96" idx="1"/>
          </p:cNvCxnSpPr>
          <p:nvPr/>
        </p:nvCxnSpPr>
        <p:spPr>
          <a:xfrm flipV="1">
            <a:off x="3644668" y="3664133"/>
            <a:ext cx="3260703" cy="767123"/>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4" name="直線矢印コネクタ 103"/>
          <p:cNvCxnSpPr>
            <a:stCxn id="11" idx="3"/>
            <a:endCxn id="98" idx="1"/>
          </p:cNvCxnSpPr>
          <p:nvPr/>
        </p:nvCxnSpPr>
        <p:spPr>
          <a:xfrm>
            <a:off x="3644668" y="4431256"/>
            <a:ext cx="3180074" cy="2355"/>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5" name="直線矢印コネクタ 104"/>
          <p:cNvCxnSpPr>
            <a:stCxn id="11" idx="3"/>
            <a:endCxn id="93" idx="1"/>
          </p:cNvCxnSpPr>
          <p:nvPr/>
        </p:nvCxnSpPr>
        <p:spPr>
          <a:xfrm>
            <a:off x="3644668" y="4431256"/>
            <a:ext cx="3260703" cy="703694"/>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106" name="TextBox 22"/>
          <p:cNvSpPr txBox="1"/>
          <p:nvPr/>
        </p:nvSpPr>
        <p:spPr>
          <a:xfrm>
            <a:off x="6476495" y="3843914"/>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Cognito</a:t>
            </a:r>
            <a:endParaRPr lang="en-US" sz="1200" dirty="0">
              <a:latin typeface="Meiryo" charset="-128"/>
              <a:ea typeface="Meiryo" charset="-128"/>
              <a:cs typeface="Meiryo" charset="-128"/>
            </a:endParaRPr>
          </a:p>
        </p:txBody>
      </p:sp>
      <p:sp>
        <p:nvSpPr>
          <p:cNvPr id="107" name="角丸四角形 106"/>
          <p:cNvSpPr/>
          <p:nvPr/>
        </p:nvSpPr>
        <p:spPr>
          <a:xfrm>
            <a:off x="6347290" y="1071807"/>
            <a:ext cx="2694720" cy="70620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Web</a:t>
            </a:r>
            <a:r>
              <a:rPr lang="ja-JP" altLang="en-US" sz="1200" dirty="0">
                <a:solidFill>
                  <a:schemeClr val="accent6">
                    <a:lumMod val="50000"/>
                  </a:schemeClr>
                </a:solidFill>
                <a:latin typeface="Meiryo" charset="-128"/>
                <a:ea typeface="Meiryo" charset="-128"/>
                <a:cs typeface="Meiryo" charset="-128"/>
              </a:rPr>
              <a:t>サーバー機能</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3</a:t>
            </a:r>
            <a:r>
              <a:rPr lang="ja-JP" altLang="en-US" sz="1200" dirty="0">
                <a:solidFill>
                  <a:schemeClr val="accent6">
                    <a:lumMod val="50000"/>
                  </a:schemeClr>
                </a:solidFill>
                <a:latin typeface="Meiryo" charset="-128"/>
                <a:ea typeface="Meiryo" charset="-128"/>
                <a:cs typeface="Meiryo" charset="-128"/>
              </a:rPr>
              <a:t>箇所以上で自動複製、容量無制限</a:t>
            </a:r>
          </a:p>
        </p:txBody>
      </p:sp>
      <p:sp>
        <p:nvSpPr>
          <p:cNvPr id="108" name="角丸四角形 107"/>
          <p:cNvSpPr/>
          <p:nvPr/>
        </p:nvSpPr>
        <p:spPr>
          <a:xfrm>
            <a:off x="3810190" y="3715928"/>
            <a:ext cx="1326398" cy="45074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キャッシュ</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SSL</a:t>
            </a:r>
            <a:r>
              <a:rPr lang="ja-JP" altLang="en-US" sz="1200" dirty="0">
                <a:solidFill>
                  <a:schemeClr val="accent6">
                    <a:lumMod val="50000"/>
                  </a:schemeClr>
                </a:solidFill>
                <a:latin typeface="Meiryo" charset="-128"/>
                <a:ea typeface="Meiryo" charset="-128"/>
                <a:cs typeface="Meiryo" charset="-128"/>
              </a:rPr>
              <a:t>証明書</a:t>
            </a:r>
          </a:p>
        </p:txBody>
      </p:sp>
      <p:sp>
        <p:nvSpPr>
          <p:cNvPr id="109" name="角丸四角形 108"/>
          <p:cNvSpPr/>
          <p:nvPr/>
        </p:nvSpPr>
        <p:spPr>
          <a:xfrm>
            <a:off x="4409837" y="4179562"/>
            <a:ext cx="2963967" cy="55008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任意のタイミングで処理実行</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負荷分散、障害対策は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110" name="角丸四角形 109"/>
          <p:cNvSpPr/>
          <p:nvPr/>
        </p:nvSpPr>
        <p:spPr>
          <a:xfrm>
            <a:off x="6194046" y="3369207"/>
            <a:ext cx="952484"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認証</a:t>
            </a:r>
          </a:p>
        </p:txBody>
      </p:sp>
      <p:sp>
        <p:nvSpPr>
          <p:cNvPr id="111" name="角丸四角形 110"/>
          <p:cNvSpPr/>
          <p:nvPr/>
        </p:nvSpPr>
        <p:spPr>
          <a:xfrm>
            <a:off x="7536036" y="3577692"/>
            <a:ext cx="1401741" cy="72652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アプリ認証</a:t>
            </a:r>
          </a:p>
          <a:p>
            <a:r>
              <a:rPr lang="en-US" altLang="ja-JP" sz="1200" dirty="0" err="1">
                <a:solidFill>
                  <a:schemeClr val="accent6">
                    <a:lumMod val="50000"/>
                  </a:schemeClr>
                </a:solidFill>
                <a:latin typeface="Meiryo" charset="-128"/>
                <a:ea typeface="Meiryo" charset="-128"/>
                <a:cs typeface="Meiryo" charset="-128"/>
              </a:rPr>
              <a:t>SignedURL</a:t>
            </a:r>
            <a:r>
              <a:rPr lang="ja-JP" altLang="en-US" sz="1200" dirty="0">
                <a:solidFill>
                  <a:schemeClr val="accent6">
                    <a:lumMod val="50000"/>
                  </a:schemeClr>
                </a:solidFill>
                <a:latin typeface="Meiryo" charset="-128"/>
                <a:ea typeface="Meiryo" charset="-128"/>
                <a:cs typeface="Meiryo" charset="-128"/>
              </a:rPr>
              <a:t>発行</a:t>
            </a:r>
          </a:p>
          <a:p>
            <a:r>
              <a:rPr lang="ja-JP" altLang="en-US" sz="1200" dirty="0">
                <a:solidFill>
                  <a:schemeClr val="accent6">
                    <a:lumMod val="50000"/>
                  </a:schemeClr>
                </a:solidFill>
                <a:latin typeface="Meiryo" charset="-128"/>
                <a:ea typeface="Meiryo" charset="-128"/>
                <a:cs typeface="Meiryo" charset="-128"/>
              </a:rPr>
              <a:t>サーバ側アプリ</a:t>
            </a:r>
          </a:p>
        </p:txBody>
      </p:sp>
      <p:sp>
        <p:nvSpPr>
          <p:cNvPr id="112" name="正方形/長方形 111"/>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
        <p:nvSpPr>
          <p:cNvPr id="42" name="正方形/長方形 41"/>
          <p:cNvSpPr/>
          <p:nvPr/>
        </p:nvSpPr>
        <p:spPr>
          <a:xfrm>
            <a:off x="872867" y="6197600"/>
            <a:ext cx="1723549" cy="215444"/>
          </a:xfrm>
          <a:prstGeom prst="rect">
            <a:avLst/>
          </a:prstGeom>
        </p:spPr>
        <p:txBody>
          <a:bodyPr wrap="none">
            <a:spAutoFit/>
          </a:bodyPr>
          <a:lstStyle/>
          <a:p>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条件によって料金は異なります</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368034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50"/>
          <p:cNvSpPr>
            <a:spLocks noChangeArrowheads="1"/>
          </p:cNvSpPr>
          <p:nvPr/>
        </p:nvSpPr>
        <p:spPr bwMode="auto">
          <a:xfrm>
            <a:off x="3481390" y="821487"/>
            <a:ext cx="2259595" cy="5741310"/>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92" name="AutoShape 49"/>
          <p:cNvSpPr>
            <a:spLocks noChangeArrowheads="1"/>
          </p:cNvSpPr>
          <p:nvPr/>
        </p:nvSpPr>
        <p:spPr bwMode="auto">
          <a:xfrm>
            <a:off x="1071153" y="821487"/>
            <a:ext cx="2259595" cy="5741310"/>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p:txBody>
      </p:sp>
      <p:sp>
        <p:nvSpPr>
          <p:cNvPr id="31" name="AutoShape 50"/>
          <p:cNvSpPr>
            <a:spLocks noChangeArrowheads="1"/>
          </p:cNvSpPr>
          <p:nvPr/>
        </p:nvSpPr>
        <p:spPr bwMode="auto">
          <a:xfrm>
            <a:off x="5891627" y="821487"/>
            <a:ext cx="2259595" cy="574131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63" name="正方形/長方形 62"/>
          <p:cNvSpPr/>
          <p:nvPr/>
        </p:nvSpPr>
        <p:spPr>
          <a:xfrm>
            <a:off x="522513" y="1162706"/>
            <a:ext cx="2875865" cy="3059128"/>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3398380" y="1176788"/>
            <a:ext cx="2438960" cy="1354956"/>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5837339" y="1158240"/>
            <a:ext cx="2368170" cy="382540"/>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528821" y="4230760"/>
            <a:ext cx="2882904" cy="2248417"/>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3385035" y="2506894"/>
            <a:ext cx="2423582" cy="3972283"/>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5808617" y="1531589"/>
            <a:ext cx="2396892" cy="4955039"/>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クラウドは</a:t>
            </a:r>
            <a:r>
              <a:rPr lang="ja-JP" altLang="en-US" sz="2800" b="1" dirty="0">
                <a:ea typeface="ＭＳ Ｐゴシック" charset="-128"/>
              </a:rPr>
              <a:t>手段</a:t>
            </a:r>
            <a:r>
              <a:rPr lang="ja-JP" altLang="en-US" sz="2800" dirty="0">
                <a:ea typeface="ＭＳ Ｐゴシック" charset="-128"/>
              </a:rPr>
              <a:t>の負担を減らす仕組み</a:t>
            </a:r>
          </a:p>
        </p:txBody>
      </p:sp>
      <p:sp>
        <p:nvSpPr>
          <p:cNvPr id="2" name="正方形/長方形 1"/>
          <p:cNvSpPr/>
          <p:nvPr/>
        </p:nvSpPr>
        <p:spPr>
          <a:xfrm>
            <a:off x="1310001"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34" name="正方形/長方形 33"/>
          <p:cNvSpPr/>
          <p:nvPr/>
        </p:nvSpPr>
        <p:spPr>
          <a:xfrm>
            <a:off x="1310001"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35" name="正方形/長方形 34"/>
          <p:cNvSpPr/>
          <p:nvPr/>
        </p:nvSpPr>
        <p:spPr>
          <a:xfrm>
            <a:off x="1310001"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36" name="正方形/長方形 35"/>
          <p:cNvSpPr/>
          <p:nvPr/>
        </p:nvSpPr>
        <p:spPr>
          <a:xfrm>
            <a:off x="1310001"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7" name="正方形/長方形 36"/>
          <p:cNvSpPr/>
          <p:nvPr/>
        </p:nvSpPr>
        <p:spPr>
          <a:xfrm>
            <a:off x="1310001"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38" name="正方形/長方形 37"/>
          <p:cNvSpPr/>
          <p:nvPr/>
        </p:nvSpPr>
        <p:spPr>
          <a:xfrm>
            <a:off x="1310001" y="4308920"/>
            <a:ext cx="1776548" cy="41844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仮想化</a:t>
            </a:r>
          </a:p>
        </p:txBody>
      </p:sp>
      <p:sp>
        <p:nvSpPr>
          <p:cNvPr id="39" name="正方形/長方形 38"/>
          <p:cNvSpPr/>
          <p:nvPr/>
        </p:nvSpPr>
        <p:spPr>
          <a:xfrm>
            <a:off x="1310001"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0" name="正方形/長方形 39"/>
          <p:cNvSpPr/>
          <p:nvPr/>
        </p:nvSpPr>
        <p:spPr>
          <a:xfrm>
            <a:off x="1310001"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41" name="正方形/長方形 40"/>
          <p:cNvSpPr/>
          <p:nvPr/>
        </p:nvSpPr>
        <p:spPr>
          <a:xfrm>
            <a:off x="1310001"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42" name="正方形/長方形 41"/>
          <p:cNvSpPr/>
          <p:nvPr/>
        </p:nvSpPr>
        <p:spPr>
          <a:xfrm>
            <a:off x="3720239"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43" name="正方形/長方形 42"/>
          <p:cNvSpPr/>
          <p:nvPr/>
        </p:nvSpPr>
        <p:spPr>
          <a:xfrm>
            <a:off x="3720239"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44" name="正方形/長方形 43"/>
          <p:cNvSpPr/>
          <p:nvPr/>
        </p:nvSpPr>
        <p:spPr>
          <a:xfrm>
            <a:off x="3720239"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45" name="正方形/長方形 44"/>
          <p:cNvSpPr/>
          <p:nvPr/>
        </p:nvSpPr>
        <p:spPr>
          <a:xfrm>
            <a:off x="3720239"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46" name="正方形/長方形 45"/>
          <p:cNvSpPr/>
          <p:nvPr/>
        </p:nvSpPr>
        <p:spPr>
          <a:xfrm>
            <a:off x="3720239"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47" name="正方形/長方形 46"/>
          <p:cNvSpPr/>
          <p:nvPr/>
        </p:nvSpPr>
        <p:spPr>
          <a:xfrm>
            <a:off x="3720239"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kumimoji="1" lang="ja-JP" altLang="en-US" sz="800" dirty="0">
              <a:solidFill>
                <a:schemeClr val="bg1">
                  <a:lumMod val="95000"/>
                </a:schemeClr>
              </a:solidFill>
              <a:latin typeface="Meiryo" charset="-128"/>
              <a:ea typeface="Meiryo" charset="-128"/>
              <a:cs typeface="Meiryo" charset="-128"/>
            </a:endParaRPr>
          </a:p>
        </p:txBody>
      </p:sp>
      <p:sp>
        <p:nvSpPr>
          <p:cNvPr id="48" name="正方形/長方形 47"/>
          <p:cNvSpPr/>
          <p:nvPr/>
        </p:nvSpPr>
        <p:spPr>
          <a:xfrm>
            <a:off x="3720239"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9" name="正方形/長方形 48"/>
          <p:cNvSpPr/>
          <p:nvPr/>
        </p:nvSpPr>
        <p:spPr>
          <a:xfrm>
            <a:off x="3720239"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0" name="正方形/長方形 49"/>
          <p:cNvSpPr/>
          <p:nvPr/>
        </p:nvSpPr>
        <p:spPr>
          <a:xfrm>
            <a:off x="3720239"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51" name="正方形/長方形 50"/>
          <p:cNvSpPr/>
          <p:nvPr/>
        </p:nvSpPr>
        <p:spPr>
          <a:xfrm>
            <a:off x="6132513" y="1593669"/>
            <a:ext cx="1776548" cy="31394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52" name="正方形/長方形 51"/>
          <p:cNvSpPr/>
          <p:nvPr/>
        </p:nvSpPr>
        <p:spPr>
          <a:xfrm>
            <a:off x="6132513"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53" name="正方形/長方形 52"/>
          <p:cNvSpPr/>
          <p:nvPr/>
        </p:nvSpPr>
        <p:spPr>
          <a:xfrm>
            <a:off x="6132513"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54" name="正方形/長方形 53"/>
          <p:cNvSpPr/>
          <p:nvPr/>
        </p:nvSpPr>
        <p:spPr>
          <a:xfrm>
            <a:off x="6132513"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55" name="正方形/長方形 54"/>
          <p:cNvSpPr/>
          <p:nvPr/>
        </p:nvSpPr>
        <p:spPr>
          <a:xfrm>
            <a:off x="6132513"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56" name="正方形/長方形 55"/>
          <p:cNvSpPr/>
          <p:nvPr/>
        </p:nvSpPr>
        <p:spPr>
          <a:xfrm>
            <a:off x="6132513"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lang="ja-JP" altLang="en-US" sz="800" dirty="0">
              <a:solidFill>
                <a:schemeClr val="bg1">
                  <a:lumMod val="95000"/>
                </a:schemeClr>
              </a:solidFill>
              <a:latin typeface="Meiryo" charset="-128"/>
              <a:ea typeface="Meiryo" charset="-128"/>
              <a:cs typeface="Meiryo" charset="-128"/>
            </a:endParaRPr>
          </a:p>
        </p:txBody>
      </p:sp>
      <p:sp>
        <p:nvSpPr>
          <p:cNvPr id="57" name="正方形/長方形 56"/>
          <p:cNvSpPr/>
          <p:nvPr/>
        </p:nvSpPr>
        <p:spPr>
          <a:xfrm>
            <a:off x="6132513"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58" name="正方形/長方形 57"/>
          <p:cNvSpPr/>
          <p:nvPr/>
        </p:nvSpPr>
        <p:spPr>
          <a:xfrm>
            <a:off x="6132513"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9" name="正方形/長方形 58"/>
          <p:cNvSpPr/>
          <p:nvPr/>
        </p:nvSpPr>
        <p:spPr>
          <a:xfrm>
            <a:off x="6132513"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62" name="正方形/長方形 61"/>
          <p:cNvSpPr/>
          <p:nvPr/>
        </p:nvSpPr>
        <p:spPr>
          <a:xfrm>
            <a:off x="6132513" y="1232277"/>
            <a:ext cx="1776548" cy="2307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0070C0"/>
                </a:solidFill>
                <a:latin typeface="Meiryo" charset="-128"/>
                <a:ea typeface="Meiryo" charset="-128"/>
                <a:cs typeface="Meiryo" charset="-128"/>
              </a:rPr>
              <a:t>アプリケーション（アドオン）</a:t>
            </a:r>
            <a:endParaRPr kumimoji="1" lang="ja-JP" altLang="en-US" sz="800" dirty="0">
              <a:solidFill>
                <a:srgbClr val="0070C0"/>
              </a:solidFill>
              <a:latin typeface="Meiryo" charset="-128"/>
              <a:ea typeface="Meiryo" charset="-128"/>
              <a:cs typeface="Meiryo" charset="-128"/>
            </a:endParaRPr>
          </a:p>
        </p:txBody>
      </p:sp>
      <p:cxnSp>
        <p:nvCxnSpPr>
          <p:cNvPr id="5" name="直線コネクタ 4"/>
          <p:cNvCxnSpPr/>
          <p:nvPr/>
        </p:nvCxnSpPr>
        <p:spPr>
          <a:xfrm>
            <a:off x="522513" y="4230760"/>
            <a:ext cx="288355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398380" y="2506894"/>
            <a:ext cx="2493247" cy="248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808617" y="1539998"/>
            <a:ext cx="2396892" cy="78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H="1" flipV="1">
            <a:off x="3385035" y="2506893"/>
            <a:ext cx="13344" cy="172902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H="1" flipV="1">
            <a:off x="5823992" y="1521316"/>
            <a:ext cx="3" cy="102451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826699" y="841579"/>
            <a:ext cx="743152"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IaaS</a:t>
            </a:r>
            <a:endParaRPr kumimoji="1" lang="ja-JP" altLang="en-US" b="1" dirty="0">
              <a:solidFill>
                <a:schemeClr val="bg1"/>
              </a:solidFill>
              <a:latin typeface="Meiryo" charset="-128"/>
              <a:ea typeface="Meiryo" charset="-128"/>
              <a:cs typeface="Meiryo" charset="-128"/>
            </a:endParaRPr>
          </a:p>
        </p:txBody>
      </p:sp>
      <p:sp>
        <p:nvSpPr>
          <p:cNvPr id="86" name="テキスト ボックス 85"/>
          <p:cNvSpPr txBox="1"/>
          <p:nvPr/>
        </p:nvSpPr>
        <p:spPr>
          <a:xfrm>
            <a:off x="4204186" y="857282"/>
            <a:ext cx="785280"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PaaS</a:t>
            </a:r>
            <a:endParaRPr kumimoji="1" lang="ja-JP" altLang="en-US" b="1" dirty="0">
              <a:solidFill>
                <a:schemeClr val="bg1"/>
              </a:solidFill>
              <a:latin typeface="Meiryo" charset="-128"/>
              <a:ea typeface="Meiryo" charset="-128"/>
              <a:cs typeface="Meiryo" charset="-128"/>
            </a:endParaRPr>
          </a:p>
        </p:txBody>
      </p:sp>
      <p:sp>
        <p:nvSpPr>
          <p:cNvPr id="88" name="テキスト ボックス 87"/>
          <p:cNvSpPr txBox="1"/>
          <p:nvPr/>
        </p:nvSpPr>
        <p:spPr>
          <a:xfrm>
            <a:off x="6662600" y="819991"/>
            <a:ext cx="785280" cy="369332"/>
          </a:xfrm>
          <a:prstGeom prst="rect">
            <a:avLst/>
          </a:prstGeom>
          <a:noFill/>
        </p:spPr>
        <p:txBody>
          <a:bodyPr wrap="none" rtlCol="0">
            <a:spAutoFit/>
          </a:bodyPr>
          <a:lstStyle/>
          <a:p>
            <a:pPr algn="ctr"/>
            <a:r>
              <a:rPr kumimoji="1" lang="en-US" altLang="ja-JP" b="1" dirty="0">
                <a:solidFill>
                  <a:schemeClr val="bg1"/>
                </a:solidFill>
                <a:latin typeface="Meiryo" charset="-128"/>
                <a:ea typeface="Meiryo" charset="-128"/>
                <a:cs typeface="Meiryo" charset="-128"/>
              </a:rPr>
              <a:t>SaaS</a:t>
            </a:r>
            <a:endParaRPr kumimoji="1" lang="ja-JP" altLang="en-US" b="1" dirty="0">
              <a:solidFill>
                <a:schemeClr val="bg1"/>
              </a:solidFill>
              <a:latin typeface="Meiryo" charset="-128"/>
              <a:ea typeface="Meiryo" charset="-128"/>
              <a:cs typeface="Meiryo" charset="-128"/>
            </a:endParaRPr>
          </a:p>
        </p:txBody>
      </p:sp>
      <p:sp>
        <p:nvSpPr>
          <p:cNvPr id="98" name="AutoShape 43"/>
          <p:cNvSpPr>
            <a:spLocks noChangeArrowheads="1"/>
          </p:cNvSpPr>
          <p:nvPr/>
        </p:nvSpPr>
        <p:spPr bwMode="auto">
          <a:xfrm>
            <a:off x="8253802" y="1167777"/>
            <a:ext cx="377099" cy="1339116"/>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アプリケーション</a:t>
            </a:r>
            <a:endParaRPr lang="ja-JP" altLang="en-US" sz="1200" dirty="0">
              <a:solidFill>
                <a:srgbClr val="0070C0"/>
              </a:solidFill>
              <a:latin typeface="HGMaruGothicMPRO" charset="-128"/>
              <a:ea typeface="HGMaruGothicMPRO" charset="-128"/>
              <a:cs typeface="HGMaruGothicMPRO" charset="-128"/>
            </a:endParaRPr>
          </a:p>
        </p:txBody>
      </p:sp>
      <p:sp>
        <p:nvSpPr>
          <p:cNvPr id="18" name="テキスト ボックス 17"/>
          <p:cNvSpPr txBox="1"/>
          <p:nvPr/>
        </p:nvSpPr>
        <p:spPr>
          <a:xfrm>
            <a:off x="632576" y="1722774"/>
            <a:ext cx="430887" cy="1938992"/>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利用する企業の責任</a:t>
            </a:r>
          </a:p>
        </p:txBody>
      </p:sp>
      <p:sp>
        <p:nvSpPr>
          <p:cNvPr id="104" name="テキスト ボックス 103"/>
          <p:cNvSpPr txBox="1"/>
          <p:nvPr/>
        </p:nvSpPr>
        <p:spPr>
          <a:xfrm>
            <a:off x="632576" y="4284883"/>
            <a:ext cx="430887" cy="2144177"/>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クラウド事業者の責任</a:t>
            </a:r>
          </a:p>
        </p:txBody>
      </p:sp>
      <p:sp>
        <p:nvSpPr>
          <p:cNvPr id="94" name="AutoShape 43"/>
          <p:cNvSpPr>
            <a:spLocks noChangeArrowheads="1"/>
          </p:cNvSpPr>
          <p:nvPr/>
        </p:nvSpPr>
        <p:spPr bwMode="auto">
          <a:xfrm>
            <a:off x="8253802" y="2545826"/>
            <a:ext cx="377099" cy="1690704"/>
          </a:xfrm>
          <a:prstGeom prst="roundRect">
            <a:avLst>
              <a:gd name="adj" fmla="val 0"/>
            </a:avLst>
          </a:prstGeom>
          <a:solidFill>
            <a:srgbClr val="92D05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dirty="0">
                <a:solidFill>
                  <a:schemeClr val="bg1"/>
                </a:solidFill>
                <a:latin typeface="HGMaruGothicMPRO" charset="-128"/>
                <a:ea typeface="HGMaruGothicMPRO" charset="-128"/>
                <a:cs typeface="HGMaruGothicMPRO" charset="-128"/>
              </a:rPr>
              <a:t>プラットフォーム</a:t>
            </a:r>
          </a:p>
        </p:txBody>
      </p:sp>
      <p:sp>
        <p:nvSpPr>
          <p:cNvPr id="99" name="AutoShape 43"/>
          <p:cNvSpPr>
            <a:spLocks noChangeArrowheads="1"/>
          </p:cNvSpPr>
          <p:nvPr/>
        </p:nvSpPr>
        <p:spPr bwMode="auto">
          <a:xfrm>
            <a:off x="8253802" y="4282940"/>
            <a:ext cx="377099" cy="2203688"/>
          </a:xfrm>
          <a:prstGeom prst="roundRect">
            <a:avLst>
              <a:gd name="adj" fmla="val 0"/>
            </a:avLst>
          </a:prstGeom>
          <a:solidFill>
            <a:srgbClr val="DBEEF4"/>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インフラストラクチャー</a:t>
            </a:r>
            <a:endParaRPr lang="ja-JP" altLang="en-US" sz="1200" dirty="0">
              <a:solidFill>
                <a:srgbClr val="0070C0"/>
              </a:solidFill>
              <a:latin typeface="HGMaruGothicMPRO" charset="-128"/>
              <a:ea typeface="HGMaruGothicMPRO" charset="-128"/>
              <a:cs typeface="HGMaruGothicMPRO" charset="-128"/>
            </a:endParaRPr>
          </a:p>
        </p:txBody>
      </p:sp>
      <p:grpSp>
        <p:nvGrpSpPr>
          <p:cNvPr id="7" name="図形グループ 6"/>
          <p:cNvGrpSpPr/>
          <p:nvPr/>
        </p:nvGrpSpPr>
        <p:grpSpPr>
          <a:xfrm>
            <a:off x="822959" y="2066405"/>
            <a:ext cx="7547734" cy="1400307"/>
            <a:chOff x="804633" y="2070827"/>
            <a:chExt cx="7547734" cy="1400307"/>
          </a:xfrm>
        </p:grpSpPr>
        <p:sp>
          <p:nvSpPr>
            <p:cNvPr id="4" name="右矢印 3"/>
            <p:cNvSpPr/>
            <p:nvPr/>
          </p:nvSpPr>
          <p:spPr>
            <a:xfrm rot="20347284">
              <a:off x="804633" y="2323982"/>
              <a:ext cx="7547734" cy="1147152"/>
            </a:xfrm>
            <a:custGeom>
              <a:avLst/>
              <a:gdLst>
                <a:gd name="connsiteX0" fmla="*/ 0 w 7525713"/>
                <a:gd name="connsiteY0" fmla="*/ 227649 h 910597"/>
                <a:gd name="connsiteX1" fmla="*/ 7070415 w 7525713"/>
                <a:gd name="connsiteY1" fmla="*/ 227649 h 910597"/>
                <a:gd name="connsiteX2" fmla="*/ 7070415 w 7525713"/>
                <a:gd name="connsiteY2" fmla="*/ 0 h 910597"/>
                <a:gd name="connsiteX3" fmla="*/ 7525713 w 7525713"/>
                <a:gd name="connsiteY3" fmla="*/ 455299 h 910597"/>
                <a:gd name="connsiteX4" fmla="*/ 7070415 w 7525713"/>
                <a:gd name="connsiteY4" fmla="*/ 910597 h 910597"/>
                <a:gd name="connsiteX5" fmla="*/ 7070415 w 7525713"/>
                <a:gd name="connsiteY5" fmla="*/ 682948 h 910597"/>
                <a:gd name="connsiteX6" fmla="*/ 0 w 7525713"/>
                <a:gd name="connsiteY6" fmla="*/ 682948 h 910597"/>
                <a:gd name="connsiteX7" fmla="*/ 0 w 7525713"/>
                <a:gd name="connsiteY7" fmla="*/ 227649 h 910597"/>
                <a:gd name="connsiteX0" fmla="*/ 0 w 7537902"/>
                <a:gd name="connsiteY0" fmla="*/ 464119 h 910597"/>
                <a:gd name="connsiteX1" fmla="*/ 7082604 w 7537902"/>
                <a:gd name="connsiteY1" fmla="*/ 227649 h 910597"/>
                <a:gd name="connsiteX2" fmla="*/ 7082604 w 7537902"/>
                <a:gd name="connsiteY2" fmla="*/ 0 h 910597"/>
                <a:gd name="connsiteX3" fmla="*/ 7537902 w 7537902"/>
                <a:gd name="connsiteY3" fmla="*/ 455299 h 910597"/>
                <a:gd name="connsiteX4" fmla="*/ 7082604 w 7537902"/>
                <a:gd name="connsiteY4" fmla="*/ 910597 h 910597"/>
                <a:gd name="connsiteX5" fmla="*/ 7082604 w 7537902"/>
                <a:gd name="connsiteY5" fmla="*/ 682948 h 910597"/>
                <a:gd name="connsiteX6" fmla="*/ 12189 w 7537902"/>
                <a:gd name="connsiteY6" fmla="*/ 682948 h 910597"/>
                <a:gd name="connsiteX7" fmla="*/ 0 w 7537902"/>
                <a:gd name="connsiteY7" fmla="*/ 464119 h 910597"/>
                <a:gd name="connsiteX0" fmla="*/ 9832 w 7547734"/>
                <a:gd name="connsiteY0" fmla="*/ 464119 h 910597"/>
                <a:gd name="connsiteX1" fmla="*/ 7092436 w 7547734"/>
                <a:gd name="connsiteY1" fmla="*/ 227649 h 910597"/>
                <a:gd name="connsiteX2" fmla="*/ 7092436 w 7547734"/>
                <a:gd name="connsiteY2" fmla="*/ 0 h 910597"/>
                <a:gd name="connsiteX3" fmla="*/ 7547734 w 7547734"/>
                <a:gd name="connsiteY3" fmla="*/ 455299 h 910597"/>
                <a:gd name="connsiteX4" fmla="*/ 7092436 w 7547734"/>
                <a:gd name="connsiteY4" fmla="*/ 910597 h 910597"/>
                <a:gd name="connsiteX5" fmla="*/ 7092436 w 7547734"/>
                <a:gd name="connsiteY5" fmla="*/ 682948 h 910597"/>
                <a:gd name="connsiteX6" fmla="*/ 0 w 7547734"/>
                <a:gd name="connsiteY6" fmla="*/ 461795 h 910597"/>
                <a:gd name="connsiteX7" fmla="*/ 9832 w 7547734"/>
                <a:gd name="connsiteY7" fmla="*/ 464119 h 9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34" h="910597">
                  <a:moveTo>
                    <a:pt x="9832" y="464119"/>
                  </a:moveTo>
                  <a:lnTo>
                    <a:pt x="7092436" y="227649"/>
                  </a:lnTo>
                  <a:lnTo>
                    <a:pt x="7092436" y="0"/>
                  </a:lnTo>
                  <a:lnTo>
                    <a:pt x="7547734" y="455299"/>
                  </a:lnTo>
                  <a:lnTo>
                    <a:pt x="7092436" y="910597"/>
                  </a:lnTo>
                  <a:lnTo>
                    <a:pt x="7092436" y="682948"/>
                  </a:lnTo>
                  <a:lnTo>
                    <a:pt x="0" y="461795"/>
                  </a:lnTo>
                  <a:lnTo>
                    <a:pt x="9832" y="464119"/>
                  </a:lnTo>
                  <a:close/>
                </a:path>
              </a:pathLst>
            </a:custGeom>
            <a:solidFill>
              <a:srgbClr val="0432FF">
                <a:alpha val="4902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rot="20308907">
              <a:off x="5199194" y="2070827"/>
              <a:ext cx="2262158" cy="369332"/>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手段</a:t>
              </a:r>
              <a:r>
                <a:rPr kumimoji="1" lang="ja-JP" altLang="en-US" dirty="0">
                  <a:solidFill>
                    <a:schemeClr val="bg1"/>
                  </a:solidFill>
                  <a:latin typeface="Meiryo" charset="-128"/>
                  <a:ea typeface="Meiryo" charset="-128"/>
                  <a:cs typeface="Meiryo" charset="-128"/>
                </a:rPr>
                <a:t>の負担を減らす</a:t>
              </a:r>
            </a:p>
          </p:txBody>
        </p:sp>
      </p:grpSp>
    </p:spTree>
    <p:extLst>
      <p:ext uri="{BB962C8B-B14F-4D97-AF65-F5344CB8AC3E}">
        <p14:creationId xmlns:p14="http://schemas.microsoft.com/office/powerpoint/2010/main" val="397500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クラウド活用の狙い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4" name="テキスト ボックス 3"/>
          <p:cNvSpPr txBox="1"/>
          <p:nvPr/>
        </p:nvSpPr>
        <p:spPr>
          <a:xfrm>
            <a:off x="323528" y="1426822"/>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28309" y="2895560"/>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最新テクノロジーの早期実装</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23528" y="4504241"/>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539552" y="1916832"/>
            <a:ext cx="6244017"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アプリケーションの質的向上にリソースをシフトできる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ビジネス・スピードの加速に迅速柔軟に対応できる</a:t>
            </a:r>
            <a:endParaRPr lang="en-US" altLang="ja-JP" dirty="0">
              <a:solidFill>
                <a:srgbClr val="0070C0"/>
              </a:solidFill>
              <a:latin typeface="Meiryo" charset="-128"/>
              <a:ea typeface="Meiryo" charset="-128"/>
              <a:cs typeface="Meiryo" charset="-128"/>
            </a:endParaRPr>
          </a:p>
        </p:txBody>
      </p:sp>
      <p:sp>
        <p:nvSpPr>
          <p:cNvPr id="8" name="テキスト ボックス 7"/>
          <p:cNvSpPr txBox="1"/>
          <p:nvPr/>
        </p:nvSpPr>
        <p:spPr>
          <a:xfrm>
            <a:off x="539552" y="3385570"/>
            <a:ext cx="601318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試行錯誤が容易になってイノベーションを加速する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539552" y="4978411"/>
            <a:ext cx="625363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初期投資リスクが削減でき、</a:t>
            </a: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活用範囲を拡大できる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ビジネス環境の変化に柔軟に対応できる</a:t>
            </a:r>
            <a:endParaRPr kumimoji="1" lang="en-US" altLang="ja-JP" dirty="0">
              <a:solidFill>
                <a:srgbClr val="0070C0"/>
              </a:solidFill>
              <a:latin typeface="Meiryo" charset="-128"/>
              <a:ea typeface="Meiryo" charset="-128"/>
              <a:cs typeface="Meiryo" charset="-128"/>
            </a:endParaRPr>
          </a:p>
        </p:txBody>
      </p:sp>
      <p:sp>
        <p:nvSpPr>
          <p:cNvPr id="11" name="正方形/長方形 10"/>
          <p:cNvSpPr/>
          <p:nvPr/>
        </p:nvSpPr>
        <p:spPr>
          <a:xfrm>
            <a:off x="7164288" y="1268760"/>
            <a:ext cx="1368152"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3200" dirty="0">
                <a:solidFill>
                  <a:srgbClr val="FFFFFF"/>
                </a:solidFill>
                <a:latin typeface="HGPSoeiKakugothicUB" charset="-128"/>
                <a:ea typeface="HGPSoeiKakugothicUB" charset="-128"/>
                <a:cs typeface="HGPSoeiKakugothicUB" charset="-128"/>
              </a:rPr>
              <a:t>　ビジネスの成果に</a:t>
            </a:r>
            <a:endParaRPr kumimoji="1" lang="en-US" altLang="ja-JP" sz="3200" dirty="0">
              <a:solidFill>
                <a:srgbClr val="FFFFFF"/>
              </a:solidFill>
              <a:latin typeface="HGPSoeiKakugothicUB" charset="-128"/>
              <a:ea typeface="HGPSoeiKakugothicUB" charset="-128"/>
              <a:cs typeface="HGPSoeiKakugothicUB" charset="-128"/>
            </a:endParaRPr>
          </a:p>
          <a:p>
            <a:r>
              <a:rPr kumimoji="1" lang="ja-JP" altLang="en-US" sz="3200" dirty="0">
                <a:solidFill>
                  <a:srgbClr val="FFFFFF"/>
                </a:solidFill>
                <a:latin typeface="HGPSoeiKakugothicUB" charset="-128"/>
                <a:ea typeface="HGPSoeiKakugothicUB" charset="-128"/>
                <a:cs typeface="HGPSoeiKakugothicUB" charset="-128"/>
              </a:rPr>
              <a:t>　　　　　　直接貢献する</a:t>
            </a:r>
          </a:p>
        </p:txBody>
      </p:sp>
      <p:sp>
        <p:nvSpPr>
          <p:cNvPr id="12" name="右矢印 11"/>
          <p:cNvSpPr/>
          <p:nvPr/>
        </p:nvSpPr>
        <p:spPr>
          <a:xfrm>
            <a:off x="6730913" y="1679107"/>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右矢印 12"/>
          <p:cNvSpPr/>
          <p:nvPr/>
        </p:nvSpPr>
        <p:spPr>
          <a:xfrm>
            <a:off x="6730913" y="3116289"/>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6730913" y="4689698"/>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59993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4D291-2074-6042-B643-73CF98B18DBD}"/>
              </a:ext>
            </a:extLst>
          </p:cNvPr>
          <p:cNvSpPr>
            <a:spLocks noGrp="1"/>
          </p:cNvSpPr>
          <p:nvPr>
            <p:ph type="title"/>
          </p:nvPr>
        </p:nvSpPr>
        <p:spPr/>
        <p:txBody>
          <a:bodyPr/>
          <a:lstStyle/>
          <a:p>
            <a:r>
              <a:rPr kumimoji="1" lang="ja-JP" altLang="en-US" dirty="0"/>
              <a:t>クラウドへ移行することに伴うビジネスの変化</a:t>
            </a:r>
          </a:p>
        </p:txBody>
      </p:sp>
      <p:sp>
        <p:nvSpPr>
          <p:cNvPr id="3" name="スライド番号プレースホルダー 2">
            <a:extLst>
              <a:ext uri="{FF2B5EF4-FFF2-40B4-BE49-F238E27FC236}">
                <a16:creationId xmlns:a16="http://schemas.microsoft.com/office/drawing/2014/main" id="{12FA0CCC-3069-C14D-8350-72452FFC882B}"/>
              </a:ext>
            </a:extLst>
          </p:cNvPr>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4" name="角丸四角形 3">
            <a:extLst>
              <a:ext uri="{FF2B5EF4-FFF2-40B4-BE49-F238E27FC236}">
                <a16:creationId xmlns:a16="http://schemas.microsoft.com/office/drawing/2014/main" id="{46149D94-C943-4E43-A3A9-FB4726EDCCC7}"/>
              </a:ext>
            </a:extLst>
          </p:cNvPr>
          <p:cNvSpPr/>
          <p:nvPr/>
        </p:nvSpPr>
        <p:spPr>
          <a:xfrm>
            <a:off x="3211690" y="2534493"/>
            <a:ext cx="2720620" cy="2110154"/>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自社所有から</a:t>
            </a:r>
            <a:endParaRPr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b="1" dirty="0">
                <a:solidFill>
                  <a:srgbClr val="FFFFFF"/>
                </a:solidFill>
                <a:latin typeface="Meiryo" panose="020B0604030504040204" pitchFamily="34" charset="-128"/>
                <a:ea typeface="Meiryo" panose="020B0604030504040204" pitchFamily="34" charset="-128"/>
                <a:cs typeface="ＭＳ Ｐゴシック"/>
              </a:rPr>
              <a:t>パブリック・クラウド</a:t>
            </a:r>
            <a:endParaRPr kumimoji="1"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への移管</a:t>
            </a:r>
            <a:endParaRPr kumimoji="1" lang="ja-JP" altLang="en-US" b="1"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25" name="グループ化 24">
            <a:extLst>
              <a:ext uri="{FF2B5EF4-FFF2-40B4-BE49-F238E27FC236}">
                <a16:creationId xmlns:a16="http://schemas.microsoft.com/office/drawing/2014/main" id="{F2AD725B-394B-8847-A35B-597C5EB42705}"/>
              </a:ext>
            </a:extLst>
          </p:cNvPr>
          <p:cNvGrpSpPr/>
          <p:nvPr/>
        </p:nvGrpSpPr>
        <p:grpSpPr>
          <a:xfrm>
            <a:off x="830317" y="1076648"/>
            <a:ext cx="7514898" cy="5025844"/>
            <a:chOff x="830317" y="1076648"/>
            <a:chExt cx="7514898" cy="5025844"/>
          </a:xfrm>
        </p:grpSpPr>
        <p:sp>
          <p:nvSpPr>
            <p:cNvPr id="5" name="正方形/長方形 4">
              <a:extLst>
                <a:ext uri="{FF2B5EF4-FFF2-40B4-BE49-F238E27FC236}">
                  <a16:creationId xmlns:a16="http://schemas.microsoft.com/office/drawing/2014/main" id="{33BA0FB7-165C-E948-9D1E-7CA40FA1614F}"/>
                </a:ext>
              </a:extLst>
            </p:cNvPr>
            <p:cNvSpPr/>
            <p:nvPr/>
          </p:nvSpPr>
          <p:spPr>
            <a:xfrm>
              <a:off x="3211690" y="1076648"/>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５年毎のリース更改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がなくなる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41D766F4-70E4-0F4F-AE1F-DA4DF3815EB5}"/>
                </a:ext>
              </a:extLst>
            </p:cNvPr>
            <p:cNvSpPr/>
            <p:nvPr/>
          </p:nvSpPr>
          <p:spPr>
            <a:xfrm>
              <a:off x="3211690" y="5030436"/>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運用自動化の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範囲が拡大する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3A185892-804A-8645-9EF6-F2DE09A83FF2}"/>
                </a:ext>
              </a:extLst>
            </p:cNvPr>
            <p:cNvSpPr/>
            <p:nvPr/>
          </p:nvSpPr>
          <p:spPr>
            <a:xfrm>
              <a:off x="6400801"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情報システム部門</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の役割が変わる</a:t>
              </a:r>
            </a:p>
          </p:txBody>
        </p:sp>
        <p:sp>
          <p:nvSpPr>
            <p:cNvPr id="8" name="正方形/長方形 7">
              <a:extLst>
                <a:ext uri="{FF2B5EF4-FFF2-40B4-BE49-F238E27FC236}">
                  <a16:creationId xmlns:a16="http://schemas.microsoft.com/office/drawing/2014/main" id="{BE9DED64-6511-9D45-BE57-F68A200E5B57}"/>
                </a:ext>
              </a:extLst>
            </p:cNvPr>
            <p:cNvSpPr/>
            <p:nvPr/>
          </p:nvSpPr>
          <p:spPr>
            <a:xfrm>
              <a:off x="830317"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panose="020B0604030504040204" pitchFamily="34" charset="-128"/>
                  <a:ea typeface="Meiryo" panose="020B0604030504040204" pitchFamily="34" charset="-128"/>
                  <a:cs typeface="ＭＳ Ｐゴシック"/>
                </a:rPr>
                <a:t>SaaS/PaaS</a:t>
              </a: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サーバーレス</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の適用範囲</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が</a:t>
              </a:r>
              <a:r>
                <a:rPr lang="ja-JP" altLang="en-US" sz="1600" dirty="0">
                  <a:solidFill>
                    <a:srgbClr val="FFFFFF"/>
                  </a:solidFill>
                  <a:latin typeface="Meiryo" panose="020B0604030504040204" pitchFamily="34" charset="-128"/>
                  <a:ea typeface="Meiryo" panose="020B0604030504040204" pitchFamily="34" charset="-128"/>
                  <a:cs typeface="ＭＳ Ｐゴシック"/>
                </a:rPr>
                <a:t>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上矢印 12">
              <a:extLst>
                <a:ext uri="{FF2B5EF4-FFF2-40B4-BE49-F238E27FC236}">
                  <a16:creationId xmlns:a16="http://schemas.microsoft.com/office/drawing/2014/main" id="{47909D9E-11D7-A249-82B1-E6CC31CF67BE}"/>
                </a:ext>
              </a:extLst>
            </p:cNvPr>
            <p:cNvSpPr/>
            <p:nvPr/>
          </p:nvSpPr>
          <p:spPr>
            <a:xfrm>
              <a:off x="4158155" y="2026288"/>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a:extLst>
                <a:ext uri="{FF2B5EF4-FFF2-40B4-BE49-F238E27FC236}">
                  <a16:creationId xmlns:a16="http://schemas.microsoft.com/office/drawing/2014/main" id="{EF52E8D9-C4EB-6B46-9401-3434F703F684}"/>
                </a:ext>
              </a:extLst>
            </p:cNvPr>
            <p:cNvSpPr/>
            <p:nvPr/>
          </p:nvSpPr>
          <p:spPr>
            <a:xfrm rot="10800000">
              <a:off x="4142389" y="4522231"/>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A2D6AD92-851B-D34F-A8FC-97D594FDEFF0}"/>
                </a:ext>
              </a:extLst>
            </p:cNvPr>
            <p:cNvSpPr/>
            <p:nvPr/>
          </p:nvSpPr>
          <p:spPr>
            <a:xfrm rot="16200000">
              <a:off x="2579366"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891549E4-AEDF-0640-B81F-D42F4E37B61C}"/>
                </a:ext>
              </a:extLst>
            </p:cNvPr>
            <p:cNvSpPr/>
            <p:nvPr/>
          </p:nvSpPr>
          <p:spPr>
            <a:xfrm rot="5400000">
              <a:off x="5736945"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グループ化 26">
            <a:extLst>
              <a:ext uri="{FF2B5EF4-FFF2-40B4-BE49-F238E27FC236}">
                <a16:creationId xmlns:a16="http://schemas.microsoft.com/office/drawing/2014/main" id="{70424BCF-B9AC-614C-9B13-E920477E29DB}"/>
              </a:ext>
            </a:extLst>
          </p:cNvPr>
          <p:cNvGrpSpPr/>
          <p:nvPr/>
        </p:nvGrpSpPr>
        <p:grpSpPr>
          <a:xfrm>
            <a:off x="798786" y="1076648"/>
            <a:ext cx="7546428" cy="5087007"/>
            <a:chOff x="798786" y="1076648"/>
            <a:chExt cx="7546428" cy="5087007"/>
          </a:xfrm>
        </p:grpSpPr>
        <p:sp>
          <p:nvSpPr>
            <p:cNvPr id="19" name="上矢印 18">
              <a:extLst>
                <a:ext uri="{FF2B5EF4-FFF2-40B4-BE49-F238E27FC236}">
                  <a16:creationId xmlns:a16="http://schemas.microsoft.com/office/drawing/2014/main" id="{EBFFAD9D-5D3B-3D40-A877-7135962D20EF}"/>
                </a:ext>
              </a:extLst>
            </p:cNvPr>
            <p:cNvSpPr/>
            <p:nvPr/>
          </p:nvSpPr>
          <p:spPr>
            <a:xfrm rot="5400000" flipH="1">
              <a:off x="5965522" y="1386428"/>
              <a:ext cx="387857" cy="419635"/>
            </a:xfrm>
            <a:prstGeom prst="up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グループ化 25">
              <a:extLst>
                <a:ext uri="{FF2B5EF4-FFF2-40B4-BE49-F238E27FC236}">
                  <a16:creationId xmlns:a16="http://schemas.microsoft.com/office/drawing/2014/main" id="{304B6919-510F-8842-B67C-BFC5001AE980}"/>
                </a:ext>
              </a:extLst>
            </p:cNvPr>
            <p:cNvGrpSpPr/>
            <p:nvPr/>
          </p:nvGrpSpPr>
          <p:grpSpPr>
            <a:xfrm>
              <a:off x="798786" y="1076648"/>
              <a:ext cx="7546428" cy="5087007"/>
              <a:chOff x="798786" y="1076648"/>
              <a:chExt cx="7546428" cy="5087007"/>
            </a:xfrm>
          </p:grpSpPr>
          <p:sp>
            <p:nvSpPr>
              <p:cNvPr id="9" name="正方形/長方形 8">
                <a:extLst>
                  <a:ext uri="{FF2B5EF4-FFF2-40B4-BE49-F238E27FC236}">
                    <a16:creationId xmlns:a16="http://schemas.microsoft.com/office/drawing/2014/main" id="{AD4E3DBF-D423-BA4B-B02E-CB260479F404}"/>
                  </a:ext>
                </a:extLst>
              </p:cNvPr>
              <p:cNvSpPr/>
              <p:nvPr/>
            </p:nvSpPr>
            <p:spPr>
              <a:xfrm>
                <a:off x="830317"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更新ビジネス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消滅</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5D7B546D-C286-1A4A-AB73-60C4D47509BB}"/>
                  </a:ext>
                </a:extLst>
              </p:cNvPr>
              <p:cNvSpPr/>
              <p:nvPr/>
            </p:nvSpPr>
            <p:spPr>
              <a:xfrm>
                <a:off x="798786" y="5091599"/>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アジャイル開発</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en-US" altLang="ja-JP" sz="1600" dirty="0">
                    <a:solidFill>
                      <a:srgbClr val="FFFFFF"/>
                    </a:solidFill>
                    <a:latin typeface="Meiryo" panose="020B0604030504040204" pitchFamily="34" charset="-128"/>
                    <a:ea typeface="Meiryo" panose="020B0604030504040204" pitchFamily="34" charset="-128"/>
                    <a:cs typeface="ＭＳ Ｐゴシック"/>
                  </a:rPr>
                  <a:t>DevOps</a:t>
                </a:r>
                <a:r>
                  <a:rPr lang="ja-JP" altLang="en-US" sz="1600" dirty="0">
                    <a:solidFill>
                      <a:srgbClr val="FFFFFF"/>
                    </a:solidFill>
                    <a:latin typeface="Meiryo" panose="020B0604030504040204" pitchFamily="34" charset="-128"/>
                    <a:ea typeface="Meiryo" panose="020B0604030504040204" pitchFamily="34" charset="-128"/>
                    <a:cs typeface="ＭＳ Ｐゴシック"/>
                  </a:rPr>
                  <a:t>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適用拡大</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EF9F7061-239A-9C41-913B-13B9135C04FA}"/>
                  </a:ext>
                </a:extLst>
              </p:cNvPr>
              <p:cNvSpPr/>
              <p:nvPr/>
            </p:nvSpPr>
            <p:spPr>
              <a:xfrm>
                <a:off x="6400800"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テクノロジー</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を駆使した</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改革提案が</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00F99F0C-93C6-104D-8CBA-7154F85611F1}"/>
                  </a:ext>
                </a:extLst>
              </p:cNvPr>
              <p:cNvSpPr/>
              <p:nvPr/>
            </p:nvSpPr>
            <p:spPr>
              <a:xfrm>
                <a:off x="6400800" y="5030436"/>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企画・目利き</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デザインなどの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上流スキルが</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上矢印 16">
                <a:extLst>
                  <a:ext uri="{FF2B5EF4-FFF2-40B4-BE49-F238E27FC236}">
                    <a16:creationId xmlns:a16="http://schemas.microsoft.com/office/drawing/2014/main" id="{28DFB4FE-68F2-B540-86D9-1408CEE8B73A}"/>
                  </a:ext>
                </a:extLst>
              </p:cNvPr>
              <p:cNvSpPr/>
              <p:nvPr/>
            </p:nvSpPr>
            <p:spPr>
              <a:xfrm rot="16200000">
                <a:off x="2787261" y="1402857"/>
                <a:ext cx="387857" cy="419637"/>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a:extLst>
                  <a:ext uri="{FF2B5EF4-FFF2-40B4-BE49-F238E27FC236}">
                    <a16:creationId xmlns:a16="http://schemas.microsoft.com/office/drawing/2014/main" id="{4D896547-4D54-2B4C-A82C-AF527ED0FC80}"/>
                  </a:ext>
                </a:extLst>
              </p:cNvPr>
              <p:cNvSpPr/>
              <p:nvPr/>
            </p:nvSpPr>
            <p:spPr>
              <a:xfrm rot="16200000">
                <a:off x="2790620" y="5344236"/>
                <a:ext cx="387857" cy="419636"/>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2EDF4219-8A4E-0740-B3A2-02D7E1E4AA77}"/>
                  </a:ext>
                </a:extLst>
              </p:cNvPr>
              <p:cNvSpPr/>
              <p:nvPr/>
            </p:nvSpPr>
            <p:spPr>
              <a:xfrm rot="5400000" flipH="1">
                <a:off x="5965522" y="5344236"/>
                <a:ext cx="387857" cy="41963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F3EB3337-AADE-9349-B4DC-CF93E70BB1E5}"/>
                  </a:ext>
                </a:extLst>
              </p:cNvPr>
              <p:cNvSpPr/>
              <p:nvPr/>
            </p:nvSpPr>
            <p:spPr>
              <a:xfrm>
                <a:off x="1619102"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上矢印 21">
                <a:extLst>
                  <a:ext uri="{FF2B5EF4-FFF2-40B4-BE49-F238E27FC236}">
                    <a16:creationId xmlns:a16="http://schemas.microsoft.com/office/drawing/2014/main" id="{A2754462-0990-6F41-80FE-51705CADD895}"/>
                  </a:ext>
                </a:extLst>
              </p:cNvPr>
              <p:cNvSpPr/>
              <p:nvPr/>
            </p:nvSpPr>
            <p:spPr>
              <a:xfrm>
                <a:off x="7173825"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上矢印 22">
                <a:extLst>
                  <a:ext uri="{FF2B5EF4-FFF2-40B4-BE49-F238E27FC236}">
                    <a16:creationId xmlns:a16="http://schemas.microsoft.com/office/drawing/2014/main" id="{CCB2281A-E35A-D74D-834F-3875261DDEB8}"/>
                  </a:ext>
                </a:extLst>
              </p:cNvPr>
              <p:cNvSpPr/>
              <p:nvPr/>
            </p:nvSpPr>
            <p:spPr>
              <a:xfrm flipH="1" flipV="1">
                <a:off x="1608595" y="4712241"/>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上矢印 23">
                <a:extLst>
                  <a:ext uri="{FF2B5EF4-FFF2-40B4-BE49-F238E27FC236}">
                    <a16:creationId xmlns:a16="http://schemas.microsoft.com/office/drawing/2014/main" id="{41397BBD-77FF-3444-8C63-8C888E958B73}"/>
                  </a:ext>
                </a:extLst>
              </p:cNvPr>
              <p:cNvSpPr/>
              <p:nvPr/>
            </p:nvSpPr>
            <p:spPr>
              <a:xfrm flipH="1" flipV="1">
                <a:off x="7179078" y="467106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17345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3</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Meiryo" panose="020B0604030504040204" pitchFamily="34" charset="-128"/>
                <a:ea typeface="Meiryo" panose="020B0604030504040204" pitchFamily="34" charset="-128"/>
                <a:cs typeface="Arial"/>
              </a:rPr>
              <a:t>ビジネスの大変革を迫る</a:t>
            </a:r>
            <a:endParaRPr lang="en-US" altLang="ja-JP" sz="2800" dirty="0">
              <a:solidFill>
                <a:srgbClr val="FFFFFF"/>
              </a:solidFill>
              <a:latin typeface="Meiryo" panose="020B0604030504040204" pitchFamily="34" charset="-128"/>
              <a:ea typeface="Meiryo" panose="020B0604030504040204" pitchFamily="34" charset="-128"/>
              <a:cs typeface="Arial"/>
            </a:endParaRPr>
          </a:p>
          <a:p>
            <a:pPr algn="ctr"/>
            <a:r>
              <a:rPr lang="ja-JP" altLang="en-US" sz="2800">
                <a:solidFill>
                  <a:srgbClr val="FFFFFF"/>
                </a:solidFill>
                <a:latin typeface="Meiryo" panose="020B0604030504040204" pitchFamily="34" charset="-128"/>
                <a:ea typeface="Meiryo" panose="020B0604030504040204" pitchFamily="34" charset="-128"/>
                <a:cs typeface="Arial"/>
              </a:rPr>
              <a:t>デジタル</a:t>
            </a:r>
            <a:r>
              <a:rPr lang="ja-JP" altLang="en-US" sz="2800" dirty="0">
                <a:solidFill>
                  <a:srgbClr val="FFFFFF"/>
                </a:solidFill>
                <a:latin typeface="Meiryo" panose="020B0604030504040204" pitchFamily="34" charset="-128"/>
                <a:ea typeface="Meiryo" panose="020B0604030504040204" pitchFamily="34" charset="-128"/>
                <a:cs typeface="Arial"/>
              </a:rPr>
              <a:t>・トランスフォーメーション</a:t>
            </a:r>
            <a:endParaRPr lang="en-US" altLang="ja-JP" sz="2800" dirty="0">
              <a:solidFill>
                <a:srgbClr val="FFFFFF"/>
              </a:solidFill>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effectLst/>
                <a:latin typeface="Meiryo" panose="020B0604030504040204" pitchFamily="34" charset="-128"/>
                <a:ea typeface="Meiryo" panose="020B0604030504040204" pitchFamily="34" charset="-128"/>
                <a:cs typeface="Arial"/>
              </a:rPr>
              <a:t>Digital Transformation / DX</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98206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08851-46AA-3D47-B76C-C33301C40C2B}"/>
              </a:ext>
            </a:extLst>
          </p:cNvPr>
          <p:cNvSpPr>
            <a:spLocks noGrp="1"/>
          </p:cNvSpPr>
          <p:nvPr>
            <p:ph type="title"/>
          </p:nvPr>
        </p:nvSpPr>
        <p:spPr/>
        <p:txBody>
          <a:bodyPr/>
          <a:lstStyle/>
          <a:p>
            <a:r>
              <a:rPr kumimoji="1" lang="ja-JP" altLang="en-US"/>
              <a:t>銀行システムにおけるクラウド活用の動き</a:t>
            </a:r>
          </a:p>
        </p:txBody>
      </p:sp>
      <p:sp>
        <p:nvSpPr>
          <p:cNvPr id="3" name="スライド番号プレースホルダー 2">
            <a:extLst>
              <a:ext uri="{FF2B5EF4-FFF2-40B4-BE49-F238E27FC236}">
                <a16:creationId xmlns:a16="http://schemas.microsoft.com/office/drawing/2014/main" id="{31343F23-0E1C-8B49-87BE-7DA534FCCF91}"/>
              </a:ext>
            </a:extLst>
          </p:cNvPr>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sp>
        <p:nvSpPr>
          <p:cNvPr id="4" name="正方形/長方形 3">
            <a:extLst>
              <a:ext uri="{FF2B5EF4-FFF2-40B4-BE49-F238E27FC236}">
                <a16:creationId xmlns:a16="http://schemas.microsoft.com/office/drawing/2014/main" id="{E46F4A9D-D82E-3B4A-BD3E-740939C66081}"/>
              </a:ext>
            </a:extLst>
          </p:cNvPr>
          <p:cNvSpPr/>
          <p:nvPr/>
        </p:nvSpPr>
        <p:spPr>
          <a:xfrm>
            <a:off x="307412" y="914243"/>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2E2C0EEB-5CE3-304E-8C5A-54DD2FD9F368}"/>
              </a:ext>
            </a:extLst>
          </p:cNvPr>
          <p:cNvSpPr/>
          <p:nvPr/>
        </p:nvSpPr>
        <p:spPr>
          <a:xfrm>
            <a:off x="4692286"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3B8BCC43-5AD0-254E-8434-980BC4E95518}"/>
              </a:ext>
            </a:extLst>
          </p:cNvPr>
          <p:cNvSpPr/>
          <p:nvPr/>
        </p:nvSpPr>
        <p:spPr>
          <a:xfrm>
            <a:off x="4704908" y="1192502"/>
            <a:ext cx="4102443" cy="523220"/>
          </a:xfrm>
          <a:prstGeom prst="rect">
            <a:avLst/>
          </a:prstGeom>
        </p:spPr>
        <p:txBody>
          <a:bodyPr wrap="square">
            <a:spAutoFit/>
          </a:bodyPr>
          <a:lstStyle/>
          <a:p>
            <a:r>
              <a:rPr lang="ja-JP" altLang="en-US" sz="1400" b="1">
                <a:solidFill>
                  <a:srgbClr val="333333"/>
                </a:solidFill>
                <a:latin typeface="Meiryo" panose="020B0604030504040204" pitchFamily="34" charset="-128"/>
                <a:ea typeface="Meiryo" panose="020B0604030504040204" pitchFamily="34" charset="-128"/>
              </a:rPr>
              <a:t>日本ユニシスとマイクロソフト、「</a:t>
            </a:r>
            <a:r>
              <a:rPr lang="en" altLang="ja-JP" sz="1400" b="1" dirty="0" err="1">
                <a:solidFill>
                  <a:srgbClr val="333333"/>
                </a:solidFill>
                <a:latin typeface="Meiryo" panose="020B0604030504040204" pitchFamily="34" charset="-128"/>
                <a:ea typeface="Meiryo" panose="020B0604030504040204" pitchFamily="34" charset="-128"/>
              </a:rPr>
              <a:t>BankVision</a:t>
            </a:r>
            <a:r>
              <a:rPr lang="en" altLang="ja-JP" sz="1400" b="1" dirty="0">
                <a:solidFill>
                  <a:srgbClr val="333333"/>
                </a:solidFill>
                <a:latin typeface="Meiryo" panose="020B0604030504040204" pitchFamily="34" charset="-128"/>
                <a:ea typeface="Meiryo" panose="020B0604030504040204" pitchFamily="34" charset="-128"/>
              </a:rPr>
              <a:t> on Azure</a:t>
            </a:r>
            <a:r>
              <a:rPr lang="ja-JP" altLang="en" sz="1400" b="1">
                <a:solidFill>
                  <a:srgbClr val="333333"/>
                </a:solidFill>
                <a:latin typeface="Meiryo" panose="020B0604030504040204" pitchFamily="34" charset="-128"/>
                <a:ea typeface="Meiryo" panose="020B0604030504040204" pitchFamily="34" charset="-128"/>
              </a:rPr>
              <a:t>」</a:t>
            </a:r>
            <a:r>
              <a:rPr lang="ja-JP" altLang="en-US" sz="1400" b="1">
                <a:solidFill>
                  <a:srgbClr val="333333"/>
                </a:solidFill>
                <a:latin typeface="Meiryo" panose="020B0604030504040204" pitchFamily="34" charset="-128"/>
                <a:ea typeface="Meiryo" panose="020B0604030504040204" pitchFamily="34" charset="-128"/>
              </a:rPr>
              <a:t>実現に向け共同プロジェクトを開始</a:t>
            </a:r>
            <a:endParaRPr lang="ja-JP" altLang="en-US" sz="1400" b="1" i="0">
              <a:solidFill>
                <a:srgbClr val="333333"/>
              </a:solidFill>
              <a:effectLst/>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7FE3FD01-094B-794E-899B-E3BEC4127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7584" y="2222569"/>
            <a:ext cx="3891848" cy="2239554"/>
          </a:xfrm>
          <a:prstGeom prst="rect">
            <a:avLst/>
          </a:prstGeom>
        </p:spPr>
      </p:pic>
      <p:sp>
        <p:nvSpPr>
          <p:cNvPr id="11" name="正方形/長方形 10">
            <a:extLst>
              <a:ext uri="{FF2B5EF4-FFF2-40B4-BE49-F238E27FC236}">
                <a16:creationId xmlns:a16="http://schemas.microsoft.com/office/drawing/2014/main" id="{09968E03-443E-B543-B1EC-DBA86A3B6AA4}"/>
              </a:ext>
            </a:extLst>
          </p:cNvPr>
          <p:cNvSpPr/>
          <p:nvPr/>
        </p:nvSpPr>
        <p:spPr>
          <a:xfrm>
            <a:off x="7487759" y="1929383"/>
            <a:ext cx="1319592" cy="276999"/>
          </a:xfrm>
          <a:prstGeom prst="rect">
            <a:avLst/>
          </a:prstGeom>
        </p:spPr>
        <p:txBody>
          <a:bodyPr wrap="none">
            <a:spAutoFit/>
          </a:bodyPr>
          <a:lstStyle/>
          <a:p>
            <a:r>
              <a:rPr lang="en-US" altLang="ja-JP" sz="1200" dirty="0">
                <a:solidFill>
                  <a:srgbClr val="333333"/>
                </a:solidFill>
                <a:latin typeface="メイリオ" panose="020B0604030504040204" pitchFamily="34" charset="-128"/>
                <a:ea typeface="メイリオ" panose="020B0604030504040204" pitchFamily="34" charset="-128"/>
              </a:rPr>
              <a:t>2018</a:t>
            </a:r>
            <a:r>
              <a:rPr lang="ja-JP" altLang="en-US" sz="1200">
                <a:solidFill>
                  <a:srgbClr val="333333"/>
                </a:solidFill>
                <a:latin typeface="メイリオ" panose="020B0604030504040204" pitchFamily="34" charset="-128"/>
                <a:ea typeface="メイリオ" panose="020B0604030504040204" pitchFamily="34" charset="-128"/>
              </a:rPr>
              <a:t>年</a:t>
            </a:r>
            <a:r>
              <a:rPr lang="en-US" altLang="ja-JP" sz="1200" dirty="0">
                <a:solidFill>
                  <a:srgbClr val="333333"/>
                </a:solidFill>
                <a:latin typeface="メイリオ" panose="020B0604030504040204" pitchFamily="34" charset="-128"/>
                <a:ea typeface="メイリオ" panose="020B0604030504040204" pitchFamily="34" charset="-128"/>
              </a:rPr>
              <a:t>3</a:t>
            </a:r>
            <a:r>
              <a:rPr lang="ja-JP" altLang="en-US" sz="1200">
                <a:solidFill>
                  <a:srgbClr val="333333"/>
                </a:solidFill>
                <a:latin typeface="メイリオ" panose="020B0604030504040204" pitchFamily="34" charset="-128"/>
                <a:ea typeface="メイリオ" panose="020B0604030504040204" pitchFamily="34" charset="-128"/>
              </a:rPr>
              <a:t>月</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a:t>
            </a:r>
            <a:endParaRPr lang="ja-JP" altLang="en-US" sz="1200"/>
          </a:p>
        </p:txBody>
      </p:sp>
      <p:sp>
        <p:nvSpPr>
          <p:cNvPr id="12" name="正方形/長方形 11">
            <a:extLst>
              <a:ext uri="{FF2B5EF4-FFF2-40B4-BE49-F238E27FC236}">
                <a16:creationId xmlns:a16="http://schemas.microsoft.com/office/drawing/2014/main" id="{DD3E364B-BC11-C045-ABA3-AB4440A2046B}"/>
              </a:ext>
            </a:extLst>
          </p:cNvPr>
          <p:cNvSpPr/>
          <p:nvPr/>
        </p:nvSpPr>
        <p:spPr>
          <a:xfrm>
            <a:off x="4704908" y="4597481"/>
            <a:ext cx="3984524" cy="1015663"/>
          </a:xfrm>
          <a:prstGeom prst="rect">
            <a:avLst/>
          </a:prstGeom>
        </p:spPr>
        <p:txBody>
          <a:bodyPr wrap="square">
            <a:spAutoFit/>
          </a:bodyPr>
          <a:lstStyle/>
          <a:p>
            <a:r>
              <a:rPr lang="ja-JP" altLang="en-US" sz="1200">
                <a:solidFill>
                  <a:srgbClr val="333333"/>
                </a:solidFill>
                <a:latin typeface="メイリオ" panose="020B0604030504040204" pitchFamily="34" charset="-128"/>
                <a:ea typeface="メイリオ" panose="020B0604030504040204" pitchFamily="34" charset="-128"/>
              </a:rPr>
              <a:t>日本ユニシス株式会社と日本マイクロソフト株式会社は</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日、日本ユニシスのオープン</a:t>
            </a:r>
            <a:r>
              <a:rPr lang="ja-JP" altLang="en-US" sz="1200" b="1" u="sng">
                <a:solidFill>
                  <a:srgbClr val="333333"/>
                </a:solidFill>
                <a:latin typeface="メイリオ" panose="020B0604030504040204" pitchFamily="34" charset="-128"/>
                <a:ea typeface="メイリオ" panose="020B0604030504040204" pitchFamily="34" charset="-128"/>
              </a:rPr>
              <a:t>勘定系システム</a:t>
            </a:r>
            <a:r>
              <a:rPr lang="ja-JP" altLang="en-US" sz="1200">
                <a:solidFill>
                  <a:srgbClr val="333333"/>
                </a:solidFill>
                <a:latin typeface="メイリオ" panose="020B0604030504040204" pitchFamily="34" charset="-128"/>
                <a:ea typeface="メイリオ" panose="020B0604030504040204" pitchFamily="34" charset="-128"/>
              </a:rPr>
              <a:t>「</a:t>
            </a:r>
            <a:r>
              <a:rPr lang="en" altLang="ja-JP" sz="1200" dirty="0" err="1">
                <a:solidFill>
                  <a:srgbClr val="333333"/>
                </a:solidFill>
                <a:latin typeface="メイリオ" panose="020B0604030504040204" pitchFamily="34" charset="-128"/>
                <a:ea typeface="メイリオ" panose="020B0604030504040204" pitchFamily="34" charset="-128"/>
              </a:rPr>
              <a:t>BankVision</a:t>
            </a:r>
            <a:r>
              <a:rPr lang="ja-JP" altLang="en" sz="1200">
                <a:solidFill>
                  <a:srgbClr val="333333"/>
                </a:solidFill>
                <a:latin typeface="メイリオ" panose="020B0604030504040204" pitchFamily="34" charset="-128"/>
                <a:ea typeface="メイリオ" panose="020B0604030504040204" pitchFamily="34" charset="-128"/>
              </a:rPr>
              <a:t>」</a:t>
            </a:r>
            <a:r>
              <a:rPr lang="ja-JP" altLang="en-US" sz="1200">
                <a:solidFill>
                  <a:srgbClr val="333333"/>
                </a:solidFill>
                <a:latin typeface="メイリオ" panose="020B0604030504040204" pitchFamily="34" charset="-128"/>
                <a:ea typeface="メイリオ" panose="020B0604030504040204" pitchFamily="34" charset="-128"/>
              </a:rPr>
              <a:t>の稼働基盤として、</a:t>
            </a:r>
            <a:r>
              <a:rPr lang="en" altLang="ja-JP" sz="1200" dirty="0">
                <a:solidFill>
                  <a:srgbClr val="333333"/>
                </a:solidFill>
                <a:latin typeface="メイリオ" panose="020B0604030504040204" pitchFamily="34" charset="-128"/>
                <a:ea typeface="メイリオ" panose="020B0604030504040204" pitchFamily="34" charset="-128"/>
              </a:rPr>
              <a:t>Microsoft Azure</a:t>
            </a:r>
            <a:r>
              <a:rPr lang="ja-JP" altLang="en-US" sz="1200">
                <a:solidFill>
                  <a:srgbClr val="333333"/>
                </a:solidFill>
                <a:latin typeface="メイリオ" panose="020B0604030504040204" pitchFamily="34" charset="-128"/>
                <a:ea typeface="メイリオ" panose="020B0604030504040204" pitchFamily="34" charset="-128"/>
              </a:rPr>
              <a:t>を採用するための取り組みを推進するため、共同プロジェクトを</a:t>
            </a:r>
            <a:r>
              <a:rPr lang="en-US" altLang="ja-JP" sz="1200" dirty="0">
                <a:solidFill>
                  <a:srgbClr val="333333"/>
                </a:solidFill>
                <a:latin typeface="メイリオ" panose="020B0604030504040204" pitchFamily="34" charset="-128"/>
                <a:ea typeface="メイリオ" panose="020B0604030504040204" pitchFamily="34" charset="-128"/>
              </a:rPr>
              <a:t>4</a:t>
            </a:r>
            <a:r>
              <a:rPr lang="ja-JP" altLang="en-US" sz="1200">
                <a:solidFill>
                  <a:srgbClr val="333333"/>
                </a:solidFill>
                <a:latin typeface="メイリオ" panose="020B0604030504040204" pitchFamily="34" charset="-128"/>
                <a:ea typeface="メイリオ" panose="020B0604030504040204" pitchFamily="34" charset="-128"/>
              </a:rPr>
              <a:t>月から開始すると発表した。</a:t>
            </a:r>
            <a:endParaRPr lang="ja-JP" altLang="en-US" sz="1200"/>
          </a:p>
        </p:txBody>
      </p:sp>
      <p:sp>
        <p:nvSpPr>
          <p:cNvPr id="13" name="正方形/長方形 12">
            <a:extLst>
              <a:ext uri="{FF2B5EF4-FFF2-40B4-BE49-F238E27FC236}">
                <a16:creationId xmlns:a16="http://schemas.microsoft.com/office/drawing/2014/main" id="{1D47BE46-4520-7246-8AC3-F35FBA35C2DA}"/>
              </a:ext>
            </a:extLst>
          </p:cNvPr>
          <p:cNvSpPr/>
          <p:nvPr/>
        </p:nvSpPr>
        <p:spPr>
          <a:xfrm>
            <a:off x="364719" y="5105312"/>
            <a:ext cx="3976556" cy="1015663"/>
          </a:xfrm>
          <a:prstGeom prst="rect">
            <a:avLst/>
          </a:prstGeom>
        </p:spPr>
        <p:txBody>
          <a:bodyPr wrap="square">
            <a:spAutoFit/>
          </a:bodyPr>
          <a:lstStyle/>
          <a:p>
            <a:pPr fontAlgn="base"/>
            <a:r>
              <a:rPr lang="ja-JP" altLang="en-US" sz="1200">
                <a:solidFill>
                  <a:srgbClr val="131313"/>
                </a:solidFill>
                <a:latin typeface="Meiryo" panose="020B0604030504040204" pitchFamily="34" charset="-128"/>
                <a:ea typeface="Meiryo" panose="020B0604030504040204" pitchFamily="34" charset="-128"/>
              </a:rPr>
              <a:t>いかに費用を抑え、最新技術も取り入れた上で短期間でのシステム開発を行うかという課題に対応するため、クラウドを選択。現在はクラウド最大手の米アマゾンウェブサービスと組み、業務システムの一部から移行を進めている。</a:t>
            </a:r>
            <a:endParaRPr lang="ja-JP" altLang="en-US" sz="1200" b="0" i="0">
              <a:solidFill>
                <a:srgbClr val="131313"/>
              </a:solidFill>
              <a:effectLst/>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42133362-33DA-4749-8891-F3C6CE965012}"/>
              </a:ext>
            </a:extLst>
          </p:cNvPr>
          <p:cNvSpPr/>
          <p:nvPr/>
        </p:nvSpPr>
        <p:spPr>
          <a:xfrm>
            <a:off x="457200" y="1192502"/>
            <a:ext cx="3812059" cy="523220"/>
          </a:xfrm>
          <a:prstGeom prst="rect">
            <a:avLst/>
          </a:prstGeom>
        </p:spPr>
        <p:txBody>
          <a:bodyPr wrap="square">
            <a:spAutoFit/>
          </a:bodyPr>
          <a:lstStyle/>
          <a:p>
            <a:r>
              <a:rPr lang="en-US" altLang="ja-JP" sz="1400" b="1" dirty="0">
                <a:solidFill>
                  <a:srgbClr val="131313"/>
                </a:solidFill>
                <a:latin typeface="Meiryo" panose="020B0604030504040204" pitchFamily="34" charset="-128"/>
                <a:ea typeface="Meiryo" panose="020B0604030504040204" pitchFamily="34" charset="-128"/>
              </a:rPr>
              <a:t>5</a:t>
            </a:r>
            <a:r>
              <a:rPr lang="ja-JP" altLang="en-US" sz="1400" b="1">
                <a:solidFill>
                  <a:srgbClr val="131313"/>
                </a:solidFill>
                <a:latin typeface="Meiryo" panose="020B0604030504040204" pitchFamily="34" charset="-128"/>
                <a:ea typeface="Meiryo" panose="020B0604030504040204" pitchFamily="34" charset="-128"/>
              </a:rPr>
              <a:t>年間で</a:t>
            </a:r>
            <a:r>
              <a:rPr lang="en-US" altLang="ja-JP" sz="1400" b="1" dirty="0">
                <a:solidFill>
                  <a:srgbClr val="131313"/>
                </a:solidFill>
                <a:latin typeface="Meiryo" panose="020B0604030504040204" pitchFamily="34" charset="-128"/>
                <a:ea typeface="Meiryo" panose="020B0604030504040204" pitchFamily="34" charset="-128"/>
              </a:rPr>
              <a:t>100</a:t>
            </a:r>
            <a:r>
              <a:rPr lang="ja-JP" altLang="en-US" sz="1400" b="1">
                <a:solidFill>
                  <a:srgbClr val="131313"/>
                </a:solidFill>
                <a:latin typeface="Meiryo" panose="020B0604030504040204" pitchFamily="34" charset="-128"/>
                <a:ea typeface="Meiryo" panose="020B0604030504040204" pitchFamily="34" charset="-128"/>
              </a:rPr>
              <a:t>億円のコスト削減</a:t>
            </a:r>
            <a:endParaRPr lang="en-US" altLang="ja-JP" sz="1400" b="1" dirty="0">
              <a:solidFill>
                <a:srgbClr val="131313"/>
              </a:solidFill>
              <a:latin typeface="Meiryo" panose="020B0604030504040204" pitchFamily="34" charset="-128"/>
              <a:ea typeface="Meiryo" panose="020B0604030504040204" pitchFamily="34" charset="-128"/>
            </a:endParaRPr>
          </a:p>
          <a:p>
            <a:r>
              <a:rPr lang="ja-JP" altLang="en-US" sz="1400" b="1">
                <a:solidFill>
                  <a:srgbClr val="131313"/>
                </a:solidFill>
                <a:latin typeface="Meiryo" panose="020B0604030504040204" pitchFamily="34" charset="-128"/>
                <a:ea typeface="Meiryo" panose="020B0604030504040204" pitchFamily="34" charset="-128"/>
              </a:rPr>
              <a:t>　</a:t>
            </a:r>
            <a:r>
              <a:rPr lang="en-US" altLang="ja-JP" sz="1400" b="1" dirty="0">
                <a:solidFill>
                  <a:srgbClr val="131313"/>
                </a:solidFill>
                <a:latin typeface="Meiryo" panose="020B0604030504040204" pitchFamily="34" charset="-128"/>
                <a:ea typeface="Meiryo" panose="020B0604030504040204" pitchFamily="34" charset="-128"/>
              </a:rPr>
              <a:t>1000</a:t>
            </a:r>
            <a:r>
              <a:rPr lang="ja-JP" altLang="en-US" sz="1400" b="1">
                <a:solidFill>
                  <a:srgbClr val="131313"/>
                </a:solidFill>
                <a:latin typeface="Meiryo" panose="020B0604030504040204" pitchFamily="34" charset="-128"/>
                <a:ea typeface="Meiryo" panose="020B0604030504040204" pitchFamily="34" charset="-128"/>
              </a:rPr>
              <a:t>超のシステムの約半分をクラウド化</a:t>
            </a:r>
            <a:endParaRPr lang="ja-JP" altLang="en-US" sz="1400" b="1">
              <a:latin typeface="Meiryo" panose="020B0604030504040204" pitchFamily="34" charset="-128"/>
              <a:ea typeface="Meiryo" panose="020B0604030504040204" pitchFamily="34" charset="-128"/>
            </a:endParaRPr>
          </a:p>
        </p:txBody>
      </p:sp>
      <p:pic>
        <p:nvPicPr>
          <p:cNvPr id="6" name="図 5">
            <a:extLst>
              <a:ext uri="{FF2B5EF4-FFF2-40B4-BE49-F238E27FC236}">
                <a16:creationId xmlns:a16="http://schemas.microsoft.com/office/drawing/2014/main" id="{FAD13E83-B9FB-B64F-A7AB-5B882688CE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35" y="2222568"/>
            <a:ext cx="3832524" cy="2693403"/>
          </a:xfrm>
          <a:prstGeom prst="rect">
            <a:avLst/>
          </a:prstGeom>
        </p:spPr>
      </p:pic>
      <p:sp>
        <p:nvSpPr>
          <p:cNvPr id="7" name="正方形/長方形 6">
            <a:extLst>
              <a:ext uri="{FF2B5EF4-FFF2-40B4-BE49-F238E27FC236}">
                <a16:creationId xmlns:a16="http://schemas.microsoft.com/office/drawing/2014/main" id="{2C6C1F49-D450-6D45-8DED-0769F7A18264}"/>
              </a:ext>
            </a:extLst>
          </p:cNvPr>
          <p:cNvSpPr/>
          <p:nvPr/>
        </p:nvSpPr>
        <p:spPr>
          <a:xfrm>
            <a:off x="1850953" y="1769090"/>
            <a:ext cx="2351926" cy="400110"/>
          </a:xfrm>
          <a:prstGeom prst="rect">
            <a:avLst/>
          </a:prstGeom>
        </p:spPr>
        <p:txBody>
          <a:bodyPr wrap="none">
            <a:spAutoFit/>
          </a:bodyPr>
          <a:lstStyle/>
          <a:p>
            <a:pPr algn="r"/>
            <a:r>
              <a:rPr lang="ja-JP" altLang="en-US" sz="1200">
                <a:latin typeface="Meiryo" panose="020B0604030504040204" pitchFamily="34" charset="-128"/>
                <a:ea typeface="Meiryo" panose="020B0604030504040204" pitchFamily="34" charset="-128"/>
              </a:rPr>
              <a:t>週刊ダイヤモンド　</a:t>
            </a:r>
            <a:r>
              <a:rPr lang="en-US" altLang="ja-JP" sz="1200" dirty="0">
                <a:latin typeface="Meiryo" panose="020B0604030504040204" pitchFamily="34" charset="-128"/>
                <a:ea typeface="Meiryo" panose="020B0604030504040204" pitchFamily="34" charset="-128"/>
              </a:rPr>
              <a:t>2017.5.17</a:t>
            </a:r>
          </a:p>
          <a:p>
            <a:pPr algn="r"/>
            <a:r>
              <a:rPr lang="ja-JP" altLang="en-US" sz="800">
                <a:latin typeface="Meiryo" panose="020B0604030504040204" pitchFamily="34" charset="-128"/>
                <a:ea typeface="Meiryo" panose="020B0604030504040204" pitchFamily="34" charset="-128"/>
              </a:rPr>
              <a:t>https://diamond.jp/articles/-/128045</a:t>
            </a:r>
          </a:p>
        </p:txBody>
      </p:sp>
    </p:spTree>
    <p:extLst>
      <p:ext uri="{BB962C8B-B14F-4D97-AF65-F5344CB8AC3E}">
        <p14:creationId xmlns:p14="http://schemas.microsoft.com/office/powerpoint/2010/main" val="385226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14A95-9589-D648-98EA-F87C7ACEE079}"/>
              </a:ext>
            </a:extLst>
          </p:cNvPr>
          <p:cNvSpPr>
            <a:spLocks noGrp="1"/>
          </p:cNvSpPr>
          <p:nvPr>
            <p:ph type="title"/>
          </p:nvPr>
        </p:nvSpPr>
        <p:spPr/>
        <p:txBody>
          <a:bodyPr/>
          <a:lstStyle/>
          <a:p>
            <a:r>
              <a:rPr lang="ja-JP" altLang="ja-JP"/>
              <a:t>クラウド・バイ・デフォルト原則</a:t>
            </a:r>
            <a:endParaRPr kumimoji="1" lang="ja-JP" altLang="en-US"/>
          </a:p>
        </p:txBody>
      </p:sp>
      <p:sp>
        <p:nvSpPr>
          <p:cNvPr id="3" name="スライド番号プレースホルダー 2">
            <a:extLst>
              <a:ext uri="{FF2B5EF4-FFF2-40B4-BE49-F238E27FC236}">
                <a16:creationId xmlns:a16="http://schemas.microsoft.com/office/drawing/2014/main" id="{F378D622-23A8-604F-9FCE-81941E2FD8A8}"/>
              </a:ext>
            </a:extLst>
          </p:cNvPr>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4" name="正方形/長方形 3">
            <a:extLst>
              <a:ext uri="{FF2B5EF4-FFF2-40B4-BE49-F238E27FC236}">
                <a16:creationId xmlns:a16="http://schemas.microsoft.com/office/drawing/2014/main" id="{C1D81A98-9C3A-1642-86BD-7493792DB6F8}"/>
              </a:ext>
            </a:extLst>
          </p:cNvPr>
          <p:cNvSpPr/>
          <p:nvPr/>
        </p:nvSpPr>
        <p:spPr>
          <a:xfrm>
            <a:off x="457200" y="804696"/>
            <a:ext cx="8635327" cy="276999"/>
          </a:xfrm>
          <a:prstGeom prst="rect">
            <a:avLst/>
          </a:prstGeom>
        </p:spPr>
        <p:txBody>
          <a:bodyPr wrap="square">
            <a:spAutoFit/>
          </a:bodyPr>
          <a:lstStyle/>
          <a:p>
            <a:r>
              <a:rPr lang="ja-JP" altLang="en-US" sz="1200">
                <a:latin typeface="Meiryo" panose="020B0604030504040204" pitchFamily="34" charset="-128"/>
                <a:ea typeface="Meiryo" panose="020B0604030504040204" pitchFamily="34" charset="-128"/>
              </a:rPr>
              <a:t>政府情報システムにおけるクラウドサービスの利用に係る基本方針（案）</a:t>
            </a:r>
          </a:p>
        </p:txBody>
      </p:sp>
      <p:sp>
        <p:nvSpPr>
          <p:cNvPr id="5" name="正方形/長方形 4">
            <a:extLst>
              <a:ext uri="{FF2B5EF4-FFF2-40B4-BE49-F238E27FC236}">
                <a16:creationId xmlns:a16="http://schemas.microsoft.com/office/drawing/2014/main" id="{0F51EB81-4DA7-B94A-8059-8CE93B148814}"/>
              </a:ext>
            </a:extLst>
          </p:cNvPr>
          <p:cNvSpPr/>
          <p:nvPr/>
        </p:nvSpPr>
        <p:spPr>
          <a:xfrm>
            <a:off x="569873" y="1056183"/>
            <a:ext cx="7969207" cy="8533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b="1">
                <a:solidFill>
                  <a:schemeClr val="bg1"/>
                </a:solidFill>
                <a:latin typeface="Meiryo" panose="020B0604030504040204" pitchFamily="34" charset="-128"/>
                <a:ea typeface="Meiryo" panose="020B0604030504040204" pitchFamily="34" charset="-128"/>
              </a:rPr>
              <a:t>クラウド・バイ・デフォルト原則（クラウドサービスの利用を第一候補）</a:t>
            </a:r>
          </a:p>
          <a:p>
            <a:pPr marL="742950" lvl="1" indent="-285750">
              <a:buFont typeface="Wingdings" pitchFamily="2" charset="2"/>
              <a:buChar char="Ø"/>
            </a:pPr>
            <a:r>
              <a:rPr lang="ja-JP" altLang="ja-JP" sz="900">
                <a:solidFill>
                  <a:schemeClr val="bg1"/>
                </a:solidFill>
                <a:latin typeface="Meiryo" panose="020B0604030504040204" pitchFamily="34" charset="-128"/>
                <a:ea typeface="Meiryo" panose="020B0604030504040204" pitchFamily="34" charset="-128"/>
              </a:rPr>
              <a:t>政府情報システムは、クラウドサービスの利用を第一候補として、その検討を行う</a:t>
            </a:r>
          </a:p>
          <a:p>
            <a:pPr marL="742950" lvl="1" indent="-285750">
              <a:buFont typeface="Wingdings" pitchFamily="2" charset="2"/>
              <a:buChar char="Ø"/>
            </a:pPr>
            <a:r>
              <a:rPr lang="ja-JP" altLang="ja-JP" sz="900">
                <a:solidFill>
                  <a:schemeClr val="bg1"/>
                </a:solidFill>
                <a:latin typeface="Meiryo" panose="020B0604030504040204" pitchFamily="34" charset="-128"/>
                <a:ea typeface="Meiryo" panose="020B0604030504040204" pitchFamily="34" charset="-128"/>
              </a:rPr>
              <a:t>情報システム化の対象となるサービス・業務、取扱う情報等を明確化した上で、メリット、開発の規模及び経費等を基に検討を行う</a:t>
            </a:r>
          </a:p>
        </p:txBody>
      </p:sp>
      <p:sp>
        <p:nvSpPr>
          <p:cNvPr id="6" name="正方形/長方形 5">
            <a:extLst>
              <a:ext uri="{FF2B5EF4-FFF2-40B4-BE49-F238E27FC236}">
                <a16:creationId xmlns:a16="http://schemas.microsoft.com/office/drawing/2014/main" id="{0053F5DA-8D47-D24C-8D18-DD7EA490137D}"/>
              </a:ext>
            </a:extLst>
          </p:cNvPr>
          <p:cNvSpPr/>
          <p:nvPr/>
        </p:nvSpPr>
        <p:spPr>
          <a:xfrm>
            <a:off x="4030021" y="812139"/>
            <a:ext cx="4572000" cy="215444"/>
          </a:xfrm>
          <a:prstGeom prst="rect">
            <a:avLst/>
          </a:prstGeom>
        </p:spPr>
        <p:txBody>
          <a:bodyPr>
            <a:spAutoFit/>
          </a:bodyPr>
          <a:lstStyle/>
          <a:p>
            <a:pPr algn="r"/>
            <a:r>
              <a:rPr lang="ja-JP" altLang="en-US" sz="800"/>
              <a:t>https://www.kantei.go.jp/jp/singi/it2/cio/dai77/siryou.html</a:t>
            </a:r>
          </a:p>
        </p:txBody>
      </p:sp>
      <p:sp>
        <p:nvSpPr>
          <p:cNvPr id="7" name="正方形/長方形 6">
            <a:extLst>
              <a:ext uri="{FF2B5EF4-FFF2-40B4-BE49-F238E27FC236}">
                <a16:creationId xmlns:a16="http://schemas.microsoft.com/office/drawing/2014/main" id="{C430D22D-53A8-804B-A524-6E00A3FC4B2B}"/>
              </a:ext>
            </a:extLst>
          </p:cNvPr>
          <p:cNvSpPr/>
          <p:nvPr/>
        </p:nvSpPr>
        <p:spPr>
          <a:xfrm>
            <a:off x="575281" y="2021219"/>
            <a:ext cx="7969212" cy="652806"/>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EAD15288-AE17-D84C-9684-0F7B18CEAD93}"/>
              </a:ext>
            </a:extLst>
          </p:cNvPr>
          <p:cNvSpPr/>
          <p:nvPr/>
        </p:nvSpPr>
        <p:spPr>
          <a:xfrm>
            <a:off x="575281" y="2708702"/>
            <a:ext cx="7969212" cy="89762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8D06B53B-2BB6-B646-A1E0-804A8A5EA78A}"/>
              </a:ext>
            </a:extLst>
          </p:cNvPr>
          <p:cNvSpPr/>
          <p:nvPr/>
        </p:nvSpPr>
        <p:spPr>
          <a:xfrm>
            <a:off x="577444" y="3659874"/>
            <a:ext cx="7969212" cy="89232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75166C94-83FC-AD42-BABD-F3767A399B61}"/>
              </a:ext>
            </a:extLst>
          </p:cNvPr>
          <p:cNvSpPr/>
          <p:nvPr/>
        </p:nvSpPr>
        <p:spPr>
          <a:xfrm>
            <a:off x="577444" y="4597006"/>
            <a:ext cx="7969212" cy="76220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58A9EC1A-F43D-004F-A403-6EE7D9C8E705}"/>
              </a:ext>
            </a:extLst>
          </p:cNvPr>
          <p:cNvSpPr/>
          <p:nvPr/>
        </p:nvSpPr>
        <p:spPr>
          <a:xfrm>
            <a:off x="547785" y="2096614"/>
            <a:ext cx="1633076" cy="307777"/>
          </a:xfrm>
          <a:prstGeom prst="rect">
            <a:avLst/>
          </a:prstGeom>
        </p:spPr>
        <p:txBody>
          <a:bodyPr wrap="non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Step0</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：検討準備</a:t>
            </a:r>
          </a:p>
        </p:txBody>
      </p:sp>
      <p:sp>
        <p:nvSpPr>
          <p:cNvPr id="12" name="正方形/長方形 11">
            <a:extLst>
              <a:ext uri="{FF2B5EF4-FFF2-40B4-BE49-F238E27FC236}">
                <a16:creationId xmlns:a16="http://schemas.microsoft.com/office/drawing/2014/main" id="{49C6E72F-5217-214B-AE3C-46B2FCFFD341}"/>
              </a:ext>
            </a:extLst>
          </p:cNvPr>
          <p:cNvSpPr/>
          <p:nvPr/>
        </p:nvSpPr>
        <p:spPr>
          <a:xfrm>
            <a:off x="569875" y="2367684"/>
            <a:ext cx="7940322" cy="246221"/>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クラウドサービスの利用検討に先立ち、対象となるサービス・業務及び情報といった事項を可能な限り明確化する。</a:t>
            </a:r>
          </a:p>
        </p:txBody>
      </p:sp>
      <p:sp>
        <p:nvSpPr>
          <p:cNvPr id="13" name="正方形/長方形 12">
            <a:extLst>
              <a:ext uri="{FF2B5EF4-FFF2-40B4-BE49-F238E27FC236}">
                <a16:creationId xmlns:a16="http://schemas.microsoft.com/office/drawing/2014/main" id="{7DBEB56D-2B0A-7B4C-A347-DEDBB73D87B2}"/>
              </a:ext>
            </a:extLst>
          </p:cNvPr>
          <p:cNvSpPr/>
          <p:nvPr/>
        </p:nvSpPr>
        <p:spPr>
          <a:xfrm>
            <a:off x="553191" y="2744278"/>
            <a:ext cx="6282719"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Step1</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4" name="正方形/長方形 13">
            <a:extLst>
              <a:ext uri="{FF2B5EF4-FFF2-40B4-BE49-F238E27FC236}">
                <a16:creationId xmlns:a16="http://schemas.microsoft.com/office/drawing/2014/main" id="{DE86CA6A-A761-BE44-BCC2-A729DCE1850A}"/>
              </a:ext>
            </a:extLst>
          </p:cNvPr>
          <p:cNvSpPr/>
          <p:nvPr/>
        </p:nvSpPr>
        <p:spPr>
          <a:xfrm>
            <a:off x="575279" y="2997053"/>
            <a:ext cx="7962335" cy="553998"/>
          </a:xfrm>
          <a:prstGeom prst="rect">
            <a:avLst/>
          </a:prstGeom>
        </p:spPr>
        <p:txBody>
          <a:bodyPr wrap="square">
            <a:spAutoFit/>
          </a:bodyPr>
          <a:lstStyle/>
          <a:p>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（パブリック・クラウド）により提供されている場合（</a:t>
            </a:r>
            <a:r>
              <a:rPr lang="en-US" altLang="ja-JP" sz="1000" b="1" u="sng"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000" b="1" u="sng">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（パブリック・クラウド）の仕様に合わせ、サービス・業務内容を見直す場合も含まれる</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。）には、クラウドサービス提供者が提供する</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2928D594-8992-124E-A7AD-BECE992EE08E}"/>
              </a:ext>
            </a:extLst>
          </p:cNvPr>
          <p:cNvSpPr/>
          <p:nvPr/>
        </p:nvSpPr>
        <p:spPr>
          <a:xfrm>
            <a:off x="553191" y="3707668"/>
            <a:ext cx="5762830"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Step2</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8F0862D1-0116-5C4E-AE26-95544C0D882B}"/>
              </a:ext>
            </a:extLst>
          </p:cNvPr>
          <p:cNvSpPr/>
          <p:nvPr/>
        </p:nvSpPr>
        <p:spPr>
          <a:xfrm>
            <a:off x="553191" y="3953388"/>
            <a:ext cx="7962331" cy="553998"/>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府省共通システムの諸機能、政府共通プラットフォーム、各府省の共通基盤等で提供されるコミュニケーション系のサービスや業務系のサービスを</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 </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en-US"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 </a:t>
            </a:r>
          </a:p>
        </p:txBody>
      </p:sp>
      <p:sp>
        <p:nvSpPr>
          <p:cNvPr id="17" name="正方形/長方形 16">
            <a:extLst>
              <a:ext uri="{FF2B5EF4-FFF2-40B4-BE49-F238E27FC236}">
                <a16:creationId xmlns:a16="http://schemas.microsoft.com/office/drawing/2014/main" id="{DC3EB09C-467B-8347-824E-61923BD07FA0}"/>
              </a:ext>
            </a:extLst>
          </p:cNvPr>
          <p:cNvSpPr/>
          <p:nvPr/>
        </p:nvSpPr>
        <p:spPr>
          <a:xfrm>
            <a:off x="569875" y="4597006"/>
            <a:ext cx="7151703"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Step3</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8" name="正方形/長方形 17">
            <a:extLst>
              <a:ext uri="{FF2B5EF4-FFF2-40B4-BE49-F238E27FC236}">
                <a16:creationId xmlns:a16="http://schemas.microsoft.com/office/drawing/2014/main" id="{6E423925-ED29-614D-8CCA-B09364D0B0F0}"/>
              </a:ext>
            </a:extLst>
          </p:cNvPr>
          <p:cNvSpPr/>
          <p:nvPr/>
        </p:nvSpPr>
        <p:spPr>
          <a:xfrm>
            <a:off x="569873" y="4865668"/>
            <a:ext cx="7940323" cy="415498"/>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 </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、又は経費面の優位性その他利用メリットがない場合については、民間事業者が提供する</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en-US"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endPar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68FB413B-B9F6-4546-9254-DDB6D837527E}"/>
              </a:ext>
            </a:extLst>
          </p:cNvPr>
          <p:cNvSpPr/>
          <p:nvPr/>
        </p:nvSpPr>
        <p:spPr>
          <a:xfrm>
            <a:off x="570492" y="5404019"/>
            <a:ext cx="7969212" cy="70103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E29BD49E-3B27-8748-A473-70F1E902CE57}"/>
              </a:ext>
            </a:extLst>
          </p:cNvPr>
          <p:cNvSpPr/>
          <p:nvPr/>
        </p:nvSpPr>
        <p:spPr>
          <a:xfrm>
            <a:off x="569873" y="5430602"/>
            <a:ext cx="5870936"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Step4</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2DD4545C-E8EC-9C4D-968F-45BDA106ACE9}"/>
              </a:ext>
            </a:extLst>
          </p:cNvPr>
          <p:cNvSpPr/>
          <p:nvPr/>
        </p:nvSpPr>
        <p:spPr>
          <a:xfrm>
            <a:off x="569873" y="5637810"/>
            <a:ext cx="7960170" cy="400110"/>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、又は経費面の優位性その他利用メリットがない場合については、サーバ構築ができる政府共通プラットフォーム、各府省独自の共</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通基盤等を</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 </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AB0A7265-92EF-6D4F-8BC1-5CB34F000A14}"/>
              </a:ext>
            </a:extLst>
          </p:cNvPr>
          <p:cNvSpPr/>
          <p:nvPr/>
        </p:nvSpPr>
        <p:spPr>
          <a:xfrm>
            <a:off x="577444" y="6149799"/>
            <a:ext cx="7969212" cy="3781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6" name="正方形/長方形 25">
            <a:extLst>
              <a:ext uri="{FF2B5EF4-FFF2-40B4-BE49-F238E27FC236}">
                <a16:creationId xmlns:a16="http://schemas.microsoft.com/office/drawing/2014/main" id="{CE98B3D3-B35B-CA47-B61C-9B85D8CEF50B}"/>
              </a:ext>
            </a:extLst>
          </p:cNvPr>
          <p:cNvSpPr/>
          <p:nvPr/>
        </p:nvSpPr>
        <p:spPr>
          <a:xfrm>
            <a:off x="2616353" y="6220122"/>
            <a:ext cx="3911293" cy="307777"/>
          </a:xfrm>
          <a:prstGeom prst="rect">
            <a:avLst/>
          </a:prstGeom>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オンプレミス・システム</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8" name="下矢印 27">
            <a:extLst>
              <a:ext uri="{FF2B5EF4-FFF2-40B4-BE49-F238E27FC236}">
                <a16:creationId xmlns:a16="http://schemas.microsoft.com/office/drawing/2014/main" id="{18D06260-6F21-E049-A087-D30B7C9E9755}"/>
              </a:ext>
            </a:extLst>
          </p:cNvPr>
          <p:cNvSpPr/>
          <p:nvPr/>
        </p:nvSpPr>
        <p:spPr>
          <a:xfrm>
            <a:off x="4359638" y="2591141"/>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下矢印 28">
            <a:extLst>
              <a:ext uri="{FF2B5EF4-FFF2-40B4-BE49-F238E27FC236}">
                <a16:creationId xmlns:a16="http://schemas.microsoft.com/office/drawing/2014/main" id="{F41AC4BC-468E-1B4E-BE2C-4A8F9107CE51}"/>
              </a:ext>
            </a:extLst>
          </p:cNvPr>
          <p:cNvSpPr/>
          <p:nvPr/>
        </p:nvSpPr>
        <p:spPr>
          <a:xfrm>
            <a:off x="4359638" y="3560042"/>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FDA98592-8C1F-064D-AFC6-80763DFBB7C5}"/>
              </a:ext>
            </a:extLst>
          </p:cNvPr>
          <p:cNvSpPr/>
          <p:nvPr/>
        </p:nvSpPr>
        <p:spPr>
          <a:xfrm>
            <a:off x="4377805" y="4486553"/>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3E286C98-1380-4C45-94A3-047DDEE33A15}"/>
              </a:ext>
            </a:extLst>
          </p:cNvPr>
          <p:cNvSpPr/>
          <p:nvPr/>
        </p:nvSpPr>
        <p:spPr>
          <a:xfrm>
            <a:off x="4383861" y="5298007"/>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下矢印 31">
            <a:extLst>
              <a:ext uri="{FF2B5EF4-FFF2-40B4-BE49-F238E27FC236}">
                <a16:creationId xmlns:a16="http://schemas.microsoft.com/office/drawing/2014/main" id="{B50358C1-C625-F34A-BE34-0C21BB349883}"/>
              </a:ext>
            </a:extLst>
          </p:cNvPr>
          <p:cNvSpPr/>
          <p:nvPr/>
        </p:nvSpPr>
        <p:spPr>
          <a:xfrm>
            <a:off x="4389917" y="6036794"/>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3522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クラウドがもたらすビジネス価値</a:t>
            </a:r>
          </a:p>
        </p:txBody>
      </p:sp>
      <p:sp>
        <p:nvSpPr>
          <p:cNvPr id="4" name="テキスト ボックス 3"/>
          <p:cNvSpPr txBox="1"/>
          <p:nvPr/>
        </p:nvSpPr>
        <p:spPr>
          <a:xfrm>
            <a:off x="3377687" y="1632230"/>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382468" y="3100968"/>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最新テクノロジーの早期利用</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377687" y="4543997"/>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3408662" y="2109735"/>
            <a:ext cx="5602816"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アプリケーションの質的向上にリソースをシフトできる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lang="ja-JP" altLang="en-US" sz="1600" dirty="0">
                <a:solidFill>
                  <a:srgbClr val="0070C0"/>
                </a:solidFill>
                <a:latin typeface="Meiryo" charset="-128"/>
                <a:ea typeface="Meiryo" charset="-128"/>
                <a:cs typeface="Meiryo" charset="-128"/>
              </a:rPr>
              <a:t>ビジネス・スピードの加速に迅速柔軟に対応できる</a:t>
            </a:r>
            <a:endParaRPr lang="en-US" altLang="ja-JP" sz="1600" dirty="0">
              <a:solidFill>
                <a:srgbClr val="0070C0"/>
              </a:solidFill>
              <a:latin typeface="Meiryo" charset="-128"/>
              <a:ea typeface="Meiryo" charset="-128"/>
              <a:cs typeface="Meiryo" charset="-128"/>
            </a:endParaRPr>
          </a:p>
        </p:txBody>
      </p:sp>
      <p:sp>
        <p:nvSpPr>
          <p:cNvPr id="8" name="テキスト ボックス 7"/>
          <p:cNvSpPr txBox="1"/>
          <p:nvPr/>
        </p:nvSpPr>
        <p:spPr>
          <a:xfrm>
            <a:off x="3408662" y="3578473"/>
            <a:ext cx="5397631"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試行錯誤が容易になってイノベーションを加速する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3408662" y="5005662"/>
            <a:ext cx="5405647" cy="584775"/>
          </a:xfrm>
          <a:prstGeom prst="rect">
            <a:avLst/>
          </a:prstGeom>
          <a:noFill/>
        </p:spPr>
        <p:txBody>
          <a:bodyPr wrap="none" rtlCol="0">
            <a:spAutoFit/>
          </a:bodyPr>
          <a:lstStyle/>
          <a:p>
            <a:pPr marL="285750" indent="-285750">
              <a:buFont typeface="Wingdings" charset="2"/>
              <a:buChar char="Ø"/>
            </a:pPr>
            <a:r>
              <a:rPr kumimoji="1" lang="ja-JP" altLang="en-US" sz="1600" dirty="0">
                <a:solidFill>
                  <a:srgbClr val="0070C0"/>
                </a:solidFill>
                <a:latin typeface="Meiryo" charset="-128"/>
                <a:ea typeface="Meiryo" charset="-128"/>
                <a:cs typeface="Meiryo" charset="-128"/>
              </a:rPr>
              <a:t>初期投資リスクが削減でき、</a:t>
            </a:r>
            <a:r>
              <a:rPr kumimoji="1" lang="en-US" altLang="ja-JP" sz="1600" dirty="0">
                <a:solidFill>
                  <a:srgbClr val="0070C0"/>
                </a:solidFill>
                <a:latin typeface="Meiryo" charset="-128"/>
                <a:ea typeface="Meiryo" charset="-128"/>
                <a:cs typeface="Meiryo" charset="-128"/>
              </a:rPr>
              <a:t>IT</a:t>
            </a:r>
            <a:r>
              <a:rPr kumimoji="1" lang="ja-JP" altLang="en-US" sz="1600" dirty="0">
                <a:solidFill>
                  <a:srgbClr val="0070C0"/>
                </a:solidFill>
                <a:latin typeface="Meiryo" charset="-128"/>
                <a:ea typeface="Meiryo" charset="-128"/>
                <a:cs typeface="Meiryo" charset="-128"/>
              </a:rPr>
              <a:t>活用範囲を拡大できる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Ø"/>
            </a:pPr>
            <a:r>
              <a:rPr lang="ja-JP" altLang="en-US" sz="1600" dirty="0">
                <a:solidFill>
                  <a:srgbClr val="0070C0"/>
                </a:solidFill>
                <a:latin typeface="Meiryo" charset="-128"/>
                <a:ea typeface="Meiryo" charset="-128"/>
                <a:cs typeface="Meiryo" charset="-128"/>
              </a:rPr>
              <a:t>ビジネス環境の変化に柔軟に対応できる</a:t>
            </a:r>
            <a:endParaRPr kumimoji="1" lang="en-US" altLang="ja-JP" sz="1600" dirty="0">
              <a:solidFill>
                <a:srgbClr val="0070C0"/>
              </a:solidFill>
              <a:latin typeface="Meiryo" charset="-128"/>
              <a:ea typeface="Meiryo" charset="-128"/>
              <a:cs typeface="Meiryo" charset="-128"/>
            </a:endParaRPr>
          </a:p>
        </p:txBody>
      </p:sp>
      <p:pic>
        <p:nvPicPr>
          <p:cNvPr id="10" name="図 9">
            <a:extLst>
              <a:ext uri="{FF2B5EF4-FFF2-40B4-BE49-F238E27FC236}">
                <a16:creationId xmlns:a16="http://schemas.microsoft.com/office/drawing/2014/main" id="{1F87BB17-CF2C-9243-A4BF-E0B1D1450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426" y="2694510"/>
            <a:ext cx="2254020" cy="1495507"/>
          </a:xfrm>
          <a:prstGeom prst="rect">
            <a:avLst/>
          </a:prstGeom>
        </p:spPr>
      </p:pic>
      <p:sp>
        <p:nvSpPr>
          <p:cNvPr id="15" name="右矢印 14">
            <a:extLst>
              <a:ext uri="{FF2B5EF4-FFF2-40B4-BE49-F238E27FC236}">
                <a16:creationId xmlns:a16="http://schemas.microsoft.com/office/drawing/2014/main" id="{07250EAA-EB12-BD4D-BF83-4FBF3E836F0B}"/>
              </a:ext>
            </a:extLst>
          </p:cNvPr>
          <p:cNvSpPr/>
          <p:nvPr/>
        </p:nvSpPr>
        <p:spPr>
          <a:xfrm>
            <a:off x="2565446" y="3216125"/>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a:extLst>
              <a:ext uri="{FF2B5EF4-FFF2-40B4-BE49-F238E27FC236}">
                <a16:creationId xmlns:a16="http://schemas.microsoft.com/office/drawing/2014/main" id="{1BE126D4-E978-374F-8BCB-EEF22B973F2E}"/>
              </a:ext>
            </a:extLst>
          </p:cNvPr>
          <p:cNvSpPr/>
          <p:nvPr/>
        </p:nvSpPr>
        <p:spPr>
          <a:xfrm rot="19516425">
            <a:off x="2454671" y="2366728"/>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2E7D5FAB-1060-6941-8667-942BFAF7C2FA}"/>
              </a:ext>
            </a:extLst>
          </p:cNvPr>
          <p:cNvSpPr/>
          <p:nvPr/>
        </p:nvSpPr>
        <p:spPr>
          <a:xfrm rot="2083575" flipV="1">
            <a:off x="2447752" y="4065522"/>
            <a:ext cx="708992" cy="58859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a:extLst>
              <a:ext uri="{FF2B5EF4-FFF2-40B4-BE49-F238E27FC236}">
                <a16:creationId xmlns:a16="http://schemas.microsoft.com/office/drawing/2014/main" id="{2AA0D986-84E2-4940-8C89-424CBF904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58" y="3705191"/>
            <a:ext cx="123199" cy="206374"/>
          </a:xfrm>
          <a:prstGeom prst="rect">
            <a:avLst/>
          </a:prstGeom>
        </p:spPr>
      </p:pic>
      <p:pic>
        <p:nvPicPr>
          <p:cNvPr id="21" name="図 20">
            <a:extLst>
              <a:ext uri="{FF2B5EF4-FFF2-40B4-BE49-F238E27FC236}">
                <a16:creationId xmlns:a16="http://schemas.microsoft.com/office/drawing/2014/main" id="{C6D8B287-4B5A-EE4F-B857-E26939130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58" y="3498237"/>
            <a:ext cx="123199" cy="206374"/>
          </a:xfrm>
          <a:prstGeom prst="rect">
            <a:avLst/>
          </a:prstGeom>
        </p:spPr>
      </p:pic>
      <p:pic>
        <p:nvPicPr>
          <p:cNvPr id="22" name="図 21">
            <a:extLst>
              <a:ext uri="{FF2B5EF4-FFF2-40B4-BE49-F238E27FC236}">
                <a16:creationId xmlns:a16="http://schemas.microsoft.com/office/drawing/2014/main" id="{DF894A21-E381-8F4F-A402-41A22BF15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002" y="3291283"/>
            <a:ext cx="123199" cy="206374"/>
          </a:xfrm>
          <a:prstGeom prst="rect">
            <a:avLst/>
          </a:prstGeom>
        </p:spPr>
      </p:pic>
      <p:pic>
        <p:nvPicPr>
          <p:cNvPr id="23" name="図 22">
            <a:extLst>
              <a:ext uri="{FF2B5EF4-FFF2-40B4-BE49-F238E27FC236}">
                <a16:creationId xmlns:a16="http://schemas.microsoft.com/office/drawing/2014/main" id="{3ECD6240-88DE-9241-AE97-7A800E927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607" y="3705191"/>
            <a:ext cx="123199" cy="206374"/>
          </a:xfrm>
          <a:prstGeom prst="rect">
            <a:avLst/>
          </a:prstGeom>
        </p:spPr>
      </p:pic>
      <p:pic>
        <p:nvPicPr>
          <p:cNvPr id="24" name="図 23">
            <a:extLst>
              <a:ext uri="{FF2B5EF4-FFF2-40B4-BE49-F238E27FC236}">
                <a16:creationId xmlns:a16="http://schemas.microsoft.com/office/drawing/2014/main" id="{A455D6C5-27D2-DB4F-96C1-5548D3799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607" y="3498237"/>
            <a:ext cx="123199" cy="206374"/>
          </a:xfrm>
          <a:prstGeom prst="rect">
            <a:avLst/>
          </a:prstGeom>
        </p:spPr>
      </p:pic>
      <p:pic>
        <p:nvPicPr>
          <p:cNvPr id="25" name="図 24">
            <a:extLst>
              <a:ext uri="{FF2B5EF4-FFF2-40B4-BE49-F238E27FC236}">
                <a16:creationId xmlns:a16="http://schemas.microsoft.com/office/drawing/2014/main" id="{B4843EAA-7EF9-9740-BE48-5FED1BAFA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 y="3291283"/>
            <a:ext cx="123199" cy="206374"/>
          </a:xfrm>
          <a:prstGeom prst="rect">
            <a:avLst/>
          </a:prstGeom>
        </p:spPr>
      </p:pic>
      <p:pic>
        <p:nvPicPr>
          <p:cNvPr id="26" name="図 25">
            <a:extLst>
              <a:ext uri="{FF2B5EF4-FFF2-40B4-BE49-F238E27FC236}">
                <a16:creationId xmlns:a16="http://schemas.microsoft.com/office/drawing/2014/main" id="{98768CD9-4CAE-4148-9EFF-CF36C6D9C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101" y="3705481"/>
            <a:ext cx="123199" cy="206374"/>
          </a:xfrm>
          <a:prstGeom prst="rect">
            <a:avLst/>
          </a:prstGeom>
        </p:spPr>
      </p:pic>
      <p:pic>
        <p:nvPicPr>
          <p:cNvPr id="27" name="図 26">
            <a:extLst>
              <a:ext uri="{FF2B5EF4-FFF2-40B4-BE49-F238E27FC236}">
                <a16:creationId xmlns:a16="http://schemas.microsoft.com/office/drawing/2014/main" id="{B1FC3D88-C215-744B-BE46-9D1F8EFCD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101" y="3498527"/>
            <a:ext cx="123199" cy="206374"/>
          </a:xfrm>
          <a:prstGeom prst="rect">
            <a:avLst/>
          </a:prstGeom>
        </p:spPr>
      </p:pic>
      <p:pic>
        <p:nvPicPr>
          <p:cNvPr id="28" name="図 27">
            <a:extLst>
              <a:ext uri="{FF2B5EF4-FFF2-40B4-BE49-F238E27FC236}">
                <a16:creationId xmlns:a16="http://schemas.microsoft.com/office/drawing/2014/main" id="{95324BC6-0EF0-3648-8824-CAC81EE3C8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0445" y="3291573"/>
            <a:ext cx="123199" cy="206374"/>
          </a:xfrm>
          <a:prstGeom prst="rect">
            <a:avLst/>
          </a:prstGeom>
        </p:spPr>
      </p:pic>
      <p:pic>
        <p:nvPicPr>
          <p:cNvPr id="31" name="図 30">
            <a:extLst>
              <a:ext uri="{FF2B5EF4-FFF2-40B4-BE49-F238E27FC236}">
                <a16:creationId xmlns:a16="http://schemas.microsoft.com/office/drawing/2014/main" id="{9C1F462A-0CA5-804E-80F6-CCEAE244B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323" y="3709046"/>
            <a:ext cx="180749" cy="206954"/>
          </a:xfrm>
          <a:prstGeom prst="rect">
            <a:avLst/>
          </a:prstGeom>
        </p:spPr>
      </p:pic>
      <p:pic>
        <p:nvPicPr>
          <p:cNvPr id="32" name="図 31">
            <a:extLst>
              <a:ext uri="{FF2B5EF4-FFF2-40B4-BE49-F238E27FC236}">
                <a16:creationId xmlns:a16="http://schemas.microsoft.com/office/drawing/2014/main" id="{B81FC858-7D3A-8141-BE49-613AD2DE6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488" y="3497947"/>
            <a:ext cx="180749" cy="206954"/>
          </a:xfrm>
          <a:prstGeom prst="rect">
            <a:avLst/>
          </a:prstGeom>
        </p:spPr>
      </p:pic>
      <p:pic>
        <p:nvPicPr>
          <p:cNvPr id="33" name="図 32">
            <a:extLst>
              <a:ext uri="{FF2B5EF4-FFF2-40B4-BE49-F238E27FC236}">
                <a16:creationId xmlns:a16="http://schemas.microsoft.com/office/drawing/2014/main" id="{1A754359-0A13-8B4B-A17A-FBC31F914F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324" y="3288810"/>
            <a:ext cx="180749" cy="206954"/>
          </a:xfrm>
          <a:prstGeom prst="rect">
            <a:avLst/>
          </a:prstGeom>
        </p:spPr>
      </p:pic>
      <p:pic>
        <p:nvPicPr>
          <p:cNvPr id="34" name="図 33">
            <a:extLst>
              <a:ext uri="{FF2B5EF4-FFF2-40B4-BE49-F238E27FC236}">
                <a16:creationId xmlns:a16="http://schemas.microsoft.com/office/drawing/2014/main" id="{CD6C8E95-C672-6641-AAD7-BA5E390A00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722" y="3709046"/>
            <a:ext cx="180749" cy="206954"/>
          </a:xfrm>
          <a:prstGeom prst="rect">
            <a:avLst/>
          </a:prstGeom>
        </p:spPr>
      </p:pic>
      <p:pic>
        <p:nvPicPr>
          <p:cNvPr id="35" name="図 34">
            <a:extLst>
              <a:ext uri="{FF2B5EF4-FFF2-40B4-BE49-F238E27FC236}">
                <a16:creationId xmlns:a16="http://schemas.microsoft.com/office/drawing/2014/main" id="{2482A971-9847-824D-9D62-E01DEC873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887" y="3497947"/>
            <a:ext cx="180749" cy="206954"/>
          </a:xfrm>
          <a:prstGeom prst="rect">
            <a:avLst/>
          </a:prstGeom>
        </p:spPr>
      </p:pic>
      <p:pic>
        <p:nvPicPr>
          <p:cNvPr id="36" name="図 35">
            <a:extLst>
              <a:ext uri="{FF2B5EF4-FFF2-40B4-BE49-F238E27FC236}">
                <a16:creationId xmlns:a16="http://schemas.microsoft.com/office/drawing/2014/main" id="{1D62D2C1-5CC6-114B-A171-94AB41FFF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7723" y="3288810"/>
            <a:ext cx="180749" cy="206954"/>
          </a:xfrm>
          <a:prstGeom prst="rect">
            <a:avLst/>
          </a:prstGeom>
        </p:spPr>
      </p:pic>
      <p:pic>
        <p:nvPicPr>
          <p:cNvPr id="37" name="図 36">
            <a:extLst>
              <a:ext uri="{FF2B5EF4-FFF2-40B4-BE49-F238E27FC236}">
                <a16:creationId xmlns:a16="http://schemas.microsoft.com/office/drawing/2014/main" id="{83A73EC7-37B8-1A4D-9C4B-FBBA415A8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426" y="3709046"/>
            <a:ext cx="180749" cy="206954"/>
          </a:xfrm>
          <a:prstGeom prst="rect">
            <a:avLst/>
          </a:prstGeom>
        </p:spPr>
      </p:pic>
      <p:pic>
        <p:nvPicPr>
          <p:cNvPr id="38" name="図 37">
            <a:extLst>
              <a:ext uri="{FF2B5EF4-FFF2-40B4-BE49-F238E27FC236}">
                <a16:creationId xmlns:a16="http://schemas.microsoft.com/office/drawing/2014/main" id="{EB512AED-B38D-7048-90B9-CA79FDDF77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8937" y="3498527"/>
            <a:ext cx="180749" cy="206954"/>
          </a:xfrm>
          <a:prstGeom prst="rect">
            <a:avLst/>
          </a:prstGeom>
        </p:spPr>
      </p:pic>
      <p:pic>
        <p:nvPicPr>
          <p:cNvPr id="39" name="図 38">
            <a:extLst>
              <a:ext uri="{FF2B5EF4-FFF2-40B4-BE49-F238E27FC236}">
                <a16:creationId xmlns:a16="http://schemas.microsoft.com/office/drawing/2014/main" id="{57C39C22-9616-0148-9537-8FD9F6174B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9286" y="3288810"/>
            <a:ext cx="180749" cy="206954"/>
          </a:xfrm>
          <a:prstGeom prst="rect">
            <a:avLst/>
          </a:prstGeom>
        </p:spPr>
      </p:pic>
    </p:spTree>
    <p:extLst>
      <p:ext uri="{BB962C8B-B14F-4D97-AF65-F5344CB8AC3E}">
        <p14:creationId xmlns:p14="http://schemas.microsoft.com/office/powerpoint/2010/main" val="2299802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000" dirty="0">
                <a:solidFill>
                  <a:srgbClr val="FFFFFF"/>
                </a:solidFill>
                <a:effectLst/>
                <a:latin typeface="Meiryo" panose="020B0604030504040204" pitchFamily="34" charset="-128"/>
                <a:ea typeface="Meiryo" panose="020B0604030504040204" pitchFamily="34" charset="-128"/>
                <a:cs typeface="Arial"/>
              </a:rPr>
              <a:t>クラウド・コンピューティング</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a:p>
            <a:pPr algn="r"/>
            <a:r>
              <a:rPr lang="en-US" altLang="ja-JP" sz="2400" dirty="0">
                <a:solidFill>
                  <a:srgbClr val="FFFFFF"/>
                </a:solidFill>
                <a:effectLst/>
                <a:latin typeface="Meiryo" panose="020B0604030504040204" pitchFamily="34" charset="-128"/>
                <a:ea typeface="Meiryo" panose="020B0604030504040204" pitchFamily="34" charset="-128"/>
                <a:cs typeface="Arial"/>
              </a:rPr>
              <a:t>3</a:t>
            </a:r>
            <a:r>
              <a:rPr lang="ja-JP" altLang="en-US" sz="2400" dirty="0">
                <a:solidFill>
                  <a:srgbClr val="FFFFFF"/>
                </a:solidFill>
                <a:effectLst/>
                <a:latin typeface="Meiryo" panose="020B0604030504040204" pitchFamily="34" charset="-128"/>
                <a:ea typeface="Meiryo" panose="020B0604030504040204" pitchFamily="34" charset="-128"/>
                <a:cs typeface="Arial"/>
              </a:rPr>
              <a:t>つの誤解</a:t>
            </a:r>
            <a:endParaRPr lang="en-US" altLang="ja-JP"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632738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クラウドにまつわる</a:t>
            </a:r>
            <a:r>
              <a:rPr kumimoji="1" lang="en-US" altLang="ja-JP" dirty="0"/>
              <a:t>3</a:t>
            </a:r>
            <a:r>
              <a:rPr kumimoji="1" lang="ja-JP" altLang="en-US" dirty="0"/>
              <a:t>つの誤解</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4" name="テキスト ボックス 3"/>
          <p:cNvSpPr txBox="1"/>
          <p:nvPr/>
        </p:nvSpPr>
        <p:spPr>
          <a:xfrm>
            <a:off x="2195736" y="3317016"/>
            <a:ext cx="6363949" cy="707886"/>
          </a:xfrm>
          <a:prstGeom prst="rect">
            <a:avLst/>
          </a:prstGeom>
          <a:noFill/>
        </p:spPr>
        <p:txBody>
          <a:bodyPr wrap="square" rtlCol="0">
            <a:spAutoFit/>
          </a:bodyPr>
          <a:lstStyle/>
          <a:p>
            <a:r>
              <a:rPr lang="ja-JP" altLang="en-US" sz="2000" b="1">
                <a:solidFill>
                  <a:srgbClr val="C00000"/>
                </a:solidFill>
                <a:latin typeface="Meiryo" charset="-128"/>
                <a:ea typeface="Meiryo" charset="-128"/>
                <a:cs typeface="Meiryo" charset="-128"/>
              </a:rPr>
              <a:t>ガバナンスが効かない、セキュリティが心配だから使えない。</a:t>
            </a:r>
            <a:r>
              <a:rPr lang="ja-JP" altLang="en-US" sz="2000">
                <a:solidFill>
                  <a:schemeClr val="accent6">
                    <a:lumMod val="50000"/>
                  </a:schemeClr>
                </a:solidFill>
                <a:latin typeface="Meiryo" charset="-128"/>
                <a:ea typeface="Meiryo" charset="-128"/>
                <a:cs typeface="Meiryo" charset="-128"/>
              </a:rPr>
              <a:t>自分で所有した方が安心だ。</a:t>
            </a:r>
            <a:endParaRPr kumimoji="1" lang="ja-JP" altLang="en-US" sz="2000" dirty="0">
              <a:solidFill>
                <a:schemeClr val="accent6">
                  <a:lumMod val="50000"/>
                </a:schemeClr>
              </a:solidFill>
              <a:latin typeface="Meiryo" charset="-128"/>
              <a:ea typeface="Meiryo" charset="-128"/>
              <a:cs typeface="Meiryo" charset="-128"/>
            </a:endParaRPr>
          </a:p>
        </p:txBody>
      </p:sp>
      <p:sp>
        <p:nvSpPr>
          <p:cNvPr id="5" name="テキスト ボックス 4"/>
          <p:cNvSpPr txBox="1"/>
          <p:nvPr/>
        </p:nvSpPr>
        <p:spPr>
          <a:xfrm>
            <a:off x="2195736" y="2125472"/>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調達の手段が変わるだけ。</a:t>
            </a:r>
            <a:r>
              <a:rPr lang="ja-JP" altLang="en-US" sz="2000" dirty="0">
                <a:solidFill>
                  <a:schemeClr val="accent6">
                    <a:lumMod val="50000"/>
                  </a:schemeClr>
                </a:solidFill>
                <a:latin typeface="Meiryo" charset="-128"/>
                <a:ea typeface="Meiryo" charset="-128"/>
                <a:cs typeface="Meiryo" charset="-128"/>
              </a:rPr>
              <a:t>自分たちのやることは実質変わらない。運用がある程度は任せられる程度。</a:t>
            </a:r>
            <a:endParaRPr kumimoji="1" lang="ja-JP" altLang="en-US" sz="2000" dirty="0">
              <a:solidFill>
                <a:schemeClr val="accent6">
                  <a:lumMod val="50000"/>
                </a:schemeClr>
              </a:solidFill>
              <a:latin typeface="Meiryo" charset="-128"/>
              <a:ea typeface="Meiryo" charset="-128"/>
              <a:cs typeface="Meiryo" charset="-128"/>
            </a:endParaRPr>
          </a:p>
        </p:txBody>
      </p:sp>
      <p:sp>
        <p:nvSpPr>
          <p:cNvPr id="6" name="テキスト ボックス 5"/>
          <p:cNvSpPr txBox="1"/>
          <p:nvPr/>
        </p:nvSpPr>
        <p:spPr>
          <a:xfrm>
            <a:off x="2195736" y="4501736"/>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コスト・メリットは期待できない。</a:t>
            </a:r>
            <a:r>
              <a:rPr lang="ja-JP" altLang="en-US" sz="2000" dirty="0">
                <a:solidFill>
                  <a:schemeClr val="accent6">
                    <a:lumMod val="50000"/>
                  </a:schemeClr>
                </a:solidFill>
                <a:latin typeface="Meiryo" charset="-128"/>
                <a:ea typeface="Meiryo" charset="-128"/>
                <a:cs typeface="Meiryo" charset="-128"/>
              </a:rPr>
              <a:t>クラウド</a:t>
            </a:r>
            <a:r>
              <a:rPr lang="ja-JP" altLang="en-US" sz="2000">
                <a:solidFill>
                  <a:schemeClr val="accent6">
                    <a:lumMod val="50000"/>
                  </a:schemeClr>
                </a:solidFill>
                <a:latin typeface="Meiryo" charset="-128"/>
                <a:ea typeface="Meiryo" charset="-128"/>
                <a:cs typeface="Meiryo" charset="-128"/>
              </a:rPr>
              <a:t>だって、使用料を支払い続けるの</a:t>
            </a:r>
            <a:r>
              <a:rPr lang="ja-JP" altLang="en-US" sz="2000" dirty="0">
                <a:solidFill>
                  <a:schemeClr val="accent6">
                    <a:lumMod val="50000"/>
                  </a:schemeClr>
                </a:solidFill>
                <a:latin typeface="Meiryo" charset="-128"/>
                <a:ea typeface="Meiryo" charset="-128"/>
                <a:cs typeface="Meiryo" charset="-128"/>
              </a:rPr>
              <a:t>だから結局は同じ。</a:t>
            </a:r>
            <a:endParaRPr kumimoji="1" lang="ja-JP" altLang="en-US" sz="2000" dirty="0">
              <a:solidFill>
                <a:schemeClr val="accent6">
                  <a:lumMod val="50000"/>
                </a:schemeClr>
              </a:solidFill>
              <a:latin typeface="Meiryo" charset="-128"/>
              <a:ea typeface="Meiryo" charset="-128"/>
              <a:cs typeface="Meiryo" charset="-128"/>
            </a:endParaRPr>
          </a:p>
        </p:txBody>
      </p:sp>
      <p:sp>
        <p:nvSpPr>
          <p:cNvPr id="7" name="テキスト ボックス 6"/>
          <p:cNvSpPr txBox="1"/>
          <p:nvPr/>
        </p:nvSpPr>
        <p:spPr>
          <a:xfrm>
            <a:off x="800802" y="2153658"/>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1</a:t>
            </a:r>
            <a:endParaRPr kumimoji="1" lang="ja-JP" altLang="en-US" sz="3600" dirty="0">
              <a:solidFill>
                <a:srgbClr val="C00000"/>
              </a:solidFill>
              <a:latin typeface="Meiryo" charset="-128"/>
              <a:ea typeface="Meiryo" charset="-128"/>
              <a:cs typeface="Meiryo" charset="-128"/>
            </a:endParaRPr>
          </a:p>
        </p:txBody>
      </p:sp>
      <p:sp>
        <p:nvSpPr>
          <p:cNvPr id="8" name="テキスト ボックス 7"/>
          <p:cNvSpPr txBox="1"/>
          <p:nvPr/>
        </p:nvSpPr>
        <p:spPr>
          <a:xfrm>
            <a:off x="800802" y="3347793"/>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2</a:t>
            </a:r>
            <a:endParaRPr kumimoji="1" lang="ja-JP" altLang="en-US" sz="3600" dirty="0">
              <a:solidFill>
                <a:srgbClr val="C00000"/>
              </a:solidFill>
              <a:latin typeface="Meiryo" charset="-128"/>
              <a:ea typeface="Meiryo" charset="-128"/>
              <a:cs typeface="Meiryo" charset="-128"/>
            </a:endParaRPr>
          </a:p>
        </p:txBody>
      </p:sp>
      <p:sp>
        <p:nvSpPr>
          <p:cNvPr id="9" name="テキスト ボックス 8"/>
          <p:cNvSpPr txBox="1"/>
          <p:nvPr/>
        </p:nvSpPr>
        <p:spPr>
          <a:xfrm>
            <a:off x="800802" y="4534668"/>
            <a:ext cx="1394934" cy="646331"/>
          </a:xfrm>
          <a:prstGeom prst="rect">
            <a:avLst/>
          </a:prstGeom>
          <a:noFill/>
        </p:spPr>
        <p:txBody>
          <a:bodyPr wrap="none" rtlCol="0">
            <a:spAutoFit/>
          </a:bodyPr>
          <a:lstStyle/>
          <a:p>
            <a:r>
              <a:rPr kumimoji="1" lang="ja-JP" altLang="en-US" sz="3600" dirty="0">
                <a:solidFill>
                  <a:srgbClr val="C00000"/>
                </a:solidFill>
                <a:latin typeface="Meiryo" charset="-128"/>
                <a:ea typeface="Meiryo" charset="-128"/>
                <a:cs typeface="Meiryo" charset="-128"/>
              </a:rPr>
              <a:t>誤解</a:t>
            </a:r>
            <a:r>
              <a:rPr kumimoji="1" lang="en-US" altLang="ja-JP" sz="3600" dirty="0">
                <a:solidFill>
                  <a:srgbClr val="C00000"/>
                </a:solidFill>
                <a:latin typeface="Meiryo" charset="-128"/>
                <a:ea typeface="Meiryo" charset="-128"/>
                <a:cs typeface="Meiryo" charset="-128"/>
              </a:rPr>
              <a:t>3</a:t>
            </a:r>
            <a:endParaRPr kumimoji="1" lang="ja-JP" altLang="en-US" sz="3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1022589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ホームベース 246"/>
          <p:cNvSpPr/>
          <p:nvPr/>
        </p:nvSpPr>
        <p:spPr>
          <a:xfrm>
            <a:off x="7740352" y="5733256"/>
            <a:ext cx="1104322" cy="792088"/>
          </a:xfrm>
          <a:prstGeom prst="homePlat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49" name="タイトル 248"/>
          <p:cNvSpPr>
            <a:spLocks noGrp="1"/>
          </p:cNvSpPr>
          <p:nvPr>
            <p:ph type="title"/>
          </p:nvPr>
        </p:nvSpPr>
        <p:spPr/>
        <p:txBody>
          <a:bodyPr/>
          <a:lstStyle/>
          <a:p>
            <a:r>
              <a:rPr kumimoji="1" lang="ja-JP" altLang="en-US" dirty="0">
                <a:solidFill>
                  <a:srgbClr val="C00000"/>
                </a:solidFill>
              </a:rPr>
              <a:t>誤解１</a:t>
            </a:r>
            <a:r>
              <a:rPr kumimoji="1" lang="ja-JP" altLang="en-US" dirty="0"/>
              <a:t>：調達の手段が変わるだけ？</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3" name="ホームベース 2"/>
          <p:cNvSpPr/>
          <p:nvPr/>
        </p:nvSpPr>
        <p:spPr>
          <a:xfrm>
            <a:off x="5204211" y="5717872"/>
            <a:ext cx="2936310" cy="792088"/>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4" name="ホームベース 3"/>
          <p:cNvSpPr/>
          <p:nvPr/>
        </p:nvSpPr>
        <p:spPr>
          <a:xfrm>
            <a:off x="2750601" y="5731091"/>
            <a:ext cx="2936310" cy="79208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5" name="ホームベース 4"/>
          <p:cNvSpPr/>
          <p:nvPr/>
        </p:nvSpPr>
        <p:spPr>
          <a:xfrm>
            <a:off x="296990" y="5731091"/>
            <a:ext cx="2936310" cy="79208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5</a:t>
            </a:r>
            <a:r>
              <a:rPr kumimoji="1" lang="ja-JP" altLang="en-US" sz="2400" dirty="0">
                <a:solidFill>
                  <a:srgbClr val="FFFFFF"/>
                </a:solidFill>
                <a:latin typeface="Meiryo" charset="-128"/>
                <a:ea typeface="Meiryo" charset="-128"/>
                <a:cs typeface="Meiryo" charset="-128"/>
              </a:rPr>
              <a:t>年</a:t>
            </a:r>
          </a:p>
        </p:txBody>
      </p:sp>
      <p:sp>
        <p:nvSpPr>
          <p:cNvPr id="241" name="ホームベース 240"/>
          <p:cNvSpPr/>
          <p:nvPr/>
        </p:nvSpPr>
        <p:spPr>
          <a:xfrm>
            <a:off x="296990" y="4296430"/>
            <a:ext cx="8550391" cy="459738"/>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Meiryo" charset="-128"/>
                <a:ea typeface="Meiryo" charset="-128"/>
                <a:cs typeface="Meiryo" charset="-128"/>
              </a:rPr>
              <a:t>アプリケーション</a:t>
            </a:r>
            <a:r>
              <a:rPr kumimoji="1" lang="en-US" altLang="ja-JP" sz="1200" dirty="0">
                <a:solidFill>
                  <a:srgbClr val="FFFFFF"/>
                </a:solidFill>
                <a:latin typeface="Meiryo" charset="-128"/>
                <a:ea typeface="Meiryo" charset="-128"/>
                <a:cs typeface="Meiryo" charset="-128"/>
              </a:rPr>
              <a:t>+</a:t>
            </a:r>
            <a:r>
              <a:rPr kumimoji="1" lang="ja-JP" altLang="en-US" sz="1200" dirty="0">
                <a:solidFill>
                  <a:srgbClr val="FFFFFF"/>
                </a:solidFill>
                <a:latin typeface="Meiryo" charset="-128"/>
                <a:ea typeface="Meiryo" charset="-128"/>
                <a:cs typeface="Meiryo" charset="-128"/>
              </a:rPr>
              <a:t>業務対応</a:t>
            </a:r>
          </a:p>
        </p:txBody>
      </p:sp>
      <p:sp>
        <p:nvSpPr>
          <p:cNvPr id="242" name="ホームベース 241"/>
          <p:cNvSpPr/>
          <p:nvPr/>
        </p:nvSpPr>
        <p:spPr>
          <a:xfrm>
            <a:off x="294283" y="4839305"/>
            <a:ext cx="8550391" cy="498856"/>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rgbClr val="FFFFFF"/>
                </a:solidFill>
                <a:latin typeface="Meiryo" charset="-128"/>
                <a:ea typeface="Meiryo" charset="-128"/>
                <a:cs typeface="Meiryo" charset="-128"/>
              </a:rPr>
              <a:t>運用管理</a:t>
            </a:r>
          </a:p>
        </p:txBody>
      </p:sp>
      <p:sp>
        <p:nvSpPr>
          <p:cNvPr id="35" name="ホームベース 34"/>
          <p:cNvSpPr/>
          <p:nvPr/>
        </p:nvSpPr>
        <p:spPr>
          <a:xfrm>
            <a:off x="2475917"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sp>
        <p:nvSpPr>
          <p:cNvPr id="243" name="ホームベース 242"/>
          <p:cNvSpPr/>
          <p:nvPr/>
        </p:nvSpPr>
        <p:spPr>
          <a:xfrm>
            <a:off x="4877986" y="4434009"/>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sp>
        <p:nvSpPr>
          <p:cNvPr id="244" name="ホームベース 243"/>
          <p:cNvSpPr/>
          <p:nvPr/>
        </p:nvSpPr>
        <p:spPr>
          <a:xfrm>
            <a:off x="7324811"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移行作業</a:t>
            </a:r>
          </a:p>
        </p:txBody>
      </p:sp>
      <p:grpSp>
        <p:nvGrpSpPr>
          <p:cNvPr id="64" name="図形グループ 63"/>
          <p:cNvGrpSpPr/>
          <p:nvPr/>
        </p:nvGrpSpPr>
        <p:grpSpPr>
          <a:xfrm>
            <a:off x="1781044" y="4567598"/>
            <a:ext cx="1438620" cy="935979"/>
            <a:chOff x="1558166" y="3846312"/>
            <a:chExt cx="1438620" cy="935979"/>
          </a:xfrm>
        </p:grpSpPr>
        <p:grpSp>
          <p:nvGrpSpPr>
            <p:cNvPr id="8" name="図形グループ 7"/>
            <p:cNvGrpSpPr/>
            <p:nvPr/>
          </p:nvGrpSpPr>
          <p:grpSpPr>
            <a:xfrm>
              <a:off x="2016229" y="3998744"/>
              <a:ext cx="150692" cy="345179"/>
              <a:chOff x="1946324" y="4125162"/>
              <a:chExt cx="969964" cy="2007872"/>
            </a:xfrm>
          </p:grpSpPr>
          <p:sp>
            <p:nvSpPr>
              <p:cNvPr id="9" name="円/楕円 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2650062" y="3945476"/>
              <a:ext cx="150692" cy="345179"/>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1561783" y="3931192"/>
              <a:ext cx="150692" cy="345179"/>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1808018" y="4345703"/>
              <a:ext cx="150692" cy="345179"/>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558166" y="4362433"/>
              <a:ext cx="150692" cy="345179"/>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2230390" y="386633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2846094" y="3942355"/>
              <a:ext cx="150692" cy="345179"/>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244988" y="4375507"/>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2046668" y="443711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1794615" y="3866588"/>
              <a:ext cx="150692" cy="345179"/>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2444551" y="3846312"/>
              <a:ext cx="150692" cy="345179"/>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5" name="図形グループ 64"/>
          <p:cNvGrpSpPr/>
          <p:nvPr/>
        </p:nvGrpSpPr>
        <p:grpSpPr>
          <a:xfrm>
            <a:off x="4240849" y="4494068"/>
            <a:ext cx="1438620" cy="935979"/>
            <a:chOff x="1558166" y="3846312"/>
            <a:chExt cx="1438620" cy="935979"/>
          </a:xfrm>
        </p:grpSpPr>
        <p:grpSp>
          <p:nvGrpSpPr>
            <p:cNvPr id="66" name="図形グループ 65"/>
            <p:cNvGrpSpPr/>
            <p:nvPr/>
          </p:nvGrpSpPr>
          <p:grpSpPr>
            <a:xfrm>
              <a:off x="2016229" y="3998744"/>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2650062" y="3945476"/>
              <a:ext cx="150692" cy="345179"/>
              <a:chOff x="1946324" y="4125162"/>
              <a:chExt cx="969964" cy="2007872"/>
            </a:xfrm>
          </p:grpSpPr>
          <p:sp>
            <p:nvSpPr>
              <p:cNvPr id="95" name="円/楕円 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フローチャート: 論理積ゲート 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8" name="図形グループ 67"/>
            <p:cNvGrpSpPr/>
            <p:nvPr/>
          </p:nvGrpSpPr>
          <p:grpSpPr>
            <a:xfrm>
              <a:off x="1561783" y="3931192"/>
              <a:ext cx="150692" cy="345179"/>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9" name="図形グループ 68"/>
            <p:cNvGrpSpPr/>
            <p:nvPr/>
          </p:nvGrpSpPr>
          <p:grpSpPr>
            <a:xfrm>
              <a:off x="1808018" y="4345703"/>
              <a:ext cx="150692" cy="345179"/>
              <a:chOff x="1946324" y="4125162"/>
              <a:chExt cx="969964" cy="2007872"/>
            </a:xfrm>
          </p:grpSpPr>
          <p:sp>
            <p:nvSpPr>
              <p:cNvPr id="91" name="円/楕円 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図形グループ 69"/>
            <p:cNvGrpSpPr/>
            <p:nvPr/>
          </p:nvGrpSpPr>
          <p:grpSpPr>
            <a:xfrm>
              <a:off x="1558166" y="4362433"/>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図形グループ 70"/>
            <p:cNvGrpSpPr/>
            <p:nvPr/>
          </p:nvGrpSpPr>
          <p:grpSpPr>
            <a:xfrm>
              <a:off x="2230390" y="3866332"/>
              <a:ext cx="150692" cy="345179"/>
              <a:chOff x="1946324" y="4125162"/>
              <a:chExt cx="969964" cy="2007872"/>
            </a:xfrm>
          </p:grpSpPr>
          <p:sp>
            <p:nvSpPr>
              <p:cNvPr id="87" name="円/楕円 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図形グループ 71"/>
            <p:cNvGrpSpPr/>
            <p:nvPr/>
          </p:nvGrpSpPr>
          <p:grpSpPr>
            <a:xfrm>
              <a:off x="2846094" y="3942355"/>
              <a:ext cx="150692" cy="345179"/>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図形グループ 72"/>
            <p:cNvGrpSpPr/>
            <p:nvPr/>
          </p:nvGrpSpPr>
          <p:grpSpPr>
            <a:xfrm>
              <a:off x="2244988" y="4375507"/>
              <a:ext cx="150692" cy="345179"/>
              <a:chOff x="1946324" y="4125162"/>
              <a:chExt cx="969964" cy="2007872"/>
            </a:xfrm>
          </p:grpSpPr>
          <p:sp>
            <p:nvSpPr>
              <p:cNvPr id="83" name="円/楕円 8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フローチャート: 論理積ゲート 8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73"/>
            <p:cNvGrpSpPr/>
            <p:nvPr/>
          </p:nvGrpSpPr>
          <p:grpSpPr>
            <a:xfrm>
              <a:off x="2046668" y="4437112"/>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1794615" y="3866588"/>
              <a:ext cx="150692" cy="345179"/>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6" name="図形グループ 75"/>
            <p:cNvGrpSpPr/>
            <p:nvPr/>
          </p:nvGrpSpPr>
          <p:grpSpPr>
            <a:xfrm>
              <a:off x="2444551" y="3846312"/>
              <a:ext cx="150692" cy="345179"/>
              <a:chOff x="1946324" y="4125162"/>
              <a:chExt cx="969964" cy="2007872"/>
            </a:xfrm>
          </p:grpSpPr>
          <p:sp>
            <p:nvSpPr>
              <p:cNvPr id="77" name="円/楕円 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論理積ゲート 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9" name="図形グループ 98"/>
          <p:cNvGrpSpPr/>
          <p:nvPr/>
        </p:nvGrpSpPr>
        <p:grpSpPr>
          <a:xfrm>
            <a:off x="6648456" y="4494164"/>
            <a:ext cx="1438620" cy="935979"/>
            <a:chOff x="1558166" y="3846312"/>
            <a:chExt cx="1438620" cy="935979"/>
          </a:xfrm>
        </p:grpSpPr>
        <p:grpSp>
          <p:nvGrpSpPr>
            <p:cNvPr id="100" name="図形グループ 99"/>
            <p:cNvGrpSpPr/>
            <p:nvPr/>
          </p:nvGrpSpPr>
          <p:grpSpPr>
            <a:xfrm>
              <a:off x="2016229" y="3998744"/>
              <a:ext cx="150692" cy="345179"/>
              <a:chOff x="1946324" y="4125162"/>
              <a:chExt cx="969964" cy="2007872"/>
            </a:xfrm>
          </p:grpSpPr>
          <p:sp>
            <p:nvSpPr>
              <p:cNvPr id="131" name="円/楕円 1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フローチャート: 論理積ゲート 1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2650062" y="3945476"/>
              <a:ext cx="150692" cy="345179"/>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2" name="図形グループ 101"/>
            <p:cNvGrpSpPr/>
            <p:nvPr/>
          </p:nvGrpSpPr>
          <p:grpSpPr>
            <a:xfrm>
              <a:off x="1561783" y="3931192"/>
              <a:ext cx="150692" cy="345179"/>
              <a:chOff x="1946324" y="4125162"/>
              <a:chExt cx="969964" cy="2007872"/>
            </a:xfrm>
          </p:grpSpPr>
          <p:sp>
            <p:nvSpPr>
              <p:cNvPr id="127" name="円/楕円 1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フローチャート: 論理積ゲート 1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3" name="図形グループ 102"/>
            <p:cNvGrpSpPr/>
            <p:nvPr/>
          </p:nvGrpSpPr>
          <p:grpSpPr>
            <a:xfrm>
              <a:off x="1808018" y="4345703"/>
              <a:ext cx="150692" cy="345179"/>
              <a:chOff x="1946324" y="4125162"/>
              <a:chExt cx="969964" cy="2007872"/>
            </a:xfrm>
          </p:grpSpPr>
          <p:sp>
            <p:nvSpPr>
              <p:cNvPr id="125" name="円/楕円 1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4" name="図形グループ 103"/>
            <p:cNvGrpSpPr/>
            <p:nvPr/>
          </p:nvGrpSpPr>
          <p:grpSpPr>
            <a:xfrm>
              <a:off x="1558166" y="4362433"/>
              <a:ext cx="150692" cy="345179"/>
              <a:chOff x="1946324" y="4125162"/>
              <a:chExt cx="969964" cy="2007872"/>
            </a:xfrm>
          </p:grpSpPr>
          <p:sp>
            <p:nvSpPr>
              <p:cNvPr id="123" name="円/楕円 1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フローチャート: 論理積ゲート 1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2230390" y="3866332"/>
              <a:ext cx="150692" cy="345179"/>
              <a:chOff x="1946324" y="4125162"/>
              <a:chExt cx="969964" cy="2007872"/>
            </a:xfrm>
          </p:grpSpPr>
          <p:sp>
            <p:nvSpPr>
              <p:cNvPr id="121" name="円/楕円 12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フローチャート: 論理積ゲート 12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 name="図形グループ 105"/>
            <p:cNvGrpSpPr/>
            <p:nvPr/>
          </p:nvGrpSpPr>
          <p:grpSpPr>
            <a:xfrm>
              <a:off x="2846094" y="3942355"/>
              <a:ext cx="150692" cy="345179"/>
              <a:chOff x="1946324" y="4125162"/>
              <a:chExt cx="969964" cy="2007872"/>
            </a:xfrm>
          </p:grpSpPr>
          <p:sp>
            <p:nvSpPr>
              <p:cNvPr id="119" name="円/楕円 1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フローチャート: 論理積ゲート 1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7" name="図形グループ 106"/>
            <p:cNvGrpSpPr/>
            <p:nvPr/>
          </p:nvGrpSpPr>
          <p:grpSpPr>
            <a:xfrm>
              <a:off x="2244988" y="4375507"/>
              <a:ext cx="150692" cy="345179"/>
              <a:chOff x="1946324" y="4125162"/>
              <a:chExt cx="969964" cy="2007872"/>
            </a:xfrm>
          </p:grpSpPr>
          <p:sp>
            <p:nvSpPr>
              <p:cNvPr id="117" name="円/楕円 1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フローチャート: 論理積ゲート 1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046668" y="4437112"/>
              <a:ext cx="150692" cy="345179"/>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9" name="図形グループ 108"/>
            <p:cNvGrpSpPr/>
            <p:nvPr/>
          </p:nvGrpSpPr>
          <p:grpSpPr>
            <a:xfrm>
              <a:off x="1794615" y="3866588"/>
              <a:ext cx="150692" cy="345179"/>
              <a:chOff x="1946324" y="4125162"/>
              <a:chExt cx="969964" cy="2007872"/>
            </a:xfrm>
          </p:grpSpPr>
          <p:sp>
            <p:nvSpPr>
              <p:cNvPr id="113" name="円/楕円 1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フローチャート: 論理積ゲート 1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0" name="図形グループ 109"/>
            <p:cNvGrpSpPr/>
            <p:nvPr/>
          </p:nvGrpSpPr>
          <p:grpSpPr>
            <a:xfrm>
              <a:off x="2444551" y="3846312"/>
              <a:ext cx="150692" cy="345179"/>
              <a:chOff x="1946324" y="4125162"/>
              <a:chExt cx="969964" cy="2007872"/>
            </a:xfrm>
          </p:grpSpPr>
          <p:sp>
            <p:nvSpPr>
              <p:cNvPr id="111" name="円/楕円 1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フローチャート: 論理積ゲート 1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50" name="図形グループ 249"/>
          <p:cNvGrpSpPr/>
          <p:nvPr/>
        </p:nvGrpSpPr>
        <p:grpSpPr>
          <a:xfrm>
            <a:off x="294283" y="1380035"/>
            <a:ext cx="8550391" cy="2852431"/>
            <a:chOff x="251520" y="1050924"/>
            <a:chExt cx="8550391" cy="2852431"/>
          </a:xfrm>
        </p:grpSpPr>
        <p:sp>
          <p:nvSpPr>
            <p:cNvPr id="245" name="ホームベース 244"/>
            <p:cNvSpPr/>
            <p:nvPr/>
          </p:nvSpPr>
          <p:spPr>
            <a:xfrm>
              <a:off x="251520" y="1050924"/>
              <a:ext cx="8550391" cy="1308560"/>
            </a:xfrm>
            <a:prstGeom prst="homePlate">
              <a:avLst>
                <a:gd name="adj" fmla="val 28681"/>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FFFF"/>
                  </a:solidFill>
                  <a:latin typeface="Meiryo" charset="-128"/>
                  <a:ea typeface="Meiryo" charset="-128"/>
                  <a:cs typeface="Meiryo" charset="-128"/>
                </a:rPr>
                <a:t>アプリケーション</a:t>
              </a:r>
              <a:r>
                <a:rPr kumimoji="1" lang="en-US" altLang="ja-JP" sz="2000" b="1" dirty="0">
                  <a:solidFill>
                    <a:srgbClr val="FFFFFF"/>
                  </a:solidFill>
                  <a:latin typeface="Meiryo" charset="-128"/>
                  <a:ea typeface="Meiryo" charset="-128"/>
                  <a:cs typeface="Meiryo" charset="-128"/>
                </a:rPr>
                <a:t>+</a:t>
              </a:r>
              <a:r>
                <a:rPr kumimoji="1" lang="ja-JP" altLang="en-US" sz="2000" b="1" dirty="0">
                  <a:solidFill>
                    <a:srgbClr val="FFFFFF"/>
                  </a:solidFill>
                  <a:latin typeface="Meiryo" charset="-128"/>
                  <a:ea typeface="Meiryo" charset="-128"/>
                  <a:cs typeface="Meiryo" charset="-128"/>
                </a:rPr>
                <a:t>業務対応</a:t>
              </a:r>
            </a:p>
          </p:txBody>
        </p:sp>
        <p:sp>
          <p:nvSpPr>
            <p:cNvPr id="246" name="ホームベース 245"/>
            <p:cNvSpPr/>
            <p:nvPr/>
          </p:nvSpPr>
          <p:spPr>
            <a:xfrm>
              <a:off x="251520" y="2434421"/>
              <a:ext cx="8550391" cy="136593"/>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運用管理</a:t>
              </a:r>
            </a:p>
          </p:txBody>
        </p:sp>
        <p:sp>
          <p:nvSpPr>
            <p:cNvPr id="135" name="ホームベース 134"/>
            <p:cNvSpPr/>
            <p:nvPr/>
          </p:nvSpPr>
          <p:spPr>
            <a:xfrm>
              <a:off x="251520" y="2664203"/>
              <a:ext cx="8545360" cy="792088"/>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クラウド</a:t>
              </a:r>
            </a:p>
          </p:txBody>
        </p:sp>
        <p:grpSp>
          <p:nvGrpSpPr>
            <p:cNvPr id="139" name="図形グループ 138"/>
            <p:cNvGrpSpPr/>
            <p:nvPr/>
          </p:nvGrpSpPr>
          <p:grpSpPr>
            <a:xfrm>
              <a:off x="3959862" y="1323775"/>
              <a:ext cx="1438620" cy="935979"/>
              <a:chOff x="1558166" y="3846312"/>
              <a:chExt cx="1438620" cy="935979"/>
            </a:xfrm>
          </p:grpSpPr>
          <p:grpSp>
            <p:nvGrpSpPr>
              <p:cNvPr id="140" name="図形グループ 139"/>
              <p:cNvGrpSpPr/>
              <p:nvPr/>
            </p:nvGrpSpPr>
            <p:grpSpPr>
              <a:xfrm>
                <a:off x="2016229" y="3998744"/>
                <a:ext cx="150692" cy="345179"/>
                <a:chOff x="1946324" y="4125162"/>
                <a:chExt cx="969964" cy="2007872"/>
              </a:xfrm>
            </p:grpSpPr>
            <p:sp>
              <p:nvSpPr>
                <p:cNvPr id="171" name="円/楕円 1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フローチャート: 論理積ゲート 1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650062" y="3945476"/>
                <a:ext cx="150692" cy="345179"/>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1561783" y="3931192"/>
                <a:ext cx="150692" cy="345179"/>
                <a:chOff x="1946324" y="4125162"/>
                <a:chExt cx="969964" cy="2007872"/>
              </a:xfrm>
            </p:grpSpPr>
            <p:sp>
              <p:nvSpPr>
                <p:cNvPr id="167" name="円/楕円 1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フローチャート: 論理積ゲート 1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3" name="図形グループ 142"/>
              <p:cNvGrpSpPr/>
              <p:nvPr/>
            </p:nvGrpSpPr>
            <p:grpSpPr>
              <a:xfrm>
                <a:off x="1808018" y="4345703"/>
                <a:ext cx="150692" cy="345179"/>
                <a:chOff x="1946324" y="4125162"/>
                <a:chExt cx="969964" cy="2007872"/>
              </a:xfrm>
            </p:grpSpPr>
            <p:sp>
              <p:nvSpPr>
                <p:cNvPr id="165" name="円/楕円 16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a:off x="1558166" y="4362433"/>
                <a:ext cx="150692" cy="345179"/>
                <a:chOff x="1946324" y="4125162"/>
                <a:chExt cx="969964" cy="2007872"/>
              </a:xfrm>
            </p:grpSpPr>
            <p:sp>
              <p:nvSpPr>
                <p:cNvPr id="163" name="円/楕円 1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フローチャート: 論理積ゲート 1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2230390" y="3866332"/>
                <a:ext cx="150692" cy="345179"/>
                <a:chOff x="1946324" y="4125162"/>
                <a:chExt cx="969964" cy="2007872"/>
              </a:xfrm>
            </p:grpSpPr>
            <p:sp>
              <p:nvSpPr>
                <p:cNvPr id="161" name="円/楕円 1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6" name="図形グループ 145"/>
              <p:cNvGrpSpPr/>
              <p:nvPr/>
            </p:nvGrpSpPr>
            <p:grpSpPr>
              <a:xfrm>
                <a:off x="2846094" y="3942355"/>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a:off x="2244988" y="4375507"/>
                <a:ext cx="150692" cy="345179"/>
                <a:chOff x="1946324" y="4125162"/>
                <a:chExt cx="969964" cy="2007872"/>
              </a:xfrm>
            </p:grpSpPr>
            <p:sp>
              <p:nvSpPr>
                <p:cNvPr id="157" name="円/楕円 1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フローチャート: 論理積ゲート 1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8" name="図形グループ 147"/>
              <p:cNvGrpSpPr/>
              <p:nvPr/>
            </p:nvGrpSpPr>
            <p:grpSpPr>
              <a:xfrm>
                <a:off x="2046668" y="4437112"/>
                <a:ext cx="150692" cy="345179"/>
                <a:chOff x="1946324" y="4125162"/>
                <a:chExt cx="969964" cy="2007872"/>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9" name="図形グループ 148"/>
              <p:cNvGrpSpPr/>
              <p:nvPr/>
            </p:nvGrpSpPr>
            <p:grpSpPr>
              <a:xfrm>
                <a:off x="1794615" y="3866588"/>
                <a:ext cx="150692" cy="345179"/>
                <a:chOff x="1946324" y="4125162"/>
                <a:chExt cx="969964" cy="2007872"/>
              </a:xfrm>
            </p:grpSpPr>
            <p:sp>
              <p:nvSpPr>
                <p:cNvPr id="153" name="円/楕円 1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フローチャート: 論理積ゲート 1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2444551" y="3846312"/>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248" name="上矢印 247"/>
            <p:cNvSpPr/>
            <p:nvPr/>
          </p:nvSpPr>
          <p:spPr>
            <a:xfrm>
              <a:off x="3263182" y="3467110"/>
              <a:ext cx="2559298" cy="43624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 name="正方形/長方形 6"/>
          <p:cNvSpPr/>
          <p:nvPr/>
        </p:nvSpPr>
        <p:spPr>
          <a:xfrm>
            <a:off x="294283" y="918370"/>
            <a:ext cx="8532017" cy="461665"/>
          </a:xfrm>
          <a:prstGeom prst="rect">
            <a:avLst/>
          </a:prstGeom>
        </p:spPr>
        <p:txBody>
          <a:bodyPr wrap="square">
            <a:spAutoFit/>
          </a:bodyPr>
          <a:lstStyle/>
          <a:p>
            <a:pPr algn="ctr"/>
            <a:r>
              <a:rPr lang="ja-JP" altLang="en-US" sz="2400" b="1">
                <a:solidFill>
                  <a:srgbClr val="0432FF"/>
                </a:solidFill>
                <a:latin typeface="Meiryo" charset="-128"/>
                <a:ea typeface="Meiryo" charset="-128"/>
                <a:cs typeface="Meiryo" charset="-128"/>
              </a:rPr>
              <a:t>アプリケーションや業務対応に人的資源を集中できる</a:t>
            </a:r>
          </a:p>
        </p:txBody>
      </p:sp>
    </p:spTree>
    <p:extLst>
      <p:ext uri="{BB962C8B-B14F-4D97-AF65-F5344CB8AC3E}">
        <p14:creationId xmlns:p14="http://schemas.microsoft.com/office/powerpoint/2010/main" val="3672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wipe(down)">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rPr>
              <a:t>誤解２</a:t>
            </a:r>
            <a:r>
              <a:rPr lang="ja-JP" altLang="en-US" dirty="0"/>
              <a:t>：ガバナンスが効かない？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正方形/長方形 3"/>
          <p:cNvSpPr/>
          <p:nvPr/>
        </p:nvSpPr>
        <p:spPr>
          <a:xfrm>
            <a:off x="467544"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544" y="3698893"/>
            <a:ext cx="3816424" cy="2178379"/>
          </a:xfrm>
          <a:prstGeom prst="rect">
            <a:avLst/>
          </a:prstGeom>
          <a:solidFill>
            <a:schemeClr val="accent3">
              <a:lumMod val="20000"/>
              <a:lumOff val="80000"/>
            </a:schemeClr>
          </a:solidFill>
          <a:ln w="76200">
            <a:solidFill>
              <a:schemeClr val="accent6">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角丸四角形 31"/>
          <p:cNvSpPr/>
          <p:nvPr/>
        </p:nvSpPr>
        <p:spPr>
          <a:xfrm>
            <a:off x="1070234" y="4725144"/>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36" name="図形グループ 35"/>
          <p:cNvGrpSpPr/>
          <p:nvPr/>
        </p:nvGrpSpPr>
        <p:grpSpPr>
          <a:xfrm>
            <a:off x="1161967" y="4430833"/>
            <a:ext cx="317500" cy="15748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161967" y="4624295"/>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2822248" y="4434821"/>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2822248" y="4610051"/>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フローチャート: 磁気ディスク 51"/>
          <p:cNvSpPr/>
          <p:nvPr/>
        </p:nvSpPr>
        <p:spPr>
          <a:xfrm>
            <a:off x="3195635" y="4603257"/>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 name="フローチャート: 磁気ディスク 52"/>
          <p:cNvSpPr/>
          <p:nvPr/>
        </p:nvSpPr>
        <p:spPr>
          <a:xfrm>
            <a:off x="3199926" y="443862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フローチャート: 磁気ディスク 53"/>
          <p:cNvSpPr/>
          <p:nvPr/>
        </p:nvSpPr>
        <p:spPr>
          <a:xfrm>
            <a:off x="1536945" y="460078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p:cNvSpPr/>
          <p:nvPr/>
        </p:nvSpPr>
        <p:spPr>
          <a:xfrm>
            <a:off x="1541236" y="4436151"/>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正方形/長方形 55"/>
          <p:cNvSpPr/>
          <p:nvPr/>
        </p:nvSpPr>
        <p:spPr>
          <a:xfrm>
            <a:off x="2001076" y="3917131"/>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ファイヤー</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ウォール</a:t>
            </a:r>
          </a:p>
        </p:txBody>
      </p:sp>
      <p:grpSp>
        <p:nvGrpSpPr>
          <p:cNvPr id="8" name="図形グループ 7"/>
          <p:cNvGrpSpPr/>
          <p:nvPr/>
        </p:nvGrpSpPr>
        <p:grpSpPr>
          <a:xfrm>
            <a:off x="1388316" y="5165988"/>
            <a:ext cx="398531" cy="455164"/>
            <a:chOff x="565484" y="2886304"/>
            <a:chExt cx="398531" cy="455164"/>
          </a:xfrm>
        </p:grpSpPr>
        <p:grpSp>
          <p:nvGrpSpPr>
            <p:cNvPr id="9" name="図形グループ 8"/>
            <p:cNvGrpSpPr/>
            <p:nvPr/>
          </p:nvGrpSpPr>
          <p:grpSpPr>
            <a:xfrm>
              <a:off x="565484" y="2886304"/>
              <a:ext cx="398531" cy="387786"/>
              <a:chOff x="758730" y="3198675"/>
              <a:chExt cx="702795" cy="688305"/>
            </a:xfrm>
          </p:grpSpPr>
          <p:sp>
            <p:nvSpPr>
              <p:cNvPr id="13" name="角丸四角形 1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台形 1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a:off x="695604" y="2996289"/>
              <a:ext cx="150692" cy="345179"/>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 name="図形グループ 15"/>
          <p:cNvGrpSpPr/>
          <p:nvPr/>
        </p:nvGrpSpPr>
        <p:grpSpPr>
          <a:xfrm>
            <a:off x="2176490" y="5165988"/>
            <a:ext cx="398531" cy="455164"/>
            <a:chOff x="565484" y="2886304"/>
            <a:chExt cx="398531" cy="455164"/>
          </a:xfrm>
        </p:grpSpPr>
        <p:grpSp>
          <p:nvGrpSpPr>
            <p:cNvPr id="17" name="図形グループ 16"/>
            <p:cNvGrpSpPr/>
            <p:nvPr/>
          </p:nvGrpSpPr>
          <p:grpSpPr>
            <a:xfrm>
              <a:off x="565484" y="2886304"/>
              <a:ext cx="398531" cy="387786"/>
              <a:chOff x="758730" y="3198675"/>
              <a:chExt cx="702795" cy="688305"/>
            </a:xfrm>
          </p:grpSpPr>
          <p:sp>
            <p:nvSpPr>
              <p:cNvPr id="21" name="角丸四角形 2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台形 2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図形グループ 17"/>
            <p:cNvGrpSpPr/>
            <p:nvPr/>
          </p:nvGrpSpPr>
          <p:grpSpPr>
            <a:xfrm>
              <a:off x="695604" y="2996289"/>
              <a:ext cx="150692" cy="345179"/>
              <a:chOff x="1946324" y="4125162"/>
              <a:chExt cx="969964" cy="2007872"/>
            </a:xfrm>
          </p:grpSpPr>
          <p:sp>
            <p:nvSpPr>
              <p:cNvPr id="19" name="円/楕円 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 name="図形グループ 23"/>
          <p:cNvGrpSpPr/>
          <p:nvPr/>
        </p:nvGrpSpPr>
        <p:grpSpPr>
          <a:xfrm>
            <a:off x="3023876" y="5163391"/>
            <a:ext cx="398531" cy="455164"/>
            <a:chOff x="565484" y="2886304"/>
            <a:chExt cx="398531" cy="455164"/>
          </a:xfrm>
        </p:grpSpPr>
        <p:grpSp>
          <p:nvGrpSpPr>
            <p:cNvPr id="25" name="図形グループ 24"/>
            <p:cNvGrpSpPr/>
            <p:nvPr/>
          </p:nvGrpSpPr>
          <p:grpSpPr>
            <a:xfrm>
              <a:off x="565484" y="2886304"/>
              <a:ext cx="398531" cy="387786"/>
              <a:chOff x="758730" y="3198675"/>
              <a:chExt cx="702795" cy="688305"/>
            </a:xfrm>
          </p:grpSpPr>
          <p:sp>
            <p:nvSpPr>
              <p:cNvPr id="29" name="角丸四角形 2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台形 3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695604" y="2996289"/>
              <a:ext cx="150692" cy="345179"/>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9" name="直線矢印コネクタ 108"/>
          <p:cNvCxnSpPr>
            <a:stCxn id="56" idx="2"/>
            <a:endCxn id="32" idx="0"/>
          </p:cNvCxnSpPr>
          <p:nvPr/>
        </p:nvCxnSpPr>
        <p:spPr>
          <a:xfrm>
            <a:off x="2397120" y="4212018"/>
            <a:ext cx="1" cy="513126"/>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3213089" y="2060705"/>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p:cNvSpPr/>
          <p:nvPr/>
        </p:nvSpPr>
        <p:spPr>
          <a:xfrm>
            <a:off x="2114083" y="2060705"/>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02775" y="2067615"/>
            <a:ext cx="549867" cy="54716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矢印コネクタ 190"/>
          <p:cNvCxnSpPr>
            <a:stCxn id="190" idx="2"/>
            <a:endCxn id="56" idx="0"/>
          </p:cNvCxnSpPr>
          <p:nvPr/>
        </p:nvCxnSpPr>
        <p:spPr>
          <a:xfrm>
            <a:off x="1277709" y="2614783"/>
            <a:ext cx="1119411" cy="130234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4" name="直線矢印コネクタ 193"/>
          <p:cNvCxnSpPr>
            <a:stCxn id="189" idx="2"/>
            <a:endCxn id="56" idx="0"/>
          </p:cNvCxnSpPr>
          <p:nvPr/>
        </p:nvCxnSpPr>
        <p:spPr>
          <a:xfrm flipH="1">
            <a:off x="2397120" y="2607873"/>
            <a:ext cx="1855"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88" idx="2"/>
            <a:endCxn id="56" idx="0"/>
          </p:cNvCxnSpPr>
          <p:nvPr/>
        </p:nvCxnSpPr>
        <p:spPr>
          <a:xfrm flipH="1">
            <a:off x="2397120" y="2607873"/>
            <a:ext cx="1100861"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9" name="テキスト ボックス 218"/>
          <p:cNvSpPr txBox="1"/>
          <p:nvPr/>
        </p:nvSpPr>
        <p:spPr>
          <a:xfrm>
            <a:off x="1028046" y="1106175"/>
            <a:ext cx="2678938" cy="400110"/>
          </a:xfrm>
          <a:prstGeom prst="rect">
            <a:avLst/>
          </a:prstGeom>
          <a:noFill/>
        </p:spPr>
        <p:txBody>
          <a:bodyPr wrap="none" rtlCol="0">
            <a:spAutoFit/>
          </a:bodyPr>
          <a:lstStyle/>
          <a:p>
            <a:pPr algn="ctr"/>
            <a:r>
              <a:rPr kumimoji="1" lang="ja-JP" altLang="en-US" sz="2000" dirty="0">
                <a:solidFill>
                  <a:srgbClr val="0432FF"/>
                </a:solidFill>
                <a:latin typeface="Meiryo" charset="-128"/>
                <a:ea typeface="Meiryo" charset="-128"/>
                <a:cs typeface="Meiryo" charset="-128"/>
              </a:rPr>
              <a:t>特定</a:t>
            </a:r>
            <a:r>
              <a:rPr kumimoji="1" lang="en-US" altLang="ja-JP" sz="2000" dirty="0">
                <a:solidFill>
                  <a:srgbClr val="0432FF"/>
                </a:solidFill>
                <a:latin typeface="Meiryo" charset="-128"/>
                <a:ea typeface="Meiryo" charset="-128"/>
                <a:cs typeface="Meiryo" charset="-128"/>
              </a:rPr>
              <a:t>&amp;</a:t>
            </a:r>
            <a:r>
              <a:rPr kumimoji="1" lang="ja-JP" altLang="en-US" sz="2000" dirty="0">
                <a:solidFill>
                  <a:srgbClr val="0432FF"/>
                </a:solidFill>
                <a:latin typeface="Meiryo" charset="-128"/>
                <a:ea typeface="Meiryo" charset="-128"/>
                <a:cs typeface="Meiryo" charset="-128"/>
              </a:rPr>
              <a:t>少数の通信相手</a:t>
            </a:r>
          </a:p>
        </p:txBody>
      </p:sp>
      <p:sp>
        <p:nvSpPr>
          <p:cNvPr id="221" name="テキスト ボックス 220"/>
          <p:cNvSpPr txBox="1"/>
          <p:nvPr/>
        </p:nvSpPr>
        <p:spPr>
          <a:xfrm>
            <a:off x="659355" y="6014100"/>
            <a:ext cx="3416320" cy="461665"/>
          </a:xfrm>
          <a:prstGeom prst="rect">
            <a:avLst/>
          </a:prstGeom>
          <a:noFill/>
        </p:spPr>
        <p:txBody>
          <a:bodyPr wrap="none" rtlCol="0">
            <a:spAutoFit/>
          </a:bodyPr>
          <a:lstStyle/>
          <a:p>
            <a:pPr algn="ctr"/>
            <a:r>
              <a:rPr kumimoji="1" lang="ja-JP" altLang="en-US" sz="1200" dirty="0">
                <a:solidFill>
                  <a:schemeClr val="accent6">
                    <a:lumMod val="75000"/>
                  </a:schemeClr>
                </a:solidFill>
                <a:latin typeface="Meiryo" charset="-128"/>
                <a:ea typeface="Meiryo" charset="-128"/>
                <a:cs typeface="Meiryo" charset="-128"/>
              </a:rPr>
              <a:t>自社の所有するシステム資産を守ることにより</a:t>
            </a:r>
            <a:endParaRPr kumimoji="1" lang="en-US" altLang="ja-JP" sz="1200" dirty="0">
              <a:solidFill>
                <a:schemeClr val="accent6">
                  <a:lumMod val="75000"/>
                </a:schemeClr>
              </a:solidFill>
              <a:latin typeface="Meiryo" charset="-128"/>
              <a:ea typeface="Meiryo" charset="-128"/>
              <a:cs typeface="Meiryo" charset="-128"/>
            </a:endParaRPr>
          </a:p>
          <a:p>
            <a:pPr algn="ctr"/>
            <a:r>
              <a:rPr lang="ja-JP" altLang="en-US" sz="1200" dirty="0">
                <a:solidFill>
                  <a:schemeClr val="accent6">
                    <a:lumMod val="75000"/>
                  </a:schemeClr>
                </a:solidFill>
                <a:latin typeface="Meiryo" charset="-128"/>
                <a:ea typeface="Meiryo" charset="-128"/>
                <a:cs typeface="Meiryo" charset="-128"/>
              </a:rPr>
              <a:t>経営、業務、データ、個人を守ることができた</a:t>
            </a:r>
            <a:endParaRPr lang="en-US" altLang="ja-JP" sz="1200" dirty="0">
              <a:solidFill>
                <a:schemeClr val="accent6">
                  <a:lumMod val="75000"/>
                </a:schemeClr>
              </a:solidFill>
              <a:latin typeface="Meiryo" charset="-128"/>
              <a:ea typeface="Meiryo" charset="-128"/>
              <a:cs typeface="Meiryo" charset="-128"/>
            </a:endParaRPr>
          </a:p>
        </p:txBody>
      </p:sp>
      <p:grpSp>
        <p:nvGrpSpPr>
          <p:cNvPr id="35" name="図形グループ 34"/>
          <p:cNvGrpSpPr/>
          <p:nvPr/>
        </p:nvGrpSpPr>
        <p:grpSpPr>
          <a:xfrm>
            <a:off x="4200845" y="1045260"/>
            <a:ext cx="4497784" cy="5415564"/>
            <a:chOff x="4200845" y="1045260"/>
            <a:chExt cx="4497784" cy="5415564"/>
          </a:xfrm>
        </p:grpSpPr>
        <p:sp>
          <p:nvSpPr>
            <p:cNvPr id="5" name="正方形/長方形 4"/>
            <p:cNvSpPr/>
            <p:nvPr/>
          </p:nvSpPr>
          <p:spPr>
            <a:xfrm>
              <a:off x="4860032"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860032" y="3698893"/>
              <a:ext cx="3816424" cy="21783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角丸四角形 56"/>
            <p:cNvSpPr/>
            <p:nvPr/>
          </p:nvSpPr>
          <p:spPr>
            <a:xfrm>
              <a:off x="5441357" y="4720855"/>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58" name="図形グループ 57"/>
            <p:cNvGrpSpPr/>
            <p:nvPr/>
          </p:nvGrpSpPr>
          <p:grpSpPr>
            <a:xfrm>
              <a:off x="5533090" y="4426544"/>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5533090" y="4620006"/>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7193371" y="4430532"/>
              <a:ext cx="317500" cy="157483"/>
              <a:chOff x="6769100" y="1390650"/>
              <a:chExt cx="317500" cy="157483"/>
            </a:xfrm>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7193371" y="4605762"/>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4" name="フローチャート: 磁気ディスク 73"/>
            <p:cNvSpPr/>
            <p:nvPr/>
          </p:nvSpPr>
          <p:spPr>
            <a:xfrm>
              <a:off x="7566758" y="4598968"/>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磁気ディスク 74"/>
            <p:cNvSpPr/>
            <p:nvPr/>
          </p:nvSpPr>
          <p:spPr>
            <a:xfrm>
              <a:off x="7571049" y="443433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磁気ディスク 75"/>
            <p:cNvSpPr/>
            <p:nvPr/>
          </p:nvSpPr>
          <p:spPr>
            <a:xfrm>
              <a:off x="5908068" y="459649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磁気ディスク 76"/>
            <p:cNvSpPr/>
            <p:nvPr/>
          </p:nvSpPr>
          <p:spPr>
            <a:xfrm>
              <a:off x="5912359" y="4431862"/>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 name="図形グループ 77"/>
            <p:cNvGrpSpPr/>
            <p:nvPr/>
          </p:nvGrpSpPr>
          <p:grpSpPr>
            <a:xfrm>
              <a:off x="5486410" y="5145190"/>
              <a:ext cx="398531" cy="455164"/>
              <a:chOff x="565484" y="2886304"/>
              <a:chExt cx="398531" cy="455164"/>
            </a:xfrm>
          </p:grpSpPr>
          <p:grpSp>
            <p:nvGrpSpPr>
              <p:cNvPr id="79" name="図形グループ 78"/>
              <p:cNvGrpSpPr/>
              <p:nvPr/>
            </p:nvGrpSpPr>
            <p:grpSpPr>
              <a:xfrm>
                <a:off x="565484" y="2886304"/>
                <a:ext cx="398531" cy="387786"/>
                <a:chOff x="758730" y="3198675"/>
                <a:chExt cx="702795" cy="688305"/>
              </a:xfrm>
            </p:grpSpPr>
            <p:sp>
              <p:nvSpPr>
                <p:cNvPr id="83" name="角丸四角形 8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95604" y="2996289"/>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6" name="図形グループ 85"/>
            <p:cNvGrpSpPr/>
            <p:nvPr/>
          </p:nvGrpSpPr>
          <p:grpSpPr>
            <a:xfrm>
              <a:off x="6568602" y="5161699"/>
              <a:ext cx="398531" cy="455164"/>
              <a:chOff x="565484" y="2886304"/>
              <a:chExt cx="398531" cy="455164"/>
            </a:xfrm>
          </p:grpSpPr>
          <p:grpSp>
            <p:nvGrpSpPr>
              <p:cNvPr id="87" name="図形グループ 86"/>
              <p:cNvGrpSpPr/>
              <p:nvPr/>
            </p:nvGrpSpPr>
            <p:grpSpPr>
              <a:xfrm>
                <a:off x="565484" y="2886304"/>
                <a:ext cx="398531" cy="387786"/>
                <a:chOff x="758730" y="3198675"/>
                <a:chExt cx="702795" cy="688305"/>
              </a:xfrm>
            </p:grpSpPr>
            <p:sp>
              <p:nvSpPr>
                <p:cNvPr id="91" name="角丸四角形 9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角丸四角形 9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695604" y="2996289"/>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4" name="図形グループ 93"/>
            <p:cNvGrpSpPr/>
            <p:nvPr/>
          </p:nvGrpSpPr>
          <p:grpSpPr>
            <a:xfrm>
              <a:off x="7110549" y="5159199"/>
              <a:ext cx="398531" cy="455164"/>
              <a:chOff x="565484" y="2886304"/>
              <a:chExt cx="398531" cy="455164"/>
            </a:xfrm>
          </p:grpSpPr>
          <p:grpSp>
            <p:nvGrpSpPr>
              <p:cNvPr id="95" name="図形グループ 94"/>
              <p:cNvGrpSpPr/>
              <p:nvPr/>
            </p:nvGrpSpPr>
            <p:grpSpPr>
              <a:xfrm>
                <a:off x="565484" y="2886304"/>
                <a:ext cx="398531" cy="387786"/>
                <a:chOff x="758730" y="3198675"/>
                <a:chExt cx="702795" cy="688305"/>
              </a:xfrm>
            </p:grpSpPr>
            <p:sp>
              <p:nvSpPr>
                <p:cNvPr id="99" name="角丸四角形 9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台形 10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695604" y="2996289"/>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3" name="図 3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02409" y="5140107"/>
              <a:ext cx="406935" cy="368744"/>
            </a:xfrm>
            <a:prstGeom prst="rect">
              <a:avLst/>
            </a:prstGeom>
          </p:spPr>
        </p:pic>
        <p:pic>
          <p:nvPicPr>
            <p:cNvPr id="34" name="図 3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5508" y="5145190"/>
              <a:ext cx="204377" cy="329640"/>
            </a:xfrm>
            <a:prstGeom prst="rect">
              <a:avLst/>
            </a:prstGeom>
          </p:spPr>
        </p:pic>
        <p:sp>
          <p:nvSpPr>
            <p:cNvPr id="102" name="円/楕円 101"/>
            <p:cNvSpPr/>
            <p:nvPr/>
          </p:nvSpPr>
          <p:spPr>
            <a:xfrm>
              <a:off x="7805684" y="5265271"/>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7787585" y="5441659"/>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119349" y="5260653"/>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6101250" y="5437041"/>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388624" y="3919089"/>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ファイヤー</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ウォール</a:t>
              </a:r>
            </a:p>
          </p:txBody>
        </p:sp>
        <p:sp>
          <p:nvSpPr>
            <p:cNvPr id="110" name="上下矢印 109"/>
            <p:cNvSpPr/>
            <p:nvPr/>
          </p:nvSpPr>
          <p:spPr>
            <a:xfrm>
              <a:off x="6442124" y="4212018"/>
              <a:ext cx="661297" cy="521122"/>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角丸四角形 110"/>
            <p:cNvSpPr/>
            <p:nvPr/>
          </p:nvSpPr>
          <p:spPr>
            <a:xfrm>
              <a:off x="5495290" y="2222556"/>
              <a:ext cx="2544688" cy="1127596"/>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charset="-128"/>
                  <a:ea typeface="Meiryo" charset="-128"/>
                  <a:cs typeface="Meiryo" charset="-128"/>
                </a:rPr>
                <a:t>インターネット</a:t>
              </a:r>
              <a:endParaRPr kumimoji="1" lang="ja-JP" altLang="en-US" sz="1600" dirty="0">
                <a:solidFill>
                  <a:srgbClr val="FFFFFF"/>
                </a:solidFill>
                <a:latin typeface="Meiryo" charset="-128"/>
                <a:ea typeface="Meiryo" charset="-128"/>
                <a:cs typeface="Meiryo" charset="-128"/>
              </a:endParaRPr>
            </a:p>
          </p:txBody>
        </p:sp>
        <p:pic>
          <p:nvPicPr>
            <p:cNvPr id="112" name="図 111" descr="clou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7568" y="1484784"/>
              <a:ext cx="1104859" cy="1104859"/>
            </a:xfrm>
            <a:prstGeom prst="rect">
              <a:avLst/>
            </a:prstGeom>
            <a:effectLst>
              <a:outerShdw blurRad="50800" dist="38100" dir="2700000" algn="tl" rotWithShape="0">
                <a:prstClr val="black">
                  <a:alpha val="40000"/>
                </a:prstClr>
              </a:outerShdw>
            </a:effectLst>
          </p:spPr>
        </p:pic>
        <p:sp>
          <p:nvSpPr>
            <p:cNvPr id="113" name="正方形/長方形 112"/>
            <p:cNvSpPr/>
            <p:nvPr/>
          </p:nvSpPr>
          <p:spPr>
            <a:xfrm>
              <a:off x="6312420" y="1784629"/>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256091" y="1754024"/>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212858" y="1753017"/>
              <a:ext cx="549867" cy="53142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 name="図形グループ 126"/>
            <p:cNvGrpSpPr/>
            <p:nvPr/>
          </p:nvGrpSpPr>
          <p:grpSpPr>
            <a:xfrm>
              <a:off x="5928305" y="1995684"/>
              <a:ext cx="150692" cy="345179"/>
              <a:chOff x="5885071" y="1508917"/>
              <a:chExt cx="150692" cy="345179"/>
            </a:xfrm>
          </p:grpSpPr>
          <p:sp>
            <p:nvSpPr>
              <p:cNvPr id="125" name="円/楕円 12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5624728" y="1963546"/>
              <a:ext cx="150692" cy="345179"/>
              <a:chOff x="5885071" y="1508917"/>
              <a:chExt cx="150692" cy="345179"/>
            </a:xfrm>
          </p:grpSpPr>
          <p:sp>
            <p:nvSpPr>
              <p:cNvPr id="132" name="円/楕円 131"/>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5693089" y="1753017"/>
              <a:ext cx="150692" cy="345179"/>
              <a:chOff x="5885071" y="1508917"/>
              <a:chExt cx="150692" cy="345179"/>
            </a:xfrm>
          </p:grpSpPr>
          <p:sp>
            <p:nvSpPr>
              <p:cNvPr id="135" name="円/楕円 13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5865414" y="1778428"/>
              <a:ext cx="150692" cy="345179"/>
              <a:chOff x="5885071" y="1508917"/>
              <a:chExt cx="150692" cy="345179"/>
            </a:xfrm>
          </p:grpSpPr>
          <p:sp>
            <p:nvSpPr>
              <p:cNvPr id="138" name="円/楕円 137"/>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5756077" y="1946625"/>
              <a:ext cx="150692" cy="345179"/>
              <a:chOff x="5885071" y="1508917"/>
              <a:chExt cx="150692" cy="345179"/>
            </a:xfrm>
          </p:grpSpPr>
          <p:sp>
            <p:nvSpPr>
              <p:cNvPr id="129" name="円/楕円 128"/>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5191294" y="2524674"/>
              <a:ext cx="266802" cy="281800"/>
              <a:chOff x="2667295" y="1059799"/>
              <a:chExt cx="681672" cy="722281"/>
            </a:xfrm>
          </p:grpSpPr>
          <p:sp>
            <p:nvSpPr>
              <p:cNvPr id="141" name="角丸四角形 14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2" name="図 14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43" name="図形グループ 142"/>
            <p:cNvGrpSpPr/>
            <p:nvPr/>
          </p:nvGrpSpPr>
          <p:grpSpPr>
            <a:xfrm>
              <a:off x="5180512" y="2618632"/>
              <a:ext cx="131025" cy="265860"/>
              <a:chOff x="1946324" y="4125162"/>
              <a:chExt cx="969964" cy="2007872"/>
            </a:xfrm>
          </p:grpSpPr>
          <p:sp>
            <p:nvSpPr>
              <p:cNvPr id="144" name="円/楕円 1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5" name="フローチャート: 論理積ゲート 1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6" name="図形グループ 145"/>
            <p:cNvGrpSpPr/>
            <p:nvPr/>
          </p:nvGrpSpPr>
          <p:grpSpPr>
            <a:xfrm>
              <a:off x="5307609" y="2748467"/>
              <a:ext cx="266802" cy="281800"/>
              <a:chOff x="2667295" y="1059799"/>
              <a:chExt cx="681672" cy="722281"/>
            </a:xfrm>
          </p:grpSpPr>
          <p:sp>
            <p:nvSpPr>
              <p:cNvPr id="147" name="角丸四角形 1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8" name="図 14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49" name="図形グループ 148"/>
            <p:cNvGrpSpPr/>
            <p:nvPr/>
          </p:nvGrpSpPr>
          <p:grpSpPr>
            <a:xfrm>
              <a:off x="5296827" y="2842425"/>
              <a:ext cx="131025" cy="265860"/>
              <a:chOff x="1946324" y="4125162"/>
              <a:chExt cx="969964" cy="2007872"/>
            </a:xfrm>
          </p:grpSpPr>
          <p:sp>
            <p:nvSpPr>
              <p:cNvPr id="150" name="円/楕円 1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1" name="フローチャート: 論理積ゲート 1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2" name="図形グループ 151"/>
            <p:cNvGrpSpPr/>
            <p:nvPr/>
          </p:nvGrpSpPr>
          <p:grpSpPr>
            <a:xfrm>
              <a:off x="5118993" y="2993891"/>
              <a:ext cx="266802" cy="281800"/>
              <a:chOff x="2667295" y="1059799"/>
              <a:chExt cx="681672" cy="722281"/>
            </a:xfrm>
          </p:grpSpPr>
          <p:sp>
            <p:nvSpPr>
              <p:cNvPr id="153" name="角丸四角形 15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54" name="図 15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155" name="図形グループ 154"/>
            <p:cNvGrpSpPr/>
            <p:nvPr/>
          </p:nvGrpSpPr>
          <p:grpSpPr>
            <a:xfrm>
              <a:off x="5108211" y="3087849"/>
              <a:ext cx="131025" cy="265860"/>
              <a:chOff x="1946324" y="4125162"/>
              <a:chExt cx="969964" cy="2007872"/>
            </a:xfrm>
          </p:grpSpPr>
          <p:sp>
            <p:nvSpPr>
              <p:cNvPr id="156" name="円/楕円 1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7" name="フローチャート: 論理積ゲート 1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158" name="図 157" descr="imgres.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92380" y="2812238"/>
              <a:ext cx="392874" cy="269648"/>
            </a:xfrm>
            <a:prstGeom prst="rect">
              <a:avLst/>
            </a:prstGeom>
            <a:effectLst>
              <a:outerShdw blurRad="50800" dist="38100" dir="2700000" algn="tl" rotWithShape="0">
                <a:prstClr val="black">
                  <a:alpha val="40000"/>
                </a:prstClr>
              </a:outerShdw>
            </a:effectLst>
          </p:spPr>
        </p:pic>
        <p:grpSp>
          <p:nvGrpSpPr>
            <p:cNvPr id="163" name="図形グループ 162"/>
            <p:cNvGrpSpPr/>
            <p:nvPr/>
          </p:nvGrpSpPr>
          <p:grpSpPr>
            <a:xfrm>
              <a:off x="8174330" y="3081886"/>
              <a:ext cx="246492" cy="270647"/>
              <a:chOff x="6373788" y="4940591"/>
              <a:chExt cx="499492" cy="545661"/>
            </a:xfrm>
          </p:grpSpPr>
          <p:sp>
            <p:nvSpPr>
              <p:cNvPr id="164" name="角丸四角形 163"/>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角丸四角形 165"/>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7" name="図形グループ 166"/>
            <p:cNvGrpSpPr/>
            <p:nvPr/>
          </p:nvGrpSpPr>
          <p:grpSpPr>
            <a:xfrm>
              <a:off x="7995880" y="2493888"/>
              <a:ext cx="443296" cy="317353"/>
              <a:chOff x="4256600" y="3356991"/>
              <a:chExt cx="3409410" cy="1039312"/>
            </a:xfrm>
          </p:grpSpPr>
          <p:sp>
            <p:nvSpPr>
              <p:cNvPr id="168" name="正方形/長方形 167"/>
              <p:cNvSpPr/>
              <p:nvPr/>
            </p:nvSpPr>
            <p:spPr>
              <a:xfrm>
                <a:off x="5618678" y="3506863"/>
                <a:ext cx="681513" cy="10009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リーフォーム 168"/>
              <p:cNvSpPr/>
              <p:nvPr/>
            </p:nvSpPr>
            <p:spPr>
              <a:xfrm rot="14082756">
                <a:off x="6143232" y="4043986"/>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リーフォーム 169"/>
              <p:cNvSpPr/>
              <p:nvPr/>
            </p:nvSpPr>
            <p:spPr>
              <a:xfrm rot="7517244" flipH="1">
                <a:off x="5333051" y="4043987"/>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5784685" y="4077072"/>
                <a:ext cx="365764" cy="234239"/>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2" name="図形グループ 171"/>
              <p:cNvGrpSpPr/>
              <p:nvPr/>
            </p:nvGrpSpPr>
            <p:grpSpPr>
              <a:xfrm>
                <a:off x="4256600"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81" name="フリーフォーム 180"/>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フリーフォーム 181"/>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フローチャート: 手作業 182"/>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フローチャート: 論理積ゲート 183"/>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リーフォーム 184"/>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flipH="1">
                <a:off x="6198482"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76" name="フリーフォーム 175"/>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リーフォーム 176"/>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手作業 177"/>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フリーフォーム 179"/>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4" name="正方形/長方形 173"/>
              <p:cNvSpPr/>
              <p:nvPr/>
            </p:nvSpPr>
            <p:spPr>
              <a:xfrm>
                <a:off x="5580112" y="3573016"/>
                <a:ext cx="792088" cy="50405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5891499" y="413384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6" name="上下矢印 185"/>
            <p:cNvSpPr/>
            <p:nvPr/>
          </p:nvSpPr>
          <p:spPr>
            <a:xfrm>
              <a:off x="6442124" y="3289923"/>
              <a:ext cx="661297" cy="632039"/>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0" name="図形グループ 199"/>
            <p:cNvGrpSpPr/>
            <p:nvPr/>
          </p:nvGrpSpPr>
          <p:grpSpPr>
            <a:xfrm>
              <a:off x="8003305" y="4720831"/>
              <a:ext cx="395849" cy="510276"/>
              <a:chOff x="921147" y="2673903"/>
              <a:chExt cx="2035043" cy="2195257"/>
            </a:xfrm>
          </p:grpSpPr>
          <p:sp>
            <p:nvSpPr>
              <p:cNvPr id="201" name="台形 200"/>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3" name="図形グループ 202"/>
              <p:cNvGrpSpPr/>
              <p:nvPr/>
            </p:nvGrpSpPr>
            <p:grpSpPr>
              <a:xfrm rot="18523230">
                <a:off x="289583" y="3305467"/>
                <a:ext cx="1602719" cy="339591"/>
                <a:chOff x="1084045" y="2295821"/>
                <a:chExt cx="1399064" cy="288032"/>
              </a:xfrm>
            </p:grpSpPr>
            <p:grpSp>
              <p:nvGrpSpPr>
                <p:cNvPr id="208" name="図形グループ 207"/>
                <p:cNvGrpSpPr/>
                <p:nvPr/>
              </p:nvGrpSpPr>
              <p:grpSpPr>
                <a:xfrm>
                  <a:off x="1084045" y="2295821"/>
                  <a:ext cx="1399064" cy="288032"/>
                  <a:chOff x="531457" y="2456892"/>
                  <a:chExt cx="1399064" cy="288032"/>
                </a:xfrm>
              </p:grpSpPr>
              <p:sp>
                <p:nvSpPr>
                  <p:cNvPr id="210" name="正方形/長方形 209"/>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9" name="円/楕円 208"/>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円/楕円 203"/>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2" name="図形グループ 211"/>
            <p:cNvGrpSpPr/>
            <p:nvPr/>
          </p:nvGrpSpPr>
          <p:grpSpPr>
            <a:xfrm>
              <a:off x="5173565" y="4803760"/>
              <a:ext cx="363824" cy="409204"/>
              <a:chOff x="6373788" y="4940591"/>
              <a:chExt cx="499492" cy="545661"/>
            </a:xfrm>
          </p:grpSpPr>
          <p:sp>
            <p:nvSpPr>
              <p:cNvPr id="213" name="角丸四角形 212"/>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角丸四角形 214"/>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20" name="テキスト ボックス 219"/>
            <p:cNvSpPr txBox="1"/>
            <p:nvPr/>
          </p:nvSpPr>
          <p:spPr>
            <a:xfrm>
              <a:off x="4907196" y="1104310"/>
              <a:ext cx="3704860" cy="400110"/>
            </a:xfrm>
            <a:prstGeom prst="rect">
              <a:avLst/>
            </a:prstGeom>
            <a:noFill/>
          </p:spPr>
          <p:txBody>
            <a:bodyPr wrap="none" rtlCol="0">
              <a:spAutoFit/>
            </a:bodyPr>
            <a:lstStyle/>
            <a:p>
              <a:pPr algn="ctr"/>
              <a:r>
                <a:rPr kumimoji="1" lang="ja-JP" altLang="en-US" sz="2000" dirty="0">
                  <a:solidFill>
                    <a:srgbClr val="FF0000"/>
                  </a:solidFill>
                  <a:latin typeface="Meiryo" charset="-128"/>
                  <a:ea typeface="Meiryo" charset="-128"/>
                  <a:cs typeface="Meiryo" charset="-128"/>
                </a:rPr>
                <a:t>特定・不特定</a:t>
              </a:r>
              <a:r>
                <a:rPr kumimoji="1" lang="en-US" altLang="ja-JP" sz="2000" dirty="0">
                  <a:solidFill>
                    <a:srgbClr val="FF0000"/>
                  </a:solidFill>
                  <a:latin typeface="Meiryo" charset="-128"/>
                  <a:ea typeface="Meiryo" charset="-128"/>
                  <a:cs typeface="Meiryo" charset="-128"/>
                </a:rPr>
                <a:t>&amp;</a:t>
              </a:r>
              <a:r>
                <a:rPr kumimoji="1" lang="ja-JP" altLang="en-US" sz="2000" dirty="0">
                  <a:solidFill>
                    <a:srgbClr val="FF0000"/>
                  </a:solidFill>
                  <a:latin typeface="Meiryo" charset="-128"/>
                  <a:ea typeface="Meiryo" charset="-128"/>
                  <a:cs typeface="Meiryo" charset="-128"/>
                </a:rPr>
                <a:t>多数の通信相手</a:t>
              </a:r>
            </a:p>
          </p:txBody>
        </p:sp>
        <p:sp>
          <p:nvSpPr>
            <p:cNvPr id="222" name="テキスト ボックス 221"/>
            <p:cNvSpPr txBox="1"/>
            <p:nvPr/>
          </p:nvSpPr>
          <p:spPr>
            <a:xfrm>
              <a:off x="4820644" y="5999159"/>
              <a:ext cx="3877985" cy="461665"/>
            </a:xfrm>
            <a:prstGeom prst="rect">
              <a:avLst/>
            </a:prstGeom>
            <a:noFill/>
          </p:spPr>
          <p:txBody>
            <a:bodyPr wrap="none" rtlCol="0">
              <a:spAutoFit/>
            </a:bodyPr>
            <a:lstStyle/>
            <a:p>
              <a:pPr algn="ctr"/>
              <a:r>
                <a:rPr kumimoji="1" lang="ja-JP" altLang="en-US" sz="1200" dirty="0">
                  <a:solidFill>
                    <a:schemeClr val="accent6">
                      <a:lumMod val="75000"/>
                    </a:schemeClr>
                  </a:solidFill>
                  <a:latin typeface="Meiryo" charset="-128"/>
                  <a:ea typeface="Meiryo" charset="-128"/>
                  <a:cs typeface="Meiryo" charset="-128"/>
                </a:rPr>
                <a:t>ユーザー認証や暗号化、セキュアなプログラムなどで</a:t>
              </a:r>
              <a:endParaRPr kumimoji="1" lang="en-US" altLang="ja-JP" sz="1200" dirty="0">
                <a:solidFill>
                  <a:schemeClr val="accent6">
                    <a:lumMod val="75000"/>
                  </a:schemeClr>
                </a:solidFill>
                <a:latin typeface="Meiryo" charset="-128"/>
                <a:ea typeface="Meiryo" charset="-128"/>
                <a:cs typeface="Meiryo" charset="-128"/>
              </a:endParaRPr>
            </a:p>
            <a:p>
              <a:pPr algn="ctr"/>
              <a:r>
                <a:rPr lang="ja-JP" altLang="en-US" sz="1200" dirty="0">
                  <a:solidFill>
                    <a:schemeClr val="accent6">
                      <a:lumMod val="75000"/>
                    </a:schemeClr>
                  </a:solidFill>
                  <a:latin typeface="Meiryo" charset="-128"/>
                  <a:ea typeface="Meiryo" charset="-128"/>
                  <a:cs typeface="Meiryo" charset="-128"/>
                </a:rPr>
                <a:t>経営、業務、データ、個人を守らなくてはならない</a:t>
              </a:r>
              <a:endParaRPr lang="en-US" altLang="ja-JP" sz="1200" dirty="0">
                <a:solidFill>
                  <a:schemeClr val="accent6">
                    <a:lumMod val="75000"/>
                  </a:schemeClr>
                </a:solidFill>
                <a:latin typeface="Meiryo" charset="-128"/>
                <a:ea typeface="Meiryo" charset="-128"/>
                <a:cs typeface="Meiryo" charset="-128"/>
              </a:endParaRPr>
            </a:p>
          </p:txBody>
        </p:sp>
        <p:sp>
          <p:nvSpPr>
            <p:cNvPr id="223" name="正方形/長方形 222"/>
            <p:cNvSpPr/>
            <p:nvPr/>
          </p:nvSpPr>
          <p:spPr>
            <a:xfrm>
              <a:off x="4865856" y="1045260"/>
              <a:ext cx="3816424" cy="4832012"/>
            </a:xfrm>
            <a:prstGeom prst="rect">
              <a:avLst/>
            </a:prstGeom>
            <a:noFill/>
            <a:ln w="57150">
              <a:solidFill>
                <a:schemeClr val="accent6">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右矢印 224"/>
            <p:cNvSpPr/>
            <p:nvPr/>
          </p:nvSpPr>
          <p:spPr>
            <a:xfrm>
              <a:off x="4200845" y="2989938"/>
              <a:ext cx="833094" cy="117421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テキスト ボックス 223"/>
            <p:cNvSpPr txBox="1"/>
            <p:nvPr/>
          </p:nvSpPr>
          <p:spPr>
            <a:xfrm>
              <a:off x="4396220" y="2530778"/>
              <a:ext cx="492443" cy="2400657"/>
            </a:xfrm>
            <a:prstGeom prst="rect">
              <a:avLst/>
            </a:prstGeom>
            <a:noFill/>
          </p:spPr>
          <p:txBody>
            <a:bodyPr vert="eaVert" wrap="none" rtlCol="0">
              <a:spAutoFit/>
            </a:bodyPr>
            <a:lstStyle/>
            <a:p>
              <a:r>
                <a:rPr kumimoji="1" lang="ja-JP" altLang="en-US" sz="2000" dirty="0">
                  <a:solidFill>
                    <a:srgbClr val="FF0000"/>
                  </a:solidFill>
                  <a:latin typeface="Meiryo" charset="-128"/>
                  <a:ea typeface="Meiryo" charset="-128"/>
                  <a:cs typeface="Meiryo" charset="-128"/>
                </a:rPr>
                <a:t>複雑さと範囲の拡大</a:t>
              </a:r>
            </a:p>
          </p:txBody>
        </p:sp>
      </p:grpSp>
    </p:spTree>
    <p:extLst>
      <p:ext uri="{BB962C8B-B14F-4D97-AF65-F5344CB8AC3E}">
        <p14:creationId xmlns:p14="http://schemas.microsoft.com/office/powerpoint/2010/main" val="20066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rPr>
              <a:t>誤解２</a:t>
            </a:r>
            <a:r>
              <a:rPr kumimoji="1" lang="ja-JP" altLang="en-US" dirty="0"/>
              <a:t>：ガバナンスが効かない？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z="1800" b="1" smtClean="0"/>
              <a:t>37</a:t>
            </a:fld>
            <a:endParaRPr kumimoji="1" lang="ja-JP" altLang="en-US" sz="1800" b="1"/>
          </a:p>
        </p:txBody>
      </p:sp>
      <p:sp>
        <p:nvSpPr>
          <p:cNvPr id="5" name="正方形/長方形 4"/>
          <p:cNvSpPr/>
          <p:nvPr/>
        </p:nvSpPr>
        <p:spPr>
          <a:xfrm>
            <a:off x="323528" y="4797152"/>
            <a:ext cx="8496944" cy="72008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インフラ</a:t>
            </a:r>
          </a:p>
        </p:txBody>
      </p:sp>
      <p:sp>
        <p:nvSpPr>
          <p:cNvPr id="6" name="正方形/長方形 5"/>
          <p:cNvSpPr/>
          <p:nvPr/>
        </p:nvSpPr>
        <p:spPr>
          <a:xfrm>
            <a:off x="323528" y="3933056"/>
            <a:ext cx="8496944" cy="720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プラットフォーム</a:t>
            </a:r>
          </a:p>
        </p:txBody>
      </p:sp>
      <p:sp>
        <p:nvSpPr>
          <p:cNvPr id="7" name="正方形/長方形 6"/>
          <p:cNvSpPr/>
          <p:nvPr/>
        </p:nvSpPr>
        <p:spPr>
          <a:xfrm>
            <a:off x="323528" y="5661248"/>
            <a:ext cx="8496944" cy="7200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a:solidFill>
                  <a:srgbClr val="FFFFFF"/>
                </a:solidFill>
                <a:latin typeface="Meiryo" charset="-128"/>
                <a:ea typeface="Meiryo" charset="-128"/>
                <a:cs typeface="Meiryo" charset="-128"/>
              </a:rPr>
              <a:t>運用管理</a:t>
            </a:r>
            <a:endParaRPr kumimoji="1" lang="ja-JP" altLang="en-US" sz="1400" b="1" dirty="0">
              <a:solidFill>
                <a:srgbClr val="FFFFFF"/>
              </a:solidFill>
              <a:latin typeface="Meiryo" charset="-128"/>
              <a:ea typeface="Meiryo" charset="-128"/>
              <a:cs typeface="Meiryo" charset="-128"/>
            </a:endParaRPr>
          </a:p>
        </p:txBody>
      </p:sp>
      <p:sp>
        <p:nvSpPr>
          <p:cNvPr id="8" name="正方形/長方形 7"/>
          <p:cNvSpPr/>
          <p:nvPr/>
        </p:nvSpPr>
        <p:spPr>
          <a:xfrm>
            <a:off x="323528" y="3068960"/>
            <a:ext cx="8496944" cy="72008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アプリケーション</a:t>
            </a:r>
          </a:p>
        </p:txBody>
      </p:sp>
      <p:sp>
        <p:nvSpPr>
          <p:cNvPr id="13" name="正方形/長方形 12"/>
          <p:cNvSpPr/>
          <p:nvPr/>
        </p:nvSpPr>
        <p:spPr>
          <a:xfrm>
            <a:off x="323528" y="2204864"/>
            <a:ext cx="8496944" cy="7200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solidFill>
                  <a:srgbClr val="FFFFFF"/>
                </a:solidFill>
                <a:latin typeface="Meiryo" charset="-128"/>
                <a:ea typeface="Meiryo" charset="-128"/>
                <a:cs typeface="Meiryo" charset="-128"/>
              </a:rPr>
              <a:t>業務対応</a:t>
            </a:r>
          </a:p>
        </p:txBody>
      </p:sp>
      <p:sp>
        <p:nvSpPr>
          <p:cNvPr id="14" name="正方形/長方形 13"/>
          <p:cNvSpPr/>
          <p:nvPr/>
        </p:nvSpPr>
        <p:spPr>
          <a:xfrm>
            <a:off x="2123728" y="2060848"/>
            <a:ext cx="1584176" cy="4464496"/>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809480" y="4725145"/>
            <a:ext cx="1584176" cy="1080120"/>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5508104" y="3913561"/>
            <a:ext cx="1584176" cy="21797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7200292" y="3023208"/>
            <a:ext cx="1584176" cy="35021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3815916" y="5877272"/>
            <a:ext cx="1584176" cy="6480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5916" y="2060848"/>
            <a:ext cx="1584176" cy="26319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508104" y="2060848"/>
            <a:ext cx="1584176" cy="1800200"/>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508104" y="6129300"/>
            <a:ext cx="1584176" cy="396043"/>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7198633" y="2060848"/>
            <a:ext cx="1584176" cy="916608"/>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2310522" y="4072813"/>
            <a:ext cx="1210589"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自社対応</a:t>
            </a:r>
          </a:p>
        </p:txBody>
      </p:sp>
      <p:sp>
        <p:nvSpPr>
          <p:cNvPr id="24" name="テキスト ボックス 23"/>
          <p:cNvSpPr txBox="1"/>
          <p:nvPr/>
        </p:nvSpPr>
        <p:spPr>
          <a:xfrm>
            <a:off x="7393751" y="4542082"/>
            <a:ext cx="1210589" cy="400110"/>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クラウド</a:t>
            </a:r>
          </a:p>
        </p:txBody>
      </p:sp>
      <p:sp>
        <p:nvSpPr>
          <p:cNvPr id="25" name="テキスト ボックス 24"/>
          <p:cNvSpPr txBox="1"/>
          <p:nvPr/>
        </p:nvSpPr>
        <p:spPr>
          <a:xfrm>
            <a:off x="2310522" y="1660738"/>
            <a:ext cx="1210588" cy="400110"/>
          </a:xfrm>
          <a:prstGeom prst="rect">
            <a:avLst/>
          </a:prstGeom>
          <a:noFill/>
        </p:spPr>
        <p:txBody>
          <a:bodyPr wrap="none" rtlCol="0">
            <a:spAutoFit/>
          </a:bodyPr>
          <a:lstStyle/>
          <a:p>
            <a:pPr algn="ctr"/>
            <a:r>
              <a:rPr kumimoji="1" lang="ja-JP" altLang="en-US" sz="2000" b="1">
                <a:solidFill>
                  <a:schemeClr val="accent6">
                    <a:lumMod val="50000"/>
                  </a:schemeClr>
                </a:solidFill>
                <a:latin typeface="Meiryo" charset="-128"/>
                <a:ea typeface="Meiryo" charset="-128"/>
                <a:cs typeface="Meiryo" charset="-128"/>
              </a:rPr>
              <a:t>自社所有</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6" name="テキスト ボックス 25"/>
          <p:cNvSpPr txBox="1"/>
          <p:nvPr/>
        </p:nvSpPr>
        <p:spPr>
          <a:xfrm>
            <a:off x="4205490" y="1660738"/>
            <a:ext cx="805029" cy="400110"/>
          </a:xfrm>
          <a:prstGeom prst="rect">
            <a:avLst/>
          </a:prstGeom>
          <a:noFill/>
        </p:spPr>
        <p:txBody>
          <a:bodyPr wrap="none" rtlCol="0">
            <a:spAutoFit/>
          </a:bodyPr>
          <a:lstStyle/>
          <a:p>
            <a:pPr algn="ctr"/>
            <a:r>
              <a:rPr kumimoji="1" lang="en-US" altLang="ja-JP" sz="2000" b="1">
                <a:solidFill>
                  <a:schemeClr val="accent6">
                    <a:lumMod val="50000"/>
                  </a:schemeClr>
                </a:solidFill>
                <a:latin typeface="Meiryo" charset="-128"/>
                <a:ea typeface="Meiryo" charset="-128"/>
                <a:cs typeface="Meiryo" charset="-128"/>
              </a:rPr>
              <a:t>IaaS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7" name="テキスト ボックス 26"/>
          <p:cNvSpPr txBox="1"/>
          <p:nvPr/>
        </p:nvSpPr>
        <p:spPr>
          <a:xfrm>
            <a:off x="5877510" y="1660738"/>
            <a:ext cx="852029"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P</a:t>
            </a:r>
            <a:r>
              <a:rPr kumimoji="1" lang="en-US" altLang="ja-JP" sz="2000" b="1" dirty="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8" name="テキスト ボックス 27"/>
          <p:cNvSpPr txBox="1"/>
          <p:nvPr/>
        </p:nvSpPr>
        <p:spPr>
          <a:xfrm>
            <a:off x="7563360" y="1660738"/>
            <a:ext cx="854721"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S</a:t>
            </a:r>
            <a:r>
              <a:rPr kumimoji="1" lang="en-US" altLang="ja-JP" sz="2000" b="1" dirty="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9" name="テキスト ボックス 28"/>
          <p:cNvSpPr txBox="1"/>
          <p:nvPr/>
        </p:nvSpPr>
        <p:spPr>
          <a:xfrm>
            <a:off x="867299" y="1031948"/>
            <a:ext cx="7409401" cy="461665"/>
          </a:xfrm>
          <a:prstGeom prst="rect">
            <a:avLst/>
          </a:prstGeom>
          <a:noFill/>
        </p:spPr>
        <p:txBody>
          <a:bodyPr wrap="none" rtlCol="0">
            <a:spAutoFit/>
          </a:bodyPr>
          <a:lstStyle/>
          <a:p>
            <a:pPr algn="ctr"/>
            <a:r>
              <a:rPr kumimoji="1" lang="ja-JP" altLang="en-US" sz="2400" b="1" dirty="0">
                <a:solidFill>
                  <a:srgbClr val="0432FF"/>
                </a:solidFill>
                <a:latin typeface="Meiryo" charset="-128"/>
                <a:ea typeface="Meiryo" charset="-128"/>
                <a:cs typeface="Meiryo" charset="-128"/>
              </a:rPr>
              <a:t>責任分界点が変わる：運用管理</a:t>
            </a:r>
            <a:r>
              <a:rPr kumimoji="1" lang="en-US" altLang="ja-JP" sz="2400" b="1" dirty="0">
                <a:solidFill>
                  <a:srgbClr val="0432FF"/>
                </a:solidFill>
                <a:latin typeface="Meiryo" charset="-128"/>
                <a:ea typeface="Meiryo" charset="-128"/>
                <a:cs typeface="Meiryo" charset="-128"/>
              </a:rPr>
              <a:t> </a:t>
            </a:r>
            <a:r>
              <a:rPr kumimoji="1" lang="en-US" altLang="ja-JP" sz="2400" dirty="0">
                <a:solidFill>
                  <a:srgbClr val="0432FF"/>
                </a:solidFill>
                <a:latin typeface="Meiryo" charset="-128"/>
                <a:ea typeface="Meiryo" charset="-128"/>
                <a:cs typeface="Meiryo" charset="-128"/>
              </a:rPr>
              <a:t>× </a:t>
            </a:r>
            <a:r>
              <a:rPr kumimoji="1" lang="ja-JP" altLang="en-US" sz="2400" b="1" dirty="0">
                <a:solidFill>
                  <a:srgbClr val="0432FF"/>
                </a:solidFill>
                <a:latin typeface="Meiryo" charset="-128"/>
                <a:ea typeface="Meiryo" charset="-128"/>
                <a:cs typeface="Meiryo" charset="-128"/>
              </a:rPr>
              <a:t>セキュリティ対応</a:t>
            </a:r>
          </a:p>
        </p:txBody>
      </p:sp>
    </p:spTree>
    <p:extLst>
      <p:ext uri="{BB962C8B-B14F-4D97-AF65-F5344CB8AC3E}">
        <p14:creationId xmlns:p14="http://schemas.microsoft.com/office/powerpoint/2010/main" val="2803712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074246" y="1554487"/>
            <a:ext cx="3690026" cy="4465423"/>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5276062" y="2399040"/>
            <a:ext cx="3286395" cy="178812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ソフトウェア</a:t>
            </a:r>
            <a:endParaRPr kumimoji="1" lang="ja-JP" altLang="en-US" sz="2000" b="1" dirty="0">
              <a:solidFill>
                <a:srgbClr val="FFFFFF"/>
              </a:solidFill>
              <a:latin typeface="Meiryo" charset="-128"/>
              <a:ea typeface="Meiryo" charset="-128"/>
              <a:cs typeface="Meiryo" charset="-128"/>
            </a:endParaRPr>
          </a:p>
        </p:txBody>
      </p:sp>
      <p:sp>
        <p:nvSpPr>
          <p:cNvPr id="21" name="正方形/長方形 20"/>
          <p:cNvSpPr/>
          <p:nvPr/>
        </p:nvSpPr>
        <p:spPr>
          <a:xfrm>
            <a:off x="5276062" y="4312860"/>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ハードウェア</a:t>
            </a:r>
            <a:endParaRPr kumimoji="1" lang="en-US" altLang="ja-JP" sz="2400" b="1"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sp>
        <p:nvSpPr>
          <p:cNvPr id="4" name="正方形/長方形 3"/>
          <p:cNvSpPr/>
          <p:nvPr/>
        </p:nvSpPr>
        <p:spPr>
          <a:xfrm>
            <a:off x="457200" y="3343958"/>
            <a:ext cx="3690026" cy="266939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 y="1529366"/>
            <a:ext cx="3690026" cy="1729999"/>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35996" y="4418429"/>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ハードウェア</a:t>
            </a:r>
            <a:endParaRPr kumimoji="1" lang="en-US" altLang="ja-JP" sz="2400" b="1" dirty="0">
              <a:solidFill>
                <a:srgbClr val="FFFFFF"/>
              </a:solidFill>
              <a:latin typeface="Meiryo" charset="-128"/>
              <a:ea typeface="Meiryo" charset="-128"/>
              <a:cs typeface="Meiryo" charset="-128"/>
            </a:endParaRPr>
          </a:p>
          <a:p>
            <a:pPr algn="ctr"/>
            <a:r>
              <a:rPr lang="ja-JP" altLang="en-US" sz="2400" b="1" dirty="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8" name="正方形/長方形 7"/>
          <p:cNvSpPr/>
          <p:nvPr/>
        </p:nvSpPr>
        <p:spPr>
          <a:xfrm>
            <a:off x="635996" y="2430351"/>
            <a:ext cx="3286395" cy="1788121"/>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ソフトウェア</a:t>
            </a:r>
            <a:endParaRPr kumimoji="1" lang="ja-JP" altLang="en-US" sz="2000" b="1" dirty="0">
              <a:solidFill>
                <a:srgbClr val="FFFFFF"/>
              </a:solidFill>
              <a:latin typeface="Meiryo" charset="-128"/>
              <a:ea typeface="Meiryo" charset="-128"/>
              <a:cs typeface="Meiryo" charset="-128"/>
            </a:endParaRPr>
          </a:p>
        </p:txBody>
      </p:sp>
      <p:sp>
        <p:nvSpPr>
          <p:cNvPr id="9" name="正方形/長方形 8"/>
          <p:cNvSpPr/>
          <p:nvPr/>
        </p:nvSpPr>
        <p:spPr>
          <a:xfrm>
            <a:off x="648983" y="1756684"/>
            <a:ext cx="3286395" cy="48150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業務対応</a:t>
            </a:r>
          </a:p>
        </p:txBody>
      </p:sp>
      <p:sp>
        <p:nvSpPr>
          <p:cNvPr id="11" name="正方形/長方形 10"/>
          <p:cNvSpPr/>
          <p:nvPr/>
        </p:nvSpPr>
        <p:spPr>
          <a:xfrm>
            <a:off x="5276063" y="1791835"/>
            <a:ext cx="3286395" cy="481506"/>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業務対応</a:t>
            </a:r>
          </a:p>
        </p:txBody>
      </p:sp>
      <p:sp>
        <p:nvSpPr>
          <p:cNvPr id="14" name="テキスト ボックス 13"/>
          <p:cNvSpPr txBox="1"/>
          <p:nvPr/>
        </p:nvSpPr>
        <p:spPr>
          <a:xfrm>
            <a:off x="5416284" y="1114773"/>
            <a:ext cx="3005951" cy="400110"/>
          </a:xfrm>
          <a:prstGeom prst="rect">
            <a:avLst/>
          </a:prstGeom>
          <a:noFill/>
        </p:spPr>
        <p:txBody>
          <a:bodyPr wrap="none" rtlCol="0">
            <a:spAutoFit/>
          </a:bodyPr>
          <a:lstStyle/>
          <a:p>
            <a:pPr algn="ctr"/>
            <a:r>
              <a:rPr kumimoji="1" lang="ja-JP" altLang="en-US" sz="2000" dirty="0">
                <a:solidFill>
                  <a:schemeClr val="accent6">
                    <a:lumMod val="75000"/>
                  </a:schemeClr>
                </a:solidFill>
                <a:latin typeface="Meiryo" charset="-128"/>
                <a:ea typeface="Meiryo" charset="-128"/>
                <a:cs typeface="Meiryo" charset="-128"/>
              </a:rPr>
              <a:t>クラウドを使用する場合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15" name="テキスト ボックス 14"/>
          <p:cNvSpPr txBox="1"/>
          <p:nvPr/>
        </p:nvSpPr>
        <p:spPr>
          <a:xfrm>
            <a:off x="1032697" y="6145345"/>
            <a:ext cx="2492990" cy="369332"/>
          </a:xfrm>
          <a:prstGeom prst="rect">
            <a:avLst/>
          </a:prstGeom>
          <a:noFill/>
        </p:spPr>
        <p:txBody>
          <a:bodyPr wrap="none" rtlCol="0">
            <a:spAutoFit/>
          </a:bodyPr>
          <a:lstStyle/>
          <a:p>
            <a:pPr algn="ctr"/>
            <a:r>
              <a:rPr kumimoji="1" lang="ja-JP" altLang="en-US" b="1" dirty="0">
                <a:latin typeface="Meiryo" charset="-128"/>
                <a:ea typeface="Meiryo" charset="-128"/>
                <a:cs typeface="Meiryo" charset="-128"/>
              </a:rPr>
              <a:t>固定資産の割合が高い</a:t>
            </a:r>
          </a:p>
        </p:txBody>
      </p:sp>
      <p:sp>
        <p:nvSpPr>
          <p:cNvPr id="16" name="四角形吹き出し 15"/>
          <p:cNvSpPr/>
          <p:nvPr/>
        </p:nvSpPr>
        <p:spPr>
          <a:xfrm>
            <a:off x="3336336" y="2513212"/>
            <a:ext cx="2952432" cy="469468"/>
          </a:xfrm>
          <a:prstGeom prst="wedgeRectCallout">
            <a:avLst>
              <a:gd name="adj1" fmla="val 11391"/>
              <a:gd name="adj2" fmla="val 10576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ビジネス環境の変化に柔軟対応</a:t>
            </a:r>
            <a:endParaRPr lang="en-US" altLang="ja-JP" sz="1400" dirty="0">
              <a:solidFill>
                <a:srgbClr val="FFFFFF"/>
              </a:solidFill>
              <a:latin typeface="Meiryo" charset="-128"/>
              <a:ea typeface="Meiryo" charset="-128"/>
              <a:cs typeface="Meiryo" charset="-128"/>
            </a:endParaRPr>
          </a:p>
          <a:p>
            <a:pPr algn="ctr"/>
            <a:r>
              <a:rPr lang="ja-JP" altLang="en-US" sz="1400" dirty="0">
                <a:solidFill>
                  <a:srgbClr val="FFFFFF"/>
                </a:solidFill>
                <a:latin typeface="Meiryo" charset="-128"/>
                <a:ea typeface="Meiryo" charset="-128"/>
                <a:cs typeface="Meiryo" charset="-128"/>
              </a:rPr>
              <a:t>リスクヘッジ効果が高い</a:t>
            </a:r>
            <a:endParaRPr kumimoji="1" lang="ja-JP" altLang="en-US" sz="1400" dirty="0">
              <a:solidFill>
                <a:srgbClr val="FFFFFF"/>
              </a:solidFill>
              <a:latin typeface="Meiryo" charset="-128"/>
              <a:ea typeface="Meiryo" charset="-128"/>
              <a:cs typeface="Meiryo" charset="-128"/>
            </a:endParaRPr>
          </a:p>
        </p:txBody>
      </p:sp>
      <p:cxnSp>
        <p:nvCxnSpPr>
          <p:cNvPr id="22" name="直線コネクタ 21"/>
          <p:cNvCxnSpPr/>
          <p:nvPr/>
        </p:nvCxnSpPr>
        <p:spPr>
          <a:xfrm>
            <a:off x="4147226" y="1548353"/>
            <a:ext cx="927020" cy="12765"/>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4236625" y="3293101"/>
            <a:ext cx="837621" cy="2720254"/>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1312198" y="1117738"/>
            <a:ext cx="1980030" cy="400110"/>
          </a:xfrm>
          <a:prstGeom prst="rect">
            <a:avLst/>
          </a:prstGeom>
          <a:noFill/>
        </p:spPr>
        <p:txBody>
          <a:bodyPr wrap="none" rtlCol="0">
            <a:spAutoFit/>
          </a:bodyPr>
          <a:lstStyle/>
          <a:p>
            <a:pPr algn="ctr"/>
            <a:r>
              <a:rPr kumimoji="1" lang="ja-JP" altLang="en-US" sz="2000">
                <a:latin typeface="Meiryo" charset="-128"/>
                <a:ea typeface="Meiryo" charset="-128"/>
                <a:cs typeface="Meiryo" charset="-128"/>
              </a:rPr>
              <a:t>自社所有の場合</a:t>
            </a:r>
            <a:endParaRPr kumimoji="1" lang="ja-JP" altLang="en-US" sz="2000" b="1" dirty="0">
              <a:latin typeface="Meiryo" charset="-128"/>
              <a:ea typeface="Meiryo" charset="-128"/>
              <a:cs typeface="Meiryo" charset="-128"/>
            </a:endParaRPr>
          </a:p>
        </p:txBody>
      </p:sp>
      <p:sp>
        <p:nvSpPr>
          <p:cNvPr id="27" name="テキスト ボックス 26"/>
          <p:cNvSpPr txBox="1"/>
          <p:nvPr/>
        </p:nvSpPr>
        <p:spPr>
          <a:xfrm>
            <a:off x="5929247" y="6145345"/>
            <a:ext cx="2031325" cy="369332"/>
          </a:xfrm>
          <a:prstGeom prst="rect">
            <a:avLst/>
          </a:prstGeom>
          <a:noFill/>
        </p:spPr>
        <p:txBody>
          <a:bodyPr wrap="none" rtlCol="0">
            <a:spAutoFit/>
          </a:bodyPr>
          <a:lstStyle/>
          <a:p>
            <a:pPr algn="ctr"/>
            <a:r>
              <a:rPr kumimoji="1" lang="ja-JP" altLang="en-US" b="1" dirty="0">
                <a:solidFill>
                  <a:schemeClr val="accent6">
                    <a:lumMod val="75000"/>
                  </a:schemeClr>
                </a:solidFill>
                <a:latin typeface="Meiryo" charset="-128"/>
                <a:ea typeface="Meiryo" charset="-128"/>
                <a:cs typeface="Meiryo" charset="-128"/>
              </a:rPr>
              <a:t>経費の割合が高い</a:t>
            </a:r>
          </a:p>
        </p:txBody>
      </p:sp>
    </p:spTree>
    <p:extLst>
      <p:ext uri="{BB962C8B-B14F-4D97-AF65-F5344CB8AC3E}">
        <p14:creationId xmlns:p14="http://schemas.microsoft.com/office/powerpoint/2010/main" val="231526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sp>
        <p:nvSpPr>
          <p:cNvPr id="5" name="正方形/長方形 4"/>
          <p:cNvSpPr/>
          <p:nvPr/>
        </p:nvSpPr>
        <p:spPr>
          <a:xfrm>
            <a:off x="316393" y="2018021"/>
            <a:ext cx="2951855" cy="447994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78466" y="2619437"/>
            <a:ext cx="2227699" cy="219310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03728" y="3711808"/>
            <a:ext cx="1521954" cy="101102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678469" y="4871684"/>
            <a:ext cx="2227699" cy="154225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170959" y="422889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802289" y="423600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175558"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792315"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170959" y="5445326"/>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802289" y="5452441"/>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1210708" y="4936453"/>
            <a:ext cx="1107996"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必要だと思う</a:t>
            </a:r>
            <a:endParaRPr kumimoji="1" lang="en-US" altLang="ja-JP" sz="1200" dirty="0">
              <a:solidFill>
                <a:schemeClr val="bg1"/>
              </a:solidFill>
              <a:latin typeface="Meiryo" charset="-128"/>
              <a:ea typeface="Meiryo" charset="-128"/>
              <a:cs typeface="Meiryo" charset="-128"/>
            </a:endParaRPr>
          </a:p>
          <a:p>
            <a:pPr algn="ctr"/>
            <a:r>
              <a:rPr lang="en-US" altLang="ja-JP" sz="1600" b="1" dirty="0">
                <a:solidFill>
                  <a:schemeClr val="bg1"/>
                </a:solidFill>
                <a:latin typeface="Meiryo" charset="-128"/>
                <a:ea typeface="Meiryo" charset="-128"/>
                <a:cs typeface="Meiryo" charset="-128"/>
              </a:rPr>
              <a:t>4</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6" name="テキスト ボックス 15"/>
          <p:cNvSpPr txBox="1"/>
          <p:nvPr/>
        </p:nvSpPr>
        <p:spPr>
          <a:xfrm>
            <a:off x="1102504" y="3729427"/>
            <a:ext cx="1324402"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リスク係数</a:t>
            </a:r>
            <a:r>
              <a:rPr kumimoji="1" lang="en-US" altLang="ja-JP" sz="1200" dirty="0">
                <a:solidFill>
                  <a:schemeClr val="bg1"/>
                </a:solidFill>
                <a:latin typeface="Meiryo" charset="-128"/>
                <a:ea typeface="Meiryo" charset="-128"/>
                <a:cs typeface="Meiryo" charset="-128"/>
              </a:rPr>
              <a:t>×1.5</a:t>
            </a:r>
          </a:p>
          <a:p>
            <a:pPr algn="ctr"/>
            <a:r>
              <a:rPr lang="ja-JP" altLang="en-US" sz="1600" b="1" dirty="0">
                <a:solidFill>
                  <a:schemeClr val="bg1"/>
                </a:solidFill>
                <a:latin typeface="Meiryo" charset="-128"/>
                <a:ea typeface="Meiryo" charset="-128"/>
                <a:cs typeface="Meiryo" charset="-128"/>
              </a:rPr>
              <a:t>＋</a:t>
            </a:r>
            <a:r>
              <a:rPr lang="en-US" altLang="ja-JP" sz="1600" b="1" dirty="0">
                <a:solidFill>
                  <a:schemeClr val="bg1"/>
                </a:solidFill>
                <a:latin typeface="Meiryo" charset="-128"/>
                <a:ea typeface="Meiryo" charset="-128"/>
                <a:cs typeface="Meiryo" charset="-128"/>
              </a:rPr>
              <a:t>2</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864164" y="2773930"/>
            <a:ext cx="1797287" cy="523220"/>
          </a:xfrm>
          <a:prstGeom prst="rect">
            <a:avLst/>
          </a:prstGeom>
          <a:noFill/>
        </p:spPr>
        <p:txBody>
          <a:bodyPr wrap="none" rtlCol="0">
            <a:spAutoFit/>
          </a:bodyPr>
          <a:lstStyle/>
          <a:p>
            <a:pPr algn="ctr"/>
            <a:r>
              <a:rPr kumimoji="1" lang="en-US" altLang="ja-JP" sz="1200" dirty="0">
                <a:solidFill>
                  <a:schemeClr val="tx1">
                    <a:lumMod val="50000"/>
                    <a:lumOff val="50000"/>
                  </a:schemeClr>
                </a:solidFill>
                <a:latin typeface="Meiryo" charset="-128"/>
                <a:ea typeface="Meiryo" charset="-128"/>
                <a:cs typeface="Meiryo" charset="-128"/>
              </a:rPr>
              <a:t>4+2=6</a:t>
            </a:r>
            <a:r>
              <a:rPr kumimoji="1" lang="ja-JP" altLang="en-US" sz="1200" dirty="0">
                <a:solidFill>
                  <a:schemeClr val="tx1">
                    <a:lumMod val="50000"/>
                    <a:lumOff val="50000"/>
                  </a:schemeClr>
                </a:solidFill>
                <a:latin typeface="Meiryo" charset="-128"/>
                <a:ea typeface="Meiryo" charset="-128"/>
                <a:cs typeface="Meiryo" charset="-128"/>
              </a:rPr>
              <a:t>コアはないので</a:t>
            </a:r>
            <a:endParaRPr kumimoji="1" lang="en-US" altLang="ja-JP" sz="1200" dirty="0">
              <a:solidFill>
                <a:schemeClr val="tx1">
                  <a:lumMod val="50000"/>
                  <a:lumOff val="50000"/>
                </a:schemeClr>
              </a:solidFill>
              <a:latin typeface="Meiryo" charset="-128"/>
              <a:ea typeface="Meiryo" charset="-128"/>
              <a:cs typeface="Meiryo" charset="-128"/>
            </a:endParaRPr>
          </a:p>
          <a:p>
            <a:pPr algn="ctr"/>
            <a:r>
              <a:rPr kumimoji="1" lang="ja-JP" altLang="en-US" sz="1200" dirty="0">
                <a:solidFill>
                  <a:schemeClr val="tx1">
                    <a:lumMod val="50000"/>
                    <a:lumOff val="50000"/>
                  </a:schemeClr>
                </a:solidFill>
                <a:latin typeface="Meiryo" charset="-128"/>
                <a:ea typeface="Meiryo" charset="-128"/>
                <a:cs typeface="Meiryo" charset="-128"/>
              </a:rPr>
              <a:t>仕方なく</a:t>
            </a:r>
            <a:r>
              <a:rPr lang="ja-JP" altLang="en-US" sz="1600" b="1" dirty="0">
                <a:solidFill>
                  <a:schemeClr val="tx1">
                    <a:lumMod val="50000"/>
                    <a:lumOff val="50000"/>
                  </a:schemeClr>
                </a:solidFill>
                <a:latin typeface="Meiryo" charset="-128"/>
                <a:ea typeface="Meiryo" charset="-128"/>
                <a:cs typeface="Meiryo" charset="-128"/>
              </a:rPr>
              <a:t>＋</a:t>
            </a:r>
            <a:r>
              <a:rPr lang="en-US" altLang="ja-JP" sz="1600" b="1" dirty="0">
                <a:solidFill>
                  <a:schemeClr val="tx1">
                    <a:lumMod val="50000"/>
                    <a:lumOff val="50000"/>
                  </a:schemeClr>
                </a:solidFill>
                <a:latin typeface="Meiryo" charset="-128"/>
                <a:ea typeface="Meiryo" charset="-128"/>
                <a:cs typeface="Meiryo" charset="-128"/>
              </a:rPr>
              <a:t>2</a:t>
            </a:r>
            <a:r>
              <a:rPr lang="ja-JP" altLang="en-US" sz="1600" b="1" dirty="0">
                <a:solidFill>
                  <a:schemeClr val="tx1">
                    <a:lumMod val="50000"/>
                    <a:lumOff val="50000"/>
                  </a:schemeClr>
                </a:solidFill>
                <a:latin typeface="Meiryo" charset="-128"/>
                <a:ea typeface="Meiryo" charset="-128"/>
                <a:cs typeface="Meiryo" charset="-128"/>
              </a:rPr>
              <a:t>コア</a:t>
            </a:r>
            <a:endParaRPr kumimoji="1" lang="ja-JP" altLang="en-US" sz="1600" b="1" dirty="0">
              <a:solidFill>
                <a:schemeClr val="tx1">
                  <a:lumMod val="50000"/>
                  <a:lumOff val="50000"/>
                </a:schemeClr>
              </a:solidFill>
              <a:latin typeface="Meiryo" charset="-128"/>
              <a:ea typeface="Meiryo" charset="-128"/>
              <a:cs typeface="Meiryo" charset="-128"/>
            </a:endParaRPr>
          </a:p>
        </p:txBody>
      </p:sp>
      <p:sp>
        <p:nvSpPr>
          <p:cNvPr id="18" name="正方形/長方形 17"/>
          <p:cNvSpPr/>
          <p:nvPr/>
        </p:nvSpPr>
        <p:spPr>
          <a:xfrm>
            <a:off x="1172116" y="325213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803446" y="325924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32640" y="2159111"/>
            <a:ext cx="2464137" cy="338554"/>
          </a:xfrm>
          <a:prstGeom prst="rect">
            <a:avLst/>
          </a:prstGeom>
          <a:noFill/>
        </p:spPr>
        <p:txBody>
          <a:bodyPr wrap="none" rtlCol="0">
            <a:spAutoFit/>
          </a:bodyPr>
          <a:lstStyle/>
          <a:p>
            <a:pPr algn="ctr"/>
            <a:r>
              <a:rPr lang="en-US" altLang="ja-JP" sz="1600" b="1" dirty="0">
                <a:solidFill>
                  <a:schemeClr val="bg1"/>
                </a:solidFill>
                <a:latin typeface="Meiryo" charset="-128"/>
                <a:ea typeface="Meiryo" charset="-128"/>
                <a:cs typeface="Meiryo" charset="-128"/>
              </a:rPr>
              <a:t>8</a:t>
            </a:r>
            <a:r>
              <a:rPr lang="ja-JP" altLang="en-US" sz="1600" b="1" dirty="0">
                <a:solidFill>
                  <a:schemeClr val="bg1"/>
                </a:solidFill>
                <a:latin typeface="Meiryo" charset="-128"/>
                <a:ea typeface="Meiryo" charset="-128"/>
                <a:cs typeface="Meiryo" charset="-128"/>
              </a:rPr>
              <a:t>コア</a:t>
            </a:r>
            <a:r>
              <a:rPr lang="en-US" altLang="ja-JP" sz="1600" b="1" dirty="0">
                <a:solidFill>
                  <a:schemeClr val="bg1"/>
                </a:solidFill>
                <a:latin typeface="Meiryo" charset="-128"/>
                <a:ea typeface="Meiryo" charset="-128"/>
                <a:cs typeface="Meiryo" charset="-128"/>
              </a:rPr>
              <a:t>/1</a:t>
            </a:r>
            <a:r>
              <a:rPr lang="ja-JP" altLang="en-US" sz="1600" b="1" dirty="0">
                <a:solidFill>
                  <a:schemeClr val="bg1"/>
                </a:solidFill>
                <a:latin typeface="Meiryo" charset="-128"/>
                <a:ea typeface="Meiryo" charset="-128"/>
                <a:cs typeface="Meiryo" charset="-128"/>
              </a:rPr>
              <a:t>ソケットの</a:t>
            </a:r>
            <a:r>
              <a:rPr lang="en-US" altLang="ja-JP" sz="1600" b="1" dirty="0">
                <a:solidFill>
                  <a:schemeClr val="bg1"/>
                </a:solidFill>
                <a:latin typeface="Meiryo" charset="-128"/>
                <a:ea typeface="Meiryo" charset="-128"/>
                <a:cs typeface="Meiryo" charset="-128"/>
              </a:rPr>
              <a:t>CPU</a:t>
            </a:r>
            <a:endParaRPr kumimoji="1" lang="ja-JP" altLang="en-US" sz="1600" b="1" dirty="0">
              <a:solidFill>
                <a:schemeClr val="bg1"/>
              </a:solidFill>
              <a:latin typeface="Meiryo" charset="-128"/>
              <a:ea typeface="Meiryo" charset="-128"/>
              <a:cs typeface="Meiryo" charset="-128"/>
            </a:endParaRPr>
          </a:p>
        </p:txBody>
      </p:sp>
      <p:sp>
        <p:nvSpPr>
          <p:cNvPr id="40" name="テキスト ボックス 39"/>
          <p:cNvSpPr txBox="1"/>
          <p:nvPr/>
        </p:nvSpPr>
        <p:spPr>
          <a:xfrm>
            <a:off x="413719" y="1531937"/>
            <a:ext cx="2698175" cy="307777"/>
          </a:xfrm>
          <a:prstGeom prst="rect">
            <a:avLst/>
          </a:prstGeom>
          <a:noFill/>
        </p:spPr>
        <p:txBody>
          <a:bodyPr wrap="none" rtlCol="0">
            <a:spAutoFit/>
          </a:bodyPr>
          <a:lstStyle/>
          <a:p>
            <a:pPr algn="ctr"/>
            <a:r>
              <a:rPr lang="ja-JP" altLang="en-US" sz="1400" dirty="0">
                <a:latin typeface="Meiryo" charset="-128"/>
                <a:ea typeface="Meiryo" charset="-128"/>
                <a:cs typeface="Meiryo" charset="-128"/>
              </a:rPr>
              <a:t>オンプレで調達する場合の構成</a:t>
            </a:r>
            <a:endParaRPr kumimoji="1" lang="ja-JP" altLang="en-US" sz="1400" dirty="0">
              <a:latin typeface="Meiryo" charset="-128"/>
              <a:ea typeface="Meiryo" charset="-128"/>
              <a:cs typeface="Meiryo" charset="-128"/>
            </a:endParaRPr>
          </a:p>
        </p:txBody>
      </p:sp>
      <p:sp>
        <p:nvSpPr>
          <p:cNvPr id="45" name="ホームベース 44"/>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CPU</a:t>
            </a:r>
            <a:r>
              <a:rPr kumimoji="1" lang="ja-JP" altLang="en-US" sz="2400" dirty="0">
                <a:solidFill>
                  <a:srgbClr val="FFFFFF"/>
                </a:solidFill>
                <a:latin typeface="Meiryo" charset="-128"/>
                <a:ea typeface="Meiryo" charset="-128"/>
                <a:cs typeface="Meiryo" charset="-128"/>
              </a:rPr>
              <a:t>コア数の削減で</a:t>
            </a:r>
            <a:r>
              <a:rPr kumimoji="1" lang="en-US" altLang="ja-JP" sz="2400" dirty="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grpSp>
        <p:nvGrpSpPr>
          <p:cNvPr id="23" name="図形グループ 22"/>
          <p:cNvGrpSpPr/>
          <p:nvPr/>
        </p:nvGrpSpPr>
        <p:grpSpPr>
          <a:xfrm>
            <a:off x="3496291" y="2019840"/>
            <a:ext cx="5301069" cy="4479946"/>
            <a:chOff x="3496291" y="2019840"/>
            <a:chExt cx="5301069" cy="4479946"/>
          </a:xfrm>
        </p:grpSpPr>
        <p:sp>
          <p:nvSpPr>
            <p:cNvPr id="33" name="正方形/長方形 32"/>
            <p:cNvSpPr/>
            <p:nvPr/>
          </p:nvSpPr>
          <p:spPr>
            <a:xfrm>
              <a:off x="5845505" y="2019840"/>
              <a:ext cx="2951855" cy="447994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845505" y="4871684"/>
              <a:ext cx="2951855" cy="162628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6207581" y="5331955"/>
              <a:ext cx="2227699" cy="108198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704670"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321427"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6585934" y="5396780"/>
              <a:ext cx="1415772" cy="523220"/>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本当に必要だった</a:t>
              </a:r>
              <a:endParaRPr kumimoji="1" lang="en-US" altLang="ja-JP" sz="1200" dirty="0">
                <a:solidFill>
                  <a:schemeClr val="bg1"/>
                </a:solidFill>
                <a:latin typeface="Meiryo" charset="-128"/>
                <a:ea typeface="Meiryo" charset="-128"/>
                <a:cs typeface="Meiryo" charset="-128"/>
              </a:endParaRPr>
            </a:p>
            <a:p>
              <a:pPr algn="ctr"/>
              <a:r>
                <a:rPr lang="en-US" altLang="ja-JP" sz="1600" b="1" dirty="0">
                  <a:solidFill>
                    <a:schemeClr val="bg1"/>
                  </a:solidFill>
                  <a:latin typeface="Meiryo" charset="-128"/>
                  <a:ea typeface="Meiryo" charset="-128"/>
                  <a:cs typeface="Meiryo" charset="-128"/>
                </a:rPr>
                <a:t>2</a:t>
              </a:r>
              <a:r>
                <a:rPr lang="ja-JP" altLang="en-US" sz="1600" b="1" dirty="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36" name="テキスト ボックス 35"/>
            <p:cNvSpPr txBox="1"/>
            <p:nvPr/>
          </p:nvSpPr>
          <p:spPr>
            <a:xfrm>
              <a:off x="6278157" y="4974653"/>
              <a:ext cx="2031325" cy="338554"/>
            </a:xfrm>
            <a:prstGeom prst="rect">
              <a:avLst/>
            </a:prstGeom>
            <a:noFill/>
          </p:spPr>
          <p:txBody>
            <a:bodyPr wrap="none" rtlCol="0">
              <a:spAutoFit/>
            </a:bodyPr>
            <a:lstStyle/>
            <a:p>
              <a:pPr algn="ctr"/>
              <a:r>
                <a:rPr lang="ja-JP" altLang="en-US" sz="1600" b="1">
                  <a:solidFill>
                    <a:schemeClr val="bg1"/>
                  </a:solidFill>
                  <a:latin typeface="Meiryo" charset="-128"/>
                  <a:ea typeface="Meiryo" charset="-128"/>
                  <a:cs typeface="Meiryo" charset="-128"/>
                </a:rPr>
                <a:t>クラウド・サービス</a:t>
              </a:r>
              <a:endParaRPr kumimoji="1" lang="ja-JP" altLang="en-US" sz="1600" b="1" dirty="0">
                <a:solidFill>
                  <a:schemeClr val="bg1"/>
                </a:solidFill>
                <a:latin typeface="Meiryo" charset="-128"/>
                <a:ea typeface="Meiryo" charset="-128"/>
                <a:cs typeface="Meiryo" charset="-128"/>
              </a:endParaRPr>
            </a:p>
          </p:txBody>
        </p:sp>
        <p:sp>
          <p:nvSpPr>
            <p:cNvPr id="41" name="テキスト ボックス 40"/>
            <p:cNvSpPr txBox="1"/>
            <p:nvPr/>
          </p:nvSpPr>
          <p:spPr>
            <a:xfrm>
              <a:off x="5972339" y="4546713"/>
              <a:ext cx="2698175" cy="307777"/>
            </a:xfrm>
            <a:prstGeom prst="rect">
              <a:avLst/>
            </a:prstGeom>
            <a:noFill/>
          </p:spPr>
          <p:txBody>
            <a:bodyPr wrap="none" rtlCol="0">
              <a:spAutoFit/>
            </a:bodyPr>
            <a:lstStyle/>
            <a:p>
              <a:pPr algn="ctr"/>
              <a:r>
                <a:rPr lang="ja-JP" altLang="en-US" sz="1400" dirty="0">
                  <a:latin typeface="Meiryo" charset="-128"/>
                  <a:ea typeface="Meiryo" charset="-128"/>
                  <a:cs typeface="Meiryo" charset="-128"/>
                </a:rPr>
                <a:t>クラウドで調達する場合の構成</a:t>
              </a:r>
              <a:endParaRPr kumimoji="1" lang="ja-JP" altLang="en-US" sz="1400" dirty="0">
                <a:latin typeface="Meiryo" charset="-128"/>
                <a:ea typeface="Meiryo" charset="-128"/>
                <a:cs typeface="Meiryo" charset="-128"/>
              </a:endParaRPr>
            </a:p>
          </p:txBody>
        </p:sp>
        <p:grpSp>
          <p:nvGrpSpPr>
            <p:cNvPr id="22" name="図形グループ 21"/>
            <p:cNvGrpSpPr/>
            <p:nvPr/>
          </p:nvGrpSpPr>
          <p:grpSpPr>
            <a:xfrm>
              <a:off x="3496291" y="3456363"/>
              <a:ext cx="2192443" cy="1606900"/>
              <a:chOff x="3496291" y="4009088"/>
              <a:chExt cx="2192443" cy="1606900"/>
            </a:xfrm>
          </p:grpSpPr>
          <p:sp>
            <p:nvSpPr>
              <p:cNvPr id="38" name="右矢印 37"/>
              <p:cNvSpPr/>
              <p:nvPr/>
            </p:nvSpPr>
            <p:spPr>
              <a:xfrm>
                <a:off x="3496291" y="4009088"/>
                <a:ext cx="2192443" cy="1606900"/>
              </a:xfrm>
              <a:prstGeom prst="rightArrow">
                <a:avLst>
                  <a:gd name="adj1" fmla="val 76263"/>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テキスト ボックス 42"/>
              <p:cNvSpPr txBox="1"/>
              <p:nvPr/>
            </p:nvSpPr>
            <p:spPr>
              <a:xfrm>
                <a:off x="3596209" y="4830049"/>
                <a:ext cx="1665841" cy="415498"/>
              </a:xfrm>
              <a:prstGeom prst="rect">
                <a:avLst/>
              </a:prstGeom>
              <a:noFill/>
            </p:spPr>
            <p:txBody>
              <a:bodyPr wrap="none" rtlCol="0">
                <a:spAutoFit/>
              </a:bodyPr>
              <a:lstStyle/>
              <a:p>
                <a:r>
                  <a:rPr lang="ja-JP" altLang="en-US" sz="1050" dirty="0">
                    <a:solidFill>
                      <a:schemeClr val="bg1"/>
                    </a:solidFill>
                    <a:latin typeface="Meiryo" charset="-128"/>
                    <a:ea typeface="Meiryo" charset="-128"/>
                    <a:cs typeface="Meiryo" charset="-128"/>
                  </a:rPr>
                  <a:t>実需に応じ</a:t>
                </a:r>
                <a:r>
                  <a:rPr kumimoji="1" lang="ja-JP" altLang="en-US" sz="1050" dirty="0">
                    <a:solidFill>
                      <a:schemeClr val="bg1"/>
                    </a:solidFill>
                    <a:latin typeface="Meiryo" charset="-128"/>
                    <a:ea typeface="Meiryo" charset="-128"/>
                    <a:cs typeface="Meiryo" charset="-128"/>
                  </a:rPr>
                  <a:t>必要な能力を</a:t>
                </a:r>
                <a:endParaRPr kumimoji="1" lang="en-US" altLang="ja-JP" sz="1050" dirty="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調達すればいい</a:t>
                </a:r>
                <a:endParaRPr kumimoji="1" lang="ja-JP" altLang="en-US" sz="1050" dirty="0">
                  <a:solidFill>
                    <a:schemeClr val="bg1"/>
                  </a:solidFill>
                  <a:latin typeface="Meiryo" charset="-128"/>
                  <a:ea typeface="Meiryo" charset="-128"/>
                  <a:cs typeface="Meiryo" charset="-128"/>
                </a:endParaRPr>
              </a:p>
            </p:txBody>
          </p:sp>
          <p:sp>
            <p:nvSpPr>
              <p:cNvPr id="44" name="テキスト ボックス 43"/>
              <p:cNvSpPr txBox="1"/>
              <p:nvPr/>
            </p:nvSpPr>
            <p:spPr>
              <a:xfrm>
                <a:off x="3582643" y="4396485"/>
                <a:ext cx="1877437" cy="461665"/>
              </a:xfrm>
              <a:prstGeom prst="rect">
                <a:avLst/>
              </a:prstGeom>
              <a:noFill/>
            </p:spPr>
            <p:txBody>
              <a:bodyPr wrap="none" rtlCol="0">
                <a:spAutoFit/>
              </a:bodyPr>
              <a:lstStyle/>
              <a:p>
                <a:r>
                  <a:rPr lang="ja-JP" altLang="en-US" sz="1200" b="1" dirty="0">
                    <a:solidFill>
                      <a:schemeClr val="bg1"/>
                    </a:solidFill>
                    <a:latin typeface="Meiryo" charset="-128"/>
                    <a:ea typeface="Meiryo" charset="-128"/>
                    <a:cs typeface="Meiryo" charset="-128"/>
                  </a:rPr>
                  <a:t>オンプレと同じ</a:t>
                </a:r>
                <a:endParaRPr lang="en-US" altLang="ja-JP" sz="1200" b="1" dirty="0">
                  <a:solidFill>
                    <a:schemeClr val="bg1"/>
                  </a:solidFill>
                  <a:latin typeface="Meiryo" charset="-128"/>
                  <a:ea typeface="Meiryo" charset="-128"/>
                  <a:cs typeface="Meiryo" charset="-128"/>
                </a:endParaRPr>
              </a:p>
              <a:p>
                <a:r>
                  <a:rPr lang="ja-JP" altLang="en-US" sz="1200" b="1" dirty="0">
                    <a:solidFill>
                      <a:schemeClr val="bg1"/>
                    </a:solidFill>
                    <a:latin typeface="Meiryo" charset="-128"/>
                    <a:ea typeface="Meiryo" charset="-128"/>
                    <a:cs typeface="Meiryo" charset="-128"/>
                  </a:rPr>
                  <a:t>構成・見積は意味が無い</a:t>
                </a:r>
                <a:endParaRPr kumimoji="1" lang="ja-JP" altLang="en-US" sz="1200" b="1" dirty="0">
                  <a:solidFill>
                    <a:schemeClr val="bg1"/>
                  </a:solidFill>
                  <a:latin typeface="Meiryo" charset="-128"/>
                  <a:ea typeface="Meiryo" charset="-128"/>
                  <a:cs typeface="Meiryo" charset="-128"/>
                </a:endParaRPr>
              </a:p>
            </p:txBody>
          </p:sp>
        </p:grpSp>
        <p:sp>
          <p:nvSpPr>
            <p:cNvPr id="4" name="下矢印 3"/>
            <p:cNvSpPr/>
            <p:nvPr/>
          </p:nvSpPr>
          <p:spPr>
            <a:xfrm>
              <a:off x="6412714" y="2159111"/>
              <a:ext cx="1817423" cy="2185494"/>
            </a:xfrm>
            <a:prstGeom prst="down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削減</a:t>
              </a:r>
              <a:endParaRPr kumimoji="1" lang="ja-JP" altLang="en-US" sz="2000" b="1"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33738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970F9A1F-8ECD-994A-AFC1-955F1B5091E9}"/>
              </a:ext>
            </a:extLst>
          </p:cNvPr>
          <p:cNvSpPr/>
          <p:nvPr/>
        </p:nvSpPr>
        <p:spPr>
          <a:xfrm>
            <a:off x="349224" y="1859042"/>
            <a:ext cx="8602903" cy="1255386"/>
          </a:xfrm>
          <a:prstGeom prst="rect">
            <a:avLst/>
          </a:prstGeom>
          <a:solidFill>
            <a:srgbClr val="F4F4D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a:extLst>
              <a:ext uri="{FF2B5EF4-FFF2-40B4-BE49-F238E27FC236}">
                <a16:creationId xmlns:a16="http://schemas.microsoft.com/office/drawing/2014/main" id="{A1463688-92D3-8941-BFBF-D4F13A4A2518}"/>
              </a:ext>
            </a:extLst>
          </p:cNvPr>
          <p:cNvSpPr/>
          <p:nvPr/>
        </p:nvSpPr>
        <p:spPr>
          <a:xfrm>
            <a:off x="367141" y="3237426"/>
            <a:ext cx="8602903" cy="1255386"/>
          </a:xfrm>
          <a:prstGeom prst="rect">
            <a:avLst/>
          </a:prstGeom>
          <a:solidFill>
            <a:srgbClr val="F4F4D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a:extLst>
              <a:ext uri="{FF2B5EF4-FFF2-40B4-BE49-F238E27FC236}">
                <a16:creationId xmlns:a16="http://schemas.microsoft.com/office/drawing/2014/main" id="{19826511-F472-7444-A6F4-DCC9AED56C46}"/>
              </a:ext>
            </a:extLst>
          </p:cNvPr>
          <p:cNvSpPr/>
          <p:nvPr/>
        </p:nvSpPr>
        <p:spPr>
          <a:xfrm>
            <a:off x="367140" y="4629266"/>
            <a:ext cx="8602903" cy="1255386"/>
          </a:xfrm>
          <a:prstGeom prst="rect">
            <a:avLst/>
          </a:prstGeom>
          <a:solidFill>
            <a:srgbClr val="F4F4D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a:extLst>
              <a:ext uri="{FF2B5EF4-FFF2-40B4-BE49-F238E27FC236}">
                <a16:creationId xmlns:a16="http://schemas.microsoft.com/office/drawing/2014/main" id="{3025FEB7-B38F-D746-AA81-9867BA8820B1}"/>
              </a:ext>
            </a:extLst>
          </p:cNvPr>
          <p:cNvSpPr/>
          <p:nvPr/>
        </p:nvSpPr>
        <p:spPr>
          <a:xfrm>
            <a:off x="6362729" y="1052736"/>
            <a:ext cx="1409281" cy="536576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a:extLst>
              <a:ext uri="{FF2B5EF4-FFF2-40B4-BE49-F238E27FC236}">
                <a16:creationId xmlns:a16="http://schemas.microsoft.com/office/drawing/2014/main" id="{6088D961-8B2F-8A4C-B6B7-1873C097AEF8}"/>
              </a:ext>
            </a:extLst>
          </p:cNvPr>
          <p:cNvSpPr/>
          <p:nvPr/>
        </p:nvSpPr>
        <p:spPr>
          <a:xfrm>
            <a:off x="4787386" y="1063013"/>
            <a:ext cx="1409281" cy="53657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a:extLst>
              <a:ext uri="{FF2B5EF4-FFF2-40B4-BE49-F238E27FC236}">
                <a16:creationId xmlns:a16="http://schemas.microsoft.com/office/drawing/2014/main" id="{8D31D65E-8B7B-4744-A8EC-687749ECDDB8}"/>
              </a:ext>
            </a:extLst>
          </p:cNvPr>
          <p:cNvSpPr/>
          <p:nvPr/>
        </p:nvSpPr>
        <p:spPr>
          <a:xfrm>
            <a:off x="3212043" y="1067543"/>
            <a:ext cx="1409281" cy="536576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a:extLst>
              <a:ext uri="{FF2B5EF4-FFF2-40B4-BE49-F238E27FC236}">
                <a16:creationId xmlns:a16="http://schemas.microsoft.com/office/drawing/2014/main" id="{98EDD579-14D0-834C-A724-F8ABCBC16DC7}"/>
              </a:ext>
            </a:extLst>
          </p:cNvPr>
          <p:cNvSpPr/>
          <p:nvPr/>
        </p:nvSpPr>
        <p:spPr>
          <a:xfrm>
            <a:off x="1636700" y="1063013"/>
            <a:ext cx="1409281" cy="536576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3470D8B-9118-1E49-9A4F-829BE8171867}"/>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インターネットに接続されるデバイス数の推移</a:t>
            </a:r>
          </a:p>
        </p:txBody>
      </p:sp>
      <p:sp>
        <p:nvSpPr>
          <p:cNvPr id="3" name="スライド番号プレースホルダー 2">
            <a:extLst>
              <a:ext uri="{FF2B5EF4-FFF2-40B4-BE49-F238E27FC236}">
                <a16:creationId xmlns:a16="http://schemas.microsoft.com/office/drawing/2014/main" id="{EEC429D5-F3B5-CF41-B99B-9C015D3AB287}"/>
              </a:ext>
            </a:extLst>
          </p:cNvPr>
          <p:cNvSpPr>
            <a:spLocks noGrp="1"/>
          </p:cNvSpPr>
          <p:nvPr>
            <p:ph type="sldNum" sz="quarter" idx="12"/>
          </p:nvPr>
        </p:nvSpPr>
        <p:spPr>
          <a:xfrm>
            <a:off x="6948264" y="6651702"/>
            <a:ext cx="2133600" cy="217800"/>
          </a:xfrm>
        </p:spPr>
        <p:txBody>
          <a:bodyPr/>
          <a:lstStyle/>
          <a:p>
            <a:fld id="{8FF8CC5D-A65D-5946-99B5-645367A967AD}" type="slidenum">
              <a:rPr kumimoji="1" lang="ja-JP" altLang="en-US" smtClean="0"/>
              <a:t>4</a:t>
            </a:fld>
            <a:endParaRPr kumimoji="1" lang="ja-JP" altLang="en-US"/>
          </a:p>
        </p:txBody>
      </p:sp>
      <p:grpSp>
        <p:nvGrpSpPr>
          <p:cNvPr id="4" name="図形グループ 281">
            <a:extLst>
              <a:ext uri="{FF2B5EF4-FFF2-40B4-BE49-F238E27FC236}">
                <a16:creationId xmlns:a16="http://schemas.microsoft.com/office/drawing/2014/main" id="{35A2165A-F7FF-8949-AB1B-4B3CA67D8DD0}"/>
              </a:ext>
            </a:extLst>
          </p:cNvPr>
          <p:cNvGrpSpPr/>
          <p:nvPr/>
        </p:nvGrpSpPr>
        <p:grpSpPr>
          <a:xfrm>
            <a:off x="592383" y="2152963"/>
            <a:ext cx="228599" cy="443927"/>
            <a:chOff x="1946324" y="4125162"/>
            <a:chExt cx="969964" cy="2007872"/>
          </a:xfrm>
        </p:grpSpPr>
        <p:sp>
          <p:nvSpPr>
            <p:cNvPr id="5" name="円/楕円 4">
              <a:extLst>
                <a:ext uri="{FF2B5EF4-FFF2-40B4-BE49-F238E27FC236}">
                  <a16:creationId xmlns:a16="http://schemas.microsoft.com/office/drawing/2014/main" id="{0578D2A6-6F25-504B-BC7C-E2D0F50BA3C4}"/>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a:extLst>
                <a:ext uri="{FF2B5EF4-FFF2-40B4-BE49-F238E27FC236}">
                  <a16:creationId xmlns:a16="http://schemas.microsoft.com/office/drawing/2014/main" id="{474B6673-B0D3-E74B-8C65-D20C1CE173EF}"/>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284">
            <a:extLst>
              <a:ext uri="{FF2B5EF4-FFF2-40B4-BE49-F238E27FC236}">
                <a16:creationId xmlns:a16="http://schemas.microsoft.com/office/drawing/2014/main" id="{794D5D1C-A632-1344-8423-B38E6AD3B0A2}"/>
              </a:ext>
            </a:extLst>
          </p:cNvPr>
          <p:cNvGrpSpPr/>
          <p:nvPr/>
        </p:nvGrpSpPr>
        <p:grpSpPr>
          <a:xfrm>
            <a:off x="1103041" y="2152963"/>
            <a:ext cx="228599" cy="443927"/>
            <a:chOff x="1946324" y="4125162"/>
            <a:chExt cx="969964" cy="2007872"/>
          </a:xfrm>
        </p:grpSpPr>
        <p:sp>
          <p:nvSpPr>
            <p:cNvPr id="8" name="円/楕円 7">
              <a:extLst>
                <a:ext uri="{FF2B5EF4-FFF2-40B4-BE49-F238E27FC236}">
                  <a16:creationId xmlns:a16="http://schemas.microsoft.com/office/drawing/2014/main" id="{D72BC591-9E40-4540-9DC1-5BE953A61C46}"/>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a:extLst>
                <a:ext uri="{FF2B5EF4-FFF2-40B4-BE49-F238E27FC236}">
                  <a16:creationId xmlns:a16="http://schemas.microsoft.com/office/drawing/2014/main" id="{33A8B2C1-163A-B045-8BBB-57665450FC0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287">
            <a:extLst>
              <a:ext uri="{FF2B5EF4-FFF2-40B4-BE49-F238E27FC236}">
                <a16:creationId xmlns:a16="http://schemas.microsoft.com/office/drawing/2014/main" id="{F3594799-6BCA-1249-B1CE-6D25708E998E}"/>
              </a:ext>
            </a:extLst>
          </p:cNvPr>
          <p:cNvGrpSpPr/>
          <p:nvPr/>
        </p:nvGrpSpPr>
        <p:grpSpPr>
          <a:xfrm>
            <a:off x="874442" y="2083113"/>
            <a:ext cx="228599" cy="443927"/>
            <a:chOff x="1946324" y="4125162"/>
            <a:chExt cx="969964" cy="2007872"/>
          </a:xfrm>
        </p:grpSpPr>
        <p:sp>
          <p:nvSpPr>
            <p:cNvPr id="11" name="円/楕円 10">
              <a:extLst>
                <a:ext uri="{FF2B5EF4-FFF2-40B4-BE49-F238E27FC236}">
                  <a16:creationId xmlns:a16="http://schemas.microsoft.com/office/drawing/2014/main" id="{F54A1D44-7B51-B845-9EE0-81E6C46BDBDE}"/>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a:extLst>
                <a:ext uri="{FF2B5EF4-FFF2-40B4-BE49-F238E27FC236}">
                  <a16:creationId xmlns:a16="http://schemas.microsoft.com/office/drawing/2014/main" id="{F24EDA24-13D8-0C4E-ADDD-7CD4D7FC92D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123">
            <a:extLst>
              <a:ext uri="{FF2B5EF4-FFF2-40B4-BE49-F238E27FC236}">
                <a16:creationId xmlns:a16="http://schemas.microsoft.com/office/drawing/2014/main" id="{0404607B-FF8A-D749-A6AB-D6C07C7940FB}"/>
              </a:ext>
            </a:extLst>
          </p:cNvPr>
          <p:cNvGrpSpPr/>
          <p:nvPr/>
        </p:nvGrpSpPr>
        <p:grpSpPr>
          <a:xfrm>
            <a:off x="592381" y="3441262"/>
            <a:ext cx="214641" cy="357340"/>
            <a:chOff x="1140657" y="4229811"/>
            <a:chExt cx="341289" cy="550466"/>
          </a:xfrm>
        </p:grpSpPr>
        <p:sp>
          <p:nvSpPr>
            <p:cNvPr id="24" name="角丸四角形 23">
              <a:extLst>
                <a:ext uri="{FF2B5EF4-FFF2-40B4-BE49-F238E27FC236}">
                  <a16:creationId xmlns:a16="http://schemas.microsoft.com/office/drawing/2014/main" id="{3524BBA1-3ABB-FB47-85D9-DA16861077D2}"/>
                </a:ext>
              </a:extLst>
            </p:cNvPr>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 name="図 24">
              <a:extLst>
                <a:ext uri="{FF2B5EF4-FFF2-40B4-BE49-F238E27FC236}">
                  <a16:creationId xmlns:a16="http://schemas.microsoft.com/office/drawing/2014/main" id="{65270E83-9773-8B4F-9356-BE29FF4F299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0657" y="4229811"/>
              <a:ext cx="341289" cy="550466"/>
            </a:xfrm>
            <a:prstGeom prst="rect">
              <a:avLst/>
            </a:prstGeom>
          </p:spPr>
        </p:pic>
      </p:grpSp>
      <p:grpSp>
        <p:nvGrpSpPr>
          <p:cNvPr id="26" name="図形グループ 131">
            <a:extLst>
              <a:ext uri="{FF2B5EF4-FFF2-40B4-BE49-F238E27FC236}">
                <a16:creationId xmlns:a16="http://schemas.microsoft.com/office/drawing/2014/main" id="{B7BFAD91-FFD9-624E-AB25-3DB9355E2440}"/>
              </a:ext>
            </a:extLst>
          </p:cNvPr>
          <p:cNvGrpSpPr/>
          <p:nvPr/>
        </p:nvGrpSpPr>
        <p:grpSpPr>
          <a:xfrm>
            <a:off x="884308" y="3356992"/>
            <a:ext cx="447332" cy="482023"/>
            <a:chOff x="6373788" y="4940591"/>
            <a:chExt cx="499492" cy="545661"/>
          </a:xfrm>
        </p:grpSpPr>
        <p:sp>
          <p:nvSpPr>
            <p:cNvPr id="27" name="角丸四角形 26">
              <a:extLst>
                <a:ext uri="{FF2B5EF4-FFF2-40B4-BE49-F238E27FC236}">
                  <a16:creationId xmlns:a16="http://schemas.microsoft.com/office/drawing/2014/main" id="{DBBFA831-228F-CC4C-983F-F312E423885B}"/>
                </a:ext>
              </a:extLst>
            </p:cNvPr>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a:extLst>
                <a:ext uri="{FF2B5EF4-FFF2-40B4-BE49-F238E27FC236}">
                  <a16:creationId xmlns:a16="http://schemas.microsoft.com/office/drawing/2014/main" id="{19614D48-2C8C-DD42-9A70-9FD2DE34485F}"/>
                </a:ext>
              </a:extLst>
            </p:cNvPr>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a:extLst>
                <a:ext uri="{FF2B5EF4-FFF2-40B4-BE49-F238E27FC236}">
                  <a16:creationId xmlns:a16="http://schemas.microsoft.com/office/drawing/2014/main" id="{14C09181-C208-1148-891F-B9CF4A1F1587}"/>
                </a:ext>
              </a:extLst>
            </p:cNvPr>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0" name="図 29" descr="imgres.jpg">
            <a:extLst>
              <a:ext uri="{FF2B5EF4-FFF2-40B4-BE49-F238E27FC236}">
                <a16:creationId xmlns:a16="http://schemas.microsoft.com/office/drawing/2014/main" id="{40DEA03A-CE15-8847-BB1E-0C2D439C40B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8230" y="3892966"/>
            <a:ext cx="617000" cy="423476"/>
          </a:xfrm>
          <a:prstGeom prst="rect">
            <a:avLst/>
          </a:prstGeom>
          <a:effectLst>
            <a:outerShdw blurRad="50800" dist="76200" dir="2700000" algn="tl" rotWithShape="0">
              <a:prstClr val="black">
                <a:alpha val="40000"/>
              </a:prstClr>
            </a:outerShdw>
          </a:effectLst>
        </p:spPr>
      </p:pic>
      <p:grpSp>
        <p:nvGrpSpPr>
          <p:cNvPr id="31" name="図形グループ 284">
            <a:extLst>
              <a:ext uri="{FF2B5EF4-FFF2-40B4-BE49-F238E27FC236}">
                <a16:creationId xmlns:a16="http://schemas.microsoft.com/office/drawing/2014/main" id="{2D7FB490-A8E4-D648-8083-D5B6E308D447}"/>
              </a:ext>
            </a:extLst>
          </p:cNvPr>
          <p:cNvGrpSpPr/>
          <p:nvPr/>
        </p:nvGrpSpPr>
        <p:grpSpPr>
          <a:xfrm>
            <a:off x="1023528" y="2418007"/>
            <a:ext cx="228599" cy="443927"/>
            <a:chOff x="1946324" y="4125162"/>
            <a:chExt cx="969964" cy="2007872"/>
          </a:xfrm>
        </p:grpSpPr>
        <p:sp>
          <p:nvSpPr>
            <p:cNvPr id="32" name="円/楕円 31">
              <a:extLst>
                <a:ext uri="{FF2B5EF4-FFF2-40B4-BE49-F238E27FC236}">
                  <a16:creationId xmlns:a16="http://schemas.microsoft.com/office/drawing/2014/main" id="{01E4ACA8-7157-9345-8A60-4A915E3C3A4F}"/>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論理積ゲート 32">
              <a:extLst>
                <a:ext uri="{FF2B5EF4-FFF2-40B4-BE49-F238E27FC236}">
                  <a16:creationId xmlns:a16="http://schemas.microsoft.com/office/drawing/2014/main" id="{EE3E2E7A-98FA-AB4F-B972-6804E44D0A89}"/>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284">
            <a:extLst>
              <a:ext uri="{FF2B5EF4-FFF2-40B4-BE49-F238E27FC236}">
                <a16:creationId xmlns:a16="http://schemas.microsoft.com/office/drawing/2014/main" id="{11550856-7EEA-9745-85AC-4E357505B30D}"/>
              </a:ext>
            </a:extLst>
          </p:cNvPr>
          <p:cNvGrpSpPr/>
          <p:nvPr/>
        </p:nvGrpSpPr>
        <p:grpSpPr>
          <a:xfrm>
            <a:off x="760142" y="2497880"/>
            <a:ext cx="228599" cy="443927"/>
            <a:chOff x="1946324" y="4125162"/>
            <a:chExt cx="969964" cy="2007872"/>
          </a:xfrm>
        </p:grpSpPr>
        <p:sp>
          <p:nvSpPr>
            <p:cNvPr id="35" name="円/楕円 34">
              <a:extLst>
                <a:ext uri="{FF2B5EF4-FFF2-40B4-BE49-F238E27FC236}">
                  <a16:creationId xmlns:a16="http://schemas.microsoft.com/office/drawing/2014/main" id="{09A7ADCC-593F-3C46-ACAC-C06A446A5925}"/>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a:extLst>
                <a:ext uri="{FF2B5EF4-FFF2-40B4-BE49-F238E27FC236}">
                  <a16:creationId xmlns:a16="http://schemas.microsoft.com/office/drawing/2014/main" id="{2DACACB2-335E-744A-845A-8F5C3A3C06F5}"/>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131">
            <a:extLst>
              <a:ext uri="{FF2B5EF4-FFF2-40B4-BE49-F238E27FC236}">
                <a16:creationId xmlns:a16="http://schemas.microsoft.com/office/drawing/2014/main" id="{E73F50DE-F9C7-394B-B680-6F0791180D8A}"/>
              </a:ext>
            </a:extLst>
          </p:cNvPr>
          <p:cNvGrpSpPr/>
          <p:nvPr/>
        </p:nvGrpSpPr>
        <p:grpSpPr>
          <a:xfrm>
            <a:off x="927675" y="4941168"/>
            <a:ext cx="377685" cy="425671"/>
            <a:chOff x="6373788" y="4940591"/>
            <a:chExt cx="499492" cy="545661"/>
          </a:xfrm>
        </p:grpSpPr>
        <p:sp>
          <p:nvSpPr>
            <p:cNvPr id="49" name="角丸四角形 48">
              <a:extLst>
                <a:ext uri="{FF2B5EF4-FFF2-40B4-BE49-F238E27FC236}">
                  <a16:creationId xmlns:a16="http://schemas.microsoft.com/office/drawing/2014/main" id="{E760A6E2-8F9C-7E41-A7F8-9EF88C5D131A}"/>
                </a:ext>
              </a:extLst>
            </p:cNvPr>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a:extLst>
                <a:ext uri="{FF2B5EF4-FFF2-40B4-BE49-F238E27FC236}">
                  <a16:creationId xmlns:a16="http://schemas.microsoft.com/office/drawing/2014/main" id="{6EB0EED4-40A9-014A-89B6-3817822113B5}"/>
                </a:ext>
              </a:extLst>
            </p:cNvPr>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角丸四角形 50">
              <a:extLst>
                <a:ext uri="{FF2B5EF4-FFF2-40B4-BE49-F238E27FC236}">
                  <a16:creationId xmlns:a16="http://schemas.microsoft.com/office/drawing/2014/main" id="{092CAA9E-3ED6-C14B-8CD2-2EEAC77FCEA7}"/>
                </a:ext>
              </a:extLst>
            </p:cNvPr>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52" name="図 51" descr="imgres.jpg">
            <a:extLst>
              <a:ext uri="{FF2B5EF4-FFF2-40B4-BE49-F238E27FC236}">
                <a16:creationId xmlns:a16="http://schemas.microsoft.com/office/drawing/2014/main" id="{A7C6FA41-8A65-674A-9347-BA1F8A06EBE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5858" y="5377208"/>
            <a:ext cx="464052" cy="318501"/>
          </a:xfrm>
          <a:prstGeom prst="rect">
            <a:avLst/>
          </a:prstGeom>
          <a:effectLst>
            <a:outerShdw blurRad="50800" dist="76200" dir="2700000" algn="tl" rotWithShape="0">
              <a:prstClr val="black">
                <a:alpha val="40000"/>
              </a:prstClr>
            </a:outerShdw>
          </a:effectLst>
        </p:spPr>
      </p:pic>
      <p:grpSp>
        <p:nvGrpSpPr>
          <p:cNvPr id="45" name="図形グループ 284">
            <a:extLst>
              <a:ext uri="{FF2B5EF4-FFF2-40B4-BE49-F238E27FC236}">
                <a16:creationId xmlns:a16="http://schemas.microsoft.com/office/drawing/2014/main" id="{E74D8008-A2D1-4B42-ADB4-6E758620CF07}"/>
              </a:ext>
            </a:extLst>
          </p:cNvPr>
          <p:cNvGrpSpPr/>
          <p:nvPr/>
        </p:nvGrpSpPr>
        <p:grpSpPr>
          <a:xfrm>
            <a:off x="1103041" y="5194190"/>
            <a:ext cx="228599" cy="443927"/>
            <a:chOff x="1946324" y="4125162"/>
            <a:chExt cx="969964" cy="2007872"/>
          </a:xfrm>
        </p:grpSpPr>
        <p:sp>
          <p:nvSpPr>
            <p:cNvPr id="46" name="円/楕円 45">
              <a:extLst>
                <a:ext uri="{FF2B5EF4-FFF2-40B4-BE49-F238E27FC236}">
                  <a16:creationId xmlns:a16="http://schemas.microsoft.com/office/drawing/2014/main" id="{DF85DD47-80DC-9A4D-8584-DABEBEF45138}"/>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a:extLst>
                <a:ext uri="{FF2B5EF4-FFF2-40B4-BE49-F238E27FC236}">
                  <a16:creationId xmlns:a16="http://schemas.microsoft.com/office/drawing/2014/main" id="{684E1518-B4AF-DA4A-B4E1-0E20020F52E7}"/>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3" name="図形グループ 284">
            <a:extLst>
              <a:ext uri="{FF2B5EF4-FFF2-40B4-BE49-F238E27FC236}">
                <a16:creationId xmlns:a16="http://schemas.microsoft.com/office/drawing/2014/main" id="{5D5C9A62-A705-8641-9D12-14C72B988246}"/>
              </a:ext>
            </a:extLst>
          </p:cNvPr>
          <p:cNvGrpSpPr/>
          <p:nvPr/>
        </p:nvGrpSpPr>
        <p:grpSpPr>
          <a:xfrm>
            <a:off x="626188" y="5052775"/>
            <a:ext cx="228599" cy="443927"/>
            <a:chOff x="1946324" y="4125162"/>
            <a:chExt cx="969964" cy="2007872"/>
          </a:xfrm>
        </p:grpSpPr>
        <p:sp>
          <p:nvSpPr>
            <p:cNvPr id="54" name="円/楕円 53">
              <a:extLst>
                <a:ext uri="{FF2B5EF4-FFF2-40B4-BE49-F238E27FC236}">
                  <a16:creationId xmlns:a16="http://schemas.microsoft.com/office/drawing/2014/main" id="{F7F55571-BFE4-D346-9428-8D3DE26C14F0}"/>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a:extLst>
                <a:ext uri="{FF2B5EF4-FFF2-40B4-BE49-F238E27FC236}">
                  <a16:creationId xmlns:a16="http://schemas.microsoft.com/office/drawing/2014/main" id="{38C39093-8F5D-9B4D-8655-611E38593900}"/>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2" name="テキスト ボックス 71">
            <a:extLst>
              <a:ext uri="{FF2B5EF4-FFF2-40B4-BE49-F238E27FC236}">
                <a16:creationId xmlns:a16="http://schemas.microsoft.com/office/drawing/2014/main" id="{7357A2DF-78BE-8A44-9960-50BE94EF5614}"/>
              </a:ext>
            </a:extLst>
          </p:cNvPr>
          <p:cNvSpPr txBox="1"/>
          <p:nvPr/>
        </p:nvSpPr>
        <p:spPr>
          <a:xfrm>
            <a:off x="7917703" y="2408310"/>
            <a:ext cx="902811" cy="523220"/>
          </a:xfrm>
          <a:prstGeom prst="rect">
            <a:avLst/>
          </a:prstGeom>
          <a:noFill/>
        </p:spPr>
        <p:txBody>
          <a:bodyPr wrap="none" rtlCol="0">
            <a:spAutoFit/>
          </a:bodyPr>
          <a:lstStyle/>
          <a:p>
            <a:pPr algn="ctr"/>
            <a:r>
              <a:rPr lang="ja-JP" altLang="en-US" sz="2800">
                <a:solidFill>
                  <a:srgbClr val="0432FF"/>
                </a:solidFill>
                <a:latin typeface="Meiryo" panose="020B0604030504040204" pitchFamily="34" charset="-128"/>
                <a:ea typeface="Meiryo" panose="020B0604030504040204" pitchFamily="34" charset="-128"/>
              </a:rPr>
              <a:t>億人</a:t>
            </a:r>
            <a:endParaRPr kumimoji="1" lang="ja-JP" altLang="en-US" sz="2800">
              <a:solidFill>
                <a:srgbClr val="0432FF"/>
              </a:solidFill>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D6B00B9E-22A3-E045-A8B7-8718C43DD198}"/>
              </a:ext>
            </a:extLst>
          </p:cNvPr>
          <p:cNvSpPr txBox="1"/>
          <p:nvPr/>
        </p:nvSpPr>
        <p:spPr>
          <a:xfrm>
            <a:off x="7917703" y="3782436"/>
            <a:ext cx="902811" cy="523220"/>
          </a:xfrm>
          <a:prstGeom prst="rect">
            <a:avLst/>
          </a:prstGeom>
          <a:noFill/>
        </p:spPr>
        <p:txBody>
          <a:bodyPr wrap="none" rtlCol="0">
            <a:spAutoFit/>
          </a:bodyPr>
          <a:lstStyle/>
          <a:p>
            <a:pPr algn="ctr"/>
            <a:r>
              <a:rPr lang="ja-JP" altLang="en-US" sz="2800">
                <a:solidFill>
                  <a:srgbClr val="0432FF"/>
                </a:solidFill>
                <a:latin typeface="Meiryo" panose="020B0604030504040204" pitchFamily="34" charset="-128"/>
                <a:ea typeface="Meiryo" panose="020B0604030504040204" pitchFamily="34" charset="-128"/>
              </a:rPr>
              <a:t>億台</a:t>
            </a:r>
            <a:endParaRPr kumimoji="1" lang="ja-JP" altLang="en-US" sz="2800">
              <a:solidFill>
                <a:srgbClr val="0432FF"/>
              </a:solidFill>
              <a:latin typeface="Meiryo" panose="020B0604030504040204" pitchFamily="34" charset="-128"/>
              <a:ea typeface="Meiryo" panose="020B0604030504040204" pitchFamily="34" charset="-128"/>
            </a:endParaRPr>
          </a:p>
        </p:txBody>
      </p:sp>
      <p:sp>
        <p:nvSpPr>
          <p:cNvPr id="74" name="テキスト ボックス 73">
            <a:extLst>
              <a:ext uri="{FF2B5EF4-FFF2-40B4-BE49-F238E27FC236}">
                <a16:creationId xmlns:a16="http://schemas.microsoft.com/office/drawing/2014/main" id="{E1815F37-D8BB-6B4D-A608-AEC8A6A0F179}"/>
              </a:ext>
            </a:extLst>
          </p:cNvPr>
          <p:cNvSpPr txBox="1"/>
          <p:nvPr/>
        </p:nvSpPr>
        <p:spPr>
          <a:xfrm>
            <a:off x="7887412" y="5202024"/>
            <a:ext cx="1064715" cy="523220"/>
          </a:xfrm>
          <a:prstGeom prst="rect">
            <a:avLst/>
          </a:prstGeom>
          <a:noFill/>
        </p:spPr>
        <p:txBody>
          <a:bodyPr wrap="none" rtlCol="0">
            <a:spAutoFit/>
          </a:bodyPr>
          <a:lstStyle/>
          <a:p>
            <a:pPr algn="ctr"/>
            <a:r>
              <a:rPr lang="ja-JP" altLang="en-US" sz="2800">
                <a:solidFill>
                  <a:srgbClr val="0432FF"/>
                </a:solidFill>
                <a:latin typeface="Meiryo" panose="020B0604030504040204" pitchFamily="34" charset="-128"/>
                <a:ea typeface="Meiryo" panose="020B0604030504040204" pitchFamily="34" charset="-128"/>
              </a:rPr>
              <a:t>台</a:t>
            </a:r>
            <a:r>
              <a:rPr lang="en-US" altLang="ja-JP" sz="2800" dirty="0">
                <a:solidFill>
                  <a:srgbClr val="0432FF"/>
                </a:solidFill>
                <a:latin typeface="Meiryo" panose="020B0604030504040204" pitchFamily="34" charset="-128"/>
                <a:ea typeface="Meiryo" panose="020B0604030504040204" pitchFamily="34" charset="-128"/>
              </a:rPr>
              <a:t>/</a:t>
            </a:r>
            <a:r>
              <a:rPr lang="ja-JP" altLang="en-US" sz="2800">
                <a:solidFill>
                  <a:srgbClr val="0432FF"/>
                </a:solidFill>
                <a:latin typeface="Meiryo" panose="020B0604030504040204" pitchFamily="34" charset="-128"/>
                <a:ea typeface="Meiryo" panose="020B0604030504040204" pitchFamily="34" charset="-128"/>
              </a:rPr>
              <a:t>人</a:t>
            </a:r>
            <a:endParaRPr kumimoji="1" lang="ja-JP" altLang="en-US" sz="2800">
              <a:solidFill>
                <a:srgbClr val="0432FF"/>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B29D27F2-003C-6A4D-AF62-82A02E461F5D}"/>
              </a:ext>
            </a:extLst>
          </p:cNvPr>
          <p:cNvSpPr txBox="1"/>
          <p:nvPr/>
        </p:nvSpPr>
        <p:spPr>
          <a:xfrm>
            <a:off x="1753359" y="1272639"/>
            <a:ext cx="1255472" cy="461665"/>
          </a:xfrm>
          <a:prstGeom prst="rect">
            <a:avLst/>
          </a:prstGeom>
          <a:noFill/>
        </p:spPr>
        <p:txBody>
          <a:bodyPr wrap="none" rtlCol="0">
            <a:spAutoFit/>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2003</a:t>
            </a:r>
            <a:r>
              <a:rPr kumimoji="1" lang="ja-JP" altLang="en-US" sz="2400">
                <a:solidFill>
                  <a:schemeClr val="bg1"/>
                </a:solidFill>
                <a:latin typeface="Meiryo" panose="020B0604030504040204" pitchFamily="34" charset="-128"/>
                <a:ea typeface="Meiryo" panose="020B0604030504040204" pitchFamily="34" charset="-128"/>
              </a:rPr>
              <a:t>年</a:t>
            </a:r>
          </a:p>
        </p:txBody>
      </p:sp>
      <p:sp>
        <p:nvSpPr>
          <p:cNvPr id="76" name="テキスト ボックス 75">
            <a:extLst>
              <a:ext uri="{FF2B5EF4-FFF2-40B4-BE49-F238E27FC236}">
                <a16:creationId xmlns:a16="http://schemas.microsoft.com/office/drawing/2014/main" id="{F6888D20-3163-1D44-B70F-76041796C6CC}"/>
              </a:ext>
            </a:extLst>
          </p:cNvPr>
          <p:cNvSpPr txBox="1"/>
          <p:nvPr/>
        </p:nvSpPr>
        <p:spPr>
          <a:xfrm>
            <a:off x="3290552" y="1292883"/>
            <a:ext cx="1255472" cy="461665"/>
          </a:xfrm>
          <a:prstGeom prst="rect">
            <a:avLst/>
          </a:prstGeom>
          <a:noFill/>
        </p:spPr>
        <p:txBody>
          <a:bodyPr wrap="none" rtlCol="0">
            <a:spAutoFit/>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2010</a:t>
            </a:r>
            <a:r>
              <a:rPr kumimoji="1" lang="ja-JP" altLang="en-US" sz="2400">
                <a:solidFill>
                  <a:schemeClr val="bg1"/>
                </a:solidFill>
                <a:latin typeface="Meiryo" panose="020B0604030504040204" pitchFamily="34" charset="-128"/>
                <a:ea typeface="Meiryo" panose="020B0604030504040204" pitchFamily="34" charset="-128"/>
              </a:rPr>
              <a:t>年</a:t>
            </a:r>
          </a:p>
        </p:txBody>
      </p:sp>
      <p:sp>
        <p:nvSpPr>
          <p:cNvPr id="77" name="テキスト ボックス 76">
            <a:extLst>
              <a:ext uri="{FF2B5EF4-FFF2-40B4-BE49-F238E27FC236}">
                <a16:creationId xmlns:a16="http://schemas.microsoft.com/office/drawing/2014/main" id="{CDD16484-73F3-A441-90BB-AC944660C106}"/>
              </a:ext>
            </a:extLst>
          </p:cNvPr>
          <p:cNvSpPr txBox="1"/>
          <p:nvPr/>
        </p:nvSpPr>
        <p:spPr>
          <a:xfrm>
            <a:off x="4865895" y="1292883"/>
            <a:ext cx="1255472" cy="461665"/>
          </a:xfrm>
          <a:prstGeom prst="rect">
            <a:avLst/>
          </a:prstGeom>
          <a:noFill/>
        </p:spPr>
        <p:txBody>
          <a:bodyPr wrap="none" rtlCol="0">
            <a:spAutoFit/>
          </a:bodyPr>
          <a:lstStyle/>
          <a:p>
            <a:pPr algn="ctr"/>
            <a:r>
              <a:rPr lang="en-US" altLang="ja-JP" sz="2400" dirty="0">
                <a:solidFill>
                  <a:schemeClr val="bg1"/>
                </a:solidFill>
                <a:latin typeface="Meiryo" panose="020B0604030504040204" pitchFamily="34" charset="-128"/>
                <a:ea typeface="Meiryo" panose="020B0604030504040204" pitchFamily="34" charset="-128"/>
              </a:rPr>
              <a:t>2015</a:t>
            </a:r>
            <a:r>
              <a:rPr lang="ja-JP" altLang="en-US" sz="2400">
                <a:solidFill>
                  <a:schemeClr val="bg1"/>
                </a:solidFill>
                <a:latin typeface="Meiryo" panose="020B0604030504040204" pitchFamily="34" charset="-128"/>
                <a:ea typeface="Meiryo" panose="020B0604030504040204" pitchFamily="34" charset="-128"/>
              </a:rPr>
              <a:t>年</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78" name="テキスト ボックス 77">
            <a:extLst>
              <a:ext uri="{FF2B5EF4-FFF2-40B4-BE49-F238E27FC236}">
                <a16:creationId xmlns:a16="http://schemas.microsoft.com/office/drawing/2014/main" id="{4CDCD105-C7DD-1E4B-A073-93ACB4515432}"/>
              </a:ext>
            </a:extLst>
          </p:cNvPr>
          <p:cNvSpPr txBox="1"/>
          <p:nvPr/>
        </p:nvSpPr>
        <p:spPr>
          <a:xfrm>
            <a:off x="6441238" y="1292883"/>
            <a:ext cx="1255472" cy="461665"/>
          </a:xfrm>
          <a:prstGeom prst="rect">
            <a:avLst/>
          </a:prstGeom>
          <a:noFill/>
        </p:spPr>
        <p:txBody>
          <a:bodyPr wrap="none" rtlCol="0">
            <a:spAutoFit/>
          </a:bodyPr>
          <a:lstStyle/>
          <a:p>
            <a:pPr algn="ctr"/>
            <a:r>
              <a:rPr lang="en-US" altLang="ja-JP" sz="2400" dirty="0">
                <a:solidFill>
                  <a:schemeClr val="bg1"/>
                </a:solidFill>
                <a:latin typeface="Meiryo" panose="020B0604030504040204" pitchFamily="34" charset="-128"/>
                <a:ea typeface="Meiryo" panose="020B0604030504040204" pitchFamily="34" charset="-128"/>
              </a:rPr>
              <a:t>2020</a:t>
            </a:r>
            <a:r>
              <a:rPr lang="ja-JP" altLang="en-US" sz="2400">
                <a:solidFill>
                  <a:schemeClr val="bg1"/>
                </a:solidFill>
                <a:latin typeface="Meiryo" panose="020B0604030504040204" pitchFamily="34" charset="-128"/>
                <a:ea typeface="Meiryo" panose="020B0604030504040204" pitchFamily="34" charset="-128"/>
              </a:rPr>
              <a:t>年</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82" name="テキスト ボックス 81">
            <a:extLst>
              <a:ext uri="{FF2B5EF4-FFF2-40B4-BE49-F238E27FC236}">
                <a16:creationId xmlns:a16="http://schemas.microsoft.com/office/drawing/2014/main" id="{5AAB0EA9-CAB6-FD4F-A9A5-6AADE311A7B4}"/>
              </a:ext>
            </a:extLst>
          </p:cNvPr>
          <p:cNvSpPr txBox="1"/>
          <p:nvPr/>
        </p:nvSpPr>
        <p:spPr>
          <a:xfrm>
            <a:off x="7866406" y="2060848"/>
            <a:ext cx="1005403" cy="338554"/>
          </a:xfrm>
          <a:prstGeom prst="rect">
            <a:avLst/>
          </a:prstGeom>
          <a:noFill/>
        </p:spPr>
        <p:txBody>
          <a:bodyPr wrap="none" rtlCol="0">
            <a:spAutoFit/>
          </a:bodyPr>
          <a:lstStyle/>
          <a:p>
            <a:pPr algn="ctr"/>
            <a:r>
              <a:rPr lang="ja-JP" altLang="en-US" sz="1600">
                <a:solidFill>
                  <a:srgbClr val="0432FF"/>
                </a:solidFill>
                <a:latin typeface="Meiryo" panose="020B0604030504040204" pitchFamily="34" charset="-128"/>
                <a:ea typeface="Meiryo" panose="020B0604030504040204" pitchFamily="34" charset="-128"/>
              </a:rPr>
              <a:t>世界人口</a:t>
            </a:r>
            <a:endParaRPr kumimoji="1" lang="ja-JP" altLang="en-US" sz="1600">
              <a:solidFill>
                <a:srgbClr val="0432FF"/>
              </a:solidFill>
              <a:latin typeface="Meiryo" panose="020B0604030504040204" pitchFamily="34" charset="-128"/>
              <a:ea typeface="Meiryo" panose="020B0604030504040204" pitchFamily="34" charset="-128"/>
            </a:endParaRPr>
          </a:p>
        </p:txBody>
      </p:sp>
      <p:sp>
        <p:nvSpPr>
          <p:cNvPr id="83" name="テキスト ボックス 82">
            <a:extLst>
              <a:ext uri="{FF2B5EF4-FFF2-40B4-BE49-F238E27FC236}">
                <a16:creationId xmlns:a16="http://schemas.microsoft.com/office/drawing/2014/main" id="{7A38E630-3B03-7944-82DF-9BBDD347DAB9}"/>
              </a:ext>
            </a:extLst>
          </p:cNvPr>
          <p:cNvSpPr txBox="1"/>
          <p:nvPr/>
        </p:nvSpPr>
        <p:spPr>
          <a:xfrm>
            <a:off x="7837792" y="3412817"/>
            <a:ext cx="1082348" cy="400110"/>
          </a:xfrm>
          <a:prstGeom prst="rect">
            <a:avLst/>
          </a:prstGeom>
          <a:noFill/>
        </p:spPr>
        <p:txBody>
          <a:bodyPr wrap="none" rtlCol="0">
            <a:spAutoFit/>
          </a:bodyPr>
          <a:lstStyle/>
          <a:p>
            <a:pPr algn="ctr"/>
            <a:r>
              <a:rPr lang="ja-JP" altLang="en-US" sz="1000">
                <a:solidFill>
                  <a:srgbClr val="0432FF"/>
                </a:solidFill>
                <a:latin typeface="Meiryo" panose="020B0604030504040204" pitchFamily="34" charset="-128"/>
                <a:ea typeface="Meiryo" panose="020B0604030504040204" pitchFamily="34" charset="-128"/>
              </a:rPr>
              <a:t>インターネット</a:t>
            </a:r>
            <a:endParaRPr lang="en-US" altLang="ja-JP" sz="1000" dirty="0">
              <a:solidFill>
                <a:srgbClr val="0432FF"/>
              </a:solidFill>
              <a:latin typeface="Meiryo" panose="020B0604030504040204" pitchFamily="34" charset="-128"/>
              <a:ea typeface="Meiryo" panose="020B0604030504040204" pitchFamily="34" charset="-128"/>
            </a:endParaRPr>
          </a:p>
          <a:p>
            <a:pPr algn="ctr"/>
            <a:r>
              <a:rPr kumimoji="1" lang="ja-JP" altLang="en-US" sz="1000">
                <a:solidFill>
                  <a:srgbClr val="0432FF"/>
                </a:solidFill>
                <a:latin typeface="Meiryo" panose="020B0604030504040204" pitchFamily="34" charset="-128"/>
                <a:ea typeface="Meiryo" panose="020B0604030504040204" pitchFamily="34" charset="-128"/>
              </a:rPr>
              <a:t>接続デバイス数</a:t>
            </a:r>
          </a:p>
        </p:txBody>
      </p:sp>
      <p:sp>
        <p:nvSpPr>
          <p:cNvPr id="84" name="テキスト ボックス 83">
            <a:extLst>
              <a:ext uri="{FF2B5EF4-FFF2-40B4-BE49-F238E27FC236}">
                <a16:creationId xmlns:a16="http://schemas.microsoft.com/office/drawing/2014/main" id="{9FF6595B-BA73-ED45-878F-64ACA63D79C6}"/>
              </a:ext>
            </a:extLst>
          </p:cNvPr>
          <p:cNvSpPr txBox="1"/>
          <p:nvPr/>
        </p:nvSpPr>
        <p:spPr>
          <a:xfrm>
            <a:off x="7976508" y="4830800"/>
            <a:ext cx="857927" cy="415498"/>
          </a:xfrm>
          <a:prstGeom prst="rect">
            <a:avLst/>
          </a:prstGeom>
          <a:noFill/>
        </p:spPr>
        <p:txBody>
          <a:bodyPr wrap="none" rtlCol="0">
            <a:spAutoFit/>
          </a:bodyPr>
          <a:lstStyle/>
          <a:p>
            <a:pPr algn="ctr"/>
            <a:r>
              <a:rPr lang="ja-JP" altLang="en-US" sz="1000">
                <a:solidFill>
                  <a:srgbClr val="0432FF"/>
                </a:solidFill>
                <a:latin typeface="Meiryo" panose="020B0604030504040204" pitchFamily="34" charset="-128"/>
                <a:ea typeface="Meiryo" panose="020B0604030504040204" pitchFamily="34" charset="-128"/>
              </a:rPr>
              <a:t>一人当りの</a:t>
            </a:r>
            <a:endParaRPr lang="en-US" altLang="ja-JP" sz="1000" dirty="0">
              <a:solidFill>
                <a:srgbClr val="0432FF"/>
              </a:solidFill>
              <a:latin typeface="Meiryo" panose="020B0604030504040204" pitchFamily="34" charset="-128"/>
              <a:ea typeface="Meiryo" panose="020B0604030504040204" pitchFamily="34" charset="-128"/>
            </a:endParaRPr>
          </a:p>
          <a:p>
            <a:pPr algn="ctr"/>
            <a:r>
              <a:rPr kumimoji="1" lang="ja-JP" altLang="en-US" sz="1000">
                <a:solidFill>
                  <a:srgbClr val="0432FF"/>
                </a:solidFill>
                <a:latin typeface="Meiryo" panose="020B0604030504040204" pitchFamily="34" charset="-128"/>
                <a:ea typeface="Meiryo" panose="020B0604030504040204" pitchFamily="34" charset="-128"/>
              </a:rPr>
              <a:t>デバイス数</a:t>
            </a:r>
          </a:p>
        </p:txBody>
      </p:sp>
      <p:sp>
        <p:nvSpPr>
          <p:cNvPr id="85" name="フリーフォーム 84">
            <a:extLst>
              <a:ext uri="{FF2B5EF4-FFF2-40B4-BE49-F238E27FC236}">
                <a16:creationId xmlns:a16="http://schemas.microsoft.com/office/drawing/2014/main" id="{6EE375C7-5BDD-FD47-B067-FDD3BCFF935E}"/>
              </a:ext>
            </a:extLst>
          </p:cNvPr>
          <p:cNvSpPr/>
          <p:nvPr/>
        </p:nvSpPr>
        <p:spPr>
          <a:xfrm>
            <a:off x="1872150" y="3237426"/>
            <a:ext cx="5816112" cy="2955386"/>
          </a:xfrm>
          <a:custGeom>
            <a:avLst/>
            <a:gdLst>
              <a:gd name="connsiteX0" fmla="*/ 0 w 5221357"/>
              <a:gd name="connsiteY0" fmla="*/ 4558748 h 4558748"/>
              <a:gd name="connsiteX1" fmla="*/ 2107096 w 5221357"/>
              <a:gd name="connsiteY1" fmla="*/ 4081669 h 4558748"/>
              <a:gd name="connsiteX2" fmla="*/ 3816626 w 5221357"/>
              <a:gd name="connsiteY2" fmla="*/ 2319130 h 4558748"/>
              <a:gd name="connsiteX3" fmla="*/ 5221357 w 5221357"/>
              <a:gd name="connsiteY3" fmla="*/ 0 h 4558748"/>
            </a:gdLst>
            <a:ahLst/>
            <a:cxnLst>
              <a:cxn ang="0">
                <a:pos x="connsiteX0" y="connsiteY0"/>
              </a:cxn>
              <a:cxn ang="0">
                <a:pos x="connsiteX1" y="connsiteY1"/>
              </a:cxn>
              <a:cxn ang="0">
                <a:pos x="connsiteX2" y="connsiteY2"/>
              </a:cxn>
              <a:cxn ang="0">
                <a:pos x="connsiteX3" y="connsiteY3"/>
              </a:cxn>
            </a:cxnLst>
            <a:rect l="l" t="t" r="r" b="b"/>
            <a:pathLst>
              <a:path w="5221357" h="4558748">
                <a:moveTo>
                  <a:pt x="0" y="4558748"/>
                </a:moveTo>
                <a:cubicBezTo>
                  <a:pt x="735496" y="4506843"/>
                  <a:pt x="1470992" y="4454939"/>
                  <a:pt x="2107096" y="4081669"/>
                </a:cubicBezTo>
                <a:cubicBezTo>
                  <a:pt x="2743200" y="3708399"/>
                  <a:pt x="3297582" y="2999408"/>
                  <a:pt x="3816626" y="2319130"/>
                </a:cubicBezTo>
                <a:cubicBezTo>
                  <a:pt x="4335670" y="1638852"/>
                  <a:pt x="4778513" y="819426"/>
                  <a:pt x="5221357" y="0"/>
                </a:cubicBezTo>
              </a:path>
            </a:pathLst>
          </a:custGeom>
          <a:noFill/>
          <a:ln w="203200">
            <a:solidFill>
              <a:srgbClr val="00B0F0"/>
            </a:solidFill>
            <a:headEnd type="none" w="med" len="med"/>
            <a:tailEnd type="arrow"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340A0BD5-49EB-3B47-A1D3-B06740BDF739}"/>
              </a:ext>
            </a:extLst>
          </p:cNvPr>
          <p:cNvSpPr txBox="1"/>
          <p:nvPr/>
        </p:nvSpPr>
        <p:spPr>
          <a:xfrm>
            <a:off x="1904041" y="2075495"/>
            <a:ext cx="950901"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63</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D48B5735-16CF-F34E-8F7F-9E67DCAFCDCD}"/>
              </a:ext>
            </a:extLst>
          </p:cNvPr>
          <p:cNvSpPr txBox="1"/>
          <p:nvPr/>
        </p:nvSpPr>
        <p:spPr>
          <a:xfrm>
            <a:off x="3441234" y="2095739"/>
            <a:ext cx="950901"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68</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718A09EA-D42B-034C-8C22-885AEB7BE8DC}"/>
              </a:ext>
            </a:extLst>
          </p:cNvPr>
          <p:cNvSpPr txBox="1"/>
          <p:nvPr/>
        </p:nvSpPr>
        <p:spPr>
          <a:xfrm>
            <a:off x="5016577" y="2095739"/>
            <a:ext cx="950901"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72</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id="{76C06EAB-0900-5245-B9E7-5804BA86127B}"/>
              </a:ext>
            </a:extLst>
          </p:cNvPr>
          <p:cNvSpPr txBox="1"/>
          <p:nvPr/>
        </p:nvSpPr>
        <p:spPr>
          <a:xfrm>
            <a:off x="6591920" y="2095739"/>
            <a:ext cx="950901"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76</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0" name="テキスト ボックス 59">
            <a:extLst>
              <a:ext uri="{FF2B5EF4-FFF2-40B4-BE49-F238E27FC236}">
                <a16:creationId xmlns:a16="http://schemas.microsoft.com/office/drawing/2014/main" id="{F0C3F831-4269-3241-BA80-C0D2A8DE690D}"/>
              </a:ext>
            </a:extLst>
          </p:cNvPr>
          <p:cNvSpPr txBox="1"/>
          <p:nvPr/>
        </p:nvSpPr>
        <p:spPr>
          <a:xfrm>
            <a:off x="2082406" y="3488391"/>
            <a:ext cx="567784"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5</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1" name="テキスト ボックス 60">
            <a:extLst>
              <a:ext uri="{FF2B5EF4-FFF2-40B4-BE49-F238E27FC236}">
                <a16:creationId xmlns:a16="http://schemas.microsoft.com/office/drawing/2014/main" id="{CA95FE51-FFE2-BD43-AEDD-C9F369B7246A}"/>
              </a:ext>
            </a:extLst>
          </p:cNvPr>
          <p:cNvSpPr txBox="1"/>
          <p:nvPr/>
        </p:nvSpPr>
        <p:spPr>
          <a:xfrm>
            <a:off x="3249675" y="3454686"/>
            <a:ext cx="1334020" cy="830997"/>
          </a:xfrm>
          <a:prstGeom prst="rect">
            <a:avLst/>
          </a:prstGeom>
          <a:noFill/>
        </p:spPr>
        <p:txBody>
          <a:bodyPr wrap="none" rtlCol="0">
            <a:spAutoFit/>
          </a:bodyPr>
          <a:lstStyle/>
          <a:p>
            <a:pPr algn="ctr"/>
            <a:r>
              <a:rPr kumimoji="1" lang="en-US" altLang="ja-JP" sz="4800" dirty="0">
                <a:solidFill>
                  <a:schemeClr val="bg1"/>
                </a:solidFill>
                <a:latin typeface="Meiryo" panose="020B0604030504040204" pitchFamily="34" charset="-128"/>
                <a:ea typeface="Meiryo" panose="020B0604030504040204" pitchFamily="34" charset="-128"/>
              </a:rPr>
              <a:t>125</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48231BBE-FD20-054B-834A-7B2D1075C51F}"/>
              </a:ext>
            </a:extLst>
          </p:cNvPr>
          <p:cNvSpPr txBox="1"/>
          <p:nvPr/>
        </p:nvSpPr>
        <p:spPr>
          <a:xfrm>
            <a:off x="4825018" y="3454686"/>
            <a:ext cx="1334020"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250</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3" name="テキスト ボックス 62">
            <a:extLst>
              <a:ext uri="{FF2B5EF4-FFF2-40B4-BE49-F238E27FC236}">
                <a16:creationId xmlns:a16="http://schemas.microsoft.com/office/drawing/2014/main" id="{6FF4617F-3A2F-344C-A48C-D6CA37CBBCAD}"/>
              </a:ext>
            </a:extLst>
          </p:cNvPr>
          <p:cNvSpPr txBox="1"/>
          <p:nvPr/>
        </p:nvSpPr>
        <p:spPr>
          <a:xfrm>
            <a:off x="6400361" y="3454686"/>
            <a:ext cx="1334020" cy="830997"/>
          </a:xfrm>
          <a:prstGeom prst="rect">
            <a:avLst/>
          </a:prstGeom>
          <a:noFill/>
        </p:spPr>
        <p:txBody>
          <a:bodyPr wrap="none" rtlCol="0">
            <a:spAutoFit/>
          </a:bodyPr>
          <a:lstStyle/>
          <a:p>
            <a:pPr algn="ctr"/>
            <a:r>
              <a:rPr lang="en-US" altLang="ja-JP" sz="4800" dirty="0">
                <a:solidFill>
                  <a:schemeClr val="bg1"/>
                </a:solidFill>
                <a:latin typeface="Meiryo" panose="020B0604030504040204" pitchFamily="34" charset="-128"/>
                <a:ea typeface="Meiryo" panose="020B0604030504040204" pitchFamily="34" charset="-128"/>
              </a:rPr>
              <a:t>500</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64" name="テキスト ボックス 63">
            <a:extLst>
              <a:ext uri="{FF2B5EF4-FFF2-40B4-BE49-F238E27FC236}">
                <a16:creationId xmlns:a16="http://schemas.microsoft.com/office/drawing/2014/main" id="{E5843099-4BE3-814C-8CB1-504598EBDA5E}"/>
              </a:ext>
            </a:extLst>
          </p:cNvPr>
          <p:cNvSpPr txBox="1"/>
          <p:nvPr/>
        </p:nvSpPr>
        <p:spPr>
          <a:xfrm>
            <a:off x="1705703" y="4974873"/>
            <a:ext cx="1321195" cy="707886"/>
          </a:xfrm>
          <a:prstGeom prst="rect">
            <a:avLst/>
          </a:prstGeom>
          <a:noFill/>
        </p:spPr>
        <p:txBody>
          <a:bodyPr wrap="none" rtlCol="0">
            <a:spAutoFit/>
          </a:bodyPr>
          <a:lstStyle/>
          <a:p>
            <a:pPr algn="ctr"/>
            <a:r>
              <a:rPr kumimoji="1" lang="en-US" altLang="ja-JP" sz="4000" dirty="0">
                <a:solidFill>
                  <a:schemeClr val="bg1"/>
                </a:solidFill>
                <a:latin typeface="Meiryo" panose="020B0604030504040204" pitchFamily="34" charset="-128"/>
                <a:ea typeface="Meiryo" panose="020B0604030504040204" pitchFamily="34" charset="-128"/>
              </a:rPr>
              <a:t>0.08</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65" name="テキスト ボックス 64">
            <a:extLst>
              <a:ext uri="{FF2B5EF4-FFF2-40B4-BE49-F238E27FC236}">
                <a16:creationId xmlns:a16="http://schemas.microsoft.com/office/drawing/2014/main" id="{904496C7-13FB-C347-AD06-7F5BEAC32336}"/>
              </a:ext>
            </a:extLst>
          </p:cNvPr>
          <p:cNvSpPr txBox="1"/>
          <p:nvPr/>
        </p:nvSpPr>
        <p:spPr>
          <a:xfrm>
            <a:off x="3256087" y="4941168"/>
            <a:ext cx="1321195" cy="707886"/>
          </a:xfrm>
          <a:prstGeom prst="rect">
            <a:avLst/>
          </a:prstGeom>
          <a:noFill/>
        </p:spPr>
        <p:txBody>
          <a:bodyPr wrap="none" rtlCol="0">
            <a:spAutoFit/>
          </a:bodyPr>
          <a:lstStyle/>
          <a:p>
            <a:pPr algn="ctr"/>
            <a:r>
              <a:rPr lang="en-US" altLang="ja-JP" sz="4000" dirty="0">
                <a:solidFill>
                  <a:schemeClr val="bg1"/>
                </a:solidFill>
                <a:latin typeface="Meiryo" panose="020B0604030504040204" pitchFamily="34" charset="-128"/>
                <a:ea typeface="Meiryo" panose="020B0604030504040204" pitchFamily="34" charset="-128"/>
              </a:rPr>
              <a:t>1</a:t>
            </a:r>
            <a:r>
              <a:rPr kumimoji="1" lang="en-US" altLang="ja-JP" sz="4000" dirty="0">
                <a:solidFill>
                  <a:schemeClr val="bg1"/>
                </a:solidFill>
                <a:latin typeface="Meiryo" panose="020B0604030504040204" pitchFamily="34" charset="-128"/>
                <a:ea typeface="Meiryo" panose="020B0604030504040204" pitchFamily="34" charset="-128"/>
              </a:rPr>
              <a:t>.84</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66" name="テキスト ボックス 65">
            <a:extLst>
              <a:ext uri="{FF2B5EF4-FFF2-40B4-BE49-F238E27FC236}">
                <a16:creationId xmlns:a16="http://schemas.microsoft.com/office/drawing/2014/main" id="{D0C2A74C-A444-CB4A-91C2-0A682ED234C2}"/>
              </a:ext>
            </a:extLst>
          </p:cNvPr>
          <p:cNvSpPr txBox="1"/>
          <p:nvPr/>
        </p:nvSpPr>
        <p:spPr>
          <a:xfrm>
            <a:off x="4831430" y="4941168"/>
            <a:ext cx="1321195" cy="707886"/>
          </a:xfrm>
          <a:prstGeom prst="rect">
            <a:avLst/>
          </a:prstGeom>
          <a:noFill/>
        </p:spPr>
        <p:txBody>
          <a:bodyPr wrap="none" rtlCol="0">
            <a:spAutoFit/>
          </a:bodyPr>
          <a:lstStyle/>
          <a:p>
            <a:pPr algn="ctr"/>
            <a:r>
              <a:rPr lang="en-US" altLang="ja-JP" sz="4000" dirty="0">
                <a:solidFill>
                  <a:schemeClr val="bg1"/>
                </a:solidFill>
                <a:latin typeface="Meiryo" panose="020B0604030504040204" pitchFamily="34" charset="-128"/>
                <a:ea typeface="Meiryo" panose="020B0604030504040204" pitchFamily="34" charset="-128"/>
              </a:rPr>
              <a:t>3.47</a:t>
            </a:r>
            <a:endParaRPr kumimoji="1" lang="ja-JP" altLang="en-US" sz="4000">
              <a:solidFill>
                <a:schemeClr val="bg1"/>
              </a:solidFill>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80BD5F39-5D5F-D64D-8471-2BEB9695FA68}"/>
              </a:ext>
            </a:extLst>
          </p:cNvPr>
          <p:cNvSpPr txBox="1"/>
          <p:nvPr/>
        </p:nvSpPr>
        <p:spPr>
          <a:xfrm>
            <a:off x="6406773" y="4941168"/>
            <a:ext cx="1321195" cy="707886"/>
          </a:xfrm>
          <a:prstGeom prst="rect">
            <a:avLst/>
          </a:prstGeom>
          <a:noFill/>
        </p:spPr>
        <p:txBody>
          <a:bodyPr wrap="none" rtlCol="0">
            <a:spAutoFit/>
          </a:bodyPr>
          <a:lstStyle/>
          <a:p>
            <a:pPr algn="ctr"/>
            <a:r>
              <a:rPr lang="en-US" altLang="ja-JP" sz="4000" dirty="0">
                <a:solidFill>
                  <a:schemeClr val="bg1"/>
                </a:solidFill>
                <a:latin typeface="Meiryo" panose="020B0604030504040204" pitchFamily="34" charset="-128"/>
                <a:ea typeface="Meiryo" panose="020B0604030504040204" pitchFamily="34" charset="-128"/>
              </a:rPr>
              <a:t>6.50</a:t>
            </a:r>
            <a:endParaRPr kumimoji="1" lang="ja-JP" altLang="en-US" sz="400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556571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45" name="ホームベース 44"/>
          <p:cNvSpPr/>
          <p:nvPr/>
        </p:nvSpPr>
        <p:spPr>
          <a:xfrm>
            <a:off x="312800" y="149484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夜間は使用しないので</a:t>
            </a:r>
            <a:r>
              <a:rPr kumimoji="1" lang="en-US" altLang="ja-JP" sz="2400" dirty="0">
                <a:solidFill>
                  <a:srgbClr val="FFFFFF"/>
                </a:solidFill>
                <a:latin typeface="Meiryo" charset="-128"/>
                <a:ea typeface="Meiryo" charset="-128"/>
                <a:cs typeface="Meiryo" charset="-128"/>
              </a:rPr>
              <a:t>24</a:t>
            </a:r>
            <a:r>
              <a:rPr kumimoji="1" lang="ja-JP" altLang="en-US" sz="2400" dirty="0">
                <a:solidFill>
                  <a:srgbClr val="FFFFFF"/>
                </a:solidFill>
                <a:latin typeface="Meiryo" charset="-128"/>
                <a:ea typeface="Meiryo" charset="-128"/>
                <a:cs typeface="Meiryo" charset="-128"/>
              </a:rPr>
              <a:t>時間→</a:t>
            </a:r>
            <a:r>
              <a:rPr lang="en-US" altLang="ja-JP" sz="2400" dirty="0">
                <a:solidFill>
                  <a:srgbClr val="FFFFFF"/>
                </a:solidFill>
                <a:latin typeface="Meiryo" charset="-128"/>
                <a:ea typeface="Meiryo" charset="-128"/>
                <a:cs typeface="Meiryo" charset="-128"/>
              </a:rPr>
              <a:t>18</a:t>
            </a:r>
            <a:r>
              <a:rPr lang="ja-JP" altLang="en-US" sz="2400" dirty="0">
                <a:solidFill>
                  <a:srgbClr val="FFFFFF"/>
                </a:solidFill>
                <a:latin typeface="Meiryo" charset="-128"/>
                <a:ea typeface="Meiryo" charset="-128"/>
                <a:cs typeface="Meiryo" charset="-128"/>
              </a:rPr>
              <a:t>時間でさらに</a:t>
            </a:r>
            <a:r>
              <a:rPr kumimoji="1" lang="en-US" altLang="ja-JP" sz="2400" dirty="0">
                <a:solidFill>
                  <a:srgbClr val="FFFFFF"/>
                </a:solidFill>
                <a:latin typeface="Meiryo" charset="-128"/>
                <a:ea typeface="Meiryo" charset="-128"/>
                <a:cs typeface="Meiryo" charset="-128"/>
              </a:rPr>
              <a:t>2/3</a:t>
            </a:r>
            <a:endParaRPr kumimoji="1" lang="ja-JP" altLang="en-US" sz="2400" dirty="0">
              <a:solidFill>
                <a:srgbClr val="FFFFFF"/>
              </a:solidFill>
              <a:latin typeface="Meiryo" charset="-128"/>
              <a:ea typeface="Meiryo" charset="-128"/>
              <a:cs typeface="Meiryo" charset="-128"/>
            </a:endParaRPr>
          </a:p>
        </p:txBody>
      </p:sp>
      <p:sp>
        <p:nvSpPr>
          <p:cNvPr id="4" name="テキスト ボックス 3"/>
          <p:cNvSpPr txBox="1"/>
          <p:nvPr/>
        </p:nvSpPr>
        <p:spPr>
          <a:xfrm>
            <a:off x="457200" y="2026273"/>
            <a:ext cx="7856638" cy="369332"/>
          </a:xfrm>
          <a:prstGeom prst="rect">
            <a:avLst/>
          </a:prstGeom>
          <a:noFill/>
        </p:spPr>
        <p:txBody>
          <a:bodyPr wrap="none" rtlCol="0">
            <a:spAutoFit/>
          </a:bodyPr>
          <a:lstStyle/>
          <a:p>
            <a:r>
              <a:rPr kumimoji="1" lang="ja-JP" altLang="en-US" dirty="0">
                <a:latin typeface="Meiryo" charset="-128"/>
                <a:ea typeface="Meiryo" charset="-128"/>
                <a:cs typeface="Meiryo" charset="-128"/>
              </a:rPr>
              <a:t>「所有」では</a:t>
            </a:r>
            <a:r>
              <a:rPr kumimoji="1" lang="en-US" altLang="ja-JP" dirty="0">
                <a:latin typeface="Meiryo" charset="-128"/>
                <a:ea typeface="Meiryo" charset="-128"/>
                <a:cs typeface="Meiryo" charset="-128"/>
              </a:rPr>
              <a:t>24</a:t>
            </a:r>
            <a:r>
              <a:rPr kumimoji="1" lang="ja-JP" altLang="en-US" dirty="0">
                <a:latin typeface="Meiryo" charset="-128"/>
                <a:ea typeface="Meiryo" charset="-128"/>
                <a:cs typeface="Meiryo" charset="-128"/>
              </a:rPr>
              <a:t>時間が前提。これ稼働時間単位に変更（分単位で課金）　</a:t>
            </a:r>
          </a:p>
        </p:txBody>
      </p:sp>
      <p:grpSp>
        <p:nvGrpSpPr>
          <p:cNvPr id="5" name="図形グループ 4"/>
          <p:cNvGrpSpPr/>
          <p:nvPr/>
        </p:nvGrpSpPr>
        <p:grpSpPr>
          <a:xfrm>
            <a:off x="312800" y="2329717"/>
            <a:ext cx="8392180" cy="1541224"/>
            <a:chOff x="312800" y="2329717"/>
            <a:chExt cx="8392180" cy="1541224"/>
          </a:xfrm>
        </p:grpSpPr>
        <p:sp>
          <p:nvSpPr>
            <p:cNvPr id="35" name="ホームベース 34"/>
            <p:cNvSpPr/>
            <p:nvPr/>
          </p:nvSpPr>
          <p:spPr>
            <a:xfrm>
              <a:off x="312800" y="2797961"/>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データセンター使用料</a:t>
              </a:r>
              <a:r>
                <a:rPr lang="ja-JP" altLang="en-US" sz="2400" dirty="0">
                  <a:solidFill>
                    <a:srgbClr val="FFFFFF"/>
                  </a:solidFill>
                  <a:latin typeface="Meiryo" charset="-128"/>
                  <a:ea typeface="Meiryo" charset="-128"/>
                  <a:cs typeface="Meiryo" charset="-128"/>
                </a:rPr>
                <a:t>は無料</a:t>
              </a:r>
              <a:endParaRPr kumimoji="1" lang="ja-JP" altLang="en-US" sz="2400" dirty="0">
                <a:solidFill>
                  <a:srgbClr val="FFFFFF"/>
                </a:solidFill>
                <a:latin typeface="Meiryo" charset="-128"/>
                <a:ea typeface="Meiryo" charset="-128"/>
                <a:cs typeface="Meiryo" charset="-128"/>
              </a:endParaRPr>
            </a:p>
          </p:txBody>
        </p:sp>
        <p:sp>
          <p:nvSpPr>
            <p:cNvPr id="46" name="ホームベース 45"/>
            <p:cNvSpPr/>
            <p:nvPr/>
          </p:nvSpPr>
          <p:spPr>
            <a:xfrm>
              <a:off x="312800" y="336157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インフラの運用管理は自動化</a:t>
              </a:r>
              <a:r>
                <a:rPr kumimoji="1" lang="en-US" altLang="ja-JP" sz="2400" dirty="0">
                  <a:solidFill>
                    <a:srgbClr val="FFFFFF"/>
                  </a:solidFill>
                  <a:latin typeface="Meiryo" charset="-128"/>
                  <a:ea typeface="Meiryo" charset="-128"/>
                  <a:cs typeface="Meiryo" charset="-128"/>
                </a:rPr>
                <a:t>+</a:t>
              </a:r>
              <a:r>
                <a:rPr kumimoji="1" lang="ja-JP" altLang="en-US" sz="2400" dirty="0">
                  <a:solidFill>
                    <a:srgbClr val="FFFFFF"/>
                  </a:solidFill>
                  <a:latin typeface="Meiryo" charset="-128"/>
                  <a:ea typeface="Meiryo" charset="-128"/>
                  <a:cs typeface="Meiryo" charset="-128"/>
                </a:rPr>
                <a:t>お任せ</a:t>
              </a:r>
            </a:p>
          </p:txBody>
        </p:sp>
        <p:sp>
          <p:nvSpPr>
            <p:cNvPr id="22" name="加算記号 21"/>
            <p:cNvSpPr/>
            <p:nvPr/>
          </p:nvSpPr>
          <p:spPr>
            <a:xfrm>
              <a:off x="4351071" y="2329717"/>
              <a:ext cx="441858" cy="435721"/>
            </a:xfrm>
            <a:prstGeom prst="mathPl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a:off x="312800" y="5208561"/>
            <a:ext cx="8392180" cy="1043566"/>
            <a:chOff x="312800" y="5208561"/>
            <a:chExt cx="8392180" cy="1043566"/>
          </a:xfrm>
        </p:grpSpPr>
        <p:sp>
          <p:nvSpPr>
            <p:cNvPr id="23" name="等号 22"/>
            <p:cNvSpPr/>
            <p:nvPr/>
          </p:nvSpPr>
          <p:spPr>
            <a:xfrm rot="5400000">
              <a:off x="4349648" y="5194953"/>
              <a:ext cx="414641" cy="441858"/>
            </a:xfrm>
            <a:prstGeom prst="mathEqual">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312800" y="5730490"/>
              <a:ext cx="8392180" cy="521637"/>
            </a:xfrm>
            <a:prstGeom prst="roundRect">
              <a:avLst>
                <a:gd name="adj" fmla="val 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オンプレ前提の見積</a:t>
              </a:r>
              <a:r>
                <a:rPr kumimoji="1" lang="ja-JP" altLang="en-US" sz="1400" dirty="0">
                  <a:solidFill>
                    <a:srgbClr val="FFFFFF"/>
                  </a:solidFill>
                  <a:latin typeface="Meiryo" charset="-128"/>
                  <a:ea typeface="Meiryo" charset="-128"/>
                  <a:cs typeface="Meiryo" charset="-128"/>
                </a:rPr>
                <a:t>ではなく、クラウドの特性を活かした見積でコストを下げられる可能性</a:t>
              </a:r>
            </a:p>
          </p:txBody>
        </p:sp>
      </p:grpSp>
      <p:grpSp>
        <p:nvGrpSpPr>
          <p:cNvPr id="6" name="図形グループ 5"/>
          <p:cNvGrpSpPr/>
          <p:nvPr/>
        </p:nvGrpSpPr>
        <p:grpSpPr>
          <a:xfrm>
            <a:off x="312801" y="4042264"/>
            <a:ext cx="8392179" cy="997390"/>
            <a:chOff x="312801" y="4042264"/>
            <a:chExt cx="8392179" cy="997390"/>
          </a:xfrm>
        </p:grpSpPr>
        <p:sp>
          <p:nvSpPr>
            <p:cNvPr id="47" name="ホームベース 46"/>
            <p:cNvSpPr/>
            <p:nvPr/>
          </p:nvSpPr>
          <p:spPr>
            <a:xfrm flipH="1">
              <a:off x="312801" y="4530290"/>
              <a:ext cx="8392179" cy="509364"/>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クラウドならではのボトルネックや制約事項</a:t>
              </a:r>
              <a:endParaRPr kumimoji="1" lang="ja-JP" altLang="en-US" sz="2400" dirty="0">
                <a:solidFill>
                  <a:srgbClr val="FFFFFF"/>
                </a:solidFill>
                <a:latin typeface="Meiryo" charset="-128"/>
                <a:ea typeface="Meiryo" charset="-128"/>
                <a:cs typeface="Meiryo" charset="-128"/>
              </a:endParaRPr>
            </a:p>
          </p:txBody>
        </p:sp>
        <p:sp>
          <p:nvSpPr>
            <p:cNvPr id="26" name="減算記号 25"/>
            <p:cNvSpPr/>
            <p:nvPr/>
          </p:nvSpPr>
          <p:spPr>
            <a:xfrm>
              <a:off x="4351071" y="4042264"/>
              <a:ext cx="435721" cy="319119"/>
            </a:xfrm>
            <a:prstGeom prst="mathMin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 name="ホームベース 47"/>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CPU</a:t>
            </a:r>
            <a:r>
              <a:rPr kumimoji="1" lang="ja-JP" altLang="en-US" sz="2400" dirty="0">
                <a:solidFill>
                  <a:srgbClr val="FFFFFF"/>
                </a:solidFill>
                <a:latin typeface="Meiryo" charset="-128"/>
                <a:ea typeface="Meiryo" charset="-128"/>
                <a:cs typeface="Meiryo" charset="-128"/>
              </a:rPr>
              <a:t>コア数の削減で</a:t>
            </a:r>
            <a:r>
              <a:rPr kumimoji="1" lang="en-US" altLang="ja-JP" sz="2400" dirty="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5508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5CE9CBB-FAE6-104F-B828-D2CD6E4609B4}"/>
              </a:ext>
            </a:extLst>
          </p:cNvPr>
          <p:cNvSpPr/>
          <p:nvPr/>
        </p:nvSpPr>
        <p:spPr>
          <a:xfrm>
            <a:off x="652282" y="1008992"/>
            <a:ext cx="3723290" cy="52761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C7961F3-9316-C44D-A8D7-1DD08D834FB9}"/>
              </a:ext>
            </a:extLst>
          </p:cNvPr>
          <p:cNvSpPr>
            <a:spLocks noGrp="1"/>
          </p:cNvSpPr>
          <p:nvPr>
            <p:ph type="title"/>
          </p:nvPr>
        </p:nvSpPr>
        <p:spPr/>
        <p:txBody>
          <a:bodyPr/>
          <a:lstStyle/>
          <a:p>
            <a:r>
              <a:rPr kumimoji="1" lang="ja-JP" altLang="en-US" dirty="0"/>
              <a:t>変わる情報システムのかたち</a:t>
            </a:r>
          </a:p>
        </p:txBody>
      </p:sp>
      <p:sp>
        <p:nvSpPr>
          <p:cNvPr id="3" name="スライド番号プレースホルダー 2">
            <a:extLst>
              <a:ext uri="{FF2B5EF4-FFF2-40B4-BE49-F238E27FC236}">
                <a16:creationId xmlns:a16="http://schemas.microsoft.com/office/drawing/2014/main" id="{EA04BDDF-0EDC-3E49-AD95-31A33BDC2893}"/>
              </a:ext>
            </a:extLst>
          </p:cNvPr>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pic>
        <p:nvPicPr>
          <p:cNvPr id="4" name="図 3">
            <a:extLst>
              <a:ext uri="{FF2B5EF4-FFF2-40B4-BE49-F238E27FC236}">
                <a16:creationId xmlns:a16="http://schemas.microsoft.com/office/drawing/2014/main" id="{A18D4D37-9E59-A54A-89C8-9419E185C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038" y="1088013"/>
            <a:ext cx="1855075" cy="1328234"/>
          </a:xfrm>
          <a:prstGeom prst="rect">
            <a:avLst/>
          </a:prstGeom>
        </p:spPr>
      </p:pic>
      <p:sp>
        <p:nvSpPr>
          <p:cNvPr id="9" name="テキスト ボックス 8">
            <a:extLst>
              <a:ext uri="{FF2B5EF4-FFF2-40B4-BE49-F238E27FC236}">
                <a16:creationId xmlns:a16="http://schemas.microsoft.com/office/drawing/2014/main" id="{2C7BD0EA-A538-1B45-8717-FC7517175F9A}"/>
              </a:ext>
            </a:extLst>
          </p:cNvPr>
          <p:cNvSpPr txBox="1"/>
          <p:nvPr/>
        </p:nvSpPr>
        <p:spPr>
          <a:xfrm>
            <a:off x="1400452" y="2694268"/>
            <a:ext cx="2236510" cy="1569660"/>
          </a:xfrm>
          <a:prstGeom prst="rect">
            <a:avLst/>
          </a:prstGeom>
          <a:noFill/>
        </p:spPr>
        <p:txBody>
          <a:bodyPr wrap="none" rtlCol="0">
            <a:spAutoFit/>
          </a:bodyPr>
          <a:lstStyle/>
          <a:p>
            <a:pPr algn="ctr"/>
            <a:r>
              <a:rPr kumimoji="1" lang="ja-JP" altLang="en-US" sz="3200" dirty="0">
                <a:latin typeface="Meiryo" panose="020B0604030504040204" pitchFamily="34" charset="-128"/>
                <a:ea typeface="Meiryo" panose="020B0604030504040204" pitchFamily="34" charset="-128"/>
              </a:rPr>
              <a:t>戸建・定住</a:t>
            </a:r>
            <a:endParaRPr kumimoji="1"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新築</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建売り</a:t>
            </a:r>
          </a:p>
        </p:txBody>
      </p:sp>
      <p:sp>
        <p:nvSpPr>
          <p:cNvPr id="13" name="正方形/長方形 12">
            <a:extLst>
              <a:ext uri="{FF2B5EF4-FFF2-40B4-BE49-F238E27FC236}">
                <a16:creationId xmlns:a16="http://schemas.microsoft.com/office/drawing/2014/main" id="{FB78D6CA-4980-0842-ABCD-4BD4839D9408}"/>
              </a:ext>
            </a:extLst>
          </p:cNvPr>
          <p:cNvSpPr/>
          <p:nvPr/>
        </p:nvSpPr>
        <p:spPr>
          <a:xfrm>
            <a:off x="759019" y="4541949"/>
            <a:ext cx="3509815" cy="7867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chemeClr val="bg1"/>
                </a:solidFill>
                <a:latin typeface="Meiryo" panose="020B0604030504040204" pitchFamily="34" charset="-128"/>
                <a:ea typeface="Meiryo" panose="020B0604030504040204" pitchFamily="34" charset="-128"/>
                <a:cs typeface="ＭＳ Ｐゴシック"/>
              </a:rPr>
              <a:t>建設業</a:t>
            </a:r>
          </a:p>
        </p:txBody>
      </p:sp>
      <p:sp>
        <p:nvSpPr>
          <p:cNvPr id="15" name="テキスト ボックス 14">
            <a:extLst>
              <a:ext uri="{FF2B5EF4-FFF2-40B4-BE49-F238E27FC236}">
                <a16:creationId xmlns:a16="http://schemas.microsoft.com/office/drawing/2014/main" id="{4136A8ED-4119-6C4D-9270-03068751A6E2}"/>
              </a:ext>
            </a:extLst>
          </p:cNvPr>
          <p:cNvSpPr txBox="1"/>
          <p:nvPr/>
        </p:nvSpPr>
        <p:spPr>
          <a:xfrm>
            <a:off x="1326024" y="5579872"/>
            <a:ext cx="2339103" cy="523220"/>
          </a:xfrm>
          <a:prstGeom prst="rect">
            <a:avLst/>
          </a:prstGeom>
          <a:noFill/>
        </p:spPr>
        <p:txBody>
          <a:bodyPr wrap="none" rtlCol="0">
            <a:spAutoFit/>
          </a:bodyPr>
          <a:lstStyle/>
          <a:p>
            <a:pPr algn="ctr"/>
            <a:r>
              <a:rPr kumimoji="1" lang="ja-JP" altLang="en-US" sz="2800" dirty="0">
                <a:solidFill>
                  <a:schemeClr val="accent3">
                    <a:lumMod val="75000"/>
                  </a:schemeClr>
                </a:solidFill>
                <a:latin typeface="Meiryo" panose="020B0604030504040204" pitchFamily="34" charset="-128"/>
                <a:ea typeface="Meiryo" panose="020B0604030504040204" pitchFamily="34" charset="-128"/>
              </a:rPr>
              <a:t>一括売り切り</a:t>
            </a:r>
          </a:p>
        </p:txBody>
      </p:sp>
      <p:grpSp>
        <p:nvGrpSpPr>
          <p:cNvPr id="6" name="グループ化 5">
            <a:extLst>
              <a:ext uri="{FF2B5EF4-FFF2-40B4-BE49-F238E27FC236}">
                <a16:creationId xmlns:a16="http://schemas.microsoft.com/office/drawing/2014/main" id="{42AFD95B-07F1-2746-8686-F7130AA95142}"/>
              </a:ext>
            </a:extLst>
          </p:cNvPr>
          <p:cNvGrpSpPr/>
          <p:nvPr/>
        </p:nvGrpSpPr>
        <p:grpSpPr>
          <a:xfrm>
            <a:off x="4183117" y="1008992"/>
            <a:ext cx="4340773" cy="5276193"/>
            <a:chOff x="4183117" y="1008992"/>
            <a:chExt cx="4340773" cy="5276193"/>
          </a:xfrm>
        </p:grpSpPr>
        <p:sp>
          <p:nvSpPr>
            <p:cNvPr id="11" name="正方形/長方形 10">
              <a:extLst>
                <a:ext uri="{FF2B5EF4-FFF2-40B4-BE49-F238E27FC236}">
                  <a16:creationId xmlns:a16="http://schemas.microsoft.com/office/drawing/2014/main" id="{61692D45-C9E1-7140-A7C2-05490056AC8A}"/>
                </a:ext>
              </a:extLst>
            </p:cNvPr>
            <p:cNvSpPr/>
            <p:nvPr/>
          </p:nvSpPr>
          <p:spPr>
            <a:xfrm>
              <a:off x="4800600" y="1008992"/>
              <a:ext cx="3723290" cy="52761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30A482DA-8155-CE41-BBD5-AFBE439F0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326" y="1245425"/>
              <a:ext cx="1127437" cy="1127437"/>
            </a:xfrm>
            <a:prstGeom prst="rect">
              <a:avLst/>
            </a:prstGeom>
          </p:spPr>
        </p:pic>
        <p:pic>
          <p:nvPicPr>
            <p:cNvPr id="7" name="図 6">
              <a:extLst>
                <a:ext uri="{FF2B5EF4-FFF2-40B4-BE49-F238E27FC236}">
                  <a16:creationId xmlns:a16="http://schemas.microsoft.com/office/drawing/2014/main" id="{9EEE3C1C-99F1-554E-BB0A-EA0BCAC93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0271" y="1245424"/>
              <a:ext cx="1127437" cy="1127437"/>
            </a:xfrm>
            <a:prstGeom prst="rect">
              <a:avLst/>
            </a:prstGeom>
          </p:spPr>
        </p:pic>
        <p:pic>
          <p:nvPicPr>
            <p:cNvPr id="8" name="図 7">
              <a:extLst>
                <a:ext uri="{FF2B5EF4-FFF2-40B4-BE49-F238E27FC236}">
                  <a16:creationId xmlns:a16="http://schemas.microsoft.com/office/drawing/2014/main" id="{61E049B1-2C4D-4B4B-A51A-57D019C0E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763" y="1245425"/>
              <a:ext cx="1003419" cy="1127437"/>
            </a:xfrm>
            <a:prstGeom prst="rect">
              <a:avLst/>
            </a:prstGeom>
          </p:spPr>
        </p:pic>
        <p:sp>
          <p:nvSpPr>
            <p:cNvPr id="10" name="テキスト ボックス 9">
              <a:extLst>
                <a:ext uri="{FF2B5EF4-FFF2-40B4-BE49-F238E27FC236}">
                  <a16:creationId xmlns:a16="http://schemas.microsoft.com/office/drawing/2014/main" id="{D88C7B2C-CB1B-7949-92EF-00D87D692735}"/>
                </a:ext>
              </a:extLst>
            </p:cNvPr>
            <p:cNvSpPr txBox="1"/>
            <p:nvPr/>
          </p:nvSpPr>
          <p:spPr>
            <a:xfrm>
              <a:off x="5543990" y="2690996"/>
              <a:ext cx="2236510" cy="1569660"/>
            </a:xfrm>
            <a:prstGeom prst="rect">
              <a:avLst/>
            </a:prstGeom>
            <a:noFill/>
          </p:spPr>
          <p:txBody>
            <a:bodyPr wrap="none" rtlCol="0">
              <a:spAutoFit/>
            </a:bodyPr>
            <a:lstStyle/>
            <a:p>
              <a:pPr algn="ctr"/>
              <a:r>
                <a:rPr lang="ja-JP" altLang="en-US" sz="3200" dirty="0">
                  <a:latin typeface="Meiryo" panose="020B0604030504040204" pitchFamily="34" charset="-128"/>
                  <a:ea typeface="Meiryo" panose="020B0604030504040204" pitchFamily="34" charset="-128"/>
                </a:rPr>
                <a:t>住み替え</a:t>
              </a:r>
              <a:endParaRPr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リフォーム</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賃貸</a:t>
              </a:r>
            </a:p>
          </p:txBody>
        </p:sp>
        <p:sp>
          <p:nvSpPr>
            <p:cNvPr id="14" name="正方形/長方形 13">
              <a:extLst>
                <a:ext uri="{FF2B5EF4-FFF2-40B4-BE49-F238E27FC236}">
                  <a16:creationId xmlns:a16="http://schemas.microsoft.com/office/drawing/2014/main" id="{B752EAA6-D455-444A-8BB2-6AC325F1F070}"/>
                </a:ext>
              </a:extLst>
            </p:cNvPr>
            <p:cNvSpPr/>
            <p:nvPr/>
          </p:nvSpPr>
          <p:spPr>
            <a:xfrm>
              <a:off x="4907337" y="4541949"/>
              <a:ext cx="3509815" cy="7867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Meiryo" panose="020B0604030504040204" pitchFamily="34" charset="-128"/>
                  <a:ea typeface="Meiryo" panose="020B0604030504040204" pitchFamily="34" charset="-128"/>
                  <a:cs typeface="ＭＳ Ｐゴシック"/>
                </a:rPr>
                <a:t>サービス業</a:t>
              </a:r>
            </a:p>
          </p:txBody>
        </p:sp>
        <p:sp>
          <p:nvSpPr>
            <p:cNvPr id="16" name="テキスト ボックス 15">
              <a:extLst>
                <a:ext uri="{FF2B5EF4-FFF2-40B4-BE49-F238E27FC236}">
                  <a16:creationId xmlns:a16="http://schemas.microsoft.com/office/drawing/2014/main" id="{2D0290B9-0E51-6640-8A0D-428EB41C31CD}"/>
                </a:ext>
              </a:extLst>
            </p:cNvPr>
            <p:cNvSpPr txBox="1"/>
            <p:nvPr/>
          </p:nvSpPr>
          <p:spPr>
            <a:xfrm>
              <a:off x="5672230" y="5577386"/>
              <a:ext cx="1980029" cy="523220"/>
            </a:xfrm>
            <a:prstGeom prst="rect">
              <a:avLst/>
            </a:prstGeom>
            <a:noFill/>
          </p:spPr>
          <p:txBody>
            <a:bodyPr wrap="none" rtlCol="0">
              <a:spAutoFit/>
            </a:bodyPr>
            <a:lstStyle/>
            <a:p>
              <a:pPr algn="ctr"/>
              <a:r>
                <a:rPr kumimoji="1" lang="ja-JP" altLang="en-US" sz="2800" dirty="0">
                  <a:solidFill>
                    <a:schemeClr val="accent6">
                      <a:lumMod val="75000"/>
                    </a:schemeClr>
                  </a:solidFill>
                  <a:latin typeface="Meiryo" panose="020B0604030504040204" pitchFamily="34" charset="-128"/>
                  <a:ea typeface="Meiryo" panose="020B0604030504040204" pitchFamily="34" charset="-128"/>
                </a:rPr>
                <a:t>継続支払い</a:t>
              </a:r>
            </a:p>
          </p:txBody>
        </p:sp>
        <p:sp>
          <p:nvSpPr>
            <p:cNvPr id="17" name="右矢印 16">
              <a:extLst>
                <a:ext uri="{FF2B5EF4-FFF2-40B4-BE49-F238E27FC236}">
                  <a16:creationId xmlns:a16="http://schemas.microsoft.com/office/drawing/2014/main" id="{B1A4C6B9-4526-2A42-A50F-FED29C42ED26}"/>
                </a:ext>
              </a:extLst>
            </p:cNvPr>
            <p:cNvSpPr/>
            <p:nvPr/>
          </p:nvSpPr>
          <p:spPr>
            <a:xfrm>
              <a:off x="4183117" y="3121572"/>
              <a:ext cx="797154" cy="87235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1132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effectLst/>
                <a:latin typeface="Meiryo" panose="020B0604030504040204" pitchFamily="34" charset="-128"/>
                <a:ea typeface="Meiryo" panose="020B0604030504040204" pitchFamily="34" charset="-128"/>
                <a:cs typeface="Arial"/>
              </a:rPr>
              <a:t>ビジネス・スピードの加速に対応する</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ja-JP" altLang="en-US" sz="2800">
                <a:solidFill>
                  <a:srgbClr val="FFFFFF"/>
                </a:solidFill>
                <a:effectLst/>
                <a:latin typeface="Meiryo" panose="020B0604030504040204" pitchFamily="34" charset="-128"/>
                <a:ea typeface="Meiryo" panose="020B0604030504040204" pitchFamily="34" charset="-128"/>
                <a:cs typeface="Arial"/>
              </a:rPr>
              <a:t>開発</a:t>
            </a:r>
            <a:r>
              <a:rPr lang="ja-JP" altLang="en-US" sz="2800" dirty="0">
                <a:solidFill>
                  <a:srgbClr val="FFFFFF"/>
                </a:solidFill>
                <a:effectLst/>
                <a:latin typeface="Meiryo" panose="020B0604030504040204" pitchFamily="34" charset="-128"/>
                <a:ea typeface="Meiryo" panose="020B0604030504040204" pitchFamily="34" charset="-128"/>
                <a:cs typeface="Arial"/>
              </a:rPr>
              <a:t>と運用</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en-US" altLang="ja-JP" sz="2000" dirty="0">
                <a:solidFill>
                  <a:srgbClr val="FFFFFF"/>
                </a:solidFill>
                <a:latin typeface="Meiryo" panose="020B0604030504040204" pitchFamily="34" charset="-128"/>
                <a:ea typeface="Meiryo" panose="020B0604030504040204" pitchFamily="34" charset="-128"/>
                <a:cs typeface="Arial"/>
              </a:rPr>
              <a:t>Development &amp; Operation</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7030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これからの開発と運用</a:t>
            </a:r>
            <a:endParaRPr lang="en-US" altLang="ja-JP" sz="2400" dirty="0">
              <a:solidFill>
                <a:srgbClr val="FFFFFF"/>
              </a:solidFill>
              <a:effectLst/>
              <a:latin typeface="メイリオ"/>
              <a:ea typeface="メイリオ"/>
              <a:cs typeface="メイリオ"/>
            </a:endParaRPr>
          </a:p>
          <a:p>
            <a:pPr algn="r"/>
            <a:r>
              <a:rPr lang="ja-JP" altLang="en-US" sz="2400" dirty="0">
                <a:solidFill>
                  <a:srgbClr val="FFFFFF"/>
                </a:solidFill>
                <a:latin typeface="メイリオ"/>
                <a:ea typeface="メイリオ"/>
                <a:cs typeface="メイリオ"/>
              </a:rPr>
              <a:t>その背景</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76411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072D9E13-8D9A-354A-AEBE-B0EC4C02A9E5}"/>
              </a:ext>
            </a:extLst>
          </p:cNvPr>
          <p:cNvGrpSpPr/>
          <p:nvPr/>
        </p:nvGrpSpPr>
        <p:grpSpPr>
          <a:xfrm>
            <a:off x="5275107" y="2072246"/>
            <a:ext cx="3371616" cy="4104464"/>
            <a:chOff x="5275107" y="2072246"/>
            <a:chExt cx="3371616" cy="4104464"/>
          </a:xfrm>
        </p:grpSpPr>
        <p:sp>
          <p:nvSpPr>
            <p:cNvPr id="19" name="正方形/長方形 18">
              <a:extLst>
                <a:ext uri="{FF2B5EF4-FFF2-40B4-BE49-F238E27FC236}">
                  <a16:creationId xmlns:a16="http://schemas.microsoft.com/office/drawing/2014/main" id="{1468C760-85EE-B44F-9993-E0ECA0F929D8}"/>
                </a:ext>
              </a:extLst>
            </p:cNvPr>
            <p:cNvSpPr/>
            <p:nvPr/>
          </p:nvSpPr>
          <p:spPr>
            <a:xfrm>
              <a:off x="5275107" y="2072246"/>
              <a:ext cx="3371616" cy="40936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EC55847E-FF24-6B4B-9914-AC92194DDDAD}"/>
                </a:ext>
              </a:extLst>
            </p:cNvPr>
            <p:cNvSpPr txBox="1"/>
            <p:nvPr/>
          </p:nvSpPr>
          <p:spPr>
            <a:xfrm>
              <a:off x="5663124" y="5715045"/>
              <a:ext cx="259558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r>
                <a:rPr kumimoji="1" lang="en-US" altLang="ja-JP" sz="2400" b="1" dirty="0">
                  <a:solidFill>
                    <a:schemeClr val="bg1"/>
                  </a:solidFill>
                  <a:latin typeface="Meiryo" panose="020B0604030504040204" pitchFamily="34" charset="-128"/>
                  <a:ea typeface="Meiryo" panose="020B0604030504040204" pitchFamily="34" charset="-128"/>
                </a:rPr>
                <a:t>×</a:t>
              </a:r>
              <a:r>
                <a:rPr lang="ja-JP" altLang="en-US" sz="2400" b="1">
                  <a:solidFill>
                    <a:schemeClr val="bg1"/>
                  </a:solidFill>
                  <a:latin typeface="Meiryo" panose="020B0604030504040204" pitchFamily="34" charset="-128"/>
                  <a:ea typeface="Meiryo" panose="020B0604030504040204" pitchFamily="34" charset="-128"/>
                </a:rPr>
                <a:t>内製化</a:t>
              </a:r>
              <a:endParaRPr kumimoji="1" lang="ja-JP" altLang="en-US" sz="2400" b="1">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0618EF7F-B5B5-7243-A654-489524D24969}"/>
              </a:ext>
            </a:extLst>
          </p:cNvPr>
          <p:cNvGrpSpPr/>
          <p:nvPr/>
        </p:nvGrpSpPr>
        <p:grpSpPr>
          <a:xfrm>
            <a:off x="4815595" y="1212275"/>
            <a:ext cx="3768414" cy="4449736"/>
            <a:chOff x="4815595" y="1212275"/>
            <a:chExt cx="3768414" cy="4449736"/>
          </a:xfrm>
        </p:grpSpPr>
        <p:sp>
          <p:nvSpPr>
            <p:cNvPr id="16" name="正方形/長方形 15">
              <a:extLst>
                <a:ext uri="{FF2B5EF4-FFF2-40B4-BE49-F238E27FC236}">
                  <a16:creationId xmlns:a16="http://schemas.microsoft.com/office/drawing/2014/main" id="{130FA138-D237-734A-BBD5-0E4F34804C6C}"/>
                </a:ext>
              </a:extLst>
            </p:cNvPr>
            <p:cNvSpPr/>
            <p:nvPr/>
          </p:nvSpPr>
          <p:spPr>
            <a:xfrm>
              <a:off x="4815595" y="1568407"/>
              <a:ext cx="3371616" cy="4093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EE1975FD-D802-6542-B214-AA306890CEC7}"/>
                </a:ext>
              </a:extLst>
            </p:cNvPr>
            <p:cNvSpPr txBox="1"/>
            <p:nvPr/>
          </p:nvSpPr>
          <p:spPr>
            <a:xfrm>
              <a:off x="5565327" y="4423289"/>
              <a:ext cx="2262158" cy="646331"/>
            </a:xfrm>
            <a:prstGeom prst="rect">
              <a:avLst/>
            </a:prstGeom>
            <a:noFill/>
          </p:spPr>
          <p:txBody>
            <a:bodyPr wrap="none" rtlCol="0">
              <a:spAutoFit/>
            </a:bodyPr>
            <a:lstStyle/>
            <a:p>
              <a:r>
                <a:rPr kumimoji="1" lang="ja-JP" altLang="en-US">
                  <a:solidFill>
                    <a:schemeClr val="bg1"/>
                  </a:solidFill>
                  <a:latin typeface="Meiryo" panose="020B0604030504040204" pitchFamily="34" charset="-128"/>
                  <a:ea typeface="Meiryo" panose="020B0604030504040204" pitchFamily="34" charset="-128"/>
                </a:rPr>
                <a:t>自動化やクラウド化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適用範囲の拡大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843ED452-B0A1-2342-8E61-F244F7BFCEA6}"/>
                </a:ext>
              </a:extLst>
            </p:cNvPr>
            <p:cNvSpPr txBox="1"/>
            <p:nvPr/>
          </p:nvSpPr>
          <p:spPr>
            <a:xfrm>
              <a:off x="5538703" y="2124566"/>
              <a:ext cx="2262158" cy="923330"/>
            </a:xfrm>
            <a:prstGeom prst="rect">
              <a:avLst/>
            </a:prstGeom>
            <a:noFill/>
          </p:spPr>
          <p:txBody>
            <a:bodyPr wrap="none" rtlCol="0">
              <a:spAutoFit/>
            </a:bodyPr>
            <a:lstStyle/>
            <a:p>
              <a:r>
                <a:rPr kumimoji="1" lang="en-US" altLang="ja-JP" dirty="0">
                  <a:solidFill>
                    <a:schemeClr val="bg1"/>
                  </a:solidFill>
                  <a:latin typeface="Meiryo" panose="020B0604030504040204" pitchFamily="34" charset="-128"/>
                  <a:ea typeface="Meiryo" panose="020B0604030504040204" pitchFamily="34" charset="-128"/>
                </a:rPr>
                <a:t>IT</a:t>
              </a:r>
              <a:r>
                <a:rPr kumimoji="1" lang="ja-JP" altLang="en-US">
                  <a:solidFill>
                    <a:schemeClr val="bg1"/>
                  </a:solidFill>
                  <a:latin typeface="Meiryo" panose="020B0604030504040204" pitchFamily="34" charset="-128"/>
                  <a:ea typeface="Meiryo" panose="020B0604030504040204" pitchFamily="34" charset="-128"/>
                </a:rPr>
                <a:t>を前提とした</a:t>
              </a:r>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差別化・競争力強化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取り組み範囲の拡大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C5411AF-1D92-6240-8A60-E0968220217B}"/>
                </a:ext>
              </a:extLst>
            </p:cNvPr>
            <p:cNvSpPr txBox="1"/>
            <p:nvPr/>
          </p:nvSpPr>
          <p:spPr>
            <a:xfrm>
              <a:off x="4870187" y="3453187"/>
              <a:ext cx="326243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ビジネスのデジタル化</a:t>
              </a:r>
            </a:p>
          </p:txBody>
        </p:sp>
        <p:sp>
          <p:nvSpPr>
            <p:cNvPr id="22" name="テキスト ボックス 21">
              <a:extLst>
                <a:ext uri="{FF2B5EF4-FFF2-40B4-BE49-F238E27FC236}">
                  <a16:creationId xmlns:a16="http://schemas.microsoft.com/office/drawing/2014/main" id="{185EB9ED-B4EB-CE44-B4A7-B80C1174D2F6}"/>
                </a:ext>
              </a:extLst>
            </p:cNvPr>
            <p:cNvSpPr txBox="1"/>
            <p:nvPr/>
          </p:nvSpPr>
          <p:spPr>
            <a:xfrm>
              <a:off x="4903193" y="1212275"/>
              <a:ext cx="3680816" cy="338554"/>
            </a:xfrm>
            <a:prstGeom prst="rect">
              <a:avLst/>
            </a:prstGeom>
            <a:noFill/>
          </p:spPr>
          <p:txBody>
            <a:bodyPr wrap="none" rtlCol="0">
              <a:spAutoFit/>
            </a:bodyPr>
            <a:lstStyle/>
            <a:p>
              <a:pPr algn="ctr"/>
              <a:r>
                <a:rPr lang="ja-JP" altLang="en-US" sz="1600">
                  <a:solidFill>
                    <a:schemeClr val="accent6">
                      <a:lumMod val="75000"/>
                    </a:schemeClr>
                  </a:solidFill>
                  <a:latin typeface="Meiryo" panose="020B0604030504040204" pitchFamily="34" charset="-128"/>
                  <a:ea typeface="Meiryo" panose="020B0604030504040204" pitchFamily="34" charset="-128"/>
                </a:rPr>
                <a:t>「本業＝</a:t>
              </a:r>
              <a:r>
                <a:rPr lang="en-US" altLang="ja-JP" sz="1600" dirty="0">
                  <a:solidFill>
                    <a:schemeClr val="accent6">
                      <a:lumMod val="75000"/>
                    </a:schemeClr>
                  </a:solidFill>
                  <a:latin typeface="Meiryo" panose="020B0604030504040204" pitchFamily="34" charset="-128"/>
                  <a:ea typeface="Meiryo" panose="020B0604030504040204" pitchFamily="34" charset="-128"/>
                </a:rPr>
                <a:t>IT</a:t>
              </a:r>
              <a:r>
                <a:rPr lang="ja-JP" altLang="en-US" sz="1600">
                  <a:solidFill>
                    <a:schemeClr val="accent6">
                      <a:lumMod val="75000"/>
                    </a:schemeClr>
                  </a:solidFill>
                  <a:latin typeface="Meiryo" panose="020B0604030504040204" pitchFamily="34" charset="-128"/>
                  <a:ea typeface="Meiryo" panose="020B0604030504040204" pitchFamily="34" charset="-128"/>
                </a:rPr>
                <a:t>前提」という認識へシフト</a:t>
              </a:r>
              <a:endParaRPr kumimoji="1" lang="ja-JP" altLang="en-US" sz="1600">
                <a:solidFill>
                  <a:schemeClr val="accent6">
                    <a:lumMod val="75000"/>
                  </a:schemeClr>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80D8BBAC-79CF-764D-8FF4-67165B5BFB3C}"/>
              </a:ext>
            </a:extLst>
          </p:cNvPr>
          <p:cNvSpPr>
            <a:spLocks noGrp="1"/>
          </p:cNvSpPr>
          <p:nvPr>
            <p:ph type="title"/>
          </p:nvPr>
        </p:nvSpPr>
        <p:spPr/>
        <p:txBody>
          <a:bodyPr/>
          <a:lstStyle/>
          <a:p>
            <a:r>
              <a:rPr lang="ja-JP" altLang="en-US"/>
              <a:t>「クラウド</a:t>
            </a:r>
            <a:r>
              <a:rPr lang="en-US" altLang="ja-JP" dirty="0"/>
              <a:t>×</a:t>
            </a:r>
            <a:r>
              <a:rPr lang="ja-JP" altLang="en-US"/>
              <a:t>内製化」が加速</a:t>
            </a:r>
            <a:endParaRPr kumimoji="1" lang="ja-JP" altLang="en-US"/>
          </a:p>
        </p:txBody>
      </p:sp>
      <p:sp>
        <p:nvSpPr>
          <p:cNvPr id="3" name="スライド番号プレースホルダー 2">
            <a:extLst>
              <a:ext uri="{FF2B5EF4-FFF2-40B4-BE49-F238E27FC236}">
                <a16:creationId xmlns:a16="http://schemas.microsoft.com/office/drawing/2014/main" id="{5A95E096-3DC2-E448-BD46-46519C82B653}"/>
              </a:ext>
            </a:extLst>
          </p:cNvPr>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4" name="ホームベース 3">
            <a:extLst>
              <a:ext uri="{FF2B5EF4-FFF2-40B4-BE49-F238E27FC236}">
                <a16:creationId xmlns:a16="http://schemas.microsoft.com/office/drawing/2014/main" id="{9EC97648-5904-3D45-913C-7219BB140CB9}"/>
              </a:ext>
            </a:extLst>
          </p:cNvPr>
          <p:cNvSpPr/>
          <p:nvPr/>
        </p:nvSpPr>
        <p:spPr>
          <a:xfrm>
            <a:off x="920455" y="1568407"/>
            <a:ext cx="4614389" cy="1919634"/>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a:extLst>
              <a:ext uri="{FF2B5EF4-FFF2-40B4-BE49-F238E27FC236}">
                <a16:creationId xmlns:a16="http://schemas.microsoft.com/office/drawing/2014/main" id="{8A999E1F-C0A2-D941-95E0-D411784B5516}"/>
              </a:ext>
            </a:extLst>
          </p:cNvPr>
          <p:cNvSpPr/>
          <p:nvPr/>
        </p:nvSpPr>
        <p:spPr>
          <a:xfrm>
            <a:off x="920455" y="3742377"/>
            <a:ext cx="4614389" cy="191963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B1E089D-2442-2E4D-BB2A-57B529C177D2}"/>
              </a:ext>
            </a:extLst>
          </p:cNvPr>
          <p:cNvSpPr txBox="1"/>
          <p:nvPr/>
        </p:nvSpPr>
        <p:spPr>
          <a:xfrm>
            <a:off x="1493290" y="1912518"/>
            <a:ext cx="2749471" cy="707886"/>
          </a:xfrm>
          <a:prstGeom prst="rect">
            <a:avLst/>
          </a:prstGeom>
          <a:noFill/>
        </p:spPr>
        <p:txBody>
          <a:bodyPr wrap="none" rtlCol="0">
            <a:spAutoFit/>
          </a:bodyPr>
          <a:lstStyle/>
          <a:p>
            <a:r>
              <a:rPr kumimoji="1" lang="ja-JP" altLang="en-US" sz="4000">
                <a:solidFill>
                  <a:schemeClr val="bg1"/>
                </a:solidFill>
                <a:latin typeface="Meiryo" panose="020B0604030504040204" pitchFamily="34" charset="-128"/>
                <a:ea typeface="Meiryo" panose="020B0604030504040204" pitchFamily="34" charset="-128"/>
              </a:rPr>
              <a:t>本業＝社員</a:t>
            </a:r>
          </a:p>
        </p:txBody>
      </p:sp>
      <p:sp>
        <p:nvSpPr>
          <p:cNvPr id="7" name="テキスト ボックス 6">
            <a:extLst>
              <a:ext uri="{FF2B5EF4-FFF2-40B4-BE49-F238E27FC236}">
                <a16:creationId xmlns:a16="http://schemas.microsoft.com/office/drawing/2014/main" id="{7F083A39-D2EC-1B4F-8A41-4F92B8EDF9AA}"/>
              </a:ext>
            </a:extLst>
          </p:cNvPr>
          <p:cNvSpPr txBox="1"/>
          <p:nvPr/>
        </p:nvSpPr>
        <p:spPr>
          <a:xfrm>
            <a:off x="1493290" y="2628641"/>
            <a:ext cx="2646879"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売上や利益の拡大</a:t>
            </a:r>
          </a:p>
        </p:txBody>
      </p:sp>
      <p:sp>
        <p:nvSpPr>
          <p:cNvPr id="8" name="テキスト ボックス 7">
            <a:extLst>
              <a:ext uri="{FF2B5EF4-FFF2-40B4-BE49-F238E27FC236}">
                <a16:creationId xmlns:a16="http://schemas.microsoft.com/office/drawing/2014/main" id="{DA36591E-9D2D-BB44-A856-D1EF9A91A6DB}"/>
              </a:ext>
            </a:extLst>
          </p:cNvPr>
          <p:cNvSpPr txBox="1"/>
          <p:nvPr/>
        </p:nvSpPr>
        <p:spPr>
          <a:xfrm>
            <a:off x="1525618" y="3868731"/>
            <a:ext cx="2648482" cy="707886"/>
          </a:xfrm>
          <a:prstGeom prst="rect">
            <a:avLst/>
          </a:prstGeom>
          <a:noFill/>
        </p:spPr>
        <p:txBody>
          <a:bodyPr wrap="none" rtlCol="0">
            <a:spAutoFit/>
          </a:bodyPr>
          <a:lstStyle/>
          <a:p>
            <a:r>
              <a:rPr lang="ja-JP" altLang="en-US" sz="4000">
                <a:solidFill>
                  <a:schemeClr val="bg1"/>
                </a:solidFill>
                <a:latin typeface="Meiryo" panose="020B0604030504040204" pitchFamily="34" charset="-128"/>
                <a:ea typeface="Meiryo" panose="020B0604030504040204" pitchFamily="34" charset="-128"/>
              </a:rPr>
              <a:t>支援≈外注</a:t>
            </a:r>
            <a:endParaRPr lang="en-US" altLang="ja-JP" sz="4000"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A43A1E6-E5D2-FA48-BA99-FE85C76A08B8}"/>
              </a:ext>
            </a:extLst>
          </p:cNvPr>
          <p:cNvSpPr txBox="1"/>
          <p:nvPr/>
        </p:nvSpPr>
        <p:spPr>
          <a:xfrm>
            <a:off x="1610860" y="4477010"/>
            <a:ext cx="2069797" cy="1015663"/>
          </a:xfrm>
          <a:prstGeom prst="rect">
            <a:avLst/>
          </a:prstGeom>
          <a:noFill/>
        </p:spPr>
        <p:txBody>
          <a:bodyPr wrap="none" rtlCol="0">
            <a:spAutoFit/>
          </a:bodyPr>
          <a:lstStyle/>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生産性の向上</a:t>
            </a:r>
            <a:endParaRPr kumimoji="1"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lang="ja-JP" altLang="en-US" sz="2000">
                <a:solidFill>
                  <a:schemeClr val="bg1"/>
                </a:solidFill>
                <a:latin typeface="Meiryo" panose="020B0604030504040204" pitchFamily="34" charset="-128"/>
                <a:ea typeface="Meiryo" panose="020B0604030504040204" pitchFamily="34" charset="-128"/>
              </a:rPr>
              <a:t>コストの削減</a:t>
            </a:r>
            <a:endParaRPr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期間の短縮</a:t>
            </a:r>
          </a:p>
        </p:txBody>
      </p:sp>
      <p:sp>
        <p:nvSpPr>
          <p:cNvPr id="23" name="テキスト ボックス 22">
            <a:extLst>
              <a:ext uri="{FF2B5EF4-FFF2-40B4-BE49-F238E27FC236}">
                <a16:creationId xmlns:a16="http://schemas.microsoft.com/office/drawing/2014/main" id="{4041867A-7D4E-7742-B6D9-500D7C45E30A}"/>
              </a:ext>
            </a:extLst>
          </p:cNvPr>
          <p:cNvSpPr txBox="1"/>
          <p:nvPr/>
        </p:nvSpPr>
        <p:spPr>
          <a:xfrm>
            <a:off x="1214635" y="1210057"/>
            <a:ext cx="3270447" cy="338554"/>
          </a:xfrm>
          <a:prstGeom prst="rect">
            <a:avLst/>
          </a:prstGeom>
          <a:noFill/>
        </p:spPr>
        <p:txBody>
          <a:bodyPr wrap="none" rtlCol="0">
            <a:spAutoFit/>
          </a:bodyPr>
          <a:lstStyle/>
          <a:p>
            <a:r>
              <a:rPr lang="ja-JP" altLang="en-US" sz="1600">
                <a:solidFill>
                  <a:schemeClr val="accent3">
                    <a:lumMod val="75000"/>
                  </a:schemeClr>
                </a:solidFill>
                <a:latin typeface="Meiryo" panose="020B0604030504040204" pitchFamily="34" charset="-128"/>
                <a:ea typeface="Meiryo" panose="020B0604030504040204" pitchFamily="34" charset="-128"/>
              </a:rPr>
              <a:t>「</a:t>
            </a:r>
            <a:r>
              <a:rPr lang="en-US" altLang="ja-JP" sz="1600" dirty="0">
                <a:solidFill>
                  <a:schemeClr val="accent3">
                    <a:lumMod val="75000"/>
                  </a:schemeClr>
                </a:solidFill>
                <a:latin typeface="Meiryo" panose="020B0604030504040204" pitchFamily="34" charset="-128"/>
                <a:ea typeface="Meiryo" panose="020B0604030504040204" pitchFamily="34" charset="-128"/>
              </a:rPr>
              <a:t>IT</a:t>
            </a:r>
            <a:r>
              <a:rPr lang="ja-JP" altLang="en-US" sz="1600">
                <a:solidFill>
                  <a:schemeClr val="accent3">
                    <a:lumMod val="75000"/>
                  </a:schemeClr>
                </a:solidFill>
                <a:latin typeface="Meiryo" panose="020B0604030504040204" pitchFamily="34" charset="-128"/>
                <a:ea typeface="Meiryo" panose="020B0604030504040204" pitchFamily="34" charset="-128"/>
              </a:rPr>
              <a:t>は本業ではない」という認識</a:t>
            </a:r>
            <a:endParaRPr kumimoji="1" lang="ja-JP" altLang="en-US" sz="1600">
              <a:solidFill>
                <a:schemeClr val="accent3">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97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B20E13AD-CA91-944F-A2B7-7AEBAEFCA8F4}"/>
              </a:ext>
            </a:extLst>
          </p:cNvPr>
          <p:cNvGrpSpPr/>
          <p:nvPr/>
        </p:nvGrpSpPr>
        <p:grpSpPr>
          <a:xfrm>
            <a:off x="617674" y="2925059"/>
            <a:ext cx="8136062" cy="3538955"/>
            <a:chOff x="617674" y="2925059"/>
            <a:chExt cx="8136062" cy="3538955"/>
          </a:xfrm>
        </p:grpSpPr>
        <p:sp>
          <p:nvSpPr>
            <p:cNvPr id="24" name="正方形/長方形 23">
              <a:extLst>
                <a:ext uri="{FF2B5EF4-FFF2-40B4-BE49-F238E27FC236}">
                  <a16:creationId xmlns:a16="http://schemas.microsoft.com/office/drawing/2014/main" id="{166AC9C5-9B37-0A4D-98EB-A0B01D5597F8}"/>
                </a:ext>
              </a:extLst>
            </p:cNvPr>
            <p:cNvSpPr/>
            <p:nvPr/>
          </p:nvSpPr>
          <p:spPr>
            <a:xfrm>
              <a:off x="617674" y="2925059"/>
              <a:ext cx="8114544" cy="35389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5" name="テキスト ボックス 24">
              <a:extLst>
                <a:ext uri="{FF2B5EF4-FFF2-40B4-BE49-F238E27FC236}">
                  <a16:creationId xmlns:a16="http://schemas.microsoft.com/office/drawing/2014/main" id="{6BFE79F8-D57D-BA4A-809D-DCBACC194CEC}"/>
                </a:ext>
              </a:extLst>
            </p:cNvPr>
            <p:cNvSpPr txBox="1"/>
            <p:nvPr/>
          </p:nvSpPr>
          <p:spPr>
            <a:xfrm>
              <a:off x="2275681" y="6078097"/>
              <a:ext cx="6478055"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ウォーターフォール開発</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オンプレミス</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開発・運用業務委託の限界</a:t>
              </a:r>
            </a:p>
          </p:txBody>
        </p:sp>
      </p:grpSp>
      <p:sp>
        <p:nvSpPr>
          <p:cNvPr id="3" name="タイトル 2">
            <a:extLst>
              <a:ext uri="{FF2B5EF4-FFF2-40B4-BE49-F238E27FC236}">
                <a16:creationId xmlns:a16="http://schemas.microsoft.com/office/drawing/2014/main" id="{CBDC9082-A64C-3443-B0AC-3E427F5D2EAC}"/>
              </a:ext>
            </a:extLst>
          </p:cNvPr>
          <p:cNvSpPr>
            <a:spLocks noGrp="1"/>
          </p:cNvSpPr>
          <p:nvPr>
            <p:ph type="title"/>
          </p:nvPr>
        </p:nvSpPr>
        <p:spPr/>
        <p:txBody>
          <a:bodyPr/>
          <a:lstStyle/>
          <a:p>
            <a:r>
              <a:rPr kumimoji="1" lang="ja-JP" altLang="en-US"/>
              <a:t>これからの開発や運用に求められるもの</a:t>
            </a:r>
          </a:p>
        </p:txBody>
      </p:sp>
      <p:sp>
        <p:nvSpPr>
          <p:cNvPr id="2" name="スライド番号プレースホルダー 1">
            <a:extLst>
              <a:ext uri="{FF2B5EF4-FFF2-40B4-BE49-F238E27FC236}">
                <a16:creationId xmlns:a16="http://schemas.microsoft.com/office/drawing/2014/main" id="{B82D6FA7-49F3-734F-89AE-A56EAF8AD71A}"/>
              </a:ext>
            </a:extLst>
          </p:cNvPr>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grpSp>
        <p:nvGrpSpPr>
          <p:cNvPr id="4" name="グループ化 3">
            <a:extLst>
              <a:ext uri="{FF2B5EF4-FFF2-40B4-BE49-F238E27FC236}">
                <a16:creationId xmlns:a16="http://schemas.microsoft.com/office/drawing/2014/main" id="{2791F38D-FD3E-4141-A5DE-C5DF3584CAD0}"/>
              </a:ext>
            </a:extLst>
          </p:cNvPr>
          <p:cNvGrpSpPr/>
          <p:nvPr/>
        </p:nvGrpSpPr>
        <p:grpSpPr>
          <a:xfrm>
            <a:off x="514728" y="2415669"/>
            <a:ext cx="8114544" cy="1114039"/>
            <a:chOff x="514728" y="2415669"/>
            <a:chExt cx="8114544" cy="1114039"/>
          </a:xfrm>
        </p:grpSpPr>
        <p:sp>
          <p:nvSpPr>
            <p:cNvPr id="15" name="正方形/長方形 14">
              <a:extLst>
                <a:ext uri="{FF2B5EF4-FFF2-40B4-BE49-F238E27FC236}">
                  <a16:creationId xmlns:a16="http://schemas.microsoft.com/office/drawing/2014/main" id="{66801948-0DB8-8E43-949A-31A88117DD67}"/>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6" name="テキスト ボックス 15">
              <a:extLst>
                <a:ext uri="{FF2B5EF4-FFF2-40B4-BE49-F238E27FC236}">
                  <a16:creationId xmlns:a16="http://schemas.microsoft.com/office/drawing/2014/main" id="{3954CB3A-6A00-F945-82D0-020160685725}"/>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0F0637-E77D-C240-9EF1-4E2809399986}"/>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13" name="グループ化 12">
            <a:extLst>
              <a:ext uri="{FF2B5EF4-FFF2-40B4-BE49-F238E27FC236}">
                <a16:creationId xmlns:a16="http://schemas.microsoft.com/office/drawing/2014/main" id="{F65117FD-D6D3-0141-A704-861EFE580E88}"/>
              </a:ext>
            </a:extLst>
          </p:cNvPr>
          <p:cNvGrpSpPr/>
          <p:nvPr/>
        </p:nvGrpSpPr>
        <p:grpSpPr>
          <a:xfrm>
            <a:off x="514728" y="3628127"/>
            <a:ext cx="8114544" cy="1114039"/>
            <a:chOff x="514728" y="3628127"/>
            <a:chExt cx="8114544" cy="1114039"/>
          </a:xfrm>
        </p:grpSpPr>
        <p:sp>
          <p:nvSpPr>
            <p:cNvPr id="18" name="正方形/長方形 17">
              <a:extLst>
                <a:ext uri="{FF2B5EF4-FFF2-40B4-BE49-F238E27FC236}">
                  <a16:creationId xmlns:a16="http://schemas.microsoft.com/office/drawing/2014/main" id="{28855FBC-C1BE-FB4A-80AD-E30F60F31D81}"/>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9" name="テキスト ボックス 18">
              <a:extLst>
                <a:ext uri="{FF2B5EF4-FFF2-40B4-BE49-F238E27FC236}">
                  <a16:creationId xmlns:a16="http://schemas.microsoft.com/office/drawing/2014/main" id="{0A750096-7D79-A445-B193-938B94D1DF35}"/>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B99988A7-281C-C14A-A0FD-6BD0C79ED1CE}"/>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26" name="グループ化 25">
            <a:extLst>
              <a:ext uri="{FF2B5EF4-FFF2-40B4-BE49-F238E27FC236}">
                <a16:creationId xmlns:a16="http://schemas.microsoft.com/office/drawing/2014/main" id="{C89112E2-7E69-594B-B2C6-41CC3AF69554}"/>
              </a:ext>
            </a:extLst>
          </p:cNvPr>
          <p:cNvGrpSpPr/>
          <p:nvPr/>
        </p:nvGrpSpPr>
        <p:grpSpPr>
          <a:xfrm>
            <a:off x="514728" y="4840585"/>
            <a:ext cx="8114544" cy="1114039"/>
            <a:chOff x="514728" y="4840585"/>
            <a:chExt cx="8114544" cy="1114039"/>
          </a:xfrm>
        </p:grpSpPr>
        <p:sp>
          <p:nvSpPr>
            <p:cNvPr id="21" name="正方形/長方形 20">
              <a:extLst>
                <a:ext uri="{FF2B5EF4-FFF2-40B4-BE49-F238E27FC236}">
                  <a16:creationId xmlns:a16="http://schemas.microsoft.com/office/drawing/2014/main" id="{B8C57DE0-30C0-FC40-B565-21F38DDD5438}"/>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2" name="テキスト ボックス 21">
              <a:extLst>
                <a:ext uri="{FF2B5EF4-FFF2-40B4-BE49-F238E27FC236}">
                  <a16:creationId xmlns:a16="http://schemas.microsoft.com/office/drawing/2014/main" id="{AEC78960-5947-BB41-85D2-05F16CB59580}"/>
                </a:ext>
              </a:extLst>
            </p:cNvPr>
            <p:cNvSpPr txBox="1"/>
            <p:nvPr/>
          </p:nvSpPr>
          <p:spPr>
            <a:xfrm>
              <a:off x="617674" y="5028105"/>
              <a:ext cx="1688283" cy="677108"/>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endParaRPr kumimoji="1" lang="en-US" altLang="ja-JP" sz="24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AEF0F577-643E-3645-B92F-6E2194C6BAC3}"/>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4" name="三角形 13">
            <a:extLst>
              <a:ext uri="{FF2B5EF4-FFF2-40B4-BE49-F238E27FC236}">
                <a16:creationId xmlns:a16="http://schemas.microsoft.com/office/drawing/2014/main" id="{9F711FD3-D273-0840-8445-17F650BD30DE}"/>
              </a:ext>
            </a:extLst>
          </p:cNvPr>
          <p:cNvSpPr/>
          <p:nvPr/>
        </p:nvSpPr>
        <p:spPr>
          <a:xfrm flipV="1">
            <a:off x="3300316" y="1501231"/>
            <a:ext cx="2579699" cy="1001218"/>
          </a:xfrm>
          <a:prstGeom prst="triangle">
            <a:avLst>
              <a:gd name="adj" fmla="val 49528"/>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グループ化 27">
            <a:extLst>
              <a:ext uri="{FF2B5EF4-FFF2-40B4-BE49-F238E27FC236}">
                <a16:creationId xmlns:a16="http://schemas.microsoft.com/office/drawing/2014/main" id="{BF2D3D42-81CB-3443-A94A-16AB1190DB1C}"/>
              </a:ext>
            </a:extLst>
          </p:cNvPr>
          <p:cNvGrpSpPr/>
          <p:nvPr/>
        </p:nvGrpSpPr>
        <p:grpSpPr>
          <a:xfrm>
            <a:off x="514728" y="884636"/>
            <a:ext cx="4057272" cy="1195037"/>
            <a:chOff x="514728" y="884636"/>
            <a:chExt cx="4057272" cy="1195037"/>
          </a:xfrm>
        </p:grpSpPr>
        <p:sp>
          <p:nvSpPr>
            <p:cNvPr id="5" name="ホームベース 4">
              <a:extLst>
                <a:ext uri="{FF2B5EF4-FFF2-40B4-BE49-F238E27FC236}">
                  <a16:creationId xmlns:a16="http://schemas.microsoft.com/office/drawing/2014/main" id="{3D8A9EE0-6A95-5C49-9915-8FCF3071660A}"/>
                </a:ext>
              </a:extLst>
            </p:cNvPr>
            <p:cNvSpPr/>
            <p:nvPr/>
          </p:nvSpPr>
          <p:spPr>
            <a:xfrm>
              <a:off x="514728" y="884636"/>
              <a:ext cx="4057272" cy="1195037"/>
            </a:xfrm>
            <a:prstGeom prst="homePlate">
              <a:avLst>
                <a:gd name="adj" fmla="val 25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791CE9C7-052F-E843-ABBA-EAB5B591861E}"/>
                </a:ext>
              </a:extLst>
            </p:cNvPr>
            <p:cNvSpPr txBox="1"/>
            <p:nvPr/>
          </p:nvSpPr>
          <p:spPr>
            <a:xfrm>
              <a:off x="890178" y="968899"/>
              <a:ext cx="3057247"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ビジネス環境の不確実性が増大</a:t>
              </a:r>
            </a:p>
          </p:txBody>
        </p:sp>
        <p:sp>
          <p:nvSpPr>
            <p:cNvPr id="9" name="テキスト ボックス 8">
              <a:extLst>
                <a:ext uri="{FF2B5EF4-FFF2-40B4-BE49-F238E27FC236}">
                  <a16:creationId xmlns:a16="http://schemas.microsoft.com/office/drawing/2014/main" id="{48682138-C25F-8B4B-A0AF-AC8018D918C8}"/>
                </a:ext>
              </a:extLst>
            </p:cNvPr>
            <p:cNvSpPr txBox="1"/>
            <p:nvPr/>
          </p:nvSpPr>
          <p:spPr>
            <a:xfrm>
              <a:off x="744005" y="1362730"/>
              <a:ext cx="1569660" cy="646331"/>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現場のニーズに</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ジャストインタイム</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で対応できる</a:t>
              </a:r>
            </a:p>
          </p:txBody>
        </p:sp>
        <p:sp>
          <p:nvSpPr>
            <p:cNvPr id="11" name="テキスト ボックス 10">
              <a:extLst>
                <a:ext uri="{FF2B5EF4-FFF2-40B4-BE49-F238E27FC236}">
                  <a16:creationId xmlns:a16="http://schemas.microsoft.com/office/drawing/2014/main" id="{FC43D615-0C0A-0944-96F7-277746D238CE}"/>
                </a:ext>
              </a:extLst>
            </p:cNvPr>
            <p:cNvSpPr txBox="1"/>
            <p:nvPr/>
          </p:nvSpPr>
          <p:spPr>
            <a:xfrm>
              <a:off x="2503862" y="1362728"/>
              <a:ext cx="1569660" cy="646331"/>
            </a:xfrm>
            <a:prstGeom prst="rect">
              <a:avLst/>
            </a:prstGeom>
            <a:noFill/>
          </p:spPr>
          <p:txBody>
            <a:bodyPr wrap="none" rtlCol="0">
              <a:spAutoFit/>
            </a:bodyPr>
            <a:lstStyle/>
            <a:p>
              <a:pPr algn="r"/>
              <a:r>
                <a:rPr kumimoji="1" lang="ja-JP" altLang="en-US" sz="3600" b="1">
                  <a:solidFill>
                    <a:schemeClr val="bg1"/>
                  </a:solidFill>
                  <a:latin typeface="Meiryo" panose="020B0604030504040204" pitchFamily="34" charset="-128"/>
                  <a:ea typeface="Meiryo" panose="020B0604030504040204" pitchFamily="34" charset="-128"/>
                </a:rPr>
                <a:t>即応力</a:t>
              </a:r>
            </a:p>
          </p:txBody>
        </p:sp>
      </p:grpSp>
      <p:grpSp>
        <p:nvGrpSpPr>
          <p:cNvPr id="29" name="グループ化 28">
            <a:extLst>
              <a:ext uri="{FF2B5EF4-FFF2-40B4-BE49-F238E27FC236}">
                <a16:creationId xmlns:a16="http://schemas.microsoft.com/office/drawing/2014/main" id="{2AAA97AF-C54C-DC48-877A-2324B95AADBA}"/>
              </a:ext>
            </a:extLst>
          </p:cNvPr>
          <p:cNvGrpSpPr/>
          <p:nvPr/>
        </p:nvGrpSpPr>
        <p:grpSpPr>
          <a:xfrm>
            <a:off x="4572000" y="884636"/>
            <a:ext cx="4057272" cy="1195037"/>
            <a:chOff x="4572000" y="884636"/>
            <a:chExt cx="4057272" cy="1195037"/>
          </a:xfrm>
        </p:grpSpPr>
        <p:sp>
          <p:nvSpPr>
            <p:cNvPr id="6" name="ホームベース 5">
              <a:extLst>
                <a:ext uri="{FF2B5EF4-FFF2-40B4-BE49-F238E27FC236}">
                  <a16:creationId xmlns:a16="http://schemas.microsoft.com/office/drawing/2014/main" id="{11335F56-D954-594F-A416-5BC7943749FB}"/>
                </a:ext>
              </a:extLst>
            </p:cNvPr>
            <p:cNvSpPr/>
            <p:nvPr/>
          </p:nvSpPr>
          <p:spPr>
            <a:xfrm rot="10800000">
              <a:off x="4572000" y="884636"/>
              <a:ext cx="4057272" cy="1195037"/>
            </a:xfrm>
            <a:prstGeom prst="homePlate">
              <a:avLst>
                <a:gd name="adj" fmla="val 25417"/>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6E183EF7-1437-984D-93FE-D43E9DCC3100}"/>
                </a:ext>
              </a:extLst>
            </p:cNvPr>
            <p:cNvSpPr txBox="1"/>
            <p:nvPr/>
          </p:nvSpPr>
          <p:spPr>
            <a:xfrm>
              <a:off x="4862672" y="968899"/>
              <a:ext cx="3672800"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デジタル・テクノロジーの劇的な発展</a:t>
              </a:r>
            </a:p>
          </p:txBody>
        </p:sp>
        <p:sp>
          <p:nvSpPr>
            <p:cNvPr id="10" name="テキスト ボックス 9">
              <a:extLst>
                <a:ext uri="{FF2B5EF4-FFF2-40B4-BE49-F238E27FC236}">
                  <a16:creationId xmlns:a16="http://schemas.microsoft.com/office/drawing/2014/main" id="{4C40722D-CFE1-6442-BF71-10406EDA3597}"/>
                </a:ext>
              </a:extLst>
            </p:cNvPr>
            <p:cNvSpPr txBox="1"/>
            <p:nvPr/>
          </p:nvSpPr>
          <p:spPr>
            <a:xfrm>
              <a:off x="6561134" y="1362727"/>
              <a:ext cx="1877437" cy="646331"/>
            </a:xfrm>
            <a:prstGeom prst="rect">
              <a:avLst/>
            </a:prstGeom>
            <a:noFill/>
          </p:spPr>
          <p:txBody>
            <a:bodyPr wrap="none" rtlCol="0">
              <a:spAutoFit/>
            </a:bodyPr>
            <a:lstStyle/>
            <a:p>
              <a:pPr algn="r"/>
              <a:r>
                <a:rPr kumimoji="1" lang="ja-JP" altLang="en-US" sz="1200">
                  <a:solidFill>
                    <a:schemeClr val="bg1"/>
                  </a:solidFill>
                  <a:latin typeface="Meiryo" panose="020B0604030504040204" pitchFamily="34" charset="-128"/>
                  <a:ea typeface="Meiryo" panose="020B0604030504040204" pitchFamily="34" charset="-128"/>
                </a:rPr>
                <a:t>生産性・価格・期間など</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kumimoji="1" lang="ja-JP" altLang="en-US" sz="1200">
                  <a:solidFill>
                    <a:schemeClr val="bg1"/>
                  </a:solidFill>
                  <a:latin typeface="Meiryo" panose="020B0604030504040204" pitchFamily="34" charset="-128"/>
                  <a:ea typeface="Meiryo" panose="020B0604030504040204" pitchFamily="34" charset="-128"/>
                </a:rPr>
                <a:t>これまでの常識を</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根底から</a:t>
              </a:r>
              <a:r>
                <a:rPr kumimoji="1" lang="ja-JP" altLang="en-US" sz="1200">
                  <a:solidFill>
                    <a:schemeClr val="bg1"/>
                  </a:solidFill>
                  <a:latin typeface="Meiryo" panose="020B0604030504040204" pitchFamily="34" charset="-128"/>
                  <a:ea typeface="Meiryo" panose="020B0604030504040204" pitchFamily="34" charset="-128"/>
                </a:rPr>
                <a:t>覆す</a:t>
              </a:r>
            </a:p>
          </p:txBody>
        </p:sp>
        <p:sp>
          <p:nvSpPr>
            <p:cNvPr id="12" name="テキスト ボックス 11">
              <a:extLst>
                <a:ext uri="{FF2B5EF4-FFF2-40B4-BE49-F238E27FC236}">
                  <a16:creationId xmlns:a16="http://schemas.microsoft.com/office/drawing/2014/main" id="{BC9B08DB-D54C-3E40-A1C2-32B2BDDFE7FE}"/>
                </a:ext>
              </a:extLst>
            </p:cNvPr>
            <p:cNvSpPr txBox="1"/>
            <p:nvPr/>
          </p:nvSpPr>
          <p:spPr>
            <a:xfrm>
              <a:off x="5030976" y="1368999"/>
              <a:ext cx="1569660" cy="646331"/>
            </a:xfrm>
            <a:prstGeom prst="rect">
              <a:avLst/>
            </a:prstGeom>
            <a:noFill/>
          </p:spPr>
          <p:txBody>
            <a:bodyPr wrap="none" rtlCol="0">
              <a:spAutoFit/>
            </a:bodyPr>
            <a:lstStyle/>
            <a:p>
              <a:r>
                <a:rPr kumimoji="1" lang="ja-JP" altLang="en-US" sz="3600" b="1">
                  <a:solidFill>
                    <a:schemeClr val="bg1"/>
                  </a:solidFill>
                  <a:latin typeface="Meiryo" panose="020B0604030504040204" pitchFamily="34" charset="-128"/>
                  <a:ea typeface="Meiryo" panose="020B0604030504040204" pitchFamily="34" charset="-128"/>
                </a:rPr>
                <a:t>破壊力</a:t>
              </a:r>
            </a:p>
          </p:txBody>
        </p:sp>
      </p:grpSp>
    </p:spTree>
    <p:extLst>
      <p:ext uri="{BB962C8B-B14F-4D97-AF65-F5344CB8AC3E}">
        <p14:creationId xmlns:p14="http://schemas.microsoft.com/office/powerpoint/2010/main" val="12950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866210F-D0E5-7642-A89D-C3E3FD808AEB}"/>
              </a:ext>
            </a:extLst>
          </p:cNvPr>
          <p:cNvSpPr/>
          <p:nvPr/>
        </p:nvSpPr>
        <p:spPr>
          <a:xfrm>
            <a:off x="287545" y="878523"/>
            <a:ext cx="8568905" cy="562535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92081C97-B986-3B4E-BFC0-9DECC255B435}"/>
              </a:ext>
            </a:extLst>
          </p:cNvPr>
          <p:cNvSpPr>
            <a:spLocks noGrp="1"/>
          </p:cNvSpPr>
          <p:nvPr>
            <p:ph type="title"/>
          </p:nvPr>
        </p:nvSpPr>
        <p:spPr/>
        <p:txBody>
          <a:bodyPr/>
          <a:lstStyle/>
          <a:p>
            <a:r>
              <a:rPr kumimoji="1" lang="en-US" altLang="ja-JP" dirty="0" err="1"/>
              <a:t>VeriSM</a:t>
            </a:r>
            <a:endParaRPr kumimoji="1" lang="ja-JP" altLang="en-US"/>
          </a:p>
        </p:txBody>
      </p:sp>
      <p:sp>
        <p:nvSpPr>
          <p:cNvPr id="3" name="スライド番号プレースホルダー 2">
            <a:extLst>
              <a:ext uri="{FF2B5EF4-FFF2-40B4-BE49-F238E27FC236}">
                <a16:creationId xmlns:a16="http://schemas.microsoft.com/office/drawing/2014/main" id="{7446997D-D410-DC4D-AB6A-1CC2C1C98F01}"/>
              </a:ext>
            </a:extLst>
          </p:cNvPr>
          <p:cNvSpPr>
            <a:spLocks noGrp="1"/>
          </p:cNvSpPr>
          <p:nvPr>
            <p:ph type="sldNum" sz="quarter" idx="12"/>
          </p:nvPr>
        </p:nvSpPr>
        <p:spPr/>
        <p:txBody>
          <a:bodyPr/>
          <a:lstStyle/>
          <a:p>
            <a:fld id="{8FF8CC5D-A65D-5946-99B5-645367A967AD}" type="slidenum">
              <a:rPr kumimoji="1" lang="ja-JP" altLang="en-US" smtClean="0"/>
              <a:t>46</a:t>
            </a:fld>
            <a:endParaRPr kumimoji="1" lang="ja-JP" altLang="en-US"/>
          </a:p>
        </p:txBody>
      </p:sp>
      <p:grpSp>
        <p:nvGrpSpPr>
          <p:cNvPr id="4" name="グループ化 3">
            <a:extLst>
              <a:ext uri="{FF2B5EF4-FFF2-40B4-BE49-F238E27FC236}">
                <a16:creationId xmlns:a16="http://schemas.microsoft.com/office/drawing/2014/main" id="{D50778C5-896D-414C-8F5A-AE3A202F75C7}"/>
              </a:ext>
            </a:extLst>
          </p:cNvPr>
          <p:cNvGrpSpPr/>
          <p:nvPr/>
        </p:nvGrpSpPr>
        <p:grpSpPr>
          <a:xfrm>
            <a:off x="514728" y="2420938"/>
            <a:ext cx="8114544" cy="1114039"/>
            <a:chOff x="514728" y="2415669"/>
            <a:chExt cx="8114544" cy="1114039"/>
          </a:xfrm>
        </p:grpSpPr>
        <p:sp>
          <p:nvSpPr>
            <p:cNvPr id="5" name="正方形/長方形 4">
              <a:extLst>
                <a:ext uri="{FF2B5EF4-FFF2-40B4-BE49-F238E27FC236}">
                  <a16:creationId xmlns:a16="http://schemas.microsoft.com/office/drawing/2014/main" id="{49A86F12-5EE8-434B-AE6C-7DC8AED42B66}"/>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6" name="テキスト ボックス 5">
              <a:extLst>
                <a:ext uri="{FF2B5EF4-FFF2-40B4-BE49-F238E27FC236}">
                  <a16:creationId xmlns:a16="http://schemas.microsoft.com/office/drawing/2014/main" id="{EDC2B677-C524-3147-BF24-693B077439AB}"/>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C5B7D8B6-DCCA-0945-A775-59232D4637A4}"/>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8" name="グループ化 7">
            <a:extLst>
              <a:ext uri="{FF2B5EF4-FFF2-40B4-BE49-F238E27FC236}">
                <a16:creationId xmlns:a16="http://schemas.microsoft.com/office/drawing/2014/main" id="{563EB711-DEB3-AC47-81C7-FD99BA961BCA}"/>
              </a:ext>
            </a:extLst>
          </p:cNvPr>
          <p:cNvGrpSpPr/>
          <p:nvPr/>
        </p:nvGrpSpPr>
        <p:grpSpPr>
          <a:xfrm>
            <a:off x="514728" y="3633396"/>
            <a:ext cx="8114544" cy="1114039"/>
            <a:chOff x="514728" y="3628127"/>
            <a:chExt cx="8114544" cy="1114039"/>
          </a:xfrm>
        </p:grpSpPr>
        <p:sp>
          <p:nvSpPr>
            <p:cNvPr id="9" name="正方形/長方形 8">
              <a:extLst>
                <a:ext uri="{FF2B5EF4-FFF2-40B4-BE49-F238E27FC236}">
                  <a16:creationId xmlns:a16="http://schemas.microsoft.com/office/drawing/2014/main" id="{79D51D10-3FB7-C240-A9A6-C155E33BBD4B}"/>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0" name="テキスト ボックス 9">
              <a:extLst>
                <a:ext uri="{FF2B5EF4-FFF2-40B4-BE49-F238E27FC236}">
                  <a16:creationId xmlns:a16="http://schemas.microsoft.com/office/drawing/2014/main" id="{9BF3BD8C-D964-2B42-BB59-D7B995253C1D}"/>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14044D3-D942-C64D-8A39-150D12B1AA08}"/>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4B1BD6D2-B09C-5D41-BFC6-F53016DBF184}"/>
              </a:ext>
            </a:extLst>
          </p:cNvPr>
          <p:cNvGrpSpPr/>
          <p:nvPr/>
        </p:nvGrpSpPr>
        <p:grpSpPr>
          <a:xfrm>
            <a:off x="514728" y="4845854"/>
            <a:ext cx="8114544" cy="1114039"/>
            <a:chOff x="514728" y="4840585"/>
            <a:chExt cx="8114544" cy="1114039"/>
          </a:xfrm>
        </p:grpSpPr>
        <p:sp>
          <p:nvSpPr>
            <p:cNvPr id="13" name="正方形/長方形 12">
              <a:extLst>
                <a:ext uri="{FF2B5EF4-FFF2-40B4-BE49-F238E27FC236}">
                  <a16:creationId xmlns:a16="http://schemas.microsoft.com/office/drawing/2014/main" id="{647097CE-B31A-F447-906D-BD65BCFA31A3}"/>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4" name="テキスト ボックス 13">
              <a:extLst>
                <a:ext uri="{FF2B5EF4-FFF2-40B4-BE49-F238E27FC236}">
                  <a16:creationId xmlns:a16="http://schemas.microsoft.com/office/drawing/2014/main" id="{888D598E-3B2A-4544-AB0F-660A1A499D1A}"/>
                </a:ext>
              </a:extLst>
            </p:cNvPr>
            <p:cNvSpPr txBox="1"/>
            <p:nvPr/>
          </p:nvSpPr>
          <p:spPr>
            <a:xfrm>
              <a:off x="617674" y="5028105"/>
              <a:ext cx="1688283" cy="677108"/>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endParaRPr kumimoji="1" lang="en-US" altLang="ja-JP" sz="24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A4DF34-4EF1-984F-BE0E-DDC61EC43BD7}"/>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7" name="テキスト ボックス 16">
            <a:extLst>
              <a:ext uri="{FF2B5EF4-FFF2-40B4-BE49-F238E27FC236}">
                <a16:creationId xmlns:a16="http://schemas.microsoft.com/office/drawing/2014/main" id="{2263C6D8-F7D0-974E-9119-6DC1F8144659}"/>
              </a:ext>
            </a:extLst>
          </p:cNvPr>
          <p:cNvSpPr txBox="1"/>
          <p:nvPr/>
        </p:nvSpPr>
        <p:spPr>
          <a:xfrm>
            <a:off x="2935170" y="6042211"/>
            <a:ext cx="3273653" cy="461665"/>
          </a:xfrm>
          <a:prstGeom prst="rect">
            <a:avLst/>
          </a:prstGeom>
          <a:noFill/>
        </p:spPr>
        <p:txBody>
          <a:bodyPr wrap="none" rtlCol="0">
            <a:spAutoFit/>
          </a:bodyPr>
          <a:lstStyle/>
          <a:p>
            <a:pPr algn="ctr"/>
            <a:r>
              <a:rPr kumimoji="1" lang="en-US" altLang="ja-JP" sz="2400" dirty="0">
                <a:solidFill>
                  <a:srgbClr val="0052FF"/>
                </a:solidFill>
                <a:latin typeface="Meiryo" panose="020B0604030504040204" pitchFamily="34" charset="-128"/>
                <a:ea typeface="Meiryo" panose="020B0604030504040204" pitchFamily="34" charset="-128"/>
              </a:rPr>
              <a:t>IT</a:t>
            </a:r>
            <a:r>
              <a:rPr kumimoji="1" lang="ja-JP" altLang="en-US" sz="2400">
                <a:solidFill>
                  <a:srgbClr val="0052FF"/>
                </a:solidFill>
                <a:latin typeface="Meiryo" panose="020B0604030504040204" pitchFamily="34" charset="-128"/>
                <a:ea typeface="Meiryo" panose="020B0604030504040204" pitchFamily="34" charset="-128"/>
              </a:rPr>
              <a:t>のスピードが高速化</a:t>
            </a:r>
          </a:p>
        </p:txBody>
      </p:sp>
      <p:sp>
        <p:nvSpPr>
          <p:cNvPr id="18" name="コンテンツ プレースホルダー 2">
            <a:extLst>
              <a:ext uri="{FF2B5EF4-FFF2-40B4-BE49-F238E27FC236}">
                <a16:creationId xmlns:a16="http://schemas.microsoft.com/office/drawing/2014/main" id="{77AE1D7C-951D-0E44-B35C-DE713495C8EA}"/>
              </a:ext>
            </a:extLst>
          </p:cNvPr>
          <p:cNvSpPr txBox="1">
            <a:spLocks/>
          </p:cNvSpPr>
          <p:nvPr/>
        </p:nvSpPr>
        <p:spPr>
          <a:xfrm>
            <a:off x="3853250" y="1236356"/>
            <a:ext cx="4711145" cy="724263"/>
          </a:xfrm>
          <a:prstGeom prst="rect">
            <a:avLst/>
          </a:prstGeom>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Wingdings" pitchFamily="2" charset="2"/>
              <a:buChar char="l"/>
            </a:pPr>
            <a:r>
              <a:rPr lang="en-US" altLang="ja-JP" sz="1400" dirty="0">
                <a:solidFill>
                  <a:srgbClr val="0052FF"/>
                </a:solidFill>
                <a:latin typeface="Meiryo" panose="020B0604030504040204" pitchFamily="34" charset="-128"/>
                <a:ea typeface="Meiryo" panose="020B0604030504040204" pitchFamily="34" charset="-128"/>
              </a:rPr>
              <a:t>IT</a:t>
            </a:r>
            <a:r>
              <a:rPr lang="ja-JP" altLang="en-US" sz="1400">
                <a:solidFill>
                  <a:srgbClr val="0052FF"/>
                </a:solidFill>
                <a:latin typeface="Meiryo" panose="020B0604030504040204" pitchFamily="34" charset="-128"/>
                <a:ea typeface="Meiryo" panose="020B0604030504040204" pitchFamily="34" charset="-128"/>
              </a:rPr>
              <a:t>のスピードにビジネス・プロセスが追いつかない</a:t>
            </a:r>
            <a:endParaRPr lang="en-US" altLang="ja-JP" sz="1400" dirty="0">
              <a:solidFill>
                <a:srgbClr val="0052FF"/>
              </a:solidFill>
              <a:latin typeface="Meiryo" panose="020B0604030504040204" pitchFamily="34" charset="-128"/>
              <a:ea typeface="Meiryo" panose="020B0604030504040204" pitchFamily="34" charset="-128"/>
            </a:endParaRPr>
          </a:p>
          <a:p>
            <a:pPr>
              <a:buFont typeface="Wingdings" pitchFamily="2" charset="2"/>
              <a:buChar char="l"/>
            </a:pPr>
            <a:r>
              <a:rPr lang="ja-JP" altLang="en-US" sz="1400">
                <a:solidFill>
                  <a:srgbClr val="0052FF"/>
                </a:solidFill>
                <a:latin typeface="Meiryo" panose="020B0604030504040204" pitchFamily="34" charset="-128"/>
                <a:ea typeface="Meiryo" panose="020B0604030504040204" pitchFamily="34" charset="-128"/>
              </a:rPr>
              <a:t>全ての組織がサービス・プロバイダー化する</a:t>
            </a:r>
            <a:endParaRPr lang="en-US" altLang="ja-JP" sz="1400" dirty="0">
              <a:solidFill>
                <a:srgbClr val="0052FF"/>
              </a:solidFill>
              <a:latin typeface="Meiryo" panose="020B0604030504040204" pitchFamily="34" charset="-128"/>
              <a:ea typeface="Meiryo" panose="020B0604030504040204" pitchFamily="34" charset="-128"/>
            </a:endParaRPr>
          </a:p>
          <a:p>
            <a:pPr>
              <a:buFont typeface="Wingdings" pitchFamily="2" charset="2"/>
              <a:buChar char="l"/>
            </a:pPr>
            <a:r>
              <a:rPr lang="ja-JP" altLang="en-US" sz="1400">
                <a:solidFill>
                  <a:srgbClr val="0052FF"/>
                </a:solidFill>
                <a:latin typeface="Meiryo" panose="020B0604030504040204" pitchFamily="34" charset="-128"/>
                <a:ea typeface="Meiryo" panose="020B0604030504040204" pitchFamily="34" charset="-128"/>
              </a:rPr>
              <a:t>どの様に</a:t>
            </a:r>
            <a:r>
              <a:rPr lang="en-US" altLang="ja-JP" sz="1400" dirty="0">
                <a:solidFill>
                  <a:srgbClr val="0052FF"/>
                </a:solidFill>
                <a:latin typeface="Meiryo" panose="020B0604030504040204" pitchFamily="34" charset="-128"/>
                <a:ea typeface="Meiryo" panose="020B0604030504040204" pitchFamily="34" charset="-128"/>
              </a:rPr>
              <a:t>IT</a:t>
            </a:r>
            <a:r>
              <a:rPr lang="ja-JP" altLang="en-US" sz="1400">
                <a:solidFill>
                  <a:srgbClr val="0052FF"/>
                </a:solidFill>
                <a:latin typeface="Meiryo" panose="020B0604030504040204" pitchFamily="34" charset="-128"/>
                <a:ea typeface="Meiryo" panose="020B0604030504040204" pitchFamily="34" charset="-128"/>
              </a:rPr>
              <a:t>サービスを提供し維持するのか</a:t>
            </a:r>
            <a:endParaRPr lang="en-US" altLang="ja-JP" sz="1400" dirty="0">
              <a:solidFill>
                <a:srgbClr val="0052FF"/>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67AFCCE0-E109-0E49-8AD1-4E11A403332C}"/>
              </a:ext>
            </a:extLst>
          </p:cNvPr>
          <p:cNvSpPr/>
          <p:nvPr/>
        </p:nvSpPr>
        <p:spPr>
          <a:xfrm>
            <a:off x="1576018" y="1185979"/>
            <a:ext cx="2418637" cy="830997"/>
          </a:xfrm>
          <a:prstGeom prst="rect">
            <a:avLst/>
          </a:prstGeom>
        </p:spPr>
        <p:txBody>
          <a:bodyPr wrap="square">
            <a:spAutoFit/>
          </a:bodyPr>
          <a:lstStyle/>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Value-driven (</a:t>
            </a:r>
            <a:r>
              <a:rPr lang="ja-JP" altLang="en-US" sz="800">
                <a:solidFill>
                  <a:srgbClr val="0052FF"/>
                </a:solidFill>
                <a:latin typeface="Meiryo" panose="020B0604030504040204" pitchFamily="34" charset="-128"/>
                <a:ea typeface="Meiryo" panose="020B0604030504040204" pitchFamily="34" charset="-128"/>
              </a:rPr>
              <a:t>価値主導）</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Evolving</a:t>
            </a:r>
            <a:r>
              <a:rPr lang="ja-JP" altLang="en-US" sz="800">
                <a:solidFill>
                  <a:srgbClr val="0052FF"/>
                </a:solidFill>
                <a:latin typeface="Meiryo" panose="020B0604030504040204" pitchFamily="34" charset="-128"/>
                <a:ea typeface="Meiryo" panose="020B0604030504040204" pitchFamily="34" charset="-128"/>
              </a:rPr>
              <a:t>（発展、展開する）</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Responsive</a:t>
            </a:r>
            <a:r>
              <a:rPr lang="ja-JP" altLang="en-US" sz="800">
                <a:solidFill>
                  <a:srgbClr val="0052FF"/>
                </a:solidFill>
                <a:latin typeface="Meiryo" panose="020B0604030504040204" pitchFamily="34" charset="-128"/>
                <a:ea typeface="Meiryo" panose="020B0604030504040204" pitchFamily="34" charset="-128"/>
              </a:rPr>
              <a:t>（敏感に反応する）</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Integrated</a:t>
            </a:r>
            <a:r>
              <a:rPr lang="ja-JP" altLang="en-US" sz="800">
                <a:solidFill>
                  <a:srgbClr val="0052FF"/>
                </a:solidFill>
                <a:latin typeface="Meiryo" panose="020B0604030504040204" pitchFamily="34" charset="-128"/>
                <a:ea typeface="Meiryo" panose="020B0604030504040204" pitchFamily="34" charset="-128"/>
              </a:rPr>
              <a:t>（統合、結合された）</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Service</a:t>
            </a:r>
            <a:r>
              <a:rPr lang="ja-JP" altLang="en-US" sz="800">
                <a:solidFill>
                  <a:srgbClr val="0052FF"/>
                </a:solidFill>
                <a:latin typeface="Meiryo" panose="020B0604030504040204" pitchFamily="34" charset="-128"/>
                <a:ea typeface="Meiryo" panose="020B0604030504040204" pitchFamily="34" charset="-128"/>
              </a:rPr>
              <a:t>（サービス）</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Management</a:t>
            </a:r>
            <a:r>
              <a:rPr lang="ja-JP" altLang="en-US" sz="800">
                <a:solidFill>
                  <a:srgbClr val="0052FF"/>
                </a:solidFill>
                <a:latin typeface="Meiryo" panose="020B0604030504040204" pitchFamily="34" charset="-128"/>
                <a:ea typeface="Meiryo" panose="020B0604030504040204" pitchFamily="34" charset="-128"/>
              </a:rPr>
              <a:t>（マネジメント）</a:t>
            </a:r>
            <a:endParaRPr lang="ja-JP" altLang="en-US" sz="800">
              <a:solidFill>
                <a:srgbClr val="0052FF"/>
              </a:solidFill>
            </a:endParaRPr>
          </a:p>
        </p:txBody>
      </p:sp>
      <p:pic>
        <p:nvPicPr>
          <p:cNvPr id="23" name="Picture 2">
            <a:extLst>
              <a:ext uri="{FF2B5EF4-FFF2-40B4-BE49-F238E27FC236}">
                <a16:creationId xmlns:a16="http://schemas.microsoft.com/office/drawing/2014/main" id="{4A89D5F9-ED68-B942-BD5B-A721594823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629" y="923237"/>
            <a:ext cx="1377416" cy="1377416"/>
          </a:xfrm>
          <a:prstGeom prst="rect">
            <a:avLst/>
          </a:prstGeom>
        </p:spPr>
      </p:pic>
    </p:spTree>
    <p:extLst>
      <p:ext uri="{BB962C8B-B14F-4D97-AF65-F5344CB8AC3E}">
        <p14:creationId xmlns:p14="http://schemas.microsoft.com/office/powerpoint/2010/main" val="451047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11F05-3BA9-FA47-8ADC-7CFB32296653}"/>
              </a:ext>
            </a:extLst>
          </p:cNvPr>
          <p:cNvSpPr>
            <a:spLocks noGrp="1"/>
          </p:cNvSpPr>
          <p:nvPr>
            <p:ph type="title"/>
          </p:nvPr>
        </p:nvSpPr>
        <p:spPr/>
        <p:txBody>
          <a:bodyPr/>
          <a:lstStyle/>
          <a:p>
            <a:r>
              <a:rPr kumimoji="1" lang="ja-JP" altLang="en-US"/>
              <a:t>イノベーションとスピードの融合</a:t>
            </a:r>
          </a:p>
        </p:txBody>
      </p:sp>
      <p:sp>
        <p:nvSpPr>
          <p:cNvPr id="3" name="スライド番号プレースホルダー 2">
            <a:extLst>
              <a:ext uri="{FF2B5EF4-FFF2-40B4-BE49-F238E27FC236}">
                <a16:creationId xmlns:a16="http://schemas.microsoft.com/office/drawing/2014/main" id="{A3EDB5D5-2E84-7842-B3E5-675C81A1603C}"/>
              </a:ext>
            </a:extLst>
          </p:cNvPr>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grpSp>
        <p:nvGrpSpPr>
          <p:cNvPr id="12" name="グループ化 11">
            <a:extLst>
              <a:ext uri="{FF2B5EF4-FFF2-40B4-BE49-F238E27FC236}">
                <a16:creationId xmlns:a16="http://schemas.microsoft.com/office/drawing/2014/main" id="{54776D5D-45AB-4F4A-B784-B08DC5C0263A}"/>
              </a:ext>
            </a:extLst>
          </p:cNvPr>
          <p:cNvGrpSpPr/>
          <p:nvPr/>
        </p:nvGrpSpPr>
        <p:grpSpPr>
          <a:xfrm>
            <a:off x="1149035" y="814792"/>
            <a:ext cx="6840760" cy="2686216"/>
            <a:chOff x="1149035" y="814792"/>
            <a:chExt cx="6840760" cy="2686216"/>
          </a:xfrm>
        </p:grpSpPr>
        <p:sp>
          <p:nvSpPr>
            <p:cNvPr id="4" name="正方形/長方形 3">
              <a:extLst>
                <a:ext uri="{FF2B5EF4-FFF2-40B4-BE49-F238E27FC236}">
                  <a16:creationId xmlns:a16="http://schemas.microsoft.com/office/drawing/2014/main" id="{DAF068C6-399F-034A-B8B2-F741F241B25E}"/>
                </a:ext>
              </a:extLst>
            </p:cNvPr>
            <p:cNvSpPr/>
            <p:nvPr/>
          </p:nvSpPr>
          <p:spPr>
            <a:xfrm>
              <a:off x="1149035" y="814792"/>
              <a:ext cx="6840760" cy="2686216"/>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30833EC-AA2E-7447-8384-96949EDAA807}"/>
                </a:ext>
              </a:extLst>
            </p:cNvPr>
            <p:cNvSpPr/>
            <p:nvPr/>
          </p:nvSpPr>
          <p:spPr>
            <a:xfrm>
              <a:off x="1331640" y="2228204"/>
              <a:ext cx="6475551" cy="8133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4197DCDE-B6E7-6A42-994E-6602F05D629F}"/>
                </a:ext>
              </a:extLst>
            </p:cNvPr>
            <p:cNvSpPr/>
            <p:nvPr/>
          </p:nvSpPr>
          <p:spPr>
            <a:xfrm>
              <a:off x="1331640" y="1268760"/>
              <a:ext cx="6475551" cy="8133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65471073-53EC-804B-A7D5-F1A30038A181}"/>
                </a:ext>
              </a:extLst>
            </p:cNvPr>
            <p:cNvSpPr txBox="1"/>
            <p:nvPr/>
          </p:nvSpPr>
          <p:spPr>
            <a:xfrm>
              <a:off x="3787170" y="1329525"/>
              <a:ext cx="1569661" cy="369332"/>
            </a:xfrm>
            <a:prstGeom prst="rect">
              <a:avLst/>
            </a:prstGeom>
            <a:noFill/>
          </p:spPr>
          <p:txBody>
            <a:bodyPr wrap="non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デザイン思考</a:t>
              </a:r>
            </a:p>
          </p:txBody>
        </p:sp>
        <p:sp>
          <p:nvSpPr>
            <p:cNvPr id="15" name="テキスト ボックス 14">
              <a:extLst>
                <a:ext uri="{FF2B5EF4-FFF2-40B4-BE49-F238E27FC236}">
                  <a16:creationId xmlns:a16="http://schemas.microsoft.com/office/drawing/2014/main" id="{4728D1C3-5517-8E41-A8A7-F97FFF3E2886}"/>
                </a:ext>
              </a:extLst>
            </p:cNvPr>
            <p:cNvSpPr txBox="1"/>
            <p:nvPr/>
          </p:nvSpPr>
          <p:spPr>
            <a:xfrm>
              <a:off x="3232331" y="2320611"/>
              <a:ext cx="2723823" cy="369332"/>
            </a:xfrm>
            <a:prstGeom prst="rect">
              <a:avLst/>
            </a:prstGeom>
            <a:noFill/>
          </p:spPr>
          <p:txBody>
            <a:bodyPr wrap="non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リーン・スタートアップ</a:t>
              </a:r>
            </a:p>
          </p:txBody>
        </p:sp>
        <p:sp>
          <p:nvSpPr>
            <p:cNvPr id="16" name="テキスト ボックス 15">
              <a:extLst>
                <a:ext uri="{FF2B5EF4-FFF2-40B4-BE49-F238E27FC236}">
                  <a16:creationId xmlns:a16="http://schemas.microsoft.com/office/drawing/2014/main" id="{E118FAE5-D52D-AE4D-8E7E-04DA8795FDAC}"/>
                </a:ext>
              </a:extLst>
            </p:cNvPr>
            <p:cNvSpPr txBox="1"/>
            <p:nvPr/>
          </p:nvSpPr>
          <p:spPr>
            <a:xfrm>
              <a:off x="1437067" y="1724974"/>
              <a:ext cx="6264696" cy="307777"/>
            </a:xfrm>
            <a:prstGeom prst="rect">
              <a:avLst/>
            </a:prstGeom>
            <a:noFill/>
          </p:spPr>
          <p:txBody>
            <a:bodyPr wrap="square" rtlCol="0">
              <a:spAutoFit/>
            </a:bodyPr>
            <a:lstStyle/>
            <a:p>
              <a:pPr algn="ctr"/>
              <a:r>
                <a:rPr lang="ja-JP" altLang="en-US" sz="140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400" dirty="0">
                <a:solidFill>
                  <a:schemeClr val="bg1"/>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50E32D15-3183-424E-8B5B-6CD6CF98AC00}"/>
                </a:ext>
              </a:extLst>
            </p:cNvPr>
            <p:cNvSpPr txBox="1"/>
            <p:nvPr/>
          </p:nvSpPr>
          <p:spPr>
            <a:xfrm>
              <a:off x="1331640" y="2692392"/>
              <a:ext cx="6475551"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最小限の機能に絞って</a:t>
              </a:r>
              <a:r>
                <a:rPr lang="ja-JP" altLang="en-US" sz="1400" dirty="0">
                  <a:solidFill>
                    <a:schemeClr val="bg1"/>
                  </a:solidFill>
                  <a:latin typeface="Meiryo" charset="-128"/>
                  <a:ea typeface="Meiryo" charset="-128"/>
                  <a:cs typeface="Meiryo" charset="-128"/>
                </a:rPr>
                <a:t>短期間で開発しフィードバックをうけて完成度を高める</a:t>
              </a:r>
              <a:endParaRPr lang="en-US" altLang="ja-JP" sz="1400" dirty="0">
                <a:solidFill>
                  <a:schemeClr val="bg1"/>
                </a:solidFill>
                <a:latin typeface="Meiryo" charset="-128"/>
                <a:ea typeface="Meiryo" charset="-128"/>
                <a:cs typeface="Meiryo" charset="-128"/>
              </a:endParaRPr>
            </a:p>
          </p:txBody>
        </p:sp>
        <p:sp>
          <p:nvSpPr>
            <p:cNvPr id="28" name="テキスト ボックス 27">
              <a:extLst>
                <a:ext uri="{FF2B5EF4-FFF2-40B4-BE49-F238E27FC236}">
                  <a16:creationId xmlns:a16="http://schemas.microsoft.com/office/drawing/2014/main" id="{3E2A6EF8-5A96-7D47-9D01-224EB9CBFA8A}"/>
                </a:ext>
              </a:extLst>
            </p:cNvPr>
            <p:cNvSpPr txBox="1"/>
            <p:nvPr/>
          </p:nvSpPr>
          <p:spPr>
            <a:xfrm>
              <a:off x="2940784" y="836712"/>
              <a:ext cx="3262432" cy="461665"/>
            </a:xfrm>
            <a:prstGeom prst="rect">
              <a:avLst/>
            </a:prstGeom>
            <a:noFill/>
          </p:spPr>
          <p:txBody>
            <a:bodyPr wrap="none" rtlCol="0">
              <a:spAutoFit/>
            </a:bodyPr>
            <a:lstStyle/>
            <a:p>
              <a:pPr algn="ctr"/>
              <a:r>
                <a:rPr kumimoji="1" lang="ja-JP" altLang="en-US" sz="2400" b="1">
                  <a:solidFill>
                    <a:schemeClr val="accent3">
                      <a:lumMod val="75000"/>
                    </a:schemeClr>
                  </a:solidFill>
                  <a:latin typeface="Meiryo" panose="020B0604030504040204" pitchFamily="34" charset="-128"/>
                  <a:ea typeface="Meiryo" panose="020B0604030504040204" pitchFamily="34" charset="-128"/>
                </a:rPr>
                <a:t>イノベーションの創発</a:t>
              </a:r>
              <a:endParaRPr kumimoji="1" lang="ja-JP" altLang="en-US" sz="2400" b="1" dirty="0">
                <a:solidFill>
                  <a:schemeClr val="accent3">
                    <a:lumMod val="75000"/>
                  </a:schemeClr>
                </a:solidFill>
                <a:latin typeface="Meiryo" panose="020B0604030504040204" pitchFamily="34" charset="-128"/>
                <a:ea typeface="Meiryo" panose="020B0604030504040204" pitchFamily="34" charset="-128"/>
              </a:endParaRPr>
            </a:p>
          </p:txBody>
        </p:sp>
        <p:sp>
          <p:nvSpPr>
            <p:cNvPr id="31" name="下矢印 30">
              <a:extLst>
                <a:ext uri="{FF2B5EF4-FFF2-40B4-BE49-F238E27FC236}">
                  <a16:creationId xmlns:a16="http://schemas.microsoft.com/office/drawing/2014/main" id="{EE471EFE-B9E8-5242-AB48-F5BA1C3BD110}"/>
                </a:ext>
              </a:extLst>
            </p:cNvPr>
            <p:cNvSpPr/>
            <p:nvPr/>
          </p:nvSpPr>
          <p:spPr>
            <a:xfrm>
              <a:off x="4195499" y="2020717"/>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グループ化 12">
            <a:extLst>
              <a:ext uri="{FF2B5EF4-FFF2-40B4-BE49-F238E27FC236}">
                <a16:creationId xmlns:a16="http://schemas.microsoft.com/office/drawing/2014/main" id="{EB756471-3FC3-6741-B009-E157E7AAD29D}"/>
              </a:ext>
            </a:extLst>
          </p:cNvPr>
          <p:cNvGrpSpPr/>
          <p:nvPr/>
        </p:nvGrpSpPr>
        <p:grpSpPr>
          <a:xfrm>
            <a:off x="1151620" y="3057330"/>
            <a:ext cx="6840760" cy="3540022"/>
            <a:chOff x="1151620" y="3057330"/>
            <a:chExt cx="6840760" cy="3540022"/>
          </a:xfrm>
        </p:grpSpPr>
        <p:sp>
          <p:nvSpPr>
            <p:cNvPr id="5" name="正方形/長方形 4">
              <a:extLst>
                <a:ext uri="{FF2B5EF4-FFF2-40B4-BE49-F238E27FC236}">
                  <a16:creationId xmlns:a16="http://schemas.microsoft.com/office/drawing/2014/main" id="{829A03FF-5C73-2645-A70D-DD670AFF9168}"/>
                </a:ext>
              </a:extLst>
            </p:cNvPr>
            <p:cNvSpPr/>
            <p:nvPr/>
          </p:nvSpPr>
          <p:spPr>
            <a:xfrm>
              <a:off x="1151620" y="3839128"/>
              <a:ext cx="6840760" cy="2686216"/>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6F1C48C-330E-204C-8C5F-DAA2CCCE36A7}"/>
                </a:ext>
              </a:extLst>
            </p:cNvPr>
            <p:cNvSpPr/>
            <p:nvPr/>
          </p:nvSpPr>
          <p:spPr>
            <a:xfrm>
              <a:off x="3187845" y="4253350"/>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7711AFE-C5DE-FC49-BC3E-1A9278945E37}"/>
                </a:ext>
              </a:extLst>
            </p:cNvPr>
            <p:cNvSpPr/>
            <p:nvPr/>
          </p:nvSpPr>
          <p:spPr>
            <a:xfrm>
              <a:off x="3187845" y="5207926"/>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913BD22E-810B-6242-A1C8-CDB3569E3AF0}"/>
                </a:ext>
              </a:extLst>
            </p:cNvPr>
            <p:cNvSpPr/>
            <p:nvPr/>
          </p:nvSpPr>
          <p:spPr>
            <a:xfrm>
              <a:off x="1331640" y="4253350"/>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08F2A2C8-F8E7-A844-96AB-F2B9F49B50D1}"/>
                </a:ext>
              </a:extLst>
            </p:cNvPr>
            <p:cNvSpPr/>
            <p:nvPr/>
          </p:nvSpPr>
          <p:spPr>
            <a:xfrm>
              <a:off x="6141342" y="4253350"/>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0F791D9F-D5EA-F84B-8A3F-C30E39A54FC4}"/>
                </a:ext>
              </a:extLst>
            </p:cNvPr>
            <p:cNvSpPr txBox="1"/>
            <p:nvPr/>
          </p:nvSpPr>
          <p:spPr>
            <a:xfrm>
              <a:off x="3693995" y="4317753"/>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アジャイル開発</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7D4B7AB-1F95-B149-98D6-2E07475FEFF1}"/>
                </a:ext>
              </a:extLst>
            </p:cNvPr>
            <p:cNvSpPr txBox="1"/>
            <p:nvPr/>
          </p:nvSpPr>
          <p:spPr>
            <a:xfrm>
              <a:off x="4011410" y="5225724"/>
              <a:ext cx="1116011"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DevOps</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85598B5-0A0F-B349-B5D4-4D7C5FBCCDE9}"/>
                </a:ext>
              </a:extLst>
            </p:cNvPr>
            <p:cNvSpPr txBox="1"/>
            <p:nvPr/>
          </p:nvSpPr>
          <p:spPr>
            <a:xfrm>
              <a:off x="3187844" y="4594314"/>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ビジネスの成果に貢献するシステムを、バグフリーで変更にも柔軟に開発する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1" name="テキスト ボックス 20">
              <a:extLst>
                <a:ext uri="{FF2B5EF4-FFF2-40B4-BE49-F238E27FC236}">
                  <a16:creationId xmlns:a16="http://schemas.microsoft.com/office/drawing/2014/main" id="{6C58E181-6066-3541-877D-7B43AE6D16AA}"/>
                </a:ext>
              </a:extLst>
            </p:cNvPr>
            <p:cNvSpPr txBox="1"/>
            <p:nvPr/>
          </p:nvSpPr>
          <p:spPr>
            <a:xfrm>
              <a:off x="3187845" y="5585421"/>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a:extLst>
                <a:ext uri="{FF2B5EF4-FFF2-40B4-BE49-F238E27FC236}">
                  <a16:creationId xmlns:a16="http://schemas.microsoft.com/office/drawing/2014/main" id="{9C37CBFE-DED7-7B4A-B843-979BCE76DE69}"/>
                </a:ext>
              </a:extLst>
            </p:cNvPr>
            <p:cNvSpPr txBox="1"/>
            <p:nvPr/>
          </p:nvSpPr>
          <p:spPr>
            <a:xfrm>
              <a:off x="6459541" y="4331411"/>
              <a:ext cx="1029449" cy="369332"/>
            </a:xfrm>
            <a:prstGeom prst="rect">
              <a:avLst/>
            </a:prstGeom>
            <a:noFill/>
          </p:spPr>
          <p:txBody>
            <a:bodyPr wrap="none" rtlCol="0">
              <a:spAutoFit/>
            </a:bodyPr>
            <a:lstStyle/>
            <a:p>
              <a:pPr algn="ctr"/>
              <a:r>
                <a:rPr kumimoji="1" lang="en-US" altLang="ja-JP" b="1" dirty="0" err="1">
                  <a:solidFill>
                    <a:schemeClr val="bg1"/>
                  </a:solidFill>
                  <a:latin typeface="Meiryo" panose="020B0604030504040204" pitchFamily="34" charset="-128"/>
                  <a:ea typeface="Meiryo" panose="020B0604030504040204" pitchFamily="34" charset="-128"/>
                </a:rPr>
                <a:t>VeriSM</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9FBA9780-5D44-064E-90EE-721037BEE351}"/>
                </a:ext>
              </a:extLst>
            </p:cNvPr>
            <p:cNvSpPr txBox="1"/>
            <p:nvPr/>
          </p:nvSpPr>
          <p:spPr>
            <a:xfrm>
              <a:off x="1610565" y="4317753"/>
              <a:ext cx="1107997"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クラウド</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6B921F0D-BB20-B64E-8306-BFF4AF716966}"/>
                </a:ext>
              </a:extLst>
            </p:cNvPr>
            <p:cNvSpPr txBox="1"/>
            <p:nvPr/>
          </p:nvSpPr>
          <p:spPr>
            <a:xfrm>
              <a:off x="6370517" y="4907275"/>
              <a:ext cx="1436673" cy="738664"/>
            </a:xfrm>
            <a:prstGeom prst="rect">
              <a:avLst/>
            </a:prstGeom>
            <a:noFill/>
          </p:spPr>
          <p:txBody>
            <a:bodyPr wrap="square" rtlCol="0">
              <a:spAutoFit/>
            </a:bodyPr>
            <a:lstStyle/>
            <a:p>
              <a:r>
                <a:rPr lang="en-US" altLang="ja-JP" sz="1050" dirty="0">
                  <a:solidFill>
                    <a:schemeClr val="bg1"/>
                  </a:solidFill>
                  <a:latin typeface="Meiryo" panose="020B0604030504040204" pitchFamily="34" charset="-128"/>
                  <a:ea typeface="Meiryo" panose="020B0604030504040204" pitchFamily="34" charset="-128"/>
                  <a:cs typeface="Meiryo" charset="-128"/>
                </a:rPr>
                <a:t>IT</a:t>
              </a:r>
              <a:r>
                <a:rPr lang="ja-JP" altLang="en-US" sz="1050">
                  <a:solidFill>
                    <a:schemeClr val="bg1"/>
                  </a:solidFill>
                  <a:latin typeface="Meiryo" panose="020B0604030504040204" pitchFamily="34" charset="-128"/>
                  <a:ea typeface="Meiryo" panose="020B0604030504040204" pitchFamily="34" charset="-128"/>
                  <a:cs typeface="Meiryo" charset="-128"/>
                </a:rPr>
                <a:t>とビジネスを同期化させ、ビジネス・スピードを向上させる取り組み。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5" name="テキスト ボックス 24">
              <a:extLst>
                <a:ext uri="{FF2B5EF4-FFF2-40B4-BE49-F238E27FC236}">
                  <a16:creationId xmlns:a16="http://schemas.microsoft.com/office/drawing/2014/main" id="{6F87538C-7738-DE4D-92B0-36E60694E9D7}"/>
                </a:ext>
              </a:extLst>
            </p:cNvPr>
            <p:cNvSpPr txBox="1"/>
            <p:nvPr/>
          </p:nvSpPr>
          <p:spPr>
            <a:xfrm>
              <a:off x="1331639" y="4907275"/>
              <a:ext cx="1386923" cy="738664"/>
            </a:xfrm>
            <a:prstGeom prst="rect">
              <a:avLst/>
            </a:prstGeom>
            <a:noFill/>
          </p:spPr>
          <p:txBody>
            <a:bodyPr wrap="square" rtlCol="0">
              <a:spAutoFit/>
            </a:bodyPr>
            <a:lstStyle/>
            <a:p>
              <a:r>
                <a:rPr kumimoji="1" lang="ja-JP" altLang="en-US" sz="1050">
                  <a:solidFill>
                    <a:schemeClr val="bg1"/>
                  </a:solidFill>
                  <a:latin typeface="Meiryo" panose="020B0604030504040204" pitchFamily="34" charset="-128"/>
                  <a:ea typeface="Meiryo" panose="020B0604030504040204" pitchFamily="34" charset="-128"/>
                  <a:cs typeface="Meiryo" charset="-128"/>
                </a:rPr>
                <a:t>オンデマンドで必要なシステムの機能や性能を手に入れるための仕組み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pic>
          <p:nvPicPr>
            <p:cNvPr id="26" name="図 25">
              <a:extLst>
                <a:ext uri="{FF2B5EF4-FFF2-40B4-BE49-F238E27FC236}">
                  <a16:creationId xmlns:a16="http://schemas.microsoft.com/office/drawing/2014/main" id="{97ABDEEA-A56B-674B-86A3-1D9E60212879}"/>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659051" y="4826695"/>
              <a:ext cx="752804" cy="752804"/>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CBFBC3-C48C-1647-B82D-DC68E1FBDE0F}"/>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617714" y="4836461"/>
              <a:ext cx="752804" cy="752804"/>
            </a:xfrm>
            <a:prstGeom prst="rect">
              <a:avLst/>
            </a:prstGeom>
            <a:effectLst>
              <a:outerShdw blurRad="50800" dist="381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9A6CE9AC-64C0-1948-9439-7DEDB179C364}"/>
                </a:ext>
              </a:extLst>
            </p:cNvPr>
            <p:cNvSpPr txBox="1"/>
            <p:nvPr/>
          </p:nvSpPr>
          <p:spPr>
            <a:xfrm>
              <a:off x="3270802" y="6135687"/>
              <a:ext cx="2646878" cy="461665"/>
            </a:xfrm>
            <a:prstGeom prst="rect">
              <a:avLst/>
            </a:prstGeom>
            <a:noFill/>
          </p:spPr>
          <p:txBody>
            <a:bodyPr wrap="none" rtlCol="0">
              <a:spAutoFit/>
            </a:bodyPr>
            <a:lstStyle/>
            <a:p>
              <a:pPr algn="ctr"/>
              <a:r>
                <a:rPr kumimoji="1" lang="ja-JP" altLang="en-US" sz="2400" b="1">
                  <a:solidFill>
                    <a:srgbClr val="0070C0"/>
                  </a:solidFill>
                  <a:latin typeface="Meiryo" panose="020B0604030504040204" pitchFamily="34" charset="-128"/>
                  <a:ea typeface="Meiryo" panose="020B0604030504040204" pitchFamily="34" charset="-128"/>
                </a:rPr>
                <a:t>ビジネスへの実装</a:t>
              </a:r>
              <a:endParaRPr kumimoji="1" lang="ja-JP" altLang="en-US" sz="2400" b="1" dirty="0">
                <a:solidFill>
                  <a:srgbClr val="0070C0"/>
                </a:solidFill>
                <a:latin typeface="Meiryo" panose="020B0604030504040204" pitchFamily="34" charset="-128"/>
                <a:ea typeface="Meiryo" panose="020B0604030504040204" pitchFamily="34" charset="-128"/>
              </a:endParaRPr>
            </a:p>
          </p:txBody>
        </p:sp>
        <p:sp>
          <p:nvSpPr>
            <p:cNvPr id="30" name="下矢印 29">
              <a:extLst>
                <a:ext uri="{FF2B5EF4-FFF2-40B4-BE49-F238E27FC236}">
                  <a16:creationId xmlns:a16="http://schemas.microsoft.com/office/drawing/2014/main" id="{65746504-1257-5246-BB85-B2FC6EAA8001}"/>
                </a:ext>
              </a:extLst>
            </p:cNvPr>
            <p:cNvSpPr/>
            <p:nvPr/>
          </p:nvSpPr>
          <p:spPr>
            <a:xfrm>
              <a:off x="4170786" y="5003458"/>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a:extLst>
                <a:ext uri="{FF2B5EF4-FFF2-40B4-BE49-F238E27FC236}">
                  <a16:creationId xmlns:a16="http://schemas.microsoft.com/office/drawing/2014/main" id="{3DF7E985-1417-4C41-B85D-77171714F1C2}"/>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3983621" y="3057330"/>
              <a:ext cx="1171587" cy="117158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0354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a:t>
            </a:r>
            <a:r>
              <a:rPr kumimoji="1" lang="ja-JP" altLang="en-US" dirty="0"/>
              <a:t>からの「</a:t>
            </a:r>
            <a:r>
              <a:rPr kumimoji="1" lang="en-US" altLang="ja-JP" dirty="0"/>
              <a:t>IT</a:t>
            </a:r>
            <a:r>
              <a:rPr kumimoji="1" lang="ja-JP" altLang="en-US" dirty="0"/>
              <a:t>ビジネスの方程式」</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a:solidFill>
                  <a:schemeClr val="accent5">
                    <a:lumMod val="75000"/>
                  </a:schemeClr>
                </a:solidFill>
                <a:latin typeface="Meiryo" charset="-128"/>
                <a:ea typeface="Meiryo" charset="-128"/>
                <a:cs typeface="Meiryo" charset="-128"/>
              </a:rPr>
              <a:t>情報システムの</a:t>
            </a:r>
            <a:endParaRPr kumimoji="1" lang="en-US" altLang="ja-JP" sz="1600" dirty="0">
              <a:solidFill>
                <a:schemeClr val="accent5">
                  <a:lumMod val="75000"/>
                </a:schemeClr>
              </a:solidFill>
              <a:latin typeface="Meiryo" charset="-128"/>
              <a:ea typeface="Meiryo" charset="-128"/>
              <a:cs typeface="Meiryo" charset="-128"/>
            </a:endParaRPr>
          </a:p>
          <a:p>
            <a:pPr algn="dist"/>
            <a:r>
              <a:rPr kumimoji="1" lang="ja-JP" altLang="en-US" sz="5400" b="1" dirty="0">
                <a:solidFill>
                  <a:schemeClr val="accent5">
                    <a:lumMod val="75000"/>
                  </a:schemeClr>
                </a:solidFill>
                <a:latin typeface="Meiryo" charset="-128"/>
                <a:ea typeface="Meiryo" charset="-128"/>
                <a:cs typeface="Meiryo" charset="-128"/>
              </a:rPr>
              <a:t>品</a:t>
            </a:r>
            <a:r>
              <a:rPr kumimoji="1" lang="en-US" altLang="ja-JP" sz="2000" b="1" dirty="0">
                <a:solidFill>
                  <a:schemeClr val="accent5">
                    <a:lumMod val="75000"/>
                  </a:schemeClr>
                </a:solidFill>
                <a:latin typeface="Meiryo" charset="-128"/>
                <a:ea typeface="Meiryo" charset="-128"/>
                <a:cs typeface="Meiryo" charset="-128"/>
              </a:rPr>
              <a:t> </a:t>
            </a:r>
            <a:r>
              <a:rPr kumimoji="1" lang="ja-JP" altLang="en-US" sz="5400" b="1" dirty="0">
                <a:solidFill>
                  <a:schemeClr val="accent5">
                    <a:lumMod val="75000"/>
                  </a:schemeClr>
                </a:solidFill>
                <a:latin typeface="Meiryo" charset="-128"/>
                <a:ea typeface="Meiryo" charset="-128"/>
                <a:cs typeface="Meiryo" charset="-128"/>
              </a:rPr>
              <a:t>質</a:t>
            </a: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成　果</a:t>
              </a: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生産量</a:t>
              </a: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a:solidFill>
                    <a:srgbClr val="008000"/>
                  </a:solidFill>
                  <a:latin typeface="Meiryo" charset="-128"/>
                  <a:ea typeface="Meiryo" charset="-128"/>
                  <a:cs typeface="Meiryo" charset="-128"/>
                </a:rPr>
                <a:t>スピード</a:t>
              </a: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40094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a:t>
            </a:r>
            <a:r>
              <a:rPr lang="ja-JP" altLang="en-US">
                <a:ea typeface="ＭＳ Ｐゴシック" pitchFamily="50" charset="-128"/>
              </a:rPr>
              <a:t>という迷信</a:t>
            </a:r>
            <a:endParaRPr kumimoji="1" lang="ja-JP" altLang="en-US" dirty="0"/>
          </a:p>
        </p:txBody>
      </p:sp>
      <p:grpSp>
        <p:nvGrpSpPr>
          <p:cNvPr id="15" name="Group 28">
            <a:extLst>
              <a:ext uri="{FF2B5EF4-FFF2-40B4-BE49-F238E27FC236}">
                <a16:creationId xmlns:a16="http://schemas.microsoft.com/office/drawing/2014/main" id="{0B3A4100-663E-374B-84EE-42134A9A198C}"/>
              </a:ext>
            </a:extLst>
          </p:cNvPr>
          <p:cNvGrpSpPr>
            <a:grpSpLocks/>
          </p:cNvGrpSpPr>
          <p:nvPr/>
        </p:nvGrpSpPr>
        <p:grpSpPr bwMode="auto">
          <a:xfrm>
            <a:off x="152753" y="1445122"/>
            <a:ext cx="8786564" cy="4501679"/>
            <a:chOff x="2612" y="511"/>
            <a:chExt cx="3215" cy="1816"/>
          </a:xfrm>
        </p:grpSpPr>
        <p:grpSp>
          <p:nvGrpSpPr>
            <p:cNvPr id="16" name="Group 29">
              <a:extLst>
                <a:ext uri="{FF2B5EF4-FFF2-40B4-BE49-F238E27FC236}">
                  <a16:creationId xmlns:a16="http://schemas.microsoft.com/office/drawing/2014/main" id="{BF8B7EEA-482B-2E4D-9A2E-C78B9B49664A}"/>
                </a:ext>
              </a:extLst>
            </p:cNvPr>
            <p:cNvGrpSpPr>
              <a:grpSpLocks/>
            </p:cNvGrpSpPr>
            <p:nvPr/>
          </p:nvGrpSpPr>
          <p:grpSpPr bwMode="auto">
            <a:xfrm>
              <a:off x="2612" y="511"/>
              <a:ext cx="2853" cy="1816"/>
              <a:chOff x="2567" y="556"/>
              <a:chExt cx="2853" cy="1816"/>
            </a:xfrm>
          </p:grpSpPr>
          <p:grpSp>
            <p:nvGrpSpPr>
              <p:cNvPr id="20" name="Group 30">
                <a:extLst>
                  <a:ext uri="{FF2B5EF4-FFF2-40B4-BE49-F238E27FC236}">
                    <a16:creationId xmlns:a16="http://schemas.microsoft.com/office/drawing/2014/main" id="{A605EC25-9124-A143-BC03-108B900722D7}"/>
                  </a:ext>
                </a:extLst>
              </p:cNvPr>
              <p:cNvGrpSpPr>
                <a:grpSpLocks/>
              </p:cNvGrpSpPr>
              <p:nvPr/>
            </p:nvGrpSpPr>
            <p:grpSpPr bwMode="auto">
              <a:xfrm>
                <a:off x="2653" y="618"/>
                <a:ext cx="2767" cy="1621"/>
                <a:chOff x="2608" y="572"/>
                <a:chExt cx="2767" cy="1621"/>
              </a:xfrm>
            </p:grpSpPr>
            <p:sp>
              <p:nvSpPr>
                <p:cNvPr id="24" name="Line 31">
                  <a:extLst>
                    <a:ext uri="{FF2B5EF4-FFF2-40B4-BE49-F238E27FC236}">
                      <a16:creationId xmlns:a16="http://schemas.microsoft.com/office/drawing/2014/main" id="{312D54F5-6591-4F46-AD0B-E0D102A6C56C}"/>
                    </a:ext>
                  </a:extLst>
                </p:cNvPr>
                <p:cNvSpPr>
                  <a:spLocks noChangeShapeType="1"/>
                </p:cNvSpPr>
                <p:nvPr/>
              </p:nvSpPr>
              <p:spPr bwMode="auto">
                <a:xfrm>
                  <a:off x="3515"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7" name="Line 32">
                  <a:extLst>
                    <a:ext uri="{FF2B5EF4-FFF2-40B4-BE49-F238E27FC236}">
                      <a16:creationId xmlns:a16="http://schemas.microsoft.com/office/drawing/2014/main" id="{3CFE3DAA-A3C4-354B-B427-6A463C940EA5}"/>
                    </a:ext>
                  </a:extLst>
                </p:cNvPr>
                <p:cNvSpPr>
                  <a:spLocks noChangeShapeType="1"/>
                </p:cNvSpPr>
                <p:nvPr/>
              </p:nvSpPr>
              <p:spPr bwMode="auto">
                <a:xfrm>
                  <a:off x="4059"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8" name="Line 33">
                  <a:extLst>
                    <a:ext uri="{FF2B5EF4-FFF2-40B4-BE49-F238E27FC236}">
                      <a16:creationId xmlns:a16="http://schemas.microsoft.com/office/drawing/2014/main" id="{CD1DACE0-CE8B-5848-97F5-A2DA1A062D03}"/>
                    </a:ext>
                  </a:extLst>
                </p:cNvPr>
                <p:cNvSpPr>
                  <a:spLocks noChangeShapeType="1"/>
                </p:cNvSpPr>
                <p:nvPr/>
              </p:nvSpPr>
              <p:spPr bwMode="auto">
                <a:xfrm>
                  <a:off x="4604"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9" name="Line 34">
                  <a:extLst>
                    <a:ext uri="{FF2B5EF4-FFF2-40B4-BE49-F238E27FC236}">
                      <a16:creationId xmlns:a16="http://schemas.microsoft.com/office/drawing/2014/main" id="{81A13BC7-73B8-FC44-851D-68450A3E0E27}"/>
                    </a:ext>
                  </a:extLst>
                </p:cNvPr>
                <p:cNvSpPr>
                  <a:spLocks noChangeShapeType="1"/>
                </p:cNvSpPr>
                <p:nvPr/>
              </p:nvSpPr>
              <p:spPr bwMode="auto">
                <a:xfrm>
                  <a:off x="5148"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30" name="Line 35">
                  <a:extLst>
                    <a:ext uri="{FF2B5EF4-FFF2-40B4-BE49-F238E27FC236}">
                      <a16:creationId xmlns:a16="http://schemas.microsoft.com/office/drawing/2014/main" id="{6CE1BE07-11D8-894F-B627-FE64AFC28AC5}"/>
                    </a:ext>
                  </a:extLst>
                </p:cNvPr>
                <p:cNvSpPr>
                  <a:spLocks noChangeShapeType="1"/>
                </p:cNvSpPr>
                <p:nvPr/>
              </p:nvSpPr>
              <p:spPr bwMode="auto">
                <a:xfrm flipV="1">
                  <a:off x="2971" y="572"/>
                  <a:ext cx="0" cy="1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cxnSp>
              <p:nvCxnSpPr>
                <p:cNvPr id="31" name="AutoShape 36">
                  <a:extLst>
                    <a:ext uri="{FF2B5EF4-FFF2-40B4-BE49-F238E27FC236}">
                      <a16:creationId xmlns:a16="http://schemas.microsoft.com/office/drawing/2014/main" id="{366F6100-95BC-3B4F-A598-F0220F29620D}"/>
                    </a:ext>
                  </a:extLst>
                </p:cNvPr>
                <p:cNvCxnSpPr>
                  <a:cxnSpLocks noChangeShapeType="1"/>
                </p:cNvCxnSpPr>
                <p:nvPr/>
              </p:nvCxnSpPr>
              <p:spPr bwMode="auto">
                <a:xfrm>
                  <a:off x="2971" y="2069"/>
                  <a:ext cx="240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 Box 37">
                  <a:extLst>
                    <a:ext uri="{FF2B5EF4-FFF2-40B4-BE49-F238E27FC236}">
                      <a16:creationId xmlns:a16="http://schemas.microsoft.com/office/drawing/2014/main" id="{EB5896B6-C83F-1542-87C0-0E3D9B81ACD9}"/>
                    </a:ext>
                  </a:extLst>
                </p:cNvPr>
                <p:cNvSpPr txBox="1">
                  <a:spLocks noChangeArrowheads="1"/>
                </p:cNvSpPr>
                <p:nvPr/>
              </p:nvSpPr>
              <p:spPr bwMode="auto">
                <a:xfrm>
                  <a:off x="2880"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０</a:t>
                  </a:r>
                </a:p>
              </p:txBody>
            </p:sp>
            <p:sp>
              <p:nvSpPr>
                <p:cNvPr id="33" name="Text Box 38">
                  <a:extLst>
                    <a:ext uri="{FF2B5EF4-FFF2-40B4-BE49-F238E27FC236}">
                      <a16:creationId xmlns:a16="http://schemas.microsoft.com/office/drawing/2014/main" id="{B8843C64-3718-BB48-AD98-EC00FAC793DC}"/>
                    </a:ext>
                  </a:extLst>
                </p:cNvPr>
                <p:cNvSpPr txBox="1">
                  <a:spLocks noChangeArrowheads="1"/>
                </p:cNvSpPr>
                <p:nvPr/>
              </p:nvSpPr>
              <p:spPr bwMode="auto">
                <a:xfrm>
                  <a:off x="3404" y="2069"/>
                  <a:ext cx="226"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３</a:t>
                  </a:r>
                </a:p>
              </p:txBody>
            </p:sp>
            <p:sp>
              <p:nvSpPr>
                <p:cNvPr id="34" name="Text Box 39">
                  <a:extLst>
                    <a:ext uri="{FF2B5EF4-FFF2-40B4-BE49-F238E27FC236}">
                      <a16:creationId xmlns:a16="http://schemas.microsoft.com/office/drawing/2014/main" id="{F3F44D7A-360A-8549-AAB7-847B99CCE73F}"/>
                    </a:ext>
                  </a:extLst>
                </p:cNvPr>
                <p:cNvSpPr txBox="1">
                  <a:spLocks noChangeArrowheads="1"/>
                </p:cNvSpPr>
                <p:nvPr/>
              </p:nvSpPr>
              <p:spPr bwMode="auto">
                <a:xfrm>
                  <a:off x="3954"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６</a:t>
                  </a:r>
                </a:p>
              </p:txBody>
            </p:sp>
            <p:sp>
              <p:nvSpPr>
                <p:cNvPr id="35" name="Text Box 40">
                  <a:extLst>
                    <a:ext uri="{FF2B5EF4-FFF2-40B4-BE49-F238E27FC236}">
                      <a16:creationId xmlns:a16="http://schemas.microsoft.com/office/drawing/2014/main" id="{0D36733D-2DEF-1649-A3D0-267A4720422B}"/>
                    </a:ext>
                  </a:extLst>
                </p:cNvPr>
                <p:cNvSpPr txBox="1">
                  <a:spLocks noChangeArrowheads="1"/>
                </p:cNvSpPr>
                <p:nvPr/>
              </p:nvSpPr>
              <p:spPr bwMode="auto">
                <a:xfrm>
                  <a:off x="4493"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９</a:t>
                  </a:r>
                </a:p>
              </p:txBody>
            </p:sp>
            <p:sp>
              <p:nvSpPr>
                <p:cNvPr id="36" name="Text Box 41">
                  <a:extLst>
                    <a:ext uri="{FF2B5EF4-FFF2-40B4-BE49-F238E27FC236}">
                      <a16:creationId xmlns:a16="http://schemas.microsoft.com/office/drawing/2014/main" id="{CB96C875-8D88-FB43-95B2-148DB95B63D7}"/>
                    </a:ext>
                  </a:extLst>
                </p:cNvPr>
                <p:cNvSpPr txBox="1">
                  <a:spLocks noChangeArrowheads="1"/>
                </p:cNvSpPr>
                <p:nvPr/>
              </p:nvSpPr>
              <p:spPr bwMode="auto">
                <a:xfrm>
                  <a:off x="5037" y="2069"/>
                  <a:ext cx="227"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１２</a:t>
                  </a:r>
                </a:p>
              </p:txBody>
            </p:sp>
            <p:sp>
              <p:nvSpPr>
                <p:cNvPr id="37" name="Text Box 42">
                  <a:extLst>
                    <a:ext uri="{FF2B5EF4-FFF2-40B4-BE49-F238E27FC236}">
                      <a16:creationId xmlns:a16="http://schemas.microsoft.com/office/drawing/2014/main" id="{0D3A5285-1934-C04E-A19D-F914C596862E}"/>
                    </a:ext>
                  </a:extLst>
                </p:cNvPr>
                <p:cNvSpPr txBox="1">
                  <a:spLocks noChangeArrowheads="1"/>
                </p:cNvSpPr>
                <p:nvPr/>
              </p:nvSpPr>
              <p:spPr bwMode="auto">
                <a:xfrm>
                  <a:off x="2699" y="1661"/>
                  <a:ext cx="318"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２５％</a:t>
                  </a:r>
                </a:p>
              </p:txBody>
            </p:sp>
            <p:sp>
              <p:nvSpPr>
                <p:cNvPr id="38" name="Text Box 43">
                  <a:extLst>
                    <a:ext uri="{FF2B5EF4-FFF2-40B4-BE49-F238E27FC236}">
                      <a16:creationId xmlns:a16="http://schemas.microsoft.com/office/drawing/2014/main" id="{103DC0C1-EF6F-9449-BC91-2C449AA061D4}"/>
                    </a:ext>
                  </a:extLst>
                </p:cNvPr>
                <p:cNvSpPr txBox="1">
                  <a:spLocks noChangeArrowheads="1"/>
                </p:cNvSpPr>
                <p:nvPr/>
              </p:nvSpPr>
              <p:spPr bwMode="auto">
                <a:xfrm>
                  <a:off x="2699" y="1344"/>
                  <a:ext cx="318"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５０％</a:t>
                  </a:r>
                </a:p>
              </p:txBody>
            </p:sp>
            <p:sp>
              <p:nvSpPr>
                <p:cNvPr id="39" name="Text Box 44">
                  <a:extLst>
                    <a:ext uri="{FF2B5EF4-FFF2-40B4-BE49-F238E27FC236}">
                      <a16:creationId xmlns:a16="http://schemas.microsoft.com/office/drawing/2014/main" id="{B3EA9EEF-D7D1-EB4E-B7A9-9F0A632FF25B}"/>
                    </a:ext>
                  </a:extLst>
                </p:cNvPr>
                <p:cNvSpPr txBox="1">
                  <a:spLocks noChangeArrowheads="1"/>
                </p:cNvSpPr>
                <p:nvPr/>
              </p:nvSpPr>
              <p:spPr bwMode="auto">
                <a:xfrm>
                  <a:off x="2699" y="1026"/>
                  <a:ext cx="318"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７５％</a:t>
                  </a:r>
                </a:p>
              </p:txBody>
            </p:sp>
            <p:sp>
              <p:nvSpPr>
                <p:cNvPr id="40" name="Text Box 45">
                  <a:extLst>
                    <a:ext uri="{FF2B5EF4-FFF2-40B4-BE49-F238E27FC236}">
                      <a16:creationId xmlns:a16="http://schemas.microsoft.com/office/drawing/2014/main" id="{7E858BA1-0BA3-6B4A-AA4D-E1AECDA1ED45}"/>
                    </a:ext>
                  </a:extLst>
                </p:cNvPr>
                <p:cNvSpPr txBox="1">
                  <a:spLocks noChangeArrowheads="1"/>
                </p:cNvSpPr>
                <p:nvPr/>
              </p:nvSpPr>
              <p:spPr bwMode="auto">
                <a:xfrm>
                  <a:off x="2608" y="709"/>
                  <a:ext cx="409" cy="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400">
                      <a:solidFill>
                        <a:prstClr val="black"/>
                      </a:solidFill>
                      <a:latin typeface="Meiryo" panose="020B0604030504040204" pitchFamily="34" charset="-128"/>
                      <a:ea typeface="Meiryo" panose="020B0604030504040204" pitchFamily="34" charset="-128"/>
                    </a:rPr>
                    <a:t>１００％</a:t>
                  </a:r>
                </a:p>
              </p:txBody>
            </p:sp>
            <p:sp>
              <p:nvSpPr>
                <p:cNvPr id="41" name="Line 46">
                  <a:extLst>
                    <a:ext uri="{FF2B5EF4-FFF2-40B4-BE49-F238E27FC236}">
                      <a16:creationId xmlns:a16="http://schemas.microsoft.com/office/drawing/2014/main" id="{678B1E6E-E7EE-CC4E-9170-88A262250C7D}"/>
                    </a:ext>
                  </a:extLst>
                </p:cNvPr>
                <p:cNvSpPr>
                  <a:spLocks noChangeShapeType="1"/>
                </p:cNvSpPr>
                <p:nvPr/>
              </p:nvSpPr>
              <p:spPr bwMode="auto">
                <a:xfrm>
                  <a:off x="2971" y="799"/>
                  <a:ext cx="2177" cy="296"/>
                </a:xfrm>
                <a:prstGeom prst="line">
                  <a:avLst/>
                </a:prstGeom>
                <a:noFill/>
                <a:ln w="9525">
                  <a:solidFill>
                    <a:srgbClr val="005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43" name="Line 48">
                  <a:extLst>
                    <a:ext uri="{FF2B5EF4-FFF2-40B4-BE49-F238E27FC236}">
                      <a16:creationId xmlns:a16="http://schemas.microsoft.com/office/drawing/2014/main" id="{41FABFB1-72C3-F047-9B36-062F8116D252}"/>
                    </a:ext>
                  </a:extLst>
                </p:cNvPr>
                <p:cNvSpPr>
                  <a:spLocks noChangeShapeType="1"/>
                </p:cNvSpPr>
                <p:nvPr/>
              </p:nvSpPr>
              <p:spPr bwMode="auto">
                <a:xfrm>
                  <a:off x="2971" y="799"/>
                  <a:ext cx="2177" cy="63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grpSp>
          <p:sp>
            <p:nvSpPr>
              <p:cNvPr id="21" name="Text Box 49">
                <a:extLst>
                  <a:ext uri="{FF2B5EF4-FFF2-40B4-BE49-F238E27FC236}">
                    <a16:creationId xmlns:a16="http://schemas.microsoft.com/office/drawing/2014/main" id="{8062C10C-BA9D-6E4A-BEDE-8FCDEF52C613}"/>
                  </a:ext>
                </a:extLst>
              </p:cNvPr>
              <p:cNvSpPr txBox="1">
                <a:spLocks noChangeArrowheads="1"/>
              </p:cNvSpPr>
              <p:nvPr/>
            </p:nvSpPr>
            <p:spPr bwMode="auto">
              <a:xfrm>
                <a:off x="3718" y="2235"/>
                <a:ext cx="726"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時間経過（月）</a:t>
                </a:r>
              </a:p>
            </p:txBody>
          </p:sp>
          <p:sp>
            <p:nvSpPr>
              <p:cNvPr id="22" name="Text Box 50">
                <a:extLst>
                  <a:ext uri="{FF2B5EF4-FFF2-40B4-BE49-F238E27FC236}">
                    <a16:creationId xmlns:a16="http://schemas.microsoft.com/office/drawing/2014/main" id="{A47E5C5D-C8B8-E849-B688-05E54FC8AA9A}"/>
                  </a:ext>
                </a:extLst>
              </p:cNvPr>
              <p:cNvSpPr txBox="1">
                <a:spLocks noChangeArrowheads="1"/>
              </p:cNvSpPr>
              <p:nvPr/>
            </p:nvSpPr>
            <p:spPr bwMode="auto">
              <a:xfrm>
                <a:off x="2567" y="573"/>
                <a:ext cx="158"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要求の信憑性</a:t>
                </a:r>
              </a:p>
            </p:txBody>
          </p:sp>
          <p:sp>
            <p:nvSpPr>
              <p:cNvPr id="23" name="Text Box 51">
                <a:extLst>
                  <a:ext uri="{FF2B5EF4-FFF2-40B4-BE49-F238E27FC236}">
                    <a16:creationId xmlns:a16="http://schemas.microsoft.com/office/drawing/2014/main" id="{83D419D2-6174-2047-9192-6338725994FE}"/>
                  </a:ext>
                </a:extLst>
              </p:cNvPr>
              <p:cNvSpPr txBox="1">
                <a:spLocks noChangeArrowheads="1"/>
              </p:cNvSpPr>
              <p:nvPr/>
            </p:nvSpPr>
            <p:spPr bwMode="auto">
              <a:xfrm>
                <a:off x="3491" y="556"/>
                <a:ext cx="1225"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要求の時間的変質</a:t>
                </a:r>
              </a:p>
            </p:txBody>
          </p:sp>
        </p:grpSp>
        <p:sp>
          <p:nvSpPr>
            <p:cNvPr id="17" name="Text Box 52">
              <a:extLst>
                <a:ext uri="{FF2B5EF4-FFF2-40B4-BE49-F238E27FC236}">
                  <a16:creationId xmlns:a16="http://schemas.microsoft.com/office/drawing/2014/main" id="{F1F3E9DB-FED1-D447-AF06-A963288533A5}"/>
                </a:ext>
              </a:extLst>
            </p:cNvPr>
            <p:cNvSpPr txBox="1">
              <a:spLocks noChangeArrowheads="1"/>
            </p:cNvSpPr>
            <p:nvPr/>
          </p:nvSpPr>
          <p:spPr bwMode="auto">
            <a:xfrm>
              <a:off x="5238" y="999"/>
              <a:ext cx="58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a:solidFill>
                    <a:srgbClr val="0052FF"/>
                  </a:solidFill>
                  <a:latin typeface="Meiryo" panose="020B0604030504040204" pitchFamily="34" charset="-128"/>
                  <a:ea typeface="Meiryo" panose="020B0604030504040204" pitchFamily="34" charset="-128"/>
                </a:rPr>
                <a:t>２４ヶ月後に</a:t>
              </a:r>
              <a:endParaRPr lang="en-US" altLang="ja-JP" sz="1400" dirty="0">
                <a:solidFill>
                  <a:srgbClr val="0052FF"/>
                </a:solidFill>
                <a:latin typeface="Meiryo" panose="020B0604030504040204" pitchFamily="34" charset="-128"/>
                <a:ea typeface="Meiryo" panose="020B0604030504040204" pitchFamily="34" charset="-128"/>
              </a:endParaRPr>
            </a:p>
            <a:p>
              <a:r>
                <a:rPr lang="ja-JP" altLang="en-US" sz="1400">
                  <a:solidFill>
                    <a:srgbClr val="0052FF"/>
                  </a:solidFill>
                  <a:latin typeface="Meiryo" panose="020B0604030504040204" pitchFamily="34" charset="-128"/>
                  <a:ea typeface="Meiryo" panose="020B0604030504040204" pitchFamily="34" charset="-128"/>
                </a:rPr>
                <a:t>２５％程度</a:t>
              </a:r>
            </a:p>
          </p:txBody>
        </p:sp>
        <p:sp>
          <p:nvSpPr>
            <p:cNvPr id="18" name="Text Box 53">
              <a:extLst>
                <a:ext uri="{FF2B5EF4-FFF2-40B4-BE49-F238E27FC236}">
                  <a16:creationId xmlns:a16="http://schemas.microsoft.com/office/drawing/2014/main" id="{5DACFF4F-4CCC-4849-A241-A2C4366FB73F}"/>
                </a:ext>
              </a:extLst>
            </p:cNvPr>
            <p:cNvSpPr txBox="1">
              <a:spLocks noChangeArrowheads="1"/>
            </p:cNvSpPr>
            <p:nvPr/>
          </p:nvSpPr>
          <p:spPr bwMode="auto">
            <a:xfrm>
              <a:off x="4716" y="908"/>
              <a:ext cx="589"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solidFill>
                    <a:prstClr val="black"/>
                  </a:solidFill>
                  <a:latin typeface="Meiryo" panose="020B0604030504040204" pitchFamily="34" charset="-128"/>
                  <a:ea typeface="Meiryo" panose="020B0604030504040204" pitchFamily="34" charset="-128"/>
                </a:rPr>
                <a:t>平均的な値</a:t>
              </a:r>
            </a:p>
          </p:txBody>
        </p:sp>
        <p:sp>
          <p:nvSpPr>
            <p:cNvPr id="44" name="Text Box 52">
              <a:extLst>
                <a:ext uri="{FF2B5EF4-FFF2-40B4-BE49-F238E27FC236}">
                  <a16:creationId xmlns:a16="http://schemas.microsoft.com/office/drawing/2014/main" id="{726355C6-2544-0942-B761-017A2C58C1B7}"/>
                </a:ext>
              </a:extLst>
            </p:cNvPr>
            <p:cNvSpPr txBox="1">
              <a:spLocks noChangeArrowheads="1"/>
            </p:cNvSpPr>
            <p:nvPr/>
          </p:nvSpPr>
          <p:spPr bwMode="auto">
            <a:xfrm>
              <a:off x="5238" y="1336"/>
              <a:ext cx="58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a:solidFill>
                    <a:srgbClr val="FF0000"/>
                  </a:solidFill>
                  <a:latin typeface="Meiryo" panose="020B0604030504040204" pitchFamily="34" charset="-128"/>
                  <a:ea typeface="Meiryo" panose="020B0604030504040204" pitchFamily="34" charset="-128"/>
                </a:rPr>
                <a:t>変化が</a:t>
              </a:r>
              <a:endParaRPr lang="en-US" altLang="ja-JP" sz="1400" dirty="0">
                <a:solidFill>
                  <a:srgbClr val="FF0000"/>
                </a:solidFill>
                <a:latin typeface="Meiryo" panose="020B0604030504040204" pitchFamily="34" charset="-128"/>
                <a:ea typeface="Meiryo" panose="020B0604030504040204" pitchFamily="34" charset="-128"/>
              </a:endParaRPr>
            </a:p>
            <a:p>
              <a:r>
                <a:rPr lang="ja-JP" altLang="en-US" sz="1400">
                  <a:solidFill>
                    <a:srgbClr val="FF0000"/>
                  </a:solidFill>
                  <a:latin typeface="Meiryo" panose="020B0604030504040204" pitchFamily="34" charset="-128"/>
                  <a:ea typeface="Meiryo" panose="020B0604030504040204" pitchFamily="34" charset="-128"/>
                </a:rPr>
                <a:t>大きくなっている</a:t>
              </a:r>
            </a:p>
          </p:txBody>
        </p:sp>
      </p:grpSp>
      <p:sp>
        <p:nvSpPr>
          <p:cNvPr id="6" name="下矢印 5">
            <a:extLst>
              <a:ext uri="{FF2B5EF4-FFF2-40B4-BE49-F238E27FC236}">
                <a16:creationId xmlns:a16="http://schemas.microsoft.com/office/drawing/2014/main" id="{AA932DD8-921C-3147-ADFD-C5FCA32E7C5D}"/>
              </a:ext>
            </a:extLst>
          </p:cNvPr>
          <p:cNvSpPr/>
          <p:nvPr/>
        </p:nvSpPr>
        <p:spPr>
          <a:xfrm>
            <a:off x="6660232" y="2954771"/>
            <a:ext cx="297668" cy="43628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0981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latin typeface="Meiryo" panose="020B0604030504040204" pitchFamily="34" charset="-128"/>
                <a:ea typeface="Meiryo" panose="020B0604030504040204" pitchFamily="34" charset="-128"/>
              </a:rPr>
              <a:t>コレ一枚でわかる最新の</a:t>
            </a:r>
            <a:r>
              <a:rPr lang="en-US" altLang="ja-JP" dirty="0">
                <a:solidFill>
                  <a:schemeClr val="tx1">
                    <a:lumMod val="50000"/>
                    <a:lumOff val="50000"/>
                  </a:schemeClr>
                </a:solidFill>
                <a:latin typeface="Meiryo" panose="020B0604030504040204" pitchFamily="34" charset="-128"/>
                <a:ea typeface="Meiryo" panose="020B0604030504040204" pitchFamily="34" charset="-128"/>
              </a:rPr>
              <a:t>IT</a:t>
            </a:r>
            <a:r>
              <a:rPr lang="ja-JP" altLang="en-US" dirty="0">
                <a:solidFill>
                  <a:schemeClr val="tx1">
                    <a:lumMod val="50000"/>
                    <a:lumOff val="50000"/>
                  </a:schemeClr>
                </a:solidFill>
                <a:latin typeface="Meiryo" panose="020B0604030504040204" pitchFamily="34" charset="-128"/>
                <a:ea typeface="Meiryo" panose="020B0604030504040204" pitchFamily="34" charset="-128"/>
              </a:rPr>
              <a:t>トレンド</a:t>
            </a:r>
            <a:endParaRPr kumimoji="1" lang="ja-JP" altLang="en-US" dirty="0">
              <a:latin typeface="Meiryo" panose="020B0604030504040204" pitchFamily="34" charset="-128"/>
              <a:ea typeface="Meiryo" panose="020B0604030504040204" pitchFamily="34"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latin typeface="Meiryo" panose="020B0604030504040204" pitchFamily="34" charset="-128"/>
                <a:ea typeface="Meiryo" panose="020B0604030504040204" pitchFamily="34" charset="-128"/>
              </a:rPr>
              <a:t>5</a:t>
            </a:fld>
            <a:endParaRPr kumimoji="1" lang="ja-JP" altLang="en-US">
              <a:latin typeface="Meiryo" panose="020B0604030504040204" pitchFamily="34" charset="-128"/>
              <a:ea typeface="Meiryo" panose="020B0604030504040204" pitchFamily="34" charset="-128"/>
            </a:endParaRPr>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データ収集</a:t>
            </a:r>
          </a:p>
          <a:p>
            <a:pPr algn="ctr"/>
            <a:r>
              <a:rPr lang="ja-JP" altLang="en-US" sz="1200" b="1" dirty="0">
                <a:solidFill>
                  <a:schemeClr val="bg1"/>
                </a:solidFill>
                <a:latin typeface="Meiryo" panose="020B0604030504040204" pitchFamily="34" charset="-128"/>
                <a:ea typeface="Meiryo" panose="020B0604030504040204" pitchFamily="34" charset="-128"/>
                <a:cs typeface="Meiryo" charset="-128"/>
              </a:rPr>
              <a:t>モニタリング</a:t>
            </a:r>
            <a:endParaRPr kumimoji="1" lang="ja-JP" altLang="en-US" sz="1200" b="1" dirty="0">
              <a:solidFill>
                <a:schemeClr val="bg1"/>
              </a:solidFill>
              <a:latin typeface="Meiryo" panose="020B0604030504040204" pitchFamily="34" charset="-128"/>
              <a:ea typeface="Meiryo" panose="020B0604030504040204" pitchFamily="34"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データ解析</a:t>
            </a:r>
            <a:endParaRPr kumimoji="1"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原因解明・発見</a:t>
            </a:r>
            <a:r>
              <a:rPr kumimoji="1" lang="en-US" altLang="ja-JP" sz="1200" b="1" dirty="0">
                <a:solidFill>
                  <a:schemeClr val="bg1"/>
                </a:solidFill>
                <a:latin typeface="Meiryo" panose="020B0604030504040204" pitchFamily="34" charset="-128"/>
                <a:ea typeface="Meiryo" panose="020B0604030504040204" pitchFamily="34" charset="-128"/>
                <a:cs typeface="Meiryo" charset="-128"/>
              </a:rPr>
              <a:t>/</a:t>
            </a: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洞察</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計画の最適化</a:t>
            </a: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データ活用</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業務処理・情報提供</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機器制御</a:t>
            </a: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Meiryo" panose="020B0604030504040204" pitchFamily="34" charset="-128"/>
                <a:ea typeface="Meiryo" panose="020B0604030504040204" pitchFamily="34" charset="-128"/>
                <a:cs typeface="メイリオ"/>
              </a:rPr>
              <a:t>ヒト・モノ</a:t>
            </a: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rgbClr val="FFFFFF"/>
                </a:solidFill>
                <a:latin typeface="Meiryo" panose="020B0604030504040204" pitchFamily="34" charset="-128"/>
                <a:ea typeface="Meiryo" panose="020B0604030504040204" pitchFamily="34" charset="-128"/>
                <a:cs typeface="メイリオ"/>
              </a:rPr>
              <a:t>クラウド・コンピューティング</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Meiryo" panose="020B0604030504040204" pitchFamily="34" charset="-128"/>
                <a:ea typeface="Meiryo" panose="020B0604030504040204" pitchFamily="34" charset="-128"/>
                <a:cs typeface="メイリオ"/>
              </a:rPr>
              <a:t>日常生活・社会活動</a:t>
            </a:r>
            <a:endParaRPr kumimoji="1" lang="ja-JP" altLang="en-US" b="1" dirty="0">
              <a:solidFill>
                <a:srgbClr val="FFFFFF"/>
              </a:solidFill>
              <a:latin typeface="Meiryo" panose="020B0604030504040204" pitchFamily="34" charset="-128"/>
              <a:ea typeface="Meiryo" panose="020B0604030504040204" pitchFamily="34" charset="-128"/>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Meiryo" panose="020B0604030504040204" pitchFamily="34" charset="-128"/>
                <a:ea typeface="Meiryo" panose="020B0604030504040204" pitchFamily="34" charset="-128"/>
                <a:cs typeface="メイリオ"/>
              </a:rPr>
              <a:t>環境変化・産業活動</a:t>
            </a: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cs typeface="メイリオ"/>
              </a:rPr>
              <a:t>現実世界／</a:t>
            </a:r>
            <a:r>
              <a:rPr kumimoji="1" lang="en-US" altLang="ja-JP" sz="1400" b="1" dirty="0">
                <a:solidFill>
                  <a:schemeClr val="bg1"/>
                </a:solidFill>
                <a:latin typeface="Meiryo" panose="020B0604030504040204" pitchFamily="34" charset="-128"/>
                <a:ea typeface="Meiryo" panose="020B0604030504040204" pitchFamily="34" charset="-128"/>
                <a:cs typeface="メイリオ"/>
              </a:rPr>
              <a:t>Physical World</a:t>
            </a:r>
            <a:endParaRPr kumimoji="1" lang="ja-JP" altLang="en-US" sz="1400" b="1" dirty="0">
              <a:solidFill>
                <a:schemeClr val="bg1"/>
              </a:solidFill>
              <a:latin typeface="Meiryo" panose="020B0604030504040204" pitchFamily="34" charset="-128"/>
              <a:ea typeface="Meiryo" panose="020B0604030504040204" pitchFamily="34" charset="-128"/>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Meiryo" panose="020B0604030504040204" pitchFamily="34" charset="-128"/>
                <a:ea typeface="Meiryo" panose="020B0604030504040204" pitchFamily="34" charset="-128"/>
                <a:cs typeface="メイリオ"/>
              </a:rPr>
              <a:t>サイバー世界／</a:t>
            </a:r>
            <a:r>
              <a:rPr kumimoji="1" lang="en-US" altLang="ja-JP" sz="1400" b="1" dirty="0">
                <a:solidFill>
                  <a:srgbClr val="FFFFFF"/>
                </a:solidFill>
                <a:latin typeface="Meiryo" panose="020B0604030504040204" pitchFamily="34" charset="-128"/>
                <a:ea typeface="Meiryo" panose="020B0604030504040204" pitchFamily="34" charset="-128"/>
                <a:cs typeface="メイリオ"/>
              </a:rPr>
              <a:t>Cyber World</a:t>
            </a:r>
            <a:endParaRPr kumimoji="1" lang="ja-JP" altLang="en-US" sz="1400" b="1" dirty="0">
              <a:solidFill>
                <a:srgbClr val="FFFFFF"/>
              </a:solidFill>
              <a:latin typeface="Meiryo" panose="020B0604030504040204" pitchFamily="34" charset="-128"/>
              <a:ea typeface="Meiryo" panose="020B0604030504040204" pitchFamily="34" charset="-128"/>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Meiryo" panose="020B0604030504040204" pitchFamily="34" charset="-128"/>
                <a:ea typeface="Meiryo" panose="020B0604030504040204" pitchFamily="34" charset="-128"/>
                <a:cs typeface="メイリオ"/>
              </a:rPr>
              <a:t>Cyber Physical System</a:t>
            </a:r>
            <a:r>
              <a:rPr lang="ja-JP" altLang="en-US" sz="1400" dirty="0">
                <a:solidFill>
                  <a:srgbClr val="0000FF"/>
                </a:solidFill>
                <a:latin typeface="Meiryo" panose="020B0604030504040204" pitchFamily="34" charset="-128"/>
                <a:ea typeface="Meiryo" panose="020B0604030504040204" pitchFamily="34" charset="-128"/>
                <a:cs typeface="メイリオ"/>
              </a:rPr>
              <a:t>／現実世界とサイバー世界が緊密に結合されたシステム</a:t>
            </a:r>
            <a:endParaRPr kumimoji="1" lang="ja-JP" altLang="en-US" sz="1400" dirty="0">
              <a:solidFill>
                <a:srgbClr val="0000FF"/>
              </a:solidFill>
              <a:latin typeface="Meiryo" panose="020B0604030504040204" pitchFamily="34" charset="-128"/>
              <a:ea typeface="Meiryo" panose="020B0604030504040204" pitchFamily="34" charset="-128"/>
              <a:cs typeface="メイリオ"/>
            </a:endParaRPr>
          </a:p>
        </p:txBody>
      </p:sp>
    </p:spTree>
    <p:extLst>
      <p:ext uri="{BB962C8B-B14F-4D97-AF65-F5344CB8AC3E}">
        <p14:creationId xmlns:p14="http://schemas.microsoft.com/office/powerpoint/2010/main" val="3202657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solidFill>
                  <a:schemeClr val="tx1">
                    <a:lumMod val="50000"/>
                    <a:lumOff val="50000"/>
                  </a:schemeClr>
                </a:solidFill>
              </a:rPr>
              <a:t>不確実性のコーン</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50</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a:latin typeface="Meiryo" panose="020B0604030504040204" pitchFamily="34" charset="-128"/>
                <a:ea typeface="Meiryo" panose="020B0604030504040204" pitchFamily="34" charset="-128"/>
                <a:cs typeface="Meiryo" charset="-128"/>
              </a:rPr>
              <a:t>システム企画</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a:latin typeface="Meiryo" panose="020B0604030504040204" pitchFamily="34" charset="-128"/>
                <a:ea typeface="Meiryo" panose="020B0604030504040204" pitchFamily="34" charset="-128"/>
                <a:cs typeface="Meiryo" charset="-128"/>
              </a:rPr>
              <a:t>要件定義</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a:solidFill>
                  <a:schemeClr val="bg1"/>
                </a:solidFill>
                <a:latin typeface="Meiryo" panose="020B0604030504040204" pitchFamily="34" charset="-128"/>
                <a:ea typeface="Meiryo" panose="020B0604030504040204" pitchFamily="34" charset="-128"/>
                <a:cs typeface="Meiryo" charset="-128"/>
              </a:rPr>
              <a:t>基本設計</a:t>
            </a:r>
            <a:endParaRPr kumimoji="1" lang="en-US" altLang="ja-JP" sz="1200" dirty="0">
              <a:solidFill>
                <a:schemeClr val="bg1"/>
              </a:solidFill>
              <a:latin typeface="Meiryo" panose="020B0604030504040204" pitchFamily="34" charset="-128"/>
              <a:ea typeface="Meiryo" panose="020B0604030504040204" pitchFamily="34"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cs typeface="Meiryo" charset="-128"/>
              </a:rPr>
              <a:t>詳細設計</a:t>
            </a:r>
            <a:endParaRPr kumimoji="1" lang="en-US" altLang="ja-JP" sz="1200" dirty="0">
              <a:solidFill>
                <a:schemeClr val="bg1"/>
              </a:solidFill>
              <a:latin typeface="Meiryo" panose="020B0604030504040204" pitchFamily="34" charset="-128"/>
              <a:ea typeface="Meiryo" panose="020B0604030504040204" pitchFamily="34"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a:solidFill>
                  <a:schemeClr val="bg1"/>
                </a:solidFill>
                <a:latin typeface="Meiryo" panose="020B0604030504040204" pitchFamily="34" charset="-128"/>
                <a:ea typeface="Meiryo" panose="020B0604030504040204" pitchFamily="34" charset="-128"/>
                <a:cs typeface="Meiryo" charset="-128"/>
              </a:rPr>
              <a:t>プログラミング</a:t>
            </a:r>
            <a:endParaRPr kumimoji="1" lang="en-US" altLang="ja-JP" sz="1200" dirty="0">
              <a:solidFill>
                <a:schemeClr val="bg1"/>
              </a:solidFill>
              <a:latin typeface="Meiryo" panose="020B0604030504040204" pitchFamily="34" charset="-128"/>
              <a:ea typeface="Meiryo" panose="020B0604030504040204" pitchFamily="34" charset="-128"/>
              <a:cs typeface="Meiryo" charset="-128"/>
            </a:endParaRPr>
          </a:p>
        </p:txBody>
      </p:sp>
      <p:sp>
        <p:nvSpPr>
          <p:cNvPr id="6" name="テキスト ボックス 5"/>
          <p:cNvSpPr txBox="1"/>
          <p:nvPr/>
        </p:nvSpPr>
        <p:spPr>
          <a:xfrm>
            <a:off x="648683" y="1853621"/>
            <a:ext cx="678391" cy="369332"/>
          </a:xfrm>
          <a:prstGeom prst="rect">
            <a:avLst/>
          </a:prstGeom>
          <a:noFill/>
        </p:spPr>
        <p:txBody>
          <a:bodyPr wrap="none" rtlCol="0">
            <a:spAutoFit/>
          </a:bodyPr>
          <a:lstStyle/>
          <a:p>
            <a:r>
              <a:rPr kumimoji="1" lang="en-US" altLang="ja-JP">
                <a:latin typeface="Meiryo" panose="020B0604030504040204" pitchFamily="34" charset="-128"/>
                <a:ea typeface="Meiryo" panose="020B0604030504040204" pitchFamily="34" charset="-128"/>
              </a:rPr>
              <a:t>4.0x</a:t>
            </a:r>
            <a:endParaRPr kumimoji="1" lang="ja-JP" altLang="en-US" dirty="0">
              <a:latin typeface="Meiryo" panose="020B0604030504040204" pitchFamily="34" charset="-128"/>
              <a:ea typeface="Meiryo" panose="020B0604030504040204" pitchFamily="34" charset="-128"/>
            </a:endParaRPr>
          </a:p>
        </p:txBody>
      </p:sp>
      <p:sp>
        <p:nvSpPr>
          <p:cNvPr id="21" name="テキスト ボックス 20"/>
          <p:cNvSpPr txBox="1"/>
          <p:nvPr/>
        </p:nvSpPr>
        <p:spPr>
          <a:xfrm>
            <a:off x="648683" y="2681260"/>
            <a:ext cx="678391"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2</a:t>
            </a:r>
            <a:r>
              <a:rPr kumimoji="1" lang="en-US" altLang="ja-JP">
                <a:latin typeface="Meiryo" panose="020B0604030504040204" pitchFamily="34" charset="-128"/>
                <a:ea typeface="Meiryo" panose="020B0604030504040204" pitchFamily="34" charset="-128"/>
              </a:rPr>
              <a:t>.0x</a:t>
            </a:r>
            <a:endParaRPr kumimoji="1" lang="ja-JP" altLang="en-US" dirty="0">
              <a:latin typeface="Meiryo" panose="020B0604030504040204" pitchFamily="34" charset="-128"/>
              <a:ea typeface="Meiryo" panose="020B0604030504040204" pitchFamily="34" charset="-128"/>
            </a:endParaRPr>
          </a:p>
        </p:txBody>
      </p:sp>
      <p:sp>
        <p:nvSpPr>
          <p:cNvPr id="22" name="テキスト ボックス 21"/>
          <p:cNvSpPr txBox="1"/>
          <p:nvPr/>
        </p:nvSpPr>
        <p:spPr>
          <a:xfrm>
            <a:off x="648683" y="3521246"/>
            <a:ext cx="678391"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1</a:t>
            </a:r>
            <a:r>
              <a:rPr kumimoji="1" lang="en-US" altLang="ja-JP">
                <a:latin typeface="Meiryo" panose="020B0604030504040204" pitchFamily="34" charset="-128"/>
                <a:ea typeface="Meiryo" panose="020B0604030504040204" pitchFamily="34" charset="-128"/>
              </a:rPr>
              <a:t>.0x</a:t>
            </a:r>
            <a:endParaRPr kumimoji="1" lang="ja-JP" altLang="en-US" dirty="0">
              <a:latin typeface="Meiryo" panose="020B0604030504040204" pitchFamily="34" charset="-128"/>
              <a:ea typeface="Meiryo" panose="020B0604030504040204" pitchFamily="34" charset="-128"/>
            </a:endParaRPr>
          </a:p>
        </p:txBody>
      </p:sp>
      <p:sp>
        <p:nvSpPr>
          <p:cNvPr id="23" name="テキスト ボックス 22"/>
          <p:cNvSpPr txBox="1"/>
          <p:nvPr/>
        </p:nvSpPr>
        <p:spPr>
          <a:xfrm>
            <a:off x="647553" y="4353350"/>
            <a:ext cx="678391"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0.5</a:t>
            </a:r>
            <a:r>
              <a:rPr kumimoji="1" lang="en-US" altLang="ja-JP">
                <a:latin typeface="Meiryo" panose="020B0604030504040204" pitchFamily="34" charset="-128"/>
                <a:ea typeface="Meiryo" panose="020B0604030504040204" pitchFamily="34" charset="-128"/>
              </a:rPr>
              <a:t>x</a:t>
            </a:r>
            <a:endParaRPr kumimoji="1" lang="ja-JP" altLang="en-US" dirty="0">
              <a:latin typeface="Meiryo" panose="020B0604030504040204" pitchFamily="34" charset="-128"/>
              <a:ea typeface="Meiryo" panose="020B0604030504040204" pitchFamily="34" charset="-128"/>
            </a:endParaRPr>
          </a:p>
        </p:txBody>
      </p:sp>
      <p:sp>
        <p:nvSpPr>
          <p:cNvPr id="24" name="テキスト ボックス 23"/>
          <p:cNvSpPr txBox="1"/>
          <p:nvPr/>
        </p:nvSpPr>
        <p:spPr>
          <a:xfrm>
            <a:off x="552467" y="5165273"/>
            <a:ext cx="821059" cy="369332"/>
          </a:xfrm>
          <a:prstGeom prst="rect">
            <a:avLst/>
          </a:prstGeom>
          <a:noFill/>
        </p:spPr>
        <p:txBody>
          <a:bodyPr wrap="none" rtlCol="0">
            <a:spAutoFit/>
          </a:bodyPr>
          <a:lstStyle/>
          <a:p>
            <a:r>
              <a:rPr lang="en-US" altLang="ja-JP">
                <a:latin typeface="Meiryo" panose="020B0604030504040204" pitchFamily="34" charset="-128"/>
                <a:ea typeface="Meiryo" panose="020B0604030504040204" pitchFamily="34" charset="-128"/>
              </a:rPr>
              <a:t>0.25</a:t>
            </a:r>
            <a:r>
              <a:rPr kumimoji="1" lang="en-US" altLang="ja-JP">
                <a:latin typeface="Meiryo" panose="020B0604030504040204" pitchFamily="34" charset="-128"/>
                <a:ea typeface="Meiryo" panose="020B0604030504040204" pitchFamily="34" charset="-128"/>
              </a:rPr>
              <a:t>x</a:t>
            </a:r>
            <a:endParaRPr kumimoji="1" lang="ja-JP" altLang="en-US" dirty="0">
              <a:latin typeface="Meiryo" panose="020B0604030504040204" pitchFamily="34" charset="-128"/>
              <a:ea typeface="Meiryo" panose="020B0604030504040204" pitchFamily="34" charset="-128"/>
            </a:endParaRPr>
          </a:p>
        </p:txBody>
      </p:sp>
      <p:cxnSp>
        <p:nvCxnSpPr>
          <p:cNvPr id="9" name="直線コネクタ 8"/>
          <p:cNvCxnSpPr>
            <a:stCxn id="22" idx="3"/>
          </p:cNvCxnSpPr>
          <p:nvPr/>
        </p:nvCxnSpPr>
        <p:spPr>
          <a:xfrm>
            <a:off x="1327074" y="3705912"/>
            <a:ext cx="7056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 name="テキスト ボックス 26"/>
          <p:cNvSpPr txBox="1"/>
          <p:nvPr/>
        </p:nvSpPr>
        <p:spPr>
          <a:xfrm>
            <a:off x="1232632" y="5409262"/>
            <a:ext cx="1261884" cy="461665"/>
          </a:xfrm>
          <a:prstGeom prst="rect">
            <a:avLst/>
          </a:prstGeom>
          <a:noFill/>
        </p:spPr>
        <p:txBody>
          <a:bodyPr wrap="none" rtlCol="0">
            <a:spAutoFit/>
          </a:bodyPr>
          <a:lstStyle/>
          <a:p>
            <a:r>
              <a:rPr lang="ja-JP" altLang="en-US" sz="1200" dirty="0">
                <a:latin typeface="Meiryo" panose="020B0604030504040204" pitchFamily="34" charset="-128"/>
                <a:ea typeface="Meiryo" panose="020B0604030504040204" pitchFamily="34" charset="-128"/>
                <a:cs typeface="Meiryo" charset="-128"/>
              </a:rPr>
              <a:t>初期の</a:t>
            </a:r>
            <a:endParaRPr lang="en-US" altLang="ja-JP" sz="1200" dirty="0">
              <a:latin typeface="Meiryo" panose="020B0604030504040204" pitchFamily="34" charset="-128"/>
              <a:ea typeface="Meiryo" panose="020B0604030504040204" pitchFamily="34" charset="-128"/>
              <a:cs typeface="Meiryo" charset="-128"/>
            </a:endParaRPr>
          </a:p>
          <a:p>
            <a:r>
              <a:rPr lang="ja-JP" altLang="en-US" sz="1200" dirty="0">
                <a:latin typeface="Meiryo" panose="020B0604030504040204" pitchFamily="34" charset="-128"/>
                <a:ea typeface="Meiryo" panose="020B0604030504040204" pitchFamily="34" charset="-128"/>
                <a:cs typeface="Meiryo" charset="-128"/>
              </a:rPr>
              <a:t>プロダクト定義</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29" name="テキスト ボックス 28"/>
          <p:cNvSpPr txBox="1"/>
          <p:nvPr/>
        </p:nvSpPr>
        <p:spPr>
          <a:xfrm>
            <a:off x="2482290" y="5409262"/>
            <a:ext cx="1261884" cy="461665"/>
          </a:xfrm>
          <a:prstGeom prst="rect">
            <a:avLst/>
          </a:prstGeom>
          <a:noFill/>
        </p:spPr>
        <p:txBody>
          <a:bodyPr wrap="none" rtlCol="0">
            <a:spAutoFit/>
          </a:bodyPr>
          <a:lstStyle/>
          <a:p>
            <a:r>
              <a:rPr lang="ja-JP" altLang="en-US" sz="1200" dirty="0">
                <a:latin typeface="Meiryo" panose="020B0604030504040204" pitchFamily="34" charset="-128"/>
                <a:ea typeface="Meiryo" panose="020B0604030504040204" pitchFamily="34" charset="-128"/>
                <a:cs typeface="Meiryo" charset="-128"/>
              </a:rPr>
              <a:t>承認された</a:t>
            </a:r>
            <a:endParaRPr lang="en-US" altLang="ja-JP" sz="1200" dirty="0">
              <a:latin typeface="Meiryo" panose="020B0604030504040204" pitchFamily="34" charset="-128"/>
              <a:ea typeface="Meiryo" panose="020B0604030504040204" pitchFamily="34" charset="-128"/>
              <a:cs typeface="Meiryo" charset="-128"/>
            </a:endParaRPr>
          </a:p>
          <a:p>
            <a:r>
              <a:rPr lang="ja-JP" altLang="en-US" sz="1200" dirty="0">
                <a:latin typeface="Meiryo" panose="020B0604030504040204" pitchFamily="34" charset="-128"/>
                <a:ea typeface="Meiryo" panose="020B0604030504040204" pitchFamily="34" charset="-128"/>
                <a:cs typeface="Meiryo" charset="-128"/>
              </a:rPr>
              <a:t>プロダクト定義</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30" name="テキスト ボックス 29"/>
          <p:cNvSpPr txBox="1"/>
          <p:nvPr/>
        </p:nvSpPr>
        <p:spPr>
          <a:xfrm>
            <a:off x="4929327" y="5409262"/>
            <a:ext cx="800219"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cs typeface="Meiryo" charset="-128"/>
              </a:rPr>
              <a:t>設計仕様</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31" name="テキスト ボックス 30"/>
          <p:cNvSpPr txBox="1"/>
          <p:nvPr/>
        </p:nvSpPr>
        <p:spPr>
          <a:xfrm>
            <a:off x="6427081" y="5409262"/>
            <a:ext cx="800219" cy="276999"/>
          </a:xfrm>
          <a:prstGeom prst="rect">
            <a:avLst/>
          </a:prstGeom>
          <a:noFill/>
        </p:spPr>
        <p:txBody>
          <a:bodyPr wrap="none" rtlCol="0">
            <a:spAutoFit/>
          </a:bodyPr>
          <a:lstStyle/>
          <a:p>
            <a:r>
              <a:rPr kumimoji="1" lang="ja-JP" altLang="en-US" sz="1200" dirty="0">
                <a:latin typeface="Meiryo" panose="020B0604030504040204" pitchFamily="34" charset="-128"/>
                <a:ea typeface="Meiryo" panose="020B0604030504040204" pitchFamily="34" charset="-128"/>
                <a:cs typeface="Meiryo" charset="-128"/>
              </a:rPr>
              <a:t>詳細設計</a:t>
            </a:r>
          </a:p>
        </p:txBody>
      </p:sp>
      <p:sp>
        <p:nvSpPr>
          <p:cNvPr id="32" name="テキスト ボックス 31"/>
          <p:cNvSpPr txBox="1"/>
          <p:nvPr/>
        </p:nvSpPr>
        <p:spPr>
          <a:xfrm>
            <a:off x="7503315" y="5409262"/>
            <a:ext cx="1107996" cy="461665"/>
          </a:xfrm>
          <a:prstGeom prst="rect">
            <a:avLst/>
          </a:prstGeom>
          <a:noFill/>
        </p:spPr>
        <p:txBody>
          <a:bodyPr wrap="none" rtlCol="0">
            <a:spAutoFit/>
          </a:bodyPr>
          <a:lstStyle/>
          <a:p>
            <a:pPr algn="r"/>
            <a:r>
              <a:rPr kumimoji="1" lang="ja-JP" altLang="en-US" sz="1200">
                <a:latin typeface="Meiryo" panose="020B0604030504040204" pitchFamily="34" charset="-128"/>
                <a:ea typeface="Meiryo" panose="020B0604030504040204" pitchFamily="34" charset="-128"/>
                <a:cs typeface="Meiryo" charset="-128"/>
              </a:rPr>
              <a:t>検収された</a:t>
            </a:r>
            <a:endParaRPr kumimoji="1" lang="en-US" altLang="ja-JP" sz="1200" dirty="0">
              <a:latin typeface="Meiryo" panose="020B0604030504040204" pitchFamily="34" charset="-128"/>
              <a:ea typeface="Meiryo" panose="020B0604030504040204" pitchFamily="34" charset="-128"/>
              <a:cs typeface="Meiryo" charset="-128"/>
            </a:endParaRPr>
          </a:p>
          <a:p>
            <a:pPr algn="r"/>
            <a:r>
              <a:rPr kumimoji="1" lang="ja-JP" altLang="en-US" sz="1200" dirty="0">
                <a:latin typeface="Meiryo" panose="020B0604030504040204" pitchFamily="34" charset="-128"/>
                <a:ea typeface="Meiryo" panose="020B0604030504040204" pitchFamily="34" charset="-128"/>
                <a:cs typeface="Meiryo" charset="-128"/>
              </a:rPr>
              <a:t>ソフトウエア</a:t>
            </a:r>
          </a:p>
        </p:txBody>
      </p:sp>
      <p:sp>
        <p:nvSpPr>
          <p:cNvPr id="33" name="テキスト ボックス 32"/>
          <p:cNvSpPr txBox="1"/>
          <p:nvPr/>
        </p:nvSpPr>
        <p:spPr>
          <a:xfrm>
            <a:off x="3740607" y="5409262"/>
            <a:ext cx="800219" cy="276999"/>
          </a:xfrm>
          <a:prstGeom prst="rect">
            <a:avLst/>
          </a:prstGeom>
          <a:noFill/>
        </p:spPr>
        <p:txBody>
          <a:bodyPr wrap="none" rtlCol="0">
            <a:spAutoFit/>
          </a:bodyPr>
          <a:lstStyle/>
          <a:p>
            <a:r>
              <a:rPr lang="ja-JP" altLang="en-US" sz="1200" dirty="0">
                <a:latin typeface="Meiryo" panose="020B0604030504040204" pitchFamily="34" charset="-128"/>
                <a:ea typeface="Meiryo" panose="020B0604030504040204" pitchFamily="34" charset="-128"/>
                <a:cs typeface="Meiryo" charset="-128"/>
              </a:rPr>
              <a:t>要求仕様</a:t>
            </a:r>
            <a:endParaRPr kumimoji="1" lang="ja-JP" altLang="en-US" sz="1200" dirty="0">
              <a:latin typeface="Meiryo" panose="020B0604030504040204" pitchFamily="34" charset="-128"/>
              <a:ea typeface="Meiryo" panose="020B0604030504040204" pitchFamily="34" charset="-128"/>
              <a:cs typeface="Meiryo" charset="-128"/>
            </a:endParaRPr>
          </a:p>
        </p:txBody>
      </p:sp>
      <p:sp>
        <p:nvSpPr>
          <p:cNvPr id="28" name="テキスト ボックス 27"/>
          <p:cNvSpPr txBox="1"/>
          <p:nvPr/>
        </p:nvSpPr>
        <p:spPr>
          <a:xfrm>
            <a:off x="301689" y="1794328"/>
            <a:ext cx="400110" cy="1528624"/>
          </a:xfrm>
          <a:prstGeom prst="rect">
            <a:avLst/>
          </a:prstGeom>
          <a:noFill/>
        </p:spPr>
        <p:txBody>
          <a:bodyPr vert="eaVert" wrap="none" rtlCol="0">
            <a:spAutoFit/>
          </a:bodyPr>
          <a:lstStyle/>
          <a:p>
            <a:r>
              <a:rPr kumimoji="1" lang="ja-JP" altLang="en-US" sz="1400">
                <a:latin typeface="Meiryo" panose="020B0604030504040204" pitchFamily="34" charset="-128"/>
                <a:ea typeface="Meiryo" panose="020B0604030504040204" pitchFamily="34" charset="-128"/>
                <a:cs typeface="Meiryo" charset="-128"/>
              </a:rPr>
              <a:t>見積金額の変動幅</a:t>
            </a:r>
          </a:p>
        </p:txBody>
      </p:sp>
      <p:sp>
        <p:nvSpPr>
          <p:cNvPr id="34" name="テキスト ボックス 33"/>
          <p:cNvSpPr txBox="1"/>
          <p:nvPr/>
        </p:nvSpPr>
        <p:spPr>
          <a:xfrm>
            <a:off x="1186016" y="1211606"/>
            <a:ext cx="1723550" cy="276999"/>
          </a:xfrm>
          <a:prstGeom prst="rect">
            <a:avLst/>
          </a:prstGeom>
          <a:noFill/>
        </p:spPr>
        <p:txBody>
          <a:bodyPr wrap="none" rtlCol="0">
            <a:spAutoFit/>
          </a:bodyPr>
          <a:lstStyle/>
          <a:p>
            <a:pPr algn="ctr"/>
            <a:r>
              <a:rPr kumimoji="1" lang="ja-JP" altLang="en-US" sz="1200">
                <a:latin typeface="Meiryo" panose="020B0604030504040204" pitchFamily="34" charset="-128"/>
                <a:ea typeface="Meiryo" panose="020B0604030504040204" pitchFamily="34" charset="-128"/>
              </a:rPr>
              <a:t>プロジェクトフェーズ</a:t>
            </a:r>
          </a:p>
        </p:txBody>
      </p:sp>
      <p:sp>
        <p:nvSpPr>
          <p:cNvPr id="35" name="正方形/長方形 34"/>
          <p:cNvSpPr/>
          <p:nvPr/>
        </p:nvSpPr>
        <p:spPr>
          <a:xfrm>
            <a:off x="3276801" y="5984315"/>
            <a:ext cx="5469767" cy="276999"/>
          </a:xfrm>
          <a:prstGeom prst="rect">
            <a:avLst/>
          </a:prstGeom>
        </p:spPr>
        <p:txBody>
          <a:bodyPr wrap="none">
            <a:spAutoFit/>
          </a:bodyPr>
          <a:lstStyle/>
          <a:p>
            <a:r>
              <a:rPr lang="ja-JP" altLang="en-US" sz="1200">
                <a:solidFill>
                  <a:srgbClr val="333333"/>
                </a:solidFill>
                <a:latin typeface="Meiryo" panose="020B0604030504040204" pitchFamily="34" charset="-128"/>
                <a:ea typeface="Meiryo" panose="020B0604030504040204" pitchFamily="34" charset="-128"/>
                <a:cs typeface="Meiryo" charset="-128"/>
              </a:rPr>
              <a:t>スティーブ・マコネル著「ソフトウェア見積り 人月の暗黙知を解き明かす」</a:t>
            </a:r>
            <a:endParaRPr lang="ja-JP" altLang="en-US" sz="1200">
              <a:latin typeface="Meiryo" panose="020B0604030504040204" pitchFamily="34" charset="-128"/>
              <a:ea typeface="Meiryo" panose="020B0604030504040204" pitchFamily="34"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latin typeface="Meiryo" panose="020B0604030504040204" pitchFamily="34" charset="-128"/>
                <a:ea typeface="Meiryo" panose="020B0604030504040204" pitchFamily="34" charset="-128"/>
              </a:rPr>
              <a:t>　倍の振れ幅</a:t>
            </a:r>
            <a:endParaRPr kumimoji="1" lang="ja-JP" altLang="en-US" dirty="0">
              <a:latin typeface="Meiryo" panose="020B0604030504040204" pitchFamily="34" charset="-128"/>
              <a:ea typeface="Meiryo" panose="020B0604030504040204" pitchFamily="34" charset="-128"/>
            </a:endParaRPr>
          </a:p>
        </p:txBody>
      </p:sp>
      <p:sp>
        <p:nvSpPr>
          <p:cNvPr id="37" name="テキスト ボックス 36"/>
          <p:cNvSpPr txBox="1"/>
          <p:nvPr/>
        </p:nvSpPr>
        <p:spPr>
          <a:xfrm>
            <a:off x="1483686" y="2903614"/>
            <a:ext cx="470000" cy="369332"/>
          </a:xfrm>
          <a:prstGeom prst="rect">
            <a:avLst/>
          </a:prstGeom>
          <a:noFill/>
        </p:spPr>
        <p:txBody>
          <a:bodyPr wrap="none" rtlCol="0">
            <a:spAutoFit/>
          </a:bodyPr>
          <a:lstStyle/>
          <a:p>
            <a:r>
              <a:rPr kumimoji="1" lang="en-US" altLang="ja-JP">
                <a:solidFill>
                  <a:schemeClr val="bg1"/>
                </a:solidFill>
                <a:latin typeface="Meiryo" panose="020B0604030504040204" pitchFamily="34" charset="-128"/>
                <a:ea typeface="Meiryo" panose="020B0604030504040204" pitchFamily="34" charset="-128"/>
              </a:rPr>
              <a:t>16</a:t>
            </a:r>
            <a:endParaRPr kumimoji="1" lang="ja-JP" altLang="en-US"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13963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システム開発の理想と現実</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a:solidFill>
                  <a:srgbClr val="FF0000"/>
                </a:solidFill>
                <a:latin typeface="Meiryo" charset="-128"/>
                <a:ea typeface="Meiryo" charset="-128"/>
                <a:cs typeface="Meiryo" charset="-128"/>
              </a:rPr>
              <a:t>実際の</a:t>
            </a:r>
            <a:r>
              <a:rPr kumimoji="1" lang="ja-JP" altLang="en-US" sz="3200" dirty="0">
                <a:solidFill>
                  <a:srgbClr val="FF0000"/>
                </a:solidFill>
                <a:latin typeface="Meiryo" charset="-128"/>
                <a:ea typeface="Meiryo" charset="-128"/>
                <a:cs typeface="Meiryo" charset="-128"/>
              </a:rPr>
              <a:t>結果</a:t>
            </a:r>
          </a:p>
        </p:txBody>
      </p:sp>
    </p:spTree>
    <p:extLst>
      <p:ext uri="{BB962C8B-B14F-4D97-AF65-F5344CB8AC3E}">
        <p14:creationId xmlns:p14="http://schemas.microsoft.com/office/powerpoint/2010/main" val="3298409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a:solidFill>
                  <a:srgbClr val="FF6600"/>
                </a:solidFill>
                <a:latin typeface="メイリオ"/>
                <a:ea typeface="メイリオ"/>
                <a:cs typeface="メイリオ"/>
              </a:rPr>
              <a:t>ほとんど／決して使われていない：</a:t>
            </a:r>
            <a:r>
              <a:rPr lang="en-US" altLang="ja-JP" sz="2000" dirty="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a:solidFill>
                  <a:srgbClr val="0000FF"/>
                </a:solidFill>
                <a:latin typeface="メイリオ"/>
                <a:ea typeface="メイリオ"/>
                <a:cs typeface="メイリオ"/>
              </a:rPr>
              <a:t>常に／しばしば使われている：</a:t>
            </a:r>
            <a:r>
              <a:rPr lang="en-US" altLang="ja-JP" sz="2000" dirty="0">
                <a:solidFill>
                  <a:srgbClr val="0000FF"/>
                </a:solidFill>
                <a:latin typeface="メイリオ"/>
                <a:ea typeface="メイリオ"/>
                <a:cs typeface="メイリオ"/>
              </a:rPr>
              <a:t> </a:t>
            </a:r>
            <a:r>
              <a:rPr lang="en-US" altLang="ja-JP" sz="2800" b="1" dirty="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3030786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E9D13E88-A771-B142-A1E2-235ACF33311B}"/>
              </a:ext>
            </a:extLst>
          </p:cNvPr>
          <p:cNvGrpSpPr/>
          <p:nvPr/>
        </p:nvGrpSpPr>
        <p:grpSpPr>
          <a:xfrm>
            <a:off x="1283851" y="3975198"/>
            <a:ext cx="6840760" cy="2557174"/>
            <a:chOff x="1283851" y="3975198"/>
            <a:chExt cx="6840760" cy="2557174"/>
          </a:xfrm>
        </p:grpSpPr>
        <p:sp>
          <p:nvSpPr>
            <p:cNvPr id="37" name="正方形/長方形 36">
              <a:extLst>
                <a:ext uri="{FF2B5EF4-FFF2-40B4-BE49-F238E27FC236}">
                  <a16:creationId xmlns:a16="http://schemas.microsoft.com/office/drawing/2014/main" id="{C85E2A98-6AED-AD46-B63A-C4131D1B6C1C}"/>
                </a:ext>
              </a:extLst>
            </p:cNvPr>
            <p:cNvSpPr/>
            <p:nvPr/>
          </p:nvSpPr>
          <p:spPr>
            <a:xfrm>
              <a:off x="1283851" y="3975198"/>
              <a:ext cx="6840760" cy="255717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a:extLst>
                <a:ext uri="{FF2B5EF4-FFF2-40B4-BE49-F238E27FC236}">
                  <a16:creationId xmlns:a16="http://schemas.microsoft.com/office/drawing/2014/main" id="{799BC0F8-5902-8247-91E2-ED3C5D70E34D}"/>
                </a:ext>
              </a:extLst>
            </p:cNvPr>
            <p:cNvSpPr txBox="1"/>
            <p:nvPr/>
          </p:nvSpPr>
          <p:spPr>
            <a:xfrm>
              <a:off x="2885673" y="6163040"/>
              <a:ext cx="3647152"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テクノロジーを戦略的に活用する</a:t>
              </a:r>
              <a:endParaRPr kumimoji="1" lang="ja-JP" altLang="en-US" b="1" dirty="0">
                <a:solidFill>
                  <a:schemeClr val="bg1"/>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19C11F05-3BA9-FA47-8ADC-7CFB32296653}"/>
              </a:ext>
            </a:extLst>
          </p:cNvPr>
          <p:cNvSpPr>
            <a:spLocks noGrp="1"/>
          </p:cNvSpPr>
          <p:nvPr>
            <p:ph type="title"/>
          </p:nvPr>
        </p:nvSpPr>
        <p:spPr/>
        <p:txBody>
          <a:bodyPr/>
          <a:lstStyle/>
          <a:p>
            <a:r>
              <a:rPr kumimoji="1" lang="ja-JP" altLang="en-US"/>
              <a:t>イノベーションとスピードの融合</a:t>
            </a:r>
          </a:p>
        </p:txBody>
      </p:sp>
      <p:sp>
        <p:nvSpPr>
          <p:cNvPr id="3" name="スライド番号プレースホルダー 2">
            <a:extLst>
              <a:ext uri="{FF2B5EF4-FFF2-40B4-BE49-F238E27FC236}">
                <a16:creationId xmlns:a16="http://schemas.microsoft.com/office/drawing/2014/main" id="{A3EDB5D5-2E84-7842-B3E5-675C81A1603C}"/>
              </a:ext>
            </a:extLst>
          </p:cNvPr>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正方形/長方形 3">
            <a:extLst>
              <a:ext uri="{FF2B5EF4-FFF2-40B4-BE49-F238E27FC236}">
                <a16:creationId xmlns:a16="http://schemas.microsoft.com/office/drawing/2014/main" id="{DAF068C6-399F-034A-B8B2-F741F241B25E}"/>
              </a:ext>
            </a:extLst>
          </p:cNvPr>
          <p:cNvSpPr/>
          <p:nvPr/>
        </p:nvSpPr>
        <p:spPr>
          <a:xfrm>
            <a:off x="1149035" y="814792"/>
            <a:ext cx="6840760" cy="2453943"/>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30833EC-AA2E-7447-8384-96949EDAA807}"/>
              </a:ext>
            </a:extLst>
          </p:cNvPr>
          <p:cNvSpPr/>
          <p:nvPr/>
        </p:nvSpPr>
        <p:spPr>
          <a:xfrm>
            <a:off x="1331640" y="2228204"/>
            <a:ext cx="6475551" cy="8133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latin typeface="Meiryo" panose="020B0604030504040204" pitchFamily="34" charset="-128"/>
                <a:ea typeface="Meiryo" panose="020B0604030504040204" pitchFamily="34" charset="-128"/>
                <a:cs typeface="ＭＳ Ｐゴシック"/>
              </a:rPr>
              <a:t>「計画通り」は実現不可能</a:t>
            </a:r>
            <a:endParaRPr kumimoji="1" lang="ja-JP" altLang="en-US" sz="2400" dirty="0">
              <a:solidFill>
                <a:schemeClr val="bg1"/>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4197DCDE-B6E7-6A42-994E-6602F05D629F}"/>
              </a:ext>
            </a:extLst>
          </p:cNvPr>
          <p:cNvSpPr/>
          <p:nvPr/>
        </p:nvSpPr>
        <p:spPr>
          <a:xfrm>
            <a:off x="1331640" y="1268760"/>
            <a:ext cx="6475551" cy="8133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latin typeface="Meiryo" panose="020B0604030504040204" pitchFamily="34" charset="-128"/>
                <a:ea typeface="Meiryo" panose="020B0604030504040204" pitchFamily="34" charset="-128"/>
                <a:cs typeface="ＭＳ Ｐゴシック"/>
              </a:rPr>
              <a:t>不確実性の増大とスピードの加速</a:t>
            </a:r>
            <a:endParaRPr kumimoji="1" lang="ja-JP" altLang="en-US" sz="2400" dirty="0">
              <a:solidFill>
                <a:schemeClr val="bg1"/>
              </a:solidFill>
              <a:latin typeface="Meiryo" panose="020B0604030504040204" pitchFamily="34" charset="-128"/>
              <a:ea typeface="Meiryo" panose="020B0604030504040204" pitchFamily="34" charset="-128"/>
              <a:cs typeface="ＭＳ Ｐゴシック"/>
            </a:endParaRPr>
          </a:p>
        </p:txBody>
      </p:sp>
      <p:sp>
        <p:nvSpPr>
          <p:cNvPr id="34" name="テキスト ボックス 33">
            <a:extLst>
              <a:ext uri="{FF2B5EF4-FFF2-40B4-BE49-F238E27FC236}">
                <a16:creationId xmlns:a16="http://schemas.microsoft.com/office/drawing/2014/main" id="{54E14A3C-7A4F-4C41-BC03-614D9BBD6093}"/>
              </a:ext>
            </a:extLst>
          </p:cNvPr>
          <p:cNvSpPr txBox="1"/>
          <p:nvPr/>
        </p:nvSpPr>
        <p:spPr>
          <a:xfrm>
            <a:off x="2858670" y="870956"/>
            <a:ext cx="3416320" cy="369332"/>
          </a:xfrm>
          <a:prstGeom prst="rect">
            <a:avLst/>
          </a:prstGeom>
          <a:noFill/>
        </p:spPr>
        <p:txBody>
          <a:bodyPr wrap="none" rtlCol="0">
            <a:spAutoFit/>
          </a:bodyPr>
          <a:lstStyle/>
          <a:p>
            <a:pPr algn="ctr"/>
            <a:r>
              <a:rPr kumimoji="1" lang="ja-JP" altLang="en-US" b="1">
                <a:solidFill>
                  <a:schemeClr val="accent6">
                    <a:lumMod val="50000"/>
                  </a:schemeClr>
                </a:solidFill>
                <a:latin typeface="Meiryo" panose="020B0604030504040204" pitchFamily="34" charset="-128"/>
                <a:ea typeface="Meiryo" panose="020B0604030504040204" pitchFamily="34" charset="-128"/>
              </a:rPr>
              <a:t>ビジネスを取り巻く環境の変化</a:t>
            </a:r>
            <a:endParaRPr kumimoji="1" lang="ja-JP" altLang="en-US" b="1" dirty="0">
              <a:solidFill>
                <a:schemeClr val="accent6">
                  <a:lumMod val="50000"/>
                </a:schemeClr>
              </a:solidFill>
              <a:latin typeface="Meiryo" panose="020B0604030504040204" pitchFamily="34" charset="-128"/>
              <a:ea typeface="Meiryo" panose="020B0604030504040204" pitchFamily="34" charset="-128"/>
            </a:endParaRPr>
          </a:p>
        </p:txBody>
      </p:sp>
      <p:sp>
        <p:nvSpPr>
          <p:cNvPr id="35" name="下矢印 34">
            <a:extLst>
              <a:ext uri="{FF2B5EF4-FFF2-40B4-BE49-F238E27FC236}">
                <a16:creationId xmlns:a16="http://schemas.microsoft.com/office/drawing/2014/main" id="{357800C4-A3CB-8149-9287-90F20C5FB5F9}"/>
              </a:ext>
            </a:extLst>
          </p:cNvPr>
          <p:cNvSpPr/>
          <p:nvPr/>
        </p:nvSpPr>
        <p:spPr>
          <a:xfrm>
            <a:off x="4195500" y="2030089"/>
            <a:ext cx="797258" cy="328593"/>
          </a:xfrm>
          <a:prstGeom prst="downArrow">
            <a:avLst>
              <a:gd name="adj1" fmla="val 50000"/>
              <a:gd name="adj2" fmla="val 65607"/>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グループ化 31">
            <a:extLst>
              <a:ext uri="{FF2B5EF4-FFF2-40B4-BE49-F238E27FC236}">
                <a16:creationId xmlns:a16="http://schemas.microsoft.com/office/drawing/2014/main" id="{F03EF2AF-1465-6943-945F-A45415319830}"/>
              </a:ext>
            </a:extLst>
          </p:cNvPr>
          <p:cNvGrpSpPr/>
          <p:nvPr/>
        </p:nvGrpSpPr>
        <p:grpSpPr>
          <a:xfrm>
            <a:off x="1149035" y="2934667"/>
            <a:ext cx="6840760" cy="3120144"/>
            <a:chOff x="1149035" y="2934667"/>
            <a:chExt cx="6840760" cy="3120144"/>
          </a:xfrm>
        </p:grpSpPr>
        <p:sp>
          <p:nvSpPr>
            <p:cNvPr id="5" name="正方形/長方形 4">
              <a:extLst>
                <a:ext uri="{FF2B5EF4-FFF2-40B4-BE49-F238E27FC236}">
                  <a16:creationId xmlns:a16="http://schemas.microsoft.com/office/drawing/2014/main" id="{829A03FF-5C73-2645-A70D-DD670AFF9168}"/>
                </a:ext>
              </a:extLst>
            </p:cNvPr>
            <p:cNvSpPr/>
            <p:nvPr/>
          </p:nvSpPr>
          <p:spPr>
            <a:xfrm>
              <a:off x="1149035" y="3497637"/>
              <a:ext cx="6840760" cy="2557174"/>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6F1C48C-330E-204C-8C5F-DAA2CCCE36A7}"/>
                </a:ext>
              </a:extLst>
            </p:cNvPr>
            <p:cNvSpPr/>
            <p:nvPr/>
          </p:nvSpPr>
          <p:spPr>
            <a:xfrm>
              <a:off x="3185260" y="3671347"/>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7711AFE-C5DE-FC49-BC3E-1A9278945E37}"/>
                </a:ext>
              </a:extLst>
            </p:cNvPr>
            <p:cNvSpPr/>
            <p:nvPr/>
          </p:nvSpPr>
          <p:spPr>
            <a:xfrm>
              <a:off x="3185260" y="4625923"/>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913BD22E-810B-6242-A1C8-CDB3569E3AF0}"/>
                </a:ext>
              </a:extLst>
            </p:cNvPr>
            <p:cNvSpPr/>
            <p:nvPr/>
          </p:nvSpPr>
          <p:spPr>
            <a:xfrm>
              <a:off x="1329055" y="3671347"/>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08F2A2C8-F8E7-A844-96AB-F2B9F49B50D1}"/>
                </a:ext>
              </a:extLst>
            </p:cNvPr>
            <p:cNvSpPr/>
            <p:nvPr/>
          </p:nvSpPr>
          <p:spPr>
            <a:xfrm>
              <a:off x="6138757" y="3671347"/>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0F791D9F-D5EA-F84B-8A3F-C30E39A54FC4}"/>
                </a:ext>
              </a:extLst>
            </p:cNvPr>
            <p:cNvSpPr txBox="1"/>
            <p:nvPr/>
          </p:nvSpPr>
          <p:spPr>
            <a:xfrm>
              <a:off x="3691410" y="3735750"/>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アジャイル開発</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7D4B7AB-1F95-B149-98D6-2E07475FEFF1}"/>
                </a:ext>
              </a:extLst>
            </p:cNvPr>
            <p:cNvSpPr txBox="1"/>
            <p:nvPr/>
          </p:nvSpPr>
          <p:spPr>
            <a:xfrm>
              <a:off x="4008825" y="4643721"/>
              <a:ext cx="1116011"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DevOps</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85598B5-0A0F-B349-B5D4-4D7C5FBCCDE9}"/>
                </a:ext>
              </a:extLst>
            </p:cNvPr>
            <p:cNvSpPr txBox="1"/>
            <p:nvPr/>
          </p:nvSpPr>
          <p:spPr>
            <a:xfrm>
              <a:off x="3185259" y="4012311"/>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ビジネスの成果に貢献するシステムを、バグフリーで変更にも柔軟に開発する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1" name="テキスト ボックス 20">
              <a:extLst>
                <a:ext uri="{FF2B5EF4-FFF2-40B4-BE49-F238E27FC236}">
                  <a16:creationId xmlns:a16="http://schemas.microsoft.com/office/drawing/2014/main" id="{6C58E181-6066-3541-877D-7B43AE6D16AA}"/>
                </a:ext>
              </a:extLst>
            </p:cNvPr>
            <p:cNvSpPr txBox="1"/>
            <p:nvPr/>
          </p:nvSpPr>
          <p:spPr>
            <a:xfrm>
              <a:off x="3185260" y="5003418"/>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a:extLst>
                <a:ext uri="{FF2B5EF4-FFF2-40B4-BE49-F238E27FC236}">
                  <a16:creationId xmlns:a16="http://schemas.microsoft.com/office/drawing/2014/main" id="{9C37CBFE-DED7-7B4A-B843-979BCE76DE69}"/>
                </a:ext>
              </a:extLst>
            </p:cNvPr>
            <p:cNvSpPr txBox="1"/>
            <p:nvPr/>
          </p:nvSpPr>
          <p:spPr>
            <a:xfrm>
              <a:off x="6456956" y="3749408"/>
              <a:ext cx="1029449" cy="369332"/>
            </a:xfrm>
            <a:prstGeom prst="rect">
              <a:avLst/>
            </a:prstGeom>
            <a:noFill/>
          </p:spPr>
          <p:txBody>
            <a:bodyPr wrap="none" rtlCol="0">
              <a:spAutoFit/>
            </a:bodyPr>
            <a:lstStyle/>
            <a:p>
              <a:pPr algn="ctr"/>
              <a:r>
                <a:rPr kumimoji="1" lang="en-US" altLang="ja-JP" b="1" dirty="0" err="1">
                  <a:solidFill>
                    <a:schemeClr val="bg1"/>
                  </a:solidFill>
                  <a:latin typeface="Meiryo" panose="020B0604030504040204" pitchFamily="34" charset="-128"/>
                  <a:ea typeface="Meiryo" panose="020B0604030504040204" pitchFamily="34" charset="-128"/>
                </a:rPr>
                <a:t>VeriSM</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9FBA9780-5D44-064E-90EE-721037BEE351}"/>
                </a:ext>
              </a:extLst>
            </p:cNvPr>
            <p:cNvSpPr txBox="1"/>
            <p:nvPr/>
          </p:nvSpPr>
          <p:spPr>
            <a:xfrm>
              <a:off x="1607980" y="3735750"/>
              <a:ext cx="1107997"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クラウド</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6B921F0D-BB20-B64E-8306-BFF4AF716966}"/>
                </a:ext>
              </a:extLst>
            </p:cNvPr>
            <p:cNvSpPr txBox="1"/>
            <p:nvPr/>
          </p:nvSpPr>
          <p:spPr>
            <a:xfrm>
              <a:off x="6367932" y="4325272"/>
              <a:ext cx="1436673" cy="738664"/>
            </a:xfrm>
            <a:prstGeom prst="rect">
              <a:avLst/>
            </a:prstGeom>
            <a:noFill/>
          </p:spPr>
          <p:txBody>
            <a:bodyPr wrap="square" rtlCol="0">
              <a:spAutoFit/>
            </a:bodyPr>
            <a:lstStyle/>
            <a:p>
              <a:r>
                <a:rPr lang="en-US" altLang="ja-JP" sz="1050" dirty="0">
                  <a:solidFill>
                    <a:schemeClr val="bg1"/>
                  </a:solidFill>
                  <a:latin typeface="Meiryo" panose="020B0604030504040204" pitchFamily="34" charset="-128"/>
                  <a:ea typeface="Meiryo" panose="020B0604030504040204" pitchFamily="34" charset="-128"/>
                  <a:cs typeface="Meiryo" charset="-128"/>
                </a:rPr>
                <a:t>IT</a:t>
              </a:r>
              <a:r>
                <a:rPr lang="ja-JP" altLang="en-US" sz="1050">
                  <a:solidFill>
                    <a:schemeClr val="bg1"/>
                  </a:solidFill>
                  <a:latin typeface="Meiryo" panose="020B0604030504040204" pitchFamily="34" charset="-128"/>
                  <a:ea typeface="Meiryo" panose="020B0604030504040204" pitchFamily="34" charset="-128"/>
                  <a:cs typeface="Meiryo" charset="-128"/>
                </a:rPr>
                <a:t>とビジネスを同期化させ、ビジネス・スピードを向上させる取り組み。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5" name="テキスト ボックス 24">
              <a:extLst>
                <a:ext uri="{FF2B5EF4-FFF2-40B4-BE49-F238E27FC236}">
                  <a16:creationId xmlns:a16="http://schemas.microsoft.com/office/drawing/2014/main" id="{6F87538C-7738-DE4D-92B0-36E60694E9D7}"/>
                </a:ext>
              </a:extLst>
            </p:cNvPr>
            <p:cNvSpPr txBox="1"/>
            <p:nvPr/>
          </p:nvSpPr>
          <p:spPr>
            <a:xfrm>
              <a:off x="1329054" y="4325272"/>
              <a:ext cx="1386923" cy="738664"/>
            </a:xfrm>
            <a:prstGeom prst="rect">
              <a:avLst/>
            </a:prstGeom>
            <a:noFill/>
          </p:spPr>
          <p:txBody>
            <a:bodyPr wrap="square" rtlCol="0">
              <a:spAutoFit/>
            </a:bodyPr>
            <a:lstStyle/>
            <a:p>
              <a:r>
                <a:rPr kumimoji="1" lang="ja-JP" altLang="en-US" sz="1050">
                  <a:solidFill>
                    <a:schemeClr val="bg1"/>
                  </a:solidFill>
                  <a:latin typeface="Meiryo" panose="020B0604030504040204" pitchFamily="34" charset="-128"/>
                  <a:ea typeface="Meiryo" panose="020B0604030504040204" pitchFamily="34" charset="-128"/>
                  <a:cs typeface="Meiryo" charset="-128"/>
                </a:rPr>
                <a:t>オンデマンドで必要なシステムの機能や性能を手に入れるための仕組み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pic>
          <p:nvPicPr>
            <p:cNvPr id="26" name="図 25">
              <a:extLst>
                <a:ext uri="{FF2B5EF4-FFF2-40B4-BE49-F238E27FC236}">
                  <a16:creationId xmlns:a16="http://schemas.microsoft.com/office/drawing/2014/main" id="{97ABDEEA-A56B-674B-86A3-1D9E60212879}"/>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656466" y="4244692"/>
              <a:ext cx="752804" cy="752804"/>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CBFBC3-C48C-1647-B82D-DC68E1FBDE0F}"/>
                </a:ext>
              </a:extLst>
            </p:cNvPr>
            <p:cNvPicPr>
              <a:picLocks noChangeAspect="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615129" y="4254458"/>
              <a:ext cx="752804" cy="752804"/>
            </a:xfrm>
            <a:prstGeom prst="rect">
              <a:avLst/>
            </a:prstGeom>
            <a:effectLst>
              <a:outerShdw blurRad="50800" dist="38100" dir="2700000" algn="tl" rotWithShape="0">
                <a:prstClr val="black">
                  <a:alpha val="40000"/>
                </a:prstClr>
              </a:outerShdw>
            </a:effectLst>
          </p:spPr>
        </p:pic>
        <p:sp>
          <p:nvSpPr>
            <p:cNvPr id="30" name="下矢印 29">
              <a:extLst>
                <a:ext uri="{FF2B5EF4-FFF2-40B4-BE49-F238E27FC236}">
                  <a16:creationId xmlns:a16="http://schemas.microsoft.com/office/drawing/2014/main" id="{65746504-1257-5246-BB85-B2FC6EAA8001}"/>
                </a:ext>
              </a:extLst>
            </p:cNvPr>
            <p:cNvSpPr/>
            <p:nvPr/>
          </p:nvSpPr>
          <p:spPr>
            <a:xfrm>
              <a:off x="4168201" y="4421455"/>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EE471EFE-B9E8-5242-AB48-F5BA1C3BD110}"/>
                </a:ext>
              </a:extLst>
            </p:cNvPr>
            <p:cNvSpPr/>
            <p:nvPr/>
          </p:nvSpPr>
          <p:spPr>
            <a:xfrm>
              <a:off x="4170786" y="2934667"/>
              <a:ext cx="797258" cy="685199"/>
            </a:xfrm>
            <a:prstGeom prst="downArrow">
              <a:avLst>
                <a:gd name="adj1" fmla="val 50000"/>
                <a:gd name="adj2" fmla="val 31401"/>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a:extLst>
                <a:ext uri="{FF2B5EF4-FFF2-40B4-BE49-F238E27FC236}">
                  <a16:creationId xmlns:a16="http://schemas.microsoft.com/office/drawing/2014/main" id="{42398D85-FFB2-D549-A468-2D8D2EFE05A3}"/>
                </a:ext>
              </a:extLst>
            </p:cNvPr>
            <p:cNvSpPr txBox="1"/>
            <p:nvPr/>
          </p:nvSpPr>
          <p:spPr>
            <a:xfrm>
              <a:off x="2645701" y="5632114"/>
              <a:ext cx="3877985"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変化への即応力を競争の武器にする</a:t>
              </a:r>
              <a:endParaRPr kumimoji="1" lang="ja-JP" altLang="en-US" b="1" dirty="0">
                <a:solidFill>
                  <a:srgbClr val="0070C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40717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455636" y="5581966"/>
            <a:ext cx="7668852" cy="0"/>
          </a:xfrm>
          <a:prstGeom prst="line">
            <a:avLst/>
          </a:prstGeom>
          <a:ln>
            <a:solidFill>
              <a:schemeClr val="bg2">
                <a:lumMod val="9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455783" y="4958007"/>
            <a:ext cx="7668852" cy="0"/>
          </a:xfrm>
          <a:prstGeom prst="line">
            <a:avLst/>
          </a:prstGeom>
          <a:ln>
            <a:solidFill>
              <a:schemeClr val="bg2">
                <a:lumMod val="9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447569" y="4532000"/>
            <a:ext cx="7668852" cy="0"/>
          </a:xfrm>
          <a:prstGeom prst="line">
            <a:avLst/>
          </a:prstGeom>
          <a:ln>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アジャイル開発</a:t>
            </a:r>
            <a:r>
              <a:rPr kumimoji="1" lang="ja-JP" altLang="en-US"/>
              <a:t>の基本構造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cxnSp>
        <p:nvCxnSpPr>
          <p:cNvPr id="5" name="直線コネクタ 4"/>
          <p:cNvCxnSpPr/>
          <p:nvPr/>
        </p:nvCxnSpPr>
        <p:spPr>
          <a:xfrm>
            <a:off x="455857" y="3279469"/>
            <a:ext cx="7668852" cy="0"/>
          </a:xfrm>
          <a:prstGeom prst="line">
            <a:avLst/>
          </a:prstGeom>
          <a:ln>
            <a:solidFill>
              <a:schemeClr val="accent3">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55857" y="1119229"/>
            <a:ext cx="7668852" cy="216024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8124635" y="1119229"/>
            <a:ext cx="0" cy="2160240"/>
          </a:xfrm>
          <a:prstGeom prst="line">
            <a:avLst/>
          </a:prstGeom>
          <a:ln>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8072398" y="980728"/>
            <a:ext cx="631904" cy="276999"/>
          </a:xfrm>
          <a:prstGeom prst="rect">
            <a:avLst/>
          </a:prstGeom>
          <a:noFill/>
        </p:spPr>
        <p:txBody>
          <a:bodyPr wrap="none" rtlCol="0">
            <a:spAutoFit/>
          </a:bodyPr>
          <a:lstStyle/>
          <a:p>
            <a:r>
              <a:rPr kumimoji="1" lang="en-US" altLang="ja-JP" sz="1200" dirty="0">
                <a:solidFill>
                  <a:schemeClr val="accent4">
                    <a:lumMod val="75000"/>
                  </a:schemeClr>
                </a:solidFill>
                <a:latin typeface="Meiryo" charset="-128"/>
                <a:ea typeface="Meiryo" charset="-128"/>
                <a:cs typeface="Meiryo" charset="-128"/>
              </a:rPr>
              <a:t>100%</a:t>
            </a:r>
            <a:endParaRPr kumimoji="1" lang="ja-JP" altLang="en-US" sz="1200" dirty="0">
              <a:solidFill>
                <a:schemeClr val="accent4">
                  <a:lumMod val="75000"/>
                </a:schemeClr>
              </a:solidFill>
              <a:latin typeface="Meiryo" charset="-128"/>
              <a:ea typeface="Meiryo" charset="-128"/>
              <a:cs typeface="Meiryo" charset="-128"/>
            </a:endParaRPr>
          </a:p>
        </p:txBody>
      </p:sp>
      <p:sp>
        <p:nvSpPr>
          <p:cNvPr id="13" name="テキスト ボックス 12"/>
          <p:cNvSpPr txBox="1"/>
          <p:nvPr/>
        </p:nvSpPr>
        <p:spPr>
          <a:xfrm>
            <a:off x="8168578" y="3140969"/>
            <a:ext cx="439544" cy="276999"/>
          </a:xfrm>
          <a:prstGeom prst="rect">
            <a:avLst/>
          </a:prstGeom>
          <a:noFill/>
        </p:spPr>
        <p:txBody>
          <a:bodyPr wrap="none" rtlCol="0">
            <a:spAutoFit/>
          </a:bodyPr>
          <a:lstStyle/>
          <a:p>
            <a:r>
              <a:rPr kumimoji="1" lang="en-US" altLang="ja-JP" sz="1200">
                <a:solidFill>
                  <a:schemeClr val="accent4">
                    <a:lumMod val="75000"/>
                  </a:schemeClr>
                </a:solidFill>
                <a:latin typeface="Meiryo" charset="-128"/>
                <a:ea typeface="Meiryo" charset="-128"/>
                <a:cs typeface="Meiryo" charset="-128"/>
              </a:rPr>
              <a:t>0%</a:t>
            </a:r>
            <a:endParaRPr kumimoji="1" lang="ja-JP" altLang="en-US" sz="1200" dirty="0">
              <a:solidFill>
                <a:schemeClr val="accent4">
                  <a:lumMod val="75000"/>
                </a:schemeClr>
              </a:solidFill>
              <a:latin typeface="Meiryo" charset="-128"/>
              <a:ea typeface="Meiryo" charset="-128"/>
              <a:cs typeface="Meiryo" charset="-128"/>
            </a:endParaRPr>
          </a:p>
        </p:txBody>
      </p:sp>
      <p:sp>
        <p:nvSpPr>
          <p:cNvPr id="14" name="テキスト ボックス 13"/>
          <p:cNvSpPr txBox="1"/>
          <p:nvPr/>
        </p:nvSpPr>
        <p:spPr>
          <a:xfrm>
            <a:off x="7752824" y="3356992"/>
            <a:ext cx="492443" cy="276999"/>
          </a:xfrm>
          <a:prstGeom prst="rect">
            <a:avLst/>
          </a:prstGeom>
          <a:noFill/>
        </p:spPr>
        <p:txBody>
          <a:bodyPr wrap="none" rtlCol="0">
            <a:spAutoFit/>
          </a:bodyPr>
          <a:lstStyle/>
          <a:p>
            <a:r>
              <a:rPr kumimoji="1" lang="ja-JP" altLang="en-US" sz="1200">
                <a:solidFill>
                  <a:schemeClr val="accent3">
                    <a:lumMod val="75000"/>
                  </a:schemeClr>
                </a:solidFill>
                <a:latin typeface="Meiryo" charset="-128"/>
                <a:ea typeface="Meiryo" charset="-128"/>
                <a:cs typeface="Meiryo" charset="-128"/>
              </a:rPr>
              <a:t>時間</a:t>
            </a:r>
          </a:p>
        </p:txBody>
      </p:sp>
      <p:sp>
        <p:nvSpPr>
          <p:cNvPr id="15" name="テキスト ボックス 14"/>
          <p:cNvSpPr txBox="1"/>
          <p:nvPr/>
        </p:nvSpPr>
        <p:spPr>
          <a:xfrm>
            <a:off x="6439128" y="836712"/>
            <a:ext cx="1620957" cy="523220"/>
          </a:xfrm>
          <a:prstGeom prst="rect">
            <a:avLst/>
          </a:prstGeom>
          <a:noFill/>
        </p:spPr>
        <p:txBody>
          <a:bodyPr wrap="none" rtlCol="0">
            <a:spAutoFit/>
          </a:bodyPr>
          <a:lstStyle/>
          <a:p>
            <a:r>
              <a:rPr kumimoji="1" lang="ja-JP" altLang="en-US" sz="1400" dirty="0">
                <a:solidFill>
                  <a:srgbClr val="FF8000"/>
                </a:solidFill>
                <a:latin typeface="Meiryo" charset="-128"/>
                <a:ea typeface="Meiryo" charset="-128"/>
                <a:cs typeface="Meiryo" charset="-128"/>
              </a:rPr>
              <a:t>仕様書に記載した</a:t>
            </a:r>
            <a:endParaRPr kumimoji="1" lang="en-US" altLang="ja-JP" sz="1400" dirty="0">
              <a:solidFill>
                <a:srgbClr val="FF8000"/>
              </a:solidFill>
              <a:latin typeface="Meiryo" charset="-128"/>
              <a:ea typeface="Meiryo" charset="-128"/>
              <a:cs typeface="Meiryo" charset="-128"/>
            </a:endParaRPr>
          </a:p>
          <a:p>
            <a:r>
              <a:rPr kumimoji="1" lang="ja-JP" altLang="en-US" sz="1400" dirty="0">
                <a:solidFill>
                  <a:srgbClr val="FF8000"/>
                </a:solidFill>
                <a:latin typeface="Meiryo" charset="-128"/>
                <a:ea typeface="Meiryo" charset="-128"/>
                <a:cs typeface="Meiryo" charset="-128"/>
              </a:rPr>
              <a:t>全ての機能</a:t>
            </a:r>
            <a:endParaRPr kumimoji="1" lang="en-US" altLang="ja-JP" sz="1400" dirty="0">
              <a:solidFill>
                <a:srgbClr val="FF8000"/>
              </a:solidFill>
              <a:latin typeface="Meiryo" charset="-128"/>
              <a:ea typeface="Meiryo" charset="-128"/>
              <a:cs typeface="Meiryo" charset="-128"/>
            </a:endParaRPr>
          </a:p>
        </p:txBody>
      </p:sp>
      <p:cxnSp>
        <p:nvCxnSpPr>
          <p:cNvPr id="16" name="直線コネクタ 15"/>
          <p:cNvCxnSpPr/>
          <p:nvPr/>
        </p:nvCxnSpPr>
        <p:spPr>
          <a:xfrm>
            <a:off x="455783" y="6228617"/>
            <a:ext cx="7668852" cy="0"/>
          </a:xfrm>
          <a:prstGeom prst="line">
            <a:avLst/>
          </a:prstGeom>
          <a:ln>
            <a:solidFill>
              <a:schemeClr val="accent3">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8124561" y="4068377"/>
            <a:ext cx="0" cy="2160240"/>
          </a:xfrm>
          <a:prstGeom prst="line">
            <a:avLst/>
          </a:prstGeom>
          <a:ln>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8072324" y="3929876"/>
            <a:ext cx="631904" cy="276999"/>
          </a:xfrm>
          <a:prstGeom prst="rect">
            <a:avLst/>
          </a:prstGeom>
          <a:noFill/>
        </p:spPr>
        <p:txBody>
          <a:bodyPr wrap="none" rtlCol="0">
            <a:spAutoFit/>
          </a:bodyPr>
          <a:lstStyle/>
          <a:p>
            <a:r>
              <a:rPr kumimoji="1" lang="en-US" altLang="ja-JP" sz="1200" dirty="0">
                <a:solidFill>
                  <a:schemeClr val="accent4">
                    <a:lumMod val="75000"/>
                  </a:schemeClr>
                </a:solidFill>
                <a:latin typeface="Meiryo" charset="-128"/>
                <a:ea typeface="Meiryo" charset="-128"/>
                <a:cs typeface="Meiryo" charset="-128"/>
              </a:rPr>
              <a:t>100%</a:t>
            </a:r>
            <a:endParaRPr kumimoji="1" lang="ja-JP" altLang="en-US" sz="1200" dirty="0">
              <a:solidFill>
                <a:schemeClr val="accent4">
                  <a:lumMod val="75000"/>
                </a:schemeClr>
              </a:solidFill>
              <a:latin typeface="Meiryo" charset="-128"/>
              <a:ea typeface="Meiryo" charset="-128"/>
              <a:cs typeface="Meiryo" charset="-128"/>
            </a:endParaRPr>
          </a:p>
        </p:txBody>
      </p:sp>
      <p:sp>
        <p:nvSpPr>
          <p:cNvPr id="20" name="テキスト ボックス 19"/>
          <p:cNvSpPr txBox="1"/>
          <p:nvPr/>
        </p:nvSpPr>
        <p:spPr>
          <a:xfrm>
            <a:off x="8168504" y="6090117"/>
            <a:ext cx="439544" cy="276999"/>
          </a:xfrm>
          <a:prstGeom prst="rect">
            <a:avLst/>
          </a:prstGeom>
          <a:noFill/>
        </p:spPr>
        <p:txBody>
          <a:bodyPr wrap="none" rtlCol="0">
            <a:spAutoFit/>
          </a:bodyPr>
          <a:lstStyle/>
          <a:p>
            <a:r>
              <a:rPr kumimoji="1" lang="en-US" altLang="ja-JP" sz="1200">
                <a:solidFill>
                  <a:schemeClr val="accent4">
                    <a:lumMod val="75000"/>
                  </a:schemeClr>
                </a:solidFill>
                <a:latin typeface="Meiryo" charset="-128"/>
                <a:ea typeface="Meiryo" charset="-128"/>
                <a:cs typeface="Meiryo" charset="-128"/>
              </a:rPr>
              <a:t>0%</a:t>
            </a:r>
            <a:endParaRPr kumimoji="1" lang="ja-JP" altLang="en-US" sz="1200" dirty="0">
              <a:solidFill>
                <a:schemeClr val="accent4">
                  <a:lumMod val="75000"/>
                </a:schemeClr>
              </a:solidFill>
              <a:latin typeface="Meiryo" charset="-128"/>
              <a:ea typeface="Meiryo" charset="-128"/>
              <a:cs typeface="Meiryo" charset="-128"/>
            </a:endParaRPr>
          </a:p>
        </p:txBody>
      </p:sp>
      <p:sp>
        <p:nvSpPr>
          <p:cNvPr id="21" name="テキスト ボックス 20"/>
          <p:cNvSpPr txBox="1"/>
          <p:nvPr/>
        </p:nvSpPr>
        <p:spPr>
          <a:xfrm>
            <a:off x="7752750" y="6286645"/>
            <a:ext cx="492443" cy="276999"/>
          </a:xfrm>
          <a:prstGeom prst="rect">
            <a:avLst/>
          </a:prstGeom>
          <a:noFill/>
        </p:spPr>
        <p:txBody>
          <a:bodyPr wrap="none" rtlCol="0">
            <a:spAutoFit/>
          </a:bodyPr>
          <a:lstStyle/>
          <a:p>
            <a:r>
              <a:rPr kumimoji="1" lang="ja-JP" altLang="en-US" sz="1200">
                <a:solidFill>
                  <a:schemeClr val="accent3">
                    <a:lumMod val="75000"/>
                  </a:schemeClr>
                </a:solidFill>
                <a:latin typeface="Meiryo" charset="-128"/>
                <a:ea typeface="Meiryo" charset="-128"/>
                <a:cs typeface="Meiryo" charset="-128"/>
              </a:rPr>
              <a:t>時間</a:t>
            </a:r>
          </a:p>
        </p:txBody>
      </p:sp>
      <p:sp>
        <p:nvSpPr>
          <p:cNvPr id="22" name="テキスト ボックス 21"/>
          <p:cNvSpPr txBox="1"/>
          <p:nvPr/>
        </p:nvSpPr>
        <p:spPr>
          <a:xfrm>
            <a:off x="6758144" y="3846639"/>
            <a:ext cx="1107996" cy="461665"/>
          </a:xfrm>
          <a:prstGeom prst="rect">
            <a:avLst/>
          </a:prstGeom>
          <a:noFill/>
        </p:spPr>
        <p:txBody>
          <a:bodyPr wrap="none" rtlCol="0">
            <a:spAutoFit/>
          </a:bodyPr>
          <a:lstStyle/>
          <a:p>
            <a:r>
              <a:rPr kumimoji="1" lang="ja-JP" altLang="en-US" sz="1200" dirty="0">
                <a:solidFill>
                  <a:srgbClr val="0432FF"/>
                </a:solidFill>
                <a:latin typeface="Meiryo" charset="-128"/>
                <a:ea typeface="Meiryo" charset="-128"/>
                <a:cs typeface="Meiryo" charset="-128"/>
              </a:rPr>
              <a:t>予定していた</a:t>
            </a:r>
            <a:endParaRPr kumimoji="1" lang="en-US" altLang="ja-JP" sz="1200" dirty="0">
              <a:solidFill>
                <a:srgbClr val="0432FF"/>
              </a:solidFill>
              <a:latin typeface="Meiryo" charset="-128"/>
              <a:ea typeface="Meiryo" charset="-128"/>
              <a:cs typeface="Meiryo" charset="-128"/>
            </a:endParaRPr>
          </a:p>
          <a:p>
            <a:r>
              <a:rPr kumimoji="1" lang="ja-JP" altLang="en-US" sz="1200" dirty="0">
                <a:solidFill>
                  <a:srgbClr val="0432FF"/>
                </a:solidFill>
                <a:latin typeface="Meiryo" charset="-128"/>
                <a:ea typeface="Meiryo" charset="-128"/>
                <a:cs typeface="Meiryo" charset="-128"/>
              </a:rPr>
              <a:t>全体仕様</a:t>
            </a:r>
            <a:endParaRPr kumimoji="1" lang="en-US" altLang="ja-JP" sz="1200" dirty="0">
              <a:solidFill>
                <a:srgbClr val="0432FF"/>
              </a:solidFill>
              <a:latin typeface="Meiryo" charset="-128"/>
              <a:ea typeface="Meiryo" charset="-128"/>
              <a:cs typeface="Meiryo" charset="-128"/>
            </a:endParaRPr>
          </a:p>
        </p:txBody>
      </p:sp>
      <p:cxnSp>
        <p:nvCxnSpPr>
          <p:cNvPr id="23" name="直線矢印コネクタ 22"/>
          <p:cNvCxnSpPr/>
          <p:nvPr/>
        </p:nvCxnSpPr>
        <p:spPr>
          <a:xfrm flipV="1">
            <a:off x="455636" y="5594758"/>
            <a:ext cx="2244156" cy="636751"/>
          </a:xfrm>
          <a:prstGeom prst="straightConnector1">
            <a:avLst/>
          </a:prstGeom>
          <a:ln w="5715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V="1">
            <a:off x="2699792" y="4958007"/>
            <a:ext cx="2244156" cy="636751"/>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V="1">
            <a:off x="4907197" y="4512017"/>
            <a:ext cx="1693629" cy="460694"/>
          </a:xfrm>
          <a:prstGeom prst="straightConnector1">
            <a:avLst/>
          </a:prstGeom>
          <a:ln w="57150">
            <a:solidFill>
              <a:schemeClr val="tx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V="1">
            <a:off x="6600826" y="4068375"/>
            <a:ext cx="1567678" cy="443350"/>
          </a:xfrm>
          <a:prstGeom prst="straightConnector1">
            <a:avLst/>
          </a:prstGeom>
          <a:ln w="5715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8147980" y="5443466"/>
            <a:ext cx="535724" cy="276999"/>
          </a:xfrm>
          <a:prstGeom prst="rect">
            <a:avLst/>
          </a:prstGeom>
          <a:noFill/>
        </p:spPr>
        <p:txBody>
          <a:bodyPr wrap="none" rtlCol="0">
            <a:spAutoFit/>
          </a:bodyPr>
          <a:lstStyle/>
          <a:p>
            <a:r>
              <a:rPr kumimoji="1" lang="en-US" altLang="ja-JP" sz="1200">
                <a:solidFill>
                  <a:srgbClr val="953735"/>
                </a:solidFill>
                <a:latin typeface="Meiryo" charset="-128"/>
                <a:ea typeface="Meiryo" charset="-128"/>
                <a:cs typeface="Meiryo" charset="-128"/>
              </a:rPr>
              <a:t>30%</a:t>
            </a:r>
            <a:endParaRPr kumimoji="1" lang="ja-JP" altLang="en-US" sz="1200" dirty="0">
              <a:solidFill>
                <a:srgbClr val="953735"/>
              </a:solidFill>
              <a:latin typeface="Meiryo" charset="-128"/>
              <a:ea typeface="Meiryo" charset="-128"/>
              <a:cs typeface="Meiryo" charset="-128"/>
            </a:endParaRPr>
          </a:p>
        </p:txBody>
      </p:sp>
      <p:sp>
        <p:nvSpPr>
          <p:cNvPr id="33" name="テキスト ボックス 32"/>
          <p:cNvSpPr txBox="1"/>
          <p:nvPr/>
        </p:nvSpPr>
        <p:spPr>
          <a:xfrm>
            <a:off x="8125324" y="4828325"/>
            <a:ext cx="535724" cy="276999"/>
          </a:xfrm>
          <a:prstGeom prst="rect">
            <a:avLst/>
          </a:prstGeom>
          <a:noFill/>
        </p:spPr>
        <p:txBody>
          <a:bodyPr wrap="none" rtlCol="0">
            <a:spAutoFit/>
          </a:bodyPr>
          <a:lstStyle/>
          <a:p>
            <a:r>
              <a:rPr kumimoji="1" lang="en-US" altLang="ja-JP" sz="1200">
                <a:solidFill>
                  <a:srgbClr val="953735"/>
                </a:solidFill>
                <a:latin typeface="Meiryo" charset="-128"/>
                <a:ea typeface="Meiryo" charset="-128"/>
                <a:cs typeface="Meiryo" charset="-128"/>
              </a:rPr>
              <a:t>60%</a:t>
            </a:r>
            <a:endParaRPr kumimoji="1" lang="ja-JP" altLang="en-US" sz="1200" dirty="0">
              <a:solidFill>
                <a:srgbClr val="953735"/>
              </a:solidFill>
              <a:latin typeface="Meiryo" charset="-128"/>
              <a:ea typeface="Meiryo" charset="-128"/>
              <a:cs typeface="Meiryo" charset="-128"/>
            </a:endParaRPr>
          </a:p>
        </p:txBody>
      </p:sp>
      <p:sp>
        <p:nvSpPr>
          <p:cNvPr id="34" name="テキスト ボックス 33"/>
          <p:cNvSpPr txBox="1"/>
          <p:nvPr/>
        </p:nvSpPr>
        <p:spPr>
          <a:xfrm>
            <a:off x="8116421" y="4393501"/>
            <a:ext cx="569387" cy="276999"/>
          </a:xfrm>
          <a:prstGeom prst="rect">
            <a:avLst/>
          </a:prstGeom>
          <a:noFill/>
        </p:spPr>
        <p:txBody>
          <a:bodyPr wrap="none" rtlCol="0">
            <a:spAutoFit/>
          </a:bodyPr>
          <a:lstStyle/>
          <a:p>
            <a:r>
              <a:rPr kumimoji="1" lang="en-US" altLang="ja-JP" sz="1200" b="1">
                <a:solidFill>
                  <a:srgbClr val="0432FF"/>
                </a:solidFill>
                <a:latin typeface="Meiryo" charset="-128"/>
                <a:ea typeface="Meiryo" charset="-128"/>
                <a:cs typeface="Meiryo" charset="-128"/>
              </a:rPr>
              <a:t>80%</a:t>
            </a:r>
            <a:endParaRPr kumimoji="1" lang="ja-JP" altLang="en-US" sz="1200" b="1" dirty="0">
              <a:solidFill>
                <a:srgbClr val="0432FF"/>
              </a:solidFill>
              <a:latin typeface="Meiryo" charset="-128"/>
              <a:ea typeface="Meiryo" charset="-128"/>
              <a:cs typeface="Meiryo" charset="-128"/>
            </a:endParaRPr>
          </a:p>
        </p:txBody>
      </p:sp>
      <p:pic>
        <p:nvPicPr>
          <p:cNvPr id="37" name="図 36"/>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07973" y="4009478"/>
            <a:ext cx="280572" cy="280572"/>
          </a:xfrm>
          <a:prstGeom prst="rect">
            <a:avLst/>
          </a:prstGeom>
        </p:spPr>
      </p:pic>
      <p:sp>
        <p:nvSpPr>
          <p:cNvPr id="39" name="環状矢印 38"/>
          <p:cNvSpPr/>
          <p:nvPr/>
        </p:nvSpPr>
        <p:spPr>
          <a:xfrm flipH="1">
            <a:off x="2297393" y="4885950"/>
            <a:ext cx="673173"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環状矢印 39"/>
          <p:cNvSpPr/>
          <p:nvPr/>
        </p:nvSpPr>
        <p:spPr>
          <a:xfrm flipH="1">
            <a:off x="4451525" y="4265512"/>
            <a:ext cx="673173"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環状矢印 40"/>
          <p:cNvSpPr/>
          <p:nvPr/>
        </p:nvSpPr>
        <p:spPr>
          <a:xfrm flipH="1">
            <a:off x="6101278" y="3846645"/>
            <a:ext cx="655350"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2" name="図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8397" y="5029086"/>
            <a:ext cx="280572" cy="280572"/>
          </a:xfrm>
          <a:prstGeom prst="rect">
            <a:avLst/>
          </a:prstGeom>
        </p:spPr>
      </p:pic>
      <p:pic>
        <p:nvPicPr>
          <p:cNvPr id="43" name="図 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6404" y="4429669"/>
            <a:ext cx="280572" cy="280572"/>
          </a:xfrm>
          <a:prstGeom prst="rect">
            <a:avLst/>
          </a:prstGeom>
        </p:spPr>
      </p:pic>
      <p:sp>
        <p:nvSpPr>
          <p:cNvPr id="44" name="テキスト ボックス 43"/>
          <p:cNvSpPr txBox="1"/>
          <p:nvPr/>
        </p:nvSpPr>
        <p:spPr>
          <a:xfrm>
            <a:off x="1440158" y="5239654"/>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sp>
        <p:nvSpPr>
          <p:cNvPr id="45" name="テキスト ボックス 44"/>
          <p:cNvSpPr txBox="1"/>
          <p:nvPr/>
        </p:nvSpPr>
        <p:spPr>
          <a:xfrm>
            <a:off x="3603834" y="4582746"/>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sp>
        <p:nvSpPr>
          <p:cNvPr id="46" name="テキスト ボックス 45"/>
          <p:cNvSpPr txBox="1"/>
          <p:nvPr/>
        </p:nvSpPr>
        <p:spPr>
          <a:xfrm>
            <a:off x="5238335" y="4173629"/>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pic>
        <p:nvPicPr>
          <p:cNvPr id="48" name="図 47"/>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879777" y="1488828"/>
            <a:ext cx="511440" cy="511440"/>
          </a:xfrm>
          <a:prstGeom prst="rect">
            <a:avLst/>
          </a:prstGeom>
        </p:spPr>
      </p:pic>
      <p:sp>
        <p:nvSpPr>
          <p:cNvPr id="49" name="テキスト ボックス 48"/>
          <p:cNvSpPr txBox="1"/>
          <p:nvPr/>
        </p:nvSpPr>
        <p:spPr>
          <a:xfrm>
            <a:off x="7927748" y="1627209"/>
            <a:ext cx="415498" cy="369332"/>
          </a:xfrm>
          <a:prstGeom prst="rect">
            <a:avLst/>
          </a:prstGeom>
          <a:noFill/>
        </p:spPr>
        <p:txBody>
          <a:bodyPr wrap="none" rtlCol="0">
            <a:spAutoFit/>
          </a:bodyPr>
          <a:lstStyle/>
          <a:p>
            <a:r>
              <a:rPr kumimoji="1" lang="ja-JP" altLang="en-US">
                <a:solidFill>
                  <a:schemeClr val="accent6">
                    <a:lumMod val="75000"/>
                  </a:schemeClr>
                </a:solidFill>
              </a:rPr>
              <a:t>？</a:t>
            </a:r>
          </a:p>
        </p:txBody>
      </p:sp>
      <p:sp>
        <p:nvSpPr>
          <p:cNvPr id="50" name="テキスト ボックス 49"/>
          <p:cNvSpPr txBox="1"/>
          <p:nvPr/>
        </p:nvSpPr>
        <p:spPr>
          <a:xfrm>
            <a:off x="5062878" y="2830972"/>
            <a:ext cx="2959465" cy="369332"/>
          </a:xfrm>
          <a:prstGeom prst="rect">
            <a:avLst/>
          </a:prstGeom>
          <a:noFill/>
        </p:spPr>
        <p:txBody>
          <a:bodyPr wrap="none" rtlCol="0">
            <a:spAutoFit/>
          </a:bodyPr>
          <a:lstStyle/>
          <a:p>
            <a:pPr algn="r"/>
            <a:r>
              <a:rPr kumimoji="1" lang="ja-JP" altLang="en-US" b="1" u="sng" dirty="0">
                <a:solidFill>
                  <a:schemeClr val="accent6">
                    <a:lumMod val="75000"/>
                  </a:schemeClr>
                </a:solidFill>
                <a:latin typeface="Meiryo" charset="-128"/>
                <a:ea typeface="Meiryo" charset="-128"/>
                <a:cs typeface="Meiryo" charset="-128"/>
              </a:rPr>
              <a:t>仕様書</a:t>
            </a:r>
            <a:r>
              <a:rPr kumimoji="1" lang="ja-JP" altLang="en-US" sz="1200" dirty="0">
                <a:solidFill>
                  <a:schemeClr val="accent6">
                    <a:lumMod val="75000"/>
                  </a:schemeClr>
                </a:solidFill>
                <a:latin typeface="Meiryo" charset="-128"/>
                <a:ea typeface="Meiryo" charset="-128"/>
                <a:cs typeface="Meiryo" charset="-128"/>
              </a:rPr>
              <a:t>に対して</a:t>
            </a:r>
            <a:r>
              <a:rPr kumimoji="1" lang="en-US" altLang="ja-JP" b="1" dirty="0">
                <a:solidFill>
                  <a:schemeClr val="accent6">
                    <a:lumMod val="75000"/>
                  </a:schemeClr>
                </a:solidFill>
                <a:latin typeface="Meiryo" charset="-128"/>
                <a:ea typeface="Meiryo" charset="-128"/>
                <a:cs typeface="Meiryo" charset="-128"/>
              </a:rPr>
              <a:t>100</a:t>
            </a:r>
            <a:r>
              <a:rPr kumimoji="1" lang="ja-JP" altLang="en-US" b="1" dirty="0">
                <a:solidFill>
                  <a:schemeClr val="accent6">
                    <a:lumMod val="75000"/>
                  </a:schemeClr>
                </a:solidFill>
                <a:latin typeface="Meiryo" charset="-128"/>
                <a:ea typeface="Meiryo" charset="-128"/>
                <a:cs typeface="Meiryo" charset="-128"/>
              </a:rPr>
              <a:t>点満点</a:t>
            </a:r>
            <a:r>
              <a:rPr kumimoji="1" lang="ja-JP" altLang="en-US" sz="1200" dirty="0">
                <a:solidFill>
                  <a:schemeClr val="accent6">
                    <a:lumMod val="75000"/>
                  </a:schemeClr>
                </a:solidFill>
                <a:latin typeface="Meiryo" charset="-128"/>
                <a:ea typeface="Meiryo" charset="-128"/>
                <a:cs typeface="Meiryo" charset="-128"/>
              </a:rPr>
              <a:t>狙い</a:t>
            </a:r>
          </a:p>
        </p:txBody>
      </p:sp>
      <p:sp>
        <p:nvSpPr>
          <p:cNvPr id="51" name="テキスト ボックス 50"/>
          <p:cNvSpPr txBox="1"/>
          <p:nvPr/>
        </p:nvSpPr>
        <p:spPr>
          <a:xfrm>
            <a:off x="4606022" y="5845746"/>
            <a:ext cx="3416321" cy="369332"/>
          </a:xfrm>
          <a:prstGeom prst="rect">
            <a:avLst/>
          </a:prstGeom>
          <a:noFill/>
        </p:spPr>
        <p:txBody>
          <a:bodyPr wrap="none" rtlCol="0">
            <a:spAutoFit/>
          </a:bodyPr>
          <a:lstStyle/>
          <a:p>
            <a:pPr algn="r"/>
            <a:r>
              <a:rPr kumimoji="1" lang="ja-JP" altLang="en-US" b="1" u="sng" dirty="0">
                <a:solidFill>
                  <a:srgbClr val="0432FF"/>
                </a:solidFill>
                <a:latin typeface="Meiryo" charset="-128"/>
                <a:ea typeface="Meiryo" charset="-128"/>
                <a:cs typeface="Meiryo" charset="-128"/>
              </a:rPr>
              <a:t>ビジネスの成果</a:t>
            </a:r>
            <a:r>
              <a:rPr kumimoji="1" lang="ja-JP" altLang="en-US" sz="1200" dirty="0">
                <a:solidFill>
                  <a:srgbClr val="0432FF"/>
                </a:solidFill>
                <a:latin typeface="Meiryo" charset="-128"/>
                <a:ea typeface="Meiryo" charset="-128"/>
                <a:cs typeface="Meiryo" charset="-128"/>
              </a:rPr>
              <a:t>に対して</a:t>
            </a:r>
            <a:r>
              <a:rPr lang="ja-JP" altLang="en-US" b="1" dirty="0">
                <a:solidFill>
                  <a:srgbClr val="0432FF"/>
                </a:solidFill>
                <a:latin typeface="Meiryo" charset="-128"/>
                <a:ea typeface="Meiryo" charset="-128"/>
                <a:cs typeface="Meiryo" charset="-128"/>
              </a:rPr>
              <a:t>合格点</a:t>
            </a:r>
            <a:r>
              <a:rPr kumimoji="1" lang="ja-JP" altLang="en-US" sz="1200" dirty="0">
                <a:solidFill>
                  <a:srgbClr val="0432FF"/>
                </a:solidFill>
                <a:latin typeface="Meiryo" charset="-128"/>
                <a:ea typeface="Meiryo" charset="-128"/>
                <a:cs typeface="Meiryo" charset="-128"/>
              </a:rPr>
              <a:t>狙い</a:t>
            </a:r>
          </a:p>
        </p:txBody>
      </p:sp>
      <p:sp>
        <p:nvSpPr>
          <p:cNvPr id="52" name="テキスト ボックス 51"/>
          <p:cNvSpPr txBox="1"/>
          <p:nvPr/>
        </p:nvSpPr>
        <p:spPr>
          <a:xfrm>
            <a:off x="453600" y="4514210"/>
            <a:ext cx="2954655" cy="461665"/>
          </a:xfrm>
          <a:prstGeom prst="rect">
            <a:avLst/>
          </a:prstGeom>
          <a:noFill/>
        </p:spPr>
        <p:txBody>
          <a:bodyPr wrap="none" rtlCol="0">
            <a:spAutoFit/>
          </a:bodyPr>
          <a:lstStyle/>
          <a:p>
            <a:r>
              <a:rPr kumimoji="1" lang="ja-JP" altLang="en-US" sz="1200" dirty="0">
                <a:solidFill>
                  <a:srgbClr val="0432FF"/>
                </a:solidFill>
                <a:latin typeface="Meiryo" charset="-128"/>
                <a:ea typeface="Meiryo" charset="-128"/>
                <a:cs typeface="Meiryo" charset="-128"/>
              </a:rPr>
              <a:t>途中の成果からフィードバックを得て、</a:t>
            </a:r>
            <a:endParaRPr kumimoji="1" lang="en-US" altLang="ja-JP" sz="1200" dirty="0">
              <a:solidFill>
                <a:srgbClr val="0432FF"/>
              </a:solidFill>
              <a:latin typeface="Meiryo" charset="-128"/>
              <a:ea typeface="Meiryo" charset="-128"/>
              <a:cs typeface="Meiryo" charset="-128"/>
            </a:endParaRPr>
          </a:p>
          <a:p>
            <a:r>
              <a:rPr kumimoji="1" lang="ja-JP" altLang="en-US" sz="1200" dirty="0">
                <a:solidFill>
                  <a:srgbClr val="0432FF"/>
                </a:solidFill>
                <a:latin typeface="Meiryo" charset="-128"/>
                <a:ea typeface="Meiryo" charset="-128"/>
                <a:cs typeface="Meiryo" charset="-128"/>
              </a:rPr>
              <a:t>仕様や優先順位の変更を許容する。</a:t>
            </a:r>
          </a:p>
        </p:txBody>
      </p:sp>
      <p:sp>
        <p:nvSpPr>
          <p:cNvPr id="53" name="テキスト ボックス 52"/>
          <p:cNvSpPr txBox="1"/>
          <p:nvPr/>
        </p:nvSpPr>
        <p:spPr>
          <a:xfrm>
            <a:off x="455636" y="832362"/>
            <a:ext cx="3647152" cy="369332"/>
          </a:xfrm>
          <a:prstGeom prst="rect">
            <a:avLst/>
          </a:prstGeom>
          <a:noFill/>
        </p:spPr>
        <p:txBody>
          <a:bodyPr wrap="none" rtlCol="0">
            <a:spAutoFit/>
          </a:bodyPr>
          <a:lstStyle/>
          <a:p>
            <a:r>
              <a:rPr lang="ja-JP" altLang="en-US" b="1" dirty="0">
                <a:solidFill>
                  <a:schemeClr val="accent6">
                    <a:lumMod val="75000"/>
                  </a:schemeClr>
                </a:solidFill>
                <a:latin typeface="Meiryo" charset="-128"/>
                <a:ea typeface="Meiryo" charset="-128"/>
                <a:cs typeface="Meiryo" charset="-128"/>
              </a:rPr>
              <a:t>ウォーターフォール開発</a:t>
            </a:r>
            <a:r>
              <a:rPr kumimoji="1" lang="ja-JP" altLang="en-US" dirty="0">
                <a:solidFill>
                  <a:schemeClr val="accent6">
                    <a:lumMod val="75000"/>
                  </a:schemeClr>
                </a:solidFill>
                <a:latin typeface="Meiryo" charset="-128"/>
                <a:ea typeface="Meiryo" charset="-128"/>
                <a:cs typeface="Meiryo" charset="-128"/>
              </a:rPr>
              <a:t>の考え方</a:t>
            </a:r>
          </a:p>
        </p:txBody>
      </p:sp>
      <p:sp>
        <p:nvSpPr>
          <p:cNvPr id="54" name="テキスト ボックス 53"/>
          <p:cNvSpPr txBox="1"/>
          <p:nvPr/>
        </p:nvSpPr>
        <p:spPr>
          <a:xfrm>
            <a:off x="457896" y="3836434"/>
            <a:ext cx="2723823" cy="369332"/>
          </a:xfrm>
          <a:prstGeom prst="rect">
            <a:avLst/>
          </a:prstGeom>
          <a:noFill/>
        </p:spPr>
        <p:txBody>
          <a:bodyPr wrap="none" rtlCol="0">
            <a:spAutoFit/>
          </a:bodyPr>
          <a:lstStyle/>
          <a:p>
            <a:r>
              <a:rPr lang="ja-JP" altLang="en-US" b="1" dirty="0">
                <a:solidFill>
                  <a:srgbClr val="0432FF"/>
                </a:solidFill>
                <a:latin typeface="Meiryo" charset="-128"/>
                <a:ea typeface="Meiryo" charset="-128"/>
                <a:cs typeface="Meiryo" charset="-128"/>
              </a:rPr>
              <a:t>アジャイル開発</a:t>
            </a:r>
            <a:r>
              <a:rPr kumimoji="1" lang="ja-JP" altLang="en-US" dirty="0">
                <a:solidFill>
                  <a:srgbClr val="0432FF"/>
                </a:solidFill>
                <a:latin typeface="Meiryo" charset="-128"/>
                <a:ea typeface="Meiryo" charset="-128"/>
                <a:cs typeface="Meiryo" charset="-128"/>
              </a:rPr>
              <a:t>の考え方</a:t>
            </a:r>
          </a:p>
        </p:txBody>
      </p:sp>
      <p:sp>
        <p:nvSpPr>
          <p:cNvPr id="55" name="環状矢印 54"/>
          <p:cNvSpPr/>
          <p:nvPr/>
        </p:nvSpPr>
        <p:spPr>
          <a:xfrm rot="10800000" flipH="1">
            <a:off x="7580143" y="1264673"/>
            <a:ext cx="1080905" cy="1037441"/>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p:cNvSpPr txBox="1"/>
          <p:nvPr/>
        </p:nvSpPr>
        <p:spPr>
          <a:xfrm>
            <a:off x="5499766" y="2059125"/>
            <a:ext cx="2646878" cy="461665"/>
          </a:xfrm>
          <a:prstGeom prst="rect">
            <a:avLst/>
          </a:prstGeom>
          <a:noFill/>
        </p:spPr>
        <p:txBody>
          <a:bodyPr wrap="none" rtlCol="0">
            <a:spAutoFit/>
          </a:bodyPr>
          <a:lstStyle/>
          <a:p>
            <a:r>
              <a:rPr kumimoji="1" lang="ja-JP" altLang="en-US" sz="1200" dirty="0">
                <a:solidFill>
                  <a:srgbClr val="FF6666"/>
                </a:solidFill>
                <a:latin typeface="Meiryo" charset="-128"/>
                <a:ea typeface="Meiryo" charset="-128"/>
                <a:cs typeface="Meiryo" charset="-128"/>
              </a:rPr>
              <a:t>現場からのフィードバック</a:t>
            </a:r>
            <a:endParaRPr kumimoji="1" lang="en-US" altLang="ja-JP" sz="1200" dirty="0">
              <a:solidFill>
                <a:srgbClr val="FF6666"/>
              </a:solidFill>
              <a:latin typeface="Meiryo" charset="-128"/>
              <a:ea typeface="Meiryo" charset="-128"/>
              <a:cs typeface="Meiryo" charset="-128"/>
            </a:endParaRPr>
          </a:p>
          <a:p>
            <a:r>
              <a:rPr lang="ja-JP" altLang="en-US" sz="1200" dirty="0">
                <a:solidFill>
                  <a:srgbClr val="FF6666"/>
                </a:solidFill>
                <a:latin typeface="Meiryo" charset="-128"/>
                <a:ea typeface="Meiryo" charset="-128"/>
                <a:cs typeface="Meiryo" charset="-128"/>
              </a:rPr>
              <a:t>最後になって訂正・追加などが集中</a:t>
            </a:r>
            <a:endParaRPr kumimoji="1" lang="ja-JP" altLang="en-US" sz="1200" dirty="0">
              <a:solidFill>
                <a:srgbClr val="FF6666"/>
              </a:solidFill>
              <a:latin typeface="Meiryo" charset="-128"/>
              <a:ea typeface="Meiryo" charset="-128"/>
              <a:cs typeface="Meiryo" charset="-128"/>
            </a:endParaRPr>
          </a:p>
        </p:txBody>
      </p:sp>
      <p:sp>
        <p:nvSpPr>
          <p:cNvPr id="57" name="テキスト ボックス 56"/>
          <p:cNvSpPr txBox="1"/>
          <p:nvPr/>
        </p:nvSpPr>
        <p:spPr>
          <a:xfrm>
            <a:off x="5144301" y="5091457"/>
            <a:ext cx="2877712" cy="523220"/>
          </a:xfrm>
          <a:prstGeom prst="rect">
            <a:avLst/>
          </a:prstGeom>
          <a:noFill/>
        </p:spPr>
        <p:txBody>
          <a:bodyPr wrap="none" rtlCol="0">
            <a:spAutoFit/>
          </a:bodyPr>
          <a:lstStyle/>
          <a:p>
            <a:pPr algn="r"/>
            <a:r>
              <a:rPr kumimoji="1" lang="ja-JP" altLang="en-US" sz="1400" dirty="0">
                <a:solidFill>
                  <a:srgbClr val="0432FF"/>
                </a:solidFill>
                <a:latin typeface="Meiryo" charset="-128"/>
                <a:ea typeface="Meiryo" charset="-128"/>
                <a:cs typeface="Meiryo" charset="-128"/>
              </a:rPr>
              <a:t>目標としていたビジネスの成果が</a:t>
            </a:r>
            <a:endParaRPr kumimoji="1" lang="en-US" altLang="ja-JP" sz="1400" dirty="0">
              <a:solidFill>
                <a:srgbClr val="0432FF"/>
              </a:solidFill>
              <a:latin typeface="Meiryo" charset="-128"/>
              <a:ea typeface="Meiryo" charset="-128"/>
              <a:cs typeface="Meiryo" charset="-128"/>
            </a:endParaRPr>
          </a:p>
          <a:p>
            <a:pPr algn="r"/>
            <a:r>
              <a:rPr kumimoji="1" lang="ja-JP" altLang="en-US" sz="1400" dirty="0">
                <a:solidFill>
                  <a:srgbClr val="0432FF"/>
                </a:solidFill>
                <a:latin typeface="Meiryo" charset="-128"/>
                <a:ea typeface="Meiryo" charset="-128"/>
                <a:cs typeface="Meiryo" charset="-128"/>
              </a:rPr>
              <a:t>達成できていれば完了</a:t>
            </a:r>
          </a:p>
        </p:txBody>
      </p:sp>
      <p:cxnSp>
        <p:nvCxnSpPr>
          <p:cNvPr id="59" name="直線矢印コネクタ 58"/>
          <p:cNvCxnSpPr/>
          <p:nvPr/>
        </p:nvCxnSpPr>
        <p:spPr>
          <a:xfrm flipV="1">
            <a:off x="6586830" y="4573739"/>
            <a:ext cx="0" cy="454250"/>
          </a:xfrm>
          <a:prstGeom prst="straightConnector1">
            <a:avLst/>
          </a:prstGeom>
          <a:ln>
            <a:solidFill>
              <a:srgbClr val="0432FF"/>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53036" y="1597126"/>
            <a:ext cx="4633000" cy="461665"/>
          </a:xfrm>
          <a:prstGeom prst="rect">
            <a:avLst/>
          </a:prstGeom>
          <a:noFill/>
        </p:spPr>
        <p:txBody>
          <a:bodyPr wrap="none" rtlCol="0">
            <a:spAutoFit/>
          </a:bodyPr>
          <a:lstStyle/>
          <a:p>
            <a:r>
              <a:rPr kumimoji="1" lang="ja-JP" altLang="en-US" sz="1200" dirty="0">
                <a:solidFill>
                  <a:schemeClr val="accent6">
                    <a:lumMod val="75000"/>
                  </a:schemeClr>
                </a:solidFill>
                <a:latin typeface="Meiryo" charset="-128"/>
                <a:ea typeface="Meiryo" charset="-128"/>
                <a:cs typeface="Meiryo" charset="-128"/>
              </a:rPr>
              <a:t>仕様凍結（確定）させて仕様書通りに開発が</a:t>
            </a:r>
            <a:r>
              <a:rPr kumimoji="1" lang="en-US" altLang="ja-JP" sz="1200" dirty="0">
                <a:solidFill>
                  <a:schemeClr val="accent6">
                    <a:lumMod val="75000"/>
                  </a:schemeClr>
                </a:solidFill>
                <a:latin typeface="Meiryo" charset="-128"/>
                <a:ea typeface="Meiryo" charset="-128"/>
                <a:cs typeface="Meiryo" charset="-128"/>
              </a:rPr>
              <a:t>100%</a:t>
            </a:r>
            <a:r>
              <a:rPr kumimoji="1" lang="ja-JP" altLang="en-US" sz="1200" dirty="0">
                <a:solidFill>
                  <a:schemeClr val="accent6">
                    <a:lumMod val="75000"/>
                  </a:schemeClr>
                </a:solidFill>
                <a:latin typeface="Meiryo" charset="-128"/>
                <a:ea typeface="Meiryo" charset="-128"/>
                <a:cs typeface="Meiryo" charset="-128"/>
              </a:rPr>
              <a:t>完了したら、</a:t>
            </a:r>
            <a:endParaRPr kumimoji="1" lang="en-US" altLang="ja-JP" sz="1200" dirty="0">
              <a:solidFill>
                <a:schemeClr val="accent6">
                  <a:lumMod val="75000"/>
                </a:schemeClr>
              </a:solidFill>
              <a:latin typeface="Meiryo" charset="-128"/>
              <a:ea typeface="Meiryo" charset="-128"/>
              <a:cs typeface="Meiryo" charset="-128"/>
            </a:endParaRPr>
          </a:p>
          <a:p>
            <a:r>
              <a:rPr kumimoji="1" lang="ja-JP" altLang="en-US" sz="1200" dirty="0">
                <a:solidFill>
                  <a:schemeClr val="accent6">
                    <a:lumMod val="75000"/>
                  </a:schemeClr>
                </a:solidFill>
                <a:latin typeface="Meiryo" charset="-128"/>
                <a:ea typeface="Meiryo" charset="-128"/>
                <a:cs typeface="Meiryo" charset="-128"/>
              </a:rPr>
              <a:t>現場からのフィードバックを求める。</a:t>
            </a:r>
          </a:p>
        </p:txBody>
      </p:sp>
      <p:sp>
        <p:nvSpPr>
          <p:cNvPr id="58" name="テキスト ボックス 57">
            <a:extLst>
              <a:ext uri="{FF2B5EF4-FFF2-40B4-BE49-F238E27FC236}">
                <a16:creationId xmlns:a16="http://schemas.microsoft.com/office/drawing/2014/main" id="{5670CA71-1222-FC4D-A6B2-E41394D3527B}"/>
              </a:ext>
            </a:extLst>
          </p:cNvPr>
          <p:cNvSpPr txBox="1"/>
          <p:nvPr/>
        </p:nvSpPr>
        <p:spPr>
          <a:xfrm>
            <a:off x="455563" y="1152749"/>
            <a:ext cx="2954655" cy="369332"/>
          </a:xfrm>
          <a:prstGeom prst="rect">
            <a:avLst/>
          </a:prstGeom>
          <a:noFill/>
        </p:spPr>
        <p:txBody>
          <a:bodyPr wrap="none" rtlCol="0">
            <a:spAutoFit/>
          </a:bodyPr>
          <a:lstStyle/>
          <a:p>
            <a:r>
              <a:rPr kumimoji="1" lang="ja-JP" altLang="en-US" b="1" u="sng" dirty="0">
                <a:solidFill>
                  <a:schemeClr val="accent6">
                    <a:lumMod val="75000"/>
                  </a:schemeClr>
                </a:solidFill>
                <a:latin typeface="Meiryo" charset="-128"/>
                <a:ea typeface="Meiryo" charset="-128"/>
                <a:cs typeface="Meiryo" charset="-128"/>
              </a:rPr>
              <a:t>仕事の</a:t>
            </a:r>
            <a:r>
              <a:rPr lang="ja-JP" altLang="en-US" b="1" u="sng" dirty="0">
                <a:solidFill>
                  <a:schemeClr val="accent6">
                    <a:lumMod val="75000"/>
                  </a:schemeClr>
                </a:solidFill>
                <a:latin typeface="Meiryo" charset="-128"/>
                <a:ea typeface="Meiryo" charset="-128"/>
                <a:cs typeface="Meiryo" charset="-128"/>
              </a:rPr>
              <a:t>仕組み</a:t>
            </a:r>
            <a:r>
              <a:rPr kumimoji="1" lang="ja-JP" altLang="en-US" b="1" u="sng" dirty="0">
                <a:solidFill>
                  <a:schemeClr val="accent6">
                    <a:lumMod val="75000"/>
                  </a:schemeClr>
                </a:solidFill>
                <a:latin typeface="Meiryo" charset="-128"/>
                <a:ea typeface="Meiryo" charset="-128"/>
                <a:cs typeface="Meiryo" charset="-128"/>
              </a:rPr>
              <a:t>は</a:t>
            </a:r>
            <a:r>
              <a:rPr kumimoji="1" lang="ja-JP" altLang="en-US" b="1" u="sng">
                <a:solidFill>
                  <a:schemeClr val="accent6">
                    <a:lumMod val="75000"/>
                  </a:schemeClr>
                </a:solidFill>
                <a:latin typeface="Meiryo" charset="-128"/>
                <a:ea typeface="Meiryo" charset="-128"/>
                <a:cs typeface="Meiryo" charset="-128"/>
              </a:rPr>
              <a:t>確定できる</a:t>
            </a:r>
            <a:endParaRPr kumimoji="1" lang="ja-JP" altLang="en-US" dirty="0">
              <a:solidFill>
                <a:schemeClr val="accent6">
                  <a:lumMod val="75000"/>
                </a:schemeClr>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6E156691-FCED-3B4A-8689-A01ED95D4268}"/>
              </a:ext>
            </a:extLst>
          </p:cNvPr>
          <p:cNvSpPr txBox="1"/>
          <p:nvPr/>
        </p:nvSpPr>
        <p:spPr>
          <a:xfrm>
            <a:off x="465056" y="4134239"/>
            <a:ext cx="2723823" cy="369332"/>
          </a:xfrm>
          <a:prstGeom prst="rect">
            <a:avLst/>
          </a:prstGeom>
          <a:noFill/>
        </p:spPr>
        <p:txBody>
          <a:bodyPr wrap="none" rtlCol="0">
            <a:spAutoFit/>
          </a:bodyPr>
          <a:lstStyle/>
          <a:p>
            <a:r>
              <a:rPr kumimoji="1" lang="ja-JP" altLang="en-US" b="1" u="sng" dirty="0">
                <a:solidFill>
                  <a:srgbClr val="0432FF"/>
                </a:solidFill>
                <a:latin typeface="Meiryo" charset="-128"/>
                <a:ea typeface="Meiryo" charset="-128"/>
                <a:cs typeface="Meiryo" charset="-128"/>
              </a:rPr>
              <a:t>仕事の仕組みは</a:t>
            </a:r>
            <a:r>
              <a:rPr kumimoji="1" lang="ja-JP" altLang="en-US" b="1" u="sng">
                <a:solidFill>
                  <a:srgbClr val="0432FF"/>
                </a:solidFill>
                <a:latin typeface="Meiryo" charset="-128"/>
                <a:ea typeface="Meiryo" charset="-128"/>
                <a:cs typeface="Meiryo" charset="-128"/>
              </a:rPr>
              <a:t>変化する</a:t>
            </a:r>
            <a:endParaRPr kumimoji="1" lang="ja-JP" altLang="en-US"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1169981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コンテナ型仮想化</a:t>
            </a:r>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55</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a:solidFill>
                  <a:srgbClr val="FFFFFF"/>
                </a:solidFill>
              </a:rPr>
              <a:t>ハイパーバイザー</a:t>
            </a: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a:solidFill>
                  <a:srgbClr val="FFFFFF"/>
                </a:solidFill>
              </a:rPr>
              <a:t>仮想サーバー</a:t>
            </a: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ＭＳ Ｐゴシック"/>
                <a:ea typeface="ＭＳ Ｐゴシック"/>
                <a:cs typeface="ＭＳ Ｐゴシック"/>
              </a:rPr>
              <a:t>ミドルウェア</a:t>
            </a: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a:solidFill>
                  <a:srgbClr val="3366FF"/>
                </a:solidFill>
              </a:rPr>
              <a:t>ハイパーバイザー型仮想化</a:t>
            </a: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a:solidFill>
                  <a:srgbClr val="FFFFFF"/>
                </a:solidFill>
              </a:rPr>
              <a:t>ハードウェア</a:t>
            </a: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a:solidFill>
                  <a:srgbClr val="FFFFFF"/>
                </a:solidFill>
              </a:rPr>
              <a:t>コンテナ管理ソフトウエア</a:t>
            </a: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solidFill>
                  <a:srgbClr val="FFFFFF"/>
                </a:solidFill>
                <a:latin typeface="ＭＳ Ｐゴシック"/>
                <a:ea typeface="ＭＳ Ｐゴシック"/>
                <a:cs typeface="ＭＳ Ｐゴシック"/>
              </a:rPr>
              <a:t>ミドルウェア</a:t>
            </a: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アプリ</a:t>
            </a: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a:solidFill>
                  <a:srgbClr val="FFFFFF"/>
                </a:solidFill>
              </a:rPr>
              <a:t>コンテナ</a:t>
            </a: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a:solidFill>
                  <a:srgbClr val="FF6600"/>
                </a:solidFill>
              </a:rPr>
              <a:t>コンテナ型仮想化</a:t>
            </a: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カーネル</a:t>
            </a: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ＭＳ Ｐゴシック"/>
                <a:ea typeface="ＭＳ Ｐゴシック"/>
                <a:cs typeface="ＭＳ Ｐゴシック"/>
              </a:rPr>
              <a:t>カーネル</a:t>
            </a: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a:solidFill>
                  <a:srgbClr val="FFFFFF"/>
                </a:solidFill>
                <a:latin typeface="ＭＳ Ｐゴシック"/>
                <a:ea typeface="ＭＳ Ｐゴシック"/>
                <a:cs typeface="ＭＳ Ｐゴシック"/>
              </a:rPr>
              <a:t>環境変数</a:t>
            </a: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ライブラリ</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 </a:t>
            </a: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つの</a:t>
            </a:r>
            <a:r>
              <a:rPr lang="en-US" altLang="ja-JP" sz="1600" dirty="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a:solidFill>
                  <a:schemeClr val="bg1"/>
                </a:solidFill>
                <a:latin typeface="Meiryo" charset="-128"/>
                <a:ea typeface="Meiryo" charset="-128"/>
                <a:cs typeface="Meiryo" charset="-128"/>
              </a:rPr>
              <a:t>処理のオーバーヘッドが少なくリソース効率が良い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起動・停止が早い</a:t>
            </a:r>
            <a:endParaRPr lang="en-US" altLang="ja-JP" sz="1050" dirty="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a:solidFill>
                  <a:schemeClr val="bg1"/>
                </a:solidFill>
                <a:latin typeface="Meiryo" charset="-128"/>
                <a:ea typeface="Meiryo" charset="-128"/>
                <a:cs typeface="Meiryo" charset="-128"/>
              </a:rPr>
              <a:t>デプロイサイズが小さく軽量</a:t>
            </a: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テストにおいて実行環境の差異を考慮する必要がない </a:t>
            </a:r>
            <a:endParaRPr lang="en-US" altLang="ja-JP" sz="12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開発環境下では</a:t>
            </a:r>
            <a:r>
              <a:rPr lang="en-US" altLang="ja-JP" sz="800" dirty="0">
                <a:solidFill>
                  <a:schemeClr val="bg1"/>
                </a:solidFill>
                <a:latin typeface="Meiryo" charset="-128"/>
                <a:ea typeface="Meiryo" charset="-128"/>
                <a:cs typeface="Meiryo" charset="-128"/>
              </a:rPr>
              <a:t>OS</a:t>
            </a:r>
            <a:r>
              <a:rPr lang="ja-JP" altLang="ja-JP" sz="800" dirty="0">
                <a:solidFill>
                  <a:schemeClr val="bg1"/>
                </a:solidFill>
                <a:latin typeface="Meiryo" charset="-128"/>
                <a:ea typeface="Meiryo" charset="-128"/>
                <a:cs typeface="Meiryo" charset="-128"/>
              </a:rPr>
              <a:t>や</a:t>
            </a:r>
            <a:r>
              <a:rPr lang="en-US" altLang="ja-JP" sz="800" dirty="0">
                <a:solidFill>
                  <a:schemeClr val="bg1"/>
                </a:solidFill>
                <a:latin typeface="Meiryo" charset="-128"/>
                <a:ea typeface="Meiryo" charset="-128"/>
                <a:cs typeface="Meiryo" charset="-128"/>
              </a:rPr>
              <a:t>DB</a:t>
            </a:r>
            <a:r>
              <a:rPr lang="ja-JP" altLang="ja-JP" sz="800" dirty="0">
                <a:solidFill>
                  <a:schemeClr val="bg1"/>
                </a:solidFill>
                <a:latin typeface="Meiryo" charset="-128"/>
                <a:ea typeface="Meiryo" charset="-128"/>
                <a:cs typeface="Meiryo" charset="-128"/>
              </a:rPr>
              <a:t>のバリエ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ションが多くツールもさまざまなものが混在</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テスト対象</a:t>
            </a:r>
            <a:r>
              <a:rPr lang="ja-JP" altLang="en-US" sz="800" dirty="0">
                <a:solidFill>
                  <a:schemeClr val="bg1"/>
                </a:solidFill>
                <a:latin typeface="Meiryo" charset="-128"/>
                <a:ea typeface="Meiryo" charset="-128"/>
                <a:cs typeface="Meiryo" charset="-128"/>
              </a:rPr>
              <a:t>は</a:t>
            </a:r>
            <a:r>
              <a:rPr lang="ja-JP" altLang="ja-JP" sz="800" dirty="0">
                <a:solidFill>
                  <a:schemeClr val="bg1"/>
                </a:solidFill>
                <a:latin typeface="Meiryo" charset="-128"/>
                <a:ea typeface="Meiryo" charset="-128"/>
                <a:cs typeface="Meiryo" charset="-128"/>
              </a:rPr>
              <a:t>多岐に</a:t>
            </a:r>
            <a:r>
              <a:rPr lang="ja-JP" altLang="en-US" sz="800" dirty="0">
                <a:solidFill>
                  <a:schemeClr val="bg1"/>
                </a:solidFill>
                <a:latin typeface="Meiryo" charset="-128"/>
                <a:ea typeface="Meiryo" charset="-128"/>
                <a:cs typeface="Meiryo" charset="-128"/>
              </a:rPr>
              <a:t>わたり</a:t>
            </a:r>
            <a:r>
              <a:rPr lang="ja-JP" altLang="ja-JP" sz="800" dirty="0">
                <a:solidFill>
                  <a:schemeClr val="bg1"/>
                </a:solidFill>
                <a:latin typeface="Meiryo" charset="-128"/>
                <a:ea typeface="Meiryo" charset="-128"/>
                <a:cs typeface="Meiryo" charset="-128"/>
              </a:rPr>
              <a:t>、それぞれに対応したテスト環境の準備に</a:t>
            </a:r>
            <a:r>
              <a:rPr lang="ja-JP" altLang="en-US" sz="800" dirty="0">
                <a:solidFill>
                  <a:schemeClr val="bg1"/>
                </a:solidFill>
                <a:latin typeface="Meiryo" charset="-128"/>
                <a:ea typeface="Meiryo" charset="-128"/>
                <a:cs typeface="Meiryo" charset="-128"/>
              </a:rPr>
              <a:t>手間</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r>
              <a:rPr lang="ja-JP" altLang="ja-JP" sz="800" dirty="0">
                <a:solidFill>
                  <a:schemeClr val="bg1"/>
                </a:solidFill>
                <a:latin typeface="Meiryo" charset="-128"/>
                <a:ea typeface="Meiryo" charset="-128"/>
                <a:cs typeface="Meiryo" charset="-128"/>
              </a:rPr>
              <a:t>各環境を準備するための知識を学ぶ</a:t>
            </a:r>
            <a:r>
              <a:rPr lang="ja-JP" altLang="en-US" sz="800" dirty="0">
                <a:solidFill>
                  <a:schemeClr val="bg1"/>
                </a:solidFill>
                <a:latin typeface="Meiryo" charset="-128"/>
                <a:ea typeface="Meiryo" charset="-128"/>
                <a:cs typeface="Meiryo" charset="-128"/>
              </a:rPr>
              <a:t>ことが</a:t>
            </a:r>
            <a:r>
              <a:rPr lang="ja-JP" altLang="ja-JP" sz="800" dirty="0">
                <a:solidFill>
                  <a:schemeClr val="bg1"/>
                </a:solidFill>
                <a:latin typeface="Meiryo" charset="-128"/>
                <a:ea typeface="Meiryo" charset="-128"/>
                <a:cs typeface="Meiryo" charset="-128"/>
              </a:rPr>
              <a:t>必要</a:t>
            </a:r>
            <a:endParaRPr lang="en-US" altLang="ja-JP" sz="800" dirty="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によってそうした</a:t>
            </a:r>
            <a:r>
              <a:rPr lang="ja-JP" altLang="en-US" sz="800" dirty="0">
                <a:solidFill>
                  <a:schemeClr val="bg1"/>
                </a:solidFill>
                <a:latin typeface="Meiryo" charset="-128"/>
                <a:ea typeface="Meiryo" charset="-128"/>
                <a:cs typeface="Meiryo" charset="-128"/>
              </a:rPr>
              <a:t>負担から解放され</a:t>
            </a:r>
            <a:r>
              <a:rPr lang="ja-JP" altLang="ja-JP" sz="800" dirty="0">
                <a:solidFill>
                  <a:schemeClr val="bg1"/>
                </a:solidFill>
                <a:latin typeface="Meiryo" charset="-128"/>
                <a:ea typeface="Meiryo" charset="-128"/>
                <a:cs typeface="Meiryo" charset="-128"/>
              </a:rPr>
              <a:t>、テスト環境を簡便に構築できるように</a:t>
            </a:r>
            <a:r>
              <a:rPr lang="ja-JP" altLang="en-US" sz="800" dirty="0">
                <a:solidFill>
                  <a:schemeClr val="bg1"/>
                </a:solidFill>
                <a:latin typeface="Meiryo" charset="-128"/>
                <a:ea typeface="Meiryo" charset="-128"/>
                <a:cs typeface="Meiryo" charset="-128"/>
              </a:rPr>
              <a:t>なり、</a:t>
            </a:r>
            <a:r>
              <a:rPr lang="ja-JP" altLang="ja-JP" sz="800" dirty="0">
                <a:solidFill>
                  <a:schemeClr val="bg1"/>
                </a:solidFill>
                <a:latin typeface="Meiryo" charset="-128"/>
                <a:ea typeface="Meiryo" charset="-128"/>
                <a:cs typeface="Meiryo" charset="-128"/>
              </a:rPr>
              <a:t>時間とコスト</a:t>
            </a:r>
            <a:r>
              <a:rPr lang="ja-JP" altLang="en-US" sz="800" dirty="0">
                <a:solidFill>
                  <a:schemeClr val="bg1"/>
                </a:solidFill>
                <a:latin typeface="Meiryo" charset="-128"/>
                <a:ea typeface="Meiryo" charset="-128"/>
                <a:cs typeface="Meiryo" charset="-128"/>
              </a:rPr>
              <a:t>を</a:t>
            </a:r>
            <a:r>
              <a:rPr lang="ja-JP" altLang="ja-JP" sz="800" dirty="0">
                <a:solidFill>
                  <a:schemeClr val="bg1"/>
                </a:solidFill>
                <a:latin typeface="Meiryo" charset="-128"/>
                <a:ea typeface="Meiryo" charset="-128"/>
                <a:cs typeface="Meiryo" charset="-128"/>
              </a:rPr>
              <a:t>削減</a:t>
            </a:r>
            <a:r>
              <a:rPr lang="ja-JP" altLang="en-US" sz="800" dirty="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885030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仮想マシンとコンテナの稼働効率</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56</a:t>
            </a:fld>
            <a:endParaRPr kumimoji="1" lang="ja-JP" altLang="en-US"/>
          </a:p>
        </p:txBody>
      </p:sp>
      <p:sp>
        <p:nvSpPr>
          <p:cNvPr id="4" name="正方形/長方形 3"/>
          <p:cNvSpPr/>
          <p:nvPr/>
        </p:nvSpPr>
        <p:spPr>
          <a:xfrm>
            <a:off x="457200"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5" name="正方形/長方形 4"/>
          <p:cNvSpPr/>
          <p:nvPr/>
        </p:nvSpPr>
        <p:spPr>
          <a:xfrm>
            <a:off x="457200"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 name="正方形/長方形 5"/>
          <p:cNvSpPr/>
          <p:nvPr/>
        </p:nvSpPr>
        <p:spPr>
          <a:xfrm>
            <a:off x="449664"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7" name="正方形/長方形 6"/>
          <p:cNvSpPr/>
          <p:nvPr/>
        </p:nvSpPr>
        <p:spPr>
          <a:xfrm>
            <a:off x="451760"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8" name="正方形/長方形 7"/>
          <p:cNvSpPr/>
          <p:nvPr/>
        </p:nvSpPr>
        <p:spPr>
          <a:xfrm>
            <a:off x="449664"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049491"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0" name="正方形/長方形 9"/>
          <p:cNvSpPr/>
          <p:nvPr/>
        </p:nvSpPr>
        <p:spPr>
          <a:xfrm>
            <a:off x="3041952"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748817"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2" name="正方形/長方形 11"/>
          <p:cNvSpPr/>
          <p:nvPr/>
        </p:nvSpPr>
        <p:spPr>
          <a:xfrm>
            <a:off x="1741278"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1736883"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4" name="正方形/長方形 13"/>
          <p:cNvSpPr/>
          <p:nvPr/>
        </p:nvSpPr>
        <p:spPr>
          <a:xfrm>
            <a:off x="1738979"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5" name="正方形/長方形 14"/>
          <p:cNvSpPr/>
          <p:nvPr/>
        </p:nvSpPr>
        <p:spPr>
          <a:xfrm>
            <a:off x="3041952"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6" name="正方形/長方形 15"/>
          <p:cNvSpPr/>
          <p:nvPr/>
        </p:nvSpPr>
        <p:spPr>
          <a:xfrm>
            <a:off x="3044048"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アプリケーション</a:t>
            </a:r>
          </a:p>
        </p:txBody>
      </p:sp>
      <p:sp>
        <p:nvSpPr>
          <p:cNvPr id="17" name="正方形/長方形 16"/>
          <p:cNvSpPr/>
          <p:nvPr/>
        </p:nvSpPr>
        <p:spPr>
          <a:xfrm>
            <a:off x="4936567"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1" name="正方形/長方形 20"/>
          <p:cNvSpPr/>
          <p:nvPr/>
        </p:nvSpPr>
        <p:spPr>
          <a:xfrm>
            <a:off x="4936567" y="4722158"/>
            <a:ext cx="3754757" cy="7778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p>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4936567" y="4284600"/>
            <a:ext cx="3754757" cy="365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コンテナ管理機能</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5004048" y="5249606"/>
            <a:ext cx="360040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grpSp>
        <p:nvGrpSpPr>
          <p:cNvPr id="36" name="図形グループ 35"/>
          <p:cNvGrpSpPr/>
          <p:nvPr/>
        </p:nvGrpSpPr>
        <p:grpSpPr>
          <a:xfrm>
            <a:off x="4930414" y="3293861"/>
            <a:ext cx="715550" cy="904465"/>
            <a:chOff x="4936567" y="2924944"/>
            <a:chExt cx="715550" cy="904465"/>
          </a:xfrm>
        </p:grpSpPr>
        <p:sp>
          <p:nvSpPr>
            <p:cNvPr id="31" name="正方形/長方形 30"/>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9" name="正方形/長方形 1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20" name="正方形/長方形 1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35" name="テキスト ボックス 34"/>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37" name="図形グループ 36"/>
          <p:cNvGrpSpPr/>
          <p:nvPr/>
        </p:nvGrpSpPr>
        <p:grpSpPr>
          <a:xfrm>
            <a:off x="7208203" y="3292819"/>
            <a:ext cx="715550" cy="904465"/>
            <a:chOff x="4936567" y="2924944"/>
            <a:chExt cx="715550" cy="904465"/>
          </a:xfrm>
        </p:grpSpPr>
        <p:sp>
          <p:nvSpPr>
            <p:cNvPr id="38" name="正方形/長方形 3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39" name="正方形/長方形 3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0" name="正方形/長方形 3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1" name="正方形/長方形 4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2" name="テキスト ボックス 4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3" name="図形グループ 42"/>
          <p:cNvGrpSpPr/>
          <p:nvPr/>
        </p:nvGrpSpPr>
        <p:grpSpPr>
          <a:xfrm>
            <a:off x="5687547" y="3292819"/>
            <a:ext cx="715550" cy="904465"/>
            <a:chOff x="4936567" y="2924944"/>
            <a:chExt cx="715550" cy="904465"/>
          </a:xfrm>
        </p:grpSpPr>
        <p:sp>
          <p:nvSpPr>
            <p:cNvPr id="44" name="正方形/長方形 4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45" name="正方形/長方形 4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46" name="正方形/長方形 4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47" name="正方形/長方形 4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8" name="テキスト ボックス 4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49" name="図形グループ 48"/>
          <p:cNvGrpSpPr/>
          <p:nvPr/>
        </p:nvGrpSpPr>
        <p:grpSpPr>
          <a:xfrm>
            <a:off x="7969932" y="3291992"/>
            <a:ext cx="715550" cy="904465"/>
            <a:chOff x="4936567" y="2924944"/>
            <a:chExt cx="715550" cy="904465"/>
          </a:xfrm>
        </p:grpSpPr>
        <p:sp>
          <p:nvSpPr>
            <p:cNvPr id="50" name="正方形/長方形 4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1" name="正方形/長方形 5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2" name="正方形/長方形 5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3" name="正方形/長方形 5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54" name="テキスト ボックス 5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55" name="図形グループ 54"/>
          <p:cNvGrpSpPr/>
          <p:nvPr/>
        </p:nvGrpSpPr>
        <p:grpSpPr>
          <a:xfrm>
            <a:off x="6446473" y="3292819"/>
            <a:ext cx="715550" cy="904465"/>
            <a:chOff x="4936567" y="2924944"/>
            <a:chExt cx="715550" cy="904465"/>
          </a:xfrm>
        </p:grpSpPr>
        <p:sp>
          <p:nvSpPr>
            <p:cNvPr id="56" name="正方形/長方形 5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7" name="正方形/長方形 5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58" name="正方形/長方形 5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9" name="正方形/長方形 5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0" name="テキスト ボックス 5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1" name="図形グループ 60"/>
          <p:cNvGrpSpPr/>
          <p:nvPr/>
        </p:nvGrpSpPr>
        <p:grpSpPr>
          <a:xfrm>
            <a:off x="4930413" y="2353512"/>
            <a:ext cx="715550" cy="904465"/>
            <a:chOff x="4936567" y="2924944"/>
            <a:chExt cx="715550" cy="904465"/>
          </a:xfrm>
        </p:grpSpPr>
        <p:sp>
          <p:nvSpPr>
            <p:cNvPr id="62" name="正方形/長方形 6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3" name="正方形/長方形 6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64" name="正方形/長方形 6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65" name="正方形/長方形 6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6" name="テキスト ボックス 6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67" name="図形グループ 66"/>
          <p:cNvGrpSpPr/>
          <p:nvPr/>
        </p:nvGrpSpPr>
        <p:grpSpPr>
          <a:xfrm>
            <a:off x="7208202" y="2352470"/>
            <a:ext cx="715550" cy="904465"/>
            <a:chOff x="4936567" y="2924944"/>
            <a:chExt cx="715550" cy="904465"/>
          </a:xfrm>
        </p:grpSpPr>
        <p:sp>
          <p:nvSpPr>
            <p:cNvPr id="68" name="正方形/長方形 6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9" name="正方形/長方形 6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0" name="正方形/長方形 6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1" name="正方形/長方形 7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2" name="テキスト ボックス 7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3" name="図形グループ 72"/>
          <p:cNvGrpSpPr/>
          <p:nvPr/>
        </p:nvGrpSpPr>
        <p:grpSpPr>
          <a:xfrm>
            <a:off x="5687546" y="2352470"/>
            <a:ext cx="715550" cy="904465"/>
            <a:chOff x="4936567" y="2924944"/>
            <a:chExt cx="715550" cy="904465"/>
          </a:xfrm>
        </p:grpSpPr>
        <p:sp>
          <p:nvSpPr>
            <p:cNvPr id="74" name="正方形/長方形 7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75" name="正方形/長方形 7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76" name="正方形/長方形 7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77" name="正方形/長方形 7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8" name="テキスト ボックス 7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79" name="図形グループ 78"/>
          <p:cNvGrpSpPr/>
          <p:nvPr/>
        </p:nvGrpSpPr>
        <p:grpSpPr>
          <a:xfrm>
            <a:off x="7969931" y="2351643"/>
            <a:ext cx="715550" cy="904465"/>
            <a:chOff x="4936567" y="2924944"/>
            <a:chExt cx="715550" cy="904465"/>
          </a:xfrm>
        </p:grpSpPr>
        <p:sp>
          <p:nvSpPr>
            <p:cNvPr id="80" name="正方形/長方形 7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1" name="正方形/長方形 8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2" name="正方形/長方形 8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3" name="正方形/長方形 8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84" name="テキスト ボックス 8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85" name="図形グループ 84"/>
          <p:cNvGrpSpPr/>
          <p:nvPr/>
        </p:nvGrpSpPr>
        <p:grpSpPr>
          <a:xfrm>
            <a:off x="6446472" y="2352470"/>
            <a:ext cx="715550" cy="904465"/>
            <a:chOff x="4936567" y="2924944"/>
            <a:chExt cx="715550" cy="904465"/>
          </a:xfrm>
        </p:grpSpPr>
        <p:sp>
          <p:nvSpPr>
            <p:cNvPr id="86" name="正方形/長方形 8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7" name="正方形/長方形 8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88" name="正方形/長方形 8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9" name="正方形/長方形 8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0" name="テキスト ボックス 8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1" name="図形グループ 90"/>
          <p:cNvGrpSpPr/>
          <p:nvPr/>
        </p:nvGrpSpPr>
        <p:grpSpPr>
          <a:xfrm>
            <a:off x="4930412" y="1414645"/>
            <a:ext cx="715550" cy="904465"/>
            <a:chOff x="4936567" y="2924944"/>
            <a:chExt cx="715550" cy="904465"/>
          </a:xfrm>
        </p:grpSpPr>
        <p:sp>
          <p:nvSpPr>
            <p:cNvPr id="92" name="正方形/長方形 9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3" name="正方形/長方形 9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94" name="正方形/長方形 9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95" name="正方形/長方形 9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6" name="テキスト ボックス 95"/>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97" name="図形グループ 96"/>
          <p:cNvGrpSpPr/>
          <p:nvPr/>
        </p:nvGrpSpPr>
        <p:grpSpPr>
          <a:xfrm>
            <a:off x="7208201" y="1413603"/>
            <a:ext cx="715550" cy="904465"/>
            <a:chOff x="4936567" y="2924944"/>
            <a:chExt cx="715550" cy="904465"/>
          </a:xfrm>
        </p:grpSpPr>
        <p:sp>
          <p:nvSpPr>
            <p:cNvPr id="98" name="正方形/長方形 9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9" name="正方形/長方形 9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0" name="正方形/長方形 9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1" name="正方形/長方形 10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2" name="テキスト ボックス 101"/>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3" name="図形グループ 102"/>
          <p:cNvGrpSpPr/>
          <p:nvPr/>
        </p:nvGrpSpPr>
        <p:grpSpPr>
          <a:xfrm>
            <a:off x="5687545" y="1413603"/>
            <a:ext cx="715550" cy="904465"/>
            <a:chOff x="4936567" y="2924944"/>
            <a:chExt cx="715550" cy="904465"/>
          </a:xfrm>
        </p:grpSpPr>
        <p:sp>
          <p:nvSpPr>
            <p:cNvPr id="104" name="正方形/長方形 10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05" name="正方形/長方形 10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06" name="正方形/長方形 10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アプリ</a:t>
              </a:r>
            </a:p>
          </p:txBody>
        </p:sp>
        <p:sp>
          <p:nvSpPr>
            <p:cNvPr id="107" name="正方形/長方形 10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8" name="テキスト ボックス 107"/>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09" name="図形グループ 108"/>
          <p:cNvGrpSpPr/>
          <p:nvPr/>
        </p:nvGrpSpPr>
        <p:grpSpPr>
          <a:xfrm>
            <a:off x="7969930" y="1412776"/>
            <a:ext cx="715550" cy="904465"/>
            <a:chOff x="4936567" y="2924944"/>
            <a:chExt cx="715550" cy="904465"/>
          </a:xfrm>
        </p:grpSpPr>
        <p:sp>
          <p:nvSpPr>
            <p:cNvPr id="110" name="正方形/長方形 10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1" name="正方形/長方形 11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2" name="正方形/長方形 11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3" name="正方形/長方形 11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14" name="テキスト ボックス 113"/>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grpSp>
        <p:nvGrpSpPr>
          <p:cNvPr id="115" name="図形グループ 114"/>
          <p:cNvGrpSpPr/>
          <p:nvPr/>
        </p:nvGrpSpPr>
        <p:grpSpPr>
          <a:xfrm>
            <a:off x="6446471" y="1413603"/>
            <a:ext cx="715550" cy="904465"/>
            <a:chOff x="4936567" y="2924944"/>
            <a:chExt cx="715550" cy="904465"/>
          </a:xfrm>
        </p:grpSpPr>
        <p:sp>
          <p:nvSpPr>
            <p:cNvPr id="116" name="正方形/長方形 11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7" name="正方形/長方形 11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ミドルウェア</a:t>
              </a:r>
            </a:p>
          </p:txBody>
        </p:sp>
        <p:sp>
          <p:nvSpPr>
            <p:cNvPr id="118" name="正方形/長方形 11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9" name="正方形/長方形 11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0" name="テキスト ボックス 119"/>
            <p:cNvSpPr txBox="1"/>
            <p:nvPr/>
          </p:nvSpPr>
          <p:spPr>
            <a:xfrm>
              <a:off x="4936567" y="2934628"/>
              <a:ext cx="715549" cy="215444"/>
            </a:xfrm>
            <a:prstGeom prst="rect">
              <a:avLst/>
            </a:prstGeom>
            <a:noFill/>
          </p:spPr>
          <p:txBody>
            <a:bodyPr wrap="square" rtlCol="0">
              <a:spAutoFit/>
            </a:bodyPr>
            <a:lstStyle/>
            <a:p>
              <a:pPr algn="ctr"/>
              <a:r>
                <a:rPr kumimoji="1" lang="ja-JP" altLang="en-US" sz="800">
                  <a:solidFill>
                    <a:schemeClr val="bg1"/>
                  </a:solidFill>
                  <a:latin typeface="Meiryo" charset="-128"/>
                  <a:ea typeface="Meiryo" charset="-128"/>
                  <a:cs typeface="Meiryo" charset="-128"/>
                </a:rPr>
                <a:t>コンテナ</a:t>
              </a:r>
            </a:p>
          </p:txBody>
        </p:sp>
      </p:grpSp>
      <p:sp>
        <p:nvSpPr>
          <p:cNvPr id="121" name="正方形/長方形 120"/>
          <p:cNvSpPr/>
          <p:nvPr/>
        </p:nvSpPr>
        <p:spPr>
          <a:xfrm>
            <a:off x="520797" y="3609978"/>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2" name="正方形/長方形 121"/>
          <p:cNvSpPr/>
          <p:nvPr/>
        </p:nvSpPr>
        <p:spPr>
          <a:xfrm>
            <a:off x="1821461"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3" name="正方形/長方形 122"/>
          <p:cNvSpPr/>
          <p:nvPr/>
        </p:nvSpPr>
        <p:spPr>
          <a:xfrm>
            <a:off x="3122135"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Meiryo" charset="-128"/>
                <a:ea typeface="Meiryo" charset="-128"/>
                <a:cs typeface="Meiryo" charset="-128"/>
              </a:rPr>
              <a:t>カーネル</a:t>
            </a:r>
          </a:p>
        </p:txBody>
      </p:sp>
      <p:sp>
        <p:nvSpPr>
          <p:cNvPr id="125" name="正方形/長方形 124"/>
          <p:cNvSpPr/>
          <p:nvPr/>
        </p:nvSpPr>
        <p:spPr>
          <a:xfrm>
            <a:off x="520797"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6" name="正方形/長方形 125"/>
          <p:cNvSpPr/>
          <p:nvPr/>
        </p:nvSpPr>
        <p:spPr>
          <a:xfrm>
            <a:off x="3112724"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7" name="正方形/長方形 126"/>
          <p:cNvSpPr/>
          <p:nvPr/>
        </p:nvSpPr>
        <p:spPr>
          <a:xfrm>
            <a:off x="1831628"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n-ea"/>
                <a:cs typeface="Meiryo" charset="-128"/>
              </a:rPr>
              <a:t>ライブラリ</a:t>
            </a:r>
            <a:endParaRPr kumimoji="1" lang="en-US" altLang="ja-JP" sz="600" dirty="0">
              <a:solidFill>
                <a:srgbClr val="FFFFFF"/>
              </a:solidFill>
              <a:latin typeface="+mn-ea"/>
              <a:cs typeface="Meiryo" charset="-128"/>
            </a:endParaRPr>
          </a:p>
          <a:p>
            <a:pPr algn="ctr"/>
            <a:r>
              <a:rPr lang="ja-JP" altLang="en-US" sz="600" dirty="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9" name="テキスト ボックス 128"/>
          <p:cNvSpPr txBox="1"/>
          <p:nvPr/>
        </p:nvSpPr>
        <p:spPr>
          <a:xfrm>
            <a:off x="6269857" y="949665"/>
            <a:ext cx="1107997" cy="369332"/>
          </a:xfrm>
          <a:prstGeom prst="rect">
            <a:avLst/>
          </a:prstGeom>
          <a:noFill/>
        </p:spPr>
        <p:txBody>
          <a:bodyPr wrap="none" rtlCol="0">
            <a:spAutoFit/>
          </a:bodyPr>
          <a:lstStyle/>
          <a:p>
            <a:pPr algn="ctr"/>
            <a:r>
              <a:rPr lang="ja-JP" altLang="en-US">
                <a:solidFill>
                  <a:schemeClr val="accent6">
                    <a:lumMod val="75000"/>
                  </a:schemeClr>
                </a:solidFill>
                <a:latin typeface="Meiryo" charset="-128"/>
                <a:ea typeface="Meiryo" charset="-128"/>
                <a:cs typeface="Meiryo" charset="-128"/>
              </a:rPr>
              <a:t>コンテナ</a:t>
            </a:r>
            <a:endParaRPr kumimoji="1" lang="ja-JP" altLang="en-US" dirty="0">
              <a:solidFill>
                <a:schemeClr val="accent6">
                  <a:lumMod val="75000"/>
                </a:schemeClr>
              </a:solidFill>
              <a:latin typeface="Meiryo" charset="-128"/>
              <a:ea typeface="Meiryo" charset="-128"/>
              <a:cs typeface="Meiryo" charset="-128"/>
            </a:endParaRPr>
          </a:p>
        </p:txBody>
      </p:sp>
      <p:sp>
        <p:nvSpPr>
          <p:cNvPr id="130" name="テキスト ボックス 129"/>
          <p:cNvSpPr txBox="1"/>
          <p:nvPr/>
        </p:nvSpPr>
        <p:spPr>
          <a:xfrm>
            <a:off x="1670803" y="949884"/>
            <a:ext cx="1338829" cy="369332"/>
          </a:xfrm>
          <a:prstGeom prst="rect">
            <a:avLst/>
          </a:prstGeom>
          <a:noFill/>
        </p:spPr>
        <p:txBody>
          <a:bodyPr wrap="none" rtlCol="0">
            <a:spAutoFit/>
          </a:bodyPr>
          <a:lstStyle/>
          <a:p>
            <a:pPr algn="ctr"/>
            <a:r>
              <a:rPr lang="ja-JP" altLang="en-US">
                <a:solidFill>
                  <a:srgbClr val="009051"/>
                </a:solidFill>
                <a:latin typeface="Meiryo" charset="-128"/>
                <a:ea typeface="Meiryo" charset="-128"/>
                <a:cs typeface="Meiryo" charset="-128"/>
              </a:rPr>
              <a:t>仮想マシン</a:t>
            </a:r>
            <a:endParaRPr kumimoji="1" lang="ja-JP" altLang="en-US">
              <a:solidFill>
                <a:srgbClr val="009051"/>
              </a:solidFill>
              <a:latin typeface="Meiryo" charset="-128"/>
              <a:ea typeface="Meiryo" charset="-128"/>
              <a:cs typeface="Meiryo" charset="-128"/>
            </a:endParaRPr>
          </a:p>
        </p:txBody>
      </p:sp>
    </p:spTree>
    <p:extLst>
      <p:ext uri="{BB962C8B-B14F-4D97-AF65-F5344CB8AC3E}">
        <p14:creationId xmlns:p14="http://schemas.microsoft.com/office/powerpoint/2010/main" val="1229038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コネクタ 46"/>
          <p:cNvCxnSpPr/>
          <p:nvPr/>
        </p:nvCxnSpPr>
        <p:spPr>
          <a:xfrm flipV="1">
            <a:off x="2597270" y="3379681"/>
            <a:ext cx="3975293" cy="1088543"/>
          </a:xfrm>
          <a:prstGeom prst="line">
            <a:avLst/>
          </a:prstGeom>
          <a:ln>
            <a:solidFill>
              <a:srgbClr val="00905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457200" y="2113643"/>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2474" y="2113643"/>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a:t>DevOps</a:t>
            </a:r>
            <a:r>
              <a:rPr kumimoji="1" lang="ja-JP" altLang="en-US" dirty="0"/>
              <a:t>と</a:t>
            </a:r>
            <a:r>
              <a:rPr lang="ja-JP" altLang="en-US" dirty="0"/>
              <a:t>コンテナ管理ソフトウエア</a:t>
            </a:r>
            <a:endParaRPr kumimoji="1" lang="ja-JP" altLang="en-US" dirty="0"/>
          </a:p>
        </p:txBody>
      </p:sp>
      <p:sp>
        <p:nvSpPr>
          <p:cNvPr id="24" name="正方形/長方形 23"/>
          <p:cNvSpPr/>
          <p:nvPr/>
        </p:nvSpPr>
        <p:spPr>
          <a:xfrm>
            <a:off x="550443" y="2451734"/>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25" name="正方形/長方形 24"/>
          <p:cNvSpPr/>
          <p:nvPr/>
        </p:nvSpPr>
        <p:spPr>
          <a:xfrm>
            <a:off x="550443" y="2891357"/>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26" name="正方形/長方形 25"/>
          <p:cNvSpPr/>
          <p:nvPr/>
        </p:nvSpPr>
        <p:spPr>
          <a:xfrm>
            <a:off x="550443" y="3433004"/>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システム</a:t>
            </a:r>
          </a:p>
        </p:txBody>
      </p:sp>
      <p:sp>
        <p:nvSpPr>
          <p:cNvPr id="27" name="正方形/長方形 26"/>
          <p:cNvSpPr/>
          <p:nvPr/>
        </p:nvSpPr>
        <p:spPr>
          <a:xfrm>
            <a:off x="550443" y="4810693"/>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28" name="正方形/長方形 27"/>
          <p:cNvSpPr/>
          <p:nvPr/>
        </p:nvSpPr>
        <p:spPr>
          <a:xfrm>
            <a:off x="550443" y="4528405"/>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ハイパーバイザー</a:t>
            </a:r>
          </a:p>
        </p:txBody>
      </p:sp>
      <p:sp>
        <p:nvSpPr>
          <p:cNvPr id="29" name="正方形/長方形 28"/>
          <p:cNvSpPr/>
          <p:nvPr/>
        </p:nvSpPr>
        <p:spPr>
          <a:xfrm>
            <a:off x="6666811" y="245173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30" name="正方形/長方形 29"/>
          <p:cNvSpPr/>
          <p:nvPr/>
        </p:nvSpPr>
        <p:spPr>
          <a:xfrm>
            <a:off x="6666811" y="289135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31" name="正方形/長方形 30"/>
          <p:cNvSpPr/>
          <p:nvPr/>
        </p:nvSpPr>
        <p:spPr>
          <a:xfrm>
            <a:off x="6666811" y="3720025"/>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32" name="正方形/長方形 31"/>
          <p:cNvSpPr/>
          <p:nvPr/>
        </p:nvSpPr>
        <p:spPr>
          <a:xfrm>
            <a:off x="6666811" y="4185934"/>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33" name="正方形/長方形 32"/>
          <p:cNvSpPr/>
          <p:nvPr/>
        </p:nvSpPr>
        <p:spPr>
          <a:xfrm>
            <a:off x="6666811" y="3433002"/>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34" name="テキスト ボックス 33"/>
          <p:cNvSpPr txBox="1"/>
          <p:nvPr/>
        </p:nvSpPr>
        <p:spPr>
          <a:xfrm>
            <a:off x="2729045" y="2381434"/>
            <a:ext cx="3589444" cy="738664"/>
          </a:xfrm>
          <a:prstGeom prst="rect">
            <a:avLst/>
          </a:prstGeom>
          <a:noFill/>
        </p:spPr>
        <p:txBody>
          <a:bodyPr wrap="none" rtlCol="0">
            <a:spAutoFit/>
          </a:bodyPr>
          <a:lstStyle/>
          <a:p>
            <a:pPr marL="171450" indent="-171450">
              <a:buFont typeface="Wingdings" charset="2"/>
              <a:buChar char="v"/>
            </a:pPr>
            <a:r>
              <a:rPr kumimoji="1" lang="ja-JP" altLang="en-US" sz="1400" dirty="0">
                <a:solidFill>
                  <a:srgbClr val="FF6666"/>
                </a:solidFill>
                <a:latin typeface="メイリオ"/>
                <a:ea typeface="メイリオ"/>
                <a:cs typeface="メイリオ"/>
              </a:rPr>
              <a:t>そのまま本番で動かしたい（動作保証）</a:t>
            </a:r>
            <a:endParaRPr kumimoji="1" lang="en-US" altLang="ja-JP" sz="1400" dirty="0">
              <a:solidFill>
                <a:srgbClr val="FF6666"/>
              </a:solidFill>
              <a:latin typeface="メイリオ"/>
              <a:ea typeface="メイリオ"/>
              <a:cs typeface="メイリオ"/>
            </a:endParaRPr>
          </a:p>
          <a:p>
            <a:pPr marL="171450" indent="-171450">
              <a:buFont typeface="Wingdings" charset="2"/>
              <a:buChar char="v"/>
            </a:pPr>
            <a:r>
              <a:rPr kumimoji="1" lang="ja-JP" altLang="en-US" sz="1400" dirty="0">
                <a:solidFill>
                  <a:srgbClr val="FF6666"/>
                </a:solidFill>
                <a:latin typeface="メイリオ"/>
                <a:ea typeface="メイリオ"/>
                <a:cs typeface="メイリオ"/>
              </a:rPr>
              <a:t>開発から本番以降への時間を短くしたい</a:t>
            </a:r>
            <a:endParaRPr kumimoji="1" lang="en-US" altLang="ja-JP" sz="1400" dirty="0">
              <a:solidFill>
                <a:srgbClr val="FF6666"/>
              </a:solidFill>
              <a:latin typeface="メイリオ"/>
              <a:ea typeface="メイリオ"/>
              <a:cs typeface="メイリオ"/>
            </a:endParaRPr>
          </a:p>
          <a:p>
            <a:pPr marL="171450" indent="-171450">
              <a:buFont typeface="Wingdings" charset="2"/>
              <a:buChar char="v"/>
            </a:pPr>
            <a:r>
              <a:rPr lang="ja-JP" altLang="en-US" sz="1400" dirty="0">
                <a:solidFill>
                  <a:srgbClr val="FF6666"/>
                </a:solidFill>
                <a:latin typeface="メイリオ"/>
                <a:ea typeface="メイリオ"/>
                <a:cs typeface="メイリオ"/>
              </a:rPr>
              <a:t>実行に必要な最小のサイズで移行したい</a:t>
            </a:r>
            <a:endParaRPr kumimoji="1" lang="ja-JP" altLang="en-US" sz="1400" dirty="0">
              <a:solidFill>
                <a:srgbClr val="FF6666"/>
              </a:solidFill>
              <a:latin typeface="メイリオ"/>
              <a:ea typeface="メイリオ"/>
              <a:cs typeface="メイリオ"/>
            </a:endParaRPr>
          </a:p>
        </p:txBody>
      </p:sp>
      <p:sp>
        <p:nvSpPr>
          <p:cNvPr id="37" name="正方形/長方形 36"/>
          <p:cNvSpPr/>
          <p:nvPr/>
        </p:nvSpPr>
        <p:spPr>
          <a:xfrm>
            <a:off x="550443" y="4185936"/>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仮想マシン</a:t>
            </a:r>
          </a:p>
        </p:txBody>
      </p:sp>
      <p:sp>
        <p:nvSpPr>
          <p:cNvPr id="43" name="テキスト ボックス 42"/>
          <p:cNvSpPr txBox="1"/>
          <p:nvPr/>
        </p:nvSpPr>
        <p:spPr>
          <a:xfrm>
            <a:off x="6572563" y="2153165"/>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sp>
        <p:nvSpPr>
          <p:cNvPr id="44" name="テキスト ボックス 43"/>
          <p:cNvSpPr txBox="1"/>
          <p:nvPr/>
        </p:nvSpPr>
        <p:spPr>
          <a:xfrm>
            <a:off x="467289" y="2153165"/>
            <a:ext cx="2138439" cy="276999"/>
          </a:xfrm>
          <a:prstGeom prst="rect">
            <a:avLst/>
          </a:prstGeom>
          <a:noFill/>
        </p:spPr>
        <p:txBody>
          <a:bodyPr wrap="square" rtlCol="0">
            <a:spAutoFit/>
          </a:bodyPr>
          <a:lstStyle/>
          <a:p>
            <a:pPr algn="ctr"/>
            <a:r>
              <a:rPr kumimoji="1" lang="ja-JP" altLang="en-US" sz="1200" dirty="0">
                <a:solidFill>
                  <a:srgbClr val="008000"/>
                </a:solidFill>
                <a:latin typeface="メイリオ"/>
                <a:ea typeface="メイリオ"/>
                <a:cs typeface="メイリオ"/>
              </a:rPr>
              <a:t>仮想化環境</a:t>
            </a:r>
          </a:p>
        </p:txBody>
      </p:sp>
      <p:sp>
        <p:nvSpPr>
          <p:cNvPr id="35" name="上下矢印 34"/>
          <p:cNvSpPr/>
          <p:nvPr/>
        </p:nvSpPr>
        <p:spPr>
          <a:xfrm>
            <a:off x="8105333" y="3531115"/>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4" name="直線コネクタ 3"/>
          <p:cNvCxnSpPr/>
          <p:nvPr/>
        </p:nvCxnSpPr>
        <p:spPr>
          <a:xfrm flipV="1">
            <a:off x="550443" y="3374402"/>
            <a:ext cx="6022120" cy="1192"/>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V="1">
            <a:off x="2605728" y="2126847"/>
            <a:ext cx="3966835" cy="4748"/>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上下矢印 47"/>
          <p:cNvSpPr/>
          <p:nvPr/>
        </p:nvSpPr>
        <p:spPr>
          <a:xfrm>
            <a:off x="2077721" y="4554167"/>
            <a:ext cx="406001" cy="744460"/>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a:solidFill>
                  <a:srgbClr val="FFFFFF"/>
                </a:solidFill>
                <a:latin typeface="ＭＳ Ｐゴシック"/>
                <a:ea typeface="ＭＳ Ｐゴシック"/>
                <a:cs typeface="ＭＳ Ｐゴシック"/>
              </a:rPr>
              <a:t>動作</a:t>
            </a:r>
            <a:r>
              <a:rPr kumimoji="1" lang="ja-JP" altLang="en-US" sz="800" dirty="0">
                <a:solidFill>
                  <a:srgbClr val="FFFFFF"/>
                </a:solidFill>
                <a:latin typeface="ＭＳ Ｐゴシック"/>
                <a:ea typeface="ＭＳ Ｐゴシック"/>
                <a:cs typeface="ＭＳ Ｐゴシック"/>
              </a:rPr>
              <a:t>保証</a:t>
            </a:r>
          </a:p>
        </p:txBody>
      </p:sp>
      <p:pic>
        <p:nvPicPr>
          <p:cNvPr id="40" name="Picture 2">
            <a:extLst>
              <a:ext uri="{FF2B5EF4-FFF2-40B4-BE49-F238E27FC236}">
                <a16:creationId xmlns:a16="http://schemas.microsoft.com/office/drawing/2014/main" id="{81D32685-013F-D445-9447-CFCC802F8B4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61080" y="3433002"/>
            <a:ext cx="344253" cy="266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テキスト ボックス 40">
            <a:extLst>
              <a:ext uri="{FF2B5EF4-FFF2-40B4-BE49-F238E27FC236}">
                <a16:creationId xmlns:a16="http://schemas.microsoft.com/office/drawing/2014/main" id="{9928ACF0-2DD5-794F-A374-FA020544BEAE}"/>
              </a:ext>
            </a:extLst>
          </p:cNvPr>
          <p:cNvSpPr txBox="1"/>
          <p:nvPr/>
        </p:nvSpPr>
        <p:spPr>
          <a:xfrm>
            <a:off x="2729045" y="3661685"/>
            <a:ext cx="1261884" cy="523220"/>
          </a:xfrm>
          <a:prstGeom prst="rect">
            <a:avLst/>
          </a:prstGeom>
          <a:noFill/>
        </p:spPr>
        <p:txBody>
          <a:bodyPr wrap="none" rtlCol="0">
            <a:spAutoFit/>
          </a:bodyPr>
          <a:lstStyle/>
          <a:p>
            <a:r>
              <a:rPr kumimoji="1" lang="ja-JP" altLang="en-US" sz="1400">
                <a:solidFill>
                  <a:srgbClr val="FF0000"/>
                </a:solidFill>
                <a:latin typeface="メイリオ"/>
                <a:ea typeface="メイリオ"/>
                <a:cs typeface="メイリオ"/>
              </a:rPr>
              <a:t>設定やテスト</a:t>
            </a:r>
            <a:endParaRPr kumimoji="1" lang="en-US" altLang="ja-JP" sz="1400" dirty="0">
              <a:solidFill>
                <a:srgbClr val="FF0000"/>
              </a:solidFill>
              <a:latin typeface="メイリオ"/>
              <a:ea typeface="メイリオ"/>
              <a:cs typeface="メイリオ"/>
            </a:endParaRPr>
          </a:p>
          <a:p>
            <a:r>
              <a:rPr kumimoji="1" lang="ja-JP" altLang="en-US" sz="1400">
                <a:solidFill>
                  <a:srgbClr val="FF0000"/>
                </a:solidFill>
                <a:latin typeface="メイリオ"/>
                <a:ea typeface="メイリオ"/>
                <a:cs typeface="メイリオ"/>
              </a:rPr>
              <a:t>が必要</a:t>
            </a:r>
            <a:endParaRPr kumimoji="1" lang="ja-JP" altLang="en-US" sz="1400" dirty="0">
              <a:solidFill>
                <a:srgbClr val="FF0000"/>
              </a:solidFill>
              <a:latin typeface="メイリオ"/>
              <a:ea typeface="メイリオ"/>
              <a:cs typeface="メイリオ"/>
            </a:endParaRPr>
          </a:p>
        </p:txBody>
      </p:sp>
      <p:cxnSp>
        <p:nvCxnSpPr>
          <p:cNvPr id="6" name="直線矢印コネクタ 5">
            <a:extLst>
              <a:ext uri="{FF2B5EF4-FFF2-40B4-BE49-F238E27FC236}">
                <a16:creationId xmlns:a16="http://schemas.microsoft.com/office/drawing/2014/main" id="{FEB5638A-58F7-C947-AC8B-A0292E6A0862}"/>
              </a:ext>
            </a:extLst>
          </p:cNvPr>
          <p:cNvCxnSpPr>
            <a:cxnSpLocks/>
          </p:cNvCxnSpPr>
          <p:nvPr/>
        </p:nvCxnSpPr>
        <p:spPr>
          <a:xfrm>
            <a:off x="2710511" y="3459146"/>
            <a:ext cx="0" cy="928298"/>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BE438474-797C-924D-BE1C-176E9BC030EF}"/>
              </a:ext>
            </a:extLst>
          </p:cNvPr>
          <p:cNvCxnSpPr>
            <a:cxnSpLocks/>
          </p:cNvCxnSpPr>
          <p:nvPr/>
        </p:nvCxnSpPr>
        <p:spPr>
          <a:xfrm>
            <a:off x="6541107" y="3459146"/>
            <a:ext cx="0" cy="1839481"/>
          </a:xfrm>
          <a:prstGeom prst="straightConnector1">
            <a:avLst/>
          </a:prstGeom>
          <a:ln w="38100">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D540E001-5824-0D4B-87C0-13D148CF41DE}"/>
              </a:ext>
            </a:extLst>
          </p:cNvPr>
          <p:cNvSpPr txBox="1"/>
          <p:nvPr/>
        </p:nvSpPr>
        <p:spPr>
          <a:xfrm>
            <a:off x="4789496" y="4111770"/>
            <a:ext cx="1678665" cy="646331"/>
          </a:xfrm>
          <a:prstGeom prst="rect">
            <a:avLst/>
          </a:prstGeom>
          <a:noFill/>
        </p:spPr>
        <p:txBody>
          <a:bodyPr wrap="none" rtlCol="0">
            <a:spAutoFit/>
          </a:bodyPr>
          <a:lstStyle/>
          <a:p>
            <a:pPr algn="r"/>
            <a:r>
              <a:rPr kumimoji="1" lang="ja-JP" altLang="en-US" b="1">
                <a:solidFill>
                  <a:srgbClr val="0432FF"/>
                </a:solidFill>
                <a:latin typeface="メイリオ"/>
                <a:ea typeface="メイリオ"/>
                <a:cs typeface="メイリオ"/>
              </a:rPr>
              <a:t>サーバーや</a:t>
            </a:r>
            <a:r>
              <a:rPr lang="en-US" altLang="ja-JP" b="1" dirty="0">
                <a:solidFill>
                  <a:srgbClr val="0432FF"/>
                </a:solidFill>
                <a:latin typeface="メイリオ"/>
                <a:ea typeface="メイリオ"/>
                <a:cs typeface="メイリオ"/>
              </a:rPr>
              <a:t>OS</a:t>
            </a:r>
          </a:p>
          <a:p>
            <a:pPr algn="r"/>
            <a:r>
              <a:rPr kumimoji="1" lang="ja-JP" altLang="en-US" b="1">
                <a:solidFill>
                  <a:srgbClr val="0432FF"/>
                </a:solidFill>
                <a:latin typeface="メイリオ"/>
                <a:ea typeface="メイリオ"/>
                <a:cs typeface="メイリオ"/>
              </a:rPr>
              <a:t>の違いを吸収</a:t>
            </a:r>
            <a:endParaRPr kumimoji="1" lang="en-US" altLang="ja-JP" b="1" dirty="0">
              <a:solidFill>
                <a:srgbClr val="0432FF"/>
              </a:solidFill>
              <a:latin typeface="メイリオ"/>
              <a:ea typeface="メイリオ"/>
              <a:cs typeface="メイリオ"/>
            </a:endParaRPr>
          </a:p>
        </p:txBody>
      </p:sp>
    </p:spTree>
    <p:extLst>
      <p:ext uri="{BB962C8B-B14F-4D97-AF65-F5344CB8AC3E}">
        <p14:creationId xmlns:p14="http://schemas.microsoft.com/office/powerpoint/2010/main" val="785499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p:cNvSpPr>
            <a:spLocks noGrp="1"/>
          </p:cNvSpPr>
          <p:nvPr>
            <p:ph type="title"/>
          </p:nvPr>
        </p:nvSpPr>
        <p:spPr/>
        <p:txBody>
          <a:bodyPr/>
          <a:lstStyle/>
          <a:p>
            <a:r>
              <a:rPr kumimoji="1" lang="en-US" altLang="ja-JP" dirty="0" err="1"/>
              <a:t>DevOps</a:t>
            </a:r>
            <a:r>
              <a:rPr kumimoji="1" lang="ja-JP" altLang="en-US" dirty="0"/>
              <a:t>と</a:t>
            </a:r>
            <a:r>
              <a:rPr lang="ja-JP" altLang="en-US" dirty="0"/>
              <a:t>コンテナ管理ソフトウエア</a:t>
            </a:r>
            <a:endParaRPr kumimoji="1" lang="ja-JP" altLang="en-US" dirty="0"/>
          </a:p>
        </p:txBody>
      </p:sp>
      <p:sp>
        <p:nvSpPr>
          <p:cNvPr id="31" name="正方形/長方形 30"/>
          <p:cNvSpPr/>
          <p:nvPr/>
        </p:nvSpPr>
        <p:spPr>
          <a:xfrm>
            <a:off x="6701649" y="4436723"/>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32" name="正方形/長方形 31"/>
          <p:cNvSpPr/>
          <p:nvPr/>
        </p:nvSpPr>
        <p:spPr>
          <a:xfrm>
            <a:off x="6701649" y="4902632"/>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33" name="正方形/長方形 32"/>
          <p:cNvSpPr/>
          <p:nvPr/>
        </p:nvSpPr>
        <p:spPr>
          <a:xfrm>
            <a:off x="6701649" y="414970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35" name="上下矢印 34"/>
          <p:cNvSpPr/>
          <p:nvPr/>
        </p:nvSpPr>
        <p:spPr>
          <a:xfrm>
            <a:off x="8140171" y="424781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3621633" y="4436723"/>
            <a:ext cx="1953584" cy="4134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52" name="正方形/長方形 51"/>
          <p:cNvSpPr/>
          <p:nvPr/>
        </p:nvSpPr>
        <p:spPr>
          <a:xfrm>
            <a:off x="3621633" y="4902632"/>
            <a:ext cx="1953584" cy="111269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53" name="正方形/長方形 52"/>
          <p:cNvSpPr/>
          <p:nvPr/>
        </p:nvSpPr>
        <p:spPr>
          <a:xfrm>
            <a:off x="3621633" y="414970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55" name="上下矢印 54"/>
          <p:cNvSpPr/>
          <p:nvPr/>
        </p:nvSpPr>
        <p:spPr>
          <a:xfrm>
            <a:off x="5060155" y="424781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541617" y="4443073"/>
            <a:ext cx="1953584" cy="41341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オペレーティング</a:t>
            </a:r>
            <a:endParaRPr kumimoji="1" lang="en-US" altLang="ja-JP" sz="1200" dirty="0">
              <a:solidFill>
                <a:srgbClr val="FFFFFF"/>
              </a:solidFill>
              <a:latin typeface="メイリオ"/>
              <a:ea typeface="メイリオ"/>
              <a:cs typeface="メイリオ"/>
            </a:endParaRPr>
          </a:p>
          <a:p>
            <a:r>
              <a:rPr kumimoji="1" lang="ja-JP" altLang="en-US" sz="1200" dirty="0">
                <a:solidFill>
                  <a:srgbClr val="FFFFFF"/>
                </a:solidFill>
                <a:latin typeface="メイリオ"/>
                <a:ea typeface="メイリオ"/>
                <a:cs typeface="メイリオ"/>
              </a:rPr>
              <a:t>システム</a:t>
            </a:r>
          </a:p>
        </p:txBody>
      </p:sp>
      <p:sp>
        <p:nvSpPr>
          <p:cNvPr id="60" name="正方形/長方形 59"/>
          <p:cNvSpPr/>
          <p:nvPr/>
        </p:nvSpPr>
        <p:spPr>
          <a:xfrm>
            <a:off x="541617" y="4908982"/>
            <a:ext cx="1953584" cy="111269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lang="ja-JP" altLang="en-US" sz="1400" dirty="0">
                <a:solidFill>
                  <a:srgbClr val="FFFFFF"/>
                </a:solidFill>
                <a:latin typeface="メイリオ"/>
                <a:ea typeface="メイリオ"/>
                <a:cs typeface="メイリオ"/>
              </a:rPr>
              <a:t>サーバー</a:t>
            </a:r>
            <a:endParaRPr lang="en-US" altLang="ja-JP" sz="14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a:t>
            </a:r>
            <a:r>
              <a:rPr kumimoji="1" lang="ja-JP" altLang="en-US" sz="1000" dirty="0">
                <a:solidFill>
                  <a:srgbClr val="FFFFFF"/>
                </a:solidFill>
                <a:latin typeface="メイリオ"/>
                <a:ea typeface="メイリオ"/>
                <a:cs typeface="メイリオ"/>
              </a:rPr>
              <a:t>ハードウェア）</a:t>
            </a:r>
          </a:p>
        </p:txBody>
      </p:sp>
      <p:sp>
        <p:nvSpPr>
          <p:cNvPr id="61" name="正方形/長方形 60"/>
          <p:cNvSpPr/>
          <p:nvPr/>
        </p:nvSpPr>
        <p:spPr>
          <a:xfrm>
            <a:off x="541617" y="4156050"/>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grpSp>
        <p:nvGrpSpPr>
          <p:cNvPr id="2" name="グループ化 1">
            <a:extLst>
              <a:ext uri="{FF2B5EF4-FFF2-40B4-BE49-F238E27FC236}">
                <a16:creationId xmlns:a16="http://schemas.microsoft.com/office/drawing/2014/main" id="{F91AD9EE-83BE-004D-9CEF-51E4C9F3115E}"/>
              </a:ext>
            </a:extLst>
          </p:cNvPr>
          <p:cNvGrpSpPr/>
          <p:nvPr/>
        </p:nvGrpSpPr>
        <p:grpSpPr>
          <a:xfrm>
            <a:off x="437280" y="2836691"/>
            <a:ext cx="2148528" cy="1256294"/>
            <a:chOff x="437280" y="2836691"/>
            <a:chExt cx="2148528" cy="1256294"/>
          </a:xfrm>
        </p:grpSpPr>
        <p:sp>
          <p:nvSpPr>
            <p:cNvPr id="56" name="正方形/長方形 55"/>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58" name="正方形/長方形 57"/>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62" name="テキスト ボックス 61"/>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sp>
        <p:nvSpPr>
          <p:cNvPr id="63" name="上下矢印 62"/>
          <p:cNvSpPr/>
          <p:nvPr/>
        </p:nvSpPr>
        <p:spPr>
          <a:xfrm>
            <a:off x="1980139" y="4254163"/>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pic>
        <p:nvPicPr>
          <p:cNvPr id="6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4075" y="1183942"/>
            <a:ext cx="811765" cy="628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 name="テキスト ボックス 65"/>
          <p:cNvSpPr txBox="1"/>
          <p:nvPr/>
        </p:nvSpPr>
        <p:spPr>
          <a:xfrm>
            <a:off x="6466186" y="1256380"/>
            <a:ext cx="1611531" cy="461665"/>
          </a:xfrm>
          <a:prstGeom prst="rect">
            <a:avLst/>
          </a:prstGeom>
          <a:noFill/>
        </p:spPr>
        <p:txBody>
          <a:bodyPr wrap="none" rtlCol="0">
            <a:spAutoFit/>
          </a:bodyPr>
          <a:lstStyle/>
          <a:p>
            <a:r>
              <a:rPr kumimoji="1" lang="en-US" altLang="ja-JP" sz="1200" dirty="0" err="1">
                <a:solidFill>
                  <a:srgbClr val="FF6600"/>
                </a:solidFill>
                <a:latin typeface="メイリオ"/>
                <a:ea typeface="メイリオ"/>
                <a:cs typeface="メイリオ"/>
              </a:rPr>
              <a:t>Build,Ship</a:t>
            </a:r>
            <a:r>
              <a:rPr kumimoji="1" lang="en-US" altLang="ja-JP" sz="1200" dirty="0">
                <a:solidFill>
                  <a:srgbClr val="FF6600"/>
                </a:solidFill>
                <a:latin typeface="メイリオ"/>
                <a:ea typeface="メイリオ"/>
                <a:cs typeface="メイリオ"/>
              </a:rPr>
              <a:t> and Run</a:t>
            </a:r>
          </a:p>
          <a:p>
            <a:r>
              <a:rPr lang="en-US" altLang="ja-JP" sz="1200" dirty="0">
                <a:solidFill>
                  <a:srgbClr val="FF6600"/>
                </a:solidFill>
                <a:latin typeface="メイリオ"/>
                <a:ea typeface="メイリオ"/>
                <a:cs typeface="メイリオ"/>
              </a:rPr>
              <a:t>Any </a:t>
            </a:r>
            <a:r>
              <a:rPr lang="en-US" altLang="ja-JP" sz="1200" dirty="0" err="1">
                <a:solidFill>
                  <a:srgbClr val="FF6600"/>
                </a:solidFill>
                <a:latin typeface="メイリオ"/>
                <a:ea typeface="メイリオ"/>
                <a:cs typeface="メイリオ"/>
              </a:rPr>
              <a:t>App,Anywhere</a:t>
            </a:r>
            <a:endParaRPr kumimoji="1" lang="ja-JP" altLang="en-US" sz="1200" dirty="0">
              <a:solidFill>
                <a:srgbClr val="FF6600"/>
              </a:solidFill>
              <a:latin typeface="メイリオ"/>
              <a:ea typeface="メイリオ"/>
              <a:cs typeface="メイリオ"/>
            </a:endParaRPr>
          </a:p>
        </p:txBody>
      </p:sp>
      <p:sp>
        <p:nvSpPr>
          <p:cNvPr id="67" name="四角形吹き出し 66"/>
          <p:cNvSpPr/>
          <p:nvPr/>
        </p:nvSpPr>
        <p:spPr>
          <a:xfrm>
            <a:off x="405538" y="1183942"/>
            <a:ext cx="6016370" cy="558129"/>
          </a:xfrm>
          <a:prstGeom prst="wedgeRectCallout">
            <a:avLst>
              <a:gd name="adj1" fmla="val 6798"/>
              <a:gd name="adj2" fmla="val 989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solidFill>
                  <a:schemeClr val="bg1"/>
                </a:solidFill>
                <a:latin typeface="Meiryo" charset="-128"/>
                <a:ea typeface="Meiryo" charset="-128"/>
                <a:cs typeface="Meiryo" charset="-128"/>
              </a:rPr>
              <a:t>アプリケーション開発者は、</a:t>
            </a:r>
            <a:r>
              <a:rPr kumimoji="1" lang="en-US" altLang="ja-JP" sz="1400" dirty="0">
                <a:solidFill>
                  <a:schemeClr val="bg1"/>
                </a:solidFill>
                <a:latin typeface="Meiryo" charset="-128"/>
                <a:ea typeface="Meiryo" charset="-128"/>
                <a:cs typeface="Meiryo" charset="-128"/>
              </a:rPr>
              <a:t>OS</a:t>
            </a:r>
            <a:r>
              <a:rPr kumimoji="1" lang="ja-JP" altLang="en-US" sz="1400" dirty="0">
                <a:solidFill>
                  <a:schemeClr val="bg1"/>
                </a:solidFill>
                <a:latin typeface="Meiryo" charset="-128"/>
                <a:ea typeface="Meiryo" charset="-128"/>
                <a:cs typeface="Meiryo" charset="-128"/>
              </a:rPr>
              <a:t>やインフラを意識することなくアプリケーションを開発し、どこでも実行できるようになる</a:t>
            </a:r>
          </a:p>
        </p:txBody>
      </p:sp>
      <p:sp>
        <p:nvSpPr>
          <p:cNvPr id="68" name="テキスト ボックス 67"/>
          <p:cNvSpPr txBox="1"/>
          <p:nvPr/>
        </p:nvSpPr>
        <p:spPr>
          <a:xfrm>
            <a:off x="437280" y="2323575"/>
            <a:ext cx="8249695" cy="369332"/>
          </a:xfrm>
          <a:prstGeom prst="rect">
            <a:avLst/>
          </a:prstGeom>
          <a:noFill/>
        </p:spPr>
        <p:txBody>
          <a:bodyPr wrap="square" rtlCol="0">
            <a:spAutoFit/>
          </a:bodyPr>
          <a:lstStyle/>
          <a:p>
            <a:pPr algn="ctr"/>
            <a:r>
              <a:rPr kumimoji="1" lang="ja-JP" altLang="en-US" b="1" dirty="0">
                <a:solidFill>
                  <a:schemeClr val="accent6">
                    <a:lumMod val="75000"/>
                  </a:schemeClr>
                </a:solidFill>
                <a:latin typeface="メイリオ"/>
                <a:ea typeface="メイリオ"/>
                <a:cs typeface="メイリオ"/>
              </a:rPr>
              <a:t>開発しテストが完了した</a:t>
            </a:r>
            <a:r>
              <a:rPr kumimoji="1" lang="ja-JP" altLang="en-US" b="1">
                <a:solidFill>
                  <a:schemeClr val="accent6">
                    <a:lumMod val="75000"/>
                  </a:schemeClr>
                </a:solidFill>
                <a:latin typeface="メイリオ"/>
                <a:ea typeface="メイリオ"/>
                <a:cs typeface="メイリオ"/>
              </a:rPr>
              <a:t>アプリは、すぐ</a:t>
            </a:r>
            <a:r>
              <a:rPr kumimoji="1" lang="ja-JP" altLang="en-US" b="1" dirty="0">
                <a:solidFill>
                  <a:schemeClr val="accent6">
                    <a:lumMod val="75000"/>
                  </a:schemeClr>
                </a:solidFill>
                <a:latin typeface="メイリオ"/>
                <a:ea typeface="メイリオ"/>
                <a:cs typeface="メイリオ"/>
              </a:rPr>
              <a:t>に本番環境で実行させることができる</a:t>
            </a:r>
          </a:p>
        </p:txBody>
      </p:sp>
      <p:sp>
        <p:nvSpPr>
          <p:cNvPr id="15" name="テキスト ボックス 14"/>
          <p:cNvSpPr txBox="1"/>
          <p:nvPr/>
        </p:nvSpPr>
        <p:spPr>
          <a:xfrm>
            <a:off x="7175224" y="6052146"/>
            <a:ext cx="1005403" cy="338554"/>
          </a:xfrm>
          <a:prstGeom prst="rect">
            <a:avLst/>
          </a:prstGeom>
          <a:noFill/>
        </p:spPr>
        <p:txBody>
          <a:bodyPr wrap="none" rtlCol="0">
            <a:spAutoFit/>
          </a:bodyPr>
          <a:lstStyle/>
          <a:p>
            <a:pPr algn="ctr"/>
            <a:r>
              <a:rPr kumimoji="1" lang="ja-JP" altLang="en-US" sz="1600">
                <a:solidFill>
                  <a:srgbClr val="00B050"/>
                </a:solidFill>
                <a:latin typeface="Meiryo" charset="-128"/>
                <a:ea typeface="Meiryo" charset="-128"/>
                <a:cs typeface="Meiryo" charset="-128"/>
              </a:rPr>
              <a:t>開発環境</a:t>
            </a:r>
          </a:p>
        </p:txBody>
      </p:sp>
      <p:sp>
        <p:nvSpPr>
          <p:cNvPr id="69" name="テキスト ボックス 68"/>
          <p:cNvSpPr txBox="1"/>
          <p:nvPr/>
        </p:nvSpPr>
        <p:spPr>
          <a:xfrm>
            <a:off x="3986265" y="6052146"/>
            <a:ext cx="1210589" cy="338554"/>
          </a:xfrm>
          <a:prstGeom prst="rect">
            <a:avLst/>
          </a:prstGeom>
          <a:noFill/>
        </p:spPr>
        <p:txBody>
          <a:bodyPr wrap="none" rtlCol="0">
            <a:spAutoFit/>
          </a:bodyPr>
          <a:lstStyle/>
          <a:p>
            <a:pPr algn="ctr"/>
            <a:r>
              <a:rPr kumimoji="1" lang="ja-JP" altLang="en-US" sz="1600">
                <a:solidFill>
                  <a:schemeClr val="accent3">
                    <a:lumMod val="75000"/>
                  </a:schemeClr>
                </a:solidFill>
                <a:latin typeface="Meiryo" charset="-128"/>
                <a:ea typeface="Meiryo" charset="-128"/>
                <a:cs typeface="Meiryo" charset="-128"/>
              </a:rPr>
              <a:t>テスト環境</a:t>
            </a:r>
            <a:endParaRPr kumimoji="1" lang="ja-JP" altLang="en-US" sz="1600" dirty="0">
              <a:solidFill>
                <a:schemeClr val="accent3">
                  <a:lumMod val="75000"/>
                </a:schemeClr>
              </a:solidFill>
              <a:latin typeface="Meiryo" charset="-128"/>
              <a:ea typeface="Meiryo" charset="-128"/>
              <a:cs typeface="Meiryo" charset="-128"/>
            </a:endParaRPr>
          </a:p>
        </p:txBody>
      </p:sp>
      <p:sp>
        <p:nvSpPr>
          <p:cNvPr id="70" name="テキスト ボックス 69"/>
          <p:cNvSpPr txBox="1"/>
          <p:nvPr/>
        </p:nvSpPr>
        <p:spPr>
          <a:xfrm>
            <a:off x="1015707" y="6055528"/>
            <a:ext cx="1005403" cy="338554"/>
          </a:xfrm>
          <a:prstGeom prst="rect">
            <a:avLst/>
          </a:prstGeom>
          <a:noFill/>
        </p:spPr>
        <p:txBody>
          <a:bodyPr wrap="none" rtlCol="0">
            <a:spAutoFit/>
          </a:bodyPr>
          <a:lstStyle/>
          <a:p>
            <a:pPr algn="ctr"/>
            <a:r>
              <a:rPr kumimoji="1" lang="ja-JP" altLang="en-US" sz="1600" dirty="0">
                <a:solidFill>
                  <a:schemeClr val="accent3">
                    <a:lumMod val="75000"/>
                  </a:schemeClr>
                </a:solidFill>
                <a:latin typeface="Meiryo" charset="-128"/>
                <a:ea typeface="Meiryo" charset="-128"/>
                <a:cs typeface="Meiryo" charset="-128"/>
              </a:rPr>
              <a:t>本番環境</a:t>
            </a:r>
          </a:p>
        </p:txBody>
      </p:sp>
      <p:pic>
        <p:nvPicPr>
          <p:cNvPr id="7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8027" y="4145479"/>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23544" y="4139129"/>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00998" y="4153981"/>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2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07407E-6 L 0.33472 -0.00069 " pathEditMode="relative" rAng="0" ptsTypes="AA">
                                      <p:cBhvr>
                                        <p:cTn id="6" dur="2000" fill="hold"/>
                                        <p:tgtEl>
                                          <p:spTgt spid="2"/>
                                        </p:tgtEl>
                                        <p:attrNameLst>
                                          <p:attrName>ppt_x</p:attrName>
                                          <p:attrName>ppt_y</p:attrName>
                                        </p:attrNameLst>
                                      </p:cBhvr>
                                      <p:rCtr x="16753" y="16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33472 -0.00324 L 0.67257 -0.00416 " pathEditMode="relative" rAng="0" ptsTypes="AA">
                                      <p:cBhvr>
                                        <p:cTn id="10" dur="2000" fill="hold"/>
                                        <p:tgtEl>
                                          <p:spTgt spid="2"/>
                                        </p:tgtEl>
                                        <p:attrNameLst>
                                          <p:attrName>ppt_x</p:attrName>
                                          <p:attrName>ppt_y</p:attrName>
                                        </p:attrNameLst>
                                      </p:cBhvr>
                                      <p:rCtr x="1689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Docker</a:t>
            </a:r>
            <a:r>
              <a:rPr kumimoji="1" lang="ja-JP" altLang="en-US" dirty="0"/>
              <a:t>と</a:t>
            </a:r>
            <a:r>
              <a:rPr kumimoji="1" lang="en-US" altLang="ja-JP" dirty="0"/>
              <a:t>Kubernetes </a:t>
            </a:r>
            <a:r>
              <a:rPr kumimoji="1" lang="ja-JP" altLang="en-US" dirty="0"/>
              <a:t>の関係</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59</a:t>
            </a:fld>
            <a:endParaRPr kumimoji="1" lang="ja-JP" altLang="en-US"/>
          </a:p>
        </p:txBody>
      </p:sp>
      <p:sp>
        <p:nvSpPr>
          <p:cNvPr id="4" name="正方形/長方形 3"/>
          <p:cNvSpPr/>
          <p:nvPr/>
        </p:nvSpPr>
        <p:spPr>
          <a:xfrm>
            <a:off x="539552" y="1240091"/>
            <a:ext cx="8064896" cy="462989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54150" y="1408431"/>
            <a:ext cx="3672408" cy="326609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06178" y="2231602"/>
            <a:ext cx="3168352" cy="1323439"/>
          </a:xfrm>
          <a:prstGeom prst="rect">
            <a:avLst/>
          </a:prstGeom>
        </p:spPr>
        <p:txBody>
          <a:bodyPr wrap="square">
            <a:spAutoFit/>
          </a:bodyPr>
          <a:lstStyle/>
          <a:p>
            <a:pPr marL="285750" indent="-285750">
              <a:buFont typeface="Wingdings" charset="2"/>
              <a:buChar char="ü"/>
            </a:pPr>
            <a:r>
              <a:rPr lang="ja-JP" altLang="en-US" sz="1600" dirty="0">
                <a:solidFill>
                  <a:schemeClr val="bg1"/>
                </a:solidFill>
                <a:latin typeface="Meiryo" charset="-128"/>
                <a:ea typeface="Meiryo" charset="-128"/>
                <a:cs typeface="Meiryo" charset="-128"/>
              </a:rPr>
              <a:t>コンテナの作成</a:t>
            </a:r>
            <a:endParaRPr lang="en-US" altLang="ja-JP" sz="1600" dirty="0">
              <a:solidFill>
                <a:schemeClr val="bg1"/>
              </a:solidFill>
              <a:latin typeface="Meiryo" charset="-128"/>
              <a:ea typeface="Meiryo" charset="-128"/>
              <a:cs typeface="Meiryo" charset="-128"/>
            </a:endParaRPr>
          </a:p>
          <a:p>
            <a:pPr marL="285750" indent="-285750">
              <a:buFont typeface="Wingdings" charset="2"/>
              <a:buChar char="ü"/>
            </a:pPr>
            <a:r>
              <a:rPr lang="ja-JP" altLang="en-US" sz="1600" dirty="0">
                <a:solidFill>
                  <a:schemeClr val="bg1"/>
                </a:solidFill>
                <a:latin typeface="Meiryo" charset="-128"/>
                <a:ea typeface="Meiryo" charset="-128"/>
                <a:cs typeface="Meiryo" charset="-128"/>
              </a:rPr>
              <a:t>コンテナの実行</a:t>
            </a:r>
            <a:r>
              <a:rPr lang="en-US" altLang="ja-JP" sz="1600" dirty="0">
                <a:solidFill>
                  <a:schemeClr val="bg1"/>
                </a:solidFill>
                <a:latin typeface="Meiryo" charset="-128"/>
                <a:ea typeface="Meiryo" charset="-128"/>
                <a:cs typeface="Meiryo" charset="-128"/>
              </a:rPr>
              <a:t> </a:t>
            </a:r>
            <a:endParaRPr lang="ja-JP" altLang="en-US" sz="1600" dirty="0">
              <a:solidFill>
                <a:schemeClr val="bg1"/>
              </a:solidFill>
              <a:latin typeface="Meiryo" charset="-128"/>
              <a:ea typeface="Meiryo" charset="-128"/>
              <a:cs typeface="Meiryo" charset="-128"/>
            </a:endParaRPr>
          </a:p>
          <a:p>
            <a:pPr marL="285750" indent="-285750">
              <a:buFont typeface="Wingdings" charset="2"/>
              <a:buChar char="ü"/>
            </a:pPr>
            <a:r>
              <a:rPr lang="ja-JP" altLang="en-US" sz="1600" dirty="0">
                <a:solidFill>
                  <a:schemeClr val="bg1"/>
                </a:solidFill>
                <a:latin typeface="Meiryo" charset="-128"/>
                <a:ea typeface="Meiryo" charset="-128"/>
                <a:cs typeface="Meiryo" charset="-128"/>
              </a:rPr>
              <a:t>コンテナ内でファイルシステムとして使われるイメージの作成および管理　など</a:t>
            </a:r>
            <a:endParaRPr lang="en-US" altLang="ja-JP" sz="1600" dirty="0">
              <a:solidFill>
                <a:schemeClr val="bg1"/>
              </a:solidFill>
              <a:latin typeface="Meiryo" charset="-128"/>
              <a:ea typeface="Meiryo" charset="-128"/>
              <a:cs typeface="Meiryo" charset="-128"/>
            </a:endParaRPr>
          </a:p>
        </p:txBody>
      </p:sp>
      <p:sp>
        <p:nvSpPr>
          <p:cNvPr id="8" name="正方形/長方形 7"/>
          <p:cNvSpPr/>
          <p:nvPr/>
        </p:nvSpPr>
        <p:spPr>
          <a:xfrm>
            <a:off x="4572000" y="2397756"/>
            <a:ext cx="3963292" cy="1384995"/>
          </a:xfrm>
          <a:prstGeom prst="rect">
            <a:avLst/>
          </a:prstGeom>
        </p:spPr>
        <p:txBody>
          <a:bodyPr wrap="square">
            <a:spAutoFit/>
          </a:bodyPr>
          <a:lstStyle/>
          <a:p>
            <a:pPr marL="285750" indent="-285750">
              <a:buFont typeface="Wingdings" charset="2"/>
              <a:buChar char="ü"/>
            </a:pPr>
            <a:r>
              <a:rPr lang="ja-JP" altLang="en-US" sz="1400" dirty="0">
                <a:solidFill>
                  <a:srgbClr val="0070C0"/>
                </a:solidFill>
                <a:latin typeface="Meiryo" charset="-128"/>
                <a:ea typeface="Meiryo" charset="-128"/>
                <a:cs typeface="Meiryo" charset="-128"/>
              </a:rPr>
              <a:t>関連するコンテナのグルーピング</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コンテナに割り振られる</a:t>
            </a:r>
            <a:r>
              <a:rPr lang="en-US" altLang="ja-JP" sz="1400" dirty="0">
                <a:solidFill>
                  <a:srgbClr val="0070C0"/>
                </a:solidFill>
                <a:latin typeface="Meiryo" charset="-128"/>
                <a:ea typeface="Meiryo" charset="-128"/>
                <a:cs typeface="Meiryo" charset="-128"/>
              </a:rPr>
              <a:t>IP</a:t>
            </a:r>
            <a:r>
              <a:rPr lang="ja-JP" altLang="en-US" sz="1400" dirty="0">
                <a:solidFill>
                  <a:srgbClr val="0070C0"/>
                </a:solidFill>
                <a:latin typeface="Meiryo" charset="-128"/>
                <a:ea typeface="Meiryo" charset="-128"/>
                <a:cs typeface="Meiryo" charset="-128"/>
              </a:rPr>
              <a:t>アドレスの管理</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コンテナ間ネットワークルーティング管理</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複数のコンテナを利用した負荷分散</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コンテナに割り当てるストレージの管理</a:t>
            </a:r>
          </a:p>
          <a:p>
            <a:pPr marL="285750" indent="-285750">
              <a:buFont typeface="Wingdings" charset="2"/>
              <a:buChar char="ü"/>
            </a:pPr>
            <a:r>
              <a:rPr lang="ja-JP" altLang="en-US" sz="1400" dirty="0">
                <a:solidFill>
                  <a:srgbClr val="0070C0"/>
                </a:solidFill>
                <a:latin typeface="Meiryo" charset="-128"/>
                <a:ea typeface="Meiryo" charset="-128"/>
                <a:cs typeface="Meiryo" charset="-128"/>
              </a:rPr>
              <a:t>コンテナの監視　など</a:t>
            </a:r>
            <a:endParaRPr lang="ja-JP" altLang="en-US" sz="1400" b="0" i="0" dirty="0">
              <a:solidFill>
                <a:srgbClr val="0070C0"/>
              </a:solidFill>
              <a:effectLst/>
              <a:latin typeface="Meiryo" charset="-128"/>
              <a:ea typeface="Meiryo" charset="-128"/>
              <a:cs typeface="Meiryo" charset="-128"/>
            </a:endParaRP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671510" y="1438712"/>
            <a:ext cx="2196546" cy="959158"/>
          </a:xfrm>
          <a:prstGeom prst="rect">
            <a:avLst/>
          </a:prstGeom>
        </p:spPr>
      </p:pic>
      <p:pic>
        <p:nvPicPr>
          <p:cNvPr id="10" name="図 9"/>
          <p:cNvPicPr>
            <a:picLocks noChangeAspect="1"/>
          </p:cNvPicPr>
          <p:nvPr/>
        </p:nvPicPr>
        <p:blipFill>
          <a:blip r:embed="rId3"/>
          <a:stretch>
            <a:fillRect/>
          </a:stretch>
        </p:blipFill>
        <p:spPr>
          <a:xfrm>
            <a:off x="999102" y="1371103"/>
            <a:ext cx="1930303" cy="1094702"/>
          </a:xfrm>
          <a:prstGeom prst="rect">
            <a:avLst/>
          </a:prstGeom>
        </p:spPr>
      </p:pic>
      <p:sp>
        <p:nvSpPr>
          <p:cNvPr id="12" name="正方形/長方形 11"/>
          <p:cNvSpPr/>
          <p:nvPr/>
        </p:nvSpPr>
        <p:spPr>
          <a:xfrm>
            <a:off x="1056646" y="3719077"/>
            <a:ext cx="3067416" cy="577081"/>
          </a:xfrm>
          <a:prstGeom prst="rect">
            <a:avLst/>
          </a:prstGeom>
        </p:spPr>
        <p:txBody>
          <a:bodyPr wrap="square">
            <a:spAutoFit/>
          </a:bodyPr>
          <a:lstStyle/>
          <a:p>
            <a:r>
              <a:rPr lang="ja-JP" altLang="en-US" sz="1050" dirty="0">
                <a:solidFill>
                  <a:schemeClr val="bg1"/>
                </a:solidFill>
                <a:latin typeface="Meiryo" charset="-128"/>
                <a:ea typeface="Meiryo" charset="-128"/>
                <a:cs typeface="Meiryo" charset="-128"/>
              </a:rPr>
              <a:t>ネットワークのルーティングや複数コンテナの連携、複数台のサーバーを対象にコンテナを横断的に管理する機能などは提供されていない。</a:t>
            </a:r>
          </a:p>
        </p:txBody>
      </p:sp>
      <p:sp>
        <p:nvSpPr>
          <p:cNvPr id="13" name="正方形/長方形 12"/>
          <p:cNvSpPr/>
          <p:nvPr/>
        </p:nvSpPr>
        <p:spPr>
          <a:xfrm>
            <a:off x="827584" y="5287353"/>
            <a:ext cx="7488832" cy="307777"/>
          </a:xfrm>
          <a:prstGeom prst="rect">
            <a:avLst/>
          </a:prstGeom>
        </p:spPr>
        <p:txBody>
          <a:bodyPr wrap="square">
            <a:spAutoFit/>
          </a:bodyPr>
          <a:lstStyle/>
          <a:p>
            <a:pPr algn="ctr"/>
            <a:r>
              <a:rPr lang="ja-JP" altLang="en-US" sz="1400" dirty="0">
                <a:solidFill>
                  <a:srgbClr val="0070C0"/>
                </a:solidFill>
                <a:latin typeface="Meiryo" charset="-128"/>
                <a:ea typeface="Meiryo" charset="-128"/>
                <a:cs typeface="Meiryo" charset="-128"/>
              </a:rPr>
              <a:t>クラスタ環境で</a:t>
            </a:r>
            <a:r>
              <a:rPr lang="en-US" altLang="ja-JP" sz="1400" dirty="0">
                <a:solidFill>
                  <a:srgbClr val="0070C0"/>
                </a:solidFill>
                <a:latin typeface="Meiryo" charset="-128"/>
                <a:ea typeface="Meiryo" charset="-128"/>
                <a:cs typeface="Meiryo" charset="-128"/>
              </a:rPr>
              <a:t>Docker</a:t>
            </a:r>
            <a:r>
              <a:rPr lang="ja-JP" altLang="en-US" sz="1400" dirty="0">
                <a:solidFill>
                  <a:srgbClr val="0070C0"/>
                </a:solidFill>
                <a:latin typeface="Meiryo" charset="-128"/>
                <a:ea typeface="Meiryo" charset="-128"/>
                <a:cs typeface="Meiryo" charset="-128"/>
              </a:rPr>
              <a:t>を利用する場合は別途何らかの管理手法を用意する必要がある。</a:t>
            </a:r>
            <a:endParaRPr lang="en-US" altLang="ja-JP" sz="1400" dirty="0">
              <a:solidFill>
                <a:srgbClr val="0070C0"/>
              </a:solidFill>
              <a:latin typeface="Meiryo" charset="-128"/>
              <a:ea typeface="Meiryo" charset="-128"/>
              <a:cs typeface="Meiryo" charset="-128"/>
            </a:endParaRPr>
          </a:p>
        </p:txBody>
      </p:sp>
      <p:sp>
        <p:nvSpPr>
          <p:cNvPr id="14" name="正方形/長方形 13"/>
          <p:cNvSpPr/>
          <p:nvPr/>
        </p:nvSpPr>
        <p:spPr>
          <a:xfrm>
            <a:off x="999102" y="3592369"/>
            <a:ext cx="3175428" cy="785843"/>
          </a:xfrm>
          <a:prstGeom prst="rect">
            <a:avLst/>
          </a:prstGeom>
          <a:noFill/>
          <a:ln>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773704" y="4940415"/>
            <a:ext cx="7603620" cy="338554"/>
          </a:xfrm>
          <a:prstGeom prst="rect">
            <a:avLst/>
          </a:prstGeom>
        </p:spPr>
        <p:txBody>
          <a:bodyPr wrap="square">
            <a:spAutoFit/>
          </a:bodyPr>
          <a:lstStyle/>
          <a:p>
            <a:pPr algn="ctr"/>
            <a:r>
              <a:rPr lang="en-US" altLang="ja-JP" sz="1600" dirty="0">
                <a:solidFill>
                  <a:srgbClr val="0432FF"/>
                </a:solidFill>
                <a:latin typeface="Meiryo" charset="-128"/>
                <a:ea typeface="Meiryo" charset="-128"/>
                <a:cs typeface="Meiryo" charset="-128"/>
              </a:rPr>
              <a:t>Docker</a:t>
            </a:r>
            <a:r>
              <a:rPr lang="ja-JP" altLang="en-US" sz="1600" dirty="0">
                <a:solidFill>
                  <a:srgbClr val="0432FF"/>
                </a:solidFill>
                <a:latin typeface="Meiryo" charset="-128"/>
                <a:ea typeface="Meiryo" charset="-128"/>
                <a:cs typeface="Meiryo" charset="-128"/>
              </a:rPr>
              <a:t>と連携して利用できるデプロイ</a:t>
            </a:r>
            <a:r>
              <a:rPr lang="en-US" altLang="ja-JP" sz="1600" dirty="0">
                <a:solidFill>
                  <a:srgbClr val="0432FF"/>
                </a:solidFill>
                <a:latin typeface="Meiryo" charset="-128"/>
                <a:ea typeface="Meiryo" charset="-128"/>
                <a:cs typeface="Meiryo" charset="-128"/>
              </a:rPr>
              <a:t>/</a:t>
            </a:r>
            <a:r>
              <a:rPr lang="ja-JP" altLang="en-US" sz="1600" dirty="0">
                <a:solidFill>
                  <a:srgbClr val="0432FF"/>
                </a:solidFill>
                <a:latin typeface="Meiryo" charset="-128"/>
                <a:ea typeface="Meiryo" charset="-128"/>
                <a:cs typeface="Meiryo" charset="-128"/>
              </a:rPr>
              <a:t>オーケストレーションツールのひとつ</a:t>
            </a:r>
          </a:p>
        </p:txBody>
      </p:sp>
      <p:sp>
        <p:nvSpPr>
          <p:cNvPr id="17" name="テキスト ボックス 16"/>
          <p:cNvSpPr txBox="1"/>
          <p:nvPr/>
        </p:nvSpPr>
        <p:spPr>
          <a:xfrm>
            <a:off x="6203830" y="1999873"/>
            <a:ext cx="816442" cy="276999"/>
          </a:xfrm>
          <a:prstGeom prst="rect">
            <a:avLst/>
          </a:prstGeom>
          <a:noFill/>
        </p:spPr>
        <p:txBody>
          <a:bodyPr wrap="none" rtlCol="0">
            <a:spAutoFit/>
          </a:bodyPr>
          <a:lstStyle/>
          <a:p>
            <a:r>
              <a:rPr kumimoji="1" lang="en-US" altLang="ja-JP" sz="1200"/>
              <a:t>By Google</a:t>
            </a:r>
            <a:endParaRPr kumimoji="1" lang="ja-JP" altLang="en-US" sz="1200" dirty="0"/>
          </a:p>
        </p:txBody>
      </p:sp>
      <p:sp>
        <p:nvSpPr>
          <p:cNvPr id="18" name="テキスト ボックス 17"/>
          <p:cNvSpPr txBox="1"/>
          <p:nvPr/>
        </p:nvSpPr>
        <p:spPr>
          <a:xfrm>
            <a:off x="4579491" y="3877799"/>
            <a:ext cx="3948309" cy="461665"/>
          </a:xfrm>
          <a:prstGeom prst="rect">
            <a:avLst/>
          </a:prstGeom>
          <a:noFill/>
        </p:spPr>
        <p:txBody>
          <a:bodyPr wrap="square" rtlCol="0">
            <a:spAutoFit/>
          </a:bodyPr>
          <a:lstStyle/>
          <a:p>
            <a:r>
              <a:rPr kumimoji="1" lang="en-US" altLang="ja-JP" sz="1200" dirty="0">
                <a:solidFill>
                  <a:srgbClr val="0432FF"/>
                </a:solidFill>
                <a:latin typeface="Meiryo" charset="-128"/>
                <a:ea typeface="Meiryo" charset="-128"/>
                <a:cs typeface="Meiryo" charset="-128"/>
              </a:rPr>
              <a:t>Manage a cluster of Linux containers as a single system to accelerate Dev and simplify Ops.</a:t>
            </a:r>
            <a:endParaRPr kumimoji="1" lang="ja-JP" altLang="en-US" sz="1200" dirty="0">
              <a:solidFill>
                <a:srgbClr val="0432FF"/>
              </a:solidFill>
              <a:latin typeface="Meiryo" charset="-128"/>
              <a:ea typeface="Meiryo" charset="-128"/>
              <a:cs typeface="Meiryo" charset="-128"/>
            </a:endParaRPr>
          </a:p>
        </p:txBody>
      </p:sp>
      <p:sp>
        <p:nvSpPr>
          <p:cNvPr id="19" name="正方形/長方形 18"/>
          <p:cNvSpPr/>
          <p:nvPr/>
        </p:nvSpPr>
        <p:spPr>
          <a:xfrm>
            <a:off x="4582056" y="4345804"/>
            <a:ext cx="3945744" cy="430887"/>
          </a:xfrm>
          <a:prstGeom prst="rect">
            <a:avLst/>
          </a:prstGeom>
        </p:spPr>
        <p:txBody>
          <a:bodyPr wrap="square">
            <a:spAutoFit/>
          </a:bodyPr>
          <a:lstStyle/>
          <a:p>
            <a:r>
              <a:rPr lang="ja-JP" altLang="ja-JP" sz="1100" dirty="0">
                <a:solidFill>
                  <a:srgbClr val="0432FF"/>
                </a:solidFill>
                <a:latin typeface="Meiryo" charset="-128"/>
                <a:ea typeface="Meiryo" charset="-128"/>
                <a:cs typeface="Meiryo" charset="-128"/>
              </a:rPr>
              <a:t>Linuxコンテナのクラスタを単一のシステムとして</a:t>
            </a:r>
            <a:r>
              <a:rPr lang="ja-JP" altLang="ja-JP" sz="1100">
                <a:solidFill>
                  <a:srgbClr val="0432FF"/>
                </a:solidFill>
                <a:latin typeface="Meiryo" charset="-128"/>
                <a:ea typeface="Meiryo" charset="-128"/>
                <a:cs typeface="Meiryo" charset="-128"/>
              </a:rPr>
              <a:t>管理し</a:t>
            </a:r>
            <a:r>
              <a:rPr lang="ja-JP" altLang="en-US" sz="1100">
                <a:solidFill>
                  <a:srgbClr val="0432FF"/>
                </a:solidFill>
                <a:latin typeface="Meiryo" charset="-128"/>
                <a:ea typeface="Meiryo" charset="-128"/>
                <a:cs typeface="Meiryo" charset="-128"/>
              </a:rPr>
              <a:t>て</a:t>
            </a:r>
            <a:r>
              <a:rPr lang="ja-JP" altLang="ja-JP" sz="1100">
                <a:solidFill>
                  <a:srgbClr val="0432FF"/>
                </a:solidFill>
                <a:latin typeface="Meiryo" charset="-128"/>
                <a:ea typeface="Meiryo" charset="-128"/>
                <a:cs typeface="Meiryo" charset="-128"/>
              </a:rPr>
              <a:t>開発</a:t>
            </a:r>
            <a:r>
              <a:rPr lang="ja-JP" altLang="ja-JP" sz="1100" dirty="0">
                <a:solidFill>
                  <a:srgbClr val="0432FF"/>
                </a:solidFill>
                <a:latin typeface="Meiryo" charset="-128"/>
                <a:ea typeface="Meiryo" charset="-128"/>
                <a:cs typeface="Meiryo" charset="-128"/>
              </a:rPr>
              <a:t>を加速し、</a:t>
            </a:r>
            <a:r>
              <a:rPr lang="ja-JP" altLang="en-US" sz="1100" dirty="0">
                <a:solidFill>
                  <a:srgbClr val="0432FF"/>
                </a:solidFill>
                <a:latin typeface="Meiryo" charset="-128"/>
                <a:ea typeface="Meiryo" charset="-128"/>
                <a:cs typeface="Meiryo" charset="-128"/>
              </a:rPr>
              <a:t>運用</a:t>
            </a:r>
            <a:r>
              <a:rPr lang="ja-JP" altLang="ja-JP" sz="1100" dirty="0">
                <a:solidFill>
                  <a:srgbClr val="0432FF"/>
                </a:solidFill>
                <a:latin typeface="Meiryo" charset="-128"/>
                <a:ea typeface="Meiryo" charset="-128"/>
                <a:cs typeface="Meiryo" charset="-128"/>
              </a:rPr>
              <a:t>を簡素化します。</a:t>
            </a:r>
            <a:endParaRPr lang="ja-JP" altLang="en-US" sz="1100" dirty="0">
              <a:solidFill>
                <a:srgbClr val="0432FF"/>
              </a:solidFill>
              <a:latin typeface="Meiryo" charset="-128"/>
              <a:ea typeface="Meiryo" charset="-128"/>
              <a:cs typeface="Meiryo" charset="-128"/>
            </a:endParaRPr>
          </a:p>
        </p:txBody>
      </p:sp>
      <p:cxnSp>
        <p:nvCxnSpPr>
          <p:cNvPr id="21" name="直線コネクタ 20"/>
          <p:cNvCxnSpPr/>
          <p:nvPr/>
        </p:nvCxnSpPr>
        <p:spPr>
          <a:xfrm>
            <a:off x="4671510" y="4339464"/>
            <a:ext cx="3705814" cy="0"/>
          </a:xfrm>
          <a:prstGeom prst="line">
            <a:avLst/>
          </a:prstGeom>
          <a:ln w="6350">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5796136" y="6007510"/>
            <a:ext cx="2870264" cy="369332"/>
          </a:xfrm>
          <a:prstGeom prst="rect">
            <a:avLst/>
          </a:prstGeom>
        </p:spPr>
        <p:txBody>
          <a:bodyPr wrap="square">
            <a:spAutoFit/>
          </a:bodyPr>
          <a:lstStyle/>
          <a:p>
            <a:r>
              <a:rPr lang="ja-JP" altLang="en-US" sz="900" dirty="0">
                <a:solidFill>
                  <a:srgbClr val="4A4A4A"/>
                </a:solidFill>
                <a:latin typeface="Meiryo" charset="-128"/>
                <a:ea typeface="Meiryo" charset="-128"/>
                <a:cs typeface="Meiryo" charset="-128"/>
              </a:rPr>
              <a:t>意味：ギリシャ語で「人生の道標」</a:t>
            </a:r>
            <a:br>
              <a:rPr lang="ja-JP" altLang="en-US" sz="900">
                <a:latin typeface="Meiryo" charset="-128"/>
                <a:ea typeface="Meiryo" charset="-128"/>
                <a:cs typeface="Meiryo" charset="-128"/>
              </a:rPr>
            </a:br>
            <a:r>
              <a:rPr lang="ja-JP" altLang="en-US" sz="900">
                <a:solidFill>
                  <a:srgbClr val="4A4A4A"/>
                </a:solidFill>
                <a:latin typeface="Meiryo" charset="-128"/>
                <a:ea typeface="Meiryo" charset="-128"/>
                <a:cs typeface="Meiryo" charset="-128"/>
              </a:rPr>
              <a:t>読み方</a:t>
            </a:r>
            <a:r>
              <a:rPr lang="ja-JP" altLang="en-US" sz="900" dirty="0">
                <a:solidFill>
                  <a:srgbClr val="4A4A4A"/>
                </a:solidFill>
                <a:latin typeface="Meiryo" charset="-128"/>
                <a:ea typeface="Meiryo" charset="-128"/>
                <a:cs typeface="Meiryo" charset="-128"/>
              </a:rPr>
              <a:t>：クーベルネイテス（</a:t>
            </a:r>
            <a:r>
              <a:rPr lang="en-US" altLang="ja-JP" sz="900" dirty="0" err="1">
                <a:solidFill>
                  <a:srgbClr val="4A4A4A"/>
                </a:solidFill>
                <a:latin typeface="Meiryo" charset="-128"/>
                <a:ea typeface="Meiryo" charset="-128"/>
                <a:cs typeface="Meiryo" charset="-128"/>
              </a:rPr>
              <a:t>koo</a:t>
            </a:r>
            <a:r>
              <a:rPr lang="en-US" altLang="ja-JP" sz="900" dirty="0">
                <a:solidFill>
                  <a:srgbClr val="4A4A4A"/>
                </a:solidFill>
                <a:latin typeface="Meiryo" charset="-128"/>
                <a:ea typeface="Meiryo" charset="-128"/>
                <a:cs typeface="Meiryo" charset="-128"/>
              </a:rPr>
              <a:t>-</a:t>
            </a:r>
            <a:r>
              <a:rPr lang="en-US" altLang="ja-JP" sz="900" dirty="0" err="1">
                <a:solidFill>
                  <a:srgbClr val="4A4A4A"/>
                </a:solidFill>
                <a:latin typeface="Meiryo" charset="-128"/>
                <a:ea typeface="Meiryo" charset="-128"/>
                <a:cs typeface="Meiryo" charset="-128"/>
              </a:rPr>
              <a:t>ber</a:t>
            </a:r>
            <a:r>
              <a:rPr lang="en-US" altLang="ja-JP" sz="900" dirty="0">
                <a:solidFill>
                  <a:srgbClr val="4A4A4A"/>
                </a:solidFill>
                <a:latin typeface="Meiryo" charset="-128"/>
                <a:ea typeface="Meiryo" charset="-128"/>
                <a:cs typeface="Meiryo" charset="-128"/>
              </a:rPr>
              <a:t>-nay'-</a:t>
            </a:r>
            <a:r>
              <a:rPr lang="en-US" altLang="ja-JP" sz="900" dirty="0" err="1">
                <a:solidFill>
                  <a:srgbClr val="4A4A4A"/>
                </a:solidFill>
                <a:latin typeface="Meiryo" charset="-128"/>
                <a:ea typeface="Meiryo" charset="-128"/>
                <a:cs typeface="Meiryo" charset="-128"/>
              </a:rPr>
              <a:t>tace</a:t>
            </a:r>
            <a:r>
              <a:rPr lang="ja-JP" altLang="en-US" sz="900" dirty="0">
                <a:solidFill>
                  <a:srgbClr val="4A4A4A"/>
                </a:solidFill>
                <a:latin typeface="Meiryo" charset="-128"/>
                <a:ea typeface="Meiryo" charset="-128"/>
                <a:cs typeface="Meiryo" charset="-128"/>
              </a:rPr>
              <a:t>）</a:t>
            </a:r>
            <a:endParaRPr lang="ja-JP" altLang="en-US" sz="900" dirty="0">
              <a:latin typeface="Meiryo" charset="-128"/>
              <a:ea typeface="Meiryo" charset="-128"/>
              <a:cs typeface="Meiryo" charset="-128"/>
            </a:endParaRPr>
          </a:p>
        </p:txBody>
      </p:sp>
    </p:spTree>
    <p:extLst>
      <p:ext uri="{BB962C8B-B14F-4D97-AF65-F5344CB8AC3E}">
        <p14:creationId xmlns:p14="http://schemas.microsoft.com/office/powerpoint/2010/main" val="149559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a:xfrm>
            <a:off x="451236" y="270960"/>
            <a:ext cx="8550661" cy="416221"/>
          </a:xfrm>
          <a:prstGeom prst="rect">
            <a:avLst/>
          </a:prstGeom>
        </p:spPr>
        <p:txBody>
          <a:bodyPr>
            <a:noAutofit/>
          </a:bodyPr>
          <a:lstStyle/>
          <a:p>
            <a:r>
              <a:rPr lang="ja-JP" altLang="en-US" dirty="0">
                <a:latin typeface="Meiryo" panose="020B0604030504040204" pitchFamily="34" charset="-128"/>
                <a:ea typeface="Meiryo" panose="020B0604030504040204" pitchFamily="34" charset="-128"/>
              </a:rPr>
              <a:t>デジタル・</a:t>
            </a:r>
            <a:r>
              <a:rPr lang="ja-JP" altLang="en-US">
                <a:latin typeface="Meiryo" panose="020B0604030504040204" pitchFamily="34" charset="-128"/>
                <a:ea typeface="Meiryo" panose="020B0604030504040204" pitchFamily="34" charset="-128"/>
              </a:rPr>
              <a:t>トランスフォーメーションと</a:t>
            </a:r>
            <a:r>
              <a:rPr lang="en-US" altLang="ja-JP" dirty="0">
                <a:latin typeface="Meiryo" panose="020B0604030504040204" pitchFamily="34" charset="-128"/>
                <a:ea typeface="Meiryo" panose="020B0604030504040204" pitchFamily="34" charset="-128"/>
              </a:rPr>
              <a:t>CPS</a:t>
            </a:r>
            <a:endParaRPr kumimoji="1" lang="ja-JP" altLang="en-US" dirty="0">
              <a:latin typeface="Meiryo" panose="020B0604030504040204" pitchFamily="34" charset="-128"/>
              <a:ea typeface="Meiryo" panose="020B0604030504040204" pitchFamily="34" charset="-128"/>
            </a:endParaRPr>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18" name="上矢印 17"/>
          <p:cNvSpPr/>
          <p:nvPr/>
        </p:nvSpPr>
        <p:spPr>
          <a:xfrm rot="12599028">
            <a:off x="4921295" y="3306894"/>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01544"/>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データ収集</a:t>
            </a:r>
            <a:endParaRPr kumimoji="1" lang="en-US" altLang="ja-JP" sz="2000" b="1" dirty="0">
              <a:solidFill>
                <a:schemeClr val="bg1"/>
              </a:solidFill>
              <a:latin typeface="Meiryo" charset="-128"/>
              <a:ea typeface="Meiryo" charset="-128"/>
              <a:cs typeface="Meiryo" charset="-128"/>
            </a:endParaRPr>
          </a:p>
          <a:p>
            <a:pPr algn="ctr"/>
            <a:r>
              <a:rPr lang="en-US" altLang="ja-JP" sz="1400" dirty="0" err="1">
                <a:solidFill>
                  <a:schemeClr val="bg1"/>
                </a:solidFill>
                <a:latin typeface="Meiryo" charset="-128"/>
                <a:ea typeface="Meiryo" charset="-128"/>
                <a:cs typeface="Meiryo" charset="-128"/>
              </a:rPr>
              <a:t>IoT</a:t>
            </a:r>
            <a:r>
              <a:rPr lang="en-US" altLang="ja-JP" sz="1400" dirty="0">
                <a:solidFill>
                  <a:schemeClr val="bg1"/>
                </a:solidFill>
                <a:latin typeface="Meiryo" charset="-128"/>
                <a:ea typeface="Meiryo" charset="-128"/>
                <a:cs typeface="Meiryo" charset="-128"/>
              </a:rPr>
              <a:t>/Mobile/Web</a:t>
            </a:r>
            <a:endParaRPr kumimoji="1" lang="ja-JP" altLang="en-US" sz="1400" dirty="0">
              <a:solidFill>
                <a:schemeClr val="bg1"/>
              </a:solidFill>
              <a:latin typeface="Meiryo" charset="-128"/>
              <a:ea typeface="Meiryo" charset="-128"/>
              <a:cs typeface="Meiryo" charset="-128"/>
            </a:endParaRPr>
          </a:p>
        </p:txBody>
      </p:sp>
      <p:sp>
        <p:nvSpPr>
          <p:cNvPr id="23" name="テキスト ボックス 22"/>
          <p:cNvSpPr txBox="1"/>
          <p:nvPr/>
        </p:nvSpPr>
        <p:spPr>
          <a:xfrm>
            <a:off x="1886709" y="2244860"/>
            <a:ext cx="1898455" cy="400110"/>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データ解析</a:t>
            </a:r>
            <a:endParaRPr kumimoji="1" lang="en-US" altLang="ja-JP" sz="20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148003"/>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データ活用</a:t>
            </a:r>
            <a:endParaRPr kumimoji="1" lang="en-US" altLang="ja-JP" sz="2000" b="1" dirty="0">
              <a:solidFill>
                <a:schemeClr val="bg1"/>
              </a:solidFill>
              <a:latin typeface="Meiryo" charset="-128"/>
              <a:ea typeface="Meiryo" charset="-128"/>
              <a:cs typeface="Meiryo" charset="-128"/>
            </a:endParaRPr>
          </a:p>
          <a:p>
            <a:pPr algn="ct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サービス</a:t>
            </a:r>
            <a:endParaRPr kumimoji="1" lang="ja-JP" altLang="en-US" sz="1400"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メイリオ"/>
                <a:ea typeface="メイリオ"/>
                <a:cs typeface="メイリオ"/>
              </a:rPr>
              <a:t>ヒト・モノ</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メイリオ"/>
                <a:ea typeface="メイリオ"/>
                <a:cs typeface="メイリオ"/>
              </a:rPr>
              <a:t>環境変化・産業活動</a:t>
            </a:r>
          </a:p>
        </p:txBody>
      </p:sp>
      <p:sp>
        <p:nvSpPr>
          <p:cNvPr id="63" name="テキスト ボックス 62"/>
          <p:cNvSpPr txBox="1"/>
          <p:nvPr/>
        </p:nvSpPr>
        <p:spPr>
          <a:xfrm>
            <a:off x="1111567" y="613061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メイリオ"/>
                <a:ea typeface="メイリオ"/>
                <a:cs typeface="メイリオ"/>
              </a:rPr>
              <a:t>現実世界／</a:t>
            </a:r>
            <a:r>
              <a:rPr kumimoji="1" lang="en-US" altLang="ja-JP" sz="1400" b="1" dirty="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8737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4768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20493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メイリオ"/>
                <a:ea typeface="メイリオ"/>
                <a:cs typeface="メイリオ"/>
              </a:rPr>
              <a:t>サイバー世界／</a:t>
            </a:r>
            <a:r>
              <a:rPr kumimoji="1" lang="en-US" altLang="ja-JP" sz="1400" b="1" dirty="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メイリオ"/>
                <a:ea typeface="メイリオ"/>
                <a:cs typeface="メイリオ"/>
              </a:rPr>
              <a:t>Cyber Physical System</a:t>
            </a:r>
            <a:r>
              <a:rPr lang="ja-JP" altLang="en-US" sz="1400" dirty="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grpSp>
        <p:nvGrpSpPr>
          <p:cNvPr id="10" name="図形グループ 9"/>
          <p:cNvGrpSpPr/>
          <p:nvPr/>
        </p:nvGrpSpPr>
        <p:grpSpPr>
          <a:xfrm>
            <a:off x="2277038" y="2102224"/>
            <a:ext cx="4572000" cy="2750959"/>
            <a:chOff x="2277038" y="2078176"/>
            <a:chExt cx="4572000" cy="2750959"/>
          </a:xfrm>
        </p:grpSpPr>
        <p:sp>
          <p:nvSpPr>
            <p:cNvPr id="48" name="円/楕円 47"/>
            <p:cNvSpPr/>
            <p:nvPr/>
          </p:nvSpPr>
          <p:spPr>
            <a:xfrm>
              <a:off x="3197675" y="2078176"/>
              <a:ext cx="2748649" cy="2750959"/>
            </a:xfrm>
            <a:prstGeom prst="ellipse">
              <a:avLst/>
            </a:prstGeom>
            <a:solidFill>
              <a:srgbClr val="FF7E79">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6" name="正方形/長方形 5"/>
            <p:cNvSpPr/>
            <p:nvPr/>
          </p:nvSpPr>
          <p:spPr>
            <a:xfrm>
              <a:off x="2277038" y="3048970"/>
              <a:ext cx="4572000" cy="923330"/>
            </a:xfrm>
            <a:prstGeom prst="rect">
              <a:avLst/>
            </a:prstGeom>
          </p:spPr>
          <p:txBody>
            <a:bodyPr>
              <a:spAutoFit/>
            </a:bodyPr>
            <a:lstStyle/>
            <a:p>
              <a:pPr algn="ctr"/>
              <a:r>
                <a:rPr lang="ja-JP" altLang="en-US" sz="4000" b="1" dirty="0">
                  <a:solidFill>
                    <a:srgbClr val="FFFFFF"/>
                  </a:solidFill>
                  <a:latin typeface="Meiryo" charset="-128"/>
                  <a:ea typeface="Meiryo" charset="-128"/>
                  <a:cs typeface="Meiryo" charset="-128"/>
                </a:rPr>
                <a:t>デジタル</a:t>
              </a:r>
              <a:endParaRPr lang="en-US" altLang="ja-JP" sz="4000" b="1" dirty="0">
                <a:solidFill>
                  <a:srgbClr val="FFFFFF"/>
                </a:solidFill>
                <a:latin typeface="Meiryo" charset="-128"/>
                <a:ea typeface="Meiryo" charset="-128"/>
                <a:cs typeface="Meiryo" charset="-128"/>
              </a:endParaRPr>
            </a:p>
            <a:p>
              <a:pPr algn="ctr"/>
              <a:r>
                <a:rPr lang="ja-JP" altLang="en-US" sz="1400" b="1" dirty="0">
                  <a:solidFill>
                    <a:srgbClr val="FFFFFF"/>
                  </a:solidFill>
                  <a:latin typeface="Meiryo" charset="-128"/>
                  <a:ea typeface="Meiryo" charset="-128"/>
                  <a:cs typeface="Meiryo" charset="-128"/>
                </a:rPr>
                <a:t>トランスフォーメーション</a:t>
              </a:r>
            </a:p>
          </p:txBody>
        </p:sp>
      </p:grpSp>
    </p:spTree>
    <p:extLst>
      <p:ext uri="{BB962C8B-B14F-4D97-AF65-F5344CB8AC3E}">
        <p14:creationId xmlns:p14="http://schemas.microsoft.com/office/powerpoint/2010/main" val="2586393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a:extLst>
              <a:ext uri="{FF2B5EF4-FFF2-40B4-BE49-F238E27FC236}">
                <a16:creationId xmlns:a16="http://schemas.microsoft.com/office/drawing/2014/main" id="{5BC3343B-77FE-144A-8F26-27DF9B099567}"/>
              </a:ext>
            </a:extLst>
          </p:cNvPr>
          <p:cNvSpPr/>
          <p:nvPr/>
        </p:nvSpPr>
        <p:spPr>
          <a:xfrm>
            <a:off x="3422683" y="2174805"/>
            <a:ext cx="2335427" cy="316332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a:extLst>
              <a:ext uri="{FF2B5EF4-FFF2-40B4-BE49-F238E27FC236}">
                <a16:creationId xmlns:a16="http://schemas.microsoft.com/office/drawing/2014/main" id="{FEF88CF4-4067-A54B-9DB9-786BBBDFBBAD}"/>
              </a:ext>
            </a:extLst>
          </p:cNvPr>
          <p:cNvSpPr/>
          <p:nvPr/>
        </p:nvSpPr>
        <p:spPr>
          <a:xfrm>
            <a:off x="6510213" y="2174805"/>
            <a:ext cx="2335427" cy="316332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79F85A75-6708-B746-A0A6-BAE2F7F295ED}"/>
              </a:ext>
            </a:extLst>
          </p:cNvPr>
          <p:cNvSpPr/>
          <p:nvPr/>
        </p:nvSpPr>
        <p:spPr>
          <a:xfrm>
            <a:off x="302741" y="2174805"/>
            <a:ext cx="2335427" cy="316332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a:extLst>
              <a:ext uri="{FF2B5EF4-FFF2-40B4-BE49-F238E27FC236}">
                <a16:creationId xmlns:a16="http://schemas.microsoft.com/office/drawing/2014/main" id="{E9A04408-6C10-A748-BCE9-B01D116E6852}"/>
              </a:ext>
            </a:extLst>
          </p:cNvPr>
          <p:cNvSpPr/>
          <p:nvPr/>
        </p:nvSpPr>
        <p:spPr>
          <a:xfrm>
            <a:off x="510726" y="4242613"/>
            <a:ext cx="1953584" cy="50862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a:solidFill>
                  <a:srgbClr val="0432FF"/>
                </a:solidFill>
                <a:latin typeface="メイリオ"/>
                <a:ea typeface="メイリオ"/>
                <a:cs typeface="メイリオ"/>
              </a:rPr>
              <a:t>コンテナ連係</a:t>
            </a:r>
            <a:endParaRPr kumimoji="1" lang="en-US" altLang="ja-JP" sz="1200" dirty="0">
              <a:solidFill>
                <a:srgbClr val="0432FF"/>
              </a:solidFill>
              <a:latin typeface="メイリオ"/>
              <a:ea typeface="メイリオ"/>
              <a:cs typeface="メイリオ"/>
            </a:endParaRPr>
          </a:p>
          <a:p>
            <a:r>
              <a:rPr lang="ja-JP" altLang="en-US" sz="1200">
                <a:solidFill>
                  <a:srgbClr val="0432FF"/>
                </a:solidFill>
                <a:latin typeface="メイリオ"/>
                <a:ea typeface="メイリオ"/>
                <a:cs typeface="メイリオ"/>
              </a:rPr>
              <a:t>その運用管理</a:t>
            </a:r>
            <a:endParaRPr kumimoji="1" lang="ja-JP" altLang="en-US" sz="1200" dirty="0">
              <a:solidFill>
                <a:srgbClr val="0432FF"/>
              </a:solidFill>
              <a:latin typeface="メイリオ"/>
              <a:ea typeface="メイリオ"/>
              <a:cs typeface="メイリオ"/>
            </a:endParaRPr>
          </a:p>
        </p:txBody>
      </p:sp>
      <p:sp>
        <p:nvSpPr>
          <p:cNvPr id="45" name="タイトル 44"/>
          <p:cNvSpPr>
            <a:spLocks noGrp="1"/>
          </p:cNvSpPr>
          <p:nvPr>
            <p:ph type="title"/>
          </p:nvPr>
        </p:nvSpPr>
        <p:spPr/>
        <p:txBody>
          <a:bodyPr/>
          <a:lstStyle/>
          <a:p>
            <a:r>
              <a:rPr lang="ja-JP" altLang="en-US"/>
              <a:t>コンテナとハイブリッド・クラウド／マルチ・クラウド</a:t>
            </a:r>
            <a:endParaRPr kumimoji="1" lang="ja-JP" altLang="en-US" dirty="0"/>
          </a:p>
        </p:txBody>
      </p:sp>
      <p:sp>
        <p:nvSpPr>
          <p:cNvPr id="33" name="正方形/長方形 32"/>
          <p:cNvSpPr/>
          <p:nvPr/>
        </p:nvSpPr>
        <p:spPr>
          <a:xfrm>
            <a:off x="6676936" y="3884095"/>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53" name="正方形/長方形 52"/>
          <p:cNvSpPr/>
          <p:nvPr/>
        </p:nvSpPr>
        <p:spPr>
          <a:xfrm>
            <a:off x="3596920" y="3884095"/>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61" name="正方形/長方形 60"/>
          <p:cNvSpPr/>
          <p:nvPr/>
        </p:nvSpPr>
        <p:spPr>
          <a:xfrm>
            <a:off x="516904" y="3890445"/>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solidFill>
                  <a:srgbClr val="FFFFFF"/>
                </a:solidFill>
                <a:latin typeface="メイリオ"/>
                <a:ea typeface="メイリオ"/>
                <a:cs typeface="メイリオ"/>
              </a:rPr>
              <a:t>コンテナ管理</a:t>
            </a:r>
          </a:p>
        </p:txBody>
      </p:sp>
      <p:sp>
        <p:nvSpPr>
          <p:cNvPr id="15" name="テキスト ボックス 14"/>
          <p:cNvSpPr txBox="1"/>
          <p:nvPr/>
        </p:nvSpPr>
        <p:spPr>
          <a:xfrm>
            <a:off x="6808587" y="4921567"/>
            <a:ext cx="1738681" cy="338554"/>
          </a:xfrm>
          <a:prstGeom prst="rect">
            <a:avLst/>
          </a:prstGeom>
          <a:noFill/>
        </p:spPr>
        <p:txBody>
          <a:bodyPr wrap="none" rtlCol="0">
            <a:spAutoFit/>
          </a:bodyPr>
          <a:lstStyle/>
          <a:p>
            <a:pPr algn="ctr"/>
            <a:r>
              <a:rPr kumimoji="1" lang="en-US" altLang="ja-JP" sz="1600" dirty="0">
                <a:solidFill>
                  <a:srgbClr val="0070C0"/>
                </a:solidFill>
                <a:latin typeface="Meiryo" charset="-128"/>
                <a:ea typeface="Meiryo" charset="-128"/>
                <a:cs typeface="Meiryo" charset="-128"/>
              </a:rPr>
              <a:t>Microsoft Azure</a:t>
            </a:r>
            <a:endParaRPr kumimoji="1" lang="ja-JP" altLang="en-US" sz="1600">
              <a:solidFill>
                <a:srgbClr val="0070C0"/>
              </a:solidFill>
              <a:latin typeface="Meiryo" charset="-128"/>
              <a:ea typeface="Meiryo" charset="-128"/>
              <a:cs typeface="Meiryo" charset="-128"/>
            </a:endParaRPr>
          </a:p>
        </p:txBody>
      </p:sp>
      <p:sp>
        <p:nvSpPr>
          <p:cNvPr id="69" name="テキスト ボックス 68"/>
          <p:cNvSpPr txBox="1"/>
          <p:nvPr/>
        </p:nvSpPr>
        <p:spPr>
          <a:xfrm>
            <a:off x="3678491" y="4921567"/>
            <a:ext cx="1826141" cy="338554"/>
          </a:xfrm>
          <a:prstGeom prst="rect">
            <a:avLst/>
          </a:prstGeom>
          <a:noFill/>
        </p:spPr>
        <p:txBody>
          <a:bodyPr wrap="none" rtlCol="0">
            <a:spAutoFit/>
          </a:bodyPr>
          <a:lstStyle/>
          <a:p>
            <a:pPr algn="ctr"/>
            <a:r>
              <a:rPr kumimoji="1" lang="ja-JP" altLang="en-US" sz="1600">
                <a:solidFill>
                  <a:srgbClr val="009051"/>
                </a:solidFill>
                <a:latin typeface="Meiryo" charset="-128"/>
                <a:ea typeface="Meiryo" charset="-128"/>
                <a:cs typeface="Meiryo" charset="-128"/>
              </a:rPr>
              <a:t>自社所有システム</a:t>
            </a:r>
            <a:endParaRPr kumimoji="1" lang="ja-JP" altLang="en-US" sz="1600" dirty="0">
              <a:solidFill>
                <a:srgbClr val="009051"/>
              </a:solidFill>
              <a:latin typeface="Meiryo" charset="-128"/>
              <a:ea typeface="Meiryo" charset="-128"/>
              <a:cs typeface="Meiryo" charset="-128"/>
            </a:endParaRPr>
          </a:p>
        </p:txBody>
      </p:sp>
      <p:sp>
        <p:nvSpPr>
          <p:cNvPr id="70" name="テキスト ボックス 69"/>
          <p:cNvSpPr txBox="1"/>
          <p:nvPr/>
        </p:nvSpPr>
        <p:spPr>
          <a:xfrm>
            <a:off x="1191302" y="4924949"/>
            <a:ext cx="654218" cy="338554"/>
          </a:xfrm>
          <a:prstGeom prst="rect">
            <a:avLst/>
          </a:prstGeom>
          <a:noFill/>
        </p:spPr>
        <p:txBody>
          <a:bodyPr wrap="none" rtlCol="0">
            <a:spAutoFit/>
          </a:bodyPr>
          <a:lstStyle/>
          <a:p>
            <a:pPr algn="ctr"/>
            <a:r>
              <a:rPr kumimoji="1" lang="en-US" altLang="ja-JP" sz="1600" dirty="0">
                <a:solidFill>
                  <a:schemeClr val="accent6">
                    <a:lumMod val="50000"/>
                  </a:schemeClr>
                </a:solidFill>
                <a:latin typeface="Meiryo" charset="-128"/>
                <a:ea typeface="Meiryo" charset="-128"/>
                <a:cs typeface="Meiryo" charset="-128"/>
              </a:rPr>
              <a:t>AWS</a:t>
            </a:r>
            <a:endParaRPr kumimoji="1" lang="ja-JP" altLang="en-US" sz="1600" dirty="0">
              <a:solidFill>
                <a:schemeClr val="accent6">
                  <a:lumMod val="50000"/>
                </a:schemeClr>
              </a:solidFill>
              <a:latin typeface="Meiryo" charset="-128"/>
              <a:ea typeface="Meiryo" charset="-128"/>
              <a:cs typeface="Meiryo" charset="-128"/>
            </a:endParaRPr>
          </a:p>
        </p:txBody>
      </p:sp>
      <p:pic>
        <p:nvPicPr>
          <p:cNvPr id="7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55096" y="3879874"/>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60613" y="3873524"/>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8067" y="3888376"/>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図 29">
            <a:extLst>
              <a:ext uri="{FF2B5EF4-FFF2-40B4-BE49-F238E27FC236}">
                <a16:creationId xmlns:a16="http://schemas.microsoft.com/office/drawing/2014/main" id="{5514B790-201C-CC4C-9E96-55AD6E66630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06812" y="4316709"/>
            <a:ext cx="802751" cy="350535"/>
          </a:xfrm>
          <a:prstGeom prst="rect">
            <a:avLst/>
          </a:prstGeom>
        </p:spPr>
      </p:pic>
      <p:sp>
        <p:nvSpPr>
          <p:cNvPr id="36" name="正方形/長方形 35">
            <a:extLst>
              <a:ext uri="{FF2B5EF4-FFF2-40B4-BE49-F238E27FC236}">
                <a16:creationId xmlns:a16="http://schemas.microsoft.com/office/drawing/2014/main" id="{763BD859-4A89-7E42-90FB-CBA3BDA0FF55}"/>
              </a:ext>
            </a:extLst>
          </p:cNvPr>
          <p:cNvSpPr/>
          <p:nvPr/>
        </p:nvSpPr>
        <p:spPr>
          <a:xfrm>
            <a:off x="3596920" y="4242613"/>
            <a:ext cx="1953584" cy="50862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a:solidFill>
                  <a:srgbClr val="0432FF"/>
                </a:solidFill>
                <a:latin typeface="メイリオ"/>
                <a:ea typeface="メイリオ"/>
                <a:cs typeface="メイリオ"/>
              </a:rPr>
              <a:t>コンテナ連係</a:t>
            </a:r>
            <a:endParaRPr kumimoji="1" lang="en-US" altLang="ja-JP" sz="1200" dirty="0">
              <a:solidFill>
                <a:srgbClr val="0432FF"/>
              </a:solidFill>
              <a:latin typeface="メイリオ"/>
              <a:ea typeface="メイリオ"/>
              <a:cs typeface="メイリオ"/>
            </a:endParaRPr>
          </a:p>
          <a:p>
            <a:r>
              <a:rPr lang="ja-JP" altLang="en-US" sz="1200">
                <a:solidFill>
                  <a:srgbClr val="0432FF"/>
                </a:solidFill>
                <a:latin typeface="メイリオ"/>
                <a:ea typeface="メイリオ"/>
                <a:cs typeface="メイリオ"/>
              </a:rPr>
              <a:t>その運用管理</a:t>
            </a:r>
            <a:endParaRPr kumimoji="1" lang="ja-JP" altLang="en-US" sz="1200" dirty="0">
              <a:solidFill>
                <a:srgbClr val="0432FF"/>
              </a:solidFill>
              <a:latin typeface="メイリオ"/>
              <a:ea typeface="メイリオ"/>
              <a:cs typeface="メイリオ"/>
            </a:endParaRPr>
          </a:p>
        </p:txBody>
      </p:sp>
      <p:pic>
        <p:nvPicPr>
          <p:cNvPr id="37" name="図 36">
            <a:extLst>
              <a:ext uri="{FF2B5EF4-FFF2-40B4-BE49-F238E27FC236}">
                <a16:creationId xmlns:a16="http://schemas.microsoft.com/office/drawing/2014/main" id="{48463C88-2AC1-CB46-9263-3A64DC4BA12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93006" y="4316709"/>
            <a:ext cx="802751" cy="350535"/>
          </a:xfrm>
          <a:prstGeom prst="rect">
            <a:avLst/>
          </a:prstGeom>
        </p:spPr>
      </p:pic>
      <p:sp>
        <p:nvSpPr>
          <p:cNvPr id="38" name="正方形/長方形 37">
            <a:extLst>
              <a:ext uri="{FF2B5EF4-FFF2-40B4-BE49-F238E27FC236}">
                <a16:creationId xmlns:a16="http://schemas.microsoft.com/office/drawing/2014/main" id="{3E967BDF-09E3-D94C-B010-38C81D617919}"/>
              </a:ext>
            </a:extLst>
          </p:cNvPr>
          <p:cNvSpPr/>
          <p:nvPr/>
        </p:nvSpPr>
        <p:spPr>
          <a:xfrm>
            <a:off x="6676936" y="4242613"/>
            <a:ext cx="1953584" cy="50862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a:solidFill>
                  <a:srgbClr val="0432FF"/>
                </a:solidFill>
                <a:latin typeface="メイリオ"/>
                <a:ea typeface="メイリオ"/>
                <a:cs typeface="メイリオ"/>
              </a:rPr>
              <a:t>コンテナ連係</a:t>
            </a:r>
            <a:endParaRPr kumimoji="1" lang="en-US" altLang="ja-JP" sz="1200" dirty="0">
              <a:solidFill>
                <a:srgbClr val="0432FF"/>
              </a:solidFill>
              <a:latin typeface="メイリオ"/>
              <a:ea typeface="メイリオ"/>
              <a:cs typeface="メイリオ"/>
            </a:endParaRPr>
          </a:p>
          <a:p>
            <a:r>
              <a:rPr lang="ja-JP" altLang="en-US" sz="1200">
                <a:solidFill>
                  <a:srgbClr val="0432FF"/>
                </a:solidFill>
                <a:latin typeface="メイリオ"/>
                <a:ea typeface="メイリオ"/>
                <a:cs typeface="メイリオ"/>
              </a:rPr>
              <a:t>その運用管理</a:t>
            </a:r>
            <a:endParaRPr kumimoji="1" lang="ja-JP" altLang="en-US" sz="1200" dirty="0">
              <a:solidFill>
                <a:srgbClr val="0432FF"/>
              </a:solidFill>
              <a:latin typeface="メイリオ"/>
              <a:ea typeface="メイリオ"/>
              <a:cs typeface="メイリオ"/>
            </a:endParaRPr>
          </a:p>
        </p:txBody>
      </p:sp>
      <p:pic>
        <p:nvPicPr>
          <p:cNvPr id="39" name="図 38">
            <a:extLst>
              <a:ext uri="{FF2B5EF4-FFF2-40B4-BE49-F238E27FC236}">
                <a16:creationId xmlns:a16="http://schemas.microsoft.com/office/drawing/2014/main" id="{3E194E3D-F898-F545-8A8A-C3FAFF0D6BB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73022" y="4316709"/>
            <a:ext cx="802751" cy="350535"/>
          </a:xfrm>
          <a:prstGeom prst="rect">
            <a:avLst/>
          </a:prstGeom>
        </p:spPr>
      </p:pic>
      <p:grpSp>
        <p:nvGrpSpPr>
          <p:cNvPr id="40" name="グループ化 39">
            <a:extLst>
              <a:ext uri="{FF2B5EF4-FFF2-40B4-BE49-F238E27FC236}">
                <a16:creationId xmlns:a16="http://schemas.microsoft.com/office/drawing/2014/main" id="{32D44F17-8D2D-774F-8B8E-D376FECE4EB8}"/>
              </a:ext>
            </a:extLst>
          </p:cNvPr>
          <p:cNvGrpSpPr/>
          <p:nvPr/>
        </p:nvGrpSpPr>
        <p:grpSpPr>
          <a:xfrm>
            <a:off x="3497736" y="2530751"/>
            <a:ext cx="2148528" cy="1256294"/>
            <a:chOff x="437280" y="2836691"/>
            <a:chExt cx="2148528" cy="1256294"/>
          </a:xfrm>
        </p:grpSpPr>
        <p:sp>
          <p:nvSpPr>
            <p:cNvPr id="41" name="正方形/長方形 40">
              <a:extLst>
                <a:ext uri="{FF2B5EF4-FFF2-40B4-BE49-F238E27FC236}">
                  <a16:creationId xmlns:a16="http://schemas.microsoft.com/office/drawing/2014/main" id="{5FC10705-0940-9640-9DF3-7F8FDD7516D6}"/>
                </a:ext>
              </a:extLst>
            </p:cNvPr>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7CC5860B-D7B9-284B-8702-F2553F32C12D}"/>
                </a:ext>
              </a:extLst>
            </p:cNvPr>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43" name="正方形/長方形 42">
              <a:extLst>
                <a:ext uri="{FF2B5EF4-FFF2-40B4-BE49-F238E27FC236}">
                  <a16:creationId xmlns:a16="http://schemas.microsoft.com/office/drawing/2014/main" id="{C6945C3A-2CB6-234C-B432-EEE1FF8C9B24}"/>
                </a:ext>
              </a:extLst>
            </p:cNvPr>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44" name="テキスト ボックス 43">
              <a:extLst>
                <a:ext uri="{FF2B5EF4-FFF2-40B4-BE49-F238E27FC236}">
                  <a16:creationId xmlns:a16="http://schemas.microsoft.com/office/drawing/2014/main" id="{8313B9CB-38F8-1A4E-B5D9-436E2C809690}"/>
                </a:ext>
              </a:extLst>
            </p:cNvPr>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grpSp>
        <p:nvGrpSpPr>
          <p:cNvPr id="46" name="グループ化 45">
            <a:extLst>
              <a:ext uri="{FF2B5EF4-FFF2-40B4-BE49-F238E27FC236}">
                <a16:creationId xmlns:a16="http://schemas.microsoft.com/office/drawing/2014/main" id="{0AD711E9-5CCA-3A4F-BFB5-5C000E346B6F}"/>
              </a:ext>
            </a:extLst>
          </p:cNvPr>
          <p:cNvGrpSpPr/>
          <p:nvPr/>
        </p:nvGrpSpPr>
        <p:grpSpPr>
          <a:xfrm>
            <a:off x="3497736" y="2526792"/>
            <a:ext cx="2148528" cy="1256294"/>
            <a:chOff x="437280" y="2836691"/>
            <a:chExt cx="2148528" cy="1256294"/>
          </a:xfrm>
        </p:grpSpPr>
        <p:sp>
          <p:nvSpPr>
            <p:cNvPr id="47" name="正方形/長方形 46">
              <a:extLst>
                <a:ext uri="{FF2B5EF4-FFF2-40B4-BE49-F238E27FC236}">
                  <a16:creationId xmlns:a16="http://schemas.microsoft.com/office/drawing/2014/main" id="{B5B5EE0C-6EC4-EA48-A7A1-B522F1920FB5}"/>
                </a:ext>
              </a:extLst>
            </p:cNvPr>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749C2827-CC92-8949-872F-1D6DAFD988CB}"/>
                </a:ext>
              </a:extLst>
            </p:cNvPr>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49" name="正方形/長方形 48">
              <a:extLst>
                <a:ext uri="{FF2B5EF4-FFF2-40B4-BE49-F238E27FC236}">
                  <a16:creationId xmlns:a16="http://schemas.microsoft.com/office/drawing/2014/main" id="{5B73CCED-B466-3E4F-9A10-FE51B4451DE7}"/>
                </a:ext>
              </a:extLst>
            </p:cNvPr>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50" name="テキスト ボックス 49">
              <a:extLst>
                <a:ext uri="{FF2B5EF4-FFF2-40B4-BE49-F238E27FC236}">
                  <a16:creationId xmlns:a16="http://schemas.microsoft.com/office/drawing/2014/main" id="{B61B0427-ED35-D143-928B-25A78D66D923}"/>
                </a:ext>
              </a:extLst>
            </p:cNvPr>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grpSp>
        <p:nvGrpSpPr>
          <p:cNvPr id="54" name="グループ化 53">
            <a:extLst>
              <a:ext uri="{FF2B5EF4-FFF2-40B4-BE49-F238E27FC236}">
                <a16:creationId xmlns:a16="http://schemas.microsoft.com/office/drawing/2014/main" id="{85C5D57D-60F8-C942-A038-9B0384AC0EDE}"/>
              </a:ext>
            </a:extLst>
          </p:cNvPr>
          <p:cNvGrpSpPr/>
          <p:nvPr/>
        </p:nvGrpSpPr>
        <p:grpSpPr>
          <a:xfrm>
            <a:off x="3497736" y="2522833"/>
            <a:ext cx="2148528" cy="1256294"/>
            <a:chOff x="437280" y="2836691"/>
            <a:chExt cx="2148528" cy="1256294"/>
          </a:xfrm>
        </p:grpSpPr>
        <p:sp>
          <p:nvSpPr>
            <p:cNvPr id="64" name="正方形/長方形 63">
              <a:extLst>
                <a:ext uri="{FF2B5EF4-FFF2-40B4-BE49-F238E27FC236}">
                  <a16:creationId xmlns:a16="http://schemas.microsoft.com/office/drawing/2014/main" id="{F784BD6E-B595-2245-911E-5B8B36BE85E1}"/>
                </a:ext>
              </a:extLst>
            </p:cNvPr>
            <p:cNvSpPr/>
            <p:nvPr/>
          </p:nvSpPr>
          <p:spPr>
            <a:xfrm>
              <a:off x="437280" y="2836691"/>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a:extLst>
                <a:ext uri="{FF2B5EF4-FFF2-40B4-BE49-F238E27FC236}">
                  <a16:creationId xmlns:a16="http://schemas.microsoft.com/office/drawing/2014/main" id="{D9A069B9-55FD-EA45-9F68-646255B4ABAF}"/>
                </a:ext>
              </a:extLst>
            </p:cNvPr>
            <p:cNvSpPr/>
            <p:nvPr/>
          </p:nvSpPr>
          <p:spPr>
            <a:xfrm>
              <a:off x="541617" y="3174781"/>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メイリオ"/>
                  <a:ea typeface="メイリオ"/>
                  <a:cs typeface="メイリオ"/>
                </a:rPr>
                <a:t>アプリケーション</a:t>
              </a:r>
            </a:p>
          </p:txBody>
        </p:sp>
        <p:sp>
          <p:nvSpPr>
            <p:cNvPr id="75" name="正方形/長方形 74">
              <a:extLst>
                <a:ext uri="{FF2B5EF4-FFF2-40B4-BE49-F238E27FC236}">
                  <a16:creationId xmlns:a16="http://schemas.microsoft.com/office/drawing/2014/main" id="{61AE7A85-3CEE-1448-A320-FB01D4F4E92D}"/>
                </a:ext>
              </a:extLst>
            </p:cNvPr>
            <p:cNvSpPr/>
            <p:nvPr/>
          </p:nvSpPr>
          <p:spPr>
            <a:xfrm>
              <a:off x="541617" y="3614404"/>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開発・実行環境</a:t>
              </a:r>
              <a:endParaRPr kumimoji="1" lang="en-US" altLang="ja-JP" sz="1200" dirty="0">
                <a:solidFill>
                  <a:srgbClr val="FFFFFF"/>
                </a:solidFill>
                <a:latin typeface="メイリオ"/>
                <a:ea typeface="メイリオ"/>
                <a:cs typeface="メイリオ"/>
              </a:endParaRPr>
            </a:p>
            <a:p>
              <a:pPr algn="ctr"/>
              <a:r>
                <a:rPr kumimoji="1" lang="ja-JP" altLang="en-US" sz="1200" dirty="0">
                  <a:solidFill>
                    <a:srgbClr val="FFFFFF"/>
                  </a:solidFill>
                  <a:latin typeface="メイリオ"/>
                  <a:ea typeface="メイリオ"/>
                  <a:cs typeface="メイリオ"/>
                </a:rPr>
                <a:t>ミドルウェア</a:t>
              </a:r>
              <a:endParaRPr kumimoji="1" lang="en-US" altLang="ja-JP" sz="1200" dirty="0">
                <a:solidFill>
                  <a:srgbClr val="FFFFFF"/>
                </a:solidFill>
                <a:latin typeface="メイリオ"/>
                <a:ea typeface="メイリオ"/>
                <a:cs typeface="メイリオ"/>
              </a:endParaRPr>
            </a:p>
          </p:txBody>
        </p:sp>
        <p:sp>
          <p:nvSpPr>
            <p:cNvPr id="76" name="テキスト ボックス 75">
              <a:extLst>
                <a:ext uri="{FF2B5EF4-FFF2-40B4-BE49-F238E27FC236}">
                  <a16:creationId xmlns:a16="http://schemas.microsoft.com/office/drawing/2014/main" id="{3414D3BE-DCB8-1E49-A833-DCB84CED87BC}"/>
                </a:ext>
              </a:extLst>
            </p:cNvPr>
            <p:cNvSpPr txBox="1"/>
            <p:nvPr/>
          </p:nvSpPr>
          <p:spPr>
            <a:xfrm>
              <a:off x="447369" y="2876213"/>
              <a:ext cx="2138439" cy="276999"/>
            </a:xfrm>
            <a:prstGeom prst="rect">
              <a:avLst/>
            </a:prstGeom>
            <a:noFill/>
          </p:spPr>
          <p:txBody>
            <a:bodyPr wrap="square" rtlCol="0">
              <a:spAutoFit/>
            </a:bodyPr>
            <a:lstStyle/>
            <a:p>
              <a:pPr algn="ctr"/>
              <a:r>
                <a:rPr kumimoji="1" lang="ja-JP" altLang="en-US" sz="1200" dirty="0">
                  <a:solidFill>
                    <a:srgbClr val="800000"/>
                  </a:solidFill>
                  <a:latin typeface="メイリオ"/>
                  <a:ea typeface="メイリオ"/>
                  <a:cs typeface="メイリオ"/>
                </a:rPr>
                <a:t>コンテナ</a:t>
              </a:r>
            </a:p>
          </p:txBody>
        </p:sp>
      </p:grpSp>
    </p:spTree>
    <p:extLst>
      <p:ext uri="{BB962C8B-B14F-4D97-AF65-F5344CB8AC3E}">
        <p14:creationId xmlns:p14="http://schemas.microsoft.com/office/powerpoint/2010/main" val="27596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3.7037E-6 L -0.33733 -3.7037E-6 " pathEditMode="relative" rAng="0" ptsTypes="AA">
                                      <p:cBhvr>
                                        <p:cTn id="6" dur="2000" fill="hold"/>
                                        <p:tgtEl>
                                          <p:spTgt spid="46"/>
                                        </p:tgtEl>
                                        <p:attrNameLst>
                                          <p:attrName>ppt_x</p:attrName>
                                          <p:attrName>ppt_y</p:attrName>
                                        </p:attrNameLst>
                                      </p:cBhvr>
                                      <p:rCtr x="-16875"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0.0007 L 0.34063 0.00509 " pathEditMode="relative" rAng="0" ptsTypes="AA">
                                      <p:cBhvr>
                                        <p:cTn id="10" dur="2000" fill="hold"/>
                                        <p:tgtEl>
                                          <p:spTgt spid="54"/>
                                        </p:tgtEl>
                                        <p:attrNameLst>
                                          <p:attrName>ppt_x</p:attrName>
                                          <p:attrName>ppt_y</p:attrName>
                                        </p:attrNameLst>
                                      </p:cBhvr>
                                      <p:rCtr x="17031"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899592" y="980728"/>
            <a:ext cx="7848872" cy="5256584"/>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4" name="正方形/長方形 63"/>
          <p:cNvSpPr/>
          <p:nvPr/>
        </p:nvSpPr>
        <p:spPr>
          <a:xfrm>
            <a:off x="395536" y="980728"/>
            <a:ext cx="504056" cy="52565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3198463" y="3610996"/>
            <a:ext cx="1881480" cy="1301885"/>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59" name="正方形/長方形 58"/>
          <p:cNvSpPr/>
          <p:nvPr/>
        </p:nvSpPr>
        <p:spPr>
          <a:xfrm>
            <a:off x="2195736" y="4890644"/>
            <a:ext cx="6552728" cy="170505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8" name="正方形/長方形 27"/>
          <p:cNvSpPr/>
          <p:nvPr/>
        </p:nvSpPr>
        <p:spPr>
          <a:xfrm>
            <a:off x="7021953" y="5645754"/>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14" name="正方形/長方形 13"/>
          <p:cNvSpPr/>
          <p:nvPr/>
        </p:nvSpPr>
        <p:spPr>
          <a:xfrm>
            <a:off x="3274167" y="5670296"/>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2" name="タイトル 1"/>
          <p:cNvSpPr>
            <a:spLocks noGrp="1"/>
          </p:cNvSpPr>
          <p:nvPr>
            <p:ph type="title"/>
          </p:nvPr>
        </p:nvSpPr>
        <p:spPr/>
        <p:txBody>
          <a:bodyPr/>
          <a:lstStyle/>
          <a:p>
            <a:r>
              <a:rPr kumimoji="1" lang="ja-JP" altLang="en-US"/>
              <a:t>サーバーレス／</a:t>
            </a:r>
            <a:r>
              <a:rPr kumimoji="1" lang="en-US" altLang="ja-JP" dirty="0" err="1"/>
              <a:t>FaaS</a:t>
            </a:r>
            <a:r>
              <a:rPr lang="ja-JP" altLang="en-US" dirty="0"/>
              <a:t>（</a:t>
            </a:r>
            <a:r>
              <a:rPr lang="en-US" altLang="ja-JP" dirty="0"/>
              <a:t>Function as a Service</a:t>
            </a:r>
            <a:r>
              <a:rPr lang="ja-JP" altLang="en-US" dirty="0"/>
              <a:t>）</a:t>
            </a:r>
            <a:r>
              <a:rPr kumimoji="1"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4" name="正方形/長方形 3"/>
          <p:cNvSpPr/>
          <p:nvPr/>
        </p:nvSpPr>
        <p:spPr>
          <a:xfrm>
            <a:off x="5148060" y="5664887"/>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7" name="正方形/長方形 6"/>
          <p:cNvSpPr/>
          <p:nvPr/>
        </p:nvSpPr>
        <p:spPr>
          <a:xfrm>
            <a:off x="1400266" y="5652447"/>
            <a:ext cx="1656455" cy="46820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ハードウェア</a:t>
            </a:r>
          </a:p>
        </p:txBody>
      </p:sp>
      <p:sp>
        <p:nvSpPr>
          <p:cNvPr id="8" name="正方形/長方形 7"/>
          <p:cNvSpPr/>
          <p:nvPr/>
        </p:nvSpPr>
        <p:spPr>
          <a:xfrm>
            <a:off x="1400266" y="5011690"/>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15" name="正方形/長方形 14"/>
          <p:cNvSpPr/>
          <p:nvPr/>
        </p:nvSpPr>
        <p:spPr>
          <a:xfrm>
            <a:off x="3274167" y="5029539"/>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22" name="正方形/長方形 21"/>
          <p:cNvSpPr/>
          <p:nvPr/>
        </p:nvSpPr>
        <p:spPr>
          <a:xfrm>
            <a:off x="5148060" y="5011690"/>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29" name="正方形/長方形 28"/>
          <p:cNvSpPr/>
          <p:nvPr/>
        </p:nvSpPr>
        <p:spPr>
          <a:xfrm>
            <a:off x="7021953" y="5004997"/>
            <a:ext cx="1656455" cy="46820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仮想マシン</a:t>
            </a:r>
          </a:p>
        </p:txBody>
      </p:sp>
      <p:sp>
        <p:nvSpPr>
          <p:cNvPr id="63" name="正方形/長方形 62"/>
          <p:cNvSpPr/>
          <p:nvPr/>
        </p:nvSpPr>
        <p:spPr>
          <a:xfrm>
            <a:off x="395536" y="6225995"/>
            <a:ext cx="1800200" cy="369703"/>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66" name="直線コネクタ 65"/>
          <p:cNvCxnSpPr/>
          <p:nvPr/>
        </p:nvCxnSpPr>
        <p:spPr>
          <a:xfrm flipV="1">
            <a:off x="2195736" y="764704"/>
            <a:ext cx="3220" cy="4199150"/>
          </a:xfrm>
          <a:prstGeom prst="line">
            <a:avLst/>
          </a:prstGeom>
          <a:ln>
            <a:solidFill>
              <a:schemeClr val="accent5">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0" name="正方形/長方形 59"/>
          <p:cNvSpPr/>
          <p:nvPr/>
        </p:nvSpPr>
        <p:spPr>
          <a:xfrm>
            <a:off x="5076056" y="2323445"/>
            <a:ext cx="3672408" cy="25642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1" name="正方形/長方形 60"/>
          <p:cNvSpPr/>
          <p:nvPr/>
        </p:nvSpPr>
        <p:spPr>
          <a:xfrm>
            <a:off x="6949954" y="1635296"/>
            <a:ext cx="1798510" cy="699387"/>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400266" y="2394782"/>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13" name="正方形/長方形 12"/>
          <p:cNvSpPr/>
          <p:nvPr/>
        </p:nvSpPr>
        <p:spPr>
          <a:xfrm>
            <a:off x="1400266" y="1059429"/>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16" name="正方形/長方形 15"/>
          <p:cNvSpPr/>
          <p:nvPr/>
        </p:nvSpPr>
        <p:spPr>
          <a:xfrm>
            <a:off x="3274166" y="3692278"/>
            <a:ext cx="1656455"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コンテナ管理機能</a:t>
            </a:r>
          </a:p>
        </p:txBody>
      </p:sp>
      <p:sp>
        <p:nvSpPr>
          <p:cNvPr id="18" name="正方形/長方形 17"/>
          <p:cNvSpPr/>
          <p:nvPr/>
        </p:nvSpPr>
        <p:spPr>
          <a:xfrm>
            <a:off x="3274167" y="2412631"/>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20" name="正方形/長方形 19"/>
          <p:cNvSpPr/>
          <p:nvPr/>
        </p:nvSpPr>
        <p:spPr>
          <a:xfrm>
            <a:off x="3274167" y="1077278"/>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23" name="正方形/長方形 22"/>
          <p:cNvSpPr/>
          <p:nvPr/>
        </p:nvSpPr>
        <p:spPr>
          <a:xfrm>
            <a:off x="5148060" y="3694507"/>
            <a:ext cx="1656455"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コンテナ管理機能</a:t>
            </a:r>
          </a:p>
        </p:txBody>
      </p:sp>
      <p:sp>
        <p:nvSpPr>
          <p:cNvPr id="24" name="正方形/長方形 23"/>
          <p:cNvSpPr/>
          <p:nvPr/>
        </p:nvSpPr>
        <p:spPr>
          <a:xfrm>
            <a:off x="5148060" y="3039956"/>
            <a:ext cx="1656455" cy="46820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自動運用機能</a:t>
            </a:r>
          </a:p>
        </p:txBody>
      </p:sp>
      <p:sp>
        <p:nvSpPr>
          <p:cNvPr id="25" name="正方形/長方形 24"/>
          <p:cNvSpPr/>
          <p:nvPr/>
        </p:nvSpPr>
        <p:spPr>
          <a:xfrm>
            <a:off x="5148060" y="2394782"/>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27" name="正方形/長方形 26"/>
          <p:cNvSpPr/>
          <p:nvPr/>
        </p:nvSpPr>
        <p:spPr>
          <a:xfrm>
            <a:off x="5148060" y="1059429"/>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30" name="正方形/長方形 29"/>
          <p:cNvSpPr/>
          <p:nvPr/>
        </p:nvSpPr>
        <p:spPr>
          <a:xfrm>
            <a:off x="7021953" y="3687814"/>
            <a:ext cx="1656455" cy="468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コンテナ管理機能</a:t>
            </a:r>
          </a:p>
        </p:txBody>
      </p:sp>
      <p:sp>
        <p:nvSpPr>
          <p:cNvPr id="31" name="正方形/長方形 30"/>
          <p:cNvSpPr/>
          <p:nvPr/>
        </p:nvSpPr>
        <p:spPr>
          <a:xfrm>
            <a:off x="7021953" y="3033263"/>
            <a:ext cx="1656455" cy="46820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自動運用機能</a:t>
            </a:r>
          </a:p>
        </p:txBody>
      </p:sp>
      <p:sp>
        <p:nvSpPr>
          <p:cNvPr id="32" name="正方形/長方形 31"/>
          <p:cNvSpPr/>
          <p:nvPr/>
        </p:nvSpPr>
        <p:spPr>
          <a:xfrm>
            <a:off x="7021953" y="2388089"/>
            <a:ext cx="1656455" cy="4682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3" name="正方形/長方形 32"/>
          <p:cNvSpPr/>
          <p:nvPr/>
        </p:nvSpPr>
        <p:spPr>
          <a:xfrm>
            <a:off x="7021953" y="1720120"/>
            <a:ext cx="1656455" cy="46820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連携機能</a:t>
            </a:r>
          </a:p>
        </p:txBody>
      </p:sp>
      <p:sp>
        <p:nvSpPr>
          <p:cNvPr id="34" name="正方形/長方形 33"/>
          <p:cNvSpPr/>
          <p:nvPr/>
        </p:nvSpPr>
        <p:spPr>
          <a:xfrm>
            <a:off x="7021953" y="1052736"/>
            <a:ext cx="1656455" cy="4682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アプリケーション</a:t>
            </a:r>
          </a:p>
        </p:txBody>
      </p:sp>
      <p:sp>
        <p:nvSpPr>
          <p:cNvPr id="55" name="正方形/長方形 54"/>
          <p:cNvSpPr/>
          <p:nvPr/>
        </p:nvSpPr>
        <p:spPr>
          <a:xfrm>
            <a:off x="1400269" y="4358108"/>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56" name="正方形/長方形 55"/>
          <p:cNvSpPr/>
          <p:nvPr/>
        </p:nvSpPr>
        <p:spPr>
          <a:xfrm>
            <a:off x="3274166" y="4363517"/>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57" name="正方形/長方形 56"/>
          <p:cNvSpPr/>
          <p:nvPr/>
        </p:nvSpPr>
        <p:spPr>
          <a:xfrm>
            <a:off x="5148056" y="4351099"/>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58" name="正方形/長方形 57"/>
          <p:cNvSpPr/>
          <p:nvPr/>
        </p:nvSpPr>
        <p:spPr>
          <a:xfrm>
            <a:off x="7021953" y="4356508"/>
            <a:ext cx="1656455" cy="4682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67" name="テキスト ボックス 66"/>
          <p:cNvSpPr txBox="1"/>
          <p:nvPr/>
        </p:nvSpPr>
        <p:spPr>
          <a:xfrm>
            <a:off x="1394317" y="731981"/>
            <a:ext cx="800219" cy="276999"/>
          </a:xfrm>
          <a:prstGeom prst="rect">
            <a:avLst/>
          </a:prstGeom>
          <a:noFill/>
        </p:spPr>
        <p:txBody>
          <a:bodyPr wrap="none" rtlCol="0">
            <a:spAutoFit/>
          </a:bodyPr>
          <a:lstStyle/>
          <a:p>
            <a:pPr algn="ctr"/>
            <a:r>
              <a:rPr kumimoji="1" lang="ja-JP" altLang="en-US" sz="1200">
                <a:latin typeface="Meiryo" charset="-128"/>
                <a:ea typeface="Meiryo" charset="-128"/>
                <a:cs typeface="Meiryo" charset="-128"/>
              </a:rPr>
              <a:t>自社所有</a:t>
            </a:r>
          </a:p>
        </p:txBody>
      </p:sp>
      <p:sp>
        <p:nvSpPr>
          <p:cNvPr id="68" name="テキスト ボックス 67"/>
          <p:cNvSpPr txBox="1"/>
          <p:nvPr/>
        </p:nvSpPr>
        <p:spPr>
          <a:xfrm>
            <a:off x="2330489" y="736640"/>
            <a:ext cx="521874" cy="276999"/>
          </a:xfrm>
          <a:prstGeom prst="rect">
            <a:avLst/>
          </a:prstGeom>
          <a:noFill/>
        </p:spPr>
        <p:txBody>
          <a:bodyPr wrap="none" rtlCol="0">
            <a:spAutoFit/>
          </a:bodyPr>
          <a:lstStyle/>
          <a:p>
            <a:pPr algn="ctr"/>
            <a:r>
              <a:rPr kumimoji="1" lang="en-US" altLang="ja-JP" sz="1200" dirty="0">
                <a:latin typeface="Meiryo" charset="-128"/>
                <a:ea typeface="Meiryo" charset="-128"/>
                <a:cs typeface="Meiryo" charset="-128"/>
              </a:rPr>
              <a:t>IaaS</a:t>
            </a:r>
            <a:endParaRPr kumimoji="1" lang="ja-JP" altLang="en-US" sz="1200" dirty="0">
              <a:latin typeface="Meiryo" charset="-128"/>
              <a:ea typeface="Meiryo" charset="-128"/>
              <a:cs typeface="Meiryo" charset="-128"/>
            </a:endParaRPr>
          </a:p>
        </p:txBody>
      </p:sp>
      <p:sp>
        <p:nvSpPr>
          <p:cNvPr id="69" name="テキスト ボックス 68"/>
          <p:cNvSpPr txBox="1"/>
          <p:nvPr/>
        </p:nvSpPr>
        <p:spPr>
          <a:xfrm>
            <a:off x="3383387" y="731980"/>
            <a:ext cx="1429174" cy="276999"/>
          </a:xfrm>
          <a:prstGeom prst="rect">
            <a:avLst/>
          </a:prstGeom>
          <a:noFill/>
        </p:spPr>
        <p:txBody>
          <a:bodyPr wrap="none" rtlCol="0">
            <a:spAutoFit/>
          </a:bodyPr>
          <a:lstStyle/>
          <a:p>
            <a:pPr algn="ctr"/>
            <a:r>
              <a:rPr kumimoji="1" lang="ja-JP" altLang="en-US" sz="1200" dirty="0">
                <a:latin typeface="Meiryo" charset="-128"/>
                <a:ea typeface="Meiryo" charset="-128"/>
                <a:cs typeface="Meiryo" charset="-128"/>
              </a:rPr>
              <a:t>コンテナ</a:t>
            </a:r>
            <a:r>
              <a:rPr kumimoji="1" lang="en-US" altLang="ja-JP" sz="1200" dirty="0">
                <a:latin typeface="Meiryo" charset="-128"/>
                <a:ea typeface="Meiryo" charset="-128"/>
                <a:cs typeface="Meiryo" charset="-128"/>
              </a:rPr>
              <a:t> on IaaS</a:t>
            </a:r>
            <a:endParaRPr kumimoji="1" lang="ja-JP" altLang="en-US" sz="1200" dirty="0">
              <a:latin typeface="Meiryo" charset="-128"/>
              <a:ea typeface="Meiryo" charset="-128"/>
              <a:cs typeface="Meiryo" charset="-128"/>
            </a:endParaRPr>
          </a:p>
        </p:txBody>
      </p:sp>
      <p:sp>
        <p:nvSpPr>
          <p:cNvPr id="70" name="テキスト ボックス 69"/>
          <p:cNvSpPr txBox="1"/>
          <p:nvPr/>
        </p:nvSpPr>
        <p:spPr>
          <a:xfrm>
            <a:off x="5696949" y="739555"/>
            <a:ext cx="549831" cy="276999"/>
          </a:xfrm>
          <a:prstGeom prst="rect">
            <a:avLst/>
          </a:prstGeom>
          <a:noFill/>
        </p:spPr>
        <p:txBody>
          <a:bodyPr wrap="none" rtlCol="0">
            <a:spAutoFit/>
          </a:bodyPr>
          <a:lstStyle/>
          <a:p>
            <a:pPr algn="ctr"/>
            <a:r>
              <a:rPr kumimoji="1" lang="en-US" altLang="ja-JP" sz="1200">
                <a:latin typeface="Meiryo" charset="-128"/>
                <a:ea typeface="Meiryo" charset="-128"/>
                <a:cs typeface="Meiryo" charset="-128"/>
              </a:rPr>
              <a:t>PaaS</a:t>
            </a:r>
            <a:endParaRPr kumimoji="1" lang="ja-JP" altLang="en-US" sz="1200" dirty="0">
              <a:latin typeface="Meiryo" charset="-128"/>
              <a:ea typeface="Meiryo" charset="-128"/>
              <a:cs typeface="Meiryo" charset="-128"/>
            </a:endParaRPr>
          </a:p>
        </p:txBody>
      </p:sp>
      <p:sp>
        <p:nvSpPr>
          <p:cNvPr id="71" name="テキスト ボックス 70"/>
          <p:cNvSpPr txBox="1"/>
          <p:nvPr/>
        </p:nvSpPr>
        <p:spPr>
          <a:xfrm>
            <a:off x="7572342" y="731980"/>
            <a:ext cx="544894" cy="276999"/>
          </a:xfrm>
          <a:prstGeom prst="rect">
            <a:avLst/>
          </a:prstGeom>
          <a:noFill/>
        </p:spPr>
        <p:txBody>
          <a:bodyPr wrap="none" rtlCol="0">
            <a:spAutoFit/>
          </a:bodyPr>
          <a:lstStyle/>
          <a:p>
            <a:pPr algn="ctr"/>
            <a:r>
              <a:rPr lang="en-US" altLang="ja-JP" sz="1200" dirty="0" err="1">
                <a:latin typeface="Meiryo" charset="-128"/>
                <a:ea typeface="Meiryo" charset="-128"/>
                <a:cs typeface="Meiryo" charset="-128"/>
              </a:rPr>
              <a:t>F</a:t>
            </a:r>
            <a:r>
              <a:rPr kumimoji="1" lang="en-US" altLang="ja-JP" sz="1200" dirty="0" err="1">
                <a:latin typeface="Meiryo" charset="-128"/>
                <a:ea typeface="Meiryo" charset="-128"/>
                <a:cs typeface="Meiryo" charset="-128"/>
              </a:rPr>
              <a:t>aaS</a:t>
            </a:r>
            <a:endParaRPr kumimoji="1" lang="ja-JP" altLang="en-US" sz="1200" dirty="0">
              <a:latin typeface="Meiryo" charset="-128"/>
              <a:ea typeface="Meiryo" charset="-128"/>
              <a:cs typeface="Meiryo" charset="-128"/>
            </a:endParaRPr>
          </a:p>
        </p:txBody>
      </p:sp>
      <p:sp>
        <p:nvSpPr>
          <p:cNvPr id="72" name="テキスト ボックス 71"/>
          <p:cNvSpPr txBox="1"/>
          <p:nvPr/>
        </p:nvSpPr>
        <p:spPr>
          <a:xfrm>
            <a:off x="967376" y="2135303"/>
            <a:ext cx="430887" cy="1938992"/>
          </a:xfrm>
          <a:prstGeom prst="rect">
            <a:avLst/>
          </a:prstGeom>
          <a:noFill/>
        </p:spPr>
        <p:txBody>
          <a:bodyPr vert="eaVert" wrap="none" rtlCol="0">
            <a:spAutoFit/>
          </a:bodyPr>
          <a:lstStyle/>
          <a:p>
            <a:r>
              <a:rPr kumimoji="1" lang="ja-JP" altLang="en-US" sz="1600" dirty="0">
                <a:solidFill>
                  <a:schemeClr val="accent6">
                    <a:lumMod val="50000"/>
                  </a:schemeClr>
                </a:solidFill>
                <a:latin typeface="Meiryo" charset="-128"/>
                <a:ea typeface="Meiryo" charset="-128"/>
                <a:cs typeface="Meiryo" charset="-128"/>
              </a:rPr>
              <a:t>ユーザー企業が管理</a:t>
            </a:r>
          </a:p>
        </p:txBody>
      </p:sp>
      <p:sp>
        <p:nvSpPr>
          <p:cNvPr id="73" name="テキスト ボックス 72"/>
          <p:cNvSpPr txBox="1"/>
          <p:nvPr/>
        </p:nvSpPr>
        <p:spPr>
          <a:xfrm>
            <a:off x="467544" y="2130864"/>
            <a:ext cx="430887" cy="2964914"/>
          </a:xfrm>
          <a:prstGeom prst="rect">
            <a:avLst/>
          </a:prstGeom>
          <a:noFill/>
        </p:spPr>
        <p:txBody>
          <a:bodyPr vert="eaVert" wrap="none" rtlCol="0">
            <a:spAutoFit/>
          </a:bodyPr>
          <a:lstStyle/>
          <a:p>
            <a:r>
              <a:rPr kumimoji="1" lang="ja-JP" altLang="en-US" sz="1600" dirty="0">
                <a:solidFill>
                  <a:srgbClr val="0070C0"/>
                </a:solidFill>
                <a:latin typeface="Meiryo" charset="-128"/>
                <a:ea typeface="Meiryo" charset="-128"/>
                <a:cs typeface="Meiryo" charset="-128"/>
              </a:rPr>
              <a:t>クラウドサービス事業者が管理</a:t>
            </a:r>
          </a:p>
        </p:txBody>
      </p:sp>
      <p:sp>
        <p:nvSpPr>
          <p:cNvPr id="76" name="テキスト ボックス 75"/>
          <p:cNvSpPr txBox="1"/>
          <p:nvPr/>
        </p:nvSpPr>
        <p:spPr>
          <a:xfrm>
            <a:off x="6973007" y="6112868"/>
            <a:ext cx="1479892" cy="461665"/>
          </a:xfrm>
          <a:prstGeom prst="rect">
            <a:avLst/>
          </a:prstGeom>
          <a:noFill/>
        </p:spPr>
        <p:txBody>
          <a:bodyPr wrap="none" rtlCol="0">
            <a:spAutoFit/>
          </a:bodyPr>
          <a:lstStyle/>
          <a:p>
            <a:r>
              <a:rPr kumimoji="1" lang="en-US" altLang="ja-JP" sz="800" dirty="0">
                <a:solidFill>
                  <a:srgbClr val="002060"/>
                </a:solidFill>
              </a:rPr>
              <a:t>AWS Lambda</a:t>
            </a:r>
          </a:p>
          <a:p>
            <a:r>
              <a:rPr kumimoji="1" lang="en-US" altLang="ja-JP" sz="800" dirty="0">
                <a:solidFill>
                  <a:srgbClr val="002060"/>
                </a:solidFill>
              </a:rPr>
              <a:t>Google Cloud Functions</a:t>
            </a:r>
          </a:p>
          <a:p>
            <a:r>
              <a:rPr kumimoji="1" lang="en-US" altLang="ja-JP" sz="800" dirty="0">
                <a:solidFill>
                  <a:srgbClr val="002060"/>
                </a:solidFill>
              </a:rPr>
              <a:t>Microsoft Azure Functions etc. </a:t>
            </a:r>
            <a:endParaRPr kumimoji="1" lang="ja-JP" altLang="en-US" sz="800" dirty="0">
              <a:solidFill>
                <a:srgbClr val="002060"/>
              </a:solidFill>
            </a:endParaRPr>
          </a:p>
        </p:txBody>
      </p:sp>
      <p:sp>
        <p:nvSpPr>
          <p:cNvPr id="77" name="テキスト ボックス 76"/>
          <p:cNvSpPr txBox="1"/>
          <p:nvPr/>
        </p:nvSpPr>
        <p:spPr>
          <a:xfrm>
            <a:off x="5110201" y="6135687"/>
            <a:ext cx="1784463" cy="461665"/>
          </a:xfrm>
          <a:prstGeom prst="rect">
            <a:avLst/>
          </a:prstGeom>
          <a:noFill/>
        </p:spPr>
        <p:txBody>
          <a:bodyPr wrap="none" rtlCol="0">
            <a:spAutoFit/>
          </a:bodyPr>
          <a:lstStyle/>
          <a:p>
            <a:r>
              <a:rPr kumimoji="1" lang="en-US" altLang="ja-JP" sz="800" dirty="0">
                <a:solidFill>
                  <a:srgbClr val="002060"/>
                </a:solidFill>
              </a:rPr>
              <a:t>AWS EC2 Container Service</a:t>
            </a:r>
          </a:p>
          <a:p>
            <a:r>
              <a:rPr kumimoji="1" lang="en-US" altLang="ja-JP" sz="800" dirty="0">
                <a:solidFill>
                  <a:srgbClr val="002060"/>
                </a:solidFill>
              </a:rPr>
              <a:t>Google Container Engine</a:t>
            </a:r>
          </a:p>
          <a:p>
            <a:r>
              <a:rPr lang="en-US" altLang="ja-JP" sz="800" dirty="0">
                <a:solidFill>
                  <a:srgbClr val="002060"/>
                </a:solidFill>
              </a:rPr>
              <a:t>Microsoft Azure Container Service etc.</a:t>
            </a:r>
            <a:endParaRPr kumimoji="1" lang="ja-JP" altLang="en-US" sz="800" dirty="0">
              <a:solidFill>
                <a:srgbClr val="002060"/>
              </a:solidFill>
            </a:endParaRPr>
          </a:p>
        </p:txBody>
      </p:sp>
    </p:spTree>
    <p:extLst>
      <p:ext uri="{BB962C8B-B14F-4D97-AF65-F5344CB8AC3E}">
        <p14:creationId xmlns:p14="http://schemas.microsoft.com/office/powerpoint/2010/main" val="2364094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a:off x="7141087" y="1168502"/>
            <a:ext cx="1600895" cy="513046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6989222" y="1057341"/>
            <a:ext cx="1600895" cy="513046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2208572" y="946180"/>
            <a:ext cx="4124722" cy="5130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4479150" y="1370371"/>
            <a:ext cx="1600895" cy="440016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2435656" y="1370371"/>
            <a:ext cx="1600895" cy="440016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87237" y="946180"/>
            <a:ext cx="1600895" cy="51304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a:t>サーバーレス</a:t>
            </a:r>
            <a:r>
              <a:rPr lang="ja-JP" altLang="en-US"/>
              <a:t>／</a:t>
            </a:r>
            <a:r>
              <a:rPr kumimoji="1" lang="en-US" altLang="ja-JP" dirty="0" err="1"/>
              <a:t>FaaS</a:t>
            </a:r>
            <a:r>
              <a:rPr kumimoji="1" lang="ja-JP" altLang="en-US"/>
              <a:t>の</a:t>
            </a:r>
            <a:r>
              <a:rPr kumimoji="1" lang="ja-JP" altLang="en-US" dirty="0"/>
              <a:t>仕組み</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62</a:t>
            </a:fld>
            <a:endParaRPr kumimoji="1" lang="ja-JP" altLang="en-US"/>
          </a:p>
        </p:txBody>
      </p:sp>
      <p:grpSp>
        <p:nvGrpSpPr>
          <p:cNvPr id="33" name="図形グループ 32"/>
          <p:cNvGrpSpPr/>
          <p:nvPr/>
        </p:nvGrpSpPr>
        <p:grpSpPr>
          <a:xfrm>
            <a:off x="902759" y="1904160"/>
            <a:ext cx="553726" cy="619702"/>
            <a:chOff x="957992" y="2072921"/>
            <a:chExt cx="370254" cy="436950"/>
          </a:xfrm>
        </p:grpSpPr>
        <p:grpSp>
          <p:nvGrpSpPr>
            <p:cNvPr id="26" name="図形グループ 25"/>
            <p:cNvGrpSpPr/>
            <p:nvPr/>
          </p:nvGrpSpPr>
          <p:grpSpPr>
            <a:xfrm>
              <a:off x="957992" y="2072921"/>
              <a:ext cx="370254" cy="367267"/>
              <a:chOff x="2667295" y="1059799"/>
              <a:chExt cx="681672" cy="722281"/>
            </a:xfrm>
          </p:grpSpPr>
          <p:sp>
            <p:nvSpPr>
              <p:cNvPr id="27" name="角丸四角形 2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8" name="図 2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7295" y="1059799"/>
                <a:ext cx="681672" cy="722281"/>
              </a:xfrm>
              <a:prstGeom prst="rect">
                <a:avLst/>
              </a:prstGeom>
            </p:spPr>
          </p:pic>
        </p:grpSp>
        <p:grpSp>
          <p:nvGrpSpPr>
            <p:cNvPr id="29" name="図形グループ 28"/>
            <p:cNvGrpSpPr/>
            <p:nvPr/>
          </p:nvGrpSpPr>
          <p:grpSpPr>
            <a:xfrm>
              <a:off x="1069293" y="2164692"/>
              <a:ext cx="150692" cy="345179"/>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2" name="図 3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8632" y="2948797"/>
            <a:ext cx="511025" cy="511025"/>
          </a:xfrm>
          <a:prstGeom prst="rect">
            <a:avLst/>
          </a:prstGeom>
          <a:effectLst>
            <a:outerShdw blurRad="50800" dist="38100" dir="2700000" algn="tl" rotWithShape="0">
              <a:prstClr val="black">
                <a:alpha val="40000"/>
              </a:prstClr>
            </a:outerShdw>
          </a:effectLst>
        </p:spPr>
      </p:pic>
      <p:pic>
        <p:nvPicPr>
          <p:cNvPr id="35" name="図 3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0215" y="3858807"/>
            <a:ext cx="658811" cy="658811"/>
          </a:xfrm>
          <a:prstGeom prst="rect">
            <a:avLst/>
          </a:prstGeom>
          <a:effectLst>
            <a:outerShdw blurRad="50800" dist="38100" dir="2700000" algn="tl" rotWithShape="0">
              <a:prstClr val="black">
                <a:alpha val="40000"/>
              </a:prstClr>
            </a:outerShdw>
          </a:effectLst>
        </p:spPr>
      </p:pic>
      <p:pic>
        <p:nvPicPr>
          <p:cNvPr id="36" name="図 3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349" y="4880685"/>
            <a:ext cx="502545" cy="502545"/>
          </a:xfrm>
          <a:prstGeom prst="rect">
            <a:avLst/>
          </a:prstGeom>
          <a:effectLst>
            <a:outerShdw blurRad="50800" dist="38100" dir="2700000" algn="tl" rotWithShape="0">
              <a:prstClr val="black">
                <a:alpha val="40000"/>
              </a:prstClr>
            </a:outerShdw>
          </a:effectLst>
        </p:spPr>
      </p:pic>
      <p:sp>
        <p:nvSpPr>
          <p:cNvPr id="37" name="テキスト ボックス 36"/>
          <p:cNvSpPr txBox="1"/>
          <p:nvPr/>
        </p:nvSpPr>
        <p:spPr>
          <a:xfrm>
            <a:off x="522970" y="2534931"/>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ブラウザからのアクセス</a:t>
            </a:r>
            <a:endParaRPr kumimoji="1" lang="ja-JP" altLang="en-US" sz="800" dirty="0">
              <a:solidFill>
                <a:srgbClr val="0432FF"/>
              </a:solidFill>
              <a:latin typeface="Meiryo" charset="-128"/>
              <a:ea typeface="Meiryo" charset="-128"/>
              <a:cs typeface="Meiryo" charset="-128"/>
            </a:endParaRPr>
          </a:p>
        </p:txBody>
      </p:sp>
      <p:sp>
        <p:nvSpPr>
          <p:cNvPr id="38" name="テキスト ボックス 37"/>
          <p:cNvSpPr txBox="1"/>
          <p:nvPr/>
        </p:nvSpPr>
        <p:spPr>
          <a:xfrm>
            <a:off x="522970" y="3462733"/>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センサーからの発信</a:t>
            </a:r>
            <a:endParaRPr kumimoji="1" lang="ja-JP" altLang="en-US" sz="800" dirty="0">
              <a:solidFill>
                <a:srgbClr val="0432FF"/>
              </a:solidFill>
              <a:latin typeface="Meiryo" charset="-128"/>
              <a:ea typeface="Meiryo" charset="-128"/>
              <a:cs typeface="Meiryo" charset="-128"/>
            </a:endParaRPr>
          </a:p>
        </p:txBody>
      </p:sp>
      <p:sp>
        <p:nvSpPr>
          <p:cNvPr id="39" name="テキスト ボックス 38"/>
          <p:cNvSpPr txBox="1"/>
          <p:nvPr/>
        </p:nvSpPr>
        <p:spPr>
          <a:xfrm>
            <a:off x="522969" y="4562422"/>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異常</a:t>
            </a:r>
            <a:r>
              <a:rPr lang="ja-JP" altLang="en-US" sz="800">
                <a:solidFill>
                  <a:srgbClr val="0432FF"/>
                </a:solidFill>
                <a:latin typeface="Meiryo" charset="-128"/>
                <a:ea typeface="Meiryo" charset="-128"/>
                <a:cs typeface="Meiryo" charset="-128"/>
              </a:rPr>
              <a:t>データの送信</a:t>
            </a:r>
            <a:endParaRPr kumimoji="1" lang="ja-JP" altLang="en-US" sz="800" dirty="0">
              <a:solidFill>
                <a:srgbClr val="0432FF"/>
              </a:solidFill>
              <a:latin typeface="Meiryo" charset="-128"/>
              <a:ea typeface="Meiryo" charset="-128"/>
              <a:cs typeface="Meiryo" charset="-128"/>
            </a:endParaRPr>
          </a:p>
        </p:txBody>
      </p:sp>
      <p:sp>
        <p:nvSpPr>
          <p:cNvPr id="40" name="テキスト ボックス 39"/>
          <p:cNvSpPr txBox="1"/>
          <p:nvPr/>
        </p:nvSpPr>
        <p:spPr>
          <a:xfrm>
            <a:off x="522968" y="5416580"/>
            <a:ext cx="1313299" cy="215444"/>
          </a:xfrm>
          <a:prstGeom prst="rect">
            <a:avLst/>
          </a:prstGeom>
          <a:noFill/>
        </p:spPr>
        <p:txBody>
          <a:bodyPr wrap="square" rtlCol="0">
            <a:spAutoFit/>
          </a:bodyPr>
          <a:lstStyle/>
          <a:p>
            <a:pPr algn="ctr"/>
            <a:r>
              <a:rPr lang="ja-JP" altLang="en-US" sz="800" dirty="0">
                <a:solidFill>
                  <a:srgbClr val="0432FF"/>
                </a:solidFill>
                <a:latin typeface="Meiryo" charset="-128"/>
                <a:ea typeface="Meiryo" charset="-128"/>
                <a:cs typeface="Meiryo" charset="-128"/>
              </a:rPr>
              <a:t>タイマーによる起動</a:t>
            </a:r>
            <a:endParaRPr kumimoji="1" lang="ja-JP" altLang="en-US" sz="800" dirty="0">
              <a:solidFill>
                <a:srgbClr val="0432FF"/>
              </a:solidFill>
              <a:latin typeface="Meiryo" charset="-128"/>
              <a:ea typeface="Meiryo" charset="-128"/>
              <a:cs typeface="Meiryo" charset="-128"/>
            </a:endParaRPr>
          </a:p>
        </p:txBody>
      </p:sp>
      <p:pic>
        <p:nvPicPr>
          <p:cNvPr id="42" name="図 4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93639" y="3204309"/>
            <a:ext cx="684927" cy="684927"/>
          </a:xfrm>
          <a:prstGeom prst="rect">
            <a:avLst/>
          </a:prstGeom>
          <a:effectLst>
            <a:outerShdw blurRad="50800" dist="38100" dir="2700000" algn="tl" rotWithShape="0">
              <a:prstClr val="black">
                <a:alpha val="40000"/>
              </a:prstClr>
            </a:outerShdw>
          </a:effectLst>
        </p:spPr>
      </p:pic>
      <p:sp>
        <p:nvSpPr>
          <p:cNvPr id="43" name="テキスト ボックス 42"/>
          <p:cNvSpPr txBox="1"/>
          <p:nvPr/>
        </p:nvSpPr>
        <p:spPr>
          <a:xfrm>
            <a:off x="2579452" y="3949085"/>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プログラムの実行</a:t>
            </a:r>
            <a:endParaRPr kumimoji="1" lang="ja-JP" altLang="en-US" sz="800" dirty="0">
              <a:latin typeface="Meiryo" charset="-128"/>
              <a:ea typeface="Meiryo" charset="-128"/>
              <a:cs typeface="Meiryo" charset="-128"/>
            </a:endParaRPr>
          </a:p>
        </p:txBody>
      </p:sp>
      <p:sp>
        <p:nvSpPr>
          <p:cNvPr id="44" name="フローチャート: 磁気ディスク 43"/>
          <p:cNvSpPr/>
          <p:nvPr/>
        </p:nvSpPr>
        <p:spPr>
          <a:xfrm>
            <a:off x="5049504" y="1954233"/>
            <a:ext cx="514440" cy="569629"/>
          </a:xfrm>
          <a:prstGeom prst="flowChartMagneticDisk">
            <a:avLst/>
          </a:prstGeom>
          <a:solidFill>
            <a:schemeClr val="tx1">
              <a:lumMod val="50000"/>
              <a:lumOff val="50000"/>
            </a:schemeClr>
          </a:solidFill>
          <a:ln w="6350">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5" name="図 4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51211" y="3930992"/>
            <a:ext cx="514439" cy="514439"/>
          </a:xfrm>
          <a:prstGeom prst="rect">
            <a:avLst/>
          </a:prstGeom>
          <a:effectLst>
            <a:outerShdw blurRad="50800" dist="38100" dir="2700000" algn="tl" rotWithShape="0">
              <a:prstClr val="black">
                <a:alpha val="40000"/>
              </a:prstClr>
            </a:outerShdw>
          </a:effectLst>
        </p:spPr>
      </p:pic>
      <p:pic>
        <p:nvPicPr>
          <p:cNvPr id="46" name="図 4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24086" y="2948796"/>
            <a:ext cx="511025" cy="511025"/>
          </a:xfrm>
          <a:prstGeom prst="rect">
            <a:avLst/>
          </a:prstGeom>
          <a:effectLst>
            <a:outerShdw blurRad="50800" dist="38100" dir="2700000" algn="tl" rotWithShape="0">
              <a:prstClr val="black">
                <a:alpha val="40000"/>
              </a:prstClr>
            </a:outerShdw>
          </a:effectLst>
        </p:spPr>
      </p:pic>
      <p:pic>
        <p:nvPicPr>
          <p:cNvPr id="47" name="図 4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49504" y="4874950"/>
            <a:ext cx="514440" cy="514440"/>
          </a:xfrm>
          <a:prstGeom prst="rect">
            <a:avLst/>
          </a:prstGeom>
          <a:effectLst>
            <a:outerShdw blurRad="50800" dist="38100" dir="2700000" algn="tl" rotWithShape="0">
              <a:prstClr val="black">
                <a:alpha val="40000"/>
              </a:prstClr>
            </a:outerShdw>
          </a:effectLst>
        </p:spPr>
      </p:pic>
      <p:sp>
        <p:nvSpPr>
          <p:cNvPr id="48" name="テキスト ボックス 47"/>
          <p:cNvSpPr txBox="1"/>
          <p:nvPr/>
        </p:nvSpPr>
        <p:spPr>
          <a:xfrm>
            <a:off x="4651781" y="2534931"/>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データベース・アクセス</a:t>
            </a:r>
            <a:endParaRPr kumimoji="1" lang="ja-JP" altLang="en-US" sz="800" dirty="0">
              <a:latin typeface="Meiryo" charset="-128"/>
              <a:ea typeface="Meiryo" charset="-128"/>
              <a:cs typeface="Meiryo" charset="-128"/>
            </a:endParaRPr>
          </a:p>
        </p:txBody>
      </p:sp>
      <p:sp>
        <p:nvSpPr>
          <p:cNvPr id="49" name="テキスト ボックス 48"/>
          <p:cNvSpPr txBox="1"/>
          <p:nvPr/>
        </p:nvSpPr>
        <p:spPr>
          <a:xfrm>
            <a:off x="4651781" y="3462733"/>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機器の制御</a:t>
            </a:r>
            <a:endParaRPr kumimoji="1" lang="ja-JP" altLang="en-US" sz="800" dirty="0">
              <a:latin typeface="Meiryo" charset="-128"/>
              <a:ea typeface="Meiryo" charset="-128"/>
              <a:cs typeface="Meiryo" charset="-128"/>
            </a:endParaRPr>
          </a:p>
        </p:txBody>
      </p:sp>
      <p:sp>
        <p:nvSpPr>
          <p:cNvPr id="50" name="テキスト ボックス 49"/>
          <p:cNvSpPr txBox="1"/>
          <p:nvPr/>
        </p:nvSpPr>
        <p:spPr>
          <a:xfrm>
            <a:off x="4651780" y="4562422"/>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レポートの作成</a:t>
            </a:r>
            <a:endParaRPr kumimoji="1" lang="ja-JP" altLang="en-US" sz="800" dirty="0">
              <a:latin typeface="Meiryo" charset="-128"/>
              <a:ea typeface="Meiryo" charset="-128"/>
              <a:cs typeface="Meiryo" charset="-128"/>
            </a:endParaRPr>
          </a:p>
        </p:txBody>
      </p:sp>
      <p:sp>
        <p:nvSpPr>
          <p:cNvPr id="51" name="テキスト ボックス 50"/>
          <p:cNvSpPr txBox="1"/>
          <p:nvPr/>
        </p:nvSpPr>
        <p:spPr>
          <a:xfrm>
            <a:off x="4651779" y="5416580"/>
            <a:ext cx="1313299" cy="215444"/>
          </a:xfrm>
          <a:prstGeom prst="rect">
            <a:avLst/>
          </a:prstGeom>
          <a:noFill/>
        </p:spPr>
        <p:txBody>
          <a:bodyPr wrap="square" rtlCol="0">
            <a:spAutoFit/>
          </a:bodyPr>
          <a:lstStyle/>
          <a:p>
            <a:pPr algn="ctr"/>
            <a:r>
              <a:rPr lang="ja-JP" altLang="en-US" sz="800" dirty="0">
                <a:latin typeface="Meiryo" charset="-128"/>
                <a:ea typeface="Meiryo" charset="-128"/>
                <a:cs typeface="Meiryo" charset="-128"/>
              </a:rPr>
              <a:t>メールによる通知</a:t>
            </a:r>
            <a:endParaRPr kumimoji="1" lang="ja-JP" altLang="en-US" sz="800" dirty="0">
              <a:latin typeface="Meiryo" charset="-128"/>
              <a:ea typeface="Meiryo" charset="-128"/>
              <a:cs typeface="Meiryo" charset="-128"/>
            </a:endParaRPr>
          </a:p>
        </p:txBody>
      </p:sp>
      <p:sp>
        <p:nvSpPr>
          <p:cNvPr id="53" name="テキスト ボックス 52"/>
          <p:cNvSpPr txBox="1"/>
          <p:nvPr/>
        </p:nvSpPr>
        <p:spPr>
          <a:xfrm>
            <a:off x="387237" y="997044"/>
            <a:ext cx="1600895" cy="338554"/>
          </a:xfrm>
          <a:prstGeom prst="rect">
            <a:avLst/>
          </a:prstGeom>
          <a:noFill/>
        </p:spPr>
        <p:txBody>
          <a:bodyPr wrap="square" rtlCol="0">
            <a:spAutoFit/>
          </a:bodyPr>
          <a:lstStyle/>
          <a:p>
            <a:pPr algn="ctr"/>
            <a:r>
              <a:rPr lang="ja-JP" altLang="en-US" sz="1600" b="1" dirty="0">
                <a:solidFill>
                  <a:srgbClr val="0432FF"/>
                </a:solidFill>
                <a:latin typeface="Meiryo" charset="-128"/>
                <a:ea typeface="Meiryo" charset="-128"/>
                <a:cs typeface="Meiryo" charset="-128"/>
              </a:rPr>
              <a:t>イベント</a:t>
            </a:r>
            <a:endParaRPr kumimoji="1" lang="ja-JP" altLang="en-US" sz="1600" b="1" dirty="0">
              <a:solidFill>
                <a:srgbClr val="0432FF"/>
              </a:solidFill>
              <a:latin typeface="Meiryo" charset="-128"/>
              <a:ea typeface="Meiryo" charset="-128"/>
              <a:cs typeface="Meiryo" charset="-128"/>
            </a:endParaRPr>
          </a:p>
        </p:txBody>
      </p:sp>
      <p:sp>
        <p:nvSpPr>
          <p:cNvPr id="56" name="テキスト ボックス 55"/>
          <p:cNvSpPr txBox="1"/>
          <p:nvPr/>
        </p:nvSpPr>
        <p:spPr>
          <a:xfrm>
            <a:off x="2435656" y="1453143"/>
            <a:ext cx="1600895" cy="338554"/>
          </a:xfrm>
          <a:prstGeom prst="rect">
            <a:avLst/>
          </a:prstGeom>
          <a:noFill/>
        </p:spPr>
        <p:txBody>
          <a:bodyPr wrap="square" rtlCol="0">
            <a:spAutoFit/>
          </a:bodyPr>
          <a:lstStyle/>
          <a:p>
            <a:pPr algn="ctr"/>
            <a:r>
              <a:rPr lang="ja-JP" altLang="en-US" sz="1600" b="1" dirty="0">
                <a:solidFill>
                  <a:schemeClr val="accent3">
                    <a:lumMod val="50000"/>
                  </a:schemeClr>
                </a:solidFill>
                <a:latin typeface="Meiryo" charset="-128"/>
                <a:ea typeface="Meiryo" charset="-128"/>
                <a:cs typeface="Meiryo" charset="-128"/>
              </a:rPr>
              <a:t>処理</a:t>
            </a:r>
            <a:endParaRPr kumimoji="1" lang="ja-JP" altLang="en-US" sz="1600" b="1" dirty="0">
              <a:solidFill>
                <a:schemeClr val="accent3">
                  <a:lumMod val="50000"/>
                </a:schemeClr>
              </a:solidFill>
              <a:latin typeface="Meiryo" charset="-128"/>
              <a:ea typeface="Meiryo" charset="-128"/>
              <a:cs typeface="Meiryo" charset="-128"/>
            </a:endParaRPr>
          </a:p>
        </p:txBody>
      </p:sp>
      <p:sp>
        <p:nvSpPr>
          <p:cNvPr id="57" name="テキスト ボックス 56"/>
          <p:cNvSpPr txBox="1"/>
          <p:nvPr/>
        </p:nvSpPr>
        <p:spPr>
          <a:xfrm>
            <a:off x="4516768" y="1457538"/>
            <a:ext cx="1600895" cy="338554"/>
          </a:xfrm>
          <a:prstGeom prst="rect">
            <a:avLst/>
          </a:prstGeom>
          <a:noFill/>
        </p:spPr>
        <p:txBody>
          <a:bodyPr wrap="square" rtlCol="0">
            <a:spAutoFit/>
          </a:bodyPr>
          <a:lstStyle/>
          <a:p>
            <a:pPr algn="ctr"/>
            <a:r>
              <a:rPr lang="ja-JP" altLang="en-US" sz="1600" b="1" dirty="0">
                <a:solidFill>
                  <a:schemeClr val="accent3">
                    <a:lumMod val="50000"/>
                  </a:schemeClr>
                </a:solidFill>
                <a:latin typeface="Meiryo" charset="-128"/>
                <a:ea typeface="Meiryo" charset="-128"/>
                <a:cs typeface="Meiryo" charset="-128"/>
              </a:rPr>
              <a:t>リソース</a:t>
            </a:r>
            <a:endParaRPr kumimoji="1" lang="ja-JP" altLang="en-US" sz="1600" b="1" dirty="0">
              <a:solidFill>
                <a:schemeClr val="accent3">
                  <a:lumMod val="50000"/>
                </a:schemeClr>
              </a:solidFill>
              <a:latin typeface="Meiryo" charset="-128"/>
              <a:ea typeface="Meiryo" charset="-128"/>
              <a:cs typeface="Meiryo" charset="-128"/>
            </a:endParaRPr>
          </a:p>
        </p:txBody>
      </p:sp>
      <p:sp>
        <p:nvSpPr>
          <p:cNvPr id="59" name="テキスト ボックス 58"/>
          <p:cNvSpPr txBox="1"/>
          <p:nvPr/>
        </p:nvSpPr>
        <p:spPr>
          <a:xfrm>
            <a:off x="3470485" y="997044"/>
            <a:ext cx="1600895" cy="338554"/>
          </a:xfrm>
          <a:prstGeom prst="rect">
            <a:avLst/>
          </a:prstGeom>
          <a:noFill/>
        </p:spPr>
        <p:txBody>
          <a:bodyPr wrap="square" rtlCol="0">
            <a:spAutoFit/>
          </a:bodyPr>
          <a:lstStyle/>
          <a:p>
            <a:pPr algn="ctr"/>
            <a:r>
              <a:rPr lang="ja-JP" altLang="en-US" sz="1600" b="1">
                <a:solidFill>
                  <a:srgbClr val="0070C0"/>
                </a:solidFill>
                <a:latin typeface="Meiryo" charset="-128"/>
                <a:ea typeface="Meiryo" charset="-128"/>
                <a:cs typeface="Meiryo" charset="-128"/>
              </a:rPr>
              <a:t>サービス</a:t>
            </a:r>
            <a:endParaRPr kumimoji="1" lang="ja-JP" altLang="en-US" sz="1600" b="1" dirty="0">
              <a:solidFill>
                <a:srgbClr val="0070C0"/>
              </a:solidFill>
              <a:latin typeface="Meiryo" charset="-128"/>
              <a:ea typeface="Meiryo" charset="-128"/>
              <a:cs typeface="Meiryo" charset="-128"/>
            </a:endParaRPr>
          </a:p>
        </p:txBody>
      </p:sp>
      <p:sp>
        <p:nvSpPr>
          <p:cNvPr id="60" name="右矢印 59"/>
          <p:cNvSpPr/>
          <p:nvPr/>
        </p:nvSpPr>
        <p:spPr>
          <a:xfrm>
            <a:off x="1819103" y="3218662"/>
            <a:ext cx="760349" cy="585496"/>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Meiryo" charset="-128"/>
                <a:ea typeface="Meiryo" charset="-128"/>
                <a:cs typeface="Meiryo" charset="-128"/>
              </a:rPr>
              <a:t>イベント</a:t>
            </a:r>
          </a:p>
        </p:txBody>
      </p:sp>
      <p:cxnSp>
        <p:nvCxnSpPr>
          <p:cNvPr id="62" name="直線矢印コネクタ 61"/>
          <p:cNvCxnSpPr>
            <a:stCxn id="42" idx="3"/>
            <a:endCxn id="44" idx="2"/>
          </p:cNvCxnSpPr>
          <p:nvPr/>
        </p:nvCxnSpPr>
        <p:spPr>
          <a:xfrm flipV="1">
            <a:off x="3578566" y="2239048"/>
            <a:ext cx="1470938" cy="1307725"/>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42" idx="3"/>
            <a:endCxn id="46" idx="1"/>
          </p:cNvCxnSpPr>
          <p:nvPr/>
        </p:nvCxnSpPr>
        <p:spPr>
          <a:xfrm flipV="1">
            <a:off x="3578566" y="3204309"/>
            <a:ext cx="1445520" cy="342464"/>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42" idx="3"/>
            <a:endCxn id="45" idx="1"/>
          </p:cNvCxnSpPr>
          <p:nvPr/>
        </p:nvCxnSpPr>
        <p:spPr>
          <a:xfrm>
            <a:off x="3578566" y="3546773"/>
            <a:ext cx="1472645" cy="641439"/>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42" idx="3"/>
            <a:endCxn id="47" idx="1"/>
          </p:cNvCxnSpPr>
          <p:nvPr/>
        </p:nvCxnSpPr>
        <p:spPr>
          <a:xfrm>
            <a:off x="3578566" y="3546773"/>
            <a:ext cx="1470938" cy="1585397"/>
          </a:xfrm>
          <a:prstGeom prst="straightConnector1">
            <a:avLst/>
          </a:prstGeom>
          <a:ln>
            <a:solidFill>
              <a:schemeClr val="accent6">
                <a:lumMod val="75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2" name="正方形/長方形 71"/>
          <p:cNvSpPr/>
          <p:nvPr/>
        </p:nvSpPr>
        <p:spPr>
          <a:xfrm>
            <a:off x="6824637" y="946180"/>
            <a:ext cx="1600895" cy="5130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6818912" y="997044"/>
            <a:ext cx="1600895" cy="338554"/>
          </a:xfrm>
          <a:prstGeom prst="rect">
            <a:avLst/>
          </a:prstGeom>
          <a:noFill/>
        </p:spPr>
        <p:txBody>
          <a:bodyPr wrap="square" rtlCol="0">
            <a:spAutoFit/>
          </a:bodyPr>
          <a:lstStyle/>
          <a:p>
            <a:pPr algn="ctr"/>
            <a:r>
              <a:rPr lang="ja-JP" altLang="en-US" sz="1600" b="1">
                <a:solidFill>
                  <a:srgbClr val="0070C0"/>
                </a:solidFill>
                <a:latin typeface="Meiryo" charset="-128"/>
                <a:ea typeface="Meiryo" charset="-128"/>
                <a:cs typeface="Meiryo" charset="-128"/>
              </a:rPr>
              <a:t>サービス</a:t>
            </a:r>
            <a:endParaRPr kumimoji="1" lang="ja-JP" altLang="en-US" sz="1600" b="1" dirty="0">
              <a:solidFill>
                <a:srgbClr val="0070C0"/>
              </a:solidFill>
              <a:latin typeface="Meiryo" charset="-128"/>
              <a:ea typeface="Meiryo" charset="-128"/>
              <a:cs typeface="Meiryo" charset="-128"/>
            </a:endParaRPr>
          </a:p>
        </p:txBody>
      </p:sp>
      <p:sp>
        <p:nvSpPr>
          <p:cNvPr id="75" name="右矢印 74"/>
          <p:cNvSpPr/>
          <p:nvPr/>
        </p:nvSpPr>
        <p:spPr>
          <a:xfrm>
            <a:off x="6212252" y="3223815"/>
            <a:ext cx="804720" cy="585496"/>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イベント</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223736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63</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effectLst/>
                <a:latin typeface="Meiryo" panose="020B0604030504040204" pitchFamily="34" charset="-128"/>
                <a:ea typeface="Meiryo" panose="020B0604030504040204" pitchFamily="34" charset="-128"/>
                <a:cs typeface="Arial"/>
              </a:rPr>
              <a:t>デジタル・トランスフォーメーション時代</a:t>
            </a:r>
            <a:endParaRPr lang="en-US" altLang="ja-JP" sz="2800" dirty="0">
              <a:solidFill>
                <a:srgbClr val="FFFFFF"/>
              </a:solidFill>
              <a:effectLst/>
              <a:latin typeface="Meiryo" panose="020B0604030504040204" pitchFamily="34" charset="-128"/>
              <a:ea typeface="Meiryo" panose="020B0604030504040204" pitchFamily="34" charset="-128"/>
              <a:cs typeface="Arial"/>
            </a:endParaRPr>
          </a:p>
          <a:p>
            <a:pPr algn="ctr"/>
            <a:r>
              <a:rPr lang="ja-JP" altLang="en-US" sz="2800">
                <a:solidFill>
                  <a:srgbClr val="FFFFFF"/>
                </a:solidFill>
                <a:latin typeface="Meiryo" panose="020B0604030504040204" pitchFamily="34" charset="-128"/>
                <a:ea typeface="Meiryo" panose="020B0604030504040204" pitchFamily="34" charset="-128"/>
                <a:cs typeface="Arial"/>
              </a:rPr>
              <a:t>のビジネス戦略</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10952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19D23BA-368A-8748-BCB3-5AE8D57652F2}"/>
              </a:ext>
            </a:extLst>
          </p:cNvPr>
          <p:cNvSpPr/>
          <p:nvPr/>
        </p:nvSpPr>
        <p:spPr>
          <a:xfrm>
            <a:off x="4639240" y="980728"/>
            <a:ext cx="4392488" cy="532859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a:extLst>
              <a:ext uri="{FF2B5EF4-FFF2-40B4-BE49-F238E27FC236}">
                <a16:creationId xmlns:a16="http://schemas.microsoft.com/office/drawing/2014/main" id="{D868A20B-8CFA-484D-8109-04C8AA60E22E}"/>
              </a:ext>
            </a:extLst>
          </p:cNvPr>
          <p:cNvSpPr/>
          <p:nvPr/>
        </p:nvSpPr>
        <p:spPr>
          <a:xfrm>
            <a:off x="107504" y="980728"/>
            <a:ext cx="4392488" cy="5328592"/>
          </a:xfrm>
          <a:prstGeom prst="rect">
            <a:avLst/>
          </a:prstGeom>
          <a:solidFill>
            <a:srgbClr val="D6D6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9A7C85C0-6F7A-B94B-BC6D-8095D7B1A55D}"/>
              </a:ext>
            </a:extLst>
          </p:cNvPr>
          <p:cNvSpPr>
            <a:spLocks noGrp="1"/>
          </p:cNvSpPr>
          <p:nvPr>
            <p:ph type="title"/>
          </p:nvPr>
        </p:nvSpPr>
        <p:spPr>
          <a:xfrm>
            <a:off x="457200" y="274124"/>
            <a:ext cx="8686800" cy="416221"/>
          </a:xfrm>
        </p:spPr>
        <p:txBody>
          <a:bodyPr/>
          <a:lstStyle/>
          <a:p>
            <a:r>
              <a:rPr kumimoji="1" lang="ja-JP" altLang="en-US"/>
              <a:t>デジタル</a:t>
            </a:r>
            <a:r>
              <a:rPr kumimoji="1" lang="ja-JP" altLang="en-US" sz="2000"/>
              <a:t>・</a:t>
            </a:r>
            <a:r>
              <a:rPr kumimoji="1" lang="ja-JP" altLang="en-US"/>
              <a:t>トランスフォーメーション</a:t>
            </a:r>
            <a:r>
              <a:rPr kumimoji="1" lang="ja-JP" altLang="en-US" sz="2000"/>
              <a:t>の</a:t>
            </a:r>
            <a:r>
              <a:rPr kumimoji="1" lang="en-US" altLang="ja-JP" dirty="0"/>
              <a:t>Before/After</a:t>
            </a:r>
            <a:endParaRPr kumimoji="1" lang="ja-JP" altLang="en-US"/>
          </a:p>
        </p:txBody>
      </p:sp>
      <p:sp>
        <p:nvSpPr>
          <p:cNvPr id="4" name="テキスト ボックス 3">
            <a:extLst>
              <a:ext uri="{FF2B5EF4-FFF2-40B4-BE49-F238E27FC236}">
                <a16:creationId xmlns:a16="http://schemas.microsoft.com/office/drawing/2014/main" id="{28B12A18-9A85-6640-87C9-6F43093B534B}"/>
              </a:ext>
            </a:extLst>
          </p:cNvPr>
          <p:cNvSpPr txBox="1"/>
          <p:nvPr/>
        </p:nvSpPr>
        <p:spPr>
          <a:xfrm>
            <a:off x="157008" y="2539002"/>
            <a:ext cx="4222631" cy="1200329"/>
          </a:xfrm>
          <a:prstGeom prst="rect">
            <a:avLst/>
          </a:prstGeom>
          <a:noFill/>
        </p:spPr>
        <p:txBody>
          <a:bodyPr wrap="none" rtlCol="0">
            <a:spAutoFit/>
          </a:bodyPr>
          <a:lstStyle/>
          <a:p>
            <a:r>
              <a:rPr kumimoji="1" lang="en-US" altLang="ja-JP" sz="2400" b="1" dirty="0">
                <a:solidFill>
                  <a:schemeClr val="tx1">
                    <a:lumMod val="75000"/>
                    <a:lumOff val="25000"/>
                  </a:schemeClr>
                </a:solidFill>
                <a:latin typeface="Meiryo" panose="020B0604030504040204" pitchFamily="34" charset="-128"/>
                <a:ea typeface="Meiryo" panose="020B0604030504040204" pitchFamily="34" charset="-128"/>
              </a:rPr>
              <a:t>IT</a:t>
            </a:r>
            <a:r>
              <a:rPr kumimoji="1" lang="ja-JP" altLang="en-US" sz="2400" b="1">
                <a:solidFill>
                  <a:schemeClr val="tx1">
                    <a:lumMod val="75000"/>
                    <a:lumOff val="25000"/>
                  </a:schemeClr>
                </a:solidFill>
                <a:latin typeface="Meiryo" panose="020B0604030504040204" pitchFamily="34" charset="-128"/>
                <a:ea typeface="Meiryo" panose="020B0604030504040204" pitchFamily="34" charset="-128"/>
              </a:rPr>
              <a:t>は道具</a:t>
            </a:r>
            <a:endParaRPr kumimoji="1" lang="en-US" altLang="ja-JP" sz="2400" b="1" dirty="0">
              <a:solidFill>
                <a:schemeClr val="tx1">
                  <a:lumMod val="75000"/>
                  <a:lumOff val="25000"/>
                </a:schemeClr>
              </a:solidFill>
              <a:latin typeface="Meiryo" panose="020B0604030504040204" pitchFamily="34" charset="-128"/>
              <a:ea typeface="Meiryo" panose="020B0604030504040204" pitchFamily="34" charset="-128"/>
            </a:endParaRPr>
          </a:p>
          <a:p>
            <a:pPr marL="536575" lvl="1" indent="-282575">
              <a:buFont typeface="Wingdings" pitchFamily="2" charset="2"/>
              <a:buChar char="ü"/>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本業は人間</a:t>
            </a:r>
            <a:endParaRPr kumimoji="1" lang="en-US" altLang="ja-JP" sz="1600" dirty="0">
              <a:solidFill>
                <a:schemeClr val="tx1">
                  <a:lumMod val="75000"/>
                  <a:lumOff val="25000"/>
                </a:schemeClr>
              </a:solidFill>
              <a:latin typeface="Meiryo" panose="020B0604030504040204" pitchFamily="34" charset="-128"/>
              <a:ea typeface="Meiryo" panose="020B0604030504040204" pitchFamily="34" charset="-128"/>
            </a:endParaRPr>
          </a:p>
          <a:p>
            <a:pPr marL="536575" lvl="1" indent="-282575">
              <a:buFont typeface="Wingdings" pitchFamily="2" charset="2"/>
              <a:buChar char="ü"/>
            </a:pPr>
            <a:r>
              <a:rPr lang="en-US" altLang="ja-JP" sz="1600" dirty="0">
                <a:solidFill>
                  <a:schemeClr val="tx1">
                    <a:lumMod val="75000"/>
                    <a:lumOff val="25000"/>
                  </a:schemeClr>
                </a:solidFill>
                <a:latin typeface="Meiryo" panose="020B0604030504040204" pitchFamily="34" charset="-128"/>
                <a:ea typeface="Meiryo" panose="020B0604030504040204" pitchFamily="34" charset="-128"/>
              </a:rPr>
              <a:t>IT</a:t>
            </a:r>
            <a:r>
              <a:rPr lang="ja-JP" altLang="en-US" sz="1600">
                <a:solidFill>
                  <a:schemeClr val="tx1">
                    <a:lumMod val="75000"/>
                    <a:lumOff val="25000"/>
                  </a:schemeClr>
                </a:solidFill>
                <a:latin typeface="Meiryo" panose="020B0604030504040204" pitchFamily="34" charset="-128"/>
                <a:ea typeface="Meiryo" panose="020B0604030504040204" pitchFamily="34" charset="-128"/>
              </a:rPr>
              <a:t>は本業を支援する手段</a:t>
            </a:r>
            <a:endParaRPr lang="en-US" altLang="ja-JP" sz="1600" dirty="0">
              <a:solidFill>
                <a:schemeClr val="tx1">
                  <a:lumMod val="75000"/>
                  <a:lumOff val="25000"/>
                </a:schemeClr>
              </a:solidFill>
              <a:latin typeface="Meiryo" panose="020B0604030504040204" pitchFamily="34" charset="-128"/>
              <a:ea typeface="Meiryo" panose="020B0604030504040204" pitchFamily="34" charset="-128"/>
            </a:endParaRPr>
          </a:p>
          <a:p>
            <a:pPr marL="536575" lvl="1" indent="-282575">
              <a:buFont typeface="Wingdings" pitchFamily="2" charset="2"/>
              <a:buChar char="ü"/>
            </a:pPr>
            <a:r>
              <a:rPr kumimoji="1" lang="en-US" altLang="ja-JP" sz="1600" dirty="0">
                <a:solidFill>
                  <a:schemeClr val="tx1">
                    <a:lumMod val="75000"/>
                    <a:lumOff val="25000"/>
                  </a:schemeClr>
                </a:solidFill>
                <a:latin typeface="Meiryo" panose="020B0604030504040204" pitchFamily="34" charset="-128"/>
                <a:ea typeface="Meiryo" panose="020B0604030504040204" pitchFamily="34" charset="-128"/>
              </a:rPr>
              <a:t>IT</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は企業のコアコンピタンスではない</a:t>
            </a:r>
          </a:p>
        </p:txBody>
      </p:sp>
      <p:sp>
        <p:nvSpPr>
          <p:cNvPr id="5" name="テキスト ボックス 4">
            <a:extLst>
              <a:ext uri="{FF2B5EF4-FFF2-40B4-BE49-F238E27FC236}">
                <a16:creationId xmlns:a16="http://schemas.microsoft.com/office/drawing/2014/main" id="{7805DCE8-E24F-1F4F-AE61-6D6628C086C6}"/>
              </a:ext>
            </a:extLst>
          </p:cNvPr>
          <p:cNvSpPr txBox="1"/>
          <p:nvPr/>
        </p:nvSpPr>
        <p:spPr>
          <a:xfrm>
            <a:off x="4741857" y="2539002"/>
            <a:ext cx="4222631" cy="1200329"/>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IT</a:t>
            </a:r>
            <a:r>
              <a:rPr kumimoji="1" lang="ja-JP" altLang="en-US" sz="2400" b="1">
                <a:solidFill>
                  <a:schemeClr val="bg1"/>
                </a:solidFill>
                <a:latin typeface="Meiryo" panose="020B0604030504040204" pitchFamily="34" charset="-128"/>
                <a:ea typeface="Meiryo" panose="020B0604030504040204" pitchFamily="34" charset="-128"/>
              </a:rPr>
              <a:t>は本業</a:t>
            </a:r>
            <a:endParaRPr kumimoji="1" lang="en-US" altLang="ja-JP" sz="2400" b="1" dirty="0">
              <a:solidFill>
                <a:schemeClr val="bg1"/>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kumimoji="1" lang="ja-JP" altLang="en-US" sz="1600">
                <a:solidFill>
                  <a:schemeClr val="bg1"/>
                </a:solidFill>
                <a:latin typeface="Meiryo" panose="020B0604030504040204" pitchFamily="34" charset="-128"/>
                <a:ea typeface="Meiryo" panose="020B0604030504040204" pitchFamily="34" charset="-128"/>
              </a:rPr>
              <a:t>本業は</a:t>
            </a:r>
            <a:r>
              <a:rPr kumimoji="1" lang="en-US" altLang="ja-JP" sz="1600" dirty="0">
                <a:solidFill>
                  <a:schemeClr val="bg1"/>
                </a:solidFill>
                <a:latin typeface="Meiryo" panose="020B0604030504040204" pitchFamily="34" charset="-128"/>
                <a:ea typeface="Meiryo" panose="020B0604030504040204" pitchFamily="34" charset="-128"/>
              </a:rPr>
              <a:t>IT</a:t>
            </a:r>
            <a:r>
              <a:rPr kumimoji="1" lang="ja-JP" altLang="en-US" sz="1600">
                <a:solidFill>
                  <a:schemeClr val="bg1"/>
                </a:solidFill>
                <a:latin typeface="Meiryo" panose="020B0604030504040204" pitchFamily="34" charset="-128"/>
                <a:ea typeface="Meiryo" panose="020B0604030504040204" pitchFamily="34" charset="-128"/>
              </a:rPr>
              <a:t>が前提</a:t>
            </a:r>
            <a:endParaRPr kumimoji="1" lang="en-US" altLang="ja-JP" sz="1600" dirty="0">
              <a:solidFill>
                <a:schemeClr val="bg1"/>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lang="ja-JP" altLang="en-US" sz="1600">
                <a:solidFill>
                  <a:schemeClr val="bg1"/>
                </a:solidFill>
                <a:latin typeface="Meiryo" panose="020B0604030504040204" pitchFamily="34" charset="-128"/>
                <a:ea typeface="Meiryo" panose="020B0604030504040204" pitchFamily="34" charset="-128"/>
              </a:rPr>
              <a:t>人間は</a:t>
            </a:r>
            <a:r>
              <a:rPr lang="en-US" altLang="ja-JP" sz="1600" dirty="0">
                <a:solidFill>
                  <a:schemeClr val="bg1"/>
                </a:solidFill>
                <a:latin typeface="Meiryo" panose="020B0604030504040204" pitchFamily="34" charset="-128"/>
                <a:ea typeface="Meiryo" panose="020B0604030504040204" pitchFamily="34" charset="-128"/>
              </a:rPr>
              <a:t>IT</a:t>
            </a:r>
            <a:r>
              <a:rPr lang="ja-JP" altLang="en-US" sz="1600">
                <a:solidFill>
                  <a:schemeClr val="bg1"/>
                </a:solidFill>
                <a:latin typeface="Meiryo" panose="020B0604030504040204" pitchFamily="34" charset="-128"/>
                <a:ea typeface="Meiryo" panose="020B0604030504040204" pitchFamily="34" charset="-128"/>
              </a:rPr>
              <a:t>で本業を革新する方法を決定</a:t>
            </a:r>
            <a:endParaRPr lang="en-US" altLang="ja-JP" sz="1600" dirty="0">
              <a:solidFill>
                <a:schemeClr val="bg1"/>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kumimoji="1" lang="en-US" altLang="ja-JP" sz="1600" dirty="0">
                <a:solidFill>
                  <a:schemeClr val="bg1"/>
                </a:solidFill>
                <a:latin typeface="Meiryo" panose="020B0604030504040204" pitchFamily="34" charset="-128"/>
                <a:ea typeface="Meiryo" panose="020B0604030504040204" pitchFamily="34" charset="-128"/>
              </a:rPr>
              <a:t>IT</a:t>
            </a:r>
            <a:r>
              <a:rPr kumimoji="1" lang="ja-JP" altLang="en-US" sz="1600">
                <a:solidFill>
                  <a:schemeClr val="bg1"/>
                </a:solidFill>
                <a:latin typeface="Meiryo" panose="020B0604030504040204" pitchFamily="34" charset="-128"/>
                <a:ea typeface="Meiryo" panose="020B0604030504040204" pitchFamily="34" charset="-128"/>
              </a:rPr>
              <a:t>は企業のコアコンピタンスを実現</a:t>
            </a:r>
          </a:p>
        </p:txBody>
      </p:sp>
      <p:sp>
        <p:nvSpPr>
          <p:cNvPr id="6" name="テキスト ボックス 5">
            <a:extLst>
              <a:ext uri="{FF2B5EF4-FFF2-40B4-BE49-F238E27FC236}">
                <a16:creationId xmlns:a16="http://schemas.microsoft.com/office/drawing/2014/main" id="{8E01379E-154F-0B49-8837-8175191778B9}"/>
              </a:ext>
            </a:extLst>
          </p:cNvPr>
          <p:cNvSpPr txBox="1"/>
          <p:nvPr/>
        </p:nvSpPr>
        <p:spPr>
          <a:xfrm>
            <a:off x="165024" y="4595352"/>
            <a:ext cx="3393878" cy="1200329"/>
          </a:xfrm>
          <a:prstGeom prst="rect">
            <a:avLst/>
          </a:prstGeom>
          <a:noFill/>
        </p:spPr>
        <p:txBody>
          <a:bodyPr wrap="none" rtlCol="0">
            <a:spAutoFit/>
          </a:bodyPr>
          <a:lstStyle/>
          <a:p>
            <a:r>
              <a:rPr lang="en-US" altLang="ja-JP" sz="2400" b="1" dirty="0">
                <a:solidFill>
                  <a:schemeClr val="tx1">
                    <a:lumMod val="75000"/>
                    <a:lumOff val="25000"/>
                  </a:schemeClr>
                </a:solidFill>
                <a:latin typeface="Meiryo" panose="020B0604030504040204" pitchFamily="34" charset="-128"/>
                <a:ea typeface="Meiryo" panose="020B0604030504040204" pitchFamily="34" charset="-128"/>
              </a:rPr>
              <a:t>IT</a:t>
            </a:r>
            <a:r>
              <a:rPr lang="ja-JP" altLang="en-US" sz="2400" b="1">
                <a:solidFill>
                  <a:schemeClr val="tx1">
                    <a:lumMod val="75000"/>
                    <a:lumOff val="25000"/>
                  </a:schemeClr>
                </a:solidFill>
                <a:latin typeface="Meiryo" panose="020B0604030504040204" pitchFamily="34" charset="-128"/>
                <a:ea typeface="Meiryo" panose="020B0604030504040204" pitchFamily="34" charset="-128"/>
              </a:rPr>
              <a:t>はコストセンター</a:t>
            </a:r>
            <a:endParaRPr kumimoji="1" lang="en-US" altLang="ja-JP" sz="2400" b="1" dirty="0">
              <a:solidFill>
                <a:schemeClr val="tx1">
                  <a:lumMod val="75000"/>
                  <a:lumOff val="25000"/>
                </a:schemeClr>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lang="ja-JP" altLang="en-US" sz="1600">
                <a:solidFill>
                  <a:schemeClr val="tx1">
                    <a:lumMod val="75000"/>
                    <a:lumOff val="25000"/>
                  </a:schemeClr>
                </a:solidFill>
                <a:latin typeface="Meiryo" panose="020B0604030504040204" pitchFamily="34" charset="-128"/>
                <a:ea typeface="Meiryo" panose="020B0604030504040204" pitchFamily="34" charset="-128"/>
              </a:rPr>
              <a:t>コスト削減がミッション</a:t>
            </a:r>
            <a:endParaRPr lang="en-US" altLang="ja-JP" sz="1600" dirty="0">
              <a:solidFill>
                <a:schemeClr val="tx1">
                  <a:lumMod val="75000"/>
                  <a:lumOff val="25000"/>
                </a:schemeClr>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コスト削減のために</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外注化</a:t>
            </a:r>
            <a:endPar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管理と統制</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のための</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自前主義</a:t>
            </a:r>
          </a:p>
        </p:txBody>
      </p:sp>
      <p:sp>
        <p:nvSpPr>
          <p:cNvPr id="7" name="テキスト ボックス 6">
            <a:extLst>
              <a:ext uri="{FF2B5EF4-FFF2-40B4-BE49-F238E27FC236}">
                <a16:creationId xmlns:a16="http://schemas.microsoft.com/office/drawing/2014/main" id="{3808ED78-6779-A94D-ADDA-5F1567939897}"/>
              </a:ext>
            </a:extLst>
          </p:cNvPr>
          <p:cNvSpPr txBox="1"/>
          <p:nvPr/>
        </p:nvSpPr>
        <p:spPr>
          <a:xfrm>
            <a:off x="4749873" y="4595352"/>
            <a:ext cx="4214615" cy="1200329"/>
          </a:xfrm>
          <a:prstGeom prst="rect">
            <a:avLst/>
          </a:prstGeom>
          <a:noFill/>
        </p:spPr>
        <p:txBody>
          <a:bodyPr wrap="none" rtlCol="0">
            <a:spAutoFit/>
          </a:bodyPr>
          <a:lstStyle/>
          <a:p>
            <a:r>
              <a:rPr lang="en-US" altLang="ja-JP" sz="2400" b="1" dirty="0">
                <a:solidFill>
                  <a:schemeClr val="bg1"/>
                </a:solidFill>
                <a:latin typeface="Meiryo" panose="020B0604030504040204" pitchFamily="34" charset="-128"/>
                <a:ea typeface="Meiryo" panose="020B0604030504040204" pitchFamily="34" charset="-128"/>
              </a:rPr>
              <a:t>IT</a:t>
            </a:r>
            <a:r>
              <a:rPr lang="ja-JP" altLang="en-US" sz="2400" b="1">
                <a:solidFill>
                  <a:schemeClr val="bg1"/>
                </a:solidFill>
                <a:latin typeface="Meiryo" panose="020B0604030504040204" pitchFamily="34" charset="-128"/>
                <a:ea typeface="Meiryo" panose="020B0604030504040204" pitchFamily="34" charset="-128"/>
              </a:rPr>
              <a:t>はプロフィットセンター</a:t>
            </a:r>
            <a:endParaRPr kumimoji="1" lang="en-US" altLang="ja-JP" sz="2400" b="1" dirty="0">
              <a:solidFill>
                <a:schemeClr val="bg1"/>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lang="ja-JP" altLang="en-US" sz="1600">
                <a:solidFill>
                  <a:schemeClr val="bg1"/>
                </a:solidFill>
                <a:latin typeface="Meiryo" panose="020B0604030504040204" pitchFamily="34" charset="-128"/>
                <a:ea typeface="Meiryo" panose="020B0604030504040204" pitchFamily="34" charset="-128"/>
              </a:rPr>
              <a:t>利益拡大がミッション</a:t>
            </a:r>
            <a:endParaRPr lang="en-US" altLang="ja-JP" sz="1600" dirty="0">
              <a:solidFill>
                <a:schemeClr val="bg1"/>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kumimoji="1" lang="ja-JP" altLang="en-US" sz="1600">
                <a:solidFill>
                  <a:schemeClr val="bg1"/>
                </a:solidFill>
                <a:latin typeface="Meiryo" panose="020B0604030504040204" pitchFamily="34" charset="-128"/>
                <a:ea typeface="Meiryo" panose="020B0604030504040204" pitchFamily="34" charset="-128"/>
              </a:rPr>
              <a:t>戦略的価値を創出するための</a:t>
            </a:r>
            <a:r>
              <a:rPr kumimoji="1" lang="ja-JP" altLang="en-US" sz="1600" b="1">
                <a:solidFill>
                  <a:schemeClr val="bg1"/>
                </a:solidFill>
                <a:latin typeface="Meiryo" panose="020B0604030504040204" pitchFamily="34" charset="-128"/>
                <a:ea typeface="Meiryo" panose="020B0604030504040204" pitchFamily="34" charset="-128"/>
              </a:rPr>
              <a:t>内製化</a:t>
            </a:r>
            <a:endParaRPr kumimoji="1" lang="en-US" altLang="ja-JP" sz="1600" b="1" dirty="0">
              <a:solidFill>
                <a:schemeClr val="bg1"/>
              </a:solidFill>
              <a:latin typeface="Meiryo" panose="020B0604030504040204" pitchFamily="34" charset="-128"/>
              <a:ea typeface="Meiryo" panose="020B0604030504040204" pitchFamily="34" charset="-128"/>
            </a:endParaRPr>
          </a:p>
          <a:p>
            <a:pPr marL="536575" indent="-282575">
              <a:buFont typeface="Wingdings" pitchFamily="2" charset="2"/>
              <a:buChar char="ü"/>
            </a:pPr>
            <a:r>
              <a:rPr kumimoji="1" lang="ja-JP" altLang="en-US" sz="1600" b="1" u="sng">
                <a:solidFill>
                  <a:schemeClr val="bg1"/>
                </a:solidFill>
                <a:latin typeface="Meiryo" panose="020B0604030504040204" pitchFamily="34" charset="-128"/>
                <a:ea typeface="Meiryo" panose="020B0604030504040204" pitchFamily="34" charset="-128"/>
              </a:rPr>
              <a:t>スピードと俊敏性</a:t>
            </a:r>
            <a:r>
              <a:rPr kumimoji="1" lang="ja-JP" altLang="en-US" sz="1600">
                <a:solidFill>
                  <a:schemeClr val="bg1"/>
                </a:solidFill>
                <a:latin typeface="Meiryo" panose="020B0604030504040204" pitchFamily="34" charset="-128"/>
                <a:ea typeface="Meiryo" panose="020B0604030504040204" pitchFamily="34" charset="-128"/>
              </a:rPr>
              <a:t>のための</a:t>
            </a:r>
            <a:r>
              <a:rPr kumimoji="1" lang="ja-JP" altLang="en-US" sz="1600" b="1">
                <a:solidFill>
                  <a:schemeClr val="bg1"/>
                </a:solidFill>
                <a:latin typeface="Meiryo" panose="020B0604030504040204" pitchFamily="34" charset="-128"/>
                <a:ea typeface="Meiryo" panose="020B0604030504040204" pitchFamily="34" charset="-128"/>
              </a:rPr>
              <a:t>クラウド化</a:t>
            </a:r>
          </a:p>
        </p:txBody>
      </p:sp>
      <p:sp>
        <p:nvSpPr>
          <p:cNvPr id="8" name="テキスト ボックス 7">
            <a:extLst>
              <a:ext uri="{FF2B5EF4-FFF2-40B4-BE49-F238E27FC236}">
                <a16:creationId xmlns:a16="http://schemas.microsoft.com/office/drawing/2014/main" id="{DBA5F925-03BC-B14B-8DA6-0F49082701EA}"/>
              </a:ext>
            </a:extLst>
          </p:cNvPr>
          <p:cNvSpPr txBox="1"/>
          <p:nvPr/>
        </p:nvSpPr>
        <p:spPr>
          <a:xfrm>
            <a:off x="165024" y="1303213"/>
            <a:ext cx="2318776" cy="830997"/>
          </a:xfrm>
          <a:prstGeom prst="rect">
            <a:avLst/>
          </a:prstGeom>
          <a:noFill/>
        </p:spPr>
        <p:txBody>
          <a:bodyPr wrap="none" rtlCol="0">
            <a:spAutoFit/>
          </a:bodyPr>
          <a:lstStyle/>
          <a:p>
            <a:r>
              <a:rPr kumimoji="1" lang="en-US" altLang="ja-JP" sz="4800" b="1" dirty="0">
                <a:solidFill>
                  <a:schemeClr val="tx1">
                    <a:lumMod val="75000"/>
                    <a:lumOff val="25000"/>
                  </a:schemeClr>
                </a:solidFill>
                <a:latin typeface="Meiryo" panose="020B0604030504040204" pitchFamily="34" charset="-128"/>
                <a:ea typeface="Meiryo" panose="020B0604030504040204" pitchFamily="34" charset="-128"/>
              </a:rPr>
              <a:t>Before</a:t>
            </a:r>
            <a:endParaRPr kumimoji="1" lang="ja-JP" altLang="en-US" sz="48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0A189B30-D234-4B4B-9166-BDAAE073905E}"/>
              </a:ext>
            </a:extLst>
          </p:cNvPr>
          <p:cNvSpPr txBox="1"/>
          <p:nvPr/>
        </p:nvSpPr>
        <p:spPr>
          <a:xfrm>
            <a:off x="4749873" y="1303213"/>
            <a:ext cx="1813895" cy="830997"/>
          </a:xfrm>
          <a:prstGeom prst="rect">
            <a:avLst/>
          </a:prstGeom>
          <a:noFill/>
        </p:spPr>
        <p:txBody>
          <a:bodyPr wrap="none" rtlCol="0">
            <a:spAutoFit/>
          </a:bodyPr>
          <a:lstStyle/>
          <a:p>
            <a:r>
              <a:rPr kumimoji="1" lang="en-US" altLang="ja-JP" sz="4800" b="1" dirty="0">
                <a:solidFill>
                  <a:schemeClr val="bg1"/>
                </a:solidFill>
                <a:latin typeface="Meiryo" panose="020B0604030504040204" pitchFamily="34" charset="-128"/>
                <a:ea typeface="Meiryo" panose="020B0604030504040204" pitchFamily="34" charset="-128"/>
              </a:rPr>
              <a:t>After</a:t>
            </a:r>
            <a:endParaRPr kumimoji="1" lang="ja-JP" altLang="en-US" sz="4800">
              <a:solidFill>
                <a:schemeClr val="bg1"/>
              </a:solidFill>
              <a:latin typeface="Meiryo" panose="020B0604030504040204" pitchFamily="34" charset="-128"/>
              <a:ea typeface="Meiryo" panose="020B0604030504040204" pitchFamily="34" charset="-128"/>
            </a:endParaRPr>
          </a:p>
        </p:txBody>
      </p:sp>
      <p:sp>
        <p:nvSpPr>
          <p:cNvPr id="12" name="下矢印 11">
            <a:extLst>
              <a:ext uri="{FF2B5EF4-FFF2-40B4-BE49-F238E27FC236}">
                <a16:creationId xmlns:a16="http://schemas.microsoft.com/office/drawing/2014/main" id="{B33B81D3-80D1-C641-B0BD-718D7EE956F9}"/>
              </a:ext>
            </a:extLst>
          </p:cNvPr>
          <p:cNvSpPr/>
          <p:nvPr/>
        </p:nvSpPr>
        <p:spPr>
          <a:xfrm>
            <a:off x="1834838" y="3889934"/>
            <a:ext cx="936104" cy="360040"/>
          </a:xfrm>
          <a:prstGeom prst="down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下矢印 12">
            <a:extLst>
              <a:ext uri="{FF2B5EF4-FFF2-40B4-BE49-F238E27FC236}">
                <a16:creationId xmlns:a16="http://schemas.microsoft.com/office/drawing/2014/main" id="{1DF7A105-3CE2-C649-A08C-DAE788A3CEF3}"/>
              </a:ext>
            </a:extLst>
          </p:cNvPr>
          <p:cNvSpPr/>
          <p:nvPr/>
        </p:nvSpPr>
        <p:spPr>
          <a:xfrm>
            <a:off x="6367432" y="3891391"/>
            <a:ext cx="936104" cy="360040"/>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88941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FFF489D5-395A-D54A-9033-A325A1546AD5}"/>
              </a:ext>
            </a:extLst>
          </p:cNvPr>
          <p:cNvSpPr/>
          <p:nvPr/>
        </p:nvSpPr>
        <p:spPr>
          <a:xfrm>
            <a:off x="215516" y="2110874"/>
            <a:ext cx="8712968" cy="408061"/>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a:extLst>
              <a:ext uri="{FF2B5EF4-FFF2-40B4-BE49-F238E27FC236}">
                <a16:creationId xmlns:a16="http://schemas.microsoft.com/office/drawing/2014/main" id="{83E96240-8478-1649-B6D5-1421D141870A}"/>
              </a:ext>
            </a:extLst>
          </p:cNvPr>
          <p:cNvSpPr/>
          <p:nvPr/>
        </p:nvSpPr>
        <p:spPr>
          <a:xfrm>
            <a:off x="215516" y="5447986"/>
            <a:ext cx="8712968" cy="390948"/>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A087C7ED-7230-2B4B-ADD3-9CE400FAB855}"/>
              </a:ext>
            </a:extLst>
          </p:cNvPr>
          <p:cNvSpPr/>
          <p:nvPr/>
        </p:nvSpPr>
        <p:spPr>
          <a:xfrm>
            <a:off x="215516" y="4287719"/>
            <a:ext cx="8712968" cy="1113257"/>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5590CCF4-51D5-FC45-A71A-A3491C05B6A8}"/>
              </a:ext>
            </a:extLst>
          </p:cNvPr>
          <p:cNvSpPr/>
          <p:nvPr/>
        </p:nvSpPr>
        <p:spPr>
          <a:xfrm>
            <a:off x="215516" y="3182819"/>
            <a:ext cx="8712968" cy="105789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7B3AC5E6-CBFF-5E47-AD79-33F9AF537B37}"/>
              </a:ext>
            </a:extLst>
          </p:cNvPr>
          <p:cNvSpPr/>
          <p:nvPr/>
        </p:nvSpPr>
        <p:spPr>
          <a:xfrm>
            <a:off x="215516" y="2568040"/>
            <a:ext cx="8712968" cy="565674"/>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7B693522-44ED-2240-901B-9F01F926269B}"/>
              </a:ext>
            </a:extLst>
          </p:cNvPr>
          <p:cNvSpPr/>
          <p:nvPr/>
        </p:nvSpPr>
        <p:spPr>
          <a:xfrm>
            <a:off x="215516" y="1650191"/>
            <a:ext cx="8712968" cy="408061"/>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22DA6215-B025-DC43-9306-6BE547D7971F}"/>
              </a:ext>
            </a:extLst>
          </p:cNvPr>
          <p:cNvSpPr>
            <a:spLocks noGrp="1"/>
          </p:cNvSpPr>
          <p:nvPr>
            <p:ph type="title"/>
          </p:nvPr>
        </p:nvSpPr>
        <p:spPr/>
        <p:txBody>
          <a:bodyPr/>
          <a:lstStyle/>
          <a:p>
            <a:r>
              <a:rPr kumimoji="1" lang="ja-JP" altLang="en-US"/>
              <a:t>異なるビジネス</a:t>
            </a:r>
          </a:p>
        </p:txBody>
      </p:sp>
      <p:sp>
        <p:nvSpPr>
          <p:cNvPr id="3" name="スライド番号プレースホルダー 2">
            <a:extLst>
              <a:ext uri="{FF2B5EF4-FFF2-40B4-BE49-F238E27FC236}">
                <a16:creationId xmlns:a16="http://schemas.microsoft.com/office/drawing/2014/main" id="{63668341-CCA4-9949-B866-3D0000DC533E}"/>
              </a:ext>
            </a:extLst>
          </p:cNvPr>
          <p:cNvSpPr>
            <a:spLocks noGrp="1"/>
          </p:cNvSpPr>
          <p:nvPr>
            <p:ph type="sldNum" sz="quarter" idx="12"/>
          </p:nvPr>
        </p:nvSpPr>
        <p:spPr/>
        <p:txBody>
          <a:bodyPr/>
          <a:lstStyle/>
          <a:p>
            <a:fld id="{8FF8CC5D-A65D-5946-99B5-645367A967AD}" type="slidenum">
              <a:rPr kumimoji="1" lang="ja-JP" altLang="en-US" smtClean="0"/>
              <a:t>65</a:t>
            </a:fld>
            <a:endParaRPr kumimoji="1" lang="ja-JP" altLang="en-US"/>
          </a:p>
        </p:txBody>
      </p:sp>
      <p:sp>
        <p:nvSpPr>
          <p:cNvPr id="5" name="テキスト ボックス 4">
            <a:extLst>
              <a:ext uri="{FF2B5EF4-FFF2-40B4-BE49-F238E27FC236}">
                <a16:creationId xmlns:a16="http://schemas.microsoft.com/office/drawing/2014/main" id="{AC5A6598-29C1-674D-82F9-3EA4881B9758}"/>
              </a:ext>
            </a:extLst>
          </p:cNvPr>
          <p:cNvSpPr txBox="1"/>
          <p:nvPr/>
        </p:nvSpPr>
        <p:spPr>
          <a:xfrm>
            <a:off x="1027170" y="2132318"/>
            <a:ext cx="2441694" cy="338554"/>
          </a:xfrm>
          <a:prstGeom prst="rect">
            <a:avLst/>
          </a:prstGeom>
          <a:noFill/>
        </p:spPr>
        <p:txBody>
          <a:bodyPr wrap="none" rtlCol="0">
            <a:spAutoFit/>
          </a:bodyPr>
          <a:lstStyle/>
          <a:p>
            <a:pPr algn="ctr"/>
            <a:r>
              <a:rPr kumimoji="1" lang="ja-JP" altLang="en-US" sz="1600" b="1">
                <a:solidFill>
                  <a:schemeClr val="accent3">
                    <a:lumMod val="50000"/>
                  </a:schemeClr>
                </a:solidFill>
                <a:latin typeface="Meiryo" panose="020B0604030504040204" pitchFamily="34" charset="-128"/>
                <a:ea typeface="Meiryo" panose="020B0604030504040204" pitchFamily="34" charset="-128"/>
              </a:rPr>
              <a:t>オンプレ＋ハイブリッド</a:t>
            </a:r>
          </a:p>
        </p:txBody>
      </p:sp>
      <p:sp>
        <p:nvSpPr>
          <p:cNvPr id="6" name="テキスト ボックス 5">
            <a:extLst>
              <a:ext uri="{FF2B5EF4-FFF2-40B4-BE49-F238E27FC236}">
                <a16:creationId xmlns:a16="http://schemas.microsoft.com/office/drawing/2014/main" id="{2BF25BB3-9FDA-5E4A-8255-56C2C88141A8}"/>
              </a:ext>
            </a:extLst>
          </p:cNvPr>
          <p:cNvSpPr txBox="1"/>
          <p:nvPr/>
        </p:nvSpPr>
        <p:spPr>
          <a:xfrm>
            <a:off x="5806283" y="2133013"/>
            <a:ext cx="2236510" cy="338554"/>
          </a:xfrm>
          <a:prstGeom prst="rect">
            <a:avLst/>
          </a:prstGeom>
          <a:noFill/>
        </p:spPr>
        <p:txBody>
          <a:bodyPr wrap="none" rtlCol="0">
            <a:spAutoFit/>
          </a:bodyPr>
          <a:lstStyle/>
          <a:p>
            <a:pPr algn="ctr"/>
            <a:r>
              <a:rPr kumimoji="1" lang="ja-JP" altLang="en-US" sz="1600" b="1">
                <a:solidFill>
                  <a:srgbClr val="0070C0"/>
                </a:solidFill>
                <a:latin typeface="Meiryo" panose="020B0604030504040204" pitchFamily="34" charset="-128"/>
                <a:ea typeface="Meiryo" panose="020B0604030504040204" pitchFamily="34" charset="-128"/>
              </a:rPr>
              <a:t>オール･イン･クラウド</a:t>
            </a:r>
          </a:p>
        </p:txBody>
      </p:sp>
      <p:sp>
        <p:nvSpPr>
          <p:cNvPr id="7" name="テキスト ボックス 6">
            <a:extLst>
              <a:ext uri="{FF2B5EF4-FFF2-40B4-BE49-F238E27FC236}">
                <a16:creationId xmlns:a16="http://schemas.microsoft.com/office/drawing/2014/main" id="{C4259F25-3500-A246-8766-62CDD9A39859}"/>
              </a:ext>
            </a:extLst>
          </p:cNvPr>
          <p:cNvSpPr txBox="1"/>
          <p:nvPr/>
        </p:nvSpPr>
        <p:spPr>
          <a:xfrm>
            <a:off x="924576" y="2574154"/>
            <a:ext cx="2646879" cy="584775"/>
          </a:xfrm>
          <a:prstGeom prst="rect">
            <a:avLst/>
          </a:prstGeom>
          <a:noFill/>
        </p:spPr>
        <p:txBody>
          <a:bodyPr wrap="none" rtlCol="0">
            <a:spAutoFit/>
          </a:bodyPr>
          <a:lstStyle/>
          <a:p>
            <a:pPr algn="ctr"/>
            <a:r>
              <a:rPr kumimoji="1" lang="ja-JP" altLang="en-US" sz="1600" b="1">
                <a:solidFill>
                  <a:schemeClr val="accent3">
                    <a:lumMod val="50000"/>
                  </a:schemeClr>
                </a:solidFill>
                <a:latin typeface="Meiryo" panose="020B0604030504040204" pitchFamily="34" charset="-128"/>
                <a:ea typeface="Meiryo" panose="020B0604030504040204" pitchFamily="34" charset="-128"/>
              </a:rPr>
              <a:t>技術的選択</a:t>
            </a:r>
            <a:endParaRPr kumimoji="1" lang="en-US" altLang="ja-JP" sz="1600" b="1"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sz="1600">
                <a:solidFill>
                  <a:schemeClr val="accent3">
                    <a:lumMod val="50000"/>
                  </a:schemeClr>
                </a:solidFill>
                <a:latin typeface="Meiryo" panose="020B0604030504040204" pitchFamily="34" charset="-128"/>
                <a:ea typeface="Meiryo" panose="020B0604030504040204" pitchFamily="34" charset="-128"/>
              </a:rPr>
              <a:t>機能・性能・コストで選ぶ</a:t>
            </a:r>
            <a:endParaRPr kumimoji="1" lang="ja-JP" altLang="en-US" sz="1600">
              <a:solidFill>
                <a:schemeClr val="accent3">
                  <a:lumMod val="50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5BF2A74E-C4C7-3742-B3E0-89371BCA41E3}"/>
              </a:ext>
            </a:extLst>
          </p:cNvPr>
          <p:cNvSpPr txBox="1"/>
          <p:nvPr/>
        </p:nvSpPr>
        <p:spPr>
          <a:xfrm>
            <a:off x="5908877" y="2567393"/>
            <a:ext cx="2031325" cy="584775"/>
          </a:xfrm>
          <a:prstGeom prst="rect">
            <a:avLst/>
          </a:prstGeom>
          <a:noFill/>
        </p:spPr>
        <p:txBody>
          <a:bodyPr wrap="none" rtlCol="0">
            <a:spAutoFit/>
          </a:bodyPr>
          <a:lstStyle/>
          <a:p>
            <a:pPr algn="ctr"/>
            <a:r>
              <a:rPr kumimoji="1" lang="ja-JP" altLang="en-US" sz="1600" b="1">
                <a:solidFill>
                  <a:srgbClr val="0070C0"/>
                </a:solidFill>
                <a:latin typeface="Meiryo" panose="020B0604030504040204" pitchFamily="34" charset="-128"/>
                <a:ea typeface="Meiryo" panose="020B0604030504040204" pitchFamily="34" charset="-128"/>
              </a:rPr>
              <a:t>経営的選択</a:t>
            </a:r>
            <a:endParaRPr kumimoji="1" lang="en-US" altLang="ja-JP" sz="1600" b="1" dirty="0">
              <a:solidFill>
                <a:srgbClr val="0070C0"/>
              </a:solidFill>
              <a:latin typeface="Meiryo" panose="020B0604030504040204" pitchFamily="34" charset="-128"/>
              <a:ea typeface="Meiryo" panose="020B0604030504040204" pitchFamily="34" charset="-128"/>
            </a:endParaRPr>
          </a:p>
          <a:p>
            <a:pPr algn="ctr"/>
            <a:r>
              <a:rPr lang="ja-JP" altLang="en-US" sz="1600">
                <a:solidFill>
                  <a:srgbClr val="0070C0"/>
                </a:solidFill>
                <a:latin typeface="Meiryo" panose="020B0604030504040204" pitchFamily="34" charset="-128"/>
                <a:ea typeface="Meiryo" panose="020B0604030504040204" pitchFamily="34" charset="-128"/>
              </a:rPr>
              <a:t>ビジネス価値で選ぶ</a:t>
            </a:r>
            <a:endParaRPr kumimoji="1" lang="ja-JP" altLang="en-US" sz="1600">
              <a:solidFill>
                <a:srgbClr val="0070C0"/>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EAEB23AE-6E7C-7540-BDC2-D338484BD20F}"/>
              </a:ext>
            </a:extLst>
          </p:cNvPr>
          <p:cNvSpPr txBox="1"/>
          <p:nvPr/>
        </p:nvSpPr>
        <p:spPr>
          <a:xfrm>
            <a:off x="1334946" y="1686876"/>
            <a:ext cx="1826141" cy="338554"/>
          </a:xfrm>
          <a:prstGeom prst="rect">
            <a:avLst/>
          </a:prstGeom>
          <a:noFill/>
        </p:spPr>
        <p:txBody>
          <a:bodyPr wrap="none" rtlCol="0">
            <a:spAutoFit/>
          </a:bodyPr>
          <a:lstStyle/>
          <a:p>
            <a:pPr algn="ctr"/>
            <a:r>
              <a:rPr kumimoji="1" lang="ja-JP" altLang="en-US" sz="1600" b="1">
                <a:solidFill>
                  <a:schemeClr val="accent3">
                    <a:lumMod val="50000"/>
                  </a:schemeClr>
                </a:solidFill>
                <a:latin typeface="Meiryo" panose="020B0604030504040204" pitchFamily="34" charset="-128"/>
                <a:ea typeface="Meiryo" panose="020B0604030504040204" pitchFamily="34" charset="-128"/>
              </a:rPr>
              <a:t>情報システム部門</a:t>
            </a:r>
          </a:p>
        </p:txBody>
      </p:sp>
      <p:sp>
        <p:nvSpPr>
          <p:cNvPr id="10" name="テキスト ボックス 9">
            <a:extLst>
              <a:ext uri="{FF2B5EF4-FFF2-40B4-BE49-F238E27FC236}">
                <a16:creationId xmlns:a16="http://schemas.microsoft.com/office/drawing/2014/main" id="{5002331A-5BF4-4549-8BE8-DF391EAE84FF}"/>
              </a:ext>
            </a:extLst>
          </p:cNvPr>
          <p:cNvSpPr txBox="1"/>
          <p:nvPr/>
        </p:nvSpPr>
        <p:spPr>
          <a:xfrm>
            <a:off x="6421840" y="1683089"/>
            <a:ext cx="1005403" cy="338554"/>
          </a:xfrm>
          <a:prstGeom prst="rect">
            <a:avLst/>
          </a:prstGeom>
          <a:noFill/>
        </p:spPr>
        <p:txBody>
          <a:bodyPr wrap="none" rtlCol="0">
            <a:spAutoFit/>
          </a:bodyPr>
          <a:lstStyle/>
          <a:p>
            <a:pPr algn="ctr"/>
            <a:r>
              <a:rPr kumimoji="1" lang="ja-JP" altLang="en-US" sz="1600" b="1">
                <a:solidFill>
                  <a:srgbClr val="0070C0"/>
                </a:solidFill>
                <a:latin typeface="Meiryo" panose="020B0604030504040204" pitchFamily="34" charset="-128"/>
                <a:ea typeface="Meiryo" panose="020B0604030504040204" pitchFamily="34" charset="-128"/>
              </a:rPr>
              <a:t>事業部門</a:t>
            </a:r>
          </a:p>
        </p:txBody>
      </p:sp>
      <p:sp>
        <p:nvSpPr>
          <p:cNvPr id="13" name="テキスト ボックス 12">
            <a:extLst>
              <a:ext uri="{FF2B5EF4-FFF2-40B4-BE49-F238E27FC236}">
                <a16:creationId xmlns:a16="http://schemas.microsoft.com/office/drawing/2014/main" id="{A657E141-4D29-024B-A9DD-1763D72ABB24}"/>
              </a:ext>
            </a:extLst>
          </p:cNvPr>
          <p:cNvSpPr txBox="1"/>
          <p:nvPr/>
        </p:nvSpPr>
        <p:spPr>
          <a:xfrm>
            <a:off x="5395915" y="3503797"/>
            <a:ext cx="3057247" cy="738664"/>
          </a:xfrm>
          <a:prstGeom prst="rect">
            <a:avLst/>
          </a:prstGeom>
          <a:noFill/>
        </p:spPr>
        <p:txBody>
          <a:bodyPr wrap="none" rtlCol="0">
            <a:spAutoFit/>
          </a:bodyPr>
          <a:lstStyle/>
          <a:p>
            <a:pPr algn="ctr"/>
            <a:r>
              <a:rPr lang="ja-JP" altLang="en-US" sz="1400">
                <a:solidFill>
                  <a:srgbClr val="0070C0"/>
                </a:solidFill>
                <a:latin typeface="Meiryo" panose="020B0604030504040204" pitchFamily="34" charset="-128"/>
                <a:ea typeface="Meiryo" panose="020B0604030504040204" pitchFamily="34" charset="-128"/>
              </a:rPr>
              <a:t>売上や利益の増大</a:t>
            </a:r>
            <a:endParaRPr lang="en-US" altLang="ja-JP" sz="1400" dirty="0">
              <a:solidFill>
                <a:srgbClr val="0070C0"/>
              </a:solidFill>
              <a:latin typeface="Meiryo" panose="020B0604030504040204" pitchFamily="34" charset="-128"/>
              <a:ea typeface="Meiryo" panose="020B0604030504040204" pitchFamily="34" charset="-128"/>
            </a:endParaRPr>
          </a:p>
          <a:p>
            <a:pPr algn="ctr"/>
            <a:r>
              <a:rPr kumimoji="1" lang="ja-JP" altLang="en-US" sz="1400">
                <a:solidFill>
                  <a:srgbClr val="0070C0"/>
                </a:solidFill>
                <a:latin typeface="Meiryo" panose="020B0604030504040204" pitchFamily="34" charset="-128"/>
                <a:ea typeface="Meiryo" panose="020B0604030504040204" pitchFamily="34" charset="-128"/>
              </a:rPr>
              <a:t>新しい市場で優位なポジョンを構築</a:t>
            </a:r>
            <a:endParaRPr kumimoji="1" lang="en-US" altLang="ja-JP" sz="1400" dirty="0">
              <a:solidFill>
                <a:srgbClr val="0070C0"/>
              </a:solidFill>
              <a:latin typeface="Meiryo" panose="020B0604030504040204" pitchFamily="34" charset="-128"/>
              <a:ea typeface="Meiryo" panose="020B0604030504040204" pitchFamily="34" charset="-128"/>
            </a:endParaRPr>
          </a:p>
          <a:p>
            <a:pPr algn="ctr"/>
            <a:r>
              <a:rPr lang="ja-JP" altLang="en-US" sz="1400">
                <a:solidFill>
                  <a:srgbClr val="0070C0"/>
                </a:solidFill>
                <a:latin typeface="Meiryo" panose="020B0604030504040204" pitchFamily="34" charset="-128"/>
                <a:ea typeface="Meiryo" panose="020B0604030504040204" pitchFamily="34" charset="-128"/>
              </a:rPr>
              <a:t>顧客や従業員の満足度向上</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BD064841-D62F-D747-AADF-DFD9EA2B22FC}"/>
              </a:ext>
            </a:extLst>
          </p:cNvPr>
          <p:cNvSpPr txBox="1"/>
          <p:nvPr/>
        </p:nvSpPr>
        <p:spPr>
          <a:xfrm>
            <a:off x="898931" y="3545601"/>
            <a:ext cx="2698175" cy="738664"/>
          </a:xfrm>
          <a:prstGeom prst="rect">
            <a:avLst/>
          </a:prstGeom>
          <a:noFill/>
        </p:spPr>
        <p:txBody>
          <a:bodyPr wrap="none" rtlCol="0">
            <a:spAutoFit/>
          </a:bodyPr>
          <a:lstStyle/>
          <a:p>
            <a:pPr algn="ctr"/>
            <a:r>
              <a:rPr lang="ja-JP" altLang="en-US" sz="1400">
                <a:solidFill>
                  <a:schemeClr val="accent3">
                    <a:lumMod val="50000"/>
                  </a:schemeClr>
                </a:solidFill>
                <a:latin typeface="Meiryo" panose="020B0604030504040204" pitchFamily="34" charset="-128"/>
                <a:ea typeface="Meiryo" panose="020B0604030504040204" pitchFamily="34" charset="-128"/>
              </a:rPr>
              <a:t>コスト･パフォーマンスの向上</a:t>
            </a:r>
            <a:endParaRPr lang="en-US" altLang="ja-JP" sz="1400" dirty="0">
              <a:solidFill>
                <a:schemeClr val="accent3">
                  <a:lumMod val="50000"/>
                </a:schemeClr>
              </a:solidFill>
              <a:latin typeface="Meiryo" panose="020B0604030504040204" pitchFamily="34" charset="-128"/>
              <a:ea typeface="Meiryo" panose="020B0604030504040204" pitchFamily="34" charset="-128"/>
            </a:endParaRPr>
          </a:p>
          <a:p>
            <a:pPr algn="ctr"/>
            <a:r>
              <a:rPr kumimoji="1" lang="ja-JP" altLang="en-US" sz="1400">
                <a:solidFill>
                  <a:schemeClr val="accent3">
                    <a:lumMod val="50000"/>
                  </a:schemeClr>
                </a:solidFill>
                <a:latin typeface="Meiryo" panose="020B0604030504040204" pitchFamily="34" charset="-128"/>
                <a:ea typeface="Meiryo" panose="020B0604030504040204" pitchFamily="34" charset="-128"/>
              </a:rPr>
              <a:t>運用管理負担の軽減</a:t>
            </a:r>
            <a:endParaRPr kumimoji="1" lang="en-US" altLang="ja-JP" sz="1400" dirty="0">
              <a:solidFill>
                <a:schemeClr val="accent3">
                  <a:lumMod val="50000"/>
                </a:schemeClr>
              </a:solidFill>
              <a:latin typeface="Meiryo" panose="020B0604030504040204" pitchFamily="34" charset="-128"/>
              <a:ea typeface="Meiryo" panose="020B0604030504040204" pitchFamily="34" charset="-128"/>
            </a:endParaRPr>
          </a:p>
          <a:p>
            <a:pPr algn="ctr"/>
            <a:r>
              <a:rPr kumimoji="1" lang="ja-JP" altLang="en-US" sz="1400">
                <a:solidFill>
                  <a:schemeClr val="accent3">
                    <a:lumMod val="50000"/>
                  </a:schemeClr>
                </a:solidFill>
                <a:latin typeface="Meiryo" panose="020B0604030504040204" pitchFamily="34" charset="-128"/>
                <a:ea typeface="Meiryo" panose="020B0604030504040204" pitchFamily="34" charset="-128"/>
              </a:rPr>
              <a:t>トラブルの減少・安定性の向上</a:t>
            </a:r>
          </a:p>
        </p:txBody>
      </p:sp>
      <p:sp>
        <p:nvSpPr>
          <p:cNvPr id="15" name="テキスト ボックス 14">
            <a:extLst>
              <a:ext uri="{FF2B5EF4-FFF2-40B4-BE49-F238E27FC236}">
                <a16:creationId xmlns:a16="http://schemas.microsoft.com/office/drawing/2014/main" id="{353A144F-EC36-9348-AC59-9EE02CBB74D2}"/>
              </a:ext>
            </a:extLst>
          </p:cNvPr>
          <p:cNvSpPr txBox="1"/>
          <p:nvPr/>
        </p:nvSpPr>
        <p:spPr>
          <a:xfrm>
            <a:off x="910434" y="3260125"/>
            <a:ext cx="2646878" cy="338554"/>
          </a:xfrm>
          <a:prstGeom prst="rect">
            <a:avLst/>
          </a:prstGeom>
          <a:noFill/>
        </p:spPr>
        <p:txBody>
          <a:bodyPr wrap="none" rtlCol="0">
            <a:spAutoFit/>
          </a:bodyPr>
          <a:lstStyle/>
          <a:p>
            <a:pPr algn="ctr"/>
            <a:r>
              <a:rPr kumimoji="1" lang="ja-JP" altLang="en-US" sz="1600" b="1">
                <a:solidFill>
                  <a:schemeClr val="accent3">
                    <a:lumMod val="50000"/>
                  </a:schemeClr>
                </a:solidFill>
                <a:latin typeface="Meiryo" panose="020B0604030504040204" pitchFamily="34" charset="-128"/>
                <a:ea typeface="Meiryo" panose="020B0604030504040204" pitchFamily="34" charset="-128"/>
              </a:rPr>
              <a:t>既存ジステムの維持・強化</a:t>
            </a:r>
          </a:p>
        </p:txBody>
      </p:sp>
      <p:sp>
        <p:nvSpPr>
          <p:cNvPr id="16" name="テキスト ボックス 15">
            <a:extLst>
              <a:ext uri="{FF2B5EF4-FFF2-40B4-BE49-F238E27FC236}">
                <a16:creationId xmlns:a16="http://schemas.microsoft.com/office/drawing/2014/main" id="{1E0056F1-2716-5D4A-917A-BEC7B2CF1C38}"/>
              </a:ext>
            </a:extLst>
          </p:cNvPr>
          <p:cNvSpPr txBox="1"/>
          <p:nvPr/>
        </p:nvSpPr>
        <p:spPr>
          <a:xfrm>
            <a:off x="5139435" y="3260125"/>
            <a:ext cx="3570208" cy="338554"/>
          </a:xfrm>
          <a:prstGeom prst="rect">
            <a:avLst/>
          </a:prstGeom>
          <a:noFill/>
        </p:spPr>
        <p:txBody>
          <a:bodyPr wrap="none" rtlCol="0">
            <a:spAutoFit/>
          </a:bodyPr>
          <a:lstStyle/>
          <a:p>
            <a:pPr algn="ctr"/>
            <a:r>
              <a:rPr kumimoji="1" lang="ja-JP" altLang="en-US" sz="1600" b="1">
                <a:solidFill>
                  <a:srgbClr val="0070C0"/>
                </a:solidFill>
                <a:latin typeface="Meiryo" panose="020B0604030504040204" pitchFamily="34" charset="-128"/>
                <a:ea typeface="Meiryo" panose="020B0604030504040204" pitchFamily="34" charset="-128"/>
              </a:rPr>
              <a:t>デジタル･トランスフォーメーション</a:t>
            </a:r>
          </a:p>
        </p:txBody>
      </p:sp>
      <p:sp>
        <p:nvSpPr>
          <p:cNvPr id="17" name="テキスト ボックス 16">
            <a:extLst>
              <a:ext uri="{FF2B5EF4-FFF2-40B4-BE49-F238E27FC236}">
                <a16:creationId xmlns:a16="http://schemas.microsoft.com/office/drawing/2014/main" id="{F6B443F0-75F2-EC4B-93CD-25DFAA20E326}"/>
              </a:ext>
            </a:extLst>
          </p:cNvPr>
          <p:cNvSpPr txBox="1"/>
          <p:nvPr/>
        </p:nvSpPr>
        <p:spPr>
          <a:xfrm>
            <a:off x="5813991" y="4384440"/>
            <a:ext cx="2236510" cy="338554"/>
          </a:xfrm>
          <a:prstGeom prst="rect">
            <a:avLst/>
          </a:prstGeom>
          <a:noFill/>
        </p:spPr>
        <p:txBody>
          <a:bodyPr wrap="none" rtlCol="0">
            <a:spAutoFit/>
          </a:bodyPr>
          <a:lstStyle/>
          <a:p>
            <a:pPr algn="ctr"/>
            <a:r>
              <a:rPr lang="ja-JP" altLang="en-US" sz="1600" b="1">
                <a:solidFill>
                  <a:srgbClr val="0070C0"/>
                </a:solidFill>
                <a:latin typeface="Meiryo" panose="020B0604030504040204" pitchFamily="34" charset="-128"/>
                <a:ea typeface="Meiryo" panose="020B0604030504040204" pitchFamily="34" charset="-128"/>
              </a:rPr>
              <a:t>クラウド・ネイティブ</a:t>
            </a:r>
            <a:endParaRPr kumimoji="1" lang="en-US" altLang="ja-JP" sz="1600" b="1" dirty="0">
              <a:solidFill>
                <a:srgbClr val="0070C0"/>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29B977FF-29E6-4048-9C2A-794A4BB96376}"/>
              </a:ext>
            </a:extLst>
          </p:cNvPr>
          <p:cNvSpPr txBox="1"/>
          <p:nvPr/>
        </p:nvSpPr>
        <p:spPr>
          <a:xfrm>
            <a:off x="842022" y="4385461"/>
            <a:ext cx="2811988" cy="338554"/>
          </a:xfrm>
          <a:prstGeom prst="rect">
            <a:avLst/>
          </a:prstGeom>
          <a:noFill/>
        </p:spPr>
        <p:txBody>
          <a:bodyPr wrap="none" rtlCol="0">
            <a:spAutoFit/>
          </a:bodyPr>
          <a:lstStyle/>
          <a:p>
            <a:pPr algn="ctr"/>
            <a:r>
              <a:rPr kumimoji="1" lang="ja-JP" altLang="en-US" sz="1600" b="1">
                <a:solidFill>
                  <a:schemeClr val="accent3">
                    <a:lumMod val="50000"/>
                  </a:schemeClr>
                </a:solidFill>
                <a:latin typeface="Meiryo" panose="020B0604030504040204" pitchFamily="34" charset="-128"/>
                <a:ea typeface="Meiryo" panose="020B0604030504040204" pitchFamily="34" charset="-128"/>
              </a:rPr>
              <a:t>オンプレ</a:t>
            </a:r>
            <a:r>
              <a:rPr kumimoji="1" lang="en-US" altLang="ja-JP" sz="1600" b="1" dirty="0">
                <a:solidFill>
                  <a:schemeClr val="accent3">
                    <a:lumMod val="50000"/>
                  </a:schemeClr>
                </a:solidFill>
                <a:latin typeface="Meiryo" panose="020B0604030504040204" pitchFamily="34" charset="-128"/>
                <a:ea typeface="Meiryo" panose="020B0604030504040204" pitchFamily="34" charset="-128"/>
              </a:rPr>
              <a:t>+</a:t>
            </a:r>
            <a:r>
              <a:rPr kumimoji="1" lang="ja-JP" altLang="en-US" sz="1600" b="1">
                <a:solidFill>
                  <a:schemeClr val="accent3">
                    <a:lumMod val="50000"/>
                  </a:schemeClr>
                </a:solidFill>
                <a:latin typeface="Meiryo" panose="020B0604030504040204" pitchFamily="34" charset="-128"/>
                <a:ea typeface="Meiryo" panose="020B0604030504040204" pitchFamily="34" charset="-128"/>
              </a:rPr>
              <a:t>クラウドとの差異</a:t>
            </a:r>
          </a:p>
        </p:txBody>
      </p:sp>
      <p:sp>
        <p:nvSpPr>
          <p:cNvPr id="19" name="テキスト ボックス 18">
            <a:extLst>
              <a:ext uri="{FF2B5EF4-FFF2-40B4-BE49-F238E27FC236}">
                <a16:creationId xmlns:a16="http://schemas.microsoft.com/office/drawing/2014/main" id="{D716C4E9-7DD9-0340-96B1-5D3B1E06988D}"/>
              </a:ext>
            </a:extLst>
          </p:cNvPr>
          <p:cNvSpPr txBox="1"/>
          <p:nvPr/>
        </p:nvSpPr>
        <p:spPr>
          <a:xfrm>
            <a:off x="5672927" y="4651850"/>
            <a:ext cx="2518638" cy="738664"/>
          </a:xfrm>
          <a:prstGeom prst="rect">
            <a:avLst/>
          </a:prstGeom>
          <a:noFill/>
        </p:spPr>
        <p:txBody>
          <a:bodyPr wrap="none" rtlCol="0">
            <a:spAutoFit/>
          </a:bodyPr>
          <a:lstStyle/>
          <a:p>
            <a:pPr algn="ctr"/>
            <a:r>
              <a:rPr kumimoji="1" lang="ja-JP" altLang="en-US" sz="1400">
                <a:solidFill>
                  <a:srgbClr val="0070C0"/>
                </a:solidFill>
                <a:latin typeface="Meiryo" panose="020B0604030504040204" pitchFamily="34" charset="-128"/>
                <a:ea typeface="Meiryo" panose="020B0604030504040204" pitchFamily="34" charset="-128"/>
              </a:rPr>
              <a:t>マイクロサービス・コンテナ</a:t>
            </a:r>
            <a:endParaRPr kumimoji="1" lang="en-US" altLang="ja-JP" sz="1400" dirty="0">
              <a:solidFill>
                <a:srgbClr val="0070C0"/>
              </a:solidFill>
              <a:latin typeface="Meiryo" panose="020B0604030504040204" pitchFamily="34" charset="-128"/>
              <a:ea typeface="Meiryo" panose="020B0604030504040204" pitchFamily="34" charset="-128"/>
            </a:endParaRPr>
          </a:p>
          <a:p>
            <a:pPr algn="ctr"/>
            <a:r>
              <a:rPr kumimoji="1" lang="ja-JP" altLang="en-US" sz="1400">
                <a:solidFill>
                  <a:srgbClr val="0070C0"/>
                </a:solidFill>
                <a:latin typeface="Meiryo" panose="020B0604030504040204" pitchFamily="34" charset="-128"/>
                <a:ea typeface="Meiryo" panose="020B0604030504040204" pitchFamily="34" charset="-128"/>
              </a:rPr>
              <a:t>アジャイル・</a:t>
            </a:r>
            <a:r>
              <a:rPr kumimoji="1" lang="en-US" altLang="ja-JP" sz="1400" dirty="0">
                <a:solidFill>
                  <a:srgbClr val="0070C0"/>
                </a:solidFill>
                <a:latin typeface="Meiryo" panose="020B0604030504040204" pitchFamily="34" charset="-128"/>
                <a:ea typeface="Meiryo" panose="020B0604030504040204" pitchFamily="34" charset="-128"/>
              </a:rPr>
              <a:t>DevOps</a:t>
            </a:r>
            <a:endParaRPr lang="en-US" altLang="ja-JP" sz="1400" dirty="0">
              <a:solidFill>
                <a:srgbClr val="0070C0"/>
              </a:solidFill>
              <a:latin typeface="Meiryo" panose="020B0604030504040204" pitchFamily="34" charset="-128"/>
              <a:ea typeface="Meiryo" panose="020B0604030504040204" pitchFamily="34" charset="-128"/>
            </a:endParaRPr>
          </a:p>
          <a:p>
            <a:pPr algn="ctr"/>
            <a:r>
              <a:rPr kumimoji="1" lang="ja-JP" altLang="en-US" sz="1400">
                <a:solidFill>
                  <a:srgbClr val="0070C0"/>
                </a:solidFill>
                <a:latin typeface="Meiryo" panose="020B0604030504040204" pitchFamily="34" charset="-128"/>
                <a:ea typeface="Meiryo" panose="020B0604030504040204" pitchFamily="34" charset="-128"/>
              </a:rPr>
              <a:t>サーバーレス・</a:t>
            </a:r>
            <a:r>
              <a:rPr kumimoji="1" lang="en-US" altLang="ja-JP" sz="1400" dirty="0" err="1">
                <a:solidFill>
                  <a:srgbClr val="0070C0"/>
                </a:solidFill>
                <a:latin typeface="Meiryo" panose="020B0604030504040204" pitchFamily="34" charset="-128"/>
                <a:ea typeface="Meiryo" panose="020B0604030504040204" pitchFamily="34" charset="-128"/>
              </a:rPr>
              <a:t>FaaS</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9881652A-9E0A-134D-ABE8-AD5635F1B1AC}"/>
              </a:ext>
            </a:extLst>
          </p:cNvPr>
          <p:cNvSpPr txBox="1"/>
          <p:nvPr/>
        </p:nvSpPr>
        <p:spPr>
          <a:xfrm>
            <a:off x="659498" y="4652596"/>
            <a:ext cx="3148746" cy="738664"/>
          </a:xfrm>
          <a:prstGeom prst="rect">
            <a:avLst/>
          </a:prstGeom>
          <a:noFill/>
        </p:spPr>
        <p:txBody>
          <a:bodyPr wrap="none" rtlCol="0">
            <a:spAutoFit/>
          </a:bodyPr>
          <a:lstStyle/>
          <a:p>
            <a:pPr algn="ctr"/>
            <a:r>
              <a:rPr lang="ja-JP" altLang="en-US" sz="1400">
                <a:solidFill>
                  <a:schemeClr val="accent3">
                    <a:lumMod val="50000"/>
                  </a:schemeClr>
                </a:solidFill>
                <a:latin typeface="Meiryo" panose="020B0604030504040204" pitchFamily="34" charset="-128"/>
                <a:ea typeface="Meiryo" panose="020B0604030504040204" pitchFamily="34" charset="-128"/>
              </a:rPr>
              <a:t>仮想化・ストレージ・ネットワーク</a:t>
            </a:r>
            <a:endParaRPr lang="en-US" altLang="ja-JP" sz="1400" dirty="0">
              <a:solidFill>
                <a:schemeClr val="accent3">
                  <a:lumMod val="50000"/>
                </a:schemeClr>
              </a:solidFill>
              <a:latin typeface="Meiryo" panose="020B0604030504040204" pitchFamily="34" charset="-128"/>
              <a:ea typeface="Meiryo" panose="020B0604030504040204" pitchFamily="34" charset="-128"/>
            </a:endParaRPr>
          </a:p>
          <a:p>
            <a:pPr algn="ctr"/>
            <a:r>
              <a:rPr kumimoji="1" lang="ja-JP" altLang="en-US" sz="1400">
                <a:solidFill>
                  <a:schemeClr val="accent3">
                    <a:lumMod val="50000"/>
                  </a:schemeClr>
                </a:solidFill>
                <a:latin typeface="Meiryo" panose="020B0604030504040204" pitchFamily="34" charset="-128"/>
                <a:ea typeface="Meiryo" panose="020B0604030504040204" pitchFamily="34" charset="-128"/>
              </a:rPr>
              <a:t>ウォーターフォール開発</a:t>
            </a:r>
            <a:endParaRPr kumimoji="1" lang="en-US" altLang="ja-JP" sz="1400" dirty="0">
              <a:solidFill>
                <a:schemeClr val="accent3">
                  <a:lumMod val="50000"/>
                </a:schemeClr>
              </a:solidFill>
              <a:latin typeface="Meiryo" panose="020B0604030504040204" pitchFamily="34" charset="-128"/>
              <a:ea typeface="Meiryo" panose="020B0604030504040204" pitchFamily="34" charset="-128"/>
            </a:endParaRPr>
          </a:p>
          <a:p>
            <a:pPr algn="ctr"/>
            <a:r>
              <a:rPr kumimoji="1" lang="ja-JP" altLang="en-US" sz="1400">
                <a:solidFill>
                  <a:schemeClr val="accent3">
                    <a:lumMod val="50000"/>
                  </a:schemeClr>
                </a:solidFill>
                <a:latin typeface="Meiryo" panose="020B0604030504040204" pitchFamily="34" charset="-128"/>
                <a:ea typeface="Meiryo" panose="020B0604030504040204" pitchFamily="34" charset="-128"/>
              </a:rPr>
              <a:t>サーバー･</a:t>
            </a:r>
            <a:r>
              <a:rPr kumimoji="1" lang="en-US" altLang="ja-JP" sz="1400" dirty="0">
                <a:solidFill>
                  <a:schemeClr val="accent3">
                    <a:lumMod val="50000"/>
                  </a:schemeClr>
                </a:solidFill>
                <a:latin typeface="Meiryo" panose="020B0604030504040204" pitchFamily="34" charset="-128"/>
                <a:ea typeface="Meiryo" panose="020B0604030504040204" pitchFamily="34" charset="-128"/>
              </a:rPr>
              <a:t>IaaS</a:t>
            </a:r>
            <a:endParaRPr kumimoji="1" lang="ja-JP" altLang="en-US" sz="1400">
              <a:solidFill>
                <a:schemeClr val="accent3">
                  <a:lumMod val="50000"/>
                </a:schemeClr>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DE16BB11-3689-4B41-AB2B-53FC60B5A8F1}"/>
              </a:ext>
            </a:extLst>
          </p:cNvPr>
          <p:cNvSpPr txBox="1"/>
          <p:nvPr/>
        </p:nvSpPr>
        <p:spPr>
          <a:xfrm>
            <a:off x="5403622" y="5488647"/>
            <a:ext cx="3057247" cy="338554"/>
          </a:xfrm>
          <a:prstGeom prst="rect">
            <a:avLst/>
          </a:prstGeom>
          <a:noFill/>
        </p:spPr>
        <p:txBody>
          <a:bodyPr wrap="none" rtlCol="0">
            <a:spAutoFit/>
          </a:bodyPr>
          <a:lstStyle/>
          <a:p>
            <a:pPr algn="ctr"/>
            <a:r>
              <a:rPr lang="ja-JP" altLang="en-US" sz="1600" b="1">
                <a:solidFill>
                  <a:srgbClr val="0070C0"/>
                </a:solidFill>
                <a:latin typeface="Meiryo" panose="020B0604030504040204" pitchFamily="34" charset="-128"/>
                <a:ea typeface="Meiryo" panose="020B0604030504040204" pitchFamily="34" charset="-128"/>
              </a:rPr>
              <a:t>専門性の高い技術力やスピード</a:t>
            </a:r>
            <a:endParaRPr kumimoji="1" lang="en-US" altLang="ja-JP" sz="1600" b="1" dirty="0">
              <a:solidFill>
                <a:srgbClr val="0070C0"/>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FA424275-D6C8-504B-83EC-D259AD160213}"/>
              </a:ext>
            </a:extLst>
          </p:cNvPr>
          <p:cNvSpPr txBox="1"/>
          <p:nvPr/>
        </p:nvSpPr>
        <p:spPr>
          <a:xfrm>
            <a:off x="1423392" y="5490664"/>
            <a:ext cx="1620957" cy="338554"/>
          </a:xfrm>
          <a:prstGeom prst="rect">
            <a:avLst/>
          </a:prstGeom>
          <a:noFill/>
        </p:spPr>
        <p:txBody>
          <a:bodyPr wrap="none" rtlCol="0">
            <a:spAutoFit/>
          </a:bodyPr>
          <a:lstStyle/>
          <a:p>
            <a:pPr algn="ctr"/>
            <a:r>
              <a:rPr lang="ja-JP" altLang="en-US" sz="1600" b="1">
                <a:solidFill>
                  <a:schemeClr val="accent3">
                    <a:lumMod val="50000"/>
                  </a:schemeClr>
                </a:solidFill>
                <a:latin typeface="Meiryo" panose="020B0604030504040204" pitchFamily="34" charset="-128"/>
                <a:ea typeface="Meiryo" panose="020B0604030504040204" pitchFamily="34" charset="-128"/>
              </a:rPr>
              <a:t>調達力と</a:t>
            </a:r>
            <a:r>
              <a:rPr kumimoji="1" lang="ja-JP" altLang="en-US" sz="1600" b="1">
                <a:solidFill>
                  <a:schemeClr val="accent3">
                    <a:lumMod val="50000"/>
                  </a:schemeClr>
                </a:solidFill>
                <a:latin typeface="Meiryo" panose="020B0604030504040204" pitchFamily="34" charset="-128"/>
                <a:ea typeface="Meiryo" panose="020B0604030504040204" pitchFamily="34" charset="-128"/>
              </a:rPr>
              <a:t>低価格</a:t>
            </a:r>
          </a:p>
        </p:txBody>
      </p:sp>
      <p:sp>
        <p:nvSpPr>
          <p:cNvPr id="23" name="テキスト ボックス 22">
            <a:extLst>
              <a:ext uri="{FF2B5EF4-FFF2-40B4-BE49-F238E27FC236}">
                <a16:creationId xmlns:a16="http://schemas.microsoft.com/office/drawing/2014/main" id="{929A0C2B-D3F3-3143-BCC9-1B598DD34CAC}"/>
              </a:ext>
            </a:extLst>
          </p:cNvPr>
          <p:cNvSpPr txBox="1"/>
          <p:nvPr/>
        </p:nvSpPr>
        <p:spPr>
          <a:xfrm>
            <a:off x="598649" y="1196752"/>
            <a:ext cx="3270447" cy="338554"/>
          </a:xfrm>
          <a:prstGeom prst="rect">
            <a:avLst/>
          </a:prstGeom>
          <a:noFill/>
        </p:spPr>
        <p:txBody>
          <a:bodyPr wrap="none" rtlCol="0">
            <a:spAutoFit/>
          </a:bodyPr>
          <a:lstStyle/>
          <a:p>
            <a:pPr algn="ctr"/>
            <a:r>
              <a:rPr kumimoji="1" lang="ja-JP" altLang="en-US" sz="1600">
                <a:solidFill>
                  <a:schemeClr val="accent3">
                    <a:lumMod val="50000"/>
                  </a:schemeClr>
                </a:solidFill>
                <a:latin typeface="Meiryo" panose="020B0604030504040204" pitchFamily="34" charset="-128"/>
                <a:ea typeface="Meiryo" panose="020B0604030504040204" pitchFamily="34" charset="-128"/>
              </a:rPr>
              <a:t>既存システム／主に「守りの</a:t>
            </a:r>
            <a:r>
              <a:rPr kumimoji="1" lang="en-US" altLang="ja-JP" sz="1600" dirty="0">
                <a:solidFill>
                  <a:schemeClr val="accent3">
                    <a:lumMod val="50000"/>
                  </a:schemeClr>
                </a:solidFill>
                <a:latin typeface="Meiryo" panose="020B0604030504040204" pitchFamily="34" charset="-128"/>
                <a:ea typeface="Meiryo" panose="020B0604030504040204" pitchFamily="34" charset="-128"/>
              </a:rPr>
              <a:t>IT</a:t>
            </a:r>
            <a:r>
              <a:rPr kumimoji="1" lang="ja-JP" altLang="en-US" sz="1600">
                <a:solidFill>
                  <a:schemeClr val="accent3">
                    <a:lumMod val="50000"/>
                  </a:schemeClr>
                </a:solidFill>
                <a:latin typeface="Meiryo" panose="020B0604030504040204" pitchFamily="34" charset="-128"/>
                <a:ea typeface="Meiryo" panose="020B0604030504040204" pitchFamily="34" charset="-128"/>
              </a:rPr>
              <a:t>」</a:t>
            </a:r>
          </a:p>
        </p:txBody>
      </p:sp>
      <p:sp>
        <p:nvSpPr>
          <p:cNvPr id="24" name="テキスト ボックス 23">
            <a:extLst>
              <a:ext uri="{FF2B5EF4-FFF2-40B4-BE49-F238E27FC236}">
                <a16:creationId xmlns:a16="http://schemas.microsoft.com/office/drawing/2014/main" id="{5894A04E-069E-3D46-9422-4A30C2F838C7}"/>
              </a:ext>
            </a:extLst>
          </p:cNvPr>
          <p:cNvSpPr txBox="1"/>
          <p:nvPr/>
        </p:nvSpPr>
        <p:spPr>
          <a:xfrm>
            <a:off x="5289317" y="1196752"/>
            <a:ext cx="3270447" cy="338554"/>
          </a:xfrm>
          <a:prstGeom prst="rect">
            <a:avLst/>
          </a:prstGeom>
          <a:noFill/>
        </p:spPr>
        <p:txBody>
          <a:bodyPr wrap="none" rtlCol="0">
            <a:spAutoFit/>
          </a:bodyPr>
          <a:lstStyle/>
          <a:p>
            <a:pPr algn="ctr"/>
            <a:r>
              <a:rPr kumimoji="1" lang="ja-JP" altLang="en-US" sz="1600">
                <a:solidFill>
                  <a:srgbClr val="0070C0"/>
                </a:solidFill>
                <a:latin typeface="Meiryo" panose="020B0604030504040204" pitchFamily="34" charset="-128"/>
                <a:ea typeface="Meiryo" panose="020B0604030504040204" pitchFamily="34" charset="-128"/>
              </a:rPr>
              <a:t>新規システム／主に「攻めの</a:t>
            </a:r>
            <a:r>
              <a:rPr kumimoji="1" lang="en-US" altLang="ja-JP" sz="1600" dirty="0">
                <a:solidFill>
                  <a:srgbClr val="0070C0"/>
                </a:solidFill>
                <a:latin typeface="Meiryo" panose="020B0604030504040204" pitchFamily="34" charset="-128"/>
                <a:ea typeface="Meiryo" panose="020B0604030504040204" pitchFamily="34" charset="-128"/>
              </a:rPr>
              <a:t>IT</a:t>
            </a:r>
            <a:r>
              <a:rPr kumimoji="1" lang="ja-JP" altLang="en-US" sz="1600">
                <a:solidFill>
                  <a:srgbClr val="0070C0"/>
                </a:solidFill>
                <a:latin typeface="Meiryo" panose="020B0604030504040204" pitchFamily="34" charset="-128"/>
                <a:ea typeface="Meiryo" panose="020B0604030504040204" pitchFamily="34" charset="-128"/>
              </a:rPr>
              <a:t>」</a:t>
            </a:r>
          </a:p>
        </p:txBody>
      </p:sp>
      <p:sp>
        <p:nvSpPr>
          <p:cNvPr id="32" name="テキスト ボックス 31">
            <a:extLst>
              <a:ext uri="{FF2B5EF4-FFF2-40B4-BE49-F238E27FC236}">
                <a16:creationId xmlns:a16="http://schemas.microsoft.com/office/drawing/2014/main" id="{761596C7-96B2-9B4E-90AC-E54EE10AE8A3}"/>
              </a:ext>
            </a:extLst>
          </p:cNvPr>
          <p:cNvSpPr txBox="1"/>
          <p:nvPr/>
        </p:nvSpPr>
        <p:spPr>
          <a:xfrm>
            <a:off x="3864114" y="1708458"/>
            <a:ext cx="1415772" cy="338554"/>
          </a:xfrm>
          <a:prstGeom prst="rect">
            <a:avLst/>
          </a:prstGeom>
          <a:noFill/>
        </p:spPr>
        <p:txBody>
          <a:bodyPr wrap="none" rtlCol="0">
            <a:spAutoFit/>
          </a:bodyPr>
          <a:lstStyle/>
          <a:p>
            <a:pPr algn="ctr"/>
            <a:r>
              <a:rPr lang="ja-JP" altLang="en-US" sz="1600">
                <a:solidFill>
                  <a:schemeClr val="accent6">
                    <a:lumMod val="50000"/>
                  </a:schemeClr>
                </a:solidFill>
                <a:latin typeface="Meiryo" panose="020B0604030504040204" pitchFamily="34" charset="-128"/>
                <a:ea typeface="Meiryo" panose="020B0604030504040204" pitchFamily="34" charset="-128"/>
              </a:rPr>
              <a:t>＜</a:t>
            </a:r>
            <a:r>
              <a:rPr kumimoji="1" lang="ja-JP" altLang="en-US" sz="1600">
                <a:solidFill>
                  <a:schemeClr val="accent6">
                    <a:lumMod val="50000"/>
                  </a:schemeClr>
                </a:solidFill>
                <a:latin typeface="Meiryo" panose="020B0604030504040204" pitchFamily="34" charset="-128"/>
                <a:ea typeface="Meiryo" panose="020B0604030504040204" pitchFamily="34" charset="-128"/>
              </a:rPr>
              <a:t>主管部門＞</a:t>
            </a:r>
          </a:p>
        </p:txBody>
      </p:sp>
      <p:sp>
        <p:nvSpPr>
          <p:cNvPr id="33" name="テキスト ボックス 32">
            <a:extLst>
              <a:ext uri="{FF2B5EF4-FFF2-40B4-BE49-F238E27FC236}">
                <a16:creationId xmlns:a16="http://schemas.microsoft.com/office/drawing/2014/main" id="{5E01A728-A265-1E49-AB27-9ADFCA6FC125}"/>
              </a:ext>
            </a:extLst>
          </p:cNvPr>
          <p:cNvSpPr txBox="1"/>
          <p:nvPr/>
        </p:nvSpPr>
        <p:spPr>
          <a:xfrm>
            <a:off x="3658931" y="2145627"/>
            <a:ext cx="1826142" cy="338554"/>
          </a:xfrm>
          <a:prstGeom prst="rect">
            <a:avLst/>
          </a:prstGeom>
          <a:noFill/>
        </p:spPr>
        <p:txBody>
          <a:bodyPr wrap="none" rtlCol="0">
            <a:spAutoFit/>
          </a:bodyPr>
          <a:lstStyle/>
          <a:p>
            <a:pPr algn="ctr"/>
            <a:r>
              <a:rPr kumimoji="1" lang="ja-JP" altLang="en-US" sz="1600">
                <a:solidFill>
                  <a:schemeClr val="accent6">
                    <a:lumMod val="50000"/>
                  </a:schemeClr>
                </a:solidFill>
                <a:latin typeface="Meiryo" panose="020B0604030504040204" pitchFamily="34" charset="-128"/>
                <a:ea typeface="Meiryo" panose="020B0604030504040204" pitchFamily="34" charset="-128"/>
              </a:rPr>
              <a:t>＜システム形態＞</a:t>
            </a:r>
          </a:p>
        </p:txBody>
      </p:sp>
      <p:sp>
        <p:nvSpPr>
          <p:cNvPr id="34" name="テキスト ボックス 33">
            <a:extLst>
              <a:ext uri="{FF2B5EF4-FFF2-40B4-BE49-F238E27FC236}">
                <a16:creationId xmlns:a16="http://schemas.microsoft.com/office/drawing/2014/main" id="{9B6DC4F6-2DCC-F140-967D-A4D448CBCA40}"/>
              </a:ext>
            </a:extLst>
          </p:cNvPr>
          <p:cNvSpPr txBox="1"/>
          <p:nvPr/>
        </p:nvSpPr>
        <p:spPr>
          <a:xfrm>
            <a:off x="3864115" y="2690503"/>
            <a:ext cx="1415772" cy="338554"/>
          </a:xfrm>
          <a:prstGeom prst="rect">
            <a:avLst/>
          </a:prstGeom>
          <a:noFill/>
        </p:spPr>
        <p:txBody>
          <a:bodyPr wrap="none" rtlCol="0">
            <a:spAutoFit/>
          </a:bodyPr>
          <a:lstStyle/>
          <a:p>
            <a:pPr algn="ctr"/>
            <a:r>
              <a:rPr kumimoji="1" lang="ja-JP" altLang="en-US" sz="1600">
                <a:solidFill>
                  <a:schemeClr val="accent6">
                    <a:lumMod val="50000"/>
                  </a:schemeClr>
                </a:solidFill>
                <a:latin typeface="Meiryo" panose="020B0604030504040204" pitchFamily="34" charset="-128"/>
                <a:ea typeface="Meiryo" panose="020B0604030504040204" pitchFamily="34" charset="-128"/>
              </a:rPr>
              <a:t>＜選択基準＞</a:t>
            </a:r>
          </a:p>
        </p:txBody>
      </p:sp>
      <p:sp>
        <p:nvSpPr>
          <p:cNvPr id="35" name="テキスト ボックス 34">
            <a:extLst>
              <a:ext uri="{FF2B5EF4-FFF2-40B4-BE49-F238E27FC236}">
                <a16:creationId xmlns:a16="http://schemas.microsoft.com/office/drawing/2014/main" id="{29FFBF4B-C2A8-B14F-941F-B9D83692A383}"/>
              </a:ext>
            </a:extLst>
          </p:cNvPr>
          <p:cNvSpPr txBox="1"/>
          <p:nvPr/>
        </p:nvSpPr>
        <p:spPr>
          <a:xfrm>
            <a:off x="3650144" y="4722994"/>
            <a:ext cx="1826142" cy="338554"/>
          </a:xfrm>
          <a:prstGeom prst="rect">
            <a:avLst/>
          </a:prstGeom>
          <a:noFill/>
        </p:spPr>
        <p:txBody>
          <a:bodyPr wrap="none" rtlCol="0">
            <a:spAutoFit/>
          </a:bodyPr>
          <a:lstStyle/>
          <a:p>
            <a:pPr algn="ctr"/>
            <a:r>
              <a:rPr kumimoji="1" lang="ja-JP" altLang="en-US" sz="1600">
                <a:solidFill>
                  <a:schemeClr val="accent6">
                    <a:lumMod val="50000"/>
                  </a:schemeClr>
                </a:solidFill>
                <a:latin typeface="Meiryo" panose="020B0604030504040204" pitchFamily="34" charset="-128"/>
                <a:ea typeface="Meiryo" panose="020B0604030504040204" pitchFamily="34" charset="-128"/>
              </a:rPr>
              <a:t>＜テクノロジー＞</a:t>
            </a:r>
          </a:p>
        </p:txBody>
      </p:sp>
      <p:sp>
        <p:nvSpPr>
          <p:cNvPr id="36" name="テキスト ボックス 35">
            <a:extLst>
              <a:ext uri="{FF2B5EF4-FFF2-40B4-BE49-F238E27FC236}">
                <a16:creationId xmlns:a16="http://schemas.microsoft.com/office/drawing/2014/main" id="{958EE864-C6D9-4740-916C-F836E6231F78}"/>
              </a:ext>
            </a:extLst>
          </p:cNvPr>
          <p:cNvSpPr txBox="1"/>
          <p:nvPr/>
        </p:nvSpPr>
        <p:spPr>
          <a:xfrm>
            <a:off x="3966705" y="3545601"/>
            <a:ext cx="1210589" cy="338554"/>
          </a:xfrm>
          <a:prstGeom prst="rect">
            <a:avLst/>
          </a:prstGeom>
          <a:noFill/>
        </p:spPr>
        <p:txBody>
          <a:bodyPr wrap="none" rtlCol="0">
            <a:spAutoFit/>
          </a:bodyPr>
          <a:lstStyle/>
          <a:p>
            <a:pPr algn="ctr"/>
            <a:r>
              <a:rPr kumimoji="1" lang="ja-JP" altLang="en-US" sz="1600">
                <a:solidFill>
                  <a:schemeClr val="accent6">
                    <a:lumMod val="50000"/>
                  </a:schemeClr>
                </a:solidFill>
                <a:latin typeface="Meiryo" panose="020B0604030504040204" pitchFamily="34" charset="-128"/>
                <a:ea typeface="Meiryo" panose="020B0604030504040204" pitchFamily="34" charset="-128"/>
              </a:rPr>
              <a:t>＜評価軸＞</a:t>
            </a:r>
          </a:p>
        </p:txBody>
      </p:sp>
      <p:sp>
        <p:nvSpPr>
          <p:cNvPr id="37" name="テキスト ボックス 36">
            <a:extLst>
              <a:ext uri="{FF2B5EF4-FFF2-40B4-BE49-F238E27FC236}">
                <a16:creationId xmlns:a16="http://schemas.microsoft.com/office/drawing/2014/main" id="{59FE1456-62B1-0948-8921-F2397BB0BFD2}"/>
              </a:ext>
            </a:extLst>
          </p:cNvPr>
          <p:cNvSpPr txBox="1"/>
          <p:nvPr/>
        </p:nvSpPr>
        <p:spPr>
          <a:xfrm>
            <a:off x="3760169" y="5488647"/>
            <a:ext cx="1620957" cy="338554"/>
          </a:xfrm>
          <a:prstGeom prst="rect">
            <a:avLst/>
          </a:prstGeom>
          <a:noFill/>
        </p:spPr>
        <p:txBody>
          <a:bodyPr wrap="none" rtlCol="0">
            <a:spAutoFit/>
          </a:bodyPr>
          <a:lstStyle/>
          <a:p>
            <a:pPr algn="ctr"/>
            <a:r>
              <a:rPr kumimoji="1" lang="ja-JP" altLang="en-US" sz="1600">
                <a:solidFill>
                  <a:schemeClr val="accent6">
                    <a:lumMod val="50000"/>
                  </a:schemeClr>
                </a:solidFill>
                <a:latin typeface="Meiryo" panose="020B0604030504040204" pitchFamily="34" charset="-128"/>
                <a:ea typeface="Meiryo" panose="020B0604030504040204" pitchFamily="34" charset="-128"/>
              </a:rPr>
              <a:t>＜競争優位性＞</a:t>
            </a:r>
          </a:p>
        </p:txBody>
      </p:sp>
    </p:spTree>
    <p:extLst>
      <p:ext uri="{BB962C8B-B14F-4D97-AF65-F5344CB8AC3E}">
        <p14:creationId xmlns:p14="http://schemas.microsoft.com/office/powerpoint/2010/main" val="234580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6" grpId="0"/>
      <p:bldP spid="17" grpId="0"/>
      <p:bldP spid="19" grpId="0"/>
      <p:bldP spid="21" grpId="0"/>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27F036E5-67A4-E549-8CA4-683927D35E20}"/>
              </a:ext>
            </a:extLst>
          </p:cNvPr>
          <p:cNvSpPr/>
          <p:nvPr/>
        </p:nvSpPr>
        <p:spPr>
          <a:xfrm>
            <a:off x="413238" y="1258404"/>
            <a:ext cx="4443393" cy="1775912"/>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5" name="正方形/長方形 54">
            <a:extLst>
              <a:ext uri="{FF2B5EF4-FFF2-40B4-BE49-F238E27FC236}">
                <a16:creationId xmlns:a16="http://schemas.microsoft.com/office/drawing/2014/main" id="{B8F4F98F-7531-224B-8DF4-3E93665C0714}"/>
              </a:ext>
            </a:extLst>
          </p:cNvPr>
          <p:cNvSpPr/>
          <p:nvPr/>
        </p:nvSpPr>
        <p:spPr>
          <a:xfrm>
            <a:off x="413238" y="3113250"/>
            <a:ext cx="4453228" cy="342822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 name="タイトル 1">
            <a:extLst>
              <a:ext uri="{FF2B5EF4-FFF2-40B4-BE49-F238E27FC236}">
                <a16:creationId xmlns:a16="http://schemas.microsoft.com/office/drawing/2014/main" id="{0D8F5270-EBEA-5F45-B404-77397D2CF7A7}"/>
              </a:ext>
            </a:extLst>
          </p:cNvPr>
          <p:cNvSpPr>
            <a:spLocks noGrp="1"/>
          </p:cNvSpPr>
          <p:nvPr>
            <p:ph type="title"/>
          </p:nvPr>
        </p:nvSpPr>
        <p:spPr>
          <a:xfrm>
            <a:off x="457200" y="274638"/>
            <a:ext cx="8686800" cy="416221"/>
          </a:xfrm>
        </p:spPr>
        <p:txBody>
          <a:bodyPr/>
          <a:lstStyle/>
          <a:p>
            <a:r>
              <a:rPr kumimoji="1" lang="ja-JP" altLang="en-US"/>
              <a:t>情報システムについての役割分担</a:t>
            </a:r>
          </a:p>
        </p:txBody>
      </p:sp>
      <p:sp>
        <p:nvSpPr>
          <p:cNvPr id="3" name="スライド番号プレースホルダー 2">
            <a:extLst>
              <a:ext uri="{FF2B5EF4-FFF2-40B4-BE49-F238E27FC236}">
                <a16:creationId xmlns:a16="http://schemas.microsoft.com/office/drawing/2014/main" id="{3D48F5DC-AF66-8947-9FA1-AEFAA05939C7}"/>
              </a:ext>
            </a:extLst>
          </p:cNvPr>
          <p:cNvSpPr>
            <a:spLocks noGrp="1"/>
          </p:cNvSpPr>
          <p:nvPr>
            <p:ph type="sldNum" sz="quarter" idx="12"/>
          </p:nvPr>
        </p:nvSpPr>
        <p:spPr/>
        <p:txBody>
          <a:bodyPr/>
          <a:lstStyle/>
          <a:p>
            <a:fld id="{8FF8CC5D-A65D-5946-99B5-645367A967AD}" type="slidenum">
              <a:rPr kumimoji="1" lang="ja-JP" altLang="en-US" smtClean="0"/>
              <a:t>66</a:t>
            </a:fld>
            <a:endParaRPr kumimoji="1" lang="ja-JP" altLang="en-US"/>
          </a:p>
        </p:txBody>
      </p:sp>
      <p:sp>
        <p:nvSpPr>
          <p:cNvPr id="4" name="正方形/長方形 3">
            <a:extLst>
              <a:ext uri="{FF2B5EF4-FFF2-40B4-BE49-F238E27FC236}">
                <a16:creationId xmlns:a16="http://schemas.microsoft.com/office/drawing/2014/main" id="{E70071DC-0516-B04A-8B85-9B6C261880D8}"/>
              </a:ext>
            </a:extLst>
          </p:cNvPr>
          <p:cNvSpPr/>
          <p:nvPr/>
        </p:nvSpPr>
        <p:spPr>
          <a:xfrm>
            <a:off x="906444" y="1442078"/>
            <a:ext cx="2935793" cy="5801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事業戦略</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 name="正方形/長方形 4">
            <a:extLst>
              <a:ext uri="{FF2B5EF4-FFF2-40B4-BE49-F238E27FC236}">
                <a16:creationId xmlns:a16="http://schemas.microsoft.com/office/drawing/2014/main" id="{1D2FAB63-2338-8F4E-AE7F-60BEBDDF24F9}"/>
              </a:ext>
            </a:extLst>
          </p:cNvPr>
          <p:cNvSpPr/>
          <p:nvPr/>
        </p:nvSpPr>
        <p:spPr>
          <a:xfrm>
            <a:off x="906444" y="2312517"/>
            <a:ext cx="2935793" cy="5801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事業計画</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AD3B6CFC-983C-7141-963F-A7FA668C9AF0}"/>
              </a:ext>
            </a:extLst>
          </p:cNvPr>
          <p:cNvSpPr/>
          <p:nvPr/>
        </p:nvSpPr>
        <p:spPr>
          <a:xfrm>
            <a:off x="906444" y="3182956"/>
            <a:ext cx="2935793" cy="5801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システム計画</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EC76BEC2-5799-EF4F-A514-43CEE64E1AD2}"/>
              </a:ext>
            </a:extLst>
          </p:cNvPr>
          <p:cNvSpPr/>
          <p:nvPr/>
        </p:nvSpPr>
        <p:spPr>
          <a:xfrm>
            <a:off x="906444" y="4053395"/>
            <a:ext cx="2935793" cy="5801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アプリ開発</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2D6FC09B-C354-834C-B0A3-51245C2C0FB3}"/>
              </a:ext>
            </a:extLst>
          </p:cNvPr>
          <p:cNvSpPr/>
          <p:nvPr/>
        </p:nvSpPr>
        <p:spPr>
          <a:xfrm>
            <a:off x="897650" y="4923834"/>
            <a:ext cx="2935793" cy="5801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インフラ構築</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正方形/長方形 8">
            <a:extLst>
              <a:ext uri="{FF2B5EF4-FFF2-40B4-BE49-F238E27FC236}">
                <a16:creationId xmlns:a16="http://schemas.microsoft.com/office/drawing/2014/main" id="{59ED6B1C-69E4-0744-9F14-A1F8530CFCFF}"/>
              </a:ext>
            </a:extLst>
          </p:cNvPr>
          <p:cNvSpPr/>
          <p:nvPr/>
        </p:nvSpPr>
        <p:spPr>
          <a:xfrm>
            <a:off x="906444" y="5794273"/>
            <a:ext cx="2935793" cy="5801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運用管理</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38" name="直線矢印コネクタ 37">
            <a:extLst>
              <a:ext uri="{FF2B5EF4-FFF2-40B4-BE49-F238E27FC236}">
                <a16:creationId xmlns:a16="http://schemas.microsoft.com/office/drawing/2014/main" id="{D462F7AD-0C04-2B4B-9699-9C695DE9B10C}"/>
              </a:ext>
            </a:extLst>
          </p:cNvPr>
          <p:cNvCxnSpPr>
            <a:cxnSpLocks/>
            <a:stCxn id="4" idx="2"/>
            <a:endCxn id="5" idx="0"/>
          </p:cNvCxnSpPr>
          <p:nvPr/>
        </p:nvCxnSpPr>
        <p:spPr>
          <a:xfrm>
            <a:off x="2374341" y="2022230"/>
            <a:ext cx="0" cy="290287"/>
          </a:xfrm>
          <a:prstGeom prst="straightConnector1">
            <a:avLst/>
          </a:prstGeom>
          <a:ln w="38100">
            <a:solidFill>
              <a:schemeClr val="accent6">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7BB32611-7855-2248-A07B-60776C604778}"/>
              </a:ext>
            </a:extLst>
          </p:cNvPr>
          <p:cNvCxnSpPr>
            <a:cxnSpLocks/>
            <a:stCxn id="5" idx="2"/>
            <a:endCxn id="6" idx="0"/>
          </p:cNvCxnSpPr>
          <p:nvPr/>
        </p:nvCxnSpPr>
        <p:spPr>
          <a:xfrm>
            <a:off x="2374341" y="2892669"/>
            <a:ext cx="0" cy="290287"/>
          </a:xfrm>
          <a:prstGeom prst="straightConnector1">
            <a:avLst/>
          </a:prstGeom>
          <a:ln w="38100">
            <a:solidFill>
              <a:schemeClr val="accent6">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A9904945-5D54-4342-82E2-ED5F914A8025}"/>
              </a:ext>
            </a:extLst>
          </p:cNvPr>
          <p:cNvCxnSpPr>
            <a:cxnSpLocks/>
            <a:stCxn id="6" idx="2"/>
            <a:endCxn id="7" idx="0"/>
          </p:cNvCxnSpPr>
          <p:nvPr/>
        </p:nvCxnSpPr>
        <p:spPr>
          <a:xfrm>
            <a:off x="2374341" y="3763108"/>
            <a:ext cx="0" cy="290287"/>
          </a:xfrm>
          <a:prstGeom prst="straightConnector1">
            <a:avLst/>
          </a:prstGeom>
          <a:ln w="38100">
            <a:solidFill>
              <a:schemeClr val="accent6">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76216CE1-5698-5742-8FB5-7E1F92B19BE1}"/>
              </a:ext>
            </a:extLst>
          </p:cNvPr>
          <p:cNvCxnSpPr>
            <a:cxnSpLocks/>
            <a:stCxn id="7" idx="2"/>
            <a:endCxn id="8" idx="0"/>
          </p:cNvCxnSpPr>
          <p:nvPr/>
        </p:nvCxnSpPr>
        <p:spPr>
          <a:xfrm flipH="1">
            <a:off x="2365547" y="4633547"/>
            <a:ext cx="8794" cy="290287"/>
          </a:xfrm>
          <a:prstGeom prst="straightConnector1">
            <a:avLst/>
          </a:prstGeom>
          <a:ln w="38100">
            <a:solidFill>
              <a:schemeClr val="accent6">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直線矢印コネクタ 51">
            <a:extLst>
              <a:ext uri="{FF2B5EF4-FFF2-40B4-BE49-F238E27FC236}">
                <a16:creationId xmlns:a16="http://schemas.microsoft.com/office/drawing/2014/main" id="{36F332E5-EFE1-EF48-A511-76E75327A552}"/>
              </a:ext>
            </a:extLst>
          </p:cNvPr>
          <p:cNvCxnSpPr>
            <a:cxnSpLocks/>
            <a:stCxn id="8" idx="2"/>
            <a:endCxn id="9" idx="0"/>
          </p:cNvCxnSpPr>
          <p:nvPr/>
        </p:nvCxnSpPr>
        <p:spPr>
          <a:xfrm>
            <a:off x="2365547" y="5503986"/>
            <a:ext cx="8794" cy="290287"/>
          </a:xfrm>
          <a:prstGeom prst="straightConnector1">
            <a:avLst/>
          </a:prstGeom>
          <a:ln w="38100">
            <a:solidFill>
              <a:schemeClr val="accent6">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3" name="テキスト ボックス 62">
            <a:extLst>
              <a:ext uri="{FF2B5EF4-FFF2-40B4-BE49-F238E27FC236}">
                <a16:creationId xmlns:a16="http://schemas.microsoft.com/office/drawing/2014/main" id="{33601E94-1C6F-484C-910E-F358D0D6EFBA}"/>
              </a:ext>
            </a:extLst>
          </p:cNvPr>
          <p:cNvSpPr txBox="1"/>
          <p:nvPr/>
        </p:nvSpPr>
        <p:spPr>
          <a:xfrm>
            <a:off x="438776" y="1637633"/>
            <a:ext cx="461665" cy="1015663"/>
          </a:xfrm>
          <a:prstGeom prst="rect">
            <a:avLst/>
          </a:prstGeom>
          <a:noFill/>
        </p:spPr>
        <p:txBody>
          <a:bodyPr vert="eaVert" wrap="none" rtlCol="0">
            <a:spAutoFit/>
          </a:bodyPr>
          <a:lstStyle/>
          <a:p>
            <a:pPr algn="ctr"/>
            <a:r>
              <a:rPr lang="ja-JP" altLang="en-US" b="1">
                <a:solidFill>
                  <a:schemeClr val="bg1"/>
                </a:solidFill>
                <a:latin typeface="Meiryo" panose="020B0604030504040204" pitchFamily="34" charset="-128"/>
                <a:ea typeface="Meiryo" panose="020B0604030504040204" pitchFamily="34" charset="-128"/>
              </a:rPr>
              <a:t>事業</a:t>
            </a:r>
            <a:r>
              <a:rPr kumimoji="1" lang="ja-JP" altLang="en-US" b="1">
                <a:solidFill>
                  <a:schemeClr val="bg1"/>
                </a:solidFill>
                <a:latin typeface="Meiryo" panose="020B0604030504040204" pitchFamily="34" charset="-128"/>
                <a:ea typeface="Meiryo" panose="020B0604030504040204" pitchFamily="34" charset="-128"/>
              </a:rPr>
              <a:t>部門</a:t>
            </a:r>
          </a:p>
        </p:txBody>
      </p:sp>
      <p:sp>
        <p:nvSpPr>
          <p:cNvPr id="76" name="テキスト ボックス 75">
            <a:extLst>
              <a:ext uri="{FF2B5EF4-FFF2-40B4-BE49-F238E27FC236}">
                <a16:creationId xmlns:a16="http://schemas.microsoft.com/office/drawing/2014/main" id="{244F40BA-211C-8847-8B12-864CF5A813D3}"/>
              </a:ext>
            </a:extLst>
          </p:cNvPr>
          <p:cNvSpPr txBox="1"/>
          <p:nvPr/>
        </p:nvSpPr>
        <p:spPr>
          <a:xfrm>
            <a:off x="408871" y="3809194"/>
            <a:ext cx="461665" cy="1938992"/>
          </a:xfrm>
          <a:prstGeom prst="rect">
            <a:avLst/>
          </a:prstGeom>
          <a:noFill/>
        </p:spPr>
        <p:txBody>
          <a:bodyPr vert="eaVert" wrap="none" rtlCol="0">
            <a:spAutoFit/>
          </a:bodyPr>
          <a:lstStyle/>
          <a:p>
            <a:pPr algn="ctr"/>
            <a:r>
              <a:rPr lang="ja-JP" altLang="en-US" b="1">
                <a:solidFill>
                  <a:schemeClr val="bg1"/>
                </a:solidFill>
                <a:latin typeface="Meiryo" panose="020B0604030504040204" pitchFamily="34" charset="-128"/>
                <a:ea typeface="Meiryo" panose="020B0604030504040204" pitchFamily="34" charset="-128"/>
              </a:rPr>
              <a:t>情報システム</a:t>
            </a:r>
            <a:r>
              <a:rPr kumimoji="1" lang="ja-JP" altLang="en-US" b="1">
                <a:solidFill>
                  <a:schemeClr val="bg1"/>
                </a:solidFill>
                <a:latin typeface="Meiryo" panose="020B0604030504040204" pitchFamily="34" charset="-128"/>
                <a:ea typeface="Meiryo" panose="020B0604030504040204" pitchFamily="34" charset="-128"/>
              </a:rPr>
              <a:t>部門</a:t>
            </a:r>
          </a:p>
        </p:txBody>
      </p:sp>
      <p:sp>
        <p:nvSpPr>
          <p:cNvPr id="77" name="テキスト ボックス 76">
            <a:extLst>
              <a:ext uri="{FF2B5EF4-FFF2-40B4-BE49-F238E27FC236}">
                <a16:creationId xmlns:a16="http://schemas.microsoft.com/office/drawing/2014/main" id="{28F6A8E0-F97F-9142-B6DD-39B4CE449066}"/>
              </a:ext>
            </a:extLst>
          </p:cNvPr>
          <p:cNvSpPr txBox="1"/>
          <p:nvPr/>
        </p:nvSpPr>
        <p:spPr>
          <a:xfrm>
            <a:off x="545955" y="831585"/>
            <a:ext cx="3656770" cy="369332"/>
          </a:xfrm>
          <a:prstGeom prst="rect">
            <a:avLst/>
          </a:prstGeom>
          <a:noFill/>
        </p:spPr>
        <p:txBody>
          <a:bodyPr wrap="none" rtlCol="0">
            <a:spAutoFit/>
          </a:bodyPr>
          <a:lstStyle/>
          <a:p>
            <a:pPr algn="ctr"/>
            <a:r>
              <a:rPr kumimoji="1" lang="ja-JP" altLang="en-US">
                <a:solidFill>
                  <a:schemeClr val="accent3">
                    <a:lumMod val="75000"/>
                  </a:schemeClr>
                </a:solidFill>
                <a:latin typeface="Meiryo" panose="020B0604030504040204" pitchFamily="34" charset="-128"/>
                <a:ea typeface="Meiryo" panose="020B0604030504040204" pitchFamily="34" charset="-128"/>
              </a:rPr>
              <a:t>既存システム／主に</a:t>
            </a:r>
            <a:r>
              <a:rPr lang="ja-JP" altLang="en-US">
                <a:solidFill>
                  <a:schemeClr val="accent3">
                    <a:lumMod val="75000"/>
                  </a:schemeClr>
                </a:solidFill>
                <a:latin typeface="Meiryo" panose="020B0604030504040204" pitchFamily="34" charset="-128"/>
                <a:ea typeface="Meiryo" panose="020B0604030504040204" pitchFamily="34" charset="-128"/>
              </a:rPr>
              <a:t>「</a:t>
            </a:r>
            <a:r>
              <a:rPr kumimoji="1" lang="ja-JP" altLang="en-US">
                <a:solidFill>
                  <a:schemeClr val="accent3">
                    <a:lumMod val="75000"/>
                  </a:schemeClr>
                </a:solidFill>
                <a:latin typeface="Meiryo" panose="020B0604030504040204" pitchFamily="34" charset="-128"/>
                <a:ea typeface="Meiryo" panose="020B0604030504040204" pitchFamily="34" charset="-128"/>
              </a:rPr>
              <a:t>守りの</a:t>
            </a:r>
            <a:r>
              <a:rPr kumimoji="1" lang="en-US" altLang="ja-JP" dirty="0">
                <a:solidFill>
                  <a:schemeClr val="accent3">
                    <a:lumMod val="75000"/>
                  </a:schemeClr>
                </a:solidFill>
                <a:latin typeface="Meiryo" panose="020B0604030504040204" pitchFamily="34" charset="-128"/>
                <a:ea typeface="Meiryo" panose="020B0604030504040204" pitchFamily="34" charset="-128"/>
              </a:rPr>
              <a:t>IT</a:t>
            </a:r>
            <a:r>
              <a:rPr kumimoji="1" lang="ja-JP" altLang="en-US">
                <a:solidFill>
                  <a:schemeClr val="accent3">
                    <a:lumMod val="75000"/>
                  </a:schemeClr>
                </a:solidFill>
                <a:latin typeface="Meiryo" panose="020B0604030504040204" pitchFamily="34" charset="-128"/>
                <a:ea typeface="Meiryo" panose="020B0604030504040204" pitchFamily="34" charset="-128"/>
              </a:rPr>
              <a:t>」</a:t>
            </a:r>
          </a:p>
        </p:txBody>
      </p:sp>
      <p:grpSp>
        <p:nvGrpSpPr>
          <p:cNvPr id="19" name="グループ化 18">
            <a:extLst>
              <a:ext uri="{FF2B5EF4-FFF2-40B4-BE49-F238E27FC236}">
                <a16:creationId xmlns:a16="http://schemas.microsoft.com/office/drawing/2014/main" id="{8CEFD5C1-3487-2149-84C2-EC3222953FD9}"/>
              </a:ext>
            </a:extLst>
          </p:cNvPr>
          <p:cNvGrpSpPr/>
          <p:nvPr/>
        </p:nvGrpSpPr>
        <p:grpSpPr>
          <a:xfrm>
            <a:off x="3809690" y="857975"/>
            <a:ext cx="4903487" cy="5683502"/>
            <a:chOff x="3809690" y="857975"/>
            <a:chExt cx="4903487" cy="5683502"/>
          </a:xfrm>
        </p:grpSpPr>
        <p:sp>
          <p:nvSpPr>
            <p:cNvPr id="40" name="正方形/長方形 39">
              <a:extLst>
                <a:ext uri="{FF2B5EF4-FFF2-40B4-BE49-F238E27FC236}">
                  <a16:creationId xmlns:a16="http://schemas.microsoft.com/office/drawing/2014/main" id="{6AB94C5F-467B-C640-A552-724FE7908F68}"/>
                </a:ext>
              </a:extLst>
            </p:cNvPr>
            <p:cNvSpPr/>
            <p:nvPr/>
          </p:nvSpPr>
          <p:spPr>
            <a:xfrm>
              <a:off x="4825011" y="3113250"/>
              <a:ext cx="3888166" cy="342822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正方形/長方形 15">
              <a:extLst>
                <a:ext uri="{FF2B5EF4-FFF2-40B4-BE49-F238E27FC236}">
                  <a16:creationId xmlns:a16="http://schemas.microsoft.com/office/drawing/2014/main" id="{9FD07582-6474-2648-9E77-321637970380}"/>
                </a:ext>
              </a:extLst>
            </p:cNvPr>
            <p:cNvSpPr/>
            <p:nvPr/>
          </p:nvSpPr>
          <p:spPr>
            <a:xfrm>
              <a:off x="4856631" y="1258404"/>
              <a:ext cx="3742244" cy="5212733"/>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B2202EF7-27EF-B347-98FF-1356FDB4835F}"/>
                </a:ext>
              </a:extLst>
            </p:cNvPr>
            <p:cNvSpPr/>
            <p:nvPr/>
          </p:nvSpPr>
          <p:spPr>
            <a:xfrm>
              <a:off x="5966519" y="1442078"/>
              <a:ext cx="1332522" cy="58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事業戦略</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42333662-5B50-8F4F-8CAA-A4E8652C06B6}"/>
                </a:ext>
              </a:extLst>
            </p:cNvPr>
            <p:cNvSpPr/>
            <p:nvPr/>
          </p:nvSpPr>
          <p:spPr>
            <a:xfrm>
              <a:off x="5068277" y="2744240"/>
              <a:ext cx="1332522" cy="58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事業計画</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6B2AEEA0-E3A3-D145-B74E-9E78DCAB7173}"/>
                </a:ext>
              </a:extLst>
            </p:cNvPr>
            <p:cNvSpPr/>
            <p:nvPr/>
          </p:nvSpPr>
          <p:spPr>
            <a:xfrm>
              <a:off x="7002583" y="2744240"/>
              <a:ext cx="1332522" cy="58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システム計画</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正方形/長方形 12">
              <a:extLst>
                <a:ext uri="{FF2B5EF4-FFF2-40B4-BE49-F238E27FC236}">
                  <a16:creationId xmlns:a16="http://schemas.microsoft.com/office/drawing/2014/main" id="{190B8655-1F70-6348-805A-A7F8221EDA8C}"/>
                </a:ext>
              </a:extLst>
            </p:cNvPr>
            <p:cNvSpPr/>
            <p:nvPr/>
          </p:nvSpPr>
          <p:spPr>
            <a:xfrm>
              <a:off x="5068277" y="4505594"/>
              <a:ext cx="1332523" cy="58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アプリ開発</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 name="正方形/長方形 13">
              <a:extLst>
                <a:ext uri="{FF2B5EF4-FFF2-40B4-BE49-F238E27FC236}">
                  <a16:creationId xmlns:a16="http://schemas.microsoft.com/office/drawing/2014/main" id="{4BF2D586-AA59-C34A-9B7A-53C163E92AD4}"/>
                </a:ext>
              </a:extLst>
            </p:cNvPr>
            <p:cNvSpPr/>
            <p:nvPr/>
          </p:nvSpPr>
          <p:spPr>
            <a:xfrm>
              <a:off x="7002583" y="4505594"/>
              <a:ext cx="1332523" cy="58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インフラ構築</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0" name="直線矢印コネクタ 19">
              <a:extLst>
                <a:ext uri="{FF2B5EF4-FFF2-40B4-BE49-F238E27FC236}">
                  <a16:creationId xmlns:a16="http://schemas.microsoft.com/office/drawing/2014/main" id="{53E45397-F12B-7945-A89D-AAAEB70A5A76}"/>
                </a:ext>
              </a:extLst>
            </p:cNvPr>
            <p:cNvCxnSpPr>
              <a:cxnSpLocks/>
              <a:stCxn id="10" idx="2"/>
              <a:endCxn id="11" idx="0"/>
            </p:cNvCxnSpPr>
            <p:nvPr/>
          </p:nvCxnSpPr>
          <p:spPr>
            <a:xfrm flipH="1">
              <a:off x="5734538" y="2022230"/>
              <a:ext cx="898242" cy="722010"/>
            </a:xfrm>
            <a:prstGeom prst="straightConnector1">
              <a:avLst/>
            </a:prstGeom>
            <a:ln w="38100">
              <a:solidFill>
                <a:schemeClr val="accent6">
                  <a:lumMod val="40000"/>
                  <a:lumOff val="6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3C1E13E0-2C83-1847-BEB6-E00AD42EE8D3}"/>
                </a:ext>
              </a:extLst>
            </p:cNvPr>
            <p:cNvCxnSpPr>
              <a:cxnSpLocks/>
              <a:stCxn id="10" idx="2"/>
              <a:endCxn id="12" idx="0"/>
            </p:cNvCxnSpPr>
            <p:nvPr/>
          </p:nvCxnSpPr>
          <p:spPr>
            <a:xfrm>
              <a:off x="6632780" y="2022230"/>
              <a:ext cx="1036064" cy="722010"/>
            </a:xfrm>
            <a:prstGeom prst="straightConnector1">
              <a:avLst/>
            </a:prstGeom>
            <a:ln w="38100">
              <a:solidFill>
                <a:schemeClr val="accent6">
                  <a:lumMod val="40000"/>
                  <a:lumOff val="6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3B47A163-4D6E-1F44-891B-E1914DFC15E5}"/>
                </a:ext>
              </a:extLst>
            </p:cNvPr>
            <p:cNvCxnSpPr>
              <a:cxnSpLocks/>
              <a:stCxn id="11" idx="3"/>
              <a:endCxn id="12" idx="1"/>
            </p:cNvCxnSpPr>
            <p:nvPr/>
          </p:nvCxnSpPr>
          <p:spPr>
            <a:xfrm>
              <a:off x="6400799" y="3034316"/>
              <a:ext cx="601784" cy="0"/>
            </a:xfrm>
            <a:prstGeom prst="straightConnector1">
              <a:avLst/>
            </a:prstGeom>
            <a:ln w="38100">
              <a:solidFill>
                <a:schemeClr val="accent6">
                  <a:lumMod val="40000"/>
                  <a:lumOff val="6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8" name="テキスト ボックス 77">
              <a:extLst>
                <a:ext uri="{FF2B5EF4-FFF2-40B4-BE49-F238E27FC236}">
                  <a16:creationId xmlns:a16="http://schemas.microsoft.com/office/drawing/2014/main" id="{32FF8899-DD9B-4249-AECD-40CF8481DAE8}"/>
                </a:ext>
              </a:extLst>
            </p:cNvPr>
            <p:cNvSpPr txBox="1"/>
            <p:nvPr/>
          </p:nvSpPr>
          <p:spPr>
            <a:xfrm>
              <a:off x="4873306" y="857975"/>
              <a:ext cx="3656770" cy="369332"/>
            </a:xfrm>
            <a:prstGeom prst="rect">
              <a:avLst/>
            </a:prstGeom>
            <a:noFill/>
          </p:spPr>
          <p:txBody>
            <a:bodyPr wrap="none" rtlCol="0">
              <a:spAutoFit/>
            </a:bodyPr>
            <a:lstStyle/>
            <a:p>
              <a:pPr algn="ctr"/>
              <a:r>
                <a:rPr kumimoji="1" lang="ja-JP" altLang="en-US">
                  <a:solidFill>
                    <a:srgbClr val="0070C0"/>
                  </a:solidFill>
                  <a:latin typeface="Meiryo" panose="020B0604030504040204" pitchFamily="34" charset="-128"/>
                  <a:ea typeface="Meiryo" panose="020B0604030504040204" pitchFamily="34" charset="-128"/>
                </a:rPr>
                <a:t>新規システム／主に</a:t>
              </a:r>
              <a:r>
                <a:rPr lang="ja-JP" altLang="en-US">
                  <a:solidFill>
                    <a:srgbClr val="0070C0"/>
                  </a:solidFill>
                  <a:latin typeface="Meiryo" panose="020B0604030504040204" pitchFamily="34" charset="-128"/>
                  <a:ea typeface="Meiryo" panose="020B0604030504040204" pitchFamily="34" charset="-128"/>
                </a:rPr>
                <a:t>「</a:t>
              </a:r>
              <a:r>
                <a:rPr kumimoji="1" lang="ja-JP" altLang="en-US">
                  <a:solidFill>
                    <a:srgbClr val="0070C0"/>
                  </a:solidFill>
                  <a:latin typeface="Meiryo" panose="020B0604030504040204" pitchFamily="34" charset="-128"/>
                  <a:ea typeface="Meiryo" panose="020B0604030504040204" pitchFamily="34" charset="-128"/>
                </a:rPr>
                <a:t>攻めの</a:t>
              </a:r>
              <a:r>
                <a:rPr kumimoji="1" lang="en-US" altLang="ja-JP" dirty="0">
                  <a:solidFill>
                    <a:srgbClr val="0070C0"/>
                  </a:solidFill>
                  <a:latin typeface="Meiryo" panose="020B0604030504040204" pitchFamily="34" charset="-128"/>
                  <a:ea typeface="Meiryo" panose="020B0604030504040204" pitchFamily="34" charset="-128"/>
                </a:rPr>
                <a:t>IT</a:t>
              </a:r>
              <a:r>
                <a:rPr kumimoji="1" lang="ja-JP" altLang="en-US">
                  <a:solidFill>
                    <a:srgbClr val="0070C0"/>
                  </a:solidFill>
                  <a:latin typeface="Meiryo" panose="020B0604030504040204" pitchFamily="34" charset="-128"/>
                  <a:ea typeface="Meiryo" panose="020B0604030504040204" pitchFamily="34" charset="-128"/>
                </a:rPr>
                <a:t>」</a:t>
              </a:r>
            </a:p>
          </p:txBody>
        </p:sp>
        <p:sp>
          <p:nvSpPr>
            <p:cNvPr id="79" name="左右矢印 78">
              <a:extLst>
                <a:ext uri="{FF2B5EF4-FFF2-40B4-BE49-F238E27FC236}">
                  <a16:creationId xmlns:a16="http://schemas.microsoft.com/office/drawing/2014/main" id="{0FDA8524-B0C3-A745-85B0-42D478AB0BFE}"/>
                </a:ext>
              </a:extLst>
            </p:cNvPr>
            <p:cNvSpPr/>
            <p:nvPr/>
          </p:nvSpPr>
          <p:spPr>
            <a:xfrm>
              <a:off x="3904197" y="4427674"/>
              <a:ext cx="920814" cy="799378"/>
            </a:xfrm>
            <a:prstGeom prst="leftRightArrow">
              <a:avLst>
                <a:gd name="adj1" fmla="val 50000"/>
                <a:gd name="adj2" fmla="val 40904"/>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a:extLst>
                <a:ext uri="{FF2B5EF4-FFF2-40B4-BE49-F238E27FC236}">
                  <a16:creationId xmlns:a16="http://schemas.microsoft.com/office/drawing/2014/main" id="{A9453D67-DD81-8E48-B54C-58CD17CADB3D}"/>
                </a:ext>
              </a:extLst>
            </p:cNvPr>
            <p:cNvSpPr/>
            <p:nvPr/>
          </p:nvSpPr>
          <p:spPr>
            <a:xfrm>
              <a:off x="3809690" y="5277366"/>
              <a:ext cx="1107996" cy="461665"/>
            </a:xfrm>
            <a:prstGeom prst="rect">
              <a:avLst/>
            </a:prstGeom>
          </p:spPr>
          <p:txBody>
            <a:bodyPr wrap="none">
              <a:spAutoFit/>
            </a:bodyPr>
            <a:lstStyle/>
            <a:p>
              <a:pPr algn="ctr"/>
              <a:r>
                <a:rPr lang="ja-JP" altLang="en-US" sz="1200">
                  <a:solidFill>
                    <a:srgbClr val="FFFFFF"/>
                  </a:solidFill>
                  <a:latin typeface="Meiryo" panose="020B0604030504040204" pitchFamily="34" charset="-128"/>
                  <a:ea typeface="Meiryo" panose="020B0604030504040204" pitchFamily="34" charset="-128"/>
                  <a:cs typeface="ＭＳ Ｐゴシック"/>
                </a:rPr>
                <a:t>既存システム</a:t>
              </a:r>
              <a:endParaRPr lang="en-US" altLang="ja-JP" sz="12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200">
                  <a:solidFill>
                    <a:srgbClr val="FFFFFF"/>
                  </a:solidFill>
                  <a:latin typeface="Meiryo" panose="020B0604030504040204" pitchFamily="34" charset="-128"/>
                  <a:ea typeface="Meiryo" panose="020B0604030504040204" pitchFamily="34" charset="-128"/>
                  <a:cs typeface="ＭＳ Ｐゴシック"/>
                </a:rPr>
                <a:t>との連係</a:t>
              </a:r>
              <a:endParaRPr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1" name="正方形/長方形 80">
              <a:extLst>
                <a:ext uri="{FF2B5EF4-FFF2-40B4-BE49-F238E27FC236}">
                  <a16:creationId xmlns:a16="http://schemas.microsoft.com/office/drawing/2014/main" id="{19F50578-6E7E-1443-B923-701E26C70EB3}"/>
                </a:ext>
              </a:extLst>
            </p:cNvPr>
            <p:cNvSpPr/>
            <p:nvPr/>
          </p:nvSpPr>
          <p:spPr>
            <a:xfrm>
              <a:off x="4979646" y="4230076"/>
              <a:ext cx="3449040" cy="1837592"/>
            </a:xfrm>
            <a:prstGeom prst="rect">
              <a:avLst/>
            </a:prstGeom>
            <a:noFill/>
            <a:ln>
              <a:solidFill>
                <a:schemeClr val="bg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下矢印 17">
              <a:extLst>
                <a:ext uri="{FF2B5EF4-FFF2-40B4-BE49-F238E27FC236}">
                  <a16:creationId xmlns:a16="http://schemas.microsoft.com/office/drawing/2014/main" id="{954E5753-643A-7942-AF0E-B6CE5BA43DCA}"/>
                </a:ext>
              </a:extLst>
            </p:cNvPr>
            <p:cNvSpPr/>
            <p:nvPr/>
          </p:nvSpPr>
          <p:spPr>
            <a:xfrm>
              <a:off x="6400799" y="3504472"/>
              <a:ext cx="601784" cy="888023"/>
            </a:xfrm>
            <a:prstGeom prst="upDownArrow">
              <a:avLst>
                <a:gd name="adj1" fmla="val 50000"/>
                <a:gd name="adj2" fmla="val 35390"/>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093C9254-0C4E-4B42-902D-45FE07095C1C}"/>
                </a:ext>
              </a:extLst>
            </p:cNvPr>
            <p:cNvSpPr/>
            <p:nvPr/>
          </p:nvSpPr>
          <p:spPr>
            <a:xfrm>
              <a:off x="5966519" y="5794273"/>
              <a:ext cx="1332523" cy="58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panose="020B0604030504040204" pitchFamily="34" charset="-128"/>
                  <a:ea typeface="Meiryo" panose="020B0604030504040204" pitchFamily="34" charset="-128"/>
                  <a:cs typeface="ＭＳ Ｐゴシック"/>
                </a:rPr>
                <a:t>運用管理</a:t>
              </a:r>
              <a:endParaRPr kumimoji="1" lang="ja-JP" altLang="en-US" sz="20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24" name="直線矢印コネクタ 23">
              <a:extLst>
                <a:ext uri="{FF2B5EF4-FFF2-40B4-BE49-F238E27FC236}">
                  <a16:creationId xmlns:a16="http://schemas.microsoft.com/office/drawing/2014/main" id="{7218E568-C0E8-AB43-8D87-4B3D57816CF6}"/>
                </a:ext>
              </a:extLst>
            </p:cNvPr>
            <p:cNvCxnSpPr>
              <a:cxnSpLocks/>
              <a:stCxn id="14" idx="1"/>
              <a:endCxn id="13" idx="3"/>
            </p:cNvCxnSpPr>
            <p:nvPr/>
          </p:nvCxnSpPr>
          <p:spPr>
            <a:xfrm flipH="1">
              <a:off x="6400800" y="4795670"/>
              <a:ext cx="601783" cy="0"/>
            </a:xfrm>
            <a:prstGeom prst="straightConnector1">
              <a:avLst/>
            </a:prstGeom>
            <a:ln w="38100">
              <a:solidFill>
                <a:schemeClr val="accent6">
                  <a:lumMod val="40000"/>
                  <a:lumOff val="6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3519EBB9-8D9E-4441-8AA5-424F31682FBC}"/>
                </a:ext>
              </a:extLst>
            </p:cNvPr>
            <p:cNvCxnSpPr>
              <a:cxnSpLocks/>
              <a:stCxn id="15" idx="0"/>
              <a:endCxn id="13" idx="2"/>
            </p:cNvCxnSpPr>
            <p:nvPr/>
          </p:nvCxnSpPr>
          <p:spPr>
            <a:xfrm flipH="1" flipV="1">
              <a:off x="5734539" y="5085746"/>
              <a:ext cx="898242" cy="708527"/>
            </a:xfrm>
            <a:prstGeom prst="straightConnector1">
              <a:avLst/>
            </a:prstGeom>
            <a:ln w="38100">
              <a:solidFill>
                <a:schemeClr val="accent6">
                  <a:lumMod val="40000"/>
                  <a:lumOff val="6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07DFBEB3-EEA1-B94F-8AAE-4C92D5E04D6E}"/>
                </a:ext>
              </a:extLst>
            </p:cNvPr>
            <p:cNvCxnSpPr>
              <a:cxnSpLocks/>
              <a:stCxn id="14" idx="2"/>
              <a:endCxn id="15" idx="0"/>
            </p:cNvCxnSpPr>
            <p:nvPr/>
          </p:nvCxnSpPr>
          <p:spPr>
            <a:xfrm flipH="1">
              <a:off x="6632781" y="5085746"/>
              <a:ext cx="1036064" cy="708527"/>
            </a:xfrm>
            <a:prstGeom prst="straightConnector1">
              <a:avLst/>
            </a:prstGeom>
            <a:ln w="38100">
              <a:solidFill>
                <a:schemeClr val="accent6">
                  <a:lumMod val="40000"/>
                  <a:lumOff val="6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2" name="テキスト ボックス 81">
              <a:extLst>
                <a:ext uri="{FF2B5EF4-FFF2-40B4-BE49-F238E27FC236}">
                  <a16:creationId xmlns:a16="http://schemas.microsoft.com/office/drawing/2014/main" id="{F049D61A-E326-2C45-ADEF-11DCA5D55C12}"/>
                </a:ext>
              </a:extLst>
            </p:cNvPr>
            <p:cNvSpPr txBox="1"/>
            <p:nvPr/>
          </p:nvSpPr>
          <p:spPr>
            <a:xfrm>
              <a:off x="6198989" y="5099109"/>
              <a:ext cx="1005403" cy="338554"/>
            </a:xfrm>
            <a:prstGeom prst="rect">
              <a:avLst/>
            </a:prstGeom>
            <a:noFill/>
          </p:spPr>
          <p:txBody>
            <a:bodyPr wrap="none" rtlCol="0">
              <a:spAutoFit/>
            </a:bodyPr>
            <a:lstStyle/>
            <a:p>
              <a:pPr algn="ctr"/>
              <a:r>
                <a:rPr lang="ja-JP" altLang="en-US" sz="1600">
                  <a:solidFill>
                    <a:schemeClr val="bg1"/>
                  </a:solidFill>
                  <a:latin typeface="Meiryo" panose="020B0604030504040204" pitchFamily="34" charset="-128"/>
                  <a:ea typeface="Meiryo" panose="020B0604030504040204" pitchFamily="34" charset="-128"/>
                </a:rPr>
                <a:t>クラウド</a:t>
              </a:r>
              <a:endParaRPr kumimoji="1" lang="ja-JP" altLang="en-US" sz="160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61702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1F3B4-A09A-364A-BFE1-7C6169788760}"/>
              </a:ext>
            </a:extLst>
          </p:cNvPr>
          <p:cNvSpPr>
            <a:spLocks noGrp="1"/>
          </p:cNvSpPr>
          <p:nvPr>
            <p:ph type="title"/>
          </p:nvPr>
        </p:nvSpPr>
        <p:spPr/>
        <p:txBody>
          <a:bodyPr>
            <a:normAutofit fontScale="90000"/>
          </a:bodyPr>
          <a:lstStyle/>
          <a:p>
            <a:r>
              <a:rPr lang="en-US" altLang="ja-JP" dirty="0"/>
              <a:t>IT</a:t>
            </a:r>
            <a:r>
              <a:rPr lang="ja-JP" altLang="en-US" dirty="0"/>
              <a:t>に求められる需要は“工数提供”から“価値実現”へ</a:t>
            </a:r>
            <a:endParaRPr kumimoji="1" lang="ja-JP" altLang="en-US" dirty="0"/>
          </a:p>
        </p:txBody>
      </p:sp>
      <p:sp>
        <p:nvSpPr>
          <p:cNvPr id="3" name="正方形/長方形 2">
            <a:extLst>
              <a:ext uri="{FF2B5EF4-FFF2-40B4-BE49-F238E27FC236}">
                <a16:creationId xmlns:a16="http://schemas.microsoft.com/office/drawing/2014/main" id="{2F176F0F-E146-2D49-B81C-F88408EE0C24}"/>
              </a:ext>
            </a:extLst>
          </p:cNvPr>
          <p:cNvSpPr/>
          <p:nvPr/>
        </p:nvSpPr>
        <p:spPr>
          <a:xfrm>
            <a:off x="4576107" y="1324442"/>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3E6C8361-5224-9E42-B51F-590514FB7A51}"/>
              </a:ext>
            </a:extLst>
          </p:cNvPr>
          <p:cNvSpPr/>
          <p:nvPr/>
        </p:nvSpPr>
        <p:spPr>
          <a:xfrm>
            <a:off x="694664" y="1324442"/>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a:extLst>
              <a:ext uri="{FF2B5EF4-FFF2-40B4-BE49-F238E27FC236}">
                <a16:creationId xmlns:a16="http://schemas.microsoft.com/office/drawing/2014/main" id="{1D02D35E-87C0-0F44-8283-284DAFE4E0D2}"/>
              </a:ext>
            </a:extLst>
          </p:cNvPr>
          <p:cNvSpPr/>
          <p:nvPr/>
        </p:nvSpPr>
        <p:spPr>
          <a:xfrm>
            <a:off x="749243" y="1321666"/>
            <a:ext cx="7682863" cy="4569143"/>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76200" cmpd="sng">
            <a:solidFill>
              <a:srgbClr val="0000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6" name="フリーフォーム 5">
            <a:extLst>
              <a:ext uri="{FF2B5EF4-FFF2-40B4-BE49-F238E27FC236}">
                <a16:creationId xmlns:a16="http://schemas.microsoft.com/office/drawing/2014/main" id="{E55818C4-1E32-344C-98B6-9F67AF67254B}"/>
              </a:ext>
            </a:extLst>
          </p:cNvPr>
          <p:cNvSpPr/>
          <p:nvPr/>
        </p:nvSpPr>
        <p:spPr>
          <a:xfrm>
            <a:off x="680441" y="2928154"/>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7" name="上矢印 6">
            <a:extLst>
              <a:ext uri="{FF2B5EF4-FFF2-40B4-BE49-F238E27FC236}">
                <a16:creationId xmlns:a16="http://schemas.microsoft.com/office/drawing/2014/main" id="{4D4979E0-BB26-7E4A-B252-33D90323A416}"/>
              </a:ext>
            </a:extLst>
          </p:cNvPr>
          <p:cNvSpPr/>
          <p:nvPr/>
        </p:nvSpPr>
        <p:spPr>
          <a:xfrm>
            <a:off x="6559692" y="4422486"/>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上矢印 7">
            <a:extLst>
              <a:ext uri="{FF2B5EF4-FFF2-40B4-BE49-F238E27FC236}">
                <a16:creationId xmlns:a16="http://schemas.microsoft.com/office/drawing/2014/main" id="{0CF6DB33-C6B0-A445-B107-155A02046E04}"/>
              </a:ext>
            </a:extLst>
          </p:cNvPr>
          <p:cNvSpPr/>
          <p:nvPr/>
        </p:nvSpPr>
        <p:spPr>
          <a:xfrm flipV="1">
            <a:off x="6352752" y="3130951"/>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8007E93D-D692-C24B-A13D-69F19FD028A9}"/>
              </a:ext>
            </a:extLst>
          </p:cNvPr>
          <p:cNvSpPr txBox="1"/>
          <p:nvPr/>
        </p:nvSpPr>
        <p:spPr>
          <a:xfrm>
            <a:off x="3962565" y="3404705"/>
            <a:ext cx="1210588" cy="523220"/>
          </a:xfrm>
          <a:prstGeom prst="rect">
            <a:avLst/>
          </a:prstGeom>
          <a:noFill/>
        </p:spPr>
        <p:txBody>
          <a:bodyPr wrap="none" rtlCol="0">
            <a:spAutoFit/>
          </a:bodyPr>
          <a:lstStyle/>
          <a:p>
            <a:pPr algn="ctr"/>
            <a:r>
              <a:rPr lang="ja-JP" altLang="en-US" sz="2000" b="1" dirty="0">
                <a:solidFill>
                  <a:srgbClr val="008000"/>
                </a:solidFill>
                <a:latin typeface="メイリオ"/>
                <a:ea typeface="メイリオ"/>
                <a:cs typeface="メイリオ"/>
              </a:rPr>
              <a:t>工数需要</a:t>
            </a:r>
            <a:endParaRPr lang="en-US" altLang="ja-JP" sz="2000" b="1" dirty="0">
              <a:solidFill>
                <a:srgbClr val="008000"/>
              </a:solidFill>
              <a:latin typeface="メイリオ"/>
              <a:ea typeface="メイリオ"/>
              <a:cs typeface="メイリオ"/>
            </a:endParaRPr>
          </a:p>
          <a:p>
            <a:pPr algn="ctr"/>
            <a:r>
              <a:rPr kumimoji="1" lang="en-US" altLang="ja-JP" sz="800" dirty="0">
                <a:solidFill>
                  <a:srgbClr val="008000"/>
                </a:solidFill>
                <a:latin typeface="メイリオ"/>
                <a:ea typeface="メイリオ"/>
                <a:cs typeface="メイリオ"/>
              </a:rPr>
              <a:t>&lt;</a:t>
            </a:r>
            <a:r>
              <a:rPr kumimoji="1" lang="ja-JP" altLang="en-US" sz="800" dirty="0">
                <a:solidFill>
                  <a:srgbClr val="008000"/>
                </a:solidFill>
                <a:latin typeface="メイリオ"/>
                <a:ea typeface="メイリオ"/>
                <a:cs typeface="メイリオ"/>
              </a:rPr>
              <a:t>人月による貢献</a:t>
            </a:r>
            <a:r>
              <a:rPr kumimoji="1" lang="en-US" altLang="ja-JP" sz="800" dirty="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0" name="テキスト ボックス 9">
            <a:extLst>
              <a:ext uri="{FF2B5EF4-FFF2-40B4-BE49-F238E27FC236}">
                <a16:creationId xmlns:a16="http://schemas.microsoft.com/office/drawing/2014/main" id="{F257DD06-73BD-3345-8965-32ACA14AF73E}"/>
              </a:ext>
            </a:extLst>
          </p:cNvPr>
          <p:cNvSpPr txBox="1"/>
          <p:nvPr/>
        </p:nvSpPr>
        <p:spPr>
          <a:xfrm>
            <a:off x="749243" y="4409482"/>
            <a:ext cx="1826141" cy="584776"/>
          </a:xfrm>
          <a:prstGeom prst="rect">
            <a:avLst/>
          </a:prstGeom>
          <a:noFill/>
        </p:spPr>
        <p:txBody>
          <a:bodyPr wrap="none" rtlCol="0">
            <a:spAutoFit/>
          </a:bodyPr>
          <a:lstStyle/>
          <a:p>
            <a:pPr algn="ctr"/>
            <a:r>
              <a:rPr kumimoji="1" lang="ja-JP" altLang="en-US" sz="1400" u="sng" dirty="0">
                <a:solidFill>
                  <a:srgbClr val="CC0000"/>
                </a:solidFill>
                <a:latin typeface="メイリオ"/>
                <a:ea typeface="メイリオ"/>
                <a:cs typeface="メイリオ"/>
              </a:rPr>
              <a:t>工数削減の取り組み</a:t>
            </a:r>
          </a:p>
          <a:p>
            <a:pPr algn="ctr"/>
            <a:r>
              <a:rPr kumimoji="1" lang="ja-JP" altLang="en-US" sz="1000" dirty="0">
                <a:solidFill>
                  <a:srgbClr val="CC0000"/>
                </a:solidFill>
                <a:latin typeface="メイリオ"/>
                <a:ea typeface="メイリオ"/>
                <a:cs typeface="メイリオ"/>
              </a:rPr>
              <a:t>作る工数の削減</a:t>
            </a:r>
            <a:endParaRPr kumimoji="1" lang="en-US" altLang="ja-JP" sz="1000" dirty="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a:solidFill>
                <a:srgbClr val="CC0000"/>
              </a:solidFill>
              <a:latin typeface="メイリオ"/>
              <a:ea typeface="メイリオ"/>
              <a:cs typeface="メイリオ"/>
            </a:endParaRPr>
          </a:p>
        </p:txBody>
      </p:sp>
      <p:sp>
        <p:nvSpPr>
          <p:cNvPr id="11" name="テキスト ボックス 10">
            <a:extLst>
              <a:ext uri="{FF2B5EF4-FFF2-40B4-BE49-F238E27FC236}">
                <a16:creationId xmlns:a16="http://schemas.microsoft.com/office/drawing/2014/main" id="{903B0229-F14A-D548-86D0-64C1D12D847D}"/>
              </a:ext>
            </a:extLst>
          </p:cNvPr>
          <p:cNvSpPr txBox="1"/>
          <p:nvPr/>
        </p:nvSpPr>
        <p:spPr>
          <a:xfrm>
            <a:off x="854300" y="5467382"/>
            <a:ext cx="1620957" cy="430887"/>
          </a:xfrm>
          <a:prstGeom prst="rect">
            <a:avLst/>
          </a:prstGeom>
          <a:noFill/>
        </p:spPr>
        <p:txBody>
          <a:bodyPr wrap="none" rtlCol="0">
            <a:spAutoFit/>
          </a:bodyPr>
          <a:lstStyle/>
          <a:p>
            <a:pPr algn="ctr"/>
            <a:r>
              <a:rPr lang="en-US" altLang="ja-JP" sz="1400" u="sng" dirty="0">
                <a:solidFill>
                  <a:srgbClr val="0000FF"/>
                </a:solidFill>
                <a:latin typeface="メイリオ"/>
                <a:ea typeface="メイリオ"/>
                <a:cs typeface="メイリオ"/>
              </a:rPr>
              <a:t>IT</a:t>
            </a:r>
            <a:r>
              <a:rPr lang="ja-JP" altLang="en-US" sz="1400" u="sng" dirty="0">
                <a:solidFill>
                  <a:srgbClr val="0000FF"/>
                </a:solidFill>
                <a:latin typeface="メイリオ"/>
                <a:ea typeface="メイリオ"/>
                <a:cs typeface="メイリオ"/>
              </a:rPr>
              <a:t>需要の拡大</a:t>
            </a:r>
            <a:endParaRPr lang="en-US" altLang="ja-JP" sz="1400" u="sng" dirty="0">
              <a:solidFill>
                <a:srgbClr val="0000FF"/>
              </a:solidFill>
              <a:latin typeface="メイリオ"/>
              <a:ea typeface="メイリオ"/>
              <a:cs typeface="メイリオ"/>
            </a:endParaRPr>
          </a:p>
          <a:p>
            <a:pPr algn="ctr"/>
            <a:r>
              <a:rPr lang="ja-JP" altLang="en-US" sz="800" dirty="0">
                <a:solidFill>
                  <a:srgbClr val="0000FF"/>
                </a:solidFill>
                <a:latin typeface="メイリオ"/>
                <a:ea typeface="メイリオ"/>
                <a:cs typeface="メイリオ"/>
              </a:rPr>
              <a:t>コスト：生産性・期間・利便性</a:t>
            </a:r>
            <a:endParaRPr lang="en-US" altLang="ja-JP" sz="800" dirty="0">
              <a:solidFill>
                <a:srgbClr val="0000FF"/>
              </a:solidFill>
              <a:latin typeface="メイリオ"/>
              <a:ea typeface="メイリオ"/>
              <a:cs typeface="メイリオ"/>
            </a:endParaRPr>
          </a:p>
        </p:txBody>
      </p:sp>
      <p:sp>
        <p:nvSpPr>
          <p:cNvPr id="12" name="テキスト ボックス 11">
            <a:extLst>
              <a:ext uri="{FF2B5EF4-FFF2-40B4-BE49-F238E27FC236}">
                <a16:creationId xmlns:a16="http://schemas.microsoft.com/office/drawing/2014/main" id="{D357BE34-7D84-C446-BDE7-796E5A9FCC5C}"/>
              </a:ext>
            </a:extLst>
          </p:cNvPr>
          <p:cNvSpPr txBox="1"/>
          <p:nvPr/>
        </p:nvSpPr>
        <p:spPr>
          <a:xfrm>
            <a:off x="6447446" y="5470357"/>
            <a:ext cx="1620957" cy="430887"/>
          </a:xfrm>
          <a:prstGeom prst="rect">
            <a:avLst/>
          </a:prstGeom>
          <a:noFill/>
        </p:spPr>
        <p:txBody>
          <a:bodyPr wrap="none" rtlCol="0">
            <a:spAutoFit/>
          </a:bodyPr>
          <a:lstStyle/>
          <a:p>
            <a:pPr algn="ctr"/>
            <a:r>
              <a:rPr lang="en-US" altLang="ja-JP" sz="1400" u="sng" dirty="0">
                <a:solidFill>
                  <a:srgbClr val="0000FF"/>
                </a:solidFill>
                <a:latin typeface="メイリオ"/>
                <a:ea typeface="メイリオ"/>
                <a:cs typeface="メイリオ"/>
              </a:rPr>
              <a:t>IT</a:t>
            </a:r>
            <a:r>
              <a:rPr lang="ja-JP" altLang="en-US" sz="1400" u="sng" dirty="0">
                <a:solidFill>
                  <a:srgbClr val="0000FF"/>
                </a:solidFill>
                <a:latin typeface="メイリオ"/>
                <a:ea typeface="メイリオ"/>
                <a:cs typeface="メイリオ"/>
              </a:rPr>
              <a:t>需要の拡大</a:t>
            </a:r>
          </a:p>
          <a:p>
            <a:pPr algn="ctr"/>
            <a:r>
              <a:rPr lang="ja-JP" altLang="en-US" sz="800" dirty="0">
                <a:solidFill>
                  <a:srgbClr val="0000FF"/>
                </a:solidFill>
                <a:latin typeface="メイリオ"/>
                <a:ea typeface="メイリオ"/>
                <a:cs typeface="メイリオ"/>
              </a:rPr>
              <a:t>投資：スピード・変革・差別化</a:t>
            </a:r>
            <a:endParaRPr lang="en-US" altLang="ja-JP" sz="800" dirty="0">
              <a:solidFill>
                <a:srgbClr val="0000FF"/>
              </a:solidFill>
              <a:latin typeface="メイリオ"/>
              <a:ea typeface="メイリオ"/>
              <a:cs typeface="メイリオ"/>
            </a:endParaRPr>
          </a:p>
        </p:txBody>
      </p:sp>
      <p:sp>
        <p:nvSpPr>
          <p:cNvPr id="13" name="テキスト ボックス 12">
            <a:extLst>
              <a:ext uri="{FF2B5EF4-FFF2-40B4-BE49-F238E27FC236}">
                <a16:creationId xmlns:a16="http://schemas.microsoft.com/office/drawing/2014/main" id="{F5CFDEAA-CF57-134B-883E-D0C5281C5AFC}"/>
              </a:ext>
            </a:extLst>
          </p:cNvPr>
          <p:cNvSpPr txBox="1"/>
          <p:nvPr/>
        </p:nvSpPr>
        <p:spPr>
          <a:xfrm>
            <a:off x="6324694" y="2558678"/>
            <a:ext cx="1800493" cy="584776"/>
          </a:xfrm>
          <a:prstGeom prst="rect">
            <a:avLst/>
          </a:prstGeom>
          <a:noFill/>
        </p:spPr>
        <p:txBody>
          <a:bodyPr wrap="none" rtlCol="0">
            <a:spAutoFit/>
          </a:bodyPr>
          <a:lstStyle/>
          <a:p>
            <a:pPr algn="ctr"/>
            <a:r>
              <a:rPr kumimoji="1" lang="ja-JP" altLang="en-US" sz="1400" u="sng" dirty="0">
                <a:solidFill>
                  <a:srgbClr val="CC0000"/>
                </a:solidFill>
                <a:latin typeface="メイリオ"/>
                <a:ea typeface="メイリオ"/>
                <a:cs typeface="メイリオ"/>
              </a:rPr>
              <a:t>工数削減の取り組み</a:t>
            </a:r>
          </a:p>
          <a:p>
            <a:pPr algn="ctr"/>
            <a:r>
              <a:rPr kumimoji="1" lang="ja-JP" altLang="en-US" sz="1000" dirty="0">
                <a:solidFill>
                  <a:srgbClr val="CC0000"/>
                </a:solidFill>
                <a:latin typeface="メイリオ"/>
                <a:ea typeface="メイリオ"/>
                <a:cs typeface="メイリオ"/>
              </a:rPr>
              <a:t>作らない手段の充実</a:t>
            </a:r>
            <a:endParaRPr kumimoji="1" lang="en-US" altLang="ja-JP" sz="1000" dirty="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自動化・自律化・サービス化</a:t>
            </a:r>
            <a:endParaRPr kumimoji="1" lang="ja-JP" altLang="en-US" sz="800" dirty="0">
              <a:solidFill>
                <a:srgbClr val="CC0000"/>
              </a:solidFill>
              <a:latin typeface="メイリオ"/>
              <a:ea typeface="メイリオ"/>
              <a:cs typeface="メイリオ"/>
            </a:endParaRPr>
          </a:p>
        </p:txBody>
      </p:sp>
      <p:sp>
        <p:nvSpPr>
          <p:cNvPr id="14" name="テキスト ボックス 13">
            <a:extLst>
              <a:ext uri="{FF2B5EF4-FFF2-40B4-BE49-F238E27FC236}">
                <a16:creationId xmlns:a16="http://schemas.microsoft.com/office/drawing/2014/main" id="{CB8F7CC2-88BB-E546-92CC-74141D9DFA77}"/>
              </a:ext>
            </a:extLst>
          </p:cNvPr>
          <p:cNvSpPr txBox="1"/>
          <p:nvPr/>
        </p:nvSpPr>
        <p:spPr>
          <a:xfrm>
            <a:off x="4533819" y="1473646"/>
            <a:ext cx="1790875" cy="523220"/>
          </a:xfrm>
          <a:prstGeom prst="rect">
            <a:avLst/>
          </a:prstGeom>
          <a:noFill/>
        </p:spPr>
        <p:txBody>
          <a:bodyPr wrap="none" rtlCol="0">
            <a:spAutoFit/>
          </a:bodyPr>
          <a:lstStyle/>
          <a:p>
            <a:pPr algn="ctr"/>
            <a:r>
              <a:rPr kumimoji="1" lang="ja-JP" altLang="en-US" sz="2000" b="1" dirty="0">
                <a:solidFill>
                  <a:srgbClr val="0000FF"/>
                </a:solidFill>
                <a:latin typeface="メイリオ"/>
                <a:ea typeface="メイリオ"/>
                <a:cs typeface="メイリオ"/>
              </a:rPr>
              <a:t>価値実現需要</a:t>
            </a:r>
            <a:endParaRPr kumimoji="1" lang="en-US" altLang="ja-JP" sz="2000" b="1" dirty="0">
              <a:solidFill>
                <a:srgbClr val="0000FF"/>
              </a:solidFill>
              <a:latin typeface="メイリオ"/>
              <a:ea typeface="メイリオ"/>
              <a:cs typeface="メイリオ"/>
            </a:endParaRPr>
          </a:p>
          <a:p>
            <a:pPr algn="ctr"/>
            <a:r>
              <a:rPr lang="en-US" altLang="ja-JP" sz="800" dirty="0">
                <a:solidFill>
                  <a:srgbClr val="0000FF"/>
                </a:solidFill>
                <a:latin typeface="メイリオ"/>
                <a:ea typeface="メイリオ"/>
                <a:cs typeface="メイリオ"/>
              </a:rPr>
              <a:t>&lt;</a:t>
            </a:r>
            <a:r>
              <a:rPr lang="ja-JP" altLang="en-US" sz="800" dirty="0">
                <a:solidFill>
                  <a:srgbClr val="0000FF"/>
                </a:solidFill>
                <a:latin typeface="メイリオ"/>
                <a:ea typeface="メイリオ"/>
                <a:cs typeface="メイリオ"/>
              </a:rPr>
              <a:t>お客様のビジネスの成果に貢献</a:t>
            </a:r>
            <a:r>
              <a:rPr lang="en-US" altLang="ja-JP" sz="800" dirty="0">
                <a:solidFill>
                  <a:srgbClr val="0000FF"/>
                </a:solidFill>
                <a:latin typeface="メイリオ"/>
                <a:ea typeface="メイリオ"/>
                <a:cs typeface="メイリオ"/>
              </a:rPr>
              <a:t>&gt;</a:t>
            </a:r>
          </a:p>
        </p:txBody>
      </p:sp>
      <p:sp>
        <p:nvSpPr>
          <p:cNvPr id="15" name="テキスト ボックス 14">
            <a:extLst>
              <a:ext uri="{FF2B5EF4-FFF2-40B4-BE49-F238E27FC236}">
                <a16:creationId xmlns:a16="http://schemas.microsoft.com/office/drawing/2014/main" id="{7C8CCAB5-2642-674A-ADA5-5D958E546C0C}"/>
              </a:ext>
            </a:extLst>
          </p:cNvPr>
          <p:cNvSpPr txBox="1"/>
          <p:nvPr/>
        </p:nvSpPr>
        <p:spPr>
          <a:xfrm>
            <a:off x="1270066" y="1923574"/>
            <a:ext cx="2492990" cy="584775"/>
          </a:xfrm>
          <a:prstGeom prst="rect">
            <a:avLst/>
          </a:prstGeom>
          <a:noFill/>
        </p:spPr>
        <p:txBody>
          <a:bodyPr wrap="none" rtlCol="0">
            <a:spAutoFit/>
          </a:bodyPr>
          <a:lstStyle/>
          <a:p>
            <a:pPr algn="ctr"/>
            <a:r>
              <a:rPr lang="en-US" altLang="ja-JP" sz="1200" dirty="0">
                <a:solidFill>
                  <a:srgbClr val="FF6666"/>
                </a:solidFill>
                <a:latin typeface="メイリオ"/>
                <a:ea typeface="メイリオ"/>
                <a:cs typeface="メイリオ"/>
              </a:rPr>
              <a:t>IT</a:t>
            </a:r>
            <a:r>
              <a:rPr lang="ja-JP" altLang="en-US" sz="1200" dirty="0">
                <a:solidFill>
                  <a:srgbClr val="FF6666"/>
                </a:solidFill>
                <a:latin typeface="メイリオ"/>
                <a:ea typeface="メイリオ"/>
                <a:cs typeface="メイリオ"/>
              </a:rPr>
              <a:t>ビジネスに求められる</a:t>
            </a:r>
            <a:r>
              <a:rPr kumimoji="1" lang="ja-JP" altLang="en-US" sz="1200" dirty="0">
                <a:solidFill>
                  <a:srgbClr val="FF6666"/>
                </a:solidFill>
                <a:latin typeface="メイリオ"/>
                <a:ea typeface="メイリオ"/>
                <a:cs typeface="メイリオ"/>
              </a:rPr>
              <a:t>価値の</a:t>
            </a:r>
            <a:endParaRPr kumimoji="1" lang="en-US" altLang="ja-JP" sz="1200" dirty="0">
              <a:solidFill>
                <a:srgbClr val="FF6666"/>
              </a:solidFill>
              <a:latin typeface="メイリオ"/>
              <a:ea typeface="メイリオ"/>
              <a:cs typeface="メイリオ"/>
            </a:endParaRPr>
          </a:p>
          <a:p>
            <a:pPr algn="ctr"/>
            <a:r>
              <a:rPr lang="ja-JP" altLang="en-US" sz="2000" b="1" dirty="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16" name="環状矢印 31">
            <a:extLst>
              <a:ext uri="{FF2B5EF4-FFF2-40B4-BE49-F238E27FC236}">
                <a16:creationId xmlns:a16="http://schemas.microsoft.com/office/drawing/2014/main" id="{B865C625-28E2-DC4C-943C-6255D4539D3E}"/>
              </a:ext>
            </a:extLst>
          </p:cNvPr>
          <p:cNvSpPr/>
          <p:nvPr/>
        </p:nvSpPr>
        <p:spPr>
          <a:xfrm rot="16005517">
            <a:off x="3388765" y="1812430"/>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BE72C3CC-9562-C148-A542-A6CEAE946076}"/>
              </a:ext>
            </a:extLst>
          </p:cNvPr>
          <p:cNvSpPr txBox="1"/>
          <p:nvPr/>
        </p:nvSpPr>
        <p:spPr>
          <a:xfrm>
            <a:off x="3610857" y="4737010"/>
            <a:ext cx="2237512" cy="276999"/>
          </a:xfrm>
          <a:prstGeom prst="rect">
            <a:avLst/>
          </a:prstGeom>
          <a:noFill/>
        </p:spPr>
        <p:txBody>
          <a:bodyPr wrap="none" rtlCol="0">
            <a:spAutoFit/>
          </a:bodyPr>
          <a:lstStyle/>
          <a:p>
            <a:pPr algn="ctr"/>
            <a:r>
              <a:rPr kumimoji="1" lang="ja-JP" altLang="en-US" sz="1200" dirty="0">
                <a:solidFill>
                  <a:srgbClr val="FF0000"/>
                </a:solidFill>
                <a:latin typeface="メイリオ"/>
                <a:ea typeface="メイリオ"/>
                <a:cs typeface="メイリオ"/>
              </a:rPr>
              <a:t>工数削減</a:t>
            </a:r>
            <a:r>
              <a:rPr kumimoji="1" lang="ja-JP" altLang="en-US" sz="1200" dirty="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a:solidFill>
                  <a:srgbClr val="0000FF"/>
                </a:solidFill>
                <a:latin typeface="メイリオ"/>
                <a:ea typeface="メイリオ"/>
                <a:cs typeface="メイリオ"/>
              </a:rPr>
              <a:t>需要拡大</a:t>
            </a:r>
            <a:r>
              <a:rPr kumimoji="1" lang="ja-JP" altLang="en-US" sz="1200" dirty="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18" name="上矢印 17">
            <a:extLst>
              <a:ext uri="{FF2B5EF4-FFF2-40B4-BE49-F238E27FC236}">
                <a16:creationId xmlns:a16="http://schemas.microsoft.com/office/drawing/2014/main" id="{15BA5402-5008-D949-AB90-50303CCDB336}"/>
              </a:ext>
            </a:extLst>
          </p:cNvPr>
          <p:cNvSpPr/>
          <p:nvPr/>
        </p:nvSpPr>
        <p:spPr>
          <a:xfrm>
            <a:off x="1301720" y="5171368"/>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a:extLst>
              <a:ext uri="{FF2B5EF4-FFF2-40B4-BE49-F238E27FC236}">
                <a16:creationId xmlns:a16="http://schemas.microsoft.com/office/drawing/2014/main" id="{38319886-2A5F-544C-92F9-C4057DF4E834}"/>
              </a:ext>
            </a:extLst>
          </p:cNvPr>
          <p:cNvSpPr/>
          <p:nvPr/>
        </p:nvSpPr>
        <p:spPr>
          <a:xfrm flipV="1">
            <a:off x="1492422" y="5003384"/>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CA702289-61C5-D044-B2C9-F3A5D7DDA41C}"/>
              </a:ext>
            </a:extLst>
          </p:cNvPr>
          <p:cNvSpPr/>
          <p:nvPr/>
        </p:nvSpPr>
        <p:spPr>
          <a:xfrm>
            <a:off x="4101056" y="4875510"/>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725FF154-0DAB-3348-9E17-193A91BF8BC6}"/>
              </a:ext>
            </a:extLst>
          </p:cNvPr>
          <p:cNvSpPr/>
          <p:nvPr/>
        </p:nvSpPr>
        <p:spPr>
          <a:xfrm flipV="1">
            <a:off x="4101056" y="4245351"/>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a:extLst>
              <a:ext uri="{FF2B5EF4-FFF2-40B4-BE49-F238E27FC236}">
                <a16:creationId xmlns:a16="http://schemas.microsoft.com/office/drawing/2014/main" id="{82631716-341A-EC4A-AAAF-8AD2D14C5916}"/>
              </a:ext>
            </a:extLst>
          </p:cNvPr>
          <p:cNvSpPr txBox="1"/>
          <p:nvPr/>
        </p:nvSpPr>
        <p:spPr>
          <a:xfrm rot="20387850">
            <a:off x="4768828" y="2110859"/>
            <a:ext cx="3236785" cy="307777"/>
          </a:xfrm>
          <a:prstGeom prst="rect">
            <a:avLst/>
          </a:prstGeom>
          <a:noFill/>
        </p:spPr>
        <p:txBody>
          <a:bodyPr wrap="none" rtlCol="0">
            <a:spAutoFit/>
          </a:bodyPr>
          <a:lstStyle/>
          <a:p>
            <a:pPr algn="ctr"/>
            <a:r>
              <a:rPr kumimoji="1" lang="ja-JP" altLang="en-US" sz="1400" b="1" dirty="0">
                <a:solidFill>
                  <a:srgbClr val="0000FF"/>
                </a:solidFill>
                <a:latin typeface="メイリオ"/>
                <a:ea typeface="メイリオ"/>
                <a:cs typeface="メイリオ"/>
              </a:rPr>
              <a:t>デジタル・トランスフォーメーション</a:t>
            </a:r>
            <a:endParaRPr kumimoji="1" lang="en-US" altLang="ja-JP" sz="1400" dirty="0">
              <a:solidFill>
                <a:srgbClr val="0000FF"/>
              </a:solidFill>
              <a:latin typeface="メイリオ"/>
              <a:ea typeface="メイリオ"/>
              <a:cs typeface="メイリオ"/>
            </a:endParaRPr>
          </a:p>
        </p:txBody>
      </p:sp>
      <p:sp>
        <p:nvSpPr>
          <p:cNvPr id="24" name="テキスト ボックス 23">
            <a:extLst>
              <a:ext uri="{FF2B5EF4-FFF2-40B4-BE49-F238E27FC236}">
                <a16:creationId xmlns:a16="http://schemas.microsoft.com/office/drawing/2014/main" id="{B5986724-717A-E442-860F-3FB2840FD3A6}"/>
              </a:ext>
            </a:extLst>
          </p:cNvPr>
          <p:cNvSpPr txBox="1"/>
          <p:nvPr/>
        </p:nvSpPr>
        <p:spPr>
          <a:xfrm rot="20495778">
            <a:off x="6381484" y="1501785"/>
            <a:ext cx="1415772" cy="276999"/>
          </a:xfrm>
          <a:prstGeom prst="rect">
            <a:avLst/>
          </a:prstGeom>
          <a:noFill/>
        </p:spPr>
        <p:txBody>
          <a:bodyPr wrap="none" rtlCol="0">
            <a:spAutoFit/>
          </a:bodyPr>
          <a:lstStyle/>
          <a:p>
            <a:pPr algn="ctr"/>
            <a:r>
              <a:rPr kumimoji="1" lang="ja-JP" altLang="en-US" sz="1200" b="1" dirty="0">
                <a:solidFill>
                  <a:srgbClr val="0000FF"/>
                </a:solidFill>
                <a:latin typeface="メイリオ"/>
                <a:ea typeface="メイリオ"/>
                <a:cs typeface="メイリオ"/>
              </a:rPr>
              <a:t>限界利益ゼロ社会</a:t>
            </a:r>
            <a:endParaRPr lang="en-US" altLang="ja-JP" sz="1200" dirty="0">
              <a:solidFill>
                <a:srgbClr val="0000FF"/>
              </a:solidFill>
              <a:latin typeface="メイリオ"/>
              <a:ea typeface="メイリオ"/>
              <a:cs typeface="メイリオ"/>
            </a:endParaRPr>
          </a:p>
        </p:txBody>
      </p:sp>
      <p:sp>
        <p:nvSpPr>
          <p:cNvPr id="25" name="テキスト ボックス 24">
            <a:extLst>
              <a:ext uri="{FF2B5EF4-FFF2-40B4-BE49-F238E27FC236}">
                <a16:creationId xmlns:a16="http://schemas.microsoft.com/office/drawing/2014/main" id="{9E64874B-D3A2-FF42-A7CF-5565A6356579}"/>
              </a:ext>
            </a:extLst>
          </p:cNvPr>
          <p:cNvSpPr txBox="1"/>
          <p:nvPr/>
        </p:nvSpPr>
        <p:spPr>
          <a:xfrm>
            <a:off x="3949536" y="2108239"/>
            <a:ext cx="697627" cy="400110"/>
          </a:xfrm>
          <a:prstGeom prst="rect">
            <a:avLst/>
          </a:prstGeom>
          <a:noFill/>
        </p:spPr>
        <p:txBody>
          <a:bodyPr wrap="none" rtlCol="0">
            <a:spAutoFit/>
          </a:bodyPr>
          <a:lstStyle/>
          <a:p>
            <a:pPr algn="ctr"/>
            <a:r>
              <a:rPr kumimoji="1" lang="ja-JP" altLang="en-US" sz="2000" b="1" dirty="0">
                <a:solidFill>
                  <a:srgbClr val="FF6666"/>
                </a:solidFill>
                <a:latin typeface="メイリオ"/>
                <a:ea typeface="メイリオ"/>
                <a:cs typeface="メイリオ"/>
              </a:rPr>
              <a:t>共創</a:t>
            </a:r>
            <a:endParaRPr lang="en-US" altLang="ja-JP" sz="2000" dirty="0">
              <a:solidFill>
                <a:srgbClr val="FF6666"/>
              </a:solidFill>
              <a:latin typeface="メイリオ"/>
              <a:ea typeface="メイリオ"/>
              <a:cs typeface="メイリオ"/>
            </a:endParaRPr>
          </a:p>
        </p:txBody>
      </p:sp>
      <p:cxnSp>
        <p:nvCxnSpPr>
          <p:cNvPr id="26" name="直線矢印コネクタ 25">
            <a:extLst>
              <a:ext uri="{FF2B5EF4-FFF2-40B4-BE49-F238E27FC236}">
                <a16:creationId xmlns:a16="http://schemas.microsoft.com/office/drawing/2014/main" id="{34921FF0-575C-3946-9B4E-C94DBA0FA899}"/>
              </a:ext>
            </a:extLst>
          </p:cNvPr>
          <p:cNvCxnSpPr>
            <a:cxnSpLocks/>
          </p:cNvCxnSpPr>
          <p:nvPr/>
        </p:nvCxnSpPr>
        <p:spPr>
          <a:xfrm>
            <a:off x="684581" y="6204419"/>
            <a:ext cx="78831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329BD589-3055-834A-8AD1-3EF5CAA28F02}"/>
              </a:ext>
            </a:extLst>
          </p:cNvPr>
          <p:cNvCxnSpPr>
            <a:cxnSpLocks/>
          </p:cNvCxnSpPr>
          <p:nvPr/>
        </p:nvCxnSpPr>
        <p:spPr>
          <a:xfrm flipV="1">
            <a:off x="398899" y="1321666"/>
            <a:ext cx="0" cy="4619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テキスト ボックス 30">
            <a:extLst>
              <a:ext uri="{FF2B5EF4-FFF2-40B4-BE49-F238E27FC236}">
                <a16:creationId xmlns:a16="http://schemas.microsoft.com/office/drawing/2014/main" id="{D9F3ED63-1402-6A49-8382-4F86AB6E4B7D}"/>
              </a:ext>
            </a:extLst>
          </p:cNvPr>
          <p:cNvSpPr txBox="1"/>
          <p:nvPr/>
        </p:nvSpPr>
        <p:spPr>
          <a:xfrm>
            <a:off x="256241" y="938062"/>
            <a:ext cx="830677" cy="400110"/>
          </a:xfrm>
          <a:prstGeom prst="rect">
            <a:avLst/>
          </a:prstGeom>
          <a:noFill/>
        </p:spPr>
        <p:txBody>
          <a:bodyPr wrap="none" rtlCol="0">
            <a:spAutoFit/>
          </a:bodyPr>
          <a:lstStyle/>
          <a:p>
            <a:r>
              <a:rPr lang="en-US" altLang="ja-JP" sz="1000" dirty="0">
                <a:solidFill>
                  <a:srgbClr val="0052FF"/>
                </a:solidFill>
                <a:latin typeface="Meiryo" panose="020B0604030504040204" pitchFamily="34" charset="-128"/>
                <a:ea typeface="Meiryo" panose="020B0604030504040204" pitchFamily="34" charset="-128"/>
              </a:rPr>
              <a:t>IT</a:t>
            </a:r>
            <a:r>
              <a:rPr lang="ja-JP" altLang="en-US" sz="800" dirty="0">
                <a:solidFill>
                  <a:srgbClr val="0052FF"/>
                </a:solidFill>
                <a:latin typeface="Meiryo" panose="020B0604030504040204" pitchFamily="34" charset="-128"/>
                <a:ea typeface="Meiryo" panose="020B0604030504040204" pitchFamily="34" charset="-128"/>
              </a:rPr>
              <a:t>がもたらす</a:t>
            </a:r>
            <a:endParaRPr lang="en-US" altLang="ja-JP" sz="800" dirty="0">
              <a:solidFill>
                <a:srgbClr val="0052FF"/>
              </a:solidFill>
              <a:latin typeface="Meiryo" panose="020B0604030504040204" pitchFamily="34" charset="-128"/>
              <a:ea typeface="Meiryo" panose="020B0604030504040204" pitchFamily="34" charset="-128"/>
            </a:endParaRPr>
          </a:p>
          <a:p>
            <a:r>
              <a:rPr lang="ja-JP" altLang="en-US" sz="1000" dirty="0">
                <a:solidFill>
                  <a:srgbClr val="0052FF"/>
                </a:solidFill>
                <a:latin typeface="Meiryo" panose="020B0604030504040204" pitchFamily="34" charset="-128"/>
                <a:ea typeface="Meiryo" panose="020B0604030504040204" pitchFamily="34" charset="-128"/>
              </a:rPr>
              <a:t>顧客価値</a:t>
            </a:r>
            <a:endParaRPr kumimoji="1" lang="ja-JP" altLang="en-US" sz="1000" dirty="0">
              <a:solidFill>
                <a:srgbClr val="0052FF"/>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0DF5818B-B856-2047-866C-39FF74C0428F}"/>
              </a:ext>
            </a:extLst>
          </p:cNvPr>
          <p:cNvSpPr txBox="1"/>
          <p:nvPr/>
        </p:nvSpPr>
        <p:spPr>
          <a:xfrm>
            <a:off x="8516526" y="6081308"/>
            <a:ext cx="441146" cy="246221"/>
          </a:xfrm>
          <a:prstGeom prst="rect">
            <a:avLst/>
          </a:prstGeom>
          <a:noFill/>
        </p:spPr>
        <p:txBody>
          <a:bodyPr wrap="none" rtlCol="0">
            <a:spAutoFit/>
          </a:bodyPr>
          <a:lstStyle/>
          <a:p>
            <a:r>
              <a:rPr lang="ja-JP" altLang="en-US" sz="1000" dirty="0">
                <a:solidFill>
                  <a:srgbClr val="0052FF"/>
                </a:solidFill>
                <a:latin typeface="Meiryo" panose="020B0604030504040204" pitchFamily="34" charset="-128"/>
                <a:ea typeface="Meiryo" panose="020B0604030504040204" pitchFamily="34" charset="-128"/>
              </a:rPr>
              <a:t>時間</a:t>
            </a:r>
            <a:endParaRPr kumimoji="1" lang="ja-JP" altLang="en-US" sz="1000" dirty="0">
              <a:solidFill>
                <a:srgbClr val="0052F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99038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D6607A2-9FF8-744F-9358-60DF2B6CFC68}"/>
              </a:ext>
            </a:extLst>
          </p:cNvPr>
          <p:cNvSpPr/>
          <p:nvPr/>
        </p:nvSpPr>
        <p:spPr>
          <a:xfrm>
            <a:off x="2891935" y="2823903"/>
            <a:ext cx="3354860" cy="140234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latin typeface="Meiryo" panose="020B0604030504040204" pitchFamily="34" charset="-128"/>
                <a:ea typeface="Meiryo" panose="020B0604030504040204" pitchFamily="34" charset="-128"/>
                <a:cs typeface="ＭＳ Ｐゴシック"/>
              </a:rPr>
              <a:t>売上・利益の拡大</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8" name="タイトル 37">
            <a:extLst>
              <a:ext uri="{FF2B5EF4-FFF2-40B4-BE49-F238E27FC236}">
                <a16:creationId xmlns:a16="http://schemas.microsoft.com/office/drawing/2014/main" id="{32513654-9556-0546-BAEB-BB7D9EAA054C}"/>
              </a:ext>
            </a:extLst>
          </p:cNvPr>
          <p:cNvSpPr>
            <a:spLocks noGrp="1"/>
          </p:cNvSpPr>
          <p:nvPr>
            <p:ph type="title"/>
          </p:nvPr>
        </p:nvSpPr>
        <p:spPr/>
        <p:txBody>
          <a:bodyPr/>
          <a:lstStyle/>
          <a:p>
            <a:r>
              <a:rPr kumimoji="1" lang="en-US" altLang="ja-JP" dirty="0"/>
              <a:t>SI</a:t>
            </a:r>
            <a:r>
              <a:rPr kumimoji="1" lang="ja-JP" altLang="en-US"/>
              <a:t>ビジネスに取り憑く</a:t>
            </a:r>
            <a:r>
              <a:rPr kumimoji="1" lang="en-US" altLang="ja-JP" dirty="0"/>
              <a:t>3</a:t>
            </a:r>
            <a:r>
              <a:rPr kumimoji="1" lang="ja-JP" altLang="en-US"/>
              <a:t>匹の</a:t>
            </a:r>
            <a:r>
              <a:rPr lang="en-US" altLang="ja-JP" dirty="0"/>
              <a:t>“</a:t>
            </a:r>
            <a:r>
              <a:rPr lang="ja-JP" altLang="en-US"/>
              <a:t>お化け</a:t>
            </a:r>
            <a:r>
              <a:rPr lang="en-US" altLang="ja-JP" dirty="0"/>
              <a:t>”</a:t>
            </a:r>
            <a:endParaRPr kumimoji="1" lang="ja-JP" altLang="en-US"/>
          </a:p>
        </p:txBody>
      </p:sp>
      <p:sp>
        <p:nvSpPr>
          <p:cNvPr id="2" name="スライド番号プレースホルダー 1">
            <a:extLst>
              <a:ext uri="{FF2B5EF4-FFF2-40B4-BE49-F238E27FC236}">
                <a16:creationId xmlns:a16="http://schemas.microsoft.com/office/drawing/2014/main" id="{E6F31D93-0EB8-F54C-BFBE-B7C5AA50F0E8}"/>
              </a:ext>
            </a:extLst>
          </p:cNvPr>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68</a:t>
            </a:fld>
            <a:endParaRPr kumimoji="1" lang="ja-JP" altLang="en-US"/>
          </a:p>
        </p:txBody>
      </p:sp>
      <p:sp>
        <p:nvSpPr>
          <p:cNvPr id="3" name="正方形/長方形 2">
            <a:extLst>
              <a:ext uri="{FF2B5EF4-FFF2-40B4-BE49-F238E27FC236}">
                <a16:creationId xmlns:a16="http://schemas.microsoft.com/office/drawing/2014/main" id="{F634666B-B74B-BA45-BADC-E0940B63F04E}"/>
              </a:ext>
            </a:extLst>
          </p:cNvPr>
          <p:cNvSpPr/>
          <p:nvPr/>
        </p:nvSpPr>
        <p:spPr>
          <a:xfrm>
            <a:off x="3175683" y="3339607"/>
            <a:ext cx="2787363" cy="791819"/>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a:solidFill>
                  <a:srgbClr val="FFFFFF"/>
                </a:solidFill>
                <a:latin typeface="Meiryo" panose="020B0604030504040204" pitchFamily="34" charset="-128"/>
                <a:ea typeface="Meiryo" panose="020B0604030504040204" pitchFamily="34" charset="-128"/>
                <a:cs typeface="ＭＳ Ｐゴシック"/>
              </a:rPr>
              <a:t>稼働率の向上</a:t>
            </a:r>
            <a:endParaRPr kumimoji="1" lang="ja-JP" altLang="en-US" sz="3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 name="正方形/長方形 4">
            <a:extLst>
              <a:ext uri="{FF2B5EF4-FFF2-40B4-BE49-F238E27FC236}">
                <a16:creationId xmlns:a16="http://schemas.microsoft.com/office/drawing/2014/main" id="{741A4D6A-EF85-0941-AE5C-60E1F0370E1E}"/>
              </a:ext>
            </a:extLst>
          </p:cNvPr>
          <p:cNvSpPr/>
          <p:nvPr/>
        </p:nvSpPr>
        <p:spPr>
          <a:xfrm>
            <a:off x="3518584" y="1989534"/>
            <a:ext cx="2106827" cy="43544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rgbClr val="FFFFFF"/>
                </a:solidFill>
                <a:latin typeface="Meiryo" panose="020B0604030504040204" pitchFamily="34" charset="-128"/>
                <a:ea typeface="Meiryo" panose="020B0604030504040204" pitchFamily="34" charset="-128"/>
                <a:cs typeface="ＭＳ Ｐゴシック"/>
              </a:rPr>
              <a:t>人材不足</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72B70230-ECE9-9C49-9D5E-EDC87A83DB5A}"/>
              </a:ext>
            </a:extLst>
          </p:cNvPr>
          <p:cNvSpPr/>
          <p:nvPr/>
        </p:nvSpPr>
        <p:spPr>
          <a:xfrm>
            <a:off x="1130641" y="1989533"/>
            <a:ext cx="2106827" cy="43544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panose="020B0604030504040204" pitchFamily="34" charset="-128"/>
                <a:ea typeface="Meiryo" panose="020B0604030504040204" pitchFamily="34" charset="-128"/>
                <a:cs typeface="ＭＳ Ｐゴシック"/>
              </a:rPr>
              <a:t>人材育成の停滞</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6B528221-81A1-BB4C-9E19-9C40A2DAB50C}"/>
              </a:ext>
            </a:extLst>
          </p:cNvPr>
          <p:cNvSpPr/>
          <p:nvPr/>
        </p:nvSpPr>
        <p:spPr>
          <a:xfrm>
            <a:off x="5929290" y="1989532"/>
            <a:ext cx="2106827" cy="43544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panose="020B0604030504040204" pitchFamily="34" charset="-128"/>
                <a:ea typeface="Meiryo" panose="020B0604030504040204" pitchFamily="34" charset="-128"/>
                <a:cs typeface="ＭＳ Ｐゴシック"/>
              </a:rPr>
              <a:t>新規事業開発の休止</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A7307F07-EC57-BA46-BF44-3894E064206A}"/>
              </a:ext>
            </a:extLst>
          </p:cNvPr>
          <p:cNvSpPr/>
          <p:nvPr/>
        </p:nvSpPr>
        <p:spPr>
          <a:xfrm>
            <a:off x="4681257" y="4389582"/>
            <a:ext cx="3354860" cy="16907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新事業・新顧客</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からの売上拡大</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BD2CFD23-2311-E247-9ED0-260906214E41}"/>
              </a:ext>
            </a:extLst>
          </p:cNvPr>
          <p:cNvSpPr/>
          <p:nvPr/>
        </p:nvSpPr>
        <p:spPr>
          <a:xfrm>
            <a:off x="5006093" y="5189091"/>
            <a:ext cx="2705188" cy="82225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a:solidFill>
                  <a:srgbClr val="FFFFFF"/>
                </a:solidFill>
                <a:latin typeface="Meiryo" panose="020B0604030504040204" pitchFamily="34" charset="-128"/>
                <a:ea typeface="Meiryo" panose="020B0604030504040204" pitchFamily="34" charset="-128"/>
                <a:cs typeface="ＭＳ Ｐゴシック"/>
              </a:rPr>
              <a:t>景気に関わらず成長できる</a:t>
            </a:r>
            <a:endParaRPr lang="en-US" altLang="ja-JP" sz="1600"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自分で自分の未来を</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a:solidFill>
                  <a:srgbClr val="FFFFFF"/>
                </a:solidFill>
                <a:latin typeface="Meiryo" panose="020B0604030504040204" pitchFamily="34" charset="-128"/>
                <a:ea typeface="Meiryo" panose="020B0604030504040204" pitchFamily="34" charset="-128"/>
                <a:cs typeface="ＭＳ Ｐゴシック"/>
              </a:rPr>
              <a:t>創り出せる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9BB88BBC-5730-0444-944E-2453938A81D7}"/>
              </a:ext>
            </a:extLst>
          </p:cNvPr>
          <p:cNvSpPr/>
          <p:nvPr/>
        </p:nvSpPr>
        <p:spPr>
          <a:xfrm>
            <a:off x="1130640" y="6126184"/>
            <a:ext cx="3354861" cy="36218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panose="020B0604030504040204" pitchFamily="34" charset="-128"/>
                <a:ea typeface="Meiryo" panose="020B0604030504040204" pitchFamily="34" charset="-128"/>
                <a:cs typeface="ＭＳ Ｐゴシック"/>
              </a:rPr>
              <a:t>商品＝労働力と</a:t>
            </a:r>
            <a:r>
              <a:rPr lang="ja-JP" altLang="en-US">
                <a:solidFill>
                  <a:srgbClr val="FFFFFF"/>
                </a:solidFill>
                <a:latin typeface="Meiryo" panose="020B0604030504040204" pitchFamily="34" charset="-128"/>
                <a:ea typeface="Meiryo" panose="020B0604030504040204" pitchFamily="34" charset="-128"/>
                <a:cs typeface="ＭＳ Ｐゴシック"/>
              </a:rPr>
              <a:t>調達能力</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正方形/長方形 12">
            <a:extLst>
              <a:ext uri="{FF2B5EF4-FFF2-40B4-BE49-F238E27FC236}">
                <a16:creationId xmlns:a16="http://schemas.microsoft.com/office/drawing/2014/main" id="{5F5505F9-98FD-4742-BEDE-A2DAAB397A67}"/>
              </a:ext>
            </a:extLst>
          </p:cNvPr>
          <p:cNvSpPr/>
          <p:nvPr/>
        </p:nvSpPr>
        <p:spPr>
          <a:xfrm>
            <a:off x="4681257" y="6126183"/>
            <a:ext cx="3354860" cy="362186"/>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panose="020B0604030504040204" pitchFamily="34" charset="-128"/>
                <a:ea typeface="Meiryo" panose="020B0604030504040204" pitchFamily="34" charset="-128"/>
                <a:cs typeface="ＭＳ Ｐゴシック"/>
              </a:rPr>
              <a:t>商品＝技術力と</a:t>
            </a:r>
            <a:r>
              <a:rPr lang="ja-JP" altLang="en-US">
                <a:solidFill>
                  <a:srgbClr val="FFFFFF"/>
                </a:solidFill>
                <a:latin typeface="Meiryo" panose="020B0604030504040204" pitchFamily="34" charset="-128"/>
                <a:ea typeface="Meiryo" panose="020B0604030504040204" pitchFamily="34" charset="-128"/>
                <a:cs typeface="ＭＳ Ｐゴシック"/>
              </a:rPr>
              <a:t>チャレンジ力</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58" name="グループ化 57">
            <a:extLst>
              <a:ext uri="{FF2B5EF4-FFF2-40B4-BE49-F238E27FC236}">
                <a16:creationId xmlns:a16="http://schemas.microsoft.com/office/drawing/2014/main" id="{1EE5632F-FC59-9C4C-B565-C1A29D484BA8}"/>
              </a:ext>
            </a:extLst>
          </p:cNvPr>
          <p:cNvGrpSpPr/>
          <p:nvPr/>
        </p:nvGrpSpPr>
        <p:grpSpPr>
          <a:xfrm>
            <a:off x="1130642" y="4131426"/>
            <a:ext cx="3354860" cy="1948932"/>
            <a:chOff x="1130642" y="4131426"/>
            <a:chExt cx="3354860" cy="1948932"/>
          </a:xfrm>
        </p:grpSpPr>
        <p:sp>
          <p:nvSpPr>
            <p:cNvPr id="9" name="正方形/長方形 8">
              <a:extLst>
                <a:ext uri="{FF2B5EF4-FFF2-40B4-BE49-F238E27FC236}">
                  <a16:creationId xmlns:a16="http://schemas.microsoft.com/office/drawing/2014/main" id="{FE8F7604-DEBB-F640-A38A-3364BE0E7B90}"/>
                </a:ext>
              </a:extLst>
            </p:cNvPr>
            <p:cNvSpPr/>
            <p:nvPr/>
          </p:nvSpPr>
          <p:spPr>
            <a:xfrm>
              <a:off x="1130642" y="4389582"/>
              <a:ext cx="3354860" cy="16907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景気の拡大</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119F0285-A495-B64C-BD3D-6BEB39BA105F}"/>
                </a:ext>
              </a:extLst>
            </p:cNvPr>
            <p:cNvSpPr/>
            <p:nvPr/>
          </p:nvSpPr>
          <p:spPr>
            <a:xfrm>
              <a:off x="1455478" y="5189091"/>
              <a:ext cx="2705188" cy="82225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a:solidFill>
                    <a:srgbClr val="FFFFFF"/>
                  </a:solidFill>
                  <a:latin typeface="Meiryo" panose="020B0604030504040204" pitchFamily="34" charset="-128"/>
                  <a:ea typeface="Meiryo" panose="020B0604030504040204" pitchFamily="34" charset="-128"/>
                  <a:cs typeface="ＭＳ Ｐゴシック"/>
                </a:rPr>
                <a:t>景気の変動に左右される</a:t>
              </a:r>
              <a:endParaRPr lang="en-US" altLang="ja-JP" sz="1600"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自分で自分の未来を</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a:solidFill>
                    <a:srgbClr val="FFFFFF"/>
                  </a:solidFill>
                  <a:latin typeface="Meiryo" panose="020B0604030504040204" pitchFamily="34" charset="-128"/>
                  <a:ea typeface="Meiryo" panose="020B0604030504040204" pitchFamily="34" charset="-128"/>
                  <a:cs typeface="ＭＳ Ｐゴシック"/>
                </a:rPr>
                <a:t>描くことができない</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 name="直線矢印コネクタ 14">
              <a:extLst>
                <a:ext uri="{FF2B5EF4-FFF2-40B4-BE49-F238E27FC236}">
                  <a16:creationId xmlns:a16="http://schemas.microsoft.com/office/drawing/2014/main" id="{B6012F46-D567-524D-B996-967DBD2C43B4}"/>
                </a:ext>
              </a:extLst>
            </p:cNvPr>
            <p:cNvCxnSpPr>
              <a:cxnSpLocks/>
              <a:stCxn id="9" idx="0"/>
            </p:cNvCxnSpPr>
            <p:nvPr/>
          </p:nvCxnSpPr>
          <p:spPr>
            <a:xfrm flipV="1">
              <a:off x="2808072" y="4131426"/>
              <a:ext cx="367611" cy="258156"/>
            </a:xfrm>
            <a:prstGeom prst="straightConnector1">
              <a:avLst/>
            </a:prstGeom>
            <a:ln w="57150">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178D48BD-9627-C547-BD29-897EB89F20DE}"/>
              </a:ext>
            </a:extLst>
          </p:cNvPr>
          <p:cNvCxnSpPr>
            <a:cxnSpLocks/>
            <a:stCxn id="8" idx="0"/>
          </p:cNvCxnSpPr>
          <p:nvPr/>
        </p:nvCxnSpPr>
        <p:spPr>
          <a:xfrm flipH="1" flipV="1">
            <a:off x="5963046" y="4131426"/>
            <a:ext cx="395641" cy="258156"/>
          </a:xfrm>
          <a:prstGeom prst="straightConnector1">
            <a:avLst/>
          </a:prstGeom>
          <a:ln w="57150">
            <a:solidFill>
              <a:schemeClr val="accent3">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F0E16959-9BAC-8047-ADF2-AD4DCC08ACA9}"/>
              </a:ext>
            </a:extLst>
          </p:cNvPr>
          <p:cNvCxnSpPr>
            <a:cxnSpLocks/>
            <a:stCxn id="4" idx="0"/>
            <a:endCxn id="6" idx="2"/>
          </p:cNvCxnSpPr>
          <p:nvPr/>
        </p:nvCxnSpPr>
        <p:spPr>
          <a:xfrm flipH="1" flipV="1">
            <a:off x="2184055" y="2424978"/>
            <a:ext cx="2385310" cy="398925"/>
          </a:xfrm>
          <a:prstGeom prst="straightConnector1">
            <a:avLst/>
          </a:prstGeom>
          <a:ln w="28575">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378752BF-04F4-C94A-ABC2-585228F3ED20}"/>
              </a:ext>
            </a:extLst>
          </p:cNvPr>
          <p:cNvCxnSpPr>
            <a:cxnSpLocks/>
            <a:stCxn id="4" idx="0"/>
            <a:endCxn id="5" idx="2"/>
          </p:cNvCxnSpPr>
          <p:nvPr/>
        </p:nvCxnSpPr>
        <p:spPr>
          <a:xfrm flipV="1">
            <a:off x="4569365" y="2424979"/>
            <a:ext cx="2633" cy="398924"/>
          </a:xfrm>
          <a:prstGeom prst="straightConnector1">
            <a:avLst/>
          </a:prstGeom>
          <a:ln w="28575">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C7439950-9628-F149-A015-3866BB6D3A83}"/>
              </a:ext>
            </a:extLst>
          </p:cNvPr>
          <p:cNvCxnSpPr>
            <a:cxnSpLocks/>
            <a:stCxn id="4" idx="0"/>
            <a:endCxn id="7" idx="2"/>
          </p:cNvCxnSpPr>
          <p:nvPr/>
        </p:nvCxnSpPr>
        <p:spPr>
          <a:xfrm flipV="1">
            <a:off x="4569365" y="2424977"/>
            <a:ext cx="2413339" cy="398926"/>
          </a:xfrm>
          <a:prstGeom prst="straightConnector1">
            <a:avLst/>
          </a:prstGeom>
          <a:ln w="28575">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39" name="グループ化 38">
            <a:extLst>
              <a:ext uri="{FF2B5EF4-FFF2-40B4-BE49-F238E27FC236}">
                <a16:creationId xmlns:a16="http://schemas.microsoft.com/office/drawing/2014/main" id="{483D3B5A-B301-E94C-8A6E-BFECF81316F9}"/>
              </a:ext>
            </a:extLst>
          </p:cNvPr>
          <p:cNvGrpSpPr/>
          <p:nvPr/>
        </p:nvGrpSpPr>
        <p:grpSpPr>
          <a:xfrm>
            <a:off x="572438" y="2984765"/>
            <a:ext cx="1966874" cy="787014"/>
            <a:chOff x="275664" y="1475753"/>
            <a:chExt cx="1966874" cy="787014"/>
          </a:xfrm>
        </p:grpSpPr>
        <p:pic>
          <p:nvPicPr>
            <p:cNvPr id="32" name="図 31">
              <a:extLst>
                <a:ext uri="{FF2B5EF4-FFF2-40B4-BE49-F238E27FC236}">
                  <a16:creationId xmlns:a16="http://schemas.microsoft.com/office/drawing/2014/main" id="{9237D81F-BB1B-994D-845A-BAF4A4695A58}"/>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5664" y="1475753"/>
              <a:ext cx="787014" cy="787014"/>
            </a:xfrm>
            <a:prstGeom prst="rect">
              <a:avLst/>
            </a:prstGeom>
          </p:spPr>
        </p:pic>
        <p:sp>
          <p:nvSpPr>
            <p:cNvPr id="35" name="テキスト ボックス 34">
              <a:extLst>
                <a:ext uri="{FF2B5EF4-FFF2-40B4-BE49-F238E27FC236}">
                  <a16:creationId xmlns:a16="http://schemas.microsoft.com/office/drawing/2014/main" id="{78D1DADC-46BD-5741-9FE6-FBD6EB08E14A}"/>
                </a:ext>
              </a:extLst>
            </p:cNvPr>
            <p:cNvSpPr txBox="1"/>
            <p:nvPr/>
          </p:nvSpPr>
          <p:spPr>
            <a:xfrm>
              <a:off x="826766" y="1515286"/>
              <a:ext cx="1415772" cy="584775"/>
            </a:xfrm>
            <a:prstGeom prst="rect">
              <a:avLst/>
            </a:prstGeom>
            <a:noFill/>
          </p:spPr>
          <p:txBody>
            <a:bodyPr wrap="none" rtlCol="0">
              <a:spAutoFit/>
            </a:bodyPr>
            <a:lstStyle/>
            <a:p>
              <a:r>
                <a:rPr kumimoji="1" lang="ja-JP" altLang="en-US" sz="3200" b="1">
                  <a:solidFill>
                    <a:schemeClr val="accent6">
                      <a:lumMod val="50000"/>
                    </a:schemeClr>
                  </a:solidFill>
                  <a:latin typeface="YuKyokasho Yoko" panose="02000500000000000000" pitchFamily="2" charset="-128"/>
                  <a:ea typeface="YuKyokasho Yoko" panose="02000500000000000000" pitchFamily="2" charset="-128"/>
                </a:rPr>
                <a:t>自動化</a:t>
              </a:r>
            </a:p>
          </p:txBody>
        </p:sp>
      </p:grpSp>
      <p:grpSp>
        <p:nvGrpSpPr>
          <p:cNvPr id="40" name="グループ化 39">
            <a:extLst>
              <a:ext uri="{FF2B5EF4-FFF2-40B4-BE49-F238E27FC236}">
                <a16:creationId xmlns:a16="http://schemas.microsoft.com/office/drawing/2014/main" id="{C2E0F090-DE30-744D-9B3D-3BFBB8030C01}"/>
              </a:ext>
            </a:extLst>
          </p:cNvPr>
          <p:cNvGrpSpPr/>
          <p:nvPr/>
        </p:nvGrpSpPr>
        <p:grpSpPr>
          <a:xfrm>
            <a:off x="3185427" y="965507"/>
            <a:ext cx="2795904" cy="787014"/>
            <a:chOff x="681936" y="2260647"/>
            <a:chExt cx="2795904" cy="787014"/>
          </a:xfrm>
        </p:grpSpPr>
        <p:pic>
          <p:nvPicPr>
            <p:cNvPr id="33" name="図 32">
              <a:extLst>
                <a:ext uri="{FF2B5EF4-FFF2-40B4-BE49-F238E27FC236}">
                  <a16:creationId xmlns:a16="http://schemas.microsoft.com/office/drawing/2014/main" id="{A18A2A4C-2EAB-5E49-A075-13FCCFCAE58D}"/>
                </a:ext>
              </a:extLst>
            </p:cNvPr>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1936" y="2260647"/>
              <a:ext cx="787014" cy="787014"/>
            </a:xfrm>
            <a:prstGeom prst="rect">
              <a:avLst/>
            </a:prstGeom>
          </p:spPr>
        </p:pic>
        <p:sp>
          <p:nvSpPr>
            <p:cNvPr id="36" name="テキスト ボックス 35">
              <a:extLst>
                <a:ext uri="{FF2B5EF4-FFF2-40B4-BE49-F238E27FC236}">
                  <a16:creationId xmlns:a16="http://schemas.microsoft.com/office/drawing/2014/main" id="{FC59EC1A-E38B-3149-9414-A52C13B139A3}"/>
                </a:ext>
              </a:extLst>
            </p:cNvPr>
            <p:cNvSpPr txBox="1"/>
            <p:nvPr/>
          </p:nvSpPr>
          <p:spPr>
            <a:xfrm>
              <a:off x="1241330" y="2309737"/>
              <a:ext cx="2236510" cy="584775"/>
            </a:xfrm>
            <a:prstGeom prst="rect">
              <a:avLst/>
            </a:prstGeom>
            <a:noFill/>
          </p:spPr>
          <p:txBody>
            <a:bodyPr wrap="none" rtlCol="0">
              <a:spAutoFit/>
            </a:bodyPr>
            <a:lstStyle/>
            <a:p>
              <a:r>
                <a:rPr kumimoji="1" lang="ja-JP" altLang="en-US" sz="3200" b="1">
                  <a:solidFill>
                    <a:srgbClr val="0070C0"/>
                  </a:solidFill>
                  <a:latin typeface="YuKyokasho Yoko" panose="02000500000000000000" pitchFamily="2" charset="-128"/>
                  <a:ea typeface="YuKyokasho Yoko" panose="02000500000000000000" pitchFamily="2" charset="-128"/>
                </a:rPr>
                <a:t>クラウド化</a:t>
              </a:r>
            </a:p>
          </p:txBody>
        </p:sp>
      </p:grpSp>
      <p:grpSp>
        <p:nvGrpSpPr>
          <p:cNvPr id="41" name="グループ化 40">
            <a:extLst>
              <a:ext uri="{FF2B5EF4-FFF2-40B4-BE49-F238E27FC236}">
                <a16:creationId xmlns:a16="http://schemas.microsoft.com/office/drawing/2014/main" id="{08831B79-4C8A-A244-8F39-1B33E21B2AFA}"/>
              </a:ext>
            </a:extLst>
          </p:cNvPr>
          <p:cNvGrpSpPr/>
          <p:nvPr/>
        </p:nvGrpSpPr>
        <p:grpSpPr>
          <a:xfrm>
            <a:off x="6748461" y="2984765"/>
            <a:ext cx="1965682" cy="787014"/>
            <a:chOff x="6789223" y="1984848"/>
            <a:chExt cx="1965682" cy="787014"/>
          </a:xfrm>
        </p:grpSpPr>
        <p:pic>
          <p:nvPicPr>
            <p:cNvPr id="34" name="図 33">
              <a:extLst>
                <a:ext uri="{FF2B5EF4-FFF2-40B4-BE49-F238E27FC236}">
                  <a16:creationId xmlns:a16="http://schemas.microsoft.com/office/drawing/2014/main" id="{6C8123A3-CD86-F14D-AFDB-B5CB43AACDBD}"/>
                </a:ext>
              </a:extLst>
            </p:cNvPr>
            <p:cNvPicPr>
              <a:picLocks noChangeAspect="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789223" y="1984848"/>
              <a:ext cx="787014" cy="787014"/>
            </a:xfrm>
            <a:prstGeom prst="rect">
              <a:avLst/>
            </a:prstGeom>
          </p:spPr>
        </p:pic>
        <p:sp>
          <p:nvSpPr>
            <p:cNvPr id="37" name="テキスト ボックス 36">
              <a:extLst>
                <a:ext uri="{FF2B5EF4-FFF2-40B4-BE49-F238E27FC236}">
                  <a16:creationId xmlns:a16="http://schemas.microsoft.com/office/drawing/2014/main" id="{A2AE2138-DB36-C14D-A57A-CAD3E4005C4C}"/>
                </a:ext>
              </a:extLst>
            </p:cNvPr>
            <p:cNvSpPr txBox="1"/>
            <p:nvPr/>
          </p:nvSpPr>
          <p:spPr>
            <a:xfrm>
              <a:off x="7339133" y="2024381"/>
              <a:ext cx="1415772" cy="584775"/>
            </a:xfrm>
            <a:prstGeom prst="rect">
              <a:avLst/>
            </a:prstGeom>
            <a:noFill/>
          </p:spPr>
          <p:txBody>
            <a:bodyPr wrap="none" rtlCol="0">
              <a:spAutoFit/>
            </a:bodyPr>
            <a:lstStyle/>
            <a:p>
              <a:r>
                <a:rPr kumimoji="1" lang="ja-JP" altLang="en-US" sz="3200" b="1">
                  <a:solidFill>
                    <a:schemeClr val="accent3">
                      <a:lumMod val="75000"/>
                    </a:schemeClr>
                  </a:solidFill>
                  <a:latin typeface="YuKyokasho Yoko" panose="02000500000000000000" pitchFamily="2" charset="-128"/>
                  <a:ea typeface="YuKyokasho Yoko" panose="02000500000000000000" pitchFamily="2" charset="-128"/>
                </a:rPr>
                <a:t>内製化</a:t>
              </a:r>
            </a:p>
          </p:txBody>
        </p:sp>
      </p:grpSp>
    </p:spTree>
    <p:extLst>
      <p:ext uri="{BB962C8B-B14F-4D97-AF65-F5344CB8AC3E}">
        <p14:creationId xmlns:p14="http://schemas.microsoft.com/office/powerpoint/2010/main" val="18394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down)">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p:tgtEl>
                                          <p:spTgt spid="12"/>
                                        </p:tgtEl>
                                        <p:attrNameLst>
                                          <p:attrName>ppt_y</p:attrName>
                                        </p:attrNameLst>
                                      </p:cBhvr>
                                      <p:tavLst>
                                        <p:tav tm="0">
                                          <p:val>
                                            <p:strVal val="#ppt_y+#ppt_h*1.125000"/>
                                          </p:val>
                                        </p:tav>
                                        <p:tav tm="100000">
                                          <p:val>
                                            <p:strVal val="#ppt_y"/>
                                          </p:val>
                                        </p:tav>
                                      </p:tavLst>
                                    </p:anim>
                                    <p:animEffect transition="in" filter="wipe(up)">
                                      <p:cBhvr>
                                        <p:cTn id="51" dur="500"/>
                                        <p:tgtEl>
                                          <p:spTgt spid="1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p:tgtEl>
                                          <p:spTgt spid="13"/>
                                        </p:tgtEl>
                                        <p:attrNameLst>
                                          <p:attrName>ppt_y</p:attrName>
                                        </p:attrNameLst>
                                      </p:cBhvr>
                                      <p:tavLst>
                                        <p:tav tm="0">
                                          <p:val>
                                            <p:strVal val="#ppt_y+#ppt_h*1.125000"/>
                                          </p:val>
                                        </p:tav>
                                        <p:tav tm="100000">
                                          <p:val>
                                            <p:strVal val="#ppt_y"/>
                                          </p:val>
                                        </p:tav>
                                      </p:tavLst>
                                    </p:anim>
                                    <p:animEffect transition="in" filter="wipe(up)">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3000"/>
                                        <p:tgtEl>
                                          <p:spTgt spid="40"/>
                                        </p:tgtEl>
                                      </p:cBhvr>
                                    </p:animEffect>
                                    <p:anim calcmode="lin" valueType="num">
                                      <p:cBhvr>
                                        <p:cTn id="61" dur="3000" fill="hold"/>
                                        <p:tgtEl>
                                          <p:spTgt spid="40"/>
                                        </p:tgtEl>
                                        <p:attrNameLst>
                                          <p:attrName>ppt_x</p:attrName>
                                        </p:attrNameLst>
                                      </p:cBhvr>
                                      <p:tavLst>
                                        <p:tav tm="0">
                                          <p:val>
                                            <p:strVal val="#ppt_x"/>
                                          </p:val>
                                        </p:tav>
                                        <p:tav tm="100000">
                                          <p:val>
                                            <p:strVal val="#ppt_x"/>
                                          </p:val>
                                        </p:tav>
                                      </p:tavLst>
                                    </p:anim>
                                    <p:anim calcmode="lin" valueType="num">
                                      <p:cBhvr>
                                        <p:cTn id="62" dur="30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3000"/>
                                        <p:tgtEl>
                                          <p:spTgt spid="39"/>
                                        </p:tgtEl>
                                      </p:cBhvr>
                                    </p:animEffect>
                                    <p:anim calcmode="lin" valueType="num">
                                      <p:cBhvr>
                                        <p:cTn id="66" dur="3000" fill="hold"/>
                                        <p:tgtEl>
                                          <p:spTgt spid="39"/>
                                        </p:tgtEl>
                                        <p:attrNameLst>
                                          <p:attrName>ppt_x</p:attrName>
                                        </p:attrNameLst>
                                      </p:cBhvr>
                                      <p:tavLst>
                                        <p:tav tm="0">
                                          <p:val>
                                            <p:strVal val="#ppt_x"/>
                                          </p:val>
                                        </p:tav>
                                        <p:tav tm="100000">
                                          <p:val>
                                            <p:strVal val="#ppt_x"/>
                                          </p:val>
                                        </p:tav>
                                      </p:tavLst>
                                    </p:anim>
                                    <p:anim calcmode="lin" valueType="num">
                                      <p:cBhvr>
                                        <p:cTn id="67" dur="3000" fill="hold"/>
                                        <p:tgtEl>
                                          <p:spTgt spid="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3000"/>
                                        <p:tgtEl>
                                          <p:spTgt spid="41"/>
                                        </p:tgtEl>
                                      </p:cBhvr>
                                    </p:animEffect>
                                    <p:anim calcmode="lin" valueType="num">
                                      <p:cBhvr>
                                        <p:cTn id="71" dur="3000" fill="hold"/>
                                        <p:tgtEl>
                                          <p:spTgt spid="41"/>
                                        </p:tgtEl>
                                        <p:attrNameLst>
                                          <p:attrName>ppt_x</p:attrName>
                                        </p:attrNameLst>
                                      </p:cBhvr>
                                      <p:tavLst>
                                        <p:tav tm="0">
                                          <p:val>
                                            <p:strVal val="#ppt_x"/>
                                          </p:val>
                                        </p:tav>
                                        <p:tav tm="100000">
                                          <p:val>
                                            <p:strVal val="#ppt_x"/>
                                          </p:val>
                                        </p:tav>
                                      </p:tavLst>
                                    </p:anim>
                                    <p:anim calcmode="lin" valueType="num">
                                      <p:cBhvr>
                                        <p:cTn id="72" dur="3000" fill="hold"/>
                                        <p:tgtEl>
                                          <p:spTgt spid="41"/>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6" presetClass="emph" presetSubtype="0" fill="hold" nodeType="afterEffect">
                                  <p:stCondLst>
                                    <p:cond delay="0"/>
                                  </p:stCondLst>
                                  <p:childTnLst>
                                    <p:animScale>
                                      <p:cBhvr>
                                        <p:cTn id="75" dur="2000" fill="hold"/>
                                        <p:tgtEl>
                                          <p:spTgt spid="39"/>
                                        </p:tgtEl>
                                      </p:cBhvr>
                                      <p:by x="150000" y="150000"/>
                                    </p:animScale>
                                  </p:childTnLst>
                                </p:cTn>
                              </p:par>
                            </p:childTnLst>
                          </p:cTn>
                        </p:par>
                        <p:par>
                          <p:cTn id="76" fill="hold">
                            <p:stCondLst>
                              <p:cond delay="5000"/>
                            </p:stCondLst>
                            <p:childTnLst>
                              <p:par>
                                <p:cTn id="77" presetID="6" presetClass="emph" presetSubtype="0" fill="hold" nodeType="afterEffect">
                                  <p:stCondLst>
                                    <p:cond delay="0"/>
                                  </p:stCondLst>
                                  <p:childTnLst>
                                    <p:animScale>
                                      <p:cBhvr>
                                        <p:cTn id="78" dur="2000" fill="hold"/>
                                        <p:tgtEl>
                                          <p:spTgt spid="40"/>
                                        </p:tgtEl>
                                      </p:cBhvr>
                                      <p:by x="150000" y="150000"/>
                                    </p:animScale>
                                  </p:childTnLst>
                                </p:cTn>
                              </p:par>
                            </p:childTnLst>
                          </p:cTn>
                        </p:par>
                        <p:par>
                          <p:cTn id="79" fill="hold">
                            <p:stCondLst>
                              <p:cond delay="7000"/>
                            </p:stCondLst>
                            <p:childTnLst>
                              <p:par>
                                <p:cTn id="80" presetID="6" presetClass="emph" presetSubtype="0" fill="hold" nodeType="afterEffect">
                                  <p:stCondLst>
                                    <p:cond delay="0"/>
                                  </p:stCondLst>
                                  <p:childTnLst>
                                    <p:animScale>
                                      <p:cBhvr>
                                        <p:cTn id="81"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図形グループ 32"/>
          <p:cNvGrpSpPr/>
          <p:nvPr/>
        </p:nvGrpSpPr>
        <p:grpSpPr>
          <a:xfrm>
            <a:off x="213098" y="2718911"/>
            <a:ext cx="1794500" cy="1353462"/>
            <a:chOff x="286456" y="2733536"/>
            <a:chExt cx="2159965" cy="1415544"/>
          </a:xfrm>
        </p:grpSpPr>
        <p:sp>
          <p:nvSpPr>
            <p:cNvPr id="32" name="正方形/長方形 31"/>
            <p:cNvSpPr/>
            <p:nvPr/>
          </p:nvSpPr>
          <p:spPr>
            <a:xfrm>
              <a:off x="286456" y="2733536"/>
              <a:ext cx="2159965" cy="141554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87460" y="3330945"/>
              <a:ext cx="1055805" cy="386273"/>
            </a:xfrm>
            <a:prstGeom prst="rect">
              <a:avLst/>
            </a:prstGeom>
            <a:noFill/>
          </p:spPr>
          <p:txBody>
            <a:bodyPr wrap="none" rtlCol="0">
              <a:spAutoFit/>
            </a:bodyPr>
            <a:lstStyle/>
            <a:p>
              <a:r>
                <a:rPr lang="ja-JP" altLang="en-US" dirty="0">
                  <a:solidFill>
                    <a:srgbClr val="0000FF"/>
                  </a:solidFill>
                </a:rPr>
                <a:t>高</a:t>
              </a:r>
              <a:r>
                <a:rPr kumimoji="1" lang="ja-JP" altLang="en-US" dirty="0">
                  <a:solidFill>
                    <a:srgbClr val="0000FF"/>
                  </a:solidFill>
                </a:rPr>
                <a:t>利益</a:t>
              </a:r>
            </a:p>
          </p:txBody>
        </p:sp>
      </p:grpSp>
      <p:sp>
        <p:nvSpPr>
          <p:cNvPr id="35" name="正方形/長方形 34"/>
          <p:cNvSpPr/>
          <p:nvPr/>
        </p:nvSpPr>
        <p:spPr>
          <a:xfrm>
            <a:off x="2082840" y="2718911"/>
            <a:ext cx="5094273" cy="1353462"/>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7" name="図形グループ 36"/>
          <p:cNvGrpSpPr/>
          <p:nvPr/>
        </p:nvGrpSpPr>
        <p:grpSpPr>
          <a:xfrm>
            <a:off x="7275161" y="2718911"/>
            <a:ext cx="1685511" cy="1353462"/>
            <a:chOff x="286456" y="2733536"/>
            <a:chExt cx="2159965" cy="1415544"/>
          </a:xfrm>
        </p:grpSpPr>
        <p:sp>
          <p:nvSpPr>
            <p:cNvPr id="38" name="正方形/長方形 37"/>
            <p:cNvSpPr/>
            <p:nvPr/>
          </p:nvSpPr>
          <p:spPr>
            <a:xfrm>
              <a:off x="286456" y="2733536"/>
              <a:ext cx="2159965" cy="141554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1179462" y="3330945"/>
              <a:ext cx="1124075" cy="386273"/>
            </a:xfrm>
            <a:prstGeom prst="rect">
              <a:avLst/>
            </a:prstGeom>
            <a:noFill/>
          </p:spPr>
          <p:txBody>
            <a:bodyPr wrap="none" rtlCol="0">
              <a:spAutoFit/>
            </a:bodyPr>
            <a:lstStyle/>
            <a:p>
              <a:pPr algn="ctr"/>
              <a:r>
                <a:rPr kumimoji="1" lang="ja-JP" altLang="en-US" dirty="0">
                  <a:solidFill>
                    <a:srgbClr val="0000FF"/>
                  </a:solidFill>
                </a:rPr>
                <a:t>高利益</a:t>
              </a:r>
            </a:p>
          </p:txBody>
        </p:sp>
      </p:grpSp>
      <p:graphicFrame>
        <p:nvGraphicFramePr>
          <p:cNvPr id="4" name="コンテンツ プレースホルダー 4"/>
          <p:cNvGraphicFramePr>
            <a:graphicFrameLocks/>
          </p:cNvGraphicFramePr>
          <p:nvPr>
            <p:extLst/>
          </p:nvPr>
        </p:nvGraphicFramePr>
        <p:xfrm>
          <a:off x="204573" y="458877"/>
          <a:ext cx="874757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69</a:t>
            </a:fld>
            <a:endParaRPr kumimoji="1" lang="ja-JP" altLang="en-US"/>
          </a:p>
        </p:txBody>
      </p:sp>
      <p:sp>
        <p:nvSpPr>
          <p:cNvPr id="3" name="タイトル 1"/>
          <p:cNvSpPr txBox="1">
            <a:spLocks/>
          </p:cNvSpPr>
          <p:nvPr/>
        </p:nvSpPr>
        <p:spPr>
          <a:xfrm>
            <a:off x="457200" y="250766"/>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a:t>SI</a:t>
            </a:r>
            <a:r>
              <a:rPr lang="ja-JP" altLang="en-US" dirty="0"/>
              <a:t>事業のスマイルカーブ</a:t>
            </a:r>
            <a:endParaRPr lang="ja-JP" altLang="ja-JP" dirty="0"/>
          </a:p>
        </p:txBody>
      </p:sp>
      <p:sp>
        <p:nvSpPr>
          <p:cNvPr id="5" name="テキスト ボックス 4"/>
          <p:cNvSpPr txBox="1"/>
          <p:nvPr/>
        </p:nvSpPr>
        <p:spPr>
          <a:xfrm>
            <a:off x="213098" y="1448305"/>
            <a:ext cx="1107996" cy="369332"/>
          </a:xfrm>
          <a:prstGeom prst="rect">
            <a:avLst/>
          </a:prstGeom>
          <a:noFill/>
        </p:spPr>
        <p:txBody>
          <a:bodyPr wrap="none" rtlCol="0">
            <a:spAutoFit/>
          </a:bodyPr>
          <a:lstStyle/>
          <a:p>
            <a:r>
              <a:rPr lang="ja-JP" altLang="en-US" dirty="0">
                <a:solidFill>
                  <a:srgbClr val="660066"/>
                </a:solidFill>
                <a:latin typeface="メイリオ"/>
                <a:ea typeface="メイリオ"/>
                <a:cs typeface="メイリオ"/>
              </a:rPr>
              <a:t>上流工程</a:t>
            </a:r>
            <a:endParaRPr kumimoji="1" lang="ja-JP" altLang="en-US" dirty="0">
              <a:solidFill>
                <a:srgbClr val="660066"/>
              </a:solidFill>
              <a:latin typeface="メイリオ"/>
              <a:ea typeface="メイリオ"/>
              <a:cs typeface="メイリオ"/>
            </a:endParaRPr>
          </a:p>
        </p:txBody>
      </p:sp>
      <p:sp>
        <p:nvSpPr>
          <p:cNvPr id="6" name="テキスト ボックス 5"/>
          <p:cNvSpPr txBox="1"/>
          <p:nvPr/>
        </p:nvSpPr>
        <p:spPr>
          <a:xfrm>
            <a:off x="7852677" y="1448305"/>
            <a:ext cx="1107996" cy="369332"/>
          </a:xfrm>
          <a:prstGeom prst="rect">
            <a:avLst/>
          </a:prstGeom>
          <a:noFill/>
        </p:spPr>
        <p:txBody>
          <a:bodyPr wrap="none" rtlCol="0">
            <a:spAutoFit/>
          </a:bodyPr>
          <a:lstStyle/>
          <a:p>
            <a:r>
              <a:rPr lang="ja-JP" altLang="en-US" dirty="0">
                <a:solidFill>
                  <a:schemeClr val="accent5">
                    <a:lumMod val="75000"/>
                  </a:schemeClr>
                </a:solidFill>
                <a:latin typeface="メイリオ"/>
                <a:ea typeface="メイリオ"/>
                <a:cs typeface="メイリオ"/>
              </a:rPr>
              <a:t>下流工程</a:t>
            </a:r>
            <a:endParaRPr kumimoji="1" lang="ja-JP" altLang="en-US" dirty="0">
              <a:solidFill>
                <a:schemeClr val="accent5">
                  <a:lumMod val="75000"/>
                </a:schemeClr>
              </a:solidFill>
              <a:latin typeface="メイリオ"/>
              <a:ea typeface="メイリオ"/>
              <a:cs typeface="メイリオ"/>
            </a:endParaRPr>
          </a:p>
        </p:txBody>
      </p:sp>
      <p:sp>
        <p:nvSpPr>
          <p:cNvPr id="11" name="正方形/長方形 10"/>
          <p:cNvSpPr/>
          <p:nvPr/>
        </p:nvSpPr>
        <p:spPr>
          <a:xfrm>
            <a:off x="213098" y="4152581"/>
            <a:ext cx="1794500" cy="55660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solidFill>
                  <a:schemeClr val="bg1"/>
                </a:solidFill>
                <a:latin typeface="メイリオ"/>
                <a:ea typeface="メイリオ"/>
                <a:cs typeface="メイリオ"/>
              </a:rPr>
              <a:t>コンサル</a:t>
            </a:r>
          </a:p>
        </p:txBody>
      </p:sp>
      <p:sp>
        <p:nvSpPr>
          <p:cNvPr id="12" name="正方形/長方形 11"/>
          <p:cNvSpPr/>
          <p:nvPr/>
        </p:nvSpPr>
        <p:spPr>
          <a:xfrm>
            <a:off x="2082840" y="4152581"/>
            <a:ext cx="1872208" cy="556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solidFill>
                  <a:schemeClr val="bg1"/>
                </a:solidFill>
                <a:latin typeface="メイリオ"/>
                <a:ea typeface="メイリオ"/>
                <a:cs typeface="メイリオ"/>
              </a:rPr>
              <a:t>上流</a:t>
            </a:r>
            <a:r>
              <a:rPr lang="en-US" altLang="ja-JP" sz="1400" dirty="0">
                <a:solidFill>
                  <a:schemeClr val="bg1"/>
                </a:solidFill>
                <a:latin typeface="メイリオ"/>
                <a:ea typeface="メイリオ"/>
                <a:cs typeface="メイリオ"/>
              </a:rPr>
              <a:t>SE</a:t>
            </a:r>
            <a:endParaRPr kumimoji="1" lang="ja-JP" altLang="en-US" sz="1400" dirty="0">
              <a:solidFill>
                <a:schemeClr val="bg1"/>
              </a:solidFill>
              <a:latin typeface="メイリオ"/>
              <a:ea typeface="メイリオ"/>
              <a:cs typeface="メイリオ"/>
            </a:endParaRPr>
          </a:p>
        </p:txBody>
      </p:sp>
      <p:sp>
        <p:nvSpPr>
          <p:cNvPr id="13" name="正方形/長方形 12"/>
          <p:cNvSpPr/>
          <p:nvPr/>
        </p:nvSpPr>
        <p:spPr>
          <a:xfrm>
            <a:off x="4018254" y="4152581"/>
            <a:ext cx="1854704" cy="556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solidFill>
                  <a:schemeClr val="bg1"/>
                </a:solidFill>
                <a:latin typeface="メイリオ"/>
                <a:ea typeface="メイリオ"/>
                <a:cs typeface="メイリオ"/>
              </a:rPr>
              <a:t>SE</a:t>
            </a:r>
            <a:endParaRPr kumimoji="1" lang="ja-JP" altLang="en-US" sz="1400" dirty="0">
              <a:solidFill>
                <a:schemeClr val="bg1"/>
              </a:solidFill>
              <a:latin typeface="メイリオ"/>
              <a:ea typeface="メイリオ"/>
              <a:cs typeface="メイリオ"/>
            </a:endParaRPr>
          </a:p>
        </p:txBody>
      </p:sp>
      <p:sp>
        <p:nvSpPr>
          <p:cNvPr id="14" name="正方形/長方形 13"/>
          <p:cNvSpPr/>
          <p:nvPr/>
        </p:nvSpPr>
        <p:spPr>
          <a:xfrm>
            <a:off x="5941149" y="4152581"/>
            <a:ext cx="3000410" cy="5566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a:solidFill>
                  <a:schemeClr val="bg1"/>
                </a:solidFill>
                <a:latin typeface="メイリオ"/>
                <a:ea typeface="メイリオ"/>
                <a:cs typeface="メイリオ"/>
              </a:rPr>
              <a:t>PG CE</a:t>
            </a:r>
            <a:endParaRPr kumimoji="1" lang="ja-JP" altLang="en-US" sz="1400" dirty="0">
              <a:solidFill>
                <a:schemeClr val="bg1"/>
              </a:solidFill>
              <a:latin typeface="メイリオ"/>
              <a:ea typeface="メイリオ"/>
              <a:cs typeface="メイリオ"/>
            </a:endParaRPr>
          </a:p>
        </p:txBody>
      </p:sp>
      <p:sp>
        <p:nvSpPr>
          <p:cNvPr id="25" name="テキスト ボックス 24"/>
          <p:cNvSpPr txBox="1"/>
          <p:nvPr/>
        </p:nvSpPr>
        <p:spPr>
          <a:xfrm>
            <a:off x="4151869" y="3659451"/>
            <a:ext cx="877163" cy="369332"/>
          </a:xfrm>
          <a:prstGeom prst="rect">
            <a:avLst/>
          </a:prstGeom>
          <a:noFill/>
        </p:spPr>
        <p:txBody>
          <a:bodyPr wrap="none" rtlCol="0">
            <a:spAutoFit/>
          </a:bodyPr>
          <a:lstStyle/>
          <a:p>
            <a:r>
              <a:rPr kumimoji="1" lang="ja-JP" altLang="en-US" dirty="0">
                <a:solidFill>
                  <a:srgbClr val="FF0000"/>
                </a:solidFill>
              </a:rPr>
              <a:t>低利益</a:t>
            </a:r>
          </a:p>
        </p:txBody>
      </p:sp>
      <p:sp>
        <p:nvSpPr>
          <p:cNvPr id="31" name="正方形/長方形 30"/>
          <p:cNvSpPr/>
          <p:nvPr/>
        </p:nvSpPr>
        <p:spPr>
          <a:xfrm>
            <a:off x="213098" y="4920031"/>
            <a:ext cx="8747573"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メイリオ"/>
                <a:ea typeface="メイリオ"/>
                <a:cs typeface="メイリオ"/>
              </a:rPr>
              <a:t>要件定義、保守サポートは利益率が高く、</a:t>
            </a:r>
            <a:r>
              <a:rPr kumimoji="1" lang="ja-JP" altLang="en-US" sz="1400" dirty="0">
                <a:solidFill>
                  <a:srgbClr val="FFFFFF"/>
                </a:solidFill>
                <a:latin typeface="メイリオ"/>
                <a:ea typeface="メイリオ"/>
                <a:cs typeface="メイリオ"/>
              </a:rPr>
              <a:t>設計・構築・開発は低い利益率となっている</a:t>
            </a:r>
            <a:endParaRPr kumimoji="1" lang="en-US" altLang="ja-JP" sz="1400" dirty="0">
              <a:solidFill>
                <a:srgbClr val="FFFFFF"/>
              </a:solidFill>
              <a:latin typeface="メイリオ"/>
              <a:ea typeface="メイリオ"/>
              <a:cs typeface="メイリオ"/>
            </a:endParaRPr>
          </a:p>
        </p:txBody>
      </p:sp>
      <p:sp>
        <p:nvSpPr>
          <p:cNvPr id="43" name="フリーフォーム 42"/>
          <p:cNvSpPr/>
          <p:nvPr/>
        </p:nvSpPr>
        <p:spPr>
          <a:xfrm>
            <a:off x="230145" y="2718911"/>
            <a:ext cx="8711413" cy="1363718"/>
          </a:xfrm>
          <a:custGeom>
            <a:avLst/>
            <a:gdLst>
              <a:gd name="connsiteX0" fmla="*/ 0 w 8711413"/>
              <a:gd name="connsiteY0" fmla="*/ 8523 h 1363718"/>
              <a:gd name="connsiteX1" fmla="*/ 4338659 w 8711413"/>
              <a:gd name="connsiteY1" fmla="*/ 1363716 h 1363718"/>
              <a:gd name="connsiteX2" fmla="*/ 8711413 w 8711413"/>
              <a:gd name="connsiteY2" fmla="*/ 0 h 1363718"/>
              <a:gd name="connsiteX3" fmla="*/ 8711413 w 8711413"/>
              <a:gd name="connsiteY3" fmla="*/ 0 h 1363718"/>
              <a:gd name="connsiteX4" fmla="*/ 8711413 w 8711413"/>
              <a:gd name="connsiteY4" fmla="*/ 0 h 136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413" h="1363718">
                <a:moveTo>
                  <a:pt x="0" y="8523"/>
                </a:moveTo>
                <a:cubicBezTo>
                  <a:pt x="1443378" y="686829"/>
                  <a:pt x="2886757" y="1365136"/>
                  <a:pt x="4338659" y="1363716"/>
                </a:cubicBezTo>
                <a:cubicBezTo>
                  <a:pt x="5790561" y="1362296"/>
                  <a:pt x="8711413" y="0"/>
                  <a:pt x="8711413" y="0"/>
                </a:cubicBezTo>
                <a:lnTo>
                  <a:pt x="8711413" y="0"/>
                </a:lnTo>
                <a:lnTo>
                  <a:pt x="8711413" y="0"/>
                </a:lnTo>
              </a:path>
            </a:pathLst>
          </a:custGeom>
          <a:ln w="38100" cmpd="sng">
            <a:solidFill>
              <a:srgbClr val="3366FF"/>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44122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1656"/>
            <a:ext cx="8686800" cy="416221"/>
          </a:xfrm>
          <a:prstGeom prst="rect">
            <a:avLst/>
          </a:prstGeom>
        </p:spPr>
        <p:txBody>
          <a:bodyPr>
            <a:noAutofit/>
          </a:bodyPr>
          <a:lstStyle/>
          <a:p>
            <a:r>
              <a:rPr kumimoji="1" lang="ja-JP" altLang="en-US" dirty="0">
                <a:latin typeface="Meiryo" panose="020B0604030504040204" pitchFamily="34" charset="-128"/>
                <a:ea typeface="Meiryo" panose="020B0604030504040204" pitchFamily="34" charset="-128"/>
              </a:rPr>
              <a:t>デジタル</a:t>
            </a:r>
            <a:r>
              <a:rPr kumimoji="1" lang="ja-JP" altLang="en-US">
                <a:latin typeface="Meiryo" panose="020B0604030504040204" pitchFamily="34" charset="-128"/>
                <a:ea typeface="Meiryo" panose="020B0604030504040204" pitchFamily="34" charset="-128"/>
              </a:rPr>
              <a:t>・トランスフォーメーションと</a:t>
            </a:r>
            <a:r>
              <a:rPr kumimoji="1" lang="ja-JP" altLang="en-US" dirty="0">
                <a:latin typeface="Meiryo" panose="020B0604030504040204" pitchFamily="34" charset="-128"/>
                <a:ea typeface="Meiryo" panose="020B0604030504040204" pitchFamily="34" charset="-128"/>
              </a:rPr>
              <a:t>は何か</a:t>
            </a:r>
          </a:p>
        </p:txBody>
      </p:sp>
      <p:sp>
        <p:nvSpPr>
          <p:cNvPr id="22" name="正方形/長方形 21"/>
          <p:cNvSpPr/>
          <p:nvPr/>
        </p:nvSpPr>
        <p:spPr>
          <a:xfrm>
            <a:off x="675298" y="780596"/>
            <a:ext cx="7793404" cy="200809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75297" y="3758717"/>
            <a:ext cx="7793403" cy="2008094"/>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2122104" y="946758"/>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人間</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7" name="テキスト ボックス 26"/>
          <p:cNvSpPr txBox="1"/>
          <p:nvPr/>
        </p:nvSpPr>
        <p:spPr>
          <a:xfrm>
            <a:off x="2122104" y="3924462"/>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機械</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8" name="テキスト ボックス 27"/>
          <p:cNvSpPr txBox="1"/>
          <p:nvPr/>
        </p:nvSpPr>
        <p:spPr>
          <a:xfrm>
            <a:off x="2564346" y="1553810"/>
            <a:ext cx="5416868" cy="461665"/>
          </a:xfrm>
          <a:prstGeom prst="rect">
            <a:avLst/>
          </a:prstGeom>
          <a:noFill/>
        </p:spPr>
        <p:txBody>
          <a:bodyPr wrap="none" rtlCol="0">
            <a:spAutoFit/>
          </a:bodyPr>
          <a:lstStyle/>
          <a:p>
            <a:pPr algn="ctr"/>
            <a:r>
              <a:rPr kumimoji="1" lang="ja-JP" altLang="en-US" sz="2400" b="1" dirty="0">
                <a:solidFill>
                  <a:schemeClr val="bg1"/>
                </a:solidFill>
                <a:latin typeface="Meiryo" charset="-128"/>
                <a:ea typeface="Meiryo" charset="-128"/>
                <a:cs typeface="Meiryo" charset="-128"/>
              </a:rPr>
              <a:t>観察</a:t>
            </a:r>
            <a:r>
              <a:rPr kumimoji="1" lang="ja-JP" altLang="en-US" sz="2400" dirty="0">
                <a:solidFill>
                  <a:schemeClr val="bg1"/>
                </a:solidFill>
                <a:latin typeface="Meiryo" charset="-128"/>
                <a:ea typeface="Meiryo" charset="-128"/>
                <a:cs typeface="Meiryo" charset="-128"/>
              </a:rPr>
              <a:t>と</a:t>
            </a:r>
            <a:r>
              <a:rPr kumimoji="1" lang="ja-JP" altLang="en-US" sz="2400" b="1" dirty="0">
                <a:solidFill>
                  <a:schemeClr val="bg1"/>
                </a:solidFill>
                <a:latin typeface="Meiryo" charset="-128"/>
                <a:ea typeface="Meiryo" charset="-128"/>
                <a:cs typeface="Meiryo" charset="-128"/>
              </a:rPr>
              <a:t>経験値</a:t>
            </a:r>
            <a:r>
              <a:rPr kumimoji="1" lang="ja-JP" altLang="en-US" sz="2400" dirty="0">
                <a:solidFill>
                  <a:schemeClr val="bg1"/>
                </a:solidFill>
                <a:latin typeface="Meiryo" charset="-128"/>
                <a:ea typeface="Meiryo" charset="-128"/>
                <a:cs typeface="Meiryo" charset="-128"/>
              </a:rPr>
              <a:t>に基づく判断と意志決定</a:t>
            </a:r>
          </a:p>
        </p:txBody>
      </p:sp>
      <p:sp>
        <p:nvSpPr>
          <p:cNvPr id="29" name="テキスト ボックス 28"/>
          <p:cNvSpPr txBox="1"/>
          <p:nvPr/>
        </p:nvSpPr>
        <p:spPr>
          <a:xfrm>
            <a:off x="2545297" y="4479935"/>
            <a:ext cx="5186035" cy="461665"/>
          </a:xfrm>
          <a:prstGeom prst="rect">
            <a:avLst/>
          </a:prstGeom>
          <a:noFill/>
        </p:spPr>
        <p:txBody>
          <a:bodyPr wrap="none" rtlCol="0">
            <a:spAutoFit/>
          </a:bodyPr>
          <a:lstStyle/>
          <a:p>
            <a:pPr algn="ctr"/>
            <a:r>
              <a:rPr lang="ja-JP" altLang="en-US" sz="2400" b="1" dirty="0">
                <a:solidFill>
                  <a:schemeClr val="bg1"/>
                </a:solidFill>
                <a:latin typeface="Meiryo" charset="-128"/>
                <a:ea typeface="Meiryo" charset="-128"/>
                <a:cs typeface="Meiryo" charset="-128"/>
              </a:rPr>
              <a:t>データ</a:t>
            </a:r>
            <a:r>
              <a:rPr kumimoji="1" lang="ja-JP" altLang="en-US" sz="2400" dirty="0">
                <a:solidFill>
                  <a:schemeClr val="bg1"/>
                </a:solidFill>
                <a:latin typeface="Meiryo" charset="-128"/>
                <a:ea typeface="Meiryo" charset="-128"/>
                <a:cs typeface="Meiryo" charset="-128"/>
              </a:rPr>
              <a:t>と</a:t>
            </a:r>
            <a:r>
              <a:rPr kumimoji="1" lang="en-US" altLang="ja-JP" sz="2400" b="1" dirty="0">
                <a:solidFill>
                  <a:schemeClr val="bg1"/>
                </a:solidFill>
                <a:latin typeface="Meiryo" charset="-128"/>
                <a:ea typeface="Meiryo" charset="-128"/>
                <a:cs typeface="Meiryo" charset="-128"/>
              </a:rPr>
              <a:t>AI</a:t>
            </a:r>
            <a:r>
              <a:rPr kumimoji="1" lang="ja-JP" altLang="en-US" sz="2400" dirty="0">
                <a:solidFill>
                  <a:schemeClr val="bg1"/>
                </a:solidFill>
                <a:latin typeface="Meiryo" charset="-128"/>
                <a:ea typeface="Meiryo" charset="-128"/>
                <a:cs typeface="Meiryo" charset="-128"/>
              </a:rPr>
              <a:t>に基づく判断と意志決定</a:t>
            </a:r>
          </a:p>
        </p:txBody>
      </p:sp>
      <p:sp>
        <p:nvSpPr>
          <p:cNvPr id="33" name="テキスト ボックス 32"/>
          <p:cNvSpPr txBox="1"/>
          <p:nvPr/>
        </p:nvSpPr>
        <p:spPr>
          <a:xfrm>
            <a:off x="3254423" y="5128740"/>
            <a:ext cx="3501278"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ビッグデータ</a:t>
            </a:r>
            <a:r>
              <a:rPr lang="en-US" altLang="ja-JP" sz="3200" b="1" dirty="0">
                <a:solidFill>
                  <a:schemeClr val="bg1"/>
                </a:solidFill>
                <a:latin typeface="Meiryo" charset="-128"/>
                <a:ea typeface="Meiryo" charset="-128"/>
                <a:cs typeface="Meiryo" charset="-128"/>
              </a:rPr>
              <a:t>×AI</a:t>
            </a:r>
            <a:endParaRPr kumimoji="1" lang="ja-JP" altLang="en-US" sz="2000" dirty="0">
              <a:solidFill>
                <a:schemeClr val="bg1"/>
              </a:solidFill>
              <a:latin typeface="Meiryo" charset="-128"/>
              <a:ea typeface="Meiryo" charset="-128"/>
              <a:cs typeface="Meiryo" charset="-128"/>
            </a:endParaRPr>
          </a:p>
        </p:txBody>
      </p:sp>
      <p:sp>
        <p:nvSpPr>
          <p:cNvPr id="34" name="テキスト ボックス 33"/>
          <p:cNvSpPr txBox="1"/>
          <p:nvPr/>
        </p:nvSpPr>
        <p:spPr>
          <a:xfrm>
            <a:off x="3489737" y="2115947"/>
            <a:ext cx="2167581"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経験</a:t>
            </a:r>
            <a:r>
              <a:rPr lang="en-US" altLang="ja-JP" sz="3200" b="1" dirty="0">
                <a:solidFill>
                  <a:schemeClr val="bg1"/>
                </a:solidFill>
                <a:latin typeface="Meiryo" charset="-128"/>
                <a:ea typeface="Meiryo" charset="-128"/>
                <a:cs typeface="Meiryo" charset="-128"/>
              </a:rPr>
              <a:t>×</a:t>
            </a:r>
            <a:r>
              <a:rPr lang="ja-JP" altLang="en-US" sz="3200" b="1" dirty="0">
                <a:solidFill>
                  <a:schemeClr val="bg1"/>
                </a:solidFill>
                <a:latin typeface="Meiryo" charset="-128"/>
                <a:ea typeface="Meiryo" charset="-128"/>
                <a:cs typeface="Meiryo" charset="-128"/>
              </a:rPr>
              <a:t>思考</a:t>
            </a:r>
            <a:endParaRPr kumimoji="1" lang="ja-JP" altLang="en-US" sz="3200" dirty="0">
              <a:solidFill>
                <a:schemeClr val="bg1"/>
              </a:solidFill>
              <a:latin typeface="Meiryo" charset="-128"/>
              <a:ea typeface="Meiryo" charset="-128"/>
              <a:cs typeface="Meiryo" charset="-128"/>
            </a:endParaRPr>
          </a:p>
        </p:txBody>
      </p:sp>
      <p:sp>
        <p:nvSpPr>
          <p:cNvPr id="35" name="下矢印 34"/>
          <p:cNvSpPr/>
          <p:nvPr/>
        </p:nvSpPr>
        <p:spPr>
          <a:xfrm>
            <a:off x="3316072" y="2752800"/>
            <a:ext cx="2510043" cy="1124521"/>
          </a:xfrm>
          <a:prstGeom prst="downArrow">
            <a:avLst>
              <a:gd name="adj1" fmla="val 80324"/>
              <a:gd name="adj2" fmla="val 2904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3020200" y="3051867"/>
            <a:ext cx="3101788" cy="438582"/>
          </a:xfrm>
          <a:prstGeom prst="rect">
            <a:avLst/>
          </a:prstGeom>
          <a:noFill/>
        </p:spPr>
        <p:txBody>
          <a:bodyPr wrap="square" rtlCol="0">
            <a:spAutoFit/>
          </a:bodyPr>
          <a:lstStyle/>
          <a:p>
            <a:pPr algn="ctr"/>
            <a:r>
              <a:rPr kumimoji="1" lang="ja-JP" altLang="en-US" sz="1200" b="1" dirty="0">
                <a:solidFill>
                  <a:schemeClr val="bg1"/>
                </a:solidFill>
                <a:latin typeface="Meiryo" charset="-128"/>
                <a:ea typeface="Meiryo" charset="-128"/>
                <a:cs typeface="Meiryo" charset="-128"/>
              </a:rPr>
              <a:t>トランスフォーメーション</a:t>
            </a:r>
            <a:endParaRPr kumimoji="1" lang="en-US" altLang="ja-JP" sz="1200" b="1" dirty="0">
              <a:solidFill>
                <a:schemeClr val="bg1"/>
              </a:solidFill>
              <a:latin typeface="Meiryo" charset="-128"/>
              <a:ea typeface="Meiryo" charset="-128"/>
              <a:cs typeface="Meiryo" charset="-128"/>
            </a:endParaRPr>
          </a:p>
          <a:p>
            <a:pPr algn="ctr"/>
            <a:r>
              <a:rPr lang="en-US" altLang="ja-JP" sz="1050" dirty="0">
                <a:solidFill>
                  <a:schemeClr val="bg1"/>
                </a:solidFill>
                <a:latin typeface="Meiryo" charset="-128"/>
                <a:ea typeface="Meiryo" charset="-128"/>
                <a:cs typeface="Meiryo" charset="-128"/>
              </a:rPr>
              <a:t>Transformation</a:t>
            </a:r>
            <a:r>
              <a:rPr lang="ja-JP" altLang="en-US" sz="1050" dirty="0">
                <a:solidFill>
                  <a:schemeClr val="bg1"/>
                </a:solidFill>
                <a:latin typeface="Meiryo" charset="-128"/>
                <a:ea typeface="Meiryo" charset="-128"/>
                <a:cs typeface="Meiryo" charset="-128"/>
              </a:rPr>
              <a:t>／置き換える</a:t>
            </a:r>
            <a:endParaRPr kumimoji="1" lang="ja-JP" altLang="en-US" sz="1050" dirty="0">
              <a:solidFill>
                <a:schemeClr val="bg1"/>
              </a:solidFill>
              <a:latin typeface="Meiryo" charset="-128"/>
              <a:ea typeface="Meiryo" charset="-128"/>
              <a:cs typeface="Meiryo" charset="-128"/>
            </a:endParaRPr>
          </a:p>
        </p:txBody>
      </p:sp>
      <p:sp>
        <p:nvSpPr>
          <p:cNvPr id="37" name="ホームベース 36"/>
          <p:cNvSpPr/>
          <p:nvPr/>
        </p:nvSpPr>
        <p:spPr>
          <a:xfrm>
            <a:off x="675298" y="2883374"/>
            <a:ext cx="2891400" cy="7946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ホームベース 37"/>
          <p:cNvSpPr/>
          <p:nvPr/>
        </p:nvSpPr>
        <p:spPr>
          <a:xfrm rot="10800000">
            <a:off x="5593523" y="2882498"/>
            <a:ext cx="2875177" cy="79638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702972" y="2997956"/>
            <a:ext cx="239756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ビジネス環境への対応</a:t>
            </a:r>
          </a:p>
        </p:txBody>
      </p:sp>
      <p:sp>
        <p:nvSpPr>
          <p:cNvPr id="40" name="テキスト ボックス 39"/>
          <p:cNvSpPr txBox="1"/>
          <p:nvPr/>
        </p:nvSpPr>
        <p:spPr>
          <a:xfrm>
            <a:off x="6398575" y="2992491"/>
            <a:ext cx="175595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競争優位の確立</a:t>
            </a:r>
          </a:p>
        </p:txBody>
      </p:sp>
      <p:sp>
        <p:nvSpPr>
          <p:cNvPr id="41" name="テキスト ボックス 40"/>
          <p:cNvSpPr txBox="1"/>
          <p:nvPr/>
        </p:nvSpPr>
        <p:spPr>
          <a:xfrm>
            <a:off x="702972" y="3317485"/>
            <a:ext cx="2492990" cy="276999"/>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不確実性の増大・スピードの加速</a:t>
            </a:r>
          </a:p>
        </p:txBody>
      </p:sp>
      <p:sp>
        <p:nvSpPr>
          <p:cNvPr id="43" name="テキスト ボックス 42"/>
          <p:cNvSpPr txBox="1"/>
          <p:nvPr/>
        </p:nvSpPr>
        <p:spPr>
          <a:xfrm>
            <a:off x="6414775" y="3319028"/>
            <a:ext cx="1723549" cy="276999"/>
          </a:xfrm>
          <a:prstGeom prst="rect">
            <a:avLst/>
          </a:prstGeom>
          <a:noFill/>
        </p:spPr>
        <p:txBody>
          <a:bodyPr wrap="none" rtlCol="0">
            <a:spAutoFit/>
          </a:bodyPr>
          <a:lstStyle/>
          <a:p>
            <a:pPr algn="r"/>
            <a:r>
              <a:rPr kumimoji="1" lang="ja-JP" altLang="en-US" sz="1200" dirty="0">
                <a:solidFill>
                  <a:schemeClr val="bg1"/>
                </a:solidFill>
                <a:latin typeface="Meiryo" charset="-128"/>
                <a:ea typeface="Meiryo" charset="-128"/>
                <a:cs typeface="Meiryo" charset="-128"/>
              </a:rPr>
              <a:t>常識や価値基準の転換</a:t>
            </a:r>
          </a:p>
        </p:txBody>
      </p:sp>
      <p:pic>
        <p:nvPicPr>
          <p:cNvPr id="20" name="図 19" descr="brain-illustration-1940x900_35269.jpg"/>
          <p:cNvPicPr>
            <a:picLocks noChangeAspect="1"/>
          </p:cNvPicPr>
          <p:nvPr/>
        </p:nvPicPr>
        <p:blipFill>
          <a:blip r:embed="rId2" cstate="screen">
            <a:clrChange>
              <a:clrFrom>
                <a:srgbClr val="FFEBCF"/>
              </a:clrFrom>
              <a:clrTo>
                <a:srgbClr val="FFEBC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0525" y="3848367"/>
            <a:ext cx="1251025" cy="624402"/>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0692" y="4280889"/>
            <a:ext cx="701830" cy="656581"/>
          </a:xfrm>
          <a:prstGeom prst="rect">
            <a:avLst/>
          </a:prstGeom>
          <a:effectLst>
            <a:outerShdw blurRad="50800" dist="38100" dir="2700000" algn="tl" rotWithShape="0">
              <a:prstClr val="black">
                <a:alpha val="40000"/>
              </a:prstClr>
            </a:outerShdw>
          </a:effectLst>
        </p:spPr>
      </p:pic>
      <p:grpSp>
        <p:nvGrpSpPr>
          <p:cNvPr id="4" name="図形グループ 3"/>
          <p:cNvGrpSpPr/>
          <p:nvPr/>
        </p:nvGrpSpPr>
        <p:grpSpPr>
          <a:xfrm>
            <a:off x="978676" y="963801"/>
            <a:ext cx="425859" cy="883356"/>
            <a:chOff x="1946324" y="4125162"/>
            <a:chExt cx="969964" cy="2007872"/>
          </a:xfrm>
          <a:solidFill>
            <a:schemeClr val="bg1">
              <a:lumMod val="75000"/>
            </a:schemeClr>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sp>
        <p:nvSpPr>
          <p:cNvPr id="24" name="テキスト ボックス 23"/>
          <p:cNvSpPr txBox="1"/>
          <p:nvPr/>
        </p:nvSpPr>
        <p:spPr>
          <a:xfrm>
            <a:off x="827701" y="213637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ヒトが主体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機械が支援</a:t>
            </a:r>
          </a:p>
        </p:txBody>
      </p:sp>
      <p:sp>
        <p:nvSpPr>
          <p:cNvPr id="25" name="テキスト ボックス 24"/>
          <p:cNvSpPr txBox="1"/>
          <p:nvPr/>
        </p:nvSpPr>
        <p:spPr>
          <a:xfrm>
            <a:off x="827701" y="512874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機械が主体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ヒトが支援</a:t>
            </a:r>
          </a:p>
        </p:txBody>
      </p:sp>
      <p:grpSp>
        <p:nvGrpSpPr>
          <p:cNvPr id="30" name="図形グループ 29"/>
          <p:cNvGrpSpPr/>
          <p:nvPr/>
        </p:nvGrpSpPr>
        <p:grpSpPr>
          <a:xfrm>
            <a:off x="966184" y="4405449"/>
            <a:ext cx="288287" cy="534166"/>
            <a:chOff x="1946324" y="4125162"/>
            <a:chExt cx="969964" cy="2007872"/>
          </a:xfrm>
          <a:solidFill>
            <a:schemeClr val="bg1">
              <a:lumMod val="75000"/>
            </a:schemeClr>
          </a:solidFill>
        </p:grpSpPr>
        <p:sp>
          <p:nvSpPr>
            <p:cNvPr id="31" name="円/楕円 3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32" name="フローチャート: 論理積ゲート 3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grpSp>
        <p:nvGrpSpPr>
          <p:cNvPr id="8" name="図形グループ 7"/>
          <p:cNvGrpSpPr/>
          <p:nvPr/>
        </p:nvGrpSpPr>
        <p:grpSpPr>
          <a:xfrm>
            <a:off x="1404534" y="1339813"/>
            <a:ext cx="663464" cy="675661"/>
            <a:chOff x="921147" y="2673903"/>
            <a:chExt cx="2035043" cy="2195257"/>
          </a:xfrm>
        </p:grpSpPr>
        <p:sp>
          <p:nvSpPr>
            <p:cNvPr id="9" name="台形 8"/>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0" name="正方形/長方形 9"/>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nvGrpSpPr>
            <p:cNvPr id="11" name="図形グループ 10"/>
            <p:cNvGrpSpPr/>
            <p:nvPr/>
          </p:nvGrpSpPr>
          <p:grpSpPr>
            <a:xfrm rot="18523230">
              <a:off x="289583" y="3305467"/>
              <a:ext cx="1602719" cy="339591"/>
              <a:chOff x="1084045" y="2295821"/>
              <a:chExt cx="1399064" cy="288032"/>
            </a:xfrm>
          </p:grpSpPr>
          <p:grpSp>
            <p:nvGrpSpPr>
              <p:cNvPr id="16" name="図形グループ 15"/>
              <p:cNvGrpSpPr/>
              <p:nvPr/>
            </p:nvGrpSpPr>
            <p:grpSpPr>
              <a:xfrm>
                <a:off x="1084045" y="2295821"/>
                <a:ext cx="1399064" cy="288032"/>
                <a:chOff x="531457" y="2456892"/>
                <a:chExt cx="1399064" cy="288032"/>
              </a:xfrm>
            </p:grpSpPr>
            <p:sp>
              <p:nvSpPr>
                <p:cNvPr id="18" name="正方形/長方形 17"/>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9" name="円/楕円 18"/>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7" name="円/楕円 16"/>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2" name="円/楕円 11"/>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3" name="正方形/長方形 12"/>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4" name="正方形/長方形 13"/>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5" name="台形 14"/>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42" name="正方形/長方形 41"/>
          <p:cNvSpPr/>
          <p:nvPr/>
        </p:nvSpPr>
        <p:spPr>
          <a:xfrm>
            <a:off x="675297" y="5822360"/>
            <a:ext cx="7793403" cy="60281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徹底した効率化と無駄の排除により</a:t>
            </a:r>
            <a:endParaRPr kumimoji="1" lang="en-US" altLang="ja-JP" sz="14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サスティナブルな社会の実現に貢献</a:t>
            </a:r>
          </a:p>
        </p:txBody>
      </p:sp>
    </p:spTree>
    <p:extLst>
      <p:ext uri="{BB962C8B-B14F-4D97-AF65-F5344CB8AC3E}">
        <p14:creationId xmlns:p14="http://schemas.microsoft.com/office/powerpoint/2010/main" val="2060175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5"/>
          <p:cNvSpPr/>
          <p:nvPr/>
        </p:nvSpPr>
        <p:spPr>
          <a:xfrm>
            <a:off x="868703" y="1136715"/>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en-US" altLang="ja-JP" dirty="0"/>
              <a:t>IT</a:t>
            </a:r>
            <a:r>
              <a:rPr kumimoji="1" lang="ja-JP" altLang="en-US" dirty="0"/>
              <a:t>との正しい付き合い方</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70</a:t>
            </a:fld>
            <a:endParaRPr kumimoji="1" lang="ja-JP" altLang="en-US"/>
          </a:p>
        </p:txBody>
      </p:sp>
      <p:sp>
        <p:nvSpPr>
          <p:cNvPr id="3" name="正方形/長方形 2"/>
          <p:cNvSpPr/>
          <p:nvPr/>
        </p:nvSpPr>
        <p:spPr>
          <a:xfrm>
            <a:off x="1943151" y="1124744"/>
            <a:ext cx="6336704" cy="41044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71206" y="2204864"/>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思想としての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ビジネスの変革と創造</a:t>
            </a: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871206" y="3580829"/>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仕組みとしての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業務プロセスの効率化と実践</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871206" y="4956794"/>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道具としての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利便性の向上と多様性の許容</a:t>
            </a:r>
            <a:endParaRPr kumimoji="1" lang="ja-JP" altLang="en-US" sz="1600" dirty="0">
              <a:solidFill>
                <a:srgbClr val="FFFFFF"/>
              </a:solidFill>
              <a:latin typeface="Meiryo" charset="-128"/>
              <a:ea typeface="Meiryo" charset="-128"/>
              <a:cs typeface="Meiryo" charset="-128"/>
            </a:endParaRPr>
          </a:p>
        </p:txBody>
      </p:sp>
      <p:sp>
        <p:nvSpPr>
          <p:cNvPr id="8" name="正方形/長方形 7"/>
          <p:cNvSpPr/>
          <p:nvPr/>
        </p:nvSpPr>
        <p:spPr>
          <a:xfrm>
            <a:off x="4047609" y="3580828"/>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商品としての</a:t>
            </a:r>
            <a:r>
              <a:rPr kumimoji="1" lang="en-US" altLang="ja-JP" sz="2400" b="1" dirty="0">
                <a:solidFill>
                  <a:srgbClr val="FFFFFF"/>
                </a:solidFill>
                <a:latin typeface="Meiryo" charset="-128"/>
                <a:ea typeface="Meiryo" charset="-128"/>
                <a:cs typeface="Meiryo" charset="-128"/>
              </a:rPr>
              <a:t>IT</a:t>
            </a:r>
          </a:p>
          <a:p>
            <a:pPr algn="ctr"/>
            <a:r>
              <a:rPr lang="ja-JP" altLang="en-US" sz="1600" dirty="0">
                <a:solidFill>
                  <a:srgbClr val="FFFFFF"/>
                </a:solidFill>
                <a:latin typeface="Meiryo" charset="-128"/>
                <a:ea typeface="Meiryo" charset="-128"/>
                <a:cs typeface="Meiryo" charset="-128"/>
              </a:rPr>
              <a:t>収益拡大とビジネスの成長</a:t>
            </a:r>
            <a:endParaRPr kumimoji="1" lang="ja-JP" altLang="en-US" sz="1600" dirty="0">
              <a:solidFill>
                <a:srgbClr val="FFFFFF"/>
              </a:solidFill>
              <a:latin typeface="Meiryo" charset="-128"/>
              <a:ea typeface="Meiryo" charset="-128"/>
              <a:cs typeface="Meiryo" charset="-128"/>
            </a:endParaRPr>
          </a:p>
        </p:txBody>
      </p:sp>
      <p:sp>
        <p:nvSpPr>
          <p:cNvPr id="9" name="テキスト ボックス 8"/>
          <p:cNvSpPr txBox="1"/>
          <p:nvPr/>
        </p:nvSpPr>
        <p:spPr>
          <a:xfrm>
            <a:off x="4095344" y="1252725"/>
            <a:ext cx="2031325" cy="861774"/>
          </a:xfrm>
          <a:prstGeom prst="rect">
            <a:avLst/>
          </a:prstGeom>
          <a:noFill/>
        </p:spPr>
        <p:txBody>
          <a:bodyPr wrap="none" rtlCol="0">
            <a:spAutoFit/>
          </a:bodyPr>
          <a:lstStyle/>
          <a:p>
            <a:pPr algn="ctr"/>
            <a:r>
              <a:rPr kumimoji="1" lang="ja-JP" altLang="en-US" sz="3600" b="1" dirty="0">
                <a:solidFill>
                  <a:schemeClr val="bg1"/>
                </a:solidFill>
                <a:latin typeface="Meiryo" charset="-128"/>
                <a:ea typeface="Meiryo" charset="-128"/>
                <a:cs typeface="Meiryo" charset="-128"/>
              </a:rPr>
              <a:t>ビジネス</a:t>
            </a:r>
            <a:endParaRPr kumimoji="1" lang="en-US" altLang="ja-JP" sz="3600" b="1" dirty="0">
              <a:solidFill>
                <a:schemeClr val="bg1"/>
              </a:solidFill>
              <a:latin typeface="Meiryo" charset="-128"/>
              <a:ea typeface="Meiryo" charset="-128"/>
              <a:cs typeface="Meiryo" charset="-128"/>
            </a:endParaRPr>
          </a:p>
          <a:p>
            <a:pPr algn="ctr"/>
            <a:r>
              <a:rPr lang="ja-JP" altLang="en-US" sz="1400" dirty="0">
                <a:solidFill>
                  <a:schemeClr val="bg1"/>
                </a:solidFill>
                <a:latin typeface="Meiryo" charset="-128"/>
                <a:ea typeface="Meiryo" charset="-128"/>
                <a:cs typeface="Meiryo" charset="-128"/>
              </a:rPr>
              <a:t>経営と業務プロセス</a:t>
            </a:r>
            <a:endParaRPr kumimoji="1" lang="ja-JP" altLang="en-US" sz="1400" dirty="0">
              <a:solidFill>
                <a:schemeClr val="bg1"/>
              </a:solidFill>
              <a:latin typeface="Meiryo" charset="-128"/>
              <a:ea typeface="Meiryo" charset="-128"/>
              <a:cs typeface="Meiryo" charset="-128"/>
            </a:endParaRPr>
          </a:p>
        </p:txBody>
      </p:sp>
      <p:sp>
        <p:nvSpPr>
          <p:cNvPr id="26" name="正方形/長方形 25"/>
          <p:cNvSpPr/>
          <p:nvPr/>
        </p:nvSpPr>
        <p:spPr>
          <a:xfrm>
            <a:off x="7207909" y="1118630"/>
            <a:ext cx="1066397" cy="5189109"/>
          </a:xfrm>
          <a:custGeom>
            <a:avLst/>
            <a:gdLst>
              <a:gd name="connsiteX0" fmla="*/ 0 w 1071944"/>
              <a:gd name="connsiteY0" fmla="*/ 0 h 4102875"/>
              <a:gd name="connsiteX1" fmla="*/ 1071944 w 1071944"/>
              <a:gd name="connsiteY1" fmla="*/ 0 h 4102875"/>
              <a:gd name="connsiteX2" fmla="*/ 1071944 w 1071944"/>
              <a:gd name="connsiteY2" fmla="*/ 4102875 h 4102875"/>
              <a:gd name="connsiteX3" fmla="*/ 0 w 1071944"/>
              <a:gd name="connsiteY3" fmla="*/ 4102875 h 4102875"/>
              <a:gd name="connsiteX4" fmla="*/ 0 w 1071944"/>
              <a:gd name="connsiteY4" fmla="*/ 0 h 4102875"/>
              <a:gd name="connsiteX0" fmla="*/ 0 w 1071944"/>
              <a:gd name="connsiteY0" fmla="*/ 1073960 h 5176835"/>
              <a:gd name="connsiteX1" fmla="*/ 1071944 w 1071944"/>
              <a:gd name="connsiteY1" fmla="*/ 0 h 5176835"/>
              <a:gd name="connsiteX2" fmla="*/ 1071944 w 1071944"/>
              <a:gd name="connsiteY2" fmla="*/ 5176835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3998548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59670 w 1071944"/>
              <a:gd name="connsiteY2" fmla="*/ 3771482 h 5176835"/>
              <a:gd name="connsiteX3" fmla="*/ 0 w 1071944"/>
              <a:gd name="connsiteY3" fmla="*/ 5176835 h 5176835"/>
              <a:gd name="connsiteX4" fmla="*/ 0 w 1071944"/>
              <a:gd name="connsiteY4" fmla="*/ 1073960 h 5176835"/>
              <a:gd name="connsiteX0" fmla="*/ 0 w 1071944"/>
              <a:gd name="connsiteY0" fmla="*/ 1073960 h 5176835"/>
              <a:gd name="connsiteX1" fmla="*/ 1071944 w 1071944"/>
              <a:gd name="connsiteY1" fmla="*/ 0 h 5176835"/>
              <a:gd name="connsiteX2" fmla="*/ 1065807 w 1071944"/>
              <a:gd name="connsiteY2" fmla="*/ 4084465 h 5176835"/>
              <a:gd name="connsiteX3" fmla="*/ 0 w 1071944"/>
              <a:gd name="connsiteY3" fmla="*/ 5176835 h 5176835"/>
              <a:gd name="connsiteX4" fmla="*/ 0 w 1071944"/>
              <a:gd name="connsiteY4" fmla="*/ 1073960 h 5176835"/>
              <a:gd name="connsiteX0" fmla="*/ 0 w 1066397"/>
              <a:gd name="connsiteY0" fmla="*/ 1086234 h 5189109"/>
              <a:gd name="connsiteX1" fmla="*/ 1065808 w 1066397"/>
              <a:gd name="connsiteY1" fmla="*/ 0 h 5189109"/>
              <a:gd name="connsiteX2" fmla="*/ 1065807 w 1066397"/>
              <a:gd name="connsiteY2" fmla="*/ 4096739 h 5189109"/>
              <a:gd name="connsiteX3" fmla="*/ 0 w 1066397"/>
              <a:gd name="connsiteY3" fmla="*/ 5189109 h 5189109"/>
              <a:gd name="connsiteX4" fmla="*/ 0 w 1066397"/>
              <a:gd name="connsiteY4" fmla="*/ 1086234 h 518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397" h="5189109">
                <a:moveTo>
                  <a:pt x="0" y="1086234"/>
                </a:moveTo>
                <a:lnTo>
                  <a:pt x="1065808" y="0"/>
                </a:lnTo>
                <a:cubicBezTo>
                  <a:pt x="1063762" y="1332849"/>
                  <a:pt x="1067853" y="2763890"/>
                  <a:pt x="1065807" y="4096739"/>
                </a:cubicBezTo>
                <a:lnTo>
                  <a:pt x="0" y="5189109"/>
                </a:lnTo>
                <a:lnTo>
                  <a:pt x="0" y="1086234"/>
                </a:lnTo>
                <a:close/>
              </a:path>
            </a:pathLst>
          </a:custGeom>
          <a:solidFill>
            <a:schemeClr val="tx2">
              <a:lumMod val="40000"/>
              <a:lumOff val="60000"/>
              <a:alpha val="3098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850744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ローチャート: 手作業 37"/>
          <p:cNvSpPr/>
          <p:nvPr/>
        </p:nvSpPr>
        <p:spPr>
          <a:xfrm rot="5400000">
            <a:off x="5049796" y="3420850"/>
            <a:ext cx="4127893" cy="6414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405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759 w 10000"/>
              <a:gd name="connsiteY2" fmla="*/ 10000 h 10000"/>
              <a:gd name="connsiteX3" fmla="*/ 3405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6759" y="10000"/>
                </a:lnTo>
                <a:lnTo>
                  <a:pt x="3405" y="10000"/>
                </a:lnTo>
                <a:lnTo>
                  <a:pt x="0" y="0"/>
                </a:lnTo>
                <a:close/>
              </a:path>
            </a:pathLst>
          </a:custGeom>
          <a:gradFill flip="none" rotWithShape="1">
            <a:gsLst>
              <a:gs pos="0">
                <a:schemeClr val="accent6">
                  <a:lumMod val="75000"/>
                </a:schemeClr>
              </a:gs>
              <a:gs pos="50000">
                <a:schemeClr val="accent6">
                  <a:lumMod val="60000"/>
                  <a:lumOff val="40000"/>
                </a:schemeClr>
              </a:gs>
              <a:gs pos="100000">
                <a:schemeClr val="bg1"/>
              </a:gs>
            </a:gsLst>
            <a:lin ang="16200000" scaled="1"/>
            <a:tileRect/>
          </a:gra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タイトル 19"/>
          <p:cNvSpPr>
            <a:spLocks noGrp="1"/>
          </p:cNvSpPr>
          <p:nvPr>
            <p:ph type="title"/>
          </p:nvPr>
        </p:nvSpPr>
        <p:spPr/>
        <p:txBody>
          <a:bodyPr/>
          <a:lstStyle/>
          <a:p>
            <a:r>
              <a:rPr kumimoji="1" lang="ja-JP" altLang="en-US" dirty="0"/>
              <a:t>商品としての</a:t>
            </a:r>
            <a:r>
              <a:rPr kumimoji="1" lang="en-US" altLang="ja-JP" dirty="0"/>
              <a:t>IT</a:t>
            </a:r>
            <a:r>
              <a:rPr kumimoji="1" lang="ja-JP" altLang="en-US" dirty="0"/>
              <a:t>の作り方</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71</a:t>
            </a:fld>
            <a:endParaRPr kumimoji="1" lang="ja-JP" altLang="en-US"/>
          </a:p>
        </p:txBody>
      </p:sp>
      <p:sp>
        <p:nvSpPr>
          <p:cNvPr id="5" name="正方形/長方形 4"/>
          <p:cNvSpPr/>
          <p:nvPr/>
        </p:nvSpPr>
        <p:spPr>
          <a:xfrm>
            <a:off x="456324" y="1700808"/>
            <a:ext cx="6336704" cy="13527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rgbClr val="FFFFFF"/>
                </a:solidFill>
                <a:latin typeface="Meiryo" charset="-128"/>
                <a:ea typeface="Meiryo" charset="-128"/>
                <a:cs typeface="Meiryo" charset="-128"/>
              </a:rPr>
              <a:t>思想としての</a:t>
            </a:r>
            <a:r>
              <a:rPr kumimoji="1" lang="en-US" altLang="ja-JP" sz="2000" b="1" dirty="0">
                <a:solidFill>
                  <a:srgbClr val="FFFFFF"/>
                </a:solidFill>
                <a:latin typeface="Meiryo" charset="-128"/>
                <a:ea typeface="Meiryo" charset="-128"/>
                <a:cs typeface="Meiryo" charset="-128"/>
              </a:rPr>
              <a:t>IT</a:t>
            </a:r>
          </a:p>
          <a:p>
            <a:pPr algn="ctr"/>
            <a:r>
              <a:rPr lang="ja-JP" altLang="en-US" sz="1200" dirty="0">
                <a:solidFill>
                  <a:srgbClr val="FFFFFF"/>
                </a:solidFill>
                <a:latin typeface="Meiryo" charset="-128"/>
                <a:ea typeface="Meiryo" charset="-128"/>
                <a:cs typeface="Meiryo" charset="-128"/>
              </a:rPr>
              <a:t>ビジネスの変革と創造</a:t>
            </a:r>
            <a:endParaRPr lang="en-US" altLang="ja-JP" sz="1200" dirty="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56324" y="3076773"/>
            <a:ext cx="3160301" cy="135277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a:solidFill>
                  <a:srgbClr val="FFFFFF"/>
                </a:solidFill>
                <a:latin typeface="Meiryo" charset="-128"/>
                <a:ea typeface="Meiryo" charset="-128"/>
                <a:cs typeface="Meiryo" charset="-128"/>
              </a:rPr>
              <a:t>　仕組みとしての</a:t>
            </a:r>
            <a:r>
              <a:rPr kumimoji="1" lang="en-US" altLang="ja-JP" sz="2000" b="1" dirty="0">
                <a:solidFill>
                  <a:srgbClr val="FFFFFF"/>
                </a:solidFill>
                <a:latin typeface="Meiryo" charset="-128"/>
                <a:ea typeface="Meiryo" charset="-128"/>
                <a:cs typeface="Meiryo" charset="-128"/>
              </a:rPr>
              <a:t>IT</a:t>
            </a:r>
          </a:p>
          <a:p>
            <a:r>
              <a:rPr lang="ja-JP" altLang="en-US" sz="1200" dirty="0">
                <a:solidFill>
                  <a:srgbClr val="FFFFFF"/>
                </a:solidFill>
                <a:latin typeface="Meiryo" charset="-128"/>
                <a:ea typeface="Meiryo" charset="-128"/>
                <a:cs typeface="Meiryo" charset="-128"/>
              </a:rPr>
              <a:t>　　業務プロセスの効率化と実践</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6324" y="4452738"/>
            <a:ext cx="6336704" cy="1352773"/>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400" b="1" dirty="0">
              <a:solidFill>
                <a:srgbClr val="FFFFFF"/>
              </a:solidFill>
              <a:latin typeface="Meiryo" charset="-128"/>
              <a:ea typeface="Meiryo" charset="-128"/>
              <a:cs typeface="Meiryo" charset="-128"/>
            </a:endParaRPr>
          </a:p>
          <a:p>
            <a:pPr algn="ctr"/>
            <a:r>
              <a:rPr kumimoji="1" lang="ja-JP" altLang="en-US" sz="2000" b="1" dirty="0">
                <a:solidFill>
                  <a:srgbClr val="FFFFFF"/>
                </a:solidFill>
                <a:latin typeface="Meiryo" charset="-128"/>
                <a:ea typeface="Meiryo" charset="-128"/>
                <a:cs typeface="Meiryo" charset="-128"/>
              </a:rPr>
              <a:t>道具としての</a:t>
            </a:r>
            <a:r>
              <a:rPr kumimoji="1" lang="en-US" altLang="ja-JP" sz="2000" b="1" dirty="0">
                <a:solidFill>
                  <a:srgbClr val="FFFFFF"/>
                </a:solidFill>
                <a:latin typeface="Meiryo" charset="-128"/>
                <a:ea typeface="Meiryo" charset="-128"/>
                <a:cs typeface="Meiryo" charset="-128"/>
              </a:rPr>
              <a:t>IT</a:t>
            </a:r>
          </a:p>
          <a:p>
            <a:pPr algn="ctr"/>
            <a:r>
              <a:rPr lang="ja-JP" altLang="en-US" sz="1200" dirty="0">
                <a:solidFill>
                  <a:srgbClr val="FFFFFF"/>
                </a:solidFill>
                <a:latin typeface="Meiryo" charset="-128"/>
                <a:ea typeface="Meiryo" charset="-128"/>
                <a:cs typeface="Meiryo" charset="-128"/>
              </a:rPr>
              <a:t>利便性の向上と多様性の許容</a:t>
            </a:r>
            <a:endParaRPr kumimoji="1" lang="ja-JP" altLang="en-US" sz="1200" dirty="0">
              <a:solidFill>
                <a:srgbClr val="FFFFFF"/>
              </a:solidFill>
              <a:latin typeface="Meiryo" charset="-128"/>
              <a:ea typeface="Meiryo" charset="-128"/>
              <a:cs typeface="Meiryo" charset="-128"/>
            </a:endParaRPr>
          </a:p>
        </p:txBody>
      </p:sp>
      <p:sp>
        <p:nvSpPr>
          <p:cNvPr id="8" name="正方形/長方形 7"/>
          <p:cNvSpPr/>
          <p:nvPr/>
        </p:nvSpPr>
        <p:spPr>
          <a:xfrm>
            <a:off x="3632727" y="3076772"/>
            <a:ext cx="3160301" cy="135277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商品としての</a:t>
            </a:r>
            <a:r>
              <a:rPr kumimoji="1" lang="en-US" altLang="ja-JP" sz="2400" b="1" dirty="0">
                <a:solidFill>
                  <a:srgbClr val="FFFFFF"/>
                </a:solidFill>
                <a:latin typeface="Meiryo" charset="-128"/>
                <a:ea typeface="Meiryo" charset="-128"/>
                <a:cs typeface="Meiryo" charset="-128"/>
              </a:rPr>
              <a:t>IT</a:t>
            </a:r>
          </a:p>
          <a:p>
            <a:pPr algn="ctr"/>
            <a:r>
              <a:rPr lang="ja-JP" altLang="en-US" sz="1400" dirty="0">
                <a:solidFill>
                  <a:srgbClr val="FFFFFF"/>
                </a:solidFill>
                <a:latin typeface="Meiryo" charset="-128"/>
                <a:ea typeface="Meiryo" charset="-128"/>
                <a:cs typeface="Meiryo" charset="-128"/>
              </a:rPr>
              <a:t>収益拡大とビジネスの成長</a:t>
            </a:r>
            <a:endParaRPr kumimoji="1" lang="ja-JP" altLang="en-US" sz="1400" dirty="0">
              <a:solidFill>
                <a:srgbClr val="FFFFFF"/>
              </a:solidFill>
              <a:latin typeface="Meiryo" charset="-128"/>
              <a:ea typeface="Meiryo" charset="-128"/>
              <a:cs typeface="Meiryo" charset="-128"/>
            </a:endParaRPr>
          </a:p>
        </p:txBody>
      </p:sp>
      <p:sp>
        <p:nvSpPr>
          <p:cNvPr id="4" name="下矢印 3"/>
          <p:cNvSpPr/>
          <p:nvPr/>
        </p:nvSpPr>
        <p:spPr>
          <a:xfrm>
            <a:off x="5007542" y="2940602"/>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p:cNvSpPr/>
          <p:nvPr/>
        </p:nvSpPr>
        <p:spPr>
          <a:xfrm rot="16200000">
            <a:off x="3483178" y="3555201"/>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p:cNvSpPr/>
          <p:nvPr/>
        </p:nvSpPr>
        <p:spPr>
          <a:xfrm rot="10800000">
            <a:off x="5007542" y="4145863"/>
            <a:ext cx="394569" cy="395912"/>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4496939" y="2687125"/>
            <a:ext cx="1415772" cy="276999"/>
          </a:xfrm>
          <a:prstGeom prst="rect">
            <a:avLst/>
          </a:prstGeom>
          <a:noFill/>
        </p:spPr>
        <p:txBody>
          <a:bodyPr wrap="none" rtlCol="0">
            <a:spAutoFit/>
          </a:bodyPr>
          <a:lstStyle/>
          <a:p>
            <a:pPr algn="ctr"/>
            <a:r>
              <a:rPr kumimoji="1" lang="ja-JP" altLang="en-US" sz="1200" b="1" dirty="0">
                <a:solidFill>
                  <a:schemeClr val="bg1"/>
                </a:solidFill>
                <a:latin typeface="Meiryo" charset="-128"/>
                <a:ea typeface="Meiryo" charset="-128"/>
                <a:cs typeface="Meiryo" charset="-128"/>
              </a:rPr>
              <a:t>ビジネス・モデル</a:t>
            </a:r>
          </a:p>
        </p:txBody>
      </p:sp>
      <p:sp>
        <p:nvSpPr>
          <p:cNvPr id="28" name="テキスト ボックス 27"/>
          <p:cNvSpPr txBox="1"/>
          <p:nvPr/>
        </p:nvSpPr>
        <p:spPr>
          <a:xfrm>
            <a:off x="4274158" y="4609587"/>
            <a:ext cx="1877438" cy="276999"/>
          </a:xfrm>
          <a:prstGeom prst="rect">
            <a:avLst/>
          </a:prstGeom>
          <a:noFill/>
        </p:spPr>
        <p:txBody>
          <a:bodyPr wrap="none" rtlCol="0">
            <a:spAutoFit/>
          </a:bodyPr>
          <a:lstStyle/>
          <a:p>
            <a:pPr algn="ctr"/>
            <a:r>
              <a:rPr kumimoji="1" lang="ja-JP" altLang="en-US" sz="1200" b="1" dirty="0">
                <a:solidFill>
                  <a:schemeClr val="bg1"/>
                </a:solidFill>
                <a:latin typeface="Meiryo" charset="-128"/>
                <a:ea typeface="Meiryo" charset="-128"/>
                <a:cs typeface="Meiryo" charset="-128"/>
              </a:rPr>
              <a:t>使い勝手や見栄えの良さ</a:t>
            </a:r>
          </a:p>
        </p:txBody>
      </p:sp>
      <p:sp>
        <p:nvSpPr>
          <p:cNvPr id="29" name="テキスト ボックス 28"/>
          <p:cNvSpPr txBox="1"/>
          <p:nvPr/>
        </p:nvSpPr>
        <p:spPr>
          <a:xfrm>
            <a:off x="3204301" y="3101055"/>
            <a:ext cx="346249" cy="1304203"/>
          </a:xfrm>
          <a:prstGeom prst="rect">
            <a:avLst/>
          </a:prstGeom>
          <a:noFill/>
        </p:spPr>
        <p:txBody>
          <a:bodyPr vert="eaVert" wrap="none" rtlCol="0">
            <a:spAutoFit/>
          </a:bodyPr>
          <a:lstStyle/>
          <a:p>
            <a:r>
              <a:rPr kumimoji="1" lang="ja-JP" altLang="en-US" sz="1050" b="1" dirty="0">
                <a:solidFill>
                  <a:schemeClr val="bg1"/>
                </a:solidFill>
                <a:latin typeface="Meiryo" charset="-128"/>
                <a:ea typeface="Meiryo" charset="-128"/>
                <a:cs typeface="Meiryo" charset="-128"/>
              </a:rPr>
              <a:t>ビジネス・プロセス</a:t>
            </a:r>
          </a:p>
        </p:txBody>
      </p:sp>
      <p:pic>
        <p:nvPicPr>
          <p:cNvPr id="30" name="図 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6043" y="1797668"/>
            <a:ext cx="994290" cy="207897"/>
          </a:xfrm>
          <a:prstGeom prst="rect">
            <a:avLst/>
          </a:prstGeom>
        </p:spPr>
      </p:pic>
      <p:pic>
        <p:nvPicPr>
          <p:cNvPr id="31" name="図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9476" y="2273517"/>
            <a:ext cx="994289" cy="311845"/>
          </a:xfrm>
          <a:prstGeom prst="rect">
            <a:avLst/>
          </a:prstGeom>
        </p:spPr>
      </p:pic>
      <p:pic>
        <p:nvPicPr>
          <p:cNvPr id="32" name="図 3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6043" y="3409202"/>
            <a:ext cx="1102547" cy="293339"/>
          </a:xfrm>
          <a:prstGeom prst="rect">
            <a:avLst/>
          </a:prstGeom>
        </p:spPr>
      </p:pic>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6043" y="2820708"/>
            <a:ext cx="1025403" cy="310825"/>
          </a:xfrm>
          <a:prstGeom prst="rect">
            <a:avLst/>
          </a:prstGeom>
        </p:spPr>
      </p:pic>
      <p:pic>
        <p:nvPicPr>
          <p:cNvPr id="34" name="図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9476" y="3671440"/>
            <a:ext cx="1102547" cy="826911"/>
          </a:xfrm>
          <a:prstGeom prst="rect">
            <a:avLst/>
          </a:prstGeom>
        </p:spPr>
      </p:pic>
      <p:pic>
        <p:nvPicPr>
          <p:cNvPr id="36" name="図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6655" y="4467250"/>
            <a:ext cx="1061935" cy="342985"/>
          </a:xfrm>
          <a:prstGeom prst="rect">
            <a:avLst/>
          </a:prstGeom>
        </p:spPr>
      </p:pic>
      <p:pic>
        <p:nvPicPr>
          <p:cNvPr id="37" name="図 3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6655" y="5038258"/>
            <a:ext cx="1061935" cy="619986"/>
          </a:xfrm>
          <a:prstGeom prst="rect">
            <a:avLst/>
          </a:prstGeom>
        </p:spPr>
      </p:pic>
    </p:spTree>
    <p:extLst>
      <p:ext uri="{BB962C8B-B14F-4D97-AF65-F5344CB8AC3E}">
        <p14:creationId xmlns:p14="http://schemas.microsoft.com/office/powerpoint/2010/main" val="2740374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t>「道具としての</a:t>
            </a:r>
            <a:r>
              <a:rPr lang="en-US" altLang="ja-JP" dirty="0"/>
              <a:t>IT</a:t>
            </a:r>
            <a:r>
              <a:rPr lang="ja-JP" altLang="en-US" dirty="0"/>
              <a:t>」から「思想としての</a:t>
            </a:r>
            <a:r>
              <a:rPr lang="en-US" altLang="ja-JP" dirty="0"/>
              <a:t>IT</a:t>
            </a:r>
            <a:r>
              <a:rPr lang="ja-JP" altLang="en-US" dirty="0"/>
              <a:t>」への進化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ビジネス</a:t>
            </a: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1960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〜1980</a:t>
            </a:r>
            <a:r>
              <a:rPr kumimoji="1" lang="ja-JP" altLang="en-US" dirty="0">
                <a:latin typeface="Meiryo" charset="-128"/>
                <a:ea typeface="Meiryo" charset="-128"/>
                <a:cs typeface="Meiryo" charset="-128"/>
              </a:rPr>
              <a:t>年代</a:t>
            </a: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1990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〜2000</a:t>
            </a:r>
            <a:r>
              <a:rPr kumimoji="1" lang="ja-JP" altLang="en-US" dirty="0">
                <a:latin typeface="Meiryo" charset="-128"/>
                <a:ea typeface="Meiryo" charset="-128"/>
                <a:cs typeface="Meiryo" charset="-128"/>
              </a:rPr>
              <a:t>年代</a:t>
            </a: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2010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2" name="ホームベース 41"/>
          <p:cNvSpPr/>
          <p:nvPr/>
        </p:nvSpPr>
        <p:spPr>
          <a:xfrm>
            <a:off x="309281" y="5379305"/>
            <a:ext cx="8562870" cy="387178"/>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道具としての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3" name="ホームベース 42"/>
          <p:cNvSpPr/>
          <p:nvPr/>
        </p:nvSpPr>
        <p:spPr>
          <a:xfrm>
            <a:off x="2314831" y="5790534"/>
            <a:ext cx="6557319" cy="38717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仕組みとしての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4" name="ホームベース 43"/>
          <p:cNvSpPr/>
          <p:nvPr/>
        </p:nvSpPr>
        <p:spPr>
          <a:xfrm>
            <a:off x="6133367" y="6201763"/>
            <a:ext cx="2738783" cy="38717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charset="-128"/>
                <a:ea typeface="Meiryo" charset="-128"/>
                <a:cs typeface="Meiryo" charset="-128"/>
              </a:rPr>
              <a:t>思想としての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a:solidFill>
                  <a:schemeClr val="bg1"/>
                </a:solidFill>
                <a:latin typeface="Meiryo" charset="-128"/>
                <a:ea typeface="Meiryo" charset="-128"/>
                <a:cs typeface="Meiryo" charset="-128"/>
              </a:rPr>
              <a:t>ビジネス＋</a:t>
            </a:r>
            <a:r>
              <a:rPr kumimoji="1" lang="en-US" altLang="ja-JP" sz="2400" dirty="0">
                <a:solidFill>
                  <a:schemeClr val="bg1"/>
                </a:solidFill>
                <a:latin typeface="Meiryo" charset="-128"/>
                <a:ea typeface="Meiryo" charset="-128"/>
                <a:cs typeface="Meiryo" charset="-128"/>
              </a:rPr>
              <a:t>IT</a:t>
            </a:r>
          </a:p>
          <a:p>
            <a:pPr algn="ct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a:solidFill>
                  <a:schemeClr val="bg1"/>
                </a:solidFill>
                <a:latin typeface="Meiryo" charset="-128"/>
                <a:ea typeface="Meiryo" charset="-128"/>
                <a:cs typeface="Meiryo" charset="-128"/>
              </a:rPr>
              <a:t>商品としての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8797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ppt_w*1.125000"/>
                                          </p:val>
                                        </p:tav>
                                        <p:tav tm="100000">
                                          <p:val>
                                            <p:strVal val="#ppt_x"/>
                                          </p:val>
                                        </p:tav>
                                      </p:tavLst>
                                    </p:anim>
                                    <p:animEffect transition="in" filter="wipe(right)">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ppt_x</p:attrName>
                                        </p:attrNameLst>
                                      </p:cBhvr>
                                      <p:tavLst>
                                        <p:tav tm="0">
                                          <p:val>
                                            <p:strVal val="#ppt_x-#ppt_w*1.125000"/>
                                          </p:val>
                                        </p:tav>
                                        <p:tav tm="100000">
                                          <p:val>
                                            <p:strVal val="#ppt_x"/>
                                          </p:val>
                                        </p:tav>
                                      </p:tavLst>
                                    </p:anim>
                                    <p:animEffect transition="in" filter="wipe(right)">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86159"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ja-JP" altLang="en-US" dirty="0"/>
              <a:t>ビジネスのデジタル化</a:t>
            </a:r>
            <a:endParaRPr kumimoji="1" lang="ja-JP" altLang="en-US" dirty="0"/>
          </a:p>
        </p:txBody>
      </p:sp>
      <p:sp>
        <p:nvSpPr>
          <p:cNvPr id="4" name="正方形/長方形 3"/>
          <p:cNvSpPr/>
          <p:nvPr/>
        </p:nvSpPr>
        <p:spPr>
          <a:xfrm>
            <a:off x="3201988" y="1108471"/>
            <a:ext cx="2743200"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eiryo" charset="-128"/>
                <a:ea typeface="Meiryo" charset="-128"/>
                <a:cs typeface="Meiryo" charset="-128"/>
              </a:rPr>
              <a:t>ビジネス</a:t>
            </a:r>
          </a:p>
        </p:txBody>
      </p:sp>
      <p:sp>
        <p:nvSpPr>
          <p:cNvPr id="5" name="正方形/長方形 4"/>
          <p:cNvSpPr/>
          <p:nvPr/>
        </p:nvSpPr>
        <p:spPr>
          <a:xfrm>
            <a:off x="309281" y="1108471"/>
            <a:ext cx="2751735" cy="419496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charset="-128"/>
                <a:ea typeface="Meiryo" charset="-128"/>
                <a:cs typeface="Meiryo" charset="-128"/>
              </a:rPr>
              <a:t>ビジネス</a:t>
            </a:r>
            <a:endParaRPr kumimoji="1" lang="ja-JP" altLang="en-US" sz="2400" dirty="0">
              <a:solidFill>
                <a:srgbClr val="FFFFFF"/>
              </a:solidFill>
              <a:latin typeface="Meiryo" charset="-128"/>
              <a:ea typeface="Meiryo" charset="-128"/>
              <a:cs typeface="Meiryo" charset="-128"/>
            </a:endParaRPr>
          </a:p>
        </p:txBody>
      </p:sp>
      <p:sp>
        <p:nvSpPr>
          <p:cNvPr id="7" name="正方形/長方形 6"/>
          <p:cNvSpPr/>
          <p:nvPr/>
        </p:nvSpPr>
        <p:spPr>
          <a:xfrm>
            <a:off x="1664043" y="4819132"/>
            <a:ext cx="1390146" cy="47631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9" name="正方形/長方形 8"/>
          <p:cNvSpPr/>
          <p:nvPr/>
        </p:nvSpPr>
        <p:spPr>
          <a:xfrm>
            <a:off x="3201988" y="3937684"/>
            <a:ext cx="2743200" cy="1365753"/>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eiryo" charset="-128"/>
                <a:ea typeface="Meiryo" charset="-128"/>
                <a:cs typeface="Meiryo" charset="-128"/>
              </a:rPr>
              <a:t>IT</a:t>
            </a:r>
            <a:endParaRPr kumimoji="1" lang="ja-JP" altLang="en-US" sz="2400" dirty="0">
              <a:solidFill>
                <a:srgbClr val="FFFFFF"/>
              </a:solidFill>
              <a:latin typeface="Meiryo" charset="-128"/>
              <a:ea typeface="Meiryo" charset="-128"/>
              <a:cs typeface="Meiryo" charset="-128"/>
            </a:endParaRPr>
          </a:p>
        </p:txBody>
      </p:sp>
      <p:sp>
        <p:nvSpPr>
          <p:cNvPr id="38" name="テキスト ボックス 37"/>
          <p:cNvSpPr txBox="1"/>
          <p:nvPr/>
        </p:nvSpPr>
        <p:spPr>
          <a:xfrm>
            <a:off x="531364" y="761585"/>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1960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〜1980</a:t>
            </a:r>
            <a:r>
              <a:rPr kumimoji="1" lang="ja-JP" altLang="en-US" dirty="0">
                <a:latin typeface="Meiryo" charset="-128"/>
                <a:ea typeface="Meiryo" charset="-128"/>
                <a:cs typeface="Meiryo" charset="-128"/>
              </a:rPr>
              <a:t>年代</a:t>
            </a:r>
          </a:p>
        </p:txBody>
      </p:sp>
      <p:sp>
        <p:nvSpPr>
          <p:cNvPr id="39" name="テキスト ボックス 38"/>
          <p:cNvSpPr txBox="1"/>
          <p:nvPr/>
        </p:nvSpPr>
        <p:spPr>
          <a:xfrm>
            <a:off x="3333504" y="739139"/>
            <a:ext cx="2480167"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1990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〜2000</a:t>
            </a:r>
            <a:r>
              <a:rPr kumimoji="1" lang="ja-JP" altLang="en-US" dirty="0">
                <a:latin typeface="Meiryo" charset="-128"/>
                <a:ea typeface="Meiryo" charset="-128"/>
                <a:cs typeface="Meiryo" charset="-128"/>
              </a:rPr>
              <a:t>年代</a:t>
            </a:r>
          </a:p>
        </p:txBody>
      </p:sp>
      <p:sp>
        <p:nvSpPr>
          <p:cNvPr id="40" name="テキスト ボックス 39"/>
          <p:cNvSpPr txBox="1"/>
          <p:nvPr/>
        </p:nvSpPr>
        <p:spPr>
          <a:xfrm>
            <a:off x="6752039" y="737141"/>
            <a:ext cx="1447832" cy="369332"/>
          </a:xfrm>
          <a:prstGeom prst="rect">
            <a:avLst/>
          </a:prstGeom>
          <a:noFill/>
        </p:spPr>
        <p:txBody>
          <a:bodyPr wrap="none" rtlCol="0">
            <a:spAutoFit/>
          </a:bodyPr>
          <a:lstStyle/>
          <a:p>
            <a:pPr algn="ctr"/>
            <a:r>
              <a:rPr kumimoji="1" lang="en-US" altLang="ja-JP" dirty="0">
                <a:latin typeface="Meiryo" charset="-128"/>
                <a:ea typeface="Meiryo" charset="-128"/>
                <a:cs typeface="Meiryo" charset="-128"/>
              </a:rPr>
              <a:t>2010</a:t>
            </a:r>
            <a:r>
              <a:rPr kumimoji="1" lang="ja-JP" altLang="en-US" dirty="0">
                <a:latin typeface="Meiryo" charset="-128"/>
                <a:ea typeface="Meiryo" charset="-128"/>
                <a:cs typeface="Meiryo" charset="-128"/>
              </a:rPr>
              <a:t>年代</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p:txBody>
      </p:sp>
      <p:sp>
        <p:nvSpPr>
          <p:cNvPr id="45" name="正方形/長方形 44"/>
          <p:cNvSpPr/>
          <p:nvPr/>
        </p:nvSpPr>
        <p:spPr>
          <a:xfrm>
            <a:off x="6085809"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6" name="正方形/長方形 45"/>
          <p:cNvSpPr/>
          <p:nvPr/>
        </p:nvSpPr>
        <p:spPr>
          <a:xfrm>
            <a:off x="7931908" y="110647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7" name="正方形/長方形 46"/>
          <p:cNvSpPr/>
          <p:nvPr/>
        </p:nvSpPr>
        <p:spPr>
          <a:xfrm>
            <a:off x="6983260" y="1937712"/>
            <a:ext cx="948648"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8" name="正方形/長方形 47"/>
          <p:cNvSpPr/>
          <p:nvPr/>
        </p:nvSpPr>
        <p:spPr>
          <a:xfrm>
            <a:off x="6085809" y="2774267"/>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49" name="正方形/長方形 48"/>
          <p:cNvSpPr/>
          <p:nvPr/>
        </p:nvSpPr>
        <p:spPr>
          <a:xfrm>
            <a:off x="6983260" y="3615750"/>
            <a:ext cx="947948" cy="847656"/>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0" name="正方形/長方形 49"/>
          <p:cNvSpPr/>
          <p:nvPr/>
        </p:nvSpPr>
        <p:spPr>
          <a:xfrm>
            <a:off x="6085809" y="4467796"/>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1" name="正方形/長方形 50"/>
          <p:cNvSpPr/>
          <p:nvPr/>
        </p:nvSpPr>
        <p:spPr>
          <a:xfrm>
            <a:off x="7931558" y="2766953"/>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52" name="正方形/長方形 51"/>
          <p:cNvSpPr/>
          <p:nvPr/>
        </p:nvSpPr>
        <p:spPr>
          <a:xfrm>
            <a:off x="7931557" y="4467795"/>
            <a:ext cx="897451" cy="831251"/>
          </a:xfrm>
          <a:prstGeom prst="rect">
            <a:avLst/>
          </a:prstGeom>
          <a:solidFill>
            <a:schemeClr val="accent2">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37" name="テキスト ボックス 36"/>
          <p:cNvSpPr txBox="1"/>
          <p:nvPr/>
        </p:nvSpPr>
        <p:spPr>
          <a:xfrm>
            <a:off x="6380142" y="2866726"/>
            <a:ext cx="2191626" cy="646331"/>
          </a:xfrm>
          <a:prstGeom prst="rect">
            <a:avLst/>
          </a:prstGeom>
          <a:noFill/>
          <a:effectLst/>
        </p:spPr>
        <p:txBody>
          <a:bodyPr wrap="none" rtlCol="0">
            <a:spAutoFit/>
          </a:bodyPr>
          <a:lstStyle/>
          <a:p>
            <a:pPr algn="ctr"/>
            <a:r>
              <a:rPr kumimoji="1" lang="ja-JP" altLang="en-US" sz="2400" dirty="0">
                <a:solidFill>
                  <a:schemeClr val="bg1"/>
                </a:solidFill>
                <a:latin typeface="Meiryo" charset="-128"/>
                <a:ea typeface="Meiryo" charset="-128"/>
                <a:cs typeface="Meiryo" charset="-128"/>
              </a:rPr>
              <a:t>ビジネス＋</a:t>
            </a:r>
            <a:r>
              <a:rPr kumimoji="1" lang="en-US" altLang="ja-JP" sz="2400" dirty="0">
                <a:solidFill>
                  <a:schemeClr val="bg1"/>
                </a:solidFill>
                <a:latin typeface="Meiryo" charset="-128"/>
                <a:ea typeface="Meiryo" charset="-128"/>
                <a:cs typeface="Meiryo" charset="-128"/>
              </a:rPr>
              <a:t>IT</a:t>
            </a:r>
          </a:p>
          <a:p>
            <a:pPr algn="ctr"/>
            <a:r>
              <a:rPr lang="ja-JP" altLang="en-US" sz="1200" dirty="0">
                <a:solidFill>
                  <a:schemeClr val="bg1"/>
                </a:solidFill>
                <a:latin typeface="Meiryo" charset="-128"/>
                <a:ea typeface="Meiryo" charset="-128"/>
                <a:cs typeface="Meiryo" charset="-128"/>
              </a:rPr>
              <a:t>（</a:t>
            </a:r>
            <a:r>
              <a:rPr lang="en-US" altLang="ja-JP" sz="1200" dirty="0">
                <a:solidFill>
                  <a:schemeClr val="bg1"/>
                </a:solidFill>
                <a:latin typeface="Meiryo" charset="-128"/>
                <a:ea typeface="Meiryo" charset="-128"/>
                <a:cs typeface="Meiryo" charset="-128"/>
              </a:rPr>
              <a:t>IT</a:t>
            </a:r>
            <a:r>
              <a:rPr lang="ja-JP" altLang="en-US" sz="1200" dirty="0">
                <a:solidFill>
                  <a:schemeClr val="bg1"/>
                </a:solidFill>
                <a:latin typeface="Meiryo" charset="-128"/>
                <a:ea typeface="Meiryo" charset="-128"/>
                <a:cs typeface="Meiryo" charset="-128"/>
              </a:rPr>
              <a:t>と一体化したビジネス）</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6674646" y="3807809"/>
            <a:ext cx="1656224" cy="338554"/>
          </a:xfrm>
          <a:prstGeom prst="rect">
            <a:avLst/>
          </a:prstGeom>
          <a:noFill/>
          <a:effectLst/>
        </p:spPr>
        <p:txBody>
          <a:bodyPr wrap="none" rtlCol="0">
            <a:spAutoFit/>
          </a:bodyPr>
          <a:lstStyle/>
          <a:p>
            <a:pPr algn="ctr"/>
            <a:r>
              <a:rPr kumimoji="1" lang="ja-JP" altLang="en-US" sz="1600" b="1" dirty="0">
                <a:solidFill>
                  <a:schemeClr val="bg1"/>
                </a:solidFill>
                <a:latin typeface="Meiryo" charset="-128"/>
                <a:ea typeface="Meiryo" charset="-128"/>
                <a:cs typeface="Meiryo" charset="-128"/>
              </a:rPr>
              <a:t>商品としての</a:t>
            </a:r>
            <a:r>
              <a:rPr kumimoji="1" lang="en-US" altLang="ja-JP" sz="1600" b="1" dirty="0">
                <a:solidFill>
                  <a:schemeClr val="bg1"/>
                </a:solidFill>
                <a:latin typeface="Meiryo" charset="-128"/>
                <a:ea typeface="Meiryo" charset="-128"/>
                <a:cs typeface="Meiryo" charset="-128"/>
              </a:rPr>
              <a:t>IT</a:t>
            </a:r>
            <a:endParaRPr kumimoji="1" lang="ja-JP" altLang="en-US" sz="1600" b="1" dirty="0">
              <a:solidFill>
                <a:schemeClr val="bg1"/>
              </a:solidFill>
              <a:latin typeface="Meiryo" charset="-128"/>
              <a:ea typeface="Meiryo" charset="-128"/>
              <a:cs typeface="Meiryo" charset="-128"/>
            </a:endParaRPr>
          </a:p>
        </p:txBody>
      </p:sp>
      <p:sp>
        <p:nvSpPr>
          <p:cNvPr id="25" name="正方形/長方形 24"/>
          <p:cNvSpPr/>
          <p:nvPr/>
        </p:nvSpPr>
        <p:spPr>
          <a:xfrm>
            <a:off x="309281" y="5413247"/>
            <a:ext cx="5635907" cy="90700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a:solidFill>
                  <a:srgbClr val="FFFFFF"/>
                </a:solidFill>
                <a:latin typeface="Meiryo" charset="-128"/>
                <a:ea typeface="Meiryo" charset="-128"/>
                <a:cs typeface="Meiryo" charset="-128"/>
              </a:rPr>
              <a:t>SoR</a:t>
            </a:r>
            <a:r>
              <a:rPr lang="en-US" altLang="ja-JP" sz="2400" dirty="0">
                <a:solidFill>
                  <a:srgbClr val="FFFFFF"/>
                </a:solidFill>
                <a:latin typeface="Meiryo" charset="-128"/>
                <a:ea typeface="Meiryo" charset="-128"/>
                <a:cs typeface="Meiryo" charset="-128"/>
              </a:rPr>
              <a:t> </a:t>
            </a:r>
            <a:r>
              <a:rPr lang="en-US" altLang="ja-JP" sz="1100" dirty="0">
                <a:solidFill>
                  <a:srgbClr val="FFFFFF"/>
                </a:solidFill>
                <a:latin typeface="Meiryo" charset="-128"/>
                <a:ea typeface="Meiryo" charset="-128"/>
                <a:cs typeface="Meiryo" charset="-128"/>
              </a:rPr>
              <a:t>System of Record</a:t>
            </a:r>
          </a:p>
          <a:p>
            <a:pPr algn="ctr"/>
            <a:r>
              <a:rPr kumimoji="1" lang="ja-JP" altLang="en-US" sz="1400" dirty="0">
                <a:solidFill>
                  <a:srgbClr val="FFFFFF"/>
                </a:solidFill>
                <a:latin typeface="Meiryo" charset="-128"/>
                <a:ea typeface="Meiryo" charset="-128"/>
                <a:cs typeface="Meiryo" charset="-128"/>
              </a:rPr>
              <a:t>結果を処理するシステム</a:t>
            </a:r>
          </a:p>
        </p:txBody>
      </p:sp>
      <p:sp>
        <p:nvSpPr>
          <p:cNvPr id="26" name="正方形/長方形 25"/>
          <p:cNvSpPr/>
          <p:nvPr/>
        </p:nvSpPr>
        <p:spPr>
          <a:xfrm>
            <a:off x="6085809" y="5428472"/>
            <a:ext cx="2743199" cy="9070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err="1">
                <a:solidFill>
                  <a:srgbClr val="FFFFFF"/>
                </a:solidFill>
                <a:latin typeface="Meiryo" charset="-128"/>
                <a:ea typeface="Meiryo" charset="-128"/>
                <a:cs typeface="Meiryo" charset="-128"/>
              </a:rPr>
              <a:t>SoE</a:t>
            </a:r>
            <a:r>
              <a:rPr lang="en-US" altLang="ja-JP" sz="2400" dirty="0">
                <a:solidFill>
                  <a:srgbClr val="FFFFFF"/>
                </a:solidFill>
                <a:latin typeface="Meiryo" charset="-128"/>
                <a:ea typeface="Meiryo" charset="-128"/>
                <a:cs typeface="Meiryo" charset="-128"/>
              </a:rPr>
              <a:t> </a:t>
            </a:r>
            <a:r>
              <a:rPr lang="en-US" altLang="ja-JP" sz="1100" dirty="0">
                <a:solidFill>
                  <a:srgbClr val="FFFFFF"/>
                </a:solidFill>
                <a:latin typeface="Meiryo" charset="-128"/>
                <a:ea typeface="Meiryo" charset="-128"/>
                <a:cs typeface="Meiryo" charset="-128"/>
              </a:rPr>
              <a:t>System of Engagement</a:t>
            </a:r>
          </a:p>
          <a:p>
            <a:pPr algn="ctr"/>
            <a:r>
              <a:rPr kumimoji="1" lang="ja-JP" altLang="en-US" sz="1400" dirty="0">
                <a:solidFill>
                  <a:srgbClr val="FFFFFF"/>
                </a:solidFill>
                <a:latin typeface="Meiryo" charset="-128"/>
                <a:ea typeface="Meiryo" charset="-128"/>
                <a:cs typeface="Meiryo" charset="-128"/>
              </a:rPr>
              <a:t>結果を創出するシステム</a:t>
            </a:r>
          </a:p>
        </p:txBody>
      </p:sp>
      <p:grpSp>
        <p:nvGrpSpPr>
          <p:cNvPr id="6" name="図形グループ 5"/>
          <p:cNvGrpSpPr/>
          <p:nvPr/>
        </p:nvGrpSpPr>
        <p:grpSpPr>
          <a:xfrm>
            <a:off x="5581497" y="5830860"/>
            <a:ext cx="863193" cy="744244"/>
            <a:chOff x="5581497" y="5830860"/>
            <a:chExt cx="863193" cy="744244"/>
          </a:xfrm>
        </p:grpSpPr>
        <p:sp>
          <p:nvSpPr>
            <p:cNvPr id="28" name="星 32 27"/>
            <p:cNvSpPr/>
            <p:nvPr/>
          </p:nvSpPr>
          <p:spPr>
            <a:xfrm>
              <a:off x="5581497" y="5830860"/>
              <a:ext cx="863193" cy="744244"/>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5741223" y="5932070"/>
              <a:ext cx="543739" cy="523220"/>
            </a:xfrm>
            <a:prstGeom prst="rect">
              <a:avLst/>
            </a:prstGeom>
            <a:noFill/>
          </p:spPr>
          <p:txBody>
            <a:bodyPr wrap="none" rtlCol="0">
              <a:spAutoFit/>
            </a:bodyPr>
            <a:lstStyle/>
            <a:p>
              <a:pPr algn="ctr"/>
              <a:r>
                <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文化</a:t>
              </a:r>
              <a:endParaRPr kumimoji="1" lang="en-US" altLang="ja-JP"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a:p>
              <a:pPr algn="ctr"/>
              <a:r>
                <a:rPr kumimoji="1" lang="ja-JP" altLang="en-US" sz="1400" dirty="0">
                  <a:solidFill>
                    <a:srgbClr val="FF00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対立</a:t>
              </a:r>
            </a:p>
          </p:txBody>
        </p:sp>
      </p:grpSp>
    </p:spTree>
    <p:extLst>
      <p:ext uri="{BB962C8B-B14F-4D97-AF65-F5344CB8AC3E}">
        <p14:creationId xmlns:p14="http://schemas.microsoft.com/office/powerpoint/2010/main" val="6810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a:t>ビジネス価値と文化の違い</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74</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HGSSoeiKakugothicUB" charset="-128"/>
                <a:ea typeface="HGSSoeiKakugothicUB" charset="-128"/>
                <a:cs typeface="HGSSoeiKakugothicUB" charset="-128"/>
              </a:rPr>
              <a:t>ユーザー部門の</a:t>
            </a:r>
            <a:r>
              <a:rPr lang="en-US" altLang="ja-JP" sz="1600" dirty="0">
                <a:solidFill>
                  <a:srgbClr val="FFFFFF"/>
                </a:solidFill>
                <a:latin typeface="HGSSoeiKakugothicUB" charset="-128"/>
                <a:ea typeface="HGSSoeiKakugothicUB" charset="-128"/>
                <a:cs typeface="HGSSoeiKakugothicUB" charset="-128"/>
              </a:rPr>
              <a:t>IT</a:t>
            </a:r>
            <a:r>
              <a:rPr lang="ja-JP" altLang="en-US" sz="1600" dirty="0">
                <a:solidFill>
                  <a:srgbClr val="FFFFFF"/>
                </a:solidFill>
                <a:latin typeface="HGSSoeiKakugothicUB" charset="-128"/>
                <a:ea typeface="HGSSoeiKakugothicUB" charset="-128"/>
                <a:cs typeface="HGSSoeiKakugothicUB" charset="-128"/>
              </a:rPr>
              <a:t>への</a:t>
            </a:r>
            <a:r>
              <a:rPr kumimoji="1" lang="ja-JP" altLang="en-US" sz="1600" dirty="0">
                <a:solidFill>
                  <a:srgbClr val="FFFFFF"/>
                </a:solidFill>
                <a:latin typeface="HGSSoeiKakugothicUB" charset="-128"/>
                <a:ea typeface="HGSSoeiKakugothicUB" charset="-128"/>
                <a:cs typeface="HGSSoeiKakugothicUB" charset="-128"/>
              </a:rPr>
              <a:t>期待の変化</a:t>
            </a: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顧客に製品やサービスを</a:t>
            </a:r>
            <a:r>
              <a:rPr lang="ja-JP" altLang="en-US" b="1" dirty="0">
                <a:solidFill>
                  <a:schemeClr val="bg1"/>
                </a:solidFill>
                <a:latin typeface="Meiryo" charset="-128"/>
                <a:ea typeface="Meiryo" charset="-128"/>
                <a:cs typeface="Meiryo" charset="-128"/>
              </a:rPr>
              <a:t>“いかに買ってもらうか”を狙う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a:solidFill>
                  <a:schemeClr val="bg1"/>
                </a:solidFill>
                <a:latin typeface="Meiryo" charset="-128"/>
                <a:ea typeface="Meiryo" charset="-128"/>
                <a:cs typeface="Meiryo" charset="-128"/>
              </a:rPr>
              <a:t>顧客が製品やサービスを</a:t>
            </a:r>
            <a:r>
              <a:rPr lang="ja-JP" altLang="en-US" b="1" dirty="0">
                <a:solidFill>
                  <a:schemeClr val="bg1"/>
                </a:solidFill>
                <a:latin typeface="Meiryo" charset="-128"/>
                <a:ea typeface="Meiryo" charset="-128"/>
                <a:cs typeface="Meiryo" charset="-128"/>
              </a:rPr>
              <a:t>“買ってから”を処理、格納する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a:solidFill>
                  <a:schemeClr val="bg1"/>
                </a:solidFill>
                <a:latin typeface="Meiryo" charset="-128"/>
                <a:ea typeface="Meiryo" charset="-128"/>
                <a:cs typeface="Meiryo" charset="-128"/>
              </a:rPr>
              <a:t>ユーザー部門の要求は明確</a:t>
            </a:r>
            <a:endParaRPr lang="en-US" altLang="ja-JP" sz="1400" b="1" dirty="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部門はその要求に応える</a:t>
            </a: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a:solidFill>
                  <a:schemeClr val="bg1"/>
                </a:solidFill>
                <a:latin typeface="Meiryo" charset="-128"/>
                <a:ea typeface="Meiryo" charset="-128"/>
                <a:cs typeface="Meiryo" charset="-128"/>
              </a:rPr>
              <a:t>SoR</a:t>
            </a:r>
            <a:endParaRPr lang="en-US" altLang="ja-JP" sz="3600" b="1" dirty="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の著者</a:t>
            </a:r>
            <a:r>
              <a:rPr lang="en-US" altLang="ja-JP" sz="800" dirty="0">
                <a:solidFill>
                  <a:schemeClr val="tx1">
                    <a:lumMod val="50000"/>
                    <a:lumOff val="50000"/>
                  </a:schemeClr>
                </a:solidFill>
                <a:latin typeface="Meiryo" charset="-128"/>
                <a:ea typeface="Meiryo" charset="-128"/>
                <a:cs typeface="Meiryo" charset="-128"/>
              </a:rPr>
              <a:t>Geoffrey A. Moore</a:t>
            </a:r>
            <a:r>
              <a:rPr lang="ja-JP" altLang="en-US" sz="800" dirty="0">
                <a:solidFill>
                  <a:schemeClr val="tx1">
                    <a:lumMod val="50000"/>
                    <a:lumOff val="50000"/>
                  </a:schemeClr>
                </a:solidFill>
                <a:latin typeface="Meiryo" charset="-128"/>
                <a:ea typeface="Meiryo" charset="-128"/>
                <a:cs typeface="Meiryo" charset="-128"/>
              </a:rPr>
              <a:t>の言葉</a:t>
            </a:r>
            <a:r>
              <a:rPr kumimoji="1" lang="ja-JP" altLang="en-US" sz="800" dirty="0">
                <a:solidFill>
                  <a:schemeClr val="tx1">
                    <a:lumMod val="50000"/>
                    <a:lumOff val="50000"/>
                  </a:schemeClr>
                </a:solidFill>
                <a:latin typeface="Meiryo" charset="-128"/>
                <a:ea typeface="Meiryo" charset="-128"/>
                <a:cs typeface="Meiryo" charset="-128"/>
              </a:rPr>
              <a:t>を参考に作成</a:t>
            </a: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a:solidFill>
                  <a:schemeClr val="bg1"/>
                </a:solidFill>
                <a:latin typeface="Meiryo" charset="-128"/>
                <a:ea typeface="Meiryo" charset="-128"/>
                <a:cs typeface="Meiryo" charset="-128"/>
              </a:rPr>
              <a:t>ユーザー部門は要求が不明</a:t>
            </a:r>
            <a:endParaRPr lang="en-US" altLang="ja-JP" sz="1400" b="1" dirty="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部門はその要求を一緒に探す</a:t>
            </a: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a:solidFill>
                  <a:schemeClr val="bg1"/>
                </a:solidFill>
                <a:latin typeface="Meiryo" charset="-128"/>
                <a:ea typeface="Meiryo" charset="-128"/>
                <a:cs typeface="Meiryo" charset="-128"/>
              </a:rPr>
              <a:t>販売管理</a:t>
            </a:r>
            <a:r>
              <a:rPr lang="ja-JP" altLang="en-US" sz="800" dirty="0">
                <a:solidFill>
                  <a:schemeClr val="bg1"/>
                </a:solidFill>
                <a:latin typeface="Meiryo" charset="-128"/>
                <a:ea typeface="Meiryo" charset="-128"/>
                <a:cs typeface="Meiryo" charset="-128"/>
              </a:rPr>
              <a:t>など</a:t>
            </a: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a:solidFill>
                  <a:schemeClr val="bg1"/>
                </a:solidFill>
                <a:latin typeface="Meiryo" charset="-128"/>
                <a:ea typeface="Meiryo" charset="-128"/>
                <a:cs typeface="Meiryo" charset="-128"/>
              </a:rPr>
              <a:t>EC</a:t>
            </a:r>
            <a:r>
              <a:rPr lang="ja-JP" altLang="en-US" sz="800" dirty="0">
                <a:solidFill>
                  <a:schemeClr val="bg1"/>
                </a:solidFill>
                <a:latin typeface="Meiryo" charset="-128"/>
                <a:ea typeface="Meiryo" charset="-128"/>
                <a:cs typeface="Meiryo" charset="-128"/>
              </a:rPr>
              <a:t>など</a:t>
            </a: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結果を創出するシステム</a:t>
            </a:r>
          </a:p>
        </p:txBody>
      </p:sp>
      <p:sp>
        <p:nvSpPr>
          <p:cNvPr id="9" name="テキスト ボックス 8"/>
          <p:cNvSpPr txBox="1"/>
          <p:nvPr/>
        </p:nvSpPr>
        <p:spPr>
          <a:xfrm>
            <a:off x="5921385" y="2877097"/>
            <a:ext cx="2803993"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a:t>
            </a:r>
            <a:r>
              <a:rPr lang="en-US" altLang="ja-JP" dirty="0"/>
              <a:t> </a:t>
            </a:r>
            <a:r>
              <a:rPr lang="ja-JP" altLang="en-US" dirty="0"/>
              <a:t>モード</a:t>
            </a:r>
            <a:r>
              <a:rPr lang="en-US" altLang="ja-JP" dirty="0"/>
              <a:t>2</a:t>
            </a:r>
            <a:endParaRPr lang="ja-JP" altLang="en-US" dirty="0"/>
          </a:p>
        </p:txBody>
      </p:sp>
      <p:sp>
        <p:nvSpPr>
          <p:cNvPr id="27" name="テキスト ボックス 26"/>
          <p:cNvSpPr txBox="1"/>
          <p:nvPr/>
        </p:nvSpPr>
        <p:spPr>
          <a:xfrm>
            <a:off x="363217" y="4230369"/>
            <a:ext cx="2528862"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モード</a:t>
            </a:r>
            <a:r>
              <a:rPr lang="en-US" altLang="ja-JP" dirty="0"/>
              <a:t>1</a:t>
            </a:r>
            <a:r>
              <a:rPr lang="ja-JP" altLang="en-US" dirty="0"/>
              <a:t> ≈</a:t>
            </a:r>
          </a:p>
        </p:txBody>
      </p:sp>
    </p:spTree>
    <p:extLst>
      <p:ext uri="{BB962C8B-B14F-4D97-AF65-F5344CB8AC3E}">
        <p14:creationId xmlns:p14="http://schemas.microsoft.com/office/powerpoint/2010/main" val="14682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44859"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リーフォーム 30"/>
          <p:cNvSpPr/>
          <p:nvPr/>
        </p:nvSpPr>
        <p:spPr>
          <a:xfrm>
            <a:off x="6042351" y="1897381"/>
            <a:ext cx="2581132" cy="2528408"/>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3099 w 2565787"/>
              <a:gd name="connsiteY3" fmla="*/ 2509997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95300 w 2565787"/>
              <a:gd name="connsiteY3" fmla="*/ 2516134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2528408"/>
              <a:gd name="connsiteX1" fmla="*/ 594 w 2565787"/>
              <a:gd name="connsiteY1" fmla="*/ 1098506 h 2528408"/>
              <a:gd name="connsiteX2" fmla="*/ 1289273 w 2565787"/>
              <a:gd name="connsiteY2" fmla="*/ 1098507 h 2528408"/>
              <a:gd name="connsiteX3" fmla="*/ 1295300 w 2565787"/>
              <a:gd name="connsiteY3" fmla="*/ 2516134 h 2528408"/>
              <a:gd name="connsiteX4" fmla="*/ 2559686 w 2565787"/>
              <a:gd name="connsiteY4" fmla="*/ 2528408 h 2528408"/>
              <a:gd name="connsiteX5" fmla="*/ 2565787 w 2565787"/>
              <a:gd name="connsiteY5" fmla="*/ 6137 h 2528408"/>
              <a:gd name="connsiteX6" fmla="*/ 557 w 2565787"/>
              <a:gd name="connsiteY6" fmla="*/ 0 h 2528408"/>
              <a:gd name="connsiteX0" fmla="*/ 557 w 2565787"/>
              <a:gd name="connsiteY0" fmla="*/ 0 h 2528408"/>
              <a:gd name="connsiteX1" fmla="*/ 594 w 2565787"/>
              <a:gd name="connsiteY1" fmla="*/ 1098506 h 2528408"/>
              <a:gd name="connsiteX2" fmla="*/ 1289273 w 2565787"/>
              <a:gd name="connsiteY2" fmla="*/ 1098507 h 2528408"/>
              <a:gd name="connsiteX3" fmla="*/ 1283099 w 2565787"/>
              <a:gd name="connsiteY3" fmla="*/ 2522271 h 2528408"/>
              <a:gd name="connsiteX4" fmla="*/ 2559686 w 2565787"/>
              <a:gd name="connsiteY4" fmla="*/ 2528408 h 2528408"/>
              <a:gd name="connsiteX5" fmla="*/ 2565787 w 2565787"/>
              <a:gd name="connsiteY5" fmla="*/ 6137 h 2528408"/>
              <a:gd name="connsiteX6" fmla="*/ 557 w 2565787"/>
              <a:gd name="connsiteY6" fmla="*/ 0 h 25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2528408">
                <a:moveTo>
                  <a:pt x="557" y="0"/>
                </a:moveTo>
                <a:cubicBezTo>
                  <a:pt x="2603" y="362078"/>
                  <a:pt x="-1452" y="736428"/>
                  <a:pt x="594" y="1098506"/>
                </a:cubicBezTo>
                <a:lnTo>
                  <a:pt x="1289273" y="1098507"/>
                </a:lnTo>
                <a:cubicBezTo>
                  <a:pt x="1285182" y="1814480"/>
                  <a:pt x="1287190" y="1806298"/>
                  <a:pt x="1283099" y="2522271"/>
                </a:cubicBezTo>
                <a:lnTo>
                  <a:pt x="2559686" y="2528408"/>
                </a:lnTo>
                <a:cubicBezTo>
                  <a:pt x="2561720" y="1687651"/>
                  <a:pt x="2563753" y="846894"/>
                  <a:pt x="2565787" y="6137"/>
                </a:cubicBez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3280180" y="3142098"/>
            <a:ext cx="129182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3280180" y="1897381"/>
            <a:ext cx="2581132" cy="3234153"/>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3234153">
                <a:moveTo>
                  <a:pt x="557" y="0"/>
                </a:moveTo>
                <a:cubicBezTo>
                  <a:pt x="2603" y="362078"/>
                  <a:pt x="-1452" y="736428"/>
                  <a:pt x="594" y="1098506"/>
                </a:cubicBezTo>
                <a:lnTo>
                  <a:pt x="1289273" y="1098507"/>
                </a:lnTo>
                <a:cubicBezTo>
                  <a:pt x="1285182" y="1814480"/>
                  <a:pt x="1293291" y="2518180"/>
                  <a:pt x="1289200" y="3234153"/>
                </a:cubicBezTo>
                <a:lnTo>
                  <a:pt x="2565787" y="3234153"/>
                </a:lnTo>
                <a:lnTo>
                  <a:pt x="2565787" y="6137"/>
                </a:ln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３つの</a:t>
            </a:r>
            <a:r>
              <a:rPr kumimoji="1" lang="en-US" altLang="ja-JP" dirty="0"/>
              <a:t>IT</a:t>
            </a:r>
            <a:r>
              <a:rPr kumimoji="1" lang="ja-JP" altLang="en-US" dirty="0"/>
              <a:t>：従来の</a:t>
            </a:r>
            <a:r>
              <a:rPr kumimoji="1" lang="en-US" altLang="ja-JP" dirty="0"/>
              <a:t>IT</a:t>
            </a:r>
            <a:r>
              <a:rPr kumimoji="1" lang="ja-JP" altLang="en-US" dirty="0"/>
              <a:t>／シャドー</a:t>
            </a:r>
            <a:r>
              <a:rPr kumimoji="1" lang="en-US" altLang="ja-JP" dirty="0"/>
              <a:t>IT</a:t>
            </a:r>
            <a:r>
              <a:rPr kumimoji="1" lang="ja-JP" altLang="en-US" dirty="0"/>
              <a:t>／バイモーダル</a:t>
            </a:r>
            <a:r>
              <a:rPr kumimoji="1" lang="en-US" altLang="ja-JP" dirty="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75</a:t>
            </a:fld>
            <a:endParaRPr kumimoji="1" lang="ja-JP" altLang="en-US"/>
          </a:p>
        </p:txBody>
      </p:sp>
      <p:sp>
        <p:nvSpPr>
          <p:cNvPr id="4" name="正方形/長方形 3"/>
          <p:cNvSpPr/>
          <p:nvPr/>
        </p:nvSpPr>
        <p:spPr>
          <a:xfrm>
            <a:off x="515501"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Meiryo" charset="-128"/>
                <a:ea typeface="Meiryo" charset="-128"/>
                <a:cs typeface="Meiryo" charset="-128"/>
              </a:rPr>
              <a:t>SIer</a:t>
            </a:r>
            <a:r>
              <a:rPr kumimoji="1" lang="ja-JP" altLang="en-US" dirty="0">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IT</a:t>
            </a:r>
            <a:r>
              <a:rPr kumimoji="1" lang="ja-JP" altLang="en-US" dirty="0">
                <a:solidFill>
                  <a:srgbClr val="FFFFFF"/>
                </a:solidFill>
                <a:latin typeface="Meiryo" charset="-128"/>
                <a:ea typeface="Meiryo" charset="-128"/>
                <a:cs typeface="Meiryo" charset="-128"/>
              </a:rPr>
              <a:t>ベンダー</a:t>
            </a:r>
          </a:p>
        </p:txBody>
      </p:sp>
      <p:sp>
        <p:nvSpPr>
          <p:cNvPr id="5" name="正方形/長方形 4"/>
          <p:cNvSpPr/>
          <p:nvPr/>
        </p:nvSpPr>
        <p:spPr>
          <a:xfrm>
            <a:off x="3280180"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6" name="正方形/長方形 5"/>
          <p:cNvSpPr/>
          <p:nvPr/>
        </p:nvSpPr>
        <p:spPr>
          <a:xfrm>
            <a:off x="6044859"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7" name="正方形/長方形 6"/>
          <p:cNvSpPr/>
          <p:nvPr/>
        </p:nvSpPr>
        <p:spPr>
          <a:xfrm>
            <a:off x="515501" y="1897381"/>
            <a:ext cx="2583640" cy="10800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ysClr val="windowText" lastClr="000000"/>
                </a:solidFill>
              </a:ln>
              <a:solidFill>
                <a:srgbClr val="FFFFFF"/>
              </a:solidFill>
              <a:latin typeface="ＭＳ Ｐゴシック"/>
              <a:ea typeface="ＭＳ Ｐゴシック"/>
              <a:cs typeface="ＭＳ Ｐゴシック"/>
            </a:endParaRPr>
          </a:p>
        </p:txBody>
      </p:sp>
      <p:sp>
        <p:nvSpPr>
          <p:cNvPr id="10" name="正方形/長方形 9"/>
          <p:cNvSpPr/>
          <p:nvPr/>
        </p:nvSpPr>
        <p:spPr>
          <a:xfrm>
            <a:off x="512993"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76870" y="3262238"/>
            <a:ext cx="246090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kumimoji="1"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4" name="正方形/長方形 13"/>
          <p:cNvSpPr/>
          <p:nvPr/>
        </p:nvSpPr>
        <p:spPr>
          <a:xfrm>
            <a:off x="3341549"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5" name="正方形/長方形 14"/>
          <p:cNvSpPr/>
          <p:nvPr/>
        </p:nvSpPr>
        <p:spPr>
          <a:xfrm>
            <a:off x="4621095"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18" name="テキスト ボックス 17"/>
          <p:cNvSpPr txBox="1"/>
          <p:nvPr/>
        </p:nvSpPr>
        <p:spPr>
          <a:xfrm>
            <a:off x="994334" y="4660966"/>
            <a:ext cx="1620957" cy="307777"/>
          </a:xfrm>
          <a:prstGeom prst="rect">
            <a:avLst/>
          </a:prstGeom>
          <a:noFill/>
        </p:spPr>
        <p:txBody>
          <a:bodyPr wrap="none" rtlCol="0">
            <a:spAutoFit/>
          </a:bodyPr>
          <a:lstStyle/>
          <a:p>
            <a:pPr algn="ctr"/>
            <a:r>
              <a:rPr kumimoji="1" lang="ja-JP" altLang="en-US" sz="1400" dirty="0">
                <a:solidFill>
                  <a:schemeClr val="accent3">
                    <a:lumMod val="50000"/>
                  </a:schemeClr>
                </a:solidFill>
                <a:latin typeface="Meiryo" charset="-128"/>
                <a:ea typeface="Meiryo" charset="-128"/>
                <a:cs typeface="Meiryo" charset="-128"/>
              </a:rPr>
              <a:t>情報システム部門</a:t>
            </a:r>
          </a:p>
        </p:txBody>
      </p:sp>
      <p:sp>
        <p:nvSpPr>
          <p:cNvPr id="19" name="テキスト ボックス 18"/>
          <p:cNvSpPr txBox="1"/>
          <p:nvPr/>
        </p:nvSpPr>
        <p:spPr>
          <a:xfrm>
            <a:off x="3312317" y="4691743"/>
            <a:ext cx="1210588" cy="246221"/>
          </a:xfrm>
          <a:prstGeom prst="rect">
            <a:avLst/>
          </a:prstGeom>
          <a:noFill/>
        </p:spPr>
        <p:txBody>
          <a:bodyPr wrap="none" rtlCol="0">
            <a:spAutoFit/>
          </a:bodyPr>
          <a:lstStyle/>
          <a:p>
            <a:pPr algn="ctr"/>
            <a:r>
              <a:rPr kumimoji="1" lang="ja-JP" altLang="en-US" sz="1000">
                <a:solidFill>
                  <a:schemeClr val="accent3">
                    <a:lumMod val="50000"/>
                  </a:schemeClr>
                </a:solidFill>
                <a:latin typeface="Meiryo" charset="-128"/>
                <a:ea typeface="Meiryo" charset="-128"/>
                <a:cs typeface="Meiryo" charset="-128"/>
              </a:rPr>
              <a:t>情報システム部門</a:t>
            </a:r>
            <a:endParaRPr kumimoji="1" lang="ja-JP" altLang="en-US" sz="1000" dirty="0">
              <a:solidFill>
                <a:schemeClr val="accent3">
                  <a:lumMod val="50000"/>
                </a:schemeClr>
              </a:solidFill>
              <a:latin typeface="Meiryo" charset="-128"/>
              <a:ea typeface="Meiryo" charset="-128"/>
              <a:cs typeface="Meiryo" charset="-128"/>
            </a:endParaRPr>
          </a:p>
        </p:txBody>
      </p:sp>
      <p:sp>
        <p:nvSpPr>
          <p:cNvPr id="20" name="テキスト ボックス 19"/>
          <p:cNvSpPr txBox="1"/>
          <p:nvPr/>
        </p:nvSpPr>
        <p:spPr>
          <a:xfrm>
            <a:off x="1250814"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1" name="テキスト ボックス 20"/>
          <p:cNvSpPr txBox="1"/>
          <p:nvPr/>
        </p:nvSpPr>
        <p:spPr>
          <a:xfrm>
            <a:off x="4018002"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2" name="テキスト ボックス 21"/>
          <p:cNvSpPr txBox="1"/>
          <p:nvPr/>
        </p:nvSpPr>
        <p:spPr>
          <a:xfrm>
            <a:off x="6782681"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3" name="正方形/長方形 22"/>
          <p:cNvSpPr/>
          <p:nvPr/>
        </p:nvSpPr>
        <p:spPr>
          <a:xfrm>
            <a:off x="6100091"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24" name="正方形/長方形 23"/>
          <p:cNvSpPr/>
          <p:nvPr/>
        </p:nvSpPr>
        <p:spPr>
          <a:xfrm>
            <a:off x="7379637"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25" name="テキスト ボックス 24"/>
          <p:cNvSpPr txBox="1"/>
          <p:nvPr/>
        </p:nvSpPr>
        <p:spPr>
          <a:xfrm>
            <a:off x="1472028" y="2244458"/>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599265" y="224891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27" name="テキスト ボックス 26"/>
          <p:cNvSpPr txBox="1"/>
          <p:nvPr/>
        </p:nvSpPr>
        <p:spPr>
          <a:xfrm>
            <a:off x="3580482" y="225900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8" name="テキスト ボックス 27"/>
          <p:cNvSpPr txBox="1"/>
          <p:nvPr/>
        </p:nvSpPr>
        <p:spPr>
          <a:xfrm>
            <a:off x="6042351" y="4660964"/>
            <a:ext cx="1620957" cy="307777"/>
          </a:xfrm>
          <a:prstGeom prst="rect">
            <a:avLst/>
          </a:prstGeom>
          <a:noFill/>
        </p:spPr>
        <p:txBody>
          <a:bodyPr wrap="none" rtlCol="0">
            <a:spAutoFit/>
          </a:bodyPr>
          <a:lstStyle/>
          <a:p>
            <a:pPr algn="ctr"/>
            <a:r>
              <a:rPr kumimoji="1" lang="ja-JP" altLang="en-US" sz="140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29" name="テキスト ボックス 28"/>
          <p:cNvSpPr txBox="1"/>
          <p:nvPr/>
        </p:nvSpPr>
        <p:spPr>
          <a:xfrm>
            <a:off x="7335978" y="223829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30" name="テキスト ボックス 29"/>
          <p:cNvSpPr txBox="1"/>
          <p:nvPr/>
        </p:nvSpPr>
        <p:spPr>
          <a:xfrm>
            <a:off x="6317195" y="224838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32" name="上下矢印 31"/>
          <p:cNvSpPr/>
          <p:nvPr/>
        </p:nvSpPr>
        <p:spPr>
          <a:xfrm>
            <a:off x="1611498"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上下矢印 32"/>
          <p:cNvSpPr/>
          <p:nvPr/>
        </p:nvSpPr>
        <p:spPr>
          <a:xfrm>
            <a:off x="3732777"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上下矢印 33"/>
          <p:cNvSpPr/>
          <p:nvPr/>
        </p:nvSpPr>
        <p:spPr>
          <a:xfrm>
            <a:off x="6519538" y="5018768"/>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上下矢印 34"/>
          <p:cNvSpPr/>
          <p:nvPr/>
        </p:nvSpPr>
        <p:spPr>
          <a:xfrm>
            <a:off x="5012323" y="5027728"/>
            <a:ext cx="386626" cy="500778"/>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上下矢印 35"/>
          <p:cNvSpPr/>
          <p:nvPr/>
        </p:nvSpPr>
        <p:spPr>
          <a:xfrm>
            <a:off x="7811358" y="4336198"/>
            <a:ext cx="386626" cy="1187997"/>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p:cNvSpPr txBox="1"/>
          <p:nvPr/>
        </p:nvSpPr>
        <p:spPr>
          <a:xfrm>
            <a:off x="1177876" y="1332650"/>
            <a:ext cx="1253869" cy="400110"/>
          </a:xfrm>
          <a:prstGeom prst="rect">
            <a:avLst/>
          </a:prstGeom>
          <a:noFill/>
        </p:spPr>
        <p:txBody>
          <a:bodyPr wrap="none" rtlCol="0">
            <a:spAutoFit/>
          </a:bodyPr>
          <a:lstStyle/>
          <a:p>
            <a:pPr algn="ctr"/>
            <a:r>
              <a:rPr kumimoji="1" lang="ja-JP" altLang="en-US" sz="2000" b="1" dirty="0">
                <a:solidFill>
                  <a:schemeClr val="bg1">
                    <a:lumMod val="50000"/>
                  </a:schemeClr>
                </a:solidFill>
                <a:latin typeface="Meiryo" charset="-128"/>
                <a:ea typeface="Meiryo" charset="-128"/>
                <a:cs typeface="Meiryo" charset="-128"/>
              </a:rPr>
              <a:t>従来の</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8" name="テキスト ボックス 37"/>
          <p:cNvSpPr txBox="1"/>
          <p:nvPr/>
        </p:nvSpPr>
        <p:spPr>
          <a:xfrm>
            <a:off x="3816825" y="1332650"/>
            <a:ext cx="1510350"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シャドー</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9" name="テキスト ボックス 38"/>
          <p:cNvSpPr txBox="1"/>
          <p:nvPr/>
        </p:nvSpPr>
        <p:spPr>
          <a:xfrm>
            <a:off x="6321261" y="1338435"/>
            <a:ext cx="2023311"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バイモーダル</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3089875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a:t>SI</a:t>
            </a:r>
            <a:r>
              <a:rPr lang="ja-JP" altLang="en-US" dirty="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76</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特化型</a:t>
            </a:r>
            <a:endParaRPr kumimoji="1"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ビジネス</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サービス</a:t>
            </a: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業種・業務特化</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インテグレーション</a:t>
            </a: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a:solidFill>
                  <a:srgbClr val="008000"/>
                </a:solidFill>
              </a:rPr>
              <a:t>アプリケーション</a:t>
            </a: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コンサルテーション</a:t>
            </a: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インフラ構築</a:t>
            </a: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クラウド運用管理</a:t>
            </a: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内製化支援</a:t>
            </a: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シチズン</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デベロッパー支援</a:t>
            </a: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アジャイル型</a:t>
            </a:r>
            <a:endParaRPr lang="en-US" altLang="ja-JP" dirty="0">
              <a:solidFill>
                <a:srgbClr val="FFFFFF"/>
              </a:solidFill>
              <a:latin typeface="メイリオ"/>
              <a:ea typeface="メイリオ"/>
              <a:cs typeface="メイリオ"/>
            </a:endParaRPr>
          </a:p>
          <a:p>
            <a:pPr algn="ctr"/>
            <a:r>
              <a:rPr lang="ja-JP" altLang="en-US" dirty="0">
                <a:solidFill>
                  <a:srgbClr val="FFFFFF"/>
                </a:solidFill>
                <a:latin typeface="メイリオ"/>
                <a:ea typeface="メイリオ"/>
                <a:cs typeface="メイリオ"/>
              </a:rPr>
              <a:t>受託開発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汎用型</a:t>
            </a:r>
            <a:endParaRPr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kumimoji="1"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データセンター</a:t>
            </a: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a:solidFill>
                  <a:srgbClr val="008000"/>
                </a:solidFill>
                <a:latin typeface="メイリオ"/>
                <a:ea typeface="メイリオ"/>
                <a:cs typeface="メイリオ"/>
              </a:rPr>
              <a:t>インフラ</a:t>
            </a:r>
            <a:endParaRPr kumimoji="1" lang="en-US" altLang="ja-JP" sz="1600" dirty="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a:solidFill>
                  <a:srgbClr val="000090"/>
                </a:solidFill>
                <a:latin typeface="メイリオ"/>
                <a:ea typeface="メイリオ"/>
                <a:cs typeface="メイリオ"/>
              </a:rPr>
              <a:t>専門特化</a:t>
            </a: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a:solidFill>
                  <a:srgbClr val="000090"/>
                </a:solidFill>
                <a:latin typeface="メイリオ"/>
                <a:ea typeface="メイリオ"/>
                <a:cs typeface="メイリオ"/>
              </a:rPr>
              <a:t>スピード</a:t>
            </a: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アプリケーション</a:t>
            </a:r>
            <a:endParaRPr kumimoji="1" lang="en-US" altLang="ja-JP" sz="1000" dirty="0">
              <a:solidFill>
                <a:srgbClr val="FF6600"/>
              </a:solidFill>
              <a:latin typeface="メイリオ"/>
              <a:ea typeface="メイリオ"/>
              <a:cs typeface="メイリオ"/>
            </a:endParaRPr>
          </a:p>
          <a:p>
            <a:r>
              <a:rPr kumimoji="1" lang="ja-JP" altLang="en-US" sz="1000" dirty="0">
                <a:solidFill>
                  <a:srgbClr val="FF6600"/>
                </a:solidFill>
                <a:latin typeface="メイリオ"/>
                <a:ea typeface="メイリオ"/>
                <a:cs typeface="メイリオ"/>
              </a:rPr>
              <a:t>　　　　　プロフェッショナル</a:t>
            </a: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a:t>
            </a: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a:solidFill>
                  <a:srgbClr val="FF6600"/>
                </a:solidFill>
                <a:latin typeface="メイリオ"/>
                <a:ea typeface="メイリオ"/>
                <a:cs typeface="メイリオ"/>
              </a:rPr>
              <a:t>プロフェッショナル</a:t>
            </a: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インフラ提供戦略</a:t>
            </a: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389997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詳細はこちらをご覧下さい　</a:t>
            </a:r>
            <a:r>
              <a:rPr lang="en-US" altLang="ja-JP" dirty="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77</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歴史的事実や数字的裏付けに基づき現状を整理し、その具体的な対策を示すこと。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身の丈に合った事例を紹介し、具体的なビジネスのイメージを描きやすくすること。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新規事業を立ち上げるための課題や成功させるための実践的なノウハウを解説すること。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a:latin typeface="Meiryo" charset="-128"/>
                <a:ea typeface="Meiryo" charset="-128"/>
                <a:cs typeface="Meiryo" charset="-128"/>
              </a:rPr>
              <a:t>新しいステージに立つためにどうすればいいのか</a:t>
            </a:r>
            <a:endParaRPr lang="en-US" altLang="ja-JP" sz="1400" b="1" dirty="0">
              <a:latin typeface="Meiryo" charset="-128"/>
              <a:ea typeface="Meiryo" charset="-128"/>
              <a:cs typeface="Meiryo" charset="-128"/>
            </a:endParaRPr>
          </a:p>
          <a:p>
            <a:endParaRPr kumimoji="1" lang="ja-JP" altLang="en-US" sz="1400" dirty="0">
              <a:latin typeface="Meiryo" charset="-128"/>
              <a:ea typeface="Meiryo" charset="-128"/>
              <a:cs typeface="Meiryo" charset="-128"/>
            </a:endParaRPr>
          </a:p>
          <a:p>
            <a:r>
              <a:rPr kumimoji="1" lang="ja-JP" altLang="en-US" sz="1200" dirty="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a:latin typeface="Meiryo" charset="-128"/>
                <a:ea typeface="Meiryo" charset="-128"/>
                <a:cs typeface="Meiryo" charset="-128"/>
              </a:rPr>
              <a:t>SI</a:t>
            </a:r>
            <a:r>
              <a:rPr kumimoji="1" lang="ja-JP" altLang="en-US" sz="1200" dirty="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a:solidFill>
                  <a:schemeClr val="accent6">
                    <a:lumMod val="75000"/>
                  </a:schemeClr>
                </a:solidFill>
                <a:latin typeface="Meiryo" charset="-128"/>
                <a:ea typeface="Meiryo" charset="-128"/>
                <a:cs typeface="Meiryo" charset="-128"/>
              </a:rPr>
              <a:t>本書に掲載している全</a:t>
            </a:r>
            <a:r>
              <a:rPr lang="en-US" altLang="ja-JP" sz="1200" dirty="0">
                <a:solidFill>
                  <a:schemeClr val="accent6">
                    <a:lumMod val="75000"/>
                  </a:schemeClr>
                </a:solidFill>
                <a:latin typeface="Meiryo" charset="-128"/>
                <a:ea typeface="Meiryo" charset="-128"/>
                <a:cs typeface="Meiryo" charset="-128"/>
              </a:rPr>
              <a:t>60</a:t>
            </a:r>
            <a:r>
              <a:rPr lang="ja-JP" altLang="en-US" sz="1200" dirty="0">
                <a:solidFill>
                  <a:schemeClr val="accent6">
                    <a:lumMod val="75000"/>
                  </a:schemeClr>
                </a:solidFill>
                <a:latin typeface="Meiryo" charset="-128"/>
                <a:ea typeface="Meiryo" charset="-128"/>
                <a:cs typeface="Meiryo" charset="-128"/>
              </a:rPr>
              <a:t>枚の図表は、ロイヤリティ・フリーのパワーポイントでダウンロードできます。経営会議や企画書の資料として、ご使用下さい。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a:latin typeface="Meiryo" charset="-128"/>
                <a:ea typeface="Meiryo" charset="-128"/>
                <a:cs typeface="Meiryo" charset="-128"/>
              </a:rPr>
              <a:t>発売日：</a:t>
            </a:r>
            <a:r>
              <a:rPr lang="en-US" altLang="ja-JP" sz="1200" dirty="0">
                <a:latin typeface="Meiryo" charset="-128"/>
                <a:ea typeface="Meiryo" charset="-128"/>
                <a:cs typeface="Meiryo" charset="-128"/>
              </a:rPr>
              <a:t>2016</a:t>
            </a:r>
            <a:r>
              <a:rPr lang="ja-JP" altLang="en-US" sz="1200" dirty="0">
                <a:latin typeface="Meiryo" charset="-128"/>
                <a:ea typeface="Meiryo" charset="-128"/>
                <a:cs typeface="Meiryo" charset="-128"/>
              </a:rPr>
              <a:t>年</a:t>
            </a:r>
            <a:r>
              <a:rPr lang="en-US" altLang="ja-JP" sz="1200" dirty="0">
                <a:latin typeface="Meiryo" charset="-128"/>
                <a:ea typeface="Meiryo" charset="-128"/>
                <a:cs typeface="Meiryo" charset="-128"/>
              </a:rPr>
              <a:t>1</a:t>
            </a:r>
            <a:r>
              <a:rPr lang="ja-JP" altLang="en-US" sz="1200" dirty="0">
                <a:latin typeface="Meiryo" charset="-128"/>
                <a:ea typeface="Meiryo" charset="-128"/>
                <a:cs typeface="Meiryo" charset="-128"/>
              </a:rPr>
              <a:t>月</a:t>
            </a:r>
            <a:r>
              <a:rPr lang="en-US" altLang="ja-JP" sz="1200" dirty="0">
                <a:latin typeface="Meiryo" charset="-128"/>
                <a:ea typeface="Meiryo" charset="-128"/>
                <a:cs typeface="Meiryo" charset="-128"/>
              </a:rPr>
              <a:t>25</a:t>
            </a:r>
            <a:r>
              <a:rPr lang="ja-JP" altLang="en-US" sz="1200" dirty="0">
                <a:latin typeface="Meiryo" charset="-128"/>
                <a:ea typeface="Meiryo" charset="-128"/>
                <a:cs typeface="Meiryo" charset="-128"/>
              </a:rPr>
              <a:t>日</a:t>
            </a:r>
          </a:p>
          <a:p>
            <a:r>
              <a:rPr lang="ja-JP" altLang="en-US" sz="1200" dirty="0">
                <a:latin typeface="Meiryo" charset="-128"/>
                <a:ea typeface="Meiryo" charset="-128"/>
                <a:cs typeface="Meiryo" charset="-128"/>
              </a:rPr>
              <a:t>著書：斎藤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昌義＋後藤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晃</a:t>
            </a:r>
          </a:p>
          <a:p>
            <a:r>
              <a:rPr lang="ja-JP" altLang="en-US" sz="1200" dirty="0">
                <a:latin typeface="Meiryo" charset="-128"/>
                <a:ea typeface="Meiryo" charset="-128"/>
                <a:cs typeface="Meiryo" charset="-128"/>
              </a:rPr>
              <a:t>体裁：A5判／本文2色／240ページ</a:t>
            </a:r>
          </a:p>
          <a:p>
            <a:r>
              <a:rPr lang="ja-JP" altLang="en-US" sz="1200" dirty="0">
                <a:latin typeface="Meiryo" charset="-128"/>
                <a:ea typeface="Meiryo" charset="-128"/>
                <a:cs typeface="Meiryo" charset="-128"/>
              </a:rPr>
              <a:t>ISBN：978-4-7741-7872-1</a:t>
            </a:r>
          </a:p>
          <a:p>
            <a:r>
              <a:rPr lang="ja-JP" altLang="en-US" sz="1200" dirty="0">
                <a:latin typeface="Meiryo" charset="-128"/>
                <a:ea typeface="Meiryo" charset="-128"/>
                <a:cs typeface="Meiryo" charset="-128"/>
              </a:rPr>
              <a:t>価格：1,880円（＋税）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396408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3B7EE9-07D9-344A-91E2-D699072D97AD}"/>
              </a:ext>
            </a:extLst>
          </p:cNvPr>
          <p:cNvSpPr>
            <a:spLocks noGrp="1"/>
          </p:cNvSpPr>
          <p:nvPr>
            <p:ph type="title"/>
          </p:nvPr>
        </p:nvSpPr>
        <p:spPr/>
        <p:txBody>
          <a:bodyPr/>
          <a:lstStyle/>
          <a:p>
            <a:r>
              <a:rPr kumimoji="1" lang="en-US" altLang="ja-JP" dirty="0"/>
              <a:t>SI</a:t>
            </a:r>
            <a:r>
              <a:rPr kumimoji="1" lang="ja-JP" altLang="en-US"/>
              <a:t>ビジネス変革のステップ</a:t>
            </a:r>
          </a:p>
        </p:txBody>
      </p:sp>
      <p:sp>
        <p:nvSpPr>
          <p:cNvPr id="3" name="スライド番号プレースホルダー 2">
            <a:extLst>
              <a:ext uri="{FF2B5EF4-FFF2-40B4-BE49-F238E27FC236}">
                <a16:creationId xmlns:a16="http://schemas.microsoft.com/office/drawing/2014/main" id="{162638C1-1E5B-E14D-9F74-A0FC815B51B2}"/>
              </a:ext>
            </a:extLst>
          </p:cNvPr>
          <p:cNvSpPr>
            <a:spLocks noGrp="1"/>
          </p:cNvSpPr>
          <p:nvPr>
            <p:ph type="sldNum" sz="quarter" idx="12"/>
          </p:nvPr>
        </p:nvSpPr>
        <p:spPr/>
        <p:txBody>
          <a:bodyPr/>
          <a:lstStyle/>
          <a:p>
            <a:fld id="{8FF8CC5D-A65D-5946-99B5-645367A967AD}" type="slidenum">
              <a:rPr kumimoji="1" lang="ja-JP" altLang="en-US" smtClean="0"/>
              <a:t>78</a:t>
            </a:fld>
            <a:endParaRPr kumimoji="1" lang="ja-JP" altLang="en-US"/>
          </a:p>
        </p:txBody>
      </p:sp>
      <p:sp>
        <p:nvSpPr>
          <p:cNvPr id="4" name="正方形/長方形 3">
            <a:extLst>
              <a:ext uri="{FF2B5EF4-FFF2-40B4-BE49-F238E27FC236}">
                <a16:creationId xmlns:a16="http://schemas.microsoft.com/office/drawing/2014/main" id="{1FFB0089-C04F-1345-9EBC-D7898F611D63}"/>
              </a:ext>
            </a:extLst>
          </p:cNvPr>
          <p:cNvSpPr/>
          <p:nvPr/>
        </p:nvSpPr>
        <p:spPr>
          <a:xfrm>
            <a:off x="427286" y="1835868"/>
            <a:ext cx="362876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モード</a:t>
            </a:r>
            <a:r>
              <a:rPr kumimoji="1" lang="en-US" altLang="ja-JP" sz="1400" dirty="0">
                <a:solidFill>
                  <a:srgbClr val="FFFFFF"/>
                </a:solidFill>
                <a:latin typeface="Meiryo" charset="-128"/>
                <a:ea typeface="Meiryo" charset="-128"/>
                <a:cs typeface="Meiryo" charset="-128"/>
              </a:rPr>
              <a:t>1/</a:t>
            </a:r>
            <a:r>
              <a:rPr kumimoji="1" lang="en-US" altLang="ja-JP" sz="1400" dirty="0" err="1">
                <a:solidFill>
                  <a:srgbClr val="FFFFFF"/>
                </a:solidFill>
                <a:latin typeface="Meiryo" charset="-128"/>
                <a:ea typeface="Meiryo" charset="-128"/>
                <a:cs typeface="Meiryo" charset="-128"/>
              </a:rPr>
              <a:t>SoR</a:t>
            </a:r>
            <a:r>
              <a:rPr kumimoji="1" lang="ja-JP" altLang="en-US" sz="1400">
                <a:solidFill>
                  <a:srgbClr val="FFFFFF"/>
                </a:solidFill>
                <a:latin typeface="Meiryo" charset="-128"/>
                <a:ea typeface="Meiryo" charset="-128"/>
                <a:cs typeface="Meiryo" charset="-128"/>
              </a:rPr>
              <a:t>を対象とした</a:t>
            </a:r>
            <a:endParaRPr kumimoji="1"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伝統的な</a:t>
            </a:r>
            <a:r>
              <a:rPr lang="en-US" altLang="ja-JP" sz="2000" b="1" dirty="0">
                <a:solidFill>
                  <a:srgbClr val="FFFFFF"/>
                </a:solidFill>
                <a:latin typeface="Meiryo" charset="-128"/>
                <a:ea typeface="Meiryo" charset="-128"/>
                <a:cs typeface="Meiryo" charset="-128"/>
              </a:rPr>
              <a:t>SI</a:t>
            </a:r>
            <a:r>
              <a:rPr lang="ja-JP" altLang="en-US" sz="2000" b="1">
                <a:solidFill>
                  <a:srgbClr val="FFFFFF"/>
                </a:solidFill>
                <a:latin typeface="Meiryo" charset="-128"/>
                <a:ea typeface="Meiryo" charset="-128"/>
                <a:cs typeface="Meiryo" charset="-128"/>
              </a:rPr>
              <a:t>領域</a:t>
            </a:r>
            <a:endParaRPr kumimoji="1" lang="ja-JP" altLang="en-US" sz="2000" b="1"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6F825D89-865A-E34C-A613-BC52A66E1486}"/>
              </a:ext>
            </a:extLst>
          </p:cNvPr>
          <p:cNvSpPr/>
          <p:nvPr/>
        </p:nvSpPr>
        <p:spPr>
          <a:xfrm>
            <a:off x="5087951" y="1835868"/>
            <a:ext cx="3628762"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モード</a:t>
            </a:r>
            <a:r>
              <a:rPr kumimoji="1" lang="en-US" altLang="ja-JP" sz="1400" dirty="0">
                <a:solidFill>
                  <a:srgbClr val="FFFFFF"/>
                </a:solidFill>
                <a:latin typeface="Meiryo" charset="-128"/>
                <a:ea typeface="Meiryo" charset="-128"/>
                <a:cs typeface="Meiryo" charset="-128"/>
              </a:rPr>
              <a:t>2/</a:t>
            </a:r>
            <a:r>
              <a:rPr lang="en-US" altLang="ja-JP" sz="1400" dirty="0" err="1">
                <a:solidFill>
                  <a:srgbClr val="FFFFFF"/>
                </a:solidFill>
                <a:latin typeface="Meiryo" charset="-128"/>
                <a:ea typeface="Meiryo" charset="-128"/>
                <a:cs typeface="Meiryo" charset="-128"/>
              </a:rPr>
              <a:t>SoE</a:t>
            </a:r>
            <a:r>
              <a:rPr lang="ja-JP" altLang="en-US" sz="1400">
                <a:solidFill>
                  <a:srgbClr val="FFFFFF"/>
                </a:solidFill>
                <a:latin typeface="Meiryo" charset="-128"/>
                <a:ea typeface="Meiryo" charset="-128"/>
                <a:cs typeface="Meiryo" charset="-128"/>
              </a:rPr>
              <a:t>を対象とした</a:t>
            </a:r>
            <a:endParaRPr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新しい</a:t>
            </a:r>
            <a:r>
              <a:rPr kumimoji="1" lang="en-US" altLang="ja-JP" sz="2000" b="1" dirty="0">
                <a:solidFill>
                  <a:srgbClr val="FFFFFF"/>
                </a:solidFill>
                <a:latin typeface="Meiryo" charset="-128"/>
                <a:ea typeface="Meiryo" charset="-128"/>
                <a:cs typeface="Meiryo" charset="-128"/>
              </a:rPr>
              <a:t>SI</a:t>
            </a:r>
            <a:r>
              <a:rPr kumimoji="1" lang="ja-JP" altLang="en-US" sz="2000" b="1">
                <a:solidFill>
                  <a:srgbClr val="FFFFFF"/>
                </a:solidFill>
                <a:latin typeface="Meiryo" charset="-128"/>
                <a:ea typeface="Meiryo" charset="-128"/>
                <a:cs typeface="Meiryo" charset="-128"/>
              </a:rPr>
              <a:t>領域</a:t>
            </a:r>
            <a:endParaRPr kumimoji="1" lang="ja-JP" altLang="en-US" sz="2000" b="1"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744D58FD-7C04-B242-BF9A-95540351FD2F}"/>
              </a:ext>
            </a:extLst>
          </p:cNvPr>
          <p:cNvSpPr/>
          <p:nvPr/>
        </p:nvSpPr>
        <p:spPr>
          <a:xfrm>
            <a:off x="427286" y="3133328"/>
            <a:ext cx="3628762" cy="95382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Meiryo" charset="-128"/>
                <a:ea typeface="Meiryo" charset="-128"/>
                <a:cs typeface="Meiryo" charset="-128"/>
              </a:rPr>
              <a:t>徹底した</a:t>
            </a:r>
            <a:r>
              <a:rPr kumimoji="1" lang="ja-JP" altLang="en-US" sz="1400">
                <a:solidFill>
                  <a:srgbClr val="FFFFFF"/>
                </a:solidFill>
                <a:latin typeface="Meiryo" charset="-128"/>
                <a:ea typeface="Meiryo" charset="-128"/>
                <a:cs typeface="Meiryo" charset="-128"/>
              </a:rPr>
              <a:t>効率化</a:t>
            </a:r>
            <a:endParaRPr kumimoji="1" lang="en-US" altLang="ja-JP" sz="1400" dirty="0">
              <a:solidFill>
                <a:srgbClr val="FFFFFF"/>
              </a:solidFill>
              <a:latin typeface="Meiryo" charset="-128"/>
              <a:ea typeface="Meiryo" charset="-128"/>
              <a:cs typeface="Meiryo" charset="-128"/>
            </a:endParaRPr>
          </a:p>
          <a:p>
            <a:pPr algn="ctr"/>
            <a:r>
              <a:rPr lang="ja-JP" altLang="en-US" sz="2000" b="1">
                <a:solidFill>
                  <a:srgbClr val="FFFFFF"/>
                </a:solidFill>
                <a:latin typeface="Meiryo" charset="-128"/>
                <a:ea typeface="Meiryo" charset="-128"/>
                <a:cs typeface="Meiryo" charset="-128"/>
              </a:rPr>
              <a:t>クラウドと自動化</a:t>
            </a:r>
            <a:endParaRPr kumimoji="1" lang="ja-JP" altLang="en-US" sz="2000" b="1" dirty="0">
              <a:solidFill>
                <a:srgbClr val="FFFFFF"/>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3F914C4B-5487-AA42-B7F8-C93623B87EF8}"/>
              </a:ext>
            </a:extLst>
          </p:cNvPr>
          <p:cNvSpPr/>
          <p:nvPr/>
        </p:nvSpPr>
        <p:spPr>
          <a:xfrm>
            <a:off x="5087951" y="3133328"/>
            <a:ext cx="3628762" cy="95382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新しい</a:t>
            </a:r>
            <a:r>
              <a:rPr kumimoji="1" lang="en-US" altLang="ja-JP" sz="1400" dirty="0">
                <a:solidFill>
                  <a:srgbClr val="FFFFFF"/>
                </a:solidFill>
                <a:latin typeface="Meiryo" charset="-128"/>
                <a:ea typeface="Meiryo" charset="-128"/>
                <a:cs typeface="Meiryo" charset="-128"/>
              </a:rPr>
              <a:t>SI</a:t>
            </a:r>
            <a:r>
              <a:rPr kumimoji="1" lang="ja-JP" altLang="en-US" sz="1400">
                <a:solidFill>
                  <a:srgbClr val="FFFFFF"/>
                </a:solidFill>
                <a:latin typeface="Meiryo" charset="-128"/>
                <a:ea typeface="Meiryo" charset="-128"/>
                <a:cs typeface="Meiryo" charset="-128"/>
              </a:rPr>
              <a:t>手法の熟成</a:t>
            </a:r>
            <a:endParaRPr kumimoji="1"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アジャイルと</a:t>
            </a:r>
            <a:r>
              <a:rPr kumimoji="1" lang="en-US" altLang="ja-JP" sz="2000" b="1" dirty="0">
                <a:solidFill>
                  <a:srgbClr val="FFFFFF"/>
                </a:solidFill>
                <a:latin typeface="Meiryo" charset="-128"/>
                <a:ea typeface="Meiryo" charset="-128"/>
                <a:cs typeface="Meiryo" charset="-128"/>
              </a:rPr>
              <a:t>DevOps</a:t>
            </a:r>
          </a:p>
        </p:txBody>
      </p:sp>
      <p:sp>
        <p:nvSpPr>
          <p:cNvPr id="8" name="正方形/長方形 7">
            <a:extLst>
              <a:ext uri="{FF2B5EF4-FFF2-40B4-BE49-F238E27FC236}">
                <a16:creationId xmlns:a16="http://schemas.microsoft.com/office/drawing/2014/main" id="{3AA51D27-A569-CB40-A70B-148A912450DB}"/>
              </a:ext>
            </a:extLst>
          </p:cNvPr>
          <p:cNvSpPr/>
          <p:nvPr/>
        </p:nvSpPr>
        <p:spPr>
          <a:xfrm>
            <a:off x="427286" y="4903328"/>
            <a:ext cx="8289427" cy="106503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charset="-128"/>
                <a:ea typeface="Meiryo" charset="-128"/>
                <a:cs typeface="Meiryo" charset="-128"/>
              </a:rPr>
              <a:t>お客様のデジタル・トランスフォーメーションの実現を支援</a:t>
            </a:r>
            <a:endParaRPr kumimoji="1" lang="en-US" altLang="ja-JP" dirty="0">
              <a:solidFill>
                <a:srgbClr val="FFFFFF"/>
              </a:solidFill>
              <a:latin typeface="Meiryo" charset="-128"/>
              <a:ea typeface="Meiryo" charset="-128"/>
              <a:cs typeface="Meiryo" charset="-128"/>
            </a:endParaRPr>
          </a:p>
          <a:p>
            <a:pPr algn="ctr"/>
            <a:r>
              <a:rPr kumimoji="1" lang="ja-JP" altLang="en-US" sz="2800" b="1">
                <a:solidFill>
                  <a:srgbClr val="FFFFFF"/>
                </a:solidFill>
                <a:latin typeface="Meiryo" charset="-128"/>
                <a:ea typeface="Meiryo" charset="-128"/>
                <a:cs typeface="Meiryo" charset="-128"/>
              </a:rPr>
              <a:t>共創と内製化</a:t>
            </a:r>
            <a:endParaRPr kumimoji="1" lang="ja-JP" altLang="en-US" sz="2800" b="1" dirty="0">
              <a:solidFill>
                <a:srgbClr val="FFFFFF"/>
              </a:solidFill>
              <a:latin typeface="Meiryo" charset="-128"/>
              <a:ea typeface="Meiryo" charset="-128"/>
              <a:cs typeface="Meiryo" charset="-128"/>
            </a:endParaRPr>
          </a:p>
        </p:txBody>
      </p:sp>
      <p:sp>
        <p:nvSpPr>
          <p:cNvPr id="9" name="下矢印 8">
            <a:extLst>
              <a:ext uri="{FF2B5EF4-FFF2-40B4-BE49-F238E27FC236}">
                <a16:creationId xmlns:a16="http://schemas.microsoft.com/office/drawing/2014/main" id="{3A918497-E37B-754A-8CAF-E6A82248F7ED}"/>
              </a:ext>
            </a:extLst>
          </p:cNvPr>
          <p:cNvSpPr/>
          <p:nvPr/>
        </p:nvSpPr>
        <p:spPr>
          <a:xfrm>
            <a:off x="1906950" y="2672764"/>
            <a:ext cx="669433" cy="580619"/>
          </a:xfrm>
          <a:prstGeom prst="downArrow">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a:extLst>
              <a:ext uri="{FF2B5EF4-FFF2-40B4-BE49-F238E27FC236}">
                <a16:creationId xmlns:a16="http://schemas.microsoft.com/office/drawing/2014/main" id="{52541505-BDCC-C049-AF18-3D3A0A0F17C5}"/>
              </a:ext>
            </a:extLst>
          </p:cNvPr>
          <p:cNvSpPr/>
          <p:nvPr/>
        </p:nvSpPr>
        <p:spPr>
          <a:xfrm>
            <a:off x="6567615" y="2671199"/>
            <a:ext cx="669433" cy="580619"/>
          </a:xfrm>
          <a:prstGeom prst="down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a:extLst>
              <a:ext uri="{FF2B5EF4-FFF2-40B4-BE49-F238E27FC236}">
                <a16:creationId xmlns:a16="http://schemas.microsoft.com/office/drawing/2014/main" id="{D9A5A44E-0751-1E46-B685-15E23C297B54}"/>
              </a:ext>
            </a:extLst>
          </p:cNvPr>
          <p:cNvSpPr/>
          <p:nvPr/>
        </p:nvSpPr>
        <p:spPr>
          <a:xfrm>
            <a:off x="1906950" y="3971008"/>
            <a:ext cx="669433" cy="104509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下矢印 11">
            <a:extLst>
              <a:ext uri="{FF2B5EF4-FFF2-40B4-BE49-F238E27FC236}">
                <a16:creationId xmlns:a16="http://schemas.microsoft.com/office/drawing/2014/main" id="{377F23A4-635E-7C49-9D1D-9BC9A55CC49A}"/>
              </a:ext>
            </a:extLst>
          </p:cNvPr>
          <p:cNvSpPr/>
          <p:nvPr/>
        </p:nvSpPr>
        <p:spPr>
          <a:xfrm>
            <a:off x="6567615" y="3969443"/>
            <a:ext cx="669433" cy="104509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a:extLst>
              <a:ext uri="{FF2B5EF4-FFF2-40B4-BE49-F238E27FC236}">
                <a16:creationId xmlns:a16="http://schemas.microsoft.com/office/drawing/2014/main" id="{CADB86AE-13FF-C44E-97CA-2D5478D8D9F1}"/>
              </a:ext>
            </a:extLst>
          </p:cNvPr>
          <p:cNvSpPr txBox="1"/>
          <p:nvPr/>
        </p:nvSpPr>
        <p:spPr>
          <a:xfrm>
            <a:off x="1379891" y="1374203"/>
            <a:ext cx="1723550" cy="461665"/>
          </a:xfrm>
          <a:prstGeom prst="rect">
            <a:avLst/>
          </a:prstGeom>
          <a:noFill/>
        </p:spPr>
        <p:txBody>
          <a:bodyPr wrap="none" rtlCol="0">
            <a:spAutoFit/>
          </a:bodyPr>
          <a:lstStyle/>
          <a:p>
            <a:pPr algn="ctr"/>
            <a:r>
              <a:rPr kumimoji="1" lang="ja-JP" altLang="en-US" sz="2400" b="1">
                <a:solidFill>
                  <a:schemeClr val="accent3">
                    <a:lumMod val="50000"/>
                  </a:schemeClr>
                </a:solidFill>
                <a:latin typeface="Meiryo" panose="020B0604030504040204" pitchFamily="34" charset="-128"/>
                <a:ea typeface="Meiryo" panose="020B0604030504040204" pitchFamily="34" charset="-128"/>
              </a:rPr>
              <a:t>ステージ１</a:t>
            </a:r>
          </a:p>
        </p:txBody>
      </p:sp>
      <p:sp>
        <p:nvSpPr>
          <p:cNvPr id="14" name="テキスト ボックス 13">
            <a:extLst>
              <a:ext uri="{FF2B5EF4-FFF2-40B4-BE49-F238E27FC236}">
                <a16:creationId xmlns:a16="http://schemas.microsoft.com/office/drawing/2014/main" id="{2CF70121-FD74-FB45-A54E-7AC6BEE3338B}"/>
              </a:ext>
            </a:extLst>
          </p:cNvPr>
          <p:cNvSpPr txBox="1"/>
          <p:nvPr/>
        </p:nvSpPr>
        <p:spPr>
          <a:xfrm>
            <a:off x="6040556" y="1374202"/>
            <a:ext cx="1723550" cy="461665"/>
          </a:xfrm>
          <a:prstGeom prst="rect">
            <a:avLst/>
          </a:prstGeom>
          <a:noFill/>
        </p:spPr>
        <p:txBody>
          <a:bodyPr wrap="none" rtlCol="0">
            <a:spAutoFit/>
          </a:bodyPr>
          <a:lstStyle/>
          <a:p>
            <a:pPr algn="ctr"/>
            <a:r>
              <a:rPr kumimoji="1" lang="ja-JP" altLang="en-US" sz="2400" b="1">
                <a:solidFill>
                  <a:srgbClr val="0070C0"/>
                </a:solidFill>
                <a:latin typeface="Meiryo" panose="020B0604030504040204" pitchFamily="34" charset="-128"/>
                <a:ea typeface="Meiryo" panose="020B0604030504040204" pitchFamily="34" charset="-128"/>
              </a:rPr>
              <a:t>ステージ２</a:t>
            </a:r>
          </a:p>
        </p:txBody>
      </p:sp>
      <p:sp>
        <p:nvSpPr>
          <p:cNvPr id="15" name="テキスト ボックス 14">
            <a:extLst>
              <a:ext uri="{FF2B5EF4-FFF2-40B4-BE49-F238E27FC236}">
                <a16:creationId xmlns:a16="http://schemas.microsoft.com/office/drawing/2014/main" id="{25AC65B4-6E83-1D4D-89B7-33B0E2BD8B20}"/>
              </a:ext>
            </a:extLst>
          </p:cNvPr>
          <p:cNvSpPr txBox="1"/>
          <p:nvPr/>
        </p:nvSpPr>
        <p:spPr>
          <a:xfrm>
            <a:off x="3710224" y="4430788"/>
            <a:ext cx="1723549" cy="461665"/>
          </a:xfrm>
          <a:prstGeom prst="rect">
            <a:avLst/>
          </a:prstGeom>
          <a:noFill/>
        </p:spPr>
        <p:txBody>
          <a:bodyPr wrap="none" rtlCol="0">
            <a:spAutoFit/>
          </a:bodyPr>
          <a:lstStyle/>
          <a:p>
            <a:pPr algn="ctr"/>
            <a:r>
              <a:rPr kumimoji="1" lang="ja-JP" altLang="en-US" sz="2400" b="1">
                <a:solidFill>
                  <a:schemeClr val="accent6">
                    <a:lumMod val="75000"/>
                  </a:schemeClr>
                </a:solidFill>
                <a:latin typeface="Meiryo" panose="020B0604030504040204" pitchFamily="34" charset="-128"/>
                <a:ea typeface="Meiryo" panose="020B0604030504040204" pitchFamily="34" charset="-128"/>
              </a:rPr>
              <a:t>ステージ３</a:t>
            </a:r>
          </a:p>
        </p:txBody>
      </p:sp>
    </p:spTree>
    <p:extLst>
      <p:ext uri="{BB962C8B-B14F-4D97-AF65-F5344CB8AC3E}">
        <p14:creationId xmlns:p14="http://schemas.microsoft.com/office/powerpoint/2010/main" val="122961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down)">
                                      <p:cBhvr>
                                        <p:cTn id="26" dur="500"/>
                                        <p:tgtEl>
                                          <p:spTgt spid="11"/>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down)">
                                      <p:cBhvr>
                                        <p:cTn id="30" dur="500"/>
                                        <p:tgtEl>
                                          <p:spTgt spid="15"/>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down)">
                                      <p:cBhvr>
                                        <p:cTn id="34" dur="500"/>
                                        <p:tgtEl>
                                          <p:spTgt spid="12"/>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4" grpId="0"/>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4A716E-70C0-7440-9D85-10190DBE5E9A}"/>
              </a:ext>
            </a:extLst>
          </p:cNvPr>
          <p:cNvSpPr>
            <a:spLocks noGrp="1"/>
          </p:cNvSpPr>
          <p:nvPr>
            <p:ph type="title"/>
          </p:nvPr>
        </p:nvSpPr>
        <p:spPr/>
        <p:txBody>
          <a:bodyPr/>
          <a:lstStyle/>
          <a:p>
            <a:r>
              <a:rPr kumimoji="1" lang="en-US" altLang="ja-JP" dirty="0"/>
              <a:t>IT</a:t>
            </a:r>
            <a:r>
              <a:rPr kumimoji="1" lang="ja-JP" altLang="en-US" dirty="0"/>
              <a:t>をビジネスの成果に結びつける考え方</a:t>
            </a:r>
          </a:p>
        </p:txBody>
      </p:sp>
      <p:sp>
        <p:nvSpPr>
          <p:cNvPr id="2" name="スライド番号プレースホルダー 1">
            <a:extLst>
              <a:ext uri="{FF2B5EF4-FFF2-40B4-BE49-F238E27FC236}">
                <a16:creationId xmlns:a16="http://schemas.microsoft.com/office/drawing/2014/main" id="{569352C0-2564-7145-B1EC-29EF4E39402B}"/>
              </a:ext>
            </a:extLst>
          </p:cNvPr>
          <p:cNvSpPr>
            <a:spLocks noGrp="1"/>
          </p:cNvSpPr>
          <p:nvPr>
            <p:ph type="sldNum" sz="quarter" idx="12"/>
          </p:nvPr>
        </p:nvSpPr>
        <p:spPr/>
        <p:txBody>
          <a:bodyPr/>
          <a:lstStyle/>
          <a:p>
            <a:fld id="{8FF8CC5D-A65D-5946-99B5-645367A967AD}" type="slidenum">
              <a:rPr kumimoji="1" lang="ja-JP" altLang="en-US" smtClean="0"/>
              <a:t>79</a:t>
            </a:fld>
            <a:endParaRPr kumimoji="1" lang="ja-JP" altLang="en-US"/>
          </a:p>
        </p:txBody>
      </p:sp>
      <p:sp>
        <p:nvSpPr>
          <p:cNvPr id="4" name="正方形/長方形 3">
            <a:extLst>
              <a:ext uri="{FF2B5EF4-FFF2-40B4-BE49-F238E27FC236}">
                <a16:creationId xmlns:a16="http://schemas.microsoft.com/office/drawing/2014/main" id="{9E624A7E-D7BD-004F-850D-D850ECEEC072}"/>
              </a:ext>
            </a:extLst>
          </p:cNvPr>
          <p:cNvSpPr/>
          <p:nvPr/>
        </p:nvSpPr>
        <p:spPr>
          <a:xfrm>
            <a:off x="450112" y="1176670"/>
            <a:ext cx="4022651" cy="39694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ビジネスの成果に結びつかないアプローチ</a:t>
            </a:r>
          </a:p>
        </p:txBody>
      </p:sp>
      <p:sp>
        <p:nvSpPr>
          <p:cNvPr id="6" name="正方形/長方形 5">
            <a:extLst>
              <a:ext uri="{FF2B5EF4-FFF2-40B4-BE49-F238E27FC236}">
                <a16:creationId xmlns:a16="http://schemas.microsoft.com/office/drawing/2014/main" id="{562DEFD9-6FEB-7044-AA41-EFCD9BAB190C}"/>
              </a:ext>
            </a:extLst>
          </p:cNvPr>
          <p:cNvSpPr/>
          <p:nvPr/>
        </p:nvSpPr>
        <p:spPr>
          <a:xfrm>
            <a:off x="450112" y="1817910"/>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latin typeface="Meiryo" panose="020B0604030504040204" pitchFamily="34" charset="-128"/>
                <a:ea typeface="Meiryo" panose="020B0604030504040204" pitchFamily="34" charset="-128"/>
                <a:cs typeface="ＭＳ Ｐゴシック"/>
              </a:rPr>
              <a:t>IoT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AI</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何か</a:t>
            </a:r>
            <a:r>
              <a:rPr kumimoji="1" lang="en-US" altLang="ja-JP" sz="1400" b="1" dirty="0">
                <a:solidFill>
                  <a:srgbClr val="FFFFFF"/>
                </a:solidFill>
                <a:latin typeface="Meiryo" panose="020B0604030504040204" pitchFamily="34" charset="-128"/>
                <a:ea typeface="Meiryo" panose="020B0604030504040204" pitchFamily="34" charset="-128"/>
                <a:cs typeface="ＭＳ Ｐゴシック"/>
              </a:rPr>
              <a: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できないだろうか？</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（使えるビジネスはないのか？）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41C42DC4-03EB-B94D-9FBB-15E3CA38BAC6}"/>
              </a:ext>
            </a:extLst>
          </p:cNvPr>
          <p:cNvSpPr/>
          <p:nvPr/>
        </p:nvSpPr>
        <p:spPr>
          <a:xfrm>
            <a:off x="457200" y="2709401"/>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err="1">
                <a:solidFill>
                  <a:srgbClr val="FFFFFF"/>
                </a:solidFill>
                <a:latin typeface="Meiryo" panose="020B0604030504040204" pitchFamily="34" charset="-128"/>
                <a:ea typeface="Meiryo" panose="020B0604030504040204" pitchFamily="34" charset="-128"/>
                <a:cs typeface="ＭＳ Ｐゴシック"/>
              </a:rPr>
              <a:t>IoT</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AI</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で</a:t>
            </a:r>
            <a:r>
              <a:rPr kumimoji="1" lang="en-US" altLang="ja-JP" sz="1400" dirty="0">
                <a:solidFill>
                  <a:srgbClr val="FFFFFF"/>
                </a:solidFill>
                <a:latin typeface="Meiryo" panose="020B0604030504040204" pitchFamily="34" charset="-128"/>
                <a:ea typeface="Meiryo" panose="020B0604030504040204" pitchFamily="34" charset="-128"/>
                <a:cs typeface="ＭＳ Ｐゴシック"/>
              </a:rPr>
              <a:t>”</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何が</a:t>
            </a:r>
            <a:r>
              <a:rPr lang="en-US" altLang="ja-JP" sz="1400" b="1" dirty="0">
                <a:solidFill>
                  <a:srgbClr val="FFFFFF"/>
                </a:solidFill>
                <a:latin typeface="Meiryo" panose="020B0604030504040204" pitchFamily="34" charset="-128"/>
                <a:ea typeface="Meiryo" panose="020B0604030504040204" pitchFamily="34" charset="-128"/>
                <a:cs typeface="ＭＳ Ｐゴシック"/>
              </a:rPr>
              <a:t>”</a:t>
            </a:r>
            <a:r>
              <a:rPr lang="ja-JP" altLang="en-US" sz="1400" dirty="0">
                <a:solidFill>
                  <a:srgbClr val="FFFFFF"/>
                </a:solidFill>
                <a:latin typeface="Meiryo" panose="020B0604030504040204" pitchFamily="34" charset="-128"/>
                <a:ea typeface="Meiryo" panose="020B0604030504040204" pitchFamily="34" charset="-128"/>
                <a:cs typeface="ＭＳ Ｐゴシック"/>
              </a:rPr>
              <a:t>できるのだろうか？</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（どんな機能や性能が期待できるのか？）</a:t>
            </a:r>
          </a:p>
        </p:txBody>
      </p:sp>
      <p:sp>
        <p:nvSpPr>
          <p:cNvPr id="8" name="正方形/長方形 7">
            <a:extLst>
              <a:ext uri="{FF2B5EF4-FFF2-40B4-BE49-F238E27FC236}">
                <a16:creationId xmlns:a16="http://schemas.microsoft.com/office/drawing/2014/main" id="{DA63F286-4204-4840-A2DF-0921DCC3F68B}"/>
              </a:ext>
            </a:extLst>
          </p:cNvPr>
          <p:cNvSpPr/>
          <p:nvPr/>
        </p:nvSpPr>
        <p:spPr>
          <a:xfrm>
            <a:off x="457200" y="3600892"/>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自分たちの業務で</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どこか使えるところ</a:t>
            </a:r>
            <a:r>
              <a:rPr lang="ja-JP" altLang="en-US" sz="1400" dirty="0">
                <a:solidFill>
                  <a:srgbClr val="FFFFFF"/>
                </a:solidFill>
                <a:latin typeface="Meiryo" panose="020B0604030504040204" pitchFamily="34" charset="-128"/>
                <a:ea typeface="Meiryo" panose="020B0604030504040204" pitchFamily="34" charset="-128"/>
                <a:cs typeface="ＭＳ Ｐゴシック"/>
              </a:rPr>
              <a:t>は</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ないだろうか？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正方形/長方形 8">
            <a:extLst>
              <a:ext uri="{FF2B5EF4-FFF2-40B4-BE49-F238E27FC236}">
                <a16:creationId xmlns:a16="http://schemas.microsoft.com/office/drawing/2014/main" id="{794C434D-1553-6940-BD30-6F6B89239CE5}"/>
              </a:ext>
            </a:extLst>
          </p:cNvPr>
          <p:cNvSpPr/>
          <p:nvPr/>
        </p:nvSpPr>
        <p:spPr>
          <a:xfrm>
            <a:off x="457200" y="4492383"/>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なんとか使えるところを見つけて使ってみたが</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十分な</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ビジネスの成果はあげられなかった</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FA9190E0-2897-A140-8DE6-76AA33B7E9AA}"/>
              </a:ext>
            </a:extLst>
          </p:cNvPr>
          <p:cNvSpPr/>
          <p:nvPr/>
        </p:nvSpPr>
        <p:spPr>
          <a:xfrm>
            <a:off x="457200" y="5383874"/>
            <a:ext cx="4022651" cy="65213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FFFF"/>
                </a:solidFill>
                <a:latin typeface="Meiryo" panose="020B0604030504040204" pitchFamily="34" charset="-128"/>
                <a:ea typeface="Meiryo" panose="020B0604030504040204" pitchFamily="34" charset="-128"/>
                <a:cs typeface="ＭＳ Ｐゴシック"/>
              </a:rPr>
              <a:t>使ってみたという成果だけ</a:t>
            </a:r>
            <a:r>
              <a:rPr lang="ja-JP" altLang="en-US" sz="1400" dirty="0">
                <a:solidFill>
                  <a:srgbClr val="FFFFFF"/>
                </a:solidFill>
                <a:latin typeface="Meiryo" panose="020B0604030504040204" pitchFamily="34" charset="-128"/>
                <a:ea typeface="Meiryo" panose="020B0604030504040204" pitchFamily="34" charset="-128"/>
                <a:cs typeface="ＭＳ Ｐゴシック"/>
              </a:rPr>
              <a:t>が残り、</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次に続かない。</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下矢印 16">
            <a:extLst>
              <a:ext uri="{FF2B5EF4-FFF2-40B4-BE49-F238E27FC236}">
                <a16:creationId xmlns:a16="http://schemas.microsoft.com/office/drawing/2014/main" id="{2E3481B4-2F2B-4948-94AB-23836874CF41}"/>
              </a:ext>
            </a:extLst>
          </p:cNvPr>
          <p:cNvSpPr/>
          <p:nvPr/>
        </p:nvSpPr>
        <p:spPr>
          <a:xfrm>
            <a:off x="2156637" y="1515832"/>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下矢印 17">
            <a:extLst>
              <a:ext uri="{FF2B5EF4-FFF2-40B4-BE49-F238E27FC236}">
                <a16:creationId xmlns:a16="http://schemas.microsoft.com/office/drawing/2014/main" id="{C93752A3-1E50-C745-8D1A-D2EC56BB4F04}"/>
              </a:ext>
            </a:extLst>
          </p:cNvPr>
          <p:cNvSpPr/>
          <p:nvPr/>
        </p:nvSpPr>
        <p:spPr>
          <a:xfrm>
            <a:off x="2163725" y="2407323"/>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下矢印 18">
            <a:extLst>
              <a:ext uri="{FF2B5EF4-FFF2-40B4-BE49-F238E27FC236}">
                <a16:creationId xmlns:a16="http://schemas.microsoft.com/office/drawing/2014/main" id="{B72403BE-9C6C-6549-ACF8-D6365B85525C}"/>
              </a:ext>
            </a:extLst>
          </p:cNvPr>
          <p:cNvSpPr/>
          <p:nvPr/>
        </p:nvSpPr>
        <p:spPr>
          <a:xfrm>
            <a:off x="2163725" y="3296914"/>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下矢印 19">
            <a:extLst>
              <a:ext uri="{FF2B5EF4-FFF2-40B4-BE49-F238E27FC236}">
                <a16:creationId xmlns:a16="http://schemas.microsoft.com/office/drawing/2014/main" id="{CF84216D-7896-B441-A708-C46195A997AC}"/>
              </a:ext>
            </a:extLst>
          </p:cNvPr>
          <p:cNvSpPr/>
          <p:nvPr/>
        </p:nvSpPr>
        <p:spPr>
          <a:xfrm>
            <a:off x="2170813" y="4188405"/>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下矢印 20">
            <a:extLst>
              <a:ext uri="{FF2B5EF4-FFF2-40B4-BE49-F238E27FC236}">
                <a16:creationId xmlns:a16="http://schemas.microsoft.com/office/drawing/2014/main" id="{D0DAEB61-215F-0C43-9EA3-E394F9432D2D}"/>
              </a:ext>
            </a:extLst>
          </p:cNvPr>
          <p:cNvSpPr/>
          <p:nvPr/>
        </p:nvSpPr>
        <p:spPr>
          <a:xfrm>
            <a:off x="2170813" y="5079896"/>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 name="カギ線コネクタ 27">
            <a:extLst>
              <a:ext uri="{FF2B5EF4-FFF2-40B4-BE49-F238E27FC236}">
                <a16:creationId xmlns:a16="http://schemas.microsoft.com/office/drawing/2014/main" id="{E46AF18E-9537-B44C-AEE8-6B1576CCFAC5}"/>
              </a:ext>
            </a:extLst>
          </p:cNvPr>
          <p:cNvCxnSpPr>
            <a:stCxn id="10" idx="1"/>
            <a:endCxn id="6" idx="1"/>
          </p:cNvCxnSpPr>
          <p:nvPr/>
        </p:nvCxnSpPr>
        <p:spPr>
          <a:xfrm rot="10800000">
            <a:off x="450112" y="2143976"/>
            <a:ext cx="7088" cy="3565964"/>
          </a:xfrm>
          <a:prstGeom prst="bentConnector3">
            <a:avLst>
              <a:gd name="adj1" fmla="val 3325169"/>
            </a:avLst>
          </a:prstGeom>
          <a:ln w="127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5" name="グループ化 4">
            <a:extLst>
              <a:ext uri="{FF2B5EF4-FFF2-40B4-BE49-F238E27FC236}">
                <a16:creationId xmlns:a16="http://schemas.microsoft.com/office/drawing/2014/main" id="{D1D96E6C-DEE0-3642-BAAA-DFCF8C020C02}"/>
              </a:ext>
            </a:extLst>
          </p:cNvPr>
          <p:cNvGrpSpPr/>
          <p:nvPr/>
        </p:nvGrpSpPr>
        <p:grpSpPr>
          <a:xfrm>
            <a:off x="4674781" y="1176670"/>
            <a:ext cx="4029739" cy="4859335"/>
            <a:chOff x="4674781" y="1176670"/>
            <a:chExt cx="4029739" cy="4859335"/>
          </a:xfrm>
        </p:grpSpPr>
        <p:sp>
          <p:nvSpPr>
            <p:cNvPr id="11" name="正方形/長方形 10">
              <a:extLst>
                <a:ext uri="{FF2B5EF4-FFF2-40B4-BE49-F238E27FC236}">
                  <a16:creationId xmlns:a16="http://schemas.microsoft.com/office/drawing/2014/main" id="{92CB3FD4-E7A1-DE46-B40B-80FB659DF708}"/>
                </a:ext>
              </a:extLst>
            </p:cNvPr>
            <p:cNvSpPr/>
            <p:nvPr/>
          </p:nvSpPr>
          <p:spPr>
            <a:xfrm>
              <a:off x="4674781" y="1176670"/>
              <a:ext cx="4022651" cy="396949"/>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ビジネスの成果に結びつくアプローチ</a:t>
              </a:r>
            </a:p>
          </p:txBody>
        </p:sp>
        <p:sp>
          <p:nvSpPr>
            <p:cNvPr id="12" name="正方形/長方形 11">
              <a:extLst>
                <a:ext uri="{FF2B5EF4-FFF2-40B4-BE49-F238E27FC236}">
                  <a16:creationId xmlns:a16="http://schemas.microsoft.com/office/drawing/2014/main" id="{522BA52F-CD31-2A41-925B-9F417281ECF3}"/>
                </a:ext>
              </a:extLst>
            </p:cNvPr>
            <p:cNvSpPr/>
            <p:nvPr/>
          </p:nvSpPr>
          <p:spPr>
            <a:xfrm>
              <a:off x="4674781" y="1817910"/>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この課題</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をブレークスルーできれば</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劇的な改善や圧倒的競争力が</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手に入るはずだ</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正方形/長方形 12">
              <a:extLst>
                <a:ext uri="{FF2B5EF4-FFF2-40B4-BE49-F238E27FC236}">
                  <a16:creationId xmlns:a16="http://schemas.microsoft.com/office/drawing/2014/main" id="{18DB8901-E8BD-3840-8D3D-76BA4B0D146B}"/>
                </a:ext>
              </a:extLst>
            </p:cNvPr>
            <p:cNvSpPr/>
            <p:nvPr/>
          </p:nvSpPr>
          <p:spPr>
            <a:xfrm>
              <a:off x="4681869" y="2709401"/>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課題を解決するための</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ビジネス・モデルや</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ビジネス・プロセスは何がいいだろう？</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4" name="正方形/長方形 13">
              <a:extLst>
                <a:ext uri="{FF2B5EF4-FFF2-40B4-BE49-F238E27FC236}">
                  <a16:creationId xmlns:a16="http://schemas.microsoft.com/office/drawing/2014/main" id="{68A0524B-ACC8-A34D-8C56-7945013AD591}"/>
                </a:ext>
              </a:extLst>
            </p:cNvPr>
            <p:cNvSpPr/>
            <p:nvPr/>
          </p:nvSpPr>
          <p:spPr>
            <a:xfrm>
              <a:off x="4681869" y="3600892"/>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使える方法論やテクノロジーには</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何があるのだろう（</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新旧にかかわらず</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p>
          </p:txBody>
        </p:sp>
        <p:sp>
          <p:nvSpPr>
            <p:cNvPr id="15" name="正方形/長方形 14">
              <a:extLst>
                <a:ext uri="{FF2B5EF4-FFF2-40B4-BE49-F238E27FC236}">
                  <a16:creationId xmlns:a16="http://schemas.microsoft.com/office/drawing/2014/main" id="{394C3DC0-BE7A-A743-8168-4023356CACC2}"/>
                </a:ext>
              </a:extLst>
            </p:cNvPr>
            <p:cNvSpPr/>
            <p:nvPr/>
          </p:nvSpPr>
          <p:spPr>
            <a:xfrm>
              <a:off x="4681869" y="4492383"/>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FFFFFF"/>
                  </a:solidFill>
                  <a:latin typeface="Meiryo" panose="020B0604030504040204" pitchFamily="34" charset="-128"/>
                  <a:ea typeface="Meiryo" panose="020B0604030504040204" pitchFamily="34" charset="-128"/>
                  <a:cs typeface="ＭＳ Ｐゴシック"/>
                </a:rPr>
                <a:t>ビジネスの成果</a:t>
              </a:r>
              <a:r>
                <a:rPr lang="ja-JP" altLang="en-US" sz="1400" dirty="0">
                  <a:solidFill>
                    <a:srgbClr val="FFFFFF"/>
                  </a:solidFill>
                  <a:latin typeface="Meiryo" panose="020B0604030504040204" pitchFamily="34" charset="-128"/>
                  <a:ea typeface="Meiryo" panose="020B0604030504040204" pitchFamily="34" charset="-128"/>
                  <a:cs typeface="ＭＳ Ｐゴシック"/>
                </a:rPr>
                <a:t>があげられたかどうかで</a:t>
              </a:r>
              <a:endParaRPr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当初の仮説や方法論、テクノロジーを</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評価する</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 name="正方形/長方形 15">
              <a:extLst>
                <a:ext uri="{FF2B5EF4-FFF2-40B4-BE49-F238E27FC236}">
                  <a16:creationId xmlns:a16="http://schemas.microsoft.com/office/drawing/2014/main" id="{5B374920-C06A-824A-95E4-0A8BB9FF3654}"/>
                </a:ext>
              </a:extLst>
            </p:cNvPr>
            <p:cNvSpPr/>
            <p:nvPr/>
          </p:nvSpPr>
          <p:spPr>
            <a:xfrm>
              <a:off x="4681869" y="5383874"/>
              <a:ext cx="4022651" cy="65213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結果から改善点を見つけ、</a:t>
              </a:r>
              <a:r>
                <a:rPr kumimoji="1" lang="ja-JP" altLang="en-US" sz="1400" b="1" dirty="0">
                  <a:solidFill>
                    <a:srgbClr val="FFFFFF"/>
                  </a:solidFill>
                  <a:latin typeface="Meiryo" panose="020B0604030504040204" pitchFamily="34" charset="-128"/>
                  <a:ea typeface="Meiryo" panose="020B0604030504040204" pitchFamily="34" charset="-128"/>
                  <a:cs typeface="ＭＳ Ｐゴシック"/>
                </a:rPr>
                <a:t>再びやってみる</a:t>
              </a:r>
              <a:r>
                <a:rPr kumimoji="1"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dirty="0">
                  <a:solidFill>
                    <a:srgbClr val="FFFFFF"/>
                  </a:solidFill>
                  <a:latin typeface="Meiryo" panose="020B0604030504040204" pitchFamily="34" charset="-128"/>
                  <a:ea typeface="Meiryo" panose="020B0604030504040204" pitchFamily="34" charset="-128"/>
                  <a:cs typeface="ＭＳ Ｐゴシック"/>
                </a:rPr>
                <a:t>ダメなら、</a:t>
              </a:r>
              <a:r>
                <a:rPr lang="ja-JP" altLang="en-US" sz="1400" b="1" dirty="0">
                  <a:solidFill>
                    <a:srgbClr val="FFFFFF"/>
                  </a:solidFill>
                  <a:latin typeface="Meiryo" panose="020B0604030504040204" pitchFamily="34" charset="-128"/>
                  <a:ea typeface="Meiryo" panose="020B0604030504040204" pitchFamily="34" charset="-128"/>
                  <a:cs typeface="ＭＳ Ｐゴシック"/>
                </a:rPr>
                <a:t>やり方を変えることも辞さない</a:t>
              </a:r>
              <a:r>
                <a:rPr lang="ja-JP" altLang="en-US" sz="1400" dirty="0">
                  <a:solidFill>
                    <a:srgbClr val="FFFFFF"/>
                  </a:solidFill>
                  <a:latin typeface="Meiryo" panose="020B0604030504040204" pitchFamily="34" charset="-128"/>
                  <a:ea typeface="Meiryo" panose="020B0604030504040204" pitchFamily="34" charset="-128"/>
                  <a:cs typeface="ＭＳ Ｐゴシック"/>
                </a:rPr>
                <a:t>。</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下矢印 21">
              <a:extLst>
                <a:ext uri="{FF2B5EF4-FFF2-40B4-BE49-F238E27FC236}">
                  <a16:creationId xmlns:a16="http://schemas.microsoft.com/office/drawing/2014/main" id="{B557A494-5FB4-D94F-9C9B-B44418C760E1}"/>
                </a:ext>
              </a:extLst>
            </p:cNvPr>
            <p:cNvSpPr/>
            <p:nvPr/>
          </p:nvSpPr>
          <p:spPr>
            <a:xfrm>
              <a:off x="6381307" y="1515832"/>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a:extLst>
                <a:ext uri="{FF2B5EF4-FFF2-40B4-BE49-F238E27FC236}">
                  <a16:creationId xmlns:a16="http://schemas.microsoft.com/office/drawing/2014/main" id="{CFD9CBB2-5FF4-094A-ADC7-83339929B9D5}"/>
                </a:ext>
              </a:extLst>
            </p:cNvPr>
            <p:cNvSpPr/>
            <p:nvPr/>
          </p:nvSpPr>
          <p:spPr>
            <a:xfrm>
              <a:off x="6388395" y="2407323"/>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下矢印 23">
              <a:extLst>
                <a:ext uri="{FF2B5EF4-FFF2-40B4-BE49-F238E27FC236}">
                  <a16:creationId xmlns:a16="http://schemas.microsoft.com/office/drawing/2014/main" id="{40601CE8-286D-5642-AC45-A31E3156AB0F}"/>
                </a:ext>
              </a:extLst>
            </p:cNvPr>
            <p:cNvSpPr/>
            <p:nvPr/>
          </p:nvSpPr>
          <p:spPr>
            <a:xfrm>
              <a:off x="6388395" y="3296914"/>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下矢印 24">
              <a:extLst>
                <a:ext uri="{FF2B5EF4-FFF2-40B4-BE49-F238E27FC236}">
                  <a16:creationId xmlns:a16="http://schemas.microsoft.com/office/drawing/2014/main" id="{9F888F48-C5BB-DE4A-9657-FE58D4C122D6}"/>
                </a:ext>
              </a:extLst>
            </p:cNvPr>
            <p:cNvSpPr/>
            <p:nvPr/>
          </p:nvSpPr>
          <p:spPr>
            <a:xfrm>
              <a:off x="6395483" y="4188405"/>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下矢印 25">
              <a:extLst>
                <a:ext uri="{FF2B5EF4-FFF2-40B4-BE49-F238E27FC236}">
                  <a16:creationId xmlns:a16="http://schemas.microsoft.com/office/drawing/2014/main" id="{BF04F48B-C25A-904E-A8A4-B0ECD84F4404}"/>
                </a:ext>
              </a:extLst>
            </p:cNvPr>
            <p:cNvSpPr/>
            <p:nvPr/>
          </p:nvSpPr>
          <p:spPr>
            <a:xfrm>
              <a:off x="6395483" y="5079896"/>
              <a:ext cx="609600" cy="368595"/>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カギ線コネクタ 28">
              <a:extLst>
                <a:ext uri="{FF2B5EF4-FFF2-40B4-BE49-F238E27FC236}">
                  <a16:creationId xmlns:a16="http://schemas.microsoft.com/office/drawing/2014/main" id="{D36A3C38-F24A-7B49-A17F-8C0D5C23082F}"/>
                </a:ext>
              </a:extLst>
            </p:cNvPr>
            <p:cNvCxnSpPr>
              <a:cxnSpLocks/>
              <a:stCxn id="16" idx="3"/>
              <a:endCxn id="12" idx="3"/>
            </p:cNvCxnSpPr>
            <p:nvPr/>
          </p:nvCxnSpPr>
          <p:spPr>
            <a:xfrm flipH="1" flipV="1">
              <a:off x="8697432" y="2143976"/>
              <a:ext cx="7088" cy="3565964"/>
            </a:xfrm>
            <a:prstGeom prst="bentConnector3">
              <a:avLst>
                <a:gd name="adj1" fmla="val -3225169"/>
              </a:avLst>
            </a:prstGeom>
            <a:ln w="57150">
              <a:solidFill>
                <a:schemeClr val="accent6"/>
              </a:solidFill>
              <a:prstDash val="solid"/>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12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77426" y="986118"/>
            <a:ext cx="8522276" cy="28866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デジタル・トランスフォーメーションとは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4" name="テキスト ボックス 3"/>
          <p:cNvSpPr txBox="1"/>
          <p:nvPr/>
        </p:nvSpPr>
        <p:spPr>
          <a:xfrm>
            <a:off x="4910797" y="1447597"/>
            <a:ext cx="3888905" cy="1938992"/>
          </a:xfrm>
          <a:prstGeom prst="rect">
            <a:avLst/>
          </a:prstGeom>
          <a:noFill/>
        </p:spPr>
        <p:txBody>
          <a:bodyPr wrap="square" rtlCol="0">
            <a:spAutoFit/>
          </a:bodyPr>
          <a:lstStyle/>
          <a:p>
            <a:pPr marL="342900" indent="-342900">
              <a:buFont typeface="Wingdings" charset="2"/>
              <a:buChar char="ü"/>
            </a:pPr>
            <a:r>
              <a:rPr kumimoji="1" lang="ja-JP" altLang="en-US" sz="2000" dirty="0">
                <a:solidFill>
                  <a:srgbClr val="0432FF"/>
                </a:solidFill>
                <a:latin typeface="Meiryo" charset="-128"/>
                <a:ea typeface="Meiryo" charset="-128"/>
                <a:cs typeface="Meiryo" charset="-128"/>
              </a:rPr>
              <a:t>ビジネス･プロセスに関わる</a:t>
            </a:r>
            <a:endParaRPr kumimoji="1" lang="en-US" altLang="ja-JP" sz="2000" dirty="0">
              <a:solidFill>
                <a:srgbClr val="0432FF"/>
              </a:solidFill>
              <a:latin typeface="Meiryo" charset="-128"/>
              <a:ea typeface="Meiryo" charset="-128"/>
              <a:cs typeface="Meiryo" charset="-128"/>
            </a:endParaRPr>
          </a:p>
          <a:p>
            <a:r>
              <a:rPr lang="en-US" altLang="ja-JP" sz="2000" b="1" dirty="0">
                <a:solidFill>
                  <a:srgbClr val="0432FF"/>
                </a:solidFill>
                <a:latin typeface="Meiryo" charset="-128"/>
                <a:ea typeface="Meiryo" charset="-128"/>
                <a:cs typeface="Meiryo" charset="-128"/>
              </a:rPr>
              <a:t>	</a:t>
            </a:r>
            <a:r>
              <a:rPr kumimoji="1" lang="ja-JP" altLang="en-US" sz="2000" b="1" dirty="0">
                <a:solidFill>
                  <a:srgbClr val="0432FF"/>
                </a:solidFill>
                <a:latin typeface="Meiryo" charset="-128"/>
                <a:ea typeface="Meiryo" charset="-128"/>
                <a:cs typeface="Meiryo" charset="-128"/>
              </a:rPr>
              <a:t>人間の制約を排除</a:t>
            </a:r>
            <a:r>
              <a:rPr kumimoji="1" lang="ja-JP" altLang="en-US" sz="2000" dirty="0">
                <a:solidFill>
                  <a:srgbClr val="0432FF"/>
                </a:solidFill>
                <a:latin typeface="Meiryo" charset="-128"/>
                <a:ea typeface="Meiryo" charset="-128"/>
                <a:cs typeface="Meiryo" charset="-128"/>
              </a:rPr>
              <a:t>し</a:t>
            </a:r>
            <a:endParaRPr kumimoji="1"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品質・コスト・期間などの</a:t>
            </a:r>
            <a:endParaRPr lang="en-US" altLang="ja-JP" sz="2000"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b="1" dirty="0">
                <a:solidFill>
                  <a:srgbClr val="0432FF"/>
                </a:solidFill>
                <a:latin typeface="Meiryo" charset="-128"/>
                <a:ea typeface="Meiryo" charset="-128"/>
                <a:cs typeface="Meiryo" charset="-128"/>
              </a:rPr>
              <a:t>限界をブレークスルー</a:t>
            </a:r>
            <a:r>
              <a:rPr lang="ja-JP" altLang="en-US" sz="2000" dirty="0">
                <a:solidFill>
                  <a:srgbClr val="0432FF"/>
                </a:solidFill>
                <a:latin typeface="Meiryo" charset="-128"/>
                <a:ea typeface="Meiryo" charset="-128"/>
                <a:cs typeface="Meiryo" charset="-128"/>
              </a:rPr>
              <a:t>して</a:t>
            </a:r>
            <a:endParaRPr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ビジネスに</a:t>
            </a:r>
            <a:r>
              <a:rPr lang="ja-JP" altLang="en-US" sz="2000" b="1" u="sng" dirty="0">
                <a:solidFill>
                  <a:srgbClr val="0432FF"/>
                </a:solidFill>
                <a:latin typeface="Meiryo" charset="-128"/>
                <a:ea typeface="Meiryo" charset="-128"/>
                <a:cs typeface="Meiryo" charset="-128"/>
              </a:rPr>
              <a:t>新しい価値基準</a:t>
            </a:r>
            <a:endParaRPr lang="en-US" altLang="ja-JP" sz="2000" b="1" u="sng"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dirty="0">
                <a:solidFill>
                  <a:srgbClr val="0432FF"/>
                </a:solidFill>
                <a:latin typeface="Meiryo" charset="-128"/>
                <a:ea typeface="Meiryo" charset="-128"/>
                <a:cs typeface="Meiryo" charset="-128"/>
              </a:rPr>
              <a:t>をもたらす取り組み</a:t>
            </a:r>
            <a:endParaRPr lang="en-US" altLang="ja-JP" sz="2000" dirty="0">
              <a:solidFill>
                <a:srgbClr val="0432FF"/>
              </a:solidFill>
              <a:latin typeface="Meiryo" charset="-128"/>
              <a:ea typeface="Meiryo" charset="-128"/>
              <a:cs typeface="Meiryo" charset="-128"/>
            </a:endParaRPr>
          </a:p>
        </p:txBody>
      </p:sp>
      <p:sp>
        <p:nvSpPr>
          <p:cNvPr id="6" name="テキスト ボックス 5"/>
          <p:cNvSpPr txBox="1"/>
          <p:nvPr/>
        </p:nvSpPr>
        <p:spPr>
          <a:xfrm>
            <a:off x="358108" y="1284386"/>
            <a:ext cx="3922651" cy="2369880"/>
          </a:xfrm>
          <a:prstGeom prst="rect">
            <a:avLst/>
          </a:prstGeom>
          <a:noFill/>
        </p:spPr>
        <p:txBody>
          <a:bodyPr wrap="square" rtlCol="0">
            <a:spAutoFit/>
          </a:bodyPr>
          <a:lstStyle/>
          <a:p>
            <a:pPr algn="ctr"/>
            <a:r>
              <a:rPr kumimoji="1" lang="ja-JP" altLang="en-US" sz="2400" b="1" u="sng" dirty="0">
                <a:latin typeface="Meiryo" charset="-128"/>
                <a:ea typeface="Meiryo" charset="-128"/>
                <a:cs typeface="Meiryo" charset="-128"/>
              </a:rPr>
              <a:t>人間</a:t>
            </a:r>
            <a:r>
              <a:rPr kumimoji="1" lang="ja-JP" altLang="en-US" sz="2400" dirty="0">
                <a:latin typeface="Meiryo" charset="-128"/>
                <a:ea typeface="Meiryo" charset="-128"/>
                <a:cs typeface="Meiryo" charset="-128"/>
              </a:rPr>
              <a:t>を前提に最適化された</a:t>
            </a:r>
            <a:endParaRPr kumimoji="1" lang="en-US" altLang="ja-JP" sz="2400" dirty="0">
              <a:latin typeface="Meiryo" charset="-128"/>
              <a:ea typeface="Meiryo" charset="-128"/>
              <a:cs typeface="Meiryo" charset="-128"/>
            </a:endParaRPr>
          </a:p>
          <a:p>
            <a:pPr algn="ctr"/>
            <a:r>
              <a:rPr kumimoji="1" lang="ja-JP" altLang="en-US" sz="2400" dirty="0">
                <a:latin typeface="Meiryo" charset="-128"/>
                <a:ea typeface="Meiryo" charset="-128"/>
                <a:cs typeface="Meiryo" charset="-128"/>
              </a:rPr>
              <a:t>ビジネスの仕組み</a:t>
            </a:r>
            <a:endParaRPr kumimoji="1" lang="en-US" altLang="ja-JP" sz="2400" dirty="0">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から</a:t>
            </a:r>
            <a:endParaRPr lang="en-US" altLang="ja-JP" dirty="0">
              <a:solidFill>
                <a:schemeClr val="accent6">
                  <a:lumMod val="75000"/>
                </a:schemeClr>
              </a:solidFill>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sz="2400" b="1" u="sng" dirty="0">
                <a:solidFill>
                  <a:srgbClr val="0432FF"/>
                </a:solidFill>
                <a:latin typeface="Meiryo" charset="-128"/>
                <a:ea typeface="Meiryo" charset="-128"/>
                <a:cs typeface="Meiryo" charset="-128"/>
              </a:rPr>
              <a:t>機械</a:t>
            </a:r>
            <a:r>
              <a:rPr lang="ja-JP" altLang="en-US" sz="2400" dirty="0">
                <a:solidFill>
                  <a:srgbClr val="0432FF"/>
                </a:solidFill>
                <a:latin typeface="Meiryo" charset="-128"/>
                <a:ea typeface="Meiryo" charset="-128"/>
                <a:cs typeface="Meiryo" charset="-128"/>
              </a:rPr>
              <a:t>を前提に最適化された</a:t>
            </a:r>
            <a:endParaRPr lang="en-US" altLang="ja-JP" sz="2400" dirty="0">
              <a:solidFill>
                <a:srgbClr val="0432FF"/>
              </a:solidFill>
              <a:latin typeface="Meiryo" charset="-128"/>
              <a:ea typeface="Meiryo" charset="-128"/>
              <a:cs typeface="Meiryo" charset="-128"/>
            </a:endParaRPr>
          </a:p>
          <a:p>
            <a:pPr algn="ctr"/>
            <a:r>
              <a:rPr lang="ja-JP" altLang="en-US" sz="2400" dirty="0">
                <a:solidFill>
                  <a:srgbClr val="0432FF"/>
                </a:solidFill>
                <a:latin typeface="Meiryo" charset="-128"/>
                <a:ea typeface="Meiryo" charset="-128"/>
                <a:cs typeface="Meiryo" charset="-128"/>
              </a:rPr>
              <a:t>ビジネスの仕組み</a:t>
            </a:r>
            <a:endParaRPr lang="en-US" altLang="ja-JP" sz="2400" dirty="0">
              <a:solidFill>
                <a:srgbClr val="0432FF"/>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への転換</a:t>
            </a:r>
            <a:endParaRPr lang="en-US" altLang="ja-JP" dirty="0">
              <a:solidFill>
                <a:schemeClr val="accent6">
                  <a:lumMod val="75000"/>
                </a:schemeClr>
              </a:solidFill>
              <a:latin typeface="Meiryo" charset="-128"/>
              <a:ea typeface="Meiryo" charset="-128"/>
              <a:cs typeface="Meiryo" charset="-128"/>
            </a:endParaRPr>
          </a:p>
        </p:txBody>
      </p:sp>
      <p:sp>
        <p:nvSpPr>
          <p:cNvPr id="7" name="ホームベース 6"/>
          <p:cNvSpPr/>
          <p:nvPr/>
        </p:nvSpPr>
        <p:spPr>
          <a:xfrm>
            <a:off x="277426" y="4230032"/>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10800000">
            <a:off x="4554958" y="4230034"/>
            <a:ext cx="4244744"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277426" y="4423764"/>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10" name="テキスト ボックス 9"/>
          <p:cNvSpPr txBox="1"/>
          <p:nvPr/>
        </p:nvSpPr>
        <p:spPr>
          <a:xfrm>
            <a:off x="6447749" y="4425253"/>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11" name="テキスト ボックス 10"/>
          <p:cNvSpPr txBox="1"/>
          <p:nvPr/>
        </p:nvSpPr>
        <p:spPr>
          <a:xfrm>
            <a:off x="277426" y="4885429"/>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2" name="テキスト ボックス 11"/>
          <p:cNvSpPr txBox="1"/>
          <p:nvPr/>
        </p:nvSpPr>
        <p:spPr>
          <a:xfrm>
            <a:off x="277426" y="5448377"/>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3" name="テキスト ボックス 12"/>
          <p:cNvSpPr txBox="1"/>
          <p:nvPr/>
        </p:nvSpPr>
        <p:spPr>
          <a:xfrm>
            <a:off x="6569085" y="4885428"/>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4" name="テキスト ボックス 13"/>
          <p:cNvSpPr txBox="1"/>
          <p:nvPr/>
        </p:nvSpPr>
        <p:spPr>
          <a:xfrm>
            <a:off x="5618863" y="5443604"/>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5" name="円/楕円 14"/>
          <p:cNvSpPr/>
          <p:nvPr/>
        </p:nvSpPr>
        <p:spPr>
          <a:xfrm>
            <a:off x="3531029" y="4230034"/>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6" name="テキスト ボックス 15"/>
          <p:cNvSpPr txBox="1"/>
          <p:nvPr/>
        </p:nvSpPr>
        <p:spPr>
          <a:xfrm>
            <a:off x="3658426" y="4766495"/>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8" name="右矢印 17"/>
          <p:cNvSpPr/>
          <p:nvPr/>
        </p:nvSpPr>
        <p:spPr>
          <a:xfrm>
            <a:off x="4357735" y="1784096"/>
            <a:ext cx="434788" cy="10040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10800000">
            <a:off x="3709154" y="3743868"/>
            <a:ext cx="1725691" cy="54467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530110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06464" y="3103618"/>
            <a:ext cx="2334248" cy="30394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46" name="円/楕円 45"/>
          <p:cNvSpPr/>
          <p:nvPr/>
        </p:nvSpPr>
        <p:spPr>
          <a:xfrm>
            <a:off x="3797045" y="4423378"/>
            <a:ext cx="1553086" cy="1216515"/>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2" name="タイトル 1"/>
          <p:cNvSpPr>
            <a:spLocks noGrp="1"/>
          </p:cNvSpPr>
          <p:nvPr>
            <p:ph type="title"/>
          </p:nvPr>
        </p:nvSpPr>
        <p:spPr/>
        <p:txBody>
          <a:bodyPr/>
          <a:lstStyle/>
          <a:p>
            <a:r>
              <a:rPr kumimoji="1" lang="ja-JP" altLang="en-US" dirty="0"/>
              <a:t>「共創」の３タイプ</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80</a:t>
            </a:fld>
            <a:endParaRPr kumimoji="1" lang="ja-JP" altLang="en-US"/>
          </a:p>
        </p:txBody>
      </p:sp>
      <p:sp>
        <p:nvSpPr>
          <p:cNvPr id="4" name="正方形/長方形 3"/>
          <p:cNvSpPr/>
          <p:nvPr/>
        </p:nvSpPr>
        <p:spPr>
          <a:xfrm>
            <a:off x="1028780" y="1177293"/>
            <a:ext cx="7089615" cy="1405353"/>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b="1" dirty="0">
                <a:solidFill>
                  <a:srgbClr val="FFFFFF"/>
                </a:solidFill>
                <a:latin typeface="Meiryo" charset="-128"/>
                <a:ea typeface="Meiryo" charset="-128"/>
                <a:cs typeface="Meiryo" charset="-128"/>
              </a:rPr>
              <a:t>共創</a:t>
            </a:r>
            <a:endParaRPr kumimoji="1" lang="en-US" altLang="ja-JP" sz="5400" b="1" dirty="0">
              <a:solidFill>
                <a:srgbClr val="FFFFFF"/>
              </a:solidFill>
              <a:latin typeface="Meiryo" charset="-128"/>
              <a:ea typeface="Meiryo" charset="-128"/>
              <a:cs typeface="Meiryo" charset="-128"/>
            </a:endParaRPr>
          </a:p>
          <a:p>
            <a:pPr algn="ctr"/>
            <a:r>
              <a:rPr kumimoji="1" lang="en-US" altLang="ja-JP" sz="2000" dirty="0">
                <a:solidFill>
                  <a:srgbClr val="FFFFFF"/>
                </a:solidFill>
                <a:latin typeface="Meiryo" charset="-128"/>
                <a:ea typeface="Meiryo" charset="-128"/>
                <a:cs typeface="Meiryo" charset="-128"/>
              </a:rPr>
              <a:t>Co-Creation</a:t>
            </a:r>
            <a:endParaRPr kumimoji="1" lang="ja-JP" altLang="en-US" sz="2000" dirty="0">
              <a:solidFill>
                <a:srgbClr val="FFFFFF"/>
              </a:solidFill>
              <a:latin typeface="Meiryo" charset="-128"/>
              <a:ea typeface="Meiryo" charset="-128"/>
              <a:cs typeface="Meiryo" charset="-128"/>
            </a:endParaRPr>
          </a:p>
        </p:txBody>
      </p:sp>
      <p:sp>
        <p:nvSpPr>
          <p:cNvPr id="5" name="正方形/長方形 4"/>
          <p:cNvSpPr/>
          <p:nvPr/>
        </p:nvSpPr>
        <p:spPr>
          <a:xfrm>
            <a:off x="1028781" y="3103618"/>
            <a:ext cx="2334248" cy="3039434"/>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5784887" y="3119434"/>
            <a:ext cx="2334248" cy="303943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FFFF"/>
              </a:solidFill>
              <a:latin typeface="Meiryo" charset="-128"/>
              <a:ea typeface="Meiryo" charset="-128"/>
              <a:cs typeface="Meiryo" charset="-128"/>
            </a:endParaRPr>
          </a:p>
        </p:txBody>
      </p:sp>
      <p:grpSp>
        <p:nvGrpSpPr>
          <p:cNvPr id="8" name="図形グループ 7"/>
          <p:cNvGrpSpPr/>
          <p:nvPr/>
        </p:nvGrpSpPr>
        <p:grpSpPr>
          <a:xfrm>
            <a:off x="2638596" y="4658998"/>
            <a:ext cx="366685" cy="687691"/>
            <a:chOff x="626312" y="838875"/>
            <a:chExt cx="603656" cy="1238713"/>
          </a:xfrm>
        </p:grpSpPr>
        <p:sp>
          <p:nvSpPr>
            <p:cNvPr id="9" name="円/楕円 8"/>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1379132" y="4658998"/>
            <a:ext cx="366685" cy="687691"/>
            <a:chOff x="626312" y="838875"/>
            <a:chExt cx="603656" cy="1238713"/>
          </a:xfrm>
        </p:grpSpPr>
        <p:sp>
          <p:nvSpPr>
            <p:cNvPr id="12" name="円/楕円 1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テキスト ボックス 15"/>
          <p:cNvSpPr txBox="1"/>
          <p:nvPr/>
        </p:nvSpPr>
        <p:spPr>
          <a:xfrm>
            <a:off x="1162364" y="5443842"/>
            <a:ext cx="800219" cy="338554"/>
          </a:xfrm>
          <a:prstGeom prst="rect">
            <a:avLst/>
          </a:prstGeom>
          <a:noFill/>
        </p:spPr>
        <p:txBody>
          <a:bodyPr wrap="none" rtlCol="0">
            <a:spAutoFit/>
          </a:bodyPr>
          <a:lstStyle/>
          <a:p>
            <a:r>
              <a:rPr lang="ja-JP" altLang="en-US" sz="1600">
                <a:latin typeface="Meiryo" charset="-128"/>
                <a:ea typeface="Meiryo" charset="-128"/>
                <a:cs typeface="Meiryo" charset="-128"/>
              </a:rPr>
              <a:t>提供者</a:t>
            </a:r>
            <a:endParaRPr kumimoji="1" lang="ja-JP" altLang="en-US" sz="1600" dirty="0">
              <a:latin typeface="Meiryo" charset="-128"/>
              <a:ea typeface="Meiryo" charset="-128"/>
              <a:cs typeface="Meiryo" charset="-128"/>
            </a:endParaRPr>
          </a:p>
        </p:txBody>
      </p:sp>
      <p:sp>
        <p:nvSpPr>
          <p:cNvPr id="17" name="テキスト ボックス 16"/>
          <p:cNvSpPr txBox="1"/>
          <p:nvPr/>
        </p:nvSpPr>
        <p:spPr>
          <a:xfrm>
            <a:off x="2524420" y="5455755"/>
            <a:ext cx="595035" cy="338554"/>
          </a:xfrm>
          <a:prstGeom prst="rect">
            <a:avLst/>
          </a:prstGeom>
          <a:noFill/>
        </p:spPr>
        <p:txBody>
          <a:bodyPr wrap="none" rtlCol="0">
            <a:spAutoFit/>
          </a:bodyPr>
          <a:lstStyle/>
          <a:p>
            <a:r>
              <a:rPr lang="ja-JP" altLang="en-US" sz="1600">
                <a:latin typeface="Meiryo" charset="-128"/>
                <a:ea typeface="Meiryo" charset="-128"/>
                <a:cs typeface="Meiryo" charset="-128"/>
              </a:rPr>
              <a:t>顧客</a:t>
            </a:r>
            <a:endParaRPr kumimoji="1" lang="ja-JP" altLang="en-US" sz="1600" dirty="0">
              <a:latin typeface="Meiryo" charset="-128"/>
              <a:ea typeface="Meiryo" charset="-128"/>
              <a:cs typeface="Meiryo" charset="-128"/>
            </a:endParaRPr>
          </a:p>
        </p:txBody>
      </p:sp>
      <p:sp>
        <p:nvSpPr>
          <p:cNvPr id="18" name="円/楕円 17"/>
          <p:cNvSpPr/>
          <p:nvPr/>
        </p:nvSpPr>
        <p:spPr>
          <a:xfrm>
            <a:off x="1898178" y="4385905"/>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19" name="右矢印 18"/>
          <p:cNvSpPr/>
          <p:nvPr/>
        </p:nvSpPr>
        <p:spPr>
          <a:xfrm rot="19063755">
            <a:off x="1718633" y="4837565"/>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9"/>
          <p:cNvSpPr/>
          <p:nvPr/>
        </p:nvSpPr>
        <p:spPr>
          <a:xfrm rot="2536245" flipH="1">
            <a:off x="2385518" y="4837566"/>
            <a:ext cx="295877" cy="220929"/>
          </a:xfrm>
          <a:prstGeom prs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1789252" y="5076031"/>
            <a:ext cx="8051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5040792" y="4808302"/>
            <a:ext cx="227371" cy="484816"/>
            <a:chOff x="626312" y="838875"/>
            <a:chExt cx="603656" cy="1238713"/>
          </a:xfrm>
        </p:grpSpPr>
        <p:sp>
          <p:nvSpPr>
            <p:cNvPr id="23" name="円/楕円 22"/>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3883819" y="4808302"/>
            <a:ext cx="227371" cy="484816"/>
            <a:chOff x="626312" y="838875"/>
            <a:chExt cx="603656" cy="1238713"/>
          </a:xfrm>
        </p:grpSpPr>
        <p:sp>
          <p:nvSpPr>
            <p:cNvPr id="26" name="円/楕円 2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 name="円/楕円 29"/>
          <p:cNvSpPr/>
          <p:nvPr/>
        </p:nvSpPr>
        <p:spPr>
          <a:xfrm>
            <a:off x="4280567" y="474693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grpSp>
        <p:nvGrpSpPr>
          <p:cNvPr id="34" name="図形グループ 33"/>
          <p:cNvGrpSpPr/>
          <p:nvPr/>
        </p:nvGrpSpPr>
        <p:grpSpPr>
          <a:xfrm>
            <a:off x="4231062" y="4173961"/>
            <a:ext cx="227371" cy="484816"/>
            <a:chOff x="626312" y="838875"/>
            <a:chExt cx="603656" cy="1238713"/>
          </a:xfrm>
        </p:grpSpPr>
        <p:sp>
          <p:nvSpPr>
            <p:cNvPr id="35" name="円/楕円 3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4686914" y="4173962"/>
            <a:ext cx="227371" cy="484816"/>
            <a:chOff x="626312" y="838875"/>
            <a:chExt cx="603656" cy="1238713"/>
          </a:xfrm>
        </p:grpSpPr>
        <p:sp>
          <p:nvSpPr>
            <p:cNvPr id="38" name="円/楕円 3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 name="図形グループ 39"/>
          <p:cNvGrpSpPr/>
          <p:nvPr/>
        </p:nvGrpSpPr>
        <p:grpSpPr>
          <a:xfrm>
            <a:off x="4231062" y="5350587"/>
            <a:ext cx="227371" cy="484816"/>
            <a:chOff x="626312" y="838875"/>
            <a:chExt cx="603656" cy="1238713"/>
          </a:xfrm>
        </p:grpSpPr>
        <p:sp>
          <p:nvSpPr>
            <p:cNvPr id="41" name="円/楕円 4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686914" y="5350588"/>
            <a:ext cx="227371" cy="484816"/>
            <a:chOff x="626312" y="838875"/>
            <a:chExt cx="603656" cy="1238713"/>
          </a:xfrm>
        </p:grpSpPr>
        <p:sp>
          <p:nvSpPr>
            <p:cNvPr id="44" name="円/楕円 43"/>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円形吹き出し 46"/>
          <p:cNvSpPr/>
          <p:nvPr/>
        </p:nvSpPr>
        <p:spPr>
          <a:xfrm>
            <a:off x="1364557" y="4346019"/>
            <a:ext cx="395831" cy="242409"/>
          </a:xfrm>
          <a:prstGeom prst="wedgeEllipseCallout">
            <a:avLst>
              <a:gd name="adj1" fmla="val 14826"/>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形吹き出し 47"/>
          <p:cNvSpPr/>
          <p:nvPr/>
        </p:nvSpPr>
        <p:spPr>
          <a:xfrm>
            <a:off x="2622497" y="4390044"/>
            <a:ext cx="395831" cy="242409"/>
          </a:xfrm>
          <a:prstGeom prst="wedgeEllipseCallout">
            <a:avLst>
              <a:gd name="adj1" fmla="val -36337"/>
              <a:gd name="adj2" fmla="val 70095"/>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形吹き出し 48"/>
          <p:cNvSpPr/>
          <p:nvPr/>
        </p:nvSpPr>
        <p:spPr>
          <a:xfrm>
            <a:off x="3876729" y="4194518"/>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形吹き出し 49"/>
          <p:cNvSpPr/>
          <p:nvPr/>
        </p:nvSpPr>
        <p:spPr>
          <a:xfrm>
            <a:off x="4986244" y="4179744"/>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円形吹き出し 50"/>
          <p:cNvSpPr/>
          <p:nvPr/>
        </p:nvSpPr>
        <p:spPr>
          <a:xfrm>
            <a:off x="3887820" y="5594431"/>
            <a:ext cx="281919" cy="182881"/>
          </a:xfrm>
          <a:prstGeom prst="wedgeEllipseCallout">
            <a:avLst>
              <a:gd name="adj1" fmla="val 73772"/>
              <a:gd name="adj2" fmla="val -6837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形吹き出し 51"/>
          <p:cNvSpPr/>
          <p:nvPr/>
        </p:nvSpPr>
        <p:spPr>
          <a:xfrm>
            <a:off x="4981053" y="5589097"/>
            <a:ext cx="281919" cy="182881"/>
          </a:xfrm>
          <a:prstGeom prst="wedgeEllipseCallout">
            <a:avLst>
              <a:gd name="adj1" fmla="val -67722"/>
              <a:gd name="adj2" fmla="val -7172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形吹き出し 52"/>
          <p:cNvSpPr/>
          <p:nvPr/>
        </p:nvSpPr>
        <p:spPr>
          <a:xfrm>
            <a:off x="3571727" y="4671849"/>
            <a:ext cx="281919" cy="182881"/>
          </a:xfrm>
          <a:prstGeom prst="wedgeEllipseCallout">
            <a:avLst>
              <a:gd name="adj1" fmla="val 62888"/>
              <a:gd name="adj2" fmla="val 625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形吹き出し 53"/>
          <p:cNvSpPr/>
          <p:nvPr/>
        </p:nvSpPr>
        <p:spPr>
          <a:xfrm>
            <a:off x="5263502" y="4652560"/>
            <a:ext cx="281919" cy="182881"/>
          </a:xfrm>
          <a:prstGeom prst="wedgeEllipseCallout">
            <a:avLst>
              <a:gd name="adj1" fmla="val -61192"/>
              <a:gd name="adj2" fmla="val 52433"/>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7610451" y="4874906"/>
            <a:ext cx="227371" cy="484816"/>
            <a:chOff x="626312" y="838875"/>
            <a:chExt cx="603656" cy="1238713"/>
          </a:xfrm>
        </p:grpSpPr>
        <p:sp>
          <p:nvSpPr>
            <p:cNvPr id="56" name="円/楕円 55"/>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1" name="図形グループ 60"/>
          <p:cNvGrpSpPr/>
          <p:nvPr/>
        </p:nvGrpSpPr>
        <p:grpSpPr>
          <a:xfrm>
            <a:off x="6967499" y="4173962"/>
            <a:ext cx="227371" cy="484816"/>
            <a:chOff x="626312" y="838875"/>
            <a:chExt cx="603656" cy="1238713"/>
          </a:xfrm>
        </p:grpSpPr>
        <p:sp>
          <p:nvSpPr>
            <p:cNvPr id="62" name="円/楕円 6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フローチャート: 論理積ゲート 6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4" name="図形グループ 63"/>
          <p:cNvGrpSpPr/>
          <p:nvPr/>
        </p:nvGrpSpPr>
        <p:grpSpPr>
          <a:xfrm>
            <a:off x="6967499" y="5346689"/>
            <a:ext cx="227371" cy="484816"/>
            <a:chOff x="626312" y="838875"/>
            <a:chExt cx="603656" cy="1238713"/>
          </a:xfrm>
        </p:grpSpPr>
        <p:sp>
          <p:nvSpPr>
            <p:cNvPr id="65" name="円/楕円 64"/>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6086391" y="4687789"/>
            <a:ext cx="366685" cy="687691"/>
            <a:chOff x="626312" y="838875"/>
            <a:chExt cx="603656" cy="1238713"/>
          </a:xfrm>
        </p:grpSpPr>
        <p:sp>
          <p:nvSpPr>
            <p:cNvPr id="68" name="円/楕円 67"/>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フローチャート: 論理積ゲート 68"/>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左右矢印 70"/>
          <p:cNvSpPr/>
          <p:nvPr/>
        </p:nvSpPr>
        <p:spPr>
          <a:xfrm rot="18950861">
            <a:off x="6466815" y="4661740"/>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左右矢印 71"/>
          <p:cNvSpPr/>
          <p:nvPr/>
        </p:nvSpPr>
        <p:spPr>
          <a:xfrm rot="2146722">
            <a:off x="6478352" y="5343855"/>
            <a:ext cx="528769"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左右矢印 72"/>
          <p:cNvSpPr/>
          <p:nvPr/>
        </p:nvSpPr>
        <p:spPr>
          <a:xfrm>
            <a:off x="6518820" y="5019327"/>
            <a:ext cx="1068556" cy="236934"/>
          </a:xfrm>
          <a:prstGeom prst="leftRightArrow">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794860" y="4750093"/>
            <a:ext cx="591844" cy="546186"/>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a:solidFill>
                  <a:srgbClr val="FFFFFF"/>
                </a:solidFill>
                <a:latin typeface="HGSoeiKakugothicUB" charset="-128"/>
                <a:ea typeface="HGSoeiKakugothicUB" charset="-128"/>
                <a:cs typeface="HGSoeiKakugothicUB" charset="-128"/>
              </a:rPr>
              <a:t>？</a:t>
            </a:r>
            <a:endParaRPr kumimoji="1" lang="ja-JP" altLang="en-US" sz="2800" b="1" dirty="0">
              <a:solidFill>
                <a:srgbClr val="FFFFFF"/>
              </a:solidFill>
              <a:latin typeface="HGSoeiKakugothicUB" charset="-128"/>
              <a:ea typeface="HGSoeiKakugothicUB" charset="-128"/>
              <a:cs typeface="HGSoeiKakugothicUB" charset="-128"/>
            </a:endParaRPr>
          </a:p>
        </p:txBody>
      </p:sp>
      <p:sp>
        <p:nvSpPr>
          <p:cNvPr id="74" name="テキスト ボックス 73"/>
          <p:cNvSpPr txBox="1"/>
          <p:nvPr/>
        </p:nvSpPr>
        <p:spPr>
          <a:xfrm>
            <a:off x="1028781" y="3237317"/>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双方向</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5" name="テキスト ボックス 74"/>
          <p:cNvSpPr txBox="1"/>
          <p:nvPr/>
        </p:nvSpPr>
        <p:spPr>
          <a:xfrm>
            <a:off x="3450639" y="3237317"/>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オープン</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76" name="テキスト ボックス 75"/>
          <p:cNvSpPr txBox="1"/>
          <p:nvPr/>
        </p:nvSpPr>
        <p:spPr>
          <a:xfrm>
            <a:off x="5765492" y="3242266"/>
            <a:ext cx="2333508" cy="461665"/>
          </a:xfrm>
          <a:prstGeom prst="rect">
            <a:avLst/>
          </a:prstGeom>
          <a:noFill/>
        </p:spPr>
        <p:txBody>
          <a:bodyPr wrap="square" rtlCol="0">
            <a:spAutoFit/>
          </a:bodyPr>
          <a:lstStyle/>
          <a:p>
            <a:pPr algn="ct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連携</a:t>
            </a:r>
            <a:r>
              <a:rPr lang="ja-JP" altLang="en-US" sz="1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の</a:t>
            </a:r>
            <a:r>
              <a:rPr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関係</a:t>
            </a:r>
            <a:endParaRPr kumimoji="1" lang="ja-JP" altLang="en-US" sz="2400" b="1"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cxnSp>
        <p:nvCxnSpPr>
          <p:cNvPr id="78" name="カギ線コネクタ 77"/>
          <p:cNvCxnSpPr>
            <a:stCxn id="4" idx="2"/>
            <a:endCxn id="5" idx="0"/>
          </p:cNvCxnSpPr>
          <p:nvPr/>
        </p:nvCxnSpPr>
        <p:spPr>
          <a:xfrm rot="5400000">
            <a:off x="3124261" y="1654291"/>
            <a:ext cx="520972" cy="2377683"/>
          </a:xfrm>
          <a:prstGeom prst="bentConnector3">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4" idx="2"/>
            <a:endCxn id="7" idx="0"/>
          </p:cNvCxnSpPr>
          <p:nvPr/>
        </p:nvCxnSpPr>
        <p:spPr>
          <a:xfrm rot="16200000" flipH="1">
            <a:off x="5494405" y="1661828"/>
            <a:ext cx="536788" cy="2378423"/>
          </a:xfrm>
          <a:prstGeom prst="bentConnector3">
            <a:avLst>
              <a:gd name="adj1" fmla="val 50000"/>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a:stCxn id="4" idx="2"/>
            <a:endCxn id="6" idx="0"/>
          </p:cNvCxnSpPr>
          <p:nvPr/>
        </p:nvCxnSpPr>
        <p:spPr>
          <a:xfrm>
            <a:off x="4573588" y="2582646"/>
            <a:ext cx="0" cy="520972"/>
          </a:xfrm>
          <a:prstGeom prst="line">
            <a:avLst/>
          </a:prstGeom>
          <a:ln>
            <a:solidFill>
              <a:srgbClr val="0052FF"/>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028779" y="1180386"/>
            <a:ext cx="7089615" cy="1405353"/>
          </a:xfrm>
          <a:prstGeom prst="rect">
            <a:avLst/>
          </a:prstGeom>
          <a:solidFill>
            <a:srgbClr val="0052FF">
              <a:alpha val="5058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b="1" dirty="0">
                <a:solidFill>
                  <a:srgbClr val="FFFFFF"/>
                </a:solidFill>
                <a:latin typeface="Meiryo" charset="-128"/>
                <a:ea typeface="Meiryo" charset="-128"/>
                <a:cs typeface="Meiryo" charset="-128"/>
              </a:rPr>
              <a:t>お客様と手を組んで</a:t>
            </a:r>
            <a:endParaRPr kumimoji="1" lang="en-US" altLang="ja-JP" sz="3600" b="1" dirty="0">
              <a:solidFill>
                <a:srgbClr val="FFFFFF"/>
              </a:solidFill>
              <a:latin typeface="Meiryo" charset="-128"/>
              <a:ea typeface="Meiryo" charset="-128"/>
              <a:cs typeface="Meiryo" charset="-128"/>
            </a:endParaRPr>
          </a:p>
          <a:p>
            <a:pPr algn="ctr"/>
            <a:r>
              <a:rPr kumimoji="1" lang="ja-JP" altLang="en-US" sz="3600" b="1" dirty="0">
                <a:solidFill>
                  <a:srgbClr val="FFFFFF"/>
                </a:solidFill>
                <a:latin typeface="Meiryo" charset="-128"/>
                <a:ea typeface="Meiryo" charset="-128"/>
                <a:cs typeface="Meiryo" charset="-128"/>
              </a:rPr>
              <a:t>ビジネスを創り育てる</a:t>
            </a:r>
            <a:endParaRPr kumimoji="1" lang="ja-JP" altLang="en-US" sz="3600" dirty="0">
              <a:solidFill>
                <a:srgbClr val="FFFFFF"/>
              </a:solidFill>
              <a:latin typeface="Meiryo" charset="-128"/>
              <a:ea typeface="Meiryo" charset="-128"/>
              <a:cs typeface="Meiryo" charset="-128"/>
            </a:endParaRPr>
          </a:p>
        </p:txBody>
      </p:sp>
      <p:sp>
        <p:nvSpPr>
          <p:cNvPr id="14" name="四角形吹き出し 13"/>
          <p:cNvSpPr/>
          <p:nvPr/>
        </p:nvSpPr>
        <p:spPr>
          <a:xfrm>
            <a:off x="6742736" y="862436"/>
            <a:ext cx="2251732" cy="837242"/>
          </a:xfrm>
          <a:prstGeom prst="wedgeRectCallout">
            <a:avLst>
              <a:gd name="adj1" fmla="val -37194"/>
              <a:gd name="adj2" fmla="val 87268"/>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それぞれが</a:t>
            </a:r>
            <a:endParaRPr kumimoji="1" lang="en-US" altLang="ja-JP" sz="14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自分のリスクをとらない</a:t>
            </a:r>
            <a:endParaRPr kumimoji="1" lang="en-US" altLang="ja-JP" sz="14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共創は失敗する</a:t>
            </a:r>
          </a:p>
        </p:txBody>
      </p:sp>
    </p:spTree>
    <p:extLst>
      <p:ext uri="{BB962C8B-B14F-4D97-AF65-F5344CB8AC3E}">
        <p14:creationId xmlns:p14="http://schemas.microsoft.com/office/powerpoint/2010/main" val="39135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何ができるか</a:t>
            </a:r>
            <a:r>
              <a:rPr kumimoji="1" lang="ja-JP" altLang="en-US" dirty="0">
                <a:solidFill>
                  <a:srgbClr val="FFFFFF"/>
                </a:solidFill>
                <a:latin typeface="メイリオ"/>
                <a:ea typeface="メイリオ"/>
                <a:cs typeface="メイリオ"/>
              </a:rPr>
              <a:t>？</a:t>
            </a: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何ができないか</a:t>
              </a:r>
              <a:r>
                <a:rPr kumimoji="1" lang="ja-JP" altLang="en-US" dirty="0">
                  <a:solidFill>
                    <a:srgbClr val="FFFFFF"/>
                  </a:solidFill>
                  <a:latin typeface="メイリオ"/>
                  <a:ea typeface="メイリオ"/>
                  <a:cs typeface="メイリオ"/>
                </a:rPr>
                <a:t>？</a:t>
              </a: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a:solidFill>
                  <a:srgbClr val="7F7F7F"/>
                </a:solidFill>
                <a:latin typeface="メイリオ"/>
                <a:ea typeface="メイリオ"/>
                <a:cs typeface="メイリオ"/>
              </a:rPr>
              <a:t>「お客様」は誰か？</a:t>
            </a: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a:t>
            </a:r>
            <a:r>
              <a:rPr kumimoji="1" lang="ja-JP" altLang="en-US" sz="2000" b="1" dirty="0">
                <a:solidFill>
                  <a:srgbClr val="FFFFFF"/>
                </a:solidFill>
                <a:latin typeface="メイリオ"/>
                <a:ea typeface="メイリオ"/>
                <a:cs typeface="メイリオ"/>
              </a:rPr>
              <a:t>できること</a:t>
            </a:r>
            <a:r>
              <a:rPr kumimoji="1" lang="ja-JP" altLang="en-US" sz="1200" dirty="0">
                <a:solidFill>
                  <a:srgbClr val="FFFFFF"/>
                </a:solidFill>
                <a:latin typeface="メイリオ"/>
                <a:ea typeface="メイリオ"/>
                <a:cs typeface="メイリオ"/>
              </a:rPr>
              <a:t>に都合が良い</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市場</a:t>
            </a:r>
            <a:r>
              <a:rPr lang="ja-JP" altLang="en-US" sz="2000" b="1" dirty="0">
                <a:solidFill>
                  <a:srgbClr val="FFFFFF"/>
                </a:solidFill>
                <a:latin typeface="メイリオ"/>
                <a:ea typeface="メイリオ"/>
                <a:cs typeface="メイリオ"/>
              </a:rPr>
              <a:t>・顧客・</a:t>
            </a:r>
            <a:r>
              <a:rPr kumimoji="1" lang="ja-JP" altLang="en-US" sz="2000" b="1" dirty="0">
                <a:solidFill>
                  <a:srgbClr val="FFFFFF"/>
                </a:solidFill>
                <a:latin typeface="メイリオ"/>
                <a:ea typeface="メイリオ"/>
                <a:cs typeface="メイリオ"/>
              </a:rPr>
              <a:t>計画</a:t>
            </a: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お客様の</a:t>
            </a:r>
            <a:endParaRPr lang="en-US" altLang="ja-JP" sz="1600" dirty="0">
              <a:solidFill>
                <a:srgbClr val="FFFFFF"/>
              </a:solidFill>
              <a:latin typeface="メイリオ"/>
              <a:ea typeface="メイリオ"/>
              <a:cs typeface="メイリオ"/>
            </a:endParaRPr>
          </a:p>
          <a:p>
            <a:pPr algn="ctr"/>
            <a:r>
              <a:rPr lang="ja-JP" altLang="en-US" sz="1600" dirty="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自分たちのできることに都合が良い</a:t>
            </a: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お客様の</a:t>
            </a:r>
            <a:r>
              <a:rPr kumimoji="1" lang="ja-JP" altLang="en-US" sz="2000" b="1" dirty="0">
                <a:solidFill>
                  <a:srgbClr val="FFFFFF"/>
                </a:solidFill>
                <a:latin typeface="メイリオ"/>
                <a:ea typeface="メイリオ"/>
                <a:cs typeface="メイリオ"/>
              </a:rPr>
              <a:t>あるべき姿</a:t>
            </a:r>
            <a:r>
              <a:rPr kumimoji="1" lang="ja-JP" altLang="en-US" sz="1200" dirty="0">
                <a:solidFill>
                  <a:srgbClr val="FFFFFF"/>
                </a:solidFill>
                <a:latin typeface="メイリオ"/>
                <a:ea typeface="メイリオ"/>
                <a:cs typeface="メイリオ"/>
              </a:rPr>
              <a:t>を実現するために</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何をすべきか</a:t>
            </a:r>
            <a:r>
              <a:rPr kumimoji="1" lang="ja-JP" altLang="en-US" sz="2000" dirty="0">
                <a:solidFill>
                  <a:srgbClr val="FFFFFF"/>
                </a:solidFill>
                <a:latin typeface="メイリオ"/>
                <a:ea typeface="メイリオ"/>
                <a:cs typeface="メイリオ"/>
              </a:rPr>
              <a:t>？</a:t>
            </a: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a:solidFill>
                    <a:srgbClr val="FFFFFF"/>
                  </a:solidFill>
                  <a:latin typeface="メイリオ"/>
                  <a:ea typeface="メイリオ"/>
                  <a:cs typeface="メイリオ"/>
                </a:rPr>
                <a:t>〇</a:t>
              </a:r>
              <a:r>
                <a:rPr lang="ja-JP" altLang="en-US" sz="1000" dirty="0">
                  <a:solidFill>
                    <a:srgbClr val="FFFFFF"/>
                  </a:solidFill>
                  <a:latin typeface="メイリオ"/>
                  <a:ea typeface="メイリオ"/>
                  <a:cs typeface="メイリオ"/>
                </a:rPr>
                <a:t>山　</a:t>
              </a:r>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男　</a:t>
              </a:r>
              <a:r>
                <a:rPr lang="en-US" altLang="ja-JP" sz="1000" dirty="0">
                  <a:solidFill>
                    <a:srgbClr val="FFFFFF"/>
                  </a:solidFill>
                  <a:latin typeface="メイリオ"/>
                  <a:ea typeface="メイリオ"/>
                  <a:cs typeface="メイリオ"/>
                </a:rPr>
                <a:t>39</a:t>
              </a:r>
              <a:r>
                <a:rPr lang="ja-JP" altLang="en-US" sz="1000" dirty="0">
                  <a:solidFill>
                    <a:srgbClr val="FFFFFF"/>
                  </a:solidFill>
                  <a:latin typeface="メイリオ"/>
                  <a:ea typeface="メイリオ"/>
                  <a:cs typeface="メイリオ"/>
                </a:rPr>
                <a:t>歳</a:t>
              </a:r>
              <a:endParaRPr lang="en-US" altLang="ja-JP" sz="1000" dirty="0">
                <a:solidFill>
                  <a:srgbClr val="FFFFFF"/>
                </a:solidFill>
                <a:latin typeface="メイリオ"/>
                <a:ea typeface="メイリオ"/>
                <a:cs typeface="メイリオ"/>
              </a:endParaRPr>
            </a:p>
            <a:p>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株式会社　</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西日本営業部</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営業業務課</a:t>
              </a: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ニーズ起点</a:t>
            </a: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シーズ起点</a:t>
            </a:r>
          </a:p>
        </p:txBody>
      </p:sp>
    </p:spTree>
    <p:extLst>
      <p:ext uri="{BB962C8B-B14F-4D97-AF65-F5344CB8AC3E}">
        <p14:creationId xmlns:p14="http://schemas.microsoft.com/office/powerpoint/2010/main" val="20106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13624"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latin typeface="Arial"/>
                <a:ea typeface="HGP創英角ｺﾞｼｯｸUB" pitchFamily="50" charset="-128"/>
                <a:cs typeface="Arial"/>
              </a:rPr>
              <a:t>これからの営業力</a:t>
            </a:r>
            <a:endParaRPr lang="en-US" altLang="ja-JP"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4907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B6EDD-D43B-1240-9D0C-7210CE3CD048}"/>
              </a:ext>
            </a:extLst>
          </p:cNvPr>
          <p:cNvSpPr>
            <a:spLocks noGrp="1"/>
          </p:cNvSpPr>
          <p:nvPr>
            <p:ph type="title"/>
          </p:nvPr>
        </p:nvSpPr>
        <p:spPr/>
        <p:txBody>
          <a:bodyPr>
            <a:normAutofit fontScale="90000"/>
          </a:bodyPr>
          <a:lstStyle/>
          <a:p>
            <a:r>
              <a:rPr kumimoji="1" lang="ja-JP" altLang="en-US" dirty="0"/>
              <a:t>私たちはお客様にこんな応対をしてはいないだろうか</a:t>
            </a:r>
          </a:p>
        </p:txBody>
      </p:sp>
      <p:sp>
        <p:nvSpPr>
          <p:cNvPr id="3" name="スライド番号プレースホルダー 2">
            <a:extLst>
              <a:ext uri="{FF2B5EF4-FFF2-40B4-BE49-F238E27FC236}">
                <a16:creationId xmlns:a16="http://schemas.microsoft.com/office/drawing/2014/main" id="{3CA9E657-7DC0-074E-A59F-13C8D968DF6F}"/>
              </a:ext>
            </a:extLst>
          </p:cNvPr>
          <p:cNvSpPr>
            <a:spLocks noGrp="1"/>
          </p:cNvSpPr>
          <p:nvPr>
            <p:ph type="sldNum" sz="quarter" idx="12"/>
          </p:nvPr>
        </p:nvSpPr>
        <p:spPr/>
        <p:txBody>
          <a:bodyPr/>
          <a:lstStyle/>
          <a:p>
            <a:fld id="{8FF8CC5D-A65D-5946-99B5-645367A967AD}" type="slidenum">
              <a:rPr kumimoji="1" lang="ja-JP" altLang="en-US" sz="1200" smtClean="0"/>
              <a:pPr/>
              <a:t>83</a:t>
            </a:fld>
            <a:endParaRPr kumimoji="1" lang="ja-JP" altLang="en-US" sz="1200"/>
          </a:p>
        </p:txBody>
      </p:sp>
      <p:sp>
        <p:nvSpPr>
          <p:cNvPr id="4" name="テキスト ボックス 3">
            <a:extLst>
              <a:ext uri="{FF2B5EF4-FFF2-40B4-BE49-F238E27FC236}">
                <a16:creationId xmlns:a16="http://schemas.microsoft.com/office/drawing/2014/main" id="{07D4FBE9-4FF9-CC4E-9BDA-CE135D722095}"/>
              </a:ext>
            </a:extLst>
          </p:cNvPr>
          <p:cNvSpPr txBox="1"/>
          <p:nvPr/>
        </p:nvSpPr>
        <p:spPr>
          <a:xfrm>
            <a:off x="457200" y="1380978"/>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rPr>
              <a:t>自分たちの「できること」</a:t>
            </a:r>
            <a:r>
              <a:rPr kumimoji="1" lang="ja-JP" altLang="en-US" sz="1400" dirty="0">
                <a:solidFill>
                  <a:schemeClr val="bg1"/>
                </a:solidFill>
                <a:latin typeface="Meiryo" panose="020B0604030504040204" pitchFamily="34" charset="-128"/>
                <a:ea typeface="Meiryo" panose="020B0604030504040204" pitchFamily="34" charset="-128"/>
              </a:rPr>
              <a:t>でしか</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解決策を示そうとしない。</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3BEBFDED-CDD4-0545-A2DB-C1FB1A45EA6B}"/>
              </a:ext>
            </a:extLst>
          </p:cNvPr>
          <p:cNvSpPr txBox="1"/>
          <p:nvPr/>
        </p:nvSpPr>
        <p:spPr>
          <a:xfrm>
            <a:off x="457199" y="3432240"/>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これからのテクノロジーやその可能性について</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分かりやすく説明</a:t>
            </a:r>
            <a:r>
              <a:rPr kumimoji="1" lang="ja-JP" altLang="en-US" sz="1400" dirty="0">
                <a:solidFill>
                  <a:schemeClr val="bg1"/>
                </a:solidFill>
                <a:latin typeface="Meiryo" panose="020B0604030504040204" pitchFamily="34" charset="-128"/>
                <a:ea typeface="Meiryo" panose="020B0604030504040204" pitchFamily="34" charset="-128"/>
              </a:rPr>
              <a:t>できない。</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022796E8-E5DD-2641-ADAE-E1C62FA85695}"/>
              </a:ext>
            </a:extLst>
          </p:cNvPr>
          <p:cNvSpPr txBox="1"/>
          <p:nvPr/>
        </p:nvSpPr>
        <p:spPr>
          <a:xfrm>
            <a:off x="457201" y="2406609"/>
            <a:ext cx="3937590"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dirty="0">
                <a:solidFill>
                  <a:schemeClr val="bg1"/>
                </a:solidFill>
                <a:latin typeface="Meiryo" panose="020B0604030504040204" pitchFamily="34" charset="-128"/>
                <a:ea typeface="Meiryo" panose="020B0604030504040204" pitchFamily="34" charset="-128"/>
              </a:rPr>
              <a:t>機能や性能については説明できるが</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b="1" dirty="0">
                <a:solidFill>
                  <a:schemeClr val="bg1"/>
                </a:solidFill>
                <a:latin typeface="Meiryo" panose="020B0604030504040204" pitchFamily="34" charset="-128"/>
                <a:ea typeface="Meiryo" panose="020B0604030504040204" pitchFamily="34" charset="-128"/>
              </a:rPr>
              <a:t>経営や事業の成果にどのような貢献が</a:t>
            </a:r>
            <a:endParaRPr lang="en-US" altLang="ja-JP" sz="1400" b="1" dirty="0">
              <a:solidFill>
                <a:schemeClr val="bg1"/>
              </a:solidFill>
              <a:latin typeface="Meiryo" panose="020B0604030504040204" pitchFamily="34" charset="-128"/>
              <a:ea typeface="Meiryo" panose="020B0604030504040204" pitchFamily="34" charset="-128"/>
            </a:endParaRPr>
          </a:p>
          <a:p>
            <a:pPr algn="ctr"/>
            <a:r>
              <a:rPr lang="ja-JP" altLang="en-US" sz="1400" b="1" dirty="0">
                <a:solidFill>
                  <a:schemeClr val="bg1"/>
                </a:solidFill>
                <a:latin typeface="Meiryo" panose="020B0604030504040204" pitchFamily="34" charset="-128"/>
                <a:ea typeface="Meiryo" panose="020B0604030504040204" pitchFamily="34" charset="-128"/>
              </a:rPr>
              <a:t>できるのか</a:t>
            </a:r>
            <a:r>
              <a:rPr lang="ja-JP" altLang="en-US" sz="1400" dirty="0">
                <a:solidFill>
                  <a:schemeClr val="bg1"/>
                </a:solidFill>
                <a:latin typeface="Meiryo" panose="020B0604030504040204" pitchFamily="34" charset="-128"/>
                <a:ea typeface="Meiryo" panose="020B0604030504040204" pitchFamily="34" charset="-128"/>
              </a:rPr>
              <a:t>説明できない</a:t>
            </a:r>
            <a:r>
              <a:rPr kumimoji="1" lang="ja-JP" altLang="en-US" sz="1400" dirty="0">
                <a:solidFill>
                  <a:schemeClr val="bg1"/>
                </a:solidFill>
                <a:latin typeface="Meiryo" panose="020B0604030504040204" pitchFamily="34" charset="-128"/>
                <a:ea typeface="Meiryo" panose="020B0604030504040204" pitchFamily="34" charset="-128"/>
              </a:rPr>
              <a:t>。</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06FC9375-B4B7-714D-B31E-F27C5ECB1E93}"/>
              </a:ext>
            </a:extLst>
          </p:cNvPr>
          <p:cNvSpPr txBox="1"/>
          <p:nvPr/>
        </p:nvSpPr>
        <p:spPr>
          <a:xfrm>
            <a:off x="457198" y="4457871"/>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お客様が新しい方法論や見積を求めても</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旧来のやり方で提案</a:t>
            </a:r>
            <a:r>
              <a:rPr kumimoji="1" lang="ja-JP" altLang="en-US" sz="1400" dirty="0">
                <a:solidFill>
                  <a:schemeClr val="bg1"/>
                </a:solidFill>
                <a:latin typeface="Meiryo" panose="020B0604030504040204" pitchFamily="34" charset="-128"/>
                <a:ea typeface="Meiryo" panose="020B0604030504040204" pitchFamily="34" charset="-128"/>
              </a:rPr>
              <a:t>しようとする。</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523945BD-CEF0-8D4C-B432-72E422A5FC86}"/>
              </a:ext>
            </a:extLst>
          </p:cNvPr>
          <p:cNvSpPr txBox="1"/>
          <p:nvPr/>
        </p:nvSpPr>
        <p:spPr>
          <a:xfrm>
            <a:off x="457197" y="5483502"/>
            <a:ext cx="3937591" cy="943353"/>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1400" dirty="0">
                <a:solidFill>
                  <a:schemeClr val="bg1"/>
                </a:solidFill>
                <a:latin typeface="Meiryo" panose="020B0604030504040204" pitchFamily="34" charset="-128"/>
                <a:ea typeface="Meiryo" panose="020B0604030504040204" pitchFamily="34" charset="-128"/>
              </a:rPr>
              <a:t>新しい方法論やテクノロジーの適用を求めると</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b="1" u="sng" dirty="0">
                <a:solidFill>
                  <a:schemeClr val="bg1"/>
                </a:solidFill>
                <a:latin typeface="Meiryo" panose="020B0604030504040204" pitchFamily="34" charset="-128"/>
                <a:ea typeface="Meiryo" panose="020B0604030504040204" pitchFamily="34" charset="-128"/>
              </a:rPr>
              <a:t>保証できない</a:t>
            </a:r>
            <a:r>
              <a:rPr kumimoji="1" lang="ja-JP" altLang="en-US" sz="1400" dirty="0">
                <a:solidFill>
                  <a:schemeClr val="bg1"/>
                </a:solidFill>
                <a:latin typeface="Meiryo" panose="020B0604030504040204" pitchFamily="34" charset="-128"/>
                <a:ea typeface="Meiryo" panose="020B0604030504040204" pitchFamily="34" charset="-128"/>
              </a:rPr>
              <a:t>、</a:t>
            </a:r>
            <a:r>
              <a:rPr kumimoji="1" lang="ja-JP" altLang="en-US" sz="1400" b="1" u="sng" dirty="0">
                <a:solidFill>
                  <a:schemeClr val="bg1"/>
                </a:solidFill>
                <a:latin typeface="Meiryo" panose="020B0604030504040204" pitchFamily="34" charset="-128"/>
                <a:ea typeface="Meiryo" panose="020B0604030504040204" pitchFamily="34" charset="-128"/>
              </a:rPr>
              <a:t>実績がない</a:t>
            </a:r>
            <a:r>
              <a:rPr kumimoji="1" lang="ja-JP" altLang="en-US" sz="1400" dirty="0">
                <a:solidFill>
                  <a:schemeClr val="bg1"/>
                </a:solidFill>
                <a:latin typeface="Meiryo" panose="020B0604030504040204" pitchFamily="34" charset="-128"/>
                <a:ea typeface="Meiryo" panose="020B0604030504040204" pitchFamily="34" charset="-128"/>
              </a:rPr>
              <a:t>、</a:t>
            </a:r>
            <a:r>
              <a:rPr kumimoji="1" lang="ja-JP" altLang="en-US" sz="1400" b="1" u="sng" dirty="0">
                <a:solidFill>
                  <a:schemeClr val="bg1"/>
                </a:solidFill>
                <a:latin typeface="Meiryo" panose="020B0604030504040204" pitchFamily="34" charset="-128"/>
                <a:ea typeface="Meiryo" panose="020B0604030504040204" pitchFamily="34" charset="-128"/>
              </a:rPr>
              <a:t>時期尚早</a:t>
            </a:r>
            <a:r>
              <a:rPr kumimoji="1" lang="ja-JP" altLang="en-US" sz="1400" dirty="0">
                <a:solidFill>
                  <a:schemeClr val="bg1"/>
                </a:solidFill>
                <a:latin typeface="Meiryo" panose="020B0604030504040204" pitchFamily="34" charset="-128"/>
                <a:ea typeface="Meiryo" panose="020B0604030504040204" pitchFamily="34" charset="-128"/>
              </a:rPr>
              <a:t>などの</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dirty="0">
                <a:solidFill>
                  <a:schemeClr val="bg1"/>
                </a:solidFill>
                <a:latin typeface="Meiryo" panose="020B0604030504040204" pitchFamily="34" charset="-128"/>
                <a:ea typeface="Meiryo" panose="020B0604030504040204" pitchFamily="34" charset="-128"/>
              </a:rPr>
              <a:t>ネガティブ・ワードで翻意を迫る。</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67262FEA-0412-6A4A-A099-74E91F13775E}"/>
              </a:ext>
            </a:extLst>
          </p:cNvPr>
          <p:cNvSpPr txBox="1"/>
          <p:nvPr/>
        </p:nvSpPr>
        <p:spPr>
          <a:xfrm>
            <a:off x="457197" y="868163"/>
            <a:ext cx="3937591" cy="430537"/>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こんな応対はしていないだろうか</a:t>
            </a:r>
            <a:endParaRPr kumimoji="1" lang="en-US" altLang="ja-JP" sz="1400" b="1" dirty="0">
              <a:solidFill>
                <a:schemeClr val="bg1"/>
              </a:solidFill>
              <a:latin typeface="Meiryo" panose="020B0604030504040204" pitchFamily="34" charset="-128"/>
              <a:ea typeface="Meiryo" panose="020B0604030504040204" pitchFamily="34" charset="-128"/>
            </a:endParaRPr>
          </a:p>
        </p:txBody>
      </p:sp>
      <p:grpSp>
        <p:nvGrpSpPr>
          <p:cNvPr id="21" name="グループ化 20">
            <a:extLst>
              <a:ext uri="{FF2B5EF4-FFF2-40B4-BE49-F238E27FC236}">
                <a16:creationId xmlns:a16="http://schemas.microsoft.com/office/drawing/2014/main" id="{D2716D7F-1165-3941-A684-4124E530B7E2}"/>
              </a:ext>
            </a:extLst>
          </p:cNvPr>
          <p:cNvGrpSpPr/>
          <p:nvPr/>
        </p:nvGrpSpPr>
        <p:grpSpPr>
          <a:xfrm>
            <a:off x="4458585" y="868163"/>
            <a:ext cx="4245936" cy="5558692"/>
            <a:chOff x="4458585" y="868163"/>
            <a:chExt cx="4245936" cy="5558692"/>
          </a:xfrm>
        </p:grpSpPr>
        <p:sp>
          <p:nvSpPr>
            <p:cNvPr id="9" name="テキスト ボックス 8">
              <a:extLst>
                <a:ext uri="{FF2B5EF4-FFF2-40B4-BE49-F238E27FC236}">
                  <a16:creationId xmlns:a16="http://schemas.microsoft.com/office/drawing/2014/main" id="{5D4CD821-A7AC-C341-97DD-2A4D526A6FA5}"/>
                </a:ext>
              </a:extLst>
            </p:cNvPr>
            <p:cNvSpPr txBox="1"/>
            <p:nvPr/>
          </p:nvSpPr>
          <p:spPr>
            <a:xfrm>
              <a:off x="4766930" y="1380978"/>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自分たちの収益を優先して考えている。</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新しいコトへのリスクを嫌っている。</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経営やリソースに余裕がない。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528681E5-E8F7-AD41-9C7E-1446DE6D5F65}"/>
                </a:ext>
              </a:extLst>
            </p:cNvPr>
            <p:cNvSpPr txBox="1"/>
            <p:nvPr/>
          </p:nvSpPr>
          <p:spPr>
            <a:xfrm>
              <a:off x="4766929" y="3432240"/>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勉強していない。あるいはその習慣がない。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分かってもらおうという意欲が欠如している。</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自分たちのできないことに関心がない。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23B3971C-A697-3148-B033-E82E6A9144EC}"/>
                </a:ext>
              </a:extLst>
            </p:cNvPr>
            <p:cNvSpPr txBox="1"/>
            <p:nvPr/>
          </p:nvSpPr>
          <p:spPr>
            <a:xfrm>
              <a:off x="4766931" y="2406609"/>
              <a:ext cx="3937590"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お客様の立場で考える習慣がない。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経営や業務に関心や知識がない。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お客様の成果より自分たちの成果を優先している。</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550E3881-51D8-D640-A7DF-D91C2BC2131D}"/>
                </a:ext>
              </a:extLst>
            </p:cNvPr>
            <p:cNvSpPr txBox="1"/>
            <p:nvPr/>
          </p:nvSpPr>
          <p:spPr>
            <a:xfrm>
              <a:off x="4766928" y="4457871"/>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仕事のやり方を変えたくない。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読めないリスクはできるだけ避けたい。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自分たちの業績評価基準に反する。</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F860E6F7-4C98-464A-B61F-463E1061F136}"/>
                </a:ext>
              </a:extLst>
            </p:cNvPr>
            <p:cNvSpPr txBox="1"/>
            <p:nvPr/>
          </p:nvSpPr>
          <p:spPr>
            <a:xfrm>
              <a:off x="4766927" y="5483502"/>
              <a:ext cx="3937591" cy="943353"/>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相手の想いを理解しようという意欲がない。</a:t>
              </a:r>
              <a:endParaRPr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200" dirty="0">
                  <a:solidFill>
                    <a:schemeClr val="bg1"/>
                  </a:solidFill>
                  <a:latin typeface="Meiryo" panose="020B0604030504040204" pitchFamily="34" charset="-128"/>
                  <a:ea typeface="Meiryo" panose="020B0604030504040204" pitchFamily="34" charset="-128"/>
                </a:rPr>
                <a:t>そもそも知識がなく、学ぶ意欲も乏しい。</a:t>
              </a:r>
              <a:endParaRPr kumimoji="1" lang="en-US" altLang="ja-JP" sz="12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dirty="0">
                  <a:solidFill>
                    <a:schemeClr val="bg1"/>
                  </a:solidFill>
                  <a:latin typeface="Meiryo" panose="020B0604030504040204" pitchFamily="34" charset="-128"/>
                  <a:ea typeface="Meiryo" panose="020B0604030504040204" pitchFamily="34" charset="-128"/>
                </a:rPr>
                <a:t>新しいコトへチャレンジすることが怖い。</a:t>
              </a:r>
              <a:endParaRPr kumimoji="1" lang="en-US" altLang="ja-JP" sz="1200" dirty="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12D73A31-1D55-7747-A417-A17F7BD6DF01}"/>
                </a:ext>
              </a:extLst>
            </p:cNvPr>
            <p:cNvSpPr txBox="1"/>
            <p:nvPr/>
          </p:nvSpPr>
          <p:spPr>
            <a:xfrm>
              <a:off x="4766927" y="868163"/>
              <a:ext cx="3937591" cy="430537"/>
            </a:xfrm>
            <a:prstGeom prst="rect">
              <a:avLst/>
            </a:prstGeom>
            <a:solidFill>
              <a:schemeClr val="tx1">
                <a:lumMod val="50000"/>
                <a:lumOff val="50000"/>
              </a:schemeClr>
            </a:solidFill>
            <a:effectLst>
              <a:outerShdw blurRad="50800" dist="38100" dir="2700000" algn="tl" rotWithShape="0">
                <a:prstClr val="black">
                  <a:alpha val="40000"/>
                </a:prstClr>
              </a:outerShdw>
            </a:effectLst>
          </p:spPr>
          <p:txBody>
            <a:bodyPr wrap="square" rtlCol="0" anchor="ctr">
              <a:noAutofit/>
            </a:bodyPr>
            <a:lstStyle/>
            <a:p>
              <a:pPr algn="ctr"/>
              <a:r>
                <a:rPr lang="ja-JP" altLang="en-US" sz="1400" b="1" dirty="0">
                  <a:solidFill>
                    <a:schemeClr val="bg1"/>
                  </a:solidFill>
                  <a:latin typeface="Meiryo" panose="020B0604030504040204" pitchFamily="34" charset="-128"/>
                  <a:ea typeface="Meiryo" panose="020B0604030504040204" pitchFamily="34" charset="-128"/>
                </a:rPr>
                <a:t>考えられる理由</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6" name="左矢印 15">
              <a:extLst>
                <a:ext uri="{FF2B5EF4-FFF2-40B4-BE49-F238E27FC236}">
                  <a16:creationId xmlns:a16="http://schemas.microsoft.com/office/drawing/2014/main" id="{FB4F1BFB-2CE8-CC41-910F-E1AE821C9315}"/>
                </a:ext>
              </a:extLst>
            </p:cNvPr>
            <p:cNvSpPr/>
            <p:nvPr/>
          </p:nvSpPr>
          <p:spPr>
            <a:xfrm>
              <a:off x="4465674" y="1616149"/>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左矢印 16">
              <a:extLst>
                <a:ext uri="{FF2B5EF4-FFF2-40B4-BE49-F238E27FC236}">
                  <a16:creationId xmlns:a16="http://schemas.microsoft.com/office/drawing/2014/main" id="{BFC0F3D2-DC79-4845-B1D7-94A2E13135BC}"/>
                </a:ext>
              </a:extLst>
            </p:cNvPr>
            <p:cNvSpPr/>
            <p:nvPr/>
          </p:nvSpPr>
          <p:spPr>
            <a:xfrm>
              <a:off x="4458585" y="2651051"/>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左矢印 17">
              <a:extLst>
                <a:ext uri="{FF2B5EF4-FFF2-40B4-BE49-F238E27FC236}">
                  <a16:creationId xmlns:a16="http://schemas.microsoft.com/office/drawing/2014/main" id="{6754D07C-AB67-024D-A36C-573A4911D41F}"/>
                </a:ext>
              </a:extLst>
            </p:cNvPr>
            <p:cNvSpPr/>
            <p:nvPr/>
          </p:nvSpPr>
          <p:spPr>
            <a:xfrm>
              <a:off x="4465674" y="3685953"/>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左矢印 18">
              <a:extLst>
                <a:ext uri="{FF2B5EF4-FFF2-40B4-BE49-F238E27FC236}">
                  <a16:creationId xmlns:a16="http://schemas.microsoft.com/office/drawing/2014/main" id="{61CCAF58-4EB5-934B-8590-068884699150}"/>
                </a:ext>
              </a:extLst>
            </p:cNvPr>
            <p:cNvSpPr/>
            <p:nvPr/>
          </p:nvSpPr>
          <p:spPr>
            <a:xfrm>
              <a:off x="4458585" y="4720855"/>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左矢印 19">
              <a:extLst>
                <a:ext uri="{FF2B5EF4-FFF2-40B4-BE49-F238E27FC236}">
                  <a16:creationId xmlns:a16="http://schemas.microsoft.com/office/drawing/2014/main" id="{FBFD94EE-51E6-E240-8B8A-C18390816C14}"/>
                </a:ext>
              </a:extLst>
            </p:cNvPr>
            <p:cNvSpPr/>
            <p:nvPr/>
          </p:nvSpPr>
          <p:spPr>
            <a:xfrm>
              <a:off x="4465674" y="5720316"/>
              <a:ext cx="212652" cy="538716"/>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251558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CF73A-79C9-964E-8A64-2144152968C5}"/>
              </a:ext>
            </a:extLst>
          </p:cNvPr>
          <p:cNvSpPr>
            <a:spLocks noGrp="1"/>
          </p:cNvSpPr>
          <p:nvPr>
            <p:ph type="title"/>
          </p:nvPr>
        </p:nvSpPr>
        <p:spPr/>
        <p:txBody>
          <a:bodyPr/>
          <a:lstStyle/>
          <a:p>
            <a:r>
              <a:rPr lang="ja-JP" altLang="en-US"/>
              <a:t>一緒に仕事をしたい</a:t>
            </a:r>
            <a:r>
              <a:rPr lang="en-US" altLang="ja-JP" dirty="0"/>
              <a:t>IT</a:t>
            </a:r>
            <a:r>
              <a:rPr lang="ja-JP" altLang="en-US"/>
              <a:t>ベンダー・</a:t>
            </a:r>
            <a:r>
              <a:rPr lang="en-US" altLang="ja-JP" dirty="0"/>
              <a:t>SI</a:t>
            </a:r>
            <a:r>
              <a:rPr lang="ja-JP" altLang="en-US"/>
              <a:t>事業者</a:t>
            </a:r>
            <a:endParaRPr kumimoji="1" lang="ja-JP" altLang="en-US"/>
          </a:p>
        </p:txBody>
      </p:sp>
      <p:sp>
        <p:nvSpPr>
          <p:cNvPr id="3" name="スライド番号プレースホルダー 2">
            <a:extLst>
              <a:ext uri="{FF2B5EF4-FFF2-40B4-BE49-F238E27FC236}">
                <a16:creationId xmlns:a16="http://schemas.microsoft.com/office/drawing/2014/main" id="{3DE0712C-74F2-7545-BF8E-045C682DB28A}"/>
              </a:ext>
            </a:extLst>
          </p:cNvPr>
          <p:cNvSpPr>
            <a:spLocks noGrp="1"/>
          </p:cNvSpPr>
          <p:nvPr>
            <p:ph type="sldNum" sz="quarter" idx="12"/>
          </p:nvPr>
        </p:nvSpPr>
        <p:spPr/>
        <p:txBody>
          <a:bodyPr/>
          <a:lstStyle/>
          <a:p>
            <a:fld id="{8FF8CC5D-A65D-5946-99B5-645367A967AD}" type="slidenum">
              <a:rPr kumimoji="1" lang="ja-JP" altLang="en-US" smtClean="0"/>
              <a:t>84</a:t>
            </a:fld>
            <a:endParaRPr kumimoji="1" lang="ja-JP" altLang="en-US"/>
          </a:p>
        </p:txBody>
      </p:sp>
      <p:sp>
        <p:nvSpPr>
          <p:cNvPr id="4" name="正方形/長方形 3">
            <a:extLst>
              <a:ext uri="{FF2B5EF4-FFF2-40B4-BE49-F238E27FC236}">
                <a16:creationId xmlns:a16="http://schemas.microsoft.com/office/drawing/2014/main" id="{656E6257-3910-4543-A80E-657D5B28E07F}"/>
              </a:ext>
            </a:extLst>
          </p:cNvPr>
          <p:cNvSpPr/>
          <p:nvPr/>
        </p:nvSpPr>
        <p:spPr>
          <a:xfrm>
            <a:off x="478824" y="1132124"/>
            <a:ext cx="8186351" cy="5078313"/>
          </a:xfrm>
          <a:prstGeom prst="rect">
            <a:avLst/>
          </a:prstGeom>
        </p:spPr>
        <p:txBody>
          <a:bodyPr wrap="square" lIns="90000">
            <a:spAutoFit/>
          </a:bodyPr>
          <a:lstStyle/>
          <a:p>
            <a:pPr>
              <a:spcAft>
                <a:spcPts val="600"/>
              </a:spcAft>
            </a:pPr>
            <a:r>
              <a:rPr lang="ja-JP" altLang="en-US" sz="1600" b="1" u="sng">
                <a:solidFill>
                  <a:srgbClr val="0432FF"/>
                </a:solidFill>
                <a:latin typeface="Meiryo" panose="020B0604030504040204" pitchFamily="34" charset="-128"/>
                <a:ea typeface="Meiryo" panose="020B0604030504040204" pitchFamily="34" charset="-128"/>
              </a:rPr>
              <a:t>自分たちの事業や経営の価値を意識しているか</a:t>
            </a:r>
            <a:endParaRPr lang="en-US" altLang="ja-JP" sz="1600" b="1" u="sng" dirty="0">
              <a:solidFill>
                <a:srgbClr val="0432FF"/>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ITが自分たちの事業や経営にどのような価値を提供してくれるのかを具体的に説明してくれる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売上増やコスト削減と</a:t>
            </a:r>
            <a:r>
              <a:rPr lang="en-US" altLang="ja-JP" sz="1400" dirty="0">
                <a:solidFill>
                  <a:srgbClr val="0070C0"/>
                </a:solidFill>
                <a:latin typeface="Meiryo" panose="020B0604030504040204" pitchFamily="34" charset="-128"/>
                <a:ea typeface="Meiryo" panose="020B0604030504040204" pitchFamily="34" charset="-128"/>
              </a:rPr>
              <a:t>IT</a:t>
            </a:r>
            <a:r>
              <a:rPr lang="ja-JP" altLang="en-US" sz="1400">
                <a:solidFill>
                  <a:srgbClr val="0070C0"/>
                </a:solidFill>
                <a:latin typeface="Meiryo" panose="020B0604030504040204" pitchFamily="34" charset="-128"/>
                <a:ea typeface="Meiryo" panose="020B0604030504040204" pitchFamily="34" charset="-128"/>
              </a:rPr>
              <a:t>活用をロジカルに分かりやすく結びつけて説明してくれる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自分たちにできることだけではなく、他社も含めた「世の中常識」を客観的に説明してくれる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endParaRPr lang="en-US" altLang="ja-JP" sz="1400" dirty="0">
              <a:latin typeface="Meiryo" panose="020B0604030504040204" pitchFamily="34" charset="-128"/>
              <a:ea typeface="Meiryo" panose="020B0604030504040204" pitchFamily="34" charset="-128"/>
            </a:endParaRPr>
          </a:p>
          <a:p>
            <a:pPr>
              <a:spcAft>
                <a:spcPts val="600"/>
              </a:spcAft>
            </a:pPr>
            <a:r>
              <a:rPr lang="ja-JP" altLang="en-US" sz="1600" b="1" u="sng">
                <a:solidFill>
                  <a:srgbClr val="0432FF"/>
                </a:solidFill>
                <a:latin typeface="Meiryo" panose="020B0604030504040204" pitchFamily="34" charset="-128"/>
                <a:ea typeface="Meiryo" panose="020B0604030504040204" pitchFamily="34" charset="-128"/>
              </a:rPr>
              <a:t>自分たちの個別の事情に配慮してくれているか</a:t>
            </a:r>
            <a:endParaRPr lang="en-US" altLang="ja-JP" sz="1600" b="1" u="sng" dirty="0">
              <a:solidFill>
                <a:srgbClr val="0432FF"/>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自社の業種や規模などの個別事情を考慮した説明をしてくれる</a:t>
            </a: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自社の個別の事情や課題、要件について理解し、営業やエンジニアの誰もが共有できている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自社の業種や業態に関連した専門的知識やスキルを持った人が担当してくれる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endParaRPr lang="en-US" altLang="ja-JP" sz="1400" dirty="0">
              <a:latin typeface="Meiryo" panose="020B0604030504040204" pitchFamily="34" charset="-128"/>
              <a:ea typeface="Meiryo" panose="020B0604030504040204" pitchFamily="34" charset="-128"/>
            </a:endParaRPr>
          </a:p>
          <a:p>
            <a:pPr>
              <a:spcAft>
                <a:spcPts val="600"/>
              </a:spcAft>
            </a:pPr>
            <a:r>
              <a:rPr lang="ja-JP" altLang="en-US" sz="1600" b="1" u="sng">
                <a:solidFill>
                  <a:srgbClr val="0432FF"/>
                </a:solidFill>
                <a:latin typeface="Meiryo" panose="020B0604030504040204" pitchFamily="34" charset="-128"/>
                <a:ea typeface="Meiryo" panose="020B0604030504040204" pitchFamily="34" charset="-128"/>
              </a:rPr>
              <a:t>一緒になって成功しようという意欲を持っているか</a:t>
            </a: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専門用語を乱発することなく、難しいことでも理解できるようにわかりやすく説明してくれる</a:t>
            </a: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ヒアリングシートなどが体系化されており、人に依存しない品質維持が確保されている</a:t>
            </a: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標準の提案書を手直しするのではなく、自社向けに作る提案書を提示してくれる</a:t>
            </a: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初期段階から技術や業務のわかるエンジニアが同席し、生産性の高い議論ができる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自らのリスク・テイクする覚悟でコミットしてくれる</a:t>
            </a:r>
            <a:endParaRPr lang="en-US" altLang="ja-JP" sz="1400" dirty="0">
              <a:solidFill>
                <a:srgbClr val="0070C0"/>
              </a:solidFill>
              <a:latin typeface="Meiryo" panose="020B0604030504040204" pitchFamily="34" charset="-128"/>
              <a:ea typeface="Meiryo" panose="020B0604030504040204" pitchFamily="34" charset="-128"/>
            </a:endParaRPr>
          </a:p>
          <a:p>
            <a:pPr indent="-285750">
              <a:spcAft>
                <a:spcPts val="600"/>
              </a:spcAft>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「教師」あるいは「良き相談相手」となれるひとが、参加してくれている</a:t>
            </a:r>
            <a:endParaRPr lang="en-US" altLang="ja-JP" sz="1400" dirty="0">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32459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C9CA9E-7310-F440-BBBA-D845471C8441}"/>
              </a:ext>
            </a:extLst>
          </p:cNvPr>
          <p:cNvSpPr txBox="1"/>
          <p:nvPr/>
        </p:nvSpPr>
        <p:spPr>
          <a:xfrm>
            <a:off x="1310201" y="954281"/>
            <a:ext cx="2646878" cy="461665"/>
          </a:xfrm>
          <a:prstGeom prst="rect">
            <a:avLst/>
          </a:prstGeom>
          <a:noFill/>
        </p:spPr>
        <p:txBody>
          <a:bodyPr wrap="none" rtlCol="0">
            <a:spAutoFit/>
          </a:bodyPr>
          <a:lstStyle/>
          <a:p>
            <a:pPr algn="ctr"/>
            <a:r>
              <a:rPr kumimoji="1" lang="ja-JP" altLang="en-US" sz="2400">
                <a:solidFill>
                  <a:schemeClr val="accent3">
                    <a:lumMod val="75000"/>
                  </a:schemeClr>
                </a:solidFill>
                <a:latin typeface="Meiryo" panose="020B0604030504040204" pitchFamily="34" charset="-128"/>
                <a:ea typeface="Meiryo" panose="020B0604030504040204" pitchFamily="34" charset="-128"/>
              </a:rPr>
              <a:t>情報システム部門</a:t>
            </a:r>
          </a:p>
        </p:txBody>
      </p:sp>
      <p:sp>
        <p:nvSpPr>
          <p:cNvPr id="5" name="テキスト ボックス 4">
            <a:extLst>
              <a:ext uri="{FF2B5EF4-FFF2-40B4-BE49-F238E27FC236}">
                <a16:creationId xmlns:a16="http://schemas.microsoft.com/office/drawing/2014/main" id="{611D1AD8-4B0C-E84E-A603-ED5B165D7129}"/>
              </a:ext>
            </a:extLst>
          </p:cNvPr>
          <p:cNvSpPr txBox="1"/>
          <p:nvPr/>
        </p:nvSpPr>
        <p:spPr>
          <a:xfrm>
            <a:off x="4756437" y="954281"/>
            <a:ext cx="3262432" cy="461665"/>
          </a:xfrm>
          <a:prstGeom prst="rect">
            <a:avLst/>
          </a:prstGeom>
          <a:noFill/>
        </p:spPr>
        <p:txBody>
          <a:bodyPr wrap="none" rtlCol="0">
            <a:spAutoFit/>
          </a:bodyPr>
          <a:lstStyle/>
          <a:p>
            <a:pPr algn="ctr"/>
            <a:r>
              <a:rPr kumimoji="1" lang="ja-JP" altLang="en-US" sz="2400">
                <a:solidFill>
                  <a:srgbClr val="0070C0"/>
                </a:solidFill>
                <a:latin typeface="Meiryo" panose="020B0604030504040204" pitchFamily="34" charset="-128"/>
                <a:ea typeface="Meiryo" panose="020B0604030504040204" pitchFamily="34" charset="-128"/>
              </a:rPr>
              <a:t>経営者・事業部門部門</a:t>
            </a:r>
          </a:p>
        </p:txBody>
      </p:sp>
      <p:sp>
        <p:nvSpPr>
          <p:cNvPr id="6" name="テキスト ボックス 5">
            <a:extLst>
              <a:ext uri="{FF2B5EF4-FFF2-40B4-BE49-F238E27FC236}">
                <a16:creationId xmlns:a16="http://schemas.microsoft.com/office/drawing/2014/main" id="{B519BF43-073C-0D40-B5E8-3CB2D6E35472}"/>
              </a:ext>
            </a:extLst>
          </p:cNvPr>
          <p:cNvSpPr txBox="1"/>
          <p:nvPr/>
        </p:nvSpPr>
        <p:spPr>
          <a:xfrm>
            <a:off x="544607" y="3237830"/>
            <a:ext cx="2089033" cy="738664"/>
          </a:xfrm>
          <a:prstGeom prst="rect">
            <a:avLst/>
          </a:prstGeom>
          <a:noFill/>
        </p:spPr>
        <p:txBody>
          <a:bodyPr wrap="none" rtlCol="0">
            <a:spAutoFit/>
          </a:bodyPr>
          <a:lstStyle/>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何ができるのか？</a:t>
            </a:r>
            <a:endParaRPr kumimoji="1"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コストは安いのか？</a:t>
            </a:r>
            <a:endParaRPr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実績はあるのか？</a:t>
            </a:r>
          </a:p>
        </p:txBody>
      </p:sp>
      <p:sp>
        <p:nvSpPr>
          <p:cNvPr id="7" name="テキスト ボックス 6">
            <a:extLst>
              <a:ext uri="{FF2B5EF4-FFF2-40B4-BE49-F238E27FC236}">
                <a16:creationId xmlns:a16="http://schemas.microsoft.com/office/drawing/2014/main" id="{F1A58DE9-672B-8C47-A190-02F9791B34E7}"/>
              </a:ext>
            </a:extLst>
          </p:cNvPr>
          <p:cNvSpPr txBox="1"/>
          <p:nvPr/>
        </p:nvSpPr>
        <p:spPr>
          <a:xfrm>
            <a:off x="3258179" y="3240550"/>
            <a:ext cx="2627642" cy="738664"/>
          </a:xfrm>
          <a:prstGeom prst="rect">
            <a:avLst/>
          </a:prstGeom>
          <a:noFill/>
        </p:spPr>
        <p:txBody>
          <a:bodyPr wrap="none" rtlCol="0">
            <a:spAutoFit/>
          </a:bodyPr>
          <a:lstStyle/>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これまでと何が違うのか？</a:t>
            </a:r>
            <a:endParaRPr kumimoji="1"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コスパは適正なのか？</a:t>
            </a:r>
            <a:endParaRPr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うちで使えるのか？</a:t>
            </a:r>
          </a:p>
        </p:txBody>
      </p:sp>
      <p:sp>
        <p:nvSpPr>
          <p:cNvPr id="8" name="テキスト ボックス 7">
            <a:extLst>
              <a:ext uri="{FF2B5EF4-FFF2-40B4-BE49-F238E27FC236}">
                <a16:creationId xmlns:a16="http://schemas.microsoft.com/office/drawing/2014/main" id="{46AE18FB-3605-6B4F-9500-BADE1A1BE48B}"/>
              </a:ext>
            </a:extLst>
          </p:cNvPr>
          <p:cNvSpPr txBox="1"/>
          <p:nvPr/>
        </p:nvSpPr>
        <p:spPr>
          <a:xfrm>
            <a:off x="6233808" y="3237830"/>
            <a:ext cx="2627642" cy="738664"/>
          </a:xfrm>
          <a:prstGeom prst="rect">
            <a:avLst/>
          </a:prstGeom>
          <a:noFill/>
        </p:spPr>
        <p:txBody>
          <a:bodyPr wrap="none" rtlCol="0">
            <a:spAutoFit/>
          </a:bodyPr>
          <a:lstStyle/>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事業に貢献をするのか？</a:t>
            </a:r>
            <a:endParaRPr kumimoji="1"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投資対効果に見合うのか？</a:t>
            </a:r>
            <a:endParaRPr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どう活かせばいいのか？</a:t>
            </a:r>
          </a:p>
        </p:txBody>
      </p:sp>
      <p:sp>
        <p:nvSpPr>
          <p:cNvPr id="9" name="テキスト ボックス 8">
            <a:extLst>
              <a:ext uri="{FF2B5EF4-FFF2-40B4-BE49-F238E27FC236}">
                <a16:creationId xmlns:a16="http://schemas.microsoft.com/office/drawing/2014/main" id="{E1173F7C-03C5-374B-BFB3-049FFB850F9A}"/>
              </a:ext>
            </a:extLst>
          </p:cNvPr>
          <p:cNvSpPr txBox="1"/>
          <p:nvPr/>
        </p:nvSpPr>
        <p:spPr>
          <a:xfrm>
            <a:off x="994097" y="2510936"/>
            <a:ext cx="1313181" cy="769441"/>
          </a:xfrm>
          <a:prstGeom prst="rect">
            <a:avLst/>
          </a:prstGeom>
          <a:noFill/>
        </p:spPr>
        <p:txBody>
          <a:bodyPr wrap="none" rtlCol="0">
            <a:spAutoFit/>
          </a:bodyPr>
          <a:lstStyle/>
          <a:p>
            <a:pPr algn="ctr"/>
            <a:r>
              <a:rPr lang="ja-JP" altLang="en-US" sz="4400" b="1">
                <a:solidFill>
                  <a:schemeClr val="accent3">
                    <a:lumMod val="75000"/>
                  </a:schemeClr>
                </a:solidFill>
                <a:latin typeface="Meiryo" panose="020B0604030504040204" pitchFamily="34" charset="-128"/>
                <a:ea typeface="Meiryo" panose="020B0604030504040204" pitchFamily="34" charset="-128"/>
              </a:rPr>
              <a:t>内容</a:t>
            </a:r>
            <a:endParaRPr kumimoji="1" lang="ja-JP" altLang="en-US" sz="4400" b="1">
              <a:solidFill>
                <a:schemeClr val="accent3">
                  <a:lumMod val="75000"/>
                </a:schemeClr>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26B72F31-2B84-3746-8C14-6B28898DB16A}"/>
              </a:ext>
            </a:extLst>
          </p:cNvPr>
          <p:cNvSpPr txBox="1"/>
          <p:nvPr/>
        </p:nvSpPr>
        <p:spPr>
          <a:xfrm>
            <a:off x="3915410" y="2510936"/>
            <a:ext cx="1313181" cy="769441"/>
          </a:xfrm>
          <a:prstGeom prst="rect">
            <a:avLst/>
          </a:prstGeom>
          <a:noFill/>
        </p:spPr>
        <p:txBody>
          <a:bodyPr wrap="none" rtlCol="0">
            <a:spAutoFit/>
          </a:bodyPr>
          <a:lstStyle/>
          <a:p>
            <a:pPr algn="ctr"/>
            <a:r>
              <a:rPr kumimoji="1" lang="ja-JP" altLang="en-US" sz="4400" b="1">
                <a:solidFill>
                  <a:schemeClr val="accent6">
                    <a:lumMod val="50000"/>
                  </a:schemeClr>
                </a:solidFill>
                <a:latin typeface="Meiryo" panose="020B0604030504040204" pitchFamily="34" charset="-128"/>
                <a:ea typeface="Meiryo" panose="020B0604030504040204" pitchFamily="34" charset="-128"/>
              </a:rPr>
              <a:t>魅力</a:t>
            </a:r>
          </a:p>
        </p:txBody>
      </p:sp>
      <p:sp>
        <p:nvSpPr>
          <p:cNvPr id="11" name="テキスト ボックス 10">
            <a:extLst>
              <a:ext uri="{FF2B5EF4-FFF2-40B4-BE49-F238E27FC236}">
                <a16:creationId xmlns:a16="http://schemas.microsoft.com/office/drawing/2014/main" id="{E8A39C46-B848-6E42-8B49-C7382C02BF92}"/>
              </a:ext>
            </a:extLst>
          </p:cNvPr>
          <p:cNvSpPr txBox="1"/>
          <p:nvPr/>
        </p:nvSpPr>
        <p:spPr>
          <a:xfrm>
            <a:off x="6836723" y="2525002"/>
            <a:ext cx="1313181" cy="769441"/>
          </a:xfrm>
          <a:prstGeom prst="rect">
            <a:avLst/>
          </a:prstGeom>
          <a:noFill/>
        </p:spPr>
        <p:txBody>
          <a:bodyPr wrap="none" rtlCol="0">
            <a:spAutoFit/>
          </a:bodyPr>
          <a:lstStyle/>
          <a:p>
            <a:pPr algn="ctr"/>
            <a:r>
              <a:rPr kumimoji="1" lang="ja-JP" altLang="en-US" sz="4400" b="1">
                <a:solidFill>
                  <a:srgbClr val="0070C0"/>
                </a:solidFill>
                <a:latin typeface="Meiryo" panose="020B0604030504040204" pitchFamily="34" charset="-128"/>
                <a:ea typeface="Meiryo" panose="020B0604030504040204" pitchFamily="34" charset="-128"/>
              </a:rPr>
              <a:t>価値</a:t>
            </a:r>
          </a:p>
        </p:txBody>
      </p:sp>
      <p:cxnSp>
        <p:nvCxnSpPr>
          <p:cNvPr id="13" name="直線矢印コネクタ 12">
            <a:extLst>
              <a:ext uri="{FF2B5EF4-FFF2-40B4-BE49-F238E27FC236}">
                <a16:creationId xmlns:a16="http://schemas.microsoft.com/office/drawing/2014/main" id="{643CB6A0-475D-DD4C-85EA-F036B174F123}"/>
              </a:ext>
            </a:extLst>
          </p:cNvPr>
          <p:cNvCxnSpPr>
            <a:stCxn id="5" idx="2"/>
            <a:endCxn id="10" idx="0"/>
          </p:cNvCxnSpPr>
          <p:nvPr/>
        </p:nvCxnSpPr>
        <p:spPr>
          <a:xfrm flipH="1">
            <a:off x="4572001" y="1415946"/>
            <a:ext cx="1815652" cy="1094990"/>
          </a:xfrm>
          <a:prstGeom prst="straightConnector1">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FD2912F0-6606-A047-9F0D-B597F49CCD43}"/>
              </a:ext>
            </a:extLst>
          </p:cNvPr>
          <p:cNvCxnSpPr>
            <a:cxnSpLocks/>
            <a:stCxn id="5" idx="2"/>
            <a:endCxn id="11" idx="0"/>
          </p:cNvCxnSpPr>
          <p:nvPr/>
        </p:nvCxnSpPr>
        <p:spPr>
          <a:xfrm>
            <a:off x="6387653" y="1415946"/>
            <a:ext cx="1105661" cy="1109056"/>
          </a:xfrm>
          <a:prstGeom prst="straightConnector1">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A77FB3E7-90E2-DE44-BBE4-9BEB60EE152D}"/>
              </a:ext>
            </a:extLst>
          </p:cNvPr>
          <p:cNvCxnSpPr>
            <a:cxnSpLocks/>
            <a:stCxn id="4" idx="2"/>
            <a:endCxn id="9" idx="0"/>
          </p:cNvCxnSpPr>
          <p:nvPr/>
        </p:nvCxnSpPr>
        <p:spPr>
          <a:xfrm flipH="1">
            <a:off x="1650688" y="1415946"/>
            <a:ext cx="982952" cy="109499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D41FD606-5C4F-804E-8F59-170905426D76}"/>
              </a:ext>
            </a:extLst>
          </p:cNvPr>
          <p:cNvCxnSpPr>
            <a:cxnSpLocks/>
            <a:stCxn id="4" idx="2"/>
            <a:endCxn id="10" idx="0"/>
          </p:cNvCxnSpPr>
          <p:nvPr/>
        </p:nvCxnSpPr>
        <p:spPr>
          <a:xfrm>
            <a:off x="2633640" y="1415946"/>
            <a:ext cx="1938361" cy="109499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5" name="円/楕円 34">
            <a:extLst>
              <a:ext uri="{FF2B5EF4-FFF2-40B4-BE49-F238E27FC236}">
                <a16:creationId xmlns:a16="http://schemas.microsoft.com/office/drawing/2014/main" id="{A4DC09CD-E537-1D48-AC12-647DC935A7C3}"/>
              </a:ext>
            </a:extLst>
          </p:cNvPr>
          <p:cNvSpPr/>
          <p:nvPr/>
        </p:nvSpPr>
        <p:spPr>
          <a:xfrm>
            <a:off x="4141694" y="4757802"/>
            <a:ext cx="840441" cy="842898"/>
          </a:xfrm>
          <a:prstGeom prst="ellipse">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6" name="フローチャート: 論理積ゲート 35">
            <a:extLst>
              <a:ext uri="{FF2B5EF4-FFF2-40B4-BE49-F238E27FC236}">
                <a16:creationId xmlns:a16="http://schemas.microsoft.com/office/drawing/2014/main" id="{DEEAEFDF-5331-2444-955B-1B8DBAFF4395}"/>
              </a:ext>
            </a:extLst>
          </p:cNvPr>
          <p:cNvSpPr/>
          <p:nvPr/>
        </p:nvSpPr>
        <p:spPr>
          <a:xfrm rot="16200000">
            <a:off x="4134972" y="5607422"/>
            <a:ext cx="853888" cy="840442"/>
          </a:xfrm>
          <a:prstGeom prst="flowChartDelay">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4" name="テキスト ボックス 43">
            <a:extLst>
              <a:ext uri="{FF2B5EF4-FFF2-40B4-BE49-F238E27FC236}">
                <a16:creationId xmlns:a16="http://schemas.microsoft.com/office/drawing/2014/main" id="{5DBD67EC-0A22-3945-A238-DA94D1820119}"/>
              </a:ext>
            </a:extLst>
          </p:cNvPr>
          <p:cNvSpPr txBox="1"/>
          <p:nvPr/>
        </p:nvSpPr>
        <p:spPr>
          <a:xfrm>
            <a:off x="5014974" y="4883520"/>
            <a:ext cx="3595856" cy="738664"/>
          </a:xfrm>
          <a:prstGeom prst="rect">
            <a:avLst/>
          </a:prstGeom>
          <a:noFill/>
        </p:spPr>
        <p:txBody>
          <a:bodyPr wrap="none" rtlCol="0">
            <a:spAutoFit/>
          </a:bodyPr>
          <a:lstStyle/>
          <a:p>
            <a:r>
              <a:rPr lang="ja-JP" altLang="en-US" sz="1400">
                <a:solidFill>
                  <a:schemeClr val="tx1">
                    <a:lumMod val="50000"/>
                    <a:lumOff val="50000"/>
                  </a:schemeClr>
                </a:solidFill>
                <a:latin typeface="Meiryo" panose="020B0604030504040204" pitchFamily="34" charset="-128"/>
                <a:ea typeface="Meiryo" panose="020B0604030504040204" pitchFamily="34" charset="-128"/>
              </a:rPr>
              <a:t>社員のやる気が、向上します！</a:t>
            </a:r>
            <a:endParaRPr lang="en-US" altLang="ja-JP" sz="1400" dirty="0">
              <a:solidFill>
                <a:schemeClr val="tx1">
                  <a:lumMod val="50000"/>
                  <a:lumOff val="50000"/>
                </a:schemeClr>
              </a:solidFill>
              <a:latin typeface="Meiryo" panose="020B0604030504040204" pitchFamily="34" charset="-128"/>
              <a:ea typeface="Meiryo" panose="020B0604030504040204" pitchFamily="34" charset="-128"/>
            </a:endParaRPr>
          </a:p>
          <a:p>
            <a:r>
              <a:rPr lang="ja-JP" altLang="en-US" sz="1400">
                <a:solidFill>
                  <a:schemeClr val="tx1">
                    <a:lumMod val="50000"/>
                    <a:lumOff val="50000"/>
                  </a:schemeClr>
                </a:solidFill>
                <a:latin typeface="Meiryo" panose="020B0604030504040204" pitchFamily="34" charset="-128"/>
                <a:ea typeface="Meiryo" panose="020B0604030504040204" pitchFamily="34" charset="-128"/>
              </a:rPr>
              <a:t>売上や利益が、大幅に増えます！</a:t>
            </a:r>
            <a:endParaRPr lang="en-US" altLang="ja-JP" sz="1400" dirty="0">
              <a:solidFill>
                <a:schemeClr val="tx1">
                  <a:lumMod val="50000"/>
                  <a:lumOff val="50000"/>
                </a:schemeClr>
              </a:solidFill>
              <a:latin typeface="Meiryo" panose="020B0604030504040204" pitchFamily="34" charset="-128"/>
              <a:ea typeface="Meiryo" panose="020B0604030504040204" pitchFamily="34" charset="-128"/>
            </a:endParaRPr>
          </a:p>
          <a:p>
            <a:r>
              <a:rPr kumimoji="1" lang="ja-JP" altLang="en-US" sz="1400">
                <a:solidFill>
                  <a:schemeClr val="tx1">
                    <a:lumMod val="50000"/>
                    <a:lumOff val="50000"/>
                  </a:schemeClr>
                </a:solidFill>
                <a:latin typeface="Meiryo" panose="020B0604030504040204" pitchFamily="34" charset="-128"/>
                <a:ea typeface="Meiryo" panose="020B0604030504040204" pitchFamily="34" charset="-128"/>
              </a:rPr>
              <a:t>新しい市場で優位なポジョンを築けます！</a:t>
            </a:r>
            <a:endParaRPr kumimoji="1" lang="en-US" altLang="ja-JP" sz="140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C4BA184F-A3B9-B64A-AD45-8B0425FEDFC5}"/>
              </a:ext>
            </a:extLst>
          </p:cNvPr>
          <p:cNvSpPr txBox="1"/>
          <p:nvPr/>
        </p:nvSpPr>
        <p:spPr>
          <a:xfrm>
            <a:off x="692535" y="4893419"/>
            <a:ext cx="3416320" cy="738664"/>
          </a:xfrm>
          <a:prstGeom prst="rect">
            <a:avLst/>
          </a:prstGeom>
          <a:noFill/>
        </p:spPr>
        <p:txBody>
          <a:bodyPr wrap="none" rtlCol="0">
            <a:spAutoFit/>
          </a:bodyPr>
          <a:lstStyle/>
          <a:p>
            <a:pPr algn="r"/>
            <a:r>
              <a:rPr lang="ja-JP" altLang="en-US" sz="1400">
                <a:solidFill>
                  <a:schemeClr val="tx1">
                    <a:lumMod val="50000"/>
                    <a:lumOff val="50000"/>
                  </a:schemeClr>
                </a:solidFill>
                <a:latin typeface="Meiryo" panose="020B0604030504040204" pitchFamily="34" charset="-128"/>
                <a:ea typeface="Meiryo" panose="020B0604030504040204" pitchFamily="34" charset="-128"/>
              </a:rPr>
              <a:t>性能が、大幅に向上します！</a:t>
            </a:r>
            <a:endParaRPr lang="en-US" altLang="ja-JP" sz="1400" dirty="0">
              <a:solidFill>
                <a:schemeClr val="tx1">
                  <a:lumMod val="50000"/>
                  <a:lumOff val="50000"/>
                </a:schemeClr>
              </a:solidFill>
              <a:latin typeface="Meiryo" panose="020B0604030504040204" pitchFamily="34" charset="-128"/>
              <a:ea typeface="Meiryo" panose="020B0604030504040204" pitchFamily="34" charset="-128"/>
            </a:endParaRPr>
          </a:p>
          <a:p>
            <a:pPr algn="r"/>
            <a:r>
              <a:rPr kumimoji="1" lang="ja-JP" altLang="en-US" sz="1400">
                <a:solidFill>
                  <a:schemeClr val="tx1">
                    <a:lumMod val="50000"/>
                    <a:lumOff val="50000"/>
                  </a:schemeClr>
                </a:solidFill>
                <a:latin typeface="Meiryo" panose="020B0604030504040204" pitchFamily="34" charset="-128"/>
                <a:ea typeface="Meiryo" panose="020B0604030504040204" pitchFamily="34" charset="-128"/>
              </a:rPr>
              <a:t>これまでより、安くなります！</a:t>
            </a:r>
            <a:endParaRPr kumimoji="1" lang="en-US" altLang="ja-JP" sz="1400" dirty="0">
              <a:solidFill>
                <a:schemeClr val="tx1">
                  <a:lumMod val="50000"/>
                  <a:lumOff val="50000"/>
                </a:schemeClr>
              </a:solidFill>
              <a:latin typeface="Meiryo" panose="020B0604030504040204" pitchFamily="34" charset="-128"/>
              <a:ea typeface="Meiryo" panose="020B0604030504040204" pitchFamily="34" charset="-128"/>
            </a:endParaRPr>
          </a:p>
          <a:p>
            <a:pPr algn="r"/>
            <a:r>
              <a:rPr kumimoji="1" lang="ja-JP" altLang="en-US" sz="1400">
                <a:solidFill>
                  <a:schemeClr val="tx1">
                    <a:lumMod val="50000"/>
                    <a:lumOff val="50000"/>
                  </a:schemeClr>
                </a:solidFill>
                <a:latin typeface="Meiryo" panose="020B0604030504040204" pitchFamily="34" charset="-128"/>
                <a:ea typeface="Meiryo" panose="020B0604030504040204" pitchFamily="34" charset="-128"/>
              </a:rPr>
              <a:t>運用が楽になりトラブルも減少します！</a:t>
            </a:r>
          </a:p>
        </p:txBody>
      </p:sp>
      <p:sp>
        <p:nvSpPr>
          <p:cNvPr id="2" name="タイトル 1">
            <a:extLst>
              <a:ext uri="{FF2B5EF4-FFF2-40B4-BE49-F238E27FC236}">
                <a16:creationId xmlns:a16="http://schemas.microsoft.com/office/drawing/2014/main" id="{CB9493D0-83F9-0941-8094-AF1821420FD1}"/>
              </a:ext>
            </a:extLst>
          </p:cNvPr>
          <p:cNvSpPr>
            <a:spLocks noGrp="1"/>
          </p:cNvSpPr>
          <p:nvPr>
            <p:ph type="title"/>
          </p:nvPr>
        </p:nvSpPr>
        <p:spPr/>
        <p:txBody>
          <a:bodyPr/>
          <a:lstStyle/>
          <a:p>
            <a:r>
              <a:rPr kumimoji="1" lang="ja-JP" altLang="en-US"/>
              <a:t>営業が伝えるべきこと</a:t>
            </a:r>
          </a:p>
        </p:txBody>
      </p:sp>
    </p:spTree>
    <p:extLst>
      <p:ext uri="{BB962C8B-B14F-4D97-AF65-F5344CB8AC3E}">
        <p14:creationId xmlns:p14="http://schemas.microsoft.com/office/powerpoint/2010/main" val="17519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par>
                                <p:cTn id="32" presetID="22"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par>
                                <p:cTn id="41" presetID="2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44" grpId="0"/>
      <p:bldP spid="4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左右矢印 20">
            <a:extLst>
              <a:ext uri="{FF2B5EF4-FFF2-40B4-BE49-F238E27FC236}">
                <a16:creationId xmlns:a16="http://schemas.microsoft.com/office/drawing/2014/main" id="{094E3FD2-BC2C-1948-9005-20BB69D0475B}"/>
              </a:ext>
            </a:extLst>
          </p:cNvPr>
          <p:cNvSpPr/>
          <p:nvPr/>
        </p:nvSpPr>
        <p:spPr>
          <a:xfrm>
            <a:off x="860612" y="3381868"/>
            <a:ext cx="7422776" cy="961465"/>
          </a:xfrm>
          <a:prstGeom prst="lef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テキスト ボックス 3">
            <a:extLst>
              <a:ext uri="{FF2B5EF4-FFF2-40B4-BE49-F238E27FC236}">
                <a16:creationId xmlns:a16="http://schemas.microsoft.com/office/drawing/2014/main" id="{C0CF46BA-DEB8-FA4E-87AD-7A0104E00B1F}"/>
              </a:ext>
            </a:extLst>
          </p:cNvPr>
          <p:cNvSpPr txBox="1"/>
          <p:nvPr/>
        </p:nvSpPr>
        <p:spPr>
          <a:xfrm>
            <a:off x="3787170" y="2166259"/>
            <a:ext cx="1569660" cy="646331"/>
          </a:xfrm>
          <a:prstGeom prst="rect">
            <a:avLst/>
          </a:prstGeom>
          <a:noFill/>
        </p:spPr>
        <p:txBody>
          <a:bodyPr wrap="none" rtlCol="0">
            <a:spAutoFit/>
          </a:bodyPr>
          <a:lstStyle/>
          <a:p>
            <a:r>
              <a:rPr kumimoji="1" lang="ja-JP" altLang="en-US" sz="3600" b="1">
                <a:solidFill>
                  <a:schemeClr val="accent6">
                    <a:lumMod val="50000"/>
                  </a:schemeClr>
                </a:solidFill>
                <a:latin typeface="Meiryo" panose="020B0604030504040204" pitchFamily="34" charset="-128"/>
                <a:ea typeface="Meiryo" panose="020B0604030504040204" pitchFamily="34" charset="-128"/>
              </a:rPr>
              <a:t>技術力</a:t>
            </a:r>
          </a:p>
        </p:txBody>
      </p:sp>
      <p:sp>
        <p:nvSpPr>
          <p:cNvPr id="6" name="テキスト ボックス 5">
            <a:extLst>
              <a:ext uri="{FF2B5EF4-FFF2-40B4-BE49-F238E27FC236}">
                <a16:creationId xmlns:a16="http://schemas.microsoft.com/office/drawing/2014/main" id="{1FE0C399-051F-A34F-ABEE-C320C26FA25F}"/>
              </a:ext>
            </a:extLst>
          </p:cNvPr>
          <p:cNvSpPr txBox="1"/>
          <p:nvPr/>
        </p:nvSpPr>
        <p:spPr>
          <a:xfrm>
            <a:off x="1655811" y="1520232"/>
            <a:ext cx="1261884" cy="523220"/>
          </a:xfrm>
          <a:prstGeom prst="rect">
            <a:avLst/>
          </a:prstGeom>
          <a:noFill/>
        </p:spPr>
        <p:txBody>
          <a:bodyPr wrap="none" rtlCol="0">
            <a:spAutoFit/>
          </a:bodyPr>
          <a:lstStyle/>
          <a:p>
            <a:r>
              <a:rPr kumimoji="1" lang="ja-JP" altLang="en-US" sz="2800">
                <a:solidFill>
                  <a:schemeClr val="accent3">
                    <a:lumMod val="75000"/>
                  </a:schemeClr>
                </a:solidFill>
                <a:latin typeface="Meiryo" panose="020B0604030504040204" pitchFamily="34" charset="-128"/>
                <a:ea typeface="Meiryo" panose="020B0604030504040204" pitchFamily="34" charset="-128"/>
              </a:rPr>
              <a:t>調達力</a:t>
            </a:r>
          </a:p>
        </p:txBody>
      </p:sp>
      <p:sp>
        <p:nvSpPr>
          <p:cNvPr id="7" name="テキスト ボックス 6">
            <a:extLst>
              <a:ext uri="{FF2B5EF4-FFF2-40B4-BE49-F238E27FC236}">
                <a16:creationId xmlns:a16="http://schemas.microsoft.com/office/drawing/2014/main" id="{C76CF61B-61AD-9648-B894-F113636C33D6}"/>
              </a:ext>
            </a:extLst>
          </p:cNvPr>
          <p:cNvSpPr txBox="1"/>
          <p:nvPr/>
        </p:nvSpPr>
        <p:spPr>
          <a:xfrm>
            <a:off x="1655811" y="2180587"/>
            <a:ext cx="1261884" cy="523220"/>
          </a:xfrm>
          <a:prstGeom prst="rect">
            <a:avLst/>
          </a:prstGeom>
          <a:noFill/>
        </p:spPr>
        <p:txBody>
          <a:bodyPr wrap="none" rtlCol="0">
            <a:spAutoFit/>
          </a:bodyPr>
          <a:lstStyle/>
          <a:p>
            <a:r>
              <a:rPr kumimoji="1" lang="ja-JP" altLang="en-US" sz="2800">
                <a:solidFill>
                  <a:schemeClr val="accent3">
                    <a:lumMod val="75000"/>
                  </a:schemeClr>
                </a:solidFill>
                <a:latin typeface="Meiryo" panose="020B0604030504040204" pitchFamily="34" charset="-128"/>
                <a:ea typeface="Meiryo" panose="020B0604030504040204" pitchFamily="34" charset="-128"/>
              </a:rPr>
              <a:t>実装力</a:t>
            </a:r>
          </a:p>
        </p:txBody>
      </p:sp>
      <p:sp>
        <p:nvSpPr>
          <p:cNvPr id="8" name="テキスト ボックス 7">
            <a:extLst>
              <a:ext uri="{FF2B5EF4-FFF2-40B4-BE49-F238E27FC236}">
                <a16:creationId xmlns:a16="http://schemas.microsoft.com/office/drawing/2014/main" id="{42421D3E-37C2-9342-BCE9-2A7838BAE6DB}"/>
              </a:ext>
            </a:extLst>
          </p:cNvPr>
          <p:cNvSpPr txBox="1"/>
          <p:nvPr/>
        </p:nvSpPr>
        <p:spPr>
          <a:xfrm>
            <a:off x="1655811" y="2840942"/>
            <a:ext cx="1261884" cy="523220"/>
          </a:xfrm>
          <a:prstGeom prst="rect">
            <a:avLst/>
          </a:prstGeom>
          <a:noFill/>
        </p:spPr>
        <p:txBody>
          <a:bodyPr wrap="none" rtlCol="0">
            <a:spAutoFit/>
          </a:bodyPr>
          <a:lstStyle/>
          <a:p>
            <a:r>
              <a:rPr kumimoji="1" lang="ja-JP" altLang="en-US" sz="2800">
                <a:solidFill>
                  <a:schemeClr val="accent3">
                    <a:lumMod val="75000"/>
                  </a:schemeClr>
                </a:solidFill>
                <a:latin typeface="Meiryo" panose="020B0604030504040204" pitchFamily="34" charset="-128"/>
                <a:ea typeface="Meiryo" panose="020B0604030504040204" pitchFamily="34" charset="-128"/>
              </a:rPr>
              <a:t>品質力</a:t>
            </a:r>
          </a:p>
        </p:txBody>
      </p:sp>
      <p:sp>
        <p:nvSpPr>
          <p:cNvPr id="9" name="テキスト ボックス 8">
            <a:extLst>
              <a:ext uri="{FF2B5EF4-FFF2-40B4-BE49-F238E27FC236}">
                <a16:creationId xmlns:a16="http://schemas.microsoft.com/office/drawing/2014/main" id="{8767393B-0969-CD40-85CB-0338611748ED}"/>
              </a:ext>
            </a:extLst>
          </p:cNvPr>
          <p:cNvSpPr txBox="1"/>
          <p:nvPr/>
        </p:nvSpPr>
        <p:spPr>
          <a:xfrm>
            <a:off x="6375728" y="1528430"/>
            <a:ext cx="1261884" cy="523220"/>
          </a:xfrm>
          <a:prstGeom prst="rect">
            <a:avLst/>
          </a:prstGeom>
          <a:noFill/>
        </p:spPr>
        <p:txBody>
          <a:bodyPr wrap="none" rtlCol="0">
            <a:spAutoFit/>
          </a:bodyPr>
          <a:lstStyle/>
          <a:p>
            <a:r>
              <a:rPr kumimoji="1" lang="ja-JP" altLang="en-US" sz="2800">
                <a:solidFill>
                  <a:srgbClr val="0070C0"/>
                </a:solidFill>
                <a:latin typeface="Meiryo" panose="020B0604030504040204" pitchFamily="34" charset="-128"/>
                <a:ea typeface="Meiryo" panose="020B0604030504040204" pitchFamily="34" charset="-128"/>
              </a:rPr>
              <a:t>先見性</a:t>
            </a:r>
          </a:p>
        </p:txBody>
      </p:sp>
      <p:sp>
        <p:nvSpPr>
          <p:cNvPr id="10" name="テキスト ボックス 9">
            <a:extLst>
              <a:ext uri="{FF2B5EF4-FFF2-40B4-BE49-F238E27FC236}">
                <a16:creationId xmlns:a16="http://schemas.microsoft.com/office/drawing/2014/main" id="{57CD4AD1-3162-8C40-B9D8-C1559F46D529}"/>
              </a:ext>
            </a:extLst>
          </p:cNvPr>
          <p:cNvSpPr txBox="1"/>
          <p:nvPr/>
        </p:nvSpPr>
        <p:spPr>
          <a:xfrm>
            <a:off x="6162574" y="2188785"/>
            <a:ext cx="1620957" cy="523220"/>
          </a:xfrm>
          <a:prstGeom prst="rect">
            <a:avLst/>
          </a:prstGeom>
          <a:noFill/>
        </p:spPr>
        <p:txBody>
          <a:bodyPr wrap="none" rtlCol="0">
            <a:spAutoFit/>
          </a:bodyPr>
          <a:lstStyle/>
          <a:p>
            <a:r>
              <a:rPr kumimoji="1" lang="ja-JP" altLang="en-US" sz="2800">
                <a:solidFill>
                  <a:srgbClr val="0070C0"/>
                </a:solidFill>
                <a:latin typeface="Meiryo" panose="020B0604030504040204" pitchFamily="34" charset="-128"/>
                <a:ea typeface="Meiryo" panose="020B0604030504040204" pitchFamily="34" charset="-128"/>
              </a:rPr>
              <a:t>スピード</a:t>
            </a:r>
          </a:p>
        </p:txBody>
      </p:sp>
      <p:sp>
        <p:nvSpPr>
          <p:cNvPr id="11" name="テキスト ボックス 10">
            <a:extLst>
              <a:ext uri="{FF2B5EF4-FFF2-40B4-BE49-F238E27FC236}">
                <a16:creationId xmlns:a16="http://schemas.microsoft.com/office/drawing/2014/main" id="{903B2B1A-5406-B64E-A627-FDD77A3AC9B0}"/>
              </a:ext>
            </a:extLst>
          </p:cNvPr>
          <p:cNvSpPr txBox="1"/>
          <p:nvPr/>
        </p:nvSpPr>
        <p:spPr>
          <a:xfrm>
            <a:off x="6342110" y="2849140"/>
            <a:ext cx="1261884" cy="523220"/>
          </a:xfrm>
          <a:prstGeom prst="rect">
            <a:avLst/>
          </a:prstGeom>
          <a:noFill/>
        </p:spPr>
        <p:txBody>
          <a:bodyPr wrap="none" rtlCol="0">
            <a:spAutoFit/>
          </a:bodyPr>
          <a:lstStyle/>
          <a:p>
            <a:r>
              <a:rPr kumimoji="1" lang="ja-JP" altLang="en-US" sz="2800">
                <a:solidFill>
                  <a:srgbClr val="0070C0"/>
                </a:solidFill>
                <a:latin typeface="Meiryo" panose="020B0604030504040204" pitchFamily="34" charset="-128"/>
                <a:ea typeface="Meiryo" panose="020B0604030504040204" pitchFamily="34" charset="-128"/>
              </a:rPr>
              <a:t>俊敏性</a:t>
            </a:r>
          </a:p>
        </p:txBody>
      </p:sp>
      <p:sp>
        <p:nvSpPr>
          <p:cNvPr id="12" name="テキスト ボックス 11">
            <a:extLst>
              <a:ext uri="{FF2B5EF4-FFF2-40B4-BE49-F238E27FC236}">
                <a16:creationId xmlns:a16="http://schemas.microsoft.com/office/drawing/2014/main" id="{FD789B73-521E-D544-9241-CF1BC744336E}"/>
              </a:ext>
            </a:extLst>
          </p:cNvPr>
          <p:cNvSpPr txBox="1"/>
          <p:nvPr/>
        </p:nvSpPr>
        <p:spPr>
          <a:xfrm>
            <a:off x="662260" y="1053539"/>
            <a:ext cx="3262432" cy="400110"/>
          </a:xfrm>
          <a:prstGeom prst="rect">
            <a:avLst/>
          </a:prstGeom>
          <a:noFill/>
        </p:spPr>
        <p:txBody>
          <a:bodyPr wrap="none" rtlCol="0">
            <a:spAutoFit/>
          </a:bodyPr>
          <a:lstStyle/>
          <a:p>
            <a:pPr algn="ctr"/>
            <a:r>
              <a:rPr kumimoji="1" lang="ja-JP" altLang="en-US" sz="2000">
                <a:solidFill>
                  <a:schemeClr val="accent3">
                    <a:lumMod val="75000"/>
                  </a:schemeClr>
                </a:solidFill>
                <a:latin typeface="Meiryo" panose="020B0604030504040204" pitchFamily="34" charset="-128"/>
                <a:ea typeface="Meiryo" panose="020B0604030504040204" pitchFamily="34" charset="-128"/>
              </a:rPr>
              <a:t>計画通り確実に実現する力</a:t>
            </a:r>
          </a:p>
        </p:txBody>
      </p:sp>
      <p:sp>
        <p:nvSpPr>
          <p:cNvPr id="13" name="テキスト ボックス 12">
            <a:extLst>
              <a:ext uri="{FF2B5EF4-FFF2-40B4-BE49-F238E27FC236}">
                <a16:creationId xmlns:a16="http://schemas.microsoft.com/office/drawing/2014/main" id="{90B7F4A6-4B34-2C47-87E6-A0603AE1BE6E}"/>
              </a:ext>
            </a:extLst>
          </p:cNvPr>
          <p:cNvSpPr txBox="1"/>
          <p:nvPr/>
        </p:nvSpPr>
        <p:spPr>
          <a:xfrm>
            <a:off x="4862932" y="1050117"/>
            <a:ext cx="4031873" cy="400110"/>
          </a:xfrm>
          <a:prstGeom prst="rect">
            <a:avLst/>
          </a:prstGeom>
          <a:noFill/>
        </p:spPr>
        <p:txBody>
          <a:bodyPr wrap="none" rtlCol="0">
            <a:spAutoFit/>
          </a:bodyPr>
          <a:lstStyle/>
          <a:p>
            <a:pPr algn="ctr"/>
            <a:r>
              <a:rPr kumimoji="1" lang="ja-JP" altLang="en-US" sz="2000">
                <a:solidFill>
                  <a:srgbClr val="0070C0"/>
                </a:solidFill>
                <a:latin typeface="Meiryo" panose="020B0604030504040204" pitchFamily="34" charset="-128"/>
                <a:ea typeface="Meiryo" panose="020B0604030504040204" pitchFamily="34" charset="-128"/>
              </a:rPr>
              <a:t>計画不能・臨機応変に対応する力</a:t>
            </a:r>
          </a:p>
        </p:txBody>
      </p:sp>
      <p:sp>
        <p:nvSpPr>
          <p:cNvPr id="18" name="テキスト ボックス 17">
            <a:extLst>
              <a:ext uri="{FF2B5EF4-FFF2-40B4-BE49-F238E27FC236}">
                <a16:creationId xmlns:a16="http://schemas.microsoft.com/office/drawing/2014/main" id="{1B64ECB7-F560-0849-BEEB-76581825F18B}"/>
              </a:ext>
            </a:extLst>
          </p:cNvPr>
          <p:cNvSpPr txBox="1"/>
          <p:nvPr/>
        </p:nvSpPr>
        <p:spPr>
          <a:xfrm>
            <a:off x="3197264" y="3700708"/>
            <a:ext cx="2749471" cy="400110"/>
          </a:xfrm>
          <a:prstGeom prst="rect">
            <a:avLst/>
          </a:prstGeom>
          <a:noFill/>
        </p:spPr>
        <p:txBody>
          <a:bodyPr wrap="none" rtlCol="0">
            <a:spAutoFit/>
          </a:bodyPr>
          <a:lstStyle/>
          <a:p>
            <a:pPr algn="ctr"/>
            <a:r>
              <a:rPr kumimoji="1" lang="ja-JP" altLang="en-US" sz="2000">
                <a:solidFill>
                  <a:schemeClr val="bg1"/>
                </a:solidFill>
                <a:latin typeface="Meiryo" panose="020B0604030504040204" pitchFamily="34" charset="-128"/>
                <a:ea typeface="Meiryo" panose="020B0604030504040204" pitchFamily="34" charset="-128"/>
              </a:rPr>
              <a:t>お客様の良き相談相手</a:t>
            </a:r>
          </a:p>
        </p:txBody>
      </p:sp>
      <p:sp>
        <p:nvSpPr>
          <p:cNvPr id="19" name="円/楕円 18">
            <a:extLst>
              <a:ext uri="{FF2B5EF4-FFF2-40B4-BE49-F238E27FC236}">
                <a16:creationId xmlns:a16="http://schemas.microsoft.com/office/drawing/2014/main" id="{4D8F5CCB-22B5-A042-B0A9-5EC2E9903F7B}"/>
              </a:ext>
            </a:extLst>
          </p:cNvPr>
          <p:cNvSpPr/>
          <p:nvPr/>
        </p:nvSpPr>
        <p:spPr>
          <a:xfrm>
            <a:off x="4141694" y="4757802"/>
            <a:ext cx="840441" cy="842898"/>
          </a:xfrm>
          <a:prstGeom prst="ellipse">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0" name="フローチャート: 論理積ゲート 19">
            <a:extLst>
              <a:ext uri="{FF2B5EF4-FFF2-40B4-BE49-F238E27FC236}">
                <a16:creationId xmlns:a16="http://schemas.microsoft.com/office/drawing/2014/main" id="{CC10AFA8-FE17-DA40-B4D2-0AFA2DBF2D4C}"/>
              </a:ext>
            </a:extLst>
          </p:cNvPr>
          <p:cNvSpPr/>
          <p:nvPr/>
        </p:nvSpPr>
        <p:spPr>
          <a:xfrm rot="16200000">
            <a:off x="4134972" y="5607422"/>
            <a:ext cx="853888" cy="840442"/>
          </a:xfrm>
          <a:prstGeom prst="flowChartDelay">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274C80F8-0B05-4944-8FF4-17E8C95F2F6E}"/>
              </a:ext>
            </a:extLst>
          </p:cNvPr>
          <p:cNvSpPr txBox="1"/>
          <p:nvPr/>
        </p:nvSpPr>
        <p:spPr>
          <a:xfrm>
            <a:off x="5014974" y="4883520"/>
            <a:ext cx="4091185" cy="738664"/>
          </a:xfrm>
          <a:prstGeom prst="rect">
            <a:avLst/>
          </a:prstGeom>
          <a:noFill/>
        </p:spPr>
        <p:txBody>
          <a:bodyPr wrap="none" rtlCol="0">
            <a:spAutoFit/>
          </a:bodyPr>
          <a:lstStyle/>
          <a:p>
            <a:r>
              <a:rPr lang="ja-JP" altLang="en-US" sz="1400">
                <a:solidFill>
                  <a:srgbClr val="0070C0"/>
                </a:solidFill>
                <a:latin typeface="Meiryo" panose="020B0604030504040204" pitchFamily="34" charset="-128"/>
                <a:ea typeface="Meiryo" panose="020B0604030504040204" pitchFamily="34" charset="-128"/>
              </a:rPr>
              <a:t>デジタル・トランスフォーメーション</a:t>
            </a:r>
            <a:endParaRPr lang="en-US" altLang="ja-JP" sz="1400" dirty="0">
              <a:solidFill>
                <a:srgbClr val="0070C0"/>
              </a:solidFill>
              <a:latin typeface="Meiryo" panose="020B0604030504040204" pitchFamily="34" charset="-128"/>
              <a:ea typeface="Meiryo" panose="020B0604030504040204" pitchFamily="34" charset="-128"/>
            </a:endParaRPr>
          </a:p>
          <a:p>
            <a:r>
              <a:rPr kumimoji="1" lang="ja-JP" altLang="en-US" sz="1400">
                <a:solidFill>
                  <a:srgbClr val="0070C0"/>
                </a:solidFill>
                <a:latin typeface="Meiryo" panose="020B0604030504040204" pitchFamily="34" charset="-128"/>
                <a:ea typeface="Meiryo" panose="020B0604030504040204" pitchFamily="34" charset="-128"/>
              </a:rPr>
              <a:t>マイクロサービス・コンテナ・</a:t>
            </a:r>
            <a:r>
              <a:rPr lang="en-US" altLang="ja-JP" sz="1400" dirty="0">
                <a:solidFill>
                  <a:srgbClr val="0070C0"/>
                </a:solidFill>
                <a:latin typeface="Meiryo" panose="020B0604030504040204" pitchFamily="34" charset="-128"/>
                <a:ea typeface="Meiryo" panose="020B0604030504040204" pitchFamily="34" charset="-128"/>
              </a:rPr>
              <a:t>Kubernetes</a:t>
            </a:r>
          </a:p>
          <a:p>
            <a:r>
              <a:rPr kumimoji="1" lang="ja-JP" altLang="en-US" sz="1400">
                <a:solidFill>
                  <a:srgbClr val="0070C0"/>
                </a:solidFill>
                <a:latin typeface="Meiryo" panose="020B0604030504040204" pitchFamily="34" charset="-128"/>
                <a:ea typeface="Meiryo" panose="020B0604030504040204" pitchFamily="34" charset="-128"/>
              </a:rPr>
              <a:t>アジャイル・</a:t>
            </a:r>
            <a:r>
              <a:rPr kumimoji="1" lang="en-US" altLang="ja-JP" sz="1400" dirty="0">
                <a:solidFill>
                  <a:srgbClr val="0070C0"/>
                </a:solidFill>
                <a:latin typeface="Meiryo" panose="020B0604030504040204" pitchFamily="34" charset="-128"/>
                <a:ea typeface="Meiryo" panose="020B0604030504040204" pitchFamily="34" charset="-128"/>
              </a:rPr>
              <a:t>DevOps</a:t>
            </a:r>
            <a:r>
              <a:rPr kumimoji="1" lang="ja-JP" altLang="en-US" sz="1400">
                <a:solidFill>
                  <a:srgbClr val="0070C0"/>
                </a:solidFill>
                <a:latin typeface="Meiryo" panose="020B0604030504040204" pitchFamily="34" charset="-128"/>
                <a:ea typeface="Meiryo" panose="020B0604030504040204" pitchFamily="34" charset="-128"/>
              </a:rPr>
              <a:t>・クラウド・サーバーレス</a:t>
            </a:r>
            <a:endParaRPr kumimoji="1" lang="en-US" altLang="ja-JP" sz="1400" dirty="0">
              <a:solidFill>
                <a:srgbClr val="0070C0"/>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7AC36C16-4EAB-0344-B968-6AE039965A55}"/>
              </a:ext>
            </a:extLst>
          </p:cNvPr>
          <p:cNvSpPr txBox="1"/>
          <p:nvPr/>
        </p:nvSpPr>
        <p:spPr>
          <a:xfrm>
            <a:off x="243694" y="4893419"/>
            <a:ext cx="3865161" cy="738664"/>
          </a:xfrm>
          <a:prstGeom prst="rect">
            <a:avLst/>
          </a:prstGeom>
          <a:noFill/>
        </p:spPr>
        <p:txBody>
          <a:bodyPr wrap="none" rtlCol="0">
            <a:spAutoFit/>
          </a:bodyPr>
          <a:lstStyle/>
          <a:p>
            <a:pPr algn="r"/>
            <a:r>
              <a:rPr lang="ja-JP" altLang="en-US" sz="1400">
                <a:solidFill>
                  <a:schemeClr val="accent3">
                    <a:lumMod val="75000"/>
                  </a:schemeClr>
                </a:solidFill>
                <a:latin typeface="Meiryo" panose="020B0604030504040204" pitchFamily="34" charset="-128"/>
                <a:ea typeface="Meiryo" panose="020B0604030504040204" pitchFamily="34" charset="-128"/>
              </a:rPr>
              <a:t>調達先と単金相場</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a:p>
            <a:pPr algn="r"/>
            <a:r>
              <a:rPr kumimoji="1" lang="ja-JP" altLang="en-US" sz="1400">
                <a:solidFill>
                  <a:schemeClr val="accent3">
                    <a:lumMod val="75000"/>
                  </a:schemeClr>
                </a:solidFill>
                <a:latin typeface="Meiryo" panose="020B0604030504040204" pitchFamily="34" charset="-128"/>
                <a:ea typeface="Meiryo" panose="020B0604030504040204" pitchFamily="34" charset="-128"/>
              </a:rPr>
              <a:t>プロジェクト管理とトラブル対応</a:t>
            </a:r>
            <a:endParaRPr kumimoji="1" lang="en-US" altLang="ja-JP" sz="1400" dirty="0">
              <a:solidFill>
                <a:schemeClr val="accent3">
                  <a:lumMod val="75000"/>
                </a:schemeClr>
              </a:solidFill>
              <a:latin typeface="Meiryo" panose="020B0604030504040204" pitchFamily="34" charset="-128"/>
              <a:ea typeface="Meiryo" panose="020B0604030504040204" pitchFamily="34" charset="-128"/>
            </a:endParaRPr>
          </a:p>
          <a:p>
            <a:pPr algn="r"/>
            <a:r>
              <a:rPr lang="ja-JP" altLang="en-US" sz="1400">
                <a:solidFill>
                  <a:schemeClr val="accent3">
                    <a:lumMod val="75000"/>
                  </a:schemeClr>
                </a:solidFill>
                <a:latin typeface="Meiryo" panose="020B0604030504040204" pitchFamily="34" charset="-128"/>
                <a:ea typeface="Meiryo" panose="020B0604030504040204" pitchFamily="34" charset="-128"/>
              </a:rPr>
              <a:t>サーバー･仮想化・ストレージ・ネットワーク</a:t>
            </a:r>
            <a:endParaRPr kumimoji="1" lang="ja-JP" altLang="en-US" sz="1400">
              <a:solidFill>
                <a:schemeClr val="accent3">
                  <a:lumMod val="75000"/>
                </a:schemeClr>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7232670D-A39B-4F4E-AD5F-935A68F00B59}"/>
              </a:ext>
            </a:extLst>
          </p:cNvPr>
          <p:cNvSpPr txBox="1"/>
          <p:nvPr/>
        </p:nvSpPr>
        <p:spPr>
          <a:xfrm>
            <a:off x="1383942" y="4133582"/>
            <a:ext cx="902811" cy="523220"/>
          </a:xfrm>
          <a:prstGeom prst="rect">
            <a:avLst/>
          </a:prstGeom>
          <a:noFill/>
        </p:spPr>
        <p:txBody>
          <a:bodyPr wrap="none" rtlCol="0">
            <a:spAutoFit/>
          </a:bodyPr>
          <a:lstStyle/>
          <a:p>
            <a:pPr algn="ctr"/>
            <a:r>
              <a:rPr lang="ja-JP" altLang="en-US" sz="2800" b="1">
                <a:solidFill>
                  <a:schemeClr val="accent3">
                    <a:lumMod val="75000"/>
                  </a:schemeClr>
                </a:solidFill>
                <a:latin typeface="Meiryo" panose="020B0604030504040204" pitchFamily="34" charset="-128"/>
                <a:ea typeface="Meiryo" panose="020B0604030504040204" pitchFamily="34" charset="-128"/>
              </a:rPr>
              <a:t>内容</a:t>
            </a:r>
            <a:endParaRPr kumimoji="1" lang="ja-JP" altLang="en-US" sz="2800" b="1">
              <a:solidFill>
                <a:schemeClr val="accent3">
                  <a:lumMod val="75000"/>
                </a:schemeClr>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1B8F4953-5E4F-7740-B3BE-AC4A0AA2152D}"/>
              </a:ext>
            </a:extLst>
          </p:cNvPr>
          <p:cNvSpPr txBox="1"/>
          <p:nvPr/>
        </p:nvSpPr>
        <p:spPr>
          <a:xfrm>
            <a:off x="4120593" y="4138953"/>
            <a:ext cx="902811" cy="523220"/>
          </a:xfrm>
          <a:prstGeom prst="rect">
            <a:avLst/>
          </a:prstGeom>
          <a:noFill/>
        </p:spPr>
        <p:txBody>
          <a:bodyPr wrap="none" rtlCol="0">
            <a:spAutoFit/>
          </a:bodyPr>
          <a:lstStyle/>
          <a:p>
            <a:pPr algn="ctr"/>
            <a:r>
              <a:rPr kumimoji="1" lang="ja-JP" altLang="en-US" sz="2800" b="1">
                <a:solidFill>
                  <a:schemeClr val="accent2">
                    <a:lumMod val="75000"/>
                  </a:schemeClr>
                </a:solidFill>
                <a:latin typeface="Meiryo" panose="020B0604030504040204" pitchFamily="34" charset="-128"/>
                <a:ea typeface="Meiryo" panose="020B0604030504040204" pitchFamily="34" charset="-128"/>
              </a:rPr>
              <a:t>魅力</a:t>
            </a:r>
          </a:p>
        </p:txBody>
      </p:sp>
      <p:sp>
        <p:nvSpPr>
          <p:cNvPr id="25" name="テキスト ボックス 24">
            <a:extLst>
              <a:ext uri="{FF2B5EF4-FFF2-40B4-BE49-F238E27FC236}">
                <a16:creationId xmlns:a16="http://schemas.microsoft.com/office/drawing/2014/main" id="{609838EF-90B2-0646-8321-F114391E98D8}"/>
              </a:ext>
            </a:extLst>
          </p:cNvPr>
          <p:cNvSpPr txBox="1"/>
          <p:nvPr/>
        </p:nvSpPr>
        <p:spPr>
          <a:xfrm>
            <a:off x="6876552" y="4129315"/>
            <a:ext cx="902811" cy="523220"/>
          </a:xfrm>
          <a:prstGeom prst="rect">
            <a:avLst/>
          </a:prstGeom>
          <a:noFill/>
        </p:spPr>
        <p:txBody>
          <a:bodyPr wrap="none" rtlCol="0">
            <a:spAutoFit/>
          </a:bodyPr>
          <a:lstStyle/>
          <a:p>
            <a:pPr algn="ctr"/>
            <a:r>
              <a:rPr kumimoji="1" lang="ja-JP" altLang="en-US" sz="2800" b="1">
                <a:solidFill>
                  <a:srgbClr val="0070C0"/>
                </a:solidFill>
                <a:latin typeface="Meiryo" panose="020B0604030504040204" pitchFamily="34" charset="-128"/>
                <a:ea typeface="Meiryo" panose="020B0604030504040204" pitchFamily="34" charset="-128"/>
              </a:rPr>
              <a:t>価値</a:t>
            </a:r>
          </a:p>
        </p:txBody>
      </p:sp>
      <p:sp>
        <p:nvSpPr>
          <p:cNvPr id="2" name="タイトル 1">
            <a:extLst>
              <a:ext uri="{FF2B5EF4-FFF2-40B4-BE49-F238E27FC236}">
                <a16:creationId xmlns:a16="http://schemas.microsoft.com/office/drawing/2014/main" id="{80645AD5-C941-A34B-A03D-EBBB742522AC}"/>
              </a:ext>
            </a:extLst>
          </p:cNvPr>
          <p:cNvSpPr>
            <a:spLocks noGrp="1"/>
          </p:cNvSpPr>
          <p:nvPr>
            <p:ph type="title"/>
          </p:nvPr>
        </p:nvSpPr>
        <p:spPr/>
        <p:txBody>
          <a:bodyPr/>
          <a:lstStyle/>
          <a:p>
            <a:r>
              <a:rPr kumimoji="1" lang="ja-JP" altLang="en-US"/>
              <a:t>営業に求められる対応力</a:t>
            </a:r>
          </a:p>
        </p:txBody>
      </p:sp>
    </p:spTree>
    <p:extLst>
      <p:ext uri="{BB962C8B-B14F-4D97-AF65-F5344CB8AC3E}">
        <p14:creationId xmlns:p14="http://schemas.microsoft.com/office/powerpoint/2010/main" val="31917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500"/>
                                        <p:tgtEl>
                                          <p:spTgt spid="21"/>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out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7" grpId="0"/>
      <p:bldP spid="8" grpId="0"/>
      <p:bldP spid="9" grpId="0"/>
      <p:bldP spid="10" grpId="0"/>
      <p:bldP spid="11" grpId="0"/>
      <p:bldP spid="12" grpId="0"/>
      <p:bldP spid="13" grpId="0"/>
      <p:bldP spid="18" grpId="0"/>
      <p:bldP spid="22" grpId="0"/>
      <p:bldP spid="23" grpId="0"/>
      <p:bldP spid="17" grpId="0"/>
      <p:bldP spid="24" grpId="0"/>
      <p:bldP spid="2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AFE3C7F8-7DFE-8742-9E62-6C5778EF1067}"/>
              </a:ext>
            </a:extLst>
          </p:cNvPr>
          <p:cNvSpPr/>
          <p:nvPr/>
        </p:nvSpPr>
        <p:spPr>
          <a:xfrm>
            <a:off x="4141694" y="4757802"/>
            <a:ext cx="840441" cy="842898"/>
          </a:xfrm>
          <a:prstGeom prst="ellipse">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5" name="フローチャート: 論理積ゲート 4">
            <a:extLst>
              <a:ext uri="{FF2B5EF4-FFF2-40B4-BE49-F238E27FC236}">
                <a16:creationId xmlns:a16="http://schemas.microsoft.com/office/drawing/2014/main" id="{05DBE1B5-2714-F64F-9127-07D725DED15C}"/>
              </a:ext>
            </a:extLst>
          </p:cNvPr>
          <p:cNvSpPr/>
          <p:nvPr/>
        </p:nvSpPr>
        <p:spPr>
          <a:xfrm rot="16200000">
            <a:off x="4134972" y="5607422"/>
            <a:ext cx="853888" cy="840442"/>
          </a:xfrm>
          <a:prstGeom prst="flowChartDelay">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 name="テキスト ボックス 7">
            <a:extLst>
              <a:ext uri="{FF2B5EF4-FFF2-40B4-BE49-F238E27FC236}">
                <a16:creationId xmlns:a16="http://schemas.microsoft.com/office/drawing/2014/main" id="{8565BF43-6430-A644-99AB-CF91106C9D9C}"/>
              </a:ext>
            </a:extLst>
          </p:cNvPr>
          <p:cNvSpPr txBox="1"/>
          <p:nvPr/>
        </p:nvSpPr>
        <p:spPr>
          <a:xfrm>
            <a:off x="1004182" y="2162222"/>
            <a:ext cx="1313180" cy="769441"/>
          </a:xfrm>
          <a:prstGeom prst="rect">
            <a:avLst/>
          </a:prstGeom>
          <a:noFill/>
        </p:spPr>
        <p:txBody>
          <a:bodyPr wrap="none" rtlCol="0">
            <a:spAutoFit/>
          </a:bodyPr>
          <a:lstStyle/>
          <a:p>
            <a:pPr algn="ctr"/>
            <a:r>
              <a:rPr lang="ja-JP" altLang="en-US" sz="4400" b="1">
                <a:solidFill>
                  <a:schemeClr val="accent3">
                    <a:lumMod val="75000"/>
                  </a:schemeClr>
                </a:solidFill>
                <a:latin typeface="Meiryo" panose="020B0604030504040204" pitchFamily="34" charset="-128"/>
                <a:ea typeface="Meiryo" panose="020B0604030504040204" pitchFamily="34" charset="-128"/>
              </a:rPr>
              <a:t>過去</a:t>
            </a:r>
            <a:endParaRPr kumimoji="1" lang="ja-JP" altLang="en-US" sz="4400" b="1">
              <a:solidFill>
                <a:schemeClr val="accent3">
                  <a:lumMod val="7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9FC3BB52-BD77-0848-9B42-958A7D8EA2D6}"/>
              </a:ext>
            </a:extLst>
          </p:cNvPr>
          <p:cNvSpPr txBox="1"/>
          <p:nvPr/>
        </p:nvSpPr>
        <p:spPr>
          <a:xfrm>
            <a:off x="3925496" y="2162222"/>
            <a:ext cx="1313180" cy="769441"/>
          </a:xfrm>
          <a:prstGeom prst="rect">
            <a:avLst/>
          </a:prstGeom>
          <a:noFill/>
        </p:spPr>
        <p:txBody>
          <a:bodyPr wrap="none" rtlCol="0">
            <a:spAutoFit/>
          </a:bodyPr>
          <a:lstStyle/>
          <a:p>
            <a:pPr algn="ctr"/>
            <a:r>
              <a:rPr kumimoji="1" lang="ja-JP" altLang="en-US" sz="4400" b="1">
                <a:solidFill>
                  <a:schemeClr val="accent3">
                    <a:lumMod val="75000"/>
                  </a:schemeClr>
                </a:solidFill>
                <a:latin typeface="Meiryo" panose="020B0604030504040204" pitchFamily="34" charset="-128"/>
                <a:ea typeface="Meiryo" panose="020B0604030504040204" pitchFamily="34" charset="-128"/>
              </a:rPr>
              <a:t>現在</a:t>
            </a:r>
          </a:p>
        </p:txBody>
      </p:sp>
      <p:sp>
        <p:nvSpPr>
          <p:cNvPr id="10" name="テキスト ボックス 9">
            <a:extLst>
              <a:ext uri="{FF2B5EF4-FFF2-40B4-BE49-F238E27FC236}">
                <a16:creationId xmlns:a16="http://schemas.microsoft.com/office/drawing/2014/main" id="{412B7B57-C0DF-7C4B-9388-8B4250B74EB5}"/>
              </a:ext>
            </a:extLst>
          </p:cNvPr>
          <p:cNvSpPr txBox="1"/>
          <p:nvPr/>
        </p:nvSpPr>
        <p:spPr>
          <a:xfrm>
            <a:off x="6846808" y="2176288"/>
            <a:ext cx="1313180" cy="769441"/>
          </a:xfrm>
          <a:prstGeom prst="rect">
            <a:avLst/>
          </a:prstGeom>
          <a:noFill/>
        </p:spPr>
        <p:txBody>
          <a:bodyPr wrap="none" rtlCol="0">
            <a:spAutoFit/>
          </a:bodyPr>
          <a:lstStyle/>
          <a:p>
            <a:pPr algn="ctr"/>
            <a:r>
              <a:rPr kumimoji="1" lang="ja-JP" altLang="en-US" sz="4400" b="1">
                <a:solidFill>
                  <a:schemeClr val="accent3">
                    <a:lumMod val="75000"/>
                  </a:schemeClr>
                </a:solidFill>
                <a:latin typeface="Meiryo" panose="020B0604030504040204" pitchFamily="34" charset="-128"/>
                <a:ea typeface="Meiryo" panose="020B0604030504040204" pitchFamily="34" charset="-128"/>
              </a:rPr>
              <a:t>未来</a:t>
            </a:r>
          </a:p>
        </p:txBody>
      </p:sp>
      <p:sp>
        <p:nvSpPr>
          <p:cNvPr id="11" name="テキスト ボックス 10">
            <a:extLst>
              <a:ext uri="{FF2B5EF4-FFF2-40B4-BE49-F238E27FC236}">
                <a16:creationId xmlns:a16="http://schemas.microsoft.com/office/drawing/2014/main" id="{05C40DAF-E3B6-4C45-A42C-805B716E2165}"/>
              </a:ext>
            </a:extLst>
          </p:cNvPr>
          <p:cNvSpPr txBox="1"/>
          <p:nvPr/>
        </p:nvSpPr>
        <p:spPr>
          <a:xfrm>
            <a:off x="927239" y="2937681"/>
            <a:ext cx="1467068" cy="400110"/>
          </a:xfrm>
          <a:prstGeom prst="rect">
            <a:avLst/>
          </a:prstGeom>
          <a:noFill/>
        </p:spPr>
        <p:txBody>
          <a:bodyPr wrap="none" rtlCol="0">
            <a:spAutoFit/>
          </a:bodyPr>
          <a:lstStyle/>
          <a:p>
            <a:pPr algn="ctr"/>
            <a:r>
              <a:rPr lang="ja-JP" altLang="en-US" sz="2000">
                <a:solidFill>
                  <a:schemeClr val="accent3">
                    <a:lumMod val="75000"/>
                  </a:schemeClr>
                </a:solidFill>
                <a:latin typeface="Meiryo" panose="020B0604030504040204" pitchFamily="34" charset="-128"/>
                <a:ea typeface="Meiryo" panose="020B0604030504040204" pitchFamily="34" charset="-128"/>
              </a:rPr>
              <a:t>共感と</a:t>
            </a:r>
            <a:r>
              <a:rPr kumimoji="1" lang="ja-JP" altLang="en-US" sz="2000">
                <a:solidFill>
                  <a:schemeClr val="accent3">
                    <a:lumMod val="75000"/>
                  </a:schemeClr>
                </a:solidFill>
                <a:latin typeface="Meiryo" panose="020B0604030504040204" pitchFamily="34" charset="-128"/>
                <a:ea typeface="Meiryo" panose="020B0604030504040204" pitchFamily="34" charset="-128"/>
              </a:rPr>
              <a:t>承認</a:t>
            </a:r>
            <a:endParaRPr kumimoji="1" lang="en-US" altLang="ja-JP" sz="2000" dirty="0">
              <a:solidFill>
                <a:schemeClr val="accent3">
                  <a:lumMod val="7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B4FEAA83-2B6D-8349-9B53-8BBB86A1CC14}"/>
              </a:ext>
            </a:extLst>
          </p:cNvPr>
          <p:cNvSpPr txBox="1"/>
          <p:nvPr/>
        </p:nvSpPr>
        <p:spPr>
          <a:xfrm>
            <a:off x="6256906" y="2922456"/>
            <a:ext cx="2492990" cy="400110"/>
          </a:xfrm>
          <a:prstGeom prst="rect">
            <a:avLst/>
          </a:prstGeom>
          <a:noFill/>
        </p:spPr>
        <p:txBody>
          <a:bodyPr wrap="none" rtlCol="0">
            <a:spAutoFit/>
          </a:bodyPr>
          <a:lstStyle/>
          <a:p>
            <a:pPr algn="ctr"/>
            <a:r>
              <a:rPr lang="ja-JP" altLang="en-US" sz="2000">
                <a:solidFill>
                  <a:schemeClr val="accent3">
                    <a:lumMod val="75000"/>
                  </a:schemeClr>
                </a:solidFill>
                <a:latin typeface="Meiryo" panose="020B0604030504040204" pitchFamily="34" charset="-128"/>
                <a:ea typeface="Meiryo" panose="020B0604030504040204" pitchFamily="34" charset="-128"/>
              </a:rPr>
              <a:t>あるべき姿と解決策</a:t>
            </a:r>
            <a:endParaRPr kumimoji="1" lang="en-US" altLang="ja-JP" sz="2000" dirty="0">
              <a:solidFill>
                <a:schemeClr val="accent3">
                  <a:lumMod val="75000"/>
                </a:schemeClr>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49713755-6632-6144-9139-3EAE27188D39}"/>
              </a:ext>
            </a:extLst>
          </p:cNvPr>
          <p:cNvSpPr txBox="1"/>
          <p:nvPr/>
        </p:nvSpPr>
        <p:spPr>
          <a:xfrm>
            <a:off x="3865303" y="2909009"/>
            <a:ext cx="1467068" cy="400110"/>
          </a:xfrm>
          <a:prstGeom prst="rect">
            <a:avLst/>
          </a:prstGeom>
          <a:noFill/>
        </p:spPr>
        <p:txBody>
          <a:bodyPr wrap="none" rtlCol="0">
            <a:spAutoFit/>
          </a:bodyPr>
          <a:lstStyle/>
          <a:p>
            <a:pPr algn="ctr"/>
            <a:r>
              <a:rPr lang="ja-JP" altLang="en-US" sz="2000">
                <a:solidFill>
                  <a:schemeClr val="accent3">
                    <a:lumMod val="75000"/>
                  </a:schemeClr>
                </a:solidFill>
                <a:latin typeface="Meiryo" panose="020B0604030504040204" pitchFamily="34" charset="-128"/>
                <a:ea typeface="Meiryo" panose="020B0604030504040204" pitchFamily="34" charset="-128"/>
              </a:rPr>
              <a:t>現状と課題</a:t>
            </a:r>
            <a:endParaRPr kumimoji="1" lang="en-US" altLang="ja-JP" sz="2000" dirty="0">
              <a:solidFill>
                <a:schemeClr val="accent3">
                  <a:lumMod val="75000"/>
                </a:schemeClr>
              </a:solidFill>
              <a:latin typeface="Meiryo" panose="020B0604030504040204" pitchFamily="34" charset="-128"/>
              <a:ea typeface="Meiryo" panose="020B0604030504040204" pitchFamily="34" charset="-128"/>
            </a:endParaRPr>
          </a:p>
        </p:txBody>
      </p:sp>
      <p:sp>
        <p:nvSpPr>
          <p:cNvPr id="14" name="左右矢印 13">
            <a:extLst>
              <a:ext uri="{FF2B5EF4-FFF2-40B4-BE49-F238E27FC236}">
                <a16:creationId xmlns:a16="http://schemas.microsoft.com/office/drawing/2014/main" id="{378821B2-0492-0A4B-AC29-76B4C468E9C3}"/>
              </a:ext>
            </a:extLst>
          </p:cNvPr>
          <p:cNvSpPr/>
          <p:nvPr/>
        </p:nvSpPr>
        <p:spPr>
          <a:xfrm>
            <a:off x="2394305" y="2176288"/>
            <a:ext cx="1446665" cy="687110"/>
          </a:xfrm>
          <a:prstGeom prst="lef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5" name="左右矢印 14">
            <a:extLst>
              <a:ext uri="{FF2B5EF4-FFF2-40B4-BE49-F238E27FC236}">
                <a16:creationId xmlns:a16="http://schemas.microsoft.com/office/drawing/2014/main" id="{92D138F9-6CA1-6C4A-9959-DB2E8C38EC67}"/>
              </a:ext>
            </a:extLst>
          </p:cNvPr>
          <p:cNvSpPr/>
          <p:nvPr/>
        </p:nvSpPr>
        <p:spPr>
          <a:xfrm>
            <a:off x="5319409" y="2192061"/>
            <a:ext cx="1446665" cy="687110"/>
          </a:xfrm>
          <a:prstGeom prst="lef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6" name="テキスト ボックス 15">
            <a:extLst>
              <a:ext uri="{FF2B5EF4-FFF2-40B4-BE49-F238E27FC236}">
                <a16:creationId xmlns:a16="http://schemas.microsoft.com/office/drawing/2014/main" id="{223C5563-E3B8-474D-BC5B-AA85F5B676ED}"/>
              </a:ext>
            </a:extLst>
          </p:cNvPr>
          <p:cNvSpPr txBox="1"/>
          <p:nvPr/>
        </p:nvSpPr>
        <p:spPr>
          <a:xfrm>
            <a:off x="1248012" y="1340664"/>
            <a:ext cx="6647975" cy="461665"/>
          </a:xfrm>
          <a:prstGeom prst="rect">
            <a:avLst/>
          </a:prstGeom>
          <a:noFill/>
        </p:spPr>
        <p:txBody>
          <a:bodyPr wrap="none" rtlCol="0">
            <a:spAutoFit/>
          </a:bodyPr>
          <a:lstStyle/>
          <a:p>
            <a:pPr algn="ctr"/>
            <a:r>
              <a:rPr lang="ja-JP" altLang="en-US" sz="2400">
                <a:solidFill>
                  <a:schemeClr val="tx1">
                    <a:lumMod val="50000"/>
                    <a:lumOff val="50000"/>
                  </a:schemeClr>
                </a:solidFill>
                <a:latin typeface="Meiryo" panose="020B0604030504040204" pitchFamily="34" charset="-128"/>
                <a:ea typeface="Meiryo" panose="020B0604030504040204" pitchFamily="34" charset="-128"/>
              </a:rPr>
              <a:t>「良き相談相手」とはタイムトラベルの添乗員</a:t>
            </a:r>
            <a:endParaRPr kumimoji="1" lang="en-US" altLang="ja-JP" sz="240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21DAA3-76F0-5B4D-B2CD-F621F8BC47D3}"/>
              </a:ext>
            </a:extLst>
          </p:cNvPr>
          <p:cNvSpPr txBox="1"/>
          <p:nvPr/>
        </p:nvSpPr>
        <p:spPr>
          <a:xfrm>
            <a:off x="1709679" y="4011090"/>
            <a:ext cx="5724645" cy="461665"/>
          </a:xfrm>
          <a:prstGeom prst="rect">
            <a:avLst/>
          </a:prstGeom>
          <a:noFill/>
        </p:spPr>
        <p:txBody>
          <a:bodyPr wrap="none" rtlCol="0">
            <a:spAutoFit/>
          </a:bodyPr>
          <a:lstStyle/>
          <a:p>
            <a:pPr algn="ctr"/>
            <a:r>
              <a:rPr lang="ja-JP" altLang="en-US" sz="2400">
                <a:solidFill>
                  <a:schemeClr val="tx1">
                    <a:lumMod val="50000"/>
                    <a:lumOff val="50000"/>
                  </a:schemeClr>
                </a:solidFill>
                <a:latin typeface="Meiryo" panose="020B0604030504040204" pitchFamily="34" charset="-128"/>
                <a:ea typeface="Meiryo" panose="020B0604030504040204" pitchFamily="34" charset="-128"/>
              </a:rPr>
              <a:t>お客様のそれぞれの「時間」に寄り添う</a:t>
            </a:r>
            <a:endParaRPr kumimoji="1" lang="en-US" altLang="ja-JP" sz="240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D0C38A13-084D-184F-9361-BEC9FC3B6628}"/>
              </a:ext>
            </a:extLst>
          </p:cNvPr>
          <p:cNvSpPr>
            <a:spLocks noGrp="1"/>
          </p:cNvSpPr>
          <p:nvPr>
            <p:ph type="title"/>
          </p:nvPr>
        </p:nvSpPr>
        <p:spPr/>
        <p:txBody>
          <a:bodyPr/>
          <a:lstStyle/>
          <a:p>
            <a:r>
              <a:rPr kumimoji="1" lang="ja-JP" altLang="en-US"/>
              <a:t>「良き相談相手」とは</a:t>
            </a:r>
          </a:p>
        </p:txBody>
      </p:sp>
    </p:spTree>
    <p:extLst>
      <p:ext uri="{BB962C8B-B14F-4D97-AF65-F5344CB8AC3E}">
        <p14:creationId xmlns:p14="http://schemas.microsoft.com/office/powerpoint/2010/main" val="42234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CD4BE1-B37A-974D-8EB4-B003A591A20C}"/>
              </a:ext>
            </a:extLst>
          </p:cNvPr>
          <p:cNvSpPr/>
          <p:nvPr/>
        </p:nvSpPr>
        <p:spPr>
          <a:xfrm>
            <a:off x="1" y="3339447"/>
            <a:ext cx="9143999" cy="707886"/>
          </a:xfrm>
          <a:prstGeom prst="rect">
            <a:avLst/>
          </a:prstGeom>
        </p:spPr>
        <p:txBody>
          <a:bodyPr wrap="square">
            <a:spAutoFit/>
          </a:bodyPr>
          <a:lstStyle/>
          <a:p>
            <a:pPr algn="ctr"/>
            <a:r>
              <a:rPr lang="ja-JP" altLang="en-US" sz="4000" b="1">
                <a:solidFill>
                  <a:srgbClr val="0070C0"/>
                </a:solidFill>
                <a:latin typeface="Meiryo" panose="020B0604030504040204" pitchFamily="34" charset="-128"/>
                <a:ea typeface="Meiryo" panose="020B0604030504040204" pitchFamily="34" charset="-128"/>
              </a:rPr>
              <a:t>お客様の幸せ</a:t>
            </a:r>
            <a:endParaRPr lang="en-US" altLang="ja-JP" sz="4000" b="1" dirty="0">
              <a:solidFill>
                <a:srgbClr val="0070C0"/>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910673DB-9AD5-3241-9E48-D9B824CBA31B}"/>
              </a:ext>
            </a:extLst>
          </p:cNvPr>
          <p:cNvSpPr txBox="1"/>
          <p:nvPr/>
        </p:nvSpPr>
        <p:spPr>
          <a:xfrm>
            <a:off x="1555789" y="1556003"/>
            <a:ext cx="6032422" cy="461665"/>
          </a:xfrm>
          <a:prstGeom prst="rect">
            <a:avLst/>
          </a:prstGeom>
          <a:noFill/>
        </p:spPr>
        <p:txBody>
          <a:bodyPr wrap="none" rtlCol="0">
            <a:spAutoFit/>
          </a:bodyPr>
          <a:lstStyle/>
          <a:p>
            <a:pPr algn="ctr"/>
            <a:r>
              <a:rPr lang="ja-JP" altLang="en-US" sz="2400" b="1">
                <a:solidFill>
                  <a:schemeClr val="tx1">
                    <a:lumMod val="50000"/>
                    <a:lumOff val="50000"/>
                  </a:schemeClr>
                </a:solidFill>
                <a:latin typeface="Meiryo" panose="020B0604030504040204" pitchFamily="34" charset="-128"/>
                <a:ea typeface="Meiryo" panose="020B0604030504040204" pitchFamily="34" charset="-128"/>
              </a:rPr>
              <a:t>情報システム部門</a:t>
            </a:r>
            <a:r>
              <a:rPr lang="ja-JP" altLang="en-US" sz="2400">
                <a:solidFill>
                  <a:schemeClr val="tx1">
                    <a:lumMod val="50000"/>
                    <a:lumOff val="50000"/>
                  </a:schemeClr>
                </a:solidFill>
                <a:latin typeface="Meiryo" panose="020B0604030504040204" pitchFamily="34" charset="-128"/>
                <a:ea typeface="Meiryo" panose="020B0604030504040204" pitchFamily="34" charset="-128"/>
              </a:rPr>
              <a:t>から</a:t>
            </a:r>
            <a:r>
              <a:rPr lang="ja-JP" altLang="en-US" sz="2400" b="1">
                <a:solidFill>
                  <a:schemeClr val="tx1">
                    <a:lumMod val="50000"/>
                    <a:lumOff val="50000"/>
                  </a:schemeClr>
                </a:solidFill>
                <a:latin typeface="Meiryo" panose="020B0604030504040204" pitchFamily="34" charset="-128"/>
                <a:ea typeface="Meiryo" panose="020B0604030504040204" pitchFamily="34" charset="-128"/>
              </a:rPr>
              <a:t>経営者・事業部門</a:t>
            </a:r>
            <a:r>
              <a:rPr lang="ja-JP" altLang="en-US" sz="2400">
                <a:solidFill>
                  <a:schemeClr val="tx1">
                    <a:lumMod val="50000"/>
                    <a:lumOff val="50000"/>
                  </a:schemeClr>
                </a:solidFill>
                <a:latin typeface="Meiryo" panose="020B0604030504040204" pitchFamily="34" charset="-128"/>
                <a:ea typeface="Meiryo" panose="020B0604030504040204" pitchFamily="34" charset="-128"/>
              </a:rPr>
              <a:t>へ</a:t>
            </a:r>
            <a:endParaRPr kumimoji="1" lang="en-US" altLang="ja-JP" sz="240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B154A76D-61E5-F349-9831-AF8EE448B924}"/>
              </a:ext>
            </a:extLst>
          </p:cNvPr>
          <p:cNvSpPr txBox="1"/>
          <p:nvPr/>
        </p:nvSpPr>
        <p:spPr>
          <a:xfrm>
            <a:off x="1248015" y="2017668"/>
            <a:ext cx="6647974" cy="369332"/>
          </a:xfrm>
          <a:prstGeom prst="rect">
            <a:avLst/>
          </a:prstGeom>
          <a:noFill/>
        </p:spPr>
        <p:txBody>
          <a:bodyPr wrap="none" rtlCol="0">
            <a:spAutoFit/>
          </a:bodyPr>
          <a:lstStyle/>
          <a:p>
            <a:pPr algn="ctr"/>
            <a:r>
              <a:rPr kumimoji="1" lang="ja-JP" altLang="en-US">
                <a:solidFill>
                  <a:schemeClr val="tx1">
                    <a:lumMod val="50000"/>
                    <a:lumOff val="50000"/>
                  </a:schemeClr>
                </a:solidFill>
                <a:latin typeface="Meiryo" panose="020B0604030504040204" pitchFamily="34" charset="-128"/>
                <a:ea typeface="Meiryo" panose="020B0604030504040204" pitchFamily="34" charset="-128"/>
              </a:rPr>
              <a:t>「効率化やコスト削減」から「事業の成功や競争力の強化」へ</a:t>
            </a:r>
            <a:endParaRPr kumimoji="1" lang="en-US" altLang="ja-JP"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AE1BA313-40BE-924C-97B6-48A9DE8CCC85}"/>
              </a:ext>
            </a:extLst>
          </p:cNvPr>
          <p:cNvSpPr txBox="1"/>
          <p:nvPr/>
        </p:nvSpPr>
        <p:spPr>
          <a:xfrm>
            <a:off x="2517589" y="2309225"/>
            <a:ext cx="4108817" cy="369332"/>
          </a:xfrm>
          <a:prstGeom prst="rect">
            <a:avLst/>
          </a:prstGeom>
          <a:noFill/>
        </p:spPr>
        <p:txBody>
          <a:bodyPr wrap="none" rtlCol="0">
            <a:spAutoFit/>
          </a:bodyPr>
          <a:lstStyle/>
          <a:p>
            <a:pPr algn="ctr"/>
            <a:r>
              <a:rPr kumimoji="1" lang="ja-JP" altLang="en-US">
                <a:solidFill>
                  <a:schemeClr val="tx1">
                    <a:lumMod val="50000"/>
                    <a:lumOff val="50000"/>
                  </a:schemeClr>
                </a:solidFill>
                <a:latin typeface="Meiryo" panose="020B0604030504040204" pitchFamily="34" charset="-128"/>
                <a:ea typeface="Meiryo" panose="020B0604030504040204" pitchFamily="34" charset="-128"/>
              </a:rPr>
              <a:t>「守りと強化</a:t>
            </a:r>
            <a:r>
              <a:rPr lang="ja-JP" altLang="en-US">
                <a:solidFill>
                  <a:schemeClr val="tx1">
                    <a:lumMod val="50000"/>
                    <a:lumOff val="50000"/>
                  </a:schemeClr>
                </a:solidFill>
                <a:latin typeface="Meiryo" panose="020B0604030504040204" pitchFamily="34" charset="-128"/>
                <a:ea typeface="Meiryo" panose="020B0604030504040204" pitchFamily="34" charset="-128"/>
              </a:rPr>
              <a:t>」</a:t>
            </a:r>
            <a:r>
              <a:rPr kumimoji="1" lang="ja-JP" altLang="en-US">
                <a:solidFill>
                  <a:schemeClr val="tx1">
                    <a:lumMod val="50000"/>
                    <a:lumOff val="50000"/>
                  </a:schemeClr>
                </a:solidFill>
                <a:latin typeface="Meiryo" panose="020B0604030504040204" pitchFamily="34" charset="-128"/>
                <a:ea typeface="Meiryo" panose="020B0604030504040204" pitchFamily="34" charset="-128"/>
              </a:rPr>
              <a:t>から「創造と変化」へ</a:t>
            </a:r>
            <a:endParaRPr kumimoji="1" lang="en-US" altLang="ja-JP"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138864F9-0968-7342-95C6-807011C22DBE}"/>
              </a:ext>
            </a:extLst>
          </p:cNvPr>
          <p:cNvSpPr txBox="1"/>
          <p:nvPr/>
        </p:nvSpPr>
        <p:spPr>
          <a:xfrm>
            <a:off x="1401900" y="4343644"/>
            <a:ext cx="6340197" cy="1569660"/>
          </a:xfrm>
          <a:prstGeom prst="rect">
            <a:avLst/>
          </a:prstGeom>
          <a:noFill/>
        </p:spPr>
        <p:txBody>
          <a:bodyPr wrap="none" rtlCol="0">
            <a:spAutoFit/>
          </a:bodyPr>
          <a:lstStyle/>
          <a:p>
            <a:pPr algn="ctr"/>
            <a:r>
              <a:rPr kumimoji="1" lang="ja-JP" altLang="en-US" sz="3200">
                <a:solidFill>
                  <a:schemeClr val="tx1">
                    <a:lumMod val="50000"/>
                    <a:lumOff val="50000"/>
                  </a:schemeClr>
                </a:solidFill>
                <a:latin typeface="Meiryo" panose="020B0604030504040204" pitchFamily="34" charset="-128"/>
                <a:ea typeface="Meiryo" panose="020B0604030504040204" pitchFamily="34" charset="-128"/>
              </a:rPr>
              <a:t>お客様を「</a:t>
            </a:r>
            <a:r>
              <a:rPr kumimoji="1" lang="ja-JP" altLang="en-US" sz="3200" b="1">
                <a:solidFill>
                  <a:schemeClr val="tx1">
                    <a:lumMod val="50000"/>
                    <a:lumOff val="50000"/>
                  </a:schemeClr>
                </a:solidFill>
                <a:latin typeface="Meiryo" panose="020B0604030504040204" pitchFamily="34" charset="-128"/>
                <a:ea typeface="Meiryo" panose="020B0604030504040204" pitchFamily="34" charset="-128"/>
              </a:rPr>
              <a:t>過去」</a:t>
            </a:r>
            <a:r>
              <a:rPr kumimoji="1" lang="ja-JP" altLang="en-US" sz="3200">
                <a:solidFill>
                  <a:schemeClr val="tx1">
                    <a:lumMod val="50000"/>
                    <a:lumOff val="50000"/>
                  </a:schemeClr>
                </a:solidFill>
                <a:latin typeface="Meiryo" panose="020B0604030504040204" pitchFamily="34" charset="-128"/>
                <a:ea typeface="Meiryo" panose="020B0604030504040204" pitchFamily="34" charset="-128"/>
              </a:rPr>
              <a:t>から「</a:t>
            </a:r>
            <a:r>
              <a:rPr kumimoji="1" lang="ja-JP" altLang="en-US" sz="3200" b="1">
                <a:solidFill>
                  <a:schemeClr val="tx1">
                    <a:lumMod val="50000"/>
                    <a:lumOff val="50000"/>
                  </a:schemeClr>
                </a:solidFill>
                <a:latin typeface="Meiryo" panose="020B0604030504040204" pitchFamily="34" charset="-128"/>
                <a:ea typeface="Meiryo" panose="020B0604030504040204" pitchFamily="34" charset="-128"/>
              </a:rPr>
              <a:t>未来」</a:t>
            </a:r>
            <a:r>
              <a:rPr kumimoji="1" lang="ja-JP" altLang="en-US" sz="3200">
                <a:solidFill>
                  <a:schemeClr val="tx1">
                    <a:lumMod val="50000"/>
                    <a:lumOff val="50000"/>
                  </a:schemeClr>
                </a:solidFill>
                <a:latin typeface="Meiryo" panose="020B0604030504040204" pitchFamily="34" charset="-128"/>
                <a:ea typeface="Meiryo" panose="020B0604030504040204" pitchFamily="34" charset="-128"/>
              </a:rPr>
              <a:t>へ</a:t>
            </a:r>
            <a:endParaRPr kumimoji="1" lang="en-US" altLang="ja-JP" sz="3200" dirty="0">
              <a:solidFill>
                <a:schemeClr val="tx1">
                  <a:lumMod val="50000"/>
                  <a:lumOff val="50000"/>
                </a:schemeClr>
              </a:solidFill>
              <a:latin typeface="Meiryo" panose="020B0604030504040204" pitchFamily="34" charset="-128"/>
              <a:ea typeface="Meiryo" panose="020B0604030504040204" pitchFamily="34" charset="-128"/>
            </a:endParaRPr>
          </a:p>
          <a:p>
            <a:pPr algn="ctr"/>
            <a:r>
              <a:rPr kumimoji="1" lang="ja-JP" altLang="en-US" sz="3200">
                <a:solidFill>
                  <a:schemeClr val="tx1">
                    <a:lumMod val="50000"/>
                    <a:lumOff val="50000"/>
                  </a:schemeClr>
                </a:solidFill>
                <a:latin typeface="Meiryo" panose="020B0604030504040204" pitchFamily="34" charset="-128"/>
                <a:ea typeface="Meiryo" panose="020B0604030504040204" pitchFamily="34" charset="-128"/>
              </a:rPr>
              <a:t>確実にお連れする</a:t>
            </a:r>
            <a:endParaRPr kumimoji="1" lang="en-US" altLang="ja-JP" sz="3200" dirty="0">
              <a:solidFill>
                <a:schemeClr val="tx1">
                  <a:lumMod val="50000"/>
                  <a:lumOff val="50000"/>
                </a:schemeClr>
              </a:solidFill>
              <a:latin typeface="Meiryo" panose="020B0604030504040204" pitchFamily="34" charset="-128"/>
              <a:ea typeface="Meiryo" panose="020B0604030504040204" pitchFamily="34" charset="-128"/>
            </a:endParaRPr>
          </a:p>
          <a:p>
            <a:pPr algn="ctr"/>
            <a:r>
              <a:rPr lang="ja-JP" altLang="en-US" sz="3200">
                <a:solidFill>
                  <a:schemeClr val="tx1">
                    <a:lumMod val="50000"/>
                    <a:lumOff val="50000"/>
                  </a:schemeClr>
                </a:solidFill>
                <a:latin typeface="Meiryo" panose="020B0604030504040204" pitchFamily="34" charset="-128"/>
                <a:ea typeface="Meiryo" panose="020B0604030504040204" pitchFamily="34" charset="-128"/>
              </a:rPr>
              <a:t>タイムトラベルの添乗員</a:t>
            </a:r>
            <a:endParaRPr kumimoji="1" lang="en-US" altLang="ja-JP" sz="320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5DA80463-033F-2E4E-B9EB-CF71D35E68A8}"/>
              </a:ext>
            </a:extLst>
          </p:cNvPr>
          <p:cNvSpPr txBox="1"/>
          <p:nvPr/>
        </p:nvSpPr>
        <p:spPr>
          <a:xfrm>
            <a:off x="2055926" y="2637294"/>
            <a:ext cx="5032147" cy="369332"/>
          </a:xfrm>
          <a:prstGeom prst="rect">
            <a:avLst/>
          </a:prstGeom>
          <a:noFill/>
        </p:spPr>
        <p:txBody>
          <a:bodyPr wrap="none" rtlCol="0">
            <a:spAutoFit/>
          </a:bodyPr>
          <a:lstStyle/>
          <a:p>
            <a:pPr algn="ctr"/>
            <a:r>
              <a:rPr kumimoji="1" lang="ja-JP" altLang="en-US">
                <a:solidFill>
                  <a:schemeClr val="tx1">
                    <a:lumMod val="50000"/>
                    <a:lumOff val="50000"/>
                  </a:schemeClr>
                </a:solidFill>
                <a:latin typeface="Meiryo" panose="020B0604030504040204" pitchFamily="34" charset="-128"/>
                <a:ea typeface="Meiryo" panose="020B0604030504040204" pitchFamily="34" charset="-128"/>
              </a:rPr>
              <a:t>「調達力と品質</a:t>
            </a:r>
            <a:r>
              <a:rPr lang="ja-JP" altLang="en-US">
                <a:solidFill>
                  <a:schemeClr val="tx1">
                    <a:lumMod val="50000"/>
                    <a:lumOff val="50000"/>
                  </a:schemeClr>
                </a:solidFill>
                <a:latin typeface="Meiryo" panose="020B0604030504040204" pitchFamily="34" charset="-128"/>
                <a:ea typeface="Meiryo" panose="020B0604030504040204" pitchFamily="34" charset="-128"/>
              </a:rPr>
              <a:t>」</a:t>
            </a:r>
            <a:r>
              <a:rPr kumimoji="1" lang="ja-JP" altLang="en-US">
                <a:solidFill>
                  <a:schemeClr val="tx1">
                    <a:lumMod val="50000"/>
                    <a:lumOff val="50000"/>
                  </a:schemeClr>
                </a:solidFill>
                <a:latin typeface="Meiryo" panose="020B0604030504040204" pitchFamily="34" charset="-128"/>
                <a:ea typeface="Meiryo" panose="020B0604030504040204" pitchFamily="34" charset="-128"/>
              </a:rPr>
              <a:t>から「スピードと先見性」へ</a:t>
            </a:r>
            <a:endParaRPr kumimoji="1" lang="en-US" altLang="ja-JP"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82709EF0-027E-3A4B-AA06-3E15BB28D79C}"/>
              </a:ext>
            </a:extLst>
          </p:cNvPr>
          <p:cNvSpPr>
            <a:spLocks noGrp="1"/>
          </p:cNvSpPr>
          <p:nvPr>
            <p:ph type="title"/>
          </p:nvPr>
        </p:nvSpPr>
        <p:spPr/>
        <p:txBody>
          <a:bodyPr/>
          <a:lstStyle/>
          <a:p>
            <a:r>
              <a:rPr kumimoji="1" lang="ja-JP" altLang="en-US"/>
              <a:t>お客様の幸せを支える</a:t>
            </a:r>
          </a:p>
        </p:txBody>
      </p:sp>
    </p:spTree>
    <p:extLst>
      <p:ext uri="{BB962C8B-B14F-4D97-AF65-F5344CB8AC3E}">
        <p14:creationId xmlns:p14="http://schemas.microsoft.com/office/powerpoint/2010/main" val="35928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400B12-B497-E14A-8DC3-39C8025C4246}"/>
              </a:ext>
            </a:extLst>
          </p:cNvPr>
          <p:cNvSpPr>
            <a:spLocks noGrp="1"/>
          </p:cNvSpPr>
          <p:nvPr>
            <p:ph type="title"/>
          </p:nvPr>
        </p:nvSpPr>
        <p:spPr/>
        <p:txBody>
          <a:bodyPr/>
          <a:lstStyle/>
          <a:p>
            <a:r>
              <a:rPr kumimoji="1" lang="ja-JP" altLang="en-US"/>
              <a:t>営業力の再定義</a:t>
            </a:r>
          </a:p>
        </p:txBody>
      </p:sp>
      <p:sp>
        <p:nvSpPr>
          <p:cNvPr id="2" name="スライド番号プレースホルダー 1">
            <a:extLst>
              <a:ext uri="{FF2B5EF4-FFF2-40B4-BE49-F238E27FC236}">
                <a16:creationId xmlns:a16="http://schemas.microsoft.com/office/drawing/2014/main" id="{A0CF507D-6B1B-C645-B44C-CCD0827180FC}"/>
              </a:ext>
            </a:extLst>
          </p:cNvPr>
          <p:cNvSpPr>
            <a:spLocks noGrp="1"/>
          </p:cNvSpPr>
          <p:nvPr>
            <p:ph type="sldNum" sz="quarter" idx="12"/>
          </p:nvPr>
        </p:nvSpPr>
        <p:spPr/>
        <p:txBody>
          <a:bodyPr/>
          <a:lstStyle/>
          <a:p>
            <a:fld id="{8FF8CC5D-A65D-5946-99B5-645367A967AD}" type="slidenum">
              <a:rPr kumimoji="1" lang="ja-JP" altLang="en-US" smtClean="0">
                <a:solidFill>
                  <a:schemeClr val="tx1">
                    <a:lumMod val="50000"/>
                    <a:lumOff val="50000"/>
                  </a:schemeClr>
                </a:solidFill>
              </a:rPr>
              <a:t>89</a:t>
            </a:fld>
            <a:endParaRPr kumimoji="1" lang="ja-JP" altLang="en-US">
              <a:solidFill>
                <a:schemeClr val="tx1">
                  <a:lumMod val="50000"/>
                  <a:lumOff val="50000"/>
                </a:schemeClr>
              </a:solidFill>
            </a:endParaRPr>
          </a:p>
        </p:txBody>
      </p:sp>
      <p:sp>
        <p:nvSpPr>
          <p:cNvPr id="3" name="正方形/長方形 2">
            <a:extLst>
              <a:ext uri="{FF2B5EF4-FFF2-40B4-BE49-F238E27FC236}">
                <a16:creationId xmlns:a16="http://schemas.microsoft.com/office/drawing/2014/main" id="{305491B8-A152-B948-9D02-EF5B84A7BEAB}"/>
              </a:ext>
            </a:extLst>
          </p:cNvPr>
          <p:cNvSpPr/>
          <p:nvPr/>
        </p:nvSpPr>
        <p:spPr>
          <a:xfrm>
            <a:off x="1" y="3592665"/>
            <a:ext cx="9143999" cy="707886"/>
          </a:xfrm>
          <a:prstGeom prst="rect">
            <a:avLst/>
          </a:prstGeom>
        </p:spPr>
        <p:txBody>
          <a:bodyPr wrap="square">
            <a:spAutoFit/>
          </a:bodyPr>
          <a:lstStyle/>
          <a:p>
            <a:pPr algn="ctr"/>
            <a:r>
              <a:rPr lang="ja-JP" altLang="en-US" sz="4000" b="1">
                <a:solidFill>
                  <a:srgbClr val="0070C0"/>
                </a:solidFill>
                <a:latin typeface="Meiryo" panose="020B0604030504040204" pitchFamily="34" charset="-128"/>
                <a:ea typeface="Meiryo" panose="020B0604030504040204" pitchFamily="34" charset="-128"/>
              </a:rPr>
              <a:t>「営業力」の再定義が必要！</a:t>
            </a:r>
            <a:endParaRPr lang="en-US" altLang="ja-JP" sz="4000" b="1" dirty="0">
              <a:solidFill>
                <a:srgbClr val="0070C0"/>
              </a:solidFill>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FEF3AEE4-17BA-784D-B780-1E9942A81A2A}"/>
              </a:ext>
            </a:extLst>
          </p:cNvPr>
          <p:cNvSpPr/>
          <p:nvPr/>
        </p:nvSpPr>
        <p:spPr>
          <a:xfrm>
            <a:off x="0" y="1541989"/>
            <a:ext cx="9143999" cy="1508105"/>
          </a:xfrm>
          <a:prstGeom prst="rect">
            <a:avLst/>
          </a:prstGeom>
        </p:spPr>
        <p:txBody>
          <a:bodyPr wrap="square">
            <a:spAutoFit/>
          </a:bodyPr>
          <a:lstStyle/>
          <a:p>
            <a:pPr algn="ctr"/>
            <a:r>
              <a:rPr lang="ja-JP" altLang="en-US" sz="2000">
                <a:solidFill>
                  <a:schemeClr val="tx1">
                    <a:lumMod val="50000"/>
                    <a:lumOff val="50000"/>
                  </a:schemeClr>
                </a:solidFill>
                <a:latin typeface="Meiryo" panose="020B0604030504040204" pitchFamily="34" charset="-128"/>
                <a:ea typeface="Meiryo" panose="020B0604030504040204" pitchFamily="34" charset="-128"/>
              </a:rPr>
              <a:t>今も昔もこれからも変わらない営業のミッション</a:t>
            </a:r>
            <a:endParaRPr lang="en-US" altLang="ja-JP" sz="2000" dirty="0">
              <a:solidFill>
                <a:schemeClr val="tx1">
                  <a:lumMod val="50000"/>
                  <a:lumOff val="50000"/>
                </a:schemeClr>
              </a:solidFill>
              <a:latin typeface="Meiryo" panose="020B0604030504040204" pitchFamily="34" charset="-128"/>
              <a:ea typeface="Meiryo" panose="020B0604030504040204" pitchFamily="34" charset="-128"/>
            </a:endParaRPr>
          </a:p>
          <a:p>
            <a:pPr algn="ctr"/>
            <a:endParaRPr lang="en-US" altLang="ja-JP" sz="800" u="sng" dirty="0">
              <a:solidFill>
                <a:schemeClr val="tx1">
                  <a:lumMod val="50000"/>
                  <a:lumOff val="50000"/>
                </a:schemeClr>
              </a:solidFill>
              <a:latin typeface="Meiryo" panose="020B0604030504040204" pitchFamily="34" charset="-128"/>
              <a:ea typeface="Meiryo" panose="020B0604030504040204" pitchFamily="34" charset="-128"/>
            </a:endParaRPr>
          </a:p>
          <a:p>
            <a:pPr algn="ctr"/>
            <a:r>
              <a:rPr lang="ja-JP" altLang="en-US" sz="3200">
                <a:solidFill>
                  <a:schemeClr val="tx1">
                    <a:lumMod val="50000"/>
                    <a:lumOff val="50000"/>
                  </a:schemeClr>
                </a:solidFill>
                <a:latin typeface="Meiryo" panose="020B0604030504040204" pitchFamily="34" charset="-128"/>
                <a:ea typeface="Meiryo" panose="020B0604030504040204" pitchFamily="34" charset="-128"/>
              </a:rPr>
              <a:t>お客様を成功させ、成長させることで</a:t>
            </a:r>
            <a:endParaRPr lang="en-US" altLang="ja-JP" sz="3200" dirty="0">
              <a:solidFill>
                <a:schemeClr val="tx1">
                  <a:lumMod val="50000"/>
                  <a:lumOff val="50000"/>
                </a:schemeClr>
              </a:solidFill>
              <a:latin typeface="Meiryo" panose="020B0604030504040204" pitchFamily="34" charset="-128"/>
              <a:ea typeface="Meiryo" panose="020B0604030504040204" pitchFamily="34" charset="-128"/>
            </a:endParaRPr>
          </a:p>
          <a:p>
            <a:pPr algn="ctr"/>
            <a:r>
              <a:rPr lang="ja-JP" altLang="en-US" sz="3200">
                <a:solidFill>
                  <a:schemeClr val="tx1">
                    <a:lumMod val="50000"/>
                    <a:lumOff val="50000"/>
                  </a:schemeClr>
                </a:solidFill>
                <a:latin typeface="Meiryo" panose="020B0604030504040204" pitchFamily="34" charset="-128"/>
                <a:ea typeface="Meiryo" panose="020B0604030504040204" pitchFamily="34" charset="-128"/>
              </a:rPr>
              <a:t>自分たちも成功し、成長すること</a:t>
            </a:r>
            <a:endParaRPr lang="en-US" altLang="ja-JP" sz="3200"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AFFD999C-B0C4-3C4E-92E3-48BB69F68888}"/>
              </a:ext>
            </a:extLst>
          </p:cNvPr>
          <p:cNvSpPr/>
          <p:nvPr/>
        </p:nvSpPr>
        <p:spPr>
          <a:xfrm>
            <a:off x="1" y="5528922"/>
            <a:ext cx="9143999" cy="461665"/>
          </a:xfrm>
          <a:prstGeom prst="rect">
            <a:avLst/>
          </a:prstGeom>
        </p:spPr>
        <p:txBody>
          <a:bodyPr wrap="square">
            <a:spAutoFit/>
          </a:bodyPr>
          <a:lstStyle/>
          <a:p>
            <a:pPr algn="ctr"/>
            <a:r>
              <a:rPr lang="ja-JP" altLang="en-US" sz="2400">
                <a:solidFill>
                  <a:schemeClr val="tx1">
                    <a:lumMod val="50000"/>
                    <a:lumOff val="50000"/>
                  </a:schemeClr>
                </a:solidFill>
                <a:latin typeface="Meiryo" panose="020B0604030504040204" pitchFamily="34" charset="-128"/>
                <a:ea typeface="Meiryo" panose="020B0604030504040204" pitchFamily="34" charset="-128"/>
              </a:rPr>
              <a:t>変わらなければいけない営業の</a:t>
            </a:r>
            <a:r>
              <a:rPr lang="ja-JP" altLang="en-US" sz="2400" b="1">
                <a:solidFill>
                  <a:srgbClr val="0070C0"/>
                </a:solidFill>
                <a:latin typeface="Meiryo" panose="020B0604030504040204" pitchFamily="34" charset="-128"/>
                <a:ea typeface="Meiryo" panose="020B0604030504040204" pitchFamily="34" charset="-128"/>
              </a:rPr>
              <a:t>知識・プロセス・スキル</a:t>
            </a:r>
            <a:endParaRPr lang="en-US" altLang="ja-JP" sz="2400" b="1" dirty="0">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08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79210" y="5398679"/>
            <a:ext cx="1615440" cy="1109472"/>
          </a:xfrm>
          <a:prstGeom prst="rect">
            <a:avLst/>
          </a:prstGeom>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a:latin typeface="Meiryo" panose="020B0604030504040204" pitchFamily="34" charset="-128"/>
                <a:ea typeface="Meiryo" panose="020B0604030504040204" pitchFamily="34" charset="-128"/>
              </a:rPr>
              <a:t>UBER</a:t>
            </a:r>
            <a:r>
              <a:rPr kumimoji="1" lang="ja-JP" altLang="en-US" dirty="0">
                <a:latin typeface="Meiryo" panose="020B0604030504040204" pitchFamily="34" charset="-128"/>
                <a:ea typeface="Meiryo" panose="020B0604030504040204" pitchFamily="34" charset="-128"/>
              </a:rPr>
              <a:t>と</a:t>
            </a:r>
            <a:r>
              <a:rPr kumimoji="1" lang="en-US" altLang="ja-JP" dirty="0">
                <a:latin typeface="Meiryo" panose="020B0604030504040204" pitchFamily="34" charset="-128"/>
                <a:ea typeface="Meiryo" panose="020B0604030504040204" pitchFamily="34" charset="-128"/>
              </a:rPr>
              <a:t>Taxi</a:t>
            </a:r>
            <a:endParaRPr kumimoji="1" lang="ja-JP" altLang="en-US" dirty="0">
              <a:latin typeface="Meiryo" panose="020B0604030504040204" pitchFamily="34" charset="-128"/>
              <a:ea typeface="Meiryo" panose="020B0604030504040204" pitchFamily="34" charset="-128"/>
            </a:endParaRP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タクシー資産</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コールセンター運営経費</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施設維持管理</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a:solidFill>
                  <a:schemeClr val="bg1"/>
                </a:solidFill>
                <a:latin typeface="Meiryo" charset="-128"/>
                <a:ea typeface="Meiryo" charset="-128"/>
                <a:cs typeface="Meiryo" charset="-128"/>
              </a:rPr>
              <a:t>事務・管理経費　など</a:t>
            </a: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アプリ開発・保守費</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a:solidFill>
                    <a:srgbClr val="0432FF"/>
                  </a:solidFill>
                  <a:latin typeface="Meiryo" charset="-128"/>
                  <a:ea typeface="Meiryo" charset="-128"/>
                  <a:cs typeface="Meiryo" charset="-128"/>
                </a:rPr>
                <a:t>機械を前提</a:t>
              </a:r>
              <a:r>
                <a:rPr lang="ja-JP" altLang="en-US" sz="1400" dirty="0">
                  <a:solidFill>
                    <a:srgbClr val="0432FF"/>
                  </a:solidFill>
                  <a:latin typeface="Meiryo" charset="-128"/>
                  <a:ea typeface="Meiryo" charset="-128"/>
                  <a:cs typeface="Meiryo" charset="-128"/>
                </a:rPr>
                <a:t>とした</a:t>
              </a:r>
              <a:endParaRPr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ビジネスプロセス</a:t>
              </a:r>
              <a:endParaRPr kumimoji="1"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の最適化</a:t>
              </a: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a:solidFill>
                  <a:srgbClr val="C00000"/>
                </a:solidFill>
                <a:latin typeface="Meiryo" charset="-128"/>
                <a:ea typeface="Meiryo" charset="-128"/>
                <a:cs typeface="Meiryo" charset="-128"/>
              </a:rPr>
              <a:t>人間を前提</a:t>
            </a:r>
            <a:r>
              <a:rPr lang="ja-JP" altLang="en-US" sz="1400" dirty="0">
                <a:solidFill>
                  <a:srgbClr val="C00000"/>
                </a:solidFill>
                <a:latin typeface="Meiryo" charset="-128"/>
                <a:ea typeface="Meiryo" charset="-128"/>
                <a:cs typeface="Meiryo" charset="-128"/>
              </a:rPr>
              <a:t>とした</a:t>
            </a:r>
            <a:endParaRPr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ビジネスプロセス</a:t>
            </a:r>
            <a:endParaRPr kumimoji="1"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の最適化</a:t>
            </a: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75247" y="2087345"/>
            <a:ext cx="1780032" cy="1365504"/>
          </a:xfrm>
          <a:prstGeom prst="rect">
            <a:avLst/>
          </a:prstGeom>
        </p:spPr>
      </p:pic>
    </p:spTree>
    <p:extLst>
      <p:ext uri="{BB962C8B-B14F-4D97-AF65-F5344CB8AC3E}">
        <p14:creationId xmlns:p14="http://schemas.microsoft.com/office/powerpoint/2010/main" val="41067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90</a:t>
            </a:fld>
            <a:endParaRPr kumimoji="1" lang="ja-JP" altLang="en-US"/>
          </a:p>
        </p:txBody>
      </p:sp>
      <p:pic>
        <p:nvPicPr>
          <p:cNvPr id="4" name="図 3" descr="単独LOGO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40048</TotalTime>
  <Words>12913</Words>
  <Application>Microsoft Macintosh PowerPoint</Application>
  <PresentationFormat>画面に合わせる (4:3)</PresentationFormat>
  <Paragraphs>2022</Paragraphs>
  <Slides>90</Slides>
  <Notes>22</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90</vt:i4>
      </vt:variant>
    </vt:vector>
  </HeadingPairs>
  <TitlesOfParts>
    <vt:vector size="110" baseType="lpstr">
      <vt:lpstr>Arial Unicode MS</vt:lpstr>
      <vt:lpstr>HGP創英角ｺﾞｼｯｸUB</vt:lpstr>
      <vt:lpstr>HGP創英角ｺﾞｼｯｸUB</vt:lpstr>
      <vt:lpstr>HGSSoeiKakugothicUB</vt:lpstr>
      <vt:lpstr>HGMaruGothicMPRO</vt:lpstr>
      <vt:lpstr>HGSoeiKakugothicUB</vt:lpstr>
      <vt:lpstr>Hiragino Kaku Gothic Std W8</vt:lpstr>
      <vt:lpstr>Hiragino Kaku Gothic StdN W8</vt:lpstr>
      <vt:lpstr>ＭＳ Ｐゴシック</vt:lpstr>
      <vt:lpstr>YuKyokasho Yoko</vt:lpstr>
      <vt:lpstr>メイリオ</vt:lpstr>
      <vt:lpstr>メイリオ</vt:lpstr>
      <vt:lpstr>American Typewriter</vt:lpstr>
      <vt:lpstr>Arial</vt:lpstr>
      <vt:lpstr>Calibri</vt:lpstr>
      <vt:lpstr>Helvetica</vt:lpstr>
      <vt:lpstr>Helvetica Neue</vt:lpstr>
      <vt:lpstr>Times New Roman</vt:lpstr>
      <vt:lpstr>Wingdings</vt:lpstr>
      <vt:lpstr>NC標準テンプレート</vt:lpstr>
      <vt:lpstr>SIビジネスの デジタル・トランスフォーメーション</vt:lpstr>
      <vt:lpstr>PowerPoint プレゼンテーション</vt:lpstr>
      <vt:lpstr>PowerPoint プレゼンテーション</vt:lpstr>
      <vt:lpstr>インターネットに接続されるデバイス数の推移</vt:lpstr>
      <vt:lpstr>コレ一枚でわかる最新のITトレンド</vt:lpstr>
      <vt:lpstr>デジタル・トランスフォーメーションとCPS</vt:lpstr>
      <vt:lpstr>デジタル・トランスフォーメーションとは何か</vt:lpstr>
      <vt:lpstr>デジタル・トランスフォーメーションとは</vt:lpstr>
      <vt:lpstr>UBERとTaxi</vt:lpstr>
      <vt:lpstr>デジタル・トランスフォーメーションの実際</vt:lpstr>
      <vt:lpstr>デジタル・トランスフォーメーションの実際</vt:lpstr>
      <vt:lpstr>デジタル･ディスラプターの創出する新しい価値</vt:lpstr>
      <vt:lpstr>もし、変わることができなければ</vt:lpstr>
      <vt:lpstr>デジタル・トランスフォーメーションの定義</vt:lpstr>
      <vt:lpstr>アマゾンのデジタル・トランスフォーメーション</vt:lpstr>
      <vt:lpstr>限界費用ゼロ社会を惹き寄せるDX</vt:lpstr>
      <vt:lpstr>DXを支えるテクノロジー 　</vt:lpstr>
      <vt:lpstr>DXを支えるテクノロジー 　</vt:lpstr>
      <vt:lpstr>DXを実現する4つの手法と考え方</vt:lpstr>
      <vt:lpstr>PowerPoint プレゼンテーション</vt:lpstr>
      <vt:lpstr>PowerPoint プレゼンテーション</vt:lpstr>
      <vt:lpstr>評価対象としたアプリケーション</vt:lpstr>
      <vt:lpstr>評価対象としたアプリケーション／処理フロー</vt:lpstr>
      <vt:lpstr>構築事例：従来型のWebアプリケーション・アーキテクチャ</vt:lpstr>
      <vt:lpstr>構築事例：AWSサービスを活かしたアーキテクチャ</vt:lpstr>
      <vt:lpstr>構築事例：AWSサービスを最大限活かしたアーキテクチャ</vt:lpstr>
      <vt:lpstr>クラウドは手段の負担を減らす仕組み</vt:lpstr>
      <vt:lpstr>クラウド活用の狙い</vt:lpstr>
      <vt:lpstr>クラウドへ移行することに伴うビジネスの変化</vt:lpstr>
      <vt:lpstr>銀行システムにおけるクラウド活用の動き</vt:lpstr>
      <vt:lpstr>クラウド・バイ・デフォルト原則</vt:lpstr>
      <vt:lpstr>クラウドがもたらすビジネス価値</vt:lpstr>
      <vt:lpstr>PowerPoint プレゼンテーション</vt:lpstr>
      <vt:lpstr>クラウドにまつわる3つの誤解</vt:lpstr>
      <vt:lpstr>誤解１：調達の手段が変わるだけ？</vt:lpstr>
      <vt:lpstr>誤解２：ガバナンスが効かない？</vt:lpstr>
      <vt:lpstr>誤解２：ガバナンスが効かない？</vt:lpstr>
      <vt:lpstr>誤解３：コストは下がらない？</vt:lpstr>
      <vt:lpstr>誤解３：コストは下がらない？</vt:lpstr>
      <vt:lpstr>誤解３：コストは下がらない？</vt:lpstr>
      <vt:lpstr>変わる情報システムのかたち</vt:lpstr>
      <vt:lpstr>PowerPoint プレゼンテーション</vt:lpstr>
      <vt:lpstr>PowerPoint プレゼンテーション</vt:lpstr>
      <vt:lpstr>「クラウド×内製化」が加速</vt:lpstr>
      <vt:lpstr>これからの開発や運用に求められるもの</vt:lpstr>
      <vt:lpstr>VeriSM</vt:lpstr>
      <vt:lpstr>イノベーションとスピードの融合</vt:lpstr>
      <vt:lpstr>これからの「ITビジネスの方程式」</vt:lpstr>
      <vt:lpstr>早期の仕様確定がムダを減らすという迷信</vt:lpstr>
      <vt:lpstr>不確実性のコーン</vt:lpstr>
      <vt:lpstr>システム開発の理想と現実</vt:lpstr>
      <vt:lpstr>早期の仕様確定がムダを減らすというのは迷信</vt:lpstr>
      <vt:lpstr>イノベーションとスピードの融合</vt:lpstr>
      <vt:lpstr>アジャイル開発の基本構造</vt:lpstr>
      <vt:lpstr>コンテナ型仮想化</vt:lpstr>
      <vt:lpstr>仮想マシンとコンテナの稼働効率</vt:lpstr>
      <vt:lpstr>DevOpsとコンテナ管理ソフトウエア</vt:lpstr>
      <vt:lpstr>DevOpsとコンテナ管理ソフトウエア</vt:lpstr>
      <vt:lpstr>DockerとKubernetes の関係</vt:lpstr>
      <vt:lpstr>コンテナとハイブリッド・クラウド／マルチ・クラウド</vt:lpstr>
      <vt:lpstr>サーバーレス／FaaS（Function as a Service） </vt:lpstr>
      <vt:lpstr>サーバーレス／FaaSの仕組み</vt:lpstr>
      <vt:lpstr>PowerPoint プレゼンテーション</vt:lpstr>
      <vt:lpstr>デジタル・トランスフォーメーションのBefore/After</vt:lpstr>
      <vt:lpstr>異なるビジネス</vt:lpstr>
      <vt:lpstr>情報システムについての役割分担</vt:lpstr>
      <vt:lpstr>ITに求められる需要は“工数提供”から“価値実現”へ</vt:lpstr>
      <vt:lpstr>SIビジネスに取り憑く3匹の“お化け”</vt:lpstr>
      <vt:lpstr>PowerPoint プレゼンテーション</vt:lpstr>
      <vt:lpstr>ITとの正しい付き合い方</vt:lpstr>
      <vt:lpstr>商品としてのITの作り方</vt:lpstr>
      <vt:lpstr>「道具としてのIT」から「思想としてのIT」への進化</vt:lpstr>
      <vt:lpstr>ビジネスのデジタル化</vt:lpstr>
      <vt:lpstr>ビジネス価値と文化の違い</vt:lpstr>
      <vt:lpstr>３つのIT：従来のIT／シャドーIT／バイモーダルIT</vt:lpstr>
      <vt:lpstr>ポストSIの４つの戦略と９つのシナリオ</vt:lpstr>
      <vt:lpstr>詳細はこちらをご覧下さい　m(_ _)m</vt:lpstr>
      <vt:lpstr>SIビジネス変革のステップ</vt:lpstr>
      <vt:lpstr>ITをビジネスの成果に結びつける考え方</vt:lpstr>
      <vt:lpstr>「共創」の３タイプ</vt:lpstr>
      <vt:lpstr>PowerPoint プレゼンテーション</vt:lpstr>
      <vt:lpstr>PowerPoint プレゼンテーション</vt:lpstr>
      <vt:lpstr>私たちはお客様にこんな応対をしてはいないだろうか</vt:lpstr>
      <vt:lpstr>一緒に仕事をしたいITベンダー・SI事業者</vt:lpstr>
      <vt:lpstr>営業が伝えるべきこと</vt:lpstr>
      <vt:lpstr>営業に求められる対応力</vt:lpstr>
      <vt:lpstr>「良き相談相手」とは</vt:lpstr>
      <vt:lpstr>お客様の幸せを支える</vt:lpstr>
      <vt:lpstr>営業力の再定義</vt:lpstr>
      <vt:lpstr>PowerPoint プレゼンテーション</vt:lpstr>
    </vt:vector>
  </TitlesOfParts>
  <Manager/>
  <Company>NetCommerce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斎藤 昌義</dc:creator>
  <cp:keywords/>
  <dc:description/>
  <cp:lastModifiedBy>斎藤昌義</cp:lastModifiedBy>
  <cp:revision>1393</cp:revision>
  <cp:lastPrinted>2016-09-01T22:55:14Z</cp:lastPrinted>
  <dcterms:created xsi:type="dcterms:W3CDTF">2014-04-30T01:58:06Z</dcterms:created>
  <dcterms:modified xsi:type="dcterms:W3CDTF">2018-10-09T21:02:30Z</dcterms:modified>
  <cp:category/>
</cp:coreProperties>
</file>